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68" r:id="rId5"/>
    <p:sldId id="258" r:id="rId6"/>
    <p:sldId id="269" r:id="rId7"/>
    <p:sldId id="261" r:id="rId8"/>
    <p:sldId id="262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Gill Sans" panose="020B0604020202020204" charset="0"/>
      <p:regular r:id="rId14"/>
      <p:bold r:id="rId15"/>
    </p:embeddedFont>
    <p:embeddedFont>
      <p:font typeface="Gill Sans MT" panose="020B050202010402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DA"/>
    <a:srgbClr val="20C8FC"/>
    <a:srgbClr val="49E8FD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jf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D7A6D-EB56-47B0-85E0-655BB6C08121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4BD1096-D99B-4409-97CC-9CD9DD855213}">
      <dgm:prSet/>
      <dgm:spPr/>
      <dgm:t>
        <a:bodyPr/>
        <a:lstStyle/>
        <a:p>
          <a:r>
            <a:rPr lang="en-US" b="1" i="0" dirty="0"/>
            <a:t>Flask-Based Service</a:t>
          </a:r>
          <a:r>
            <a:rPr lang="en-US" b="0" i="0" dirty="0"/>
            <a:t>: Developed a service using Flask to handle the processing.</a:t>
          </a:r>
          <a:endParaRPr lang="en-IN" dirty="0"/>
        </a:p>
      </dgm:t>
    </dgm:pt>
    <dgm:pt modelId="{7891EA52-1D3B-4609-BAD1-1B6DF3EA578E}" type="parTrans" cxnId="{F8279AAC-030F-4109-B5E5-675766D5DC09}">
      <dgm:prSet/>
      <dgm:spPr/>
      <dgm:t>
        <a:bodyPr/>
        <a:lstStyle/>
        <a:p>
          <a:endParaRPr lang="en-IN"/>
        </a:p>
      </dgm:t>
    </dgm:pt>
    <dgm:pt modelId="{7075CE79-8C7E-443E-BCF8-59BBEBFDBC03}" type="sibTrans" cxnId="{F8279AAC-030F-4109-B5E5-675766D5DC09}">
      <dgm:prSet/>
      <dgm:spPr/>
      <dgm:t>
        <a:bodyPr/>
        <a:lstStyle/>
        <a:p>
          <a:endParaRPr lang="en-IN"/>
        </a:p>
      </dgm:t>
    </dgm:pt>
    <dgm:pt modelId="{91EEB6EE-D62E-413E-980D-5C0B9F34F255}">
      <dgm:prSet/>
      <dgm:spPr/>
      <dgm:t>
        <a:bodyPr/>
        <a:lstStyle/>
        <a:p>
          <a:r>
            <a:rPr lang="en-US" b="1" i="0" dirty="0"/>
            <a:t>Slack API Integration</a:t>
          </a:r>
          <a:r>
            <a:rPr lang="en-US" b="0" i="0" dirty="0"/>
            <a:t>: Utilized Slack APIs to extract data from various Slack channels.</a:t>
          </a:r>
          <a:endParaRPr lang="en-IN" dirty="0"/>
        </a:p>
      </dgm:t>
    </dgm:pt>
    <dgm:pt modelId="{24B010B6-5858-4E22-BFDD-DC783AE9F2FE}" type="parTrans" cxnId="{AC696FDE-CE66-4328-942D-2F3809787F59}">
      <dgm:prSet/>
      <dgm:spPr/>
      <dgm:t>
        <a:bodyPr/>
        <a:lstStyle/>
        <a:p>
          <a:endParaRPr lang="en-IN"/>
        </a:p>
      </dgm:t>
    </dgm:pt>
    <dgm:pt modelId="{406C43F2-7623-4FB4-B452-BAF973A017CC}" type="sibTrans" cxnId="{AC696FDE-CE66-4328-942D-2F3809787F59}">
      <dgm:prSet/>
      <dgm:spPr/>
      <dgm:t>
        <a:bodyPr/>
        <a:lstStyle/>
        <a:p>
          <a:endParaRPr lang="en-IN"/>
        </a:p>
      </dgm:t>
    </dgm:pt>
    <dgm:pt modelId="{EC97044B-BBF7-4B36-B645-E9E489647284}">
      <dgm:prSet/>
      <dgm:spPr/>
      <dgm:t>
        <a:bodyPr/>
        <a:lstStyle/>
        <a:p>
          <a:r>
            <a:rPr lang="en-US" b="1" i="0" dirty="0"/>
            <a:t>Intent Detection</a:t>
          </a:r>
          <a:r>
            <a:rPr lang="en-US" b="0" i="0" dirty="0"/>
            <a:t>: Implemented intent detection to understand the context and purpose of the extracted data.</a:t>
          </a:r>
          <a:endParaRPr lang="en-IN" dirty="0"/>
        </a:p>
      </dgm:t>
    </dgm:pt>
    <dgm:pt modelId="{A3031269-4ED4-417B-8881-09DEB6168BA5}" type="parTrans" cxnId="{8337EE86-6E47-43C2-90E7-EB63F208D283}">
      <dgm:prSet/>
      <dgm:spPr/>
      <dgm:t>
        <a:bodyPr/>
        <a:lstStyle/>
        <a:p>
          <a:endParaRPr lang="en-IN"/>
        </a:p>
      </dgm:t>
    </dgm:pt>
    <dgm:pt modelId="{41E30F50-DCCD-4543-9E1E-74CD855BB08E}" type="sibTrans" cxnId="{8337EE86-6E47-43C2-90E7-EB63F208D283}">
      <dgm:prSet/>
      <dgm:spPr/>
      <dgm:t>
        <a:bodyPr/>
        <a:lstStyle/>
        <a:p>
          <a:endParaRPr lang="en-IN"/>
        </a:p>
      </dgm:t>
    </dgm:pt>
    <dgm:pt modelId="{542986CF-80AE-4462-9111-C590928799A2}">
      <dgm:prSet/>
      <dgm:spPr/>
      <dgm:t>
        <a:bodyPr/>
        <a:lstStyle/>
        <a:p>
          <a:r>
            <a:rPr lang="en-US" b="1" i="0" dirty="0"/>
            <a:t>Generative AI Processing</a:t>
          </a:r>
          <a:r>
            <a:rPr lang="en-US" b="0" i="0" dirty="0"/>
            <a:t>: Processed the data using a generative AI model to produce output in JSON format.</a:t>
          </a:r>
          <a:endParaRPr lang="en-IN" dirty="0"/>
        </a:p>
      </dgm:t>
    </dgm:pt>
    <dgm:pt modelId="{24626A56-717D-4823-B003-B10FDB158246}" type="parTrans" cxnId="{D59EE631-33B2-41CA-8C73-51D5D7A6D667}">
      <dgm:prSet/>
      <dgm:spPr/>
      <dgm:t>
        <a:bodyPr/>
        <a:lstStyle/>
        <a:p>
          <a:endParaRPr lang="en-IN"/>
        </a:p>
      </dgm:t>
    </dgm:pt>
    <dgm:pt modelId="{9D88E3EA-EDB9-4AD8-957E-56D5B0BE7205}" type="sibTrans" cxnId="{D59EE631-33B2-41CA-8C73-51D5D7A6D667}">
      <dgm:prSet/>
      <dgm:spPr/>
      <dgm:t>
        <a:bodyPr/>
        <a:lstStyle/>
        <a:p>
          <a:endParaRPr lang="en-IN"/>
        </a:p>
      </dgm:t>
    </dgm:pt>
    <dgm:pt modelId="{4716F8DE-D509-4227-BA32-1B8E1BD1B75D}">
      <dgm:prSet/>
      <dgm:spPr/>
      <dgm:t>
        <a:bodyPr/>
        <a:lstStyle/>
        <a:p>
          <a:r>
            <a:rPr lang="en-US" b="1" i="0" dirty="0"/>
            <a:t>Logic and API Calls</a:t>
          </a:r>
          <a:r>
            <a:rPr lang="en-US" b="0" i="0" dirty="0"/>
            <a:t>: Passed the JSON output through a logic layer that determines the appropriate APIs to call based on the detected intent</a:t>
          </a:r>
          <a:endParaRPr lang="en-IN" dirty="0"/>
        </a:p>
      </dgm:t>
    </dgm:pt>
    <dgm:pt modelId="{A55BC13F-B3A6-4A37-96E4-8941D09031A5}" type="parTrans" cxnId="{5D37B20D-137F-45CB-901F-F8491A98B4A5}">
      <dgm:prSet/>
      <dgm:spPr/>
      <dgm:t>
        <a:bodyPr/>
        <a:lstStyle/>
        <a:p>
          <a:endParaRPr lang="en-IN"/>
        </a:p>
      </dgm:t>
    </dgm:pt>
    <dgm:pt modelId="{EB38E5AC-F0E2-428E-BF71-9EAA1559FD1B}" type="sibTrans" cxnId="{5D37B20D-137F-45CB-901F-F8491A98B4A5}">
      <dgm:prSet/>
      <dgm:spPr/>
      <dgm:t>
        <a:bodyPr/>
        <a:lstStyle/>
        <a:p>
          <a:endParaRPr lang="en-IN"/>
        </a:p>
      </dgm:t>
    </dgm:pt>
    <dgm:pt modelId="{7809ECC7-19F1-4E56-8F81-25A9A3B9DF36}" type="pres">
      <dgm:prSet presAssocID="{EF8D7A6D-EB56-47B0-85E0-655BB6C08121}" presName="Name0" presStyleCnt="0">
        <dgm:presLayoutVars>
          <dgm:dir/>
          <dgm:resizeHandles val="exact"/>
        </dgm:presLayoutVars>
      </dgm:prSet>
      <dgm:spPr/>
    </dgm:pt>
    <dgm:pt modelId="{E70F6BBE-D2D8-4897-8F7A-D3EA7AE3D785}" type="pres">
      <dgm:prSet presAssocID="{EF8D7A6D-EB56-47B0-85E0-655BB6C08121}" presName="fgShape" presStyleLbl="fgShp" presStyleIdx="0" presStyleCnt="1"/>
      <dgm:spPr/>
    </dgm:pt>
    <dgm:pt modelId="{32118101-0BC5-427C-BD51-E36D19D8815B}" type="pres">
      <dgm:prSet presAssocID="{EF8D7A6D-EB56-47B0-85E0-655BB6C08121}" presName="linComp" presStyleCnt="0"/>
      <dgm:spPr/>
    </dgm:pt>
    <dgm:pt modelId="{D09F2AC0-2236-49A4-A27D-0720F57B69CE}" type="pres">
      <dgm:prSet presAssocID="{64BD1096-D99B-4409-97CC-9CD9DD855213}" presName="compNode" presStyleCnt="0"/>
      <dgm:spPr/>
    </dgm:pt>
    <dgm:pt modelId="{058F9155-1716-4A10-BB80-A968EFAF1C95}" type="pres">
      <dgm:prSet presAssocID="{64BD1096-D99B-4409-97CC-9CD9DD855213}" presName="bkgdShape" presStyleLbl="node1" presStyleIdx="0" presStyleCnt="5" custLinFactNeighborY="351"/>
      <dgm:spPr/>
    </dgm:pt>
    <dgm:pt modelId="{1E214FB2-0457-4C06-B56F-416D94474492}" type="pres">
      <dgm:prSet presAssocID="{64BD1096-D99B-4409-97CC-9CD9DD855213}" presName="nodeTx" presStyleLbl="node1" presStyleIdx="0" presStyleCnt="5">
        <dgm:presLayoutVars>
          <dgm:bulletEnabled val="1"/>
        </dgm:presLayoutVars>
      </dgm:prSet>
      <dgm:spPr/>
    </dgm:pt>
    <dgm:pt modelId="{25B8F656-F975-4AD1-8A33-0885EA99336B}" type="pres">
      <dgm:prSet presAssocID="{64BD1096-D99B-4409-97CC-9CD9DD855213}" presName="invisiNode" presStyleLbl="node1" presStyleIdx="0" presStyleCnt="5"/>
      <dgm:spPr/>
    </dgm:pt>
    <dgm:pt modelId="{67A2FF7E-8A62-401D-AEFF-5F4FC38D8180}" type="pres">
      <dgm:prSet presAssocID="{64BD1096-D99B-4409-97CC-9CD9DD855213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6C2685D-83D8-468C-97F6-1F55D62BB2C6}" type="pres">
      <dgm:prSet presAssocID="{7075CE79-8C7E-443E-BCF8-59BBEBFDBC03}" presName="sibTrans" presStyleLbl="sibTrans2D1" presStyleIdx="0" presStyleCnt="0"/>
      <dgm:spPr/>
    </dgm:pt>
    <dgm:pt modelId="{0A2A44F0-BD0A-48A0-AB93-D5AABBB36BEC}" type="pres">
      <dgm:prSet presAssocID="{91EEB6EE-D62E-413E-980D-5C0B9F34F255}" presName="compNode" presStyleCnt="0"/>
      <dgm:spPr/>
    </dgm:pt>
    <dgm:pt modelId="{A2754353-39ED-4BA5-B938-83167AADC6DC}" type="pres">
      <dgm:prSet presAssocID="{91EEB6EE-D62E-413E-980D-5C0B9F34F255}" presName="bkgdShape" presStyleLbl="node1" presStyleIdx="1" presStyleCnt="5"/>
      <dgm:spPr/>
    </dgm:pt>
    <dgm:pt modelId="{C8F6EC4A-938A-487B-97C0-B1F5707772EB}" type="pres">
      <dgm:prSet presAssocID="{91EEB6EE-D62E-413E-980D-5C0B9F34F255}" presName="nodeTx" presStyleLbl="node1" presStyleIdx="1" presStyleCnt="5">
        <dgm:presLayoutVars>
          <dgm:bulletEnabled val="1"/>
        </dgm:presLayoutVars>
      </dgm:prSet>
      <dgm:spPr/>
    </dgm:pt>
    <dgm:pt modelId="{512C1632-DEBD-46CE-BE27-BE8B92496E21}" type="pres">
      <dgm:prSet presAssocID="{91EEB6EE-D62E-413E-980D-5C0B9F34F255}" presName="invisiNode" presStyleLbl="node1" presStyleIdx="1" presStyleCnt="5"/>
      <dgm:spPr/>
    </dgm:pt>
    <dgm:pt modelId="{2C8094D2-75FF-4F97-A488-2DF54E486794}" type="pres">
      <dgm:prSet presAssocID="{91EEB6EE-D62E-413E-980D-5C0B9F34F255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470B5C-0634-44D4-AEE0-8E4F15174DE4}" type="pres">
      <dgm:prSet presAssocID="{406C43F2-7623-4FB4-B452-BAF973A017CC}" presName="sibTrans" presStyleLbl="sibTrans2D1" presStyleIdx="0" presStyleCnt="0"/>
      <dgm:spPr/>
    </dgm:pt>
    <dgm:pt modelId="{0957C0D6-617D-4CFE-8C9D-D16A7A10ED97}" type="pres">
      <dgm:prSet presAssocID="{EC97044B-BBF7-4B36-B645-E9E489647284}" presName="compNode" presStyleCnt="0"/>
      <dgm:spPr/>
    </dgm:pt>
    <dgm:pt modelId="{932262B4-6155-44BA-9799-1EB222152DE0}" type="pres">
      <dgm:prSet presAssocID="{EC97044B-BBF7-4B36-B645-E9E489647284}" presName="bkgdShape" presStyleLbl="node1" presStyleIdx="2" presStyleCnt="5" custLinFactNeighborX="0"/>
      <dgm:spPr/>
    </dgm:pt>
    <dgm:pt modelId="{4745F486-F262-4BF5-AE9F-3590747C835D}" type="pres">
      <dgm:prSet presAssocID="{EC97044B-BBF7-4B36-B645-E9E489647284}" presName="nodeTx" presStyleLbl="node1" presStyleIdx="2" presStyleCnt="5">
        <dgm:presLayoutVars>
          <dgm:bulletEnabled val="1"/>
        </dgm:presLayoutVars>
      </dgm:prSet>
      <dgm:spPr/>
    </dgm:pt>
    <dgm:pt modelId="{510B3CDA-579A-4540-9990-BC5184B95F55}" type="pres">
      <dgm:prSet presAssocID="{EC97044B-BBF7-4B36-B645-E9E489647284}" presName="invisiNode" presStyleLbl="node1" presStyleIdx="2" presStyleCnt="5"/>
      <dgm:spPr/>
    </dgm:pt>
    <dgm:pt modelId="{2997404B-52BB-4622-977F-CAA1577C702B}" type="pres">
      <dgm:prSet presAssocID="{EC97044B-BBF7-4B36-B645-E9E489647284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1352C683-F9C3-4303-AF26-B92B8CD30C1B}" type="pres">
      <dgm:prSet presAssocID="{41E30F50-DCCD-4543-9E1E-74CD855BB08E}" presName="sibTrans" presStyleLbl="sibTrans2D1" presStyleIdx="0" presStyleCnt="0"/>
      <dgm:spPr/>
    </dgm:pt>
    <dgm:pt modelId="{0FDCD328-DF82-4C03-BB16-B7468AFEE25D}" type="pres">
      <dgm:prSet presAssocID="{542986CF-80AE-4462-9111-C590928799A2}" presName="compNode" presStyleCnt="0"/>
      <dgm:spPr/>
    </dgm:pt>
    <dgm:pt modelId="{8FB08198-8B0F-40CD-AB4F-008BF8BA6AD2}" type="pres">
      <dgm:prSet presAssocID="{542986CF-80AE-4462-9111-C590928799A2}" presName="bkgdShape" presStyleLbl="node1" presStyleIdx="3" presStyleCnt="5"/>
      <dgm:spPr/>
    </dgm:pt>
    <dgm:pt modelId="{9120CA04-ED42-4BF4-8087-2552FDC022EC}" type="pres">
      <dgm:prSet presAssocID="{542986CF-80AE-4462-9111-C590928799A2}" presName="nodeTx" presStyleLbl="node1" presStyleIdx="3" presStyleCnt="5">
        <dgm:presLayoutVars>
          <dgm:bulletEnabled val="1"/>
        </dgm:presLayoutVars>
      </dgm:prSet>
      <dgm:spPr/>
    </dgm:pt>
    <dgm:pt modelId="{0D99741C-E0C6-4A2A-8BC5-BA028E1707BB}" type="pres">
      <dgm:prSet presAssocID="{542986CF-80AE-4462-9111-C590928799A2}" presName="invisiNode" presStyleLbl="node1" presStyleIdx="3" presStyleCnt="5"/>
      <dgm:spPr/>
    </dgm:pt>
    <dgm:pt modelId="{596A9C69-B3F1-443C-B920-3113472D6E4B}" type="pres">
      <dgm:prSet presAssocID="{542986CF-80AE-4462-9111-C590928799A2}" presName="imagNode" presStyleLbl="fgImgPlace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637" r="-60573"/>
          </a:stretch>
        </a:blipFill>
      </dgm:spPr>
    </dgm:pt>
    <dgm:pt modelId="{DDCB6D60-6245-49BA-89B9-76B29381CFDD}" type="pres">
      <dgm:prSet presAssocID="{9D88E3EA-EDB9-4AD8-957E-56D5B0BE7205}" presName="sibTrans" presStyleLbl="sibTrans2D1" presStyleIdx="0" presStyleCnt="0"/>
      <dgm:spPr/>
    </dgm:pt>
    <dgm:pt modelId="{87FC33DC-C0CD-45FD-B602-C7C6474F9401}" type="pres">
      <dgm:prSet presAssocID="{4716F8DE-D509-4227-BA32-1B8E1BD1B75D}" presName="compNode" presStyleCnt="0"/>
      <dgm:spPr/>
    </dgm:pt>
    <dgm:pt modelId="{65D5EBE9-C91B-4438-96B5-4DBC2198219C}" type="pres">
      <dgm:prSet presAssocID="{4716F8DE-D509-4227-BA32-1B8E1BD1B75D}" presName="bkgdShape" presStyleLbl="node1" presStyleIdx="4" presStyleCnt="5"/>
      <dgm:spPr/>
    </dgm:pt>
    <dgm:pt modelId="{3857284D-0C70-4A73-A5CF-8A43D771AC02}" type="pres">
      <dgm:prSet presAssocID="{4716F8DE-D509-4227-BA32-1B8E1BD1B75D}" presName="nodeTx" presStyleLbl="node1" presStyleIdx="4" presStyleCnt="5">
        <dgm:presLayoutVars>
          <dgm:bulletEnabled val="1"/>
        </dgm:presLayoutVars>
      </dgm:prSet>
      <dgm:spPr/>
    </dgm:pt>
    <dgm:pt modelId="{A4A6603D-2C1F-4748-85FB-5A332BD3819F}" type="pres">
      <dgm:prSet presAssocID="{4716F8DE-D509-4227-BA32-1B8E1BD1B75D}" presName="invisiNode" presStyleLbl="node1" presStyleIdx="4" presStyleCnt="5"/>
      <dgm:spPr/>
    </dgm:pt>
    <dgm:pt modelId="{892C6792-3A57-4BB8-9F01-BE7117D3FF14}" type="pres">
      <dgm:prSet presAssocID="{4716F8DE-D509-4227-BA32-1B8E1BD1B75D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</dgm:ptLst>
  <dgm:cxnLst>
    <dgm:cxn modelId="{5D37B20D-137F-45CB-901F-F8491A98B4A5}" srcId="{EF8D7A6D-EB56-47B0-85E0-655BB6C08121}" destId="{4716F8DE-D509-4227-BA32-1B8E1BD1B75D}" srcOrd="4" destOrd="0" parTransId="{A55BC13F-B3A6-4A37-96E4-8941D09031A5}" sibTransId="{EB38E5AC-F0E2-428E-BF71-9EAA1559FD1B}"/>
    <dgm:cxn modelId="{1199D716-2311-42B5-B451-47D49ADAF409}" type="presOf" srcId="{9D88E3EA-EDB9-4AD8-957E-56D5B0BE7205}" destId="{DDCB6D60-6245-49BA-89B9-76B29381CFDD}" srcOrd="0" destOrd="0" presId="urn:microsoft.com/office/officeart/2005/8/layout/hList7"/>
    <dgm:cxn modelId="{E482ED2B-0BAC-45B7-9F38-C8A320252DA6}" type="presOf" srcId="{91EEB6EE-D62E-413E-980D-5C0B9F34F255}" destId="{C8F6EC4A-938A-487B-97C0-B1F5707772EB}" srcOrd="1" destOrd="0" presId="urn:microsoft.com/office/officeart/2005/8/layout/hList7"/>
    <dgm:cxn modelId="{D59EE631-33B2-41CA-8C73-51D5D7A6D667}" srcId="{EF8D7A6D-EB56-47B0-85E0-655BB6C08121}" destId="{542986CF-80AE-4462-9111-C590928799A2}" srcOrd="3" destOrd="0" parTransId="{24626A56-717D-4823-B003-B10FDB158246}" sibTransId="{9D88E3EA-EDB9-4AD8-957E-56D5B0BE7205}"/>
    <dgm:cxn modelId="{E5DEB762-E044-47A5-9902-EFBC78842B67}" type="presOf" srcId="{7075CE79-8C7E-443E-BCF8-59BBEBFDBC03}" destId="{76C2685D-83D8-468C-97F6-1F55D62BB2C6}" srcOrd="0" destOrd="0" presId="urn:microsoft.com/office/officeart/2005/8/layout/hList7"/>
    <dgm:cxn modelId="{17B5844B-E7B2-4623-8673-B8B6F00E115E}" type="presOf" srcId="{64BD1096-D99B-4409-97CC-9CD9DD855213}" destId="{1E214FB2-0457-4C06-B56F-416D94474492}" srcOrd="1" destOrd="0" presId="urn:microsoft.com/office/officeart/2005/8/layout/hList7"/>
    <dgm:cxn modelId="{6606E86D-8C57-472C-9929-6C482D9C43D4}" type="presOf" srcId="{542986CF-80AE-4462-9111-C590928799A2}" destId="{9120CA04-ED42-4BF4-8087-2552FDC022EC}" srcOrd="1" destOrd="0" presId="urn:microsoft.com/office/officeart/2005/8/layout/hList7"/>
    <dgm:cxn modelId="{3D0C5D77-FAE2-4AEF-8B35-ACEFB5CE42DB}" type="presOf" srcId="{EF8D7A6D-EB56-47B0-85E0-655BB6C08121}" destId="{7809ECC7-19F1-4E56-8F81-25A9A3B9DF36}" srcOrd="0" destOrd="0" presId="urn:microsoft.com/office/officeart/2005/8/layout/hList7"/>
    <dgm:cxn modelId="{EC0A2578-F680-4DA5-8CE0-EBCF2A8FC678}" type="presOf" srcId="{406C43F2-7623-4FB4-B452-BAF973A017CC}" destId="{BA470B5C-0634-44D4-AEE0-8E4F15174DE4}" srcOrd="0" destOrd="0" presId="urn:microsoft.com/office/officeart/2005/8/layout/hList7"/>
    <dgm:cxn modelId="{CC063D79-32C0-4DF5-B9C5-F4C00B3F6E3A}" type="presOf" srcId="{EC97044B-BBF7-4B36-B645-E9E489647284}" destId="{4745F486-F262-4BF5-AE9F-3590747C835D}" srcOrd="1" destOrd="0" presId="urn:microsoft.com/office/officeart/2005/8/layout/hList7"/>
    <dgm:cxn modelId="{8337EE86-6E47-43C2-90E7-EB63F208D283}" srcId="{EF8D7A6D-EB56-47B0-85E0-655BB6C08121}" destId="{EC97044B-BBF7-4B36-B645-E9E489647284}" srcOrd="2" destOrd="0" parTransId="{A3031269-4ED4-417B-8881-09DEB6168BA5}" sibTransId="{41E30F50-DCCD-4543-9E1E-74CD855BB08E}"/>
    <dgm:cxn modelId="{F580B594-400D-44EC-AD69-2DCD4DAB6A3F}" type="presOf" srcId="{41E30F50-DCCD-4543-9E1E-74CD855BB08E}" destId="{1352C683-F9C3-4303-AF26-B92B8CD30C1B}" srcOrd="0" destOrd="0" presId="urn:microsoft.com/office/officeart/2005/8/layout/hList7"/>
    <dgm:cxn modelId="{5F3F389C-D4EA-4880-8F97-5BC7899DEE81}" type="presOf" srcId="{64BD1096-D99B-4409-97CC-9CD9DD855213}" destId="{058F9155-1716-4A10-BB80-A968EFAF1C95}" srcOrd="0" destOrd="0" presId="urn:microsoft.com/office/officeart/2005/8/layout/hList7"/>
    <dgm:cxn modelId="{337963A3-94C2-4C5C-A744-A9D30AE75180}" type="presOf" srcId="{EC97044B-BBF7-4B36-B645-E9E489647284}" destId="{932262B4-6155-44BA-9799-1EB222152DE0}" srcOrd="0" destOrd="0" presId="urn:microsoft.com/office/officeart/2005/8/layout/hList7"/>
    <dgm:cxn modelId="{F8279AAC-030F-4109-B5E5-675766D5DC09}" srcId="{EF8D7A6D-EB56-47B0-85E0-655BB6C08121}" destId="{64BD1096-D99B-4409-97CC-9CD9DD855213}" srcOrd="0" destOrd="0" parTransId="{7891EA52-1D3B-4609-BAD1-1B6DF3EA578E}" sibTransId="{7075CE79-8C7E-443E-BCF8-59BBEBFDBC03}"/>
    <dgm:cxn modelId="{BCB968B0-7707-4C4B-B01E-6FF2CA169499}" type="presOf" srcId="{542986CF-80AE-4462-9111-C590928799A2}" destId="{8FB08198-8B0F-40CD-AB4F-008BF8BA6AD2}" srcOrd="0" destOrd="0" presId="urn:microsoft.com/office/officeart/2005/8/layout/hList7"/>
    <dgm:cxn modelId="{5175E7D0-9421-4B6F-BB2A-4019F26751EC}" type="presOf" srcId="{91EEB6EE-D62E-413E-980D-5C0B9F34F255}" destId="{A2754353-39ED-4BA5-B938-83167AADC6DC}" srcOrd="0" destOrd="0" presId="urn:microsoft.com/office/officeart/2005/8/layout/hList7"/>
    <dgm:cxn modelId="{AC696FDE-CE66-4328-942D-2F3809787F59}" srcId="{EF8D7A6D-EB56-47B0-85E0-655BB6C08121}" destId="{91EEB6EE-D62E-413E-980D-5C0B9F34F255}" srcOrd="1" destOrd="0" parTransId="{24B010B6-5858-4E22-BFDD-DC783AE9F2FE}" sibTransId="{406C43F2-7623-4FB4-B452-BAF973A017CC}"/>
    <dgm:cxn modelId="{B6D823DF-7587-44B0-8093-29281353EB89}" type="presOf" srcId="{4716F8DE-D509-4227-BA32-1B8E1BD1B75D}" destId="{3857284D-0C70-4A73-A5CF-8A43D771AC02}" srcOrd="1" destOrd="0" presId="urn:microsoft.com/office/officeart/2005/8/layout/hList7"/>
    <dgm:cxn modelId="{220750F3-F7E6-4A22-AC31-75720FB7737A}" type="presOf" srcId="{4716F8DE-D509-4227-BA32-1B8E1BD1B75D}" destId="{65D5EBE9-C91B-4438-96B5-4DBC2198219C}" srcOrd="0" destOrd="0" presId="urn:microsoft.com/office/officeart/2005/8/layout/hList7"/>
    <dgm:cxn modelId="{A0346C8E-F236-4BDA-A362-B83944646CEB}" type="presParOf" srcId="{7809ECC7-19F1-4E56-8F81-25A9A3B9DF36}" destId="{E70F6BBE-D2D8-4897-8F7A-D3EA7AE3D785}" srcOrd="0" destOrd="0" presId="urn:microsoft.com/office/officeart/2005/8/layout/hList7"/>
    <dgm:cxn modelId="{1702E8F0-4F85-4675-9AF7-4655D27BF44D}" type="presParOf" srcId="{7809ECC7-19F1-4E56-8F81-25A9A3B9DF36}" destId="{32118101-0BC5-427C-BD51-E36D19D8815B}" srcOrd="1" destOrd="0" presId="urn:microsoft.com/office/officeart/2005/8/layout/hList7"/>
    <dgm:cxn modelId="{35D16269-28E9-4F21-BA03-E49134BE674B}" type="presParOf" srcId="{32118101-0BC5-427C-BD51-E36D19D8815B}" destId="{D09F2AC0-2236-49A4-A27D-0720F57B69CE}" srcOrd="0" destOrd="0" presId="urn:microsoft.com/office/officeart/2005/8/layout/hList7"/>
    <dgm:cxn modelId="{F91BD2AF-91B4-4E44-A3BD-A58D03154EFF}" type="presParOf" srcId="{D09F2AC0-2236-49A4-A27D-0720F57B69CE}" destId="{058F9155-1716-4A10-BB80-A968EFAF1C95}" srcOrd="0" destOrd="0" presId="urn:microsoft.com/office/officeart/2005/8/layout/hList7"/>
    <dgm:cxn modelId="{F7E03F3E-2578-4BB7-A13E-E434A4BF5865}" type="presParOf" srcId="{D09F2AC0-2236-49A4-A27D-0720F57B69CE}" destId="{1E214FB2-0457-4C06-B56F-416D94474492}" srcOrd="1" destOrd="0" presId="urn:microsoft.com/office/officeart/2005/8/layout/hList7"/>
    <dgm:cxn modelId="{0B852116-2B81-4BE6-9DDE-5C966DB5DE17}" type="presParOf" srcId="{D09F2AC0-2236-49A4-A27D-0720F57B69CE}" destId="{25B8F656-F975-4AD1-8A33-0885EA99336B}" srcOrd="2" destOrd="0" presId="urn:microsoft.com/office/officeart/2005/8/layout/hList7"/>
    <dgm:cxn modelId="{1A99F53F-3D52-467B-B2C7-2A3877D2FBCD}" type="presParOf" srcId="{D09F2AC0-2236-49A4-A27D-0720F57B69CE}" destId="{67A2FF7E-8A62-401D-AEFF-5F4FC38D8180}" srcOrd="3" destOrd="0" presId="urn:microsoft.com/office/officeart/2005/8/layout/hList7"/>
    <dgm:cxn modelId="{2F81AE8D-6B7E-464C-863E-0C8B5CA5782F}" type="presParOf" srcId="{32118101-0BC5-427C-BD51-E36D19D8815B}" destId="{76C2685D-83D8-468C-97F6-1F55D62BB2C6}" srcOrd="1" destOrd="0" presId="urn:microsoft.com/office/officeart/2005/8/layout/hList7"/>
    <dgm:cxn modelId="{583F35E8-617E-4EB4-A7E8-947611CFDE34}" type="presParOf" srcId="{32118101-0BC5-427C-BD51-E36D19D8815B}" destId="{0A2A44F0-BD0A-48A0-AB93-D5AABBB36BEC}" srcOrd="2" destOrd="0" presId="urn:microsoft.com/office/officeart/2005/8/layout/hList7"/>
    <dgm:cxn modelId="{7C53A46F-040D-4048-BD66-CA7FF7182CD8}" type="presParOf" srcId="{0A2A44F0-BD0A-48A0-AB93-D5AABBB36BEC}" destId="{A2754353-39ED-4BA5-B938-83167AADC6DC}" srcOrd="0" destOrd="0" presId="urn:microsoft.com/office/officeart/2005/8/layout/hList7"/>
    <dgm:cxn modelId="{62BCDB8D-D868-48A3-BACF-256C513550FA}" type="presParOf" srcId="{0A2A44F0-BD0A-48A0-AB93-D5AABBB36BEC}" destId="{C8F6EC4A-938A-487B-97C0-B1F5707772EB}" srcOrd="1" destOrd="0" presId="urn:microsoft.com/office/officeart/2005/8/layout/hList7"/>
    <dgm:cxn modelId="{31A96570-BB0F-468D-95A0-DE33ECD504C2}" type="presParOf" srcId="{0A2A44F0-BD0A-48A0-AB93-D5AABBB36BEC}" destId="{512C1632-DEBD-46CE-BE27-BE8B92496E21}" srcOrd="2" destOrd="0" presId="urn:microsoft.com/office/officeart/2005/8/layout/hList7"/>
    <dgm:cxn modelId="{997D4415-BB6F-43D9-B96D-CB138055928A}" type="presParOf" srcId="{0A2A44F0-BD0A-48A0-AB93-D5AABBB36BEC}" destId="{2C8094D2-75FF-4F97-A488-2DF54E486794}" srcOrd="3" destOrd="0" presId="urn:microsoft.com/office/officeart/2005/8/layout/hList7"/>
    <dgm:cxn modelId="{DE8D36E8-27C3-41CF-B40B-E8134FDDB777}" type="presParOf" srcId="{32118101-0BC5-427C-BD51-E36D19D8815B}" destId="{BA470B5C-0634-44D4-AEE0-8E4F15174DE4}" srcOrd="3" destOrd="0" presId="urn:microsoft.com/office/officeart/2005/8/layout/hList7"/>
    <dgm:cxn modelId="{39EF950A-4AE1-42D3-83AE-7746D2305C8F}" type="presParOf" srcId="{32118101-0BC5-427C-BD51-E36D19D8815B}" destId="{0957C0D6-617D-4CFE-8C9D-D16A7A10ED97}" srcOrd="4" destOrd="0" presId="urn:microsoft.com/office/officeart/2005/8/layout/hList7"/>
    <dgm:cxn modelId="{161836D3-7B9A-4928-9CAC-70BDAD634F95}" type="presParOf" srcId="{0957C0D6-617D-4CFE-8C9D-D16A7A10ED97}" destId="{932262B4-6155-44BA-9799-1EB222152DE0}" srcOrd="0" destOrd="0" presId="urn:microsoft.com/office/officeart/2005/8/layout/hList7"/>
    <dgm:cxn modelId="{51E00811-3F91-46E9-B3DF-EE2E6B0F872F}" type="presParOf" srcId="{0957C0D6-617D-4CFE-8C9D-D16A7A10ED97}" destId="{4745F486-F262-4BF5-AE9F-3590747C835D}" srcOrd="1" destOrd="0" presId="urn:microsoft.com/office/officeart/2005/8/layout/hList7"/>
    <dgm:cxn modelId="{8FF58369-1B5D-4287-9B6D-B7442AF2286B}" type="presParOf" srcId="{0957C0D6-617D-4CFE-8C9D-D16A7A10ED97}" destId="{510B3CDA-579A-4540-9990-BC5184B95F55}" srcOrd="2" destOrd="0" presId="urn:microsoft.com/office/officeart/2005/8/layout/hList7"/>
    <dgm:cxn modelId="{6B9A4EA0-01F7-475A-8826-21F7DD461D79}" type="presParOf" srcId="{0957C0D6-617D-4CFE-8C9D-D16A7A10ED97}" destId="{2997404B-52BB-4622-977F-CAA1577C702B}" srcOrd="3" destOrd="0" presId="urn:microsoft.com/office/officeart/2005/8/layout/hList7"/>
    <dgm:cxn modelId="{284E5F1A-02C7-4E79-863E-B836A2ADD0BC}" type="presParOf" srcId="{32118101-0BC5-427C-BD51-E36D19D8815B}" destId="{1352C683-F9C3-4303-AF26-B92B8CD30C1B}" srcOrd="5" destOrd="0" presId="urn:microsoft.com/office/officeart/2005/8/layout/hList7"/>
    <dgm:cxn modelId="{BE8411D1-8C8A-4721-ABD2-13108F5EA51E}" type="presParOf" srcId="{32118101-0BC5-427C-BD51-E36D19D8815B}" destId="{0FDCD328-DF82-4C03-BB16-B7468AFEE25D}" srcOrd="6" destOrd="0" presId="urn:microsoft.com/office/officeart/2005/8/layout/hList7"/>
    <dgm:cxn modelId="{7F2F121B-F7CF-4053-8981-65A6DFA26605}" type="presParOf" srcId="{0FDCD328-DF82-4C03-BB16-B7468AFEE25D}" destId="{8FB08198-8B0F-40CD-AB4F-008BF8BA6AD2}" srcOrd="0" destOrd="0" presId="urn:microsoft.com/office/officeart/2005/8/layout/hList7"/>
    <dgm:cxn modelId="{96D01337-4476-419C-8541-A9A1D07B7CF3}" type="presParOf" srcId="{0FDCD328-DF82-4C03-BB16-B7468AFEE25D}" destId="{9120CA04-ED42-4BF4-8087-2552FDC022EC}" srcOrd="1" destOrd="0" presId="urn:microsoft.com/office/officeart/2005/8/layout/hList7"/>
    <dgm:cxn modelId="{3EED9CFF-C0C2-49FC-9714-12AF51D366EB}" type="presParOf" srcId="{0FDCD328-DF82-4C03-BB16-B7468AFEE25D}" destId="{0D99741C-E0C6-4A2A-8BC5-BA028E1707BB}" srcOrd="2" destOrd="0" presId="urn:microsoft.com/office/officeart/2005/8/layout/hList7"/>
    <dgm:cxn modelId="{4033A9E2-E952-4785-BBED-37A0D955D694}" type="presParOf" srcId="{0FDCD328-DF82-4C03-BB16-B7468AFEE25D}" destId="{596A9C69-B3F1-443C-B920-3113472D6E4B}" srcOrd="3" destOrd="0" presId="urn:microsoft.com/office/officeart/2005/8/layout/hList7"/>
    <dgm:cxn modelId="{1DEEFD49-46B7-477D-AD44-75FEC3F3A0D0}" type="presParOf" srcId="{32118101-0BC5-427C-BD51-E36D19D8815B}" destId="{DDCB6D60-6245-49BA-89B9-76B29381CFDD}" srcOrd="7" destOrd="0" presId="urn:microsoft.com/office/officeart/2005/8/layout/hList7"/>
    <dgm:cxn modelId="{C49EF472-23D8-4F16-8817-CE108F8E80C1}" type="presParOf" srcId="{32118101-0BC5-427C-BD51-E36D19D8815B}" destId="{87FC33DC-C0CD-45FD-B602-C7C6474F9401}" srcOrd="8" destOrd="0" presId="urn:microsoft.com/office/officeart/2005/8/layout/hList7"/>
    <dgm:cxn modelId="{E70E3737-8AFE-4A6C-8B58-CC7B37CABDBE}" type="presParOf" srcId="{87FC33DC-C0CD-45FD-B602-C7C6474F9401}" destId="{65D5EBE9-C91B-4438-96B5-4DBC2198219C}" srcOrd="0" destOrd="0" presId="urn:microsoft.com/office/officeart/2005/8/layout/hList7"/>
    <dgm:cxn modelId="{9F4C9D66-55A6-45F4-94FB-A04ACFD6A822}" type="presParOf" srcId="{87FC33DC-C0CD-45FD-B602-C7C6474F9401}" destId="{3857284D-0C70-4A73-A5CF-8A43D771AC02}" srcOrd="1" destOrd="0" presId="urn:microsoft.com/office/officeart/2005/8/layout/hList7"/>
    <dgm:cxn modelId="{859F2023-628E-47F1-BD4D-51EFD122CA82}" type="presParOf" srcId="{87FC33DC-C0CD-45FD-B602-C7C6474F9401}" destId="{A4A6603D-2C1F-4748-85FB-5A332BD3819F}" srcOrd="2" destOrd="0" presId="urn:microsoft.com/office/officeart/2005/8/layout/hList7"/>
    <dgm:cxn modelId="{C21FE9A3-9D26-489C-AD2A-0BC1A8FB5A4A}" type="presParOf" srcId="{87FC33DC-C0CD-45FD-B602-C7C6474F9401}" destId="{892C6792-3A57-4BB8-9F01-BE7117D3FF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F9155-1716-4A10-BB80-A968EFAF1C95}">
      <dsp:nvSpPr>
        <dsp:cNvPr id="0" name=""/>
        <dsp:cNvSpPr/>
      </dsp:nvSpPr>
      <dsp:spPr>
        <a:xfrm>
          <a:off x="0" y="0"/>
          <a:ext cx="1406718" cy="30309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Flask-Based Service</a:t>
          </a:r>
          <a:r>
            <a:rPr lang="en-US" sz="1000" b="0" i="0" kern="1200" dirty="0"/>
            <a:t>: Developed a service using Flask to handle the processing.</a:t>
          </a:r>
          <a:endParaRPr lang="en-IN" sz="1000" kern="1200" dirty="0"/>
        </a:p>
      </dsp:txBody>
      <dsp:txXfrm>
        <a:off x="0" y="1212360"/>
        <a:ext cx="1406718" cy="1212360"/>
      </dsp:txXfrm>
    </dsp:sp>
    <dsp:sp modelId="{67A2FF7E-8A62-401D-AEFF-5F4FC38D8180}">
      <dsp:nvSpPr>
        <dsp:cNvPr id="0" name=""/>
        <dsp:cNvSpPr/>
      </dsp:nvSpPr>
      <dsp:spPr>
        <a:xfrm>
          <a:off x="198714" y="181854"/>
          <a:ext cx="1009289" cy="10092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54353-39ED-4BA5-B938-83167AADC6DC}">
      <dsp:nvSpPr>
        <dsp:cNvPr id="0" name=""/>
        <dsp:cNvSpPr/>
      </dsp:nvSpPr>
      <dsp:spPr>
        <a:xfrm>
          <a:off x="1448920" y="0"/>
          <a:ext cx="1406718" cy="30309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Slack API Integration</a:t>
          </a:r>
          <a:r>
            <a:rPr lang="en-US" sz="1000" b="0" i="0" kern="1200" dirty="0"/>
            <a:t>: Utilized Slack APIs to extract data from various Slack channels.</a:t>
          </a:r>
          <a:endParaRPr lang="en-IN" sz="1000" kern="1200" dirty="0"/>
        </a:p>
      </dsp:txBody>
      <dsp:txXfrm>
        <a:off x="1448920" y="1212360"/>
        <a:ext cx="1406718" cy="1212360"/>
      </dsp:txXfrm>
    </dsp:sp>
    <dsp:sp modelId="{2C8094D2-75FF-4F97-A488-2DF54E486794}">
      <dsp:nvSpPr>
        <dsp:cNvPr id="0" name=""/>
        <dsp:cNvSpPr/>
      </dsp:nvSpPr>
      <dsp:spPr>
        <a:xfrm>
          <a:off x="1647635" y="181854"/>
          <a:ext cx="1009289" cy="100928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262B4-6155-44BA-9799-1EB222152DE0}">
      <dsp:nvSpPr>
        <dsp:cNvPr id="0" name=""/>
        <dsp:cNvSpPr/>
      </dsp:nvSpPr>
      <dsp:spPr>
        <a:xfrm>
          <a:off x="2897841" y="0"/>
          <a:ext cx="1406718" cy="30309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Intent Detection</a:t>
          </a:r>
          <a:r>
            <a:rPr lang="en-US" sz="1000" b="0" i="0" kern="1200" dirty="0"/>
            <a:t>: Implemented intent detection to understand the context and purpose of the extracted data.</a:t>
          </a:r>
          <a:endParaRPr lang="en-IN" sz="1000" kern="1200" dirty="0"/>
        </a:p>
      </dsp:txBody>
      <dsp:txXfrm>
        <a:off x="2897841" y="1212360"/>
        <a:ext cx="1406718" cy="1212360"/>
      </dsp:txXfrm>
    </dsp:sp>
    <dsp:sp modelId="{2997404B-52BB-4622-977F-CAA1577C702B}">
      <dsp:nvSpPr>
        <dsp:cNvPr id="0" name=""/>
        <dsp:cNvSpPr/>
      </dsp:nvSpPr>
      <dsp:spPr>
        <a:xfrm>
          <a:off x="3096555" y="181854"/>
          <a:ext cx="1009289" cy="10092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08198-8B0F-40CD-AB4F-008BF8BA6AD2}">
      <dsp:nvSpPr>
        <dsp:cNvPr id="0" name=""/>
        <dsp:cNvSpPr/>
      </dsp:nvSpPr>
      <dsp:spPr>
        <a:xfrm>
          <a:off x="4346761" y="0"/>
          <a:ext cx="1406718" cy="30309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Generative AI Processing</a:t>
          </a:r>
          <a:r>
            <a:rPr lang="en-US" sz="1000" b="0" i="0" kern="1200" dirty="0"/>
            <a:t>: Processed the data using a generative AI model to produce output in JSON format.</a:t>
          </a:r>
          <a:endParaRPr lang="en-IN" sz="1000" kern="1200" dirty="0"/>
        </a:p>
      </dsp:txBody>
      <dsp:txXfrm>
        <a:off x="4346761" y="1212360"/>
        <a:ext cx="1406718" cy="1212360"/>
      </dsp:txXfrm>
    </dsp:sp>
    <dsp:sp modelId="{596A9C69-B3F1-443C-B920-3113472D6E4B}">
      <dsp:nvSpPr>
        <dsp:cNvPr id="0" name=""/>
        <dsp:cNvSpPr/>
      </dsp:nvSpPr>
      <dsp:spPr>
        <a:xfrm>
          <a:off x="4545476" y="181854"/>
          <a:ext cx="1009289" cy="1009289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637" r="-60573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5EBE9-C91B-4438-96B5-4DBC2198219C}">
      <dsp:nvSpPr>
        <dsp:cNvPr id="0" name=""/>
        <dsp:cNvSpPr/>
      </dsp:nvSpPr>
      <dsp:spPr>
        <a:xfrm>
          <a:off x="5795682" y="0"/>
          <a:ext cx="1406718" cy="30309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Logic and API Calls</a:t>
          </a:r>
          <a:r>
            <a:rPr lang="en-US" sz="1000" b="0" i="0" kern="1200" dirty="0"/>
            <a:t>: Passed the JSON output through a logic layer that determines the appropriate APIs to call based on the detected intent</a:t>
          </a:r>
          <a:endParaRPr lang="en-IN" sz="1000" kern="1200" dirty="0"/>
        </a:p>
      </dsp:txBody>
      <dsp:txXfrm>
        <a:off x="5795682" y="1212360"/>
        <a:ext cx="1406718" cy="1212360"/>
      </dsp:txXfrm>
    </dsp:sp>
    <dsp:sp modelId="{892C6792-3A57-4BB8-9F01-BE7117D3FF14}">
      <dsp:nvSpPr>
        <dsp:cNvPr id="0" name=""/>
        <dsp:cNvSpPr/>
      </dsp:nvSpPr>
      <dsp:spPr>
        <a:xfrm>
          <a:off x="5994396" y="181854"/>
          <a:ext cx="1009289" cy="100928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F6BBE-D2D8-4897-8F7A-D3EA7AE3D785}">
      <dsp:nvSpPr>
        <dsp:cNvPr id="0" name=""/>
        <dsp:cNvSpPr/>
      </dsp:nvSpPr>
      <dsp:spPr>
        <a:xfrm>
          <a:off x="288096" y="2424720"/>
          <a:ext cx="6626208" cy="454635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d4a4e009b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6d4a4e009b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d4a4e009b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6d4a4e009b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d4a4e009b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6d4a4e009b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47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d4a4e009b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6d4a4e009b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d4a4e009b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6d4a4e009b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d4a4e009b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6d4a4e009b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d4a4e009b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6d4a4e009b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d4a4e009b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6d4a4e009b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d4a4e009b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6d4a4e009b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813334" y="601723"/>
            <a:ext cx="6477805" cy="190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ill Sans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1812375" y="246980"/>
            <a:ext cx="37304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078248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1813335" y="2646407"/>
            <a:ext cx="6477804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090679" y="2854646"/>
            <a:ext cx="6472835" cy="75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1090679" y="2853739"/>
            <a:ext cx="647283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1085498" y="1508159"/>
            <a:ext cx="3483864" cy="258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10328" y="1513007"/>
            <a:ext cx="3483864" cy="258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085393" y="603122"/>
            <a:ext cx="7205746" cy="79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1085393" y="2118202"/>
            <a:ext cx="3483864" cy="198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3"/>
          </p:nvPr>
        </p:nvSpPr>
        <p:spPr>
          <a:xfrm>
            <a:off x="4809272" y="1517252"/>
            <a:ext cx="3483864" cy="60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4"/>
          </p:nvPr>
        </p:nvSpPr>
        <p:spPr>
          <a:xfrm>
            <a:off x="4809272" y="2116118"/>
            <a:ext cx="3483864" cy="197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18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3" name="Google Shape;103;p19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083503" y="599230"/>
            <a:ext cx="2454824" cy="16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782786" y="599231"/>
            <a:ext cx="4509352" cy="34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1083503" y="2404118"/>
            <a:ext cx="2456260" cy="168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5" name="Google Shape;115;p21"/>
          <p:cNvCxnSpPr/>
          <p:nvPr/>
        </p:nvCxnSpPr>
        <p:spPr>
          <a:xfrm>
            <a:off x="1086210" y="2404118"/>
            <a:ext cx="2452118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2"/>
          <p:cNvGrpSpPr/>
          <p:nvPr/>
        </p:nvGrpSpPr>
        <p:grpSpPr>
          <a:xfrm>
            <a:off x="5608040" y="361628"/>
            <a:ext cx="3055900" cy="3861826"/>
            <a:chOff x="7477387" y="482170"/>
            <a:chExt cx="4074533" cy="5149101"/>
          </a:xfrm>
        </p:grpSpPr>
        <p:sp>
          <p:nvSpPr>
            <p:cNvPr id="118" name="Google Shape;118;p22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6093292" y="841907"/>
            <a:ext cx="2093378" cy="289974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1087747" y="2359494"/>
            <a:ext cx="4143303" cy="150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dt" idx="10"/>
          </p:nvPr>
        </p:nvSpPr>
        <p:spPr>
          <a:xfrm>
            <a:off x="1085536" y="4102392"/>
            <a:ext cx="4145513" cy="24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ftr" idx="11"/>
          </p:nvPr>
        </p:nvSpPr>
        <p:spPr>
          <a:xfrm>
            <a:off x="1085536" y="238980"/>
            <a:ext cx="4155753" cy="24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6" name="Google Shape;126;p22"/>
          <p:cNvCxnSpPr/>
          <p:nvPr/>
        </p:nvCxnSpPr>
        <p:spPr>
          <a:xfrm>
            <a:off x="1085536" y="2357704"/>
            <a:ext cx="414551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 rot="5400000">
            <a:off x="3395932" y="-795449"/>
            <a:ext cx="2587960" cy="72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Google Shape;133;p23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 rot="5400000">
            <a:off x="5937778" y="1740785"/>
            <a:ext cx="3494917" cy="121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 rot="5400000">
            <a:off x="2271857" y="-589123"/>
            <a:ext cx="3494917" cy="587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7079333" y="599230"/>
            <a:ext cx="0" cy="3494917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ctrTitle"/>
          </p:nvPr>
        </p:nvSpPr>
        <p:spPr>
          <a:xfrm>
            <a:off x="1197395" y="204175"/>
            <a:ext cx="68580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Gill Sans"/>
              <a:buNone/>
            </a:pPr>
            <a:br>
              <a:rPr lang="en" sz="1800" dirty="0">
                <a:solidFill>
                  <a:srgbClr val="00B050"/>
                </a:solidFill>
              </a:rPr>
            </a:br>
            <a:r>
              <a:rPr lang="en" sz="1800" cap="none" dirty="0">
                <a:solidFill>
                  <a:srgbClr val="00B050"/>
                </a:solidFill>
              </a:rPr>
              <a:t>School of Computer Science And Engineering</a:t>
            </a:r>
            <a:br>
              <a:rPr lang="en" sz="1800" cap="none" dirty="0">
                <a:solidFill>
                  <a:srgbClr val="00B050"/>
                </a:solidFill>
              </a:rPr>
            </a:br>
            <a:r>
              <a:rPr lang="en" sz="1800" cap="none" dirty="0">
                <a:solidFill>
                  <a:srgbClr val="00B050"/>
                </a:solidFill>
              </a:rPr>
              <a:t>Department of</a:t>
            </a:r>
            <a:r>
              <a:rPr lang="en" sz="1800" dirty="0">
                <a:solidFill>
                  <a:srgbClr val="00B050"/>
                </a:solidFill>
              </a:rPr>
              <a:t> </a:t>
            </a:r>
            <a:r>
              <a:rPr lang="en-IN" sz="1800" dirty="0">
                <a:solidFill>
                  <a:srgbClr val="00B050"/>
                </a:solidFill>
              </a:rPr>
              <a:t>Artificial Intelligence and Machine Learning</a:t>
            </a:r>
            <a:endParaRPr sz="1800" dirty="0">
              <a:solidFill>
                <a:srgbClr val="00B050"/>
              </a:solidFill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1"/>
          </p:nvPr>
        </p:nvSpPr>
        <p:spPr>
          <a:xfrm>
            <a:off x="2671763" y="1958733"/>
            <a:ext cx="44973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 fontScale="925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>
                <a:solidFill>
                  <a:srgbClr val="002060"/>
                </a:solidFill>
              </a:rPr>
              <a:t>TITLE:   </a:t>
            </a:r>
            <a:r>
              <a:rPr lang="en-US" sz="1800" b="1" dirty="0">
                <a:solidFill>
                  <a:srgbClr val="002060"/>
                </a:solidFill>
              </a:rPr>
              <a:t>Summer’24 SWE Intern @ PayPal</a:t>
            </a:r>
            <a:endParaRPr sz="1800" b="1" u="sng" dirty="0">
              <a:solidFill>
                <a:srgbClr val="002060"/>
              </a:solidFill>
            </a:endParaRPr>
          </a:p>
        </p:txBody>
      </p:sp>
      <p:pic>
        <p:nvPicPr>
          <p:cNvPr id="147" name="Google Shape;147;p25" descr="A black background with grey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50"/>
            <a:ext cx="3939303" cy="9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2704738" y="1380737"/>
            <a:ext cx="3843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594387"/>
                </a:solidFill>
                <a:latin typeface="Gill Sans"/>
                <a:ea typeface="Gill Sans"/>
                <a:cs typeface="Gill Sans"/>
                <a:sym typeface="Gill Sans"/>
              </a:rPr>
              <a:t>Industrial Training (AI4170)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 dirty="0">
                <a:solidFill>
                  <a:srgbClr val="594387"/>
                </a:solidFill>
                <a:latin typeface="Gill Sans"/>
                <a:ea typeface="Gill Sans"/>
                <a:cs typeface="Gill Sans"/>
                <a:sym typeface="Gill Sans"/>
              </a:rPr>
              <a:t>on</a:t>
            </a:r>
            <a:endParaRPr sz="1100" dirty="0"/>
          </a:p>
        </p:txBody>
      </p:sp>
      <p:sp>
        <p:nvSpPr>
          <p:cNvPr id="149" name="Google Shape;149;p25"/>
          <p:cNvSpPr txBox="1"/>
          <p:nvPr/>
        </p:nvSpPr>
        <p:spPr>
          <a:xfrm>
            <a:off x="214756" y="3534931"/>
            <a:ext cx="32934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Presented By: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Student Name : </a:t>
            </a:r>
            <a:r>
              <a:rPr lang="en-US" b="1" dirty="0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Anuneet Rastogi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Enrollment: 219310251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Section:- 7</a:t>
            </a:r>
            <a:r>
              <a:rPr lang="en-IN" sz="1400" b="1" dirty="0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D </a:t>
            </a:r>
            <a:r>
              <a:rPr lang="en-IN" sz="1400" b="1" dirty="0" err="1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Aiml</a:t>
            </a:r>
            <a:endParaRPr sz="1100" dirty="0"/>
          </a:p>
        </p:txBody>
      </p:sp>
      <p:sp>
        <p:nvSpPr>
          <p:cNvPr id="150" name="Google Shape;150;p25"/>
          <p:cNvSpPr txBox="1"/>
          <p:nvPr/>
        </p:nvSpPr>
        <p:spPr>
          <a:xfrm>
            <a:off x="4976037" y="3568175"/>
            <a:ext cx="4049613" cy="93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Supervised By: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Supervis</a:t>
            </a:r>
            <a:r>
              <a:rPr lang="en-IN" sz="1400" b="1" dirty="0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or</a:t>
            </a:r>
            <a:r>
              <a:rPr lang="en" sz="1400" b="1" dirty="0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 Name :</a:t>
            </a:r>
            <a:r>
              <a:rPr lang="en-US" sz="1400" b="1" dirty="0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 Ms. Simran Kaur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Designation:  Assistant Professor (</a:t>
            </a:r>
            <a:r>
              <a:rPr lang="en-IN" sz="1400" b="1" dirty="0" err="1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Aiml</a:t>
            </a:r>
            <a:r>
              <a:rPr lang="en" sz="1400" b="1" dirty="0">
                <a:solidFill>
                  <a:srgbClr val="3B2C5A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sz="5000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-IN" sz="2400" dirty="0"/>
              <a:t>ABOUT PAYPAL</a:t>
            </a:r>
            <a:endParaRPr dirty="0"/>
          </a:p>
        </p:txBody>
      </p:sp>
      <p:pic>
        <p:nvPicPr>
          <p:cNvPr id="1028" name="Picture 4" descr="PayPal Review | PCMag">
            <a:extLst>
              <a:ext uri="{FF2B5EF4-FFF2-40B4-BE49-F238E27FC236}">
                <a16:creationId xmlns:a16="http://schemas.microsoft.com/office/drawing/2014/main" id="{F08E6222-3A34-447F-98BC-4B5918DE7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0"/>
          <a:stretch/>
        </p:blipFill>
        <p:spPr bwMode="auto">
          <a:xfrm>
            <a:off x="5678151" y="1416103"/>
            <a:ext cx="2847975" cy="141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PayPal and How Does It Work?">
            <a:extLst>
              <a:ext uri="{FF2B5EF4-FFF2-40B4-BE49-F238E27FC236}">
                <a16:creationId xmlns:a16="http://schemas.microsoft.com/office/drawing/2014/main" id="{B87698BF-A725-4CCD-A9A8-3AFC3BB9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51" y="2667447"/>
            <a:ext cx="2847975" cy="191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1">
            <a:extLst>
              <a:ext uri="{FF2B5EF4-FFF2-40B4-BE49-F238E27FC236}">
                <a16:creationId xmlns:a16="http://schemas.microsoft.com/office/drawing/2014/main" id="{55577103-9ACF-4F96-8A12-928F09DA6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6546" y="1308170"/>
            <a:ext cx="4452775" cy="336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25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Global Online Payment System</a:t>
            </a:r>
            <a:r>
              <a:rPr kumimoji="0" lang="en-US" altLang="en-US" sz="12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: PayPal is a widely used online payment system that allows users to make purchases, send money, and receive payments without sharing their financial information with third parties.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25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Security and Convenience</a:t>
            </a:r>
            <a:r>
              <a:rPr kumimoji="0" lang="en-US" altLang="en-US" sz="12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: PayPal offers enhanced security features, such as encryption and fraud protection, making it a secure way to handle transactions. It also provides a convenient checkout process, often speeding up online purchases.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25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Digital Wallet</a:t>
            </a:r>
            <a:r>
              <a:rPr kumimoji="0" lang="en-US" altLang="en-US" sz="12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: PayPal functions as a digital wallet, enabling users to store multiple payment methods, including credit cards, debit cards, and bank accounts, in one place. This makes managing finances and making payments easier.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25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Buy Now, Pay Later</a:t>
            </a:r>
            <a:r>
              <a:rPr kumimoji="0" lang="en-US" altLang="en-US" sz="12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: PayPal offers a “buy now, pay later” option, allowing users to make purchases and pay for them over time. This feature provides flexibility for managing expenses.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sz="2400"/>
              <a:t>PROBLEM STATEMENT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603437" y="1469280"/>
            <a:ext cx="4425763" cy="311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algn="just"/>
            <a:r>
              <a:rPr lang="en-US" b="1" dirty="0"/>
              <a:t>Inefficiency in Problem Resolution</a:t>
            </a:r>
            <a:r>
              <a:rPr lang="en-US" dirty="0"/>
              <a:t>: Developers and engineers often post their technical issues in dedicated Slack channels, leading to delays in problem resolution as team members must manually monitor and respond to each query.</a:t>
            </a:r>
          </a:p>
          <a:p>
            <a:pPr algn="just"/>
            <a:r>
              <a:rPr lang="en-US" b="1" dirty="0"/>
              <a:t>Overload on Team Members</a:t>
            </a:r>
            <a:r>
              <a:rPr lang="en-US" dirty="0"/>
              <a:t>: The responsibility of answering questions manually can overwhelm team members, especially during peak times or when multiple issues arise simultaneously, reducing overall productivity.</a:t>
            </a:r>
          </a:p>
          <a:p>
            <a:pPr algn="just"/>
            <a:r>
              <a:rPr lang="en-US" b="1" dirty="0"/>
              <a:t>Delays in Getting Responses</a:t>
            </a:r>
            <a:r>
              <a:rPr lang="en-US" dirty="0"/>
              <a:t>: Sometimes there are delays in getting responses to posted problems, which can hinder the progress of projects and cause frustration among team members.</a:t>
            </a:r>
          </a:p>
          <a:p>
            <a:pPr algn="just"/>
            <a:endParaRPr lang="en-US" dirty="0"/>
          </a:p>
        </p:txBody>
      </p:sp>
      <p:pic>
        <p:nvPicPr>
          <p:cNvPr id="2050" name="Picture 2" descr="Slack has a new logo because the last ...">
            <a:extLst>
              <a:ext uri="{FF2B5EF4-FFF2-40B4-BE49-F238E27FC236}">
                <a16:creationId xmlns:a16="http://schemas.microsoft.com/office/drawing/2014/main" id="{914777FA-5DBB-49EA-9D6D-4AA970CA8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8" y="1390314"/>
            <a:ext cx="2695123" cy="150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960FA6-A6F2-430F-977C-2157C8937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9" y="2899584"/>
            <a:ext cx="2695122" cy="16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3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dirty="0"/>
              <a:t>P</a:t>
            </a:r>
            <a:r>
              <a:rPr lang="en-IN" dirty="0"/>
              <a:t>ROPOSED SOLUTION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2D71FB-0DB4-43A0-B86C-6D0C1FCDB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220460"/>
              </p:ext>
            </p:extLst>
          </p:nvPr>
        </p:nvGraphicFramePr>
        <p:xfrm>
          <a:off x="1109947" y="1475349"/>
          <a:ext cx="7202401" cy="303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41C5C-7398-4EE2-B0A6-F6706276AC29}"/>
              </a:ext>
            </a:extLst>
          </p:cNvPr>
          <p:cNvSpPr txBox="1"/>
          <p:nvPr/>
        </p:nvSpPr>
        <p:spPr>
          <a:xfrm>
            <a:off x="690152" y="678924"/>
            <a:ext cx="80826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Gill Sans MT" panose="020B0502020104020203" pitchFamily="34" charset="0"/>
              </a:rPr>
              <a:t>CNSBOT AUTOMATION </a:t>
            </a:r>
          </a:p>
          <a:p>
            <a:pPr algn="ctr"/>
            <a:endParaRPr lang="en-US" sz="4800" b="1" dirty="0">
              <a:latin typeface="Gill Sans MT" panose="020B0502020104020203" pitchFamily="34" charset="0"/>
            </a:endParaRPr>
          </a:p>
          <a:p>
            <a:pPr algn="ctr"/>
            <a:endParaRPr lang="en-US" sz="4800" b="1" dirty="0">
              <a:latin typeface="Gill Sans MT" panose="020B0502020104020203" pitchFamily="34" charset="0"/>
            </a:endParaRPr>
          </a:p>
          <a:p>
            <a:pPr algn="just"/>
            <a:endParaRPr lang="en-US" sz="2400" b="1" dirty="0">
              <a:latin typeface="Gill Sans MT" panose="020B0502020104020203" pitchFamily="34" charset="0"/>
            </a:endParaRPr>
          </a:p>
          <a:p>
            <a:pPr algn="just"/>
            <a:r>
              <a:rPr lang="en-US" sz="2400" b="1" dirty="0">
                <a:latin typeface="Gill Sans MT" panose="020B0502020104020203" pitchFamily="34" charset="0"/>
              </a:rPr>
              <a:t>“A GENERATIVE AI APPROACH </a:t>
            </a:r>
          </a:p>
          <a:p>
            <a:pPr algn="just"/>
            <a:r>
              <a:rPr lang="en-US" sz="2400" b="1" dirty="0">
                <a:latin typeface="Gill Sans MT" panose="020B0502020104020203" pitchFamily="34" charset="0"/>
              </a:rPr>
              <a:t>TO PROVIDE USER QUERY SOLUTION</a:t>
            </a:r>
          </a:p>
          <a:p>
            <a:pPr algn="just"/>
            <a:r>
              <a:rPr lang="en-US" sz="2400" b="1" dirty="0">
                <a:latin typeface="Gill Sans MT" panose="020B0502020104020203" pitchFamily="34" charset="0"/>
              </a:rPr>
              <a:t>BASED ON INTENT DETECTION”</a:t>
            </a:r>
            <a:endParaRPr lang="en-IN" sz="24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0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sz="2400"/>
              <a:t>DESIGN/ DEVELOPMENT</a:t>
            </a:r>
            <a:br>
              <a:rPr lang="en" sz="2400"/>
            </a:b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5CDB1-83AE-4EAD-A606-3925CA8B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489" y="1400948"/>
            <a:ext cx="3544845" cy="35448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-IN" sz="2400" dirty="0"/>
              <a:t>FLOWCHART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06CDC-08F4-4D99-8F46-32AE017C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18" y="1411580"/>
            <a:ext cx="7202456" cy="35006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sz="2400" dirty="0"/>
              <a:t>TIMELINE OF PROJECT </a:t>
            </a:r>
            <a:br>
              <a:rPr lang="en" sz="2400" dirty="0"/>
            </a:br>
            <a:endParaRPr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E30E032-BEAB-4F3C-93FB-EC802E862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732848"/>
              </p:ext>
            </p:extLst>
          </p:nvPr>
        </p:nvGraphicFramePr>
        <p:xfrm>
          <a:off x="1088681" y="1913865"/>
          <a:ext cx="7257600" cy="21815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362605211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3811839550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2876793499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981440992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1527276507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1826376089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1422948105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3198231362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2674991316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506014408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1370835063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56496038"/>
                    </a:ext>
                  </a:extLst>
                </a:gridCol>
                <a:gridCol w="496800">
                  <a:extLst>
                    <a:ext uri="{9D8B030D-6E8A-4147-A177-3AD203B41FA5}">
                      <a16:colId xmlns:a16="http://schemas.microsoft.com/office/drawing/2014/main" val="2840270833"/>
                    </a:ext>
                  </a:extLst>
                </a:gridCol>
              </a:tblGrid>
              <a:tr h="7415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Week-&gt;</a:t>
                      </a:r>
                    </a:p>
                    <a:p>
                      <a:pPr algn="ctr"/>
                      <a:r>
                        <a:rPr lang="en-US" b="1" dirty="0"/>
                        <a:t>-----------------Tasks        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7246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Research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20C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20C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629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Design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A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A1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8989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Development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03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Deployment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263208"/>
                  </a:ext>
                </a:extLst>
              </a:tr>
            </a:tbl>
          </a:graphicData>
        </a:graphic>
      </p:graphicFrame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83D66694-DDEF-4FCD-8F87-6C86C340C123}"/>
              </a:ext>
            </a:extLst>
          </p:cNvPr>
          <p:cNvSpPr/>
          <p:nvPr/>
        </p:nvSpPr>
        <p:spPr>
          <a:xfrm rot="10800000" flipH="1">
            <a:off x="2020184" y="2494659"/>
            <a:ext cx="74429" cy="130258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b="1" dirty="0" err="1"/>
              <a:t>Paypal</a:t>
            </a:r>
            <a:r>
              <a:rPr lang="en-US" b="1" dirty="0"/>
              <a:t> Atlassian documentation (Confluence Pages)</a:t>
            </a:r>
          </a:p>
          <a:p>
            <a:pPr marL="177800" lvl="0" indent="-1714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b="1" dirty="0" err="1"/>
              <a:t>Paypal</a:t>
            </a:r>
            <a:r>
              <a:rPr lang="en-US" b="1" dirty="0"/>
              <a:t> </a:t>
            </a:r>
            <a:r>
              <a:rPr lang="en-US" b="1" dirty="0" err="1"/>
              <a:t>Github</a:t>
            </a:r>
            <a:endParaRPr lang="en-US" b="1" dirty="0"/>
          </a:p>
          <a:p>
            <a:pPr marL="177800" lvl="0" indent="-171450" algn="just">
              <a:spcBef>
                <a:spcPts val="0"/>
              </a:spcBef>
              <a:buSzPts val="1500"/>
            </a:pPr>
            <a:r>
              <a:rPr lang="en-IN" dirty="0"/>
              <a:t>https://api.slack.com/</a:t>
            </a:r>
          </a:p>
          <a:p>
            <a:pPr marL="177800" lvl="0" indent="-171450" algn="just">
              <a:spcBef>
                <a:spcPts val="0"/>
              </a:spcBef>
              <a:buSzPts val="1500"/>
            </a:pPr>
            <a:r>
              <a:rPr lang="en-IN" dirty="0"/>
              <a:t>https://cloud.google.com/vertex-ai</a:t>
            </a:r>
          </a:p>
          <a:p>
            <a:pPr marL="177800" lvl="0" indent="-171450" algn="just">
              <a:spcBef>
                <a:spcPts val="0"/>
              </a:spcBef>
              <a:buSzPts val="1500"/>
            </a:pPr>
            <a:r>
              <a:rPr lang="en-IN" dirty="0"/>
              <a:t>https://console.cloud.google.com/</a:t>
            </a:r>
          </a:p>
          <a:p>
            <a:pPr marL="177800" lvl="0" indent="-171450" algn="just">
              <a:spcBef>
                <a:spcPts val="0"/>
              </a:spcBef>
              <a:buSzPts val="1500"/>
            </a:pPr>
            <a:r>
              <a:rPr lang="en-US" dirty="0"/>
              <a:t>Youtube.com</a:t>
            </a:r>
          </a:p>
          <a:p>
            <a:pPr marL="177800" lvl="0" indent="-171450" algn="just">
              <a:spcBef>
                <a:spcPts val="0"/>
              </a:spcBef>
              <a:buSzPts val="1500"/>
            </a:pPr>
            <a:r>
              <a:rPr lang="en-IN" dirty="0"/>
              <a:t>https://flask.palletsprojects.com/</a:t>
            </a:r>
          </a:p>
          <a:p>
            <a:pPr marL="177800" lvl="0" indent="-171450" algn="just">
              <a:spcBef>
                <a:spcPts val="0"/>
              </a:spcBef>
              <a:buSzPts val="1500"/>
            </a:pPr>
            <a:r>
              <a:rPr lang="en-IN" dirty="0"/>
              <a:t>https://huggingface.co/</a:t>
            </a:r>
          </a:p>
          <a:p>
            <a:pPr marL="177800" lvl="0" indent="-171450" algn="just">
              <a:spcBef>
                <a:spcPts val="0"/>
              </a:spcBef>
              <a:buSzPts val="1500"/>
            </a:pPr>
            <a:r>
              <a:rPr lang="en-IN" dirty="0"/>
              <a:t>https://python.langchain.com/docs/introduction/</a:t>
            </a:r>
          </a:p>
          <a:p>
            <a:pPr marL="177800" lvl="0" indent="-171450" algn="just">
              <a:spcBef>
                <a:spcPts val="0"/>
              </a:spcBef>
              <a:buSzPts val="1500"/>
            </a:pPr>
            <a:r>
              <a:rPr lang="en-IN" dirty="0"/>
              <a:t>https://docs.llamaindex.ai/</a:t>
            </a:r>
          </a:p>
          <a:p>
            <a:pPr marL="177800" lvl="0" indent="-171450" algn="just">
              <a:spcBef>
                <a:spcPts val="0"/>
              </a:spcBef>
              <a:buSzPts val="1500"/>
            </a:pPr>
            <a:endParaRPr lang="en-IN" dirty="0"/>
          </a:p>
          <a:p>
            <a:pPr marL="177800" lvl="0" indent="-171450" algn="just">
              <a:spcBef>
                <a:spcPts val="0"/>
              </a:spcBef>
              <a:buSzPts val="1500"/>
            </a:pPr>
            <a:endParaRPr lang="en-IN" dirty="0"/>
          </a:p>
          <a:p>
            <a:pPr marL="177800" lvl="0" indent="-171450" algn="just">
              <a:spcBef>
                <a:spcPts val="0"/>
              </a:spcBef>
              <a:buSzPts val="1500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532</Words>
  <Application>Microsoft Office PowerPoint</Application>
  <PresentationFormat>On-screen Show (16:9)</PresentationFormat>
  <Paragraphs>67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Gill Sans MT</vt:lpstr>
      <vt:lpstr>Gill Sans</vt:lpstr>
      <vt:lpstr>Arial</vt:lpstr>
      <vt:lpstr>Simple Light</vt:lpstr>
      <vt:lpstr>Gallery</vt:lpstr>
      <vt:lpstr> School of Computer Science And Engineering Department of Artificial Intelligence and Machine Learning</vt:lpstr>
      <vt:lpstr>ABOUT PAYPAL</vt:lpstr>
      <vt:lpstr>PROBLEM STATEMENT</vt:lpstr>
      <vt:lpstr>PROPOSED SOLUTION</vt:lpstr>
      <vt:lpstr>PowerPoint Presentation</vt:lpstr>
      <vt:lpstr>DESIGN/ DEVELOPMENT </vt:lpstr>
      <vt:lpstr>FLOWCHART</vt:lpstr>
      <vt:lpstr>TIMELINE OF PROJECT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School of Computer Science And Engineering Department of Information Technology</dc:title>
  <cp:lastModifiedBy>Anuneet Rastogi [Artificial Intelligence &amp; Machine Learning - 2021]</cp:lastModifiedBy>
  <cp:revision>23</cp:revision>
  <dcterms:modified xsi:type="dcterms:W3CDTF">2024-09-23T17:53:37Z</dcterms:modified>
</cp:coreProperties>
</file>