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00A1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13B100"/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52055"/>
              <a:lumOff val="-12548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E3E5E8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E3E5E8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E3E5E8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64646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esentation Title"/>
          <p:cNvSpPr txBox="1"/>
          <p:nvPr>
            <p:ph type="title" hasCustomPrompt="1"/>
          </p:nvPr>
        </p:nvSpPr>
        <p:spPr>
          <a:xfrm>
            <a:off x="1270000" y="3289300"/>
            <a:ext cx="21844000" cy="3879454"/>
          </a:xfrm>
          <a:prstGeom prst="rect">
            <a:avLst/>
          </a:prstGeom>
        </p:spPr>
        <p:txBody>
          <a:bodyPr/>
          <a:lstStyle>
            <a:lvl1pPr defTabSz="2438338"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12" name="Author and Date"/>
          <p:cNvSpPr txBox="1"/>
          <p:nvPr>
            <p:ph type="body" sz="quarter" idx="21" hasCustomPrompt="1"/>
          </p:nvPr>
        </p:nvSpPr>
        <p:spPr>
          <a:xfrm>
            <a:off x="1270000" y="12160429"/>
            <a:ext cx="21844000" cy="694056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2352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70000" y="4546600"/>
            <a:ext cx="21844000" cy="4678065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4572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9144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13716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18288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sz="half" idx="1" hasCustomPrompt="1"/>
          </p:nvPr>
        </p:nvSpPr>
        <p:spPr>
          <a:xfrm>
            <a:off x="1270000" y="3906096"/>
            <a:ext cx="21844000" cy="4488604"/>
          </a:xfrm>
          <a:prstGeom prst="rect">
            <a:avLst/>
          </a:prstGeom>
        </p:spPr>
        <p:txBody>
          <a:bodyPr anchor="b"/>
          <a:lstStyle>
            <a:lvl1pPr marL="0" indent="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70000" y="85217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1270000" y="11155086"/>
            <a:ext cx="21844000" cy="832613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270000" y="4659369"/>
            <a:ext cx="21844000" cy="439420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482346840_2880x1920.jpg"/>
          <p:cNvSpPr/>
          <p:nvPr>
            <p:ph type="pic" sz="half" idx="21"/>
          </p:nvPr>
        </p:nvSpPr>
        <p:spPr>
          <a:xfrm>
            <a:off x="12192000" y="6229350"/>
            <a:ext cx="12192000" cy="812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908252162_2439x1626.jpg"/>
          <p:cNvSpPr/>
          <p:nvPr>
            <p:ph type="pic" sz="half" idx="22"/>
          </p:nvPr>
        </p:nvSpPr>
        <p:spPr>
          <a:xfrm>
            <a:off x="12192000" y="-641351"/>
            <a:ext cx="12192000" cy="8128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579215462_1440x2158.jpg"/>
          <p:cNvSpPr/>
          <p:nvPr>
            <p:ph type="pic" idx="23"/>
          </p:nvPr>
        </p:nvSpPr>
        <p:spPr>
          <a:xfrm>
            <a:off x="-1" y="-2258501"/>
            <a:ext cx="12166601" cy="1823300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Image"/>
          <p:cNvSpPr/>
          <p:nvPr>
            <p:ph type="pic" idx="21"/>
          </p:nvPr>
        </p:nvSpPr>
        <p:spPr>
          <a:xfrm>
            <a:off x="0" y="-762000"/>
            <a:ext cx="24384000" cy="15240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Author and Date"/>
          <p:cNvSpPr txBox="1"/>
          <p:nvPr>
            <p:ph type="body" sz="quarter" idx="22" hasCustomPrompt="1"/>
          </p:nvPr>
        </p:nvSpPr>
        <p:spPr>
          <a:xfrm>
            <a:off x="1270000" y="12166600"/>
            <a:ext cx="21844000" cy="694055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23" name="Presentation Title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 defTabSz="2438400">
              <a:lnSpc>
                <a:spcPct val="90000"/>
              </a:lnSpc>
              <a:defRPr spc="-348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46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"/>
          <p:cNvSpPr/>
          <p:nvPr>
            <p:ph type="pic" idx="21"/>
          </p:nvPr>
        </p:nvSpPr>
        <p:spPr>
          <a:xfrm>
            <a:off x="7962900" y="-25400"/>
            <a:ext cx="20650200" cy="13766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70000" y="3886200"/>
            <a:ext cx="9652000" cy="3200202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70000" y="6845300"/>
            <a:ext cx="9652000" cy="56642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45720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91440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137160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182880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xfrm>
            <a:off x="1270000" y="4269316"/>
            <a:ext cx="21844000" cy="8432801"/>
          </a:xfrm>
          <a:prstGeom prst="rect">
            <a:avLst/>
          </a:prstGeom>
        </p:spPr>
        <p:txBody>
          <a:bodyPr numCol="2" spcCol="109220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579215462_1440x2158.jpg"/>
          <p:cNvSpPr/>
          <p:nvPr>
            <p:ph type="pic" idx="21"/>
          </p:nvPr>
        </p:nvSpPr>
        <p:spPr>
          <a:xfrm>
            <a:off x="12204700" y="-2277533"/>
            <a:ext cx="12192000" cy="1827106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1" name="Slide Title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2" name="Body Level One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Slide Subtitle"/>
          <p:cNvSpPr txBox="1"/>
          <p:nvPr>
            <p:ph type="body" sz="quarter" idx="22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00FF00"/>
                    </a:gs>
                    <a:gs pos="100000">
                      <a:srgbClr val="007DFF"/>
                    </a:gs>
                  </a:gsLst>
                  <a:lin ang="3965999" scaled="0"/>
                </a:gradFill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70000" y="812800"/>
            <a:ext cx="21844000" cy="1562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buClrTx/>
              <a:buSzTx/>
              <a:buNone/>
              <a:defRPr spc="-55" sz="5500"/>
            </a:lvl1pPr>
            <a:lvl2pPr marL="0" indent="457200" defTabSz="825500">
              <a:buClrTx/>
              <a:buSzTx/>
              <a:buNone/>
              <a:defRPr spc="-55" sz="5500"/>
            </a:lvl2pPr>
            <a:lvl3pPr marL="0" indent="914400" defTabSz="825500">
              <a:buClrTx/>
              <a:buSzTx/>
              <a:buNone/>
              <a:defRPr spc="-55" sz="5500"/>
            </a:lvl3pPr>
            <a:lvl4pPr marL="0" indent="1371600" defTabSz="825500">
              <a:buClrTx/>
              <a:buSzTx/>
              <a:buNone/>
              <a:defRPr spc="-55" sz="5500"/>
            </a:lvl4pPr>
            <a:lvl5pPr marL="0" indent="1828800" defTabSz="825500">
              <a:buClrTx/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gradFill flip="none" rotWithShape="1">
          <a:gsLst>
            <a:gs pos="0">
              <a:srgbClr val="000000"/>
            </a:gs>
            <a:gs pos="100000">
              <a:srgbClr val="3B3B3B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70000" y="812800"/>
            <a:ext cx="21844000" cy="1557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70000" y="4267200"/>
            <a:ext cx="21844000" cy="843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77623" y="13081000"/>
            <a:ext cx="416053" cy="46710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22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1pPr>
      <a:lvl2pPr marL="0" marR="0" indent="457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2pPr>
      <a:lvl3pPr marL="0" marR="0" indent="914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3pPr>
      <a:lvl4pPr marL="0" marR="0" indent="1371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4pPr>
      <a:lvl5pPr marL="0" marR="0" indent="18288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5pPr>
      <a:lvl6pPr marL="0" marR="0" indent="22860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6pPr>
      <a:lvl7pPr marL="0" marR="0" indent="2743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7pPr>
      <a:lvl8pPr marL="0" marR="0" indent="3200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8pPr>
      <a:lvl9pPr marL="0" marR="0" indent="3657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9pPr>
    </p:titleStyle>
    <p:bodyStyle>
      <a:lvl1pPr marL="558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1pPr>
      <a:lvl2pPr marL="1117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2pPr>
      <a:lvl3pPr marL="1676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3pPr>
      <a:lvl4pPr marL="2235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4pPr>
      <a:lvl5pPr marL="27940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5pPr>
      <a:lvl6pPr marL="3352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6pPr>
      <a:lvl7pPr marL="3911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7pPr>
      <a:lvl8pPr marL="4470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8pPr>
      <a:lvl9pPr marL="5029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roject Orion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Project Orion</a:t>
            </a:r>
          </a:p>
        </p:txBody>
      </p:sp>
      <p:sp>
        <p:nvSpPr>
          <p:cNvPr id="152" name="Developed by Ahmet Nasuhcan ÜNLÜ | İlker MAVİLİ | Ozan İrfan BAYAR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Developed by Ahmet Nasuhcan ÜNLÜ | İlker MAVİLİ | Ozan İrfan BAYAR</a:t>
            </a:r>
          </a:p>
        </p:txBody>
      </p:sp>
      <p:sp>
        <p:nvSpPr>
          <p:cNvPr id="153" name="A Wi-Fi OPTIMIZATION APP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 Wi-Fi OPTIMIZATION APP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First Sprint Tab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First Sprint Table</a:t>
            </a:r>
          </a:p>
        </p:txBody>
      </p:sp>
      <p:sp>
        <p:nvSpPr>
          <p:cNvPr id="182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graphicFrame>
        <p:nvGraphicFramePr>
          <p:cNvPr id="183" name="Table"/>
          <p:cNvGraphicFramePr/>
          <p:nvPr/>
        </p:nvGraphicFramePr>
        <p:xfrm>
          <a:off x="1457415" y="3676408"/>
          <a:ext cx="21481870" cy="8802465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7156389"/>
                <a:gridCol w="7156389"/>
                <a:gridCol w="7156389"/>
              </a:tblGrid>
              <a:tr h="1568722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FFFFFF"/>
                          </a:solidFill>
                          <a:sym typeface="Graphik Semibold"/>
                        </a:rPr>
                        <a:t>1st Sprint (Backlog)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rgbClr val="00AB8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FFFFFF"/>
                          </a:solidFill>
                          <a:sym typeface="Graphik Semibold"/>
                        </a:rPr>
                        <a:t>2nd Sprint (Developing and In-Process)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1">
                        <a:hueOff val="117587"/>
                        <a:lumOff val="-114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FFFFFF"/>
                          </a:solidFill>
                          <a:sym typeface="Graphik Semibold"/>
                        </a:rPr>
                        <a:t>3rd Sprint (Completed)</a:t>
                      </a:r>
                    </a:p>
                  </a:txBody>
                  <a:tcPr marL="50800" marR="50800" marT="50800" marB="50800" anchor="ctr" anchorCtr="0" horzOverflow="overflow">
                    <a:solidFill>
                      <a:schemeClr val="accent5">
                        <a:hueOff val="128995"/>
                        <a:satOff val="10158"/>
                        <a:lumOff val="-13824"/>
                      </a:schemeClr>
                    </a:solidFill>
                  </a:tcPr>
                </a:tc>
              </a:tr>
              <a:tr h="1568722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FFFFFF"/>
                          </a:solidFill>
                        </a:rPr>
                        <a:t>More Compatibility for Other Themes for Old Android Versions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FFFFFF"/>
                          </a:solidFill>
                        </a:rPr>
                        <a:t>User Manual for the First Time Users (Ahmet)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FFFFFF"/>
                          </a:solidFill>
                        </a:rPr>
                        <a:t>User Interface Design (İlker)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568722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FFFFFF"/>
                          </a:solidFill>
                        </a:rPr>
                        <a:t>Range Recommendation System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FFFFFF"/>
                          </a:solidFill>
                        </a:rPr>
                        <a:t>Connectivity Area can be marked by user with Map (İlker)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FFFFFF"/>
                          </a:solidFill>
                        </a:rPr>
                        <a:t>Listing Wi-Fi Stations and Their Information (Ahmet)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568722">
                <a:tc>
                  <a:txBody>
                    <a:bodyPr/>
                    <a:lstStyle/>
                    <a:p>
                      <a:pPr defTabSz="914400">
                        <a:defRPr sz="1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FFFFFF"/>
                          </a:solidFill>
                        </a:rPr>
                        <a:t>Default ‘Frequency of Checking’ Value (Ozan)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FFFFFF"/>
                          </a:solidFill>
                        </a:rPr>
                        <a:t>Setting Range of the Signal Strength and Prioritizing Wi-Fi Stations (Ahmet)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568722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FFFFFF"/>
                          </a:solidFill>
                        </a:rPr>
                        <a:t>Battery Usage Optimization (Ozan)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Inferen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FFE101"/>
                    </a:gs>
                    <a:gs pos="100000">
                      <a:srgbClr val="008092"/>
                    </a:gs>
                  </a:gsLst>
                  <a:lin ang="8978813" scaled="0"/>
                </a:gradFill>
              </a:defRPr>
            </a:lvl1pPr>
          </a:lstStyle>
          <a:p>
            <a:pPr/>
            <a:r>
              <a:t>Inferences</a:t>
            </a:r>
          </a:p>
        </p:txBody>
      </p:sp>
      <p:sp>
        <p:nvSpPr>
          <p:cNvPr id="186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7" name="We have improved our Collaboration Skill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have improved our Collaboration Skills.</a:t>
            </a:r>
          </a:p>
          <a:p>
            <a:pPr/>
            <a:r>
              <a:t>We have seen that the users have more specific demands about the application.</a:t>
            </a:r>
          </a:p>
          <a:p>
            <a:pPr/>
            <a:r>
              <a:t>We realized how ruthless business life is.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https://github.com/Anunlu/Project-Orion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https://github.com/Anunlu/Project-Orion</a:t>
            </a:r>
          </a:p>
        </p:txBody>
      </p:sp>
      <p:sp>
        <p:nvSpPr>
          <p:cNvPr id="190" name="Thanks for Watching and Listening Us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Thanks for Watching and Listening Us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9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B28353BB-C04F-41CF-A548-C48FC30C383E_4_5005_c.jpeg" descr="B28353BB-C04F-41CF-A548-C48FC30C383E_4_5005_c.jpeg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24023" t="0" r="27989" b="0"/>
          <a:stretch>
            <a:fillRect/>
          </a:stretch>
        </p:blipFill>
        <p:spPr>
          <a:xfrm>
            <a:off x="11234598" y="-179"/>
            <a:ext cx="13164167" cy="13716342"/>
          </a:xfrm>
          <a:prstGeom prst="rect">
            <a:avLst/>
          </a:prstGeom>
        </p:spPr>
      </p:pic>
      <p:sp>
        <p:nvSpPr>
          <p:cNvPr id="156" name="Orion Constellation"/>
          <p:cNvSpPr txBox="1"/>
          <p:nvPr>
            <p:ph type="title"/>
          </p:nvPr>
        </p:nvSpPr>
        <p:spPr>
          <a:xfrm>
            <a:off x="1269900" y="1932808"/>
            <a:ext cx="9652001" cy="3200202"/>
          </a:xfrm>
          <a:prstGeom prst="rect">
            <a:avLst/>
          </a:prstGeom>
        </p:spPr>
        <p:txBody>
          <a:bodyPr/>
          <a:lstStyle/>
          <a:p>
            <a:pPr/>
            <a:r>
              <a:t>Orion</a:t>
            </a:r>
            <a:br/>
            <a:r>
              <a:t>Constellation</a:t>
            </a:r>
          </a:p>
        </p:txBody>
      </p:sp>
      <p:sp>
        <p:nvSpPr>
          <p:cNvPr id="157" name="Observatory"/>
          <p:cNvSpPr/>
          <p:nvPr/>
        </p:nvSpPr>
        <p:spPr>
          <a:xfrm>
            <a:off x="3981486" y="7558347"/>
            <a:ext cx="4228829" cy="42302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5" h="21596" fill="norm" stroke="1" extrusionOk="0">
                <a:moveTo>
                  <a:pt x="17649" y="3"/>
                </a:moveTo>
                <a:cubicBezTo>
                  <a:pt x="17614" y="9"/>
                  <a:pt x="17583" y="29"/>
                  <a:pt x="17562" y="62"/>
                </a:cubicBezTo>
                <a:lnTo>
                  <a:pt x="15876" y="2503"/>
                </a:lnTo>
                <a:cubicBezTo>
                  <a:pt x="15827" y="2573"/>
                  <a:pt x="15854" y="2669"/>
                  <a:pt x="15930" y="2707"/>
                </a:cubicBezTo>
                <a:cubicBezTo>
                  <a:pt x="16913" y="3214"/>
                  <a:pt x="17750" y="3873"/>
                  <a:pt x="18539" y="4645"/>
                </a:cubicBezTo>
                <a:cubicBezTo>
                  <a:pt x="18598" y="4705"/>
                  <a:pt x="18696" y="4699"/>
                  <a:pt x="18750" y="4628"/>
                </a:cubicBezTo>
                <a:lnTo>
                  <a:pt x="20558" y="2140"/>
                </a:lnTo>
                <a:cubicBezTo>
                  <a:pt x="20607" y="2075"/>
                  <a:pt x="20590" y="1990"/>
                  <a:pt x="20525" y="1941"/>
                </a:cubicBezTo>
                <a:lnTo>
                  <a:pt x="17756" y="25"/>
                </a:lnTo>
                <a:cubicBezTo>
                  <a:pt x="17723" y="3"/>
                  <a:pt x="17684" y="-4"/>
                  <a:pt x="17649" y="3"/>
                </a:cubicBezTo>
                <a:close/>
                <a:moveTo>
                  <a:pt x="10800" y="1875"/>
                </a:moveTo>
                <a:cubicBezTo>
                  <a:pt x="9228" y="1875"/>
                  <a:pt x="7711" y="2211"/>
                  <a:pt x="6296" y="2864"/>
                </a:cubicBezTo>
                <a:lnTo>
                  <a:pt x="6092" y="2962"/>
                </a:lnTo>
                <a:lnTo>
                  <a:pt x="6627" y="4116"/>
                </a:lnTo>
                <a:cubicBezTo>
                  <a:pt x="7890" y="3495"/>
                  <a:pt x="9304" y="3144"/>
                  <a:pt x="10805" y="3144"/>
                </a:cubicBezTo>
                <a:cubicBezTo>
                  <a:pt x="15924" y="3144"/>
                  <a:pt x="20110" y="7221"/>
                  <a:pt x="20288" y="12301"/>
                </a:cubicBezTo>
                <a:cubicBezTo>
                  <a:pt x="20288" y="12393"/>
                  <a:pt x="20359" y="12463"/>
                  <a:pt x="20450" y="12463"/>
                </a:cubicBezTo>
                <a:lnTo>
                  <a:pt x="21395" y="12463"/>
                </a:lnTo>
                <a:cubicBezTo>
                  <a:pt x="21487" y="12463"/>
                  <a:pt x="21563" y="12386"/>
                  <a:pt x="21557" y="12294"/>
                </a:cubicBezTo>
                <a:cubicBezTo>
                  <a:pt x="21374" y="6518"/>
                  <a:pt x="16616" y="1875"/>
                  <a:pt x="10800" y="1875"/>
                </a:cubicBezTo>
                <a:close/>
                <a:moveTo>
                  <a:pt x="10800" y="3517"/>
                </a:moveTo>
                <a:cubicBezTo>
                  <a:pt x="5886" y="3517"/>
                  <a:pt x="1869" y="7425"/>
                  <a:pt x="1686" y="12294"/>
                </a:cubicBezTo>
                <a:cubicBezTo>
                  <a:pt x="1680" y="12386"/>
                  <a:pt x="1756" y="12463"/>
                  <a:pt x="1848" y="12463"/>
                </a:cubicBezTo>
                <a:lnTo>
                  <a:pt x="19754" y="12463"/>
                </a:lnTo>
                <a:cubicBezTo>
                  <a:pt x="19845" y="12463"/>
                  <a:pt x="19921" y="12386"/>
                  <a:pt x="19916" y="12294"/>
                </a:cubicBezTo>
                <a:cubicBezTo>
                  <a:pt x="19732" y="7425"/>
                  <a:pt x="15714" y="3517"/>
                  <a:pt x="10800" y="3517"/>
                </a:cubicBezTo>
                <a:close/>
                <a:moveTo>
                  <a:pt x="162" y="12814"/>
                </a:moveTo>
                <a:cubicBezTo>
                  <a:pt x="70" y="12814"/>
                  <a:pt x="0" y="12889"/>
                  <a:pt x="0" y="12976"/>
                </a:cubicBezTo>
                <a:lnTo>
                  <a:pt x="0" y="14534"/>
                </a:lnTo>
                <a:cubicBezTo>
                  <a:pt x="0" y="14626"/>
                  <a:pt x="76" y="14696"/>
                  <a:pt x="162" y="14696"/>
                </a:cubicBezTo>
                <a:lnTo>
                  <a:pt x="1308" y="14696"/>
                </a:lnTo>
                <a:cubicBezTo>
                  <a:pt x="1400" y="14696"/>
                  <a:pt x="1470" y="14772"/>
                  <a:pt x="1470" y="14858"/>
                </a:cubicBezTo>
                <a:lnTo>
                  <a:pt x="1470" y="21434"/>
                </a:lnTo>
                <a:cubicBezTo>
                  <a:pt x="1470" y="21526"/>
                  <a:pt x="1545" y="21596"/>
                  <a:pt x="1632" y="21596"/>
                </a:cubicBezTo>
                <a:lnTo>
                  <a:pt x="19921" y="21596"/>
                </a:lnTo>
                <a:cubicBezTo>
                  <a:pt x="20012" y="21596"/>
                  <a:pt x="20083" y="21520"/>
                  <a:pt x="20083" y="21434"/>
                </a:cubicBezTo>
                <a:lnTo>
                  <a:pt x="20083" y="14870"/>
                </a:lnTo>
                <a:cubicBezTo>
                  <a:pt x="20083" y="14778"/>
                  <a:pt x="20158" y="14708"/>
                  <a:pt x="20245" y="14708"/>
                </a:cubicBezTo>
                <a:lnTo>
                  <a:pt x="21433" y="14708"/>
                </a:lnTo>
                <a:cubicBezTo>
                  <a:pt x="21524" y="14708"/>
                  <a:pt x="21595" y="14633"/>
                  <a:pt x="21595" y="14546"/>
                </a:cubicBezTo>
                <a:lnTo>
                  <a:pt x="21595" y="12986"/>
                </a:lnTo>
                <a:cubicBezTo>
                  <a:pt x="21600" y="12889"/>
                  <a:pt x="21524" y="12814"/>
                  <a:pt x="21438" y="12814"/>
                </a:cubicBezTo>
                <a:lnTo>
                  <a:pt x="162" y="12814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What is Orion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is Orion?</a:t>
            </a:r>
          </a:p>
        </p:txBody>
      </p:sp>
      <p:sp>
        <p:nvSpPr>
          <p:cNvPr id="160" name="Orion is a Wi-Fi optimization app for Android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Orion is a Wi-Fi optimization app for Android.</a:t>
            </a:r>
          </a:p>
          <a:p>
            <a:pPr/>
            <a:r>
              <a:t>The App aims at increasing Wi-Fi performance for users who have more than one wireless network in the same area.</a:t>
            </a:r>
          </a:p>
          <a:p>
            <a:pPr/>
            <a:r>
              <a:t>These users want more efficient and more stable wireless network connections.</a:t>
            </a:r>
          </a:p>
          <a:p>
            <a:pPr/>
            <a:r>
              <a:t>The app is trying to run with low battery consumption as much as possible.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Main Functional Requirements"/>
          <p:cNvSpPr txBox="1"/>
          <p:nvPr>
            <p:ph type="title"/>
          </p:nvPr>
        </p:nvSpPr>
        <p:spPr>
          <a:xfrm>
            <a:off x="1270000" y="812800"/>
            <a:ext cx="21844000" cy="2655821"/>
          </a:xfrm>
          <a:prstGeom prst="rect">
            <a:avLst/>
          </a:prstGeom>
        </p:spPr>
        <p:txBody>
          <a:bodyPr/>
          <a:lstStyle/>
          <a:p>
            <a:pPr/>
            <a:r>
              <a:t>Main Functional</a:t>
            </a:r>
            <a:br/>
            <a:r>
              <a:t>Requirements</a:t>
            </a:r>
          </a:p>
        </p:txBody>
      </p:sp>
      <p:sp>
        <p:nvSpPr>
          <p:cNvPr id="163" name="• The device’s operating system must be Android.…"/>
          <p:cNvSpPr txBox="1"/>
          <p:nvPr>
            <p:ph type="body" idx="1"/>
          </p:nvPr>
        </p:nvSpPr>
        <p:spPr>
          <a:xfrm>
            <a:off x="1270000" y="4271367"/>
            <a:ext cx="21844000" cy="8432801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</a:pPr>
            <a:r>
              <a:t>• The device’s operating system must be Android. </a:t>
            </a:r>
          </a:p>
          <a:p>
            <a:pPr marL="0" indent="0">
              <a:buClrTx/>
              <a:buSzTx/>
              <a:buNone/>
            </a:pPr>
          </a:p>
          <a:p>
            <a:pPr marL="0" indent="0">
              <a:buClrTx/>
              <a:buSzTx/>
              <a:buNone/>
            </a:pPr>
            <a:r>
              <a:t>• Permissions must be given as described below: </a:t>
            </a:r>
          </a:p>
          <a:p>
            <a:pPr lvl="1" marL="0" indent="457200">
              <a:buClrTx/>
              <a:buSzTx/>
              <a:buNone/>
            </a:pPr>
            <a:r>
              <a:t>o File Read and Write Permission </a:t>
            </a:r>
          </a:p>
          <a:p>
            <a:pPr lvl="1" marL="0" indent="457200">
              <a:buClrTx/>
              <a:buSzTx/>
              <a:buNone/>
            </a:pPr>
            <a:r>
              <a:t>o Wi-Fi Management Permission </a:t>
            </a:r>
          </a:p>
          <a:p>
            <a:pPr lvl="1" marL="0" indent="457200">
              <a:buClrTx/>
              <a:buSzTx/>
              <a:buNone/>
            </a:pPr>
          </a:p>
          <a:p>
            <a:pPr marL="0" indent="0">
              <a:buClrTx/>
              <a:buSzTx/>
              <a:buNone/>
            </a:pPr>
            <a:r>
              <a:t>• Android version must be at least 10 in order to use dark theme.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Main Functional Requirements"/>
          <p:cNvSpPr txBox="1"/>
          <p:nvPr>
            <p:ph type="title"/>
          </p:nvPr>
        </p:nvSpPr>
        <p:spPr>
          <a:xfrm>
            <a:off x="1270000" y="812800"/>
            <a:ext cx="21844000" cy="2670918"/>
          </a:xfrm>
          <a:prstGeom prst="rect">
            <a:avLst/>
          </a:prstGeom>
        </p:spPr>
        <p:txBody>
          <a:bodyPr/>
          <a:lstStyle/>
          <a:p>
            <a:pPr/>
            <a:r>
              <a:t>Main Functional</a:t>
            </a:r>
            <a:br/>
            <a:r>
              <a:t>Requirements</a:t>
            </a:r>
          </a:p>
        </p:txBody>
      </p:sp>
      <p:sp>
        <p:nvSpPr>
          <p:cNvPr id="166" name="• User should be able to see signal strengths, SSIDs and BSSIDS from “Wi-Fi List” menu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</a:pPr>
            <a:r>
              <a:t>• User should be able to see signal strengths, SSIDs and BSSIDS from “Wi-Fi List” menu. </a:t>
            </a:r>
          </a:p>
          <a:p>
            <a:pPr marL="0" indent="0">
              <a:buClrTx/>
              <a:buSzTx/>
              <a:buNone/>
            </a:pPr>
          </a:p>
          <a:p>
            <a:pPr marL="0" indent="0">
              <a:buClrTx/>
              <a:buSzTx/>
              <a:buNone/>
            </a:pPr>
            <a:r>
              <a:t>• User should be able to set priority of stations and set the range from the “List of Conditions” menu. </a:t>
            </a:r>
          </a:p>
          <a:p>
            <a:pPr marL="0" indent="0">
              <a:buClrTx/>
              <a:buSzTx/>
              <a:buNone/>
            </a:pPr>
          </a:p>
          <a:p>
            <a:pPr marL="0" indent="0">
              <a:buClrTx/>
              <a:buSzTx/>
              <a:buNone/>
            </a:pPr>
            <a:r>
              <a:t>• User should be able to change the theme and set the checking rate from “Settings” menu.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Non-Functional Requirements"/>
          <p:cNvSpPr txBox="1"/>
          <p:nvPr>
            <p:ph type="title"/>
          </p:nvPr>
        </p:nvSpPr>
        <p:spPr>
          <a:xfrm>
            <a:off x="1270000" y="812800"/>
            <a:ext cx="21844000" cy="2657447"/>
          </a:xfrm>
          <a:prstGeom prst="rect">
            <a:avLst/>
          </a:prstGeom>
        </p:spPr>
        <p:txBody>
          <a:bodyPr/>
          <a:lstStyle/>
          <a:p>
            <a:pPr defTabSz="1658070">
              <a:lnSpc>
                <a:spcPct val="90000"/>
              </a:lnSpc>
              <a:defRPr spc="-236" sz="7887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</a:defRPr>
            </a:pPr>
            <a:r>
              <a:t>Non-Functional</a:t>
            </a:r>
            <a:br/>
            <a:r>
              <a:t>Requirements</a:t>
            </a:r>
          </a:p>
        </p:txBody>
      </p:sp>
      <p:sp>
        <p:nvSpPr>
          <p:cNvPr id="169" name="Security…"/>
          <p:cNvSpPr txBox="1"/>
          <p:nvPr/>
        </p:nvSpPr>
        <p:spPr>
          <a:xfrm>
            <a:off x="5254700" y="5005984"/>
            <a:ext cx="3293771" cy="37040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558800" indent="-558800" algn="l" defTabSz="457200">
              <a:buClr>
                <a:srgbClr val="FFFFFF"/>
              </a:buClr>
              <a:buSzPct val="100000"/>
              <a:buChar char="•"/>
              <a:defRPr sz="4800">
                <a:solidFill>
                  <a:srgbClr val="DCDDD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Security</a:t>
            </a:r>
          </a:p>
          <a:p>
            <a:pPr algn="l" defTabSz="457200">
              <a:defRPr sz="4800">
                <a:solidFill>
                  <a:srgbClr val="DCDDD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marL="558800" indent="-558800" algn="l" defTabSz="457200">
              <a:buClr>
                <a:srgbClr val="FFFFFF"/>
              </a:buClr>
              <a:buSzPct val="100000"/>
              <a:buChar char="•"/>
              <a:defRPr sz="4800">
                <a:solidFill>
                  <a:srgbClr val="DCDDD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Efficiency</a:t>
            </a:r>
          </a:p>
          <a:p>
            <a:pPr algn="l" defTabSz="457200">
              <a:defRPr sz="4800">
                <a:solidFill>
                  <a:srgbClr val="DCDDD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algn="l" defTabSz="457200">
              <a:defRPr sz="4800">
                <a:solidFill>
                  <a:srgbClr val="DCDDD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•  Privacy </a:t>
            </a:r>
          </a:p>
        </p:txBody>
      </p:sp>
      <p:sp>
        <p:nvSpPr>
          <p:cNvPr id="170" name="• Compatibility…"/>
          <p:cNvSpPr txBox="1"/>
          <p:nvPr/>
        </p:nvSpPr>
        <p:spPr>
          <a:xfrm>
            <a:off x="15823147" y="5005984"/>
            <a:ext cx="4290670" cy="37040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4800">
                <a:solidFill>
                  <a:srgbClr val="DCDDD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• Compatibility</a:t>
            </a:r>
            <a:br/>
            <a:r>
              <a:t> </a:t>
            </a:r>
          </a:p>
          <a:p>
            <a:pPr algn="l" defTabSz="457200">
              <a:defRPr sz="4800">
                <a:solidFill>
                  <a:srgbClr val="DCDDD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• Performance</a:t>
            </a:r>
            <a:br/>
            <a:r>
              <a:t> </a:t>
            </a:r>
          </a:p>
          <a:p>
            <a:pPr algn="l" defTabSz="457200">
              <a:defRPr sz="4800">
                <a:solidFill>
                  <a:srgbClr val="DCDDD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• Manageability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2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0" grpId="2"/>
      <p:bldP build="whole" bldLvl="1" animBg="1" rev="0" advAuto="0" spid="169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Highlights of Product Backlo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Highlights of Product Backlog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" name="Table"/>
          <p:cNvGraphicFramePr/>
          <p:nvPr/>
        </p:nvGraphicFramePr>
        <p:xfrm>
          <a:off x="1322603" y="1225550"/>
          <a:ext cx="21751495" cy="1127760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{C7B018BB-80A7-4F77-B60F-C8B233D01FF8}</a:tableStyleId>
              </a:tblPr>
              <a:tblGrid>
                <a:gridCol w="10869397"/>
                <a:gridCol w="10869397"/>
              </a:tblGrid>
              <a:tr h="225298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4800">
                          <a:solidFill>
                            <a:srgbClr val="FFFFFF"/>
                          </a:solidFill>
                          <a:sym typeface="Graphik Semibold"/>
                        </a:rPr>
                        <a:t>Pre-Conditions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4800">
                          <a:solidFill>
                            <a:srgbClr val="FFFFFF"/>
                          </a:solidFill>
                          <a:sym typeface="Graphik Semibold"/>
                        </a:rPr>
                        <a:t>Post Conditions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2252980">
                <a:tc>
                  <a:txBody>
                    <a:bodyPr/>
                    <a:lstStyle/>
                    <a:p>
                      <a:pPr defTabSz="457200">
                        <a:lnSpc>
                          <a:spcPct val="120000"/>
                        </a:lnSpc>
                        <a:spcBef>
                          <a:spcPts val="18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User must give permission to manage the Wi-Fi network control.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lnSpc>
                          <a:spcPct val="120000"/>
                        </a:lnSpc>
                        <a:spcBef>
                          <a:spcPts val="3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User can set the range according to dBm values on Wi-Fi list.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2252980">
                <a:tc>
                  <a:txBody>
                    <a:bodyPr/>
                    <a:lstStyle/>
                    <a:p>
                      <a:pPr defTabSz="457200">
                        <a:lnSpc>
                          <a:spcPct val="120000"/>
                        </a:lnSpc>
                        <a:spcBef>
                          <a:spcPts val="300"/>
                        </a:spcBef>
                        <a:defRPr sz="3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User must check the set priority box</a:t>
                      </a:r>
                      <a:r>
                        <a:rPr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</a:t>
                      </a:r>
                      <a:r>
                        <a:rPr b="1"/>
                        <a:t> 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lnSpc>
                          <a:spcPct val="120000"/>
                        </a:lnSpc>
                        <a:spcBef>
                          <a:spcPts val="3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The application connects to the prioritized Wi-Fi’s first.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2252980">
                <a:tc>
                  <a:txBody>
                    <a:bodyPr/>
                    <a:lstStyle/>
                    <a:p>
                      <a:pPr defTabSz="457200">
                        <a:lnSpc>
                          <a:spcPct val="120000"/>
                        </a:lnSpc>
                        <a:spcBef>
                          <a:spcPts val="3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User must enter a value (sec/check).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lnSpc>
                          <a:spcPct val="120000"/>
                        </a:lnSpc>
                        <a:spcBef>
                          <a:spcPts val="3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Application will work periodically depending on the input value.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2252980">
                <a:tc>
                  <a:txBody>
                    <a:bodyPr/>
                    <a:lstStyle/>
                    <a:p>
                      <a:pPr defTabSz="457200">
                        <a:lnSpc>
                          <a:spcPct val="120000"/>
                        </a:lnSpc>
                        <a:spcBef>
                          <a:spcPts val="3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User must have at least Android 10 to use the dark theme. 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lnSpc>
                          <a:spcPct val="120000"/>
                        </a:lnSpc>
                        <a:spcBef>
                          <a:spcPts val="3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The application runs with dark theme.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A1712D00-3E62-4AA0-A49F-7C88E320F311.png" descr="A1712D00-3E62-4AA0-A49F-7C88E320F31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68367" y="745915"/>
            <a:ext cx="5946894" cy="1222417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7" name="Screenshot_1605626025.png" descr="Screenshot_160562602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640098" y="732712"/>
            <a:ext cx="5946894" cy="1222417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8" name="Screenshot_1605625835.png" descr="Screenshot_1605625835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7911829" y="732712"/>
            <a:ext cx="5946893" cy="1222417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9" name="Screenshot_1605625902.png" descr="Screenshot_1605625902.png">
            <a:hlinkClick r:id="" invalidUrl="" action="ppaction://hlinkshowjump?jump=nextslide" tgtFrame="" tooltip="" history="1" highlightClick="0" endSnd="0"/>
          </p:cNvPr>
          <p:cNvPicPr>
            <a:picLocks noChangeAspect="1"/>
          </p:cNvPicPr>
          <p:nvPr/>
        </p:nvPicPr>
        <p:blipFill>
          <a:blip r:embed="rId5">
            <a:extLst/>
          </a:blip>
          <a:srcRect l="0" t="0" r="0" b="47349"/>
          <a:stretch>
            <a:fillRect/>
          </a:stretch>
        </p:blipFill>
        <p:spPr>
          <a:xfrm>
            <a:off x="9640157" y="6547562"/>
            <a:ext cx="5946722" cy="643591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22_ColorGradient">
  <a:themeElements>
    <a:clrScheme name="22_ColorGradient">
      <a:dk1>
        <a:srgbClr val="810092"/>
      </a:dk1>
      <a:lt1>
        <a:srgbClr val="929292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2_ColorGradien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22_Color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929292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2_ColorGradient">
  <a:themeElements>
    <a:clrScheme name="22_ColorGradien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2_ColorGradien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22_Color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929292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