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929292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 snapToObjects="1">
      <p:cViewPr varScale="1">
        <p:scale>
          <a:sx n="53" d="100"/>
          <a:sy n="53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482346840_2880x1920.jpg"/>
          <p:cNvSpPr>
            <a:spLocks noGrp="1"/>
          </p:cNvSpPr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08252162_2439x1626.jpg"/>
          <p:cNvSpPr>
            <a:spLocks noGrp="1"/>
          </p:cNvSpPr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579215462_1440x2158.jpg"/>
          <p:cNvSpPr>
            <a:spLocks noGrp="1"/>
          </p:cNvSpPr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"/>
          <p:cNvSpPr>
            <a:spLocks noGrp="1"/>
          </p:cNvSpPr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/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579215462_1440x2158.jpg"/>
          <p:cNvSpPr>
            <a:spLocks noGrp="1"/>
          </p:cNvSpPr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roject Or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Orion</a:t>
            </a:r>
          </a:p>
        </p:txBody>
      </p:sp>
      <p:sp>
        <p:nvSpPr>
          <p:cNvPr id="152" name="Developed by Ahmet Nasuhcan ÜNLÜ | İlker MAVİLİ | Ozan İrfan BAYAR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Developed by Ahmet Nasuhcan ÜNLÜ | İlker MAVİLİ | Ozan İrfan BAYAR</a:t>
            </a:r>
          </a:p>
        </p:txBody>
      </p:sp>
      <p:sp>
        <p:nvSpPr>
          <p:cNvPr id="153" name="A Wi-Fi OPTIMIZATION APP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Wi-Fi OPTIMIZATION APP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irst Sprint Tab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First Sprint Table</a:t>
            </a:r>
          </a:p>
        </p:txBody>
      </p:sp>
      <p:sp>
        <p:nvSpPr>
          <p:cNvPr id="182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graphicFrame>
        <p:nvGraphicFramePr>
          <p:cNvPr id="183" name="Table"/>
          <p:cNvGraphicFramePr/>
          <p:nvPr/>
        </p:nvGraphicFramePr>
        <p:xfrm>
          <a:off x="1457415" y="3676408"/>
          <a:ext cx="21469167" cy="784361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7156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6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6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8722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sym typeface="Graphik Semibold"/>
                        </a:rPr>
                        <a:t>1st Sprint (Backlog)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AB8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sym typeface="Graphik Semibold"/>
                        </a:rPr>
                        <a:t>2nd Sprint (Developing and In-Process)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1">
                        <a:hueOff val="117587"/>
                        <a:lumOff val="-114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  <a:sym typeface="Graphik Semibold"/>
                        </a:rPr>
                        <a:t>3rd Sprint (Completed)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5">
                        <a:hueOff val="128995"/>
                        <a:satOff val="10158"/>
                        <a:lumOff val="-1382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72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More Compatibility for Other Themes for Old Android Versions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User Manual for the First Time Users (Ahmet)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User Interface Design (İlker)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8722"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Range Recommendation System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Connectivity Area can be marked by user with Map (İlker)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Listing Wi-Fi Stations and Their Information (Ahmet)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8722">
                <a:tc>
                  <a:txBody>
                    <a:bodyPr/>
                    <a:lstStyle/>
                    <a:p>
                      <a:pPr defTabSz="914400">
                        <a:defRPr sz="1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Default ‘Frequency of Checking’ Value (Ozan)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Setting Range of the Signal Strength and Prioritizing Wi-Fi Stations (Ahmet)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8722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000">
                          <a:solidFill>
                            <a:srgbClr val="FFFFFF"/>
                          </a:solidFill>
                        </a:rPr>
                        <a:t>Battery Usage Optimization (Ozan)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Infer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E101"/>
                    </a:gs>
                    <a:gs pos="100000">
                      <a:srgbClr val="008092"/>
                    </a:gs>
                  </a:gsLst>
                  <a:lin ang="8978813" scaled="0"/>
                </a:gradFill>
              </a:defRPr>
            </a:lvl1pPr>
          </a:lstStyle>
          <a:p>
            <a:r>
              <a:t>Inferences</a:t>
            </a:r>
          </a:p>
        </p:txBody>
      </p:sp>
      <p:sp>
        <p:nvSpPr>
          <p:cNvPr id="186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7" name="We have improved our Collaboration Skill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 have improved our Collaboration Skills.</a:t>
            </a:r>
          </a:p>
          <a:p>
            <a:r>
              <a:t>We have seen that the users have more specific demands about the application.</a:t>
            </a:r>
          </a:p>
          <a:p>
            <a:r>
              <a:t>We realized how ruthless business life is.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https://github.com/Anunlu/Project-Or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https://github.com/Anunlu/Project-Orion</a:t>
            </a:r>
          </a:p>
        </p:txBody>
      </p:sp>
      <p:sp>
        <p:nvSpPr>
          <p:cNvPr id="190" name="Thanks for Watching and Listening Us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Thanks for Watching and Listening Us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1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B28353BB-C04F-41CF-A548-C48FC30C383E_4_5005_c.jpeg" descr="B28353BB-C04F-41CF-A548-C48FC30C383E_4_5005_c.jpeg"/>
          <p:cNvPicPr>
            <a:picLocks noGrp="1" noChangeAspect="1"/>
          </p:cNvPicPr>
          <p:nvPr>
            <p:ph type="pic" idx="21"/>
          </p:nvPr>
        </p:nvPicPr>
        <p:blipFill>
          <a:blip r:embed="rId2"/>
          <a:srcRect l="24023" r="27989"/>
          <a:stretch>
            <a:fillRect/>
          </a:stretch>
        </p:blipFill>
        <p:spPr>
          <a:xfrm>
            <a:off x="11234598" y="-179"/>
            <a:ext cx="13164167" cy="13716342"/>
          </a:xfrm>
          <a:prstGeom prst="rect">
            <a:avLst/>
          </a:prstGeom>
        </p:spPr>
      </p:pic>
      <p:sp>
        <p:nvSpPr>
          <p:cNvPr id="156" name="Orion Constellation"/>
          <p:cNvSpPr txBox="1">
            <a:spLocks noGrp="1"/>
          </p:cNvSpPr>
          <p:nvPr>
            <p:ph type="title"/>
          </p:nvPr>
        </p:nvSpPr>
        <p:spPr>
          <a:xfrm>
            <a:off x="1269900" y="1932808"/>
            <a:ext cx="9652001" cy="3200202"/>
          </a:xfrm>
          <a:prstGeom prst="rect">
            <a:avLst/>
          </a:prstGeom>
        </p:spPr>
        <p:txBody>
          <a:bodyPr/>
          <a:lstStyle/>
          <a:p>
            <a:r>
              <a:t>Orion</a:t>
            </a:r>
            <a:br/>
            <a:r>
              <a:t>Constellation</a:t>
            </a:r>
          </a:p>
        </p:txBody>
      </p:sp>
      <p:sp>
        <p:nvSpPr>
          <p:cNvPr id="157" name="Observatory"/>
          <p:cNvSpPr/>
          <p:nvPr/>
        </p:nvSpPr>
        <p:spPr>
          <a:xfrm>
            <a:off x="3981486" y="7558347"/>
            <a:ext cx="4228829" cy="4230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596" extrusionOk="0">
                <a:moveTo>
                  <a:pt x="17649" y="3"/>
                </a:moveTo>
                <a:cubicBezTo>
                  <a:pt x="17614" y="9"/>
                  <a:pt x="17583" y="29"/>
                  <a:pt x="17562" y="62"/>
                </a:cubicBezTo>
                <a:lnTo>
                  <a:pt x="15876" y="2503"/>
                </a:lnTo>
                <a:cubicBezTo>
                  <a:pt x="15827" y="2573"/>
                  <a:pt x="15854" y="2669"/>
                  <a:pt x="15930" y="2707"/>
                </a:cubicBezTo>
                <a:cubicBezTo>
                  <a:pt x="16913" y="3214"/>
                  <a:pt x="17750" y="3873"/>
                  <a:pt x="18539" y="4645"/>
                </a:cubicBezTo>
                <a:cubicBezTo>
                  <a:pt x="18598" y="4705"/>
                  <a:pt x="18696" y="4699"/>
                  <a:pt x="18750" y="4628"/>
                </a:cubicBezTo>
                <a:lnTo>
                  <a:pt x="20558" y="2140"/>
                </a:lnTo>
                <a:cubicBezTo>
                  <a:pt x="20607" y="2075"/>
                  <a:pt x="20590" y="1990"/>
                  <a:pt x="20525" y="1941"/>
                </a:cubicBezTo>
                <a:lnTo>
                  <a:pt x="17756" y="25"/>
                </a:lnTo>
                <a:cubicBezTo>
                  <a:pt x="17723" y="3"/>
                  <a:pt x="17684" y="-4"/>
                  <a:pt x="17649" y="3"/>
                </a:cubicBezTo>
                <a:close/>
                <a:moveTo>
                  <a:pt x="10800" y="1875"/>
                </a:moveTo>
                <a:cubicBezTo>
                  <a:pt x="9228" y="1875"/>
                  <a:pt x="7711" y="2211"/>
                  <a:pt x="6296" y="2864"/>
                </a:cubicBezTo>
                <a:lnTo>
                  <a:pt x="6092" y="2962"/>
                </a:lnTo>
                <a:lnTo>
                  <a:pt x="6627" y="4116"/>
                </a:lnTo>
                <a:cubicBezTo>
                  <a:pt x="7890" y="3495"/>
                  <a:pt x="9304" y="3144"/>
                  <a:pt x="10805" y="3144"/>
                </a:cubicBezTo>
                <a:cubicBezTo>
                  <a:pt x="15924" y="3144"/>
                  <a:pt x="20110" y="7221"/>
                  <a:pt x="20288" y="12301"/>
                </a:cubicBezTo>
                <a:cubicBezTo>
                  <a:pt x="20288" y="12393"/>
                  <a:pt x="20359" y="12463"/>
                  <a:pt x="20450" y="12463"/>
                </a:cubicBezTo>
                <a:lnTo>
                  <a:pt x="21395" y="12463"/>
                </a:lnTo>
                <a:cubicBezTo>
                  <a:pt x="21487" y="12463"/>
                  <a:pt x="21563" y="12386"/>
                  <a:pt x="21557" y="12294"/>
                </a:cubicBezTo>
                <a:cubicBezTo>
                  <a:pt x="21374" y="6518"/>
                  <a:pt x="16616" y="1875"/>
                  <a:pt x="10800" y="1875"/>
                </a:cubicBezTo>
                <a:close/>
                <a:moveTo>
                  <a:pt x="10800" y="3517"/>
                </a:moveTo>
                <a:cubicBezTo>
                  <a:pt x="5886" y="3517"/>
                  <a:pt x="1869" y="7425"/>
                  <a:pt x="1686" y="12294"/>
                </a:cubicBezTo>
                <a:cubicBezTo>
                  <a:pt x="1680" y="12386"/>
                  <a:pt x="1756" y="12463"/>
                  <a:pt x="1848" y="12463"/>
                </a:cubicBezTo>
                <a:lnTo>
                  <a:pt x="19754" y="12463"/>
                </a:lnTo>
                <a:cubicBezTo>
                  <a:pt x="19845" y="12463"/>
                  <a:pt x="19921" y="12386"/>
                  <a:pt x="19916" y="12294"/>
                </a:cubicBezTo>
                <a:cubicBezTo>
                  <a:pt x="19732" y="7425"/>
                  <a:pt x="15714" y="3517"/>
                  <a:pt x="10800" y="3517"/>
                </a:cubicBezTo>
                <a:close/>
                <a:moveTo>
                  <a:pt x="162" y="12814"/>
                </a:moveTo>
                <a:cubicBezTo>
                  <a:pt x="70" y="12814"/>
                  <a:pt x="0" y="12889"/>
                  <a:pt x="0" y="12976"/>
                </a:cubicBezTo>
                <a:lnTo>
                  <a:pt x="0" y="14534"/>
                </a:lnTo>
                <a:cubicBezTo>
                  <a:pt x="0" y="14626"/>
                  <a:pt x="76" y="14696"/>
                  <a:pt x="162" y="14696"/>
                </a:cubicBezTo>
                <a:lnTo>
                  <a:pt x="1308" y="14696"/>
                </a:lnTo>
                <a:cubicBezTo>
                  <a:pt x="1400" y="14696"/>
                  <a:pt x="1470" y="14772"/>
                  <a:pt x="1470" y="14858"/>
                </a:cubicBezTo>
                <a:lnTo>
                  <a:pt x="1470" y="21434"/>
                </a:lnTo>
                <a:cubicBezTo>
                  <a:pt x="1470" y="21526"/>
                  <a:pt x="1545" y="21596"/>
                  <a:pt x="1632" y="21596"/>
                </a:cubicBezTo>
                <a:lnTo>
                  <a:pt x="19921" y="21596"/>
                </a:lnTo>
                <a:cubicBezTo>
                  <a:pt x="20012" y="21596"/>
                  <a:pt x="20083" y="21520"/>
                  <a:pt x="20083" y="21434"/>
                </a:cubicBezTo>
                <a:lnTo>
                  <a:pt x="20083" y="14870"/>
                </a:lnTo>
                <a:cubicBezTo>
                  <a:pt x="20083" y="14778"/>
                  <a:pt x="20158" y="14708"/>
                  <a:pt x="20245" y="14708"/>
                </a:cubicBezTo>
                <a:lnTo>
                  <a:pt x="21433" y="14708"/>
                </a:lnTo>
                <a:cubicBezTo>
                  <a:pt x="21524" y="14708"/>
                  <a:pt x="21595" y="14633"/>
                  <a:pt x="21595" y="14546"/>
                </a:cubicBezTo>
                <a:lnTo>
                  <a:pt x="21595" y="12986"/>
                </a:lnTo>
                <a:cubicBezTo>
                  <a:pt x="21600" y="12889"/>
                  <a:pt x="21524" y="12814"/>
                  <a:pt x="21438" y="12814"/>
                </a:cubicBezTo>
                <a:lnTo>
                  <a:pt x="162" y="1281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solidFill>
                  <a:srgbClr val="000000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What is Orion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Orion?</a:t>
            </a:r>
          </a:p>
        </p:txBody>
      </p:sp>
      <p:sp>
        <p:nvSpPr>
          <p:cNvPr id="160" name="Orion is a Wi-Fi optimization app for Android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3212" indent="-553212" defTabSz="2414016">
              <a:spcBef>
                <a:spcPts val="2300"/>
              </a:spcBef>
              <a:defRPr sz="4752"/>
            </a:pPr>
            <a:r>
              <a:t>Orion is a Wi-Fi optimization app for Android.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The App aims at increasing Wi-Fi performance for users who have more than one wireless network in the same area.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These users want more efficient and more stable wireless network connections.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The application has the ability to switch to the Wi-Fi which has the strongest signal without needing manual intervention. </a:t>
            </a:r>
          </a:p>
          <a:p>
            <a:pPr marL="553212" indent="-553212" defTabSz="2414016">
              <a:spcBef>
                <a:spcPts val="2300"/>
              </a:spcBef>
              <a:defRPr sz="4752"/>
            </a:pPr>
            <a:r>
              <a:t>At the same time, the app tries to run with low battery consumption as much as possible.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Main Functional Requirements"/>
          <p:cNvSpPr txBox="1">
            <a:spLocks noGrp="1"/>
          </p:cNvSpPr>
          <p:nvPr>
            <p:ph type="title"/>
          </p:nvPr>
        </p:nvSpPr>
        <p:spPr>
          <a:xfrm>
            <a:off x="1270000" y="812800"/>
            <a:ext cx="21844000" cy="2655821"/>
          </a:xfrm>
          <a:prstGeom prst="rect">
            <a:avLst/>
          </a:prstGeom>
        </p:spPr>
        <p:txBody>
          <a:bodyPr/>
          <a:lstStyle/>
          <a:p>
            <a:r>
              <a:t>Main Functional</a:t>
            </a:r>
            <a:br/>
            <a:r>
              <a:t>Requirements</a:t>
            </a:r>
          </a:p>
        </p:txBody>
      </p:sp>
      <p:sp>
        <p:nvSpPr>
          <p:cNvPr id="163" name="• The device’s operating system must be Android.…"/>
          <p:cNvSpPr txBox="1">
            <a:spLocks noGrp="1"/>
          </p:cNvSpPr>
          <p:nvPr>
            <p:ph type="body" idx="1"/>
          </p:nvPr>
        </p:nvSpPr>
        <p:spPr>
          <a:xfrm>
            <a:off x="1270000" y="4271367"/>
            <a:ext cx="21844000" cy="843280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• The device’s operating system must be Android. </a:t>
            </a:r>
          </a:p>
          <a:p>
            <a:pPr marL="0" indent="0">
              <a:buClrTx/>
              <a:buSzTx/>
              <a:buNone/>
            </a:pPr>
            <a:endParaRPr/>
          </a:p>
          <a:p>
            <a:pPr marL="0" indent="0">
              <a:buClrTx/>
              <a:buSzTx/>
              <a:buNone/>
            </a:pPr>
            <a:r>
              <a:t>• Permissions must be given as described below: </a:t>
            </a:r>
          </a:p>
          <a:p>
            <a:pPr marL="0" lvl="1" indent="457200">
              <a:buClrTx/>
              <a:buSzTx/>
              <a:buNone/>
            </a:pPr>
            <a:r>
              <a:t>o File Read and Write Permission </a:t>
            </a:r>
          </a:p>
          <a:p>
            <a:pPr marL="0" lvl="1" indent="457200">
              <a:buClrTx/>
              <a:buSzTx/>
              <a:buNone/>
            </a:pPr>
            <a:r>
              <a:t>o Wi-Fi Management Permission </a:t>
            </a:r>
          </a:p>
          <a:p>
            <a:pPr marL="0" lvl="1" indent="457200">
              <a:buClrTx/>
              <a:buSzTx/>
              <a:buNone/>
            </a:pPr>
            <a:endParaRPr/>
          </a:p>
          <a:p>
            <a:pPr marL="0" indent="0">
              <a:buClrTx/>
              <a:buSzTx/>
              <a:buNone/>
            </a:pPr>
            <a:r>
              <a:t>• Android version must be at least 10 in order to use dark theme.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Main Functional Requirements"/>
          <p:cNvSpPr txBox="1">
            <a:spLocks noGrp="1"/>
          </p:cNvSpPr>
          <p:nvPr>
            <p:ph type="title"/>
          </p:nvPr>
        </p:nvSpPr>
        <p:spPr>
          <a:xfrm>
            <a:off x="1270000" y="812800"/>
            <a:ext cx="21844000" cy="2670918"/>
          </a:xfrm>
          <a:prstGeom prst="rect">
            <a:avLst/>
          </a:prstGeom>
        </p:spPr>
        <p:txBody>
          <a:bodyPr/>
          <a:lstStyle/>
          <a:p>
            <a:r>
              <a:t>Main Functional</a:t>
            </a:r>
            <a:br/>
            <a:r>
              <a:t>Requirements</a:t>
            </a:r>
          </a:p>
        </p:txBody>
      </p:sp>
      <p:sp>
        <p:nvSpPr>
          <p:cNvPr id="166" name="• User should be able to see signal strengths, SSIDs and BSSIDS from “Wi-Fi List” menu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</a:pPr>
            <a:r>
              <a:t>• User should be able to see signal strengths, SSIDs and BSSIDS from “Wi-Fi List” menu. </a:t>
            </a:r>
          </a:p>
          <a:p>
            <a:pPr marL="0" indent="0">
              <a:buClrTx/>
              <a:buSzTx/>
              <a:buNone/>
            </a:pPr>
            <a:endParaRPr/>
          </a:p>
          <a:p>
            <a:pPr marL="0" indent="0">
              <a:buClrTx/>
              <a:buSzTx/>
              <a:buNone/>
            </a:pPr>
            <a:r>
              <a:t>• User should be able to set priority of stations and set the range from the “List of Conditions” menu. </a:t>
            </a:r>
          </a:p>
          <a:p>
            <a:pPr marL="0" indent="0">
              <a:buClrTx/>
              <a:buSzTx/>
              <a:buNone/>
            </a:pPr>
            <a:endParaRPr/>
          </a:p>
          <a:p>
            <a:pPr marL="0" indent="0">
              <a:buClrTx/>
              <a:buSzTx/>
              <a:buNone/>
            </a:pPr>
            <a:r>
              <a:t>• User should be able to change the theme and set the checking rate from “Settings” menu.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Non-Functional Requirements"/>
          <p:cNvSpPr txBox="1">
            <a:spLocks noGrp="1"/>
          </p:cNvSpPr>
          <p:nvPr>
            <p:ph type="title"/>
          </p:nvPr>
        </p:nvSpPr>
        <p:spPr>
          <a:xfrm>
            <a:off x="1270000" y="812800"/>
            <a:ext cx="21844000" cy="2657447"/>
          </a:xfrm>
          <a:prstGeom prst="rect">
            <a:avLst/>
          </a:prstGeom>
        </p:spPr>
        <p:txBody>
          <a:bodyPr/>
          <a:lstStyle/>
          <a:p>
            <a:pPr defTabSz="1658070">
              <a:lnSpc>
                <a:spcPct val="90000"/>
              </a:lnSpc>
              <a:defRPr sz="7887" spc="-236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pPr>
            <a:r>
              <a:t>Non-Functional</a:t>
            </a:r>
            <a:br/>
            <a:r>
              <a:t>Requirements</a:t>
            </a:r>
          </a:p>
        </p:txBody>
      </p:sp>
      <p:sp>
        <p:nvSpPr>
          <p:cNvPr id="169" name="Security…"/>
          <p:cNvSpPr txBox="1"/>
          <p:nvPr/>
        </p:nvSpPr>
        <p:spPr>
          <a:xfrm>
            <a:off x="5254700" y="5005984"/>
            <a:ext cx="3293771" cy="3704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58800" indent="-558800" algn="l" defTabSz="457200">
              <a:buClr>
                <a:srgbClr val="FFFFFF"/>
              </a:buClr>
              <a:buSzPct val="100000"/>
              <a:buChar char="•"/>
              <a:defRPr sz="48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Security</a:t>
            </a:r>
          </a:p>
          <a:p>
            <a:pPr algn="l" defTabSz="457200">
              <a:defRPr sz="48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marL="558800" indent="-558800" algn="l" defTabSz="457200">
              <a:buClr>
                <a:srgbClr val="FFFFFF"/>
              </a:buClr>
              <a:buSzPct val="100000"/>
              <a:buChar char="•"/>
              <a:defRPr sz="48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Efficiency</a:t>
            </a:r>
          </a:p>
          <a:p>
            <a:pPr algn="l" defTabSz="457200">
              <a:defRPr sz="48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  <a:p>
            <a:pPr algn="l" defTabSz="457200">
              <a:defRPr sz="48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•  Privacy </a:t>
            </a:r>
          </a:p>
        </p:txBody>
      </p:sp>
      <p:sp>
        <p:nvSpPr>
          <p:cNvPr id="170" name="• Compatibility…"/>
          <p:cNvSpPr txBox="1"/>
          <p:nvPr/>
        </p:nvSpPr>
        <p:spPr>
          <a:xfrm>
            <a:off x="15823147" y="5005984"/>
            <a:ext cx="4290670" cy="3704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8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• Compatibility</a:t>
            </a:r>
            <a:br/>
            <a:r>
              <a:t> </a:t>
            </a:r>
          </a:p>
          <a:p>
            <a:pPr algn="l" defTabSz="457200">
              <a:defRPr sz="48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• Performance</a:t>
            </a:r>
            <a:br/>
            <a:r>
              <a:t> </a:t>
            </a:r>
          </a:p>
          <a:p>
            <a:pPr algn="l" defTabSz="457200">
              <a:defRPr sz="4800">
                <a:solidFill>
                  <a:srgbClr val="DCDDD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• Manageability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1" animBg="1" advAuto="0"/>
      <p:bldP spid="170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Highlights of Product Backlo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Highlights of Product Backlog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Table"/>
          <p:cNvGraphicFramePr/>
          <p:nvPr/>
        </p:nvGraphicFramePr>
        <p:xfrm>
          <a:off x="1322603" y="1225550"/>
          <a:ext cx="21738794" cy="1126490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0869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9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298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800">
                          <a:solidFill>
                            <a:srgbClr val="FFFFFF"/>
                          </a:solidFill>
                          <a:sym typeface="Graphik Semibold"/>
                        </a:rPr>
                        <a:t>Pre-Conditions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4800">
                          <a:solidFill>
                            <a:srgbClr val="FFFFFF"/>
                          </a:solidFill>
                          <a:sym typeface="Graphik Semibold"/>
                        </a:rPr>
                        <a:t>Post Conditions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2980">
                <a:tc>
                  <a:txBody>
                    <a:bodyPr/>
                    <a:lstStyle/>
                    <a:p>
                      <a:pPr defTabSz="457200">
                        <a:lnSpc>
                          <a:spcPct val="120000"/>
                        </a:lnSpc>
                        <a:spcBef>
                          <a:spcPts val="18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User must give permission to manage the Wi-Fi network control.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20000"/>
                        </a:lnSpc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User can set the range according to dBm values on Wi-Fi list.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2980">
                <a:tc>
                  <a:txBody>
                    <a:bodyPr/>
                    <a:lstStyle/>
                    <a:p>
                      <a:pPr defTabSz="457200">
                        <a:lnSpc>
                          <a:spcPct val="120000"/>
                        </a:lnSpc>
                        <a:spcBef>
                          <a:spcPts val="300"/>
                        </a:spcBef>
                        <a:defRPr sz="39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User must check the set priority box</a:t>
                      </a:r>
                      <a:r>
                        <a: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r>
                        <a:rPr b="1"/>
                        <a:t>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20000"/>
                        </a:lnSpc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The application connects to the prioritized Wi-Fi’s first.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2980">
                <a:tc>
                  <a:txBody>
                    <a:bodyPr/>
                    <a:lstStyle/>
                    <a:p>
                      <a:pPr defTabSz="457200">
                        <a:lnSpc>
                          <a:spcPct val="120000"/>
                        </a:lnSpc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User must enter a value (sec/check).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20000"/>
                        </a:lnSpc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Application will work periodically depending on the input value.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2980">
                <a:tc>
                  <a:txBody>
                    <a:bodyPr/>
                    <a:lstStyle/>
                    <a:p>
                      <a:pPr defTabSz="457200">
                        <a:lnSpc>
                          <a:spcPct val="120000"/>
                        </a:lnSpc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User must have at least Android 10 to use the dark theme.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457200">
                        <a:lnSpc>
                          <a:spcPct val="120000"/>
                        </a:lnSpc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900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The application runs with dark theme.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A1712D00-3E62-4AA0-A49F-7C88E320F311.png" descr="A1712D00-3E62-4AA0-A49F-7C88E320F3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67" y="745915"/>
            <a:ext cx="5946894" cy="12224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Screenshot_1605626025.png" descr="Screenshot_160562602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098" y="732712"/>
            <a:ext cx="5946894" cy="12224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Screenshot_1605625835.png" descr="Screenshot_16056258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11829" y="732712"/>
            <a:ext cx="5946893" cy="122241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Screenshot_1605625902.png" descr="Screenshot_1605625902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5"/>
          <a:srcRect b="47349"/>
          <a:stretch>
            <a:fillRect/>
          </a:stretch>
        </p:blipFill>
        <p:spPr>
          <a:xfrm>
            <a:off x="9640157" y="6547562"/>
            <a:ext cx="5946722" cy="64359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929292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Macintosh PowerPoint</Application>
  <PresentationFormat>Custom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Graphik</vt:lpstr>
      <vt:lpstr>Graphik Semibold</vt:lpstr>
      <vt:lpstr>Graphik-Medium</vt:lpstr>
      <vt:lpstr>Helvetica</vt:lpstr>
      <vt:lpstr>Helvetica Neue</vt:lpstr>
      <vt:lpstr>Times New Roman</vt:lpstr>
      <vt:lpstr>22_ColorGradient</vt:lpstr>
      <vt:lpstr>Project Orion</vt:lpstr>
      <vt:lpstr>Orion Constellation</vt:lpstr>
      <vt:lpstr>What is Orion?</vt:lpstr>
      <vt:lpstr>Main Functional Requirements</vt:lpstr>
      <vt:lpstr>Main Functional Requirements</vt:lpstr>
      <vt:lpstr>Non-Functional Requirements</vt:lpstr>
      <vt:lpstr>Highlights of Product Backlog</vt:lpstr>
      <vt:lpstr>PowerPoint Presentation</vt:lpstr>
      <vt:lpstr>PowerPoint Presentation</vt:lpstr>
      <vt:lpstr>First Sprint Table</vt:lpstr>
      <vt:lpstr>Inferences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Orion</dc:title>
  <cp:lastModifiedBy>Ahmet</cp:lastModifiedBy>
  <cp:revision>1</cp:revision>
  <dcterms:modified xsi:type="dcterms:W3CDTF">2020-11-20T18:05:13Z</dcterms:modified>
</cp:coreProperties>
</file>