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68" r:id="rId2"/>
    <p:sldId id="287" r:id="rId3"/>
    <p:sldId id="285" r:id="rId4"/>
    <p:sldId id="297" r:id="rId5"/>
    <p:sldId id="298" r:id="rId6"/>
    <p:sldId id="289" r:id="rId7"/>
    <p:sldId id="299" r:id="rId8"/>
    <p:sldId id="300" r:id="rId9"/>
    <p:sldId id="294" r:id="rId10"/>
    <p:sldId id="295" r:id="rId11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gatini, Guilherme" initials="PG" lastIdx="2" clrIdx="0">
    <p:extLst>
      <p:ext uri="{19B8F6BF-5375-455C-9EA6-DF929625EA0E}">
        <p15:presenceInfo xmlns:p15="http://schemas.microsoft.com/office/powerpoint/2012/main" userId="S::g.pagatini@tue.nl::4909b3e8-b38d-4433-8efd-6a66b9abd8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171"/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6433" autoAdjust="0"/>
  </p:normalViewPr>
  <p:slideViewPr>
    <p:cSldViewPr snapToGrid="0" showGuides="1">
      <p:cViewPr varScale="1">
        <p:scale>
          <a:sx n="150" d="100"/>
          <a:sy n="150" d="100"/>
        </p:scale>
        <p:origin x="342" y="126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91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2021 </a:t>
            </a:r>
            <a:r>
              <a:rPr lang="en-GB" dirty="0" err="1"/>
              <a:t>AutoRef</a:t>
            </a:r>
            <a:r>
              <a:rPr lang="en-GB" dirty="0"/>
              <a:t> – Meeting III</a:t>
            </a: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WEDNESDAY, 16 March 2022</a:t>
            </a:r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Guilherme, Project Manager, </a:t>
            </a:r>
            <a:r>
              <a:rPr lang="en-GB" dirty="0" err="1"/>
              <a:t>PDEng</a:t>
            </a:r>
            <a:r>
              <a:rPr lang="en-GB" dirty="0"/>
              <a:t> Trainee MSD 2022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F7F33D4-347B-419B-ACDC-4BD677888879}"/>
              </a:ext>
            </a:extLst>
          </p:cNvPr>
          <p:cNvSpPr txBox="1">
            <a:spLocks/>
          </p:cNvSpPr>
          <p:nvPr/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Tijdelijke aanduiding voor voettekst 3">
            <a:extLst>
              <a:ext uri="{FF2B5EF4-FFF2-40B4-BE49-F238E27FC236}">
                <a16:creationId xmlns:a16="http://schemas.microsoft.com/office/drawing/2014/main" id="{EE24003F-938F-4D56-8EBB-5108ADD61EC3}"/>
              </a:ext>
            </a:extLst>
          </p:cNvPr>
          <p:cNvSpPr txBox="1">
            <a:spLocks/>
          </p:cNvSpPr>
          <p:nvPr/>
        </p:nvSpPr>
        <p:spPr>
          <a:xfrm>
            <a:off x="1114424" y="4568400"/>
            <a:ext cx="624818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2o21 MSD </a:t>
            </a:r>
            <a:r>
              <a:rPr lang="en-GB" dirty="0" err="1"/>
              <a:t>AutoRef</a:t>
            </a:r>
            <a:r>
              <a:rPr lang="en-GB" dirty="0"/>
              <a:t> Project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5F95052-3C39-40FD-B9B2-99807F583594}"/>
              </a:ext>
            </a:extLst>
          </p:cNvPr>
          <p:cNvSpPr txBox="1">
            <a:spLocks/>
          </p:cNvSpPr>
          <p:nvPr/>
        </p:nvSpPr>
        <p:spPr>
          <a:xfrm>
            <a:off x="11857" y="4571214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nl-NL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3DBA-ECB7-4715-B49E-4E89EDE8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49" y="2322642"/>
            <a:ext cx="7556501" cy="867598"/>
          </a:xfrm>
        </p:spPr>
        <p:txBody>
          <a:bodyPr/>
          <a:lstStyle/>
          <a:p>
            <a:pPr algn="ctr"/>
            <a:r>
              <a:rPr lang="en-US" sz="2200" b="1" dirty="0"/>
              <a:t>THANK YOU</a:t>
            </a:r>
            <a:endParaRPr lang="en-NL" sz="22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3DEFC-3231-442B-870B-E7894E16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377A3-867F-474D-A820-CFFF83C9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6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961383F3-9EE7-42D7-9D56-E6A73889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22555"/>
            <a:ext cx="7915993" cy="372962"/>
          </a:xfrm>
        </p:spPr>
        <p:txBody>
          <a:bodyPr/>
          <a:lstStyle/>
          <a:p>
            <a:r>
              <a:rPr lang="en-US" dirty="0"/>
              <a:t>AGENDA</a:t>
            </a:r>
            <a:endParaRPr lang="en-NL" dirty="0"/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FAF5C8AA-D74E-4212-880F-48699E0E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/>
          <a:lstStyle/>
          <a:p>
            <a:fld id="{B7CEC10D-CD46-426F-915E-6C78530279CB}" type="slidenum">
              <a:rPr lang="en-US" smtClean="0"/>
              <a:t>2</a:t>
            </a:fld>
            <a:endParaRPr lang="en-US" dirty="0"/>
          </a:p>
        </p:txBody>
      </p:sp>
      <p:sp>
        <p:nvSpPr>
          <p:cNvPr id="48" name="Tijdelijke aanduiding voor voettekst 3">
            <a:extLst>
              <a:ext uri="{FF2B5EF4-FFF2-40B4-BE49-F238E27FC236}">
                <a16:creationId xmlns:a16="http://schemas.microsoft.com/office/drawing/2014/main" id="{2F88774D-187A-4ACF-8BB7-0CB4FE1D5BD1}"/>
              </a:ext>
            </a:extLst>
          </p:cNvPr>
          <p:cNvSpPr txBox="1">
            <a:spLocks/>
          </p:cNvSpPr>
          <p:nvPr/>
        </p:nvSpPr>
        <p:spPr>
          <a:xfrm>
            <a:off x="1114424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2o21 MSD </a:t>
            </a:r>
            <a:r>
              <a:rPr lang="en-GB" dirty="0" err="1"/>
              <a:t>AutoRef</a:t>
            </a:r>
            <a:r>
              <a:rPr lang="en-GB" dirty="0"/>
              <a:t>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45486-339C-4706-B223-D02DB992F956}"/>
              </a:ext>
            </a:extLst>
          </p:cNvPr>
          <p:cNvSpPr txBox="1"/>
          <p:nvPr/>
        </p:nvSpPr>
        <p:spPr>
          <a:xfrm>
            <a:off x="557214" y="1274114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Project progress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Architecture document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First rules implementation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Second rules implementation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Questions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97624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ED030C1-638F-4323-AA97-820467E9D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39601"/>
              </p:ext>
            </p:extLst>
          </p:nvPr>
        </p:nvGraphicFramePr>
        <p:xfrm>
          <a:off x="557214" y="1354296"/>
          <a:ext cx="8077836" cy="2644140"/>
        </p:xfrm>
        <a:graphic>
          <a:graphicData uri="http://schemas.openxmlformats.org/drawingml/2006/table">
            <a:tbl>
              <a:tblPr/>
              <a:tblGrid>
                <a:gridCol w="3341400">
                  <a:extLst>
                    <a:ext uri="{9D8B030D-6E8A-4147-A177-3AD203B41FA5}">
                      <a16:colId xmlns:a16="http://schemas.microsoft.com/office/drawing/2014/main" val="3017967724"/>
                    </a:ext>
                  </a:extLst>
                </a:gridCol>
                <a:gridCol w="783711">
                  <a:extLst>
                    <a:ext uri="{9D8B030D-6E8A-4147-A177-3AD203B41FA5}">
                      <a16:colId xmlns:a16="http://schemas.microsoft.com/office/drawing/2014/main" val="1431879634"/>
                    </a:ext>
                  </a:extLst>
                </a:gridCol>
                <a:gridCol w="803645">
                  <a:extLst>
                    <a:ext uri="{9D8B030D-6E8A-4147-A177-3AD203B41FA5}">
                      <a16:colId xmlns:a16="http://schemas.microsoft.com/office/drawing/2014/main" val="1689385028"/>
                    </a:ext>
                  </a:extLst>
                </a:gridCol>
                <a:gridCol w="803645">
                  <a:extLst>
                    <a:ext uri="{9D8B030D-6E8A-4147-A177-3AD203B41FA5}">
                      <a16:colId xmlns:a16="http://schemas.microsoft.com/office/drawing/2014/main" val="1755648138"/>
                    </a:ext>
                  </a:extLst>
                </a:gridCol>
                <a:gridCol w="803645">
                  <a:extLst>
                    <a:ext uri="{9D8B030D-6E8A-4147-A177-3AD203B41FA5}">
                      <a16:colId xmlns:a16="http://schemas.microsoft.com/office/drawing/2014/main" val="2918436570"/>
                    </a:ext>
                  </a:extLst>
                </a:gridCol>
                <a:gridCol w="803645">
                  <a:extLst>
                    <a:ext uri="{9D8B030D-6E8A-4147-A177-3AD203B41FA5}">
                      <a16:colId xmlns:a16="http://schemas.microsoft.com/office/drawing/2014/main" val="2732450856"/>
                    </a:ext>
                  </a:extLst>
                </a:gridCol>
                <a:gridCol w="738145">
                  <a:extLst>
                    <a:ext uri="{9D8B030D-6E8A-4147-A177-3AD203B41FA5}">
                      <a16:colId xmlns:a16="http://schemas.microsoft.com/office/drawing/2014/main" val="12344943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84111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activities schedule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15239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10/02-17/02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17/02-24/02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24/02-03/03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03/03-10/03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10/03-17/03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17/03-24/03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626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Management Plan creation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21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 MSD project documents review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9002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Hardware and software options evaluation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033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scope definition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5959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requirements creation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0508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architecture definition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9037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creation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6719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integration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350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Systems test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72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 robot soccer match simulation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36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Documentations and main deliverables finished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920056"/>
                  </a:ext>
                </a:extLst>
              </a:tr>
            </a:tbl>
          </a:graphicData>
        </a:graphic>
      </p:graphicFrame>
      <p:pic>
        <p:nvPicPr>
          <p:cNvPr id="3076" name="Picture 4" descr="Location Icon - Transparent We Are Here Icon Png (1000x1041), Png Download">
            <a:extLst>
              <a:ext uri="{FF2B5EF4-FFF2-40B4-BE49-F238E27FC236}">
                <a16:creationId xmlns:a16="http://schemas.microsoft.com/office/drawing/2014/main" id="{33DC9AB2-0415-4EDF-A7A6-CC25FC8F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73" y="1145064"/>
            <a:ext cx="459009" cy="60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961383F3-9EE7-42D7-9D56-E6A73889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22555"/>
            <a:ext cx="7915993" cy="372962"/>
          </a:xfrm>
        </p:spPr>
        <p:txBody>
          <a:bodyPr/>
          <a:lstStyle/>
          <a:p>
            <a:r>
              <a:rPr lang="en-US" dirty="0" err="1"/>
              <a:t>AutoRef</a:t>
            </a:r>
            <a:r>
              <a:rPr lang="en-US" dirty="0"/>
              <a:t> - Progress</a:t>
            </a:r>
            <a:endParaRPr lang="en-NL" dirty="0"/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FAF5C8AA-D74E-4212-880F-48699E0E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</p:spPr>
        <p:txBody>
          <a:bodyPr/>
          <a:lstStyle/>
          <a:p>
            <a:fld id="{B7CEC10D-CD46-426F-915E-6C78530279CB}" type="slidenum">
              <a:rPr lang="en-US" smtClean="0"/>
              <a:t>3</a:t>
            </a:fld>
            <a:endParaRPr lang="en-US" dirty="0"/>
          </a:p>
        </p:txBody>
      </p:sp>
      <p:sp>
        <p:nvSpPr>
          <p:cNvPr id="48" name="Tijdelijke aanduiding voor voettekst 3">
            <a:extLst>
              <a:ext uri="{FF2B5EF4-FFF2-40B4-BE49-F238E27FC236}">
                <a16:creationId xmlns:a16="http://schemas.microsoft.com/office/drawing/2014/main" id="{2F88774D-187A-4ACF-8BB7-0CB4FE1D5BD1}"/>
              </a:ext>
            </a:extLst>
          </p:cNvPr>
          <p:cNvSpPr txBox="1">
            <a:spLocks/>
          </p:cNvSpPr>
          <p:nvPr/>
        </p:nvSpPr>
        <p:spPr>
          <a:xfrm>
            <a:off x="1114424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2o21 MSD </a:t>
            </a:r>
            <a:r>
              <a:rPr lang="en-GB" dirty="0" err="1"/>
              <a:t>AutoRef</a:t>
            </a:r>
            <a:r>
              <a:rPr lang="en-GB" dirty="0"/>
              <a:t> Project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53FCE6-C83E-4D32-8635-B7E17B4CFFA6}"/>
              </a:ext>
            </a:extLst>
          </p:cNvPr>
          <p:cNvSpPr/>
          <p:nvPr/>
        </p:nvSpPr>
        <p:spPr>
          <a:xfrm>
            <a:off x="557214" y="3041495"/>
            <a:ext cx="3317133" cy="5722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40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1C6A-A69E-48BA-B6CB-0704FA09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518711"/>
            <a:ext cx="3673065" cy="539038"/>
          </a:xfrm>
        </p:spPr>
        <p:txBody>
          <a:bodyPr/>
          <a:lstStyle/>
          <a:p>
            <a:r>
              <a:rPr lang="en-US" dirty="0"/>
              <a:t>Architecture description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66AD0-FF4D-474F-BE18-79F8E81C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235B9-DACA-4D67-B40E-D8B64D92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EB5D4-9CD4-4C5D-9646-21B0C58F3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36" y="1155724"/>
            <a:ext cx="2103798" cy="30916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1B3283-9CDC-488C-A806-EB770CEC363D}"/>
              </a:ext>
            </a:extLst>
          </p:cNvPr>
          <p:cNvSpPr txBox="1"/>
          <p:nvPr/>
        </p:nvSpPr>
        <p:spPr>
          <a:xfrm>
            <a:off x="3657599" y="1590712"/>
            <a:ext cx="2295052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Introduction</a:t>
            </a:r>
          </a:p>
          <a:p>
            <a:r>
              <a:rPr lang="en-US" dirty="0"/>
              <a:t>	1.1 Goal</a:t>
            </a:r>
          </a:p>
          <a:p>
            <a:r>
              <a:rPr lang="en-US" dirty="0"/>
              <a:t>	1.2 Proposed Scope</a:t>
            </a:r>
          </a:p>
          <a:p>
            <a:r>
              <a:rPr lang="en-US" dirty="0"/>
              <a:t>	1.3 Application</a:t>
            </a:r>
          </a:p>
          <a:p>
            <a:r>
              <a:rPr lang="en-US" dirty="0"/>
              <a:t>	1.4 Technical Design</a:t>
            </a:r>
          </a:p>
          <a:p>
            <a:r>
              <a:rPr lang="en-US" dirty="0"/>
              <a:t>	1.5 </a:t>
            </a:r>
            <a:r>
              <a:rPr lang="en-US" dirty="0" err="1"/>
              <a:t>Realisation</a:t>
            </a:r>
            <a:endParaRPr lang="en-US" dirty="0"/>
          </a:p>
          <a:p>
            <a:r>
              <a:rPr lang="en-US" dirty="0"/>
              <a:t>2. Stakeholders and Concerns</a:t>
            </a:r>
          </a:p>
          <a:p>
            <a:r>
              <a:rPr lang="en-US" dirty="0"/>
              <a:t>3. Environment Analysis</a:t>
            </a:r>
          </a:p>
          <a:p>
            <a:r>
              <a:rPr lang="en-US" dirty="0"/>
              <a:t>4. Models and Views</a:t>
            </a:r>
            <a:endParaRPr lang="en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A65E2B-CC6E-421A-A681-4ABE8F2BF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265" y="1361968"/>
            <a:ext cx="2675898" cy="7929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CCDCCE-5946-4F88-BF86-C82830F00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468" y="2720236"/>
            <a:ext cx="2111752" cy="160735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18737BA-4EDE-4F8B-BC23-B93130D898B4}"/>
              </a:ext>
            </a:extLst>
          </p:cNvPr>
          <p:cNvSpPr txBox="1"/>
          <p:nvPr/>
        </p:nvSpPr>
        <p:spPr>
          <a:xfrm>
            <a:off x="6929892" y="4226522"/>
            <a:ext cx="1439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Environment Analysis</a:t>
            </a:r>
            <a:endParaRPr lang="en-NL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6634C2-1D8D-4C49-B387-B15769E6D504}"/>
              </a:ext>
            </a:extLst>
          </p:cNvPr>
          <p:cNvSpPr txBox="1"/>
          <p:nvPr/>
        </p:nvSpPr>
        <p:spPr>
          <a:xfrm>
            <a:off x="6879666" y="2093699"/>
            <a:ext cx="1829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Main block for </a:t>
            </a:r>
            <a:r>
              <a:rPr lang="en-US" sz="1100" dirty="0" err="1"/>
              <a:t>AutoRef</a:t>
            </a:r>
            <a:endParaRPr lang="en-NL" sz="1100" dirty="0"/>
          </a:p>
        </p:txBody>
      </p:sp>
    </p:spTree>
    <p:extLst>
      <p:ext uri="{BB962C8B-B14F-4D97-AF65-F5344CB8AC3E}">
        <p14:creationId xmlns:p14="http://schemas.microsoft.com/office/powerpoint/2010/main" val="5093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AB81-370F-48EE-9A21-9008B73F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4" y="385025"/>
            <a:ext cx="5513477" cy="387577"/>
          </a:xfrm>
        </p:spPr>
        <p:txBody>
          <a:bodyPr/>
          <a:lstStyle/>
          <a:p>
            <a:r>
              <a:rPr lang="en-US" dirty="0"/>
              <a:t>Code explanation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A446-844E-4AD6-922A-60B063FD1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1026422"/>
            <a:ext cx="7556501" cy="2922458"/>
          </a:xfrm>
        </p:spPr>
        <p:txBody>
          <a:bodyPr/>
          <a:lstStyle/>
          <a:p>
            <a:r>
              <a:rPr lang="en-US" dirty="0"/>
              <a:t>Code explained for each block function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EFFE2-9F4A-47AC-8312-A3EFEFFF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B90B3-6CB4-4547-927C-645D69F5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AEDFEF-0715-43BB-BFED-3405901C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942" y="1490079"/>
            <a:ext cx="4100359" cy="2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38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BD0F-CE67-401F-9F0A-1C7AC2CF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49" y="766558"/>
            <a:ext cx="7556501" cy="2922458"/>
          </a:xfrm>
        </p:spPr>
        <p:txBody>
          <a:bodyPr/>
          <a:lstStyle/>
          <a:p>
            <a:r>
              <a:rPr lang="en-US" dirty="0"/>
              <a:t>Rule 1 – Ball IN/OUT pitch</a:t>
            </a:r>
          </a:p>
          <a:p>
            <a:pPr marL="342900" indent="-342900">
              <a:buFontTx/>
              <a:buChar char="-"/>
            </a:pPr>
            <a:r>
              <a:rPr lang="en-US" dirty="0"/>
              <a:t>Created individual block functions by the design team</a:t>
            </a:r>
          </a:p>
          <a:p>
            <a:pPr marL="342900" indent="-342900">
              <a:buFontTx/>
              <a:buChar char="-"/>
            </a:pPr>
            <a:r>
              <a:rPr lang="en-US" dirty="0"/>
              <a:t>Integrated block function in the same file</a:t>
            </a:r>
          </a:p>
          <a:p>
            <a:pPr marL="342900" indent="-342900">
              <a:buFontTx/>
              <a:buChar char="-"/>
            </a:pPr>
            <a:r>
              <a:rPr lang="en-US" dirty="0"/>
              <a:t>Rule test with real data from TURTLES</a:t>
            </a:r>
          </a:p>
          <a:p>
            <a:pPr marL="342900" indent="-342900">
              <a:buFontTx/>
              <a:buChar char="-"/>
            </a:pPr>
            <a:r>
              <a:rPr lang="en-US" dirty="0"/>
              <a:t>Created scenarios for data acquisition and validation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4AD89-65B1-45FB-A3F5-507508BA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E194D2-762D-4CB3-BF09-5157D6A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22555"/>
            <a:ext cx="7915993" cy="372962"/>
          </a:xfrm>
        </p:spPr>
        <p:txBody>
          <a:bodyPr/>
          <a:lstStyle/>
          <a:p>
            <a:r>
              <a:rPr lang="en-US" dirty="0" err="1"/>
              <a:t>AutoRef</a:t>
            </a:r>
            <a:r>
              <a:rPr lang="en-US" dirty="0"/>
              <a:t> - Progress</a:t>
            </a:r>
            <a:endParaRPr lang="en-NL" dirty="0"/>
          </a:p>
        </p:txBody>
      </p:sp>
      <p:sp>
        <p:nvSpPr>
          <p:cNvPr id="12" name="Tijdelijke aanduiding voor voettekst 3">
            <a:extLst>
              <a:ext uri="{FF2B5EF4-FFF2-40B4-BE49-F238E27FC236}">
                <a16:creationId xmlns:a16="http://schemas.microsoft.com/office/drawing/2014/main" id="{7B496F48-0D72-4DD9-A5F3-93085895BFD7}"/>
              </a:ext>
            </a:extLst>
          </p:cNvPr>
          <p:cNvSpPr txBox="1">
            <a:spLocks/>
          </p:cNvSpPr>
          <p:nvPr/>
        </p:nvSpPr>
        <p:spPr>
          <a:xfrm>
            <a:off x="1114424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2o21 MSD </a:t>
            </a:r>
            <a:r>
              <a:rPr lang="en-GB" dirty="0" err="1"/>
              <a:t>AutoRef</a:t>
            </a:r>
            <a:r>
              <a:rPr lang="en-GB" dirty="0"/>
              <a:t>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3BCE0-B818-48FE-A5F2-BD124501BA7D}"/>
              </a:ext>
            </a:extLst>
          </p:cNvPr>
          <p:cNvSpPr txBox="1"/>
          <p:nvPr/>
        </p:nvSpPr>
        <p:spPr>
          <a:xfrm>
            <a:off x="6381340" y="4296161"/>
            <a:ext cx="19689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 IN/OUT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9EDF9-ACD0-42D7-B208-57A82C49E867}"/>
              </a:ext>
            </a:extLst>
          </p:cNvPr>
          <p:cNvSpPr txBox="1"/>
          <p:nvPr/>
        </p:nvSpPr>
        <p:spPr>
          <a:xfrm>
            <a:off x="1735570" y="4341209"/>
            <a:ext cx="19689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Ball crossing the line 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C335D-2BC9-4E3D-B168-3D1E8004A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28" y="2452061"/>
            <a:ext cx="3218965" cy="1828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F9D31D-FB24-49EC-850B-DD40F223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275" y="2461836"/>
            <a:ext cx="3279775" cy="18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2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BD0F-CE67-401F-9F0A-1C7AC2CF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154" y="741795"/>
            <a:ext cx="4781140" cy="2922458"/>
          </a:xfrm>
        </p:spPr>
        <p:txBody>
          <a:bodyPr/>
          <a:lstStyle/>
          <a:p>
            <a:r>
              <a:rPr lang="en-US" dirty="0"/>
              <a:t>Rule 2 – Free rolling of ball of 0.5 m</a:t>
            </a:r>
          </a:p>
          <a:p>
            <a:pPr marL="342900" indent="-342900">
              <a:buFontTx/>
              <a:buChar char="-"/>
            </a:pPr>
            <a:r>
              <a:rPr lang="en-US" dirty="0"/>
              <a:t>Created individual block functions by the design team</a:t>
            </a:r>
          </a:p>
          <a:p>
            <a:pPr marL="342900" indent="-342900">
              <a:buFontTx/>
              <a:buChar char="-"/>
            </a:pPr>
            <a:r>
              <a:rPr lang="en-US" dirty="0"/>
              <a:t>Created scenarios for data acquisition and validation</a:t>
            </a:r>
          </a:p>
          <a:p>
            <a:endParaRPr lang="en-US" dirty="0"/>
          </a:p>
          <a:p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4AD89-65B1-45FB-A3F5-507508BA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E194D2-762D-4CB3-BF09-5157D6A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22555"/>
            <a:ext cx="7915993" cy="372962"/>
          </a:xfrm>
        </p:spPr>
        <p:txBody>
          <a:bodyPr/>
          <a:lstStyle/>
          <a:p>
            <a:r>
              <a:rPr lang="en-US" dirty="0" err="1"/>
              <a:t>AutoRef</a:t>
            </a:r>
            <a:r>
              <a:rPr lang="en-US" dirty="0"/>
              <a:t> - Progress</a:t>
            </a:r>
            <a:endParaRPr lang="en-NL" dirty="0"/>
          </a:p>
        </p:txBody>
      </p:sp>
      <p:sp>
        <p:nvSpPr>
          <p:cNvPr id="12" name="Tijdelijke aanduiding voor voettekst 3">
            <a:extLst>
              <a:ext uri="{FF2B5EF4-FFF2-40B4-BE49-F238E27FC236}">
                <a16:creationId xmlns:a16="http://schemas.microsoft.com/office/drawing/2014/main" id="{7B496F48-0D72-4DD9-A5F3-93085895BFD7}"/>
              </a:ext>
            </a:extLst>
          </p:cNvPr>
          <p:cNvSpPr txBox="1">
            <a:spLocks/>
          </p:cNvSpPr>
          <p:nvPr/>
        </p:nvSpPr>
        <p:spPr>
          <a:xfrm>
            <a:off x="1114424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2o21 MSD </a:t>
            </a:r>
            <a:r>
              <a:rPr lang="en-GB" dirty="0" err="1"/>
              <a:t>AutoRef</a:t>
            </a:r>
            <a:r>
              <a:rPr lang="en-GB" dirty="0"/>
              <a:t>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3BCE0-B818-48FE-A5F2-BD124501BA7D}"/>
              </a:ext>
            </a:extLst>
          </p:cNvPr>
          <p:cNvSpPr txBox="1"/>
          <p:nvPr/>
        </p:nvSpPr>
        <p:spPr>
          <a:xfrm>
            <a:off x="6381340" y="4119180"/>
            <a:ext cx="19689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 IN</a:t>
            </a:r>
            <a:endParaRPr lang="en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DD430A-6C9D-4FC3-B941-3807B8E1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4" y="844655"/>
            <a:ext cx="3896219" cy="3341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680D45-3361-480C-A1B7-6BCEE7300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262" y="2308440"/>
            <a:ext cx="2994601" cy="166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1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ECB0-F598-4D18-A6A2-830EA838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rule DSM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AA965-1D7E-481B-9435-DA2E6063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F2F10-4009-4181-AD7B-97F15C17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8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081B77-1E04-4D4B-8CD2-334B56A75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5" y="1047057"/>
            <a:ext cx="4143375" cy="233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7B2668F-F34C-45FA-AE72-5A23FA653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1057749"/>
            <a:ext cx="4143375" cy="233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28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FC14-CB4E-4FA0-833D-E63CF08A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Meeting with Matthias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C117-7E93-4866-A595-05217680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buFontTx/>
              <a:buChar char="-"/>
            </a:pPr>
            <a:r>
              <a:rPr lang="en-US"/>
              <a:t>Simple </a:t>
            </a:r>
            <a:r>
              <a:rPr lang="en-US" err="1"/>
              <a:t>AutoRef</a:t>
            </a:r>
            <a:r>
              <a:rPr lang="en-US"/>
              <a:t> integrated with Tech United code, Simulator</a:t>
            </a:r>
          </a:p>
          <a:p>
            <a:pPr marL="702900" lvl="3" indent="-342900">
              <a:buFontTx/>
              <a:buChar char="-"/>
            </a:pPr>
            <a:r>
              <a:rPr lang="en-US">
                <a:effectLst/>
              </a:rPr>
              <a:t>Ball In/Out detection with trivial proximity-based assignment of last player touched</a:t>
            </a:r>
          </a:p>
          <a:p>
            <a:pPr marL="702310" lvl="3" indent="-342900">
              <a:buFontTx/>
              <a:buChar char="-"/>
            </a:pPr>
            <a:r>
              <a:rPr lang="en-US"/>
              <a:t>Uses ball position data directly generated by Simulator (SIM2TURTLE)</a:t>
            </a:r>
            <a:endParaRPr lang="en-US">
              <a:ea typeface="Calibri"/>
              <a:cs typeface="Calibri"/>
            </a:endParaRPr>
          </a:p>
          <a:p>
            <a:pPr marL="702310" lvl="3" indent="-342900">
              <a:buFontTx/>
              <a:buChar char="-"/>
            </a:pPr>
            <a:r>
              <a:rPr lang="en-US">
                <a:ea typeface="Calibri"/>
                <a:cs typeface="Calibri"/>
              </a:rPr>
              <a:t>Commands for </a:t>
            </a:r>
            <a:r>
              <a:rPr lang="en-US" err="1">
                <a:ea typeface="Calibri"/>
                <a:cs typeface="Calibri"/>
              </a:rPr>
              <a:t>RefBox</a:t>
            </a:r>
            <a:r>
              <a:rPr lang="en-US">
                <a:ea typeface="Calibri"/>
                <a:cs typeface="Calibri"/>
              </a:rPr>
              <a:t> are generated as result</a:t>
            </a:r>
          </a:p>
          <a:p>
            <a:pPr lvl="3" indent="0">
              <a:buNone/>
            </a:pPr>
            <a:endParaRPr lang="en-US"/>
          </a:p>
          <a:p>
            <a:pPr marL="342900" lvl="1" indent="-342900">
              <a:buFontTx/>
              <a:buChar char="-"/>
            </a:pPr>
            <a:r>
              <a:rPr lang="en-US">
                <a:effectLst/>
              </a:rPr>
              <a:t>Feasibility of integration in this project is low</a:t>
            </a:r>
          </a:p>
          <a:p>
            <a:pPr marL="702900" lvl="3" indent="-342900">
              <a:buFontTx/>
              <a:buChar char="-"/>
            </a:pPr>
            <a:r>
              <a:rPr lang="en-US"/>
              <a:t>We propose thorough documentation of Matthias’ system with recommendation for use by future groups</a:t>
            </a:r>
            <a:endParaRPr lang="en-US">
              <a:effectLst/>
            </a:endParaRPr>
          </a:p>
          <a:p>
            <a:pPr marL="342900" lvl="1" indent="-342900">
              <a:buFontTx/>
              <a:buChar char="-"/>
            </a:pPr>
            <a:endParaRPr lang="en-US"/>
          </a:p>
          <a:p>
            <a:endParaRPr lang="en-US">
              <a:effectLst/>
            </a:endParaRPr>
          </a:p>
          <a:p>
            <a:pPr marL="342900" indent="-342900">
              <a:buFontTx/>
              <a:buChar char="-"/>
            </a:pPr>
            <a:endParaRPr lang="en-US">
              <a:solidFill>
                <a:srgbClr val="000000"/>
              </a:solidFill>
              <a:effectLst/>
            </a:endParaRPr>
          </a:p>
          <a:p>
            <a:pPr marL="342900" indent="-342900">
              <a:buFontTx/>
              <a:buChar char="-"/>
            </a:pPr>
            <a:endParaRPr lang="en-US">
              <a:effectLst/>
            </a:endParaRPr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endParaRPr lang="en-US"/>
          </a:p>
          <a:p>
            <a:pPr marL="342900" indent="-342900">
              <a:buFontTx/>
              <a:buChar char="-"/>
            </a:pP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A8E5A-3EA8-439D-9442-BD844B54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9</a:t>
            </a:fld>
            <a:endParaRPr lang="en-GB"/>
          </a:p>
        </p:txBody>
      </p:sp>
      <p:sp>
        <p:nvSpPr>
          <p:cNvPr id="7" name="Tijdelijke aanduiding voor voettekst 3">
            <a:extLst>
              <a:ext uri="{FF2B5EF4-FFF2-40B4-BE49-F238E27FC236}">
                <a16:creationId xmlns:a16="http://schemas.microsoft.com/office/drawing/2014/main" id="{EF7BEDF4-95D8-404F-83B8-FE79AFBB5E8C}"/>
              </a:ext>
            </a:extLst>
          </p:cNvPr>
          <p:cNvSpPr txBox="1">
            <a:spLocks/>
          </p:cNvSpPr>
          <p:nvPr/>
        </p:nvSpPr>
        <p:spPr>
          <a:xfrm>
            <a:off x="1114424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nl-NL"/>
            </a:defPPr>
            <a:lvl1pPr marL="0" algn="l" defTabSz="685800" rtl="0" eaLnBrk="1" latinLnBrk="0" hangingPunct="1"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2o21 MSD </a:t>
            </a:r>
            <a:r>
              <a:rPr lang="en-GB" err="1"/>
              <a:t>AutoRef</a:t>
            </a:r>
            <a:r>
              <a:rPr lang="en-GB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6527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3724</TotalTime>
  <Words>447</Words>
  <Application>Microsoft Office PowerPoint</Application>
  <PresentationFormat>On-screen Show (16:9)</PresentationFormat>
  <Paragraphs>168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Kantoorthema</vt:lpstr>
      <vt:lpstr>2021 AutoRef – Meeting III</vt:lpstr>
      <vt:lpstr>AGENDA</vt:lpstr>
      <vt:lpstr>AutoRef - Progress</vt:lpstr>
      <vt:lpstr>Architecture description</vt:lpstr>
      <vt:lpstr>Code explanation</vt:lpstr>
      <vt:lpstr>AutoRef - Progress</vt:lpstr>
      <vt:lpstr>AutoRef - Progress</vt:lpstr>
      <vt:lpstr>Second rule DSM</vt:lpstr>
      <vt:lpstr>Meeting with Matthias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Pagatini, Guilherme</cp:lastModifiedBy>
  <cp:revision>110</cp:revision>
  <dcterms:created xsi:type="dcterms:W3CDTF">2019-11-27T15:26:32Z</dcterms:created>
  <dcterms:modified xsi:type="dcterms:W3CDTF">2022-03-21T10:48:44Z</dcterms:modified>
</cp:coreProperties>
</file>