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68" r:id="rId2"/>
    <p:sldId id="259" r:id="rId3"/>
    <p:sldId id="279" r:id="rId4"/>
    <p:sldId id="280" r:id="rId5"/>
    <p:sldId id="281" r:id="rId6"/>
    <p:sldId id="282" r:id="rId7"/>
    <p:sldId id="283" r:id="rId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211" y="408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Power vs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>
        <c:manualLayout>
          <c:layoutTarget val="inner"/>
          <c:xMode val="edge"/>
          <c:yMode val="edge"/>
          <c:x val="6.0165552835307341E-2"/>
          <c:y val="0.19135270109748034"/>
          <c:w val="0.90605716932442271"/>
          <c:h val="0.68390299416236366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Interest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97-4FBC-843E-0AC2281FB8E8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397-4FBC-843E-0AC2281FB8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397-4FBC-843E-0AC2281FB8E8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20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20</c:v>
                </c:pt>
                <c:pt idx="3">
                  <c:v>100</c:v>
                </c:pt>
              </c:numCache>
            </c:numRef>
          </c:yVal>
          <c:bubbleSize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397-4FBC-843E-0AC2281FB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533897295"/>
        <c:axId val="533898127"/>
      </c:bubbleChart>
      <c:valAx>
        <c:axId val="533897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533898127"/>
        <c:crosses val="autoZero"/>
        <c:crossBetween val="midCat"/>
      </c:valAx>
      <c:valAx>
        <c:axId val="53389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533897295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0.56417</cdr:x>
      <cdr:y>0.53677</cdr:y>
    </cdr:from>
    <cdr:to>
      <cdr:x>0.83595</cdr:x>
      <cdr:y>0.99487</cdr:y>
    </cdr:to>
    <cdr:sp macro="" textlink="">
      <cdr:nvSpPr>
        <cdr:cNvPr id="2" name="TextBox 14">
          <a:extLst xmlns:a="http://schemas.openxmlformats.org/drawingml/2006/main">
            <a:ext uri="{FF2B5EF4-FFF2-40B4-BE49-F238E27FC236}">
              <a16:creationId xmlns:a16="http://schemas.microsoft.com/office/drawing/2014/main" id="{32DD1A6B-F6FA-43EF-AD04-613ED7A65AD5}"/>
            </a:ext>
          </a:extLst>
        </cdr:cNvPr>
        <cdr:cNvSpPr txBox="1"/>
      </cdr:nvSpPr>
      <cdr:spPr>
        <a:xfrm xmlns:a="http://schemas.openxmlformats.org/drawingml/2006/main">
          <a:off x="4263118" y="1814285"/>
          <a:ext cx="2053771" cy="15483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nl-NL"/>
          </a:defPPr>
          <a:lvl1pPr marL="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3429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6858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0287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3716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17145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0574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4003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27432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Rene</a:t>
          </a:r>
        </a:p>
        <a:p xmlns:a="http://schemas.openxmlformats.org/drawingml/2006/main">
          <a:r>
            <a:rPr lang="en-US" dirty="0"/>
            <a:t>Riske</a:t>
          </a:r>
        </a:p>
        <a:p xmlns:a="http://schemas.openxmlformats.org/drawingml/2006/main">
          <a:r>
            <a:rPr lang="en-US" dirty="0"/>
            <a:t>Tech United</a:t>
          </a:r>
        </a:p>
        <a:p xmlns:a="http://schemas.openxmlformats.org/drawingml/2006/main">
          <a:r>
            <a:rPr lang="en-US" dirty="0"/>
            <a:t>Human referee</a:t>
          </a:r>
        </a:p>
        <a:p xmlns:a="http://schemas.openxmlformats.org/drawingml/2006/main">
          <a:r>
            <a:rPr lang="en-US" dirty="0"/>
            <a:t>Next MSD</a:t>
          </a:r>
        </a:p>
        <a:p xmlns:a="http://schemas.openxmlformats.org/drawingml/2006/main">
          <a:endParaRPr lang="en-NL" dirty="0"/>
        </a:p>
      </cdr:txBody>
    </cdr:sp>
  </cdr:relSizeAnchor>
  <cdr:relSizeAnchor xmlns:cdr="http://schemas.openxmlformats.org/drawingml/2006/chartDrawing">
    <cdr:from>
      <cdr:x>0.27893</cdr:x>
      <cdr:y>0.58772</cdr:y>
    </cdr:from>
    <cdr:to>
      <cdr:x>0.55072</cdr:x>
      <cdr:y>0.83257</cdr:y>
    </cdr:to>
    <cdr:sp macro="" textlink="">
      <cdr:nvSpPr>
        <cdr:cNvPr id="3" name="TextBox 14">
          <a:extLst xmlns:a="http://schemas.openxmlformats.org/drawingml/2006/main">
            <a:ext uri="{FF2B5EF4-FFF2-40B4-BE49-F238E27FC236}">
              <a16:creationId xmlns:a16="http://schemas.microsoft.com/office/drawing/2014/main" id="{32DD1A6B-F6FA-43EF-AD04-613ED7A65AD5}"/>
            </a:ext>
          </a:extLst>
        </cdr:cNvPr>
        <cdr:cNvSpPr txBox="1"/>
      </cdr:nvSpPr>
      <cdr:spPr>
        <a:xfrm xmlns:a="http://schemas.openxmlformats.org/drawingml/2006/main">
          <a:off x="2107747" y="1986512"/>
          <a:ext cx="2053771" cy="82758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nl-NL"/>
          </a:defPPr>
          <a:lvl1pPr marL="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3429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6858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0287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3716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17145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0574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4003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27432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Harold</a:t>
          </a:r>
        </a:p>
        <a:p xmlns:a="http://schemas.openxmlformats.org/drawingml/2006/main">
          <a:r>
            <a:rPr lang="en-US" dirty="0"/>
            <a:t>Hans</a:t>
          </a:r>
        </a:p>
        <a:p xmlns:a="http://schemas.openxmlformats.org/drawingml/2006/main">
          <a:r>
            <a:rPr lang="en-US" dirty="0"/>
            <a:t>Robert</a:t>
          </a:r>
          <a:endParaRPr lang="en-NL" dirty="0"/>
        </a:p>
      </cdr:txBody>
    </cdr:sp>
  </cdr:relSizeAnchor>
  <cdr:relSizeAnchor xmlns:cdr="http://schemas.openxmlformats.org/drawingml/2006/chartDrawing">
    <cdr:from>
      <cdr:x>0.29238</cdr:x>
      <cdr:y>0.23021</cdr:y>
    </cdr:from>
    <cdr:to>
      <cdr:x>0.49622</cdr:x>
      <cdr:y>0.31899</cdr:y>
    </cdr:to>
    <cdr:sp macro="" textlink="">
      <cdr:nvSpPr>
        <cdr:cNvPr id="4" name="TextBox 14">
          <a:extLst xmlns:a="http://schemas.openxmlformats.org/drawingml/2006/main">
            <a:ext uri="{FF2B5EF4-FFF2-40B4-BE49-F238E27FC236}">
              <a16:creationId xmlns:a16="http://schemas.microsoft.com/office/drawing/2014/main" id="{32DD1A6B-F6FA-43EF-AD04-613ED7A65AD5}"/>
            </a:ext>
          </a:extLst>
        </cdr:cNvPr>
        <cdr:cNvSpPr txBox="1"/>
      </cdr:nvSpPr>
      <cdr:spPr>
        <a:xfrm xmlns:a="http://schemas.openxmlformats.org/drawingml/2006/main">
          <a:off x="2209349" y="778124"/>
          <a:ext cx="1540328" cy="30008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nl-NL"/>
          </a:defPPr>
          <a:lvl1pPr marL="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3429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6858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0287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3716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17145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0574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4003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2743200" algn="l" defTabSz="685800" rtl="0" eaLnBrk="1" latinLnBrk="0" hangingPunct="1">
            <a:defRPr sz="135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Robo Cup - MSL</a:t>
          </a:r>
          <a:endParaRPr lang="en-NL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Stakeholder Analysis, Concerns and Functional Decomposition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Tuesday, 22 February 2022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Anup, Software Architect, </a:t>
            </a:r>
            <a:r>
              <a:rPr lang="en-GB" dirty="0" err="1"/>
              <a:t>PDEng</a:t>
            </a:r>
            <a:r>
              <a:rPr lang="en-GB" dirty="0"/>
              <a:t> Trainee MSD 2022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Department, Sub department or Capacity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13" y="547608"/>
            <a:ext cx="7556500" cy="539038"/>
          </a:xfrm>
        </p:spPr>
        <p:txBody>
          <a:bodyPr/>
          <a:lstStyle/>
          <a:p>
            <a:r>
              <a:rPr lang="en-GB" dirty="0"/>
              <a:t>Stakeholder and </a:t>
            </a:r>
            <a:r>
              <a:rPr lang="en-GB" dirty="0" err="1"/>
              <a:t>Proiritization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954D54-9D23-4636-AC06-98FE05B50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78379"/>
              </p:ext>
            </p:extLst>
          </p:nvPr>
        </p:nvGraphicFramePr>
        <p:xfrm>
          <a:off x="751113" y="881742"/>
          <a:ext cx="7556500" cy="3380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7EE01-EB67-4B83-9768-51E7D51907A1}"/>
              </a:ext>
            </a:extLst>
          </p:cNvPr>
          <p:cNvCxnSpPr>
            <a:cxnSpLocks/>
          </p:cNvCxnSpPr>
          <p:nvPr/>
        </p:nvCxnSpPr>
        <p:spPr>
          <a:xfrm>
            <a:off x="4635500" y="1509486"/>
            <a:ext cx="0" cy="2315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0259BC-40AF-4310-9780-2A401AD8A2E9}"/>
              </a:ext>
            </a:extLst>
          </p:cNvPr>
          <p:cNvCxnSpPr/>
          <p:nvPr/>
        </p:nvCxnSpPr>
        <p:spPr>
          <a:xfrm>
            <a:off x="1239157" y="2674262"/>
            <a:ext cx="6792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DD1A6B-F6FA-43EF-AD04-613ED7A65AD5}"/>
              </a:ext>
            </a:extLst>
          </p:cNvPr>
          <p:cNvSpPr txBox="1"/>
          <p:nvPr/>
        </p:nvSpPr>
        <p:spPr>
          <a:xfrm>
            <a:off x="5021945" y="1627210"/>
            <a:ext cx="2053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Erjen</a:t>
            </a:r>
          </a:p>
          <a:p>
            <a:r>
              <a:rPr lang="en-US" dirty="0"/>
              <a:t>Design Team(us)</a:t>
            </a:r>
            <a:endParaRPr lang="en-NL" dirty="0"/>
          </a:p>
        </p:txBody>
      </p:sp>
      <p:sp>
        <p:nvSpPr>
          <p:cNvPr id="26" name="Tijdelijke aanduiding voor voettekst 3">
            <a:extLst>
              <a:ext uri="{FF2B5EF4-FFF2-40B4-BE49-F238E27FC236}">
                <a16:creationId xmlns:a16="http://schemas.microsoft.com/office/drawing/2014/main" id="{469C61B6-7FB4-4F28-AA2B-D53461319B75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27" name="Tijdelijke aanduiding voor dianummer 4">
            <a:extLst>
              <a:ext uri="{FF2B5EF4-FFF2-40B4-BE49-F238E27FC236}">
                <a16:creationId xmlns:a16="http://schemas.microsoft.com/office/drawing/2014/main" id="{DA6CCB37-65CE-448D-B4AE-1FABC6E109FC}"/>
              </a:ext>
            </a:extLst>
          </p:cNvPr>
          <p:cNvSpPr txBox="1">
            <a:spLocks/>
          </p:cNvSpPr>
          <p:nvPr/>
        </p:nvSpPr>
        <p:spPr>
          <a:xfrm>
            <a:off x="0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A0D26C-0433-4988-8187-4D4A989CDAF7}"/>
              </a:ext>
            </a:extLst>
          </p:cNvPr>
          <p:cNvCxnSpPr>
            <a:cxnSpLocks/>
          </p:cNvCxnSpPr>
          <p:nvPr/>
        </p:nvCxnSpPr>
        <p:spPr>
          <a:xfrm>
            <a:off x="4635498" y="1509486"/>
            <a:ext cx="0" cy="2315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0B95D3-FA6C-4217-B358-411E9EC45F32}"/>
              </a:ext>
            </a:extLst>
          </p:cNvPr>
          <p:cNvCxnSpPr/>
          <p:nvPr/>
        </p:nvCxnSpPr>
        <p:spPr>
          <a:xfrm>
            <a:off x="1239155" y="2674262"/>
            <a:ext cx="67926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DDA5B-EF38-4209-B289-396F5FBDAC53}"/>
              </a:ext>
            </a:extLst>
          </p:cNvPr>
          <p:cNvSpPr/>
          <p:nvPr/>
        </p:nvSpPr>
        <p:spPr>
          <a:xfrm>
            <a:off x="5021943" y="2727644"/>
            <a:ext cx="624110" cy="20118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30FECC-BCF5-4DD0-87D2-E8B625A660CE}"/>
              </a:ext>
            </a:extLst>
          </p:cNvPr>
          <p:cNvSpPr/>
          <p:nvPr/>
        </p:nvSpPr>
        <p:spPr>
          <a:xfrm>
            <a:off x="5021942" y="3367417"/>
            <a:ext cx="1195977" cy="20118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4DF5D0-725D-46CA-B6DE-5972D425797E}"/>
              </a:ext>
            </a:extLst>
          </p:cNvPr>
          <p:cNvSpPr/>
          <p:nvPr/>
        </p:nvSpPr>
        <p:spPr>
          <a:xfrm>
            <a:off x="5021942" y="1636005"/>
            <a:ext cx="624110" cy="259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9AA5-FC2D-449F-99D7-CE4E0478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Erjen’s</a:t>
            </a:r>
            <a:r>
              <a:rPr lang="en-US" dirty="0"/>
              <a:t> Prioritized Concerns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9E78-7EFA-4DBB-8BC3-13B72A30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5 mins match 2 vs 2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Positive</a:t>
            </a:r>
            <a:r>
              <a:rPr lang="en-US" dirty="0"/>
              <a:t> feedback from human referee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 and show evidence for violation for rule violations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on previous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Structured Software delivery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Individual learning goals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D87D6-7501-4F09-A984-87282915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621D-F1FE-4FE2-98F3-A3832F6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8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BF2E-D311-4FA0-B5CB-635635A8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Rene’s Prioritized concerns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3AA6-2A5E-4B29-9EC6-7EC4FE20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5 mins match 2 vs 2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Positive</a:t>
            </a:r>
            <a:r>
              <a:rPr lang="en-US" dirty="0"/>
              <a:t> feedback from human referee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 and show evidence for violation for rule violations</a:t>
            </a:r>
          </a:p>
          <a:p>
            <a:pPr marL="457200" indent="-457200">
              <a:buFont typeface="+mj-lt"/>
              <a:buAutoNum type="arabicPeriod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FC314-8BFB-4EE0-9340-CB65F20B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3AF8-96B0-485F-80C5-2DF825AA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9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B398-395F-420D-AE02-B3B5FC5A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Referee’s Prioritized concerns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8CE0-A4B3-4916-B198-28FE7E58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Loose his/ her job.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be assisted in rules that are difficult to interpret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 and show evidence for violation for rule violations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Communication with </a:t>
            </a:r>
            <a:r>
              <a:rPr lang="en-US" dirty="0" err="1"/>
              <a:t>AutoRef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59FB3-88A4-4BC5-A41C-B46CF2BD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46E9-ECBE-44E2-91BF-80F2D6B2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2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397A6-AD96-4E0B-B33C-266D37D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CEB9-5474-4204-9C64-3E2D252A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3419B7A-6F1B-499A-8224-2D9C7F855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01A3-E418-4B80-8F39-070BB7DA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2302231"/>
            <a:ext cx="7556500" cy="539038"/>
          </a:xfrm>
        </p:spPr>
        <p:txBody>
          <a:bodyPr/>
          <a:lstStyle/>
          <a:p>
            <a:r>
              <a:rPr lang="en-US" dirty="0"/>
              <a:t>Questions?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2DF9E-BFBA-40D4-8DCE-365505CA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3D707-73BF-420D-8F69-F5735D71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2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84</TotalTime>
  <Words>254</Words>
  <Application>Microsoft Office PowerPoint</Application>
  <PresentationFormat>On-screen Show (16:9)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Kantoorthema</vt:lpstr>
      <vt:lpstr>Stakeholder Analysis, Concerns and Functional Decomposition</vt:lpstr>
      <vt:lpstr>Stakeholder and Proiritization</vt:lpstr>
      <vt:lpstr>Erjen’s Prioritized Concerns </vt:lpstr>
      <vt:lpstr>Rene’s Prioritized concerns</vt:lpstr>
      <vt:lpstr>Human Referee’s Prioritized concerns</vt:lpstr>
      <vt:lpstr>PowerPoint Presentation</vt:lpstr>
      <vt:lpstr>Questions?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Padaki, Anup</cp:lastModifiedBy>
  <cp:revision>10</cp:revision>
  <dcterms:created xsi:type="dcterms:W3CDTF">2019-11-27T15:26:32Z</dcterms:created>
  <dcterms:modified xsi:type="dcterms:W3CDTF">2022-02-22T19:34:49Z</dcterms:modified>
</cp:coreProperties>
</file>