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268" r:id="rId2"/>
    <p:sldId id="287" r:id="rId3"/>
    <p:sldId id="285" r:id="rId4"/>
    <p:sldId id="260" r:id="rId5"/>
    <p:sldId id="286" r:id="rId6"/>
    <p:sldId id="259" r:id="rId7"/>
    <p:sldId id="279" r:id="rId8"/>
    <p:sldId id="280" r:id="rId9"/>
    <p:sldId id="281" r:id="rId10"/>
    <p:sldId id="282" r:id="rId11"/>
    <p:sldId id="283" r:id="rId12"/>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EE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8" autoAdjust="0"/>
    <p:restoredTop sz="96433" autoAdjust="0"/>
  </p:normalViewPr>
  <p:slideViewPr>
    <p:cSldViewPr snapToGrid="0" showGuides="1">
      <p:cViewPr varScale="1">
        <p:scale>
          <a:sx n="113" d="100"/>
          <a:sy n="113" d="100"/>
        </p:scale>
        <p:origin x="571" y="91"/>
      </p:cViewPr>
      <p:guideLst/>
    </p:cSldViewPr>
  </p:slideViewPr>
  <p:outlineViewPr>
    <p:cViewPr>
      <p:scale>
        <a:sx n="33" d="100"/>
        <a:sy n="33" d="100"/>
      </p:scale>
      <p:origin x="0" y="-397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Power vs Interest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NL"/>
        </a:p>
      </c:txPr>
    </c:title>
    <c:autoTitleDeleted val="0"/>
    <c:plotArea>
      <c:layout>
        <c:manualLayout>
          <c:layoutTarget val="inner"/>
          <c:xMode val="edge"/>
          <c:yMode val="edge"/>
          <c:x val="6.0165552835307341E-2"/>
          <c:y val="0.19135270109748034"/>
          <c:w val="0.90605716932442271"/>
          <c:h val="0.68390299416236366"/>
        </c:manualLayout>
      </c:layout>
      <c:bubbleChart>
        <c:varyColors val="0"/>
        <c:ser>
          <c:idx val="0"/>
          <c:order val="0"/>
          <c:tx>
            <c:strRef>
              <c:f>Sheet1!$B$1</c:f>
              <c:strCache>
                <c:ptCount val="1"/>
                <c:pt idx="0">
                  <c:v>Interest</c:v>
                </c:pt>
              </c:strCache>
            </c:strRef>
          </c:tx>
          <c:spPr>
            <a:solidFill>
              <a:schemeClr val="accent1">
                <a:alpha val="75000"/>
              </a:schemeClr>
            </a:solidFill>
            <a:ln>
              <a:noFill/>
            </a:ln>
            <a:effectLst/>
          </c:spPr>
          <c:invertIfNegative val="0"/>
          <c:dPt>
            <c:idx val="1"/>
            <c:invertIfNegative val="0"/>
            <c:bubble3D val="0"/>
            <c:spPr>
              <a:solidFill>
                <a:srgbClr val="FFFF00"/>
              </a:solidFill>
              <a:ln>
                <a:noFill/>
              </a:ln>
              <a:effectLst/>
            </c:spPr>
            <c:extLst>
              <c:ext xmlns:c16="http://schemas.microsoft.com/office/drawing/2014/chart" uri="{C3380CC4-5D6E-409C-BE32-E72D297353CC}">
                <c16:uniqueId val="{00000005-E397-4FBC-843E-0AC2281FB8E8}"/>
              </c:ext>
            </c:extLst>
          </c:dPt>
          <c:dPt>
            <c:idx val="2"/>
            <c:invertIfNegative val="0"/>
            <c:bubble3D val="0"/>
            <c:spPr>
              <a:solidFill>
                <a:srgbClr val="92D050"/>
              </a:solidFill>
              <a:ln>
                <a:noFill/>
              </a:ln>
              <a:effectLst/>
            </c:spPr>
            <c:extLst>
              <c:ext xmlns:c16="http://schemas.microsoft.com/office/drawing/2014/chart" uri="{C3380CC4-5D6E-409C-BE32-E72D297353CC}">
                <c16:uniqueId val="{00000006-E397-4FBC-843E-0AC2281FB8E8}"/>
              </c:ext>
            </c:extLst>
          </c:dPt>
          <c:dPt>
            <c:idx val="3"/>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7-E397-4FBC-843E-0AC2281FB8E8}"/>
              </c:ext>
            </c:extLst>
          </c:dPt>
          <c:xVal>
            <c:numRef>
              <c:f>Sheet1!$A$2:$A$5</c:f>
              <c:numCache>
                <c:formatCode>General</c:formatCode>
                <c:ptCount val="4"/>
                <c:pt idx="0">
                  <c:v>100</c:v>
                </c:pt>
                <c:pt idx="1">
                  <c:v>100</c:v>
                </c:pt>
                <c:pt idx="2">
                  <c:v>20</c:v>
                </c:pt>
                <c:pt idx="3">
                  <c:v>20</c:v>
                </c:pt>
              </c:numCache>
            </c:numRef>
          </c:xVal>
          <c:yVal>
            <c:numRef>
              <c:f>Sheet1!$B$2:$B$5</c:f>
              <c:numCache>
                <c:formatCode>General</c:formatCode>
                <c:ptCount val="4"/>
                <c:pt idx="0">
                  <c:v>100</c:v>
                </c:pt>
                <c:pt idx="1">
                  <c:v>20</c:v>
                </c:pt>
                <c:pt idx="2">
                  <c:v>20</c:v>
                </c:pt>
                <c:pt idx="3">
                  <c:v>100</c:v>
                </c:pt>
              </c:numCache>
            </c:numRef>
          </c:yVal>
          <c:bubbleSize>
            <c:numRef>
              <c:f>Sheet1!$C$2:$C$5</c:f>
              <c:numCache>
                <c:formatCode>General</c:formatCode>
                <c:ptCount val="4"/>
                <c:pt idx="0">
                  <c:v>1000</c:v>
                </c:pt>
                <c:pt idx="1">
                  <c:v>1000</c:v>
                </c:pt>
                <c:pt idx="2">
                  <c:v>1000</c:v>
                </c:pt>
                <c:pt idx="3">
                  <c:v>1000</c:v>
                </c:pt>
              </c:numCache>
            </c:numRef>
          </c:bubbleSize>
          <c:bubble3D val="0"/>
          <c:extLst>
            <c:ext xmlns:c16="http://schemas.microsoft.com/office/drawing/2014/chart" uri="{C3380CC4-5D6E-409C-BE32-E72D297353CC}">
              <c16:uniqueId val="{00000000-E397-4FBC-843E-0AC2281FB8E8}"/>
            </c:ext>
          </c:extLst>
        </c:ser>
        <c:dLbls>
          <c:showLegendKey val="0"/>
          <c:showVal val="0"/>
          <c:showCatName val="0"/>
          <c:showSerName val="0"/>
          <c:showPercent val="0"/>
          <c:showBubbleSize val="0"/>
        </c:dLbls>
        <c:bubbleScale val="100"/>
        <c:showNegBubbles val="0"/>
        <c:axId val="533897295"/>
        <c:axId val="533898127"/>
      </c:bubbleChart>
      <c:valAx>
        <c:axId val="5338972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L"/>
          </a:p>
        </c:txPr>
        <c:crossAx val="533898127"/>
        <c:crosses val="autoZero"/>
        <c:crossBetween val="midCat"/>
      </c:valAx>
      <c:valAx>
        <c:axId val="5338981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L"/>
          </a:p>
        </c:txPr>
        <c:crossAx val="533897295"/>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0.56417</cdr:x>
      <cdr:y>0.53677</cdr:y>
    </cdr:from>
    <cdr:to>
      <cdr:x>0.83595</cdr:x>
      <cdr:y>0.99487</cdr:y>
    </cdr:to>
    <cdr:sp macro="" textlink="">
      <cdr:nvSpPr>
        <cdr:cNvPr id="2" name="TextBox 14">
          <a:extLst xmlns:a="http://schemas.openxmlformats.org/drawingml/2006/main">
            <a:ext uri="{FF2B5EF4-FFF2-40B4-BE49-F238E27FC236}">
              <a16:creationId xmlns:a16="http://schemas.microsoft.com/office/drawing/2014/main" id="{32DD1A6B-F6FA-43EF-AD04-613ED7A65AD5}"/>
            </a:ext>
          </a:extLst>
        </cdr:cNvPr>
        <cdr:cNvSpPr txBox="1"/>
      </cdr:nvSpPr>
      <cdr:spPr>
        <a:xfrm xmlns:a="http://schemas.openxmlformats.org/drawingml/2006/main">
          <a:off x="4263118" y="1814285"/>
          <a:ext cx="2053771" cy="1548374"/>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xmlns:a="http://schemas.openxmlformats.org/drawingml/2006/main">
          <a:r>
            <a:rPr lang="en-US" dirty="0"/>
            <a:t>Rene</a:t>
          </a:r>
        </a:p>
        <a:p xmlns:a="http://schemas.openxmlformats.org/drawingml/2006/main">
          <a:r>
            <a:rPr lang="en-US" dirty="0"/>
            <a:t>Riske</a:t>
          </a:r>
        </a:p>
        <a:p xmlns:a="http://schemas.openxmlformats.org/drawingml/2006/main">
          <a:r>
            <a:rPr lang="en-US" dirty="0"/>
            <a:t>Tech United</a:t>
          </a:r>
        </a:p>
        <a:p xmlns:a="http://schemas.openxmlformats.org/drawingml/2006/main">
          <a:r>
            <a:rPr lang="en-US" dirty="0"/>
            <a:t>Human referee</a:t>
          </a:r>
        </a:p>
        <a:p xmlns:a="http://schemas.openxmlformats.org/drawingml/2006/main">
          <a:r>
            <a:rPr lang="en-US" dirty="0"/>
            <a:t>Next MSD</a:t>
          </a:r>
        </a:p>
        <a:p xmlns:a="http://schemas.openxmlformats.org/drawingml/2006/main">
          <a:endParaRPr lang="en-NL" dirty="0"/>
        </a:p>
      </cdr:txBody>
    </cdr:sp>
  </cdr:relSizeAnchor>
  <cdr:relSizeAnchor xmlns:cdr="http://schemas.openxmlformats.org/drawingml/2006/chartDrawing">
    <cdr:from>
      <cdr:x>0.27893</cdr:x>
      <cdr:y>0.58772</cdr:y>
    </cdr:from>
    <cdr:to>
      <cdr:x>0.55072</cdr:x>
      <cdr:y>0.83257</cdr:y>
    </cdr:to>
    <cdr:sp macro="" textlink="">
      <cdr:nvSpPr>
        <cdr:cNvPr id="3" name="TextBox 14">
          <a:extLst xmlns:a="http://schemas.openxmlformats.org/drawingml/2006/main">
            <a:ext uri="{FF2B5EF4-FFF2-40B4-BE49-F238E27FC236}">
              <a16:creationId xmlns:a16="http://schemas.microsoft.com/office/drawing/2014/main" id="{32DD1A6B-F6FA-43EF-AD04-613ED7A65AD5}"/>
            </a:ext>
          </a:extLst>
        </cdr:cNvPr>
        <cdr:cNvSpPr txBox="1"/>
      </cdr:nvSpPr>
      <cdr:spPr>
        <a:xfrm xmlns:a="http://schemas.openxmlformats.org/drawingml/2006/main">
          <a:off x="2107747" y="1986512"/>
          <a:ext cx="2053771" cy="827580"/>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xmlns:a="http://schemas.openxmlformats.org/drawingml/2006/main">
          <a:r>
            <a:rPr lang="en-US" dirty="0"/>
            <a:t>Harold</a:t>
          </a:r>
        </a:p>
        <a:p xmlns:a="http://schemas.openxmlformats.org/drawingml/2006/main">
          <a:r>
            <a:rPr lang="en-US" dirty="0"/>
            <a:t>Hans</a:t>
          </a:r>
        </a:p>
        <a:p xmlns:a="http://schemas.openxmlformats.org/drawingml/2006/main">
          <a:r>
            <a:rPr lang="en-US" dirty="0"/>
            <a:t>Robert</a:t>
          </a:r>
          <a:endParaRPr lang="en-NL" dirty="0"/>
        </a:p>
      </cdr:txBody>
    </cdr:sp>
  </cdr:relSizeAnchor>
  <cdr:relSizeAnchor xmlns:cdr="http://schemas.openxmlformats.org/drawingml/2006/chartDrawing">
    <cdr:from>
      <cdr:x>0.29238</cdr:x>
      <cdr:y>0.23021</cdr:y>
    </cdr:from>
    <cdr:to>
      <cdr:x>0.49622</cdr:x>
      <cdr:y>0.31899</cdr:y>
    </cdr:to>
    <cdr:sp macro="" textlink="">
      <cdr:nvSpPr>
        <cdr:cNvPr id="4" name="TextBox 14">
          <a:extLst xmlns:a="http://schemas.openxmlformats.org/drawingml/2006/main">
            <a:ext uri="{FF2B5EF4-FFF2-40B4-BE49-F238E27FC236}">
              <a16:creationId xmlns:a16="http://schemas.microsoft.com/office/drawing/2014/main" id="{32DD1A6B-F6FA-43EF-AD04-613ED7A65AD5}"/>
            </a:ext>
          </a:extLst>
        </cdr:cNvPr>
        <cdr:cNvSpPr txBox="1"/>
      </cdr:nvSpPr>
      <cdr:spPr>
        <a:xfrm xmlns:a="http://schemas.openxmlformats.org/drawingml/2006/main">
          <a:off x="2209349" y="778124"/>
          <a:ext cx="1540328" cy="30008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xmlns:a="http://schemas.openxmlformats.org/drawingml/2006/main">
          <a:r>
            <a:rPr lang="en-US" dirty="0"/>
            <a:t>Robo Cup - MSL</a:t>
          </a:r>
          <a:endParaRPr lang="en-NL"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25DE2-B715-4EA4-8CF0-DA425EA806A7}" type="datetimeFigureOut">
              <a:rPr lang="en-GB" smtClean="0"/>
              <a:t>22/02/2022</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99BBE-B871-48D7-983C-C0B1D7156DCD}" type="slidenum">
              <a:rPr lang="en-GB" smtClean="0"/>
              <a:t>‹#›</a:t>
            </a:fld>
            <a:endParaRPr lang="en-GB"/>
          </a:p>
        </p:txBody>
      </p:sp>
    </p:spTree>
    <p:extLst>
      <p:ext uri="{BB962C8B-B14F-4D97-AF65-F5344CB8AC3E}">
        <p14:creationId xmlns:p14="http://schemas.microsoft.com/office/powerpoint/2010/main" val="143371931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a:t>
            </a:fld>
            <a:endParaRPr lang="en-GB" dirty="0"/>
          </a:p>
        </p:txBody>
      </p:sp>
    </p:spTree>
    <p:extLst>
      <p:ext uri="{BB962C8B-B14F-4D97-AF65-F5344CB8AC3E}">
        <p14:creationId xmlns:p14="http://schemas.microsoft.com/office/powerpoint/2010/main" val="2196919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6</a:t>
            </a:fld>
            <a:endParaRPr lang="en-GB" dirty="0"/>
          </a:p>
        </p:txBody>
      </p:sp>
    </p:spTree>
    <p:extLst>
      <p:ext uri="{BB962C8B-B14F-4D97-AF65-F5344CB8AC3E}">
        <p14:creationId xmlns:p14="http://schemas.microsoft.com/office/powerpoint/2010/main" val="2171206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Title at the top">
    <p:bg>
      <p:bgPr>
        <a:solidFill>
          <a:srgbClr val="EEE8E8"/>
        </a:solidFill>
        <a:effectLst/>
      </p:bgPr>
    </p:bg>
    <p:spTree>
      <p:nvGrpSpPr>
        <p:cNvPr id="1" name=""/>
        <p:cNvGrpSpPr/>
        <p:nvPr/>
      </p:nvGrpSpPr>
      <p:grpSpPr>
        <a:xfrm>
          <a:off x="0" y="0"/>
          <a:ext cx="0" cy="0"/>
          <a:chOff x="0" y="0"/>
          <a:chExt cx="0" cy="0"/>
        </a:xfrm>
      </p:grpSpPr>
      <p:sp>
        <p:nvSpPr>
          <p:cNvPr id="10" name="Black75"/>
          <p:cNvSpPr/>
          <p:nvPr userDrawn="1"/>
        </p:nvSpPr>
        <p:spPr>
          <a:xfrm>
            <a:off x="0" y="75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756049"/>
            <a:ext cx="9143999" cy="792000"/>
          </a:xfrm>
          <a:solidFill>
            <a:schemeClr val="tx2">
              <a:alpha val="50000"/>
            </a:schemeClr>
          </a:solidFill>
        </p:spPr>
        <p:txBody>
          <a:bodyPr lIns="756000" rIns="1962000" anchor="ctr"/>
          <a:lstStyle>
            <a:lvl1pPr algn="l">
              <a:lnSpc>
                <a:spcPts val="2300"/>
              </a:lnSpc>
              <a:defRPr sz="2200" baseline="0">
                <a:solidFill>
                  <a:schemeClr val="bg1"/>
                </a:solidFill>
              </a:defRPr>
            </a:lvl1pPr>
          </a:lstStyle>
          <a:p>
            <a:r>
              <a:rPr lang="en-GB" dirty="0"/>
              <a:t>Example of a title at the top</a:t>
            </a:r>
          </a:p>
        </p:txBody>
      </p:sp>
      <p:sp>
        <p:nvSpPr>
          <p:cNvPr id="3" name="Subtitle 2"/>
          <p:cNvSpPr>
            <a:spLocks noGrp="1"/>
          </p:cNvSpPr>
          <p:nvPr>
            <p:ph type="subTitle" idx="1" hasCustomPrompt="1"/>
          </p:nvPr>
        </p:nvSpPr>
        <p:spPr>
          <a:xfrm>
            <a:off x="-1" y="1548000"/>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00"/>
            </a:srgbClr>
          </a:solidFill>
          <a:ln>
            <a:noFill/>
          </a:ln>
        </p:spPr>
        <p:txBody>
          <a:bodyPr lIns="756000" anchor="ctr" anchorCtr="0"/>
          <a:lstStyle>
            <a:lvl1pPr>
              <a:defRPr sz="1100" b="1">
                <a:solidFill>
                  <a:schemeClr val="bg1"/>
                </a:solidFill>
              </a:defRPr>
            </a:lvl1pPr>
          </a:lstStyle>
          <a:p>
            <a:pPr lvl="0"/>
            <a:r>
              <a:rPr lang="en-GB" dirty="0"/>
              <a:t>Name, Function</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dirty="0"/>
              <a:t>Department, Sub department or Capacity Group</a:t>
            </a:r>
          </a:p>
        </p:txBody>
      </p:sp>
    </p:spTree>
    <p:extLst>
      <p:ext uri="{BB962C8B-B14F-4D97-AF65-F5344CB8AC3E}">
        <p14:creationId xmlns:p14="http://schemas.microsoft.com/office/powerpoint/2010/main" val="164422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image - 1/2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23518" y="586800"/>
            <a:ext cx="3600000"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4720343" y="1295401"/>
            <a:ext cx="3598863" cy="29337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10" name="Tijdelijke aanduiding voor afbeelding 9"/>
          <p:cNvSpPr>
            <a:spLocks noGrp="1"/>
          </p:cNvSpPr>
          <p:nvPr>
            <p:ph type="pic" sz="quarter" idx="13" hasCustomPrompt="1"/>
          </p:nvPr>
        </p:nvSpPr>
        <p:spPr>
          <a:xfrm>
            <a:off x="0" y="0"/>
            <a:ext cx="4354513" cy="456723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p:txBody>
      </p:sp>
    </p:spTree>
    <p:extLst>
      <p:ext uri="{BB962C8B-B14F-4D97-AF65-F5344CB8AC3E}">
        <p14:creationId xmlns:p14="http://schemas.microsoft.com/office/powerpoint/2010/main" val="188727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image - 2/3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94405" y="586800"/>
            <a:ext cx="4820920"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3491230" y="1295401"/>
            <a:ext cx="4824095" cy="2933700"/>
          </a:xfrm>
        </p:spPr>
        <p:txBody>
          <a:bodyPr/>
          <a:lstStyle>
            <a:lvl1pPr>
              <a:defRPr baseline="0"/>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10" name="Tijdelijke aanduiding voor afbeelding 9"/>
          <p:cNvSpPr>
            <a:spLocks noGrp="1"/>
          </p:cNvSpPr>
          <p:nvPr>
            <p:ph type="pic" sz="quarter" idx="13" hasCustomPrompt="1"/>
          </p:nvPr>
        </p:nvSpPr>
        <p:spPr>
          <a:xfrm>
            <a:off x="0" y="0"/>
            <a:ext cx="3022600" cy="4567238"/>
          </a:xfrm>
        </p:spPr>
        <p:txBody>
          <a:bodyPr/>
          <a:lstStyle/>
          <a:p>
            <a:r>
              <a:rPr lang="en-GB" dirty="0"/>
              <a:t>Click to insert image</a:t>
            </a:r>
          </a:p>
        </p:txBody>
      </p:sp>
    </p:spTree>
    <p:extLst>
      <p:ext uri="{BB962C8B-B14F-4D97-AF65-F5344CB8AC3E}">
        <p14:creationId xmlns:p14="http://schemas.microsoft.com/office/powerpoint/2010/main" val="68122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ing + full screen dark image">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bg1"/>
                </a:solidFill>
              </a:defRPr>
            </a:lvl1pPr>
          </a:lstStyle>
          <a:p>
            <a:r>
              <a:rPr lang="en-GB" dirty="0"/>
              <a:t>This is an example of a white headline on a full screen, dark image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spTree>
    <p:extLst>
      <p:ext uri="{BB962C8B-B14F-4D97-AF65-F5344CB8AC3E}">
        <p14:creationId xmlns:p14="http://schemas.microsoft.com/office/powerpoint/2010/main" val="77015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ing + full screen light im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tx1"/>
                </a:solidFill>
              </a:defRPr>
            </a:lvl1pPr>
          </a:lstStyle>
          <a:p>
            <a:r>
              <a:rPr lang="en-GB" dirty="0"/>
              <a:t>This is an example of a black headline on a full screen, light image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spTree>
    <p:extLst>
      <p:ext uri="{BB962C8B-B14F-4D97-AF65-F5344CB8AC3E}">
        <p14:creationId xmlns:p14="http://schemas.microsoft.com/office/powerpoint/2010/main" val="26968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tx1"/>
                </a:solidFill>
              </a:defRPr>
            </a:lvl1pPr>
          </a:lstStyle>
          <a:p>
            <a:r>
              <a:rPr lang="en-GB" dirty="0"/>
              <a:t>This is an example of a black headline on a white background</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cxnSp>
        <p:nvCxnSpPr>
          <p:cNvPr id="7" name="Rechte verbindingslijn 6"/>
          <p:cNvCxnSpPr/>
          <p:nvPr userDrawn="1"/>
        </p:nvCxnSpPr>
        <p:spPr>
          <a:xfrm>
            <a:off x="0" y="4563782"/>
            <a:ext cx="9144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jdelijke aanduiding voor afbeelding 8"/>
          <p:cNvSpPr>
            <a:spLocks noGrp="1"/>
          </p:cNvSpPr>
          <p:nvPr>
            <p:ph type="pic" sz="quarter" idx="13" hasCustomPrompt="1"/>
          </p:nvPr>
        </p:nvSpPr>
        <p:spPr>
          <a:xfrm>
            <a:off x="1890000" y="1299075"/>
            <a:ext cx="5292725" cy="2977200"/>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a:p>
            <a:endParaRPr lang="en-GB" dirty="0"/>
          </a:p>
        </p:txBody>
      </p:sp>
    </p:spTree>
    <p:extLst>
      <p:ext uri="{BB962C8B-B14F-4D97-AF65-F5344CB8AC3E}">
        <p14:creationId xmlns:p14="http://schemas.microsoft.com/office/powerpoint/2010/main" val="388186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Scarlet backgroun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GB" dirty="0"/>
              <a:t>This is an example of a 27 </a:t>
            </a:r>
            <a:r>
              <a:rPr lang="en-GB" dirty="0" err="1"/>
              <a:t>pt</a:t>
            </a:r>
            <a:r>
              <a:rPr lang="en-GB" dirty="0"/>
              <a:t> headline with 27 </a:t>
            </a:r>
            <a:r>
              <a:rPr lang="en-GB" dirty="0" err="1"/>
              <a:t>pt</a:t>
            </a:r>
            <a:r>
              <a:rPr lang="en-GB" dirty="0"/>
              <a:t> line spacing</a:t>
            </a:r>
          </a:p>
        </p:txBody>
      </p:sp>
      <p:sp>
        <p:nvSpPr>
          <p:cNvPr id="3" name="Content Placeholder 2"/>
          <p:cNvSpPr>
            <a:spLocks noGrp="1"/>
          </p:cNvSpPr>
          <p:nvPr>
            <p:ph idx="1" hasCustomPrompt="1"/>
          </p:nvPr>
        </p:nvSpPr>
        <p:spPr/>
        <p:txBody>
          <a:bodyPr/>
          <a:lstStyle>
            <a:lvl1pPr>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spTree>
    <p:extLst>
      <p:ext uri="{BB962C8B-B14F-4D97-AF65-F5344CB8AC3E}">
        <p14:creationId xmlns:p14="http://schemas.microsoft.com/office/powerpoint/2010/main" val="253396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5650" y="586800"/>
            <a:ext cx="7563556" cy="516339"/>
          </a:xfrm>
        </p:spPr>
        <p:txBody>
          <a:bodyPr wrap="none"/>
          <a:lstStyle>
            <a:lvl1pPr>
              <a:lnSpc>
                <a:spcPct val="100000"/>
              </a:lnSpc>
              <a:defRPr sz="1950" b="0" baseline="0"/>
            </a:lvl1pPr>
          </a:lstStyle>
          <a:p>
            <a:r>
              <a:rPr lang="en-US" dirty="0"/>
              <a:t>Sample slide with table and text</a:t>
            </a:r>
            <a:endParaRPr lang="en-GB" dirty="0"/>
          </a:p>
        </p:txBody>
      </p:sp>
      <p:sp>
        <p:nvSpPr>
          <p:cNvPr id="3" name="Content Placeholder 2"/>
          <p:cNvSpPr>
            <a:spLocks noGrp="1"/>
          </p:cNvSpPr>
          <p:nvPr>
            <p:ph sz="half" idx="1" hasCustomPrompt="1"/>
          </p:nvPr>
        </p:nvSpPr>
        <p:spPr>
          <a:xfrm>
            <a:off x="755651" y="2638425"/>
            <a:ext cx="7563556" cy="1590675"/>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8" name="Tijdelijke aanduiding voor tabel 7"/>
          <p:cNvSpPr>
            <a:spLocks noGrp="1"/>
          </p:cNvSpPr>
          <p:nvPr>
            <p:ph type="tbl" sz="quarter" idx="13" hasCustomPrompt="1"/>
          </p:nvPr>
        </p:nvSpPr>
        <p:spPr>
          <a:xfrm>
            <a:off x="755650" y="1079501"/>
            <a:ext cx="7559675" cy="1152000"/>
          </a:xfrm>
        </p:spPr>
        <p:txBody>
          <a:bodyPr/>
          <a:lstStyle>
            <a:lvl1pPr>
              <a:defRPr/>
            </a:lvl1pPr>
          </a:lstStyle>
          <a:p>
            <a:r>
              <a:rPr lang="en-GB" dirty="0"/>
              <a:t>Click to insert table</a:t>
            </a:r>
          </a:p>
        </p:txBody>
      </p:sp>
    </p:spTree>
    <p:extLst>
      <p:ext uri="{BB962C8B-B14F-4D97-AF65-F5344CB8AC3E}">
        <p14:creationId xmlns:p14="http://schemas.microsoft.com/office/powerpoint/2010/main" val="239938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5650" y="586800"/>
            <a:ext cx="7563556" cy="516339"/>
          </a:xfrm>
        </p:spPr>
        <p:txBody>
          <a:bodyPr wrap="none"/>
          <a:lstStyle>
            <a:lvl1pPr>
              <a:lnSpc>
                <a:spcPct val="100000"/>
              </a:lnSpc>
              <a:defRPr sz="1950" b="0" baseline="0"/>
            </a:lvl1pPr>
          </a:lstStyle>
          <a:p>
            <a:r>
              <a:rPr lang="en-GB" dirty="0"/>
              <a:t>Example chart</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9" name="Tijdelijke aanduiding voor grafiek 8"/>
          <p:cNvSpPr>
            <a:spLocks noGrp="1"/>
          </p:cNvSpPr>
          <p:nvPr>
            <p:ph type="chart" sz="quarter" idx="13" hasCustomPrompt="1"/>
          </p:nvPr>
        </p:nvSpPr>
        <p:spPr>
          <a:xfrm>
            <a:off x="755650" y="1079500"/>
            <a:ext cx="7559675" cy="3149600"/>
          </a:xfrm>
        </p:spPr>
        <p:txBody>
          <a:bodyPr/>
          <a:lstStyle>
            <a:lvl1pPr>
              <a:defRPr/>
            </a:lvl1pPr>
          </a:lstStyle>
          <a:p>
            <a:r>
              <a:rPr lang="en-GB" dirty="0"/>
              <a:t>Click to insert chart</a:t>
            </a:r>
          </a:p>
        </p:txBody>
      </p:sp>
    </p:spTree>
    <p:extLst>
      <p:ext uri="{BB962C8B-B14F-4D97-AF65-F5344CB8AC3E}">
        <p14:creationId xmlns:p14="http://schemas.microsoft.com/office/powerpoint/2010/main" val="420234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Title in the middle">
    <p:spTree>
      <p:nvGrpSpPr>
        <p:cNvPr id="1" name=""/>
        <p:cNvGrpSpPr/>
        <p:nvPr/>
      </p:nvGrpSpPr>
      <p:grpSpPr>
        <a:xfrm>
          <a:off x="0" y="0"/>
          <a:ext cx="0" cy="0"/>
          <a:chOff x="0" y="0"/>
          <a:chExt cx="0" cy="0"/>
        </a:xfrm>
      </p:grpSpPr>
      <p:sp>
        <p:nvSpPr>
          <p:cNvPr id="4" name="Black75"/>
          <p:cNvSpPr/>
          <p:nvPr userDrawn="1"/>
        </p:nvSpPr>
        <p:spPr>
          <a:xfrm>
            <a:off x="0" y="183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1835549"/>
            <a:ext cx="9143999" cy="792000"/>
          </a:xfrm>
          <a:solidFill>
            <a:schemeClr val="tx2">
              <a:alpha val="50000"/>
            </a:schemeClr>
          </a:solidFill>
        </p:spPr>
        <p:txBody>
          <a:bodyPr lIns="756000" rIns="1962000" anchor="ctr"/>
          <a:lstStyle>
            <a:lvl1pPr algn="l">
              <a:lnSpc>
                <a:spcPts val="2300"/>
              </a:lnSpc>
              <a:defRPr sz="2200">
                <a:solidFill>
                  <a:schemeClr val="bg1"/>
                </a:solidFill>
              </a:defRPr>
            </a:lvl1pPr>
          </a:lstStyle>
          <a:p>
            <a:r>
              <a:rPr lang="en-GB" dirty="0"/>
              <a:t>Example of a title in the middle</a:t>
            </a:r>
          </a:p>
        </p:txBody>
      </p:sp>
      <p:sp>
        <p:nvSpPr>
          <p:cNvPr id="3" name="Subtitle 2"/>
          <p:cNvSpPr>
            <a:spLocks noGrp="1"/>
          </p:cNvSpPr>
          <p:nvPr>
            <p:ph type="subTitle" idx="1" hasCustomPrompt="1"/>
          </p:nvPr>
        </p:nvSpPr>
        <p:spPr>
          <a:xfrm>
            <a:off x="-1" y="2628097"/>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98"/>
            </a:srgbClr>
          </a:solidFill>
          <a:ln>
            <a:noFill/>
          </a:ln>
        </p:spPr>
        <p:txBody>
          <a:bodyPr lIns="756000" anchor="ctr" anchorCtr="0"/>
          <a:lstStyle>
            <a:lvl1pPr>
              <a:defRPr sz="1100" b="1">
                <a:solidFill>
                  <a:schemeClr val="bg1"/>
                </a:solidFill>
              </a:defRPr>
            </a:lvl1pPr>
          </a:lstStyle>
          <a:p>
            <a:pPr lvl="0"/>
            <a:r>
              <a:rPr lang="en-GB" dirty="0"/>
              <a:t>Name, Function</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dirty="0"/>
              <a:t>Department, Sub department or Capacity Group</a:t>
            </a:r>
          </a:p>
        </p:txBody>
      </p:sp>
    </p:spTree>
    <p:extLst>
      <p:ext uri="{BB962C8B-B14F-4D97-AF65-F5344CB8AC3E}">
        <p14:creationId xmlns:p14="http://schemas.microsoft.com/office/powerpoint/2010/main" val="293110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Title at the bottom">
    <p:spTree>
      <p:nvGrpSpPr>
        <p:cNvPr id="1" name=""/>
        <p:cNvGrpSpPr/>
        <p:nvPr/>
      </p:nvGrpSpPr>
      <p:grpSpPr>
        <a:xfrm>
          <a:off x="0" y="0"/>
          <a:ext cx="0" cy="0"/>
          <a:chOff x="0" y="0"/>
          <a:chExt cx="0" cy="0"/>
        </a:xfrm>
      </p:grpSpPr>
      <p:sp>
        <p:nvSpPr>
          <p:cNvPr id="8" name="Black75"/>
          <p:cNvSpPr/>
          <p:nvPr userDrawn="1"/>
        </p:nvSpPr>
        <p:spPr>
          <a:xfrm>
            <a:off x="0" y="291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2915049"/>
            <a:ext cx="9143999" cy="792000"/>
          </a:xfrm>
          <a:solidFill>
            <a:schemeClr val="tx2">
              <a:alpha val="50000"/>
            </a:schemeClr>
          </a:solidFill>
        </p:spPr>
        <p:txBody>
          <a:bodyPr lIns="756000" rIns="1962000" anchor="ctr"/>
          <a:lstStyle>
            <a:lvl1pPr algn="l">
              <a:lnSpc>
                <a:spcPts val="2300"/>
              </a:lnSpc>
              <a:defRPr sz="2200">
                <a:solidFill>
                  <a:schemeClr val="bg1"/>
                </a:solidFill>
              </a:defRPr>
            </a:lvl1pPr>
          </a:lstStyle>
          <a:p>
            <a:r>
              <a:rPr lang="en-GB" dirty="0"/>
              <a:t>Example of a title at the bottom</a:t>
            </a:r>
          </a:p>
        </p:txBody>
      </p:sp>
      <p:sp>
        <p:nvSpPr>
          <p:cNvPr id="3" name="Subtitle 2"/>
          <p:cNvSpPr>
            <a:spLocks noGrp="1"/>
          </p:cNvSpPr>
          <p:nvPr>
            <p:ph type="subTitle" idx="1" hasCustomPrompt="1"/>
          </p:nvPr>
        </p:nvSpPr>
        <p:spPr>
          <a:xfrm>
            <a:off x="-1" y="3708591"/>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98"/>
            </a:srgbClr>
          </a:solidFill>
          <a:ln>
            <a:noFill/>
          </a:ln>
        </p:spPr>
        <p:txBody>
          <a:bodyPr lIns="756000" anchor="ctr" anchorCtr="0"/>
          <a:lstStyle>
            <a:lvl1pPr>
              <a:defRPr sz="1100" b="1">
                <a:solidFill>
                  <a:schemeClr val="bg1"/>
                </a:solidFill>
              </a:defRPr>
            </a:lvl1pPr>
          </a:lstStyle>
          <a:p>
            <a:pPr lvl="0"/>
            <a:r>
              <a:rPr lang="en-GB" dirty="0"/>
              <a:t>Name, Function</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dirty="0"/>
              <a:t>Department, Sub department or Capacity Group</a:t>
            </a:r>
          </a:p>
        </p:txBody>
      </p:sp>
    </p:spTree>
    <p:extLst>
      <p:ext uri="{BB962C8B-B14F-4D97-AF65-F5344CB8AC3E}">
        <p14:creationId xmlns:p14="http://schemas.microsoft.com/office/powerpoint/2010/main" val="22374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dirty="0"/>
              <a:t>This is an example of a 27 </a:t>
            </a:r>
            <a:r>
              <a:rPr lang="en-GB" dirty="0" err="1"/>
              <a:t>pt</a:t>
            </a:r>
            <a:r>
              <a:rPr lang="en-GB" dirty="0"/>
              <a:t> headline with 27 </a:t>
            </a:r>
            <a:r>
              <a:rPr lang="en-GB" dirty="0" err="1"/>
              <a:t>pt</a:t>
            </a:r>
            <a:r>
              <a:rPr lang="en-GB" dirty="0"/>
              <a:t> line spacing</a:t>
            </a:r>
          </a:p>
        </p:txBody>
      </p:sp>
      <p:sp>
        <p:nvSpPr>
          <p:cNvPr id="3" name="Content Placeholder 2"/>
          <p:cNvSpPr>
            <a:spLocks noGrp="1"/>
          </p:cNvSpPr>
          <p:nvPr>
            <p:ph idx="1" hasCustomPrompt="1"/>
          </p:nvPr>
        </p:nvSpPr>
        <p:spPr/>
        <p:txBody>
          <a:bodyPr/>
          <a:lstStyle>
            <a:lvl1pPr>
              <a:defRPr baseline="0"/>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spTree>
    <p:extLst>
      <p:ext uri="{BB962C8B-B14F-4D97-AF65-F5344CB8AC3E}">
        <p14:creationId xmlns:p14="http://schemas.microsoft.com/office/powerpoint/2010/main" val="419483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slide -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85793"/>
            <a:ext cx="3595688"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755650" y="1295401"/>
            <a:ext cx="3598863" cy="29337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4" name="Content Placeholder 3"/>
          <p:cNvSpPr>
            <a:spLocks noGrp="1"/>
          </p:cNvSpPr>
          <p:nvPr>
            <p:ph sz="half" idx="2" hasCustomPrompt="1"/>
          </p:nvPr>
        </p:nvSpPr>
        <p:spPr>
          <a:xfrm>
            <a:off x="4723606" y="1296000"/>
            <a:ext cx="3595688" cy="2933101"/>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9" name="Text Placeholder 2"/>
          <p:cNvSpPr>
            <a:spLocks noGrp="1"/>
          </p:cNvSpPr>
          <p:nvPr>
            <p:ph type="body" idx="13" hasCustomPrompt="1"/>
          </p:nvPr>
        </p:nvSpPr>
        <p:spPr>
          <a:xfrm>
            <a:off x="4714875" y="586800"/>
            <a:ext cx="3604419" cy="732238"/>
          </a:xfrm>
        </p:spPr>
        <p:txBody>
          <a:bodyPr anchor="t"/>
          <a:lstStyle>
            <a:lvl1pPr marL="0" indent="0">
              <a:buNone/>
              <a:defRPr lang="nl-NL" sz="1950" b="0" kern="1200"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dirty="0"/>
              <a:t>Click to enter text</a:t>
            </a:r>
          </a:p>
        </p:txBody>
      </p:sp>
    </p:spTree>
    <p:extLst>
      <p:ext uri="{BB962C8B-B14F-4D97-AF65-F5344CB8AC3E}">
        <p14:creationId xmlns:p14="http://schemas.microsoft.com/office/powerpoint/2010/main" val="168240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 text - 1/2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6000" y="586800"/>
            <a:ext cx="3600000"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755650" y="1295401"/>
            <a:ext cx="3598863" cy="29337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10" name="Tijdelijke aanduiding voor afbeelding 9"/>
          <p:cNvSpPr>
            <a:spLocks noGrp="1"/>
          </p:cNvSpPr>
          <p:nvPr>
            <p:ph type="pic" sz="quarter" idx="13" hasCustomPrompt="1"/>
          </p:nvPr>
        </p:nvSpPr>
        <p:spPr>
          <a:xfrm>
            <a:off x="4714875" y="0"/>
            <a:ext cx="4429125" cy="4567238"/>
          </a:xfrm>
        </p:spPr>
        <p:txBody>
          <a:bodyPr/>
          <a:lstStyle>
            <a:lvl1pPr>
              <a:defRPr/>
            </a:lvl1pPr>
          </a:lstStyle>
          <a:p>
            <a:r>
              <a:rPr lang="en-GB" dirty="0"/>
              <a:t>Click to insert image</a:t>
            </a:r>
          </a:p>
        </p:txBody>
      </p:sp>
    </p:spTree>
    <p:extLst>
      <p:ext uri="{BB962C8B-B14F-4D97-AF65-F5344CB8AC3E}">
        <p14:creationId xmlns:p14="http://schemas.microsoft.com/office/powerpoint/2010/main" val="9815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 text - 1/3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6000" y="586800"/>
            <a:ext cx="4910138"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755650" y="1295401"/>
            <a:ext cx="4913313" cy="29337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a:t>
            </a:fld>
            <a:endParaRPr lang="en-GB" dirty="0"/>
          </a:p>
        </p:txBody>
      </p:sp>
      <p:sp>
        <p:nvSpPr>
          <p:cNvPr id="10" name="Tijdelijke aanduiding voor afbeelding 9"/>
          <p:cNvSpPr>
            <a:spLocks noGrp="1"/>
          </p:cNvSpPr>
          <p:nvPr>
            <p:ph type="pic" sz="quarter" idx="13" hasCustomPrompt="1"/>
          </p:nvPr>
        </p:nvSpPr>
        <p:spPr>
          <a:xfrm>
            <a:off x="6046788" y="0"/>
            <a:ext cx="3097212" cy="4567238"/>
          </a:xfrm>
        </p:spPr>
        <p:txBody>
          <a:bodyPr/>
          <a:lstStyle>
            <a:lvl1pPr>
              <a:defRPr/>
            </a:lvl1pPr>
          </a:lstStyle>
          <a:p>
            <a:r>
              <a:rPr lang="en-GB" dirty="0"/>
              <a:t>Click to insert image</a:t>
            </a:r>
          </a:p>
        </p:txBody>
      </p:sp>
    </p:spTree>
    <p:extLst>
      <p:ext uri="{BB962C8B-B14F-4D97-AF65-F5344CB8AC3E}">
        <p14:creationId xmlns:p14="http://schemas.microsoft.com/office/powerpoint/2010/main" val="3272405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 image/movie 16:9">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none"/>
          <a:lstStyle/>
          <a:p>
            <a:r>
              <a:rPr lang="en-GB" dirty="0"/>
              <a:t>This is an example of a 27 </a:t>
            </a:r>
            <a:r>
              <a:rPr lang="en-GB" dirty="0" err="1"/>
              <a:t>pt</a:t>
            </a:r>
            <a:r>
              <a:rPr lang="en-GB" dirty="0"/>
              <a:t> headline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sp>
        <p:nvSpPr>
          <p:cNvPr id="10" name="Tijdelijke aanduiding voor inhoud 9"/>
          <p:cNvSpPr>
            <a:spLocks noGrp="1" noChangeAspect="1"/>
          </p:cNvSpPr>
          <p:nvPr>
            <p:ph sz="quarter" idx="13" hasCustomPrompt="1"/>
          </p:nvPr>
        </p:nvSpPr>
        <p:spPr>
          <a:xfrm>
            <a:off x="1889125" y="1079501"/>
            <a:ext cx="5292725" cy="2977200"/>
          </a:xfrm>
        </p:spPr>
        <p:txBody>
          <a:bodyPr/>
          <a:lstStyle>
            <a:lvl1pPr>
              <a:defRPr baseline="0"/>
            </a:lvl1pPr>
          </a:lstStyle>
          <a:p>
            <a:pPr lvl="0"/>
            <a:r>
              <a:rPr lang="en-GB" dirty="0"/>
              <a:t>Click icon to insert 16x9 image or movie</a:t>
            </a:r>
          </a:p>
        </p:txBody>
      </p:sp>
      <p:sp>
        <p:nvSpPr>
          <p:cNvPr id="12" name="Tijdelijke aanduiding voor tekst 11"/>
          <p:cNvSpPr>
            <a:spLocks noGrp="1"/>
          </p:cNvSpPr>
          <p:nvPr>
            <p:ph type="body" sz="quarter" idx="14" hasCustomPrompt="1"/>
          </p:nvPr>
        </p:nvSpPr>
        <p:spPr>
          <a:xfrm>
            <a:off x="1889125" y="4106268"/>
            <a:ext cx="5292725" cy="165100"/>
          </a:xfrm>
        </p:spPr>
        <p:txBody>
          <a:bodyPr/>
          <a:lstStyle>
            <a:lvl1pPr>
              <a:defRPr sz="1100" i="1"/>
            </a:lvl1pPr>
          </a:lstStyle>
          <a:p>
            <a:pPr lvl="0"/>
            <a:r>
              <a:rPr lang="en-GB" dirty="0"/>
              <a:t>Click to insert Caption under image or movie</a:t>
            </a:r>
          </a:p>
        </p:txBody>
      </p:sp>
    </p:spTree>
    <p:extLst>
      <p:ext uri="{BB962C8B-B14F-4D97-AF65-F5344CB8AC3E}">
        <p14:creationId xmlns:p14="http://schemas.microsoft.com/office/powerpoint/2010/main" val="193849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3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 27pt headline on a slide with three images</a:t>
            </a:r>
            <a:endParaRPr lang="en-GB" dirty="0"/>
          </a:p>
        </p:txBody>
      </p:sp>
      <p:sp>
        <p:nvSpPr>
          <p:cNvPr id="3" name="Content Placeholder 2"/>
          <p:cNvSpPr>
            <a:spLocks noGrp="1"/>
          </p:cNvSpPr>
          <p:nvPr>
            <p:ph idx="1" hasCustomPrompt="1"/>
          </p:nvPr>
        </p:nvSpPr>
        <p:spPr>
          <a:xfrm>
            <a:off x="758824" y="1306642"/>
            <a:ext cx="2084389" cy="636458"/>
          </a:xfrm>
        </p:spPr>
        <p:txBody>
          <a:bodyPr/>
          <a:lstStyle>
            <a:lvl1pPr>
              <a:defRPr sz="1650"/>
            </a:lvl1pPr>
          </a:lstStyle>
          <a:p>
            <a:pPr lvl="0"/>
            <a:r>
              <a:rPr lang="en-GB" dirty="0"/>
              <a:t>Click to enter text</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a:t>
            </a:fld>
            <a:endParaRPr lang="en-GB" dirty="0"/>
          </a:p>
        </p:txBody>
      </p:sp>
      <p:sp>
        <p:nvSpPr>
          <p:cNvPr id="7" name="Content Placeholder 2"/>
          <p:cNvSpPr>
            <a:spLocks noGrp="1"/>
          </p:cNvSpPr>
          <p:nvPr>
            <p:ph idx="13" hasCustomPrompt="1"/>
          </p:nvPr>
        </p:nvSpPr>
        <p:spPr>
          <a:xfrm>
            <a:off x="3490913" y="1302661"/>
            <a:ext cx="2084389" cy="636458"/>
          </a:xfrm>
        </p:spPr>
        <p:txBody>
          <a:bodyPr/>
          <a:lstStyle>
            <a:lvl1pPr>
              <a:defRPr sz="1650"/>
            </a:lvl1pPr>
          </a:lstStyle>
          <a:p>
            <a:pPr lvl="0"/>
            <a:r>
              <a:rPr lang="en-GB" dirty="0"/>
              <a:t>Click to enter text</a:t>
            </a:r>
          </a:p>
        </p:txBody>
      </p:sp>
      <p:sp>
        <p:nvSpPr>
          <p:cNvPr id="8" name="Content Placeholder 2"/>
          <p:cNvSpPr>
            <a:spLocks noGrp="1"/>
          </p:cNvSpPr>
          <p:nvPr>
            <p:ph idx="14" hasCustomPrompt="1"/>
          </p:nvPr>
        </p:nvSpPr>
        <p:spPr>
          <a:xfrm>
            <a:off x="6235414" y="1302661"/>
            <a:ext cx="2084389" cy="636458"/>
          </a:xfrm>
        </p:spPr>
        <p:txBody>
          <a:bodyPr/>
          <a:lstStyle>
            <a:lvl1pPr>
              <a:defRPr sz="1650"/>
            </a:lvl1pPr>
          </a:lstStyle>
          <a:p>
            <a:pPr lvl="0"/>
            <a:r>
              <a:rPr lang="en-GB" dirty="0"/>
              <a:t>Click to enter text</a:t>
            </a:r>
          </a:p>
        </p:txBody>
      </p:sp>
      <p:sp>
        <p:nvSpPr>
          <p:cNvPr id="10" name="Tijdelijke aanduiding voor afbeelding 9"/>
          <p:cNvSpPr>
            <a:spLocks noGrp="1"/>
          </p:cNvSpPr>
          <p:nvPr>
            <p:ph type="pic" sz="quarter" idx="15" hasCustomPrompt="1"/>
          </p:nvPr>
        </p:nvSpPr>
        <p:spPr>
          <a:xfrm>
            <a:off x="755650" y="1943101"/>
            <a:ext cx="2087563" cy="2625298"/>
          </a:xfrm>
        </p:spPr>
        <p:txBody>
          <a:bodyPr/>
          <a:lstStyle>
            <a:lvl1pPr>
              <a:defRPr baseline="0"/>
            </a:lvl1pPr>
          </a:lstStyle>
          <a:p>
            <a:r>
              <a:rPr lang="en-GB" dirty="0"/>
              <a:t>Click to insert image</a:t>
            </a:r>
          </a:p>
        </p:txBody>
      </p:sp>
      <p:sp>
        <p:nvSpPr>
          <p:cNvPr id="11" name="Tijdelijke aanduiding voor afbeelding 9"/>
          <p:cNvSpPr>
            <a:spLocks noGrp="1"/>
          </p:cNvSpPr>
          <p:nvPr>
            <p:ph type="pic" sz="quarter" idx="16" hasCustomPrompt="1"/>
          </p:nvPr>
        </p:nvSpPr>
        <p:spPr>
          <a:xfrm>
            <a:off x="3487739" y="1943101"/>
            <a:ext cx="2087563" cy="262529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a:p>
            <a:endParaRPr lang="en-GB" dirty="0"/>
          </a:p>
        </p:txBody>
      </p:sp>
      <p:sp>
        <p:nvSpPr>
          <p:cNvPr id="12" name="Tijdelijke aanduiding voor afbeelding 9"/>
          <p:cNvSpPr>
            <a:spLocks noGrp="1"/>
          </p:cNvSpPr>
          <p:nvPr>
            <p:ph type="pic" sz="quarter" idx="17" hasCustomPrompt="1"/>
          </p:nvPr>
        </p:nvSpPr>
        <p:spPr>
          <a:xfrm>
            <a:off x="6235414" y="1943101"/>
            <a:ext cx="2087563" cy="262529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a:p>
            <a:endParaRPr lang="en-GB" dirty="0"/>
          </a:p>
        </p:txBody>
      </p:sp>
    </p:spTree>
    <p:extLst>
      <p:ext uri="{BB962C8B-B14F-4D97-AF65-F5344CB8AC3E}">
        <p14:creationId xmlns:p14="http://schemas.microsoft.com/office/powerpoint/2010/main" val="244920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8E8"/>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 y="4568400"/>
            <a:ext cx="1114424" cy="572286"/>
          </a:xfrm>
          <a:prstGeom prst="rect">
            <a:avLst/>
          </a:prstGeom>
          <a:solidFill>
            <a:schemeClr val="bg1"/>
          </a:solidFill>
        </p:spPr>
        <p:txBody>
          <a:bodyPr vert="horz" lIns="756000" tIns="0" rIns="0" bIns="0" rtlCol="0" anchor="ctr"/>
          <a:lstStyle>
            <a:lvl1pPr algn="l">
              <a:defRPr sz="1100" b="0">
                <a:solidFill>
                  <a:schemeClr val="tx1"/>
                </a:solidFill>
              </a:defRPr>
            </a:lvl1pPr>
          </a:lstStyle>
          <a:p>
            <a:fld id="{C194BDB0-F4EA-4DD6-8281-CCE2440D0CE0}" type="slidenum">
              <a:rPr lang="en-GB" smtClean="0"/>
              <a:pPr/>
              <a:t>‹#›</a:t>
            </a:fld>
            <a:endParaRPr lang="en-GB" dirty="0"/>
          </a:p>
        </p:txBody>
      </p:sp>
      <p:sp>
        <p:nvSpPr>
          <p:cNvPr id="2" name="Title Placeholder 1"/>
          <p:cNvSpPr>
            <a:spLocks noGrp="1"/>
          </p:cNvSpPr>
          <p:nvPr>
            <p:ph type="title"/>
          </p:nvPr>
        </p:nvSpPr>
        <p:spPr>
          <a:xfrm>
            <a:off x="758825" y="518711"/>
            <a:ext cx="7556500" cy="539038"/>
          </a:xfrm>
          <a:prstGeom prst="rect">
            <a:avLst/>
          </a:prstGeom>
        </p:spPr>
        <p:txBody>
          <a:bodyPr vert="horz" lIns="0" tIns="0" rIns="0" bIns="0" rtlCol="0" anchor="t" anchorCtr="0">
            <a:noAutofit/>
          </a:bodyPr>
          <a:lstStyle/>
          <a:p>
            <a:r>
              <a:rPr lang="en-GB" dirty="0"/>
              <a:t>This is an example of a 27 </a:t>
            </a:r>
            <a:r>
              <a:rPr lang="en-GB" dirty="0" err="1"/>
              <a:t>pt</a:t>
            </a:r>
            <a:r>
              <a:rPr lang="en-GB" dirty="0"/>
              <a:t> headline with 27 </a:t>
            </a:r>
            <a:r>
              <a:rPr lang="en-GB" dirty="0" err="1"/>
              <a:t>pt</a:t>
            </a:r>
            <a:r>
              <a:rPr lang="en-GB" dirty="0"/>
              <a:t> line spacing</a:t>
            </a:r>
          </a:p>
        </p:txBody>
      </p:sp>
      <p:sp>
        <p:nvSpPr>
          <p:cNvPr id="3" name="Text Placeholder 2"/>
          <p:cNvSpPr>
            <a:spLocks noGrp="1"/>
          </p:cNvSpPr>
          <p:nvPr>
            <p:ph type="body" idx="1"/>
          </p:nvPr>
        </p:nvSpPr>
        <p:spPr>
          <a:xfrm>
            <a:off x="758824" y="1306642"/>
            <a:ext cx="7556501" cy="2922458"/>
          </a:xfrm>
          <a:prstGeom prst="rect">
            <a:avLst/>
          </a:prstGeom>
        </p:spPr>
        <p:txBody>
          <a:bodyPr vert="horz" lIns="0" tIns="0" rIns="0" bIns="0" rtlCol="0">
            <a:noAutofit/>
          </a:bodyPr>
          <a:lstStyle/>
          <a:p>
            <a:pPr lvl="0"/>
            <a:r>
              <a:rPr lang="en-GB" dirty="0" err="1"/>
              <a:t>Klik</a:t>
            </a:r>
            <a:r>
              <a:rPr lang="en-GB" dirty="0"/>
              <a:t> om de </a:t>
            </a:r>
            <a:r>
              <a:rPr lang="en-GB" dirty="0" err="1"/>
              <a:t>modelstijlen</a:t>
            </a:r>
            <a:r>
              <a:rPr lang="en-GB" dirty="0"/>
              <a:t> </a:t>
            </a:r>
            <a:r>
              <a:rPr lang="en-GB" dirty="0" err="1"/>
              <a:t>te</a:t>
            </a:r>
            <a:r>
              <a:rPr lang="en-GB" dirty="0"/>
              <a:t> </a:t>
            </a:r>
            <a:r>
              <a:rPr lang="en-GB" dirty="0" err="1"/>
              <a:t>bewerken</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Footer Placeholder 4"/>
          <p:cNvSpPr>
            <a:spLocks noGrp="1"/>
          </p:cNvSpPr>
          <p:nvPr>
            <p:ph type="ftr" sz="quarter" idx="3"/>
          </p:nvPr>
        </p:nvSpPr>
        <p:spPr>
          <a:xfrm>
            <a:off x="1114426" y="4568400"/>
            <a:ext cx="7042149" cy="576000"/>
          </a:xfrm>
          <a:prstGeom prst="rect">
            <a:avLst/>
          </a:prstGeom>
          <a:solidFill>
            <a:schemeClr val="bg1"/>
          </a:solidFill>
        </p:spPr>
        <p:txBody>
          <a:bodyPr vert="horz" lIns="0" tIns="0" rIns="0" bIns="0" rtlCol="0" anchor="ctr"/>
          <a:lstStyle>
            <a:lvl1pPr algn="l">
              <a:defRPr sz="1100" b="0">
                <a:solidFill>
                  <a:schemeClr val="tx1"/>
                </a:solidFill>
              </a:defRPr>
            </a:lvl1pPr>
          </a:lstStyle>
          <a:p>
            <a:r>
              <a:rPr lang="en-GB"/>
              <a:t>Title of the presentation - by tab Insert -&gt; Header text and Footer text</a:t>
            </a:r>
            <a:endParaRPr lang="en-GB" dirty="0"/>
          </a:p>
        </p:txBody>
      </p:sp>
      <p:pic>
        <p:nvPicPr>
          <p:cNvPr id="66" name="Picture 4">
            <a:extLst>
              <a:ext uri="{FF2B5EF4-FFF2-40B4-BE49-F238E27FC236}">
                <a16:creationId xmlns:a16="http://schemas.microsoft.com/office/drawing/2014/main" id="{93FD69BB-9D62-3A4C-8433-C5954D52BB6F}"/>
              </a:ext>
            </a:extLst>
          </p:cNvPr>
          <p:cNvPicPr>
            <a:picLocks noChangeAspect="1"/>
          </p:cNvPicPr>
          <p:nvPr userDrawn="1"/>
        </p:nvPicPr>
        <p:blipFill>
          <a:blip r:embed="rId19"/>
          <a:stretch>
            <a:fillRect/>
          </a:stretch>
        </p:blipFill>
        <p:spPr>
          <a:xfrm>
            <a:off x="8156575" y="4568825"/>
            <a:ext cx="987425" cy="574675"/>
          </a:xfrm>
          <a:prstGeom prst="rect">
            <a:avLst/>
          </a:prstGeom>
        </p:spPr>
      </p:pic>
    </p:spTree>
    <p:extLst>
      <p:ext uri="{BB962C8B-B14F-4D97-AF65-F5344CB8AC3E}">
        <p14:creationId xmlns:p14="http://schemas.microsoft.com/office/powerpoint/2010/main" val="242279190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61" r:id="rId3"/>
    <p:sldLayoutId id="2147483662" r:id="rId4"/>
    <p:sldLayoutId id="2147483664"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800" rtl="0" eaLnBrk="1" latinLnBrk="0" hangingPunct="1">
        <a:lnSpc>
          <a:spcPts val="2700"/>
        </a:lnSpc>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sz="1950" kern="120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en-GB" dirty="0"/>
              <a:t>Stakeholder Analysis, Concerns and Functional Decomposition</a:t>
            </a:r>
          </a:p>
        </p:txBody>
      </p:sp>
      <p:sp>
        <p:nvSpPr>
          <p:cNvPr id="7" name="Ondertitel 6"/>
          <p:cNvSpPr>
            <a:spLocks noGrp="1"/>
          </p:cNvSpPr>
          <p:nvPr>
            <p:ph type="subTitle" idx="1"/>
          </p:nvPr>
        </p:nvSpPr>
        <p:spPr/>
        <p:txBody>
          <a:bodyPr/>
          <a:lstStyle/>
          <a:p>
            <a:r>
              <a:rPr lang="en-GB" dirty="0"/>
              <a:t>Tuesday, 22 February 2022</a:t>
            </a:r>
          </a:p>
        </p:txBody>
      </p:sp>
      <p:sp>
        <p:nvSpPr>
          <p:cNvPr id="8" name="Tijdelijke aanduiding voor tekst 7"/>
          <p:cNvSpPr>
            <a:spLocks noGrp="1"/>
          </p:cNvSpPr>
          <p:nvPr>
            <p:ph type="body" sz="quarter" idx="13"/>
          </p:nvPr>
        </p:nvSpPr>
        <p:spPr/>
        <p:txBody>
          <a:bodyPr/>
          <a:lstStyle/>
          <a:p>
            <a:r>
              <a:rPr lang="en-GB" dirty="0"/>
              <a:t>Guilherme, Project Manager, </a:t>
            </a:r>
            <a:r>
              <a:rPr lang="en-GB" dirty="0" err="1"/>
              <a:t>PDEng</a:t>
            </a:r>
            <a:r>
              <a:rPr lang="en-GB" dirty="0"/>
              <a:t> Trainee MSD 2022</a:t>
            </a:r>
          </a:p>
          <a:p>
            <a:r>
              <a:rPr lang="en-GB" dirty="0"/>
              <a:t>Anup, Software Architect, </a:t>
            </a:r>
            <a:r>
              <a:rPr lang="en-GB" dirty="0" err="1"/>
              <a:t>PDEng</a:t>
            </a:r>
            <a:r>
              <a:rPr lang="en-GB" dirty="0"/>
              <a:t> Trainee MSD 2022</a:t>
            </a:r>
          </a:p>
        </p:txBody>
      </p:sp>
      <p:sp>
        <p:nvSpPr>
          <p:cNvPr id="9" name="Tijdelijke aanduiding voor tekst 8"/>
          <p:cNvSpPr>
            <a:spLocks noGrp="1"/>
          </p:cNvSpPr>
          <p:nvPr>
            <p:ph type="body" sz="quarter" idx="14"/>
          </p:nvPr>
        </p:nvSpPr>
        <p:spPr/>
        <p:txBody>
          <a:bodyPr/>
          <a:lstStyle/>
          <a:p>
            <a:endParaRPr lang="en-GB" dirty="0"/>
          </a:p>
        </p:txBody>
      </p:sp>
      <p:sp>
        <p:nvSpPr>
          <p:cNvPr id="12" name="Slide Number Placeholder 4">
            <a:extLst>
              <a:ext uri="{FF2B5EF4-FFF2-40B4-BE49-F238E27FC236}">
                <a16:creationId xmlns:a16="http://schemas.microsoft.com/office/drawing/2014/main" id="{BF7F33D4-347B-419B-ACDC-4BD677888879}"/>
              </a:ext>
            </a:extLst>
          </p:cNvPr>
          <p:cNvSpPr txBox="1">
            <a:spLocks/>
          </p:cNvSpPr>
          <p:nvPr/>
        </p:nvSpPr>
        <p:spPr>
          <a:xfrm>
            <a:off x="2" y="4568400"/>
            <a:ext cx="1114424" cy="572286"/>
          </a:xfrm>
          <a:prstGeom prst="rect">
            <a:avLst/>
          </a:prstGeom>
        </p:spPr>
        <p:txBody>
          <a:bodyPr/>
          <a:ls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7CEC10D-CD46-426F-915E-6C78530279CB}" type="slidenum">
              <a:rPr lang="en-US" smtClean="0"/>
              <a:pPr/>
              <a:t>1</a:t>
            </a:fld>
            <a:endParaRPr lang="en-US" dirty="0"/>
          </a:p>
        </p:txBody>
      </p:sp>
      <p:sp>
        <p:nvSpPr>
          <p:cNvPr id="13" name="Tijdelijke aanduiding voor voettekst 3">
            <a:extLst>
              <a:ext uri="{FF2B5EF4-FFF2-40B4-BE49-F238E27FC236}">
                <a16:creationId xmlns:a16="http://schemas.microsoft.com/office/drawing/2014/main" id="{EE24003F-938F-4D56-8EBB-5108ADD61EC3}"/>
              </a:ext>
            </a:extLst>
          </p:cNvPr>
          <p:cNvSpPr txBox="1">
            <a:spLocks/>
          </p:cNvSpPr>
          <p:nvPr/>
        </p:nvSpPr>
        <p:spPr>
          <a:xfrm>
            <a:off x="1114424" y="4568400"/>
            <a:ext cx="7042149" cy="576000"/>
          </a:xfrm>
          <a:prstGeom prst="rect">
            <a:avLst/>
          </a:prstGeom>
          <a:solidFill>
            <a:schemeClr val="bg1"/>
          </a:solidFill>
        </p:spPr>
        <p:txBody>
          <a:bodyPr vert="horz" lIns="0" tIns="0" rIns="0" bIns="0" rtlCol="0" anchor="ctr"/>
          <a:lstStyle>
            <a:defPPr>
              <a:defRPr lang="nl-NL"/>
            </a:defPPr>
            <a:lvl1pPr marL="0" algn="l" defTabSz="685800" rtl="0" eaLnBrk="1" latinLnBrk="0" hangingPunct="1">
              <a:defRPr sz="11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dirty="0"/>
              <a:t>2o21 MSD </a:t>
            </a:r>
            <a:r>
              <a:rPr lang="en-GB" dirty="0" err="1"/>
              <a:t>AutoRef</a:t>
            </a:r>
            <a:r>
              <a:rPr lang="en-GB" dirty="0"/>
              <a:t> Project</a:t>
            </a:r>
          </a:p>
        </p:txBody>
      </p:sp>
    </p:spTree>
    <p:extLst>
      <p:ext uri="{BB962C8B-B14F-4D97-AF65-F5344CB8AC3E}">
        <p14:creationId xmlns:p14="http://schemas.microsoft.com/office/powerpoint/2010/main" val="134709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9B397A6-AD96-4E0B-B33C-266D37D7EE90}"/>
              </a:ext>
            </a:extLst>
          </p:cNvPr>
          <p:cNvSpPr>
            <a:spLocks noGrp="1"/>
          </p:cNvSpPr>
          <p:nvPr>
            <p:ph type="ftr" sz="quarter" idx="11"/>
          </p:nvPr>
        </p:nvSpPr>
        <p:spPr/>
        <p:txBody>
          <a:bodyPr/>
          <a:lstStyle/>
          <a:p>
            <a:r>
              <a:rPr lang="en-GB"/>
              <a:t>Title of the presentation - by tab Insert -&gt; Header text and Footer text</a:t>
            </a:r>
            <a:endParaRPr lang="en-GB" dirty="0"/>
          </a:p>
        </p:txBody>
      </p:sp>
      <p:sp>
        <p:nvSpPr>
          <p:cNvPr id="5" name="Slide Number Placeholder 4">
            <a:extLst>
              <a:ext uri="{FF2B5EF4-FFF2-40B4-BE49-F238E27FC236}">
                <a16:creationId xmlns:a16="http://schemas.microsoft.com/office/drawing/2014/main" id="{9B89CEB9-5474-4204-9C64-3E2D252AFF52}"/>
              </a:ext>
            </a:extLst>
          </p:cNvPr>
          <p:cNvSpPr>
            <a:spLocks noGrp="1"/>
          </p:cNvSpPr>
          <p:nvPr>
            <p:ph type="sldNum" sz="quarter" idx="12"/>
          </p:nvPr>
        </p:nvSpPr>
        <p:spPr/>
        <p:txBody>
          <a:bodyPr/>
          <a:lstStyle/>
          <a:p>
            <a:fld id="{C194BDB0-F4EA-4DD6-8281-CCE2440D0CE0}" type="slidenum">
              <a:rPr lang="en-GB" smtClean="0"/>
              <a:t>10</a:t>
            </a:fld>
            <a:endParaRPr lang="en-GB" dirty="0"/>
          </a:p>
        </p:txBody>
      </p:sp>
      <p:pic>
        <p:nvPicPr>
          <p:cNvPr id="7" name="Picture 6" descr="Diagram&#10;&#10;Description automatically generated">
            <a:extLst>
              <a:ext uri="{FF2B5EF4-FFF2-40B4-BE49-F238E27FC236}">
                <a16:creationId xmlns:a16="http://schemas.microsoft.com/office/drawing/2014/main" id="{F3419B7A-6F1B-499A-8224-2D9C7F855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6403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01A3-E418-4B80-8F39-070BB7DA02CB}"/>
              </a:ext>
            </a:extLst>
          </p:cNvPr>
          <p:cNvSpPr>
            <a:spLocks noGrp="1"/>
          </p:cNvSpPr>
          <p:nvPr>
            <p:ph type="title"/>
          </p:nvPr>
        </p:nvSpPr>
        <p:spPr>
          <a:xfrm>
            <a:off x="600075" y="351511"/>
            <a:ext cx="7556500" cy="539038"/>
          </a:xfrm>
        </p:spPr>
        <p:txBody>
          <a:bodyPr/>
          <a:lstStyle/>
          <a:p>
            <a:r>
              <a:rPr lang="en-US" dirty="0"/>
              <a:t>Questions:</a:t>
            </a:r>
            <a:endParaRPr lang="en-NL" dirty="0"/>
          </a:p>
        </p:txBody>
      </p:sp>
      <p:sp>
        <p:nvSpPr>
          <p:cNvPr id="6" name="TextBox 5">
            <a:extLst>
              <a:ext uri="{FF2B5EF4-FFF2-40B4-BE49-F238E27FC236}">
                <a16:creationId xmlns:a16="http://schemas.microsoft.com/office/drawing/2014/main" id="{522EE3DA-64FE-461B-8780-DB1200C04456}"/>
              </a:ext>
            </a:extLst>
          </p:cNvPr>
          <p:cNvSpPr txBox="1"/>
          <p:nvPr/>
        </p:nvSpPr>
        <p:spPr>
          <a:xfrm>
            <a:off x="600075" y="953716"/>
            <a:ext cx="6545580" cy="3610540"/>
          </a:xfrm>
          <a:prstGeom prst="rect">
            <a:avLst/>
          </a:prstGeom>
          <a:noFill/>
        </p:spPr>
        <p:txBody>
          <a:bodyPr wrap="square">
            <a:spAutoFit/>
          </a:bodyPr>
          <a:lstStyle/>
          <a:p>
            <a:pPr marL="342900" lvl="0" indent="-342900">
              <a:lnSpc>
                <a:spcPct val="107000"/>
              </a:lnSpc>
              <a:buFont typeface="+mj-lt"/>
              <a:buAutoNum type="arabicParenR"/>
            </a:pPr>
            <a:r>
              <a:rPr lang="en-US" sz="1400" dirty="0">
                <a:effectLst/>
                <a:latin typeface="Arial" panose="020B0604020202020204" pitchFamily="34" charset="0"/>
                <a:ea typeface="Calibri" panose="020F0502020204030204" pitchFamily="34" charset="0"/>
                <a:cs typeface="Times New Roman" panose="02020603050405020304" pitchFamily="18" charset="0"/>
              </a:rPr>
              <a:t>How do referees judge the game? Is he observing from a certain position? Outside of the field?</a:t>
            </a:r>
          </a:p>
          <a:p>
            <a:pPr marL="342900" lvl="0" indent="-342900">
              <a:lnSpc>
                <a:spcPct val="107000"/>
              </a:lnSpc>
              <a:buFont typeface="+mj-lt"/>
              <a:buAutoNum type="arabicParenR"/>
            </a:pPr>
            <a:r>
              <a:rPr lang="en-US" sz="1400" dirty="0">
                <a:latin typeface="Arial" panose="020B0604020202020204" pitchFamily="34" charset="0"/>
                <a:ea typeface="Calibri" panose="020F0502020204030204" pitchFamily="34" charset="0"/>
                <a:cs typeface="Times New Roman" panose="02020603050405020304" pitchFamily="18" charset="0"/>
              </a:rPr>
              <a:t>What rules are difficult to be interpreted?</a:t>
            </a:r>
            <a:endParaRPr lang="en-NL" sz="14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400" dirty="0">
                <a:effectLst/>
                <a:latin typeface="Arial" panose="020B0604020202020204" pitchFamily="34" charset="0"/>
                <a:ea typeface="Calibri" panose="020F0502020204030204" pitchFamily="34" charset="0"/>
                <a:cs typeface="Times New Roman" panose="02020603050405020304" pitchFamily="18" charset="0"/>
              </a:rPr>
              <a:t>Does the referee receive any information from the robot?</a:t>
            </a:r>
          </a:p>
          <a:p>
            <a:pPr marL="342900" indent="-342900">
              <a:lnSpc>
                <a:spcPct val="107000"/>
              </a:lnSpc>
              <a:buFont typeface="+mj-lt"/>
              <a:buAutoNum type="arabicParenR"/>
            </a:pPr>
            <a:r>
              <a:rPr lang="en-US" sz="1400" dirty="0">
                <a:effectLst/>
                <a:latin typeface="Arial" panose="020B0604020202020204" pitchFamily="34" charset="0"/>
                <a:ea typeface="Calibri" panose="020F0502020204030204" pitchFamily="34" charset="0"/>
                <a:cs typeface="Times New Roman" panose="02020603050405020304" pitchFamily="18" charset="0"/>
              </a:rPr>
              <a:t>What rules will be violated in the game?</a:t>
            </a:r>
            <a:endParaRPr lang="en-NL" sz="14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400" dirty="0">
                <a:effectLst/>
                <a:latin typeface="Arial" panose="020B0604020202020204" pitchFamily="34" charset="0"/>
                <a:ea typeface="Calibri" panose="020F0502020204030204" pitchFamily="34" charset="0"/>
                <a:cs typeface="Times New Roman" panose="02020603050405020304" pitchFamily="18" charset="0"/>
              </a:rPr>
              <a:t>What happens during conflicting situations? Does the referee pause the game and go to the field to check if the rule was really violated (for example if the ball fully crossed the line or distance between robots was really below the allowed threshold)? </a:t>
            </a:r>
            <a:endParaRPr lang="en-NL" sz="14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US" sz="1400" dirty="0">
                <a:effectLst/>
                <a:latin typeface="Arial" panose="020B0604020202020204" pitchFamily="34" charset="0"/>
                <a:ea typeface="Calibri" panose="020F0502020204030204" pitchFamily="34" charset="0"/>
                <a:cs typeface="Times New Roman" panose="02020603050405020304" pitchFamily="18" charset="0"/>
              </a:rPr>
              <a:t>How do the robots calculate where to pitch the ball and where the ball should land?</a:t>
            </a:r>
          </a:p>
          <a:p>
            <a:pPr marL="342900" lvl="0" indent="-342900">
              <a:lnSpc>
                <a:spcPct val="107000"/>
              </a:lnSpc>
              <a:spcAft>
                <a:spcPts val="800"/>
              </a:spcAft>
              <a:buFont typeface="+mj-lt"/>
              <a:buAutoNum type="arabicParenR"/>
            </a:pPr>
            <a:r>
              <a:rPr lang="en-US" sz="1400" dirty="0">
                <a:effectLst/>
                <a:latin typeface="Arial" panose="020B0604020202020204" pitchFamily="34" charset="0"/>
                <a:ea typeface="Calibri" panose="020F0502020204030204" pitchFamily="34" charset="0"/>
                <a:cs typeface="Times New Roman" panose="02020603050405020304" pitchFamily="18" charset="0"/>
              </a:rPr>
              <a:t>What means the word autonomous in the context?</a:t>
            </a:r>
          </a:p>
          <a:p>
            <a:pPr marL="342900" lvl="0" indent="-342900">
              <a:lnSpc>
                <a:spcPct val="107000"/>
              </a:lnSpc>
              <a:spcAft>
                <a:spcPts val="800"/>
              </a:spcAft>
              <a:buFont typeface="+mj-lt"/>
              <a:buAutoNum type="arabicParenR"/>
            </a:pPr>
            <a:r>
              <a:rPr lang="en-US" sz="1400" dirty="0">
                <a:latin typeface="Arial" panose="020B0604020202020204" pitchFamily="34" charset="0"/>
                <a:ea typeface="Calibri" panose="020F0502020204030204" pitchFamily="34" charset="0"/>
                <a:cs typeface="Times New Roman" panose="02020603050405020304" pitchFamily="18" charset="0"/>
              </a:rPr>
              <a:t>When it will be the mid project presentation?</a:t>
            </a:r>
          </a:p>
          <a:p>
            <a:pPr marL="342900" lvl="0" indent="-342900">
              <a:lnSpc>
                <a:spcPct val="107000"/>
              </a:lnSpc>
              <a:spcAft>
                <a:spcPts val="800"/>
              </a:spcAft>
              <a:buFont typeface="+mj-lt"/>
              <a:buAutoNum type="arabicParenR"/>
            </a:pPr>
            <a:endParaRPr lang="en-NL" sz="14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7" name="Slide Number Placeholder 4">
            <a:extLst>
              <a:ext uri="{FF2B5EF4-FFF2-40B4-BE49-F238E27FC236}">
                <a16:creationId xmlns:a16="http://schemas.microsoft.com/office/drawing/2014/main" id="{2D325846-54F7-4097-8AF9-088129CBBEB8}"/>
              </a:ext>
            </a:extLst>
          </p:cNvPr>
          <p:cNvSpPr>
            <a:spLocks noGrp="1"/>
          </p:cNvSpPr>
          <p:nvPr>
            <p:ph type="sldNum" sz="quarter" idx="12"/>
          </p:nvPr>
        </p:nvSpPr>
        <p:spPr>
          <a:xfrm>
            <a:off x="2" y="4568400"/>
            <a:ext cx="1114424" cy="572286"/>
          </a:xfrm>
        </p:spPr>
        <p:txBody>
          <a:bodyPr/>
          <a:lstStyle/>
          <a:p>
            <a:fld id="{B7CEC10D-CD46-426F-915E-6C78530279CB}" type="slidenum">
              <a:rPr lang="en-US" smtClean="0"/>
              <a:t>11</a:t>
            </a:fld>
            <a:endParaRPr lang="en-US" dirty="0"/>
          </a:p>
        </p:txBody>
      </p:sp>
      <p:sp>
        <p:nvSpPr>
          <p:cNvPr id="8" name="Tijdelijke aanduiding voor voettekst 3">
            <a:extLst>
              <a:ext uri="{FF2B5EF4-FFF2-40B4-BE49-F238E27FC236}">
                <a16:creationId xmlns:a16="http://schemas.microsoft.com/office/drawing/2014/main" id="{376099D3-A41D-4438-A69A-04FF2E55B52F}"/>
              </a:ext>
            </a:extLst>
          </p:cNvPr>
          <p:cNvSpPr txBox="1">
            <a:spLocks/>
          </p:cNvSpPr>
          <p:nvPr/>
        </p:nvSpPr>
        <p:spPr>
          <a:xfrm>
            <a:off x="1114424" y="4568400"/>
            <a:ext cx="7042149" cy="576000"/>
          </a:xfrm>
          <a:prstGeom prst="rect">
            <a:avLst/>
          </a:prstGeom>
          <a:solidFill>
            <a:schemeClr val="bg1"/>
          </a:solidFill>
        </p:spPr>
        <p:txBody>
          <a:bodyPr vert="horz" lIns="0" tIns="0" rIns="0" bIns="0" rtlCol="0" anchor="ctr"/>
          <a:lstStyle>
            <a:defPPr>
              <a:defRPr lang="nl-NL"/>
            </a:defPPr>
            <a:lvl1pPr marL="0" algn="l" defTabSz="685800" rtl="0" eaLnBrk="1" latinLnBrk="0" hangingPunct="1">
              <a:defRPr sz="11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dirty="0"/>
              <a:t>2o21 MSD </a:t>
            </a:r>
            <a:r>
              <a:rPr lang="en-GB" dirty="0" err="1"/>
              <a:t>AutoRef</a:t>
            </a:r>
            <a:r>
              <a:rPr lang="en-GB" dirty="0"/>
              <a:t> Project</a:t>
            </a:r>
          </a:p>
        </p:txBody>
      </p:sp>
    </p:spTree>
    <p:extLst>
      <p:ext uri="{BB962C8B-B14F-4D97-AF65-F5344CB8AC3E}">
        <p14:creationId xmlns:p14="http://schemas.microsoft.com/office/powerpoint/2010/main" val="337929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961383F3-9EE7-42D7-9D56-E6A73889CD77}"/>
              </a:ext>
            </a:extLst>
          </p:cNvPr>
          <p:cNvSpPr>
            <a:spLocks noGrp="1"/>
          </p:cNvSpPr>
          <p:nvPr>
            <p:ph type="title"/>
          </p:nvPr>
        </p:nvSpPr>
        <p:spPr>
          <a:xfrm>
            <a:off x="651164" y="322555"/>
            <a:ext cx="7915993" cy="372962"/>
          </a:xfrm>
        </p:spPr>
        <p:txBody>
          <a:bodyPr/>
          <a:lstStyle/>
          <a:p>
            <a:r>
              <a:rPr lang="en-US" dirty="0"/>
              <a:t>AGENDA</a:t>
            </a:r>
            <a:endParaRPr lang="en-NL" dirty="0"/>
          </a:p>
        </p:txBody>
      </p:sp>
      <p:sp>
        <p:nvSpPr>
          <p:cNvPr id="46" name="Slide Number Placeholder 4">
            <a:extLst>
              <a:ext uri="{FF2B5EF4-FFF2-40B4-BE49-F238E27FC236}">
                <a16:creationId xmlns:a16="http://schemas.microsoft.com/office/drawing/2014/main" id="{FAF5C8AA-D74E-4212-880F-48699E0E54F9}"/>
              </a:ext>
            </a:extLst>
          </p:cNvPr>
          <p:cNvSpPr>
            <a:spLocks noGrp="1"/>
          </p:cNvSpPr>
          <p:nvPr>
            <p:ph type="sldNum" sz="quarter" idx="12"/>
          </p:nvPr>
        </p:nvSpPr>
        <p:spPr>
          <a:xfrm>
            <a:off x="2" y="4568400"/>
            <a:ext cx="1114424" cy="572286"/>
          </a:xfrm>
        </p:spPr>
        <p:txBody>
          <a:bodyPr/>
          <a:lstStyle/>
          <a:p>
            <a:fld id="{B7CEC10D-CD46-426F-915E-6C78530279CB}" type="slidenum">
              <a:rPr lang="en-US" smtClean="0"/>
              <a:t>2</a:t>
            </a:fld>
            <a:endParaRPr lang="en-US" dirty="0"/>
          </a:p>
        </p:txBody>
      </p:sp>
      <p:sp>
        <p:nvSpPr>
          <p:cNvPr id="48" name="Tijdelijke aanduiding voor voettekst 3">
            <a:extLst>
              <a:ext uri="{FF2B5EF4-FFF2-40B4-BE49-F238E27FC236}">
                <a16:creationId xmlns:a16="http://schemas.microsoft.com/office/drawing/2014/main" id="{2F88774D-187A-4ACF-8BB7-0CB4FE1D5BD1}"/>
              </a:ext>
            </a:extLst>
          </p:cNvPr>
          <p:cNvSpPr txBox="1">
            <a:spLocks/>
          </p:cNvSpPr>
          <p:nvPr/>
        </p:nvSpPr>
        <p:spPr>
          <a:xfrm>
            <a:off x="1114424" y="4568400"/>
            <a:ext cx="7042149" cy="576000"/>
          </a:xfrm>
          <a:prstGeom prst="rect">
            <a:avLst/>
          </a:prstGeom>
          <a:solidFill>
            <a:schemeClr val="bg1"/>
          </a:solidFill>
        </p:spPr>
        <p:txBody>
          <a:bodyPr vert="horz" lIns="0" tIns="0" rIns="0" bIns="0" rtlCol="0" anchor="ctr"/>
          <a:lstStyle>
            <a:defPPr>
              <a:defRPr lang="nl-NL"/>
            </a:defPPr>
            <a:lvl1pPr marL="0" algn="l" defTabSz="685800" rtl="0" eaLnBrk="1" latinLnBrk="0" hangingPunct="1">
              <a:defRPr sz="11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dirty="0"/>
              <a:t>2o21 MSD </a:t>
            </a:r>
            <a:r>
              <a:rPr lang="en-GB" dirty="0" err="1"/>
              <a:t>AutoRef</a:t>
            </a:r>
            <a:r>
              <a:rPr lang="en-GB" dirty="0"/>
              <a:t> Project</a:t>
            </a:r>
          </a:p>
        </p:txBody>
      </p:sp>
      <p:sp>
        <p:nvSpPr>
          <p:cNvPr id="8" name="TextBox 7">
            <a:extLst>
              <a:ext uri="{FF2B5EF4-FFF2-40B4-BE49-F238E27FC236}">
                <a16:creationId xmlns:a16="http://schemas.microsoft.com/office/drawing/2014/main" id="{9CD45486-339C-4706-B223-D02DB992F956}"/>
              </a:ext>
            </a:extLst>
          </p:cNvPr>
          <p:cNvSpPr txBox="1"/>
          <p:nvPr/>
        </p:nvSpPr>
        <p:spPr>
          <a:xfrm>
            <a:off x="557214" y="1274114"/>
            <a:ext cx="4572000" cy="1077218"/>
          </a:xfrm>
          <a:prstGeom prst="rect">
            <a:avLst/>
          </a:prstGeom>
          <a:noFill/>
        </p:spPr>
        <p:txBody>
          <a:bodyPr wrap="square">
            <a:spAutoFit/>
          </a:bodyPr>
          <a:lstStyle/>
          <a:p>
            <a:pPr marL="285750" indent="-285750">
              <a:buFontTx/>
              <a:buChar char="-"/>
            </a:pPr>
            <a:r>
              <a:rPr lang="en-US" sz="1600" dirty="0"/>
              <a:t>Project progress</a:t>
            </a:r>
          </a:p>
          <a:p>
            <a:pPr marL="285750" indent="-285750">
              <a:buFontTx/>
              <a:buChar char="-"/>
            </a:pPr>
            <a:r>
              <a:rPr lang="en-US" sz="1600" dirty="0"/>
              <a:t>Team division and current tasks</a:t>
            </a:r>
          </a:p>
          <a:p>
            <a:pPr marL="285750" indent="-285750">
              <a:buFontTx/>
              <a:buChar char="-"/>
            </a:pPr>
            <a:r>
              <a:rPr lang="en-US" sz="1600" dirty="0"/>
              <a:t>Functional decomposition</a:t>
            </a:r>
          </a:p>
          <a:p>
            <a:pPr marL="285750" indent="-285750">
              <a:buFontTx/>
              <a:buChar char="-"/>
            </a:pPr>
            <a:r>
              <a:rPr lang="en-US" sz="1600" dirty="0"/>
              <a:t>Questions from the team</a:t>
            </a:r>
            <a:endParaRPr lang="en-NL" sz="1600" dirty="0"/>
          </a:p>
        </p:txBody>
      </p:sp>
    </p:spTree>
    <p:extLst>
      <p:ext uri="{BB962C8B-B14F-4D97-AF65-F5344CB8AC3E}">
        <p14:creationId xmlns:p14="http://schemas.microsoft.com/office/powerpoint/2010/main" val="197624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19">
            <a:extLst>
              <a:ext uri="{FF2B5EF4-FFF2-40B4-BE49-F238E27FC236}">
                <a16:creationId xmlns:a16="http://schemas.microsoft.com/office/drawing/2014/main" id="{AED030C1-638F-4323-AA97-820467E9DDF0}"/>
              </a:ext>
            </a:extLst>
          </p:cNvPr>
          <p:cNvGraphicFramePr>
            <a:graphicFrameLocks noGrp="1"/>
          </p:cNvGraphicFramePr>
          <p:nvPr>
            <p:extLst>
              <p:ext uri="{D42A27DB-BD31-4B8C-83A1-F6EECF244321}">
                <p14:modId xmlns:p14="http://schemas.microsoft.com/office/powerpoint/2010/main" val="2439405553"/>
              </p:ext>
            </p:extLst>
          </p:nvPr>
        </p:nvGraphicFramePr>
        <p:xfrm>
          <a:off x="533082" y="1354296"/>
          <a:ext cx="8077836" cy="2644140"/>
        </p:xfrm>
        <a:graphic>
          <a:graphicData uri="http://schemas.openxmlformats.org/drawingml/2006/table">
            <a:tbl>
              <a:tblPr/>
              <a:tblGrid>
                <a:gridCol w="3341400">
                  <a:extLst>
                    <a:ext uri="{9D8B030D-6E8A-4147-A177-3AD203B41FA5}">
                      <a16:colId xmlns:a16="http://schemas.microsoft.com/office/drawing/2014/main" val="3017967724"/>
                    </a:ext>
                  </a:extLst>
                </a:gridCol>
                <a:gridCol w="783711">
                  <a:extLst>
                    <a:ext uri="{9D8B030D-6E8A-4147-A177-3AD203B41FA5}">
                      <a16:colId xmlns:a16="http://schemas.microsoft.com/office/drawing/2014/main" val="1431879634"/>
                    </a:ext>
                  </a:extLst>
                </a:gridCol>
                <a:gridCol w="803645">
                  <a:extLst>
                    <a:ext uri="{9D8B030D-6E8A-4147-A177-3AD203B41FA5}">
                      <a16:colId xmlns:a16="http://schemas.microsoft.com/office/drawing/2014/main" val="1689385028"/>
                    </a:ext>
                  </a:extLst>
                </a:gridCol>
                <a:gridCol w="803645">
                  <a:extLst>
                    <a:ext uri="{9D8B030D-6E8A-4147-A177-3AD203B41FA5}">
                      <a16:colId xmlns:a16="http://schemas.microsoft.com/office/drawing/2014/main" val="1755648138"/>
                    </a:ext>
                  </a:extLst>
                </a:gridCol>
                <a:gridCol w="803645">
                  <a:extLst>
                    <a:ext uri="{9D8B030D-6E8A-4147-A177-3AD203B41FA5}">
                      <a16:colId xmlns:a16="http://schemas.microsoft.com/office/drawing/2014/main" val="2918436570"/>
                    </a:ext>
                  </a:extLst>
                </a:gridCol>
                <a:gridCol w="803645">
                  <a:extLst>
                    <a:ext uri="{9D8B030D-6E8A-4147-A177-3AD203B41FA5}">
                      <a16:colId xmlns:a16="http://schemas.microsoft.com/office/drawing/2014/main" val="2732450856"/>
                    </a:ext>
                  </a:extLst>
                </a:gridCol>
                <a:gridCol w="738145">
                  <a:extLst>
                    <a:ext uri="{9D8B030D-6E8A-4147-A177-3AD203B41FA5}">
                      <a16:colId xmlns:a16="http://schemas.microsoft.com/office/drawing/2014/main" val="1234494336"/>
                    </a:ext>
                  </a:extLst>
                </a:gridCol>
              </a:tblGrid>
              <a:tr h="182880">
                <a:tc>
                  <a:txBody>
                    <a:bodyPr/>
                    <a:lstStyle/>
                    <a:p>
                      <a:pPr algn="l" fontAlgn="b"/>
                      <a:r>
                        <a:rPr lang="en-NL" sz="1100" b="1"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ctr" fontAlgn="b"/>
                      <a:r>
                        <a:rPr lang="en-US" sz="1100" b="0" i="0" u="none" strike="noStrike" dirty="0">
                          <a:solidFill>
                            <a:srgbClr val="000000"/>
                          </a:solidFill>
                          <a:effectLst/>
                          <a:latin typeface="Calibri" panose="020F0502020204030204" pitchFamily="34" charset="0"/>
                        </a:rPr>
                        <a:t>Week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NL"/>
                    </a:p>
                  </a:txBody>
                  <a:tcPr/>
                </a:tc>
                <a:tc hMerge="1">
                  <a:txBody>
                    <a:bodyPr/>
                    <a:lstStyle/>
                    <a:p>
                      <a:endParaRPr lang="en-NL"/>
                    </a:p>
                  </a:txBody>
                  <a:tcPr/>
                </a:tc>
                <a:tc hMerge="1">
                  <a:txBody>
                    <a:bodyPr/>
                    <a:lstStyle/>
                    <a:p>
                      <a:endParaRPr lang="en-NL"/>
                    </a:p>
                  </a:txBody>
                  <a:tcPr/>
                </a:tc>
                <a:tc hMerge="1">
                  <a:txBody>
                    <a:bodyPr/>
                    <a:lstStyle/>
                    <a:p>
                      <a:endParaRPr lang="en-NL"/>
                    </a:p>
                  </a:txBody>
                  <a:tcPr/>
                </a:tc>
                <a:tc hMerge="1">
                  <a:txBody>
                    <a:bodyPr/>
                    <a:lstStyle/>
                    <a:p>
                      <a:endParaRPr lang="en-NL"/>
                    </a:p>
                  </a:txBody>
                  <a:tcPr/>
                </a:tc>
                <a:extLst>
                  <a:ext uri="{0D108BD9-81ED-4DB2-BD59-A6C34878D82A}">
                    <a16:rowId xmlns:a16="http://schemas.microsoft.com/office/drawing/2014/main" val="1549784111"/>
                  </a:ext>
                </a:extLst>
              </a:tr>
              <a:tr h="182880">
                <a:tc rowSpan="2">
                  <a:txBody>
                    <a:bodyPr/>
                    <a:lstStyle/>
                    <a:p>
                      <a:pPr algn="ctr" fontAlgn="ctr"/>
                      <a:r>
                        <a:rPr lang="en-US" sz="1400" b="1" i="0" u="none" strike="noStrike" dirty="0">
                          <a:solidFill>
                            <a:srgbClr val="000000"/>
                          </a:solidFill>
                          <a:effectLst/>
                          <a:latin typeface="Calibri" panose="020F0502020204030204" pitchFamily="34" charset="0"/>
                        </a:rPr>
                        <a:t>Project activities schedule</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L"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L"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L"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L" sz="11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L"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L"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0152390"/>
                  </a:ext>
                </a:extLst>
              </a:tr>
              <a:tr h="182880">
                <a:tc vMerge="1">
                  <a:txBody>
                    <a:bodyPr/>
                    <a:lstStyle/>
                    <a:p>
                      <a:endParaRPr lang="en-NL"/>
                    </a:p>
                  </a:txBody>
                  <a:tcPr/>
                </a:tc>
                <a:tc>
                  <a:txBody>
                    <a:bodyPr/>
                    <a:lstStyle/>
                    <a:p>
                      <a:pPr algn="l" fontAlgn="b"/>
                      <a:r>
                        <a:rPr lang="en-NL" sz="1100" b="0" i="0" u="none" strike="noStrike">
                          <a:solidFill>
                            <a:srgbClr val="000000"/>
                          </a:solidFill>
                          <a:effectLst/>
                          <a:latin typeface="Calibri" panose="020F0502020204030204" pitchFamily="34" charset="0"/>
                        </a:rPr>
                        <a:t>10/02-17/02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17/02-24/02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24/02-03/03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03/03-10/03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10/03-17/03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17/03-24/03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2626483"/>
                  </a:ext>
                </a:extLst>
              </a:tr>
              <a:tr h="182880">
                <a:tc>
                  <a:txBody>
                    <a:bodyPr/>
                    <a:lstStyle/>
                    <a:p>
                      <a:pPr algn="l" fontAlgn="b"/>
                      <a:r>
                        <a:rPr lang="en-US" sz="1200" b="0" i="0" u="none" strike="noStrike" dirty="0">
                          <a:solidFill>
                            <a:srgbClr val="000000"/>
                          </a:solidFill>
                          <a:effectLst/>
                          <a:latin typeface="Calibri" panose="020F0502020204030204" pitchFamily="34" charset="0"/>
                        </a:rPr>
                        <a:t>Project Management Plan creation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9121681"/>
                  </a:ext>
                </a:extLst>
              </a:tr>
              <a:tr h="182880">
                <a:tc>
                  <a:txBody>
                    <a:bodyPr/>
                    <a:lstStyle/>
                    <a:p>
                      <a:pPr algn="l" fontAlgn="b"/>
                      <a:r>
                        <a:rPr lang="en-US" sz="1200" b="0" i="0" u="none" strike="noStrike" dirty="0">
                          <a:solidFill>
                            <a:srgbClr val="000000"/>
                          </a:solidFill>
                          <a:effectLst/>
                          <a:latin typeface="Calibri" panose="020F0502020204030204" pitchFamily="34" charset="0"/>
                        </a:rPr>
                        <a:t>2020 MSD project documents review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6900269"/>
                  </a:ext>
                </a:extLst>
              </a:tr>
              <a:tr h="182880">
                <a:tc>
                  <a:txBody>
                    <a:bodyPr/>
                    <a:lstStyle/>
                    <a:p>
                      <a:pPr algn="l" fontAlgn="b"/>
                      <a:r>
                        <a:rPr lang="en-US" sz="1200" b="0" i="0" u="none" strike="noStrike">
                          <a:solidFill>
                            <a:srgbClr val="000000"/>
                          </a:solidFill>
                          <a:effectLst/>
                          <a:latin typeface="Calibri" panose="020F0502020204030204" pitchFamily="34" charset="0"/>
                        </a:rPr>
                        <a:t>Hardware and software options evaluation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903395"/>
                  </a:ext>
                </a:extLst>
              </a:tr>
              <a:tr h="182880">
                <a:tc>
                  <a:txBody>
                    <a:bodyPr/>
                    <a:lstStyle/>
                    <a:p>
                      <a:pPr algn="l" fontAlgn="b"/>
                      <a:r>
                        <a:rPr lang="en-US" sz="1200" b="0" i="0" u="none" strike="noStrike" dirty="0">
                          <a:solidFill>
                            <a:srgbClr val="000000"/>
                          </a:solidFill>
                          <a:effectLst/>
                          <a:latin typeface="Calibri" panose="020F0502020204030204" pitchFamily="34" charset="0"/>
                        </a:rPr>
                        <a:t>Project scope definition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6595912"/>
                  </a:ext>
                </a:extLst>
              </a:tr>
              <a:tr h="182880">
                <a:tc>
                  <a:txBody>
                    <a:bodyPr/>
                    <a:lstStyle/>
                    <a:p>
                      <a:pPr algn="l" fontAlgn="b"/>
                      <a:r>
                        <a:rPr lang="en-US" sz="1200" b="0" i="0" u="none" strike="noStrike">
                          <a:solidFill>
                            <a:srgbClr val="000000"/>
                          </a:solidFill>
                          <a:effectLst/>
                          <a:latin typeface="Calibri" panose="020F0502020204030204" pitchFamily="34" charset="0"/>
                        </a:rPr>
                        <a:t>New requirements creation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4050846"/>
                  </a:ext>
                </a:extLst>
              </a:tr>
              <a:tr h="182880">
                <a:tc>
                  <a:txBody>
                    <a:bodyPr/>
                    <a:lstStyle/>
                    <a:p>
                      <a:pPr algn="l" fontAlgn="b"/>
                      <a:r>
                        <a:rPr lang="en-US" sz="1200" b="0" i="0" u="none" strike="noStrike" dirty="0">
                          <a:solidFill>
                            <a:srgbClr val="000000"/>
                          </a:solidFill>
                          <a:effectLst/>
                          <a:latin typeface="Calibri" panose="020F0502020204030204" pitchFamily="34" charset="0"/>
                        </a:rPr>
                        <a:t>System architecture definition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4903775"/>
                  </a:ext>
                </a:extLst>
              </a:tr>
              <a:tr h="182880">
                <a:tc>
                  <a:txBody>
                    <a:bodyPr/>
                    <a:lstStyle/>
                    <a:p>
                      <a:pPr algn="l" fontAlgn="b"/>
                      <a:r>
                        <a:rPr lang="en-US" sz="1200" b="0" i="0" u="none" strike="noStrike" dirty="0">
                          <a:solidFill>
                            <a:srgbClr val="000000"/>
                          </a:solidFill>
                          <a:effectLst/>
                          <a:latin typeface="Calibri" panose="020F0502020204030204" pitchFamily="34" charset="0"/>
                        </a:rPr>
                        <a:t>Software creation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7671993"/>
                  </a:ext>
                </a:extLst>
              </a:tr>
              <a:tr h="182880">
                <a:tc>
                  <a:txBody>
                    <a:bodyPr/>
                    <a:lstStyle/>
                    <a:p>
                      <a:pPr algn="l" fontAlgn="b"/>
                      <a:r>
                        <a:rPr lang="en-US" sz="1200" b="0" i="0" u="none" strike="noStrike" dirty="0">
                          <a:solidFill>
                            <a:srgbClr val="000000"/>
                          </a:solidFill>
                          <a:effectLst/>
                          <a:latin typeface="Calibri" panose="020F0502020204030204" pitchFamily="34" charset="0"/>
                        </a:rPr>
                        <a:t>Software integration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extLst>
                  <a:ext uri="{0D108BD9-81ED-4DB2-BD59-A6C34878D82A}">
                    <a16:rowId xmlns:a16="http://schemas.microsoft.com/office/drawing/2014/main" val="973350880"/>
                  </a:ext>
                </a:extLst>
              </a:tr>
              <a:tr h="182880">
                <a:tc>
                  <a:txBody>
                    <a:bodyPr/>
                    <a:lstStyle/>
                    <a:p>
                      <a:pPr algn="l" fontAlgn="b"/>
                      <a:r>
                        <a:rPr lang="en-US" sz="1200" b="0" i="0" u="none" strike="noStrike">
                          <a:solidFill>
                            <a:srgbClr val="000000"/>
                          </a:solidFill>
                          <a:effectLst/>
                          <a:latin typeface="Calibri" panose="020F0502020204030204" pitchFamily="34" charset="0"/>
                        </a:rPr>
                        <a:t>Systems test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extLst>
                  <a:ext uri="{0D108BD9-81ED-4DB2-BD59-A6C34878D82A}">
                    <a16:rowId xmlns:a16="http://schemas.microsoft.com/office/drawing/2014/main" val="2651372934"/>
                  </a:ext>
                </a:extLst>
              </a:tr>
              <a:tr h="182880">
                <a:tc>
                  <a:txBody>
                    <a:bodyPr/>
                    <a:lstStyle/>
                    <a:p>
                      <a:pPr algn="l" fontAlgn="b"/>
                      <a:r>
                        <a:rPr lang="en-US" sz="1200" b="0" i="0" u="none" strike="noStrike" dirty="0">
                          <a:solidFill>
                            <a:srgbClr val="000000"/>
                          </a:solidFill>
                          <a:effectLst/>
                          <a:latin typeface="Calibri" panose="020F0502020204030204" pitchFamily="34" charset="0"/>
                        </a:rPr>
                        <a:t>Real robot soccer match simulation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extLst>
                  <a:ext uri="{0D108BD9-81ED-4DB2-BD59-A6C34878D82A}">
                    <a16:rowId xmlns:a16="http://schemas.microsoft.com/office/drawing/2014/main" val="813036339"/>
                  </a:ext>
                </a:extLst>
              </a:tr>
              <a:tr h="182880">
                <a:tc>
                  <a:txBody>
                    <a:bodyPr/>
                    <a:lstStyle/>
                    <a:p>
                      <a:pPr algn="l" fontAlgn="b"/>
                      <a:r>
                        <a:rPr lang="en-US" sz="1200" b="0" i="0" u="none" strike="noStrike" dirty="0">
                          <a:solidFill>
                            <a:srgbClr val="000000"/>
                          </a:solidFill>
                          <a:effectLst/>
                          <a:latin typeface="Calibri" panose="020F0502020204030204" pitchFamily="34" charset="0"/>
                        </a:rPr>
                        <a:t>Documentations and main deliverables finished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NL"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extLst>
                  <a:ext uri="{0D108BD9-81ED-4DB2-BD59-A6C34878D82A}">
                    <a16:rowId xmlns:a16="http://schemas.microsoft.com/office/drawing/2014/main" val="3348920056"/>
                  </a:ext>
                </a:extLst>
              </a:tr>
            </a:tbl>
          </a:graphicData>
        </a:graphic>
      </p:graphicFrame>
      <p:pic>
        <p:nvPicPr>
          <p:cNvPr id="3076" name="Picture 4" descr="Location Icon - Transparent We Are Here Icon Png (1000x1041), Png Download">
            <a:extLst>
              <a:ext uri="{FF2B5EF4-FFF2-40B4-BE49-F238E27FC236}">
                <a16:creationId xmlns:a16="http://schemas.microsoft.com/office/drawing/2014/main" id="{33DC9AB2-0415-4EDF-A7A6-CC25FC8FC3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5840" y="1145064"/>
            <a:ext cx="459009" cy="602833"/>
          </a:xfrm>
          <a:prstGeom prst="rect">
            <a:avLst/>
          </a:prstGeom>
          <a:noFill/>
          <a:extLst>
            <a:ext uri="{909E8E84-426E-40DD-AFC4-6F175D3DCCD1}">
              <a14:hiddenFill xmlns:a14="http://schemas.microsoft.com/office/drawing/2010/main">
                <a:solidFill>
                  <a:srgbClr val="FFFFFF"/>
                </a:solidFill>
              </a14:hiddenFill>
            </a:ext>
          </a:extLst>
        </p:spPr>
      </p:pic>
      <p:sp>
        <p:nvSpPr>
          <p:cNvPr id="44" name="Title 1">
            <a:extLst>
              <a:ext uri="{FF2B5EF4-FFF2-40B4-BE49-F238E27FC236}">
                <a16:creationId xmlns:a16="http://schemas.microsoft.com/office/drawing/2014/main" id="{961383F3-9EE7-42D7-9D56-E6A73889CD77}"/>
              </a:ext>
            </a:extLst>
          </p:cNvPr>
          <p:cNvSpPr>
            <a:spLocks noGrp="1"/>
          </p:cNvSpPr>
          <p:nvPr>
            <p:ph type="title"/>
          </p:nvPr>
        </p:nvSpPr>
        <p:spPr>
          <a:xfrm>
            <a:off x="651164" y="322555"/>
            <a:ext cx="7915993" cy="372962"/>
          </a:xfrm>
        </p:spPr>
        <p:txBody>
          <a:bodyPr/>
          <a:lstStyle/>
          <a:p>
            <a:r>
              <a:rPr lang="en-US" dirty="0" err="1"/>
              <a:t>AutoRef</a:t>
            </a:r>
            <a:r>
              <a:rPr lang="en-US" dirty="0"/>
              <a:t> - Progress</a:t>
            </a:r>
            <a:endParaRPr lang="en-NL" dirty="0"/>
          </a:p>
        </p:txBody>
      </p:sp>
      <p:sp>
        <p:nvSpPr>
          <p:cNvPr id="46" name="Slide Number Placeholder 4">
            <a:extLst>
              <a:ext uri="{FF2B5EF4-FFF2-40B4-BE49-F238E27FC236}">
                <a16:creationId xmlns:a16="http://schemas.microsoft.com/office/drawing/2014/main" id="{FAF5C8AA-D74E-4212-880F-48699E0E54F9}"/>
              </a:ext>
            </a:extLst>
          </p:cNvPr>
          <p:cNvSpPr>
            <a:spLocks noGrp="1"/>
          </p:cNvSpPr>
          <p:nvPr>
            <p:ph type="sldNum" sz="quarter" idx="12"/>
          </p:nvPr>
        </p:nvSpPr>
        <p:spPr>
          <a:xfrm>
            <a:off x="2" y="4568400"/>
            <a:ext cx="1114424" cy="572286"/>
          </a:xfrm>
        </p:spPr>
        <p:txBody>
          <a:bodyPr/>
          <a:lstStyle/>
          <a:p>
            <a:fld id="{B7CEC10D-CD46-426F-915E-6C78530279CB}" type="slidenum">
              <a:rPr lang="en-US" smtClean="0"/>
              <a:t>3</a:t>
            </a:fld>
            <a:endParaRPr lang="en-US" dirty="0"/>
          </a:p>
        </p:txBody>
      </p:sp>
      <p:sp>
        <p:nvSpPr>
          <p:cNvPr id="48" name="Tijdelijke aanduiding voor voettekst 3">
            <a:extLst>
              <a:ext uri="{FF2B5EF4-FFF2-40B4-BE49-F238E27FC236}">
                <a16:creationId xmlns:a16="http://schemas.microsoft.com/office/drawing/2014/main" id="{2F88774D-187A-4ACF-8BB7-0CB4FE1D5BD1}"/>
              </a:ext>
            </a:extLst>
          </p:cNvPr>
          <p:cNvSpPr txBox="1">
            <a:spLocks/>
          </p:cNvSpPr>
          <p:nvPr/>
        </p:nvSpPr>
        <p:spPr>
          <a:xfrm>
            <a:off x="1114424" y="4568400"/>
            <a:ext cx="7042149" cy="576000"/>
          </a:xfrm>
          <a:prstGeom prst="rect">
            <a:avLst/>
          </a:prstGeom>
          <a:solidFill>
            <a:schemeClr val="bg1"/>
          </a:solidFill>
        </p:spPr>
        <p:txBody>
          <a:bodyPr vert="horz" lIns="0" tIns="0" rIns="0" bIns="0" rtlCol="0" anchor="ctr"/>
          <a:lstStyle>
            <a:defPPr>
              <a:defRPr lang="nl-NL"/>
            </a:defPPr>
            <a:lvl1pPr marL="0" algn="l" defTabSz="685800" rtl="0" eaLnBrk="1" latinLnBrk="0" hangingPunct="1">
              <a:defRPr sz="11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dirty="0"/>
              <a:t>2o21 MSD </a:t>
            </a:r>
            <a:r>
              <a:rPr lang="en-GB" dirty="0" err="1"/>
              <a:t>AutoRef</a:t>
            </a:r>
            <a:r>
              <a:rPr lang="en-GB" dirty="0"/>
              <a:t> Project</a:t>
            </a:r>
          </a:p>
        </p:txBody>
      </p:sp>
    </p:spTree>
    <p:extLst>
      <p:ext uri="{BB962C8B-B14F-4D97-AF65-F5344CB8AC3E}">
        <p14:creationId xmlns:p14="http://schemas.microsoft.com/office/powerpoint/2010/main" val="320407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A605-96A3-4496-A685-F5F5C598CFDA}"/>
              </a:ext>
            </a:extLst>
          </p:cNvPr>
          <p:cNvSpPr>
            <a:spLocks noGrp="1"/>
          </p:cNvSpPr>
          <p:nvPr>
            <p:ph type="title"/>
          </p:nvPr>
        </p:nvSpPr>
        <p:spPr>
          <a:xfrm>
            <a:off x="651164" y="322555"/>
            <a:ext cx="7915993" cy="372962"/>
          </a:xfrm>
        </p:spPr>
        <p:txBody>
          <a:bodyPr/>
          <a:lstStyle/>
          <a:p>
            <a:r>
              <a:rPr lang="en-US" dirty="0" err="1"/>
              <a:t>AutoRef</a:t>
            </a:r>
            <a:r>
              <a:rPr lang="en-US" dirty="0"/>
              <a:t> - Progress</a:t>
            </a:r>
            <a:endParaRPr lang="en-NL" dirty="0"/>
          </a:p>
        </p:txBody>
      </p:sp>
      <p:sp>
        <p:nvSpPr>
          <p:cNvPr id="8" name="Rectangle 7">
            <a:extLst>
              <a:ext uri="{FF2B5EF4-FFF2-40B4-BE49-F238E27FC236}">
                <a16:creationId xmlns:a16="http://schemas.microsoft.com/office/drawing/2014/main" id="{EB25CCC0-5D26-4AA7-A3CE-129D8CC5EE4C}"/>
              </a:ext>
            </a:extLst>
          </p:cNvPr>
          <p:cNvSpPr/>
          <p:nvPr/>
        </p:nvSpPr>
        <p:spPr>
          <a:xfrm>
            <a:off x="1836174" y="854862"/>
            <a:ext cx="1122787" cy="37296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Systems </a:t>
            </a:r>
            <a:endParaRPr lang="en-NL" sz="1100" dirty="0"/>
          </a:p>
        </p:txBody>
      </p:sp>
      <p:sp>
        <p:nvSpPr>
          <p:cNvPr id="9" name="Rectangle 8">
            <a:extLst>
              <a:ext uri="{FF2B5EF4-FFF2-40B4-BE49-F238E27FC236}">
                <a16:creationId xmlns:a16="http://schemas.microsoft.com/office/drawing/2014/main" id="{8027B141-77F1-43A3-8065-BD28CE266795}"/>
              </a:ext>
            </a:extLst>
          </p:cNvPr>
          <p:cNvSpPr/>
          <p:nvPr/>
        </p:nvSpPr>
        <p:spPr>
          <a:xfrm>
            <a:off x="5687292" y="835743"/>
            <a:ext cx="1654787" cy="37296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Implementation</a:t>
            </a:r>
            <a:endParaRPr lang="en-NL" sz="1100" dirty="0"/>
          </a:p>
        </p:txBody>
      </p:sp>
      <p:sp>
        <p:nvSpPr>
          <p:cNvPr id="3" name="Oval 2">
            <a:extLst>
              <a:ext uri="{FF2B5EF4-FFF2-40B4-BE49-F238E27FC236}">
                <a16:creationId xmlns:a16="http://schemas.microsoft.com/office/drawing/2014/main" id="{C8FF7B9F-5BB9-4280-8277-4FEC95945FC6}"/>
              </a:ext>
            </a:extLst>
          </p:cNvPr>
          <p:cNvSpPr/>
          <p:nvPr/>
        </p:nvSpPr>
        <p:spPr>
          <a:xfrm>
            <a:off x="195161" y="2089183"/>
            <a:ext cx="1189312" cy="464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Guilherme</a:t>
            </a:r>
            <a:endParaRPr lang="en-NL" sz="1100" dirty="0"/>
          </a:p>
        </p:txBody>
      </p:sp>
      <p:sp>
        <p:nvSpPr>
          <p:cNvPr id="11" name="Oval 10">
            <a:extLst>
              <a:ext uri="{FF2B5EF4-FFF2-40B4-BE49-F238E27FC236}">
                <a16:creationId xmlns:a16="http://schemas.microsoft.com/office/drawing/2014/main" id="{E4A60151-5F3E-443E-A3AD-526A6B82CDAB}"/>
              </a:ext>
            </a:extLst>
          </p:cNvPr>
          <p:cNvSpPr/>
          <p:nvPr/>
        </p:nvSpPr>
        <p:spPr>
          <a:xfrm>
            <a:off x="1467238" y="2095751"/>
            <a:ext cx="930329" cy="464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Meghna</a:t>
            </a:r>
            <a:endParaRPr lang="en-NL" sz="1100" dirty="0"/>
          </a:p>
        </p:txBody>
      </p:sp>
      <p:sp>
        <p:nvSpPr>
          <p:cNvPr id="12" name="Oval 11">
            <a:extLst>
              <a:ext uri="{FF2B5EF4-FFF2-40B4-BE49-F238E27FC236}">
                <a16:creationId xmlns:a16="http://schemas.microsoft.com/office/drawing/2014/main" id="{9213164F-6B24-4013-B97C-700DD7B2BE2A}"/>
              </a:ext>
            </a:extLst>
          </p:cNvPr>
          <p:cNvSpPr/>
          <p:nvPr/>
        </p:nvSpPr>
        <p:spPr>
          <a:xfrm>
            <a:off x="2504971" y="2133413"/>
            <a:ext cx="824938" cy="464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Anup</a:t>
            </a:r>
            <a:endParaRPr lang="en-NL" sz="1100" dirty="0"/>
          </a:p>
        </p:txBody>
      </p:sp>
      <p:sp>
        <p:nvSpPr>
          <p:cNvPr id="13" name="Oval 12">
            <a:extLst>
              <a:ext uri="{FF2B5EF4-FFF2-40B4-BE49-F238E27FC236}">
                <a16:creationId xmlns:a16="http://schemas.microsoft.com/office/drawing/2014/main" id="{BE32B5CD-356A-4002-8D42-8274AB47076E}"/>
              </a:ext>
            </a:extLst>
          </p:cNvPr>
          <p:cNvSpPr/>
          <p:nvPr/>
        </p:nvSpPr>
        <p:spPr>
          <a:xfrm>
            <a:off x="3591195" y="2133413"/>
            <a:ext cx="824938" cy="464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Yuri</a:t>
            </a:r>
            <a:endParaRPr lang="en-NL" sz="1100" dirty="0"/>
          </a:p>
        </p:txBody>
      </p:sp>
      <p:cxnSp>
        <p:nvCxnSpPr>
          <p:cNvPr id="15" name="Straight Connector 14">
            <a:extLst>
              <a:ext uri="{FF2B5EF4-FFF2-40B4-BE49-F238E27FC236}">
                <a16:creationId xmlns:a16="http://schemas.microsoft.com/office/drawing/2014/main" id="{D5A5E528-4F43-463A-AC43-B8D62E404074}"/>
              </a:ext>
            </a:extLst>
          </p:cNvPr>
          <p:cNvCxnSpPr>
            <a:cxnSpLocks/>
            <a:stCxn id="8" idx="2"/>
            <a:endCxn id="3" idx="0"/>
          </p:cNvCxnSpPr>
          <p:nvPr/>
        </p:nvCxnSpPr>
        <p:spPr>
          <a:xfrm flipH="1">
            <a:off x="789817" y="1227824"/>
            <a:ext cx="1607751" cy="861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B6B31D0-A9E3-478A-A4E9-9E7BA4FDEAB7}"/>
              </a:ext>
            </a:extLst>
          </p:cNvPr>
          <p:cNvCxnSpPr>
            <a:cxnSpLocks/>
            <a:stCxn id="8" idx="2"/>
            <a:endCxn id="11" idx="0"/>
          </p:cNvCxnSpPr>
          <p:nvPr/>
        </p:nvCxnSpPr>
        <p:spPr>
          <a:xfrm flipH="1">
            <a:off x="1932403" y="1227824"/>
            <a:ext cx="465165" cy="867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DD959B2-5DDB-4317-BF2B-C32F3E30B884}"/>
              </a:ext>
            </a:extLst>
          </p:cNvPr>
          <p:cNvCxnSpPr>
            <a:cxnSpLocks/>
            <a:stCxn id="8" idx="2"/>
            <a:endCxn id="12" idx="0"/>
          </p:cNvCxnSpPr>
          <p:nvPr/>
        </p:nvCxnSpPr>
        <p:spPr>
          <a:xfrm>
            <a:off x="2397568" y="1227824"/>
            <a:ext cx="519872" cy="905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6AD0605-266B-4348-A5F1-AD3393139079}"/>
              </a:ext>
            </a:extLst>
          </p:cNvPr>
          <p:cNvCxnSpPr>
            <a:cxnSpLocks/>
            <a:stCxn id="8" idx="2"/>
            <a:endCxn id="13" idx="0"/>
          </p:cNvCxnSpPr>
          <p:nvPr/>
        </p:nvCxnSpPr>
        <p:spPr>
          <a:xfrm>
            <a:off x="2397568" y="1227824"/>
            <a:ext cx="1606096" cy="905589"/>
          </a:xfrm>
          <a:prstGeom prst="line">
            <a:avLst/>
          </a:prstGeom>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C499DCF1-9D7D-4161-9975-7C7C5DB00EF9}"/>
              </a:ext>
            </a:extLst>
          </p:cNvPr>
          <p:cNvSpPr/>
          <p:nvPr/>
        </p:nvSpPr>
        <p:spPr>
          <a:xfrm>
            <a:off x="4747374" y="2187676"/>
            <a:ext cx="976379" cy="464991"/>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Cevahir</a:t>
            </a:r>
            <a:endParaRPr lang="en-NL" sz="1100" dirty="0"/>
          </a:p>
        </p:txBody>
      </p:sp>
      <p:sp>
        <p:nvSpPr>
          <p:cNvPr id="34" name="Oval 33">
            <a:extLst>
              <a:ext uri="{FF2B5EF4-FFF2-40B4-BE49-F238E27FC236}">
                <a16:creationId xmlns:a16="http://schemas.microsoft.com/office/drawing/2014/main" id="{2292ECBA-D94F-440B-A1CD-C4F1C8E32182}"/>
              </a:ext>
            </a:extLst>
          </p:cNvPr>
          <p:cNvSpPr/>
          <p:nvPr/>
        </p:nvSpPr>
        <p:spPr>
          <a:xfrm>
            <a:off x="5936686" y="2187676"/>
            <a:ext cx="824938" cy="464991"/>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Shubo</a:t>
            </a:r>
            <a:endParaRPr lang="en-NL" sz="1100" dirty="0"/>
          </a:p>
        </p:txBody>
      </p:sp>
      <p:sp>
        <p:nvSpPr>
          <p:cNvPr id="35" name="Oval 34">
            <a:extLst>
              <a:ext uri="{FF2B5EF4-FFF2-40B4-BE49-F238E27FC236}">
                <a16:creationId xmlns:a16="http://schemas.microsoft.com/office/drawing/2014/main" id="{74D7546E-59D5-449E-B156-14D9DCF2FA67}"/>
              </a:ext>
            </a:extLst>
          </p:cNvPr>
          <p:cNvSpPr/>
          <p:nvPr/>
        </p:nvSpPr>
        <p:spPr>
          <a:xfrm>
            <a:off x="6927155" y="2225338"/>
            <a:ext cx="824938" cy="464991"/>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Kian</a:t>
            </a:r>
            <a:endParaRPr lang="en-NL" sz="1100" dirty="0"/>
          </a:p>
        </p:txBody>
      </p:sp>
      <p:sp>
        <p:nvSpPr>
          <p:cNvPr id="36" name="Oval 35">
            <a:extLst>
              <a:ext uri="{FF2B5EF4-FFF2-40B4-BE49-F238E27FC236}">
                <a16:creationId xmlns:a16="http://schemas.microsoft.com/office/drawing/2014/main" id="{90FC7E34-F709-49FD-B433-A6B32D5AD29C}"/>
              </a:ext>
            </a:extLst>
          </p:cNvPr>
          <p:cNvSpPr/>
          <p:nvPr/>
        </p:nvSpPr>
        <p:spPr>
          <a:xfrm>
            <a:off x="7890933" y="2225338"/>
            <a:ext cx="994647" cy="464991"/>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Marzhan</a:t>
            </a:r>
            <a:endParaRPr lang="en-NL" sz="1100" dirty="0"/>
          </a:p>
        </p:txBody>
      </p:sp>
      <p:cxnSp>
        <p:nvCxnSpPr>
          <p:cNvPr id="37" name="Straight Connector 36">
            <a:extLst>
              <a:ext uri="{FF2B5EF4-FFF2-40B4-BE49-F238E27FC236}">
                <a16:creationId xmlns:a16="http://schemas.microsoft.com/office/drawing/2014/main" id="{F4F86174-EAFE-4211-A7B7-3A17A6F2057F}"/>
              </a:ext>
            </a:extLst>
          </p:cNvPr>
          <p:cNvCxnSpPr>
            <a:cxnSpLocks/>
            <a:stCxn id="9" idx="2"/>
            <a:endCxn id="33" idx="0"/>
          </p:cNvCxnSpPr>
          <p:nvPr/>
        </p:nvCxnSpPr>
        <p:spPr>
          <a:xfrm flipH="1">
            <a:off x="5235564" y="1208705"/>
            <a:ext cx="1279122" cy="978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EBE17EA-1F36-4B67-B441-872B2F14CA52}"/>
              </a:ext>
            </a:extLst>
          </p:cNvPr>
          <p:cNvCxnSpPr>
            <a:cxnSpLocks/>
            <a:stCxn id="9" idx="2"/>
            <a:endCxn id="34" idx="0"/>
          </p:cNvCxnSpPr>
          <p:nvPr/>
        </p:nvCxnSpPr>
        <p:spPr>
          <a:xfrm flipH="1">
            <a:off x="6349155" y="1208705"/>
            <a:ext cx="165531" cy="978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5688EF9-C3AD-4ABF-914C-3722506E17F2}"/>
              </a:ext>
            </a:extLst>
          </p:cNvPr>
          <p:cNvCxnSpPr>
            <a:cxnSpLocks/>
            <a:stCxn id="9" idx="2"/>
            <a:endCxn id="35" idx="0"/>
          </p:cNvCxnSpPr>
          <p:nvPr/>
        </p:nvCxnSpPr>
        <p:spPr>
          <a:xfrm>
            <a:off x="6514686" y="1208705"/>
            <a:ext cx="824938" cy="101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FA9C13E-A87B-4B0C-8033-A4B53CAC6A3C}"/>
              </a:ext>
            </a:extLst>
          </p:cNvPr>
          <p:cNvCxnSpPr>
            <a:cxnSpLocks/>
            <a:stCxn id="9" idx="2"/>
            <a:endCxn id="36" idx="0"/>
          </p:cNvCxnSpPr>
          <p:nvPr/>
        </p:nvCxnSpPr>
        <p:spPr>
          <a:xfrm>
            <a:off x="6514686" y="1208705"/>
            <a:ext cx="1873571" cy="1016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A4E049C-7BFA-4ED0-BFB1-CCF22D09087D}"/>
              </a:ext>
            </a:extLst>
          </p:cNvPr>
          <p:cNvCxnSpPr>
            <a:cxnSpLocks/>
          </p:cNvCxnSpPr>
          <p:nvPr/>
        </p:nvCxnSpPr>
        <p:spPr>
          <a:xfrm>
            <a:off x="4572000" y="1227824"/>
            <a:ext cx="0" cy="3318796"/>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81468983-B0B2-4CE5-9697-C9BE693556CA}"/>
              </a:ext>
            </a:extLst>
          </p:cNvPr>
          <p:cNvSpPr txBox="1"/>
          <p:nvPr/>
        </p:nvSpPr>
        <p:spPr>
          <a:xfrm>
            <a:off x="4781853" y="3070040"/>
            <a:ext cx="4103727" cy="300082"/>
          </a:xfrm>
          <a:prstGeom prst="rect">
            <a:avLst/>
          </a:prstGeom>
          <a:noFill/>
        </p:spPr>
        <p:txBody>
          <a:bodyPr wrap="square" rtlCol="0">
            <a:spAutoFit/>
          </a:bodyPr>
          <a:lstStyle/>
          <a:p>
            <a:pPr marL="285750" indent="-285750">
              <a:buFont typeface="Arial" panose="020B0604020202020204" pitchFamily="34" charset="0"/>
              <a:buChar char="•"/>
            </a:pPr>
            <a:r>
              <a:rPr lang="en-US" dirty="0"/>
              <a:t>Use static cameras in the lab – On going </a:t>
            </a:r>
            <a:endParaRPr lang="en-NL" dirty="0"/>
          </a:p>
        </p:txBody>
      </p:sp>
      <p:sp>
        <p:nvSpPr>
          <p:cNvPr id="65" name="TextBox 64">
            <a:extLst>
              <a:ext uri="{FF2B5EF4-FFF2-40B4-BE49-F238E27FC236}">
                <a16:creationId xmlns:a16="http://schemas.microsoft.com/office/drawing/2014/main" id="{6B4EA69F-4A1B-49D3-B03A-C70B9FB0E337}"/>
              </a:ext>
            </a:extLst>
          </p:cNvPr>
          <p:cNvSpPr txBox="1"/>
          <p:nvPr/>
        </p:nvSpPr>
        <p:spPr>
          <a:xfrm>
            <a:off x="4798490" y="3410546"/>
            <a:ext cx="4477853" cy="300082"/>
          </a:xfrm>
          <a:prstGeom prst="rect">
            <a:avLst/>
          </a:prstGeom>
          <a:noFill/>
        </p:spPr>
        <p:txBody>
          <a:bodyPr wrap="square" rtlCol="0">
            <a:spAutoFit/>
          </a:bodyPr>
          <a:lstStyle/>
          <a:p>
            <a:pPr marL="285750" indent="-285750">
              <a:buFont typeface="Arial" panose="020B0604020202020204" pitchFamily="34" charset="0"/>
              <a:buChar char="•"/>
            </a:pPr>
            <a:r>
              <a:rPr lang="en-US" dirty="0"/>
              <a:t>Use the turtles and its capabilities – On going</a:t>
            </a:r>
            <a:endParaRPr lang="en-NL" dirty="0"/>
          </a:p>
        </p:txBody>
      </p:sp>
      <p:sp>
        <p:nvSpPr>
          <p:cNvPr id="66" name="TextBox 65">
            <a:extLst>
              <a:ext uri="{FF2B5EF4-FFF2-40B4-BE49-F238E27FC236}">
                <a16:creationId xmlns:a16="http://schemas.microsoft.com/office/drawing/2014/main" id="{2BE677C4-BC55-4B29-9086-815F0A7A96A1}"/>
              </a:ext>
            </a:extLst>
          </p:cNvPr>
          <p:cNvSpPr txBox="1"/>
          <p:nvPr/>
        </p:nvSpPr>
        <p:spPr>
          <a:xfrm>
            <a:off x="4815130" y="3792983"/>
            <a:ext cx="2417514" cy="300082"/>
          </a:xfrm>
          <a:prstGeom prst="rect">
            <a:avLst/>
          </a:prstGeom>
          <a:noFill/>
        </p:spPr>
        <p:txBody>
          <a:bodyPr wrap="square" rtlCol="0">
            <a:spAutoFit/>
          </a:bodyPr>
          <a:lstStyle/>
          <a:p>
            <a:pPr marL="285750" indent="-285750">
              <a:buFont typeface="Arial" panose="020B0604020202020204" pitchFamily="34" charset="0"/>
              <a:buChar char="•"/>
            </a:pPr>
            <a:r>
              <a:rPr lang="en-US" dirty="0"/>
              <a:t>Use of drones – On going</a:t>
            </a:r>
            <a:endParaRPr lang="en-NL" dirty="0"/>
          </a:p>
        </p:txBody>
      </p:sp>
      <p:sp>
        <p:nvSpPr>
          <p:cNvPr id="67" name="TextBox 66">
            <a:extLst>
              <a:ext uri="{FF2B5EF4-FFF2-40B4-BE49-F238E27FC236}">
                <a16:creationId xmlns:a16="http://schemas.microsoft.com/office/drawing/2014/main" id="{98B593DC-94FA-4516-91AB-11DD40159957}"/>
              </a:ext>
            </a:extLst>
          </p:cNvPr>
          <p:cNvSpPr txBox="1"/>
          <p:nvPr/>
        </p:nvSpPr>
        <p:spPr>
          <a:xfrm>
            <a:off x="4822058" y="4158851"/>
            <a:ext cx="3262761" cy="300082"/>
          </a:xfrm>
          <a:prstGeom prst="rect">
            <a:avLst/>
          </a:prstGeom>
          <a:noFill/>
        </p:spPr>
        <p:txBody>
          <a:bodyPr wrap="square" rtlCol="0">
            <a:spAutoFit/>
          </a:bodyPr>
          <a:lstStyle/>
          <a:p>
            <a:pPr marL="285750" indent="-285750">
              <a:buFont typeface="Arial" panose="020B0604020202020204" pitchFamily="34" charset="0"/>
              <a:buChar char="•"/>
            </a:pPr>
            <a:r>
              <a:rPr lang="en-US" dirty="0"/>
              <a:t>Use virtual simulation – On going</a:t>
            </a:r>
            <a:endParaRPr lang="en-NL" dirty="0"/>
          </a:p>
        </p:txBody>
      </p:sp>
      <p:sp>
        <p:nvSpPr>
          <p:cNvPr id="69" name="TextBox 68">
            <a:extLst>
              <a:ext uri="{FF2B5EF4-FFF2-40B4-BE49-F238E27FC236}">
                <a16:creationId xmlns:a16="http://schemas.microsoft.com/office/drawing/2014/main" id="{E54435C6-B112-4538-A434-EB890E80B327}"/>
              </a:ext>
            </a:extLst>
          </p:cNvPr>
          <p:cNvSpPr txBox="1"/>
          <p:nvPr/>
        </p:nvSpPr>
        <p:spPr>
          <a:xfrm>
            <a:off x="171125" y="2941250"/>
            <a:ext cx="3547434" cy="300082"/>
          </a:xfrm>
          <a:prstGeom prst="rect">
            <a:avLst/>
          </a:prstGeom>
          <a:noFill/>
        </p:spPr>
        <p:txBody>
          <a:bodyPr wrap="square" rtlCol="0">
            <a:spAutoFit/>
          </a:bodyPr>
          <a:lstStyle/>
          <a:p>
            <a:pPr marL="285750" indent="-285750">
              <a:buFont typeface="Arial" panose="020B0604020202020204" pitchFamily="34" charset="0"/>
              <a:buChar char="•"/>
            </a:pPr>
            <a:r>
              <a:rPr lang="en-US" dirty="0"/>
              <a:t>PMP – On going (80%) </a:t>
            </a:r>
            <a:r>
              <a:rPr lang="en-US" sz="1100" dirty="0"/>
              <a:t>– 1</a:t>
            </a:r>
            <a:r>
              <a:rPr lang="en-US" sz="1100" baseline="30000" dirty="0"/>
              <a:t>st</a:t>
            </a:r>
            <a:r>
              <a:rPr lang="en-US" sz="1100" dirty="0"/>
              <a:t> Draft sent to Harold</a:t>
            </a:r>
            <a:endParaRPr lang="en-NL" sz="1100" dirty="0"/>
          </a:p>
        </p:txBody>
      </p:sp>
      <p:sp>
        <p:nvSpPr>
          <p:cNvPr id="70" name="TextBox 69">
            <a:extLst>
              <a:ext uri="{FF2B5EF4-FFF2-40B4-BE49-F238E27FC236}">
                <a16:creationId xmlns:a16="http://schemas.microsoft.com/office/drawing/2014/main" id="{B2BF9479-E63B-48E9-9B93-EED9ECECE250}"/>
              </a:ext>
            </a:extLst>
          </p:cNvPr>
          <p:cNvSpPr txBox="1"/>
          <p:nvPr/>
        </p:nvSpPr>
        <p:spPr>
          <a:xfrm>
            <a:off x="171126" y="3284874"/>
            <a:ext cx="3974211" cy="469359"/>
          </a:xfrm>
          <a:prstGeom prst="rect">
            <a:avLst/>
          </a:prstGeom>
          <a:noFill/>
        </p:spPr>
        <p:txBody>
          <a:bodyPr wrap="square" rtlCol="0">
            <a:spAutoFit/>
          </a:bodyPr>
          <a:lstStyle/>
          <a:p>
            <a:pPr marL="285750" indent="-285750">
              <a:buFont typeface="Arial" panose="020B0604020202020204" pitchFamily="34" charset="0"/>
              <a:buChar char="•"/>
            </a:pPr>
            <a:r>
              <a:rPr lang="en-US" dirty="0"/>
              <a:t>2020 MSD Project review (80%) – </a:t>
            </a:r>
            <a:r>
              <a:rPr lang="en-US" sz="1100" dirty="0"/>
              <a:t>Rules implemented, code and simulation reviewed.</a:t>
            </a:r>
            <a:endParaRPr lang="en-NL" sz="1100" dirty="0"/>
          </a:p>
        </p:txBody>
      </p:sp>
      <p:sp>
        <p:nvSpPr>
          <p:cNvPr id="71" name="TextBox 70">
            <a:extLst>
              <a:ext uri="{FF2B5EF4-FFF2-40B4-BE49-F238E27FC236}">
                <a16:creationId xmlns:a16="http://schemas.microsoft.com/office/drawing/2014/main" id="{5D310508-E2C8-4EF1-AAA1-6F9C3A6CE9F7}"/>
              </a:ext>
            </a:extLst>
          </p:cNvPr>
          <p:cNvSpPr txBox="1"/>
          <p:nvPr/>
        </p:nvSpPr>
        <p:spPr>
          <a:xfrm>
            <a:off x="171125" y="3795174"/>
            <a:ext cx="4174386" cy="469359"/>
          </a:xfrm>
          <a:prstGeom prst="rect">
            <a:avLst/>
          </a:prstGeom>
          <a:noFill/>
        </p:spPr>
        <p:txBody>
          <a:bodyPr wrap="square" rtlCol="0">
            <a:spAutoFit/>
          </a:bodyPr>
          <a:lstStyle/>
          <a:p>
            <a:pPr marL="285750" indent="-285750">
              <a:buFont typeface="Arial" panose="020B0604020202020204" pitchFamily="34" charset="0"/>
              <a:buChar char="•"/>
            </a:pPr>
            <a:r>
              <a:rPr lang="en-US" dirty="0"/>
              <a:t>Project Scope definition (60%) – </a:t>
            </a:r>
            <a:r>
              <a:rPr lang="en-US" sz="1100" dirty="0"/>
              <a:t>Stakeholders concerns, Systems decomposition, Starting requirements</a:t>
            </a:r>
            <a:endParaRPr lang="en-NL" sz="1100" dirty="0"/>
          </a:p>
        </p:txBody>
      </p:sp>
      <p:sp>
        <p:nvSpPr>
          <p:cNvPr id="75" name="TextBox 74">
            <a:extLst>
              <a:ext uri="{FF2B5EF4-FFF2-40B4-BE49-F238E27FC236}">
                <a16:creationId xmlns:a16="http://schemas.microsoft.com/office/drawing/2014/main" id="{8BB770B5-DBFF-47D7-84B9-C4E9CCD3C38E}"/>
              </a:ext>
            </a:extLst>
          </p:cNvPr>
          <p:cNvSpPr txBox="1"/>
          <p:nvPr/>
        </p:nvSpPr>
        <p:spPr>
          <a:xfrm>
            <a:off x="6115222" y="2765173"/>
            <a:ext cx="1117422" cy="369332"/>
          </a:xfrm>
          <a:prstGeom prst="rect">
            <a:avLst/>
          </a:prstGeom>
          <a:noFill/>
        </p:spPr>
        <p:txBody>
          <a:bodyPr wrap="none" rtlCol="0">
            <a:spAutoFit/>
          </a:bodyPr>
          <a:lstStyle/>
          <a:p>
            <a:r>
              <a:rPr lang="en-US" u="sng" dirty="0"/>
              <a:t>Feasibility</a:t>
            </a:r>
            <a:endParaRPr lang="en-NL" u="sng" dirty="0"/>
          </a:p>
        </p:txBody>
      </p:sp>
      <p:sp>
        <p:nvSpPr>
          <p:cNvPr id="41" name="Slide Number Placeholder 4">
            <a:extLst>
              <a:ext uri="{FF2B5EF4-FFF2-40B4-BE49-F238E27FC236}">
                <a16:creationId xmlns:a16="http://schemas.microsoft.com/office/drawing/2014/main" id="{2ADAB9E1-0131-48F3-9909-B5EF4A98F3C5}"/>
              </a:ext>
            </a:extLst>
          </p:cNvPr>
          <p:cNvSpPr>
            <a:spLocks noGrp="1"/>
          </p:cNvSpPr>
          <p:nvPr>
            <p:ph type="sldNum" sz="quarter" idx="12"/>
          </p:nvPr>
        </p:nvSpPr>
        <p:spPr>
          <a:xfrm>
            <a:off x="2" y="4568400"/>
            <a:ext cx="1114424" cy="572286"/>
          </a:xfrm>
        </p:spPr>
        <p:txBody>
          <a:bodyPr/>
          <a:lstStyle/>
          <a:p>
            <a:fld id="{B7CEC10D-CD46-426F-915E-6C78530279CB}" type="slidenum">
              <a:rPr lang="en-US" smtClean="0"/>
              <a:t>4</a:t>
            </a:fld>
            <a:endParaRPr lang="en-US" dirty="0"/>
          </a:p>
        </p:txBody>
      </p:sp>
      <p:sp>
        <p:nvSpPr>
          <p:cNvPr id="42" name="Tijdelijke aanduiding voor voettekst 3">
            <a:extLst>
              <a:ext uri="{FF2B5EF4-FFF2-40B4-BE49-F238E27FC236}">
                <a16:creationId xmlns:a16="http://schemas.microsoft.com/office/drawing/2014/main" id="{195D6E05-0F1C-44B5-BEDB-B5FA5F30C67D}"/>
              </a:ext>
            </a:extLst>
          </p:cNvPr>
          <p:cNvSpPr txBox="1">
            <a:spLocks/>
          </p:cNvSpPr>
          <p:nvPr/>
        </p:nvSpPr>
        <p:spPr>
          <a:xfrm>
            <a:off x="1114424" y="4568400"/>
            <a:ext cx="7042149" cy="576000"/>
          </a:xfrm>
          <a:prstGeom prst="rect">
            <a:avLst/>
          </a:prstGeom>
          <a:solidFill>
            <a:schemeClr val="bg1"/>
          </a:solidFill>
        </p:spPr>
        <p:txBody>
          <a:bodyPr vert="horz" lIns="0" tIns="0" rIns="0" bIns="0" rtlCol="0" anchor="ctr"/>
          <a:lstStyle>
            <a:defPPr>
              <a:defRPr lang="nl-NL"/>
            </a:defPPr>
            <a:lvl1pPr marL="0" algn="l" defTabSz="685800" rtl="0" eaLnBrk="1" latinLnBrk="0" hangingPunct="1">
              <a:defRPr sz="11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dirty="0"/>
              <a:t>2o21 MSD </a:t>
            </a:r>
            <a:r>
              <a:rPr lang="en-GB" dirty="0" err="1"/>
              <a:t>AutoRef</a:t>
            </a:r>
            <a:r>
              <a:rPr lang="en-GB" dirty="0"/>
              <a:t> Project</a:t>
            </a:r>
          </a:p>
        </p:txBody>
      </p:sp>
    </p:spTree>
    <p:extLst>
      <p:ext uri="{BB962C8B-B14F-4D97-AF65-F5344CB8AC3E}">
        <p14:creationId xmlns:p14="http://schemas.microsoft.com/office/powerpoint/2010/main" val="190760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DC58-3E59-487C-9207-6D432B57EA86}"/>
              </a:ext>
            </a:extLst>
          </p:cNvPr>
          <p:cNvSpPr>
            <a:spLocks noGrp="1"/>
          </p:cNvSpPr>
          <p:nvPr>
            <p:ph type="title"/>
          </p:nvPr>
        </p:nvSpPr>
        <p:spPr/>
        <p:txBody>
          <a:bodyPr/>
          <a:lstStyle/>
          <a:p>
            <a:r>
              <a:rPr lang="en-US" dirty="0"/>
              <a:t>Project Scope</a:t>
            </a:r>
            <a:endParaRPr lang="en-NL" dirty="0"/>
          </a:p>
        </p:txBody>
      </p:sp>
      <p:graphicFrame>
        <p:nvGraphicFramePr>
          <p:cNvPr id="10" name="Table 10">
            <a:extLst>
              <a:ext uri="{FF2B5EF4-FFF2-40B4-BE49-F238E27FC236}">
                <a16:creationId xmlns:a16="http://schemas.microsoft.com/office/drawing/2014/main" id="{0388B1F7-3072-473A-97B3-E6853D7E0CF2}"/>
              </a:ext>
            </a:extLst>
          </p:cNvPr>
          <p:cNvGraphicFramePr>
            <a:graphicFrameLocks noGrp="1"/>
          </p:cNvGraphicFramePr>
          <p:nvPr>
            <p:extLst>
              <p:ext uri="{D42A27DB-BD31-4B8C-83A1-F6EECF244321}">
                <p14:modId xmlns:p14="http://schemas.microsoft.com/office/powerpoint/2010/main" val="3548657275"/>
              </p:ext>
            </p:extLst>
          </p:nvPr>
        </p:nvGraphicFramePr>
        <p:xfrm>
          <a:off x="1618138" y="915670"/>
          <a:ext cx="6385243" cy="3545840"/>
        </p:xfrm>
        <a:graphic>
          <a:graphicData uri="http://schemas.openxmlformats.org/drawingml/2006/table">
            <a:tbl>
              <a:tblPr firstRow="1" bandRow="1">
                <a:tableStyleId>{5C22544A-7EE6-4342-B048-85BDC9FD1C3A}</a:tableStyleId>
              </a:tblPr>
              <a:tblGrid>
                <a:gridCol w="858362">
                  <a:extLst>
                    <a:ext uri="{9D8B030D-6E8A-4147-A177-3AD203B41FA5}">
                      <a16:colId xmlns:a16="http://schemas.microsoft.com/office/drawing/2014/main" val="2845595100"/>
                    </a:ext>
                  </a:extLst>
                </a:gridCol>
                <a:gridCol w="1508760">
                  <a:extLst>
                    <a:ext uri="{9D8B030D-6E8A-4147-A177-3AD203B41FA5}">
                      <a16:colId xmlns:a16="http://schemas.microsoft.com/office/drawing/2014/main" val="4106990773"/>
                    </a:ext>
                  </a:extLst>
                </a:gridCol>
                <a:gridCol w="1579721">
                  <a:extLst>
                    <a:ext uri="{9D8B030D-6E8A-4147-A177-3AD203B41FA5}">
                      <a16:colId xmlns:a16="http://schemas.microsoft.com/office/drawing/2014/main" val="2114116297"/>
                    </a:ext>
                  </a:extLst>
                </a:gridCol>
                <a:gridCol w="1219200">
                  <a:extLst>
                    <a:ext uri="{9D8B030D-6E8A-4147-A177-3AD203B41FA5}">
                      <a16:colId xmlns:a16="http://schemas.microsoft.com/office/drawing/2014/main" val="2156928354"/>
                    </a:ext>
                  </a:extLst>
                </a:gridCol>
                <a:gridCol w="1219200">
                  <a:extLst>
                    <a:ext uri="{9D8B030D-6E8A-4147-A177-3AD203B41FA5}">
                      <a16:colId xmlns:a16="http://schemas.microsoft.com/office/drawing/2014/main" val="732145013"/>
                    </a:ext>
                  </a:extLst>
                </a:gridCol>
              </a:tblGrid>
              <a:tr h="370840">
                <a:tc>
                  <a:txBody>
                    <a:bodyPr/>
                    <a:lstStyle/>
                    <a:p>
                      <a:r>
                        <a:rPr lang="en-US" sz="1300" dirty="0"/>
                        <a:t>Criteria</a:t>
                      </a:r>
                      <a:endParaRPr lang="en-NL" sz="1300" dirty="0"/>
                    </a:p>
                  </a:txBody>
                  <a:tcPr/>
                </a:tc>
                <a:tc>
                  <a:txBody>
                    <a:bodyPr/>
                    <a:lstStyle/>
                    <a:p>
                      <a:r>
                        <a:rPr lang="en-US" sz="1300" dirty="0"/>
                        <a:t>Virtual Simulation</a:t>
                      </a:r>
                      <a:endParaRPr lang="en-NL" sz="1300" dirty="0"/>
                    </a:p>
                  </a:txBody>
                  <a:tcPr/>
                </a:tc>
                <a:tc>
                  <a:txBody>
                    <a:bodyPr/>
                    <a:lstStyle/>
                    <a:p>
                      <a:r>
                        <a:rPr lang="en-US" sz="1300" dirty="0"/>
                        <a:t>Robot as referee</a:t>
                      </a:r>
                      <a:endParaRPr lang="en-NL" sz="1300" dirty="0"/>
                    </a:p>
                  </a:txBody>
                  <a:tcPr/>
                </a:tc>
                <a:tc>
                  <a:txBody>
                    <a:bodyPr/>
                    <a:lstStyle/>
                    <a:p>
                      <a:r>
                        <a:rPr lang="en-US" sz="1300" dirty="0"/>
                        <a:t>Drones</a:t>
                      </a:r>
                      <a:endParaRPr lang="en-NL" sz="1300" dirty="0"/>
                    </a:p>
                  </a:txBody>
                  <a:tcPr/>
                </a:tc>
                <a:tc>
                  <a:txBody>
                    <a:bodyPr/>
                    <a:lstStyle/>
                    <a:p>
                      <a:r>
                        <a:rPr lang="en-US" sz="1300" dirty="0"/>
                        <a:t>Static cameras</a:t>
                      </a:r>
                      <a:endParaRPr lang="en-NL" sz="1300" dirty="0"/>
                    </a:p>
                  </a:txBody>
                  <a:tcPr/>
                </a:tc>
                <a:extLst>
                  <a:ext uri="{0D108BD9-81ED-4DB2-BD59-A6C34878D82A}">
                    <a16:rowId xmlns:a16="http://schemas.microsoft.com/office/drawing/2014/main" val="3368656371"/>
                  </a:ext>
                </a:extLst>
              </a:tr>
              <a:tr h="370840">
                <a:tc rowSpan="3">
                  <a:txBody>
                    <a:bodyPr/>
                    <a:lstStyle/>
                    <a:p>
                      <a:pPr algn="l"/>
                      <a:r>
                        <a:rPr lang="en-US" dirty="0"/>
                        <a:t>Pros</a:t>
                      </a:r>
                      <a:endParaRPr lang="en-NL" dirty="0"/>
                    </a:p>
                  </a:txBody>
                  <a:tcPr anchor="ctr"/>
                </a:tc>
                <a:tc>
                  <a:txBody>
                    <a:bodyPr/>
                    <a:lstStyle/>
                    <a:p>
                      <a:r>
                        <a:rPr lang="en-US" sz="1100" dirty="0"/>
                        <a:t>Easier to implement</a:t>
                      </a:r>
                      <a:endParaRPr lang="en-NL" sz="1100" dirty="0"/>
                    </a:p>
                  </a:txBody>
                  <a:tcPr/>
                </a:tc>
                <a:tc>
                  <a:txBody>
                    <a:bodyPr/>
                    <a:lstStyle/>
                    <a:p>
                      <a:r>
                        <a:rPr lang="en-US" sz="1100" dirty="0"/>
                        <a:t> </a:t>
                      </a:r>
                      <a:endParaRPr lang="en-NL" sz="1100" dirty="0"/>
                    </a:p>
                  </a:txBody>
                  <a:tcPr/>
                </a:tc>
                <a:tc>
                  <a:txBody>
                    <a:bodyPr/>
                    <a:lstStyle/>
                    <a:p>
                      <a:r>
                        <a:rPr lang="en-US" sz="1100" dirty="0"/>
                        <a:t>Hardware available</a:t>
                      </a:r>
                      <a:endParaRPr lang="en-NL" sz="1100" dirty="0"/>
                    </a:p>
                  </a:txBody>
                  <a:tcPr/>
                </a:tc>
                <a:tc>
                  <a:txBody>
                    <a:bodyPr/>
                    <a:lstStyle/>
                    <a:p>
                      <a:r>
                        <a:rPr lang="en-US" sz="1100" dirty="0"/>
                        <a:t>Hardware already installed</a:t>
                      </a:r>
                      <a:endParaRPr lang="en-NL" sz="1100" dirty="0"/>
                    </a:p>
                  </a:txBody>
                  <a:tcPr/>
                </a:tc>
                <a:extLst>
                  <a:ext uri="{0D108BD9-81ED-4DB2-BD59-A6C34878D82A}">
                    <a16:rowId xmlns:a16="http://schemas.microsoft.com/office/drawing/2014/main" val="2454651958"/>
                  </a:ext>
                </a:extLst>
              </a:tr>
              <a:tr h="370840">
                <a:tc vMerge="1">
                  <a:txBody>
                    <a:bodyPr/>
                    <a:lstStyle/>
                    <a:p>
                      <a:endParaRPr lang="en-NL" dirty="0"/>
                    </a:p>
                  </a:txBody>
                  <a:tcPr/>
                </a:tc>
                <a:tc>
                  <a:txBody>
                    <a:bodyPr/>
                    <a:lstStyle/>
                    <a:p>
                      <a:r>
                        <a:rPr lang="en-US" sz="1100" dirty="0"/>
                        <a:t>Use most of the past year’s work</a:t>
                      </a:r>
                      <a:endParaRPr lang="en-NL" sz="1100" dirty="0"/>
                    </a:p>
                  </a:txBody>
                  <a:tcPr/>
                </a:tc>
                <a:tc>
                  <a:txBody>
                    <a:bodyPr/>
                    <a:lstStyle/>
                    <a:p>
                      <a:endParaRPr lang="en-NL" sz="1100"/>
                    </a:p>
                  </a:txBody>
                  <a:tcPr/>
                </a:tc>
                <a:tc>
                  <a:txBody>
                    <a:bodyPr/>
                    <a:lstStyle/>
                    <a:p>
                      <a:r>
                        <a:rPr lang="en-US" sz="1100" dirty="0"/>
                        <a:t>Achieve learning goals all members</a:t>
                      </a:r>
                      <a:endParaRPr lang="en-NL" sz="1100" dirty="0"/>
                    </a:p>
                  </a:txBody>
                  <a:tcPr/>
                </a:tc>
                <a:tc>
                  <a:txBody>
                    <a:bodyPr/>
                    <a:lstStyle/>
                    <a:p>
                      <a:r>
                        <a:rPr lang="en-US" sz="1100" dirty="0"/>
                        <a:t>Use most of the past year’s work</a:t>
                      </a:r>
                      <a:endParaRPr lang="en-NL" sz="1100" dirty="0"/>
                    </a:p>
                  </a:txBody>
                  <a:tcPr/>
                </a:tc>
                <a:extLst>
                  <a:ext uri="{0D108BD9-81ED-4DB2-BD59-A6C34878D82A}">
                    <a16:rowId xmlns:a16="http://schemas.microsoft.com/office/drawing/2014/main" val="1124185570"/>
                  </a:ext>
                </a:extLst>
              </a:tr>
              <a:tr h="370840">
                <a:tc vMerge="1">
                  <a:txBody>
                    <a:bodyPr/>
                    <a:lstStyle/>
                    <a:p>
                      <a:endParaRPr lang="en-NL" dirty="0"/>
                    </a:p>
                  </a:txBody>
                  <a:tcPr/>
                </a:tc>
                <a:tc>
                  <a:txBody>
                    <a:bodyPr/>
                    <a:lstStyle/>
                    <a:p>
                      <a:r>
                        <a:rPr lang="en-US" sz="1100" dirty="0"/>
                        <a:t>Implement new cameras to simulate real field of Tech United</a:t>
                      </a:r>
                      <a:endParaRPr lang="en-NL" sz="1100" dirty="0"/>
                    </a:p>
                  </a:txBody>
                  <a:tcPr/>
                </a:tc>
                <a:tc>
                  <a:txBody>
                    <a:bodyPr/>
                    <a:lstStyle/>
                    <a:p>
                      <a:endParaRPr lang="en-NL" sz="1100" dirty="0"/>
                    </a:p>
                  </a:txBody>
                  <a:tcPr/>
                </a:tc>
                <a:tc>
                  <a:txBody>
                    <a:bodyPr/>
                    <a:lstStyle/>
                    <a:p>
                      <a:endParaRPr lang="en-NL" sz="1100" dirty="0"/>
                    </a:p>
                  </a:txBody>
                  <a:tcPr/>
                </a:tc>
                <a:tc>
                  <a:txBody>
                    <a:bodyPr/>
                    <a:lstStyle/>
                    <a:p>
                      <a:r>
                        <a:rPr lang="en-US" sz="1100" dirty="0"/>
                        <a:t>Can assist Human Referee for most of the rules</a:t>
                      </a:r>
                      <a:endParaRPr lang="en-NL" sz="1100" dirty="0"/>
                    </a:p>
                  </a:txBody>
                  <a:tcPr/>
                </a:tc>
                <a:extLst>
                  <a:ext uri="{0D108BD9-81ED-4DB2-BD59-A6C34878D82A}">
                    <a16:rowId xmlns:a16="http://schemas.microsoft.com/office/drawing/2014/main" val="2493118057"/>
                  </a:ext>
                </a:extLst>
              </a:tr>
              <a:tr h="370840">
                <a:tc rowSpan="3">
                  <a:txBody>
                    <a:bodyPr/>
                    <a:lstStyle/>
                    <a:p>
                      <a:pPr algn="l"/>
                      <a:r>
                        <a:rPr lang="en-US" dirty="0"/>
                        <a:t>Cons</a:t>
                      </a:r>
                      <a:endParaRPr lang="en-NL" dirty="0"/>
                    </a:p>
                  </a:txBody>
                  <a:tcPr anchor="ctr"/>
                </a:tc>
                <a:tc>
                  <a:txBody>
                    <a:bodyPr/>
                    <a:lstStyle/>
                    <a:p>
                      <a:r>
                        <a:rPr lang="en-US" sz="1100" dirty="0"/>
                        <a:t>Do not achieve learning goals all members</a:t>
                      </a:r>
                      <a:endParaRPr lang="en-NL" sz="1100" dirty="0"/>
                    </a:p>
                  </a:txBody>
                  <a:tcPr/>
                </a:tc>
                <a:tc>
                  <a:txBody>
                    <a:bodyPr/>
                    <a:lstStyle/>
                    <a:p>
                      <a:r>
                        <a:rPr lang="en-US" sz="1100" dirty="0"/>
                        <a:t>Do not use the implementation part from last year’s project, just the system part</a:t>
                      </a:r>
                      <a:endParaRPr lang="en-NL" sz="1100" dirty="0"/>
                    </a:p>
                  </a:txBody>
                  <a:tcPr/>
                </a:tc>
                <a:tc>
                  <a:txBody>
                    <a:bodyPr/>
                    <a:lstStyle/>
                    <a:p>
                      <a:r>
                        <a:rPr lang="en-US" sz="1100" dirty="0"/>
                        <a:t>Hard to control</a:t>
                      </a:r>
                      <a:endParaRPr lang="en-NL" sz="1100" dirty="0"/>
                    </a:p>
                  </a:txBody>
                  <a:tcPr/>
                </a:tc>
                <a:tc>
                  <a:txBody>
                    <a:bodyPr/>
                    <a:lstStyle/>
                    <a:p>
                      <a:r>
                        <a:rPr lang="en-US" sz="1100" dirty="0"/>
                        <a:t>Hard to be configured</a:t>
                      </a:r>
                      <a:endParaRPr lang="en-NL" sz="1100" dirty="0"/>
                    </a:p>
                  </a:txBody>
                  <a:tcPr/>
                </a:tc>
                <a:extLst>
                  <a:ext uri="{0D108BD9-81ED-4DB2-BD59-A6C34878D82A}">
                    <a16:rowId xmlns:a16="http://schemas.microsoft.com/office/drawing/2014/main" val="556891846"/>
                  </a:ext>
                </a:extLst>
              </a:tr>
              <a:tr h="370840">
                <a:tc vMerge="1">
                  <a:txBody>
                    <a:bodyPr/>
                    <a:lstStyle/>
                    <a:p>
                      <a:endParaRPr lang="en-NL" dirty="0"/>
                    </a:p>
                  </a:txBody>
                  <a:tcPr/>
                </a:tc>
                <a:tc>
                  <a:txBody>
                    <a:bodyPr/>
                    <a:lstStyle/>
                    <a:p>
                      <a:r>
                        <a:rPr lang="en-US" sz="1100" dirty="0"/>
                        <a:t>Cannot assist Human Referee in a real match</a:t>
                      </a:r>
                      <a:endParaRPr lang="en-NL" sz="1100" dirty="0"/>
                    </a:p>
                  </a:txBody>
                  <a:tcPr/>
                </a:tc>
                <a:tc>
                  <a:txBody>
                    <a:bodyPr/>
                    <a:lstStyle/>
                    <a:p>
                      <a:r>
                        <a:rPr lang="en-US" sz="1100" dirty="0"/>
                        <a:t>Need to understand how to use </a:t>
                      </a:r>
                      <a:endParaRPr lang="en-NL" sz="1100" dirty="0"/>
                    </a:p>
                  </a:txBody>
                  <a:tcPr/>
                </a:tc>
                <a:tc>
                  <a:txBody>
                    <a:bodyPr/>
                    <a:lstStyle/>
                    <a:p>
                      <a:r>
                        <a:rPr lang="en-US" sz="1100" dirty="0"/>
                        <a:t>Still needs a camera</a:t>
                      </a:r>
                      <a:endParaRPr lang="en-NL" sz="1100" dirty="0"/>
                    </a:p>
                  </a:txBody>
                  <a:tcPr/>
                </a:tc>
                <a:tc>
                  <a:txBody>
                    <a:bodyPr/>
                    <a:lstStyle/>
                    <a:p>
                      <a:r>
                        <a:rPr lang="en-US" sz="1100" dirty="0"/>
                        <a:t>High image storage</a:t>
                      </a:r>
                      <a:endParaRPr lang="en-NL" sz="1100" dirty="0"/>
                    </a:p>
                  </a:txBody>
                  <a:tcPr/>
                </a:tc>
                <a:extLst>
                  <a:ext uri="{0D108BD9-81ED-4DB2-BD59-A6C34878D82A}">
                    <a16:rowId xmlns:a16="http://schemas.microsoft.com/office/drawing/2014/main" val="4020608672"/>
                  </a:ext>
                </a:extLst>
              </a:tr>
              <a:tr h="370840">
                <a:tc vMerge="1">
                  <a:txBody>
                    <a:bodyPr/>
                    <a:lstStyle/>
                    <a:p>
                      <a:endParaRPr lang="en-NL" dirty="0"/>
                    </a:p>
                  </a:txBody>
                  <a:tcPr/>
                </a:tc>
                <a:tc>
                  <a:txBody>
                    <a:bodyPr/>
                    <a:lstStyle/>
                    <a:p>
                      <a:endParaRPr lang="en-NL" sz="1100" dirty="0"/>
                    </a:p>
                  </a:txBody>
                  <a:tcPr/>
                </a:tc>
                <a:tc>
                  <a:txBody>
                    <a:bodyPr/>
                    <a:lstStyle/>
                    <a:p>
                      <a:endParaRPr lang="en-NL" sz="1100"/>
                    </a:p>
                  </a:txBody>
                  <a:tcPr/>
                </a:tc>
                <a:tc>
                  <a:txBody>
                    <a:bodyPr/>
                    <a:lstStyle/>
                    <a:p>
                      <a:endParaRPr lang="en-NL" sz="1100" dirty="0"/>
                    </a:p>
                  </a:txBody>
                  <a:tcPr/>
                </a:tc>
                <a:tc>
                  <a:txBody>
                    <a:bodyPr/>
                    <a:lstStyle/>
                    <a:p>
                      <a:endParaRPr lang="en-NL" sz="1100" dirty="0"/>
                    </a:p>
                  </a:txBody>
                  <a:tcPr/>
                </a:tc>
                <a:extLst>
                  <a:ext uri="{0D108BD9-81ED-4DB2-BD59-A6C34878D82A}">
                    <a16:rowId xmlns:a16="http://schemas.microsoft.com/office/drawing/2014/main" val="2177578553"/>
                  </a:ext>
                </a:extLst>
              </a:tr>
            </a:tbl>
          </a:graphicData>
        </a:graphic>
      </p:graphicFrame>
      <p:sp>
        <p:nvSpPr>
          <p:cNvPr id="11" name="Slide Number Placeholder 4">
            <a:extLst>
              <a:ext uri="{FF2B5EF4-FFF2-40B4-BE49-F238E27FC236}">
                <a16:creationId xmlns:a16="http://schemas.microsoft.com/office/drawing/2014/main" id="{2A9B834A-79CD-4CC6-8F87-CF27274DF293}"/>
              </a:ext>
            </a:extLst>
          </p:cNvPr>
          <p:cNvSpPr>
            <a:spLocks noGrp="1"/>
          </p:cNvSpPr>
          <p:nvPr>
            <p:ph type="sldNum" sz="quarter" idx="12"/>
          </p:nvPr>
        </p:nvSpPr>
        <p:spPr>
          <a:xfrm>
            <a:off x="2" y="4568400"/>
            <a:ext cx="1114424" cy="572286"/>
          </a:xfrm>
        </p:spPr>
        <p:txBody>
          <a:bodyPr/>
          <a:lstStyle/>
          <a:p>
            <a:fld id="{B7CEC10D-CD46-426F-915E-6C78530279CB}" type="slidenum">
              <a:rPr lang="en-US" smtClean="0"/>
              <a:t>5</a:t>
            </a:fld>
            <a:endParaRPr lang="en-US" dirty="0"/>
          </a:p>
        </p:txBody>
      </p:sp>
      <p:sp>
        <p:nvSpPr>
          <p:cNvPr id="12" name="Tijdelijke aanduiding voor voettekst 3">
            <a:extLst>
              <a:ext uri="{FF2B5EF4-FFF2-40B4-BE49-F238E27FC236}">
                <a16:creationId xmlns:a16="http://schemas.microsoft.com/office/drawing/2014/main" id="{DE3689F0-9264-4471-80EF-C3193B6F35B4}"/>
              </a:ext>
            </a:extLst>
          </p:cNvPr>
          <p:cNvSpPr txBox="1">
            <a:spLocks/>
          </p:cNvSpPr>
          <p:nvPr/>
        </p:nvSpPr>
        <p:spPr>
          <a:xfrm>
            <a:off x="1114424" y="4568400"/>
            <a:ext cx="7042149" cy="576000"/>
          </a:xfrm>
          <a:prstGeom prst="rect">
            <a:avLst/>
          </a:prstGeom>
          <a:solidFill>
            <a:schemeClr val="bg1"/>
          </a:solidFill>
        </p:spPr>
        <p:txBody>
          <a:bodyPr vert="horz" lIns="0" tIns="0" rIns="0" bIns="0" rtlCol="0" anchor="ctr"/>
          <a:lstStyle>
            <a:defPPr>
              <a:defRPr lang="nl-NL"/>
            </a:defPPr>
            <a:lvl1pPr marL="0" algn="l" defTabSz="685800" rtl="0" eaLnBrk="1" latinLnBrk="0" hangingPunct="1">
              <a:defRPr sz="11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dirty="0"/>
              <a:t>2o21 MSD </a:t>
            </a:r>
            <a:r>
              <a:rPr lang="en-GB" dirty="0" err="1"/>
              <a:t>AutoRef</a:t>
            </a:r>
            <a:r>
              <a:rPr lang="en-GB" dirty="0"/>
              <a:t> Project</a:t>
            </a:r>
          </a:p>
        </p:txBody>
      </p:sp>
    </p:spTree>
    <p:extLst>
      <p:ext uri="{BB962C8B-B14F-4D97-AF65-F5344CB8AC3E}">
        <p14:creationId xmlns:p14="http://schemas.microsoft.com/office/powerpoint/2010/main" val="404214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51113" y="547608"/>
            <a:ext cx="7556500" cy="539038"/>
          </a:xfrm>
        </p:spPr>
        <p:txBody>
          <a:bodyPr/>
          <a:lstStyle/>
          <a:p>
            <a:r>
              <a:rPr lang="en-GB" dirty="0"/>
              <a:t>Stakeholder and </a:t>
            </a:r>
            <a:r>
              <a:rPr lang="en-GB" dirty="0" err="1"/>
              <a:t>Proiritization</a:t>
            </a:r>
            <a:endParaRPr lang="en-GB" dirty="0"/>
          </a:p>
        </p:txBody>
      </p:sp>
      <p:graphicFrame>
        <p:nvGraphicFramePr>
          <p:cNvPr id="9" name="Content Placeholder 8">
            <a:extLst>
              <a:ext uri="{FF2B5EF4-FFF2-40B4-BE49-F238E27FC236}">
                <a16:creationId xmlns:a16="http://schemas.microsoft.com/office/drawing/2014/main" id="{4A954D54-9D23-4636-AC06-98FE05B50E1E}"/>
              </a:ext>
            </a:extLst>
          </p:cNvPr>
          <p:cNvGraphicFramePr>
            <a:graphicFrameLocks noGrp="1"/>
          </p:cNvGraphicFramePr>
          <p:nvPr>
            <p:ph idx="1"/>
            <p:extLst>
              <p:ext uri="{D42A27DB-BD31-4B8C-83A1-F6EECF244321}">
                <p14:modId xmlns:p14="http://schemas.microsoft.com/office/powerpoint/2010/main" val="3761978379"/>
              </p:ext>
            </p:extLst>
          </p:nvPr>
        </p:nvGraphicFramePr>
        <p:xfrm>
          <a:off x="751113" y="881742"/>
          <a:ext cx="7556500" cy="3380015"/>
        </p:xfrm>
        <a:graphic>
          <a:graphicData uri="http://schemas.openxmlformats.org/drawingml/2006/chart">
            <c:chart xmlns:c="http://schemas.openxmlformats.org/drawingml/2006/chart" xmlns:r="http://schemas.openxmlformats.org/officeDocument/2006/relationships" r:id="rId3"/>
          </a:graphicData>
        </a:graphic>
      </p:graphicFrame>
      <p:sp>
        <p:nvSpPr>
          <p:cNvPr id="4" name="Tijdelijke aanduiding voor voettekst 3"/>
          <p:cNvSpPr>
            <a:spLocks noGrp="1"/>
          </p:cNvSpPr>
          <p:nvPr>
            <p:ph type="ftr" sz="quarter" idx="11"/>
          </p:nvPr>
        </p:nvSpPr>
        <p:spPr/>
        <p:txBody>
          <a:bodyPr/>
          <a:lstStyle/>
          <a:p>
            <a:r>
              <a:rPr lang="en-GB" dirty="0"/>
              <a:t>Title of the presentation - by tab Insert -&gt; Header text and Footer text</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6</a:t>
            </a:fld>
            <a:endParaRPr lang="en-GB" dirty="0"/>
          </a:p>
        </p:txBody>
      </p:sp>
      <p:cxnSp>
        <p:nvCxnSpPr>
          <p:cNvPr id="11" name="Straight Connector 10">
            <a:extLst>
              <a:ext uri="{FF2B5EF4-FFF2-40B4-BE49-F238E27FC236}">
                <a16:creationId xmlns:a16="http://schemas.microsoft.com/office/drawing/2014/main" id="{2B47EE01-EB67-4B83-9768-51E7D51907A1}"/>
              </a:ext>
            </a:extLst>
          </p:cNvPr>
          <p:cNvCxnSpPr>
            <a:cxnSpLocks/>
          </p:cNvCxnSpPr>
          <p:nvPr/>
        </p:nvCxnSpPr>
        <p:spPr>
          <a:xfrm>
            <a:off x="4635500" y="1509486"/>
            <a:ext cx="0" cy="231502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20259BC-40AF-4310-9780-2A401AD8A2E9}"/>
              </a:ext>
            </a:extLst>
          </p:cNvPr>
          <p:cNvCxnSpPr/>
          <p:nvPr/>
        </p:nvCxnSpPr>
        <p:spPr>
          <a:xfrm>
            <a:off x="1239157" y="2674262"/>
            <a:ext cx="679268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2DD1A6B-F6FA-43EF-AD04-613ED7A65AD5}"/>
              </a:ext>
            </a:extLst>
          </p:cNvPr>
          <p:cNvSpPr txBox="1"/>
          <p:nvPr/>
        </p:nvSpPr>
        <p:spPr>
          <a:xfrm>
            <a:off x="5021945" y="1627210"/>
            <a:ext cx="2053771" cy="507831"/>
          </a:xfrm>
          <a:prstGeom prst="rect">
            <a:avLst/>
          </a:prstGeom>
          <a:noFill/>
        </p:spPr>
        <p:txBody>
          <a:bodyPr wrap="square" rtlCol="0">
            <a:spAutoFit/>
          </a:bodyPr>
          <a:lstStyle/>
          <a:p>
            <a:r>
              <a:rPr lang="en-US" dirty="0"/>
              <a:t>Erjen</a:t>
            </a:r>
          </a:p>
          <a:p>
            <a:r>
              <a:rPr lang="en-US" dirty="0"/>
              <a:t>Design Team(us)</a:t>
            </a:r>
            <a:endParaRPr lang="en-NL" dirty="0"/>
          </a:p>
        </p:txBody>
      </p:sp>
      <p:sp>
        <p:nvSpPr>
          <p:cNvPr id="26" name="Tijdelijke aanduiding voor voettekst 3">
            <a:extLst>
              <a:ext uri="{FF2B5EF4-FFF2-40B4-BE49-F238E27FC236}">
                <a16:creationId xmlns:a16="http://schemas.microsoft.com/office/drawing/2014/main" id="{469C61B6-7FB4-4F28-AA2B-D53461319B75}"/>
              </a:ext>
            </a:extLst>
          </p:cNvPr>
          <p:cNvSpPr txBox="1">
            <a:spLocks/>
          </p:cNvSpPr>
          <p:nvPr/>
        </p:nvSpPr>
        <p:spPr>
          <a:xfrm>
            <a:off x="1114424" y="4568400"/>
            <a:ext cx="7042149" cy="576000"/>
          </a:xfrm>
          <a:prstGeom prst="rect">
            <a:avLst/>
          </a:prstGeom>
          <a:solidFill>
            <a:schemeClr val="bg1"/>
          </a:solidFill>
        </p:spPr>
        <p:txBody>
          <a:bodyPr vert="horz" lIns="0" tIns="0" rIns="0" bIns="0" rtlCol="0" anchor="ctr"/>
          <a:lstStyle>
            <a:defPPr>
              <a:defRPr lang="nl-NL"/>
            </a:defPPr>
            <a:lvl1pPr marL="0" algn="l" defTabSz="685800" rtl="0" eaLnBrk="1" latinLnBrk="0" hangingPunct="1">
              <a:defRPr sz="11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dirty="0"/>
              <a:t>2o21 MSD </a:t>
            </a:r>
            <a:r>
              <a:rPr lang="en-GB" dirty="0" err="1"/>
              <a:t>AutoRef</a:t>
            </a:r>
            <a:r>
              <a:rPr lang="en-GB" dirty="0"/>
              <a:t> Project</a:t>
            </a:r>
          </a:p>
        </p:txBody>
      </p:sp>
      <p:sp>
        <p:nvSpPr>
          <p:cNvPr id="27" name="Tijdelijke aanduiding voor dianummer 4">
            <a:extLst>
              <a:ext uri="{FF2B5EF4-FFF2-40B4-BE49-F238E27FC236}">
                <a16:creationId xmlns:a16="http://schemas.microsoft.com/office/drawing/2014/main" id="{DA6CCB37-65CE-448D-B4AE-1FABC6E109FC}"/>
              </a:ext>
            </a:extLst>
          </p:cNvPr>
          <p:cNvSpPr txBox="1">
            <a:spLocks/>
          </p:cNvSpPr>
          <p:nvPr/>
        </p:nvSpPr>
        <p:spPr>
          <a:xfrm>
            <a:off x="0" y="4568400"/>
            <a:ext cx="1114424" cy="572286"/>
          </a:xfrm>
          <a:prstGeom prst="rect">
            <a:avLst/>
          </a:prstGeom>
          <a:solidFill>
            <a:schemeClr val="bg1"/>
          </a:solidFill>
        </p:spPr>
        <p:txBody>
          <a:bodyPr vert="horz" lIns="756000" tIns="0" rIns="0" bIns="0" rtlCol="0" anchor="ctr"/>
          <a:lstStyle>
            <a:defPPr>
              <a:defRPr lang="nl-NL"/>
            </a:defPPr>
            <a:lvl1pPr marL="0" algn="l" defTabSz="685800" rtl="0" eaLnBrk="1" latinLnBrk="0" hangingPunct="1">
              <a:defRPr sz="11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C194BDB0-F4EA-4DD6-8281-CCE2440D0CE0}" type="slidenum">
              <a:rPr lang="en-GB" smtClean="0"/>
              <a:pPr/>
              <a:t>6</a:t>
            </a:fld>
            <a:endParaRPr lang="en-GB" dirty="0"/>
          </a:p>
        </p:txBody>
      </p:sp>
      <p:cxnSp>
        <p:nvCxnSpPr>
          <p:cNvPr id="28" name="Straight Connector 27">
            <a:extLst>
              <a:ext uri="{FF2B5EF4-FFF2-40B4-BE49-F238E27FC236}">
                <a16:creationId xmlns:a16="http://schemas.microsoft.com/office/drawing/2014/main" id="{A7A0D26C-0433-4988-8187-4D4A989CDAF7}"/>
              </a:ext>
            </a:extLst>
          </p:cNvPr>
          <p:cNvCxnSpPr>
            <a:cxnSpLocks/>
          </p:cNvCxnSpPr>
          <p:nvPr/>
        </p:nvCxnSpPr>
        <p:spPr>
          <a:xfrm>
            <a:off x="4635498" y="1509486"/>
            <a:ext cx="0" cy="231502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40B95D3-FA6C-4217-B358-411E9EC45F32}"/>
              </a:ext>
            </a:extLst>
          </p:cNvPr>
          <p:cNvCxnSpPr/>
          <p:nvPr/>
        </p:nvCxnSpPr>
        <p:spPr>
          <a:xfrm>
            <a:off x="1239155" y="2674262"/>
            <a:ext cx="679268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75DDA5B-EF38-4209-B289-396F5FBDAC53}"/>
              </a:ext>
            </a:extLst>
          </p:cNvPr>
          <p:cNvSpPr/>
          <p:nvPr/>
        </p:nvSpPr>
        <p:spPr>
          <a:xfrm>
            <a:off x="5021943" y="2727644"/>
            <a:ext cx="624110" cy="201187"/>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Rectangle 34">
            <a:extLst>
              <a:ext uri="{FF2B5EF4-FFF2-40B4-BE49-F238E27FC236}">
                <a16:creationId xmlns:a16="http://schemas.microsoft.com/office/drawing/2014/main" id="{E330FECC-BCF5-4DD0-87D2-E8B625A660CE}"/>
              </a:ext>
            </a:extLst>
          </p:cNvPr>
          <p:cNvSpPr/>
          <p:nvPr/>
        </p:nvSpPr>
        <p:spPr>
          <a:xfrm>
            <a:off x="5021942" y="3367417"/>
            <a:ext cx="1195977" cy="201186"/>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9" name="Rectangle 38">
            <a:extLst>
              <a:ext uri="{FF2B5EF4-FFF2-40B4-BE49-F238E27FC236}">
                <a16:creationId xmlns:a16="http://schemas.microsoft.com/office/drawing/2014/main" id="{0D4DF5D0-725D-46CA-B6DE-5972D425797E}"/>
              </a:ext>
            </a:extLst>
          </p:cNvPr>
          <p:cNvSpPr/>
          <p:nvPr/>
        </p:nvSpPr>
        <p:spPr>
          <a:xfrm>
            <a:off x="5021942" y="1636005"/>
            <a:ext cx="624110" cy="25964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0111674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69AA5-FC2D-449F-99D7-CE4E04781F0C}"/>
              </a:ext>
            </a:extLst>
          </p:cNvPr>
          <p:cNvSpPr>
            <a:spLocks noGrp="1"/>
          </p:cNvSpPr>
          <p:nvPr>
            <p:ph type="title"/>
          </p:nvPr>
        </p:nvSpPr>
        <p:spPr/>
        <p:txBody>
          <a:bodyPr/>
          <a:lstStyle/>
          <a:p>
            <a:r>
              <a:rPr lang="en-US" dirty="0" err="1"/>
              <a:t>Erjen’s</a:t>
            </a:r>
            <a:r>
              <a:rPr lang="en-US" dirty="0"/>
              <a:t> Prioritized Concerns </a:t>
            </a:r>
            <a:endParaRPr lang="en-NL" dirty="0"/>
          </a:p>
        </p:txBody>
      </p:sp>
      <p:sp>
        <p:nvSpPr>
          <p:cNvPr id="3" name="Content Placeholder 2">
            <a:extLst>
              <a:ext uri="{FF2B5EF4-FFF2-40B4-BE49-F238E27FC236}">
                <a16:creationId xmlns:a16="http://schemas.microsoft.com/office/drawing/2014/main" id="{4EB69E78-7EFA-4DBB-8BC3-13B72A30D0A3}"/>
              </a:ext>
            </a:extLst>
          </p:cNvPr>
          <p:cNvSpPr>
            <a:spLocks noGrp="1"/>
          </p:cNvSpPr>
          <p:nvPr>
            <p:ph idx="1"/>
          </p:nvPr>
        </p:nvSpPr>
        <p:spPr/>
        <p:txBody>
          <a:bodyPr/>
          <a:lstStyle/>
          <a:p>
            <a:pPr marL="457200" indent="-457200">
              <a:buFont typeface="+mj-lt"/>
              <a:buAutoNum type="arabicPeriod"/>
            </a:pPr>
            <a:r>
              <a:rPr lang="en-US" dirty="0"/>
              <a:t>5 mins match 2 vs 2</a:t>
            </a:r>
          </a:p>
          <a:p>
            <a:pPr marL="457200" indent="-457200">
              <a:buFont typeface="+mj-lt"/>
              <a:buAutoNum type="arabicPeriod"/>
            </a:pPr>
            <a:r>
              <a:rPr lang="en-US" u="sng" dirty="0"/>
              <a:t>Positive</a:t>
            </a:r>
            <a:r>
              <a:rPr lang="en-US" dirty="0"/>
              <a:t> feedback from human referee</a:t>
            </a:r>
          </a:p>
          <a:p>
            <a:pPr marL="457200" indent="-457200">
              <a:buFont typeface="+mj-lt"/>
              <a:buAutoNum type="arabicPeriod"/>
            </a:pPr>
            <a:r>
              <a:rPr lang="en-US" dirty="0"/>
              <a:t>Log and show evidence for violation for rule violations</a:t>
            </a:r>
          </a:p>
          <a:p>
            <a:pPr marL="457200" indent="-457200">
              <a:buFont typeface="+mj-lt"/>
              <a:buAutoNum type="arabicPeriod"/>
            </a:pPr>
            <a:r>
              <a:rPr lang="en-US" dirty="0"/>
              <a:t>Build on previous work</a:t>
            </a:r>
          </a:p>
          <a:p>
            <a:pPr marL="457200" indent="-457200">
              <a:buFont typeface="+mj-lt"/>
              <a:buAutoNum type="arabicPeriod"/>
            </a:pPr>
            <a:r>
              <a:rPr lang="en-US" dirty="0"/>
              <a:t>Structured Software delivery</a:t>
            </a:r>
          </a:p>
          <a:p>
            <a:pPr marL="457200" indent="-457200">
              <a:buFont typeface="+mj-lt"/>
              <a:buAutoNum type="arabicPeriod"/>
            </a:pPr>
            <a:r>
              <a:rPr lang="en-US" dirty="0"/>
              <a:t>Documentation</a:t>
            </a:r>
          </a:p>
          <a:p>
            <a:pPr marL="457200" indent="-457200">
              <a:buFont typeface="+mj-lt"/>
              <a:buAutoNum type="arabicPeriod"/>
            </a:pPr>
            <a:r>
              <a:rPr lang="en-US" dirty="0"/>
              <a:t>Individual learning goals</a:t>
            </a:r>
            <a:endParaRPr lang="en-NL" dirty="0"/>
          </a:p>
        </p:txBody>
      </p:sp>
      <p:sp>
        <p:nvSpPr>
          <p:cNvPr id="6" name="Slide Number Placeholder 4">
            <a:extLst>
              <a:ext uri="{FF2B5EF4-FFF2-40B4-BE49-F238E27FC236}">
                <a16:creationId xmlns:a16="http://schemas.microsoft.com/office/drawing/2014/main" id="{2ED268BD-BACE-478B-8DA6-020060E3AD07}"/>
              </a:ext>
            </a:extLst>
          </p:cNvPr>
          <p:cNvSpPr>
            <a:spLocks noGrp="1"/>
          </p:cNvSpPr>
          <p:nvPr>
            <p:ph type="sldNum" sz="quarter" idx="12"/>
          </p:nvPr>
        </p:nvSpPr>
        <p:spPr>
          <a:xfrm>
            <a:off x="2" y="4568400"/>
            <a:ext cx="1114424" cy="572286"/>
          </a:xfrm>
        </p:spPr>
        <p:txBody>
          <a:bodyPr/>
          <a:lstStyle/>
          <a:p>
            <a:fld id="{B7CEC10D-CD46-426F-915E-6C78530279CB}" type="slidenum">
              <a:rPr lang="en-US" smtClean="0"/>
              <a:t>7</a:t>
            </a:fld>
            <a:endParaRPr lang="en-US" dirty="0"/>
          </a:p>
        </p:txBody>
      </p:sp>
      <p:sp>
        <p:nvSpPr>
          <p:cNvPr id="7" name="Tijdelijke aanduiding voor voettekst 3">
            <a:extLst>
              <a:ext uri="{FF2B5EF4-FFF2-40B4-BE49-F238E27FC236}">
                <a16:creationId xmlns:a16="http://schemas.microsoft.com/office/drawing/2014/main" id="{4766DA8B-86AC-4EDD-BE75-33EB0922A0C5}"/>
              </a:ext>
            </a:extLst>
          </p:cNvPr>
          <p:cNvSpPr txBox="1">
            <a:spLocks/>
          </p:cNvSpPr>
          <p:nvPr/>
        </p:nvSpPr>
        <p:spPr>
          <a:xfrm>
            <a:off x="1114424" y="4568400"/>
            <a:ext cx="7042149" cy="576000"/>
          </a:xfrm>
          <a:prstGeom prst="rect">
            <a:avLst/>
          </a:prstGeom>
          <a:solidFill>
            <a:schemeClr val="bg1"/>
          </a:solidFill>
        </p:spPr>
        <p:txBody>
          <a:bodyPr vert="horz" lIns="0" tIns="0" rIns="0" bIns="0" rtlCol="0" anchor="ctr"/>
          <a:lstStyle>
            <a:defPPr>
              <a:defRPr lang="nl-NL"/>
            </a:defPPr>
            <a:lvl1pPr marL="0" algn="l" defTabSz="685800" rtl="0" eaLnBrk="1" latinLnBrk="0" hangingPunct="1">
              <a:defRPr sz="11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dirty="0"/>
              <a:t>2o21 MSD </a:t>
            </a:r>
            <a:r>
              <a:rPr lang="en-GB" dirty="0" err="1"/>
              <a:t>AutoRef</a:t>
            </a:r>
            <a:r>
              <a:rPr lang="en-GB" dirty="0"/>
              <a:t> Project</a:t>
            </a:r>
          </a:p>
        </p:txBody>
      </p:sp>
    </p:spTree>
    <p:extLst>
      <p:ext uri="{BB962C8B-B14F-4D97-AF65-F5344CB8AC3E}">
        <p14:creationId xmlns:p14="http://schemas.microsoft.com/office/powerpoint/2010/main" val="155386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DBF2E-D311-4FA0-B5CB-635635A8AF67}"/>
              </a:ext>
            </a:extLst>
          </p:cNvPr>
          <p:cNvSpPr>
            <a:spLocks noGrp="1"/>
          </p:cNvSpPr>
          <p:nvPr>
            <p:ph type="title"/>
          </p:nvPr>
        </p:nvSpPr>
        <p:spPr/>
        <p:txBody>
          <a:bodyPr/>
          <a:lstStyle/>
          <a:p>
            <a:r>
              <a:rPr lang="en-US" dirty="0"/>
              <a:t>René’s Prioritized concerns</a:t>
            </a:r>
            <a:endParaRPr lang="en-NL" dirty="0"/>
          </a:p>
        </p:txBody>
      </p:sp>
      <p:sp>
        <p:nvSpPr>
          <p:cNvPr id="3" name="Content Placeholder 2">
            <a:extLst>
              <a:ext uri="{FF2B5EF4-FFF2-40B4-BE49-F238E27FC236}">
                <a16:creationId xmlns:a16="http://schemas.microsoft.com/office/drawing/2014/main" id="{5F0E3AA6-2A5E-4B29-9EC6-7EC4FE20DC28}"/>
              </a:ext>
            </a:extLst>
          </p:cNvPr>
          <p:cNvSpPr>
            <a:spLocks noGrp="1"/>
          </p:cNvSpPr>
          <p:nvPr>
            <p:ph idx="1"/>
          </p:nvPr>
        </p:nvSpPr>
        <p:spPr/>
        <p:txBody>
          <a:bodyPr/>
          <a:lstStyle/>
          <a:p>
            <a:pPr marL="457200" indent="-457200">
              <a:buFont typeface="+mj-lt"/>
              <a:buAutoNum type="arabicPeriod"/>
            </a:pPr>
            <a:r>
              <a:rPr lang="en-US" dirty="0"/>
              <a:t>5 mins match 2 vs 2</a:t>
            </a:r>
          </a:p>
          <a:p>
            <a:pPr marL="457200" indent="-457200">
              <a:buFont typeface="+mj-lt"/>
              <a:buAutoNum type="arabicPeriod"/>
            </a:pPr>
            <a:r>
              <a:rPr lang="en-US" u="sng" dirty="0"/>
              <a:t>Positive</a:t>
            </a:r>
            <a:r>
              <a:rPr lang="en-US" dirty="0"/>
              <a:t> feedback from human referee</a:t>
            </a:r>
          </a:p>
          <a:p>
            <a:pPr marL="457200" indent="-457200">
              <a:buFont typeface="+mj-lt"/>
              <a:buAutoNum type="arabicPeriod"/>
            </a:pPr>
            <a:r>
              <a:rPr lang="en-US" dirty="0"/>
              <a:t>Log and show evidence for violation for rule violations</a:t>
            </a:r>
          </a:p>
          <a:p>
            <a:pPr marL="457200" indent="-457200">
              <a:buFont typeface="+mj-lt"/>
              <a:buAutoNum type="arabicPeriod"/>
            </a:pPr>
            <a:endParaRPr lang="en-NL" dirty="0"/>
          </a:p>
        </p:txBody>
      </p:sp>
      <p:sp>
        <p:nvSpPr>
          <p:cNvPr id="6" name="Slide Number Placeholder 4">
            <a:extLst>
              <a:ext uri="{FF2B5EF4-FFF2-40B4-BE49-F238E27FC236}">
                <a16:creationId xmlns:a16="http://schemas.microsoft.com/office/drawing/2014/main" id="{0806141F-50CE-4617-A5A2-AB485CBA49F9}"/>
              </a:ext>
            </a:extLst>
          </p:cNvPr>
          <p:cNvSpPr>
            <a:spLocks noGrp="1"/>
          </p:cNvSpPr>
          <p:nvPr>
            <p:ph type="sldNum" sz="quarter" idx="12"/>
          </p:nvPr>
        </p:nvSpPr>
        <p:spPr>
          <a:xfrm>
            <a:off x="2" y="4568400"/>
            <a:ext cx="1114424" cy="572286"/>
          </a:xfrm>
        </p:spPr>
        <p:txBody>
          <a:bodyPr/>
          <a:lstStyle/>
          <a:p>
            <a:fld id="{B7CEC10D-CD46-426F-915E-6C78530279CB}" type="slidenum">
              <a:rPr lang="en-US" smtClean="0"/>
              <a:t>8</a:t>
            </a:fld>
            <a:endParaRPr lang="en-US" dirty="0"/>
          </a:p>
        </p:txBody>
      </p:sp>
      <p:sp>
        <p:nvSpPr>
          <p:cNvPr id="7" name="Tijdelijke aanduiding voor voettekst 3">
            <a:extLst>
              <a:ext uri="{FF2B5EF4-FFF2-40B4-BE49-F238E27FC236}">
                <a16:creationId xmlns:a16="http://schemas.microsoft.com/office/drawing/2014/main" id="{28082606-BC48-4011-BEDE-EDDE6F3C467A}"/>
              </a:ext>
            </a:extLst>
          </p:cNvPr>
          <p:cNvSpPr txBox="1">
            <a:spLocks/>
          </p:cNvSpPr>
          <p:nvPr/>
        </p:nvSpPr>
        <p:spPr>
          <a:xfrm>
            <a:off x="1114424" y="4568400"/>
            <a:ext cx="7042149" cy="576000"/>
          </a:xfrm>
          <a:prstGeom prst="rect">
            <a:avLst/>
          </a:prstGeom>
          <a:solidFill>
            <a:schemeClr val="bg1"/>
          </a:solidFill>
        </p:spPr>
        <p:txBody>
          <a:bodyPr vert="horz" lIns="0" tIns="0" rIns="0" bIns="0" rtlCol="0" anchor="ctr"/>
          <a:lstStyle>
            <a:defPPr>
              <a:defRPr lang="nl-NL"/>
            </a:defPPr>
            <a:lvl1pPr marL="0" algn="l" defTabSz="685800" rtl="0" eaLnBrk="1" latinLnBrk="0" hangingPunct="1">
              <a:defRPr sz="11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dirty="0"/>
              <a:t>2o21 MSD </a:t>
            </a:r>
            <a:r>
              <a:rPr lang="en-GB" dirty="0" err="1"/>
              <a:t>AutoRef</a:t>
            </a:r>
            <a:r>
              <a:rPr lang="en-GB" dirty="0"/>
              <a:t> Project</a:t>
            </a:r>
          </a:p>
        </p:txBody>
      </p:sp>
    </p:spTree>
    <p:extLst>
      <p:ext uri="{BB962C8B-B14F-4D97-AF65-F5344CB8AC3E}">
        <p14:creationId xmlns:p14="http://schemas.microsoft.com/office/powerpoint/2010/main" val="336293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B398-395F-420D-AE02-B3B5FC5A7F8E}"/>
              </a:ext>
            </a:extLst>
          </p:cNvPr>
          <p:cNvSpPr>
            <a:spLocks noGrp="1"/>
          </p:cNvSpPr>
          <p:nvPr>
            <p:ph type="title"/>
          </p:nvPr>
        </p:nvSpPr>
        <p:spPr/>
        <p:txBody>
          <a:bodyPr/>
          <a:lstStyle/>
          <a:p>
            <a:r>
              <a:rPr lang="en-US" dirty="0"/>
              <a:t>Human Referee’s Prioritized concerns</a:t>
            </a:r>
            <a:endParaRPr lang="en-NL" dirty="0"/>
          </a:p>
        </p:txBody>
      </p:sp>
      <p:sp>
        <p:nvSpPr>
          <p:cNvPr id="3" name="Content Placeholder 2">
            <a:extLst>
              <a:ext uri="{FF2B5EF4-FFF2-40B4-BE49-F238E27FC236}">
                <a16:creationId xmlns:a16="http://schemas.microsoft.com/office/drawing/2014/main" id="{D0EF8CE0-A4B3-4916-B198-28FE7E58CF53}"/>
              </a:ext>
            </a:extLst>
          </p:cNvPr>
          <p:cNvSpPr>
            <a:spLocks noGrp="1"/>
          </p:cNvSpPr>
          <p:nvPr>
            <p:ph idx="1"/>
          </p:nvPr>
        </p:nvSpPr>
        <p:spPr/>
        <p:txBody>
          <a:bodyPr/>
          <a:lstStyle/>
          <a:p>
            <a:pPr marL="457200" indent="-457200">
              <a:buFont typeface="+mj-lt"/>
              <a:buAutoNum type="arabicPeriod"/>
            </a:pPr>
            <a:r>
              <a:rPr lang="en-US" dirty="0"/>
              <a:t>Loose his/ her job.</a:t>
            </a:r>
          </a:p>
          <a:p>
            <a:pPr marL="457200" indent="-457200">
              <a:buFont typeface="+mj-lt"/>
              <a:buAutoNum type="arabicPeriod"/>
            </a:pPr>
            <a:r>
              <a:rPr lang="en-US" dirty="0"/>
              <a:t>To be assisted in rules that are difficult to interpret</a:t>
            </a:r>
          </a:p>
          <a:p>
            <a:pPr marL="457200" indent="-457200">
              <a:buFont typeface="+mj-lt"/>
              <a:buAutoNum type="arabicPeriod"/>
            </a:pPr>
            <a:r>
              <a:rPr lang="en-US" dirty="0"/>
              <a:t>Log and show evidence for violation for rule violations</a:t>
            </a:r>
          </a:p>
          <a:p>
            <a:pPr marL="457200" indent="-457200">
              <a:buFont typeface="+mj-lt"/>
              <a:buAutoNum type="arabicPeriod"/>
            </a:pPr>
            <a:r>
              <a:rPr lang="en-US" dirty="0"/>
              <a:t>Communication with </a:t>
            </a:r>
            <a:r>
              <a:rPr lang="en-US" dirty="0" err="1"/>
              <a:t>AutoRef</a:t>
            </a:r>
            <a:r>
              <a:rPr lang="en-US" dirty="0"/>
              <a:t>.</a:t>
            </a:r>
          </a:p>
          <a:p>
            <a:pPr marL="457200" indent="-457200">
              <a:buFont typeface="+mj-lt"/>
              <a:buAutoNum type="arabicPeriod"/>
            </a:pPr>
            <a:endParaRPr lang="en-NL" dirty="0"/>
          </a:p>
        </p:txBody>
      </p:sp>
      <p:sp>
        <p:nvSpPr>
          <p:cNvPr id="6" name="Slide Number Placeholder 4">
            <a:extLst>
              <a:ext uri="{FF2B5EF4-FFF2-40B4-BE49-F238E27FC236}">
                <a16:creationId xmlns:a16="http://schemas.microsoft.com/office/drawing/2014/main" id="{C39C3311-98C9-4F6C-8D1C-20A6C19B15D3}"/>
              </a:ext>
            </a:extLst>
          </p:cNvPr>
          <p:cNvSpPr>
            <a:spLocks noGrp="1"/>
          </p:cNvSpPr>
          <p:nvPr>
            <p:ph type="sldNum" sz="quarter" idx="12"/>
          </p:nvPr>
        </p:nvSpPr>
        <p:spPr>
          <a:xfrm>
            <a:off x="2" y="4568400"/>
            <a:ext cx="1114424" cy="572286"/>
          </a:xfrm>
        </p:spPr>
        <p:txBody>
          <a:bodyPr/>
          <a:lstStyle/>
          <a:p>
            <a:fld id="{B7CEC10D-CD46-426F-915E-6C78530279CB}" type="slidenum">
              <a:rPr lang="en-US" smtClean="0"/>
              <a:t>9</a:t>
            </a:fld>
            <a:endParaRPr lang="en-US" dirty="0"/>
          </a:p>
        </p:txBody>
      </p:sp>
      <p:sp>
        <p:nvSpPr>
          <p:cNvPr id="7" name="Tijdelijke aanduiding voor voettekst 3">
            <a:extLst>
              <a:ext uri="{FF2B5EF4-FFF2-40B4-BE49-F238E27FC236}">
                <a16:creationId xmlns:a16="http://schemas.microsoft.com/office/drawing/2014/main" id="{03AAC1F2-AEC5-40DA-A19D-1706B6A3E689}"/>
              </a:ext>
            </a:extLst>
          </p:cNvPr>
          <p:cNvSpPr txBox="1">
            <a:spLocks/>
          </p:cNvSpPr>
          <p:nvPr/>
        </p:nvSpPr>
        <p:spPr>
          <a:xfrm>
            <a:off x="1114424" y="4568400"/>
            <a:ext cx="7042149" cy="576000"/>
          </a:xfrm>
          <a:prstGeom prst="rect">
            <a:avLst/>
          </a:prstGeom>
          <a:solidFill>
            <a:schemeClr val="bg1"/>
          </a:solidFill>
        </p:spPr>
        <p:txBody>
          <a:bodyPr vert="horz" lIns="0" tIns="0" rIns="0" bIns="0" rtlCol="0" anchor="ctr"/>
          <a:lstStyle>
            <a:defPPr>
              <a:defRPr lang="nl-NL"/>
            </a:defPPr>
            <a:lvl1pPr marL="0" algn="l" defTabSz="685800" rtl="0" eaLnBrk="1" latinLnBrk="0" hangingPunct="1">
              <a:defRPr sz="1100" b="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GB" dirty="0"/>
              <a:t>2o21 MSD </a:t>
            </a:r>
            <a:r>
              <a:rPr lang="en-GB" dirty="0" err="1"/>
              <a:t>AutoRef</a:t>
            </a:r>
            <a:r>
              <a:rPr lang="en-GB" dirty="0"/>
              <a:t> Project</a:t>
            </a:r>
          </a:p>
        </p:txBody>
      </p:sp>
    </p:spTree>
    <p:extLst>
      <p:ext uri="{BB962C8B-B14F-4D97-AF65-F5344CB8AC3E}">
        <p14:creationId xmlns:p14="http://schemas.microsoft.com/office/powerpoint/2010/main" val="201423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antoorthema">
  <a:themeElements>
    <a:clrScheme name="TUe_PPT_V2">
      <a:dk1>
        <a:sysClr val="windowText" lastClr="000000"/>
      </a:dk1>
      <a:lt1>
        <a:sysClr val="window" lastClr="FFFFFF"/>
      </a:lt1>
      <a:dk2>
        <a:srgbClr val="C81919"/>
      </a:dk2>
      <a:lt2>
        <a:srgbClr val="101073"/>
      </a:lt2>
      <a:accent1>
        <a:srgbClr val="C81919"/>
      </a:accent1>
      <a:accent2>
        <a:srgbClr val="9E9EB1"/>
      </a:accent2>
      <a:accent3>
        <a:srgbClr val="0092B5"/>
      </a:accent3>
      <a:accent4>
        <a:srgbClr val="FF9A00"/>
      </a:accent4>
      <a:accent5>
        <a:srgbClr val="101073"/>
      </a:accent5>
      <a:accent6>
        <a:srgbClr val="CEDF00"/>
      </a:accent6>
      <a:hlink>
        <a:srgbClr val="0563C1"/>
      </a:hlink>
      <a:folHlink>
        <a:srgbClr val="954F72"/>
      </a:folHlink>
    </a:clrScheme>
    <a:fontScheme name="TUe_Calibri">
      <a:majorFont>
        <a:latin typeface="Calibri"/>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Ue_16x9.potx" id="{9370F84E-7576-4FDA-B736-A09996DF8429}" vid="{ED81D3C9-A1FB-4E5B-AF38-E92F700A58FD}"/>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TUe_16x9 (2)</Template>
  <TotalTime>219</TotalTime>
  <Words>696</Words>
  <Application>Microsoft Office PowerPoint</Application>
  <PresentationFormat>On-screen Show (16:9)</PresentationFormat>
  <Paragraphs>211</Paragraphs>
  <Slides>11</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Kantoorthema</vt:lpstr>
      <vt:lpstr>Stakeholder Analysis, Concerns and Functional Decomposition</vt:lpstr>
      <vt:lpstr>AGENDA</vt:lpstr>
      <vt:lpstr>AutoRef - Progress</vt:lpstr>
      <vt:lpstr>AutoRef - Progress</vt:lpstr>
      <vt:lpstr>Project Scope</vt:lpstr>
      <vt:lpstr>Stakeholder and Proiritization</vt:lpstr>
      <vt:lpstr>Erjen’s Prioritized Concerns </vt:lpstr>
      <vt:lpstr>René’s Prioritized concerns</vt:lpstr>
      <vt:lpstr>Human Referee’s Prioritized concerns</vt:lpstr>
      <vt:lpstr>PowerPoint Presentation</vt:lpstr>
      <vt:lpstr>Questions:</vt:lpstr>
    </vt:vector>
  </TitlesOfParts>
  <Company>TU/e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title at the top</dc:title>
  <dc:creator>Ven, I.M.J. van de</dc:creator>
  <cp:lastModifiedBy>Pagatini, Guilherme</cp:lastModifiedBy>
  <cp:revision>21</cp:revision>
  <dcterms:created xsi:type="dcterms:W3CDTF">2019-11-27T15:26:32Z</dcterms:created>
  <dcterms:modified xsi:type="dcterms:W3CDTF">2022-02-22T22:43:18Z</dcterms:modified>
</cp:coreProperties>
</file>