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4" r:id="rId9"/>
    <p:sldId id="265" r:id="rId10"/>
    <p:sldId id="266" r:id="rId11"/>
    <p:sldId id="273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javablog.com/2018/07/14/1-spring-introduct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Spring Framework - 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By Anup Bhagwat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FA5F1-20E7-421F-AE93-8212497D3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Bean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98E9F-B2A3-4C05-80FC-EF4FA7745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70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77D3-553C-4861-8699-3AEFFF429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Constructor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A0B14-AD60-486B-891D-0422C3B80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293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A2009-F84C-45C6-8CD0-CE033FFA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 wired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E4AE4-5678-4ABD-B80A-EFF628134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229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DDC9D-8874-4541-A162-AA7079A8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Configuration | Bean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0874E-C9F8-4E10-908E-AB835F013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88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/>
              <a:t>Introduction to Spring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5C87A-ACF6-42DE-A2C3-6B5AB180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i="0" dirty="0">
                <a:solidFill>
                  <a:srgbClr val="000000"/>
                </a:solidFill>
                <a:effectLst/>
                <a:latin typeface="Merriweather"/>
              </a:rPr>
              <a:t>Inversion Of Control (IOC)</a:t>
            </a:r>
            <a:endParaRPr lang="en-IN" b="0" i="0" dirty="0">
              <a:solidFill>
                <a:srgbClr val="000000"/>
              </a:solidFill>
              <a:effectLst/>
              <a:latin typeface="Merriweather"/>
            </a:endParaRPr>
          </a:p>
          <a:p>
            <a:pPr algn="just"/>
            <a:r>
              <a:rPr lang="en-IN" b="1" i="0" dirty="0">
                <a:solidFill>
                  <a:srgbClr val="000000"/>
                </a:solidFill>
                <a:effectLst/>
                <a:latin typeface="Merriweather"/>
              </a:rPr>
              <a:t>Dependency Injection - </a:t>
            </a:r>
            <a:endParaRPr lang="en-IN" b="0" i="0" dirty="0">
              <a:solidFill>
                <a:srgbClr val="000000"/>
              </a:solidFill>
              <a:effectLst/>
              <a:latin typeface="Merriweather"/>
            </a:endParaRPr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Merriweather"/>
              </a:rPr>
              <a:t>Lightweight - </a:t>
            </a:r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Merriweather"/>
              </a:rPr>
              <a:t>Container – </a:t>
            </a:r>
            <a:r>
              <a:rPr lang="en-US" b="0" i="0" dirty="0">
                <a:solidFill>
                  <a:srgbClr val="000000"/>
                </a:solidFill>
                <a:effectLst/>
                <a:latin typeface="Merriweather"/>
              </a:rPr>
              <a:t>manages the life cycle and configuration of application objects</a:t>
            </a:r>
            <a:endParaRPr lang="en-IN" b="1" dirty="0">
              <a:solidFill>
                <a:srgbClr val="000000"/>
              </a:solidFill>
              <a:latin typeface="Merriweather"/>
            </a:endParaRPr>
          </a:p>
          <a:p>
            <a:pPr algn="just"/>
            <a:r>
              <a:rPr lang="en-IN" b="1" i="0" dirty="0">
                <a:solidFill>
                  <a:srgbClr val="000000"/>
                </a:solidFill>
                <a:effectLst/>
                <a:latin typeface="Merriweather"/>
              </a:rPr>
              <a:t>MVC Framework – </a:t>
            </a:r>
            <a:r>
              <a:rPr lang="en-IN" dirty="0">
                <a:solidFill>
                  <a:srgbClr val="000000"/>
                </a:solidFill>
                <a:latin typeface="Merriweather"/>
              </a:rPr>
              <a:t>Web application support</a:t>
            </a:r>
          </a:p>
          <a:p>
            <a:pPr marL="0" indent="0">
              <a:buNone/>
            </a:pPr>
            <a:br>
              <a:rPr lang="en-IN" dirty="0"/>
            </a:br>
            <a:r>
              <a:rPr lang="en-IN" dirty="0">
                <a:hlinkClick r:id="rId2"/>
              </a:rPr>
              <a:t>https://www.myjavablog.com/2018/07/14/1-spring-introduction/</a:t>
            </a:r>
            <a:endParaRPr lang="en-IN" dirty="0"/>
          </a:p>
          <a:p>
            <a:pPr marL="0" indent="0">
              <a:buNone/>
            </a:pP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C973B-9A3E-41BE-9C88-F4C97BB19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9675181" cy="1061919"/>
          </a:xfrm>
        </p:spPr>
        <p:txBody>
          <a:bodyPr/>
          <a:lstStyle/>
          <a:p>
            <a:r>
              <a:rPr lang="en-IN" dirty="0"/>
              <a:t>What is Dependency Injection?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7C22B-6668-4856-B2DA-E0D56052A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04513"/>
            <a:ext cx="8405674" cy="468740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812926-9F63-4366-8277-215A62D77A6B}"/>
              </a:ext>
            </a:extLst>
          </p:cNvPr>
          <p:cNvSpPr/>
          <p:nvPr/>
        </p:nvSpPr>
        <p:spPr>
          <a:xfrm>
            <a:off x="2237173" y="2894119"/>
            <a:ext cx="1784411" cy="196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3EC29C-FC24-44D9-898F-06EA21543FEE}"/>
              </a:ext>
            </a:extLst>
          </p:cNvPr>
          <p:cNvCxnSpPr>
            <a:cxnSpLocks/>
          </p:cNvCxnSpPr>
          <p:nvPr/>
        </p:nvCxnSpPr>
        <p:spPr>
          <a:xfrm>
            <a:off x="2237173" y="3402489"/>
            <a:ext cx="1784411" cy="2651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744AA8D-E3AC-40B8-9EE6-5130D645C0BC}"/>
              </a:ext>
            </a:extLst>
          </p:cNvPr>
          <p:cNvSpPr txBox="1"/>
          <p:nvPr/>
        </p:nvSpPr>
        <p:spPr>
          <a:xfrm>
            <a:off x="2664411" y="2963638"/>
            <a:ext cx="104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43F151-8561-4F8C-B1BE-7BE06EBA7752}"/>
              </a:ext>
            </a:extLst>
          </p:cNvPr>
          <p:cNvSpPr txBox="1"/>
          <p:nvPr/>
        </p:nvSpPr>
        <p:spPr>
          <a:xfrm>
            <a:off x="2183906" y="3526873"/>
            <a:ext cx="2130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Engine : engine</a:t>
            </a:r>
          </a:p>
          <a:p>
            <a:r>
              <a:rPr lang="en-US" dirty="0"/>
              <a:t>Tyre : tyre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7DA67E-6444-42C5-A373-2E2BC51FBAC9}"/>
              </a:ext>
            </a:extLst>
          </p:cNvPr>
          <p:cNvSpPr/>
          <p:nvPr/>
        </p:nvSpPr>
        <p:spPr>
          <a:xfrm>
            <a:off x="6357152" y="2103120"/>
            <a:ext cx="1269506" cy="196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0C700A-824E-4FF4-9846-93C68E55A7F1}"/>
              </a:ext>
            </a:extLst>
          </p:cNvPr>
          <p:cNvCxnSpPr>
            <a:cxnSpLocks/>
          </p:cNvCxnSpPr>
          <p:nvPr/>
        </p:nvCxnSpPr>
        <p:spPr>
          <a:xfrm>
            <a:off x="6357152" y="2638001"/>
            <a:ext cx="126950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3465DF8-59EC-4959-83D1-908E73E1B690}"/>
              </a:ext>
            </a:extLst>
          </p:cNvPr>
          <p:cNvSpPr txBox="1"/>
          <p:nvPr/>
        </p:nvSpPr>
        <p:spPr>
          <a:xfrm>
            <a:off x="6468122" y="2203600"/>
            <a:ext cx="104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Engine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C9C13A-A3FF-46EA-9B9B-D81FF0E19909}"/>
              </a:ext>
            </a:extLst>
          </p:cNvPr>
          <p:cNvSpPr txBox="1"/>
          <p:nvPr/>
        </p:nvSpPr>
        <p:spPr>
          <a:xfrm>
            <a:off x="6388224" y="2756158"/>
            <a:ext cx="104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60A0DE-4641-4A13-8F85-C026067B5277}"/>
              </a:ext>
            </a:extLst>
          </p:cNvPr>
          <p:cNvSpPr/>
          <p:nvPr/>
        </p:nvSpPr>
        <p:spPr>
          <a:xfrm>
            <a:off x="6357152" y="4314820"/>
            <a:ext cx="1269506" cy="196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197BE11-5311-416D-B9A2-66E6D36E0079}"/>
              </a:ext>
            </a:extLst>
          </p:cNvPr>
          <p:cNvCxnSpPr>
            <a:cxnSpLocks/>
          </p:cNvCxnSpPr>
          <p:nvPr/>
        </p:nvCxnSpPr>
        <p:spPr>
          <a:xfrm>
            <a:off x="6357152" y="4849701"/>
            <a:ext cx="126950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9924498-1DF4-4C54-9731-23B55C305F0A}"/>
              </a:ext>
            </a:extLst>
          </p:cNvPr>
          <p:cNvSpPr txBox="1"/>
          <p:nvPr/>
        </p:nvSpPr>
        <p:spPr>
          <a:xfrm>
            <a:off x="6468122" y="4415300"/>
            <a:ext cx="104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Tyre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87BF8E-6410-4D8E-9C93-496BEEF6ED5F}"/>
              </a:ext>
            </a:extLst>
          </p:cNvPr>
          <p:cNvSpPr txBox="1"/>
          <p:nvPr/>
        </p:nvSpPr>
        <p:spPr>
          <a:xfrm>
            <a:off x="6388224" y="4967858"/>
            <a:ext cx="104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0E5A85A-DDE0-40DA-9DC6-2CD86A83B47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021584" y="2263930"/>
            <a:ext cx="2335568" cy="1611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3E5E1B-7A6E-4A12-82A0-7D629D75243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021584" y="3875102"/>
            <a:ext cx="2335568" cy="72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78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A8943-3A45-445D-845E-C13D9413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1CA6A-8AD3-4971-931A-68AD6E93A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 for JARs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138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4897F-036F-4083-AB7D-7081DBE8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Maven Practical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0AFD7-AA0A-40B8-95B7-63ECE0A6C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3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A9AAB-2511-4D5D-A534-0589EE20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05275-4A54-4EAE-84C6-3A19906A5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558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4A708-EFB7-430E-9997-54A3762E6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Spring.xml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5C536-F33D-4B81-ADDE-25DBC8594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72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F6E0-85CF-4650-BFE2-D8DC3E4E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688D8-7EB0-4C33-BA13-3F7AED310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Singleton</a:t>
            </a:r>
          </a:p>
          <a:p>
            <a:r>
              <a:rPr lang="en-US" dirty="0"/>
              <a:t>Prototype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6064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85FF-7129-4340-911E-ACEFCF2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Annotation Based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87D30-FABC-4067-B3B8-AD9126EFD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214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{3C5E01DE-144F-43E0-89A8-B07C1EB2C146}tf78438558_win32</Template>
  <TotalTime>0</TotalTime>
  <Words>97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Garamond</vt:lpstr>
      <vt:lpstr>Merriweather</vt:lpstr>
      <vt:lpstr>SavonVTI</vt:lpstr>
      <vt:lpstr>Spring Framework - Core</vt:lpstr>
      <vt:lpstr>Introduction to Spring</vt:lpstr>
      <vt:lpstr>What is Dependency Injection?</vt:lpstr>
      <vt:lpstr>Introduction to Maven</vt:lpstr>
      <vt:lpstr>Maven Practical</vt:lpstr>
      <vt:lpstr>Application Context</vt:lpstr>
      <vt:lpstr>Spring.xml</vt:lpstr>
      <vt:lpstr>Bean Types</vt:lpstr>
      <vt:lpstr>Annotation Based Configuration</vt:lpstr>
      <vt:lpstr>Bean Property</vt:lpstr>
      <vt:lpstr>Constructor Injection</vt:lpstr>
      <vt:lpstr>Auto wired Annotation</vt:lpstr>
      <vt:lpstr>Configuration | Bean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2021-12-03T09:55:18Z</dcterms:created>
  <dcterms:modified xsi:type="dcterms:W3CDTF">2021-12-11T00:52:18Z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