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63"/>
  </p:notesMasterIdLst>
  <p:handoutMasterIdLst>
    <p:handoutMasterId r:id="rId64"/>
  </p:handoutMasterIdLst>
  <p:sldIdLst>
    <p:sldId id="263" r:id="rId5"/>
    <p:sldId id="303" r:id="rId6"/>
    <p:sldId id="264" r:id="rId7"/>
    <p:sldId id="293" r:id="rId8"/>
    <p:sldId id="305" r:id="rId9"/>
    <p:sldId id="325" r:id="rId10"/>
    <p:sldId id="326" r:id="rId11"/>
    <p:sldId id="327" r:id="rId12"/>
    <p:sldId id="328" r:id="rId13"/>
    <p:sldId id="329" r:id="rId14"/>
    <p:sldId id="330" r:id="rId15"/>
    <p:sldId id="331" r:id="rId16"/>
    <p:sldId id="340" r:id="rId17"/>
    <p:sldId id="341" r:id="rId18"/>
    <p:sldId id="342" r:id="rId19"/>
    <p:sldId id="332" r:id="rId20"/>
    <p:sldId id="333" r:id="rId21"/>
    <p:sldId id="334" r:id="rId22"/>
    <p:sldId id="335" r:id="rId23"/>
    <p:sldId id="336" r:id="rId24"/>
    <p:sldId id="337" r:id="rId25"/>
    <p:sldId id="338" r:id="rId26"/>
    <p:sldId id="295" r:id="rId27"/>
    <p:sldId id="296" r:id="rId28"/>
    <p:sldId id="343" r:id="rId29"/>
    <p:sldId id="344" r:id="rId30"/>
    <p:sldId id="345" r:id="rId31"/>
    <p:sldId id="346" r:id="rId32"/>
    <p:sldId id="347" r:id="rId33"/>
    <p:sldId id="348" r:id="rId34"/>
    <p:sldId id="349" r:id="rId35"/>
    <p:sldId id="350" r:id="rId36"/>
    <p:sldId id="351" r:id="rId37"/>
    <p:sldId id="297" r:id="rId38"/>
    <p:sldId id="324" r:id="rId39"/>
    <p:sldId id="352" r:id="rId40"/>
    <p:sldId id="353" r:id="rId41"/>
    <p:sldId id="357" r:id="rId42"/>
    <p:sldId id="358" r:id="rId43"/>
    <p:sldId id="359" r:id="rId44"/>
    <p:sldId id="360" r:id="rId45"/>
    <p:sldId id="361" r:id="rId46"/>
    <p:sldId id="362" r:id="rId47"/>
    <p:sldId id="363" r:id="rId48"/>
    <p:sldId id="364" r:id="rId49"/>
    <p:sldId id="299" r:id="rId50"/>
    <p:sldId id="300" r:id="rId51"/>
    <p:sldId id="365" r:id="rId52"/>
    <p:sldId id="366" r:id="rId53"/>
    <p:sldId id="367" r:id="rId54"/>
    <p:sldId id="368" r:id="rId55"/>
    <p:sldId id="369" r:id="rId56"/>
    <p:sldId id="370" r:id="rId57"/>
    <p:sldId id="371" r:id="rId58"/>
    <p:sldId id="372" r:id="rId59"/>
    <p:sldId id="274" r:id="rId60"/>
    <p:sldId id="291" r:id="rId61"/>
    <p:sldId id="277"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6" userDrawn="1">
          <p15:clr>
            <a:srgbClr val="A4A3A4"/>
          </p15:clr>
        </p15:guide>
        <p15:guide id="2" pos="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15B"/>
    <a:srgbClr val="3E3457"/>
    <a:srgbClr val="1B368D"/>
    <a:srgbClr val="4F4E5A"/>
    <a:srgbClr val="F3F3F3"/>
    <a:srgbClr val="F9F9F9"/>
    <a:srgbClr val="E8E8E8"/>
    <a:srgbClr val="FCFCFC"/>
    <a:srgbClr val="FAFAFA"/>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68" autoAdjust="0"/>
    <p:restoredTop sz="95501" autoAdjust="0"/>
  </p:normalViewPr>
  <p:slideViewPr>
    <p:cSldViewPr snapToGrid="0">
      <p:cViewPr varScale="1">
        <p:scale>
          <a:sx n="90" d="100"/>
          <a:sy n="90" d="100"/>
        </p:scale>
        <p:origin x="1440" y="90"/>
      </p:cViewPr>
      <p:guideLst>
        <p:guide orient="horz" pos="4296"/>
        <p:guide pos="72"/>
      </p:guideLst>
    </p:cSldViewPr>
  </p:slideViewPr>
  <p:notesTextViewPr>
    <p:cViewPr>
      <p:scale>
        <a:sx n="1" d="1"/>
        <a:sy n="1" d="1"/>
      </p:scale>
      <p:origin x="0" y="0"/>
    </p:cViewPr>
  </p:notesTextViewPr>
  <p:sorterViewPr>
    <p:cViewPr>
      <p:scale>
        <a:sx n="100" d="100"/>
        <a:sy n="100" d="100"/>
      </p:scale>
      <p:origin x="0" y="-186"/>
    </p:cViewPr>
  </p:sorterViewPr>
  <p:notesViewPr>
    <p:cSldViewPr snapToGrid="0">
      <p:cViewPr varScale="1">
        <p:scale>
          <a:sx n="67" d="100"/>
          <a:sy n="67" d="100"/>
        </p:scale>
        <p:origin x="322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75582D-5F41-4E20-9437-D4B8D62264AC}" type="datetimeFigureOut">
              <a:rPr lang="en-US" smtClean="0"/>
              <a:t>1/13/2017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491620-5216-49C6-863D-7A243751396A}" type="slidenum">
              <a:rPr lang="en-US" smtClean="0"/>
              <a:t>‹#›</a:t>
            </a:fld>
            <a:endParaRPr lang="en-US"/>
          </a:p>
        </p:txBody>
      </p:sp>
    </p:spTree>
    <p:extLst>
      <p:ext uri="{BB962C8B-B14F-4D97-AF65-F5344CB8AC3E}">
        <p14:creationId xmlns:p14="http://schemas.microsoft.com/office/powerpoint/2010/main" val="1478225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151FD5-6332-4200-AB87-3E98F9B09AFA}" type="datetimeFigureOut">
              <a:rPr lang="en-US" smtClean="0"/>
              <a:t>1/13/2017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47165-D121-4F3D-92F6-BE975E6DB8BF}" type="slidenum">
              <a:rPr lang="en-US" smtClean="0"/>
              <a:t>‹#›</a:t>
            </a:fld>
            <a:endParaRPr lang="en-US"/>
          </a:p>
        </p:txBody>
      </p:sp>
    </p:spTree>
    <p:extLst>
      <p:ext uri="{BB962C8B-B14F-4D97-AF65-F5344CB8AC3E}">
        <p14:creationId xmlns:p14="http://schemas.microsoft.com/office/powerpoint/2010/main" val="393649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Action</a:t>
            </a:r>
            <a:r>
              <a:rPr lang="en-US" b="1" baseline="0" dirty="0"/>
              <a:t> verbs: </a:t>
            </a:r>
            <a:r>
              <a:rPr lang="en-US" sz="1200" kern="1200" dirty="0">
                <a:solidFill>
                  <a:schemeClr val="tx1"/>
                </a:solidFill>
                <a:effectLst/>
                <a:latin typeface="+mn-lt"/>
                <a:ea typeface="+mn-ea"/>
                <a:cs typeface="+mn-cs"/>
              </a:rPr>
              <a:t>abstract, acquire, adjust, agree, analyze, apply, appraise, argue, assess, avoid, breakdown, build, calculate, carry out, catalog, clarify, classify, combine, compare, compute, conclude, construct, contrast, convert, cooperate, create, criticize, defend, define, demonstrate, derive, describe, design, detect, determine, differentiate, discover, discriminate, discuss, dissect, distinguish, employ, estimate, evaluate, examine, explain, explore, formulate, generalize, help, identify, illustrate, implement, indicate, inspect, instruct, integrate, interpret, investigate, join, judge, justify, label, list, master, measure, move, name, observe, offer, operate, order, organize, participate, perform, plan, praise, predict, prepare, produce, propose, rank, recall, recognize, relate, repair, represent, reproduce, research, restate, resolve, select, sequence, solve, specify, state, summarize, support, systematize, taste, test, theorize, transform, translate, use, utilize, verify, weigh, write, etc.</a:t>
            </a:r>
          </a:p>
          <a:p>
            <a:endParaRPr lang="en-US" dirty="0"/>
          </a:p>
        </p:txBody>
      </p:sp>
      <p:sp>
        <p:nvSpPr>
          <p:cNvPr id="4" name="Slide Number Placeholder 3"/>
          <p:cNvSpPr>
            <a:spLocks noGrp="1"/>
          </p:cNvSpPr>
          <p:nvPr>
            <p:ph type="sldNum" sz="quarter" idx="10"/>
          </p:nvPr>
        </p:nvSpPr>
        <p:spPr/>
        <p:txBody>
          <a:bodyPr/>
          <a:lstStyle/>
          <a:p>
            <a:fld id="{29147165-D121-4F3D-92F6-BE975E6DB8BF}" type="slidenum">
              <a:rPr lang="en-US" smtClean="0"/>
              <a:t>3</a:t>
            </a:fld>
            <a:endParaRPr lang="en-US"/>
          </a:p>
        </p:txBody>
      </p:sp>
    </p:spTree>
    <p:extLst>
      <p:ext uri="{BB962C8B-B14F-4D97-AF65-F5344CB8AC3E}">
        <p14:creationId xmlns:p14="http://schemas.microsoft.com/office/powerpoint/2010/main" val="161699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23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urseMap_Module3">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2">
                    <a:lumMod val="75000"/>
                  </a:schemeClr>
                </a:solidFill>
                <a:latin typeface="Arial" panose="020B0604020202020204" pitchFamily="34" charset="0"/>
                <a:cs typeface="Arial" panose="020B0604020202020204" pitchFamily="34" charset="0"/>
              </a:rPr>
              <a:t>Course Map/Module Map</a:t>
            </a:r>
          </a:p>
        </p:txBody>
      </p:sp>
      <p:sp>
        <p:nvSpPr>
          <p:cNvPr id="9" name="Rounded Rectangle 8"/>
          <p:cNvSpPr/>
          <p:nvPr userDrawn="1"/>
        </p:nvSpPr>
        <p:spPr>
          <a:xfrm>
            <a:off x="210608" y="24633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1</a:t>
            </a:r>
          </a:p>
        </p:txBody>
      </p:sp>
      <p:sp>
        <p:nvSpPr>
          <p:cNvPr id="10" name="Rounded Rectangle 9"/>
          <p:cNvSpPr/>
          <p:nvPr userDrawn="1"/>
        </p:nvSpPr>
        <p:spPr>
          <a:xfrm>
            <a:off x="2441090" y="217756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2</a:t>
            </a:r>
          </a:p>
        </p:txBody>
      </p:sp>
      <p:sp>
        <p:nvSpPr>
          <p:cNvPr id="11" name="Rounded Rectangle 10"/>
          <p:cNvSpPr/>
          <p:nvPr userDrawn="1"/>
        </p:nvSpPr>
        <p:spPr>
          <a:xfrm>
            <a:off x="4671572" y="1888588"/>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3</a:t>
            </a:r>
          </a:p>
        </p:txBody>
      </p:sp>
      <p:sp>
        <p:nvSpPr>
          <p:cNvPr id="12" name="Rounded Rectangle 11"/>
          <p:cNvSpPr/>
          <p:nvPr userDrawn="1"/>
        </p:nvSpPr>
        <p:spPr>
          <a:xfrm>
            <a:off x="6902054" y="15235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4</a:t>
            </a: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19"/>
          <p:cNvGraphicFramePr>
            <a:graphicFrameLocks noGrp="1"/>
          </p:cNvGraphicFramePr>
          <p:nvPr userDrawn="1">
            <p:extLst>
              <p:ext uri="{D42A27DB-BD31-4B8C-83A1-F6EECF244321}">
                <p14:modId xmlns:p14="http://schemas.microsoft.com/office/powerpoint/2010/main" val="1136004675"/>
              </p:ext>
            </p:extLst>
          </p:nvPr>
        </p:nvGraphicFramePr>
        <p:xfrm>
          <a:off x="4617088" y="3341081"/>
          <a:ext cx="2134007" cy="301752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Topic 1</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Activity</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Break</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Topic 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r h="270747">
                <a:tc>
                  <a:txBody>
                    <a:bodyPr/>
                    <a:lstStyle/>
                    <a:p>
                      <a:pPr algn="ctr"/>
                      <a:r>
                        <a:rPr lang="en-US" sz="1200" dirty="0">
                          <a:solidFill>
                            <a:srgbClr val="333F50"/>
                          </a:solidFill>
                        </a:rPr>
                        <a:t>Topic 3</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270747">
                <a:tc>
                  <a:txBody>
                    <a:bodyPr/>
                    <a:lstStyle/>
                    <a:p>
                      <a:pPr algn="ctr"/>
                      <a:r>
                        <a:rPr lang="en-US" sz="1200" dirty="0">
                          <a:solidFill>
                            <a:srgbClr val="333F50"/>
                          </a:solidFill>
                        </a:rPr>
                        <a:t>Lunch</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r h="270747">
                <a:tc>
                  <a:txBody>
                    <a:bodyPr/>
                    <a:lstStyle/>
                    <a:p>
                      <a:pPr algn="ctr"/>
                      <a:r>
                        <a:rPr lang="en-US" sz="1200" dirty="0">
                          <a:solidFill>
                            <a:srgbClr val="333F50"/>
                          </a:solidFill>
                        </a:rPr>
                        <a:t>Topic 4</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7"/>
                  </a:ext>
                </a:extLst>
              </a:tr>
              <a:tr h="270747">
                <a:tc>
                  <a:txBody>
                    <a:bodyPr/>
                    <a:lstStyle/>
                    <a:p>
                      <a:pPr algn="ctr"/>
                      <a:r>
                        <a:rPr lang="en-US" sz="1200" dirty="0">
                          <a:solidFill>
                            <a:srgbClr val="333F50"/>
                          </a:solidFill>
                        </a:rPr>
                        <a:t>Discussion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8"/>
                  </a:ext>
                </a:extLst>
              </a:tr>
              <a:tr h="270747">
                <a:tc>
                  <a:txBody>
                    <a:bodyPr/>
                    <a:lstStyle/>
                    <a:p>
                      <a:pPr algn="ctr"/>
                      <a:r>
                        <a:rPr lang="en-US" sz="1200" dirty="0">
                          <a:solidFill>
                            <a:srgbClr val="333F50"/>
                          </a:solidFill>
                        </a:rPr>
                        <a:t>Topic 5</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9"/>
                  </a:ext>
                </a:extLst>
              </a:tr>
              <a:tr h="270747">
                <a:tc>
                  <a:txBody>
                    <a:bodyPr/>
                    <a:lstStyle/>
                    <a:p>
                      <a:pPr algn="ctr"/>
                      <a:r>
                        <a:rPr lang="en-US" sz="1200" dirty="0">
                          <a:solidFill>
                            <a:srgbClr val="333F50"/>
                          </a:solidFill>
                        </a:rPr>
                        <a:t>Module Summary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cxnSp>
        <p:nvCxnSpPr>
          <p:cNvPr id="23" name="Straight Arrow Connector 22"/>
          <p:cNvCxnSpPr>
            <a:stCxn id="11" idx="2"/>
          </p:cNvCxnSpPr>
          <p:nvPr userDrawn="1"/>
        </p:nvCxnSpPr>
        <p:spPr>
          <a:xfrm>
            <a:off x="5657891" y="2460088"/>
            <a:ext cx="26200" cy="880993"/>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34474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urseMap_Module4">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2">
                    <a:lumMod val="75000"/>
                  </a:schemeClr>
                </a:solidFill>
                <a:latin typeface="Arial" panose="020B0604020202020204" pitchFamily="34" charset="0"/>
                <a:cs typeface="Arial" panose="020B0604020202020204" pitchFamily="34" charset="0"/>
              </a:rPr>
              <a:t>Course Map/Module Map</a:t>
            </a:r>
          </a:p>
        </p:txBody>
      </p:sp>
      <p:sp>
        <p:nvSpPr>
          <p:cNvPr id="9" name="Rounded Rectangle 8"/>
          <p:cNvSpPr/>
          <p:nvPr userDrawn="1"/>
        </p:nvSpPr>
        <p:spPr>
          <a:xfrm>
            <a:off x="210608" y="24633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1</a:t>
            </a:r>
          </a:p>
        </p:txBody>
      </p:sp>
      <p:sp>
        <p:nvSpPr>
          <p:cNvPr id="10" name="Rounded Rectangle 9"/>
          <p:cNvSpPr/>
          <p:nvPr userDrawn="1"/>
        </p:nvSpPr>
        <p:spPr>
          <a:xfrm>
            <a:off x="2441090" y="217756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2</a:t>
            </a:r>
          </a:p>
        </p:txBody>
      </p:sp>
      <p:sp>
        <p:nvSpPr>
          <p:cNvPr id="11" name="Rounded Rectangle 10"/>
          <p:cNvSpPr/>
          <p:nvPr userDrawn="1"/>
        </p:nvSpPr>
        <p:spPr>
          <a:xfrm>
            <a:off x="4671572" y="1888588"/>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3</a:t>
            </a:r>
          </a:p>
        </p:txBody>
      </p:sp>
      <p:sp>
        <p:nvSpPr>
          <p:cNvPr id="12" name="Rounded Rectangle 11"/>
          <p:cNvSpPr/>
          <p:nvPr userDrawn="1"/>
        </p:nvSpPr>
        <p:spPr>
          <a:xfrm>
            <a:off x="6902054" y="1523513"/>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4</a:t>
            </a: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userDrawn="1">
            <p:extLst>
              <p:ext uri="{D42A27DB-BD31-4B8C-83A1-F6EECF244321}">
                <p14:modId xmlns:p14="http://schemas.microsoft.com/office/powerpoint/2010/main" val="394529015"/>
              </p:ext>
            </p:extLst>
          </p:nvPr>
        </p:nvGraphicFramePr>
        <p:xfrm>
          <a:off x="6857981" y="3341081"/>
          <a:ext cx="2134007" cy="301752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Topic 1</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Activity</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Break</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Topic 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r h="270747">
                <a:tc>
                  <a:txBody>
                    <a:bodyPr/>
                    <a:lstStyle/>
                    <a:p>
                      <a:pPr algn="ctr"/>
                      <a:r>
                        <a:rPr lang="en-US" sz="1200" dirty="0">
                          <a:solidFill>
                            <a:srgbClr val="333F50"/>
                          </a:solidFill>
                        </a:rPr>
                        <a:t>Topic 3</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270747">
                <a:tc>
                  <a:txBody>
                    <a:bodyPr/>
                    <a:lstStyle/>
                    <a:p>
                      <a:pPr algn="ctr"/>
                      <a:r>
                        <a:rPr lang="en-US" sz="1200" dirty="0">
                          <a:solidFill>
                            <a:srgbClr val="333F50"/>
                          </a:solidFill>
                        </a:rPr>
                        <a:t>Lunch</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r h="270747">
                <a:tc>
                  <a:txBody>
                    <a:bodyPr/>
                    <a:lstStyle/>
                    <a:p>
                      <a:pPr algn="ctr"/>
                      <a:r>
                        <a:rPr lang="en-US" sz="1200" dirty="0">
                          <a:solidFill>
                            <a:srgbClr val="333F50"/>
                          </a:solidFill>
                        </a:rPr>
                        <a:t>Topic 4</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7"/>
                  </a:ext>
                </a:extLst>
              </a:tr>
              <a:tr h="270747">
                <a:tc>
                  <a:txBody>
                    <a:bodyPr/>
                    <a:lstStyle/>
                    <a:p>
                      <a:pPr algn="ctr"/>
                      <a:r>
                        <a:rPr lang="en-US" sz="1200" dirty="0">
                          <a:solidFill>
                            <a:srgbClr val="333F50"/>
                          </a:solidFill>
                        </a:rPr>
                        <a:t>Discussion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8"/>
                  </a:ext>
                </a:extLst>
              </a:tr>
              <a:tr h="270747">
                <a:tc>
                  <a:txBody>
                    <a:bodyPr/>
                    <a:lstStyle/>
                    <a:p>
                      <a:pPr algn="ctr"/>
                      <a:r>
                        <a:rPr lang="en-US" sz="1200" dirty="0">
                          <a:solidFill>
                            <a:srgbClr val="333F50"/>
                          </a:solidFill>
                        </a:rPr>
                        <a:t>Topic 5</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9"/>
                  </a:ext>
                </a:extLst>
              </a:tr>
              <a:tr h="270747">
                <a:tc>
                  <a:txBody>
                    <a:bodyPr/>
                    <a:lstStyle/>
                    <a:p>
                      <a:pPr algn="ctr"/>
                      <a:r>
                        <a:rPr lang="en-US" sz="1200" dirty="0">
                          <a:solidFill>
                            <a:srgbClr val="333F50"/>
                          </a:solidFill>
                        </a:rPr>
                        <a:t>Module Summary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cxnSp>
        <p:nvCxnSpPr>
          <p:cNvPr id="24" name="Straight Arrow Connector 23"/>
          <p:cNvCxnSpPr>
            <a:stCxn id="12" idx="2"/>
          </p:cNvCxnSpPr>
          <p:nvPr userDrawn="1"/>
        </p:nvCxnSpPr>
        <p:spPr>
          <a:xfrm>
            <a:off x="7888373" y="2095013"/>
            <a:ext cx="0" cy="12460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1293372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Title 3"/>
          <p:cNvSpPr>
            <a:spLocks noGrp="1"/>
          </p:cNvSpPr>
          <p:nvPr>
            <p:ph type="title" hasCustomPrompt="1"/>
          </p:nvPr>
        </p:nvSpPr>
        <p:spPr>
          <a:xfrm>
            <a:off x="1" y="325102"/>
            <a:ext cx="9144000" cy="567783"/>
          </a:xfrm>
          <a:prstGeom prst="rect">
            <a:avLst/>
          </a:prstGeom>
        </p:spPr>
        <p:txBody>
          <a:bodyPr/>
          <a:lstStyle>
            <a:lvl1pPr>
              <a:defRPr sz="4000" b="1" baseline="0">
                <a:solidFill>
                  <a:schemeClr val="tx2">
                    <a:lumMod val="75000"/>
                  </a:schemeClr>
                </a:solidFill>
                <a:latin typeface="Arial" panose="020B0604020202020204" pitchFamily="34" charset="0"/>
                <a:cs typeface="Arial" panose="020B0604020202020204" pitchFamily="34" charset="0"/>
              </a:defRPr>
            </a:lvl1pPr>
          </a:lstStyle>
          <a:p>
            <a:r>
              <a:rPr lang="en-US" dirty="0"/>
              <a:t>Topic Agenda</a:t>
            </a:r>
            <a:endParaRPr lang="en-CA" dirty="0"/>
          </a:p>
        </p:txBody>
      </p:sp>
      <p:sp>
        <p:nvSpPr>
          <p:cNvPr id="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425427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divider">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Title 3"/>
          <p:cNvSpPr>
            <a:spLocks noGrp="1"/>
          </p:cNvSpPr>
          <p:nvPr>
            <p:ph type="title" hasCustomPrompt="1"/>
          </p:nvPr>
        </p:nvSpPr>
        <p:spPr>
          <a:xfrm>
            <a:off x="1" y="325102"/>
            <a:ext cx="9144000" cy="567783"/>
          </a:xfrm>
          <a:prstGeom prst="rect">
            <a:avLst/>
          </a:prstGeom>
        </p:spPr>
        <p:txBody>
          <a:bodyPr/>
          <a:lstStyle>
            <a:lvl1pPr>
              <a:defRPr sz="4000" b="1" baseline="0">
                <a:solidFill>
                  <a:schemeClr val="tx2">
                    <a:lumMod val="75000"/>
                  </a:schemeClr>
                </a:solidFill>
                <a:latin typeface="Arial" panose="020B0604020202020204" pitchFamily="34" charset="0"/>
                <a:cs typeface="Arial" panose="020B0604020202020204" pitchFamily="34" charset="0"/>
              </a:defRPr>
            </a:lvl1pPr>
          </a:lstStyle>
          <a:p>
            <a:r>
              <a:rPr lang="en-US" dirty="0"/>
              <a:t>Slide Divider</a:t>
            </a:r>
            <a:endParaRPr lang="en-CA" dirty="0"/>
          </a:p>
        </p:txBody>
      </p:sp>
      <p:sp>
        <p:nvSpPr>
          <p:cNvPr id="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1870048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ic 1">
    <p:spTree>
      <p:nvGrpSpPr>
        <p:cNvPr id="1" name=""/>
        <p:cNvGrpSpPr/>
        <p:nvPr/>
      </p:nvGrpSpPr>
      <p:grpSpPr>
        <a:xfrm>
          <a:off x="0" y="0"/>
          <a:ext cx="0" cy="0"/>
          <a:chOff x="0" y="0"/>
          <a:chExt cx="0" cy="0"/>
        </a:xfrm>
      </p:grpSpPr>
      <p:grpSp>
        <p:nvGrpSpPr>
          <p:cNvPr id="3" name="Group 2"/>
          <p:cNvGrpSpPr/>
          <p:nvPr userDrawn="1"/>
        </p:nvGrpSpPr>
        <p:grpSpPr>
          <a:xfrm>
            <a:off x="-1753496" y="6056690"/>
            <a:ext cx="10902955" cy="801310"/>
            <a:chOff x="-1753496" y="6056690"/>
            <a:chExt cx="10902955" cy="801310"/>
          </a:xfrm>
        </p:grpSpPr>
        <p:sp>
          <p:nvSpPr>
            <p:cNvPr id="68" name="Freeform 67"/>
            <p:cNvSpPr/>
            <p:nvPr/>
          </p:nvSpPr>
          <p:spPr>
            <a:xfrm flipH="1">
              <a:off x="-1753496" y="6159680"/>
              <a:ext cx="10902954"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4D7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9" name="Right Triangle 68"/>
            <p:cNvSpPr/>
            <p:nvPr/>
          </p:nvSpPr>
          <p:spPr>
            <a:xfrm flipH="1">
              <a:off x="3198601" y="6400800"/>
              <a:ext cx="5950857" cy="457200"/>
            </a:xfrm>
            <a:prstGeom prst="rtTriangle">
              <a:avLst/>
            </a:prstGeom>
            <a:solidFill>
              <a:srgbClr val="6DC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0" name="Right Triangle 69"/>
            <p:cNvSpPr/>
            <p:nvPr/>
          </p:nvSpPr>
          <p:spPr>
            <a:xfrm flipH="1">
              <a:off x="3198602" y="6172200"/>
              <a:ext cx="5950857" cy="457200"/>
            </a:xfrm>
            <a:prstGeom prst="rtTriangle">
              <a:avLst/>
            </a:prstGeom>
            <a:solidFill>
              <a:srgbClr val="449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71" name="Group 70"/>
            <p:cNvGrpSpPr/>
            <p:nvPr/>
          </p:nvGrpSpPr>
          <p:grpSpPr>
            <a:xfrm flipH="1">
              <a:off x="6634747" y="6056690"/>
              <a:ext cx="2322635" cy="766275"/>
              <a:chOff x="338587" y="5008584"/>
              <a:chExt cx="2394303" cy="789920"/>
            </a:xfrm>
          </p:grpSpPr>
          <p:grpSp>
            <p:nvGrpSpPr>
              <p:cNvPr id="72" name="Group 71"/>
              <p:cNvGrpSpPr/>
              <p:nvPr/>
            </p:nvGrpSpPr>
            <p:grpSpPr>
              <a:xfrm>
                <a:off x="338587" y="5008584"/>
                <a:ext cx="726564" cy="626348"/>
                <a:chOff x="3482236" y="1916181"/>
                <a:chExt cx="1438107" cy="1239747"/>
              </a:xfrm>
            </p:grpSpPr>
            <p:sp>
              <p:nvSpPr>
                <p:cNvPr id="123" name="Hexagon 122"/>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4" name="Straight Connector 123"/>
                <p:cNvCxnSpPr>
                  <a:stCxn id="123"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p:grpSpPr>
            <p:sp>
              <p:nvSpPr>
                <p:cNvPr id="119" name="Hexagon 118"/>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0" name="Straight Connector 119"/>
                <p:cNvCxnSpPr>
                  <a:stCxn id="119"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p:grpSpPr>
            <p:sp>
              <p:nvSpPr>
                <p:cNvPr id="115" name="Hexagon 11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6" name="Straight Connector 115"/>
                <p:cNvCxnSpPr>
                  <a:stCxn id="11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p:grpSpPr>
            <p:sp>
              <p:nvSpPr>
                <p:cNvPr id="111" name="Hexagon 110"/>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2" name="Straight Connector 111"/>
                <p:cNvCxnSpPr>
                  <a:stCxn id="111"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p:grpSpPr>
            <p:sp>
              <p:nvSpPr>
                <p:cNvPr id="107" name="Hexagon 106"/>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8" name="Straight Connector 107"/>
                <p:cNvCxnSpPr>
                  <a:stCxn id="107"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p:grpSpPr>
            <p:sp>
              <p:nvSpPr>
                <p:cNvPr id="103" name="Hexagon 102"/>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4" name="Straight Connector 103"/>
                <p:cNvCxnSpPr>
                  <a:stCxn id="103"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p:grpSpPr>
            <p:sp>
              <p:nvSpPr>
                <p:cNvPr id="99" name="Hexagon 98"/>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0" name="Straight Connector 99"/>
                <p:cNvCxnSpPr>
                  <a:stCxn id="99"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p:grpSpPr>
            <p:sp>
              <p:nvSpPr>
                <p:cNvPr id="95" name="Hexagon 9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p:grpSpPr>
            <p:sp>
              <p:nvSpPr>
                <p:cNvPr id="91" name="Hexagon 90"/>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p:cNvCxnSpPr>
                  <a:stCxn id="91"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p:grpSpPr>
            <p:sp>
              <p:nvSpPr>
                <p:cNvPr id="87" name="Hexagon 86"/>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8" name="Straight Connector 87"/>
                <p:cNvCxnSpPr>
                  <a:stCxn id="87"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p:grpSpPr>
            <p:sp>
              <p:nvSpPr>
                <p:cNvPr id="83" name="Hexagon 82"/>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4" name="Straight Connector 83"/>
                <p:cNvCxnSpPr>
                  <a:stCxn id="83"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gr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1</a:t>
            </a:r>
            <a:endParaRPr lang="en-CA" dirty="0"/>
          </a:p>
        </p:txBody>
      </p:sp>
      <p:sp>
        <p:nvSpPr>
          <p:cNvPr id="130"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
        <p:nvSpPr>
          <p:cNvPr id="65" name="Rectangle 64"/>
          <p:cNvSpPr/>
          <p:nvPr userDrawn="1"/>
        </p:nvSpPr>
        <p:spPr>
          <a:xfrm>
            <a:off x="-1861073" y="4889351"/>
            <a:ext cx="1849377" cy="2173045"/>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4273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ic 1 content">
    <p:spTree>
      <p:nvGrpSpPr>
        <p:cNvPr id="1" name=""/>
        <p:cNvGrpSpPr/>
        <p:nvPr/>
      </p:nvGrpSpPr>
      <p:grpSpPr>
        <a:xfrm>
          <a:off x="0" y="0"/>
          <a:ext cx="0" cy="0"/>
          <a:chOff x="0" y="0"/>
          <a:chExt cx="0" cy="0"/>
        </a:xfrm>
      </p:grpSpPr>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1- Content</a:t>
            </a:r>
            <a:endParaRPr lang="en-CA" dirty="0"/>
          </a:p>
        </p:txBody>
      </p:sp>
      <p:grpSp>
        <p:nvGrpSpPr>
          <p:cNvPr id="2" name="Group 1"/>
          <p:cNvGrpSpPr/>
          <p:nvPr userDrawn="1"/>
        </p:nvGrpSpPr>
        <p:grpSpPr>
          <a:xfrm flipH="1">
            <a:off x="0" y="6361206"/>
            <a:ext cx="9144000" cy="504785"/>
            <a:chOff x="0" y="6350448"/>
            <a:chExt cx="9144000" cy="504785"/>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4D7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19" name="Group 18"/>
            <p:cNvGrpSpPr/>
            <p:nvPr/>
          </p:nvGrpSpPr>
          <p:grpSpPr>
            <a:xfrm>
              <a:off x="193963" y="6350448"/>
              <a:ext cx="565127" cy="487178"/>
              <a:chOff x="3482236" y="1916181"/>
              <a:chExt cx="1438107" cy="1239747"/>
            </a:xfrm>
          </p:grpSpPr>
          <p:sp>
            <p:nvSpPr>
              <p:cNvPr id="40" name="Hexagon 3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41" name="Straight Connector 40"/>
              <p:cNvCxnSpPr>
                <a:stCxn id="4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a:off x="640863" y="6415872"/>
              <a:ext cx="489234" cy="421753"/>
              <a:chOff x="3482236" y="1916181"/>
              <a:chExt cx="1438107" cy="1239747"/>
            </a:xfrm>
          </p:grpSpPr>
          <p:sp>
            <p:nvSpPr>
              <p:cNvPr id="75" name="Hexagon 7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6" name="Straight Connector 75"/>
              <p:cNvCxnSpPr>
                <a:stCxn id="7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p:grpSpPr>
          <p:sp>
            <p:nvSpPr>
              <p:cNvPr id="80" name="Hexagon 7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1" name="Straight Connector 80"/>
              <p:cNvCxnSpPr>
                <a:stCxn id="8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p:grpSpPr>
          <p:sp>
            <p:nvSpPr>
              <p:cNvPr id="85" name="Hexagon 8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6" name="Straight Connector 85"/>
              <p:cNvCxnSpPr>
                <a:stCxn id="8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p:grpSpPr>
          <p:sp>
            <p:nvSpPr>
              <p:cNvPr id="90" name="Hexagon 8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1" name="Straight Connector 90"/>
              <p:cNvCxnSpPr>
                <a:stCxn id="9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p:grpSpPr>
          <p:sp>
            <p:nvSpPr>
              <p:cNvPr id="95" name="Hexagon 9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p:grpSpPr>
          <p:sp>
            <p:nvSpPr>
              <p:cNvPr id="100" name="Hexagon 9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1" name="Straight Connector 100"/>
              <p:cNvCxnSpPr>
                <a:stCxn id="10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p:grpSpPr>
          <p:sp>
            <p:nvSpPr>
              <p:cNvPr id="105" name="Hexagon 10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6" name="Straight Connector 105"/>
              <p:cNvCxnSpPr>
                <a:stCxn id="10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sp>
        <p:nvSpPr>
          <p:cNvPr id="48"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4197765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pic 2">
    <p:spTree>
      <p:nvGrpSpPr>
        <p:cNvPr id="1" name=""/>
        <p:cNvGrpSpPr/>
        <p:nvPr/>
      </p:nvGrpSpPr>
      <p:grpSpPr>
        <a:xfrm>
          <a:off x="0" y="0"/>
          <a:ext cx="0" cy="0"/>
          <a:chOff x="0" y="0"/>
          <a:chExt cx="0" cy="0"/>
        </a:xfrm>
      </p:grpSpPr>
      <p:grpSp>
        <p:nvGrpSpPr>
          <p:cNvPr id="2" name="Group 1"/>
          <p:cNvGrpSpPr/>
          <p:nvPr userDrawn="1"/>
        </p:nvGrpSpPr>
        <p:grpSpPr>
          <a:xfrm flipH="1">
            <a:off x="-1752602" y="6056690"/>
            <a:ext cx="10899648" cy="801310"/>
            <a:chOff x="-5313" y="6056690"/>
            <a:chExt cx="10899648" cy="801310"/>
          </a:xfrm>
        </p:grpSpPr>
        <p:sp>
          <p:nvSpPr>
            <p:cNvPr id="68" name="Freeform 67"/>
            <p:cNvSpPr/>
            <p:nvPr/>
          </p:nvSpPr>
          <p:spPr>
            <a:xfrm>
              <a:off x="-5313" y="6159680"/>
              <a:ext cx="10899648"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609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9" name="Right Triangle 68"/>
            <p:cNvSpPr/>
            <p:nvPr/>
          </p:nvSpPr>
          <p:spPr>
            <a:xfrm>
              <a:off x="1" y="6400800"/>
              <a:ext cx="5950857" cy="457200"/>
            </a:xfrm>
            <a:prstGeom prst="rtTriangle">
              <a:avLst/>
            </a:prstGeom>
            <a:solidFill>
              <a:srgbClr val="78C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0" name="Right Triangle 69"/>
            <p:cNvSpPr/>
            <p:nvPr/>
          </p:nvSpPr>
          <p:spPr>
            <a:xfrm>
              <a:off x="0" y="6172200"/>
              <a:ext cx="5950857" cy="4572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71" name="Group 70"/>
            <p:cNvGrpSpPr/>
            <p:nvPr/>
          </p:nvGrpSpPr>
          <p:grpSpPr>
            <a:xfrm>
              <a:off x="192077" y="6056690"/>
              <a:ext cx="2322635" cy="766275"/>
              <a:chOff x="338587" y="5008584"/>
              <a:chExt cx="2394303" cy="789920"/>
            </a:xfrm>
            <a:solidFill>
              <a:srgbClr val="9BDA46"/>
            </a:solidFill>
          </p:grpSpPr>
          <p:grpSp>
            <p:nvGrpSpPr>
              <p:cNvPr id="72" name="Group 71"/>
              <p:cNvGrpSpPr/>
              <p:nvPr/>
            </p:nvGrpSpPr>
            <p:grpSpPr>
              <a:xfrm>
                <a:off x="338587" y="5008584"/>
                <a:ext cx="726564" cy="626348"/>
                <a:chOff x="3482236" y="1916181"/>
                <a:chExt cx="1438107" cy="1239747"/>
              </a:xfrm>
              <a:grpFill/>
            </p:grpSpPr>
            <p:sp>
              <p:nvSpPr>
                <p:cNvPr id="123" name="Hexagon 122"/>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4" name="Straight Connector 123"/>
                <p:cNvCxnSpPr>
                  <a:stCxn id="123"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a:grpFill/>
            </p:grpSpPr>
            <p:sp>
              <p:nvSpPr>
                <p:cNvPr id="119" name="Hexagon 118"/>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0" name="Straight Connector 119"/>
                <p:cNvCxnSpPr>
                  <a:stCxn id="119"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a:grpFill/>
            </p:grpSpPr>
            <p:sp>
              <p:nvSpPr>
                <p:cNvPr id="115" name="Hexagon 11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6" name="Straight Connector 115"/>
                <p:cNvCxnSpPr>
                  <a:stCxn id="11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a:grpFill/>
            </p:grpSpPr>
            <p:sp>
              <p:nvSpPr>
                <p:cNvPr id="111" name="Hexagon 110"/>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2" name="Straight Connector 111"/>
                <p:cNvCxnSpPr>
                  <a:stCxn id="111"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a:grpFill/>
            </p:grpSpPr>
            <p:sp>
              <p:nvSpPr>
                <p:cNvPr id="107" name="Hexagon 106"/>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8" name="Straight Connector 107"/>
                <p:cNvCxnSpPr>
                  <a:stCxn id="107"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a:grpFill/>
            </p:grpSpPr>
            <p:sp>
              <p:nvSpPr>
                <p:cNvPr id="103" name="Hexagon 102"/>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4" name="Straight Connector 103"/>
                <p:cNvCxnSpPr>
                  <a:stCxn id="103"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a:grpFill/>
            </p:grpSpPr>
            <p:sp>
              <p:nvSpPr>
                <p:cNvPr id="99" name="Hexagon 98"/>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0" name="Straight Connector 99"/>
                <p:cNvCxnSpPr>
                  <a:stCxn id="99"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a:grpFill/>
            </p:grpSpPr>
            <p:sp>
              <p:nvSpPr>
                <p:cNvPr id="91" name="Hexagon 90"/>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p:cNvCxnSpPr>
                  <a:stCxn id="91"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a:grpFill/>
            </p:grpSpPr>
            <p:sp>
              <p:nvSpPr>
                <p:cNvPr id="87" name="Hexagon 86"/>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8" name="Straight Connector 87"/>
                <p:cNvCxnSpPr>
                  <a:stCxn id="87"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a:grpFill/>
            </p:grpSpPr>
            <p:sp>
              <p:nvSpPr>
                <p:cNvPr id="83" name="Hexagon 82"/>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4" name="Straight Connector 83"/>
                <p:cNvCxnSpPr>
                  <a:stCxn id="83"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2</a:t>
            </a:r>
            <a:endParaRPr lang="en-CA" dirty="0"/>
          </a:p>
        </p:txBody>
      </p:sp>
      <p:sp>
        <p:nvSpPr>
          <p:cNvPr id="66"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
        <p:nvSpPr>
          <p:cNvPr id="65" name="Rectangle 64"/>
          <p:cNvSpPr/>
          <p:nvPr userDrawn="1"/>
        </p:nvSpPr>
        <p:spPr>
          <a:xfrm>
            <a:off x="-1861073" y="4889351"/>
            <a:ext cx="1849377" cy="2173045"/>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9491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ic 2 content">
    <p:spTree>
      <p:nvGrpSpPr>
        <p:cNvPr id="1" name=""/>
        <p:cNvGrpSpPr/>
        <p:nvPr/>
      </p:nvGrpSpPr>
      <p:grpSpPr>
        <a:xfrm>
          <a:off x="0" y="0"/>
          <a:ext cx="0" cy="0"/>
          <a:chOff x="0" y="0"/>
          <a:chExt cx="0" cy="0"/>
        </a:xfrm>
      </p:grpSpPr>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2- Content</a:t>
            </a:r>
            <a:endParaRPr lang="en-CA" dirty="0"/>
          </a:p>
        </p:txBody>
      </p:sp>
      <p:grpSp>
        <p:nvGrpSpPr>
          <p:cNvPr id="3" name="Group 2"/>
          <p:cNvGrpSpPr/>
          <p:nvPr userDrawn="1"/>
        </p:nvGrpSpPr>
        <p:grpSpPr>
          <a:xfrm flipH="1">
            <a:off x="0" y="6350448"/>
            <a:ext cx="9144000" cy="504785"/>
            <a:chOff x="0" y="6350448"/>
            <a:chExt cx="9144000" cy="504785"/>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609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 name="Group 1"/>
            <p:cNvGrpSpPr/>
            <p:nvPr userDrawn="1"/>
          </p:nvGrpSpPr>
          <p:grpSpPr>
            <a:xfrm>
              <a:off x="193963" y="6350448"/>
              <a:ext cx="2524836" cy="487178"/>
              <a:chOff x="193963" y="6350448"/>
              <a:chExt cx="2524836" cy="487178"/>
            </a:xfrm>
            <a:solidFill>
              <a:srgbClr val="9BDA46"/>
            </a:solidFill>
          </p:grpSpPr>
          <p:grpSp>
            <p:nvGrpSpPr>
              <p:cNvPr id="19" name="Group 18"/>
              <p:cNvGrpSpPr/>
              <p:nvPr/>
            </p:nvGrpSpPr>
            <p:grpSpPr>
              <a:xfrm>
                <a:off x="193963" y="6350448"/>
                <a:ext cx="565127" cy="487178"/>
                <a:chOff x="3482236" y="1916181"/>
                <a:chExt cx="1438107" cy="1239747"/>
              </a:xfrm>
              <a:grpFill/>
            </p:grpSpPr>
            <p:sp>
              <p:nvSpPr>
                <p:cNvPr id="40" name="Hexagon 3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41" name="Straight Connector 40"/>
                <p:cNvCxnSpPr>
                  <a:stCxn id="4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a:off x="640863" y="6415872"/>
                <a:ext cx="489234" cy="421753"/>
                <a:chOff x="3482236" y="1916181"/>
                <a:chExt cx="1438107" cy="1239747"/>
              </a:xfrm>
              <a:grpFill/>
            </p:grpSpPr>
            <p:sp>
              <p:nvSpPr>
                <p:cNvPr id="75" name="Hexagon 7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6" name="Straight Connector 75"/>
                <p:cNvCxnSpPr>
                  <a:stCxn id="7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a:grpFill/>
            </p:grpSpPr>
            <p:sp>
              <p:nvSpPr>
                <p:cNvPr id="80" name="Hexagon 7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1" name="Straight Connector 80"/>
                <p:cNvCxnSpPr>
                  <a:stCxn id="8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a:grpFill/>
            </p:grpSpPr>
            <p:sp>
              <p:nvSpPr>
                <p:cNvPr id="85" name="Hexagon 8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6" name="Straight Connector 85"/>
                <p:cNvCxnSpPr>
                  <a:stCxn id="8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a:grpFill/>
            </p:grpSpPr>
            <p:sp>
              <p:nvSpPr>
                <p:cNvPr id="90" name="Hexagon 8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1" name="Straight Connector 90"/>
                <p:cNvCxnSpPr>
                  <a:stCxn id="9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a:grpFill/>
            </p:grpSpPr>
            <p:sp>
              <p:nvSpPr>
                <p:cNvPr id="100" name="Hexagon 9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1" name="Straight Connector 100"/>
                <p:cNvCxnSpPr>
                  <a:stCxn id="10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a:grpFill/>
            </p:grpSpPr>
            <p:sp>
              <p:nvSpPr>
                <p:cNvPr id="105" name="Hexagon 10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6" name="Straight Connector 105"/>
                <p:cNvCxnSpPr>
                  <a:stCxn id="10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4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828448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pic 3">
    <p:spTree>
      <p:nvGrpSpPr>
        <p:cNvPr id="1" name=""/>
        <p:cNvGrpSpPr/>
        <p:nvPr/>
      </p:nvGrpSpPr>
      <p:grpSpPr>
        <a:xfrm>
          <a:off x="0" y="0"/>
          <a:ext cx="0" cy="0"/>
          <a:chOff x="0" y="0"/>
          <a:chExt cx="0" cy="0"/>
        </a:xfrm>
      </p:grpSpPr>
      <p:grpSp>
        <p:nvGrpSpPr>
          <p:cNvPr id="2" name="Group 1"/>
          <p:cNvGrpSpPr/>
          <p:nvPr userDrawn="1"/>
        </p:nvGrpSpPr>
        <p:grpSpPr>
          <a:xfrm flipH="1">
            <a:off x="-1762125" y="6056690"/>
            <a:ext cx="10913383" cy="801310"/>
            <a:chOff x="0" y="6056690"/>
            <a:chExt cx="10913383" cy="801310"/>
          </a:xfrm>
        </p:grpSpPr>
        <p:sp>
          <p:nvSpPr>
            <p:cNvPr id="68" name="Freeform 67"/>
            <p:cNvSpPr/>
            <p:nvPr/>
          </p:nvSpPr>
          <p:spPr>
            <a:xfrm>
              <a:off x="13735" y="6159680"/>
              <a:ext cx="10899648"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F16A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9" name="Right Triangle 68"/>
            <p:cNvSpPr/>
            <p:nvPr/>
          </p:nvSpPr>
          <p:spPr>
            <a:xfrm>
              <a:off x="1" y="6400800"/>
              <a:ext cx="5950857" cy="457200"/>
            </a:xfrm>
            <a:prstGeom prst="rtTriangle">
              <a:avLst/>
            </a:prstGeom>
            <a:solidFill>
              <a:srgbClr val="F18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0" name="Right Triangle 69"/>
            <p:cNvSpPr/>
            <p:nvPr/>
          </p:nvSpPr>
          <p:spPr>
            <a:xfrm>
              <a:off x="0" y="6172200"/>
              <a:ext cx="5950857" cy="457200"/>
            </a:xfrm>
            <a:prstGeom prst="rtTriangle">
              <a:avLst/>
            </a:prstGeom>
            <a:solidFill>
              <a:srgbClr val="F57E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71" name="Group 70"/>
            <p:cNvGrpSpPr/>
            <p:nvPr/>
          </p:nvGrpSpPr>
          <p:grpSpPr>
            <a:xfrm>
              <a:off x="192077" y="6056690"/>
              <a:ext cx="2322635" cy="766275"/>
              <a:chOff x="338587" y="5008584"/>
              <a:chExt cx="2394303" cy="789920"/>
            </a:xfrm>
            <a:solidFill>
              <a:srgbClr val="F47324"/>
            </a:solidFill>
          </p:grpSpPr>
          <p:grpSp>
            <p:nvGrpSpPr>
              <p:cNvPr id="72" name="Group 71"/>
              <p:cNvGrpSpPr/>
              <p:nvPr/>
            </p:nvGrpSpPr>
            <p:grpSpPr>
              <a:xfrm>
                <a:off x="338587" y="5008584"/>
                <a:ext cx="726564" cy="626348"/>
                <a:chOff x="3482236" y="1916181"/>
                <a:chExt cx="1438107" cy="1239747"/>
              </a:xfrm>
              <a:grpFill/>
            </p:grpSpPr>
            <p:sp>
              <p:nvSpPr>
                <p:cNvPr id="123" name="Hexagon 122"/>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4" name="Straight Connector 123"/>
                <p:cNvCxnSpPr>
                  <a:stCxn id="123"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a:grpFill/>
            </p:grpSpPr>
            <p:sp>
              <p:nvSpPr>
                <p:cNvPr id="119" name="Hexagon 118"/>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0" name="Straight Connector 119"/>
                <p:cNvCxnSpPr>
                  <a:stCxn id="119"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a:grpFill/>
            </p:grpSpPr>
            <p:sp>
              <p:nvSpPr>
                <p:cNvPr id="115" name="Hexagon 11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6" name="Straight Connector 115"/>
                <p:cNvCxnSpPr>
                  <a:stCxn id="11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a:grpFill/>
            </p:grpSpPr>
            <p:sp>
              <p:nvSpPr>
                <p:cNvPr id="111" name="Hexagon 110"/>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2" name="Straight Connector 111"/>
                <p:cNvCxnSpPr>
                  <a:stCxn id="111"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a:grpFill/>
            </p:grpSpPr>
            <p:sp>
              <p:nvSpPr>
                <p:cNvPr id="107" name="Hexagon 106"/>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8" name="Straight Connector 107"/>
                <p:cNvCxnSpPr>
                  <a:stCxn id="107"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a:grpFill/>
            </p:grpSpPr>
            <p:sp>
              <p:nvSpPr>
                <p:cNvPr id="103" name="Hexagon 102"/>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4" name="Straight Connector 103"/>
                <p:cNvCxnSpPr>
                  <a:stCxn id="103"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a:grpFill/>
            </p:grpSpPr>
            <p:sp>
              <p:nvSpPr>
                <p:cNvPr id="99" name="Hexagon 98"/>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0" name="Straight Connector 99"/>
                <p:cNvCxnSpPr>
                  <a:stCxn id="99"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a:grpFill/>
            </p:grpSpPr>
            <p:sp>
              <p:nvSpPr>
                <p:cNvPr id="91" name="Hexagon 90"/>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p:cNvCxnSpPr>
                  <a:stCxn id="91"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a:grpFill/>
            </p:grpSpPr>
            <p:sp>
              <p:nvSpPr>
                <p:cNvPr id="87" name="Hexagon 86"/>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8" name="Straight Connector 87"/>
                <p:cNvCxnSpPr>
                  <a:stCxn id="87"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a:grpFill/>
            </p:grpSpPr>
            <p:sp>
              <p:nvSpPr>
                <p:cNvPr id="83" name="Hexagon 82"/>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4" name="Straight Connector 83"/>
                <p:cNvCxnSpPr>
                  <a:stCxn id="83"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gr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3</a:t>
            </a:r>
            <a:endParaRPr lang="en-CA" dirty="0"/>
          </a:p>
        </p:txBody>
      </p:sp>
      <p:sp>
        <p:nvSpPr>
          <p:cNvPr id="66"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
        <p:nvSpPr>
          <p:cNvPr id="65" name="Rectangle 64"/>
          <p:cNvSpPr/>
          <p:nvPr userDrawn="1"/>
        </p:nvSpPr>
        <p:spPr>
          <a:xfrm>
            <a:off x="-1861073" y="4889351"/>
            <a:ext cx="1849377" cy="2173045"/>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8022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opic 3 content">
    <p:spTree>
      <p:nvGrpSpPr>
        <p:cNvPr id="1" name=""/>
        <p:cNvGrpSpPr/>
        <p:nvPr/>
      </p:nvGrpSpPr>
      <p:grpSpPr>
        <a:xfrm>
          <a:off x="0" y="0"/>
          <a:ext cx="0" cy="0"/>
          <a:chOff x="0" y="0"/>
          <a:chExt cx="0" cy="0"/>
        </a:xfrm>
      </p:grpSpPr>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3- Content</a:t>
            </a:r>
            <a:endParaRPr lang="en-CA" dirty="0"/>
          </a:p>
        </p:txBody>
      </p:sp>
      <p:grpSp>
        <p:nvGrpSpPr>
          <p:cNvPr id="3" name="Group 2"/>
          <p:cNvGrpSpPr/>
          <p:nvPr userDrawn="1"/>
        </p:nvGrpSpPr>
        <p:grpSpPr>
          <a:xfrm flipH="1">
            <a:off x="0" y="6350448"/>
            <a:ext cx="9144000" cy="504785"/>
            <a:chOff x="0" y="6350448"/>
            <a:chExt cx="9144000" cy="504785"/>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F16A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 name="Group 1"/>
            <p:cNvGrpSpPr/>
            <p:nvPr userDrawn="1"/>
          </p:nvGrpSpPr>
          <p:grpSpPr>
            <a:xfrm>
              <a:off x="193963" y="6350448"/>
              <a:ext cx="2524836" cy="487178"/>
              <a:chOff x="193963" y="6350448"/>
              <a:chExt cx="2524836" cy="487178"/>
            </a:xfrm>
            <a:solidFill>
              <a:srgbClr val="F47324"/>
            </a:solidFill>
          </p:grpSpPr>
          <p:grpSp>
            <p:nvGrpSpPr>
              <p:cNvPr id="19" name="Group 18"/>
              <p:cNvGrpSpPr/>
              <p:nvPr/>
            </p:nvGrpSpPr>
            <p:grpSpPr>
              <a:xfrm>
                <a:off x="193963" y="6350448"/>
                <a:ext cx="565127" cy="487178"/>
                <a:chOff x="3482236" y="1916181"/>
                <a:chExt cx="1438107" cy="1239747"/>
              </a:xfrm>
              <a:grpFill/>
            </p:grpSpPr>
            <p:sp>
              <p:nvSpPr>
                <p:cNvPr id="40" name="Hexagon 3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41" name="Straight Connector 40"/>
                <p:cNvCxnSpPr>
                  <a:stCxn id="4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a:off x="640863" y="6415872"/>
                <a:ext cx="489234" cy="421753"/>
                <a:chOff x="3482236" y="1916181"/>
                <a:chExt cx="1438107" cy="1239747"/>
              </a:xfrm>
              <a:grpFill/>
            </p:grpSpPr>
            <p:sp>
              <p:nvSpPr>
                <p:cNvPr id="75" name="Hexagon 7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6" name="Straight Connector 75"/>
                <p:cNvCxnSpPr>
                  <a:stCxn id="7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a:grpFill/>
            </p:grpSpPr>
            <p:sp>
              <p:nvSpPr>
                <p:cNvPr id="80" name="Hexagon 7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1" name="Straight Connector 80"/>
                <p:cNvCxnSpPr>
                  <a:stCxn id="8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a:grpFill/>
            </p:grpSpPr>
            <p:sp>
              <p:nvSpPr>
                <p:cNvPr id="85" name="Hexagon 8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6" name="Straight Connector 85"/>
                <p:cNvCxnSpPr>
                  <a:stCxn id="8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a:grpFill/>
            </p:grpSpPr>
            <p:sp>
              <p:nvSpPr>
                <p:cNvPr id="90" name="Hexagon 8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1" name="Straight Connector 90"/>
                <p:cNvCxnSpPr>
                  <a:stCxn id="9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a:grpFill/>
            </p:grpSpPr>
            <p:sp>
              <p:nvSpPr>
                <p:cNvPr id="100" name="Hexagon 9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1" name="Straight Connector 100"/>
                <p:cNvCxnSpPr>
                  <a:stCxn id="10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a:grpFill/>
            </p:grpSpPr>
            <p:sp>
              <p:nvSpPr>
                <p:cNvPr id="105" name="Hexagon 10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6" name="Straight Connector 105"/>
                <p:cNvCxnSpPr>
                  <a:stCxn id="10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4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76753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 y="428"/>
            <a:ext cx="9142857" cy="6857143"/>
          </a:xfrm>
          <a:prstGeom prst="rect">
            <a:avLst/>
          </a:prstGeom>
        </p:spPr>
      </p:pic>
      <p:sp>
        <p:nvSpPr>
          <p:cNvPr id="4" name="Rectangle 3"/>
          <p:cNvSpPr/>
          <p:nvPr userDrawn="1"/>
        </p:nvSpPr>
        <p:spPr>
          <a:xfrm>
            <a:off x="30900" y="6615011"/>
            <a:ext cx="3982764" cy="246221"/>
          </a:xfrm>
          <a:prstGeom prst="rect">
            <a:avLst/>
          </a:prstGeom>
        </p:spPr>
        <p:txBody>
          <a:bodyPr wrap="square">
            <a:spAutoFit/>
          </a:bodyPr>
          <a:lstStyle/>
          <a:p>
            <a:r>
              <a:rPr lang="en-US" altLang="en-US" sz="1000" dirty="0">
                <a:solidFill>
                  <a:schemeClr val="bg1"/>
                </a:solidFill>
                <a:latin typeface="Arial" panose="020B0604020202020204" pitchFamily="34" charset="0"/>
                <a:cs typeface="Arial" panose="020B0604020202020204" pitchFamily="34" charset="0"/>
              </a:rPr>
              <a:t>Accenture CSI Confidential Material.  Do not duplicate or distribute</a:t>
            </a:r>
            <a:endParaRPr lang="en-US" sz="1000" dirty="0">
              <a:solidFill>
                <a:schemeClr val="bg1"/>
              </a:solidFill>
              <a:latin typeface="Arial" panose="020B0604020202020204" pitchFamily="34" charset="0"/>
              <a:cs typeface="Arial" panose="020B0604020202020204" pitchFamily="34" charset="0"/>
            </a:endParaRPr>
          </a:p>
        </p:txBody>
      </p:sp>
      <p:sp>
        <p:nvSpPr>
          <p:cNvPr id="5" name="Rectangle 4"/>
          <p:cNvSpPr/>
          <p:nvPr userDrawn="1"/>
        </p:nvSpPr>
        <p:spPr>
          <a:xfrm>
            <a:off x="571" y="-3404"/>
            <a:ext cx="9143429" cy="3714792"/>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48400" y="961206"/>
            <a:ext cx="2730500" cy="1839461"/>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27903" y="118334"/>
            <a:ext cx="4923773" cy="790198"/>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413572" y="3470528"/>
            <a:ext cx="3565328" cy="173636"/>
          </a:xfrm>
          <a:prstGeom prst="rect">
            <a:avLst/>
          </a:prstGeom>
        </p:spPr>
      </p:pic>
      <p:sp>
        <p:nvSpPr>
          <p:cNvPr id="9" name="Text Placeholder 3"/>
          <p:cNvSpPr txBox="1">
            <a:spLocks/>
          </p:cNvSpPr>
          <p:nvPr userDrawn="1"/>
        </p:nvSpPr>
        <p:spPr>
          <a:xfrm>
            <a:off x="172858" y="873362"/>
            <a:ext cx="4363971" cy="38372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a:solidFill>
                  <a:schemeClr val="bg1"/>
                </a:solidFill>
                <a:latin typeface="Arial" panose="020B0604020202020204" pitchFamily="34" charset="0"/>
                <a:cs typeface="Arial" panose="020B0604020202020204" pitchFamily="34" charset="0"/>
              </a:rPr>
              <a:t>Learning and Knowledge Management</a:t>
            </a:r>
          </a:p>
        </p:txBody>
      </p:sp>
    </p:spTree>
    <p:extLst>
      <p:ext uri="{BB962C8B-B14F-4D97-AF65-F5344CB8AC3E}">
        <p14:creationId xmlns:p14="http://schemas.microsoft.com/office/powerpoint/2010/main" val="94860219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952" userDrawn="1">
          <p15:clr>
            <a:srgbClr val="FBAE40"/>
          </p15:clr>
        </p15:guide>
        <p15:guide id="3" pos="3936" userDrawn="1">
          <p15:clr>
            <a:srgbClr val="FBAE40"/>
          </p15:clr>
        </p15:guide>
        <p15:guide id="4" pos="566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pic 4">
    <p:spTree>
      <p:nvGrpSpPr>
        <p:cNvPr id="1" name=""/>
        <p:cNvGrpSpPr/>
        <p:nvPr/>
      </p:nvGrpSpPr>
      <p:grpSpPr>
        <a:xfrm>
          <a:off x="0" y="0"/>
          <a:ext cx="0" cy="0"/>
          <a:chOff x="0" y="0"/>
          <a:chExt cx="0" cy="0"/>
        </a:xfrm>
      </p:grpSpPr>
      <p:grpSp>
        <p:nvGrpSpPr>
          <p:cNvPr id="2" name="Group 1"/>
          <p:cNvGrpSpPr/>
          <p:nvPr userDrawn="1"/>
        </p:nvGrpSpPr>
        <p:grpSpPr>
          <a:xfrm flipH="1">
            <a:off x="-1743075" y="6056690"/>
            <a:ext cx="10903858" cy="801310"/>
            <a:chOff x="0" y="6056690"/>
            <a:chExt cx="10903858" cy="801310"/>
          </a:xfrm>
        </p:grpSpPr>
        <p:sp>
          <p:nvSpPr>
            <p:cNvPr id="68" name="Freeform 67"/>
            <p:cNvSpPr/>
            <p:nvPr/>
          </p:nvSpPr>
          <p:spPr>
            <a:xfrm>
              <a:off x="4210" y="6159680"/>
              <a:ext cx="10899648"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EA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9" name="Right Triangle 68"/>
            <p:cNvSpPr/>
            <p:nvPr/>
          </p:nvSpPr>
          <p:spPr>
            <a:xfrm>
              <a:off x="1" y="6400800"/>
              <a:ext cx="5950857" cy="457200"/>
            </a:xfrm>
            <a:prstGeom prst="rtTriangle">
              <a:avLst/>
            </a:prstGeom>
            <a:solidFill>
              <a:srgbClr val="FFC7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0" name="Right Triangle 69"/>
            <p:cNvSpPr/>
            <p:nvPr/>
          </p:nvSpPr>
          <p:spPr>
            <a:xfrm>
              <a:off x="0" y="6172200"/>
              <a:ext cx="5950857" cy="457200"/>
            </a:xfrm>
            <a:prstGeom prst="rtTriangle">
              <a:avLst/>
            </a:prstGeom>
            <a:solidFill>
              <a:srgbClr val="FBC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71" name="Group 70"/>
            <p:cNvGrpSpPr/>
            <p:nvPr/>
          </p:nvGrpSpPr>
          <p:grpSpPr>
            <a:xfrm>
              <a:off x="192077" y="6056690"/>
              <a:ext cx="2322635" cy="766275"/>
              <a:chOff x="338587" y="5008584"/>
              <a:chExt cx="2394303" cy="789920"/>
            </a:xfrm>
            <a:solidFill>
              <a:srgbClr val="FFC737"/>
            </a:solidFill>
          </p:grpSpPr>
          <p:grpSp>
            <p:nvGrpSpPr>
              <p:cNvPr id="72" name="Group 71"/>
              <p:cNvGrpSpPr/>
              <p:nvPr/>
            </p:nvGrpSpPr>
            <p:grpSpPr>
              <a:xfrm>
                <a:off x="338587" y="5008584"/>
                <a:ext cx="726564" cy="626348"/>
                <a:chOff x="3482236" y="1916181"/>
                <a:chExt cx="1438107" cy="1239747"/>
              </a:xfrm>
              <a:grpFill/>
            </p:grpSpPr>
            <p:sp>
              <p:nvSpPr>
                <p:cNvPr id="123" name="Hexagon 122"/>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4" name="Straight Connector 123"/>
                <p:cNvCxnSpPr>
                  <a:stCxn id="123"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a:grpFill/>
            </p:grpSpPr>
            <p:sp>
              <p:nvSpPr>
                <p:cNvPr id="119" name="Hexagon 118"/>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0" name="Straight Connector 119"/>
                <p:cNvCxnSpPr>
                  <a:stCxn id="119"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a:grpFill/>
            </p:grpSpPr>
            <p:sp>
              <p:nvSpPr>
                <p:cNvPr id="115" name="Hexagon 11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6" name="Straight Connector 115"/>
                <p:cNvCxnSpPr>
                  <a:stCxn id="11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a:grpFill/>
            </p:grpSpPr>
            <p:sp>
              <p:nvSpPr>
                <p:cNvPr id="111" name="Hexagon 110"/>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2" name="Straight Connector 111"/>
                <p:cNvCxnSpPr>
                  <a:stCxn id="111"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a:grpFill/>
            </p:grpSpPr>
            <p:sp>
              <p:nvSpPr>
                <p:cNvPr id="107" name="Hexagon 106"/>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8" name="Straight Connector 107"/>
                <p:cNvCxnSpPr>
                  <a:stCxn id="107"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a:grpFill/>
            </p:grpSpPr>
            <p:sp>
              <p:nvSpPr>
                <p:cNvPr id="103" name="Hexagon 102"/>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4" name="Straight Connector 103"/>
                <p:cNvCxnSpPr>
                  <a:stCxn id="103"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a:grpFill/>
            </p:grpSpPr>
            <p:sp>
              <p:nvSpPr>
                <p:cNvPr id="99" name="Hexagon 98"/>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0" name="Straight Connector 99"/>
                <p:cNvCxnSpPr>
                  <a:stCxn id="99"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a:grpFill/>
            </p:grpSpPr>
            <p:sp>
              <p:nvSpPr>
                <p:cNvPr id="91" name="Hexagon 90"/>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p:cNvCxnSpPr>
                  <a:stCxn id="91"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a:grpFill/>
            </p:grpSpPr>
            <p:sp>
              <p:nvSpPr>
                <p:cNvPr id="87" name="Hexagon 86"/>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8" name="Straight Connector 87"/>
                <p:cNvCxnSpPr>
                  <a:stCxn id="87"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a:grpFill/>
            </p:grpSpPr>
            <p:sp>
              <p:nvSpPr>
                <p:cNvPr id="83" name="Hexagon 82"/>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4" name="Straight Connector 83"/>
                <p:cNvCxnSpPr>
                  <a:stCxn id="83"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gr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4</a:t>
            </a:r>
            <a:endParaRPr lang="en-CA" dirty="0"/>
          </a:p>
        </p:txBody>
      </p:sp>
      <p:sp>
        <p:nvSpPr>
          <p:cNvPr id="66"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
        <p:nvSpPr>
          <p:cNvPr id="65" name="Rectangle 64"/>
          <p:cNvSpPr/>
          <p:nvPr userDrawn="1"/>
        </p:nvSpPr>
        <p:spPr>
          <a:xfrm>
            <a:off x="-1861073" y="4889351"/>
            <a:ext cx="1849377" cy="2173045"/>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4784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ic 4 content">
    <p:spTree>
      <p:nvGrpSpPr>
        <p:cNvPr id="1" name=""/>
        <p:cNvGrpSpPr/>
        <p:nvPr/>
      </p:nvGrpSpPr>
      <p:grpSpPr>
        <a:xfrm>
          <a:off x="0" y="0"/>
          <a:ext cx="0" cy="0"/>
          <a:chOff x="0" y="0"/>
          <a:chExt cx="0" cy="0"/>
        </a:xfrm>
      </p:grpSpPr>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4- Content</a:t>
            </a:r>
            <a:endParaRPr lang="en-CA" dirty="0"/>
          </a:p>
        </p:txBody>
      </p:sp>
      <p:grpSp>
        <p:nvGrpSpPr>
          <p:cNvPr id="3" name="Group 2"/>
          <p:cNvGrpSpPr/>
          <p:nvPr userDrawn="1"/>
        </p:nvGrpSpPr>
        <p:grpSpPr>
          <a:xfrm flipH="1">
            <a:off x="0" y="6350448"/>
            <a:ext cx="9144000" cy="504785"/>
            <a:chOff x="0" y="6350448"/>
            <a:chExt cx="9144000" cy="504785"/>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EA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 name="Group 1"/>
            <p:cNvGrpSpPr/>
            <p:nvPr userDrawn="1"/>
          </p:nvGrpSpPr>
          <p:grpSpPr>
            <a:xfrm>
              <a:off x="193963" y="6350448"/>
              <a:ext cx="2524836" cy="487178"/>
              <a:chOff x="193963" y="6350448"/>
              <a:chExt cx="2524836" cy="487178"/>
            </a:xfrm>
            <a:solidFill>
              <a:srgbClr val="FFC737"/>
            </a:solidFill>
          </p:grpSpPr>
          <p:grpSp>
            <p:nvGrpSpPr>
              <p:cNvPr id="19" name="Group 18"/>
              <p:cNvGrpSpPr/>
              <p:nvPr/>
            </p:nvGrpSpPr>
            <p:grpSpPr>
              <a:xfrm>
                <a:off x="193963" y="6350448"/>
                <a:ext cx="565127" cy="487178"/>
                <a:chOff x="3482236" y="1916181"/>
                <a:chExt cx="1438107" cy="1239747"/>
              </a:xfrm>
              <a:grpFill/>
            </p:grpSpPr>
            <p:sp>
              <p:nvSpPr>
                <p:cNvPr id="40" name="Hexagon 3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41" name="Straight Connector 40"/>
                <p:cNvCxnSpPr>
                  <a:stCxn id="4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a:off x="640863" y="6415872"/>
                <a:ext cx="489234" cy="421753"/>
                <a:chOff x="3482236" y="1916181"/>
                <a:chExt cx="1438107" cy="1239747"/>
              </a:xfrm>
              <a:grpFill/>
            </p:grpSpPr>
            <p:sp>
              <p:nvSpPr>
                <p:cNvPr id="75" name="Hexagon 7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6" name="Straight Connector 75"/>
                <p:cNvCxnSpPr>
                  <a:stCxn id="7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a:grpFill/>
            </p:grpSpPr>
            <p:sp>
              <p:nvSpPr>
                <p:cNvPr id="80" name="Hexagon 7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1" name="Straight Connector 80"/>
                <p:cNvCxnSpPr>
                  <a:stCxn id="8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a:grpFill/>
            </p:grpSpPr>
            <p:sp>
              <p:nvSpPr>
                <p:cNvPr id="85" name="Hexagon 8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6" name="Straight Connector 85"/>
                <p:cNvCxnSpPr>
                  <a:stCxn id="8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a:grpFill/>
            </p:grpSpPr>
            <p:sp>
              <p:nvSpPr>
                <p:cNvPr id="90" name="Hexagon 8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1" name="Straight Connector 90"/>
                <p:cNvCxnSpPr>
                  <a:stCxn id="9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a:grpFill/>
            </p:grpSpPr>
            <p:sp>
              <p:nvSpPr>
                <p:cNvPr id="100" name="Hexagon 9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1" name="Straight Connector 100"/>
                <p:cNvCxnSpPr>
                  <a:stCxn id="10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a:grpFill/>
            </p:grpSpPr>
            <p:sp>
              <p:nvSpPr>
                <p:cNvPr id="105" name="Hexagon 10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6" name="Straight Connector 105"/>
                <p:cNvCxnSpPr>
                  <a:stCxn id="10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4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5113848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General</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3497538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ctivity- Knowledge Checks">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CA" dirty="0"/>
              <a:t>Knowledge Checks</a:t>
            </a:r>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19" name="Group 18"/>
          <p:cNvGrpSpPr/>
          <p:nvPr userDrawn="1"/>
        </p:nvGrpSpPr>
        <p:grpSpPr>
          <a:xfrm>
            <a:off x="8119786" y="1221666"/>
            <a:ext cx="733757" cy="1405510"/>
            <a:chOff x="8033725" y="1162759"/>
            <a:chExt cx="913268" cy="1749363"/>
          </a:xfrm>
        </p:grpSpPr>
        <p:pic>
          <p:nvPicPr>
            <p:cNvPr id="20" name="Picture 19" descr="Light Bulb_PC [Converted].png"/>
            <p:cNvPicPr>
              <a:picLocks noChangeAspect="1"/>
            </p:cNvPicPr>
            <p:nvPr/>
          </p:nvPicPr>
          <p:blipFill>
            <a:blip r:embed="rId2" cstate="print"/>
            <a:stretch>
              <a:fillRect/>
            </a:stretch>
          </p:blipFill>
          <p:spPr>
            <a:xfrm>
              <a:off x="8033725" y="1162759"/>
              <a:ext cx="884468" cy="1426204"/>
            </a:xfrm>
            <a:prstGeom prst="rect">
              <a:avLst/>
            </a:prstGeom>
            <a:solidFill>
              <a:schemeClr val="bg1"/>
            </a:solidFill>
          </p:spPr>
        </p:pic>
        <p:pic>
          <p:nvPicPr>
            <p:cNvPr id="21"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4742" y="2629280"/>
              <a:ext cx="902251" cy="282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749963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ctivity- Discussion">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Discussion</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 name="Group 1"/>
          <p:cNvGrpSpPr/>
          <p:nvPr userDrawn="1"/>
        </p:nvGrpSpPr>
        <p:grpSpPr>
          <a:xfrm>
            <a:off x="7376281" y="1181326"/>
            <a:ext cx="1513372" cy="1718939"/>
            <a:chOff x="7376281" y="1181326"/>
            <a:chExt cx="1513372" cy="1718939"/>
          </a:xfrm>
        </p:grpSpPr>
        <p:grpSp>
          <p:nvGrpSpPr>
            <p:cNvPr id="6" name="Group 5"/>
            <p:cNvGrpSpPr/>
            <p:nvPr userDrawn="1"/>
          </p:nvGrpSpPr>
          <p:grpSpPr>
            <a:xfrm>
              <a:off x="7376281" y="1181326"/>
              <a:ext cx="1412717" cy="1383577"/>
              <a:chOff x="3194051" y="1312863"/>
              <a:chExt cx="681038" cy="708025"/>
            </a:xfrm>
          </p:grpSpPr>
          <p:sp>
            <p:nvSpPr>
              <p:cNvPr id="7" name="Freeform 34"/>
              <p:cNvSpPr>
                <a:spLocks noEditPoints="1"/>
              </p:cNvSpPr>
              <p:nvPr/>
            </p:nvSpPr>
            <p:spPr bwMode="auto">
              <a:xfrm>
                <a:off x="3376613" y="1312863"/>
                <a:ext cx="325438" cy="385763"/>
              </a:xfrm>
              <a:custGeom>
                <a:avLst/>
                <a:gdLst>
                  <a:gd name="T0" fmla="*/ 293 w 478"/>
                  <a:gd name="T1" fmla="*/ 361 h 565"/>
                  <a:gd name="T2" fmla="*/ 297 w 478"/>
                  <a:gd name="T3" fmla="*/ 359 h 565"/>
                  <a:gd name="T4" fmla="*/ 372 w 478"/>
                  <a:gd name="T5" fmla="*/ 239 h 565"/>
                  <a:gd name="T6" fmla="*/ 239 w 478"/>
                  <a:gd name="T7" fmla="*/ 106 h 565"/>
                  <a:gd name="T8" fmla="*/ 106 w 478"/>
                  <a:gd name="T9" fmla="*/ 239 h 565"/>
                  <a:gd name="T10" fmla="*/ 181 w 478"/>
                  <a:gd name="T11" fmla="*/ 358 h 565"/>
                  <a:gd name="T12" fmla="*/ 190 w 478"/>
                  <a:gd name="T13" fmla="*/ 399 h 565"/>
                  <a:gd name="T14" fmla="*/ 231 w 478"/>
                  <a:gd name="T15" fmla="*/ 296 h 565"/>
                  <a:gd name="T16" fmla="*/ 260 w 478"/>
                  <a:gd name="T17" fmla="*/ 137 h 565"/>
                  <a:gd name="T18" fmla="*/ 295 w 478"/>
                  <a:gd name="T19" fmla="*/ 241 h 565"/>
                  <a:gd name="T20" fmla="*/ 288 w 478"/>
                  <a:gd name="T21" fmla="*/ 399 h 565"/>
                  <a:gd name="T22" fmla="*/ 288 w 478"/>
                  <a:gd name="T23" fmla="*/ 372 h 565"/>
                  <a:gd name="T24" fmla="*/ 361 w 478"/>
                  <a:gd name="T25" fmla="*/ 103 h 565"/>
                  <a:gd name="T26" fmla="*/ 375 w 478"/>
                  <a:gd name="T27" fmla="*/ 117 h 565"/>
                  <a:gd name="T28" fmla="*/ 415 w 478"/>
                  <a:gd name="T29" fmla="*/ 77 h 565"/>
                  <a:gd name="T30" fmla="*/ 391 w 478"/>
                  <a:gd name="T31" fmla="*/ 62 h 565"/>
                  <a:gd name="T32" fmla="*/ 103 w 478"/>
                  <a:gd name="T33" fmla="*/ 361 h 565"/>
                  <a:gd name="T34" fmla="*/ 117 w 478"/>
                  <a:gd name="T35" fmla="*/ 375 h 565"/>
                  <a:gd name="T36" fmla="*/ 77 w 478"/>
                  <a:gd name="T37" fmla="*/ 415 h 565"/>
                  <a:gd name="T38" fmla="*/ 62 w 478"/>
                  <a:gd name="T39" fmla="*/ 391 h 565"/>
                  <a:gd name="T40" fmla="*/ 375 w 478"/>
                  <a:gd name="T41" fmla="*/ 361 h 565"/>
                  <a:gd name="T42" fmla="*/ 361 w 478"/>
                  <a:gd name="T43" fmla="*/ 375 h 565"/>
                  <a:gd name="T44" fmla="*/ 401 w 478"/>
                  <a:gd name="T45" fmla="*/ 415 h 565"/>
                  <a:gd name="T46" fmla="*/ 416 w 478"/>
                  <a:gd name="T47" fmla="*/ 391 h 565"/>
                  <a:gd name="T48" fmla="*/ 117 w 478"/>
                  <a:gd name="T49" fmla="*/ 103 h 565"/>
                  <a:gd name="T50" fmla="*/ 103 w 478"/>
                  <a:gd name="T51" fmla="*/ 117 h 565"/>
                  <a:gd name="T52" fmla="*/ 63 w 478"/>
                  <a:gd name="T53" fmla="*/ 77 h 565"/>
                  <a:gd name="T54" fmla="*/ 87 w 478"/>
                  <a:gd name="T55" fmla="*/ 62 h 565"/>
                  <a:gd name="T56" fmla="*/ 181 w 478"/>
                  <a:gd name="T57" fmla="*/ 482 h 565"/>
                  <a:gd name="T58" fmla="*/ 297 w 478"/>
                  <a:gd name="T59" fmla="*/ 443 h 565"/>
                  <a:gd name="T60" fmla="*/ 181 w 478"/>
                  <a:gd name="T61" fmla="*/ 482 h 565"/>
                  <a:gd name="T62" fmla="*/ 185 w 478"/>
                  <a:gd name="T63" fmla="*/ 499 h 565"/>
                  <a:gd name="T64" fmla="*/ 283 w 478"/>
                  <a:gd name="T65" fmla="*/ 510 h 565"/>
                  <a:gd name="T66" fmla="*/ 297 w 478"/>
                  <a:gd name="T67" fmla="*/ 483 h 565"/>
                  <a:gd name="T68" fmla="*/ 297 w 478"/>
                  <a:gd name="T69" fmla="*/ 425 h 565"/>
                  <a:gd name="T70" fmla="*/ 181 w 478"/>
                  <a:gd name="T71" fmla="*/ 417 h 565"/>
                  <a:gd name="T72" fmla="*/ 248 w 478"/>
                  <a:gd name="T73" fmla="*/ 57 h 565"/>
                  <a:gd name="T74" fmla="*/ 230 w 478"/>
                  <a:gd name="T75" fmla="*/ 57 h 565"/>
                  <a:gd name="T76" fmla="*/ 229 w 478"/>
                  <a:gd name="T77" fmla="*/ 0 h 565"/>
                  <a:gd name="T78" fmla="*/ 257 w 478"/>
                  <a:gd name="T79" fmla="*/ 7 h 565"/>
                  <a:gd name="T80" fmla="*/ 421 w 478"/>
                  <a:gd name="T81" fmla="*/ 230 h 565"/>
                  <a:gd name="T82" fmla="*/ 421 w 478"/>
                  <a:gd name="T83" fmla="*/ 248 h 565"/>
                  <a:gd name="T84" fmla="*/ 478 w 478"/>
                  <a:gd name="T85" fmla="*/ 249 h 565"/>
                  <a:gd name="T86" fmla="*/ 471 w 478"/>
                  <a:gd name="T87" fmla="*/ 221 h 565"/>
                  <a:gd name="T88" fmla="*/ 57 w 478"/>
                  <a:gd name="T89" fmla="*/ 230 h 565"/>
                  <a:gd name="T90" fmla="*/ 57 w 478"/>
                  <a:gd name="T91" fmla="*/ 248 h 565"/>
                  <a:gd name="T92" fmla="*/ 0 w 478"/>
                  <a:gd name="T93" fmla="*/ 249 h 565"/>
                  <a:gd name="T94" fmla="*/ 7 w 478"/>
                  <a:gd name="T95" fmla="*/ 221 h 565"/>
                  <a:gd name="T96" fmla="*/ 274 w 478"/>
                  <a:gd name="T97" fmla="*/ 539 h 565"/>
                  <a:gd name="T98" fmla="*/ 231 w 478"/>
                  <a:gd name="T99" fmla="*/ 565 h 565"/>
                  <a:gd name="T100" fmla="*/ 189 w 478"/>
                  <a:gd name="T101" fmla="*/ 539 h 565"/>
                  <a:gd name="T102" fmla="*/ 156 w 478"/>
                  <a:gd name="T103" fmla="*/ 512 h 565"/>
                  <a:gd name="T104" fmla="*/ 152 w 478"/>
                  <a:gd name="T105" fmla="*/ 502 h 565"/>
                  <a:gd name="T106" fmla="*/ 161 w 478"/>
                  <a:gd name="T107" fmla="*/ 391 h 565"/>
                  <a:gd name="T108" fmla="*/ 103 w 478"/>
                  <a:gd name="T109" fmla="*/ 331 h 565"/>
                  <a:gd name="T110" fmla="*/ 128 w 478"/>
                  <a:gd name="T111" fmla="*/ 126 h 565"/>
                  <a:gd name="T112" fmla="*/ 350 w 478"/>
                  <a:gd name="T113" fmla="*/ 126 h 565"/>
                  <a:gd name="T114" fmla="*/ 375 w 478"/>
                  <a:gd name="T115" fmla="*/ 331 h 565"/>
                  <a:gd name="T116" fmla="*/ 317 w 478"/>
                  <a:gd name="T117" fmla="*/ 391 h 565"/>
                  <a:gd name="T118" fmla="*/ 326 w 478"/>
                  <a:gd name="T119" fmla="*/ 502 h 565"/>
                  <a:gd name="T120" fmla="*/ 299 w 478"/>
                  <a:gd name="T121" fmla="*/ 534 h 565"/>
                  <a:gd name="T122" fmla="*/ 289 w 478"/>
                  <a:gd name="T123" fmla="*/ 53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8" h="565">
                    <a:moveTo>
                      <a:pt x="293" y="361"/>
                    </a:moveTo>
                    <a:cubicBezTo>
                      <a:pt x="293" y="361"/>
                      <a:pt x="293" y="361"/>
                      <a:pt x="293" y="361"/>
                    </a:cubicBezTo>
                    <a:cubicBezTo>
                      <a:pt x="293" y="361"/>
                      <a:pt x="293" y="361"/>
                      <a:pt x="293" y="361"/>
                    </a:cubicBezTo>
                    <a:cubicBezTo>
                      <a:pt x="294" y="360"/>
                      <a:pt x="295" y="359"/>
                      <a:pt x="297" y="359"/>
                    </a:cubicBezTo>
                    <a:cubicBezTo>
                      <a:pt x="319" y="348"/>
                      <a:pt x="338" y="334"/>
                      <a:pt x="351" y="314"/>
                    </a:cubicBezTo>
                    <a:cubicBezTo>
                      <a:pt x="364" y="295"/>
                      <a:pt x="372" y="271"/>
                      <a:pt x="372" y="239"/>
                    </a:cubicBezTo>
                    <a:cubicBezTo>
                      <a:pt x="372" y="207"/>
                      <a:pt x="356" y="172"/>
                      <a:pt x="330" y="146"/>
                    </a:cubicBezTo>
                    <a:cubicBezTo>
                      <a:pt x="306" y="122"/>
                      <a:pt x="274" y="106"/>
                      <a:pt x="239" y="106"/>
                    </a:cubicBezTo>
                    <a:cubicBezTo>
                      <a:pt x="204" y="106"/>
                      <a:pt x="172" y="122"/>
                      <a:pt x="148" y="146"/>
                    </a:cubicBezTo>
                    <a:cubicBezTo>
                      <a:pt x="122" y="172"/>
                      <a:pt x="106" y="207"/>
                      <a:pt x="106" y="239"/>
                    </a:cubicBezTo>
                    <a:cubicBezTo>
                      <a:pt x="106" y="271"/>
                      <a:pt x="114" y="295"/>
                      <a:pt x="127" y="314"/>
                    </a:cubicBezTo>
                    <a:cubicBezTo>
                      <a:pt x="140" y="333"/>
                      <a:pt x="158" y="347"/>
                      <a:pt x="181" y="358"/>
                    </a:cubicBezTo>
                    <a:cubicBezTo>
                      <a:pt x="186" y="360"/>
                      <a:pt x="190" y="366"/>
                      <a:pt x="190" y="372"/>
                    </a:cubicBezTo>
                    <a:cubicBezTo>
                      <a:pt x="190" y="399"/>
                      <a:pt x="190" y="399"/>
                      <a:pt x="190" y="399"/>
                    </a:cubicBezTo>
                    <a:cubicBezTo>
                      <a:pt x="224" y="399"/>
                      <a:pt x="224" y="399"/>
                      <a:pt x="224" y="399"/>
                    </a:cubicBezTo>
                    <a:cubicBezTo>
                      <a:pt x="231" y="296"/>
                      <a:pt x="231" y="296"/>
                      <a:pt x="231" y="296"/>
                    </a:cubicBezTo>
                    <a:cubicBezTo>
                      <a:pt x="173" y="305"/>
                      <a:pt x="173" y="305"/>
                      <a:pt x="173" y="305"/>
                    </a:cubicBezTo>
                    <a:cubicBezTo>
                      <a:pt x="260" y="137"/>
                      <a:pt x="260" y="137"/>
                      <a:pt x="260" y="137"/>
                    </a:cubicBezTo>
                    <a:cubicBezTo>
                      <a:pt x="243" y="251"/>
                      <a:pt x="243" y="251"/>
                      <a:pt x="243" y="251"/>
                    </a:cubicBezTo>
                    <a:cubicBezTo>
                      <a:pt x="295" y="241"/>
                      <a:pt x="295" y="241"/>
                      <a:pt x="295" y="241"/>
                    </a:cubicBezTo>
                    <a:cubicBezTo>
                      <a:pt x="254" y="399"/>
                      <a:pt x="254" y="399"/>
                      <a:pt x="254" y="399"/>
                    </a:cubicBezTo>
                    <a:cubicBezTo>
                      <a:pt x="288" y="399"/>
                      <a:pt x="288" y="399"/>
                      <a:pt x="288" y="399"/>
                    </a:cubicBezTo>
                    <a:cubicBezTo>
                      <a:pt x="288" y="372"/>
                      <a:pt x="288" y="372"/>
                      <a:pt x="288" y="372"/>
                    </a:cubicBezTo>
                    <a:cubicBezTo>
                      <a:pt x="288" y="372"/>
                      <a:pt x="288" y="372"/>
                      <a:pt x="288" y="372"/>
                    </a:cubicBezTo>
                    <a:cubicBezTo>
                      <a:pt x="288" y="368"/>
                      <a:pt x="290" y="364"/>
                      <a:pt x="293" y="361"/>
                    </a:cubicBezTo>
                    <a:close/>
                    <a:moveTo>
                      <a:pt x="361" y="103"/>
                    </a:moveTo>
                    <a:cubicBezTo>
                      <a:pt x="359" y="106"/>
                      <a:pt x="360" y="111"/>
                      <a:pt x="364" y="114"/>
                    </a:cubicBezTo>
                    <a:cubicBezTo>
                      <a:pt x="367" y="118"/>
                      <a:pt x="372" y="119"/>
                      <a:pt x="375" y="117"/>
                    </a:cubicBezTo>
                    <a:cubicBezTo>
                      <a:pt x="416" y="87"/>
                      <a:pt x="416" y="87"/>
                      <a:pt x="416" y="87"/>
                    </a:cubicBezTo>
                    <a:cubicBezTo>
                      <a:pt x="419" y="85"/>
                      <a:pt x="419" y="81"/>
                      <a:pt x="415" y="77"/>
                    </a:cubicBezTo>
                    <a:cubicBezTo>
                      <a:pt x="401" y="63"/>
                      <a:pt x="401" y="63"/>
                      <a:pt x="401" y="63"/>
                    </a:cubicBezTo>
                    <a:cubicBezTo>
                      <a:pt x="397" y="59"/>
                      <a:pt x="393" y="59"/>
                      <a:pt x="391" y="62"/>
                    </a:cubicBezTo>
                    <a:cubicBezTo>
                      <a:pt x="361" y="103"/>
                      <a:pt x="361" y="103"/>
                      <a:pt x="361" y="103"/>
                    </a:cubicBezTo>
                    <a:close/>
                    <a:moveTo>
                      <a:pt x="103" y="361"/>
                    </a:moveTo>
                    <a:cubicBezTo>
                      <a:pt x="106" y="359"/>
                      <a:pt x="111" y="360"/>
                      <a:pt x="114" y="364"/>
                    </a:cubicBezTo>
                    <a:cubicBezTo>
                      <a:pt x="118" y="367"/>
                      <a:pt x="119" y="372"/>
                      <a:pt x="117" y="375"/>
                    </a:cubicBezTo>
                    <a:cubicBezTo>
                      <a:pt x="87" y="416"/>
                      <a:pt x="87" y="416"/>
                      <a:pt x="87" y="416"/>
                    </a:cubicBezTo>
                    <a:cubicBezTo>
                      <a:pt x="85" y="419"/>
                      <a:pt x="81" y="419"/>
                      <a:pt x="77" y="415"/>
                    </a:cubicBezTo>
                    <a:cubicBezTo>
                      <a:pt x="63" y="401"/>
                      <a:pt x="63" y="401"/>
                      <a:pt x="63" y="401"/>
                    </a:cubicBezTo>
                    <a:cubicBezTo>
                      <a:pt x="59" y="397"/>
                      <a:pt x="59" y="393"/>
                      <a:pt x="62" y="391"/>
                    </a:cubicBezTo>
                    <a:cubicBezTo>
                      <a:pt x="103" y="361"/>
                      <a:pt x="103" y="361"/>
                      <a:pt x="103" y="361"/>
                    </a:cubicBezTo>
                    <a:close/>
                    <a:moveTo>
                      <a:pt x="375" y="361"/>
                    </a:moveTo>
                    <a:cubicBezTo>
                      <a:pt x="372" y="359"/>
                      <a:pt x="367" y="360"/>
                      <a:pt x="364" y="364"/>
                    </a:cubicBezTo>
                    <a:cubicBezTo>
                      <a:pt x="360" y="367"/>
                      <a:pt x="359" y="372"/>
                      <a:pt x="361" y="375"/>
                    </a:cubicBezTo>
                    <a:cubicBezTo>
                      <a:pt x="391" y="416"/>
                      <a:pt x="391" y="416"/>
                      <a:pt x="391" y="416"/>
                    </a:cubicBezTo>
                    <a:cubicBezTo>
                      <a:pt x="393" y="419"/>
                      <a:pt x="397" y="419"/>
                      <a:pt x="401" y="415"/>
                    </a:cubicBezTo>
                    <a:cubicBezTo>
                      <a:pt x="415" y="401"/>
                      <a:pt x="415" y="401"/>
                      <a:pt x="415" y="401"/>
                    </a:cubicBezTo>
                    <a:cubicBezTo>
                      <a:pt x="419" y="397"/>
                      <a:pt x="419" y="393"/>
                      <a:pt x="416" y="391"/>
                    </a:cubicBezTo>
                    <a:cubicBezTo>
                      <a:pt x="375" y="361"/>
                      <a:pt x="375" y="361"/>
                      <a:pt x="375" y="361"/>
                    </a:cubicBezTo>
                    <a:close/>
                    <a:moveTo>
                      <a:pt x="117" y="103"/>
                    </a:moveTo>
                    <a:cubicBezTo>
                      <a:pt x="119" y="106"/>
                      <a:pt x="118" y="111"/>
                      <a:pt x="114" y="114"/>
                    </a:cubicBezTo>
                    <a:cubicBezTo>
                      <a:pt x="111" y="118"/>
                      <a:pt x="106" y="119"/>
                      <a:pt x="103" y="117"/>
                    </a:cubicBezTo>
                    <a:cubicBezTo>
                      <a:pt x="62" y="87"/>
                      <a:pt x="62" y="87"/>
                      <a:pt x="62" y="87"/>
                    </a:cubicBezTo>
                    <a:cubicBezTo>
                      <a:pt x="59" y="85"/>
                      <a:pt x="59" y="81"/>
                      <a:pt x="63" y="77"/>
                    </a:cubicBezTo>
                    <a:cubicBezTo>
                      <a:pt x="77" y="63"/>
                      <a:pt x="77" y="63"/>
                      <a:pt x="77" y="63"/>
                    </a:cubicBezTo>
                    <a:cubicBezTo>
                      <a:pt x="81" y="59"/>
                      <a:pt x="85" y="59"/>
                      <a:pt x="87" y="62"/>
                    </a:cubicBezTo>
                    <a:cubicBezTo>
                      <a:pt x="117" y="103"/>
                      <a:pt x="117" y="103"/>
                      <a:pt x="117" y="103"/>
                    </a:cubicBezTo>
                    <a:close/>
                    <a:moveTo>
                      <a:pt x="181" y="482"/>
                    </a:moveTo>
                    <a:cubicBezTo>
                      <a:pt x="297" y="465"/>
                      <a:pt x="297" y="465"/>
                      <a:pt x="297" y="465"/>
                    </a:cubicBezTo>
                    <a:cubicBezTo>
                      <a:pt x="297" y="443"/>
                      <a:pt x="297" y="443"/>
                      <a:pt x="297" y="443"/>
                    </a:cubicBezTo>
                    <a:cubicBezTo>
                      <a:pt x="181" y="460"/>
                      <a:pt x="181" y="460"/>
                      <a:pt x="181" y="460"/>
                    </a:cubicBezTo>
                    <a:cubicBezTo>
                      <a:pt x="181" y="482"/>
                      <a:pt x="181" y="482"/>
                      <a:pt x="181" y="482"/>
                    </a:cubicBezTo>
                    <a:close/>
                    <a:moveTo>
                      <a:pt x="297" y="483"/>
                    </a:moveTo>
                    <a:cubicBezTo>
                      <a:pt x="185" y="499"/>
                      <a:pt x="185" y="499"/>
                      <a:pt x="185" y="499"/>
                    </a:cubicBezTo>
                    <a:cubicBezTo>
                      <a:pt x="195" y="510"/>
                      <a:pt x="195" y="510"/>
                      <a:pt x="195" y="510"/>
                    </a:cubicBezTo>
                    <a:cubicBezTo>
                      <a:pt x="283" y="510"/>
                      <a:pt x="283" y="510"/>
                      <a:pt x="283" y="510"/>
                    </a:cubicBezTo>
                    <a:cubicBezTo>
                      <a:pt x="297" y="496"/>
                      <a:pt x="297" y="496"/>
                      <a:pt x="297" y="496"/>
                    </a:cubicBezTo>
                    <a:cubicBezTo>
                      <a:pt x="297" y="483"/>
                      <a:pt x="297" y="483"/>
                      <a:pt x="297" y="483"/>
                    </a:cubicBezTo>
                    <a:close/>
                    <a:moveTo>
                      <a:pt x="181" y="442"/>
                    </a:moveTo>
                    <a:cubicBezTo>
                      <a:pt x="297" y="425"/>
                      <a:pt x="297" y="425"/>
                      <a:pt x="297" y="425"/>
                    </a:cubicBezTo>
                    <a:cubicBezTo>
                      <a:pt x="297" y="417"/>
                      <a:pt x="297" y="417"/>
                      <a:pt x="297" y="417"/>
                    </a:cubicBezTo>
                    <a:cubicBezTo>
                      <a:pt x="181" y="417"/>
                      <a:pt x="181" y="417"/>
                      <a:pt x="181" y="417"/>
                    </a:cubicBezTo>
                    <a:cubicBezTo>
                      <a:pt x="181" y="442"/>
                      <a:pt x="181" y="442"/>
                      <a:pt x="181" y="442"/>
                    </a:cubicBezTo>
                    <a:close/>
                    <a:moveTo>
                      <a:pt x="248" y="57"/>
                    </a:moveTo>
                    <a:cubicBezTo>
                      <a:pt x="248" y="60"/>
                      <a:pt x="244" y="62"/>
                      <a:pt x="239" y="62"/>
                    </a:cubicBezTo>
                    <a:cubicBezTo>
                      <a:pt x="234" y="62"/>
                      <a:pt x="230" y="60"/>
                      <a:pt x="230" y="57"/>
                    </a:cubicBezTo>
                    <a:cubicBezTo>
                      <a:pt x="221" y="7"/>
                      <a:pt x="221" y="7"/>
                      <a:pt x="221" y="7"/>
                    </a:cubicBezTo>
                    <a:cubicBezTo>
                      <a:pt x="220" y="3"/>
                      <a:pt x="224" y="0"/>
                      <a:pt x="229" y="0"/>
                    </a:cubicBezTo>
                    <a:cubicBezTo>
                      <a:pt x="249" y="0"/>
                      <a:pt x="249" y="0"/>
                      <a:pt x="249" y="0"/>
                    </a:cubicBezTo>
                    <a:cubicBezTo>
                      <a:pt x="254" y="0"/>
                      <a:pt x="258" y="3"/>
                      <a:pt x="257" y="7"/>
                    </a:cubicBezTo>
                    <a:cubicBezTo>
                      <a:pt x="248" y="57"/>
                      <a:pt x="248" y="57"/>
                      <a:pt x="248" y="57"/>
                    </a:cubicBezTo>
                    <a:close/>
                    <a:moveTo>
                      <a:pt x="421" y="230"/>
                    </a:moveTo>
                    <a:cubicBezTo>
                      <a:pt x="418" y="230"/>
                      <a:pt x="416" y="234"/>
                      <a:pt x="416" y="239"/>
                    </a:cubicBezTo>
                    <a:cubicBezTo>
                      <a:pt x="416" y="244"/>
                      <a:pt x="418" y="248"/>
                      <a:pt x="421" y="248"/>
                    </a:cubicBezTo>
                    <a:cubicBezTo>
                      <a:pt x="471" y="257"/>
                      <a:pt x="471" y="257"/>
                      <a:pt x="471" y="257"/>
                    </a:cubicBezTo>
                    <a:cubicBezTo>
                      <a:pt x="475" y="258"/>
                      <a:pt x="478" y="254"/>
                      <a:pt x="478" y="249"/>
                    </a:cubicBezTo>
                    <a:cubicBezTo>
                      <a:pt x="478" y="229"/>
                      <a:pt x="478" y="229"/>
                      <a:pt x="478" y="229"/>
                    </a:cubicBezTo>
                    <a:cubicBezTo>
                      <a:pt x="478" y="224"/>
                      <a:pt x="475" y="220"/>
                      <a:pt x="471" y="221"/>
                    </a:cubicBezTo>
                    <a:cubicBezTo>
                      <a:pt x="421" y="230"/>
                      <a:pt x="421" y="230"/>
                      <a:pt x="421" y="230"/>
                    </a:cubicBezTo>
                    <a:close/>
                    <a:moveTo>
                      <a:pt x="57" y="230"/>
                    </a:moveTo>
                    <a:cubicBezTo>
                      <a:pt x="60" y="230"/>
                      <a:pt x="62" y="234"/>
                      <a:pt x="62" y="239"/>
                    </a:cubicBezTo>
                    <a:cubicBezTo>
                      <a:pt x="62" y="244"/>
                      <a:pt x="60" y="248"/>
                      <a:pt x="57" y="248"/>
                    </a:cubicBezTo>
                    <a:cubicBezTo>
                      <a:pt x="7" y="257"/>
                      <a:pt x="7" y="257"/>
                      <a:pt x="7" y="257"/>
                    </a:cubicBezTo>
                    <a:cubicBezTo>
                      <a:pt x="3" y="258"/>
                      <a:pt x="0" y="254"/>
                      <a:pt x="0" y="249"/>
                    </a:cubicBezTo>
                    <a:cubicBezTo>
                      <a:pt x="0" y="229"/>
                      <a:pt x="0" y="229"/>
                      <a:pt x="0" y="229"/>
                    </a:cubicBezTo>
                    <a:cubicBezTo>
                      <a:pt x="0" y="224"/>
                      <a:pt x="3" y="220"/>
                      <a:pt x="7" y="221"/>
                    </a:cubicBezTo>
                    <a:cubicBezTo>
                      <a:pt x="57" y="230"/>
                      <a:pt x="57" y="230"/>
                      <a:pt x="57" y="230"/>
                    </a:cubicBezTo>
                    <a:close/>
                    <a:moveTo>
                      <a:pt x="274" y="539"/>
                    </a:moveTo>
                    <a:cubicBezTo>
                      <a:pt x="274" y="553"/>
                      <a:pt x="262" y="565"/>
                      <a:pt x="247" y="565"/>
                    </a:cubicBezTo>
                    <a:cubicBezTo>
                      <a:pt x="231" y="565"/>
                      <a:pt x="231" y="565"/>
                      <a:pt x="231" y="565"/>
                    </a:cubicBezTo>
                    <a:cubicBezTo>
                      <a:pt x="216" y="565"/>
                      <a:pt x="204" y="553"/>
                      <a:pt x="204" y="539"/>
                    </a:cubicBezTo>
                    <a:cubicBezTo>
                      <a:pt x="189" y="539"/>
                      <a:pt x="189" y="539"/>
                      <a:pt x="189" y="539"/>
                    </a:cubicBezTo>
                    <a:cubicBezTo>
                      <a:pt x="184" y="539"/>
                      <a:pt x="181" y="537"/>
                      <a:pt x="178" y="534"/>
                    </a:cubicBezTo>
                    <a:cubicBezTo>
                      <a:pt x="156" y="512"/>
                      <a:pt x="156" y="512"/>
                      <a:pt x="156" y="512"/>
                    </a:cubicBezTo>
                    <a:cubicBezTo>
                      <a:pt x="154" y="509"/>
                      <a:pt x="152" y="505"/>
                      <a:pt x="152" y="502"/>
                    </a:cubicBezTo>
                    <a:cubicBezTo>
                      <a:pt x="152" y="502"/>
                      <a:pt x="152" y="502"/>
                      <a:pt x="152" y="502"/>
                    </a:cubicBezTo>
                    <a:cubicBezTo>
                      <a:pt x="152" y="404"/>
                      <a:pt x="152" y="404"/>
                      <a:pt x="152" y="404"/>
                    </a:cubicBezTo>
                    <a:cubicBezTo>
                      <a:pt x="152" y="398"/>
                      <a:pt x="156" y="393"/>
                      <a:pt x="161" y="391"/>
                    </a:cubicBezTo>
                    <a:cubicBezTo>
                      <a:pt x="161" y="380"/>
                      <a:pt x="161" y="380"/>
                      <a:pt x="161" y="380"/>
                    </a:cubicBezTo>
                    <a:cubicBezTo>
                      <a:pt x="137" y="368"/>
                      <a:pt x="118" y="352"/>
                      <a:pt x="103" y="331"/>
                    </a:cubicBezTo>
                    <a:cubicBezTo>
                      <a:pt x="87" y="307"/>
                      <a:pt x="77" y="277"/>
                      <a:pt x="77" y="239"/>
                    </a:cubicBezTo>
                    <a:cubicBezTo>
                      <a:pt x="77" y="199"/>
                      <a:pt x="97" y="157"/>
                      <a:pt x="128" y="126"/>
                    </a:cubicBezTo>
                    <a:cubicBezTo>
                      <a:pt x="157" y="97"/>
                      <a:pt x="196" y="77"/>
                      <a:pt x="239" y="77"/>
                    </a:cubicBezTo>
                    <a:cubicBezTo>
                      <a:pt x="282" y="77"/>
                      <a:pt x="321" y="97"/>
                      <a:pt x="350" y="126"/>
                    </a:cubicBezTo>
                    <a:cubicBezTo>
                      <a:pt x="381" y="157"/>
                      <a:pt x="401" y="199"/>
                      <a:pt x="401" y="239"/>
                    </a:cubicBezTo>
                    <a:cubicBezTo>
                      <a:pt x="401" y="277"/>
                      <a:pt x="391" y="307"/>
                      <a:pt x="375" y="331"/>
                    </a:cubicBezTo>
                    <a:cubicBezTo>
                      <a:pt x="360" y="352"/>
                      <a:pt x="341" y="368"/>
                      <a:pt x="317" y="380"/>
                    </a:cubicBezTo>
                    <a:cubicBezTo>
                      <a:pt x="317" y="391"/>
                      <a:pt x="317" y="391"/>
                      <a:pt x="317" y="391"/>
                    </a:cubicBezTo>
                    <a:cubicBezTo>
                      <a:pt x="322" y="393"/>
                      <a:pt x="326" y="398"/>
                      <a:pt x="326" y="404"/>
                    </a:cubicBezTo>
                    <a:cubicBezTo>
                      <a:pt x="326" y="502"/>
                      <a:pt x="326" y="502"/>
                      <a:pt x="326" y="502"/>
                    </a:cubicBezTo>
                    <a:cubicBezTo>
                      <a:pt x="326" y="506"/>
                      <a:pt x="324" y="510"/>
                      <a:pt x="321" y="513"/>
                    </a:cubicBezTo>
                    <a:cubicBezTo>
                      <a:pt x="299" y="534"/>
                      <a:pt x="299" y="534"/>
                      <a:pt x="299" y="534"/>
                    </a:cubicBezTo>
                    <a:cubicBezTo>
                      <a:pt x="297" y="537"/>
                      <a:pt x="293" y="539"/>
                      <a:pt x="289" y="539"/>
                    </a:cubicBezTo>
                    <a:cubicBezTo>
                      <a:pt x="289" y="539"/>
                      <a:pt x="289" y="539"/>
                      <a:pt x="289" y="539"/>
                    </a:cubicBezTo>
                    <a:cubicBezTo>
                      <a:pt x="274" y="539"/>
                      <a:pt x="274" y="539"/>
                      <a:pt x="274" y="539"/>
                    </a:cubicBez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8" name="Freeform 35"/>
              <p:cNvSpPr>
                <a:spLocks/>
              </p:cNvSpPr>
              <p:nvPr/>
            </p:nvSpPr>
            <p:spPr bwMode="auto">
              <a:xfrm>
                <a:off x="3257551" y="1589088"/>
                <a:ext cx="125413" cy="157163"/>
              </a:xfrm>
              <a:custGeom>
                <a:avLst/>
                <a:gdLst>
                  <a:gd name="T0" fmla="*/ 93 w 186"/>
                  <a:gd name="T1" fmla="*/ 0 h 230"/>
                  <a:gd name="T2" fmla="*/ 0 w 186"/>
                  <a:gd name="T3" fmla="*/ 90 h 230"/>
                  <a:gd name="T4" fmla="*/ 93 w 186"/>
                  <a:gd name="T5" fmla="*/ 230 h 230"/>
                  <a:gd name="T6" fmla="*/ 186 w 186"/>
                  <a:gd name="T7" fmla="*/ 90 h 230"/>
                  <a:gd name="T8" fmla="*/ 93 w 186"/>
                  <a:gd name="T9" fmla="*/ 0 h 230"/>
                </a:gdLst>
                <a:ahLst/>
                <a:cxnLst>
                  <a:cxn ang="0">
                    <a:pos x="T0" y="T1"/>
                  </a:cxn>
                  <a:cxn ang="0">
                    <a:pos x="T2" y="T3"/>
                  </a:cxn>
                  <a:cxn ang="0">
                    <a:pos x="T4" y="T5"/>
                  </a:cxn>
                  <a:cxn ang="0">
                    <a:pos x="T6" y="T7"/>
                  </a:cxn>
                  <a:cxn ang="0">
                    <a:pos x="T8" y="T9"/>
                  </a:cxn>
                </a:cxnLst>
                <a:rect l="0" t="0" r="r" b="b"/>
                <a:pathLst>
                  <a:path w="186" h="230">
                    <a:moveTo>
                      <a:pt x="93" y="0"/>
                    </a:moveTo>
                    <a:cubicBezTo>
                      <a:pt x="42" y="0"/>
                      <a:pt x="0" y="40"/>
                      <a:pt x="0" y="90"/>
                    </a:cubicBezTo>
                    <a:cubicBezTo>
                      <a:pt x="0" y="137"/>
                      <a:pt x="35" y="230"/>
                      <a:pt x="93" y="230"/>
                    </a:cubicBezTo>
                    <a:cubicBezTo>
                      <a:pt x="151" y="230"/>
                      <a:pt x="186" y="137"/>
                      <a:pt x="186" y="90"/>
                    </a:cubicBezTo>
                    <a:cubicBezTo>
                      <a:pt x="186" y="40"/>
                      <a:pt x="144" y="0"/>
                      <a:pt x="93" y="0"/>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9" name="Freeform 36"/>
              <p:cNvSpPr>
                <a:spLocks/>
              </p:cNvSpPr>
              <p:nvPr/>
            </p:nvSpPr>
            <p:spPr bwMode="auto">
              <a:xfrm>
                <a:off x="3194051" y="1771650"/>
                <a:ext cx="230188" cy="249238"/>
              </a:xfrm>
              <a:custGeom>
                <a:avLst/>
                <a:gdLst>
                  <a:gd name="T0" fmla="*/ 119 w 338"/>
                  <a:gd name="T1" fmla="*/ 4 h 366"/>
                  <a:gd name="T2" fmla="*/ 183 w 338"/>
                  <a:gd name="T3" fmla="*/ 49 h 366"/>
                  <a:gd name="T4" fmla="*/ 200 w 338"/>
                  <a:gd name="T5" fmla="*/ 73 h 366"/>
                  <a:gd name="T6" fmla="*/ 214 w 338"/>
                  <a:gd name="T7" fmla="*/ 143 h 366"/>
                  <a:gd name="T8" fmla="*/ 237 w 338"/>
                  <a:gd name="T9" fmla="*/ 138 h 366"/>
                  <a:gd name="T10" fmla="*/ 223 w 338"/>
                  <a:gd name="T11" fmla="*/ 67 h 366"/>
                  <a:gd name="T12" fmla="*/ 228 w 338"/>
                  <a:gd name="T13" fmla="*/ 39 h 366"/>
                  <a:gd name="T14" fmla="*/ 247 w 338"/>
                  <a:gd name="T15" fmla="*/ 9 h 366"/>
                  <a:gd name="T16" fmla="*/ 259 w 338"/>
                  <a:gd name="T17" fmla="*/ 4 h 366"/>
                  <a:gd name="T18" fmla="*/ 301 w 338"/>
                  <a:gd name="T19" fmla="*/ 57 h 366"/>
                  <a:gd name="T20" fmla="*/ 335 w 338"/>
                  <a:gd name="T21" fmla="*/ 308 h 366"/>
                  <a:gd name="T22" fmla="*/ 337 w 338"/>
                  <a:gd name="T23" fmla="*/ 346 h 366"/>
                  <a:gd name="T24" fmla="*/ 315 w 338"/>
                  <a:gd name="T25" fmla="*/ 366 h 366"/>
                  <a:gd name="T26" fmla="*/ 37 w 338"/>
                  <a:gd name="T27" fmla="*/ 366 h 366"/>
                  <a:gd name="T28" fmla="*/ 1 w 338"/>
                  <a:gd name="T29" fmla="*/ 331 h 366"/>
                  <a:gd name="T30" fmla="*/ 11 w 338"/>
                  <a:gd name="T31" fmla="*/ 170 h 366"/>
                  <a:gd name="T32" fmla="*/ 34 w 338"/>
                  <a:gd name="T33" fmla="*/ 71 h 366"/>
                  <a:gd name="T34" fmla="*/ 61 w 338"/>
                  <a:gd name="T35" fmla="*/ 22 h 366"/>
                  <a:gd name="T36" fmla="*/ 110 w 338"/>
                  <a:gd name="T37" fmla="*/ 1 h 366"/>
                  <a:gd name="T38" fmla="*/ 119 w 338"/>
                  <a:gd name="T39" fmla="*/ 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366">
                    <a:moveTo>
                      <a:pt x="119" y="4"/>
                    </a:moveTo>
                    <a:cubicBezTo>
                      <a:pt x="129" y="15"/>
                      <a:pt x="162" y="36"/>
                      <a:pt x="183" y="49"/>
                    </a:cubicBezTo>
                    <a:cubicBezTo>
                      <a:pt x="192" y="54"/>
                      <a:pt x="198" y="63"/>
                      <a:pt x="200" y="73"/>
                    </a:cubicBezTo>
                    <a:cubicBezTo>
                      <a:pt x="214" y="143"/>
                      <a:pt x="214" y="143"/>
                      <a:pt x="214" y="143"/>
                    </a:cubicBezTo>
                    <a:cubicBezTo>
                      <a:pt x="217" y="158"/>
                      <a:pt x="240" y="154"/>
                      <a:pt x="237" y="138"/>
                    </a:cubicBezTo>
                    <a:cubicBezTo>
                      <a:pt x="223" y="67"/>
                      <a:pt x="223" y="67"/>
                      <a:pt x="223" y="67"/>
                    </a:cubicBezTo>
                    <a:cubicBezTo>
                      <a:pt x="221" y="57"/>
                      <a:pt x="223" y="48"/>
                      <a:pt x="228" y="39"/>
                    </a:cubicBezTo>
                    <a:cubicBezTo>
                      <a:pt x="234" y="29"/>
                      <a:pt x="242" y="17"/>
                      <a:pt x="247" y="9"/>
                    </a:cubicBezTo>
                    <a:cubicBezTo>
                      <a:pt x="249" y="4"/>
                      <a:pt x="254" y="2"/>
                      <a:pt x="259" y="4"/>
                    </a:cubicBezTo>
                    <a:cubicBezTo>
                      <a:pt x="283" y="15"/>
                      <a:pt x="291" y="30"/>
                      <a:pt x="301" y="57"/>
                    </a:cubicBezTo>
                    <a:cubicBezTo>
                      <a:pt x="324" y="118"/>
                      <a:pt x="329" y="205"/>
                      <a:pt x="335" y="308"/>
                    </a:cubicBezTo>
                    <a:cubicBezTo>
                      <a:pt x="336" y="320"/>
                      <a:pt x="336" y="331"/>
                      <a:pt x="337" y="346"/>
                    </a:cubicBezTo>
                    <a:cubicBezTo>
                      <a:pt x="338" y="360"/>
                      <a:pt x="327" y="366"/>
                      <a:pt x="315" y="366"/>
                    </a:cubicBezTo>
                    <a:cubicBezTo>
                      <a:pt x="37" y="366"/>
                      <a:pt x="37" y="366"/>
                      <a:pt x="37" y="366"/>
                    </a:cubicBezTo>
                    <a:cubicBezTo>
                      <a:pt x="18" y="366"/>
                      <a:pt x="2" y="351"/>
                      <a:pt x="1" y="331"/>
                    </a:cubicBezTo>
                    <a:cubicBezTo>
                      <a:pt x="0" y="276"/>
                      <a:pt x="4" y="220"/>
                      <a:pt x="11" y="170"/>
                    </a:cubicBezTo>
                    <a:cubicBezTo>
                      <a:pt x="16" y="135"/>
                      <a:pt x="24" y="102"/>
                      <a:pt x="34" y="71"/>
                    </a:cubicBezTo>
                    <a:cubicBezTo>
                      <a:pt x="41" y="53"/>
                      <a:pt x="45" y="34"/>
                      <a:pt x="61" y="22"/>
                    </a:cubicBezTo>
                    <a:cubicBezTo>
                      <a:pt x="75" y="11"/>
                      <a:pt x="95" y="4"/>
                      <a:pt x="110" y="1"/>
                    </a:cubicBezTo>
                    <a:cubicBezTo>
                      <a:pt x="113" y="0"/>
                      <a:pt x="117" y="1"/>
                      <a:pt x="119" y="4"/>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4" name="Freeform 37"/>
              <p:cNvSpPr>
                <a:spLocks/>
              </p:cNvSpPr>
              <p:nvPr/>
            </p:nvSpPr>
            <p:spPr bwMode="auto">
              <a:xfrm>
                <a:off x="3692526" y="1589088"/>
                <a:ext cx="127000" cy="157163"/>
              </a:xfrm>
              <a:custGeom>
                <a:avLst/>
                <a:gdLst>
                  <a:gd name="T0" fmla="*/ 92 w 185"/>
                  <a:gd name="T1" fmla="*/ 0 h 230"/>
                  <a:gd name="T2" fmla="*/ 185 w 185"/>
                  <a:gd name="T3" fmla="*/ 90 h 230"/>
                  <a:gd name="T4" fmla="*/ 92 w 185"/>
                  <a:gd name="T5" fmla="*/ 230 h 230"/>
                  <a:gd name="T6" fmla="*/ 0 w 185"/>
                  <a:gd name="T7" fmla="*/ 90 h 230"/>
                  <a:gd name="T8" fmla="*/ 92 w 185"/>
                  <a:gd name="T9" fmla="*/ 0 h 230"/>
                </a:gdLst>
                <a:ahLst/>
                <a:cxnLst>
                  <a:cxn ang="0">
                    <a:pos x="T0" y="T1"/>
                  </a:cxn>
                  <a:cxn ang="0">
                    <a:pos x="T2" y="T3"/>
                  </a:cxn>
                  <a:cxn ang="0">
                    <a:pos x="T4" y="T5"/>
                  </a:cxn>
                  <a:cxn ang="0">
                    <a:pos x="T6" y="T7"/>
                  </a:cxn>
                  <a:cxn ang="0">
                    <a:pos x="T8" y="T9"/>
                  </a:cxn>
                </a:cxnLst>
                <a:rect l="0" t="0" r="r" b="b"/>
                <a:pathLst>
                  <a:path w="185" h="230">
                    <a:moveTo>
                      <a:pt x="92" y="0"/>
                    </a:moveTo>
                    <a:cubicBezTo>
                      <a:pt x="144" y="0"/>
                      <a:pt x="185" y="40"/>
                      <a:pt x="185" y="90"/>
                    </a:cubicBezTo>
                    <a:cubicBezTo>
                      <a:pt x="185" y="137"/>
                      <a:pt x="151" y="230"/>
                      <a:pt x="92" y="230"/>
                    </a:cubicBezTo>
                    <a:cubicBezTo>
                      <a:pt x="34" y="230"/>
                      <a:pt x="0" y="137"/>
                      <a:pt x="0" y="90"/>
                    </a:cubicBezTo>
                    <a:cubicBezTo>
                      <a:pt x="0" y="40"/>
                      <a:pt x="41" y="0"/>
                      <a:pt x="92" y="0"/>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5" name="Freeform 38"/>
              <p:cNvSpPr>
                <a:spLocks/>
              </p:cNvSpPr>
              <p:nvPr/>
            </p:nvSpPr>
            <p:spPr bwMode="auto">
              <a:xfrm>
                <a:off x="3651251" y="1770063"/>
                <a:ext cx="223838" cy="250825"/>
              </a:xfrm>
              <a:custGeom>
                <a:avLst/>
                <a:gdLst>
                  <a:gd name="T0" fmla="*/ 291 w 329"/>
                  <a:gd name="T1" fmla="*/ 367 h 367"/>
                  <a:gd name="T2" fmla="*/ 19 w 329"/>
                  <a:gd name="T3" fmla="*/ 367 h 367"/>
                  <a:gd name="T4" fmla="*/ 0 w 329"/>
                  <a:gd name="T5" fmla="*/ 348 h 367"/>
                  <a:gd name="T6" fmla="*/ 64 w 329"/>
                  <a:gd name="T7" fmla="*/ 27 h 367"/>
                  <a:gd name="T8" fmla="*/ 68 w 329"/>
                  <a:gd name="T9" fmla="*/ 22 h 367"/>
                  <a:gd name="T10" fmla="*/ 109 w 329"/>
                  <a:gd name="T11" fmla="*/ 1 h 367"/>
                  <a:gd name="T12" fmla="*/ 114 w 329"/>
                  <a:gd name="T13" fmla="*/ 7 h 367"/>
                  <a:gd name="T14" fmla="*/ 102 w 329"/>
                  <a:gd name="T15" fmla="*/ 94 h 367"/>
                  <a:gd name="T16" fmla="*/ 125 w 329"/>
                  <a:gd name="T17" fmla="*/ 99 h 367"/>
                  <a:gd name="T18" fmla="*/ 136 w 329"/>
                  <a:gd name="T19" fmla="*/ 18 h 367"/>
                  <a:gd name="T20" fmla="*/ 171 w 329"/>
                  <a:gd name="T21" fmla="*/ 18 h 367"/>
                  <a:gd name="T22" fmla="*/ 147 w 329"/>
                  <a:gd name="T23" fmla="*/ 92 h 367"/>
                  <a:gd name="T24" fmla="*/ 169 w 329"/>
                  <a:gd name="T25" fmla="*/ 101 h 367"/>
                  <a:gd name="T26" fmla="*/ 200 w 329"/>
                  <a:gd name="T27" fmla="*/ 7 h 367"/>
                  <a:gd name="T28" fmla="*/ 206 w 329"/>
                  <a:gd name="T29" fmla="*/ 3 h 367"/>
                  <a:gd name="T30" fmla="*/ 284 w 329"/>
                  <a:gd name="T31" fmla="*/ 42 h 367"/>
                  <a:gd name="T32" fmla="*/ 319 w 329"/>
                  <a:gd name="T33" fmla="*/ 171 h 367"/>
                  <a:gd name="T34" fmla="*/ 328 w 329"/>
                  <a:gd name="T35" fmla="*/ 330 h 367"/>
                  <a:gd name="T36" fmla="*/ 291 w 329"/>
                  <a:gd name="T37" fmla="*/ 36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9" h="367">
                    <a:moveTo>
                      <a:pt x="291" y="367"/>
                    </a:moveTo>
                    <a:cubicBezTo>
                      <a:pt x="19" y="367"/>
                      <a:pt x="19" y="367"/>
                      <a:pt x="19" y="367"/>
                    </a:cubicBezTo>
                    <a:cubicBezTo>
                      <a:pt x="8" y="367"/>
                      <a:pt x="0" y="358"/>
                      <a:pt x="0" y="348"/>
                    </a:cubicBezTo>
                    <a:cubicBezTo>
                      <a:pt x="0" y="269"/>
                      <a:pt x="19" y="92"/>
                      <a:pt x="64" y="27"/>
                    </a:cubicBezTo>
                    <a:cubicBezTo>
                      <a:pt x="66" y="25"/>
                      <a:pt x="67" y="24"/>
                      <a:pt x="68" y="22"/>
                    </a:cubicBezTo>
                    <a:cubicBezTo>
                      <a:pt x="79" y="13"/>
                      <a:pt x="93" y="6"/>
                      <a:pt x="109" y="1"/>
                    </a:cubicBezTo>
                    <a:cubicBezTo>
                      <a:pt x="112" y="0"/>
                      <a:pt x="115" y="4"/>
                      <a:pt x="114" y="7"/>
                    </a:cubicBezTo>
                    <a:cubicBezTo>
                      <a:pt x="109" y="29"/>
                      <a:pt x="104" y="84"/>
                      <a:pt x="102" y="94"/>
                    </a:cubicBezTo>
                    <a:cubicBezTo>
                      <a:pt x="99" y="109"/>
                      <a:pt x="122" y="114"/>
                      <a:pt x="125" y="99"/>
                    </a:cubicBezTo>
                    <a:cubicBezTo>
                      <a:pt x="136" y="18"/>
                      <a:pt x="136" y="18"/>
                      <a:pt x="136" y="18"/>
                    </a:cubicBezTo>
                    <a:cubicBezTo>
                      <a:pt x="171" y="18"/>
                      <a:pt x="171" y="18"/>
                      <a:pt x="171" y="18"/>
                    </a:cubicBezTo>
                    <a:cubicBezTo>
                      <a:pt x="147" y="92"/>
                      <a:pt x="147" y="92"/>
                      <a:pt x="147" y="92"/>
                    </a:cubicBezTo>
                    <a:cubicBezTo>
                      <a:pt x="141" y="106"/>
                      <a:pt x="163" y="116"/>
                      <a:pt x="169" y="101"/>
                    </a:cubicBezTo>
                    <a:cubicBezTo>
                      <a:pt x="174" y="88"/>
                      <a:pt x="197" y="27"/>
                      <a:pt x="200" y="7"/>
                    </a:cubicBezTo>
                    <a:cubicBezTo>
                      <a:pt x="201" y="4"/>
                      <a:pt x="203" y="3"/>
                      <a:pt x="206" y="3"/>
                    </a:cubicBezTo>
                    <a:cubicBezTo>
                      <a:pt x="228" y="9"/>
                      <a:pt x="275" y="21"/>
                      <a:pt x="284" y="42"/>
                    </a:cubicBezTo>
                    <a:cubicBezTo>
                      <a:pt x="301" y="81"/>
                      <a:pt x="312" y="125"/>
                      <a:pt x="319" y="171"/>
                    </a:cubicBezTo>
                    <a:cubicBezTo>
                      <a:pt x="326" y="221"/>
                      <a:pt x="329" y="275"/>
                      <a:pt x="328" y="330"/>
                    </a:cubicBezTo>
                    <a:cubicBezTo>
                      <a:pt x="327" y="350"/>
                      <a:pt x="311" y="367"/>
                      <a:pt x="291" y="367"/>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pic>
          <p:nvPicPr>
            <p:cNvPr id="16"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76281" y="2564903"/>
              <a:ext cx="1513372" cy="33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Rectangle 16"/>
          <p:cNvSpPr/>
          <p:nvPr userDrawn="1"/>
        </p:nvSpPr>
        <p:spPr>
          <a:xfrm>
            <a:off x="127239" y="1308902"/>
            <a:ext cx="6563533" cy="70788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As a class, discuss and share your experiences!</a:t>
            </a:r>
          </a:p>
          <a:p>
            <a:endParaRPr lang="en-US" sz="2000" b="1" dirty="0">
              <a:latin typeface="Arial" panose="020B0604020202020204" pitchFamily="34" charset="0"/>
              <a:cs typeface="Arial" panose="020B0604020202020204" pitchFamily="34" charset="0"/>
            </a:endParaRPr>
          </a:p>
        </p:txBody>
      </p:sp>
      <p:sp>
        <p:nvSpPr>
          <p:cNvPr id="1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17714874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ctivity- Demo">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Demo</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1" name="Group 20"/>
          <p:cNvGrpSpPr/>
          <p:nvPr userDrawn="1"/>
        </p:nvGrpSpPr>
        <p:grpSpPr>
          <a:xfrm>
            <a:off x="7484075" y="1752595"/>
            <a:ext cx="1430519" cy="1205721"/>
            <a:chOff x="7484075" y="1752595"/>
            <a:chExt cx="1430519" cy="1205721"/>
          </a:xfrm>
        </p:grpSpPr>
        <p:pic>
          <p:nvPicPr>
            <p:cNvPr id="15"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4075" y="2700058"/>
              <a:ext cx="1106063" cy="258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9"/>
            <p:cNvGrpSpPr/>
            <p:nvPr userDrawn="1"/>
          </p:nvGrpSpPr>
          <p:grpSpPr>
            <a:xfrm>
              <a:off x="7602161" y="1752595"/>
              <a:ext cx="1312433" cy="875426"/>
              <a:chOff x="1914861" y="3040471"/>
              <a:chExt cx="1172372" cy="782002"/>
            </a:xfrm>
          </p:grpSpPr>
          <p:sp>
            <p:nvSpPr>
              <p:cNvPr id="3" name="Oval 2"/>
              <p:cNvSpPr/>
              <p:nvPr userDrawn="1"/>
            </p:nvSpPr>
            <p:spPr>
              <a:xfrm>
                <a:off x="1914861" y="3040471"/>
                <a:ext cx="777059" cy="777059"/>
              </a:xfrm>
              <a:prstGeom prst="ellipse">
                <a:avLst/>
              </a:prstGeom>
              <a:noFill/>
              <a:ln w="28575">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6" name="Oval 15"/>
              <p:cNvSpPr/>
              <p:nvPr userDrawn="1"/>
            </p:nvSpPr>
            <p:spPr>
              <a:xfrm>
                <a:off x="2029769" y="3155379"/>
                <a:ext cx="547243" cy="547243"/>
              </a:xfrm>
              <a:prstGeom prst="ellipse">
                <a:avLst/>
              </a:prstGeom>
              <a:noFill/>
              <a:ln w="28575">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8" name="Oval 17"/>
              <p:cNvSpPr/>
              <p:nvPr userDrawn="1"/>
            </p:nvSpPr>
            <p:spPr>
              <a:xfrm>
                <a:off x="2139169" y="3263901"/>
                <a:ext cx="330198" cy="330198"/>
              </a:xfrm>
              <a:prstGeom prst="ellipse">
                <a:avLst/>
              </a:prstGeom>
              <a:noFill/>
              <a:ln w="28575">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5" name="Right Arrow 4"/>
              <p:cNvSpPr/>
              <p:nvPr userDrawn="1"/>
            </p:nvSpPr>
            <p:spPr>
              <a:xfrm rot="12613136">
                <a:off x="2231300" y="3397519"/>
                <a:ext cx="855933" cy="424954"/>
              </a:xfrm>
              <a:prstGeom prst="rightArrow">
                <a:avLst>
                  <a:gd name="adj1" fmla="val 34943"/>
                  <a:gd name="adj2" fmla="val 107979"/>
                </a:avLst>
              </a:prstGeom>
              <a:solidFill>
                <a:srgbClr val="00B05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grpSp>
      <p:sp>
        <p:nvSpPr>
          <p:cNvPr id="17"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6291947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ctivity- Quiz">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Quiz</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6" name="Group 5"/>
          <p:cNvGrpSpPr/>
          <p:nvPr userDrawn="1"/>
        </p:nvGrpSpPr>
        <p:grpSpPr>
          <a:xfrm>
            <a:off x="7689774" y="1349325"/>
            <a:ext cx="1272001" cy="1510852"/>
            <a:chOff x="7689774" y="1349325"/>
            <a:chExt cx="1272001" cy="1510852"/>
          </a:xfrm>
        </p:grpSpPr>
        <p:grpSp>
          <p:nvGrpSpPr>
            <p:cNvPr id="7" name="Group 6"/>
            <p:cNvGrpSpPr/>
            <p:nvPr/>
          </p:nvGrpSpPr>
          <p:grpSpPr>
            <a:xfrm>
              <a:off x="7689774" y="1349325"/>
              <a:ext cx="1272001" cy="1047003"/>
              <a:chOff x="6400800" y="1856101"/>
              <a:chExt cx="1272001" cy="1047003"/>
            </a:xfrm>
          </p:grpSpPr>
          <p:grpSp>
            <p:nvGrpSpPr>
              <p:cNvPr id="9" name="Group 8"/>
              <p:cNvGrpSpPr/>
              <p:nvPr/>
            </p:nvGrpSpPr>
            <p:grpSpPr>
              <a:xfrm rot="20240561">
                <a:off x="6732529" y="1887201"/>
                <a:ext cx="940272" cy="940272"/>
                <a:chOff x="7090036" y="1856101"/>
                <a:chExt cx="940272" cy="940272"/>
              </a:xfrm>
            </p:grpSpPr>
            <p:sp>
              <p:nvSpPr>
                <p:cNvPr id="20" name="Freeform 112"/>
                <p:cNvSpPr>
                  <a:spLocks/>
                </p:cNvSpPr>
                <p:nvPr/>
              </p:nvSpPr>
              <p:spPr bwMode="auto">
                <a:xfrm>
                  <a:off x="7455978" y="1856101"/>
                  <a:ext cx="574330" cy="579409"/>
                </a:xfrm>
                <a:custGeom>
                  <a:avLst/>
                  <a:gdLst>
                    <a:gd name="T0" fmla="*/ 491 w 574"/>
                    <a:gd name="T1" fmla="*/ 83 h 580"/>
                    <a:gd name="T2" fmla="*/ 346 w 574"/>
                    <a:gd name="T3" fmla="*/ 0 h 580"/>
                    <a:gd name="T4" fmla="*/ 186 w 574"/>
                    <a:gd name="T5" fmla="*/ 171 h 580"/>
                    <a:gd name="T6" fmla="*/ 122 w 574"/>
                    <a:gd name="T7" fmla="*/ 238 h 580"/>
                    <a:gd name="T8" fmla="*/ 35 w 574"/>
                    <a:gd name="T9" fmla="*/ 332 h 580"/>
                    <a:gd name="T10" fmla="*/ 6 w 574"/>
                    <a:gd name="T11" fmla="*/ 387 h 580"/>
                    <a:gd name="T12" fmla="*/ 35 w 574"/>
                    <a:gd name="T13" fmla="*/ 480 h 580"/>
                    <a:gd name="T14" fmla="*/ 59 w 574"/>
                    <a:gd name="T15" fmla="*/ 504 h 580"/>
                    <a:gd name="T16" fmla="*/ 94 w 574"/>
                    <a:gd name="T17" fmla="*/ 540 h 580"/>
                    <a:gd name="T18" fmla="*/ 242 w 574"/>
                    <a:gd name="T19" fmla="*/ 540 h 580"/>
                    <a:gd name="T20" fmla="*/ 265 w 574"/>
                    <a:gd name="T21" fmla="*/ 518 h 580"/>
                    <a:gd name="T22" fmla="*/ 333 w 574"/>
                    <a:gd name="T23" fmla="*/ 455 h 580"/>
                    <a:gd name="T24" fmla="*/ 393 w 574"/>
                    <a:gd name="T25" fmla="*/ 399 h 580"/>
                    <a:gd name="T26" fmla="*/ 405 w 574"/>
                    <a:gd name="T27" fmla="*/ 387 h 580"/>
                    <a:gd name="T28" fmla="*/ 424 w 574"/>
                    <a:gd name="T29" fmla="*/ 369 h 580"/>
                    <a:gd name="T30" fmla="*/ 574 w 574"/>
                    <a:gd name="T31" fmla="*/ 228 h 580"/>
                    <a:gd name="T32" fmla="*/ 491 w 574"/>
                    <a:gd name="T33" fmla="*/ 83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4" h="580">
                      <a:moveTo>
                        <a:pt x="491" y="83"/>
                      </a:moveTo>
                      <a:cubicBezTo>
                        <a:pt x="448" y="40"/>
                        <a:pt x="397" y="12"/>
                        <a:pt x="346" y="0"/>
                      </a:cubicBezTo>
                      <a:cubicBezTo>
                        <a:pt x="186" y="171"/>
                        <a:pt x="186" y="171"/>
                        <a:pt x="186" y="171"/>
                      </a:cubicBezTo>
                      <a:cubicBezTo>
                        <a:pt x="122" y="238"/>
                        <a:pt x="122" y="238"/>
                        <a:pt x="122" y="238"/>
                      </a:cubicBezTo>
                      <a:cubicBezTo>
                        <a:pt x="35" y="332"/>
                        <a:pt x="35" y="332"/>
                        <a:pt x="35" y="332"/>
                      </a:cubicBezTo>
                      <a:cubicBezTo>
                        <a:pt x="19" y="348"/>
                        <a:pt x="10" y="367"/>
                        <a:pt x="6" y="387"/>
                      </a:cubicBezTo>
                      <a:cubicBezTo>
                        <a:pt x="0" y="419"/>
                        <a:pt x="9" y="455"/>
                        <a:pt x="35" y="480"/>
                      </a:cubicBezTo>
                      <a:cubicBezTo>
                        <a:pt x="59" y="504"/>
                        <a:pt x="59" y="504"/>
                        <a:pt x="59" y="504"/>
                      </a:cubicBezTo>
                      <a:cubicBezTo>
                        <a:pt x="94" y="540"/>
                        <a:pt x="94" y="540"/>
                        <a:pt x="94" y="540"/>
                      </a:cubicBezTo>
                      <a:cubicBezTo>
                        <a:pt x="135" y="580"/>
                        <a:pt x="201" y="580"/>
                        <a:pt x="242" y="540"/>
                      </a:cubicBezTo>
                      <a:cubicBezTo>
                        <a:pt x="265" y="518"/>
                        <a:pt x="265" y="518"/>
                        <a:pt x="265" y="518"/>
                      </a:cubicBezTo>
                      <a:cubicBezTo>
                        <a:pt x="333" y="455"/>
                        <a:pt x="333" y="455"/>
                        <a:pt x="333" y="455"/>
                      </a:cubicBezTo>
                      <a:cubicBezTo>
                        <a:pt x="393" y="399"/>
                        <a:pt x="393" y="399"/>
                        <a:pt x="393" y="399"/>
                      </a:cubicBezTo>
                      <a:cubicBezTo>
                        <a:pt x="405" y="387"/>
                        <a:pt x="405" y="387"/>
                        <a:pt x="405" y="387"/>
                      </a:cubicBezTo>
                      <a:cubicBezTo>
                        <a:pt x="424" y="369"/>
                        <a:pt x="424" y="369"/>
                        <a:pt x="424" y="369"/>
                      </a:cubicBezTo>
                      <a:cubicBezTo>
                        <a:pt x="574" y="228"/>
                        <a:pt x="574" y="228"/>
                        <a:pt x="574" y="228"/>
                      </a:cubicBezTo>
                      <a:cubicBezTo>
                        <a:pt x="562" y="177"/>
                        <a:pt x="534" y="126"/>
                        <a:pt x="491" y="8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21" name="Freeform 113"/>
                <p:cNvSpPr>
                  <a:spLocks/>
                </p:cNvSpPr>
                <p:nvPr/>
              </p:nvSpPr>
              <p:spPr bwMode="auto">
                <a:xfrm>
                  <a:off x="7090036" y="2323695"/>
                  <a:ext cx="467594" cy="472678"/>
                </a:xfrm>
                <a:custGeom>
                  <a:avLst/>
                  <a:gdLst>
                    <a:gd name="T0" fmla="*/ 223 w 472"/>
                    <a:gd name="T1" fmla="*/ 279 h 472"/>
                    <a:gd name="T2" fmla="*/ 23 w 472"/>
                    <a:gd name="T3" fmla="*/ 472 h 472"/>
                    <a:gd name="T4" fmla="*/ 365 w 472"/>
                    <a:gd name="T5" fmla="*/ 366 h 472"/>
                    <a:gd name="T6" fmla="*/ 472 w 472"/>
                    <a:gd name="T7" fmla="*/ 112 h 472"/>
                    <a:gd name="T8" fmla="*/ 449 w 472"/>
                    <a:gd name="T9" fmla="*/ 89 h 472"/>
                    <a:gd name="T10" fmla="*/ 425 w 472"/>
                    <a:gd name="T11" fmla="*/ 65 h 472"/>
                    <a:gd name="T12" fmla="*/ 407 w 472"/>
                    <a:gd name="T13" fmla="*/ 47 h 472"/>
                    <a:gd name="T14" fmla="*/ 405 w 472"/>
                    <a:gd name="T15" fmla="*/ 45 h 472"/>
                    <a:gd name="T16" fmla="*/ 387 w 472"/>
                    <a:gd name="T17" fmla="*/ 27 h 472"/>
                    <a:gd name="T18" fmla="*/ 360 w 472"/>
                    <a:gd name="T19" fmla="*/ 0 h 472"/>
                    <a:gd name="T20" fmla="*/ 106 w 472"/>
                    <a:gd name="T21" fmla="*/ 107 h 472"/>
                    <a:gd name="T22" fmla="*/ 105 w 472"/>
                    <a:gd name="T23" fmla="*/ 115 h 472"/>
                    <a:gd name="T24" fmla="*/ 0 w 472"/>
                    <a:gd name="T25" fmla="*/ 449 h 472"/>
                    <a:gd name="T26" fmla="*/ 193 w 472"/>
                    <a:gd name="T27" fmla="*/ 249 h 472"/>
                    <a:gd name="T28" fmla="*/ 205 w 472"/>
                    <a:gd name="T29" fmla="*/ 183 h 472"/>
                    <a:gd name="T30" fmla="*/ 289 w 472"/>
                    <a:gd name="T31" fmla="*/ 183 h 472"/>
                    <a:gd name="T32" fmla="*/ 289 w 472"/>
                    <a:gd name="T33" fmla="*/ 267 h 472"/>
                    <a:gd name="T34" fmla="*/ 223 w 472"/>
                    <a:gd name="T35" fmla="*/ 279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2" h="472">
                      <a:moveTo>
                        <a:pt x="223" y="279"/>
                      </a:moveTo>
                      <a:cubicBezTo>
                        <a:pt x="23" y="472"/>
                        <a:pt x="23" y="472"/>
                        <a:pt x="23" y="472"/>
                      </a:cubicBezTo>
                      <a:cubicBezTo>
                        <a:pt x="23" y="472"/>
                        <a:pt x="197" y="367"/>
                        <a:pt x="365" y="366"/>
                      </a:cubicBezTo>
                      <a:cubicBezTo>
                        <a:pt x="422" y="192"/>
                        <a:pt x="472" y="112"/>
                        <a:pt x="472" y="112"/>
                      </a:cubicBezTo>
                      <a:cubicBezTo>
                        <a:pt x="449" y="89"/>
                        <a:pt x="449" y="89"/>
                        <a:pt x="449" y="89"/>
                      </a:cubicBezTo>
                      <a:cubicBezTo>
                        <a:pt x="425" y="65"/>
                        <a:pt x="425" y="65"/>
                        <a:pt x="425" y="65"/>
                      </a:cubicBezTo>
                      <a:cubicBezTo>
                        <a:pt x="407" y="47"/>
                        <a:pt x="407" y="47"/>
                        <a:pt x="407" y="47"/>
                      </a:cubicBezTo>
                      <a:cubicBezTo>
                        <a:pt x="405" y="45"/>
                        <a:pt x="405" y="45"/>
                        <a:pt x="405" y="45"/>
                      </a:cubicBezTo>
                      <a:cubicBezTo>
                        <a:pt x="387" y="27"/>
                        <a:pt x="387" y="27"/>
                        <a:pt x="387" y="27"/>
                      </a:cubicBezTo>
                      <a:cubicBezTo>
                        <a:pt x="360" y="0"/>
                        <a:pt x="360" y="0"/>
                        <a:pt x="360" y="0"/>
                      </a:cubicBezTo>
                      <a:cubicBezTo>
                        <a:pt x="360" y="0"/>
                        <a:pt x="280" y="50"/>
                        <a:pt x="106" y="107"/>
                      </a:cubicBezTo>
                      <a:cubicBezTo>
                        <a:pt x="106" y="110"/>
                        <a:pt x="105" y="113"/>
                        <a:pt x="105" y="115"/>
                      </a:cubicBezTo>
                      <a:cubicBezTo>
                        <a:pt x="102" y="281"/>
                        <a:pt x="0" y="449"/>
                        <a:pt x="0" y="449"/>
                      </a:cubicBezTo>
                      <a:cubicBezTo>
                        <a:pt x="193" y="249"/>
                        <a:pt x="193" y="249"/>
                        <a:pt x="193" y="249"/>
                      </a:cubicBezTo>
                      <a:cubicBezTo>
                        <a:pt x="183" y="227"/>
                        <a:pt x="187" y="201"/>
                        <a:pt x="205" y="183"/>
                      </a:cubicBezTo>
                      <a:cubicBezTo>
                        <a:pt x="228" y="160"/>
                        <a:pt x="266" y="160"/>
                        <a:pt x="289" y="183"/>
                      </a:cubicBezTo>
                      <a:cubicBezTo>
                        <a:pt x="312" y="206"/>
                        <a:pt x="312" y="244"/>
                        <a:pt x="289" y="267"/>
                      </a:cubicBezTo>
                      <a:cubicBezTo>
                        <a:pt x="271" y="285"/>
                        <a:pt x="245" y="289"/>
                        <a:pt x="223" y="27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sp>
            <p:nvSpPr>
              <p:cNvPr id="14" name="Oval 13"/>
              <p:cNvSpPr/>
              <p:nvPr/>
            </p:nvSpPr>
            <p:spPr>
              <a:xfrm>
                <a:off x="6400800" y="1856101"/>
                <a:ext cx="467594" cy="46759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5" name="Oval 14"/>
              <p:cNvSpPr/>
              <p:nvPr/>
            </p:nvSpPr>
            <p:spPr>
              <a:xfrm>
                <a:off x="6400800" y="2435510"/>
                <a:ext cx="467594" cy="46759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6" name="Multiply 15"/>
              <p:cNvSpPr/>
              <p:nvPr/>
            </p:nvSpPr>
            <p:spPr>
              <a:xfrm>
                <a:off x="6423581" y="2458291"/>
                <a:ext cx="422031" cy="422031"/>
              </a:xfrm>
              <a:prstGeom prst="mathMultiply">
                <a:avLst>
                  <a:gd name="adj1" fmla="val 2113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17" name="Group 16"/>
              <p:cNvGrpSpPr/>
              <p:nvPr/>
            </p:nvGrpSpPr>
            <p:grpSpPr>
              <a:xfrm>
                <a:off x="6491173" y="1957969"/>
                <a:ext cx="215648" cy="263857"/>
                <a:chOff x="5549879" y="2539395"/>
                <a:chExt cx="215648" cy="263857"/>
              </a:xfrm>
            </p:grpSpPr>
            <p:sp>
              <p:nvSpPr>
                <p:cNvPr id="18" name="Rectangle 17"/>
                <p:cNvSpPr/>
                <p:nvPr/>
              </p:nvSpPr>
              <p:spPr>
                <a:xfrm rot="2226770">
                  <a:off x="5686551" y="2539395"/>
                  <a:ext cx="78976" cy="26385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9" name="Rectangle 18"/>
                <p:cNvSpPr/>
                <p:nvPr/>
              </p:nvSpPr>
              <p:spPr>
                <a:xfrm rot="7623068">
                  <a:off x="5585575" y="2638904"/>
                  <a:ext cx="87208" cy="158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gr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407" y="2577335"/>
              <a:ext cx="1166091" cy="282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6192833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1/13/2017</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16530161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1/13/2017</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6063105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1/13/2017</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306392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0287001" cy="6858000"/>
          </a:xfrm>
          <a:prstGeom prst="rect">
            <a:avLst/>
          </a:prstGeom>
        </p:spPr>
      </p:pic>
      <p:sp>
        <p:nvSpPr>
          <p:cNvPr id="30" name="Rectangle 29"/>
          <p:cNvSpPr/>
          <p:nvPr userDrawn="1"/>
        </p:nvSpPr>
        <p:spPr>
          <a:xfrm>
            <a:off x="0" y="-3232"/>
            <a:ext cx="10287001" cy="6861231"/>
          </a:xfrm>
          <a:prstGeom prst="rect">
            <a:avLst/>
          </a:prstGeom>
          <a:solidFill>
            <a:srgbClr val="15115B">
              <a:alpha val="5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130213" y="3203122"/>
            <a:ext cx="4292301" cy="1015663"/>
          </a:xfrm>
          <a:prstGeom prst="rect">
            <a:avLst/>
          </a:prstGeom>
          <a:noFill/>
        </p:spPr>
        <p:txBody>
          <a:bodyPr wrap="square" rtlCol="0">
            <a:spAutoFit/>
          </a:bodyPr>
          <a:lstStyle/>
          <a:p>
            <a:r>
              <a:rPr lang="en-US" sz="6000" dirty="0">
                <a:solidFill>
                  <a:schemeClr val="bg1"/>
                </a:solidFill>
              </a:rPr>
              <a:t>Course title</a:t>
            </a:r>
          </a:p>
        </p:txBody>
      </p:sp>
      <p:sp>
        <p:nvSpPr>
          <p:cNvPr id="32" name="Text Placeholder 3"/>
          <p:cNvSpPr txBox="1">
            <a:spLocks/>
          </p:cNvSpPr>
          <p:nvPr userDrawn="1"/>
        </p:nvSpPr>
        <p:spPr>
          <a:xfrm>
            <a:off x="163394" y="4406041"/>
            <a:ext cx="5607669"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dirty="0">
                <a:solidFill>
                  <a:schemeClr val="bg1"/>
                </a:solidFill>
              </a:rPr>
              <a:t>Module 1: Name</a:t>
            </a:r>
          </a:p>
        </p:txBody>
      </p:sp>
      <p:sp>
        <p:nvSpPr>
          <p:cNvPr id="33" name="Rectangle 32"/>
          <p:cNvSpPr/>
          <p:nvPr userDrawn="1"/>
        </p:nvSpPr>
        <p:spPr>
          <a:xfrm>
            <a:off x="30900" y="6615011"/>
            <a:ext cx="3982764" cy="246221"/>
          </a:xfrm>
          <a:prstGeom prst="rect">
            <a:avLst/>
          </a:prstGeom>
        </p:spPr>
        <p:txBody>
          <a:bodyPr wrap="square">
            <a:spAutoFit/>
          </a:bodyPr>
          <a:lstStyle/>
          <a:p>
            <a:r>
              <a:rPr lang="en-US" altLang="en-US" sz="1000" dirty="0">
                <a:solidFill>
                  <a:schemeClr val="bg1"/>
                </a:solidFill>
              </a:rPr>
              <a:t>Accenture CSI Confidential Material.  Do not duplicate or distribute</a:t>
            </a:r>
            <a:endParaRPr lang="en-US" sz="1000" dirty="0">
              <a:solidFill>
                <a:schemeClr val="bg1"/>
              </a:solidFill>
            </a:endParaRPr>
          </a:p>
        </p:txBody>
      </p:sp>
      <p:pic>
        <p:nvPicPr>
          <p:cNvPr id="34" name="Picture 3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7903" y="118334"/>
            <a:ext cx="4923773" cy="790198"/>
          </a:xfrm>
          <a:prstGeom prst="rect">
            <a:avLst/>
          </a:prstGeom>
        </p:spPr>
      </p:pic>
      <p:pic>
        <p:nvPicPr>
          <p:cNvPr id="35" name="Picture 3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0" y="6547868"/>
            <a:ext cx="4328919" cy="210824"/>
          </a:xfrm>
          <a:prstGeom prst="rect">
            <a:avLst/>
          </a:prstGeom>
        </p:spPr>
      </p:pic>
      <p:sp>
        <p:nvSpPr>
          <p:cNvPr id="36" name="Text Placeholder 3"/>
          <p:cNvSpPr txBox="1">
            <a:spLocks/>
          </p:cNvSpPr>
          <p:nvPr userDrawn="1"/>
        </p:nvSpPr>
        <p:spPr>
          <a:xfrm>
            <a:off x="130213" y="835005"/>
            <a:ext cx="4363971" cy="38372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a:solidFill>
                  <a:schemeClr val="bg1"/>
                </a:solidFill>
                <a:latin typeface="Arial" panose="020B0604020202020204" pitchFamily="34" charset="0"/>
                <a:cs typeface="Arial" panose="020B0604020202020204" pitchFamily="34" charset="0"/>
              </a:rPr>
              <a:t>Learning and Knowledge Management</a:t>
            </a:r>
          </a:p>
        </p:txBody>
      </p:sp>
      <p:pic>
        <p:nvPicPr>
          <p:cNvPr id="37" name="Picture 3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0700" y="2334114"/>
            <a:ext cx="3300219" cy="2223264"/>
          </a:xfrm>
          <a:prstGeom prst="rect">
            <a:avLst/>
          </a:prstGeom>
        </p:spPr>
      </p:pic>
    </p:spTree>
    <p:extLst>
      <p:ext uri="{BB962C8B-B14F-4D97-AF65-F5344CB8AC3E}">
        <p14:creationId xmlns:p14="http://schemas.microsoft.com/office/powerpoint/2010/main" val="11419721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3528" userDrawn="1">
          <p15:clr>
            <a:srgbClr val="FBAE40"/>
          </p15:clr>
        </p15:guide>
        <p15:guide id="4" pos="5664" userDrawn="1">
          <p15:clr>
            <a:srgbClr val="FBAE40"/>
          </p15:clr>
        </p15:guide>
        <p15:guide id="5" pos="5616"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1/13/2017</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1230187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1/13/2017</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7709655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1/13/2017</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2203362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 y="428"/>
            <a:ext cx="9142857" cy="6857143"/>
          </a:xfrm>
          <a:prstGeom prst="rect">
            <a:avLst/>
          </a:prstGeom>
        </p:spPr>
      </p:pic>
      <p:grpSp>
        <p:nvGrpSpPr>
          <p:cNvPr id="5" name="Group 4"/>
          <p:cNvGrpSpPr/>
          <p:nvPr userDrawn="1"/>
        </p:nvGrpSpPr>
        <p:grpSpPr>
          <a:xfrm>
            <a:off x="6268763" y="1509377"/>
            <a:ext cx="2524120" cy="1691650"/>
            <a:chOff x="5701703" y="682760"/>
            <a:chExt cx="3074395" cy="2060440"/>
          </a:xfrm>
        </p:grpSpPr>
        <p:sp>
          <p:nvSpPr>
            <p:cNvPr id="6" name="Freeform 5"/>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1D3C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8" name="Group 7"/>
          <p:cNvGrpSpPr/>
          <p:nvPr userDrawn="1"/>
        </p:nvGrpSpPr>
        <p:grpSpPr>
          <a:xfrm>
            <a:off x="227903" y="90259"/>
            <a:ext cx="2823933" cy="822099"/>
            <a:chOff x="448031" y="5788818"/>
            <a:chExt cx="2183719" cy="635721"/>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0" name="Freeform 9"/>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1D3C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266"/>
                </a:solidFill>
              </a:endParaRPr>
            </a:p>
          </p:txBody>
        </p:sp>
      </p:grpSp>
      <p:pic>
        <p:nvPicPr>
          <p:cNvPr id="11" name="Picture 10" descr="Acc_Strat_Line_5_RGB_Wh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27903" y="1057958"/>
            <a:ext cx="4693923" cy="228600"/>
          </a:xfrm>
          <a:prstGeom prst="rect">
            <a:avLst/>
          </a:prstGeom>
        </p:spPr>
      </p:pic>
      <p:sp>
        <p:nvSpPr>
          <p:cNvPr id="12" name="TextBox 11"/>
          <p:cNvSpPr txBox="1"/>
          <p:nvPr userDrawn="1"/>
        </p:nvSpPr>
        <p:spPr>
          <a:xfrm>
            <a:off x="5144877" y="3771146"/>
            <a:ext cx="3780208" cy="1015663"/>
          </a:xfrm>
          <a:prstGeom prst="rect">
            <a:avLst/>
          </a:prstGeom>
          <a:noFill/>
        </p:spPr>
        <p:txBody>
          <a:bodyPr wrap="square" rtlCol="0">
            <a:spAutoFit/>
          </a:bodyPr>
          <a:lstStyle/>
          <a:p>
            <a:r>
              <a:rPr lang="en-US" sz="6000" dirty="0">
                <a:solidFill>
                  <a:schemeClr val="bg1"/>
                </a:solidFill>
              </a:rPr>
              <a:t>Course title</a:t>
            </a:r>
          </a:p>
        </p:txBody>
      </p:sp>
      <p:sp>
        <p:nvSpPr>
          <p:cNvPr id="13" name="Text Placeholder 3"/>
          <p:cNvSpPr txBox="1">
            <a:spLocks/>
          </p:cNvSpPr>
          <p:nvPr userDrawn="1"/>
        </p:nvSpPr>
        <p:spPr>
          <a:xfrm>
            <a:off x="5178058" y="4974065"/>
            <a:ext cx="3747027"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dirty="0">
                <a:solidFill>
                  <a:schemeClr val="bg1"/>
                </a:solidFill>
              </a:rPr>
              <a:t>Module 1: Name</a:t>
            </a:r>
          </a:p>
        </p:txBody>
      </p:sp>
      <p:sp>
        <p:nvSpPr>
          <p:cNvPr id="2" name="Rectangle 1"/>
          <p:cNvSpPr/>
          <p:nvPr userDrawn="1"/>
        </p:nvSpPr>
        <p:spPr>
          <a:xfrm>
            <a:off x="30900" y="6615011"/>
            <a:ext cx="3982764" cy="246221"/>
          </a:xfrm>
          <a:prstGeom prst="rect">
            <a:avLst/>
          </a:prstGeom>
        </p:spPr>
        <p:txBody>
          <a:bodyPr wrap="square">
            <a:spAutoFit/>
          </a:bodyPr>
          <a:lstStyle/>
          <a:p>
            <a:r>
              <a:rPr lang="en-US" altLang="en-US" sz="1000" dirty="0">
                <a:solidFill>
                  <a:schemeClr val="bg1"/>
                </a:solidFill>
              </a:rPr>
              <a:t>Accenture CSI Confidential Material.  Do not duplicate or distribute</a:t>
            </a:r>
            <a:endParaRPr lang="en-US" sz="1000" dirty="0">
              <a:solidFill>
                <a:schemeClr val="bg1"/>
              </a:solidFill>
            </a:endParaRPr>
          </a:p>
        </p:txBody>
      </p:sp>
    </p:spTree>
    <p:extLst>
      <p:ext uri="{BB962C8B-B14F-4D97-AF65-F5344CB8AC3E}">
        <p14:creationId xmlns:p14="http://schemas.microsoft.com/office/powerpoint/2010/main" val="77686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 y="428"/>
            <a:ext cx="9142857" cy="6857142"/>
          </a:xfrm>
          <a:prstGeom prst="rect">
            <a:avLst/>
          </a:prstGeom>
        </p:spPr>
      </p:pic>
      <p:sp>
        <p:nvSpPr>
          <p:cNvPr id="41" name="TextBox 40"/>
          <p:cNvSpPr txBox="1"/>
          <p:nvPr userDrawn="1"/>
        </p:nvSpPr>
        <p:spPr>
          <a:xfrm>
            <a:off x="1663547" y="5412511"/>
            <a:ext cx="3780208" cy="1015663"/>
          </a:xfrm>
          <a:prstGeom prst="rect">
            <a:avLst/>
          </a:prstGeom>
          <a:noFill/>
        </p:spPr>
        <p:txBody>
          <a:bodyPr wrap="square" rtlCol="0">
            <a:spAutoFit/>
          </a:bodyPr>
          <a:lstStyle/>
          <a:p>
            <a:r>
              <a:rPr lang="en-US" sz="6000" dirty="0">
                <a:solidFill>
                  <a:schemeClr val="tx1"/>
                </a:solidFill>
              </a:rPr>
              <a:t>Course title</a:t>
            </a:r>
          </a:p>
        </p:txBody>
      </p:sp>
      <p:sp>
        <p:nvSpPr>
          <p:cNvPr id="42" name="Text Placeholder 3"/>
          <p:cNvSpPr txBox="1">
            <a:spLocks/>
          </p:cNvSpPr>
          <p:nvPr userDrawn="1"/>
        </p:nvSpPr>
        <p:spPr>
          <a:xfrm>
            <a:off x="5178059" y="6343273"/>
            <a:ext cx="3747027"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dirty="0">
                <a:solidFill>
                  <a:schemeClr val="tx1"/>
                </a:solidFill>
              </a:rPr>
              <a:t>Module 1: Name</a:t>
            </a:r>
          </a:p>
        </p:txBody>
      </p:sp>
      <p:sp>
        <p:nvSpPr>
          <p:cNvPr id="5" name="Rectangle 4"/>
          <p:cNvSpPr/>
          <p:nvPr userDrawn="1"/>
        </p:nvSpPr>
        <p:spPr>
          <a:xfrm>
            <a:off x="149238" y="6606719"/>
            <a:ext cx="3982764" cy="246221"/>
          </a:xfrm>
          <a:prstGeom prst="rect">
            <a:avLst/>
          </a:prstGeom>
        </p:spPr>
        <p:txBody>
          <a:bodyPr wrap="square">
            <a:spAutoFit/>
          </a:bodyPr>
          <a:lstStyle/>
          <a:p>
            <a:r>
              <a:rPr lang="en-US" altLang="en-US" sz="1000" dirty="0">
                <a:solidFill>
                  <a:schemeClr val="bg1"/>
                </a:solidFill>
              </a:rPr>
              <a:t>Accenture CSI Confidential Material.  Do not duplicate or distribute</a:t>
            </a:r>
            <a:endParaRPr lang="en-US" sz="1000" dirty="0">
              <a:solidFill>
                <a:schemeClr val="bg1"/>
              </a:solidFill>
            </a:endParaRPr>
          </a:p>
        </p:txBody>
      </p:sp>
    </p:spTree>
    <p:extLst>
      <p:ext uri="{BB962C8B-B14F-4D97-AF65-F5344CB8AC3E}">
        <p14:creationId xmlns:p14="http://schemas.microsoft.com/office/powerpoint/2010/main" val="106168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0287001" cy="6858000"/>
          </a:xfrm>
          <a:prstGeom prst="rect">
            <a:avLst/>
          </a:prstGeom>
        </p:spPr>
      </p:pic>
      <p:sp>
        <p:nvSpPr>
          <p:cNvPr id="9" name="Rectangle 8"/>
          <p:cNvSpPr/>
          <p:nvPr userDrawn="1"/>
        </p:nvSpPr>
        <p:spPr>
          <a:xfrm>
            <a:off x="0" y="4583017"/>
            <a:ext cx="10287001" cy="2274982"/>
          </a:xfrm>
          <a:prstGeom prst="rect">
            <a:avLst/>
          </a:prstGeom>
          <a:solidFill>
            <a:schemeClr val="accent1">
              <a:lumMod val="75000"/>
              <a:alpha val="4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7667905" y="90259"/>
            <a:ext cx="2524120" cy="1691650"/>
            <a:chOff x="5701703" y="682760"/>
            <a:chExt cx="3074395" cy="2060440"/>
          </a:xfrm>
        </p:grpSpPr>
        <p:sp>
          <p:nvSpPr>
            <p:cNvPr id="11" name="Freeform 1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13" name="Group 12"/>
          <p:cNvGrpSpPr/>
          <p:nvPr userDrawn="1"/>
        </p:nvGrpSpPr>
        <p:grpSpPr>
          <a:xfrm>
            <a:off x="227903" y="90259"/>
            <a:ext cx="2823933" cy="822099"/>
            <a:chOff x="448031" y="5788818"/>
            <a:chExt cx="2183719" cy="635721"/>
          </a:xfrm>
        </p:grpSpPr>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5" name="Freeform 14"/>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266"/>
                </a:solidFill>
              </a:endParaRPr>
            </a:p>
          </p:txBody>
        </p:sp>
      </p:grpSp>
      <p:pic>
        <p:nvPicPr>
          <p:cNvPr id="16" name="Picture 15" descr="Acc_Strat_Line_5_RGB_Wh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27903" y="1057958"/>
            <a:ext cx="4693923" cy="228600"/>
          </a:xfrm>
          <a:prstGeom prst="rect">
            <a:avLst/>
          </a:prstGeom>
        </p:spPr>
      </p:pic>
      <p:sp>
        <p:nvSpPr>
          <p:cNvPr id="19" name="TextBox 18"/>
          <p:cNvSpPr txBox="1"/>
          <p:nvPr userDrawn="1"/>
        </p:nvSpPr>
        <p:spPr>
          <a:xfrm>
            <a:off x="0" y="4735168"/>
            <a:ext cx="5846326" cy="1015663"/>
          </a:xfrm>
          <a:prstGeom prst="rect">
            <a:avLst/>
          </a:prstGeom>
          <a:noFill/>
        </p:spPr>
        <p:txBody>
          <a:bodyPr wrap="square" rtlCol="0">
            <a:spAutoFit/>
          </a:bodyPr>
          <a:lstStyle/>
          <a:p>
            <a:r>
              <a:rPr lang="en-US" sz="6000" dirty="0">
                <a:solidFill>
                  <a:schemeClr val="bg1"/>
                </a:solidFill>
              </a:rPr>
              <a:t>Course title</a:t>
            </a:r>
          </a:p>
        </p:txBody>
      </p:sp>
      <p:sp>
        <p:nvSpPr>
          <p:cNvPr id="20" name="Text Placeholder 3"/>
          <p:cNvSpPr txBox="1">
            <a:spLocks/>
          </p:cNvSpPr>
          <p:nvPr userDrawn="1"/>
        </p:nvSpPr>
        <p:spPr>
          <a:xfrm>
            <a:off x="33181" y="5938087"/>
            <a:ext cx="5607669"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dirty="0">
                <a:solidFill>
                  <a:schemeClr val="bg1"/>
                </a:solidFill>
              </a:rPr>
              <a:t>Module 1: Name</a:t>
            </a:r>
          </a:p>
        </p:txBody>
      </p:sp>
      <p:sp>
        <p:nvSpPr>
          <p:cNvPr id="17" name="Rectangle 16"/>
          <p:cNvSpPr/>
          <p:nvPr userDrawn="1"/>
        </p:nvSpPr>
        <p:spPr>
          <a:xfrm>
            <a:off x="30900" y="6615011"/>
            <a:ext cx="3982764" cy="246221"/>
          </a:xfrm>
          <a:prstGeom prst="rect">
            <a:avLst/>
          </a:prstGeom>
        </p:spPr>
        <p:txBody>
          <a:bodyPr wrap="square">
            <a:spAutoFit/>
          </a:bodyPr>
          <a:lstStyle/>
          <a:p>
            <a:r>
              <a:rPr lang="en-US" altLang="en-US" sz="1000" dirty="0">
                <a:solidFill>
                  <a:schemeClr val="bg1"/>
                </a:solidFill>
              </a:rPr>
              <a:t>Accenture CSI Confidential Material.  Do not duplicate or distribute</a:t>
            </a:r>
            <a:endParaRPr lang="en-US" sz="1000" dirty="0">
              <a:solidFill>
                <a:schemeClr val="bg1"/>
              </a:solidFill>
            </a:endParaRPr>
          </a:p>
        </p:txBody>
      </p:sp>
    </p:spTree>
    <p:extLst>
      <p:ext uri="{BB962C8B-B14F-4D97-AF65-F5344CB8AC3E}">
        <p14:creationId xmlns:p14="http://schemas.microsoft.com/office/powerpoint/2010/main" val="556038298"/>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ster slide">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Title 3"/>
          <p:cNvSpPr>
            <a:spLocks noGrp="1"/>
          </p:cNvSpPr>
          <p:nvPr>
            <p:ph type="title" hasCustomPrompt="1"/>
          </p:nvPr>
        </p:nvSpPr>
        <p:spPr>
          <a:xfrm>
            <a:off x="1" y="325102"/>
            <a:ext cx="9144000" cy="567783"/>
          </a:xfrm>
          <a:prstGeom prst="rect">
            <a:avLst/>
          </a:prstGeom>
        </p:spPr>
        <p:txBody>
          <a:bodyPr/>
          <a:lstStyle>
            <a:lvl1pPr>
              <a:defRPr sz="4000" b="1" baseline="0">
                <a:solidFill>
                  <a:schemeClr val="tx2">
                    <a:lumMod val="75000"/>
                  </a:schemeClr>
                </a:solidFill>
                <a:latin typeface="Arial" panose="020B0604020202020204" pitchFamily="34" charset="0"/>
                <a:cs typeface="Arial" panose="020B0604020202020204" pitchFamily="34" charset="0"/>
              </a:defRPr>
            </a:lvl1pPr>
          </a:lstStyle>
          <a:p>
            <a:r>
              <a:rPr lang="en-US" dirty="0"/>
              <a:t>Master Slide Title</a:t>
            </a:r>
            <a:endParaRPr lang="en-CA" dirty="0"/>
          </a:p>
        </p:txBody>
      </p:sp>
      <p:sp>
        <p:nvSpPr>
          <p:cNvPr id="4"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68589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urseMap_Module1">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2">
                    <a:lumMod val="75000"/>
                  </a:schemeClr>
                </a:solidFill>
                <a:latin typeface="Arial" panose="020B0604020202020204" pitchFamily="34" charset="0"/>
                <a:cs typeface="Arial" panose="020B0604020202020204" pitchFamily="34" charset="0"/>
              </a:rPr>
              <a:t>Course Map/Module Map</a:t>
            </a:r>
          </a:p>
        </p:txBody>
      </p:sp>
      <p:sp>
        <p:nvSpPr>
          <p:cNvPr id="9" name="Rounded Rectangle 8"/>
          <p:cNvSpPr/>
          <p:nvPr userDrawn="1"/>
        </p:nvSpPr>
        <p:spPr>
          <a:xfrm>
            <a:off x="210608" y="2463313"/>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1</a:t>
            </a:r>
          </a:p>
        </p:txBody>
      </p:sp>
      <p:sp>
        <p:nvSpPr>
          <p:cNvPr id="10" name="Rounded Rectangle 9"/>
          <p:cNvSpPr/>
          <p:nvPr userDrawn="1"/>
        </p:nvSpPr>
        <p:spPr>
          <a:xfrm>
            <a:off x="2441090" y="217756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2</a:t>
            </a:r>
          </a:p>
        </p:txBody>
      </p:sp>
      <p:sp>
        <p:nvSpPr>
          <p:cNvPr id="11" name="Rounded Rectangle 10"/>
          <p:cNvSpPr/>
          <p:nvPr userDrawn="1"/>
        </p:nvSpPr>
        <p:spPr>
          <a:xfrm>
            <a:off x="4671572" y="1888588"/>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3</a:t>
            </a:r>
          </a:p>
        </p:txBody>
      </p:sp>
      <p:sp>
        <p:nvSpPr>
          <p:cNvPr id="12" name="Rounded Rectangle 11"/>
          <p:cNvSpPr/>
          <p:nvPr userDrawn="1"/>
        </p:nvSpPr>
        <p:spPr>
          <a:xfrm>
            <a:off x="6902054" y="15235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4</a:t>
            </a: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userDrawn="1">
            <p:extLst>
              <p:ext uri="{D42A27DB-BD31-4B8C-83A1-F6EECF244321}">
                <p14:modId xmlns:p14="http://schemas.microsoft.com/office/powerpoint/2010/main" val="5154322"/>
              </p:ext>
            </p:extLst>
          </p:nvPr>
        </p:nvGraphicFramePr>
        <p:xfrm>
          <a:off x="146060" y="3341081"/>
          <a:ext cx="2134007" cy="301752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Topic 1</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Activity</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Break</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Topic 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r h="270747">
                <a:tc>
                  <a:txBody>
                    <a:bodyPr/>
                    <a:lstStyle/>
                    <a:p>
                      <a:pPr algn="ctr"/>
                      <a:r>
                        <a:rPr lang="en-US" sz="1200" dirty="0">
                          <a:solidFill>
                            <a:srgbClr val="333F50"/>
                          </a:solidFill>
                        </a:rPr>
                        <a:t>Topic 3</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270747">
                <a:tc>
                  <a:txBody>
                    <a:bodyPr/>
                    <a:lstStyle/>
                    <a:p>
                      <a:pPr algn="ctr"/>
                      <a:r>
                        <a:rPr lang="en-US" sz="1200" dirty="0">
                          <a:solidFill>
                            <a:srgbClr val="333F50"/>
                          </a:solidFill>
                        </a:rPr>
                        <a:t>Lunch</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r h="270747">
                <a:tc>
                  <a:txBody>
                    <a:bodyPr/>
                    <a:lstStyle/>
                    <a:p>
                      <a:pPr algn="ctr"/>
                      <a:r>
                        <a:rPr lang="en-US" sz="1200" dirty="0">
                          <a:solidFill>
                            <a:srgbClr val="333F50"/>
                          </a:solidFill>
                        </a:rPr>
                        <a:t>Topic 4</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7"/>
                  </a:ext>
                </a:extLst>
              </a:tr>
              <a:tr h="270747">
                <a:tc>
                  <a:txBody>
                    <a:bodyPr/>
                    <a:lstStyle/>
                    <a:p>
                      <a:pPr algn="ctr"/>
                      <a:r>
                        <a:rPr lang="en-US" sz="1200" dirty="0">
                          <a:solidFill>
                            <a:srgbClr val="333F50"/>
                          </a:solidFill>
                        </a:rPr>
                        <a:t>Discussion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8"/>
                  </a:ext>
                </a:extLst>
              </a:tr>
              <a:tr h="270747">
                <a:tc>
                  <a:txBody>
                    <a:bodyPr/>
                    <a:lstStyle/>
                    <a:p>
                      <a:pPr algn="ctr"/>
                      <a:r>
                        <a:rPr lang="en-US" sz="1200" dirty="0">
                          <a:solidFill>
                            <a:srgbClr val="333F50"/>
                          </a:solidFill>
                        </a:rPr>
                        <a:t>Topic 5</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9"/>
                  </a:ext>
                </a:extLst>
              </a:tr>
              <a:tr h="270747">
                <a:tc>
                  <a:txBody>
                    <a:bodyPr/>
                    <a:lstStyle/>
                    <a:p>
                      <a:pPr algn="ctr"/>
                      <a:r>
                        <a:rPr lang="en-US" sz="1200" dirty="0">
                          <a:solidFill>
                            <a:srgbClr val="333F50"/>
                          </a:solidFill>
                        </a:rPr>
                        <a:t>Module Summary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cxnSp>
        <p:nvCxnSpPr>
          <p:cNvPr id="17" name="Straight Arrow Connector 16"/>
          <p:cNvCxnSpPr>
            <a:stCxn id="9" idx="2"/>
          </p:cNvCxnSpPr>
          <p:nvPr userDrawn="1"/>
        </p:nvCxnSpPr>
        <p:spPr>
          <a:xfrm>
            <a:off x="1196927" y="3034813"/>
            <a:ext cx="0" cy="3062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51680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urseMap_Module2">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2">
                    <a:lumMod val="75000"/>
                  </a:schemeClr>
                </a:solidFill>
                <a:latin typeface="Arial" panose="020B0604020202020204" pitchFamily="34" charset="0"/>
                <a:cs typeface="Arial" panose="020B0604020202020204" pitchFamily="34" charset="0"/>
              </a:rPr>
              <a:t>Course Map/Module Map</a:t>
            </a:r>
          </a:p>
        </p:txBody>
      </p:sp>
      <p:sp>
        <p:nvSpPr>
          <p:cNvPr id="9" name="Rounded Rectangle 8"/>
          <p:cNvSpPr/>
          <p:nvPr userDrawn="1"/>
        </p:nvSpPr>
        <p:spPr>
          <a:xfrm>
            <a:off x="210608" y="24633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1</a:t>
            </a:r>
          </a:p>
        </p:txBody>
      </p:sp>
      <p:sp>
        <p:nvSpPr>
          <p:cNvPr id="10" name="Rounded Rectangle 9"/>
          <p:cNvSpPr/>
          <p:nvPr userDrawn="1"/>
        </p:nvSpPr>
        <p:spPr>
          <a:xfrm>
            <a:off x="2441090" y="2177563"/>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2</a:t>
            </a:r>
          </a:p>
        </p:txBody>
      </p:sp>
      <p:sp>
        <p:nvSpPr>
          <p:cNvPr id="11" name="Rounded Rectangle 10"/>
          <p:cNvSpPr/>
          <p:nvPr userDrawn="1"/>
        </p:nvSpPr>
        <p:spPr>
          <a:xfrm>
            <a:off x="4671572" y="1888588"/>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3</a:t>
            </a:r>
          </a:p>
        </p:txBody>
      </p:sp>
      <p:sp>
        <p:nvSpPr>
          <p:cNvPr id="12" name="Rounded Rectangle 11"/>
          <p:cNvSpPr/>
          <p:nvPr userDrawn="1"/>
        </p:nvSpPr>
        <p:spPr>
          <a:xfrm>
            <a:off x="6902054" y="15235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4</a:t>
            </a: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userDrawn="1">
            <p:extLst>
              <p:ext uri="{D42A27DB-BD31-4B8C-83A1-F6EECF244321}">
                <p14:modId xmlns:p14="http://schemas.microsoft.com/office/powerpoint/2010/main" val="2076817607"/>
              </p:ext>
            </p:extLst>
          </p:nvPr>
        </p:nvGraphicFramePr>
        <p:xfrm>
          <a:off x="2386953" y="3341081"/>
          <a:ext cx="2134007" cy="301752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Topic 1</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Activity</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Break</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Topic 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r h="270747">
                <a:tc>
                  <a:txBody>
                    <a:bodyPr/>
                    <a:lstStyle/>
                    <a:p>
                      <a:pPr algn="ctr"/>
                      <a:r>
                        <a:rPr lang="en-US" sz="1200" dirty="0">
                          <a:solidFill>
                            <a:srgbClr val="333F50"/>
                          </a:solidFill>
                        </a:rPr>
                        <a:t>Topic 3</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270747">
                <a:tc>
                  <a:txBody>
                    <a:bodyPr/>
                    <a:lstStyle/>
                    <a:p>
                      <a:pPr algn="ctr"/>
                      <a:r>
                        <a:rPr lang="en-US" sz="1200" dirty="0">
                          <a:solidFill>
                            <a:srgbClr val="333F50"/>
                          </a:solidFill>
                        </a:rPr>
                        <a:t>Lunch</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r h="270747">
                <a:tc>
                  <a:txBody>
                    <a:bodyPr/>
                    <a:lstStyle/>
                    <a:p>
                      <a:pPr algn="ctr"/>
                      <a:r>
                        <a:rPr lang="en-US" sz="1200" dirty="0">
                          <a:solidFill>
                            <a:srgbClr val="333F50"/>
                          </a:solidFill>
                        </a:rPr>
                        <a:t>Topic 4</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7"/>
                  </a:ext>
                </a:extLst>
              </a:tr>
              <a:tr h="270747">
                <a:tc>
                  <a:txBody>
                    <a:bodyPr/>
                    <a:lstStyle/>
                    <a:p>
                      <a:pPr algn="ctr"/>
                      <a:r>
                        <a:rPr lang="en-US" sz="1200" dirty="0">
                          <a:solidFill>
                            <a:srgbClr val="333F50"/>
                          </a:solidFill>
                        </a:rPr>
                        <a:t>Discussion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8"/>
                  </a:ext>
                </a:extLst>
              </a:tr>
              <a:tr h="270747">
                <a:tc>
                  <a:txBody>
                    <a:bodyPr/>
                    <a:lstStyle/>
                    <a:p>
                      <a:pPr algn="ctr"/>
                      <a:r>
                        <a:rPr lang="en-US" sz="1200" dirty="0">
                          <a:solidFill>
                            <a:srgbClr val="333F50"/>
                          </a:solidFill>
                        </a:rPr>
                        <a:t>Topic 5</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9"/>
                  </a:ext>
                </a:extLst>
              </a:tr>
              <a:tr h="270747">
                <a:tc>
                  <a:txBody>
                    <a:bodyPr/>
                    <a:lstStyle/>
                    <a:p>
                      <a:pPr algn="ctr"/>
                      <a:r>
                        <a:rPr lang="en-US" sz="1200" dirty="0">
                          <a:solidFill>
                            <a:srgbClr val="333F50"/>
                          </a:solidFill>
                        </a:rPr>
                        <a:t>Module Summary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cxnSp>
        <p:nvCxnSpPr>
          <p:cNvPr id="22" name="Straight Arrow Connector 21"/>
          <p:cNvCxnSpPr/>
          <p:nvPr userDrawn="1"/>
        </p:nvCxnSpPr>
        <p:spPr>
          <a:xfrm>
            <a:off x="3427409" y="2749063"/>
            <a:ext cx="0" cy="59201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73291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3024181"/>
      </p:ext>
    </p:extLst>
  </p:cSld>
  <p:clrMap bg1="lt1" tx1="dk1" bg2="lt2" tx2="dk2" accent1="accent1" accent2="accent2" accent3="accent3" accent4="accent4" accent5="accent5" accent6="accent6" hlink="hlink" folHlink="folHlink"/>
  <p:sldLayoutIdLst>
    <p:sldLayoutId id="2147483717" r:id="rId1"/>
    <p:sldLayoutId id="2147483716" r:id="rId2"/>
    <p:sldLayoutId id="2147483718" r:id="rId3"/>
    <p:sldLayoutId id="2147483706" r:id="rId4"/>
    <p:sldLayoutId id="2147483685" r:id="rId5"/>
    <p:sldLayoutId id="2147483719" r:id="rId6"/>
    <p:sldLayoutId id="2147483686" r:id="rId7"/>
    <p:sldLayoutId id="2147483712" r:id="rId8"/>
    <p:sldLayoutId id="2147483713" r:id="rId9"/>
    <p:sldLayoutId id="2147483714" r:id="rId10"/>
    <p:sldLayoutId id="2147483715" r:id="rId11"/>
    <p:sldLayoutId id="2147483704" r:id="rId12"/>
    <p:sldLayoutId id="2147483705" r:id="rId13"/>
    <p:sldLayoutId id="2147483687" r:id="rId14"/>
    <p:sldLayoutId id="2147483688" r:id="rId15"/>
    <p:sldLayoutId id="2147483698" r:id="rId16"/>
    <p:sldLayoutId id="2147483699" r:id="rId17"/>
    <p:sldLayoutId id="2147483700" r:id="rId18"/>
    <p:sldLayoutId id="2147483701" r:id="rId19"/>
    <p:sldLayoutId id="2147483702" r:id="rId20"/>
    <p:sldLayoutId id="2147483703" r:id="rId21"/>
    <p:sldLayoutId id="2147483689" r:id="rId22"/>
    <p:sldLayoutId id="2147483708" r:id="rId23"/>
    <p:sldLayoutId id="2147483709" r:id="rId24"/>
    <p:sldLayoutId id="2147483710" r:id="rId25"/>
    <p:sldLayoutId id="2147483711" r:id="rId26"/>
    <p:sldLayoutId id="2147483690" r:id="rId27"/>
    <p:sldLayoutId id="2147483691" r:id="rId28"/>
    <p:sldLayoutId id="2147483692" r:id="rId29"/>
    <p:sldLayoutId id="2147483693" r:id="rId30"/>
    <p:sldLayoutId id="2147483694" r:id="rId31"/>
    <p:sldLayoutId id="2147483695" r:id="rId3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alm.accenture.com/wiki/display/DOT/Application+Deployment"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729" y="1865161"/>
            <a:ext cx="4659086" cy="1015663"/>
          </a:xfrm>
          <a:prstGeom prst="rect">
            <a:avLst/>
          </a:prstGeom>
          <a:noFill/>
        </p:spPr>
        <p:txBody>
          <a:bodyPr wrap="square" rtlCol="0">
            <a:spAutoFit/>
          </a:bodyPr>
          <a:lstStyle/>
          <a:p>
            <a:r>
              <a:rPr lang="en-US" sz="6000" dirty="0">
                <a:solidFill>
                  <a:schemeClr val="bg1"/>
                </a:solidFill>
                <a:latin typeface="Arial" panose="020B0604020202020204" pitchFamily="34" charset="0"/>
                <a:cs typeface="Arial" panose="020B0604020202020204" pitchFamily="34" charset="0"/>
              </a:rPr>
              <a:t>DevOps</a:t>
            </a:r>
          </a:p>
        </p:txBody>
      </p:sp>
      <p:sp>
        <p:nvSpPr>
          <p:cNvPr id="3" name="Text Placeholder 3"/>
          <p:cNvSpPr txBox="1">
            <a:spLocks/>
          </p:cNvSpPr>
          <p:nvPr/>
        </p:nvSpPr>
        <p:spPr>
          <a:xfrm>
            <a:off x="4676026" y="4486334"/>
            <a:ext cx="4259119"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solidFill>
                  <a:schemeClr val="bg1"/>
                </a:solidFill>
                <a:latin typeface="Arial" panose="020B0604020202020204" pitchFamily="34" charset="0"/>
                <a:cs typeface="Arial" panose="020B0604020202020204" pitchFamily="34" charset="0"/>
              </a:rPr>
              <a:t>ADOP Gen5 </a:t>
            </a:r>
            <a:r>
              <a:rPr lang="en-GB" sz="4000" dirty="0">
                <a:solidFill>
                  <a:schemeClr val="bg1"/>
                </a:solidFill>
                <a:latin typeface="Arial" panose="020B0604020202020204" pitchFamily="34" charset="0"/>
                <a:cs typeface="Arial" panose="020B0604020202020204" pitchFamily="34" charset="0"/>
              </a:rPr>
              <a:t>Activities Day2</a:t>
            </a:r>
          </a:p>
        </p:txBody>
      </p:sp>
    </p:spTree>
    <p:extLst>
      <p:ext uri="{BB962C8B-B14F-4D97-AF65-F5344CB8AC3E}">
        <p14:creationId xmlns:p14="http://schemas.microsoft.com/office/powerpoint/2010/main" val="1246569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Reset Admin Key</a:t>
            </a:r>
          </a:p>
        </p:txBody>
      </p:sp>
      <p:sp>
        <p:nvSpPr>
          <p:cNvPr id="4" name="TextBox 3"/>
          <p:cNvSpPr txBox="1"/>
          <p:nvPr/>
        </p:nvSpPr>
        <p:spPr>
          <a:xfrm>
            <a:off x="616688" y="1297167"/>
            <a:ext cx="7740503"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Open a browser and go to </a:t>
            </a:r>
          </a:p>
          <a:p>
            <a:r>
              <a:rPr lang="en-US" sz="2400" dirty="0"/>
              <a:t>	https://EC2-Service-Extension-1.&lt;public-IP&gt;</a:t>
            </a:r>
          </a:p>
          <a:p>
            <a:r>
              <a:rPr lang="en-US" sz="2400" dirty="0"/>
              <a:t>	.xip.io/organizations/devops/users/admin </a:t>
            </a:r>
          </a:p>
          <a:p>
            <a:pPr marL="285750" indent="-285750">
              <a:buFont typeface="Arial" panose="020B0604020202020204" pitchFamily="34" charset="0"/>
              <a:buChar char="•"/>
            </a:pPr>
            <a:r>
              <a:rPr lang="en-US" sz="2400" dirty="0"/>
              <a:t>Reset the private key for admin user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Copy the private key in the block and click on the "Download" button</a:t>
            </a:r>
          </a:p>
          <a:p>
            <a:pPr marL="285750" indent="-285750">
              <a:buFont typeface="Arial" panose="020B0604020202020204" pitchFamily="34" charset="0"/>
              <a:buChar char="•"/>
            </a:pPr>
            <a:r>
              <a:rPr lang="en-US" sz="2400" dirty="0"/>
              <a:t>Include the header and footer sections, and save it as "</a:t>
            </a:r>
            <a:r>
              <a:rPr lang="en-US" sz="2400" dirty="0" err="1"/>
              <a:t>admin.pem</a:t>
            </a:r>
            <a:r>
              <a:rPr lang="en-US" sz="2400" dirty="0"/>
              <a:t>"</a:t>
            </a:r>
          </a:p>
        </p:txBody>
      </p:sp>
      <p:pic>
        <p:nvPicPr>
          <p:cNvPr id="3" name="Picture 2"/>
          <p:cNvPicPr>
            <a:picLocks noChangeAspect="1"/>
          </p:cNvPicPr>
          <p:nvPr/>
        </p:nvPicPr>
        <p:blipFill>
          <a:blip r:embed="rId2"/>
          <a:stretch>
            <a:fillRect/>
          </a:stretch>
        </p:blipFill>
        <p:spPr>
          <a:xfrm>
            <a:off x="791239" y="2919392"/>
            <a:ext cx="7391400" cy="1952625"/>
          </a:xfrm>
          <a:prstGeom prst="rect">
            <a:avLst/>
          </a:prstGeom>
        </p:spPr>
      </p:pic>
    </p:spTree>
    <p:extLst>
      <p:ext uri="{BB962C8B-B14F-4D97-AF65-F5344CB8AC3E}">
        <p14:creationId xmlns:p14="http://schemas.microsoft.com/office/powerpoint/2010/main" val="1221005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Admin Key To Jenkins</a:t>
            </a:r>
          </a:p>
        </p:txBody>
      </p:sp>
      <p:sp>
        <p:nvSpPr>
          <p:cNvPr id="4" name="TextBox 3"/>
          <p:cNvSpPr txBox="1"/>
          <p:nvPr/>
        </p:nvSpPr>
        <p:spPr>
          <a:xfrm>
            <a:off x="616688" y="1297167"/>
            <a:ext cx="7740503"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t>Open a browser and got to  at http://&lt;public IP&gt;/</a:t>
            </a:r>
            <a:r>
              <a:rPr lang="en-US" sz="2800" dirty="0" err="1"/>
              <a:t>jenkins</a:t>
            </a:r>
            <a:endParaRPr lang="en-US" sz="2800" dirty="0"/>
          </a:p>
          <a:p>
            <a:pPr marL="457200" indent="-457200">
              <a:buFont typeface="Arial" panose="020B0604020202020204" pitchFamily="34" charset="0"/>
              <a:buChar char="•"/>
            </a:pPr>
            <a:r>
              <a:rPr lang="en-US" sz="2800" dirty="0"/>
              <a:t>Click on "Credentials" link</a:t>
            </a:r>
          </a:p>
          <a:p>
            <a:pPr marL="457200" indent="-457200">
              <a:buFont typeface="Arial" panose="020B0604020202020204" pitchFamily="34" charset="0"/>
              <a:buChar char="•"/>
            </a:pPr>
            <a:r>
              <a:rPr lang="en-US" sz="2800" dirty="0"/>
              <a:t>Navigate to the "Jenkins" scope</a:t>
            </a:r>
          </a:p>
          <a:p>
            <a:pPr marL="457200" indent="-457200">
              <a:buFont typeface="Arial" panose="020B0604020202020204" pitchFamily="34" charset="0"/>
              <a:buChar char="•"/>
            </a:pPr>
            <a:r>
              <a:rPr lang="en-US" sz="2800" dirty="0"/>
              <a:t>Then navigate to "Global Credentials" -&gt; "Add Credentials "</a:t>
            </a:r>
          </a:p>
          <a:p>
            <a:pPr marL="457200" indent="-457200">
              <a:buFont typeface="Arial" panose="020B0604020202020204" pitchFamily="34" charset="0"/>
              <a:buChar char="•"/>
            </a:pPr>
            <a:endParaRPr lang="en-US" sz="2800" dirty="0"/>
          </a:p>
        </p:txBody>
      </p:sp>
      <p:pic>
        <p:nvPicPr>
          <p:cNvPr id="3" name="Picture 2"/>
          <p:cNvPicPr>
            <a:picLocks noChangeAspect="1"/>
          </p:cNvPicPr>
          <p:nvPr/>
        </p:nvPicPr>
        <p:blipFill>
          <a:blip r:embed="rId2"/>
          <a:stretch>
            <a:fillRect/>
          </a:stretch>
        </p:blipFill>
        <p:spPr>
          <a:xfrm>
            <a:off x="894242" y="4070226"/>
            <a:ext cx="1847850" cy="2095500"/>
          </a:xfrm>
          <a:prstGeom prst="rect">
            <a:avLst/>
          </a:prstGeom>
        </p:spPr>
      </p:pic>
      <p:pic>
        <p:nvPicPr>
          <p:cNvPr id="5" name="Picture 4"/>
          <p:cNvPicPr>
            <a:picLocks noChangeAspect="1"/>
          </p:cNvPicPr>
          <p:nvPr/>
        </p:nvPicPr>
        <p:blipFill>
          <a:blip r:embed="rId3"/>
          <a:stretch>
            <a:fillRect/>
          </a:stretch>
        </p:blipFill>
        <p:spPr>
          <a:xfrm>
            <a:off x="3019646" y="3994026"/>
            <a:ext cx="3352800" cy="2247900"/>
          </a:xfrm>
          <a:prstGeom prst="rect">
            <a:avLst/>
          </a:prstGeom>
        </p:spPr>
      </p:pic>
      <p:pic>
        <p:nvPicPr>
          <p:cNvPr id="6" name="Picture 5"/>
          <p:cNvPicPr>
            <a:picLocks noChangeAspect="1"/>
          </p:cNvPicPr>
          <p:nvPr/>
        </p:nvPicPr>
        <p:blipFill>
          <a:blip r:embed="rId4"/>
          <a:stretch>
            <a:fillRect/>
          </a:stretch>
        </p:blipFill>
        <p:spPr>
          <a:xfrm>
            <a:off x="6626077" y="4405710"/>
            <a:ext cx="2076450" cy="1114425"/>
          </a:xfrm>
          <a:prstGeom prst="rect">
            <a:avLst/>
          </a:prstGeom>
        </p:spPr>
      </p:pic>
    </p:spTree>
    <p:extLst>
      <p:ext uri="{BB962C8B-B14F-4D97-AF65-F5344CB8AC3E}">
        <p14:creationId xmlns:p14="http://schemas.microsoft.com/office/powerpoint/2010/main" val="1233516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Admin Key To Jenkins</a:t>
            </a:r>
          </a:p>
        </p:txBody>
      </p:sp>
      <p:sp>
        <p:nvSpPr>
          <p:cNvPr id="4" name="TextBox 3"/>
          <p:cNvSpPr txBox="1"/>
          <p:nvPr/>
        </p:nvSpPr>
        <p:spPr>
          <a:xfrm>
            <a:off x="616688" y="1297167"/>
            <a:ext cx="8208335" cy="4154984"/>
          </a:xfrm>
          <a:prstGeom prst="rect">
            <a:avLst/>
          </a:prstGeom>
          <a:noFill/>
        </p:spPr>
        <p:txBody>
          <a:bodyPr wrap="square" rtlCol="0">
            <a:spAutoFit/>
          </a:bodyPr>
          <a:lstStyle/>
          <a:p>
            <a:pPr marL="457200" indent="-457200">
              <a:buFont typeface="Arial" panose="020B0604020202020204" pitchFamily="34" charset="0"/>
              <a:buChar char="•"/>
            </a:pPr>
            <a:r>
              <a:rPr lang="en-US" sz="2400" dirty="0"/>
              <a:t>Select Kind as "SSH Username with private key "</a:t>
            </a:r>
          </a:p>
          <a:p>
            <a:pPr marL="457200" indent="-457200">
              <a:buFont typeface="Arial" panose="020B0604020202020204" pitchFamily="34" charset="0"/>
              <a:buChar char="•"/>
            </a:pPr>
            <a:r>
              <a:rPr lang="en-US" sz="2400" dirty="0"/>
              <a:t>Leave the Scope as it is</a:t>
            </a:r>
          </a:p>
          <a:p>
            <a:pPr marL="457200" indent="-457200">
              <a:buFont typeface="Arial" panose="020B0604020202020204" pitchFamily="34" charset="0"/>
              <a:buChar char="•"/>
            </a:pPr>
            <a:r>
              <a:rPr lang="en-US" sz="2400" dirty="0"/>
              <a:t>Username should be admin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For the "Private Key" select the "Enter directly" and in the text box you need to add the private key which we copied in the "</a:t>
            </a:r>
            <a:r>
              <a:rPr lang="en-US" sz="2400" b="1" dirty="0"/>
              <a:t>Reset Admin Key</a:t>
            </a:r>
            <a:r>
              <a:rPr lang="en-US" sz="2400" dirty="0"/>
              <a:t>" section.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Leave the passphrase as blank.</a:t>
            </a:r>
          </a:p>
          <a:p>
            <a:pPr marL="457200" indent="-457200">
              <a:buFont typeface="Arial" panose="020B0604020202020204" pitchFamily="34" charset="0"/>
              <a:buChar char="•"/>
            </a:pPr>
            <a:r>
              <a:rPr lang="en-US" sz="2400" dirty="0"/>
              <a:t>Description should be "chef admin user“</a:t>
            </a:r>
          </a:p>
          <a:p>
            <a:pPr marL="457200" indent="-457200">
              <a:buFont typeface="Arial" panose="020B0604020202020204" pitchFamily="34" charset="0"/>
              <a:buChar char="•"/>
            </a:pPr>
            <a:r>
              <a:rPr lang="en-US" sz="2400" dirty="0"/>
              <a:t>Click “OK”</a:t>
            </a:r>
          </a:p>
        </p:txBody>
      </p:sp>
    </p:spTree>
    <p:extLst>
      <p:ext uri="{BB962C8B-B14F-4D97-AF65-F5344CB8AC3E}">
        <p14:creationId xmlns:p14="http://schemas.microsoft.com/office/powerpoint/2010/main" val="927771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Reset Chef Validator Key</a:t>
            </a:r>
          </a:p>
        </p:txBody>
      </p:sp>
      <p:sp>
        <p:nvSpPr>
          <p:cNvPr id="4" name="TextBox 3"/>
          <p:cNvSpPr txBox="1"/>
          <p:nvPr/>
        </p:nvSpPr>
        <p:spPr>
          <a:xfrm>
            <a:off x="616688" y="1297167"/>
            <a:ext cx="7740503"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t>Go to your chef server and click on the Administration -&gt; Organizations  -&gt; </a:t>
            </a:r>
            <a:r>
              <a:rPr lang="en-US" sz="2800" dirty="0" err="1"/>
              <a:t>devops</a:t>
            </a:r>
            <a:endParaRPr lang="en-US" sz="2800" dirty="0"/>
          </a:p>
          <a:p>
            <a:pPr marL="285750" indent="-285750">
              <a:buFont typeface="Arial" panose="020B0604020202020204" pitchFamily="34" charset="0"/>
              <a:buChar char="•"/>
            </a:pPr>
            <a:r>
              <a:rPr lang="en-US" sz="2800" dirty="0"/>
              <a:t>Reset the validation key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Copy the private key in the block</a:t>
            </a:r>
          </a:p>
          <a:p>
            <a:pPr marL="285750" indent="-285750">
              <a:buFont typeface="Arial" panose="020B0604020202020204" pitchFamily="34" charset="0"/>
              <a:buChar char="•"/>
            </a:pPr>
            <a:r>
              <a:rPr lang="en-US" sz="2800" dirty="0"/>
              <a:t>Click on the "Download" button</a:t>
            </a:r>
          </a:p>
          <a:p>
            <a:pPr marL="285750" indent="-285750">
              <a:buFont typeface="Arial" panose="020B0604020202020204" pitchFamily="34" charset="0"/>
              <a:buChar char="•"/>
            </a:pPr>
            <a:r>
              <a:rPr lang="en-US" sz="2800" dirty="0"/>
              <a:t>Include the header and footer and save it as "</a:t>
            </a:r>
            <a:r>
              <a:rPr lang="en-US" sz="2800" dirty="0" err="1"/>
              <a:t>devops-validator.pem</a:t>
            </a:r>
            <a:r>
              <a:rPr lang="en-US" sz="2800" dirty="0"/>
              <a:t>"</a:t>
            </a:r>
          </a:p>
        </p:txBody>
      </p:sp>
      <p:pic>
        <p:nvPicPr>
          <p:cNvPr id="3" name="Picture 2"/>
          <p:cNvPicPr>
            <a:picLocks noChangeAspect="1"/>
          </p:cNvPicPr>
          <p:nvPr/>
        </p:nvPicPr>
        <p:blipFill>
          <a:blip r:embed="rId2"/>
          <a:stretch>
            <a:fillRect/>
          </a:stretch>
        </p:blipFill>
        <p:spPr>
          <a:xfrm>
            <a:off x="1038889" y="2655038"/>
            <a:ext cx="6896100" cy="1866900"/>
          </a:xfrm>
          <a:prstGeom prst="rect">
            <a:avLst/>
          </a:prstGeom>
        </p:spPr>
      </p:pic>
    </p:spTree>
    <p:extLst>
      <p:ext uri="{BB962C8B-B14F-4D97-AF65-F5344CB8AC3E}">
        <p14:creationId xmlns:p14="http://schemas.microsoft.com/office/powerpoint/2010/main" val="875004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Chef Validator Key To Jenkins</a:t>
            </a:r>
          </a:p>
        </p:txBody>
      </p:sp>
      <p:sp>
        <p:nvSpPr>
          <p:cNvPr id="4" name="TextBox 3"/>
          <p:cNvSpPr txBox="1"/>
          <p:nvPr/>
        </p:nvSpPr>
        <p:spPr>
          <a:xfrm>
            <a:off x="616688" y="1297167"/>
            <a:ext cx="7740503"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Open a browser and got to  at http://&lt;public IP&gt;/</a:t>
            </a:r>
            <a:r>
              <a:rPr lang="en-US" sz="2800" dirty="0" err="1"/>
              <a:t>jenkins</a:t>
            </a:r>
            <a:endParaRPr lang="en-US" sz="2800" dirty="0"/>
          </a:p>
          <a:p>
            <a:pPr marL="457200" indent="-457200">
              <a:buFont typeface="Arial" panose="020B0604020202020204" pitchFamily="34" charset="0"/>
              <a:buChar char="•"/>
            </a:pPr>
            <a:r>
              <a:rPr lang="en-US" sz="2800" dirty="0"/>
              <a:t>Click on "Credentials" link</a:t>
            </a:r>
          </a:p>
          <a:p>
            <a:pPr marL="457200" indent="-457200">
              <a:buFont typeface="Arial" panose="020B0604020202020204" pitchFamily="34" charset="0"/>
              <a:buChar char="•"/>
            </a:pPr>
            <a:r>
              <a:rPr lang="en-US" sz="2800" dirty="0"/>
              <a:t>Navigate to the "Jenkins" scope</a:t>
            </a:r>
          </a:p>
          <a:p>
            <a:pPr marL="457200" indent="-457200">
              <a:buFont typeface="Arial" panose="020B0604020202020204" pitchFamily="34" charset="0"/>
              <a:buChar char="•"/>
            </a:pPr>
            <a:r>
              <a:rPr lang="en-US" sz="2800" dirty="0"/>
              <a:t>Then navigate to "Global Credentials" -&gt; "Add Credentials "</a:t>
            </a:r>
          </a:p>
          <a:p>
            <a:pPr marL="457200" indent="-457200">
              <a:buFont typeface="Arial" panose="020B0604020202020204" pitchFamily="34" charset="0"/>
              <a:buChar char="•"/>
            </a:pPr>
            <a:r>
              <a:rPr lang="en-US" sz="2800" dirty="0"/>
              <a:t>Select Kind as "SSH Username with private key "</a:t>
            </a:r>
          </a:p>
          <a:p>
            <a:pPr marL="457200" indent="-457200">
              <a:buFont typeface="Arial" panose="020B0604020202020204" pitchFamily="34" charset="0"/>
              <a:buChar char="•"/>
            </a:pPr>
            <a:r>
              <a:rPr lang="en-US" sz="2800" dirty="0"/>
              <a:t>Leave the Scope as it is</a:t>
            </a:r>
          </a:p>
          <a:p>
            <a:pPr marL="457200" indent="-457200">
              <a:buFont typeface="Arial" panose="020B0604020202020204" pitchFamily="34" charset="0"/>
              <a:buChar char="•"/>
            </a:pPr>
            <a:r>
              <a:rPr lang="en-US" sz="2800" dirty="0"/>
              <a:t>Username should be </a:t>
            </a:r>
            <a:r>
              <a:rPr lang="en-US" sz="2800" dirty="0" err="1"/>
              <a:t>devops</a:t>
            </a:r>
            <a:r>
              <a:rPr lang="en-US" sz="2800" dirty="0"/>
              <a:t>-validator</a:t>
            </a:r>
          </a:p>
        </p:txBody>
      </p:sp>
    </p:spTree>
    <p:extLst>
      <p:ext uri="{BB962C8B-B14F-4D97-AF65-F5344CB8AC3E}">
        <p14:creationId xmlns:p14="http://schemas.microsoft.com/office/powerpoint/2010/main" val="4276269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Chef Validator Key To Jenkins</a:t>
            </a:r>
          </a:p>
        </p:txBody>
      </p:sp>
      <p:sp>
        <p:nvSpPr>
          <p:cNvPr id="4" name="TextBox 3"/>
          <p:cNvSpPr txBox="1"/>
          <p:nvPr/>
        </p:nvSpPr>
        <p:spPr>
          <a:xfrm>
            <a:off x="616688" y="1297167"/>
            <a:ext cx="7740503" cy="2308324"/>
          </a:xfrm>
          <a:prstGeom prst="rect">
            <a:avLst/>
          </a:prstGeom>
          <a:noFill/>
        </p:spPr>
        <p:txBody>
          <a:bodyPr wrap="square" rtlCol="0">
            <a:spAutoFit/>
          </a:bodyPr>
          <a:lstStyle/>
          <a:p>
            <a:pPr marL="457200" indent="-457200">
              <a:buFont typeface="Arial" panose="020B0604020202020204" pitchFamily="34" charset="0"/>
              <a:buChar char="•"/>
            </a:pPr>
            <a:r>
              <a:rPr lang="en-US" sz="2400" dirty="0"/>
              <a:t>For the "Private Key" select the "Enter directly" and in the text box you need to add the private key which we copied in the "</a:t>
            </a:r>
            <a:r>
              <a:rPr lang="en-US" sz="2400" b="1" dirty="0"/>
              <a:t>Reset Chef Validator Key</a:t>
            </a:r>
            <a:r>
              <a:rPr lang="en-US" sz="2400" dirty="0"/>
              <a:t>" section.</a:t>
            </a:r>
          </a:p>
          <a:p>
            <a:pPr marL="457200" indent="-457200">
              <a:buFont typeface="Arial" panose="020B0604020202020204" pitchFamily="34" charset="0"/>
              <a:buChar char="•"/>
            </a:pPr>
            <a:r>
              <a:rPr lang="en-US" sz="2400" dirty="0"/>
              <a:t>Leave the passphrase as blank.</a:t>
            </a:r>
          </a:p>
          <a:p>
            <a:pPr marL="457200" indent="-457200">
              <a:buFont typeface="Arial" panose="020B0604020202020204" pitchFamily="34" charset="0"/>
              <a:buChar char="•"/>
            </a:pPr>
            <a:r>
              <a:rPr lang="en-US" sz="2400" dirty="0"/>
              <a:t>Description should be "chef validator"</a:t>
            </a:r>
          </a:p>
          <a:p>
            <a:pPr marL="457200" indent="-457200">
              <a:buFont typeface="Arial" panose="020B0604020202020204" pitchFamily="34" charset="0"/>
              <a:buChar char="•"/>
            </a:pPr>
            <a:r>
              <a:rPr lang="en-US" sz="2400" dirty="0"/>
              <a:t>Click “OK”</a:t>
            </a:r>
          </a:p>
        </p:txBody>
      </p:sp>
    </p:spTree>
    <p:extLst>
      <p:ext uri="{BB962C8B-B14F-4D97-AF65-F5344CB8AC3E}">
        <p14:creationId xmlns:p14="http://schemas.microsoft.com/office/powerpoint/2010/main" val="1802963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Chef CI Pipeline</a:t>
            </a:r>
          </a:p>
        </p:txBody>
      </p:sp>
      <p:sp>
        <p:nvSpPr>
          <p:cNvPr id="4" name="TextBox 3"/>
          <p:cNvSpPr txBox="1"/>
          <p:nvPr/>
        </p:nvSpPr>
        <p:spPr>
          <a:xfrm>
            <a:off x="616688" y="1297167"/>
            <a:ext cx="7740503"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Navigate to the DOA/job/Labs/job/Module5_Chef/ job/</a:t>
            </a:r>
            <a:r>
              <a:rPr lang="en-US" sz="2400" dirty="0" err="1"/>
              <a:t>Generate_Chef_Pipeline_Jobs</a:t>
            </a:r>
            <a:r>
              <a:rPr lang="en-US" sz="2400" dirty="0"/>
              <a:t>/</a:t>
            </a:r>
          </a:p>
          <a:p>
            <a:pPr marL="285750" indent="-285750">
              <a:buFont typeface="Arial" panose="020B0604020202020204" pitchFamily="34" charset="0"/>
              <a:buChar char="•"/>
            </a:pPr>
            <a:r>
              <a:rPr lang="en-US" sz="2400" dirty="0"/>
              <a:t>Click "Build with parameters“</a:t>
            </a:r>
          </a:p>
          <a:p>
            <a:pPr marL="285750" indent="-285750">
              <a:buFont typeface="Arial" panose="020B0604020202020204" pitchFamily="34" charset="0"/>
              <a:buChar char="•"/>
            </a:pPr>
            <a:r>
              <a:rPr lang="en-US" sz="2400" dirty="0"/>
              <a:t>Enter following parameters -</a:t>
            </a:r>
          </a:p>
          <a:p>
            <a:pPr marL="742950" lvl="1" indent="-285750">
              <a:buFont typeface="Arial" panose="020B0604020202020204" pitchFamily="34" charset="0"/>
              <a:buChar char="•"/>
            </a:pPr>
            <a:r>
              <a:rPr lang="en-US" sz="2400" dirty="0"/>
              <a:t>CHEF_SERVER_ORGANIZATION_URL :  </a:t>
            </a:r>
          </a:p>
          <a:p>
            <a:pPr lvl="1"/>
            <a:r>
              <a:rPr lang="en-US" sz="2400" dirty="0"/>
              <a:t>	https://EC2-Service-Extension-1.&lt;public-IP&gt;</a:t>
            </a:r>
          </a:p>
          <a:p>
            <a:pPr lvl="1"/>
            <a:r>
              <a:rPr lang="en-US" sz="2400" dirty="0"/>
              <a:t>	.xip.io/organizations/devops</a:t>
            </a:r>
          </a:p>
          <a:p>
            <a:pPr marL="742950" lvl="1" indent="-285750">
              <a:buFont typeface="Arial" panose="020B0604020202020204" pitchFamily="34" charset="0"/>
              <a:buChar char="•"/>
            </a:pPr>
            <a:r>
              <a:rPr lang="en-US" sz="2400" dirty="0"/>
              <a:t>CHEF_SERVER_USERNAME : Select the credential for admin user which we added in last section</a:t>
            </a:r>
          </a:p>
          <a:p>
            <a:pPr marL="742950" lvl="1" indent="-285750">
              <a:buFont typeface="Arial" panose="020B0604020202020204" pitchFamily="34" charset="0"/>
              <a:buChar char="•"/>
            </a:pPr>
            <a:r>
              <a:rPr lang="en-US" sz="2400" dirty="0"/>
              <a:t>CHEF_SERVER_VALIDATOR : Select the credential for </a:t>
            </a:r>
            <a:r>
              <a:rPr lang="en-US" sz="2400" dirty="0" err="1"/>
              <a:t>devops</a:t>
            </a:r>
            <a:r>
              <a:rPr lang="en-US" sz="2400" dirty="0"/>
              <a:t>-validator user which we added in last section</a:t>
            </a:r>
          </a:p>
          <a:p>
            <a:pPr marL="285750" indent="-285750">
              <a:buFont typeface="Arial" panose="020B0604020202020204" pitchFamily="34" charset="0"/>
              <a:buChar char="•"/>
            </a:pPr>
            <a:r>
              <a:rPr lang="en-US" sz="2400" dirty="0"/>
              <a:t>Click "Build". Once the job is finished, it will generate Jenkins jobs and the pipeline view for chef CI</a:t>
            </a:r>
          </a:p>
        </p:txBody>
      </p:sp>
    </p:spTree>
    <p:extLst>
      <p:ext uri="{BB962C8B-B14F-4D97-AF65-F5344CB8AC3E}">
        <p14:creationId xmlns:p14="http://schemas.microsoft.com/office/powerpoint/2010/main" val="1405427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Workstation</a:t>
            </a:r>
          </a:p>
        </p:txBody>
      </p:sp>
      <p:sp>
        <p:nvSpPr>
          <p:cNvPr id="4" name="TextBox 3"/>
          <p:cNvSpPr txBox="1"/>
          <p:nvPr/>
        </p:nvSpPr>
        <p:spPr>
          <a:xfrm>
            <a:off x="616688" y="1297167"/>
            <a:ext cx="7814931"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Clone "</a:t>
            </a:r>
            <a:r>
              <a:rPr lang="en-US" sz="2400" dirty="0" err="1"/>
              <a:t>adop</a:t>
            </a:r>
            <a:r>
              <a:rPr lang="en-US" sz="2400" dirty="0"/>
              <a:t>-cartridge-chef-reference-cookbook" from Gerrit</a:t>
            </a:r>
          </a:p>
          <a:p>
            <a:r>
              <a:rPr lang="en-US" sz="2400" dirty="0"/>
              <a:t>	</a:t>
            </a:r>
            <a:r>
              <a:rPr lang="en-US" sz="2400" dirty="0" err="1"/>
              <a:t>git</a:t>
            </a:r>
            <a:r>
              <a:rPr lang="en-US" sz="2400" dirty="0"/>
              <a:t> clone http://&lt;public-IP&gt;/gerrit/DOA/Labs/Module5</a:t>
            </a:r>
          </a:p>
          <a:p>
            <a:r>
              <a:rPr lang="en-US" sz="2400" dirty="0"/>
              <a:t>	_Chef/</a:t>
            </a:r>
            <a:r>
              <a:rPr lang="en-US" sz="2400" dirty="0" err="1"/>
              <a:t>adop</a:t>
            </a:r>
            <a:r>
              <a:rPr lang="en-US" sz="2400" dirty="0"/>
              <a:t>-cartridge-chef-reference-cookbook</a:t>
            </a:r>
          </a:p>
          <a:p>
            <a:pPr marL="285750" indent="-285750">
              <a:buFont typeface="Arial" panose="020B0604020202020204" pitchFamily="34" charset="0"/>
              <a:buChar char="•"/>
            </a:pPr>
            <a:r>
              <a:rPr lang="en-US" sz="2400" dirty="0"/>
              <a:t>Provide the </a:t>
            </a:r>
            <a:r>
              <a:rPr lang="en-US" sz="2400" dirty="0" err="1"/>
              <a:t>userId</a:t>
            </a:r>
            <a:r>
              <a:rPr lang="en-US" sz="2400" dirty="0"/>
              <a:t> / password you created with stack</a:t>
            </a:r>
          </a:p>
          <a:p>
            <a:pPr marL="285750" indent="-285750">
              <a:buFont typeface="Arial" panose="020B0604020202020204" pitchFamily="34" charset="0"/>
              <a:buChar char="•"/>
            </a:pPr>
            <a:r>
              <a:rPr lang="en-US" sz="2400" dirty="0"/>
              <a:t>Make a change to a file in the </a:t>
            </a:r>
            <a:r>
              <a:rPr lang="en-US" sz="2400" dirty="0" err="1"/>
              <a:t>adop</a:t>
            </a:r>
            <a:r>
              <a:rPr lang="en-US" sz="2400" dirty="0"/>
              <a:t>-cartridge-chef-reference-cookbook</a:t>
            </a:r>
          </a:p>
          <a:p>
            <a:pPr marL="742950" lvl="1" indent="-285750">
              <a:buFont typeface="Arial" panose="020B0604020202020204" pitchFamily="34" charset="0"/>
              <a:buChar char="•"/>
            </a:pPr>
            <a:r>
              <a:rPr lang="en-US" sz="2400" dirty="0"/>
              <a:t>Create a directory ".chef“ in cloned repository</a:t>
            </a:r>
          </a:p>
          <a:p>
            <a:pPr lvl="1"/>
            <a:r>
              <a:rPr lang="en-US" sz="2400" dirty="0"/>
              <a:t>cd /c/Data/</a:t>
            </a:r>
            <a:r>
              <a:rPr lang="en-US" sz="2400" dirty="0" err="1"/>
              <a:t>DevOpsAcademy</a:t>
            </a:r>
            <a:r>
              <a:rPr lang="en-US" sz="2400" dirty="0"/>
              <a:t>/</a:t>
            </a:r>
            <a:r>
              <a:rPr lang="en-US" sz="2400" dirty="0" err="1"/>
              <a:t>adop</a:t>
            </a:r>
            <a:r>
              <a:rPr lang="en-US" sz="2400" dirty="0"/>
              <a:t>-cartridge-chef-reference-cookbook</a:t>
            </a:r>
          </a:p>
          <a:p>
            <a:pPr lvl="1"/>
            <a:r>
              <a:rPr lang="en-US" sz="2400" dirty="0" err="1"/>
              <a:t>mkdir</a:t>
            </a:r>
            <a:r>
              <a:rPr lang="en-US" sz="2400" dirty="0"/>
              <a:t> .chef</a:t>
            </a:r>
          </a:p>
          <a:p>
            <a:pPr marL="742950" lvl="1" indent="-285750">
              <a:buFont typeface="Arial" panose="020B0604020202020204" pitchFamily="34" charset="0"/>
              <a:buChar char="•"/>
            </a:pPr>
            <a:r>
              <a:rPr lang="en-US" sz="2400" dirty="0"/>
              <a:t>Create a </a:t>
            </a:r>
            <a:r>
              <a:rPr lang="en-US" sz="2400" dirty="0" err="1"/>
              <a:t>knife.rb</a:t>
            </a:r>
            <a:r>
              <a:rPr lang="en-US" sz="2400" dirty="0"/>
              <a:t> file inside .chef directory</a:t>
            </a:r>
          </a:p>
        </p:txBody>
      </p:sp>
    </p:spTree>
    <p:extLst>
      <p:ext uri="{BB962C8B-B14F-4D97-AF65-F5344CB8AC3E}">
        <p14:creationId xmlns:p14="http://schemas.microsoft.com/office/powerpoint/2010/main" val="4184969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Workstation</a:t>
            </a:r>
          </a:p>
        </p:txBody>
      </p:sp>
      <p:sp>
        <p:nvSpPr>
          <p:cNvPr id="4" name="TextBox 3"/>
          <p:cNvSpPr txBox="1"/>
          <p:nvPr/>
        </p:nvSpPr>
        <p:spPr>
          <a:xfrm>
            <a:off x="616688" y="1297167"/>
            <a:ext cx="7740503" cy="4955203"/>
          </a:xfrm>
          <a:prstGeom prst="rect">
            <a:avLst/>
          </a:prstGeom>
          <a:noFill/>
        </p:spPr>
        <p:txBody>
          <a:bodyPr wrap="square" rtlCol="0">
            <a:spAutoFit/>
          </a:bodyPr>
          <a:lstStyle/>
          <a:p>
            <a:pPr marL="742950" lvl="1" indent="-285750">
              <a:buFont typeface="Arial" panose="020B0604020202020204" pitchFamily="34" charset="0"/>
              <a:buChar char="•"/>
            </a:pPr>
            <a:r>
              <a:rPr lang="en-US" sz="2400" dirty="0"/>
              <a:t>Copy the following configuration</a:t>
            </a:r>
          </a:p>
          <a:p>
            <a:pPr marL="742950" lvl="1" indent="-285750">
              <a:buFont typeface="Arial" panose="020B0604020202020204" pitchFamily="34" charset="0"/>
              <a:buChar char="•"/>
            </a:pPr>
            <a:r>
              <a:rPr lang="en-US" sz="2400" dirty="0"/>
              <a:t>Update the &lt;</a:t>
            </a:r>
            <a:r>
              <a:rPr lang="en-US" sz="2400" dirty="0" err="1"/>
              <a:t>chef_server_url</a:t>
            </a:r>
            <a:r>
              <a:rPr lang="en-US" sz="2400" dirty="0"/>
              <a:t>&gt; with your chef server </a:t>
            </a:r>
            <a:r>
              <a:rPr lang="en-US" sz="2400" dirty="0" err="1"/>
              <a:t>url</a:t>
            </a:r>
            <a:r>
              <a:rPr lang="en-US" sz="2400" dirty="0"/>
              <a:t> </a:t>
            </a:r>
          </a:p>
          <a:p>
            <a:pPr marL="742950" lvl="1" indent="-285750">
              <a:buFont typeface="Arial" panose="020B0604020202020204" pitchFamily="34" charset="0"/>
              <a:buChar char="•"/>
            </a:pPr>
            <a:r>
              <a:rPr lang="en-US" sz="2400" dirty="0"/>
              <a:t>(for example - https://EC2-Service-Extension-1.&lt;public-IP&gt;.xip.io/organizations/devops)</a:t>
            </a:r>
          </a:p>
          <a:p>
            <a:endParaRPr lang="en-US" sz="2400" dirty="0"/>
          </a:p>
          <a:p>
            <a:pPr lvl="3"/>
            <a:r>
              <a:rPr lang="en-US" sz="1400" dirty="0"/>
              <a:t>me(__FILE__)</a:t>
            </a:r>
          </a:p>
          <a:p>
            <a:pPr lvl="3"/>
            <a:r>
              <a:rPr lang="en-US" sz="1400" dirty="0"/>
              <a:t>home   = ENV['HOME']</a:t>
            </a:r>
          </a:p>
          <a:p>
            <a:pPr lvl="3"/>
            <a:r>
              <a:rPr lang="en-US" sz="1400" dirty="0"/>
              <a:t>user   = ENV['OPSCODE_USER'] || 'admin'</a:t>
            </a:r>
          </a:p>
          <a:p>
            <a:pPr lvl="3"/>
            <a:r>
              <a:rPr lang="en-US" sz="1400" dirty="0"/>
              <a:t>org    = ENV['ORGNAME'] || '</a:t>
            </a:r>
            <a:r>
              <a:rPr lang="en-US" sz="1400" dirty="0" err="1"/>
              <a:t>devops</a:t>
            </a:r>
            <a:r>
              <a:rPr lang="en-US" sz="1400" dirty="0"/>
              <a:t>'</a:t>
            </a:r>
          </a:p>
          <a:p>
            <a:pPr lvl="3"/>
            <a:r>
              <a:rPr lang="en-US" sz="1400" dirty="0" err="1"/>
              <a:t>node_name</a:t>
            </a:r>
            <a:r>
              <a:rPr lang="en-US" sz="1400" dirty="0"/>
              <a:t>                user</a:t>
            </a:r>
          </a:p>
          <a:p>
            <a:pPr lvl="3"/>
            <a:r>
              <a:rPr lang="en-US" sz="1400" dirty="0" err="1"/>
              <a:t>client_key</a:t>
            </a:r>
            <a:r>
              <a:rPr lang="en-US" sz="1400" dirty="0"/>
              <a:t>               "#{user}.</a:t>
            </a:r>
            <a:r>
              <a:rPr lang="en-US" sz="1400" dirty="0" err="1"/>
              <a:t>pem</a:t>
            </a:r>
            <a:r>
              <a:rPr lang="en-US" sz="1400" dirty="0"/>
              <a:t>"</a:t>
            </a:r>
          </a:p>
          <a:p>
            <a:pPr lvl="3"/>
            <a:r>
              <a:rPr lang="en-US" sz="1400" dirty="0" err="1"/>
              <a:t>validation_client_name</a:t>
            </a:r>
            <a:r>
              <a:rPr lang="en-US" sz="1400" dirty="0"/>
              <a:t>   "#{org}-validator"</a:t>
            </a:r>
          </a:p>
          <a:p>
            <a:pPr lvl="3"/>
            <a:r>
              <a:rPr lang="en-US" sz="1400" dirty="0" err="1"/>
              <a:t>validation_key</a:t>
            </a:r>
            <a:r>
              <a:rPr lang="en-US" sz="1400" dirty="0"/>
              <a:t>           "#{org}-</a:t>
            </a:r>
            <a:r>
              <a:rPr lang="en-US" sz="1400" dirty="0" err="1"/>
              <a:t>validator.pem</a:t>
            </a:r>
            <a:r>
              <a:rPr lang="en-US" sz="1400" dirty="0"/>
              <a:t>"</a:t>
            </a:r>
          </a:p>
          <a:p>
            <a:pPr lvl="3"/>
            <a:r>
              <a:rPr lang="en-US" sz="1400" dirty="0" err="1"/>
              <a:t>chef_server_url</a:t>
            </a:r>
            <a:r>
              <a:rPr lang="en-US" sz="1400" dirty="0"/>
              <a:t>          "https://&lt;</a:t>
            </a:r>
            <a:r>
              <a:rPr lang="en-US" sz="1400" dirty="0" err="1"/>
              <a:t>chef_server_url</a:t>
            </a:r>
            <a:r>
              <a:rPr lang="en-US" sz="1400" dirty="0"/>
              <a:t>&gt;/organizations/#{org}"</a:t>
            </a:r>
          </a:p>
          <a:p>
            <a:pPr lvl="3"/>
            <a:r>
              <a:rPr lang="en-US" sz="1400" dirty="0" err="1"/>
              <a:t>syntax_check_cache_path</a:t>
            </a:r>
            <a:r>
              <a:rPr lang="en-US" sz="1400" dirty="0"/>
              <a:t>  "</a:t>
            </a:r>
            <a:r>
              <a:rPr lang="en-US" sz="1400" dirty="0" err="1"/>
              <a:t>syntax_check_cache</a:t>
            </a:r>
            <a:r>
              <a:rPr lang="en-US" sz="1400" dirty="0"/>
              <a:t>"</a:t>
            </a:r>
          </a:p>
          <a:p>
            <a:pPr lvl="3"/>
            <a:r>
              <a:rPr lang="en-US" sz="1400" dirty="0" err="1"/>
              <a:t>ssl_verify_mode</a:t>
            </a:r>
            <a:r>
              <a:rPr lang="en-US" sz="1400" dirty="0"/>
              <a:t>    :</a:t>
            </a:r>
            <a:r>
              <a:rPr lang="en-US" sz="1400" dirty="0" err="1"/>
              <a:t>verify_none</a:t>
            </a:r>
            <a:endParaRPr lang="en-US" sz="1400" dirty="0"/>
          </a:p>
          <a:p>
            <a:pPr lvl="3"/>
            <a:r>
              <a:rPr lang="en-US" sz="1400" dirty="0" err="1"/>
              <a:t>cookbook_copyright</a:t>
            </a:r>
            <a:r>
              <a:rPr lang="en-US" sz="1400" dirty="0"/>
              <a:t> 'Accenture'</a:t>
            </a:r>
          </a:p>
          <a:p>
            <a:pPr lvl="3"/>
            <a:r>
              <a:rPr lang="en-US" sz="1400" dirty="0" err="1"/>
              <a:t>cookbook_license</a:t>
            </a:r>
            <a:r>
              <a:rPr lang="en-US" sz="1400" dirty="0"/>
              <a:t>   ''</a:t>
            </a:r>
          </a:p>
          <a:p>
            <a:pPr lvl="3"/>
            <a:r>
              <a:rPr lang="en-US" sz="1400" dirty="0" err="1"/>
              <a:t>cookbook_email</a:t>
            </a:r>
            <a:r>
              <a:rPr lang="en-US" sz="1400" dirty="0"/>
              <a:t>     'youremail@accenture.com'</a:t>
            </a:r>
          </a:p>
        </p:txBody>
      </p:sp>
    </p:spTree>
    <p:extLst>
      <p:ext uri="{BB962C8B-B14F-4D97-AF65-F5344CB8AC3E}">
        <p14:creationId xmlns:p14="http://schemas.microsoft.com/office/powerpoint/2010/main" val="2910302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Workstation</a:t>
            </a:r>
          </a:p>
        </p:txBody>
      </p:sp>
      <p:sp>
        <p:nvSpPr>
          <p:cNvPr id="4" name="TextBox 3"/>
          <p:cNvSpPr txBox="1"/>
          <p:nvPr/>
        </p:nvSpPr>
        <p:spPr>
          <a:xfrm>
            <a:off x="616688" y="1297167"/>
            <a:ext cx="8165805" cy="4801314"/>
          </a:xfrm>
          <a:prstGeom prst="rect">
            <a:avLst/>
          </a:prstGeom>
          <a:noFill/>
        </p:spPr>
        <p:txBody>
          <a:bodyPr wrap="square" rtlCol="0">
            <a:spAutoFit/>
          </a:bodyPr>
          <a:lstStyle/>
          <a:p>
            <a:pPr marL="742950" lvl="1" indent="-285750">
              <a:buFont typeface="Arial" panose="020B0604020202020204" pitchFamily="34" charset="0"/>
              <a:buChar char="•"/>
            </a:pPr>
            <a:r>
              <a:rPr lang="en-US" sz="2400" dirty="0"/>
              <a:t>Copy the </a:t>
            </a:r>
            <a:r>
              <a:rPr lang="en-US" sz="2400" dirty="0" err="1"/>
              <a:t>admin.pem</a:t>
            </a:r>
            <a:r>
              <a:rPr lang="en-US" sz="2400" dirty="0"/>
              <a:t> and </a:t>
            </a:r>
            <a:r>
              <a:rPr lang="en-US" sz="2400" dirty="0" err="1"/>
              <a:t>devops-validator.pem</a:t>
            </a:r>
            <a:r>
              <a:rPr lang="en-US" sz="2400" dirty="0"/>
              <a:t> files downloaded earlier in this exercise to .chef directory</a:t>
            </a:r>
          </a:p>
          <a:p>
            <a:pPr marL="285750" indent="-285750">
              <a:buFont typeface="Arial" panose="020B0604020202020204" pitchFamily="34" charset="0"/>
              <a:buChar char="•"/>
            </a:pPr>
            <a:r>
              <a:rPr lang="en-US" sz="2400" dirty="0"/>
              <a:t>This completes the chef setup on your workstation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Push changes made</a:t>
            </a:r>
          </a:p>
          <a:p>
            <a:pPr lvl="1"/>
            <a:r>
              <a:rPr lang="en-US" sz="2400" dirty="0"/>
              <a:t>cd </a:t>
            </a:r>
            <a:r>
              <a:rPr lang="en-US" sz="2400" dirty="0" err="1"/>
              <a:t>adop</a:t>
            </a:r>
            <a:r>
              <a:rPr lang="en-US" sz="2400" dirty="0"/>
              <a:t>-cartridge-chef-reference-cookbook</a:t>
            </a:r>
          </a:p>
          <a:p>
            <a:pPr lvl="1"/>
            <a:r>
              <a:rPr lang="en-US" sz="2400" dirty="0" err="1"/>
              <a:t>git</a:t>
            </a:r>
            <a:r>
              <a:rPr lang="en-US" sz="2400" dirty="0"/>
              <a:t> add .</a:t>
            </a:r>
          </a:p>
          <a:p>
            <a:pPr lvl="1"/>
            <a:r>
              <a:rPr lang="en-US" sz="2400" dirty="0" err="1"/>
              <a:t>git</a:t>
            </a:r>
            <a:r>
              <a:rPr lang="en-US" sz="2400" dirty="0"/>
              <a:t> commit -m "Added knife configuration"</a:t>
            </a:r>
          </a:p>
          <a:p>
            <a:pPr lvl="1"/>
            <a:r>
              <a:rPr lang="en-US" sz="2400" dirty="0" err="1"/>
              <a:t>git</a:t>
            </a:r>
            <a:r>
              <a:rPr lang="en-US" sz="2400" dirty="0"/>
              <a:t> push origin master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This automatically trigger the </a:t>
            </a:r>
            <a:r>
              <a:rPr lang="en-US" sz="2400" dirty="0" err="1"/>
              <a:t>Get_Cookbooks</a:t>
            </a:r>
            <a:r>
              <a:rPr lang="en-US" sz="2400" dirty="0"/>
              <a:t> job in Jenkins</a:t>
            </a:r>
          </a:p>
          <a:p>
            <a:pPr marL="285750" indent="-285750">
              <a:buFont typeface="Arial" panose="020B0604020202020204" pitchFamily="34" charset="0"/>
              <a:buChar char="•"/>
            </a:pPr>
            <a:r>
              <a:rPr lang="en-US" sz="2400" dirty="0"/>
              <a:t>Access the cookbooks available on your chef server</a:t>
            </a:r>
          </a:p>
          <a:p>
            <a:r>
              <a:rPr lang="en-US" u="sng" dirty="0"/>
              <a:t>https://EC2-Service-Extension-1.&lt;public-IP&gt;.xip.io/organizations/devops/cookbooks</a:t>
            </a:r>
            <a:endParaRPr lang="en-US" sz="2400" dirty="0"/>
          </a:p>
        </p:txBody>
      </p:sp>
    </p:spTree>
    <p:extLst>
      <p:ext uri="{BB962C8B-B14F-4D97-AF65-F5344CB8AC3E}">
        <p14:creationId xmlns:p14="http://schemas.microsoft.com/office/powerpoint/2010/main" val="4192969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noFill/>
        </p:spPr>
        <p:txBody>
          <a:bodyPr/>
          <a:lstStyle/>
          <a:p>
            <a:r>
              <a:rPr lang="en-US" sz="4000" dirty="0">
                <a:latin typeface="Arial" panose="020B0604020202020204" pitchFamily="34" charset="0"/>
                <a:cs typeface="Arial" panose="020B0604020202020204" pitchFamily="34" charset="0"/>
              </a:rPr>
              <a:t>Course Map/Module Map</a:t>
            </a:r>
          </a:p>
        </p:txBody>
      </p:sp>
      <p:sp>
        <p:nvSpPr>
          <p:cNvPr id="9" name="Rounded Rectangle 8"/>
          <p:cNvSpPr/>
          <p:nvPr/>
        </p:nvSpPr>
        <p:spPr>
          <a:xfrm>
            <a:off x="210608" y="2463313"/>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333F50"/>
                </a:solidFill>
                <a:latin typeface="Arial" panose="020B0604020202020204" pitchFamily="34" charset="0"/>
                <a:cs typeface="Arial" panose="020B0604020202020204" pitchFamily="34" charset="0"/>
              </a:rPr>
              <a:t>IOC - Chef</a:t>
            </a:r>
          </a:p>
        </p:txBody>
      </p:sp>
      <p:sp>
        <p:nvSpPr>
          <p:cNvPr id="13" name="Rounded Rectangle 12"/>
          <p:cNvSpPr/>
          <p:nvPr/>
        </p:nvSpPr>
        <p:spPr>
          <a:xfrm>
            <a:off x="2441090" y="2177563"/>
            <a:ext cx="1972638" cy="571500"/>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333F50"/>
                </a:solidFill>
                <a:latin typeface="Arial" panose="020B0604020202020204" pitchFamily="34" charset="0"/>
                <a:cs typeface="Arial" panose="020B0604020202020204" pitchFamily="34" charset="0"/>
              </a:rPr>
              <a:t>Containers - Docker</a:t>
            </a:r>
          </a:p>
        </p:txBody>
      </p:sp>
      <p:sp>
        <p:nvSpPr>
          <p:cNvPr id="14" name="Rounded Rectangle 13"/>
          <p:cNvSpPr/>
          <p:nvPr/>
        </p:nvSpPr>
        <p:spPr>
          <a:xfrm>
            <a:off x="4671572" y="1888588"/>
            <a:ext cx="1972638" cy="571500"/>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333F50"/>
                </a:solidFill>
                <a:latin typeface="Arial" panose="020B0604020202020204" pitchFamily="34" charset="0"/>
                <a:cs typeface="Arial" panose="020B0604020202020204" pitchFamily="34" charset="0"/>
              </a:rPr>
              <a:t>Platform Applications</a:t>
            </a:r>
          </a:p>
        </p:txBody>
      </p:sp>
      <p:sp>
        <p:nvSpPr>
          <p:cNvPr id="15" name="Rounded Rectangle 14"/>
          <p:cNvSpPr/>
          <p:nvPr/>
        </p:nvSpPr>
        <p:spPr>
          <a:xfrm>
            <a:off x="6902054" y="1523513"/>
            <a:ext cx="1972638" cy="571500"/>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333F50"/>
                </a:solidFill>
                <a:latin typeface="Arial" panose="020B0604020202020204" pitchFamily="34" charset="0"/>
                <a:cs typeface="Arial" panose="020B0604020202020204" pitchFamily="34" charset="0"/>
              </a:rPr>
              <a:t>Operations</a:t>
            </a:r>
          </a:p>
        </p:txBody>
      </p:sp>
      <p:cxnSp>
        <p:nvCxnSpPr>
          <p:cNvPr id="12" name="Elbow Connector 11"/>
          <p:cNvCxnSpPr>
            <a:stCxn id="9" idx="3"/>
            <a:endCxn id="13" idx="1"/>
          </p:cNvCxnSpPr>
          <p:nvPr/>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3" idx="3"/>
            <a:endCxn id="14" idx="1"/>
          </p:cNvCxnSpPr>
          <p:nvPr/>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4" idx="3"/>
            <a:endCxn id="15" idx="1"/>
          </p:cNvCxnSpPr>
          <p:nvPr/>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029" name="Table 1028"/>
          <p:cNvGraphicFramePr>
            <a:graphicFrameLocks noGrp="1"/>
          </p:cNvGraphicFramePr>
          <p:nvPr>
            <p:extLst>
              <p:ext uri="{D42A27DB-BD31-4B8C-83A1-F6EECF244321}">
                <p14:modId xmlns:p14="http://schemas.microsoft.com/office/powerpoint/2010/main" val="1989029173"/>
              </p:ext>
            </p:extLst>
          </p:nvPr>
        </p:nvGraphicFramePr>
        <p:xfrm>
          <a:off x="157443" y="3341081"/>
          <a:ext cx="2134007" cy="155448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Stack creation for Day2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Create chef environment</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Pushing</a:t>
                      </a:r>
                      <a:r>
                        <a:rPr lang="en-US" sz="1200" baseline="0" dirty="0">
                          <a:solidFill>
                            <a:srgbClr val="333F50"/>
                          </a:solidFill>
                        </a:rPr>
                        <a:t> application to repository</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Checking</a:t>
                      </a:r>
                      <a:r>
                        <a:rPr lang="en-US" sz="1200" baseline="0" dirty="0">
                          <a:solidFill>
                            <a:srgbClr val="333F50"/>
                          </a:solidFill>
                        </a:rPr>
                        <a:t> Pipeline</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cxnSp>
        <p:nvCxnSpPr>
          <p:cNvPr id="3" name="Straight Arrow Connector 2"/>
          <p:cNvCxnSpPr>
            <a:stCxn id="9" idx="2"/>
          </p:cNvCxnSpPr>
          <p:nvPr/>
        </p:nvCxnSpPr>
        <p:spPr>
          <a:xfrm>
            <a:off x="1196927" y="3034813"/>
            <a:ext cx="0" cy="3062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Rectangle 3"/>
          <p:cNvSpPr txBox="1">
            <a:spLocks noChangeArrowheads="1"/>
          </p:cNvSpPr>
          <p:nvPr/>
        </p:nvSpPr>
        <p:spPr>
          <a:xfrm>
            <a:off x="74609" y="1194219"/>
            <a:ext cx="8405653" cy="4709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600" dirty="0">
                <a:solidFill>
                  <a:schemeClr val="tx2">
                    <a:lumMod val="75000"/>
                  </a:schemeClr>
                </a:solidFill>
                <a:latin typeface="Arial" panose="020B0604020202020204" pitchFamily="34" charset="0"/>
                <a:cs typeface="Arial" panose="020B0604020202020204" pitchFamily="34" charset="0"/>
              </a:rPr>
              <a:t>Use these slides as needed </a:t>
            </a:r>
            <a:r>
              <a:rPr lang="en-US" sz="1600" dirty="0">
                <a:solidFill>
                  <a:schemeClr val="tx2">
                    <a:lumMod val="75000"/>
                  </a:schemeClr>
                </a:solidFill>
                <a:latin typeface="Arial" panose="020B0604020202020204" pitchFamily="34" charset="0"/>
                <a:cs typeface="Arial" panose="020B0604020202020204" pitchFamily="34" charset="0"/>
              </a:rPr>
              <a:t>(Right click stage-&gt;Layout-&gt;CourseMap_Module#)</a:t>
            </a:r>
            <a:endParaRPr lang="en-US" altLang="en-US" sz="2400" dirty="0">
              <a:solidFill>
                <a:schemeClr val="tx2">
                  <a:lumMod val="75000"/>
                </a:schemeClr>
              </a:solidFill>
              <a:latin typeface="Arial" panose="020B0604020202020204" pitchFamily="34" charset="0"/>
              <a:cs typeface="Arial" panose="020B0604020202020204"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2233368177"/>
              </p:ext>
            </p:extLst>
          </p:nvPr>
        </p:nvGraphicFramePr>
        <p:xfrm>
          <a:off x="2393827" y="3068170"/>
          <a:ext cx="2134007" cy="155448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Stack creation for Day2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Create chef environment</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Pushing</a:t>
                      </a:r>
                      <a:r>
                        <a:rPr lang="en-US" sz="1200" baseline="0" dirty="0">
                          <a:solidFill>
                            <a:srgbClr val="333F50"/>
                          </a:solidFill>
                        </a:rPr>
                        <a:t> application to repository</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Checking</a:t>
                      </a:r>
                      <a:r>
                        <a:rPr lang="en-US" sz="1200" baseline="0" dirty="0">
                          <a:solidFill>
                            <a:srgbClr val="333F50"/>
                          </a:solidFill>
                        </a:rPr>
                        <a:t> Pipeline</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cxnSp>
        <p:nvCxnSpPr>
          <p:cNvPr id="18" name="Straight Arrow Connector 17"/>
          <p:cNvCxnSpPr/>
          <p:nvPr/>
        </p:nvCxnSpPr>
        <p:spPr>
          <a:xfrm>
            <a:off x="3433311" y="2761902"/>
            <a:ext cx="0" cy="3062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883546195"/>
              </p:ext>
            </p:extLst>
          </p:nvPr>
        </p:nvGraphicFramePr>
        <p:xfrm>
          <a:off x="4651481" y="2773998"/>
          <a:ext cx="2134007" cy="155448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Stack creation for Day2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Create chef environment</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Pushing</a:t>
                      </a:r>
                      <a:r>
                        <a:rPr lang="en-US" sz="1200" baseline="0" dirty="0">
                          <a:solidFill>
                            <a:srgbClr val="333F50"/>
                          </a:solidFill>
                        </a:rPr>
                        <a:t> application to repository</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Checking</a:t>
                      </a:r>
                      <a:r>
                        <a:rPr lang="en-US" sz="1200" baseline="0" dirty="0">
                          <a:solidFill>
                            <a:srgbClr val="333F50"/>
                          </a:solidFill>
                        </a:rPr>
                        <a:t> Pipeline</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cxnSp>
        <p:nvCxnSpPr>
          <p:cNvPr id="20" name="Straight Arrow Connector 19"/>
          <p:cNvCxnSpPr/>
          <p:nvPr/>
        </p:nvCxnSpPr>
        <p:spPr>
          <a:xfrm>
            <a:off x="5690965" y="2467730"/>
            <a:ext cx="0" cy="3062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extLst>
              <p:ext uri="{D42A27DB-BD31-4B8C-83A1-F6EECF244321}">
                <p14:modId xmlns:p14="http://schemas.microsoft.com/office/powerpoint/2010/main" val="3406927435"/>
              </p:ext>
            </p:extLst>
          </p:nvPr>
        </p:nvGraphicFramePr>
        <p:xfrm>
          <a:off x="6909135" y="2416032"/>
          <a:ext cx="2134007" cy="155448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Stack creation for Day2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Create chef environment</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Pushing</a:t>
                      </a:r>
                      <a:r>
                        <a:rPr lang="en-US" sz="1200" baseline="0" dirty="0">
                          <a:solidFill>
                            <a:srgbClr val="333F50"/>
                          </a:solidFill>
                        </a:rPr>
                        <a:t> application to repository</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Checking</a:t>
                      </a:r>
                      <a:r>
                        <a:rPr lang="en-US" sz="1200" baseline="0" dirty="0">
                          <a:solidFill>
                            <a:srgbClr val="333F50"/>
                          </a:solidFill>
                        </a:rPr>
                        <a:t> Pipeline</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cxnSp>
        <p:nvCxnSpPr>
          <p:cNvPr id="23" name="Straight Arrow Connector 22"/>
          <p:cNvCxnSpPr/>
          <p:nvPr/>
        </p:nvCxnSpPr>
        <p:spPr>
          <a:xfrm>
            <a:off x="7948619" y="2109764"/>
            <a:ext cx="0" cy="3062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9559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Box 3"/>
          <p:cNvSpPr txBox="1"/>
          <p:nvPr/>
        </p:nvSpPr>
        <p:spPr>
          <a:xfrm>
            <a:off x="861236" y="2700665"/>
            <a:ext cx="7740503"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Next few steps related to Chef will not work</a:t>
            </a:r>
          </a:p>
          <a:p>
            <a:pPr marL="285750" indent="-285750">
              <a:buFont typeface="Arial" panose="020B0604020202020204" pitchFamily="34" charset="0"/>
              <a:buChar char="•"/>
            </a:pPr>
            <a:r>
              <a:rPr lang="en-US" sz="2400" dirty="0"/>
              <a:t>This will change in near future</a:t>
            </a:r>
          </a:p>
        </p:txBody>
      </p:sp>
    </p:spTree>
    <p:extLst>
      <p:ext uri="{BB962C8B-B14F-4D97-AF65-F5344CB8AC3E}">
        <p14:creationId xmlns:p14="http://schemas.microsoft.com/office/powerpoint/2010/main" val="4118519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Chef_Converge_On_Node</a:t>
            </a:r>
            <a:endParaRPr lang="en-US" dirty="0"/>
          </a:p>
        </p:txBody>
      </p:sp>
      <p:sp>
        <p:nvSpPr>
          <p:cNvPr id="4" name="TextBox 3"/>
          <p:cNvSpPr txBox="1"/>
          <p:nvPr/>
        </p:nvSpPr>
        <p:spPr>
          <a:xfrm>
            <a:off x="616688" y="1297167"/>
            <a:ext cx="7740503"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If the changes are successfully uploaded to the Chef Server, the final step is to deploy the updated change onto the relevant node</a:t>
            </a:r>
          </a:p>
          <a:p>
            <a:pPr marL="285750" indent="-285750">
              <a:buFont typeface="Arial" panose="020B0604020202020204" pitchFamily="34" charset="0"/>
              <a:buChar char="•"/>
            </a:pPr>
            <a:r>
              <a:rPr lang="en-US" sz="2400" dirty="0"/>
              <a:t>Chef node's should be converging perpetually, every 30 minutes and will automatically pick up any cookbook changes</a:t>
            </a:r>
          </a:p>
          <a:p>
            <a:pPr marL="285750" indent="-285750">
              <a:buFont typeface="Arial" panose="020B0604020202020204" pitchFamily="34" charset="0"/>
              <a:buChar char="•"/>
            </a:pPr>
            <a:r>
              <a:rPr lang="en-US" sz="2400" dirty="0"/>
              <a:t>However, we will force a converge by executing the chef-client command to initiate the converge process</a:t>
            </a:r>
          </a:p>
          <a:p>
            <a:r>
              <a:rPr lang="en-US" sz="2400" dirty="0"/>
              <a:t>	</a:t>
            </a:r>
            <a:r>
              <a:rPr lang="en-US" altLang="en-US" sz="2400" dirty="0">
                <a:latin typeface="Arial Unicode MS"/>
              </a:rPr>
              <a:t>knife node </a:t>
            </a:r>
            <a:r>
              <a:rPr lang="en-US" altLang="en-US" sz="2400" dirty="0" err="1">
                <a:latin typeface="Arial Unicode MS"/>
              </a:rPr>
              <a:t>run_list</a:t>
            </a:r>
            <a:r>
              <a:rPr lang="en-US" altLang="en-US" sz="2400" dirty="0">
                <a:latin typeface="Arial Unicode MS"/>
              </a:rPr>
              <a:t> add </a:t>
            </a:r>
            <a:r>
              <a:rPr lang="en-US" altLang="en-US" sz="2400" dirty="0" err="1">
                <a:latin typeface="Arial Unicode MS"/>
              </a:rPr>
              <a:t>training_node</a:t>
            </a:r>
            <a:r>
              <a:rPr lang="en-US" altLang="en-US" sz="2400" dirty="0">
                <a:latin typeface="Arial Unicode MS"/>
              </a:rPr>
              <a:t> 'tomcat’</a:t>
            </a:r>
          </a:p>
          <a:p>
            <a:endParaRPr lang="en-US" altLang="en-US" sz="2400" dirty="0">
              <a:latin typeface="Arial Unicode MS"/>
            </a:endParaRPr>
          </a:p>
          <a:p>
            <a:r>
              <a:rPr lang="en-US" altLang="en-US" sz="2400" dirty="0">
                <a:latin typeface="Arial Unicode MS"/>
              </a:rPr>
              <a:t>	knife </a:t>
            </a:r>
            <a:r>
              <a:rPr lang="en-US" altLang="en-US" sz="2400" dirty="0" err="1">
                <a:latin typeface="Arial Unicode MS"/>
              </a:rPr>
              <a:t>ssh</a:t>
            </a:r>
            <a:r>
              <a:rPr lang="en-US" altLang="en-US" sz="2400" dirty="0">
                <a:latin typeface="Arial Unicode MS"/>
              </a:rPr>
              <a:t> </a:t>
            </a:r>
            <a:r>
              <a:rPr lang="en-US" altLang="en-US" sz="2400" dirty="0" err="1">
                <a:latin typeface="Arial Unicode MS"/>
              </a:rPr>
              <a:t>name:training_node</a:t>
            </a:r>
            <a:r>
              <a:rPr lang="en-US" altLang="en-US" sz="2400" dirty="0">
                <a:latin typeface="Arial Unicode MS"/>
              </a:rPr>
              <a:t> -i 	$WORKSPACE/workspace/</a:t>
            </a:r>
            <a:r>
              <a:rPr lang="en-US" altLang="en-US" sz="2400" dirty="0" err="1">
                <a:latin typeface="Arial Unicode MS"/>
              </a:rPr>
              <a:t>academy_key.pem</a:t>
            </a:r>
            <a:r>
              <a:rPr lang="en-US" altLang="en-US" sz="2400" dirty="0">
                <a:latin typeface="Arial Unicode MS"/>
              </a:rPr>
              <a:t> --	no-host-key-verify -x root "</a:t>
            </a:r>
            <a:r>
              <a:rPr lang="en-US" altLang="en-US" sz="2400" dirty="0" err="1">
                <a:latin typeface="Arial Unicode MS"/>
              </a:rPr>
              <a:t>sudo</a:t>
            </a:r>
            <a:r>
              <a:rPr lang="en-US" altLang="en-US" sz="2400" dirty="0">
                <a:latin typeface="Arial Unicode MS"/>
              </a:rPr>
              <a:t> chef-client" </a:t>
            </a:r>
            <a:endParaRPr lang="en-US" altLang="en-US" sz="4800" dirty="0">
              <a:latin typeface="Arial" panose="020B0604020202020204" pitchFamily="34" charset="0"/>
            </a:endParaRPr>
          </a:p>
          <a:p>
            <a:endParaRPr lang="en-US" sz="2400" dirty="0"/>
          </a:p>
        </p:txBody>
      </p:sp>
    </p:spTree>
    <p:extLst>
      <p:ext uri="{BB962C8B-B14F-4D97-AF65-F5344CB8AC3E}">
        <p14:creationId xmlns:p14="http://schemas.microsoft.com/office/powerpoint/2010/main" val="1063215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Sample App to Chef Node </a:t>
            </a:r>
          </a:p>
        </p:txBody>
      </p:sp>
      <p:sp>
        <p:nvSpPr>
          <p:cNvPr id="4" name="TextBox 3"/>
          <p:cNvSpPr txBox="1"/>
          <p:nvPr/>
        </p:nvSpPr>
        <p:spPr>
          <a:xfrm>
            <a:off x="616688" y="1297167"/>
            <a:ext cx="7740503"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t>Go to the Chef Node instance </a:t>
            </a:r>
          </a:p>
          <a:p>
            <a:r>
              <a:rPr lang="en-US" sz="2400" dirty="0"/>
              <a:t>	http://&lt;public-ip&gt;/academy_petclinic</a:t>
            </a:r>
          </a:p>
          <a:p>
            <a:pPr marL="342900" indent="-342900">
              <a:buFont typeface="Arial" panose="020B0604020202020204" pitchFamily="34" charset="0"/>
              <a:buChar char="•"/>
            </a:pPr>
            <a:r>
              <a:rPr lang="en-US" sz="2400" dirty="0"/>
              <a:t>It will not be available</a:t>
            </a:r>
          </a:p>
          <a:p>
            <a:pPr marL="285750" indent="-285750">
              <a:buFont typeface="Arial" panose="020B0604020202020204" pitchFamily="34" charset="0"/>
              <a:buChar char="•"/>
            </a:pPr>
            <a:r>
              <a:rPr lang="en-US" sz="2400" dirty="0"/>
              <a:t>Navigate to the </a:t>
            </a:r>
            <a:r>
              <a:rPr lang="en-US" sz="2400" dirty="0" err="1"/>
              <a:t>Deploy_to_chef_tomcat</a:t>
            </a:r>
            <a:r>
              <a:rPr lang="en-US" sz="2400" dirty="0"/>
              <a:t> Jenkins job under the Module 5 Jobs view.</a:t>
            </a:r>
          </a:p>
          <a:p>
            <a:pPr marL="285750" indent="-285750">
              <a:buFont typeface="Arial" panose="020B0604020202020204" pitchFamily="34" charset="0"/>
              <a:buChar char="•"/>
            </a:pPr>
            <a:r>
              <a:rPr lang="en-US" sz="2400" dirty="0"/>
              <a:t>To deploy the application click the "Build with Parameters" link </a:t>
            </a:r>
          </a:p>
          <a:p>
            <a:pPr marL="742950" lvl="1" indent="-285750">
              <a:buFont typeface="Arial" panose="020B0604020202020204" pitchFamily="34" charset="0"/>
              <a:buChar char="•"/>
            </a:pPr>
            <a:r>
              <a:rPr lang="en-US" sz="2400" dirty="0"/>
              <a:t>The TOMCAT_IP should be the private IP of Chef node</a:t>
            </a:r>
          </a:p>
          <a:p>
            <a:pPr marL="742950" lvl="1" indent="-285750">
              <a:buFont typeface="Arial" panose="020B0604020202020204" pitchFamily="34" charset="0"/>
              <a:buChar char="•"/>
            </a:pPr>
            <a:r>
              <a:rPr lang="en-US" sz="2400" dirty="0"/>
              <a:t>Then click the build button. </a:t>
            </a:r>
          </a:p>
          <a:p>
            <a:pPr marL="342900" indent="-342900">
              <a:buFont typeface="Arial" panose="020B0604020202020204" pitchFamily="34" charset="0"/>
              <a:buChar char="•"/>
            </a:pPr>
            <a:r>
              <a:rPr lang="en-US" sz="2400" dirty="0"/>
              <a:t>The </a:t>
            </a:r>
            <a:r>
              <a:rPr lang="en-US" sz="2400" dirty="0" err="1"/>
              <a:t>petclinic</a:t>
            </a:r>
            <a:r>
              <a:rPr lang="en-US" sz="2400" dirty="0"/>
              <a:t> application will be deployed and should be accessible from </a:t>
            </a:r>
          </a:p>
          <a:p>
            <a:r>
              <a:rPr lang="en-US" sz="2400" dirty="0"/>
              <a:t>	http://&lt;public-ip&gt;/academy_petclinic</a:t>
            </a:r>
          </a:p>
          <a:p>
            <a:pPr marL="342900" indent="-342900">
              <a:buFont typeface="Arial" panose="020B0604020202020204" pitchFamily="34" charset="0"/>
              <a:buChar char="•"/>
            </a:pPr>
            <a:r>
              <a:rPr lang="en-US" sz="2400" dirty="0"/>
              <a:t>Please note it can take a few minutes for the application to start </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609494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7"/>
          <p:cNvSpPr txBox="1">
            <a:spLocks/>
          </p:cNvSpPr>
          <p:nvPr/>
        </p:nvSpPr>
        <p:spPr>
          <a:xfrm>
            <a:off x="1158950" y="2526037"/>
            <a:ext cx="7028120" cy="1833307"/>
          </a:xfrm>
          <a:prstGeom prst="rect">
            <a:avLst/>
          </a:prstGeom>
        </p:spPr>
        <p:txBody>
          <a:bodyPr/>
          <a:lstStyle>
            <a:lvl1pPr algn="l" defTabSz="914400" rtl="0" eaLnBrk="1" latinLnBrk="0" hangingPunct="1">
              <a:lnSpc>
                <a:spcPct val="90000"/>
              </a:lnSpc>
              <a:spcBef>
                <a:spcPct val="0"/>
              </a:spcBef>
              <a:buNone/>
              <a:defRPr sz="4000" b="1" kern="1200">
                <a:solidFill>
                  <a:schemeClr val="tx2">
                    <a:lumMod val="75000"/>
                  </a:schemeClr>
                </a:solidFill>
                <a:latin typeface="Arial" panose="020B0604020202020204" pitchFamily="34" charset="0"/>
                <a:ea typeface="+mj-ea"/>
                <a:cs typeface="Arial" panose="020B0604020202020204" pitchFamily="34" charset="0"/>
              </a:defRPr>
            </a:lvl1pPr>
          </a:lstStyle>
          <a:p>
            <a:r>
              <a:rPr lang="en-US" dirty="0"/>
              <a:t>Module 6 Activities:</a:t>
            </a:r>
            <a:br>
              <a:rPr lang="en-US" dirty="0"/>
            </a:br>
            <a:br>
              <a:rPr lang="en-US" dirty="0"/>
            </a:br>
            <a:r>
              <a:rPr lang="en-US" dirty="0"/>
              <a:t>Containers with Docker</a:t>
            </a:r>
          </a:p>
        </p:txBody>
      </p:sp>
    </p:spTree>
    <p:extLst>
      <p:ext uri="{BB962C8B-B14F-4D97-AF65-F5344CB8AC3E}">
        <p14:creationId xmlns:p14="http://schemas.microsoft.com/office/powerpoint/2010/main" val="3906993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Introduction</a:t>
            </a:r>
          </a:p>
        </p:txBody>
      </p:sp>
      <p:sp>
        <p:nvSpPr>
          <p:cNvPr id="4" name="TextBox 3">
            <a:hlinkClick r:id="rId2" action="ppaction://hlinkfile"/>
          </p:cNvPr>
          <p:cNvSpPr txBox="1"/>
          <p:nvPr/>
        </p:nvSpPr>
        <p:spPr>
          <a:xfrm>
            <a:off x="616688" y="1360965"/>
            <a:ext cx="7740503" cy="4801314"/>
          </a:xfrm>
          <a:prstGeom prst="rect">
            <a:avLst/>
          </a:prstGeom>
          <a:noFill/>
        </p:spPr>
        <p:txBody>
          <a:bodyPr wrap="square" rtlCol="0">
            <a:spAutoFit/>
          </a:bodyPr>
          <a:lstStyle/>
          <a:p>
            <a:pPr marL="457200" indent="-457200">
              <a:buFont typeface="Arial" panose="020B0604020202020204" pitchFamily="34" charset="0"/>
              <a:buChar char="•"/>
            </a:pPr>
            <a:r>
              <a:rPr lang="en-US" sz="2400" dirty="0"/>
              <a:t>Docker is an open platform for developers and sysadmins to build, ship, and run distributed applications</a:t>
            </a:r>
          </a:p>
          <a:p>
            <a:pPr marL="457200" indent="-457200">
              <a:buFont typeface="Arial" panose="020B0604020202020204" pitchFamily="34" charset="0"/>
              <a:buChar char="•"/>
            </a:pPr>
            <a:endParaRPr lang="en-US" sz="1100" dirty="0"/>
          </a:p>
          <a:p>
            <a:pPr marL="457200" indent="-457200">
              <a:buFont typeface="Arial" panose="020B0604020202020204" pitchFamily="34" charset="0"/>
              <a:buChar char="•"/>
            </a:pPr>
            <a:r>
              <a:rPr lang="en-US" sz="2400" dirty="0"/>
              <a:t>Consisting of Docker Engine, a portable, lightweight runtime and packaging tool, and Docker Hub, a cloud service for sharing applications and automating workflows</a:t>
            </a:r>
          </a:p>
          <a:p>
            <a:pPr marL="457200" indent="-457200">
              <a:buFont typeface="Arial" panose="020B0604020202020204" pitchFamily="34" charset="0"/>
              <a:buChar char="•"/>
            </a:pPr>
            <a:endParaRPr lang="en-US" sz="1100" dirty="0"/>
          </a:p>
          <a:p>
            <a:pPr marL="457200" indent="-457200">
              <a:buFont typeface="Arial" panose="020B0604020202020204" pitchFamily="34" charset="0"/>
              <a:buChar char="•"/>
            </a:pPr>
            <a:r>
              <a:rPr lang="en-US" sz="2400" dirty="0"/>
              <a:t>Docker enables apps to be quickly assembled from components and eliminates the friction between development, QA, and production environments</a:t>
            </a:r>
          </a:p>
          <a:p>
            <a:pPr marL="457200" indent="-457200">
              <a:buFont typeface="Arial" panose="020B0604020202020204" pitchFamily="34" charset="0"/>
              <a:buChar char="•"/>
            </a:pPr>
            <a:endParaRPr lang="en-US" sz="1100" dirty="0"/>
          </a:p>
          <a:p>
            <a:pPr marL="457200" indent="-457200">
              <a:buFont typeface="Arial" panose="020B0604020202020204" pitchFamily="34" charset="0"/>
              <a:buChar char="•"/>
            </a:pPr>
            <a:r>
              <a:rPr lang="en-US" sz="2400" dirty="0"/>
              <a:t>As a result, IT can ship faster and run the same app, unchanged, on laptops, data center VMs, and any cloud</a:t>
            </a:r>
            <a:endParaRPr lang="en-US" sz="3600" dirty="0"/>
          </a:p>
        </p:txBody>
      </p:sp>
    </p:spTree>
    <p:extLst>
      <p:ext uri="{BB962C8B-B14F-4D97-AF65-F5344CB8AC3E}">
        <p14:creationId xmlns:p14="http://schemas.microsoft.com/office/powerpoint/2010/main" val="1847172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Pre-Requisite</a:t>
            </a:r>
          </a:p>
        </p:txBody>
      </p:sp>
      <p:sp>
        <p:nvSpPr>
          <p:cNvPr id="4" name="TextBox 3">
            <a:hlinkClick r:id="rId2" action="ppaction://hlinkfile"/>
          </p:cNvPr>
          <p:cNvSpPr txBox="1"/>
          <p:nvPr/>
        </p:nvSpPr>
        <p:spPr>
          <a:xfrm>
            <a:off x="616688" y="1360965"/>
            <a:ext cx="7740503" cy="3785652"/>
          </a:xfrm>
          <a:prstGeom prst="rect">
            <a:avLst/>
          </a:prstGeom>
          <a:noFill/>
        </p:spPr>
        <p:txBody>
          <a:bodyPr wrap="square" rtlCol="0">
            <a:spAutoFit/>
          </a:bodyPr>
          <a:lstStyle/>
          <a:p>
            <a:pPr marL="457200" indent="-457200">
              <a:buFont typeface="Arial" panose="020B0604020202020204" pitchFamily="34" charset="0"/>
              <a:buChar char="•"/>
            </a:pPr>
            <a:r>
              <a:rPr lang="en-US" sz="2400" dirty="0"/>
              <a:t>You are required to sign up to Docker Hub at </a:t>
            </a:r>
            <a:r>
              <a:rPr lang="en-US" sz="2400" dirty="0">
                <a:hlinkClick r:id="rId3"/>
              </a:rPr>
              <a:t>https://hub.docker.com/</a:t>
            </a:r>
            <a:endParaRPr lang="en-US" sz="2400" dirty="0"/>
          </a:p>
          <a:p>
            <a:pPr marL="457200" indent="-457200">
              <a:buFont typeface="Arial" panose="020B0604020202020204" pitchFamily="34" charset="0"/>
              <a:buChar char="•"/>
            </a:pPr>
            <a:r>
              <a:rPr lang="en-US" sz="2400" dirty="0"/>
              <a:t>You will push your built docker images to your public docker registry</a:t>
            </a:r>
          </a:p>
          <a:p>
            <a:pPr marL="457200" indent="-457200">
              <a:buFont typeface="Arial" panose="020B0604020202020204" pitchFamily="34" charset="0"/>
              <a:buChar char="•"/>
            </a:pPr>
            <a:r>
              <a:rPr lang="en-US" sz="2400" dirty="0"/>
              <a:t>You will need to provide Jenkins with the credentials of your Docker Hub account</a:t>
            </a:r>
          </a:p>
          <a:p>
            <a:pPr marL="457200" indent="-457200">
              <a:buFont typeface="Arial" panose="020B0604020202020204" pitchFamily="34" charset="0"/>
              <a:buChar char="•"/>
            </a:pPr>
            <a:r>
              <a:rPr lang="en-US" sz="2400" dirty="0"/>
              <a:t>If you already have an account, you don't need to follow this step</a:t>
            </a:r>
          </a:p>
          <a:p>
            <a:pPr marL="457200" indent="-457200">
              <a:buFont typeface="Arial" panose="020B0604020202020204" pitchFamily="34" charset="0"/>
              <a:buChar char="•"/>
            </a:pPr>
            <a:r>
              <a:rPr lang="en-US" sz="2400" dirty="0"/>
              <a:t>If you don't, sign up with a username, email address and password and make a note of these values </a:t>
            </a:r>
          </a:p>
        </p:txBody>
      </p:sp>
    </p:spTree>
    <p:extLst>
      <p:ext uri="{BB962C8B-B14F-4D97-AF65-F5344CB8AC3E}">
        <p14:creationId xmlns:p14="http://schemas.microsoft.com/office/powerpoint/2010/main" val="3024528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Add Docker Credentials To Jenkin</a:t>
            </a:r>
          </a:p>
        </p:txBody>
      </p:sp>
      <p:sp>
        <p:nvSpPr>
          <p:cNvPr id="5" name="TextBox 4"/>
          <p:cNvSpPr txBox="1"/>
          <p:nvPr/>
        </p:nvSpPr>
        <p:spPr>
          <a:xfrm>
            <a:off x="616688" y="1297167"/>
            <a:ext cx="7740503"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t>Open a browser and got to  at http://&lt;public IP&gt;/</a:t>
            </a:r>
            <a:r>
              <a:rPr lang="en-US" sz="2800" dirty="0" err="1"/>
              <a:t>jenkins</a:t>
            </a:r>
            <a:endParaRPr lang="en-US" sz="2800" dirty="0"/>
          </a:p>
          <a:p>
            <a:pPr marL="457200" indent="-457200">
              <a:buFont typeface="Arial" panose="020B0604020202020204" pitchFamily="34" charset="0"/>
              <a:buChar char="•"/>
            </a:pPr>
            <a:r>
              <a:rPr lang="en-US" sz="2800" dirty="0"/>
              <a:t>Click on "Credentials" link</a:t>
            </a:r>
          </a:p>
          <a:p>
            <a:pPr marL="457200" indent="-457200">
              <a:buFont typeface="Arial" panose="020B0604020202020204" pitchFamily="34" charset="0"/>
              <a:buChar char="•"/>
            </a:pPr>
            <a:r>
              <a:rPr lang="en-US" sz="2800" dirty="0"/>
              <a:t>Navigate to the "Jenkins" scope</a:t>
            </a:r>
          </a:p>
          <a:p>
            <a:pPr marL="457200" indent="-457200">
              <a:buFont typeface="Arial" panose="020B0604020202020204" pitchFamily="34" charset="0"/>
              <a:buChar char="•"/>
            </a:pPr>
            <a:r>
              <a:rPr lang="en-US" sz="2800" dirty="0"/>
              <a:t>Then navigate to "Global Credentials" -&gt; "Add Credentials "</a:t>
            </a:r>
          </a:p>
          <a:p>
            <a:pPr marL="457200" indent="-457200">
              <a:buFont typeface="Arial" panose="020B0604020202020204" pitchFamily="34" charset="0"/>
              <a:buChar char="•"/>
            </a:pPr>
            <a:endParaRPr lang="en-US" sz="2800" dirty="0"/>
          </a:p>
        </p:txBody>
      </p:sp>
      <p:pic>
        <p:nvPicPr>
          <p:cNvPr id="6" name="Picture 5"/>
          <p:cNvPicPr>
            <a:picLocks noChangeAspect="1"/>
          </p:cNvPicPr>
          <p:nvPr/>
        </p:nvPicPr>
        <p:blipFill>
          <a:blip r:embed="rId2"/>
          <a:stretch>
            <a:fillRect/>
          </a:stretch>
        </p:blipFill>
        <p:spPr>
          <a:xfrm>
            <a:off x="894242" y="4070226"/>
            <a:ext cx="1847850" cy="2095500"/>
          </a:xfrm>
          <a:prstGeom prst="rect">
            <a:avLst/>
          </a:prstGeom>
        </p:spPr>
      </p:pic>
      <p:pic>
        <p:nvPicPr>
          <p:cNvPr id="7" name="Picture 6"/>
          <p:cNvPicPr>
            <a:picLocks noChangeAspect="1"/>
          </p:cNvPicPr>
          <p:nvPr/>
        </p:nvPicPr>
        <p:blipFill>
          <a:blip r:embed="rId3"/>
          <a:stretch>
            <a:fillRect/>
          </a:stretch>
        </p:blipFill>
        <p:spPr>
          <a:xfrm>
            <a:off x="3019646" y="3994026"/>
            <a:ext cx="3352800" cy="2247900"/>
          </a:xfrm>
          <a:prstGeom prst="rect">
            <a:avLst/>
          </a:prstGeom>
        </p:spPr>
      </p:pic>
      <p:pic>
        <p:nvPicPr>
          <p:cNvPr id="8" name="Picture 7"/>
          <p:cNvPicPr>
            <a:picLocks noChangeAspect="1"/>
          </p:cNvPicPr>
          <p:nvPr/>
        </p:nvPicPr>
        <p:blipFill>
          <a:blip r:embed="rId4"/>
          <a:stretch>
            <a:fillRect/>
          </a:stretch>
        </p:blipFill>
        <p:spPr>
          <a:xfrm>
            <a:off x="6626077" y="4405710"/>
            <a:ext cx="2076450" cy="1114425"/>
          </a:xfrm>
          <a:prstGeom prst="rect">
            <a:avLst/>
          </a:prstGeom>
        </p:spPr>
      </p:pic>
    </p:spTree>
    <p:extLst>
      <p:ext uri="{BB962C8B-B14F-4D97-AF65-F5344CB8AC3E}">
        <p14:creationId xmlns:p14="http://schemas.microsoft.com/office/powerpoint/2010/main" val="549823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Docker Credentials To Jenkin</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Ensure that the "Kind" of credentials are "Username with password".</a:t>
            </a:r>
          </a:p>
          <a:p>
            <a:pPr marL="285750" indent="-285750">
              <a:buFont typeface="Arial" panose="020B0604020202020204" pitchFamily="34" charset="0"/>
              <a:buChar char="•"/>
            </a:pPr>
            <a:r>
              <a:rPr lang="en-US" sz="2400" dirty="0"/>
              <a:t>Add your docker username and password  </a:t>
            </a:r>
          </a:p>
          <a:p>
            <a:pPr marL="285750" indent="-285750">
              <a:buFont typeface="Arial" panose="020B0604020202020204" pitchFamily="34" charset="0"/>
              <a:buChar char="•"/>
            </a:pPr>
            <a:r>
              <a:rPr lang="en-US" sz="2400" dirty="0"/>
              <a:t>The description is an optional field to help you identify your credentials easily</a:t>
            </a:r>
          </a:p>
          <a:p>
            <a:pPr marL="457200" indent="-457200">
              <a:buFont typeface="Arial" panose="020B0604020202020204" pitchFamily="34" charset="0"/>
              <a:buChar char="•"/>
            </a:pPr>
            <a:r>
              <a:rPr lang="en-US" sz="2400" dirty="0"/>
              <a:t>Add the ID "docker-credentials".  </a:t>
            </a:r>
            <a:r>
              <a:rPr lang="en-US" sz="2400" b="1" dirty="0"/>
              <a:t>The Module 6 jobs are configured to look for that ID by default</a:t>
            </a:r>
            <a:br>
              <a:rPr lang="en-US" sz="2400" dirty="0"/>
            </a:b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16" y="4040372"/>
            <a:ext cx="8048847" cy="2297002"/>
          </a:xfrm>
          <a:prstGeom prst="rect">
            <a:avLst/>
          </a:prstGeom>
        </p:spPr>
      </p:pic>
    </p:spTree>
    <p:extLst>
      <p:ext uri="{BB962C8B-B14F-4D97-AF65-F5344CB8AC3E}">
        <p14:creationId xmlns:p14="http://schemas.microsoft.com/office/powerpoint/2010/main" val="1711700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Trigger Docker Pipeline</a:t>
            </a:r>
          </a:p>
        </p:txBody>
      </p:sp>
      <p:sp>
        <p:nvSpPr>
          <p:cNvPr id="4" name="TextBox 3">
            <a:hlinkClick r:id="rId2" action="ppaction://hlinkfile"/>
          </p:cNvPr>
          <p:cNvSpPr txBox="1"/>
          <p:nvPr/>
        </p:nvSpPr>
        <p:spPr>
          <a:xfrm>
            <a:off x="616688" y="1360965"/>
            <a:ext cx="7740503" cy="4524315"/>
          </a:xfrm>
          <a:prstGeom prst="rect">
            <a:avLst/>
          </a:prstGeom>
          <a:noFill/>
        </p:spPr>
        <p:txBody>
          <a:bodyPr wrap="square" rtlCol="0">
            <a:spAutoFit/>
          </a:bodyPr>
          <a:lstStyle/>
          <a:p>
            <a:pPr marL="457200" indent="-457200">
              <a:buFont typeface="Arial" panose="020B0604020202020204" pitchFamily="34" charset="0"/>
              <a:buChar char="•"/>
            </a:pPr>
            <a:r>
              <a:rPr lang="en-US" sz="2400" dirty="0"/>
              <a:t>Access the 'Module 6 - Docker CI' view on your Jenkins instance </a:t>
            </a:r>
          </a:p>
          <a:p>
            <a:r>
              <a:rPr lang="en-US" sz="2400" dirty="0"/>
              <a:t>	http://&lt;public-IP&gt;/jenkins/job/DOA/job/Labs/</a:t>
            </a:r>
          </a:p>
          <a:p>
            <a:r>
              <a:rPr lang="en-US" sz="2400" dirty="0"/>
              <a:t>	job/Module6_Docker/</a:t>
            </a:r>
          </a:p>
          <a:p>
            <a:pPr marL="457200" indent="-457200">
              <a:buFont typeface="Arial" panose="020B0604020202020204" pitchFamily="34" charset="0"/>
              <a:buChar char="•"/>
            </a:pPr>
            <a:r>
              <a:rPr lang="en-US" sz="2400" dirty="0"/>
              <a:t>Click on the "</a:t>
            </a:r>
            <a:r>
              <a:rPr lang="en-US" sz="2400" dirty="0" err="1"/>
              <a:t>Get_Dockerfile</a:t>
            </a:r>
            <a:r>
              <a:rPr lang="en-US" sz="2400" dirty="0"/>
              <a:t>" job so that we can trigger the pipeline</a:t>
            </a:r>
          </a:p>
          <a:p>
            <a:pPr marL="457200" indent="-457200">
              <a:buFont typeface="Arial" panose="020B0604020202020204" pitchFamily="34" charset="0"/>
              <a:buChar char="•"/>
            </a:pPr>
            <a:r>
              <a:rPr lang="en-US" sz="2400" dirty="0"/>
              <a:t>Click on "Build with Parameters"</a:t>
            </a:r>
          </a:p>
          <a:p>
            <a:pPr marL="457200" indent="-457200">
              <a:buFont typeface="Arial" panose="020B0604020202020204" pitchFamily="34" charset="0"/>
              <a:buChar char="•"/>
            </a:pPr>
            <a:r>
              <a:rPr lang="en-US" sz="2400" dirty="0"/>
              <a:t>For the DOCKER_LOGIN parameter select your newly added credentials</a:t>
            </a:r>
          </a:p>
          <a:p>
            <a:pPr marL="457200" indent="-457200">
              <a:buFont typeface="Arial" panose="020B0604020202020204" pitchFamily="34" charset="0"/>
              <a:buChar char="•"/>
            </a:pPr>
            <a:r>
              <a:rPr lang="en-US" sz="2400" dirty="0"/>
              <a:t>Leave the IMAGE_REPO field to the default</a:t>
            </a:r>
          </a:p>
          <a:p>
            <a:pPr marL="457200" indent="-457200">
              <a:buFont typeface="Arial" panose="020B0604020202020204" pitchFamily="34" charset="0"/>
              <a:buChar char="•"/>
            </a:pPr>
            <a:r>
              <a:rPr lang="en-US" sz="2400" dirty="0"/>
              <a:t>The IMAGE_TAG can be changed to something more meaningful to you (e.g. name.surname_tomcat8)</a:t>
            </a:r>
          </a:p>
        </p:txBody>
      </p:sp>
    </p:spTree>
    <p:extLst>
      <p:ext uri="{BB962C8B-B14F-4D97-AF65-F5344CB8AC3E}">
        <p14:creationId xmlns:p14="http://schemas.microsoft.com/office/powerpoint/2010/main" val="1289951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Trigger Docker Pipeline</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1200329"/>
          </a:xfrm>
          <a:prstGeom prst="rect">
            <a:avLst/>
          </a:prstGeom>
          <a:noFill/>
        </p:spPr>
        <p:txBody>
          <a:bodyPr wrap="square" rtlCol="0">
            <a:spAutoFit/>
          </a:bodyPr>
          <a:lstStyle/>
          <a:p>
            <a:pPr marL="457200" indent="-457200">
              <a:buFont typeface="Arial" panose="020B0604020202020204" pitchFamily="34" charset="0"/>
              <a:buChar char="•"/>
            </a:pPr>
            <a:r>
              <a:rPr lang="en-US" sz="2400" dirty="0"/>
              <a:t>Leave the CLAIR_DB field as the default blank value</a:t>
            </a:r>
          </a:p>
          <a:p>
            <a:pPr marL="457200" indent="-457200">
              <a:buFont typeface="Arial" panose="020B0604020202020204" pitchFamily="34" charset="0"/>
              <a:buChar char="•"/>
            </a:pPr>
            <a:r>
              <a:rPr lang="en-US" sz="2400" dirty="0"/>
              <a:t>Once you have verified all the credentials are correct, click on "Build" to trigger the pipeline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18" y="2833444"/>
            <a:ext cx="8112642" cy="3338888"/>
          </a:xfrm>
          <a:prstGeom prst="rect">
            <a:avLst/>
          </a:prstGeom>
        </p:spPr>
      </p:pic>
    </p:spTree>
    <p:extLst>
      <p:ext uri="{BB962C8B-B14F-4D97-AF65-F5344CB8AC3E}">
        <p14:creationId xmlns:p14="http://schemas.microsoft.com/office/powerpoint/2010/main" val="3436327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375" y="1307047"/>
            <a:ext cx="6510900" cy="2862322"/>
          </a:xfrm>
          <a:prstGeom prst="rect">
            <a:avLst/>
          </a:prstGeom>
        </p:spPr>
        <p:txBody>
          <a:bodyPr wrap="square">
            <a:spAutoFit/>
          </a:bodyPr>
          <a:lstStyle/>
          <a:p>
            <a:r>
              <a:rPr lang="en-US" sz="2000" b="1" dirty="0">
                <a:solidFill>
                  <a:schemeClr val="tx2">
                    <a:lumMod val="75000"/>
                  </a:schemeClr>
                </a:solidFill>
                <a:latin typeface="Arial" panose="020B0604020202020204" pitchFamily="34" charset="0"/>
                <a:cs typeface="Arial" panose="020B0604020202020204" pitchFamily="34" charset="0"/>
              </a:rPr>
              <a:t>At the end of this module, you will be able to:</a:t>
            </a:r>
          </a:p>
          <a:p>
            <a:endParaRPr lang="en-US" sz="2000" b="1"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Describe Configuration Management using Chef</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Describe Containers and Docker</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Use platform application features</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Perform Operations in cloud</a:t>
            </a:r>
          </a:p>
        </p:txBody>
      </p:sp>
      <p:sp>
        <p:nvSpPr>
          <p:cNvPr id="6" name="Title 5"/>
          <p:cNvSpPr>
            <a:spLocks noGrp="1"/>
          </p:cNvSpPr>
          <p:nvPr>
            <p:ph type="title"/>
          </p:nvPr>
        </p:nvSpPr>
        <p:spPr>
          <a:xfrm>
            <a:off x="1" y="294106"/>
            <a:ext cx="9144000" cy="570285"/>
          </a:xfrm>
        </p:spPr>
        <p:txBody>
          <a:bodyPr/>
          <a:lstStyle/>
          <a:p>
            <a:r>
              <a:rPr lang="en-US" sz="4000" dirty="0">
                <a:solidFill>
                  <a:schemeClr val="tx2">
                    <a:lumMod val="75000"/>
                  </a:schemeClr>
                </a:solidFill>
                <a:latin typeface="Arial" panose="020B0604020202020204" pitchFamily="34" charset="0"/>
                <a:cs typeface="Arial" panose="020B0604020202020204" pitchFamily="34" charset="0"/>
              </a:rPr>
              <a:t>Module Objectives</a:t>
            </a:r>
          </a:p>
        </p:txBody>
      </p:sp>
      <p:grpSp>
        <p:nvGrpSpPr>
          <p:cNvPr id="21" name="Group 20"/>
          <p:cNvGrpSpPr/>
          <p:nvPr/>
        </p:nvGrpSpPr>
        <p:grpSpPr>
          <a:xfrm>
            <a:off x="6925177" y="1307047"/>
            <a:ext cx="1947300" cy="1693309"/>
            <a:chOff x="7196318" y="2301786"/>
            <a:chExt cx="889083" cy="773118"/>
          </a:xfrm>
        </p:grpSpPr>
        <p:pic>
          <p:nvPicPr>
            <p:cNvPr id="16"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6318" y="2965697"/>
              <a:ext cx="889083" cy="10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16"/>
            <p:cNvGrpSpPr/>
            <p:nvPr/>
          </p:nvGrpSpPr>
          <p:grpSpPr>
            <a:xfrm>
              <a:off x="7402731" y="2301786"/>
              <a:ext cx="543219" cy="620422"/>
              <a:chOff x="1420813" y="2441576"/>
              <a:chExt cx="614362" cy="701675"/>
            </a:xfrm>
          </p:grpSpPr>
          <p:sp>
            <p:nvSpPr>
              <p:cNvPr id="18" name="Freeform 26"/>
              <p:cNvSpPr>
                <a:spLocks/>
              </p:cNvSpPr>
              <p:nvPr/>
            </p:nvSpPr>
            <p:spPr bwMode="auto">
              <a:xfrm>
                <a:off x="1597025" y="2779713"/>
                <a:ext cx="182563" cy="184150"/>
              </a:xfrm>
              <a:custGeom>
                <a:avLst/>
                <a:gdLst>
                  <a:gd name="T0" fmla="*/ 39 w 49"/>
                  <a:gd name="T1" fmla="*/ 27 h 49"/>
                  <a:gd name="T2" fmla="*/ 17 w 49"/>
                  <a:gd name="T3" fmla="*/ 29 h 49"/>
                  <a:gd name="T4" fmla="*/ 38 w 49"/>
                  <a:gd name="T5" fmla="*/ 4 h 49"/>
                  <a:gd name="T6" fmla="*/ 25 w 49"/>
                  <a:gd name="T7" fmla="*/ 0 h 49"/>
                  <a:gd name="T8" fmla="*/ 0 w 49"/>
                  <a:gd name="T9" fmla="*/ 25 h 49"/>
                  <a:gd name="T10" fmla="*/ 25 w 49"/>
                  <a:gd name="T11" fmla="*/ 49 h 49"/>
                  <a:gd name="T12" fmla="*/ 49 w 49"/>
                  <a:gd name="T13" fmla="*/ 25 h 49"/>
                  <a:gd name="T14" fmla="*/ 48 w 49"/>
                  <a:gd name="T15" fmla="*/ 17 h 49"/>
                  <a:gd name="T16" fmla="*/ 39 w 49"/>
                  <a:gd name="T17"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39" y="27"/>
                    </a:moveTo>
                    <a:cubicBezTo>
                      <a:pt x="17" y="29"/>
                      <a:pt x="17" y="29"/>
                      <a:pt x="17" y="29"/>
                    </a:cubicBezTo>
                    <a:cubicBezTo>
                      <a:pt x="38" y="4"/>
                      <a:pt x="38" y="4"/>
                      <a:pt x="38" y="4"/>
                    </a:cubicBezTo>
                    <a:cubicBezTo>
                      <a:pt x="34" y="2"/>
                      <a:pt x="30" y="0"/>
                      <a:pt x="25" y="0"/>
                    </a:cubicBezTo>
                    <a:cubicBezTo>
                      <a:pt x="11" y="0"/>
                      <a:pt x="0" y="11"/>
                      <a:pt x="0" y="25"/>
                    </a:cubicBezTo>
                    <a:cubicBezTo>
                      <a:pt x="0" y="38"/>
                      <a:pt x="11" y="49"/>
                      <a:pt x="25" y="49"/>
                    </a:cubicBezTo>
                    <a:cubicBezTo>
                      <a:pt x="38" y="49"/>
                      <a:pt x="49" y="38"/>
                      <a:pt x="49" y="25"/>
                    </a:cubicBezTo>
                    <a:cubicBezTo>
                      <a:pt x="49" y="22"/>
                      <a:pt x="49" y="19"/>
                      <a:pt x="48" y="17"/>
                    </a:cubicBezTo>
                    <a:lnTo>
                      <a:pt x="39" y="27"/>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9" name="Freeform 27"/>
              <p:cNvSpPr>
                <a:spLocks/>
              </p:cNvSpPr>
              <p:nvPr/>
            </p:nvSpPr>
            <p:spPr bwMode="auto">
              <a:xfrm>
                <a:off x="1420813" y="2603501"/>
                <a:ext cx="538163" cy="539750"/>
              </a:xfrm>
              <a:custGeom>
                <a:avLst/>
                <a:gdLst>
                  <a:gd name="T0" fmla="*/ 113 w 144"/>
                  <a:gd name="T1" fmla="*/ 45 h 144"/>
                  <a:gd name="T2" fmla="*/ 121 w 144"/>
                  <a:gd name="T3" fmla="*/ 72 h 144"/>
                  <a:gd name="T4" fmla="*/ 72 w 144"/>
                  <a:gd name="T5" fmla="*/ 121 h 144"/>
                  <a:gd name="T6" fmla="*/ 23 w 144"/>
                  <a:gd name="T7" fmla="*/ 72 h 144"/>
                  <a:gd name="T8" fmla="*/ 72 w 144"/>
                  <a:gd name="T9" fmla="*/ 23 h 144"/>
                  <a:gd name="T10" fmla="*/ 103 w 144"/>
                  <a:gd name="T11" fmla="*/ 34 h 144"/>
                  <a:gd name="T12" fmla="*/ 117 w 144"/>
                  <a:gd name="T13" fmla="*/ 16 h 144"/>
                  <a:gd name="T14" fmla="*/ 72 w 144"/>
                  <a:gd name="T15" fmla="*/ 0 h 144"/>
                  <a:gd name="T16" fmla="*/ 0 w 144"/>
                  <a:gd name="T17" fmla="*/ 72 h 144"/>
                  <a:gd name="T18" fmla="*/ 72 w 144"/>
                  <a:gd name="T19" fmla="*/ 144 h 144"/>
                  <a:gd name="T20" fmla="*/ 144 w 144"/>
                  <a:gd name="T21" fmla="*/ 72 h 144"/>
                  <a:gd name="T22" fmla="*/ 128 w 144"/>
                  <a:gd name="T23" fmla="*/ 27 h 144"/>
                  <a:gd name="T24" fmla="*/ 113 w 144"/>
                  <a:gd name="T25" fmla="*/ 4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4">
                    <a:moveTo>
                      <a:pt x="113" y="45"/>
                    </a:moveTo>
                    <a:cubicBezTo>
                      <a:pt x="118" y="53"/>
                      <a:pt x="121" y="62"/>
                      <a:pt x="121" y="72"/>
                    </a:cubicBezTo>
                    <a:cubicBezTo>
                      <a:pt x="121" y="99"/>
                      <a:pt x="99" y="121"/>
                      <a:pt x="72" y="121"/>
                    </a:cubicBezTo>
                    <a:cubicBezTo>
                      <a:pt x="45" y="121"/>
                      <a:pt x="23" y="99"/>
                      <a:pt x="23" y="72"/>
                    </a:cubicBezTo>
                    <a:cubicBezTo>
                      <a:pt x="23" y="45"/>
                      <a:pt x="45" y="23"/>
                      <a:pt x="72" y="23"/>
                    </a:cubicBezTo>
                    <a:cubicBezTo>
                      <a:pt x="84" y="23"/>
                      <a:pt x="94" y="27"/>
                      <a:pt x="103" y="34"/>
                    </a:cubicBezTo>
                    <a:cubicBezTo>
                      <a:pt x="117" y="16"/>
                      <a:pt x="117" y="16"/>
                      <a:pt x="117" y="16"/>
                    </a:cubicBezTo>
                    <a:cubicBezTo>
                      <a:pt x="105" y="6"/>
                      <a:pt x="89" y="0"/>
                      <a:pt x="72" y="0"/>
                    </a:cubicBezTo>
                    <a:cubicBezTo>
                      <a:pt x="32" y="0"/>
                      <a:pt x="0" y="32"/>
                      <a:pt x="0" y="72"/>
                    </a:cubicBezTo>
                    <a:cubicBezTo>
                      <a:pt x="0" y="111"/>
                      <a:pt x="32" y="144"/>
                      <a:pt x="72" y="144"/>
                    </a:cubicBezTo>
                    <a:cubicBezTo>
                      <a:pt x="111" y="144"/>
                      <a:pt x="144" y="111"/>
                      <a:pt x="144" y="72"/>
                    </a:cubicBezTo>
                    <a:cubicBezTo>
                      <a:pt x="144" y="55"/>
                      <a:pt x="138" y="39"/>
                      <a:pt x="128" y="27"/>
                    </a:cubicBezTo>
                    <a:lnTo>
                      <a:pt x="113" y="45"/>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20" name="Freeform 28"/>
              <p:cNvSpPr>
                <a:spLocks/>
              </p:cNvSpPr>
              <p:nvPr/>
            </p:nvSpPr>
            <p:spPr bwMode="auto">
              <a:xfrm>
                <a:off x="1660525" y="2441576"/>
                <a:ext cx="374650" cy="447675"/>
              </a:xfrm>
              <a:custGeom>
                <a:avLst/>
                <a:gdLst>
                  <a:gd name="T0" fmla="*/ 236 w 236"/>
                  <a:gd name="T1" fmla="*/ 50 h 282"/>
                  <a:gd name="T2" fmla="*/ 181 w 236"/>
                  <a:gd name="T3" fmla="*/ 55 h 282"/>
                  <a:gd name="T4" fmla="*/ 177 w 236"/>
                  <a:gd name="T5" fmla="*/ 0 h 282"/>
                  <a:gd name="T6" fmla="*/ 132 w 236"/>
                  <a:gd name="T7" fmla="*/ 55 h 282"/>
                  <a:gd name="T8" fmla="*/ 127 w 236"/>
                  <a:gd name="T9" fmla="*/ 95 h 282"/>
                  <a:gd name="T10" fmla="*/ 5 w 236"/>
                  <a:gd name="T11" fmla="*/ 248 h 282"/>
                  <a:gd name="T12" fmla="*/ 0 w 236"/>
                  <a:gd name="T13" fmla="*/ 282 h 282"/>
                  <a:gd name="T14" fmla="*/ 33 w 236"/>
                  <a:gd name="T15" fmla="*/ 270 h 282"/>
                  <a:gd name="T16" fmla="*/ 156 w 236"/>
                  <a:gd name="T17" fmla="*/ 116 h 282"/>
                  <a:gd name="T18" fmla="*/ 193 w 236"/>
                  <a:gd name="T19" fmla="*/ 104 h 282"/>
                  <a:gd name="T20" fmla="*/ 236 w 236"/>
                  <a:gd name="T21" fmla="*/ 5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82">
                    <a:moveTo>
                      <a:pt x="236" y="50"/>
                    </a:moveTo>
                    <a:lnTo>
                      <a:pt x="181" y="55"/>
                    </a:lnTo>
                    <a:lnTo>
                      <a:pt x="177" y="0"/>
                    </a:lnTo>
                    <a:lnTo>
                      <a:pt x="132" y="55"/>
                    </a:lnTo>
                    <a:lnTo>
                      <a:pt x="127" y="95"/>
                    </a:lnTo>
                    <a:lnTo>
                      <a:pt x="5" y="248"/>
                    </a:lnTo>
                    <a:lnTo>
                      <a:pt x="0" y="282"/>
                    </a:lnTo>
                    <a:lnTo>
                      <a:pt x="33" y="270"/>
                    </a:lnTo>
                    <a:lnTo>
                      <a:pt x="156" y="116"/>
                    </a:lnTo>
                    <a:lnTo>
                      <a:pt x="193" y="104"/>
                    </a:lnTo>
                    <a:lnTo>
                      <a:pt x="236" y="50"/>
                    </a:lnTo>
                    <a:close/>
                  </a:path>
                </a:pathLst>
              </a:custGeom>
              <a:solidFill>
                <a:srgbClr val="4E5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1653559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Explore The Pipeline</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29070"/>
            <a:ext cx="8420986" cy="4893647"/>
          </a:xfrm>
          <a:prstGeom prst="rect">
            <a:avLst/>
          </a:prstGeom>
          <a:noFill/>
        </p:spPr>
        <p:txBody>
          <a:bodyPr wrap="square" rtlCol="0">
            <a:spAutoFit/>
          </a:bodyPr>
          <a:lstStyle/>
          <a:p>
            <a:pPr marL="457200" indent="-457200">
              <a:buFont typeface="Arial" panose="020B0604020202020204" pitchFamily="34" charset="0"/>
              <a:buChar char="•"/>
            </a:pPr>
            <a:r>
              <a:rPr lang="en-US" sz="2400" dirty="0"/>
              <a:t>Access the pipeline view at </a:t>
            </a:r>
          </a:p>
          <a:p>
            <a:r>
              <a:rPr lang="en-US" sz="2400" dirty="0"/>
              <a:t>	http://&lt;Public-IP&gt;/jenkins/job/DOA/job/Labs/job/</a:t>
            </a:r>
          </a:p>
          <a:p>
            <a:r>
              <a:rPr lang="en-US" sz="2400" dirty="0"/>
              <a:t>	Module6_Docker/view/</a:t>
            </a:r>
            <a:r>
              <a:rPr lang="en-US" sz="2400" dirty="0" err="1"/>
              <a:t>Sample_Docker_CI</a:t>
            </a:r>
            <a:r>
              <a:rPr lang="en-US" sz="2400" dirty="0"/>
              <a:t>/</a:t>
            </a:r>
          </a:p>
          <a:p>
            <a:pPr marL="457200" indent="-457200">
              <a:buFont typeface="Arial" panose="020B0604020202020204" pitchFamily="34" charset="0"/>
              <a:buChar char="•"/>
            </a:pPr>
            <a:r>
              <a:rPr lang="en-US" sz="2400" dirty="0"/>
              <a:t>Steps executed are</a:t>
            </a:r>
          </a:p>
          <a:p>
            <a:pPr marL="914400" lvl="1" indent="-457200">
              <a:buFont typeface="Arial" panose="020B0604020202020204" pitchFamily="34" charset="0"/>
              <a:buChar char="•"/>
            </a:pPr>
            <a:r>
              <a:rPr lang="en-US" sz="2400" dirty="0"/>
              <a:t>Static code analysis on the raw </a:t>
            </a:r>
            <a:r>
              <a:rPr lang="en-US" sz="2400" dirty="0" err="1"/>
              <a:t>Dockerfile</a:t>
            </a:r>
            <a:r>
              <a:rPr lang="en-US" sz="2400" dirty="0"/>
              <a:t> using an external tool called </a:t>
            </a:r>
            <a:r>
              <a:rPr lang="en-US" sz="2400" dirty="0" err="1"/>
              <a:t>Dockerlint</a:t>
            </a:r>
            <a:endParaRPr lang="en-US" sz="2400" dirty="0"/>
          </a:p>
          <a:p>
            <a:pPr marL="914400" lvl="1" indent="-457200">
              <a:buFont typeface="Arial" panose="020B0604020202020204" pitchFamily="34" charset="0"/>
              <a:buChar char="•"/>
            </a:pPr>
            <a:r>
              <a:rPr lang="en-US" sz="2400" dirty="0" err="1"/>
              <a:t>Image_Build</a:t>
            </a:r>
            <a:r>
              <a:rPr lang="en-US" sz="2400" dirty="0"/>
              <a:t> job will build the Tomcat image from scratch</a:t>
            </a:r>
          </a:p>
          <a:p>
            <a:r>
              <a:rPr lang="en-US" sz="2400" dirty="0"/>
              <a:t>	</a:t>
            </a:r>
          </a:p>
          <a:p>
            <a:r>
              <a:rPr lang="en-US" sz="2400" dirty="0"/>
              <a:t>	If the image build fails with the following message: Some 	index files failed to download. Simply rebuild the pipeline 	by triggering the </a:t>
            </a:r>
            <a:r>
              <a:rPr lang="en-US" sz="2400" dirty="0" err="1"/>
              <a:t>Get_Dockerfile</a:t>
            </a:r>
            <a:r>
              <a:rPr lang="en-US" sz="2400" dirty="0"/>
              <a:t> job</a:t>
            </a:r>
          </a:p>
          <a:p>
            <a:r>
              <a:rPr lang="en-US" sz="2400" dirty="0"/>
              <a:t>	It's possible that this issue might occur in the 	</a:t>
            </a:r>
            <a:r>
              <a:rPr lang="en-US" sz="2400" dirty="0" err="1"/>
              <a:t>Container_Test</a:t>
            </a:r>
            <a:r>
              <a:rPr lang="en-US" sz="2400" dirty="0"/>
              <a:t> job as well</a:t>
            </a:r>
          </a:p>
        </p:txBody>
      </p:sp>
    </p:spTree>
    <p:extLst>
      <p:ext uri="{BB962C8B-B14F-4D97-AF65-F5344CB8AC3E}">
        <p14:creationId xmlns:p14="http://schemas.microsoft.com/office/powerpoint/2010/main" val="96690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Explore The Pipeline</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4524315"/>
          </a:xfrm>
          <a:prstGeom prst="rect">
            <a:avLst/>
          </a:prstGeom>
          <a:noFill/>
        </p:spPr>
        <p:txBody>
          <a:bodyPr wrap="square" rtlCol="0">
            <a:spAutoFit/>
          </a:bodyPr>
          <a:lstStyle/>
          <a:p>
            <a:pPr marL="457200" indent="-457200">
              <a:buFont typeface="Arial" panose="020B0604020202020204" pitchFamily="34" charset="0"/>
              <a:buChar char="•"/>
            </a:pPr>
            <a:r>
              <a:rPr lang="en-US" sz="2400" dirty="0"/>
              <a:t>The </a:t>
            </a:r>
            <a:r>
              <a:rPr lang="en-US" sz="2400" dirty="0" err="1"/>
              <a:t>Vulnerability_Scan</a:t>
            </a:r>
            <a:r>
              <a:rPr lang="en-US" sz="2400" dirty="0"/>
              <a:t> job will currently do nothing</a:t>
            </a:r>
          </a:p>
          <a:p>
            <a:pPr marL="457200" indent="-457200">
              <a:buFont typeface="Arial" panose="020B0604020202020204" pitchFamily="34" charset="0"/>
              <a:buChar char="•"/>
            </a:pPr>
            <a:r>
              <a:rPr lang="en-US" sz="2400" dirty="0"/>
              <a:t>The </a:t>
            </a:r>
            <a:r>
              <a:rPr lang="en-US" sz="2400" dirty="0" err="1"/>
              <a:t>Image_Test</a:t>
            </a:r>
            <a:r>
              <a:rPr lang="en-US" sz="2400" dirty="0"/>
              <a:t> and </a:t>
            </a:r>
            <a:r>
              <a:rPr lang="en-US" sz="2400" dirty="0" err="1"/>
              <a:t>Container_Test</a:t>
            </a:r>
            <a:r>
              <a:rPr lang="en-US" sz="2400" dirty="0"/>
              <a:t> jobs will build a testing image and run some standard tests against it, defined in our </a:t>
            </a:r>
            <a:r>
              <a:rPr lang="en-US" sz="2400" dirty="0" err="1"/>
              <a:t>Dockerfile</a:t>
            </a:r>
            <a:r>
              <a:rPr lang="en-US" sz="2400" dirty="0"/>
              <a:t> repository</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Once we have passed all stages in the pipeline up to now, we will push our built and tested image to Docker Hub using the credentials provided in the </a:t>
            </a:r>
            <a:r>
              <a:rPr lang="en-US" sz="2400" dirty="0" err="1"/>
              <a:t>Image_Push</a:t>
            </a:r>
            <a:r>
              <a:rPr lang="en-US" sz="2400" dirty="0"/>
              <a:t> job</a:t>
            </a:r>
          </a:p>
          <a:p>
            <a:pPr marL="457200" indent="-457200">
              <a:buFont typeface="Arial" panose="020B0604020202020204" pitchFamily="34" charset="0"/>
              <a:buChar char="•"/>
            </a:pPr>
            <a:r>
              <a:rPr lang="en-US" sz="2400" dirty="0"/>
              <a:t>Finally, we pull the image we just pushed from Docker Hub and run it in a container in the </a:t>
            </a:r>
            <a:r>
              <a:rPr lang="en-US" sz="2400" dirty="0" err="1"/>
              <a:t>Container_Deploy</a:t>
            </a:r>
            <a:r>
              <a:rPr lang="en-US" sz="2400" dirty="0"/>
              <a:t> job</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2631611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Ensure Pushed Image in Docker Hub</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4524315"/>
          </a:xfrm>
          <a:prstGeom prst="rect">
            <a:avLst/>
          </a:prstGeom>
          <a:noFill/>
        </p:spPr>
        <p:txBody>
          <a:bodyPr wrap="square" rtlCol="0">
            <a:spAutoFit/>
          </a:bodyPr>
          <a:lstStyle/>
          <a:p>
            <a:pPr marL="457200" indent="-457200">
              <a:buFont typeface="Arial" panose="020B0604020202020204" pitchFamily="34" charset="0"/>
              <a:buChar char="•"/>
            </a:pPr>
            <a:r>
              <a:rPr lang="en-US" sz="2400" dirty="0"/>
              <a:t>Once the </a:t>
            </a:r>
            <a:r>
              <a:rPr lang="en-US" sz="2400" dirty="0" err="1"/>
              <a:t>Image_Push</a:t>
            </a:r>
            <a:r>
              <a:rPr lang="en-US" sz="2400" dirty="0"/>
              <a:t> job has completed, log onto Docker Hub using your credentials</a:t>
            </a:r>
          </a:p>
          <a:p>
            <a:pPr marL="457200" indent="-457200">
              <a:buFont typeface="Arial" panose="020B0604020202020204" pitchFamily="34" charset="0"/>
              <a:buChar char="•"/>
            </a:pPr>
            <a:r>
              <a:rPr lang="en-US" sz="2400" dirty="0"/>
              <a:t>You should be able to see a list of "Repositories" where you will see an image with a tag in the form: </a:t>
            </a:r>
            <a:r>
              <a:rPr lang="en-US" sz="2400" dirty="0" err="1"/>
              <a:t>dockerhub_username</a:t>
            </a:r>
            <a:r>
              <a:rPr lang="en-US" sz="2400" dirty="0"/>
              <a:t>/</a:t>
            </a:r>
            <a:r>
              <a:rPr lang="en-US" sz="2400" dirty="0" err="1"/>
              <a:t>tag_that_you_provided</a:t>
            </a:r>
            <a:endParaRPr lang="en-US" sz="2400" dirty="0"/>
          </a:p>
          <a:p>
            <a:pPr marL="457200" indent="-457200">
              <a:buFont typeface="Arial" panose="020B0604020202020204" pitchFamily="34" charset="0"/>
              <a:buChar char="•"/>
            </a:pPr>
            <a:r>
              <a:rPr lang="en-US" sz="2400" dirty="0"/>
              <a:t>When you click on "Details", you will be able to see further information about the image</a:t>
            </a:r>
          </a:p>
          <a:p>
            <a:pPr marL="457200" indent="-457200">
              <a:buFont typeface="Arial" panose="020B0604020202020204" pitchFamily="34" charset="0"/>
              <a:buChar char="•"/>
            </a:pPr>
            <a:r>
              <a:rPr lang="en-US" sz="2400" dirty="0"/>
              <a:t>The </a:t>
            </a:r>
            <a:r>
              <a:rPr lang="en-US" sz="2400" dirty="0" err="1"/>
              <a:t>Container_Deploy</a:t>
            </a:r>
            <a:r>
              <a:rPr lang="en-US" sz="2400" dirty="0"/>
              <a:t> job will pull the above pushed job and run it as a container</a:t>
            </a:r>
          </a:p>
          <a:p>
            <a:pPr marL="457200" indent="-457200">
              <a:buFont typeface="Arial" panose="020B0604020202020204" pitchFamily="34" charset="0"/>
              <a:buChar char="•"/>
            </a:pPr>
            <a:r>
              <a:rPr lang="en-US" sz="2400" dirty="0"/>
              <a:t>The final job (optional) in the pipeline, </a:t>
            </a:r>
            <a:r>
              <a:rPr lang="en-US" sz="2400" dirty="0" err="1"/>
              <a:t>Container_Cleanup</a:t>
            </a:r>
            <a:r>
              <a:rPr lang="en-US" sz="2400" dirty="0"/>
              <a:t>, is used to delete the containers we just deployed</a:t>
            </a:r>
          </a:p>
        </p:txBody>
      </p:sp>
    </p:spTree>
    <p:extLst>
      <p:ext uri="{BB962C8B-B14F-4D97-AF65-F5344CB8AC3E}">
        <p14:creationId xmlns:p14="http://schemas.microsoft.com/office/powerpoint/2010/main" val="2126095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Optional Step To Use Docker Image</a:t>
            </a:r>
          </a:p>
        </p:txBody>
      </p:sp>
      <p:sp>
        <p:nvSpPr>
          <p:cNvPr id="4" name="TextBox 3">
            <a:hlinkClick r:id="rId2" action="ppaction://hlinkfile"/>
          </p:cNvPr>
          <p:cNvSpPr txBox="1"/>
          <p:nvPr/>
        </p:nvSpPr>
        <p:spPr>
          <a:xfrm>
            <a:off x="616688" y="1360965"/>
            <a:ext cx="7740503" cy="1569660"/>
          </a:xfrm>
          <a:prstGeom prst="rect">
            <a:avLst/>
          </a:prstGeom>
          <a:noFill/>
        </p:spPr>
        <p:txBody>
          <a:bodyPr wrap="square" rtlCol="0">
            <a:spAutoFit/>
          </a:bodyPr>
          <a:lstStyle/>
          <a:p>
            <a:pPr marL="457200" indent="-457200">
              <a:buFont typeface="Arial" panose="020B0604020202020204" pitchFamily="34" charset="0"/>
              <a:buChar char="•"/>
            </a:pPr>
            <a:r>
              <a:rPr lang="en-US" sz="2400" dirty="0"/>
              <a:t>This step has to be done before deleting the image</a:t>
            </a:r>
          </a:p>
          <a:p>
            <a:pPr marL="457200" indent="-457200">
              <a:buFont typeface="Arial" panose="020B0604020202020204" pitchFamily="34" charset="0"/>
              <a:buChar char="•"/>
            </a:pPr>
            <a:r>
              <a:rPr lang="en-US" sz="2400" dirty="0"/>
              <a:t>You can open docker application on your machine</a:t>
            </a:r>
          </a:p>
          <a:p>
            <a:pPr marL="457200" indent="-457200">
              <a:buFont typeface="Arial" panose="020B0604020202020204" pitchFamily="34" charset="0"/>
              <a:buChar char="•"/>
            </a:pPr>
            <a:r>
              <a:rPr lang="en-US" sz="2400" dirty="0"/>
              <a:t>Pull the newly created image using </a:t>
            </a:r>
            <a:r>
              <a:rPr lang="en-US" sz="2400" dirty="0" err="1"/>
              <a:t>Kitematic</a:t>
            </a:r>
            <a:r>
              <a:rPr lang="en-US" sz="2400" dirty="0"/>
              <a:t> application</a:t>
            </a:r>
          </a:p>
          <a:p>
            <a:pPr marL="457200" indent="-457200">
              <a:buFont typeface="Arial" panose="020B0604020202020204" pitchFamily="34" charset="0"/>
              <a:buChar char="•"/>
            </a:pPr>
            <a:r>
              <a:rPr lang="en-US" sz="2400" dirty="0"/>
              <a:t>Open tomcat using browser </a:t>
            </a:r>
          </a:p>
        </p:txBody>
      </p:sp>
    </p:spTree>
    <p:extLst>
      <p:ext uri="{BB962C8B-B14F-4D97-AF65-F5344CB8AC3E}">
        <p14:creationId xmlns:p14="http://schemas.microsoft.com/office/powerpoint/2010/main" val="654227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Topic 3</a:t>
            </a:r>
          </a:p>
        </p:txBody>
      </p:sp>
      <p:sp>
        <p:nvSpPr>
          <p:cNvPr id="3" name="Title 107"/>
          <p:cNvSpPr txBox="1">
            <a:spLocks/>
          </p:cNvSpPr>
          <p:nvPr/>
        </p:nvSpPr>
        <p:spPr>
          <a:xfrm>
            <a:off x="1158949" y="2526037"/>
            <a:ext cx="7517217" cy="1833307"/>
          </a:xfrm>
          <a:prstGeom prst="rect">
            <a:avLst/>
          </a:prstGeom>
        </p:spPr>
        <p:txBody>
          <a:bodyPr/>
          <a:lstStyle>
            <a:lvl1pPr algn="l" defTabSz="914400" rtl="0" eaLnBrk="1" latinLnBrk="0" hangingPunct="1">
              <a:lnSpc>
                <a:spcPct val="90000"/>
              </a:lnSpc>
              <a:spcBef>
                <a:spcPct val="0"/>
              </a:spcBef>
              <a:buNone/>
              <a:defRPr sz="4000" b="1" kern="1200">
                <a:solidFill>
                  <a:schemeClr val="tx2">
                    <a:lumMod val="75000"/>
                  </a:schemeClr>
                </a:solidFill>
                <a:latin typeface="Arial" panose="020B0604020202020204" pitchFamily="34" charset="0"/>
                <a:ea typeface="+mj-ea"/>
                <a:cs typeface="Arial" panose="020B0604020202020204" pitchFamily="34" charset="0"/>
              </a:defRPr>
            </a:lvl1pPr>
          </a:lstStyle>
          <a:p>
            <a:r>
              <a:rPr lang="en-US" dirty="0"/>
              <a:t>Module 7 Activities:</a:t>
            </a:r>
            <a:br>
              <a:rPr lang="en-US" dirty="0"/>
            </a:br>
            <a:br>
              <a:rPr lang="en-US" dirty="0"/>
            </a:br>
            <a:r>
              <a:rPr lang="en-US" dirty="0"/>
              <a:t>Platform Application Features</a:t>
            </a:r>
          </a:p>
        </p:txBody>
      </p:sp>
    </p:spTree>
    <p:extLst>
      <p:ext uri="{BB962C8B-B14F-4D97-AF65-F5344CB8AC3E}">
        <p14:creationId xmlns:p14="http://schemas.microsoft.com/office/powerpoint/2010/main" val="876182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Box 2">
            <a:hlinkClick r:id="rId2" action="ppaction://hlinkfile"/>
          </p:cNvPr>
          <p:cNvSpPr txBox="1"/>
          <p:nvPr/>
        </p:nvSpPr>
        <p:spPr>
          <a:xfrm>
            <a:off x="616688" y="1360965"/>
            <a:ext cx="7740503"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AWS </a:t>
            </a:r>
            <a:r>
              <a:rPr lang="en-US" sz="2400" dirty="0" err="1"/>
              <a:t>CloudFormation</a:t>
            </a:r>
            <a:r>
              <a:rPr lang="en-US" sz="2400" dirty="0"/>
              <a:t> is a service that helps us model and set up our Amazon Web Services resources so that we can spend less time managing those resources and more time focusing on our applications that run in AWS</a:t>
            </a:r>
          </a:p>
          <a:p>
            <a:pPr marL="285750" indent="-285750">
              <a:buFont typeface="Arial" panose="020B0604020202020204" pitchFamily="34" charset="0"/>
              <a:buChar char="•"/>
            </a:pPr>
            <a:r>
              <a:rPr lang="en-US" sz="2400" dirty="0"/>
              <a:t>We create a template that describes all the AWS resources that we need (like Amazon EC2 instances or Amazon RDS DB instances), and AWS </a:t>
            </a:r>
            <a:r>
              <a:rPr lang="en-US" sz="2400" dirty="0" err="1"/>
              <a:t>CloudFormation</a:t>
            </a:r>
            <a:r>
              <a:rPr lang="en-US" sz="2400" dirty="0"/>
              <a:t> takes care of provisioning and configuring those resources</a:t>
            </a:r>
          </a:p>
        </p:txBody>
      </p:sp>
    </p:spTree>
    <p:extLst>
      <p:ext uri="{BB962C8B-B14F-4D97-AF65-F5344CB8AC3E}">
        <p14:creationId xmlns:p14="http://schemas.microsoft.com/office/powerpoint/2010/main" val="58203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Machine Images (AMI)</a:t>
            </a:r>
          </a:p>
        </p:txBody>
      </p:sp>
      <p:sp>
        <p:nvSpPr>
          <p:cNvPr id="3" name="TextBox 2">
            <a:hlinkClick r:id="rId2" action="ppaction://hlinkfile"/>
          </p:cNvPr>
          <p:cNvSpPr txBox="1"/>
          <p:nvPr/>
        </p:nvSpPr>
        <p:spPr>
          <a:xfrm>
            <a:off x="616688" y="1360965"/>
            <a:ext cx="7740503"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Available AMIs are visible by clicking the </a:t>
            </a:r>
          </a:p>
          <a:p>
            <a:r>
              <a:rPr lang="en-US" sz="2400" dirty="0"/>
              <a:t>	IMAGE -&gt; AMIs link in left panel in EC2 Dashboard of 	AWS Console - Select Owned by me dropdown </a:t>
            </a:r>
          </a:p>
          <a:p>
            <a:r>
              <a:rPr lang="en-US" sz="2400" dirty="0"/>
              <a:t>	-&gt;Select 'Public Images'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00" y="3208341"/>
            <a:ext cx="8357190" cy="2652889"/>
          </a:xfrm>
          <a:prstGeom prst="rect">
            <a:avLst/>
          </a:prstGeom>
        </p:spPr>
      </p:pic>
    </p:spTree>
    <p:extLst>
      <p:ext uri="{BB962C8B-B14F-4D97-AF65-F5344CB8AC3E}">
        <p14:creationId xmlns:p14="http://schemas.microsoft.com/office/powerpoint/2010/main" val="4056799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Stack With Tomcat 7</a:t>
            </a:r>
          </a:p>
        </p:txBody>
      </p:sp>
      <p:sp>
        <p:nvSpPr>
          <p:cNvPr id="3" name="TextBox 2">
            <a:hlinkClick r:id="rId2" action="ppaction://hlinkfile"/>
          </p:cNvPr>
          <p:cNvSpPr txBox="1"/>
          <p:nvPr/>
        </p:nvSpPr>
        <p:spPr>
          <a:xfrm>
            <a:off x="616688" y="1360965"/>
            <a:ext cx="7740503"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Create the Initial Stack </a:t>
            </a:r>
          </a:p>
          <a:p>
            <a:pPr marL="285750" indent="-285750">
              <a:buFont typeface="Arial" panose="020B0604020202020204" pitchFamily="34" charset="0"/>
              <a:buChar char="•"/>
            </a:pPr>
            <a:r>
              <a:rPr lang="en-US" sz="2800" dirty="0"/>
              <a:t>The "Tomcat_7.json" template file is available inside the </a:t>
            </a:r>
            <a:r>
              <a:rPr lang="en-US" sz="2800" dirty="0" err="1"/>
              <a:t>Lab_Modules</a:t>
            </a:r>
            <a:r>
              <a:rPr lang="en-US" sz="2800" dirty="0"/>
              <a:t>/Module_7 folder in the </a:t>
            </a:r>
            <a:r>
              <a:rPr lang="en-US" sz="2800" dirty="0" err="1"/>
              <a:t>adop</a:t>
            </a:r>
            <a:r>
              <a:rPr lang="en-US" sz="2800" dirty="0"/>
              <a:t>-</a:t>
            </a:r>
            <a:r>
              <a:rPr lang="en-US" sz="2800" dirty="0" err="1"/>
              <a:t>doa</a:t>
            </a:r>
            <a:r>
              <a:rPr lang="en-US" sz="2800" dirty="0"/>
              <a:t>-materials repository</a:t>
            </a:r>
          </a:p>
          <a:p>
            <a:pPr marL="285750" indent="-285750">
              <a:buFont typeface="Arial" panose="020B0604020202020204" pitchFamily="34" charset="0"/>
              <a:buChar char="•"/>
            </a:pPr>
            <a:r>
              <a:rPr lang="en-US" sz="2800" dirty="0"/>
              <a:t>Edit this file to change the Instance Name of the Instance to be launched from this file</a:t>
            </a:r>
          </a:p>
          <a:p>
            <a:pPr marL="285750" indent="-285750">
              <a:buFont typeface="Arial" panose="020B0604020202020204" pitchFamily="34" charset="0"/>
              <a:buChar char="•"/>
            </a:pPr>
            <a:r>
              <a:rPr lang="en-US" sz="2800" dirty="0"/>
              <a:t>The name of our instance will be governed by the text in the "Value" field of Tags section of "</a:t>
            </a:r>
            <a:r>
              <a:rPr lang="en-US" sz="2800" dirty="0" err="1"/>
              <a:t>WebServerGroup</a:t>
            </a:r>
            <a:r>
              <a:rPr lang="en-US" sz="2800" dirty="0"/>
              <a:t>" resource in our template file</a:t>
            </a:r>
          </a:p>
        </p:txBody>
      </p:sp>
    </p:spTree>
    <p:extLst>
      <p:ext uri="{BB962C8B-B14F-4D97-AF65-F5344CB8AC3E}">
        <p14:creationId xmlns:p14="http://schemas.microsoft.com/office/powerpoint/2010/main" val="37584979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Stack With Tomcat 7</a:t>
            </a:r>
          </a:p>
        </p:txBody>
      </p:sp>
      <p:sp>
        <p:nvSpPr>
          <p:cNvPr id="3" name="TextBox 2">
            <a:hlinkClick r:id="rId2" action="ppaction://hlinkfile"/>
          </p:cNvPr>
          <p:cNvSpPr txBox="1"/>
          <p:nvPr/>
        </p:nvSpPr>
        <p:spPr>
          <a:xfrm>
            <a:off x="616688" y="1360965"/>
            <a:ext cx="7740503" cy="5078313"/>
          </a:xfrm>
          <a:prstGeom prst="rect">
            <a:avLst/>
          </a:prstGeom>
          <a:noFill/>
        </p:spPr>
        <p:txBody>
          <a:bodyPr wrap="square" rtlCol="0">
            <a:spAutoFit/>
          </a:bodyPr>
          <a:lstStyle/>
          <a:p>
            <a:r>
              <a:rPr lang="en-US" sz="2400" dirty="0"/>
              <a:t>"Tags" : [ </a:t>
            </a:r>
          </a:p>
          <a:p>
            <a:r>
              <a:rPr lang="en-US" sz="2400" dirty="0"/>
              <a:t>    {</a:t>
            </a:r>
          </a:p>
          <a:p>
            <a:r>
              <a:rPr lang="en-US" sz="2400" dirty="0"/>
              <a:t>        "Key" : "Name",</a:t>
            </a:r>
          </a:p>
          <a:p>
            <a:r>
              <a:rPr lang="en-US" sz="2400" dirty="0"/>
              <a:t>        "Value" : "Academy-Module7-Tomcat7",</a:t>
            </a:r>
          </a:p>
          <a:p>
            <a:r>
              <a:rPr lang="en-US" sz="2400" dirty="0"/>
              <a:t>        "</a:t>
            </a:r>
            <a:r>
              <a:rPr lang="en-US" sz="2400" dirty="0" err="1"/>
              <a:t>PropagateAtLaunch</a:t>
            </a:r>
            <a:r>
              <a:rPr lang="en-US" sz="2400" dirty="0"/>
              <a:t>" : "true“</a:t>
            </a:r>
          </a:p>
          <a:p>
            <a:r>
              <a:rPr lang="en-US" sz="2400" dirty="0"/>
              <a:t>    }</a:t>
            </a:r>
          </a:p>
          <a:p>
            <a:r>
              <a:rPr lang="en-US" sz="2400" dirty="0"/>
              <a:t>]</a:t>
            </a:r>
          </a:p>
          <a:p>
            <a:endParaRPr lang="en-US" sz="2400" dirty="0"/>
          </a:p>
          <a:p>
            <a:pPr marL="285750" indent="-285750">
              <a:buFont typeface="Arial" panose="020B0604020202020204" pitchFamily="34" charset="0"/>
              <a:buChar char="•"/>
            </a:pPr>
            <a:r>
              <a:rPr lang="en-US" sz="2400" dirty="0"/>
              <a:t>Note Down Following</a:t>
            </a:r>
          </a:p>
          <a:p>
            <a:pPr marL="285750" indent="-285750">
              <a:buFont typeface="Arial" panose="020B0604020202020204" pitchFamily="34" charset="0"/>
              <a:buChar char="•"/>
            </a:pPr>
            <a:r>
              <a:rPr lang="en-US" sz="2400" dirty="0" err="1"/>
              <a:t>VpcID</a:t>
            </a:r>
            <a:r>
              <a:rPr lang="en-US" sz="2400" dirty="0"/>
              <a:t> and </a:t>
            </a:r>
            <a:r>
              <a:rPr lang="en-US" sz="2400" dirty="0" err="1"/>
              <a:t>PublicSubnetID</a:t>
            </a:r>
            <a:r>
              <a:rPr lang="en-US" sz="2400" dirty="0"/>
              <a:t> of your DevOps Academy stack </a:t>
            </a:r>
          </a:p>
          <a:p>
            <a:pPr lvl="1"/>
            <a:r>
              <a:rPr lang="en-US" sz="2000" dirty="0"/>
              <a:t>You can get either value by looking at your </a:t>
            </a:r>
            <a:r>
              <a:rPr lang="en-US" sz="2000" dirty="0" err="1"/>
              <a:t>CloudFormation</a:t>
            </a:r>
            <a:r>
              <a:rPr lang="en-US" sz="2000" dirty="0"/>
              <a:t> stack and choosing the "Resources" tab, then looking for "</a:t>
            </a:r>
            <a:r>
              <a:rPr lang="en-US" sz="2000" dirty="0" err="1"/>
              <a:t>PublicSubnet</a:t>
            </a:r>
            <a:r>
              <a:rPr lang="en-US" sz="2000" dirty="0"/>
              <a:t>" and "</a:t>
            </a:r>
            <a:r>
              <a:rPr lang="en-US" sz="2000" dirty="0" err="1"/>
              <a:t>Vpc</a:t>
            </a:r>
            <a:r>
              <a:rPr lang="en-US" sz="2000" dirty="0"/>
              <a:t>"</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511856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Stack With Tomcat 7</a:t>
            </a:r>
          </a:p>
        </p:txBody>
      </p:sp>
      <p:sp>
        <p:nvSpPr>
          <p:cNvPr id="3" name="TextBox 2">
            <a:hlinkClick r:id="rId2" action="ppaction://hlinkfile"/>
          </p:cNvPr>
          <p:cNvSpPr txBox="1"/>
          <p:nvPr/>
        </p:nvSpPr>
        <p:spPr>
          <a:xfrm>
            <a:off x="616688" y="1360965"/>
            <a:ext cx="7740503"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Log in to the AWS console and navigate to the </a:t>
            </a:r>
            <a:r>
              <a:rPr lang="en-US" sz="2400" dirty="0" err="1"/>
              <a:t>CloudFormation</a:t>
            </a:r>
            <a:r>
              <a:rPr lang="en-US" sz="2400" dirty="0"/>
              <a:t> service.</a:t>
            </a:r>
          </a:p>
          <a:p>
            <a:pPr marL="285750" indent="-285750">
              <a:buFont typeface="Arial" panose="020B0604020202020204" pitchFamily="34" charset="0"/>
              <a:buChar char="•"/>
            </a:pPr>
            <a:r>
              <a:rPr lang="en-US" sz="2400" dirty="0"/>
              <a:t>Click "Create Stack"</a:t>
            </a:r>
          </a:p>
          <a:p>
            <a:pPr marL="285750" indent="-285750">
              <a:buFont typeface="Arial" panose="020B0604020202020204" pitchFamily="34" charset="0"/>
              <a:buChar char="•"/>
            </a:pPr>
            <a:r>
              <a:rPr lang="en-US" sz="2400" dirty="0"/>
              <a:t>On the Create A New Stack screen</a:t>
            </a:r>
          </a:p>
          <a:p>
            <a:pPr marL="742950" lvl="1" indent="-285750">
              <a:buFont typeface="Arial" panose="020B0604020202020204" pitchFamily="34" charset="0"/>
              <a:buChar char="•"/>
            </a:pPr>
            <a:r>
              <a:rPr lang="en-US" sz="2400" dirty="0"/>
              <a:t>Select Upload template file and browse to the file "Tomcat_7.json", and then click Next Step</a:t>
            </a:r>
          </a:p>
          <a:p>
            <a:pPr marL="742950" lvl="1" indent="-285750">
              <a:buFont typeface="Arial" panose="020B0604020202020204" pitchFamily="34" charset="0"/>
              <a:buChar char="•"/>
            </a:pPr>
            <a:r>
              <a:rPr lang="en-US" sz="2400" dirty="0"/>
              <a:t>On the next screen enter the stack details</a:t>
            </a:r>
          </a:p>
          <a:p>
            <a:pPr marL="1200150" lvl="2" indent="-285750">
              <a:buFont typeface="Arial" panose="020B0604020202020204" pitchFamily="34" charset="0"/>
              <a:buChar char="•"/>
            </a:pPr>
            <a:r>
              <a:rPr lang="en-US" sz="2400" dirty="0"/>
              <a:t>Type a unique text in the Name box to avoid conflicts with other stack</a:t>
            </a:r>
          </a:p>
          <a:p>
            <a:pPr marL="742950" lvl="1" indent="-285750">
              <a:buFont typeface="Arial" panose="020B0604020202020204" pitchFamily="34" charset="0"/>
              <a:buChar char="•"/>
            </a:pPr>
            <a:r>
              <a:rPr lang="en-US" sz="2400" dirty="0"/>
              <a:t>Select the same key-pair that you used to create your DevOps Academy stack</a:t>
            </a:r>
          </a:p>
          <a:p>
            <a:pPr marL="285750" indent="-285750">
              <a:buFont typeface="Arial" panose="020B0604020202020204" pitchFamily="34" charset="0"/>
              <a:buChar char="•"/>
            </a:pPr>
            <a:r>
              <a:rPr lang="en-US" sz="2400" dirty="0"/>
              <a:t>Select the </a:t>
            </a:r>
            <a:r>
              <a:rPr lang="en-US" sz="2400" dirty="0" err="1"/>
              <a:t>VpcID</a:t>
            </a:r>
            <a:r>
              <a:rPr lang="en-US" sz="2400" dirty="0"/>
              <a:t> and </a:t>
            </a:r>
            <a:r>
              <a:rPr lang="en-US" sz="2400" dirty="0" err="1"/>
              <a:t>PublicSubnetID</a:t>
            </a:r>
            <a:r>
              <a:rPr lang="en-US" sz="2400" dirty="0"/>
              <a:t> of your DevOps Academy stack from the list of options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701731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itle 107"/>
          <p:cNvSpPr>
            <a:spLocks noGrp="1"/>
          </p:cNvSpPr>
          <p:nvPr>
            <p:ph type="title"/>
          </p:nvPr>
        </p:nvSpPr>
        <p:spPr>
          <a:xfrm>
            <a:off x="1158950" y="2526037"/>
            <a:ext cx="7028120" cy="1833307"/>
          </a:xfrm>
        </p:spPr>
        <p:txBody>
          <a:bodyPr/>
          <a:lstStyle/>
          <a:p>
            <a:r>
              <a:rPr lang="en-US" sz="4000" dirty="0">
                <a:latin typeface="Arial" panose="020B0604020202020204" pitchFamily="34" charset="0"/>
                <a:cs typeface="Arial" panose="020B0604020202020204" pitchFamily="34" charset="0"/>
              </a:rPr>
              <a:t>Module 5 Activities:</a:t>
            </a:r>
            <a:br>
              <a:rPr lang="en-US" sz="4000" dirty="0">
                <a:latin typeface="Arial" panose="020B0604020202020204" pitchFamily="34" charset="0"/>
                <a:cs typeface="Arial" panose="020B0604020202020204" pitchFamily="34" charset="0"/>
              </a:rPr>
            </a:br>
            <a:br>
              <a:rPr lang="en-US" dirty="0"/>
            </a:br>
            <a:r>
              <a:rPr lang="en-US" sz="4000" dirty="0">
                <a:latin typeface="Arial" panose="020B0604020202020204" pitchFamily="34" charset="0"/>
                <a:cs typeface="Arial" panose="020B0604020202020204" pitchFamily="34" charset="0"/>
              </a:rPr>
              <a:t>Convergent Configuration Management Using Chef</a:t>
            </a:r>
          </a:p>
        </p:txBody>
      </p:sp>
      <p:sp>
        <p:nvSpPr>
          <p:cNvPr id="2" name="TextBox 1"/>
          <p:cNvSpPr txBox="1"/>
          <p:nvPr/>
        </p:nvSpPr>
        <p:spPr>
          <a:xfrm>
            <a:off x="531628" y="1584251"/>
            <a:ext cx="8070112"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56189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Stack With Tomcat 7</a:t>
            </a:r>
          </a:p>
        </p:txBody>
      </p:sp>
      <p:sp>
        <p:nvSpPr>
          <p:cNvPr id="3" name="TextBox 2">
            <a:hlinkClick r:id="rId2" action="ppaction://hlinkfile"/>
          </p:cNvPr>
          <p:cNvSpPr txBox="1"/>
          <p:nvPr/>
        </p:nvSpPr>
        <p:spPr>
          <a:xfrm>
            <a:off x="616688" y="1360965"/>
            <a:ext cx="7740503"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Find the availability zone of your stack from Dashboard -&gt; AWS VPC -&gt; Subnets, filtering using your VPC ID and replace the default value</a:t>
            </a:r>
          </a:p>
          <a:p>
            <a:pPr marL="285750" indent="-285750">
              <a:buFont typeface="Arial" panose="020B0604020202020204" pitchFamily="34" charset="0"/>
              <a:buChar char="•"/>
            </a:pPr>
            <a:r>
              <a:rPr lang="en-US" sz="2400" dirty="0"/>
              <a:t>Click Next</a:t>
            </a:r>
          </a:p>
          <a:p>
            <a:pPr marL="285750" indent="-285750">
              <a:buFont typeface="Arial" panose="020B0604020202020204" pitchFamily="34" charset="0"/>
              <a:buChar char="•"/>
            </a:pPr>
            <a:r>
              <a:rPr lang="en-US" sz="2400" dirty="0"/>
              <a:t>Tag the stack with "</a:t>
            </a:r>
            <a:r>
              <a:rPr lang="en-US" sz="2400" dirty="0" err="1"/>
              <a:t>CreatedBy</a:t>
            </a:r>
            <a:r>
              <a:rPr lang="en-US" sz="2400" dirty="0"/>
              <a:t>" key then click Next</a:t>
            </a:r>
          </a:p>
          <a:p>
            <a:pPr marL="285750" indent="-285750">
              <a:buFont typeface="Arial" panose="020B0604020202020204" pitchFamily="34" charset="0"/>
              <a:buChar char="•"/>
            </a:pPr>
            <a:r>
              <a:rPr lang="en-US" sz="2400" dirty="0"/>
              <a:t>On the Review screen, verify that all the settings are as you want them, and then click Create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05" y="4038621"/>
            <a:ext cx="8357191" cy="1902493"/>
          </a:xfrm>
          <a:prstGeom prst="rect">
            <a:avLst/>
          </a:prstGeom>
        </p:spPr>
      </p:pic>
    </p:spTree>
    <p:extLst>
      <p:ext uri="{BB962C8B-B14F-4D97-AF65-F5344CB8AC3E}">
        <p14:creationId xmlns:p14="http://schemas.microsoft.com/office/powerpoint/2010/main" val="3659708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The Stack</a:t>
            </a:r>
          </a:p>
        </p:txBody>
      </p:sp>
      <p:sp>
        <p:nvSpPr>
          <p:cNvPr id="3" name="TextBox 2">
            <a:hlinkClick r:id="rId2" action="ppaction://hlinkfile"/>
          </p:cNvPr>
          <p:cNvSpPr txBox="1"/>
          <p:nvPr/>
        </p:nvSpPr>
        <p:spPr>
          <a:xfrm>
            <a:off x="616688" y="1350332"/>
            <a:ext cx="7740503"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t>After the status of our stack is CREATE_COMPLETE, we can get the DNS and Public IP address assigned to our instance by selecting it from the list of instances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Verifying the newly created Tomcat 7 Instance by using it's Public IP address</a:t>
            </a:r>
          </a:p>
          <a:p>
            <a:pPr marL="285750" indent="-285750">
              <a:buFont typeface="Arial" panose="020B0604020202020204" pitchFamily="34" charset="0"/>
              <a:buChar char="•"/>
            </a:pPr>
            <a:r>
              <a:rPr lang="en-US" sz="2400" dirty="0"/>
              <a:t>By hitting the URL, the default Tomcat 7 web page should be visible</a:t>
            </a:r>
          </a:p>
          <a:p>
            <a:pPr marL="285750" indent="-285750">
              <a:buFont typeface="Arial" panose="020B0604020202020204" pitchFamily="34" charset="0"/>
              <a:buChar char="•"/>
            </a:pP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05" y="2627450"/>
            <a:ext cx="8357191" cy="2454913"/>
          </a:xfrm>
          <a:prstGeom prst="rect">
            <a:avLst/>
          </a:prstGeom>
        </p:spPr>
      </p:pic>
    </p:spTree>
    <p:extLst>
      <p:ext uri="{BB962C8B-B14F-4D97-AF65-F5344CB8AC3E}">
        <p14:creationId xmlns:p14="http://schemas.microsoft.com/office/powerpoint/2010/main" val="3753208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Patching Tomcat Version</a:t>
            </a:r>
          </a:p>
        </p:txBody>
      </p:sp>
      <p:sp>
        <p:nvSpPr>
          <p:cNvPr id="3" name="TextBox 2">
            <a:hlinkClick r:id="rId2" action="ppaction://hlinkfile"/>
          </p:cNvPr>
          <p:cNvSpPr txBox="1"/>
          <p:nvPr/>
        </p:nvSpPr>
        <p:spPr>
          <a:xfrm>
            <a:off x="616688" y="1360965"/>
            <a:ext cx="7740503"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To update the stack from the AWS Management Console</a:t>
            </a:r>
          </a:p>
          <a:p>
            <a:pPr marL="742950" lvl="1" indent="-285750">
              <a:buFont typeface="Arial" panose="020B0604020202020204" pitchFamily="34" charset="0"/>
              <a:buChar char="•"/>
            </a:pPr>
            <a:r>
              <a:rPr lang="en-US" sz="2400" dirty="0"/>
              <a:t>Log in to the AWS </a:t>
            </a:r>
            <a:r>
              <a:rPr lang="en-US" sz="2400" dirty="0" err="1"/>
              <a:t>CloudFormation</a:t>
            </a:r>
            <a:r>
              <a:rPr lang="en-US" sz="2400" dirty="0"/>
              <a:t> console</a:t>
            </a:r>
          </a:p>
          <a:p>
            <a:pPr marL="742950" lvl="1" indent="-285750">
              <a:buFont typeface="Arial" panose="020B0604020202020204" pitchFamily="34" charset="0"/>
              <a:buChar char="•"/>
            </a:pPr>
            <a:r>
              <a:rPr lang="en-US" sz="2400" dirty="0"/>
              <a:t>On the AWS </a:t>
            </a:r>
            <a:r>
              <a:rPr lang="en-US" sz="2400" dirty="0" err="1"/>
              <a:t>CloudFormation</a:t>
            </a:r>
            <a:r>
              <a:rPr lang="en-US" sz="2400" dirty="0"/>
              <a:t> dashboard, click the stack you created previously, and then click Update Stack   </a:t>
            </a:r>
          </a:p>
          <a:p>
            <a:pPr marL="742950" lvl="1" indent="-285750">
              <a:buFont typeface="Arial" panose="020B0604020202020204" pitchFamily="34" charset="0"/>
              <a:buChar char="•"/>
            </a:pPr>
            <a:r>
              <a:rPr lang="en-US" sz="2400" dirty="0"/>
              <a:t>In the Actions, you will find Update Stack wizard, on the select Stack screen, select Upload template file, select the modified template (Tomcat_8.json), and then click Next Step</a:t>
            </a:r>
          </a:p>
          <a:p>
            <a:pPr marL="742950" lvl="1" indent="-285750">
              <a:buFont typeface="Arial" panose="020B0604020202020204" pitchFamily="34" charset="0"/>
              <a:buChar char="•"/>
            </a:pPr>
            <a:r>
              <a:rPr lang="en-US" sz="2400" dirty="0"/>
              <a:t>In the next page, leave the values as they were</a:t>
            </a:r>
          </a:p>
          <a:p>
            <a:pPr marL="742950" lvl="1" indent="-285750">
              <a:buFont typeface="Arial" panose="020B0604020202020204" pitchFamily="34" charset="0"/>
              <a:buChar char="•"/>
            </a:pPr>
            <a:r>
              <a:rPr lang="en-US" sz="2400" dirty="0"/>
              <a:t>Click Next Step because the stack doesn't have a stack policy</a:t>
            </a:r>
          </a:p>
          <a:p>
            <a:pPr marL="742950" lvl="1" indent="-285750">
              <a:buFont typeface="Arial" panose="020B0604020202020204" pitchFamily="34" charset="0"/>
              <a:buChar char="•"/>
            </a:pPr>
            <a:r>
              <a:rPr lang="en-US" sz="2400" dirty="0"/>
              <a:t>On the Review screen, verify that all the settings are as you want them, and then click Update</a:t>
            </a:r>
          </a:p>
        </p:txBody>
      </p:sp>
    </p:spTree>
    <p:extLst>
      <p:ext uri="{BB962C8B-B14F-4D97-AF65-F5344CB8AC3E}">
        <p14:creationId xmlns:p14="http://schemas.microsoft.com/office/powerpoint/2010/main" val="32029968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 Patched Version Of Tomcat</a:t>
            </a:r>
          </a:p>
        </p:txBody>
      </p:sp>
      <p:sp>
        <p:nvSpPr>
          <p:cNvPr id="3" name="TextBox 2">
            <a:hlinkClick r:id="rId2" action="ppaction://hlinkfile"/>
          </p:cNvPr>
          <p:cNvSpPr txBox="1"/>
          <p:nvPr/>
        </p:nvSpPr>
        <p:spPr>
          <a:xfrm>
            <a:off x="616688" y="1360965"/>
            <a:ext cx="7740503"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When our stack is in the UPDATE_COMPLETE state, the changes are committed to AWS</a:t>
            </a:r>
          </a:p>
          <a:p>
            <a:pPr marL="285750" indent="-285750">
              <a:buFont typeface="Arial" panose="020B0604020202020204" pitchFamily="34" charset="0"/>
              <a:buChar char="•"/>
            </a:pPr>
            <a:r>
              <a:rPr lang="en-US" sz="2400" dirty="0"/>
              <a:t>Again hit the URL of the tomcat server</a:t>
            </a:r>
          </a:p>
          <a:p>
            <a:pPr marL="285750" indent="-285750">
              <a:buFont typeface="Arial" panose="020B0604020202020204" pitchFamily="34" charset="0"/>
              <a:buChar char="•"/>
            </a:pPr>
            <a:r>
              <a:rPr lang="en-US" sz="2400" dirty="0"/>
              <a:t>There is no new change to the instance</a:t>
            </a:r>
          </a:p>
          <a:p>
            <a:pPr marL="285750" indent="-285750">
              <a:buFont typeface="Arial" panose="020B0604020202020204" pitchFamily="34" charset="0"/>
              <a:buChar char="•"/>
            </a:pPr>
            <a:r>
              <a:rPr lang="en-US" sz="2400" dirty="0"/>
              <a:t>Go to the EC2 service within the AWS console and stop the Tomcat instance that we previously created</a:t>
            </a:r>
          </a:p>
          <a:p>
            <a:r>
              <a:rPr lang="en-US" sz="2400" dirty="0"/>
              <a:t>	Right Click instance -&gt; Instance State -&gt; Stop</a:t>
            </a:r>
          </a:p>
          <a:p>
            <a:pPr marL="342900" indent="-342900">
              <a:buFont typeface="Arial" panose="020B0604020202020204" pitchFamily="34" charset="0"/>
              <a:buChar char="•"/>
            </a:pPr>
            <a:r>
              <a:rPr lang="en-US" sz="2400" dirty="0"/>
              <a:t>AWS auto-scaling facility will launch a new instance to replace it</a:t>
            </a:r>
          </a:p>
          <a:p>
            <a:pPr marL="342900" indent="-342900">
              <a:buFont typeface="Arial" panose="020B0604020202020204" pitchFamily="34" charset="0"/>
              <a:buChar char="•"/>
            </a:pPr>
            <a:r>
              <a:rPr lang="en-US" sz="2400" dirty="0"/>
              <a:t>We can verify if Tomcat 8 is running on our newly launched instance by using it's Public IP address</a:t>
            </a:r>
          </a:p>
        </p:txBody>
      </p:sp>
    </p:spTree>
    <p:extLst>
      <p:ext uri="{BB962C8B-B14F-4D97-AF65-F5344CB8AC3E}">
        <p14:creationId xmlns:p14="http://schemas.microsoft.com/office/powerpoint/2010/main" val="2549656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Deployment</a:t>
            </a:r>
          </a:p>
        </p:txBody>
      </p:sp>
      <p:sp>
        <p:nvSpPr>
          <p:cNvPr id="3" name="TextBox 2">
            <a:hlinkClick r:id="rId2" action="ppaction://hlinkfile"/>
          </p:cNvPr>
          <p:cNvSpPr txBox="1"/>
          <p:nvPr/>
        </p:nvSpPr>
        <p:spPr>
          <a:xfrm>
            <a:off x="616688" y="1360965"/>
            <a:ext cx="7740503"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Login to Jenkins</a:t>
            </a:r>
          </a:p>
          <a:p>
            <a:pPr marL="285750" indent="-285750">
              <a:buFont typeface="Arial" panose="020B0604020202020204" pitchFamily="34" charset="0"/>
              <a:buChar char="•"/>
            </a:pPr>
            <a:r>
              <a:rPr lang="en-US" sz="2400" dirty="0"/>
              <a:t>Run the Deploy job:</a:t>
            </a:r>
          </a:p>
          <a:p>
            <a:pPr marL="742950" lvl="1" indent="-285750">
              <a:buFont typeface="Arial" panose="020B0604020202020204" pitchFamily="34" charset="0"/>
              <a:buChar char="•"/>
            </a:pPr>
            <a:r>
              <a:rPr lang="en-US" sz="2400" dirty="0"/>
              <a:t>Access the Module 7 and 8 jobs from: </a:t>
            </a:r>
          </a:p>
          <a:p>
            <a:pPr lvl="1"/>
            <a:r>
              <a:rPr lang="en-US" sz="2400" dirty="0"/>
              <a:t>http://&lt;Public-IP&gt;/jenkins/job/DOA/job/Labs/job/</a:t>
            </a:r>
          </a:p>
          <a:p>
            <a:pPr lvl="1"/>
            <a:r>
              <a:rPr lang="en-US" sz="2400" dirty="0"/>
              <a:t>Module7_Module8_Labs/</a:t>
            </a:r>
          </a:p>
          <a:p>
            <a:pPr marL="285750" indent="-285750">
              <a:buFont typeface="Arial" panose="020B0604020202020204" pitchFamily="34" charset="0"/>
              <a:buChar char="•"/>
            </a:pPr>
            <a:r>
              <a:rPr lang="en-US" sz="2400" dirty="0"/>
              <a:t>Select the "Module_7_Deploy_to_Tomcat" job from the dashboard</a:t>
            </a:r>
          </a:p>
          <a:p>
            <a:pPr marL="285750" indent="-285750">
              <a:buFont typeface="Arial" panose="020B0604020202020204" pitchFamily="34" charset="0"/>
              <a:buChar char="•"/>
            </a:pPr>
            <a:r>
              <a:rPr lang="en-US" sz="2400" dirty="0"/>
              <a:t>Click "Build with Parameters" from the left hand pane</a:t>
            </a:r>
          </a:p>
          <a:p>
            <a:pPr marL="285750" indent="-285750">
              <a:buFont typeface="Arial" panose="020B0604020202020204" pitchFamily="34" charset="0"/>
              <a:buChar char="•"/>
            </a:pPr>
            <a:r>
              <a:rPr lang="en-US" sz="2400" dirty="0"/>
              <a:t>Click "Add" next to SSH_KEY</a:t>
            </a:r>
          </a:p>
          <a:p>
            <a:pPr marL="285750" indent="-285750">
              <a:buFont typeface="Arial" panose="020B0604020202020204" pitchFamily="34" charset="0"/>
              <a:buChar char="•"/>
            </a:pPr>
            <a:r>
              <a:rPr lang="en-US" sz="2400" dirty="0"/>
              <a:t>Select "Secret file" as your "Kind" of credential</a:t>
            </a:r>
          </a:p>
          <a:p>
            <a:pPr marL="285750" indent="-285750">
              <a:buFont typeface="Arial" panose="020B0604020202020204" pitchFamily="34" charset="0"/>
              <a:buChar char="•"/>
            </a:pPr>
            <a:r>
              <a:rPr lang="en-US" sz="2400" dirty="0"/>
              <a:t>Click on "Choose File" and select your .</a:t>
            </a:r>
            <a:r>
              <a:rPr lang="en-US" sz="2400" dirty="0" err="1"/>
              <a:t>pem</a:t>
            </a:r>
            <a:r>
              <a:rPr lang="en-US" sz="2400" dirty="0"/>
              <a:t> file, created and downloaded at the start of the Academy on Day 1</a:t>
            </a:r>
          </a:p>
          <a:p>
            <a:pPr marL="285750" indent="-285750">
              <a:buFont typeface="Arial" panose="020B0604020202020204" pitchFamily="34" charset="0"/>
              <a:buChar char="•"/>
            </a:pPr>
            <a:r>
              <a:rPr lang="en-US" sz="2400" dirty="0"/>
              <a:t>Click on "Add"</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759901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Deployment</a:t>
            </a:r>
          </a:p>
        </p:txBody>
      </p:sp>
      <p:sp>
        <p:nvSpPr>
          <p:cNvPr id="3" name="TextBox 2">
            <a:hlinkClick r:id="rId2" action="ppaction://hlinkfile"/>
          </p:cNvPr>
          <p:cNvSpPr txBox="1"/>
          <p:nvPr/>
        </p:nvSpPr>
        <p:spPr>
          <a:xfrm>
            <a:off x="616688" y="1360965"/>
            <a:ext cx="7740503"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Provide &lt;Academy-Module7-Tomcat8&gt; to the "TOMCAT_IP" field</a:t>
            </a:r>
          </a:p>
          <a:p>
            <a:pPr marL="285750" indent="-285750">
              <a:buFont typeface="Arial" panose="020B0604020202020204" pitchFamily="34" charset="0"/>
              <a:buChar char="•"/>
            </a:pPr>
            <a:r>
              <a:rPr lang="en-US" sz="2400" dirty="0"/>
              <a:t>Click "Build"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Verify deployment</a:t>
            </a:r>
          </a:p>
          <a:p>
            <a:pPr lvl="1"/>
            <a:r>
              <a:rPr lang="en-US" sz="2400" dirty="0"/>
              <a:t>Go to the DevOps Academy Tomcat 7 instance http://&lt;Academy-Module7-Tomcat8&gt;/petclinic</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293" y="2634686"/>
            <a:ext cx="8348303" cy="2288190"/>
          </a:xfrm>
          <a:prstGeom prst="rect">
            <a:avLst/>
          </a:prstGeom>
        </p:spPr>
      </p:pic>
    </p:spTree>
    <p:extLst>
      <p:ext uri="{BB962C8B-B14F-4D97-AF65-F5344CB8AC3E}">
        <p14:creationId xmlns:p14="http://schemas.microsoft.com/office/powerpoint/2010/main" val="11493448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Topic 4</a:t>
            </a:r>
          </a:p>
        </p:txBody>
      </p:sp>
      <p:sp>
        <p:nvSpPr>
          <p:cNvPr id="4" name="Title 107"/>
          <p:cNvSpPr txBox="1">
            <a:spLocks/>
          </p:cNvSpPr>
          <p:nvPr/>
        </p:nvSpPr>
        <p:spPr>
          <a:xfrm>
            <a:off x="1158950" y="2526037"/>
            <a:ext cx="7028120" cy="1833307"/>
          </a:xfrm>
          <a:prstGeom prst="rect">
            <a:avLst/>
          </a:prstGeom>
        </p:spPr>
        <p:txBody>
          <a:bodyPr/>
          <a:lstStyle>
            <a:lvl1pPr algn="l" defTabSz="914400" rtl="0" eaLnBrk="1" latinLnBrk="0" hangingPunct="1">
              <a:lnSpc>
                <a:spcPct val="90000"/>
              </a:lnSpc>
              <a:spcBef>
                <a:spcPct val="0"/>
              </a:spcBef>
              <a:buNone/>
              <a:defRPr sz="4000" b="1" kern="1200">
                <a:solidFill>
                  <a:schemeClr val="tx2">
                    <a:lumMod val="75000"/>
                  </a:schemeClr>
                </a:solidFill>
                <a:latin typeface="Arial" panose="020B0604020202020204" pitchFamily="34" charset="0"/>
                <a:ea typeface="+mj-ea"/>
                <a:cs typeface="Arial" panose="020B0604020202020204" pitchFamily="34" charset="0"/>
              </a:defRPr>
            </a:lvl1pPr>
          </a:lstStyle>
          <a:p>
            <a:r>
              <a:rPr lang="en-US" dirty="0"/>
              <a:t>Module 8 Activities:</a:t>
            </a:r>
            <a:br>
              <a:rPr lang="en-US" dirty="0"/>
            </a:br>
            <a:br>
              <a:rPr lang="en-US" dirty="0"/>
            </a:br>
            <a:r>
              <a:rPr lang="en-US" dirty="0"/>
              <a:t>Operations</a:t>
            </a:r>
          </a:p>
        </p:txBody>
      </p:sp>
    </p:spTree>
    <p:extLst>
      <p:ext uri="{BB962C8B-B14F-4D97-AF65-F5344CB8AC3E}">
        <p14:creationId xmlns:p14="http://schemas.microsoft.com/office/powerpoint/2010/main" val="2745064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Introduction</a:t>
            </a:r>
          </a:p>
        </p:txBody>
      </p:sp>
      <p:sp>
        <p:nvSpPr>
          <p:cNvPr id="4" name="TextBox 3">
            <a:hlinkClick r:id="rId2" action="ppaction://hlinkfile"/>
          </p:cNvPr>
          <p:cNvSpPr txBox="1"/>
          <p:nvPr/>
        </p:nvSpPr>
        <p:spPr>
          <a:xfrm>
            <a:off x="616688" y="1360965"/>
            <a:ext cx="7740503"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An important aspect of DevOps is to monitor the health of the infrastructure under management</a:t>
            </a:r>
          </a:p>
          <a:p>
            <a:pPr marL="285750" indent="-285750">
              <a:buFont typeface="Arial" panose="020B0604020202020204" pitchFamily="34" charset="0"/>
              <a:buChar char="•"/>
            </a:pPr>
            <a:r>
              <a:rPr lang="en-US" sz="2400" dirty="0"/>
              <a:t>Many monitoring tools are available to do this, however specifically for this module the focus will be on Cloud Watch which is a monitoring tool provided by AWS</a:t>
            </a:r>
          </a:p>
        </p:txBody>
      </p:sp>
    </p:spTree>
    <p:extLst>
      <p:ext uri="{BB962C8B-B14F-4D97-AF65-F5344CB8AC3E}">
        <p14:creationId xmlns:p14="http://schemas.microsoft.com/office/powerpoint/2010/main" val="589187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Monitoring using Cloud Watch</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Login to the AWS console</a:t>
            </a:r>
          </a:p>
          <a:p>
            <a:pPr marL="285750" indent="-285750">
              <a:buFont typeface="Arial" panose="020B0604020202020204" pitchFamily="34" charset="0"/>
              <a:buChar char="•"/>
            </a:pPr>
            <a:r>
              <a:rPr lang="en-US" sz="2400" dirty="0"/>
              <a:t>Click "Services" and then "EC2“</a:t>
            </a:r>
          </a:p>
          <a:p>
            <a:r>
              <a:rPr lang="en-US" sz="2400" dirty="0"/>
              <a:t> </a:t>
            </a:r>
          </a:p>
          <a:p>
            <a:pPr marL="285750" indent="-285750">
              <a:buFont typeface="Arial" panose="020B0604020202020204" pitchFamily="34" charset="0"/>
              <a:buChar char="•"/>
            </a:pPr>
            <a:r>
              <a:rPr lang="en-US" sz="2400" dirty="0"/>
              <a:t>Click "Instances" and then look for your Tomcat 8 server which you created in the previous module</a:t>
            </a:r>
          </a:p>
          <a:p>
            <a:pPr marL="285750" indent="-285750">
              <a:buFont typeface="Arial" panose="020B0604020202020204" pitchFamily="34" charset="0"/>
              <a:buChar char="•"/>
            </a:pPr>
            <a:r>
              <a:rPr lang="en-US" sz="2400" dirty="0"/>
              <a:t>Click "Monitoring“ tab which exists in the bottom of </a:t>
            </a:r>
            <a:r>
              <a:rPr lang="en-US" sz="2400"/>
              <a:t>the page. </a:t>
            </a:r>
            <a:endParaRPr lang="en-US" sz="2400" dirty="0"/>
          </a:p>
          <a:p>
            <a:pPr marL="285750" indent="-285750">
              <a:buFont typeface="Arial" panose="020B0604020202020204" pitchFamily="34" charset="0"/>
              <a:buChar char="•"/>
            </a:pPr>
            <a:r>
              <a:rPr lang="en-US" sz="2400" dirty="0"/>
              <a:t>This will bring up the monitoring window detailing the different server resources being monitored</a:t>
            </a:r>
          </a:p>
          <a:p>
            <a:pPr marL="285750" indent="-285750">
              <a:buFont typeface="Arial" panose="020B0604020202020204" pitchFamily="34" charset="0"/>
              <a:buChar char="•"/>
            </a:pPr>
            <a:r>
              <a:rPr lang="en-US" sz="2400" dirty="0"/>
              <a:t>The graphs can be drilled into further by selecting a particular resource</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672871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AWS </a:t>
            </a:r>
            <a:r>
              <a:rPr lang="en-US" dirty="0" err="1"/>
              <a:t>CloudWatch</a:t>
            </a:r>
            <a:r>
              <a:rPr lang="en-US" dirty="0"/>
              <a:t> Alarms</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Go to the monitoring screen for your Tomcat 8 host </a:t>
            </a:r>
          </a:p>
          <a:p>
            <a:pPr marL="285750" indent="-285750">
              <a:buFont typeface="Arial" panose="020B0604020202020204" pitchFamily="34" charset="0"/>
              <a:buChar char="•"/>
            </a:pPr>
            <a:r>
              <a:rPr lang="en-US" sz="2400" dirty="0"/>
              <a:t>Click “Create Alarm”</a:t>
            </a:r>
          </a:p>
          <a:p>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On the pop-up window click "create topic"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05" y="2172892"/>
            <a:ext cx="8357191" cy="22036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7564" y="5311849"/>
            <a:ext cx="5238750" cy="381000"/>
          </a:xfrm>
          <a:prstGeom prst="rect">
            <a:avLst/>
          </a:prstGeom>
        </p:spPr>
      </p:pic>
    </p:spTree>
    <p:extLst>
      <p:ext uri="{BB962C8B-B14F-4D97-AF65-F5344CB8AC3E}">
        <p14:creationId xmlns:p14="http://schemas.microsoft.com/office/powerpoint/2010/main" val="200161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a:t>
            </a:r>
          </a:p>
        </p:txBody>
      </p:sp>
      <p:sp>
        <p:nvSpPr>
          <p:cNvPr id="3" name="TextBox 2"/>
          <p:cNvSpPr txBox="1"/>
          <p:nvPr/>
        </p:nvSpPr>
        <p:spPr>
          <a:xfrm>
            <a:off x="616688" y="1297167"/>
            <a:ext cx="7740503"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If you completed day 1 and didn't delete your stack, you don't need to do anything and can continue with yesterday's environment</a:t>
            </a:r>
          </a:p>
          <a:p>
            <a:pPr marL="285750" indent="-285750">
              <a:buFont typeface="Arial" panose="020B0604020202020204" pitchFamily="34" charset="0"/>
              <a:buChar char="•"/>
            </a:pPr>
            <a:r>
              <a:rPr lang="en-US" sz="2400" dirty="0"/>
              <a:t>If you did delete the stack yesterday follow the create stack part of this page only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6505181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AWS </a:t>
            </a:r>
            <a:r>
              <a:rPr lang="en-US" dirty="0" err="1"/>
              <a:t>CloudWatch</a:t>
            </a:r>
            <a:r>
              <a:rPr lang="en-US" dirty="0"/>
              <a:t> Alarms</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Fill in the details as shown below (take note of topic name)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Click "Create Alarm" and "Close"</a:t>
            </a:r>
          </a:p>
          <a:p>
            <a:pPr marL="285750" indent="-285750">
              <a:buFont typeface="Arial" panose="020B0604020202020204" pitchFamily="34" charset="0"/>
              <a:buChar char="•"/>
            </a:pPr>
            <a:r>
              <a:rPr lang="en-US" sz="2400" dirty="0"/>
              <a:t>Confirm subscription: AWS would have sent you an email asking to confirm the subscription to the topic</a:t>
            </a:r>
          </a:p>
          <a:p>
            <a:pPr marL="285750" indent="-285750">
              <a:buFont typeface="Arial" panose="020B0604020202020204" pitchFamily="34" charset="0"/>
              <a:buChar char="•"/>
            </a:pPr>
            <a:r>
              <a:rPr lang="en-US" sz="2400" dirty="0"/>
              <a:t>Click the link to subscribe in the email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5303" b="12583"/>
          <a:stretch/>
        </p:blipFill>
        <p:spPr>
          <a:xfrm>
            <a:off x="1015409" y="1903223"/>
            <a:ext cx="6943060" cy="2732568"/>
          </a:xfrm>
          <a:prstGeom prst="rect">
            <a:avLst/>
          </a:prstGeom>
        </p:spPr>
      </p:pic>
    </p:spTree>
    <p:extLst>
      <p:ext uri="{BB962C8B-B14F-4D97-AF65-F5344CB8AC3E}">
        <p14:creationId xmlns:p14="http://schemas.microsoft.com/office/powerpoint/2010/main" val="11010056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Subscribe To Alarm</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Click "Services" and then "SNS"</a:t>
            </a:r>
          </a:p>
          <a:p>
            <a:pPr marL="285750" indent="-285750">
              <a:buFont typeface="Arial" panose="020B0604020202020204" pitchFamily="34" charset="0"/>
              <a:buChar char="•"/>
            </a:pPr>
            <a:r>
              <a:rPr lang="en-US" sz="2400" dirty="0"/>
              <a:t>Click "Topics"  and select the topic you just created (with your name next to it)</a:t>
            </a:r>
          </a:p>
          <a:p>
            <a:pPr marL="285750" indent="-285750">
              <a:buFont typeface="Arial" panose="020B0604020202020204" pitchFamily="34" charset="0"/>
              <a:buChar char="•"/>
            </a:pPr>
            <a:r>
              <a:rPr lang="en-US" sz="2400" dirty="0"/>
              <a:t>Click "Actions -&gt;  Subscribe to topic"</a:t>
            </a:r>
          </a:p>
          <a:p>
            <a:pPr marL="285750" indent="-285750">
              <a:buFont typeface="Arial" panose="020B0604020202020204" pitchFamily="34" charset="0"/>
              <a:buChar char="•"/>
            </a:pPr>
            <a:r>
              <a:rPr lang="en-US" sz="2400" dirty="0"/>
              <a:t>Change the protocol to "email"</a:t>
            </a:r>
          </a:p>
          <a:p>
            <a:pPr marL="285750" indent="-285750">
              <a:buFont typeface="Arial" panose="020B0604020202020204" pitchFamily="34" charset="0"/>
              <a:buChar char="•"/>
            </a:pPr>
            <a:r>
              <a:rPr lang="en-US" sz="2400" dirty="0"/>
              <a:t>Enter your email address in Endpoint</a:t>
            </a:r>
          </a:p>
          <a:p>
            <a:pPr marL="285750" indent="-285750">
              <a:buFont typeface="Arial" panose="020B0604020202020204" pitchFamily="34" charset="0"/>
              <a:buChar char="•"/>
            </a:pPr>
            <a:r>
              <a:rPr lang="en-US" sz="2400" dirty="0"/>
              <a:t>Click "Create Subscription"</a:t>
            </a:r>
          </a:p>
          <a:p>
            <a:pPr marL="285750" indent="-285750">
              <a:buFont typeface="Arial" panose="020B0604020202020204" pitchFamily="34" charset="0"/>
              <a:buChar char="•"/>
            </a:pPr>
            <a:r>
              <a:rPr lang="en-US" sz="2400" dirty="0"/>
              <a:t>Confirm subscription</a:t>
            </a:r>
          </a:p>
          <a:p>
            <a:pPr marL="285750" indent="-285750">
              <a:buFont typeface="Arial" panose="020B0604020202020204" pitchFamily="34" charset="0"/>
              <a:buChar char="•"/>
            </a:pPr>
            <a:r>
              <a:rPr lang="en-US" sz="2400" dirty="0"/>
              <a:t>AWS would have sent you an email asking to confirm the subscription to the topic</a:t>
            </a:r>
          </a:p>
          <a:p>
            <a:pPr marL="285750" indent="-285750">
              <a:buFont typeface="Arial" panose="020B0604020202020204" pitchFamily="34" charset="0"/>
              <a:buChar char="•"/>
            </a:pPr>
            <a:r>
              <a:rPr lang="en-US" sz="2400" dirty="0"/>
              <a:t>Click the link to subscribe in the email</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1951623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Triggering Cloud Watch Alarm</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Login to Jenkins and access the Module 7 and 8 jobs folder at </a:t>
            </a:r>
          </a:p>
          <a:p>
            <a:r>
              <a:rPr lang="en-US" sz="2400" dirty="0"/>
              <a:t>	http://&lt;Public-IP&gt;/jenkins/job/DOA/job/Labs/job/ 	Module7_Module8_Labs/</a:t>
            </a:r>
          </a:p>
          <a:p>
            <a:pPr marL="285750" indent="-285750">
              <a:buFont typeface="Arial" panose="020B0604020202020204" pitchFamily="34" charset="0"/>
              <a:buChar char="•"/>
            </a:pPr>
            <a:r>
              <a:rPr lang="en-US" sz="2400" dirty="0"/>
              <a:t>Run the "Module_8_Trigger_Alarm" job: </a:t>
            </a:r>
          </a:p>
          <a:p>
            <a:pPr marL="742950" lvl="1" indent="-285750">
              <a:buFont typeface="Arial" panose="020B0604020202020204" pitchFamily="34" charset="0"/>
              <a:buChar char="•"/>
            </a:pPr>
            <a:r>
              <a:rPr lang="en-US" sz="2400" dirty="0"/>
              <a:t>Select the "Module_8_Trigger_Alarm" and click "Build with Parameters" from the job dashboard</a:t>
            </a:r>
          </a:p>
          <a:p>
            <a:pPr marL="742950" lvl="1" indent="-285750">
              <a:buFont typeface="Arial" panose="020B0604020202020204" pitchFamily="34" charset="0"/>
              <a:buChar char="•"/>
            </a:pPr>
            <a:r>
              <a:rPr lang="en-US" sz="2400" dirty="0"/>
              <a:t>Select SSH key which is already added to Jenkins from the dropdown</a:t>
            </a:r>
          </a:p>
          <a:p>
            <a:pPr marL="742950" lvl="1" indent="-285750">
              <a:buFont typeface="Arial" panose="020B0604020202020204" pitchFamily="34" charset="0"/>
              <a:buChar char="•"/>
            </a:pPr>
            <a:r>
              <a:rPr lang="en-US" sz="2400" dirty="0"/>
              <a:t>Paste in the server IP for your Tomcat 8 host for TOMCAT_IP</a:t>
            </a:r>
          </a:p>
          <a:p>
            <a:pPr marL="742950" lvl="1" indent="-285750">
              <a:buFont typeface="Arial" panose="020B0604020202020204" pitchFamily="34" charset="0"/>
              <a:buChar char="•"/>
            </a:pPr>
            <a:r>
              <a:rPr lang="en-US" sz="2400" dirty="0"/>
              <a:t>Click on "Build"</a:t>
            </a:r>
          </a:p>
        </p:txBody>
      </p:sp>
    </p:spTree>
    <p:extLst>
      <p:ext uri="{BB962C8B-B14F-4D97-AF65-F5344CB8AC3E}">
        <p14:creationId xmlns:p14="http://schemas.microsoft.com/office/powerpoint/2010/main" val="3250799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Receive Notification</a:t>
            </a:r>
          </a:p>
        </p:txBody>
      </p:sp>
      <p:sp>
        <p:nvSpPr>
          <p:cNvPr id="4" name="TextBox 3">
            <a:hlinkClick r:id="rId2" action="ppaction://hlinkfile"/>
          </p:cNvPr>
          <p:cNvSpPr txBox="1"/>
          <p:nvPr/>
        </p:nvSpPr>
        <p:spPr>
          <a:xfrm>
            <a:off x="616688" y="1360965"/>
            <a:ext cx="7740503"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From triggering the job it can take up to five minutes for an email to arrive notifying that the alarm has been triggered</a:t>
            </a:r>
          </a:p>
          <a:p>
            <a:pPr marL="285750" indent="-285750">
              <a:buFont typeface="Arial" panose="020B0604020202020204" pitchFamily="34" charset="0"/>
              <a:buChar char="•"/>
            </a:pPr>
            <a:r>
              <a:rPr lang="en-US" sz="2400" dirty="0"/>
              <a:t>The changes can also be seen on AWS</a:t>
            </a:r>
          </a:p>
          <a:p>
            <a:r>
              <a:rPr lang="en-US" sz="2400" dirty="0"/>
              <a:t>	Select "EC2 -&gt;Instances"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220" y="3299957"/>
            <a:ext cx="7697971" cy="2938644"/>
          </a:xfrm>
          <a:prstGeom prst="rect">
            <a:avLst/>
          </a:prstGeom>
        </p:spPr>
      </p:pic>
    </p:spTree>
    <p:extLst>
      <p:ext uri="{BB962C8B-B14F-4D97-AF65-F5344CB8AC3E}">
        <p14:creationId xmlns:p14="http://schemas.microsoft.com/office/powerpoint/2010/main" val="18359655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err="1">
                <a:latin typeface="Arial" panose="020B0604020202020204" pitchFamily="34" charset="0"/>
                <a:cs typeface="Arial" panose="020B0604020202020204" pitchFamily="34" charset="0"/>
              </a:rPr>
              <a:t>Kibana</a:t>
            </a:r>
            <a:r>
              <a:rPr lang="en-US" sz="4000" dirty="0">
                <a:latin typeface="Arial" panose="020B0604020202020204" pitchFamily="34" charset="0"/>
                <a:cs typeface="Arial" panose="020B0604020202020204" pitchFamily="34" charset="0"/>
              </a:rPr>
              <a:t> Dashboard</a:t>
            </a:r>
          </a:p>
        </p:txBody>
      </p:sp>
      <p:sp>
        <p:nvSpPr>
          <p:cNvPr id="4" name="TextBox 3">
            <a:hlinkClick r:id="rId2" action="ppaction://hlinkfile"/>
          </p:cNvPr>
          <p:cNvSpPr txBox="1"/>
          <p:nvPr/>
        </p:nvSpPr>
        <p:spPr>
          <a:xfrm>
            <a:off x="616688" y="1360965"/>
            <a:ext cx="7740503"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 Navigate to the your Nginx homepage</a:t>
            </a:r>
          </a:p>
          <a:p>
            <a:pPr marL="742950" lvl="1" indent="-285750">
              <a:buFont typeface="Arial" panose="020B0604020202020204" pitchFamily="34" charset="0"/>
              <a:buChar char="•"/>
            </a:pPr>
            <a:r>
              <a:rPr lang="en-US" sz="2400" dirty="0"/>
              <a:t>http://&lt;Public-IP&gt; </a:t>
            </a:r>
          </a:p>
          <a:p>
            <a:pPr marL="742950" lvl="1" indent="-285750">
              <a:buFont typeface="Arial" panose="020B0604020202020204" pitchFamily="34" charset="0"/>
              <a:buChar char="•"/>
            </a:pPr>
            <a:r>
              <a:rPr lang="en-US" sz="2400" dirty="0"/>
              <a:t>click the </a:t>
            </a:r>
            <a:r>
              <a:rPr lang="en-US" sz="2400" dirty="0" err="1"/>
              <a:t>Kibana</a:t>
            </a:r>
            <a:r>
              <a:rPr lang="en-US" sz="2400" dirty="0"/>
              <a:t> Dashboard link to see the default dashboard </a:t>
            </a:r>
          </a:p>
          <a:p>
            <a:pPr marL="742950" lvl="1" indent="-285750">
              <a:buFont typeface="Arial" panose="020B0604020202020204" pitchFamily="34" charset="0"/>
              <a:buChar char="•"/>
            </a:pPr>
            <a:r>
              <a:rPr lang="en-US" sz="2400" dirty="0"/>
              <a:t>It shows all logs shipped to </a:t>
            </a:r>
            <a:r>
              <a:rPr lang="en-US" sz="2400" dirty="0" err="1"/>
              <a:t>Logstash</a:t>
            </a:r>
            <a:r>
              <a:rPr lang="en-US" sz="2400" dirty="0"/>
              <a:t> through syslog</a:t>
            </a:r>
          </a:p>
        </p:txBody>
      </p:sp>
    </p:spTree>
    <p:extLst>
      <p:ext uri="{BB962C8B-B14F-4D97-AF65-F5344CB8AC3E}">
        <p14:creationId xmlns:p14="http://schemas.microsoft.com/office/powerpoint/2010/main" val="33879662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Day2</a:t>
            </a:r>
          </a:p>
        </p:txBody>
      </p:sp>
      <p:sp>
        <p:nvSpPr>
          <p:cNvPr id="3" name="Rectangle 2"/>
          <p:cNvSpPr/>
          <p:nvPr/>
        </p:nvSpPr>
        <p:spPr>
          <a:xfrm>
            <a:off x="1073887" y="1871329"/>
            <a:ext cx="6762307" cy="3046988"/>
          </a:xfrm>
          <a:prstGeom prst="rect">
            <a:avLst/>
          </a:prstGeom>
        </p:spPr>
        <p:txBody>
          <a:bodyPr wrap="square">
            <a:spAutoFit/>
          </a:bodyPr>
          <a:lstStyle/>
          <a:p>
            <a:r>
              <a:rPr lang="en-US" sz="2400" dirty="0">
                <a:solidFill>
                  <a:srgbClr val="FF0000"/>
                </a:solidFill>
              </a:rPr>
              <a:t>Please refer to the End of Day 1 instructions for deleting the stack you created in day 2</a:t>
            </a:r>
          </a:p>
          <a:p>
            <a:endParaRPr lang="en-US" sz="2400" dirty="0">
              <a:solidFill>
                <a:srgbClr val="FF0000"/>
              </a:solidFill>
            </a:endParaRPr>
          </a:p>
          <a:p>
            <a:r>
              <a:rPr lang="en-US" sz="2400" b="1" dirty="0">
                <a:solidFill>
                  <a:srgbClr val="FF0000"/>
                </a:solidFill>
              </a:rPr>
              <a:t>Note</a:t>
            </a:r>
            <a:r>
              <a:rPr lang="en-US" sz="2400" dirty="0">
                <a:solidFill>
                  <a:srgbClr val="FF0000"/>
                </a:solidFill>
              </a:rPr>
              <a:t>: You will need to delete any additional stacks that were created during the day i.e. Chef server and Tomcat servers</a:t>
            </a:r>
          </a:p>
          <a:p>
            <a:endParaRPr lang="en-US" sz="2400" dirty="0">
              <a:solidFill>
                <a:srgbClr val="FF0000"/>
              </a:solidFill>
              <a:effectLst/>
            </a:endParaRPr>
          </a:p>
          <a:p>
            <a:r>
              <a:rPr lang="en-US" sz="2400" dirty="0">
                <a:solidFill>
                  <a:srgbClr val="FF0000"/>
                </a:solidFill>
              </a:rPr>
              <a:t>Please ask participants to delete their stacks</a:t>
            </a:r>
            <a:endParaRPr lang="en-US" sz="2400" dirty="0">
              <a:solidFill>
                <a:srgbClr val="FF0000"/>
              </a:solidFill>
              <a:effectLst/>
            </a:endParaRPr>
          </a:p>
        </p:txBody>
      </p:sp>
    </p:spTree>
    <p:extLst>
      <p:ext uri="{BB962C8B-B14F-4D97-AF65-F5344CB8AC3E}">
        <p14:creationId xmlns:p14="http://schemas.microsoft.com/office/powerpoint/2010/main" val="35653053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Summary </a:t>
            </a:r>
          </a:p>
        </p:txBody>
      </p:sp>
      <p:sp>
        <p:nvSpPr>
          <p:cNvPr id="3" name="Rectangle 2"/>
          <p:cNvSpPr/>
          <p:nvPr/>
        </p:nvSpPr>
        <p:spPr>
          <a:xfrm>
            <a:off x="122375" y="1307047"/>
            <a:ext cx="6510900" cy="3477875"/>
          </a:xfrm>
          <a:prstGeom prst="rect">
            <a:avLst/>
          </a:prstGeom>
        </p:spPr>
        <p:txBody>
          <a:bodyPr wrap="square">
            <a:spAutoFit/>
          </a:bodyPr>
          <a:lstStyle/>
          <a:p>
            <a:r>
              <a:rPr lang="en-US" sz="2000" b="1" dirty="0">
                <a:solidFill>
                  <a:schemeClr val="tx2">
                    <a:lumMod val="75000"/>
                  </a:schemeClr>
                </a:solidFill>
                <a:latin typeface="Arial" panose="020B0604020202020204" pitchFamily="34" charset="0"/>
                <a:cs typeface="Arial" panose="020B0604020202020204" pitchFamily="34" charset="0"/>
              </a:rPr>
              <a:t>At the end of this course, you are able to:</a:t>
            </a:r>
          </a:p>
          <a:p>
            <a:endParaRPr lang="en-US" sz="2000" b="1"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Describe Configuration Management using Chef</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Describe Containers and Docker</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Use platform application features</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Perform Operations in cloud</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sz="2000" dirty="0">
              <a:solidFill>
                <a:schemeClr val="tx2">
                  <a:lumMod val="75000"/>
                </a:schemeClr>
              </a:solidFill>
              <a:latin typeface="Arial" panose="020B0604020202020204" pitchFamily="34" charset="0"/>
              <a:cs typeface="Arial" panose="020B0604020202020204" pitchFamily="34" charset="0"/>
            </a:endParaRPr>
          </a:p>
        </p:txBody>
      </p:sp>
      <p:grpSp>
        <p:nvGrpSpPr>
          <p:cNvPr id="9" name="Group 8"/>
          <p:cNvGrpSpPr/>
          <p:nvPr/>
        </p:nvGrpSpPr>
        <p:grpSpPr>
          <a:xfrm>
            <a:off x="7377128" y="1205447"/>
            <a:ext cx="1766872" cy="1764161"/>
            <a:chOff x="7376802" y="1307047"/>
            <a:chExt cx="1766872" cy="1764161"/>
          </a:xfrm>
        </p:grpSpPr>
        <p:grpSp>
          <p:nvGrpSpPr>
            <p:cNvPr id="4" name="Group 3"/>
            <p:cNvGrpSpPr/>
            <p:nvPr/>
          </p:nvGrpSpPr>
          <p:grpSpPr>
            <a:xfrm>
              <a:off x="7633294" y="1307047"/>
              <a:ext cx="1097543" cy="1463196"/>
              <a:chOff x="431801" y="4117975"/>
              <a:chExt cx="561975" cy="725488"/>
            </a:xfrm>
          </p:grpSpPr>
          <p:sp>
            <p:nvSpPr>
              <p:cNvPr id="5" name="Freeform 7"/>
              <p:cNvSpPr>
                <a:spLocks noEditPoints="1"/>
              </p:cNvSpPr>
              <p:nvPr/>
            </p:nvSpPr>
            <p:spPr bwMode="auto">
              <a:xfrm>
                <a:off x="519113" y="4316413"/>
                <a:ext cx="130175" cy="303213"/>
              </a:xfrm>
              <a:custGeom>
                <a:avLst/>
                <a:gdLst>
                  <a:gd name="T0" fmla="*/ 96 w 191"/>
                  <a:gd name="T1" fmla="*/ 445 h 445"/>
                  <a:gd name="T2" fmla="*/ 163 w 191"/>
                  <a:gd name="T3" fmla="*/ 418 h 445"/>
                  <a:gd name="T4" fmla="*/ 191 w 191"/>
                  <a:gd name="T5" fmla="*/ 350 h 445"/>
                  <a:gd name="T6" fmla="*/ 163 w 191"/>
                  <a:gd name="T7" fmla="*/ 283 h 445"/>
                  <a:gd name="T8" fmla="*/ 96 w 191"/>
                  <a:gd name="T9" fmla="*/ 255 h 445"/>
                  <a:gd name="T10" fmla="*/ 28 w 191"/>
                  <a:gd name="T11" fmla="*/ 283 h 445"/>
                  <a:gd name="T12" fmla="*/ 0 w 191"/>
                  <a:gd name="T13" fmla="*/ 350 h 445"/>
                  <a:gd name="T14" fmla="*/ 28 w 191"/>
                  <a:gd name="T15" fmla="*/ 418 h 445"/>
                  <a:gd name="T16" fmla="*/ 96 w 191"/>
                  <a:gd name="T17" fmla="*/ 445 h 445"/>
                  <a:gd name="T18" fmla="*/ 34 w 191"/>
                  <a:gd name="T19" fmla="*/ 343 h 445"/>
                  <a:gd name="T20" fmla="*/ 37 w 191"/>
                  <a:gd name="T21" fmla="*/ 326 h 445"/>
                  <a:gd name="T22" fmla="*/ 54 w 191"/>
                  <a:gd name="T23" fmla="*/ 328 h 445"/>
                  <a:gd name="T24" fmla="*/ 83 w 191"/>
                  <a:gd name="T25" fmla="*/ 368 h 445"/>
                  <a:gd name="T26" fmla="*/ 103 w 191"/>
                  <a:gd name="T27" fmla="*/ 340 h 445"/>
                  <a:gd name="T28" fmla="*/ 139 w 191"/>
                  <a:gd name="T29" fmla="*/ 302 h 445"/>
                  <a:gd name="T30" fmla="*/ 156 w 191"/>
                  <a:gd name="T31" fmla="*/ 303 h 445"/>
                  <a:gd name="T32" fmla="*/ 156 w 191"/>
                  <a:gd name="T33" fmla="*/ 320 h 445"/>
                  <a:gd name="T34" fmla="*/ 123 w 191"/>
                  <a:gd name="T35" fmla="*/ 355 h 445"/>
                  <a:gd name="T36" fmla="*/ 95 w 191"/>
                  <a:gd name="T37" fmla="*/ 396 h 445"/>
                  <a:gd name="T38" fmla="*/ 91 w 191"/>
                  <a:gd name="T39" fmla="*/ 400 h 445"/>
                  <a:gd name="T40" fmla="*/ 74 w 191"/>
                  <a:gd name="T41" fmla="*/ 397 h 445"/>
                  <a:gd name="T42" fmla="*/ 34 w 191"/>
                  <a:gd name="T43" fmla="*/ 343 h 445"/>
                  <a:gd name="T44" fmla="*/ 96 w 191"/>
                  <a:gd name="T45" fmla="*/ 190 h 445"/>
                  <a:gd name="T46" fmla="*/ 163 w 191"/>
                  <a:gd name="T47" fmla="*/ 162 h 445"/>
                  <a:gd name="T48" fmla="*/ 191 w 191"/>
                  <a:gd name="T49" fmla="*/ 95 h 445"/>
                  <a:gd name="T50" fmla="*/ 163 w 191"/>
                  <a:gd name="T51" fmla="*/ 27 h 445"/>
                  <a:gd name="T52" fmla="*/ 96 w 191"/>
                  <a:gd name="T53" fmla="*/ 0 h 445"/>
                  <a:gd name="T54" fmla="*/ 28 w 191"/>
                  <a:gd name="T55" fmla="*/ 27 h 445"/>
                  <a:gd name="T56" fmla="*/ 0 w 191"/>
                  <a:gd name="T57" fmla="*/ 95 h 445"/>
                  <a:gd name="T58" fmla="*/ 28 w 191"/>
                  <a:gd name="T59" fmla="*/ 162 h 445"/>
                  <a:gd name="T60" fmla="*/ 96 w 191"/>
                  <a:gd name="T61" fmla="*/ 190 h 445"/>
                  <a:gd name="T62" fmla="*/ 34 w 191"/>
                  <a:gd name="T63" fmla="*/ 88 h 445"/>
                  <a:gd name="T64" fmla="*/ 37 w 191"/>
                  <a:gd name="T65" fmla="*/ 70 h 445"/>
                  <a:gd name="T66" fmla="*/ 54 w 191"/>
                  <a:gd name="T67" fmla="*/ 73 h 445"/>
                  <a:gd name="T68" fmla="*/ 83 w 191"/>
                  <a:gd name="T69" fmla="*/ 112 h 445"/>
                  <a:gd name="T70" fmla="*/ 103 w 191"/>
                  <a:gd name="T71" fmla="*/ 84 h 445"/>
                  <a:gd name="T72" fmla="*/ 139 w 191"/>
                  <a:gd name="T73" fmla="*/ 46 h 445"/>
                  <a:gd name="T74" fmla="*/ 156 w 191"/>
                  <a:gd name="T75" fmla="*/ 47 h 445"/>
                  <a:gd name="T76" fmla="*/ 156 w 191"/>
                  <a:gd name="T77" fmla="*/ 64 h 445"/>
                  <a:gd name="T78" fmla="*/ 123 w 191"/>
                  <a:gd name="T79" fmla="*/ 100 h 445"/>
                  <a:gd name="T80" fmla="*/ 95 w 191"/>
                  <a:gd name="T81" fmla="*/ 140 h 445"/>
                  <a:gd name="T82" fmla="*/ 91 w 191"/>
                  <a:gd name="T83" fmla="*/ 144 h 445"/>
                  <a:gd name="T84" fmla="*/ 74 w 191"/>
                  <a:gd name="T85" fmla="*/ 141 h 445"/>
                  <a:gd name="T86" fmla="*/ 34 w 191"/>
                  <a:gd name="T87" fmla="*/ 88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1" h="445">
                    <a:moveTo>
                      <a:pt x="96" y="445"/>
                    </a:moveTo>
                    <a:cubicBezTo>
                      <a:pt x="122" y="445"/>
                      <a:pt x="146" y="435"/>
                      <a:pt x="163" y="418"/>
                    </a:cubicBezTo>
                    <a:cubicBezTo>
                      <a:pt x="180" y="400"/>
                      <a:pt x="191" y="377"/>
                      <a:pt x="191" y="350"/>
                    </a:cubicBezTo>
                    <a:cubicBezTo>
                      <a:pt x="191" y="324"/>
                      <a:pt x="180" y="300"/>
                      <a:pt x="163" y="283"/>
                    </a:cubicBezTo>
                    <a:cubicBezTo>
                      <a:pt x="146" y="266"/>
                      <a:pt x="122" y="255"/>
                      <a:pt x="96" y="255"/>
                    </a:cubicBezTo>
                    <a:cubicBezTo>
                      <a:pt x="69" y="255"/>
                      <a:pt x="46" y="266"/>
                      <a:pt x="28" y="283"/>
                    </a:cubicBezTo>
                    <a:cubicBezTo>
                      <a:pt x="11" y="300"/>
                      <a:pt x="0" y="324"/>
                      <a:pt x="0" y="350"/>
                    </a:cubicBezTo>
                    <a:cubicBezTo>
                      <a:pt x="0" y="377"/>
                      <a:pt x="11" y="400"/>
                      <a:pt x="28" y="418"/>
                    </a:cubicBezTo>
                    <a:cubicBezTo>
                      <a:pt x="46" y="435"/>
                      <a:pt x="69" y="445"/>
                      <a:pt x="96" y="445"/>
                    </a:cubicBezTo>
                    <a:close/>
                    <a:moveTo>
                      <a:pt x="34" y="343"/>
                    </a:moveTo>
                    <a:cubicBezTo>
                      <a:pt x="30" y="338"/>
                      <a:pt x="31" y="330"/>
                      <a:pt x="37" y="326"/>
                    </a:cubicBezTo>
                    <a:cubicBezTo>
                      <a:pt x="42" y="322"/>
                      <a:pt x="50" y="323"/>
                      <a:pt x="54" y="328"/>
                    </a:cubicBezTo>
                    <a:cubicBezTo>
                      <a:pt x="83" y="368"/>
                      <a:pt x="83" y="368"/>
                      <a:pt x="83" y="368"/>
                    </a:cubicBezTo>
                    <a:cubicBezTo>
                      <a:pt x="89" y="358"/>
                      <a:pt x="96" y="349"/>
                      <a:pt x="103" y="340"/>
                    </a:cubicBezTo>
                    <a:cubicBezTo>
                      <a:pt x="114" y="326"/>
                      <a:pt x="126" y="314"/>
                      <a:pt x="139" y="302"/>
                    </a:cubicBezTo>
                    <a:cubicBezTo>
                      <a:pt x="144" y="297"/>
                      <a:pt x="152" y="298"/>
                      <a:pt x="156" y="303"/>
                    </a:cubicBezTo>
                    <a:cubicBezTo>
                      <a:pt x="161" y="308"/>
                      <a:pt x="161" y="315"/>
                      <a:pt x="156" y="320"/>
                    </a:cubicBezTo>
                    <a:cubicBezTo>
                      <a:pt x="144" y="331"/>
                      <a:pt x="133" y="343"/>
                      <a:pt x="123" y="355"/>
                    </a:cubicBezTo>
                    <a:cubicBezTo>
                      <a:pt x="113" y="368"/>
                      <a:pt x="103" y="381"/>
                      <a:pt x="95" y="396"/>
                    </a:cubicBezTo>
                    <a:cubicBezTo>
                      <a:pt x="94" y="397"/>
                      <a:pt x="93" y="398"/>
                      <a:pt x="91" y="400"/>
                    </a:cubicBezTo>
                    <a:cubicBezTo>
                      <a:pt x="86" y="404"/>
                      <a:pt x="78" y="403"/>
                      <a:pt x="74" y="397"/>
                    </a:cubicBezTo>
                    <a:cubicBezTo>
                      <a:pt x="34" y="343"/>
                      <a:pt x="34" y="343"/>
                      <a:pt x="34" y="343"/>
                    </a:cubicBezTo>
                    <a:close/>
                    <a:moveTo>
                      <a:pt x="96" y="190"/>
                    </a:moveTo>
                    <a:cubicBezTo>
                      <a:pt x="122" y="190"/>
                      <a:pt x="146" y="179"/>
                      <a:pt x="163" y="162"/>
                    </a:cubicBezTo>
                    <a:cubicBezTo>
                      <a:pt x="180" y="145"/>
                      <a:pt x="191" y="121"/>
                      <a:pt x="191" y="95"/>
                    </a:cubicBezTo>
                    <a:cubicBezTo>
                      <a:pt x="191" y="68"/>
                      <a:pt x="180" y="45"/>
                      <a:pt x="163" y="27"/>
                    </a:cubicBezTo>
                    <a:cubicBezTo>
                      <a:pt x="146" y="10"/>
                      <a:pt x="122" y="0"/>
                      <a:pt x="96" y="0"/>
                    </a:cubicBezTo>
                    <a:cubicBezTo>
                      <a:pt x="69" y="0"/>
                      <a:pt x="46" y="10"/>
                      <a:pt x="28" y="27"/>
                    </a:cubicBezTo>
                    <a:cubicBezTo>
                      <a:pt x="11" y="45"/>
                      <a:pt x="0" y="68"/>
                      <a:pt x="0" y="95"/>
                    </a:cubicBezTo>
                    <a:cubicBezTo>
                      <a:pt x="0" y="121"/>
                      <a:pt x="11" y="145"/>
                      <a:pt x="28" y="162"/>
                    </a:cubicBezTo>
                    <a:cubicBezTo>
                      <a:pt x="46" y="179"/>
                      <a:pt x="69" y="190"/>
                      <a:pt x="96" y="190"/>
                    </a:cubicBezTo>
                    <a:close/>
                    <a:moveTo>
                      <a:pt x="34" y="88"/>
                    </a:moveTo>
                    <a:cubicBezTo>
                      <a:pt x="30" y="82"/>
                      <a:pt x="31" y="74"/>
                      <a:pt x="37" y="70"/>
                    </a:cubicBezTo>
                    <a:cubicBezTo>
                      <a:pt x="42" y="66"/>
                      <a:pt x="50" y="67"/>
                      <a:pt x="54" y="73"/>
                    </a:cubicBezTo>
                    <a:cubicBezTo>
                      <a:pt x="83" y="112"/>
                      <a:pt x="83" y="112"/>
                      <a:pt x="83" y="112"/>
                    </a:cubicBezTo>
                    <a:cubicBezTo>
                      <a:pt x="89" y="102"/>
                      <a:pt x="96" y="93"/>
                      <a:pt x="103" y="84"/>
                    </a:cubicBezTo>
                    <a:cubicBezTo>
                      <a:pt x="114" y="71"/>
                      <a:pt x="126" y="58"/>
                      <a:pt x="139" y="46"/>
                    </a:cubicBezTo>
                    <a:cubicBezTo>
                      <a:pt x="144" y="42"/>
                      <a:pt x="152" y="42"/>
                      <a:pt x="156" y="47"/>
                    </a:cubicBezTo>
                    <a:cubicBezTo>
                      <a:pt x="161" y="52"/>
                      <a:pt x="161" y="60"/>
                      <a:pt x="156" y="64"/>
                    </a:cubicBezTo>
                    <a:cubicBezTo>
                      <a:pt x="144" y="75"/>
                      <a:pt x="133" y="87"/>
                      <a:pt x="123" y="100"/>
                    </a:cubicBezTo>
                    <a:cubicBezTo>
                      <a:pt x="113" y="112"/>
                      <a:pt x="103" y="126"/>
                      <a:pt x="95" y="140"/>
                    </a:cubicBezTo>
                    <a:cubicBezTo>
                      <a:pt x="94" y="141"/>
                      <a:pt x="93" y="143"/>
                      <a:pt x="91" y="144"/>
                    </a:cubicBezTo>
                    <a:cubicBezTo>
                      <a:pt x="86" y="148"/>
                      <a:pt x="78" y="147"/>
                      <a:pt x="74" y="141"/>
                    </a:cubicBezTo>
                    <a:cubicBezTo>
                      <a:pt x="34" y="88"/>
                      <a:pt x="34" y="88"/>
                      <a:pt x="34" y="88"/>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6" name="Freeform 8"/>
              <p:cNvSpPr>
                <a:spLocks noEditPoints="1"/>
              </p:cNvSpPr>
              <p:nvPr/>
            </p:nvSpPr>
            <p:spPr bwMode="auto">
              <a:xfrm>
                <a:off x="431801" y="4117975"/>
                <a:ext cx="561975" cy="725488"/>
              </a:xfrm>
              <a:custGeom>
                <a:avLst/>
                <a:gdLst>
                  <a:gd name="T0" fmla="*/ 779 w 824"/>
                  <a:gd name="T1" fmla="*/ 255 h 1067"/>
                  <a:gd name="T2" fmla="*/ 728 w 824"/>
                  <a:gd name="T3" fmla="*/ 204 h 1067"/>
                  <a:gd name="T4" fmla="*/ 633 w 824"/>
                  <a:gd name="T5" fmla="*/ 204 h 1067"/>
                  <a:gd name="T6" fmla="*/ 633 w 824"/>
                  <a:gd name="T7" fmla="*/ 160 h 1067"/>
                  <a:gd name="T8" fmla="*/ 728 w 824"/>
                  <a:gd name="T9" fmla="*/ 160 h 1067"/>
                  <a:gd name="T10" fmla="*/ 824 w 824"/>
                  <a:gd name="T11" fmla="*/ 255 h 1067"/>
                  <a:gd name="T12" fmla="*/ 824 w 824"/>
                  <a:gd name="T13" fmla="*/ 972 h 1067"/>
                  <a:gd name="T14" fmla="*/ 728 w 824"/>
                  <a:gd name="T15" fmla="*/ 1067 h 1067"/>
                  <a:gd name="T16" fmla="*/ 96 w 824"/>
                  <a:gd name="T17" fmla="*/ 1067 h 1067"/>
                  <a:gd name="T18" fmla="*/ 0 w 824"/>
                  <a:gd name="T19" fmla="*/ 972 h 1067"/>
                  <a:gd name="T20" fmla="*/ 0 w 824"/>
                  <a:gd name="T21" fmla="*/ 255 h 1067"/>
                  <a:gd name="T22" fmla="*/ 96 w 824"/>
                  <a:gd name="T23" fmla="*/ 160 h 1067"/>
                  <a:gd name="T24" fmla="*/ 191 w 824"/>
                  <a:gd name="T25" fmla="*/ 160 h 1067"/>
                  <a:gd name="T26" fmla="*/ 191 w 824"/>
                  <a:gd name="T27" fmla="*/ 204 h 1067"/>
                  <a:gd name="T28" fmla="*/ 96 w 824"/>
                  <a:gd name="T29" fmla="*/ 204 h 1067"/>
                  <a:gd name="T30" fmla="*/ 45 w 824"/>
                  <a:gd name="T31" fmla="*/ 255 h 1067"/>
                  <a:gd name="T32" fmla="*/ 45 w 824"/>
                  <a:gd name="T33" fmla="*/ 972 h 1067"/>
                  <a:gd name="T34" fmla="*/ 96 w 824"/>
                  <a:gd name="T35" fmla="*/ 1023 h 1067"/>
                  <a:gd name="T36" fmla="*/ 728 w 824"/>
                  <a:gd name="T37" fmla="*/ 1023 h 1067"/>
                  <a:gd name="T38" fmla="*/ 779 w 824"/>
                  <a:gd name="T39" fmla="*/ 972 h 1067"/>
                  <a:gd name="T40" fmla="*/ 779 w 824"/>
                  <a:gd name="T41" fmla="*/ 255 h 1067"/>
                  <a:gd name="T42" fmla="*/ 412 w 824"/>
                  <a:gd name="T43" fmla="*/ 65 h 1067"/>
                  <a:gd name="T44" fmla="*/ 450 w 824"/>
                  <a:gd name="T45" fmla="*/ 103 h 1067"/>
                  <a:gd name="T46" fmla="*/ 412 w 824"/>
                  <a:gd name="T47" fmla="*/ 141 h 1067"/>
                  <a:gd name="T48" fmla="*/ 374 w 824"/>
                  <a:gd name="T49" fmla="*/ 103 h 1067"/>
                  <a:gd name="T50" fmla="*/ 412 w 824"/>
                  <a:gd name="T51" fmla="*/ 65 h 1067"/>
                  <a:gd name="T52" fmla="*/ 470 w 824"/>
                  <a:gd name="T53" fmla="*/ 45 h 1067"/>
                  <a:gd name="T54" fmla="*/ 491 w 824"/>
                  <a:gd name="T55" fmla="*/ 81 h 1067"/>
                  <a:gd name="T56" fmla="*/ 564 w 824"/>
                  <a:gd name="T57" fmla="*/ 81 h 1067"/>
                  <a:gd name="T58" fmla="*/ 586 w 824"/>
                  <a:gd name="T59" fmla="*/ 103 h 1067"/>
                  <a:gd name="T60" fmla="*/ 586 w 824"/>
                  <a:gd name="T61" fmla="*/ 204 h 1067"/>
                  <a:gd name="T62" fmla="*/ 564 w 824"/>
                  <a:gd name="T63" fmla="*/ 226 h 1067"/>
                  <a:gd name="T64" fmla="*/ 260 w 824"/>
                  <a:gd name="T65" fmla="*/ 226 h 1067"/>
                  <a:gd name="T66" fmla="*/ 238 w 824"/>
                  <a:gd name="T67" fmla="*/ 204 h 1067"/>
                  <a:gd name="T68" fmla="*/ 238 w 824"/>
                  <a:gd name="T69" fmla="*/ 103 h 1067"/>
                  <a:gd name="T70" fmla="*/ 260 w 824"/>
                  <a:gd name="T71" fmla="*/ 81 h 1067"/>
                  <a:gd name="T72" fmla="*/ 333 w 824"/>
                  <a:gd name="T73" fmla="*/ 81 h 1067"/>
                  <a:gd name="T74" fmla="*/ 470 w 824"/>
                  <a:gd name="T75" fmla="*/ 45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4" h="1067">
                    <a:moveTo>
                      <a:pt x="779" y="255"/>
                    </a:moveTo>
                    <a:cubicBezTo>
                      <a:pt x="779" y="227"/>
                      <a:pt x="756" y="204"/>
                      <a:pt x="728" y="204"/>
                    </a:cubicBezTo>
                    <a:cubicBezTo>
                      <a:pt x="633" y="204"/>
                      <a:pt x="633" y="204"/>
                      <a:pt x="633" y="204"/>
                    </a:cubicBezTo>
                    <a:cubicBezTo>
                      <a:pt x="633" y="160"/>
                      <a:pt x="633" y="160"/>
                      <a:pt x="633" y="160"/>
                    </a:cubicBezTo>
                    <a:cubicBezTo>
                      <a:pt x="728" y="160"/>
                      <a:pt x="728" y="160"/>
                      <a:pt x="728" y="160"/>
                    </a:cubicBezTo>
                    <a:cubicBezTo>
                      <a:pt x="781" y="160"/>
                      <a:pt x="824" y="203"/>
                      <a:pt x="824" y="255"/>
                    </a:cubicBezTo>
                    <a:cubicBezTo>
                      <a:pt x="824" y="494"/>
                      <a:pt x="824" y="733"/>
                      <a:pt x="824" y="972"/>
                    </a:cubicBezTo>
                    <a:cubicBezTo>
                      <a:pt x="824" y="1024"/>
                      <a:pt x="781" y="1067"/>
                      <a:pt x="728" y="1067"/>
                    </a:cubicBezTo>
                    <a:cubicBezTo>
                      <a:pt x="96" y="1067"/>
                      <a:pt x="96" y="1067"/>
                      <a:pt x="96" y="1067"/>
                    </a:cubicBezTo>
                    <a:cubicBezTo>
                      <a:pt x="43" y="1067"/>
                      <a:pt x="0" y="1024"/>
                      <a:pt x="0" y="972"/>
                    </a:cubicBezTo>
                    <a:cubicBezTo>
                      <a:pt x="0" y="255"/>
                      <a:pt x="0" y="255"/>
                      <a:pt x="0" y="255"/>
                    </a:cubicBezTo>
                    <a:cubicBezTo>
                      <a:pt x="0" y="203"/>
                      <a:pt x="43" y="160"/>
                      <a:pt x="96" y="160"/>
                    </a:cubicBezTo>
                    <a:cubicBezTo>
                      <a:pt x="191" y="160"/>
                      <a:pt x="191" y="160"/>
                      <a:pt x="191" y="160"/>
                    </a:cubicBezTo>
                    <a:cubicBezTo>
                      <a:pt x="191" y="204"/>
                      <a:pt x="191" y="204"/>
                      <a:pt x="191" y="204"/>
                    </a:cubicBezTo>
                    <a:cubicBezTo>
                      <a:pt x="96" y="204"/>
                      <a:pt x="96" y="204"/>
                      <a:pt x="96" y="204"/>
                    </a:cubicBezTo>
                    <a:cubicBezTo>
                      <a:pt x="68" y="204"/>
                      <a:pt x="45" y="227"/>
                      <a:pt x="45" y="255"/>
                    </a:cubicBezTo>
                    <a:cubicBezTo>
                      <a:pt x="45" y="972"/>
                      <a:pt x="45" y="972"/>
                      <a:pt x="45" y="972"/>
                    </a:cubicBezTo>
                    <a:cubicBezTo>
                      <a:pt x="45" y="1000"/>
                      <a:pt x="68" y="1023"/>
                      <a:pt x="96" y="1023"/>
                    </a:cubicBezTo>
                    <a:cubicBezTo>
                      <a:pt x="728" y="1023"/>
                      <a:pt x="728" y="1023"/>
                      <a:pt x="728" y="1023"/>
                    </a:cubicBezTo>
                    <a:cubicBezTo>
                      <a:pt x="756" y="1023"/>
                      <a:pt x="779" y="1000"/>
                      <a:pt x="779" y="972"/>
                    </a:cubicBezTo>
                    <a:cubicBezTo>
                      <a:pt x="779" y="733"/>
                      <a:pt x="779" y="494"/>
                      <a:pt x="779" y="255"/>
                    </a:cubicBezTo>
                    <a:close/>
                    <a:moveTo>
                      <a:pt x="412" y="65"/>
                    </a:moveTo>
                    <a:cubicBezTo>
                      <a:pt x="433" y="65"/>
                      <a:pt x="450" y="82"/>
                      <a:pt x="450" y="103"/>
                    </a:cubicBezTo>
                    <a:cubicBezTo>
                      <a:pt x="450" y="124"/>
                      <a:pt x="433" y="141"/>
                      <a:pt x="412" y="141"/>
                    </a:cubicBezTo>
                    <a:cubicBezTo>
                      <a:pt x="391" y="141"/>
                      <a:pt x="374" y="124"/>
                      <a:pt x="374" y="103"/>
                    </a:cubicBezTo>
                    <a:cubicBezTo>
                      <a:pt x="374" y="82"/>
                      <a:pt x="391" y="65"/>
                      <a:pt x="412" y="65"/>
                    </a:cubicBezTo>
                    <a:close/>
                    <a:moveTo>
                      <a:pt x="470" y="45"/>
                    </a:moveTo>
                    <a:cubicBezTo>
                      <a:pt x="480" y="55"/>
                      <a:pt x="487" y="67"/>
                      <a:pt x="491" y="81"/>
                    </a:cubicBezTo>
                    <a:cubicBezTo>
                      <a:pt x="564" y="81"/>
                      <a:pt x="564" y="81"/>
                      <a:pt x="564" y="81"/>
                    </a:cubicBezTo>
                    <a:cubicBezTo>
                      <a:pt x="576" y="81"/>
                      <a:pt x="586" y="91"/>
                      <a:pt x="586" y="103"/>
                    </a:cubicBezTo>
                    <a:cubicBezTo>
                      <a:pt x="586" y="204"/>
                      <a:pt x="586" y="204"/>
                      <a:pt x="586" y="204"/>
                    </a:cubicBezTo>
                    <a:cubicBezTo>
                      <a:pt x="586" y="216"/>
                      <a:pt x="576" y="226"/>
                      <a:pt x="564" y="226"/>
                    </a:cubicBezTo>
                    <a:cubicBezTo>
                      <a:pt x="260" y="226"/>
                      <a:pt x="260" y="226"/>
                      <a:pt x="260" y="226"/>
                    </a:cubicBezTo>
                    <a:cubicBezTo>
                      <a:pt x="248" y="226"/>
                      <a:pt x="238" y="216"/>
                      <a:pt x="238" y="204"/>
                    </a:cubicBezTo>
                    <a:cubicBezTo>
                      <a:pt x="238" y="103"/>
                      <a:pt x="238" y="103"/>
                      <a:pt x="238" y="103"/>
                    </a:cubicBezTo>
                    <a:cubicBezTo>
                      <a:pt x="238" y="91"/>
                      <a:pt x="248" y="81"/>
                      <a:pt x="260" y="81"/>
                    </a:cubicBezTo>
                    <a:cubicBezTo>
                      <a:pt x="333" y="81"/>
                      <a:pt x="333" y="81"/>
                      <a:pt x="333" y="81"/>
                    </a:cubicBezTo>
                    <a:cubicBezTo>
                      <a:pt x="350" y="21"/>
                      <a:pt x="425" y="0"/>
                      <a:pt x="470" y="45"/>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7" name="Freeform 9"/>
              <p:cNvSpPr>
                <a:spLocks noEditPoints="1"/>
              </p:cNvSpPr>
              <p:nvPr/>
            </p:nvSpPr>
            <p:spPr bwMode="auto">
              <a:xfrm>
                <a:off x="549276" y="4373563"/>
                <a:ext cx="327025" cy="363538"/>
              </a:xfrm>
              <a:custGeom>
                <a:avLst/>
                <a:gdLst>
                  <a:gd name="T0" fmla="*/ 12 w 482"/>
                  <a:gd name="T1" fmla="*/ 535 h 535"/>
                  <a:gd name="T2" fmla="*/ 0 w 482"/>
                  <a:gd name="T3" fmla="*/ 523 h 535"/>
                  <a:gd name="T4" fmla="*/ 12 w 482"/>
                  <a:gd name="T5" fmla="*/ 511 h 535"/>
                  <a:gd name="T6" fmla="*/ 470 w 482"/>
                  <a:gd name="T7" fmla="*/ 511 h 535"/>
                  <a:gd name="T8" fmla="*/ 482 w 482"/>
                  <a:gd name="T9" fmla="*/ 523 h 535"/>
                  <a:gd name="T10" fmla="*/ 470 w 482"/>
                  <a:gd name="T11" fmla="*/ 535 h 535"/>
                  <a:gd name="T12" fmla="*/ 12 w 482"/>
                  <a:gd name="T13" fmla="*/ 535 h 535"/>
                  <a:gd name="T14" fmla="*/ 226 w 482"/>
                  <a:gd name="T15" fmla="*/ 279 h 535"/>
                  <a:gd name="T16" fmla="*/ 214 w 482"/>
                  <a:gd name="T17" fmla="*/ 267 h 535"/>
                  <a:gd name="T18" fmla="*/ 226 w 482"/>
                  <a:gd name="T19" fmla="*/ 256 h 535"/>
                  <a:gd name="T20" fmla="*/ 470 w 482"/>
                  <a:gd name="T21" fmla="*/ 256 h 535"/>
                  <a:gd name="T22" fmla="*/ 482 w 482"/>
                  <a:gd name="T23" fmla="*/ 267 h 535"/>
                  <a:gd name="T24" fmla="*/ 470 w 482"/>
                  <a:gd name="T25" fmla="*/ 279 h 535"/>
                  <a:gd name="T26" fmla="*/ 226 w 482"/>
                  <a:gd name="T27" fmla="*/ 279 h 535"/>
                  <a:gd name="T28" fmla="*/ 178 w 482"/>
                  <a:gd name="T29" fmla="*/ 151 h 535"/>
                  <a:gd name="T30" fmla="*/ 166 w 482"/>
                  <a:gd name="T31" fmla="*/ 140 h 535"/>
                  <a:gd name="T32" fmla="*/ 178 w 482"/>
                  <a:gd name="T33" fmla="*/ 128 h 535"/>
                  <a:gd name="T34" fmla="*/ 470 w 482"/>
                  <a:gd name="T35" fmla="*/ 128 h 535"/>
                  <a:gd name="T36" fmla="*/ 482 w 482"/>
                  <a:gd name="T37" fmla="*/ 140 h 535"/>
                  <a:gd name="T38" fmla="*/ 470 w 482"/>
                  <a:gd name="T39" fmla="*/ 151 h 535"/>
                  <a:gd name="T40" fmla="*/ 178 w 482"/>
                  <a:gd name="T41" fmla="*/ 151 h 535"/>
                  <a:gd name="T42" fmla="*/ 178 w 482"/>
                  <a:gd name="T43" fmla="*/ 407 h 535"/>
                  <a:gd name="T44" fmla="*/ 166 w 482"/>
                  <a:gd name="T45" fmla="*/ 395 h 535"/>
                  <a:gd name="T46" fmla="*/ 178 w 482"/>
                  <a:gd name="T47" fmla="*/ 383 h 535"/>
                  <a:gd name="T48" fmla="*/ 470 w 482"/>
                  <a:gd name="T49" fmla="*/ 383 h 535"/>
                  <a:gd name="T50" fmla="*/ 482 w 482"/>
                  <a:gd name="T51" fmla="*/ 395 h 535"/>
                  <a:gd name="T52" fmla="*/ 470 w 482"/>
                  <a:gd name="T53" fmla="*/ 407 h 535"/>
                  <a:gd name="T54" fmla="*/ 178 w 482"/>
                  <a:gd name="T55" fmla="*/ 407 h 535"/>
                  <a:gd name="T56" fmla="*/ 226 w 482"/>
                  <a:gd name="T57" fmla="*/ 23 h 535"/>
                  <a:gd name="T58" fmla="*/ 214 w 482"/>
                  <a:gd name="T59" fmla="*/ 12 h 535"/>
                  <a:gd name="T60" fmla="*/ 226 w 482"/>
                  <a:gd name="T61" fmla="*/ 0 h 535"/>
                  <a:gd name="T62" fmla="*/ 470 w 482"/>
                  <a:gd name="T63" fmla="*/ 0 h 535"/>
                  <a:gd name="T64" fmla="*/ 482 w 482"/>
                  <a:gd name="T65" fmla="*/ 12 h 535"/>
                  <a:gd name="T66" fmla="*/ 470 w 482"/>
                  <a:gd name="T67" fmla="*/ 23 h 535"/>
                  <a:gd name="T68" fmla="*/ 226 w 482"/>
                  <a:gd name="T69" fmla="*/ 23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2" h="535">
                    <a:moveTo>
                      <a:pt x="12" y="535"/>
                    </a:moveTo>
                    <a:cubicBezTo>
                      <a:pt x="5" y="535"/>
                      <a:pt x="0" y="529"/>
                      <a:pt x="0" y="523"/>
                    </a:cubicBezTo>
                    <a:cubicBezTo>
                      <a:pt x="0" y="516"/>
                      <a:pt x="5" y="511"/>
                      <a:pt x="12" y="511"/>
                    </a:cubicBezTo>
                    <a:cubicBezTo>
                      <a:pt x="470" y="511"/>
                      <a:pt x="470" y="511"/>
                      <a:pt x="470" y="511"/>
                    </a:cubicBezTo>
                    <a:cubicBezTo>
                      <a:pt x="477" y="511"/>
                      <a:pt x="482" y="516"/>
                      <a:pt x="482" y="523"/>
                    </a:cubicBezTo>
                    <a:cubicBezTo>
                      <a:pt x="482" y="529"/>
                      <a:pt x="477" y="535"/>
                      <a:pt x="470" y="535"/>
                    </a:cubicBezTo>
                    <a:cubicBezTo>
                      <a:pt x="12" y="535"/>
                      <a:pt x="12" y="535"/>
                      <a:pt x="12" y="535"/>
                    </a:cubicBezTo>
                    <a:close/>
                    <a:moveTo>
                      <a:pt x="226" y="279"/>
                    </a:moveTo>
                    <a:cubicBezTo>
                      <a:pt x="219" y="279"/>
                      <a:pt x="214" y="274"/>
                      <a:pt x="214" y="267"/>
                    </a:cubicBezTo>
                    <a:cubicBezTo>
                      <a:pt x="214" y="261"/>
                      <a:pt x="219" y="256"/>
                      <a:pt x="226" y="256"/>
                    </a:cubicBezTo>
                    <a:cubicBezTo>
                      <a:pt x="470" y="256"/>
                      <a:pt x="470" y="256"/>
                      <a:pt x="470" y="256"/>
                    </a:cubicBezTo>
                    <a:cubicBezTo>
                      <a:pt x="477" y="256"/>
                      <a:pt x="482" y="261"/>
                      <a:pt x="482" y="267"/>
                    </a:cubicBezTo>
                    <a:cubicBezTo>
                      <a:pt x="482" y="274"/>
                      <a:pt x="477" y="279"/>
                      <a:pt x="470" y="279"/>
                    </a:cubicBezTo>
                    <a:cubicBezTo>
                      <a:pt x="226" y="279"/>
                      <a:pt x="226" y="279"/>
                      <a:pt x="226" y="279"/>
                    </a:cubicBezTo>
                    <a:close/>
                    <a:moveTo>
                      <a:pt x="178" y="151"/>
                    </a:moveTo>
                    <a:cubicBezTo>
                      <a:pt x="172" y="151"/>
                      <a:pt x="166" y="146"/>
                      <a:pt x="166" y="140"/>
                    </a:cubicBezTo>
                    <a:cubicBezTo>
                      <a:pt x="166" y="133"/>
                      <a:pt x="172" y="128"/>
                      <a:pt x="178" y="128"/>
                    </a:cubicBezTo>
                    <a:cubicBezTo>
                      <a:pt x="470" y="128"/>
                      <a:pt x="470" y="128"/>
                      <a:pt x="470" y="128"/>
                    </a:cubicBezTo>
                    <a:cubicBezTo>
                      <a:pt x="477" y="128"/>
                      <a:pt x="482" y="133"/>
                      <a:pt x="482" y="140"/>
                    </a:cubicBezTo>
                    <a:cubicBezTo>
                      <a:pt x="482" y="146"/>
                      <a:pt x="477" y="151"/>
                      <a:pt x="470" y="151"/>
                    </a:cubicBezTo>
                    <a:cubicBezTo>
                      <a:pt x="178" y="151"/>
                      <a:pt x="178" y="151"/>
                      <a:pt x="178" y="151"/>
                    </a:cubicBezTo>
                    <a:close/>
                    <a:moveTo>
                      <a:pt x="178" y="407"/>
                    </a:moveTo>
                    <a:cubicBezTo>
                      <a:pt x="172" y="407"/>
                      <a:pt x="166" y="402"/>
                      <a:pt x="166" y="395"/>
                    </a:cubicBezTo>
                    <a:cubicBezTo>
                      <a:pt x="166" y="389"/>
                      <a:pt x="172" y="383"/>
                      <a:pt x="178" y="383"/>
                    </a:cubicBezTo>
                    <a:cubicBezTo>
                      <a:pt x="470" y="383"/>
                      <a:pt x="470" y="383"/>
                      <a:pt x="470" y="383"/>
                    </a:cubicBezTo>
                    <a:cubicBezTo>
                      <a:pt x="477" y="383"/>
                      <a:pt x="482" y="389"/>
                      <a:pt x="482" y="395"/>
                    </a:cubicBezTo>
                    <a:cubicBezTo>
                      <a:pt x="482" y="402"/>
                      <a:pt x="477" y="407"/>
                      <a:pt x="470" y="407"/>
                    </a:cubicBezTo>
                    <a:cubicBezTo>
                      <a:pt x="178" y="407"/>
                      <a:pt x="178" y="407"/>
                      <a:pt x="178" y="407"/>
                    </a:cubicBezTo>
                    <a:close/>
                    <a:moveTo>
                      <a:pt x="226" y="23"/>
                    </a:moveTo>
                    <a:cubicBezTo>
                      <a:pt x="219" y="23"/>
                      <a:pt x="214" y="18"/>
                      <a:pt x="214" y="12"/>
                    </a:cubicBezTo>
                    <a:cubicBezTo>
                      <a:pt x="214" y="5"/>
                      <a:pt x="219" y="0"/>
                      <a:pt x="226" y="0"/>
                    </a:cubicBezTo>
                    <a:cubicBezTo>
                      <a:pt x="470" y="0"/>
                      <a:pt x="470" y="0"/>
                      <a:pt x="470" y="0"/>
                    </a:cubicBezTo>
                    <a:cubicBezTo>
                      <a:pt x="477" y="0"/>
                      <a:pt x="482" y="5"/>
                      <a:pt x="482" y="12"/>
                    </a:cubicBezTo>
                    <a:cubicBezTo>
                      <a:pt x="482" y="18"/>
                      <a:pt x="477" y="23"/>
                      <a:pt x="470" y="23"/>
                    </a:cubicBezTo>
                    <a:cubicBezTo>
                      <a:pt x="226" y="23"/>
                      <a:pt x="226" y="23"/>
                      <a:pt x="226" y="23"/>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pic>
          <p:nvPicPr>
            <p:cNvPr id="8"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6802" y="2854182"/>
              <a:ext cx="1766872" cy="21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650617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Reference</a:t>
            </a:r>
          </a:p>
        </p:txBody>
      </p:sp>
      <p:grpSp>
        <p:nvGrpSpPr>
          <p:cNvPr id="3" name="Group 2"/>
          <p:cNvGrpSpPr/>
          <p:nvPr/>
        </p:nvGrpSpPr>
        <p:grpSpPr>
          <a:xfrm>
            <a:off x="7248184" y="1304491"/>
            <a:ext cx="1795371" cy="1580154"/>
            <a:chOff x="7248184" y="1291791"/>
            <a:chExt cx="1795371" cy="1580154"/>
          </a:xfrm>
        </p:grpSpPr>
        <p:grpSp>
          <p:nvGrpSpPr>
            <p:cNvPr id="13" name="Group 12"/>
            <p:cNvGrpSpPr/>
            <p:nvPr/>
          </p:nvGrpSpPr>
          <p:grpSpPr>
            <a:xfrm>
              <a:off x="7439745" y="1291791"/>
              <a:ext cx="1286310" cy="1286310"/>
              <a:chOff x="1256798" y="5242956"/>
              <a:chExt cx="557835" cy="557835"/>
            </a:xfrm>
          </p:grpSpPr>
          <p:sp>
            <p:nvSpPr>
              <p:cNvPr id="8" name="Freeform 96"/>
              <p:cNvSpPr>
                <a:spLocks noEditPoints="1"/>
              </p:cNvSpPr>
              <p:nvPr/>
            </p:nvSpPr>
            <p:spPr bwMode="auto">
              <a:xfrm>
                <a:off x="1454976" y="5242956"/>
                <a:ext cx="359657" cy="557835"/>
              </a:xfrm>
              <a:custGeom>
                <a:avLst/>
                <a:gdLst>
                  <a:gd name="T0" fmla="*/ 220 w 258"/>
                  <a:gd name="T1" fmla="*/ 298 h 400"/>
                  <a:gd name="T2" fmla="*/ 258 w 258"/>
                  <a:gd name="T3" fmla="*/ 298 h 400"/>
                  <a:gd name="T4" fmla="*/ 258 w 258"/>
                  <a:gd name="T5" fmla="*/ 260 h 400"/>
                  <a:gd name="T6" fmla="*/ 220 w 258"/>
                  <a:gd name="T7" fmla="*/ 260 h 400"/>
                  <a:gd name="T8" fmla="*/ 220 w 258"/>
                  <a:gd name="T9" fmla="*/ 298 h 400"/>
                  <a:gd name="T10" fmla="*/ 258 w 258"/>
                  <a:gd name="T11" fmla="*/ 58 h 400"/>
                  <a:gd name="T12" fmla="*/ 258 w 258"/>
                  <a:gd name="T13" fmla="*/ 34 h 400"/>
                  <a:gd name="T14" fmla="*/ 223 w 258"/>
                  <a:gd name="T15" fmla="*/ 0 h 400"/>
                  <a:gd name="T16" fmla="*/ 0 w 258"/>
                  <a:gd name="T17" fmla="*/ 0 h 400"/>
                  <a:gd name="T18" fmla="*/ 0 w 258"/>
                  <a:gd name="T19" fmla="*/ 400 h 400"/>
                  <a:gd name="T20" fmla="*/ 208 w 258"/>
                  <a:gd name="T21" fmla="*/ 400 h 400"/>
                  <a:gd name="T22" fmla="*/ 208 w 258"/>
                  <a:gd name="T23" fmla="*/ 234 h 400"/>
                  <a:gd name="T24" fmla="*/ 208 w 258"/>
                  <a:gd name="T25" fmla="*/ 234 h 400"/>
                  <a:gd name="T26" fmla="*/ 249 w 258"/>
                  <a:gd name="T27" fmla="*/ 195 h 400"/>
                  <a:gd name="T28" fmla="*/ 258 w 258"/>
                  <a:gd name="T29" fmla="*/ 195 h 400"/>
                  <a:gd name="T30" fmla="*/ 258 w 258"/>
                  <a:gd name="T31" fmla="*/ 58 h 400"/>
                  <a:gd name="T32" fmla="*/ 220 w 258"/>
                  <a:gd name="T33" fmla="*/ 236 h 400"/>
                  <a:gd name="T34" fmla="*/ 220 w 258"/>
                  <a:gd name="T35" fmla="*/ 246 h 400"/>
                  <a:gd name="T36" fmla="*/ 220 w 258"/>
                  <a:gd name="T37" fmla="*/ 246 h 400"/>
                  <a:gd name="T38" fmla="*/ 220 w 258"/>
                  <a:gd name="T39" fmla="*/ 248 h 400"/>
                  <a:gd name="T40" fmla="*/ 258 w 258"/>
                  <a:gd name="T41" fmla="*/ 248 h 400"/>
                  <a:gd name="T42" fmla="*/ 258 w 258"/>
                  <a:gd name="T43" fmla="*/ 207 h 400"/>
                  <a:gd name="T44" fmla="*/ 249 w 258"/>
                  <a:gd name="T45" fmla="*/ 207 h 400"/>
                  <a:gd name="T46" fmla="*/ 220 w 258"/>
                  <a:gd name="T47" fmla="*/ 236 h 400"/>
                  <a:gd name="T48" fmla="*/ 220 w 258"/>
                  <a:gd name="T49" fmla="*/ 348 h 400"/>
                  <a:gd name="T50" fmla="*/ 258 w 258"/>
                  <a:gd name="T51" fmla="*/ 348 h 400"/>
                  <a:gd name="T52" fmla="*/ 258 w 258"/>
                  <a:gd name="T53" fmla="*/ 310 h 400"/>
                  <a:gd name="T54" fmla="*/ 220 w 258"/>
                  <a:gd name="T55" fmla="*/ 310 h 400"/>
                  <a:gd name="T56" fmla="*/ 220 w 258"/>
                  <a:gd name="T57" fmla="*/ 348 h 400"/>
                  <a:gd name="T58" fmla="*/ 220 w 258"/>
                  <a:gd name="T59" fmla="*/ 400 h 400"/>
                  <a:gd name="T60" fmla="*/ 223 w 258"/>
                  <a:gd name="T61" fmla="*/ 400 h 400"/>
                  <a:gd name="T62" fmla="*/ 258 w 258"/>
                  <a:gd name="T63" fmla="*/ 365 h 400"/>
                  <a:gd name="T64" fmla="*/ 258 w 258"/>
                  <a:gd name="T65" fmla="*/ 361 h 400"/>
                  <a:gd name="T66" fmla="*/ 258 w 258"/>
                  <a:gd name="T67" fmla="*/ 361 h 400"/>
                  <a:gd name="T68" fmla="*/ 258 w 258"/>
                  <a:gd name="T69" fmla="*/ 360 h 400"/>
                  <a:gd name="T70" fmla="*/ 220 w 258"/>
                  <a:gd name="T71" fmla="*/ 360 h 400"/>
                  <a:gd name="T72" fmla="*/ 220 w 258"/>
                  <a:gd name="T73" fmla="*/ 40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8" h="400">
                    <a:moveTo>
                      <a:pt x="220" y="298"/>
                    </a:moveTo>
                    <a:cubicBezTo>
                      <a:pt x="258" y="298"/>
                      <a:pt x="258" y="298"/>
                      <a:pt x="258" y="298"/>
                    </a:cubicBezTo>
                    <a:cubicBezTo>
                      <a:pt x="258" y="260"/>
                      <a:pt x="258" y="260"/>
                      <a:pt x="258" y="260"/>
                    </a:cubicBezTo>
                    <a:cubicBezTo>
                      <a:pt x="220" y="260"/>
                      <a:pt x="220" y="260"/>
                      <a:pt x="220" y="260"/>
                    </a:cubicBezTo>
                    <a:lnTo>
                      <a:pt x="220" y="298"/>
                    </a:lnTo>
                    <a:close/>
                    <a:moveTo>
                      <a:pt x="258" y="58"/>
                    </a:moveTo>
                    <a:cubicBezTo>
                      <a:pt x="258" y="34"/>
                      <a:pt x="258" y="34"/>
                      <a:pt x="258" y="34"/>
                    </a:cubicBezTo>
                    <a:cubicBezTo>
                      <a:pt x="258" y="15"/>
                      <a:pt x="242" y="0"/>
                      <a:pt x="223" y="0"/>
                    </a:cubicBezTo>
                    <a:cubicBezTo>
                      <a:pt x="0" y="0"/>
                      <a:pt x="0" y="0"/>
                      <a:pt x="0" y="0"/>
                    </a:cubicBezTo>
                    <a:cubicBezTo>
                      <a:pt x="0" y="400"/>
                      <a:pt x="0" y="400"/>
                      <a:pt x="0" y="400"/>
                    </a:cubicBezTo>
                    <a:cubicBezTo>
                      <a:pt x="208" y="400"/>
                      <a:pt x="208" y="400"/>
                      <a:pt x="208" y="400"/>
                    </a:cubicBezTo>
                    <a:cubicBezTo>
                      <a:pt x="208" y="234"/>
                      <a:pt x="208" y="234"/>
                      <a:pt x="208" y="234"/>
                    </a:cubicBezTo>
                    <a:cubicBezTo>
                      <a:pt x="208" y="234"/>
                      <a:pt x="208" y="234"/>
                      <a:pt x="208" y="234"/>
                    </a:cubicBezTo>
                    <a:cubicBezTo>
                      <a:pt x="209" y="213"/>
                      <a:pt x="227" y="195"/>
                      <a:pt x="249" y="195"/>
                    </a:cubicBezTo>
                    <a:cubicBezTo>
                      <a:pt x="258" y="195"/>
                      <a:pt x="258" y="195"/>
                      <a:pt x="258" y="195"/>
                    </a:cubicBezTo>
                    <a:cubicBezTo>
                      <a:pt x="258" y="58"/>
                      <a:pt x="258" y="58"/>
                      <a:pt x="258" y="58"/>
                    </a:cubicBezTo>
                    <a:close/>
                    <a:moveTo>
                      <a:pt x="220" y="236"/>
                    </a:moveTo>
                    <a:cubicBezTo>
                      <a:pt x="220" y="246"/>
                      <a:pt x="220" y="246"/>
                      <a:pt x="220" y="246"/>
                    </a:cubicBezTo>
                    <a:cubicBezTo>
                      <a:pt x="220" y="246"/>
                      <a:pt x="220" y="246"/>
                      <a:pt x="220" y="246"/>
                    </a:cubicBezTo>
                    <a:cubicBezTo>
                      <a:pt x="220" y="248"/>
                      <a:pt x="220" y="248"/>
                      <a:pt x="220" y="248"/>
                    </a:cubicBezTo>
                    <a:cubicBezTo>
                      <a:pt x="258" y="248"/>
                      <a:pt x="258" y="248"/>
                      <a:pt x="258" y="248"/>
                    </a:cubicBezTo>
                    <a:cubicBezTo>
                      <a:pt x="258" y="207"/>
                      <a:pt x="258" y="207"/>
                      <a:pt x="258" y="207"/>
                    </a:cubicBezTo>
                    <a:cubicBezTo>
                      <a:pt x="249" y="207"/>
                      <a:pt x="249" y="207"/>
                      <a:pt x="249" y="207"/>
                    </a:cubicBezTo>
                    <a:cubicBezTo>
                      <a:pt x="233" y="207"/>
                      <a:pt x="220" y="220"/>
                      <a:pt x="220" y="236"/>
                    </a:cubicBezTo>
                    <a:close/>
                    <a:moveTo>
                      <a:pt x="220" y="348"/>
                    </a:moveTo>
                    <a:cubicBezTo>
                      <a:pt x="258" y="348"/>
                      <a:pt x="258" y="348"/>
                      <a:pt x="258" y="348"/>
                    </a:cubicBezTo>
                    <a:cubicBezTo>
                      <a:pt x="258" y="310"/>
                      <a:pt x="258" y="310"/>
                      <a:pt x="258" y="310"/>
                    </a:cubicBezTo>
                    <a:cubicBezTo>
                      <a:pt x="220" y="310"/>
                      <a:pt x="220" y="310"/>
                      <a:pt x="220" y="310"/>
                    </a:cubicBezTo>
                    <a:lnTo>
                      <a:pt x="220" y="348"/>
                    </a:lnTo>
                    <a:close/>
                    <a:moveTo>
                      <a:pt x="220" y="400"/>
                    </a:moveTo>
                    <a:cubicBezTo>
                      <a:pt x="223" y="400"/>
                      <a:pt x="223" y="400"/>
                      <a:pt x="223" y="400"/>
                    </a:cubicBezTo>
                    <a:cubicBezTo>
                      <a:pt x="242" y="400"/>
                      <a:pt x="258" y="384"/>
                      <a:pt x="258" y="365"/>
                    </a:cubicBezTo>
                    <a:cubicBezTo>
                      <a:pt x="258" y="361"/>
                      <a:pt x="258" y="361"/>
                      <a:pt x="258" y="361"/>
                    </a:cubicBezTo>
                    <a:cubicBezTo>
                      <a:pt x="258" y="361"/>
                      <a:pt x="258" y="361"/>
                      <a:pt x="258" y="361"/>
                    </a:cubicBezTo>
                    <a:cubicBezTo>
                      <a:pt x="258" y="360"/>
                      <a:pt x="258" y="360"/>
                      <a:pt x="258" y="360"/>
                    </a:cubicBezTo>
                    <a:cubicBezTo>
                      <a:pt x="220" y="360"/>
                      <a:pt x="220" y="360"/>
                      <a:pt x="220" y="360"/>
                    </a:cubicBezTo>
                    <a:lnTo>
                      <a:pt x="220" y="400"/>
                    </a:lnTo>
                    <a:close/>
                  </a:path>
                </a:pathLst>
              </a:custGeom>
              <a:solidFill>
                <a:srgbClr val="FFC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9" name="Freeform 97"/>
              <p:cNvSpPr>
                <a:spLocks/>
              </p:cNvSpPr>
              <p:nvPr/>
            </p:nvSpPr>
            <p:spPr bwMode="auto">
              <a:xfrm>
                <a:off x="1302060" y="5242956"/>
                <a:ext cx="132119" cy="557835"/>
              </a:xfrm>
              <a:custGeom>
                <a:avLst/>
                <a:gdLst>
                  <a:gd name="T0" fmla="*/ 0 w 94"/>
                  <a:gd name="T1" fmla="*/ 34 h 400"/>
                  <a:gd name="T2" fmla="*/ 0 w 94"/>
                  <a:gd name="T3" fmla="*/ 77 h 400"/>
                  <a:gd name="T4" fmla="*/ 19 w 94"/>
                  <a:gd name="T5" fmla="*/ 77 h 400"/>
                  <a:gd name="T6" fmla="*/ 44 w 94"/>
                  <a:gd name="T7" fmla="*/ 66 h 400"/>
                  <a:gd name="T8" fmla="*/ 76 w 94"/>
                  <a:gd name="T9" fmla="*/ 98 h 400"/>
                  <a:gd name="T10" fmla="*/ 44 w 94"/>
                  <a:gd name="T11" fmla="*/ 130 h 400"/>
                  <a:gd name="T12" fmla="*/ 21 w 94"/>
                  <a:gd name="T13" fmla="*/ 121 h 400"/>
                  <a:gd name="T14" fmla="*/ 0 w 94"/>
                  <a:gd name="T15" fmla="*/ 121 h 400"/>
                  <a:gd name="T16" fmla="*/ 0 w 94"/>
                  <a:gd name="T17" fmla="*/ 144 h 400"/>
                  <a:gd name="T18" fmla="*/ 19 w 94"/>
                  <a:gd name="T19" fmla="*/ 144 h 400"/>
                  <a:gd name="T20" fmla="*/ 44 w 94"/>
                  <a:gd name="T21" fmla="*/ 133 h 400"/>
                  <a:gd name="T22" fmla="*/ 76 w 94"/>
                  <a:gd name="T23" fmla="*/ 165 h 400"/>
                  <a:gd name="T24" fmla="*/ 44 w 94"/>
                  <a:gd name="T25" fmla="*/ 198 h 400"/>
                  <a:gd name="T26" fmla="*/ 20 w 94"/>
                  <a:gd name="T27" fmla="*/ 188 h 400"/>
                  <a:gd name="T28" fmla="*/ 0 w 94"/>
                  <a:gd name="T29" fmla="*/ 188 h 400"/>
                  <a:gd name="T30" fmla="*/ 0 w 94"/>
                  <a:gd name="T31" fmla="*/ 211 h 400"/>
                  <a:gd name="T32" fmla="*/ 19 w 94"/>
                  <a:gd name="T33" fmla="*/ 211 h 400"/>
                  <a:gd name="T34" fmla="*/ 44 w 94"/>
                  <a:gd name="T35" fmla="*/ 200 h 400"/>
                  <a:gd name="T36" fmla="*/ 76 w 94"/>
                  <a:gd name="T37" fmla="*/ 233 h 400"/>
                  <a:gd name="T38" fmla="*/ 44 w 94"/>
                  <a:gd name="T39" fmla="*/ 265 h 400"/>
                  <a:gd name="T40" fmla="*/ 20 w 94"/>
                  <a:gd name="T41" fmla="*/ 255 h 400"/>
                  <a:gd name="T42" fmla="*/ 0 w 94"/>
                  <a:gd name="T43" fmla="*/ 255 h 400"/>
                  <a:gd name="T44" fmla="*/ 0 w 94"/>
                  <a:gd name="T45" fmla="*/ 278 h 400"/>
                  <a:gd name="T46" fmla="*/ 20 w 94"/>
                  <a:gd name="T47" fmla="*/ 278 h 400"/>
                  <a:gd name="T48" fmla="*/ 44 w 94"/>
                  <a:gd name="T49" fmla="*/ 268 h 400"/>
                  <a:gd name="T50" fmla="*/ 76 w 94"/>
                  <a:gd name="T51" fmla="*/ 300 h 400"/>
                  <a:gd name="T52" fmla="*/ 44 w 94"/>
                  <a:gd name="T53" fmla="*/ 332 h 400"/>
                  <a:gd name="T54" fmla="*/ 20 w 94"/>
                  <a:gd name="T55" fmla="*/ 322 h 400"/>
                  <a:gd name="T56" fmla="*/ 0 w 94"/>
                  <a:gd name="T57" fmla="*/ 322 h 400"/>
                  <a:gd name="T58" fmla="*/ 0 w 94"/>
                  <a:gd name="T59" fmla="*/ 365 h 400"/>
                  <a:gd name="T60" fmla="*/ 36 w 94"/>
                  <a:gd name="T61" fmla="*/ 400 h 400"/>
                  <a:gd name="T62" fmla="*/ 94 w 94"/>
                  <a:gd name="T63" fmla="*/ 400 h 400"/>
                  <a:gd name="T64" fmla="*/ 94 w 94"/>
                  <a:gd name="T65" fmla="*/ 0 h 400"/>
                  <a:gd name="T66" fmla="*/ 36 w 94"/>
                  <a:gd name="T67" fmla="*/ 0 h 400"/>
                  <a:gd name="T68" fmla="*/ 0 w 94"/>
                  <a:gd name="T69" fmla="*/ 34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400">
                    <a:moveTo>
                      <a:pt x="0" y="34"/>
                    </a:moveTo>
                    <a:cubicBezTo>
                      <a:pt x="0" y="77"/>
                      <a:pt x="0" y="77"/>
                      <a:pt x="0" y="77"/>
                    </a:cubicBezTo>
                    <a:cubicBezTo>
                      <a:pt x="19" y="77"/>
                      <a:pt x="19" y="77"/>
                      <a:pt x="19" y="77"/>
                    </a:cubicBezTo>
                    <a:cubicBezTo>
                      <a:pt x="25" y="70"/>
                      <a:pt x="34" y="66"/>
                      <a:pt x="44" y="66"/>
                    </a:cubicBezTo>
                    <a:cubicBezTo>
                      <a:pt x="62" y="66"/>
                      <a:pt x="76" y="80"/>
                      <a:pt x="76" y="98"/>
                    </a:cubicBezTo>
                    <a:cubicBezTo>
                      <a:pt x="76" y="116"/>
                      <a:pt x="62" y="130"/>
                      <a:pt x="44" y="130"/>
                    </a:cubicBezTo>
                    <a:cubicBezTo>
                      <a:pt x="35" y="130"/>
                      <a:pt x="26" y="127"/>
                      <a:pt x="21" y="121"/>
                    </a:cubicBezTo>
                    <a:cubicBezTo>
                      <a:pt x="0" y="121"/>
                      <a:pt x="0" y="121"/>
                      <a:pt x="0" y="121"/>
                    </a:cubicBezTo>
                    <a:cubicBezTo>
                      <a:pt x="0" y="144"/>
                      <a:pt x="0" y="144"/>
                      <a:pt x="0" y="144"/>
                    </a:cubicBezTo>
                    <a:cubicBezTo>
                      <a:pt x="19" y="144"/>
                      <a:pt x="19" y="144"/>
                      <a:pt x="19" y="144"/>
                    </a:cubicBezTo>
                    <a:cubicBezTo>
                      <a:pt x="25" y="137"/>
                      <a:pt x="34" y="133"/>
                      <a:pt x="44" y="133"/>
                    </a:cubicBezTo>
                    <a:cubicBezTo>
                      <a:pt x="62" y="133"/>
                      <a:pt x="76" y="148"/>
                      <a:pt x="76" y="165"/>
                    </a:cubicBezTo>
                    <a:cubicBezTo>
                      <a:pt x="76" y="183"/>
                      <a:pt x="62" y="198"/>
                      <a:pt x="44" y="198"/>
                    </a:cubicBezTo>
                    <a:cubicBezTo>
                      <a:pt x="34" y="198"/>
                      <a:pt x="26" y="194"/>
                      <a:pt x="20" y="188"/>
                    </a:cubicBezTo>
                    <a:cubicBezTo>
                      <a:pt x="0" y="188"/>
                      <a:pt x="0" y="188"/>
                      <a:pt x="0" y="188"/>
                    </a:cubicBezTo>
                    <a:cubicBezTo>
                      <a:pt x="0" y="211"/>
                      <a:pt x="0" y="211"/>
                      <a:pt x="0" y="211"/>
                    </a:cubicBezTo>
                    <a:cubicBezTo>
                      <a:pt x="19" y="211"/>
                      <a:pt x="19" y="211"/>
                      <a:pt x="19" y="211"/>
                    </a:cubicBezTo>
                    <a:cubicBezTo>
                      <a:pt x="25" y="205"/>
                      <a:pt x="34" y="200"/>
                      <a:pt x="44" y="200"/>
                    </a:cubicBezTo>
                    <a:cubicBezTo>
                      <a:pt x="62" y="200"/>
                      <a:pt x="76" y="215"/>
                      <a:pt x="76" y="233"/>
                    </a:cubicBezTo>
                    <a:cubicBezTo>
                      <a:pt x="76" y="251"/>
                      <a:pt x="62" y="265"/>
                      <a:pt x="44" y="265"/>
                    </a:cubicBezTo>
                    <a:cubicBezTo>
                      <a:pt x="34" y="265"/>
                      <a:pt x="26" y="261"/>
                      <a:pt x="20" y="255"/>
                    </a:cubicBezTo>
                    <a:cubicBezTo>
                      <a:pt x="0" y="255"/>
                      <a:pt x="0" y="255"/>
                      <a:pt x="0" y="255"/>
                    </a:cubicBezTo>
                    <a:cubicBezTo>
                      <a:pt x="0" y="278"/>
                      <a:pt x="0" y="278"/>
                      <a:pt x="0" y="278"/>
                    </a:cubicBezTo>
                    <a:cubicBezTo>
                      <a:pt x="20" y="278"/>
                      <a:pt x="20" y="278"/>
                      <a:pt x="20" y="278"/>
                    </a:cubicBezTo>
                    <a:cubicBezTo>
                      <a:pt x="26" y="272"/>
                      <a:pt x="34" y="268"/>
                      <a:pt x="44" y="268"/>
                    </a:cubicBezTo>
                    <a:cubicBezTo>
                      <a:pt x="62" y="268"/>
                      <a:pt x="76" y="282"/>
                      <a:pt x="76" y="300"/>
                    </a:cubicBezTo>
                    <a:cubicBezTo>
                      <a:pt x="76" y="318"/>
                      <a:pt x="62" y="332"/>
                      <a:pt x="44" y="332"/>
                    </a:cubicBezTo>
                    <a:cubicBezTo>
                      <a:pt x="34" y="332"/>
                      <a:pt x="26" y="328"/>
                      <a:pt x="20" y="322"/>
                    </a:cubicBezTo>
                    <a:cubicBezTo>
                      <a:pt x="0" y="322"/>
                      <a:pt x="0" y="322"/>
                      <a:pt x="0" y="322"/>
                    </a:cubicBezTo>
                    <a:cubicBezTo>
                      <a:pt x="0" y="365"/>
                      <a:pt x="0" y="365"/>
                      <a:pt x="0" y="365"/>
                    </a:cubicBezTo>
                    <a:cubicBezTo>
                      <a:pt x="0" y="384"/>
                      <a:pt x="16" y="400"/>
                      <a:pt x="36" y="400"/>
                    </a:cubicBezTo>
                    <a:cubicBezTo>
                      <a:pt x="94" y="400"/>
                      <a:pt x="94" y="400"/>
                      <a:pt x="94" y="400"/>
                    </a:cubicBezTo>
                    <a:cubicBezTo>
                      <a:pt x="94" y="0"/>
                      <a:pt x="94" y="0"/>
                      <a:pt x="94" y="0"/>
                    </a:cubicBezTo>
                    <a:cubicBezTo>
                      <a:pt x="36" y="0"/>
                      <a:pt x="36" y="0"/>
                      <a:pt x="36" y="0"/>
                    </a:cubicBezTo>
                    <a:cubicBezTo>
                      <a:pt x="16" y="0"/>
                      <a:pt x="0" y="15"/>
                      <a:pt x="0" y="34"/>
                    </a:cubicBezTo>
                    <a:close/>
                  </a:path>
                </a:pathLst>
              </a:custGeom>
              <a:solidFill>
                <a:srgbClr val="FFC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0" name="Freeform 98"/>
              <p:cNvSpPr>
                <a:spLocks noEditPoints="1"/>
              </p:cNvSpPr>
              <p:nvPr/>
            </p:nvSpPr>
            <p:spPr bwMode="auto">
              <a:xfrm>
                <a:off x="1256798" y="5361618"/>
                <a:ext cx="124779" cy="319288"/>
              </a:xfrm>
              <a:custGeom>
                <a:avLst/>
                <a:gdLst>
                  <a:gd name="T0" fmla="*/ 0 w 90"/>
                  <a:gd name="T1" fmla="*/ 215 h 229"/>
                  <a:gd name="T2" fmla="*/ 15 w 90"/>
                  <a:gd name="T3" fmla="*/ 229 h 229"/>
                  <a:gd name="T4" fmla="*/ 76 w 90"/>
                  <a:gd name="T5" fmla="*/ 229 h 229"/>
                  <a:gd name="T6" fmla="*/ 90 w 90"/>
                  <a:gd name="T7" fmla="*/ 215 h 229"/>
                  <a:gd name="T8" fmla="*/ 76 w 90"/>
                  <a:gd name="T9" fmla="*/ 201 h 229"/>
                  <a:gd name="T10" fmla="*/ 15 w 90"/>
                  <a:gd name="T11" fmla="*/ 201 h 229"/>
                  <a:gd name="T12" fmla="*/ 0 w 90"/>
                  <a:gd name="T13" fmla="*/ 215 h 229"/>
                  <a:gd name="T14" fmla="*/ 0 w 90"/>
                  <a:gd name="T15" fmla="*/ 148 h 229"/>
                  <a:gd name="T16" fmla="*/ 15 w 90"/>
                  <a:gd name="T17" fmla="*/ 162 h 229"/>
                  <a:gd name="T18" fmla="*/ 76 w 90"/>
                  <a:gd name="T19" fmla="*/ 162 h 229"/>
                  <a:gd name="T20" fmla="*/ 90 w 90"/>
                  <a:gd name="T21" fmla="*/ 148 h 229"/>
                  <a:gd name="T22" fmla="*/ 76 w 90"/>
                  <a:gd name="T23" fmla="*/ 134 h 229"/>
                  <a:gd name="T24" fmla="*/ 15 w 90"/>
                  <a:gd name="T25" fmla="*/ 134 h 229"/>
                  <a:gd name="T26" fmla="*/ 0 w 90"/>
                  <a:gd name="T27" fmla="*/ 148 h 229"/>
                  <a:gd name="T28" fmla="*/ 0 w 90"/>
                  <a:gd name="T29" fmla="*/ 81 h 229"/>
                  <a:gd name="T30" fmla="*/ 15 w 90"/>
                  <a:gd name="T31" fmla="*/ 95 h 229"/>
                  <a:gd name="T32" fmla="*/ 76 w 90"/>
                  <a:gd name="T33" fmla="*/ 95 h 229"/>
                  <a:gd name="T34" fmla="*/ 90 w 90"/>
                  <a:gd name="T35" fmla="*/ 81 h 229"/>
                  <a:gd name="T36" fmla="*/ 76 w 90"/>
                  <a:gd name="T37" fmla="*/ 67 h 229"/>
                  <a:gd name="T38" fmla="*/ 15 w 90"/>
                  <a:gd name="T39" fmla="*/ 67 h 229"/>
                  <a:gd name="T40" fmla="*/ 0 w 90"/>
                  <a:gd name="T41" fmla="*/ 81 h 229"/>
                  <a:gd name="T42" fmla="*/ 0 w 90"/>
                  <a:gd name="T43" fmla="*/ 14 h 229"/>
                  <a:gd name="T44" fmla="*/ 15 w 90"/>
                  <a:gd name="T45" fmla="*/ 28 h 229"/>
                  <a:gd name="T46" fmla="*/ 76 w 90"/>
                  <a:gd name="T47" fmla="*/ 28 h 229"/>
                  <a:gd name="T48" fmla="*/ 90 w 90"/>
                  <a:gd name="T49" fmla="*/ 14 h 229"/>
                  <a:gd name="T50" fmla="*/ 76 w 90"/>
                  <a:gd name="T51" fmla="*/ 0 h 229"/>
                  <a:gd name="T52" fmla="*/ 15 w 90"/>
                  <a:gd name="T53" fmla="*/ 0 h 229"/>
                  <a:gd name="T54" fmla="*/ 0 w 90"/>
                  <a:gd name="T55" fmla="*/ 1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0" h="229">
                    <a:moveTo>
                      <a:pt x="0" y="215"/>
                    </a:moveTo>
                    <a:cubicBezTo>
                      <a:pt x="0" y="223"/>
                      <a:pt x="7" y="229"/>
                      <a:pt x="15" y="229"/>
                    </a:cubicBezTo>
                    <a:cubicBezTo>
                      <a:pt x="76" y="229"/>
                      <a:pt x="76" y="229"/>
                      <a:pt x="76" y="229"/>
                    </a:cubicBezTo>
                    <a:cubicBezTo>
                      <a:pt x="84" y="229"/>
                      <a:pt x="90" y="223"/>
                      <a:pt x="90" y="215"/>
                    </a:cubicBezTo>
                    <a:cubicBezTo>
                      <a:pt x="90" y="207"/>
                      <a:pt x="84" y="201"/>
                      <a:pt x="76" y="201"/>
                    </a:cubicBezTo>
                    <a:cubicBezTo>
                      <a:pt x="15" y="201"/>
                      <a:pt x="15" y="201"/>
                      <a:pt x="15" y="201"/>
                    </a:cubicBezTo>
                    <a:cubicBezTo>
                      <a:pt x="7" y="201"/>
                      <a:pt x="0" y="207"/>
                      <a:pt x="0" y="215"/>
                    </a:cubicBezTo>
                    <a:close/>
                    <a:moveTo>
                      <a:pt x="0" y="148"/>
                    </a:moveTo>
                    <a:cubicBezTo>
                      <a:pt x="0" y="156"/>
                      <a:pt x="7" y="162"/>
                      <a:pt x="15" y="162"/>
                    </a:cubicBezTo>
                    <a:cubicBezTo>
                      <a:pt x="76" y="162"/>
                      <a:pt x="76" y="162"/>
                      <a:pt x="76" y="162"/>
                    </a:cubicBezTo>
                    <a:cubicBezTo>
                      <a:pt x="84" y="162"/>
                      <a:pt x="90" y="156"/>
                      <a:pt x="90" y="148"/>
                    </a:cubicBezTo>
                    <a:cubicBezTo>
                      <a:pt x="90" y="140"/>
                      <a:pt x="84" y="134"/>
                      <a:pt x="76" y="134"/>
                    </a:cubicBezTo>
                    <a:cubicBezTo>
                      <a:pt x="15" y="134"/>
                      <a:pt x="15" y="134"/>
                      <a:pt x="15" y="134"/>
                    </a:cubicBezTo>
                    <a:cubicBezTo>
                      <a:pt x="7" y="134"/>
                      <a:pt x="0" y="140"/>
                      <a:pt x="0" y="148"/>
                    </a:cubicBezTo>
                    <a:close/>
                    <a:moveTo>
                      <a:pt x="0" y="81"/>
                    </a:moveTo>
                    <a:cubicBezTo>
                      <a:pt x="0" y="89"/>
                      <a:pt x="7" y="95"/>
                      <a:pt x="15" y="95"/>
                    </a:cubicBezTo>
                    <a:cubicBezTo>
                      <a:pt x="76" y="95"/>
                      <a:pt x="76" y="95"/>
                      <a:pt x="76" y="95"/>
                    </a:cubicBezTo>
                    <a:cubicBezTo>
                      <a:pt x="84" y="95"/>
                      <a:pt x="90" y="89"/>
                      <a:pt x="90" y="81"/>
                    </a:cubicBezTo>
                    <a:cubicBezTo>
                      <a:pt x="90" y="73"/>
                      <a:pt x="84" y="67"/>
                      <a:pt x="76" y="67"/>
                    </a:cubicBezTo>
                    <a:cubicBezTo>
                      <a:pt x="15" y="67"/>
                      <a:pt x="15" y="67"/>
                      <a:pt x="15" y="67"/>
                    </a:cubicBezTo>
                    <a:cubicBezTo>
                      <a:pt x="7" y="67"/>
                      <a:pt x="0" y="73"/>
                      <a:pt x="0" y="81"/>
                    </a:cubicBezTo>
                    <a:close/>
                    <a:moveTo>
                      <a:pt x="0" y="14"/>
                    </a:moveTo>
                    <a:cubicBezTo>
                      <a:pt x="0" y="22"/>
                      <a:pt x="7" y="28"/>
                      <a:pt x="15" y="28"/>
                    </a:cubicBezTo>
                    <a:cubicBezTo>
                      <a:pt x="76" y="28"/>
                      <a:pt x="76" y="28"/>
                      <a:pt x="76" y="28"/>
                    </a:cubicBezTo>
                    <a:cubicBezTo>
                      <a:pt x="84" y="28"/>
                      <a:pt x="90" y="22"/>
                      <a:pt x="90" y="14"/>
                    </a:cubicBezTo>
                    <a:cubicBezTo>
                      <a:pt x="90" y="6"/>
                      <a:pt x="84" y="0"/>
                      <a:pt x="76" y="0"/>
                    </a:cubicBezTo>
                    <a:cubicBezTo>
                      <a:pt x="15" y="0"/>
                      <a:pt x="15" y="0"/>
                      <a:pt x="15" y="0"/>
                    </a:cubicBezTo>
                    <a:cubicBezTo>
                      <a:pt x="7" y="0"/>
                      <a:pt x="0" y="6"/>
                      <a:pt x="0" y="1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1" name="Freeform 99"/>
              <p:cNvSpPr>
                <a:spLocks/>
              </p:cNvSpPr>
              <p:nvPr/>
            </p:nvSpPr>
            <p:spPr bwMode="auto">
              <a:xfrm>
                <a:off x="1516142" y="5367734"/>
                <a:ext cx="237325" cy="23244"/>
              </a:xfrm>
              <a:custGeom>
                <a:avLst/>
                <a:gdLst>
                  <a:gd name="T0" fmla="*/ 8 w 170"/>
                  <a:gd name="T1" fmla="*/ 16 h 16"/>
                  <a:gd name="T2" fmla="*/ 0 w 170"/>
                  <a:gd name="T3" fmla="*/ 8 h 16"/>
                  <a:gd name="T4" fmla="*/ 0 w 170"/>
                  <a:gd name="T5" fmla="*/ 8 h 16"/>
                  <a:gd name="T6" fmla="*/ 8 w 170"/>
                  <a:gd name="T7" fmla="*/ 0 h 16"/>
                  <a:gd name="T8" fmla="*/ 8 w 170"/>
                  <a:gd name="T9" fmla="*/ 0 h 16"/>
                  <a:gd name="T10" fmla="*/ 162 w 170"/>
                  <a:gd name="T11" fmla="*/ 0 h 16"/>
                  <a:gd name="T12" fmla="*/ 170 w 170"/>
                  <a:gd name="T13" fmla="*/ 8 h 16"/>
                  <a:gd name="T14" fmla="*/ 170 w 170"/>
                  <a:gd name="T15" fmla="*/ 8 h 16"/>
                  <a:gd name="T16" fmla="*/ 162 w 170"/>
                  <a:gd name="T17" fmla="*/ 16 h 16"/>
                  <a:gd name="T18" fmla="*/ 162 w 170"/>
                  <a:gd name="T19" fmla="*/ 16 h 16"/>
                  <a:gd name="T20" fmla="*/ 8 w 170"/>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6">
                    <a:moveTo>
                      <a:pt x="8" y="16"/>
                    </a:moveTo>
                    <a:cubicBezTo>
                      <a:pt x="4" y="16"/>
                      <a:pt x="0" y="12"/>
                      <a:pt x="0" y="8"/>
                    </a:cubicBezTo>
                    <a:cubicBezTo>
                      <a:pt x="0" y="8"/>
                      <a:pt x="0" y="8"/>
                      <a:pt x="0" y="8"/>
                    </a:cubicBezTo>
                    <a:cubicBezTo>
                      <a:pt x="0" y="3"/>
                      <a:pt x="4" y="0"/>
                      <a:pt x="8" y="0"/>
                    </a:cubicBezTo>
                    <a:cubicBezTo>
                      <a:pt x="8" y="0"/>
                      <a:pt x="8" y="0"/>
                      <a:pt x="8" y="0"/>
                    </a:cubicBezTo>
                    <a:cubicBezTo>
                      <a:pt x="162" y="0"/>
                      <a:pt x="162" y="0"/>
                      <a:pt x="162" y="0"/>
                    </a:cubicBezTo>
                    <a:cubicBezTo>
                      <a:pt x="166" y="0"/>
                      <a:pt x="170" y="3"/>
                      <a:pt x="170" y="8"/>
                    </a:cubicBezTo>
                    <a:cubicBezTo>
                      <a:pt x="170" y="8"/>
                      <a:pt x="170" y="8"/>
                      <a:pt x="170" y="8"/>
                    </a:cubicBezTo>
                    <a:cubicBezTo>
                      <a:pt x="170" y="12"/>
                      <a:pt x="166" y="16"/>
                      <a:pt x="162" y="16"/>
                    </a:cubicBezTo>
                    <a:cubicBezTo>
                      <a:pt x="162" y="16"/>
                      <a:pt x="162" y="16"/>
                      <a:pt x="162" y="16"/>
                    </a:cubicBezTo>
                    <a:cubicBezTo>
                      <a:pt x="8" y="16"/>
                      <a:pt x="8" y="16"/>
                      <a:pt x="8"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2" name="Freeform 100"/>
              <p:cNvSpPr>
                <a:spLocks/>
              </p:cNvSpPr>
              <p:nvPr/>
            </p:nvSpPr>
            <p:spPr bwMode="auto">
              <a:xfrm>
                <a:off x="1516142" y="5444804"/>
                <a:ext cx="237325" cy="22020"/>
              </a:xfrm>
              <a:custGeom>
                <a:avLst/>
                <a:gdLst>
                  <a:gd name="T0" fmla="*/ 8 w 170"/>
                  <a:gd name="T1" fmla="*/ 16 h 16"/>
                  <a:gd name="T2" fmla="*/ 0 w 170"/>
                  <a:gd name="T3" fmla="*/ 8 h 16"/>
                  <a:gd name="T4" fmla="*/ 0 w 170"/>
                  <a:gd name="T5" fmla="*/ 8 h 16"/>
                  <a:gd name="T6" fmla="*/ 8 w 170"/>
                  <a:gd name="T7" fmla="*/ 0 h 16"/>
                  <a:gd name="T8" fmla="*/ 8 w 170"/>
                  <a:gd name="T9" fmla="*/ 0 h 16"/>
                  <a:gd name="T10" fmla="*/ 162 w 170"/>
                  <a:gd name="T11" fmla="*/ 0 h 16"/>
                  <a:gd name="T12" fmla="*/ 170 w 170"/>
                  <a:gd name="T13" fmla="*/ 8 h 16"/>
                  <a:gd name="T14" fmla="*/ 170 w 170"/>
                  <a:gd name="T15" fmla="*/ 8 h 16"/>
                  <a:gd name="T16" fmla="*/ 162 w 170"/>
                  <a:gd name="T17" fmla="*/ 16 h 16"/>
                  <a:gd name="T18" fmla="*/ 162 w 170"/>
                  <a:gd name="T19" fmla="*/ 16 h 16"/>
                  <a:gd name="T20" fmla="*/ 8 w 170"/>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6">
                    <a:moveTo>
                      <a:pt x="8" y="16"/>
                    </a:moveTo>
                    <a:cubicBezTo>
                      <a:pt x="4" y="16"/>
                      <a:pt x="0" y="12"/>
                      <a:pt x="0" y="8"/>
                    </a:cubicBezTo>
                    <a:cubicBezTo>
                      <a:pt x="0" y="8"/>
                      <a:pt x="0" y="8"/>
                      <a:pt x="0" y="8"/>
                    </a:cubicBezTo>
                    <a:cubicBezTo>
                      <a:pt x="0" y="3"/>
                      <a:pt x="4" y="0"/>
                      <a:pt x="8" y="0"/>
                    </a:cubicBezTo>
                    <a:cubicBezTo>
                      <a:pt x="8" y="0"/>
                      <a:pt x="8" y="0"/>
                      <a:pt x="8" y="0"/>
                    </a:cubicBezTo>
                    <a:cubicBezTo>
                      <a:pt x="162" y="0"/>
                      <a:pt x="162" y="0"/>
                      <a:pt x="162" y="0"/>
                    </a:cubicBezTo>
                    <a:cubicBezTo>
                      <a:pt x="166" y="0"/>
                      <a:pt x="170" y="3"/>
                      <a:pt x="170" y="8"/>
                    </a:cubicBezTo>
                    <a:cubicBezTo>
                      <a:pt x="170" y="8"/>
                      <a:pt x="170" y="8"/>
                      <a:pt x="170" y="8"/>
                    </a:cubicBezTo>
                    <a:cubicBezTo>
                      <a:pt x="170" y="12"/>
                      <a:pt x="166" y="16"/>
                      <a:pt x="162" y="16"/>
                    </a:cubicBezTo>
                    <a:cubicBezTo>
                      <a:pt x="162" y="16"/>
                      <a:pt x="162" y="16"/>
                      <a:pt x="162" y="16"/>
                    </a:cubicBezTo>
                    <a:cubicBezTo>
                      <a:pt x="8" y="16"/>
                      <a:pt x="8" y="16"/>
                      <a:pt x="8"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pic>
          <p:nvPicPr>
            <p:cNvPr id="14"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184" y="2651419"/>
              <a:ext cx="1795371" cy="2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Rectangle 14"/>
          <p:cNvSpPr/>
          <p:nvPr/>
        </p:nvSpPr>
        <p:spPr>
          <a:xfrm>
            <a:off x="928939" y="1469181"/>
            <a:ext cx="6046019" cy="954107"/>
          </a:xfrm>
          <a:prstGeom prst="rect">
            <a:avLst/>
          </a:prstGeom>
        </p:spPr>
        <p:txBody>
          <a:bodyPr wrap="square">
            <a:spAutoFit/>
          </a:bodyPr>
          <a:lstStyle/>
          <a:p>
            <a:r>
              <a:rPr lang="en-US" sz="2800" dirty="0">
                <a:hlinkClick r:id="rId3"/>
              </a:rPr>
              <a:t>https://alm.accenture.com/wiki/display/DOT/Application+Deployment</a:t>
            </a:r>
            <a:endParaRPr lang="en-US" sz="2800" dirty="0"/>
          </a:p>
        </p:txBody>
      </p:sp>
    </p:spTree>
    <p:extLst>
      <p:ext uri="{BB962C8B-B14F-4D97-AF65-F5344CB8AC3E}">
        <p14:creationId xmlns:p14="http://schemas.microsoft.com/office/powerpoint/2010/main" val="2816395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9730" y="3254282"/>
            <a:ext cx="4998755" cy="785553"/>
          </a:xfrm>
        </p:spPr>
        <p:txBody>
          <a:bodyPr/>
          <a:lstStyle/>
          <a:p>
            <a:r>
              <a:rPr lang="en-US" sz="66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732567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Chef server</a:t>
            </a:r>
          </a:p>
        </p:txBody>
      </p:sp>
      <p:sp>
        <p:nvSpPr>
          <p:cNvPr id="4" name="TextBox 3"/>
          <p:cNvSpPr txBox="1"/>
          <p:nvPr/>
        </p:nvSpPr>
        <p:spPr>
          <a:xfrm>
            <a:off x="616688" y="1297167"/>
            <a:ext cx="7740503"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To load your chef platform extension, access Jenkins once your DevOps Academy stack is up and running through the public IP in the stack outputs: http://&lt;public-IP&gt;/jenkins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Go into the Platform Management folder and access the </a:t>
            </a:r>
            <a:r>
              <a:rPr lang="en-US" sz="2400" dirty="0" err="1"/>
              <a:t>Load_Platform_Extension</a:t>
            </a:r>
            <a:r>
              <a:rPr lang="en-US" sz="2400" dirty="0"/>
              <a:t> job: </a:t>
            </a:r>
          </a:p>
          <a:p>
            <a:r>
              <a:rPr lang="en-US" sz="2400" dirty="0"/>
              <a:t>	http://&lt;publicIP&gt;/jenkins/job/Platform_Management</a:t>
            </a:r>
          </a:p>
          <a:p>
            <a:r>
              <a:rPr lang="en-US" sz="2400" dirty="0"/>
              <a:t>	/job/</a:t>
            </a:r>
            <a:r>
              <a:rPr lang="en-US" sz="2400" dirty="0" err="1"/>
              <a:t>Load_Platform_Extension</a:t>
            </a:r>
            <a:r>
              <a:rPr lang="en-US" sz="2400" dirty="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Click on "Build with parameters"</a:t>
            </a:r>
          </a:p>
          <a:p>
            <a:pPr marL="285750" indent="-285750">
              <a:buFont typeface="Arial" panose="020B0604020202020204" pitchFamily="34" charset="0"/>
              <a:buChar char="•"/>
            </a:pPr>
            <a:r>
              <a:rPr lang="en-US" sz="2400" dirty="0"/>
              <a:t>Enter the following URL in the GIT_URL parameter: </a:t>
            </a:r>
          </a:p>
          <a:p>
            <a:r>
              <a:rPr lang="en-US" sz="2400" dirty="0"/>
              <a:t>https://github.com/Accenture/adop-platform-extension-chef</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Leave the GIT_REF as the default value (master)</a:t>
            </a:r>
          </a:p>
        </p:txBody>
      </p:sp>
    </p:spTree>
    <p:extLst>
      <p:ext uri="{BB962C8B-B14F-4D97-AF65-F5344CB8AC3E}">
        <p14:creationId xmlns:p14="http://schemas.microsoft.com/office/powerpoint/2010/main" val="72912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Chef server</a:t>
            </a:r>
          </a:p>
        </p:txBody>
      </p:sp>
      <p:sp>
        <p:nvSpPr>
          <p:cNvPr id="4" name="TextBox 3"/>
          <p:cNvSpPr txBox="1"/>
          <p:nvPr/>
        </p:nvSpPr>
        <p:spPr>
          <a:xfrm>
            <a:off x="616688" y="1297167"/>
            <a:ext cx="7740503"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For the AWS_CREDENTIALS parameter, use the Add dropdown box to enter a new username and password credential set</a:t>
            </a:r>
          </a:p>
          <a:p>
            <a:pPr marL="285750" indent="-285750">
              <a:buFont typeface="Arial" panose="020B0604020202020204" pitchFamily="34" charset="0"/>
              <a:buChar char="•"/>
            </a:pPr>
            <a:r>
              <a:rPr lang="en-US" sz="2400" dirty="0"/>
              <a:t>For Username, enter the Access Key ID given which you entered during the DevOps Academy stack creation</a:t>
            </a:r>
          </a:p>
          <a:p>
            <a:pPr marL="285750" indent="-285750">
              <a:buFont typeface="Arial" panose="020B0604020202020204" pitchFamily="34" charset="0"/>
              <a:buChar char="•"/>
            </a:pPr>
            <a:r>
              <a:rPr lang="en-US" sz="2400" dirty="0"/>
              <a:t>For Password, enter the Secret Access Key which you were given</a:t>
            </a:r>
          </a:p>
          <a:p>
            <a:pPr marL="285750" indent="-285750">
              <a:buFont typeface="Arial" panose="020B0604020202020204" pitchFamily="34" charset="0"/>
              <a:buChar char="•"/>
            </a:pPr>
            <a:r>
              <a:rPr lang="en-US" sz="2400" dirty="0">
                <a:solidFill>
                  <a:srgbClr val="FF0000"/>
                </a:solidFill>
              </a:rPr>
              <a:t>In case it is already in the list, select it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Click on the “Build” button</a:t>
            </a:r>
          </a:p>
          <a:p>
            <a:pPr marL="285750" indent="-285750">
              <a:buFont typeface="Arial" panose="020B0604020202020204" pitchFamily="34" charset="0"/>
              <a:buChar char="•"/>
            </a:pPr>
            <a:r>
              <a:rPr lang="en-US" sz="2400" dirty="0"/>
              <a:t>The chef server takes approximately 30 minutes to load</a:t>
            </a:r>
          </a:p>
          <a:p>
            <a:pPr marL="285750" indent="-285750">
              <a:buFont typeface="Arial" panose="020B0604020202020204" pitchFamily="34" charset="0"/>
              <a:buChar char="•"/>
            </a:pPr>
            <a:r>
              <a:rPr lang="en-US" sz="2400" dirty="0"/>
              <a:t>New stack will get created for this activity</a:t>
            </a:r>
          </a:p>
        </p:txBody>
      </p:sp>
    </p:spTree>
    <p:extLst>
      <p:ext uri="{BB962C8B-B14F-4D97-AF65-F5344CB8AC3E}">
        <p14:creationId xmlns:p14="http://schemas.microsoft.com/office/powerpoint/2010/main" val="1759114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To Chef Server</a:t>
            </a:r>
          </a:p>
        </p:txBody>
      </p:sp>
      <p:sp>
        <p:nvSpPr>
          <p:cNvPr id="4" name="TextBox 3"/>
          <p:cNvSpPr txBox="1"/>
          <p:nvPr/>
        </p:nvSpPr>
        <p:spPr>
          <a:xfrm>
            <a:off x="616688" y="1297167"/>
            <a:ext cx="7740503"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Click on the console output of your build of the </a:t>
            </a:r>
            <a:r>
              <a:rPr lang="en-US" sz="2400" dirty="0" err="1"/>
              <a:t>Load_Platform_Extension</a:t>
            </a:r>
            <a:r>
              <a:rPr lang="en-US" sz="2400" dirty="0"/>
              <a:t> job </a:t>
            </a:r>
          </a:p>
          <a:p>
            <a:pPr marL="285750" indent="-285750">
              <a:buFont typeface="Arial" panose="020B0604020202020204" pitchFamily="34" charset="0"/>
              <a:buChar char="•"/>
            </a:pPr>
            <a:r>
              <a:rPr lang="en-US" sz="2400" dirty="0"/>
              <a:t>You will be given a URL (in the form https://EC2-Service-Extension-1.&lt;public-IP&gt;.xip.io) at the bottom once the build has succeeded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If you get an error, use Chrome as a browser and choose to ignore the expired SSL certificate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credentials to access your chef server through the user interface are as follows:</a:t>
            </a:r>
          </a:p>
          <a:p>
            <a:r>
              <a:rPr lang="en-US" sz="2400" dirty="0"/>
              <a:t>	Username: admin</a:t>
            </a:r>
          </a:p>
          <a:p>
            <a:r>
              <a:rPr lang="en-US" sz="2400" dirty="0"/>
              <a:t>	Password: admin@1</a:t>
            </a:r>
          </a:p>
        </p:txBody>
      </p:sp>
    </p:spTree>
    <p:extLst>
      <p:ext uri="{BB962C8B-B14F-4D97-AF65-F5344CB8AC3E}">
        <p14:creationId xmlns:p14="http://schemas.microsoft.com/office/powerpoint/2010/main" val="1828856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Pre-requisites</a:t>
            </a:r>
          </a:p>
        </p:txBody>
      </p:sp>
      <p:sp>
        <p:nvSpPr>
          <p:cNvPr id="4" name="TextBox 3"/>
          <p:cNvSpPr txBox="1"/>
          <p:nvPr/>
        </p:nvSpPr>
        <p:spPr>
          <a:xfrm>
            <a:off x="616688" y="1297167"/>
            <a:ext cx="7740503"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Before we load the chef pipeline we have to setup credentials to allow </a:t>
            </a:r>
            <a:r>
              <a:rPr lang="en-US" sz="2800" dirty="0" err="1"/>
              <a:t>jenkins</a:t>
            </a:r>
            <a:r>
              <a:rPr lang="en-US" sz="2800" dirty="0"/>
              <a:t> to interact with chef server. Jenkins needs two private keys -</a:t>
            </a:r>
          </a:p>
          <a:p>
            <a:pPr marL="285750" indent="-285750">
              <a:buFont typeface="Arial" panose="020B0604020202020204" pitchFamily="34" charset="0"/>
              <a:buChar char="•"/>
            </a:pPr>
            <a:r>
              <a:rPr lang="en-US" sz="2800" b="1" dirty="0"/>
              <a:t>Admin Key</a:t>
            </a:r>
            <a:r>
              <a:rPr lang="en-US" sz="2800" dirty="0"/>
              <a:t> : This is to allow </a:t>
            </a:r>
            <a:r>
              <a:rPr lang="en-US" sz="2800" dirty="0" err="1"/>
              <a:t>jenkins</a:t>
            </a:r>
            <a:r>
              <a:rPr lang="en-US" sz="2800" dirty="0"/>
              <a:t> to interact with chef server and perform action like uploading cookbooks etc.</a:t>
            </a:r>
          </a:p>
          <a:p>
            <a:pPr marL="285750" indent="-285750">
              <a:buFont typeface="Arial" panose="020B0604020202020204" pitchFamily="34" charset="0"/>
              <a:buChar char="•"/>
            </a:pPr>
            <a:r>
              <a:rPr lang="en-US" sz="2800" b="1" dirty="0"/>
              <a:t>Chef Validator Key</a:t>
            </a:r>
            <a:r>
              <a:rPr lang="en-US" sz="2800" dirty="0"/>
              <a:t> : This is to allow </a:t>
            </a:r>
            <a:r>
              <a:rPr lang="en-US" sz="2800" dirty="0" err="1"/>
              <a:t>jenkins</a:t>
            </a:r>
            <a:r>
              <a:rPr lang="en-US" sz="2800" dirty="0"/>
              <a:t> to bootstrap a node (server) against chef server.</a:t>
            </a:r>
          </a:p>
          <a:p>
            <a:pPr marL="285750" indent="-285750">
              <a:buFont typeface="Arial" panose="020B0604020202020204" pitchFamily="34" charset="0"/>
              <a:buChar char="•"/>
            </a:pPr>
            <a:r>
              <a:rPr lang="en-US" sz="2800" dirty="0"/>
              <a:t>We have to reset both the keys and add them as credentials to </a:t>
            </a:r>
            <a:r>
              <a:rPr lang="en-US" sz="2800" dirty="0" err="1"/>
              <a:t>jenkins</a:t>
            </a:r>
            <a:r>
              <a:rPr lang="en-US" sz="2800" dirty="0"/>
              <a:t> so that they are available for chef pipeline</a:t>
            </a:r>
          </a:p>
        </p:txBody>
      </p:sp>
    </p:spTree>
    <p:extLst>
      <p:ext uri="{BB962C8B-B14F-4D97-AF65-F5344CB8AC3E}">
        <p14:creationId xmlns:p14="http://schemas.microsoft.com/office/powerpoint/2010/main" val="42416994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31f0d97-8e64-4982-ab29-45c6fb997ce2">
      <UserInfo>
        <DisplayName>Sinha Roy, Sajal</DisplayName>
        <AccountId>19</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4F5A042EE1D524B8A4901D8A2FD2423" ma:contentTypeVersion="2" ma:contentTypeDescription="Create a new document." ma:contentTypeScope="" ma:versionID="cec0f1b7b5f774056cc896cfff38a255">
  <xsd:schema xmlns:xsd="http://www.w3.org/2001/XMLSchema" xmlns:xs="http://www.w3.org/2001/XMLSchema" xmlns:p="http://schemas.microsoft.com/office/2006/metadata/properties" xmlns:ns3="731f0d97-8e64-4982-ab29-45c6fb997ce2" targetNamespace="http://schemas.microsoft.com/office/2006/metadata/properties" ma:root="true" ma:fieldsID="0665196ac303718ff5f59eb075c5d94e" ns3:_="">
    <xsd:import namespace="731f0d97-8e64-4982-ab29-45c6fb997ce2"/>
    <xsd:element name="properties">
      <xsd:complexType>
        <xsd:sequence>
          <xsd:element name="documentManagement">
            <xsd:complexType>
              <xsd:all>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1f0d97-8e64-4982-ab29-45c6fb997ce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E5EB14-A36E-4919-BEF0-753994B0E2B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731f0d97-8e64-4982-ab29-45c6fb997ce2"/>
    <ds:schemaRef ds:uri="http://www.w3.org/XML/1998/namespace"/>
    <ds:schemaRef ds:uri="http://purl.org/dc/dcmitype/"/>
  </ds:schemaRefs>
</ds:datastoreItem>
</file>

<file path=customXml/itemProps2.xml><?xml version="1.0" encoding="utf-8"?>
<ds:datastoreItem xmlns:ds="http://schemas.openxmlformats.org/officeDocument/2006/customXml" ds:itemID="{2A8E3B81-CB6F-4ED2-BBD2-15E4BA91F1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1f0d97-8e64-4982-ab29-45c6fb997c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71A610-12A6-411B-BFA7-30D14B9348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15720</TotalTime>
  <Words>2467</Words>
  <Application>Microsoft Office PowerPoint</Application>
  <PresentationFormat>On-screen Show (4:3)</PresentationFormat>
  <Paragraphs>440</Paragraphs>
  <Slides>58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Arial Unicode MS</vt:lpstr>
      <vt:lpstr>Calibri</vt:lpstr>
      <vt:lpstr>Calibri Light</vt:lpstr>
      <vt:lpstr>Wingdings</vt:lpstr>
      <vt:lpstr>Custom Design</vt:lpstr>
      <vt:lpstr>PowerPoint Presentation</vt:lpstr>
      <vt:lpstr>Course Map/Module Map</vt:lpstr>
      <vt:lpstr>Module Objectives</vt:lpstr>
      <vt:lpstr>Module 5 Activities:  Convergent Configuration Management Using Chef</vt:lpstr>
      <vt:lpstr>Pre-requisite</vt:lpstr>
      <vt:lpstr>Setting Up Chef server</vt:lpstr>
      <vt:lpstr>Setting Up Chef server</vt:lpstr>
      <vt:lpstr>Login To Chef Server</vt:lpstr>
      <vt:lpstr>Security Pre-requisites</vt:lpstr>
      <vt:lpstr>Reset Admin Key</vt:lpstr>
      <vt:lpstr>Add Admin Key To Jenkins</vt:lpstr>
      <vt:lpstr>Add Admin Key To Jenkins</vt:lpstr>
      <vt:lpstr>Reset Chef Validator Key</vt:lpstr>
      <vt:lpstr>Add Chef Validator Key To Jenkins</vt:lpstr>
      <vt:lpstr>Add Chef Validator Key To Jenkins</vt:lpstr>
      <vt:lpstr>Loading Chef CI Pipeline</vt:lpstr>
      <vt:lpstr>Configuring Workstation</vt:lpstr>
      <vt:lpstr>Configuring Workstation</vt:lpstr>
      <vt:lpstr>Configuring Workstation</vt:lpstr>
      <vt:lpstr>PowerPoint Presentation</vt:lpstr>
      <vt:lpstr>Chef_Converge_On_Node</vt:lpstr>
      <vt:lpstr>Deploying Sample App to Chef Node </vt:lpstr>
      <vt:lpstr>PowerPoint Presentation</vt:lpstr>
      <vt:lpstr>Introduction</vt:lpstr>
      <vt:lpstr>Pre-Requisite</vt:lpstr>
      <vt:lpstr>Add Docker Credentials To Jenkin</vt:lpstr>
      <vt:lpstr>Add Docker Credentials To Jenkin</vt:lpstr>
      <vt:lpstr>Trigger Docker Pipeline</vt:lpstr>
      <vt:lpstr>Trigger Docker Pipeline</vt:lpstr>
      <vt:lpstr>Explore The Pipeline</vt:lpstr>
      <vt:lpstr>Explore The Pipeline</vt:lpstr>
      <vt:lpstr>Ensure Pushed Image in Docker Hub</vt:lpstr>
      <vt:lpstr>Optional Step To Use Docker Image</vt:lpstr>
      <vt:lpstr>Topic 3</vt:lpstr>
      <vt:lpstr>Introduction</vt:lpstr>
      <vt:lpstr>Amazon Machine Images (AMI)</vt:lpstr>
      <vt:lpstr>Create Stack With Tomcat 7</vt:lpstr>
      <vt:lpstr>Create Stack With Tomcat 7</vt:lpstr>
      <vt:lpstr>Create Stack With Tomcat 7</vt:lpstr>
      <vt:lpstr>Create Stack With Tomcat 7</vt:lpstr>
      <vt:lpstr>Check The Stack</vt:lpstr>
      <vt:lpstr>Patching Tomcat Version</vt:lpstr>
      <vt:lpstr>Verify Patched Version Of Tomcat</vt:lpstr>
      <vt:lpstr>Application Deployment</vt:lpstr>
      <vt:lpstr>Application Deployment</vt:lpstr>
      <vt:lpstr>Topic 4</vt:lpstr>
      <vt:lpstr>Introduction</vt:lpstr>
      <vt:lpstr>Monitoring using Cloud Watch</vt:lpstr>
      <vt:lpstr>Creating AWS CloudWatch Alarms</vt:lpstr>
      <vt:lpstr>Creating AWS CloudWatch Alarms</vt:lpstr>
      <vt:lpstr>Subscribe To Alarm</vt:lpstr>
      <vt:lpstr>Triggering Cloud Watch Alarm</vt:lpstr>
      <vt:lpstr>Receive Notification</vt:lpstr>
      <vt:lpstr>Kibana Dashboard</vt:lpstr>
      <vt:lpstr>End Of Day2</vt:lpstr>
      <vt:lpstr>Summary </vt:lpstr>
      <vt:lpstr>Reference</vt:lpstr>
      <vt:lpstr>Thank You</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Aparna</dc:creator>
  <cp:lastModifiedBy>Perumalsamy, R. A.</cp:lastModifiedBy>
  <cp:revision>378</cp:revision>
  <dcterms:created xsi:type="dcterms:W3CDTF">2016-01-09T17:16:15Z</dcterms:created>
  <dcterms:modified xsi:type="dcterms:W3CDTF">2017-01-13T09:17:57Z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0x01010044F5A042EE1D524B8A4901D8A2FD2423</vt:lpwstr>
  </property>
</Properties>
</file>