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4568-CD09-493B-BD30-D135B0718E80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260D3-C3B7-4E9D-8B46-5C2033E69F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83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260D3-C3B7-4E9D-8B46-5C2033E69F8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16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17954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AF31B87-116F-495B-850B-8363BBF6C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2" t="30997" r="25979" b="32120"/>
          <a:stretch/>
        </p:blipFill>
        <p:spPr>
          <a:xfrm>
            <a:off x="4470070" y="274933"/>
            <a:ext cx="3251859" cy="17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2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55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670D7BFD-11CF-4D8E-8C10-9F03E8469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2" t="30997" r="25979" b="32120"/>
          <a:stretch/>
        </p:blipFill>
        <p:spPr>
          <a:xfrm>
            <a:off x="8959438" y="467884"/>
            <a:ext cx="2045524" cy="11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1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2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5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51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2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8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8171-0832-486A-8366-31BC14C14797}" type="datetimeFigureOut">
              <a:rPr lang="en-IE" smtClean="0"/>
              <a:t>10/09/2022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99CC-F308-4D22-A427-60C199CD17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169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9i57JfHL8s?ctid=47855545-00bb-4800-a65f-e79104ec0fc4&amp;pbi_source=linkShare&amp;bookmarkGuid=5ee30439-c141-4690-987d-6be90aa53bb1" TargetMode="External"/><Relationship Id="rId2" Type="http://schemas.openxmlformats.org/officeDocument/2006/relationships/hyperlink" Target="https://github.com/AnupJacob/Dissertation-Artefacts/raw/main/Dissertation.pb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upJacob/Dissertation-Artefacts/raw/main/Artefact_AnupJacob_L00163455_DevOps%202022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47D4B-B4AC-30B1-09C3-56E67FA7E455}"/>
              </a:ext>
            </a:extLst>
          </p:cNvPr>
          <p:cNvSpPr/>
          <p:nvPr/>
        </p:nvSpPr>
        <p:spPr>
          <a:xfrm>
            <a:off x="619433" y="2399071"/>
            <a:ext cx="10953136" cy="2163097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31268"/>
            <a:ext cx="10412360" cy="1795463"/>
          </a:xfrm>
        </p:spPr>
        <p:txBody>
          <a:bodyPr/>
          <a:lstStyle/>
          <a:p>
            <a:r>
              <a:rPr lang="en-US" b="1" dirty="0"/>
              <a:t>Implementation of DevOps in the Open-Source Projects</a:t>
            </a:r>
            <a:endParaRPr lang="en-I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1405"/>
            <a:ext cx="9144000" cy="1655762"/>
          </a:xfrm>
        </p:spPr>
        <p:txBody>
          <a:bodyPr/>
          <a:lstStyle/>
          <a:p>
            <a:r>
              <a:rPr lang="en-IE" dirty="0"/>
              <a:t>Anup Jacob</a:t>
            </a:r>
          </a:p>
        </p:txBody>
      </p:sp>
    </p:spTree>
    <p:extLst>
      <p:ext uri="{BB962C8B-B14F-4D97-AF65-F5344CB8AC3E}">
        <p14:creationId xmlns:p14="http://schemas.microsoft.com/office/powerpoint/2010/main" val="235750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E9FB4E-11F1-D883-890F-359965C27E07}"/>
              </a:ext>
            </a:extLst>
          </p:cNvPr>
          <p:cNvSpPr/>
          <p:nvPr/>
        </p:nvSpPr>
        <p:spPr>
          <a:xfrm>
            <a:off x="0" y="1769806"/>
            <a:ext cx="12192000" cy="508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6" y="2045110"/>
            <a:ext cx="11513574" cy="4660490"/>
          </a:xfr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u="sng" dirty="0"/>
              <a:t>Open-Source</a:t>
            </a:r>
            <a:r>
              <a:rPr lang="en-US" dirty="0"/>
              <a:t>: Distributed under a license that provides users the right to use, study, alter, and distribute - the program and its source code to anyone and for any purpose.</a:t>
            </a:r>
            <a:endParaRPr lang="en-IE" dirty="0"/>
          </a:p>
          <a:p>
            <a:pPr algn="just">
              <a:lnSpc>
                <a:spcPct val="100000"/>
              </a:lnSpc>
            </a:pPr>
            <a:r>
              <a:rPr lang="en-IE" dirty="0"/>
              <a:t>Increase in competition and demand for implementing frequent changes in SDLC life cycle.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DevOps process ensures the product developed complies to professional standards and helps in anticipating any problems.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Best practices implementation via Continuous Integration, Continuous Delivery, Continuous Testing, Continuous Monitoring, and Improvements.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867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190436-4B27-DCEE-52D9-73D1E73497AA}"/>
              </a:ext>
            </a:extLst>
          </p:cNvPr>
          <p:cNvSpPr/>
          <p:nvPr/>
        </p:nvSpPr>
        <p:spPr>
          <a:xfrm>
            <a:off x="1" y="1715107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3FC182-F489-FF18-49F0-2F69FE540F5F}"/>
              </a:ext>
            </a:extLst>
          </p:cNvPr>
          <p:cNvSpPr/>
          <p:nvPr/>
        </p:nvSpPr>
        <p:spPr>
          <a:xfrm>
            <a:off x="108156" y="3303331"/>
            <a:ext cx="11965858" cy="1161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DAAAD-CAEC-91F7-73A2-D1273815BC8E}"/>
              </a:ext>
            </a:extLst>
          </p:cNvPr>
          <p:cNvSpPr/>
          <p:nvPr/>
        </p:nvSpPr>
        <p:spPr>
          <a:xfrm>
            <a:off x="388374" y="4563579"/>
            <a:ext cx="11415251" cy="2113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4496F-8EF0-15A0-102F-280DE203C89B}"/>
              </a:ext>
            </a:extLst>
          </p:cNvPr>
          <p:cNvSpPr/>
          <p:nvPr/>
        </p:nvSpPr>
        <p:spPr>
          <a:xfrm>
            <a:off x="0" y="1728147"/>
            <a:ext cx="12192000" cy="148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7CBBDB-2568-3995-5623-717C46EBAF85}"/>
              </a:ext>
            </a:extLst>
          </p:cNvPr>
          <p:cNvSpPr txBox="1">
            <a:spLocks/>
          </p:cNvSpPr>
          <p:nvPr/>
        </p:nvSpPr>
        <p:spPr>
          <a:xfrm>
            <a:off x="838200" y="3303331"/>
            <a:ext cx="10515600" cy="1044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E" b="1" dirty="0"/>
              <a:t>				Research question:</a:t>
            </a:r>
          </a:p>
          <a:p>
            <a:pPr marL="0" indent="0" algn="just">
              <a:buNone/>
            </a:pPr>
            <a:r>
              <a:rPr lang="en-US" dirty="0"/>
              <a:t>Do Open-Source projects follow DevOps methodologies and best practices?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95EBB-2970-E54F-9622-ABD730BF7B91}"/>
              </a:ext>
            </a:extLst>
          </p:cNvPr>
          <p:cNvSpPr txBox="1">
            <a:spLocks/>
          </p:cNvSpPr>
          <p:nvPr/>
        </p:nvSpPr>
        <p:spPr>
          <a:xfrm>
            <a:off x="833285" y="4644783"/>
            <a:ext cx="10515600" cy="1950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E" b="1" dirty="0"/>
              <a:t>Aims:</a:t>
            </a:r>
          </a:p>
          <a:p>
            <a:pPr algn="just"/>
            <a:r>
              <a:rPr lang="en-US" dirty="0"/>
              <a:t>To identify current practices used in the different open-source software development process. </a:t>
            </a:r>
          </a:p>
          <a:p>
            <a:pPr algn="just"/>
            <a:r>
              <a:rPr lang="en-US" dirty="0"/>
              <a:t>Establish how best practices can be easily implemented in open-source projects.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A3D8-C2DE-5916-056A-B5002B122871}"/>
              </a:ext>
            </a:extLst>
          </p:cNvPr>
          <p:cNvSpPr/>
          <p:nvPr/>
        </p:nvSpPr>
        <p:spPr>
          <a:xfrm>
            <a:off x="838200" y="1728147"/>
            <a:ext cx="10707329" cy="1477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IE" sz="2700" b="1" dirty="0"/>
              <a:t>Problem statement:</a:t>
            </a:r>
          </a:p>
          <a:p>
            <a:pPr marL="0" indent="0" algn="just">
              <a:buNone/>
            </a:pPr>
            <a:r>
              <a:rPr lang="en-US" sz="2700" dirty="0"/>
              <a:t>Challenges faced by the open-source projects in public repositories due to lack of implementation of DevOps, coding standards and best practices.</a:t>
            </a:r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3291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EC64BD-3C6F-0716-3D2D-9A5C494E6DBF}"/>
              </a:ext>
            </a:extLst>
          </p:cNvPr>
          <p:cNvSpPr/>
          <p:nvPr/>
        </p:nvSpPr>
        <p:spPr>
          <a:xfrm>
            <a:off x="1" y="1715107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0407D-B709-E745-CACB-78D839754926}"/>
              </a:ext>
            </a:extLst>
          </p:cNvPr>
          <p:cNvSpPr/>
          <p:nvPr/>
        </p:nvSpPr>
        <p:spPr>
          <a:xfrm>
            <a:off x="137652" y="1786836"/>
            <a:ext cx="5665840" cy="2217404"/>
          </a:xfrm>
          <a:prstGeom prst="rect">
            <a:avLst/>
          </a:prstGeom>
          <a:solidFill>
            <a:schemeClr val="accent1">
              <a:alpha val="81000"/>
            </a:schemeClr>
          </a:solidFill>
          <a:ln cap="rnd"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7C376-3958-C193-A4D9-B868D762DC2C}"/>
              </a:ext>
            </a:extLst>
          </p:cNvPr>
          <p:cNvSpPr/>
          <p:nvPr/>
        </p:nvSpPr>
        <p:spPr>
          <a:xfrm>
            <a:off x="137652" y="4087044"/>
            <a:ext cx="5665840" cy="26578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82" y="4208206"/>
            <a:ext cx="5397910" cy="2435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Chosen open-source projects: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Jenkins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Wordpress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err="1"/>
              <a:t>IdleonCompanion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err="1"/>
              <a:t>OpenMW</a:t>
            </a:r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6FCB3B-61B4-8021-D756-F7A7D69FCAEC}"/>
              </a:ext>
            </a:extLst>
          </p:cNvPr>
          <p:cNvSpPr txBox="1">
            <a:spLocks/>
          </p:cNvSpPr>
          <p:nvPr/>
        </p:nvSpPr>
        <p:spPr>
          <a:xfrm>
            <a:off x="291282" y="1855776"/>
            <a:ext cx="5397910" cy="207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Data Collection 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Direct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Direct feedback from developers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External feedback from experts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314C51-10E6-7D14-6B26-0BBDB71E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23" y="2153265"/>
            <a:ext cx="6097226" cy="42672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1653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CD9BC-43EB-1092-A77A-18944211CCAF}"/>
              </a:ext>
            </a:extLst>
          </p:cNvPr>
          <p:cNvSpPr/>
          <p:nvPr/>
        </p:nvSpPr>
        <p:spPr>
          <a:xfrm>
            <a:off x="1" y="1715107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Live Demo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82D2F9-6C63-DEDE-1A16-7A3A0D667DE5}"/>
              </a:ext>
            </a:extLst>
          </p:cNvPr>
          <p:cNvSpPr/>
          <p:nvPr/>
        </p:nvSpPr>
        <p:spPr>
          <a:xfrm>
            <a:off x="973392" y="2254045"/>
            <a:ext cx="10215717" cy="26424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POWER BI LINKS:</a:t>
            </a:r>
          </a:p>
          <a:p>
            <a:r>
              <a:rPr lang="en-IN" dirty="0">
                <a:solidFill>
                  <a:schemeClr val="tx1"/>
                </a:solidFill>
              </a:rPr>
              <a:t>GITHUB URL: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https://github.com/AnupJacob/Dissertation-Artefacts/raw/main/Dissertation.pbix</a:t>
            </a:r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OR</a:t>
            </a:r>
          </a:p>
          <a:p>
            <a:r>
              <a:rPr lang="en-IE" dirty="0">
                <a:solidFill>
                  <a:schemeClr val="tx1"/>
                </a:solidFill>
                <a:latin typeface="Calibri" panose="020F0502020204030204" pitchFamily="34" charset="0"/>
              </a:rPr>
              <a:t>ONLINE SERVICES </a:t>
            </a:r>
            <a:r>
              <a:rPr lang="en-IE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URL:</a:t>
            </a:r>
            <a:r>
              <a:rPr lang="en-IE" b="0" i="0" dirty="0">
                <a:effectLst/>
                <a:latin typeface="Calibri" panose="020F0502020204030204" pitchFamily="34" charset="0"/>
              </a:rPr>
              <a:t> </a:t>
            </a:r>
            <a:r>
              <a:rPr lang="en-IE" b="0" i="0" dirty="0">
                <a:effectLst/>
                <a:latin typeface="Calibri" panose="020F0502020204030204" pitchFamily="34" charset="0"/>
                <a:hlinkClick r:id="rId3"/>
              </a:rPr>
              <a:t>https://app.powerbi.com/links/9i57JfHL8s?ctid=47855545-00bb-4800-a65f-e79104ec0fc4&amp;pbi_source=linkShare&amp;bookmarkGuid=5ee30439-c141-4690-987d-6be90aa53bb1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8443B-AA70-D16B-81E5-4192157264FB}"/>
              </a:ext>
            </a:extLst>
          </p:cNvPr>
          <p:cNvSpPr/>
          <p:nvPr/>
        </p:nvSpPr>
        <p:spPr>
          <a:xfrm>
            <a:off x="0" y="5123227"/>
            <a:ext cx="12192000" cy="1208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MICROSOFT EXCEL LINK (GITHUB):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URL: </a:t>
            </a:r>
            <a:r>
              <a:rPr lang="en-US" dirty="0">
                <a:hlinkClick r:id="rId4"/>
              </a:rPr>
              <a:t>https://github.com/AnupJacob/Dissertation-Artefacts/raw/main/Artefact_AnupJacob_L00163455_DevOps%202022.xlsx</a:t>
            </a:r>
            <a:endParaRPr lang="en-US" dirty="0"/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58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63E4BC-2DE0-26A4-CCA6-9B4F67E11378}"/>
              </a:ext>
            </a:extLst>
          </p:cNvPr>
          <p:cNvSpPr/>
          <p:nvPr/>
        </p:nvSpPr>
        <p:spPr>
          <a:xfrm>
            <a:off x="1" y="1715107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9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F6678-F9A0-5F0F-1D1C-17515B46F3C8}"/>
              </a:ext>
            </a:extLst>
          </p:cNvPr>
          <p:cNvSpPr txBox="1"/>
          <p:nvPr/>
        </p:nvSpPr>
        <p:spPr>
          <a:xfrm>
            <a:off x="506362" y="1715107"/>
            <a:ext cx="11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Figure: Graphs showing the approach to performance by the four open-source projects for four of the analyzed factors</a:t>
            </a:r>
            <a:endParaRPr lang="en-I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60C7D-2FF5-A1B0-875C-84C4738E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" y="2002370"/>
            <a:ext cx="10927851" cy="47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F08550-2776-E94A-93AD-6FC859EE4872}"/>
              </a:ext>
            </a:extLst>
          </p:cNvPr>
          <p:cNvSpPr/>
          <p:nvPr/>
        </p:nvSpPr>
        <p:spPr>
          <a:xfrm>
            <a:off x="1" y="1715107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Conclusions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39232-0F8E-BFF1-4894-A7362C50A894}"/>
              </a:ext>
            </a:extLst>
          </p:cNvPr>
          <p:cNvSpPr/>
          <p:nvPr/>
        </p:nvSpPr>
        <p:spPr>
          <a:xfrm>
            <a:off x="824679" y="1896297"/>
            <a:ext cx="10542641" cy="84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Ensure proper code reviews before deployment </a:t>
            </a:r>
            <a:endParaRPr lang="en-IE" sz="3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3E037-97E8-1DC7-6640-1B17CEF4F7D3}"/>
              </a:ext>
            </a:extLst>
          </p:cNvPr>
          <p:cNvSpPr/>
          <p:nvPr/>
        </p:nvSpPr>
        <p:spPr>
          <a:xfrm>
            <a:off x="824680" y="3127787"/>
            <a:ext cx="10542640" cy="84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Use of a reliable issue tracking tool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AD8B12-ABF3-472B-7FA8-6D77E5C3E4C9}"/>
              </a:ext>
            </a:extLst>
          </p:cNvPr>
          <p:cNvSpPr/>
          <p:nvPr/>
        </p:nvSpPr>
        <p:spPr>
          <a:xfrm>
            <a:off x="824680" y="4359277"/>
            <a:ext cx="10542639" cy="84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Integration of third-party apps in the repository if possible</a:t>
            </a:r>
            <a:endParaRPr lang="en-IE" sz="3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4D704-333D-D07F-B7F7-22F9ADC88E92}"/>
              </a:ext>
            </a:extLst>
          </p:cNvPr>
          <p:cNvSpPr/>
          <p:nvPr/>
        </p:nvSpPr>
        <p:spPr>
          <a:xfrm>
            <a:off x="824679" y="5529314"/>
            <a:ext cx="10542639" cy="105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Prioritizing the resolution of the existing issues along with adding new features</a:t>
            </a:r>
          </a:p>
        </p:txBody>
      </p:sp>
    </p:spTree>
    <p:extLst>
      <p:ext uri="{BB962C8B-B14F-4D97-AF65-F5344CB8AC3E}">
        <p14:creationId xmlns:p14="http://schemas.microsoft.com/office/powerpoint/2010/main" val="247148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7BE5F2-E29A-743B-1B3B-9859967DAD3C}"/>
              </a:ext>
            </a:extLst>
          </p:cNvPr>
          <p:cNvSpPr/>
          <p:nvPr/>
        </p:nvSpPr>
        <p:spPr>
          <a:xfrm>
            <a:off x="1" y="1754436"/>
            <a:ext cx="12192000" cy="5142893"/>
          </a:xfrm>
          <a:prstGeom prst="rect">
            <a:avLst/>
          </a:prstGeom>
          <a:solidFill>
            <a:srgbClr val="D3EA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4B997-275B-DC78-0BC7-B39ED2CAB30B}"/>
              </a:ext>
            </a:extLst>
          </p:cNvPr>
          <p:cNvSpPr/>
          <p:nvPr/>
        </p:nvSpPr>
        <p:spPr>
          <a:xfrm>
            <a:off x="0" y="1825625"/>
            <a:ext cx="12192000" cy="2274427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189"/>
            <a:ext cx="10515600" cy="2138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E" b="1" dirty="0"/>
              <a:t>Importance to the future society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E" dirty="0"/>
              <a:t>Identify the gaps in both the team and the development process.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E" dirty="0"/>
              <a:t>Discovering and sharing knowledge of project based custom best practices to other projects.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A56F6D-1E8E-A4C4-6BCB-A1FC010C0874}"/>
              </a:ext>
            </a:extLst>
          </p:cNvPr>
          <p:cNvSpPr txBox="1">
            <a:spLocks/>
          </p:cNvSpPr>
          <p:nvPr/>
        </p:nvSpPr>
        <p:spPr>
          <a:xfrm>
            <a:off x="838200" y="4286553"/>
            <a:ext cx="10793361" cy="220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b="1" dirty="0"/>
              <a:t>Future research</a:t>
            </a:r>
          </a:p>
          <a:p>
            <a:pPr marL="0" indent="0" algn="just">
              <a:buNone/>
            </a:pPr>
            <a:r>
              <a:rPr lang="en-IE" dirty="0"/>
              <a:t> Identify other ways to analyse the effect of socio-psychological aspects on the development process of each projects even though initial try by email resulted in failure.</a:t>
            </a:r>
          </a:p>
        </p:txBody>
      </p:sp>
    </p:spTree>
    <p:extLst>
      <p:ext uri="{BB962C8B-B14F-4D97-AF65-F5344CB8AC3E}">
        <p14:creationId xmlns:p14="http://schemas.microsoft.com/office/powerpoint/2010/main" val="250585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399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Implementation of DevOps in the Open-Source Projects</vt:lpstr>
      <vt:lpstr>Background</vt:lpstr>
      <vt:lpstr>Problem</vt:lpstr>
      <vt:lpstr>Research Methodology</vt:lpstr>
      <vt:lpstr>Live Demo</vt:lpstr>
      <vt:lpstr>Results and Analysis</vt:lpstr>
      <vt:lpstr>Conclusions</vt:lpstr>
      <vt:lpstr>Recommendations</vt:lpstr>
    </vt:vector>
  </TitlesOfParts>
  <Company>LYIT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Title</dc:title>
  <dc:creator>LYIT</dc:creator>
  <cp:lastModifiedBy>Anup Jacob - STUDENT</cp:lastModifiedBy>
  <cp:revision>111</cp:revision>
  <dcterms:created xsi:type="dcterms:W3CDTF">2018-09-16T15:36:48Z</dcterms:created>
  <dcterms:modified xsi:type="dcterms:W3CDTF">2022-09-10T18:27:46Z</dcterms:modified>
</cp:coreProperties>
</file>