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0" r:id="rId3"/>
    <p:sldId id="261" r:id="rId4"/>
    <p:sldId id="266" r:id="rId5"/>
    <p:sldId id="272" r:id="rId6"/>
    <p:sldId id="268" r:id="rId7"/>
    <p:sldId id="262" r:id="rId8"/>
    <p:sldId id="269" r:id="rId9"/>
    <p:sldId id="274" r:id="rId10"/>
    <p:sldId id="275" r:id="rId11"/>
    <p:sldId id="276" r:id="rId12"/>
    <p:sldId id="277" r:id="rId13"/>
    <p:sldId id="273" r:id="rId14"/>
    <p:sldId id="265" r:id="rId15"/>
    <p:sldId id="270" r:id="rId16"/>
    <p:sldId id="267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opslecturer/awmsc2022/wiki/9.-Unit-Tes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/wiki/10.-Sphinx-Tool-for-Autodocumentation" TargetMode="External"/><Relationship Id="rId2" Type="http://schemas.openxmlformats.org/officeDocument/2006/relationships/hyperlink" Target="https://www.sphinx-doc.org/en/master/usage/them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https://github.com/devopslecturer/awmsc2022/wiki" TargetMode="Externa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mysqlhosting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.gi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05-04-2022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6" y="1858962"/>
            <a:ext cx="10515599" cy="4070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60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Why Docker: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Gives us a Rapid Deployment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Its configuration is Simple and Faster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a security for application deployment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CI Efficiency is plus point</a:t>
            </a:r>
          </a:p>
          <a:p>
            <a:pPr marL="0" indent="0">
              <a:buNone/>
            </a:pPr>
            <a:r>
              <a:rPr lang="en-IN" sz="2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not other tools:</a:t>
            </a:r>
          </a:p>
          <a:p>
            <a:pPr marL="514350" indent="-514350">
              <a:buAutoNum type="arabicParenR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Less portable containers in </a:t>
            </a: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LXC container,</a:t>
            </a:r>
          </a:p>
          <a:p>
            <a:pPr marL="514350" indent="-514350">
              <a:buAutoNum type="arabicParenR"/>
            </a:pP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No </a:t>
            </a:r>
            <a:r>
              <a:rPr lang="en-I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kubernetes</a:t>
            </a: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integration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available in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OpenVZ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require the Mesos framework to run the container in </a:t>
            </a: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Mesos </a:t>
            </a:r>
            <a:r>
              <a:rPr lang="en-I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containerizer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10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3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25C640-7F28-4678-AB09-51BBFEBD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503" y="3657036"/>
            <a:ext cx="1438806" cy="1466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AWS 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6" y="1858962"/>
            <a:ext cx="10506073" cy="4070350"/>
          </a:xfrm>
        </p:spPr>
        <p:txBody>
          <a:bodyPr>
            <a:noAutofit/>
          </a:bodyPr>
          <a:lstStyle/>
          <a:p>
            <a:r>
              <a:rPr lang="en-US" sz="2600" b="0" i="0" dirty="0">
                <a:solidFill>
                  <a:srgbClr val="333333"/>
                </a:solidFill>
                <a:effectLst/>
              </a:rPr>
              <a:t>Amazon Elastic Kubernetes Service (Amazon EKS) is a managed container service to run and scale Kubernetes applications in the cloud or on-premises.</a:t>
            </a:r>
          </a:p>
          <a:p>
            <a:r>
              <a:rPr lang="en-US" sz="2600" b="0" i="0" dirty="0">
                <a:solidFill>
                  <a:srgbClr val="333333"/>
                </a:solidFill>
                <a:effectLst/>
              </a:rPr>
              <a:t>Create applications that automatically scale up and down and run in a highly available configuration across multiple Availability Zones (AZs) with out-of-the-box networking and security integrations.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33333"/>
                </a:solidFill>
              </a:rPr>
              <a:t>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600" u="sng" dirty="0">
                <a:solidFill>
                  <a:srgbClr val="333333"/>
                </a:solidFill>
              </a:rPr>
              <a:t>Why AWS EKS:</a:t>
            </a:r>
            <a:endParaRPr lang="en-US" sz="2400" u="sng" dirty="0">
              <a:solidFill>
                <a:srgbClr val="33333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advantage of  the performance, scale, reliability, and availability of AWS infrastructure.                                                                                                  </a:t>
            </a:r>
            <a:r>
              <a:rPr lang="en-US" sz="2000" dirty="0">
                <a:solidFill>
                  <a:srgbClr val="333333"/>
                </a:solidFill>
              </a:rPr>
              <a:t>..continued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11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8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AWS 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6" y="1858962"/>
            <a:ext cx="10515599" cy="4070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2.  Integrations with AWS networking and security services, such as application load balancers (ALBs) for load distribution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3.  Amazon EKS lets you create, update, scale, and terminate nodes for your cluster with a single command.</a:t>
            </a:r>
            <a:endParaRPr lang="en-US" sz="2400" dirty="0"/>
          </a:p>
          <a:p>
            <a:pPr marL="0" indent="0">
              <a:buNone/>
            </a:pPr>
            <a:r>
              <a:rPr lang="en-IN" sz="2600" b="0" i="0" u="sng" dirty="0">
                <a:solidFill>
                  <a:srgbClr val="444444"/>
                </a:solidFill>
                <a:effectLst/>
              </a:rPr>
              <a:t>Why not other tools: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GKE will only match the EKS 99.95% SLA if you use Regional Clusters, which costs $0.10 per cluster per hour which is costlier than EKS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Only one zonal cluster is free in GKE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network policies need to enabled when creating the cluster and cannot be enabled on an existing cluster in AKS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7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47EA-CAB5-4B9D-8BA6-B4AFD140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ytest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for unit </a:t>
            </a:r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testingest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for unit </a:t>
            </a:r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testingor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unit testing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C50D-E651-47FD-8B7C-D05DDE3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PyTest is a testing framework that allows users to write test scripts in Python.</a:t>
            </a:r>
          </a:p>
          <a:p>
            <a:r>
              <a:rPr lang="en-US" dirty="0"/>
              <a:t>It helps with the development of tests ranging from </a:t>
            </a:r>
            <a:br>
              <a:rPr lang="en-US" dirty="0"/>
            </a:br>
            <a:r>
              <a:rPr lang="en-US" dirty="0"/>
              <a:t>simple unit tests to large functional tests.</a:t>
            </a:r>
          </a:p>
          <a:p>
            <a:r>
              <a:rPr lang="en-IE" dirty="0"/>
              <a:t>Pytest is very easy, open source and run the test in parallel manner.</a:t>
            </a:r>
          </a:p>
          <a:p>
            <a:r>
              <a:rPr lang="en-IE" dirty="0"/>
              <a:t>Unit testing has been performed using PyTest.</a:t>
            </a:r>
          </a:p>
          <a:p>
            <a:r>
              <a:rPr lang="en-IE" dirty="0"/>
              <a:t>Integration of PyTest in GitHub action using python application.</a:t>
            </a:r>
          </a:p>
          <a:p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endParaRPr lang="en-US" dirty="0"/>
          </a:p>
          <a:p>
            <a:endParaRPr lang="en-I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E4FA1B-AECD-41C7-9705-D28E86BF5E04}"/>
              </a:ext>
            </a:extLst>
          </p:cNvPr>
          <p:cNvSpPr txBox="1">
            <a:spLocks/>
          </p:cNvSpPr>
          <p:nvPr/>
        </p:nvSpPr>
        <p:spPr>
          <a:xfrm>
            <a:off x="838200" y="467925"/>
            <a:ext cx="10515600" cy="11199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2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PYTEST – UNIT TESTING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35CB3-EFF2-4294-9358-B66E9097731B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345D9-9892-4B92-9278-8A31183A7CCF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1087D-DD49-49AE-95D9-420C4E4FDA6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3A49B4D6-43AE-4DAB-AF72-D53FA9B6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13</a:t>
            </a:fld>
            <a:endParaRPr lang="en-I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2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398"/>
            <a:ext cx="10515600" cy="11199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5. SPHINX TOOL - AUTO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6599"/>
            <a:ext cx="10143062" cy="31542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Open-source third party Tool used for auto documentation.</a:t>
            </a:r>
          </a:p>
          <a:p>
            <a:pPr algn="just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A documentation generator written in python language.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Implementation of Sphinx tool by creating YAML file using “GitHub Actions”.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Themes available in the URL below 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https://www.sphinx-doc.org/en/master/usage/theming.html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3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Branch created for auto documentation – ‘</a:t>
            </a:r>
            <a:r>
              <a:rPr lang="en-IN" dirty="0" err="1">
                <a:solidFill>
                  <a:srgbClr val="24292F"/>
                </a:solidFill>
                <a:latin typeface="-apple-system"/>
              </a:rPr>
              <a:t>gh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-pages’ (Default).</a:t>
            </a:r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14</a:t>
            </a:fld>
            <a:endParaRPr lang="en-IN" sz="1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ECC11-E713-46DD-A8C9-F2FE792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10" y="1523359"/>
            <a:ext cx="5793442" cy="1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 WIKI - USER GUIDES &amp;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8325"/>
            <a:ext cx="6286500" cy="14626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Platform provided by Git for adding documentation for the projects hosted in the GitHub repository.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15</a:t>
            </a:fld>
            <a:endParaRPr lang="en-IN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EA8B24-4EBE-4014-8569-FB3930D32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120546"/>
              </p:ext>
            </p:extLst>
          </p:nvPr>
        </p:nvGraphicFramePr>
        <p:xfrm>
          <a:off x="7353299" y="1809750"/>
          <a:ext cx="4000500" cy="137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Bitmap Image" r:id="rId3" imgW="5753160" imgH="1973520" progId="Paint.Picture">
                  <p:embed/>
                </p:oleObj>
              </mc:Choice>
              <mc:Fallback>
                <p:oleObj name="Bitmap Image" r:id="rId3" imgW="5753160" imgH="197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3299" y="1809750"/>
                        <a:ext cx="4000500" cy="1372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1F066D-3B95-4D7F-80B5-56A702725804}"/>
              </a:ext>
            </a:extLst>
          </p:cNvPr>
          <p:cNvSpPr txBox="1">
            <a:spLocks/>
          </p:cNvSpPr>
          <p:nvPr/>
        </p:nvSpPr>
        <p:spPr>
          <a:xfrm>
            <a:off x="828674" y="3115212"/>
            <a:ext cx="10525125" cy="283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Users can add and edit wiki pages directly on GitHub or locally using the command line.</a:t>
            </a:r>
          </a:p>
          <a:p>
            <a:pPr algn="just"/>
            <a:r>
              <a:rPr lang="en-US" dirty="0"/>
              <a:t>GitHub repository for our project can be accessed using the link below.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URL: </a:t>
            </a:r>
            <a:r>
              <a:rPr lang="en-US" dirty="0">
                <a:hlinkClick r:id="rId5"/>
              </a:rPr>
              <a:t>https://github.com/devopslecturer/awmsc2022/wiki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16</a:t>
            </a:fld>
            <a:endParaRPr lang="en-I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3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17</a:t>
            </a:fld>
            <a:endParaRPr lang="en-IN" sz="18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1800" b="1" smtClean="0">
                <a:solidFill>
                  <a:schemeClr val="bg1"/>
                </a:solidFill>
              </a:rPr>
              <a:t>18</a:t>
            </a:fld>
            <a:endParaRPr lang="en-IN" sz="1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00AA92-4FE7-4B77-A0BB-6D1B9F0A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356" y="2459460"/>
            <a:ext cx="6758444" cy="3512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61325A-1C9E-417E-B56D-DD331185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5150"/>
          </a:xfrm>
        </p:spPr>
        <p:txBody>
          <a:bodyPr/>
          <a:lstStyle/>
          <a:p>
            <a:r>
              <a:rPr lang="en-US" dirty="0"/>
              <a:t>Web Application for Project – Wednesday’s Wicked Adventures.</a:t>
            </a:r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3E7B1FD-848E-4BF0-A69A-80FFE56DD1C5}"/>
              </a:ext>
            </a:extLst>
          </p:cNvPr>
          <p:cNvSpPr txBox="1">
            <a:spLocks/>
          </p:cNvSpPr>
          <p:nvPr/>
        </p:nvSpPr>
        <p:spPr>
          <a:xfrm>
            <a:off x="847725" y="2459459"/>
            <a:ext cx="3747631" cy="35127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booking system for an adventure theme park.</a:t>
            </a:r>
          </a:p>
          <a:p>
            <a:r>
              <a:rPr lang="en-US" dirty="0"/>
              <a:t>Customers needs to register and signup for booking.</a:t>
            </a:r>
          </a:p>
          <a:p>
            <a:r>
              <a:rPr lang="en-US" dirty="0"/>
              <a:t>Web application created in DevOps workflow.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Flask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E6FC7-CCEA-49B3-9E70-E0839779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408" y="3818483"/>
            <a:ext cx="3605391" cy="14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A44026-DC0B-4FAA-9050-8326CF4F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17044"/>
            <a:ext cx="3579812" cy="23269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9351" cy="24757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Database used – MySQL.</a:t>
            </a:r>
          </a:p>
          <a:p>
            <a:pPr algn="just"/>
            <a:r>
              <a:rPr lang="en-US" dirty="0"/>
              <a:t>Initial development and testing done in Local DB.</a:t>
            </a:r>
          </a:p>
          <a:p>
            <a:pPr algn="just"/>
            <a:r>
              <a:rPr lang="en-US" dirty="0"/>
              <a:t>Database used to store the customer data and connect the Front-end (HTML) for access.</a:t>
            </a:r>
          </a:p>
          <a:p>
            <a:pPr algn="just"/>
            <a:r>
              <a:rPr lang="en-US" dirty="0"/>
              <a:t>Third party tools used to develop and run the queries including SQL workbench.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54BF4-D155-41FA-AB2F-83D9640F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97" y="1825624"/>
            <a:ext cx="2881604" cy="1968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CCA6E6-4A01-4CEC-907F-4A388BBE9581}"/>
              </a:ext>
            </a:extLst>
          </p:cNvPr>
          <p:cNvSpPr txBox="1">
            <a:spLocks/>
          </p:cNvSpPr>
          <p:nvPr/>
        </p:nvSpPr>
        <p:spPr>
          <a:xfrm>
            <a:off x="838200" y="4266323"/>
            <a:ext cx="10515600" cy="12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Pre-requisites – Installation of MySQL Server.</a:t>
            </a:r>
          </a:p>
          <a:p>
            <a:pPr algn="just"/>
            <a:r>
              <a:rPr lang="en-US" dirty="0"/>
              <a:t>Higher environment testing done in free and open-source MySQL hosting website configured by : </a:t>
            </a:r>
            <a:r>
              <a:rPr lang="en-US" dirty="0">
                <a:hlinkClick r:id="rId3"/>
              </a:rPr>
              <a:t>https://www.freemysqlhosting.net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52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GitHub for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450" cy="42417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GitHub - Provider of Internet hosting for software development and version control using Git.</a:t>
            </a:r>
          </a:p>
          <a:p>
            <a:pPr algn="just"/>
            <a:r>
              <a:rPr lang="en-US" dirty="0"/>
              <a:t>GitHub repository link for the project :</a:t>
            </a:r>
          </a:p>
          <a:p>
            <a:pPr marL="0" indent="0" algn="just">
              <a:buNone/>
            </a:pPr>
            <a:r>
              <a:rPr lang="en-IN" dirty="0">
                <a:hlinkClick r:id="rId3"/>
              </a:rPr>
              <a:t>https://github.com/devopslecturer/awmsc2022.git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Build, deployments and other tools are integrated into GitHub using “GitHub Actions” functionality.</a:t>
            </a:r>
          </a:p>
          <a:p>
            <a:pPr algn="just"/>
            <a:r>
              <a:rPr lang="en-IN" dirty="0"/>
              <a:t>YAML Files created and added to the ‘.</a:t>
            </a:r>
            <a:r>
              <a:rPr lang="en-IN" dirty="0" err="1"/>
              <a:t>github</a:t>
            </a:r>
            <a:r>
              <a:rPr lang="en-IN" dirty="0"/>
              <a:t>/workflows’ inside the repository.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D94466-9B32-41C0-AD5D-CD4B4E8D7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63398"/>
              </p:ext>
            </p:extLst>
          </p:nvPr>
        </p:nvGraphicFramePr>
        <p:xfrm>
          <a:off x="7620000" y="1825624"/>
          <a:ext cx="3721893" cy="406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Bitmap Image" r:id="rId4" imgW="4267080" imgH="4389120" progId="Paint.Picture">
                  <p:embed/>
                </p:oleObj>
              </mc:Choice>
              <mc:Fallback>
                <p:oleObj name="Bitmap Image" r:id="rId4" imgW="4267080" imgH="4389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1825624"/>
                        <a:ext cx="3721893" cy="4061991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TOOLS USED IN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858962"/>
            <a:ext cx="7896225" cy="40703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Docker.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Jmeter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Pytest</a:t>
            </a:r>
            <a:r>
              <a:rPr lang="en-US" dirty="0"/>
              <a:t> for Unit testing.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Snyk</a:t>
            </a:r>
            <a:r>
              <a:rPr lang="en-US" dirty="0"/>
              <a:t> for security.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AWS EKSs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Sphinx for </a:t>
            </a:r>
            <a:r>
              <a:rPr lang="en-US" dirty="0" err="1"/>
              <a:t>Autodocumentation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8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797E7B-A185-4544-8E37-0ABD5653C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85832"/>
              </p:ext>
            </p:extLst>
          </p:nvPr>
        </p:nvGraphicFramePr>
        <p:xfrm>
          <a:off x="838200" y="1836470"/>
          <a:ext cx="2505075" cy="408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Bitmap Image" r:id="rId3" imgW="2209680" imgH="3916800" progId="Paint.Picture">
                  <p:embed/>
                </p:oleObj>
              </mc:Choice>
              <mc:Fallback>
                <p:oleObj name="Bitmap Image" r:id="rId3" imgW="2209680" imgH="391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36470"/>
                        <a:ext cx="2505075" cy="4085172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4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881"/>
            <a:ext cx="9444318" cy="4070350"/>
          </a:xfrm>
        </p:spPr>
        <p:txBody>
          <a:bodyPr>
            <a:normAutofit lnSpcReduction="10000"/>
          </a:bodyPr>
          <a:lstStyle/>
          <a:p>
            <a:pPr marL="171450" indent="-171450"/>
            <a:r>
              <a:rPr lang="en-US" sz="2600" dirty="0"/>
              <a:t>Docker is an open-source project that automates the deployment of applications inside software containers.</a:t>
            </a:r>
            <a:endParaRPr lang="en-IN" sz="2600" dirty="0"/>
          </a:p>
          <a:p>
            <a:pPr marL="171450" indent="-171450"/>
            <a:r>
              <a:rPr lang="en-IN" sz="2600" dirty="0"/>
              <a:t>Docker automates creation of lightweight - </a:t>
            </a:r>
            <a:r>
              <a:rPr lang="en-IN" sz="2600" i="1" dirty="0"/>
              <a:t>Application container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N" sz="2600" dirty="0"/>
              <a:t>Container will virtually run anywhere.</a:t>
            </a:r>
          </a:p>
          <a:p>
            <a:pPr marL="0" lvl="0" indent="0" algn="l">
              <a:buNone/>
            </a:pPr>
            <a:r>
              <a:rPr lang="en-IN" sz="2600" dirty="0" err="1"/>
              <a:t>Dockerfile</a:t>
            </a:r>
            <a:r>
              <a:rPr lang="en-IN" sz="2600" dirty="0"/>
              <a:t>: </a:t>
            </a:r>
            <a:r>
              <a:rPr lang="en-US" sz="2600" dirty="0"/>
              <a:t>A text document that contains all the commands to assemble an image.</a:t>
            </a:r>
          </a:p>
          <a:p>
            <a:pPr marL="0" lvl="0" indent="0" algn="l">
              <a:buNone/>
            </a:pPr>
            <a:r>
              <a:rPr lang="en-US" sz="2600" dirty="0" err="1"/>
              <a:t>DockerImage</a:t>
            </a:r>
            <a:r>
              <a:rPr lang="en-US" sz="2600" dirty="0"/>
              <a:t>: It is used to execute code in a Docker container.</a:t>
            </a:r>
          </a:p>
          <a:p>
            <a:pPr marL="0" indent="0">
              <a:buNone/>
            </a:pPr>
            <a:r>
              <a:rPr lang="en-US" sz="2600" dirty="0"/>
              <a:t>Container: A portable executable package which includes applications and their dependencies. It is the r</a:t>
            </a:r>
            <a:r>
              <a:rPr lang="de-CH" sz="2600" dirty="0"/>
              <a:t>unnable instance of an image.</a:t>
            </a:r>
            <a:endParaRPr lang="en-US" sz="2600" dirty="0"/>
          </a:p>
          <a:p>
            <a:pPr marL="0" lvl="0" indent="0" algn="l">
              <a:buNone/>
            </a:pPr>
            <a:endParaRPr lang="en-IN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9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104" name="Picture 8" descr="Docker Logo, history, meaning, symbol, PNG">
            <a:extLst>
              <a:ext uri="{FF2B5EF4-FFF2-40B4-BE49-F238E27FC236}">
                <a16:creationId xmlns:a16="http://schemas.microsoft.com/office/drawing/2014/main" id="{2688C0E8-9744-4FFF-BA7E-250BCCBE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779" y="2634783"/>
            <a:ext cx="2823882" cy="15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3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1118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Office Theme</vt:lpstr>
      <vt:lpstr>Bitmap Image</vt:lpstr>
      <vt:lpstr>PowerPoint Presentation</vt:lpstr>
      <vt:lpstr>INTRODUCTION</vt:lpstr>
      <vt:lpstr>APPLICATION</vt:lpstr>
      <vt:lpstr>Flask web framework</vt:lpstr>
      <vt:lpstr>HTML and CSS</vt:lpstr>
      <vt:lpstr>DATABASE</vt:lpstr>
      <vt:lpstr>GitHub for Repository</vt:lpstr>
      <vt:lpstr>TOOLS USED IN GITHUB ACTIONS</vt:lpstr>
      <vt:lpstr>Docker</vt:lpstr>
      <vt:lpstr>Docker</vt:lpstr>
      <vt:lpstr>AWS EKS</vt:lpstr>
      <vt:lpstr>AWS EKS</vt:lpstr>
      <vt:lpstr>ytest for unit testingest for unit testingor unit testing</vt:lpstr>
      <vt:lpstr>5. SPHINX TOOL - AUTO DOCUMENTATION</vt:lpstr>
      <vt:lpstr>GIT WIKI - USER GUIDES &amp; INSTRUCTIONS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Sudhakar Shirsath Snehal</cp:lastModifiedBy>
  <cp:revision>208</cp:revision>
  <dcterms:created xsi:type="dcterms:W3CDTF">2021-12-09T14:52:20Z</dcterms:created>
  <dcterms:modified xsi:type="dcterms:W3CDTF">2022-04-05T19:20:34Z</dcterms:modified>
</cp:coreProperties>
</file>