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62" r:id="rId5"/>
    <p:sldId id="261" r:id="rId6"/>
    <p:sldId id="263" r:id="rId7"/>
    <p:sldId id="259" r:id="rId8"/>
    <p:sldId id="264" r:id="rId9"/>
    <p:sldId id="265" r:id="rId10"/>
    <p:sldId id="266" r:id="rId11"/>
    <p:sldId id="267" r:id="rId12"/>
    <p:sldId id="268" r:id="rId13"/>
    <p:sldId id="269" r:id="rId14"/>
    <p:sldId id="270" r:id="rId15"/>
    <p:sldId id="271" r:id="rId16"/>
    <p:sldId id="274" r:id="rId17"/>
    <p:sldId id="272" r:id="rId18"/>
    <p:sldId id="273" r:id="rId19"/>
    <p:sldId id="275" r:id="rId20"/>
    <p:sldId id="276" r:id="rId21"/>
    <p:sldId id="278"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48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FB5AEA-7DDD-4AB2-AD32-F27F56B04AAF}"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B2478C75-0257-4A66-9C74-55C65CEBCAED}">
      <dgm:prSet phldrT="[Text]" phldr="1"/>
      <dgm:spPr/>
      <dgm:t>
        <a:bodyPr/>
        <a:lstStyle/>
        <a:p>
          <a:endParaRPr lang="en-US" dirty="0"/>
        </a:p>
      </dgm:t>
    </dgm:pt>
    <dgm:pt modelId="{54E4C33B-C68C-4AE8-945F-F3BDD8985015}" type="parTrans" cxnId="{F6061578-80B0-44ED-8694-5A177D7CDFBB}">
      <dgm:prSet/>
      <dgm:spPr/>
      <dgm:t>
        <a:bodyPr/>
        <a:lstStyle/>
        <a:p>
          <a:endParaRPr lang="en-US"/>
        </a:p>
      </dgm:t>
    </dgm:pt>
    <dgm:pt modelId="{0928D488-14F3-4255-A03E-074FA7CC6572}" type="sibTrans" cxnId="{F6061578-80B0-44ED-8694-5A177D7CDFBB}">
      <dgm:prSet/>
      <dgm:spPr/>
      <dgm:t>
        <a:bodyPr/>
        <a:lstStyle/>
        <a:p>
          <a:endParaRPr lang="en-US"/>
        </a:p>
      </dgm:t>
    </dgm:pt>
    <dgm:pt modelId="{2EFA482E-547B-40C3-8F7B-55B30CDBCC62}">
      <dgm:prSet phldrT="[Text]"/>
      <dgm:spPr/>
      <dgm:t>
        <a:bodyPr/>
        <a:lstStyle/>
        <a:p>
          <a:r>
            <a:rPr lang="en-US" dirty="0" smtClean="0"/>
            <a:t>Importing and cleaning of provided data</a:t>
          </a:r>
          <a:endParaRPr lang="en-US" dirty="0"/>
        </a:p>
      </dgm:t>
    </dgm:pt>
    <dgm:pt modelId="{55FC548D-2FBF-4038-8875-B63A3E844A9B}" type="parTrans" cxnId="{1539EF21-E22E-45F2-BDAA-3D65D4BA88EF}">
      <dgm:prSet/>
      <dgm:spPr/>
      <dgm:t>
        <a:bodyPr/>
        <a:lstStyle/>
        <a:p>
          <a:endParaRPr lang="en-US"/>
        </a:p>
      </dgm:t>
    </dgm:pt>
    <dgm:pt modelId="{3671B851-7BD4-402D-920F-2AE0F97C26FD}" type="sibTrans" cxnId="{1539EF21-E22E-45F2-BDAA-3D65D4BA88EF}">
      <dgm:prSet/>
      <dgm:spPr/>
      <dgm:t>
        <a:bodyPr/>
        <a:lstStyle/>
        <a:p>
          <a:endParaRPr lang="en-US"/>
        </a:p>
      </dgm:t>
    </dgm:pt>
    <dgm:pt modelId="{35FD1AB0-D733-4369-B632-AA2C07502B44}">
      <dgm:prSet phldrT="[Text]" phldr="1"/>
      <dgm:spPr/>
      <dgm:t>
        <a:bodyPr/>
        <a:lstStyle/>
        <a:p>
          <a:endParaRPr lang="en-US" dirty="0"/>
        </a:p>
      </dgm:t>
    </dgm:pt>
    <dgm:pt modelId="{F84D74CB-614F-4668-A8A3-DFBEF0D77816}" type="parTrans" cxnId="{BAA82958-33CA-4772-9AFA-D4952EC07660}">
      <dgm:prSet/>
      <dgm:spPr/>
      <dgm:t>
        <a:bodyPr/>
        <a:lstStyle/>
        <a:p>
          <a:endParaRPr lang="en-US"/>
        </a:p>
      </dgm:t>
    </dgm:pt>
    <dgm:pt modelId="{60A3BDF4-5DF1-47F8-AC80-2594766E0663}" type="sibTrans" cxnId="{BAA82958-33CA-4772-9AFA-D4952EC07660}">
      <dgm:prSet/>
      <dgm:spPr/>
      <dgm:t>
        <a:bodyPr/>
        <a:lstStyle/>
        <a:p>
          <a:endParaRPr lang="en-US"/>
        </a:p>
      </dgm:t>
    </dgm:pt>
    <dgm:pt modelId="{DF4B3954-9619-413D-BEB7-AF54227C2005}">
      <dgm:prSet phldrT="[Text]"/>
      <dgm:spPr/>
      <dgm:t>
        <a:bodyPr/>
        <a:lstStyle/>
        <a:p>
          <a:r>
            <a:rPr lang="en-US" dirty="0" smtClean="0"/>
            <a:t>Formatting or Grouping for an effective analysis</a:t>
          </a:r>
          <a:endParaRPr lang="en-US" dirty="0"/>
        </a:p>
      </dgm:t>
    </dgm:pt>
    <dgm:pt modelId="{0C04790E-AD8F-4F66-B019-08167A41C1CB}" type="parTrans" cxnId="{A9FBF96F-6CD3-4886-A340-F383C32AB8F9}">
      <dgm:prSet/>
      <dgm:spPr/>
      <dgm:t>
        <a:bodyPr/>
        <a:lstStyle/>
        <a:p>
          <a:endParaRPr lang="en-US"/>
        </a:p>
      </dgm:t>
    </dgm:pt>
    <dgm:pt modelId="{2522E0A4-5D17-4C89-8066-F43109E11375}" type="sibTrans" cxnId="{A9FBF96F-6CD3-4886-A340-F383C32AB8F9}">
      <dgm:prSet/>
      <dgm:spPr/>
      <dgm:t>
        <a:bodyPr/>
        <a:lstStyle/>
        <a:p>
          <a:endParaRPr lang="en-US"/>
        </a:p>
      </dgm:t>
    </dgm:pt>
    <dgm:pt modelId="{0A63BA7F-8685-4139-BA5D-F62C7815E62C}">
      <dgm:prSet phldrT="[Text]"/>
      <dgm:spPr/>
      <dgm:t>
        <a:bodyPr/>
        <a:lstStyle/>
        <a:p>
          <a:r>
            <a:rPr lang="en-US" dirty="0" smtClean="0"/>
            <a:t>Performing Univariate &amp; Bivariate analysis on categorical and Numerical fields</a:t>
          </a:r>
          <a:endParaRPr lang="en-US" dirty="0"/>
        </a:p>
      </dgm:t>
    </dgm:pt>
    <dgm:pt modelId="{D4E6D5EC-4576-4BA3-9EFA-BDB62BC739A7}" type="parTrans" cxnId="{3827FF30-9E2A-41F7-879A-30F155374743}">
      <dgm:prSet/>
      <dgm:spPr/>
      <dgm:t>
        <a:bodyPr/>
        <a:lstStyle/>
        <a:p>
          <a:endParaRPr lang="en-US"/>
        </a:p>
      </dgm:t>
    </dgm:pt>
    <dgm:pt modelId="{490FFA66-028B-410F-A4E7-01CB1CBADC30}" type="sibTrans" cxnId="{3827FF30-9E2A-41F7-879A-30F155374743}">
      <dgm:prSet/>
      <dgm:spPr/>
      <dgm:t>
        <a:bodyPr/>
        <a:lstStyle/>
        <a:p>
          <a:endParaRPr lang="en-US"/>
        </a:p>
      </dgm:t>
    </dgm:pt>
    <dgm:pt modelId="{7C8016D8-8076-407D-9085-2E5A3D53FF8E}">
      <dgm:prSet phldrT="[Text]"/>
      <dgm:spPr/>
      <dgm:t>
        <a:bodyPr/>
        <a:lstStyle/>
        <a:p>
          <a:endParaRPr lang="en-US" dirty="0"/>
        </a:p>
      </dgm:t>
    </dgm:pt>
    <dgm:pt modelId="{17ECD15C-28E5-41EA-BCB8-587AE6E3307F}" type="parTrans" cxnId="{ECAB4D4B-395C-4C13-B619-EBF3187BBB71}">
      <dgm:prSet/>
      <dgm:spPr/>
      <dgm:t>
        <a:bodyPr/>
        <a:lstStyle/>
        <a:p>
          <a:endParaRPr lang="en-US"/>
        </a:p>
      </dgm:t>
    </dgm:pt>
    <dgm:pt modelId="{C1B42BCA-D2DF-45DB-900B-9DC66BDBDA7B}" type="sibTrans" cxnId="{ECAB4D4B-395C-4C13-B619-EBF3187BBB71}">
      <dgm:prSet/>
      <dgm:spPr/>
      <dgm:t>
        <a:bodyPr/>
        <a:lstStyle/>
        <a:p>
          <a:endParaRPr lang="en-US"/>
        </a:p>
      </dgm:t>
    </dgm:pt>
    <dgm:pt modelId="{6A5BE46A-2BA7-4B2F-A6EA-884769CAA65B}">
      <dgm:prSet phldrT="[Text]"/>
      <dgm:spPr/>
      <dgm:t>
        <a:bodyPr/>
        <a:lstStyle/>
        <a:p>
          <a:r>
            <a:rPr lang="en-US" dirty="0" smtClean="0"/>
            <a:t>Draw useful Insights</a:t>
          </a:r>
          <a:endParaRPr lang="en-US" dirty="0"/>
        </a:p>
      </dgm:t>
    </dgm:pt>
    <dgm:pt modelId="{413A6BA1-11C4-4B49-A015-31826C537853}" type="parTrans" cxnId="{67F2744A-6837-44D2-9019-65324FE0CDC7}">
      <dgm:prSet/>
      <dgm:spPr/>
      <dgm:t>
        <a:bodyPr/>
        <a:lstStyle/>
        <a:p>
          <a:endParaRPr lang="en-US"/>
        </a:p>
      </dgm:t>
    </dgm:pt>
    <dgm:pt modelId="{300A0577-1481-45AE-9AA7-D0666E7E7F61}" type="sibTrans" cxnId="{67F2744A-6837-44D2-9019-65324FE0CDC7}">
      <dgm:prSet/>
      <dgm:spPr/>
      <dgm:t>
        <a:bodyPr/>
        <a:lstStyle/>
        <a:p>
          <a:endParaRPr lang="en-US"/>
        </a:p>
      </dgm:t>
    </dgm:pt>
    <dgm:pt modelId="{52C2E9CD-3DBD-4421-8F39-938D973EE273}">
      <dgm:prSet phldrT="[Text]"/>
      <dgm:spPr/>
      <dgm:t>
        <a:bodyPr/>
        <a:lstStyle/>
        <a:p>
          <a:endParaRPr lang="en-US" dirty="0"/>
        </a:p>
      </dgm:t>
    </dgm:pt>
    <dgm:pt modelId="{6FE41201-6782-417B-9AF7-390CE7CA805E}" type="parTrans" cxnId="{E16C26CD-C158-4618-BE14-4D91695324B6}">
      <dgm:prSet/>
      <dgm:spPr/>
      <dgm:t>
        <a:bodyPr/>
        <a:lstStyle/>
        <a:p>
          <a:endParaRPr lang="en-US"/>
        </a:p>
      </dgm:t>
    </dgm:pt>
    <dgm:pt modelId="{B6A3ED98-3D68-41DA-9CF4-D879FD3E14A0}" type="sibTrans" cxnId="{E16C26CD-C158-4618-BE14-4D91695324B6}">
      <dgm:prSet/>
      <dgm:spPr/>
      <dgm:t>
        <a:bodyPr/>
        <a:lstStyle/>
        <a:p>
          <a:endParaRPr lang="en-US"/>
        </a:p>
      </dgm:t>
    </dgm:pt>
    <dgm:pt modelId="{C2E1B5FE-C573-4426-900B-898C6189002E}" type="pres">
      <dgm:prSet presAssocID="{17FB5AEA-7DDD-4AB2-AD32-F27F56B04AAF}" presName="Name0" presStyleCnt="0">
        <dgm:presLayoutVars>
          <dgm:dir/>
          <dgm:animLvl val="lvl"/>
          <dgm:resizeHandles/>
        </dgm:presLayoutVars>
      </dgm:prSet>
      <dgm:spPr/>
      <dgm:t>
        <a:bodyPr/>
        <a:lstStyle/>
        <a:p>
          <a:endParaRPr lang="en-US"/>
        </a:p>
      </dgm:t>
    </dgm:pt>
    <dgm:pt modelId="{914EACDD-DDC4-403E-8182-7B542C3074B8}" type="pres">
      <dgm:prSet presAssocID="{B2478C75-0257-4A66-9C74-55C65CEBCAED}" presName="linNode" presStyleCnt="0"/>
      <dgm:spPr/>
    </dgm:pt>
    <dgm:pt modelId="{5F0035E6-5416-4784-8604-C2C7FC6B0E77}" type="pres">
      <dgm:prSet presAssocID="{B2478C75-0257-4A66-9C74-55C65CEBCAED}" presName="parentShp" presStyleLbl="node1" presStyleIdx="0" presStyleCnt="4" custScaleX="36244">
        <dgm:presLayoutVars>
          <dgm:bulletEnabled val="1"/>
        </dgm:presLayoutVars>
      </dgm:prSet>
      <dgm:spPr/>
      <dgm:t>
        <a:bodyPr/>
        <a:lstStyle/>
        <a:p>
          <a:endParaRPr lang="en-US"/>
        </a:p>
      </dgm:t>
    </dgm:pt>
    <dgm:pt modelId="{C3703B44-CC73-4EB8-AD76-28CE6C1A1653}" type="pres">
      <dgm:prSet presAssocID="{B2478C75-0257-4A66-9C74-55C65CEBCAED}" presName="childShp" presStyleLbl="bgAccFollowNode1" presStyleIdx="0" presStyleCnt="4">
        <dgm:presLayoutVars>
          <dgm:bulletEnabled val="1"/>
        </dgm:presLayoutVars>
      </dgm:prSet>
      <dgm:spPr/>
      <dgm:t>
        <a:bodyPr/>
        <a:lstStyle/>
        <a:p>
          <a:endParaRPr lang="en-US"/>
        </a:p>
      </dgm:t>
    </dgm:pt>
    <dgm:pt modelId="{B7A200DE-43D4-41B4-8DBF-1324DE5FBD13}" type="pres">
      <dgm:prSet presAssocID="{0928D488-14F3-4255-A03E-074FA7CC6572}" presName="spacing" presStyleCnt="0"/>
      <dgm:spPr/>
    </dgm:pt>
    <dgm:pt modelId="{1EC7CED3-8967-4C6A-A754-12B5CCA33CE7}" type="pres">
      <dgm:prSet presAssocID="{35FD1AB0-D733-4369-B632-AA2C07502B44}" presName="linNode" presStyleCnt="0"/>
      <dgm:spPr/>
    </dgm:pt>
    <dgm:pt modelId="{0A818740-72A8-4C3A-82BE-B1E93DB21433}" type="pres">
      <dgm:prSet presAssocID="{35FD1AB0-D733-4369-B632-AA2C07502B44}" presName="parentShp" presStyleLbl="node1" presStyleIdx="1" presStyleCnt="4" custScaleX="36244">
        <dgm:presLayoutVars>
          <dgm:bulletEnabled val="1"/>
        </dgm:presLayoutVars>
      </dgm:prSet>
      <dgm:spPr/>
      <dgm:t>
        <a:bodyPr/>
        <a:lstStyle/>
        <a:p>
          <a:endParaRPr lang="en-US"/>
        </a:p>
      </dgm:t>
    </dgm:pt>
    <dgm:pt modelId="{C6EEC471-166A-4F7C-923F-4F021F1D88DD}" type="pres">
      <dgm:prSet presAssocID="{35FD1AB0-D733-4369-B632-AA2C07502B44}" presName="childShp" presStyleLbl="bgAccFollowNode1" presStyleIdx="1" presStyleCnt="4">
        <dgm:presLayoutVars>
          <dgm:bulletEnabled val="1"/>
        </dgm:presLayoutVars>
      </dgm:prSet>
      <dgm:spPr/>
      <dgm:t>
        <a:bodyPr/>
        <a:lstStyle/>
        <a:p>
          <a:endParaRPr lang="en-US"/>
        </a:p>
      </dgm:t>
    </dgm:pt>
    <dgm:pt modelId="{456C7002-71B9-465A-A79D-895EC0A86E07}" type="pres">
      <dgm:prSet presAssocID="{60A3BDF4-5DF1-47F8-AC80-2594766E0663}" presName="spacing" presStyleCnt="0"/>
      <dgm:spPr/>
    </dgm:pt>
    <dgm:pt modelId="{BAC7DAF6-52BD-46A3-B8C0-001C238D89FC}" type="pres">
      <dgm:prSet presAssocID="{7C8016D8-8076-407D-9085-2E5A3D53FF8E}" presName="linNode" presStyleCnt="0"/>
      <dgm:spPr/>
    </dgm:pt>
    <dgm:pt modelId="{3DB3C4C0-DEFA-47A3-92EB-E9AC94162666}" type="pres">
      <dgm:prSet presAssocID="{7C8016D8-8076-407D-9085-2E5A3D53FF8E}" presName="parentShp" presStyleLbl="node1" presStyleIdx="2" presStyleCnt="4" custScaleX="36244">
        <dgm:presLayoutVars>
          <dgm:bulletEnabled val="1"/>
        </dgm:presLayoutVars>
      </dgm:prSet>
      <dgm:spPr/>
      <dgm:t>
        <a:bodyPr/>
        <a:lstStyle/>
        <a:p>
          <a:endParaRPr lang="en-US"/>
        </a:p>
      </dgm:t>
    </dgm:pt>
    <dgm:pt modelId="{7C97A074-03E8-417A-A44B-24C06F14BCF9}" type="pres">
      <dgm:prSet presAssocID="{7C8016D8-8076-407D-9085-2E5A3D53FF8E}" presName="childShp" presStyleLbl="bgAccFollowNode1" presStyleIdx="2" presStyleCnt="4">
        <dgm:presLayoutVars>
          <dgm:bulletEnabled val="1"/>
        </dgm:presLayoutVars>
      </dgm:prSet>
      <dgm:spPr/>
      <dgm:t>
        <a:bodyPr/>
        <a:lstStyle/>
        <a:p>
          <a:endParaRPr lang="en-US"/>
        </a:p>
      </dgm:t>
    </dgm:pt>
    <dgm:pt modelId="{F806955E-4886-4A8B-A8ED-4A38118A06A2}" type="pres">
      <dgm:prSet presAssocID="{C1B42BCA-D2DF-45DB-900B-9DC66BDBDA7B}" presName="spacing" presStyleCnt="0"/>
      <dgm:spPr/>
    </dgm:pt>
    <dgm:pt modelId="{17930E32-2D76-4047-B1A9-B54F01C0D545}" type="pres">
      <dgm:prSet presAssocID="{52C2E9CD-3DBD-4421-8F39-938D973EE273}" presName="linNode" presStyleCnt="0"/>
      <dgm:spPr/>
    </dgm:pt>
    <dgm:pt modelId="{BFAD382F-070D-4BCD-966A-8424DDF35F18}" type="pres">
      <dgm:prSet presAssocID="{52C2E9CD-3DBD-4421-8F39-938D973EE273}" presName="parentShp" presStyleLbl="node1" presStyleIdx="3" presStyleCnt="4" custScaleX="36244">
        <dgm:presLayoutVars>
          <dgm:bulletEnabled val="1"/>
        </dgm:presLayoutVars>
      </dgm:prSet>
      <dgm:spPr/>
      <dgm:t>
        <a:bodyPr/>
        <a:lstStyle/>
        <a:p>
          <a:endParaRPr lang="en-US"/>
        </a:p>
      </dgm:t>
    </dgm:pt>
    <dgm:pt modelId="{888507A3-4D19-4DBC-AB10-0A44B630137E}" type="pres">
      <dgm:prSet presAssocID="{52C2E9CD-3DBD-4421-8F39-938D973EE273}" presName="childShp" presStyleLbl="bgAccFollowNode1" presStyleIdx="3" presStyleCnt="4">
        <dgm:presLayoutVars>
          <dgm:bulletEnabled val="1"/>
        </dgm:presLayoutVars>
      </dgm:prSet>
      <dgm:spPr/>
      <dgm:t>
        <a:bodyPr/>
        <a:lstStyle/>
        <a:p>
          <a:endParaRPr lang="en-US"/>
        </a:p>
      </dgm:t>
    </dgm:pt>
  </dgm:ptLst>
  <dgm:cxnLst>
    <dgm:cxn modelId="{CCE56DA1-F74C-4622-AEF4-BCDEFC0B081D}" type="presOf" srcId="{0A63BA7F-8685-4139-BA5D-F62C7815E62C}" destId="{7C97A074-03E8-417A-A44B-24C06F14BCF9}" srcOrd="0" destOrd="0" presId="urn:microsoft.com/office/officeart/2005/8/layout/vList6"/>
    <dgm:cxn modelId="{1539EF21-E22E-45F2-BDAA-3D65D4BA88EF}" srcId="{B2478C75-0257-4A66-9C74-55C65CEBCAED}" destId="{2EFA482E-547B-40C3-8F7B-55B30CDBCC62}" srcOrd="0" destOrd="0" parTransId="{55FC548D-2FBF-4038-8875-B63A3E844A9B}" sibTransId="{3671B851-7BD4-402D-920F-2AE0F97C26FD}"/>
    <dgm:cxn modelId="{A11535EF-55C7-4D23-8650-2A59DC820ADB}" type="presOf" srcId="{B2478C75-0257-4A66-9C74-55C65CEBCAED}" destId="{5F0035E6-5416-4784-8604-C2C7FC6B0E77}" srcOrd="0" destOrd="0" presId="urn:microsoft.com/office/officeart/2005/8/layout/vList6"/>
    <dgm:cxn modelId="{BAA82958-33CA-4772-9AFA-D4952EC07660}" srcId="{17FB5AEA-7DDD-4AB2-AD32-F27F56B04AAF}" destId="{35FD1AB0-D733-4369-B632-AA2C07502B44}" srcOrd="1" destOrd="0" parTransId="{F84D74CB-614F-4668-A8A3-DFBEF0D77816}" sibTransId="{60A3BDF4-5DF1-47F8-AC80-2594766E0663}"/>
    <dgm:cxn modelId="{ECAB4D4B-395C-4C13-B619-EBF3187BBB71}" srcId="{17FB5AEA-7DDD-4AB2-AD32-F27F56B04AAF}" destId="{7C8016D8-8076-407D-9085-2E5A3D53FF8E}" srcOrd="2" destOrd="0" parTransId="{17ECD15C-28E5-41EA-BCB8-587AE6E3307F}" sibTransId="{C1B42BCA-D2DF-45DB-900B-9DC66BDBDA7B}"/>
    <dgm:cxn modelId="{E16C26CD-C158-4618-BE14-4D91695324B6}" srcId="{17FB5AEA-7DDD-4AB2-AD32-F27F56B04AAF}" destId="{52C2E9CD-3DBD-4421-8F39-938D973EE273}" srcOrd="3" destOrd="0" parTransId="{6FE41201-6782-417B-9AF7-390CE7CA805E}" sibTransId="{B6A3ED98-3D68-41DA-9CF4-D879FD3E14A0}"/>
    <dgm:cxn modelId="{7837724C-9CF3-40EF-B545-D441C564D429}" type="presOf" srcId="{2EFA482E-547B-40C3-8F7B-55B30CDBCC62}" destId="{C3703B44-CC73-4EB8-AD76-28CE6C1A1653}" srcOrd="0" destOrd="0" presId="urn:microsoft.com/office/officeart/2005/8/layout/vList6"/>
    <dgm:cxn modelId="{3827FF30-9E2A-41F7-879A-30F155374743}" srcId="{7C8016D8-8076-407D-9085-2E5A3D53FF8E}" destId="{0A63BA7F-8685-4139-BA5D-F62C7815E62C}" srcOrd="0" destOrd="0" parTransId="{D4E6D5EC-4576-4BA3-9EFA-BDB62BC739A7}" sibTransId="{490FFA66-028B-410F-A4E7-01CB1CBADC30}"/>
    <dgm:cxn modelId="{01E88A17-DC3D-4C9F-9655-B3B25494DF75}" type="presOf" srcId="{7C8016D8-8076-407D-9085-2E5A3D53FF8E}" destId="{3DB3C4C0-DEFA-47A3-92EB-E9AC94162666}" srcOrd="0" destOrd="0" presId="urn:microsoft.com/office/officeart/2005/8/layout/vList6"/>
    <dgm:cxn modelId="{F6061578-80B0-44ED-8694-5A177D7CDFBB}" srcId="{17FB5AEA-7DDD-4AB2-AD32-F27F56B04AAF}" destId="{B2478C75-0257-4A66-9C74-55C65CEBCAED}" srcOrd="0" destOrd="0" parTransId="{54E4C33B-C68C-4AE8-945F-F3BDD8985015}" sibTransId="{0928D488-14F3-4255-A03E-074FA7CC6572}"/>
    <dgm:cxn modelId="{DC632EC1-FF06-4377-AFB4-7B4E870CE1F6}" type="presOf" srcId="{DF4B3954-9619-413D-BEB7-AF54227C2005}" destId="{C6EEC471-166A-4F7C-923F-4F021F1D88DD}" srcOrd="0" destOrd="0" presId="urn:microsoft.com/office/officeart/2005/8/layout/vList6"/>
    <dgm:cxn modelId="{67F2744A-6837-44D2-9019-65324FE0CDC7}" srcId="{52C2E9CD-3DBD-4421-8F39-938D973EE273}" destId="{6A5BE46A-2BA7-4B2F-A6EA-884769CAA65B}" srcOrd="0" destOrd="0" parTransId="{413A6BA1-11C4-4B49-A015-31826C537853}" sibTransId="{300A0577-1481-45AE-9AA7-D0666E7E7F61}"/>
    <dgm:cxn modelId="{5B77EC41-2532-471D-953B-222DC4C4517D}" type="presOf" srcId="{52C2E9CD-3DBD-4421-8F39-938D973EE273}" destId="{BFAD382F-070D-4BCD-966A-8424DDF35F18}" srcOrd="0" destOrd="0" presId="urn:microsoft.com/office/officeart/2005/8/layout/vList6"/>
    <dgm:cxn modelId="{726104DE-64AA-4214-9B75-830F85028F4B}" type="presOf" srcId="{6A5BE46A-2BA7-4B2F-A6EA-884769CAA65B}" destId="{888507A3-4D19-4DBC-AB10-0A44B630137E}" srcOrd="0" destOrd="0" presId="urn:microsoft.com/office/officeart/2005/8/layout/vList6"/>
    <dgm:cxn modelId="{E67C5B0D-3996-4BAE-809C-D3729E5C650A}" type="presOf" srcId="{35FD1AB0-D733-4369-B632-AA2C07502B44}" destId="{0A818740-72A8-4C3A-82BE-B1E93DB21433}" srcOrd="0" destOrd="0" presId="urn:microsoft.com/office/officeart/2005/8/layout/vList6"/>
    <dgm:cxn modelId="{A9FBF96F-6CD3-4886-A340-F383C32AB8F9}" srcId="{35FD1AB0-D733-4369-B632-AA2C07502B44}" destId="{DF4B3954-9619-413D-BEB7-AF54227C2005}" srcOrd="0" destOrd="0" parTransId="{0C04790E-AD8F-4F66-B019-08167A41C1CB}" sibTransId="{2522E0A4-5D17-4C89-8066-F43109E11375}"/>
    <dgm:cxn modelId="{E8F438AC-E64F-4C87-942F-F786C899D6AD}" type="presOf" srcId="{17FB5AEA-7DDD-4AB2-AD32-F27F56B04AAF}" destId="{C2E1B5FE-C573-4426-900B-898C6189002E}" srcOrd="0" destOrd="0" presId="urn:microsoft.com/office/officeart/2005/8/layout/vList6"/>
    <dgm:cxn modelId="{C4E99234-322D-42FC-AE44-A4E7DB12CC04}" type="presParOf" srcId="{C2E1B5FE-C573-4426-900B-898C6189002E}" destId="{914EACDD-DDC4-403E-8182-7B542C3074B8}" srcOrd="0" destOrd="0" presId="urn:microsoft.com/office/officeart/2005/8/layout/vList6"/>
    <dgm:cxn modelId="{7DD68B40-7471-46ED-B318-1FDCD4623B7D}" type="presParOf" srcId="{914EACDD-DDC4-403E-8182-7B542C3074B8}" destId="{5F0035E6-5416-4784-8604-C2C7FC6B0E77}" srcOrd="0" destOrd="0" presId="urn:microsoft.com/office/officeart/2005/8/layout/vList6"/>
    <dgm:cxn modelId="{D57B9CFB-82AC-44A2-A703-7451D9F39ACA}" type="presParOf" srcId="{914EACDD-DDC4-403E-8182-7B542C3074B8}" destId="{C3703B44-CC73-4EB8-AD76-28CE6C1A1653}" srcOrd="1" destOrd="0" presId="urn:microsoft.com/office/officeart/2005/8/layout/vList6"/>
    <dgm:cxn modelId="{7748088C-7117-4422-9DD1-45D5E3C71F95}" type="presParOf" srcId="{C2E1B5FE-C573-4426-900B-898C6189002E}" destId="{B7A200DE-43D4-41B4-8DBF-1324DE5FBD13}" srcOrd="1" destOrd="0" presId="urn:microsoft.com/office/officeart/2005/8/layout/vList6"/>
    <dgm:cxn modelId="{C967325C-D85C-44DF-A580-F88BC4AA310C}" type="presParOf" srcId="{C2E1B5FE-C573-4426-900B-898C6189002E}" destId="{1EC7CED3-8967-4C6A-A754-12B5CCA33CE7}" srcOrd="2" destOrd="0" presId="urn:microsoft.com/office/officeart/2005/8/layout/vList6"/>
    <dgm:cxn modelId="{172C19A0-4CD5-4DB1-A228-6D2347353107}" type="presParOf" srcId="{1EC7CED3-8967-4C6A-A754-12B5CCA33CE7}" destId="{0A818740-72A8-4C3A-82BE-B1E93DB21433}" srcOrd="0" destOrd="0" presId="urn:microsoft.com/office/officeart/2005/8/layout/vList6"/>
    <dgm:cxn modelId="{4D19AFBF-2E72-4BD4-946B-88D05ABAFB3E}" type="presParOf" srcId="{1EC7CED3-8967-4C6A-A754-12B5CCA33CE7}" destId="{C6EEC471-166A-4F7C-923F-4F021F1D88DD}" srcOrd="1" destOrd="0" presId="urn:microsoft.com/office/officeart/2005/8/layout/vList6"/>
    <dgm:cxn modelId="{34AF9FD8-ABD2-43A1-A092-7DACCB48E089}" type="presParOf" srcId="{C2E1B5FE-C573-4426-900B-898C6189002E}" destId="{456C7002-71B9-465A-A79D-895EC0A86E07}" srcOrd="3" destOrd="0" presId="urn:microsoft.com/office/officeart/2005/8/layout/vList6"/>
    <dgm:cxn modelId="{84C96FBF-2071-48B7-A3B8-4025E571FE76}" type="presParOf" srcId="{C2E1B5FE-C573-4426-900B-898C6189002E}" destId="{BAC7DAF6-52BD-46A3-B8C0-001C238D89FC}" srcOrd="4" destOrd="0" presId="urn:microsoft.com/office/officeart/2005/8/layout/vList6"/>
    <dgm:cxn modelId="{25DE31A2-2295-4CD4-8829-4EA18C6CBE7C}" type="presParOf" srcId="{BAC7DAF6-52BD-46A3-B8C0-001C238D89FC}" destId="{3DB3C4C0-DEFA-47A3-92EB-E9AC94162666}" srcOrd="0" destOrd="0" presId="urn:microsoft.com/office/officeart/2005/8/layout/vList6"/>
    <dgm:cxn modelId="{F0651E01-ECF0-458F-9EBF-9D9F443AA29F}" type="presParOf" srcId="{BAC7DAF6-52BD-46A3-B8C0-001C238D89FC}" destId="{7C97A074-03E8-417A-A44B-24C06F14BCF9}" srcOrd="1" destOrd="0" presId="urn:microsoft.com/office/officeart/2005/8/layout/vList6"/>
    <dgm:cxn modelId="{A517B644-232F-419E-AFB8-8EB1046B4F8E}" type="presParOf" srcId="{C2E1B5FE-C573-4426-900B-898C6189002E}" destId="{F806955E-4886-4A8B-A8ED-4A38118A06A2}" srcOrd="5" destOrd="0" presId="urn:microsoft.com/office/officeart/2005/8/layout/vList6"/>
    <dgm:cxn modelId="{7B7BE141-3FF7-4C42-9C2D-A85524506F46}" type="presParOf" srcId="{C2E1B5FE-C573-4426-900B-898C6189002E}" destId="{17930E32-2D76-4047-B1A9-B54F01C0D545}" srcOrd="6" destOrd="0" presId="urn:microsoft.com/office/officeart/2005/8/layout/vList6"/>
    <dgm:cxn modelId="{7B0BDDD7-7BEB-40FF-A83C-DA5341AFB391}" type="presParOf" srcId="{17930E32-2D76-4047-B1A9-B54F01C0D545}" destId="{BFAD382F-070D-4BCD-966A-8424DDF35F18}" srcOrd="0" destOrd="0" presId="urn:microsoft.com/office/officeart/2005/8/layout/vList6"/>
    <dgm:cxn modelId="{81912C1B-08EF-4186-BA59-9C22EFBA50A1}" type="presParOf" srcId="{17930E32-2D76-4047-B1A9-B54F01C0D545}" destId="{888507A3-4D19-4DBC-AB10-0A44B630137E}"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703B44-CC73-4EB8-AD76-28CE6C1A1653}">
      <dsp:nvSpPr>
        <dsp:cNvPr id="0" name=""/>
        <dsp:cNvSpPr/>
      </dsp:nvSpPr>
      <dsp:spPr>
        <a:xfrm>
          <a:off x="2612318" y="1319"/>
          <a:ext cx="5752147" cy="1046766"/>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Importing and cleaning of provided data</a:t>
          </a:r>
          <a:endParaRPr lang="en-US" sz="2000" kern="1200" dirty="0"/>
        </a:p>
      </dsp:txBody>
      <dsp:txXfrm>
        <a:off x="2612318" y="132165"/>
        <a:ext cx="5359610" cy="785074"/>
      </dsp:txXfrm>
    </dsp:sp>
    <dsp:sp modelId="{5F0035E6-5416-4784-8604-C2C7FC6B0E77}">
      <dsp:nvSpPr>
        <dsp:cNvPr id="0" name=""/>
        <dsp:cNvSpPr/>
      </dsp:nvSpPr>
      <dsp:spPr>
        <a:xfrm>
          <a:off x="1222446" y="1319"/>
          <a:ext cx="1389872" cy="104676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endParaRPr lang="en-US" sz="3000" kern="1200" dirty="0"/>
        </a:p>
      </dsp:txBody>
      <dsp:txXfrm>
        <a:off x="1273545" y="52418"/>
        <a:ext cx="1287674" cy="944568"/>
      </dsp:txXfrm>
    </dsp:sp>
    <dsp:sp modelId="{C6EEC471-166A-4F7C-923F-4F021F1D88DD}">
      <dsp:nvSpPr>
        <dsp:cNvPr id="0" name=""/>
        <dsp:cNvSpPr/>
      </dsp:nvSpPr>
      <dsp:spPr>
        <a:xfrm>
          <a:off x="2612318" y="1152763"/>
          <a:ext cx="5752147" cy="1046766"/>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Formatting or Grouping for an effective analysis</a:t>
          </a:r>
          <a:endParaRPr lang="en-US" sz="2000" kern="1200" dirty="0"/>
        </a:p>
      </dsp:txBody>
      <dsp:txXfrm>
        <a:off x="2612318" y="1283609"/>
        <a:ext cx="5359610" cy="785074"/>
      </dsp:txXfrm>
    </dsp:sp>
    <dsp:sp modelId="{0A818740-72A8-4C3A-82BE-B1E93DB21433}">
      <dsp:nvSpPr>
        <dsp:cNvPr id="0" name=""/>
        <dsp:cNvSpPr/>
      </dsp:nvSpPr>
      <dsp:spPr>
        <a:xfrm>
          <a:off x="1222446" y="1152763"/>
          <a:ext cx="1389872" cy="104676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endParaRPr lang="en-US" sz="3000" kern="1200" dirty="0"/>
        </a:p>
      </dsp:txBody>
      <dsp:txXfrm>
        <a:off x="1273545" y="1203862"/>
        <a:ext cx="1287674" cy="944568"/>
      </dsp:txXfrm>
    </dsp:sp>
    <dsp:sp modelId="{7C97A074-03E8-417A-A44B-24C06F14BCF9}">
      <dsp:nvSpPr>
        <dsp:cNvPr id="0" name=""/>
        <dsp:cNvSpPr/>
      </dsp:nvSpPr>
      <dsp:spPr>
        <a:xfrm>
          <a:off x="2612318" y="2304206"/>
          <a:ext cx="5752147" cy="1046766"/>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Performing Univariate &amp; Bivariate analysis on categorical and Numerical fields</a:t>
          </a:r>
          <a:endParaRPr lang="en-US" sz="2000" kern="1200" dirty="0"/>
        </a:p>
      </dsp:txBody>
      <dsp:txXfrm>
        <a:off x="2612318" y="2435052"/>
        <a:ext cx="5359610" cy="785074"/>
      </dsp:txXfrm>
    </dsp:sp>
    <dsp:sp modelId="{3DB3C4C0-DEFA-47A3-92EB-E9AC94162666}">
      <dsp:nvSpPr>
        <dsp:cNvPr id="0" name=""/>
        <dsp:cNvSpPr/>
      </dsp:nvSpPr>
      <dsp:spPr>
        <a:xfrm>
          <a:off x="1222446" y="2304206"/>
          <a:ext cx="1389872" cy="104676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99060" rIns="198120" bIns="99060" numCol="1" spcCol="1270" anchor="ctr" anchorCtr="0">
          <a:noAutofit/>
        </a:bodyPr>
        <a:lstStyle/>
        <a:p>
          <a:pPr lvl="0" algn="ctr" defTabSz="2311400">
            <a:lnSpc>
              <a:spcPct val="90000"/>
            </a:lnSpc>
            <a:spcBef>
              <a:spcPct val="0"/>
            </a:spcBef>
            <a:spcAft>
              <a:spcPct val="35000"/>
            </a:spcAft>
          </a:pPr>
          <a:endParaRPr lang="en-US" sz="5200" kern="1200" dirty="0"/>
        </a:p>
      </dsp:txBody>
      <dsp:txXfrm>
        <a:off x="1273545" y="2355305"/>
        <a:ext cx="1287674" cy="944568"/>
      </dsp:txXfrm>
    </dsp:sp>
    <dsp:sp modelId="{888507A3-4D19-4DBC-AB10-0A44B630137E}">
      <dsp:nvSpPr>
        <dsp:cNvPr id="0" name=""/>
        <dsp:cNvSpPr/>
      </dsp:nvSpPr>
      <dsp:spPr>
        <a:xfrm>
          <a:off x="2612318" y="3455650"/>
          <a:ext cx="5752147" cy="1046766"/>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Draw useful Insights</a:t>
          </a:r>
          <a:endParaRPr lang="en-US" sz="2000" kern="1200" dirty="0"/>
        </a:p>
      </dsp:txBody>
      <dsp:txXfrm>
        <a:off x="2612318" y="3586496"/>
        <a:ext cx="5359610" cy="785074"/>
      </dsp:txXfrm>
    </dsp:sp>
    <dsp:sp modelId="{BFAD382F-070D-4BCD-966A-8424DDF35F18}">
      <dsp:nvSpPr>
        <dsp:cNvPr id="0" name=""/>
        <dsp:cNvSpPr/>
      </dsp:nvSpPr>
      <dsp:spPr>
        <a:xfrm>
          <a:off x="1222446" y="3455650"/>
          <a:ext cx="1389872" cy="104676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99060" rIns="198120" bIns="99060" numCol="1" spcCol="1270" anchor="ctr" anchorCtr="0">
          <a:noAutofit/>
        </a:bodyPr>
        <a:lstStyle/>
        <a:p>
          <a:pPr lvl="0" algn="ctr" defTabSz="2311400">
            <a:lnSpc>
              <a:spcPct val="90000"/>
            </a:lnSpc>
            <a:spcBef>
              <a:spcPct val="0"/>
            </a:spcBef>
            <a:spcAft>
              <a:spcPct val="35000"/>
            </a:spcAft>
          </a:pPr>
          <a:endParaRPr lang="en-US" sz="5200" kern="1200" dirty="0"/>
        </a:p>
      </dsp:txBody>
      <dsp:txXfrm>
        <a:off x="1273545" y="3506749"/>
        <a:ext cx="1287674" cy="944568"/>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27-Dec-21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27-Dec-21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27-Dec-21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27-Dec-21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27-Dec-21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7.png"/><Relationship Id="rId5" Type="http://schemas.openxmlformats.org/officeDocument/2006/relationships/diagramColors" Target="../diagrams/colors1.xml"/><Relationship Id="rId10" Type="http://schemas.openxmlformats.org/officeDocument/2006/relationships/image" Target="../media/image6.png"/><Relationship Id="rId4" Type="http://schemas.openxmlformats.org/officeDocument/2006/relationships/diagramQuickStyle" Target="../diagrams/quickStyle1.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CREDIT RISK ANALYSIS</a:t>
            </a:r>
            <a:endParaRPr lang="en-US" dirty="0"/>
          </a:p>
        </p:txBody>
      </p:sp>
      <p:sp>
        <p:nvSpPr>
          <p:cNvPr id="3" name="Subtitle 2"/>
          <p:cNvSpPr>
            <a:spLocks noGrp="1"/>
          </p:cNvSpPr>
          <p:nvPr>
            <p:ph type="subTitle" idx="1"/>
          </p:nvPr>
        </p:nvSpPr>
        <p:spPr/>
        <p:txBody>
          <a:bodyPr/>
          <a:lstStyle/>
          <a:p>
            <a:r>
              <a:rPr lang="en-US" dirty="0" smtClean="0"/>
              <a:t>EDA CASE STUDY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0234" y="230030"/>
            <a:ext cx="3194214" cy="2489328"/>
          </a:xfrm>
          <a:prstGeom prst="rect">
            <a:avLst/>
          </a:prstGeom>
        </p:spPr>
      </p:pic>
      <p:sp>
        <p:nvSpPr>
          <p:cNvPr id="5" name="TextBox 4"/>
          <p:cNvSpPr txBox="1"/>
          <p:nvPr/>
        </p:nvSpPr>
        <p:spPr>
          <a:xfrm>
            <a:off x="6911789" y="5340520"/>
            <a:ext cx="3003177" cy="646331"/>
          </a:xfrm>
          <a:prstGeom prst="rect">
            <a:avLst/>
          </a:prstGeom>
          <a:noFill/>
        </p:spPr>
        <p:txBody>
          <a:bodyPr wrap="square" rtlCol="0">
            <a:spAutoFit/>
          </a:bodyPr>
          <a:lstStyle/>
          <a:p>
            <a:pPr algn="r"/>
            <a:r>
              <a:rPr lang="en-US" b="1" dirty="0" smtClean="0">
                <a:solidFill>
                  <a:schemeClr val="accent5">
                    <a:lumMod val="50000"/>
                  </a:schemeClr>
                </a:solidFill>
                <a:latin typeface="Bell MT" panose="02020503060305020303" pitchFamily="18" charset="0"/>
              </a:rPr>
              <a:t>BY:</a:t>
            </a:r>
          </a:p>
          <a:p>
            <a:pPr algn="r"/>
            <a:r>
              <a:rPr lang="en-US" b="1" dirty="0" smtClean="0">
                <a:solidFill>
                  <a:schemeClr val="accent5">
                    <a:lumMod val="50000"/>
                  </a:schemeClr>
                </a:solidFill>
                <a:latin typeface="Bell MT" panose="02020503060305020303" pitchFamily="18" charset="0"/>
              </a:rPr>
              <a:t>ANUP KUMAR</a:t>
            </a:r>
            <a:endParaRPr lang="en-US" b="1" dirty="0">
              <a:solidFill>
                <a:schemeClr val="accent5">
                  <a:lumMod val="50000"/>
                </a:schemeClr>
              </a:solidFill>
              <a:latin typeface="Bell MT" panose="02020503060305020303" pitchFamily="18" charset="0"/>
            </a:endParaRPr>
          </a:p>
        </p:txBody>
      </p:sp>
    </p:spTree>
    <p:extLst>
      <p:ext uri="{BB962C8B-B14F-4D97-AF65-F5344CB8AC3E}">
        <p14:creationId xmlns:p14="http://schemas.microsoft.com/office/powerpoint/2010/main" val="2621715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2619" y="166910"/>
            <a:ext cx="8911687" cy="532337"/>
          </a:xfrm>
        </p:spPr>
        <p:txBody>
          <a:bodyPr>
            <a:normAutofit fontScale="90000"/>
          </a:bodyPr>
          <a:lstStyle/>
          <a:p>
            <a:r>
              <a:rPr lang="en-US" dirty="0" smtClean="0"/>
              <a:t>UNIVARIATE ANALYSIS -4</a:t>
            </a:r>
            <a:endParaRPr lang="en-US" dirty="0"/>
          </a:p>
        </p:txBody>
      </p:sp>
      <p:sp>
        <p:nvSpPr>
          <p:cNvPr id="3" name="Content Placeholder 2"/>
          <p:cNvSpPr>
            <a:spLocks noGrp="1"/>
          </p:cNvSpPr>
          <p:nvPr>
            <p:ph idx="1"/>
          </p:nvPr>
        </p:nvSpPr>
        <p:spPr>
          <a:xfrm>
            <a:off x="7198657" y="4697504"/>
            <a:ext cx="4313425" cy="645461"/>
          </a:xfrm>
        </p:spPr>
        <p:txBody>
          <a:bodyPr>
            <a:normAutofit/>
          </a:bodyPr>
          <a:lstStyle/>
          <a:p>
            <a:pPr marL="0" indent="0">
              <a:buNone/>
            </a:pPr>
            <a:r>
              <a:rPr lang="en-US" sz="1500" dirty="0"/>
              <a:t>Most people pay annuity below 50K for the </a:t>
            </a:r>
            <a:r>
              <a:rPr lang="en-US" sz="1500" dirty="0" smtClean="0"/>
              <a:t>loans.</a:t>
            </a:r>
            <a:endParaRPr lang="en-US" sz="1500" dirty="0"/>
          </a:p>
        </p:txBody>
      </p:sp>
      <p:cxnSp>
        <p:nvCxnSpPr>
          <p:cNvPr id="4" name="Straight Connector 3"/>
          <p:cNvCxnSpPr/>
          <p:nvPr/>
        </p:nvCxnSpPr>
        <p:spPr>
          <a:xfrm flipV="1">
            <a:off x="1541930" y="950259"/>
            <a:ext cx="10228729" cy="17930"/>
          </a:xfrm>
          <a:prstGeom prst="line">
            <a:avLst/>
          </a:prstGeom>
        </p:spPr>
        <p:style>
          <a:lnRef idx="3">
            <a:schemeClr val="accent1"/>
          </a:lnRef>
          <a:fillRef idx="0">
            <a:schemeClr val="accent1"/>
          </a:fillRef>
          <a:effectRef idx="2">
            <a:schemeClr val="accent1"/>
          </a:effectRef>
          <a:fontRef idx="minor">
            <a:schemeClr val="tx1"/>
          </a:fontRef>
        </p:style>
      </p:cxnSp>
      <p:pic>
        <p:nvPicPr>
          <p:cNvPr id="7" name="Picture 6"/>
          <p:cNvPicPr>
            <a:picLocks noChangeAspect="1"/>
          </p:cNvPicPr>
          <p:nvPr/>
        </p:nvPicPr>
        <p:blipFill>
          <a:blip r:embed="rId2"/>
          <a:stretch>
            <a:fillRect/>
          </a:stretch>
        </p:blipFill>
        <p:spPr>
          <a:xfrm>
            <a:off x="10924895" y="166910"/>
            <a:ext cx="845764" cy="746843"/>
          </a:xfrm>
          <a:prstGeom prst="rect">
            <a:avLst/>
          </a:prstGeom>
        </p:spPr>
      </p:pic>
      <p:sp>
        <p:nvSpPr>
          <p:cNvPr id="11" name="Content Placeholder 2"/>
          <p:cNvSpPr txBox="1">
            <a:spLocks/>
          </p:cNvSpPr>
          <p:nvPr/>
        </p:nvSpPr>
        <p:spPr>
          <a:xfrm>
            <a:off x="1882586" y="4697504"/>
            <a:ext cx="4313425" cy="64546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smtClean="0"/>
              <a:t>The better the external score of the applicant, the lesser is the payment difficulties.</a:t>
            </a:r>
            <a:endParaRPr lang="en-US" dirty="0"/>
          </a:p>
        </p:txBody>
      </p:sp>
      <p:pic>
        <p:nvPicPr>
          <p:cNvPr id="5" name="Picture 4"/>
          <p:cNvPicPr>
            <a:picLocks noChangeAspect="1"/>
          </p:cNvPicPr>
          <p:nvPr/>
        </p:nvPicPr>
        <p:blipFill>
          <a:blip r:embed="rId3"/>
          <a:stretch>
            <a:fillRect/>
          </a:stretch>
        </p:blipFill>
        <p:spPr>
          <a:xfrm>
            <a:off x="1158919" y="1339666"/>
            <a:ext cx="4638774" cy="3160616"/>
          </a:xfrm>
          <a:prstGeom prst="rect">
            <a:avLst/>
          </a:prstGeom>
        </p:spPr>
      </p:pic>
      <p:pic>
        <p:nvPicPr>
          <p:cNvPr id="6" name="Picture 5"/>
          <p:cNvPicPr>
            <a:picLocks noChangeAspect="1"/>
          </p:cNvPicPr>
          <p:nvPr/>
        </p:nvPicPr>
        <p:blipFill>
          <a:blip r:embed="rId4"/>
          <a:stretch>
            <a:fillRect/>
          </a:stretch>
        </p:blipFill>
        <p:spPr>
          <a:xfrm>
            <a:off x="6800339" y="1339666"/>
            <a:ext cx="4711743" cy="3160616"/>
          </a:xfrm>
          <a:prstGeom prst="rect">
            <a:avLst/>
          </a:prstGeom>
        </p:spPr>
      </p:pic>
    </p:spTree>
    <p:extLst>
      <p:ext uri="{BB962C8B-B14F-4D97-AF65-F5344CB8AC3E}">
        <p14:creationId xmlns:p14="http://schemas.microsoft.com/office/powerpoint/2010/main" val="4193039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2619" y="166910"/>
            <a:ext cx="8911687" cy="532337"/>
          </a:xfrm>
        </p:spPr>
        <p:txBody>
          <a:bodyPr>
            <a:normAutofit fontScale="90000"/>
          </a:bodyPr>
          <a:lstStyle/>
          <a:p>
            <a:r>
              <a:rPr lang="en-US" dirty="0" smtClean="0"/>
              <a:t>UNIVARIATE ANALYSIS -5</a:t>
            </a:r>
            <a:endParaRPr lang="en-US" dirty="0"/>
          </a:p>
        </p:txBody>
      </p:sp>
      <p:sp>
        <p:nvSpPr>
          <p:cNvPr id="3" name="Content Placeholder 2"/>
          <p:cNvSpPr>
            <a:spLocks noGrp="1"/>
          </p:cNvSpPr>
          <p:nvPr>
            <p:ph idx="1"/>
          </p:nvPr>
        </p:nvSpPr>
        <p:spPr>
          <a:xfrm>
            <a:off x="7198657" y="4697504"/>
            <a:ext cx="4313425" cy="645461"/>
          </a:xfrm>
        </p:spPr>
        <p:txBody>
          <a:bodyPr>
            <a:normAutofit/>
          </a:bodyPr>
          <a:lstStyle/>
          <a:p>
            <a:pPr marL="0" indent="0">
              <a:buNone/>
            </a:pPr>
            <a:r>
              <a:rPr lang="en-US" sz="1500" dirty="0"/>
              <a:t>Most number of loans are given for goods price below 10 lakhs.</a:t>
            </a:r>
            <a:endParaRPr lang="en-US" sz="1500" dirty="0"/>
          </a:p>
        </p:txBody>
      </p:sp>
      <p:cxnSp>
        <p:nvCxnSpPr>
          <p:cNvPr id="4" name="Straight Connector 3"/>
          <p:cNvCxnSpPr/>
          <p:nvPr/>
        </p:nvCxnSpPr>
        <p:spPr>
          <a:xfrm flipV="1">
            <a:off x="1541930" y="950259"/>
            <a:ext cx="10228729" cy="17930"/>
          </a:xfrm>
          <a:prstGeom prst="line">
            <a:avLst/>
          </a:prstGeom>
        </p:spPr>
        <p:style>
          <a:lnRef idx="3">
            <a:schemeClr val="accent1"/>
          </a:lnRef>
          <a:fillRef idx="0">
            <a:schemeClr val="accent1"/>
          </a:fillRef>
          <a:effectRef idx="2">
            <a:schemeClr val="accent1"/>
          </a:effectRef>
          <a:fontRef idx="minor">
            <a:schemeClr val="tx1"/>
          </a:fontRef>
        </p:style>
      </p:cxnSp>
      <p:pic>
        <p:nvPicPr>
          <p:cNvPr id="7" name="Picture 6"/>
          <p:cNvPicPr>
            <a:picLocks noChangeAspect="1"/>
          </p:cNvPicPr>
          <p:nvPr/>
        </p:nvPicPr>
        <p:blipFill>
          <a:blip r:embed="rId2"/>
          <a:stretch>
            <a:fillRect/>
          </a:stretch>
        </p:blipFill>
        <p:spPr>
          <a:xfrm>
            <a:off x="10924895" y="166910"/>
            <a:ext cx="845764" cy="746843"/>
          </a:xfrm>
          <a:prstGeom prst="rect">
            <a:avLst/>
          </a:prstGeom>
        </p:spPr>
      </p:pic>
      <p:sp>
        <p:nvSpPr>
          <p:cNvPr id="11" name="Content Placeholder 2"/>
          <p:cNvSpPr txBox="1">
            <a:spLocks/>
          </p:cNvSpPr>
          <p:nvPr/>
        </p:nvSpPr>
        <p:spPr>
          <a:xfrm>
            <a:off x="1882586" y="4697504"/>
            <a:ext cx="4313425" cy="6454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500" dirty="0"/>
              <a:t>Credit amount of the loan is mostly less then 10 lakhs</a:t>
            </a:r>
            <a:endParaRPr lang="en-US" sz="1500" dirty="0"/>
          </a:p>
        </p:txBody>
      </p:sp>
      <p:pic>
        <p:nvPicPr>
          <p:cNvPr id="8" name="Picture 7"/>
          <p:cNvPicPr>
            <a:picLocks noChangeAspect="1"/>
          </p:cNvPicPr>
          <p:nvPr/>
        </p:nvPicPr>
        <p:blipFill>
          <a:blip r:embed="rId3"/>
          <a:stretch>
            <a:fillRect/>
          </a:stretch>
        </p:blipFill>
        <p:spPr>
          <a:xfrm>
            <a:off x="1738311" y="1339666"/>
            <a:ext cx="4457700" cy="3160616"/>
          </a:xfrm>
          <a:prstGeom prst="rect">
            <a:avLst/>
          </a:prstGeom>
        </p:spPr>
      </p:pic>
      <p:pic>
        <p:nvPicPr>
          <p:cNvPr id="9" name="Picture 8"/>
          <p:cNvPicPr>
            <a:picLocks noChangeAspect="1"/>
          </p:cNvPicPr>
          <p:nvPr/>
        </p:nvPicPr>
        <p:blipFill>
          <a:blip r:embed="rId4"/>
          <a:stretch>
            <a:fillRect/>
          </a:stretch>
        </p:blipFill>
        <p:spPr>
          <a:xfrm>
            <a:off x="7198657" y="1339666"/>
            <a:ext cx="4352925" cy="3160616"/>
          </a:xfrm>
          <a:prstGeom prst="rect">
            <a:avLst/>
          </a:prstGeom>
        </p:spPr>
      </p:pic>
    </p:spTree>
    <p:extLst>
      <p:ext uri="{BB962C8B-B14F-4D97-AF65-F5344CB8AC3E}">
        <p14:creationId xmlns:p14="http://schemas.microsoft.com/office/powerpoint/2010/main" val="4094000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2619" y="166910"/>
            <a:ext cx="8911687" cy="532337"/>
          </a:xfrm>
        </p:spPr>
        <p:txBody>
          <a:bodyPr>
            <a:normAutofit fontScale="90000"/>
          </a:bodyPr>
          <a:lstStyle/>
          <a:p>
            <a:r>
              <a:rPr lang="en-US" dirty="0" smtClean="0"/>
              <a:t>BIVARIATE ANALYSIS -1</a:t>
            </a:r>
            <a:endParaRPr lang="en-US" dirty="0"/>
          </a:p>
        </p:txBody>
      </p:sp>
      <p:cxnSp>
        <p:nvCxnSpPr>
          <p:cNvPr id="4" name="Straight Connector 3"/>
          <p:cNvCxnSpPr/>
          <p:nvPr/>
        </p:nvCxnSpPr>
        <p:spPr>
          <a:xfrm flipV="1">
            <a:off x="1541930" y="950259"/>
            <a:ext cx="10228729" cy="17930"/>
          </a:xfrm>
          <a:prstGeom prst="line">
            <a:avLst/>
          </a:prstGeom>
        </p:spPr>
        <p:style>
          <a:lnRef idx="3">
            <a:schemeClr val="accent1"/>
          </a:lnRef>
          <a:fillRef idx="0">
            <a:schemeClr val="accent1"/>
          </a:fillRef>
          <a:effectRef idx="2">
            <a:schemeClr val="accent1"/>
          </a:effectRef>
          <a:fontRef idx="minor">
            <a:schemeClr val="tx1"/>
          </a:fontRef>
        </p:style>
      </p:cxnSp>
      <p:pic>
        <p:nvPicPr>
          <p:cNvPr id="7" name="Picture 6"/>
          <p:cNvPicPr>
            <a:picLocks noChangeAspect="1"/>
          </p:cNvPicPr>
          <p:nvPr/>
        </p:nvPicPr>
        <p:blipFill>
          <a:blip r:embed="rId2"/>
          <a:stretch>
            <a:fillRect/>
          </a:stretch>
        </p:blipFill>
        <p:spPr>
          <a:xfrm>
            <a:off x="10924895" y="166910"/>
            <a:ext cx="845764" cy="746843"/>
          </a:xfrm>
          <a:prstGeom prst="rect">
            <a:avLst/>
          </a:prstGeom>
        </p:spPr>
      </p:pic>
      <p:sp>
        <p:nvSpPr>
          <p:cNvPr id="11" name="Content Placeholder 2"/>
          <p:cNvSpPr txBox="1">
            <a:spLocks/>
          </p:cNvSpPr>
          <p:nvPr/>
        </p:nvSpPr>
        <p:spPr>
          <a:xfrm>
            <a:off x="1882586" y="4697504"/>
            <a:ext cx="9726708" cy="14971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Applicants </a:t>
            </a:r>
            <a:r>
              <a:rPr lang="en-US" dirty="0" smtClean="0"/>
              <a:t>with Academic </a:t>
            </a:r>
            <a:r>
              <a:rPr lang="en-US" dirty="0"/>
              <a:t>degree have no outliers and only Married people face payment difficulties</a:t>
            </a:r>
          </a:p>
          <a:p>
            <a:r>
              <a:rPr lang="en-US" dirty="0"/>
              <a:t>In Married category, people with higher loan amount are less likely to have payment difficulties</a:t>
            </a:r>
          </a:p>
          <a:p>
            <a:pPr marL="0" indent="0">
              <a:buNone/>
            </a:pPr>
            <a:endParaRPr lang="en-US" sz="1500" dirty="0"/>
          </a:p>
        </p:txBody>
      </p:sp>
      <p:pic>
        <p:nvPicPr>
          <p:cNvPr id="5" name="Picture 4"/>
          <p:cNvPicPr>
            <a:picLocks noChangeAspect="1"/>
          </p:cNvPicPr>
          <p:nvPr/>
        </p:nvPicPr>
        <p:blipFill>
          <a:blip r:embed="rId3"/>
          <a:stretch>
            <a:fillRect/>
          </a:stretch>
        </p:blipFill>
        <p:spPr>
          <a:xfrm>
            <a:off x="1358616" y="1339666"/>
            <a:ext cx="5139859" cy="3160616"/>
          </a:xfrm>
          <a:prstGeom prst="rect">
            <a:avLst/>
          </a:prstGeom>
        </p:spPr>
      </p:pic>
      <p:pic>
        <p:nvPicPr>
          <p:cNvPr id="6" name="Picture 5"/>
          <p:cNvPicPr>
            <a:picLocks noChangeAspect="1"/>
          </p:cNvPicPr>
          <p:nvPr/>
        </p:nvPicPr>
        <p:blipFill>
          <a:blip r:embed="rId4"/>
          <a:stretch>
            <a:fillRect/>
          </a:stretch>
        </p:blipFill>
        <p:spPr>
          <a:xfrm>
            <a:off x="6498475" y="1339665"/>
            <a:ext cx="5693525" cy="3169581"/>
          </a:xfrm>
          <a:prstGeom prst="rect">
            <a:avLst/>
          </a:prstGeom>
        </p:spPr>
      </p:pic>
      <p:sp>
        <p:nvSpPr>
          <p:cNvPr id="12" name="TextBox 11"/>
          <p:cNvSpPr txBox="1"/>
          <p:nvPr/>
        </p:nvSpPr>
        <p:spPr>
          <a:xfrm>
            <a:off x="2097742" y="1021329"/>
            <a:ext cx="3200400" cy="276999"/>
          </a:xfrm>
          <a:prstGeom prst="rect">
            <a:avLst/>
          </a:prstGeom>
          <a:noFill/>
        </p:spPr>
        <p:txBody>
          <a:bodyPr wrap="square" rtlCol="0">
            <a:spAutoFit/>
          </a:bodyPr>
          <a:lstStyle/>
          <a:p>
            <a:r>
              <a:rPr lang="en-US" sz="1200" b="1" dirty="0" smtClean="0"/>
              <a:t>Applicants without payment difficulties</a:t>
            </a:r>
            <a:endParaRPr lang="en-US" sz="1200" b="1" dirty="0"/>
          </a:p>
        </p:txBody>
      </p:sp>
      <p:sp>
        <p:nvSpPr>
          <p:cNvPr id="13" name="TextBox 12"/>
          <p:cNvSpPr txBox="1"/>
          <p:nvPr/>
        </p:nvSpPr>
        <p:spPr>
          <a:xfrm>
            <a:off x="7494495" y="1027614"/>
            <a:ext cx="3200400" cy="276999"/>
          </a:xfrm>
          <a:prstGeom prst="rect">
            <a:avLst/>
          </a:prstGeom>
          <a:noFill/>
        </p:spPr>
        <p:txBody>
          <a:bodyPr wrap="square" rtlCol="0">
            <a:spAutoFit/>
          </a:bodyPr>
          <a:lstStyle/>
          <a:p>
            <a:r>
              <a:rPr lang="en-US" sz="1200" b="1" dirty="0" smtClean="0"/>
              <a:t>Applicants with payment difficulties</a:t>
            </a:r>
            <a:endParaRPr lang="en-US" sz="1200" b="1" dirty="0"/>
          </a:p>
        </p:txBody>
      </p:sp>
    </p:spTree>
    <p:extLst>
      <p:ext uri="{BB962C8B-B14F-4D97-AF65-F5344CB8AC3E}">
        <p14:creationId xmlns:p14="http://schemas.microsoft.com/office/powerpoint/2010/main" val="1050342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2619" y="166910"/>
            <a:ext cx="8911687" cy="532337"/>
          </a:xfrm>
        </p:spPr>
        <p:txBody>
          <a:bodyPr>
            <a:normAutofit fontScale="90000"/>
          </a:bodyPr>
          <a:lstStyle/>
          <a:p>
            <a:r>
              <a:rPr lang="en-US" dirty="0" smtClean="0"/>
              <a:t>BIVARIATE ANALYSIS -2</a:t>
            </a:r>
            <a:endParaRPr lang="en-US" dirty="0"/>
          </a:p>
        </p:txBody>
      </p:sp>
      <p:cxnSp>
        <p:nvCxnSpPr>
          <p:cNvPr id="4" name="Straight Connector 3"/>
          <p:cNvCxnSpPr/>
          <p:nvPr/>
        </p:nvCxnSpPr>
        <p:spPr>
          <a:xfrm flipV="1">
            <a:off x="1541930" y="950259"/>
            <a:ext cx="10228729" cy="17930"/>
          </a:xfrm>
          <a:prstGeom prst="line">
            <a:avLst/>
          </a:prstGeom>
        </p:spPr>
        <p:style>
          <a:lnRef idx="3">
            <a:schemeClr val="accent1"/>
          </a:lnRef>
          <a:fillRef idx="0">
            <a:schemeClr val="accent1"/>
          </a:fillRef>
          <a:effectRef idx="2">
            <a:schemeClr val="accent1"/>
          </a:effectRef>
          <a:fontRef idx="minor">
            <a:schemeClr val="tx1"/>
          </a:fontRef>
        </p:style>
      </p:cxnSp>
      <p:pic>
        <p:nvPicPr>
          <p:cNvPr id="7" name="Picture 6"/>
          <p:cNvPicPr>
            <a:picLocks noChangeAspect="1"/>
          </p:cNvPicPr>
          <p:nvPr/>
        </p:nvPicPr>
        <p:blipFill>
          <a:blip r:embed="rId2"/>
          <a:stretch>
            <a:fillRect/>
          </a:stretch>
        </p:blipFill>
        <p:spPr>
          <a:xfrm>
            <a:off x="10924895" y="166910"/>
            <a:ext cx="845764" cy="746843"/>
          </a:xfrm>
          <a:prstGeom prst="rect">
            <a:avLst/>
          </a:prstGeom>
        </p:spPr>
      </p:pic>
      <p:sp>
        <p:nvSpPr>
          <p:cNvPr id="11" name="Content Placeholder 2"/>
          <p:cNvSpPr txBox="1">
            <a:spLocks/>
          </p:cNvSpPr>
          <p:nvPr/>
        </p:nvSpPr>
        <p:spPr>
          <a:xfrm>
            <a:off x="1882586" y="4697504"/>
            <a:ext cx="9726708" cy="149710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500" dirty="0"/>
              <a:t>Have some similarity with no payment difficulties, From above boxplot for Education type 'Higher education' the income amount is mostly equal with family status. </a:t>
            </a:r>
            <a:endParaRPr lang="en-US" sz="1500" dirty="0" smtClean="0"/>
          </a:p>
          <a:p>
            <a:r>
              <a:rPr lang="en-US" sz="1500" dirty="0" smtClean="0"/>
              <a:t>Less </a:t>
            </a:r>
            <a:r>
              <a:rPr lang="en-US" sz="1500" dirty="0"/>
              <a:t>outlier are having for Academic degree but there income amount is little higher that Higher education. </a:t>
            </a:r>
            <a:endParaRPr lang="en-US" sz="1500" dirty="0" smtClean="0"/>
          </a:p>
          <a:p>
            <a:r>
              <a:rPr lang="en-US" sz="1500" dirty="0" smtClean="0"/>
              <a:t>Lower </a:t>
            </a:r>
            <a:r>
              <a:rPr lang="en-US" sz="1500" dirty="0"/>
              <a:t>secondary are have less income amount than others.</a:t>
            </a:r>
            <a:endParaRPr lang="en-US" sz="1500" dirty="0"/>
          </a:p>
        </p:txBody>
      </p:sp>
      <p:pic>
        <p:nvPicPr>
          <p:cNvPr id="3" name="Picture 2"/>
          <p:cNvPicPr>
            <a:picLocks noChangeAspect="1"/>
          </p:cNvPicPr>
          <p:nvPr/>
        </p:nvPicPr>
        <p:blipFill>
          <a:blip r:embed="rId3"/>
          <a:stretch>
            <a:fillRect/>
          </a:stretch>
        </p:blipFill>
        <p:spPr>
          <a:xfrm>
            <a:off x="960120" y="1339665"/>
            <a:ext cx="5538355" cy="3169581"/>
          </a:xfrm>
          <a:prstGeom prst="rect">
            <a:avLst/>
          </a:prstGeom>
        </p:spPr>
      </p:pic>
      <p:pic>
        <p:nvPicPr>
          <p:cNvPr id="8" name="Picture 7"/>
          <p:cNvPicPr>
            <a:picLocks noChangeAspect="1"/>
          </p:cNvPicPr>
          <p:nvPr/>
        </p:nvPicPr>
        <p:blipFill>
          <a:blip r:embed="rId4"/>
          <a:stretch>
            <a:fillRect/>
          </a:stretch>
        </p:blipFill>
        <p:spPr>
          <a:xfrm>
            <a:off x="6498475" y="1339665"/>
            <a:ext cx="5568019" cy="3169581"/>
          </a:xfrm>
          <a:prstGeom prst="rect">
            <a:avLst/>
          </a:prstGeom>
        </p:spPr>
      </p:pic>
      <p:sp>
        <p:nvSpPr>
          <p:cNvPr id="10" name="TextBox 9"/>
          <p:cNvSpPr txBox="1"/>
          <p:nvPr/>
        </p:nvSpPr>
        <p:spPr>
          <a:xfrm>
            <a:off x="2097742" y="1021329"/>
            <a:ext cx="3200400" cy="276999"/>
          </a:xfrm>
          <a:prstGeom prst="rect">
            <a:avLst/>
          </a:prstGeom>
          <a:noFill/>
        </p:spPr>
        <p:txBody>
          <a:bodyPr wrap="square" rtlCol="0">
            <a:spAutoFit/>
          </a:bodyPr>
          <a:lstStyle/>
          <a:p>
            <a:r>
              <a:rPr lang="en-US" sz="1200" b="1" dirty="0" smtClean="0"/>
              <a:t>Applicants without payment difficulties</a:t>
            </a:r>
            <a:endParaRPr lang="en-US" sz="1200" b="1" dirty="0"/>
          </a:p>
        </p:txBody>
      </p:sp>
      <p:sp>
        <p:nvSpPr>
          <p:cNvPr id="12" name="TextBox 11"/>
          <p:cNvSpPr txBox="1"/>
          <p:nvPr/>
        </p:nvSpPr>
        <p:spPr>
          <a:xfrm>
            <a:off x="7494495" y="1027614"/>
            <a:ext cx="3200400" cy="276999"/>
          </a:xfrm>
          <a:prstGeom prst="rect">
            <a:avLst/>
          </a:prstGeom>
          <a:noFill/>
        </p:spPr>
        <p:txBody>
          <a:bodyPr wrap="square" rtlCol="0">
            <a:spAutoFit/>
          </a:bodyPr>
          <a:lstStyle/>
          <a:p>
            <a:r>
              <a:rPr lang="en-US" sz="1200" b="1" dirty="0" smtClean="0"/>
              <a:t>Applicants with payment difficulties</a:t>
            </a:r>
            <a:endParaRPr lang="en-US" sz="1200" b="1" dirty="0"/>
          </a:p>
        </p:txBody>
      </p:sp>
    </p:spTree>
    <p:extLst>
      <p:ext uri="{BB962C8B-B14F-4D97-AF65-F5344CB8AC3E}">
        <p14:creationId xmlns:p14="http://schemas.microsoft.com/office/powerpoint/2010/main" val="2968764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2619" y="166910"/>
            <a:ext cx="8911687" cy="532337"/>
          </a:xfrm>
        </p:spPr>
        <p:txBody>
          <a:bodyPr>
            <a:normAutofit fontScale="90000"/>
          </a:bodyPr>
          <a:lstStyle/>
          <a:p>
            <a:r>
              <a:rPr lang="en-US" dirty="0" smtClean="0"/>
              <a:t>CORRELATION HEATMAP</a:t>
            </a:r>
            <a:endParaRPr lang="en-US" dirty="0"/>
          </a:p>
        </p:txBody>
      </p:sp>
      <p:cxnSp>
        <p:nvCxnSpPr>
          <p:cNvPr id="4" name="Straight Connector 3"/>
          <p:cNvCxnSpPr/>
          <p:nvPr/>
        </p:nvCxnSpPr>
        <p:spPr>
          <a:xfrm flipV="1">
            <a:off x="1541930" y="950259"/>
            <a:ext cx="10228729" cy="17930"/>
          </a:xfrm>
          <a:prstGeom prst="line">
            <a:avLst/>
          </a:prstGeom>
        </p:spPr>
        <p:style>
          <a:lnRef idx="3">
            <a:schemeClr val="accent1"/>
          </a:lnRef>
          <a:fillRef idx="0">
            <a:schemeClr val="accent1"/>
          </a:fillRef>
          <a:effectRef idx="2">
            <a:schemeClr val="accent1"/>
          </a:effectRef>
          <a:fontRef idx="minor">
            <a:schemeClr val="tx1"/>
          </a:fontRef>
        </p:style>
      </p:cxnSp>
      <p:pic>
        <p:nvPicPr>
          <p:cNvPr id="7" name="Picture 6"/>
          <p:cNvPicPr>
            <a:picLocks noChangeAspect="1"/>
          </p:cNvPicPr>
          <p:nvPr/>
        </p:nvPicPr>
        <p:blipFill>
          <a:blip r:embed="rId2"/>
          <a:stretch>
            <a:fillRect/>
          </a:stretch>
        </p:blipFill>
        <p:spPr>
          <a:xfrm>
            <a:off x="10924895" y="166910"/>
            <a:ext cx="845764" cy="746843"/>
          </a:xfrm>
          <a:prstGeom prst="rect">
            <a:avLst/>
          </a:prstGeom>
        </p:spPr>
      </p:pic>
      <p:sp>
        <p:nvSpPr>
          <p:cNvPr id="11" name="Content Placeholder 2"/>
          <p:cNvSpPr txBox="1">
            <a:spLocks/>
          </p:cNvSpPr>
          <p:nvPr/>
        </p:nvSpPr>
        <p:spPr>
          <a:xfrm>
            <a:off x="1604679" y="4703364"/>
            <a:ext cx="4634755" cy="193637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400" dirty="0"/>
              <a:t>Credit amount is highly correlated with:</a:t>
            </a:r>
          </a:p>
          <a:p>
            <a:pPr lvl="1"/>
            <a:r>
              <a:rPr lang="en-US" sz="1200" dirty="0"/>
              <a:t>Goods Price Amount</a:t>
            </a:r>
          </a:p>
          <a:p>
            <a:pPr lvl="1"/>
            <a:r>
              <a:rPr lang="en-US" sz="1200" dirty="0"/>
              <a:t>Loan Annuity</a:t>
            </a:r>
          </a:p>
          <a:p>
            <a:pPr lvl="1"/>
            <a:r>
              <a:rPr lang="en-US" sz="1200" dirty="0"/>
              <a:t>Total Income</a:t>
            </a:r>
          </a:p>
          <a:p>
            <a:r>
              <a:rPr lang="en-US" sz="1400" dirty="0"/>
              <a:t>We can also see that </a:t>
            </a:r>
            <a:r>
              <a:rPr lang="en-US" sz="1400" dirty="0" smtClean="0"/>
              <a:t>re-payers </a:t>
            </a:r>
            <a:r>
              <a:rPr lang="en-US" sz="1400" dirty="0"/>
              <a:t>have high correlation in number of days employed.</a:t>
            </a:r>
          </a:p>
        </p:txBody>
      </p:sp>
      <p:sp>
        <p:nvSpPr>
          <p:cNvPr id="6" name="TextBox 5"/>
          <p:cNvSpPr txBox="1"/>
          <p:nvPr/>
        </p:nvSpPr>
        <p:spPr>
          <a:xfrm>
            <a:off x="2097742" y="1021329"/>
            <a:ext cx="3200400" cy="276999"/>
          </a:xfrm>
          <a:prstGeom prst="rect">
            <a:avLst/>
          </a:prstGeom>
          <a:noFill/>
        </p:spPr>
        <p:txBody>
          <a:bodyPr wrap="square" rtlCol="0">
            <a:spAutoFit/>
          </a:bodyPr>
          <a:lstStyle/>
          <a:p>
            <a:r>
              <a:rPr lang="en-US" sz="1200" b="1" dirty="0" smtClean="0"/>
              <a:t>Applicants without payment difficulties</a:t>
            </a:r>
            <a:endParaRPr lang="en-US" sz="1200" b="1" dirty="0"/>
          </a:p>
        </p:txBody>
      </p:sp>
      <p:sp>
        <p:nvSpPr>
          <p:cNvPr id="10" name="TextBox 9"/>
          <p:cNvSpPr txBox="1"/>
          <p:nvPr/>
        </p:nvSpPr>
        <p:spPr>
          <a:xfrm>
            <a:off x="7494495" y="1027614"/>
            <a:ext cx="3200400" cy="276999"/>
          </a:xfrm>
          <a:prstGeom prst="rect">
            <a:avLst/>
          </a:prstGeom>
          <a:noFill/>
        </p:spPr>
        <p:txBody>
          <a:bodyPr wrap="square" rtlCol="0">
            <a:spAutoFit/>
          </a:bodyPr>
          <a:lstStyle/>
          <a:p>
            <a:r>
              <a:rPr lang="en-US" sz="1200" b="1" dirty="0" smtClean="0"/>
              <a:t>Applicants with payment difficulties</a:t>
            </a:r>
            <a:endParaRPr lang="en-US" sz="1200" b="1" dirty="0"/>
          </a:p>
        </p:txBody>
      </p:sp>
      <p:pic>
        <p:nvPicPr>
          <p:cNvPr id="12" name="Picture 11"/>
          <p:cNvPicPr>
            <a:picLocks noChangeAspect="1"/>
          </p:cNvPicPr>
          <p:nvPr/>
        </p:nvPicPr>
        <p:blipFill>
          <a:blip r:embed="rId3"/>
          <a:stretch>
            <a:fillRect/>
          </a:stretch>
        </p:blipFill>
        <p:spPr>
          <a:xfrm>
            <a:off x="1882585" y="1298328"/>
            <a:ext cx="4356849" cy="3272118"/>
          </a:xfrm>
          <a:prstGeom prst="rect">
            <a:avLst/>
          </a:prstGeom>
        </p:spPr>
      </p:pic>
      <p:pic>
        <p:nvPicPr>
          <p:cNvPr id="13" name="Picture 12"/>
          <p:cNvPicPr>
            <a:picLocks noChangeAspect="1"/>
          </p:cNvPicPr>
          <p:nvPr/>
        </p:nvPicPr>
        <p:blipFill>
          <a:blip r:embed="rId4"/>
          <a:stretch>
            <a:fillRect/>
          </a:stretch>
        </p:blipFill>
        <p:spPr>
          <a:xfrm>
            <a:off x="6656293" y="1298328"/>
            <a:ext cx="4173071" cy="3272118"/>
          </a:xfrm>
          <a:prstGeom prst="rect">
            <a:avLst/>
          </a:prstGeom>
        </p:spPr>
      </p:pic>
      <p:sp>
        <p:nvSpPr>
          <p:cNvPr id="14" name="Content Placeholder 2"/>
          <p:cNvSpPr txBox="1">
            <a:spLocks/>
          </p:cNvSpPr>
          <p:nvPr/>
        </p:nvSpPr>
        <p:spPr>
          <a:xfrm>
            <a:off x="6033247" y="4446495"/>
            <a:ext cx="6060141" cy="252804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200" dirty="0"/>
              <a:t>Credit amount is highly correlated with good price amount which is same as </a:t>
            </a:r>
            <a:r>
              <a:rPr lang="en-US" sz="1200" dirty="0" smtClean="0"/>
              <a:t>re-payers</a:t>
            </a:r>
            <a:r>
              <a:rPr lang="en-US" sz="1200" dirty="0"/>
              <a:t>.</a:t>
            </a:r>
          </a:p>
          <a:p>
            <a:r>
              <a:rPr lang="en-US" sz="1200" dirty="0"/>
              <a:t>Loan annuity correlation with credit amount has slightly reduced in defaulters(0.75) when compared to </a:t>
            </a:r>
            <a:r>
              <a:rPr lang="en-US" sz="1200" dirty="0" smtClean="0"/>
              <a:t>re-payers(0.77</a:t>
            </a:r>
            <a:r>
              <a:rPr lang="en-US" sz="1200" dirty="0"/>
              <a:t>)</a:t>
            </a:r>
          </a:p>
          <a:p>
            <a:r>
              <a:rPr lang="en-US" sz="1200" dirty="0"/>
              <a:t>We can also see that </a:t>
            </a:r>
            <a:r>
              <a:rPr lang="en-US" sz="1200" dirty="0" smtClean="0"/>
              <a:t>re-payers </a:t>
            </a:r>
            <a:r>
              <a:rPr lang="en-US" sz="1200" dirty="0"/>
              <a:t>age have high correlation in number of days employed(0.35) when compared to defaulters(0.31).</a:t>
            </a:r>
          </a:p>
          <a:p>
            <a:r>
              <a:rPr lang="en-US" sz="1200" dirty="0"/>
              <a:t>The correlation between total income of the client and the credit amount(0.33) amongst defaulters whereas it is (0.37) among </a:t>
            </a:r>
            <a:r>
              <a:rPr lang="en-US" sz="1200" dirty="0" smtClean="0"/>
              <a:t>re-payers</a:t>
            </a:r>
            <a:r>
              <a:rPr lang="en-US" sz="1200" dirty="0"/>
              <a:t>.</a:t>
            </a:r>
          </a:p>
          <a:p>
            <a:r>
              <a:rPr lang="en-US" sz="1200" dirty="0" err="1"/>
              <a:t>Days_birth</a:t>
            </a:r>
            <a:r>
              <a:rPr lang="en-US" sz="1200" dirty="0"/>
              <a:t> and number of children correlation has reduced to 0.26 in defaulters when compared to 0.34 in </a:t>
            </a:r>
            <a:r>
              <a:rPr lang="en-US" sz="1200" dirty="0" smtClean="0"/>
              <a:t>re-payers</a:t>
            </a:r>
            <a:r>
              <a:rPr lang="en-US" sz="1200" dirty="0"/>
              <a:t>.</a:t>
            </a:r>
          </a:p>
        </p:txBody>
      </p:sp>
    </p:spTree>
    <p:extLst>
      <p:ext uri="{BB962C8B-B14F-4D97-AF65-F5344CB8AC3E}">
        <p14:creationId xmlns:p14="http://schemas.microsoft.com/office/powerpoint/2010/main" val="2090990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235" y="166910"/>
            <a:ext cx="9102071" cy="532337"/>
          </a:xfrm>
        </p:spPr>
        <p:txBody>
          <a:bodyPr>
            <a:noAutofit/>
          </a:bodyPr>
          <a:lstStyle/>
          <a:p>
            <a:r>
              <a:rPr lang="en-US" sz="3200" dirty="0" smtClean="0"/>
              <a:t>PAIRPLOT AGAINST LOAN REPAYMENT STATUS</a:t>
            </a:r>
            <a:endParaRPr lang="en-US" sz="3200" dirty="0"/>
          </a:p>
        </p:txBody>
      </p:sp>
      <p:cxnSp>
        <p:nvCxnSpPr>
          <p:cNvPr id="4" name="Straight Connector 3"/>
          <p:cNvCxnSpPr/>
          <p:nvPr/>
        </p:nvCxnSpPr>
        <p:spPr>
          <a:xfrm flipV="1">
            <a:off x="1541930" y="950259"/>
            <a:ext cx="10228729" cy="17930"/>
          </a:xfrm>
          <a:prstGeom prst="line">
            <a:avLst/>
          </a:prstGeom>
        </p:spPr>
        <p:style>
          <a:lnRef idx="3">
            <a:schemeClr val="accent1"/>
          </a:lnRef>
          <a:fillRef idx="0">
            <a:schemeClr val="accent1"/>
          </a:fillRef>
          <a:effectRef idx="2">
            <a:schemeClr val="accent1"/>
          </a:effectRef>
          <a:fontRef idx="minor">
            <a:schemeClr val="tx1"/>
          </a:fontRef>
        </p:style>
      </p:cxnSp>
      <p:pic>
        <p:nvPicPr>
          <p:cNvPr id="7" name="Picture 6"/>
          <p:cNvPicPr>
            <a:picLocks noChangeAspect="1"/>
          </p:cNvPicPr>
          <p:nvPr/>
        </p:nvPicPr>
        <p:blipFill>
          <a:blip r:embed="rId2"/>
          <a:stretch>
            <a:fillRect/>
          </a:stretch>
        </p:blipFill>
        <p:spPr>
          <a:xfrm>
            <a:off x="10924895" y="166910"/>
            <a:ext cx="845764" cy="746843"/>
          </a:xfrm>
          <a:prstGeom prst="rect">
            <a:avLst/>
          </a:prstGeom>
        </p:spPr>
      </p:pic>
      <p:sp>
        <p:nvSpPr>
          <p:cNvPr id="11" name="Content Placeholder 2"/>
          <p:cNvSpPr txBox="1">
            <a:spLocks/>
          </p:cNvSpPr>
          <p:nvPr/>
        </p:nvSpPr>
        <p:spPr>
          <a:xfrm>
            <a:off x="7189694" y="1541929"/>
            <a:ext cx="4580965" cy="465268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500" dirty="0"/>
              <a:t>When Annuity Amount &gt; 15K and Good Price Amount &gt; 20 Lakhs, there is a lesser chance of defaulters</a:t>
            </a:r>
          </a:p>
          <a:p>
            <a:r>
              <a:rPr lang="en-US" sz="1500" dirty="0"/>
              <a:t>Loan Amount(AMT_CREDIT) and Goods price(AMT_GOODS_PRICE) are highly correlated as based on the scatterplot where most of the data are consolidated in form of a line</a:t>
            </a:r>
          </a:p>
          <a:p>
            <a:r>
              <a:rPr lang="en-US" sz="1500" dirty="0"/>
              <a:t>There are very less defaulters for AMT_CREDIT &gt;20 Lakhs</a:t>
            </a:r>
          </a:p>
        </p:txBody>
      </p:sp>
      <p:pic>
        <p:nvPicPr>
          <p:cNvPr id="5" name="Picture 4"/>
          <p:cNvPicPr>
            <a:picLocks noChangeAspect="1"/>
          </p:cNvPicPr>
          <p:nvPr/>
        </p:nvPicPr>
        <p:blipFill>
          <a:blip r:embed="rId3"/>
          <a:stretch>
            <a:fillRect/>
          </a:stretch>
        </p:blipFill>
        <p:spPr>
          <a:xfrm>
            <a:off x="1639712" y="1111622"/>
            <a:ext cx="5470128" cy="5082990"/>
          </a:xfrm>
          <a:prstGeom prst="rect">
            <a:avLst/>
          </a:prstGeom>
        </p:spPr>
      </p:pic>
    </p:spTree>
    <p:extLst>
      <p:ext uri="{BB962C8B-B14F-4D97-AF65-F5344CB8AC3E}">
        <p14:creationId xmlns:p14="http://schemas.microsoft.com/office/powerpoint/2010/main" val="25063832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MERGED DATAFRAME ANALYSIS</a:t>
            </a:r>
            <a:endParaRPr lang="en-US" dirty="0"/>
          </a:p>
        </p:txBody>
      </p:sp>
      <p:sp>
        <p:nvSpPr>
          <p:cNvPr id="5" name="Text Placeholder 4"/>
          <p:cNvSpPr>
            <a:spLocks noGrp="1"/>
          </p:cNvSpPr>
          <p:nvPr>
            <p:ph type="body" idx="1"/>
          </p:nvPr>
        </p:nvSpPr>
        <p:spPr/>
        <p:txBody>
          <a:bodyPr/>
          <a:lstStyle/>
          <a:p>
            <a:r>
              <a:rPr lang="en-US" dirty="0" smtClean="0"/>
              <a:t>Merged both </a:t>
            </a:r>
            <a:r>
              <a:rPr lang="en-US" dirty="0" err="1" smtClean="0"/>
              <a:t>dataframes</a:t>
            </a:r>
            <a:r>
              <a:rPr lang="en-US" dirty="0" smtClean="0"/>
              <a:t> on SK_ID_CURR with Inner Joins</a:t>
            </a:r>
            <a:endParaRPr lang="en-US" dirty="0"/>
          </a:p>
        </p:txBody>
      </p:sp>
    </p:spTree>
    <p:extLst>
      <p:ext uri="{BB962C8B-B14F-4D97-AF65-F5344CB8AC3E}">
        <p14:creationId xmlns:p14="http://schemas.microsoft.com/office/powerpoint/2010/main" val="112141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1930" y="166910"/>
            <a:ext cx="9843245" cy="532337"/>
          </a:xfrm>
        </p:spPr>
        <p:txBody>
          <a:bodyPr>
            <a:noAutofit/>
          </a:bodyPr>
          <a:lstStyle/>
          <a:p>
            <a:r>
              <a:rPr lang="en-US" sz="3000" dirty="0" smtClean="0"/>
              <a:t>PLOTING CONTRACT STATUS vs PURPOSE OF LOAN</a:t>
            </a:r>
            <a:endParaRPr lang="en-US" sz="3000" dirty="0"/>
          </a:p>
        </p:txBody>
      </p:sp>
      <p:cxnSp>
        <p:nvCxnSpPr>
          <p:cNvPr id="4" name="Straight Connector 3"/>
          <p:cNvCxnSpPr/>
          <p:nvPr/>
        </p:nvCxnSpPr>
        <p:spPr>
          <a:xfrm flipV="1">
            <a:off x="1541930" y="950259"/>
            <a:ext cx="10228729" cy="17930"/>
          </a:xfrm>
          <a:prstGeom prst="line">
            <a:avLst/>
          </a:prstGeom>
        </p:spPr>
        <p:style>
          <a:lnRef idx="3">
            <a:schemeClr val="accent1"/>
          </a:lnRef>
          <a:fillRef idx="0">
            <a:schemeClr val="accent1"/>
          </a:fillRef>
          <a:effectRef idx="2">
            <a:schemeClr val="accent1"/>
          </a:effectRef>
          <a:fontRef idx="minor">
            <a:schemeClr val="tx1"/>
          </a:fontRef>
        </p:style>
      </p:cxnSp>
      <p:pic>
        <p:nvPicPr>
          <p:cNvPr id="7" name="Picture 6"/>
          <p:cNvPicPr>
            <a:picLocks noChangeAspect="1"/>
          </p:cNvPicPr>
          <p:nvPr/>
        </p:nvPicPr>
        <p:blipFill>
          <a:blip r:embed="rId2"/>
          <a:stretch>
            <a:fillRect/>
          </a:stretch>
        </p:blipFill>
        <p:spPr>
          <a:xfrm>
            <a:off x="10924895" y="166910"/>
            <a:ext cx="845764" cy="746843"/>
          </a:xfrm>
          <a:prstGeom prst="rect">
            <a:avLst/>
          </a:prstGeom>
        </p:spPr>
      </p:pic>
      <p:sp>
        <p:nvSpPr>
          <p:cNvPr id="11" name="Content Placeholder 2"/>
          <p:cNvSpPr txBox="1">
            <a:spLocks/>
          </p:cNvSpPr>
          <p:nvPr/>
        </p:nvSpPr>
        <p:spPr>
          <a:xfrm>
            <a:off x="1882586" y="4697503"/>
            <a:ext cx="9726708" cy="184673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500" dirty="0"/>
              <a:t>Loan purpose has high number of unknown values (XAP, XNA)</a:t>
            </a:r>
          </a:p>
          <a:p>
            <a:r>
              <a:rPr lang="en-US" sz="1500" dirty="0"/>
              <a:t>Loan taken for the purpose of Repairs looks to have highest default rate</a:t>
            </a:r>
          </a:p>
          <a:p>
            <a:r>
              <a:rPr lang="en-US" sz="1500" dirty="0"/>
              <a:t>Huge number application have been rejected by bank or refused by client which are applied for Repair or Other. from this we can infer that repair is considered high risk by bank. Also, either they are rejected or bank offers loan on high interest rate which is not feasible by the clients and they refuse the loan.</a:t>
            </a:r>
          </a:p>
        </p:txBody>
      </p:sp>
      <p:sp>
        <p:nvSpPr>
          <p:cNvPr id="9" name="TextBox 8"/>
          <p:cNvSpPr txBox="1"/>
          <p:nvPr/>
        </p:nvSpPr>
        <p:spPr>
          <a:xfrm>
            <a:off x="2097742" y="1021329"/>
            <a:ext cx="3200400" cy="276999"/>
          </a:xfrm>
          <a:prstGeom prst="rect">
            <a:avLst/>
          </a:prstGeom>
          <a:noFill/>
        </p:spPr>
        <p:txBody>
          <a:bodyPr wrap="square" rtlCol="0">
            <a:spAutoFit/>
          </a:bodyPr>
          <a:lstStyle/>
          <a:p>
            <a:r>
              <a:rPr lang="en-US" sz="1200" b="1" dirty="0" smtClean="0"/>
              <a:t>Applicants without payment difficulties</a:t>
            </a:r>
            <a:endParaRPr lang="en-US" sz="1200" b="1" dirty="0"/>
          </a:p>
        </p:txBody>
      </p:sp>
      <p:sp>
        <p:nvSpPr>
          <p:cNvPr id="10" name="TextBox 9"/>
          <p:cNvSpPr txBox="1"/>
          <p:nvPr/>
        </p:nvSpPr>
        <p:spPr>
          <a:xfrm>
            <a:off x="7494495" y="1027614"/>
            <a:ext cx="3200400" cy="276999"/>
          </a:xfrm>
          <a:prstGeom prst="rect">
            <a:avLst/>
          </a:prstGeom>
          <a:noFill/>
        </p:spPr>
        <p:txBody>
          <a:bodyPr wrap="square" rtlCol="0">
            <a:spAutoFit/>
          </a:bodyPr>
          <a:lstStyle/>
          <a:p>
            <a:r>
              <a:rPr lang="en-US" sz="1200" b="1" dirty="0" smtClean="0"/>
              <a:t>Applicants with payment difficulties</a:t>
            </a:r>
            <a:endParaRPr lang="en-US" sz="1200" b="1" dirty="0"/>
          </a:p>
        </p:txBody>
      </p:sp>
      <p:pic>
        <p:nvPicPr>
          <p:cNvPr id="5" name="Picture 4"/>
          <p:cNvPicPr>
            <a:picLocks noChangeAspect="1"/>
          </p:cNvPicPr>
          <p:nvPr/>
        </p:nvPicPr>
        <p:blipFill>
          <a:blip r:embed="rId3"/>
          <a:stretch>
            <a:fillRect/>
          </a:stretch>
        </p:blipFill>
        <p:spPr>
          <a:xfrm>
            <a:off x="1281953" y="1347822"/>
            <a:ext cx="5216522" cy="3161424"/>
          </a:xfrm>
          <a:prstGeom prst="rect">
            <a:avLst/>
          </a:prstGeom>
        </p:spPr>
      </p:pic>
      <p:pic>
        <p:nvPicPr>
          <p:cNvPr id="6" name="Picture 5"/>
          <p:cNvPicPr>
            <a:picLocks noChangeAspect="1"/>
          </p:cNvPicPr>
          <p:nvPr/>
        </p:nvPicPr>
        <p:blipFill>
          <a:blip r:embed="rId4"/>
          <a:stretch>
            <a:fillRect/>
          </a:stretch>
        </p:blipFill>
        <p:spPr>
          <a:xfrm>
            <a:off x="6498475" y="1364038"/>
            <a:ext cx="5656731" cy="3161424"/>
          </a:xfrm>
          <a:prstGeom prst="rect">
            <a:avLst/>
          </a:prstGeom>
        </p:spPr>
      </p:pic>
    </p:spTree>
    <p:extLst>
      <p:ext uri="{BB962C8B-B14F-4D97-AF65-F5344CB8AC3E}">
        <p14:creationId xmlns:p14="http://schemas.microsoft.com/office/powerpoint/2010/main" val="13868772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230" y="241400"/>
            <a:ext cx="9745463" cy="532337"/>
          </a:xfrm>
        </p:spPr>
        <p:txBody>
          <a:bodyPr>
            <a:noAutofit/>
          </a:bodyPr>
          <a:lstStyle/>
          <a:p>
            <a:r>
              <a:rPr lang="en-US" sz="2800" dirty="0" smtClean="0"/>
              <a:t>CONTRACT STATUS BASED ON LOAN REPAYMENT STATUS</a:t>
            </a:r>
            <a:endParaRPr lang="en-US" sz="2800" dirty="0"/>
          </a:p>
        </p:txBody>
      </p:sp>
      <p:cxnSp>
        <p:nvCxnSpPr>
          <p:cNvPr id="4" name="Straight Connector 3"/>
          <p:cNvCxnSpPr/>
          <p:nvPr/>
        </p:nvCxnSpPr>
        <p:spPr>
          <a:xfrm flipV="1">
            <a:off x="1541930" y="950259"/>
            <a:ext cx="10228729" cy="17930"/>
          </a:xfrm>
          <a:prstGeom prst="line">
            <a:avLst/>
          </a:prstGeom>
        </p:spPr>
        <p:style>
          <a:lnRef idx="3">
            <a:schemeClr val="accent1"/>
          </a:lnRef>
          <a:fillRef idx="0">
            <a:schemeClr val="accent1"/>
          </a:fillRef>
          <a:effectRef idx="2">
            <a:schemeClr val="accent1"/>
          </a:effectRef>
          <a:fontRef idx="minor">
            <a:schemeClr val="tx1"/>
          </a:fontRef>
        </p:style>
      </p:cxnSp>
      <p:pic>
        <p:nvPicPr>
          <p:cNvPr id="7" name="Picture 6"/>
          <p:cNvPicPr>
            <a:picLocks noChangeAspect="1"/>
          </p:cNvPicPr>
          <p:nvPr/>
        </p:nvPicPr>
        <p:blipFill>
          <a:blip r:embed="rId2"/>
          <a:stretch>
            <a:fillRect/>
          </a:stretch>
        </p:blipFill>
        <p:spPr>
          <a:xfrm>
            <a:off x="10924895" y="166910"/>
            <a:ext cx="845764" cy="746843"/>
          </a:xfrm>
          <a:prstGeom prst="rect">
            <a:avLst/>
          </a:prstGeom>
        </p:spPr>
      </p:pic>
      <p:sp>
        <p:nvSpPr>
          <p:cNvPr id="11" name="Content Placeholder 2"/>
          <p:cNvSpPr txBox="1">
            <a:spLocks/>
          </p:cNvSpPr>
          <p:nvPr/>
        </p:nvSpPr>
        <p:spPr>
          <a:xfrm>
            <a:off x="7189694" y="1541929"/>
            <a:ext cx="4580965" cy="465268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600" dirty="0"/>
              <a:t>90% of the previously cancelled client have actually </a:t>
            </a:r>
            <a:r>
              <a:rPr lang="en-US" sz="1600" dirty="0" err="1"/>
              <a:t>repayed</a:t>
            </a:r>
            <a:r>
              <a:rPr lang="en-US" sz="1600" dirty="0"/>
              <a:t> the loan. Revising the interest rates would increase business opportunity for these clients</a:t>
            </a:r>
          </a:p>
          <a:p>
            <a:r>
              <a:rPr lang="en-US" sz="1600" dirty="0"/>
              <a:t>88% of the clients who have been previously refused a loan has payed back the loan in current case.</a:t>
            </a:r>
          </a:p>
          <a:p>
            <a:r>
              <a:rPr lang="en-US" sz="1600" dirty="0"/>
              <a:t>Refusal reason should be recorded for further analysis as these clients could turn into potential repaying customer.</a:t>
            </a:r>
          </a:p>
        </p:txBody>
      </p:sp>
      <p:pic>
        <p:nvPicPr>
          <p:cNvPr id="3" name="Picture 2"/>
          <p:cNvPicPr>
            <a:picLocks noChangeAspect="1"/>
          </p:cNvPicPr>
          <p:nvPr/>
        </p:nvPicPr>
        <p:blipFill>
          <a:blip r:embed="rId3"/>
          <a:stretch>
            <a:fillRect/>
          </a:stretch>
        </p:blipFill>
        <p:spPr>
          <a:xfrm>
            <a:off x="1780896" y="1022537"/>
            <a:ext cx="5005388" cy="5172075"/>
          </a:xfrm>
          <a:prstGeom prst="rect">
            <a:avLst/>
          </a:prstGeom>
        </p:spPr>
      </p:pic>
    </p:spTree>
    <p:extLst>
      <p:ext uri="{BB962C8B-B14F-4D97-AF65-F5344CB8AC3E}">
        <p14:creationId xmlns:p14="http://schemas.microsoft.com/office/powerpoint/2010/main" val="5538810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4171" y="196858"/>
            <a:ext cx="7576005" cy="532337"/>
          </a:xfrm>
        </p:spPr>
        <p:txBody>
          <a:bodyPr>
            <a:noAutofit/>
          </a:bodyPr>
          <a:lstStyle/>
          <a:p>
            <a:r>
              <a:rPr lang="en-US" sz="2800" dirty="0" smtClean="0"/>
              <a:t>CONTRACT STATUS BASED ON INCOME</a:t>
            </a:r>
            <a:endParaRPr lang="en-US" sz="2800" dirty="0"/>
          </a:p>
        </p:txBody>
      </p:sp>
      <p:cxnSp>
        <p:nvCxnSpPr>
          <p:cNvPr id="4" name="Straight Connector 3"/>
          <p:cNvCxnSpPr/>
          <p:nvPr/>
        </p:nvCxnSpPr>
        <p:spPr>
          <a:xfrm flipV="1">
            <a:off x="1541930" y="950259"/>
            <a:ext cx="10228729" cy="17930"/>
          </a:xfrm>
          <a:prstGeom prst="line">
            <a:avLst/>
          </a:prstGeom>
        </p:spPr>
        <p:style>
          <a:lnRef idx="3">
            <a:schemeClr val="accent1"/>
          </a:lnRef>
          <a:fillRef idx="0">
            <a:schemeClr val="accent1"/>
          </a:fillRef>
          <a:effectRef idx="2">
            <a:schemeClr val="accent1"/>
          </a:effectRef>
          <a:fontRef idx="minor">
            <a:schemeClr val="tx1"/>
          </a:fontRef>
        </p:style>
      </p:cxnSp>
      <p:pic>
        <p:nvPicPr>
          <p:cNvPr id="7" name="Picture 6"/>
          <p:cNvPicPr>
            <a:picLocks noChangeAspect="1"/>
          </p:cNvPicPr>
          <p:nvPr/>
        </p:nvPicPr>
        <p:blipFill>
          <a:blip r:embed="rId2"/>
          <a:stretch>
            <a:fillRect/>
          </a:stretch>
        </p:blipFill>
        <p:spPr>
          <a:xfrm>
            <a:off x="10924895" y="166910"/>
            <a:ext cx="845764" cy="746843"/>
          </a:xfrm>
          <a:prstGeom prst="rect">
            <a:avLst/>
          </a:prstGeom>
        </p:spPr>
      </p:pic>
      <p:sp>
        <p:nvSpPr>
          <p:cNvPr id="11" name="Content Placeholder 2"/>
          <p:cNvSpPr txBox="1">
            <a:spLocks/>
          </p:cNvSpPr>
          <p:nvPr/>
        </p:nvSpPr>
        <p:spPr>
          <a:xfrm>
            <a:off x="1541930" y="5244352"/>
            <a:ext cx="10228729" cy="95025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600" dirty="0"/>
              <a:t>The point plot show that the people who have not used offer earlier have defaulted even when there average income is higher than others</a:t>
            </a:r>
          </a:p>
        </p:txBody>
      </p:sp>
      <p:pic>
        <p:nvPicPr>
          <p:cNvPr id="5" name="Picture 4"/>
          <p:cNvPicPr>
            <a:picLocks noChangeAspect="1"/>
          </p:cNvPicPr>
          <p:nvPr/>
        </p:nvPicPr>
        <p:blipFill>
          <a:blip r:embed="rId3"/>
          <a:stretch>
            <a:fillRect/>
          </a:stretch>
        </p:blipFill>
        <p:spPr>
          <a:xfrm>
            <a:off x="2606488" y="1204072"/>
            <a:ext cx="7086600" cy="3714750"/>
          </a:xfrm>
          <a:prstGeom prst="rect">
            <a:avLst/>
          </a:prstGeom>
        </p:spPr>
      </p:pic>
    </p:spTree>
    <p:extLst>
      <p:ext uri="{BB962C8B-B14F-4D97-AF65-F5344CB8AC3E}">
        <p14:creationId xmlns:p14="http://schemas.microsoft.com/office/powerpoint/2010/main" val="2775831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2619" y="166910"/>
            <a:ext cx="8911687" cy="532337"/>
          </a:xfrm>
        </p:spPr>
        <p:txBody>
          <a:bodyPr>
            <a:normAutofit fontScale="90000"/>
          </a:bodyPr>
          <a:lstStyle/>
          <a:p>
            <a:r>
              <a:rPr lang="en-US" dirty="0"/>
              <a:t>PROBLEM STATEMENT</a:t>
            </a:r>
          </a:p>
        </p:txBody>
      </p:sp>
      <p:sp>
        <p:nvSpPr>
          <p:cNvPr id="3" name="Content Placeholder 2"/>
          <p:cNvSpPr>
            <a:spLocks noGrp="1"/>
          </p:cNvSpPr>
          <p:nvPr>
            <p:ph idx="1"/>
          </p:nvPr>
        </p:nvSpPr>
        <p:spPr>
          <a:xfrm>
            <a:off x="1918447" y="1407459"/>
            <a:ext cx="9586165" cy="4503763"/>
          </a:xfrm>
        </p:spPr>
        <p:txBody>
          <a:bodyPr/>
          <a:lstStyle/>
          <a:p>
            <a:r>
              <a:rPr lang="en-US" dirty="0" smtClean="0"/>
              <a:t>Understanding driver variables behind loan default and finding out which variables are strong indicators of a future default.</a:t>
            </a:r>
          </a:p>
          <a:p>
            <a:endParaRPr lang="en-US" dirty="0"/>
          </a:p>
          <a:p>
            <a:r>
              <a:rPr lang="en-US" dirty="0" smtClean="0"/>
              <a:t>This is achieved by using EDA (Exploratory Data Analysis) on the bank data, wherein we analyze the pattern present in data and help bank in mitigating two types of risk associated with loan approvals:</a:t>
            </a:r>
          </a:p>
          <a:p>
            <a:endParaRPr lang="en-US" dirty="0" smtClean="0"/>
          </a:p>
          <a:p>
            <a:pPr lvl="1">
              <a:buFont typeface="Wingdings" panose="05000000000000000000" pitchFamily="2" charset="2"/>
              <a:buChar char="Ø"/>
            </a:pPr>
            <a:r>
              <a:rPr lang="en-US" dirty="0" smtClean="0"/>
              <a:t>If the applicant is likely to repay the loan, then not approving the loan results in a loss of business to the company</a:t>
            </a:r>
          </a:p>
          <a:p>
            <a:pPr lvl="1">
              <a:buFont typeface="Wingdings" panose="05000000000000000000" pitchFamily="2" charset="2"/>
              <a:buChar char="Ø"/>
            </a:pPr>
            <a:r>
              <a:rPr lang="en-US" dirty="0" smtClean="0"/>
              <a:t>If the applicant is not likely to repay the loan, i.e. he/she is likely to default, then approving the loan may lead to a financial loss for the company</a:t>
            </a:r>
          </a:p>
          <a:p>
            <a:endParaRPr lang="en-US" dirty="0"/>
          </a:p>
        </p:txBody>
      </p:sp>
      <p:cxnSp>
        <p:nvCxnSpPr>
          <p:cNvPr id="4" name="Straight Connector 3"/>
          <p:cNvCxnSpPr/>
          <p:nvPr/>
        </p:nvCxnSpPr>
        <p:spPr>
          <a:xfrm flipV="1">
            <a:off x="1541930" y="950259"/>
            <a:ext cx="10228729" cy="17930"/>
          </a:xfrm>
          <a:prstGeom prst="line">
            <a:avLst/>
          </a:prstGeom>
        </p:spPr>
        <p:style>
          <a:lnRef idx="3">
            <a:schemeClr val="accent1"/>
          </a:lnRef>
          <a:fillRef idx="0">
            <a:schemeClr val="accent1"/>
          </a:fillRef>
          <a:effectRef idx="2">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3835" y="0"/>
            <a:ext cx="806824" cy="806824"/>
          </a:xfrm>
          <a:prstGeom prst="rect">
            <a:avLst/>
          </a:prstGeom>
        </p:spPr>
      </p:pic>
    </p:spTree>
    <p:extLst>
      <p:ext uri="{BB962C8B-B14F-4D97-AF65-F5344CB8AC3E}">
        <p14:creationId xmlns:p14="http://schemas.microsoft.com/office/powerpoint/2010/main" val="3347518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4171" y="196858"/>
            <a:ext cx="7576005" cy="532337"/>
          </a:xfrm>
        </p:spPr>
        <p:txBody>
          <a:bodyPr>
            <a:noAutofit/>
          </a:bodyPr>
          <a:lstStyle/>
          <a:p>
            <a:r>
              <a:rPr lang="en-US" sz="2800" dirty="0" smtClean="0"/>
              <a:t>CONCLUSIONS -1</a:t>
            </a:r>
            <a:endParaRPr lang="en-US" sz="2800" dirty="0"/>
          </a:p>
        </p:txBody>
      </p:sp>
      <p:cxnSp>
        <p:nvCxnSpPr>
          <p:cNvPr id="4" name="Straight Connector 3"/>
          <p:cNvCxnSpPr/>
          <p:nvPr/>
        </p:nvCxnSpPr>
        <p:spPr>
          <a:xfrm flipV="1">
            <a:off x="1541930" y="950259"/>
            <a:ext cx="10228729" cy="17930"/>
          </a:xfrm>
          <a:prstGeom prst="line">
            <a:avLst/>
          </a:prstGeom>
        </p:spPr>
        <p:style>
          <a:lnRef idx="3">
            <a:schemeClr val="accent1"/>
          </a:lnRef>
          <a:fillRef idx="0">
            <a:schemeClr val="accent1"/>
          </a:fillRef>
          <a:effectRef idx="2">
            <a:schemeClr val="accent1"/>
          </a:effectRef>
          <a:fontRef idx="minor">
            <a:schemeClr val="tx1"/>
          </a:fontRef>
        </p:style>
      </p:cxnSp>
      <p:sp>
        <p:nvSpPr>
          <p:cNvPr id="11" name="Content Placeholder 2"/>
          <p:cNvSpPr txBox="1">
            <a:spLocks/>
          </p:cNvSpPr>
          <p:nvPr/>
        </p:nvSpPr>
        <p:spPr>
          <a:xfrm>
            <a:off x="1281956" y="1078721"/>
            <a:ext cx="10910047" cy="577927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200" b="1" dirty="0"/>
              <a:t>After </a:t>
            </a:r>
            <a:r>
              <a:rPr lang="en-US" sz="1200" b="1" dirty="0" smtClean="0"/>
              <a:t>analyzing </a:t>
            </a:r>
            <a:r>
              <a:rPr lang="en-US" sz="1200" b="1" dirty="0"/>
              <a:t>the datasets, there are few attributes of a client with which the bank would be able to identify if they will repay the loan or not. The analysis is </a:t>
            </a:r>
            <a:r>
              <a:rPr lang="en-US" sz="1200" b="1" dirty="0" smtClean="0"/>
              <a:t>consisted </a:t>
            </a:r>
            <a:r>
              <a:rPr lang="en-US" sz="1200" b="1" dirty="0"/>
              <a:t>as below with the contributing factors and categorization:</a:t>
            </a:r>
          </a:p>
          <a:p>
            <a:r>
              <a:rPr lang="en-US" sz="1200" b="1" dirty="0"/>
              <a:t>A. Decisive Factor whether an applicant will be </a:t>
            </a:r>
            <a:r>
              <a:rPr lang="en-US" sz="1200" b="1" dirty="0" err="1"/>
              <a:t>Repayer</a:t>
            </a:r>
            <a:r>
              <a:rPr lang="en-US" sz="1200" b="1" dirty="0"/>
              <a:t>:</a:t>
            </a:r>
          </a:p>
          <a:p>
            <a:pPr lvl="1"/>
            <a:r>
              <a:rPr lang="en-US" sz="1100" dirty="0"/>
              <a:t>NAME_EDUCATION_TYPE: Academic degree has less defaults.</a:t>
            </a:r>
          </a:p>
          <a:p>
            <a:pPr lvl="1"/>
            <a:r>
              <a:rPr lang="en-US" sz="1100" dirty="0"/>
              <a:t>NAME_INCOME_TYPE: Student and Businessmen have no defaults.</a:t>
            </a:r>
          </a:p>
          <a:p>
            <a:pPr lvl="1"/>
            <a:r>
              <a:rPr lang="en-US" sz="1100" dirty="0"/>
              <a:t>ORGANIZATION_TYPE: Clients with Trade Type 4 and 5 and Industry type 8 have defaulted less than 3%</a:t>
            </a:r>
          </a:p>
          <a:p>
            <a:pPr lvl="1"/>
            <a:r>
              <a:rPr lang="en-US" sz="1100" dirty="0"/>
              <a:t>DAYS_BIRTH: People above age of 50 have low probability of defaulting</a:t>
            </a:r>
          </a:p>
          <a:p>
            <a:pPr lvl="1"/>
            <a:r>
              <a:rPr lang="en-US" sz="1100" dirty="0"/>
              <a:t>DAYS_EMPLOYED: Clients with 40+ year experience having less than 1% default rate</a:t>
            </a:r>
          </a:p>
          <a:p>
            <a:pPr lvl="1"/>
            <a:r>
              <a:rPr lang="en-US" sz="1100" dirty="0" err="1"/>
              <a:t>AMT_INCOME_TOTAL:Applicant</a:t>
            </a:r>
            <a:r>
              <a:rPr lang="en-US" sz="1100" dirty="0"/>
              <a:t> with Income more than 700,000 are less likely to default</a:t>
            </a:r>
          </a:p>
          <a:p>
            <a:r>
              <a:rPr lang="en-US" sz="1200" b="1" dirty="0"/>
              <a:t>B. Decisive Factor whether an applicant will be Defaulter:</a:t>
            </a:r>
          </a:p>
          <a:p>
            <a:pPr lvl="1"/>
            <a:r>
              <a:rPr lang="en-US" sz="1100" dirty="0"/>
              <a:t>CODE_GENDER: Men are at relatively higher default rate</a:t>
            </a:r>
          </a:p>
          <a:p>
            <a:pPr lvl="1"/>
            <a:r>
              <a:rPr lang="en-US" sz="1100" dirty="0"/>
              <a:t>NAME_FAMILY_STATUS : People who have civil marriage or who are single default a lot.</a:t>
            </a:r>
          </a:p>
          <a:p>
            <a:pPr lvl="1"/>
            <a:r>
              <a:rPr lang="en-US" sz="1100" dirty="0"/>
              <a:t>NAME_EDUCATION_TYPE: People with Lower Secondary &amp; Secondary education</a:t>
            </a:r>
          </a:p>
          <a:p>
            <a:pPr lvl="1"/>
            <a:r>
              <a:rPr lang="en-US" sz="1100" dirty="0"/>
              <a:t>NAME_INCOME_TYPE: Clients who are either at Maternity leave OR Unemployed default a lot.</a:t>
            </a:r>
          </a:p>
          <a:p>
            <a:pPr lvl="1"/>
            <a:r>
              <a:rPr lang="en-US" sz="1100" dirty="0"/>
              <a:t>OCCUPATION_TYPE: Avoid Low-skill Laborers, Drivers and Waiters/barmen staff, Security staff, Laborers and Cooking staff as their default rate is huge.</a:t>
            </a:r>
          </a:p>
          <a:p>
            <a:pPr lvl="1"/>
            <a:r>
              <a:rPr lang="en-US" sz="1100" dirty="0"/>
              <a:t>ORGANIZATION_TYPE: Organizations with highest percent of loans not repaid are Transport: type 3 (16%), Industry: type 13 (13.5%), Industry: type 8 (12.5%) and Restaurant (less than 12%). Self-employed people have relative high defaulting rate, and thus should be avoided to be approved for loan or provide loan with higher interest rate to mitigate the risk of defaulting.</a:t>
            </a:r>
          </a:p>
          <a:p>
            <a:pPr lvl="1"/>
            <a:r>
              <a:rPr lang="en-US" sz="1100" dirty="0"/>
              <a:t>DAYS_BIRTH: Avoid young people who are in age group of 20-40 as they have higher probability of defaulting</a:t>
            </a:r>
          </a:p>
          <a:p>
            <a:pPr lvl="1"/>
            <a:r>
              <a:rPr lang="en-US" sz="1100" dirty="0"/>
              <a:t>DAYS_EMPLOYED: People who have less than 5 years of employment have high default rate.</a:t>
            </a:r>
          </a:p>
          <a:p>
            <a:pPr lvl="1"/>
            <a:r>
              <a:rPr lang="en-US" sz="1100" dirty="0"/>
              <a:t>AMT_GOODS_PRICE: When the credit amount goes beyond 3lakhs, there is an increase in defaulters.</a:t>
            </a:r>
          </a:p>
        </p:txBody>
      </p:sp>
      <p:pic>
        <p:nvPicPr>
          <p:cNvPr id="3" name="Picture 2"/>
          <p:cNvPicPr>
            <a:picLocks noChangeAspect="1"/>
          </p:cNvPicPr>
          <p:nvPr/>
        </p:nvPicPr>
        <p:blipFill>
          <a:blip r:embed="rId2"/>
          <a:stretch>
            <a:fillRect/>
          </a:stretch>
        </p:blipFill>
        <p:spPr>
          <a:xfrm>
            <a:off x="10932985" y="77725"/>
            <a:ext cx="837674" cy="762002"/>
          </a:xfrm>
          <a:prstGeom prst="rect">
            <a:avLst/>
          </a:prstGeom>
        </p:spPr>
      </p:pic>
    </p:spTree>
    <p:extLst>
      <p:ext uri="{BB962C8B-B14F-4D97-AF65-F5344CB8AC3E}">
        <p14:creationId xmlns:p14="http://schemas.microsoft.com/office/powerpoint/2010/main" val="27639245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4171" y="196858"/>
            <a:ext cx="7576005" cy="532337"/>
          </a:xfrm>
        </p:spPr>
        <p:txBody>
          <a:bodyPr>
            <a:noAutofit/>
          </a:bodyPr>
          <a:lstStyle/>
          <a:p>
            <a:r>
              <a:rPr lang="en-US" sz="2800" dirty="0" smtClean="0"/>
              <a:t>CONCLUSIONS -2</a:t>
            </a:r>
            <a:endParaRPr lang="en-US" sz="2800" dirty="0"/>
          </a:p>
        </p:txBody>
      </p:sp>
      <p:cxnSp>
        <p:nvCxnSpPr>
          <p:cNvPr id="4" name="Straight Connector 3"/>
          <p:cNvCxnSpPr/>
          <p:nvPr/>
        </p:nvCxnSpPr>
        <p:spPr>
          <a:xfrm flipV="1">
            <a:off x="1541930" y="950259"/>
            <a:ext cx="10228729" cy="17930"/>
          </a:xfrm>
          <a:prstGeom prst="line">
            <a:avLst/>
          </a:prstGeom>
        </p:spPr>
        <p:style>
          <a:lnRef idx="3">
            <a:schemeClr val="accent1"/>
          </a:lnRef>
          <a:fillRef idx="0">
            <a:schemeClr val="accent1"/>
          </a:fillRef>
          <a:effectRef idx="2">
            <a:schemeClr val="accent1"/>
          </a:effectRef>
          <a:fontRef idx="minor">
            <a:schemeClr val="tx1"/>
          </a:fontRef>
        </p:style>
      </p:cxnSp>
      <p:sp>
        <p:nvSpPr>
          <p:cNvPr id="11" name="Content Placeholder 2"/>
          <p:cNvSpPr txBox="1">
            <a:spLocks/>
          </p:cNvSpPr>
          <p:nvPr/>
        </p:nvSpPr>
        <p:spPr>
          <a:xfrm>
            <a:off x="1541930" y="1506071"/>
            <a:ext cx="10040468" cy="535192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400" b="1" dirty="0"/>
              <a:t>C. Factors that Loan can be given on Condition of High Interest rate to mitigate any default risk leading to business loss:</a:t>
            </a:r>
          </a:p>
          <a:p>
            <a:pPr lvl="1"/>
            <a:r>
              <a:rPr lang="en-US" sz="1200" dirty="0"/>
              <a:t>NAME_HOUSING_TYPE: High number of loan applications are from the category of people who live in Rented apartments &amp; living with parents and hence offering the loan would mitigate the loss if any of those default.</a:t>
            </a:r>
          </a:p>
          <a:p>
            <a:pPr lvl="1"/>
            <a:r>
              <a:rPr lang="en-US" sz="1200" dirty="0"/>
              <a:t>AMT_CREDIT: People who get loan for 3-6 Lakhs tend to default more than others and hence having higher interest specifically for this credit range would be ideal.</a:t>
            </a:r>
          </a:p>
          <a:p>
            <a:pPr lvl="1"/>
            <a:r>
              <a:rPr lang="en-US" sz="1200" dirty="0"/>
              <a:t>AMT_INCOME: Since 90% of the applications have Income total less than 3Lakhs and they have high probability of defaulting, they could be offered loan with higher interest compared to other income category.</a:t>
            </a:r>
          </a:p>
          <a:p>
            <a:r>
              <a:rPr lang="en-US" sz="1400" b="1" dirty="0"/>
              <a:t>D. Suggestions:</a:t>
            </a:r>
          </a:p>
          <a:p>
            <a:pPr lvl="1"/>
            <a:r>
              <a:rPr lang="en-US" sz="1200" dirty="0"/>
              <a:t>90% of the previously cancelled client have actually </a:t>
            </a:r>
            <a:r>
              <a:rPr lang="en-US" sz="1200" dirty="0" err="1"/>
              <a:t>repayed</a:t>
            </a:r>
            <a:r>
              <a:rPr lang="en-US" sz="1200" dirty="0"/>
              <a:t> the loan. Record the reason for cancellation which might help the bank to determine and negotiate terms with these repaying customers in future for increase business opportunity.</a:t>
            </a:r>
          </a:p>
          <a:p>
            <a:pPr lvl="1"/>
            <a:r>
              <a:rPr lang="en-US" sz="1200" dirty="0"/>
              <a:t>88% of the clients who were refused by bank for loan earlier have now turned into a repaying client. Hence documenting the reason for rejection could mitigate the business loss and these clients could be contacted for further loans.</a:t>
            </a:r>
          </a:p>
        </p:txBody>
      </p:sp>
      <p:pic>
        <p:nvPicPr>
          <p:cNvPr id="3" name="Picture 2"/>
          <p:cNvPicPr>
            <a:picLocks noChangeAspect="1"/>
          </p:cNvPicPr>
          <p:nvPr/>
        </p:nvPicPr>
        <p:blipFill>
          <a:blip r:embed="rId2"/>
          <a:stretch>
            <a:fillRect/>
          </a:stretch>
        </p:blipFill>
        <p:spPr>
          <a:xfrm>
            <a:off x="10932985" y="77725"/>
            <a:ext cx="837674" cy="762002"/>
          </a:xfrm>
          <a:prstGeom prst="rect">
            <a:avLst/>
          </a:prstGeom>
        </p:spPr>
      </p:pic>
    </p:spTree>
    <p:extLst>
      <p:ext uri="{BB962C8B-B14F-4D97-AF65-F5344CB8AC3E}">
        <p14:creationId xmlns:p14="http://schemas.microsoft.com/office/powerpoint/2010/main" val="20342631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16306" y="1667437"/>
            <a:ext cx="8641976" cy="4831976"/>
          </a:xfrm>
          <a:prstGeom prst="rect">
            <a:avLst/>
          </a:prstGeom>
        </p:spPr>
      </p:pic>
    </p:spTree>
    <p:extLst>
      <p:ext uri="{BB962C8B-B14F-4D97-AF65-F5344CB8AC3E}">
        <p14:creationId xmlns:p14="http://schemas.microsoft.com/office/powerpoint/2010/main" val="71021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2619" y="166910"/>
            <a:ext cx="8911687" cy="532337"/>
          </a:xfrm>
        </p:spPr>
        <p:txBody>
          <a:bodyPr>
            <a:normAutofit fontScale="90000"/>
          </a:bodyPr>
          <a:lstStyle/>
          <a:p>
            <a:r>
              <a:rPr lang="en-US" dirty="0" smtClean="0"/>
              <a:t>APPROACH</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53763652"/>
              </p:ext>
            </p:extLst>
          </p:nvPr>
        </p:nvGraphicFramePr>
        <p:xfrm>
          <a:off x="949512" y="1757736"/>
          <a:ext cx="9586913" cy="4503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Straight Connector 3"/>
          <p:cNvCxnSpPr/>
          <p:nvPr/>
        </p:nvCxnSpPr>
        <p:spPr>
          <a:xfrm flipV="1">
            <a:off x="1541930" y="950259"/>
            <a:ext cx="10228729" cy="17930"/>
          </a:xfrm>
          <a:prstGeom prst="line">
            <a:avLst/>
          </a:prstGeom>
        </p:spPr>
        <p:style>
          <a:lnRef idx="3">
            <a:schemeClr val="accent1"/>
          </a:lnRef>
          <a:fillRef idx="0">
            <a:schemeClr val="accent1"/>
          </a:fillRef>
          <a:effectRef idx="2">
            <a:schemeClr val="accent1"/>
          </a:effectRef>
          <a:fontRef idx="minor">
            <a:schemeClr val="tx1"/>
          </a:fontRef>
        </p:style>
      </p:cxnSp>
      <p:pic>
        <p:nvPicPr>
          <p:cNvPr id="7" name="Picture 6"/>
          <p:cNvPicPr>
            <a:picLocks noChangeAspect="1"/>
          </p:cNvPicPr>
          <p:nvPr/>
        </p:nvPicPr>
        <p:blipFill>
          <a:blip r:embed="rId7"/>
          <a:stretch>
            <a:fillRect/>
          </a:stretch>
        </p:blipFill>
        <p:spPr>
          <a:xfrm>
            <a:off x="2348755" y="1857531"/>
            <a:ext cx="1039904" cy="847974"/>
          </a:xfrm>
          <a:prstGeom prst="rect">
            <a:avLst/>
          </a:prstGeom>
        </p:spPr>
      </p:pic>
      <p:pic>
        <p:nvPicPr>
          <p:cNvPr id="8" name="Picture 7"/>
          <p:cNvPicPr>
            <a:picLocks noChangeAspect="1"/>
          </p:cNvPicPr>
          <p:nvPr/>
        </p:nvPicPr>
        <p:blipFill>
          <a:blip r:embed="rId8"/>
          <a:stretch>
            <a:fillRect/>
          </a:stretch>
        </p:blipFill>
        <p:spPr>
          <a:xfrm>
            <a:off x="2348755" y="3001444"/>
            <a:ext cx="1039904" cy="855112"/>
          </a:xfrm>
          <a:prstGeom prst="rect">
            <a:avLst/>
          </a:prstGeom>
        </p:spPr>
      </p:pic>
      <p:pic>
        <p:nvPicPr>
          <p:cNvPr id="9" name="Picture 8"/>
          <p:cNvPicPr>
            <a:picLocks noChangeAspect="1"/>
          </p:cNvPicPr>
          <p:nvPr/>
        </p:nvPicPr>
        <p:blipFill>
          <a:blip r:embed="rId9"/>
          <a:stretch>
            <a:fillRect/>
          </a:stretch>
        </p:blipFill>
        <p:spPr>
          <a:xfrm>
            <a:off x="2318377" y="4152495"/>
            <a:ext cx="1100660" cy="849810"/>
          </a:xfrm>
          <a:prstGeom prst="rect">
            <a:avLst/>
          </a:prstGeom>
        </p:spPr>
      </p:pic>
      <p:pic>
        <p:nvPicPr>
          <p:cNvPr id="10" name="Picture 9"/>
          <p:cNvPicPr>
            <a:picLocks noChangeAspect="1"/>
          </p:cNvPicPr>
          <p:nvPr/>
        </p:nvPicPr>
        <p:blipFill>
          <a:blip r:embed="rId10"/>
          <a:stretch>
            <a:fillRect/>
          </a:stretch>
        </p:blipFill>
        <p:spPr>
          <a:xfrm>
            <a:off x="2318377" y="5298244"/>
            <a:ext cx="1070282" cy="860508"/>
          </a:xfrm>
          <a:prstGeom prst="rect">
            <a:avLst/>
          </a:prstGeom>
        </p:spPr>
      </p:pic>
      <p:pic>
        <p:nvPicPr>
          <p:cNvPr id="11" name="Picture 10"/>
          <p:cNvPicPr>
            <a:picLocks noChangeAspect="1"/>
          </p:cNvPicPr>
          <p:nvPr/>
        </p:nvPicPr>
        <p:blipFill>
          <a:blip r:embed="rId11"/>
          <a:stretch>
            <a:fillRect/>
          </a:stretch>
        </p:blipFill>
        <p:spPr>
          <a:xfrm>
            <a:off x="10658293" y="170327"/>
            <a:ext cx="1112366" cy="654426"/>
          </a:xfrm>
          <a:prstGeom prst="rect">
            <a:avLst/>
          </a:prstGeom>
        </p:spPr>
      </p:pic>
    </p:spTree>
    <p:extLst>
      <p:ext uri="{BB962C8B-B14F-4D97-AF65-F5344CB8AC3E}">
        <p14:creationId xmlns:p14="http://schemas.microsoft.com/office/powerpoint/2010/main" val="2839301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2619" y="166910"/>
            <a:ext cx="8911687" cy="532337"/>
          </a:xfrm>
        </p:spPr>
        <p:txBody>
          <a:bodyPr>
            <a:normAutofit fontScale="90000"/>
          </a:bodyPr>
          <a:lstStyle/>
          <a:p>
            <a:r>
              <a:rPr lang="en-US" dirty="0" smtClean="0"/>
              <a:t>DATA CLEANING</a:t>
            </a:r>
            <a:endParaRPr lang="en-US" dirty="0"/>
          </a:p>
        </p:txBody>
      </p:sp>
      <p:sp>
        <p:nvSpPr>
          <p:cNvPr id="3" name="Content Placeholder 2"/>
          <p:cNvSpPr>
            <a:spLocks noGrp="1"/>
          </p:cNvSpPr>
          <p:nvPr>
            <p:ph idx="1"/>
          </p:nvPr>
        </p:nvSpPr>
        <p:spPr>
          <a:xfrm>
            <a:off x="1918447" y="1407459"/>
            <a:ext cx="9586165" cy="4503763"/>
          </a:xfrm>
        </p:spPr>
        <p:txBody>
          <a:bodyPr>
            <a:normAutofit/>
          </a:bodyPr>
          <a:lstStyle/>
          <a:p>
            <a:r>
              <a:rPr lang="en-US" dirty="0" smtClean="0"/>
              <a:t>Dropping all columns with 50% and above null values</a:t>
            </a:r>
          </a:p>
          <a:p>
            <a:r>
              <a:rPr lang="en-US" dirty="0" smtClean="0"/>
              <a:t>Further dropping columns with 15% and above null values if they are not important with reference to out analysis</a:t>
            </a:r>
            <a:endParaRPr lang="en-US" dirty="0" smtClean="0"/>
          </a:p>
          <a:p>
            <a:r>
              <a:rPr lang="en-US" dirty="0" smtClean="0"/>
              <a:t>Checking for outliers in important numerical columns</a:t>
            </a:r>
            <a:endParaRPr lang="en-US" dirty="0"/>
          </a:p>
          <a:p>
            <a:r>
              <a:rPr lang="en-US" dirty="0" smtClean="0"/>
              <a:t>Based on data dictionary further identifying the columns which are not required for our analysis and hence dropping them</a:t>
            </a:r>
          </a:p>
          <a:p>
            <a:r>
              <a:rPr lang="en-US" dirty="0" smtClean="0"/>
              <a:t>DAYS_EMPLOYEED have a very high positive value which is not possible and hence replaced by null</a:t>
            </a:r>
          </a:p>
          <a:p>
            <a:r>
              <a:rPr lang="en-US" dirty="0"/>
              <a:t>DAYS columns have negative values </a:t>
            </a:r>
            <a:r>
              <a:rPr lang="en-US" dirty="0" smtClean="0"/>
              <a:t>and hence all have changed to absolute number</a:t>
            </a:r>
          </a:p>
          <a:p>
            <a:r>
              <a:rPr lang="en-US" dirty="0" smtClean="0"/>
              <a:t>Few columns have ‘XNA’ or ‘XAP’ and hence need to be imputed</a:t>
            </a:r>
            <a:endParaRPr lang="en-US" dirty="0" smtClean="0"/>
          </a:p>
          <a:p>
            <a:pPr marL="0" indent="0">
              <a:buNone/>
            </a:pPr>
            <a:endParaRPr lang="en-US" dirty="0"/>
          </a:p>
        </p:txBody>
      </p:sp>
      <p:cxnSp>
        <p:nvCxnSpPr>
          <p:cNvPr id="4" name="Straight Connector 3"/>
          <p:cNvCxnSpPr/>
          <p:nvPr/>
        </p:nvCxnSpPr>
        <p:spPr>
          <a:xfrm flipV="1">
            <a:off x="1541930" y="950259"/>
            <a:ext cx="10228729" cy="17930"/>
          </a:xfrm>
          <a:prstGeom prst="line">
            <a:avLst/>
          </a:prstGeom>
        </p:spPr>
        <p:style>
          <a:lnRef idx="3">
            <a:schemeClr val="accent1"/>
          </a:lnRef>
          <a:fillRef idx="0">
            <a:schemeClr val="accent1"/>
          </a:fillRef>
          <a:effectRef idx="2">
            <a:schemeClr val="accent1"/>
          </a:effectRef>
          <a:fontRef idx="minor">
            <a:schemeClr val="tx1"/>
          </a:fontRef>
        </p:style>
      </p:cxnSp>
      <p:pic>
        <p:nvPicPr>
          <p:cNvPr id="7" name="Picture 6"/>
          <p:cNvPicPr>
            <a:picLocks noChangeAspect="1"/>
          </p:cNvPicPr>
          <p:nvPr/>
        </p:nvPicPr>
        <p:blipFill>
          <a:blip r:embed="rId2"/>
          <a:stretch>
            <a:fillRect/>
          </a:stretch>
        </p:blipFill>
        <p:spPr>
          <a:xfrm>
            <a:off x="10891161" y="166910"/>
            <a:ext cx="879498" cy="717174"/>
          </a:xfrm>
          <a:prstGeom prst="rect">
            <a:avLst/>
          </a:prstGeom>
        </p:spPr>
      </p:pic>
    </p:spTree>
    <p:extLst>
      <p:ext uri="{BB962C8B-B14F-4D97-AF65-F5344CB8AC3E}">
        <p14:creationId xmlns:p14="http://schemas.microsoft.com/office/powerpoint/2010/main" val="435498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2619" y="166910"/>
            <a:ext cx="8911687" cy="532337"/>
          </a:xfrm>
        </p:spPr>
        <p:txBody>
          <a:bodyPr>
            <a:normAutofit fontScale="90000"/>
          </a:bodyPr>
          <a:lstStyle/>
          <a:p>
            <a:r>
              <a:rPr lang="en-US" dirty="0" smtClean="0"/>
              <a:t>APPLICATION DATA</a:t>
            </a:r>
            <a:endParaRPr lang="en-US" dirty="0"/>
          </a:p>
        </p:txBody>
      </p:sp>
      <p:sp>
        <p:nvSpPr>
          <p:cNvPr id="3" name="Content Placeholder 2"/>
          <p:cNvSpPr>
            <a:spLocks noGrp="1"/>
          </p:cNvSpPr>
          <p:nvPr>
            <p:ph idx="1"/>
          </p:nvPr>
        </p:nvSpPr>
        <p:spPr>
          <a:xfrm>
            <a:off x="1631577" y="1111625"/>
            <a:ext cx="9873036" cy="726140"/>
          </a:xfrm>
        </p:spPr>
        <p:txBody>
          <a:bodyPr/>
          <a:lstStyle/>
          <a:p>
            <a:pPr marL="0" indent="0">
              <a:buNone/>
            </a:pPr>
            <a:r>
              <a:rPr lang="en-US" dirty="0" smtClean="0"/>
              <a:t>Contains information of the client at the time of loan application. The data captures whether a client has payment difficulties</a:t>
            </a:r>
          </a:p>
          <a:p>
            <a:endParaRPr lang="en-US" dirty="0"/>
          </a:p>
          <a:p>
            <a:endParaRPr lang="en-US" dirty="0"/>
          </a:p>
        </p:txBody>
      </p:sp>
      <p:cxnSp>
        <p:nvCxnSpPr>
          <p:cNvPr id="4" name="Straight Connector 3"/>
          <p:cNvCxnSpPr/>
          <p:nvPr/>
        </p:nvCxnSpPr>
        <p:spPr>
          <a:xfrm flipV="1">
            <a:off x="1541930" y="950259"/>
            <a:ext cx="10228729" cy="1793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729" y="1981201"/>
            <a:ext cx="5052366" cy="3469698"/>
          </a:xfrm>
          <a:prstGeom prst="rect">
            <a:avLst/>
          </a:prstGeom>
        </p:spPr>
      </p:pic>
      <p:sp>
        <p:nvSpPr>
          <p:cNvPr id="10" name="TextBox 9"/>
          <p:cNvSpPr txBox="1"/>
          <p:nvPr/>
        </p:nvSpPr>
        <p:spPr>
          <a:xfrm>
            <a:off x="1855694" y="5611906"/>
            <a:ext cx="4712401" cy="276999"/>
          </a:xfrm>
          <a:prstGeom prst="rect">
            <a:avLst/>
          </a:prstGeom>
          <a:noFill/>
        </p:spPr>
        <p:txBody>
          <a:bodyPr wrap="square" rtlCol="0">
            <a:spAutoFit/>
          </a:bodyPr>
          <a:lstStyle/>
          <a:p>
            <a:r>
              <a:rPr lang="en-US" sz="1200" dirty="0" smtClean="0"/>
              <a:t>Almost 92% of the clients don’t have any payment difficulties</a:t>
            </a:r>
            <a:endParaRPr lang="en-US" sz="1200" dirty="0"/>
          </a:p>
        </p:txBody>
      </p:sp>
      <p:sp>
        <p:nvSpPr>
          <p:cNvPr id="11" name="TextBox 10"/>
          <p:cNvSpPr txBox="1"/>
          <p:nvPr/>
        </p:nvSpPr>
        <p:spPr>
          <a:xfrm>
            <a:off x="6815571" y="5611906"/>
            <a:ext cx="4712401" cy="646331"/>
          </a:xfrm>
          <a:prstGeom prst="rect">
            <a:avLst/>
          </a:prstGeom>
          <a:noFill/>
        </p:spPr>
        <p:txBody>
          <a:bodyPr wrap="square" rtlCol="0">
            <a:spAutoFit/>
          </a:bodyPr>
          <a:lstStyle/>
          <a:p>
            <a:r>
              <a:rPr lang="en-US" sz="1200" dirty="0" smtClean="0"/>
              <a:t>As the loan amount increases, the number of people returning to the bank also increases. Hence, bigger loans seems to be safer for banks</a:t>
            </a:r>
            <a:endParaRPr lang="en-US" sz="1200"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8462" y="1981201"/>
            <a:ext cx="4977778" cy="3479365"/>
          </a:xfrm>
          <a:prstGeom prst="rect">
            <a:avLst/>
          </a:prstGeom>
        </p:spPr>
      </p:pic>
      <p:pic>
        <p:nvPicPr>
          <p:cNvPr id="14" name="Picture 13"/>
          <p:cNvPicPr>
            <a:picLocks noChangeAspect="1"/>
          </p:cNvPicPr>
          <p:nvPr/>
        </p:nvPicPr>
        <p:blipFill>
          <a:blip r:embed="rId4"/>
          <a:stretch>
            <a:fillRect/>
          </a:stretch>
        </p:blipFill>
        <p:spPr>
          <a:xfrm>
            <a:off x="10951257" y="96853"/>
            <a:ext cx="819402" cy="777736"/>
          </a:xfrm>
          <a:prstGeom prst="rect">
            <a:avLst/>
          </a:prstGeom>
        </p:spPr>
      </p:pic>
    </p:spTree>
    <p:extLst>
      <p:ext uri="{BB962C8B-B14F-4D97-AF65-F5344CB8AC3E}">
        <p14:creationId xmlns:p14="http://schemas.microsoft.com/office/powerpoint/2010/main" val="19051411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2619" y="166910"/>
            <a:ext cx="8911687" cy="532337"/>
          </a:xfrm>
        </p:spPr>
        <p:txBody>
          <a:bodyPr>
            <a:normAutofit fontScale="90000"/>
          </a:bodyPr>
          <a:lstStyle/>
          <a:p>
            <a:r>
              <a:rPr lang="en-US" dirty="0" smtClean="0"/>
              <a:t>DATA BINNING &amp; FORMATING</a:t>
            </a:r>
            <a:endParaRPr lang="en-US" dirty="0"/>
          </a:p>
        </p:txBody>
      </p:sp>
      <p:sp>
        <p:nvSpPr>
          <p:cNvPr id="3" name="Content Placeholder 2"/>
          <p:cNvSpPr>
            <a:spLocks noGrp="1"/>
          </p:cNvSpPr>
          <p:nvPr>
            <p:ph idx="1"/>
          </p:nvPr>
        </p:nvSpPr>
        <p:spPr>
          <a:xfrm>
            <a:off x="1918447" y="1407459"/>
            <a:ext cx="9586165" cy="1990165"/>
          </a:xfrm>
        </p:spPr>
        <p:txBody>
          <a:bodyPr>
            <a:normAutofit/>
          </a:bodyPr>
          <a:lstStyle/>
          <a:p>
            <a:r>
              <a:rPr lang="en-US" dirty="0" smtClean="0"/>
              <a:t>Columns 'AMT_INCOME_TOTAL‘ and ‘AMT_CREDIT’, which are continuous variable. New categorical columns have been </a:t>
            </a:r>
            <a:r>
              <a:rPr lang="en-US" dirty="0"/>
              <a:t>created </a:t>
            </a:r>
            <a:r>
              <a:rPr lang="en-US" dirty="0" smtClean="0"/>
              <a:t>'AMT_INCOME_RANGE‘ and </a:t>
            </a:r>
            <a:r>
              <a:rPr lang="en-US" dirty="0"/>
              <a:t>‘</a:t>
            </a:r>
            <a:r>
              <a:rPr lang="en-US" dirty="0" smtClean="0"/>
              <a:t>AMT_CREDIT_RANGE’ using quantiles for better analysis</a:t>
            </a:r>
            <a:endParaRPr lang="en-US" dirty="0" smtClean="0"/>
          </a:p>
          <a:p>
            <a:r>
              <a:rPr lang="en-US" dirty="0" smtClean="0"/>
              <a:t>Column ‘DAYS_BIRTH’ has been converted in years and then a new categorical column has been created using it for better analysis</a:t>
            </a:r>
            <a:endParaRPr lang="en-US" dirty="0" smtClean="0"/>
          </a:p>
        </p:txBody>
      </p:sp>
      <p:cxnSp>
        <p:nvCxnSpPr>
          <p:cNvPr id="4" name="Straight Connector 3"/>
          <p:cNvCxnSpPr/>
          <p:nvPr/>
        </p:nvCxnSpPr>
        <p:spPr>
          <a:xfrm flipV="1">
            <a:off x="1541930" y="950259"/>
            <a:ext cx="10228729" cy="17930"/>
          </a:xfrm>
          <a:prstGeom prst="line">
            <a:avLst/>
          </a:prstGeom>
        </p:spPr>
        <p:style>
          <a:lnRef idx="3">
            <a:schemeClr val="accent1"/>
          </a:lnRef>
          <a:fillRef idx="0">
            <a:schemeClr val="accent1"/>
          </a:fillRef>
          <a:effectRef idx="2">
            <a:schemeClr val="accent1"/>
          </a:effectRef>
          <a:fontRef idx="minor">
            <a:schemeClr val="tx1"/>
          </a:fontRef>
        </p:style>
      </p:cxnSp>
      <p:pic>
        <p:nvPicPr>
          <p:cNvPr id="5" name="Picture 4"/>
          <p:cNvPicPr>
            <a:picLocks noChangeAspect="1"/>
          </p:cNvPicPr>
          <p:nvPr/>
        </p:nvPicPr>
        <p:blipFill>
          <a:blip r:embed="rId2"/>
          <a:stretch>
            <a:fillRect/>
          </a:stretch>
        </p:blipFill>
        <p:spPr>
          <a:xfrm>
            <a:off x="11003001" y="80683"/>
            <a:ext cx="767658" cy="744070"/>
          </a:xfrm>
          <a:prstGeom prst="rect">
            <a:avLst/>
          </a:prstGeom>
        </p:spPr>
      </p:pic>
    </p:spTree>
    <p:extLst>
      <p:ext uri="{BB962C8B-B14F-4D97-AF65-F5344CB8AC3E}">
        <p14:creationId xmlns:p14="http://schemas.microsoft.com/office/powerpoint/2010/main" val="1854888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2619" y="166910"/>
            <a:ext cx="8911687" cy="532337"/>
          </a:xfrm>
        </p:spPr>
        <p:txBody>
          <a:bodyPr>
            <a:normAutofit fontScale="90000"/>
          </a:bodyPr>
          <a:lstStyle/>
          <a:p>
            <a:r>
              <a:rPr lang="en-US" dirty="0" smtClean="0"/>
              <a:t>UNIVARIATE ANALYSIS -1</a:t>
            </a:r>
            <a:endParaRPr lang="en-US" dirty="0"/>
          </a:p>
        </p:txBody>
      </p:sp>
      <p:sp>
        <p:nvSpPr>
          <p:cNvPr id="3" name="Content Placeholder 2"/>
          <p:cNvSpPr>
            <a:spLocks noGrp="1"/>
          </p:cNvSpPr>
          <p:nvPr>
            <p:ph idx="1"/>
          </p:nvPr>
        </p:nvSpPr>
        <p:spPr>
          <a:xfrm>
            <a:off x="7198657" y="4697504"/>
            <a:ext cx="4313425" cy="1219201"/>
          </a:xfrm>
        </p:spPr>
        <p:txBody>
          <a:bodyPr>
            <a:normAutofit fontScale="85000" lnSpcReduction="20000"/>
          </a:bodyPr>
          <a:lstStyle/>
          <a:p>
            <a:pPr marL="0" indent="0">
              <a:buNone/>
            </a:pPr>
            <a:r>
              <a:rPr lang="en-US" dirty="0"/>
              <a:t>We can observe that cash loans are </a:t>
            </a:r>
            <a:r>
              <a:rPr lang="en-US" dirty="0" smtClean="0"/>
              <a:t>preferred </a:t>
            </a:r>
            <a:r>
              <a:rPr lang="en-US" dirty="0"/>
              <a:t>by both Loan Payment Difficulties and Loan-Non Payment Difficulties although there is a decrease in the percentage of Payment Difficulties who opt for revolving loans.</a:t>
            </a:r>
            <a:endParaRPr lang="en-US" dirty="0"/>
          </a:p>
        </p:txBody>
      </p:sp>
      <p:cxnSp>
        <p:nvCxnSpPr>
          <p:cNvPr id="4" name="Straight Connector 3"/>
          <p:cNvCxnSpPr/>
          <p:nvPr/>
        </p:nvCxnSpPr>
        <p:spPr>
          <a:xfrm flipV="1">
            <a:off x="1541930" y="950259"/>
            <a:ext cx="10228729" cy="17930"/>
          </a:xfrm>
          <a:prstGeom prst="line">
            <a:avLst/>
          </a:prstGeom>
        </p:spPr>
        <p:style>
          <a:lnRef idx="3">
            <a:schemeClr val="accent1"/>
          </a:lnRef>
          <a:fillRef idx="0">
            <a:schemeClr val="accent1"/>
          </a:fillRef>
          <a:effectRef idx="2">
            <a:schemeClr val="accent1"/>
          </a:effectRef>
          <a:fontRef idx="minor">
            <a:schemeClr val="tx1"/>
          </a:fontRef>
        </p:style>
      </p:cxnSp>
      <p:pic>
        <p:nvPicPr>
          <p:cNvPr id="7" name="Picture 6"/>
          <p:cNvPicPr>
            <a:picLocks noChangeAspect="1"/>
          </p:cNvPicPr>
          <p:nvPr/>
        </p:nvPicPr>
        <p:blipFill>
          <a:blip r:embed="rId2"/>
          <a:stretch>
            <a:fillRect/>
          </a:stretch>
        </p:blipFill>
        <p:spPr>
          <a:xfrm>
            <a:off x="10924895" y="166910"/>
            <a:ext cx="845764" cy="746843"/>
          </a:xfrm>
          <a:prstGeom prst="rect">
            <a:avLst/>
          </a:prstGeom>
        </p:spPr>
      </p:pic>
      <p:pic>
        <p:nvPicPr>
          <p:cNvPr id="8" name="Picture 7"/>
          <p:cNvPicPr>
            <a:picLocks noChangeAspect="1"/>
          </p:cNvPicPr>
          <p:nvPr/>
        </p:nvPicPr>
        <p:blipFill>
          <a:blip r:embed="rId3"/>
          <a:stretch>
            <a:fillRect/>
          </a:stretch>
        </p:blipFill>
        <p:spPr>
          <a:xfrm>
            <a:off x="1541930" y="1257860"/>
            <a:ext cx="4772025" cy="3257550"/>
          </a:xfrm>
          <a:prstGeom prst="rect">
            <a:avLst/>
          </a:prstGeom>
        </p:spPr>
      </p:pic>
      <p:pic>
        <p:nvPicPr>
          <p:cNvPr id="10" name="Picture 9"/>
          <p:cNvPicPr>
            <a:picLocks noChangeAspect="1"/>
          </p:cNvPicPr>
          <p:nvPr/>
        </p:nvPicPr>
        <p:blipFill>
          <a:blip r:embed="rId4"/>
          <a:stretch>
            <a:fillRect/>
          </a:stretch>
        </p:blipFill>
        <p:spPr>
          <a:xfrm>
            <a:off x="6740058" y="1257860"/>
            <a:ext cx="4772025" cy="3257550"/>
          </a:xfrm>
          <a:prstGeom prst="rect">
            <a:avLst/>
          </a:prstGeom>
        </p:spPr>
      </p:pic>
      <p:sp>
        <p:nvSpPr>
          <p:cNvPr id="11" name="Content Placeholder 2"/>
          <p:cNvSpPr txBox="1">
            <a:spLocks/>
          </p:cNvSpPr>
          <p:nvPr/>
        </p:nvSpPr>
        <p:spPr>
          <a:xfrm>
            <a:off x="1855692" y="4697503"/>
            <a:ext cx="4313425" cy="121920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smtClean="0"/>
              <a:t>Comparing </a:t>
            </a:r>
            <a:r>
              <a:rPr lang="en-US" dirty="0"/>
              <a:t>the Payment Difficulties and Non Payment Difficulties on the basis of Gender, we observe that Females are the majority in both the cases although there is an increase in the percentage in Male from Non-Payment Difficulties</a:t>
            </a:r>
          </a:p>
          <a:p>
            <a:pPr marL="0" indent="0">
              <a:buNone/>
            </a:pPr>
            <a:endParaRPr lang="en-US" dirty="0"/>
          </a:p>
        </p:txBody>
      </p:sp>
    </p:spTree>
    <p:extLst>
      <p:ext uri="{BB962C8B-B14F-4D97-AF65-F5344CB8AC3E}">
        <p14:creationId xmlns:p14="http://schemas.microsoft.com/office/powerpoint/2010/main" val="1943762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2619" y="166910"/>
            <a:ext cx="8911687" cy="532337"/>
          </a:xfrm>
        </p:spPr>
        <p:txBody>
          <a:bodyPr>
            <a:normAutofit fontScale="90000"/>
          </a:bodyPr>
          <a:lstStyle/>
          <a:p>
            <a:r>
              <a:rPr lang="en-US" dirty="0" smtClean="0"/>
              <a:t>UNIVARIATE ANALYSIS -2</a:t>
            </a:r>
            <a:endParaRPr lang="en-US" dirty="0"/>
          </a:p>
        </p:txBody>
      </p:sp>
      <p:sp>
        <p:nvSpPr>
          <p:cNvPr id="3" name="Content Placeholder 2"/>
          <p:cNvSpPr>
            <a:spLocks noGrp="1"/>
          </p:cNvSpPr>
          <p:nvPr>
            <p:ph idx="1"/>
          </p:nvPr>
        </p:nvSpPr>
        <p:spPr>
          <a:xfrm>
            <a:off x="7198657" y="4697504"/>
            <a:ext cx="4313425" cy="1219201"/>
          </a:xfrm>
        </p:spPr>
        <p:txBody>
          <a:bodyPr>
            <a:normAutofit fontScale="85000" lnSpcReduction="10000"/>
          </a:bodyPr>
          <a:lstStyle/>
          <a:p>
            <a:pPr marL="0" indent="0">
              <a:buNone/>
            </a:pPr>
            <a:r>
              <a:rPr lang="en-US" dirty="0"/>
              <a:t>We observe an increased percentage of Loan Payment Difficulties who live in Rented apartment and with parents and a decreased percentage of Loan Payment Difficulties who live in Office </a:t>
            </a:r>
            <a:r>
              <a:rPr lang="en-US" dirty="0" smtClean="0"/>
              <a:t>apartment.</a:t>
            </a:r>
            <a:endParaRPr lang="en-US" dirty="0"/>
          </a:p>
        </p:txBody>
      </p:sp>
      <p:cxnSp>
        <p:nvCxnSpPr>
          <p:cNvPr id="4" name="Straight Connector 3"/>
          <p:cNvCxnSpPr/>
          <p:nvPr/>
        </p:nvCxnSpPr>
        <p:spPr>
          <a:xfrm flipV="1">
            <a:off x="1541930" y="950259"/>
            <a:ext cx="10228729" cy="17930"/>
          </a:xfrm>
          <a:prstGeom prst="line">
            <a:avLst/>
          </a:prstGeom>
        </p:spPr>
        <p:style>
          <a:lnRef idx="3">
            <a:schemeClr val="accent1"/>
          </a:lnRef>
          <a:fillRef idx="0">
            <a:schemeClr val="accent1"/>
          </a:fillRef>
          <a:effectRef idx="2">
            <a:schemeClr val="accent1"/>
          </a:effectRef>
          <a:fontRef idx="minor">
            <a:schemeClr val="tx1"/>
          </a:fontRef>
        </p:style>
      </p:cxnSp>
      <p:pic>
        <p:nvPicPr>
          <p:cNvPr id="7" name="Picture 6"/>
          <p:cNvPicPr>
            <a:picLocks noChangeAspect="1"/>
          </p:cNvPicPr>
          <p:nvPr/>
        </p:nvPicPr>
        <p:blipFill>
          <a:blip r:embed="rId2"/>
          <a:stretch>
            <a:fillRect/>
          </a:stretch>
        </p:blipFill>
        <p:spPr>
          <a:xfrm>
            <a:off x="10924895" y="166910"/>
            <a:ext cx="845764" cy="746843"/>
          </a:xfrm>
          <a:prstGeom prst="rect">
            <a:avLst/>
          </a:prstGeom>
        </p:spPr>
      </p:pic>
      <p:sp>
        <p:nvSpPr>
          <p:cNvPr id="11" name="Content Placeholder 2"/>
          <p:cNvSpPr txBox="1">
            <a:spLocks/>
          </p:cNvSpPr>
          <p:nvPr/>
        </p:nvSpPr>
        <p:spPr>
          <a:xfrm>
            <a:off x="1855692" y="4697503"/>
            <a:ext cx="4313425" cy="1532968"/>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We observe that Businessman and Student have no payment </a:t>
            </a:r>
            <a:r>
              <a:rPr lang="en-US" dirty="0" smtClean="0"/>
              <a:t>difficulties </a:t>
            </a:r>
            <a:r>
              <a:rPr lang="en-US" dirty="0"/>
              <a:t>where as Maternity leave and Unemployed have highest % of payment difficulties. Also, decrease in the percentage of Payment Difficulties for pensioner has been observed as compared to applicants who are working.</a:t>
            </a:r>
            <a:endParaRPr lang="en-US" dirty="0"/>
          </a:p>
        </p:txBody>
      </p:sp>
      <p:pic>
        <p:nvPicPr>
          <p:cNvPr id="5" name="Picture 4"/>
          <p:cNvPicPr>
            <a:picLocks noChangeAspect="1"/>
          </p:cNvPicPr>
          <p:nvPr/>
        </p:nvPicPr>
        <p:blipFill>
          <a:blip r:embed="rId3"/>
          <a:stretch>
            <a:fillRect/>
          </a:stretch>
        </p:blipFill>
        <p:spPr>
          <a:xfrm>
            <a:off x="1541929" y="1257860"/>
            <a:ext cx="4627187" cy="3269316"/>
          </a:xfrm>
          <a:prstGeom prst="rect">
            <a:avLst/>
          </a:prstGeom>
        </p:spPr>
      </p:pic>
      <p:pic>
        <p:nvPicPr>
          <p:cNvPr id="6" name="Picture 5"/>
          <p:cNvPicPr>
            <a:picLocks noChangeAspect="1"/>
          </p:cNvPicPr>
          <p:nvPr/>
        </p:nvPicPr>
        <p:blipFill>
          <a:blip r:embed="rId4"/>
          <a:stretch>
            <a:fillRect/>
          </a:stretch>
        </p:blipFill>
        <p:spPr>
          <a:xfrm>
            <a:off x="6509324" y="1257860"/>
            <a:ext cx="5261335" cy="3170702"/>
          </a:xfrm>
          <a:prstGeom prst="rect">
            <a:avLst/>
          </a:prstGeom>
        </p:spPr>
      </p:pic>
    </p:spTree>
    <p:extLst>
      <p:ext uri="{BB962C8B-B14F-4D97-AF65-F5344CB8AC3E}">
        <p14:creationId xmlns:p14="http://schemas.microsoft.com/office/powerpoint/2010/main" val="37959197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2619" y="166910"/>
            <a:ext cx="8911687" cy="532337"/>
          </a:xfrm>
        </p:spPr>
        <p:txBody>
          <a:bodyPr>
            <a:normAutofit fontScale="90000"/>
          </a:bodyPr>
          <a:lstStyle/>
          <a:p>
            <a:r>
              <a:rPr lang="en-US" dirty="0" smtClean="0"/>
              <a:t>UNIVARIATE ANALYSIS -3</a:t>
            </a:r>
            <a:endParaRPr lang="en-US" dirty="0"/>
          </a:p>
        </p:txBody>
      </p:sp>
      <p:sp>
        <p:nvSpPr>
          <p:cNvPr id="3" name="Content Placeholder 2"/>
          <p:cNvSpPr>
            <a:spLocks noGrp="1"/>
          </p:cNvSpPr>
          <p:nvPr>
            <p:ph idx="1"/>
          </p:nvPr>
        </p:nvSpPr>
        <p:spPr>
          <a:xfrm>
            <a:off x="7198657" y="4697504"/>
            <a:ext cx="4313425" cy="1219201"/>
          </a:xfrm>
        </p:spPr>
        <p:txBody>
          <a:bodyPr>
            <a:normAutofit fontScale="85000" lnSpcReduction="10000"/>
          </a:bodyPr>
          <a:lstStyle/>
          <a:p>
            <a:pPr marL="0" indent="0">
              <a:buNone/>
            </a:pPr>
            <a:r>
              <a:rPr lang="en-US" dirty="0"/>
              <a:t>We observe that there is an increase in the percentage of Loan Payment Difficulties who are young in age. In another word there is indirect </a:t>
            </a:r>
            <a:r>
              <a:rPr lang="en-US" dirty="0" smtClean="0"/>
              <a:t>correlation </a:t>
            </a:r>
            <a:r>
              <a:rPr lang="en-US" dirty="0"/>
              <a:t>between age and payment difficulty %.</a:t>
            </a:r>
            <a:endParaRPr lang="en-US" dirty="0"/>
          </a:p>
        </p:txBody>
      </p:sp>
      <p:cxnSp>
        <p:nvCxnSpPr>
          <p:cNvPr id="4" name="Straight Connector 3"/>
          <p:cNvCxnSpPr/>
          <p:nvPr/>
        </p:nvCxnSpPr>
        <p:spPr>
          <a:xfrm flipV="1">
            <a:off x="1541930" y="950259"/>
            <a:ext cx="10228729" cy="17930"/>
          </a:xfrm>
          <a:prstGeom prst="line">
            <a:avLst/>
          </a:prstGeom>
        </p:spPr>
        <p:style>
          <a:lnRef idx="3">
            <a:schemeClr val="accent1"/>
          </a:lnRef>
          <a:fillRef idx="0">
            <a:schemeClr val="accent1"/>
          </a:fillRef>
          <a:effectRef idx="2">
            <a:schemeClr val="accent1"/>
          </a:effectRef>
          <a:fontRef idx="minor">
            <a:schemeClr val="tx1"/>
          </a:fontRef>
        </p:style>
      </p:cxnSp>
      <p:pic>
        <p:nvPicPr>
          <p:cNvPr id="7" name="Picture 6"/>
          <p:cNvPicPr>
            <a:picLocks noChangeAspect="1"/>
          </p:cNvPicPr>
          <p:nvPr/>
        </p:nvPicPr>
        <p:blipFill>
          <a:blip r:embed="rId2"/>
          <a:stretch>
            <a:fillRect/>
          </a:stretch>
        </p:blipFill>
        <p:spPr>
          <a:xfrm>
            <a:off x="10924895" y="166910"/>
            <a:ext cx="845764" cy="746843"/>
          </a:xfrm>
          <a:prstGeom prst="rect">
            <a:avLst/>
          </a:prstGeom>
        </p:spPr>
      </p:pic>
      <p:sp>
        <p:nvSpPr>
          <p:cNvPr id="11" name="Content Placeholder 2"/>
          <p:cNvSpPr txBox="1">
            <a:spLocks/>
          </p:cNvSpPr>
          <p:nvPr/>
        </p:nvSpPr>
        <p:spPr>
          <a:xfrm>
            <a:off x="1855692" y="4697504"/>
            <a:ext cx="4313425" cy="64546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We observe an increased percentage of Loan Payment Difficulties whose income is very low and medium</a:t>
            </a:r>
            <a:endParaRPr lang="en-US" dirty="0"/>
          </a:p>
        </p:txBody>
      </p:sp>
      <p:pic>
        <p:nvPicPr>
          <p:cNvPr id="8" name="Picture 7"/>
          <p:cNvPicPr>
            <a:picLocks noChangeAspect="1"/>
          </p:cNvPicPr>
          <p:nvPr/>
        </p:nvPicPr>
        <p:blipFill>
          <a:blip r:embed="rId3"/>
          <a:stretch>
            <a:fillRect/>
          </a:stretch>
        </p:blipFill>
        <p:spPr>
          <a:xfrm>
            <a:off x="1449690" y="1219201"/>
            <a:ext cx="5059634" cy="3209360"/>
          </a:xfrm>
          <a:prstGeom prst="rect">
            <a:avLst/>
          </a:prstGeom>
        </p:spPr>
      </p:pic>
      <p:pic>
        <p:nvPicPr>
          <p:cNvPr id="9" name="Picture 8"/>
          <p:cNvPicPr>
            <a:picLocks noChangeAspect="1"/>
          </p:cNvPicPr>
          <p:nvPr/>
        </p:nvPicPr>
        <p:blipFill>
          <a:blip r:embed="rId4"/>
          <a:stretch>
            <a:fillRect/>
          </a:stretch>
        </p:blipFill>
        <p:spPr>
          <a:xfrm>
            <a:off x="6730638" y="1219201"/>
            <a:ext cx="5189376" cy="3209360"/>
          </a:xfrm>
          <a:prstGeom prst="rect">
            <a:avLst/>
          </a:prstGeom>
        </p:spPr>
      </p:pic>
    </p:spTree>
    <p:extLst>
      <p:ext uri="{BB962C8B-B14F-4D97-AF65-F5344CB8AC3E}">
        <p14:creationId xmlns:p14="http://schemas.microsoft.com/office/powerpoint/2010/main" val="257677821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1135</TotalTime>
  <Words>1709</Words>
  <Application>Microsoft Office PowerPoint</Application>
  <PresentationFormat>Widescreen</PresentationFormat>
  <Paragraphs>115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Bell MT</vt:lpstr>
      <vt:lpstr>Century Gothic</vt:lpstr>
      <vt:lpstr>Wingdings</vt:lpstr>
      <vt:lpstr>Wingdings 3</vt:lpstr>
      <vt:lpstr>Wisp</vt:lpstr>
      <vt:lpstr>CREDIT RISK ANALYSIS</vt:lpstr>
      <vt:lpstr>PROBLEM STATEMENT</vt:lpstr>
      <vt:lpstr>APPROACH</vt:lpstr>
      <vt:lpstr>DATA CLEANING</vt:lpstr>
      <vt:lpstr>APPLICATION DATA</vt:lpstr>
      <vt:lpstr>DATA BINNING &amp; FORMATING</vt:lpstr>
      <vt:lpstr>UNIVARIATE ANALYSIS -1</vt:lpstr>
      <vt:lpstr>UNIVARIATE ANALYSIS -2</vt:lpstr>
      <vt:lpstr>UNIVARIATE ANALYSIS -3</vt:lpstr>
      <vt:lpstr>UNIVARIATE ANALYSIS -4</vt:lpstr>
      <vt:lpstr>UNIVARIATE ANALYSIS -5</vt:lpstr>
      <vt:lpstr>BIVARIATE ANALYSIS -1</vt:lpstr>
      <vt:lpstr>BIVARIATE ANALYSIS -2</vt:lpstr>
      <vt:lpstr>CORRELATION HEATMAP</vt:lpstr>
      <vt:lpstr>PAIRPLOT AGAINST LOAN REPAYMENT STATUS</vt:lpstr>
      <vt:lpstr>MERGED DATAFRAME ANALYSIS</vt:lpstr>
      <vt:lpstr>PLOTING CONTRACT STATUS vs PURPOSE OF LOAN</vt:lpstr>
      <vt:lpstr>CONTRACT STATUS BASED ON LOAN REPAYMENT STATUS</vt:lpstr>
      <vt:lpstr>CONTRACT STATUS BASED ON INCOME</vt:lpstr>
      <vt:lpstr>CONCLUSIONS -1</vt:lpstr>
      <vt:lpstr>CONCLUSIONS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 ANALYSIS</dc:title>
  <dc:creator>Anup Kumar</dc:creator>
  <cp:lastModifiedBy>Anup Kumar</cp:lastModifiedBy>
  <cp:revision>27</cp:revision>
  <dcterms:created xsi:type="dcterms:W3CDTF">2021-12-27T15:50:16Z</dcterms:created>
  <dcterms:modified xsi:type="dcterms:W3CDTF">2021-12-28T11:26:00Z</dcterms:modified>
</cp:coreProperties>
</file>