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53"/>
  </p:notesMasterIdLst>
  <p:handoutMasterIdLst>
    <p:handoutMasterId r:id="rId54"/>
  </p:handoutMasterIdLst>
  <p:sldIdLst>
    <p:sldId id="1181" r:id="rId5"/>
    <p:sldId id="1185" r:id="rId6"/>
    <p:sldId id="1186" r:id="rId7"/>
    <p:sldId id="1187" r:id="rId8"/>
    <p:sldId id="1188" r:id="rId9"/>
    <p:sldId id="1189" r:id="rId10"/>
    <p:sldId id="1183" r:id="rId11"/>
    <p:sldId id="1190" r:id="rId12"/>
    <p:sldId id="1191" r:id="rId13"/>
    <p:sldId id="1192" r:id="rId14"/>
    <p:sldId id="1193" r:id="rId15"/>
    <p:sldId id="1194" r:id="rId16"/>
    <p:sldId id="1195" r:id="rId17"/>
    <p:sldId id="1196" r:id="rId18"/>
    <p:sldId id="1197" r:id="rId19"/>
    <p:sldId id="1198" r:id="rId20"/>
    <p:sldId id="1207" r:id="rId21"/>
    <p:sldId id="1208" r:id="rId22"/>
    <p:sldId id="1209" r:id="rId23"/>
    <p:sldId id="1210" r:id="rId24"/>
    <p:sldId id="1213" r:id="rId25"/>
    <p:sldId id="1264" r:id="rId26"/>
    <p:sldId id="1265" r:id="rId27"/>
    <p:sldId id="1266" r:id="rId28"/>
    <p:sldId id="1263" r:id="rId29"/>
    <p:sldId id="1214" r:id="rId30"/>
    <p:sldId id="1262" r:id="rId31"/>
    <p:sldId id="1216" r:id="rId32"/>
    <p:sldId id="1217" r:id="rId33"/>
    <p:sldId id="1218" r:id="rId34"/>
    <p:sldId id="1219" r:id="rId35"/>
    <p:sldId id="1220" r:id="rId36"/>
    <p:sldId id="1221" r:id="rId37"/>
    <p:sldId id="1222" r:id="rId38"/>
    <p:sldId id="1223" r:id="rId39"/>
    <p:sldId id="1224" r:id="rId40"/>
    <p:sldId id="1225" r:id="rId41"/>
    <p:sldId id="1226" r:id="rId42"/>
    <p:sldId id="1227" r:id="rId43"/>
    <p:sldId id="1228" r:id="rId44"/>
    <p:sldId id="1229" r:id="rId45"/>
    <p:sldId id="1230" r:id="rId46"/>
    <p:sldId id="1231" r:id="rId47"/>
    <p:sldId id="1232" r:id="rId48"/>
    <p:sldId id="1233" r:id="rId49"/>
    <p:sldId id="1256" r:id="rId50"/>
    <p:sldId id="1257" r:id="rId51"/>
    <p:sldId id="1261" r:id="rId52"/>
  </p:sldIdLst>
  <p:sldSz cx="9144000" cy="5143500" type="screen16x9"/>
  <p:notesSz cx="6858000" cy="9144000"/>
  <p:defaultText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echEd 2013 Template layouts" id="{6DD5C800-9A2C-4823-B056-4AFFC9A97500}">
          <p14:sldIdLst>
            <p14:sldId id="1181"/>
            <p14:sldId id="1182"/>
            <p14:sldId id="1183"/>
            <p14:sldId id="1184"/>
            <p14:sldId id="1185"/>
            <p14:sldId id="1186"/>
            <p14:sldId id="1187"/>
            <p14:sldId id="1188"/>
            <p14:sldId id="1189"/>
            <p14:sldId id="1190"/>
            <p14:sldId id="1191"/>
            <p14:sldId id="1192"/>
            <p14:sldId id="1193"/>
            <p14:sldId id="1194"/>
            <p14:sldId id="1195"/>
            <p14:sldId id="1196"/>
            <p14:sldId id="1197"/>
            <p14:sldId id="1198"/>
            <p14:sldId id="1199"/>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19"/>
            <p14:sldId id="1220"/>
            <p14:sldId id="1221"/>
            <p14:sldId id="1222"/>
            <p14:sldId id="1223"/>
            <p14:sldId id="1224"/>
            <p14:sldId id="1225"/>
            <p14:sldId id="1226"/>
            <p14:sldId id="1227"/>
            <p14:sldId id="1228"/>
            <p14:sldId id="1229"/>
            <p14:sldId id="1230"/>
            <p14:sldId id="1231"/>
            <p14:sldId id="1232"/>
            <p14:sldId id="1233"/>
            <p14:sldId id="1234"/>
            <p14:sldId id="1235"/>
            <p14:sldId id="1236"/>
            <p14:sldId id="1237"/>
            <p14:sldId id="1238"/>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59"/>
            <p14:sldId id="1260"/>
            <p14:sldId id="1261"/>
          </p14:sldIdLst>
        </p14:section>
        <p14:section name="Special content" id="{6925D2A1-AD53-4951-AB34-79DFA02CD676}">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guide id="3" orient="horz" pos="135">
          <p15:clr>
            <a:srgbClr val="A4A3A4"/>
          </p15:clr>
        </p15:guide>
        <p15:guide id="4" orient="horz" pos="1585">
          <p15:clr>
            <a:srgbClr val="A4A3A4"/>
          </p15:clr>
        </p15:guide>
        <p15:guide id="5" orient="horz" pos="768">
          <p15:clr>
            <a:srgbClr val="A4A3A4"/>
          </p15:clr>
        </p15:guide>
        <p15:guide id="6" orient="horz" pos="2088">
          <p15:clr>
            <a:srgbClr val="A4A3A4"/>
          </p15:clr>
        </p15:guide>
        <p15:guide id="7" orient="horz" pos="864">
          <p15:clr>
            <a:srgbClr val="A4A3A4"/>
          </p15:clr>
        </p15:guide>
        <p15:guide id="8" orient="horz" pos="594">
          <p15:clr>
            <a:srgbClr val="A4A3A4"/>
          </p15:clr>
        </p15:guide>
        <p15:guide id="9" pos="5637">
          <p15:clr>
            <a:srgbClr val="A4A3A4"/>
          </p15:clr>
        </p15:guide>
        <p15:guide id="10" pos="158">
          <p15:clr>
            <a:srgbClr val="A4A3A4"/>
          </p15:clr>
        </p15:guide>
        <p15:guide id="11" pos="2880">
          <p15:clr>
            <a:srgbClr val="A4A3A4"/>
          </p15:clr>
        </p15:guide>
        <p15:guide id="12" pos="1014">
          <p15:clr>
            <a:srgbClr val="A4A3A4"/>
          </p15:clr>
        </p15:guide>
        <p15:guide id="13" pos="474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2458"/>
    <a:srgbClr val="00BCF2"/>
    <a:srgbClr val="21CFFF"/>
    <a:srgbClr val="0072C6"/>
    <a:srgbClr val="FCD116"/>
    <a:srgbClr val="00188F"/>
    <a:srgbClr val="7FBA00"/>
    <a:srgbClr val="DC3C00"/>
    <a:srgbClr val="002050"/>
    <a:srgbClr val="50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31" autoAdjust="0"/>
    <p:restoredTop sz="96315" autoAdjust="0"/>
  </p:normalViewPr>
  <p:slideViewPr>
    <p:cSldViewPr snapToGrid="0">
      <p:cViewPr varScale="1">
        <p:scale>
          <a:sx n="101" d="100"/>
          <a:sy n="101" d="100"/>
        </p:scale>
        <p:origin x="-642" y="-84"/>
      </p:cViewPr>
      <p:guideLst>
        <p:guide orient="horz" pos="2203"/>
        <p:guide orient="horz" pos="135"/>
        <p:guide orient="horz" pos="1585"/>
        <p:guide orient="horz" pos="768"/>
        <p:guide orient="horz" pos="2088"/>
        <p:guide orient="horz" pos="864"/>
        <p:guide orient="horz" pos="594"/>
        <p:guide pos="3917"/>
        <p:guide pos="5637"/>
        <p:guide pos="158"/>
        <p:guide pos="2880"/>
        <p:guide pos="1014"/>
        <p:guide pos="4743"/>
      </p:guideLst>
    </p:cSldViewPr>
  </p:slideViewPr>
  <p:outlineViewPr>
    <p:cViewPr>
      <p:scale>
        <a:sx n="33" d="100"/>
        <a:sy n="33" d="100"/>
      </p:scale>
      <p:origin x="0" y="1386"/>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41" d="100"/>
          <a:sy n="41" d="100"/>
        </p:scale>
        <p:origin x="-3792" y="-846"/>
      </p:cViewPr>
      <p:guideLst>
        <p:guide orient="horz" pos="2880"/>
        <p:guide pos="2160"/>
      </p:guideLst>
    </p:cSldViewPr>
  </p:notesViewPr>
  <p:gridSpacing cx="78162150" cy="7816215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8.9934866403344013E-2"/>
          <c:y val="5.4481545753858399E-2"/>
          <c:w val="0.67849086751721932"/>
          <c:h val="0.83189062258598367"/>
        </c:manualLayout>
      </c:layout>
      <c:barChart>
        <c:barDir val="bar"/>
        <c:grouping val="clustered"/>
        <c:ser>
          <c:idx val="0"/>
          <c:order val="0"/>
          <c:tx>
            <c:strRef>
              <c:f>Sheet1!$B$1</c:f>
              <c:strCache>
                <c:ptCount val="1"/>
                <c:pt idx="0">
                  <c:v>Android</c:v>
                </c:pt>
              </c:strCache>
            </c:strRef>
          </c:tx>
          <c:spPr>
            <a:solidFill>
              <a:schemeClr val="accent1"/>
            </a:solidFill>
            <a:ln>
              <a:noFill/>
            </a:ln>
            <a:effectLst/>
          </c:spPr>
          <c:cat>
            <c:strRef>
              <c:f>Sheet1!$A$2:$A$5</c:f>
              <c:strCache>
                <c:ptCount val="4"/>
                <c:pt idx="0">
                  <c:v>Q2 2011</c:v>
                </c:pt>
                <c:pt idx="1">
                  <c:v>Q2 2012</c:v>
                </c:pt>
                <c:pt idx="2">
                  <c:v>Q2 2013</c:v>
                </c:pt>
                <c:pt idx="3">
                  <c:v>Q2 2014</c:v>
                </c:pt>
              </c:strCache>
            </c:strRef>
          </c:cat>
          <c:val>
            <c:numRef>
              <c:f>Sheet1!$B$2:$B$5</c:f>
              <c:numCache>
                <c:formatCode>General</c:formatCode>
                <c:ptCount val="4"/>
                <c:pt idx="0">
                  <c:v>36.1</c:v>
                </c:pt>
                <c:pt idx="1">
                  <c:v>69.3</c:v>
                </c:pt>
                <c:pt idx="2">
                  <c:v>79.599999999999994</c:v>
                </c:pt>
                <c:pt idx="3">
                  <c:v>84.7</c:v>
                </c:pt>
              </c:numCache>
            </c:numRef>
          </c:val>
        </c:ser>
        <c:ser>
          <c:idx val="1"/>
          <c:order val="1"/>
          <c:tx>
            <c:strRef>
              <c:f>Sheet1!$C$1</c:f>
              <c:strCache>
                <c:ptCount val="1"/>
                <c:pt idx="0">
                  <c:v>iOS</c:v>
                </c:pt>
              </c:strCache>
            </c:strRef>
          </c:tx>
          <c:spPr>
            <a:solidFill>
              <a:schemeClr val="accent2"/>
            </a:solidFill>
            <a:ln>
              <a:noFill/>
            </a:ln>
            <a:effectLst/>
          </c:spPr>
          <c:cat>
            <c:strRef>
              <c:f>Sheet1!$A$2:$A$5</c:f>
              <c:strCache>
                <c:ptCount val="4"/>
                <c:pt idx="0">
                  <c:v>Q2 2011</c:v>
                </c:pt>
                <c:pt idx="1">
                  <c:v>Q2 2012</c:v>
                </c:pt>
                <c:pt idx="2">
                  <c:v>Q2 2013</c:v>
                </c:pt>
                <c:pt idx="3">
                  <c:v>Q2 2014</c:v>
                </c:pt>
              </c:strCache>
            </c:strRef>
          </c:cat>
          <c:val>
            <c:numRef>
              <c:f>Sheet1!$C$2:$C$5</c:f>
              <c:numCache>
                <c:formatCode>General</c:formatCode>
                <c:ptCount val="4"/>
                <c:pt idx="0">
                  <c:v>18.3</c:v>
                </c:pt>
                <c:pt idx="1">
                  <c:v>16.600000000000001</c:v>
                </c:pt>
                <c:pt idx="2">
                  <c:v>13</c:v>
                </c:pt>
                <c:pt idx="3">
                  <c:v>11.7</c:v>
                </c:pt>
              </c:numCache>
            </c:numRef>
          </c:val>
        </c:ser>
        <c:ser>
          <c:idx val="2"/>
          <c:order val="2"/>
          <c:tx>
            <c:strRef>
              <c:f>Sheet1!$D$1</c:f>
              <c:strCache>
                <c:ptCount val="1"/>
                <c:pt idx="0">
                  <c:v>Windows</c:v>
                </c:pt>
              </c:strCache>
            </c:strRef>
          </c:tx>
          <c:spPr>
            <a:solidFill>
              <a:schemeClr val="accent3"/>
            </a:solidFill>
            <a:ln>
              <a:noFill/>
            </a:ln>
            <a:effectLst/>
          </c:spPr>
          <c:cat>
            <c:strRef>
              <c:f>Sheet1!$A$2:$A$5</c:f>
              <c:strCache>
                <c:ptCount val="4"/>
                <c:pt idx="0">
                  <c:v>Q2 2011</c:v>
                </c:pt>
                <c:pt idx="1">
                  <c:v>Q2 2012</c:v>
                </c:pt>
                <c:pt idx="2">
                  <c:v>Q2 2013</c:v>
                </c:pt>
                <c:pt idx="3">
                  <c:v>Q2 2014</c:v>
                </c:pt>
              </c:strCache>
            </c:strRef>
          </c:cat>
          <c:val>
            <c:numRef>
              <c:f>Sheet1!$D$2:$D$5</c:f>
              <c:numCache>
                <c:formatCode>General</c:formatCode>
                <c:ptCount val="4"/>
                <c:pt idx="0">
                  <c:v>1.2</c:v>
                </c:pt>
                <c:pt idx="1">
                  <c:v>3.1</c:v>
                </c:pt>
                <c:pt idx="2">
                  <c:v>3.4</c:v>
                </c:pt>
                <c:pt idx="3">
                  <c:v>2.5</c:v>
                </c:pt>
              </c:numCache>
            </c:numRef>
          </c:val>
        </c:ser>
        <c:ser>
          <c:idx val="3"/>
          <c:order val="3"/>
          <c:tx>
            <c:strRef>
              <c:f>Sheet1!$E$1</c:f>
              <c:strCache>
                <c:ptCount val="1"/>
                <c:pt idx="0">
                  <c:v>Blackberry</c:v>
                </c:pt>
              </c:strCache>
            </c:strRef>
          </c:tx>
          <c:spPr>
            <a:solidFill>
              <a:schemeClr val="accent4"/>
            </a:solidFill>
            <a:ln>
              <a:noFill/>
            </a:ln>
            <a:effectLst/>
          </c:spPr>
          <c:cat>
            <c:strRef>
              <c:f>Sheet1!$A$2:$A$5</c:f>
              <c:strCache>
                <c:ptCount val="4"/>
                <c:pt idx="0">
                  <c:v>Q2 2011</c:v>
                </c:pt>
                <c:pt idx="1">
                  <c:v>Q2 2012</c:v>
                </c:pt>
                <c:pt idx="2">
                  <c:v>Q2 2013</c:v>
                </c:pt>
                <c:pt idx="3">
                  <c:v>Q2 2014</c:v>
                </c:pt>
              </c:strCache>
            </c:strRef>
          </c:cat>
          <c:val>
            <c:numRef>
              <c:f>Sheet1!$E$2:$E$5</c:f>
              <c:numCache>
                <c:formatCode>General</c:formatCode>
                <c:ptCount val="4"/>
                <c:pt idx="0">
                  <c:v>13.6</c:v>
                </c:pt>
                <c:pt idx="1">
                  <c:v>4.9000000000000004</c:v>
                </c:pt>
                <c:pt idx="2">
                  <c:v>2.8</c:v>
                </c:pt>
                <c:pt idx="3">
                  <c:v>0.5</c:v>
                </c:pt>
              </c:numCache>
            </c:numRef>
          </c:val>
        </c:ser>
        <c:axId val="76147328"/>
        <c:axId val="76226944"/>
      </c:barChart>
      <c:catAx>
        <c:axId val="76147328"/>
        <c:scaling>
          <c:orientation val="minMax"/>
        </c:scaling>
        <c:axPos val="l"/>
        <c:numFmt formatCode="General" sourceLinked="0"/>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76226944"/>
        <c:crosses val="autoZero"/>
        <c:auto val="1"/>
        <c:lblAlgn val="ctr"/>
        <c:lblOffset val="100"/>
      </c:catAx>
      <c:valAx>
        <c:axId val="76226944"/>
        <c:scaling>
          <c:orientation val="minMax"/>
        </c:scaling>
        <c:delete val="1"/>
        <c:axPos val="b"/>
        <c:numFmt formatCode="0.00%" sourceLinked="0"/>
        <c:majorTickMark val="none"/>
        <c:tickLblPos val="none"/>
        <c:crossAx val="76147328"/>
        <c:crosses val="autoZero"/>
        <c:crossBetween val="between"/>
        <c:majorUnit val="1"/>
      </c:valAx>
      <c:spPr>
        <a:noFill/>
        <a:ln>
          <a:noFill/>
        </a:ln>
        <a:effectLst/>
      </c:spPr>
    </c:plotArea>
    <c:legend>
      <c:legendPos val="b"/>
      <c:layout>
        <c:manualLayout>
          <c:xMode val="edge"/>
          <c:yMode val="edge"/>
          <c:x val="0.59989865654573893"/>
          <c:y val="0.86997048845347469"/>
          <c:w val="0.39070573420973098"/>
          <c:h val="9.8382026791785204E-2"/>
        </c:manualLayout>
      </c:layout>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pPr/>
              <a:t>9/2/2017 1:40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pPr/>
              <a:t>9/2/2017 1:40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sldNum="0" hdr="0" ftr="0" dt="0"/>
  <p:notesStyle>
    <a:lvl1pPr marL="0" algn="l" defTabSz="685752"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31" indent="-79369"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4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23" indent="-11012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335" indent="-86315" algn="l" defTabSz="685752"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381" algn="l" defTabSz="685752" rtl="0" eaLnBrk="1" latinLnBrk="0" hangingPunct="1">
      <a:defRPr sz="900" kern="1200">
        <a:solidFill>
          <a:schemeClr val="tx1"/>
        </a:solidFill>
        <a:latin typeface="+mn-lt"/>
        <a:ea typeface="+mn-ea"/>
        <a:cs typeface="+mn-cs"/>
      </a:defRPr>
    </a:lvl6pPr>
    <a:lvl7pPr marL="2057256" algn="l" defTabSz="685752" rtl="0" eaLnBrk="1" latinLnBrk="0" hangingPunct="1">
      <a:defRPr sz="900" kern="1200">
        <a:solidFill>
          <a:schemeClr val="tx1"/>
        </a:solidFill>
        <a:latin typeface="+mn-lt"/>
        <a:ea typeface="+mn-ea"/>
        <a:cs typeface="+mn-cs"/>
      </a:defRPr>
    </a:lvl7pPr>
    <a:lvl8pPr marL="2400132" algn="l" defTabSz="685752" rtl="0" eaLnBrk="1" latinLnBrk="0" hangingPunct="1">
      <a:defRPr sz="900" kern="1200">
        <a:solidFill>
          <a:schemeClr val="tx1"/>
        </a:solidFill>
        <a:latin typeface="+mn-lt"/>
        <a:ea typeface="+mn-ea"/>
        <a:cs typeface="+mn-cs"/>
      </a:defRPr>
    </a:lvl8pPr>
    <a:lvl9pPr marL="2743008" algn="l" defTabSz="68575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71441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491766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417447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252117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73593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402327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167754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Tree>
    <p:extLst>
      <p:ext uri="{BB962C8B-B14F-4D97-AF65-F5344CB8AC3E}">
        <p14:creationId xmlns:p14="http://schemas.microsoft.com/office/powerpoint/2010/main" xmlns="" val="347426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019216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518736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137218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06569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47700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27251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829472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03719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644161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658953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976494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1862916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6432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917250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761210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1059820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826986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1607388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753816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192686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09906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6499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85014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86915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1128910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248743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xmlns="" val="398855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rgbClr val="00BCF2"/>
        </a:solidFill>
        <a:effectLst/>
      </p:bgPr>
    </p:bg>
    <p:spTree>
      <p:nvGrpSpPr>
        <p:cNvPr id="1" name=""/>
        <p:cNvGrpSpPr/>
        <p:nvPr/>
      </p:nvGrpSpPr>
      <p:grpSpPr>
        <a:xfrm>
          <a:off x="0" y="0"/>
          <a:ext cx="0" cy="0"/>
          <a:chOff x="0" y="0"/>
          <a:chExt cx="0" cy="0"/>
        </a:xfrm>
      </p:grpSpPr>
      <p:pic>
        <p:nvPicPr>
          <p:cNvPr id="9" name="Picture 8" descr="TechEd_Maingraphic.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4647988" y="2247900"/>
            <a:ext cx="4281428" cy="3025257"/>
          </a:xfrm>
          <a:prstGeom prst="rect">
            <a:avLst/>
          </a:prstGeom>
        </p:spPr>
      </p:pic>
      <p:grpSp>
        <p:nvGrpSpPr>
          <p:cNvPr id="10" name="Group 9"/>
          <p:cNvGrpSpPr/>
          <p:nvPr userDrawn="1"/>
        </p:nvGrpSpPr>
        <p:grpSpPr>
          <a:xfrm>
            <a:off x="0" y="1"/>
            <a:ext cx="9144000" cy="1390650"/>
            <a:chOff x="5050972" y="1792676"/>
            <a:chExt cx="9144000" cy="1390650"/>
          </a:xfrm>
        </p:grpSpPr>
        <p:sp>
          <p:nvSpPr>
            <p:cNvPr id="11" name="Rectangle 10"/>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TechEd logo 2014_CMYK_WHITE-04.eps"/>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296982" y="2082941"/>
              <a:ext cx="1878065" cy="821770"/>
            </a:xfrm>
            <a:prstGeom prst="rect">
              <a:avLst/>
            </a:prstGeom>
          </p:spPr>
        </p:pic>
      </p:grpSp>
      <p:pic>
        <p:nvPicPr>
          <p:cNvPr id="13" name="Picture 12" descr="MSFT_logo_rgb_C-Wht_D.pdf"/>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7529513" y="738102"/>
            <a:ext cx="1547812" cy="569355"/>
          </a:xfrm>
          <a:prstGeom prst="rect">
            <a:avLst/>
          </a:prstGeom>
        </p:spPr>
      </p:pic>
    </p:spTree>
    <p:extLst>
      <p:ext uri="{BB962C8B-B14F-4D97-AF65-F5344CB8AC3E}">
        <p14:creationId xmlns:p14="http://schemas.microsoft.com/office/powerpoint/2010/main" xmlns="" val="29609152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hite BG blank">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128356981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579460"/>
            <a:ext cx="8741881" cy="674749"/>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2390808"/>
            <a:ext cx="8740142" cy="2012862"/>
          </a:xfrm>
        </p:spPr>
        <p:txBody>
          <a:bodyPr/>
          <a:lstStyle>
            <a:lvl1pPr marL="0" indent="0">
              <a:buNone/>
              <a:defRPr>
                <a:gradFill>
                  <a:gsLst>
                    <a:gs pos="1250">
                      <a:schemeClr val="tx1"/>
                    </a:gs>
                    <a:gs pos="99000">
                      <a:schemeClr val="tx1"/>
                    </a:gs>
                  </a:gsLst>
                  <a:lin ang="5400000" scaled="0"/>
                </a:gradFill>
              </a:defRPr>
            </a:lvl1pPr>
            <a:lvl2pPr marL="0" indent="0">
              <a:buFontTx/>
              <a:buNone/>
              <a:defRPr sz="1500"/>
            </a:lvl2pPr>
            <a:lvl3pPr marL="168067" indent="0">
              <a:buNone/>
              <a:defRPr sz="1500"/>
            </a:lvl3pPr>
            <a:lvl4pPr marL="336133" indent="0">
              <a:buNone/>
              <a:defRPr sz="1300"/>
            </a:lvl4pPr>
            <a:lvl5pPr marL="504200" indent="0">
              <a:buNone/>
              <a:defRPr sz="13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xmlns="" val="33111357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8952680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7845078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969283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9" tIns="34289" rIns="34289" bIns="34289" numCol="1" spcCol="0" rtlCol="0" fromWordArt="0" anchor="ctr" anchorCtr="0" forceAA="0" compatLnSpc="1">
            <a:prstTxWarp prst="textNoShape">
              <a:avLst/>
            </a:prstTxWarp>
            <a:noAutofit/>
          </a:bodyPr>
          <a:lstStyle/>
          <a:p>
            <a:pPr algn="ctr" defTabSz="685553"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4311"/>
            <a:ext cx="8740141" cy="1589242"/>
          </a:xfrm>
        </p:spPr>
        <p:txBody>
          <a:bodyPr/>
          <a:lstStyle>
            <a:lvl1pPr marL="0" indent="0">
              <a:buNone/>
              <a:defRPr sz="2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78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0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86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6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xmlns="" val="15625773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891883"/>
            <a:ext cx="8740142" cy="1820074"/>
          </a:xfrm>
          <a:prstGeom prst="rect">
            <a:avLst/>
          </a:prstGeom>
        </p:spPr>
        <p:txBody>
          <a:bodyPr/>
          <a:lstStyle>
            <a:lvl1pPr marL="213585" indent="-213585">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67" indent="-206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52" indent="-213585">
              <a:buClr>
                <a:schemeClr val="tx1"/>
              </a:buClr>
              <a:buSzPct val="90000"/>
              <a:buFont typeface="Arial" pitchFamily="34" charset="0"/>
              <a:buChar char="•"/>
              <a:defRPr sz="21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19" indent="-168067">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85" indent="-168067">
              <a:buClr>
                <a:schemeClr val="tx1"/>
              </a:buClr>
              <a:buSzPct val="90000"/>
              <a:buFont typeface="Arial" pitchFamily="34" charset="0"/>
              <a:buChar char="•"/>
              <a:defRPr sz="15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2700"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xmlns=""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wo Column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1116750"/>
            <a:ext cx="8741881" cy="674749"/>
          </a:xfrm>
        </p:spPr>
        <p:txBody>
          <a:bodyPr/>
          <a:lstStyle/>
          <a:p>
            <a:r>
              <a:rPr lang="en-AU" smtClean="0"/>
              <a:t>Click to edit Master title style</a:t>
            </a:r>
            <a:endParaRPr lang="en-US" dirty="0"/>
          </a:p>
        </p:txBody>
      </p:sp>
      <p:sp>
        <p:nvSpPr>
          <p:cNvPr id="4" name="Text Placeholder 3"/>
          <p:cNvSpPr>
            <a:spLocks noGrp="1"/>
          </p:cNvSpPr>
          <p:nvPr>
            <p:ph type="body" sz="quarter" idx="10"/>
          </p:nvPr>
        </p:nvSpPr>
        <p:spPr>
          <a:xfrm>
            <a:off x="135596" y="1928097"/>
            <a:ext cx="4033911" cy="1864933"/>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3"/>
          <p:cNvSpPr>
            <a:spLocks noGrp="1"/>
          </p:cNvSpPr>
          <p:nvPr>
            <p:ph type="body" sz="quarter" idx="11"/>
          </p:nvPr>
        </p:nvSpPr>
        <p:spPr>
          <a:xfrm>
            <a:off x="4806107" y="1928097"/>
            <a:ext cx="4033911" cy="1815141"/>
          </a:xfrm>
        </p:spPr>
        <p:txBody>
          <a:bodyPr wrap="square">
            <a:spAutoFit/>
          </a:bodyPr>
          <a:lstStyle>
            <a:lvl1pPr marL="0" indent="0">
              <a:spcBef>
                <a:spcPts val="900"/>
              </a:spcBef>
              <a:buClr>
                <a:schemeClr val="tx1"/>
              </a:buClr>
              <a:buFont typeface="Wingdings" pitchFamily="2" charset="2"/>
              <a:buNone/>
              <a:defRPr sz="2600"/>
            </a:lvl1pPr>
            <a:lvl2pPr marL="0" indent="0">
              <a:buNone/>
              <a:defRPr sz="1500"/>
            </a:lvl2pPr>
            <a:lvl3pPr marL="170401" indent="0">
              <a:buNone/>
              <a:tabLst/>
              <a:defRPr sz="1500"/>
            </a:lvl3pPr>
            <a:lvl4pPr marL="338468" indent="0">
              <a:buNone/>
              <a:defRPr sz="1300"/>
            </a:lvl4pPr>
            <a:lvl5pPr marL="504200" indent="0">
              <a:buNone/>
              <a:tabLst/>
              <a:defRPr sz="1300"/>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xmlns="" val="35046771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BCF2"/>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256336" y="2904780"/>
            <a:ext cx="6529234" cy="134482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01190" y="1673668"/>
            <a:ext cx="6693125" cy="1222505"/>
          </a:xfrm>
          <a:noFill/>
        </p:spPr>
        <p:txBody>
          <a:bodyPr lIns="107563" tIns="67227" rIns="107563" bIns="67227" anchor="b" anchorCtr="0"/>
          <a:lstStyle>
            <a:lvl1pPr>
              <a:defRPr sz="3700" spc="-74" baseline="0">
                <a:gradFill>
                  <a:gsLst>
                    <a:gs pos="5833">
                      <a:srgbClr val="FFFFFF"/>
                    </a:gs>
                    <a:gs pos="18000">
                      <a:srgbClr val="FFFFFF"/>
                    </a:gs>
                  </a:gsLst>
                  <a:lin ang="5400000" scaled="0"/>
                </a:gra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270974" y="2923653"/>
            <a:ext cx="4392100" cy="1280865"/>
          </a:xfrm>
          <a:noFill/>
        </p:spPr>
        <p:txBody>
          <a:bodyPr lIns="134453" tIns="107563" rIns="134453" bIns="107563">
            <a:noAutofit/>
          </a:bodyPr>
          <a:lstStyle>
            <a:lvl1pPr marL="0" indent="0">
              <a:spcBef>
                <a:spcPts val="0"/>
              </a:spcBef>
              <a:buNone/>
              <a:defRPr sz="26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297520" y="4327340"/>
            <a:ext cx="4033912" cy="682296"/>
          </a:xfrm>
        </p:spPr>
        <p:txBody>
          <a:bodyPr tIns="0" rIns="0"/>
          <a:lstStyle>
            <a:lvl1pPr marL="0" indent="0" algn="l">
              <a:buNone/>
              <a:defRPr sz="4400"/>
            </a:lvl1pPr>
          </a:lstStyle>
          <a:p>
            <a:pPr lvl="0"/>
            <a:r>
              <a:rPr lang="en-US" dirty="0" smtClean="0"/>
              <a:t>Session code</a:t>
            </a:r>
            <a:endParaRPr lang="en-US" dirty="0"/>
          </a:p>
        </p:txBody>
      </p:sp>
      <p:grpSp>
        <p:nvGrpSpPr>
          <p:cNvPr id="14" name="Group 13"/>
          <p:cNvGrpSpPr/>
          <p:nvPr userDrawn="1"/>
        </p:nvGrpSpPr>
        <p:grpSpPr>
          <a:xfrm>
            <a:off x="0" y="1"/>
            <a:ext cx="9144000" cy="1390650"/>
            <a:chOff x="5050972" y="1792676"/>
            <a:chExt cx="9144000" cy="1390650"/>
          </a:xfrm>
        </p:grpSpPr>
        <p:sp>
          <p:nvSpPr>
            <p:cNvPr id="15" name="Rectangle 14"/>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96982" y="2082941"/>
              <a:ext cx="1878065" cy="821770"/>
            </a:xfrm>
            <a:prstGeom prst="rect">
              <a:avLst/>
            </a:prstGeom>
          </p:spPr>
        </p:pic>
      </p:grpSp>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529513" y="738102"/>
            <a:ext cx="1547812" cy="569355"/>
          </a:xfrm>
          <a:prstGeom prst="rect">
            <a:avLst/>
          </a:prstGeom>
        </p:spPr>
      </p:pic>
    </p:spTree>
    <p:extLst>
      <p:ext uri="{BB962C8B-B14F-4D97-AF65-F5344CB8AC3E}">
        <p14:creationId xmlns:p14="http://schemas.microsoft.com/office/powerpoint/2010/main" xmlns="" val="4279079537"/>
      </p:ext>
    </p:extLst>
  </p:cSld>
  <p:clrMapOvr>
    <a:masterClrMapping/>
  </p:clrMapOvr>
  <mc:AlternateContent xmlns:mc="http://schemas.openxmlformats.org/markup-compatibility/2006">
    <mc:Choice xmlns:p14="http://schemas.microsoft.com/office/powerpoint/2010/main" xmlns="" Requires="p14">
      <p:transition spd="slow" p14:dur="20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58148" y="1643206"/>
            <a:ext cx="7395458" cy="20172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563" tIns="80672" rIns="107563" bIns="80672"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58149" y="1643206"/>
            <a:ext cx="7394337" cy="2023491"/>
          </a:xfrm>
          <a:noFill/>
        </p:spPr>
        <p:txBody>
          <a:bodyPr tIns="67227" bIns="67227" anchor="t" anchorCtr="0"/>
          <a:lstStyle>
            <a:lvl1pPr>
              <a:defRPr sz="5300" spc="-74"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20" name="Picture 19"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2923861903"/>
      </p:ext>
    </p:extLst>
  </p:cSld>
  <p:clrMapOvr>
    <a:masterClrMapping/>
  </p:clrMapOvr>
  <mc:AlternateContent xmlns:mc="http://schemas.openxmlformats.org/markup-compatibility/2006">
    <mc:Choice xmlns:p14="http://schemas.microsoft.com/office/powerpoint/2010/main" xmlns="" Requires="p14">
      <p:transition spd="slow" p14:dur="2000">
        <p14:revea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8149" y="1643206"/>
            <a:ext cx="7394337" cy="2023491"/>
          </a:xfrm>
          <a:solidFill>
            <a:srgbClr val="002050"/>
          </a:solidFill>
        </p:spPr>
        <p:txBody>
          <a:bodyPr tIns="67227" bIns="67227" anchor="t" anchorCtr="0"/>
          <a:lstStyle>
            <a:lvl1pPr>
              <a:defRPr sz="5300"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258102" y="3668899"/>
            <a:ext cx="7395505" cy="1345411"/>
          </a:xfrm>
          <a:noFill/>
        </p:spPr>
        <p:txBody>
          <a:bodyPr lIns="134453" tIns="107563" rIns="134453" bIns="107563">
            <a:noAutofit/>
          </a:bodyPr>
          <a:lstStyle>
            <a:lvl1pPr marL="0" indent="0">
              <a:spcBef>
                <a:spcPts val="0"/>
              </a:spcBef>
              <a:buNone/>
              <a:defRPr sz="2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1706119662"/>
      </p:ext>
    </p:extLst>
  </p:cSld>
  <p:clrMapOvr>
    <a:masterClrMapping/>
  </p:clrMapOvr>
  <mc:AlternateContent xmlns:mc="http://schemas.openxmlformats.org/markup-compatibility/2006">
    <mc:Choice xmlns:p14="http://schemas.microsoft.com/office/powerpoint/2010/main" xmlns="" Requires="p14">
      <p:transition spd="slow" p14:dur="2000">
        <p14:revea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70" y="1563129"/>
            <a:ext cx="8740142" cy="1347163"/>
          </a:xfrm>
          <a:noFill/>
        </p:spPr>
        <p:txBody>
          <a:bodyPr tIns="67227" bIns="67227" anchor="t" anchorCtr="0"/>
          <a:lstStyle>
            <a:lvl1pPr>
              <a:defRPr sz="6500" spc="-74"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4" name="Picture 13"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407535725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768405"/>
            <a:ext cx="8823581" cy="674749"/>
          </a:xfrm>
        </p:spPr>
        <p:txBody>
          <a:bodyPr/>
          <a:lstStyle>
            <a:lvl1pPr>
              <a:lnSpc>
                <a:spcPct val="85000"/>
              </a:lnSpc>
              <a:defRPr sz="3400"/>
            </a:lvl1p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30492" y="1509757"/>
            <a:ext cx="8740142" cy="1789040"/>
          </a:xfrm>
        </p:spPr>
        <p:txBody>
          <a:bodyPr/>
          <a:lstStyle>
            <a:lvl1pPr marL="0" indent="0">
              <a:lnSpc>
                <a:spcPct val="85000"/>
              </a:lnSpc>
              <a:spcBef>
                <a:spcPts val="800"/>
              </a:spcBef>
              <a:spcAft>
                <a:spcPts val="300"/>
              </a:spcAft>
              <a:buNone/>
              <a:defRPr sz="2400">
                <a:gradFill>
                  <a:gsLst>
                    <a:gs pos="1250">
                      <a:schemeClr val="tx1"/>
                    </a:gs>
                    <a:gs pos="99000">
                      <a:schemeClr val="tx1"/>
                    </a:gs>
                  </a:gsLst>
                  <a:lin ang="5400000" scaled="0"/>
                </a:gradFill>
              </a:defRPr>
            </a:lvl1pPr>
            <a:lvl2pPr marL="0" indent="0">
              <a:lnSpc>
                <a:spcPct val="90000"/>
              </a:lnSpc>
              <a:spcBef>
                <a:spcPts val="100"/>
              </a:spcBef>
              <a:spcAft>
                <a:spcPts val="800"/>
              </a:spcAft>
              <a:buFontTx/>
              <a:buNone/>
              <a:defRPr sz="1800"/>
            </a:lvl2pPr>
            <a:lvl3pPr marL="168067" indent="0">
              <a:lnSpc>
                <a:spcPct val="90000"/>
              </a:lnSpc>
              <a:spcBef>
                <a:spcPts val="100"/>
              </a:spcBef>
              <a:spcAft>
                <a:spcPts val="800"/>
              </a:spcAft>
              <a:buNone/>
              <a:defRPr sz="1800"/>
            </a:lvl3pPr>
            <a:lvl4pPr marL="336133" indent="0">
              <a:lnSpc>
                <a:spcPct val="90000"/>
              </a:lnSpc>
              <a:spcBef>
                <a:spcPts val="100"/>
              </a:spcBef>
              <a:spcAft>
                <a:spcPts val="800"/>
              </a:spcAft>
              <a:buNone/>
              <a:defRPr sz="1600"/>
            </a:lvl4pPr>
            <a:lvl5pPr marL="504200" indent="0">
              <a:lnSpc>
                <a:spcPct val="90000"/>
              </a:lnSpc>
              <a:spcBef>
                <a:spcPts val="100"/>
              </a:spcBef>
              <a:spcAft>
                <a:spcPts val="800"/>
              </a:spcAft>
              <a:buNone/>
              <a:defRPr sz="16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39349638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56" y="787455"/>
            <a:ext cx="8823581" cy="674749"/>
          </a:xfrm>
        </p:spPr>
        <p:txBody>
          <a:bodyPr/>
          <a:lstStyle>
            <a:lvl1pPr>
              <a:lnSpc>
                <a:spcPct val="85000"/>
              </a:lnSpc>
              <a:defRPr sz="3600"/>
            </a:lvl1pPr>
          </a:lstStyle>
          <a:p>
            <a:r>
              <a:rPr lang="en-AU" dirty="0" smtClean="0"/>
              <a:t>Click to edit Master title style</a:t>
            </a:r>
            <a:endParaRPr lang="en-US" dirty="0"/>
          </a:p>
        </p:txBody>
      </p:sp>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378546183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top strap">
    <p:bg>
      <p:bgPr>
        <a:solidFill>
          <a:srgbClr val="0072C6"/>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Tree>
    <p:extLst>
      <p:ext uri="{BB962C8B-B14F-4D97-AF65-F5344CB8AC3E}">
        <p14:creationId xmlns:p14="http://schemas.microsoft.com/office/powerpoint/2010/main" xmlns="" val="270018416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BG header only">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2"/>
            <a:ext cx="9144000" cy="7729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AU" sz="18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87292" y="163139"/>
            <a:ext cx="1026188" cy="449021"/>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7930520" y="316272"/>
            <a:ext cx="1151458" cy="423558"/>
          </a:xfrm>
          <a:prstGeom prst="rect">
            <a:avLst/>
          </a:prstGeom>
        </p:spPr>
      </p:pic>
      <p:sp>
        <p:nvSpPr>
          <p:cNvPr id="5" name="Title 1"/>
          <p:cNvSpPr>
            <a:spLocks noGrp="1"/>
          </p:cNvSpPr>
          <p:nvPr>
            <p:ph type="title"/>
          </p:nvPr>
        </p:nvSpPr>
        <p:spPr>
          <a:xfrm>
            <a:off x="125156" y="787455"/>
            <a:ext cx="8823581" cy="674749"/>
          </a:xfrm>
        </p:spPr>
        <p:txBody>
          <a:bodyPr/>
          <a:lstStyle>
            <a:lvl1pPr>
              <a:lnSpc>
                <a:spcPct val="85000"/>
              </a:lnSpc>
              <a:defRPr sz="3600">
                <a:solidFill>
                  <a:schemeClr val="bg2"/>
                </a:solidFill>
              </a:defRPr>
            </a:lvl1pPr>
          </a:lstStyle>
          <a:p>
            <a:r>
              <a:rPr lang="en-AU" dirty="0" smtClean="0"/>
              <a:t>Click to edit Master title style</a:t>
            </a:r>
            <a:endParaRPr lang="en-US" dirty="0"/>
          </a:p>
        </p:txBody>
      </p:sp>
    </p:spTree>
    <p:extLst>
      <p:ext uri="{BB962C8B-B14F-4D97-AF65-F5344CB8AC3E}">
        <p14:creationId xmlns:p14="http://schemas.microsoft.com/office/powerpoint/2010/main" xmlns="" val="19503031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7941494" y="4504492"/>
            <a:ext cx="1007581" cy="440879"/>
          </a:xfrm>
          <a:prstGeom prst="rect">
            <a:avLst/>
          </a:prstGeom>
        </p:spPr>
      </p:pic>
      <p:sp>
        <p:nvSpPr>
          <p:cNvPr id="2" name="Title Placeholder 1"/>
          <p:cNvSpPr>
            <a:spLocks noGrp="1"/>
          </p:cNvSpPr>
          <p:nvPr>
            <p:ph type="title"/>
          </p:nvPr>
        </p:nvSpPr>
        <p:spPr>
          <a:xfrm>
            <a:off x="125156" y="80535"/>
            <a:ext cx="8741881" cy="674749"/>
          </a:xfrm>
          <a:prstGeom prst="rect">
            <a:avLst/>
          </a:prstGeom>
        </p:spPr>
        <p:txBody>
          <a:bodyPr vert="horz" wrap="square" lIns="107563" tIns="67227" rIns="107563" bIns="67227"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25391" y="754091"/>
            <a:ext cx="8740140" cy="1658492"/>
          </a:xfrm>
          <a:prstGeom prst="rect">
            <a:avLst/>
          </a:prstGeom>
        </p:spPr>
        <p:txBody>
          <a:bodyPr vert="horz" wrap="square" lIns="107563" tIns="67227" rIns="107563" bIns="67227"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xmlns="" val="1790270825"/>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05" r:id="rId3"/>
    <p:sldLayoutId id="2147484185" r:id="rId4"/>
    <p:sldLayoutId id="2147484130" r:id="rId5"/>
    <p:sldLayoutId id="2147484197" r:id="rId6"/>
    <p:sldLayoutId id="2147484198" r:id="rId7"/>
    <p:sldLayoutId id="2147484199" r:id="rId8"/>
    <p:sldLayoutId id="2147484200" r:id="rId9"/>
    <p:sldLayoutId id="2147484201" r:id="rId10"/>
    <p:sldLayoutId id="2147484098" r:id="rId11"/>
    <p:sldLayoutId id="2147484092" r:id="rId12"/>
    <p:sldLayoutId id="2147484093" r:id="rId13"/>
    <p:sldLayoutId id="2147484127" r:id="rId14"/>
    <p:sldLayoutId id="2147484129" r:id="rId15"/>
    <p:sldLayoutId id="2147484094" r:id="rId16"/>
    <p:sldLayoutId id="2147484096" r:id="rId17"/>
    <p:sldLayoutId id="2147484202" r:id="rId18"/>
  </p:sldLayoutIdLst>
  <p:transition>
    <p:fade/>
  </p:transition>
  <p:timing>
    <p:tnLst>
      <p:par>
        <p:cTn id="1" dur="indefinite" restart="never" nodeType="tmRoot"/>
      </p:par>
    </p:tnLst>
  </p:timing>
  <p:txStyles>
    <p:titleStyle>
      <a:lvl1pPr algn="l" defTabSz="685752"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00" marR="0" indent="-252100" algn="l" defTabSz="685752"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504" marR="0" indent="-177404"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234"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756300"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924367" marR="0" indent="-168067" algn="l" defTabSz="685752"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188581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94"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70"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47" indent="-171438" algn="l" defTabSz="68575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52" rtl="0" eaLnBrk="1" latinLnBrk="0" hangingPunct="1">
        <a:defRPr sz="1300" kern="1200">
          <a:solidFill>
            <a:schemeClr val="tx1"/>
          </a:solidFill>
          <a:latin typeface="+mn-lt"/>
          <a:ea typeface="+mn-ea"/>
          <a:cs typeface="+mn-cs"/>
        </a:defRPr>
      </a:lvl1pPr>
      <a:lvl2pPr marL="342876" algn="l" defTabSz="685752" rtl="0" eaLnBrk="1" latinLnBrk="0" hangingPunct="1">
        <a:defRPr sz="1300" kern="1200">
          <a:solidFill>
            <a:schemeClr val="tx1"/>
          </a:solidFill>
          <a:latin typeface="+mn-lt"/>
          <a:ea typeface="+mn-ea"/>
          <a:cs typeface="+mn-cs"/>
        </a:defRPr>
      </a:lvl2pPr>
      <a:lvl3pPr marL="685752" algn="l" defTabSz="685752" rtl="0" eaLnBrk="1" latinLnBrk="0" hangingPunct="1">
        <a:defRPr sz="1300" kern="1200">
          <a:solidFill>
            <a:schemeClr val="tx1"/>
          </a:solidFill>
          <a:latin typeface="+mn-lt"/>
          <a:ea typeface="+mn-ea"/>
          <a:cs typeface="+mn-cs"/>
        </a:defRPr>
      </a:lvl3pPr>
      <a:lvl4pPr marL="1028628" algn="l" defTabSz="685752" rtl="0" eaLnBrk="1" latinLnBrk="0" hangingPunct="1">
        <a:defRPr sz="1300" kern="1200">
          <a:solidFill>
            <a:schemeClr val="tx1"/>
          </a:solidFill>
          <a:latin typeface="+mn-lt"/>
          <a:ea typeface="+mn-ea"/>
          <a:cs typeface="+mn-cs"/>
        </a:defRPr>
      </a:lvl4pPr>
      <a:lvl5pPr marL="1371504" algn="l" defTabSz="685752" rtl="0" eaLnBrk="1" latinLnBrk="0" hangingPunct="1">
        <a:defRPr sz="1300" kern="1200">
          <a:solidFill>
            <a:schemeClr val="tx1"/>
          </a:solidFill>
          <a:latin typeface="+mn-lt"/>
          <a:ea typeface="+mn-ea"/>
          <a:cs typeface="+mn-cs"/>
        </a:defRPr>
      </a:lvl5pPr>
      <a:lvl6pPr marL="1714381" algn="l" defTabSz="685752" rtl="0" eaLnBrk="1" latinLnBrk="0" hangingPunct="1">
        <a:defRPr sz="1300" kern="1200">
          <a:solidFill>
            <a:schemeClr val="tx1"/>
          </a:solidFill>
          <a:latin typeface="+mn-lt"/>
          <a:ea typeface="+mn-ea"/>
          <a:cs typeface="+mn-cs"/>
        </a:defRPr>
      </a:lvl6pPr>
      <a:lvl7pPr marL="2057256" algn="l" defTabSz="685752" rtl="0" eaLnBrk="1" latinLnBrk="0" hangingPunct="1">
        <a:defRPr sz="1300" kern="1200">
          <a:solidFill>
            <a:schemeClr val="tx1"/>
          </a:solidFill>
          <a:latin typeface="+mn-lt"/>
          <a:ea typeface="+mn-ea"/>
          <a:cs typeface="+mn-cs"/>
        </a:defRPr>
      </a:lvl7pPr>
      <a:lvl8pPr marL="2400132" algn="l" defTabSz="685752" rtl="0" eaLnBrk="1" latinLnBrk="0" hangingPunct="1">
        <a:defRPr sz="1300" kern="1200">
          <a:solidFill>
            <a:schemeClr val="tx1"/>
          </a:solidFill>
          <a:latin typeface="+mn-lt"/>
          <a:ea typeface="+mn-ea"/>
          <a:cs typeface="+mn-cs"/>
        </a:defRPr>
      </a:lvl8pPr>
      <a:lvl9pPr marL="2743008" algn="l" defTabSz="68575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 y="-1"/>
            <a:ext cx="9144000" cy="1404595"/>
          </a:xfrm>
          <a:prstGeom prst="rect">
            <a:avLst/>
          </a:prstGeom>
          <a:solidFill>
            <a:srgbClr val="0024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377072" y="263951"/>
            <a:ext cx="8220173" cy="849463"/>
          </a:xfrm>
          <a:prstGeom prst="rect">
            <a:avLst/>
          </a:prstGeom>
          <a:noFill/>
        </p:spPr>
        <p:txBody>
          <a:bodyPr wrap="square" lIns="182880" tIns="146304" rIns="182880" bIns="146304" rtlCol="0">
            <a:spAutoFit/>
          </a:bodyPr>
          <a:lstStyle/>
          <a:p>
            <a:r>
              <a:rPr lang="en-US" sz="3600" b="1" dirty="0" smtClean="0"/>
              <a:t>Software Freedom Day 2017</a:t>
            </a:r>
            <a:endParaRPr lang="en-US" sz="3600" b="1" dirty="0"/>
          </a:p>
        </p:txBody>
      </p:sp>
      <p:sp>
        <p:nvSpPr>
          <p:cNvPr id="4" name="Title 1"/>
          <p:cNvSpPr txBox="1">
            <a:spLocks/>
          </p:cNvSpPr>
          <p:nvPr/>
        </p:nvSpPr>
        <p:spPr>
          <a:xfrm>
            <a:off x="101190" y="1673668"/>
            <a:ext cx="6693125" cy="1222505"/>
          </a:xfrm>
          <a:prstGeom prst="rect">
            <a:avLst/>
          </a:prstGeom>
        </p:spPr>
        <p:txBody>
          <a:bodyPr/>
          <a:lstStyle/>
          <a:p>
            <a:pPr marL="0" marR="0" lvl="0" indent="0" algn="l" defTabSz="685752" rtl="0" eaLnBrk="1" fontAlgn="auto" latinLnBrk="0" hangingPunct="1">
              <a:lnSpc>
                <a:spcPct val="90000"/>
              </a:lnSpc>
              <a:spcBef>
                <a:spcPct val="0"/>
              </a:spcBef>
              <a:spcAft>
                <a:spcPts val="0"/>
              </a:spcAft>
              <a:buClrTx/>
              <a:buSzTx/>
              <a:buFontTx/>
              <a:buNone/>
              <a:tabLst/>
              <a:defRPr/>
            </a:pPr>
            <a:r>
              <a:rPr kumimoji="0" lang="en-US" sz="4000"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t>Hybrid App Development with </a:t>
            </a:r>
            <a:r>
              <a:rPr kumimoji="0" lang="en-US" sz="4000" b="1"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t/>
            </a:r>
            <a:br>
              <a:rPr kumimoji="0" lang="en-US" sz="4000" b="1" i="0" u="none" strike="noStrike" kern="1200" cap="none" spc="-75" normalizeH="0" baseline="0" noProof="0" dirty="0" smtClean="0">
                <a:ln w="3175">
                  <a:noFill/>
                </a:ln>
                <a:solidFill>
                  <a:schemeClr val="tx1">
                    <a:lumMod val="95000"/>
                  </a:schemeClr>
                </a:solidFill>
                <a:effectLst/>
                <a:uLnTx/>
                <a:uFillTx/>
                <a:latin typeface="+mj-lt"/>
                <a:ea typeface="+mn-ea"/>
                <a:cs typeface="Segoe UI" pitchFamily="34" charset="0"/>
              </a:rPr>
            </a:br>
            <a:r>
              <a:rPr kumimoji="0" lang="en-US" sz="4800" b="1" i="0" u="none" strike="noStrike" kern="1200" cap="none" spc="-75"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rPr>
              <a:t>IONIC FRAMEWORK</a:t>
            </a:r>
            <a:endParaRPr kumimoji="0" lang="en-US" sz="4000" b="1" i="0" u="none" strike="noStrike" kern="1200" cap="none" spc="-75"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
        <p:nvSpPr>
          <p:cNvPr id="5" name="Text Placeholder 2"/>
          <p:cNvSpPr txBox="1">
            <a:spLocks/>
          </p:cNvSpPr>
          <p:nvPr/>
        </p:nvSpPr>
        <p:spPr>
          <a:xfrm>
            <a:off x="214413" y="3178177"/>
            <a:ext cx="4392100" cy="1280865"/>
          </a:xfrm>
          <a:prstGeom prst="rect">
            <a:avLst/>
          </a:prstGeom>
          <a:solidFill>
            <a:schemeClr val="tx1"/>
          </a:solidFill>
        </p:spPr>
        <p:txBody>
          <a:bodyPr/>
          <a:lstStyle/>
          <a:p>
            <a:pPr marL="252100" marR="0" lvl="0" indent="-252100" algn="l" defTabSz="685752" rtl="0" eaLnBrk="1" fontAlgn="auto" latinLnBrk="0" hangingPunct="1">
              <a:lnSpc>
                <a:spcPct val="90000"/>
              </a:lnSpc>
              <a:spcBef>
                <a:spcPct val="20000"/>
              </a:spcBef>
              <a:spcAft>
                <a:spcPts val="0"/>
              </a:spcAft>
              <a:buClrTx/>
              <a:buSzPct val="90000"/>
              <a:tabLst/>
              <a:defRPr/>
            </a:pPr>
            <a:r>
              <a:rPr kumimoji="0" lang="en-US" sz="2900" b="0" i="0" u="none" strike="noStrike" kern="1200" cap="none" spc="0" normalizeH="0" baseline="0" noProof="0" dirty="0" smtClean="0">
                <a:ln>
                  <a:noFill/>
                </a:ln>
                <a:solidFill>
                  <a:schemeClr val="bg1"/>
                </a:solidFill>
                <a:effectLst/>
                <a:uLnTx/>
                <a:uFillTx/>
                <a:latin typeface="+mj-lt"/>
                <a:ea typeface="+mn-ea"/>
                <a:cs typeface="+mn-cs"/>
              </a:rPr>
              <a:t>Anup Kumar Panwar</a:t>
            </a:r>
          </a:p>
          <a:p>
            <a:pPr marL="252100" marR="0" lvl="0" indent="-252100" algn="l" defTabSz="685752" rtl="0" eaLnBrk="1" fontAlgn="auto" latinLnBrk="0" hangingPunct="1">
              <a:lnSpc>
                <a:spcPct val="90000"/>
              </a:lnSpc>
              <a:spcBef>
                <a:spcPct val="20000"/>
              </a:spcBef>
              <a:spcAft>
                <a:spcPts val="0"/>
              </a:spcAft>
              <a:buClrTx/>
              <a:buSzPct val="90000"/>
              <a:tabLst/>
              <a:defRPr/>
            </a:pPr>
            <a:r>
              <a:rPr kumimoji="0" lang="en-US" sz="2900" b="0" i="0" u="none" strike="noStrike" kern="1200" cap="none" spc="0" normalizeH="0" baseline="0" noProof="0" dirty="0" smtClean="0">
                <a:ln>
                  <a:noFill/>
                </a:ln>
                <a:solidFill>
                  <a:schemeClr val="bg1"/>
                </a:solidFill>
                <a:effectLst/>
                <a:uLnTx/>
                <a:uFillTx/>
                <a:latin typeface="+mj-lt"/>
                <a:ea typeface="+mn-ea"/>
                <a:cs typeface="+mn-cs"/>
              </a:rPr>
              <a:t>UIET Chandigarh</a:t>
            </a:r>
            <a:endParaRPr kumimoji="0" lang="en-US" sz="2900" b="0" i="0" u="none" strike="noStrike" kern="1200" cap="none" spc="0" normalizeH="0" baseline="0" noProof="0" dirty="0">
              <a:ln>
                <a:noFill/>
              </a:ln>
              <a:solidFill>
                <a:schemeClr val="bg1"/>
              </a:solidFill>
              <a:effectLst/>
              <a:uLnTx/>
              <a:uFillTx/>
              <a:latin typeface="+mj-lt"/>
              <a:ea typeface="+mn-ea"/>
              <a:cs typeface="+mn-cs"/>
            </a:endParaRPr>
          </a:p>
        </p:txBody>
      </p:sp>
    </p:spTree>
    <p:extLst>
      <p:ext uri="{BB962C8B-B14F-4D97-AF65-F5344CB8AC3E}">
        <p14:creationId xmlns:p14="http://schemas.microsoft.com/office/powerpoint/2010/main" xmlns="" val="35117072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03918"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62%</a:t>
              </a:r>
            </a:p>
          </p:txBody>
        </p:sp>
        <p:sp>
          <p:nvSpPr>
            <p:cNvPr id="3" name="TextBox 2"/>
            <p:cNvSpPr txBox="1"/>
            <p:nvPr/>
          </p:nvSpPr>
          <p:spPr>
            <a:xfrm>
              <a:off x="4141954" y="1821991"/>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companies in survey currently have, or are planning a BYOD policy.</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2683062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56" y="1152740"/>
            <a:ext cx="8741881" cy="674749"/>
          </a:xfrm>
        </p:spPr>
        <p:txBody>
          <a:bodyPr/>
          <a:lstStyle/>
          <a:p>
            <a:r>
              <a:rPr lang="en-US" dirty="0" smtClean="0"/>
              <a:t>Worldwide Smartphone OS Share</a:t>
            </a:r>
            <a:endParaRPr lang="en-US" dirty="0"/>
          </a:p>
        </p:txBody>
      </p:sp>
      <p:sp>
        <p:nvSpPr>
          <p:cNvPr id="3" name="Text Placeholder 2"/>
          <p:cNvSpPr>
            <a:spLocks noGrp="1"/>
          </p:cNvSpPr>
          <p:nvPr>
            <p:ph type="body" sz="quarter" idx="10"/>
          </p:nvPr>
        </p:nvSpPr>
        <p:spPr/>
        <p:txBody>
          <a:bodyPr/>
          <a:lstStyle/>
          <a:p>
            <a:endParaRPr lang="en-AU"/>
          </a:p>
        </p:txBody>
      </p:sp>
      <p:graphicFrame>
        <p:nvGraphicFramePr>
          <p:cNvPr id="5" name="Chart 4"/>
          <p:cNvGraphicFramePr/>
          <p:nvPr>
            <p:extLst>
              <p:ext uri="{D42A27DB-BD31-4B8C-83A1-F6EECF244321}">
                <p14:modId xmlns:p14="http://schemas.microsoft.com/office/powerpoint/2010/main" xmlns="" val="3131963407"/>
              </p:ext>
            </p:extLst>
          </p:nvPr>
        </p:nvGraphicFramePr>
        <p:xfrm>
          <a:off x="221189" y="1961110"/>
          <a:ext cx="8645847" cy="2809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9246469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img.qz.com/2014/07/blackberry-quarterly-revenue-since-iphone-debut-sales_chartbuilder-1.png?w=640"/>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99975" y="162061"/>
            <a:ext cx="8544050" cy="481937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01509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mericans replace their cell phones every 2 years, Finns – every six, a study claim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47888" y="147638"/>
            <a:ext cx="4848225" cy="4848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118228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When users change handsets every two years its possible to get </a:t>
            </a:r>
            <a:r>
              <a:rPr lang="en-AU" sz="4000" u="sng" dirty="0" smtClean="0">
                <a:gradFill>
                  <a:gsLst>
                    <a:gs pos="2917">
                      <a:schemeClr val="tx1"/>
                    </a:gs>
                    <a:gs pos="30000">
                      <a:schemeClr val="tx1"/>
                    </a:gs>
                  </a:gsLst>
                  <a:lin ang="5400000" scaled="0"/>
                </a:gradFill>
                <a:latin typeface="+mj-lt"/>
              </a:rPr>
              <a:t>huge swings</a:t>
            </a:r>
            <a:r>
              <a:rPr lang="en-AU" sz="4000" dirty="0" smtClean="0">
                <a:gradFill>
                  <a:gsLst>
                    <a:gs pos="2917">
                      <a:schemeClr val="tx1"/>
                    </a:gs>
                    <a:gs pos="30000">
                      <a:schemeClr val="tx1"/>
                    </a:gs>
                  </a:gsLst>
                  <a:lin ang="5400000" scaled="0"/>
                </a:gradFill>
                <a:latin typeface="+mj-lt"/>
              </a:rPr>
              <a:t> in OS popularity.</a:t>
            </a:r>
          </a:p>
        </p:txBody>
      </p:sp>
      <p:sp>
        <p:nvSpPr>
          <p:cNvPr id="2" name="Title 1"/>
          <p:cNvSpPr>
            <a:spLocks noGrp="1"/>
          </p:cNvSpPr>
          <p:nvPr>
            <p:ph type="title"/>
          </p:nvPr>
        </p:nvSpPr>
        <p:spPr/>
        <p:txBody>
          <a:bodyPr/>
          <a:lstStyle/>
          <a:p>
            <a:endParaRPr lang="en-AU" dirty="0"/>
          </a:p>
        </p:txBody>
      </p:sp>
    </p:spTree>
    <p:extLst>
      <p:ext uri="{BB962C8B-B14F-4D97-AF65-F5344CB8AC3E}">
        <p14:creationId xmlns:p14="http://schemas.microsoft.com/office/powerpoint/2010/main" xmlns="" val="545065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Adopting a BYOD policy requires a cross platform development strategy.</a:t>
            </a:r>
          </a:p>
        </p:txBody>
      </p:sp>
      <p:sp>
        <p:nvSpPr>
          <p:cNvPr id="2" name="Title 1"/>
          <p:cNvSpPr>
            <a:spLocks noGrp="1"/>
          </p:cNvSpPr>
          <p:nvPr>
            <p:ph type="title"/>
          </p:nvPr>
        </p:nvSpPr>
        <p:spPr/>
        <p:txBody>
          <a:bodyPr/>
          <a:lstStyle/>
          <a:p>
            <a:endParaRPr lang="en-AU"/>
          </a:p>
        </p:txBody>
      </p:sp>
    </p:spTree>
    <p:extLst>
      <p:ext uri="{BB962C8B-B14F-4D97-AF65-F5344CB8AC3E}">
        <p14:creationId xmlns:p14="http://schemas.microsoft.com/office/powerpoint/2010/main" xmlns="" val="28590762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593021"/>
            <a:ext cx="7480340" cy="19574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What are the key considerations in your X-platform development strategy?</a:t>
            </a:r>
          </a:p>
        </p:txBody>
      </p:sp>
      <p:sp>
        <p:nvSpPr>
          <p:cNvPr id="2" name="Title 1"/>
          <p:cNvSpPr>
            <a:spLocks noGrp="1"/>
          </p:cNvSpPr>
          <p:nvPr>
            <p:ph type="title"/>
          </p:nvPr>
        </p:nvSpPr>
        <p:spPr/>
        <p:txBody>
          <a:bodyPr/>
          <a:lstStyle/>
          <a:p>
            <a:endParaRPr lang="en-AU"/>
          </a:p>
        </p:txBody>
      </p:sp>
    </p:spTree>
    <p:extLst>
      <p:ext uri="{BB962C8B-B14F-4D97-AF65-F5344CB8AC3E}">
        <p14:creationId xmlns:p14="http://schemas.microsoft.com/office/powerpoint/2010/main" xmlns="" val="194179627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4701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So what are the options?</a:t>
            </a:r>
          </a:p>
        </p:txBody>
      </p:sp>
      <p:sp>
        <p:nvSpPr>
          <p:cNvPr id="2" name="Title 1"/>
          <p:cNvSpPr>
            <a:spLocks noGrp="1"/>
          </p:cNvSpPr>
          <p:nvPr>
            <p:ph type="title"/>
          </p:nvPr>
        </p:nvSpPr>
        <p:spPr/>
        <p:txBody>
          <a:bodyPr/>
          <a:lstStyle/>
          <a:p>
            <a:endParaRPr lang="en-AU"/>
          </a:p>
        </p:txBody>
      </p:sp>
    </p:spTree>
    <p:extLst>
      <p:ext uri="{BB962C8B-B14F-4D97-AF65-F5344CB8AC3E}">
        <p14:creationId xmlns:p14="http://schemas.microsoft.com/office/powerpoint/2010/main" xmlns="" val="5026806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26394879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Tree>
    <p:extLst>
      <p:ext uri="{BB962C8B-B14F-4D97-AF65-F5344CB8AC3E}">
        <p14:creationId xmlns:p14="http://schemas.microsoft.com/office/powerpoint/2010/main" xmlns="" val="22097743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23154"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84%</a:t>
              </a:r>
            </a:p>
          </p:txBody>
        </p:sp>
        <p:sp>
          <p:nvSpPr>
            <p:cNvPr id="3" name="TextBox 2"/>
            <p:cNvSpPr txBox="1"/>
            <p:nvPr/>
          </p:nvSpPr>
          <p:spPr>
            <a:xfrm>
              <a:off x="4141954" y="1988188"/>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Australian mobile subscribers are using a smartphone.</a:t>
              </a:r>
            </a:p>
          </p:txBody>
        </p:sp>
      </p:grpSp>
    </p:spTree>
    <p:extLst>
      <p:ext uri="{BB962C8B-B14F-4D97-AF65-F5344CB8AC3E}">
        <p14:creationId xmlns:p14="http://schemas.microsoft.com/office/powerpoint/2010/main" xmlns="" val="38463397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Tree>
    <p:extLst>
      <p:ext uri="{BB962C8B-B14F-4D97-AF65-F5344CB8AC3E}">
        <p14:creationId xmlns:p14="http://schemas.microsoft.com/office/powerpoint/2010/main" xmlns="" val="36411118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81381" y="2851536"/>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Web</a:t>
            </a:r>
          </a:p>
        </p:txBody>
      </p:sp>
      <p:sp>
        <p:nvSpPr>
          <p:cNvPr id="8" name="Rectangle 7"/>
          <p:cNvSpPr/>
          <p:nvPr/>
        </p:nvSpPr>
        <p:spPr bwMode="auto">
          <a:xfrm>
            <a:off x="439487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1593912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71982" y="3106060"/>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Web</a:t>
            </a:r>
          </a:p>
        </p:txBody>
      </p:sp>
      <p:sp>
        <p:nvSpPr>
          <p:cNvPr id="8" name="Rectangle 7"/>
          <p:cNvSpPr/>
          <p:nvPr/>
        </p:nvSpPr>
        <p:spPr bwMode="auto">
          <a:xfrm>
            <a:off x="4376023"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7980893"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1891301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native</a:t>
            </a:r>
            <a:endParaRPr lang="en-US" dirty="0"/>
          </a:p>
        </p:txBody>
      </p:sp>
      <p:sp>
        <p:nvSpPr>
          <p:cNvPr id="3" name="Text Placeholder 2"/>
          <p:cNvSpPr>
            <a:spLocks noGrp="1"/>
          </p:cNvSpPr>
          <p:nvPr>
            <p:ph type="body" sz="quarter" idx="10"/>
          </p:nvPr>
        </p:nvSpPr>
        <p:spPr>
          <a:xfrm>
            <a:off x="130492" y="1509757"/>
            <a:ext cx="8740142" cy="1814688"/>
          </a:xfrm>
        </p:spPr>
        <p:txBody>
          <a:bodyPr/>
          <a:lstStyle/>
          <a:p>
            <a:r>
              <a:rPr lang="en-US" dirty="0" smtClean="0"/>
              <a:t>Community &amp; Support</a:t>
            </a:r>
          </a:p>
          <a:p>
            <a:r>
              <a:rPr lang="en-US" dirty="0" smtClean="0"/>
              <a:t>Unique Platform Features</a:t>
            </a:r>
          </a:p>
          <a:p>
            <a:r>
              <a:rPr lang="en-US" dirty="0" smtClean="0"/>
              <a:t>Minimal Shared Logic</a:t>
            </a:r>
          </a:p>
          <a:p>
            <a:r>
              <a:rPr lang="en-US" dirty="0" smtClean="0"/>
              <a:t>High Performance</a:t>
            </a:r>
            <a:endParaRPr lang="en-US" dirty="0"/>
          </a:p>
        </p:txBody>
      </p:sp>
    </p:spTree>
    <p:extLst>
      <p:ext uri="{BB962C8B-B14F-4D97-AF65-F5344CB8AC3E}">
        <p14:creationId xmlns:p14="http://schemas.microsoft.com/office/powerpoint/2010/main" xmlns="" val="40193271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670" y="1578627"/>
            <a:ext cx="8740142" cy="1347163"/>
          </a:xfrm>
        </p:spPr>
        <p:txBody>
          <a:bodyPr/>
          <a:lstStyle/>
          <a:p>
            <a:r>
              <a:rPr lang="en-US" sz="6000" dirty="0" smtClean="0"/>
              <a:t>Choosing an X-Platform Dev Strategy</a:t>
            </a:r>
            <a:endParaRPr lang="en-US" sz="6000" dirty="0"/>
          </a:p>
        </p:txBody>
      </p:sp>
    </p:spTree>
    <p:extLst>
      <p:ext uri="{BB962C8B-B14F-4D97-AF65-F5344CB8AC3E}">
        <p14:creationId xmlns:p14="http://schemas.microsoft.com/office/powerpoint/2010/main" xmlns="" val="33513862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881381" y="2851536"/>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Apps</a:t>
            </a:r>
          </a:p>
        </p:txBody>
      </p:sp>
      <p:sp>
        <p:nvSpPr>
          <p:cNvPr id="8" name="Rectangle 7"/>
          <p:cNvSpPr/>
          <p:nvPr/>
        </p:nvSpPr>
        <p:spPr bwMode="auto">
          <a:xfrm>
            <a:off x="439487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Down Arrow 10"/>
          <p:cNvSpPr/>
          <p:nvPr/>
        </p:nvSpPr>
        <p:spPr bwMode="auto">
          <a:xfrm>
            <a:off x="686821"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1593912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Web</a:t>
            </a:r>
            <a:endParaRPr lang="en-US" dirty="0"/>
          </a:p>
        </p:txBody>
      </p:sp>
      <p:sp>
        <p:nvSpPr>
          <p:cNvPr id="3" name="Text Placeholder 2"/>
          <p:cNvSpPr>
            <a:spLocks noGrp="1"/>
          </p:cNvSpPr>
          <p:nvPr>
            <p:ph type="body" sz="quarter" idx="10"/>
          </p:nvPr>
        </p:nvSpPr>
        <p:spPr>
          <a:xfrm>
            <a:off x="130492" y="2390808"/>
            <a:ext cx="8740142" cy="2010126"/>
          </a:xfrm>
        </p:spPr>
        <p:txBody>
          <a:bodyPr/>
          <a:lstStyle/>
          <a:p>
            <a:r>
              <a:rPr lang="en-US" dirty="0" smtClean="0"/>
              <a:t>Common Frameworks</a:t>
            </a:r>
          </a:p>
          <a:p>
            <a:r>
              <a:rPr lang="en-US" dirty="0" smtClean="0"/>
              <a:t>Responsive Design	</a:t>
            </a:r>
          </a:p>
          <a:p>
            <a:r>
              <a:rPr lang="en-US" dirty="0" smtClean="0"/>
              <a:t>		HTML5</a:t>
            </a:r>
          </a:p>
          <a:p>
            <a:r>
              <a:rPr lang="en-US" dirty="0" smtClean="0"/>
              <a:t>		Media Queries</a:t>
            </a:r>
          </a:p>
        </p:txBody>
      </p:sp>
    </p:spTree>
    <p:extLst>
      <p:ext uri="{BB962C8B-B14F-4D97-AF65-F5344CB8AC3E}">
        <p14:creationId xmlns:p14="http://schemas.microsoft.com/office/powerpoint/2010/main" xmlns="" val="7805210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High Cost – approx. 3-4K</a:t>
            </a:r>
          </a:p>
          <a:p>
            <a:r>
              <a:rPr lang="en-US" dirty="0" smtClean="0"/>
              <a:t>Less Revenue – Ad Blockers</a:t>
            </a:r>
          </a:p>
          <a:p>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565321"/>
            <a:ext cx="7480340" cy="2012859"/>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When it comes to websites, all the smart kids are doing </a:t>
            </a:r>
            <a:r>
              <a:rPr lang="en-AU" sz="4400" b="1" dirty="0" smtClean="0">
                <a:gradFill>
                  <a:gsLst>
                    <a:gs pos="2917">
                      <a:schemeClr val="tx1"/>
                    </a:gs>
                    <a:gs pos="30000">
                      <a:schemeClr val="tx1"/>
                    </a:gs>
                  </a:gsLst>
                  <a:lin ang="5400000" scaled="0"/>
                </a:gradFill>
                <a:latin typeface="+mj-lt"/>
              </a:rPr>
              <a:t>PROGRESSIVE WEB APPS</a:t>
            </a:r>
            <a:endParaRPr lang="en-AU" sz="4000" b="1" dirty="0" smtClean="0">
              <a:gradFill>
                <a:gsLst>
                  <a:gs pos="2917">
                    <a:schemeClr val="tx1"/>
                  </a:gs>
                  <a:gs pos="30000">
                    <a:schemeClr val="tx1"/>
                  </a:gs>
                </a:gsLst>
                <a:lin ang="5400000" scaled="0"/>
              </a:gradFill>
              <a:latin typeface="+mj-lt"/>
            </a:endParaRPr>
          </a:p>
        </p:txBody>
      </p:sp>
      <p:sp>
        <p:nvSpPr>
          <p:cNvPr id="2" name="Title 1"/>
          <p:cNvSpPr>
            <a:spLocks noGrp="1"/>
          </p:cNvSpPr>
          <p:nvPr>
            <p:ph type="title"/>
          </p:nvPr>
        </p:nvSpPr>
        <p:spPr/>
        <p:txBody>
          <a:bodyPr/>
          <a:lstStyle/>
          <a:p>
            <a:endParaRPr lang="en-AU"/>
          </a:p>
        </p:txBody>
      </p:sp>
    </p:spTree>
    <p:extLst>
      <p:ext uri="{BB962C8B-B14F-4D97-AF65-F5344CB8AC3E}">
        <p14:creationId xmlns:p14="http://schemas.microsoft.com/office/powerpoint/2010/main" xmlns="" val="390528662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46325" y="2548891"/>
            <a:ext cx="7251350"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923465"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194677" y="238092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383733" y="3106060"/>
            <a:ext cx="1079463"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Mobile</a:t>
            </a:r>
          </a:p>
          <a:p>
            <a:pPr algn="ctr">
              <a:lnSpc>
                <a:spcPct val="90000"/>
              </a:lnSpc>
              <a:spcAft>
                <a:spcPts val="600"/>
              </a:spcAft>
            </a:pPr>
            <a:r>
              <a:rPr lang="en-AU" sz="1800" dirty="0" smtClean="0">
                <a:solidFill>
                  <a:schemeClr val="bg1"/>
                </a:solidFill>
              </a:rPr>
              <a:t>Web</a:t>
            </a:r>
          </a:p>
        </p:txBody>
      </p:sp>
      <p:sp>
        <p:nvSpPr>
          <p:cNvPr id="6" name="TextBox 5"/>
          <p:cNvSpPr txBox="1"/>
          <p:nvPr/>
        </p:nvSpPr>
        <p:spPr>
          <a:xfrm>
            <a:off x="7705729" y="3111371"/>
            <a:ext cx="1023615"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100%</a:t>
            </a:r>
          </a:p>
          <a:p>
            <a:pPr algn="ctr">
              <a:lnSpc>
                <a:spcPct val="90000"/>
              </a:lnSpc>
              <a:spcAft>
                <a:spcPts val="600"/>
              </a:spcAft>
            </a:pPr>
            <a:r>
              <a:rPr lang="en-AU" sz="1800" dirty="0" smtClean="0">
                <a:solidFill>
                  <a:schemeClr val="bg1"/>
                </a:solidFill>
              </a:rPr>
              <a:t>Native</a:t>
            </a:r>
          </a:p>
        </p:txBody>
      </p:sp>
      <p:sp>
        <p:nvSpPr>
          <p:cNvPr id="7" name="TextBox 6"/>
          <p:cNvSpPr txBox="1"/>
          <p:nvPr/>
        </p:nvSpPr>
        <p:spPr>
          <a:xfrm>
            <a:off x="3985106" y="3106060"/>
            <a:ext cx="1053814" cy="871008"/>
          </a:xfrm>
          <a:prstGeom prst="rect">
            <a:avLst/>
          </a:prstGeom>
          <a:noFill/>
        </p:spPr>
        <p:txBody>
          <a:bodyPr wrap="none" lIns="182880" tIns="146304" rIns="182880" bIns="146304" rtlCol="0">
            <a:spAutoFit/>
          </a:bodyPr>
          <a:lstStyle/>
          <a:p>
            <a:pPr algn="ctr">
              <a:lnSpc>
                <a:spcPct val="90000"/>
              </a:lnSpc>
              <a:spcAft>
                <a:spcPts val="600"/>
              </a:spcAft>
            </a:pPr>
            <a:r>
              <a:rPr lang="en-AU" sz="1800" dirty="0" smtClean="0">
                <a:solidFill>
                  <a:schemeClr val="bg1"/>
                </a:solidFill>
              </a:rPr>
              <a:t>Hybrid</a:t>
            </a:r>
          </a:p>
          <a:p>
            <a:pPr algn="ctr">
              <a:lnSpc>
                <a:spcPct val="90000"/>
              </a:lnSpc>
              <a:spcAft>
                <a:spcPts val="600"/>
              </a:spcAft>
            </a:pPr>
            <a:r>
              <a:rPr lang="en-AU" sz="1800" dirty="0" smtClean="0">
                <a:solidFill>
                  <a:schemeClr val="bg1"/>
                </a:solidFill>
              </a:rPr>
              <a:t>Apps</a:t>
            </a:r>
          </a:p>
        </p:txBody>
      </p:sp>
      <p:sp>
        <p:nvSpPr>
          <p:cNvPr id="8" name="Rectangle 7"/>
          <p:cNvSpPr/>
          <p:nvPr/>
        </p:nvSpPr>
        <p:spPr bwMode="auto">
          <a:xfrm>
            <a:off x="4489147" y="2403785"/>
            <a:ext cx="45719" cy="3816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a:off x="4252504" y="1221718"/>
            <a:ext cx="473286" cy="106862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376788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23154"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42%</a:t>
              </a:r>
            </a:p>
          </p:txBody>
        </p:sp>
        <p:sp>
          <p:nvSpPr>
            <p:cNvPr id="3" name="TextBox 2"/>
            <p:cNvSpPr txBox="1"/>
            <p:nvPr/>
          </p:nvSpPr>
          <p:spPr>
            <a:xfrm>
              <a:off x="4141954" y="1988188"/>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major Australian carrier revenue is from data traffic.</a:t>
              </a:r>
            </a:p>
          </p:txBody>
        </p:sp>
      </p:grpSp>
      <p:sp>
        <p:nvSpPr>
          <p:cNvPr id="5" name="Title 4"/>
          <p:cNvSpPr>
            <a:spLocks noGrp="1"/>
          </p:cNvSpPr>
          <p:nvPr>
            <p:ph type="title"/>
          </p:nvPr>
        </p:nvSpPr>
        <p:spPr/>
        <p:txBody>
          <a:bodyPr/>
          <a:lstStyle/>
          <a:p>
            <a:endParaRPr lang="en-AU" dirty="0"/>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31793790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Web</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Apache Cordova</a:t>
            </a:r>
          </a:p>
          <a:p>
            <a:r>
              <a:rPr lang="en-US" dirty="0" smtClean="0"/>
              <a:t>Ionic Framework</a:t>
            </a:r>
          </a:p>
          <a:p>
            <a:r>
              <a:rPr lang="en-US" dirty="0" smtClean="0"/>
              <a:t>Visual Studio MDA</a:t>
            </a:r>
          </a:p>
        </p:txBody>
      </p:sp>
    </p:spTree>
    <p:extLst>
      <p:ext uri="{BB962C8B-B14F-4D97-AF65-F5344CB8AC3E}">
        <p14:creationId xmlns:p14="http://schemas.microsoft.com/office/powerpoint/2010/main" xmlns="" val="61812017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Apache Cordova</a:t>
            </a:r>
            <a:endParaRPr lang="en-US" dirty="0"/>
          </a:p>
        </p:txBody>
      </p:sp>
      <p:sp>
        <p:nvSpPr>
          <p:cNvPr id="3" name="Text Placeholder 2"/>
          <p:cNvSpPr>
            <a:spLocks noGrp="1"/>
          </p:cNvSpPr>
          <p:nvPr>
            <p:ph type="body" sz="quarter" idx="12"/>
          </p:nvPr>
        </p:nvSpPr>
        <p:spPr/>
        <p:txBody>
          <a:bodyPr/>
          <a:lstStyle/>
          <a:p>
            <a:r>
              <a:rPr lang="en-US" smtClean="0"/>
              <a:t>Mitch Denny</a:t>
            </a:r>
            <a:endParaRPr lang="en-US" dirty="0"/>
          </a:p>
        </p:txBody>
      </p:sp>
    </p:spTree>
    <p:extLst>
      <p:ext uri="{BB962C8B-B14F-4D97-AF65-F5344CB8AC3E}">
        <p14:creationId xmlns:p14="http://schemas.microsoft.com/office/powerpoint/2010/main" xmlns="" val="10516119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Setting-up Cordova via CLI</a:t>
            </a:r>
            <a:endParaRPr lang="en-US" dirty="0"/>
          </a:p>
        </p:txBody>
      </p:sp>
      <p:sp>
        <p:nvSpPr>
          <p:cNvPr id="5" name="Text Placeholder 4"/>
          <p:cNvSpPr>
            <a:spLocks noGrp="1"/>
          </p:cNvSpPr>
          <p:nvPr>
            <p:ph type="body" sz="quarter" idx="10"/>
          </p:nvPr>
        </p:nvSpPr>
        <p:spPr>
          <a:xfrm>
            <a:off x="135595" y="894310"/>
            <a:ext cx="8740141" cy="751320"/>
          </a:xfrm>
        </p:spPr>
        <p:txBody>
          <a:bodyPr/>
          <a:lstStyle/>
          <a:p>
            <a:r>
              <a:rPr lang="en-US" sz="2000" dirty="0" err="1" smtClean="0"/>
              <a:t>npm</a:t>
            </a:r>
            <a:r>
              <a:rPr lang="en-US" sz="2000" dirty="0"/>
              <a:t> </a:t>
            </a:r>
            <a:r>
              <a:rPr lang="en-US" sz="2000" dirty="0" smtClean="0"/>
              <a:t>install –g </a:t>
            </a:r>
            <a:r>
              <a:rPr lang="en-US" sz="2000" dirty="0" err="1" smtClean="0"/>
              <a:t>cordova</a:t>
            </a:r>
            <a:endParaRPr lang="en-US" sz="2000" dirty="0" smtClean="0"/>
          </a:p>
          <a:p>
            <a:r>
              <a:rPr lang="en-US" sz="2000" dirty="0" err="1" smtClean="0"/>
              <a:t>cordova</a:t>
            </a:r>
            <a:r>
              <a:rPr lang="en-US" sz="2000" dirty="0" smtClean="0"/>
              <a:t> create </a:t>
            </a:r>
            <a:r>
              <a:rPr lang="en-US" sz="2000" dirty="0" err="1" smtClean="0"/>
              <a:t>helloworld</a:t>
            </a:r>
            <a:r>
              <a:rPr lang="en-US" sz="2000" dirty="0" smtClean="0"/>
              <a:t> </a:t>
            </a:r>
            <a:r>
              <a:rPr lang="en-US" sz="2000" dirty="0" err="1" smtClean="0"/>
              <a:t>com.example.hello</a:t>
            </a:r>
            <a:r>
              <a:rPr lang="en-US" sz="2000" dirty="0" smtClean="0"/>
              <a:t> “Hello World”</a:t>
            </a:r>
          </a:p>
        </p:txBody>
      </p:sp>
    </p:spTree>
    <p:extLst>
      <p:ext uri="{BB962C8B-B14F-4D97-AF65-F5344CB8AC3E}">
        <p14:creationId xmlns:p14="http://schemas.microsoft.com/office/powerpoint/2010/main" xmlns="" val="3124090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Platforms</a:t>
            </a:r>
            <a:endParaRPr lang="en-US" dirty="0"/>
          </a:p>
        </p:txBody>
      </p:sp>
      <p:sp>
        <p:nvSpPr>
          <p:cNvPr id="5" name="Text Placeholder 4"/>
          <p:cNvSpPr>
            <a:spLocks noGrp="1"/>
          </p:cNvSpPr>
          <p:nvPr>
            <p:ph type="body" sz="quarter" idx="10"/>
          </p:nvPr>
        </p:nvSpPr>
        <p:spPr>
          <a:xfrm>
            <a:off x="135595" y="894310"/>
            <a:ext cx="8740141" cy="1089874"/>
          </a:xfrm>
        </p:spPr>
        <p:txBody>
          <a:bodyPr/>
          <a:lstStyle/>
          <a:p>
            <a:r>
              <a:rPr lang="en-US" sz="2000" dirty="0" err="1"/>
              <a:t>cordova</a:t>
            </a:r>
            <a:r>
              <a:rPr lang="en-US" sz="2000" dirty="0"/>
              <a:t> platforms add </a:t>
            </a:r>
            <a:r>
              <a:rPr lang="en-US" sz="2000" dirty="0" err="1"/>
              <a:t>ios</a:t>
            </a:r>
            <a:endParaRPr lang="en-US" sz="2000" dirty="0"/>
          </a:p>
          <a:p>
            <a:r>
              <a:rPr lang="en-US" sz="2000" dirty="0" err="1"/>
              <a:t>cordova</a:t>
            </a:r>
            <a:r>
              <a:rPr lang="en-US" sz="2000" dirty="0"/>
              <a:t> platforms add android</a:t>
            </a:r>
          </a:p>
          <a:p>
            <a:r>
              <a:rPr lang="en-US" sz="2000" dirty="0" err="1" smtClean="0"/>
              <a:t>cordova</a:t>
            </a:r>
            <a:r>
              <a:rPr lang="en-US" sz="2000" dirty="0" smtClean="0"/>
              <a:t> </a:t>
            </a:r>
            <a:r>
              <a:rPr lang="en-US" sz="2000" dirty="0"/>
              <a:t>platforms add wp8</a:t>
            </a:r>
          </a:p>
        </p:txBody>
      </p:sp>
    </p:spTree>
    <p:extLst>
      <p:ext uri="{BB962C8B-B14F-4D97-AF65-F5344CB8AC3E}">
        <p14:creationId xmlns:p14="http://schemas.microsoft.com/office/powerpoint/2010/main" xmlns="" val="42869754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Searching Plugins</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a:t>c</a:t>
            </a:r>
            <a:r>
              <a:rPr lang="en-US" sz="2000" dirty="0" err="1" smtClean="0"/>
              <a:t>ordova</a:t>
            </a:r>
            <a:r>
              <a:rPr lang="en-US" sz="2000" dirty="0" smtClean="0"/>
              <a:t> plugin search [keyword]</a:t>
            </a:r>
          </a:p>
        </p:txBody>
      </p:sp>
    </p:spTree>
    <p:extLst>
      <p:ext uri="{BB962C8B-B14F-4D97-AF65-F5344CB8AC3E}">
        <p14:creationId xmlns:p14="http://schemas.microsoft.com/office/powerpoint/2010/main" xmlns="" val="33795656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Plugins</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a:t>c</a:t>
            </a:r>
            <a:r>
              <a:rPr lang="en-US" sz="2000" dirty="0" err="1" smtClean="0"/>
              <a:t>ordova</a:t>
            </a:r>
            <a:r>
              <a:rPr lang="en-US" sz="2000" dirty="0" smtClean="0"/>
              <a:t> plugin add </a:t>
            </a:r>
            <a:r>
              <a:rPr lang="en-US" sz="2000" dirty="0" err="1" smtClean="0"/>
              <a:t>org.apache.cordova.battery</a:t>
            </a:r>
            <a:r>
              <a:rPr lang="en-US" sz="2000" dirty="0" smtClean="0"/>
              <a:t>-status</a:t>
            </a:r>
          </a:p>
        </p:txBody>
      </p:sp>
    </p:spTree>
    <p:extLst>
      <p:ext uri="{BB962C8B-B14F-4D97-AF65-F5344CB8AC3E}">
        <p14:creationId xmlns:p14="http://schemas.microsoft.com/office/powerpoint/2010/main" xmlns="" val="752427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Listening to Events</a:t>
            </a:r>
            <a:endParaRPr lang="en-US" dirty="0"/>
          </a:p>
        </p:txBody>
      </p:sp>
      <p:sp>
        <p:nvSpPr>
          <p:cNvPr id="5" name="Text Placeholder 4"/>
          <p:cNvSpPr>
            <a:spLocks noGrp="1"/>
          </p:cNvSpPr>
          <p:nvPr>
            <p:ph type="body" sz="quarter" idx="10"/>
          </p:nvPr>
        </p:nvSpPr>
        <p:spPr>
          <a:xfrm>
            <a:off x="135595" y="894310"/>
            <a:ext cx="8740141" cy="3121200"/>
          </a:xfrm>
        </p:spPr>
        <p:txBody>
          <a:bodyPr/>
          <a:lstStyle/>
          <a:p>
            <a:r>
              <a:rPr lang="en-US" sz="2000" dirty="0" smtClean="0"/>
              <a:t>function </a:t>
            </a:r>
            <a:r>
              <a:rPr lang="en-US" sz="2000" dirty="0" err="1" smtClean="0"/>
              <a:t>onBatteryStatus</a:t>
            </a:r>
            <a:r>
              <a:rPr lang="en-US" sz="2000" dirty="0" smtClean="0"/>
              <a:t>(data)</a:t>
            </a:r>
            <a:r>
              <a:rPr lang="en-US" sz="2000" dirty="0"/>
              <a:t> </a:t>
            </a:r>
            <a:r>
              <a:rPr lang="en-US" sz="2000" dirty="0" smtClean="0"/>
              <a:t>{</a:t>
            </a:r>
          </a:p>
          <a:p>
            <a:r>
              <a:rPr lang="en-US" sz="2000" dirty="0" smtClean="0"/>
              <a:t>	// Do something with battery status.</a:t>
            </a:r>
          </a:p>
          <a:p>
            <a:r>
              <a:rPr lang="en-US" sz="2000" dirty="0" smtClean="0"/>
              <a:t>}</a:t>
            </a:r>
          </a:p>
          <a:p>
            <a:endParaRPr lang="en-US" sz="2000" dirty="0"/>
          </a:p>
          <a:p>
            <a:r>
              <a:rPr lang="en-US" sz="2000" dirty="0" err="1" smtClean="0"/>
              <a:t>window.addEventListener</a:t>
            </a:r>
            <a:r>
              <a:rPr lang="en-US" sz="2000" dirty="0" smtClean="0"/>
              <a:t>(</a:t>
            </a:r>
          </a:p>
          <a:p>
            <a:r>
              <a:rPr lang="en-US" sz="2000" dirty="0"/>
              <a:t>	</a:t>
            </a:r>
            <a:r>
              <a:rPr lang="en-US" sz="2000" dirty="0" smtClean="0"/>
              <a:t>‘</a:t>
            </a:r>
            <a:r>
              <a:rPr lang="en-US" sz="2000" dirty="0" err="1" smtClean="0"/>
              <a:t>batterystatus</a:t>
            </a:r>
            <a:r>
              <a:rPr lang="en-US" sz="2000" dirty="0" smtClean="0"/>
              <a:t>’,</a:t>
            </a:r>
          </a:p>
          <a:p>
            <a:r>
              <a:rPr lang="en-US" sz="2000" dirty="0"/>
              <a:t>	</a:t>
            </a:r>
            <a:r>
              <a:rPr lang="en-US" sz="2000" dirty="0" err="1" smtClean="0"/>
              <a:t>onBatteryStatus</a:t>
            </a:r>
            <a:r>
              <a:rPr lang="en-US" sz="2000" dirty="0" smtClean="0"/>
              <a:t>,</a:t>
            </a:r>
          </a:p>
          <a:p>
            <a:r>
              <a:rPr lang="en-US" sz="2000" dirty="0"/>
              <a:t>	</a:t>
            </a:r>
            <a:r>
              <a:rPr lang="en-US" sz="2000" dirty="0" smtClean="0"/>
              <a:t>false</a:t>
            </a:r>
          </a:p>
          <a:p>
            <a:r>
              <a:rPr lang="en-US" sz="2000" dirty="0"/>
              <a:t>	</a:t>
            </a:r>
            <a:r>
              <a:rPr lang="en-US" sz="2000" dirty="0" smtClean="0"/>
              <a:t>);</a:t>
            </a:r>
          </a:p>
        </p:txBody>
      </p:sp>
    </p:spTree>
    <p:extLst>
      <p:ext uri="{BB962C8B-B14F-4D97-AF65-F5344CB8AC3E}">
        <p14:creationId xmlns:p14="http://schemas.microsoft.com/office/powerpoint/2010/main" xmlns="" val="33407050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Build/Run</a:t>
            </a:r>
            <a:endParaRPr lang="en-US" dirty="0"/>
          </a:p>
        </p:txBody>
      </p:sp>
      <p:sp>
        <p:nvSpPr>
          <p:cNvPr id="5" name="Text Placeholder 4"/>
          <p:cNvSpPr>
            <a:spLocks noGrp="1"/>
          </p:cNvSpPr>
          <p:nvPr>
            <p:ph type="body" sz="quarter" idx="10"/>
          </p:nvPr>
        </p:nvSpPr>
        <p:spPr>
          <a:xfrm>
            <a:off x="135595" y="894310"/>
            <a:ext cx="8740141" cy="412766"/>
          </a:xfrm>
        </p:spPr>
        <p:txBody>
          <a:bodyPr/>
          <a:lstStyle/>
          <a:p>
            <a:r>
              <a:rPr lang="en-US" sz="2000" dirty="0" err="1" smtClean="0"/>
              <a:t>cordova</a:t>
            </a:r>
            <a:r>
              <a:rPr lang="en-US" sz="2000" dirty="0" smtClean="0"/>
              <a:t> run [platform]</a:t>
            </a:r>
          </a:p>
        </p:txBody>
      </p:sp>
    </p:spTree>
    <p:extLst>
      <p:ext uri="{BB962C8B-B14F-4D97-AF65-F5344CB8AC3E}">
        <p14:creationId xmlns:p14="http://schemas.microsoft.com/office/powerpoint/2010/main" xmlns="" val="579677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p14="http://schemas.microsoft.com/office/powerpoint/2010/main" xmlns="" val="60979123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p14="http://schemas.microsoft.com/office/powerpoint/2010/main" xmlns="" val="61237143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583079"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67%</a:t>
              </a:r>
            </a:p>
          </p:txBody>
        </p:sp>
        <p:sp>
          <p:nvSpPr>
            <p:cNvPr id="3" name="TextBox 2"/>
            <p:cNvSpPr txBox="1"/>
            <p:nvPr/>
          </p:nvSpPr>
          <p:spPr>
            <a:xfrm>
              <a:off x="4141954" y="1821989"/>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people use a personal device at work, regardless of BYOD policy.</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169297494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045401" y="35818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Tree>
    <p:extLst>
      <p:ext uri="{BB962C8B-B14F-4D97-AF65-F5344CB8AC3E}">
        <p14:creationId xmlns:p14="http://schemas.microsoft.com/office/powerpoint/2010/main" xmlns="" val="88698523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045401" y="35818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6" y="96882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1" y="157048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
        <p:nvSpPr>
          <p:cNvPr id="4" name="Rectangle 3"/>
          <p:cNvSpPr/>
          <p:nvPr/>
        </p:nvSpPr>
        <p:spPr bwMode="auto">
          <a:xfrm>
            <a:off x="3422276" y="2571750"/>
            <a:ext cx="844405" cy="1657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Cordova</a:t>
            </a:r>
          </a:p>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API</a:t>
            </a:r>
          </a:p>
        </p:txBody>
      </p:sp>
    </p:spTree>
    <p:extLst>
      <p:ext uri="{BB962C8B-B14F-4D97-AF65-F5344CB8AC3E}">
        <p14:creationId xmlns:p14="http://schemas.microsoft.com/office/powerpoint/2010/main" xmlns="" val="27249867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45401" y="358180"/>
            <a:ext cx="3053199" cy="4427140"/>
            <a:chOff x="3045400" y="-99800"/>
            <a:chExt cx="3053199" cy="4427140"/>
          </a:xfrm>
        </p:grpSpPr>
        <p:sp>
          <p:nvSpPr>
            <p:cNvPr id="9" name="Rectangle 8"/>
            <p:cNvSpPr/>
            <p:nvPr/>
          </p:nvSpPr>
          <p:spPr bwMode="auto">
            <a:xfrm>
              <a:off x="3045400" y="-99800"/>
              <a:ext cx="3053199" cy="442714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Native Wrapper</a:t>
              </a:r>
            </a:p>
          </p:txBody>
        </p:sp>
        <p:sp>
          <p:nvSpPr>
            <p:cNvPr id="3" name="Rectangle 2"/>
            <p:cNvSpPr/>
            <p:nvPr/>
          </p:nvSpPr>
          <p:spPr bwMode="auto">
            <a:xfrm>
              <a:off x="3422275" y="510840"/>
              <a:ext cx="2299449" cy="36105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Web View</a:t>
              </a:r>
            </a:p>
          </p:txBody>
        </p:sp>
        <p:sp>
          <p:nvSpPr>
            <p:cNvPr id="2" name="Rectangle 1"/>
            <p:cNvSpPr/>
            <p:nvPr/>
          </p:nvSpPr>
          <p:spPr bwMode="auto">
            <a:xfrm>
              <a:off x="3579710" y="1112500"/>
              <a:ext cx="1984580" cy="28331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Your Code</a:t>
              </a:r>
            </a:p>
            <a:p>
              <a:pPr algn="ctr" defTabSz="932472" fontAlgn="base">
                <a:lnSpc>
                  <a:spcPct val="90000"/>
                </a:lnSpc>
                <a:spcBef>
                  <a:spcPct val="0"/>
                </a:spcBef>
                <a:spcAft>
                  <a:spcPct val="0"/>
                </a:spcAft>
              </a:pPr>
              <a:r>
                <a:rPr lang="en-AU" sz="2400" dirty="0" smtClean="0">
                  <a:gradFill>
                    <a:gsLst>
                      <a:gs pos="0">
                        <a:srgbClr val="FFFFFF"/>
                      </a:gs>
                      <a:gs pos="100000">
                        <a:srgbClr val="FFFFFF"/>
                      </a:gs>
                    </a:gsLst>
                    <a:lin ang="5400000" scaled="0"/>
                  </a:gradFill>
                  <a:latin typeface="+mj-lt"/>
                  <a:ea typeface="Segoe UI" pitchFamily="34" charset="0"/>
                  <a:cs typeface="Segoe UI" pitchFamily="34" charset="0"/>
                </a:rPr>
                <a:t>(HTML/JS)</a:t>
              </a:r>
            </a:p>
          </p:txBody>
        </p:sp>
        <p:sp>
          <p:nvSpPr>
            <p:cNvPr id="4" name="Rectangle 3"/>
            <p:cNvSpPr/>
            <p:nvPr/>
          </p:nvSpPr>
          <p:spPr bwMode="auto">
            <a:xfrm>
              <a:off x="3422275" y="2113770"/>
              <a:ext cx="844405" cy="1657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Cordova</a:t>
              </a:r>
            </a:p>
            <a:p>
              <a:pPr algn="ctr" defTabSz="932472" fontAlgn="base">
                <a:lnSpc>
                  <a:spcPct val="90000"/>
                </a:lnSpc>
                <a:spcBef>
                  <a:spcPct val="0"/>
                </a:spcBef>
                <a:spcAft>
                  <a:spcPct val="0"/>
                </a:spcAft>
              </a:pPr>
              <a:r>
                <a:rPr lang="en-AU" sz="1200" dirty="0" smtClean="0">
                  <a:gradFill>
                    <a:gsLst>
                      <a:gs pos="0">
                        <a:srgbClr val="FFFFFF"/>
                      </a:gs>
                      <a:gs pos="100000">
                        <a:srgbClr val="FFFFFF"/>
                      </a:gs>
                    </a:gsLst>
                    <a:lin ang="5400000" scaled="0"/>
                  </a:gradFill>
                  <a:ea typeface="Segoe UI" pitchFamily="34" charset="0"/>
                  <a:cs typeface="Segoe UI" pitchFamily="34" charset="0"/>
                </a:rPr>
                <a:t>API</a:t>
              </a:r>
            </a:p>
          </p:txBody>
        </p:sp>
        <p:sp>
          <p:nvSpPr>
            <p:cNvPr id="6" name="Right Arrow Callout 5"/>
            <p:cNvSpPr/>
            <p:nvPr/>
          </p:nvSpPr>
          <p:spPr bwMode="auto">
            <a:xfrm>
              <a:off x="3190977" y="2113770"/>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Callout 6"/>
            <p:cNvSpPr/>
            <p:nvPr/>
          </p:nvSpPr>
          <p:spPr bwMode="auto">
            <a:xfrm>
              <a:off x="3190977" y="2680532"/>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Callout 7"/>
            <p:cNvSpPr/>
            <p:nvPr/>
          </p:nvSpPr>
          <p:spPr bwMode="auto">
            <a:xfrm>
              <a:off x="3190977" y="3252776"/>
              <a:ext cx="381650" cy="518084"/>
            </a:xfrm>
            <a:prstGeom prst="rightArrowCallou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Left Brace 10"/>
          <p:cNvSpPr/>
          <p:nvPr/>
        </p:nvSpPr>
        <p:spPr>
          <a:xfrm>
            <a:off x="2511090" y="2571750"/>
            <a:ext cx="351039" cy="1657090"/>
          </a:xfrm>
          <a:prstGeom prst="lef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TextBox 11"/>
          <p:cNvSpPr txBox="1"/>
          <p:nvPr/>
        </p:nvSpPr>
        <p:spPr>
          <a:xfrm>
            <a:off x="1204275" y="3089834"/>
            <a:ext cx="1284647" cy="627864"/>
          </a:xfrm>
          <a:prstGeom prst="rect">
            <a:avLst/>
          </a:prstGeom>
          <a:noFill/>
        </p:spPr>
        <p:txBody>
          <a:bodyPr wrap="none" lIns="182880" tIns="146304" rIns="182880" bIns="146304" rtlCol="0">
            <a:spAutoFit/>
          </a:bodyPr>
          <a:lstStyle/>
          <a:p>
            <a:pPr>
              <a:lnSpc>
                <a:spcPct val="90000"/>
              </a:lnSpc>
              <a:spcAft>
                <a:spcPts val="600"/>
              </a:spcAft>
            </a:pPr>
            <a:r>
              <a:rPr lang="en-AU" sz="2400" dirty="0" smtClean="0">
                <a:gradFill>
                  <a:gsLst>
                    <a:gs pos="2917">
                      <a:schemeClr val="tx1"/>
                    </a:gs>
                    <a:gs pos="30000">
                      <a:schemeClr val="tx1"/>
                    </a:gs>
                  </a:gsLst>
                  <a:lin ang="5400000" scaled="0"/>
                </a:gradFill>
                <a:latin typeface="+mj-lt"/>
              </a:rPr>
              <a:t>Plugins</a:t>
            </a:r>
          </a:p>
        </p:txBody>
      </p:sp>
    </p:spTree>
    <p:extLst>
      <p:ext uri="{BB962C8B-B14F-4D97-AF65-F5344CB8AC3E}">
        <p14:creationId xmlns:p14="http://schemas.microsoft.com/office/powerpoint/2010/main" xmlns="" val="166391511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327590" y="884090"/>
            <a:ext cx="2086591" cy="3029730"/>
          </a:xfrm>
          <a:prstGeom prst="rect">
            <a:avLst/>
          </a:prstGeom>
        </p:spPr>
      </p:pic>
      <p:pic>
        <p:nvPicPr>
          <p:cNvPr id="5" name="Picture 4"/>
          <p:cNvPicPr>
            <a:picLocks noChangeAspect="1"/>
          </p:cNvPicPr>
          <p:nvPr/>
        </p:nvPicPr>
        <p:blipFill>
          <a:blip r:embed="rId4"/>
          <a:stretch>
            <a:fillRect/>
          </a:stretch>
        </p:blipFill>
        <p:spPr>
          <a:xfrm>
            <a:off x="1116514" y="855363"/>
            <a:ext cx="1593305" cy="2495334"/>
          </a:xfrm>
          <a:prstGeom prst="rect">
            <a:avLst/>
          </a:prstGeom>
        </p:spPr>
      </p:pic>
      <p:cxnSp>
        <p:nvCxnSpPr>
          <p:cNvPr id="22" name="Straight Arrow Connector 21"/>
          <p:cNvCxnSpPr/>
          <p:nvPr/>
        </p:nvCxnSpPr>
        <p:spPr>
          <a:xfrm>
            <a:off x="2892740" y="2103030"/>
            <a:ext cx="320586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Folded Corner 22"/>
          <p:cNvSpPr/>
          <p:nvPr/>
        </p:nvSpPr>
        <p:spPr bwMode="auto">
          <a:xfrm>
            <a:off x="1493351" y="3564040"/>
            <a:ext cx="839630" cy="915960"/>
          </a:xfrm>
          <a:prstGeom prst="foldedCorner">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AU" sz="1200" dirty="0" smtClean="0">
                <a:solidFill>
                  <a:sysClr val="windowText" lastClr="000000"/>
                </a:solidFill>
                <a:ea typeface="Segoe UI" pitchFamily="34" charset="0"/>
                <a:cs typeface="Segoe UI" pitchFamily="34" charset="0"/>
              </a:rPr>
              <a:t>config.xml</a:t>
            </a:r>
          </a:p>
        </p:txBody>
      </p:sp>
      <p:cxnSp>
        <p:nvCxnSpPr>
          <p:cNvPr id="25" name="Straight Arrow Connector 24"/>
          <p:cNvCxnSpPr/>
          <p:nvPr/>
        </p:nvCxnSpPr>
        <p:spPr>
          <a:xfrm flipV="1">
            <a:off x="2511090" y="2342760"/>
            <a:ext cx="3587510" cy="160293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90970" y="2092141"/>
            <a:ext cx="1210523" cy="815608"/>
          </a:xfrm>
          <a:prstGeom prst="rect">
            <a:avLst/>
          </a:prstGeom>
          <a:noFill/>
        </p:spPr>
        <p:txBody>
          <a:bodyPr wrap="none" lIns="182880" tIns="146304" rIns="182880" bIns="146304" rtlCol="0">
            <a:spAutoFit/>
          </a:bodyPr>
          <a:lstStyle/>
          <a:p>
            <a:pPr algn="ctr">
              <a:lnSpc>
                <a:spcPct val="90000"/>
              </a:lnSpc>
              <a:spcAft>
                <a:spcPts val="600"/>
              </a:spcAft>
            </a:pPr>
            <a:r>
              <a:rPr lang="en-AU" sz="1600" dirty="0" smtClean="0">
                <a:gradFill>
                  <a:gsLst>
                    <a:gs pos="2917">
                      <a:schemeClr val="tx1"/>
                    </a:gs>
                    <a:gs pos="30000">
                      <a:schemeClr val="tx1"/>
                    </a:gs>
                  </a:gsLst>
                  <a:lin ang="5400000" scaled="0"/>
                </a:gradFill>
              </a:rPr>
              <a:t>BUILD</a:t>
            </a:r>
          </a:p>
          <a:p>
            <a:pPr algn="ctr">
              <a:lnSpc>
                <a:spcPct val="90000"/>
              </a:lnSpc>
              <a:spcAft>
                <a:spcPts val="600"/>
              </a:spcAft>
            </a:pPr>
            <a:r>
              <a:rPr lang="en-AU" sz="1600" dirty="0" smtClean="0">
                <a:gradFill>
                  <a:gsLst>
                    <a:gs pos="2917">
                      <a:schemeClr val="tx1"/>
                    </a:gs>
                    <a:gs pos="30000">
                      <a:schemeClr val="tx1"/>
                    </a:gs>
                  </a:gsLst>
                  <a:lin ang="5400000" scaled="0"/>
                </a:gradFill>
              </a:rPr>
              <a:t>PROCESS</a:t>
            </a:r>
          </a:p>
        </p:txBody>
      </p:sp>
    </p:spTree>
    <p:extLst>
      <p:ext uri="{BB962C8B-B14F-4D97-AF65-F5344CB8AC3E}">
        <p14:creationId xmlns:p14="http://schemas.microsoft.com/office/powerpoint/2010/main" xmlns="" val="321163800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Framework</a:t>
            </a:r>
            <a:endParaRPr lang="en-US" dirty="0"/>
          </a:p>
        </p:txBody>
      </p:sp>
      <p:sp>
        <p:nvSpPr>
          <p:cNvPr id="3" name="Text Placeholder 2"/>
          <p:cNvSpPr>
            <a:spLocks noGrp="1"/>
          </p:cNvSpPr>
          <p:nvPr>
            <p:ph type="body" sz="quarter" idx="12"/>
          </p:nvPr>
        </p:nvSpPr>
        <p:spPr/>
        <p:txBody>
          <a:bodyPr/>
          <a:lstStyle/>
          <a:p>
            <a:r>
              <a:rPr lang="en-US" dirty="0" smtClean="0"/>
              <a:t>Mitch Denny</a:t>
            </a:r>
            <a:endParaRPr lang="en-US" dirty="0"/>
          </a:p>
        </p:txBody>
      </p:sp>
    </p:spTree>
    <p:extLst>
      <p:ext uri="{BB962C8B-B14F-4D97-AF65-F5344CB8AC3E}">
        <p14:creationId xmlns:p14="http://schemas.microsoft.com/office/powerpoint/2010/main" xmlns="" val="13971698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Setting-up Cordova with Ionic</a:t>
            </a:r>
            <a:endParaRPr lang="en-US" dirty="0"/>
          </a:p>
        </p:txBody>
      </p:sp>
      <p:sp>
        <p:nvSpPr>
          <p:cNvPr id="5" name="Text Placeholder 4"/>
          <p:cNvSpPr>
            <a:spLocks noGrp="1"/>
          </p:cNvSpPr>
          <p:nvPr>
            <p:ph type="body" sz="quarter" idx="10"/>
          </p:nvPr>
        </p:nvSpPr>
        <p:spPr>
          <a:xfrm>
            <a:off x="135595" y="894310"/>
            <a:ext cx="8740141" cy="751320"/>
          </a:xfrm>
        </p:spPr>
        <p:txBody>
          <a:bodyPr/>
          <a:lstStyle/>
          <a:p>
            <a:r>
              <a:rPr lang="en-US" sz="2000" dirty="0" err="1" smtClean="0"/>
              <a:t>npm</a:t>
            </a:r>
            <a:r>
              <a:rPr lang="en-US" sz="2000" dirty="0"/>
              <a:t> </a:t>
            </a:r>
            <a:r>
              <a:rPr lang="en-US" sz="2000" dirty="0" smtClean="0"/>
              <a:t>install –g </a:t>
            </a:r>
            <a:r>
              <a:rPr lang="en-US" sz="2000" dirty="0" err="1" smtClean="0"/>
              <a:t>cordova</a:t>
            </a:r>
            <a:r>
              <a:rPr lang="en-US" sz="2000" dirty="0" smtClean="0"/>
              <a:t> ionic</a:t>
            </a:r>
          </a:p>
          <a:p>
            <a:r>
              <a:rPr lang="en-US" sz="2000" dirty="0" smtClean="0"/>
              <a:t>ionic start </a:t>
            </a:r>
            <a:r>
              <a:rPr lang="en-US" sz="2000" dirty="0" err="1" smtClean="0"/>
              <a:t>helloworld</a:t>
            </a:r>
            <a:r>
              <a:rPr lang="en-US" sz="2000" dirty="0" smtClean="0"/>
              <a:t> </a:t>
            </a:r>
            <a:r>
              <a:rPr lang="en-US" sz="2000" dirty="0" err="1" smtClean="0"/>
              <a:t>sidemenu</a:t>
            </a:r>
            <a:endParaRPr lang="en-US" sz="2000" dirty="0" smtClean="0"/>
          </a:p>
        </p:txBody>
      </p:sp>
    </p:spTree>
    <p:extLst>
      <p:ext uri="{BB962C8B-B14F-4D97-AF65-F5344CB8AC3E}">
        <p14:creationId xmlns:p14="http://schemas.microsoft.com/office/powerpoint/2010/main" xmlns="" val="35899369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4701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What would I do?</a:t>
            </a:r>
          </a:p>
        </p:txBody>
      </p:sp>
      <p:sp>
        <p:nvSpPr>
          <p:cNvPr id="2" name="Title 1"/>
          <p:cNvSpPr>
            <a:spLocks noGrp="1"/>
          </p:cNvSpPr>
          <p:nvPr>
            <p:ph type="title"/>
          </p:nvPr>
        </p:nvSpPr>
        <p:spPr/>
        <p:txBody>
          <a:bodyPr/>
          <a:lstStyle/>
          <a:p>
            <a:endParaRPr lang="en-AU"/>
          </a:p>
        </p:txBody>
      </p:sp>
    </p:spTree>
    <p:extLst>
      <p:ext uri="{BB962C8B-B14F-4D97-AF65-F5344CB8AC3E}">
        <p14:creationId xmlns:p14="http://schemas.microsoft.com/office/powerpoint/2010/main" xmlns="" val="414690265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7979"/>
            <a:ext cx="7480340" cy="849463"/>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latin typeface="+mj-lt"/>
              </a:rPr>
              <a:t>It depends </a:t>
            </a:r>
            <a:r>
              <a:rPr lang="en-AU" sz="4000" dirty="0" smtClean="0">
                <a:gradFill>
                  <a:gsLst>
                    <a:gs pos="2917">
                      <a:schemeClr val="tx1"/>
                    </a:gs>
                    <a:gs pos="30000">
                      <a:schemeClr val="tx1"/>
                    </a:gs>
                  </a:gsLst>
                  <a:lin ang="5400000" scaled="0"/>
                </a:gradFill>
                <a:latin typeface="+mj-lt"/>
                <a:sym typeface="Wingdings" panose="05000000000000000000" pitchFamily="2" charset="2"/>
              </a:rPr>
              <a:t>:-)</a:t>
            </a:r>
            <a:endParaRPr lang="en-AU" sz="4000" dirty="0" smtClean="0">
              <a:gradFill>
                <a:gsLst>
                  <a:gs pos="2917">
                    <a:schemeClr val="tx1"/>
                  </a:gs>
                  <a:gs pos="30000">
                    <a:schemeClr val="tx1"/>
                  </a:gs>
                </a:gsLst>
                <a:lin ang="5400000" scaled="0"/>
              </a:gradFill>
              <a:latin typeface="+mj-lt"/>
            </a:endParaRPr>
          </a:p>
        </p:txBody>
      </p:sp>
      <p:sp>
        <p:nvSpPr>
          <p:cNvPr id="2" name="Title 1"/>
          <p:cNvSpPr>
            <a:spLocks noGrp="1"/>
          </p:cNvSpPr>
          <p:nvPr>
            <p:ph type="title"/>
          </p:nvPr>
        </p:nvSpPr>
        <p:spPr/>
        <p:txBody>
          <a:bodyPr/>
          <a:lstStyle/>
          <a:p>
            <a:endParaRPr lang="en-AU"/>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1269595210"/>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84817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212785"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11%</a:t>
              </a:r>
            </a:p>
          </p:txBody>
        </p:sp>
        <p:sp>
          <p:nvSpPr>
            <p:cNvPr id="3" name="TextBox 2"/>
            <p:cNvSpPr txBox="1"/>
            <p:nvPr/>
          </p:nvSpPr>
          <p:spPr>
            <a:xfrm>
              <a:off x="4141954" y="1821990"/>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end-users access business applications from the corporate office 100% of the time.</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30306428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759220"/>
            <a:ext cx="7508274" cy="1625060"/>
            <a:chOff x="1518800" y="1655790"/>
            <a:chExt cx="7508274" cy="1625060"/>
          </a:xfrm>
        </p:grpSpPr>
        <p:sp>
          <p:nvSpPr>
            <p:cNvPr id="2" name="TextBox 1"/>
            <p:cNvSpPr txBox="1"/>
            <p:nvPr/>
          </p:nvSpPr>
          <p:spPr>
            <a:xfrm>
              <a:off x="1518800" y="1655790"/>
              <a:ext cx="2603918" cy="1625060"/>
            </a:xfrm>
            <a:prstGeom prst="rect">
              <a:avLst/>
            </a:prstGeom>
            <a:noFill/>
          </p:spPr>
          <p:txBody>
            <a:bodyPr wrap="none" lIns="182880" tIns="146304" rIns="182880" bIns="146304" rtlCol="0" anchor="ctr">
              <a:spAutoFit/>
            </a:bodyPr>
            <a:lstStyle/>
            <a:p>
              <a:pPr>
                <a:lnSpc>
                  <a:spcPct val="90000"/>
                </a:lnSpc>
                <a:spcAft>
                  <a:spcPts val="600"/>
                </a:spcAft>
              </a:pPr>
              <a:r>
                <a:rPr lang="en-AU" sz="9600" dirty="0" smtClean="0">
                  <a:gradFill>
                    <a:gsLst>
                      <a:gs pos="2917">
                        <a:schemeClr val="tx1"/>
                      </a:gs>
                      <a:gs pos="30000">
                        <a:schemeClr val="tx1"/>
                      </a:gs>
                    </a:gsLst>
                    <a:lin ang="5400000" scaled="0"/>
                  </a:gradFill>
                  <a:latin typeface="+mj-lt"/>
                </a:rPr>
                <a:t>89%</a:t>
              </a:r>
            </a:p>
          </p:txBody>
        </p:sp>
        <p:sp>
          <p:nvSpPr>
            <p:cNvPr id="3" name="TextBox 2"/>
            <p:cNvSpPr txBox="1"/>
            <p:nvPr/>
          </p:nvSpPr>
          <p:spPr>
            <a:xfrm>
              <a:off x="4141954" y="1988191"/>
              <a:ext cx="4885120" cy="960263"/>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users access systems whilst outside the corporate office.</a:t>
              </a: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99710672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Mitch Denny</a:t>
            </a:r>
            <a:endParaRPr lang="en-US" dirty="0"/>
          </a:p>
        </p:txBody>
      </p:sp>
      <p:sp>
        <p:nvSpPr>
          <p:cNvPr id="3" name="Text Placeholder 2"/>
          <p:cNvSpPr>
            <a:spLocks noGrp="1"/>
          </p:cNvSpPr>
          <p:nvPr>
            <p:ph type="body" sz="quarter" idx="10"/>
          </p:nvPr>
        </p:nvSpPr>
        <p:spPr>
          <a:xfrm>
            <a:off x="130492" y="2390808"/>
            <a:ext cx="8740142" cy="1519223"/>
          </a:xfrm>
        </p:spPr>
        <p:txBody>
          <a:bodyPr/>
          <a:lstStyle/>
          <a:p>
            <a:r>
              <a:rPr lang="en-US" dirty="0" smtClean="0"/>
              <a:t>mitch.denny@readify.net</a:t>
            </a:r>
            <a:endParaRPr lang="en-US" dirty="0"/>
          </a:p>
          <a:p>
            <a:r>
              <a:rPr lang="en-US" dirty="0" smtClean="0"/>
              <a:t>http://blog.mitchdenny.com</a:t>
            </a:r>
            <a:endParaRPr lang="en-US" dirty="0"/>
          </a:p>
          <a:p>
            <a:r>
              <a:rPr lang="en-US" dirty="0" smtClean="0"/>
              <a:t>@</a:t>
            </a:r>
            <a:r>
              <a:rPr lang="en-US" dirty="0" err="1" smtClean="0"/>
              <a:t>mitchdenny</a:t>
            </a:r>
            <a:endParaRPr lang="en-US" dirty="0" smtClean="0"/>
          </a:p>
        </p:txBody>
      </p:sp>
    </p:spTree>
    <p:extLst>
      <p:ext uri="{BB962C8B-B14F-4D97-AF65-F5344CB8AC3E}">
        <p14:creationId xmlns:p14="http://schemas.microsoft.com/office/powerpoint/2010/main" xmlns="" val="104175784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17863" y="1870019"/>
            <a:ext cx="7508274" cy="1403461"/>
            <a:chOff x="1518800" y="1766589"/>
            <a:chExt cx="7508274" cy="1403461"/>
          </a:xfrm>
        </p:grpSpPr>
        <p:sp>
          <p:nvSpPr>
            <p:cNvPr id="2" name="TextBox 1"/>
            <p:cNvSpPr txBox="1"/>
            <p:nvPr/>
          </p:nvSpPr>
          <p:spPr>
            <a:xfrm>
              <a:off x="1518800" y="1766589"/>
              <a:ext cx="2597506" cy="1403461"/>
            </a:xfrm>
            <a:prstGeom prst="rect">
              <a:avLst/>
            </a:prstGeom>
            <a:noFill/>
          </p:spPr>
          <p:txBody>
            <a:bodyPr wrap="none" lIns="182880" tIns="146304" rIns="182880" bIns="146304" rtlCol="0" anchor="ctr">
              <a:spAutoFit/>
            </a:bodyPr>
            <a:lstStyle/>
            <a:p>
              <a:pPr>
                <a:lnSpc>
                  <a:spcPct val="90000"/>
                </a:lnSpc>
                <a:spcAft>
                  <a:spcPts val="600"/>
                </a:spcAft>
              </a:pPr>
              <a:r>
                <a:rPr lang="en-AU" sz="8000" dirty="0" smtClean="0">
                  <a:gradFill>
                    <a:gsLst>
                      <a:gs pos="2917">
                        <a:schemeClr val="tx1"/>
                      </a:gs>
                      <a:gs pos="30000">
                        <a:schemeClr val="tx1"/>
                      </a:gs>
                    </a:gsLst>
                    <a:lin ang="5400000" scaled="0"/>
                  </a:gradFill>
                  <a:latin typeface="+mj-lt"/>
                </a:rPr>
                <a:t>100%</a:t>
              </a:r>
            </a:p>
          </p:txBody>
        </p:sp>
        <p:sp>
          <p:nvSpPr>
            <p:cNvPr id="3" name="TextBox 2"/>
            <p:cNvSpPr txBox="1"/>
            <p:nvPr/>
          </p:nvSpPr>
          <p:spPr>
            <a:xfrm>
              <a:off x="4141954" y="1821991"/>
              <a:ext cx="4885120" cy="1292662"/>
            </a:xfrm>
            <a:prstGeom prst="rect">
              <a:avLst/>
            </a:prstGeom>
            <a:noFill/>
          </p:spPr>
          <p:txBody>
            <a:bodyPr wrap="square" lIns="182880" tIns="146304" rIns="182880" bIns="146304" rtlCol="0" anchor="ctr">
              <a:spAutoFit/>
            </a:bodyPr>
            <a:lstStyle/>
            <a:p>
              <a:pPr>
                <a:lnSpc>
                  <a:spcPct val="90000"/>
                </a:lnSpc>
                <a:spcAft>
                  <a:spcPts val="600"/>
                </a:spcAft>
              </a:pPr>
              <a:r>
                <a:rPr lang="en-AU" sz="2400" dirty="0" smtClean="0">
                  <a:gradFill>
                    <a:gsLst>
                      <a:gs pos="2917">
                        <a:schemeClr val="tx1"/>
                      </a:gs>
                      <a:gs pos="30000">
                        <a:schemeClr val="tx1"/>
                      </a:gs>
                    </a:gsLst>
                    <a:lin ang="5400000" scaled="0"/>
                  </a:gradFill>
                </a:rPr>
                <a:t>of the previous statistics are published by organisations with a vested interest </a:t>
              </a:r>
              <a:r>
                <a:rPr lang="en-AU" sz="2400" dirty="0" smtClean="0">
                  <a:gradFill>
                    <a:gsLst>
                      <a:gs pos="2917">
                        <a:schemeClr val="tx1"/>
                      </a:gs>
                      <a:gs pos="30000">
                        <a:schemeClr val="tx1"/>
                      </a:gs>
                    </a:gsLst>
                    <a:lin ang="5400000" scaled="0"/>
                  </a:gradFill>
                  <a:sym typeface="Wingdings" panose="05000000000000000000" pitchFamily="2" charset="2"/>
                </a:rPr>
                <a:t>:-)</a:t>
              </a:r>
              <a:endParaRPr lang="en-AU" sz="2400" dirty="0" smtClean="0">
                <a:gradFill>
                  <a:gsLst>
                    <a:gs pos="2917">
                      <a:schemeClr val="tx1"/>
                    </a:gs>
                    <a:gs pos="30000">
                      <a:schemeClr val="tx1"/>
                    </a:gs>
                  </a:gsLst>
                  <a:lin ang="5400000" scaled="0"/>
                </a:gradFill>
              </a:endParaRPr>
            </a:p>
          </p:txBody>
        </p:sp>
      </p:grpSp>
      <p:sp>
        <p:nvSpPr>
          <p:cNvPr id="5" name="Title 4"/>
          <p:cNvSpPr>
            <a:spLocks noGrp="1"/>
          </p:cNvSpPr>
          <p:nvPr>
            <p:ph type="title"/>
          </p:nvPr>
        </p:nvSpPr>
        <p:spPr/>
        <p:txBody>
          <a:bodyPr/>
          <a:lstStyle/>
          <a:p>
            <a:endParaRPr lang="en-AU"/>
          </a:p>
        </p:txBody>
      </p:sp>
      <p:sp>
        <p:nvSpPr>
          <p:cNvPr id="6" name="Text Placeholder 5"/>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xmlns="" val="304089132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830" y="1316022"/>
            <a:ext cx="7480340" cy="2511457"/>
          </a:xfrm>
          <a:prstGeom prst="rect">
            <a:avLst/>
          </a:prstGeom>
          <a:noFill/>
        </p:spPr>
        <p:txBody>
          <a:bodyPr wrap="square" lIns="182880" tIns="146304" rIns="182880" bIns="146304" rtlCol="0" anchor="ctr">
            <a:spAutoFit/>
          </a:bodyPr>
          <a:lstStyle/>
          <a:p>
            <a:pPr>
              <a:lnSpc>
                <a:spcPct val="90000"/>
              </a:lnSpc>
              <a:spcAft>
                <a:spcPts val="600"/>
              </a:spcAft>
            </a:pPr>
            <a:r>
              <a:rPr lang="en-AU" sz="4000" dirty="0" smtClean="0">
                <a:gradFill>
                  <a:gsLst>
                    <a:gs pos="2917">
                      <a:schemeClr val="tx1"/>
                    </a:gs>
                    <a:gs pos="30000">
                      <a:schemeClr val="tx1"/>
                    </a:gs>
                  </a:gsLst>
                  <a:lin ang="5400000" scaled="0"/>
                </a:gradFill>
              </a:rPr>
              <a:t>You don’t need a research team to tell you the profound impact mobility and cloud is having on society.</a:t>
            </a:r>
          </a:p>
        </p:txBody>
      </p:sp>
    </p:spTree>
    <p:extLst>
      <p:ext uri="{BB962C8B-B14F-4D97-AF65-F5344CB8AC3E}">
        <p14:creationId xmlns:p14="http://schemas.microsoft.com/office/powerpoint/2010/main" xmlns="" val="36409067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04419_TechEd Aus 2014 Speaker PPT Template">
  <a:themeElements>
    <a:clrScheme name="Teched 2014_dark hyperlink">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echEd 2013 Speaker PPT Template" id="{B7FE9518-974F-47DC-B2FB-8DA685825519}" vid="{71F0AC58-1E80-4F52-B431-4D2A931C77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1198</TotalTime>
  <Words>421</Words>
  <Application>Microsoft Office PowerPoint</Application>
  <PresentationFormat>On-screen Show (16:9)</PresentationFormat>
  <Paragraphs>135</Paragraphs>
  <Slides>48</Slides>
  <Notes>36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104419_TechEd Aus 2014 Speaker PPT Template</vt:lpstr>
      <vt:lpstr>Slide 1</vt:lpstr>
      <vt:lpstr>Slide 2</vt:lpstr>
      <vt:lpstr>Slide 3</vt:lpstr>
      <vt:lpstr>Slide 4</vt:lpstr>
      <vt:lpstr>Slide 5</vt:lpstr>
      <vt:lpstr>Slide 6</vt:lpstr>
      <vt:lpstr>Mitch Denny</vt:lpstr>
      <vt:lpstr>Slide 8</vt:lpstr>
      <vt:lpstr>Slide 9</vt:lpstr>
      <vt:lpstr>Slide 10</vt:lpstr>
      <vt:lpstr>Worldwide Smartphone OS Share</vt:lpstr>
      <vt:lpstr>Slide 12</vt:lpstr>
      <vt:lpstr>Slide 13</vt:lpstr>
      <vt:lpstr>Slide 14</vt:lpstr>
      <vt:lpstr>Slide 15</vt:lpstr>
      <vt:lpstr>Slide 16</vt:lpstr>
      <vt:lpstr>Slide 17</vt:lpstr>
      <vt:lpstr>Slide 18</vt:lpstr>
      <vt:lpstr>Slide 19</vt:lpstr>
      <vt:lpstr>Slide 20</vt:lpstr>
      <vt:lpstr>Slide 21</vt:lpstr>
      <vt:lpstr>Slide 22</vt:lpstr>
      <vt:lpstr>100% native</vt:lpstr>
      <vt:lpstr>Choosing an X-Platform Dev Strategy</vt:lpstr>
      <vt:lpstr>Slide 25</vt:lpstr>
      <vt:lpstr>Mobile Web</vt:lpstr>
      <vt:lpstr>Issues</vt:lpstr>
      <vt:lpstr>Slide 28</vt:lpstr>
      <vt:lpstr>Slide 29</vt:lpstr>
      <vt:lpstr>Hybrid Web</vt:lpstr>
      <vt:lpstr>Apache Cordova</vt:lpstr>
      <vt:lpstr>Setting-up Cordova via CLI</vt:lpstr>
      <vt:lpstr>Adding Platforms</vt:lpstr>
      <vt:lpstr>Searching Plugins</vt:lpstr>
      <vt:lpstr>Adding Plugins</vt:lpstr>
      <vt:lpstr>Listening to Events</vt:lpstr>
      <vt:lpstr>Build/Run</vt:lpstr>
      <vt:lpstr>Slide 38</vt:lpstr>
      <vt:lpstr>Slide 39</vt:lpstr>
      <vt:lpstr>Slide 40</vt:lpstr>
      <vt:lpstr>Slide 41</vt:lpstr>
      <vt:lpstr>Slide 42</vt:lpstr>
      <vt:lpstr>Slide 43</vt:lpstr>
      <vt:lpstr>Ionic Framework</vt:lpstr>
      <vt:lpstr>Setting-up Cordova with Ionic</vt:lpstr>
      <vt:lpstr>Slide 46</vt:lpstr>
      <vt:lpstr>Slide 47</vt:lpstr>
      <vt:lpstr>Slide 48</vt:lpstr>
    </vt:vector>
  </TitlesOfParts>
  <Manager>&lt;Comms manager/speech writer&gt;</Manager>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Wenwen Ni</dc:creator>
  <cp:keywords>TechEd 2013</cp:keywords>
  <dc:description>Template by: Jordan Cayabyab, Artitudes Design, Inc.
Formatting by: 
Audience Type: Internal/External</dc:description>
  <cp:lastModifiedBy>Anup</cp:lastModifiedBy>
  <cp:revision>106</cp:revision>
  <dcterms:created xsi:type="dcterms:W3CDTF">2013-04-23T17:53:56Z</dcterms:created>
  <dcterms:modified xsi:type="dcterms:W3CDTF">2017-09-02T10:16:34Z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0x010100BDD899C120E4484B8CAD9B97FA6D2027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