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charts/colors1.xml" ContentType="application/vnd.ms-office.chartcolor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53"/>
  </p:notesMasterIdLst>
  <p:handoutMasterIdLst>
    <p:handoutMasterId r:id="rId54"/>
  </p:handoutMasterIdLst>
  <p:sldIdLst>
    <p:sldId id="1181" r:id="rId5"/>
    <p:sldId id="1185" r:id="rId6"/>
    <p:sldId id="1186" r:id="rId7"/>
    <p:sldId id="1187" r:id="rId8"/>
    <p:sldId id="1188" r:id="rId9"/>
    <p:sldId id="1189" r:id="rId10"/>
    <p:sldId id="1183" r:id="rId11"/>
    <p:sldId id="1190" r:id="rId12"/>
    <p:sldId id="1191" r:id="rId13"/>
    <p:sldId id="1192" r:id="rId14"/>
    <p:sldId id="1193" r:id="rId15"/>
    <p:sldId id="1194" r:id="rId16"/>
    <p:sldId id="1195" r:id="rId17"/>
    <p:sldId id="1196" r:id="rId18"/>
    <p:sldId id="1197" r:id="rId19"/>
    <p:sldId id="1198" r:id="rId20"/>
    <p:sldId id="1207" r:id="rId21"/>
    <p:sldId id="1208" r:id="rId22"/>
    <p:sldId id="1209" r:id="rId23"/>
    <p:sldId id="1210" r:id="rId24"/>
    <p:sldId id="1213" r:id="rId25"/>
    <p:sldId id="1264" r:id="rId26"/>
    <p:sldId id="1265" r:id="rId27"/>
    <p:sldId id="1266" r:id="rId28"/>
    <p:sldId id="1263" r:id="rId29"/>
    <p:sldId id="1214" r:id="rId30"/>
    <p:sldId id="1262" r:id="rId31"/>
    <p:sldId id="1216" r:id="rId32"/>
    <p:sldId id="1217" r:id="rId33"/>
    <p:sldId id="1218" r:id="rId34"/>
    <p:sldId id="1219" r:id="rId35"/>
    <p:sldId id="1220" r:id="rId36"/>
    <p:sldId id="1221" r:id="rId37"/>
    <p:sldId id="1222" r:id="rId38"/>
    <p:sldId id="1223" r:id="rId39"/>
    <p:sldId id="1224" r:id="rId40"/>
    <p:sldId id="1225" r:id="rId41"/>
    <p:sldId id="1226" r:id="rId42"/>
    <p:sldId id="1227" r:id="rId43"/>
    <p:sldId id="1228" r:id="rId44"/>
    <p:sldId id="1229" r:id="rId45"/>
    <p:sldId id="1230" r:id="rId46"/>
    <p:sldId id="1231" r:id="rId47"/>
    <p:sldId id="1232" r:id="rId48"/>
    <p:sldId id="1233" r:id="rId49"/>
    <p:sldId id="1256" r:id="rId50"/>
    <p:sldId id="1257" r:id="rId51"/>
    <p:sldId id="1261" r:id="rId52"/>
  </p:sldIdLst>
  <p:sldSz cx="9144000" cy="5143500" type="screen16x9"/>
  <p:notesSz cx="6858000" cy="9144000"/>
  <p:defaultTextStyle>
    <a:defPPr>
      <a:defRPr lang="en-US"/>
    </a:defPPr>
    <a:lvl1pPr marL="0" algn="l" defTabSz="685752" rtl="0" eaLnBrk="1" latinLnBrk="0" hangingPunct="1">
      <a:defRPr sz="1300" kern="1200">
        <a:solidFill>
          <a:schemeClr val="tx1"/>
        </a:solidFill>
        <a:latin typeface="+mn-lt"/>
        <a:ea typeface="+mn-ea"/>
        <a:cs typeface="+mn-cs"/>
      </a:defRPr>
    </a:lvl1pPr>
    <a:lvl2pPr marL="342876" algn="l" defTabSz="685752" rtl="0" eaLnBrk="1" latinLnBrk="0" hangingPunct="1">
      <a:defRPr sz="1300" kern="1200">
        <a:solidFill>
          <a:schemeClr val="tx1"/>
        </a:solidFill>
        <a:latin typeface="+mn-lt"/>
        <a:ea typeface="+mn-ea"/>
        <a:cs typeface="+mn-cs"/>
      </a:defRPr>
    </a:lvl2pPr>
    <a:lvl3pPr marL="685752" algn="l" defTabSz="685752" rtl="0" eaLnBrk="1" latinLnBrk="0" hangingPunct="1">
      <a:defRPr sz="1300" kern="1200">
        <a:solidFill>
          <a:schemeClr val="tx1"/>
        </a:solidFill>
        <a:latin typeface="+mn-lt"/>
        <a:ea typeface="+mn-ea"/>
        <a:cs typeface="+mn-cs"/>
      </a:defRPr>
    </a:lvl3pPr>
    <a:lvl4pPr marL="1028628" algn="l" defTabSz="685752" rtl="0" eaLnBrk="1" latinLnBrk="0" hangingPunct="1">
      <a:defRPr sz="1300" kern="1200">
        <a:solidFill>
          <a:schemeClr val="tx1"/>
        </a:solidFill>
        <a:latin typeface="+mn-lt"/>
        <a:ea typeface="+mn-ea"/>
        <a:cs typeface="+mn-cs"/>
      </a:defRPr>
    </a:lvl4pPr>
    <a:lvl5pPr marL="1371504" algn="l" defTabSz="685752" rtl="0" eaLnBrk="1" latinLnBrk="0" hangingPunct="1">
      <a:defRPr sz="1300" kern="1200">
        <a:solidFill>
          <a:schemeClr val="tx1"/>
        </a:solidFill>
        <a:latin typeface="+mn-lt"/>
        <a:ea typeface="+mn-ea"/>
        <a:cs typeface="+mn-cs"/>
      </a:defRPr>
    </a:lvl5pPr>
    <a:lvl6pPr marL="1714381" algn="l" defTabSz="685752" rtl="0" eaLnBrk="1" latinLnBrk="0" hangingPunct="1">
      <a:defRPr sz="1300" kern="1200">
        <a:solidFill>
          <a:schemeClr val="tx1"/>
        </a:solidFill>
        <a:latin typeface="+mn-lt"/>
        <a:ea typeface="+mn-ea"/>
        <a:cs typeface="+mn-cs"/>
      </a:defRPr>
    </a:lvl6pPr>
    <a:lvl7pPr marL="2057256" algn="l" defTabSz="685752" rtl="0" eaLnBrk="1" latinLnBrk="0" hangingPunct="1">
      <a:defRPr sz="1300" kern="1200">
        <a:solidFill>
          <a:schemeClr val="tx1"/>
        </a:solidFill>
        <a:latin typeface="+mn-lt"/>
        <a:ea typeface="+mn-ea"/>
        <a:cs typeface="+mn-cs"/>
      </a:defRPr>
    </a:lvl7pPr>
    <a:lvl8pPr marL="2400132" algn="l" defTabSz="685752" rtl="0" eaLnBrk="1" latinLnBrk="0" hangingPunct="1">
      <a:defRPr sz="1300" kern="1200">
        <a:solidFill>
          <a:schemeClr val="tx1"/>
        </a:solidFill>
        <a:latin typeface="+mn-lt"/>
        <a:ea typeface="+mn-ea"/>
        <a:cs typeface="+mn-cs"/>
      </a:defRPr>
    </a:lvl8pPr>
    <a:lvl9pPr marL="2743008" algn="l" defTabSz="685752" rtl="0" eaLnBrk="1" latinLnBrk="0" hangingPunct="1">
      <a:defRPr sz="13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TechEd 2013 Template layouts" id="{6DD5C800-9A2C-4823-B056-4AFFC9A97500}">
          <p14:sldIdLst>
            <p14:sldId id="1181"/>
            <p14:sldId id="1182"/>
            <p14:sldId id="1183"/>
            <p14:sldId id="1184"/>
            <p14:sldId id="1185"/>
            <p14:sldId id="1186"/>
            <p14:sldId id="1187"/>
            <p14:sldId id="1188"/>
            <p14:sldId id="1189"/>
            <p14:sldId id="1190"/>
            <p14:sldId id="1191"/>
            <p14:sldId id="1192"/>
            <p14:sldId id="1193"/>
            <p14:sldId id="1194"/>
            <p14:sldId id="1195"/>
            <p14:sldId id="1196"/>
            <p14:sldId id="1197"/>
            <p14:sldId id="1198"/>
            <p14:sldId id="1199"/>
            <p14:sldId id="1200"/>
            <p14:sldId id="1201"/>
            <p14:sldId id="1202"/>
            <p14:sldId id="1203"/>
            <p14:sldId id="1204"/>
            <p14:sldId id="1205"/>
            <p14:sldId id="1206"/>
            <p14:sldId id="1207"/>
            <p14:sldId id="1208"/>
            <p14:sldId id="1209"/>
            <p14:sldId id="1210"/>
            <p14:sldId id="1211"/>
            <p14:sldId id="1212"/>
            <p14:sldId id="1213"/>
            <p14:sldId id="1214"/>
            <p14:sldId id="1215"/>
            <p14:sldId id="1216"/>
            <p14:sldId id="1217"/>
            <p14:sldId id="1218"/>
            <p14:sldId id="1219"/>
            <p14:sldId id="1220"/>
            <p14:sldId id="1221"/>
            <p14:sldId id="1222"/>
            <p14:sldId id="1223"/>
            <p14:sldId id="1224"/>
            <p14:sldId id="1225"/>
            <p14:sldId id="1226"/>
            <p14:sldId id="1227"/>
            <p14:sldId id="1228"/>
            <p14:sldId id="1229"/>
            <p14:sldId id="1230"/>
            <p14:sldId id="1231"/>
            <p14:sldId id="1232"/>
            <p14:sldId id="1233"/>
            <p14:sldId id="1234"/>
            <p14:sldId id="1235"/>
            <p14:sldId id="1236"/>
            <p14:sldId id="1237"/>
            <p14:sldId id="1238"/>
            <p14:sldId id="1239"/>
            <p14:sldId id="1240"/>
            <p14:sldId id="1241"/>
            <p14:sldId id="1242"/>
            <p14:sldId id="1243"/>
            <p14:sldId id="1244"/>
            <p14:sldId id="1245"/>
            <p14:sldId id="1246"/>
            <p14:sldId id="1247"/>
            <p14:sldId id="1248"/>
            <p14:sldId id="1249"/>
            <p14:sldId id="1250"/>
            <p14:sldId id="1251"/>
            <p14:sldId id="1252"/>
            <p14:sldId id="1253"/>
            <p14:sldId id="1254"/>
            <p14:sldId id="1255"/>
            <p14:sldId id="1256"/>
            <p14:sldId id="1257"/>
            <p14:sldId id="1258"/>
            <p14:sldId id="1259"/>
            <p14:sldId id="1260"/>
            <p14:sldId id="1261"/>
          </p14:sldIdLst>
        </p14:section>
        <p14:section name="Special content" id="{6925D2A1-AD53-4951-AB34-79DFA02CD676}">
          <p14:sldIdLst/>
        </p14:section>
      </p14:sectionLst>
    </p:ext>
    <p:ext uri="{EFAFB233-063F-42B5-8137-9DF3F51BA10A}">
      <p15:sldGuideLst xmlns="" xmlns:p15="http://schemas.microsoft.com/office/powerpoint/2012/main">
        <p15:guide id="1" orient="horz" pos="2203">
          <p15:clr>
            <a:srgbClr val="A4A3A4"/>
          </p15:clr>
        </p15:guide>
        <p15:guide id="2" pos="3917">
          <p15:clr>
            <a:srgbClr val="A4A3A4"/>
          </p15:clr>
        </p15:guide>
        <p15:guide id="3" orient="horz" pos="135">
          <p15:clr>
            <a:srgbClr val="A4A3A4"/>
          </p15:clr>
        </p15:guide>
        <p15:guide id="4" orient="horz" pos="1585">
          <p15:clr>
            <a:srgbClr val="A4A3A4"/>
          </p15:clr>
        </p15:guide>
        <p15:guide id="5" orient="horz" pos="768">
          <p15:clr>
            <a:srgbClr val="A4A3A4"/>
          </p15:clr>
        </p15:guide>
        <p15:guide id="6" orient="horz" pos="2088">
          <p15:clr>
            <a:srgbClr val="A4A3A4"/>
          </p15:clr>
        </p15:guide>
        <p15:guide id="7" orient="horz" pos="864">
          <p15:clr>
            <a:srgbClr val="A4A3A4"/>
          </p15:clr>
        </p15:guide>
        <p15:guide id="8" orient="horz" pos="594">
          <p15:clr>
            <a:srgbClr val="A4A3A4"/>
          </p15:clr>
        </p15:guide>
        <p15:guide id="9" pos="5637">
          <p15:clr>
            <a:srgbClr val="A4A3A4"/>
          </p15:clr>
        </p15:guide>
        <p15:guide id="10" pos="158">
          <p15:clr>
            <a:srgbClr val="A4A3A4"/>
          </p15:clr>
        </p15:guide>
        <p15:guide id="11" pos="2880">
          <p15:clr>
            <a:srgbClr val="A4A3A4"/>
          </p15:clr>
        </p15:guide>
        <p15:guide id="12" pos="1014">
          <p15:clr>
            <a:srgbClr val="A4A3A4"/>
          </p15:clr>
        </p15:guide>
        <p15:guide id="13" pos="4743">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2458"/>
    <a:srgbClr val="00BCF2"/>
    <a:srgbClr val="21CFFF"/>
    <a:srgbClr val="0072C6"/>
    <a:srgbClr val="FCD116"/>
    <a:srgbClr val="00188F"/>
    <a:srgbClr val="7FBA00"/>
    <a:srgbClr val="DC3C00"/>
    <a:srgbClr val="002050"/>
    <a:srgbClr val="50505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31" autoAdjust="0"/>
    <p:restoredTop sz="96315" autoAdjust="0"/>
  </p:normalViewPr>
  <p:slideViewPr>
    <p:cSldViewPr snapToGrid="0">
      <p:cViewPr varScale="1">
        <p:scale>
          <a:sx n="101" d="100"/>
          <a:sy n="101" d="100"/>
        </p:scale>
        <p:origin x="-642" y="-84"/>
      </p:cViewPr>
      <p:guideLst>
        <p:guide orient="horz" pos="2203"/>
        <p:guide orient="horz" pos="135"/>
        <p:guide orient="horz" pos="1585"/>
        <p:guide orient="horz" pos="768"/>
        <p:guide orient="horz" pos="2088"/>
        <p:guide orient="horz" pos="864"/>
        <p:guide orient="horz" pos="594"/>
        <p:guide pos="3917"/>
        <p:guide pos="5637"/>
        <p:guide pos="158"/>
        <p:guide pos="2880"/>
        <p:guide pos="1014"/>
        <p:guide pos="4743"/>
      </p:guideLst>
    </p:cSldViewPr>
  </p:slideViewPr>
  <p:outlineViewPr>
    <p:cViewPr>
      <p:scale>
        <a:sx n="33" d="100"/>
        <a:sy n="33" d="100"/>
      </p:scale>
      <p:origin x="0" y="1386"/>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41" d="100"/>
          <a:sy n="41" d="100"/>
        </p:scale>
        <p:origin x="-3792" y="-846"/>
      </p:cViewPr>
      <p:guideLst>
        <p:guide orient="horz" pos="2880"/>
        <p:guide pos="2160"/>
      </p:guideLst>
    </p:cSldViewPr>
  </p:notesViewPr>
  <p:gridSpacing cx="78162150" cy="7816215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8.9934866403343972E-2"/>
          <c:y val="5.4481545753858399E-2"/>
          <c:w val="0.67849086751721921"/>
          <c:h val="0.83189062258598345"/>
        </c:manualLayout>
      </c:layout>
      <c:barChart>
        <c:barDir val="bar"/>
        <c:grouping val="clustered"/>
        <c:ser>
          <c:idx val="0"/>
          <c:order val="0"/>
          <c:tx>
            <c:strRef>
              <c:f>Sheet1!$B$1</c:f>
              <c:strCache>
                <c:ptCount val="1"/>
                <c:pt idx="0">
                  <c:v>Android</c:v>
                </c:pt>
              </c:strCache>
            </c:strRef>
          </c:tx>
          <c:spPr>
            <a:solidFill>
              <a:schemeClr val="accent1"/>
            </a:solidFill>
            <a:ln>
              <a:noFill/>
            </a:ln>
            <a:effectLst/>
          </c:spPr>
          <c:cat>
            <c:strRef>
              <c:f>Sheet1!$A$2:$A$5</c:f>
              <c:strCache>
                <c:ptCount val="4"/>
                <c:pt idx="0">
                  <c:v>Q2 2011</c:v>
                </c:pt>
                <c:pt idx="1">
                  <c:v>Q2 2012</c:v>
                </c:pt>
                <c:pt idx="2">
                  <c:v>Q2 2013</c:v>
                </c:pt>
                <c:pt idx="3">
                  <c:v>Q2 2014</c:v>
                </c:pt>
              </c:strCache>
            </c:strRef>
          </c:cat>
          <c:val>
            <c:numRef>
              <c:f>Sheet1!$B$2:$B$5</c:f>
              <c:numCache>
                <c:formatCode>General</c:formatCode>
                <c:ptCount val="4"/>
                <c:pt idx="0">
                  <c:v>36.1</c:v>
                </c:pt>
                <c:pt idx="1">
                  <c:v>69.3</c:v>
                </c:pt>
                <c:pt idx="2">
                  <c:v>79.599999999999994</c:v>
                </c:pt>
                <c:pt idx="3">
                  <c:v>84.7</c:v>
                </c:pt>
              </c:numCache>
            </c:numRef>
          </c:val>
        </c:ser>
        <c:ser>
          <c:idx val="1"/>
          <c:order val="1"/>
          <c:tx>
            <c:strRef>
              <c:f>Sheet1!$C$1</c:f>
              <c:strCache>
                <c:ptCount val="1"/>
                <c:pt idx="0">
                  <c:v>iOS</c:v>
                </c:pt>
              </c:strCache>
            </c:strRef>
          </c:tx>
          <c:spPr>
            <a:solidFill>
              <a:schemeClr val="accent2"/>
            </a:solidFill>
            <a:ln>
              <a:noFill/>
            </a:ln>
            <a:effectLst/>
          </c:spPr>
          <c:cat>
            <c:strRef>
              <c:f>Sheet1!$A$2:$A$5</c:f>
              <c:strCache>
                <c:ptCount val="4"/>
                <c:pt idx="0">
                  <c:v>Q2 2011</c:v>
                </c:pt>
                <c:pt idx="1">
                  <c:v>Q2 2012</c:v>
                </c:pt>
                <c:pt idx="2">
                  <c:v>Q2 2013</c:v>
                </c:pt>
                <c:pt idx="3">
                  <c:v>Q2 2014</c:v>
                </c:pt>
              </c:strCache>
            </c:strRef>
          </c:cat>
          <c:val>
            <c:numRef>
              <c:f>Sheet1!$C$2:$C$5</c:f>
              <c:numCache>
                <c:formatCode>General</c:formatCode>
                <c:ptCount val="4"/>
                <c:pt idx="0">
                  <c:v>18.3</c:v>
                </c:pt>
                <c:pt idx="1">
                  <c:v>16.600000000000001</c:v>
                </c:pt>
                <c:pt idx="2">
                  <c:v>13</c:v>
                </c:pt>
                <c:pt idx="3">
                  <c:v>11.7</c:v>
                </c:pt>
              </c:numCache>
            </c:numRef>
          </c:val>
        </c:ser>
        <c:ser>
          <c:idx val="2"/>
          <c:order val="2"/>
          <c:tx>
            <c:strRef>
              <c:f>Sheet1!$D$1</c:f>
              <c:strCache>
                <c:ptCount val="1"/>
                <c:pt idx="0">
                  <c:v>Windows</c:v>
                </c:pt>
              </c:strCache>
            </c:strRef>
          </c:tx>
          <c:spPr>
            <a:solidFill>
              <a:schemeClr val="accent3"/>
            </a:solidFill>
            <a:ln>
              <a:noFill/>
            </a:ln>
            <a:effectLst/>
          </c:spPr>
          <c:cat>
            <c:strRef>
              <c:f>Sheet1!$A$2:$A$5</c:f>
              <c:strCache>
                <c:ptCount val="4"/>
                <c:pt idx="0">
                  <c:v>Q2 2011</c:v>
                </c:pt>
                <c:pt idx="1">
                  <c:v>Q2 2012</c:v>
                </c:pt>
                <c:pt idx="2">
                  <c:v>Q2 2013</c:v>
                </c:pt>
                <c:pt idx="3">
                  <c:v>Q2 2014</c:v>
                </c:pt>
              </c:strCache>
            </c:strRef>
          </c:cat>
          <c:val>
            <c:numRef>
              <c:f>Sheet1!$D$2:$D$5</c:f>
              <c:numCache>
                <c:formatCode>General</c:formatCode>
                <c:ptCount val="4"/>
                <c:pt idx="0">
                  <c:v>1.2</c:v>
                </c:pt>
                <c:pt idx="1">
                  <c:v>3.1</c:v>
                </c:pt>
                <c:pt idx="2">
                  <c:v>3.4</c:v>
                </c:pt>
                <c:pt idx="3">
                  <c:v>2.5</c:v>
                </c:pt>
              </c:numCache>
            </c:numRef>
          </c:val>
        </c:ser>
        <c:ser>
          <c:idx val="3"/>
          <c:order val="3"/>
          <c:tx>
            <c:strRef>
              <c:f>Sheet1!$E$1</c:f>
              <c:strCache>
                <c:ptCount val="1"/>
                <c:pt idx="0">
                  <c:v>Blackberry</c:v>
                </c:pt>
              </c:strCache>
            </c:strRef>
          </c:tx>
          <c:spPr>
            <a:solidFill>
              <a:schemeClr val="accent4"/>
            </a:solidFill>
            <a:ln>
              <a:noFill/>
            </a:ln>
            <a:effectLst/>
          </c:spPr>
          <c:cat>
            <c:strRef>
              <c:f>Sheet1!$A$2:$A$5</c:f>
              <c:strCache>
                <c:ptCount val="4"/>
                <c:pt idx="0">
                  <c:v>Q2 2011</c:v>
                </c:pt>
                <c:pt idx="1">
                  <c:v>Q2 2012</c:v>
                </c:pt>
                <c:pt idx="2">
                  <c:v>Q2 2013</c:v>
                </c:pt>
                <c:pt idx="3">
                  <c:v>Q2 2014</c:v>
                </c:pt>
              </c:strCache>
            </c:strRef>
          </c:cat>
          <c:val>
            <c:numRef>
              <c:f>Sheet1!$E$2:$E$5</c:f>
              <c:numCache>
                <c:formatCode>General</c:formatCode>
                <c:ptCount val="4"/>
                <c:pt idx="0">
                  <c:v>13.6</c:v>
                </c:pt>
                <c:pt idx="1">
                  <c:v>4.9000000000000004</c:v>
                </c:pt>
                <c:pt idx="2">
                  <c:v>2.8</c:v>
                </c:pt>
                <c:pt idx="3">
                  <c:v>0.5</c:v>
                </c:pt>
              </c:numCache>
            </c:numRef>
          </c:val>
        </c:ser>
        <c:axId val="139717632"/>
        <c:axId val="140321536"/>
      </c:barChart>
      <c:catAx>
        <c:axId val="139717632"/>
        <c:scaling>
          <c:orientation val="minMax"/>
        </c:scaling>
        <c:axPos val="l"/>
        <c:numFmt formatCode="General" sourceLinked="0"/>
        <c:maj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330" b="0" i="0" u="none" strike="noStrike" kern="1200" baseline="0">
                <a:solidFill>
                  <a:schemeClr val="dk1">
                    <a:lumMod val="65000"/>
                    <a:lumOff val="35000"/>
                  </a:schemeClr>
                </a:solidFill>
                <a:latin typeface="+mn-lt"/>
                <a:ea typeface="+mn-ea"/>
                <a:cs typeface="+mn-cs"/>
              </a:defRPr>
            </a:pPr>
            <a:endParaRPr lang="en-US"/>
          </a:p>
        </c:txPr>
        <c:crossAx val="140321536"/>
        <c:crosses val="autoZero"/>
        <c:auto val="1"/>
        <c:lblAlgn val="ctr"/>
        <c:lblOffset val="100"/>
      </c:catAx>
      <c:valAx>
        <c:axId val="140321536"/>
        <c:scaling>
          <c:orientation val="minMax"/>
        </c:scaling>
        <c:delete val="1"/>
        <c:axPos val="b"/>
        <c:numFmt formatCode="0.00%" sourceLinked="0"/>
        <c:majorTickMark val="none"/>
        <c:tickLblPos val="none"/>
        <c:crossAx val="139717632"/>
        <c:crosses val="autoZero"/>
        <c:crossBetween val="between"/>
        <c:majorUnit val="1"/>
      </c:valAx>
      <c:spPr>
        <a:noFill/>
        <a:ln>
          <a:noFill/>
        </a:ln>
        <a:effectLst/>
      </c:spPr>
    </c:plotArea>
    <c:legend>
      <c:legendPos val="b"/>
      <c:layout>
        <c:manualLayout>
          <c:xMode val="edge"/>
          <c:yMode val="edge"/>
          <c:x val="0.59989865654573871"/>
          <c:y val="0.86997048845347436"/>
          <c:w val="0.39070573420973098"/>
          <c:h val="9.8382026791785204E-2"/>
        </c:manualLayout>
      </c:layout>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gradFill>
                  <a:gsLst>
                    <a:gs pos="1250">
                      <a:schemeClr val="tx1"/>
                    </a:gs>
                    <a:gs pos="100000">
                      <a:schemeClr val="tx1"/>
                    </a:gs>
                  </a:gsLst>
                  <a:lin ang="5400000" scaled="0"/>
                </a:gradFill>
                <a:latin typeface="Segoe UI" pitchFamily="34" charset="0"/>
              </a:rPr>
              <a:t>TechEd 2013</a:t>
            </a:r>
            <a:endParaRPr lang="en-US" dirty="0">
              <a:gradFill>
                <a:gsLst>
                  <a:gs pos="1250">
                    <a:schemeClr val="tx1"/>
                  </a:gs>
                  <a:gs pos="100000">
                    <a:schemeClr val="tx1"/>
                  </a:gs>
                </a:gsLst>
                <a:lin ang="5400000" scaled="0"/>
              </a:gradFill>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pPr/>
              <a:t>8/26/2017 10:29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 xmlns:p14="http://schemas.microsoft.com/office/powerpoint/2010/main" val="39045956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smtClean="0"/>
              <a:t>TechEd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pPr/>
              <a:t>8/26/2017 10:29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 xmlns:p14="http://schemas.microsoft.com/office/powerpoint/2010/main" val="2624648265"/>
      </p:ext>
    </p:extLst>
  </p:cSld>
  <p:clrMap bg1="lt1" tx1="dk1" bg2="lt2" tx2="dk2" accent1="accent1" accent2="accent2" accent3="accent3" accent4="accent4" accent5="accent5" accent6="accent6" hlink="hlink" folHlink="folHlink"/>
  <p:hf sldNum="0" hdr="0" ftr="0" dt="0"/>
  <p:notesStyle>
    <a:lvl1pPr marL="0" algn="l" defTabSz="685752" rtl="0" eaLnBrk="1" latinLnBrk="0" hangingPunct="1">
      <a:lnSpc>
        <a:spcPct val="90000"/>
      </a:lnSpc>
      <a:spcAft>
        <a:spcPts val="250"/>
      </a:spcAft>
      <a:defRPr sz="700" kern="1200">
        <a:solidFill>
          <a:schemeClr val="tx1"/>
        </a:solidFill>
        <a:latin typeface="Segoe UI Light" pitchFamily="34" charset="0"/>
        <a:ea typeface="+mn-ea"/>
        <a:cs typeface="+mn-cs"/>
      </a:defRPr>
    </a:lvl1pPr>
    <a:lvl2pPr marL="159731" indent="-79369" algn="l" defTabSz="685752"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2pPr>
    <a:lvl3pPr marL="246045" indent="-86315" algn="l" defTabSz="685752"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3pPr>
    <a:lvl4pPr marL="362123" indent="-110125" algn="l" defTabSz="685752"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4pPr>
    <a:lvl5pPr marL="461335" indent="-86315" algn="l" defTabSz="685752"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5pPr>
    <a:lvl6pPr marL="1714381" algn="l" defTabSz="685752" rtl="0" eaLnBrk="1" latinLnBrk="0" hangingPunct="1">
      <a:defRPr sz="900" kern="1200">
        <a:solidFill>
          <a:schemeClr val="tx1"/>
        </a:solidFill>
        <a:latin typeface="+mn-lt"/>
        <a:ea typeface="+mn-ea"/>
        <a:cs typeface="+mn-cs"/>
      </a:defRPr>
    </a:lvl6pPr>
    <a:lvl7pPr marL="2057256" algn="l" defTabSz="685752" rtl="0" eaLnBrk="1" latinLnBrk="0" hangingPunct="1">
      <a:defRPr sz="900" kern="1200">
        <a:solidFill>
          <a:schemeClr val="tx1"/>
        </a:solidFill>
        <a:latin typeface="+mn-lt"/>
        <a:ea typeface="+mn-ea"/>
        <a:cs typeface="+mn-cs"/>
      </a:defRPr>
    </a:lvl7pPr>
    <a:lvl8pPr marL="2400132" algn="l" defTabSz="685752" rtl="0" eaLnBrk="1" latinLnBrk="0" hangingPunct="1">
      <a:defRPr sz="900" kern="1200">
        <a:solidFill>
          <a:schemeClr val="tx1"/>
        </a:solidFill>
        <a:latin typeface="+mn-lt"/>
        <a:ea typeface="+mn-ea"/>
        <a:cs typeface="+mn-cs"/>
      </a:defRPr>
    </a:lvl8pPr>
    <a:lvl9pPr marL="2743008" algn="l" defTabSz="68575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3714414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2491766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4174478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3252117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2735933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4023271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1677546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Tree>
    <p:extLst>
      <p:ext uri="{BB962C8B-B14F-4D97-AF65-F5344CB8AC3E}">
        <p14:creationId xmlns="" xmlns:p14="http://schemas.microsoft.com/office/powerpoint/2010/main" val="3474265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2019216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2518736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1372183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3065690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477008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2627251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829472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1037199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644161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2658953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2976494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1862916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36432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3917250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37612109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1059820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8269868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21607388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753816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3192686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2099065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64992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2850149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2869158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1128910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2487437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 xmlns:p14="http://schemas.microsoft.com/office/powerpoint/2010/main" val="3988556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alk in">
    <p:bg bwMode="ltGray">
      <p:bgPr>
        <a:solidFill>
          <a:srgbClr val="00BCF2"/>
        </a:solidFill>
        <a:effectLst/>
      </p:bgPr>
    </p:bg>
    <p:spTree>
      <p:nvGrpSpPr>
        <p:cNvPr id="1" name=""/>
        <p:cNvGrpSpPr/>
        <p:nvPr/>
      </p:nvGrpSpPr>
      <p:grpSpPr>
        <a:xfrm>
          <a:off x="0" y="0"/>
          <a:ext cx="0" cy="0"/>
          <a:chOff x="0" y="0"/>
          <a:chExt cx="0" cy="0"/>
        </a:xfrm>
      </p:grpSpPr>
      <p:pic>
        <p:nvPicPr>
          <p:cNvPr id="9" name="Picture 8" descr="TechEd_Maingraphic.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4647988" y="2247900"/>
            <a:ext cx="4281428" cy="3025257"/>
          </a:xfrm>
          <a:prstGeom prst="rect">
            <a:avLst/>
          </a:prstGeom>
        </p:spPr>
      </p:pic>
      <p:grpSp>
        <p:nvGrpSpPr>
          <p:cNvPr id="10" name="Group 9"/>
          <p:cNvGrpSpPr/>
          <p:nvPr userDrawn="1"/>
        </p:nvGrpSpPr>
        <p:grpSpPr>
          <a:xfrm>
            <a:off x="0" y="1"/>
            <a:ext cx="9144000" cy="1390650"/>
            <a:chOff x="5050972" y="1792676"/>
            <a:chExt cx="9144000" cy="1390650"/>
          </a:xfrm>
        </p:grpSpPr>
        <p:sp>
          <p:nvSpPr>
            <p:cNvPr id="11" name="Rectangle 10"/>
            <p:cNvSpPr/>
            <p:nvPr/>
          </p:nvSpPr>
          <p:spPr bwMode="auto">
            <a:xfrm>
              <a:off x="5050972" y="1792676"/>
              <a:ext cx="9144000" cy="139065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TechEd logo 2014_CMYK_WHITE-04.eps"/>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296982" y="2082941"/>
              <a:ext cx="1878065" cy="821770"/>
            </a:xfrm>
            <a:prstGeom prst="rect">
              <a:avLst/>
            </a:prstGeom>
          </p:spPr>
        </p:pic>
      </p:grpSp>
      <p:pic>
        <p:nvPicPr>
          <p:cNvPr id="13" name="Picture 12" descr="MSFT_logo_rgb_C-Wht_D.pdf"/>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7529513" y="738102"/>
            <a:ext cx="1547812" cy="569355"/>
          </a:xfrm>
          <a:prstGeom prst="rect">
            <a:avLst/>
          </a:prstGeom>
        </p:spPr>
      </p:pic>
    </p:spTree>
    <p:extLst>
      <p:ext uri="{BB962C8B-B14F-4D97-AF65-F5344CB8AC3E}">
        <p14:creationId xmlns="" xmlns:p14="http://schemas.microsoft.com/office/powerpoint/2010/main" val="2960915228"/>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hite BG blank">
    <p:bg>
      <p:bgPr>
        <a:solidFill>
          <a:schemeClr val="tx1"/>
        </a:solidFill>
        <a:effectLst/>
      </p:bgPr>
    </p:bg>
    <p:spTree>
      <p:nvGrpSpPr>
        <p:cNvPr id="1" name=""/>
        <p:cNvGrpSpPr/>
        <p:nvPr/>
      </p:nvGrpSpPr>
      <p:grpSpPr>
        <a:xfrm>
          <a:off x="0" y="0"/>
          <a:ext cx="0" cy="0"/>
          <a:chOff x="0" y="0"/>
          <a:chExt cx="0" cy="0"/>
        </a:xfrm>
      </p:grpSpPr>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87292" y="163139"/>
            <a:ext cx="1026188" cy="449021"/>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7930520" y="316272"/>
            <a:ext cx="1151458" cy="423558"/>
          </a:xfrm>
          <a:prstGeom prst="rect">
            <a:avLst/>
          </a:prstGeom>
        </p:spPr>
      </p:pic>
    </p:spTree>
    <p:extLst>
      <p:ext uri="{BB962C8B-B14F-4D97-AF65-F5344CB8AC3E}">
        <p14:creationId xmlns="" xmlns:p14="http://schemas.microsoft.com/office/powerpoint/2010/main" val="128356981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56" y="1579460"/>
            <a:ext cx="8741881" cy="674749"/>
          </a:xfrm>
        </p:spPr>
        <p:txBody>
          <a:bodyPr/>
          <a:lstStyle/>
          <a:p>
            <a:r>
              <a:rPr lang="en-AU" dirty="0" smtClean="0"/>
              <a:t>Click to edit Master title style</a:t>
            </a:r>
            <a:endParaRPr lang="en-US" dirty="0"/>
          </a:p>
        </p:txBody>
      </p:sp>
      <p:sp>
        <p:nvSpPr>
          <p:cNvPr id="6" name="Text Placeholder 5"/>
          <p:cNvSpPr>
            <a:spLocks noGrp="1"/>
          </p:cNvSpPr>
          <p:nvPr>
            <p:ph type="body" sz="quarter" idx="10"/>
          </p:nvPr>
        </p:nvSpPr>
        <p:spPr>
          <a:xfrm>
            <a:off x="130492" y="2390808"/>
            <a:ext cx="8740142" cy="2012862"/>
          </a:xfrm>
        </p:spPr>
        <p:txBody>
          <a:bodyPr/>
          <a:lstStyle>
            <a:lvl1pPr marL="0" indent="0">
              <a:buNone/>
              <a:defRPr>
                <a:gradFill>
                  <a:gsLst>
                    <a:gs pos="1250">
                      <a:schemeClr val="tx1"/>
                    </a:gs>
                    <a:gs pos="99000">
                      <a:schemeClr val="tx1"/>
                    </a:gs>
                  </a:gsLst>
                  <a:lin ang="5400000" scaled="0"/>
                </a:gradFill>
              </a:defRPr>
            </a:lvl1pPr>
            <a:lvl2pPr marL="0" indent="0">
              <a:buFontTx/>
              <a:buNone/>
              <a:defRPr sz="1500"/>
            </a:lvl2pPr>
            <a:lvl3pPr marL="168067" indent="0">
              <a:buNone/>
              <a:defRPr sz="1500"/>
            </a:lvl3pPr>
            <a:lvl4pPr marL="336133" indent="0">
              <a:buNone/>
              <a:defRPr sz="1300"/>
            </a:lvl4pPr>
            <a:lvl5pPr marL="504200" indent="0">
              <a:buNone/>
              <a:defRPr sz="1300"/>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87292" y="163139"/>
            <a:ext cx="1026188" cy="449021"/>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7930520" y="316272"/>
            <a:ext cx="1151458" cy="423558"/>
          </a:xfrm>
          <a:prstGeom prst="rect">
            <a:avLst/>
          </a:prstGeom>
        </p:spPr>
      </p:pic>
    </p:spTree>
    <p:extLst>
      <p:ext uri="{BB962C8B-B14F-4D97-AF65-F5344CB8AC3E}">
        <p14:creationId xmlns=""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9" tIns="34289" rIns="34289" bIns="34289" numCol="1" spcCol="0" rtlCol="0" fromWordArt="0" anchor="ctr" anchorCtr="0" forceAA="0" compatLnSpc="1">
            <a:prstTxWarp prst="textNoShape">
              <a:avLst/>
            </a:prstTxWarp>
            <a:noAutofit/>
          </a:bodyPr>
          <a:lstStyle/>
          <a:p>
            <a:pPr algn="ctr" defTabSz="685553"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4311"/>
            <a:ext cx="8740141" cy="1589242"/>
          </a:xfrm>
        </p:spPr>
        <p:txBody>
          <a:bodyPr/>
          <a:lstStyle>
            <a:lvl1pPr marL="0" indent="0">
              <a:buNone/>
              <a:defRPr sz="2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78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0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86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69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20074"/>
          </a:xfrm>
          <a:prstGeom prst="rect">
            <a:avLst/>
          </a:prstGeom>
        </p:spPr>
        <p:txBody>
          <a:bodyPr/>
          <a:lstStyle>
            <a:lvl1pPr marL="213585" indent="-213585">
              <a:buClr>
                <a:schemeClr val="tx1"/>
              </a:buClr>
              <a:buSzPct val="90000"/>
              <a:buFont typeface="Arial" pitchFamily="34" charset="0"/>
              <a:buChar char="•"/>
              <a:defRPr sz="2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67" indent="-206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52" indent="-213585">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19" indent="-168067">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885" indent="-168067">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2700"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AU" smtClean="0"/>
              <a:t>Click to edit Master title style</a:t>
            </a:r>
            <a:endParaRPr lang="en-US" dirty="0"/>
          </a:p>
        </p:txBody>
      </p:sp>
    </p:spTree>
    <p:extLst>
      <p:ext uri="{BB962C8B-B14F-4D97-AF65-F5344CB8AC3E}">
        <p14:creationId xmlns=""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wo Column Non-bulleted text">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56" y="1116750"/>
            <a:ext cx="8741881" cy="674749"/>
          </a:xfrm>
        </p:spPr>
        <p:txBody>
          <a:bodyPr/>
          <a:lstStyle/>
          <a:p>
            <a:r>
              <a:rPr lang="en-AU" smtClean="0"/>
              <a:t>Click to edit Master title style</a:t>
            </a:r>
            <a:endParaRPr lang="en-US" dirty="0"/>
          </a:p>
        </p:txBody>
      </p:sp>
      <p:sp>
        <p:nvSpPr>
          <p:cNvPr id="4" name="Text Placeholder 3"/>
          <p:cNvSpPr>
            <a:spLocks noGrp="1"/>
          </p:cNvSpPr>
          <p:nvPr>
            <p:ph type="body" sz="quarter" idx="10"/>
          </p:nvPr>
        </p:nvSpPr>
        <p:spPr>
          <a:xfrm>
            <a:off x="135596" y="1928097"/>
            <a:ext cx="4033911" cy="1864933"/>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sz="1300"/>
            </a:lvl4pPr>
            <a:lvl5pPr marL="504200" indent="0">
              <a:buNone/>
              <a:tabLst/>
              <a:defRPr sz="130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3"/>
          <p:cNvSpPr>
            <a:spLocks noGrp="1"/>
          </p:cNvSpPr>
          <p:nvPr>
            <p:ph type="body" sz="quarter" idx="11"/>
          </p:nvPr>
        </p:nvSpPr>
        <p:spPr>
          <a:xfrm>
            <a:off x="4806107" y="1928097"/>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sz="1300"/>
            </a:lvl4pPr>
            <a:lvl5pPr marL="504200" indent="0">
              <a:buNone/>
              <a:tabLst/>
              <a:defRPr sz="130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 xmlns:p14="http://schemas.microsoft.com/office/powerpoint/2010/main" val="35046771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BCF2"/>
        </a:solidFill>
        <a:effectLst/>
      </p:bgPr>
    </p:bg>
    <p:spTree>
      <p:nvGrpSpPr>
        <p:cNvPr id="1" name=""/>
        <p:cNvGrpSpPr/>
        <p:nvPr/>
      </p:nvGrpSpPr>
      <p:grpSpPr>
        <a:xfrm>
          <a:off x="0" y="0"/>
          <a:ext cx="0" cy="0"/>
          <a:chOff x="0" y="0"/>
          <a:chExt cx="0" cy="0"/>
        </a:xfrm>
      </p:grpSpPr>
      <p:sp>
        <p:nvSpPr>
          <p:cNvPr id="100" name="Rectangle 99"/>
          <p:cNvSpPr/>
          <p:nvPr userDrawn="1"/>
        </p:nvSpPr>
        <p:spPr bwMode="auto">
          <a:xfrm>
            <a:off x="256336" y="2904780"/>
            <a:ext cx="6529234" cy="13448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101190" y="1673668"/>
            <a:ext cx="6693125" cy="1222505"/>
          </a:xfrm>
          <a:noFill/>
        </p:spPr>
        <p:txBody>
          <a:bodyPr lIns="107563" tIns="67227" rIns="107563" bIns="67227" anchor="b" anchorCtr="0"/>
          <a:lstStyle>
            <a:lvl1pPr>
              <a:defRPr sz="3700" spc="-74" baseline="0">
                <a:gradFill>
                  <a:gsLst>
                    <a:gs pos="5833">
                      <a:srgbClr val="FFFFFF"/>
                    </a:gs>
                    <a:gs pos="18000">
                      <a:srgbClr val="FFFFFF"/>
                    </a:gs>
                  </a:gsLst>
                  <a:lin ang="5400000" scaled="0"/>
                </a:gradFill>
              </a:defRPr>
            </a:lvl1pPr>
          </a:lstStyle>
          <a:p>
            <a:r>
              <a:rPr lang="en-US" dirty="0" smtClean="0"/>
              <a:t>Presentation title</a:t>
            </a:r>
            <a:br>
              <a:rPr lang="en-US" dirty="0" smtClean="0"/>
            </a:br>
            <a:r>
              <a:rPr lang="en-US" dirty="0" smtClean="0"/>
              <a:t>if long</a:t>
            </a:r>
            <a:endParaRPr lang="en-US" dirty="0"/>
          </a:p>
        </p:txBody>
      </p:sp>
      <p:sp>
        <p:nvSpPr>
          <p:cNvPr id="5" name="Text Placeholder 4"/>
          <p:cNvSpPr>
            <a:spLocks noGrp="1"/>
          </p:cNvSpPr>
          <p:nvPr>
            <p:ph type="body" sz="quarter" idx="12" hasCustomPrompt="1"/>
          </p:nvPr>
        </p:nvSpPr>
        <p:spPr>
          <a:xfrm>
            <a:off x="270974" y="2923653"/>
            <a:ext cx="4392100" cy="1280865"/>
          </a:xfrm>
          <a:noFill/>
        </p:spPr>
        <p:txBody>
          <a:bodyPr lIns="134453" tIns="107563" rIns="134453" bIns="107563">
            <a:noAutofit/>
          </a:bodyPr>
          <a:lstStyle>
            <a:lvl1pPr marL="0" indent="0">
              <a:spcBef>
                <a:spcPts val="0"/>
              </a:spcBef>
              <a:buNone/>
              <a:defRPr sz="2600" spc="0" baseline="0">
                <a:solidFill>
                  <a:schemeClr val="bg2"/>
                </a:solidFill>
                <a:latin typeface="+mj-lt"/>
              </a:defRPr>
            </a:lvl1pPr>
          </a:lstStyle>
          <a:p>
            <a:pPr lvl="0"/>
            <a:r>
              <a:rPr lang="en-US" dirty="0" smtClean="0"/>
              <a:t>Speaker Name</a:t>
            </a:r>
          </a:p>
        </p:txBody>
      </p:sp>
      <p:sp>
        <p:nvSpPr>
          <p:cNvPr id="10" name="Text Placeholder 7"/>
          <p:cNvSpPr>
            <a:spLocks noGrp="1"/>
          </p:cNvSpPr>
          <p:nvPr>
            <p:ph type="body" sz="quarter" idx="13" hasCustomPrompt="1"/>
          </p:nvPr>
        </p:nvSpPr>
        <p:spPr>
          <a:xfrm>
            <a:off x="297520" y="4327340"/>
            <a:ext cx="4033912" cy="682296"/>
          </a:xfrm>
        </p:spPr>
        <p:txBody>
          <a:bodyPr tIns="0" rIns="0"/>
          <a:lstStyle>
            <a:lvl1pPr marL="0" indent="0" algn="l">
              <a:buNone/>
              <a:defRPr sz="4400"/>
            </a:lvl1pPr>
          </a:lstStyle>
          <a:p>
            <a:pPr lvl="0"/>
            <a:r>
              <a:rPr lang="en-US" dirty="0" smtClean="0"/>
              <a:t>Session code</a:t>
            </a:r>
            <a:endParaRPr lang="en-US" dirty="0"/>
          </a:p>
        </p:txBody>
      </p:sp>
      <p:grpSp>
        <p:nvGrpSpPr>
          <p:cNvPr id="14" name="Group 13"/>
          <p:cNvGrpSpPr/>
          <p:nvPr userDrawn="1"/>
        </p:nvGrpSpPr>
        <p:grpSpPr>
          <a:xfrm>
            <a:off x="0" y="1"/>
            <a:ext cx="9144000" cy="1390650"/>
            <a:chOff x="5050972" y="1792676"/>
            <a:chExt cx="9144000" cy="1390650"/>
          </a:xfrm>
        </p:grpSpPr>
        <p:sp>
          <p:nvSpPr>
            <p:cNvPr id="15" name="Rectangle 14"/>
            <p:cNvSpPr/>
            <p:nvPr/>
          </p:nvSpPr>
          <p:spPr bwMode="auto">
            <a:xfrm>
              <a:off x="5050972" y="1792676"/>
              <a:ext cx="9144000" cy="139065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96982" y="2082941"/>
              <a:ext cx="1878065" cy="821770"/>
            </a:xfrm>
            <a:prstGeom prst="rect">
              <a:avLst/>
            </a:prstGeom>
          </p:spPr>
        </p:pic>
      </p:grpSp>
      <p:pic>
        <p:nvPicPr>
          <p:cNvPr id="17" name="Picture 16" descr="MSFT_logo_rgb_C-Wht_D.pdf"/>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7529513" y="738102"/>
            <a:ext cx="1547812" cy="569355"/>
          </a:xfrm>
          <a:prstGeom prst="rect">
            <a:avLst/>
          </a:prstGeom>
        </p:spPr>
      </p:pic>
    </p:spTree>
    <p:extLst>
      <p:ext uri="{BB962C8B-B14F-4D97-AF65-F5344CB8AC3E}">
        <p14:creationId xmlns="" xmlns:p14="http://schemas.microsoft.com/office/powerpoint/2010/main" val="4279079537"/>
      </p:ext>
    </p:extLst>
  </p:cSld>
  <p:clrMapOvr>
    <a:masterClrMapping/>
  </p:clrMapOvr>
  <mc:AlternateContent xmlns:mc="http://schemas.openxmlformats.org/markup-compatibility/2006">
    <mc:Choice xmlns=""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mo slide">
    <p:bg>
      <p:bgPr>
        <a:solidFill>
          <a:srgbClr val="0072C6"/>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58148" y="1643206"/>
            <a:ext cx="7395458" cy="20172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563" tIns="80672" rIns="107563" bIns="80672"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58149" y="1643206"/>
            <a:ext cx="7394337" cy="2023491"/>
          </a:xfrm>
          <a:noFill/>
        </p:spPr>
        <p:txBody>
          <a:bodyPr tIns="67227" bIns="67227" anchor="t" anchorCtr="0"/>
          <a:lstStyle>
            <a:lvl1pPr>
              <a:defRPr sz="5300" spc="-74" baseline="0">
                <a:solidFill>
                  <a:srgbClr val="002050"/>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58102" y="3668899"/>
            <a:ext cx="7395505" cy="1345411"/>
          </a:xfrm>
          <a:noFill/>
        </p:spPr>
        <p:txBody>
          <a:bodyPr lIns="134453" tIns="107563" rIns="134453" bIns="107563">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8" name="Rectangle 17"/>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descr="TechEd logo 2014_CMYK_WHITE-04.eps"/>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87292" y="163139"/>
            <a:ext cx="1026188" cy="449021"/>
          </a:xfrm>
          <a:prstGeom prst="rect">
            <a:avLst/>
          </a:prstGeom>
        </p:spPr>
      </p:pic>
      <p:pic>
        <p:nvPicPr>
          <p:cNvPr id="20" name="Picture 19" descr="MSFT_logo_rgb_C-Wht_D.pdf"/>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7930520" y="316272"/>
            <a:ext cx="1151458" cy="423558"/>
          </a:xfrm>
          <a:prstGeom prst="rect">
            <a:avLst/>
          </a:prstGeom>
        </p:spPr>
      </p:pic>
    </p:spTree>
    <p:extLst>
      <p:ext uri="{BB962C8B-B14F-4D97-AF65-F5344CB8AC3E}">
        <p14:creationId xmlns="" xmlns:p14="http://schemas.microsoft.com/office/powerpoint/2010/main" val="2923861903"/>
      </p:ext>
    </p:extLst>
  </p:cSld>
  <p:clrMapOvr>
    <a:masterClrMapping/>
  </p:clrMapOvr>
  <mc:AlternateContent xmlns:mc="http://schemas.openxmlformats.org/markup-compatibility/2006">
    <mc:Choice xmlns=""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emo slide 2">
    <p:bg>
      <p:bgPr>
        <a:solidFill>
          <a:srgbClr val="0072C6"/>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8149" y="1643206"/>
            <a:ext cx="7394337" cy="2023491"/>
          </a:xfrm>
          <a:solidFill>
            <a:srgbClr val="002050"/>
          </a:solidFill>
        </p:spPr>
        <p:txBody>
          <a:bodyPr tIns="67227" bIns="67227" anchor="t" anchorCtr="0"/>
          <a:lstStyle>
            <a:lvl1pPr>
              <a:defRPr sz="5300" spc="-74"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7" name="Text Placeholder 4"/>
          <p:cNvSpPr>
            <a:spLocks noGrp="1"/>
          </p:cNvSpPr>
          <p:nvPr>
            <p:ph type="body" sz="quarter" idx="12" hasCustomPrompt="1"/>
          </p:nvPr>
        </p:nvSpPr>
        <p:spPr>
          <a:xfrm>
            <a:off x="258102" y="3668899"/>
            <a:ext cx="7395505" cy="1345411"/>
          </a:xfrm>
          <a:noFill/>
        </p:spPr>
        <p:txBody>
          <a:bodyPr lIns="134453" tIns="107563" rIns="134453" bIns="107563">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87292" y="163139"/>
            <a:ext cx="1026188" cy="449021"/>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7930520" y="316272"/>
            <a:ext cx="1151458" cy="423558"/>
          </a:xfrm>
          <a:prstGeom prst="rect">
            <a:avLst/>
          </a:prstGeom>
        </p:spPr>
      </p:pic>
    </p:spTree>
    <p:extLst>
      <p:ext uri="{BB962C8B-B14F-4D97-AF65-F5344CB8AC3E}">
        <p14:creationId xmlns="" xmlns:p14="http://schemas.microsoft.com/office/powerpoint/2010/main" val="1706119662"/>
      </p:ext>
    </p:extLst>
  </p:cSld>
  <p:clrMapOvr>
    <a:masterClrMapping/>
  </p:clrMapOvr>
  <mc:AlternateContent xmlns:mc="http://schemas.openxmlformats.org/markup-compatibility/2006">
    <mc:Choice xmlns=""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670"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12" name="Rectangle 11"/>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TechEd logo 2014_CMYK_WHITE-04.eps"/>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87292" y="163139"/>
            <a:ext cx="1026188" cy="449021"/>
          </a:xfrm>
          <a:prstGeom prst="rect">
            <a:avLst/>
          </a:prstGeom>
        </p:spPr>
      </p:pic>
      <p:pic>
        <p:nvPicPr>
          <p:cNvPr id="14" name="Picture 13" descr="MSFT_logo_rgb_C-Wht_D.pdf"/>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7930520" y="316272"/>
            <a:ext cx="1151458" cy="423558"/>
          </a:xfrm>
          <a:prstGeom prst="rect">
            <a:avLst/>
          </a:prstGeom>
        </p:spPr>
      </p:pic>
    </p:spTree>
    <p:extLst>
      <p:ext uri="{BB962C8B-B14F-4D97-AF65-F5344CB8AC3E}">
        <p14:creationId xmlns=""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 master Teched 2014">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56" y="768405"/>
            <a:ext cx="8823581" cy="674749"/>
          </a:xfrm>
        </p:spPr>
        <p:txBody>
          <a:bodyPr/>
          <a:lstStyle>
            <a:lvl1pPr>
              <a:lnSpc>
                <a:spcPct val="85000"/>
              </a:lnSpc>
              <a:defRPr sz="3400"/>
            </a:lvl1pPr>
          </a:lstStyle>
          <a:p>
            <a:r>
              <a:rPr lang="en-AU" dirty="0" smtClean="0"/>
              <a:t>Click to edit Master title style</a:t>
            </a:r>
            <a:endParaRPr lang="en-US" dirty="0"/>
          </a:p>
        </p:txBody>
      </p:sp>
      <p:sp>
        <p:nvSpPr>
          <p:cNvPr id="6" name="Text Placeholder 5"/>
          <p:cNvSpPr>
            <a:spLocks noGrp="1"/>
          </p:cNvSpPr>
          <p:nvPr>
            <p:ph type="body" sz="quarter" idx="10"/>
          </p:nvPr>
        </p:nvSpPr>
        <p:spPr>
          <a:xfrm>
            <a:off x="130492" y="1509757"/>
            <a:ext cx="8740142" cy="1789040"/>
          </a:xfrm>
        </p:spPr>
        <p:txBody>
          <a:bodyPr/>
          <a:lstStyle>
            <a:lvl1pPr marL="0" indent="0">
              <a:lnSpc>
                <a:spcPct val="85000"/>
              </a:lnSpc>
              <a:spcBef>
                <a:spcPts val="800"/>
              </a:spcBef>
              <a:spcAft>
                <a:spcPts val="300"/>
              </a:spcAft>
              <a:buNone/>
              <a:defRPr sz="2400">
                <a:gradFill>
                  <a:gsLst>
                    <a:gs pos="1250">
                      <a:schemeClr val="tx1"/>
                    </a:gs>
                    <a:gs pos="99000">
                      <a:schemeClr val="tx1"/>
                    </a:gs>
                  </a:gsLst>
                  <a:lin ang="5400000" scaled="0"/>
                </a:gradFill>
              </a:defRPr>
            </a:lvl1pPr>
            <a:lvl2pPr marL="0" indent="0">
              <a:lnSpc>
                <a:spcPct val="90000"/>
              </a:lnSpc>
              <a:spcBef>
                <a:spcPts val="100"/>
              </a:spcBef>
              <a:spcAft>
                <a:spcPts val="800"/>
              </a:spcAft>
              <a:buFontTx/>
              <a:buNone/>
              <a:defRPr sz="1800"/>
            </a:lvl2pPr>
            <a:lvl3pPr marL="168067" indent="0">
              <a:lnSpc>
                <a:spcPct val="90000"/>
              </a:lnSpc>
              <a:spcBef>
                <a:spcPts val="100"/>
              </a:spcBef>
              <a:spcAft>
                <a:spcPts val="800"/>
              </a:spcAft>
              <a:buNone/>
              <a:defRPr sz="1800"/>
            </a:lvl3pPr>
            <a:lvl4pPr marL="336133" indent="0">
              <a:lnSpc>
                <a:spcPct val="90000"/>
              </a:lnSpc>
              <a:spcBef>
                <a:spcPts val="100"/>
              </a:spcBef>
              <a:spcAft>
                <a:spcPts val="800"/>
              </a:spcAft>
              <a:buNone/>
              <a:defRPr sz="1600"/>
            </a:lvl4pPr>
            <a:lvl5pPr marL="504200" indent="0">
              <a:lnSpc>
                <a:spcPct val="90000"/>
              </a:lnSpc>
              <a:spcBef>
                <a:spcPts val="100"/>
              </a:spcBef>
              <a:spcAft>
                <a:spcPts val="800"/>
              </a:spcAft>
              <a:buNone/>
              <a:defRPr sz="1600"/>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87292" y="163139"/>
            <a:ext cx="1026188" cy="449021"/>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7930520" y="316272"/>
            <a:ext cx="1151458" cy="423558"/>
          </a:xfrm>
          <a:prstGeom prst="rect">
            <a:avLst/>
          </a:prstGeom>
        </p:spPr>
      </p:pic>
    </p:spTree>
    <p:extLst>
      <p:ext uri="{BB962C8B-B14F-4D97-AF65-F5344CB8AC3E}">
        <p14:creationId xmlns="" xmlns:p14="http://schemas.microsoft.com/office/powerpoint/2010/main" val="393496389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Content master Teched 2014">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56" y="787455"/>
            <a:ext cx="8823581" cy="674749"/>
          </a:xfrm>
        </p:spPr>
        <p:txBody>
          <a:bodyPr/>
          <a:lstStyle>
            <a:lvl1pPr>
              <a:lnSpc>
                <a:spcPct val="85000"/>
              </a:lnSpc>
              <a:defRPr sz="3600"/>
            </a:lvl1pPr>
          </a:lstStyle>
          <a:p>
            <a:r>
              <a:rPr lang="en-AU" dirty="0" smtClean="0"/>
              <a:t>Click to edit Master title style</a:t>
            </a:r>
            <a:endParaRPr lang="en-US" dirty="0"/>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87292" y="163139"/>
            <a:ext cx="1026188" cy="449021"/>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7930520" y="316272"/>
            <a:ext cx="1151458" cy="423558"/>
          </a:xfrm>
          <a:prstGeom prst="rect">
            <a:avLst/>
          </a:prstGeom>
        </p:spPr>
      </p:pic>
    </p:spTree>
    <p:extLst>
      <p:ext uri="{BB962C8B-B14F-4D97-AF65-F5344CB8AC3E}">
        <p14:creationId xmlns="" xmlns:p14="http://schemas.microsoft.com/office/powerpoint/2010/main" val="378546183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with top strap">
    <p:bg>
      <p:bgPr>
        <a:solidFill>
          <a:srgbClr val="0072C6"/>
        </a:solidFill>
        <a:effectLst/>
      </p:bgPr>
    </p:bg>
    <p:spTree>
      <p:nvGrpSpPr>
        <p:cNvPr id="1" name=""/>
        <p:cNvGrpSpPr/>
        <p:nvPr/>
      </p:nvGrpSpPr>
      <p:grpSpPr>
        <a:xfrm>
          <a:off x="0" y="0"/>
          <a:ext cx="0" cy="0"/>
          <a:chOff x="0" y="0"/>
          <a:chExt cx="0" cy="0"/>
        </a:xfrm>
      </p:grpSpPr>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87292" y="163139"/>
            <a:ext cx="1026188" cy="449021"/>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7930520" y="316272"/>
            <a:ext cx="1151458" cy="423558"/>
          </a:xfrm>
          <a:prstGeom prst="rect">
            <a:avLst/>
          </a:prstGeom>
        </p:spPr>
      </p:pic>
    </p:spTree>
    <p:extLst>
      <p:ext uri="{BB962C8B-B14F-4D97-AF65-F5344CB8AC3E}">
        <p14:creationId xmlns="" xmlns:p14="http://schemas.microsoft.com/office/powerpoint/2010/main" val="270018416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BG header only">
    <p:bg>
      <p:bgPr>
        <a:solidFill>
          <a:schemeClr val="tx1"/>
        </a:solidFill>
        <a:effectLst/>
      </p:bgPr>
    </p:bg>
    <p:spTree>
      <p:nvGrpSpPr>
        <p:cNvPr id="1" name=""/>
        <p:cNvGrpSpPr/>
        <p:nvPr/>
      </p:nvGrpSpPr>
      <p:grpSpPr>
        <a:xfrm>
          <a:off x="0" y="0"/>
          <a:ext cx="0" cy="0"/>
          <a:chOff x="0" y="0"/>
          <a:chExt cx="0" cy="0"/>
        </a:xfrm>
      </p:grpSpPr>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87292" y="163139"/>
            <a:ext cx="1026188" cy="449021"/>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7930520" y="316272"/>
            <a:ext cx="1151458" cy="423558"/>
          </a:xfrm>
          <a:prstGeom prst="rect">
            <a:avLst/>
          </a:prstGeom>
        </p:spPr>
      </p:pic>
      <p:sp>
        <p:nvSpPr>
          <p:cNvPr id="5" name="Title 1"/>
          <p:cNvSpPr>
            <a:spLocks noGrp="1"/>
          </p:cNvSpPr>
          <p:nvPr>
            <p:ph type="title"/>
          </p:nvPr>
        </p:nvSpPr>
        <p:spPr>
          <a:xfrm>
            <a:off x="125156" y="787455"/>
            <a:ext cx="8823581" cy="674749"/>
          </a:xfrm>
        </p:spPr>
        <p:txBody>
          <a:bodyPr/>
          <a:lstStyle>
            <a:lvl1pPr>
              <a:lnSpc>
                <a:spcPct val="85000"/>
              </a:lnSpc>
              <a:defRPr sz="3600">
                <a:solidFill>
                  <a:schemeClr val="bg2"/>
                </a:solidFill>
              </a:defRPr>
            </a:lvl1pPr>
          </a:lstStyle>
          <a:p>
            <a:r>
              <a:rPr lang="en-AU" dirty="0" smtClean="0"/>
              <a:t>Click to edit Master title style</a:t>
            </a:r>
            <a:endParaRPr lang="en-US" dirty="0"/>
          </a:p>
        </p:txBody>
      </p:sp>
    </p:spTree>
    <p:extLst>
      <p:ext uri="{BB962C8B-B14F-4D97-AF65-F5344CB8AC3E}">
        <p14:creationId xmlns="" xmlns:p14="http://schemas.microsoft.com/office/powerpoint/2010/main" val="195030317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pic>
        <p:nvPicPr>
          <p:cNvPr id="6" name="Picture 5" descr="TechEd logo 2014_CMYK_WHITE-04.eps"/>
          <p:cNvPicPr>
            <a:picLocks noChangeAspect="1"/>
          </p:cNvPicPr>
          <p:nvPr/>
        </p:nvPicPr>
        <p:blipFill>
          <a:blip r:embed="rId20">
            <a:extLst>
              <a:ext uri="{28A0092B-C50C-407E-A947-70E740481C1C}">
                <a14:useLocalDpi xmlns="" xmlns:a14="http://schemas.microsoft.com/office/drawing/2010/main" val="0"/>
              </a:ext>
            </a:extLst>
          </a:blip>
          <a:stretch>
            <a:fillRect/>
          </a:stretch>
        </p:blipFill>
        <p:spPr>
          <a:xfrm>
            <a:off x="7941494" y="4504492"/>
            <a:ext cx="1007581" cy="440879"/>
          </a:xfrm>
          <a:prstGeom prst="rect">
            <a:avLst/>
          </a:prstGeom>
        </p:spPr>
      </p:pic>
      <p:sp>
        <p:nvSpPr>
          <p:cNvPr id="2" name="Title Placeholder 1"/>
          <p:cNvSpPr>
            <a:spLocks noGrp="1"/>
          </p:cNvSpPr>
          <p:nvPr>
            <p:ph type="title"/>
          </p:nvPr>
        </p:nvSpPr>
        <p:spPr>
          <a:xfrm>
            <a:off x="125156" y="80535"/>
            <a:ext cx="8741881" cy="674749"/>
          </a:xfrm>
          <a:prstGeom prst="rect">
            <a:avLst/>
          </a:prstGeom>
        </p:spPr>
        <p:txBody>
          <a:bodyPr vert="horz" wrap="square" lIns="107563" tIns="67227" rIns="107563" bIns="67227" rtlCol="0" anchor="t">
            <a:noAutofit/>
          </a:bodyPr>
          <a:lstStyle/>
          <a:p>
            <a:r>
              <a:rPr lang="en-AU" dirty="0" smtClean="0"/>
              <a:t>Click to edit Master title style</a:t>
            </a:r>
            <a:endParaRPr lang="en-US" dirty="0"/>
          </a:p>
        </p:txBody>
      </p:sp>
      <p:sp>
        <p:nvSpPr>
          <p:cNvPr id="4" name="Text Placeholder 3"/>
          <p:cNvSpPr>
            <a:spLocks noGrp="1"/>
          </p:cNvSpPr>
          <p:nvPr>
            <p:ph type="body" idx="1"/>
          </p:nvPr>
        </p:nvSpPr>
        <p:spPr>
          <a:xfrm>
            <a:off x="125391" y="754091"/>
            <a:ext cx="8740140" cy="1658492"/>
          </a:xfrm>
          <a:prstGeom prst="rect">
            <a:avLst/>
          </a:prstGeom>
        </p:spPr>
        <p:txBody>
          <a:bodyPr vert="horz" wrap="square" lIns="107563" tIns="67227" rIns="107563" bIns="67227" rtlCol="0">
            <a:sp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05" r:id="rId3"/>
    <p:sldLayoutId id="2147484185" r:id="rId4"/>
    <p:sldLayoutId id="2147484130" r:id="rId5"/>
    <p:sldLayoutId id="2147484197" r:id="rId6"/>
    <p:sldLayoutId id="2147484198" r:id="rId7"/>
    <p:sldLayoutId id="2147484199" r:id="rId8"/>
    <p:sldLayoutId id="2147484200" r:id="rId9"/>
    <p:sldLayoutId id="2147484201" r:id="rId10"/>
    <p:sldLayoutId id="2147484098" r:id="rId11"/>
    <p:sldLayoutId id="2147484092" r:id="rId12"/>
    <p:sldLayoutId id="2147484093" r:id="rId13"/>
    <p:sldLayoutId id="2147484127" r:id="rId14"/>
    <p:sldLayoutId id="2147484129" r:id="rId15"/>
    <p:sldLayoutId id="2147484094" r:id="rId16"/>
    <p:sldLayoutId id="2147484096" r:id="rId17"/>
    <p:sldLayoutId id="2147484202" r:id="rId18"/>
  </p:sldLayoutIdLst>
  <p:transition>
    <p:fade/>
  </p:transition>
  <p:timing>
    <p:tnLst>
      <p:par>
        <p:cTn id="1" dur="indefinite" restart="never" nodeType="tmRoot"/>
      </p:par>
    </p:tnLst>
  </p:timing>
  <p:txStyles>
    <p:titleStyle>
      <a:lvl1pPr algn="l" defTabSz="685752"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0" marR="0" indent="-252100" algn="l" defTabSz="685752"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504" marR="0" indent="-177404" algn="l" defTabSz="68575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234"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56300"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24367"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88581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94"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70"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4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2" rtl="0" eaLnBrk="1" latinLnBrk="0" hangingPunct="1">
        <a:defRPr sz="1300" kern="1200">
          <a:solidFill>
            <a:schemeClr val="tx1"/>
          </a:solidFill>
          <a:latin typeface="+mn-lt"/>
          <a:ea typeface="+mn-ea"/>
          <a:cs typeface="+mn-cs"/>
        </a:defRPr>
      </a:lvl1pPr>
      <a:lvl2pPr marL="342876" algn="l" defTabSz="685752" rtl="0" eaLnBrk="1" latinLnBrk="0" hangingPunct="1">
        <a:defRPr sz="1300" kern="1200">
          <a:solidFill>
            <a:schemeClr val="tx1"/>
          </a:solidFill>
          <a:latin typeface="+mn-lt"/>
          <a:ea typeface="+mn-ea"/>
          <a:cs typeface="+mn-cs"/>
        </a:defRPr>
      </a:lvl2pPr>
      <a:lvl3pPr marL="685752" algn="l" defTabSz="685752" rtl="0" eaLnBrk="1" latinLnBrk="0" hangingPunct="1">
        <a:defRPr sz="1300" kern="1200">
          <a:solidFill>
            <a:schemeClr val="tx1"/>
          </a:solidFill>
          <a:latin typeface="+mn-lt"/>
          <a:ea typeface="+mn-ea"/>
          <a:cs typeface="+mn-cs"/>
        </a:defRPr>
      </a:lvl3pPr>
      <a:lvl4pPr marL="1028628" algn="l" defTabSz="685752" rtl="0" eaLnBrk="1" latinLnBrk="0" hangingPunct="1">
        <a:defRPr sz="1300" kern="1200">
          <a:solidFill>
            <a:schemeClr val="tx1"/>
          </a:solidFill>
          <a:latin typeface="+mn-lt"/>
          <a:ea typeface="+mn-ea"/>
          <a:cs typeface="+mn-cs"/>
        </a:defRPr>
      </a:lvl4pPr>
      <a:lvl5pPr marL="1371504" algn="l" defTabSz="685752" rtl="0" eaLnBrk="1" latinLnBrk="0" hangingPunct="1">
        <a:defRPr sz="1300" kern="1200">
          <a:solidFill>
            <a:schemeClr val="tx1"/>
          </a:solidFill>
          <a:latin typeface="+mn-lt"/>
          <a:ea typeface="+mn-ea"/>
          <a:cs typeface="+mn-cs"/>
        </a:defRPr>
      </a:lvl5pPr>
      <a:lvl6pPr marL="1714381" algn="l" defTabSz="685752" rtl="0" eaLnBrk="1" latinLnBrk="0" hangingPunct="1">
        <a:defRPr sz="1300" kern="1200">
          <a:solidFill>
            <a:schemeClr val="tx1"/>
          </a:solidFill>
          <a:latin typeface="+mn-lt"/>
          <a:ea typeface="+mn-ea"/>
          <a:cs typeface="+mn-cs"/>
        </a:defRPr>
      </a:lvl6pPr>
      <a:lvl7pPr marL="2057256" algn="l" defTabSz="685752" rtl="0" eaLnBrk="1" latinLnBrk="0" hangingPunct="1">
        <a:defRPr sz="1300" kern="1200">
          <a:solidFill>
            <a:schemeClr val="tx1"/>
          </a:solidFill>
          <a:latin typeface="+mn-lt"/>
          <a:ea typeface="+mn-ea"/>
          <a:cs typeface="+mn-cs"/>
        </a:defRPr>
      </a:lvl7pPr>
      <a:lvl8pPr marL="2400132" algn="l" defTabSz="685752" rtl="0" eaLnBrk="1" latinLnBrk="0" hangingPunct="1">
        <a:defRPr sz="1300" kern="1200">
          <a:solidFill>
            <a:schemeClr val="tx1"/>
          </a:solidFill>
          <a:latin typeface="+mn-lt"/>
          <a:ea typeface="+mn-ea"/>
          <a:cs typeface="+mn-cs"/>
        </a:defRPr>
      </a:lvl8pPr>
      <a:lvl9pPr marL="2743008" algn="l" defTabSz="685752" rtl="0" eaLnBrk="1" latinLnBrk="0" hangingPunct="1">
        <a:defRPr sz="13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 y="-1"/>
            <a:ext cx="9144000" cy="1404595"/>
          </a:xfrm>
          <a:prstGeom prst="rect">
            <a:avLst/>
          </a:prstGeom>
          <a:solidFill>
            <a:srgbClr val="0024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377072" y="263951"/>
            <a:ext cx="8220173" cy="849463"/>
          </a:xfrm>
          <a:prstGeom prst="rect">
            <a:avLst/>
          </a:prstGeom>
          <a:noFill/>
        </p:spPr>
        <p:txBody>
          <a:bodyPr wrap="square" lIns="182880" tIns="146304" rIns="182880" bIns="146304" rtlCol="0">
            <a:spAutoFit/>
          </a:bodyPr>
          <a:lstStyle/>
          <a:p>
            <a:r>
              <a:rPr lang="en-US" sz="3600" b="1" dirty="0" smtClean="0"/>
              <a:t>Software Freedom Day 2017</a:t>
            </a:r>
            <a:endParaRPr lang="en-US" sz="3600" b="1" dirty="0"/>
          </a:p>
        </p:txBody>
      </p:sp>
      <p:sp>
        <p:nvSpPr>
          <p:cNvPr id="4" name="Title 1"/>
          <p:cNvSpPr txBox="1">
            <a:spLocks/>
          </p:cNvSpPr>
          <p:nvPr/>
        </p:nvSpPr>
        <p:spPr>
          <a:xfrm>
            <a:off x="101190" y="1673668"/>
            <a:ext cx="6693125" cy="1222505"/>
          </a:xfrm>
          <a:prstGeom prst="rect">
            <a:avLst/>
          </a:prstGeom>
        </p:spPr>
        <p:txBody>
          <a:bodyPr/>
          <a:lstStyle/>
          <a:p>
            <a:pPr marL="0" marR="0" lvl="0" indent="0" algn="l" defTabSz="685752" rtl="0" eaLnBrk="1" fontAlgn="auto" latinLnBrk="0" hangingPunct="1">
              <a:lnSpc>
                <a:spcPct val="90000"/>
              </a:lnSpc>
              <a:spcBef>
                <a:spcPct val="0"/>
              </a:spcBef>
              <a:spcAft>
                <a:spcPts val="0"/>
              </a:spcAft>
              <a:buClrTx/>
              <a:buSzTx/>
              <a:buFontTx/>
              <a:buNone/>
              <a:tabLst/>
              <a:defRPr/>
            </a:pPr>
            <a:r>
              <a:rPr kumimoji="0" lang="en-US" sz="4000" i="0" u="none" strike="noStrike" kern="1200" cap="none" spc="-75" normalizeH="0" baseline="0" noProof="0" dirty="0" smtClean="0">
                <a:ln w="3175">
                  <a:noFill/>
                </a:ln>
                <a:solidFill>
                  <a:schemeClr val="tx1">
                    <a:lumMod val="95000"/>
                  </a:schemeClr>
                </a:solidFill>
                <a:effectLst/>
                <a:uLnTx/>
                <a:uFillTx/>
                <a:latin typeface="+mj-lt"/>
                <a:ea typeface="+mn-ea"/>
                <a:cs typeface="Segoe UI" pitchFamily="34" charset="0"/>
              </a:rPr>
              <a:t>Hybrid App Development with </a:t>
            </a:r>
            <a:r>
              <a:rPr kumimoji="0" lang="en-US" sz="4000" b="1" i="0" u="none" strike="noStrike" kern="1200" cap="none" spc="-75" normalizeH="0" baseline="0" noProof="0" dirty="0" smtClean="0">
                <a:ln w="3175">
                  <a:noFill/>
                </a:ln>
                <a:solidFill>
                  <a:schemeClr val="tx1">
                    <a:lumMod val="95000"/>
                  </a:schemeClr>
                </a:solidFill>
                <a:effectLst/>
                <a:uLnTx/>
                <a:uFillTx/>
                <a:latin typeface="+mj-lt"/>
                <a:ea typeface="+mn-ea"/>
                <a:cs typeface="Segoe UI" pitchFamily="34" charset="0"/>
              </a:rPr>
              <a:t/>
            </a:r>
            <a:br>
              <a:rPr kumimoji="0" lang="en-US" sz="4000" b="1" i="0" u="none" strike="noStrike" kern="1200" cap="none" spc="-75" normalizeH="0" baseline="0" noProof="0" dirty="0" smtClean="0">
                <a:ln w="3175">
                  <a:noFill/>
                </a:ln>
                <a:solidFill>
                  <a:schemeClr val="tx1">
                    <a:lumMod val="95000"/>
                  </a:schemeClr>
                </a:solidFill>
                <a:effectLst/>
                <a:uLnTx/>
                <a:uFillTx/>
                <a:latin typeface="+mj-lt"/>
                <a:ea typeface="+mn-ea"/>
                <a:cs typeface="Segoe UI" pitchFamily="34" charset="0"/>
              </a:rPr>
            </a:br>
            <a:r>
              <a:rPr kumimoji="0" lang="en-US" sz="4800" b="1" i="0" u="none" strike="noStrike" kern="1200" cap="none" spc="-75" normalizeH="0" baseline="0" noProof="0" dirty="0" smtClean="0">
                <a:ln w="3175">
                  <a:noFill/>
                </a:ln>
                <a:gradFill>
                  <a:gsLst>
                    <a:gs pos="1250">
                      <a:schemeClr val="tx1"/>
                    </a:gs>
                    <a:gs pos="100000">
                      <a:schemeClr val="tx1"/>
                    </a:gs>
                  </a:gsLst>
                  <a:lin ang="5400000" scaled="0"/>
                </a:gradFill>
                <a:effectLst/>
                <a:uLnTx/>
                <a:uFillTx/>
                <a:latin typeface="+mj-lt"/>
                <a:ea typeface="+mn-ea"/>
                <a:cs typeface="Segoe UI" pitchFamily="34" charset="0"/>
              </a:rPr>
              <a:t>IONIC FRAMEWORK</a:t>
            </a:r>
            <a:endParaRPr kumimoji="0" lang="en-US" sz="4000" b="1" i="0" u="none" strike="noStrike" kern="1200" cap="none" spc="-75" normalizeH="0" baseline="0" noProof="0" dirty="0" smtClean="0">
              <a:ln w="3175">
                <a:noFill/>
              </a:ln>
              <a:gradFill>
                <a:gsLst>
                  <a:gs pos="1250">
                    <a:schemeClr val="tx1"/>
                  </a:gs>
                  <a:gs pos="100000">
                    <a:schemeClr val="tx1"/>
                  </a:gs>
                </a:gsLst>
                <a:lin ang="5400000" scaled="0"/>
              </a:gradFill>
              <a:effectLst/>
              <a:uLnTx/>
              <a:uFillTx/>
              <a:latin typeface="+mj-lt"/>
              <a:ea typeface="+mn-ea"/>
              <a:cs typeface="Segoe UI" pitchFamily="34" charset="0"/>
            </a:endParaRPr>
          </a:p>
        </p:txBody>
      </p:sp>
      <p:sp>
        <p:nvSpPr>
          <p:cNvPr id="5" name="Text Placeholder 2"/>
          <p:cNvSpPr txBox="1">
            <a:spLocks/>
          </p:cNvSpPr>
          <p:nvPr/>
        </p:nvSpPr>
        <p:spPr>
          <a:xfrm>
            <a:off x="214413" y="3178177"/>
            <a:ext cx="4392100" cy="1280865"/>
          </a:xfrm>
          <a:prstGeom prst="rect">
            <a:avLst/>
          </a:prstGeom>
          <a:solidFill>
            <a:schemeClr val="tx1"/>
          </a:solidFill>
        </p:spPr>
        <p:txBody>
          <a:bodyPr/>
          <a:lstStyle/>
          <a:p>
            <a:pPr marL="252100" marR="0" lvl="0" indent="-252100" algn="l" defTabSz="685752" rtl="0" eaLnBrk="1" fontAlgn="auto" latinLnBrk="0" hangingPunct="1">
              <a:lnSpc>
                <a:spcPct val="90000"/>
              </a:lnSpc>
              <a:spcBef>
                <a:spcPct val="20000"/>
              </a:spcBef>
              <a:spcAft>
                <a:spcPts val="0"/>
              </a:spcAft>
              <a:buClrTx/>
              <a:buSzPct val="90000"/>
              <a:tabLst/>
              <a:defRPr/>
            </a:pPr>
            <a:r>
              <a:rPr kumimoji="0" lang="en-US" sz="2900" b="0" i="0" u="none" strike="noStrike" kern="1200" cap="none" spc="0" normalizeH="0" baseline="0" noProof="0" dirty="0" smtClean="0">
                <a:ln>
                  <a:noFill/>
                </a:ln>
                <a:solidFill>
                  <a:schemeClr val="bg1"/>
                </a:solidFill>
                <a:effectLst/>
                <a:uLnTx/>
                <a:uFillTx/>
                <a:latin typeface="+mj-lt"/>
                <a:ea typeface="+mn-ea"/>
                <a:cs typeface="+mn-cs"/>
              </a:rPr>
              <a:t>Anup Kumar Panwar</a:t>
            </a:r>
          </a:p>
          <a:p>
            <a:pPr marL="252100" marR="0" lvl="0" indent="-252100" algn="l" defTabSz="685752" rtl="0" eaLnBrk="1" fontAlgn="auto" latinLnBrk="0" hangingPunct="1">
              <a:lnSpc>
                <a:spcPct val="90000"/>
              </a:lnSpc>
              <a:spcBef>
                <a:spcPct val="20000"/>
              </a:spcBef>
              <a:spcAft>
                <a:spcPts val="0"/>
              </a:spcAft>
              <a:buClrTx/>
              <a:buSzPct val="90000"/>
              <a:tabLst/>
              <a:defRPr/>
            </a:pPr>
            <a:r>
              <a:rPr kumimoji="0" lang="en-US" sz="2900" b="0" i="0" u="none" strike="noStrike" kern="1200" cap="none" spc="0" normalizeH="0" baseline="0" noProof="0" dirty="0" smtClean="0">
                <a:ln>
                  <a:noFill/>
                </a:ln>
                <a:solidFill>
                  <a:schemeClr val="bg1"/>
                </a:solidFill>
                <a:effectLst/>
                <a:uLnTx/>
                <a:uFillTx/>
                <a:latin typeface="+mj-lt"/>
                <a:ea typeface="+mn-ea"/>
                <a:cs typeface="+mn-cs"/>
              </a:rPr>
              <a:t>UIET Chandigarh</a:t>
            </a:r>
            <a:endParaRPr kumimoji="0" lang="en-US" sz="2900" b="0" i="0" u="none" strike="noStrike" kern="1200" cap="none" spc="0" normalizeH="0" baseline="0" noProof="0" dirty="0">
              <a:ln>
                <a:noFill/>
              </a:ln>
              <a:solidFill>
                <a:schemeClr val="bg1"/>
              </a:solidFill>
              <a:effectLst/>
              <a:uLnTx/>
              <a:uFillTx/>
              <a:latin typeface="+mj-lt"/>
              <a:ea typeface="+mn-ea"/>
              <a:cs typeface="+mn-cs"/>
            </a:endParaRPr>
          </a:p>
        </p:txBody>
      </p:sp>
    </p:spTree>
    <p:extLst>
      <p:ext uri="{BB962C8B-B14F-4D97-AF65-F5344CB8AC3E}">
        <p14:creationId xmlns="" xmlns:p14="http://schemas.microsoft.com/office/powerpoint/2010/main" val="351170725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7863" y="1759220"/>
            <a:ext cx="7508274" cy="1625060"/>
            <a:chOff x="1518800" y="1655790"/>
            <a:chExt cx="7508274" cy="1625060"/>
          </a:xfrm>
        </p:grpSpPr>
        <p:sp>
          <p:nvSpPr>
            <p:cNvPr id="2" name="TextBox 1"/>
            <p:cNvSpPr txBox="1"/>
            <p:nvPr/>
          </p:nvSpPr>
          <p:spPr>
            <a:xfrm>
              <a:off x="1518800" y="1655790"/>
              <a:ext cx="2603918" cy="1625060"/>
            </a:xfrm>
            <a:prstGeom prst="rect">
              <a:avLst/>
            </a:prstGeom>
            <a:noFill/>
          </p:spPr>
          <p:txBody>
            <a:bodyPr wrap="none" lIns="182880" tIns="146304" rIns="182880" bIns="146304" rtlCol="0" anchor="ctr">
              <a:spAutoFit/>
            </a:bodyPr>
            <a:lstStyle/>
            <a:p>
              <a:pPr>
                <a:lnSpc>
                  <a:spcPct val="90000"/>
                </a:lnSpc>
                <a:spcAft>
                  <a:spcPts val="600"/>
                </a:spcAft>
              </a:pPr>
              <a:r>
                <a:rPr lang="en-AU" sz="9600" dirty="0" smtClean="0">
                  <a:gradFill>
                    <a:gsLst>
                      <a:gs pos="2917">
                        <a:schemeClr val="tx1"/>
                      </a:gs>
                      <a:gs pos="30000">
                        <a:schemeClr val="tx1"/>
                      </a:gs>
                    </a:gsLst>
                    <a:lin ang="5400000" scaled="0"/>
                  </a:gradFill>
                  <a:latin typeface="+mj-lt"/>
                </a:rPr>
                <a:t>62%</a:t>
              </a:r>
            </a:p>
          </p:txBody>
        </p:sp>
        <p:sp>
          <p:nvSpPr>
            <p:cNvPr id="3" name="TextBox 2"/>
            <p:cNvSpPr txBox="1"/>
            <p:nvPr/>
          </p:nvSpPr>
          <p:spPr>
            <a:xfrm>
              <a:off x="4141954" y="1821991"/>
              <a:ext cx="4885120" cy="1292662"/>
            </a:xfrm>
            <a:prstGeom prst="rect">
              <a:avLst/>
            </a:prstGeom>
            <a:noFill/>
          </p:spPr>
          <p:txBody>
            <a:bodyPr wrap="square" lIns="182880" tIns="146304" rIns="182880" bIns="146304" rtlCol="0" anchor="ctr">
              <a:spAutoFit/>
            </a:bodyPr>
            <a:lstStyle/>
            <a:p>
              <a:pPr>
                <a:lnSpc>
                  <a:spcPct val="90000"/>
                </a:lnSpc>
                <a:spcAft>
                  <a:spcPts val="600"/>
                </a:spcAft>
              </a:pPr>
              <a:r>
                <a:rPr lang="en-AU" sz="2400" dirty="0" smtClean="0">
                  <a:gradFill>
                    <a:gsLst>
                      <a:gs pos="2917">
                        <a:schemeClr val="tx1"/>
                      </a:gs>
                      <a:gs pos="30000">
                        <a:schemeClr val="tx1"/>
                      </a:gs>
                    </a:gsLst>
                    <a:lin ang="5400000" scaled="0"/>
                  </a:gradFill>
                </a:rPr>
                <a:t>of companies in survey currently have, or are planning a BYOD policy.</a:t>
              </a:r>
            </a:p>
          </p:txBody>
        </p:sp>
      </p:grpSp>
      <p:sp>
        <p:nvSpPr>
          <p:cNvPr id="5" name="Title 4"/>
          <p:cNvSpPr>
            <a:spLocks noGrp="1"/>
          </p:cNvSpPr>
          <p:nvPr>
            <p:ph type="title"/>
          </p:nvPr>
        </p:nvSpPr>
        <p:spPr/>
        <p:txBody>
          <a:bodyPr/>
          <a:lstStyle/>
          <a:p>
            <a:endParaRPr lang="en-AU"/>
          </a:p>
        </p:txBody>
      </p:sp>
      <p:sp>
        <p:nvSpPr>
          <p:cNvPr id="6" name="Text Placeholder 5"/>
          <p:cNvSpPr>
            <a:spLocks noGrp="1"/>
          </p:cNvSpPr>
          <p:nvPr>
            <p:ph type="body" sz="quarter" idx="10"/>
          </p:nvPr>
        </p:nvSpPr>
        <p:spPr/>
        <p:txBody>
          <a:bodyPr/>
          <a:lstStyle/>
          <a:p>
            <a:endParaRPr lang="en-AU"/>
          </a:p>
        </p:txBody>
      </p:sp>
    </p:spTree>
    <p:extLst>
      <p:ext uri="{BB962C8B-B14F-4D97-AF65-F5344CB8AC3E}">
        <p14:creationId xmlns="" xmlns:p14="http://schemas.microsoft.com/office/powerpoint/2010/main" val="26830625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56" y="1152740"/>
            <a:ext cx="8741881" cy="674749"/>
          </a:xfrm>
        </p:spPr>
        <p:txBody>
          <a:bodyPr/>
          <a:lstStyle/>
          <a:p>
            <a:r>
              <a:rPr lang="en-US" dirty="0" smtClean="0"/>
              <a:t>Worldwide Smartphone OS Share</a:t>
            </a:r>
            <a:endParaRPr lang="en-US" dirty="0"/>
          </a:p>
        </p:txBody>
      </p:sp>
      <p:sp>
        <p:nvSpPr>
          <p:cNvPr id="3" name="Text Placeholder 2"/>
          <p:cNvSpPr>
            <a:spLocks noGrp="1"/>
          </p:cNvSpPr>
          <p:nvPr>
            <p:ph type="body" sz="quarter" idx="10"/>
          </p:nvPr>
        </p:nvSpPr>
        <p:spPr/>
        <p:txBody>
          <a:bodyPr/>
          <a:lstStyle/>
          <a:p>
            <a:endParaRPr lang="en-AU"/>
          </a:p>
        </p:txBody>
      </p:sp>
      <p:graphicFrame>
        <p:nvGraphicFramePr>
          <p:cNvPr id="5" name="Chart 4"/>
          <p:cNvGraphicFramePr/>
          <p:nvPr>
            <p:extLst>
              <p:ext uri="{D42A27DB-BD31-4B8C-83A1-F6EECF244321}">
                <p14:modId xmlns="" xmlns:p14="http://schemas.microsoft.com/office/powerpoint/2010/main" val="3131963407"/>
              </p:ext>
            </p:extLst>
          </p:nvPr>
        </p:nvGraphicFramePr>
        <p:xfrm>
          <a:off x="221189" y="1961110"/>
          <a:ext cx="8645847" cy="28090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392464691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img.qz.com/2014/07/blackberry-quarterly-revenue-since-iphone-debut-sales_chartbuilder-1.png?w=640"/>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 xmlns:a14="http://schemas.microsoft.com/office/drawing/2010/main" val="0"/>
              </a:ext>
            </a:extLst>
          </a:blip>
          <a:srcRect/>
          <a:stretch>
            <a:fillRect/>
          </a:stretch>
        </p:blipFill>
        <p:spPr bwMode="auto">
          <a:xfrm>
            <a:off x="299975" y="162061"/>
            <a:ext cx="8544050" cy="481937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015091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mericans replace their cell phones every 2 years, Finns – every six, a study claim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47888" y="147638"/>
            <a:ext cx="4848225" cy="48482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1182282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1830" y="1593021"/>
            <a:ext cx="7480340" cy="1957459"/>
          </a:xfrm>
          <a:prstGeom prst="rect">
            <a:avLst/>
          </a:prstGeom>
          <a:noFill/>
        </p:spPr>
        <p:txBody>
          <a:bodyPr wrap="square" lIns="182880" tIns="146304" rIns="182880" bIns="146304" rtlCol="0" anchor="ctr">
            <a:spAutoFit/>
          </a:bodyPr>
          <a:lstStyle/>
          <a:p>
            <a:pPr>
              <a:lnSpc>
                <a:spcPct val="90000"/>
              </a:lnSpc>
              <a:spcAft>
                <a:spcPts val="600"/>
              </a:spcAft>
            </a:pPr>
            <a:r>
              <a:rPr lang="en-AU" sz="4000" dirty="0" smtClean="0">
                <a:gradFill>
                  <a:gsLst>
                    <a:gs pos="2917">
                      <a:schemeClr val="tx1"/>
                    </a:gs>
                    <a:gs pos="30000">
                      <a:schemeClr val="tx1"/>
                    </a:gs>
                  </a:gsLst>
                  <a:lin ang="5400000" scaled="0"/>
                </a:gradFill>
                <a:latin typeface="+mj-lt"/>
              </a:rPr>
              <a:t>When users change handsets every two years its possible to get </a:t>
            </a:r>
            <a:r>
              <a:rPr lang="en-AU" sz="4000" u="sng" dirty="0" smtClean="0">
                <a:gradFill>
                  <a:gsLst>
                    <a:gs pos="2917">
                      <a:schemeClr val="tx1"/>
                    </a:gs>
                    <a:gs pos="30000">
                      <a:schemeClr val="tx1"/>
                    </a:gs>
                  </a:gsLst>
                  <a:lin ang="5400000" scaled="0"/>
                </a:gradFill>
                <a:latin typeface="+mj-lt"/>
              </a:rPr>
              <a:t>huge swings</a:t>
            </a:r>
            <a:r>
              <a:rPr lang="en-AU" sz="4000" dirty="0" smtClean="0">
                <a:gradFill>
                  <a:gsLst>
                    <a:gs pos="2917">
                      <a:schemeClr val="tx1"/>
                    </a:gs>
                    <a:gs pos="30000">
                      <a:schemeClr val="tx1"/>
                    </a:gs>
                  </a:gsLst>
                  <a:lin ang="5400000" scaled="0"/>
                </a:gradFill>
                <a:latin typeface="+mj-lt"/>
              </a:rPr>
              <a:t> in OS popularity.</a:t>
            </a:r>
          </a:p>
        </p:txBody>
      </p:sp>
      <p:sp>
        <p:nvSpPr>
          <p:cNvPr id="2" name="Title 1"/>
          <p:cNvSpPr>
            <a:spLocks noGrp="1"/>
          </p:cNvSpPr>
          <p:nvPr>
            <p:ph type="title"/>
          </p:nvPr>
        </p:nvSpPr>
        <p:spPr/>
        <p:txBody>
          <a:bodyPr/>
          <a:lstStyle/>
          <a:p>
            <a:endParaRPr lang="en-AU" dirty="0"/>
          </a:p>
        </p:txBody>
      </p:sp>
    </p:spTree>
    <p:extLst>
      <p:ext uri="{BB962C8B-B14F-4D97-AF65-F5344CB8AC3E}">
        <p14:creationId xmlns="" xmlns:p14="http://schemas.microsoft.com/office/powerpoint/2010/main" val="5450653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1830" y="1593021"/>
            <a:ext cx="7480340" cy="1957459"/>
          </a:xfrm>
          <a:prstGeom prst="rect">
            <a:avLst/>
          </a:prstGeom>
          <a:noFill/>
        </p:spPr>
        <p:txBody>
          <a:bodyPr wrap="square" lIns="182880" tIns="146304" rIns="182880" bIns="146304" rtlCol="0" anchor="ctr">
            <a:spAutoFit/>
          </a:bodyPr>
          <a:lstStyle/>
          <a:p>
            <a:pPr>
              <a:lnSpc>
                <a:spcPct val="90000"/>
              </a:lnSpc>
              <a:spcAft>
                <a:spcPts val="600"/>
              </a:spcAft>
            </a:pPr>
            <a:r>
              <a:rPr lang="en-AU" sz="4000" dirty="0" smtClean="0">
                <a:gradFill>
                  <a:gsLst>
                    <a:gs pos="2917">
                      <a:schemeClr val="tx1"/>
                    </a:gs>
                    <a:gs pos="30000">
                      <a:schemeClr val="tx1"/>
                    </a:gs>
                  </a:gsLst>
                  <a:lin ang="5400000" scaled="0"/>
                </a:gradFill>
                <a:latin typeface="+mj-lt"/>
              </a:rPr>
              <a:t>Adopting a BYOD policy requires a cross platform development strategy.</a:t>
            </a:r>
          </a:p>
        </p:txBody>
      </p:sp>
      <p:sp>
        <p:nvSpPr>
          <p:cNvPr id="2" name="Title 1"/>
          <p:cNvSpPr>
            <a:spLocks noGrp="1"/>
          </p:cNvSpPr>
          <p:nvPr>
            <p:ph type="title"/>
          </p:nvPr>
        </p:nvSpPr>
        <p:spPr/>
        <p:txBody>
          <a:bodyPr/>
          <a:lstStyle/>
          <a:p>
            <a:endParaRPr lang="en-AU"/>
          </a:p>
        </p:txBody>
      </p:sp>
    </p:spTree>
    <p:extLst>
      <p:ext uri="{BB962C8B-B14F-4D97-AF65-F5344CB8AC3E}">
        <p14:creationId xmlns="" xmlns:p14="http://schemas.microsoft.com/office/powerpoint/2010/main" val="285907625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1830" y="1593021"/>
            <a:ext cx="7480340" cy="1957459"/>
          </a:xfrm>
          <a:prstGeom prst="rect">
            <a:avLst/>
          </a:prstGeom>
          <a:noFill/>
        </p:spPr>
        <p:txBody>
          <a:bodyPr wrap="square" lIns="182880" tIns="146304" rIns="182880" bIns="146304" rtlCol="0" anchor="ctr">
            <a:spAutoFit/>
          </a:bodyPr>
          <a:lstStyle/>
          <a:p>
            <a:pPr>
              <a:lnSpc>
                <a:spcPct val="90000"/>
              </a:lnSpc>
              <a:spcAft>
                <a:spcPts val="600"/>
              </a:spcAft>
            </a:pPr>
            <a:r>
              <a:rPr lang="en-AU" sz="4000" dirty="0" smtClean="0">
                <a:gradFill>
                  <a:gsLst>
                    <a:gs pos="2917">
                      <a:schemeClr val="tx1"/>
                    </a:gs>
                    <a:gs pos="30000">
                      <a:schemeClr val="tx1"/>
                    </a:gs>
                  </a:gsLst>
                  <a:lin ang="5400000" scaled="0"/>
                </a:gradFill>
                <a:latin typeface="+mj-lt"/>
              </a:rPr>
              <a:t>What are the key considerations in your X-platform development strategy?</a:t>
            </a:r>
          </a:p>
        </p:txBody>
      </p:sp>
      <p:sp>
        <p:nvSpPr>
          <p:cNvPr id="2" name="Title 1"/>
          <p:cNvSpPr>
            <a:spLocks noGrp="1"/>
          </p:cNvSpPr>
          <p:nvPr>
            <p:ph type="title"/>
          </p:nvPr>
        </p:nvSpPr>
        <p:spPr/>
        <p:txBody>
          <a:bodyPr/>
          <a:lstStyle/>
          <a:p>
            <a:endParaRPr lang="en-AU"/>
          </a:p>
        </p:txBody>
      </p:sp>
    </p:spTree>
    <p:extLst>
      <p:ext uri="{BB962C8B-B14F-4D97-AF65-F5344CB8AC3E}">
        <p14:creationId xmlns="" xmlns:p14="http://schemas.microsoft.com/office/powerpoint/2010/main" val="194179627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147019"/>
            <a:ext cx="7480340" cy="849463"/>
          </a:xfrm>
          <a:prstGeom prst="rect">
            <a:avLst/>
          </a:prstGeom>
          <a:noFill/>
        </p:spPr>
        <p:txBody>
          <a:bodyPr wrap="square" lIns="182880" tIns="146304" rIns="182880" bIns="146304" rtlCol="0" anchor="ctr">
            <a:spAutoFit/>
          </a:bodyPr>
          <a:lstStyle/>
          <a:p>
            <a:pPr>
              <a:lnSpc>
                <a:spcPct val="90000"/>
              </a:lnSpc>
              <a:spcAft>
                <a:spcPts val="600"/>
              </a:spcAft>
            </a:pPr>
            <a:r>
              <a:rPr lang="en-AU" sz="4000" dirty="0" smtClean="0">
                <a:gradFill>
                  <a:gsLst>
                    <a:gs pos="2917">
                      <a:schemeClr val="tx1"/>
                    </a:gs>
                    <a:gs pos="30000">
                      <a:schemeClr val="tx1"/>
                    </a:gs>
                  </a:gsLst>
                  <a:lin ang="5400000" scaled="0"/>
                </a:gradFill>
                <a:latin typeface="+mj-lt"/>
              </a:rPr>
              <a:t>So what are the options?</a:t>
            </a:r>
          </a:p>
        </p:txBody>
      </p:sp>
      <p:sp>
        <p:nvSpPr>
          <p:cNvPr id="2" name="Title 1"/>
          <p:cNvSpPr>
            <a:spLocks noGrp="1"/>
          </p:cNvSpPr>
          <p:nvPr>
            <p:ph type="title"/>
          </p:nvPr>
        </p:nvSpPr>
        <p:spPr/>
        <p:txBody>
          <a:bodyPr/>
          <a:lstStyle/>
          <a:p>
            <a:endParaRPr lang="en-AU"/>
          </a:p>
        </p:txBody>
      </p:sp>
    </p:spTree>
    <p:extLst>
      <p:ext uri="{BB962C8B-B14F-4D97-AF65-F5344CB8AC3E}">
        <p14:creationId xmlns="" xmlns:p14="http://schemas.microsoft.com/office/powerpoint/2010/main" val="5026806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46325" y="2548891"/>
            <a:ext cx="7251350"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923465"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8194677"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 xmlns:p14="http://schemas.microsoft.com/office/powerpoint/2010/main" val="26394879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46325" y="2548891"/>
            <a:ext cx="7251350"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923465"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8194677"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83733" y="3106060"/>
            <a:ext cx="1079463"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Mobile</a:t>
            </a:r>
          </a:p>
          <a:p>
            <a:pPr algn="ctr">
              <a:lnSpc>
                <a:spcPct val="90000"/>
              </a:lnSpc>
              <a:spcAft>
                <a:spcPts val="600"/>
              </a:spcAft>
            </a:pPr>
            <a:r>
              <a:rPr lang="en-AU" sz="1800" dirty="0" smtClean="0">
                <a:solidFill>
                  <a:schemeClr val="bg1"/>
                </a:solidFill>
              </a:rPr>
              <a:t>Web</a:t>
            </a:r>
          </a:p>
        </p:txBody>
      </p:sp>
    </p:spTree>
    <p:extLst>
      <p:ext uri="{BB962C8B-B14F-4D97-AF65-F5344CB8AC3E}">
        <p14:creationId xmlns="" xmlns:p14="http://schemas.microsoft.com/office/powerpoint/2010/main" val="220977439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7863" y="1759220"/>
            <a:ext cx="7508274" cy="1625060"/>
            <a:chOff x="1518800" y="1655790"/>
            <a:chExt cx="7508274" cy="1625060"/>
          </a:xfrm>
        </p:grpSpPr>
        <p:sp>
          <p:nvSpPr>
            <p:cNvPr id="2" name="TextBox 1"/>
            <p:cNvSpPr txBox="1"/>
            <p:nvPr/>
          </p:nvSpPr>
          <p:spPr>
            <a:xfrm>
              <a:off x="1518800" y="1655790"/>
              <a:ext cx="2623154" cy="1625060"/>
            </a:xfrm>
            <a:prstGeom prst="rect">
              <a:avLst/>
            </a:prstGeom>
            <a:noFill/>
          </p:spPr>
          <p:txBody>
            <a:bodyPr wrap="none" lIns="182880" tIns="146304" rIns="182880" bIns="146304" rtlCol="0" anchor="ctr">
              <a:spAutoFit/>
            </a:bodyPr>
            <a:lstStyle/>
            <a:p>
              <a:pPr>
                <a:lnSpc>
                  <a:spcPct val="90000"/>
                </a:lnSpc>
                <a:spcAft>
                  <a:spcPts val="600"/>
                </a:spcAft>
              </a:pPr>
              <a:r>
                <a:rPr lang="en-AU" sz="9600" dirty="0" smtClean="0">
                  <a:gradFill>
                    <a:gsLst>
                      <a:gs pos="2917">
                        <a:schemeClr val="tx1"/>
                      </a:gs>
                      <a:gs pos="30000">
                        <a:schemeClr val="tx1"/>
                      </a:gs>
                    </a:gsLst>
                    <a:lin ang="5400000" scaled="0"/>
                  </a:gradFill>
                  <a:latin typeface="+mj-lt"/>
                </a:rPr>
                <a:t>84%</a:t>
              </a:r>
            </a:p>
          </p:txBody>
        </p:sp>
        <p:sp>
          <p:nvSpPr>
            <p:cNvPr id="3" name="TextBox 2"/>
            <p:cNvSpPr txBox="1"/>
            <p:nvPr/>
          </p:nvSpPr>
          <p:spPr>
            <a:xfrm>
              <a:off x="4141954" y="1988188"/>
              <a:ext cx="4885120" cy="960263"/>
            </a:xfrm>
            <a:prstGeom prst="rect">
              <a:avLst/>
            </a:prstGeom>
            <a:noFill/>
          </p:spPr>
          <p:txBody>
            <a:bodyPr wrap="square" lIns="182880" tIns="146304" rIns="182880" bIns="146304" rtlCol="0" anchor="ctr">
              <a:spAutoFit/>
            </a:bodyPr>
            <a:lstStyle/>
            <a:p>
              <a:pPr>
                <a:lnSpc>
                  <a:spcPct val="90000"/>
                </a:lnSpc>
                <a:spcAft>
                  <a:spcPts val="600"/>
                </a:spcAft>
              </a:pPr>
              <a:r>
                <a:rPr lang="en-AU" sz="2400" dirty="0" smtClean="0">
                  <a:gradFill>
                    <a:gsLst>
                      <a:gs pos="2917">
                        <a:schemeClr val="tx1"/>
                      </a:gs>
                      <a:gs pos="30000">
                        <a:schemeClr val="tx1"/>
                      </a:gs>
                    </a:gsLst>
                    <a:lin ang="5400000" scaled="0"/>
                  </a:gradFill>
                </a:rPr>
                <a:t>of Australian mobile subscribers are using a smartphone.</a:t>
              </a:r>
            </a:p>
          </p:txBody>
        </p:sp>
      </p:grpSp>
    </p:spTree>
    <p:extLst>
      <p:ext uri="{BB962C8B-B14F-4D97-AF65-F5344CB8AC3E}">
        <p14:creationId xmlns="" xmlns:p14="http://schemas.microsoft.com/office/powerpoint/2010/main" val="384633973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46325" y="2548891"/>
            <a:ext cx="7251350"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923465"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8194677"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83733" y="3106060"/>
            <a:ext cx="1079463"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Mobile</a:t>
            </a:r>
          </a:p>
          <a:p>
            <a:pPr algn="ctr">
              <a:lnSpc>
                <a:spcPct val="90000"/>
              </a:lnSpc>
              <a:spcAft>
                <a:spcPts val="600"/>
              </a:spcAft>
            </a:pPr>
            <a:r>
              <a:rPr lang="en-AU" sz="1800" dirty="0" smtClean="0">
                <a:solidFill>
                  <a:schemeClr val="bg1"/>
                </a:solidFill>
              </a:rPr>
              <a:t>Web</a:t>
            </a:r>
          </a:p>
        </p:txBody>
      </p:sp>
      <p:sp>
        <p:nvSpPr>
          <p:cNvPr id="6" name="TextBox 5"/>
          <p:cNvSpPr txBox="1"/>
          <p:nvPr/>
        </p:nvSpPr>
        <p:spPr>
          <a:xfrm>
            <a:off x="7705729" y="3111371"/>
            <a:ext cx="1023615"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100%</a:t>
            </a:r>
          </a:p>
          <a:p>
            <a:pPr algn="ctr">
              <a:lnSpc>
                <a:spcPct val="90000"/>
              </a:lnSpc>
              <a:spcAft>
                <a:spcPts val="600"/>
              </a:spcAft>
            </a:pPr>
            <a:r>
              <a:rPr lang="en-AU" sz="1800" dirty="0" smtClean="0">
                <a:solidFill>
                  <a:schemeClr val="bg1"/>
                </a:solidFill>
              </a:rPr>
              <a:t>Native</a:t>
            </a:r>
          </a:p>
        </p:txBody>
      </p:sp>
    </p:spTree>
    <p:extLst>
      <p:ext uri="{BB962C8B-B14F-4D97-AF65-F5344CB8AC3E}">
        <p14:creationId xmlns="" xmlns:p14="http://schemas.microsoft.com/office/powerpoint/2010/main" val="364111183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46325" y="2548891"/>
            <a:ext cx="7251350"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923465"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8194677"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83733" y="3106060"/>
            <a:ext cx="1079463"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Mobile</a:t>
            </a:r>
          </a:p>
          <a:p>
            <a:pPr algn="ctr">
              <a:lnSpc>
                <a:spcPct val="90000"/>
              </a:lnSpc>
              <a:spcAft>
                <a:spcPts val="600"/>
              </a:spcAft>
            </a:pPr>
            <a:r>
              <a:rPr lang="en-AU" sz="1800" dirty="0" smtClean="0">
                <a:solidFill>
                  <a:schemeClr val="bg1"/>
                </a:solidFill>
              </a:rPr>
              <a:t>Web</a:t>
            </a:r>
          </a:p>
        </p:txBody>
      </p:sp>
      <p:sp>
        <p:nvSpPr>
          <p:cNvPr id="6" name="TextBox 5"/>
          <p:cNvSpPr txBox="1"/>
          <p:nvPr/>
        </p:nvSpPr>
        <p:spPr>
          <a:xfrm>
            <a:off x="7705729" y="3111371"/>
            <a:ext cx="1023615"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100%</a:t>
            </a:r>
          </a:p>
          <a:p>
            <a:pPr algn="ctr">
              <a:lnSpc>
                <a:spcPct val="90000"/>
              </a:lnSpc>
              <a:spcAft>
                <a:spcPts val="600"/>
              </a:spcAft>
            </a:pPr>
            <a:r>
              <a:rPr lang="en-AU" sz="1800" dirty="0" smtClean="0">
                <a:solidFill>
                  <a:schemeClr val="bg1"/>
                </a:solidFill>
              </a:rPr>
              <a:t>Native</a:t>
            </a:r>
          </a:p>
        </p:txBody>
      </p:sp>
      <p:sp>
        <p:nvSpPr>
          <p:cNvPr id="7" name="TextBox 6"/>
          <p:cNvSpPr txBox="1"/>
          <p:nvPr/>
        </p:nvSpPr>
        <p:spPr>
          <a:xfrm>
            <a:off x="3881381" y="2851536"/>
            <a:ext cx="1053814"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Hybrid</a:t>
            </a:r>
          </a:p>
          <a:p>
            <a:pPr algn="ctr">
              <a:lnSpc>
                <a:spcPct val="90000"/>
              </a:lnSpc>
              <a:spcAft>
                <a:spcPts val="600"/>
              </a:spcAft>
            </a:pPr>
            <a:r>
              <a:rPr lang="en-AU" sz="1800" dirty="0" smtClean="0">
                <a:solidFill>
                  <a:schemeClr val="bg1"/>
                </a:solidFill>
              </a:rPr>
              <a:t>Web</a:t>
            </a:r>
          </a:p>
        </p:txBody>
      </p:sp>
      <p:sp>
        <p:nvSpPr>
          <p:cNvPr id="8" name="Rectangle 7"/>
          <p:cNvSpPr/>
          <p:nvPr/>
        </p:nvSpPr>
        <p:spPr bwMode="auto">
          <a:xfrm>
            <a:off x="4394877" y="240378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 xmlns:p14="http://schemas.microsoft.com/office/powerpoint/2010/main" val="315939120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46325" y="2548891"/>
            <a:ext cx="7251350"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923465"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8194677"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83733" y="3106060"/>
            <a:ext cx="1079463"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Mobile</a:t>
            </a:r>
          </a:p>
          <a:p>
            <a:pPr algn="ctr">
              <a:lnSpc>
                <a:spcPct val="90000"/>
              </a:lnSpc>
              <a:spcAft>
                <a:spcPts val="600"/>
              </a:spcAft>
            </a:pPr>
            <a:r>
              <a:rPr lang="en-AU" sz="1800" dirty="0" smtClean="0">
                <a:solidFill>
                  <a:schemeClr val="bg1"/>
                </a:solidFill>
              </a:rPr>
              <a:t>Web</a:t>
            </a:r>
          </a:p>
        </p:txBody>
      </p:sp>
      <p:sp>
        <p:nvSpPr>
          <p:cNvPr id="6" name="TextBox 5"/>
          <p:cNvSpPr txBox="1"/>
          <p:nvPr/>
        </p:nvSpPr>
        <p:spPr>
          <a:xfrm>
            <a:off x="7705729" y="3111371"/>
            <a:ext cx="1023615"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100%</a:t>
            </a:r>
          </a:p>
          <a:p>
            <a:pPr algn="ctr">
              <a:lnSpc>
                <a:spcPct val="90000"/>
              </a:lnSpc>
              <a:spcAft>
                <a:spcPts val="600"/>
              </a:spcAft>
            </a:pPr>
            <a:r>
              <a:rPr lang="en-AU" sz="1800" dirty="0" smtClean="0">
                <a:solidFill>
                  <a:schemeClr val="bg1"/>
                </a:solidFill>
              </a:rPr>
              <a:t>Native</a:t>
            </a:r>
          </a:p>
        </p:txBody>
      </p:sp>
      <p:sp>
        <p:nvSpPr>
          <p:cNvPr id="7" name="TextBox 6"/>
          <p:cNvSpPr txBox="1"/>
          <p:nvPr/>
        </p:nvSpPr>
        <p:spPr>
          <a:xfrm>
            <a:off x="3871982" y="3106060"/>
            <a:ext cx="1053814"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Hybrid</a:t>
            </a:r>
          </a:p>
          <a:p>
            <a:pPr algn="ctr">
              <a:lnSpc>
                <a:spcPct val="90000"/>
              </a:lnSpc>
              <a:spcAft>
                <a:spcPts val="600"/>
              </a:spcAft>
            </a:pPr>
            <a:r>
              <a:rPr lang="en-AU" sz="1800" dirty="0" smtClean="0">
                <a:solidFill>
                  <a:schemeClr val="bg1"/>
                </a:solidFill>
              </a:rPr>
              <a:t>Web</a:t>
            </a:r>
          </a:p>
        </p:txBody>
      </p:sp>
      <p:sp>
        <p:nvSpPr>
          <p:cNvPr id="8" name="Rectangle 7"/>
          <p:cNvSpPr/>
          <p:nvPr/>
        </p:nvSpPr>
        <p:spPr bwMode="auto">
          <a:xfrm>
            <a:off x="4376023" y="240378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Down Arrow 11"/>
          <p:cNvSpPr/>
          <p:nvPr/>
        </p:nvSpPr>
        <p:spPr bwMode="auto">
          <a:xfrm>
            <a:off x="7980893" y="1221718"/>
            <a:ext cx="473286" cy="106862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 xmlns:p14="http://schemas.microsoft.com/office/powerpoint/2010/main" val="18913018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100</a:t>
            </a:r>
            <a:r>
              <a:rPr lang="en-US" dirty="0" smtClean="0"/>
              <a:t>% </a:t>
            </a:r>
            <a:r>
              <a:rPr lang="en-US" dirty="0" smtClean="0"/>
              <a:t>native</a:t>
            </a:r>
            <a:endParaRPr lang="en-US" dirty="0"/>
          </a:p>
        </p:txBody>
      </p:sp>
      <p:sp>
        <p:nvSpPr>
          <p:cNvPr id="3" name="Text Placeholder 2"/>
          <p:cNvSpPr>
            <a:spLocks noGrp="1"/>
          </p:cNvSpPr>
          <p:nvPr>
            <p:ph type="body" sz="quarter" idx="10"/>
          </p:nvPr>
        </p:nvSpPr>
        <p:spPr>
          <a:xfrm>
            <a:off x="130492" y="1509757"/>
            <a:ext cx="8740142" cy="1814688"/>
          </a:xfrm>
        </p:spPr>
        <p:txBody>
          <a:bodyPr/>
          <a:lstStyle/>
          <a:p>
            <a:r>
              <a:rPr lang="en-US" dirty="0" smtClean="0"/>
              <a:t>Community &amp; </a:t>
            </a:r>
            <a:r>
              <a:rPr lang="en-US" dirty="0" smtClean="0"/>
              <a:t>Support</a:t>
            </a:r>
            <a:endParaRPr lang="en-US" dirty="0" smtClean="0"/>
          </a:p>
          <a:p>
            <a:r>
              <a:rPr lang="en-US" dirty="0" smtClean="0"/>
              <a:t>Unique Platform Features</a:t>
            </a:r>
          </a:p>
          <a:p>
            <a:r>
              <a:rPr lang="en-US" dirty="0" smtClean="0"/>
              <a:t>Minimal Shared </a:t>
            </a:r>
            <a:r>
              <a:rPr lang="en-US" dirty="0" smtClean="0"/>
              <a:t>Logic</a:t>
            </a:r>
            <a:endParaRPr lang="en-US" dirty="0" smtClean="0"/>
          </a:p>
          <a:p>
            <a:r>
              <a:rPr lang="en-US" dirty="0" smtClean="0"/>
              <a:t>High Performance</a:t>
            </a:r>
            <a:endParaRPr lang="en-US" dirty="0"/>
          </a:p>
        </p:txBody>
      </p:sp>
    </p:spTree>
    <p:extLst>
      <p:ext uri="{BB962C8B-B14F-4D97-AF65-F5344CB8AC3E}">
        <p14:creationId xmlns="" xmlns:p14="http://schemas.microsoft.com/office/powerpoint/2010/main" val="40193271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6000" dirty="0" smtClean="0"/>
              <a:t>Choosing an X-Platform Dev Strategy</a:t>
            </a:r>
            <a:endParaRPr lang="en-US" sz="6000" dirty="0"/>
          </a:p>
        </p:txBody>
      </p:sp>
    </p:spTree>
    <p:extLst>
      <p:ext uri="{BB962C8B-B14F-4D97-AF65-F5344CB8AC3E}">
        <p14:creationId xmlns="" xmlns:p14="http://schemas.microsoft.com/office/powerpoint/2010/main" val="33513862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46325" y="2548891"/>
            <a:ext cx="7251350"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923465"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8194677"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83733" y="3106060"/>
            <a:ext cx="1079463"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Mobile</a:t>
            </a:r>
          </a:p>
          <a:p>
            <a:pPr algn="ctr">
              <a:lnSpc>
                <a:spcPct val="90000"/>
              </a:lnSpc>
              <a:spcAft>
                <a:spcPts val="600"/>
              </a:spcAft>
            </a:pPr>
            <a:r>
              <a:rPr lang="en-AU" sz="1800" dirty="0" smtClean="0">
                <a:solidFill>
                  <a:schemeClr val="bg1"/>
                </a:solidFill>
              </a:rPr>
              <a:t>Web</a:t>
            </a:r>
          </a:p>
        </p:txBody>
      </p:sp>
      <p:sp>
        <p:nvSpPr>
          <p:cNvPr id="6" name="TextBox 5"/>
          <p:cNvSpPr txBox="1"/>
          <p:nvPr/>
        </p:nvSpPr>
        <p:spPr>
          <a:xfrm>
            <a:off x="7705729" y="3111371"/>
            <a:ext cx="1023615"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100%</a:t>
            </a:r>
          </a:p>
          <a:p>
            <a:pPr algn="ctr">
              <a:lnSpc>
                <a:spcPct val="90000"/>
              </a:lnSpc>
              <a:spcAft>
                <a:spcPts val="600"/>
              </a:spcAft>
            </a:pPr>
            <a:r>
              <a:rPr lang="en-AU" sz="1800" dirty="0" smtClean="0">
                <a:solidFill>
                  <a:schemeClr val="bg1"/>
                </a:solidFill>
              </a:rPr>
              <a:t>Native</a:t>
            </a:r>
          </a:p>
        </p:txBody>
      </p:sp>
      <p:sp>
        <p:nvSpPr>
          <p:cNvPr id="7" name="TextBox 6"/>
          <p:cNvSpPr txBox="1"/>
          <p:nvPr/>
        </p:nvSpPr>
        <p:spPr>
          <a:xfrm>
            <a:off x="3881381" y="2851536"/>
            <a:ext cx="1053814"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Hybrid</a:t>
            </a:r>
          </a:p>
          <a:p>
            <a:pPr algn="ctr">
              <a:lnSpc>
                <a:spcPct val="90000"/>
              </a:lnSpc>
              <a:spcAft>
                <a:spcPts val="600"/>
              </a:spcAft>
            </a:pPr>
            <a:r>
              <a:rPr lang="en-AU" sz="1800" dirty="0" smtClean="0">
                <a:solidFill>
                  <a:schemeClr val="bg1"/>
                </a:solidFill>
              </a:rPr>
              <a:t>Apps</a:t>
            </a:r>
            <a:endParaRPr lang="en-AU" sz="1800" dirty="0" smtClean="0">
              <a:solidFill>
                <a:schemeClr val="bg1"/>
              </a:solidFill>
            </a:endParaRPr>
          </a:p>
        </p:txBody>
      </p:sp>
      <p:sp>
        <p:nvSpPr>
          <p:cNvPr id="8" name="Rectangle 7"/>
          <p:cNvSpPr/>
          <p:nvPr/>
        </p:nvSpPr>
        <p:spPr bwMode="auto">
          <a:xfrm>
            <a:off x="4394877" y="240378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Down Arrow 10"/>
          <p:cNvSpPr/>
          <p:nvPr/>
        </p:nvSpPr>
        <p:spPr bwMode="auto">
          <a:xfrm>
            <a:off x="686821" y="1221718"/>
            <a:ext cx="473286" cy="106862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 xmlns:p14="http://schemas.microsoft.com/office/powerpoint/2010/main" val="315939120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a:t>
            </a:r>
            <a:endParaRPr lang="en-US" dirty="0"/>
          </a:p>
        </p:txBody>
      </p:sp>
      <p:sp>
        <p:nvSpPr>
          <p:cNvPr id="3" name="Text Placeholder 2"/>
          <p:cNvSpPr>
            <a:spLocks noGrp="1"/>
          </p:cNvSpPr>
          <p:nvPr>
            <p:ph type="body" sz="quarter" idx="10"/>
          </p:nvPr>
        </p:nvSpPr>
        <p:spPr>
          <a:xfrm>
            <a:off x="130492" y="2390808"/>
            <a:ext cx="8740142" cy="2010126"/>
          </a:xfrm>
        </p:spPr>
        <p:txBody>
          <a:bodyPr/>
          <a:lstStyle/>
          <a:p>
            <a:r>
              <a:rPr lang="en-US" dirty="0" smtClean="0"/>
              <a:t>Common </a:t>
            </a:r>
            <a:r>
              <a:rPr lang="en-US" dirty="0" smtClean="0"/>
              <a:t>Frameworks</a:t>
            </a:r>
            <a:endParaRPr lang="en-US" dirty="0" smtClean="0"/>
          </a:p>
          <a:p>
            <a:r>
              <a:rPr lang="en-US" dirty="0" smtClean="0"/>
              <a:t>Responsive </a:t>
            </a:r>
            <a:r>
              <a:rPr lang="en-US" dirty="0" smtClean="0"/>
              <a:t>Design	</a:t>
            </a:r>
          </a:p>
          <a:p>
            <a:r>
              <a:rPr lang="en-US" dirty="0" smtClean="0"/>
              <a:t>	</a:t>
            </a:r>
            <a:r>
              <a:rPr lang="en-US" dirty="0" smtClean="0"/>
              <a:t>	HTML5</a:t>
            </a:r>
          </a:p>
          <a:p>
            <a:r>
              <a:rPr lang="en-US" dirty="0" smtClean="0"/>
              <a:t>	</a:t>
            </a:r>
            <a:r>
              <a:rPr lang="en-US" dirty="0" smtClean="0"/>
              <a:t>	Media Queries</a:t>
            </a:r>
            <a:endParaRPr lang="en-US" dirty="0" smtClean="0"/>
          </a:p>
        </p:txBody>
      </p:sp>
    </p:spTree>
    <p:extLst>
      <p:ext uri="{BB962C8B-B14F-4D97-AF65-F5344CB8AC3E}">
        <p14:creationId xmlns="" xmlns:p14="http://schemas.microsoft.com/office/powerpoint/2010/main" val="78052100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Text Placeholder 2"/>
          <p:cNvSpPr>
            <a:spLocks noGrp="1"/>
          </p:cNvSpPr>
          <p:nvPr>
            <p:ph type="body" sz="quarter" idx="10"/>
          </p:nvPr>
        </p:nvSpPr>
        <p:spPr>
          <a:xfrm>
            <a:off x="130492" y="2390808"/>
            <a:ext cx="8740142" cy="1519223"/>
          </a:xfrm>
        </p:spPr>
        <p:txBody>
          <a:bodyPr/>
          <a:lstStyle/>
          <a:p>
            <a:r>
              <a:rPr lang="en-US" dirty="0" smtClean="0"/>
              <a:t>High Cost – approx. 3-4K</a:t>
            </a:r>
          </a:p>
          <a:p>
            <a:r>
              <a:rPr lang="en-US" dirty="0" smtClean="0"/>
              <a:t>Less Revenue – Ad Blockers</a:t>
            </a:r>
          </a:p>
          <a:p>
            <a:r>
              <a:rPr lang="en-US" dirty="0" smtClean="0"/>
              <a:t> </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565321"/>
            <a:ext cx="7480340" cy="2012859"/>
          </a:xfrm>
          <a:prstGeom prst="rect">
            <a:avLst/>
          </a:prstGeom>
          <a:noFill/>
        </p:spPr>
        <p:txBody>
          <a:bodyPr wrap="square" lIns="182880" tIns="146304" rIns="182880" bIns="146304" rtlCol="0" anchor="ctr">
            <a:spAutoFit/>
          </a:bodyPr>
          <a:lstStyle/>
          <a:p>
            <a:pPr>
              <a:lnSpc>
                <a:spcPct val="90000"/>
              </a:lnSpc>
              <a:spcAft>
                <a:spcPts val="600"/>
              </a:spcAft>
            </a:pPr>
            <a:r>
              <a:rPr lang="en-AU" sz="4000" dirty="0" smtClean="0">
                <a:gradFill>
                  <a:gsLst>
                    <a:gs pos="2917">
                      <a:schemeClr val="tx1"/>
                    </a:gs>
                    <a:gs pos="30000">
                      <a:schemeClr val="tx1"/>
                    </a:gs>
                  </a:gsLst>
                  <a:lin ang="5400000" scaled="0"/>
                </a:gradFill>
                <a:latin typeface="+mj-lt"/>
              </a:rPr>
              <a:t>When it comes to websites, all the smart kids are </a:t>
            </a:r>
            <a:r>
              <a:rPr lang="en-AU" sz="4000" dirty="0" smtClean="0">
                <a:gradFill>
                  <a:gsLst>
                    <a:gs pos="2917">
                      <a:schemeClr val="tx1"/>
                    </a:gs>
                    <a:gs pos="30000">
                      <a:schemeClr val="tx1"/>
                    </a:gs>
                  </a:gsLst>
                  <a:lin ang="5400000" scaled="0"/>
                </a:gradFill>
                <a:latin typeface="+mj-lt"/>
              </a:rPr>
              <a:t>doing </a:t>
            </a:r>
            <a:r>
              <a:rPr lang="en-AU" sz="4400" b="1" dirty="0" smtClean="0">
                <a:gradFill>
                  <a:gsLst>
                    <a:gs pos="2917">
                      <a:schemeClr val="tx1"/>
                    </a:gs>
                    <a:gs pos="30000">
                      <a:schemeClr val="tx1"/>
                    </a:gs>
                  </a:gsLst>
                  <a:lin ang="5400000" scaled="0"/>
                </a:gradFill>
                <a:latin typeface="+mj-lt"/>
              </a:rPr>
              <a:t>PROGRESSIVE WEB APPS</a:t>
            </a:r>
            <a:endParaRPr lang="en-AU" sz="4000" b="1" dirty="0" smtClean="0">
              <a:gradFill>
                <a:gsLst>
                  <a:gs pos="2917">
                    <a:schemeClr val="tx1"/>
                  </a:gs>
                  <a:gs pos="30000">
                    <a:schemeClr val="tx1"/>
                  </a:gs>
                </a:gsLst>
                <a:lin ang="5400000" scaled="0"/>
              </a:gradFill>
              <a:latin typeface="+mj-lt"/>
            </a:endParaRPr>
          </a:p>
        </p:txBody>
      </p:sp>
      <p:sp>
        <p:nvSpPr>
          <p:cNvPr id="2" name="Title 1"/>
          <p:cNvSpPr>
            <a:spLocks noGrp="1"/>
          </p:cNvSpPr>
          <p:nvPr>
            <p:ph type="title"/>
          </p:nvPr>
        </p:nvSpPr>
        <p:spPr/>
        <p:txBody>
          <a:bodyPr/>
          <a:lstStyle/>
          <a:p>
            <a:endParaRPr lang="en-AU"/>
          </a:p>
        </p:txBody>
      </p:sp>
    </p:spTree>
    <p:extLst>
      <p:ext uri="{BB962C8B-B14F-4D97-AF65-F5344CB8AC3E}">
        <p14:creationId xmlns="" xmlns:p14="http://schemas.microsoft.com/office/powerpoint/2010/main" val="390528662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46325" y="2548891"/>
            <a:ext cx="7251350"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923465"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8194677"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83733" y="3106060"/>
            <a:ext cx="1079463"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Mobile</a:t>
            </a:r>
          </a:p>
          <a:p>
            <a:pPr algn="ctr">
              <a:lnSpc>
                <a:spcPct val="90000"/>
              </a:lnSpc>
              <a:spcAft>
                <a:spcPts val="600"/>
              </a:spcAft>
            </a:pPr>
            <a:r>
              <a:rPr lang="en-AU" sz="1800" dirty="0" smtClean="0">
                <a:solidFill>
                  <a:schemeClr val="bg1"/>
                </a:solidFill>
              </a:rPr>
              <a:t>Web</a:t>
            </a:r>
          </a:p>
        </p:txBody>
      </p:sp>
      <p:sp>
        <p:nvSpPr>
          <p:cNvPr id="6" name="TextBox 5"/>
          <p:cNvSpPr txBox="1"/>
          <p:nvPr/>
        </p:nvSpPr>
        <p:spPr>
          <a:xfrm>
            <a:off x="7705729" y="3111371"/>
            <a:ext cx="1023615"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100%</a:t>
            </a:r>
          </a:p>
          <a:p>
            <a:pPr algn="ctr">
              <a:lnSpc>
                <a:spcPct val="90000"/>
              </a:lnSpc>
              <a:spcAft>
                <a:spcPts val="600"/>
              </a:spcAft>
            </a:pPr>
            <a:r>
              <a:rPr lang="en-AU" sz="1800" dirty="0" smtClean="0">
                <a:solidFill>
                  <a:schemeClr val="bg1"/>
                </a:solidFill>
              </a:rPr>
              <a:t>Native</a:t>
            </a:r>
          </a:p>
        </p:txBody>
      </p:sp>
      <p:sp>
        <p:nvSpPr>
          <p:cNvPr id="7" name="TextBox 6"/>
          <p:cNvSpPr txBox="1"/>
          <p:nvPr/>
        </p:nvSpPr>
        <p:spPr>
          <a:xfrm>
            <a:off x="3985106" y="3106060"/>
            <a:ext cx="1053814"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Hybrid</a:t>
            </a:r>
          </a:p>
          <a:p>
            <a:pPr algn="ctr">
              <a:lnSpc>
                <a:spcPct val="90000"/>
              </a:lnSpc>
              <a:spcAft>
                <a:spcPts val="600"/>
              </a:spcAft>
            </a:pPr>
            <a:r>
              <a:rPr lang="en-AU" sz="1800" dirty="0" smtClean="0">
                <a:solidFill>
                  <a:schemeClr val="bg1"/>
                </a:solidFill>
              </a:rPr>
              <a:t>Apps</a:t>
            </a:r>
            <a:endParaRPr lang="en-AU" sz="1800" dirty="0" smtClean="0">
              <a:solidFill>
                <a:schemeClr val="bg1"/>
              </a:solidFill>
            </a:endParaRPr>
          </a:p>
        </p:txBody>
      </p:sp>
      <p:sp>
        <p:nvSpPr>
          <p:cNvPr id="8" name="Rectangle 7"/>
          <p:cNvSpPr/>
          <p:nvPr/>
        </p:nvSpPr>
        <p:spPr bwMode="auto">
          <a:xfrm>
            <a:off x="4489147" y="240378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Down Arrow 11"/>
          <p:cNvSpPr/>
          <p:nvPr/>
        </p:nvSpPr>
        <p:spPr bwMode="auto">
          <a:xfrm>
            <a:off x="4252504" y="1221718"/>
            <a:ext cx="473286" cy="106862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 xmlns:p14="http://schemas.microsoft.com/office/powerpoint/2010/main" val="376788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7863" y="1759220"/>
            <a:ext cx="7508274" cy="1625060"/>
            <a:chOff x="1518800" y="1655790"/>
            <a:chExt cx="7508274" cy="1625060"/>
          </a:xfrm>
        </p:grpSpPr>
        <p:sp>
          <p:nvSpPr>
            <p:cNvPr id="2" name="TextBox 1"/>
            <p:cNvSpPr txBox="1"/>
            <p:nvPr/>
          </p:nvSpPr>
          <p:spPr>
            <a:xfrm>
              <a:off x="1518800" y="1655790"/>
              <a:ext cx="2623154" cy="1625060"/>
            </a:xfrm>
            <a:prstGeom prst="rect">
              <a:avLst/>
            </a:prstGeom>
            <a:noFill/>
          </p:spPr>
          <p:txBody>
            <a:bodyPr wrap="none" lIns="182880" tIns="146304" rIns="182880" bIns="146304" rtlCol="0" anchor="ctr">
              <a:spAutoFit/>
            </a:bodyPr>
            <a:lstStyle/>
            <a:p>
              <a:pPr>
                <a:lnSpc>
                  <a:spcPct val="90000"/>
                </a:lnSpc>
                <a:spcAft>
                  <a:spcPts val="600"/>
                </a:spcAft>
              </a:pPr>
              <a:r>
                <a:rPr lang="en-AU" sz="9600" dirty="0" smtClean="0">
                  <a:gradFill>
                    <a:gsLst>
                      <a:gs pos="2917">
                        <a:schemeClr val="tx1"/>
                      </a:gs>
                      <a:gs pos="30000">
                        <a:schemeClr val="tx1"/>
                      </a:gs>
                    </a:gsLst>
                    <a:lin ang="5400000" scaled="0"/>
                  </a:gradFill>
                  <a:latin typeface="+mj-lt"/>
                </a:rPr>
                <a:t>42%</a:t>
              </a:r>
            </a:p>
          </p:txBody>
        </p:sp>
        <p:sp>
          <p:nvSpPr>
            <p:cNvPr id="3" name="TextBox 2"/>
            <p:cNvSpPr txBox="1"/>
            <p:nvPr/>
          </p:nvSpPr>
          <p:spPr>
            <a:xfrm>
              <a:off x="4141954" y="1988188"/>
              <a:ext cx="4885120" cy="960263"/>
            </a:xfrm>
            <a:prstGeom prst="rect">
              <a:avLst/>
            </a:prstGeom>
            <a:noFill/>
          </p:spPr>
          <p:txBody>
            <a:bodyPr wrap="square" lIns="182880" tIns="146304" rIns="182880" bIns="146304" rtlCol="0" anchor="ctr">
              <a:spAutoFit/>
            </a:bodyPr>
            <a:lstStyle/>
            <a:p>
              <a:pPr>
                <a:lnSpc>
                  <a:spcPct val="90000"/>
                </a:lnSpc>
                <a:spcAft>
                  <a:spcPts val="600"/>
                </a:spcAft>
              </a:pPr>
              <a:r>
                <a:rPr lang="en-AU" sz="2400" dirty="0" smtClean="0">
                  <a:gradFill>
                    <a:gsLst>
                      <a:gs pos="2917">
                        <a:schemeClr val="tx1"/>
                      </a:gs>
                      <a:gs pos="30000">
                        <a:schemeClr val="tx1"/>
                      </a:gs>
                    </a:gsLst>
                    <a:lin ang="5400000" scaled="0"/>
                  </a:gradFill>
                </a:rPr>
                <a:t>of major Australian carrier revenue is from data traffic.</a:t>
              </a:r>
            </a:p>
          </p:txBody>
        </p:sp>
      </p:grpSp>
      <p:sp>
        <p:nvSpPr>
          <p:cNvPr id="5" name="Title 4"/>
          <p:cNvSpPr>
            <a:spLocks noGrp="1"/>
          </p:cNvSpPr>
          <p:nvPr>
            <p:ph type="title"/>
          </p:nvPr>
        </p:nvSpPr>
        <p:spPr/>
        <p:txBody>
          <a:bodyPr/>
          <a:lstStyle/>
          <a:p>
            <a:endParaRPr lang="en-AU" dirty="0"/>
          </a:p>
        </p:txBody>
      </p:sp>
      <p:sp>
        <p:nvSpPr>
          <p:cNvPr id="6" name="Text Placeholder 5"/>
          <p:cNvSpPr>
            <a:spLocks noGrp="1"/>
          </p:cNvSpPr>
          <p:nvPr>
            <p:ph type="body" sz="quarter" idx="10"/>
          </p:nvPr>
        </p:nvSpPr>
        <p:spPr/>
        <p:txBody>
          <a:bodyPr/>
          <a:lstStyle/>
          <a:p>
            <a:endParaRPr lang="en-AU"/>
          </a:p>
        </p:txBody>
      </p:sp>
    </p:spTree>
    <p:extLst>
      <p:ext uri="{BB962C8B-B14F-4D97-AF65-F5344CB8AC3E}">
        <p14:creationId xmlns="" xmlns:p14="http://schemas.microsoft.com/office/powerpoint/2010/main" val="317937907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Web</a:t>
            </a:r>
            <a:endParaRPr lang="en-US" dirty="0"/>
          </a:p>
        </p:txBody>
      </p:sp>
      <p:sp>
        <p:nvSpPr>
          <p:cNvPr id="3" name="Text Placeholder 2"/>
          <p:cNvSpPr>
            <a:spLocks noGrp="1"/>
          </p:cNvSpPr>
          <p:nvPr>
            <p:ph type="body" sz="quarter" idx="10"/>
          </p:nvPr>
        </p:nvSpPr>
        <p:spPr>
          <a:xfrm>
            <a:off x="130492" y="2390808"/>
            <a:ext cx="8740142" cy="1519223"/>
          </a:xfrm>
        </p:spPr>
        <p:txBody>
          <a:bodyPr/>
          <a:lstStyle/>
          <a:p>
            <a:r>
              <a:rPr lang="en-US" dirty="0" smtClean="0"/>
              <a:t>Apache Cordova</a:t>
            </a:r>
          </a:p>
          <a:p>
            <a:r>
              <a:rPr lang="en-US" dirty="0" smtClean="0"/>
              <a:t>Ionic Framework</a:t>
            </a:r>
          </a:p>
          <a:p>
            <a:r>
              <a:rPr lang="en-US" dirty="0" smtClean="0"/>
              <a:t>Visual Studio MDA</a:t>
            </a:r>
          </a:p>
        </p:txBody>
      </p:sp>
    </p:spTree>
    <p:extLst>
      <p:ext uri="{BB962C8B-B14F-4D97-AF65-F5344CB8AC3E}">
        <p14:creationId xmlns="" xmlns:p14="http://schemas.microsoft.com/office/powerpoint/2010/main" val="61812017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Apache Cordova</a:t>
            </a:r>
            <a:endParaRPr lang="en-US" dirty="0"/>
          </a:p>
        </p:txBody>
      </p:sp>
      <p:sp>
        <p:nvSpPr>
          <p:cNvPr id="3" name="Text Placeholder 2"/>
          <p:cNvSpPr>
            <a:spLocks noGrp="1"/>
          </p:cNvSpPr>
          <p:nvPr>
            <p:ph type="body" sz="quarter" idx="12"/>
          </p:nvPr>
        </p:nvSpPr>
        <p:spPr/>
        <p:txBody>
          <a:bodyPr/>
          <a:lstStyle/>
          <a:p>
            <a:r>
              <a:rPr lang="en-US" smtClean="0"/>
              <a:t>Mitch Denny</a:t>
            </a:r>
            <a:endParaRPr lang="en-US" dirty="0"/>
          </a:p>
        </p:txBody>
      </p:sp>
    </p:spTree>
    <p:extLst>
      <p:ext uri="{BB962C8B-B14F-4D97-AF65-F5344CB8AC3E}">
        <p14:creationId xmlns="" xmlns:p14="http://schemas.microsoft.com/office/powerpoint/2010/main" val="1051611944"/>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Setting-up Cordova via CLI</a:t>
            </a:r>
            <a:endParaRPr lang="en-US" dirty="0"/>
          </a:p>
        </p:txBody>
      </p:sp>
      <p:sp>
        <p:nvSpPr>
          <p:cNvPr id="5" name="Text Placeholder 4"/>
          <p:cNvSpPr>
            <a:spLocks noGrp="1"/>
          </p:cNvSpPr>
          <p:nvPr>
            <p:ph type="body" sz="quarter" idx="10"/>
          </p:nvPr>
        </p:nvSpPr>
        <p:spPr>
          <a:xfrm>
            <a:off x="135595" y="894310"/>
            <a:ext cx="8740141" cy="751320"/>
          </a:xfrm>
        </p:spPr>
        <p:txBody>
          <a:bodyPr/>
          <a:lstStyle/>
          <a:p>
            <a:r>
              <a:rPr lang="en-US" sz="2000" dirty="0" err="1" smtClean="0"/>
              <a:t>npm</a:t>
            </a:r>
            <a:r>
              <a:rPr lang="en-US" sz="2000" dirty="0"/>
              <a:t> </a:t>
            </a:r>
            <a:r>
              <a:rPr lang="en-US" sz="2000" dirty="0" smtClean="0"/>
              <a:t>install –g </a:t>
            </a:r>
            <a:r>
              <a:rPr lang="en-US" sz="2000" dirty="0" err="1" smtClean="0"/>
              <a:t>cordova</a:t>
            </a:r>
            <a:endParaRPr lang="en-US" sz="2000" dirty="0" smtClean="0"/>
          </a:p>
          <a:p>
            <a:r>
              <a:rPr lang="en-US" sz="2000" dirty="0" err="1" smtClean="0"/>
              <a:t>cordova</a:t>
            </a:r>
            <a:r>
              <a:rPr lang="en-US" sz="2000" dirty="0" smtClean="0"/>
              <a:t> create </a:t>
            </a:r>
            <a:r>
              <a:rPr lang="en-US" sz="2000" dirty="0" err="1" smtClean="0"/>
              <a:t>helloworld</a:t>
            </a:r>
            <a:r>
              <a:rPr lang="en-US" sz="2000" dirty="0" smtClean="0"/>
              <a:t> </a:t>
            </a:r>
            <a:r>
              <a:rPr lang="en-US" sz="2000" dirty="0" err="1" smtClean="0"/>
              <a:t>com.example.hello</a:t>
            </a:r>
            <a:r>
              <a:rPr lang="en-US" sz="2000" dirty="0" smtClean="0"/>
              <a:t> “Hello World”</a:t>
            </a:r>
          </a:p>
        </p:txBody>
      </p:sp>
    </p:spTree>
    <p:extLst>
      <p:ext uri="{BB962C8B-B14F-4D97-AF65-F5344CB8AC3E}">
        <p14:creationId xmlns="" xmlns:p14="http://schemas.microsoft.com/office/powerpoint/2010/main" val="31240907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Platforms</a:t>
            </a:r>
            <a:endParaRPr lang="en-US" dirty="0"/>
          </a:p>
        </p:txBody>
      </p:sp>
      <p:sp>
        <p:nvSpPr>
          <p:cNvPr id="5" name="Text Placeholder 4"/>
          <p:cNvSpPr>
            <a:spLocks noGrp="1"/>
          </p:cNvSpPr>
          <p:nvPr>
            <p:ph type="body" sz="quarter" idx="10"/>
          </p:nvPr>
        </p:nvSpPr>
        <p:spPr>
          <a:xfrm>
            <a:off x="135595" y="894310"/>
            <a:ext cx="8740141" cy="1089874"/>
          </a:xfrm>
        </p:spPr>
        <p:txBody>
          <a:bodyPr/>
          <a:lstStyle/>
          <a:p>
            <a:r>
              <a:rPr lang="en-US" sz="2000" dirty="0" err="1"/>
              <a:t>cordova</a:t>
            </a:r>
            <a:r>
              <a:rPr lang="en-US" sz="2000" dirty="0"/>
              <a:t> platforms add </a:t>
            </a:r>
            <a:r>
              <a:rPr lang="en-US" sz="2000" dirty="0" err="1"/>
              <a:t>ios</a:t>
            </a:r>
            <a:endParaRPr lang="en-US" sz="2000" dirty="0"/>
          </a:p>
          <a:p>
            <a:r>
              <a:rPr lang="en-US" sz="2000" dirty="0" err="1"/>
              <a:t>cordova</a:t>
            </a:r>
            <a:r>
              <a:rPr lang="en-US" sz="2000" dirty="0"/>
              <a:t> platforms add android</a:t>
            </a:r>
          </a:p>
          <a:p>
            <a:r>
              <a:rPr lang="en-US" sz="2000" dirty="0" err="1" smtClean="0"/>
              <a:t>cordova</a:t>
            </a:r>
            <a:r>
              <a:rPr lang="en-US" sz="2000" dirty="0" smtClean="0"/>
              <a:t> </a:t>
            </a:r>
            <a:r>
              <a:rPr lang="en-US" sz="2000" dirty="0"/>
              <a:t>platforms add wp8</a:t>
            </a:r>
          </a:p>
        </p:txBody>
      </p:sp>
    </p:spTree>
    <p:extLst>
      <p:ext uri="{BB962C8B-B14F-4D97-AF65-F5344CB8AC3E}">
        <p14:creationId xmlns="" xmlns:p14="http://schemas.microsoft.com/office/powerpoint/2010/main" val="42869754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Searching Plugins</a:t>
            </a:r>
            <a:endParaRPr lang="en-US" dirty="0"/>
          </a:p>
        </p:txBody>
      </p:sp>
      <p:sp>
        <p:nvSpPr>
          <p:cNvPr id="5" name="Text Placeholder 4"/>
          <p:cNvSpPr>
            <a:spLocks noGrp="1"/>
          </p:cNvSpPr>
          <p:nvPr>
            <p:ph type="body" sz="quarter" idx="10"/>
          </p:nvPr>
        </p:nvSpPr>
        <p:spPr>
          <a:xfrm>
            <a:off x="135595" y="894310"/>
            <a:ext cx="8740141" cy="412766"/>
          </a:xfrm>
        </p:spPr>
        <p:txBody>
          <a:bodyPr/>
          <a:lstStyle/>
          <a:p>
            <a:r>
              <a:rPr lang="en-US" sz="2000" dirty="0" err="1"/>
              <a:t>c</a:t>
            </a:r>
            <a:r>
              <a:rPr lang="en-US" sz="2000" dirty="0" err="1" smtClean="0"/>
              <a:t>ordova</a:t>
            </a:r>
            <a:r>
              <a:rPr lang="en-US" sz="2000" dirty="0" smtClean="0"/>
              <a:t> plugin search [keyword]</a:t>
            </a:r>
          </a:p>
        </p:txBody>
      </p:sp>
    </p:spTree>
    <p:extLst>
      <p:ext uri="{BB962C8B-B14F-4D97-AF65-F5344CB8AC3E}">
        <p14:creationId xmlns="" xmlns:p14="http://schemas.microsoft.com/office/powerpoint/2010/main" val="33795656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Plugins</a:t>
            </a:r>
            <a:endParaRPr lang="en-US" dirty="0"/>
          </a:p>
        </p:txBody>
      </p:sp>
      <p:sp>
        <p:nvSpPr>
          <p:cNvPr id="5" name="Text Placeholder 4"/>
          <p:cNvSpPr>
            <a:spLocks noGrp="1"/>
          </p:cNvSpPr>
          <p:nvPr>
            <p:ph type="body" sz="quarter" idx="10"/>
          </p:nvPr>
        </p:nvSpPr>
        <p:spPr>
          <a:xfrm>
            <a:off x="135595" y="894310"/>
            <a:ext cx="8740141" cy="412766"/>
          </a:xfrm>
        </p:spPr>
        <p:txBody>
          <a:bodyPr/>
          <a:lstStyle/>
          <a:p>
            <a:r>
              <a:rPr lang="en-US" sz="2000" dirty="0" err="1"/>
              <a:t>c</a:t>
            </a:r>
            <a:r>
              <a:rPr lang="en-US" sz="2000" dirty="0" err="1" smtClean="0"/>
              <a:t>ordova</a:t>
            </a:r>
            <a:r>
              <a:rPr lang="en-US" sz="2000" dirty="0" smtClean="0"/>
              <a:t> plugin add </a:t>
            </a:r>
            <a:r>
              <a:rPr lang="en-US" sz="2000" dirty="0" err="1" smtClean="0"/>
              <a:t>org.apache.cordova.battery</a:t>
            </a:r>
            <a:r>
              <a:rPr lang="en-US" sz="2000" dirty="0" smtClean="0"/>
              <a:t>-status</a:t>
            </a:r>
          </a:p>
        </p:txBody>
      </p:sp>
    </p:spTree>
    <p:extLst>
      <p:ext uri="{BB962C8B-B14F-4D97-AF65-F5344CB8AC3E}">
        <p14:creationId xmlns="" xmlns:p14="http://schemas.microsoft.com/office/powerpoint/2010/main" val="7524271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Listening to Events</a:t>
            </a:r>
            <a:endParaRPr lang="en-US" dirty="0"/>
          </a:p>
        </p:txBody>
      </p:sp>
      <p:sp>
        <p:nvSpPr>
          <p:cNvPr id="5" name="Text Placeholder 4"/>
          <p:cNvSpPr>
            <a:spLocks noGrp="1"/>
          </p:cNvSpPr>
          <p:nvPr>
            <p:ph type="body" sz="quarter" idx="10"/>
          </p:nvPr>
        </p:nvSpPr>
        <p:spPr>
          <a:xfrm>
            <a:off x="135595" y="894310"/>
            <a:ext cx="8740141" cy="3121200"/>
          </a:xfrm>
        </p:spPr>
        <p:txBody>
          <a:bodyPr/>
          <a:lstStyle/>
          <a:p>
            <a:r>
              <a:rPr lang="en-US" sz="2000" dirty="0" smtClean="0"/>
              <a:t>function </a:t>
            </a:r>
            <a:r>
              <a:rPr lang="en-US" sz="2000" dirty="0" err="1" smtClean="0"/>
              <a:t>onBatteryStatus</a:t>
            </a:r>
            <a:r>
              <a:rPr lang="en-US" sz="2000" dirty="0" smtClean="0"/>
              <a:t>(data)</a:t>
            </a:r>
            <a:r>
              <a:rPr lang="en-US" sz="2000" dirty="0"/>
              <a:t> </a:t>
            </a:r>
            <a:r>
              <a:rPr lang="en-US" sz="2000" dirty="0" smtClean="0"/>
              <a:t>{</a:t>
            </a:r>
          </a:p>
          <a:p>
            <a:r>
              <a:rPr lang="en-US" sz="2000" dirty="0" smtClean="0"/>
              <a:t>	// Do something with battery status.</a:t>
            </a:r>
          </a:p>
          <a:p>
            <a:r>
              <a:rPr lang="en-US" sz="2000" dirty="0" smtClean="0"/>
              <a:t>}</a:t>
            </a:r>
          </a:p>
          <a:p>
            <a:endParaRPr lang="en-US" sz="2000" dirty="0"/>
          </a:p>
          <a:p>
            <a:r>
              <a:rPr lang="en-US" sz="2000" dirty="0" err="1" smtClean="0"/>
              <a:t>window.addEventListener</a:t>
            </a:r>
            <a:r>
              <a:rPr lang="en-US" sz="2000" dirty="0" smtClean="0"/>
              <a:t>(</a:t>
            </a:r>
          </a:p>
          <a:p>
            <a:r>
              <a:rPr lang="en-US" sz="2000" dirty="0"/>
              <a:t>	</a:t>
            </a:r>
            <a:r>
              <a:rPr lang="en-US" sz="2000" dirty="0" smtClean="0"/>
              <a:t>‘</a:t>
            </a:r>
            <a:r>
              <a:rPr lang="en-US" sz="2000" dirty="0" err="1" smtClean="0"/>
              <a:t>batterystatus</a:t>
            </a:r>
            <a:r>
              <a:rPr lang="en-US" sz="2000" dirty="0" smtClean="0"/>
              <a:t>’,</a:t>
            </a:r>
          </a:p>
          <a:p>
            <a:r>
              <a:rPr lang="en-US" sz="2000" dirty="0"/>
              <a:t>	</a:t>
            </a:r>
            <a:r>
              <a:rPr lang="en-US" sz="2000" dirty="0" err="1" smtClean="0"/>
              <a:t>onBatteryStatus</a:t>
            </a:r>
            <a:r>
              <a:rPr lang="en-US" sz="2000" dirty="0" smtClean="0"/>
              <a:t>,</a:t>
            </a:r>
          </a:p>
          <a:p>
            <a:r>
              <a:rPr lang="en-US" sz="2000" dirty="0"/>
              <a:t>	</a:t>
            </a:r>
            <a:r>
              <a:rPr lang="en-US" sz="2000" dirty="0" smtClean="0"/>
              <a:t>false</a:t>
            </a:r>
          </a:p>
          <a:p>
            <a:r>
              <a:rPr lang="en-US" sz="2000" dirty="0"/>
              <a:t>	</a:t>
            </a:r>
            <a:r>
              <a:rPr lang="en-US" sz="2000" dirty="0" smtClean="0"/>
              <a:t>);</a:t>
            </a:r>
          </a:p>
        </p:txBody>
      </p:sp>
    </p:spTree>
    <p:extLst>
      <p:ext uri="{BB962C8B-B14F-4D97-AF65-F5344CB8AC3E}">
        <p14:creationId xmlns="" xmlns:p14="http://schemas.microsoft.com/office/powerpoint/2010/main" val="33407050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Build/Run</a:t>
            </a:r>
            <a:endParaRPr lang="en-US" dirty="0"/>
          </a:p>
        </p:txBody>
      </p:sp>
      <p:sp>
        <p:nvSpPr>
          <p:cNvPr id="5" name="Text Placeholder 4"/>
          <p:cNvSpPr>
            <a:spLocks noGrp="1"/>
          </p:cNvSpPr>
          <p:nvPr>
            <p:ph type="body" sz="quarter" idx="10"/>
          </p:nvPr>
        </p:nvSpPr>
        <p:spPr>
          <a:xfrm>
            <a:off x="135595" y="894310"/>
            <a:ext cx="8740141" cy="412766"/>
          </a:xfrm>
        </p:spPr>
        <p:txBody>
          <a:bodyPr/>
          <a:lstStyle/>
          <a:p>
            <a:r>
              <a:rPr lang="en-US" sz="2000" dirty="0" err="1" smtClean="0"/>
              <a:t>cordova</a:t>
            </a:r>
            <a:r>
              <a:rPr lang="en-US" sz="2000" dirty="0" smtClean="0"/>
              <a:t> run [platform]</a:t>
            </a:r>
          </a:p>
        </p:txBody>
      </p:sp>
    </p:spTree>
    <p:extLst>
      <p:ext uri="{BB962C8B-B14F-4D97-AF65-F5344CB8AC3E}">
        <p14:creationId xmlns="" xmlns:p14="http://schemas.microsoft.com/office/powerpoint/2010/main" val="579677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579711" y="1570480"/>
            <a:ext cx="1984580" cy="28331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Your Code</a:t>
            </a:r>
          </a:p>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(HTML/JS)</a:t>
            </a:r>
          </a:p>
        </p:txBody>
      </p:sp>
    </p:spTree>
    <p:extLst>
      <p:ext uri="{BB962C8B-B14F-4D97-AF65-F5344CB8AC3E}">
        <p14:creationId xmlns="" xmlns:p14="http://schemas.microsoft.com/office/powerpoint/2010/main" val="60979123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422276" y="968820"/>
            <a:ext cx="2299449" cy="361053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Web View</a:t>
            </a:r>
          </a:p>
        </p:txBody>
      </p:sp>
      <p:sp>
        <p:nvSpPr>
          <p:cNvPr id="2" name="Rectangle 1"/>
          <p:cNvSpPr/>
          <p:nvPr/>
        </p:nvSpPr>
        <p:spPr bwMode="auto">
          <a:xfrm>
            <a:off x="3579711" y="1570480"/>
            <a:ext cx="1984580" cy="28331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Your Code</a:t>
            </a:r>
          </a:p>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(HTML/JS)</a:t>
            </a:r>
          </a:p>
        </p:txBody>
      </p:sp>
    </p:spTree>
    <p:extLst>
      <p:ext uri="{BB962C8B-B14F-4D97-AF65-F5344CB8AC3E}">
        <p14:creationId xmlns="" xmlns:p14="http://schemas.microsoft.com/office/powerpoint/2010/main" val="61237143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7863" y="1759220"/>
            <a:ext cx="7508274" cy="1625060"/>
            <a:chOff x="1518800" y="1655790"/>
            <a:chExt cx="7508274" cy="1625060"/>
          </a:xfrm>
        </p:grpSpPr>
        <p:sp>
          <p:nvSpPr>
            <p:cNvPr id="2" name="TextBox 1"/>
            <p:cNvSpPr txBox="1"/>
            <p:nvPr/>
          </p:nvSpPr>
          <p:spPr>
            <a:xfrm>
              <a:off x="1518800" y="1655790"/>
              <a:ext cx="2583079" cy="1625060"/>
            </a:xfrm>
            <a:prstGeom prst="rect">
              <a:avLst/>
            </a:prstGeom>
            <a:noFill/>
          </p:spPr>
          <p:txBody>
            <a:bodyPr wrap="none" lIns="182880" tIns="146304" rIns="182880" bIns="146304" rtlCol="0" anchor="ctr">
              <a:spAutoFit/>
            </a:bodyPr>
            <a:lstStyle/>
            <a:p>
              <a:pPr>
                <a:lnSpc>
                  <a:spcPct val="90000"/>
                </a:lnSpc>
                <a:spcAft>
                  <a:spcPts val="600"/>
                </a:spcAft>
              </a:pPr>
              <a:r>
                <a:rPr lang="en-AU" sz="9600" dirty="0" smtClean="0">
                  <a:gradFill>
                    <a:gsLst>
                      <a:gs pos="2917">
                        <a:schemeClr val="tx1"/>
                      </a:gs>
                      <a:gs pos="30000">
                        <a:schemeClr val="tx1"/>
                      </a:gs>
                    </a:gsLst>
                    <a:lin ang="5400000" scaled="0"/>
                  </a:gradFill>
                  <a:latin typeface="+mj-lt"/>
                </a:rPr>
                <a:t>67%</a:t>
              </a:r>
            </a:p>
          </p:txBody>
        </p:sp>
        <p:sp>
          <p:nvSpPr>
            <p:cNvPr id="3" name="TextBox 2"/>
            <p:cNvSpPr txBox="1"/>
            <p:nvPr/>
          </p:nvSpPr>
          <p:spPr>
            <a:xfrm>
              <a:off x="4141954" y="1821989"/>
              <a:ext cx="4885120" cy="1292662"/>
            </a:xfrm>
            <a:prstGeom prst="rect">
              <a:avLst/>
            </a:prstGeom>
            <a:noFill/>
          </p:spPr>
          <p:txBody>
            <a:bodyPr wrap="square" lIns="182880" tIns="146304" rIns="182880" bIns="146304" rtlCol="0" anchor="ctr">
              <a:spAutoFit/>
            </a:bodyPr>
            <a:lstStyle/>
            <a:p>
              <a:pPr>
                <a:lnSpc>
                  <a:spcPct val="90000"/>
                </a:lnSpc>
                <a:spcAft>
                  <a:spcPts val="600"/>
                </a:spcAft>
              </a:pPr>
              <a:r>
                <a:rPr lang="en-AU" sz="2400" dirty="0" smtClean="0">
                  <a:gradFill>
                    <a:gsLst>
                      <a:gs pos="2917">
                        <a:schemeClr val="tx1"/>
                      </a:gs>
                      <a:gs pos="30000">
                        <a:schemeClr val="tx1"/>
                      </a:gs>
                    </a:gsLst>
                    <a:lin ang="5400000" scaled="0"/>
                  </a:gradFill>
                </a:rPr>
                <a:t>of people use a personal device at work, regardless of BYOD policy.</a:t>
              </a:r>
            </a:p>
          </p:txBody>
        </p:sp>
      </p:grpSp>
      <p:sp>
        <p:nvSpPr>
          <p:cNvPr id="5" name="Title 4"/>
          <p:cNvSpPr>
            <a:spLocks noGrp="1"/>
          </p:cNvSpPr>
          <p:nvPr>
            <p:ph type="title"/>
          </p:nvPr>
        </p:nvSpPr>
        <p:spPr/>
        <p:txBody>
          <a:bodyPr/>
          <a:lstStyle/>
          <a:p>
            <a:endParaRPr lang="en-AU"/>
          </a:p>
        </p:txBody>
      </p:sp>
      <p:sp>
        <p:nvSpPr>
          <p:cNvPr id="6" name="Text Placeholder 5"/>
          <p:cNvSpPr>
            <a:spLocks noGrp="1"/>
          </p:cNvSpPr>
          <p:nvPr>
            <p:ph type="body" sz="quarter" idx="10"/>
          </p:nvPr>
        </p:nvSpPr>
        <p:spPr/>
        <p:txBody>
          <a:bodyPr/>
          <a:lstStyle/>
          <a:p>
            <a:endParaRPr lang="en-AU"/>
          </a:p>
        </p:txBody>
      </p:sp>
    </p:spTree>
    <p:extLst>
      <p:ext uri="{BB962C8B-B14F-4D97-AF65-F5344CB8AC3E}">
        <p14:creationId xmlns="" xmlns:p14="http://schemas.microsoft.com/office/powerpoint/2010/main" val="169297494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045401" y="358180"/>
            <a:ext cx="3053199" cy="442714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Native Wrapper</a:t>
            </a:r>
          </a:p>
        </p:txBody>
      </p:sp>
      <p:sp>
        <p:nvSpPr>
          <p:cNvPr id="3" name="Rectangle 2"/>
          <p:cNvSpPr/>
          <p:nvPr/>
        </p:nvSpPr>
        <p:spPr bwMode="auto">
          <a:xfrm>
            <a:off x="3422276" y="968820"/>
            <a:ext cx="2299449" cy="361053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Web View</a:t>
            </a:r>
          </a:p>
        </p:txBody>
      </p:sp>
      <p:sp>
        <p:nvSpPr>
          <p:cNvPr id="2" name="Rectangle 1"/>
          <p:cNvSpPr/>
          <p:nvPr/>
        </p:nvSpPr>
        <p:spPr bwMode="auto">
          <a:xfrm>
            <a:off x="3579711" y="1570480"/>
            <a:ext cx="1984580" cy="28331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Your Code</a:t>
            </a:r>
          </a:p>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(HTML/JS)</a:t>
            </a:r>
          </a:p>
        </p:txBody>
      </p:sp>
    </p:spTree>
    <p:extLst>
      <p:ext uri="{BB962C8B-B14F-4D97-AF65-F5344CB8AC3E}">
        <p14:creationId xmlns="" xmlns:p14="http://schemas.microsoft.com/office/powerpoint/2010/main" val="88698523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045401" y="358180"/>
            <a:ext cx="3053199" cy="442714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Native Wrapper</a:t>
            </a:r>
          </a:p>
        </p:txBody>
      </p:sp>
      <p:sp>
        <p:nvSpPr>
          <p:cNvPr id="3" name="Rectangle 2"/>
          <p:cNvSpPr/>
          <p:nvPr/>
        </p:nvSpPr>
        <p:spPr bwMode="auto">
          <a:xfrm>
            <a:off x="3422276" y="968820"/>
            <a:ext cx="2299449" cy="361053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Web View</a:t>
            </a:r>
          </a:p>
        </p:txBody>
      </p:sp>
      <p:sp>
        <p:nvSpPr>
          <p:cNvPr id="2" name="Rectangle 1"/>
          <p:cNvSpPr/>
          <p:nvPr/>
        </p:nvSpPr>
        <p:spPr bwMode="auto">
          <a:xfrm>
            <a:off x="3579711" y="1570480"/>
            <a:ext cx="1984580" cy="28331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Your Code</a:t>
            </a:r>
          </a:p>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(HTML/JS)</a:t>
            </a:r>
          </a:p>
        </p:txBody>
      </p:sp>
      <p:sp>
        <p:nvSpPr>
          <p:cNvPr id="4" name="Rectangle 3"/>
          <p:cNvSpPr/>
          <p:nvPr/>
        </p:nvSpPr>
        <p:spPr bwMode="auto">
          <a:xfrm>
            <a:off x="3422276" y="2571750"/>
            <a:ext cx="844405" cy="1657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AU" sz="1200" dirty="0" smtClean="0">
                <a:gradFill>
                  <a:gsLst>
                    <a:gs pos="0">
                      <a:srgbClr val="FFFFFF"/>
                    </a:gs>
                    <a:gs pos="100000">
                      <a:srgbClr val="FFFFFF"/>
                    </a:gs>
                  </a:gsLst>
                  <a:lin ang="5400000" scaled="0"/>
                </a:gradFill>
                <a:ea typeface="Segoe UI" pitchFamily="34" charset="0"/>
                <a:cs typeface="Segoe UI" pitchFamily="34" charset="0"/>
              </a:rPr>
              <a:t>Cordova</a:t>
            </a:r>
          </a:p>
          <a:p>
            <a:pPr algn="ctr" defTabSz="932472" fontAlgn="base">
              <a:lnSpc>
                <a:spcPct val="90000"/>
              </a:lnSpc>
              <a:spcBef>
                <a:spcPct val="0"/>
              </a:spcBef>
              <a:spcAft>
                <a:spcPct val="0"/>
              </a:spcAft>
            </a:pPr>
            <a:r>
              <a:rPr lang="en-AU" sz="1200" dirty="0" smtClean="0">
                <a:gradFill>
                  <a:gsLst>
                    <a:gs pos="0">
                      <a:srgbClr val="FFFFFF"/>
                    </a:gs>
                    <a:gs pos="100000">
                      <a:srgbClr val="FFFFFF"/>
                    </a:gs>
                  </a:gsLst>
                  <a:lin ang="5400000" scaled="0"/>
                </a:gradFill>
                <a:ea typeface="Segoe UI" pitchFamily="34" charset="0"/>
                <a:cs typeface="Segoe UI" pitchFamily="34" charset="0"/>
              </a:rPr>
              <a:t>API</a:t>
            </a:r>
          </a:p>
        </p:txBody>
      </p:sp>
    </p:spTree>
    <p:extLst>
      <p:ext uri="{BB962C8B-B14F-4D97-AF65-F5344CB8AC3E}">
        <p14:creationId xmlns="" xmlns:p14="http://schemas.microsoft.com/office/powerpoint/2010/main" val="27249867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045401" y="358180"/>
            <a:ext cx="3053199" cy="4427140"/>
            <a:chOff x="3045400" y="-99800"/>
            <a:chExt cx="3053199" cy="4427140"/>
          </a:xfrm>
        </p:grpSpPr>
        <p:sp>
          <p:nvSpPr>
            <p:cNvPr id="9" name="Rectangle 8"/>
            <p:cNvSpPr/>
            <p:nvPr/>
          </p:nvSpPr>
          <p:spPr bwMode="auto">
            <a:xfrm>
              <a:off x="3045400" y="-99800"/>
              <a:ext cx="3053199" cy="442714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Native Wrapper</a:t>
              </a:r>
            </a:p>
          </p:txBody>
        </p:sp>
        <p:sp>
          <p:nvSpPr>
            <p:cNvPr id="3" name="Rectangle 2"/>
            <p:cNvSpPr/>
            <p:nvPr/>
          </p:nvSpPr>
          <p:spPr bwMode="auto">
            <a:xfrm>
              <a:off x="3422275" y="510840"/>
              <a:ext cx="2299449" cy="361053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Web View</a:t>
              </a:r>
            </a:p>
          </p:txBody>
        </p:sp>
        <p:sp>
          <p:nvSpPr>
            <p:cNvPr id="2" name="Rectangle 1"/>
            <p:cNvSpPr/>
            <p:nvPr/>
          </p:nvSpPr>
          <p:spPr bwMode="auto">
            <a:xfrm>
              <a:off x="3579710" y="1112500"/>
              <a:ext cx="1984580" cy="28331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Your Code</a:t>
              </a:r>
            </a:p>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(HTML/JS)</a:t>
              </a:r>
            </a:p>
          </p:txBody>
        </p:sp>
        <p:sp>
          <p:nvSpPr>
            <p:cNvPr id="4" name="Rectangle 3"/>
            <p:cNvSpPr/>
            <p:nvPr/>
          </p:nvSpPr>
          <p:spPr bwMode="auto">
            <a:xfrm>
              <a:off x="3422275" y="2113770"/>
              <a:ext cx="844405" cy="1657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AU" sz="1200" dirty="0" smtClean="0">
                  <a:gradFill>
                    <a:gsLst>
                      <a:gs pos="0">
                        <a:srgbClr val="FFFFFF"/>
                      </a:gs>
                      <a:gs pos="100000">
                        <a:srgbClr val="FFFFFF"/>
                      </a:gs>
                    </a:gsLst>
                    <a:lin ang="5400000" scaled="0"/>
                  </a:gradFill>
                  <a:ea typeface="Segoe UI" pitchFamily="34" charset="0"/>
                  <a:cs typeface="Segoe UI" pitchFamily="34" charset="0"/>
                </a:rPr>
                <a:t>Cordova</a:t>
              </a:r>
            </a:p>
            <a:p>
              <a:pPr algn="ctr" defTabSz="932472" fontAlgn="base">
                <a:lnSpc>
                  <a:spcPct val="90000"/>
                </a:lnSpc>
                <a:spcBef>
                  <a:spcPct val="0"/>
                </a:spcBef>
                <a:spcAft>
                  <a:spcPct val="0"/>
                </a:spcAft>
              </a:pPr>
              <a:r>
                <a:rPr lang="en-AU" sz="1200" dirty="0" smtClean="0">
                  <a:gradFill>
                    <a:gsLst>
                      <a:gs pos="0">
                        <a:srgbClr val="FFFFFF"/>
                      </a:gs>
                      <a:gs pos="100000">
                        <a:srgbClr val="FFFFFF"/>
                      </a:gs>
                    </a:gsLst>
                    <a:lin ang="5400000" scaled="0"/>
                  </a:gradFill>
                  <a:ea typeface="Segoe UI" pitchFamily="34" charset="0"/>
                  <a:cs typeface="Segoe UI" pitchFamily="34" charset="0"/>
                </a:rPr>
                <a:t>API</a:t>
              </a:r>
            </a:p>
          </p:txBody>
        </p:sp>
        <p:sp>
          <p:nvSpPr>
            <p:cNvPr id="6" name="Right Arrow Callout 5"/>
            <p:cNvSpPr/>
            <p:nvPr/>
          </p:nvSpPr>
          <p:spPr bwMode="auto">
            <a:xfrm>
              <a:off x="3190977" y="2113770"/>
              <a:ext cx="381650" cy="518084"/>
            </a:xfrm>
            <a:prstGeom prst="rightArrowCallou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Callout 6"/>
            <p:cNvSpPr/>
            <p:nvPr/>
          </p:nvSpPr>
          <p:spPr bwMode="auto">
            <a:xfrm>
              <a:off x="3190977" y="2680532"/>
              <a:ext cx="381650" cy="518084"/>
            </a:xfrm>
            <a:prstGeom prst="rightArrowCallou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Callout 7"/>
            <p:cNvSpPr/>
            <p:nvPr/>
          </p:nvSpPr>
          <p:spPr bwMode="auto">
            <a:xfrm>
              <a:off x="3190977" y="3252776"/>
              <a:ext cx="381650" cy="518084"/>
            </a:xfrm>
            <a:prstGeom prst="rightArrowCallou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1" name="Left Brace 10"/>
          <p:cNvSpPr/>
          <p:nvPr/>
        </p:nvSpPr>
        <p:spPr>
          <a:xfrm>
            <a:off x="2511090" y="2571750"/>
            <a:ext cx="351039" cy="1657090"/>
          </a:xfrm>
          <a:prstGeom prst="lef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TextBox 11"/>
          <p:cNvSpPr txBox="1"/>
          <p:nvPr/>
        </p:nvSpPr>
        <p:spPr>
          <a:xfrm>
            <a:off x="1204275" y="3089834"/>
            <a:ext cx="1284647" cy="627864"/>
          </a:xfrm>
          <a:prstGeom prst="rect">
            <a:avLst/>
          </a:prstGeom>
          <a:noFill/>
        </p:spPr>
        <p:txBody>
          <a:bodyPr wrap="none" lIns="182880" tIns="146304" rIns="182880" bIns="146304" rtlCol="0">
            <a:spAutoFit/>
          </a:bodyPr>
          <a:lstStyle/>
          <a:p>
            <a:pPr>
              <a:lnSpc>
                <a:spcPct val="90000"/>
              </a:lnSpc>
              <a:spcAft>
                <a:spcPts val="600"/>
              </a:spcAft>
            </a:pPr>
            <a:r>
              <a:rPr lang="en-AU" sz="2400" dirty="0" smtClean="0">
                <a:gradFill>
                  <a:gsLst>
                    <a:gs pos="2917">
                      <a:schemeClr val="tx1"/>
                    </a:gs>
                    <a:gs pos="30000">
                      <a:schemeClr val="tx1"/>
                    </a:gs>
                  </a:gsLst>
                  <a:lin ang="5400000" scaled="0"/>
                </a:gradFill>
                <a:latin typeface="+mj-lt"/>
              </a:rPr>
              <a:t>Plugins</a:t>
            </a:r>
          </a:p>
        </p:txBody>
      </p:sp>
    </p:spTree>
    <p:extLst>
      <p:ext uri="{BB962C8B-B14F-4D97-AF65-F5344CB8AC3E}">
        <p14:creationId xmlns="" xmlns:p14="http://schemas.microsoft.com/office/powerpoint/2010/main" val="166391511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6327590" y="884090"/>
            <a:ext cx="2086591" cy="3029730"/>
          </a:xfrm>
          <a:prstGeom prst="rect">
            <a:avLst/>
          </a:prstGeom>
        </p:spPr>
      </p:pic>
      <p:pic>
        <p:nvPicPr>
          <p:cNvPr id="5" name="Picture 4"/>
          <p:cNvPicPr>
            <a:picLocks noChangeAspect="1"/>
          </p:cNvPicPr>
          <p:nvPr/>
        </p:nvPicPr>
        <p:blipFill>
          <a:blip r:embed="rId4"/>
          <a:stretch>
            <a:fillRect/>
          </a:stretch>
        </p:blipFill>
        <p:spPr>
          <a:xfrm>
            <a:off x="1116514" y="855363"/>
            <a:ext cx="1593305" cy="2495334"/>
          </a:xfrm>
          <a:prstGeom prst="rect">
            <a:avLst/>
          </a:prstGeom>
        </p:spPr>
      </p:pic>
      <p:cxnSp>
        <p:nvCxnSpPr>
          <p:cNvPr id="22" name="Straight Arrow Connector 21"/>
          <p:cNvCxnSpPr/>
          <p:nvPr/>
        </p:nvCxnSpPr>
        <p:spPr>
          <a:xfrm>
            <a:off x="2892740" y="2103030"/>
            <a:ext cx="3205860"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Folded Corner 22"/>
          <p:cNvSpPr/>
          <p:nvPr/>
        </p:nvSpPr>
        <p:spPr bwMode="auto">
          <a:xfrm>
            <a:off x="1493351" y="3564040"/>
            <a:ext cx="839630" cy="915960"/>
          </a:xfrm>
          <a:prstGeom prst="foldedCorner">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1200" dirty="0" smtClean="0">
                <a:solidFill>
                  <a:sysClr val="windowText" lastClr="000000"/>
                </a:solidFill>
                <a:ea typeface="Segoe UI" pitchFamily="34" charset="0"/>
                <a:cs typeface="Segoe UI" pitchFamily="34" charset="0"/>
              </a:rPr>
              <a:t>config.xml</a:t>
            </a:r>
          </a:p>
        </p:txBody>
      </p:sp>
      <p:cxnSp>
        <p:nvCxnSpPr>
          <p:cNvPr id="25" name="Straight Arrow Connector 24"/>
          <p:cNvCxnSpPr/>
          <p:nvPr/>
        </p:nvCxnSpPr>
        <p:spPr>
          <a:xfrm flipV="1">
            <a:off x="2511090" y="2342760"/>
            <a:ext cx="3587510" cy="160293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90970" y="2092141"/>
            <a:ext cx="1210523" cy="815608"/>
          </a:xfrm>
          <a:prstGeom prst="rect">
            <a:avLst/>
          </a:prstGeom>
          <a:noFill/>
        </p:spPr>
        <p:txBody>
          <a:bodyPr wrap="none" lIns="182880" tIns="146304" rIns="182880" bIns="146304" rtlCol="0">
            <a:spAutoFit/>
          </a:bodyPr>
          <a:lstStyle/>
          <a:p>
            <a:pPr algn="ctr">
              <a:lnSpc>
                <a:spcPct val="90000"/>
              </a:lnSpc>
              <a:spcAft>
                <a:spcPts val="600"/>
              </a:spcAft>
            </a:pPr>
            <a:r>
              <a:rPr lang="en-AU" sz="1600" dirty="0" smtClean="0">
                <a:gradFill>
                  <a:gsLst>
                    <a:gs pos="2917">
                      <a:schemeClr val="tx1"/>
                    </a:gs>
                    <a:gs pos="30000">
                      <a:schemeClr val="tx1"/>
                    </a:gs>
                  </a:gsLst>
                  <a:lin ang="5400000" scaled="0"/>
                </a:gradFill>
              </a:rPr>
              <a:t>BUILD</a:t>
            </a:r>
          </a:p>
          <a:p>
            <a:pPr algn="ctr">
              <a:lnSpc>
                <a:spcPct val="90000"/>
              </a:lnSpc>
              <a:spcAft>
                <a:spcPts val="600"/>
              </a:spcAft>
            </a:pPr>
            <a:r>
              <a:rPr lang="en-AU" sz="1600" dirty="0" smtClean="0">
                <a:gradFill>
                  <a:gsLst>
                    <a:gs pos="2917">
                      <a:schemeClr val="tx1"/>
                    </a:gs>
                    <a:gs pos="30000">
                      <a:schemeClr val="tx1"/>
                    </a:gs>
                  </a:gsLst>
                  <a:lin ang="5400000" scaled="0"/>
                </a:gradFill>
              </a:rPr>
              <a:t>PROCESS</a:t>
            </a:r>
          </a:p>
        </p:txBody>
      </p:sp>
    </p:spTree>
    <p:extLst>
      <p:ext uri="{BB962C8B-B14F-4D97-AF65-F5344CB8AC3E}">
        <p14:creationId xmlns="" xmlns:p14="http://schemas.microsoft.com/office/powerpoint/2010/main" val="321163800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Ionic Framework</a:t>
            </a:r>
            <a:endParaRPr lang="en-US" dirty="0"/>
          </a:p>
        </p:txBody>
      </p:sp>
      <p:sp>
        <p:nvSpPr>
          <p:cNvPr id="3" name="Text Placeholder 2"/>
          <p:cNvSpPr>
            <a:spLocks noGrp="1"/>
          </p:cNvSpPr>
          <p:nvPr>
            <p:ph type="body" sz="quarter" idx="12"/>
          </p:nvPr>
        </p:nvSpPr>
        <p:spPr/>
        <p:txBody>
          <a:bodyPr/>
          <a:lstStyle/>
          <a:p>
            <a:r>
              <a:rPr lang="en-US" dirty="0" smtClean="0"/>
              <a:t>Mitch Denny</a:t>
            </a:r>
            <a:endParaRPr lang="en-US" dirty="0"/>
          </a:p>
        </p:txBody>
      </p:sp>
    </p:spTree>
    <p:extLst>
      <p:ext uri="{BB962C8B-B14F-4D97-AF65-F5344CB8AC3E}">
        <p14:creationId xmlns="" xmlns:p14="http://schemas.microsoft.com/office/powerpoint/2010/main" val="139716987"/>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Setting-up Cordova with Ionic</a:t>
            </a:r>
            <a:endParaRPr lang="en-US" dirty="0"/>
          </a:p>
        </p:txBody>
      </p:sp>
      <p:sp>
        <p:nvSpPr>
          <p:cNvPr id="5" name="Text Placeholder 4"/>
          <p:cNvSpPr>
            <a:spLocks noGrp="1"/>
          </p:cNvSpPr>
          <p:nvPr>
            <p:ph type="body" sz="quarter" idx="10"/>
          </p:nvPr>
        </p:nvSpPr>
        <p:spPr>
          <a:xfrm>
            <a:off x="135595" y="894310"/>
            <a:ext cx="8740141" cy="751320"/>
          </a:xfrm>
        </p:spPr>
        <p:txBody>
          <a:bodyPr/>
          <a:lstStyle/>
          <a:p>
            <a:r>
              <a:rPr lang="en-US" sz="2000" dirty="0" err="1" smtClean="0"/>
              <a:t>npm</a:t>
            </a:r>
            <a:r>
              <a:rPr lang="en-US" sz="2000" dirty="0"/>
              <a:t> </a:t>
            </a:r>
            <a:r>
              <a:rPr lang="en-US" sz="2000" dirty="0" smtClean="0"/>
              <a:t>install –g </a:t>
            </a:r>
            <a:r>
              <a:rPr lang="en-US" sz="2000" dirty="0" err="1" smtClean="0"/>
              <a:t>cordova</a:t>
            </a:r>
            <a:r>
              <a:rPr lang="en-US" sz="2000" dirty="0" smtClean="0"/>
              <a:t> ionic</a:t>
            </a:r>
          </a:p>
          <a:p>
            <a:r>
              <a:rPr lang="en-US" sz="2000" dirty="0" smtClean="0"/>
              <a:t>ionic start </a:t>
            </a:r>
            <a:r>
              <a:rPr lang="en-US" sz="2000" dirty="0" err="1" smtClean="0"/>
              <a:t>helloworld</a:t>
            </a:r>
            <a:r>
              <a:rPr lang="en-US" sz="2000" dirty="0" smtClean="0"/>
              <a:t> </a:t>
            </a:r>
            <a:r>
              <a:rPr lang="en-US" sz="2000" dirty="0" err="1" smtClean="0"/>
              <a:t>sidemenu</a:t>
            </a:r>
            <a:endParaRPr lang="en-US" sz="2000" dirty="0" smtClean="0"/>
          </a:p>
        </p:txBody>
      </p:sp>
    </p:spTree>
    <p:extLst>
      <p:ext uri="{BB962C8B-B14F-4D97-AF65-F5344CB8AC3E}">
        <p14:creationId xmlns="" xmlns:p14="http://schemas.microsoft.com/office/powerpoint/2010/main" val="35899369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147019"/>
            <a:ext cx="7480340" cy="849463"/>
          </a:xfrm>
          <a:prstGeom prst="rect">
            <a:avLst/>
          </a:prstGeom>
          <a:noFill/>
        </p:spPr>
        <p:txBody>
          <a:bodyPr wrap="square" lIns="182880" tIns="146304" rIns="182880" bIns="146304" rtlCol="0" anchor="ctr">
            <a:spAutoFit/>
          </a:bodyPr>
          <a:lstStyle/>
          <a:p>
            <a:pPr>
              <a:lnSpc>
                <a:spcPct val="90000"/>
              </a:lnSpc>
              <a:spcAft>
                <a:spcPts val="600"/>
              </a:spcAft>
            </a:pPr>
            <a:r>
              <a:rPr lang="en-AU" sz="4000" dirty="0" smtClean="0">
                <a:gradFill>
                  <a:gsLst>
                    <a:gs pos="2917">
                      <a:schemeClr val="tx1"/>
                    </a:gs>
                    <a:gs pos="30000">
                      <a:schemeClr val="tx1"/>
                    </a:gs>
                  </a:gsLst>
                  <a:lin ang="5400000" scaled="0"/>
                </a:gradFill>
                <a:latin typeface="+mj-lt"/>
              </a:rPr>
              <a:t>What would I do?</a:t>
            </a:r>
          </a:p>
        </p:txBody>
      </p:sp>
      <p:sp>
        <p:nvSpPr>
          <p:cNvPr id="2" name="Title 1"/>
          <p:cNvSpPr>
            <a:spLocks noGrp="1"/>
          </p:cNvSpPr>
          <p:nvPr>
            <p:ph type="title"/>
          </p:nvPr>
        </p:nvSpPr>
        <p:spPr/>
        <p:txBody>
          <a:bodyPr/>
          <a:lstStyle/>
          <a:p>
            <a:endParaRPr lang="en-AU"/>
          </a:p>
        </p:txBody>
      </p:sp>
    </p:spTree>
    <p:extLst>
      <p:ext uri="{BB962C8B-B14F-4D97-AF65-F5344CB8AC3E}">
        <p14:creationId xmlns="" xmlns:p14="http://schemas.microsoft.com/office/powerpoint/2010/main" val="414690265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207979"/>
            <a:ext cx="7480340" cy="849463"/>
          </a:xfrm>
          <a:prstGeom prst="rect">
            <a:avLst/>
          </a:prstGeom>
          <a:noFill/>
        </p:spPr>
        <p:txBody>
          <a:bodyPr wrap="square" lIns="182880" tIns="146304" rIns="182880" bIns="146304" rtlCol="0" anchor="ctr">
            <a:spAutoFit/>
          </a:bodyPr>
          <a:lstStyle/>
          <a:p>
            <a:pPr>
              <a:lnSpc>
                <a:spcPct val="90000"/>
              </a:lnSpc>
              <a:spcAft>
                <a:spcPts val="600"/>
              </a:spcAft>
            </a:pPr>
            <a:r>
              <a:rPr lang="en-AU" sz="4000" dirty="0" smtClean="0">
                <a:gradFill>
                  <a:gsLst>
                    <a:gs pos="2917">
                      <a:schemeClr val="tx1"/>
                    </a:gs>
                    <a:gs pos="30000">
                      <a:schemeClr val="tx1"/>
                    </a:gs>
                  </a:gsLst>
                  <a:lin ang="5400000" scaled="0"/>
                </a:gradFill>
                <a:latin typeface="+mj-lt"/>
              </a:rPr>
              <a:t>It depends </a:t>
            </a:r>
            <a:r>
              <a:rPr lang="en-AU" sz="4000" dirty="0" smtClean="0">
                <a:gradFill>
                  <a:gsLst>
                    <a:gs pos="2917">
                      <a:schemeClr val="tx1"/>
                    </a:gs>
                    <a:gs pos="30000">
                      <a:schemeClr val="tx1"/>
                    </a:gs>
                  </a:gsLst>
                  <a:lin ang="5400000" scaled="0"/>
                </a:gradFill>
                <a:latin typeface="+mj-lt"/>
                <a:sym typeface="Wingdings" panose="05000000000000000000" pitchFamily="2" charset="2"/>
              </a:rPr>
              <a:t>:-)</a:t>
            </a:r>
            <a:endParaRPr lang="en-AU" sz="4000" dirty="0" smtClean="0">
              <a:gradFill>
                <a:gsLst>
                  <a:gs pos="2917">
                    <a:schemeClr val="tx1"/>
                  </a:gs>
                  <a:gs pos="30000">
                    <a:schemeClr val="tx1"/>
                  </a:gs>
                </a:gsLst>
                <a:lin ang="5400000" scaled="0"/>
              </a:gradFill>
              <a:latin typeface="+mj-lt"/>
            </a:endParaRPr>
          </a:p>
        </p:txBody>
      </p:sp>
      <p:sp>
        <p:nvSpPr>
          <p:cNvPr id="2" name="Title 1"/>
          <p:cNvSpPr>
            <a:spLocks noGrp="1"/>
          </p:cNvSpPr>
          <p:nvPr>
            <p:ph type="title"/>
          </p:nvPr>
        </p:nvSpPr>
        <p:spPr/>
        <p:txBody>
          <a:bodyPr/>
          <a:lstStyle/>
          <a:p>
            <a:endParaRPr lang="en-AU"/>
          </a:p>
        </p:txBody>
      </p:sp>
      <p:sp>
        <p:nvSpPr>
          <p:cNvPr id="3" name="Text Placeholder 2"/>
          <p:cNvSpPr>
            <a:spLocks noGrp="1"/>
          </p:cNvSpPr>
          <p:nvPr>
            <p:ph type="body" sz="quarter" idx="10"/>
          </p:nvPr>
        </p:nvSpPr>
        <p:spPr/>
        <p:txBody>
          <a:bodyPr/>
          <a:lstStyle/>
          <a:p>
            <a:endParaRPr lang="en-AU"/>
          </a:p>
        </p:txBody>
      </p:sp>
    </p:spTree>
    <p:extLst>
      <p:ext uri="{BB962C8B-B14F-4D97-AF65-F5344CB8AC3E}">
        <p14:creationId xmlns="" xmlns:p14="http://schemas.microsoft.com/office/powerpoint/2010/main" val="1269595210"/>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848178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7863" y="1759220"/>
            <a:ext cx="7508274" cy="1625060"/>
            <a:chOff x="1518800" y="1655790"/>
            <a:chExt cx="7508274" cy="1625060"/>
          </a:xfrm>
        </p:grpSpPr>
        <p:sp>
          <p:nvSpPr>
            <p:cNvPr id="2" name="TextBox 1"/>
            <p:cNvSpPr txBox="1"/>
            <p:nvPr/>
          </p:nvSpPr>
          <p:spPr>
            <a:xfrm>
              <a:off x="1518800" y="1655790"/>
              <a:ext cx="2212785" cy="1625060"/>
            </a:xfrm>
            <a:prstGeom prst="rect">
              <a:avLst/>
            </a:prstGeom>
            <a:noFill/>
          </p:spPr>
          <p:txBody>
            <a:bodyPr wrap="none" lIns="182880" tIns="146304" rIns="182880" bIns="146304" rtlCol="0" anchor="ctr">
              <a:spAutoFit/>
            </a:bodyPr>
            <a:lstStyle/>
            <a:p>
              <a:pPr>
                <a:lnSpc>
                  <a:spcPct val="90000"/>
                </a:lnSpc>
                <a:spcAft>
                  <a:spcPts val="600"/>
                </a:spcAft>
              </a:pPr>
              <a:r>
                <a:rPr lang="en-AU" sz="9600" dirty="0" smtClean="0">
                  <a:gradFill>
                    <a:gsLst>
                      <a:gs pos="2917">
                        <a:schemeClr val="tx1"/>
                      </a:gs>
                      <a:gs pos="30000">
                        <a:schemeClr val="tx1"/>
                      </a:gs>
                    </a:gsLst>
                    <a:lin ang="5400000" scaled="0"/>
                  </a:gradFill>
                  <a:latin typeface="+mj-lt"/>
                </a:rPr>
                <a:t>11%</a:t>
              </a:r>
            </a:p>
          </p:txBody>
        </p:sp>
        <p:sp>
          <p:nvSpPr>
            <p:cNvPr id="3" name="TextBox 2"/>
            <p:cNvSpPr txBox="1"/>
            <p:nvPr/>
          </p:nvSpPr>
          <p:spPr>
            <a:xfrm>
              <a:off x="4141954" y="1821990"/>
              <a:ext cx="4885120" cy="1292662"/>
            </a:xfrm>
            <a:prstGeom prst="rect">
              <a:avLst/>
            </a:prstGeom>
            <a:noFill/>
          </p:spPr>
          <p:txBody>
            <a:bodyPr wrap="square" lIns="182880" tIns="146304" rIns="182880" bIns="146304" rtlCol="0" anchor="ctr">
              <a:spAutoFit/>
            </a:bodyPr>
            <a:lstStyle/>
            <a:p>
              <a:pPr>
                <a:lnSpc>
                  <a:spcPct val="90000"/>
                </a:lnSpc>
                <a:spcAft>
                  <a:spcPts val="600"/>
                </a:spcAft>
              </a:pPr>
              <a:r>
                <a:rPr lang="en-AU" sz="2400" dirty="0" smtClean="0">
                  <a:gradFill>
                    <a:gsLst>
                      <a:gs pos="2917">
                        <a:schemeClr val="tx1"/>
                      </a:gs>
                      <a:gs pos="30000">
                        <a:schemeClr val="tx1"/>
                      </a:gs>
                    </a:gsLst>
                    <a:lin ang="5400000" scaled="0"/>
                  </a:gradFill>
                </a:rPr>
                <a:t>of end-users access business applications from the corporate office 100% of the time.</a:t>
              </a:r>
            </a:p>
          </p:txBody>
        </p:sp>
      </p:grpSp>
      <p:sp>
        <p:nvSpPr>
          <p:cNvPr id="5" name="Title 4"/>
          <p:cNvSpPr>
            <a:spLocks noGrp="1"/>
          </p:cNvSpPr>
          <p:nvPr>
            <p:ph type="title"/>
          </p:nvPr>
        </p:nvSpPr>
        <p:spPr/>
        <p:txBody>
          <a:bodyPr/>
          <a:lstStyle/>
          <a:p>
            <a:endParaRPr lang="en-AU"/>
          </a:p>
        </p:txBody>
      </p:sp>
      <p:sp>
        <p:nvSpPr>
          <p:cNvPr id="6" name="Text Placeholder 5"/>
          <p:cNvSpPr>
            <a:spLocks noGrp="1"/>
          </p:cNvSpPr>
          <p:nvPr>
            <p:ph type="body" sz="quarter" idx="10"/>
          </p:nvPr>
        </p:nvSpPr>
        <p:spPr/>
        <p:txBody>
          <a:bodyPr/>
          <a:lstStyle/>
          <a:p>
            <a:endParaRPr lang="en-AU"/>
          </a:p>
        </p:txBody>
      </p:sp>
    </p:spTree>
    <p:extLst>
      <p:ext uri="{BB962C8B-B14F-4D97-AF65-F5344CB8AC3E}">
        <p14:creationId xmlns="" xmlns:p14="http://schemas.microsoft.com/office/powerpoint/2010/main" val="303064285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7863" y="1759220"/>
            <a:ext cx="7508274" cy="1625060"/>
            <a:chOff x="1518800" y="1655790"/>
            <a:chExt cx="7508274" cy="1625060"/>
          </a:xfrm>
        </p:grpSpPr>
        <p:sp>
          <p:nvSpPr>
            <p:cNvPr id="2" name="TextBox 1"/>
            <p:cNvSpPr txBox="1"/>
            <p:nvPr/>
          </p:nvSpPr>
          <p:spPr>
            <a:xfrm>
              <a:off x="1518800" y="1655790"/>
              <a:ext cx="2603918" cy="1625060"/>
            </a:xfrm>
            <a:prstGeom prst="rect">
              <a:avLst/>
            </a:prstGeom>
            <a:noFill/>
          </p:spPr>
          <p:txBody>
            <a:bodyPr wrap="none" lIns="182880" tIns="146304" rIns="182880" bIns="146304" rtlCol="0" anchor="ctr">
              <a:spAutoFit/>
            </a:bodyPr>
            <a:lstStyle/>
            <a:p>
              <a:pPr>
                <a:lnSpc>
                  <a:spcPct val="90000"/>
                </a:lnSpc>
                <a:spcAft>
                  <a:spcPts val="600"/>
                </a:spcAft>
              </a:pPr>
              <a:r>
                <a:rPr lang="en-AU" sz="9600" dirty="0" smtClean="0">
                  <a:gradFill>
                    <a:gsLst>
                      <a:gs pos="2917">
                        <a:schemeClr val="tx1"/>
                      </a:gs>
                      <a:gs pos="30000">
                        <a:schemeClr val="tx1"/>
                      </a:gs>
                    </a:gsLst>
                    <a:lin ang="5400000" scaled="0"/>
                  </a:gradFill>
                  <a:latin typeface="+mj-lt"/>
                </a:rPr>
                <a:t>89%</a:t>
              </a:r>
            </a:p>
          </p:txBody>
        </p:sp>
        <p:sp>
          <p:nvSpPr>
            <p:cNvPr id="3" name="TextBox 2"/>
            <p:cNvSpPr txBox="1"/>
            <p:nvPr/>
          </p:nvSpPr>
          <p:spPr>
            <a:xfrm>
              <a:off x="4141954" y="1988191"/>
              <a:ext cx="4885120" cy="960263"/>
            </a:xfrm>
            <a:prstGeom prst="rect">
              <a:avLst/>
            </a:prstGeom>
            <a:noFill/>
          </p:spPr>
          <p:txBody>
            <a:bodyPr wrap="square" lIns="182880" tIns="146304" rIns="182880" bIns="146304" rtlCol="0" anchor="ctr">
              <a:spAutoFit/>
            </a:bodyPr>
            <a:lstStyle/>
            <a:p>
              <a:pPr>
                <a:lnSpc>
                  <a:spcPct val="90000"/>
                </a:lnSpc>
                <a:spcAft>
                  <a:spcPts val="600"/>
                </a:spcAft>
              </a:pPr>
              <a:r>
                <a:rPr lang="en-AU" sz="2400" dirty="0" smtClean="0">
                  <a:gradFill>
                    <a:gsLst>
                      <a:gs pos="2917">
                        <a:schemeClr val="tx1"/>
                      </a:gs>
                      <a:gs pos="30000">
                        <a:schemeClr val="tx1"/>
                      </a:gs>
                    </a:gsLst>
                    <a:lin ang="5400000" scaled="0"/>
                  </a:gradFill>
                </a:rPr>
                <a:t>of users access systems whilst outside the corporate office.</a:t>
              </a:r>
            </a:p>
          </p:txBody>
        </p:sp>
      </p:grpSp>
      <p:sp>
        <p:nvSpPr>
          <p:cNvPr id="5" name="Title 4"/>
          <p:cNvSpPr>
            <a:spLocks noGrp="1"/>
          </p:cNvSpPr>
          <p:nvPr>
            <p:ph type="title"/>
          </p:nvPr>
        </p:nvSpPr>
        <p:spPr/>
        <p:txBody>
          <a:bodyPr/>
          <a:lstStyle/>
          <a:p>
            <a:endParaRPr lang="en-AU"/>
          </a:p>
        </p:txBody>
      </p:sp>
      <p:sp>
        <p:nvSpPr>
          <p:cNvPr id="6" name="Text Placeholder 5"/>
          <p:cNvSpPr>
            <a:spLocks noGrp="1"/>
          </p:cNvSpPr>
          <p:nvPr>
            <p:ph type="body" sz="quarter" idx="10"/>
          </p:nvPr>
        </p:nvSpPr>
        <p:spPr/>
        <p:txBody>
          <a:bodyPr/>
          <a:lstStyle/>
          <a:p>
            <a:endParaRPr lang="en-AU"/>
          </a:p>
        </p:txBody>
      </p:sp>
    </p:spTree>
    <p:extLst>
      <p:ext uri="{BB962C8B-B14F-4D97-AF65-F5344CB8AC3E}">
        <p14:creationId xmlns="" xmlns:p14="http://schemas.microsoft.com/office/powerpoint/2010/main" val="99710672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Mitch Denny</a:t>
            </a:r>
            <a:endParaRPr lang="en-US" dirty="0"/>
          </a:p>
        </p:txBody>
      </p:sp>
      <p:sp>
        <p:nvSpPr>
          <p:cNvPr id="3" name="Text Placeholder 2"/>
          <p:cNvSpPr>
            <a:spLocks noGrp="1"/>
          </p:cNvSpPr>
          <p:nvPr>
            <p:ph type="body" sz="quarter" idx="10"/>
          </p:nvPr>
        </p:nvSpPr>
        <p:spPr>
          <a:xfrm>
            <a:off x="130492" y="2390808"/>
            <a:ext cx="8740142" cy="1519223"/>
          </a:xfrm>
        </p:spPr>
        <p:txBody>
          <a:bodyPr/>
          <a:lstStyle/>
          <a:p>
            <a:r>
              <a:rPr lang="en-US" dirty="0" smtClean="0"/>
              <a:t>mitch.denny@readify.net</a:t>
            </a:r>
            <a:endParaRPr lang="en-US" dirty="0"/>
          </a:p>
          <a:p>
            <a:r>
              <a:rPr lang="en-US" dirty="0" smtClean="0"/>
              <a:t>http://blog.mitchdenny.com</a:t>
            </a:r>
            <a:endParaRPr lang="en-US" dirty="0"/>
          </a:p>
          <a:p>
            <a:r>
              <a:rPr lang="en-US" dirty="0" smtClean="0"/>
              <a:t>@</a:t>
            </a:r>
            <a:r>
              <a:rPr lang="en-US" dirty="0" err="1" smtClean="0"/>
              <a:t>mitchdenny</a:t>
            </a:r>
            <a:endParaRPr lang="en-US" dirty="0" smtClean="0"/>
          </a:p>
        </p:txBody>
      </p:sp>
    </p:spTree>
    <p:extLst>
      <p:ext uri="{BB962C8B-B14F-4D97-AF65-F5344CB8AC3E}">
        <p14:creationId xmlns="" xmlns:p14="http://schemas.microsoft.com/office/powerpoint/2010/main" val="104175784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7863" y="1870019"/>
            <a:ext cx="7508274" cy="1403461"/>
            <a:chOff x="1518800" y="1766589"/>
            <a:chExt cx="7508274" cy="1403461"/>
          </a:xfrm>
        </p:grpSpPr>
        <p:sp>
          <p:nvSpPr>
            <p:cNvPr id="2" name="TextBox 1"/>
            <p:cNvSpPr txBox="1"/>
            <p:nvPr/>
          </p:nvSpPr>
          <p:spPr>
            <a:xfrm>
              <a:off x="1518800" y="1766589"/>
              <a:ext cx="2597506" cy="1403461"/>
            </a:xfrm>
            <a:prstGeom prst="rect">
              <a:avLst/>
            </a:prstGeom>
            <a:noFill/>
          </p:spPr>
          <p:txBody>
            <a:bodyPr wrap="none" lIns="182880" tIns="146304" rIns="182880" bIns="146304" rtlCol="0" anchor="ctr">
              <a:spAutoFit/>
            </a:bodyPr>
            <a:lstStyle/>
            <a:p>
              <a:pPr>
                <a:lnSpc>
                  <a:spcPct val="90000"/>
                </a:lnSpc>
                <a:spcAft>
                  <a:spcPts val="600"/>
                </a:spcAft>
              </a:pPr>
              <a:r>
                <a:rPr lang="en-AU" sz="8000" dirty="0" smtClean="0">
                  <a:gradFill>
                    <a:gsLst>
                      <a:gs pos="2917">
                        <a:schemeClr val="tx1"/>
                      </a:gs>
                      <a:gs pos="30000">
                        <a:schemeClr val="tx1"/>
                      </a:gs>
                    </a:gsLst>
                    <a:lin ang="5400000" scaled="0"/>
                  </a:gradFill>
                  <a:latin typeface="+mj-lt"/>
                </a:rPr>
                <a:t>100%</a:t>
              </a:r>
            </a:p>
          </p:txBody>
        </p:sp>
        <p:sp>
          <p:nvSpPr>
            <p:cNvPr id="3" name="TextBox 2"/>
            <p:cNvSpPr txBox="1"/>
            <p:nvPr/>
          </p:nvSpPr>
          <p:spPr>
            <a:xfrm>
              <a:off x="4141954" y="1821991"/>
              <a:ext cx="4885120" cy="1292662"/>
            </a:xfrm>
            <a:prstGeom prst="rect">
              <a:avLst/>
            </a:prstGeom>
            <a:noFill/>
          </p:spPr>
          <p:txBody>
            <a:bodyPr wrap="square" lIns="182880" tIns="146304" rIns="182880" bIns="146304" rtlCol="0" anchor="ctr">
              <a:spAutoFit/>
            </a:bodyPr>
            <a:lstStyle/>
            <a:p>
              <a:pPr>
                <a:lnSpc>
                  <a:spcPct val="90000"/>
                </a:lnSpc>
                <a:spcAft>
                  <a:spcPts val="600"/>
                </a:spcAft>
              </a:pPr>
              <a:r>
                <a:rPr lang="en-AU" sz="2400" dirty="0" smtClean="0">
                  <a:gradFill>
                    <a:gsLst>
                      <a:gs pos="2917">
                        <a:schemeClr val="tx1"/>
                      </a:gs>
                      <a:gs pos="30000">
                        <a:schemeClr val="tx1"/>
                      </a:gs>
                    </a:gsLst>
                    <a:lin ang="5400000" scaled="0"/>
                  </a:gradFill>
                </a:rPr>
                <a:t>of the previous statistics are published by organisations with a vested interest </a:t>
              </a:r>
              <a:r>
                <a:rPr lang="en-AU" sz="2400" dirty="0" smtClean="0">
                  <a:gradFill>
                    <a:gsLst>
                      <a:gs pos="2917">
                        <a:schemeClr val="tx1"/>
                      </a:gs>
                      <a:gs pos="30000">
                        <a:schemeClr val="tx1"/>
                      </a:gs>
                    </a:gsLst>
                    <a:lin ang="5400000" scaled="0"/>
                  </a:gradFill>
                  <a:sym typeface="Wingdings" panose="05000000000000000000" pitchFamily="2" charset="2"/>
                </a:rPr>
                <a:t>:-)</a:t>
              </a:r>
              <a:endParaRPr lang="en-AU" sz="2400" dirty="0" smtClean="0">
                <a:gradFill>
                  <a:gsLst>
                    <a:gs pos="2917">
                      <a:schemeClr val="tx1"/>
                    </a:gs>
                    <a:gs pos="30000">
                      <a:schemeClr val="tx1"/>
                    </a:gs>
                  </a:gsLst>
                  <a:lin ang="5400000" scaled="0"/>
                </a:gradFill>
              </a:endParaRPr>
            </a:p>
          </p:txBody>
        </p:sp>
      </p:grpSp>
      <p:sp>
        <p:nvSpPr>
          <p:cNvPr id="5" name="Title 4"/>
          <p:cNvSpPr>
            <a:spLocks noGrp="1"/>
          </p:cNvSpPr>
          <p:nvPr>
            <p:ph type="title"/>
          </p:nvPr>
        </p:nvSpPr>
        <p:spPr/>
        <p:txBody>
          <a:bodyPr/>
          <a:lstStyle/>
          <a:p>
            <a:endParaRPr lang="en-AU"/>
          </a:p>
        </p:txBody>
      </p:sp>
      <p:sp>
        <p:nvSpPr>
          <p:cNvPr id="6" name="Text Placeholder 5"/>
          <p:cNvSpPr>
            <a:spLocks noGrp="1"/>
          </p:cNvSpPr>
          <p:nvPr>
            <p:ph type="body" sz="quarter" idx="10"/>
          </p:nvPr>
        </p:nvSpPr>
        <p:spPr/>
        <p:txBody>
          <a:bodyPr/>
          <a:lstStyle/>
          <a:p>
            <a:endParaRPr lang="en-AU"/>
          </a:p>
        </p:txBody>
      </p:sp>
    </p:spTree>
    <p:extLst>
      <p:ext uri="{BB962C8B-B14F-4D97-AF65-F5344CB8AC3E}">
        <p14:creationId xmlns="" xmlns:p14="http://schemas.microsoft.com/office/powerpoint/2010/main" val="304089132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1830" y="1316022"/>
            <a:ext cx="7480340" cy="2511457"/>
          </a:xfrm>
          <a:prstGeom prst="rect">
            <a:avLst/>
          </a:prstGeom>
          <a:noFill/>
        </p:spPr>
        <p:txBody>
          <a:bodyPr wrap="square" lIns="182880" tIns="146304" rIns="182880" bIns="146304" rtlCol="0" anchor="ctr">
            <a:spAutoFit/>
          </a:bodyPr>
          <a:lstStyle/>
          <a:p>
            <a:pPr>
              <a:lnSpc>
                <a:spcPct val="90000"/>
              </a:lnSpc>
              <a:spcAft>
                <a:spcPts val="600"/>
              </a:spcAft>
            </a:pPr>
            <a:r>
              <a:rPr lang="en-AU" sz="4000" dirty="0" smtClean="0">
                <a:gradFill>
                  <a:gsLst>
                    <a:gs pos="2917">
                      <a:schemeClr val="tx1"/>
                    </a:gs>
                    <a:gs pos="30000">
                      <a:schemeClr val="tx1"/>
                    </a:gs>
                  </a:gsLst>
                  <a:lin ang="5400000" scaled="0"/>
                </a:gradFill>
              </a:rPr>
              <a:t>You don’t need a research team to tell you the profound impact mobility and cloud is having on society.</a:t>
            </a:r>
          </a:p>
        </p:txBody>
      </p:sp>
    </p:spTree>
    <p:extLst>
      <p:ext uri="{BB962C8B-B14F-4D97-AF65-F5344CB8AC3E}">
        <p14:creationId xmlns="" xmlns:p14="http://schemas.microsoft.com/office/powerpoint/2010/main" val="364090675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04419_TechEd Aus 2014 Speaker PPT Template">
  <a:themeElements>
    <a:clrScheme name="Teched 2014_dark hyperlink">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9E4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TechEd 2013 Speaker PPT Template" id="{B7FE9518-974F-47DC-B2FB-8DA685825519}" vid="{71F0AC58-1E80-4F52-B431-4D2A931C77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D899C120E4484B8CAD9B97FA6D2027" ma:contentTypeVersion="" ma:contentTypeDescription="Create a new document." ma:contentTypeScope="" ma:versionID="8b2b1118d7563a9ed8be750e0e319b59">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81D5C2EF-3D46-4E8E-AA71-D1C645D18F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1072</TotalTime>
  <Words>421</Words>
  <Application>Microsoft Office PowerPoint</Application>
  <PresentationFormat>On-screen Show (16:9)</PresentationFormat>
  <Paragraphs>135</Paragraphs>
  <Slides>48</Slides>
  <Notes>36</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104419_TechEd Aus 2014 Speaker PPT Template</vt:lpstr>
      <vt:lpstr>Slide 1</vt:lpstr>
      <vt:lpstr>Slide 2</vt:lpstr>
      <vt:lpstr>Slide 3</vt:lpstr>
      <vt:lpstr>Slide 4</vt:lpstr>
      <vt:lpstr>Slide 5</vt:lpstr>
      <vt:lpstr>Slide 6</vt:lpstr>
      <vt:lpstr>Mitch Denny</vt:lpstr>
      <vt:lpstr>Slide 8</vt:lpstr>
      <vt:lpstr>Slide 9</vt:lpstr>
      <vt:lpstr>Slide 10</vt:lpstr>
      <vt:lpstr>Worldwide Smartphone OS Share</vt:lpstr>
      <vt:lpstr>Slide 12</vt:lpstr>
      <vt:lpstr>Slide 13</vt:lpstr>
      <vt:lpstr>Slide 14</vt:lpstr>
      <vt:lpstr>Slide 15</vt:lpstr>
      <vt:lpstr>Slide 16</vt:lpstr>
      <vt:lpstr>Slide 17</vt:lpstr>
      <vt:lpstr>Slide 18</vt:lpstr>
      <vt:lpstr>Slide 19</vt:lpstr>
      <vt:lpstr>Slide 20</vt:lpstr>
      <vt:lpstr>Slide 21</vt:lpstr>
      <vt:lpstr>Slide 22</vt:lpstr>
      <vt:lpstr>100% native</vt:lpstr>
      <vt:lpstr>Choosing an X-Platform Dev Strategy</vt:lpstr>
      <vt:lpstr>Slide 25</vt:lpstr>
      <vt:lpstr>Mobile Web</vt:lpstr>
      <vt:lpstr>Issues</vt:lpstr>
      <vt:lpstr>Slide 28</vt:lpstr>
      <vt:lpstr>Slide 29</vt:lpstr>
      <vt:lpstr>Hybrid Web</vt:lpstr>
      <vt:lpstr>Apache Cordova</vt:lpstr>
      <vt:lpstr>Setting-up Cordova via CLI</vt:lpstr>
      <vt:lpstr>Adding Platforms</vt:lpstr>
      <vt:lpstr>Searching Plugins</vt:lpstr>
      <vt:lpstr>Adding Plugins</vt:lpstr>
      <vt:lpstr>Listening to Events</vt:lpstr>
      <vt:lpstr>Build/Run</vt:lpstr>
      <vt:lpstr>Slide 38</vt:lpstr>
      <vt:lpstr>Slide 39</vt:lpstr>
      <vt:lpstr>Slide 40</vt:lpstr>
      <vt:lpstr>Slide 41</vt:lpstr>
      <vt:lpstr>Slide 42</vt:lpstr>
      <vt:lpstr>Slide 43</vt:lpstr>
      <vt:lpstr>Ionic Framework</vt:lpstr>
      <vt:lpstr>Setting-up Cordova with Ionic</vt:lpstr>
      <vt:lpstr>Slide 46</vt:lpstr>
      <vt:lpstr>Slide 47</vt:lpstr>
      <vt:lpstr>Slide 48</vt:lpstr>
    </vt:vector>
  </TitlesOfParts>
  <Manager>&lt;Comms manager/speech writer&gt;</Manager>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2013</dc:subject>
  <dc:creator>Wenwen Ni</dc:creator>
  <cp:keywords>TechEd 2013</cp:keywords>
  <dc:description>Template by: Jordan Cayabyab, Artitudes Design, Inc.
Formatting by: 
Audience Type: Internal/External</dc:description>
  <cp:lastModifiedBy>Anup</cp:lastModifiedBy>
  <cp:revision>93</cp:revision>
  <dcterms:created xsi:type="dcterms:W3CDTF">2013-04-23T17:53:56Z</dcterms:created>
  <dcterms:modified xsi:type="dcterms:W3CDTF">2017-08-26T05:53:22Z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0x010100BDD899C120E4484B8CAD9B97FA6D2027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