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2" r:id="rId3"/>
    <p:sldId id="263" r:id="rId4"/>
    <p:sldId id="265"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76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95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87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29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0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92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92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00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04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9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31/01/2017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40245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nnovate.mygov.in/sih201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5325" y="371380"/>
            <a:ext cx="11574049" cy="1545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59159" y="0"/>
            <a:ext cx="10781884" cy="313151"/>
          </a:xfrm>
        </p:spPr>
        <p:txBody>
          <a:bodyPr>
            <a:normAutofit fontScale="90000"/>
          </a:bodyPr>
          <a:lstStyle/>
          <a:p>
            <a:r>
              <a:rPr lang="en-US" sz="2000" dirty="0">
                <a:solidFill>
                  <a:schemeClr val="tx1">
                    <a:lumMod val="95000"/>
                  </a:schemeClr>
                </a:solidFill>
                <a:hlinkClick r:id="rId2"/>
              </a:rPr>
              <a:t>Smart India Hackathon 2017</a:t>
            </a:r>
            <a:endParaRPr lang="en-US" sz="2000" dirty="0">
              <a:solidFill>
                <a:schemeClr val="tx1">
                  <a:lumMod val="95000"/>
                </a:schemeClr>
              </a:solidFill>
            </a:endParaRPr>
          </a:p>
        </p:txBody>
      </p:sp>
      <p:sp>
        <p:nvSpPr>
          <p:cNvPr id="3" name="Subtitle 2"/>
          <p:cNvSpPr>
            <a:spLocks noGrp="1"/>
          </p:cNvSpPr>
          <p:nvPr>
            <p:ph type="subTitle" idx="1"/>
          </p:nvPr>
        </p:nvSpPr>
        <p:spPr>
          <a:xfrm>
            <a:off x="447435" y="431319"/>
            <a:ext cx="8559996" cy="1706126"/>
          </a:xfrm>
        </p:spPr>
        <p:txBody>
          <a:bodyPr>
            <a:normAutofit/>
          </a:bodyPr>
          <a:lstStyle/>
          <a:p>
            <a:pPr algn="just"/>
            <a:r>
              <a:rPr lang="en-US" sz="1200" u="sng" dirty="0" smtClean="0">
                <a:solidFill>
                  <a:schemeClr val="tx1"/>
                </a:solidFill>
              </a:rPr>
              <a:t>Ministry Category</a:t>
            </a:r>
            <a:r>
              <a:rPr lang="en-US" sz="1200" dirty="0" smtClean="0">
                <a:solidFill>
                  <a:schemeClr val="tx1"/>
                </a:solidFill>
              </a:rPr>
              <a:t> : </a:t>
            </a:r>
            <a:r>
              <a:rPr lang="en-US" sz="1200" b="1" dirty="0">
                <a:solidFill>
                  <a:schemeClr val="tx1"/>
                </a:solidFill>
              </a:rPr>
              <a:t>Indian Space Research </a:t>
            </a:r>
            <a:r>
              <a:rPr lang="en-US" sz="1200" b="1" dirty="0" smtClean="0">
                <a:solidFill>
                  <a:schemeClr val="tx1"/>
                </a:solidFill>
              </a:rPr>
              <a:t>Organisation </a:t>
            </a:r>
            <a:r>
              <a:rPr lang="en-US" sz="1200" b="1" dirty="0">
                <a:solidFill>
                  <a:schemeClr val="tx1"/>
                </a:solidFill>
              </a:rPr>
              <a:t>(ISRO</a:t>
            </a:r>
            <a:r>
              <a:rPr lang="en-US" sz="1200" b="1" dirty="0" smtClean="0">
                <a:solidFill>
                  <a:schemeClr val="tx1"/>
                </a:solidFill>
              </a:rPr>
              <a:t>)</a:t>
            </a:r>
          </a:p>
          <a:p>
            <a:pPr algn="just"/>
            <a:endParaRPr lang="en-US" sz="1200" b="1" dirty="0">
              <a:solidFill>
                <a:schemeClr val="tx1"/>
              </a:solidFill>
            </a:endParaRPr>
          </a:p>
          <a:p>
            <a:pPr algn="just"/>
            <a:r>
              <a:rPr lang="en-US" sz="1200" u="sng" dirty="0" smtClean="0">
                <a:solidFill>
                  <a:schemeClr val="tx1"/>
                </a:solidFill>
              </a:rPr>
              <a:t>Problem Statement</a:t>
            </a:r>
            <a:r>
              <a:rPr lang="en-US" sz="1200" dirty="0" smtClean="0">
                <a:solidFill>
                  <a:schemeClr val="tx1"/>
                </a:solidFill>
              </a:rPr>
              <a:t> : </a:t>
            </a:r>
            <a:r>
              <a:rPr lang="en-US" sz="1200" b="1" dirty="0">
                <a:solidFill>
                  <a:schemeClr val="tx1"/>
                </a:solidFill>
              </a:rPr>
              <a:t>Storing emails on mailbox server </a:t>
            </a:r>
            <a:r>
              <a:rPr lang="en-US" sz="1200" b="1" dirty="0" smtClean="0">
                <a:solidFill>
                  <a:schemeClr val="tx1"/>
                </a:solidFill>
              </a:rPr>
              <a:t>in </a:t>
            </a:r>
            <a:r>
              <a:rPr lang="en-US" sz="1200" b="1" dirty="0">
                <a:solidFill>
                  <a:schemeClr val="tx1"/>
                </a:solidFill>
              </a:rPr>
              <a:t>encrypted format accessible only to owner of the </a:t>
            </a:r>
            <a:r>
              <a:rPr lang="en-US" sz="1200" b="1" dirty="0" smtClean="0">
                <a:solidFill>
                  <a:schemeClr val="tx1"/>
                </a:solidFill>
              </a:rPr>
              <a:t>email</a:t>
            </a:r>
          </a:p>
          <a:p>
            <a:pPr algn="just"/>
            <a:endParaRPr lang="en-US" sz="1200" b="1" dirty="0" smtClean="0">
              <a:solidFill>
                <a:schemeClr val="tx1"/>
              </a:solidFill>
            </a:endParaRPr>
          </a:p>
          <a:p>
            <a:pPr algn="just"/>
            <a:r>
              <a:rPr lang="en-US" sz="1200" u="sng" dirty="0" smtClean="0">
                <a:solidFill>
                  <a:schemeClr val="tx1"/>
                </a:solidFill>
              </a:rPr>
              <a:t>Team Leader Name</a:t>
            </a:r>
            <a:r>
              <a:rPr lang="en-US" sz="1200" dirty="0" smtClean="0">
                <a:solidFill>
                  <a:schemeClr val="tx1"/>
                </a:solidFill>
              </a:rPr>
              <a:t> : </a:t>
            </a:r>
            <a:r>
              <a:rPr lang="en-US" sz="1200" b="1" dirty="0" smtClean="0">
                <a:solidFill>
                  <a:schemeClr val="tx1"/>
                </a:solidFill>
              </a:rPr>
              <a:t>Anup Kumar Panwar</a:t>
            </a:r>
            <a:endParaRPr lang="en-US" sz="1200" dirty="0">
              <a:solidFill>
                <a:schemeClr val="tx1"/>
              </a:solidFill>
            </a:endParaRPr>
          </a:p>
        </p:txBody>
      </p:sp>
      <p:sp>
        <p:nvSpPr>
          <p:cNvPr id="4" name="Subtitle 2"/>
          <p:cNvSpPr txBox="1">
            <a:spLocks/>
          </p:cNvSpPr>
          <p:nvPr/>
        </p:nvSpPr>
        <p:spPr>
          <a:xfrm>
            <a:off x="7252599" y="832748"/>
            <a:ext cx="4584526" cy="19473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r"/>
            <a:r>
              <a:rPr lang="en-US" sz="1500" u="sng" dirty="0" smtClean="0">
                <a:solidFill>
                  <a:schemeClr val="tx1"/>
                </a:solidFill>
              </a:rPr>
              <a:t>Problem Code</a:t>
            </a:r>
            <a:r>
              <a:rPr lang="en-US" sz="1500" dirty="0" smtClean="0">
                <a:solidFill>
                  <a:schemeClr val="tx1"/>
                </a:solidFill>
              </a:rPr>
              <a:t> : </a:t>
            </a:r>
            <a:r>
              <a:rPr lang="en-US" sz="1500" b="1" dirty="0" smtClean="0">
                <a:solidFill>
                  <a:schemeClr val="tx1"/>
                </a:solidFill>
              </a:rPr>
              <a:t>#ISR1</a:t>
            </a:r>
          </a:p>
          <a:p>
            <a:pPr algn="r"/>
            <a:r>
              <a:rPr lang="en-US" sz="1500" u="sng" dirty="0" smtClean="0">
                <a:solidFill>
                  <a:schemeClr val="tx1"/>
                </a:solidFill>
              </a:rPr>
              <a:t>Current AICTE Application No.</a:t>
            </a:r>
            <a:r>
              <a:rPr lang="en-US" sz="1500" dirty="0" smtClean="0">
                <a:solidFill>
                  <a:schemeClr val="tx1"/>
                </a:solidFill>
              </a:rPr>
              <a:t> : 1-3328528908</a:t>
            </a:r>
            <a:endParaRPr lang="en-US" sz="1500" dirty="0"/>
          </a:p>
        </p:txBody>
      </p:sp>
      <p:sp>
        <p:nvSpPr>
          <p:cNvPr id="7" name="TextBox 6"/>
          <p:cNvSpPr txBox="1"/>
          <p:nvPr/>
        </p:nvSpPr>
        <p:spPr>
          <a:xfrm>
            <a:off x="447435" y="2151009"/>
            <a:ext cx="11574049" cy="4170372"/>
          </a:xfrm>
          <a:prstGeom prst="rect">
            <a:avLst/>
          </a:prstGeom>
          <a:noFill/>
        </p:spPr>
        <p:txBody>
          <a:bodyPr wrap="square" rtlCol="0">
            <a:spAutoFit/>
          </a:bodyPr>
          <a:lstStyle/>
          <a:p>
            <a:pPr algn="just"/>
            <a:r>
              <a:rPr lang="en-US" sz="1300" b="1" u="sng" dirty="0" smtClean="0">
                <a:latin typeface="Arial Black" panose="020B0A04020102020204" pitchFamily="34" charset="0"/>
              </a:rPr>
              <a:t>IDEA</a:t>
            </a:r>
            <a:endParaRPr lang="en-US" sz="1300" b="1" u="sng" dirty="0">
              <a:latin typeface="Arial Black" panose="020B0A04020102020204" pitchFamily="34" charset="0"/>
            </a:endParaRPr>
          </a:p>
          <a:p>
            <a:pPr algn="just"/>
            <a:r>
              <a:rPr lang="en-US" sz="1300" dirty="0"/>
              <a:t>Our idea is to develop a SECURED &amp; ENCRYPTED EMAIL </a:t>
            </a:r>
            <a:r>
              <a:rPr lang="en-US" sz="1300" dirty="0" smtClean="0"/>
              <a:t>SERVICE (both App </a:t>
            </a:r>
            <a:r>
              <a:rPr lang="en-US" sz="1300" smtClean="0"/>
              <a:t>&amp; Website). </a:t>
            </a:r>
            <a:r>
              <a:rPr lang="en-US" sz="1300" dirty="0" smtClean="0"/>
              <a:t>Normally Email </a:t>
            </a:r>
            <a:r>
              <a:rPr lang="en-US" sz="1300" dirty="0"/>
              <a:t>services provide STORAGE LEVEL ENCRYPTION which are decrypted </a:t>
            </a:r>
            <a:r>
              <a:rPr lang="en-US" sz="1300" dirty="0" smtClean="0"/>
              <a:t>on-the-fly and that too with a SINGLE KEY. </a:t>
            </a:r>
            <a:r>
              <a:rPr lang="en-US" sz="1300" dirty="0"/>
              <a:t>So, we have tackled the drawbacks in this ON-THE-FLY </a:t>
            </a:r>
            <a:r>
              <a:rPr lang="en-US" sz="1300" dirty="0" smtClean="0"/>
              <a:t>DECRYPTION and  SINGLE KEY approach:-</a:t>
            </a:r>
          </a:p>
          <a:p>
            <a:pPr marL="514350" indent="-514350" algn="just">
              <a:buAutoNum type="arabicPeriod"/>
            </a:pPr>
            <a:r>
              <a:rPr lang="en-US" sz="1300" dirty="0" smtClean="0"/>
              <a:t>Our approach is based on Asymmetric Encryption; We will be utilizing biometrics (namely finger prints) of the sender and the receiver to encrypt the  emails content. </a:t>
            </a:r>
          </a:p>
          <a:p>
            <a:pPr marL="514350" indent="-514350" algn="just">
              <a:buAutoNum type="arabicPeriod"/>
            </a:pPr>
            <a:r>
              <a:rPr lang="en-US" sz="1300" dirty="0" smtClean="0"/>
              <a:t>The finger print will be used to  generate a PRIVATE  TOKEN and a PUBLIC  HASH.</a:t>
            </a:r>
          </a:p>
          <a:p>
            <a:pPr marL="514350" indent="-514350" algn="just">
              <a:buAutoNum type="arabicPeriod"/>
            </a:pPr>
            <a:r>
              <a:rPr lang="en-US" sz="1300" dirty="0" smtClean="0"/>
              <a:t>A RANDOM  SALT will be generated under MD5 ENCRYPTION ALGORITHM and  SERVER TIMESTAMP;</a:t>
            </a:r>
          </a:p>
          <a:p>
            <a:pPr marL="514350" indent="-514350" algn="just">
              <a:buAutoNum type="arabicPeriod"/>
            </a:pPr>
            <a:r>
              <a:rPr lang="en-US" sz="1300" dirty="0" smtClean="0"/>
              <a:t>The PUBLIC  KEY(I.E., FINGER PRINT HASH) + SALT will be used to generate an INITIALIZATION  VECTOR (IV) that will again undergo MD5 ENCRYPTION;</a:t>
            </a:r>
          </a:p>
          <a:p>
            <a:pPr marL="514350" indent="-514350" algn="just">
              <a:buAutoNum type="arabicPeriod"/>
            </a:pPr>
            <a:r>
              <a:rPr lang="en-US" sz="1300" dirty="0" smtClean="0"/>
              <a:t>Then this INITIALIZATION VECTOR will be used to encrypt the email content using AES 128 BIT ENCRYPTION  TECHNIQUE;</a:t>
            </a:r>
          </a:p>
          <a:p>
            <a:pPr marL="514350" indent="-514350" algn="just">
              <a:buFont typeface="Arial" panose="020B0604020202020204" pitchFamily="34" charset="0"/>
              <a:buAutoNum type="arabicPeriod"/>
            </a:pPr>
            <a:r>
              <a:rPr lang="en-US" sz="1300" dirty="0" smtClean="0"/>
              <a:t>This Encrypted content will be BASE64 ENCODED and stored in the database. (NOTE : The private key is NEVER STORED anywhere in any form. It will be provided by the receiver at the real time for content decryption.)</a:t>
            </a:r>
          </a:p>
          <a:p>
            <a:pPr marL="514350" indent="-514350" algn="just">
              <a:buFont typeface="Arial" panose="020B0604020202020204" pitchFamily="34" charset="0"/>
              <a:buAutoNum type="arabicPeriod"/>
            </a:pPr>
            <a:r>
              <a:rPr lang="en-US" sz="1300" dirty="0" smtClean="0"/>
              <a:t>The recipient of the email will see the content of the email in encrypted form which no one can understand. To read the actual content he has to provide his FINGER PRINTS. This decryption is temporary and at the VIEW LEVEL ONLY . Once the user has read the actual content, as soon as he redirects from the web page. The temporary decryption will vanish and the email will remain in encrypted format. (NOTE : the email is never decrypted at STORAGE LEVEL.)</a:t>
            </a:r>
          </a:p>
          <a:p>
            <a:pPr marL="514350" indent="-514350" algn="just">
              <a:buFont typeface="Arial" panose="020B0604020202020204" pitchFamily="34" charset="0"/>
              <a:buAutoNum type="arabicPeriod"/>
            </a:pPr>
            <a:r>
              <a:rPr lang="en-US" sz="1300" dirty="0" smtClean="0"/>
              <a:t>Moreover the sender of the email will get a notification if number of wrong password attempts exceeds a preset value(say 3).Then he  gets an option to delete the email permanently from the server (Even from the receiver’s inbox for the sake of security).</a:t>
            </a:r>
          </a:p>
          <a:p>
            <a:pPr marL="514350" indent="-514350" algn="just">
              <a:buFont typeface="Arial" panose="020B0604020202020204" pitchFamily="34" charset="0"/>
              <a:buAutoNum type="arabicPeriod"/>
            </a:pPr>
            <a:r>
              <a:rPr lang="en-US" sz="1300" dirty="0" smtClean="0"/>
              <a:t>Not only biometrics but the user also gets an option to encrypt the email with a string or use a file as a key using SYMMETRIC  ENCRYPTION in a similar way with an added benefit of using different keys for each email. Biometric encryption is our primary focus due to it higher security and convenience. </a:t>
            </a:r>
          </a:p>
          <a:p>
            <a:pPr algn="just"/>
            <a:r>
              <a:rPr lang="en-US" sz="1300" dirty="0" smtClean="0"/>
              <a:t>	</a:t>
            </a:r>
          </a:p>
          <a:p>
            <a:pPr algn="just"/>
            <a:r>
              <a:rPr lang="en-US" sz="1300" dirty="0"/>
              <a:t>	</a:t>
            </a:r>
          </a:p>
        </p:txBody>
      </p:sp>
      <p:sp>
        <p:nvSpPr>
          <p:cNvPr id="8" name="Rounded Rectangle 7"/>
          <p:cNvSpPr/>
          <p:nvPr/>
        </p:nvSpPr>
        <p:spPr>
          <a:xfrm>
            <a:off x="86929" y="1974711"/>
            <a:ext cx="12001500" cy="38446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49351" y="5920727"/>
            <a:ext cx="12001500" cy="8433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63076" y="5916688"/>
            <a:ext cx="11574049" cy="1015663"/>
          </a:xfrm>
          <a:prstGeom prst="rect">
            <a:avLst/>
          </a:prstGeom>
          <a:noFill/>
        </p:spPr>
        <p:txBody>
          <a:bodyPr wrap="square" rtlCol="0">
            <a:spAutoFit/>
          </a:bodyPr>
          <a:lstStyle/>
          <a:p>
            <a:pPr algn="just"/>
            <a:r>
              <a:rPr lang="en-US" sz="1200" b="1" u="sng" dirty="0" smtClean="0"/>
              <a:t>Technology Stack</a:t>
            </a:r>
          </a:p>
          <a:p>
            <a:pPr algn="just"/>
            <a:endParaRPr lang="en-US" sz="1200" dirty="0" smtClean="0"/>
          </a:p>
          <a:p>
            <a:pPr algn="just"/>
            <a:r>
              <a:rPr lang="en-US" sz="1200" dirty="0" smtClean="0"/>
              <a:t>Angular.js, jQuery, PHP, MySQL DB, Mcrypt, AJAX, OpenSSL, Asymmetric Encryption, MD5 </a:t>
            </a:r>
            <a:r>
              <a:rPr lang="en-US" sz="1200" dirty="0"/>
              <a:t>Encryption </a:t>
            </a:r>
            <a:r>
              <a:rPr lang="en-US" sz="1200" dirty="0" smtClean="0"/>
              <a:t>Algorithm, </a:t>
            </a:r>
            <a:r>
              <a:rPr lang="en-US" sz="1200" dirty="0"/>
              <a:t>AES 128 bit Encryption </a:t>
            </a:r>
            <a:r>
              <a:rPr lang="en-US" sz="1200" dirty="0" smtClean="0"/>
              <a:t>Algorithm, PHP Mailer, APACHE server, WAMP/LAMP, Ionic Framework, </a:t>
            </a:r>
            <a:r>
              <a:rPr lang="en-US" sz="1200" dirty="0"/>
              <a:t>ng-Cordova</a:t>
            </a:r>
            <a:r>
              <a:rPr lang="en-US" sz="1200" dirty="0" smtClean="0"/>
              <a:t>, Android Studio + SDK version 23, Node.js,  </a:t>
            </a:r>
            <a:r>
              <a:rPr lang="en-US" sz="1200" dirty="0"/>
              <a:t>HTML, CSS, Material Design Light (MDL), </a:t>
            </a:r>
            <a:r>
              <a:rPr lang="en-US" sz="1200" dirty="0" smtClean="0"/>
              <a:t>JavaScript</a:t>
            </a:r>
            <a:endParaRPr lang="en-US" sz="1200" dirty="0"/>
          </a:p>
          <a:p>
            <a:pPr algn="just"/>
            <a:endParaRPr lang="en-US" sz="1200" dirty="0"/>
          </a:p>
        </p:txBody>
      </p:sp>
    </p:spTree>
    <p:extLst>
      <p:ext uri="{BB962C8B-B14F-4D97-AF65-F5344CB8AC3E}">
        <p14:creationId xmlns:p14="http://schemas.microsoft.com/office/powerpoint/2010/main" val="1763507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755" y="0"/>
            <a:ext cx="7348162" cy="6134118"/>
          </a:xfrm>
          <a:prstGeom prst="rect">
            <a:avLst/>
          </a:prstGeom>
        </p:spPr>
      </p:pic>
      <p:sp>
        <p:nvSpPr>
          <p:cNvPr id="2" name="TextBox 1"/>
          <p:cNvSpPr txBox="1"/>
          <p:nvPr/>
        </p:nvSpPr>
        <p:spPr>
          <a:xfrm>
            <a:off x="890337" y="312821"/>
            <a:ext cx="1467852" cy="369332"/>
          </a:xfrm>
          <a:prstGeom prst="rect">
            <a:avLst/>
          </a:prstGeom>
          <a:noFill/>
        </p:spPr>
        <p:txBody>
          <a:bodyPr wrap="square" rtlCol="0">
            <a:spAutoFit/>
          </a:bodyPr>
          <a:lstStyle/>
          <a:p>
            <a:r>
              <a:rPr lang="en-US" b="1" u="sng" dirty="0" smtClean="0"/>
              <a:t>USE CASE</a:t>
            </a:r>
          </a:p>
        </p:txBody>
      </p:sp>
      <p:sp>
        <p:nvSpPr>
          <p:cNvPr id="4" name="Rounded Rectangle 3"/>
          <p:cNvSpPr/>
          <p:nvPr/>
        </p:nvSpPr>
        <p:spPr>
          <a:xfrm>
            <a:off x="49350" y="6038217"/>
            <a:ext cx="12001500" cy="6944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3076" y="6027003"/>
            <a:ext cx="11574049" cy="1200329"/>
          </a:xfrm>
          <a:prstGeom prst="rect">
            <a:avLst/>
          </a:prstGeom>
          <a:noFill/>
        </p:spPr>
        <p:txBody>
          <a:bodyPr wrap="square" rtlCol="0">
            <a:spAutoFit/>
          </a:bodyPr>
          <a:lstStyle/>
          <a:p>
            <a:pPr algn="just"/>
            <a:r>
              <a:rPr lang="en-US" sz="1200" b="1" u="sng" dirty="0" smtClean="0"/>
              <a:t>DEPENDENCIES</a:t>
            </a:r>
          </a:p>
          <a:p>
            <a:pPr algn="just"/>
            <a:endParaRPr lang="en-US" sz="1200" b="1" u="sng" dirty="0"/>
          </a:p>
          <a:p>
            <a:pPr algn="just"/>
            <a:r>
              <a:rPr lang="en-US" sz="1200" dirty="0" smtClean="0"/>
              <a:t>Android Device with Finger Print Scanner and Minimum SDK version 23, Internet Connection, A </a:t>
            </a:r>
            <a:r>
              <a:rPr lang="en-US" sz="1200" dirty="0"/>
              <a:t>computer with Biometric Scanner</a:t>
            </a:r>
            <a:endParaRPr lang="en-US" sz="1200" dirty="0" smtClean="0"/>
          </a:p>
          <a:p>
            <a:pPr algn="just"/>
            <a:endParaRPr lang="en-US" sz="1200" dirty="0" smtClean="0"/>
          </a:p>
          <a:p>
            <a:pPr algn="just"/>
            <a:endParaRPr lang="en-US" sz="1200" dirty="0"/>
          </a:p>
          <a:p>
            <a:pPr algn="just"/>
            <a:endParaRPr lang="en-US" sz="1200" dirty="0"/>
          </a:p>
        </p:txBody>
      </p:sp>
      <p:sp>
        <p:nvSpPr>
          <p:cNvPr id="3" name="TextBox 2"/>
          <p:cNvSpPr txBox="1"/>
          <p:nvPr/>
        </p:nvSpPr>
        <p:spPr>
          <a:xfrm>
            <a:off x="2959768" y="-36096"/>
            <a:ext cx="1094874" cy="276999"/>
          </a:xfrm>
          <a:prstGeom prst="rect">
            <a:avLst/>
          </a:prstGeom>
          <a:noFill/>
        </p:spPr>
        <p:txBody>
          <a:bodyPr wrap="square" rtlCol="0">
            <a:spAutoFit/>
          </a:bodyPr>
          <a:lstStyle/>
          <a:p>
            <a:r>
              <a:rPr lang="en-US" sz="1200" dirty="0" smtClean="0"/>
              <a:t>Public  Key</a:t>
            </a:r>
            <a:endParaRPr lang="en-US" sz="1200" dirty="0"/>
          </a:p>
        </p:txBody>
      </p:sp>
      <p:sp>
        <p:nvSpPr>
          <p:cNvPr id="7" name="TextBox 6"/>
          <p:cNvSpPr txBox="1"/>
          <p:nvPr/>
        </p:nvSpPr>
        <p:spPr>
          <a:xfrm>
            <a:off x="7828550" y="-28077"/>
            <a:ext cx="1094874" cy="276999"/>
          </a:xfrm>
          <a:prstGeom prst="rect">
            <a:avLst/>
          </a:prstGeom>
          <a:noFill/>
        </p:spPr>
        <p:txBody>
          <a:bodyPr wrap="square" rtlCol="0">
            <a:spAutoFit/>
          </a:bodyPr>
          <a:lstStyle/>
          <a:p>
            <a:r>
              <a:rPr lang="en-US" sz="1200" dirty="0" smtClean="0"/>
              <a:t>Private Key</a:t>
            </a:r>
            <a:endParaRPr lang="en-US" sz="1200" dirty="0"/>
          </a:p>
        </p:txBody>
      </p:sp>
    </p:spTree>
    <p:extLst>
      <p:ext uri="{BB962C8B-B14F-4D97-AF65-F5344CB8AC3E}">
        <p14:creationId xmlns:p14="http://schemas.microsoft.com/office/powerpoint/2010/main" val="2058778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468" t="13815" r="29163" b="14638"/>
          <a:stretch/>
        </p:blipFill>
        <p:spPr>
          <a:xfrm>
            <a:off x="120320" y="842211"/>
            <a:ext cx="5642811" cy="5233736"/>
          </a:xfrm>
          <a:prstGeom prst="rect">
            <a:avLst/>
          </a:prstGeom>
          <a:ln>
            <a:solidFill>
              <a:srgbClr val="00B0F0"/>
            </a:solidFill>
          </a:ln>
        </p:spPr>
      </p:pic>
      <p:sp>
        <p:nvSpPr>
          <p:cNvPr id="5" name="TextBox 4"/>
          <p:cNvSpPr txBox="1"/>
          <p:nvPr/>
        </p:nvSpPr>
        <p:spPr>
          <a:xfrm>
            <a:off x="3681662" y="84221"/>
            <a:ext cx="4559969" cy="369332"/>
          </a:xfrm>
          <a:prstGeom prst="rect">
            <a:avLst/>
          </a:prstGeom>
          <a:noFill/>
        </p:spPr>
        <p:txBody>
          <a:bodyPr wrap="square" rtlCol="0">
            <a:spAutoFit/>
          </a:bodyPr>
          <a:lstStyle/>
          <a:p>
            <a:pPr algn="ctr"/>
            <a:r>
              <a:rPr lang="en-US" b="1" u="sng" dirty="0" smtClean="0"/>
              <a:t>Some Work in Progress</a:t>
            </a:r>
            <a:endParaRPr lang="en-US" b="1" u="sng" dirty="0"/>
          </a:p>
        </p:txBody>
      </p:sp>
      <p:pic>
        <p:nvPicPr>
          <p:cNvPr id="6" name="Picture 5"/>
          <p:cNvPicPr>
            <a:picLocks noChangeAspect="1"/>
          </p:cNvPicPr>
          <p:nvPr/>
        </p:nvPicPr>
        <p:blipFill rotWithShape="1">
          <a:blip r:embed="rId3"/>
          <a:srcRect l="63255" t="34211" r="-520" b="-823"/>
          <a:stretch/>
        </p:blipFill>
        <p:spPr>
          <a:xfrm>
            <a:off x="7182853" y="1022684"/>
            <a:ext cx="4848727" cy="4872790"/>
          </a:xfrm>
          <a:prstGeom prst="rect">
            <a:avLst/>
          </a:prstGeom>
          <a:ln>
            <a:solidFill>
              <a:srgbClr val="00B0F0"/>
            </a:solidFill>
          </a:ln>
        </p:spPr>
      </p:pic>
      <p:sp>
        <p:nvSpPr>
          <p:cNvPr id="7" name="Double Brace 6"/>
          <p:cNvSpPr/>
          <p:nvPr/>
        </p:nvSpPr>
        <p:spPr>
          <a:xfrm>
            <a:off x="2487531" y="292951"/>
            <a:ext cx="908387" cy="4090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LOGIN</a:t>
            </a:r>
            <a:endParaRPr lang="en-US" dirty="0"/>
          </a:p>
        </p:txBody>
      </p:sp>
      <p:sp>
        <p:nvSpPr>
          <p:cNvPr id="8" name="Double Brace 7"/>
          <p:cNvSpPr/>
          <p:nvPr/>
        </p:nvSpPr>
        <p:spPr>
          <a:xfrm>
            <a:off x="8577011" y="433138"/>
            <a:ext cx="2060409" cy="4090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COMPOSE EMAIL</a:t>
            </a:r>
            <a:endParaRPr lang="en-US" dirty="0"/>
          </a:p>
        </p:txBody>
      </p:sp>
      <p:sp>
        <p:nvSpPr>
          <p:cNvPr id="9" name="Line Callout 3 8"/>
          <p:cNvSpPr/>
          <p:nvPr/>
        </p:nvSpPr>
        <p:spPr>
          <a:xfrm>
            <a:off x="7904746" y="6051884"/>
            <a:ext cx="1961148" cy="757989"/>
          </a:xfrm>
          <a:prstGeom prst="borderCallout3">
            <a:avLst>
              <a:gd name="adj1" fmla="val 20337"/>
              <a:gd name="adj2" fmla="val 2096"/>
              <a:gd name="adj3" fmla="val 18750"/>
              <a:gd name="adj4" fmla="val -63258"/>
              <a:gd name="adj5" fmla="val -15873"/>
              <a:gd name="adj6" fmla="val -64395"/>
              <a:gd name="adj7" fmla="val -56878"/>
              <a:gd name="adj8" fmla="val -24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 | FILE | FINGER PRINT</a:t>
            </a:r>
            <a:endParaRPr lang="en-US" dirty="0"/>
          </a:p>
        </p:txBody>
      </p:sp>
    </p:spTree>
    <p:extLst>
      <p:ext uri="{BB962C8B-B14F-4D97-AF65-F5344CB8AC3E}">
        <p14:creationId xmlns:p14="http://schemas.microsoft.com/office/powerpoint/2010/main" val="413268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8035" t="29276" r="-243" b="37006"/>
          <a:stretch/>
        </p:blipFill>
        <p:spPr>
          <a:xfrm>
            <a:off x="2454442" y="156409"/>
            <a:ext cx="7399422" cy="1706279"/>
          </a:xfrm>
          <a:prstGeom prst="rect">
            <a:avLst/>
          </a:prstGeom>
          <a:ln>
            <a:solidFill>
              <a:srgbClr val="00B0F0"/>
            </a:solidFill>
          </a:ln>
        </p:spPr>
      </p:pic>
      <p:pic>
        <p:nvPicPr>
          <p:cNvPr id="7" name="Picture 6"/>
          <p:cNvPicPr>
            <a:picLocks noChangeAspect="1"/>
          </p:cNvPicPr>
          <p:nvPr/>
        </p:nvPicPr>
        <p:blipFill rotWithShape="1">
          <a:blip r:embed="rId3"/>
          <a:srcRect l="18035" t="11678" r="1514"/>
          <a:stretch/>
        </p:blipFill>
        <p:spPr>
          <a:xfrm>
            <a:off x="208941" y="2827416"/>
            <a:ext cx="5945212" cy="3669631"/>
          </a:xfrm>
          <a:prstGeom prst="rect">
            <a:avLst/>
          </a:prstGeom>
          <a:ln>
            <a:solidFill>
              <a:srgbClr val="00B0F0"/>
            </a:solidFill>
          </a:ln>
        </p:spPr>
      </p:pic>
      <p:pic>
        <p:nvPicPr>
          <p:cNvPr id="8" name="Picture 7"/>
          <p:cNvPicPr>
            <a:picLocks noChangeAspect="1"/>
          </p:cNvPicPr>
          <p:nvPr/>
        </p:nvPicPr>
        <p:blipFill rotWithShape="1">
          <a:blip r:embed="rId4"/>
          <a:srcRect l="17481" t="11184" r="404" b="22039"/>
          <a:stretch/>
        </p:blipFill>
        <p:spPr>
          <a:xfrm>
            <a:off x="6799322" y="3477120"/>
            <a:ext cx="5184130" cy="2370222"/>
          </a:xfrm>
          <a:prstGeom prst="rect">
            <a:avLst/>
          </a:prstGeom>
          <a:ln>
            <a:solidFill>
              <a:srgbClr val="00B0F0"/>
            </a:solidFill>
          </a:ln>
        </p:spPr>
      </p:pic>
      <p:sp>
        <p:nvSpPr>
          <p:cNvPr id="9" name="Double Brace 8"/>
          <p:cNvSpPr/>
          <p:nvPr/>
        </p:nvSpPr>
        <p:spPr>
          <a:xfrm>
            <a:off x="1416720" y="600475"/>
            <a:ext cx="908387" cy="4090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INBOX</a:t>
            </a:r>
            <a:endParaRPr lang="en-US" dirty="0"/>
          </a:p>
        </p:txBody>
      </p:sp>
      <p:cxnSp>
        <p:nvCxnSpPr>
          <p:cNvPr id="11" name="Straight Arrow Connector 10"/>
          <p:cNvCxnSpPr>
            <a:stCxn id="6" idx="2"/>
          </p:cNvCxnSpPr>
          <p:nvPr/>
        </p:nvCxnSpPr>
        <p:spPr>
          <a:xfrm flipH="1">
            <a:off x="4355432" y="1862688"/>
            <a:ext cx="1798721" cy="856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569242" y="1862688"/>
            <a:ext cx="2081463" cy="145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ouble Brace 17"/>
          <p:cNvSpPr/>
          <p:nvPr/>
        </p:nvSpPr>
        <p:spPr>
          <a:xfrm>
            <a:off x="3061035" y="3476019"/>
            <a:ext cx="1438776" cy="4090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CORRECT KEY</a:t>
            </a:r>
            <a:endParaRPr lang="en-US" dirty="0"/>
          </a:p>
        </p:txBody>
      </p:sp>
      <p:sp>
        <p:nvSpPr>
          <p:cNvPr id="19" name="Double Brace 18"/>
          <p:cNvSpPr/>
          <p:nvPr/>
        </p:nvSpPr>
        <p:spPr>
          <a:xfrm>
            <a:off x="9134476" y="4049524"/>
            <a:ext cx="1438776" cy="4090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WRONG KEY</a:t>
            </a:r>
            <a:endParaRPr lang="en-US" dirty="0"/>
          </a:p>
        </p:txBody>
      </p:sp>
    </p:spTree>
    <p:extLst>
      <p:ext uri="{BB962C8B-B14F-4D97-AF65-F5344CB8AC3E}">
        <p14:creationId xmlns:p14="http://schemas.microsoft.com/office/powerpoint/2010/main" val="179082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481" t="12335" b="1"/>
          <a:stretch/>
        </p:blipFill>
        <p:spPr>
          <a:xfrm>
            <a:off x="1287380" y="182730"/>
            <a:ext cx="9685420" cy="5784932"/>
          </a:xfrm>
          <a:prstGeom prst="rect">
            <a:avLst/>
          </a:prstGeom>
        </p:spPr>
      </p:pic>
      <p:sp>
        <p:nvSpPr>
          <p:cNvPr id="5" name="Double Brace 4"/>
          <p:cNvSpPr/>
          <p:nvPr/>
        </p:nvSpPr>
        <p:spPr>
          <a:xfrm>
            <a:off x="4611103" y="6074847"/>
            <a:ext cx="3037973" cy="4090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HOW IS APPEARS TO THE ROOT USER</a:t>
            </a:r>
            <a:endParaRPr lang="en-US" dirty="0"/>
          </a:p>
        </p:txBody>
      </p:sp>
      <p:sp>
        <p:nvSpPr>
          <p:cNvPr id="6" name="TextBox 5"/>
          <p:cNvSpPr txBox="1"/>
          <p:nvPr/>
        </p:nvSpPr>
        <p:spPr>
          <a:xfrm>
            <a:off x="10728266" y="6579900"/>
            <a:ext cx="1463734" cy="276999"/>
          </a:xfrm>
          <a:prstGeom prst="rect">
            <a:avLst/>
          </a:prstGeom>
          <a:noFill/>
        </p:spPr>
        <p:txBody>
          <a:bodyPr wrap="none" rtlCol="0">
            <a:spAutoFit/>
          </a:bodyPr>
          <a:lstStyle/>
          <a:p>
            <a:r>
              <a:rPr lang="en-US" sz="1200" dirty="0" smtClean="0"/>
              <a:t>More coming soon…</a:t>
            </a:r>
            <a:endParaRPr lang="en-US" sz="1200" dirty="0"/>
          </a:p>
        </p:txBody>
      </p:sp>
    </p:spTree>
    <p:extLst>
      <p:ext uri="{BB962C8B-B14F-4D97-AF65-F5344CB8AC3E}">
        <p14:creationId xmlns:p14="http://schemas.microsoft.com/office/powerpoint/2010/main" val="94577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1056</TotalTime>
  <Words>566</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Wingdings 3</vt:lpstr>
      <vt:lpstr>Office Theme</vt:lpstr>
      <vt:lpstr>Smart India Hackathon 2017</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2017</dc:title>
  <dc:creator>Anup</dc:creator>
  <cp:lastModifiedBy>Anup</cp:lastModifiedBy>
  <cp:revision>101</cp:revision>
  <dcterms:created xsi:type="dcterms:W3CDTF">2017-01-16T14:06:58Z</dcterms:created>
  <dcterms:modified xsi:type="dcterms:W3CDTF">2017-01-31T00:59:26Z</dcterms:modified>
</cp:coreProperties>
</file>