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116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3718" y="635000"/>
            <a:ext cx="7476564" cy="1117600"/>
          </a:xfrm>
        </p:spPr>
        <p:txBody>
          <a:bodyPr/>
          <a:lstStyle>
            <a:lvl1pPr>
              <a:defRPr sz="4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3718" y="1752600"/>
            <a:ext cx="7476564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1"/>
            <a:ext cx="4038600" cy="483076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1"/>
            <a:ext cx="4038600" cy="483076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93800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05000"/>
            <a:ext cx="4040188" cy="4221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93800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905000"/>
            <a:ext cx="4041775" cy="4221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1092200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92201"/>
            <a:ext cx="5111750" cy="503396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2311401"/>
            <a:ext cx="3008313" cy="38147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93799"/>
            <a:ext cx="5486400" cy="3533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77800"/>
            <a:ext cx="8229600" cy="8128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1"/>
            <a:ext cx="8229600" cy="4830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lang="en-US" sz="36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8915400" cy="2743200"/>
          </a:xfrm>
        </p:spPr>
        <p:txBody>
          <a:bodyPr/>
          <a:lstStyle/>
          <a:p>
            <a:r>
              <a:rPr lang="en-PH" sz="4400" dirty="0" smtClean="0"/>
              <a:t>DESIGNING A WIRELESS POWERED GESTURE-DRIVEN ROBOTIC VEHICLE</a:t>
            </a:r>
            <a:endParaRPr lang="en-PH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219200" y="2536209"/>
            <a:ext cx="4809564" cy="500418"/>
          </a:xfrm>
        </p:spPr>
        <p:txBody>
          <a:bodyPr/>
          <a:lstStyle/>
          <a:p>
            <a:r>
              <a:rPr lang="en-PH" dirty="0" smtClean="0"/>
              <a:t>Presented by:</a:t>
            </a:r>
            <a:endParaRPr lang="en-PH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21057" y="3919182"/>
            <a:ext cx="4809564" cy="500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 smtClean="0"/>
              <a:t>Praveen</a:t>
            </a:r>
            <a:endParaRPr lang="en-PH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924600" y="3509748"/>
            <a:ext cx="4809564" cy="500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 err="1" smtClean="0"/>
              <a:t>Shwetha</a:t>
            </a:r>
            <a:endParaRPr lang="en-PH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-719283" y="3916908"/>
            <a:ext cx="4809564" cy="500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 err="1" smtClean="0"/>
              <a:t>Shalini</a:t>
            </a:r>
            <a:endParaRPr lang="en-PH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257800" y="4010166"/>
            <a:ext cx="4809564" cy="500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 err="1" smtClean="0"/>
              <a:t>Phawa</a:t>
            </a:r>
            <a:endParaRPr lang="en-PH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819400" y="3571163"/>
            <a:ext cx="3310218" cy="500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 err="1" smtClean="0">
                <a:solidFill>
                  <a:schemeClr val="tx1"/>
                </a:solidFill>
              </a:rPr>
              <a:t>Dr.SSP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2404782" y="2286000"/>
            <a:ext cx="4809564" cy="500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 smtClean="0"/>
              <a:t>Guided by: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3808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3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500"/>
                            </p:stCondLst>
                            <p:childTnLst>
                              <p:par>
                                <p:cTn id="32" presetID="45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CONCEPT PRESPECTIVE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4000" dirty="0" smtClean="0"/>
              <a:t>Designing  a Gesture-Controlled (via MATLAB) Robotic Vehicle</a:t>
            </a:r>
          </a:p>
          <a:p>
            <a:pPr marL="0" indent="0">
              <a:buNone/>
            </a:pPr>
            <a:endParaRPr lang="en-PH" sz="4000" dirty="0" smtClean="0"/>
          </a:p>
          <a:p>
            <a:pPr marL="0" indent="0">
              <a:buNone/>
            </a:pPr>
            <a:endParaRPr lang="en-PH" sz="4000" dirty="0"/>
          </a:p>
        </p:txBody>
      </p:sp>
    </p:spTree>
    <p:extLst>
      <p:ext uri="{BB962C8B-B14F-4D97-AF65-F5344CB8AC3E}">
        <p14:creationId xmlns:p14="http://schemas.microsoft.com/office/powerpoint/2010/main" val="65849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-838200" y="6400800"/>
            <a:ext cx="7775575" cy="0"/>
          </a:xfrm>
          <a:prstGeom prst="line">
            <a:avLst/>
          </a:prstGeom>
          <a:ln w="50800" cap="flat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"/>
          <p:cNvSpPr txBox="1">
            <a:spLocks/>
          </p:cNvSpPr>
          <p:nvPr/>
        </p:nvSpPr>
        <p:spPr>
          <a:xfrm>
            <a:off x="457200" y="1524000"/>
            <a:ext cx="8229600" cy="4625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sz="4800" dirty="0" smtClean="0">
                <a:solidFill>
                  <a:schemeClr val="bg1"/>
                </a:solidFill>
              </a:rPr>
              <a:t> Gesture-Drive:</a:t>
            </a:r>
          </a:p>
          <a:p>
            <a:pPr marL="0" indent="0">
              <a:buNone/>
            </a:pPr>
            <a:r>
              <a:rPr lang="en-US" sz="4800" dirty="0" smtClean="0"/>
              <a:t>         </a:t>
            </a:r>
            <a:r>
              <a:rPr lang="en-US" sz="4000" dirty="0" smtClean="0"/>
              <a:t>Technology with the goal of interpreting human gestures to control robot via mathematical algorithms</a:t>
            </a:r>
            <a:r>
              <a:rPr lang="en-US" sz="4800" dirty="0"/>
              <a:t> </a:t>
            </a:r>
            <a:endParaRPr lang="en-US" sz="4800" dirty="0" smtClean="0"/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*Gesture: Movements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57400" y="276995"/>
            <a:ext cx="5562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/>
              <a:t>METHODOLOGY</a:t>
            </a:r>
            <a:endParaRPr lang="en-US" sz="6000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457200" y="1295401"/>
            <a:ext cx="8229600" cy="41147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PH" sz="4000" dirty="0" smtClean="0"/>
          </a:p>
          <a:p>
            <a:endParaRPr lang="en-PH" sz="4000" dirty="0"/>
          </a:p>
        </p:txBody>
      </p:sp>
    </p:spTree>
    <p:extLst>
      <p:ext uri="{BB962C8B-B14F-4D97-AF65-F5344CB8AC3E}">
        <p14:creationId xmlns:p14="http://schemas.microsoft.com/office/powerpoint/2010/main" val="189343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3788" y="564867"/>
            <a:ext cx="8229600" cy="103533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defRPr>
            </a:lvl1pPr>
          </a:lstStyle>
          <a:p>
            <a:r>
              <a:rPr lang="en-PH" sz="4400" b="1" dirty="0" smtClean="0">
                <a:solidFill>
                  <a:schemeClr val="tx2">
                    <a:lumMod val="50000"/>
                  </a:schemeClr>
                </a:solidFill>
                <a:latin typeface="Mistral" pitchFamily="66" charset="0"/>
              </a:rPr>
              <a:t>GESTURE-DRIVE IMPLEMENTATION THROUGH</a:t>
            </a:r>
            <a:endParaRPr lang="en-PH" sz="4400" b="1" dirty="0">
              <a:solidFill>
                <a:schemeClr val="tx2">
                  <a:lumMod val="50000"/>
                </a:schemeClr>
              </a:solidFill>
              <a:latin typeface="Mistral" pitchFamily="66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2057400"/>
            <a:ext cx="8229600" cy="81280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defRPr>
            </a:lvl1pPr>
          </a:lstStyle>
          <a:p>
            <a:pPr marL="571500" indent="-571500">
              <a:buFont typeface="Wingdings" pitchFamily="2" charset="2"/>
              <a:buChar char="Ø"/>
            </a:pPr>
            <a:r>
              <a:rPr lang="en-PH" sz="3200" i="1" dirty="0" smtClean="0">
                <a:solidFill>
                  <a:schemeClr val="bg2">
                    <a:lumMod val="90000"/>
                  </a:schemeClr>
                </a:solidFill>
                <a:latin typeface="Cooper Black" pitchFamily="18" charset="0"/>
              </a:rPr>
              <a:t>Real-time Video Processing in MATLAB: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PH" sz="5400" dirty="0" smtClean="0">
                <a:latin typeface="Freestyle Script" pitchFamily="66" charset="0"/>
              </a:rPr>
              <a:t>Image Acquisition Toolbox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PH" sz="5400" dirty="0" smtClean="0">
                <a:latin typeface="Freestyle Script" pitchFamily="66" charset="0"/>
              </a:rPr>
              <a:t>Image Processing Toolbox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70848" y="4908645"/>
            <a:ext cx="8229600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defRPr>
            </a:lvl1pPr>
          </a:lstStyle>
          <a:p>
            <a:r>
              <a:rPr lang="en-PH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stral" pitchFamily="66" charset="0"/>
              </a:rPr>
              <a:t>Using Background Subtraction Method</a:t>
            </a:r>
            <a:r>
              <a:rPr lang="en-PH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stral" pitchFamily="66" charset="0"/>
              </a:rPr>
              <a:t> </a:t>
            </a:r>
            <a:endParaRPr lang="en-PH" sz="4400" dirty="0">
              <a:solidFill>
                <a:schemeClr val="tx1">
                  <a:lumMod val="75000"/>
                  <a:lumOff val="25000"/>
                </a:schemeClr>
              </a:solidFill>
              <a:latin typeface="Mistral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31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43000" y="242301"/>
            <a:ext cx="7010400" cy="145189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+mj-ea"/>
                <a:cs typeface="+mj-cs"/>
              </a:defRPr>
            </a:lvl1pPr>
          </a:lstStyle>
          <a:p>
            <a:r>
              <a:rPr lang="en-PH" sz="3200" b="1" dirty="0" smtClean="0">
                <a:solidFill>
                  <a:schemeClr val="bg2">
                    <a:lumMod val="90000"/>
                  </a:schemeClr>
                </a:solidFill>
                <a:latin typeface="Lucida Bright" pitchFamily="18" charset="0"/>
              </a:rPr>
              <a:t>Proposed Block Diagram: </a:t>
            </a:r>
          </a:p>
          <a:p>
            <a:r>
              <a:rPr lang="en-PH" sz="3200" i="1" dirty="0" smtClean="0">
                <a:solidFill>
                  <a:schemeClr val="bg2">
                    <a:lumMod val="90000"/>
                  </a:schemeClr>
                </a:solidFill>
                <a:latin typeface="Cooper Black" pitchFamily="18" charset="0"/>
              </a:rPr>
              <a:t>Gesture- Driven Robotic Vehicle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819275" y="3197235"/>
            <a:ext cx="1123950" cy="790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/>
                <a:ea typeface="Times New Roman"/>
                <a:cs typeface="Times New Roman"/>
              </a:rPr>
              <a:t>     </a:t>
            </a:r>
            <a:r>
              <a:rPr lang="en-US" sz="1100" b="1" dirty="0">
                <a:effectLst/>
                <a:latin typeface="Calibri"/>
                <a:ea typeface="Times New Roman"/>
                <a:cs typeface="Times New Roman"/>
              </a:rPr>
              <a:t>ARDUINO</a:t>
            </a:r>
            <a:endParaRPr lang="en-US" sz="1100" dirty="0">
              <a:effectLst/>
              <a:latin typeface="Calibri"/>
              <a:ea typeface="Times New Roman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1" dirty="0">
                <a:effectLst/>
                <a:latin typeface="Calibri"/>
                <a:ea typeface="Times New Roman"/>
                <a:cs typeface="Times New Roman"/>
              </a:rPr>
              <a:t> (ATMEGA 328)</a:t>
            </a:r>
            <a:endParaRPr lang="en-US" sz="1100" dirty="0">
              <a:effectLst/>
              <a:latin typeface="Calibri"/>
              <a:ea typeface="Times New Roman"/>
              <a:cs typeface="Times New Roman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924050" y="2129800"/>
            <a:ext cx="914400" cy="542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1" dirty="0" err="1">
                <a:effectLst/>
                <a:latin typeface="Calibri"/>
                <a:ea typeface="Times New Roman"/>
                <a:cs typeface="Times New Roman"/>
              </a:rPr>
              <a:t>Xbee</a:t>
            </a:r>
            <a:r>
              <a:rPr lang="en-US" sz="1100" b="1" dirty="0">
                <a:effectLst/>
                <a:latin typeface="Calibri"/>
                <a:ea typeface="Times New Roman"/>
                <a:cs typeface="Times New Roman"/>
              </a:rPr>
              <a:t> Receiver</a:t>
            </a:r>
            <a:endParaRPr lang="en-US" sz="1100" dirty="0">
              <a:effectLst/>
              <a:latin typeface="Calibri"/>
              <a:ea typeface="Times New Roman"/>
              <a:cs typeface="Times New Roman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818640" y="4472950"/>
            <a:ext cx="1095375" cy="542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1" dirty="0">
                <a:effectLst/>
                <a:latin typeface="Calibri"/>
                <a:ea typeface="Times New Roman"/>
                <a:cs typeface="Times New Roman"/>
              </a:rPr>
              <a:t>Motor Driver L293D</a:t>
            </a:r>
            <a:endParaRPr lang="en-US" sz="1100" dirty="0">
              <a:effectLst/>
              <a:latin typeface="Calibri"/>
              <a:ea typeface="Times New Roman"/>
              <a:cs typeface="Times New Roman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876425" y="5593725"/>
            <a:ext cx="914400" cy="542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1" dirty="0">
                <a:effectLst/>
                <a:latin typeface="Calibri"/>
                <a:ea typeface="Times New Roman"/>
                <a:cs typeface="Times New Roman"/>
              </a:rPr>
              <a:t>Motors in Vehicle</a:t>
            </a:r>
            <a:endParaRPr lang="en-US" sz="1100" dirty="0">
              <a:effectLst/>
              <a:latin typeface="Calibri"/>
              <a:ea typeface="Times New Roman"/>
              <a:cs typeface="Times New Roman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752850" y="3291850"/>
            <a:ext cx="914400" cy="542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1">
                <a:effectLst/>
                <a:latin typeface="Calibri"/>
                <a:ea typeface="Times New Roman"/>
                <a:cs typeface="Times New Roman"/>
              </a:rPr>
              <a:t>Xbee Transmitter</a:t>
            </a:r>
            <a:endParaRPr lang="en-US" sz="1100">
              <a:effectLst/>
              <a:latin typeface="Calibri"/>
              <a:ea typeface="Times New Roman"/>
              <a:cs typeface="Times New Roman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933950" y="3071505"/>
            <a:ext cx="1200150" cy="1028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1" dirty="0">
                <a:effectLst/>
                <a:latin typeface="Calibri"/>
                <a:ea typeface="Times New Roman"/>
                <a:cs typeface="Times New Roman"/>
              </a:rPr>
              <a:t>MATLAB and ARDUINO</a:t>
            </a:r>
            <a:endParaRPr lang="en-US" sz="1100" dirty="0">
              <a:effectLst/>
              <a:latin typeface="Calibri"/>
              <a:ea typeface="Times New Roman"/>
              <a:cs typeface="Times New Roman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1" dirty="0">
                <a:effectLst/>
                <a:latin typeface="Calibri"/>
                <a:ea typeface="Times New Roman"/>
                <a:cs typeface="Times New Roman"/>
              </a:rPr>
              <a:t>SOFTWARE</a:t>
            </a:r>
            <a:endParaRPr lang="en-US" sz="1100" dirty="0">
              <a:effectLst/>
              <a:latin typeface="Calibri"/>
              <a:ea typeface="Times New Roman"/>
              <a:cs typeface="Times New Roman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52675" y="2672090"/>
            <a:ext cx="0" cy="523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352675" y="3987175"/>
            <a:ext cx="0" cy="485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52675" y="5010795"/>
            <a:ext cx="0" cy="581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667250" y="3576965"/>
            <a:ext cx="266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 Box 27"/>
          <p:cNvSpPr txBox="1"/>
          <p:nvPr/>
        </p:nvSpPr>
        <p:spPr>
          <a:xfrm>
            <a:off x="3395661" y="2061599"/>
            <a:ext cx="2947989" cy="381000"/>
          </a:xfrm>
          <a:prstGeom prst="rect">
            <a:avLst/>
          </a:prstGeom>
          <a:noFill/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1" dirty="0">
                <a:effectLst/>
                <a:ea typeface="Times New Roman"/>
                <a:cs typeface="Times New Roman"/>
              </a:rPr>
              <a:t>WIRELESS DATA TRANSMISSION</a:t>
            </a:r>
            <a:endParaRPr lang="en-US" sz="1600" dirty="0">
              <a:effectLst/>
              <a:ea typeface="Times New Roman"/>
              <a:cs typeface="Times New Roman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638550" y="2919105"/>
            <a:ext cx="367665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638550" y="2919740"/>
            <a:ext cx="0" cy="127635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638550" y="4195455"/>
            <a:ext cx="367665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514475" y="1905010"/>
            <a:ext cx="0" cy="4676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514475" y="1905010"/>
            <a:ext cx="1828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343275" y="1905010"/>
            <a:ext cx="0" cy="4676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514475" y="6586865"/>
            <a:ext cx="1828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6343650" y="3290580"/>
            <a:ext cx="790575" cy="542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1" dirty="0">
                <a:effectLst/>
                <a:latin typeface="Calibri"/>
                <a:ea typeface="Times New Roman"/>
                <a:cs typeface="Times New Roman"/>
              </a:rPr>
              <a:t>Laptop WEBCAM</a:t>
            </a:r>
            <a:endParaRPr lang="en-US" sz="1100" dirty="0">
              <a:effectLst/>
              <a:latin typeface="Calibri"/>
              <a:ea typeface="Times New Roman"/>
              <a:cs typeface="Times New Roman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7315200" y="2919740"/>
            <a:ext cx="0" cy="127635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134100" y="3576965"/>
            <a:ext cx="2095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Bent-Up Arrow 23"/>
          <p:cNvSpPr/>
          <p:nvPr/>
        </p:nvSpPr>
        <p:spPr>
          <a:xfrm rot="16200000">
            <a:off x="3054033" y="2038677"/>
            <a:ext cx="1069340" cy="1435735"/>
          </a:xfrm>
          <a:prstGeom prst="bent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47625" y="-8070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47625" y="1073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343400" algn="l"/>
              </a:tabLst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343400" algn="l"/>
              </a:tabLst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343400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34"/>
          <p:cNvSpPr>
            <a:spLocks noChangeArrowheads="1"/>
          </p:cNvSpPr>
          <p:nvPr/>
        </p:nvSpPr>
        <p:spPr bwMode="auto">
          <a:xfrm>
            <a:off x="4914970" y="3562042"/>
            <a:ext cx="3647933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57575" algn="l"/>
              </a:tabLst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57575" algn="l"/>
              </a:tabLst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   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57575" algn="l"/>
              </a:tabLst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                                                               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COMPUTER SIDE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57575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36"/>
          <p:cNvSpPr>
            <a:spLocks noChangeArrowheads="1"/>
          </p:cNvSpPr>
          <p:nvPr/>
        </p:nvSpPr>
        <p:spPr bwMode="auto">
          <a:xfrm>
            <a:off x="895350" y="1028451"/>
            <a:ext cx="293009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ROBOTIC VEHICLE SIDE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514475" y="1915929"/>
            <a:ext cx="1828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23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3" grpId="0" animBg="1"/>
      <p:bldP spid="21" grpId="0" animBg="1"/>
      <p:bldP spid="24" grpId="0" animBg="1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143000"/>
            <a:ext cx="8534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/>
              <a:t>Hardware:</a:t>
            </a:r>
            <a:endParaRPr lang="en-US" sz="2800" dirty="0"/>
          </a:p>
          <a:p>
            <a:r>
              <a:rPr lang="en-US" sz="2800" b="1" u="sng" dirty="0">
                <a:solidFill>
                  <a:schemeClr val="bg1"/>
                </a:solidFill>
              </a:rPr>
              <a:t>For Robotic Vehicle:</a:t>
            </a:r>
            <a:r>
              <a:rPr lang="en-US" sz="2800" b="1" dirty="0">
                <a:solidFill>
                  <a:schemeClr val="bg1"/>
                </a:solidFill>
              </a:rPr>
              <a:t>                   </a:t>
            </a:r>
            <a:r>
              <a:rPr lang="en-US" sz="2800" b="1" dirty="0" smtClean="0">
                <a:solidFill>
                  <a:schemeClr val="bg1"/>
                </a:solidFill>
              </a:rPr>
              <a:t>  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RC Vehicle chaises	</a:t>
            </a:r>
            <a:r>
              <a:rPr lang="en-US" sz="2800" dirty="0" smtClean="0">
                <a:solidFill>
                  <a:schemeClr val="bg1"/>
                </a:solidFill>
              </a:rPr>
              <a:t>                       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Set of </a:t>
            </a:r>
            <a:r>
              <a:rPr lang="en-US" sz="2800" dirty="0" err="1">
                <a:solidFill>
                  <a:schemeClr val="bg1"/>
                </a:solidFill>
              </a:rPr>
              <a:t>Xbee</a:t>
            </a:r>
            <a:r>
              <a:rPr lang="en-US" sz="2800" dirty="0">
                <a:solidFill>
                  <a:schemeClr val="bg1"/>
                </a:solidFill>
              </a:rPr>
              <a:t> series 1 MW chips	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Motor drive (L293D)	</a:t>
            </a:r>
            <a:r>
              <a:rPr lang="en-US" sz="2800" dirty="0" smtClean="0">
                <a:solidFill>
                  <a:schemeClr val="bg1"/>
                </a:solidFill>
              </a:rPr>
              <a:t>            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err="1">
                <a:solidFill>
                  <a:schemeClr val="bg1"/>
                </a:solidFill>
              </a:rPr>
              <a:t>Arduino</a:t>
            </a:r>
            <a:r>
              <a:rPr lang="en-US" sz="2800" dirty="0">
                <a:solidFill>
                  <a:schemeClr val="bg1"/>
                </a:solidFill>
              </a:rPr>
              <a:t> UNO </a:t>
            </a:r>
            <a:r>
              <a:rPr lang="en-US" sz="2800" dirty="0" smtClean="0">
                <a:solidFill>
                  <a:schemeClr val="bg1"/>
                </a:solidFill>
              </a:rPr>
              <a:t>                                 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development board                      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err="1" smtClean="0">
                <a:solidFill>
                  <a:schemeClr val="bg1"/>
                </a:solidFill>
              </a:rPr>
              <a:t>Atmega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328 </a:t>
            </a:r>
            <a:r>
              <a:rPr lang="en-US" sz="2800" dirty="0" smtClean="0">
                <a:solidFill>
                  <a:schemeClr val="bg1"/>
                </a:solidFill>
              </a:rPr>
              <a:t>Microcontroller </a:t>
            </a:r>
          </a:p>
          <a:p>
            <a:endParaRPr lang="en-US" sz="2800" b="1" u="sng" dirty="0"/>
          </a:p>
          <a:p>
            <a:r>
              <a:rPr lang="en-US" sz="2800" b="1" u="sng" dirty="0" smtClean="0"/>
              <a:t>Software</a:t>
            </a:r>
            <a:r>
              <a:rPr lang="en-US" sz="2800" b="1" u="sng" dirty="0"/>
              <a:t>:</a:t>
            </a:r>
            <a:endParaRPr lang="en-US" sz="2800" dirty="0"/>
          </a:p>
          <a:p>
            <a:r>
              <a:rPr lang="en-US" sz="2800" dirty="0"/>
              <a:t>MATLAB with SIMULINK</a:t>
            </a:r>
          </a:p>
          <a:p>
            <a:r>
              <a:rPr lang="en-US" sz="2800" dirty="0"/>
              <a:t>ARDUINO IDE</a:t>
            </a:r>
          </a:p>
        </p:txBody>
      </p:sp>
      <p:sp>
        <p:nvSpPr>
          <p:cNvPr id="3" name="Rectangle 2"/>
          <p:cNvSpPr/>
          <p:nvPr/>
        </p:nvSpPr>
        <p:spPr>
          <a:xfrm>
            <a:off x="1080614" y="228600"/>
            <a:ext cx="72875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Lucida Handwriting" pitchFamily="66" charset="0"/>
              </a:rPr>
              <a:t>HARDWARE AND SOFTWARE</a:t>
            </a:r>
            <a:endParaRPr lang="en-US" sz="3600" dirty="0">
              <a:solidFill>
                <a:schemeClr val="accent1">
                  <a:lumMod val="20000"/>
                  <a:lumOff val="80000"/>
                </a:schemeClr>
              </a:solidFill>
              <a:latin typeface="Lucida Handwriting" pitchFamily="66" charset="0"/>
            </a:endParaRPr>
          </a:p>
        </p:txBody>
      </p:sp>
      <p:pic>
        <p:nvPicPr>
          <p:cNvPr id="4098" name="Picture 2" descr="C:\Users\Anup Pravin\Downloads\images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399" y="5473475"/>
            <a:ext cx="1260509" cy="1260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Anup Pravin\Downloads\images (2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285" y="5473476"/>
            <a:ext cx="1276350" cy="1260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Anup Pravin\Downloads\download (1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586" y="5465136"/>
            <a:ext cx="1219200" cy="126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24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444787"/>
            <a:ext cx="8305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Lucida Handwriting" pitchFamily="66" charset="0"/>
              </a:rPr>
              <a:t>Expected  Results  from  our work…………</a:t>
            </a:r>
            <a:endParaRPr lang="en-US" sz="3200" dirty="0">
              <a:solidFill>
                <a:schemeClr val="accent1">
                  <a:lumMod val="20000"/>
                  <a:lumOff val="80000"/>
                </a:schemeClr>
              </a:solidFill>
              <a:latin typeface="Lucida Handwriting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9003" y="2199113"/>
            <a:ext cx="8305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Lucida Handwriting" pitchFamily="66" charset="0"/>
              </a:rPr>
              <a:t>The  Robotic  vehicle  controlled  by  laptop webcam  using  video processing  in  MATLAB</a:t>
            </a:r>
          </a:p>
          <a:p>
            <a:endParaRPr lang="en-US" sz="2400" b="1" dirty="0" smtClean="0">
              <a:solidFill>
                <a:schemeClr val="bg2">
                  <a:lumMod val="10000"/>
                </a:schemeClr>
              </a:solidFill>
              <a:latin typeface="Lucida Handwriting" pitchFamily="66" charset="0"/>
            </a:endParaRPr>
          </a:p>
          <a:p>
            <a:endParaRPr lang="en-US" sz="5400" b="1" dirty="0" smtClean="0">
              <a:solidFill>
                <a:schemeClr val="accent1">
                  <a:lumMod val="20000"/>
                  <a:lumOff val="80000"/>
                </a:schemeClr>
              </a:solidFill>
              <a:latin typeface="Lucida Handwriting" pitchFamily="66" charset="0"/>
            </a:endParaRPr>
          </a:p>
          <a:p>
            <a:endParaRPr lang="en-US" sz="5400" dirty="0">
              <a:solidFill>
                <a:schemeClr val="accent1">
                  <a:lumMod val="20000"/>
                  <a:lumOff val="80000"/>
                </a:schemeClr>
              </a:solidFill>
              <a:latin typeface="Lucida Handwriting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74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0" y="1767006"/>
            <a:ext cx="605864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QUIRES</a:t>
            </a:r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……………..?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414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21351648">
            <a:off x="567550" y="1766942"/>
            <a:ext cx="703179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THANK YOU………..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631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136</Words>
  <Application>Microsoft Office PowerPoint</Application>
  <PresentationFormat>On-screen Show (4:3)</PresentationFormat>
  <Paragraphs>58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DESIGNING A WIRELESS POWERED GESTURE-DRIVEN ROBOTIC VEHICLE</vt:lpstr>
      <vt:lpstr>CONCEPT PRESPECTIVE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charityjayne</dc:creator>
  <cp:lastModifiedBy>PRAVIN ANUP</cp:lastModifiedBy>
  <cp:revision>36</cp:revision>
  <dcterms:created xsi:type="dcterms:W3CDTF">2006-08-16T00:00:00Z</dcterms:created>
  <dcterms:modified xsi:type="dcterms:W3CDTF">2014-09-12T04:39:49Z</dcterms:modified>
</cp:coreProperties>
</file>