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9" r:id="rId3"/>
    <p:sldId id="260" r:id="rId4"/>
    <p:sldId id="277" r:id="rId5"/>
    <p:sldId id="278" r:id="rId6"/>
    <p:sldId id="279" r:id="rId7"/>
    <p:sldId id="280" r:id="rId8"/>
    <p:sldId id="281" r:id="rId9"/>
    <p:sldId id="261" r:id="rId10"/>
    <p:sldId id="283" r:id="rId11"/>
    <p:sldId id="282" r:id="rId12"/>
    <p:sldId id="272" r:id="rId13"/>
    <p:sldId id="273" r:id="rId14"/>
    <p:sldId id="27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5-25T05:15:06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17370 15462 0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EEA-D25C-44E1-8C37-53E7FBE1BEB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F0C-E202-42E8-A227-8F0E74EC6F2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16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EEA-D25C-44E1-8C37-53E7FBE1BEB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F0C-E202-42E8-A227-8F0E74EC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0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EEA-D25C-44E1-8C37-53E7FBE1BEB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F0C-E202-42E8-A227-8F0E74EC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1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EEA-D25C-44E1-8C37-53E7FBE1BEB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F0C-E202-42E8-A227-8F0E74EC6F2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5665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EEA-D25C-44E1-8C37-53E7FBE1BEB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F0C-E202-42E8-A227-8F0E74EC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33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EEA-D25C-44E1-8C37-53E7FBE1BEB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F0C-E202-42E8-A227-8F0E74EC6F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291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EEA-D25C-44E1-8C37-53E7FBE1BEB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F0C-E202-42E8-A227-8F0E74EC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26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EEA-D25C-44E1-8C37-53E7FBE1BEB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F0C-E202-42E8-A227-8F0E74EC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4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EEA-D25C-44E1-8C37-53E7FBE1BEB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F0C-E202-42E8-A227-8F0E74EC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0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EEA-D25C-44E1-8C37-53E7FBE1BEB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F0C-E202-42E8-A227-8F0E74EC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8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EEA-D25C-44E1-8C37-53E7FBE1BEB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F0C-E202-42E8-A227-8F0E74EC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8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EEA-D25C-44E1-8C37-53E7FBE1BEB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F0C-E202-42E8-A227-8F0E74EC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2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EEA-D25C-44E1-8C37-53E7FBE1BEB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F0C-E202-42E8-A227-8F0E74EC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2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EEA-D25C-44E1-8C37-53E7FBE1BEB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F0C-E202-42E8-A227-8F0E74EC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EEA-D25C-44E1-8C37-53E7FBE1BEB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F0C-E202-42E8-A227-8F0E74EC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8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EEA-D25C-44E1-8C37-53E7FBE1BEB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F0C-E202-42E8-A227-8F0E74EC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4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EEA-D25C-44E1-8C37-53E7FBE1BEB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F0C-E202-42E8-A227-8F0E74EC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6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588EEA-D25C-44E1-8C37-53E7FBE1BEB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4CEF0C-E202-42E8-A227-8F0E74EC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76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C257-BD39-D688-69D8-B359E54B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06" y="126288"/>
            <a:ext cx="9906000" cy="633508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7B3D3-5CE4-069B-C5C0-5FB7BFD036E3}"/>
              </a:ext>
            </a:extLst>
          </p:cNvPr>
          <p:cNvSpPr txBox="1"/>
          <p:nvPr/>
        </p:nvSpPr>
        <p:spPr>
          <a:xfrm>
            <a:off x="1102567" y="983730"/>
            <a:ext cx="981424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 the Reliance Industries Stock Price for the next 1 Year.</a:t>
            </a:r>
          </a:p>
          <a:p>
            <a:pPr marL="342900" marR="0" indent="-342900" algn="just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Open, High, Low and Close prices that you need to obtain from the web   for  day starting from 2000 to 2022 for Reliance Industries stock.</a:t>
            </a:r>
          </a:p>
          <a:p>
            <a:pPr marL="342900" marR="0" indent="-342900" algn="just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short term, &amp; long term trends.</a:t>
            </a:r>
          </a:p>
          <a:p>
            <a:pPr marL="342900" marR="0" indent="-342900" algn="just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 how it is impacted from external factors or any big external events.</a:t>
            </a:r>
          </a:p>
        </p:txBody>
      </p:sp>
    </p:spTree>
    <p:extLst>
      <p:ext uri="{BB962C8B-B14F-4D97-AF65-F5344CB8AC3E}">
        <p14:creationId xmlns:p14="http://schemas.microsoft.com/office/powerpoint/2010/main" val="53009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C257-BD39-D688-69D8-B359E54B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37" y="191602"/>
            <a:ext cx="9906000" cy="633508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7B3D3-5CE4-069B-C5C0-5FB7BFD036E3}"/>
              </a:ext>
            </a:extLst>
          </p:cNvPr>
          <p:cNvSpPr txBox="1"/>
          <p:nvPr/>
        </p:nvSpPr>
        <p:spPr>
          <a:xfrm>
            <a:off x="331236" y="1101012"/>
            <a:ext cx="1170525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fontAlgn="base">
              <a:spcBef>
                <a:spcPts val="1200"/>
              </a:spcBef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II) Model Based Methods.</a:t>
            </a:r>
          </a:p>
          <a:p>
            <a:pPr marR="0" fontAlgn="base">
              <a:spcBef>
                <a:spcPts val="1200"/>
              </a:spcBef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There are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model based methods we performed in this project as follows.</a:t>
            </a:r>
          </a:p>
          <a:p>
            <a:pPr marL="457200" marR="0" indent="-457200" fontAlgn="base">
              <a:spcBef>
                <a:spcPts val="1200"/>
              </a:spcBef>
              <a:buAutoNum type="arabicParenR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 Model</a:t>
            </a:r>
          </a:p>
          <a:p>
            <a:pPr marL="457200" marR="0" indent="-457200" fontAlgn="base">
              <a:spcBef>
                <a:spcPts val="1200"/>
              </a:spcBef>
              <a:buAutoNum type="arabicParenR"/>
            </a:pP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Exponential Model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 fontAlgn="base">
              <a:spcBef>
                <a:spcPts val="1200"/>
              </a:spcBef>
              <a:buAutoNum type="arabicParenR"/>
            </a:pP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Quadratic Model</a:t>
            </a:r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 fontAlgn="base">
              <a:spcBef>
                <a:spcPts val="1200"/>
              </a:spcBef>
              <a:buAutoNum type="arabicParenR"/>
            </a:pP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Additive Seasonality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 fontAlgn="base">
              <a:spcBef>
                <a:spcPts val="1200"/>
              </a:spcBef>
              <a:buAutoNum type="arabicParenR"/>
            </a:pP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Additive Seasonality With Quadratic Trend</a:t>
            </a:r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 fontAlgn="base">
              <a:spcBef>
                <a:spcPts val="1200"/>
              </a:spcBef>
              <a:buAutoNum type="arabicParenR"/>
            </a:pP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Multiplicative Seasonality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 fontAlgn="base">
              <a:spcBef>
                <a:spcPts val="1200"/>
              </a:spcBef>
              <a:buAutoNum type="arabicParenR"/>
            </a:pP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Multiplicative Seasonality With additive(linear) Trend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3C379-18BF-42FD-68D6-12971B30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229" y="2098211"/>
            <a:ext cx="3803747" cy="33614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8B200C-30CE-F403-C40D-7FF37B992306}"/>
              </a:ext>
            </a:extLst>
          </p:cNvPr>
          <p:cNvSpPr txBox="1"/>
          <p:nvPr/>
        </p:nvSpPr>
        <p:spPr>
          <a:xfrm>
            <a:off x="331236" y="5800493"/>
            <a:ext cx="1086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Model based methods Exponential model gives lowest RMSE value.</a:t>
            </a:r>
          </a:p>
        </p:txBody>
      </p:sp>
    </p:spTree>
    <p:extLst>
      <p:ext uri="{BB962C8B-B14F-4D97-AF65-F5344CB8AC3E}">
        <p14:creationId xmlns:p14="http://schemas.microsoft.com/office/powerpoint/2010/main" val="139555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C257-BD39-D688-69D8-B359E54B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37" y="191602"/>
            <a:ext cx="11695922" cy="633508"/>
          </a:xfrm>
        </p:spPr>
        <p:txBody>
          <a:bodyPr>
            <a:noAutofit/>
          </a:bodyPr>
          <a:lstStyle/>
          <a:p>
            <a:r>
              <a:rPr lang="en-US" sz="25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Model Building using exponential model and forecast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7B3D3-5CE4-069B-C5C0-5FB7BFD036E3}"/>
              </a:ext>
            </a:extLst>
          </p:cNvPr>
          <p:cNvSpPr txBox="1"/>
          <p:nvPr/>
        </p:nvSpPr>
        <p:spPr>
          <a:xfrm>
            <a:off x="331237" y="1082350"/>
            <a:ext cx="923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Forecast Reliance Industries Stock Price for next 1 Year.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4911F-1488-D74C-8A94-8710C1C0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81" y="1801255"/>
            <a:ext cx="9281964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6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C257-BD39-D688-69D8-B359E54B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37" y="144949"/>
            <a:ext cx="9906000" cy="633508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08768A-F04B-D3C9-2A52-9C0A7BFD7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94" y="844261"/>
            <a:ext cx="9778482" cy="516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5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C257-BD39-D688-69D8-B359E54B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37" y="191602"/>
            <a:ext cx="9906000" cy="633508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1201FA-CA2E-AE5B-59F6-5337F4B6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46" y="903437"/>
            <a:ext cx="9769687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C257-BD39-D688-69D8-B359E54B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37" y="191602"/>
            <a:ext cx="9906000" cy="633508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FFEBA2-D667-E325-2FB5-499691F4F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05" y="1260891"/>
            <a:ext cx="10025025" cy="382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1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71A62-4C12-2579-6FC4-C422EDA66855}"/>
              </a:ext>
            </a:extLst>
          </p:cNvPr>
          <p:cNvSpPr txBox="1"/>
          <p:nvPr/>
        </p:nvSpPr>
        <p:spPr>
          <a:xfrm>
            <a:off x="2377751" y="2285999"/>
            <a:ext cx="76713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1008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C257-BD39-D688-69D8-B359E54B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88" y="144949"/>
            <a:ext cx="9906000" cy="633508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7B3D3-5CE4-069B-C5C0-5FB7BFD036E3}"/>
              </a:ext>
            </a:extLst>
          </p:cNvPr>
          <p:cNvSpPr txBox="1"/>
          <p:nvPr/>
        </p:nvSpPr>
        <p:spPr>
          <a:xfrm>
            <a:off x="814874" y="918416"/>
            <a:ext cx="1026989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 contains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5755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observations and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variables.</a:t>
            </a:r>
          </a:p>
          <a:p>
            <a:pPr marL="342900" marR="0" indent="-34290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variables - Open, High, Low &amp; Close.</a:t>
            </a:r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Date datatype all variables datatype are correct.</a:t>
            </a:r>
          </a:p>
          <a:p>
            <a:pPr marL="342900" marR="0" indent="-34290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nan values present in ‘Adj Close’ and ‘Volume’ and replaced them by median value.</a:t>
            </a:r>
          </a:p>
          <a:p>
            <a:pPr marL="342900" marR="0" indent="-34290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duplicates are present.</a:t>
            </a:r>
          </a:p>
          <a:p>
            <a:pPr marL="342900" marR="0" indent="-34290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negative 32% correlation between independent variables.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0760E4-2479-7190-75B8-D8CD4BC18EDC}"/>
                  </a:ext>
                </a:extLst>
              </p14:cNvPr>
              <p14:cNvContentPartPr/>
              <p14:nvPr/>
            </p14:nvContentPartPr>
            <p14:xfrm>
              <a:off x="6253200" y="556632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0760E4-2479-7190-75B8-D8CD4BC18E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3840" y="55569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882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C257-BD39-D688-69D8-B359E54B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4" y="172941"/>
            <a:ext cx="9906000" cy="63350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7B3D3-5CE4-069B-C5C0-5FB7BFD036E3}"/>
              </a:ext>
            </a:extLst>
          </p:cNvPr>
          <p:cNvSpPr txBox="1"/>
          <p:nvPr/>
        </p:nvSpPr>
        <p:spPr>
          <a:xfrm>
            <a:off x="382554" y="806449"/>
            <a:ext cx="1086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Outliers present in ‘Adj Close’ and ‘Volume’.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B6CFF-D10E-89BB-A92B-150C305C4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4" y="1486610"/>
            <a:ext cx="6242803" cy="3244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3EF39A-B90C-37F3-A738-2984F802EE91}"/>
              </a:ext>
            </a:extLst>
          </p:cNvPr>
          <p:cNvSpPr txBox="1"/>
          <p:nvPr/>
        </p:nvSpPr>
        <p:spPr>
          <a:xfrm>
            <a:off x="6718040" y="1439957"/>
            <a:ext cx="57134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Outliers present in ‘Adj Close’ = 704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percentage = 12.23%</a:t>
            </a:r>
          </a:p>
          <a:p>
            <a:pPr marL="342900" indent="-342900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Outliers present in ‘Volume’ = 470</a:t>
            </a:r>
          </a:p>
          <a:p>
            <a:pPr marL="342900" indent="-342900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percentage = 8.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17%</a:t>
            </a:r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4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C257-BD39-D688-69D8-B359E54B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4" y="172941"/>
            <a:ext cx="9906000" cy="63350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7B3D3-5CE4-069B-C5C0-5FB7BFD036E3}"/>
              </a:ext>
            </a:extLst>
          </p:cNvPr>
          <p:cNvSpPr txBox="1"/>
          <p:nvPr/>
        </p:nvSpPr>
        <p:spPr>
          <a:xfrm>
            <a:off x="382554" y="806449"/>
            <a:ext cx="1086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distribution of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‘Adj Close’ and ‘Volume’.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5A008-D503-34E5-4D8F-4EABBA66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96" y="1439957"/>
            <a:ext cx="7749094" cy="3689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9F775D-A8C7-0A24-C530-BC18663F5558}"/>
              </a:ext>
            </a:extLst>
          </p:cNvPr>
          <p:cNvSpPr txBox="1"/>
          <p:nvPr/>
        </p:nvSpPr>
        <p:spPr>
          <a:xfrm>
            <a:off x="382554" y="5514250"/>
            <a:ext cx="1086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both the variables data is positively skewed.</a:t>
            </a:r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1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C257-BD39-D688-69D8-B359E54B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4" y="172941"/>
            <a:ext cx="9906000" cy="63350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treatment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7B3D3-5CE4-069B-C5C0-5FB7BFD036E3}"/>
              </a:ext>
            </a:extLst>
          </p:cNvPr>
          <p:cNvSpPr txBox="1"/>
          <p:nvPr/>
        </p:nvSpPr>
        <p:spPr>
          <a:xfrm>
            <a:off x="382554" y="918416"/>
            <a:ext cx="10860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applied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 transformation on both the variables to remove the outliers and to get normal distribution.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C73C0-6500-7BCE-CD4D-099F7176F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38" y="2810810"/>
            <a:ext cx="5866562" cy="2971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98014F-1BDE-4FCE-E6F4-47CB534F2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730" y="2810809"/>
            <a:ext cx="5649832" cy="29718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3D2D03-D34C-EF88-8CE0-246F9C3EECB3}"/>
              </a:ext>
            </a:extLst>
          </p:cNvPr>
          <p:cNvSpPr txBox="1"/>
          <p:nvPr/>
        </p:nvSpPr>
        <p:spPr>
          <a:xfrm>
            <a:off x="2258007" y="2184573"/>
            <a:ext cx="150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 Close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3B9CCE-7A77-549E-748A-5F30CA6C192C}"/>
              </a:ext>
            </a:extLst>
          </p:cNvPr>
          <p:cNvSpPr txBox="1"/>
          <p:nvPr/>
        </p:nvSpPr>
        <p:spPr>
          <a:xfrm>
            <a:off x="8621486" y="2184572"/>
            <a:ext cx="119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22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C257-BD39-D688-69D8-B359E54B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4" y="172941"/>
            <a:ext cx="9906000" cy="63350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treatment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7B3D3-5CE4-069B-C5C0-5FB7BFD036E3}"/>
              </a:ext>
            </a:extLst>
          </p:cNvPr>
          <p:cNvSpPr txBox="1"/>
          <p:nvPr/>
        </p:nvSpPr>
        <p:spPr>
          <a:xfrm>
            <a:off x="382554" y="918416"/>
            <a:ext cx="1086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distribution after lo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transformation.</a:t>
            </a:r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D2D03-D34C-EF88-8CE0-246F9C3EECB3}"/>
              </a:ext>
            </a:extLst>
          </p:cNvPr>
          <p:cNvSpPr txBox="1"/>
          <p:nvPr/>
        </p:nvSpPr>
        <p:spPr>
          <a:xfrm>
            <a:off x="2258007" y="1820672"/>
            <a:ext cx="150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 Close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3B9CCE-7A77-549E-748A-5F30CA6C192C}"/>
              </a:ext>
            </a:extLst>
          </p:cNvPr>
          <p:cNvSpPr txBox="1"/>
          <p:nvPr/>
        </p:nvSpPr>
        <p:spPr>
          <a:xfrm>
            <a:off x="8621486" y="1820671"/>
            <a:ext cx="119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89786-B1DE-87F0-2608-6C464EC7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51" y="2417390"/>
            <a:ext cx="5587219" cy="2930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F64A76-6BA5-760E-16B0-9FFE865CF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970" y="2417390"/>
            <a:ext cx="5460979" cy="29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5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C257-BD39-D688-69D8-B359E54B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4" y="172941"/>
            <a:ext cx="9906000" cy="63350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 and seasonality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7B3D3-5CE4-069B-C5C0-5FB7BFD036E3}"/>
              </a:ext>
            </a:extLst>
          </p:cNvPr>
          <p:cNvSpPr txBox="1"/>
          <p:nvPr/>
        </p:nvSpPr>
        <p:spPr>
          <a:xfrm>
            <a:off x="382554" y="918416"/>
            <a:ext cx="1086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check Trend and Seasonality using line chart.</a:t>
            </a:r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D2D03-D34C-EF88-8CE0-246F9C3EECB3}"/>
              </a:ext>
            </a:extLst>
          </p:cNvPr>
          <p:cNvSpPr txBox="1"/>
          <p:nvPr/>
        </p:nvSpPr>
        <p:spPr>
          <a:xfrm>
            <a:off x="4999653" y="1591804"/>
            <a:ext cx="150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 Close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3B9CCE-7A77-549E-748A-5F30CA6C192C}"/>
              </a:ext>
            </a:extLst>
          </p:cNvPr>
          <p:cNvSpPr txBox="1"/>
          <p:nvPr/>
        </p:nvSpPr>
        <p:spPr>
          <a:xfrm>
            <a:off x="382554" y="5300729"/>
            <a:ext cx="9731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Trend is Exponential and their is no seasonality present in data.</a:t>
            </a:r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1E017-F79B-7F7B-30F7-BCDFB44F2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89" y="2216982"/>
            <a:ext cx="10600599" cy="267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4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C257-BD39-D688-69D8-B359E54B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4" y="172941"/>
            <a:ext cx="9906000" cy="63350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 and seasonality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7B3D3-5CE4-069B-C5C0-5FB7BFD036E3}"/>
              </a:ext>
            </a:extLst>
          </p:cNvPr>
          <p:cNvSpPr txBox="1"/>
          <p:nvPr/>
        </p:nvSpPr>
        <p:spPr>
          <a:xfrm>
            <a:off x="382554" y="918416"/>
            <a:ext cx="1086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check Trend and Seasonality using line chart.</a:t>
            </a:r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D2D03-D34C-EF88-8CE0-246F9C3EECB3}"/>
              </a:ext>
            </a:extLst>
          </p:cNvPr>
          <p:cNvSpPr txBox="1"/>
          <p:nvPr/>
        </p:nvSpPr>
        <p:spPr>
          <a:xfrm>
            <a:off x="545839" y="5372935"/>
            <a:ext cx="6601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 trend and no seasonality present in data.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3B9CCE-7A77-549E-748A-5F30CA6C192C}"/>
              </a:ext>
            </a:extLst>
          </p:cNvPr>
          <p:cNvSpPr txBox="1"/>
          <p:nvPr/>
        </p:nvSpPr>
        <p:spPr>
          <a:xfrm>
            <a:off x="5215811" y="1557519"/>
            <a:ext cx="119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AF10D-17A2-2F5F-2B18-4E97F6767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30" y="2019184"/>
            <a:ext cx="10567558" cy="294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9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C257-BD39-D688-69D8-B359E54B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37" y="191602"/>
            <a:ext cx="9906000" cy="633508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7B3D3-5CE4-069B-C5C0-5FB7BFD036E3}"/>
              </a:ext>
            </a:extLst>
          </p:cNvPr>
          <p:cNvSpPr txBox="1"/>
          <p:nvPr/>
        </p:nvSpPr>
        <p:spPr>
          <a:xfrm>
            <a:off x="331236" y="1101012"/>
            <a:ext cx="1170525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fontAlgn="base">
              <a:spcBef>
                <a:spcPts val="1200"/>
              </a:spcBef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I) Data Driven Methods.</a:t>
            </a:r>
          </a:p>
          <a:p>
            <a:pPr marR="0" fontAlgn="base">
              <a:spcBef>
                <a:spcPts val="1200"/>
              </a:spcBef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Exponential Smoothing.</a:t>
            </a:r>
          </a:p>
          <a:p>
            <a:pPr marR="0" fontAlgn="base">
              <a:spcBef>
                <a:spcPts val="1200"/>
              </a:spcBef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Simple Exponential Smoothing Method.</a:t>
            </a:r>
          </a:p>
          <a:p>
            <a:pPr marR="0" fontAlgn="base">
              <a:spcBef>
                <a:spcPts val="1200"/>
              </a:spcBef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ii) Holts Method.</a:t>
            </a:r>
          </a:p>
          <a:p>
            <a:pPr marR="0" fontAlgn="base">
              <a:spcBef>
                <a:spcPts val="1200"/>
              </a:spcBef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iii) Holt-Winters Method.</a:t>
            </a:r>
          </a:p>
          <a:p>
            <a:pPr marR="0" fontAlgn="base">
              <a:spcBef>
                <a:spcPts val="1200"/>
              </a:spcBef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1) Holts winter exponential smoothing with additive seasonality and additive trend.</a:t>
            </a:r>
          </a:p>
          <a:p>
            <a:pPr marR="0" fontAlgn="base">
              <a:spcBef>
                <a:spcPts val="1200"/>
              </a:spcBef>
            </a:pP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2)   Holts winter exponential smoothing with multiplicative seasonality and additive trend.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D03EC1-8825-3752-D6EA-930996F76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65" y="4830108"/>
            <a:ext cx="2364063" cy="185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0250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1623</TotalTime>
  <Words>429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Century Gothic</vt:lpstr>
      <vt:lpstr>Times New Roman</vt:lpstr>
      <vt:lpstr>Wingdings 3</vt:lpstr>
      <vt:lpstr>Slice</vt:lpstr>
      <vt:lpstr>objective:-</vt:lpstr>
      <vt:lpstr>Eda:-</vt:lpstr>
      <vt:lpstr>Outliers:-</vt:lpstr>
      <vt:lpstr>Data Distribution:-</vt:lpstr>
      <vt:lpstr>Outlier treatment:-</vt:lpstr>
      <vt:lpstr>Outlier treatment:-</vt:lpstr>
      <vt:lpstr>Trend and seasonality:-</vt:lpstr>
      <vt:lpstr>Trend and seasonality:-</vt:lpstr>
      <vt:lpstr>Model Building:-</vt:lpstr>
      <vt:lpstr>Model Building:-</vt:lpstr>
      <vt:lpstr>Final Model Building using exponential model and forecast:-</vt:lpstr>
      <vt:lpstr>Deployment:-</vt:lpstr>
      <vt:lpstr>Deployment:-</vt:lpstr>
      <vt:lpstr>Deployment:-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Title:- Customer Personality Analysis</dc:title>
  <dc:creator>Tushar Chaudhari</dc:creator>
  <cp:lastModifiedBy>anup.sharma3328@outlook.com</cp:lastModifiedBy>
  <cp:revision>67</cp:revision>
  <dcterms:created xsi:type="dcterms:W3CDTF">2023-05-24T04:44:16Z</dcterms:created>
  <dcterms:modified xsi:type="dcterms:W3CDTF">2023-07-27T05:47:45Z</dcterms:modified>
</cp:coreProperties>
</file>