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67" r:id="rId7"/>
    <p:sldId id="289" r:id="rId8"/>
    <p:sldId id="269" r:id="rId9"/>
    <p:sldId id="286" r:id="rId10"/>
    <p:sldId id="287" r:id="rId11"/>
    <p:sldId id="270" r:id="rId12"/>
    <p:sldId id="290" r:id="rId13"/>
    <p:sldId id="271" r:id="rId14"/>
    <p:sldId id="291" r:id="rId15"/>
    <p:sldId id="292" r:id="rId16"/>
    <p:sldId id="293" r:id="rId17"/>
    <p:sldId id="295" r:id="rId18"/>
    <p:sldId id="296" r:id="rId19"/>
    <p:sldId id="281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DDC66-4E06-4FA5-A05D-F68AFCE29F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FED568-9BC4-487F-A039-4AA32FD9AD89}">
      <dgm:prSet/>
      <dgm:spPr/>
      <dgm:t>
        <a:bodyPr/>
        <a:lstStyle/>
        <a:p>
          <a:r>
            <a:rPr lang="en-US" b="1"/>
            <a:t>Business objective:</a:t>
          </a:r>
          <a:endParaRPr lang="en-US"/>
        </a:p>
      </dgm:t>
    </dgm:pt>
    <dgm:pt modelId="{782DECE7-F615-4C61-82B3-7C7B89F9786A}" type="parTrans" cxnId="{7722E3A0-C88B-4173-BC35-5932A47E51F9}">
      <dgm:prSet/>
      <dgm:spPr/>
      <dgm:t>
        <a:bodyPr/>
        <a:lstStyle/>
        <a:p>
          <a:endParaRPr lang="en-US"/>
        </a:p>
      </dgm:t>
    </dgm:pt>
    <dgm:pt modelId="{E930D9C1-E654-4678-BF08-C929E5B82AB1}" type="sibTrans" cxnId="{7722E3A0-C88B-4173-BC35-5932A47E51F9}">
      <dgm:prSet/>
      <dgm:spPr/>
      <dgm:t>
        <a:bodyPr/>
        <a:lstStyle/>
        <a:p>
          <a:endParaRPr lang="en-US"/>
        </a:p>
      </dgm:t>
    </dgm:pt>
    <dgm:pt modelId="{11AC8A19-4F52-481C-9883-2E9FBE7A8B27}">
      <dgm:prSet/>
      <dgm:spPr/>
      <dgm:t>
        <a:bodyPr/>
        <a:lstStyle/>
        <a:p>
          <a:r>
            <a:rPr lang="en-US"/>
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</a:r>
        </a:p>
      </dgm:t>
    </dgm:pt>
    <dgm:pt modelId="{B1DFF599-045D-4587-8F4D-2FBC322505A6}" type="parTrans" cxnId="{4124FC43-9E03-461A-9655-616AEC84F840}">
      <dgm:prSet/>
      <dgm:spPr/>
      <dgm:t>
        <a:bodyPr/>
        <a:lstStyle/>
        <a:p>
          <a:endParaRPr lang="en-US"/>
        </a:p>
      </dgm:t>
    </dgm:pt>
    <dgm:pt modelId="{8D4FC33E-98F1-4EB3-A85E-C8ED2499F067}" type="sibTrans" cxnId="{4124FC43-9E03-461A-9655-616AEC84F840}">
      <dgm:prSet/>
      <dgm:spPr/>
      <dgm:t>
        <a:bodyPr/>
        <a:lstStyle/>
        <a:p>
          <a:endParaRPr lang="en-US"/>
        </a:p>
      </dgm:t>
    </dgm:pt>
    <dgm:pt modelId="{983ED0FE-6B5A-4BAD-8F34-E32AE4516222}" type="pres">
      <dgm:prSet presAssocID="{8B6DDC66-4E06-4FA5-A05D-F68AFCE29F76}" presName="vert0" presStyleCnt="0">
        <dgm:presLayoutVars>
          <dgm:dir/>
          <dgm:animOne val="branch"/>
          <dgm:animLvl val="lvl"/>
        </dgm:presLayoutVars>
      </dgm:prSet>
      <dgm:spPr/>
    </dgm:pt>
    <dgm:pt modelId="{A15DB0F0-ECAC-4808-B75C-D9487E663915}" type="pres">
      <dgm:prSet presAssocID="{8BFED568-9BC4-487F-A039-4AA32FD9AD89}" presName="thickLine" presStyleLbl="alignNode1" presStyleIdx="0" presStyleCnt="2"/>
      <dgm:spPr/>
    </dgm:pt>
    <dgm:pt modelId="{145F8F96-F0F3-4162-9A5B-29DF04E09B34}" type="pres">
      <dgm:prSet presAssocID="{8BFED568-9BC4-487F-A039-4AA32FD9AD89}" presName="horz1" presStyleCnt="0"/>
      <dgm:spPr/>
    </dgm:pt>
    <dgm:pt modelId="{18E8236D-DE7C-4B05-A866-BEDA1581098E}" type="pres">
      <dgm:prSet presAssocID="{8BFED568-9BC4-487F-A039-4AA32FD9AD89}" presName="tx1" presStyleLbl="revTx" presStyleIdx="0" presStyleCnt="2"/>
      <dgm:spPr/>
    </dgm:pt>
    <dgm:pt modelId="{7AC420A2-AD6A-48DB-9614-8DBD27E0071E}" type="pres">
      <dgm:prSet presAssocID="{8BFED568-9BC4-487F-A039-4AA32FD9AD89}" presName="vert1" presStyleCnt="0"/>
      <dgm:spPr/>
    </dgm:pt>
    <dgm:pt modelId="{B6C9123A-EC11-4F50-A823-A6CC4E65E333}" type="pres">
      <dgm:prSet presAssocID="{11AC8A19-4F52-481C-9883-2E9FBE7A8B27}" presName="thickLine" presStyleLbl="alignNode1" presStyleIdx="1" presStyleCnt="2"/>
      <dgm:spPr/>
    </dgm:pt>
    <dgm:pt modelId="{AEC512BB-1F8B-4751-8621-55DC1E42DC09}" type="pres">
      <dgm:prSet presAssocID="{11AC8A19-4F52-481C-9883-2E9FBE7A8B27}" presName="horz1" presStyleCnt="0"/>
      <dgm:spPr/>
    </dgm:pt>
    <dgm:pt modelId="{18CE9BCF-4BC1-4DA1-BA62-4F5895AC6C57}" type="pres">
      <dgm:prSet presAssocID="{11AC8A19-4F52-481C-9883-2E9FBE7A8B27}" presName="tx1" presStyleLbl="revTx" presStyleIdx="1" presStyleCnt="2"/>
      <dgm:spPr/>
    </dgm:pt>
    <dgm:pt modelId="{654D6588-8C9B-4FA1-8DF4-99A0AB57A7AC}" type="pres">
      <dgm:prSet presAssocID="{11AC8A19-4F52-481C-9883-2E9FBE7A8B27}" presName="vert1" presStyleCnt="0"/>
      <dgm:spPr/>
    </dgm:pt>
  </dgm:ptLst>
  <dgm:cxnLst>
    <dgm:cxn modelId="{14522F26-3113-4F74-BAA6-FABC74B2B281}" type="presOf" srcId="{8B6DDC66-4E06-4FA5-A05D-F68AFCE29F76}" destId="{983ED0FE-6B5A-4BAD-8F34-E32AE4516222}" srcOrd="0" destOrd="0" presId="urn:microsoft.com/office/officeart/2008/layout/LinedList"/>
    <dgm:cxn modelId="{E66BCB5F-5B3D-4927-94D6-F6B1428714AF}" type="presOf" srcId="{11AC8A19-4F52-481C-9883-2E9FBE7A8B27}" destId="{18CE9BCF-4BC1-4DA1-BA62-4F5895AC6C57}" srcOrd="0" destOrd="0" presId="urn:microsoft.com/office/officeart/2008/layout/LinedList"/>
    <dgm:cxn modelId="{4124FC43-9E03-461A-9655-616AEC84F840}" srcId="{8B6DDC66-4E06-4FA5-A05D-F68AFCE29F76}" destId="{11AC8A19-4F52-481C-9883-2E9FBE7A8B27}" srcOrd="1" destOrd="0" parTransId="{B1DFF599-045D-4587-8F4D-2FBC322505A6}" sibTransId="{8D4FC33E-98F1-4EB3-A85E-C8ED2499F067}"/>
    <dgm:cxn modelId="{7722E3A0-C88B-4173-BC35-5932A47E51F9}" srcId="{8B6DDC66-4E06-4FA5-A05D-F68AFCE29F76}" destId="{8BFED568-9BC4-487F-A039-4AA32FD9AD89}" srcOrd="0" destOrd="0" parTransId="{782DECE7-F615-4C61-82B3-7C7B89F9786A}" sibTransId="{E930D9C1-E654-4678-BF08-C929E5B82AB1}"/>
    <dgm:cxn modelId="{484161FB-353D-466A-A624-50DDB08295F4}" type="presOf" srcId="{8BFED568-9BC4-487F-A039-4AA32FD9AD89}" destId="{18E8236D-DE7C-4B05-A866-BEDA1581098E}" srcOrd="0" destOrd="0" presId="urn:microsoft.com/office/officeart/2008/layout/LinedList"/>
    <dgm:cxn modelId="{7583F5EB-E71C-4A1C-8A3E-3A6963095B60}" type="presParOf" srcId="{983ED0FE-6B5A-4BAD-8F34-E32AE4516222}" destId="{A15DB0F0-ECAC-4808-B75C-D9487E663915}" srcOrd="0" destOrd="0" presId="urn:microsoft.com/office/officeart/2008/layout/LinedList"/>
    <dgm:cxn modelId="{D49668A0-39AD-475B-8096-8FAA24601ED6}" type="presParOf" srcId="{983ED0FE-6B5A-4BAD-8F34-E32AE4516222}" destId="{145F8F96-F0F3-4162-9A5B-29DF04E09B34}" srcOrd="1" destOrd="0" presId="urn:microsoft.com/office/officeart/2008/layout/LinedList"/>
    <dgm:cxn modelId="{B29D2C22-F76B-433B-AE51-3E53D53CB21D}" type="presParOf" srcId="{145F8F96-F0F3-4162-9A5B-29DF04E09B34}" destId="{18E8236D-DE7C-4B05-A866-BEDA1581098E}" srcOrd="0" destOrd="0" presId="urn:microsoft.com/office/officeart/2008/layout/LinedList"/>
    <dgm:cxn modelId="{9DC0F5C9-8E17-42BE-BD87-E727441CAE46}" type="presParOf" srcId="{145F8F96-F0F3-4162-9A5B-29DF04E09B34}" destId="{7AC420A2-AD6A-48DB-9614-8DBD27E0071E}" srcOrd="1" destOrd="0" presId="urn:microsoft.com/office/officeart/2008/layout/LinedList"/>
    <dgm:cxn modelId="{2B90FE62-D299-4C49-8E95-B3C3AFD22518}" type="presParOf" srcId="{983ED0FE-6B5A-4BAD-8F34-E32AE4516222}" destId="{B6C9123A-EC11-4F50-A823-A6CC4E65E333}" srcOrd="2" destOrd="0" presId="urn:microsoft.com/office/officeart/2008/layout/LinedList"/>
    <dgm:cxn modelId="{461BE311-CFA4-41FB-AEAC-8F1DECC3A3E7}" type="presParOf" srcId="{983ED0FE-6B5A-4BAD-8F34-E32AE4516222}" destId="{AEC512BB-1F8B-4751-8621-55DC1E42DC09}" srcOrd="3" destOrd="0" presId="urn:microsoft.com/office/officeart/2008/layout/LinedList"/>
    <dgm:cxn modelId="{B706D830-6784-4D04-99E3-96D5773D3815}" type="presParOf" srcId="{AEC512BB-1F8B-4751-8621-55DC1E42DC09}" destId="{18CE9BCF-4BC1-4DA1-BA62-4F5895AC6C57}" srcOrd="0" destOrd="0" presId="urn:microsoft.com/office/officeart/2008/layout/LinedList"/>
    <dgm:cxn modelId="{69B70E6F-436D-4400-8B71-626CD27F78EC}" type="presParOf" srcId="{AEC512BB-1F8B-4751-8621-55DC1E42DC09}" destId="{654D6588-8C9B-4FA1-8DF4-99A0AB57A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DB0F0-ECAC-4808-B75C-D9487E663915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8236D-DE7C-4B05-A866-BEDA1581098E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Business objective:</a:t>
          </a:r>
          <a:endParaRPr lang="en-US" sz="2300" kern="1200"/>
        </a:p>
      </dsp:txBody>
      <dsp:txXfrm>
        <a:off x="0" y="0"/>
        <a:ext cx="6797675" cy="2824955"/>
      </dsp:txXfrm>
    </dsp:sp>
    <dsp:sp modelId="{B6C9123A-EC11-4F50-A823-A6CC4E65E333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9BCF-4BC1-4DA1-BA62-4F5895AC6C57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</a:r>
        </a:p>
      </dsp:txBody>
      <dsp:txXfrm>
        <a:off x="0" y="2824955"/>
        <a:ext cx="6797675" cy="2824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B59D-024F-4B14-B84A-2225DA3C5B8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6B2DE-D116-4DE3-B87F-5E7CD8D46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6B2DE-D116-4DE3-B87F-5E7CD8D460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5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6B2DE-D116-4DE3-B87F-5E7CD8D460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8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C32-1FEA-4D78-919F-58795D9DED01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1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889-774B-4829-96C5-1176D81AB509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4C3C-9F3F-4534-A033-1D46BF785E0D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42FC-8086-49E9-8B8F-5FEE235626E1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1AFC-1070-43F2-B4AB-F6B6AD05AF63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0BDE-08FF-41A3-95A7-1164960959F0}" type="datetime1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1592-F14A-420E-82DB-FBB767897584}" type="datetime1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7C76-BE72-4104-AB2B-291C1B3CA853}" type="datetime1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3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BD3E-05B0-42E3-9E1D-119B4AF7EE69}" type="datetime1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BB7BC4-964E-4E37-9422-84A4564F354E}" type="datetime1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B693-5D52-4D94-B0CF-566FF23712D0}" type="datetime1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0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F101CD-56A4-45B6-BA35-5F7D605BEC8A}" type="datetime1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25C44D-4BB4-47AD-A377-760789600D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4260-3AF7-493E-81AA-EB75D0F17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699" y="1235911"/>
            <a:ext cx="10058400" cy="256654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Customer Churn Prediction in Telecom Industry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9CD1A-CC33-4E73-9EBD-E5830CA7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901" y="4493573"/>
            <a:ext cx="9838198" cy="1469130"/>
          </a:xfrm>
        </p:spPr>
        <p:txBody>
          <a:bodyPr>
            <a:noAutofit/>
          </a:bodyPr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2B0E-AE49-4F58-81F0-E649C19E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8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49D1B-E7A7-6D76-79FF-06DC5962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097BE-5DA9-8A49-DB1D-BE9FE919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542"/>
            <a:ext cx="6543675" cy="403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81AC5-DF2F-7F0A-1CE6-494DAFED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142"/>
            <a:ext cx="12192000" cy="20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Treating Imbalance Data using 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02" y="1932079"/>
            <a:ext cx="8858695" cy="132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Imbalanced data might cause predicting no churn as it is in the majority.</a:t>
            </a:r>
          </a:p>
          <a:p>
            <a:pPr marL="0" indent="0">
              <a:buNone/>
            </a:pPr>
            <a:r>
              <a:rPr lang="en-IN" dirty="0"/>
              <a:t>By using SMOTE (oversampling technique), the imbalanced churn column data has been balanced.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82" y="3430910"/>
            <a:ext cx="4339471" cy="223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61" y="3448101"/>
            <a:ext cx="4322289" cy="2220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67621" y="5664089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After using SMOTE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71042" y="5727141"/>
            <a:ext cx="2125754" cy="3633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/>
              <a:t>Before using SMOTE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19BEF-2ED9-9278-631D-D8872C8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12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793DB-47B0-91BF-66FE-E6A48155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73" y="977843"/>
            <a:ext cx="10584056" cy="52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03515-72A6-4FC5-EACC-C39CD69AD815}"/>
              </a:ext>
            </a:extLst>
          </p:cNvPr>
          <p:cNvSpPr txBox="1"/>
          <p:nvPr/>
        </p:nvSpPr>
        <p:spPr>
          <a:xfrm>
            <a:off x="657546" y="154112"/>
            <a:ext cx="432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7792"/>
            <a:ext cx="5401476" cy="7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43" y="1845734"/>
            <a:ext cx="4814008" cy="4614051"/>
          </a:xfrm>
        </p:spPr>
        <p:txBody>
          <a:bodyPr>
            <a:normAutofit/>
          </a:bodyPr>
          <a:lstStyle/>
          <a:p>
            <a:r>
              <a:rPr lang="en-IN" dirty="0"/>
              <a:t>Following functions have been used for Model building, with and without SMOTE.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LogisticRegression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KNeighborsClassifier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DecisionTreeClassifier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AdaBoostClassifier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GradientBoostingClassifier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RandomForestClassifier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XGBClassifier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911288" y="6363231"/>
            <a:ext cx="553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Function defined for creating different algorithm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14366-AAB8-E11C-4440-B40CBEE0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36" y="-142344"/>
            <a:ext cx="4814008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504BD-76AC-E2DE-D93E-BFC90F41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8560F-8D04-C474-9D5B-F5D559D0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88" y="0"/>
            <a:ext cx="6572250" cy="461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22E31-C415-9572-B47E-5DA205B4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662" y="100494"/>
            <a:ext cx="65722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21D9E-5053-3DD0-0334-E3C5932E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B706D8-EB69-3496-9C16-6404D907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8" y="166654"/>
            <a:ext cx="110394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6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141A3-9998-702D-F949-52B0B3E5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16</a:t>
            </a:fld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D0AED0-5C58-FD80-0917-C0F9D529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6" y="248774"/>
            <a:ext cx="110394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0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8CE72-B8D6-4FA3-D6BC-DB6C916A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6FEBD-EE80-C1A1-717E-BE21692F9ACB}"/>
              </a:ext>
            </a:extLst>
          </p:cNvPr>
          <p:cNvSpPr txBox="1"/>
          <p:nvPr/>
        </p:nvSpPr>
        <p:spPr>
          <a:xfrm>
            <a:off x="226031" y="226031"/>
            <a:ext cx="781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Accuracy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4AD36-6843-1A8A-52E3-7C41997D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2" y="711432"/>
            <a:ext cx="723900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FB937-FF26-1906-4309-C8B7CB67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2" y="1737082"/>
            <a:ext cx="6505575" cy="1390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EA853-1431-041E-42C7-DDCCEEE64E09}"/>
              </a:ext>
            </a:extLst>
          </p:cNvPr>
          <p:cNvSpPr txBox="1"/>
          <p:nvPr/>
        </p:nvSpPr>
        <p:spPr>
          <a:xfrm>
            <a:off x="585627" y="3228945"/>
            <a:ext cx="650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Model : From above Accuracy : Random Forest </a:t>
            </a:r>
            <a:r>
              <a:rPr lang="en-US" sz="20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2826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A3F0C-C477-8156-3E4F-AE25B750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C6521-8D03-0390-6C5D-8FBB3FDE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34" y="149135"/>
            <a:ext cx="7115175" cy="294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0E8D8-99AA-39B9-7020-9CA70D8F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80" y="3429000"/>
            <a:ext cx="5219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/>
          <a:lstStyle/>
          <a:p>
            <a:r>
              <a:rPr lang="en-US" dirty="0"/>
              <a:t>Observations - </a:t>
            </a:r>
          </a:p>
          <a:p>
            <a:r>
              <a:rPr lang="en-US" dirty="0"/>
              <a:t>- Algorithms when implemented with SMOTE technique, show good results in terms of accuracy score than without SMOTE algorithms. This is due to the balancing of data.</a:t>
            </a:r>
          </a:p>
          <a:p>
            <a:r>
              <a:rPr lang="en-US" dirty="0"/>
              <a:t>- Highest accuracy values obtained are with Random Forest (with SMOTE) - 0.98</a:t>
            </a:r>
          </a:p>
          <a:p>
            <a:endParaRPr lang="en-US" dirty="0"/>
          </a:p>
          <a:p>
            <a:r>
              <a:rPr lang="en-US" dirty="0"/>
              <a:t>Conclusion - </a:t>
            </a:r>
          </a:p>
          <a:p>
            <a:r>
              <a:rPr lang="en-US" dirty="0"/>
              <a:t>Based on the above observations Random Forest is the best model.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2750-E65A-41B7-BB95-01ABA24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C6C24-A663-4265-9827-DBF76F8B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D5AEE6F-3C9C-438F-B001-61E9E03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98502"/>
              </p:ext>
            </p:extLst>
          </p:nvPr>
        </p:nvGraphicFramePr>
        <p:xfrm>
          <a:off x="3190844" y="1990873"/>
          <a:ext cx="58740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25">
                  <a:extLst>
                    <a:ext uri="{9D8B030D-6E8A-4147-A177-3AD203B41FA5}">
                      <a16:colId xmlns:a16="http://schemas.microsoft.com/office/drawing/2014/main" val="1369413806"/>
                    </a:ext>
                  </a:extLst>
                </a:gridCol>
                <a:gridCol w="4825218">
                  <a:extLst>
                    <a:ext uri="{9D8B030D-6E8A-4147-A177-3AD203B41FA5}">
                      <a16:colId xmlns:a16="http://schemas.microsoft.com/office/drawing/2014/main" val="1486748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0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Synopsis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8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8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9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4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2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Treating Imbalanced Data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7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Building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Tuning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7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4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E4D6B1-E304-4015-AC28-F9006DCE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1F06-DACF-4D0C-9861-DD43C8E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5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C62A5-CA1E-48D1-BF1E-C95E4766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Synopsis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1F06-DACF-4D0C-9861-DD43C8E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DBA57E-CD00-F7ED-A75A-5ED028202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1241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01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Less number of people call the customer care.</a:t>
            </a:r>
          </a:p>
          <a:p>
            <a:r>
              <a:rPr lang="en-US" sz="1800">
                <a:solidFill>
                  <a:srgbClr val="FFFFFF"/>
                </a:solidFill>
              </a:rPr>
              <a:t>Call duration during night is double than daytime.</a:t>
            </a:r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79" y="484631"/>
            <a:ext cx="2827694" cy="1748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2860534"/>
            <a:ext cx="3609294" cy="11369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795" y="4624943"/>
            <a:ext cx="1296862" cy="1748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1. No Duplicated records found.</a:t>
            </a: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  <a:p>
            <a:r>
              <a:rPr lang="en-IN" sz="1800">
                <a:solidFill>
                  <a:srgbClr val="FFFFFF"/>
                </a:solidFill>
              </a:rPr>
              <a:t>2. </a:t>
            </a:r>
            <a:r>
              <a:rPr lang="en-US" sz="1800">
                <a:solidFill>
                  <a:srgbClr val="FFFFFF"/>
                </a:solidFill>
              </a:rPr>
              <a:t>Columns 'eve.mins' and 'day.charge' are showing dtypes as object.</a:t>
            </a:r>
          </a:p>
          <a:p>
            <a:r>
              <a:rPr lang="en-US" sz="1800">
                <a:solidFill>
                  <a:srgbClr val="FFFFFF"/>
                </a:solidFill>
              </a:rPr>
              <a:t>Null values present are dropped. </a:t>
            </a:r>
          </a:p>
          <a:p>
            <a:r>
              <a:rPr lang="en-US" sz="1800">
                <a:solidFill>
                  <a:srgbClr val="FFFFFF"/>
                </a:solidFill>
              </a:rPr>
              <a:t>Dtype converted from object to float.</a:t>
            </a:r>
          </a:p>
          <a:p>
            <a:endParaRPr lang="en-IN" sz="1800">
              <a:solidFill>
                <a:srgbClr val="FFFFFF"/>
              </a:solidFill>
            </a:endParaRPr>
          </a:p>
          <a:p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72" y="484631"/>
            <a:ext cx="1064108" cy="1748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2778675"/>
            <a:ext cx="3609294" cy="13006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372" y="4624943"/>
            <a:ext cx="851707" cy="17484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4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IN" sz="1500">
                <a:solidFill>
                  <a:srgbClr val="FFFFFF"/>
                </a:solidFill>
              </a:rPr>
              <a:t>Columns day.mins - day.charge and eve.mins - eve.charge show 100% correlation. </a:t>
            </a:r>
          </a:p>
          <a:p>
            <a:r>
              <a:rPr lang="en-IN" sz="1500">
                <a:solidFill>
                  <a:srgbClr val="FFFFFF"/>
                </a:solidFill>
              </a:rPr>
              <a:t>Hence, one of them can be removed.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7DFC3-A54F-0B42-0BBF-675E00527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423566"/>
            <a:ext cx="6798082" cy="401086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556F7-9101-01A8-0059-5D4957A6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3462-C406-13B1-797B-CC9E898C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462087"/>
            <a:ext cx="6905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A4CB4-43A8-E5D2-A702-95E69D98CA41}"/>
              </a:ext>
            </a:extLst>
          </p:cNvPr>
          <p:cNvSpPr txBox="1"/>
          <p:nvPr/>
        </p:nvSpPr>
        <p:spPr>
          <a:xfrm>
            <a:off x="1097279" y="2236304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A customer is likely to churn out who has subscribed to an international plan.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A customer is likely to churn out who has not subscribed to voice plan.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5E9829A-7DB4-2E3E-F31F-B2889A8D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579" y="710695"/>
            <a:ext cx="3609294" cy="21385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45B78D1-74C6-E475-6158-EE38A4A1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3963682"/>
            <a:ext cx="3609294" cy="2228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25C44D-4BB4-47AD-A377-760789600D0F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4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A9176-08D8-9400-C50E-7D440869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C44D-4BB4-47AD-A377-760789600D0F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ED569-2189-8417-3A71-A59EB544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71500"/>
            <a:ext cx="104584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3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3991</TotalTime>
  <Words>407</Words>
  <Application>Microsoft Office PowerPoint</Application>
  <PresentationFormat>Widescreen</PresentationFormat>
  <Paragraphs>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Customer Churn Prediction in Telecom Industry</vt:lpstr>
      <vt:lpstr>Index</vt:lpstr>
      <vt:lpstr>Project Synopsis</vt:lpstr>
      <vt:lpstr>Data Insights</vt:lpstr>
      <vt:lpstr>EDA</vt:lpstr>
      <vt:lpstr>Correlation</vt:lpstr>
      <vt:lpstr>PowerPoint Presentation</vt:lpstr>
      <vt:lpstr>Visualization</vt:lpstr>
      <vt:lpstr>PowerPoint Presentation</vt:lpstr>
      <vt:lpstr>PowerPoint Presentation</vt:lpstr>
      <vt:lpstr>Treating Imbalance Data using SMOTE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Gearbox Design</dc:title>
  <dc:creator>Atharva Chitnis</dc:creator>
  <cp:lastModifiedBy>anup.sharma3328@outlook.com</cp:lastModifiedBy>
  <cp:revision>37</cp:revision>
  <dcterms:created xsi:type="dcterms:W3CDTF">2022-04-20T08:46:55Z</dcterms:created>
  <dcterms:modified xsi:type="dcterms:W3CDTF">2023-06-22T10:26:15Z</dcterms:modified>
</cp:coreProperties>
</file>