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850" y="1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p Tiwari" userId="ce1a671d4c588ed4" providerId="LiveId" clId="{45B06D08-C103-44E5-AAAE-E8AC1C43BF15}"/>
    <pc:docChg chg="undo custSel modSld">
      <pc:chgData name="Anup Tiwari" userId="ce1a671d4c588ed4" providerId="LiveId" clId="{45B06D08-C103-44E5-AAAE-E8AC1C43BF15}" dt="2025-02-14T03:47:34.291" v="443" actId="20577"/>
      <pc:docMkLst>
        <pc:docMk/>
      </pc:docMkLst>
      <pc:sldChg chg="modSp mod">
        <pc:chgData name="Anup Tiwari" userId="ce1a671d4c588ed4" providerId="LiveId" clId="{45B06D08-C103-44E5-AAAE-E8AC1C43BF15}" dt="2025-02-14T03:47:34.291" v="443" actId="20577"/>
        <pc:sldMkLst>
          <pc:docMk/>
          <pc:sldMk cId="0" sldId="261"/>
        </pc:sldMkLst>
        <pc:spChg chg="mod">
          <ac:chgData name="Anup Tiwari" userId="ce1a671d4c588ed4" providerId="LiveId" clId="{45B06D08-C103-44E5-AAAE-E8AC1C43BF15}" dt="2025-02-14T03:46:35.245" v="7" actId="2057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Anup Tiwari" userId="ce1a671d4c588ed4" providerId="LiveId" clId="{45B06D08-C103-44E5-AAAE-E8AC1C43BF15}" dt="2025-02-14T03:47:34.291" v="443" actId="20577"/>
          <ac:spMkLst>
            <pc:docMk/>
            <pc:sldMk cId="0" sldId="261"/>
            <ac:spMk id="1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19992" y="-1680508"/>
            <a:ext cx="13648016" cy="136480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40768" y="-164456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367381" y="-633119"/>
            <a:ext cx="11553237" cy="1155323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677910" y="2291656"/>
            <a:ext cx="932181" cy="978434"/>
          </a:xfrm>
          <a:custGeom>
            <a:avLst/>
            <a:gdLst/>
            <a:ahLst/>
            <a:cxnLst/>
            <a:rect l="l" t="t" r="r" b="b"/>
            <a:pathLst>
              <a:path w="932181" h="978434">
                <a:moveTo>
                  <a:pt x="0" y="0"/>
                </a:moveTo>
                <a:lnTo>
                  <a:pt x="932180" y="0"/>
                </a:lnTo>
                <a:lnTo>
                  <a:pt x="932180" y="978434"/>
                </a:lnTo>
                <a:lnTo>
                  <a:pt x="0" y="9784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11679" y="508149"/>
            <a:ext cx="163376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PROLIFIC DEVS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57405" y="4072518"/>
            <a:ext cx="10773189" cy="123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6"/>
              </a:lnSpc>
              <a:spcBef>
                <a:spcPct val="0"/>
              </a:spcBef>
            </a:pPr>
            <a:r>
              <a:rPr lang="en-US" sz="6862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FAKE NEWS DETECTION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84590" y="6431899"/>
            <a:ext cx="6318820" cy="746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AI-Powered Fake News Detection: Separating Fact from Fiction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1039" y="3437462"/>
            <a:ext cx="4665923" cy="50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0"/>
              </a:lnSpc>
              <a:spcBef>
                <a:spcPct val="0"/>
              </a:spcBef>
            </a:pPr>
            <a:r>
              <a:rPr lang="en-US" sz="2886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PROLIFIC DEVS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8314040" y="2497113"/>
            <a:ext cx="1898560" cy="1304496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8316800" y="6477427"/>
            <a:ext cx="1893040" cy="1312494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8532606" y="4267293"/>
            <a:ext cx="2635124" cy="563602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792023" y="1731496"/>
            <a:ext cx="6824008" cy="68240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52411" y="2489522"/>
            <a:ext cx="5862965" cy="5855636"/>
          </a:xfrm>
          <a:custGeom>
            <a:avLst/>
            <a:gdLst/>
            <a:ahLst/>
            <a:cxnLst/>
            <a:rect l="l" t="t" r="r" b="b"/>
            <a:pathLst>
              <a:path w="5862965" h="5855636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424556" y="2169106"/>
            <a:ext cx="5776619" cy="57766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11679" y="508149"/>
            <a:ext cx="1633768" cy="41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PROLIFIC DEVS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 b="1">
              <a:solidFill>
                <a:srgbClr val="1F20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4634643" y="3680624"/>
            <a:ext cx="1138768" cy="1138768"/>
          </a:xfrm>
          <a:custGeom>
            <a:avLst/>
            <a:gdLst/>
            <a:ahLst/>
            <a:cxnLst/>
            <a:rect l="l" t="t" r="r" b="b"/>
            <a:pathLst>
              <a:path w="1138768" h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229539" y="5136470"/>
            <a:ext cx="3948976" cy="161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647893" y="1855723"/>
            <a:ext cx="4950613" cy="1272624"/>
            <a:chOff x="0" y="0"/>
            <a:chExt cx="1013318" cy="26048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4764" y="2367684"/>
            <a:ext cx="218342" cy="21834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040242" y="1902937"/>
            <a:ext cx="3448990" cy="1536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2"/>
              </a:lnSpc>
            </a:pPr>
            <a:r>
              <a:rPr lang="en-US" sz="21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Fake news spreads 6x faster than real news (MIT Study).</a:t>
            </a:r>
          </a:p>
          <a:p>
            <a:pPr algn="l">
              <a:lnSpc>
                <a:spcPts val="3002"/>
              </a:lnSpc>
              <a:spcBef>
                <a:spcPct val="0"/>
              </a:spcBef>
            </a:pPr>
            <a:endParaRPr lang="en-US" sz="2144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1604025" y="3623366"/>
            <a:ext cx="4950613" cy="1272624"/>
            <a:chOff x="0" y="0"/>
            <a:chExt cx="1013318" cy="2604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060897" y="4135327"/>
            <a:ext cx="218342" cy="21834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898530" y="3556691"/>
            <a:ext cx="3448990" cy="1536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2"/>
              </a:lnSpc>
            </a:pPr>
            <a:r>
              <a:rPr lang="en-US" sz="21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Misinformation affects elections, public health, and finance.</a:t>
            </a:r>
          </a:p>
          <a:p>
            <a:pPr algn="l">
              <a:lnSpc>
                <a:spcPts val="3002"/>
              </a:lnSpc>
              <a:spcBef>
                <a:spcPct val="0"/>
              </a:spcBef>
            </a:pPr>
            <a:endParaRPr lang="en-US" sz="2144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11604025" y="5391009"/>
            <a:ext cx="4950613" cy="1272624"/>
            <a:chOff x="0" y="0"/>
            <a:chExt cx="1013318" cy="26048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1060897" y="5902970"/>
            <a:ext cx="218342" cy="218342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1898530" y="5413212"/>
            <a:ext cx="4042312" cy="1854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145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 Need for an AI -driven solution   to verify news authenticity.</a:t>
            </a:r>
          </a:p>
          <a:p>
            <a:pPr algn="l">
              <a:lnSpc>
                <a:spcPts val="3004"/>
              </a:lnSpc>
            </a:pPr>
            <a:endParaRPr lang="en-US" sz="2145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635"/>
              </a:lnSpc>
              <a:spcBef>
                <a:spcPct val="0"/>
              </a:spcBef>
            </a:pPr>
            <a:endParaRPr lang="en-US" sz="2145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8" name="Group 38"/>
          <p:cNvGrpSpPr/>
          <p:nvPr/>
        </p:nvGrpSpPr>
        <p:grpSpPr>
          <a:xfrm>
            <a:off x="10647893" y="7158653"/>
            <a:ext cx="6843906" cy="2099647"/>
            <a:chOff x="0" y="0"/>
            <a:chExt cx="1400848" cy="42976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400848" cy="429767"/>
            </a:xfrm>
            <a:custGeom>
              <a:avLst/>
              <a:gdLst/>
              <a:ahLst/>
              <a:cxnLst/>
              <a:rect l="l" t="t" r="r" b="b"/>
              <a:pathLst>
                <a:path w="1400848" h="429767">
                  <a:moveTo>
                    <a:pt x="122171" y="0"/>
                  </a:moveTo>
                  <a:lnTo>
                    <a:pt x="1278677" y="0"/>
                  </a:lnTo>
                  <a:cubicBezTo>
                    <a:pt x="1346150" y="0"/>
                    <a:pt x="1400848" y="54698"/>
                    <a:pt x="1400848" y="122171"/>
                  </a:cubicBezTo>
                  <a:lnTo>
                    <a:pt x="1400848" y="307596"/>
                  </a:lnTo>
                  <a:cubicBezTo>
                    <a:pt x="1400848" y="375069"/>
                    <a:pt x="1346150" y="429767"/>
                    <a:pt x="1278677" y="429767"/>
                  </a:cubicBezTo>
                  <a:lnTo>
                    <a:pt x="122171" y="429767"/>
                  </a:lnTo>
                  <a:cubicBezTo>
                    <a:pt x="54698" y="429767"/>
                    <a:pt x="0" y="375069"/>
                    <a:pt x="0" y="307596"/>
                  </a:cubicBezTo>
                  <a:lnTo>
                    <a:pt x="0" y="122171"/>
                  </a:lnTo>
                  <a:cubicBezTo>
                    <a:pt x="0" y="54698"/>
                    <a:pt x="54698" y="0"/>
                    <a:pt x="122171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400848" cy="46786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104764" y="7670613"/>
            <a:ext cx="218342" cy="218342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0910502" y="7149409"/>
            <a:ext cx="6581297" cy="186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7"/>
              </a:lnSpc>
              <a:spcBef>
                <a:spcPct val="0"/>
              </a:spcBef>
            </a:pPr>
            <a:r>
              <a:rPr lang="en-US" sz="2126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 This project aims to develop an AI-powered Fake News Detection system leveraging NLP and deep learning (DistilBERT) to automatically classify news articles and provide a credibility score.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1679" y="508149"/>
            <a:ext cx="163376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PROLIFIC DEVS</a:t>
            </a:r>
          </a:p>
        </p:txBody>
      </p:sp>
      <p:sp>
        <p:nvSpPr>
          <p:cNvPr id="3" name="Freeform 3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409860" y="3351068"/>
            <a:ext cx="4950613" cy="1272624"/>
            <a:chOff x="0" y="0"/>
            <a:chExt cx="1013318" cy="2604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237586" y="3760812"/>
            <a:ext cx="3448990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AI-Powered Detection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409860" y="5404742"/>
            <a:ext cx="4950613" cy="1272624"/>
            <a:chOff x="0" y="0"/>
            <a:chExt cx="1013318" cy="2604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69085" y="5749087"/>
            <a:ext cx="3448990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FastAPI Backend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409860" y="7458416"/>
            <a:ext cx="4950613" cy="1272624"/>
            <a:chOff x="0" y="0"/>
            <a:chExt cx="1013318" cy="2604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269085" y="7761172"/>
            <a:ext cx="3448990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 Chrome Extension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927526" y="3351068"/>
            <a:ext cx="4950613" cy="1272624"/>
            <a:chOff x="0" y="0"/>
            <a:chExt cx="1013318" cy="26048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582434" y="3695190"/>
            <a:ext cx="3448990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Dataset Training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927526" y="5404742"/>
            <a:ext cx="4950613" cy="1272624"/>
            <a:chOff x="0" y="0"/>
            <a:chExt cx="1013318" cy="2604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582434" y="5328542"/>
            <a:ext cx="3448990" cy="87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 Cross-Platform Accessibility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0927526" y="7458416"/>
            <a:ext cx="4950613" cy="1272624"/>
            <a:chOff x="0" y="0"/>
            <a:chExt cx="1013318" cy="26048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13318" cy="260488"/>
            </a:xfrm>
            <a:custGeom>
              <a:avLst/>
              <a:gdLst/>
              <a:ahLst/>
              <a:cxnLst/>
              <a:rect l="l" t="t" r="r" b="b"/>
              <a:pathLst>
                <a:path w="1013318" h="26048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582434" y="7761172"/>
            <a:ext cx="3448990" cy="44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Confidence scoring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346047" y="1757104"/>
            <a:ext cx="7595905" cy="8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Overview</a:t>
            </a:r>
          </a:p>
        </p:txBody>
      </p:sp>
      <p:sp>
        <p:nvSpPr>
          <p:cNvPr id="33" name="AutoShape 33"/>
          <p:cNvSpPr/>
          <p:nvPr/>
        </p:nvSpPr>
        <p:spPr>
          <a:xfrm>
            <a:off x="7766528" y="3987380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7766528" y="6041054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6" name="Group 36"/>
          <p:cNvGrpSpPr/>
          <p:nvPr/>
        </p:nvGrpSpPr>
        <p:grpSpPr>
          <a:xfrm>
            <a:off x="7657357" y="3878209"/>
            <a:ext cx="218342" cy="21834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412301" y="3878209"/>
            <a:ext cx="218342" cy="218342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657357" y="5931883"/>
            <a:ext cx="218342" cy="218342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412301" y="5931883"/>
            <a:ext cx="218342" cy="218342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7657357" y="7985557"/>
            <a:ext cx="218342" cy="218342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0412301" y="7985557"/>
            <a:ext cx="218342" cy="218342"/>
            <a:chOff x="0" y="0"/>
            <a:chExt cx="812800" cy="8128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4" name="AutoShape 54"/>
          <p:cNvSpPr/>
          <p:nvPr/>
        </p:nvSpPr>
        <p:spPr>
          <a:xfrm>
            <a:off x="9144000" y="4001667"/>
            <a:ext cx="0" cy="6555277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03983" y="1892405"/>
            <a:ext cx="5891771" cy="1990346"/>
            <a:chOff x="0" y="0"/>
            <a:chExt cx="1205959" cy="407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5959" cy="407395"/>
            </a:xfrm>
            <a:custGeom>
              <a:avLst/>
              <a:gdLst/>
              <a:ahLst/>
              <a:cxnLst/>
              <a:rect l="l" t="t" r="r" b="b"/>
              <a:pathLst>
                <a:path w="1205959" h="407395">
                  <a:moveTo>
                    <a:pt x="131402" y="0"/>
                  </a:moveTo>
                  <a:lnTo>
                    <a:pt x="1074557" y="0"/>
                  </a:lnTo>
                  <a:cubicBezTo>
                    <a:pt x="1109407" y="0"/>
                    <a:pt x="1142830" y="13844"/>
                    <a:pt x="1167473" y="38487"/>
                  </a:cubicBezTo>
                  <a:cubicBezTo>
                    <a:pt x="1192115" y="63130"/>
                    <a:pt x="1205959" y="96552"/>
                    <a:pt x="1205959" y="131402"/>
                  </a:cubicBezTo>
                  <a:lnTo>
                    <a:pt x="1205959" y="275992"/>
                  </a:lnTo>
                  <a:cubicBezTo>
                    <a:pt x="1205959" y="348564"/>
                    <a:pt x="1147129" y="407395"/>
                    <a:pt x="1074557" y="407395"/>
                  </a:cubicBezTo>
                  <a:lnTo>
                    <a:pt x="131402" y="407395"/>
                  </a:lnTo>
                  <a:cubicBezTo>
                    <a:pt x="96552" y="407395"/>
                    <a:pt x="63130" y="393551"/>
                    <a:pt x="38487" y="368908"/>
                  </a:cubicBezTo>
                  <a:cubicBezTo>
                    <a:pt x="13844" y="344265"/>
                    <a:pt x="0" y="310842"/>
                    <a:pt x="0" y="275992"/>
                  </a:cubicBezTo>
                  <a:lnTo>
                    <a:pt x="0" y="131402"/>
                  </a:lnTo>
                  <a:cubicBezTo>
                    <a:pt x="0" y="96552"/>
                    <a:pt x="13844" y="63130"/>
                    <a:pt x="38487" y="38487"/>
                  </a:cubicBezTo>
                  <a:cubicBezTo>
                    <a:pt x="63130" y="13844"/>
                    <a:pt x="96552" y="0"/>
                    <a:pt x="131402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05959" cy="445495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550843" y="2425146"/>
            <a:ext cx="4706713" cy="1300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Model: DistilBERT (Fine-tuned for fake news detection)</a:t>
            </a:r>
          </a:p>
          <a:p>
            <a:pPr algn="l">
              <a:lnSpc>
                <a:spcPts val="3422"/>
              </a:lnSpc>
              <a:spcBef>
                <a:spcPct val="0"/>
              </a:spcBef>
            </a:pPr>
            <a:endParaRPr lang="en-US" sz="2444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003983" y="4507188"/>
            <a:ext cx="5963701" cy="1272624"/>
            <a:chOff x="0" y="0"/>
            <a:chExt cx="1220682" cy="2604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20682" cy="260488"/>
            </a:xfrm>
            <a:custGeom>
              <a:avLst/>
              <a:gdLst/>
              <a:ahLst/>
              <a:cxnLst/>
              <a:rect l="l" t="t" r="r" b="b"/>
              <a:pathLst>
                <a:path w="1220682" h="260488">
                  <a:moveTo>
                    <a:pt x="129817" y="0"/>
                  </a:moveTo>
                  <a:lnTo>
                    <a:pt x="1090865" y="0"/>
                  </a:lnTo>
                  <a:cubicBezTo>
                    <a:pt x="1125295" y="0"/>
                    <a:pt x="1158314" y="13677"/>
                    <a:pt x="1182660" y="38023"/>
                  </a:cubicBezTo>
                  <a:cubicBezTo>
                    <a:pt x="1207005" y="62368"/>
                    <a:pt x="1220682" y="95388"/>
                    <a:pt x="1220682" y="129817"/>
                  </a:cubicBezTo>
                  <a:lnTo>
                    <a:pt x="1220682" y="130670"/>
                  </a:lnTo>
                  <a:cubicBezTo>
                    <a:pt x="1220682" y="202366"/>
                    <a:pt x="1162561" y="260488"/>
                    <a:pt x="1090865" y="260488"/>
                  </a:cubicBezTo>
                  <a:lnTo>
                    <a:pt x="129817" y="260488"/>
                  </a:lnTo>
                  <a:cubicBezTo>
                    <a:pt x="58121" y="260488"/>
                    <a:pt x="0" y="202366"/>
                    <a:pt x="0" y="130670"/>
                  </a:cubicBezTo>
                  <a:lnTo>
                    <a:pt x="0" y="129817"/>
                  </a:lnTo>
                  <a:cubicBezTo>
                    <a:pt x="0" y="58121"/>
                    <a:pt x="58121" y="0"/>
                    <a:pt x="12981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20682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550843" y="4430988"/>
            <a:ext cx="5123537" cy="1724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1"/>
              </a:lnSpc>
            </a:pPr>
            <a:r>
              <a:rPr lang="en-US" sz="2437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Backend: FastAPI + Hugging Face Model Deployment</a:t>
            </a:r>
          </a:p>
          <a:p>
            <a:pPr algn="l">
              <a:lnSpc>
                <a:spcPts val="3411"/>
              </a:lnSpc>
            </a:pPr>
            <a:endParaRPr lang="en-US" sz="2437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11"/>
              </a:lnSpc>
              <a:spcBef>
                <a:spcPct val="0"/>
              </a:spcBef>
            </a:pPr>
            <a:endParaRPr lang="en-US" sz="2437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2003983" y="6560862"/>
            <a:ext cx="4203560" cy="1272624"/>
            <a:chOff x="0" y="0"/>
            <a:chExt cx="860407" cy="26048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60407" cy="260488"/>
            </a:xfrm>
            <a:custGeom>
              <a:avLst/>
              <a:gdLst/>
              <a:ahLst/>
              <a:cxnLst/>
              <a:rect l="l" t="t" r="r" b="b"/>
              <a:pathLst>
                <a:path w="860407" h="260488">
                  <a:moveTo>
                    <a:pt x="130244" y="0"/>
                  </a:moveTo>
                  <a:lnTo>
                    <a:pt x="730163" y="0"/>
                  </a:lnTo>
                  <a:cubicBezTo>
                    <a:pt x="802095" y="0"/>
                    <a:pt x="860407" y="58312"/>
                    <a:pt x="860407" y="130244"/>
                  </a:cubicBezTo>
                  <a:lnTo>
                    <a:pt x="860407" y="130244"/>
                  </a:lnTo>
                  <a:cubicBezTo>
                    <a:pt x="860407" y="164787"/>
                    <a:pt x="846685" y="197915"/>
                    <a:pt x="822260" y="222340"/>
                  </a:cubicBezTo>
                  <a:cubicBezTo>
                    <a:pt x="797834" y="246766"/>
                    <a:pt x="764706" y="260488"/>
                    <a:pt x="730163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60407" cy="298588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50843" y="6589870"/>
            <a:ext cx="5123537" cy="1300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Frontend: Chrome Extension (JavaScript)</a:t>
            </a:r>
          </a:p>
          <a:p>
            <a:pPr algn="l">
              <a:lnSpc>
                <a:spcPts val="3422"/>
              </a:lnSpc>
              <a:spcBef>
                <a:spcPct val="0"/>
              </a:spcBef>
            </a:pPr>
            <a:endParaRPr lang="en-US" sz="2444">
              <a:solidFill>
                <a:srgbClr val="3B3B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8842984" y="3089826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8842984" y="5143500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8842984" y="7197174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1374389" y="2980655"/>
            <a:ext cx="332711" cy="33271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381770" y="5034329"/>
            <a:ext cx="325330" cy="32533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488758" y="7088003"/>
            <a:ext cx="218342" cy="21834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5028295" y="-2149242"/>
            <a:ext cx="14585483" cy="1458548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-3616796" y="-529054"/>
            <a:ext cx="12531371" cy="12515707"/>
          </a:xfrm>
          <a:custGeom>
            <a:avLst/>
            <a:gdLst/>
            <a:ahLst/>
            <a:cxnLst/>
            <a:rect l="l" t="t" r="r" b="b"/>
            <a:pathLst>
              <a:path w="12531371" h="12515707">
                <a:moveTo>
                  <a:pt x="0" y="0"/>
                </a:moveTo>
                <a:lnTo>
                  <a:pt x="12531370" y="0"/>
                </a:lnTo>
                <a:lnTo>
                  <a:pt x="12531370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-3908961" y="-1029908"/>
            <a:ext cx="12346817" cy="1234681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11679" y="508149"/>
            <a:ext cx="1633768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PROLIFIC DEVS</a:t>
            </a:r>
          </a:p>
        </p:txBody>
      </p:sp>
      <p:sp>
        <p:nvSpPr>
          <p:cNvPr id="34" name="Freeform 34"/>
          <p:cNvSpPr/>
          <p:nvPr/>
        </p:nvSpPr>
        <p:spPr>
          <a:xfrm>
            <a:off x="535713" y="414823"/>
            <a:ext cx="342616" cy="359616"/>
          </a:xfrm>
          <a:custGeom>
            <a:avLst/>
            <a:gdLst/>
            <a:ahLst/>
            <a:cxnLst/>
            <a:rect l="l" t="t" r="r" b="b"/>
            <a:pathLst>
              <a:path w="342616" h="359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35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id="39" name="Freeform 39"/>
          <p:cNvSpPr/>
          <p:nvPr/>
        </p:nvSpPr>
        <p:spPr>
          <a:xfrm>
            <a:off x="3509892" y="3313366"/>
            <a:ext cx="1138768" cy="1138768"/>
          </a:xfrm>
          <a:custGeom>
            <a:avLst/>
            <a:gdLst/>
            <a:ahLst/>
            <a:cxnLst/>
            <a:rect l="l" t="t" r="r" b="b"/>
            <a:pathLst>
              <a:path w="1138768" h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2104788" y="4621483"/>
            <a:ext cx="3948976" cy="8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Tech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3982363"/>
            <a:ext cx="13240663" cy="13240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425354" y="-2511561"/>
            <a:ext cx="11375945" cy="11361725"/>
          </a:xfrm>
          <a:custGeom>
            <a:avLst/>
            <a:gdLst/>
            <a:ahLst/>
            <a:cxnLst/>
            <a:rect l="l" t="t" r="r" b="b"/>
            <a:pathLst>
              <a:path w="11375945" h="1136172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160128" y="-2966235"/>
            <a:ext cx="11208407" cy="11208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481096" y="3946086"/>
            <a:ext cx="3948976" cy="161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Model Training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175484" y="282360"/>
            <a:ext cx="5139841" cy="2819922"/>
            <a:chOff x="0" y="0"/>
            <a:chExt cx="1052050" cy="5771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16836" y="3380747"/>
            <a:ext cx="5139841" cy="2819922"/>
            <a:chOff x="0" y="0"/>
            <a:chExt cx="1052050" cy="57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3801947" y="2504924"/>
            <a:ext cx="1307274" cy="1324127"/>
          </a:xfrm>
          <a:custGeom>
            <a:avLst/>
            <a:gdLst/>
            <a:ahLst/>
            <a:cxnLst/>
            <a:rect l="l" t="t" r="r" b="b"/>
            <a:pathLst>
              <a:path w="1307274" h="1324127">
                <a:moveTo>
                  <a:pt x="0" y="0"/>
                </a:moveTo>
                <a:lnTo>
                  <a:pt x="1307275" y="0"/>
                </a:lnTo>
                <a:lnTo>
                  <a:pt x="1307275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64381" y="472430"/>
            <a:ext cx="2063297" cy="518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sz="284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✅ Dataset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55515" y="2330510"/>
            <a:ext cx="4525304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endParaRPr/>
          </a:p>
        </p:txBody>
      </p:sp>
      <p:sp>
        <p:nvSpPr>
          <p:cNvPr id="23" name="TextBox 23"/>
          <p:cNvSpPr txBox="1"/>
          <p:nvPr/>
        </p:nvSpPr>
        <p:spPr>
          <a:xfrm>
            <a:off x="1913579" y="3673258"/>
            <a:ext cx="4146355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✅ Training Frameworks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22699" y="4463308"/>
            <a:ext cx="4728114" cy="1737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Transformers &amp; PyTorch for deep learning model fine-tuning</a:t>
            </a:r>
          </a:p>
          <a:p>
            <a:pPr marL="410208" lvl="1" indent="-205104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Tokenization using DistilBERT for efficient text processing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18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612823" y="5901086"/>
            <a:ext cx="2046094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612823" y="6561596"/>
            <a:ext cx="2363995" cy="104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elit, sed do eiusmod tempor incididunt ut labore et dolore magna aliqua. Ut enim ad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175484" y="1376286"/>
            <a:ext cx="4720897" cy="744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4"/>
              </a:lnSpc>
              <a:spcBef>
                <a:spcPct val="0"/>
              </a:spcBef>
            </a:pPr>
            <a:r>
              <a:rPr lang="en-US" sz="21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Fake News Dataset (fake.csv &amp; real.csv)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828563" y="6945392"/>
            <a:ext cx="6067818" cy="2819922"/>
            <a:chOff x="0" y="0"/>
            <a:chExt cx="1241994" cy="57719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41994" cy="577197"/>
            </a:xfrm>
            <a:custGeom>
              <a:avLst/>
              <a:gdLst/>
              <a:ahLst/>
              <a:cxnLst/>
              <a:rect l="l" t="t" r="r" b="b"/>
              <a:pathLst>
                <a:path w="1241994" h="577197">
                  <a:moveTo>
                    <a:pt x="63795" y="0"/>
                  </a:moveTo>
                  <a:lnTo>
                    <a:pt x="1178199" y="0"/>
                  </a:lnTo>
                  <a:cubicBezTo>
                    <a:pt x="1195118" y="0"/>
                    <a:pt x="1211345" y="6721"/>
                    <a:pt x="1223309" y="18685"/>
                  </a:cubicBezTo>
                  <a:cubicBezTo>
                    <a:pt x="1235273" y="30649"/>
                    <a:pt x="1241994" y="46875"/>
                    <a:pt x="1241994" y="63795"/>
                  </a:cubicBezTo>
                  <a:lnTo>
                    <a:pt x="1241994" y="513402"/>
                  </a:lnTo>
                  <a:cubicBezTo>
                    <a:pt x="1241994" y="530321"/>
                    <a:pt x="1235273" y="546548"/>
                    <a:pt x="1223309" y="558512"/>
                  </a:cubicBezTo>
                  <a:cubicBezTo>
                    <a:pt x="1211345" y="570475"/>
                    <a:pt x="1195118" y="577197"/>
                    <a:pt x="1178199" y="577197"/>
                  </a:cubicBezTo>
                  <a:lnTo>
                    <a:pt x="63795" y="577197"/>
                  </a:lnTo>
                  <a:cubicBezTo>
                    <a:pt x="46875" y="577197"/>
                    <a:pt x="30649" y="570475"/>
                    <a:pt x="18685" y="558512"/>
                  </a:cubicBezTo>
                  <a:cubicBezTo>
                    <a:pt x="6721" y="546548"/>
                    <a:pt x="0" y="530321"/>
                    <a:pt x="0" y="513402"/>
                  </a:cubicBezTo>
                  <a:lnTo>
                    <a:pt x="0" y="63795"/>
                  </a:lnTo>
                  <a:cubicBezTo>
                    <a:pt x="0" y="46875"/>
                    <a:pt x="6721" y="30649"/>
                    <a:pt x="18685" y="18685"/>
                  </a:cubicBezTo>
                  <a:cubicBezTo>
                    <a:pt x="30649" y="6721"/>
                    <a:pt x="46875" y="0"/>
                    <a:pt x="63795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241994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99185" y="7163969"/>
            <a:ext cx="3398595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✅ Deployment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79836" y="7803515"/>
            <a:ext cx="5676661" cy="1454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Model hosted on Hugging Face for easy access and reuse</a:t>
            </a:r>
          </a:p>
          <a:p>
            <a:pPr marL="410208" lvl="1" indent="-205104" algn="l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FastAPI-based API for real-time predictions</a:t>
            </a:r>
          </a:p>
          <a:p>
            <a:pPr algn="l">
              <a:lnSpc>
                <a:spcPts val="1680"/>
              </a:lnSpc>
            </a:pPr>
            <a:endParaRPr lang="en-US" sz="18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820"/>
              </a:lnSpc>
              <a:spcBef>
                <a:spcPct val="0"/>
              </a:spcBef>
            </a:pPr>
            <a:endParaRPr lang="en-US" sz="18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2224" y="-7563995"/>
            <a:ext cx="12883553" cy="11375698"/>
            <a:chOff x="0" y="0"/>
            <a:chExt cx="812800" cy="7176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17672"/>
            </a:xfrm>
            <a:custGeom>
              <a:avLst/>
              <a:gdLst/>
              <a:ahLst/>
              <a:cxnLst/>
              <a:rect l="l" t="t" r="r" b="b"/>
              <a:pathLst>
                <a:path w="812800" h="717672">
                  <a:moveTo>
                    <a:pt x="406400" y="0"/>
                  </a:moveTo>
                  <a:cubicBezTo>
                    <a:pt x="181951" y="0"/>
                    <a:pt x="0" y="160656"/>
                    <a:pt x="0" y="358836"/>
                  </a:cubicBezTo>
                  <a:cubicBezTo>
                    <a:pt x="0" y="557016"/>
                    <a:pt x="181951" y="717672"/>
                    <a:pt x="406400" y="717672"/>
                  </a:cubicBezTo>
                  <a:cubicBezTo>
                    <a:pt x="630849" y="717672"/>
                    <a:pt x="812800" y="557016"/>
                    <a:pt x="812800" y="358836"/>
                  </a:cubicBezTo>
                  <a:cubicBezTo>
                    <a:pt x="812800" y="1606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9182"/>
              <a:ext cx="660400" cy="6212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71549" y="-6441776"/>
            <a:ext cx="10906108" cy="9430599"/>
            <a:chOff x="0" y="0"/>
            <a:chExt cx="812800" cy="7028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02835"/>
            </a:xfrm>
            <a:custGeom>
              <a:avLst/>
              <a:gdLst/>
              <a:ahLst/>
              <a:cxnLst/>
              <a:rect l="l" t="t" r="r" b="b"/>
              <a:pathLst>
                <a:path w="812800" h="702835">
                  <a:moveTo>
                    <a:pt x="406400" y="0"/>
                  </a:moveTo>
                  <a:cubicBezTo>
                    <a:pt x="181951" y="0"/>
                    <a:pt x="0" y="157335"/>
                    <a:pt x="0" y="351417"/>
                  </a:cubicBezTo>
                  <a:cubicBezTo>
                    <a:pt x="0" y="545500"/>
                    <a:pt x="181951" y="702835"/>
                    <a:pt x="406400" y="702835"/>
                  </a:cubicBezTo>
                  <a:cubicBezTo>
                    <a:pt x="630849" y="702835"/>
                    <a:pt x="812800" y="545500"/>
                    <a:pt x="812800" y="351417"/>
                  </a:cubicBezTo>
                  <a:cubicBezTo>
                    <a:pt x="812800" y="15733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7791"/>
              <a:ext cx="660400" cy="6091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74080" y="281473"/>
            <a:ext cx="4582611" cy="161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FastAPI Deployment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54324" y="2401743"/>
            <a:ext cx="17220056" cy="5661961"/>
            <a:chOff x="0" y="0"/>
            <a:chExt cx="3524694" cy="11589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524694" cy="1158921"/>
            </a:xfrm>
            <a:custGeom>
              <a:avLst/>
              <a:gdLst/>
              <a:ahLst/>
              <a:cxnLst/>
              <a:rect l="l" t="t" r="r" b="b"/>
              <a:pathLst>
                <a:path w="3524694" h="1158921">
                  <a:moveTo>
                    <a:pt x="22479" y="0"/>
                  </a:moveTo>
                  <a:lnTo>
                    <a:pt x="3502215" y="0"/>
                  </a:lnTo>
                  <a:cubicBezTo>
                    <a:pt x="3514630" y="0"/>
                    <a:pt x="3524694" y="10064"/>
                    <a:pt x="3524694" y="22479"/>
                  </a:cubicBezTo>
                  <a:lnTo>
                    <a:pt x="3524694" y="1136441"/>
                  </a:lnTo>
                  <a:cubicBezTo>
                    <a:pt x="3524694" y="1148856"/>
                    <a:pt x="3514630" y="1158921"/>
                    <a:pt x="3502215" y="1158921"/>
                  </a:cubicBezTo>
                  <a:lnTo>
                    <a:pt x="22479" y="1158921"/>
                  </a:lnTo>
                  <a:cubicBezTo>
                    <a:pt x="16517" y="1158921"/>
                    <a:pt x="10800" y="1156552"/>
                    <a:pt x="6584" y="1152337"/>
                  </a:cubicBezTo>
                  <a:cubicBezTo>
                    <a:pt x="2368" y="1148121"/>
                    <a:pt x="0" y="1142403"/>
                    <a:pt x="0" y="1136441"/>
                  </a:cubicBezTo>
                  <a:lnTo>
                    <a:pt x="0" y="22479"/>
                  </a:lnTo>
                  <a:cubicBezTo>
                    <a:pt x="0" y="10064"/>
                    <a:pt x="10064" y="0"/>
                    <a:pt x="22479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524694" cy="1197021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2884048"/>
            <a:ext cx="15984754" cy="6508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1522" lvl="1" indent="-395761" algn="l">
              <a:lnSpc>
                <a:spcPts val="5132"/>
              </a:lnSpc>
              <a:spcBef>
                <a:spcPct val="0"/>
              </a:spcBef>
              <a:buFont typeface="Arial"/>
              <a:buChar char="•"/>
            </a:pPr>
            <a:r>
              <a:rPr lang="en-US" sz="3666" b="1" u="none" strike="noStrike" dirty="0">
                <a:solidFill>
                  <a:srgbClr val="2D8BBA"/>
                </a:solidFill>
                <a:latin typeface="Poppins Bold"/>
                <a:ea typeface="Poppins Bold"/>
                <a:cs typeface="Poppins Bold"/>
                <a:sym typeface="Poppins Bold"/>
              </a:rPr>
              <a:t>API allows users to send a news headline or article</a:t>
            </a:r>
          </a:p>
          <a:p>
            <a:pPr algn="l">
              <a:lnSpc>
                <a:spcPts val="5132"/>
              </a:lnSpc>
              <a:spcBef>
                <a:spcPct val="0"/>
              </a:spcBef>
            </a:pPr>
            <a:endParaRPr lang="en-US" sz="3666" b="1" u="none" strike="noStrike" dirty="0">
              <a:solidFill>
                <a:srgbClr val="2D8BB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791522" lvl="1" indent="-395761" algn="l">
              <a:lnSpc>
                <a:spcPts val="5132"/>
              </a:lnSpc>
              <a:spcBef>
                <a:spcPct val="0"/>
              </a:spcBef>
              <a:buFont typeface="Arial"/>
              <a:buChar char="•"/>
            </a:pPr>
            <a:r>
              <a:rPr lang="en-US" sz="3666" b="1" u="none" strike="noStrike" dirty="0">
                <a:solidFill>
                  <a:srgbClr val="2D8BBA"/>
                </a:solidFill>
                <a:latin typeface="Poppins Bold"/>
                <a:ea typeface="Poppins Bold"/>
                <a:cs typeface="Poppins Bold"/>
                <a:sym typeface="Poppins Bold"/>
              </a:rPr>
              <a:t>Returns "Real" or "Fake" with confidence score</a:t>
            </a:r>
          </a:p>
          <a:p>
            <a:pPr algn="l">
              <a:lnSpc>
                <a:spcPts val="5132"/>
              </a:lnSpc>
              <a:spcBef>
                <a:spcPct val="0"/>
              </a:spcBef>
            </a:pPr>
            <a:endParaRPr lang="en-US" sz="3666" b="1" u="none" strike="noStrike" dirty="0">
              <a:solidFill>
                <a:srgbClr val="2D8BB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791522" lvl="1" indent="-395761" algn="l">
              <a:lnSpc>
                <a:spcPts val="5132"/>
              </a:lnSpc>
              <a:spcBef>
                <a:spcPct val="0"/>
              </a:spcBef>
              <a:buFont typeface="Arial"/>
              <a:buChar char="•"/>
            </a:pPr>
            <a:r>
              <a:rPr lang="en-US" sz="3666" b="1" u="none" strike="noStrike" dirty="0">
                <a:solidFill>
                  <a:srgbClr val="2D8BBA"/>
                </a:solidFill>
                <a:latin typeface="Poppins Bold"/>
                <a:ea typeface="Poppins Bold"/>
                <a:cs typeface="Poppins Bold"/>
                <a:sym typeface="Poppins Bold"/>
              </a:rPr>
              <a:t>Can be tested via Postman / Browser / Local Machine.</a:t>
            </a:r>
          </a:p>
          <a:p>
            <a:pPr algn="l">
              <a:lnSpc>
                <a:spcPts val="5132"/>
              </a:lnSpc>
              <a:spcBef>
                <a:spcPct val="0"/>
              </a:spcBef>
            </a:pPr>
            <a:endParaRPr lang="en-US" sz="3666" b="1" u="none" strike="noStrike" dirty="0">
              <a:solidFill>
                <a:srgbClr val="2D8BB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5132"/>
              </a:lnSpc>
              <a:spcBef>
                <a:spcPct val="0"/>
              </a:spcBef>
            </a:pPr>
            <a:r>
              <a:rPr lang="en-US" sz="1600" b="1" u="none" strike="noStrike" dirty="0">
                <a:solidFill>
                  <a:schemeClr val="accent5">
                    <a:lumMod val="5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                                                                                                                                  </a:t>
            </a:r>
          </a:p>
          <a:p>
            <a:pPr algn="l">
              <a:lnSpc>
                <a:spcPts val="5132"/>
              </a:lnSpc>
              <a:spcBef>
                <a:spcPct val="0"/>
              </a:spcBef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</a:t>
            </a:r>
            <a:r>
              <a:rPr lang="en-US" sz="1600" b="1" u="none" strike="noStrike" dirty="0">
                <a:solidFill>
                  <a:schemeClr val="accent5">
                    <a:lumMod val="50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https://anup069-fake-news-detection-api.hf.space/verify/</a:t>
            </a:r>
          </a:p>
          <a:p>
            <a:pPr algn="l">
              <a:lnSpc>
                <a:spcPts val="5132"/>
              </a:lnSpc>
              <a:spcBef>
                <a:spcPct val="0"/>
              </a:spcBef>
            </a:pPr>
            <a:endParaRPr lang="en-US" sz="3666" b="1" u="none" strike="noStrike" dirty="0">
              <a:solidFill>
                <a:srgbClr val="2D8BB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5132"/>
              </a:lnSpc>
              <a:spcBef>
                <a:spcPct val="0"/>
              </a:spcBef>
            </a:pPr>
            <a:endParaRPr lang="en-US" sz="3666" b="1" u="none" strike="noStrike" dirty="0">
              <a:solidFill>
                <a:srgbClr val="2D8BB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596695" y="6866356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96695" y="7526866"/>
            <a:ext cx="2363995" cy="104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elit, sed do eiusmod tempor incididunt ut labore et dolore magna aliqua. Ut enim 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34189" y="3727901"/>
            <a:ext cx="5139841" cy="2819922"/>
            <a:chOff x="0" y="0"/>
            <a:chExt cx="1052050" cy="5771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66217" y="3907827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Step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6217" y="4713500"/>
            <a:ext cx="3979162" cy="667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Open Chrome Extension.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24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6574080" y="3633841"/>
            <a:ext cx="5139841" cy="2819922"/>
            <a:chOff x="0" y="0"/>
            <a:chExt cx="1052050" cy="5771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355099" y="3866791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Step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19759" y="4603273"/>
            <a:ext cx="4048482" cy="68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Enter a news headline.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25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2146531" y="3633841"/>
            <a:ext cx="5139841" cy="2819922"/>
            <a:chOff x="0" y="0"/>
            <a:chExt cx="1052050" cy="57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941953" y="3866791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Step 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641912" y="4603273"/>
            <a:ext cx="4549846" cy="110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API processes it using FastAPI + DistilBERT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24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6817797" y="7301121"/>
            <a:ext cx="1011607" cy="101160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346047" y="403374"/>
            <a:ext cx="7595905" cy="82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Live Demo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6574080" y="7301121"/>
            <a:ext cx="5139841" cy="2819922"/>
            <a:chOff x="0" y="0"/>
            <a:chExt cx="1052050" cy="57719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7355099" y="7547461"/>
            <a:ext cx="2063297" cy="44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Step 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19759" y="8272604"/>
            <a:ext cx="4549846" cy="110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Get instant Real or Fake prediction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24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07843" y="1073569"/>
            <a:ext cx="6960870" cy="82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5"/>
              </a:lnSpc>
              <a:spcBef>
                <a:spcPct val="0"/>
              </a:spcBef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Improvements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94407" y="3215283"/>
            <a:ext cx="15447623" cy="1469103"/>
            <a:chOff x="0" y="0"/>
            <a:chExt cx="3161903" cy="30070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61903" cy="300704"/>
            </a:xfrm>
            <a:custGeom>
              <a:avLst/>
              <a:gdLst/>
              <a:ahLst/>
              <a:cxnLst/>
              <a:rect l="l" t="t" r="r" b="b"/>
              <a:pathLst>
                <a:path w="3161903" h="300704">
                  <a:moveTo>
                    <a:pt x="25059" y="0"/>
                  </a:moveTo>
                  <a:lnTo>
                    <a:pt x="3136844" y="0"/>
                  </a:lnTo>
                  <a:cubicBezTo>
                    <a:pt x="3150684" y="0"/>
                    <a:pt x="3161903" y="11219"/>
                    <a:pt x="3161903" y="25059"/>
                  </a:cubicBezTo>
                  <a:lnTo>
                    <a:pt x="3161903" y="275645"/>
                  </a:lnTo>
                  <a:cubicBezTo>
                    <a:pt x="3161903" y="289485"/>
                    <a:pt x="3150684" y="300704"/>
                    <a:pt x="3136844" y="300704"/>
                  </a:cubicBezTo>
                  <a:lnTo>
                    <a:pt x="25059" y="300704"/>
                  </a:lnTo>
                  <a:cubicBezTo>
                    <a:pt x="11219" y="300704"/>
                    <a:pt x="0" y="289485"/>
                    <a:pt x="0" y="275645"/>
                  </a:cubicBezTo>
                  <a:lnTo>
                    <a:pt x="0" y="25059"/>
                  </a:lnTo>
                  <a:cubicBezTo>
                    <a:pt x="0" y="11219"/>
                    <a:pt x="11219" y="0"/>
                    <a:pt x="2505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161903" cy="338804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dsds;,c;,d;c,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13672" y="3485014"/>
            <a:ext cx="10546217" cy="853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Multilingual Fake News Detection.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29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394407" y="5279610"/>
            <a:ext cx="15447623" cy="1469103"/>
            <a:chOff x="0" y="0"/>
            <a:chExt cx="3161903" cy="3007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61903" cy="300704"/>
            </a:xfrm>
            <a:custGeom>
              <a:avLst/>
              <a:gdLst/>
              <a:ahLst/>
              <a:cxnLst/>
              <a:rect l="l" t="t" r="r" b="b"/>
              <a:pathLst>
                <a:path w="3161903" h="300704">
                  <a:moveTo>
                    <a:pt x="25059" y="0"/>
                  </a:moveTo>
                  <a:lnTo>
                    <a:pt x="3136844" y="0"/>
                  </a:lnTo>
                  <a:cubicBezTo>
                    <a:pt x="3150684" y="0"/>
                    <a:pt x="3161903" y="11219"/>
                    <a:pt x="3161903" y="25059"/>
                  </a:cubicBezTo>
                  <a:lnTo>
                    <a:pt x="3161903" y="275645"/>
                  </a:lnTo>
                  <a:cubicBezTo>
                    <a:pt x="3161903" y="289485"/>
                    <a:pt x="3150684" y="300704"/>
                    <a:pt x="3136844" y="300704"/>
                  </a:cubicBezTo>
                  <a:lnTo>
                    <a:pt x="25059" y="300704"/>
                  </a:lnTo>
                  <a:cubicBezTo>
                    <a:pt x="11219" y="300704"/>
                    <a:pt x="0" y="289485"/>
                    <a:pt x="0" y="275645"/>
                  </a:cubicBezTo>
                  <a:lnTo>
                    <a:pt x="0" y="25059"/>
                  </a:lnTo>
                  <a:cubicBezTo>
                    <a:pt x="0" y="11219"/>
                    <a:pt x="11219" y="0"/>
                    <a:pt x="2505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161903" cy="338804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dsds;,c;,d;c,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713672" y="5424651"/>
            <a:ext cx="10546217" cy="853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Improved dataset &amp; accuracy.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29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394407" y="7499527"/>
            <a:ext cx="15447623" cy="1469103"/>
            <a:chOff x="0" y="0"/>
            <a:chExt cx="3161903" cy="30070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61903" cy="300704"/>
            </a:xfrm>
            <a:custGeom>
              <a:avLst/>
              <a:gdLst/>
              <a:ahLst/>
              <a:cxnLst/>
              <a:rect l="l" t="t" r="r" b="b"/>
              <a:pathLst>
                <a:path w="3161903" h="300704">
                  <a:moveTo>
                    <a:pt x="25059" y="0"/>
                  </a:moveTo>
                  <a:lnTo>
                    <a:pt x="3136844" y="0"/>
                  </a:lnTo>
                  <a:cubicBezTo>
                    <a:pt x="3150684" y="0"/>
                    <a:pt x="3161903" y="11219"/>
                    <a:pt x="3161903" y="25059"/>
                  </a:cubicBezTo>
                  <a:lnTo>
                    <a:pt x="3161903" y="275645"/>
                  </a:lnTo>
                  <a:cubicBezTo>
                    <a:pt x="3161903" y="289485"/>
                    <a:pt x="3150684" y="300704"/>
                    <a:pt x="3136844" y="300704"/>
                  </a:cubicBezTo>
                  <a:lnTo>
                    <a:pt x="25059" y="300704"/>
                  </a:lnTo>
                  <a:cubicBezTo>
                    <a:pt x="11219" y="300704"/>
                    <a:pt x="0" y="289485"/>
                    <a:pt x="0" y="275645"/>
                  </a:cubicBezTo>
                  <a:lnTo>
                    <a:pt x="0" y="25059"/>
                  </a:lnTo>
                  <a:cubicBezTo>
                    <a:pt x="0" y="11219"/>
                    <a:pt x="11219" y="0"/>
                    <a:pt x="2505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161903" cy="338804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dsds;,c;,d;c,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713672" y="7769259"/>
            <a:ext cx="10546217" cy="853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Mobile App Integration.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29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292826" y="1028700"/>
            <a:ext cx="13648016" cy="1364801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613602" y="2544752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3340216" y="2076089"/>
            <a:ext cx="11553237" cy="1155323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449114" y="643510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410448" y="6368821"/>
            <a:ext cx="1634041" cy="163404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flipH="1">
            <a:off x="2059083" y="693410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164756" y="643510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5126089" y="6368821"/>
            <a:ext cx="1634041" cy="163404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15774724" y="693410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5955480" y="3747894"/>
            <a:ext cx="6322709" cy="320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2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984590" y="7234728"/>
            <a:ext cx="6318820" cy="85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Q&amp;A Session 🎤</a:t>
            </a:r>
          </a:p>
          <a:p>
            <a:pPr algn="ctr">
              <a:lnSpc>
                <a:spcPts val="1680"/>
              </a:lnSpc>
              <a:spcBef>
                <a:spcPct val="0"/>
              </a:spcBef>
            </a:pPr>
            <a:endParaRPr lang="en-US" sz="3399">
              <a:solidFill>
                <a:srgbClr val="1F20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436498" y="8541459"/>
            <a:ext cx="5401569" cy="349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6"/>
              </a:lnSpc>
              <a:spcBef>
                <a:spcPct val="0"/>
              </a:spcBef>
            </a:pPr>
            <a:r>
              <a:rPr lang="en-US" sz="2004" b="1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https://huggingface.co/anup069/results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383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Poppins</vt:lpstr>
      <vt:lpstr>Canva Sans</vt:lpstr>
      <vt:lpstr>Arial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Animated Breaking News Slides</dc:title>
  <cp:lastModifiedBy>Anup Tiwari</cp:lastModifiedBy>
  <cp:revision>1</cp:revision>
  <dcterms:created xsi:type="dcterms:W3CDTF">2006-08-16T00:00:00Z</dcterms:created>
  <dcterms:modified xsi:type="dcterms:W3CDTF">2025-02-14T03:47:39Z</dcterms:modified>
  <dc:identifier>DAGfCpQIYzM</dc:identifier>
</cp:coreProperties>
</file>