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58" r:id="rId5"/>
    <p:sldId id="259" r:id="rId6"/>
    <p:sldId id="260" r:id="rId7"/>
    <p:sldId id="261" r:id="rId8"/>
    <p:sldId id="262" r:id="rId9"/>
    <p:sldId id="263" r:id="rId10"/>
    <p:sldId id="264" r:id="rId11"/>
    <p:sldId id="272"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42D41A"/>
    <a:srgbClr val="31BD34"/>
    <a:srgbClr val="6DE23E"/>
    <a:srgbClr val="3FEA36"/>
    <a:srgbClr val="1AE30B"/>
    <a:srgbClr val="1A961D"/>
    <a:srgbClr val="00CC66"/>
    <a:srgbClr val="22941C"/>
    <a:srgbClr val="41B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2/7/2025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2/7/2025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23A88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2/7/2025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3.wdp"/><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4.wdp"/><Relationship Id="rId7" Type="http://schemas.openxmlformats.org/officeDocument/2006/relationships/image" Target="../media/image24.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xephyrus19/Electric-Vehicle-Market-Insigh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00">
              <a:srgbClr val="00B050"/>
            </a:gs>
            <a:gs pos="0">
              <a:srgbClr val="00B050"/>
            </a:gs>
            <a:gs pos="99000">
              <a:srgbClr val="141B25"/>
            </a:gs>
            <a:gs pos="100000">
              <a:srgbClr val="122829"/>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AB73-494C-59AF-7DCD-EEA4081C3E00}"/>
              </a:ext>
            </a:extLst>
          </p:cNvPr>
          <p:cNvSpPr>
            <a:spLocks noGrp="1"/>
          </p:cNvSpPr>
          <p:nvPr>
            <p:ph type="ctrTitle"/>
          </p:nvPr>
        </p:nvSpPr>
        <p:spPr>
          <a:xfrm>
            <a:off x="704849" y="4639721"/>
            <a:ext cx="10782300" cy="1514273"/>
          </a:xfrm>
        </p:spPr>
        <p:txBody>
          <a:bodyPr/>
          <a:lstStyle/>
          <a:p>
            <a:pPr algn="ctr"/>
            <a:r>
              <a:rPr lang="en-IN" sz="7200" dirty="0">
                <a:solidFill>
                  <a:srgbClr val="00B050"/>
                </a:solidFill>
                <a:effectLst>
                  <a:outerShdw blurRad="50800" dist="38100" dir="2700000" algn="tl" rotWithShape="0">
                    <a:prstClr val="black">
                      <a:alpha val="40000"/>
                    </a:prstClr>
                  </a:outerShdw>
                </a:effectLst>
                <a:latin typeface="Trebuchet MS" panose="020B0603020202020204" pitchFamily="34" charset="0"/>
              </a:rPr>
              <a:t>EV SALES IN INDIA</a:t>
            </a:r>
          </a:p>
        </p:txBody>
      </p:sp>
      <p:pic>
        <p:nvPicPr>
          <p:cNvPr id="7" name="Picture 6">
            <a:extLst>
              <a:ext uri="{FF2B5EF4-FFF2-40B4-BE49-F238E27FC236}">
                <a16:creationId xmlns:a16="http://schemas.microsoft.com/office/drawing/2014/main" id="{DAA462CB-E501-32E7-6C0F-97CBA970DE9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7667" r="92833">
                        <a14:foregroundMark x1="10417" y1="35636" x2="10250" y2="34545"/>
                        <a14:foregroundMark x1="10667" y1="85091" x2="9833" y2="75818"/>
                        <a14:foregroundMark x1="9833" y1="75818" x2="14083" y2="66727"/>
                        <a14:foregroundMark x1="14083" y1="66727" x2="13417" y2="76727"/>
                        <a14:foregroundMark x1="13417" y1="76727" x2="19000" y2="58182"/>
                        <a14:foregroundMark x1="19000" y1="58182" x2="19000" y2="53818"/>
                        <a14:foregroundMark x1="23583" y1="46909" x2="25000" y2="38727"/>
                        <a14:foregroundMark x1="25000" y1="38727" x2="30667" y2="49636"/>
                        <a14:foregroundMark x1="30667" y1="49636" x2="24917" y2="41818"/>
                        <a14:foregroundMark x1="24917" y1="41818" x2="17167" y2="45455"/>
                        <a14:foregroundMark x1="17167" y1="45455" x2="12667" y2="41818"/>
                        <a14:foregroundMark x1="12667" y1="41818" x2="12750" y2="41273"/>
                        <a14:foregroundMark x1="21667" y1="75091" x2="24333" y2="75636"/>
                        <a14:foregroundMark x1="21583" y1="81636" x2="21750" y2="82727"/>
                        <a14:foregroundMark x1="7667" y1="80727" x2="7667" y2="80727"/>
                        <a14:foregroundMark x1="28500" y1="74909" x2="28500" y2="74909"/>
                        <a14:foregroundMark x1="27667" y1="73818" x2="27667" y2="73818"/>
                        <a14:foregroundMark x1="25417" y1="73818" x2="25417" y2="73818"/>
                        <a14:foregroundMark x1="52667" y1="47273" x2="52667" y2="47273"/>
                        <a14:foregroundMark x1="50917" y1="54000" x2="50917" y2="54000"/>
                        <a14:foregroundMark x1="50917" y1="54000" x2="50917" y2="54000"/>
                        <a14:foregroundMark x1="50917" y1="54000" x2="50917" y2="54000"/>
                        <a14:foregroundMark x1="52167" y1="57273" x2="52167" y2="57273"/>
                        <a14:foregroundMark x1="52833" y1="52909" x2="52833" y2="52909"/>
                        <a14:foregroundMark x1="52833" y1="51636" x2="52833" y2="51636"/>
                        <a14:foregroundMark x1="53083" y1="67818" x2="53083" y2="67818"/>
                        <a14:foregroundMark x1="53083" y1="67818" x2="52583" y2="67818"/>
                        <a14:foregroundMark x1="50750" y1="53455" x2="52083" y2="71818"/>
                        <a14:foregroundMark x1="52083" y1="71818" x2="54833" y2="72909"/>
                        <a14:foregroundMark x1="54417" y1="48545" x2="54583" y2="58000"/>
                        <a14:foregroundMark x1="50083" y1="43818" x2="50500" y2="49636"/>
                        <a14:foregroundMark x1="50083" y1="24727" x2="50167" y2="33273"/>
                        <a14:foregroundMark x1="50417" y1="33273" x2="50333" y2="40364"/>
                        <a14:foregroundMark x1="55417" y1="24000" x2="55417" y2="44545"/>
                        <a14:foregroundMark x1="55833" y1="22727" x2="55833" y2="22727"/>
                        <a14:foregroundMark x1="49917" y1="21818" x2="49917" y2="21818"/>
                        <a14:foregroundMark x1="48500" y1="29636" x2="48500" y2="29636"/>
                        <a14:foregroundMark x1="46583" y1="29636" x2="46583" y2="29636"/>
                        <a14:foregroundMark x1="45750" y1="50727" x2="45750" y2="50727"/>
                        <a14:foregroundMark x1="45917" y1="30909" x2="45917" y2="30909"/>
                        <a14:foregroundMark x1="45333" y1="33818" x2="45333" y2="33818"/>
                        <a14:foregroundMark x1="45417" y1="42727" x2="45417" y2="42727"/>
                        <a14:foregroundMark x1="45250" y1="38182" x2="45250" y2="38182"/>
                        <a14:foregroundMark x1="45250" y1="33636" x2="45250" y2="33636"/>
                        <a14:foregroundMark x1="46333" y1="58545" x2="46333" y2="58545"/>
                        <a14:foregroundMark x1="40833" y1="54182" x2="40833" y2="54182"/>
                        <a14:foregroundMark x1="38417" y1="54182" x2="38417" y2="54182"/>
                        <a14:foregroundMark x1="39333" y1="54182" x2="39917" y2="54182"/>
                        <a14:foregroundMark x1="41500" y1="56545" x2="41500" y2="56545"/>
                        <a14:foregroundMark x1="41917" y1="58182" x2="41917" y2="58182"/>
                        <a14:foregroundMark x1="45833" y1="49273" x2="45833" y2="49273"/>
                        <a14:foregroundMark x1="42583" y1="75818" x2="42583" y2="75818"/>
                        <a14:foregroundMark x1="42583" y1="75818" x2="42583" y2="75818"/>
                        <a14:foregroundMark x1="42917" y1="77273" x2="42917" y2="77273"/>
                        <a14:foregroundMark x1="57000" y1="29455" x2="57000" y2="29455"/>
                        <a14:foregroundMark x1="51250" y1="78545" x2="51250" y2="78545"/>
                        <a14:foregroundMark x1="51083" y1="78364" x2="52750" y2="72727"/>
                        <a14:foregroundMark x1="53417" y1="82727" x2="53417" y2="82727"/>
                        <a14:foregroundMark x1="53417" y1="83636" x2="53417" y2="83636"/>
                        <a14:foregroundMark x1="52750" y1="86364" x2="52750" y2="86364"/>
                        <a14:foregroundMark x1="52750" y1="86364" x2="50417" y2="86909"/>
                        <a14:foregroundMark x1="56417" y1="86909" x2="50250" y2="87818"/>
                        <a14:foregroundMark x1="50250" y1="87818" x2="49000" y2="87091"/>
                        <a14:foregroundMark x1="48417" y1="86909" x2="48417" y2="86909"/>
                        <a14:foregroundMark x1="47917" y1="86727" x2="47917" y2="86727"/>
                        <a14:foregroundMark x1="47750" y1="86727" x2="47750" y2="86727"/>
                        <a14:foregroundMark x1="47750" y1="85091" x2="47750" y2="85091"/>
                        <a14:foregroundMark x1="57750" y1="87273" x2="57417" y2="86182"/>
                        <a14:foregroundMark x1="48250" y1="89091" x2="48250" y2="89091"/>
                        <a14:foregroundMark x1="48250" y1="89091" x2="53083" y2="88909"/>
                        <a14:foregroundMark x1="53083" y1="88909" x2="55865" y2="89342"/>
                        <a14:foregroundMark x1="45667" y1="44909" x2="45667" y2="44909"/>
                        <a14:foregroundMark x1="46917" y1="68909" x2="46917" y2="68909"/>
                        <a14:foregroundMark x1="57333" y1="87818" x2="57333" y2="87818"/>
                        <a14:foregroundMark x1="57417" y1="89091" x2="57417" y2="89091"/>
                        <a14:foregroundMark x1="58000" y1="85091" x2="58000" y2="85091"/>
                        <a14:foregroundMark x1="66417" y1="60727" x2="66417" y2="60727"/>
                        <a14:foregroundMark x1="66417" y1="60727" x2="65250" y2="58182"/>
                        <a14:foregroundMark x1="63690" y1="58492" x2="63583" y2="58364"/>
                        <a14:foregroundMark x1="67667" y1="63273" x2="63906" y2="58753"/>
                        <a14:foregroundMark x1="46083" y1="54909" x2="46083" y2="54909"/>
                        <a14:foregroundMark x1="46250" y1="78000" x2="46250" y2="78000"/>
                        <a14:foregroundMark x1="70083" y1="81273" x2="70083" y2="81273"/>
                        <a14:foregroundMark x1="70083" y1="81273" x2="69333" y2="83091"/>
                        <a14:foregroundMark x1="91167" y1="80545" x2="91833" y2="80727"/>
                        <a14:foregroundMark x1="91250" y1="79273" x2="91250" y2="80727"/>
                        <a14:foregroundMark x1="90083" y1="80364" x2="92833" y2="78000"/>
                        <a14:foregroundMark x1="89417" y1="45273" x2="89417" y2="45273"/>
                        <a14:foregroundMark x1="86083" y1="35818" x2="86083" y2="35818"/>
                        <a14:foregroundMark x1="86083" y1="35818" x2="86083" y2="37273"/>
                        <a14:foregroundMark x1="86417" y1="40909" x2="86500" y2="34364"/>
                        <a14:foregroundMark x1="82333" y1="45091" x2="82333" y2="45091"/>
                        <a14:foregroundMark x1="85667" y1="33818" x2="85667" y2="33818"/>
                        <a14:foregroundMark x1="57750" y1="58727" x2="57750" y2="58727"/>
                        <a14:foregroundMark x1="42417" y1="66727" x2="42417" y2="66727"/>
                        <a14:foregroundMark x1="58500" y1="47636" x2="58500" y2="47636"/>
                        <a14:foregroundMark x1="61500" y1="71273" x2="61500" y2="71273"/>
                        <a14:foregroundMark x1="61500" y1="71273" x2="61500" y2="71273"/>
                        <a14:foregroundMark x1="57167" y1="69091" x2="57167" y2="69091"/>
                        <a14:foregroundMark x1="57500" y1="69273" x2="57500" y2="69273"/>
                        <a14:foregroundMark x1="57500" y1="72545" x2="57500" y2="72545"/>
                        <a14:foregroundMark x1="61250" y1="77636" x2="61250" y2="77636"/>
                        <a14:foregroundMark x1="58833" y1="36545" x2="58833" y2="36545"/>
                        <a14:foregroundMark x1="58167" y1="50000" x2="58167" y2="50000"/>
                        <a14:foregroundMark x1="63500" y1="72182" x2="63500" y2="72182"/>
                        <a14:foregroundMark x1="45917" y1="78727" x2="46333" y2="77273"/>
                        <a14:foregroundMark x1="62833" y1="58909" x2="62833" y2="58909"/>
                        <a14:foregroundMark x1="62083" y1="60545" x2="62083" y2="60545"/>
                        <a14:foregroundMark x1="58000" y1="54364" x2="58000" y2="54364"/>
                        <a14:foregroundMark x1="58667" y1="35273" x2="58667" y2="35273"/>
                        <a14:foregroundMark x1="55333" y1="21455" x2="55333" y2="21455"/>
                        <a14:foregroundMark x1="60167" y1="79273" x2="60167" y2="79273"/>
                        <a14:foregroundMark x1="90333" y1="88000" x2="90333" y2="88000"/>
                        <a14:foregroundMark x1="73667" y1="60182" x2="73667" y2="60182"/>
                        <a14:foregroundMark x1="66833" y1="64727" x2="66833" y2="64727"/>
                        <a14:foregroundMark x1="65333" y1="64727" x2="65333" y2="64727"/>
                        <a14:foregroundMark x1="46750" y1="74727" x2="46750" y2="74727"/>
                        <a14:backgroundMark x1="57333" y1="90909" x2="57333" y2="90909"/>
                        <a14:backgroundMark x1="57750" y1="90000" x2="56000" y2="89818"/>
                        <a14:backgroundMark x1="64500" y1="62727" x2="64500" y2="62727"/>
                        <a14:backgroundMark x1="64500" y1="62727" x2="63500" y2="61636"/>
                        <a14:backgroundMark x1="65750" y1="64000" x2="64667" y2="62364"/>
                        <a14:backgroundMark x1="45833" y1="44909" x2="45833" y2="44909"/>
                        <a14:backgroundMark x1="57083" y1="69273" x2="57083" y2="69273"/>
                        <a14:backgroundMark x1="57083" y1="69091" x2="57083" y2="69091"/>
                      </a14:backgroundRemoval>
                    </a14:imgEffect>
                    <a14:imgEffect>
                      <a14:brightnessContrast bright="-20000" contrast="40000"/>
                    </a14:imgEffect>
                  </a14:imgLayer>
                </a14:imgProps>
              </a:ext>
            </a:extLst>
          </a:blip>
          <a:stretch>
            <a:fillRect/>
          </a:stretch>
        </p:blipFill>
        <p:spPr>
          <a:xfrm>
            <a:off x="2844731" y="1669493"/>
            <a:ext cx="6502536" cy="2980329"/>
          </a:xfrm>
          <a:prstGeom prst="rect">
            <a:avLst/>
          </a:prstGeom>
        </p:spPr>
      </p:pic>
      <p:sp>
        <p:nvSpPr>
          <p:cNvPr id="4" name="TextBox 3">
            <a:extLst>
              <a:ext uri="{FF2B5EF4-FFF2-40B4-BE49-F238E27FC236}">
                <a16:creationId xmlns:a16="http://schemas.microsoft.com/office/drawing/2014/main" id="{FAD22A8E-CBC1-FDAA-5491-5EBFF6E773EA}"/>
              </a:ext>
            </a:extLst>
          </p:cNvPr>
          <p:cNvSpPr txBox="1"/>
          <p:nvPr/>
        </p:nvSpPr>
        <p:spPr>
          <a:xfrm>
            <a:off x="6787057" y="6092448"/>
            <a:ext cx="3172297" cy="338554"/>
          </a:xfrm>
          <a:prstGeom prst="rect">
            <a:avLst/>
          </a:prstGeom>
          <a:noFill/>
        </p:spPr>
        <p:txBody>
          <a:bodyPr wrap="square" rtlCol="0">
            <a:spAutoFit/>
          </a:bodyPr>
          <a:lstStyle/>
          <a:p>
            <a:pPr algn="ctr"/>
            <a:r>
              <a:rPr lang="en-IN" sz="1600" dirty="0">
                <a:solidFill>
                  <a:srgbClr val="92D050"/>
                </a:solidFill>
                <a:latin typeface="Trebuchet MS" panose="020B0603020202020204" pitchFamily="34" charset="0"/>
              </a:rPr>
              <a:t>Submitted by Anupam Anil</a:t>
            </a:r>
          </a:p>
        </p:txBody>
      </p:sp>
    </p:spTree>
    <p:extLst>
      <p:ext uri="{BB962C8B-B14F-4D97-AF65-F5344CB8AC3E}">
        <p14:creationId xmlns:p14="http://schemas.microsoft.com/office/powerpoint/2010/main" val="2673799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D138-A26A-E474-30DF-0DA8D1202537}"/>
              </a:ext>
            </a:extLst>
          </p:cNvPr>
          <p:cNvSpPr>
            <a:spLocks noGrp="1"/>
          </p:cNvSpPr>
          <p:nvPr>
            <p:ph type="title"/>
          </p:nvPr>
        </p:nvSpPr>
        <p:spPr>
          <a:xfrm>
            <a:off x="709612" y="1080135"/>
            <a:ext cx="10772775" cy="632298"/>
          </a:xfrm>
        </p:spPr>
        <p:txBody>
          <a:bodyPr>
            <a:normAutofit/>
          </a:bodyPr>
          <a:lstStyle/>
          <a:p>
            <a:r>
              <a:rPr lang="en-US" sz="3600" u="sng" dirty="0">
                <a:solidFill>
                  <a:srgbClr val="31BD34"/>
                </a:solidFill>
                <a:latin typeface="Tw Cen MT" panose="020B0602020104020603" pitchFamily="34" charset="0"/>
              </a:rPr>
              <a:t>3. </a:t>
            </a:r>
            <a:r>
              <a:rPr lang="en-US" sz="3600" u="sng" dirty="0" err="1">
                <a:solidFill>
                  <a:srgbClr val="31BD34"/>
                </a:solidFill>
                <a:latin typeface="Tw Cen MT" panose="020B0602020104020603" pitchFamily="34" charset="0"/>
              </a:rPr>
              <a:t>dim_date</a:t>
            </a:r>
            <a:endParaRPr lang="en-IN" sz="3600" dirty="0">
              <a:solidFill>
                <a:srgbClr val="31BD34"/>
              </a:solidFill>
            </a:endParaRPr>
          </a:p>
        </p:txBody>
      </p:sp>
      <p:sp>
        <p:nvSpPr>
          <p:cNvPr id="3" name="Content Placeholder 2">
            <a:extLst>
              <a:ext uri="{FF2B5EF4-FFF2-40B4-BE49-F238E27FC236}">
                <a16:creationId xmlns:a16="http://schemas.microsoft.com/office/drawing/2014/main" id="{7CCE26C9-E1A7-D505-0539-8C598B42BE87}"/>
              </a:ext>
            </a:extLst>
          </p:cNvPr>
          <p:cNvSpPr>
            <a:spLocks noGrp="1"/>
          </p:cNvSpPr>
          <p:nvPr>
            <p:ph idx="1"/>
          </p:nvPr>
        </p:nvSpPr>
        <p:spPr>
          <a:xfrm>
            <a:off x="676656" y="2011680"/>
            <a:ext cx="11152178" cy="3766185"/>
          </a:xfrm>
        </p:spPr>
        <p:txBody>
          <a:bodyPr/>
          <a:lstStyle/>
          <a:p>
            <a:pPr>
              <a:lnSpc>
                <a:spcPct val="150000"/>
              </a:lnSpc>
            </a:pPr>
            <a:r>
              <a:rPr lang="en-IN" dirty="0">
                <a:solidFill>
                  <a:schemeClr val="bg1">
                    <a:lumMod val="85000"/>
                  </a:schemeClr>
                </a:solidFill>
                <a:latin typeface="Tw Cen MT" panose="020B0602020104020603" pitchFamily="34" charset="0"/>
              </a:rPr>
              <a:t>1. date : The date of purchase of the vehicle.</a:t>
            </a:r>
          </a:p>
          <a:p>
            <a:pPr>
              <a:lnSpc>
                <a:spcPct val="150000"/>
              </a:lnSpc>
            </a:pPr>
            <a:r>
              <a:rPr lang="en-IN" dirty="0">
                <a:solidFill>
                  <a:schemeClr val="bg1">
                    <a:lumMod val="85000"/>
                  </a:schemeClr>
                </a:solidFill>
                <a:latin typeface="Tw Cen MT" panose="020B0602020104020603" pitchFamily="34" charset="0"/>
              </a:rPr>
              <a:t>2. </a:t>
            </a:r>
            <a:r>
              <a:rPr lang="en-IN" dirty="0" err="1">
                <a:solidFill>
                  <a:schemeClr val="bg1">
                    <a:lumMod val="85000"/>
                  </a:schemeClr>
                </a:solidFill>
                <a:latin typeface="Tw Cen MT" panose="020B0602020104020603" pitchFamily="34" charset="0"/>
              </a:rPr>
              <a:t>fiscal_year</a:t>
            </a:r>
            <a:r>
              <a:rPr lang="en-IN" dirty="0">
                <a:solidFill>
                  <a:schemeClr val="bg1">
                    <a:lumMod val="85000"/>
                  </a:schemeClr>
                </a:solidFill>
                <a:latin typeface="Tw Cen MT" panose="020B0602020104020603" pitchFamily="34" charset="0"/>
              </a:rPr>
              <a:t> : </a:t>
            </a:r>
            <a:r>
              <a:rPr lang="en-US" dirty="0">
                <a:solidFill>
                  <a:schemeClr val="bg1">
                    <a:lumMod val="85000"/>
                  </a:schemeClr>
                </a:solidFill>
                <a:latin typeface="Tw Cen MT" panose="020B0602020104020603" pitchFamily="34" charset="0"/>
              </a:rPr>
              <a:t>The</a:t>
            </a:r>
            <a:r>
              <a:rPr lang="en-US" b="0" i="0" dirty="0">
                <a:solidFill>
                  <a:schemeClr val="bg1">
                    <a:lumMod val="85000"/>
                  </a:schemeClr>
                </a:solidFill>
                <a:effectLst/>
                <a:latin typeface="Tw Cen MT" panose="020B0602020104020603" pitchFamily="34" charset="0"/>
              </a:rPr>
              <a:t> year as reckoned for taxing or accounting purposes; a financial year</a:t>
            </a:r>
            <a:endParaRPr lang="en-IN" dirty="0">
              <a:solidFill>
                <a:schemeClr val="bg1">
                  <a:lumMod val="85000"/>
                </a:schemeClr>
              </a:solidFill>
              <a:latin typeface="Tw Cen MT" panose="020B0602020104020603" pitchFamily="34" charset="0"/>
            </a:endParaRPr>
          </a:p>
          <a:p>
            <a:pPr>
              <a:lnSpc>
                <a:spcPct val="150000"/>
              </a:lnSpc>
            </a:pPr>
            <a:r>
              <a:rPr lang="en-IN" dirty="0">
                <a:solidFill>
                  <a:schemeClr val="bg1">
                    <a:lumMod val="85000"/>
                  </a:schemeClr>
                </a:solidFill>
                <a:latin typeface="Tw Cen MT" panose="020B0602020104020603" pitchFamily="34" charset="0"/>
              </a:rPr>
              <a:t>3. quarter : The quarter in the each fiscal year when purchase occurred.</a:t>
            </a:r>
          </a:p>
        </p:txBody>
      </p:sp>
    </p:spTree>
    <p:extLst>
      <p:ext uri="{BB962C8B-B14F-4D97-AF65-F5344CB8AC3E}">
        <p14:creationId xmlns:p14="http://schemas.microsoft.com/office/powerpoint/2010/main" val="365045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D41F-C2FC-0924-F367-A1103FB3E383}"/>
              </a:ext>
            </a:extLst>
          </p:cNvPr>
          <p:cNvSpPr>
            <a:spLocks noGrp="1"/>
          </p:cNvSpPr>
          <p:nvPr>
            <p:ph type="title"/>
          </p:nvPr>
        </p:nvSpPr>
        <p:spPr>
          <a:xfrm>
            <a:off x="369167" y="1140261"/>
            <a:ext cx="4595496" cy="973667"/>
          </a:xfrm>
        </p:spPr>
        <p:txBody>
          <a:bodyPr>
            <a:normAutofit/>
          </a:bodyPr>
          <a:lstStyle/>
          <a:p>
            <a:r>
              <a:rPr lang="en-IN" sz="4400" u="sng" dirty="0">
                <a:solidFill>
                  <a:srgbClr val="31BD34"/>
                </a:solidFill>
                <a:latin typeface="Tw Cen MT" panose="020B0602020104020603" pitchFamily="34" charset="0"/>
              </a:rPr>
              <a:t>New Measures Used:</a:t>
            </a:r>
          </a:p>
        </p:txBody>
      </p:sp>
      <p:pic>
        <p:nvPicPr>
          <p:cNvPr id="7" name="Picture 6">
            <a:extLst>
              <a:ext uri="{FF2B5EF4-FFF2-40B4-BE49-F238E27FC236}">
                <a16:creationId xmlns:a16="http://schemas.microsoft.com/office/drawing/2014/main" id="{B1B491E6-B37B-3707-F4FD-E035D6275586}"/>
              </a:ext>
            </a:extLst>
          </p:cNvPr>
          <p:cNvPicPr>
            <a:picLocks noChangeAspect="1"/>
          </p:cNvPicPr>
          <p:nvPr/>
        </p:nvPicPr>
        <p:blipFill>
          <a:blip r:embed="rId2"/>
          <a:stretch>
            <a:fillRect/>
          </a:stretch>
        </p:blipFill>
        <p:spPr>
          <a:xfrm>
            <a:off x="4593313" y="2457040"/>
            <a:ext cx="3372321" cy="4029637"/>
          </a:xfrm>
          <a:prstGeom prst="rect">
            <a:avLst/>
          </a:prstGeom>
        </p:spPr>
      </p:pic>
      <p:pic>
        <p:nvPicPr>
          <p:cNvPr id="9" name="Picture 8">
            <a:extLst>
              <a:ext uri="{FF2B5EF4-FFF2-40B4-BE49-F238E27FC236}">
                <a16:creationId xmlns:a16="http://schemas.microsoft.com/office/drawing/2014/main" id="{3DBF5B4F-797B-1473-4FAA-6B3EF393FFDB}"/>
              </a:ext>
            </a:extLst>
          </p:cNvPr>
          <p:cNvPicPr>
            <a:picLocks noChangeAspect="1"/>
          </p:cNvPicPr>
          <p:nvPr/>
        </p:nvPicPr>
        <p:blipFill>
          <a:blip r:embed="rId3"/>
          <a:stretch>
            <a:fillRect/>
          </a:stretch>
        </p:blipFill>
        <p:spPr>
          <a:xfrm>
            <a:off x="8529403" y="1093412"/>
            <a:ext cx="3362794" cy="5382376"/>
          </a:xfrm>
          <a:prstGeom prst="rect">
            <a:avLst/>
          </a:prstGeom>
        </p:spPr>
      </p:pic>
      <p:pic>
        <p:nvPicPr>
          <p:cNvPr id="11" name="Picture 10">
            <a:extLst>
              <a:ext uri="{FF2B5EF4-FFF2-40B4-BE49-F238E27FC236}">
                <a16:creationId xmlns:a16="http://schemas.microsoft.com/office/drawing/2014/main" id="{D8836C4A-FD1B-1018-ACAD-3BC6DD9E3E51}"/>
              </a:ext>
            </a:extLst>
          </p:cNvPr>
          <p:cNvPicPr>
            <a:picLocks noChangeAspect="1"/>
          </p:cNvPicPr>
          <p:nvPr/>
        </p:nvPicPr>
        <p:blipFill>
          <a:blip r:embed="rId4"/>
          <a:stretch>
            <a:fillRect/>
          </a:stretch>
        </p:blipFill>
        <p:spPr>
          <a:xfrm>
            <a:off x="657224" y="3408310"/>
            <a:ext cx="3372321" cy="3067478"/>
          </a:xfrm>
          <a:prstGeom prst="rect">
            <a:avLst/>
          </a:prstGeom>
        </p:spPr>
      </p:pic>
      <p:pic>
        <p:nvPicPr>
          <p:cNvPr id="13" name="Graphic 12" descr="Checkmark">
            <a:extLst>
              <a:ext uri="{FF2B5EF4-FFF2-40B4-BE49-F238E27FC236}">
                <a16:creationId xmlns:a16="http://schemas.microsoft.com/office/drawing/2014/main" id="{0E68D70F-AED9-49B5-C226-0E3C8FBDF5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9256" y="4841239"/>
            <a:ext cx="441961" cy="441961"/>
          </a:xfrm>
          <a:prstGeom prst="rect">
            <a:avLst/>
          </a:prstGeom>
          <a:effectLst>
            <a:glow rad="63500">
              <a:srgbClr val="31BD34">
                <a:alpha val="40000"/>
              </a:srgbClr>
            </a:glow>
          </a:effectLst>
        </p:spPr>
      </p:pic>
      <p:pic>
        <p:nvPicPr>
          <p:cNvPr id="14" name="Graphic 13" descr="Checkmark">
            <a:extLst>
              <a:ext uri="{FF2B5EF4-FFF2-40B4-BE49-F238E27FC236}">
                <a16:creationId xmlns:a16="http://schemas.microsoft.com/office/drawing/2014/main" id="{3D35F648-0D00-8453-68DF-D15EEFAB6A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9713" y="4206661"/>
            <a:ext cx="441961" cy="441961"/>
          </a:xfrm>
          <a:prstGeom prst="rect">
            <a:avLst/>
          </a:prstGeom>
          <a:effectLst>
            <a:glow rad="63500">
              <a:srgbClr val="31BD34">
                <a:alpha val="40000"/>
              </a:srgbClr>
            </a:glow>
          </a:effectLst>
        </p:spPr>
      </p:pic>
      <p:pic>
        <p:nvPicPr>
          <p:cNvPr id="15" name="Graphic 14" descr="Checkmark">
            <a:extLst>
              <a:ext uri="{FF2B5EF4-FFF2-40B4-BE49-F238E27FC236}">
                <a16:creationId xmlns:a16="http://schemas.microsoft.com/office/drawing/2014/main" id="{89610424-8BB1-4737-C210-A82C6D9FD2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5936" y="4594617"/>
            <a:ext cx="441961" cy="441961"/>
          </a:xfrm>
          <a:prstGeom prst="rect">
            <a:avLst/>
          </a:prstGeom>
          <a:effectLst>
            <a:glow rad="63500">
              <a:srgbClr val="31BD34">
                <a:alpha val="40000"/>
              </a:srgbClr>
            </a:glow>
          </a:effectLst>
        </p:spPr>
      </p:pic>
      <p:pic>
        <p:nvPicPr>
          <p:cNvPr id="16" name="Graphic 15" descr="Checkmark">
            <a:extLst>
              <a:ext uri="{FF2B5EF4-FFF2-40B4-BE49-F238E27FC236}">
                <a16:creationId xmlns:a16="http://schemas.microsoft.com/office/drawing/2014/main" id="{3E9F30C0-0239-E4A8-6DE9-E501487AF4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5936" y="4940057"/>
            <a:ext cx="441961" cy="441961"/>
          </a:xfrm>
          <a:prstGeom prst="rect">
            <a:avLst/>
          </a:prstGeom>
          <a:effectLst>
            <a:glow rad="63500">
              <a:srgbClr val="31BD34">
                <a:alpha val="40000"/>
              </a:srgbClr>
            </a:glow>
          </a:effectLst>
        </p:spPr>
      </p:pic>
      <p:pic>
        <p:nvPicPr>
          <p:cNvPr id="17" name="Graphic 16" descr="Checkmark">
            <a:extLst>
              <a:ext uri="{FF2B5EF4-FFF2-40B4-BE49-F238E27FC236}">
                <a16:creationId xmlns:a16="http://schemas.microsoft.com/office/drawing/2014/main" id="{4A0FC341-B891-2F56-E91F-499E8D1B89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5935" y="5329765"/>
            <a:ext cx="441961" cy="441961"/>
          </a:xfrm>
          <a:prstGeom prst="rect">
            <a:avLst/>
          </a:prstGeom>
          <a:effectLst>
            <a:glow rad="63500">
              <a:srgbClr val="31BD34">
                <a:alpha val="40000"/>
              </a:srgbClr>
            </a:glow>
          </a:effectLst>
        </p:spPr>
      </p:pic>
      <p:pic>
        <p:nvPicPr>
          <p:cNvPr id="18" name="Graphic 17" descr="Checkmark">
            <a:extLst>
              <a:ext uri="{FF2B5EF4-FFF2-40B4-BE49-F238E27FC236}">
                <a16:creationId xmlns:a16="http://schemas.microsoft.com/office/drawing/2014/main" id="{F568428D-C646-76D2-96BD-502BB88C31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5935" y="6054437"/>
            <a:ext cx="441961" cy="441961"/>
          </a:xfrm>
          <a:prstGeom prst="rect">
            <a:avLst/>
          </a:prstGeom>
          <a:effectLst>
            <a:glow rad="63500">
              <a:srgbClr val="31BD34">
                <a:alpha val="40000"/>
              </a:srgbClr>
            </a:glow>
          </a:effectLst>
        </p:spPr>
      </p:pic>
      <p:pic>
        <p:nvPicPr>
          <p:cNvPr id="19" name="Graphic 18" descr="Checkmark">
            <a:extLst>
              <a:ext uri="{FF2B5EF4-FFF2-40B4-BE49-F238E27FC236}">
                <a16:creationId xmlns:a16="http://schemas.microsoft.com/office/drawing/2014/main" id="{BFB4818E-2241-00C7-EFC4-29CA8CF164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9714" y="5722800"/>
            <a:ext cx="441961" cy="441961"/>
          </a:xfrm>
          <a:prstGeom prst="rect">
            <a:avLst/>
          </a:prstGeom>
          <a:effectLst>
            <a:glow rad="63500">
              <a:srgbClr val="31BD34">
                <a:alpha val="40000"/>
              </a:srgbClr>
            </a:glow>
          </a:effectLst>
        </p:spPr>
      </p:pic>
      <p:pic>
        <p:nvPicPr>
          <p:cNvPr id="20" name="Graphic 19" descr="Checkmark">
            <a:extLst>
              <a:ext uri="{FF2B5EF4-FFF2-40B4-BE49-F238E27FC236}">
                <a16:creationId xmlns:a16="http://schemas.microsoft.com/office/drawing/2014/main" id="{0D929E90-A59E-1E77-EA38-78F74EA7D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1626" y="3985680"/>
            <a:ext cx="441961" cy="441961"/>
          </a:xfrm>
          <a:prstGeom prst="rect">
            <a:avLst/>
          </a:prstGeom>
          <a:effectLst>
            <a:glow rad="63500">
              <a:srgbClr val="31BD34">
                <a:alpha val="40000"/>
              </a:srgbClr>
            </a:glow>
          </a:effectLst>
        </p:spPr>
      </p:pic>
      <p:pic>
        <p:nvPicPr>
          <p:cNvPr id="21" name="Graphic 20" descr="Checkmark">
            <a:extLst>
              <a:ext uri="{FF2B5EF4-FFF2-40B4-BE49-F238E27FC236}">
                <a16:creationId xmlns:a16="http://schemas.microsoft.com/office/drawing/2014/main" id="{E55C6BFD-3922-E814-8603-DCA750A855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1626" y="4719076"/>
            <a:ext cx="441961" cy="441961"/>
          </a:xfrm>
          <a:prstGeom prst="rect">
            <a:avLst/>
          </a:prstGeom>
          <a:effectLst>
            <a:glow rad="63500">
              <a:srgbClr val="31BD34">
                <a:alpha val="40000"/>
              </a:srgbClr>
            </a:glow>
          </a:effectLst>
        </p:spPr>
      </p:pic>
      <p:pic>
        <p:nvPicPr>
          <p:cNvPr id="22" name="Graphic 21" descr="Checkmark">
            <a:extLst>
              <a:ext uri="{FF2B5EF4-FFF2-40B4-BE49-F238E27FC236}">
                <a16:creationId xmlns:a16="http://schemas.microsoft.com/office/drawing/2014/main" id="{2BF0E83C-2AF2-4ADA-7CC8-6D8E489B0C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1626" y="5052059"/>
            <a:ext cx="441961" cy="441961"/>
          </a:xfrm>
          <a:prstGeom prst="rect">
            <a:avLst/>
          </a:prstGeom>
          <a:effectLst>
            <a:glow rad="63500">
              <a:srgbClr val="31BD34">
                <a:alpha val="40000"/>
              </a:srgbClr>
            </a:glow>
          </a:effectLst>
        </p:spPr>
      </p:pic>
      <p:pic>
        <p:nvPicPr>
          <p:cNvPr id="23" name="Graphic 22" descr="Checkmark">
            <a:extLst>
              <a:ext uri="{FF2B5EF4-FFF2-40B4-BE49-F238E27FC236}">
                <a16:creationId xmlns:a16="http://schemas.microsoft.com/office/drawing/2014/main" id="{636D9CAC-D2A7-1220-1FCF-5A4D26FF1B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5010" y="2532379"/>
            <a:ext cx="441961" cy="441961"/>
          </a:xfrm>
          <a:prstGeom prst="rect">
            <a:avLst/>
          </a:prstGeom>
          <a:effectLst>
            <a:glow rad="63500">
              <a:srgbClr val="31BD34">
                <a:alpha val="40000"/>
              </a:srgbClr>
            </a:glow>
          </a:effectLst>
        </p:spPr>
      </p:pic>
      <p:pic>
        <p:nvPicPr>
          <p:cNvPr id="24" name="Graphic 23" descr="Checkmark">
            <a:extLst>
              <a:ext uri="{FF2B5EF4-FFF2-40B4-BE49-F238E27FC236}">
                <a16:creationId xmlns:a16="http://schemas.microsoft.com/office/drawing/2014/main" id="{34D8B3DA-AA37-388F-FFE0-8F772BA557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5010" y="3276594"/>
            <a:ext cx="441961" cy="441961"/>
          </a:xfrm>
          <a:prstGeom prst="rect">
            <a:avLst/>
          </a:prstGeom>
          <a:effectLst>
            <a:glow rad="63500">
              <a:srgbClr val="31BD34">
                <a:alpha val="40000"/>
              </a:srgbClr>
            </a:glow>
          </a:effectLst>
        </p:spPr>
      </p:pic>
      <p:pic>
        <p:nvPicPr>
          <p:cNvPr id="25" name="Graphic 24" descr="Checkmark">
            <a:extLst>
              <a:ext uri="{FF2B5EF4-FFF2-40B4-BE49-F238E27FC236}">
                <a16:creationId xmlns:a16="http://schemas.microsoft.com/office/drawing/2014/main" id="{67C34D22-9E8E-5F2C-CBEC-4891D0D58A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1626" y="2898137"/>
            <a:ext cx="441961" cy="441961"/>
          </a:xfrm>
          <a:prstGeom prst="rect">
            <a:avLst/>
          </a:prstGeom>
          <a:effectLst>
            <a:glow rad="63500">
              <a:srgbClr val="31BD34">
                <a:alpha val="40000"/>
              </a:srgbClr>
            </a:glow>
          </a:effectLst>
        </p:spPr>
      </p:pic>
      <p:pic>
        <p:nvPicPr>
          <p:cNvPr id="26" name="Graphic 25" descr="Checkmark">
            <a:extLst>
              <a:ext uri="{FF2B5EF4-FFF2-40B4-BE49-F238E27FC236}">
                <a16:creationId xmlns:a16="http://schemas.microsoft.com/office/drawing/2014/main" id="{86E4B12E-342F-8B74-9849-29FF088ED3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2470" y="3622032"/>
            <a:ext cx="441961" cy="441961"/>
          </a:xfrm>
          <a:prstGeom prst="rect">
            <a:avLst/>
          </a:prstGeom>
          <a:effectLst>
            <a:glow rad="63500">
              <a:srgbClr val="31BD34">
                <a:alpha val="40000"/>
              </a:srgbClr>
            </a:glow>
          </a:effectLst>
        </p:spPr>
      </p:pic>
      <p:pic>
        <p:nvPicPr>
          <p:cNvPr id="27" name="Graphic 26" descr="Checkmark">
            <a:extLst>
              <a:ext uri="{FF2B5EF4-FFF2-40B4-BE49-F238E27FC236}">
                <a16:creationId xmlns:a16="http://schemas.microsoft.com/office/drawing/2014/main" id="{35D0E2AE-CAF3-A179-CA27-40F6BBFFD9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1626" y="5771726"/>
            <a:ext cx="441961" cy="441961"/>
          </a:xfrm>
          <a:prstGeom prst="rect">
            <a:avLst/>
          </a:prstGeom>
          <a:effectLst>
            <a:glow rad="63500">
              <a:srgbClr val="31BD34">
                <a:alpha val="40000"/>
              </a:srgbClr>
            </a:glow>
          </a:effectLst>
        </p:spPr>
      </p:pic>
      <p:pic>
        <p:nvPicPr>
          <p:cNvPr id="28" name="Graphic 27" descr="Checkmark">
            <a:extLst>
              <a:ext uri="{FF2B5EF4-FFF2-40B4-BE49-F238E27FC236}">
                <a16:creationId xmlns:a16="http://schemas.microsoft.com/office/drawing/2014/main" id="{193D0567-331F-22D8-5573-E85230D0EB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1626" y="5407901"/>
            <a:ext cx="441961" cy="441961"/>
          </a:xfrm>
          <a:prstGeom prst="rect">
            <a:avLst/>
          </a:prstGeom>
          <a:effectLst>
            <a:glow rad="63500">
              <a:srgbClr val="31BD34">
                <a:alpha val="40000"/>
              </a:srgbClr>
            </a:glow>
          </a:effectLst>
        </p:spPr>
      </p:pic>
      <p:sp>
        <p:nvSpPr>
          <p:cNvPr id="29" name="TextBox 28">
            <a:extLst>
              <a:ext uri="{FF2B5EF4-FFF2-40B4-BE49-F238E27FC236}">
                <a16:creationId xmlns:a16="http://schemas.microsoft.com/office/drawing/2014/main" id="{9933CA18-8E8F-8688-43E0-E065B0242CF6}"/>
              </a:ext>
            </a:extLst>
          </p:cNvPr>
          <p:cNvSpPr txBox="1"/>
          <p:nvPr/>
        </p:nvSpPr>
        <p:spPr>
          <a:xfrm>
            <a:off x="6200704" y="1475072"/>
            <a:ext cx="2164054" cy="400110"/>
          </a:xfrm>
          <a:prstGeom prst="rect">
            <a:avLst/>
          </a:prstGeom>
          <a:noFill/>
        </p:spPr>
        <p:txBody>
          <a:bodyPr wrap="none" rtlCol="0">
            <a:spAutoFit/>
          </a:bodyPr>
          <a:lstStyle/>
          <a:p>
            <a:r>
              <a:rPr lang="en-IN" sz="2000" dirty="0">
                <a:solidFill>
                  <a:srgbClr val="42D41A"/>
                </a:solidFill>
                <a:effectLst>
                  <a:outerShdw blurRad="50800" dist="38100" dir="2700000" algn="tl" rotWithShape="0">
                    <a:prstClr val="black">
                      <a:alpha val="40000"/>
                    </a:prstClr>
                  </a:outerShdw>
                </a:effectLst>
                <a:latin typeface="Tw Cen MT" panose="020B0602020104020603" pitchFamily="34" charset="0"/>
              </a:rPr>
              <a:t>New column added</a:t>
            </a:r>
          </a:p>
        </p:txBody>
      </p:sp>
      <p:sp>
        <p:nvSpPr>
          <p:cNvPr id="30" name="Arrow: Right 29">
            <a:extLst>
              <a:ext uri="{FF2B5EF4-FFF2-40B4-BE49-F238E27FC236}">
                <a16:creationId xmlns:a16="http://schemas.microsoft.com/office/drawing/2014/main" id="{DF790551-3F94-73C2-C565-70396F1F6AD4}"/>
              </a:ext>
            </a:extLst>
          </p:cNvPr>
          <p:cNvSpPr/>
          <p:nvPr/>
        </p:nvSpPr>
        <p:spPr>
          <a:xfrm>
            <a:off x="8324118" y="1627095"/>
            <a:ext cx="629146" cy="178845"/>
          </a:xfrm>
          <a:prstGeom prst="rightArrow">
            <a:avLst/>
          </a:prstGeom>
          <a:noFill/>
          <a:ln>
            <a:solidFill>
              <a:srgbClr val="42D41A"/>
            </a:solidFill>
          </a:ln>
          <a:effectLst>
            <a:glow rad="25400">
              <a:srgbClr val="42D41A">
                <a:alpha val="40000"/>
              </a:srgb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2098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BF63-BCDE-F2C8-06C6-E52217D14220}"/>
              </a:ext>
            </a:extLst>
          </p:cNvPr>
          <p:cNvSpPr>
            <a:spLocks noGrp="1"/>
          </p:cNvSpPr>
          <p:nvPr>
            <p:ph type="title"/>
          </p:nvPr>
        </p:nvSpPr>
        <p:spPr>
          <a:xfrm>
            <a:off x="1015276" y="1714366"/>
            <a:ext cx="3740869" cy="765063"/>
          </a:xfrm>
        </p:spPr>
        <p:txBody>
          <a:bodyPr>
            <a:normAutofit/>
          </a:bodyPr>
          <a:lstStyle/>
          <a:p>
            <a:pPr algn="ctr"/>
            <a:r>
              <a:rPr lang="en-IN" sz="4800" u="sng" dirty="0" err="1">
                <a:solidFill>
                  <a:srgbClr val="3FEA36"/>
                </a:solidFill>
                <a:effectLst>
                  <a:outerShdw blurRad="50800" dist="38100" dir="2700000" algn="tl" rotWithShape="0">
                    <a:prstClr val="black">
                      <a:alpha val="40000"/>
                    </a:prstClr>
                  </a:outerShdw>
                </a:effectLst>
                <a:latin typeface="Tw Cen MT" panose="020B0602020104020603" pitchFamily="34" charset="0"/>
              </a:rPr>
              <a:t>Criterias</a:t>
            </a:r>
            <a:r>
              <a:rPr lang="en-IN" sz="4800" u="sng" dirty="0">
                <a:solidFill>
                  <a:srgbClr val="3FEA36"/>
                </a:solidFill>
                <a:effectLst>
                  <a:outerShdw blurRad="50800" dist="38100" dir="2700000" algn="tl" rotWithShape="0">
                    <a:prstClr val="black">
                      <a:alpha val="40000"/>
                    </a:prstClr>
                  </a:outerShdw>
                </a:effectLst>
                <a:latin typeface="Tw Cen MT" panose="020B0602020104020603" pitchFamily="34" charset="0"/>
              </a:rPr>
              <a:t> Used</a:t>
            </a:r>
          </a:p>
        </p:txBody>
      </p:sp>
      <p:sp>
        <p:nvSpPr>
          <p:cNvPr id="7" name="TextBox 6">
            <a:extLst>
              <a:ext uri="{FF2B5EF4-FFF2-40B4-BE49-F238E27FC236}">
                <a16:creationId xmlns:a16="http://schemas.microsoft.com/office/drawing/2014/main" id="{EEA41367-A6CF-7432-69D3-BEBB32A69F69}"/>
              </a:ext>
            </a:extLst>
          </p:cNvPr>
          <p:cNvSpPr txBox="1">
            <a:spLocks/>
          </p:cNvSpPr>
          <p:nvPr/>
        </p:nvSpPr>
        <p:spPr>
          <a:xfrm>
            <a:off x="5622588" y="2380085"/>
            <a:ext cx="5940000" cy="1008000"/>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Total EV Sold by Makers</a:t>
            </a:r>
          </a:p>
          <a:p>
            <a:pPr algn="ctr"/>
            <a:r>
              <a:rPr lang="en-IN" sz="2400" dirty="0">
                <a:solidFill>
                  <a:schemeClr val="bg1">
                    <a:lumMod val="85000"/>
                  </a:schemeClr>
                </a:solidFill>
                <a:latin typeface="Tw Cen MT" panose="020B0602020104020603" pitchFamily="34" charset="0"/>
              </a:rPr>
              <a:t>Bar Chart</a:t>
            </a:r>
          </a:p>
          <a:p>
            <a:endParaRPr lang="en-IN" dirty="0"/>
          </a:p>
        </p:txBody>
      </p:sp>
      <p:sp>
        <p:nvSpPr>
          <p:cNvPr id="8" name="TextBox 7">
            <a:extLst>
              <a:ext uri="{FF2B5EF4-FFF2-40B4-BE49-F238E27FC236}">
                <a16:creationId xmlns:a16="http://schemas.microsoft.com/office/drawing/2014/main" id="{0D2729AB-D713-9845-2870-BC41C47A3A96}"/>
              </a:ext>
            </a:extLst>
          </p:cNvPr>
          <p:cNvSpPr txBox="1"/>
          <p:nvPr/>
        </p:nvSpPr>
        <p:spPr>
          <a:xfrm>
            <a:off x="5611060" y="3716226"/>
            <a:ext cx="5940000" cy="1008000"/>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Total EV Sold by Years</a:t>
            </a:r>
          </a:p>
          <a:p>
            <a:pPr algn="ctr"/>
            <a:r>
              <a:rPr lang="en-IN" sz="2400" dirty="0">
                <a:solidFill>
                  <a:schemeClr val="bg1">
                    <a:lumMod val="85000"/>
                  </a:schemeClr>
                </a:solidFill>
                <a:latin typeface="Tw Cen MT" panose="020B0602020104020603" pitchFamily="34" charset="0"/>
              </a:rPr>
              <a:t>Pie Chart</a:t>
            </a:r>
          </a:p>
        </p:txBody>
      </p:sp>
      <p:sp>
        <p:nvSpPr>
          <p:cNvPr id="9" name="TextBox 8">
            <a:extLst>
              <a:ext uri="{FF2B5EF4-FFF2-40B4-BE49-F238E27FC236}">
                <a16:creationId xmlns:a16="http://schemas.microsoft.com/office/drawing/2014/main" id="{CE935C68-C6F7-9AB0-C868-F0FAAC79E4C8}"/>
              </a:ext>
            </a:extLst>
          </p:cNvPr>
          <p:cNvSpPr txBox="1">
            <a:spLocks/>
          </p:cNvSpPr>
          <p:nvPr/>
        </p:nvSpPr>
        <p:spPr>
          <a:xfrm>
            <a:off x="5622588" y="1053671"/>
            <a:ext cx="5940000" cy="1008000"/>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Total EV Sold in Each Year</a:t>
            </a:r>
          </a:p>
          <a:p>
            <a:pPr algn="ctr"/>
            <a:r>
              <a:rPr lang="en-IN" sz="2400" dirty="0">
                <a:solidFill>
                  <a:schemeClr val="bg1">
                    <a:lumMod val="85000"/>
                  </a:schemeClr>
                </a:solidFill>
                <a:latin typeface="Tw Cen MT" panose="020B0602020104020603" pitchFamily="34" charset="0"/>
              </a:rPr>
              <a:t>Area Chart</a:t>
            </a:r>
          </a:p>
          <a:p>
            <a:endParaRPr lang="en-IN" dirty="0"/>
          </a:p>
        </p:txBody>
      </p:sp>
      <p:sp>
        <p:nvSpPr>
          <p:cNvPr id="10" name="TextBox 9">
            <a:extLst>
              <a:ext uri="{FF2B5EF4-FFF2-40B4-BE49-F238E27FC236}">
                <a16:creationId xmlns:a16="http://schemas.microsoft.com/office/drawing/2014/main" id="{98EB012E-CF27-144F-EC5B-553A05E1D99F}"/>
              </a:ext>
            </a:extLst>
          </p:cNvPr>
          <p:cNvSpPr txBox="1"/>
          <p:nvPr/>
        </p:nvSpPr>
        <p:spPr>
          <a:xfrm>
            <a:off x="5622588" y="5052370"/>
            <a:ext cx="5940000" cy="892552"/>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Total EV Sold by State</a:t>
            </a:r>
          </a:p>
          <a:p>
            <a:pPr algn="ctr"/>
            <a:r>
              <a:rPr lang="en-IN" sz="2400" dirty="0">
                <a:solidFill>
                  <a:schemeClr val="bg1">
                    <a:lumMod val="85000"/>
                  </a:schemeClr>
                </a:solidFill>
                <a:latin typeface="Tw Cen MT" panose="020B0602020104020603" pitchFamily="34" charset="0"/>
              </a:rPr>
              <a:t>Tree Map</a:t>
            </a:r>
          </a:p>
        </p:txBody>
      </p:sp>
      <p:pic>
        <p:nvPicPr>
          <p:cNvPr id="14" name="Graphic 13" descr="Bar graph with upward trend">
            <a:extLst>
              <a:ext uri="{FF2B5EF4-FFF2-40B4-BE49-F238E27FC236}">
                <a16:creationId xmlns:a16="http://schemas.microsoft.com/office/drawing/2014/main" id="{0EDAC408-61DB-2823-4A6B-5673204497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3381" y="2479429"/>
            <a:ext cx="818702" cy="818702"/>
          </a:xfrm>
          <a:prstGeom prst="rect">
            <a:avLst/>
          </a:prstGeom>
          <a:effectLst>
            <a:glow rad="25400">
              <a:srgbClr val="3FEA36">
                <a:alpha val="40000"/>
              </a:srgbClr>
            </a:glow>
          </a:effectLst>
        </p:spPr>
      </p:pic>
      <p:pic>
        <p:nvPicPr>
          <p:cNvPr id="16" name="Graphic 15" descr="Upward trend">
            <a:extLst>
              <a:ext uri="{FF2B5EF4-FFF2-40B4-BE49-F238E27FC236}">
                <a16:creationId xmlns:a16="http://schemas.microsoft.com/office/drawing/2014/main" id="{582F986D-599E-47FE-397B-8B63A994EC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3381" y="1148319"/>
            <a:ext cx="818702" cy="818702"/>
          </a:xfrm>
          <a:prstGeom prst="rect">
            <a:avLst/>
          </a:prstGeom>
          <a:effectLst>
            <a:glow rad="25400">
              <a:srgbClr val="3FEA36">
                <a:alpha val="40000"/>
              </a:srgbClr>
            </a:glow>
          </a:effectLst>
        </p:spPr>
      </p:pic>
      <p:pic>
        <p:nvPicPr>
          <p:cNvPr id="18" name="Graphic 17" descr="Pie chart">
            <a:extLst>
              <a:ext uri="{FF2B5EF4-FFF2-40B4-BE49-F238E27FC236}">
                <a16:creationId xmlns:a16="http://schemas.microsoft.com/office/drawing/2014/main" id="{E965D3F5-5001-5EF2-C262-FCE5255505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954386">
            <a:off x="5795442" y="3793012"/>
            <a:ext cx="834970" cy="834970"/>
          </a:xfrm>
          <a:prstGeom prst="rect">
            <a:avLst/>
          </a:prstGeom>
          <a:effectLst>
            <a:glow rad="25400">
              <a:srgbClr val="3FEA36">
                <a:alpha val="40000"/>
              </a:srgbClr>
            </a:glow>
          </a:effectLst>
        </p:spPr>
      </p:pic>
      <p:pic>
        <p:nvPicPr>
          <p:cNvPr id="20" name="Graphic 19" descr="Table">
            <a:extLst>
              <a:ext uri="{FF2B5EF4-FFF2-40B4-BE49-F238E27FC236}">
                <a16:creationId xmlns:a16="http://schemas.microsoft.com/office/drawing/2014/main" id="{78EC794E-7583-96EB-F737-4D062626547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24284" y="5043312"/>
            <a:ext cx="776895" cy="921063"/>
          </a:xfrm>
          <a:prstGeom prst="rect">
            <a:avLst/>
          </a:prstGeom>
        </p:spPr>
      </p:pic>
      <p:pic>
        <p:nvPicPr>
          <p:cNvPr id="33" name="Picture 32">
            <a:extLst>
              <a:ext uri="{FF2B5EF4-FFF2-40B4-BE49-F238E27FC236}">
                <a16:creationId xmlns:a16="http://schemas.microsoft.com/office/drawing/2014/main" id="{9BD03B97-E14C-04EB-2A11-EDAF5DAF2DB1}"/>
              </a:ext>
            </a:extLst>
          </p:cNvPr>
          <p:cNvPicPr>
            <a:picLocks noChangeAspect="1"/>
          </p:cNvPicPr>
          <p:nvPr/>
        </p:nvPicPr>
        <p:blipFill>
          <a:blip r:embed="rId10">
            <a:duotone>
              <a:prstClr val="black"/>
              <a:schemeClr val="accent6">
                <a:tint val="45000"/>
                <a:satMod val="400000"/>
              </a:schemeClr>
            </a:duotone>
            <a:extLst>
              <a:ext uri="{BEBA8EAE-BF5A-486C-A8C5-ECC9F3942E4B}">
                <a14:imgProps xmlns:a14="http://schemas.microsoft.com/office/drawing/2010/main">
                  <a14:imgLayer r:embed="rId11">
                    <a14:imgEffect>
                      <a14:sharpenSoften amount="-25000"/>
                    </a14:imgEffect>
                    <a14:imgEffect>
                      <a14:colorTemperature colorTemp="4700"/>
                    </a14:imgEffect>
                    <a14:imgEffect>
                      <a14:saturation sat="0"/>
                    </a14:imgEffect>
                  </a14:imgLayer>
                </a14:imgProps>
              </a:ext>
            </a:extLst>
          </a:blip>
          <a:stretch>
            <a:fillRect/>
          </a:stretch>
        </p:blipFill>
        <p:spPr>
          <a:xfrm>
            <a:off x="629412" y="3080506"/>
            <a:ext cx="4367704" cy="2718602"/>
          </a:xfrm>
          <a:prstGeom prst="rect">
            <a:avLst/>
          </a:prstGeom>
          <a:effectLst>
            <a:outerShdw blurRad="50800" dist="50800" dir="5400000" algn="ctr" rotWithShape="0">
              <a:srgbClr val="1A961D"/>
            </a:outerShdw>
          </a:effectLst>
        </p:spPr>
      </p:pic>
    </p:spTree>
    <p:extLst>
      <p:ext uri="{BB962C8B-B14F-4D97-AF65-F5344CB8AC3E}">
        <p14:creationId xmlns:p14="http://schemas.microsoft.com/office/powerpoint/2010/main" val="90354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49F9-E395-F5E7-A91D-1DC2846A3AF1}"/>
              </a:ext>
            </a:extLst>
          </p:cNvPr>
          <p:cNvSpPr>
            <a:spLocks noGrp="1"/>
          </p:cNvSpPr>
          <p:nvPr>
            <p:ph type="title"/>
          </p:nvPr>
        </p:nvSpPr>
        <p:spPr>
          <a:xfrm>
            <a:off x="1155065" y="1535853"/>
            <a:ext cx="3589656" cy="1014307"/>
          </a:xfrm>
        </p:spPr>
        <p:txBody>
          <a:bodyPr>
            <a:normAutofit/>
          </a:bodyPr>
          <a:lstStyle/>
          <a:p>
            <a:r>
              <a:rPr lang="en-IN" sz="4800" u="sng" dirty="0" err="1">
                <a:solidFill>
                  <a:srgbClr val="3FEA36"/>
                </a:solidFill>
                <a:effectLst>
                  <a:outerShdw blurRad="50800" dist="38100" dir="2700000" algn="tl" rotWithShape="0">
                    <a:prstClr val="black">
                      <a:alpha val="40000"/>
                    </a:prstClr>
                  </a:outerShdw>
                </a:effectLst>
                <a:latin typeface="Tw Cen MT" panose="020B0602020104020603" pitchFamily="34" charset="0"/>
              </a:rPr>
              <a:t>Criterias</a:t>
            </a:r>
            <a:r>
              <a:rPr lang="en-IN" sz="4800" u="sng" dirty="0">
                <a:solidFill>
                  <a:srgbClr val="3FEA36"/>
                </a:solidFill>
                <a:effectLst>
                  <a:outerShdw blurRad="50800" dist="38100" dir="2700000" algn="tl" rotWithShape="0">
                    <a:prstClr val="black">
                      <a:alpha val="40000"/>
                    </a:prstClr>
                  </a:outerShdw>
                </a:effectLst>
                <a:latin typeface="Tw Cen MT" panose="020B0602020104020603" pitchFamily="34" charset="0"/>
              </a:rPr>
              <a:t> Used</a:t>
            </a:r>
            <a:endParaRPr lang="en-IN" sz="4800" dirty="0">
              <a:effectLst>
                <a:outerShdw blurRad="50800" dist="38100" dir="2700000" algn="tl" rotWithShape="0">
                  <a:prstClr val="black">
                    <a:alpha val="40000"/>
                  </a:prstClr>
                </a:outerShdw>
              </a:effectLst>
            </a:endParaRPr>
          </a:p>
        </p:txBody>
      </p:sp>
      <p:pic>
        <p:nvPicPr>
          <p:cNvPr id="10" name="Picture 9">
            <a:extLst>
              <a:ext uri="{FF2B5EF4-FFF2-40B4-BE49-F238E27FC236}">
                <a16:creationId xmlns:a16="http://schemas.microsoft.com/office/drawing/2014/main" id="{A878FF85-A5E5-5F8C-B19E-289F27B58AF6}"/>
              </a:ext>
            </a:extLst>
          </p:cNvPr>
          <p:cNvPicPr>
            <a:picLocks noChangeAspect="1"/>
          </p:cNvPicPr>
          <p:nvPr/>
        </p:nvPicPr>
        <p:blipFill>
          <a:blip r:embed="rId2">
            <a:extLst>
              <a:ext uri="{BEBA8EAE-BF5A-486C-A8C5-ECC9F3942E4B}">
                <a14:imgProps xmlns:a14="http://schemas.microsoft.com/office/drawing/2010/main">
                  <a14:imgLayer r:embed="rId3">
                    <a14:imgEffect>
                      <a14:artisticFilmGrain trans="23000"/>
                    </a14:imgEffect>
                  </a14:imgLayer>
                </a14:imgProps>
              </a:ext>
            </a:extLst>
          </a:blip>
          <a:srcRect t="21298" b="5102"/>
          <a:stretch/>
        </p:blipFill>
        <p:spPr>
          <a:xfrm>
            <a:off x="853123" y="3098800"/>
            <a:ext cx="4023677" cy="2961427"/>
          </a:xfrm>
          <a:prstGeom prst="rect">
            <a:avLst/>
          </a:prstGeom>
        </p:spPr>
      </p:pic>
      <p:sp>
        <p:nvSpPr>
          <p:cNvPr id="11" name="TextBox 10">
            <a:extLst>
              <a:ext uri="{FF2B5EF4-FFF2-40B4-BE49-F238E27FC236}">
                <a16:creationId xmlns:a16="http://schemas.microsoft.com/office/drawing/2014/main" id="{427BDFEE-83BA-E993-8F2D-743CDE4B1F06}"/>
              </a:ext>
            </a:extLst>
          </p:cNvPr>
          <p:cNvSpPr txBox="1">
            <a:spLocks/>
          </p:cNvSpPr>
          <p:nvPr/>
        </p:nvSpPr>
        <p:spPr>
          <a:xfrm>
            <a:off x="5622588" y="1053671"/>
            <a:ext cx="5940000" cy="1008000"/>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Total FW EV Sold, Total TW EV Sold</a:t>
            </a:r>
          </a:p>
          <a:p>
            <a:pPr algn="ctr"/>
            <a:r>
              <a:rPr lang="en-IN" sz="2400" dirty="0">
                <a:solidFill>
                  <a:schemeClr val="bg1">
                    <a:lumMod val="85000"/>
                  </a:schemeClr>
                </a:solidFill>
                <a:latin typeface="Tw Cen MT" panose="020B0602020104020603" pitchFamily="34" charset="0"/>
              </a:rPr>
              <a:t>Cards</a:t>
            </a:r>
          </a:p>
          <a:p>
            <a:endParaRPr lang="en-IN" dirty="0"/>
          </a:p>
        </p:txBody>
      </p:sp>
      <p:sp>
        <p:nvSpPr>
          <p:cNvPr id="12" name="TextBox 11">
            <a:extLst>
              <a:ext uri="{FF2B5EF4-FFF2-40B4-BE49-F238E27FC236}">
                <a16:creationId xmlns:a16="http://schemas.microsoft.com/office/drawing/2014/main" id="{A293C287-125F-7398-92B6-26DA714E2131}"/>
              </a:ext>
            </a:extLst>
          </p:cNvPr>
          <p:cNvSpPr txBox="1">
            <a:spLocks/>
          </p:cNvSpPr>
          <p:nvPr/>
        </p:nvSpPr>
        <p:spPr>
          <a:xfrm>
            <a:off x="5622588" y="2410565"/>
            <a:ext cx="5940000" cy="1008000"/>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Vehicle Category, Year</a:t>
            </a:r>
          </a:p>
          <a:p>
            <a:pPr algn="ctr"/>
            <a:r>
              <a:rPr lang="en-IN" sz="2400" dirty="0">
                <a:solidFill>
                  <a:schemeClr val="bg1">
                    <a:lumMod val="85000"/>
                  </a:schemeClr>
                </a:solidFill>
                <a:latin typeface="Tw Cen MT" panose="020B0602020104020603" pitchFamily="34" charset="0"/>
              </a:rPr>
              <a:t>Slicers</a:t>
            </a:r>
          </a:p>
          <a:p>
            <a:endParaRPr lang="en-IN" dirty="0"/>
          </a:p>
        </p:txBody>
      </p:sp>
      <p:sp>
        <p:nvSpPr>
          <p:cNvPr id="13" name="TextBox 12">
            <a:extLst>
              <a:ext uri="{FF2B5EF4-FFF2-40B4-BE49-F238E27FC236}">
                <a16:creationId xmlns:a16="http://schemas.microsoft.com/office/drawing/2014/main" id="{A3969E88-94D1-30BD-81D0-CF518B6C0984}"/>
              </a:ext>
            </a:extLst>
          </p:cNvPr>
          <p:cNvSpPr txBox="1"/>
          <p:nvPr/>
        </p:nvSpPr>
        <p:spPr>
          <a:xfrm>
            <a:off x="5611060" y="3787346"/>
            <a:ext cx="5940000" cy="892552"/>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Total TW Sold</a:t>
            </a:r>
          </a:p>
          <a:p>
            <a:pPr algn="ctr"/>
            <a:r>
              <a:rPr lang="en-IN" sz="2400" dirty="0">
                <a:solidFill>
                  <a:schemeClr val="bg1">
                    <a:lumMod val="85000"/>
                  </a:schemeClr>
                </a:solidFill>
                <a:latin typeface="Tw Cen MT" panose="020B0602020104020603" pitchFamily="34" charset="0"/>
              </a:rPr>
              <a:t>Gauge</a:t>
            </a:r>
          </a:p>
        </p:txBody>
      </p:sp>
      <p:sp>
        <p:nvSpPr>
          <p:cNvPr id="14" name="TextBox 13">
            <a:extLst>
              <a:ext uri="{FF2B5EF4-FFF2-40B4-BE49-F238E27FC236}">
                <a16:creationId xmlns:a16="http://schemas.microsoft.com/office/drawing/2014/main" id="{48D9C905-862A-0FED-169C-EDA775D024EB}"/>
              </a:ext>
            </a:extLst>
          </p:cNvPr>
          <p:cNvSpPr txBox="1"/>
          <p:nvPr/>
        </p:nvSpPr>
        <p:spPr>
          <a:xfrm>
            <a:off x="5622588" y="5052370"/>
            <a:ext cx="5940000" cy="892552"/>
          </a:xfrm>
          <a:prstGeom prst="rect">
            <a:avLst/>
          </a:prstGeom>
          <a:solidFill>
            <a:srgbClr val="1A961D">
              <a:alpha val="50000"/>
            </a:srgbClr>
          </a:solidFill>
        </p:spPr>
        <p:txBody>
          <a:bodyPr wrap="square" rtlCol="0">
            <a:spAutoFit/>
          </a:bodyPr>
          <a:lstStyle/>
          <a:p>
            <a:pPr algn="ctr"/>
            <a:r>
              <a:rPr lang="en-IN" sz="2800" b="1" dirty="0">
                <a:solidFill>
                  <a:srgbClr val="6DE23E"/>
                </a:solidFill>
                <a:latin typeface="Tw Cen MT" panose="020B0602020104020603" pitchFamily="34" charset="0"/>
              </a:rPr>
              <a:t>TW Rev’23 x FW Rev’23</a:t>
            </a:r>
          </a:p>
          <a:p>
            <a:pPr algn="ctr"/>
            <a:r>
              <a:rPr lang="en-IN" sz="2400" dirty="0">
                <a:solidFill>
                  <a:schemeClr val="bg1">
                    <a:lumMod val="85000"/>
                  </a:schemeClr>
                </a:solidFill>
                <a:latin typeface="Tw Cen MT" panose="020B0602020104020603" pitchFamily="34" charset="0"/>
              </a:rPr>
              <a:t>Donut Chart</a:t>
            </a:r>
          </a:p>
        </p:txBody>
      </p:sp>
      <p:pic>
        <p:nvPicPr>
          <p:cNvPr id="16" name="Graphic 15" descr="Credit card">
            <a:extLst>
              <a:ext uri="{FF2B5EF4-FFF2-40B4-BE49-F238E27FC236}">
                <a16:creationId xmlns:a16="http://schemas.microsoft.com/office/drawing/2014/main" id="{C9EC3C90-7DAF-BFB3-6CBD-DAC146650D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3548" y="1376480"/>
            <a:ext cx="778324" cy="778324"/>
          </a:xfrm>
          <a:prstGeom prst="rect">
            <a:avLst/>
          </a:prstGeom>
          <a:effectLst>
            <a:glow rad="25400">
              <a:srgbClr val="6DE23E">
                <a:alpha val="40000"/>
              </a:srgbClr>
            </a:glow>
          </a:effectLst>
        </p:spPr>
      </p:pic>
      <p:pic>
        <p:nvPicPr>
          <p:cNvPr id="18" name="Graphic 17" descr="Filter">
            <a:extLst>
              <a:ext uri="{FF2B5EF4-FFF2-40B4-BE49-F238E27FC236}">
                <a16:creationId xmlns:a16="http://schemas.microsoft.com/office/drawing/2014/main" id="{1248E9E0-6060-98E6-1761-3AE695E92B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7534" y="2579229"/>
            <a:ext cx="690992" cy="690992"/>
          </a:xfrm>
          <a:prstGeom prst="rect">
            <a:avLst/>
          </a:prstGeom>
          <a:effectLst>
            <a:glow rad="25400">
              <a:srgbClr val="6DE23E">
                <a:alpha val="40000"/>
              </a:srgbClr>
            </a:glow>
          </a:effectLst>
        </p:spPr>
      </p:pic>
      <p:pic>
        <p:nvPicPr>
          <p:cNvPr id="20" name="Graphic 19" descr="Gauge">
            <a:extLst>
              <a:ext uri="{FF2B5EF4-FFF2-40B4-BE49-F238E27FC236}">
                <a16:creationId xmlns:a16="http://schemas.microsoft.com/office/drawing/2014/main" id="{491080CF-6825-3CBA-72D7-3A27948EC2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8970" y="3856563"/>
            <a:ext cx="715437" cy="715437"/>
          </a:xfrm>
          <a:prstGeom prst="rect">
            <a:avLst/>
          </a:prstGeom>
          <a:effectLst>
            <a:glow rad="25400">
              <a:srgbClr val="6DE23E">
                <a:alpha val="40000"/>
              </a:srgbClr>
            </a:glow>
          </a:effectLst>
        </p:spPr>
      </p:pic>
      <p:pic>
        <p:nvPicPr>
          <p:cNvPr id="22" name="Graphic 21" descr="Donut">
            <a:extLst>
              <a:ext uri="{FF2B5EF4-FFF2-40B4-BE49-F238E27FC236}">
                <a16:creationId xmlns:a16="http://schemas.microsoft.com/office/drawing/2014/main" id="{C0490AD0-1D1A-85B2-8E8B-1063516FE95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47465" y="5139423"/>
            <a:ext cx="731701" cy="731701"/>
          </a:xfrm>
          <a:prstGeom prst="rect">
            <a:avLst/>
          </a:prstGeom>
          <a:effectLst>
            <a:glow rad="25400">
              <a:srgbClr val="6DE23E">
                <a:alpha val="40000"/>
              </a:srgbClr>
            </a:glow>
          </a:effectLst>
        </p:spPr>
      </p:pic>
    </p:spTree>
    <p:extLst>
      <p:ext uri="{BB962C8B-B14F-4D97-AF65-F5344CB8AC3E}">
        <p14:creationId xmlns:p14="http://schemas.microsoft.com/office/powerpoint/2010/main" val="3250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A8C839-E208-8D93-A7C3-3EE35C2E4D61}"/>
              </a:ext>
            </a:extLst>
          </p:cNvPr>
          <p:cNvSpPr>
            <a:spLocks noGrp="1"/>
          </p:cNvSpPr>
          <p:nvPr>
            <p:ph type="title"/>
          </p:nvPr>
        </p:nvSpPr>
        <p:spPr>
          <a:xfrm>
            <a:off x="709612" y="2879830"/>
            <a:ext cx="10772775" cy="1098339"/>
          </a:xfrm>
        </p:spPr>
        <p:txBody>
          <a:bodyPr>
            <a:noAutofit/>
          </a:bodyPr>
          <a:lstStyle/>
          <a:p>
            <a:pPr algn="ctr"/>
            <a:r>
              <a:rPr lang="en-IN" sz="8000" spc="300" dirty="0">
                <a:solidFill>
                  <a:srgbClr val="6DE23E"/>
                </a:solidFill>
                <a:effectLst>
                  <a:outerShdw blurRad="50800" dist="38100" dir="2700000" algn="tl" rotWithShape="0">
                    <a:prstClr val="black">
                      <a:alpha val="40000"/>
                    </a:prstClr>
                  </a:outerShdw>
                </a:effectLst>
                <a:latin typeface="Tw Cen MT" panose="020B0602020104020603" pitchFamily="34" charset="0"/>
              </a:rPr>
              <a:t>DASHBOARD</a:t>
            </a:r>
          </a:p>
        </p:txBody>
      </p:sp>
      <p:sp>
        <p:nvSpPr>
          <p:cNvPr id="5" name="TextBox 4">
            <a:extLst>
              <a:ext uri="{FF2B5EF4-FFF2-40B4-BE49-F238E27FC236}">
                <a16:creationId xmlns:a16="http://schemas.microsoft.com/office/drawing/2014/main" id="{6130841A-096E-1750-6C0E-B723329D67DD}"/>
              </a:ext>
            </a:extLst>
          </p:cNvPr>
          <p:cNvSpPr txBox="1"/>
          <p:nvPr/>
        </p:nvSpPr>
        <p:spPr>
          <a:xfrm>
            <a:off x="4859019" y="2082290"/>
            <a:ext cx="2473961" cy="584775"/>
          </a:xfrm>
          <a:prstGeom prst="rect">
            <a:avLst/>
          </a:prstGeom>
          <a:noFill/>
        </p:spPr>
        <p:txBody>
          <a:bodyPr wrap="square" rtlCol="0">
            <a:spAutoFit/>
          </a:bodyPr>
          <a:lstStyle/>
          <a:p>
            <a:pPr algn="ctr"/>
            <a:r>
              <a:rPr lang="en-IN" sz="3200" b="1" spc="600" dirty="0">
                <a:solidFill>
                  <a:schemeClr val="bg1">
                    <a:lumMod val="85000"/>
                  </a:schemeClr>
                </a:solidFill>
                <a:effectLst>
                  <a:outerShdw blurRad="50800" dist="38100" dir="2700000" algn="tl" rotWithShape="0">
                    <a:prstClr val="black">
                      <a:alpha val="40000"/>
                    </a:prstClr>
                  </a:outerShdw>
                </a:effectLst>
                <a:latin typeface="Tw Cen MT" panose="020B0602020104020603" pitchFamily="34" charset="0"/>
              </a:rPr>
              <a:t>EV SALES</a:t>
            </a:r>
          </a:p>
        </p:txBody>
      </p:sp>
      <p:sp>
        <p:nvSpPr>
          <p:cNvPr id="6" name="TextBox 5">
            <a:extLst>
              <a:ext uri="{FF2B5EF4-FFF2-40B4-BE49-F238E27FC236}">
                <a16:creationId xmlns:a16="http://schemas.microsoft.com/office/drawing/2014/main" id="{AA911B8B-B415-0AE2-C538-339BE2E5DFD9}"/>
              </a:ext>
            </a:extLst>
          </p:cNvPr>
          <p:cNvSpPr txBox="1"/>
          <p:nvPr/>
        </p:nvSpPr>
        <p:spPr>
          <a:xfrm>
            <a:off x="4988559" y="4085378"/>
            <a:ext cx="2214880" cy="461665"/>
          </a:xfrm>
          <a:prstGeom prst="rect">
            <a:avLst/>
          </a:prstGeom>
          <a:noFill/>
        </p:spPr>
        <p:txBody>
          <a:bodyPr wrap="square" rtlCol="0">
            <a:spAutoFit/>
          </a:bodyPr>
          <a:lstStyle/>
          <a:p>
            <a:pPr algn="ctr"/>
            <a:r>
              <a:rPr lang="en-IN" sz="2400" b="1" spc="300" dirty="0">
                <a:solidFill>
                  <a:schemeClr val="bg1">
                    <a:lumMod val="85000"/>
                  </a:schemeClr>
                </a:solidFill>
                <a:effectLst>
                  <a:outerShdw blurRad="50800" dist="38100" dir="2700000" algn="tl" rotWithShape="0">
                    <a:prstClr val="black">
                      <a:alpha val="40000"/>
                    </a:prstClr>
                  </a:outerShdw>
                </a:effectLst>
                <a:latin typeface="Tw Cen MT" panose="020B0602020104020603" pitchFamily="34" charset="0"/>
              </a:rPr>
              <a:t>2021 - 2023</a:t>
            </a:r>
          </a:p>
        </p:txBody>
      </p:sp>
    </p:spTree>
    <p:extLst>
      <p:ext uri="{BB962C8B-B14F-4D97-AF65-F5344CB8AC3E}">
        <p14:creationId xmlns:p14="http://schemas.microsoft.com/office/powerpoint/2010/main" val="321929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DC25A-A708-8350-0F01-1FF03AB170DE}"/>
              </a:ext>
            </a:extLst>
          </p:cNvPr>
          <p:cNvPicPr>
            <a:picLocks noChangeAspect="1"/>
          </p:cNvPicPr>
          <p:nvPr/>
        </p:nvPicPr>
        <p:blipFill>
          <a:blip r:embed="rId2"/>
          <a:srcRect l="9750" t="6003" r="14584" b="9151"/>
          <a:stretch/>
        </p:blipFill>
        <p:spPr>
          <a:xfrm>
            <a:off x="899112" y="498604"/>
            <a:ext cx="10393776" cy="5860792"/>
          </a:xfrm>
          <a:prstGeom prst="rect">
            <a:avLst/>
          </a:prstGeom>
          <a:ln>
            <a:noFill/>
          </a:ln>
          <a:effectLst>
            <a:softEdge rad="112500"/>
          </a:effectLst>
        </p:spPr>
      </p:pic>
    </p:spTree>
    <p:extLst>
      <p:ext uri="{BB962C8B-B14F-4D97-AF65-F5344CB8AC3E}">
        <p14:creationId xmlns:p14="http://schemas.microsoft.com/office/powerpoint/2010/main" val="422671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054D-9AAD-F975-7CAA-6C95E4B5AAAB}"/>
              </a:ext>
            </a:extLst>
          </p:cNvPr>
          <p:cNvSpPr>
            <a:spLocks noGrp="1"/>
          </p:cNvSpPr>
          <p:nvPr>
            <p:ph type="title"/>
          </p:nvPr>
        </p:nvSpPr>
        <p:spPr>
          <a:xfrm>
            <a:off x="709612" y="387773"/>
            <a:ext cx="10772775" cy="861907"/>
          </a:xfrm>
        </p:spPr>
        <p:txBody>
          <a:bodyPr/>
          <a:lstStyle/>
          <a:p>
            <a:pPr algn="ctr"/>
            <a:r>
              <a:rPr lang="en-IN" u="sng" dirty="0">
                <a:solidFill>
                  <a:srgbClr val="3FEA36"/>
                </a:solidFill>
                <a:latin typeface="Tw Cen MT" panose="020B0602020104020603" pitchFamily="34" charset="0"/>
              </a:rPr>
              <a:t>Conclusion</a:t>
            </a:r>
          </a:p>
        </p:txBody>
      </p:sp>
      <p:sp>
        <p:nvSpPr>
          <p:cNvPr id="3" name="TextBox 2">
            <a:extLst>
              <a:ext uri="{FF2B5EF4-FFF2-40B4-BE49-F238E27FC236}">
                <a16:creationId xmlns:a16="http://schemas.microsoft.com/office/drawing/2014/main" id="{BD4F72C4-9544-D049-AC26-25BE3A7D0D9F}"/>
              </a:ext>
            </a:extLst>
          </p:cNvPr>
          <p:cNvSpPr txBox="1"/>
          <p:nvPr/>
        </p:nvSpPr>
        <p:spPr>
          <a:xfrm>
            <a:off x="796766" y="1249680"/>
            <a:ext cx="10598468" cy="6009337"/>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100" b="1" i="0" u="none" strike="noStrike" cap="none" normalizeH="0" baseline="0" dirty="0">
                <a:ln>
                  <a:noFill/>
                </a:ln>
                <a:solidFill>
                  <a:srgbClr val="00B050"/>
                </a:solidFill>
                <a:effectLst/>
                <a:latin typeface="Tw Cen MT" panose="020B0602020104020603" pitchFamily="34" charset="0"/>
              </a:rPr>
              <a:t>Two-wheeler dominance</a:t>
            </a:r>
            <a:r>
              <a:rPr kumimoji="0" lang="en-US" altLang="en-US" sz="2100" b="1" i="0" u="none" strike="noStrike" cap="none" normalizeH="0" baseline="0" dirty="0">
                <a:ln>
                  <a:noFill/>
                </a:ln>
                <a:solidFill>
                  <a:schemeClr val="bg1">
                    <a:lumMod val="85000"/>
                  </a:schemeClr>
                </a:solidFill>
                <a:effectLst/>
                <a:latin typeface="Tw Cen MT" panose="020B0602020104020603" pitchFamily="34" charset="0"/>
              </a:rPr>
              <a:t>:</a:t>
            </a:r>
            <a:r>
              <a:rPr kumimoji="0" lang="en-US" altLang="en-US" sz="2100" b="0" i="0" u="none" strike="noStrike" cap="none" normalizeH="0" baseline="0" dirty="0">
                <a:ln>
                  <a:noFill/>
                </a:ln>
                <a:solidFill>
                  <a:schemeClr val="bg1">
                    <a:lumMod val="85000"/>
                  </a:schemeClr>
                </a:solidFill>
                <a:effectLst/>
                <a:latin typeface="Tw Cen MT" panose="020B0602020104020603" pitchFamily="34" charset="0"/>
              </a:rPr>
              <a:t> From 2021 to 2023, 1.62 million electric two-wheelers were sold, significantly exceeding the 129,150 electric four-wheelers sold. This highlights the current preference for electric two-wheelers in the Indian market.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100" b="1" i="0" u="none" strike="noStrike" cap="none" normalizeH="0" baseline="0" dirty="0">
                <a:ln>
                  <a:noFill/>
                </a:ln>
                <a:solidFill>
                  <a:srgbClr val="00B050"/>
                </a:solidFill>
                <a:effectLst/>
                <a:latin typeface="Tw Cen MT" panose="020B0602020104020603" pitchFamily="34" charset="0"/>
              </a:rPr>
              <a:t>Rapid growth</a:t>
            </a:r>
            <a:r>
              <a:rPr kumimoji="0" lang="en-US" altLang="en-US" sz="2100" b="1" i="0" u="none" strike="noStrike" cap="none" normalizeH="0" baseline="0" dirty="0">
                <a:ln>
                  <a:noFill/>
                </a:ln>
                <a:solidFill>
                  <a:schemeClr val="bg1">
                    <a:lumMod val="85000"/>
                  </a:schemeClr>
                </a:solidFill>
                <a:effectLst/>
                <a:latin typeface="Tw Cen MT" panose="020B0602020104020603" pitchFamily="34" charset="0"/>
              </a:rPr>
              <a:t>:</a:t>
            </a:r>
            <a:r>
              <a:rPr kumimoji="0" lang="en-US" altLang="en-US" sz="2100" b="0" i="0" u="none" strike="noStrike" cap="none" normalizeH="0" baseline="0" dirty="0">
                <a:ln>
                  <a:noFill/>
                </a:ln>
                <a:solidFill>
                  <a:schemeClr val="bg1">
                    <a:lumMod val="85000"/>
                  </a:schemeClr>
                </a:solidFill>
                <a:effectLst/>
                <a:latin typeface="Tw Cen MT" panose="020B0602020104020603" pitchFamily="34" charset="0"/>
              </a:rPr>
              <a:t> The upward trend in the "Total EV Sold in Each Year" graph suggests a rapid increase in EV adoption overall.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100" b="1" i="0" u="none" strike="noStrike" cap="none" normalizeH="0" baseline="0" dirty="0">
                <a:ln>
                  <a:noFill/>
                </a:ln>
                <a:solidFill>
                  <a:srgbClr val="00B050"/>
                </a:solidFill>
                <a:effectLst/>
                <a:latin typeface="Tw Cen MT" panose="020B0602020104020603" pitchFamily="34" charset="0"/>
              </a:rPr>
              <a:t>Competitive landscape</a:t>
            </a:r>
            <a:r>
              <a:rPr kumimoji="0" lang="en-US" altLang="en-US" sz="2100" b="1" i="0" u="none" strike="noStrike" cap="none" normalizeH="0" baseline="0" dirty="0">
                <a:ln>
                  <a:noFill/>
                </a:ln>
                <a:solidFill>
                  <a:schemeClr val="bg1">
                    <a:lumMod val="85000"/>
                  </a:schemeClr>
                </a:solidFill>
                <a:effectLst/>
                <a:latin typeface="Tw Cen MT" panose="020B0602020104020603" pitchFamily="34" charset="0"/>
              </a:rPr>
              <a:t>:</a:t>
            </a:r>
            <a:r>
              <a:rPr kumimoji="0" lang="en-US" altLang="en-US" sz="2100" b="0" i="0" u="none" strike="noStrike" cap="none" normalizeH="0" baseline="0" dirty="0">
                <a:ln>
                  <a:noFill/>
                </a:ln>
                <a:solidFill>
                  <a:schemeClr val="bg1">
                    <a:lumMod val="85000"/>
                  </a:schemeClr>
                </a:solidFill>
                <a:effectLst/>
                <a:latin typeface="Tw Cen MT" panose="020B0602020104020603" pitchFamily="34" charset="0"/>
              </a:rPr>
              <a:t> Ola Electric leads the two-wheeler segment with 2.7L units sold in 2023, followed by TVS with 1.7L units. This indicates a competitive market with multiple players vying for market share.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100" b="1" i="0" u="none" strike="noStrike" cap="none" normalizeH="0" baseline="0" dirty="0">
                <a:ln>
                  <a:noFill/>
                </a:ln>
                <a:solidFill>
                  <a:srgbClr val="00B050"/>
                </a:solidFill>
                <a:effectLst/>
                <a:latin typeface="Tw Cen MT" panose="020B0602020104020603" pitchFamily="34" charset="0"/>
              </a:rPr>
              <a:t>Four-wheeler potential</a:t>
            </a:r>
            <a:r>
              <a:rPr kumimoji="0" lang="en-US" altLang="en-US" sz="2100" b="1" i="0" u="none" strike="noStrike" cap="none" normalizeH="0" baseline="0" dirty="0">
                <a:ln>
                  <a:noFill/>
                </a:ln>
                <a:solidFill>
                  <a:schemeClr val="bg1">
                    <a:lumMod val="85000"/>
                  </a:schemeClr>
                </a:solidFill>
                <a:effectLst/>
                <a:latin typeface="Tw Cen MT" panose="020B0602020104020603" pitchFamily="34" charset="0"/>
              </a:rPr>
              <a:t>:</a:t>
            </a:r>
            <a:r>
              <a:rPr kumimoji="0" lang="en-US" altLang="en-US" sz="2100" b="0" i="0" u="none" strike="noStrike" cap="none" normalizeH="0" baseline="0" dirty="0">
                <a:ln>
                  <a:noFill/>
                </a:ln>
                <a:solidFill>
                  <a:schemeClr val="bg1">
                    <a:lumMod val="85000"/>
                  </a:schemeClr>
                </a:solidFill>
                <a:effectLst/>
                <a:latin typeface="Tw Cen MT" panose="020B0602020104020603" pitchFamily="34" charset="0"/>
              </a:rPr>
              <a:t> Although the four-wheeler segment is smaller, it is still experiencing growth. The exact figures aren't visible in the image, but the overall trend suggests increasing adoption.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lumMod val="85000"/>
                </a:schemeClr>
              </a:solidFill>
              <a:effectLst/>
              <a:latin typeface="Tw Cen MT" panose="020B0602020104020603" pitchFamily="34" charset="0"/>
            </a:endParaRPr>
          </a:p>
          <a:p>
            <a:endParaRPr lang="en-IN" dirty="0"/>
          </a:p>
        </p:txBody>
      </p:sp>
    </p:spTree>
    <p:extLst>
      <p:ext uri="{BB962C8B-B14F-4D97-AF65-F5344CB8AC3E}">
        <p14:creationId xmlns:p14="http://schemas.microsoft.com/office/powerpoint/2010/main" val="47306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CDC0-FB30-8048-D142-D593B400CC65}"/>
              </a:ext>
            </a:extLst>
          </p:cNvPr>
          <p:cNvSpPr>
            <a:spLocks noGrp="1"/>
          </p:cNvSpPr>
          <p:nvPr>
            <p:ph type="title"/>
          </p:nvPr>
        </p:nvSpPr>
        <p:spPr>
          <a:xfrm>
            <a:off x="626744" y="1318846"/>
            <a:ext cx="10772775" cy="1499285"/>
          </a:xfrm>
        </p:spPr>
        <p:txBody>
          <a:bodyPr>
            <a:normAutofit/>
          </a:bodyPr>
          <a:lstStyle/>
          <a:p>
            <a:pPr algn="ctr"/>
            <a:r>
              <a:rPr lang="en-IN" sz="4800" u="sng" dirty="0">
                <a:solidFill>
                  <a:srgbClr val="6DE23E"/>
                </a:solidFill>
                <a:latin typeface="Tw Cen MT" panose="020B0602020104020603" pitchFamily="34" charset="0"/>
              </a:rPr>
              <a:t>References</a:t>
            </a:r>
          </a:p>
        </p:txBody>
      </p:sp>
      <p:sp>
        <p:nvSpPr>
          <p:cNvPr id="3" name="Content Placeholder 2">
            <a:extLst>
              <a:ext uri="{FF2B5EF4-FFF2-40B4-BE49-F238E27FC236}">
                <a16:creationId xmlns:a16="http://schemas.microsoft.com/office/drawing/2014/main" id="{7973D9A2-9ED6-8114-1166-36BFE1608B71}"/>
              </a:ext>
            </a:extLst>
          </p:cNvPr>
          <p:cNvSpPr>
            <a:spLocks noGrp="1"/>
          </p:cNvSpPr>
          <p:nvPr>
            <p:ph idx="1"/>
          </p:nvPr>
        </p:nvSpPr>
        <p:spPr>
          <a:xfrm>
            <a:off x="554736" y="2590800"/>
            <a:ext cx="10753725" cy="3187065"/>
          </a:xfrm>
        </p:spPr>
        <p:txBody>
          <a:bodyPr>
            <a:normAutofit/>
          </a:bodyPr>
          <a:lstStyle/>
          <a:p>
            <a:pPr>
              <a:lnSpc>
                <a:spcPct val="150000"/>
              </a:lnSpc>
            </a:pPr>
            <a:r>
              <a:rPr lang="en-IN" sz="2600" dirty="0">
                <a:solidFill>
                  <a:schemeClr val="bg1">
                    <a:lumMod val="85000"/>
                  </a:schemeClr>
                </a:solidFill>
                <a:latin typeface="Trebuchet MS" panose="020B0603020202020204" pitchFamily="34" charset="0"/>
              </a:rPr>
              <a:t>1. </a:t>
            </a:r>
            <a:r>
              <a:rPr lang="en-IN" sz="2600" b="1" dirty="0" err="1">
                <a:solidFill>
                  <a:schemeClr val="bg1">
                    <a:lumMod val="85000"/>
                  </a:schemeClr>
                </a:solidFill>
                <a:latin typeface="Tw Cen MT" panose="020B0602020104020603" pitchFamily="34" charset="0"/>
              </a:rPr>
              <a:t>Github</a:t>
            </a:r>
            <a:r>
              <a:rPr lang="en-IN" sz="2600" dirty="0">
                <a:solidFill>
                  <a:schemeClr val="bg1">
                    <a:lumMod val="85000"/>
                  </a:schemeClr>
                </a:solidFill>
                <a:latin typeface="Trebuchet MS" panose="020B0603020202020204" pitchFamily="34" charset="0"/>
              </a:rPr>
              <a:t> : </a:t>
            </a:r>
            <a:r>
              <a:rPr lang="en-IN" sz="2600" dirty="0">
                <a:solidFill>
                  <a:schemeClr val="bg1">
                    <a:lumMod val="85000"/>
                  </a:schemeClr>
                </a:solidFill>
                <a:latin typeface="Tw Cen MT" panose="020B0602020104020603" pitchFamily="34" charset="0"/>
                <a:hlinkClick r:id="rId2">
                  <a:extLst>
                    <a:ext uri="{A12FA001-AC4F-418D-AE19-62706E023703}">
                      <ahyp:hlinkClr xmlns:ahyp="http://schemas.microsoft.com/office/drawing/2018/hyperlinkcolor" val="tx"/>
                    </a:ext>
                  </a:extLst>
                </a:hlinkClick>
              </a:rPr>
              <a:t>https://github.com/xephyrus19/Electric-Vehicle-Market-Insights</a:t>
            </a:r>
            <a:endParaRPr lang="en-IN" sz="2600" dirty="0">
              <a:solidFill>
                <a:schemeClr val="bg1">
                  <a:lumMod val="85000"/>
                </a:schemeClr>
              </a:solidFill>
              <a:latin typeface="Tw Cen MT" panose="020B0602020104020603" pitchFamily="34" charset="0"/>
            </a:endParaRPr>
          </a:p>
          <a:p>
            <a:pPr>
              <a:lnSpc>
                <a:spcPct val="150000"/>
              </a:lnSpc>
            </a:pPr>
            <a:r>
              <a:rPr lang="en-IN" sz="2600" dirty="0">
                <a:solidFill>
                  <a:schemeClr val="bg1">
                    <a:lumMod val="85000"/>
                  </a:schemeClr>
                </a:solidFill>
                <a:latin typeface="Trebuchet MS" panose="020B0603020202020204" pitchFamily="34" charset="0"/>
              </a:rPr>
              <a:t>2. </a:t>
            </a:r>
            <a:r>
              <a:rPr lang="en-IN" sz="2600" b="1" dirty="0">
                <a:solidFill>
                  <a:schemeClr val="bg1">
                    <a:lumMod val="85000"/>
                  </a:schemeClr>
                </a:solidFill>
                <a:latin typeface="Tw Cen MT" panose="020B0602020104020603" pitchFamily="34" charset="0"/>
              </a:rPr>
              <a:t>Power BI </a:t>
            </a:r>
            <a:r>
              <a:rPr lang="en-IN" sz="2600" dirty="0">
                <a:solidFill>
                  <a:schemeClr val="bg1">
                    <a:lumMod val="85000"/>
                  </a:schemeClr>
                </a:solidFill>
                <a:latin typeface="Trebuchet MS" panose="020B0603020202020204" pitchFamily="34" charset="0"/>
              </a:rPr>
              <a:t>- </a:t>
            </a:r>
            <a:r>
              <a:rPr lang="en-IN" sz="2600" dirty="0">
                <a:solidFill>
                  <a:schemeClr val="bg1">
                    <a:lumMod val="85000"/>
                  </a:schemeClr>
                </a:solidFill>
                <a:latin typeface="Tw Cen MT" panose="020B0602020104020603" pitchFamily="34" charset="0"/>
              </a:rPr>
              <a:t>Visualisation</a:t>
            </a:r>
          </a:p>
        </p:txBody>
      </p:sp>
    </p:spTree>
    <p:extLst>
      <p:ext uri="{BB962C8B-B14F-4D97-AF65-F5344CB8AC3E}">
        <p14:creationId xmlns:p14="http://schemas.microsoft.com/office/powerpoint/2010/main" val="102371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EFFD-F14B-89F4-78FC-9F4C845B5BF2}"/>
              </a:ext>
            </a:extLst>
          </p:cNvPr>
          <p:cNvSpPr>
            <a:spLocks noGrp="1"/>
          </p:cNvSpPr>
          <p:nvPr>
            <p:ph type="title"/>
          </p:nvPr>
        </p:nvSpPr>
        <p:spPr>
          <a:xfrm>
            <a:off x="709612" y="2599901"/>
            <a:ext cx="10772775" cy="1658198"/>
          </a:xfrm>
        </p:spPr>
        <p:txBody>
          <a:bodyPr>
            <a:normAutofit/>
          </a:bodyPr>
          <a:lstStyle/>
          <a:p>
            <a:pPr algn="ctr"/>
            <a:r>
              <a:rPr lang="en-IN" sz="8000" dirty="0">
                <a:solidFill>
                  <a:srgbClr val="00CC00"/>
                </a:solidFill>
                <a:effectLst>
                  <a:outerShdw blurRad="50800" dist="38100" dir="2700000" algn="tl" rotWithShape="0">
                    <a:prstClr val="black">
                      <a:alpha val="40000"/>
                    </a:prstClr>
                  </a:outerShdw>
                </a:effectLst>
                <a:latin typeface="Tw Cen MT" panose="020B0602020104020603" pitchFamily="34" charset="0"/>
              </a:rPr>
              <a:t>Thank You</a:t>
            </a:r>
          </a:p>
        </p:txBody>
      </p:sp>
    </p:spTree>
    <p:extLst>
      <p:ext uri="{BB962C8B-B14F-4D97-AF65-F5344CB8AC3E}">
        <p14:creationId xmlns:p14="http://schemas.microsoft.com/office/powerpoint/2010/main" val="192236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75000">
              <a:srgbClr val="124E40"/>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576486-955F-9844-B74C-369B6BF315B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8409" y1="51630" x2="37703" y2="53038"/>
                        <a14:foregroundMark x1="44415" y1="20136" x2="44444" y2="20000"/>
                        <a14:foregroundMark x1="37552" y1="52583" x2="37754" y2="51630"/>
                        <a14:backgroundMark x1="51613" y1="37222" x2="57706" y2="17778"/>
                        <a14:backgroundMark x1="43728" y1="20000" x2="41935" y2="41667"/>
                        <a14:backgroundMark x1="53763" y1="24444" x2="44444" y2="16667"/>
                        <a14:backgroundMark x1="46595" y1="24444" x2="44444" y2="20000"/>
                        <a14:backgroundMark x1="35125" y1="60000" x2="37634" y2="42222"/>
                        <a14:backgroundMark x1="43728" y1="40000" x2="43369" y2="42222"/>
                        <a14:backgroundMark x1="40502" y1="45000" x2="40502" y2="45000"/>
                        <a14:backgroundMark x1="40502" y1="45000" x2="40502" y2="45000"/>
                        <a14:backgroundMark x1="40502" y1="45000" x2="43369" y2="42222"/>
                        <a14:backgroundMark x1="37993" y1="41667" x2="43011" y2="41667"/>
                        <a14:backgroundMark x1="64875" y1="56111" x2="64875" y2="50000"/>
                        <a14:backgroundMark x1="29032" y1="81111" x2="46953" y2="80000"/>
                        <a14:backgroundMark x1="38351" y1="55000" x2="36559" y2="53889"/>
                        <a14:backgroundMark x1="38351" y1="55556" x2="36201" y2="52222"/>
                        <a14:backgroundMark x1="37634" y1="56111" x2="35842" y2="53333"/>
                        <a14:backgroundMark x1="37993" y1="58889" x2="37634" y2="54444"/>
                      </a14:backgroundRemoval>
                    </a14:imgEffect>
                  </a14:imgLayer>
                </a14:imgProps>
              </a:ext>
            </a:extLst>
          </a:blip>
          <a:stretch>
            <a:fillRect/>
          </a:stretch>
        </p:blipFill>
        <p:spPr>
          <a:xfrm>
            <a:off x="8545691" y="4836026"/>
            <a:ext cx="3830723" cy="2151468"/>
          </a:xfrm>
          <a:prstGeom prst="rect">
            <a:avLst/>
          </a:prstGeom>
        </p:spPr>
      </p:pic>
      <p:sp>
        <p:nvSpPr>
          <p:cNvPr id="2" name="Title 1">
            <a:extLst>
              <a:ext uri="{FF2B5EF4-FFF2-40B4-BE49-F238E27FC236}">
                <a16:creationId xmlns:a16="http://schemas.microsoft.com/office/drawing/2014/main" id="{35E5A1D9-86FB-0C2F-28C7-AE71C444AFE4}"/>
              </a:ext>
            </a:extLst>
          </p:cNvPr>
          <p:cNvSpPr>
            <a:spLocks noGrp="1"/>
          </p:cNvSpPr>
          <p:nvPr>
            <p:ph type="title"/>
          </p:nvPr>
        </p:nvSpPr>
        <p:spPr>
          <a:xfrm>
            <a:off x="657606" y="946240"/>
            <a:ext cx="10772775" cy="977575"/>
          </a:xfrm>
        </p:spPr>
        <p:txBody>
          <a:bodyPr>
            <a:normAutofit/>
          </a:bodyPr>
          <a:lstStyle/>
          <a:p>
            <a:r>
              <a:rPr lang="en-IN" sz="4800" u="sng" dirty="0">
                <a:solidFill>
                  <a:srgbClr val="00CC00"/>
                </a:solidFill>
                <a:effectLst>
                  <a:outerShdw blurRad="50800" dist="38100" dir="2700000" algn="tl" rotWithShape="0">
                    <a:prstClr val="black">
                      <a:alpha val="40000"/>
                    </a:prstClr>
                  </a:outerShdw>
                </a:effectLst>
                <a:latin typeface="Tw Cen MT" panose="020B0602020104020603" pitchFamily="34" charset="0"/>
              </a:rPr>
              <a:t>Introduction</a:t>
            </a:r>
          </a:p>
        </p:txBody>
      </p:sp>
      <p:sp>
        <p:nvSpPr>
          <p:cNvPr id="4" name="Rectangle 1">
            <a:extLst>
              <a:ext uri="{FF2B5EF4-FFF2-40B4-BE49-F238E27FC236}">
                <a16:creationId xmlns:a16="http://schemas.microsoft.com/office/drawing/2014/main" id="{ABE3DB19-EF74-271A-4FD7-6ED7BEB9B6F7}"/>
              </a:ext>
            </a:extLst>
          </p:cNvPr>
          <p:cNvSpPr>
            <a:spLocks noGrp="1" noChangeArrowheads="1"/>
          </p:cNvSpPr>
          <p:nvPr>
            <p:ph idx="1"/>
          </p:nvPr>
        </p:nvSpPr>
        <p:spPr bwMode="auto">
          <a:xfrm>
            <a:off x="657606" y="2101208"/>
            <a:ext cx="1130224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buClrTx/>
              <a:buSzTx/>
              <a:buFontTx/>
              <a:buNone/>
              <a:tabLst/>
            </a:pPr>
            <a:r>
              <a:rPr kumimoji="0" lang="en-US" altLang="en-US" b="0" i="0" u="none" strike="noStrike" cap="none" normalizeH="0" baseline="0" dirty="0">
                <a:ln>
                  <a:noFill/>
                </a:ln>
                <a:solidFill>
                  <a:schemeClr val="bg1">
                    <a:lumMod val="85000"/>
                  </a:schemeClr>
                </a:solidFill>
                <a:effectLst/>
                <a:latin typeface="Tw Cen MT" panose="020B0602020104020603" pitchFamily="34" charset="0"/>
              </a:rPr>
              <a:t>Between 2021 and 2023, India's electric vehicle (EV) market saw strong growth, driven by government incentives, rising environmental awareness, and better infrastructure. In 2021, EV sales spiked, particularly in electric two-wheelers.</a:t>
            </a:r>
            <a:endParaRPr lang="en-US" altLang="en-US" dirty="0">
              <a:solidFill>
                <a:schemeClr val="bg1">
                  <a:lumMod val="85000"/>
                </a:schemeClr>
              </a:solidFill>
              <a:latin typeface="Tw Cen MT" panose="020B0602020104020603" pitchFamily="34" charset="0"/>
            </a:endParaRPr>
          </a:p>
          <a:p>
            <a:pPr marL="0" marR="0" lvl="0" indent="0" defTabSz="914400" rtl="0" eaLnBrk="0" fontAlgn="base" latinLnBrk="0" hangingPunct="0">
              <a:lnSpc>
                <a:spcPct val="100000"/>
              </a:lnSpc>
              <a:spcBef>
                <a:spcPct val="0"/>
              </a:spcBef>
              <a:buClrTx/>
              <a:buSzTx/>
              <a:buFontTx/>
              <a:buNone/>
              <a:tabLst/>
            </a:pPr>
            <a:endParaRPr kumimoji="0" lang="en-US" altLang="en-US" b="0" i="0" u="none" strike="noStrike" cap="none" normalizeH="0" baseline="0" dirty="0">
              <a:ln>
                <a:noFill/>
              </a:ln>
              <a:solidFill>
                <a:schemeClr val="bg1">
                  <a:lumMod val="85000"/>
                </a:schemeClr>
              </a:solidFill>
              <a:effectLst/>
              <a:latin typeface="Tw Cen MT" panose="020B0602020104020603" pitchFamily="34" charset="0"/>
            </a:endParaRPr>
          </a:p>
          <a:p>
            <a:pPr marL="0" marR="0" lvl="0" indent="0" defTabSz="914400" rtl="0" eaLnBrk="0" fontAlgn="base" latinLnBrk="0" hangingPunct="0">
              <a:lnSpc>
                <a:spcPct val="100000"/>
              </a:lnSpc>
              <a:spcBef>
                <a:spcPct val="0"/>
              </a:spcBef>
              <a:buClrTx/>
              <a:buSzTx/>
              <a:buFontTx/>
              <a:buNone/>
              <a:tabLst/>
            </a:pPr>
            <a:r>
              <a:rPr kumimoji="0" lang="en-US" altLang="en-US" b="0" i="0" u="none" strike="noStrike" cap="none" normalizeH="0" baseline="0" dirty="0">
                <a:ln>
                  <a:noFill/>
                </a:ln>
                <a:solidFill>
                  <a:schemeClr val="bg1">
                    <a:lumMod val="85000"/>
                  </a:schemeClr>
                </a:solidFill>
                <a:effectLst/>
                <a:latin typeface="Tw Cen MT" panose="020B0602020104020603" pitchFamily="34" charset="0"/>
              </a:rPr>
              <a:t>This growth continued into 2022 and 2023, with more EV models entering the market, improved battery technology, and expanding charging networks. Despite challenges like high costs and limited charging infrastructure, India’s EV market is rapidly expanding, supported by both government policies and increasing consumer interest in sustainable mobility.</a:t>
            </a:r>
          </a:p>
        </p:txBody>
      </p:sp>
    </p:spTree>
    <p:extLst>
      <p:ext uri="{BB962C8B-B14F-4D97-AF65-F5344CB8AC3E}">
        <p14:creationId xmlns:p14="http://schemas.microsoft.com/office/powerpoint/2010/main" val="322463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1FFB-DE23-21F8-8011-AB8F4530DDED}"/>
              </a:ext>
            </a:extLst>
          </p:cNvPr>
          <p:cNvSpPr>
            <a:spLocks noGrp="1"/>
          </p:cNvSpPr>
          <p:nvPr>
            <p:ph type="title"/>
          </p:nvPr>
        </p:nvSpPr>
        <p:spPr>
          <a:xfrm>
            <a:off x="657224" y="1206229"/>
            <a:ext cx="10772775" cy="875489"/>
          </a:xfrm>
        </p:spPr>
        <p:txBody>
          <a:bodyPr>
            <a:normAutofit/>
          </a:bodyPr>
          <a:lstStyle/>
          <a:p>
            <a:r>
              <a:rPr lang="en-IN" sz="4800" u="sng" dirty="0">
                <a:solidFill>
                  <a:srgbClr val="00CC00"/>
                </a:solidFill>
                <a:latin typeface="Tw Cen MT" panose="020B0602020104020603" pitchFamily="34" charset="0"/>
              </a:rPr>
              <a:t>Objective</a:t>
            </a:r>
            <a:r>
              <a:rPr lang="en-IN" sz="4400" dirty="0">
                <a:solidFill>
                  <a:srgbClr val="00CC00"/>
                </a:solidFill>
                <a:latin typeface="Trebuchet MS" panose="020B0603020202020204" pitchFamily="34" charset="0"/>
              </a:rPr>
              <a:t> </a:t>
            </a:r>
          </a:p>
        </p:txBody>
      </p:sp>
      <p:sp>
        <p:nvSpPr>
          <p:cNvPr id="3" name="Content Placeholder 2">
            <a:extLst>
              <a:ext uri="{FF2B5EF4-FFF2-40B4-BE49-F238E27FC236}">
                <a16:creationId xmlns:a16="http://schemas.microsoft.com/office/drawing/2014/main" id="{2F497402-03F8-FA6A-4A3A-33D53969DEB9}"/>
              </a:ext>
            </a:extLst>
          </p:cNvPr>
          <p:cNvSpPr>
            <a:spLocks noGrp="1"/>
          </p:cNvSpPr>
          <p:nvPr>
            <p:ph idx="1"/>
          </p:nvPr>
        </p:nvSpPr>
        <p:spPr>
          <a:xfrm>
            <a:off x="657224" y="2186778"/>
            <a:ext cx="10753725" cy="3766185"/>
          </a:xfrm>
        </p:spPr>
        <p:txBody>
          <a:bodyPr>
            <a:normAutofit/>
          </a:bodyPr>
          <a:lstStyle/>
          <a:p>
            <a:pPr>
              <a:lnSpc>
                <a:spcPct val="150000"/>
              </a:lnSpc>
              <a:buFont typeface="Arial" panose="020B0604020202020204" pitchFamily="34" charset="0"/>
              <a:buChar char="•"/>
            </a:pPr>
            <a:r>
              <a:rPr lang="en-IN" sz="2100" dirty="0">
                <a:solidFill>
                  <a:schemeClr val="bg1">
                    <a:lumMod val="85000"/>
                  </a:schemeClr>
                </a:solidFill>
                <a:latin typeface="Trebuchet MS" panose="020B0603020202020204" pitchFamily="34" charset="0"/>
              </a:rPr>
              <a:t> The main objective of this project is to find the trends in the sales of the Electric Vehicle in India from 2021 to 2023.</a:t>
            </a:r>
          </a:p>
          <a:p>
            <a:pPr>
              <a:lnSpc>
                <a:spcPct val="150000"/>
              </a:lnSpc>
              <a:buFont typeface="Arial" panose="020B0604020202020204" pitchFamily="34" charset="0"/>
              <a:buChar char="•"/>
            </a:pPr>
            <a:r>
              <a:rPr lang="en-IN" sz="2100" dirty="0">
                <a:solidFill>
                  <a:schemeClr val="bg1">
                    <a:lumMod val="85000"/>
                  </a:schemeClr>
                </a:solidFill>
                <a:latin typeface="Trebuchet MS" panose="020B0603020202020204" pitchFamily="34" charset="0"/>
              </a:rPr>
              <a:t> The increasing growth trends of EV market in India is clearly depicted through Charts, Graphs, etc in this </a:t>
            </a:r>
            <a:r>
              <a:rPr lang="en-IN" sz="2100" dirty="0" err="1">
                <a:solidFill>
                  <a:schemeClr val="bg1">
                    <a:lumMod val="85000"/>
                  </a:schemeClr>
                </a:solidFill>
                <a:latin typeface="Trebuchet MS" panose="020B0603020202020204" pitchFamily="34" charset="0"/>
              </a:rPr>
              <a:t>PowerBi</a:t>
            </a:r>
            <a:r>
              <a:rPr lang="en-IN" sz="2100" dirty="0">
                <a:solidFill>
                  <a:schemeClr val="bg1">
                    <a:lumMod val="85000"/>
                  </a:schemeClr>
                </a:solidFill>
                <a:latin typeface="Trebuchet MS" panose="020B0603020202020204" pitchFamily="34" charset="0"/>
              </a:rPr>
              <a:t> project.</a:t>
            </a:r>
          </a:p>
        </p:txBody>
      </p:sp>
    </p:spTree>
    <p:extLst>
      <p:ext uri="{BB962C8B-B14F-4D97-AF65-F5344CB8AC3E}">
        <p14:creationId xmlns:p14="http://schemas.microsoft.com/office/powerpoint/2010/main" val="163156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216E-828F-E12D-6D6D-1B8B193A1B5B}"/>
              </a:ext>
            </a:extLst>
          </p:cNvPr>
          <p:cNvSpPr>
            <a:spLocks noGrp="1"/>
          </p:cNvSpPr>
          <p:nvPr>
            <p:ph type="title"/>
          </p:nvPr>
        </p:nvSpPr>
        <p:spPr>
          <a:xfrm>
            <a:off x="2530306" y="737092"/>
            <a:ext cx="7131387" cy="920705"/>
          </a:xfrm>
        </p:spPr>
        <p:txBody>
          <a:bodyPr>
            <a:normAutofit fontScale="90000"/>
          </a:bodyPr>
          <a:lstStyle/>
          <a:p>
            <a:pPr algn="ctr"/>
            <a:r>
              <a:rPr lang="en-IN" sz="4400" u="sng" dirty="0">
                <a:solidFill>
                  <a:srgbClr val="6DE23E"/>
                </a:solidFill>
                <a:latin typeface="Tw Cen MT" panose="020B0602020104020603" pitchFamily="34" charset="0"/>
              </a:rPr>
              <a:t>Dataset</a:t>
            </a:r>
            <a:r>
              <a:rPr lang="en-IN" sz="4400" u="sng" dirty="0">
                <a:solidFill>
                  <a:srgbClr val="41B422"/>
                </a:solidFill>
                <a:latin typeface="Tw Cen MT" panose="020B0602020104020603" pitchFamily="34" charset="0"/>
              </a:rPr>
              <a:t> </a:t>
            </a:r>
            <a:br>
              <a:rPr lang="en-IN" sz="4400" u="sng" dirty="0">
                <a:solidFill>
                  <a:srgbClr val="41B422"/>
                </a:solidFill>
                <a:latin typeface="Tw Cen MT" panose="020B0602020104020603" pitchFamily="34" charset="0"/>
              </a:rPr>
            </a:br>
            <a:r>
              <a:rPr lang="en-IN" sz="2400" u="sng" dirty="0">
                <a:solidFill>
                  <a:schemeClr val="bg1">
                    <a:lumMod val="85000"/>
                  </a:schemeClr>
                </a:solidFill>
                <a:latin typeface="Tw Cen MT" panose="020B0602020104020603" pitchFamily="34" charset="0"/>
              </a:rPr>
              <a:t>(</a:t>
            </a:r>
            <a:r>
              <a:rPr lang="en-US" sz="2400" u="sng" dirty="0" err="1">
                <a:solidFill>
                  <a:schemeClr val="bg1">
                    <a:lumMod val="85000"/>
                  </a:schemeClr>
                </a:solidFill>
                <a:latin typeface="Tw Cen MT" panose="020B0602020104020603" pitchFamily="34" charset="0"/>
              </a:rPr>
              <a:t>electric_vehicle_sales_by_makers</a:t>
            </a:r>
            <a:r>
              <a:rPr lang="en-IN" sz="2400" u="sng" dirty="0">
                <a:solidFill>
                  <a:schemeClr val="bg1">
                    <a:lumMod val="85000"/>
                  </a:schemeClr>
                </a:solidFill>
                <a:latin typeface="Tw Cen MT" panose="020B0602020104020603" pitchFamily="34" charset="0"/>
              </a:rPr>
              <a:t>)</a:t>
            </a:r>
          </a:p>
        </p:txBody>
      </p:sp>
      <p:pic>
        <p:nvPicPr>
          <p:cNvPr id="5" name="Content Placeholder 4">
            <a:extLst>
              <a:ext uri="{FF2B5EF4-FFF2-40B4-BE49-F238E27FC236}">
                <a16:creationId xmlns:a16="http://schemas.microsoft.com/office/drawing/2014/main" id="{F1BA702C-2AEC-FC53-6672-7B1A8304DD44}"/>
              </a:ext>
            </a:extLst>
          </p:cNvPr>
          <p:cNvPicPr>
            <a:picLocks noGrp="1" noChangeAspect="1"/>
          </p:cNvPicPr>
          <p:nvPr>
            <p:ph idx="1"/>
          </p:nvPr>
        </p:nvPicPr>
        <p:blipFill>
          <a:blip r:embed="rId2"/>
          <a:stretch>
            <a:fillRect/>
          </a:stretch>
        </p:blipFill>
        <p:spPr>
          <a:xfrm>
            <a:off x="739301" y="1773972"/>
            <a:ext cx="10671647" cy="4087880"/>
          </a:xfrm>
          <a:effectLst>
            <a:outerShdw blurRad="50800" dist="50800" dir="5400000" algn="ctr" rotWithShape="0">
              <a:srgbClr val="000000">
                <a:alpha val="99000"/>
              </a:srgbClr>
            </a:outerShdw>
            <a:softEdge rad="0"/>
          </a:effectLst>
        </p:spPr>
      </p:pic>
    </p:spTree>
    <p:extLst>
      <p:ext uri="{BB962C8B-B14F-4D97-AF65-F5344CB8AC3E}">
        <p14:creationId xmlns:p14="http://schemas.microsoft.com/office/powerpoint/2010/main" val="76360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81F150-A6C5-6DEF-8E9C-51CBD6390666}"/>
              </a:ext>
            </a:extLst>
          </p:cNvPr>
          <p:cNvPicPr>
            <a:picLocks noChangeAspect="1"/>
          </p:cNvPicPr>
          <p:nvPr/>
        </p:nvPicPr>
        <p:blipFill>
          <a:blip r:embed="rId2"/>
          <a:srcRect b="37663"/>
          <a:stretch/>
        </p:blipFill>
        <p:spPr>
          <a:xfrm>
            <a:off x="1021408" y="1882060"/>
            <a:ext cx="10126330" cy="3555703"/>
          </a:xfrm>
          <a:prstGeom prst="rect">
            <a:avLst/>
          </a:prstGeom>
        </p:spPr>
      </p:pic>
      <p:sp>
        <p:nvSpPr>
          <p:cNvPr id="13" name="TextBox 12">
            <a:extLst>
              <a:ext uri="{FF2B5EF4-FFF2-40B4-BE49-F238E27FC236}">
                <a16:creationId xmlns:a16="http://schemas.microsoft.com/office/drawing/2014/main" id="{A3676D74-EE12-5A26-0108-0CE203CE873D}"/>
              </a:ext>
            </a:extLst>
          </p:cNvPr>
          <p:cNvSpPr txBox="1"/>
          <p:nvPr/>
        </p:nvSpPr>
        <p:spPr>
          <a:xfrm>
            <a:off x="4407480" y="647604"/>
            <a:ext cx="3377039" cy="1107996"/>
          </a:xfrm>
          <a:prstGeom prst="rect">
            <a:avLst/>
          </a:prstGeom>
          <a:noFill/>
        </p:spPr>
        <p:txBody>
          <a:bodyPr wrap="square" rtlCol="0">
            <a:spAutoFit/>
          </a:bodyPr>
          <a:lstStyle/>
          <a:p>
            <a:pPr algn="ctr"/>
            <a:r>
              <a:rPr lang="en-IN" sz="4400" u="sng" spc="-120" dirty="0">
                <a:solidFill>
                  <a:srgbClr val="41B422"/>
                </a:solidFill>
                <a:latin typeface="Tw Cen MT" panose="020B0602020104020603" pitchFamily="34" charset="0"/>
                <a:ea typeface="+mj-ea"/>
                <a:cs typeface="+mj-cs"/>
              </a:rPr>
              <a:t>Dataset</a:t>
            </a:r>
          </a:p>
          <a:p>
            <a:pPr algn="ctr"/>
            <a:r>
              <a:rPr lang="en-IN" sz="2200" u="sng" spc="-120" dirty="0">
                <a:solidFill>
                  <a:schemeClr val="bg1">
                    <a:lumMod val="85000"/>
                  </a:schemeClr>
                </a:solidFill>
                <a:latin typeface="Tw Cen MT" panose="020B0602020104020603" pitchFamily="34" charset="0"/>
                <a:ea typeface="+mj-ea"/>
                <a:cs typeface="+mj-cs"/>
              </a:rPr>
              <a:t>(</a:t>
            </a:r>
            <a:r>
              <a:rPr lang="en-US" sz="2200" u="sng" spc="-120" dirty="0" err="1">
                <a:solidFill>
                  <a:schemeClr val="bg1">
                    <a:lumMod val="85000"/>
                  </a:schemeClr>
                </a:solidFill>
                <a:latin typeface="Tw Cen MT" panose="020B0602020104020603" pitchFamily="34" charset="0"/>
                <a:ea typeface="+mj-ea"/>
                <a:cs typeface="+mj-cs"/>
              </a:rPr>
              <a:t>electric_vehicle_sales_by_state</a:t>
            </a:r>
            <a:r>
              <a:rPr lang="en-IN" sz="2200" u="sng" spc="-120" dirty="0">
                <a:solidFill>
                  <a:schemeClr val="bg1">
                    <a:lumMod val="85000"/>
                  </a:schemeClr>
                </a:solidFill>
                <a:latin typeface="Tw Cen MT" panose="020B0602020104020603" pitchFamily="34" charset="0"/>
                <a:ea typeface="+mj-ea"/>
                <a:cs typeface="+mj-cs"/>
              </a:rPr>
              <a:t>)</a:t>
            </a:r>
          </a:p>
        </p:txBody>
      </p:sp>
    </p:spTree>
    <p:extLst>
      <p:ext uri="{BB962C8B-B14F-4D97-AF65-F5344CB8AC3E}">
        <p14:creationId xmlns:p14="http://schemas.microsoft.com/office/powerpoint/2010/main" val="269200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00B050"/>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7AD5C-F2C3-0929-0F9F-819546784E45}"/>
              </a:ext>
            </a:extLst>
          </p:cNvPr>
          <p:cNvPicPr>
            <a:picLocks noChangeAspect="1"/>
          </p:cNvPicPr>
          <p:nvPr/>
        </p:nvPicPr>
        <p:blipFill>
          <a:blip r:embed="rId2"/>
          <a:srcRect l="493" t="-702" r="-493" b="24339"/>
          <a:stretch/>
        </p:blipFill>
        <p:spPr>
          <a:xfrm>
            <a:off x="4124050" y="1858938"/>
            <a:ext cx="3943900" cy="4182894"/>
          </a:xfrm>
          <a:prstGeom prst="rect">
            <a:avLst/>
          </a:prstGeom>
        </p:spPr>
      </p:pic>
      <p:sp>
        <p:nvSpPr>
          <p:cNvPr id="4" name="TextBox 3">
            <a:extLst>
              <a:ext uri="{FF2B5EF4-FFF2-40B4-BE49-F238E27FC236}">
                <a16:creationId xmlns:a16="http://schemas.microsoft.com/office/drawing/2014/main" id="{DCBF6567-3897-F07A-F5FF-FE8EA647174B}"/>
              </a:ext>
            </a:extLst>
          </p:cNvPr>
          <p:cNvSpPr txBox="1"/>
          <p:nvPr/>
        </p:nvSpPr>
        <p:spPr>
          <a:xfrm>
            <a:off x="5175114" y="692574"/>
            <a:ext cx="1841771" cy="1107996"/>
          </a:xfrm>
          <a:prstGeom prst="rect">
            <a:avLst/>
          </a:prstGeom>
          <a:noFill/>
        </p:spPr>
        <p:txBody>
          <a:bodyPr wrap="square" rtlCol="0">
            <a:spAutoFit/>
          </a:bodyPr>
          <a:lstStyle/>
          <a:p>
            <a:pPr algn="ctr"/>
            <a:r>
              <a:rPr lang="en-IN" sz="4400" u="sng" spc="-120" dirty="0">
                <a:solidFill>
                  <a:srgbClr val="41B422"/>
                </a:solidFill>
                <a:latin typeface="Tw Cen MT" panose="020B0602020104020603" pitchFamily="34" charset="0"/>
                <a:ea typeface="+mj-ea"/>
                <a:cs typeface="+mj-cs"/>
              </a:rPr>
              <a:t>Dataset</a:t>
            </a:r>
          </a:p>
          <a:p>
            <a:pPr algn="ctr"/>
            <a:r>
              <a:rPr lang="en-IN" sz="2200" u="sng" spc="-120" dirty="0">
                <a:solidFill>
                  <a:schemeClr val="bg1">
                    <a:lumMod val="85000"/>
                  </a:schemeClr>
                </a:solidFill>
                <a:latin typeface="Tw Cen MT" panose="020B0602020104020603" pitchFamily="34" charset="0"/>
                <a:ea typeface="+mj-ea"/>
                <a:cs typeface="+mj-cs"/>
              </a:rPr>
              <a:t>(</a:t>
            </a:r>
            <a:r>
              <a:rPr lang="en-IN" sz="2200" u="sng" spc="-120" dirty="0" err="1">
                <a:solidFill>
                  <a:schemeClr val="bg1">
                    <a:lumMod val="85000"/>
                  </a:schemeClr>
                </a:solidFill>
                <a:latin typeface="Tw Cen MT" panose="020B0602020104020603" pitchFamily="34" charset="0"/>
                <a:ea typeface="+mj-ea"/>
                <a:cs typeface="+mj-cs"/>
              </a:rPr>
              <a:t>dim_date</a:t>
            </a:r>
            <a:r>
              <a:rPr lang="en-IN" sz="2200" u="sng" spc="-120" dirty="0">
                <a:solidFill>
                  <a:schemeClr val="bg1">
                    <a:lumMod val="85000"/>
                  </a:schemeClr>
                </a:solidFill>
                <a:latin typeface="Tw Cen MT" panose="020B0602020104020603" pitchFamily="34" charset="0"/>
                <a:ea typeface="+mj-ea"/>
                <a:cs typeface="+mj-cs"/>
              </a:rPr>
              <a:t>)</a:t>
            </a:r>
          </a:p>
        </p:txBody>
      </p:sp>
    </p:spTree>
    <p:extLst>
      <p:ext uri="{BB962C8B-B14F-4D97-AF65-F5344CB8AC3E}">
        <p14:creationId xmlns:p14="http://schemas.microsoft.com/office/powerpoint/2010/main" val="104653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28C4-D2E1-AC41-EA89-1A2F02BC8EFC}"/>
              </a:ext>
            </a:extLst>
          </p:cNvPr>
          <p:cNvSpPr>
            <a:spLocks noGrp="1"/>
          </p:cNvSpPr>
          <p:nvPr>
            <p:ph type="title"/>
          </p:nvPr>
        </p:nvSpPr>
        <p:spPr>
          <a:xfrm>
            <a:off x="638175" y="927550"/>
            <a:ext cx="10772775" cy="716424"/>
          </a:xfrm>
        </p:spPr>
        <p:txBody>
          <a:bodyPr>
            <a:normAutofit/>
          </a:bodyPr>
          <a:lstStyle/>
          <a:p>
            <a:r>
              <a:rPr lang="en-IN" sz="4800" u="sng" dirty="0">
                <a:solidFill>
                  <a:srgbClr val="31BD34"/>
                </a:solidFill>
                <a:effectLst>
                  <a:outerShdw blurRad="50800" dist="38100" dir="2700000" algn="tl" rotWithShape="0">
                    <a:prstClr val="black">
                      <a:alpha val="40000"/>
                    </a:prstClr>
                  </a:outerShdw>
                </a:effectLst>
                <a:latin typeface="Tw Cen MT" panose="020B0602020104020603" pitchFamily="34" charset="0"/>
              </a:rPr>
              <a:t>Key Details</a:t>
            </a:r>
          </a:p>
        </p:txBody>
      </p:sp>
      <p:sp>
        <p:nvSpPr>
          <p:cNvPr id="4" name="TextBox 3">
            <a:extLst>
              <a:ext uri="{FF2B5EF4-FFF2-40B4-BE49-F238E27FC236}">
                <a16:creationId xmlns:a16="http://schemas.microsoft.com/office/drawing/2014/main" id="{5E4BB8D3-0A05-B01E-3C48-E4F3E5B1AED7}"/>
              </a:ext>
            </a:extLst>
          </p:cNvPr>
          <p:cNvSpPr txBox="1"/>
          <p:nvPr/>
        </p:nvSpPr>
        <p:spPr>
          <a:xfrm>
            <a:off x="638175" y="1643974"/>
            <a:ext cx="10431902" cy="3662541"/>
          </a:xfrm>
          <a:prstGeom prst="rect">
            <a:avLst/>
          </a:prstGeom>
          <a:noFill/>
        </p:spPr>
        <p:txBody>
          <a:bodyPr wrap="square" rtlCol="0">
            <a:spAutoFit/>
          </a:bodyPr>
          <a:lstStyle/>
          <a:p>
            <a:endParaRPr lang="en-IN" sz="2000" b="1" dirty="0">
              <a:solidFill>
                <a:schemeClr val="bg1">
                  <a:lumMod val="85000"/>
                </a:schemeClr>
              </a:solidFill>
            </a:endParaRPr>
          </a:p>
          <a:p>
            <a:r>
              <a:rPr lang="en-IN" sz="2000" b="1" dirty="0">
                <a:solidFill>
                  <a:schemeClr val="bg1">
                    <a:lumMod val="85000"/>
                  </a:schemeClr>
                </a:solidFill>
              </a:rPr>
              <a:t>There are 3 datasets used in the making of this  Electric Vehicle Sales Dashboard as shown in the previous slides</a:t>
            </a:r>
            <a:r>
              <a:rPr lang="en-IN" b="1" dirty="0">
                <a:solidFill>
                  <a:schemeClr val="bg1">
                    <a:lumMod val="85000"/>
                  </a:schemeClr>
                </a:solidFill>
              </a:rPr>
              <a:t>.</a:t>
            </a:r>
          </a:p>
          <a:p>
            <a:endParaRPr lang="en-IN" b="1" dirty="0">
              <a:solidFill>
                <a:schemeClr val="bg1">
                  <a:lumMod val="85000"/>
                </a:schemeClr>
              </a:solidFill>
            </a:endParaRPr>
          </a:p>
          <a:p>
            <a:r>
              <a:rPr lang="en-IN" sz="2200" b="1" dirty="0">
                <a:solidFill>
                  <a:schemeClr val="bg1">
                    <a:lumMod val="85000"/>
                  </a:schemeClr>
                </a:solidFill>
              </a:rPr>
              <a:t>Total Entries:</a:t>
            </a:r>
          </a:p>
          <a:p>
            <a:endParaRPr lang="en-IN" sz="2200" b="1" dirty="0">
              <a:solidFill>
                <a:schemeClr val="bg1">
                  <a:lumMod val="85000"/>
                </a:schemeClr>
              </a:solidFill>
            </a:endParaRPr>
          </a:p>
          <a:p>
            <a:r>
              <a:rPr lang="en-US" sz="2200" dirty="0">
                <a:solidFill>
                  <a:schemeClr val="bg1">
                    <a:lumMod val="85000"/>
                  </a:schemeClr>
                </a:solidFill>
                <a:latin typeface="Tw Cen MT" panose="020B0602020104020603" pitchFamily="34" charset="0"/>
              </a:rPr>
              <a:t>1. </a:t>
            </a:r>
            <a:r>
              <a:rPr lang="en-US" sz="2200" dirty="0" err="1">
                <a:solidFill>
                  <a:schemeClr val="bg1">
                    <a:lumMod val="85000"/>
                  </a:schemeClr>
                </a:solidFill>
                <a:latin typeface="Tw Cen MT" panose="020B0602020104020603" pitchFamily="34" charset="0"/>
              </a:rPr>
              <a:t>electric_vehicle_sales_by_makers</a:t>
            </a:r>
            <a:r>
              <a:rPr lang="en-US" sz="2200" dirty="0">
                <a:solidFill>
                  <a:schemeClr val="bg1">
                    <a:lumMod val="85000"/>
                  </a:schemeClr>
                </a:solidFill>
                <a:latin typeface="Tw Cen MT" panose="020B0602020104020603" pitchFamily="34" charset="0"/>
              </a:rPr>
              <a:t>: This dataset contains</a:t>
            </a:r>
            <a:r>
              <a:rPr lang="en-IN" sz="2200" b="1" dirty="0">
                <a:solidFill>
                  <a:schemeClr val="bg1">
                    <a:lumMod val="85000"/>
                  </a:schemeClr>
                </a:solidFill>
              </a:rPr>
              <a:t> </a:t>
            </a:r>
            <a:r>
              <a:rPr lang="en-IN" sz="2200" b="1" dirty="0">
                <a:solidFill>
                  <a:schemeClr val="bg1">
                    <a:lumMod val="85000"/>
                  </a:schemeClr>
                </a:solidFill>
                <a:latin typeface="Tw Cen MT" panose="020B0602020104020603" pitchFamily="34" charset="0"/>
              </a:rPr>
              <a:t>816</a:t>
            </a:r>
            <a:r>
              <a:rPr lang="en-IN" sz="2200" b="1" dirty="0">
                <a:solidFill>
                  <a:schemeClr val="bg1">
                    <a:lumMod val="85000"/>
                  </a:schemeClr>
                </a:solidFill>
              </a:rPr>
              <a:t> </a:t>
            </a:r>
            <a:r>
              <a:rPr lang="en-IN" sz="2200" dirty="0">
                <a:solidFill>
                  <a:schemeClr val="bg1">
                    <a:lumMod val="85000"/>
                  </a:schemeClr>
                </a:solidFill>
                <a:latin typeface="Tw Cen MT" panose="020B0602020104020603" pitchFamily="34" charset="0"/>
              </a:rPr>
              <a:t>entries with </a:t>
            </a:r>
            <a:r>
              <a:rPr lang="en-IN" sz="2200" b="1" dirty="0">
                <a:solidFill>
                  <a:schemeClr val="bg1">
                    <a:lumMod val="85000"/>
                  </a:schemeClr>
                </a:solidFill>
                <a:latin typeface="Tw Cen MT" panose="020B0602020104020603" pitchFamily="34" charset="0"/>
              </a:rPr>
              <a:t>5</a:t>
            </a:r>
            <a:r>
              <a:rPr lang="en-IN" sz="2200" dirty="0">
                <a:solidFill>
                  <a:schemeClr val="bg1">
                    <a:lumMod val="85000"/>
                  </a:schemeClr>
                </a:solidFill>
                <a:latin typeface="Tw Cen MT" panose="020B0602020104020603" pitchFamily="34" charset="0"/>
              </a:rPr>
              <a:t> columns</a:t>
            </a:r>
            <a:r>
              <a:rPr lang="en-IN" sz="2200" b="1" dirty="0">
                <a:solidFill>
                  <a:schemeClr val="bg1">
                    <a:lumMod val="85000"/>
                  </a:schemeClr>
                </a:solidFill>
              </a:rPr>
              <a:t>.</a:t>
            </a:r>
          </a:p>
          <a:p>
            <a:pPr marL="457200" indent="-457200">
              <a:buAutoNum type="arabicPeriod"/>
            </a:pPr>
            <a:endParaRPr lang="en-IN" sz="2200" b="1" dirty="0">
              <a:solidFill>
                <a:schemeClr val="bg1">
                  <a:lumMod val="85000"/>
                </a:schemeClr>
              </a:solidFill>
            </a:endParaRPr>
          </a:p>
          <a:p>
            <a:r>
              <a:rPr lang="en-IN" sz="2200" b="1" dirty="0">
                <a:solidFill>
                  <a:schemeClr val="bg1">
                    <a:lumMod val="85000"/>
                  </a:schemeClr>
                </a:solidFill>
              </a:rPr>
              <a:t>2. </a:t>
            </a:r>
            <a:r>
              <a:rPr lang="en-US" sz="2400" spc="-120" dirty="0" err="1">
                <a:solidFill>
                  <a:schemeClr val="bg1">
                    <a:lumMod val="85000"/>
                  </a:schemeClr>
                </a:solidFill>
                <a:latin typeface="Tw Cen MT" panose="020B0602020104020603" pitchFamily="34" charset="0"/>
                <a:ea typeface="+mj-ea"/>
                <a:cs typeface="+mj-cs"/>
              </a:rPr>
              <a:t>electric_vehicle_sales_by_state</a:t>
            </a:r>
            <a:r>
              <a:rPr lang="en-US" sz="2200" spc="-120" dirty="0">
                <a:solidFill>
                  <a:schemeClr val="bg1">
                    <a:lumMod val="85000"/>
                  </a:schemeClr>
                </a:solidFill>
                <a:latin typeface="Tw Cen MT" panose="020B0602020104020603" pitchFamily="34" charset="0"/>
                <a:ea typeface="+mj-ea"/>
                <a:cs typeface="+mj-cs"/>
              </a:rPr>
              <a:t>: </a:t>
            </a:r>
            <a:r>
              <a:rPr lang="en-US" sz="2200" dirty="0">
                <a:solidFill>
                  <a:schemeClr val="bg1">
                    <a:lumMod val="85000"/>
                  </a:schemeClr>
                </a:solidFill>
                <a:latin typeface="Tw Cen MT" panose="020B0602020104020603" pitchFamily="34" charset="0"/>
              </a:rPr>
              <a:t>This dataset contains</a:t>
            </a:r>
            <a:r>
              <a:rPr lang="en-US" sz="2200" spc="-120" dirty="0">
                <a:solidFill>
                  <a:schemeClr val="bg1">
                    <a:lumMod val="85000"/>
                  </a:schemeClr>
                </a:solidFill>
                <a:latin typeface="Tw Cen MT" panose="020B0602020104020603" pitchFamily="34" charset="0"/>
                <a:ea typeface="+mj-ea"/>
                <a:cs typeface="+mj-cs"/>
              </a:rPr>
              <a:t> </a:t>
            </a:r>
            <a:r>
              <a:rPr lang="en-IN" sz="2200" b="1" dirty="0">
                <a:solidFill>
                  <a:schemeClr val="bg1">
                    <a:lumMod val="85000"/>
                  </a:schemeClr>
                </a:solidFill>
                <a:latin typeface="Tw Cen MT" panose="020B0602020104020603" pitchFamily="34" charset="0"/>
              </a:rPr>
              <a:t>2441 </a:t>
            </a:r>
            <a:r>
              <a:rPr lang="en-IN" sz="2200" dirty="0">
                <a:solidFill>
                  <a:schemeClr val="bg1">
                    <a:lumMod val="85000"/>
                  </a:schemeClr>
                </a:solidFill>
                <a:latin typeface="Tw Cen MT" panose="020B0602020104020603" pitchFamily="34" charset="0"/>
              </a:rPr>
              <a:t>entries with </a:t>
            </a:r>
            <a:r>
              <a:rPr lang="en-IN" sz="2200" b="1" dirty="0">
                <a:solidFill>
                  <a:schemeClr val="bg1">
                    <a:lumMod val="85000"/>
                  </a:schemeClr>
                </a:solidFill>
                <a:latin typeface="Tw Cen MT" panose="020B0602020104020603" pitchFamily="34" charset="0"/>
              </a:rPr>
              <a:t>5</a:t>
            </a:r>
            <a:r>
              <a:rPr lang="en-IN" sz="2200" dirty="0">
                <a:solidFill>
                  <a:schemeClr val="bg1">
                    <a:lumMod val="85000"/>
                  </a:schemeClr>
                </a:solidFill>
                <a:latin typeface="Tw Cen MT" panose="020B0602020104020603" pitchFamily="34" charset="0"/>
              </a:rPr>
              <a:t> columns.</a:t>
            </a:r>
          </a:p>
          <a:p>
            <a:endParaRPr lang="en-IN" sz="2200" dirty="0">
              <a:solidFill>
                <a:schemeClr val="bg1">
                  <a:lumMod val="85000"/>
                </a:schemeClr>
              </a:solidFill>
              <a:latin typeface="Tw Cen MT" panose="020B0602020104020603" pitchFamily="34" charset="0"/>
            </a:endParaRPr>
          </a:p>
          <a:p>
            <a:r>
              <a:rPr lang="en-IN" sz="2200" b="1" dirty="0">
                <a:solidFill>
                  <a:schemeClr val="bg1">
                    <a:lumMod val="85000"/>
                  </a:schemeClr>
                </a:solidFill>
              </a:rPr>
              <a:t>3. </a:t>
            </a:r>
            <a:r>
              <a:rPr lang="en-IN" sz="2200" b="1" dirty="0" err="1">
                <a:solidFill>
                  <a:schemeClr val="bg1">
                    <a:lumMod val="85000"/>
                  </a:schemeClr>
                </a:solidFill>
              </a:rPr>
              <a:t>dim_date</a:t>
            </a:r>
            <a:r>
              <a:rPr lang="en-IN" sz="2200" b="1" dirty="0">
                <a:solidFill>
                  <a:schemeClr val="bg1">
                    <a:lumMod val="85000"/>
                  </a:schemeClr>
                </a:solidFill>
              </a:rPr>
              <a:t>: </a:t>
            </a:r>
            <a:r>
              <a:rPr lang="en-US" sz="2200" dirty="0">
                <a:solidFill>
                  <a:schemeClr val="bg1">
                    <a:lumMod val="85000"/>
                  </a:schemeClr>
                </a:solidFill>
                <a:latin typeface="Tw Cen MT" panose="020B0602020104020603" pitchFamily="34" charset="0"/>
              </a:rPr>
              <a:t>This dataset contains</a:t>
            </a:r>
            <a:r>
              <a:rPr lang="en-IN" sz="2200" b="1" dirty="0">
                <a:solidFill>
                  <a:schemeClr val="bg1">
                    <a:lumMod val="85000"/>
                  </a:schemeClr>
                </a:solidFill>
              </a:rPr>
              <a:t> </a:t>
            </a:r>
            <a:r>
              <a:rPr lang="en-IN" sz="2200" b="1" dirty="0">
                <a:solidFill>
                  <a:schemeClr val="bg1">
                    <a:lumMod val="85000"/>
                  </a:schemeClr>
                </a:solidFill>
                <a:latin typeface="Tw Cen MT" panose="020B0602020104020603" pitchFamily="34" charset="0"/>
              </a:rPr>
              <a:t>36</a:t>
            </a:r>
            <a:r>
              <a:rPr lang="en-IN" sz="2200" dirty="0">
                <a:solidFill>
                  <a:schemeClr val="bg1">
                    <a:lumMod val="85000"/>
                  </a:schemeClr>
                </a:solidFill>
                <a:latin typeface="Tw Cen MT" panose="020B0602020104020603" pitchFamily="34" charset="0"/>
              </a:rPr>
              <a:t> entries with </a:t>
            </a:r>
            <a:r>
              <a:rPr lang="en-IN" sz="2200" b="1" dirty="0">
                <a:solidFill>
                  <a:schemeClr val="bg1">
                    <a:lumMod val="85000"/>
                  </a:schemeClr>
                </a:solidFill>
                <a:latin typeface="Tw Cen MT" panose="020B0602020104020603" pitchFamily="34" charset="0"/>
              </a:rPr>
              <a:t>3</a:t>
            </a:r>
            <a:r>
              <a:rPr lang="en-IN" sz="2200" dirty="0">
                <a:solidFill>
                  <a:schemeClr val="bg1">
                    <a:lumMod val="85000"/>
                  </a:schemeClr>
                </a:solidFill>
                <a:latin typeface="Tw Cen MT" panose="020B0602020104020603" pitchFamily="34" charset="0"/>
              </a:rPr>
              <a:t> columns.</a:t>
            </a:r>
          </a:p>
        </p:txBody>
      </p:sp>
    </p:spTree>
    <p:extLst>
      <p:ext uri="{BB962C8B-B14F-4D97-AF65-F5344CB8AC3E}">
        <p14:creationId xmlns:p14="http://schemas.microsoft.com/office/powerpoint/2010/main" val="26332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12B3-6D48-C093-FAAC-9CD7B06871B6}"/>
              </a:ext>
            </a:extLst>
          </p:cNvPr>
          <p:cNvSpPr>
            <a:spLocks noGrp="1"/>
          </p:cNvSpPr>
          <p:nvPr>
            <p:ph type="title"/>
          </p:nvPr>
        </p:nvSpPr>
        <p:spPr>
          <a:xfrm>
            <a:off x="657606" y="963039"/>
            <a:ext cx="10772775" cy="710119"/>
          </a:xfrm>
        </p:spPr>
        <p:txBody>
          <a:bodyPr>
            <a:normAutofit/>
          </a:bodyPr>
          <a:lstStyle/>
          <a:p>
            <a:r>
              <a:rPr lang="en-US" sz="3600" dirty="0">
                <a:solidFill>
                  <a:srgbClr val="31BD34"/>
                </a:solidFill>
                <a:latin typeface="Tw Cen MT" panose="020B0602020104020603" pitchFamily="34" charset="0"/>
              </a:rPr>
              <a:t>1. </a:t>
            </a:r>
            <a:r>
              <a:rPr lang="en-US" sz="3600" u="sng" dirty="0" err="1">
                <a:solidFill>
                  <a:srgbClr val="31BD34"/>
                </a:solidFill>
                <a:latin typeface="Tw Cen MT" panose="020B0602020104020603" pitchFamily="34" charset="0"/>
              </a:rPr>
              <a:t>electric_vehicle_sales_by_makers</a:t>
            </a:r>
            <a:endParaRPr lang="en-IN" sz="3600" u="sng" dirty="0">
              <a:solidFill>
                <a:srgbClr val="31BD34"/>
              </a:solidFill>
            </a:endParaRPr>
          </a:p>
        </p:txBody>
      </p:sp>
      <p:sp>
        <p:nvSpPr>
          <p:cNvPr id="3" name="Content Placeholder 2">
            <a:extLst>
              <a:ext uri="{FF2B5EF4-FFF2-40B4-BE49-F238E27FC236}">
                <a16:creationId xmlns:a16="http://schemas.microsoft.com/office/drawing/2014/main" id="{8EACE2E6-E6A6-A477-41C2-CB37A21506F2}"/>
              </a:ext>
            </a:extLst>
          </p:cNvPr>
          <p:cNvSpPr>
            <a:spLocks noGrp="1"/>
          </p:cNvSpPr>
          <p:nvPr>
            <p:ph idx="1"/>
          </p:nvPr>
        </p:nvSpPr>
        <p:spPr>
          <a:xfrm>
            <a:off x="579785" y="1790253"/>
            <a:ext cx="10753725" cy="4104708"/>
          </a:xfrm>
        </p:spPr>
        <p:txBody>
          <a:bodyPr/>
          <a:lstStyle/>
          <a:p>
            <a:pPr>
              <a:lnSpc>
                <a:spcPct val="150000"/>
              </a:lnSpc>
            </a:pPr>
            <a:r>
              <a:rPr lang="en-IN" dirty="0">
                <a:solidFill>
                  <a:schemeClr val="bg1">
                    <a:lumMod val="85000"/>
                  </a:schemeClr>
                </a:solidFill>
                <a:latin typeface="Tw Cen MT" panose="020B0602020104020603" pitchFamily="34" charset="0"/>
              </a:rPr>
              <a:t>1. date : The date of purchase of the vehicle.</a:t>
            </a:r>
          </a:p>
          <a:p>
            <a:pPr>
              <a:lnSpc>
                <a:spcPct val="150000"/>
              </a:lnSpc>
            </a:pPr>
            <a:r>
              <a:rPr lang="en-IN" dirty="0">
                <a:solidFill>
                  <a:schemeClr val="bg1">
                    <a:lumMod val="85000"/>
                  </a:schemeClr>
                </a:solidFill>
                <a:latin typeface="Tw Cen MT" panose="020B0602020104020603" pitchFamily="34" charset="0"/>
              </a:rPr>
              <a:t>2. </a:t>
            </a:r>
            <a:r>
              <a:rPr lang="en-IN" dirty="0" err="1">
                <a:solidFill>
                  <a:schemeClr val="bg1">
                    <a:lumMod val="85000"/>
                  </a:schemeClr>
                </a:solidFill>
                <a:latin typeface="Tw Cen MT" panose="020B0602020104020603" pitchFamily="34" charset="0"/>
              </a:rPr>
              <a:t>vehicle_category</a:t>
            </a:r>
            <a:r>
              <a:rPr lang="en-IN" dirty="0">
                <a:solidFill>
                  <a:schemeClr val="bg1">
                    <a:lumMod val="85000"/>
                  </a:schemeClr>
                </a:solidFill>
                <a:latin typeface="Tw Cen MT" panose="020B0602020104020603" pitchFamily="34" charset="0"/>
              </a:rPr>
              <a:t> : The category of the vehicle </a:t>
            </a:r>
            <a:r>
              <a:rPr lang="en-IN" dirty="0" err="1">
                <a:solidFill>
                  <a:schemeClr val="bg1">
                    <a:lumMod val="85000"/>
                  </a:schemeClr>
                </a:solidFill>
                <a:latin typeface="Tw Cen MT" panose="020B0602020104020603" pitchFamily="34" charset="0"/>
              </a:rPr>
              <a:t>i.e</a:t>
            </a:r>
            <a:r>
              <a:rPr lang="en-IN" dirty="0">
                <a:solidFill>
                  <a:schemeClr val="bg1">
                    <a:lumMod val="85000"/>
                  </a:schemeClr>
                </a:solidFill>
                <a:latin typeface="Tw Cen MT" panose="020B0602020104020603" pitchFamily="34" charset="0"/>
              </a:rPr>
              <a:t>, 2 wheeler or 4 wheeler.</a:t>
            </a:r>
          </a:p>
          <a:p>
            <a:pPr>
              <a:lnSpc>
                <a:spcPct val="150000"/>
              </a:lnSpc>
            </a:pPr>
            <a:r>
              <a:rPr lang="en-IN" dirty="0">
                <a:solidFill>
                  <a:schemeClr val="bg1">
                    <a:lumMod val="85000"/>
                  </a:schemeClr>
                </a:solidFill>
                <a:latin typeface="Tw Cen MT" panose="020B0602020104020603" pitchFamily="34" charset="0"/>
              </a:rPr>
              <a:t>3. maker : The brand who manufactures the vehicle.</a:t>
            </a:r>
          </a:p>
          <a:p>
            <a:pPr>
              <a:lnSpc>
                <a:spcPct val="150000"/>
              </a:lnSpc>
            </a:pPr>
            <a:r>
              <a:rPr lang="en-IN" dirty="0">
                <a:solidFill>
                  <a:schemeClr val="bg1">
                    <a:lumMod val="85000"/>
                  </a:schemeClr>
                </a:solidFill>
                <a:latin typeface="Tw Cen MT" panose="020B0602020104020603" pitchFamily="34" charset="0"/>
              </a:rPr>
              <a:t>4. </a:t>
            </a:r>
            <a:r>
              <a:rPr lang="en-IN" dirty="0" err="1">
                <a:solidFill>
                  <a:schemeClr val="bg1">
                    <a:lumMod val="85000"/>
                  </a:schemeClr>
                </a:solidFill>
                <a:latin typeface="Tw Cen MT" panose="020B0602020104020603" pitchFamily="34" charset="0"/>
              </a:rPr>
              <a:t>electric_vehicles_sold</a:t>
            </a:r>
            <a:r>
              <a:rPr lang="en-IN" dirty="0">
                <a:solidFill>
                  <a:schemeClr val="bg1">
                    <a:lumMod val="85000"/>
                  </a:schemeClr>
                </a:solidFill>
                <a:latin typeface="Tw Cen MT" panose="020B0602020104020603" pitchFamily="34" charset="0"/>
              </a:rPr>
              <a:t> : The number of EVs sold.  </a:t>
            </a:r>
          </a:p>
          <a:p>
            <a:pPr>
              <a:lnSpc>
                <a:spcPct val="150000"/>
              </a:lnSpc>
            </a:pPr>
            <a:r>
              <a:rPr lang="en-IN" dirty="0">
                <a:solidFill>
                  <a:schemeClr val="bg1">
                    <a:lumMod val="85000"/>
                  </a:schemeClr>
                </a:solidFill>
                <a:latin typeface="Tw Cen MT" panose="020B0602020104020603" pitchFamily="34" charset="0"/>
              </a:rPr>
              <a:t>5. Category : 2 wheelers and 4 wheelers are categorized in numbers.</a:t>
            </a:r>
          </a:p>
        </p:txBody>
      </p:sp>
    </p:spTree>
    <p:extLst>
      <p:ext uri="{BB962C8B-B14F-4D97-AF65-F5344CB8AC3E}">
        <p14:creationId xmlns:p14="http://schemas.microsoft.com/office/powerpoint/2010/main" val="233934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133332"/>
            </a:gs>
            <a:gs pos="0">
              <a:srgbClr val="125644"/>
            </a:gs>
            <a:gs pos="99000">
              <a:srgbClr val="141B25"/>
            </a:gs>
            <a:gs pos="0">
              <a:srgbClr val="00B05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8A33-DE8A-36DB-2D43-B193D17FA590}"/>
              </a:ext>
            </a:extLst>
          </p:cNvPr>
          <p:cNvSpPr>
            <a:spLocks noGrp="1"/>
          </p:cNvSpPr>
          <p:nvPr>
            <p:ph type="title"/>
          </p:nvPr>
        </p:nvSpPr>
        <p:spPr/>
        <p:txBody>
          <a:bodyPr>
            <a:normAutofit/>
          </a:bodyPr>
          <a:lstStyle/>
          <a:p>
            <a:r>
              <a:rPr lang="en-US" sz="3600" dirty="0">
                <a:solidFill>
                  <a:srgbClr val="31BD34"/>
                </a:solidFill>
                <a:latin typeface="Tw Cen MT" panose="020B0602020104020603" pitchFamily="34" charset="0"/>
              </a:rPr>
              <a:t>2. </a:t>
            </a:r>
            <a:r>
              <a:rPr lang="en-US" sz="3600" u="sng" dirty="0" err="1">
                <a:solidFill>
                  <a:srgbClr val="31BD34"/>
                </a:solidFill>
                <a:latin typeface="Tw Cen MT" panose="020B0602020104020603" pitchFamily="34" charset="0"/>
              </a:rPr>
              <a:t>electric_vehicle_sales_by_state</a:t>
            </a:r>
            <a:endParaRPr lang="en-IN" sz="3600" u="sng" dirty="0">
              <a:solidFill>
                <a:srgbClr val="31BD34"/>
              </a:solidFill>
            </a:endParaRPr>
          </a:p>
        </p:txBody>
      </p:sp>
      <p:sp>
        <p:nvSpPr>
          <p:cNvPr id="3" name="Content Placeholder 2">
            <a:extLst>
              <a:ext uri="{FF2B5EF4-FFF2-40B4-BE49-F238E27FC236}">
                <a16:creationId xmlns:a16="http://schemas.microsoft.com/office/drawing/2014/main" id="{9B64D88E-5249-62CB-39B1-FA759B1897CE}"/>
              </a:ext>
            </a:extLst>
          </p:cNvPr>
          <p:cNvSpPr>
            <a:spLocks noGrp="1"/>
          </p:cNvSpPr>
          <p:nvPr>
            <p:ph idx="1"/>
          </p:nvPr>
        </p:nvSpPr>
        <p:spPr>
          <a:xfrm>
            <a:off x="579400" y="1799620"/>
            <a:ext cx="10753725" cy="3919882"/>
          </a:xfrm>
        </p:spPr>
        <p:txBody>
          <a:bodyPr/>
          <a:lstStyle/>
          <a:p>
            <a:pPr>
              <a:lnSpc>
                <a:spcPct val="150000"/>
              </a:lnSpc>
            </a:pPr>
            <a:r>
              <a:rPr lang="en-IN" dirty="0">
                <a:solidFill>
                  <a:schemeClr val="bg1">
                    <a:lumMod val="85000"/>
                  </a:schemeClr>
                </a:solidFill>
                <a:latin typeface="Tw Cen MT" panose="020B0602020104020603" pitchFamily="34" charset="0"/>
              </a:rPr>
              <a:t>1. date : The date of purchase of the vehicle.</a:t>
            </a:r>
          </a:p>
          <a:p>
            <a:pPr>
              <a:lnSpc>
                <a:spcPct val="150000"/>
              </a:lnSpc>
            </a:pPr>
            <a:r>
              <a:rPr lang="en-IN" dirty="0">
                <a:solidFill>
                  <a:schemeClr val="bg1">
                    <a:lumMod val="85000"/>
                  </a:schemeClr>
                </a:solidFill>
                <a:latin typeface="Tw Cen MT" panose="020B0602020104020603" pitchFamily="34" charset="0"/>
              </a:rPr>
              <a:t>2. state : The state in which EVs are sold.</a:t>
            </a:r>
          </a:p>
          <a:p>
            <a:pPr>
              <a:lnSpc>
                <a:spcPct val="150000"/>
              </a:lnSpc>
            </a:pPr>
            <a:r>
              <a:rPr lang="en-IN" dirty="0">
                <a:solidFill>
                  <a:schemeClr val="bg1">
                    <a:lumMod val="85000"/>
                  </a:schemeClr>
                </a:solidFill>
                <a:latin typeface="Tw Cen MT" panose="020B0602020104020603" pitchFamily="34" charset="0"/>
              </a:rPr>
              <a:t>3. </a:t>
            </a:r>
            <a:r>
              <a:rPr lang="en-IN" dirty="0" err="1">
                <a:solidFill>
                  <a:schemeClr val="bg1">
                    <a:lumMod val="85000"/>
                  </a:schemeClr>
                </a:solidFill>
                <a:latin typeface="Tw Cen MT" panose="020B0602020104020603" pitchFamily="34" charset="0"/>
              </a:rPr>
              <a:t>vehicle_category</a:t>
            </a:r>
            <a:r>
              <a:rPr lang="en-IN" dirty="0">
                <a:solidFill>
                  <a:schemeClr val="bg1">
                    <a:lumMod val="85000"/>
                  </a:schemeClr>
                </a:solidFill>
                <a:latin typeface="Tw Cen MT" panose="020B0602020104020603" pitchFamily="34" charset="0"/>
              </a:rPr>
              <a:t> : The category of the vehicle </a:t>
            </a:r>
            <a:r>
              <a:rPr lang="en-IN" dirty="0" err="1">
                <a:solidFill>
                  <a:schemeClr val="bg1">
                    <a:lumMod val="85000"/>
                  </a:schemeClr>
                </a:solidFill>
                <a:latin typeface="Tw Cen MT" panose="020B0602020104020603" pitchFamily="34" charset="0"/>
              </a:rPr>
              <a:t>i.e</a:t>
            </a:r>
            <a:r>
              <a:rPr lang="en-IN" dirty="0">
                <a:solidFill>
                  <a:schemeClr val="bg1">
                    <a:lumMod val="85000"/>
                  </a:schemeClr>
                </a:solidFill>
                <a:latin typeface="Tw Cen MT" panose="020B0602020104020603" pitchFamily="34" charset="0"/>
              </a:rPr>
              <a:t>, 2 wheeler or 4 wheeler.</a:t>
            </a:r>
          </a:p>
          <a:p>
            <a:pPr>
              <a:lnSpc>
                <a:spcPct val="150000"/>
              </a:lnSpc>
            </a:pPr>
            <a:r>
              <a:rPr lang="en-IN" dirty="0">
                <a:solidFill>
                  <a:schemeClr val="bg1">
                    <a:lumMod val="85000"/>
                  </a:schemeClr>
                </a:solidFill>
                <a:latin typeface="Tw Cen MT" panose="020B0602020104020603" pitchFamily="34" charset="0"/>
              </a:rPr>
              <a:t>4. </a:t>
            </a:r>
            <a:r>
              <a:rPr lang="en-IN" dirty="0" err="1">
                <a:solidFill>
                  <a:schemeClr val="bg1">
                    <a:lumMod val="85000"/>
                  </a:schemeClr>
                </a:solidFill>
                <a:latin typeface="Tw Cen MT" panose="020B0602020104020603" pitchFamily="34" charset="0"/>
              </a:rPr>
              <a:t>electric_vehicles_sold</a:t>
            </a:r>
            <a:r>
              <a:rPr lang="en-IN" dirty="0">
                <a:solidFill>
                  <a:schemeClr val="bg1">
                    <a:lumMod val="85000"/>
                  </a:schemeClr>
                </a:solidFill>
                <a:latin typeface="Tw Cen MT" panose="020B0602020104020603" pitchFamily="34" charset="0"/>
              </a:rPr>
              <a:t> : The number of EVs sold.</a:t>
            </a:r>
          </a:p>
          <a:p>
            <a:pPr>
              <a:lnSpc>
                <a:spcPct val="150000"/>
              </a:lnSpc>
            </a:pPr>
            <a:r>
              <a:rPr lang="en-IN" dirty="0">
                <a:solidFill>
                  <a:schemeClr val="bg1">
                    <a:lumMod val="85000"/>
                  </a:schemeClr>
                </a:solidFill>
                <a:latin typeface="Tw Cen MT" panose="020B0602020104020603" pitchFamily="34" charset="0"/>
              </a:rPr>
              <a:t>5. </a:t>
            </a:r>
            <a:r>
              <a:rPr lang="en-IN" dirty="0" err="1">
                <a:solidFill>
                  <a:schemeClr val="bg1">
                    <a:lumMod val="85000"/>
                  </a:schemeClr>
                </a:solidFill>
                <a:latin typeface="Tw Cen MT" panose="020B0602020104020603" pitchFamily="34" charset="0"/>
              </a:rPr>
              <a:t>total_vehicles_sold</a:t>
            </a:r>
            <a:r>
              <a:rPr lang="en-IN" dirty="0">
                <a:solidFill>
                  <a:schemeClr val="bg1">
                    <a:lumMod val="85000"/>
                  </a:schemeClr>
                </a:solidFill>
                <a:latin typeface="Tw Cen MT" panose="020B0602020104020603" pitchFamily="34" charset="0"/>
              </a:rPr>
              <a:t> :  The number of total vehicle sales (not only EVs).</a:t>
            </a:r>
          </a:p>
          <a:p>
            <a:endParaRPr lang="en-IN" dirty="0">
              <a:solidFill>
                <a:schemeClr val="bg1">
                  <a:lumMod val="85000"/>
                </a:schemeClr>
              </a:solidFill>
              <a:latin typeface="Tw Cen MT" panose="020B0602020104020603" pitchFamily="34" charset="0"/>
            </a:endParaRPr>
          </a:p>
        </p:txBody>
      </p:sp>
    </p:spTree>
    <p:extLst>
      <p:ext uri="{BB962C8B-B14F-4D97-AF65-F5344CB8AC3E}">
        <p14:creationId xmlns:p14="http://schemas.microsoft.com/office/powerpoint/2010/main" val="322553790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1552</TotalTime>
  <Words>719</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 Light</vt:lpstr>
      <vt:lpstr>Trebuchet MS</vt:lpstr>
      <vt:lpstr>Tw Cen MT</vt:lpstr>
      <vt:lpstr>Metropolitan</vt:lpstr>
      <vt:lpstr>EV SALES IN INDIA</vt:lpstr>
      <vt:lpstr>Introduction</vt:lpstr>
      <vt:lpstr>Objective </vt:lpstr>
      <vt:lpstr>Dataset  (electric_vehicle_sales_by_makers)</vt:lpstr>
      <vt:lpstr>PowerPoint Presentation</vt:lpstr>
      <vt:lpstr>PowerPoint Presentation</vt:lpstr>
      <vt:lpstr>Key Details</vt:lpstr>
      <vt:lpstr>1. electric_vehicle_sales_by_makers</vt:lpstr>
      <vt:lpstr>2. electric_vehicle_sales_by_state</vt:lpstr>
      <vt:lpstr>3. dim_date</vt:lpstr>
      <vt:lpstr>New Measures Used:</vt:lpstr>
      <vt:lpstr>Criterias Used</vt:lpstr>
      <vt:lpstr>Criterias Used</vt:lpstr>
      <vt:lpstr>DASHBOARD</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Anupam Anil</dc:creator>
  <cp:lastModifiedBy>Anupam Anil</cp:lastModifiedBy>
  <cp:revision>8</cp:revision>
  <dcterms:created xsi:type="dcterms:W3CDTF">2025-01-27T18:40:12Z</dcterms:created>
  <dcterms:modified xsi:type="dcterms:W3CDTF">2025-02-07T17:00:45Z</dcterms:modified>
</cp:coreProperties>
</file>