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261DA-8C76-4135-ADF8-216836BE84AC}" type="datetimeFigureOut">
              <a:rPr lang="en-IN" smtClean="0"/>
              <a:t>08-02-2025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642F3-7A9B-4A59-A60A-DB95EE3AF4E4}" type="slidenum">
              <a:rPr lang="en-IN" smtClean="0"/>
              <a:t>‹#›</a:t>
            </a:fld>
            <a:endParaRPr lang="en-IN"/>
          </a:p>
        </p:txBody>
      </p:sp>
    </p:spTree>
    <p:extLst>
      <p:ext uri="{BB962C8B-B14F-4D97-AF65-F5344CB8AC3E}">
        <p14:creationId xmlns:p14="http://schemas.microsoft.com/office/powerpoint/2010/main" val="133094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B642F3-7A9B-4A59-A60A-DB95EE3AF4E4}" type="slidenum">
              <a:rPr lang="en-IN" smtClean="0"/>
              <a:t>15</a:t>
            </a:fld>
            <a:endParaRPr lang="en-IN"/>
          </a:p>
        </p:txBody>
      </p:sp>
    </p:spTree>
    <p:extLst>
      <p:ext uri="{BB962C8B-B14F-4D97-AF65-F5344CB8AC3E}">
        <p14:creationId xmlns:p14="http://schemas.microsoft.com/office/powerpoint/2010/main" val="208887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EAD1E09-A641-4018-8D61-FE89608FF23E}"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331107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76093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3337578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52630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1029885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AD1E09-A641-4018-8D61-FE89608FF23E}"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31945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AD1E09-A641-4018-8D61-FE89608FF23E}"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716706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D1E09-A641-4018-8D61-FE89608FF23E}"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2465983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D1E09-A641-4018-8D61-FE89608FF23E}"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6078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AD1E09-A641-4018-8D61-FE89608FF23E}"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1113960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AD1E09-A641-4018-8D61-FE89608FF23E}"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7700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270560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AD1E09-A641-4018-8D61-FE89608FF23E}"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225385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AD1E09-A641-4018-8D61-FE89608FF23E}"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4763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AD1E09-A641-4018-8D61-FE89608FF23E}"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1347237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79661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AD1E09-A641-4018-8D61-FE89608FF23E}"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A1EA98-11E6-4406-B62C-BEE54C0468D2}" type="slidenum">
              <a:rPr lang="en-IN" smtClean="0"/>
              <a:t>‹#›</a:t>
            </a:fld>
            <a:endParaRPr lang="en-IN"/>
          </a:p>
        </p:txBody>
      </p:sp>
    </p:spTree>
    <p:extLst>
      <p:ext uri="{BB962C8B-B14F-4D97-AF65-F5344CB8AC3E}">
        <p14:creationId xmlns:p14="http://schemas.microsoft.com/office/powerpoint/2010/main" val="139560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EAD1E09-A641-4018-8D61-FE89608FF23E}" type="datetimeFigureOut">
              <a:rPr lang="en-IN" smtClean="0"/>
              <a:t>08-02-2025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FA1EA98-11E6-4406-B62C-BEE54C0468D2}" type="slidenum">
              <a:rPr lang="en-IN" smtClean="0"/>
              <a:t>‹#›</a:t>
            </a:fld>
            <a:endParaRPr lang="en-IN"/>
          </a:p>
        </p:txBody>
      </p:sp>
    </p:spTree>
    <p:extLst>
      <p:ext uri="{BB962C8B-B14F-4D97-AF65-F5344CB8AC3E}">
        <p14:creationId xmlns:p14="http://schemas.microsoft.com/office/powerpoint/2010/main" val="9299363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hubhamringole/Capstone-Project-ON-Google-Play-store-Data-set-ON-Exce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FC61-B31C-3B06-211E-EF40E6989F95}"/>
              </a:ext>
            </a:extLst>
          </p:cNvPr>
          <p:cNvSpPr>
            <a:spLocks noGrp="1"/>
          </p:cNvSpPr>
          <p:nvPr>
            <p:ph type="ctrTitle"/>
          </p:nvPr>
        </p:nvSpPr>
        <p:spPr>
          <a:xfrm>
            <a:off x="838201" y="3905430"/>
            <a:ext cx="10515598" cy="1641490"/>
          </a:xfrm>
        </p:spPr>
        <p:txBody>
          <a:bodyPr>
            <a:normAutofit/>
          </a:bodyPr>
          <a:lstStyle/>
          <a:p>
            <a:pPr algn="ctr"/>
            <a:r>
              <a:rPr lang="en-IN" dirty="0">
                <a:solidFill>
                  <a:schemeClr val="tx1">
                    <a:lumMod val="85000"/>
                  </a:schemeClr>
                </a:solidFill>
                <a:latin typeface="Tw Cen MT" panose="020B0602020104020603" pitchFamily="34" charset="0"/>
              </a:rPr>
              <a:t>Google Play Store</a:t>
            </a:r>
          </a:p>
        </p:txBody>
      </p:sp>
      <p:sp>
        <p:nvSpPr>
          <p:cNvPr id="3" name="Subtitle 2">
            <a:extLst>
              <a:ext uri="{FF2B5EF4-FFF2-40B4-BE49-F238E27FC236}">
                <a16:creationId xmlns:a16="http://schemas.microsoft.com/office/drawing/2014/main" id="{838F246E-F850-697D-FF17-45730BB420C1}"/>
              </a:ext>
            </a:extLst>
          </p:cNvPr>
          <p:cNvSpPr>
            <a:spLocks noGrp="1"/>
          </p:cNvSpPr>
          <p:nvPr>
            <p:ph type="subTitle" idx="1"/>
          </p:nvPr>
        </p:nvSpPr>
        <p:spPr>
          <a:xfrm>
            <a:off x="2148839" y="5051126"/>
            <a:ext cx="9144000" cy="754025"/>
          </a:xfrm>
        </p:spPr>
        <p:txBody>
          <a:bodyPr/>
          <a:lstStyle/>
          <a:p>
            <a:pPr algn="ctr"/>
            <a:r>
              <a:rPr lang="en-IN" dirty="0"/>
              <a:t>                                        </a:t>
            </a:r>
            <a:r>
              <a:rPr lang="en-IN" b="1" dirty="0">
                <a:latin typeface="Tw Cen MT" panose="020B0602020104020603" pitchFamily="34" charset="0"/>
              </a:rPr>
              <a:t>Analysis</a:t>
            </a:r>
            <a:r>
              <a:rPr lang="en-IN" dirty="0">
                <a:latin typeface="Tw Cen MT" panose="020B0602020104020603" pitchFamily="34" charset="0"/>
              </a:rPr>
              <a:t> Using Tableau</a:t>
            </a:r>
          </a:p>
        </p:txBody>
      </p:sp>
      <p:pic>
        <p:nvPicPr>
          <p:cNvPr id="7" name="Picture 6">
            <a:extLst>
              <a:ext uri="{FF2B5EF4-FFF2-40B4-BE49-F238E27FC236}">
                <a16:creationId xmlns:a16="http://schemas.microsoft.com/office/drawing/2014/main" id="{73F94D7E-74EC-729D-4FF1-E02341E25C2C}"/>
              </a:ext>
            </a:extLst>
          </p:cNvPr>
          <p:cNvPicPr>
            <a:picLocks noChangeAspect="1"/>
          </p:cNvPicPr>
          <p:nvPr/>
        </p:nvPicPr>
        <p:blipFill>
          <a:blip r:embed="rId2">
            <a:extLst>
              <a:ext uri="{28A0092B-C50C-407E-A947-70E740481C1C}">
                <a14:useLocalDpi xmlns:a14="http://schemas.microsoft.com/office/drawing/2010/main" val="0"/>
              </a:ext>
            </a:extLst>
          </a:blip>
          <a:srcRect l="28296" r="24424" b="45751"/>
          <a:stretch/>
        </p:blipFill>
        <p:spPr>
          <a:xfrm>
            <a:off x="4686536" y="1904647"/>
            <a:ext cx="2818928" cy="1929663"/>
          </a:xfrm>
          <a:prstGeom prst="rect">
            <a:avLst/>
          </a:prstGeom>
        </p:spPr>
      </p:pic>
    </p:spTree>
    <p:extLst>
      <p:ext uri="{BB962C8B-B14F-4D97-AF65-F5344CB8AC3E}">
        <p14:creationId xmlns:p14="http://schemas.microsoft.com/office/powerpoint/2010/main" val="34243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D3AD-D30B-4F53-4709-30EB9E808798}"/>
              </a:ext>
            </a:extLst>
          </p:cNvPr>
          <p:cNvSpPr txBox="1">
            <a:spLocks/>
          </p:cNvSpPr>
          <p:nvPr/>
        </p:nvSpPr>
        <p:spPr>
          <a:xfrm>
            <a:off x="838200" y="659765"/>
            <a:ext cx="10515600" cy="793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IN" sz="5000" u="sng" dirty="0">
                <a:solidFill>
                  <a:schemeClr val="accent1"/>
                </a:solidFill>
                <a:latin typeface="Tw Cen MT" panose="020B0602020104020603" pitchFamily="34" charset="0"/>
              </a:rPr>
              <a:t>Criteria Used</a:t>
            </a:r>
          </a:p>
        </p:txBody>
      </p:sp>
      <p:sp>
        <p:nvSpPr>
          <p:cNvPr id="3" name="Rectangle 2">
            <a:extLst>
              <a:ext uri="{FF2B5EF4-FFF2-40B4-BE49-F238E27FC236}">
                <a16:creationId xmlns:a16="http://schemas.microsoft.com/office/drawing/2014/main" id="{C80F7C83-CC8E-04E0-7C2F-25F076463F21}"/>
              </a:ext>
            </a:extLst>
          </p:cNvPr>
          <p:cNvSpPr/>
          <p:nvPr/>
        </p:nvSpPr>
        <p:spPr>
          <a:xfrm>
            <a:off x="4013659" y="1723919"/>
            <a:ext cx="4164682"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dirty="0">
                <a:solidFill>
                  <a:srgbClr val="002060"/>
                </a:solidFill>
                <a:latin typeface="Tw Cen MT" panose="020B0602020104020603" pitchFamily="34" charset="0"/>
              </a:rPr>
              <a:t>5. Filters</a:t>
            </a:r>
          </a:p>
        </p:txBody>
      </p:sp>
      <p:pic>
        <p:nvPicPr>
          <p:cNvPr id="5" name="Picture 4">
            <a:extLst>
              <a:ext uri="{FF2B5EF4-FFF2-40B4-BE49-F238E27FC236}">
                <a16:creationId xmlns:a16="http://schemas.microsoft.com/office/drawing/2014/main" id="{E6668995-5359-AEF3-9D9C-AC4B158E31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139" y="3095578"/>
            <a:ext cx="2175401" cy="793115"/>
          </a:xfrm>
          <a:prstGeom prst="rect">
            <a:avLst/>
          </a:prstGeom>
        </p:spPr>
      </p:pic>
      <p:pic>
        <p:nvPicPr>
          <p:cNvPr id="7" name="Picture 6">
            <a:extLst>
              <a:ext uri="{FF2B5EF4-FFF2-40B4-BE49-F238E27FC236}">
                <a16:creationId xmlns:a16="http://schemas.microsoft.com/office/drawing/2014/main" id="{DFCBF6D9-20D3-E357-FBAF-932739F6A4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6084" y="4481556"/>
            <a:ext cx="2167104" cy="793115"/>
          </a:xfrm>
          <a:prstGeom prst="rect">
            <a:avLst/>
          </a:prstGeom>
        </p:spPr>
      </p:pic>
      <p:pic>
        <p:nvPicPr>
          <p:cNvPr id="9" name="Picture 8">
            <a:extLst>
              <a:ext uri="{FF2B5EF4-FFF2-40B4-BE49-F238E27FC236}">
                <a16:creationId xmlns:a16="http://schemas.microsoft.com/office/drawing/2014/main" id="{F097642B-BBDE-6490-0688-75EAB351E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7656" y="3086052"/>
            <a:ext cx="2200616" cy="793115"/>
          </a:xfrm>
          <a:prstGeom prst="rect">
            <a:avLst/>
          </a:prstGeom>
        </p:spPr>
      </p:pic>
      <p:pic>
        <p:nvPicPr>
          <p:cNvPr id="11" name="Picture 10">
            <a:extLst>
              <a:ext uri="{FF2B5EF4-FFF2-40B4-BE49-F238E27FC236}">
                <a16:creationId xmlns:a16="http://schemas.microsoft.com/office/drawing/2014/main" id="{5CD52B8B-DFA9-9734-8811-782CC544FE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7760" y="4481556"/>
            <a:ext cx="2189446" cy="793115"/>
          </a:xfrm>
          <a:prstGeom prst="rect">
            <a:avLst/>
          </a:prstGeom>
        </p:spPr>
      </p:pic>
      <p:pic>
        <p:nvPicPr>
          <p:cNvPr id="13" name="Picture 12">
            <a:extLst>
              <a:ext uri="{FF2B5EF4-FFF2-40B4-BE49-F238E27FC236}">
                <a16:creationId xmlns:a16="http://schemas.microsoft.com/office/drawing/2014/main" id="{22FD8EEA-9469-A4EA-00D1-1B9D8A1EE9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4804" y="3065732"/>
            <a:ext cx="2241411" cy="793115"/>
          </a:xfrm>
          <a:prstGeom prst="rect">
            <a:avLst/>
          </a:prstGeom>
        </p:spPr>
      </p:pic>
    </p:spTree>
    <p:extLst>
      <p:ext uri="{BB962C8B-B14F-4D97-AF65-F5344CB8AC3E}">
        <p14:creationId xmlns:p14="http://schemas.microsoft.com/office/powerpoint/2010/main" val="1734190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D625-E9FD-1E58-8828-6A0275C3389E}"/>
              </a:ext>
            </a:extLst>
          </p:cNvPr>
          <p:cNvSpPr>
            <a:spLocks noGrp="1"/>
          </p:cNvSpPr>
          <p:nvPr>
            <p:ph type="title"/>
          </p:nvPr>
        </p:nvSpPr>
        <p:spPr>
          <a:xfrm>
            <a:off x="838200" y="2766217"/>
            <a:ext cx="10515600" cy="1325563"/>
          </a:xfrm>
        </p:spPr>
        <p:txBody>
          <a:bodyPr>
            <a:normAutofit/>
          </a:bodyPr>
          <a:lstStyle/>
          <a:p>
            <a:pPr algn="ctr"/>
            <a:r>
              <a:rPr lang="en-IN" sz="6000" dirty="0">
                <a:solidFill>
                  <a:schemeClr val="accent1"/>
                </a:solidFill>
                <a:effectLst>
                  <a:outerShdw blurRad="50800" dist="38100" dir="2700000" algn="tl" rotWithShape="0">
                    <a:prstClr val="black">
                      <a:alpha val="40000"/>
                    </a:prstClr>
                  </a:outerShdw>
                </a:effectLst>
                <a:latin typeface="Tw Cen MT" panose="020B0602020104020603" pitchFamily="34" charset="0"/>
              </a:rPr>
              <a:t>    </a:t>
            </a:r>
            <a:r>
              <a:rPr lang="en-IN" sz="7200" dirty="0">
                <a:solidFill>
                  <a:schemeClr val="accent1"/>
                </a:solidFill>
                <a:effectLst>
                  <a:outerShdw blurRad="50800" dist="38100" dir="2700000" algn="tl" rotWithShape="0">
                    <a:prstClr val="black">
                      <a:alpha val="40000"/>
                    </a:prstClr>
                  </a:outerShdw>
                </a:effectLst>
                <a:latin typeface="Tw Cen MT" panose="020B0602020104020603" pitchFamily="34" charset="0"/>
              </a:rPr>
              <a:t>DASHBOARD</a:t>
            </a:r>
          </a:p>
        </p:txBody>
      </p:sp>
      <p:pic>
        <p:nvPicPr>
          <p:cNvPr id="6" name="Picture 5">
            <a:extLst>
              <a:ext uri="{FF2B5EF4-FFF2-40B4-BE49-F238E27FC236}">
                <a16:creationId xmlns:a16="http://schemas.microsoft.com/office/drawing/2014/main" id="{CC201591-FBB1-7BA6-4C5B-59831E33A795}"/>
              </a:ext>
            </a:extLst>
          </p:cNvPr>
          <p:cNvPicPr>
            <a:picLocks noChangeAspect="1"/>
          </p:cNvPicPr>
          <p:nvPr/>
        </p:nvPicPr>
        <p:blipFill>
          <a:blip r:embed="rId2">
            <a:extLst>
              <a:ext uri="{28A0092B-C50C-407E-A947-70E740481C1C}">
                <a14:useLocalDpi xmlns:a14="http://schemas.microsoft.com/office/drawing/2010/main" val="0"/>
              </a:ext>
            </a:extLst>
          </a:blip>
          <a:srcRect l="27774" r="26925" b="53626"/>
          <a:stretch/>
        </p:blipFill>
        <p:spPr>
          <a:xfrm>
            <a:off x="2699153" y="2883951"/>
            <a:ext cx="1585247" cy="968178"/>
          </a:xfrm>
          <a:prstGeom prst="rect">
            <a:avLst/>
          </a:prstGeom>
        </p:spPr>
      </p:pic>
    </p:spTree>
    <p:extLst>
      <p:ext uri="{BB962C8B-B14F-4D97-AF65-F5344CB8AC3E}">
        <p14:creationId xmlns:p14="http://schemas.microsoft.com/office/powerpoint/2010/main" val="120946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43251F-828C-17FA-06B8-CE82C42ECA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0"/>
            <a:ext cx="12192000" cy="6854319"/>
          </a:xfrm>
          <a:prstGeom prst="rect">
            <a:avLst/>
          </a:prstGeom>
        </p:spPr>
      </p:pic>
    </p:spTree>
    <p:extLst>
      <p:ext uri="{BB962C8B-B14F-4D97-AF65-F5344CB8AC3E}">
        <p14:creationId xmlns:p14="http://schemas.microsoft.com/office/powerpoint/2010/main" val="1707414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9837-BB5B-DA14-0A67-762A82943B9D}"/>
              </a:ext>
            </a:extLst>
          </p:cNvPr>
          <p:cNvSpPr>
            <a:spLocks noGrp="1"/>
          </p:cNvSpPr>
          <p:nvPr>
            <p:ph type="title"/>
          </p:nvPr>
        </p:nvSpPr>
        <p:spPr>
          <a:xfrm>
            <a:off x="802640" y="659765"/>
            <a:ext cx="10551160" cy="935355"/>
          </a:xfrm>
        </p:spPr>
        <p:txBody>
          <a:bodyPr/>
          <a:lstStyle/>
          <a:p>
            <a:pPr algn="ctr"/>
            <a:r>
              <a:rPr lang="en-IN" u="sng" dirty="0">
                <a:solidFill>
                  <a:schemeClr val="accent1"/>
                </a:solidFill>
                <a:latin typeface="Tw Cen MT" panose="020B0602020104020603" pitchFamily="34" charset="0"/>
              </a:rPr>
              <a:t>Conclusion</a:t>
            </a:r>
          </a:p>
        </p:txBody>
      </p:sp>
      <p:sp>
        <p:nvSpPr>
          <p:cNvPr id="3" name="TextBox 2">
            <a:extLst>
              <a:ext uri="{FF2B5EF4-FFF2-40B4-BE49-F238E27FC236}">
                <a16:creationId xmlns:a16="http://schemas.microsoft.com/office/drawing/2014/main" id="{C6058012-DB9C-4134-9E05-852DC354F980}"/>
              </a:ext>
            </a:extLst>
          </p:cNvPr>
          <p:cNvSpPr txBox="1"/>
          <p:nvPr/>
        </p:nvSpPr>
        <p:spPr>
          <a:xfrm>
            <a:off x="678180" y="1691561"/>
            <a:ext cx="10800080" cy="4801314"/>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w Cen MT" panose="020B0602020104020603" pitchFamily="34" charset="0"/>
              </a:rPr>
              <a:t>Leading Platform</a:t>
            </a:r>
            <a:r>
              <a:rPr kumimoji="0" lang="en-US" altLang="en-US" sz="2400" b="0" i="0" u="none" strike="noStrike" cap="none" normalizeH="0" baseline="0" dirty="0">
                <a:ln>
                  <a:noFill/>
                </a:ln>
                <a:solidFill>
                  <a:schemeClr val="tx1"/>
                </a:solidFill>
                <a:effectLst/>
                <a:latin typeface="Tw Cen MT" panose="020B0602020104020603" pitchFamily="34" charset="0"/>
              </a:rPr>
              <a:t>: </a:t>
            </a:r>
            <a:r>
              <a:rPr kumimoji="0" lang="en-US" altLang="en-US" sz="2400" b="0" i="0" u="none" strike="noStrike" cap="none" normalizeH="0" baseline="0" dirty="0">
                <a:ln>
                  <a:noFill/>
                </a:ln>
                <a:solidFill>
                  <a:schemeClr val="tx2">
                    <a:lumMod val="60000"/>
                    <a:lumOff val="40000"/>
                  </a:schemeClr>
                </a:solidFill>
                <a:effectLst/>
                <a:latin typeface="Tw Cen MT" panose="020B0602020104020603" pitchFamily="34" charset="0"/>
              </a:rPr>
              <a:t>Google Play Store remains the dominant app distribution platform for Android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w Cen MT" panose="020B0602020104020603" pitchFamily="34" charset="0"/>
              </a:rPr>
              <a:t>Top Installed Apps</a:t>
            </a:r>
            <a:r>
              <a:rPr kumimoji="0" lang="en-US" altLang="en-US" sz="2400" b="0" i="0" u="none" strike="noStrike" cap="none" normalizeH="0" baseline="0" dirty="0">
                <a:ln>
                  <a:noFill/>
                </a:ln>
                <a:solidFill>
                  <a:schemeClr val="tx1"/>
                </a:solidFill>
                <a:effectLst/>
                <a:latin typeface="Tw Cen MT" panose="020B0602020104020603" pitchFamily="34" charset="0"/>
              </a:rPr>
              <a:t>: </a:t>
            </a:r>
            <a:r>
              <a:rPr kumimoji="0" lang="en-US" altLang="en-US" sz="2400" b="0" i="0" u="none" strike="noStrike" cap="none" normalizeH="0" baseline="0" dirty="0">
                <a:ln>
                  <a:noFill/>
                </a:ln>
                <a:solidFill>
                  <a:schemeClr val="tx2">
                    <a:lumMod val="60000"/>
                    <a:lumOff val="40000"/>
                  </a:schemeClr>
                </a:solidFill>
                <a:effectLst/>
                <a:latin typeface="Tw Cen MT" panose="020B0602020104020603" pitchFamily="34" charset="0"/>
              </a:rPr>
              <a:t>Popular apps like Facebook, WhatsApp</a:t>
            </a:r>
            <a:r>
              <a:rPr lang="en-US" altLang="en-US" sz="2400" dirty="0">
                <a:solidFill>
                  <a:schemeClr val="tx2">
                    <a:lumMod val="60000"/>
                    <a:lumOff val="40000"/>
                  </a:schemeClr>
                </a:solidFill>
                <a:latin typeface="Tw Cen MT" panose="020B0602020104020603" pitchFamily="34" charset="0"/>
              </a:rPr>
              <a:t> and</a:t>
            </a:r>
            <a:r>
              <a:rPr kumimoji="0" lang="en-US" altLang="en-US" sz="2400" b="0" i="0" u="none" strike="noStrike" cap="none" normalizeH="0" baseline="0" dirty="0">
                <a:ln>
                  <a:noFill/>
                </a:ln>
                <a:solidFill>
                  <a:schemeClr val="tx2">
                    <a:lumMod val="60000"/>
                    <a:lumOff val="40000"/>
                  </a:schemeClr>
                </a:solidFill>
                <a:effectLst/>
                <a:latin typeface="Tw Cen MT" panose="020B0602020104020603" pitchFamily="34" charset="0"/>
              </a:rPr>
              <a:t> Instagram are among the most installed, reflecting its global reach.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w Cen MT" panose="020B0602020104020603" pitchFamily="34" charset="0"/>
              </a:rPr>
              <a:t>Top-Rated Apps</a:t>
            </a:r>
            <a:r>
              <a:rPr kumimoji="0" lang="en-US" altLang="en-US" sz="2400" b="0" i="0" u="none" strike="noStrike" cap="none" normalizeH="0" baseline="0" dirty="0">
                <a:ln>
                  <a:noFill/>
                </a:ln>
                <a:solidFill>
                  <a:schemeClr val="tx2">
                    <a:lumMod val="60000"/>
                    <a:lumOff val="40000"/>
                  </a:schemeClr>
                </a:solidFill>
                <a:effectLst/>
                <a:latin typeface="Tw Cen MT" panose="020B0602020104020603" pitchFamily="34" charset="0"/>
              </a:rPr>
              <a:t>: The Google Play Store features a range of highly-rated apps across categories, with users often praising them for functionality, design, and user experience</a:t>
            </a:r>
            <a:r>
              <a:rPr kumimoji="0" lang="en-US" altLang="en-US" sz="2400" b="0" i="0" u="none" strike="noStrike" cap="none" normalizeH="0" baseline="0" dirty="0">
                <a:ln>
                  <a:noFill/>
                </a:ln>
                <a:solidFill>
                  <a:schemeClr val="tx1"/>
                </a:solidFill>
                <a:effectLst/>
                <a:latin typeface="Tw Cen MT" panose="020B0602020104020603"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w Cen MT" panose="020B0602020104020603" pitchFamily="34" charset="0"/>
              </a:rPr>
              <a:t>User Reviews</a:t>
            </a:r>
            <a:r>
              <a:rPr kumimoji="0" lang="en-US" altLang="en-US" sz="2400" b="0" i="0" u="none" strike="noStrike" cap="none" normalizeH="0" baseline="0" dirty="0">
                <a:ln>
                  <a:noFill/>
                </a:ln>
                <a:solidFill>
                  <a:schemeClr val="tx1"/>
                </a:solidFill>
                <a:effectLst/>
                <a:latin typeface="Tw Cen MT" panose="020B0602020104020603" pitchFamily="34" charset="0"/>
              </a:rPr>
              <a:t>: </a:t>
            </a:r>
            <a:r>
              <a:rPr kumimoji="0" lang="en-US" altLang="en-US" sz="2400" b="0" i="0" u="none" strike="noStrike" cap="none" normalizeH="0" baseline="0" dirty="0">
                <a:ln>
                  <a:noFill/>
                </a:ln>
                <a:solidFill>
                  <a:schemeClr val="tx2">
                    <a:lumMod val="60000"/>
                    <a:lumOff val="40000"/>
                  </a:schemeClr>
                </a:solidFill>
                <a:effectLst/>
                <a:latin typeface="Tw Cen MT" panose="020B0602020104020603" pitchFamily="34" charset="0"/>
              </a:rPr>
              <a:t>Top-rated apps typically have high average ratings (4.5 stars and above) due to positive user feedback and frequent updates </a:t>
            </a:r>
          </a:p>
          <a:p>
            <a:endParaRPr lang="en-IN" dirty="0"/>
          </a:p>
        </p:txBody>
      </p:sp>
    </p:spTree>
    <p:extLst>
      <p:ext uri="{BB962C8B-B14F-4D97-AF65-F5344CB8AC3E}">
        <p14:creationId xmlns:p14="http://schemas.microsoft.com/office/powerpoint/2010/main" val="107821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504C-C14D-E71B-5CA5-EF7E65A64342}"/>
              </a:ext>
            </a:extLst>
          </p:cNvPr>
          <p:cNvSpPr>
            <a:spLocks noGrp="1"/>
          </p:cNvSpPr>
          <p:nvPr>
            <p:ph type="title"/>
          </p:nvPr>
        </p:nvSpPr>
        <p:spPr>
          <a:xfrm>
            <a:off x="838200" y="889951"/>
            <a:ext cx="10515600" cy="1152208"/>
          </a:xfrm>
        </p:spPr>
        <p:txBody>
          <a:bodyPr/>
          <a:lstStyle/>
          <a:p>
            <a:pPr algn="ctr"/>
            <a:r>
              <a:rPr lang="en-IN" u="sng" dirty="0">
                <a:solidFill>
                  <a:schemeClr val="accent1"/>
                </a:solidFill>
                <a:latin typeface="Tw Cen MT" panose="020B0602020104020603" pitchFamily="34" charset="0"/>
              </a:rPr>
              <a:t>References</a:t>
            </a:r>
          </a:p>
        </p:txBody>
      </p:sp>
      <p:sp>
        <p:nvSpPr>
          <p:cNvPr id="3" name="Content Placeholder 2">
            <a:extLst>
              <a:ext uri="{FF2B5EF4-FFF2-40B4-BE49-F238E27FC236}">
                <a16:creationId xmlns:a16="http://schemas.microsoft.com/office/drawing/2014/main" id="{249A0118-EE67-737A-383E-67860CBF19FD}"/>
              </a:ext>
            </a:extLst>
          </p:cNvPr>
          <p:cNvSpPr>
            <a:spLocks noGrp="1"/>
          </p:cNvSpPr>
          <p:nvPr>
            <p:ph idx="1"/>
          </p:nvPr>
        </p:nvSpPr>
        <p:spPr>
          <a:xfrm>
            <a:off x="838200" y="2113279"/>
            <a:ext cx="10515600" cy="4063683"/>
          </a:xfrm>
        </p:spPr>
        <p:txBody>
          <a:bodyPr>
            <a:normAutofit/>
          </a:bodyPr>
          <a:lstStyle/>
          <a:p>
            <a:pPr marL="514350" indent="-514350">
              <a:lnSpc>
                <a:spcPct val="100000"/>
              </a:lnSpc>
              <a:buFont typeface="+mj-lt"/>
              <a:buAutoNum type="arabicPeriod"/>
            </a:pPr>
            <a:r>
              <a:rPr lang="en-IN" sz="2700" dirty="0">
                <a:solidFill>
                  <a:schemeClr val="tx2">
                    <a:lumMod val="60000"/>
                    <a:lumOff val="40000"/>
                  </a:schemeClr>
                </a:solidFill>
                <a:latin typeface="Tw Cen MT" panose="020B0602020104020603" pitchFamily="34" charset="0"/>
                <a:hlinkClick r:id="rId2">
                  <a:extLst>
                    <a:ext uri="{A12FA001-AC4F-418D-AE19-62706E023703}">
                      <ahyp:hlinkClr xmlns:ahyp="http://schemas.microsoft.com/office/drawing/2018/hyperlinkcolor" val="tx"/>
                    </a:ext>
                  </a:extLst>
                </a:hlinkClick>
              </a:rPr>
              <a:t>https://github.com/shubhamringole/Capstone-Project-ON-Google-Play-store-Data-set-ON-Excel</a:t>
            </a:r>
            <a:endParaRPr lang="en-IN" sz="2700" dirty="0">
              <a:solidFill>
                <a:schemeClr val="tx2">
                  <a:lumMod val="60000"/>
                  <a:lumOff val="40000"/>
                </a:schemeClr>
              </a:solidFill>
              <a:latin typeface="Tw Cen MT" panose="020B0602020104020603" pitchFamily="34" charset="0"/>
            </a:endParaRPr>
          </a:p>
          <a:p>
            <a:pPr marL="514350" indent="-514350">
              <a:lnSpc>
                <a:spcPct val="100000"/>
              </a:lnSpc>
              <a:buFont typeface="+mj-lt"/>
              <a:buAutoNum type="arabicPeriod"/>
            </a:pPr>
            <a:r>
              <a:rPr lang="en-IN" sz="2700" b="1" dirty="0">
                <a:latin typeface="Tw Cen MT" panose="020B0602020104020603" pitchFamily="34" charset="0"/>
              </a:rPr>
              <a:t>Tableau </a:t>
            </a:r>
            <a:r>
              <a:rPr lang="en-IN" sz="2700" dirty="0">
                <a:latin typeface="Tw Cen MT" panose="020B0602020104020603" pitchFamily="34" charset="0"/>
              </a:rPr>
              <a:t>- </a:t>
            </a:r>
            <a:r>
              <a:rPr lang="en-IN" sz="2700" dirty="0">
                <a:solidFill>
                  <a:schemeClr val="tx2">
                    <a:lumMod val="60000"/>
                    <a:lumOff val="40000"/>
                  </a:schemeClr>
                </a:solidFill>
                <a:latin typeface="Tw Cen MT" panose="020B0602020104020603" pitchFamily="34" charset="0"/>
              </a:rPr>
              <a:t>Visualisation</a:t>
            </a:r>
          </a:p>
        </p:txBody>
      </p:sp>
    </p:spTree>
    <p:extLst>
      <p:ext uri="{BB962C8B-B14F-4D97-AF65-F5344CB8AC3E}">
        <p14:creationId xmlns:p14="http://schemas.microsoft.com/office/powerpoint/2010/main" val="380387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BBCDDC-8336-5AB7-E43D-E622AEF20BE5}"/>
              </a:ext>
            </a:extLst>
          </p:cNvPr>
          <p:cNvSpPr>
            <a:spLocks noGrp="1"/>
          </p:cNvSpPr>
          <p:nvPr>
            <p:ph type="title"/>
          </p:nvPr>
        </p:nvSpPr>
        <p:spPr>
          <a:xfrm>
            <a:off x="838200" y="2766218"/>
            <a:ext cx="10515600" cy="1325563"/>
          </a:xfrm>
        </p:spPr>
        <p:txBody>
          <a:bodyPr>
            <a:normAutofit/>
          </a:bodyPr>
          <a:lstStyle/>
          <a:p>
            <a:pPr algn="ctr"/>
            <a:r>
              <a:rPr lang="en-IN" sz="8000" dirty="0">
                <a:solidFill>
                  <a:schemeClr val="accent1"/>
                </a:solidFill>
                <a:effectLst>
                  <a:outerShdw blurRad="50800" dist="38100" dir="2700000" algn="tl" rotWithShape="0">
                    <a:prstClr val="black">
                      <a:alpha val="40000"/>
                    </a:prstClr>
                  </a:outerShdw>
                </a:effectLst>
                <a:latin typeface="Tw Cen MT" panose="020B0602020104020603" pitchFamily="34" charset="0"/>
              </a:rPr>
              <a:t>Thank You</a:t>
            </a:r>
          </a:p>
        </p:txBody>
      </p:sp>
    </p:spTree>
    <p:extLst>
      <p:ext uri="{BB962C8B-B14F-4D97-AF65-F5344CB8AC3E}">
        <p14:creationId xmlns:p14="http://schemas.microsoft.com/office/powerpoint/2010/main" val="3528528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6F5A-4350-0FB9-AFF4-3EE3FF098F78}"/>
              </a:ext>
            </a:extLst>
          </p:cNvPr>
          <p:cNvSpPr>
            <a:spLocks noGrp="1"/>
          </p:cNvSpPr>
          <p:nvPr>
            <p:ph type="title"/>
          </p:nvPr>
        </p:nvSpPr>
        <p:spPr>
          <a:xfrm>
            <a:off x="1070540" y="742314"/>
            <a:ext cx="10515600" cy="1086803"/>
          </a:xfrm>
        </p:spPr>
        <p:txBody>
          <a:bodyPr>
            <a:normAutofit/>
          </a:bodyPr>
          <a:lstStyle/>
          <a:p>
            <a:r>
              <a:rPr lang="en-IN" u="sng" dirty="0">
                <a:solidFill>
                  <a:schemeClr val="tx2">
                    <a:lumMod val="75000"/>
                  </a:schemeClr>
                </a:solidFill>
                <a:latin typeface="Tw Cen MT" panose="020B0602020104020603" pitchFamily="34" charset="0"/>
              </a:rPr>
              <a:t>Introduction</a:t>
            </a:r>
          </a:p>
        </p:txBody>
      </p:sp>
      <p:sp>
        <p:nvSpPr>
          <p:cNvPr id="3" name="Content Placeholder 2">
            <a:extLst>
              <a:ext uri="{FF2B5EF4-FFF2-40B4-BE49-F238E27FC236}">
                <a16:creationId xmlns:a16="http://schemas.microsoft.com/office/drawing/2014/main" id="{8CAE844B-293C-9AC5-0509-111A5DB7B241}"/>
              </a:ext>
            </a:extLst>
          </p:cNvPr>
          <p:cNvSpPr>
            <a:spLocks noGrp="1"/>
          </p:cNvSpPr>
          <p:nvPr>
            <p:ph idx="1"/>
          </p:nvPr>
        </p:nvSpPr>
        <p:spPr>
          <a:xfrm>
            <a:off x="979100" y="1906905"/>
            <a:ext cx="10233800" cy="4351338"/>
          </a:xfrm>
        </p:spPr>
        <p:txBody>
          <a:bodyPr>
            <a:normAutofit/>
          </a:bodyPr>
          <a:lstStyle/>
          <a:p>
            <a:r>
              <a:rPr lang="en-US" sz="2400" dirty="0">
                <a:solidFill>
                  <a:schemeClr val="tx2">
                    <a:lumMod val="60000"/>
                    <a:lumOff val="40000"/>
                  </a:schemeClr>
                </a:solidFill>
                <a:latin typeface="Tw Cen MT" panose="020B0602020104020603" pitchFamily="34" charset="0"/>
              </a:rPr>
              <a:t>The Google Play Store is Google's official digital storefront for Android devices, offering a wide range of content including apps, games, books, movies, and music. </a:t>
            </a:r>
          </a:p>
          <a:p>
            <a:r>
              <a:rPr lang="en-US" sz="2400" dirty="0">
                <a:solidFill>
                  <a:schemeClr val="tx2">
                    <a:lumMod val="60000"/>
                    <a:lumOff val="40000"/>
                  </a:schemeClr>
                </a:solidFill>
                <a:latin typeface="Tw Cen MT" panose="020B0602020104020603" pitchFamily="34" charset="0"/>
              </a:rPr>
              <a:t>It's a comprehensive platform where users can find millions of applications and games across various categories, along with user reviews and ratings to help make informed decisions. </a:t>
            </a:r>
          </a:p>
          <a:p>
            <a:r>
              <a:rPr lang="en-US" sz="2400" dirty="0">
                <a:solidFill>
                  <a:schemeClr val="tx2">
                    <a:lumMod val="60000"/>
                    <a:lumOff val="40000"/>
                  </a:schemeClr>
                </a:solidFill>
                <a:latin typeface="Tw Cen MT" panose="020B0602020104020603" pitchFamily="34" charset="0"/>
              </a:rPr>
              <a:t>Additionally, it provides access to a vast collection of e-books and a variety of movies and TV shows for purchase or rental. Overall, it's an essential hub for accessing diverse digital content seamlessly on Android devices.</a:t>
            </a:r>
          </a:p>
          <a:p>
            <a:r>
              <a:rPr lang="en-US" sz="2400" dirty="0">
                <a:solidFill>
                  <a:schemeClr val="tx2">
                    <a:lumMod val="60000"/>
                    <a:lumOff val="40000"/>
                  </a:schemeClr>
                </a:solidFill>
                <a:latin typeface="Tw Cen MT" panose="020B0602020104020603" pitchFamily="34" charset="0"/>
              </a:rPr>
              <a:t>Here we are analyzing the performances of apps in diff categories and genres according to installs ,ratings ,reviews ,etc. using Tableau.</a:t>
            </a:r>
            <a:endParaRPr lang="en-IN" sz="2400" dirty="0">
              <a:solidFill>
                <a:schemeClr val="tx2">
                  <a:lumMod val="60000"/>
                  <a:lumOff val="40000"/>
                </a:schemeClr>
              </a:solidFill>
              <a:latin typeface="Tw Cen MT" panose="020B0602020104020603" pitchFamily="34" charset="0"/>
            </a:endParaRPr>
          </a:p>
        </p:txBody>
      </p:sp>
    </p:spTree>
    <p:extLst>
      <p:ext uri="{BB962C8B-B14F-4D97-AF65-F5344CB8AC3E}">
        <p14:creationId xmlns:p14="http://schemas.microsoft.com/office/powerpoint/2010/main" val="3569006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944B55-5A9A-1D56-6919-73625D3AA19B}"/>
              </a:ext>
            </a:extLst>
          </p:cNvPr>
          <p:cNvSpPr>
            <a:spLocks noGrp="1"/>
          </p:cNvSpPr>
          <p:nvPr>
            <p:ph idx="1"/>
          </p:nvPr>
        </p:nvSpPr>
        <p:spPr>
          <a:xfrm>
            <a:off x="980440" y="2259648"/>
            <a:ext cx="10233800" cy="4351338"/>
          </a:xfrm>
        </p:spPr>
        <p:txBody>
          <a:bodyPr>
            <a:normAutofit/>
          </a:bodyPr>
          <a:lstStyle/>
          <a:p>
            <a:pPr>
              <a:lnSpc>
                <a:spcPct val="100000"/>
              </a:lnSpc>
            </a:pPr>
            <a:r>
              <a:rPr lang="en-IN" sz="2400" dirty="0">
                <a:solidFill>
                  <a:schemeClr val="tx2">
                    <a:lumMod val="60000"/>
                    <a:lumOff val="40000"/>
                  </a:schemeClr>
                </a:solidFill>
                <a:latin typeface="Tw Cen MT" panose="020B0602020104020603" pitchFamily="34" charset="0"/>
              </a:rPr>
              <a:t>The main objective of this project is to analyse the performance of each and every apps in the google play store by going through their Ratings, Installs, Reviews, etc and showing it in a visualized manner.</a:t>
            </a:r>
          </a:p>
          <a:p>
            <a:pPr>
              <a:lnSpc>
                <a:spcPct val="100000"/>
              </a:lnSpc>
            </a:pPr>
            <a:r>
              <a:rPr lang="en-IN" sz="2400" dirty="0">
                <a:solidFill>
                  <a:schemeClr val="tx2">
                    <a:lumMod val="60000"/>
                    <a:lumOff val="40000"/>
                  </a:schemeClr>
                </a:solidFill>
                <a:latin typeface="Tw Cen MT" panose="020B0602020104020603" pitchFamily="34" charset="0"/>
              </a:rPr>
              <a:t>Through different charts and filters, the clear picture of each app’s performance is visualised in this project by using Tableau.</a:t>
            </a:r>
          </a:p>
        </p:txBody>
      </p:sp>
      <p:sp>
        <p:nvSpPr>
          <p:cNvPr id="4" name="Title 1">
            <a:extLst>
              <a:ext uri="{FF2B5EF4-FFF2-40B4-BE49-F238E27FC236}">
                <a16:creationId xmlns:a16="http://schemas.microsoft.com/office/drawing/2014/main" id="{79CDB54C-8953-EC4A-1ADB-A7941BA07ACC}"/>
              </a:ext>
            </a:extLst>
          </p:cNvPr>
          <p:cNvSpPr>
            <a:spLocks noGrp="1"/>
          </p:cNvSpPr>
          <p:nvPr>
            <p:ph type="title"/>
          </p:nvPr>
        </p:nvSpPr>
        <p:spPr>
          <a:xfrm>
            <a:off x="1132840" y="1060133"/>
            <a:ext cx="10515600" cy="1118235"/>
          </a:xfrm>
        </p:spPr>
        <p:txBody>
          <a:bodyPr>
            <a:normAutofit/>
          </a:bodyPr>
          <a:lstStyle/>
          <a:p>
            <a:r>
              <a:rPr lang="en-IN" u="sng" dirty="0">
                <a:solidFill>
                  <a:schemeClr val="tx2">
                    <a:lumMod val="75000"/>
                  </a:schemeClr>
                </a:solidFill>
                <a:latin typeface="Tw Cen MT" panose="020B0602020104020603" pitchFamily="34" charset="0"/>
              </a:rPr>
              <a:t>Objective</a:t>
            </a:r>
          </a:p>
        </p:txBody>
      </p:sp>
    </p:spTree>
    <p:extLst>
      <p:ext uri="{BB962C8B-B14F-4D97-AF65-F5344CB8AC3E}">
        <p14:creationId xmlns:p14="http://schemas.microsoft.com/office/powerpoint/2010/main" val="803868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9703-0308-D1A2-22E4-1A546B5B1207}"/>
              </a:ext>
            </a:extLst>
          </p:cNvPr>
          <p:cNvSpPr>
            <a:spLocks noGrp="1"/>
          </p:cNvSpPr>
          <p:nvPr>
            <p:ph type="title"/>
          </p:nvPr>
        </p:nvSpPr>
        <p:spPr>
          <a:xfrm>
            <a:off x="838200" y="1030922"/>
            <a:ext cx="10515600" cy="843915"/>
          </a:xfrm>
        </p:spPr>
        <p:txBody>
          <a:bodyPr>
            <a:normAutofit/>
          </a:bodyPr>
          <a:lstStyle/>
          <a:p>
            <a:pPr algn="ctr"/>
            <a:r>
              <a:rPr lang="en-IN" sz="5200" u="sng" dirty="0">
                <a:solidFill>
                  <a:schemeClr val="accent1"/>
                </a:solidFill>
                <a:latin typeface="Tw Cen MT" panose="020B0602020104020603" pitchFamily="34" charset="0"/>
              </a:rPr>
              <a:t>Dataset</a:t>
            </a:r>
          </a:p>
        </p:txBody>
      </p:sp>
      <p:pic>
        <p:nvPicPr>
          <p:cNvPr id="5" name="Content Placeholder 4">
            <a:extLst>
              <a:ext uri="{FF2B5EF4-FFF2-40B4-BE49-F238E27FC236}">
                <a16:creationId xmlns:a16="http://schemas.microsoft.com/office/drawing/2014/main" id="{AD343A59-7C12-196B-A5C6-9D8218A8F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298" y="2020180"/>
            <a:ext cx="10765404" cy="3537339"/>
          </a:xfrm>
        </p:spPr>
      </p:pic>
    </p:spTree>
    <p:extLst>
      <p:ext uri="{BB962C8B-B14F-4D97-AF65-F5344CB8AC3E}">
        <p14:creationId xmlns:p14="http://schemas.microsoft.com/office/powerpoint/2010/main" val="51139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3772-2924-998C-9DDF-2839B26A90E3}"/>
              </a:ext>
            </a:extLst>
          </p:cNvPr>
          <p:cNvSpPr>
            <a:spLocks noGrp="1"/>
          </p:cNvSpPr>
          <p:nvPr>
            <p:ph type="title"/>
          </p:nvPr>
        </p:nvSpPr>
        <p:spPr/>
        <p:txBody>
          <a:bodyPr>
            <a:normAutofit/>
          </a:bodyPr>
          <a:lstStyle/>
          <a:p>
            <a:r>
              <a:rPr lang="en-IN" u="sng" dirty="0">
                <a:solidFill>
                  <a:schemeClr val="accent1"/>
                </a:solidFill>
                <a:latin typeface="Tw Cen MT" panose="020B0602020104020603" pitchFamily="34" charset="0"/>
              </a:rPr>
              <a:t>Key Details</a:t>
            </a:r>
          </a:p>
        </p:txBody>
      </p:sp>
      <p:sp>
        <p:nvSpPr>
          <p:cNvPr id="3" name="Content Placeholder 2">
            <a:extLst>
              <a:ext uri="{FF2B5EF4-FFF2-40B4-BE49-F238E27FC236}">
                <a16:creationId xmlns:a16="http://schemas.microsoft.com/office/drawing/2014/main" id="{6D7B98DB-11D0-8A7D-7AC7-DDA411C0B736}"/>
              </a:ext>
            </a:extLst>
          </p:cNvPr>
          <p:cNvSpPr>
            <a:spLocks noGrp="1"/>
          </p:cNvSpPr>
          <p:nvPr>
            <p:ph idx="1"/>
          </p:nvPr>
        </p:nvSpPr>
        <p:spPr>
          <a:xfrm>
            <a:off x="838200" y="1574800"/>
            <a:ext cx="10515600" cy="4765040"/>
          </a:xfrm>
        </p:spPr>
        <p:txBody>
          <a:bodyPr/>
          <a:lstStyle/>
          <a:p>
            <a:pPr marL="0" indent="0">
              <a:lnSpc>
                <a:spcPct val="100000"/>
              </a:lnSpc>
              <a:buNone/>
            </a:pPr>
            <a:r>
              <a:rPr lang="en-IN" sz="2400" b="1" dirty="0">
                <a:latin typeface="Tw Cen MT" panose="020B0602020104020603" pitchFamily="34" charset="0"/>
              </a:rPr>
              <a:t>TOTAL ENTRIES </a:t>
            </a:r>
            <a:r>
              <a:rPr lang="en-IN" sz="2400" dirty="0">
                <a:latin typeface="Tw Cen MT" panose="020B0602020104020603" pitchFamily="34" charset="0"/>
              </a:rPr>
              <a:t>: The dataset contains 8005 entries.</a:t>
            </a:r>
          </a:p>
          <a:p>
            <a:pPr marL="0" indent="0">
              <a:lnSpc>
                <a:spcPct val="100000"/>
              </a:lnSpc>
              <a:buNone/>
            </a:pPr>
            <a:r>
              <a:rPr lang="en-IN" sz="2400" b="1" dirty="0">
                <a:latin typeface="Tw Cen MT" panose="020B0602020104020603" pitchFamily="34" charset="0"/>
              </a:rPr>
              <a:t>COLUMNS</a:t>
            </a:r>
            <a:r>
              <a:rPr lang="en-IN" sz="2400" dirty="0">
                <a:latin typeface="Tw Cen MT" panose="020B0602020104020603" pitchFamily="34" charset="0"/>
              </a:rPr>
              <a:t> : There are 12 columns in the dataset.</a:t>
            </a:r>
          </a:p>
          <a:p>
            <a:pPr marL="0" indent="0">
              <a:buNone/>
            </a:pPr>
            <a:r>
              <a:rPr lang="en-IN" sz="2400" dirty="0">
                <a:latin typeface="Tw Cen MT" panose="020B0602020104020603" pitchFamily="34" charset="0"/>
              </a:rPr>
              <a:t>	1. </a:t>
            </a:r>
            <a:r>
              <a:rPr lang="en-IN" sz="2400" dirty="0">
                <a:solidFill>
                  <a:schemeClr val="tx2">
                    <a:lumMod val="60000"/>
                    <a:lumOff val="40000"/>
                  </a:schemeClr>
                </a:solidFill>
                <a:latin typeface="Tw Cen MT" panose="020B0602020104020603" pitchFamily="34" charset="0"/>
              </a:rPr>
              <a:t>App</a:t>
            </a:r>
            <a:r>
              <a:rPr lang="en-IN" sz="2400" dirty="0">
                <a:latin typeface="Tw Cen MT" panose="020B0602020104020603" pitchFamily="34" charset="0"/>
              </a:rPr>
              <a:t>: </a:t>
            </a:r>
            <a:r>
              <a:rPr lang="en-IN" sz="2200" dirty="0">
                <a:latin typeface="Tw Cen MT" panose="020B0602020104020603" pitchFamily="34" charset="0"/>
              </a:rPr>
              <a:t>The apps which are listed in Google Play Store</a:t>
            </a:r>
            <a:r>
              <a:rPr lang="en-IN" sz="2400" dirty="0">
                <a:latin typeface="Tw Cen MT" panose="020B0602020104020603" pitchFamily="34" charset="0"/>
              </a:rPr>
              <a:t>.</a:t>
            </a:r>
          </a:p>
          <a:p>
            <a:pPr marL="0" indent="0">
              <a:buNone/>
            </a:pPr>
            <a:r>
              <a:rPr lang="en-IN" sz="2400" dirty="0"/>
              <a:t>	</a:t>
            </a:r>
            <a:r>
              <a:rPr lang="en-IN" sz="2400" dirty="0">
                <a:latin typeface="Tw Cen MT" panose="020B0602020104020603" pitchFamily="34" charset="0"/>
              </a:rPr>
              <a:t>2. </a:t>
            </a:r>
            <a:r>
              <a:rPr lang="en-IN" sz="2400" dirty="0">
                <a:solidFill>
                  <a:schemeClr val="tx2">
                    <a:lumMod val="60000"/>
                    <a:lumOff val="40000"/>
                  </a:schemeClr>
                </a:solidFill>
                <a:latin typeface="Tw Cen MT" panose="020B0602020104020603" pitchFamily="34" charset="0"/>
              </a:rPr>
              <a:t>Category</a:t>
            </a:r>
            <a:r>
              <a:rPr lang="en-IN" sz="2400" dirty="0">
                <a:latin typeface="Tw Cen MT" panose="020B0602020104020603" pitchFamily="34" charset="0"/>
              </a:rPr>
              <a:t>: </a:t>
            </a:r>
            <a:r>
              <a:rPr lang="en-IN" sz="2200" dirty="0">
                <a:latin typeface="Tw Cen MT" panose="020B0602020104020603" pitchFamily="34" charset="0"/>
              </a:rPr>
              <a:t>The category of each apps.</a:t>
            </a:r>
          </a:p>
          <a:p>
            <a:pPr marL="0" indent="0">
              <a:buNone/>
            </a:pPr>
            <a:r>
              <a:rPr lang="en-IN" sz="2400" dirty="0"/>
              <a:t>	</a:t>
            </a:r>
            <a:r>
              <a:rPr lang="en-IN" sz="2400" dirty="0">
                <a:latin typeface="Tw Cen MT" panose="020B0602020104020603" pitchFamily="34" charset="0"/>
              </a:rPr>
              <a:t>3. </a:t>
            </a:r>
            <a:r>
              <a:rPr lang="en-IN" sz="2400" dirty="0">
                <a:solidFill>
                  <a:schemeClr val="tx2">
                    <a:lumMod val="60000"/>
                    <a:lumOff val="40000"/>
                  </a:schemeClr>
                </a:solidFill>
                <a:latin typeface="Tw Cen MT" panose="020B0602020104020603" pitchFamily="34" charset="0"/>
              </a:rPr>
              <a:t>Rating</a:t>
            </a:r>
            <a:r>
              <a:rPr lang="en-IN" sz="2400" dirty="0">
                <a:latin typeface="Tw Cen MT" panose="020B0602020104020603" pitchFamily="34" charset="0"/>
              </a:rPr>
              <a:t>: </a:t>
            </a:r>
            <a:r>
              <a:rPr lang="en-IN" sz="2200" dirty="0">
                <a:latin typeface="Tw Cen MT" panose="020B0602020104020603" pitchFamily="34" charset="0"/>
              </a:rPr>
              <a:t>The customer ratings of each app</a:t>
            </a:r>
            <a:r>
              <a:rPr lang="en-IN" sz="2400" dirty="0">
                <a:latin typeface="Tw Cen MT" panose="020B0602020104020603" pitchFamily="34" charset="0"/>
              </a:rPr>
              <a:t>.</a:t>
            </a:r>
          </a:p>
          <a:p>
            <a:pPr marL="0" indent="0">
              <a:buNone/>
            </a:pPr>
            <a:r>
              <a:rPr lang="en-IN" sz="2400" dirty="0">
                <a:latin typeface="Tw Cen MT" panose="020B0602020104020603" pitchFamily="34" charset="0"/>
              </a:rPr>
              <a:t>	4. </a:t>
            </a:r>
            <a:r>
              <a:rPr lang="en-IN" sz="2400" dirty="0">
                <a:solidFill>
                  <a:schemeClr val="tx2">
                    <a:lumMod val="60000"/>
                    <a:lumOff val="40000"/>
                  </a:schemeClr>
                </a:solidFill>
                <a:latin typeface="Tw Cen MT" panose="020B0602020104020603" pitchFamily="34" charset="0"/>
              </a:rPr>
              <a:t>Installs</a:t>
            </a:r>
            <a:r>
              <a:rPr lang="en-IN" sz="2400" dirty="0">
                <a:latin typeface="Tw Cen MT" panose="020B0602020104020603" pitchFamily="34" charset="0"/>
              </a:rPr>
              <a:t>: </a:t>
            </a:r>
            <a:r>
              <a:rPr lang="en-IN" sz="2200" dirty="0">
                <a:latin typeface="Tw Cen MT" panose="020B0602020104020603" pitchFamily="34" charset="0"/>
              </a:rPr>
              <a:t>Number of Installs by users.</a:t>
            </a:r>
          </a:p>
          <a:p>
            <a:pPr marL="0" indent="0">
              <a:buNone/>
            </a:pPr>
            <a:r>
              <a:rPr lang="en-IN" sz="2400" dirty="0">
                <a:latin typeface="Tw Cen MT" panose="020B0602020104020603" pitchFamily="34" charset="0"/>
              </a:rPr>
              <a:t>	5. </a:t>
            </a:r>
            <a:r>
              <a:rPr lang="en-IN" sz="2400" dirty="0">
                <a:solidFill>
                  <a:schemeClr val="tx2">
                    <a:lumMod val="60000"/>
                    <a:lumOff val="40000"/>
                  </a:schemeClr>
                </a:solidFill>
                <a:latin typeface="Tw Cen MT" panose="020B0602020104020603" pitchFamily="34" charset="0"/>
              </a:rPr>
              <a:t>Type</a:t>
            </a:r>
            <a:r>
              <a:rPr lang="en-IN" sz="2400" dirty="0">
                <a:latin typeface="Tw Cen MT" panose="020B0602020104020603" pitchFamily="34" charset="0"/>
              </a:rPr>
              <a:t>: </a:t>
            </a:r>
            <a:r>
              <a:rPr lang="en-IN" sz="2200" dirty="0">
                <a:latin typeface="Tw Cen MT" panose="020B0602020104020603" pitchFamily="34" charset="0"/>
              </a:rPr>
              <a:t>It shows whether the app is Free or Paid.</a:t>
            </a:r>
          </a:p>
          <a:p>
            <a:pPr marL="0" indent="0">
              <a:buNone/>
            </a:pPr>
            <a:r>
              <a:rPr lang="en-IN" sz="2400" dirty="0">
                <a:latin typeface="Tw Cen MT" panose="020B0602020104020603" pitchFamily="34" charset="0"/>
              </a:rPr>
              <a:t>	6. </a:t>
            </a:r>
            <a:r>
              <a:rPr lang="en-IN" sz="2400" dirty="0">
                <a:solidFill>
                  <a:schemeClr val="tx2">
                    <a:lumMod val="60000"/>
                    <a:lumOff val="40000"/>
                  </a:schemeClr>
                </a:solidFill>
                <a:latin typeface="Tw Cen MT" panose="020B0602020104020603" pitchFamily="34" charset="0"/>
              </a:rPr>
              <a:t>Price</a:t>
            </a:r>
            <a:r>
              <a:rPr lang="en-IN" sz="2400" dirty="0">
                <a:latin typeface="Tw Cen MT" panose="020B0602020104020603" pitchFamily="34" charset="0"/>
              </a:rPr>
              <a:t>: </a:t>
            </a:r>
            <a:r>
              <a:rPr lang="en-IN" sz="2200" dirty="0">
                <a:latin typeface="Tw Cen MT" panose="020B0602020104020603" pitchFamily="34" charset="0"/>
              </a:rPr>
              <a:t>The Price of each apps (some of the apps are paid).</a:t>
            </a:r>
          </a:p>
          <a:p>
            <a:pPr marL="0" indent="0">
              <a:lnSpc>
                <a:spcPct val="100000"/>
              </a:lnSpc>
              <a:buNone/>
            </a:pPr>
            <a:r>
              <a:rPr lang="en-IN" sz="2400" dirty="0"/>
              <a:t>	</a:t>
            </a:r>
            <a:r>
              <a:rPr lang="en-IN" sz="2400" dirty="0">
                <a:latin typeface="Tw Cen MT" panose="020B0602020104020603" pitchFamily="34" charset="0"/>
              </a:rPr>
              <a:t>7. </a:t>
            </a:r>
            <a:r>
              <a:rPr lang="en-IN" sz="2400" dirty="0">
                <a:solidFill>
                  <a:schemeClr val="tx2">
                    <a:lumMod val="60000"/>
                    <a:lumOff val="40000"/>
                  </a:schemeClr>
                </a:solidFill>
                <a:latin typeface="Tw Cen MT" panose="020B0602020104020603" pitchFamily="34" charset="0"/>
              </a:rPr>
              <a:t>Content Rating</a:t>
            </a:r>
            <a:r>
              <a:rPr lang="en-IN" sz="2400" dirty="0">
                <a:latin typeface="Tw Cen MT" panose="020B0602020104020603" pitchFamily="34" charset="0"/>
              </a:rPr>
              <a:t>: </a:t>
            </a:r>
            <a:r>
              <a:rPr lang="en-IN" sz="2200" dirty="0">
                <a:latin typeface="Tw Cen MT" panose="020B0602020104020603" pitchFamily="34" charset="0"/>
              </a:rPr>
              <a:t>Classification that indicate the suitability of media for 		    different audiences.</a:t>
            </a:r>
            <a:endParaRPr lang="en-IN" sz="2200" dirty="0"/>
          </a:p>
        </p:txBody>
      </p:sp>
    </p:spTree>
    <p:extLst>
      <p:ext uri="{BB962C8B-B14F-4D97-AF65-F5344CB8AC3E}">
        <p14:creationId xmlns:p14="http://schemas.microsoft.com/office/powerpoint/2010/main" val="3930106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11CB3-F32A-82F7-B36E-220DACC1D033}"/>
              </a:ext>
            </a:extLst>
          </p:cNvPr>
          <p:cNvSpPr>
            <a:spLocks noGrp="1"/>
          </p:cNvSpPr>
          <p:nvPr>
            <p:ph idx="1"/>
          </p:nvPr>
        </p:nvSpPr>
        <p:spPr>
          <a:xfrm>
            <a:off x="863600" y="680720"/>
            <a:ext cx="10490200" cy="5496243"/>
          </a:xfrm>
        </p:spPr>
        <p:txBody>
          <a:bodyPr/>
          <a:lstStyle/>
          <a:p>
            <a:pPr marL="0" indent="0">
              <a:lnSpc>
                <a:spcPct val="100000"/>
              </a:lnSpc>
              <a:buNone/>
            </a:pPr>
            <a:r>
              <a:rPr lang="en-IN" dirty="0"/>
              <a:t>	  </a:t>
            </a:r>
            <a:r>
              <a:rPr lang="en-IN" sz="2400" dirty="0">
                <a:latin typeface="Tw Cen MT" panose="020B0602020104020603" pitchFamily="34" charset="0"/>
              </a:rPr>
              <a:t>8. </a:t>
            </a:r>
            <a:r>
              <a:rPr lang="en-IN" sz="2400" dirty="0">
                <a:solidFill>
                  <a:schemeClr val="tx2">
                    <a:lumMod val="60000"/>
                    <a:lumOff val="40000"/>
                  </a:schemeClr>
                </a:solidFill>
                <a:latin typeface="Tw Cen MT" panose="020B0602020104020603" pitchFamily="34" charset="0"/>
              </a:rPr>
              <a:t>Genres</a:t>
            </a:r>
            <a:r>
              <a:rPr lang="en-IN" sz="2400" dirty="0">
                <a:latin typeface="Tw Cen MT" panose="020B0602020104020603" pitchFamily="34" charset="0"/>
              </a:rPr>
              <a:t>: </a:t>
            </a:r>
            <a:r>
              <a:rPr lang="en-IN" sz="2200" dirty="0">
                <a:latin typeface="Tw Cen MT" panose="020B0602020104020603" pitchFamily="34" charset="0"/>
              </a:rPr>
              <a:t>It shows the Genre of the app.</a:t>
            </a:r>
          </a:p>
          <a:p>
            <a:pPr marL="0" indent="0">
              <a:lnSpc>
                <a:spcPct val="100000"/>
              </a:lnSpc>
              <a:buNone/>
            </a:pPr>
            <a:r>
              <a:rPr lang="en-IN" sz="2400" dirty="0">
                <a:latin typeface="Tw Cen MT" panose="020B0602020104020603" pitchFamily="34" charset="0"/>
              </a:rPr>
              <a:t>	  9. </a:t>
            </a:r>
            <a:r>
              <a:rPr lang="en-IN" sz="2400" dirty="0">
                <a:solidFill>
                  <a:schemeClr val="tx2">
                    <a:lumMod val="60000"/>
                    <a:lumOff val="40000"/>
                  </a:schemeClr>
                </a:solidFill>
                <a:latin typeface="Tw Cen MT" panose="020B0602020104020603" pitchFamily="34" charset="0"/>
              </a:rPr>
              <a:t>Current Ver</a:t>
            </a:r>
            <a:r>
              <a:rPr lang="en-IN" sz="2400" dirty="0">
                <a:latin typeface="Tw Cen MT" panose="020B0602020104020603" pitchFamily="34" charset="0"/>
              </a:rPr>
              <a:t>: </a:t>
            </a:r>
            <a:r>
              <a:rPr lang="en-IN" sz="2200" dirty="0">
                <a:latin typeface="Tw Cen MT" panose="020B0602020104020603" pitchFamily="34" charset="0"/>
              </a:rPr>
              <a:t>It shows the current version of the app.</a:t>
            </a:r>
          </a:p>
          <a:p>
            <a:pPr marL="0" indent="0">
              <a:lnSpc>
                <a:spcPct val="100000"/>
              </a:lnSpc>
              <a:buNone/>
            </a:pPr>
            <a:r>
              <a:rPr lang="en-IN" sz="2400" dirty="0">
                <a:latin typeface="Tw Cen MT" panose="020B0602020104020603" pitchFamily="34" charset="0"/>
              </a:rPr>
              <a:t>	10. </a:t>
            </a:r>
            <a:r>
              <a:rPr lang="en-IN" sz="2400" dirty="0">
                <a:solidFill>
                  <a:schemeClr val="tx2">
                    <a:lumMod val="60000"/>
                    <a:lumOff val="40000"/>
                  </a:schemeClr>
                </a:solidFill>
                <a:latin typeface="Tw Cen MT" panose="020B0602020104020603" pitchFamily="34" charset="0"/>
              </a:rPr>
              <a:t>Android Ver</a:t>
            </a:r>
            <a:r>
              <a:rPr lang="en-IN" sz="2400" dirty="0">
                <a:latin typeface="Tw Cen MT" panose="020B0602020104020603" pitchFamily="34" charset="0"/>
              </a:rPr>
              <a:t>: </a:t>
            </a:r>
            <a:r>
              <a:rPr lang="en-IN" sz="2200" dirty="0">
                <a:latin typeface="Tw Cen MT" panose="020B0602020104020603" pitchFamily="34" charset="0"/>
              </a:rPr>
              <a:t>The android version of the device in which the app works.</a:t>
            </a:r>
          </a:p>
          <a:p>
            <a:pPr marL="0" indent="0">
              <a:lnSpc>
                <a:spcPct val="100000"/>
              </a:lnSpc>
              <a:buNone/>
            </a:pPr>
            <a:r>
              <a:rPr lang="en-IN" sz="2400" dirty="0">
                <a:latin typeface="Tw Cen MT" panose="020B0602020104020603" pitchFamily="34" charset="0"/>
              </a:rPr>
              <a:t>	11. </a:t>
            </a:r>
            <a:r>
              <a:rPr lang="en-IN" sz="2400" dirty="0">
                <a:solidFill>
                  <a:schemeClr val="tx2">
                    <a:lumMod val="60000"/>
                    <a:lumOff val="40000"/>
                  </a:schemeClr>
                </a:solidFill>
                <a:latin typeface="Tw Cen MT" panose="020B0602020104020603" pitchFamily="34" charset="0"/>
              </a:rPr>
              <a:t>Size Updated in MB</a:t>
            </a:r>
            <a:r>
              <a:rPr lang="en-IN" sz="2400" dirty="0">
                <a:latin typeface="Tw Cen MT" panose="020B0602020104020603" pitchFamily="34" charset="0"/>
              </a:rPr>
              <a:t>: </a:t>
            </a:r>
            <a:r>
              <a:rPr lang="en-IN" sz="2200" dirty="0">
                <a:latin typeface="Tw Cen MT" panose="020B0602020104020603" pitchFamily="34" charset="0"/>
              </a:rPr>
              <a:t>The size of the apps shown in megabytes.</a:t>
            </a:r>
          </a:p>
          <a:p>
            <a:pPr marL="0" indent="0">
              <a:lnSpc>
                <a:spcPct val="100000"/>
              </a:lnSpc>
              <a:buNone/>
            </a:pPr>
            <a:r>
              <a:rPr lang="en-IN" sz="2400" dirty="0">
                <a:latin typeface="Tw Cen MT" panose="020B0602020104020603" pitchFamily="34" charset="0"/>
              </a:rPr>
              <a:t>	12. </a:t>
            </a:r>
            <a:r>
              <a:rPr lang="en-IN" sz="2400" dirty="0">
                <a:solidFill>
                  <a:schemeClr val="tx2">
                    <a:lumMod val="60000"/>
                    <a:lumOff val="40000"/>
                  </a:schemeClr>
                </a:solidFill>
                <a:latin typeface="Tw Cen MT" panose="020B0602020104020603" pitchFamily="34" charset="0"/>
              </a:rPr>
              <a:t>Varies with Devices</a:t>
            </a:r>
            <a:r>
              <a:rPr lang="en-IN" sz="2400" dirty="0">
                <a:latin typeface="Tw Cen MT" panose="020B0602020104020603" pitchFamily="34" charset="0"/>
              </a:rPr>
              <a:t>: </a:t>
            </a:r>
            <a:r>
              <a:rPr lang="en-IN" sz="2200" dirty="0">
                <a:latin typeface="Tw Cen MT" panose="020B0602020104020603" pitchFamily="34" charset="0"/>
              </a:rPr>
              <a:t>The android version that varies with devices gives 1.</a:t>
            </a:r>
          </a:p>
          <a:p>
            <a:pPr marL="0" indent="0">
              <a:buNone/>
            </a:pPr>
            <a:endParaRPr lang="en-IN" sz="2200" dirty="0"/>
          </a:p>
        </p:txBody>
      </p:sp>
    </p:spTree>
    <p:extLst>
      <p:ext uri="{BB962C8B-B14F-4D97-AF65-F5344CB8AC3E}">
        <p14:creationId xmlns:p14="http://schemas.microsoft.com/office/powerpoint/2010/main" val="222565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2B3F-25E3-900B-A7DB-30066E9C1AAC}"/>
              </a:ext>
            </a:extLst>
          </p:cNvPr>
          <p:cNvSpPr>
            <a:spLocks noGrp="1"/>
          </p:cNvSpPr>
          <p:nvPr>
            <p:ph type="title"/>
          </p:nvPr>
        </p:nvSpPr>
        <p:spPr>
          <a:xfrm>
            <a:off x="838200" y="669925"/>
            <a:ext cx="10515600" cy="793115"/>
          </a:xfrm>
        </p:spPr>
        <p:txBody>
          <a:bodyPr>
            <a:noAutofit/>
          </a:bodyPr>
          <a:lstStyle/>
          <a:p>
            <a:pPr algn="ctr"/>
            <a:r>
              <a:rPr lang="en-IN" sz="5000" u="sng" dirty="0">
                <a:solidFill>
                  <a:schemeClr val="accent1"/>
                </a:solidFill>
                <a:latin typeface="Tw Cen MT" panose="020B0602020104020603" pitchFamily="34" charset="0"/>
              </a:rPr>
              <a:t>Criteria Used</a:t>
            </a:r>
          </a:p>
        </p:txBody>
      </p:sp>
      <p:pic>
        <p:nvPicPr>
          <p:cNvPr id="5" name="Picture 4">
            <a:extLst>
              <a:ext uri="{FF2B5EF4-FFF2-40B4-BE49-F238E27FC236}">
                <a16:creationId xmlns:a16="http://schemas.microsoft.com/office/drawing/2014/main" id="{E4AA4C9A-EBB2-46B9-C62D-C9079CEAFC80}"/>
              </a:ext>
            </a:extLst>
          </p:cNvPr>
          <p:cNvPicPr>
            <a:picLocks noChangeAspect="1"/>
          </p:cNvPicPr>
          <p:nvPr/>
        </p:nvPicPr>
        <p:blipFill>
          <a:blip r:embed="rId2">
            <a:extLst>
              <a:ext uri="{28A0092B-C50C-407E-A947-70E740481C1C}">
                <a14:useLocalDpi xmlns:a14="http://schemas.microsoft.com/office/drawing/2010/main" val="0"/>
              </a:ext>
            </a:extLst>
          </a:blip>
          <a:srcRect t="13276"/>
          <a:stretch/>
        </p:blipFill>
        <p:spPr>
          <a:xfrm>
            <a:off x="865224" y="3100914"/>
            <a:ext cx="4474276" cy="2842685"/>
          </a:xfrm>
          <a:prstGeom prst="rect">
            <a:avLst/>
          </a:prstGeom>
        </p:spPr>
      </p:pic>
      <p:sp>
        <p:nvSpPr>
          <p:cNvPr id="7" name="Rectangle 6">
            <a:extLst>
              <a:ext uri="{FF2B5EF4-FFF2-40B4-BE49-F238E27FC236}">
                <a16:creationId xmlns:a16="http://schemas.microsoft.com/office/drawing/2014/main" id="{A913ABDC-7A95-86CC-F4AB-4507243219F2}"/>
              </a:ext>
            </a:extLst>
          </p:cNvPr>
          <p:cNvSpPr/>
          <p:nvPr/>
        </p:nvSpPr>
        <p:spPr>
          <a:xfrm>
            <a:off x="1210062" y="1886479"/>
            <a:ext cx="3784600"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Tw Cen MT" panose="020B0602020104020603" pitchFamily="34" charset="0"/>
              </a:rPr>
              <a:t>1. Free Apps Vs Paid Apps</a:t>
            </a:r>
          </a:p>
          <a:p>
            <a:pPr algn="ctr"/>
            <a:r>
              <a:rPr lang="en-IN" sz="2000" dirty="0">
                <a:solidFill>
                  <a:srgbClr val="002060"/>
                </a:solidFill>
                <a:latin typeface="Tw Cen MT" panose="020B0602020104020603" pitchFamily="34" charset="0"/>
              </a:rPr>
              <a:t>(Donut Chart)</a:t>
            </a:r>
          </a:p>
        </p:txBody>
      </p:sp>
      <p:sp>
        <p:nvSpPr>
          <p:cNvPr id="8" name="Rectangle 7">
            <a:extLst>
              <a:ext uri="{FF2B5EF4-FFF2-40B4-BE49-F238E27FC236}">
                <a16:creationId xmlns:a16="http://schemas.microsoft.com/office/drawing/2014/main" id="{D25F7B1F-A5D5-BCEE-04BC-40B7B4FCECE0}"/>
              </a:ext>
            </a:extLst>
          </p:cNvPr>
          <p:cNvSpPr/>
          <p:nvPr/>
        </p:nvSpPr>
        <p:spPr>
          <a:xfrm>
            <a:off x="7176877" y="1886479"/>
            <a:ext cx="4164682"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Tw Cen MT" panose="020B0602020104020603" pitchFamily="34" charset="0"/>
              </a:rPr>
              <a:t>2. Top 10 Genres by Rating</a:t>
            </a:r>
          </a:p>
          <a:p>
            <a:pPr algn="ctr"/>
            <a:r>
              <a:rPr lang="en-IN" sz="2000" dirty="0">
                <a:solidFill>
                  <a:srgbClr val="002060"/>
                </a:solidFill>
                <a:latin typeface="Tw Cen MT" panose="020B0602020104020603" pitchFamily="34" charset="0"/>
              </a:rPr>
              <a:t>(Bar Chart)</a:t>
            </a:r>
          </a:p>
        </p:txBody>
      </p:sp>
      <p:pic>
        <p:nvPicPr>
          <p:cNvPr id="10" name="Picture 9">
            <a:extLst>
              <a:ext uri="{FF2B5EF4-FFF2-40B4-BE49-F238E27FC236}">
                <a16:creationId xmlns:a16="http://schemas.microsoft.com/office/drawing/2014/main" id="{18DE77E4-F6E6-C02C-17DC-0DEB200A5926}"/>
              </a:ext>
            </a:extLst>
          </p:cNvPr>
          <p:cNvPicPr>
            <a:picLocks noChangeAspect="1"/>
          </p:cNvPicPr>
          <p:nvPr/>
        </p:nvPicPr>
        <p:blipFill>
          <a:blip r:embed="rId3">
            <a:extLst>
              <a:ext uri="{28A0092B-C50C-407E-A947-70E740481C1C}">
                <a14:useLocalDpi xmlns:a14="http://schemas.microsoft.com/office/drawing/2010/main" val="0"/>
              </a:ext>
            </a:extLst>
          </a:blip>
          <a:srcRect t="13276"/>
          <a:stretch/>
        </p:blipFill>
        <p:spPr>
          <a:xfrm>
            <a:off x="6265191" y="3100914"/>
            <a:ext cx="5566136" cy="2842685"/>
          </a:xfrm>
          <a:prstGeom prst="rect">
            <a:avLst/>
          </a:prstGeom>
        </p:spPr>
      </p:pic>
    </p:spTree>
    <p:extLst>
      <p:ext uri="{BB962C8B-B14F-4D97-AF65-F5344CB8AC3E}">
        <p14:creationId xmlns:p14="http://schemas.microsoft.com/office/powerpoint/2010/main" val="3266646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8E7C70-192C-CBC3-C1CE-A860284BD752}"/>
              </a:ext>
            </a:extLst>
          </p:cNvPr>
          <p:cNvSpPr txBox="1">
            <a:spLocks/>
          </p:cNvSpPr>
          <p:nvPr/>
        </p:nvSpPr>
        <p:spPr>
          <a:xfrm>
            <a:off x="838200" y="669925"/>
            <a:ext cx="10515600" cy="793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IN" sz="5000" u="sng" dirty="0">
                <a:solidFill>
                  <a:schemeClr val="accent1"/>
                </a:solidFill>
                <a:latin typeface="Tw Cen MT" panose="020B0602020104020603" pitchFamily="34" charset="0"/>
              </a:rPr>
              <a:t>Criteria Used</a:t>
            </a:r>
          </a:p>
        </p:txBody>
      </p:sp>
      <p:sp>
        <p:nvSpPr>
          <p:cNvPr id="6" name="Rectangle 5">
            <a:extLst>
              <a:ext uri="{FF2B5EF4-FFF2-40B4-BE49-F238E27FC236}">
                <a16:creationId xmlns:a16="http://schemas.microsoft.com/office/drawing/2014/main" id="{C853F9B7-7123-E6B4-F414-16D4A3F34988}"/>
              </a:ext>
            </a:extLst>
          </p:cNvPr>
          <p:cNvSpPr/>
          <p:nvPr/>
        </p:nvSpPr>
        <p:spPr>
          <a:xfrm>
            <a:off x="1210062" y="1886479"/>
            <a:ext cx="3784600"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Tw Cen MT" panose="020B0602020104020603" pitchFamily="34" charset="0"/>
              </a:rPr>
              <a:t>3. Installs By Content Rating</a:t>
            </a:r>
          </a:p>
          <a:p>
            <a:pPr algn="ctr"/>
            <a:r>
              <a:rPr lang="en-IN" sz="2000" dirty="0">
                <a:solidFill>
                  <a:srgbClr val="002060"/>
                </a:solidFill>
                <a:latin typeface="Tw Cen MT" panose="020B0602020104020603" pitchFamily="34" charset="0"/>
              </a:rPr>
              <a:t>(Pie Chart)</a:t>
            </a:r>
          </a:p>
        </p:txBody>
      </p:sp>
      <p:sp>
        <p:nvSpPr>
          <p:cNvPr id="7" name="Rectangle 6">
            <a:extLst>
              <a:ext uri="{FF2B5EF4-FFF2-40B4-BE49-F238E27FC236}">
                <a16:creationId xmlns:a16="http://schemas.microsoft.com/office/drawing/2014/main" id="{477D5A8D-46A0-C251-DB37-7CD5DA5EBA59}"/>
              </a:ext>
            </a:extLst>
          </p:cNvPr>
          <p:cNvSpPr/>
          <p:nvPr/>
        </p:nvSpPr>
        <p:spPr>
          <a:xfrm>
            <a:off x="7176877" y="1886479"/>
            <a:ext cx="4164682"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Tw Cen MT" panose="020B0602020104020603" pitchFamily="34" charset="0"/>
              </a:rPr>
              <a:t>4. Top Reviewed 15 Apps</a:t>
            </a:r>
          </a:p>
          <a:p>
            <a:pPr algn="ctr"/>
            <a:r>
              <a:rPr lang="en-IN" sz="2000" dirty="0">
                <a:solidFill>
                  <a:srgbClr val="002060"/>
                </a:solidFill>
                <a:latin typeface="Tw Cen MT" panose="020B0602020104020603" pitchFamily="34" charset="0"/>
              </a:rPr>
              <a:t>(Tree Map)</a:t>
            </a:r>
          </a:p>
        </p:txBody>
      </p:sp>
      <p:pic>
        <p:nvPicPr>
          <p:cNvPr id="9" name="Picture 8">
            <a:extLst>
              <a:ext uri="{FF2B5EF4-FFF2-40B4-BE49-F238E27FC236}">
                <a16:creationId xmlns:a16="http://schemas.microsoft.com/office/drawing/2014/main" id="{EAB09130-1ECE-8A67-5DFE-53ED4CA10730}"/>
              </a:ext>
            </a:extLst>
          </p:cNvPr>
          <p:cNvPicPr>
            <a:picLocks noChangeAspect="1"/>
          </p:cNvPicPr>
          <p:nvPr/>
        </p:nvPicPr>
        <p:blipFill>
          <a:blip r:embed="rId2">
            <a:extLst>
              <a:ext uri="{28A0092B-C50C-407E-A947-70E740481C1C}">
                <a14:useLocalDpi xmlns:a14="http://schemas.microsoft.com/office/drawing/2010/main" val="0"/>
              </a:ext>
            </a:extLst>
          </a:blip>
          <a:srcRect t="13148"/>
          <a:stretch/>
        </p:blipFill>
        <p:spPr>
          <a:xfrm>
            <a:off x="663621" y="3171727"/>
            <a:ext cx="4877481" cy="2597993"/>
          </a:xfrm>
          <a:prstGeom prst="rect">
            <a:avLst/>
          </a:prstGeom>
        </p:spPr>
      </p:pic>
      <p:pic>
        <p:nvPicPr>
          <p:cNvPr id="11" name="Picture 10">
            <a:extLst>
              <a:ext uri="{FF2B5EF4-FFF2-40B4-BE49-F238E27FC236}">
                <a16:creationId xmlns:a16="http://schemas.microsoft.com/office/drawing/2014/main" id="{EAACEF66-8029-6753-726D-0F451A6B5DF3}"/>
              </a:ext>
            </a:extLst>
          </p:cNvPr>
          <p:cNvPicPr>
            <a:picLocks noChangeAspect="1"/>
          </p:cNvPicPr>
          <p:nvPr/>
        </p:nvPicPr>
        <p:blipFill>
          <a:blip r:embed="rId3">
            <a:extLst>
              <a:ext uri="{28A0092B-C50C-407E-A947-70E740481C1C}">
                <a14:useLocalDpi xmlns:a14="http://schemas.microsoft.com/office/drawing/2010/main" val="0"/>
              </a:ext>
            </a:extLst>
          </a:blip>
          <a:srcRect t="12439"/>
          <a:stretch/>
        </p:blipFill>
        <p:spPr>
          <a:xfrm>
            <a:off x="6815714" y="3027679"/>
            <a:ext cx="4887007" cy="2886091"/>
          </a:xfrm>
          <a:prstGeom prst="rect">
            <a:avLst/>
          </a:prstGeom>
        </p:spPr>
      </p:pic>
    </p:spTree>
    <p:extLst>
      <p:ext uri="{BB962C8B-B14F-4D97-AF65-F5344CB8AC3E}">
        <p14:creationId xmlns:p14="http://schemas.microsoft.com/office/powerpoint/2010/main" val="1518907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7BCB8B-926E-EF6B-1C02-49576A1B977B}"/>
              </a:ext>
            </a:extLst>
          </p:cNvPr>
          <p:cNvSpPr txBox="1">
            <a:spLocks/>
          </p:cNvSpPr>
          <p:nvPr/>
        </p:nvSpPr>
        <p:spPr>
          <a:xfrm>
            <a:off x="838200" y="659765"/>
            <a:ext cx="10515600" cy="7931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a:lstStyle>
          <a:p>
            <a:pPr algn="ctr"/>
            <a:r>
              <a:rPr lang="en-IN" sz="5000" u="sng" dirty="0">
                <a:solidFill>
                  <a:schemeClr val="accent1"/>
                </a:solidFill>
                <a:latin typeface="Tw Cen MT" panose="020B0602020104020603" pitchFamily="34" charset="0"/>
              </a:rPr>
              <a:t>Criteria Used</a:t>
            </a:r>
          </a:p>
        </p:txBody>
      </p:sp>
      <p:sp>
        <p:nvSpPr>
          <p:cNvPr id="5" name="Rectangle 4">
            <a:extLst>
              <a:ext uri="{FF2B5EF4-FFF2-40B4-BE49-F238E27FC236}">
                <a16:creationId xmlns:a16="http://schemas.microsoft.com/office/drawing/2014/main" id="{01CA4378-2C6D-8623-2A91-3A28D03A48A1}"/>
              </a:ext>
            </a:extLst>
          </p:cNvPr>
          <p:cNvSpPr/>
          <p:nvPr/>
        </p:nvSpPr>
        <p:spPr>
          <a:xfrm>
            <a:off x="4013659" y="1723919"/>
            <a:ext cx="4164682" cy="793115"/>
          </a:xfrm>
          <a:prstGeom prst="rect">
            <a:avLst/>
          </a:prstGeom>
          <a:solidFill>
            <a:schemeClr val="tx2">
              <a:lumMod val="40000"/>
              <a:lumOff val="60000"/>
            </a:schemeClr>
          </a:solidFill>
          <a:ln>
            <a:noFill/>
          </a:ln>
          <a:effectLst>
            <a:softEdge rad="31750"/>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solidFill>
                  <a:srgbClr val="002060"/>
                </a:solidFill>
                <a:latin typeface="Tw Cen MT" panose="020B0602020104020603" pitchFamily="34" charset="0"/>
              </a:rPr>
              <a:t>5. Category by Installs</a:t>
            </a:r>
          </a:p>
          <a:p>
            <a:pPr algn="ctr"/>
            <a:r>
              <a:rPr lang="en-IN" sz="2000" dirty="0">
                <a:solidFill>
                  <a:srgbClr val="002060"/>
                </a:solidFill>
                <a:latin typeface="Tw Cen MT" panose="020B0602020104020603" pitchFamily="34" charset="0"/>
              </a:rPr>
              <a:t>(Lollipop Chart)</a:t>
            </a:r>
          </a:p>
        </p:txBody>
      </p:sp>
      <p:pic>
        <p:nvPicPr>
          <p:cNvPr id="7" name="Picture 6">
            <a:extLst>
              <a:ext uri="{FF2B5EF4-FFF2-40B4-BE49-F238E27FC236}">
                <a16:creationId xmlns:a16="http://schemas.microsoft.com/office/drawing/2014/main" id="{336D2FA2-FD8E-36BF-2777-B2A5DD59C803}"/>
              </a:ext>
            </a:extLst>
          </p:cNvPr>
          <p:cNvPicPr>
            <a:picLocks noChangeAspect="1"/>
          </p:cNvPicPr>
          <p:nvPr/>
        </p:nvPicPr>
        <p:blipFill>
          <a:blip r:embed="rId2">
            <a:extLst>
              <a:ext uri="{28A0092B-C50C-407E-A947-70E740481C1C}">
                <a14:useLocalDpi xmlns:a14="http://schemas.microsoft.com/office/drawing/2010/main" val="0"/>
              </a:ext>
            </a:extLst>
          </a:blip>
          <a:srcRect t="11723"/>
          <a:stretch/>
        </p:blipFill>
        <p:spPr>
          <a:xfrm>
            <a:off x="1587012" y="2877596"/>
            <a:ext cx="9017976" cy="3251862"/>
          </a:xfrm>
          <a:prstGeom prst="rect">
            <a:avLst/>
          </a:prstGeom>
        </p:spPr>
      </p:pic>
    </p:spTree>
    <p:extLst>
      <p:ext uri="{BB962C8B-B14F-4D97-AF65-F5344CB8AC3E}">
        <p14:creationId xmlns:p14="http://schemas.microsoft.com/office/powerpoint/2010/main" val="2474347978"/>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557</TotalTime>
  <Words>577</Words>
  <Application>Microsoft Office PowerPoint</Application>
  <PresentationFormat>Widescreen</PresentationFormat>
  <Paragraphs>52</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Tw Cen MT</vt:lpstr>
      <vt:lpstr>Depth</vt:lpstr>
      <vt:lpstr>Google Play Store</vt:lpstr>
      <vt:lpstr>Introduction</vt:lpstr>
      <vt:lpstr>Objective</vt:lpstr>
      <vt:lpstr>Dataset</vt:lpstr>
      <vt:lpstr>Key Details</vt:lpstr>
      <vt:lpstr>PowerPoint Presentation</vt:lpstr>
      <vt:lpstr>Criteria Used</vt:lpstr>
      <vt:lpstr>PowerPoint Presentation</vt:lpstr>
      <vt:lpstr>PowerPoint Presentation</vt:lpstr>
      <vt:lpstr>PowerPoint Presentation</vt:lpstr>
      <vt:lpstr>    DASHBOARD</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Anupam Anil</dc:creator>
  <cp:lastModifiedBy>Anupam Anil</cp:lastModifiedBy>
  <cp:revision>3</cp:revision>
  <dcterms:created xsi:type="dcterms:W3CDTF">2025-02-07T07:43:17Z</dcterms:created>
  <dcterms:modified xsi:type="dcterms:W3CDTF">2025-02-08T04:34:35Z</dcterms:modified>
</cp:coreProperties>
</file>