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  <a:srgbClr val="2DC8FF"/>
    <a:srgbClr val="B889DB"/>
    <a:srgbClr val="43AEFF"/>
    <a:srgbClr val="0996FF"/>
    <a:srgbClr val="40B1FE"/>
    <a:srgbClr val="2B9EFD"/>
    <a:srgbClr val="00BBFE"/>
    <a:srgbClr val="15C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0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11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584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213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858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643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282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32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2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1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9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9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5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8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1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5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9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C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26C8-52FD-7B56-7246-BF1B641C9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20" y="453813"/>
            <a:ext cx="11059960" cy="265853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4000" u="sng" spc="0" dirty="0">
                <a:latin typeface="Tw Cen MT" panose="020B06020201040206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TWITTER OR </a:t>
            </a:r>
            <a:r>
              <a:rPr lang="en-IN" sz="4000" b="1" u="sng" spc="0" dirty="0">
                <a:latin typeface="Tw Cen MT" panose="020B06020201040206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X</a:t>
            </a:r>
            <a:r>
              <a:rPr lang="en-IN" sz="4000" u="sng" spc="0" dirty="0">
                <a:latin typeface="Tw Cen MT" panose="020B06020201040206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SENTIMENT ANALYSIS USING SUPERVISED LEARNING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B10C2-510D-6A9E-8893-A29DAC742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1114" y="4155370"/>
            <a:ext cx="3420911" cy="164592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900" dirty="0">
                <a:latin typeface="Tw Cen MT" panose="020B06020201040206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SUBMITTED BY</a:t>
            </a:r>
            <a:r>
              <a:rPr lang="en-IN" sz="1800" dirty="0">
                <a:latin typeface="Tw Cen MT" panose="020B06020201040206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latin typeface="Tw Cen MT" panose="020B06020201040206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ANUPAM ANIL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latin typeface="Tw Cen MT" panose="020B06020201040206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DATA ANALYTICS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latin typeface="Tw Cen MT" panose="020B06020201040206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TECHOLAS TCHNOLOGIES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latin typeface="Tw Cen MT" panose="020B06020201040206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KOCHI</a:t>
            </a:r>
          </a:p>
          <a:p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D83E63-43E7-82DA-851C-A03B0A8654AA}"/>
              </a:ext>
            </a:extLst>
          </p:cNvPr>
          <p:cNvSpPr txBox="1"/>
          <p:nvPr/>
        </p:nvSpPr>
        <p:spPr>
          <a:xfrm>
            <a:off x="7185682" y="4155370"/>
            <a:ext cx="3094892" cy="175432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IN" sz="1900" dirty="0">
                <a:latin typeface="Tw Cen MT" panose="020B0602020104020603" pitchFamily="34" charset="0"/>
                <a:cs typeface="Segoe UI" panose="020B0502040204020203" pitchFamily="34" charset="0"/>
              </a:rPr>
              <a:t>SUBMITTED TO</a:t>
            </a:r>
            <a:r>
              <a:rPr lang="en-IN" dirty="0">
                <a:latin typeface="Tw Cen MT" panose="020B0602020104020603" pitchFamily="34" charset="0"/>
              </a:rPr>
              <a:t>:</a:t>
            </a:r>
          </a:p>
          <a:p>
            <a:r>
              <a:rPr lang="en-IN" dirty="0">
                <a:latin typeface="Tw Cen MT" panose="020B0602020104020603" pitchFamily="34" charset="0"/>
                <a:cs typeface="Segoe UI" panose="020B0502040204020203" pitchFamily="34" charset="0"/>
              </a:rPr>
              <a:t>SHAYANA</a:t>
            </a:r>
          </a:p>
          <a:p>
            <a:r>
              <a:rPr lang="en-IN" dirty="0">
                <a:latin typeface="Tw Cen MT" panose="020B0602020104020603" pitchFamily="34" charset="0"/>
                <a:cs typeface="Segoe UI" panose="020B0502040204020203" pitchFamily="34" charset="0"/>
              </a:rPr>
              <a:t>FACULTY , DATA ANALYTICS</a:t>
            </a:r>
          </a:p>
          <a:p>
            <a:r>
              <a:rPr lang="en-IN" dirty="0">
                <a:latin typeface="Tw Cen MT" panose="020B0602020104020603" pitchFamily="34" charset="0"/>
                <a:cs typeface="Segoe UI" panose="020B0502040204020203" pitchFamily="34" charset="0"/>
              </a:rPr>
              <a:t>TECHOLAS TECHNOLOGIES</a:t>
            </a:r>
          </a:p>
          <a:p>
            <a:r>
              <a:rPr lang="en-IN" dirty="0">
                <a:latin typeface="Tw Cen MT" panose="020B0602020104020603" pitchFamily="34" charset="0"/>
                <a:cs typeface="Segoe UI" panose="020B0502040204020203" pitchFamily="34" charset="0"/>
              </a:rPr>
              <a:t>KOCHI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04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F2930-B868-A334-EF6E-8F897C19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577" y="1172185"/>
            <a:ext cx="10018713" cy="938719"/>
          </a:xfrm>
        </p:spPr>
        <p:txBody>
          <a:bodyPr>
            <a:normAutofit/>
          </a:bodyPr>
          <a:lstStyle/>
          <a:p>
            <a:pPr algn="l"/>
            <a:r>
              <a:rPr lang="en-IN" sz="3600" u="sng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User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8BC357-73C9-7FA2-2EF3-9078E61BF89E}"/>
              </a:ext>
            </a:extLst>
          </p:cNvPr>
          <p:cNvSpPr txBox="1"/>
          <p:nvPr/>
        </p:nvSpPr>
        <p:spPr>
          <a:xfrm>
            <a:off x="1367577" y="1933411"/>
            <a:ext cx="451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Screenshot of User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F2CED-C024-FB33-7E95-EABC052E21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70" t="2468" r="8213" b="2752"/>
          <a:stretch/>
        </p:blipFill>
        <p:spPr>
          <a:xfrm>
            <a:off x="1235409" y="2772381"/>
            <a:ext cx="5359943" cy="27918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C88873-EC2C-1A91-E3E8-65881727BA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10" r="7839"/>
          <a:stretch/>
        </p:blipFill>
        <p:spPr>
          <a:xfrm>
            <a:off x="6741264" y="2772381"/>
            <a:ext cx="5310892" cy="279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356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D7DB9D-7EEC-1F91-2614-7C8B3103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951" y="880354"/>
            <a:ext cx="10018713" cy="870626"/>
          </a:xfrm>
        </p:spPr>
        <p:txBody>
          <a:bodyPr/>
          <a:lstStyle/>
          <a:p>
            <a:pPr algn="l"/>
            <a:r>
              <a:rPr lang="en-IN" u="sng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Application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CB866-C792-4C51-6C52-9A6E564A7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06624"/>
            <a:ext cx="10018713" cy="4234773"/>
          </a:xfrm>
        </p:spPr>
        <p:txBody>
          <a:bodyPr anchor="t"/>
          <a:lstStyle/>
          <a:p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Early Detection of Depression: </a:t>
            </a:r>
            <a:r>
              <a:rPr lang="en-IN" sz="2300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Monitor tweets for negative sentiment patterns, signalling potential depression for early intervention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.</a:t>
            </a: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Mental Health Trend Monitoring: </a:t>
            </a:r>
            <a:r>
              <a:rPr lang="en-IN" sz="2300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Track regional or demographic shifts in emotional sentiment to identify emerging mental health issues</a:t>
            </a:r>
          </a:p>
          <a:p>
            <a:r>
              <a:rPr lang="en-IN" sz="2300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Crisis Monitoring: Detect urgent emotional distress, such as suicidal thoughts, for immediate intervention.</a:t>
            </a:r>
          </a:p>
          <a:p>
            <a:r>
              <a:rPr lang="en-IN" sz="2300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Targeted Outreach: Focus mental  health outreach on groups showing high levels of negative sentiment. </a:t>
            </a:r>
            <a:endParaRPr lang="en-IN" dirty="0">
              <a:solidFill>
                <a:schemeClr val="bg1">
                  <a:lumMod val="8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915A61-921F-C80B-5922-DF9ADEA63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251624"/>
            <a:ext cx="10018713" cy="1240277"/>
          </a:xfrm>
        </p:spPr>
        <p:txBody>
          <a:bodyPr/>
          <a:lstStyle/>
          <a:p>
            <a:pPr algn="l"/>
            <a:r>
              <a:rPr lang="en-IN" u="sng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5C9C0-03BB-18AF-1CF5-02D60A42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91901"/>
            <a:ext cx="10018713" cy="312420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This project explores in detail the process of sentiment analysis from tagging and labelling data and classifying sentiments manually to creating a ML Model to automate this prediction.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Depression and Anxiety are alarmingly becoming common in today’s modern stressful world. It leads to adverse effects and consequences both for the person themselves and all their loved ones.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Early prediction especially using text messages on social media platform will help people seek help and prevent adverse consequence.</a:t>
            </a:r>
          </a:p>
        </p:txBody>
      </p:sp>
    </p:spTree>
    <p:extLst>
      <p:ext uri="{BB962C8B-B14F-4D97-AF65-F5344CB8AC3E}">
        <p14:creationId xmlns:p14="http://schemas.microsoft.com/office/powerpoint/2010/main" val="103643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AD8F-EDAE-3EA3-8B7D-47B15860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213" y="1543455"/>
            <a:ext cx="10018713" cy="1037616"/>
          </a:xfrm>
        </p:spPr>
        <p:txBody>
          <a:bodyPr/>
          <a:lstStyle/>
          <a:p>
            <a:pPr algn="l"/>
            <a:r>
              <a:rPr lang="en-IN" u="sng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Design of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AD9C7-0A2E-CE74-925E-04544E4D6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213" y="2803187"/>
            <a:ext cx="10018713" cy="3124201"/>
          </a:xfrm>
        </p:spPr>
        <p:txBody>
          <a:bodyPr anchor="t"/>
          <a:lstStyle/>
          <a:p>
            <a:pPr marL="0" indent="0">
              <a:buNone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Front End : HTML and CSS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Framework : Flask</a:t>
            </a:r>
          </a:p>
          <a:p>
            <a:pPr marL="0" indent="0">
              <a:buNone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Back End : Python and Flask</a:t>
            </a:r>
          </a:p>
          <a:p>
            <a:pPr marL="0" indent="0">
              <a:buNone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Environment used :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Jupyter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 Notebook,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22164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C0215-B535-F24E-B49D-858876A0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55451"/>
          </a:xfrm>
        </p:spPr>
        <p:txBody>
          <a:bodyPr/>
          <a:lstStyle/>
          <a:p>
            <a:pPr algn="l"/>
            <a:r>
              <a:rPr lang="en-IN" u="sng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Process on Dataset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EC67ED-C2E2-7C64-104F-2E9105855F8D}"/>
              </a:ext>
            </a:extLst>
          </p:cNvPr>
          <p:cNvSpPr/>
          <p:nvPr/>
        </p:nvSpPr>
        <p:spPr>
          <a:xfrm>
            <a:off x="1484309" y="2013624"/>
            <a:ext cx="1803639" cy="16537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DATA COLLECTION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49D2D4F-6EE6-A214-3F66-A41F0B7CBBBB}"/>
              </a:ext>
            </a:extLst>
          </p:cNvPr>
          <p:cNvSpPr/>
          <p:nvPr/>
        </p:nvSpPr>
        <p:spPr>
          <a:xfrm>
            <a:off x="3287950" y="2490283"/>
            <a:ext cx="846308" cy="6614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3F591F-82B5-DF7D-CC7D-E62AA61C91D9}"/>
              </a:ext>
            </a:extLst>
          </p:cNvPr>
          <p:cNvSpPr/>
          <p:nvPr/>
        </p:nvSpPr>
        <p:spPr>
          <a:xfrm>
            <a:off x="4134250" y="2013624"/>
            <a:ext cx="1803639" cy="16537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DATA PRE-PROCESSING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95DE487-3118-22B5-5DF8-79DD5F5A536E}"/>
              </a:ext>
            </a:extLst>
          </p:cNvPr>
          <p:cNvSpPr/>
          <p:nvPr/>
        </p:nvSpPr>
        <p:spPr>
          <a:xfrm>
            <a:off x="5937893" y="2490282"/>
            <a:ext cx="846308" cy="6614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34144C-D87A-E439-68BE-B9AB740D9BBE}"/>
              </a:ext>
            </a:extLst>
          </p:cNvPr>
          <p:cNvSpPr/>
          <p:nvPr/>
        </p:nvSpPr>
        <p:spPr>
          <a:xfrm>
            <a:off x="6774472" y="1994168"/>
            <a:ext cx="1803638" cy="16537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DATA STANDARDIZATION AND SPLIT TO TRAIN AND TEST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1A65AD1-5564-3723-149B-715C6584FC5C}"/>
              </a:ext>
            </a:extLst>
          </p:cNvPr>
          <p:cNvSpPr/>
          <p:nvPr/>
        </p:nvSpPr>
        <p:spPr>
          <a:xfrm>
            <a:off x="8578105" y="2490281"/>
            <a:ext cx="846308" cy="6614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EEE35C-36AF-1015-636E-E2F1BCD63A37}"/>
              </a:ext>
            </a:extLst>
          </p:cNvPr>
          <p:cNvSpPr/>
          <p:nvPr/>
        </p:nvSpPr>
        <p:spPr>
          <a:xfrm>
            <a:off x="9424412" y="1994168"/>
            <a:ext cx="1803633" cy="16537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MODEL SELECTION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4A9742-6FEC-C788-A77B-6508CEDA4CCB}"/>
              </a:ext>
            </a:extLst>
          </p:cNvPr>
          <p:cNvSpPr/>
          <p:nvPr/>
        </p:nvSpPr>
        <p:spPr>
          <a:xfrm>
            <a:off x="1484308" y="4338535"/>
            <a:ext cx="1803639" cy="16537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FITTING THE TRAINED DATA IN MODEL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54F1F08-3805-9DAE-D728-0119B653949F}"/>
              </a:ext>
            </a:extLst>
          </p:cNvPr>
          <p:cNvSpPr/>
          <p:nvPr/>
        </p:nvSpPr>
        <p:spPr>
          <a:xfrm>
            <a:off x="3287947" y="4834647"/>
            <a:ext cx="846303" cy="661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F45823-F9F6-781D-14EF-0492DC6668CF}"/>
              </a:ext>
            </a:extLst>
          </p:cNvPr>
          <p:cNvSpPr/>
          <p:nvPr/>
        </p:nvSpPr>
        <p:spPr>
          <a:xfrm>
            <a:off x="4134250" y="4338535"/>
            <a:ext cx="1803639" cy="16537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MODEL TRAINING AND TESTING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8489B02-B615-AAA2-A313-DF7D1683D405}"/>
              </a:ext>
            </a:extLst>
          </p:cNvPr>
          <p:cNvSpPr/>
          <p:nvPr/>
        </p:nvSpPr>
        <p:spPr>
          <a:xfrm>
            <a:off x="5937895" y="4834647"/>
            <a:ext cx="846303" cy="661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B5EC44-4FE2-879C-8D17-3787B71C43BA}"/>
              </a:ext>
            </a:extLst>
          </p:cNvPr>
          <p:cNvSpPr/>
          <p:nvPr/>
        </p:nvSpPr>
        <p:spPr>
          <a:xfrm>
            <a:off x="6774466" y="4338533"/>
            <a:ext cx="1803639" cy="16537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PREDICTING THE TEST DATA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BEA07E0-5BD7-0CB2-2B05-D52A9D781DF6}"/>
              </a:ext>
            </a:extLst>
          </p:cNvPr>
          <p:cNvSpPr/>
          <p:nvPr/>
        </p:nvSpPr>
        <p:spPr>
          <a:xfrm>
            <a:off x="8578107" y="4834645"/>
            <a:ext cx="846303" cy="661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F49005-4985-9F8E-D1CF-B85B4A9B2336}"/>
              </a:ext>
            </a:extLst>
          </p:cNvPr>
          <p:cNvSpPr/>
          <p:nvPr/>
        </p:nvSpPr>
        <p:spPr>
          <a:xfrm>
            <a:off x="9424408" y="4338533"/>
            <a:ext cx="1803639" cy="16537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PREDICTED CLASS LABELS</a:t>
            </a:r>
          </a:p>
        </p:txBody>
      </p:sp>
    </p:spTree>
    <p:extLst>
      <p:ext uri="{BB962C8B-B14F-4D97-AF65-F5344CB8AC3E}">
        <p14:creationId xmlns:p14="http://schemas.microsoft.com/office/powerpoint/2010/main" val="62828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11F975-FBD5-5C39-912C-7CA0CF1C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765572"/>
            <a:ext cx="10018713" cy="870626"/>
          </a:xfrm>
        </p:spPr>
        <p:txBody>
          <a:bodyPr/>
          <a:lstStyle/>
          <a:p>
            <a:pPr algn="l"/>
            <a:r>
              <a:rPr lang="en-IN" u="sng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15301-E5E1-B926-D1EA-3AEB20618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840477"/>
            <a:ext cx="10018713" cy="2435157"/>
          </a:xfrm>
        </p:spPr>
        <p:txBody>
          <a:bodyPr anchor="t"/>
          <a:lstStyle/>
          <a:p>
            <a:pPr marL="0" indent="0">
              <a:buNone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Input:  Message to examine, Label (depression result).</a:t>
            </a:r>
          </a:p>
          <a:p>
            <a:pPr marL="0" indent="0">
              <a:buNone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Output: Predict if Depressed or Not Depressed.</a:t>
            </a:r>
          </a:p>
        </p:txBody>
      </p:sp>
    </p:spTree>
    <p:extLst>
      <p:ext uri="{BB962C8B-B14F-4D97-AF65-F5344CB8AC3E}">
        <p14:creationId xmlns:p14="http://schemas.microsoft.com/office/powerpoint/2010/main" val="54621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9AF9-D28C-8FEE-0A94-A100A778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953310"/>
            <a:ext cx="10018713" cy="901429"/>
          </a:xfrm>
        </p:spPr>
        <p:txBody>
          <a:bodyPr/>
          <a:lstStyle/>
          <a:p>
            <a:pPr algn="l"/>
            <a:r>
              <a:rPr lang="en-IN" u="sng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Result Obtained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E4A0E-6EC4-D286-4EDD-10082CE37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68292"/>
            <a:ext cx="10018713" cy="3124201"/>
          </a:xfrm>
        </p:spPr>
        <p:txBody>
          <a:bodyPr anchor="t"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Results obtained in each models: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1. </a:t>
            </a:r>
            <a:r>
              <a:rPr lang="en-IN" sz="2200" u="sng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184DF-AED0-921E-01CE-91478D75A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041" y="3068679"/>
            <a:ext cx="3511768" cy="1250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CBF778-6086-4914-3C93-721795FA5EBA}"/>
              </a:ext>
            </a:extLst>
          </p:cNvPr>
          <p:cNvSpPr txBox="1"/>
          <p:nvPr/>
        </p:nvSpPr>
        <p:spPr>
          <a:xfrm>
            <a:off x="7003915" y="2528798"/>
            <a:ext cx="2519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2. </a:t>
            </a:r>
            <a:r>
              <a:rPr lang="en-IN" sz="2200" u="sng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SVM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D5403-D327-7EC7-35AF-F585068631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421" b="11554"/>
          <a:stretch/>
        </p:blipFill>
        <p:spPr>
          <a:xfrm>
            <a:off x="7003915" y="3068679"/>
            <a:ext cx="3468131" cy="12504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DD1A8E-8F5A-C780-1274-7DBA62BB5FAF}"/>
              </a:ext>
            </a:extLst>
          </p:cNvPr>
          <p:cNvSpPr txBox="1"/>
          <p:nvPr/>
        </p:nvSpPr>
        <p:spPr>
          <a:xfrm>
            <a:off x="4651442" y="4802613"/>
            <a:ext cx="28891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3. </a:t>
            </a:r>
            <a:r>
              <a:rPr lang="en-IN" sz="2200" u="sng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Adaboost Classifier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1D72D3-ACF3-6C74-F0DA-25D067D8FB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59" t="8000" r="9925"/>
          <a:stretch/>
        </p:blipFill>
        <p:spPr>
          <a:xfrm>
            <a:off x="4463534" y="5298743"/>
            <a:ext cx="3264932" cy="125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8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A235FD-7994-9425-ED30-8EFA3A5E5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753" y="1775294"/>
            <a:ext cx="10018713" cy="851169"/>
          </a:xfrm>
        </p:spPr>
        <p:txBody>
          <a:bodyPr>
            <a:normAutofit/>
          </a:bodyPr>
          <a:lstStyle/>
          <a:p>
            <a:pPr algn="l"/>
            <a:r>
              <a:rPr lang="en-IN" sz="3800" u="sng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Comparison Table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BEF6C5-FA9A-2D0D-D29C-2FD742B8A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093294"/>
              </p:ext>
            </p:extLst>
          </p:nvPr>
        </p:nvGraphicFramePr>
        <p:xfrm>
          <a:off x="1582754" y="2864793"/>
          <a:ext cx="10018712" cy="204280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99437">
                  <a:extLst>
                    <a:ext uri="{9D8B030D-6E8A-4147-A177-3AD203B41FA5}">
                      <a16:colId xmlns:a16="http://schemas.microsoft.com/office/drawing/2014/main" val="1143820701"/>
                    </a:ext>
                  </a:extLst>
                </a:gridCol>
                <a:gridCol w="1960455">
                  <a:extLst>
                    <a:ext uri="{9D8B030D-6E8A-4147-A177-3AD203B41FA5}">
                      <a16:colId xmlns:a16="http://schemas.microsoft.com/office/drawing/2014/main" val="2629331455"/>
                    </a:ext>
                  </a:extLst>
                </a:gridCol>
                <a:gridCol w="1929224">
                  <a:extLst>
                    <a:ext uri="{9D8B030D-6E8A-4147-A177-3AD203B41FA5}">
                      <a16:colId xmlns:a16="http://schemas.microsoft.com/office/drawing/2014/main" val="3397085413"/>
                    </a:ext>
                  </a:extLst>
                </a:gridCol>
                <a:gridCol w="1969418">
                  <a:extLst>
                    <a:ext uri="{9D8B030D-6E8A-4147-A177-3AD203B41FA5}">
                      <a16:colId xmlns:a16="http://schemas.microsoft.com/office/drawing/2014/main" val="1741845504"/>
                    </a:ext>
                  </a:extLst>
                </a:gridCol>
                <a:gridCol w="1960178">
                  <a:extLst>
                    <a:ext uri="{9D8B030D-6E8A-4147-A177-3AD203B41FA5}">
                      <a16:colId xmlns:a16="http://schemas.microsoft.com/office/drawing/2014/main" val="956087475"/>
                    </a:ext>
                  </a:extLst>
                </a:gridCol>
              </a:tblGrid>
              <a:tr h="510702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0"/>
                        </a:rPr>
                        <a:t>Models</a:t>
                      </a:r>
                    </a:p>
                  </a:txBody>
                  <a:tcPr>
                    <a:solidFill>
                      <a:srgbClr val="30A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0"/>
                        </a:rPr>
                        <a:t>Accuracy (%)</a:t>
                      </a:r>
                    </a:p>
                  </a:txBody>
                  <a:tcPr>
                    <a:solidFill>
                      <a:srgbClr val="30A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0"/>
                        </a:rPr>
                        <a:t>Precision (%)</a:t>
                      </a:r>
                    </a:p>
                  </a:txBody>
                  <a:tcPr>
                    <a:solidFill>
                      <a:srgbClr val="30A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0"/>
                        </a:rPr>
                        <a:t>Recall (%)</a:t>
                      </a:r>
                    </a:p>
                  </a:txBody>
                  <a:tcPr>
                    <a:solidFill>
                      <a:srgbClr val="30A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0"/>
                        </a:rPr>
                        <a:t>F1 Score (%)</a:t>
                      </a:r>
                    </a:p>
                  </a:txBody>
                  <a:tcPr>
                    <a:solidFill>
                      <a:srgbClr val="30A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675383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w Cen MT" panose="020B0602020104020603" pitchFamily="34" charset="0"/>
                        </a:rPr>
                        <a:t>99.74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w Cen MT" panose="020B0602020104020603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w Cen MT" panose="020B0602020104020603" pitchFamily="34" charset="0"/>
                        </a:rPr>
                        <a:t>98.85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w Cen MT" panose="020B0602020104020603" pitchFamily="34" charset="0"/>
                        </a:rPr>
                        <a:t>99.42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622334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w Cen MT" panose="020B0602020104020603" pitchFamily="34" charset="0"/>
                        </a:rPr>
                        <a:t>99.74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w Cen MT" panose="020B0602020104020603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w Cen MT" panose="020B0602020104020603" pitchFamily="34" charset="0"/>
                        </a:rPr>
                        <a:t>98.85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w Cen MT" panose="020B0602020104020603" pitchFamily="34" charset="0"/>
                        </a:rPr>
                        <a:t>99.42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521463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Adaboost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FFFF00"/>
                          </a:highlight>
                          <a:latin typeface="Tw Cen MT" panose="020B0602020104020603" pitchFamily="34" charset="0"/>
                        </a:rPr>
                        <a:t>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w Cen MT" panose="020B0602020104020603" pitchFamily="34" charset="0"/>
                        </a:rPr>
                        <a:t>99.85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w Cen MT" panose="020B0602020104020603" pitchFamily="34" charset="0"/>
                        </a:rPr>
                        <a:t>99.14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w Cen MT" panose="020B0602020104020603" pitchFamily="34" charset="0"/>
                        </a:rPr>
                        <a:t>99.50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099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96C63C9-BC81-361C-CBD4-1459F1120D09}"/>
              </a:ext>
            </a:extLst>
          </p:cNvPr>
          <p:cNvSpPr txBox="1"/>
          <p:nvPr/>
        </p:nvSpPr>
        <p:spPr>
          <a:xfrm>
            <a:off x="2156685" y="5048654"/>
            <a:ext cx="959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700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Note: Adaboost Classifier is the most Accurate model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528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8D45-1477-420D-8446-DCDC2F5C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602" y="574636"/>
            <a:ext cx="10018713" cy="928991"/>
          </a:xfrm>
        </p:spPr>
        <p:txBody>
          <a:bodyPr>
            <a:normAutofit/>
          </a:bodyPr>
          <a:lstStyle/>
          <a:p>
            <a:pPr algn="l"/>
            <a:r>
              <a:rPr lang="en-IN" sz="3600" u="sng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Confusion Matrix : Heat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E07FC-ABBF-300B-D80F-4541BECA9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602" y="1591563"/>
            <a:ext cx="5690274" cy="46038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67C16C-9A24-94C6-727E-450929B1BC88}"/>
              </a:ext>
            </a:extLst>
          </p:cNvPr>
          <p:cNvSpPr txBox="1"/>
          <p:nvPr/>
        </p:nvSpPr>
        <p:spPr>
          <a:xfrm>
            <a:off x="7518400" y="2239196"/>
            <a:ext cx="438912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True Positive </a:t>
            </a:r>
            <a:r>
              <a:rPr lang="en-US" sz="1900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(TP): Correctly predicted as depressed - 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692</a:t>
            </a:r>
          </a:p>
          <a:p>
            <a:endParaRPr lang="en-US" sz="1900" dirty="0">
              <a:solidFill>
                <a:schemeClr val="bg1">
                  <a:lumMod val="85000"/>
                </a:schemeClr>
              </a:solidFill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True Negative </a:t>
            </a:r>
            <a:r>
              <a:rPr lang="en-US" sz="1900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(TN): Correctly predicted as not depressed - 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2396</a:t>
            </a:r>
          </a:p>
          <a:p>
            <a:endParaRPr lang="en-US" sz="1900" dirty="0">
              <a:solidFill>
                <a:schemeClr val="bg1">
                  <a:lumMod val="85000"/>
                </a:schemeClr>
              </a:solidFill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False Positive </a:t>
            </a:r>
            <a:r>
              <a:rPr lang="en-US" sz="1900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(FP): Incorrectly predicted as depressed - 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1</a:t>
            </a:r>
          </a:p>
          <a:p>
            <a:endParaRPr lang="en-US" sz="1900" dirty="0">
              <a:solidFill>
                <a:schemeClr val="bg1">
                  <a:lumMod val="85000"/>
                </a:schemeClr>
              </a:solidFill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False Negative </a:t>
            </a:r>
            <a:r>
              <a:rPr lang="en-US" sz="1900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(FN): Incorrectly predicted as not depressed - 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6</a:t>
            </a:r>
            <a:endParaRPr lang="en-IN" sz="1900" dirty="0">
              <a:solidFill>
                <a:schemeClr val="accent1">
                  <a:lumMod val="60000"/>
                  <a:lumOff val="4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0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C464-F81F-940D-9664-5E64E120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988" y="1095420"/>
            <a:ext cx="10018713" cy="1081930"/>
          </a:xfrm>
        </p:spPr>
        <p:txBody>
          <a:bodyPr>
            <a:normAutofit/>
          </a:bodyPr>
          <a:lstStyle/>
          <a:p>
            <a:pPr algn="l"/>
            <a:r>
              <a:rPr lang="en-IN" sz="3600" u="sng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User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EC987-B0C7-C0D6-AAA6-F6F238A04CC8}"/>
              </a:ext>
            </a:extLst>
          </p:cNvPr>
          <p:cNvSpPr txBox="1"/>
          <p:nvPr/>
        </p:nvSpPr>
        <p:spPr>
          <a:xfrm>
            <a:off x="1371988" y="1946517"/>
            <a:ext cx="451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Screenshot of User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420A1-D4B2-368C-9F77-CB997192F8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80" t="1849" r="8797" b="3888"/>
          <a:stretch/>
        </p:blipFill>
        <p:spPr>
          <a:xfrm>
            <a:off x="1235413" y="2748800"/>
            <a:ext cx="5360400" cy="27821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D65DD6-F808-76FF-2895-0DAEF14015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84" r="7580"/>
          <a:stretch/>
        </p:blipFill>
        <p:spPr>
          <a:xfrm>
            <a:off x="6731540" y="2748799"/>
            <a:ext cx="5360400" cy="27821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7161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377</TotalTime>
  <Words>386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Tw Cen MT</vt:lpstr>
      <vt:lpstr>Parallax</vt:lpstr>
      <vt:lpstr>TWITTER OR X SENTIMENT ANALYSIS USING SUPERVISED LEARNING MODELS</vt:lpstr>
      <vt:lpstr>Objective</vt:lpstr>
      <vt:lpstr>Design of Website</vt:lpstr>
      <vt:lpstr>Process on Dataset</vt:lpstr>
      <vt:lpstr>Dataset</vt:lpstr>
      <vt:lpstr>Result Obtained</vt:lpstr>
      <vt:lpstr>Comparison Table</vt:lpstr>
      <vt:lpstr>Confusion Matrix : Heat Map</vt:lpstr>
      <vt:lpstr>User Interface</vt:lpstr>
      <vt:lpstr>User Interface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Anupam Anil</dc:creator>
  <cp:lastModifiedBy>Anupam Anil</cp:lastModifiedBy>
  <cp:revision>2</cp:revision>
  <dcterms:created xsi:type="dcterms:W3CDTF">2025-01-05T18:05:33Z</dcterms:created>
  <dcterms:modified xsi:type="dcterms:W3CDTF">2025-02-11T05:47:56Z</dcterms:modified>
</cp:coreProperties>
</file>