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4"/>
  </p:handoutMasterIdLst>
  <p:sldIdLst>
    <p:sldId id="256" r:id="rId2"/>
    <p:sldId id="257" r:id="rId3"/>
    <p:sldId id="265" r:id="rId4"/>
    <p:sldId id="345" r:id="rId5"/>
    <p:sldId id="266" r:id="rId6"/>
    <p:sldId id="347" r:id="rId7"/>
    <p:sldId id="286" r:id="rId8"/>
    <p:sldId id="275" r:id="rId9"/>
    <p:sldId id="271" r:id="rId10"/>
    <p:sldId id="396" r:id="rId11"/>
    <p:sldId id="397" r:id="rId12"/>
    <p:sldId id="398" r:id="rId13"/>
    <p:sldId id="399" r:id="rId14"/>
    <p:sldId id="276" r:id="rId15"/>
    <p:sldId id="274" r:id="rId16"/>
    <p:sldId id="277" r:id="rId17"/>
    <p:sldId id="400" r:id="rId18"/>
    <p:sldId id="401" r:id="rId19"/>
    <p:sldId id="402" r:id="rId20"/>
    <p:sldId id="403" r:id="rId21"/>
    <p:sldId id="404" r:id="rId22"/>
    <p:sldId id="32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6A6A"/>
    <a:srgbClr val="7FCEEC"/>
    <a:srgbClr val="009DD9"/>
    <a:srgbClr val="0F6FC6"/>
    <a:srgbClr val="5BC0E7"/>
    <a:srgbClr val="222222"/>
    <a:srgbClr val="595959"/>
    <a:srgbClr val="696969"/>
    <a:srgbClr val="D5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7" autoAdjust="0"/>
    <p:restoredTop sz="94660"/>
  </p:normalViewPr>
  <p:slideViewPr>
    <p:cSldViewPr snapToGrid="0" showGuides="1">
      <p:cViewPr varScale="1">
        <p:scale>
          <a:sx n="116" d="100"/>
          <a:sy n="116" d="100"/>
        </p:scale>
        <p:origin x="102" y="174"/>
      </p:cViewPr>
      <p:guideLst>
        <p:guide orient="horz" pos="2160"/>
        <p:guide pos="3840"/>
      </p:guideLst>
    </p:cSldViewPr>
  </p:slideViewPr>
  <p:notesTextViewPr>
    <p:cViewPr>
      <p:scale>
        <a:sx n="1" d="1"/>
        <a:sy n="1" d="1"/>
      </p:scale>
      <p:origin x="0" y="0"/>
    </p:cViewPr>
  </p:notesTextViewPr>
  <p:notesViewPr>
    <p:cSldViewPr snapToGrid="0" showGuides="1">
      <p:cViewPr varScale="1">
        <p:scale>
          <a:sx n="67" d="100"/>
          <a:sy n="67" d="100"/>
        </p:scale>
        <p:origin x="274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B50242-972A-4A20-876F-B9197683CEAF}" type="datetimeFigureOut">
              <a:rPr lang="id-ID" smtClean="0"/>
              <a:t>01/06/2022</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541742-8373-4AC2-A490-339147CD4372}" type="slidenum">
              <a:rPr lang="id-ID" smtClean="0"/>
              <a:t>‹#›</a:t>
            </a:fld>
            <a:endParaRPr lang="id-ID"/>
          </a:p>
        </p:txBody>
      </p:sp>
    </p:spTree>
    <p:extLst>
      <p:ext uri="{BB962C8B-B14F-4D97-AF65-F5344CB8AC3E}">
        <p14:creationId xmlns:p14="http://schemas.microsoft.com/office/powerpoint/2010/main" val="243060120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12192000 w 12192000"/>
              <a:gd name="connsiteY2" fmla="*/ 4814887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4814887"/>
                </a:lnTo>
                <a:lnTo>
                  <a:pt x="0" y="6858000"/>
                </a:lnTo>
                <a:lnTo>
                  <a:pt x="0" y="0"/>
                </a:lnTo>
                <a:close/>
              </a:path>
            </a:pathLst>
          </a:custGeom>
        </p:spPr>
        <p:txBody>
          <a:bodyPr/>
          <a:lstStyle/>
          <a:p>
            <a:endParaRPr lang="en-US" dirty="0"/>
          </a:p>
        </p:txBody>
      </p:sp>
    </p:spTree>
    <p:extLst>
      <p:ext uri="{BB962C8B-B14F-4D97-AF65-F5344CB8AC3E}">
        <p14:creationId xmlns:p14="http://schemas.microsoft.com/office/powerpoint/2010/main" val="3967631926"/>
      </p:ext>
    </p:extLst>
  </p:cSld>
  <p:clrMapOvr>
    <a:masterClrMapping/>
  </p:clrMapOvr>
  <p:transition advClick="0">
    <p:push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Picture Placeholder 5"/>
          <p:cNvSpPr>
            <a:spLocks noGrp="1"/>
          </p:cNvSpPr>
          <p:nvPr>
            <p:ph type="pic" sz="quarter" idx="11"/>
          </p:nvPr>
        </p:nvSpPr>
        <p:spPr>
          <a:xfrm>
            <a:off x="0" y="2523997"/>
            <a:ext cx="5826951" cy="3662491"/>
          </a:xfrm>
          <a:prstGeom prst="rect">
            <a:avLst/>
          </a:prstGeom>
        </p:spPr>
      </p:sp>
    </p:spTree>
    <p:extLst>
      <p:ext uri="{BB962C8B-B14F-4D97-AF65-F5344CB8AC3E}">
        <p14:creationId xmlns:p14="http://schemas.microsoft.com/office/powerpoint/2010/main" val="380960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2922587" y="1961207"/>
            <a:ext cx="6346825" cy="2655888"/>
          </a:xfrm>
          <a:prstGeom prst="rect">
            <a:avLst/>
          </a:prstGeom>
        </p:spPr>
        <p:txBody>
          <a:bodyPr/>
          <a:lstStyle/>
          <a:p>
            <a:endParaRPr lang="id-ID"/>
          </a:p>
        </p:txBody>
      </p:sp>
    </p:spTree>
    <p:extLst>
      <p:ext uri="{BB962C8B-B14F-4D97-AF65-F5344CB8AC3E}">
        <p14:creationId xmlns:p14="http://schemas.microsoft.com/office/powerpoint/2010/main" val="3390374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prstGeom prst="rect">
            <a:avLst/>
          </a:prstGeom>
        </p:spPr>
        <p:txBody>
          <a:bodyPr/>
          <a:lstStyle/>
          <a:p>
            <a:endParaRPr lang="id-ID"/>
          </a:p>
        </p:txBody>
      </p:sp>
    </p:spTree>
    <p:extLst>
      <p:ext uri="{BB962C8B-B14F-4D97-AF65-F5344CB8AC3E}">
        <p14:creationId xmlns:p14="http://schemas.microsoft.com/office/powerpoint/2010/main" val="1713851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345212" y="2129267"/>
            <a:ext cx="1957387" cy="2507281"/>
          </a:xfrm>
          <a:prstGeom prst="rect">
            <a:avLst/>
          </a:prstGeom>
        </p:spPr>
        <p:txBody>
          <a:bodyPr/>
          <a:lstStyle/>
          <a:p>
            <a:endParaRPr lang="id-ID"/>
          </a:p>
        </p:txBody>
      </p:sp>
      <p:sp>
        <p:nvSpPr>
          <p:cNvPr id="6" name="Picture Placeholder 4"/>
          <p:cNvSpPr>
            <a:spLocks noGrp="1"/>
          </p:cNvSpPr>
          <p:nvPr>
            <p:ph type="pic" sz="quarter" idx="11"/>
          </p:nvPr>
        </p:nvSpPr>
        <p:spPr>
          <a:xfrm>
            <a:off x="3864294" y="2129266"/>
            <a:ext cx="1957387" cy="2507281"/>
          </a:xfrm>
          <a:prstGeom prst="rect">
            <a:avLst/>
          </a:prstGeom>
        </p:spPr>
        <p:txBody>
          <a:bodyPr/>
          <a:lstStyle/>
          <a:p>
            <a:endParaRPr lang="id-ID"/>
          </a:p>
        </p:txBody>
      </p:sp>
      <p:sp>
        <p:nvSpPr>
          <p:cNvPr id="9" name="Picture Placeholder 4"/>
          <p:cNvSpPr>
            <a:spLocks noGrp="1"/>
          </p:cNvSpPr>
          <p:nvPr>
            <p:ph type="pic" sz="quarter" idx="12"/>
          </p:nvPr>
        </p:nvSpPr>
        <p:spPr>
          <a:xfrm>
            <a:off x="6383376" y="2129266"/>
            <a:ext cx="1957387" cy="2507281"/>
          </a:xfrm>
          <a:prstGeom prst="rect">
            <a:avLst/>
          </a:prstGeom>
        </p:spPr>
        <p:txBody>
          <a:bodyPr/>
          <a:lstStyle/>
          <a:p>
            <a:endParaRPr lang="id-ID"/>
          </a:p>
        </p:txBody>
      </p:sp>
      <p:sp>
        <p:nvSpPr>
          <p:cNvPr id="10" name="Picture Placeholder 4"/>
          <p:cNvSpPr>
            <a:spLocks noGrp="1"/>
          </p:cNvSpPr>
          <p:nvPr>
            <p:ph type="pic" sz="quarter" idx="13"/>
          </p:nvPr>
        </p:nvSpPr>
        <p:spPr>
          <a:xfrm>
            <a:off x="8891028" y="2129265"/>
            <a:ext cx="1957387" cy="2507281"/>
          </a:xfrm>
          <a:prstGeom prst="rect">
            <a:avLst/>
          </a:prstGeom>
        </p:spPr>
        <p:txBody>
          <a:bodyPr/>
          <a:lstStyle/>
          <a:p>
            <a:endParaRPr lang="id-ID"/>
          </a:p>
        </p:txBody>
      </p:sp>
    </p:spTree>
    <p:extLst>
      <p:ext uri="{BB962C8B-B14F-4D97-AF65-F5344CB8AC3E}">
        <p14:creationId xmlns:p14="http://schemas.microsoft.com/office/powerpoint/2010/main" val="242717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nodePh="1">
                                  <p:stCondLst>
                                    <p:cond delay="0"/>
                                  </p:stCondLst>
                                  <p:endCondLst>
                                    <p:cond evt="begin" delay="0">
                                      <p:tn val="10"/>
                                    </p:cond>
                                  </p:end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nodePh="1">
                                  <p:stCondLst>
                                    <p:cond delay="0"/>
                                  </p:stCondLst>
                                  <p:endCondLst>
                                    <p:cond evt="begin" delay="0">
                                      <p:tn val="15"/>
                                    </p:cond>
                                  </p:end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nodePh="1">
                                  <p:stCondLst>
                                    <p:cond delay="0"/>
                                  </p:stCondLst>
                                  <p:endCondLst>
                                    <p:cond evt="begin" delay="0">
                                      <p:tn val="20"/>
                                    </p:cond>
                                  </p:end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1345212" y="2129267"/>
            <a:ext cx="1957387" cy="1958975"/>
          </a:xfrm>
          <a:prstGeom prst="ellipse">
            <a:avLst/>
          </a:prstGeom>
        </p:spPr>
        <p:txBody>
          <a:bodyPr/>
          <a:lstStyle/>
          <a:p>
            <a:endParaRPr lang="id-ID"/>
          </a:p>
        </p:txBody>
      </p:sp>
      <p:sp>
        <p:nvSpPr>
          <p:cNvPr id="3" name="Picture Placeholder 4"/>
          <p:cNvSpPr>
            <a:spLocks noGrp="1"/>
          </p:cNvSpPr>
          <p:nvPr>
            <p:ph type="pic" sz="quarter" idx="11"/>
          </p:nvPr>
        </p:nvSpPr>
        <p:spPr>
          <a:xfrm>
            <a:off x="3864294" y="2129266"/>
            <a:ext cx="1957387" cy="1958975"/>
          </a:xfrm>
          <a:prstGeom prst="ellipse">
            <a:avLst/>
          </a:prstGeom>
        </p:spPr>
        <p:txBody>
          <a:bodyPr/>
          <a:lstStyle/>
          <a:p>
            <a:endParaRPr lang="id-ID"/>
          </a:p>
        </p:txBody>
      </p:sp>
      <p:sp>
        <p:nvSpPr>
          <p:cNvPr id="4" name="Picture Placeholder 4"/>
          <p:cNvSpPr>
            <a:spLocks noGrp="1"/>
          </p:cNvSpPr>
          <p:nvPr>
            <p:ph type="pic" sz="quarter" idx="12"/>
          </p:nvPr>
        </p:nvSpPr>
        <p:spPr>
          <a:xfrm>
            <a:off x="6383376" y="2129266"/>
            <a:ext cx="1957387" cy="1958975"/>
          </a:xfrm>
          <a:prstGeom prst="ellipse">
            <a:avLst/>
          </a:prstGeom>
        </p:spPr>
        <p:txBody>
          <a:bodyPr/>
          <a:lstStyle/>
          <a:p>
            <a:endParaRPr lang="id-ID"/>
          </a:p>
        </p:txBody>
      </p:sp>
      <p:sp>
        <p:nvSpPr>
          <p:cNvPr id="5" name="Picture Placeholder 4"/>
          <p:cNvSpPr>
            <a:spLocks noGrp="1"/>
          </p:cNvSpPr>
          <p:nvPr>
            <p:ph type="pic" sz="quarter" idx="13"/>
          </p:nvPr>
        </p:nvSpPr>
        <p:spPr>
          <a:xfrm>
            <a:off x="8902458" y="2129265"/>
            <a:ext cx="1957387" cy="1958975"/>
          </a:xfrm>
          <a:prstGeom prst="ellipse">
            <a:avLst/>
          </a:prstGeom>
        </p:spPr>
        <p:txBody>
          <a:bodyPr/>
          <a:lstStyle/>
          <a:p>
            <a:endParaRPr lang="id-ID"/>
          </a:p>
        </p:txBody>
      </p:sp>
    </p:spTree>
    <p:extLst>
      <p:ext uri="{BB962C8B-B14F-4D97-AF65-F5344CB8AC3E}">
        <p14:creationId xmlns:p14="http://schemas.microsoft.com/office/powerpoint/2010/main" val="125268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nodePh="1">
                                  <p:stCondLst>
                                    <p:cond delay="0"/>
                                  </p:stCondLst>
                                  <p:endCondLst>
                                    <p:cond evt="begin" delay="0">
                                      <p:tn val="10"/>
                                    </p:cond>
                                  </p:end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nodePh="1">
                                  <p:stCondLst>
                                    <p:cond delay="0"/>
                                  </p:stCondLst>
                                  <p:endCondLst>
                                    <p:cond evt="begin" delay="0">
                                      <p:tn val="15"/>
                                    </p:cond>
                                  </p:end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nodePh="1">
                                  <p:stCondLst>
                                    <p:cond delay="0"/>
                                  </p:stCondLst>
                                  <p:endCondLst>
                                    <p:cond evt="begin" delay="0">
                                      <p:tn val="20"/>
                                    </p:cond>
                                  </p:end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1" y="2825154"/>
            <a:ext cx="3365126" cy="2648022"/>
          </a:xfrm>
          <a:prstGeom prst="rect">
            <a:avLst/>
          </a:prstGeom>
        </p:spPr>
        <p:txBody>
          <a:bodyPr/>
          <a:lstStyle/>
          <a:p>
            <a:endParaRPr lang="id-ID" dirty="0"/>
          </a:p>
        </p:txBody>
      </p:sp>
    </p:spTree>
    <p:extLst>
      <p:ext uri="{BB962C8B-B14F-4D97-AF65-F5344CB8AC3E}">
        <p14:creationId xmlns:p14="http://schemas.microsoft.com/office/powerpoint/2010/main" val="221507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2" name="Picture Placeholder 21"/>
          <p:cNvSpPr>
            <a:spLocks noGrp="1"/>
          </p:cNvSpPr>
          <p:nvPr>
            <p:ph type="pic" sz="quarter" idx="10"/>
          </p:nvPr>
        </p:nvSpPr>
        <p:spPr>
          <a:xfrm>
            <a:off x="1311452" y="1917587"/>
            <a:ext cx="1408822" cy="1408823"/>
          </a:xfrm>
          <a:prstGeom prst="rect">
            <a:avLst/>
          </a:prstGeom>
        </p:spPr>
        <p:txBody>
          <a:bodyPr/>
          <a:lstStyle/>
          <a:p>
            <a:endParaRPr lang="id-ID"/>
          </a:p>
        </p:txBody>
      </p:sp>
      <p:sp>
        <p:nvSpPr>
          <p:cNvPr id="23" name="Picture Placeholder 21"/>
          <p:cNvSpPr>
            <a:spLocks noGrp="1"/>
          </p:cNvSpPr>
          <p:nvPr>
            <p:ph type="pic" sz="quarter" idx="11"/>
          </p:nvPr>
        </p:nvSpPr>
        <p:spPr>
          <a:xfrm>
            <a:off x="2720274" y="1917586"/>
            <a:ext cx="1408822" cy="1408823"/>
          </a:xfrm>
          <a:prstGeom prst="rect">
            <a:avLst/>
          </a:prstGeom>
        </p:spPr>
        <p:txBody>
          <a:bodyPr/>
          <a:lstStyle/>
          <a:p>
            <a:endParaRPr lang="id-ID"/>
          </a:p>
        </p:txBody>
      </p:sp>
      <p:sp>
        <p:nvSpPr>
          <p:cNvPr id="24" name="Picture Placeholder 21"/>
          <p:cNvSpPr>
            <a:spLocks noGrp="1"/>
          </p:cNvSpPr>
          <p:nvPr>
            <p:ph type="pic" sz="quarter" idx="12"/>
          </p:nvPr>
        </p:nvSpPr>
        <p:spPr>
          <a:xfrm>
            <a:off x="4129096" y="1917585"/>
            <a:ext cx="1408822" cy="1408823"/>
          </a:xfrm>
          <a:prstGeom prst="rect">
            <a:avLst/>
          </a:prstGeom>
        </p:spPr>
        <p:txBody>
          <a:bodyPr/>
          <a:lstStyle/>
          <a:p>
            <a:endParaRPr lang="id-ID" dirty="0"/>
          </a:p>
        </p:txBody>
      </p:sp>
      <p:sp>
        <p:nvSpPr>
          <p:cNvPr id="25" name="Picture Placeholder 21"/>
          <p:cNvSpPr>
            <a:spLocks noGrp="1"/>
          </p:cNvSpPr>
          <p:nvPr>
            <p:ph type="pic" sz="quarter" idx="13"/>
          </p:nvPr>
        </p:nvSpPr>
        <p:spPr>
          <a:xfrm>
            <a:off x="1311452" y="3326408"/>
            <a:ext cx="1408822" cy="1408823"/>
          </a:xfrm>
          <a:prstGeom prst="rect">
            <a:avLst/>
          </a:prstGeom>
        </p:spPr>
        <p:txBody>
          <a:bodyPr/>
          <a:lstStyle/>
          <a:p>
            <a:endParaRPr lang="id-ID"/>
          </a:p>
        </p:txBody>
      </p:sp>
      <p:sp>
        <p:nvSpPr>
          <p:cNvPr id="26" name="Picture Placeholder 21"/>
          <p:cNvSpPr>
            <a:spLocks noGrp="1"/>
          </p:cNvSpPr>
          <p:nvPr>
            <p:ph type="pic" sz="quarter" idx="14"/>
          </p:nvPr>
        </p:nvSpPr>
        <p:spPr>
          <a:xfrm>
            <a:off x="2720274" y="3326407"/>
            <a:ext cx="1408822" cy="1408823"/>
          </a:xfrm>
          <a:prstGeom prst="rect">
            <a:avLst/>
          </a:prstGeom>
        </p:spPr>
        <p:txBody>
          <a:bodyPr/>
          <a:lstStyle/>
          <a:p>
            <a:endParaRPr lang="id-ID"/>
          </a:p>
        </p:txBody>
      </p:sp>
      <p:sp>
        <p:nvSpPr>
          <p:cNvPr id="27" name="Picture Placeholder 21"/>
          <p:cNvSpPr>
            <a:spLocks noGrp="1"/>
          </p:cNvSpPr>
          <p:nvPr>
            <p:ph type="pic" sz="quarter" idx="15"/>
          </p:nvPr>
        </p:nvSpPr>
        <p:spPr>
          <a:xfrm>
            <a:off x="4129096" y="3326406"/>
            <a:ext cx="1408822" cy="1408823"/>
          </a:xfrm>
          <a:prstGeom prst="rect">
            <a:avLst/>
          </a:prstGeom>
        </p:spPr>
        <p:txBody>
          <a:bodyPr/>
          <a:lstStyle/>
          <a:p>
            <a:endParaRPr lang="id-ID" dirty="0"/>
          </a:p>
        </p:txBody>
      </p:sp>
      <p:sp>
        <p:nvSpPr>
          <p:cNvPr id="28" name="Picture Placeholder 21"/>
          <p:cNvSpPr>
            <a:spLocks noGrp="1"/>
          </p:cNvSpPr>
          <p:nvPr>
            <p:ph type="pic" sz="quarter" idx="16"/>
          </p:nvPr>
        </p:nvSpPr>
        <p:spPr>
          <a:xfrm>
            <a:off x="1311452" y="4735226"/>
            <a:ext cx="1408822" cy="1408823"/>
          </a:xfrm>
          <a:prstGeom prst="rect">
            <a:avLst/>
          </a:prstGeom>
        </p:spPr>
        <p:txBody>
          <a:bodyPr/>
          <a:lstStyle/>
          <a:p>
            <a:endParaRPr lang="id-ID"/>
          </a:p>
        </p:txBody>
      </p:sp>
      <p:sp>
        <p:nvSpPr>
          <p:cNvPr id="29" name="Picture Placeholder 21"/>
          <p:cNvSpPr>
            <a:spLocks noGrp="1"/>
          </p:cNvSpPr>
          <p:nvPr>
            <p:ph type="pic" sz="quarter" idx="17"/>
          </p:nvPr>
        </p:nvSpPr>
        <p:spPr>
          <a:xfrm>
            <a:off x="2720274" y="4735225"/>
            <a:ext cx="1408822" cy="1408823"/>
          </a:xfrm>
          <a:prstGeom prst="rect">
            <a:avLst/>
          </a:prstGeom>
        </p:spPr>
        <p:txBody>
          <a:bodyPr/>
          <a:lstStyle/>
          <a:p>
            <a:endParaRPr lang="id-ID"/>
          </a:p>
        </p:txBody>
      </p:sp>
      <p:sp>
        <p:nvSpPr>
          <p:cNvPr id="30" name="Picture Placeholder 21"/>
          <p:cNvSpPr>
            <a:spLocks noGrp="1"/>
          </p:cNvSpPr>
          <p:nvPr>
            <p:ph type="pic" sz="quarter" idx="18"/>
          </p:nvPr>
        </p:nvSpPr>
        <p:spPr>
          <a:xfrm>
            <a:off x="4129096" y="4735224"/>
            <a:ext cx="1408822" cy="1408823"/>
          </a:xfrm>
          <a:prstGeom prst="rect">
            <a:avLst/>
          </a:prstGeom>
        </p:spPr>
        <p:txBody>
          <a:bodyPr/>
          <a:lstStyle/>
          <a:p>
            <a:endParaRPr lang="id-ID" dirty="0"/>
          </a:p>
        </p:txBody>
      </p:sp>
    </p:spTree>
    <p:extLst>
      <p:ext uri="{BB962C8B-B14F-4D97-AF65-F5344CB8AC3E}">
        <p14:creationId xmlns:p14="http://schemas.microsoft.com/office/powerpoint/2010/main" val="718844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53" presetClass="entr" presetSubtype="16" fill="hold" grpId="0" nodeType="afterEffect" nodePh="1">
                                  <p:stCondLst>
                                    <p:cond delay="0"/>
                                  </p:stCondLst>
                                  <p:endCondLst>
                                    <p:cond evt="begin" delay="0">
                                      <p:tn val="11"/>
                                    </p:cond>
                                  </p:endCondLst>
                                  <p:childTnLst>
                                    <p:set>
                                      <p:cBhvr>
                                        <p:cTn id="12" dur="1" fill="hold">
                                          <p:stCondLst>
                                            <p:cond delay="0"/>
                                          </p:stCondLst>
                                        </p:cTn>
                                        <p:tgtEl>
                                          <p:spTgt spid="30"/>
                                        </p:tgtEl>
                                        <p:attrNameLst>
                                          <p:attrName>style.visibility</p:attrName>
                                        </p:attrNameLst>
                                      </p:cBhvr>
                                      <p:to>
                                        <p:strVal val="visible"/>
                                      </p:to>
                                    </p:set>
                                    <p:anim calcmode="lin" valueType="num">
                                      <p:cBhvr>
                                        <p:cTn id="13" dur="500" fill="hold"/>
                                        <p:tgtEl>
                                          <p:spTgt spid="30"/>
                                        </p:tgtEl>
                                        <p:attrNameLst>
                                          <p:attrName>ppt_w</p:attrName>
                                        </p:attrNameLst>
                                      </p:cBhvr>
                                      <p:tavLst>
                                        <p:tav tm="0">
                                          <p:val>
                                            <p:fltVal val="0"/>
                                          </p:val>
                                        </p:tav>
                                        <p:tav tm="100000">
                                          <p:val>
                                            <p:strVal val="#ppt_w"/>
                                          </p:val>
                                        </p:tav>
                                      </p:tavLst>
                                    </p:anim>
                                    <p:anim calcmode="lin" valueType="num">
                                      <p:cBhvr>
                                        <p:cTn id="14" dur="500" fill="hold"/>
                                        <p:tgtEl>
                                          <p:spTgt spid="30"/>
                                        </p:tgtEl>
                                        <p:attrNameLst>
                                          <p:attrName>ppt_h</p:attrName>
                                        </p:attrNameLst>
                                      </p:cBhvr>
                                      <p:tavLst>
                                        <p:tav tm="0">
                                          <p:val>
                                            <p:fltVal val="0"/>
                                          </p:val>
                                        </p:tav>
                                        <p:tav tm="100000">
                                          <p:val>
                                            <p:strVal val="#ppt_h"/>
                                          </p:val>
                                        </p:tav>
                                      </p:tavLst>
                                    </p:anim>
                                    <p:animEffect transition="in" filter="fade">
                                      <p:cBhvr>
                                        <p:cTn id="15" dur="500"/>
                                        <p:tgtEl>
                                          <p:spTgt spid="30"/>
                                        </p:tgtEl>
                                      </p:cBhvr>
                                    </p:animEffect>
                                  </p:childTnLst>
                                </p:cTn>
                              </p:par>
                            </p:childTnLst>
                          </p:cTn>
                        </p:par>
                        <p:par>
                          <p:cTn id="16" fill="hold">
                            <p:stCondLst>
                              <p:cond delay="1000"/>
                            </p:stCondLst>
                            <p:childTnLst>
                              <p:par>
                                <p:cTn id="17" presetID="53" presetClass="entr" presetSubtype="16" fill="hold" grpId="0" nodeType="afterEffect" nodePh="1">
                                  <p:stCondLst>
                                    <p:cond delay="0"/>
                                  </p:stCondLst>
                                  <p:endCondLst>
                                    <p:cond evt="begin" delay="0">
                                      <p:tn val="17"/>
                                    </p:cond>
                                  </p:endCondLst>
                                  <p:childTnLst>
                                    <p:set>
                                      <p:cBhvr>
                                        <p:cTn id="18" dur="1" fill="hold">
                                          <p:stCondLst>
                                            <p:cond delay="0"/>
                                          </p:stCondLst>
                                        </p:cTn>
                                        <p:tgtEl>
                                          <p:spTgt spid="25"/>
                                        </p:tgtEl>
                                        <p:attrNameLst>
                                          <p:attrName>style.visibility</p:attrName>
                                        </p:attrNameLst>
                                      </p:cBhvr>
                                      <p:to>
                                        <p:strVal val="visible"/>
                                      </p:to>
                                    </p:set>
                                    <p:anim calcmode="lin" valueType="num">
                                      <p:cBhvr>
                                        <p:cTn id="19" dur="500" fill="hold"/>
                                        <p:tgtEl>
                                          <p:spTgt spid="25"/>
                                        </p:tgtEl>
                                        <p:attrNameLst>
                                          <p:attrName>ppt_w</p:attrName>
                                        </p:attrNameLst>
                                      </p:cBhvr>
                                      <p:tavLst>
                                        <p:tav tm="0">
                                          <p:val>
                                            <p:fltVal val="0"/>
                                          </p:val>
                                        </p:tav>
                                        <p:tav tm="100000">
                                          <p:val>
                                            <p:strVal val="#ppt_w"/>
                                          </p:val>
                                        </p:tav>
                                      </p:tavLst>
                                    </p:anim>
                                    <p:anim calcmode="lin" valueType="num">
                                      <p:cBhvr>
                                        <p:cTn id="20" dur="500" fill="hold"/>
                                        <p:tgtEl>
                                          <p:spTgt spid="25"/>
                                        </p:tgtEl>
                                        <p:attrNameLst>
                                          <p:attrName>ppt_h</p:attrName>
                                        </p:attrNameLst>
                                      </p:cBhvr>
                                      <p:tavLst>
                                        <p:tav tm="0">
                                          <p:val>
                                            <p:fltVal val="0"/>
                                          </p:val>
                                        </p:tav>
                                        <p:tav tm="100000">
                                          <p:val>
                                            <p:strVal val="#ppt_h"/>
                                          </p:val>
                                        </p:tav>
                                      </p:tavLst>
                                    </p:anim>
                                    <p:animEffect transition="in" filter="fade">
                                      <p:cBhvr>
                                        <p:cTn id="21" dur="500"/>
                                        <p:tgtEl>
                                          <p:spTgt spid="25"/>
                                        </p:tgtEl>
                                      </p:cBhvr>
                                    </p:animEffect>
                                  </p:childTnLst>
                                </p:cTn>
                              </p:par>
                            </p:childTnLst>
                          </p:cTn>
                        </p:par>
                        <p:par>
                          <p:cTn id="22" fill="hold">
                            <p:stCondLst>
                              <p:cond delay="2000"/>
                            </p:stCondLst>
                            <p:childTnLst>
                              <p:par>
                                <p:cTn id="23" presetID="53" presetClass="entr" presetSubtype="16" fill="hold" grpId="0" nodeType="afterEffect" nodePh="1">
                                  <p:stCondLst>
                                    <p:cond delay="0"/>
                                  </p:stCondLst>
                                  <p:endCondLst>
                                    <p:cond evt="begin" delay="0">
                                      <p:tn val="23"/>
                                    </p:cond>
                                  </p:endCondLst>
                                  <p:childTnLst>
                                    <p:set>
                                      <p:cBhvr>
                                        <p:cTn id="24" dur="1" fill="hold">
                                          <p:stCondLst>
                                            <p:cond delay="0"/>
                                          </p:stCondLst>
                                        </p:cTn>
                                        <p:tgtEl>
                                          <p:spTgt spid="24"/>
                                        </p:tgtEl>
                                        <p:attrNameLst>
                                          <p:attrName>style.visibility</p:attrName>
                                        </p:attrNameLst>
                                      </p:cBhvr>
                                      <p:to>
                                        <p:strVal val="visible"/>
                                      </p:to>
                                    </p:set>
                                    <p:anim calcmode="lin" valueType="num">
                                      <p:cBhvr>
                                        <p:cTn id="25" dur="500" fill="hold"/>
                                        <p:tgtEl>
                                          <p:spTgt spid="24"/>
                                        </p:tgtEl>
                                        <p:attrNameLst>
                                          <p:attrName>ppt_w</p:attrName>
                                        </p:attrNameLst>
                                      </p:cBhvr>
                                      <p:tavLst>
                                        <p:tav tm="0">
                                          <p:val>
                                            <p:fltVal val="0"/>
                                          </p:val>
                                        </p:tav>
                                        <p:tav tm="100000">
                                          <p:val>
                                            <p:strVal val="#ppt_w"/>
                                          </p:val>
                                        </p:tav>
                                      </p:tavLst>
                                    </p:anim>
                                    <p:anim calcmode="lin" valueType="num">
                                      <p:cBhvr>
                                        <p:cTn id="26" dur="500" fill="hold"/>
                                        <p:tgtEl>
                                          <p:spTgt spid="24"/>
                                        </p:tgtEl>
                                        <p:attrNameLst>
                                          <p:attrName>ppt_h</p:attrName>
                                        </p:attrNameLst>
                                      </p:cBhvr>
                                      <p:tavLst>
                                        <p:tav tm="0">
                                          <p:val>
                                            <p:fltVal val="0"/>
                                          </p:val>
                                        </p:tav>
                                        <p:tav tm="100000">
                                          <p:val>
                                            <p:strVal val="#ppt_h"/>
                                          </p:val>
                                        </p:tav>
                                      </p:tavLst>
                                    </p:anim>
                                    <p:animEffect transition="in" filter="fade">
                                      <p:cBhvr>
                                        <p:cTn id="27" dur="500"/>
                                        <p:tgtEl>
                                          <p:spTgt spid="24"/>
                                        </p:tgtEl>
                                      </p:cBhvr>
                                    </p:animEffect>
                                  </p:childTnLst>
                                </p:cTn>
                              </p:par>
                            </p:childTnLst>
                          </p:cTn>
                        </p:par>
                        <p:par>
                          <p:cTn id="28" fill="hold">
                            <p:stCondLst>
                              <p:cond delay="2500"/>
                            </p:stCondLst>
                            <p:childTnLst>
                              <p:par>
                                <p:cTn id="29" presetID="53" presetClass="entr" presetSubtype="16" fill="hold" grpId="0" nodeType="afterEffect" nodePh="1">
                                  <p:stCondLst>
                                    <p:cond delay="0"/>
                                  </p:stCondLst>
                                  <p:endCondLst>
                                    <p:cond evt="begin" delay="0">
                                      <p:tn val="29"/>
                                    </p:cond>
                                  </p:endCondLst>
                                  <p:childTnLst>
                                    <p:set>
                                      <p:cBhvr>
                                        <p:cTn id="30" dur="1" fill="hold">
                                          <p:stCondLst>
                                            <p:cond delay="0"/>
                                          </p:stCondLst>
                                        </p:cTn>
                                        <p:tgtEl>
                                          <p:spTgt spid="29"/>
                                        </p:tgtEl>
                                        <p:attrNameLst>
                                          <p:attrName>style.visibility</p:attrName>
                                        </p:attrNameLst>
                                      </p:cBhvr>
                                      <p:to>
                                        <p:strVal val="visible"/>
                                      </p:to>
                                    </p:set>
                                    <p:anim calcmode="lin" valueType="num">
                                      <p:cBhvr>
                                        <p:cTn id="31" dur="500" fill="hold"/>
                                        <p:tgtEl>
                                          <p:spTgt spid="29"/>
                                        </p:tgtEl>
                                        <p:attrNameLst>
                                          <p:attrName>ppt_w</p:attrName>
                                        </p:attrNameLst>
                                      </p:cBhvr>
                                      <p:tavLst>
                                        <p:tav tm="0">
                                          <p:val>
                                            <p:fltVal val="0"/>
                                          </p:val>
                                        </p:tav>
                                        <p:tav tm="100000">
                                          <p:val>
                                            <p:strVal val="#ppt_w"/>
                                          </p:val>
                                        </p:tav>
                                      </p:tavLst>
                                    </p:anim>
                                    <p:anim calcmode="lin" valueType="num">
                                      <p:cBhvr>
                                        <p:cTn id="32" dur="500" fill="hold"/>
                                        <p:tgtEl>
                                          <p:spTgt spid="29"/>
                                        </p:tgtEl>
                                        <p:attrNameLst>
                                          <p:attrName>ppt_h</p:attrName>
                                        </p:attrNameLst>
                                      </p:cBhvr>
                                      <p:tavLst>
                                        <p:tav tm="0">
                                          <p:val>
                                            <p:fltVal val="0"/>
                                          </p:val>
                                        </p:tav>
                                        <p:tav tm="100000">
                                          <p:val>
                                            <p:strVal val="#ppt_h"/>
                                          </p:val>
                                        </p:tav>
                                      </p:tavLst>
                                    </p:anim>
                                    <p:animEffect transition="in" filter="fade">
                                      <p:cBhvr>
                                        <p:cTn id="33" dur="500"/>
                                        <p:tgtEl>
                                          <p:spTgt spid="29"/>
                                        </p:tgtEl>
                                      </p:cBhvr>
                                    </p:animEffect>
                                  </p:childTnLst>
                                </p:cTn>
                              </p:par>
                            </p:childTnLst>
                          </p:cTn>
                        </p:par>
                        <p:par>
                          <p:cTn id="34" fill="hold">
                            <p:stCondLst>
                              <p:cond delay="3000"/>
                            </p:stCondLst>
                            <p:childTnLst>
                              <p:par>
                                <p:cTn id="35" presetID="53" presetClass="entr" presetSubtype="16" fill="hold" grpId="0" nodeType="afterEffect" nodePh="1">
                                  <p:stCondLst>
                                    <p:cond delay="0"/>
                                  </p:stCondLst>
                                  <p:endCondLst>
                                    <p:cond evt="begin" delay="0">
                                      <p:tn val="35"/>
                                    </p:cond>
                                  </p:endCondLst>
                                  <p:childTnLst>
                                    <p:set>
                                      <p:cBhvr>
                                        <p:cTn id="36" dur="1" fill="hold">
                                          <p:stCondLst>
                                            <p:cond delay="0"/>
                                          </p:stCondLst>
                                        </p:cTn>
                                        <p:tgtEl>
                                          <p:spTgt spid="28"/>
                                        </p:tgtEl>
                                        <p:attrNameLst>
                                          <p:attrName>style.visibility</p:attrName>
                                        </p:attrNameLst>
                                      </p:cBhvr>
                                      <p:to>
                                        <p:strVal val="visible"/>
                                      </p:to>
                                    </p:set>
                                    <p:anim calcmode="lin" valueType="num">
                                      <p:cBhvr>
                                        <p:cTn id="37" dur="500" fill="hold"/>
                                        <p:tgtEl>
                                          <p:spTgt spid="28"/>
                                        </p:tgtEl>
                                        <p:attrNameLst>
                                          <p:attrName>ppt_w</p:attrName>
                                        </p:attrNameLst>
                                      </p:cBhvr>
                                      <p:tavLst>
                                        <p:tav tm="0">
                                          <p:val>
                                            <p:fltVal val="0"/>
                                          </p:val>
                                        </p:tav>
                                        <p:tav tm="100000">
                                          <p:val>
                                            <p:strVal val="#ppt_w"/>
                                          </p:val>
                                        </p:tav>
                                      </p:tavLst>
                                    </p:anim>
                                    <p:anim calcmode="lin" valueType="num">
                                      <p:cBhvr>
                                        <p:cTn id="38" dur="500" fill="hold"/>
                                        <p:tgtEl>
                                          <p:spTgt spid="28"/>
                                        </p:tgtEl>
                                        <p:attrNameLst>
                                          <p:attrName>ppt_h</p:attrName>
                                        </p:attrNameLst>
                                      </p:cBhvr>
                                      <p:tavLst>
                                        <p:tav tm="0">
                                          <p:val>
                                            <p:fltVal val="0"/>
                                          </p:val>
                                        </p:tav>
                                        <p:tav tm="100000">
                                          <p:val>
                                            <p:strVal val="#ppt_h"/>
                                          </p:val>
                                        </p:tav>
                                      </p:tavLst>
                                    </p:anim>
                                    <p:animEffect transition="in" filter="fade">
                                      <p:cBhvr>
                                        <p:cTn id="39" dur="500"/>
                                        <p:tgtEl>
                                          <p:spTgt spid="28"/>
                                        </p:tgtEl>
                                      </p:cBhvr>
                                    </p:animEffect>
                                  </p:childTnLst>
                                </p:cTn>
                              </p:par>
                            </p:childTnLst>
                          </p:cTn>
                        </p:par>
                        <p:par>
                          <p:cTn id="40" fill="hold">
                            <p:stCondLst>
                              <p:cond delay="3500"/>
                            </p:stCondLst>
                            <p:childTnLst>
                              <p:par>
                                <p:cTn id="41" presetID="53" presetClass="entr" presetSubtype="16" fill="hold" grpId="0" nodeType="afterEffect" nodePh="1">
                                  <p:stCondLst>
                                    <p:cond delay="0"/>
                                  </p:stCondLst>
                                  <p:endCondLst>
                                    <p:cond evt="begin" delay="0">
                                      <p:tn val="41"/>
                                    </p:cond>
                                  </p:endCondLst>
                                  <p:childTnLst>
                                    <p:set>
                                      <p:cBhvr>
                                        <p:cTn id="42" dur="1" fill="hold">
                                          <p:stCondLst>
                                            <p:cond delay="0"/>
                                          </p:stCondLst>
                                        </p:cTn>
                                        <p:tgtEl>
                                          <p:spTgt spid="26"/>
                                        </p:tgtEl>
                                        <p:attrNameLst>
                                          <p:attrName>style.visibility</p:attrName>
                                        </p:attrNameLst>
                                      </p:cBhvr>
                                      <p:to>
                                        <p:strVal val="visible"/>
                                      </p:to>
                                    </p:set>
                                    <p:anim calcmode="lin" valueType="num">
                                      <p:cBhvr>
                                        <p:cTn id="43" dur="500" fill="hold"/>
                                        <p:tgtEl>
                                          <p:spTgt spid="26"/>
                                        </p:tgtEl>
                                        <p:attrNameLst>
                                          <p:attrName>ppt_w</p:attrName>
                                        </p:attrNameLst>
                                      </p:cBhvr>
                                      <p:tavLst>
                                        <p:tav tm="0">
                                          <p:val>
                                            <p:fltVal val="0"/>
                                          </p:val>
                                        </p:tav>
                                        <p:tav tm="100000">
                                          <p:val>
                                            <p:strVal val="#ppt_w"/>
                                          </p:val>
                                        </p:tav>
                                      </p:tavLst>
                                    </p:anim>
                                    <p:anim calcmode="lin" valueType="num">
                                      <p:cBhvr>
                                        <p:cTn id="44" dur="500" fill="hold"/>
                                        <p:tgtEl>
                                          <p:spTgt spid="26"/>
                                        </p:tgtEl>
                                        <p:attrNameLst>
                                          <p:attrName>ppt_h</p:attrName>
                                        </p:attrNameLst>
                                      </p:cBhvr>
                                      <p:tavLst>
                                        <p:tav tm="0">
                                          <p:val>
                                            <p:fltVal val="0"/>
                                          </p:val>
                                        </p:tav>
                                        <p:tav tm="100000">
                                          <p:val>
                                            <p:strVal val="#ppt_h"/>
                                          </p:val>
                                        </p:tav>
                                      </p:tavLst>
                                    </p:anim>
                                    <p:animEffect transition="in" filter="fade">
                                      <p:cBhvr>
                                        <p:cTn id="45" dur="500"/>
                                        <p:tgtEl>
                                          <p:spTgt spid="26"/>
                                        </p:tgtEl>
                                      </p:cBhvr>
                                    </p:animEffect>
                                  </p:childTnLst>
                                </p:cTn>
                              </p:par>
                            </p:childTnLst>
                          </p:cTn>
                        </p:par>
                        <p:par>
                          <p:cTn id="46" fill="hold">
                            <p:stCondLst>
                              <p:cond delay="4000"/>
                            </p:stCondLst>
                            <p:childTnLst>
                              <p:par>
                                <p:cTn id="47" presetID="53" presetClass="entr" presetSubtype="16" fill="hold" grpId="0" nodeType="afterEffect" nodePh="1">
                                  <p:stCondLst>
                                    <p:cond delay="0"/>
                                  </p:stCondLst>
                                  <p:endCondLst>
                                    <p:cond evt="begin" delay="0">
                                      <p:tn val="47"/>
                                    </p:cond>
                                  </p:endCondLst>
                                  <p:childTnLst>
                                    <p:set>
                                      <p:cBhvr>
                                        <p:cTn id="48" dur="1" fill="hold">
                                          <p:stCondLst>
                                            <p:cond delay="0"/>
                                          </p:stCondLst>
                                        </p:cTn>
                                        <p:tgtEl>
                                          <p:spTgt spid="27"/>
                                        </p:tgtEl>
                                        <p:attrNameLst>
                                          <p:attrName>style.visibility</p:attrName>
                                        </p:attrNameLst>
                                      </p:cBhvr>
                                      <p:to>
                                        <p:strVal val="visible"/>
                                      </p:to>
                                    </p:set>
                                    <p:anim calcmode="lin" valueType="num">
                                      <p:cBhvr>
                                        <p:cTn id="49" dur="500" fill="hold"/>
                                        <p:tgtEl>
                                          <p:spTgt spid="27"/>
                                        </p:tgtEl>
                                        <p:attrNameLst>
                                          <p:attrName>ppt_w</p:attrName>
                                        </p:attrNameLst>
                                      </p:cBhvr>
                                      <p:tavLst>
                                        <p:tav tm="0">
                                          <p:val>
                                            <p:fltVal val="0"/>
                                          </p:val>
                                        </p:tav>
                                        <p:tav tm="100000">
                                          <p:val>
                                            <p:strVal val="#ppt_w"/>
                                          </p:val>
                                        </p:tav>
                                      </p:tavLst>
                                    </p:anim>
                                    <p:anim calcmode="lin" valueType="num">
                                      <p:cBhvr>
                                        <p:cTn id="50" dur="500" fill="hold"/>
                                        <p:tgtEl>
                                          <p:spTgt spid="27"/>
                                        </p:tgtEl>
                                        <p:attrNameLst>
                                          <p:attrName>ppt_h</p:attrName>
                                        </p:attrNameLst>
                                      </p:cBhvr>
                                      <p:tavLst>
                                        <p:tav tm="0">
                                          <p:val>
                                            <p:fltVal val="0"/>
                                          </p:val>
                                        </p:tav>
                                        <p:tav tm="100000">
                                          <p:val>
                                            <p:strVal val="#ppt_h"/>
                                          </p:val>
                                        </p:tav>
                                      </p:tavLst>
                                    </p:anim>
                                    <p:animEffect transition="in" filter="fade">
                                      <p:cBhvr>
                                        <p:cTn id="51" dur="500"/>
                                        <p:tgtEl>
                                          <p:spTgt spid="27"/>
                                        </p:tgtEl>
                                      </p:cBhvr>
                                    </p:animEffect>
                                  </p:childTnLst>
                                </p:cTn>
                              </p:par>
                            </p:childTnLst>
                          </p:cTn>
                        </p:par>
                        <p:par>
                          <p:cTn id="52" fill="hold">
                            <p:stCondLst>
                              <p:cond delay="4500"/>
                            </p:stCondLst>
                            <p:childTnLst>
                              <p:par>
                                <p:cTn id="53" presetID="53" presetClass="entr" presetSubtype="16" fill="hold" grpId="0" nodeType="afterEffect" nodePh="1">
                                  <p:stCondLst>
                                    <p:cond delay="0"/>
                                  </p:stCondLst>
                                  <p:endCondLst>
                                    <p:cond evt="begin" delay="0">
                                      <p:tn val="53"/>
                                    </p:cond>
                                  </p:endCondLst>
                                  <p:childTnLst>
                                    <p:set>
                                      <p:cBhvr>
                                        <p:cTn id="54" dur="1" fill="hold">
                                          <p:stCondLst>
                                            <p:cond delay="0"/>
                                          </p:stCondLst>
                                        </p:cTn>
                                        <p:tgtEl>
                                          <p:spTgt spid="23"/>
                                        </p:tgtEl>
                                        <p:attrNameLst>
                                          <p:attrName>style.visibility</p:attrName>
                                        </p:attrNameLst>
                                      </p:cBhvr>
                                      <p:to>
                                        <p:strVal val="visible"/>
                                      </p:to>
                                    </p:set>
                                    <p:anim calcmode="lin" valueType="num">
                                      <p:cBhvr>
                                        <p:cTn id="55" dur="500" fill="hold"/>
                                        <p:tgtEl>
                                          <p:spTgt spid="23"/>
                                        </p:tgtEl>
                                        <p:attrNameLst>
                                          <p:attrName>ppt_w</p:attrName>
                                        </p:attrNameLst>
                                      </p:cBhvr>
                                      <p:tavLst>
                                        <p:tav tm="0">
                                          <p:val>
                                            <p:fltVal val="0"/>
                                          </p:val>
                                        </p:tav>
                                        <p:tav tm="100000">
                                          <p:val>
                                            <p:strVal val="#ppt_w"/>
                                          </p:val>
                                        </p:tav>
                                      </p:tavLst>
                                    </p:anim>
                                    <p:anim calcmode="lin" valueType="num">
                                      <p:cBhvr>
                                        <p:cTn id="56" dur="500" fill="hold"/>
                                        <p:tgtEl>
                                          <p:spTgt spid="23"/>
                                        </p:tgtEl>
                                        <p:attrNameLst>
                                          <p:attrName>ppt_h</p:attrName>
                                        </p:attrNameLst>
                                      </p:cBhvr>
                                      <p:tavLst>
                                        <p:tav tm="0">
                                          <p:val>
                                            <p:fltVal val="0"/>
                                          </p:val>
                                        </p:tav>
                                        <p:tav tm="100000">
                                          <p:val>
                                            <p:strVal val="#ppt_h"/>
                                          </p:val>
                                        </p:tav>
                                      </p:tavLst>
                                    </p:anim>
                                    <p:animEffect transition="in" filter="fade">
                                      <p:cBhvr>
                                        <p:cTn id="5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p:bldP spid="27" grpId="0"/>
      <p:bldP spid="28" grpId="0"/>
      <p:bldP spid="29" grpId="0"/>
      <p:bldP spid="30" grpId="0"/>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 y="3429000"/>
            <a:ext cx="6131216" cy="3428998"/>
          </a:xfrm>
          <a:prstGeom prst="rect">
            <a:avLst/>
          </a:prstGeom>
        </p:spPr>
        <p:txBody>
          <a:bodyPr/>
          <a:lstStyle/>
          <a:p>
            <a:endParaRPr lang="id-ID"/>
          </a:p>
        </p:txBody>
      </p:sp>
    </p:spTree>
    <p:extLst>
      <p:ext uri="{BB962C8B-B14F-4D97-AF65-F5344CB8AC3E}">
        <p14:creationId xmlns:p14="http://schemas.microsoft.com/office/powerpoint/2010/main" val="982053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16660" y="2056801"/>
            <a:ext cx="5393615" cy="2506457"/>
          </a:xfrm>
          <a:prstGeom prst="rect">
            <a:avLst/>
          </a:prstGeom>
        </p:spPr>
        <p:txBody>
          <a:bodyPr/>
          <a:lstStyle/>
          <a:p>
            <a:endParaRPr lang="id-ID"/>
          </a:p>
        </p:txBody>
      </p:sp>
      <p:sp>
        <p:nvSpPr>
          <p:cNvPr id="6" name="Picture Placeholder 2"/>
          <p:cNvSpPr>
            <a:spLocks noGrp="1"/>
          </p:cNvSpPr>
          <p:nvPr>
            <p:ph type="pic" sz="quarter" idx="11"/>
          </p:nvPr>
        </p:nvSpPr>
        <p:spPr>
          <a:xfrm>
            <a:off x="6184975" y="2056801"/>
            <a:ext cx="5393615" cy="2506457"/>
          </a:xfrm>
          <a:prstGeom prst="rect">
            <a:avLst/>
          </a:prstGeom>
        </p:spPr>
        <p:txBody>
          <a:bodyPr/>
          <a:lstStyle/>
          <a:p>
            <a:endParaRPr lang="id-ID"/>
          </a:p>
        </p:txBody>
      </p:sp>
    </p:spTree>
    <p:extLst>
      <p:ext uri="{BB962C8B-B14F-4D97-AF65-F5344CB8AC3E}">
        <p14:creationId xmlns:p14="http://schemas.microsoft.com/office/powerpoint/2010/main" val="300479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nodePh="1">
                                  <p:stCondLst>
                                    <p:cond delay="0"/>
                                  </p:stCondLst>
                                  <p:endCondLst>
                                    <p:cond evt="begin" delay="0">
                                      <p:tn val="10"/>
                                    </p:cond>
                                  </p:end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3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357313" y="2114546"/>
            <a:ext cx="2614613" cy="2614613"/>
          </a:xfrm>
          <a:prstGeom prst="ellipse">
            <a:avLst/>
          </a:prstGeom>
        </p:spPr>
        <p:txBody>
          <a:bodyPr/>
          <a:lstStyle/>
          <a:p>
            <a:endParaRPr lang="id-ID"/>
          </a:p>
        </p:txBody>
      </p:sp>
      <p:sp>
        <p:nvSpPr>
          <p:cNvPr id="6" name="Picture Placeholder 4"/>
          <p:cNvSpPr>
            <a:spLocks noGrp="1"/>
          </p:cNvSpPr>
          <p:nvPr>
            <p:ph type="pic" sz="quarter" idx="11"/>
          </p:nvPr>
        </p:nvSpPr>
        <p:spPr>
          <a:xfrm>
            <a:off x="4805361" y="2114546"/>
            <a:ext cx="2614613" cy="2614613"/>
          </a:xfrm>
          <a:prstGeom prst="ellipse">
            <a:avLst/>
          </a:prstGeom>
        </p:spPr>
        <p:txBody>
          <a:bodyPr/>
          <a:lstStyle/>
          <a:p>
            <a:endParaRPr lang="id-ID"/>
          </a:p>
        </p:txBody>
      </p:sp>
      <p:sp>
        <p:nvSpPr>
          <p:cNvPr id="7" name="Picture Placeholder 4"/>
          <p:cNvSpPr>
            <a:spLocks noGrp="1"/>
          </p:cNvSpPr>
          <p:nvPr>
            <p:ph type="pic" sz="quarter" idx="12"/>
          </p:nvPr>
        </p:nvSpPr>
        <p:spPr>
          <a:xfrm>
            <a:off x="8253409" y="2114546"/>
            <a:ext cx="2614613" cy="2614613"/>
          </a:xfrm>
          <a:prstGeom prst="ellipse">
            <a:avLst/>
          </a:prstGeom>
        </p:spPr>
        <p:txBody>
          <a:bodyPr/>
          <a:lstStyle/>
          <a:p>
            <a:endParaRPr lang="id-ID"/>
          </a:p>
        </p:txBody>
      </p:sp>
    </p:spTree>
    <p:extLst>
      <p:ext uri="{BB962C8B-B14F-4D97-AF65-F5344CB8AC3E}">
        <p14:creationId xmlns:p14="http://schemas.microsoft.com/office/powerpoint/2010/main" val="14496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nodePh="1">
                                  <p:stCondLst>
                                    <p:cond delay="0"/>
                                  </p:stCondLst>
                                  <p:endCondLst>
                                    <p:cond evt="begin" delay="0">
                                      <p:tn val="10"/>
                                    </p:cond>
                                  </p:end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nodePh="1">
                                  <p:stCondLst>
                                    <p:cond delay="0"/>
                                  </p:stCondLst>
                                  <p:endCondLst>
                                    <p:cond evt="begin" delay="0">
                                      <p:tn val="15"/>
                                    </p:cond>
                                  </p:end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980455"/>
            <a:ext cx="12192000" cy="2398955"/>
          </a:xfrm>
          <a:prstGeom prst="rect">
            <a:avLst/>
          </a:prstGeom>
        </p:spPr>
        <p:txBody>
          <a:bodyPr/>
          <a:lstStyle/>
          <a:p>
            <a:endParaRPr lang="en-US" dirty="0"/>
          </a:p>
        </p:txBody>
      </p:sp>
    </p:spTree>
    <p:extLst>
      <p:ext uri="{BB962C8B-B14F-4D97-AF65-F5344CB8AC3E}">
        <p14:creationId xmlns:p14="http://schemas.microsoft.com/office/powerpoint/2010/main" val="2977910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5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357313" y="2114546"/>
            <a:ext cx="2614613" cy="2614613"/>
          </a:xfrm>
          <a:prstGeom prst="diamond">
            <a:avLst/>
          </a:prstGeom>
        </p:spPr>
        <p:txBody>
          <a:bodyPr/>
          <a:lstStyle/>
          <a:p>
            <a:endParaRPr lang="id-ID"/>
          </a:p>
        </p:txBody>
      </p:sp>
      <p:sp>
        <p:nvSpPr>
          <p:cNvPr id="6" name="Picture Placeholder 4"/>
          <p:cNvSpPr>
            <a:spLocks noGrp="1"/>
          </p:cNvSpPr>
          <p:nvPr>
            <p:ph type="pic" sz="quarter" idx="11"/>
          </p:nvPr>
        </p:nvSpPr>
        <p:spPr>
          <a:xfrm>
            <a:off x="4805361" y="2114546"/>
            <a:ext cx="2614613" cy="2614613"/>
          </a:xfrm>
          <a:prstGeom prst="diamond">
            <a:avLst/>
          </a:prstGeom>
        </p:spPr>
        <p:txBody>
          <a:bodyPr/>
          <a:lstStyle/>
          <a:p>
            <a:endParaRPr lang="id-ID"/>
          </a:p>
        </p:txBody>
      </p:sp>
      <p:sp>
        <p:nvSpPr>
          <p:cNvPr id="7" name="Picture Placeholder 4"/>
          <p:cNvSpPr>
            <a:spLocks noGrp="1"/>
          </p:cNvSpPr>
          <p:nvPr>
            <p:ph type="pic" sz="quarter" idx="12"/>
          </p:nvPr>
        </p:nvSpPr>
        <p:spPr>
          <a:xfrm>
            <a:off x="8253409" y="2114546"/>
            <a:ext cx="2614613" cy="2614613"/>
          </a:xfrm>
          <a:prstGeom prst="diamond">
            <a:avLst/>
          </a:prstGeom>
        </p:spPr>
        <p:txBody>
          <a:bodyPr/>
          <a:lstStyle/>
          <a:p>
            <a:endParaRPr lang="id-ID"/>
          </a:p>
        </p:txBody>
      </p:sp>
    </p:spTree>
    <p:extLst>
      <p:ext uri="{BB962C8B-B14F-4D97-AF65-F5344CB8AC3E}">
        <p14:creationId xmlns:p14="http://schemas.microsoft.com/office/powerpoint/2010/main" val="196892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nodePh="1">
                                  <p:stCondLst>
                                    <p:cond delay="0"/>
                                  </p:stCondLst>
                                  <p:endCondLst>
                                    <p:cond evt="begin" delay="0">
                                      <p:tn val="10"/>
                                    </p:cond>
                                  </p:end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nodePh="1">
                                  <p:stCondLst>
                                    <p:cond delay="0"/>
                                  </p:stCondLst>
                                  <p:endCondLst>
                                    <p:cond evt="begin" delay="0">
                                      <p:tn val="15"/>
                                    </p:cond>
                                  </p:end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849088" y="2107733"/>
            <a:ext cx="2087749" cy="2087749"/>
          </a:xfrm>
          <a:prstGeom prst="rect">
            <a:avLst/>
          </a:prstGeom>
        </p:spPr>
        <p:txBody>
          <a:bodyPr/>
          <a:lstStyle/>
          <a:p>
            <a:endParaRPr lang="id-ID"/>
          </a:p>
        </p:txBody>
      </p:sp>
      <p:sp>
        <p:nvSpPr>
          <p:cNvPr id="9" name="Picture Placeholder 7"/>
          <p:cNvSpPr>
            <a:spLocks noGrp="1"/>
          </p:cNvSpPr>
          <p:nvPr>
            <p:ph type="pic" sz="quarter" idx="11"/>
          </p:nvPr>
        </p:nvSpPr>
        <p:spPr>
          <a:xfrm>
            <a:off x="849088" y="4195482"/>
            <a:ext cx="2087749" cy="2087749"/>
          </a:xfrm>
          <a:prstGeom prst="rect">
            <a:avLst/>
          </a:prstGeom>
        </p:spPr>
        <p:txBody>
          <a:bodyPr/>
          <a:lstStyle/>
          <a:p>
            <a:endParaRPr lang="id-ID"/>
          </a:p>
        </p:txBody>
      </p:sp>
      <p:sp>
        <p:nvSpPr>
          <p:cNvPr id="10" name="Picture Placeholder 7"/>
          <p:cNvSpPr>
            <a:spLocks noGrp="1"/>
          </p:cNvSpPr>
          <p:nvPr>
            <p:ph type="pic" sz="quarter" idx="12"/>
          </p:nvPr>
        </p:nvSpPr>
        <p:spPr>
          <a:xfrm>
            <a:off x="2936837" y="2107733"/>
            <a:ext cx="2087749" cy="2087749"/>
          </a:xfrm>
          <a:prstGeom prst="rect">
            <a:avLst/>
          </a:prstGeom>
        </p:spPr>
        <p:txBody>
          <a:bodyPr/>
          <a:lstStyle/>
          <a:p>
            <a:endParaRPr lang="id-ID"/>
          </a:p>
        </p:txBody>
      </p:sp>
      <p:sp>
        <p:nvSpPr>
          <p:cNvPr id="11" name="Picture Placeholder 7"/>
          <p:cNvSpPr>
            <a:spLocks noGrp="1"/>
          </p:cNvSpPr>
          <p:nvPr>
            <p:ph type="pic" sz="quarter" idx="13"/>
          </p:nvPr>
        </p:nvSpPr>
        <p:spPr>
          <a:xfrm>
            <a:off x="2936837" y="4195482"/>
            <a:ext cx="2087749" cy="2087749"/>
          </a:xfrm>
          <a:prstGeom prst="rect">
            <a:avLst/>
          </a:prstGeom>
        </p:spPr>
        <p:txBody>
          <a:bodyPr/>
          <a:lstStyle/>
          <a:p>
            <a:endParaRPr lang="id-ID"/>
          </a:p>
        </p:txBody>
      </p:sp>
      <p:sp>
        <p:nvSpPr>
          <p:cNvPr id="12" name="Picture Placeholder 7"/>
          <p:cNvSpPr>
            <a:spLocks noGrp="1"/>
          </p:cNvSpPr>
          <p:nvPr>
            <p:ph type="pic" sz="quarter" idx="14"/>
          </p:nvPr>
        </p:nvSpPr>
        <p:spPr>
          <a:xfrm>
            <a:off x="5024586" y="2107733"/>
            <a:ext cx="2087749" cy="2087749"/>
          </a:xfrm>
          <a:prstGeom prst="rect">
            <a:avLst/>
          </a:prstGeom>
        </p:spPr>
        <p:txBody>
          <a:bodyPr/>
          <a:lstStyle/>
          <a:p>
            <a:endParaRPr lang="id-ID"/>
          </a:p>
        </p:txBody>
      </p:sp>
      <p:sp>
        <p:nvSpPr>
          <p:cNvPr id="13" name="Picture Placeholder 7"/>
          <p:cNvSpPr>
            <a:spLocks noGrp="1"/>
          </p:cNvSpPr>
          <p:nvPr>
            <p:ph type="pic" sz="quarter" idx="15"/>
          </p:nvPr>
        </p:nvSpPr>
        <p:spPr>
          <a:xfrm>
            <a:off x="5024586" y="4195482"/>
            <a:ext cx="2087749" cy="2087749"/>
          </a:xfrm>
          <a:prstGeom prst="rect">
            <a:avLst/>
          </a:prstGeom>
        </p:spPr>
        <p:txBody>
          <a:bodyPr/>
          <a:lstStyle/>
          <a:p>
            <a:endParaRPr lang="id-ID"/>
          </a:p>
        </p:txBody>
      </p:sp>
      <p:sp>
        <p:nvSpPr>
          <p:cNvPr id="14" name="Picture Placeholder 7"/>
          <p:cNvSpPr>
            <a:spLocks noGrp="1"/>
          </p:cNvSpPr>
          <p:nvPr>
            <p:ph type="pic" sz="quarter" idx="16"/>
          </p:nvPr>
        </p:nvSpPr>
        <p:spPr>
          <a:xfrm>
            <a:off x="7112335" y="2107733"/>
            <a:ext cx="2087749" cy="2087749"/>
          </a:xfrm>
          <a:prstGeom prst="rect">
            <a:avLst/>
          </a:prstGeom>
        </p:spPr>
        <p:txBody>
          <a:bodyPr/>
          <a:lstStyle/>
          <a:p>
            <a:endParaRPr lang="id-ID"/>
          </a:p>
        </p:txBody>
      </p:sp>
      <p:sp>
        <p:nvSpPr>
          <p:cNvPr id="15" name="Picture Placeholder 7"/>
          <p:cNvSpPr>
            <a:spLocks noGrp="1"/>
          </p:cNvSpPr>
          <p:nvPr>
            <p:ph type="pic" sz="quarter" idx="17"/>
          </p:nvPr>
        </p:nvSpPr>
        <p:spPr>
          <a:xfrm>
            <a:off x="7112335" y="4195482"/>
            <a:ext cx="2087749" cy="2087749"/>
          </a:xfrm>
          <a:prstGeom prst="rect">
            <a:avLst/>
          </a:prstGeom>
        </p:spPr>
        <p:txBody>
          <a:bodyPr/>
          <a:lstStyle/>
          <a:p>
            <a:endParaRPr lang="id-ID"/>
          </a:p>
        </p:txBody>
      </p:sp>
      <p:sp>
        <p:nvSpPr>
          <p:cNvPr id="16" name="Picture Placeholder 7"/>
          <p:cNvSpPr>
            <a:spLocks noGrp="1"/>
          </p:cNvSpPr>
          <p:nvPr>
            <p:ph type="pic" sz="quarter" idx="18"/>
          </p:nvPr>
        </p:nvSpPr>
        <p:spPr>
          <a:xfrm>
            <a:off x="9200084" y="2107733"/>
            <a:ext cx="2087749" cy="2087749"/>
          </a:xfrm>
          <a:prstGeom prst="rect">
            <a:avLst/>
          </a:prstGeom>
        </p:spPr>
        <p:txBody>
          <a:bodyPr/>
          <a:lstStyle/>
          <a:p>
            <a:endParaRPr lang="id-ID"/>
          </a:p>
        </p:txBody>
      </p:sp>
      <p:sp>
        <p:nvSpPr>
          <p:cNvPr id="17" name="Picture Placeholder 7"/>
          <p:cNvSpPr>
            <a:spLocks noGrp="1"/>
          </p:cNvSpPr>
          <p:nvPr>
            <p:ph type="pic" sz="quarter" idx="19"/>
          </p:nvPr>
        </p:nvSpPr>
        <p:spPr>
          <a:xfrm>
            <a:off x="9200084" y="4195482"/>
            <a:ext cx="2087749" cy="2087749"/>
          </a:xfrm>
          <a:prstGeom prst="rect">
            <a:avLst/>
          </a:prstGeom>
        </p:spPr>
        <p:txBody>
          <a:bodyPr/>
          <a:lstStyle/>
          <a:p>
            <a:endParaRPr lang="id-ID"/>
          </a:p>
        </p:txBody>
      </p:sp>
    </p:spTree>
    <p:extLst>
      <p:ext uri="{BB962C8B-B14F-4D97-AF65-F5344CB8AC3E}">
        <p14:creationId xmlns:p14="http://schemas.microsoft.com/office/powerpoint/2010/main" val="3430107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1000"/>
                            </p:stCondLst>
                            <p:childTnLst>
                              <p:par>
                                <p:cTn id="11" presetID="53" presetClass="entr" presetSubtype="16" fill="hold" grpId="0" nodeType="afterEffect" nodePh="1">
                                  <p:stCondLst>
                                    <p:cond delay="0"/>
                                  </p:stCondLst>
                                  <p:endCondLst>
                                    <p:cond evt="begin" delay="0">
                                      <p:tn val="11"/>
                                    </p:cond>
                                  </p:end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par>
                          <p:cTn id="16" fill="hold">
                            <p:stCondLst>
                              <p:cond delay="1500"/>
                            </p:stCondLst>
                            <p:childTnLst>
                              <p:par>
                                <p:cTn id="17" presetID="53" presetClass="entr" presetSubtype="16" fill="hold" grpId="0" nodeType="afterEffect" nodePh="1">
                                  <p:stCondLst>
                                    <p:cond delay="0"/>
                                  </p:stCondLst>
                                  <p:endCondLst>
                                    <p:cond evt="begin" delay="0">
                                      <p:tn val="17"/>
                                    </p:cond>
                                  </p:end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par>
                          <p:cTn id="22" fill="hold">
                            <p:stCondLst>
                              <p:cond delay="2500"/>
                            </p:stCondLst>
                            <p:childTnLst>
                              <p:par>
                                <p:cTn id="23" presetID="53" presetClass="entr" presetSubtype="16" fill="hold" grpId="0" nodeType="afterEffect" nodePh="1">
                                  <p:stCondLst>
                                    <p:cond delay="0"/>
                                  </p:stCondLst>
                                  <p:endCondLst>
                                    <p:cond evt="begin" delay="0">
                                      <p:tn val="23"/>
                                    </p:cond>
                                  </p:end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3000"/>
                            </p:stCondLst>
                            <p:childTnLst>
                              <p:par>
                                <p:cTn id="29" presetID="53" presetClass="entr" presetSubtype="16" fill="hold" grpId="0" nodeType="afterEffect" nodePh="1">
                                  <p:stCondLst>
                                    <p:cond delay="0"/>
                                  </p:stCondLst>
                                  <p:endCondLst>
                                    <p:cond evt="begin" delay="0">
                                      <p:tn val="29"/>
                                    </p:cond>
                                  </p:end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childTnLst>
                          </p:cTn>
                        </p:par>
                        <p:par>
                          <p:cTn id="34" fill="hold">
                            <p:stCondLst>
                              <p:cond delay="3500"/>
                            </p:stCondLst>
                            <p:childTnLst>
                              <p:par>
                                <p:cTn id="35" presetID="53" presetClass="entr" presetSubtype="16" fill="hold" grpId="0" nodeType="afterEffect" nodePh="1">
                                  <p:stCondLst>
                                    <p:cond delay="0"/>
                                  </p:stCondLst>
                                  <p:endCondLst>
                                    <p:cond evt="begin" delay="0">
                                      <p:tn val="35"/>
                                    </p:cond>
                                  </p:end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Effect transition="in" filter="fade">
                                      <p:cBhvr>
                                        <p:cTn id="39" dur="500"/>
                                        <p:tgtEl>
                                          <p:spTgt spid="14"/>
                                        </p:tgtEl>
                                      </p:cBhvr>
                                    </p:animEffect>
                                  </p:childTnLst>
                                </p:cTn>
                              </p:par>
                            </p:childTnLst>
                          </p:cTn>
                        </p:par>
                        <p:par>
                          <p:cTn id="40" fill="hold">
                            <p:stCondLst>
                              <p:cond delay="4000"/>
                            </p:stCondLst>
                            <p:childTnLst>
                              <p:par>
                                <p:cTn id="41" presetID="53" presetClass="entr" presetSubtype="16" fill="hold" grpId="0" nodeType="afterEffect" nodePh="1">
                                  <p:stCondLst>
                                    <p:cond delay="0"/>
                                  </p:stCondLst>
                                  <p:endCondLst>
                                    <p:cond evt="begin" delay="0">
                                      <p:tn val="41"/>
                                    </p:cond>
                                  </p:endCondLst>
                                  <p:childTnLst>
                                    <p:set>
                                      <p:cBhvr>
                                        <p:cTn id="42" dur="1" fill="hold">
                                          <p:stCondLst>
                                            <p:cond delay="0"/>
                                          </p:stCondLst>
                                        </p:cTn>
                                        <p:tgtEl>
                                          <p:spTgt spid="13"/>
                                        </p:tgtEl>
                                        <p:attrNameLst>
                                          <p:attrName>style.visibility</p:attrName>
                                        </p:attrNameLst>
                                      </p:cBhvr>
                                      <p:to>
                                        <p:strVal val="visible"/>
                                      </p:to>
                                    </p:set>
                                    <p:anim calcmode="lin" valueType="num">
                                      <p:cBhvr>
                                        <p:cTn id="43" dur="500" fill="hold"/>
                                        <p:tgtEl>
                                          <p:spTgt spid="13"/>
                                        </p:tgtEl>
                                        <p:attrNameLst>
                                          <p:attrName>ppt_w</p:attrName>
                                        </p:attrNameLst>
                                      </p:cBhvr>
                                      <p:tavLst>
                                        <p:tav tm="0">
                                          <p:val>
                                            <p:fltVal val="0"/>
                                          </p:val>
                                        </p:tav>
                                        <p:tav tm="100000">
                                          <p:val>
                                            <p:strVal val="#ppt_w"/>
                                          </p:val>
                                        </p:tav>
                                      </p:tavLst>
                                    </p:anim>
                                    <p:anim calcmode="lin" valueType="num">
                                      <p:cBhvr>
                                        <p:cTn id="44" dur="500" fill="hold"/>
                                        <p:tgtEl>
                                          <p:spTgt spid="13"/>
                                        </p:tgtEl>
                                        <p:attrNameLst>
                                          <p:attrName>ppt_h</p:attrName>
                                        </p:attrNameLst>
                                      </p:cBhvr>
                                      <p:tavLst>
                                        <p:tav tm="0">
                                          <p:val>
                                            <p:fltVal val="0"/>
                                          </p:val>
                                        </p:tav>
                                        <p:tav tm="100000">
                                          <p:val>
                                            <p:strVal val="#ppt_h"/>
                                          </p:val>
                                        </p:tav>
                                      </p:tavLst>
                                    </p:anim>
                                    <p:animEffect transition="in" filter="fade">
                                      <p:cBhvr>
                                        <p:cTn id="45" dur="500"/>
                                        <p:tgtEl>
                                          <p:spTgt spid="13"/>
                                        </p:tgtEl>
                                      </p:cBhvr>
                                    </p:animEffect>
                                  </p:childTnLst>
                                </p:cTn>
                              </p:par>
                            </p:childTnLst>
                          </p:cTn>
                        </p:par>
                        <p:par>
                          <p:cTn id="46" fill="hold">
                            <p:stCondLst>
                              <p:cond delay="4500"/>
                            </p:stCondLst>
                            <p:childTnLst>
                              <p:par>
                                <p:cTn id="47" presetID="53" presetClass="entr" presetSubtype="16" fill="hold" grpId="0" nodeType="afterEffect" nodePh="1">
                                  <p:stCondLst>
                                    <p:cond delay="0"/>
                                  </p:stCondLst>
                                  <p:endCondLst>
                                    <p:cond evt="begin" delay="0">
                                      <p:tn val="47"/>
                                    </p:cond>
                                  </p:end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Effect transition="in" filter="fade">
                                      <p:cBhvr>
                                        <p:cTn id="51" dur="500"/>
                                        <p:tgtEl>
                                          <p:spTgt spid="16"/>
                                        </p:tgtEl>
                                      </p:cBhvr>
                                    </p:animEffect>
                                  </p:childTnLst>
                                </p:cTn>
                              </p:par>
                            </p:childTnLst>
                          </p:cTn>
                        </p:par>
                        <p:par>
                          <p:cTn id="52" fill="hold">
                            <p:stCondLst>
                              <p:cond delay="5000"/>
                            </p:stCondLst>
                            <p:childTnLst>
                              <p:par>
                                <p:cTn id="53" presetID="53" presetClass="entr" presetSubtype="16" fill="hold" grpId="0" nodeType="afterEffect" nodePh="1">
                                  <p:stCondLst>
                                    <p:cond delay="0"/>
                                  </p:stCondLst>
                                  <p:endCondLst>
                                    <p:cond evt="begin" delay="0">
                                      <p:tn val="53"/>
                                    </p:cond>
                                  </p:endCondLst>
                                  <p:childTnLst>
                                    <p:set>
                                      <p:cBhvr>
                                        <p:cTn id="54" dur="1" fill="hold">
                                          <p:stCondLst>
                                            <p:cond delay="0"/>
                                          </p:stCondLst>
                                        </p:cTn>
                                        <p:tgtEl>
                                          <p:spTgt spid="15"/>
                                        </p:tgtEl>
                                        <p:attrNameLst>
                                          <p:attrName>style.visibility</p:attrName>
                                        </p:attrNameLst>
                                      </p:cBhvr>
                                      <p:to>
                                        <p:strVal val="visible"/>
                                      </p:to>
                                    </p:set>
                                    <p:anim calcmode="lin" valueType="num">
                                      <p:cBhvr>
                                        <p:cTn id="55" dur="500" fill="hold"/>
                                        <p:tgtEl>
                                          <p:spTgt spid="15"/>
                                        </p:tgtEl>
                                        <p:attrNameLst>
                                          <p:attrName>ppt_w</p:attrName>
                                        </p:attrNameLst>
                                      </p:cBhvr>
                                      <p:tavLst>
                                        <p:tav tm="0">
                                          <p:val>
                                            <p:fltVal val="0"/>
                                          </p:val>
                                        </p:tav>
                                        <p:tav tm="100000">
                                          <p:val>
                                            <p:strVal val="#ppt_w"/>
                                          </p:val>
                                        </p:tav>
                                      </p:tavLst>
                                    </p:anim>
                                    <p:anim calcmode="lin" valueType="num">
                                      <p:cBhvr>
                                        <p:cTn id="56" dur="500" fill="hold"/>
                                        <p:tgtEl>
                                          <p:spTgt spid="15"/>
                                        </p:tgtEl>
                                        <p:attrNameLst>
                                          <p:attrName>ppt_h</p:attrName>
                                        </p:attrNameLst>
                                      </p:cBhvr>
                                      <p:tavLst>
                                        <p:tav tm="0">
                                          <p:val>
                                            <p:fltVal val="0"/>
                                          </p:val>
                                        </p:tav>
                                        <p:tav tm="100000">
                                          <p:val>
                                            <p:strVal val="#ppt_h"/>
                                          </p:val>
                                        </p:tav>
                                      </p:tavLst>
                                    </p:anim>
                                    <p:animEffect transition="in" filter="fade">
                                      <p:cBhvr>
                                        <p:cTn id="57" dur="500"/>
                                        <p:tgtEl>
                                          <p:spTgt spid="15"/>
                                        </p:tgtEl>
                                      </p:cBhvr>
                                    </p:animEffect>
                                  </p:childTnLst>
                                </p:cTn>
                              </p:par>
                            </p:childTnLst>
                          </p:cTn>
                        </p:par>
                        <p:par>
                          <p:cTn id="58" fill="hold">
                            <p:stCondLst>
                              <p:cond delay="5500"/>
                            </p:stCondLst>
                            <p:childTnLst>
                              <p:par>
                                <p:cTn id="59" presetID="53" presetClass="entr" presetSubtype="16" fill="hold" grpId="0" nodeType="afterEffect" nodePh="1">
                                  <p:stCondLst>
                                    <p:cond delay="0"/>
                                  </p:stCondLst>
                                  <p:endCondLst>
                                    <p:cond evt="begin" delay="0">
                                      <p:tn val="59"/>
                                    </p:cond>
                                  </p:endCondLst>
                                  <p:childTnLst>
                                    <p:set>
                                      <p:cBhvr>
                                        <p:cTn id="60" dur="1" fill="hold">
                                          <p:stCondLst>
                                            <p:cond delay="0"/>
                                          </p:stCondLst>
                                        </p:cTn>
                                        <p:tgtEl>
                                          <p:spTgt spid="17"/>
                                        </p:tgtEl>
                                        <p:attrNameLst>
                                          <p:attrName>style.visibility</p:attrName>
                                        </p:attrNameLst>
                                      </p:cBhvr>
                                      <p:to>
                                        <p:strVal val="visible"/>
                                      </p:to>
                                    </p:set>
                                    <p:anim calcmode="lin" valueType="num">
                                      <p:cBhvr>
                                        <p:cTn id="61" dur="500" fill="hold"/>
                                        <p:tgtEl>
                                          <p:spTgt spid="17"/>
                                        </p:tgtEl>
                                        <p:attrNameLst>
                                          <p:attrName>ppt_w</p:attrName>
                                        </p:attrNameLst>
                                      </p:cBhvr>
                                      <p:tavLst>
                                        <p:tav tm="0">
                                          <p:val>
                                            <p:fltVal val="0"/>
                                          </p:val>
                                        </p:tav>
                                        <p:tav tm="100000">
                                          <p:val>
                                            <p:strVal val="#ppt_w"/>
                                          </p:val>
                                        </p:tav>
                                      </p:tavLst>
                                    </p:anim>
                                    <p:anim calcmode="lin" valueType="num">
                                      <p:cBhvr>
                                        <p:cTn id="62" dur="500" fill="hold"/>
                                        <p:tgtEl>
                                          <p:spTgt spid="17"/>
                                        </p:tgtEl>
                                        <p:attrNameLst>
                                          <p:attrName>ppt_h</p:attrName>
                                        </p:attrNameLst>
                                      </p:cBhvr>
                                      <p:tavLst>
                                        <p:tav tm="0">
                                          <p:val>
                                            <p:fltVal val="0"/>
                                          </p:val>
                                        </p:tav>
                                        <p:tav tm="100000">
                                          <p:val>
                                            <p:strVal val="#ppt_h"/>
                                          </p:val>
                                        </p:tav>
                                      </p:tavLst>
                                    </p:anim>
                                    <p:animEffect transition="in" filter="fade">
                                      <p:cBhvr>
                                        <p:cTn id="6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P spid="15" grpId="0"/>
      <p:bldP spid="16" grpId="0"/>
      <p:bldP spid="17" grpId="0"/>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10" name="Picture Placeholder 7"/>
          <p:cNvSpPr>
            <a:spLocks noGrp="1"/>
          </p:cNvSpPr>
          <p:nvPr>
            <p:ph type="pic" sz="quarter" idx="11"/>
          </p:nvPr>
        </p:nvSpPr>
        <p:spPr>
          <a:xfrm>
            <a:off x="614627" y="1688952"/>
            <a:ext cx="4135564" cy="4820190"/>
          </a:xfrm>
          <a:prstGeom prst="rect">
            <a:avLst/>
          </a:prstGeom>
        </p:spPr>
        <p:txBody>
          <a:bodyPr/>
          <a:lstStyle/>
          <a:p>
            <a:endParaRPr lang="id-ID"/>
          </a:p>
        </p:txBody>
      </p:sp>
      <p:sp>
        <p:nvSpPr>
          <p:cNvPr id="14" name="Picture Placeholder 7"/>
          <p:cNvSpPr>
            <a:spLocks noGrp="1"/>
          </p:cNvSpPr>
          <p:nvPr>
            <p:ph type="pic" sz="quarter" idx="15"/>
          </p:nvPr>
        </p:nvSpPr>
        <p:spPr>
          <a:xfrm>
            <a:off x="4750191" y="4421390"/>
            <a:ext cx="2278325" cy="2087749"/>
          </a:xfrm>
          <a:prstGeom prst="rect">
            <a:avLst/>
          </a:prstGeom>
        </p:spPr>
        <p:txBody>
          <a:bodyPr/>
          <a:lstStyle/>
          <a:p>
            <a:endParaRPr lang="id-ID" dirty="0"/>
          </a:p>
        </p:txBody>
      </p:sp>
      <p:sp>
        <p:nvSpPr>
          <p:cNvPr id="16" name="Picture Placeholder 7"/>
          <p:cNvSpPr>
            <a:spLocks noGrp="1"/>
          </p:cNvSpPr>
          <p:nvPr>
            <p:ph type="pic" sz="quarter" idx="17"/>
          </p:nvPr>
        </p:nvSpPr>
        <p:spPr>
          <a:xfrm>
            <a:off x="7028516" y="4421391"/>
            <a:ext cx="2278325" cy="2087749"/>
          </a:xfrm>
          <a:prstGeom prst="rect">
            <a:avLst/>
          </a:prstGeom>
        </p:spPr>
        <p:txBody>
          <a:bodyPr/>
          <a:lstStyle/>
          <a:p>
            <a:endParaRPr lang="id-ID"/>
          </a:p>
        </p:txBody>
      </p:sp>
      <p:sp>
        <p:nvSpPr>
          <p:cNvPr id="18" name="Picture Placeholder 7"/>
          <p:cNvSpPr>
            <a:spLocks noGrp="1"/>
          </p:cNvSpPr>
          <p:nvPr>
            <p:ph type="pic" sz="quarter" idx="19"/>
          </p:nvPr>
        </p:nvSpPr>
        <p:spPr>
          <a:xfrm>
            <a:off x="9306841" y="4421390"/>
            <a:ext cx="2278325" cy="2087749"/>
          </a:xfrm>
          <a:prstGeom prst="rect">
            <a:avLst/>
          </a:prstGeom>
        </p:spPr>
        <p:txBody>
          <a:bodyPr/>
          <a:lstStyle/>
          <a:p>
            <a:endParaRPr lang="id-ID" dirty="0"/>
          </a:p>
        </p:txBody>
      </p:sp>
    </p:spTree>
    <p:extLst>
      <p:ext uri="{BB962C8B-B14F-4D97-AF65-F5344CB8AC3E}">
        <p14:creationId xmlns:p14="http://schemas.microsoft.com/office/powerpoint/2010/main" val="357747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nodePh="1">
                                  <p:stCondLst>
                                    <p:cond delay="0"/>
                                  </p:stCondLst>
                                  <p:endCondLst>
                                    <p:cond evt="begin" delay="0">
                                      <p:tn val="10"/>
                                    </p:cond>
                                  </p:end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nodePh="1">
                                  <p:stCondLst>
                                    <p:cond delay="0"/>
                                  </p:stCondLst>
                                  <p:endCondLst>
                                    <p:cond evt="begin" delay="0">
                                      <p:tn val="15"/>
                                    </p:cond>
                                  </p:end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nodePh="1">
                                  <p:stCondLst>
                                    <p:cond delay="0"/>
                                  </p:stCondLst>
                                  <p:endCondLst>
                                    <p:cond evt="begin" delay="0">
                                      <p:tn val="20"/>
                                    </p:cond>
                                  </p:end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ppt_x"/>
                                          </p:val>
                                        </p:tav>
                                        <p:tav tm="100000">
                                          <p:val>
                                            <p:strVal val="#ppt_x"/>
                                          </p:val>
                                        </p:tav>
                                      </p:tavLst>
                                    </p:anim>
                                    <p:anim calcmode="lin" valueType="num">
                                      <p:cBhvr additive="base">
                                        <p:cTn id="2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6" grpId="0"/>
      <p:bldP spid="18"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948446"/>
            <a:ext cx="12192000" cy="2961107"/>
          </a:xfrm>
          <a:prstGeom prst="rect">
            <a:avLst/>
          </a:prstGeom>
        </p:spPr>
        <p:txBody>
          <a:bodyPr/>
          <a:lstStyle/>
          <a:p>
            <a:endParaRPr lang="id-ID"/>
          </a:p>
        </p:txBody>
      </p:sp>
    </p:spTree>
    <p:extLst>
      <p:ext uri="{BB962C8B-B14F-4D97-AF65-F5344CB8AC3E}">
        <p14:creationId xmlns:p14="http://schemas.microsoft.com/office/powerpoint/2010/main" val="104950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2509334"/>
            <a:ext cx="6096000" cy="3409950"/>
          </a:xfrm>
          <a:prstGeom prst="rect">
            <a:avLst/>
          </a:prstGeom>
        </p:spPr>
        <p:txBody>
          <a:bodyPr/>
          <a:lstStyle/>
          <a:p>
            <a:endParaRPr lang="id-ID"/>
          </a:p>
        </p:txBody>
      </p:sp>
    </p:spTree>
    <p:extLst>
      <p:ext uri="{BB962C8B-B14F-4D97-AF65-F5344CB8AC3E}">
        <p14:creationId xmlns:p14="http://schemas.microsoft.com/office/powerpoint/2010/main" val="17332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9" name="Rectangle 8"/>
          <p:cNvSpPr/>
          <p:nvPr userDrawn="1"/>
        </p:nvSpPr>
        <p:spPr>
          <a:xfrm>
            <a:off x="860612" y="2155372"/>
            <a:ext cx="4843503" cy="3124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icture Placeholder 7"/>
          <p:cNvSpPr>
            <a:spLocks noGrp="1"/>
          </p:cNvSpPr>
          <p:nvPr>
            <p:ph type="pic" sz="quarter" idx="10"/>
          </p:nvPr>
        </p:nvSpPr>
        <p:spPr>
          <a:xfrm>
            <a:off x="1015190" y="2288517"/>
            <a:ext cx="4535381" cy="1747388"/>
          </a:xfrm>
          <a:prstGeom prst="roundRect">
            <a:avLst>
              <a:gd name="adj" fmla="val 5515"/>
            </a:avLst>
          </a:prstGeom>
        </p:spPr>
        <p:txBody>
          <a:bodyPr/>
          <a:lstStyle/>
          <a:p>
            <a:endParaRPr lang="id-ID" dirty="0"/>
          </a:p>
        </p:txBody>
      </p:sp>
      <p:sp>
        <p:nvSpPr>
          <p:cNvPr id="13" name="Rectangle 12"/>
          <p:cNvSpPr/>
          <p:nvPr userDrawn="1"/>
        </p:nvSpPr>
        <p:spPr>
          <a:xfrm>
            <a:off x="6487885" y="3129733"/>
            <a:ext cx="4843503" cy="3124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Picture Placeholder 7"/>
          <p:cNvSpPr>
            <a:spLocks noGrp="1"/>
          </p:cNvSpPr>
          <p:nvPr>
            <p:ph type="pic" sz="quarter" idx="11"/>
          </p:nvPr>
        </p:nvSpPr>
        <p:spPr>
          <a:xfrm>
            <a:off x="6642463" y="3262878"/>
            <a:ext cx="4535381" cy="1747388"/>
          </a:xfrm>
          <a:prstGeom prst="roundRect">
            <a:avLst>
              <a:gd name="adj" fmla="val 5515"/>
            </a:avLst>
          </a:prstGeom>
        </p:spPr>
        <p:txBody>
          <a:bodyPr/>
          <a:lstStyle/>
          <a:p>
            <a:endParaRPr lang="id-ID" dirty="0"/>
          </a:p>
        </p:txBody>
      </p:sp>
    </p:spTree>
    <p:extLst>
      <p:ext uri="{BB962C8B-B14F-4D97-AF65-F5344CB8AC3E}">
        <p14:creationId xmlns:p14="http://schemas.microsoft.com/office/powerpoint/2010/main" val="307516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nodePh="1">
                                  <p:stCondLst>
                                    <p:cond delay="0"/>
                                  </p:stCondLst>
                                  <p:endCondLst>
                                    <p:cond evt="begin" delay="0">
                                      <p:tn val="10"/>
                                    </p:cond>
                                  </p:end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anim calcmode="lin" valueType="num">
                                      <p:cBhvr>
                                        <p:cTn id="13" dur="500" fill="hold"/>
                                        <p:tgtEl>
                                          <p:spTgt spid="8"/>
                                        </p:tgtEl>
                                        <p:attrNameLst>
                                          <p:attrName>ppt_x</p:attrName>
                                        </p:attrNameLst>
                                      </p:cBhvr>
                                      <p:tavLst>
                                        <p:tav tm="0">
                                          <p:val>
                                            <p:strVal val="#ppt_x"/>
                                          </p:val>
                                        </p:tav>
                                        <p:tav tm="100000">
                                          <p:val>
                                            <p:strVal val="#ppt_x"/>
                                          </p:val>
                                        </p:tav>
                                      </p:tavLst>
                                    </p:anim>
                                    <p:anim calcmode="lin" valueType="num">
                                      <p:cBhvr>
                                        <p:cTn id="14" dur="50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anim calcmode="lin" valueType="num">
                                      <p:cBhvr>
                                        <p:cTn id="19" dur="500" fill="hold"/>
                                        <p:tgtEl>
                                          <p:spTgt spid="13"/>
                                        </p:tgtEl>
                                        <p:attrNameLst>
                                          <p:attrName>ppt_x</p:attrName>
                                        </p:attrNameLst>
                                      </p:cBhvr>
                                      <p:tavLst>
                                        <p:tav tm="0">
                                          <p:val>
                                            <p:strVal val="#ppt_x"/>
                                          </p:val>
                                        </p:tav>
                                        <p:tav tm="100000">
                                          <p:val>
                                            <p:strVal val="#ppt_x"/>
                                          </p:val>
                                        </p:tav>
                                      </p:tavLst>
                                    </p:anim>
                                    <p:anim calcmode="lin" valueType="num">
                                      <p:cBhvr>
                                        <p:cTn id="20" dur="500" fill="hold"/>
                                        <p:tgtEl>
                                          <p:spTgt spid="1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nodePh="1">
                                  <p:stCondLst>
                                    <p:cond delay="0"/>
                                  </p:stCondLst>
                                  <p:endCondLst>
                                    <p:cond evt="begin" delay="0">
                                      <p:tn val="21"/>
                                    </p:cond>
                                  </p:end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anim calcmode="lin" valueType="num">
                                      <p:cBhvr>
                                        <p:cTn id="24" dur="500" fill="hold"/>
                                        <p:tgtEl>
                                          <p:spTgt spid="14"/>
                                        </p:tgtEl>
                                        <p:attrNameLst>
                                          <p:attrName>ppt_x</p:attrName>
                                        </p:attrNameLst>
                                      </p:cBhvr>
                                      <p:tavLst>
                                        <p:tav tm="0">
                                          <p:val>
                                            <p:strVal val="#ppt_x"/>
                                          </p:val>
                                        </p:tav>
                                        <p:tav tm="100000">
                                          <p:val>
                                            <p:strVal val="#ppt_x"/>
                                          </p:val>
                                        </p:tav>
                                      </p:tavLst>
                                    </p:anim>
                                    <p:anim calcmode="lin" valueType="num">
                                      <p:cBhvr>
                                        <p:cTn id="25"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P spid="13" grpId="0" animBg="1"/>
      <p:bldP spid="14" grpId="0"/>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13" name="Rectangle 12"/>
          <p:cNvSpPr/>
          <p:nvPr userDrawn="1"/>
        </p:nvSpPr>
        <p:spPr>
          <a:xfrm>
            <a:off x="860612" y="702039"/>
            <a:ext cx="4843503" cy="3124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Picture Placeholder 7"/>
          <p:cNvSpPr>
            <a:spLocks noGrp="1"/>
          </p:cNvSpPr>
          <p:nvPr>
            <p:ph type="pic" sz="quarter" idx="10"/>
          </p:nvPr>
        </p:nvSpPr>
        <p:spPr>
          <a:xfrm>
            <a:off x="1015190" y="835184"/>
            <a:ext cx="4535381" cy="1747388"/>
          </a:xfrm>
          <a:prstGeom prst="roundRect">
            <a:avLst>
              <a:gd name="adj" fmla="val 5515"/>
            </a:avLst>
          </a:prstGeom>
        </p:spPr>
        <p:txBody>
          <a:bodyPr/>
          <a:lstStyle/>
          <a:p>
            <a:endParaRPr lang="id-ID" dirty="0"/>
          </a:p>
        </p:txBody>
      </p:sp>
      <p:sp>
        <p:nvSpPr>
          <p:cNvPr id="15" name="Rectangle 14"/>
          <p:cNvSpPr/>
          <p:nvPr userDrawn="1"/>
        </p:nvSpPr>
        <p:spPr>
          <a:xfrm>
            <a:off x="6487885" y="3085476"/>
            <a:ext cx="4843503" cy="3124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7"/>
          <p:cNvSpPr>
            <a:spLocks noGrp="1"/>
          </p:cNvSpPr>
          <p:nvPr>
            <p:ph type="pic" sz="quarter" idx="11"/>
          </p:nvPr>
        </p:nvSpPr>
        <p:spPr>
          <a:xfrm>
            <a:off x="6642463" y="3218621"/>
            <a:ext cx="4535381" cy="1747388"/>
          </a:xfrm>
          <a:prstGeom prst="roundRect">
            <a:avLst>
              <a:gd name="adj" fmla="val 5515"/>
            </a:avLst>
          </a:prstGeom>
        </p:spPr>
        <p:txBody>
          <a:bodyPr/>
          <a:lstStyle/>
          <a:p>
            <a:endParaRPr lang="id-ID" dirty="0"/>
          </a:p>
        </p:txBody>
      </p:sp>
    </p:spTree>
    <p:extLst>
      <p:ext uri="{BB962C8B-B14F-4D97-AF65-F5344CB8AC3E}">
        <p14:creationId xmlns:p14="http://schemas.microsoft.com/office/powerpoint/2010/main" val="77104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nodePh="1">
                                  <p:stCondLst>
                                    <p:cond delay="0"/>
                                  </p:stCondLst>
                                  <p:endCondLst>
                                    <p:cond evt="begin" delay="0">
                                      <p:tn val="10"/>
                                    </p:cond>
                                  </p:end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anim calcmode="lin" valueType="num">
                                      <p:cBhvr>
                                        <p:cTn id="13" dur="500" fill="hold"/>
                                        <p:tgtEl>
                                          <p:spTgt spid="14"/>
                                        </p:tgtEl>
                                        <p:attrNameLst>
                                          <p:attrName>ppt_x</p:attrName>
                                        </p:attrNameLst>
                                      </p:cBhvr>
                                      <p:tavLst>
                                        <p:tav tm="0">
                                          <p:val>
                                            <p:strVal val="#ppt_x"/>
                                          </p:val>
                                        </p:tav>
                                        <p:tav tm="100000">
                                          <p:val>
                                            <p:strVal val="#ppt_x"/>
                                          </p:val>
                                        </p:tav>
                                      </p:tavLst>
                                    </p:anim>
                                    <p:anim calcmode="lin" valueType="num">
                                      <p:cBhvr>
                                        <p:cTn id="14" dur="500" fill="hold"/>
                                        <p:tgtEl>
                                          <p:spTgt spid="14"/>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anim calcmode="lin" valueType="num">
                                      <p:cBhvr>
                                        <p:cTn id="19" dur="500" fill="hold"/>
                                        <p:tgtEl>
                                          <p:spTgt spid="15"/>
                                        </p:tgtEl>
                                        <p:attrNameLst>
                                          <p:attrName>ppt_x</p:attrName>
                                        </p:attrNameLst>
                                      </p:cBhvr>
                                      <p:tavLst>
                                        <p:tav tm="0">
                                          <p:val>
                                            <p:strVal val="#ppt_x"/>
                                          </p:val>
                                        </p:tav>
                                        <p:tav tm="100000">
                                          <p:val>
                                            <p:strVal val="#ppt_x"/>
                                          </p:val>
                                        </p:tav>
                                      </p:tavLst>
                                    </p:anim>
                                    <p:anim calcmode="lin" valueType="num">
                                      <p:cBhvr>
                                        <p:cTn id="20" dur="500" fill="hold"/>
                                        <p:tgtEl>
                                          <p:spTgt spid="15"/>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nodePh="1">
                                  <p:stCondLst>
                                    <p:cond delay="0"/>
                                  </p:stCondLst>
                                  <p:endCondLst>
                                    <p:cond evt="begin" delay="0">
                                      <p:tn val="21"/>
                                    </p:cond>
                                  </p:end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anim calcmode="lin" valueType="num">
                                      <p:cBhvr>
                                        <p:cTn id="24" dur="500" fill="hold"/>
                                        <p:tgtEl>
                                          <p:spTgt spid="16"/>
                                        </p:tgtEl>
                                        <p:attrNameLst>
                                          <p:attrName>ppt_x</p:attrName>
                                        </p:attrNameLst>
                                      </p:cBhvr>
                                      <p:tavLst>
                                        <p:tav tm="0">
                                          <p:val>
                                            <p:strVal val="#ppt_x"/>
                                          </p:val>
                                        </p:tav>
                                        <p:tav tm="100000">
                                          <p:val>
                                            <p:strVal val="#ppt_x"/>
                                          </p:val>
                                        </p:tav>
                                      </p:tavLst>
                                    </p:anim>
                                    <p:anim calcmode="lin" valueType="num">
                                      <p:cBhvr>
                                        <p:cTn id="25"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animBg="1"/>
      <p:bldP spid="16" grpId="0"/>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580702"/>
            <a:ext cx="3497263" cy="5277298"/>
          </a:xfrm>
          <a:prstGeom prst="rect">
            <a:avLst/>
          </a:prstGeom>
        </p:spPr>
        <p:txBody>
          <a:bodyPr/>
          <a:lstStyle/>
          <a:p>
            <a:endParaRPr lang="id-ID"/>
          </a:p>
        </p:txBody>
      </p:sp>
    </p:spTree>
    <p:extLst>
      <p:ext uri="{BB962C8B-B14F-4D97-AF65-F5344CB8AC3E}">
        <p14:creationId xmlns:p14="http://schemas.microsoft.com/office/powerpoint/2010/main" val="167989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6" name="Picture Placeholder 2"/>
          <p:cNvSpPr>
            <a:spLocks noGrp="1"/>
          </p:cNvSpPr>
          <p:nvPr>
            <p:ph type="pic" sz="quarter" idx="10"/>
          </p:nvPr>
        </p:nvSpPr>
        <p:spPr>
          <a:xfrm>
            <a:off x="0" y="0"/>
            <a:ext cx="12192000" cy="2700167"/>
          </a:xfrm>
          <a:prstGeom prst="rect">
            <a:avLst/>
          </a:prstGeom>
        </p:spPr>
        <p:txBody>
          <a:bodyPr/>
          <a:lstStyle/>
          <a:p>
            <a:endParaRPr lang="id-ID"/>
          </a:p>
        </p:txBody>
      </p:sp>
    </p:spTree>
    <p:extLst>
      <p:ext uri="{BB962C8B-B14F-4D97-AF65-F5344CB8AC3E}">
        <p14:creationId xmlns:p14="http://schemas.microsoft.com/office/powerpoint/2010/main" val="15121761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4_Title Slide">
    <p:spTree>
      <p:nvGrpSpPr>
        <p:cNvPr id="1" name=""/>
        <p:cNvGrpSpPr/>
        <p:nvPr/>
      </p:nvGrpSpPr>
      <p:grpSpPr>
        <a:xfrm>
          <a:off x="0" y="0"/>
          <a:ext cx="0" cy="0"/>
          <a:chOff x="0" y="0"/>
          <a:chExt cx="0" cy="0"/>
        </a:xfrm>
      </p:grpSpPr>
      <p:sp>
        <p:nvSpPr>
          <p:cNvPr id="6" name="Picture Placeholder 2"/>
          <p:cNvSpPr>
            <a:spLocks noGrp="1"/>
          </p:cNvSpPr>
          <p:nvPr>
            <p:ph type="pic" sz="quarter" idx="10"/>
          </p:nvPr>
        </p:nvSpPr>
        <p:spPr>
          <a:xfrm>
            <a:off x="0" y="0"/>
            <a:ext cx="12192000" cy="2700167"/>
          </a:xfrm>
          <a:prstGeom prst="rect">
            <a:avLst/>
          </a:prstGeom>
        </p:spPr>
        <p:txBody>
          <a:bodyPr/>
          <a:lstStyle/>
          <a:p>
            <a:endParaRPr lang="id-ID"/>
          </a:p>
        </p:txBody>
      </p:sp>
    </p:spTree>
    <p:extLst>
      <p:ext uri="{BB962C8B-B14F-4D97-AF65-F5344CB8AC3E}">
        <p14:creationId xmlns:p14="http://schemas.microsoft.com/office/powerpoint/2010/main" val="120432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7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285750"/>
            <a:ext cx="12192000" cy="4229100"/>
          </a:xfrm>
          <a:prstGeom prst="rect">
            <a:avLst/>
          </a:prstGeom>
        </p:spPr>
        <p:txBody>
          <a:bodyPr/>
          <a:lstStyle/>
          <a:p>
            <a:endParaRPr lang="en-US" dirty="0"/>
          </a:p>
        </p:txBody>
      </p:sp>
    </p:spTree>
    <p:extLst>
      <p:ext uri="{BB962C8B-B14F-4D97-AF65-F5344CB8AC3E}">
        <p14:creationId xmlns:p14="http://schemas.microsoft.com/office/powerpoint/2010/main" val="37636934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0" y="2043952"/>
            <a:ext cx="12192000" cy="3485989"/>
          </a:xfrm>
          <a:prstGeom prst="rect">
            <a:avLst/>
          </a:prstGeom>
        </p:spPr>
        <p:txBody>
          <a:bodyPr/>
          <a:lstStyle/>
          <a:p>
            <a:endParaRPr lang="id-ID"/>
          </a:p>
        </p:txBody>
      </p:sp>
    </p:spTree>
    <p:extLst>
      <p:ext uri="{BB962C8B-B14F-4D97-AF65-F5344CB8AC3E}">
        <p14:creationId xmlns:p14="http://schemas.microsoft.com/office/powerpoint/2010/main" val="419284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2149475" y="-697548"/>
            <a:ext cx="8344219" cy="8344217"/>
          </a:xfrm>
          <a:prstGeom prst="ellipse">
            <a:avLst/>
          </a:prstGeom>
        </p:spPr>
        <p:txBody>
          <a:bodyPr/>
          <a:lstStyle/>
          <a:p>
            <a:endParaRPr lang="id-ID"/>
          </a:p>
        </p:txBody>
      </p:sp>
    </p:spTree>
    <p:extLst>
      <p:ext uri="{BB962C8B-B14F-4D97-AF65-F5344CB8AC3E}">
        <p14:creationId xmlns:p14="http://schemas.microsoft.com/office/powerpoint/2010/main" val="258090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 y="2054021"/>
            <a:ext cx="8132781" cy="4131626"/>
          </a:xfrm>
          <a:prstGeom prst="rect">
            <a:avLst/>
          </a:prstGeom>
        </p:spPr>
        <p:txBody>
          <a:bodyPr/>
          <a:lstStyle/>
          <a:p>
            <a:endParaRPr lang="id-ID"/>
          </a:p>
        </p:txBody>
      </p:sp>
    </p:spTree>
    <p:extLst>
      <p:ext uri="{BB962C8B-B14F-4D97-AF65-F5344CB8AC3E}">
        <p14:creationId xmlns:p14="http://schemas.microsoft.com/office/powerpoint/2010/main" val="280876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4059219" y="2054021"/>
            <a:ext cx="8132781" cy="4131626"/>
          </a:xfrm>
          <a:prstGeom prst="rect">
            <a:avLst/>
          </a:prstGeom>
        </p:spPr>
        <p:txBody>
          <a:bodyPr/>
          <a:lstStyle/>
          <a:p>
            <a:endParaRPr lang="id-ID"/>
          </a:p>
        </p:txBody>
      </p:sp>
    </p:spTree>
    <p:extLst>
      <p:ext uri="{BB962C8B-B14F-4D97-AF65-F5344CB8AC3E}">
        <p14:creationId xmlns:p14="http://schemas.microsoft.com/office/powerpoint/2010/main" val="419627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7_Title Slide">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6782540" y="2054021"/>
            <a:ext cx="5409460" cy="2757676"/>
          </a:xfrm>
          <a:prstGeom prst="rect">
            <a:avLst/>
          </a:prstGeom>
        </p:spPr>
        <p:txBody>
          <a:bodyPr/>
          <a:lstStyle/>
          <a:p>
            <a:endParaRPr lang="id-ID"/>
          </a:p>
        </p:txBody>
      </p:sp>
    </p:spTree>
    <p:extLst>
      <p:ext uri="{BB962C8B-B14F-4D97-AF65-F5344CB8AC3E}">
        <p14:creationId xmlns:p14="http://schemas.microsoft.com/office/powerpoint/2010/main" val="1995255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 y="2357384"/>
            <a:ext cx="4498681" cy="4500616"/>
          </a:xfrm>
          <a:prstGeom prst="rect">
            <a:avLst/>
          </a:prstGeom>
        </p:spPr>
        <p:txBody>
          <a:bodyPr/>
          <a:lstStyle/>
          <a:p>
            <a:endParaRPr lang="id-ID"/>
          </a:p>
        </p:txBody>
      </p:sp>
      <p:sp>
        <p:nvSpPr>
          <p:cNvPr id="4" name="Picture Placeholder 2"/>
          <p:cNvSpPr>
            <a:spLocks noGrp="1"/>
          </p:cNvSpPr>
          <p:nvPr>
            <p:ph type="pic" sz="quarter" idx="11"/>
          </p:nvPr>
        </p:nvSpPr>
        <p:spPr>
          <a:xfrm>
            <a:off x="4583430" y="2357384"/>
            <a:ext cx="4513385" cy="4500616"/>
          </a:xfrm>
          <a:prstGeom prst="rect">
            <a:avLst/>
          </a:prstGeom>
        </p:spPr>
        <p:txBody>
          <a:bodyPr/>
          <a:lstStyle/>
          <a:p>
            <a:endParaRPr lang="id-ID"/>
          </a:p>
        </p:txBody>
      </p:sp>
      <p:sp>
        <p:nvSpPr>
          <p:cNvPr id="5" name="Picture Placeholder 2"/>
          <p:cNvSpPr>
            <a:spLocks noGrp="1"/>
          </p:cNvSpPr>
          <p:nvPr>
            <p:ph type="pic" sz="quarter" idx="12"/>
          </p:nvPr>
        </p:nvSpPr>
        <p:spPr>
          <a:xfrm>
            <a:off x="9173409" y="4653647"/>
            <a:ext cx="3018590" cy="2204353"/>
          </a:xfrm>
          <a:prstGeom prst="rect">
            <a:avLst/>
          </a:prstGeom>
        </p:spPr>
        <p:txBody>
          <a:bodyPr/>
          <a:lstStyle/>
          <a:p>
            <a:endParaRPr lang="id-ID"/>
          </a:p>
        </p:txBody>
      </p:sp>
      <p:sp>
        <p:nvSpPr>
          <p:cNvPr id="6" name="Picture Placeholder 2"/>
          <p:cNvSpPr>
            <a:spLocks noGrp="1"/>
          </p:cNvSpPr>
          <p:nvPr>
            <p:ph type="pic" sz="quarter" idx="13"/>
          </p:nvPr>
        </p:nvSpPr>
        <p:spPr>
          <a:xfrm>
            <a:off x="9173409" y="2357382"/>
            <a:ext cx="3018591" cy="2204353"/>
          </a:xfrm>
          <a:prstGeom prst="rect">
            <a:avLst/>
          </a:prstGeom>
        </p:spPr>
        <p:txBody>
          <a:bodyPr/>
          <a:lstStyle/>
          <a:p>
            <a:endParaRPr lang="id-ID"/>
          </a:p>
        </p:txBody>
      </p:sp>
    </p:spTree>
    <p:extLst>
      <p:ext uri="{BB962C8B-B14F-4D97-AF65-F5344CB8AC3E}">
        <p14:creationId xmlns:p14="http://schemas.microsoft.com/office/powerpoint/2010/main" val="414397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nodePh="1">
                                  <p:stCondLst>
                                    <p:cond delay="0"/>
                                  </p:stCondLst>
                                  <p:endCondLst>
                                    <p:cond evt="begin" delay="0">
                                      <p:tn val="10"/>
                                    </p:cond>
                                  </p:end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nodePh="1">
                                  <p:stCondLst>
                                    <p:cond delay="0"/>
                                  </p:stCondLst>
                                  <p:endCondLst>
                                    <p:cond evt="begin" delay="0">
                                      <p:tn val="15"/>
                                    </p:cond>
                                  </p:end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1+#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nodePh="1">
                                  <p:stCondLst>
                                    <p:cond delay="0"/>
                                  </p:stCondLst>
                                  <p:endCondLst>
                                    <p:cond evt="begin" delay="0">
                                      <p:tn val="20"/>
                                    </p:cond>
                                  </p:end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5304565"/>
            <a:ext cx="12192000" cy="1553435"/>
          </a:xfrm>
          <a:prstGeom prst="rect">
            <a:avLst/>
          </a:prstGeom>
        </p:spPr>
        <p:txBody>
          <a:bodyPr/>
          <a:lstStyle/>
          <a:p>
            <a:endParaRPr lang="id-ID"/>
          </a:p>
        </p:txBody>
      </p:sp>
      <p:sp>
        <p:nvSpPr>
          <p:cNvPr id="6" name="Picture Placeholder 2"/>
          <p:cNvSpPr>
            <a:spLocks noGrp="1"/>
          </p:cNvSpPr>
          <p:nvPr>
            <p:ph type="pic" sz="quarter" idx="12"/>
          </p:nvPr>
        </p:nvSpPr>
        <p:spPr>
          <a:xfrm>
            <a:off x="0" y="3751130"/>
            <a:ext cx="12192000" cy="1553435"/>
          </a:xfrm>
          <a:prstGeom prst="rect">
            <a:avLst/>
          </a:prstGeom>
        </p:spPr>
        <p:txBody>
          <a:bodyPr/>
          <a:lstStyle/>
          <a:p>
            <a:endParaRPr lang="id-ID"/>
          </a:p>
        </p:txBody>
      </p:sp>
      <p:sp>
        <p:nvSpPr>
          <p:cNvPr id="7" name="Picture Placeholder 2"/>
          <p:cNvSpPr>
            <a:spLocks noGrp="1"/>
          </p:cNvSpPr>
          <p:nvPr>
            <p:ph type="pic" sz="quarter" idx="13"/>
          </p:nvPr>
        </p:nvSpPr>
        <p:spPr>
          <a:xfrm>
            <a:off x="0" y="2197695"/>
            <a:ext cx="12192000" cy="1553435"/>
          </a:xfrm>
          <a:prstGeom prst="rect">
            <a:avLst/>
          </a:prstGeom>
        </p:spPr>
        <p:txBody>
          <a:bodyPr/>
          <a:lstStyle/>
          <a:p>
            <a:endParaRPr lang="id-ID"/>
          </a:p>
        </p:txBody>
      </p:sp>
    </p:spTree>
    <p:extLst>
      <p:ext uri="{BB962C8B-B14F-4D97-AF65-F5344CB8AC3E}">
        <p14:creationId xmlns:p14="http://schemas.microsoft.com/office/powerpoint/2010/main" val="383867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nodePh="1">
                                  <p:stCondLst>
                                    <p:cond delay="0"/>
                                  </p:stCondLst>
                                  <p:endCondLst>
                                    <p:cond evt="begin" delay="0">
                                      <p:tn val="10"/>
                                    </p:cond>
                                  </p:end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nodePh="1">
                                  <p:stCondLst>
                                    <p:cond delay="0"/>
                                  </p:stCondLst>
                                  <p:endCondLst>
                                    <p:cond evt="begin" delay="0">
                                      <p:tn val="15"/>
                                    </p:cond>
                                  </p:end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68_Title Slide">
    <p:spTree>
      <p:nvGrpSpPr>
        <p:cNvPr id="1" name=""/>
        <p:cNvGrpSpPr/>
        <p:nvPr/>
      </p:nvGrpSpPr>
      <p:grpSpPr>
        <a:xfrm>
          <a:off x="0" y="0"/>
          <a:ext cx="0" cy="0"/>
          <a:chOff x="0" y="0"/>
          <a:chExt cx="0" cy="0"/>
        </a:xfrm>
      </p:grpSpPr>
      <p:sp>
        <p:nvSpPr>
          <p:cNvPr id="6" name="Rectangle 5"/>
          <p:cNvSpPr/>
          <p:nvPr userDrawn="1"/>
        </p:nvSpPr>
        <p:spPr>
          <a:xfrm>
            <a:off x="4056063" y="2057400"/>
            <a:ext cx="8168831" cy="4800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sz="quarter" idx="10"/>
          </p:nvPr>
        </p:nvSpPr>
        <p:spPr>
          <a:xfrm>
            <a:off x="0" y="0"/>
            <a:ext cx="4056063" cy="6858000"/>
          </a:xfrm>
          <a:prstGeom prst="rect">
            <a:avLst/>
          </a:prstGeom>
        </p:spPr>
        <p:txBody>
          <a:bodyPr/>
          <a:lstStyle/>
          <a:p>
            <a:endParaRPr lang="id-ID"/>
          </a:p>
        </p:txBody>
      </p:sp>
      <p:sp>
        <p:nvSpPr>
          <p:cNvPr id="4" name="Picture Placeholder 2"/>
          <p:cNvSpPr>
            <a:spLocks noGrp="1"/>
          </p:cNvSpPr>
          <p:nvPr>
            <p:ph type="pic" sz="quarter" idx="11"/>
          </p:nvPr>
        </p:nvSpPr>
        <p:spPr>
          <a:xfrm>
            <a:off x="4745240" y="2743200"/>
            <a:ext cx="2718550" cy="1371600"/>
          </a:xfrm>
          <a:prstGeom prst="rect">
            <a:avLst/>
          </a:prstGeom>
        </p:spPr>
        <p:txBody>
          <a:bodyPr/>
          <a:lstStyle/>
          <a:p>
            <a:endParaRPr lang="id-ID"/>
          </a:p>
        </p:txBody>
      </p:sp>
      <p:sp>
        <p:nvSpPr>
          <p:cNvPr id="8" name="Picture Placeholder 2"/>
          <p:cNvSpPr>
            <a:spLocks noGrp="1"/>
          </p:cNvSpPr>
          <p:nvPr>
            <p:ph type="pic" sz="quarter" idx="12"/>
          </p:nvPr>
        </p:nvSpPr>
        <p:spPr>
          <a:xfrm>
            <a:off x="8152967" y="2743200"/>
            <a:ext cx="2718550" cy="1371600"/>
          </a:xfrm>
          <a:prstGeom prst="rect">
            <a:avLst/>
          </a:prstGeom>
        </p:spPr>
        <p:txBody>
          <a:bodyPr/>
          <a:lstStyle/>
          <a:p>
            <a:endParaRPr lang="id-ID"/>
          </a:p>
        </p:txBody>
      </p:sp>
    </p:spTree>
    <p:extLst>
      <p:ext uri="{BB962C8B-B14F-4D97-AF65-F5344CB8AC3E}">
        <p14:creationId xmlns:p14="http://schemas.microsoft.com/office/powerpoint/2010/main" val="236282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nodePh="1">
                                  <p:stCondLst>
                                    <p:cond delay="0"/>
                                  </p:stCondLst>
                                  <p:endCondLst>
                                    <p:cond evt="begin" delay="0">
                                      <p:tn val="15"/>
                                    </p:cond>
                                  </p:end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anim calcmode="lin" valueType="num">
                                      <p:cBhvr>
                                        <p:cTn id="18" dur="500" fill="hold"/>
                                        <p:tgtEl>
                                          <p:spTgt spid="4"/>
                                        </p:tgtEl>
                                        <p:attrNameLst>
                                          <p:attrName>ppt_x</p:attrName>
                                        </p:attrNameLst>
                                      </p:cBhvr>
                                      <p:tavLst>
                                        <p:tav tm="0">
                                          <p:val>
                                            <p:strVal val="#ppt_x"/>
                                          </p:val>
                                        </p:tav>
                                        <p:tav tm="100000">
                                          <p:val>
                                            <p:strVal val="#ppt_x"/>
                                          </p:val>
                                        </p:tav>
                                      </p:tavLst>
                                    </p:anim>
                                    <p:anim calcmode="lin" valueType="num">
                                      <p:cBhvr>
                                        <p:cTn id="19" dur="500" fill="hold"/>
                                        <p:tgtEl>
                                          <p:spTgt spid="4"/>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grpId="0" nodeType="afterEffect" nodePh="1">
                                  <p:stCondLst>
                                    <p:cond delay="0"/>
                                  </p:stCondLst>
                                  <p:endCondLst>
                                    <p:cond evt="begin" delay="0">
                                      <p:tn val="21"/>
                                    </p:cond>
                                  </p:end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anim calcmode="lin" valueType="num">
                                      <p:cBhvr>
                                        <p:cTn id="24" dur="500" fill="hold"/>
                                        <p:tgtEl>
                                          <p:spTgt spid="8"/>
                                        </p:tgtEl>
                                        <p:attrNameLst>
                                          <p:attrName>ppt_x</p:attrName>
                                        </p:attrNameLst>
                                      </p:cBhvr>
                                      <p:tavLst>
                                        <p:tav tm="0">
                                          <p:val>
                                            <p:strVal val="#ppt_x"/>
                                          </p:val>
                                        </p:tav>
                                        <p:tav tm="100000">
                                          <p:val>
                                            <p:strVal val="#ppt_x"/>
                                          </p:val>
                                        </p:tav>
                                      </p:tavLst>
                                    </p:anim>
                                    <p:anim calcmode="lin" valueType="num">
                                      <p:cBhvr>
                                        <p:cTn id="25"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4" grpId="0"/>
      <p:bldP spid="8" grpId="0"/>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9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7491663" y="0"/>
            <a:ext cx="4700337" cy="6858000"/>
          </a:xfrm>
          <a:prstGeom prst="rect">
            <a:avLst/>
          </a:prstGeom>
        </p:spPr>
        <p:txBody>
          <a:bodyPr/>
          <a:lstStyle/>
          <a:p>
            <a:endParaRPr lang="id-ID"/>
          </a:p>
        </p:txBody>
      </p:sp>
    </p:spTree>
    <p:extLst>
      <p:ext uri="{BB962C8B-B14F-4D97-AF65-F5344CB8AC3E}">
        <p14:creationId xmlns:p14="http://schemas.microsoft.com/office/powerpoint/2010/main" val="362815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0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4700337" cy="6858000"/>
          </a:xfrm>
          <a:prstGeom prst="rect">
            <a:avLst/>
          </a:prstGeom>
        </p:spPr>
        <p:txBody>
          <a:bodyPr/>
          <a:lstStyle/>
          <a:p>
            <a:endParaRPr lang="id-ID"/>
          </a:p>
        </p:txBody>
      </p:sp>
    </p:spTree>
    <p:extLst>
      <p:ext uri="{BB962C8B-B14F-4D97-AF65-F5344CB8AC3E}">
        <p14:creationId xmlns:p14="http://schemas.microsoft.com/office/powerpoint/2010/main" val="3058176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6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192000" cy="6858000"/>
          </a:xfrm>
          <a:prstGeom prst="rect">
            <a:avLst/>
          </a:prstGeom>
        </p:spPr>
        <p:txBody>
          <a:bodyPr/>
          <a:lstStyle/>
          <a:p>
            <a:endParaRPr lang="en-US" dirty="0"/>
          </a:p>
        </p:txBody>
      </p:sp>
    </p:spTree>
    <p:extLst>
      <p:ext uri="{BB962C8B-B14F-4D97-AF65-F5344CB8AC3E}">
        <p14:creationId xmlns:p14="http://schemas.microsoft.com/office/powerpoint/2010/main" val="245809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sp>
        <p:nvSpPr>
          <p:cNvPr id="5" name="Rectangle 4"/>
          <p:cNvSpPr/>
          <p:nvPr userDrawn="1"/>
        </p:nvSpPr>
        <p:spPr>
          <a:xfrm>
            <a:off x="-1" y="1883228"/>
            <a:ext cx="12192001" cy="49747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p:cNvSpPr>
            <a:spLocks noGrp="1"/>
          </p:cNvSpPr>
          <p:nvPr>
            <p:ph type="pic" sz="quarter" idx="10"/>
          </p:nvPr>
        </p:nvSpPr>
        <p:spPr>
          <a:xfrm>
            <a:off x="110233" y="2011270"/>
            <a:ext cx="11971533" cy="2571487"/>
          </a:xfrm>
          <a:prstGeom prst="rect">
            <a:avLst/>
          </a:prstGeom>
        </p:spPr>
        <p:txBody>
          <a:bodyPr/>
          <a:lstStyle/>
          <a:p>
            <a:endParaRPr lang="id-ID"/>
          </a:p>
        </p:txBody>
      </p:sp>
    </p:spTree>
    <p:extLst>
      <p:ext uri="{BB962C8B-B14F-4D97-AF65-F5344CB8AC3E}">
        <p14:creationId xmlns:p14="http://schemas.microsoft.com/office/powerpoint/2010/main" val="3220141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nodePh="1">
                                  <p:stCondLst>
                                    <p:cond delay="0"/>
                                  </p:stCondLst>
                                  <p:endCondLst>
                                    <p:cond evt="begin" delay="0">
                                      <p:tn val="10"/>
                                    </p:cond>
                                  </p:end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6" name="Picture Placeholder 2"/>
          <p:cNvSpPr>
            <a:spLocks noGrp="1"/>
          </p:cNvSpPr>
          <p:nvPr>
            <p:ph type="pic" sz="quarter" idx="11"/>
          </p:nvPr>
        </p:nvSpPr>
        <p:spPr>
          <a:xfrm>
            <a:off x="4509623" y="1745559"/>
            <a:ext cx="3184115" cy="3216275"/>
          </a:xfrm>
          <a:prstGeom prst="rect">
            <a:avLst/>
          </a:prstGeom>
        </p:spPr>
        <p:txBody>
          <a:bodyPr/>
          <a:lstStyle/>
          <a:p>
            <a:endParaRPr lang="id-ID"/>
          </a:p>
        </p:txBody>
      </p:sp>
      <p:sp>
        <p:nvSpPr>
          <p:cNvPr id="7" name="Picture Placeholder 2"/>
          <p:cNvSpPr>
            <a:spLocks noGrp="1"/>
          </p:cNvSpPr>
          <p:nvPr>
            <p:ph type="pic" sz="quarter" idx="12"/>
          </p:nvPr>
        </p:nvSpPr>
        <p:spPr>
          <a:xfrm>
            <a:off x="8223328" y="1745559"/>
            <a:ext cx="3184115" cy="3216275"/>
          </a:xfrm>
          <a:prstGeom prst="rect">
            <a:avLst/>
          </a:prstGeom>
        </p:spPr>
        <p:txBody>
          <a:bodyPr/>
          <a:lstStyle/>
          <a:p>
            <a:endParaRPr lang="id-ID"/>
          </a:p>
        </p:txBody>
      </p:sp>
      <p:sp>
        <p:nvSpPr>
          <p:cNvPr id="3" name="Picture Placeholder 2"/>
          <p:cNvSpPr>
            <a:spLocks noGrp="1"/>
          </p:cNvSpPr>
          <p:nvPr>
            <p:ph type="pic" sz="quarter" idx="10"/>
          </p:nvPr>
        </p:nvSpPr>
        <p:spPr>
          <a:xfrm>
            <a:off x="817733" y="1745559"/>
            <a:ext cx="3184115" cy="3216275"/>
          </a:xfrm>
          <a:prstGeom prst="rect">
            <a:avLst/>
          </a:prstGeom>
        </p:spPr>
        <p:txBody>
          <a:bodyPr/>
          <a:lstStyle/>
          <a:p>
            <a:endParaRPr lang="id-ID"/>
          </a:p>
        </p:txBody>
      </p:sp>
    </p:spTree>
    <p:extLst>
      <p:ext uri="{BB962C8B-B14F-4D97-AF65-F5344CB8AC3E}">
        <p14:creationId xmlns:p14="http://schemas.microsoft.com/office/powerpoint/2010/main" val="791258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nodePh="1">
                                  <p:stCondLst>
                                    <p:cond delay="0"/>
                                  </p:stCondLst>
                                  <p:endCondLst>
                                    <p:cond evt="begin" delay="0">
                                      <p:tn val="10"/>
                                    </p:cond>
                                  </p:end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nodePh="1">
                                  <p:stCondLst>
                                    <p:cond delay="0"/>
                                  </p:stCondLst>
                                  <p:endCondLst>
                                    <p:cond evt="begin" delay="0">
                                      <p:tn val="15"/>
                                    </p:cond>
                                  </p:end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3" grpId="0"/>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752475" y="1746250"/>
            <a:ext cx="3184525" cy="3216275"/>
          </a:xfrm>
          <a:prstGeom prst="rect">
            <a:avLst/>
          </a:prstGeom>
        </p:spPr>
        <p:txBody>
          <a:bodyPr/>
          <a:lstStyle/>
          <a:p>
            <a:endParaRPr lang="id-ID"/>
          </a:p>
        </p:txBody>
      </p:sp>
    </p:spTree>
    <p:extLst>
      <p:ext uri="{BB962C8B-B14F-4D97-AF65-F5344CB8AC3E}">
        <p14:creationId xmlns:p14="http://schemas.microsoft.com/office/powerpoint/2010/main" val="102823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4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2057400"/>
            <a:ext cx="4332288" cy="4800600"/>
          </a:xfrm>
          <a:prstGeom prst="rect">
            <a:avLst/>
          </a:prstGeom>
        </p:spPr>
        <p:txBody>
          <a:bodyPr/>
          <a:lstStyle/>
          <a:p>
            <a:endParaRPr lang="id-ID"/>
          </a:p>
        </p:txBody>
      </p:sp>
      <p:sp>
        <p:nvSpPr>
          <p:cNvPr id="4" name="Picture Placeholder 2"/>
          <p:cNvSpPr>
            <a:spLocks noGrp="1"/>
          </p:cNvSpPr>
          <p:nvPr>
            <p:ph type="pic" sz="quarter" idx="11"/>
          </p:nvPr>
        </p:nvSpPr>
        <p:spPr>
          <a:xfrm>
            <a:off x="4432934" y="2057400"/>
            <a:ext cx="7759066" cy="1688613"/>
          </a:xfrm>
          <a:prstGeom prst="rect">
            <a:avLst/>
          </a:prstGeom>
        </p:spPr>
        <p:txBody>
          <a:bodyPr/>
          <a:lstStyle/>
          <a:p>
            <a:endParaRPr lang="id-ID"/>
          </a:p>
        </p:txBody>
      </p:sp>
      <p:sp>
        <p:nvSpPr>
          <p:cNvPr id="5" name="Rectangle 4"/>
          <p:cNvSpPr/>
          <p:nvPr userDrawn="1"/>
        </p:nvSpPr>
        <p:spPr>
          <a:xfrm>
            <a:off x="4432934" y="3834581"/>
            <a:ext cx="7759066" cy="30234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6169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nodePh="1">
                                  <p:stCondLst>
                                    <p:cond delay="0"/>
                                  </p:stCondLst>
                                  <p:endCondLst>
                                    <p:cond evt="begin" delay="0">
                                      <p:tn val="10"/>
                                    </p:cond>
                                  </p:end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5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2481352"/>
            <a:ext cx="3077528" cy="2188324"/>
          </a:xfrm>
          <a:prstGeom prst="rect">
            <a:avLst/>
          </a:prstGeom>
        </p:spPr>
        <p:txBody>
          <a:bodyPr/>
          <a:lstStyle/>
          <a:p>
            <a:endParaRPr lang="id-ID"/>
          </a:p>
        </p:txBody>
      </p:sp>
      <p:sp>
        <p:nvSpPr>
          <p:cNvPr id="4" name="Picture Placeholder 2"/>
          <p:cNvSpPr>
            <a:spLocks noGrp="1"/>
          </p:cNvSpPr>
          <p:nvPr>
            <p:ph type="pic" sz="quarter" idx="11"/>
          </p:nvPr>
        </p:nvSpPr>
        <p:spPr>
          <a:xfrm>
            <a:off x="3077528" y="2481352"/>
            <a:ext cx="3008948" cy="2188324"/>
          </a:xfrm>
          <a:prstGeom prst="rect">
            <a:avLst/>
          </a:prstGeom>
        </p:spPr>
        <p:txBody>
          <a:bodyPr/>
          <a:lstStyle/>
          <a:p>
            <a:endParaRPr lang="id-ID"/>
          </a:p>
        </p:txBody>
      </p:sp>
      <p:sp>
        <p:nvSpPr>
          <p:cNvPr id="5" name="Picture Placeholder 2"/>
          <p:cNvSpPr>
            <a:spLocks noGrp="1"/>
          </p:cNvSpPr>
          <p:nvPr>
            <p:ph type="pic" sz="quarter" idx="12"/>
          </p:nvPr>
        </p:nvSpPr>
        <p:spPr>
          <a:xfrm>
            <a:off x="6086476" y="2481352"/>
            <a:ext cx="3008948" cy="2188324"/>
          </a:xfrm>
          <a:prstGeom prst="rect">
            <a:avLst/>
          </a:prstGeom>
        </p:spPr>
        <p:txBody>
          <a:bodyPr/>
          <a:lstStyle/>
          <a:p>
            <a:endParaRPr lang="id-ID"/>
          </a:p>
        </p:txBody>
      </p:sp>
      <p:sp>
        <p:nvSpPr>
          <p:cNvPr id="6" name="Picture Placeholder 2"/>
          <p:cNvSpPr>
            <a:spLocks noGrp="1"/>
          </p:cNvSpPr>
          <p:nvPr>
            <p:ph type="pic" sz="quarter" idx="13"/>
          </p:nvPr>
        </p:nvSpPr>
        <p:spPr>
          <a:xfrm>
            <a:off x="9095424" y="2481352"/>
            <a:ext cx="3096576" cy="2188324"/>
          </a:xfrm>
          <a:prstGeom prst="rect">
            <a:avLst/>
          </a:prstGeom>
        </p:spPr>
        <p:txBody>
          <a:bodyPr/>
          <a:lstStyle/>
          <a:p>
            <a:endParaRPr lang="id-ID"/>
          </a:p>
        </p:txBody>
      </p:sp>
      <p:sp>
        <p:nvSpPr>
          <p:cNvPr id="11" name="Picture Placeholder 2"/>
          <p:cNvSpPr>
            <a:spLocks noGrp="1"/>
          </p:cNvSpPr>
          <p:nvPr>
            <p:ph type="pic" sz="quarter" idx="14"/>
          </p:nvPr>
        </p:nvSpPr>
        <p:spPr>
          <a:xfrm>
            <a:off x="0" y="4669676"/>
            <a:ext cx="3077528" cy="2188324"/>
          </a:xfrm>
          <a:prstGeom prst="rect">
            <a:avLst/>
          </a:prstGeom>
        </p:spPr>
        <p:txBody>
          <a:bodyPr/>
          <a:lstStyle/>
          <a:p>
            <a:endParaRPr lang="id-ID"/>
          </a:p>
        </p:txBody>
      </p:sp>
      <p:sp>
        <p:nvSpPr>
          <p:cNvPr id="12" name="Picture Placeholder 2"/>
          <p:cNvSpPr>
            <a:spLocks noGrp="1"/>
          </p:cNvSpPr>
          <p:nvPr>
            <p:ph type="pic" sz="quarter" idx="15"/>
          </p:nvPr>
        </p:nvSpPr>
        <p:spPr>
          <a:xfrm>
            <a:off x="3077528" y="4669676"/>
            <a:ext cx="3008948" cy="2188324"/>
          </a:xfrm>
          <a:prstGeom prst="rect">
            <a:avLst/>
          </a:prstGeom>
        </p:spPr>
        <p:txBody>
          <a:bodyPr/>
          <a:lstStyle/>
          <a:p>
            <a:endParaRPr lang="id-ID"/>
          </a:p>
        </p:txBody>
      </p:sp>
      <p:sp>
        <p:nvSpPr>
          <p:cNvPr id="13" name="Picture Placeholder 2"/>
          <p:cNvSpPr>
            <a:spLocks noGrp="1"/>
          </p:cNvSpPr>
          <p:nvPr>
            <p:ph type="pic" sz="quarter" idx="16"/>
          </p:nvPr>
        </p:nvSpPr>
        <p:spPr>
          <a:xfrm>
            <a:off x="6086476" y="4669676"/>
            <a:ext cx="3008948" cy="2188324"/>
          </a:xfrm>
          <a:prstGeom prst="rect">
            <a:avLst/>
          </a:prstGeom>
        </p:spPr>
        <p:txBody>
          <a:bodyPr/>
          <a:lstStyle/>
          <a:p>
            <a:endParaRPr lang="id-ID"/>
          </a:p>
        </p:txBody>
      </p:sp>
      <p:sp>
        <p:nvSpPr>
          <p:cNvPr id="14" name="Picture Placeholder 2"/>
          <p:cNvSpPr>
            <a:spLocks noGrp="1"/>
          </p:cNvSpPr>
          <p:nvPr>
            <p:ph type="pic" sz="quarter" idx="17"/>
          </p:nvPr>
        </p:nvSpPr>
        <p:spPr>
          <a:xfrm>
            <a:off x="9095424" y="4669676"/>
            <a:ext cx="3096576" cy="2188324"/>
          </a:xfrm>
          <a:prstGeom prst="rect">
            <a:avLst/>
          </a:prstGeom>
        </p:spPr>
        <p:txBody>
          <a:bodyPr/>
          <a:lstStyle/>
          <a:p>
            <a:endParaRPr lang="id-ID"/>
          </a:p>
        </p:txBody>
      </p:sp>
    </p:spTree>
    <p:extLst>
      <p:ext uri="{BB962C8B-B14F-4D97-AF65-F5344CB8AC3E}">
        <p14:creationId xmlns:p14="http://schemas.microsoft.com/office/powerpoint/2010/main" val="358113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grpId="0" nodeType="afterEffect" nodePh="1">
                                  <p:stCondLst>
                                    <p:cond delay="0"/>
                                  </p:stCondLst>
                                  <p:endCondLst>
                                    <p:cond evt="begin" delay="0">
                                      <p:tn val="11"/>
                                    </p:cond>
                                  </p:end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1000"/>
                            </p:stCondLst>
                            <p:childTnLst>
                              <p:par>
                                <p:cTn id="17" presetID="53" presetClass="entr" presetSubtype="16" fill="hold" grpId="0" nodeType="afterEffect" nodePh="1">
                                  <p:stCondLst>
                                    <p:cond delay="0"/>
                                  </p:stCondLst>
                                  <p:endCondLst>
                                    <p:cond evt="begin" delay="0">
                                      <p:tn val="17"/>
                                    </p:cond>
                                  </p:end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par>
                          <p:cTn id="22" fill="hold">
                            <p:stCondLst>
                              <p:cond delay="1500"/>
                            </p:stCondLst>
                            <p:childTnLst>
                              <p:par>
                                <p:cTn id="23" presetID="53" presetClass="entr" presetSubtype="16" fill="hold" grpId="0" nodeType="afterEffect" nodePh="1">
                                  <p:stCondLst>
                                    <p:cond delay="0"/>
                                  </p:stCondLst>
                                  <p:endCondLst>
                                    <p:cond evt="begin" delay="0">
                                      <p:tn val="23"/>
                                    </p:cond>
                                  </p:end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fltVal val="0"/>
                                          </p:val>
                                        </p:tav>
                                        <p:tav tm="100000">
                                          <p:val>
                                            <p:strVal val="#ppt_w"/>
                                          </p:val>
                                        </p:tav>
                                      </p:tavLst>
                                    </p:anim>
                                    <p:anim calcmode="lin" valueType="num">
                                      <p:cBhvr>
                                        <p:cTn id="26" dur="500" fill="hold"/>
                                        <p:tgtEl>
                                          <p:spTgt spid="14"/>
                                        </p:tgtEl>
                                        <p:attrNameLst>
                                          <p:attrName>ppt_h</p:attrName>
                                        </p:attrNameLst>
                                      </p:cBhvr>
                                      <p:tavLst>
                                        <p:tav tm="0">
                                          <p:val>
                                            <p:fltVal val="0"/>
                                          </p:val>
                                        </p:tav>
                                        <p:tav tm="100000">
                                          <p:val>
                                            <p:strVal val="#ppt_h"/>
                                          </p:val>
                                        </p:tav>
                                      </p:tavLst>
                                    </p:anim>
                                    <p:animEffect transition="in" filter="fade">
                                      <p:cBhvr>
                                        <p:cTn id="27" dur="500"/>
                                        <p:tgtEl>
                                          <p:spTgt spid="14"/>
                                        </p:tgtEl>
                                      </p:cBhvr>
                                    </p:animEffect>
                                  </p:childTnLst>
                                </p:cTn>
                              </p:par>
                            </p:childTnLst>
                          </p:cTn>
                        </p:par>
                        <p:par>
                          <p:cTn id="28" fill="hold">
                            <p:stCondLst>
                              <p:cond delay="2000"/>
                            </p:stCondLst>
                            <p:childTnLst>
                              <p:par>
                                <p:cTn id="29" presetID="53" presetClass="entr" presetSubtype="16" fill="hold" grpId="0" nodeType="afterEffect" nodePh="1">
                                  <p:stCondLst>
                                    <p:cond delay="0"/>
                                  </p:stCondLst>
                                  <p:endCondLst>
                                    <p:cond evt="begin" delay="0">
                                      <p:tn val="29"/>
                                    </p:cond>
                                  </p:end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childTnLst>
                          </p:cTn>
                        </p:par>
                        <p:par>
                          <p:cTn id="34" fill="hold">
                            <p:stCondLst>
                              <p:cond delay="2500"/>
                            </p:stCondLst>
                            <p:childTnLst>
                              <p:par>
                                <p:cTn id="35" presetID="53" presetClass="entr" presetSubtype="16" fill="hold" grpId="0" nodeType="afterEffect" nodePh="1">
                                  <p:stCondLst>
                                    <p:cond delay="0"/>
                                  </p:stCondLst>
                                  <p:endCondLst>
                                    <p:cond evt="begin" delay="0">
                                      <p:tn val="35"/>
                                    </p:cond>
                                  </p:endCondLst>
                                  <p:childTnLst>
                                    <p:set>
                                      <p:cBhvr>
                                        <p:cTn id="36" dur="1" fill="hold">
                                          <p:stCondLst>
                                            <p:cond delay="0"/>
                                          </p:stCondLst>
                                        </p:cTn>
                                        <p:tgtEl>
                                          <p:spTgt spid="4"/>
                                        </p:tgtEl>
                                        <p:attrNameLst>
                                          <p:attrName>style.visibility</p:attrName>
                                        </p:attrNameLst>
                                      </p:cBhvr>
                                      <p:to>
                                        <p:strVal val="visible"/>
                                      </p:to>
                                    </p:set>
                                    <p:anim calcmode="lin" valueType="num">
                                      <p:cBhvr>
                                        <p:cTn id="37" dur="500" fill="hold"/>
                                        <p:tgtEl>
                                          <p:spTgt spid="4"/>
                                        </p:tgtEl>
                                        <p:attrNameLst>
                                          <p:attrName>ppt_w</p:attrName>
                                        </p:attrNameLst>
                                      </p:cBhvr>
                                      <p:tavLst>
                                        <p:tav tm="0">
                                          <p:val>
                                            <p:fltVal val="0"/>
                                          </p:val>
                                        </p:tav>
                                        <p:tav tm="100000">
                                          <p:val>
                                            <p:strVal val="#ppt_w"/>
                                          </p:val>
                                        </p:tav>
                                      </p:tavLst>
                                    </p:anim>
                                    <p:anim calcmode="lin" valueType="num">
                                      <p:cBhvr>
                                        <p:cTn id="38" dur="500" fill="hold"/>
                                        <p:tgtEl>
                                          <p:spTgt spid="4"/>
                                        </p:tgtEl>
                                        <p:attrNameLst>
                                          <p:attrName>ppt_h</p:attrName>
                                        </p:attrNameLst>
                                      </p:cBhvr>
                                      <p:tavLst>
                                        <p:tav tm="0">
                                          <p:val>
                                            <p:fltVal val="0"/>
                                          </p:val>
                                        </p:tav>
                                        <p:tav tm="100000">
                                          <p:val>
                                            <p:strVal val="#ppt_h"/>
                                          </p:val>
                                        </p:tav>
                                      </p:tavLst>
                                    </p:anim>
                                    <p:animEffect transition="in" filter="fade">
                                      <p:cBhvr>
                                        <p:cTn id="39" dur="500"/>
                                        <p:tgtEl>
                                          <p:spTgt spid="4"/>
                                        </p:tgtEl>
                                      </p:cBhvr>
                                    </p:animEffect>
                                  </p:childTnLst>
                                </p:cTn>
                              </p:par>
                            </p:childTnLst>
                          </p:cTn>
                        </p:par>
                        <p:par>
                          <p:cTn id="40" fill="hold">
                            <p:stCondLst>
                              <p:cond delay="3000"/>
                            </p:stCondLst>
                            <p:childTnLst>
                              <p:par>
                                <p:cTn id="41" presetID="53" presetClass="entr" presetSubtype="16" fill="hold" grpId="0" nodeType="afterEffect" nodePh="1">
                                  <p:stCondLst>
                                    <p:cond delay="0"/>
                                  </p:stCondLst>
                                  <p:endCondLst>
                                    <p:cond evt="begin" delay="0">
                                      <p:tn val="41"/>
                                    </p:cond>
                                  </p:endCondLst>
                                  <p:childTnLst>
                                    <p:set>
                                      <p:cBhvr>
                                        <p:cTn id="42" dur="1" fill="hold">
                                          <p:stCondLst>
                                            <p:cond delay="0"/>
                                          </p:stCondLst>
                                        </p:cTn>
                                        <p:tgtEl>
                                          <p:spTgt spid="13"/>
                                        </p:tgtEl>
                                        <p:attrNameLst>
                                          <p:attrName>style.visibility</p:attrName>
                                        </p:attrNameLst>
                                      </p:cBhvr>
                                      <p:to>
                                        <p:strVal val="visible"/>
                                      </p:to>
                                    </p:set>
                                    <p:anim calcmode="lin" valueType="num">
                                      <p:cBhvr>
                                        <p:cTn id="43" dur="500" fill="hold"/>
                                        <p:tgtEl>
                                          <p:spTgt spid="13"/>
                                        </p:tgtEl>
                                        <p:attrNameLst>
                                          <p:attrName>ppt_w</p:attrName>
                                        </p:attrNameLst>
                                      </p:cBhvr>
                                      <p:tavLst>
                                        <p:tav tm="0">
                                          <p:val>
                                            <p:fltVal val="0"/>
                                          </p:val>
                                        </p:tav>
                                        <p:tav tm="100000">
                                          <p:val>
                                            <p:strVal val="#ppt_w"/>
                                          </p:val>
                                        </p:tav>
                                      </p:tavLst>
                                    </p:anim>
                                    <p:anim calcmode="lin" valueType="num">
                                      <p:cBhvr>
                                        <p:cTn id="44" dur="500" fill="hold"/>
                                        <p:tgtEl>
                                          <p:spTgt spid="13"/>
                                        </p:tgtEl>
                                        <p:attrNameLst>
                                          <p:attrName>ppt_h</p:attrName>
                                        </p:attrNameLst>
                                      </p:cBhvr>
                                      <p:tavLst>
                                        <p:tav tm="0">
                                          <p:val>
                                            <p:fltVal val="0"/>
                                          </p:val>
                                        </p:tav>
                                        <p:tav tm="100000">
                                          <p:val>
                                            <p:strVal val="#ppt_h"/>
                                          </p:val>
                                        </p:tav>
                                      </p:tavLst>
                                    </p:anim>
                                    <p:animEffect transition="in" filter="fade">
                                      <p:cBhvr>
                                        <p:cTn id="45" dur="500"/>
                                        <p:tgtEl>
                                          <p:spTgt spid="13"/>
                                        </p:tgtEl>
                                      </p:cBhvr>
                                    </p:animEffect>
                                  </p:childTnLst>
                                </p:cTn>
                              </p:par>
                            </p:childTnLst>
                          </p:cTn>
                        </p:par>
                        <p:par>
                          <p:cTn id="46" fill="hold">
                            <p:stCondLst>
                              <p:cond delay="3500"/>
                            </p:stCondLst>
                            <p:childTnLst>
                              <p:par>
                                <p:cTn id="47" presetID="53" presetClass="entr" presetSubtype="16" fill="hold" grpId="0" nodeType="afterEffect" nodePh="1">
                                  <p:stCondLst>
                                    <p:cond delay="0"/>
                                  </p:stCondLst>
                                  <p:endCondLst>
                                    <p:cond evt="begin" delay="0">
                                      <p:tn val="47"/>
                                    </p:cond>
                                  </p:endCondLst>
                                  <p:childTnLst>
                                    <p:set>
                                      <p:cBhvr>
                                        <p:cTn id="48" dur="1" fill="hold">
                                          <p:stCondLst>
                                            <p:cond delay="0"/>
                                          </p:stCondLst>
                                        </p:cTn>
                                        <p:tgtEl>
                                          <p:spTgt spid="6"/>
                                        </p:tgtEl>
                                        <p:attrNameLst>
                                          <p:attrName>style.visibility</p:attrName>
                                        </p:attrNameLst>
                                      </p:cBhvr>
                                      <p:to>
                                        <p:strVal val="visible"/>
                                      </p:to>
                                    </p:set>
                                    <p:anim calcmode="lin" valueType="num">
                                      <p:cBhvr>
                                        <p:cTn id="49" dur="500" fill="hold"/>
                                        <p:tgtEl>
                                          <p:spTgt spid="6"/>
                                        </p:tgtEl>
                                        <p:attrNameLst>
                                          <p:attrName>ppt_w</p:attrName>
                                        </p:attrNameLst>
                                      </p:cBhvr>
                                      <p:tavLst>
                                        <p:tav tm="0">
                                          <p:val>
                                            <p:fltVal val="0"/>
                                          </p:val>
                                        </p:tav>
                                        <p:tav tm="100000">
                                          <p:val>
                                            <p:strVal val="#ppt_w"/>
                                          </p:val>
                                        </p:tav>
                                      </p:tavLst>
                                    </p:anim>
                                    <p:anim calcmode="lin" valueType="num">
                                      <p:cBhvr>
                                        <p:cTn id="50" dur="500" fill="hold"/>
                                        <p:tgtEl>
                                          <p:spTgt spid="6"/>
                                        </p:tgtEl>
                                        <p:attrNameLst>
                                          <p:attrName>ppt_h</p:attrName>
                                        </p:attrNameLst>
                                      </p:cBhvr>
                                      <p:tavLst>
                                        <p:tav tm="0">
                                          <p:val>
                                            <p:fltVal val="0"/>
                                          </p:val>
                                        </p:tav>
                                        <p:tav tm="100000">
                                          <p:val>
                                            <p:strVal val="#ppt_h"/>
                                          </p:val>
                                        </p:tav>
                                      </p:tavLst>
                                    </p:anim>
                                    <p:animEffect transition="in" filter="fade">
                                      <p:cBhvr>
                                        <p:cTn id="5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11" grpId="0"/>
      <p:bldP spid="12" grpId="0"/>
      <p:bldP spid="13" grpId="0"/>
      <p:bldP spid="14" grpId="0"/>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73_Custom Layout">
    <p:spTree>
      <p:nvGrpSpPr>
        <p:cNvPr id="1" name=""/>
        <p:cNvGrpSpPr/>
        <p:nvPr/>
      </p:nvGrpSpPr>
      <p:grpSpPr>
        <a:xfrm>
          <a:off x="0" y="0"/>
          <a:ext cx="0" cy="0"/>
          <a:chOff x="0" y="0"/>
          <a:chExt cx="0" cy="0"/>
        </a:xfrm>
      </p:grpSpPr>
      <p:sp>
        <p:nvSpPr>
          <p:cNvPr id="8" name="Rectangle 7"/>
          <p:cNvSpPr/>
          <p:nvPr userDrawn="1"/>
        </p:nvSpPr>
        <p:spPr>
          <a:xfrm>
            <a:off x="0" y="4777740"/>
            <a:ext cx="12192000" cy="208025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2" name="Picture 1"/>
          <p:cNvPicPr>
            <a:picLocks noChangeAspect="1"/>
          </p:cNvPicPr>
          <p:nvPr userDrawn="1"/>
        </p:nvPicPr>
        <p:blipFill>
          <a:blip r:embed="rId2"/>
          <a:stretch>
            <a:fillRect/>
          </a:stretch>
        </p:blipFill>
        <p:spPr>
          <a:xfrm>
            <a:off x="4198067" y="2493077"/>
            <a:ext cx="1737594" cy="3698656"/>
          </a:xfrm>
          <a:prstGeom prst="rect">
            <a:avLst/>
          </a:prstGeom>
        </p:spPr>
      </p:pic>
      <p:pic>
        <p:nvPicPr>
          <p:cNvPr id="3" name="Picture 2"/>
          <p:cNvPicPr>
            <a:picLocks noChangeAspect="1"/>
          </p:cNvPicPr>
          <p:nvPr userDrawn="1"/>
        </p:nvPicPr>
        <p:blipFill>
          <a:blip r:embed="rId2"/>
          <a:stretch>
            <a:fillRect/>
          </a:stretch>
        </p:blipFill>
        <p:spPr>
          <a:xfrm>
            <a:off x="6245984" y="2493077"/>
            <a:ext cx="1737594" cy="3698656"/>
          </a:xfrm>
          <a:prstGeom prst="rect">
            <a:avLst/>
          </a:prstGeom>
        </p:spPr>
      </p:pic>
      <p:sp>
        <p:nvSpPr>
          <p:cNvPr id="5" name="Picture Placeholder 1"/>
          <p:cNvSpPr>
            <a:spLocks noGrp="1"/>
          </p:cNvSpPr>
          <p:nvPr>
            <p:ph type="pic" sz="quarter" idx="10"/>
          </p:nvPr>
        </p:nvSpPr>
        <p:spPr>
          <a:xfrm>
            <a:off x="4332240" y="3030415"/>
            <a:ext cx="1469247" cy="2623979"/>
          </a:xfrm>
          <a:prstGeom prst="rect">
            <a:avLst/>
          </a:prstGeom>
        </p:spPr>
      </p:sp>
      <p:sp>
        <p:nvSpPr>
          <p:cNvPr id="6" name="Picture Placeholder 2"/>
          <p:cNvSpPr>
            <a:spLocks noGrp="1"/>
          </p:cNvSpPr>
          <p:nvPr>
            <p:ph type="pic" sz="quarter" idx="11"/>
          </p:nvPr>
        </p:nvSpPr>
        <p:spPr>
          <a:xfrm>
            <a:off x="6386854" y="3042371"/>
            <a:ext cx="1455853" cy="2623978"/>
          </a:xfrm>
          <a:prstGeom prst="rect">
            <a:avLst/>
          </a:prstGeom>
        </p:spPr>
      </p:sp>
    </p:spTree>
    <p:extLst>
      <p:ext uri="{BB962C8B-B14F-4D97-AF65-F5344CB8AC3E}">
        <p14:creationId xmlns:p14="http://schemas.microsoft.com/office/powerpoint/2010/main" val="22887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74_Custom Layout">
    <p:spTree>
      <p:nvGrpSpPr>
        <p:cNvPr id="1" name=""/>
        <p:cNvGrpSpPr/>
        <p:nvPr/>
      </p:nvGrpSpPr>
      <p:grpSpPr>
        <a:xfrm>
          <a:off x="0" y="0"/>
          <a:ext cx="0" cy="0"/>
          <a:chOff x="0" y="0"/>
          <a:chExt cx="0" cy="0"/>
        </a:xfrm>
      </p:grpSpPr>
      <p:pic>
        <p:nvPicPr>
          <p:cNvPr id="2" name="Picture 2" descr="C:\Users\ilie\Desktop\flat-iphone-mockups.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artisticGlowEdges/>
                    </a14:imgEffect>
                  </a14:imgLayer>
                </a14:imgProps>
              </a:ext>
              <a:ext uri="{28A0092B-C50C-407E-A947-70E740481C1C}">
                <a14:useLocalDpi xmlns:a14="http://schemas.microsoft.com/office/drawing/2010/main" val="0"/>
              </a:ext>
            </a:extLst>
          </a:blip>
          <a:srcRect/>
          <a:stretch>
            <a:fillRect/>
          </a:stretch>
        </p:blipFill>
        <p:spPr bwMode="auto">
          <a:xfrm>
            <a:off x="1057665" y="2052123"/>
            <a:ext cx="2281163" cy="413850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Picture Placeholder 1"/>
          <p:cNvSpPr>
            <a:spLocks noGrp="1"/>
          </p:cNvSpPr>
          <p:nvPr>
            <p:ph type="pic" sz="quarter" idx="11"/>
          </p:nvPr>
        </p:nvSpPr>
        <p:spPr>
          <a:xfrm>
            <a:off x="1475615" y="2747153"/>
            <a:ext cx="1061845" cy="2642839"/>
          </a:xfrm>
          <a:prstGeom prst="rect">
            <a:avLst/>
          </a:prstGeom>
        </p:spPr>
      </p:sp>
      <p:pic>
        <p:nvPicPr>
          <p:cNvPr id="4" name="Picture 2" descr="C:\Users\ilie\Desktop\flat-iphone-mockups.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artisticGlowEdges/>
                    </a14:imgEffect>
                  </a14:imgLayer>
                </a14:imgProps>
              </a:ext>
              <a:ext uri="{28A0092B-C50C-407E-A947-70E740481C1C}">
                <a14:useLocalDpi xmlns:a14="http://schemas.microsoft.com/office/drawing/2010/main" val="0"/>
              </a:ext>
            </a:extLst>
          </a:blip>
          <a:srcRect/>
          <a:stretch>
            <a:fillRect/>
          </a:stretch>
        </p:blipFill>
        <p:spPr bwMode="auto">
          <a:xfrm>
            <a:off x="2292814" y="1711892"/>
            <a:ext cx="2603282" cy="4722895"/>
          </a:xfrm>
          <a:prstGeom prst="rect">
            <a:avLst/>
          </a:prstGeom>
          <a:noFill/>
          <a:extLst>
            <a:ext uri="{909E8E84-426E-40dd-AFC4-6F175D3DCCD1}">
              <a14:hiddenFill xmlns:a14="http://schemas.microsoft.com/office/drawing/2010/main" xmlns="">
                <a:solidFill>
                  <a:srgbClr val="FFFFFF"/>
                </a:solidFill>
              </a14:hiddenFill>
            </a:ext>
          </a:extLst>
        </p:spPr>
      </p:pic>
      <p:sp>
        <p:nvSpPr>
          <p:cNvPr id="6" name="Picture Placeholder 1"/>
          <p:cNvSpPr>
            <a:spLocks noGrp="1"/>
          </p:cNvSpPr>
          <p:nvPr>
            <p:ph type="pic" sz="quarter" idx="10"/>
          </p:nvPr>
        </p:nvSpPr>
        <p:spPr>
          <a:xfrm>
            <a:off x="2690677" y="2520281"/>
            <a:ext cx="1712989" cy="3018089"/>
          </a:xfrm>
          <a:prstGeom prst="rect">
            <a:avLst/>
          </a:prstGeom>
        </p:spPr>
      </p:sp>
    </p:spTree>
    <p:extLst>
      <p:ext uri="{BB962C8B-B14F-4D97-AF65-F5344CB8AC3E}">
        <p14:creationId xmlns:p14="http://schemas.microsoft.com/office/powerpoint/2010/main" val="2000953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76_Custom Layou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00591" y="2337800"/>
            <a:ext cx="1845214" cy="3709209"/>
          </a:xfrm>
          <a:prstGeom prst="rect">
            <a:avLst/>
          </a:prstGeom>
          <a:effectLst>
            <a:outerShdw blurRad="114300" dist="177800" dir="2700000" algn="tl" rotWithShape="0">
              <a:prstClr val="black">
                <a:alpha val="20000"/>
              </a:prstClr>
            </a:outerShdw>
          </a:effectLst>
        </p:spPr>
      </p:pic>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89226" y="2337800"/>
            <a:ext cx="1845214" cy="3709209"/>
          </a:xfrm>
          <a:prstGeom prst="rect">
            <a:avLst/>
          </a:prstGeom>
          <a:effectLst>
            <a:outerShdw blurRad="114300" dist="177800" dir="2700000" algn="tl" rotWithShape="0">
              <a:prstClr val="black">
                <a:alpha val="20000"/>
              </a:prstClr>
            </a:outerShdw>
          </a:effectLst>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11833" y="2013036"/>
            <a:ext cx="2168333" cy="4358736"/>
          </a:xfrm>
          <a:prstGeom prst="rect">
            <a:avLst/>
          </a:prstGeom>
          <a:effectLst>
            <a:outerShdw blurRad="114300" dist="177800" dir="2700000" algn="tl" rotWithShape="0">
              <a:prstClr val="black">
                <a:alpha val="20000"/>
              </a:prstClr>
            </a:outerShdw>
          </a:effectLst>
        </p:spPr>
      </p:pic>
      <p:sp>
        <p:nvSpPr>
          <p:cNvPr id="6" name="Picture Placeholder 1"/>
          <p:cNvSpPr>
            <a:spLocks noGrp="1"/>
          </p:cNvSpPr>
          <p:nvPr>
            <p:ph type="pic" sz="quarter" idx="10"/>
          </p:nvPr>
        </p:nvSpPr>
        <p:spPr>
          <a:xfrm>
            <a:off x="5210964" y="2727850"/>
            <a:ext cx="1774783" cy="2653991"/>
          </a:xfrm>
          <a:prstGeom prst="rect">
            <a:avLst/>
          </a:prstGeom>
        </p:spPr>
      </p:sp>
      <p:sp>
        <p:nvSpPr>
          <p:cNvPr id="7" name="Picture Placeholder 1"/>
          <p:cNvSpPr>
            <a:spLocks noGrp="1"/>
          </p:cNvSpPr>
          <p:nvPr>
            <p:ph type="pic" sz="quarter" idx="11"/>
          </p:nvPr>
        </p:nvSpPr>
        <p:spPr>
          <a:xfrm>
            <a:off x="4245325" y="2929547"/>
            <a:ext cx="879477" cy="2274153"/>
          </a:xfrm>
          <a:prstGeom prst="rect">
            <a:avLst/>
          </a:prstGeom>
        </p:spPr>
      </p:sp>
      <p:sp>
        <p:nvSpPr>
          <p:cNvPr id="9" name="Picture Placeholder 1"/>
          <p:cNvSpPr>
            <a:spLocks noGrp="1"/>
          </p:cNvSpPr>
          <p:nvPr>
            <p:ph type="pic" sz="quarter" idx="12"/>
          </p:nvPr>
        </p:nvSpPr>
        <p:spPr>
          <a:xfrm>
            <a:off x="7076908" y="2929547"/>
            <a:ext cx="926781" cy="2274153"/>
          </a:xfrm>
          <a:prstGeom prst="rect">
            <a:avLst/>
          </a:prstGeom>
        </p:spPr>
      </p:sp>
    </p:spTree>
    <p:extLst>
      <p:ext uri="{BB962C8B-B14F-4D97-AF65-F5344CB8AC3E}">
        <p14:creationId xmlns:p14="http://schemas.microsoft.com/office/powerpoint/2010/main" val="965798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anim calcmode="lin" valueType="num">
                                      <p:cBhvr>
                                        <p:cTn id="18" dur="500" fill="hold"/>
                                        <p:tgtEl>
                                          <p:spTgt spid="4"/>
                                        </p:tgtEl>
                                        <p:attrNameLst>
                                          <p:attrName>ppt_x</p:attrName>
                                        </p:attrNameLst>
                                      </p:cBhvr>
                                      <p:tavLst>
                                        <p:tav tm="0">
                                          <p:val>
                                            <p:strVal val="#ppt_x"/>
                                          </p:val>
                                        </p:tav>
                                        <p:tav tm="100000">
                                          <p:val>
                                            <p:strVal val="#ppt_x"/>
                                          </p:val>
                                        </p:tav>
                                      </p:tavLst>
                                    </p:anim>
                                    <p:anim calcmode="lin" valueType="num">
                                      <p:cBhvr>
                                        <p:cTn id="19" dur="500" fill="hold"/>
                                        <p:tgtEl>
                                          <p:spTgt spid="4"/>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000"/>
                            </p:stCondLst>
                            <p:childTnLst>
                              <p:par>
                                <p:cTn id="25" presetID="42" presetClass="entr" presetSubtype="0"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anim calcmode="lin" valueType="num">
                                      <p:cBhvr>
                                        <p:cTn id="28" dur="500" fill="hold"/>
                                        <p:tgtEl>
                                          <p:spTgt spid="8"/>
                                        </p:tgtEl>
                                        <p:attrNameLst>
                                          <p:attrName>ppt_x</p:attrName>
                                        </p:attrNameLst>
                                      </p:cBhvr>
                                      <p:tavLst>
                                        <p:tav tm="0">
                                          <p:val>
                                            <p:strVal val="#ppt_x"/>
                                          </p:val>
                                        </p:tav>
                                        <p:tav tm="100000">
                                          <p:val>
                                            <p:strVal val="#ppt_x"/>
                                          </p:val>
                                        </p:tav>
                                      </p:tavLst>
                                    </p:anim>
                                    <p:anim calcmode="lin" valueType="num">
                                      <p:cBhvr>
                                        <p:cTn id="29" dur="500" fill="hold"/>
                                        <p:tgtEl>
                                          <p:spTgt spid="8"/>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75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7540335" y="1962590"/>
            <a:ext cx="1737594" cy="3698656"/>
          </a:xfrm>
          <a:prstGeom prst="rect">
            <a:avLst/>
          </a:prstGeom>
        </p:spPr>
      </p:pic>
      <p:pic>
        <p:nvPicPr>
          <p:cNvPr id="3" name="Picture 2"/>
          <p:cNvPicPr>
            <a:picLocks noChangeAspect="1"/>
          </p:cNvPicPr>
          <p:nvPr userDrawn="1"/>
        </p:nvPicPr>
        <p:blipFill>
          <a:blip r:embed="rId2"/>
          <a:stretch>
            <a:fillRect/>
          </a:stretch>
        </p:blipFill>
        <p:spPr>
          <a:xfrm>
            <a:off x="9530256" y="1962590"/>
            <a:ext cx="1737594" cy="3698656"/>
          </a:xfrm>
          <a:prstGeom prst="rect">
            <a:avLst/>
          </a:prstGeom>
        </p:spPr>
      </p:pic>
      <p:sp>
        <p:nvSpPr>
          <p:cNvPr id="5" name="Picture Placeholder 1"/>
          <p:cNvSpPr>
            <a:spLocks noGrp="1"/>
          </p:cNvSpPr>
          <p:nvPr>
            <p:ph type="pic" sz="quarter" idx="10"/>
          </p:nvPr>
        </p:nvSpPr>
        <p:spPr>
          <a:xfrm>
            <a:off x="7697368" y="2499928"/>
            <a:ext cx="1469247" cy="2623979"/>
          </a:xfrm>
          <a:prstGeom prst="rect">
            <a:avLst/>
          </a:prstGeom>
        </p:spPr>
      </p:sp>
      <p:sp>
        <p:nvSpPr>
          <p:cNvPr id="6" name="Picture Placeholder 2"/>
          <p:cNvSpPr>
            <a:spLocks noGrp="1"/>
          </p:cNvSpPr>
          <p:nvPr>
            <p:ph type="pic" sz="quarter" idx="11"/>
          </p:nvPr>
        </p:nvSpPr>
        <p:spPr>
          <a:xfrm>
            <a:off x="9693986" y="2511884"/>
            <a:ext cx="1455853" cy="2623978"/>
          </a:xfrm>
          <a:prstGeom prst="rect">
            <a:avLst/>
          </a:prstGeom>
        </p:spPr>
      </p:sp>
    </p:spTree>
    <p:extLst>
      <p:ext uri="{BB962C8B-B14F-4D97-AF65-F5344CB8AC3E}">
        <p14:creationId xmlns:p14="http://schemas.microsoft.com/office/powerpoint/2010/main" val="200330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78_Custom Layout">
    <p:spTree>
      <p:nvGrpSpPr>
        <p:cNvPr id="1" name=""/>
        <p:cNvGrpSpPr/>
        <p:nvPr/>
      </p:nvGrpSpPr>
      <p:grpSpPr>
        <a:xfrm>
          <a:off x="0" y="0"/>
          <a:ext cx="0" cy="0"/>
          <a:chOff x="0" y="0"/>
          <a:chExt cx="0" cy="0"/>
        </a:xfrm>
      </p:grpSpPr>
      <p:pic>
        <p:nvPicPr>
          <p:cNvPr id="2" name="Picture 1" descr="Ipad Black.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4306947" y="1861530"/>
            <a:ext cx="3578104" cy="5226999"/>
          </a:xfrm>
          <a:prstGeom prst="rect">
            <a:avLst/>
          </a:prstGeom>
        </p:spPr>
      </p:pic>
      <p:sp>
        <p:nvSpPr>
          <p:cNvPr id="5" name="Picture Placeholder 4"/>
          <p:cNvSpPr>
            <a:spLocks noGrp="1"/>
          </p:cNvSpPr>
          <p:nvPr>
            <p:ph type="pic" sz="quarter" idx="11"/>
          </p:nvPr>
        </p:nvSpPr>
        <p:spPr>
          <a:xfrm>
            <a:off x="4206240" y="3022899"/>
            <a:ext cx="3722146" cy="2861534"/>
          </a:xfrm>
          <a:prstGeom prst="rect">
            <a:avLst/>
          </a:prstGeom>
        </p:spPr>
        <p:txBody>
          <a:bodyPr/>
          <a:lstStyle/>
          <a:p>
            <a:endParaRPr lang="en-US" dirty="0"/>
          </a:p>
        </p:txBody>
      </p:sp>
    </p:spTree>
    <p:extLst>
      <p:ext uri="{BB962C8B-B14F-4D97-AF65-F5344CB8AC3E}">
        <p14:creationId xmlns:p14="http://schemas.microsoft.com/office/powerpoint/2010/main" val="3615208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8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192000" cy="6858000"/>
          </a:xfrm>
          <a:prstGeom prst="rect">
            <a:avLst/>
          </a:prstGeom>
        </p:spPr>
        <p:txBody>
          <a:bodyPr/>
          <a:lstStyle/>
          <a:p>
            <a:endParaRPr lang="en-US" dirty="0"/>
          </a:p>
        </p:txBody>
      </p:sp>
      <p:sp>
        <p:nvSpPr>
          <p:cNvPr id="4" name="Picture Placeholder 4"/>
          <p:cNvSpPr>
            <a:spLocks noGrp="1"/>
          </p:cNvSpPr>
          <p:nvPr>
            <p:ph type="pic" sz="quarter" idx="11"/>
          </p:nvPr>
        </p:nvSpPr>
        <p:spPr>
          <a:xfrm>
            <a:off x="5117306" y="2346643"/>
            <a:ext cx="1957387" cy="1958975"/>
          </a:xfrm>
          <a:prstGeom prst="ellipse">
            <a:avLst/>
          </a:prstGeom>
        </p:spPr>
        <p:txBody>
          <a:bodyPr/>
          <a:lstStyle/>
          <a:p>
            <a:endParaRPr lang="id-ID"/>
          </a:p>
        </p:txBody>
      </p:sp>
    </p:spTree>
    <p:extLst>
      <p:ext uri="{BB962C8B-B14F-4D97-AF65-F5344CB8AC3E}">
        <p14:creationId xmlns:p14="http://schemas.microsoft.com/office/powerpoint/2010/main" val="41997174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79_Custom Layout">
    <p:spTree>
      <p:nvGrpSpPr>
        <p:cNvPr id="1" name=""/>
        <p:cNvGrpSpPr/>
        <p:nvPr/>
      </p:nvGrpSpPr>
      <p:grpSpPr>
        <a:xfrm>
          <a:off x="0" y="0"/>
          <a:ext cx="0" cy="0"/>
          <a:chOff x="0" y="0"/>
          <a:chExt cx="0" cy="0"/>
        </a:xfrm>
      </p:grpSpPr>
      <p:sp>
        <p:nvSpPr>
          <p:cNvPr id="8" name="Rectangle 7"/>
          <p:cNvSpPr/>
          <p:nvPr userDrawn="1"/>
        </p:nvSpPr>
        <p:spPr>
          <a:xfrm>
            <a:off x="0" y="0"/>
            <a:ext cx="2937510" cy="6857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6" name="Picture 5" descr="Ipad Black.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7060" y="1420465"/>
            <a:ext cx="3578104" cy="5226999"/>
          </a:xfrm>
          <a:prstGeom prst="rect">
            <a:avLst/>
          </a:prstGeom>
        </p:spPr>
      </p:pic>
      <p:sp>
        <p:nvSpPr>
          <p:cNvPr id="7" name="Picture Placeholder 4"/>
          <p:cNvSpPr>
            <a:spLocks noGrp="1"/>
          </p:cNvSpPr>
          <p:nvPr>
            <p:ph type="pic" sz="quarter" idx="11"/>
          </p:nvPr>
        </p:nvSpPr>
        <p:spPr>
          <a:xfrm>
            <a:off x="1496658" y="2183801"/>
            <a:ext cx="2861534" cy="3711388"/>
          </a:xfrm>
          <a:prstGeom prst="rect">
            <a:avLst/>
          </a:prstGeom>
        </p:spPr>
        <p:txBody>
          <a:bodyPr/>
          <a:lstStyle/>
          <a:p>
            <a:endParaRPr lang="en-US" dirty="0"/>
          </a:p>
        </p:txBody>
      </p:sp>
    </p:spTree>
    <p:extLst>
      <p:ext uri="{BB962C8B-B14F-4D97-AF65-F5344CB8AC3E}">
        <p14:creationId xmlns:p14="http://schemas.microsoft.com/office/powerpoint/2010/main" val="695998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nodePh="1">
                                  <p:stCondLst>
                                    <p:cond delay="0"/>
                                  </p:stCondLst>
                                  <p:endCondLst>
                                    <p:cond evt="begin" delay="0">
                                      <p:tn val="15"/>
                                    </p:cond>
                                  </p:end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80_Custom Layout">
    <p:spTree>
      <p:nvGrpSpPr>
        <p:cNvPr id="1" name=""/>
        <p:cNvGrpSpPr/>
        <p:nvPr/>
      </p:nvGrpSpPr>
      <p:grpSpPr>
        <a:xfrm>
          <a:off x="0" y="0"/>
          <a:ext cx="0" cy="0"/>
          <a:chOff x="0" y="0"/>
          <a:chExt cx="0" cy="0"/>
        </a:xfrm>
      </p:grpSpPr>
      <p:pic>
        <p:nvPicPr>
          <p:cNvPr id="3" name="Picture 2" descr="Ipa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28992" y="1392422"/>
            <a:ext cx="3639282" cy="5308677"/>
          </a:xfrm>
          <a:prstGeom prst="rect">
            <a:avLst/>
          </a:prstGeom>
        </p:spPr>
      </p:pic>
      <p:sp>
        <p:nvSpPr>
          <p:cNvPr id="4" name="Picture Placeholder 4"/>
          <p:cNvSpPr>
            <a:spLocks noGrp="1"/>
          </p:cNvSpPr>
          <p:nvPr>
            <p:ph type="pic" sz="quarter" idx="12"/>
          </p:nvPr>
        </p:nvSpPr>
        <p:spPr>
          <a:xfrm>
            <a:off x="7782052" y="2034540"/>
            <a:ext cx="2962147" cy="3925197"/>
          </a:xfrm>
          <a:prstGeom prst="rect">
            <a:avLst/>
          </a:prstGeom>
        </p:spPr>
        <p:txBody>
          <a:bodyPr/>
          <a:lstStyle/>
          <a:p>
            <a:endParaRPr lang="en-US" dirty="0"/>
          </a:p>
        </p:txBody>
      </p:sp>
    </p:spTree>
    <p:extLst>
      <p:ext uri="{BB962C8B-B14F-4D97-AF65-F5344CB8AC3E}">
        <p14:creationId xmlns:p14="http://schemas.microsoft.com/office/powerpoint/2010/main" val="4232087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81_Custom Layout">
    <p:spTree>
      <p:nvGrpSpPr>
        <p:cNvPr id="1" name=""/>
        <p:cNvGrpSpPr/>
        <p:nvPr/>
      </p:nvGrpSpPr>
      <p:grpSpPr>
        <a:xfrm>
          <a:off x="0" y="0"/>
          <a:ext cx="0" cy="0"/>
          <a:chOff x="0" y="0"/>
          <a:chExt cx="0" cy="0"/>
        </a:xfrm>
      </p:grpSpPr>
      <p:pic>
        <p:nvPicPr>
          <p:cNvPr id="2" name="Picture 2" descr="C:\Users\MARIO\Desktop\OUR ITEM\Gadget\macbook_air.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19458" y="1236482"/>
            <a:ext cx="10461701" cy="6277022"/>
          </a:xfrm>
          <a:prstGeom prst="rect">
            <a:avLst/>
          </a:prstGeom>
          <a:noFill/>
          <a:extLst>
            <a:ext uri="{909E8E84-426E-40dd-AFC4-6F175D3DCCD1}">
              <a14:hiddenFill xmlns:a14="http://schemas.microsoft.com/office/drawing/2010/main" xmlns="">
                <a:solidFill>
                  <a:srgbClr val="FFFFFF"/>
                </a:solidFill>
              </a14:hiddenFill>
            </a:ext>
          </a:extLst>
        </p:spPr>
      </p:pic>
      <p:sp>
        <p:nvSpPr>
          <p:cNvPr id="3" name="Picture Placeholder 3"/>
          <p:cNvSpPr>
            <a:spLocks noGrp="1"/>
          </p:cNvSpPr>
          <p:nvPr>
            <p:ph type="pic" sz="quarter" idx="10"/>
          </p:nvPr>
        </p:nvSpPr>
        <p:spPr>
          <a:xfrm>
            <a:off x="7379193" y="2571750"/>
            <a:ext cx="4812807" cy="3282690"/>
          </a:xfrm>
          <a:prstGeom prst="rect">
            <a:avLst/>
          </a:prstGeom>
        </p:spPr>
        <p:txBody>
          <a:bodyPr/>
          <a:lstStyle/>
          <a:p>
            <a:endParaRPr lang="id-ID"/>
          </a:p>
        </p:txBody>
      </p:sp>
    </p:spTree>
    <p:extLst>
      <p:ext uri="{BB962C8B-B14F-4D97-AF65-F5344CB8AC3E}">
        <p14:creationId xmlns:p14="http://schemas.microsoft.com/office/powerpoint/2010/main" val="1815003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nodePh="1">
                                  <p:stCondLst>
                                    <p:cond delay="0"/>
                                  </p:stCondLst>
                                  <p:endCondLst>
                                    <p:cond evt="begin" delay="0">
                                      <p:tn val="11"/>
                                    </p:cond>
                                  </p:end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83_Custom Layout">
    <p:spTree>
      <p:nvGrpSpPr>
        <p:cNvPr id="1" name=""/>
        <p:cNvGrpSpPr/>
        <p:nvPr/>
      </p:nvGrpSpPr>
      <p:grpSpPr>
        <a:xfrm>
          <a:off x="0" y="0"/>
          <a:ext cx="0" cy="0"/>
          <a:chOff x="0" y="0"/>
          <a:chExt cx="0" cy="0"/>
        </a:xfrm>
      </p:grpSpPr>
      <p:pic>
        <p:nvPicPr>
          <p:cNvPr id="2" name="Picture 1" descr="G:\DESIGN\GRAFICRIVER\MY CREATION\2016\01_Rockefeller Creative PowerPoint Template\macbookpr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3987" y="2183802"/>
            <a:ext cx="7387487" cy="4210717"/>
          </a:xfrm>
          <a:prstGeom prst="rect">
            <a:avLst/>
          </a:prstGeom>
          <a:noFill/>
          <a:extLst>
            <a:ext uri="{909E8E84-426E-40dd-AFC4-6F175D3DCCD1}">
              <a14:hiddenFill xmlns:a14="http://schemas.microsoft.com/office/drawing/2010/main" xmlns="">
                <a:solidFill>
                  <a:srgbClr val="FFFFFF"/>
                </a:solidFill>
              </a14:hiddenFill>
            </a:ext>
          </a:extLst>
        </p:spPr>
      </p:pic>
      <p:sp>
        <p:nvSpPr>
          <p:cNvPr id="3" name="Picture Placeholder 2"/>
          <p:cNvSpPr>
            <a:spLocks noGrp="1"/>
          </p:cNvSpPr>
          <p:nvPr>
            <p:ph type="pic" sz="quarter" idx="10"/>
          </p:nvPr>
        </p:nvSpPr>
        <p:spPr>
          <a:xfrm>
            <a:off x="1387735" y="2550246"/>
            <a:ext cx="4909693" cy="3108239"/>
          </a:xfrm>
          <a:prstGeom prst="rect">
            <a:avLst/>
          </a:prstGeom>
        </p:spPr>
        <p:txBody>
          <a:bodyPr/>
          <a:lstStyle/>
          <a:p>
            <a:endParaRPr lang="en-US" dirty="0"/>
          </a:p>
        </p:txBody>
      </p:sp>
    </p:spTree>
    <p:extLst>
      <p:ext uri="{BB962C8B-B14F-4D97-AF65-F5344CB8AC3E}">
        <p14:creationId xmlns:p14="http://schemas.microsoft.com/office/powerpoint/2010/main" val="3491831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nodePh="1">
                                  <p:stCondLst>
                                    <p:cond delay="0"/>
                                  </p:stCondLst>
                                  <p:endCondLst>
                                    <p:cond evt="begin" delay="0">
                                      <p:tn val="11"/>
                                    </p:cond>
                                  </p:end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85_Custom Layout">
    <p:spTree>
      <p:nvGrpSpPr>
        <p:cNvPr id="1" name=""/>
        <p:cNvGrpSpPr/>
        <p:nvPr/>
      </p:nvGrpSpPr>
      <p:grpSpPr>
        <a:xfrm>
          <a:off x="0" y="0"/>
          <a:ext cx="0" cy="0"/>
          <a:chOff x="0" y="0"/>
          <a:chExt cx="0" cy="0"/>
        </a:xfrm>
      </p:grpSpPr>
      <p:sp>
        <p:nvSpPr>
          <p:cNvPr id="5" name="Rectangle 4"/>
          <p:cNvSpPr/>
          <p:nvPr userDrawn="1"/>
        </p:nvSpPr>
        <p:spPr>
          <a:xfrm>
            <a:off x="0" y="5373666"/>
            <a:ext cx="12192000" cy="14937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2" name="Picture 2" descr="C:\Users\ilie\Desktop\flat mac.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00717" y="2164836"/>
            <a:ext cx="5190565" cy="4250245"/>
          </a:xfrm>
          <a:prstGeom prst="rect">
            <a:avLst/>
          </a:prstGeom>
          <a:noFill/>
          <a:extLst>
            <a:ext uri="{909E8E84-426E-40dd-AFC4-6F175D3DCCD1}">
              <a14:hiddenFill xmlns:a14="http://schemas.microsoft.com/office/drawing/2010/main" xmlns="">
                <a:solidFill>
                  <a:srgbClr val="FFFFFF"/>
                </a:solidFill>
              </a14:hiddenFill>
            </a:ext>
          </a:extLst>
        </p:spPr>
      </p:pic>
      <p:sp>
        <p:nvSpPr>
          <p:cNvPr id="4" name="Picture Placeholder 4"/>
          <p:cNvSpPr>
            <a:spLocks noGrp="1"/>
          </p:cNvSpPr>
          <p:nvPr>
            <p:ph type="pic" sz="quarter" idx="12"/>
          </p:nvPr>
        </p:nvSpPr>
        <p:spPr>
          <a:xfrm>
            <a:off x="3967827" y="2617940"/>
            <a:ext cx="4206240" cy="2375625"/>
          </a:xfrm>
          <a:prstGeom prst="rect">
            <a:avLst/>
          </a:prstGeom>
        </p:spPr>
        <p:txBody>
          <a:bodyPr/>
          <a:lstStyle/>
          <a:p>
            <a:endParaRPr lang="en-US" dirty="0"/>
          </a:p>
        </p:txBody>
      </p:sp>
    </p:spTree>
    <p:extLst>
      <p:ext uri="{BB962C8B-B14F-4D97-AF65-F5344CB8AC3E}">
        <p14:creationId xmlns:p14="http://schemas.microsoft.com/office/powerpoint/2010/main" val="67651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anim calcmode="lin" valueType="num">
                                      <p:cBhvr>
                                        <p:cTn id="13" dur="500" fill="hold"/>
                                        <p:tgtEl>
                                          <p:spTgt spid="2"/>
                                        </p:tgtEl>
                                        <p:attrNameLst>
                                          <p:attrName>ppt_x</p:attrName>
                                        </p:attrNameLst>
                                      </p:cBhvr>
                                      <p:tavLst>
                                        <p:tav tm="0">
                                          <p:val>
                                            <p:strVal val="#ppt_x"/>
                                          </p:val>
                                        </p:tav>
                                        <p:tav tm="100000">
                                          <p:val>
                                            <p:strVal val="#ppt_x"/>
                                          </p:val>
                                        </p:tav>
                                      </p:tavLst>
                                    </p:anim>
                                    <p:anim calcmode="lin" valueType="num">
                                      <p:cBhvr>
                                        <p:cTn id="14" dur="500" fill="hold"/>
                                        <p:tgtEl>
                                          <p:spTgt spid="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0" presetClass="entr" presetSubtype="0" fill="hold" grpId="0" nodeType="afterEffect" nodePh="1">
                                  <p:stCondLst>
                                    <p:cond delay="0"/>
                                  </p:stCondLst>
                                  <p:endCondLst>
                                    <p:cond evt="begin" delay="0">
                                      <p:tn val="16"/>
                                    </p:cond>
                                  </p:end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86_Custom Layout">
    <p:spTree>
      <p:nvGrpSpPr>
        <p:cNvPr id="1" name=""/>
        <p:cNvGrpSpPr/>
        <p:nvPr/>
      </p:nvGrpSpPr>
      <p:grpSpPr>
        <a:xfrm>
          <a:off x="0" y="0"/>
          <a:ext cx="0" cy="0"/>
          <a:chOff x="0" y="0"/>
          <a:chExt cx="0" cy="0"/>
        </a:xfrm>
      </p:grpSpPr>
      <p:sp>
        <p:nvSpPr>
          <p:cNvPr id="4" name="Rectangle 3"/>
          <p:cNvSpPr/>
          <p:nvPr userDrawn="1"/>
        </p:nvSpPr>
        <p:spPr>
          <a:xfrm>
            <a:off x="8705588" y="0"/>
            <a:ext cx="3486411" cy="68673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2" name="Picture 1" descr="Ima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27072" y="1936376"/>
            <a:ext cx="7369324" cy="4421594"/>
          </a:xfrm>
          <a:prstGeom prst="rect">
            <a:avLst/>
          </a:prstGeom>
        </p:spPr>
      </p:pic>
      <p:sp>
        <p:nvSpPr>
          <p:cNvPr id="3" name="Picture Placeholder 4"/>
          <p:cNvSpPr>
            <a:spLocks noGrp="1"/>
          </p:cNvSpPr>
          <p:nvPr>
            <p:ph type="pic" sz="quarter" idx="12"/>
          </p:nvPr>
        </p:nvSpPr>
        <p:spPr>
          <a:xfrm>
            <a:off x="6651321" y="2550364"/>
            <a:ext cx="4154200" cy="2424387"/>
          </a:xfrm>
          <a:prstGeom prst="rect">
            <a:avLst/>
          </a:prstGeom>
        </p:spPr>
        <p:txBody>
          <a:bodyPr/>
          <a:lstStyle/>
          <a:p>
            <a:endParaRPr lang="en-US" dirty="0"/>
          </a:p>
        </p:txBody>
      </p:sp>
    </p:spTree>
    <p:extLst>
      <p:ext uri="{BB962C8B-B14F-4D97-AF65-F5344CB8AC3E}">
        <p14:creationId xmlns:p14="http://schemas.microsoft.com/office/powerpoint/2010/main" val="2898085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anim calcmode="lin" valueType="num">
                                      <p:cBhvr>
                                        <p:cTn id="13" dur="500" fill="hold"/>
                                        <p:tgtEl>
                                          <p:spTgt spid="2"/>
                                        </p:tgtEl>
                                        <p:attrNameLst>
                                          <p:attrName>ppt_x</p:attrName>
                                        </p:attrNameLst>
                                      </p:cBhvr>
                                      <p:tavLst>
                                        <p:tav tm="0">
                                          <p:val>
                                            <p:strVal val="#ppt_x"/>
                                          </p:val>
                                        </p:tav>
                                        <p:tav tm="100000">
                                          <p:val>
                                            <p:strVal val="#ppt_x"/>
                                          </p:val>
                                        </p:tav>
                                      </p:tavLst>
                                    </p:anim>
                                    <p:anim calcmode="lin" valueType="num">
                                      <p:cBhvr>
                                        <p:cTn id="14" dur="500" fill="hold"/>
                                        <p:tgtEl>
                                          <p:spTgt spid="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0" presetClass="entr" presetSubtype="0" fill="hold" grpId="0" nodeType="afterEffect" nodePh="1">
                                  <p:stCondLst>
                                    <p:cond delay="0"/>
                                  </p:stCondLst>
                                  <p:endCondLst>
                                    <p:cond evt="begin" delay="0">
                                      <p:tn val="16"/>
                                    </p:cond>
                                  </p:end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87_Custom Layout">
    <p:spTree>
      <p:nvGrpSpPr>
        <p:cNvPr id="1" name=""/>
        <p:cNvGrpSpPr/>
        <p:nvPr/>
      </p:nvGrpSpPr>
      <p:grpSpPr>
        <a:xfrm>
          <a:off x="0" y="0"/>
          <a:ext cx="0" cy="0"/>
          <a:chOff x="0" y="0"/>
          <a:chExt cx="0" cy="0"/>
        </a:xfrm>
      </p:grpSpPr>
      <p:sp>
        <p:nvSpPr>
          <p:cNvPr id="66" name="Picture Placeholder 6"/>
          <p:cNvSpPr>
            <a:spLocks noGrp="1"/>
          </p:cNvSpPr>
          <p:nvPr>
            <p:ph type="pic" sz="quarter" idx="25"/>
          </p:nvPr>
        </p:nvSpPr>
        <p:spPr>
          <a:xfrm>
            <a:off x="4111142" y="1838460"/>
            <a:ext cx="3991468" cy="2261509"/>
          </a:xfrm>
          <a:prstGeom prst="rect">
            <a:avLst/>
          </a:prstGeom>
        </p:spPr>
      </p:sp>
      <p:sp>
        <p:nvSpPr>
          <p:cNvPr id="64" name="Picture Placeholder 4"/>
          <p:cNvSpPr>
            <a:spLocks noGrp="1"/>
          </p:cNvSpPr>
          <p:nvPr>
            <p:ph type="pic" sz="quarter" idx="22"/>
          </p:nvPr>
        </p:nvSpPr>
        <p:spPr>
          <a:xfrm>
            <a:off x="2331915" y="3164202"/>
            <a:ext cx="588156" cy="1209367"/>
          </a:xfrm>
          <a:prstGeom prst="rect">
            <a:avLst/>
          </a:prstGeom>
        </p:spPr>
      </p:sp>
      <p:sp>
        <p:nvSpPr>
          <p:cNvPr id="65" name="Picture Placeholder 5"/>
          <p:cNvSpPr>
            <a:spLocks noGrp="1"/>
          </p:cNvSpPr>
          <p:nvPr>
            <p:ph type="pic" sz="quarter" idx="24"/>
          </p:nvPr>
        </p:nvSpPr>
        <p:spPr>
          <a:xfrm>
            <a:off x="3021322" y="2765064"/>
            <a:ext cx="1285491" cy="1757950"/>
          </a:xfrm>
          <a:prstGeom prst="rect">
            <a:avLst/>
          </a:prstGeom>
        </p:spPr>
      </p:sp>
      <p:sp>
        <p:nvSpPr>
          <p:cNvPr id="67" name="Picture Placeholder 7"/>
          <p:cNvSpPr>
            <a:spLocks noGrp="1"/>
          </p:cNvSpPr>
          <p:nvPr>
            <p:ph type="pic" sz="quarter" idx="26"/>
          </p:nvPr>
        </p:nvSpPr>
        <p:spPr>
          <a:xfrm>
            <a:off x="7927162" y="3065643"/>
            <a:ext cx="2542604" cy="1571942"/>
          </a:xfrm>
          <a:prstGeom prst="rect">
            <a:avLst/>
          </a:prstGeom>
        </p:spPr>
      </p:sp>
    </p:spTree>
    <p:extLst>
      <p:ext uri="{BB962C8B-B14F-4D97-AF65-F5344CB8AC3E}">
        <p14:creationId xmlns:p14="http://schemas.microsoft.com/office/powerpoint/2010/main" val="238432106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6275433" y="0"/>
            <a:ext cx="6074611" cy="5583239"/>
          </a:xfrm>
          <a:prstGeom prst="rect">
            <a:avLst/>
          </a:prstGeom>
        </p:spPr>
        <p:txBody>
          <a:bodyPr/>
          <a:lstStyle/>
          <a:p>
            <a:endParaRPr lang="id-ID"/>
          </a:p>
        </p:txBody>
      </p:sp>
    </p:spTree>
    <p:extLst>
      <p:ext uri="{BB962C8B-B14F-4D97-AF65-F5344CB8AC3E}">
        <p14:creationId xmlns:p14="http://schemas.microsoft.com/office/powerpoint/2010/main" val="272510374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368409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66_Title Slide">
    <p:spTree>
      <p:nvGrpSpPr>
        <p:cNvPr id="1" name=""/>
        <p:cNvGrpSpPr/>
        <p:nvPr/>
      </p:nvGrpSpPr>
      <p:grpSpPr>
        <a:xfrm>
          <a:off x="0" y="0"/>
          <a:ext cx="0" cy="0"/>
          <a:chOff x="0" y="0"/>
          <a:chExt cx="0" cy="0"/>
        </a:xfrm>
      </p:grpSpPr>
      <p:sp>
        <p:nvSpPr>
          <p:cNvPr id="7" name="Picture Placeholder 4"/>
          <p:cNvSpPr>
            <a:spLocks noGrp="1"/>
          </p:cNvSpPr>
          <p:nvPr>
            <p:ph type="pic" sz="quarter" idx="10"/>
          </p:nvPr>
        </p:nvSpPr>
        <p:spPr>
          <a:xfrm>
            <a:off x="978808" y="2429329"/>
            <a:ext cx="5051425" cy="2452914"/>
          </a:xfrm>
          <a:prstGeom prst="rect">
            <a:avLst/>
          </a:prstGeom>
        </p:spPr>
        <p:txBody>
          <a:bodyPr/>
          <a:lstStyle/>
          <a:p>
            <a:endParaRPr lang="id-ID"/>
          </a:p>
        </p:txBody>
      </p:sp>
      <p:sp>
        <p:nvSpPr>
          <p:cNvPr id="8" name="Picture Placeholder 4"/>
          <p:cNvSpPr>
            <a:spLocks noGrp="1"/>
          </p:cNvSpPr>
          <p:nvPr>
            <p:ph type="pic" sz="quarter" idx="11"/>
          </p:nvPr>
        </p:nvSpPr>
        <p:spPr>
          <a:xfrm>
            <a:off x="6157233" y="2429329"/>
            <a:ext cx="5051425" cy="2452914"/>
          </a:xfrm>
          <a:prstGeom prst="rect">
            <a:avLst/>
          </a:prstGeom>
        </p:spPr>
        <p:txBody>
          <a:bodyPr/>
          <a:lstStyle/>
          <a:p>
            <a:endParaRPr lang="id-ID"/>
          </a:p>
        </p:txBody>
      </p:sp>
    </p:spTree>
    <p:extLst>
      <p:ext uri="{BB962C8B-B14F-4D97-AF65-F5344CB8AC3E}">
        <p14:creationId xmlns:p14="http://schemas.microsoft.com/office/powerpoint/2010/main" val="1394288549"/>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2_Title Slide">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4717062" y="2057400"/>
            <a:ext cx="2758158" cy="4949190"/>
          </a:xfrm>
          <a:prstGeom prst="roundRect">
            <a:avLst>
              <a:gd name="adj" fmla="val 4649"/>
            </a:avLst>
          </a:prstGeom>
        </p:spPr>
        <p:txBody>
          <a:bodyPr/>
          <a:lstStyle/>
          <a:p>
            <a:endParaRPr lang="id-ID"/>
          </a:p>
        </p:txBody>
      </p:sp>
    </p:spTree>
    <p:extLst>
      <p:ext uri="{BB962C8B-B14F-4D97-AF65-F5344CB8AC3E}">
        <p14:creationId xmlns:p14="http://schemas.microsoft.com/office/powerpoint/2010/main" val="191980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098968" y="2609010"/>
            <a:ext cx="1533525" cy="1531937"/>
          </a:xfrm>
          <a:prstGeom prst="rect">
            <a:avLst/>
          </a:prstGeom>
        </p:spPr>
        <p:txBody>
          <a:bodyPr/>
          <a:lstStyle/>
          <a:p>
            <a:endParaRPr lang="id-ID"/>
          </a:p>
        </p:txBody>
      </p:sp>
      <p:sp>
        <p:nvSpPr>
          <p:cNvPr id="11" name="Picture Placeholder 7"/>
          <p:cNvSpPr>
            <a:spLocks noGrp="1"/>
          </p:cNvSpPr>
          <p:nvPr>
            <p:ph type="pic" sz="quarter" idx="13"/>
          </p:nvPr>
        </p:nvSpPr>
        <p:spPr>
          <a:xfrm>
            <a:off x="9359246" y="2609009"/>
            <a:ext cx="1533525" cy="1531937"/>
          </a:xfrm>
          <a:prstGeom prst="rect">
            <a:avLst/>
          </a:prstGeom>
        </p:spPr>
        <p:txBody>
          <a:bodyPr/>
          <a:lstStyle/>
          <a:p>
            <a:endParaRPr lang="id-ID"/>
          </a:p>
        </p:txBody>
      </p:sp>
      <p:sp>
        <p:nvSpPr>
          <p:cNvPr id="12" name="Picture Placeholder 7"/>
          <p:cNvSpPr>
            <a:spLocks noGrp="1"/>
          </p:cNvSpPr>
          <p:nvPr>
            <p:ph type="pic" sz="quarter" idx="14"/>
          </p:nvPr>
        </p:nvSpPr>
        <p:spPr>
          <a:xfrm>
            <a:off x="3852394" y="2609010"/>
            <a:ext cx="1533525" cy="1531937"/>
          </a:xfrm>
          <a:prstGeom prst="rect">
            <a:avLst/>
          </a:prstGeom>
        </p:spPr>
        <p:txBody>
          <a:bodyPr/>
          <a:lstStyle/>
          <a:p>
            <a:endParaRPr lang="id-ID"/>
          </a:p>
        </p:txBody>
      </p:sp>
      <p:sp>
        <p:nvSpPr>
          <p:cNvPr id="13" name="Picture Placeholder 7"/>
          <p:cNvSpPr>
            <a:spLocks noGrp="1"/>
          </p:cNvSpPr>
          <p:nvPr>
            <p:ph type="pic" sz="quarter" idx="15"/>
          </p:nvPr>
        </p:nvSpPr>
        <p:spPr>
          <a:xfrm>
            <a:off x="6605820" y="2609010"/>
            <a:ext cx="1533525" cy="1531937"/>
          </a:xfrm>
          <a:prstGeom prst="rect">
            <a:avLst/>
          </a:prstGeom>
        </p:spPr>
        <p:txBody>
          <a:bodyPr/>
          <a:lstStyle/>
          <a:p>
            <a:endParaRPr lang="id-ID"/>
          </a:p>
        </p:txBody>
      </p:sp>
    </p:spTree>
    <p:extLst>
      <p:ext uri="{BB962C8B-B14F-4D97-AF65-F5344CB8AC3E}">
        <p14:creationId xmlns:p14="http://schemas.microsoft.com/office/powerpoint/2010/main" val="3729929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8" name="Picture Placeholder 17"/>
          <p:cNvSpPr>
            <a:spLocks noGrp="1"/>
          </p:cNvSpPr>
          <p:nvPr>
            <p:ph type="pic" sz="quarter" idx="10"/>
          </p:nvPr>
        </p:nvSpPr>
        <p:spPr>
          <a:xfrm>
            <a:off x="6745011" y="2412856"/>
            <a:ext cx="3820785" cy="1091939"/>
          </a:xfrm>
          <a:prstGeom prst="rect">
            <a:avLst/>
          </a:prstGeom>
        </p:spPr>
        <p:txBody>
          <a:bodyPr/>
          <a:lstStyle/>
          <a:p>
            <a:endParaRPr lang="id-ID" dirty="0"/>
          </a:p>
        </p:txBody>
      </p:sp>
      <p:sp>
        <p:nvSpPr>
          <p:cNvPr id="19" name="Picture Placeholder 17"/>
          <p:cNvSpPr>
            <a:spLocks noGrp="1"/>
          </p:cNvSpPr>
          <p:nvPr>
            <p:ph type="pic" sz="quarter" idx="11"/>
          </p:nvPr>
        </p:nvSpPr>
        <p:spPr>
          <a:xfrm>
            <a:off x="1656642" y="3838033"/>
            <a:ext cx="3820785" cy="1091939"/>
          </a:xfrm>
          <a:prstGeom prst="rect">
            <a:avLst/>
          </a:prstGeom>
        </p:spPr>
        <p:txBody>
          <a:bodyPr/>
          <a:lstStyle/>
          <a:p>
            <a:endParaRPr lang="id-ID"/>
          </a:p>
        </p:txBody>
      </p:sp>
      <p:sp>
        <p:nvSpPr>
          <p:cNvPr id="20" name="Picture Placeholder 17"/>
          <p:cNvSpPr>
            <a:spLocks noGrp="1"/>
          </p:cNvSpPr>
          <p:nvPr>
            <p:ph type="pic" sz="quarter" idx="12"/>
          </p:nvPr>
        </p:nvSpPr>
        <p:spPr>
          <a:xfrm>
            <a:off x="6745010" y="5263211"/>
            <a:ext cx="3820785" cy="1091939"/>
          </a:xfrm>
          <a:prstGeom prst="rect">
            <a:avLst/>
          </a:prstGeom>
        </p:spPr>
        <p:txBody>
          <a:bodyPr/>
          <a:lstStyle/>
          <a:p>
            <a:endParaRPr lang="id-ID" dirty="0"/>
          </a:p>
        </p:txBody>
      </p:sp>
    </p:spTree>
    <p:extLst>
      <p:ext uri="{BB962C8B-B14F-4D97-AF65-F5344CB8AC3E}">
        <p14:creationId xmlns:p14="http://schemas.microsoft.com/office/powerpoint/2010/main" val="23949840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8" name="Picture Placeholder 17"/>
          <p:cNvSpPr>
            <a:spLocks noGrp="1"/>
          </p:cNvSpPr>
          <p:nvPr>
            <p:ph type="pic" sz="quarter" idx="10"/>
          </p:nvPr>
        </p:nvSpPr>
        <p:spPr>
          <a:xfrm>
            <a:off x="6745011" y="686926"/>
            <a:ext cx="3820785" cy="1091939"/>
          </a:xfrm>
          <a:prstGeom prst="rect">
            <a:avLst/>
          </a:prstGeom>
        </p:spPr>
        <p:txBody>
          <a:bodyPr/>
          <a:lstStyle/>
          <a:p>
            <a:endParaRPr lang="id-ID" dirty="0"/>
          </a:p>
        </p:txBody>
      </p:sp>
      <p:sp>
        <p:nvSpPr>
          <p:cNvPr id="19" name="Picture Placeholder 17"/>
          <p:cNvSpPr>
            <a:spLocks noGrp="1"/>
          </p:cNvSpPr>
          <p:nvPr>
            <p:ph type="pic" sz="quarter" idx="11"/>
          </p:nvPr>
        </p:nvSpPr>
        <p:spPr>
          <a:xfrm>
            <a:off x="1656642" y="2112103"/>
            <a:ext cx="3820785" cy="1091939"/>
          </a:xfrm>
          <a:prstGeom prst="rect">
            <a:avLst/>
          </a:prstGeom>
        </p:spPr>
        <p:txBody>
          <a:bodyPr/>
          <a:lstStyle/>
          <a:p>
            <a:endParaRPr lang="id-ID"/>
          </a:p>
        </p:txBody>
      </p:sp>
      <p:sp>
        <p:nvSpPr>
          <p:cNvPr id="20" name="Picture Placeholder 17"/>
          <p:cNvSpPr>
            <a:spLocks noGrp="1"/>
          </p:cNvSpPr>
          <p:nvPr>
            <p:ph type="pic" sz="quarter" idx="12"/>
          </p:nvPr>
        </p:nvSpPr>
        <p:spPr>
          <a:xfrm>
            <a:off x="6745010" y="3537281"/>
            <a:ext cx="3820785" cy="1091939"/>
          </a:xfrm>
          <a:prstGeom prst="rect">
            <a:avLst/>
          </a:prstGeom>
        </p:spPr>
        <p:txBody>
          <a:bodyPr/>
          <a:lstStyle/>
          <a:p>
            <a:endParaRPr lang="id-ID" dirty="0"/>
          </a:p>
        </p:txBody>
      </p:sp>
      <p:sp>
        <p:nvSpPr>
          <p:cNvPr id="5" name="Picture Placeholder 17"/>
          <p:cNvSpPr>
            <a:spLocks noGrp="1"/>
          </p:cNvSpPr>
          <p:nvPr>
            <p:ph type="pic" sz="quarter" idx="13"/>
          </p:nvPr>
        </p:nvSpPr>
        <p:spPr>
          <a:xfrm>
            <a:off x="1656642" y="5083903"/>
            <a:ext cx="3820785" cy="1091939"/>
          </a:xfrm>
          <a:prstGeom prst="rect">
            <a:avLst/>
          </a:prstGeom>
        </p:spPr>
        <p:txBody>
          <a:bodyPr/>
          <a:lstStyle/>
          <a:p>
            <a:endParaRPr lang="id-ID"/>
          </a:p>
        </p:txBody>
      </p:sp>
    </p:spTree>
    <p:extLst>
      <p:ext uri="{BB962C8B-B14F-4D97-AF65-F5344CB8AC3E}">
        <p14:creationId xmlns:p14="http://schemas.microsoft.com/office/powerpoint/2010/main" val="191523197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3414713"/>
            <a:ext cx="12192000" cy="3443287"/>
          </a:xfrm>
          <a:prstGeom prst="rect">
            <a:avLst/>
          </a:prstGeom>
        </p:spPr>
        <p:txBody>
          <a:bodyPr/>
          <a:lstStyle/>
          <a:p>
            <a:endParaRPr lang="id-ID"/>
          </a:p>
        </p:txBody>
      </p:sp>
    </p:spTree>
    <p:extLst>
      <p:ext uri="{BB962C8B-B14F-4D97-AF65-F5344CB8AC3E}">
        <p14:creationId xmlns:p14="http://schemas.microsoft.com/office/powerpoint/2010/main" val="190076389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theme" Target="../theme/theme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0995389"/>
      </p:ext>
    </p:extLst>
  </p:cSld>
  <p:clrMap bg1="lt1" tx1="dk1" bg2="lt2" tx2="dk2" accent1="accent1" accent2="accent2" accent3="accent3" accent4="accent4" accent5="accent5" accent6="accent6" hlink="hlink" folHlink="folHlink"/>
  <p:sldLayoutIdLst>
    <p:sldLayoutId id="2147483725" r:id="rId1"/>
    <p:sldLayoutId id="2147483650" r:id="rId2"/>
    <p:sldLayoutId id="2147483706" r:id="rId3"/>
    <p:sldLayoutId id="2147483705" r:id="rId4"/>
    <p:sldLayoutId id="2147483726" r:id="rId5"/>
    <p:sldLayoutId id="2147483730" r:id="rId6"/>
    <p:sldLayoutId id="2147483708" r:id="rId7"/>
    <p:sldLayoutId id="2147483731" r:id="rId8"/>
    <p:sldLayoutId id="2147483651" r:id="rId9"/>
    <p:sldLayoutId id="2147483719" r:id="rId10"/>
    <p:sldLayoutId id="2147483652" r:id="rId11"/>
    <p:sldLayoutId id="2147483654" r:id="rId12"/>
    <p:sldLayoutId id="2147483655" r:id="rId13"/>
    <p:sldLayoutId id="2147483656" r:id="rId14"/>
    <p:sldLayoutId id="2147483657" r:id="rId15"/>
    <p:sldLayoutId id="2147483658" r:id="rId16"/>
    <p:sldLayoutId id="2147483659" r:id="rId17"/>
    <p:sldLayoutId id="2147483660" r:id="rId18"/>
    <p:sldLayoutId id="2147483732" r:id="rId19"/>
    <p:sldLayoutId id="2147483734" r:id="rId20"/>
    <p:sldLayoutId id="2147483663" r:id="rId21"/>
    <p:sldLayoutId id="2147483664" r:id="rId22"/>
    <p:sldLayoutId id="2147483665" r:id="rId23"/>
    <p:sldLayoutId id="2147483666" r:id="rId24"/>
    <p:sldLayoutId id="2147483667" r:id="rId25"/>
    <p:sldLayoutId id="2147483668" r:id="rId26"/>
    <p:sldLayoutId id="2147483669" r:id="rId27"/>
    <p:sldLayoutId id="2147483671" r:id="rId28"/>
    <p:sldLayoutId id="2147483733" r:id="rId29"/>
    <p:sldLayoutId id="2147483672" r:id="rId30"/>
    <p:sldLayoutId id="2147483673" r:id="rId31"/>
    <p:sldLayoutId id="2147483675" r:id="rId32"/>
    <p:sldLayoutId id="2147483676" r:id="rId33"/>
    <p:sldLayoutId id="2147483739" r:id="rId34"/>
    <p:sldLayoutId id="2147483674" r:id="rId35"/>
    <p:sldLayoutId id="2147483677" r:id="rId36"/>
    <p:sldLayoutId id="2147483740" r:id="rId37"/>
    <p:sldLayoutId id="2147483727" r:id="rId38"/>
    <p:sldLayoutId id="2147483728" r:id="rId39"/>
    <p:sldLayoutId id="2147483679" r:id="rId40"/>
    <p:sldLayoutId id="2147483680" r:id="rId41"/>
    <p:sldLayoutId id="2147483741" r:id="rId42"/>
    <p:sldLayoutId id="2147483683" r:id="rId43"/>
    <p:sldLayoutId id="2147483684" r:id="rId44"/>
    <p:sldLayoutId id="2147483709" r:id="rId45"/>
    <p:sldLayoutId id="2147483710" r:id="rId46"/>
    <p:sldLayoutId id="2147483711" r:id="rId47"/>
    <p:sldLayoutId id="2147483722" r:id="rId48"/>
    <p:sldLayoutId id="2147483712" r:id="rId49"/>
    <p:sldLayoutId id="2147483723" r:id="rId50"/>
    <p:sldLayoutId id="2147483724" r:id="rId51"/>
    <p:sldLayoutId id="2147483713" r:id="rId52"/>
    <p:sldLayoutId id="2147483714" r:id="rId53"/>
    <p:sldLayoutId id="2147483716" r:id="rId54"/>
    <p:sldLayoutId id="2147483717" r:id="rId55"/>
    <p:sldLayoutId id="2147483718" r:id="rId56"/>
    <p:sldLayoutId id="2147483707" r:id="rId57"/>
    <p:sldLayoutId id="2147483735" r:id="rId58"/>
    <p:sldLayoutId id="2147483736" r:id="rId59"/>
    <p:sldLayoutId id="2147483737" r:id="rId6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mailto:anupam.Siwakoti@gmail.com" TargetMode="External"/><Relationship Id="rId1" Type="http://schemas.openxmlformats.org/officeDocument/2006/relationships/slideLayout" Target="../slideLayouts/slideLayout58.xml"/><Relationship Id="rId4" Type="http://schemas.openxmlformats.org/officeDocument/2006/relationships/image" Target="../media/image12.emf"/></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jpeg"/><Relationship Id="rId1" Type="http://schemas.openxmlformats.org/officeDocument/2006/relationships/slideLayout" Target="../slideLayouts/slideLayout16.xml"/><Relationship Id="rId4" Type="http://schemas.openxmlformats.org/officeDocument/2006/relationships/image" Target="../media/image20.JP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jpeg"/><Relationship Id="rId1" Type="http://schemas.openxmlformats.org/officeDocument/2006/relationships/slideLayout" Target="../slideLayouts/slideLayout16.xml"/><Relationship Id="rId4" Type="http://schemas.openxmlformats.org/officeDocument/2006/relationships/image" Target="../media/image21.JP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jpeg"/><Relationship Id="rId1" Type="http://schemas.openxmlformats.org/officeDocument/2006/relationships/slideLayout" Target="../slideLayouts/slideLayout16.xml"/><Relationship Id="rId4" Type="http://schemas.openxmlformats.org/officeDocument/2006/relationships/image" Target="../media/image22.JP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jpeg"/><Relationship Id="rId1" Type="http://schemas.openxmlformats.org/officeDocument/2006/relationships/slideLayout" Target="../slideLayouts/slideLayout16.xml"/><Relationship Id="rId4" Type="http://schemas.openxmlformats.org/officeDocument/2006/relationships/image" Target="../media/image23.JP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g"/><Relationship Id="rId1" Type="http://schemas.openxmlformats.org/officeDocument/2006/relationships/slideLayout" Target="../slideLayouts/slideLayout18.xml"/><Relationship Id="rId5" Type="http://schemas.openxmlformats.org/officeDocument/2006/relationships/image" Target="../media/image25.png"/><Relationship Id="rId4" Type="http://schemas.openxmlformats.org/officeDocument/2006/relationships/image" Target="../media/image24.JP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g"/><Relationship Id="rId1" Type="http://schemas.openxmlformats.org/officeDocument/2006/relationships/slideLayout" Target="../slideLayouts/slideLayout17.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g"/><Relationship Id="rId1" Type="http://schemas.openxmlformats.org/officeDocument/2006/relationships/slideLayout" Target="../slideLayouts/slideLayout28.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8.jpeg"/><Relationship Id="rId1" Type="http://schemas.openxmlformats.org/officeDocument/2006/relationships/slideLayout" Target="../slideLayouts/slideLayout17.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g"/><Relationship Id="rId1" Type="http://schemas.openxmlformats.org/officeDocument/2006/relationships/slideLayout" Target="../slideLayouts/slideLayout28.xml"/><Relationship Id="rId4" Type="http://schemas.openxmlformats.org/officeDocument/2006/relationships/image" Target="../media/image30.JP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g"/><Relationship Id="rId1" Type="http://schemas.openxmlformats.org/officeDocument/2006/relationships/slideLayout" Target="../slideLayouts/slideLayout28.xml"/><Relationship Id="rId4" Type="http://schemas.openxmlformats.org/officeDocument/2006/relationships/image" Target="../media/image30.JP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g"/><Relationship Id="rId1" Type="http://schemas.openxmlformats.org/officeDocument/2006/relationships/slideLayout" Target="../slideLayouts/slideLayout28.xml"/><Relationship Id="rId4" Type="http://schemas.openxmlformats.org/officeDocument/2006/relationships/image" Target="../media/image31.JP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g"/><Relationship Id="rId1" Type="http://schemas.openxmlformats.org/officeDocument/2006/relationships/slideLayout" Target="../slideLayouts/slideLayout28.xml"/><Relationship Id="rId4" Type="http://schemas.openxmlformats.org/officeDocument/2006/relationships/image" Target="../media/image31.JPG"/></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g"/><Relationship Id="rId1" Type="http://schemas.openxmlformats.org/officeDocument/2006/relationships/slideLayout" Target="../slideLayouts/slideLayout27.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g"/><Relationship Id="rId1" Type="http://schemas.openxmlformats.org/officeDocument/2006/relationships/slideLayout" Target="../slideLayouts/slideLayout38.xml"/><Relationship Id="rId4" Type="http://schemas.openxmlformats.org/officeDocument/2006/relationships/image" Target="../media/image15.jpe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1.png"/><Relationship Id="rId1" Type="http://schemas.openxmlformats.org/officeDocument/2006/relationships/slideLayout" Target="../slideLayouts/slideLayout25.xml"/><Relationship Id="rId4" Type="http://schemas.openxmlformats.org/officeDocument/2006/relationships/image" Target="../media/image17.JP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8.xml"/></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eg"/><Relationship Id="rId1" Type="http://schemas.openxmlformats.org/officeDocument/2006/relationships/slideLayout" Target="../slideLayouts/slideLayout16.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10032" y="1873677"/>
            <a:ext cx="9292282" cy="954107"/>
          </a:xfrm>
          <a:prstGeom prst="rect">
            <a:avLst/>
          </a:prstGeom>
          <a:noFill/>
        </p:spPr>
        <p:txBody>
          <a:bodyPr wrap="square" rtlCol="0">
            <a:spAutoFit/>
          </a:bodyPr>
          <a:lstStyle/>
          <a:p>
            <a:pPr algn="just"/>
            <a:r>
              <a:rPr lang="en-US" sz="2800" b="1" dirty="0">
                <a:solidFill>
                  <a:schemeClr val="tx2"/>
                </a:solidFill>
                <a:latin typeface="Lato Black" panose="020F0502020204030203" pitchFamily="34" charset="0"/>
                <a:ea typeface="Lato Black" panose="020F0502020204030203" pitchFamily="34" charset="0"/>
                <a:cs typeface="Lato Black" panose="020F0502020204030203" pitchFamily="34" charset="0"/>
              </a:rPr>
              <a:t>Software Development with Domain</a:t>
            </a:r>
            <a:r>
              <a:rPr lang="id-ID" sz="2800" b="1" dirty="0">
                <a:solidFill>
                  <a:schemeClr val="tx2"/>
                </a:solidFill>
                <a:latin typeface="Lato Black" panose="020F0502020204030203" pitchFamily="34" charset="0"/>
                <a:ea typeface="Lato Black" panose="020F0502020204030203" pitchFamily="34" charset="0"/>
                <a:cs typeface="Lato Black" panose="020F0502020204030203" pitchFamily="34" charset="0"/>
              </a:rPr>
              <a:t> D</a:t>
            </a:r>
            <a:r>
              <a:rPr lang="en-US" sz="2800" b="1" dirty="0">
                <a:solidFill>
                  <a:schemeClr val="tx2"/>
                </a:solidFill>
                <a:latin typeface="Lato Black" panose="020F0502020204030203" pitchFamily="34" charset="0"/>
                <a:ea typeface="Lato Black" panose="020F0502020204030203" pitchFamily="34" charset="0"/>
                <a:cs typeface="Lato Black" panose="020F0502020204030203" pitchFamily="34" charset="0"/>
              </a:rPr>
              <a:t>riven Design and related Architecture</a:t>
            </a:r>
            <a:r>
              <a:rPr lang="id-ID" sz="2800" b="1" dirty="0">
                <a:solidFill>
                  <a:schemeClr val="tx2"/>
                </a:solidFill>
                <a:latin typeface="Lato Black" panose="020F0502020204030203" pitchFamily="34" charset="0"/>
                <a:ea typeface="Lato Black" panose="020F0502020204030203" pitchFamily="34" charset="0"/>
                <a:cs typeface="Lato Black" panose="020F0502020204030203" pitchFamily="34" charset="0"/>
              </a:rPr>
              <a:t> </a:t>
            </a:r>
            <a:endParaRPr lang="en-US" sz="2800" b="1" dirty="0">
              <a:solidFill>
                <a:schemeClr val="tx2"/>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3" name="TextBox 2"/>
          <p:cNvSpPr txBox="1"/>
          <p:nvPr/>
        </p:nvSpPr>
        <p:spPr>
          <a:xfrm>
            <a:off x="3872750" y="3152001"/>
            <a:ext cx="4446495" cy="276999"/>
          </a:xfrm>
          <a:prstGeom prst="rect">
            <a:avLst/>
          </a:prstGeom>
          <a:noFill/>
        </p:spPr>
        <p:txBody>
          <a:bodyPr wrap="square" rtlCol="0">
            <a:spAutoFit/>
          </a:bodyPr>
          <a:lstStyle/>
          <a:p>
            <a:pPr algn="ctr"/>
            <a:r>
              <a:rPr lang="en-US" sz="1200" dirty="0"/>
              <a:t>Empirical Research </a:t>
            </a:r>
          </a:p>
        </p:txBody>
      </p:sp>
      <p:grpSp>
        <p:nvGrpSpPr>
          <p:cNvPr id="15" name="Group 14"/>
          <p:cNvGrpSpPr/>
          <p:nvPr/>
        </p:nvGrpSpPr>
        <p:grpSpPr>
          <a:xfrm>
            <a:off x="4869557" y="2899462"/>
            <a:ext cx="2452879" cy="90430"/>
            <a:chOff x="1" y="1671514"/>
            <a:chExt cx="1627092" cy="103498"/>
          </a:xfrm>
        </p:grpSpPr>
        <p:sp>
          <p:nvSpPr>
            <p:cNvPr id="12" name="Rectangle 11"/>
            <p:cNvSpPr/>
            <p:nvPr/>
          </p:nvSpPr>
          <p:spPr>
            <a:xfrm>
              <a:off x="1" y="1671514"/>
              <a:ext cx="542364" cy="103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542365" y="1671514"/>
              <a:ext cx="542364" cy="1034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1084729" y="1671514"/>
              <a:ext cx="542364" cy="1034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TextBox 8"/>
          <p:cNvSpPr txBox="1"/>
          <p:nvPr/>
        </p:nvSpPr>
        <p:spPr>
          <a:xfrm>
            <a:off x="4711950" y="5798871"/>
            <a:ext cx="2768092" cy="485646"/>
          </a:xfrm>
          <a:prstGeom prst="rect">
            <a:avLst/>
          </a:prstGeom>
          <a:noFill/>
        </p:spPr>
        <p:txBody>
          <a:bodyPr wrap="square" rtlCol="0">
            <a:spAutoFit/>
          </a:bodyPr>
          <a:lstStyle/>
          <a:p>
            <a:pPr algn="ctr">
              <a:lnSpc>
                <a:spcPct val="150000"/>
              </a:lnSpc>
            </a:pPr>
            <a:r>
              <a:rPr lang="en-US" sz="900" spc="300" dirty="0">
                <a:solidFill>
                  <a:schemeClr val="tx1">
                    <a:lumMod val="65000"/>
                    <a:lumOff val="35000"/>
                  </a:schemeClr>
                </a:solidFill>
                <a:hlinkClick r:id="rId2"/>
              </a:rPr>
              <a:t>anupam.Siwakoti@gmail.com</a:t>
            </a:r>
            <a:endParaRPr lang="en-US" sz="900" spc="300" dirty="0">
              <a:solidFill>
                <a:schemeClr val="tx1">
                  <a:lumMod val="65000"/>
                  <a:lumOff val="35000"/>
                </a:schemeClr>
              </a:solidFill>
            </a:endParaRPr>
          </a:p>
          <a:p>
            <a:pPr algn="ctr">
              <a:lnSpc>
                <a:spcPct val="150000"/>
              </a:lnSpc>
            </a:pPr>
            <a:r>
              <a:rPr lang="en-US" sz="900" spc="300" dirty="0">
                <a:solidFill>
                  <a:schemeClr val="tx1">
                    <a:lumMod val="65000"/>
                    <a:lumOff val="35000"/>
                  </a:schemeClr>
                </a:solidFill>
              </a:rPr>
              <a:t>c7227267</a:t>
            </a:r>
            <a:endParaRPr lang="en-US" sz="800" spc="300" dirty="0">
              <a:solidFill>
                <a:schemeClr val="tx1">
                  <a:lumMod val="65000"/>
                  <a:lumOff val="35000"/>
                </a:schemeClr>
              </a:solidFill>
            </a:endParaRPr>
          </a:p>
        </p:txBody>
      </p:sp>
      <p:pic>
        <p:nvPicPr>
          <p:cNvPr id="10" name="Picture 9">
            <a:extLst>
              <a:ext uri="{FF2B5EF4-FFF2-40B4-BE49-F238E27FC236}">
                <a16:creationId xmlns:a16="http://schemas.microsoft.com/office/drawing/2014/main" id="{460DBF36-78E0-1E05-902E-55EE9DA15713}"/>
              </a:ext>
            </a:extLst>
          </p:cNvPr>
          <p:cNvPicPr>
            <a:picLocks noChangeAspect="1"/>
          </p:cNvPicPr>
          <p:nvPr/>
        </p:nvPicPr>
        <p:blipFill>
          <a:blip r:embed="rId3"/>
          <a:srcRect/>
          <a:stretch>
            <a:fillRect/>
          </a:stretch>
        </p:blipFill>
        <p:spPr bwMode="auto">
          <a:xfrm>
            <a:off x="243608" y="206006"/>
            <a:ext cx="1868805" cy="1009015"/>
          </a:xfrm>
          <a:prstGeom prst="rect">
            <a:avLst/>
          </a:prstGeom>
          <a:noFill/>
          <a:ln w="9525">
            <a:noFill/>
            <a:miter lim="800000"/>
            <a:headEnd/>
            <a:tailEnd/>
          </a:ln>
        </p:spPr>
      </p:pic>
      <p:pic>
        <p:nvPicPr>
          <p:cNvPr id="11" name="Picture 10">
            <a:extLst>
              <a:ext uri="{FF2B5EF4-FFF2-40B4-BE49-F238E27FC236}">
                <a16:creationId xmlns:a16="http://schemas.microsoft.com/office/drawing/2014/main" id="{4FBB8992-1844-17F1-E51D-270C4EA81101}"/>
              </a:ext>
            </a:extLst>
          </p:cNvPr>
          <p:cNvPicPr>
            <a:picLocks noChangeAspect="1"/>
          </p:cNvPicPr>
          <p:nvPr/>
        </p:nvPicPr>
        <p:blipFill>
          <a:blip r:embed="rId4" cstate="print"/>
          <a:srcRect/>
          <a:stretch>
            <a:fillRect/>
          </a:stretch>
        </p:blipFill>
        <p:spPr bwMode="auto">
          <a:xfrm>
            <a:off x="10429103" y="206006"/>
            <a:ext cx="1299683" cy="817068"/>
          </a:xfrm>
          <a:prstGeom prst="rect">
            <a:avLst/>
          </a:prstGeom>
          <a:noFill/>
          <a:ln w="9525">
            <a:noFill/>
            <a:miter lim="800000"/>
            <a:headEnd/>
            <a:tailEnd/>
          </a:ln>
        </p:spPr>
      </p:pic>
    </p:spTree>
    <p:extLst>
      <p:ext uri="{BB962C8B-B14F-4D97-AF65-F5344CB8AC3E}">
        <p14:creationId xmlns:p14="http://schemas.microsoft.com/office/powerpoint/2010/main" val="73328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37"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arn(outVertical)">
                                      <p:cBhvr>
                                        <p:cTn id="13" dur="500"/>
                                        <p:tgtEl>
                                          <p:spTgt spid="15"/>
                                        </p:tgtEl>
                                      </p:cBhvr>
                                    </p:animEffect>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5494" y="350698"/>
            <a:ext cx="4061012" cy="523220"/>
          </a:xfrm>
          <a:prstGeom prst="rect">
            <a:avLst/>
          </a:prstGeom>
          <a:noFill/>
        </p:spPr>
        <p:txBody>
          <a:bodyPr wrap="square" rtlCol="0">
            <a:spAutoFit/>
          </a:bodyPr>
          <a:lstStyle/>
          <a:p>
            <a:pPr algn="ctr"/>
            <a:r>
              <a:rPr lang="en-US" sz="2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ENTITY</a:t>
            </a:r>
            <a:endParaRPr lang="en-US" sz="2800" b="1" dirty="0">
              <a:solidFill>
                <a:schemeClr val="accent2"/>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3" name="Rectangle 12"/>
          <p:cNvSpPr/>
          <p:nvPr/>
        </p:nvSpPr>
        <p:spPr>
          <a:xfrm>
            <a:off x="3703727" y="841753"/>
            <a:ext cx="4784547" cy="369332"/>
          </a:xfrm>
          <a:prstGeom prst="rect">
            <a:avLst/>
          </a:prstGeom>
        </p:spPr>
        <p:txBody>
          <a:bodyPr wrap="square">
            <a:spAutoFit/>
          </a:bodyPr>
          <a:lstStyle/>
          <a:p>
            <a:pPr algn="just"/>
            <a:r>
              <a:rPr lang="id-ID" dirty="0">
                <a:latin typeface="+mj-lt"/>
              </a:rPr>
              <a:t>“</a:t>
            </a:r>
            <a:r>
              <a:rPr lang="en-US" b="1" dirty="0"/>
              <a:t>It has its own uniqueness and identity</a:t>
            </a:r>
            <a:r>
              <a:rPr lang="id-ID" dirty="0">
                <a:latin typeface="+mj-lt"/>
              </a:rPr>
              <a:t>”</a:t>
            </a:r>
          </a:p>
        </p:txBody>
      </p:sp>
      <p:sp>
        <p:nvSpPr>
          <p:cNvPr id="14" name="TextBox 13"/>
          <p:cNvSpPr txBox="1"/>
          <p:nvPr/>
        </p:nvSpPr>
        <p:spPr>
          <a:xfrm>
            <a:off x="6021859" y="2475904"/>
            <a:ext cx="4784548" cy="3109826"/>
          </a:xfrm>
          <a:prstGeom prst="rect">
            <a:avLst/>
          </a:prstGeom>
          <a:noFill/>
        </p:spPr>
        <p:txBody>
          <a:bodyPr wrap="square" rtlCol="0">
            <a:spAutoFit/>
          </a:bodyPr>
          <a:lstStyle/>
          <a:p>
            <a:pPr marL="171450" indent="-171450">
              <a:lnSpc>
                <a:spcPct val="150000"/>
              </a:lnSpc>
              <a:buFont typeface="Wingdings" panose="05000000000000000000" pitchFamily="2" charset="2"/>
              <a:buChar char="v"/>
            </a:pPr>
            <a:r>
              <a:rPr lang="en-US" sz="1200" dirty="0"/>
              <a:t>The requirement for being an entity is that it must be unique for each instance of entity. </a:t>
            </a:r>
          </a:p>
          <a:p>
            <a:pPr marL="171450" indent="-171450">
              <a:lnSpc>
                <a:spcPct val="150000"/>
              </a:lnSpc>
              <a:buFont typeface="Wingdings" panose="05000000000000000000" pitchFamily="2" charset="2"/>
              <a:buChar char="v"/>
            </a:pPr>
            <a:endParaRPr lang="id-ID" sz="1200" dirty="0">
              <a:solidFill>
                <a:schemeClr val="tx1">
                  <a:lumMod val="65000"/>
                  <a:lumOff val="35000"/>
                </a:schemeClr>
              </a:solidFill>
            </a:endParaRPr>
          </a:p>
          <a:p>
            <a:pPr marL="171450" indent="-171450">
              <a:lnSpc>
                <a:spcPct val="150000"/>
              </a:lnSpc>
              <a:buFont typeface="Wingdings" panose="05000000000000000000" pitchFamily="2" charset="2"/>
              <a:buChar char="v"/>
            </a:pPr>
            <a:r>
              <a:rPr lang="en-US" sz="1200" dirty="0"/>
              <a:t>we have Tenant as an entity, it’s because a person who rents a flat is </a:t>
            </a:r>
            <a:r>
              <a:rPr lang="en-US" sz="1200" b="1" dirty="0">
                <a:solidFill>
                  <a:schemeClr val="accent1"/>
                </a:solidFill>
              </a:rPr>
              <a:t>unique</a:t>
            </a:r>
            <a:r>
              <a:rPr lang="en-US" sz="1200" dirty="0"/>
              <a:t>. </a:t>
            </a:r>
          </a:p>
          <a:p>
            <a:pPr marL="171450" indent="-171450">
              <a:lnSpc>
                <a:spcPct val="150000"/>
              </a:lnSpc>
              <a:buFont typeface="Wingdings" panose="05000000000000000000" pitchFamily="2" charset="2"/>
              <a:buChar char="v"/>
            </a:pPr>
            <a:r>
              <a:rPr lang="en-US" sz="1200" dirty="0"/>
              <a:t>Entities are objects that has identity of its own and are unique.</a:t>
            </a:r>
          </a:p>
          <a:p>
            <a:pPr marL="171450" indent="-171450">
              <a:lnSpc>
                <a:spcPct val="150000"/>
              </a:lnSpc>
              <a:buFont typeface="Wingdings" panose="05000000000000000000" pitchFamily="2" charset="2"/>
              <a:buChar char="v"/>
            </a:pPr>
            <a:r>
              <a:rPr lang="en-US" sz="1200" dirty="0"/>
              <a:t>The value of the entity remains immutable comparing that to value objects.</a:t>
            </a:r>
          </a:p>
          <a:p>
            <a:pPr marL="171450" indent="-171450">
              <a:lnSpc>
                <a:spcPct val="150000"/>
              </a:lnSpc>
              <a:buFont typeface="Wingdings" panose="05000000000000000000" pitchFamily="2" charset="2"/>
              <a:buChar char="v"/>
            </a:pPr>
            <a:r>
              <a:rPr lang="en-US" sz="1200" dirty="0"/>
              <a:t>It can neither initiate nor end any of the activity in domain driven design.</a:t>
            </a:r>
          </a:p>
          <a:p>
            <a:pPr marL="171450" indent="-171450">
              <a:lnSpc>
                <a:spcPct val="150000"/>
              </a:lnSpc>
              <a:buFont typeface="Wingdings" panose="05000000000000000000" pitchFamily="2" charset="2"/>
              <a:buChar char="v"/>
            </a:pPr>
            <a:r>
              <a:rPr lang="en-US" sz="1200" dirty="0"/>
              <a:t>It’s defined by value objects.</a:t>
            </a:r>
            <a:endParaRPr lang="en-US" sz="1200" dirty="0">
              <a:solidFill>
                <a:schemeClr val="tx1">
                  <a:lumMod val="65000"/>
                  <a:lumOff val="35000"/>
                </a:schemeClr>
              </a:solidFill>
            </a:endParaRPr>
          </a:p>
        </p:txBody>
      </p:sp>
      <p:pic>
        <p:nvPicPr>
          <p:cNvPr id="24" name="Picture Placeholder 23"/>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21843" r="21843"/>
          <a:stretch>
            <a:fillRect/>
          </a:stretch>
        </p:blipFill>
        <p:spPr/>
      </p:pic>
      <p:pic>
        <p:nvPicPr>
          <p:cNvPr id="25" name="Picture Placeholder 24"/>
          <p:cNvPicPr>
            <a:picLocks noGrp="1" noChangeAspect="1"/>
          </p:cNvPicPr>
          <p:nvPr>
            <p:ph type="pic" sz="quarter" idx="11"/>
          </p:nvPr>
        </p:nvPicPr>
        <p:blipFill>
          <a:blip r:embed="rId2" cstate="print">
            <a:extLst>
              <a:ext uri="{28A0092B-C50C-407E-A947-70E740481C1C}">
                <a14:useLocalDpi xmlns:a14="http://schemas.microsoft.com/office/drawing/2010/main" val="0"/>
              </a:ext>
            </a:extLst>
          </a:blip>
          <a:srcRect l="21875" r="21875"/>
          <a:stretch>
            <a:fillRect/>
          </a:stretch>
        </p:blipFill>
        <p:spPr/>
      </p:pic>
      <p:pic>
        <p:nvPicPr>
          <p:cNvPr id="26" name="Picture Placeholder 25"/>
          <p:cNvPicPr>
            <a:picLocks noGrp="1" noChangeAspect="1"/>
          </p:cNvPicPr>
          <p:nvPr>
            <p:ph type="pic" sz="quarter" idx="12"/>
          </p:nvPr>
        </p:nvPicPr>
        <p:blipFill>
          <a:blip r:embed="rId2" cstate="print">
            <a:extLst>
              <a:ext uri="{28A0092B-C50C-407E-A947-70E740481C1C}">
                <a14:useLocalDpi xmlns:a14="http://schemas.microsoft.com/office/drawing/2010/main" val="0"/>
              </a:ext>
            </a:extLst>
          </a:blip>
          <a:srcRect l="21875" r="21875"/>
          <a:stretch>
            <a:fillRect/>
          </a:stretch>
        </p:blipFill>
        <p:spPr/>
      </p:pic>
      <p:pic>
        <p:nvPicPr>
          <p:cNvPr id="27" name="Picture Placeholder 26"/>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21875" r="21875"/>
          <a:stretch>
            <a:fillRect/>
          </a:stretch>
        </p:blipFill>
        <p:spPr/>
      </p:pic>
      <p:pic>
        <p:nvPicPr>
          <p:cNvPr id="29" name="Picture Placeholder 28"/>
          <p:cNvPicPr>
            <a:picLocks noGrp="1" noChangeAspect="1"/>
          </p:cNvPicPr>
          <p:nvPr>
            <p:ph type="pic" sz="quarter" idx="15"/>
          </p:nvPr>
        </p:nvPicPr>
        <p:blipFill>
          <a:blip r:embed="rId2" cstate="print">
            <a:extLst>
              <a:ext uri="{28A0092B-C50C-407E-A947-70E740481C1C}">
                <a14:useLocalDpi xmlns:a14="http://schemas.microsoft.com/office/drawing/2010/main" val="0"/>
              </a:ext>
            </a:extLst>
          </a:blip>
          <a:srcRect l="21907" r="21907"/>
          <a:stretch>
            <a:fillRect/>
          </a:stretch>
        </p:blipFill>
        <p:spPr/>
      </p:pic>
      <p:pic>
        <p:nvPicPr>
          <p:cNvPr id="30" name="Picture Placeholder 29"/>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21843" r="21843"/>
          <a:stretch>
            <a:fillRect/>
          </a:stretch>
        </p:blipFill>
        <p:spPr/>
      </p:pic>
      <p:pic>
        <p:nvPicPr>
          <p:cNvPr id="31" name="Picture Placeholder 30"/>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21875" r="21875"/>
          <a:stretch>
            <a:fillRect/>
          </a:stretch>
        </p:blipFill>
        <p:spPr/>
      </p:pic>
      <p:pic>
        <p:nvPicPr>
          <p:cNvPr id="32" name="Picture Placeholder 31"/>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l="21875" r="21875"/>
          <a:stretch>
            <a:fillRect/>
          </a:stretch>
        </p:blipFill>
        <p:spPr/>
      </p:pic>
      <p:pic>
        <p:nvPicPr>
          <p:cNvPr id="15" name="Picture 14">
            <a:extLst>
              <a:ext uri="{FF2B5EF4-FFF2-40B4-BE49-F238E27FC236}">
                <a16:creationId xmlns:a16="http://schemas.microsoft.com/office/drawing/2014/main" id="{B829D04B-5EB7-5461-8AA2-763D8DFC06A4}"/>
              </a:ext>
            </a:extLst>
          </p:cNvPr>
          <p:cNvPicPr>
            <a:picLocks noChangeAspect="1"/>
          </p:cNvPicPr>
          <p:nvPr/>
        </p:nvPicPr>
        <p:blipFill>
          <a:blip r:embed="rId3"/>
          <a:srcRect/>
          <a:stretch>
            <a:fillRect/>
          </a:stretch>
        </p:blipFill>
        <p:spPr bwMode="auto">
          <a:xfrm>
            <a:off x="90617" y="69070"/>
            <a:ext cx="1868805" cy="1009015"/>
          </a:xfrm>
          <a:prstGeom prst="rect">
            <a:avLst/>
          </a:prstGeom>
          <a:noFill/>
          <a:ln w="9525">
            <a:noFill/>
            <a:miter lim="800000"/>
            <a:headEnd/>
            <a:tailEnd/>
          </a:ln>
        </p:spPr>
      </p:pic>
      <p:pic>
        <p:nvPicPr>
          <p:cNvPr id="4" name="Picture 3" descr="Diagram&#10;&#10;Description automatically generated">
            <a:extLst>
              <a:ext uri="{FF2B5EF4-FFF2-40B4-BE49-F238E27FC236}">
                <a16:creationId xmlns:a16="http://schemas.microsoft.com/office/drawing/2014/main" id="{5732EF3A-DF59-1124-4B54-1F4336B129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5593" y="1977080"/>
            <a:ext cx="4092569" cy="4102444"/>
          </a:xfrm>
          <a:prstGeom prst="rect">
            <a:avLst/>
          </a:prstGeom>
        </p:spPr>
      </p:pic>
    </p:spTree>
    <p:extLst>
      <p:ext uri="{BB962C8B-B14F-4D97-AF65-F5344CB8AC3E}">
        <p14:creationId xmlns:p14="http://schemas.microsoft.com/office/powerpoint/2010/main" val="54602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5494" y="350698"/>
            <a:ext cx="4061012" cy="523220"/>
          </a:xfrm>
          <a:prstGeom prst="rect">
            <a:avLst/>
          </a:prstGeom>
          <a:noFill/>
        </p:spPr>
        <p:txBody>
          <a:bodyPr wrap="square" rtlCol="0">
            <a:spAutoFit/>
          </a:bodyPr>
          <a:lstStyle/>
          <a:p>
            <a:pPr algn="ctr"/>
            <a:r>
              <a:rPr lang="en-US" sz="2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VALUE OBJECTS</a:t>
            </a:r>
            <a:endParaRPr lang="en-US" sz="2800" b="1" dirty="0">
              <a:solidFill>
                <a:schemeClr val="accent2"/>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3" name="Rectangle 12"/>
          <p:cNvSpPr/>
          <p:nvPr/>
        </p:nvSpPr>
        <p:spPr>
          <a:xfrm>
            <a:off x="3703727" y="841753"/>
            <a:ext cx="4784547" cy="646331"/>
          </a:xfrm>
          <a:prstGeom prst="rect">
            <a:avLst/>
          </a:prstGeom>
        </p:spPr>
        <p:txBody>
          <a:bodyPr wrap="square">
            <a:spAutoFit/>
          </a:bodyPr>
          <a:lstStyle/>
          <a:p>
            <a:pPr algn="just"/>
            <a:r>
              <a:rPr lang="id-ID" dirty="0">
                <a:latin typeface="+mj-lt"/>
              </a:rPr>
              <a:t>“</a:t>
            </a:r>
            <a:r>
              <a:rPr lang="en-US" sz="1600" b="1" dirty="0"/>
              <a:t>Unlike entities, value objects are mutable and doesn’t have any uniqueness in them</a:t>
            </a:r>
            <a:r>
              <a:rPr lang="id-ID" dirty="0">
                <a:latin typeface="+mj-lt"/>
              </a:rPr>
              <a:t>”</a:t>
            </a:r>
          </a:p>
        </p:txBody>
      </p:sp>
      <p:sp>
        <p:nvSpPr>
          <p:cNvPr id="14" name="TextBox 13"/>
          <p:cNvSpPr txBox="1"/>
          <p:nvPr/>
        </p:nvSpPr>
        <p:spPr>
          <a:xfrm>
            <a:off x="5955956" y="2733394"/>
            <a:ext cx="4784548" cy="2001830"/>
          </a:xfrm>
          <a:prstGeom prst="rect">
            <a:avLst/>
          </a:prstGeom>
          <a:noFill/>
        </p:spPr>
        <p:txBody>
          <a:bodyPr wrap="square" rtlCol="0">
            <a:spAutoFit/>
          </a:bodyPr>
          <a:lstStyle/>
          <a:p>
            <a:pPr marL="171450" indent="-171450" algn="just">
              <a:lnSpc>
                <a:spcPct val="150000"/>
              </a:lnSpc>
              <a:buFont typeface="Wingdings" panose="05000000000000000000" pitchFamily="2" charset="2"/>
              <a:buChar char="v"/>
            </a:pPr>
            <a:r>
              <a:rPr lang="en-US" sz="1200" dirty="0"/>
              <a:t>There is no identity of its own, it’s just an object that carries value, That’s why its inside entity describing the entity.</a:t>
            </a:r>
            <a:endParaRPr lang="id-ID" sz="1200" dirty="0">
              <a:solidFill>
                <a:schemeClr val="tx1">
                  <a:lumMod val="65000"/>
                  <a:lumOff val="35000"/>
                </a:schemeClr>
              </a:solidFill>
            </a:endParaRPr>
          </a:p>
          <a:p>
            <a:pPr marL="171450" indent="-171450" algn="just">
              <a:lnSpc>
                <a:spcPct val="150000"/>
              </a:lnSpc>
              <a:buFont typeface="Wingdings" panose="05000000000000000000" pitchFamily="2" charset="2"/>
              <a:buChar char="v"/>
            </a:pPr>
            <a:r>
              <a:rPr lang="en-US" sz="1200" dirty="0"/>
              <a:t>value objects follow </a:t>
            </a:r>
            <a:r>
              <a:rPr lang="en-US" sz="1200" b="1" dirty="0"/>
              <a:t>reference equality and structural equality</a:t>
            </a:r>
            <a:r>
              <a:rPr lang="en-US" sz="1200" dirty="0"/>
              <a:t> </a:t>
            </a:r>
          </a:p>
          <a:p>
            <a:pPr marL="171450" indent="-171450" algn="just">
              <a:lnSpc>
                <a:spcPct val="150000"/>
              </a:lnSpc>
              <a:buFont typeface="Wingdings" panose="05000000000000000000" pitchFamily="2" charset="2"/>
              <a:buChar char="v"/>
            </a:pPr>
            <a:r>
              <a:rPr lang="en-US" sz="1200" dirty="0"/>
              <a:t>Let there be an object of </a:t>
            </a:r>
            <a:r>
              <a:rPr lang="en-US" sz="1200" dirty="0" err="1"/>
              <a:t>bookingState</a:t>
            </a:r>
            <a:r>
              <a:rPr lang="en-US" sz="1200" dirty="0"/>
              <a:t> b1 and its value be rented, similarly let there be another object b2 and its value be rented as well, comparing b1 and b2 should result in same.</a:t>
            </a:r>
          </a:p>
        </p:txBody>
      </p:sp>
      <p:pic>
        <p:nvPicPr>
          <p:cNvPr id="24" name="Picture Placeholder 23"/>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21843" r="21843"/>
          <a:stretch>
            <a:fillRect/>
          </a:stretch>
        </p:blipFill>
        <p:spPr/>
      </p:pic>
      <p:pic>
        <p:nvPicPr>
          <p:cNvPr id="25" name="Picture Placeholder 24"/>
          <p:cNvPicPr>
            <a:picLocks noGrp="1" noChangeAspect="1"/>
          </p:cNvPicPr>
          <p:nvPr>
            <p:ph type="pic" sz="quarter" idx="11"/>
          </p:nvPr>
        </p:nvPicPr>
        <p:blipFill>
          <a:blip r:embed="rId2" cstate="print">
            <a:extLst>
              <a:ext uri="{28A0092B-C50C-407E-A947-70E740481C1C}">
                <a14:useLocalDpi xmlns:a14="http://schemas.microsoft.com/office/drawing/2010/main" val="0"/>
              </a:ext>
            </a:extLst>
          </a:blip>
          <a:srcRect l="21875" r="21875"/>
          <a:stretch>
            <a:fillRect/>
          </a:stretch>
        </p:blipFill>
        <p:spPr/>
      </p:pic>
      <p:pic>
        <p:nvPicPr>
          <p:cNvPr id="26" name="Picture Placeholder 25"/>
          <p:cNvPicPr>
            <a:picLocks noGrp="1" noChangeAspect="1"/>
          </p:cNvPicPr>
          <p:nvPr>
            <p:ph type="pic" sz="quarter" idx="12"/>
          </p:nvPr>
        </p:nvPicPr>
        <p:blipFill>
          <a:blip r:embed="rId2" cstate="print">
            <a:extLst>
              <a:ext uri="{28A0092B-C50C-407E-A947-70E740481C1C}">
                <a14:useLocalDpi xmlns:a14="http://schemas.microsoft.com/office/drawing/2010/main" val="0"/>
              </a:ext>
            </a:extLst>
          </a:blip>
          <a:srcRect l="21875" r="21875"/>
          <a:stretch>
            <a:fillRect/>
          </a:stretch>
        </p:blipFill>
        <p:spPr/>
      </p:pic>
      <p:pic>
        <p:nvPicPr>
          <p:cNvPr id="27" name="Picture Placeholder 26"/>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21875" r="21875"/>
          <a:stretch>
            <a:fillRect/>
          </a:stretch>
        </p:blipFill>
        <p:spPr/>
      </p:pic>
      <p:pic>
        <p:nvPicPr>
          <p:cNvPr id="29" name="Picture Placeholder 28"/>
          <p:cNvPicPr>
            <a:picLocks noGrp="1" noChangeAspect="1"/>
          </p:cNvPicPr>
          <p:nvPr>
            <p:ph type="pic" sz="quarter" idx="15"/>
          </p:nvPr>
        </p:nvPicPr>
        <p:blipFill>
          <a:blip r:embed="rId2" cstate="print">
            <a:extLst>
              <a:ext uri="{28A0092B-C50C-407E-A947-70E740481C1C}">
                <a14:useLocalDpi xmlns:a14="http://schemas.microsoft.com/office/drawing/2010/main" val="0"/>
              </a:ext>
            </a:extLst>
          </a:blip>
          <a:srcRect l="21907" r="21907"/>
          <a:stretch>
            <a:fillRect/>
          </a:stretch>
        </p:blipFill>
        <p:spPr/>
      </p:pic>
      <p:pic>
        <p:nvPicPr>
          <p:cNvPr id="30" name="Picture Placeholder 29"/>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21843" r="21843"/>
          <a:stretch>
            <a:fillRect/>
          </a:stretch>
        </p:blipFill>
        <p:spPr/>
      </p:pic>
      <p:pic>
        <p:nvPicPr>
          <p:cNvPr id="31" name="Picture Placeholder 30"/>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21875" r="21875"/>
          <a:stretch>
            <a:fillRect/>
          </a:stretch>
        </p:blipFill>
        <p:spPr/>
      </p:pic>
      <p:pic>
        <p:nvPicPr>
          <p:cNvPr id="32" name="Picture Placeholder 31"/>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l="21875" r="21875"/>
          <a:stretch>
            <a:fillRect/>
          </a:stretch>
        </p:blipFill>
        <p:spPr/>
      </p:pic>
      <p:pic>
        <p:nvPicPr>
          <p:cNvPr id="15" name="Picture 14">
            <a:extLst>
              <a:ext uri="{FF2B5EF4-FFF2-40B4-BE49-F238E27FC236}">
                <a16:creationId xmlns:a16="http://schemas.microsoft.com/office/drawing/2014/main" id="{B829D04B-5EB7-5461-8AA2-763D8DFC06A4}"/>
              </a:ext>
            </a:extLst>
          </p:cNvPr>
          <p:cNvPicPr>
            <a:picLocks noChangeAspect="1"/>
          </p:cNvPicPr>
          <p:nvPr/>
        </p:nvPicPr>
        <p:blipFill>
          <a:blip r:embed="rId3"/>
          <a:srcRect/>
          <a:stretch>
            <a:fillRect/>
          </a:stretch>
        </p:blipFill>
        <p:spPr bwMode="auto">
          <a:xfrm>
            <a:off x="90617" y="69070"/>
            <a:ext cx="1868805" cy="1009015"/>
          </a:xfrm>
          <a:prstGeom prst="rect">
            <a:avLst/>
          </a:prstGeom>
          <a:noFill/>
          <a:ln w="9525">
            <a:noFill/>
            <a:miter lim="800000"/>
            <a:headEnd/>
            <a:tailEnd/>
          </a:ln>
        </p:spPr>
      </p:pic>
      <p:pic>
        <p:nvPicPr>
          <p:cNvPr id="5" name="Picture 4" descr="Diagram&#10;&#10;Description automatically generated">
            <a:extLst>
              <a:ext uri="{FF2B5EF4-FFF2-40B4-BE49-F238E27FC236}">
                <a16:creationId xmlns:a16="http://schemas.microsoft.com/office/drawing/2014/main" id="{0921BF27-EBB1-30D7-0AE0-4F3C2BA171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3958" y="1979140"/>
            <a:ext cx="4085966" cy="4100384"/>
          </a:xfrm>
          <a:prstGeom prst="rect">
            <a:avLst/>
          </a:prstGeom>
        </p:spPr>
      </p:pic>
    </p:spTree>
    <p:extLst>
      <p:ext uri="{BB962C8B-B14F-4D97-AF65-F5344CB8AC3E}">
        <p14:creationId xmlns:p14="http://schemas.microsoft.com/office/powerpoint/2010/main" val="1847596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23">
            <a:extLst>
              <a:ext uri="{FF2B5EF4-FFF2-40B4-BE49-F238E27FC236}">
                <a16:creationId xmlns:a16="http://schemas.microsoft.com/office/drawing/2014/main" id="{1F9ED2A8-2DBE-1285-631F-073C900EC013}"/>
              </a:ext>
            </a:extLst>
          </p:cNvPr>
          <p:cNvPicPr>
            <a:picLocks noChangeAspect="1"/>
          </p:cNvPicPr>
          <p:nvPr/>
        </p:nvPicPr>
        <p:blipFill>
          <a:blip r:embed="rId2" cstate="print">
            <a:extLst>
              <a:ext uri="{28A0092B-C50C-407E-A947-70E740481C1C}">
                <a14:useLocalDpi xmlns:a14="http://schemas.microsoft.com/office/drawing/2010/main" val="0"/>
              </a:ext>
            </a:extLst>
          </a:blip>
          <a:srcRect l="21843" r="21843"/>
          <a:stretch>
            <a:fillRect/>
          </a:stretch>
        </p:blipFill>
        <p:spPr>
          <a:xfrm>
            <a:off x="460712" y="1885391"/>
            <a:ext cx="1408822" cy="1408823"/>
          </a:xfrm>
          <a:prstGeom prst="rect">
            <a:avLst/>
          </a:prstGeom>
        </p:spPr>
      </p:pic>
      <p:pic>
        <p:nvPicPr>
          <p:cNvPr id="18" name="Picture Placeholder 26">
            <a:extLst>
              <a:ext uri="{FF2B5EF4-FFF2-40B4-BE49-F238E27FC236}">
                <a16:creationId xmlns:a16="http://schemas.microsoft.com/office/drawing/2014/main" id="{D21DA5DE-2616-6607-6132-1F3176F508BE}"/>
              </a:ext>
            </a:extLst>
          </p:cNvPr>
          <p:cNvPicPr>
            <a:picLocks noChangeAspect="1"/>
          </p:cNvPicPr>
          <p:nvPr/>
        </p:nvPicPr>
        <p:blipFill>
          <a:blip r:embed="rId2" cstate="print">
            <a:extLst>
              <a:ext uri="{28A0092B-C50C-407E-A947-70E740481C1C}">
                <a14:useLocalDpi xmlns:a14="http://schemas.microsoft.com/office/drawing/2010/main" val="0"/>
              </a:ext>
            </a:extLst>
          </a:blip>
          <a:srcRect l="21875" r="21875"/>
          <a:stretch>
            <a:fillRect/>
          </a:stretch>
        </p:blipFill>
        <p:spPr>
          <a:xfrm>
            <a:off x="460712" y="3294212"/>
            <a:ext cx="1408822" cy="1408823"/>
          </a:xfrm>
          <a:prstGeom prst="rect">
            <a:avLst/>
          </a:prstGeom>
        </p:spPr>
      </p:pic>
      <p:pic>
        <p:nvPicPr>
          <p:cNvPr id="19" name="Picture Placeholder 29">
            <a:extLst>
              <a:ext uri="{FF2B5EF4-FFF2-40B4-BE49-F238E27FC236}">
                <a16:creationId xmlns:a16="http://schemas.microsoft.com/office/drawing/2014/main" id="{664FFC61-FA1F-9CFC-9312-994943B41E8B}"/>
              </a:ext>
            </a:extLst>
          </p:cNvPr>
          <p:cNvPicPr>
            <a:picLocks noChangeAspect="1"/>
          </p:cNvPicPr>
          <p:nvPr/>
        </p:nvPicPr>
        <p:blipFill>
          <a:blip r:embed="rId2" cstate="print">
            <a:extLst>
              <a:ext uri="{28A0092B-C50C-407E-A947-70E740481C1C}">
                <a14:useLocalDpi xmlns:a14="http://schemas.microsoft.com/office/drawing/2010/main" val="0"/>
              </a:ext>
            </a:extLst>
          </a:blip>
          <a:srcRect l="21843" r="21843"/>
          <a:stretch>
            <a:fillRect/>
          </a:stretch>
        </p:blipFill>
        <p:spPr>
          <a:xfrm>
            <a:off x="460712" y="4703030"/>
            <a:ext cx="1408822" cy="1408823"/>
          </a:xfrm>
          <a:prstGeom prst="rect">
            <a:avLst/>
          </a:prstGeom>
        </p:spPr>
      </p:pic>
      <p:sp>
        <p:nvSpPr>
          <p:cNvPr id="2" name="TextBox 1"/>
          <p:cNvSpPr txBox="1"/>
          <p:nvPr/>
        </p:nvSpPr>
        <p:spPr>
          <a:xfrm>
            <a:off x="4065494" y="350698"/>
            <a:ext cx="4061012" cy="523220"/>
          </a:xfrm>
          <a:prstGeom prst="rect">
            <a:avLst/>
          </a:prstGeom>
          <a:noFill/>
        </p:spPr>
        <p:txBody>
          <a:bodyPr wrap="square" rtlCol="0">
            <a:spAutoFit/>
          </a:bodyPr>
          <a:lstStyle/>
          <a:p>
            <a:pPr algn="ctr"/>
            <a:r>
              <a:rPr lang="en-US" sz="2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COMMANDS</a:t>
            </a:r>
            <a:endParaRPr lang="en-US" sz="2800" b="1" dirty="0">
              <a:solidFill>
                <a:schemeClr val="accent2"/>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3" name="Rectangle 12"/>
          <p:cNvSpPr/>
          <p:nvPr/>
        </p:nvSpPr>
        <p:spPr>
          <a:xfrm>
            <a:off x="3703727" y="841753"/>
            <a:ext cx="4784547" cy="646331"/>
          </a:xfrm>
          <a:prstGeom prst="rect">
            <a:avLst/>
          </a:prstGeom>
        </p:spPr>
        <p:txBody>
          <a:bodyPr wrap="square">
            <a:spAutoFit/>
          </a:bodyPr>
          <a:lstStyle/>
          <a:p>
            <a:pPr algn="just"/>
            <a:r>
              <a:rPr lang="id-ID" dirty="0">
                <a:latin typeface="+mj-lt"/>
              </a:rPr>
              <a:t>“</a:t>
            </a:r>
            <a:r>
              <a:rPr lang="en-US" sz="1400" b="1" dirty="0"/>
              <a:t>Command are basically the only instructions that are conveyed from UI to the endpoint</a:t>
            </a:r>
            <a:r>
              <a:rPr lang="id-ID" dirty="0">
                <a:latin typeface="+mj-lt"/>
              </a:rPr>
              <a:t>”</a:t>
            </a:r>
          </a:p>
        </p:txBody>
      </p:sp>
      <p:sp>
        <p:nvSpPr>
          <p:cNvPr id="14" name="TextBox 13"/>
          <p:cNvSpPr txBox="1"/>
          <p:nvPr/>
        </p:nvSpPr>
        <p:spPr>
          <a:xfrm>
            <a:off x="6845796" y="2532668"/>
            <a:ext cx="4784548" cy="2832827"/>
          </a:xfrm>
          <a:prstGeom prst="rect">
            <a:avLst/>
          </a:prstGeom>
          <a:noFill/>
        </p:spPr>
        <p:txBody>
          <a:bodyPr wrap="square" rtlCol="0">
            <a:spAutoFit/>
          </a:bodyPr>
          <a:lstStyle/>
          <a:p>
            <a:pPr marL="171450" indent="-171450" algn="just">
              <a:lnSpc>
                <a:spcPct val="150000"/>
              </a:lnSpc>
              <a:buFont typeface="Wingdings" panose="05000000000000000000" pitchFamily="2" charset="2"/>
              <a:buChar char="v"/>
            </a:pPr>
            <a:r>
              <a:rPr lang="en-US" sz="1200" dirty="0"/>
              <a:t>They are the </a:t>
            </a:r>
            <a:r>
              <a:rPr lang="en-US" sz="1200" b="1" dirty="0">
                <a:solidFill>
                  <a:schemeClr val="accent1"/>
                </a:solidFill>
              </a:rPr>
              <a:t>do-this-instruction</a:t>
            </a:r>
            <a:r>
              <a:rPr lang="en-US" sz="1200" dirty="0"/>
              <a:t> to the aggregate and reason why aggregate changes its state.</a:t>
            </a:r>
          </a:p>
          <a:p>
            <a:pPr marL="171450" indent="-171450" algn="just">
              <a:lnSpc>
                <a:spcPct val="150000"/>
              </a:lnSpc>
              <a:buFont typeface="Wingdings" panose="05000000000000000000" pitchFamily="2" charset="2"/>
              <a:buChar char="v"/>
            </a:pPr>
            <a:r>
              <a:rPr lang="en-US" sz="1200" dirty="0"/>
              <a:t>Events are the result of </a:t>
            </a:r>
            <a:r>
              <a:rPr lang="en-US" sz="1200" b="1" dirty="0">
                <a:solidFill>
                  <a:schemeClr val="accent1"/>
                </a:solidFill>
              </a:rPr>
              <a:t>command</a:t>
            </a:r>
            <a:r>
              <a:rPr lang="en-US" sz="1200" dirty="0"/>
              <a:t>, but saying that what I mean is, whenever a command is executed because of it an event is generated. </a:t>
            </a:r>
          </a:p>
          <a:p>
            <a:pPr marL="171450" indent="-171450" algn="just">
              <a:lnSpc>
                <a:spcPct val="150000"/>
              </a:lnSpc>
              <a:buFont typeface="Wingdings" panose="05000000000000000000" pitchFamily="2" charset="2"/>
              <a:buChar char="v"/>
            </a:pPr>
            <a:r>
              <a:rPr lang="en-US" sz="1200" dirty="0"/>
              <a:t>In our prototype </a:t>
            </a:r>
            <a:r>
              <a:rPr lang="en-US" sz="1200" b="1" dirty="0">
                <a:solidFill>
                  <a:schemeClr val="accent1"/>
                </a:solidFill>
              </a:rPr>
              <a:t>RentFlatCommand</a:t>
            </a:r>
            <a:r>
              <a:rPr lang="en-US" sz="1200" b="1" dirty="0"/>
              <a:t> </a:t>
            </a:r>
            <a:r>
              <a:rPr lang="en-US" sz="1200" dirty="0"/>
              <a:t>command contains the information that the user must sent it from the UI to make state change. </a:t>
            </a:r>
          </a:p>
          <a:p>
            <a:pPr marL="171450" indent="-171450" algn="just">
              <a:lnSpc>
                <a:spcPct val="150000"/>
              </a:lnSpc>
              <a:buFont typeface="Wingdings" panose="05000000000000000000" pitchFamily="2" charset="2"/>
              <a:buChar char="v"/>
            </a:pPr>
            <a:r>
              <a:rPr lang="en-US" sz="1200" dirty="0"/>
              <a:t>commands and events are the only pattern that changes the state of aggregate.</a:t>
            </a:r>
          </a:p>
        </p:txBody>
      </p:sp>
      <p:pic>
        <p:nvPicPr>
          <p:cNvPr id="24" name="Picture Placeholder 23"/>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21843" r="21843"/>
          <a:stretch>
            <a:fillRect/>
          </a:stretch>
        </p:blipFill>
        <p:spPr>
          <a:xfrm>
            <a:off x="1869534" y="1885395"/>
            <a:ext cx="1408822" cy="1408823"/>
          </a:xfrm>
        </p:spPr>
      </p:pic>
      <p:pic>
        <p:nvPicPr>
          <p:cNvPr id="25" name="Picture Placeholder 24"/>
          <p:cNvPicPr>
            <a:picLocks noGrp="1" noChangeAspect="1"/>
          </p:cNvPicPr>
          <p:nvPr>
            <p:ph type="pic" sz="quarter" idx="11"/>
          </p:nvPr>
        </p:nvPicPr>
        <p:blipFill>
          <a:blip r:embed="rId2" cstate="print">
            <a:extLst>
              <a:ext uri="{28A0092B-C50C-407E-A947-70E740481C1C}">
                <a14:useLocalDpi xmlns:a14="http://schemas.microsoft.com/office/drawing/2010/main" val="0"/>
              </a:ext>
            </a:extLst>
          </a:blip>
          <a:srcRect l="21875" r="21875"/>
          <a:stretch>
            <a:fillRect/>
          </a:stretch>
        </p:blipFill>
        <p:spPr>
          <a:xfrm>
            <a:off x="3278356" y="1885394"/>
            <a:ext cx="1408822" cy="1408823"/>
          </a:xfrm>
        </p:spPr>
      </p:pic>
      <p:pic>
        <p:nvPicPr>
          <p:cNvPr id="26" name="Picture Placeholder 25"/>
          <p:cNvPicPr>
            <a:picLocks noGrp="1" noChangeAspect="1"/>
          </p:cNvPicPr>
          <p:nvPr>
            <p:ph type="pic" sz="quarter" idx="12"/>
          </p:nvPr>
        </p:nvPicPr>
        <p:blipFill>
          <a:blip r:embed="rId2" cstate="print">
            <a:extLst>
              <a:ext uri="{28A0092B-C50C-407E-A947-70E740481C1C}">
                <a14:useLocalDpi xmlns:a14="http://schemas.microsoft.com/office/drawing/2010/main" val="0"/>
              </a:ext>
            </a:extLst>
          </a:blip>
          <a:srcRect l="21875" r="21875"/>
          <a:stretch>
            <a:fillRect/>
          </a:stretch>
        </p:blipFill>
        <p:spPr>
          <a:xfrm>
            <a:off x="4687178" y="1885393"/>
            <a:ext cx="1408822" cy="1408823"/>
          </a:xfrm>
        </p:spPr>
      </p:pic>
      <p:pic>
        <p:nvPicPr>
          <p:cNvPr id="27" name="Picture Placeholder 26"/>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21875" r="21875"/>
          <a:stretch>
            <a:fillRect/>
          </a:stretch>
        </p:blipFill>
        <p:spPr>
          <a:xfrm>
            <a:off x="1869534" y="3294216"/>
            <a:ext cx="1408822" cy="1408823"/>
          </a:xfrm>
        </p:spPr>
      </p:pic>
      <p:pic>
        <p:nvPicPr>
          <p:cNvPr id="29" name="Picture Placeholder 28"/>
          <p:cNvPicPr>
            <a:picLocks noGrp="1" noChangeAspect="1"/>
          </p:cNvPicPr>
          <p:nvPr>
            <p:ph type="pic" sz="quarter" idx="15"/>
          </p:nvPr>
        </p:nvPicPr>
        <p:blipFill>
          <a:blip r:embed="rId2" cstate="print">
            <a:extLst>
              <a:ext uri="{28A0092B-C50C-407E-A947-70E740481C1C}">
                <a14:useLocalDpi xmlns:a14="http://schemas.microsoft.com/office/drawing/2010/main" val="0"/>
              </a:ext>
            </a:extLst>
          </a:blip>
          <a:srcRect l="21907" r="21907"/>
          <a:stretch>
            <a:fillRect/>
          </a:stretch>
        </p:blipFill>
        <p:spPr>
          <a:xfrm>
            <a:off x="4687178" y="3294214"/>
            <a:ext cx="1408822" cy="1408823"/>
          </a:xfrm>
        </p:spPr>
      </p:pic>
      <p:pic>
        <p:nvPicPr>
          <p:cNvPr id="30" name="Picture Placeholder 29"/>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21843" r="21843"/>
          <a:stretch>
            <a:fillRect/>
          </a:stretch>
        </p:blipFill>
        <p:spPr>
          <a:xfrm>
            <a:off x="1869534" y="4703034"/>
            <a:ext cx="1408822" cy="1408823"/>
          </a:xfrm>
        </p:spPr>
      </p:pic>
      <p:pic>
        <p:nvPicPr>
          <p:cNvPr id="31" name="Picture Placeholder 30"/>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21875" r="21875"/>
          <a:stretch>
            <a:fillRect/>
          </a:stretch>
        </p:blipFill>
        <p:spPr>
          <a:xfrm>
            <a:off x="3278356" y="4703033"/>
            <a:ext cx="1408822" cy="1408823"/>
          </a:xfrm>
        </p:spPr>
      </p:pic>
      <p:pic>
        <p:nvPicPr>
          <p:cNvPr id="32" name="Picture Placeholder 31"/>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l="21875" r="21875"/>
          <a:stretch>
            <a:fillRect/>
          </a:stretch>
        </p:blipFill>
        <p:spPr>
          <a:xfrm>
            <a:off x="4687178" y="4703032"/>
            <a:ext cx="1408822" cy="1408823"/>
          </a:xfrm>
        </p:spPr>
      </p:pic>
      <p:pic>
        <p:nvPicPr>
          <p:cNvPr id="15" name="Picture 14">
            <a:extLst>
              <a:ext uri="{FF2B5EF4-FFF2-40B4-BE49-F238E27FC236}">
                <a16:creationId xmlns:a16="http://schemas.microsoft.com/office/drawing/2014/main" id="{B829D04B-5EB7-5461-8AA2-763D8DFC06A4}"/>
              </a:ext>
            </a:extLst>
          </p:cNvPr>
          <p:cNvPicPr>
            <a:picLocks noChangeAspect="1"/>
          </p:cNvPicPr>
          <p:nvPr/>
        </p:nvPicPr>
        <p:blipFill>
          <a:blip r:embed="rId3"/>
          <a:srcRect/>
          <a:stretch>
            <a:fillRect/>
          </a:stretch>
        </p:blipFill>
        <p:spPr bwMode="auto">
          <a:xfrm>
            <a:off x="90617" y="69070"/>
            <a:ext cx="1868805" cy="1009015"/>
          </a:xfrm>
          <a:prstGeom prst="rect">
            <a:avLst/>
          </a:prstGeom>
          <a:noFill/>
          <a:ln w="9525">
            <a:noFill/>
            <a:miter lim="800000"/>
            <a:headEnd/>
            <a:tailEnd/>
          </a:ln>
        </p:spPr>
      </p:pic>
      <p:pic>
        <p:nvPicPr>
          <p:cNvPr id="4" name="Picture 3" descr="Diagram&#10;&#10;Description automatically generated">
            <a:extLst>
              <a:ext uri="{FF2B5EF4-FFF2-40B4-BE49-F238E27FC236}">
                <a16:creationId xmlns:a16="http://schemas.microsoft.com/office/drawing/2014/main" id="{F2470DB5-5B1D-960D-AEF4-4CAE23B173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018" y="1948428"/>
            <a:ext cx="5510675" cy="4100385"/>
          </a:xfrm>
          <a:prstGeom prst="rect">
            <a:avLst/>
          </a:prstGeom>
        </p:spPr>
      </p:pic>
    </p:spTree>
    <p:extLst>
      <p:ext uri="{BB962C8B-B14F-4D97-AF65-F5344CB8AC3E}">
        <p14:creationId xmlns:p14="http://schemas.microsoft.com/office/powerpoint/2010/main" val="397874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26">
            <a:extLst>
              <a:ext uri="{FF2B5EF4-FFF2-40B4-BE49-F238E27FC236}">
                <a16:creationId xmlns:a16="http://schemas.microsoft.com/office/drawing/2014/main" id="{1F40EC77-E042-EF5D-D006-74531927A3F5}"/>
              </a:ext>
            </a:extLst>
          </p:cNvPr>
          <p:cNvPicPr>
            <a:picLocks noChangeAspect="1"/>
          </p:cNvPicPr>
          <p:nvPr/>
        </p:nvPicPr>
        <p:blipFill>
          <a:blip r:embed="rId2" cstate="print">
            <a:extLst>
              <a:ext uri="{28A0092B-C50C-407E-A947-70E740481C1C}">
                <a14:useLocalDpi xmlns:a14="http://schemas.microsoft.com/office/drawing/2010/main" val="0"/>
              </a:ext>
            </a:extLst>
          </a:blip>
          <a:srcRect l="21875" r="21875"/>
          <a:stretch>
            <a:fillRect/>
          </a:stretch>
        </p:blipFill>
        <p:spPr>
          <a:xfrm>
            <a:off x="626167" y="1884634"/>
            <a:ext cx="1408822" cy="1408823"/>
          </a:xfrm>
          <a:prstGeom prst="rect">
            <a:avLst/>
          </a:prstGeom>
        </p:spPr>
      </p:pic>
      <p:pic>
        <p:nvPicPr>
          <p:cNvPr id="20" name="Picture Placeholder 26">
            <a:extLst>
              <a:ext uri="{FF2B5EF4-FFF2-40B4-BE49-F238E27FC236}">
                <a16:creationId xmlns:a16="http://schemas.microsoft.com/office/drawing/2014/main" id="{68ECD4F1-58CB-273B-72A1-01CD4AD78F1E}"/>
              </a:ext>
            </a:extLst>
          </p:cNvPr>
          <p:cNvPicPr>
            <a:picLocks noChangeAspect="1"/>
          </p:cNvPicPr>
          <p:nvPr/>
        </p:nvPicPr>
        <p:blipFill>
          <a:blip r:embed="rId2" cstate="print">
            <a:extLst>
              <a:ext uri="{28A0092B-C50C-407E-A947-70E740481C1C}">
                <a14:useLocalDpi xmlns:a14="http://schemas.microsoft.com/office/drawing/2010/main" val="0"/>
              </a:ext>
            </a:extLst>
          </a:blip>
          <a:srcRect l="21875" r="21875"/>
          <a:stretch>
            <a:fillRect/>
          </a:stretch>
        </p:blipFill>
        <p:spPr>
          <a:xfrm>
            <a:off x="626167" y="3293453"/>
            <a:ext cx="1408822" cy="1408823"/>
          </a:xfrm>
          <a:prstGeom prst="rect">
            <a:avLst/>
          </a:prstGeom>
        </p:spPr>
      </p:pic>
      <p:pic>
        <p:nvPicPr>
          <p:cNvPr id="21" name="Picture Placeholder 26">
            <a:extLst>
              <a:ext uri="{FF2B5EF4-FFF2-40B4-BE49-F238E27FC236}">
                <a16:creationId xmlns:a16="http://schemas.microsoft.com/office/drawing/2014/main" id="{C137C98C-820E-9D37-2598-82CBC65CB58F}"/>
              </a:ext>
            </a:extLst>
          </p:cNvPr>
          <p:cNvPicPr>
            <a:picLocks noChangeAspect="1"/>
          </p:cNvPicPr>
          <p:nvPr/>
        </p:nvPicPr>
        <p:blipFill>
          <a:blip r:embed="rId2" cstate="print">
            <a:extLst>
              <a:ext uri="{28A0092B-C50C-407E-A947-70E740481C1C}">
                <a14:useLocalDpi xmlns:a14="http://schemas.microsoft.com/office/drawing/2010/main" val="0"/>
              </a:ext>
            </a:extLst>
          </a:blip>
          <a:srcRect l="21875" r="21875"/>
          <a:stretch>
            <a:fillRect/>
          </a:stretch>
        </p:blipFill>
        <p:spPr>
          <a:xfrm>
            <a:off x="626166" y="4702273"/>
            <a:ext cx="1408822" cy="1408823"/>
          </a:xfrm>
          <a:prstGeom prst="rect">
            <a:avLst/>
          </a:prstGeom>
        </p:spPr>
      </p:pic>
      <p:sp>
        <p:nvSpPr>
          <p:cNvPr id="2" name="TextBox 1"/>
          <p:cNvSpPr txBox="1"/>
          <p:nvPr/>
        </p:nvSpPr>
        <p:spPr>
          <a:xfrm>
            <a:off x="4065494" y="350698"/>
            <a:ext cx="4061012" cy="523220"/>
          </a:xfrm>
          <a:prstGeom prst="rect">
            <a:avLst/>
          </a:prstGeom>
          <a:noFill/>
        </p:spPr>
        <p:txBody>
          <a:bodyPr wrap="square" rtlCol="0">
            <a:spAutoFit/>
          </a:bodyPr>
          <a:lstStyle/>
          <a:p>
            <a:pPr algn="ctr"/>
            <a:r>
              <a:rPr lang="en-US" sz="2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EVENTS</a:t>
            </a:r>
            <a:endParaRPr lang="en-US" sz="2800" b="1" dirty="0">
              <a:solidFill>
                <a:schemeClr val="accent2"/>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3" name="Rectangle 12"/>
          <p:cNvSpPr/>
          <p:nvPr/>
        </p:nvSpPr>
        <p:spPr>
          <a:xfrm>
            <a:off x="3703727" y="841753"/>
            <a:ext cx="4784547" cy="646331"/>
          </a:xfrm>
          <a:prstGeom prst="rect">
            <a:avLst/>
          </a:prstGeom>
        </p:spPr>
        <p:txBody>
          <a:bodyPr wrap="square">
            <a:spAutoFit/>
          </a:bodyPr>
          <a:lstStyle/>
          <a:p>
            <a:pPr algn="just"/>
            <a:r>
              <a:rPr lang="id-ID" dirty="0">
                <a:latin typeface="+mj-lt"/>
              </a:rPr>
              <a:t>“</a:t>
            </a:r>
            <a:r>
              <a:rPr lang="en-US" b="1" dirty="0"/>
              <a:t>Events are generally the after effect of command</a:t>
            </a:r>
            <a:r>
              <a:rPr lang="id-ID" dirty="0">
                <a:latin typeface="+mj-lt"/>
              </a:rPr>
              <a:t>”</a:t>
            </a:r>
          </a:p>
        </p:txBody>
      </p:sp>
      <p:sp>
        <p:nvSpPr>
          <p:cNvPr id="14" name="TextBox 13"/>
          <p:cNvSpPr txBox="1"/>
          <p:nvPr/>
        </p:nvSpPr>
        <p:spPr>
          <a:xfrm>
            <a:off x="6781286" y="2220588"/>
            <a:ext cx="4784548" cy="3386825"/>
          </a:xfrm>
          <a:prstGeom prst="rect">
            <a:avLst/>
          </a:prstGeom>
          <a:noFill/>
        </p:spPr>
        <p:txBody>
          <a:bodyPr wrap="square" rtlCol="0">
            <a:spAutoFit/>
          </a:bodyPr>
          <a:lstStyle/>
          <a:p>
            <a:pPr marL="171450" indent="-171450" algn="just">
              <a:lnSpc>
                <a:spcPct val="150000"/>
              </a:lnSpc>
              <a:buFont typeface="Wingdings" panose="05000000000000000000" pitchFamily="2" charset="2"/>
              <a:buChar char="v"/>
            </a:pPr>
            <a:r>
              <a:rPr lang="en-US" sz="1200" b="1" dirty="0">
                <a:solidFill>
                  <a:schemeClr val="accent1"/>
                </a:solidFill>
              </a:rPr>
              <a:t>Domain Events </a:t>
            </a:r>
            <a:r>
              <a:rPr lang="en-US" sz="1200" dirty="0"/>
              <a:t>are the message of what has recently happened for example, hotel booked, booking completed etc. </a:t>
            </a:r>
          </a:p>
          <a:p>
            <a:pPr marL="171450" indent="-171450" algn="just">
              <a:lnSpc>
                <a:spcPct val="150000"/>
              </a:lnSpc>
              <a:buFont typeface="Wingdings" panose="05000000000000000000" pitchFamily="2" charset="2"/>
              <a:buChar char="v"/>
            </a:pPr>
            <a:r>
              <a:rPr lang="en-US" sz="1200" dirty="0"/>
              <a:t>The goal is to describe an important task that has completed and carry important information regarding the completion of the task. </a:t>
            </a:r>
          </a:p>
          <a:p>
            <a:pPr marL="171450" indent="-171450" algn="just">
              <a:lnSpc>
                <a:spcPct val="150000"/>
              </a:lnSpc>
              <a:buFont typeface="Wingdings" panose="05000000000000000000" pitchFamily="2" charset="2"/>
              <a:buChar char="v"/>
            </a:pPr>
            <a:r>
              <a:rPr lang="en-US" sz="1200" dirty="0"/>
              <a:t>As everything starts and ends with an aggregate, events are published by an aggregate, other interested aggregate or module can subscribe to it. </a:t>
            </a:r>
          </a:p>
          <a:p>
            <a:pPr marL="171450" indent="-171450" algn="just">
              <a:lnSpc>
                <a:spcPct val="150000"/>
              </a:lnSpc>
              <a:buFont typeface="Wingdings" panose="05000000000000000000" pitchFamily="2" charset="2"/>
              <a:buChar char="v"/>
            </a:pPr>
            <a:r>
              <a:rPr lang="en-US" sz="1200" dirty="0"/>
              <a:t>In our prototype, we have an event </a:t>
            </a:r>
            <a:r>
              <a:rPr lang="en-US" sz="1200" b="1" dirty="0">
                <a:solidFill>
                  <a:schemeClr val="accent1"/>
                </a:solidFill>
              </a:rPr>
              <a:t>FlatBookedEvent</a:t>
            </a:r>
            <a:r>
              <a:rPr lang="en-US" sz="1200" dirty="0"/>
              <a:t>, whenever a flat is booked, rent aggregate raises this event. </a:t>
            </a:r>
          </a:p>
          <a:p>
            <a:pPr marL="171450" indent="-171450" algn="just">
              <a:lnSpc>
                <a:spcPct val="150000"/>
              </a:lnSpc>
              <a:buFont typeface="Wingdings" panose="05000000000000000000" pitchFamily="2" charset="2"/>
              <a:buChar char="v"/>
            </a:pPr>
            <a:r>
              <a:rPr lang="en-US" sz="1200" dirty="0"/>
              <a:t>Events are published from one aggregate and are subscribed by another aggregate.</a:t>
            </a:r>
          </a:p>
        </p:txBody>
      </p:sp>
      <p:pic>
        <p:nvPicPr>
          <p:cNvPr id="24" name="Picture Placeholder 23"/>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21843" r="21843"/>
          <a:stretch>
            <a:fillRect/>
          </a:stretch>
        </p:blipFill>
        <p:spPr>
          <a:xfrm>
            <a:off x="2034989" y="1884636"/>
            <a:ext cx="1408822" cy="1408823"/>
          </a:xfrm>
        </p:spPr>
      </p:pic>
      <p:pic>
        <p:nvPicPr>
          <p:cNvPr id="25" name="Picture Placeholder 24"/>
          <p:cNvPicPr>
            <a:picLocks noGrp="1" noChangeAspect="1"/>
          </p:cNvPicPr>
          <p:nvPr>
            <p:ph type="pic" sz="quarter" idx="11"/>
          </p:nvPr>
        </p:nvPicPr>
        <p:blipFill>
          <a:blip r:embed="rId2" cstate="print">
            <a:extLst>
              <a:ext uri="{28A0092B-C50C-407E-A947-70E740481C1C}">
                <a14:useLocalDpi xmlns:a14="http://schemas.microsoft.com/office/drawing/2010/main" val="0"/>
              </a:ext>
            </a:extLst>
          </a:blip>
          <a:srcRect l="21875" r="21875"/>
          <a:stretch>
            <a:fillRect/>
          </a:stretch>
        </p:blipFill>
        <p:spPr>
          <a:xfrm>
            <a:off x="3443811" y="1884635"/>
            <a:ext cx="1408822" cy="1408823"/>
          </a:xfrm>
        </p:spPr>
      </p:pic>
      <p:pic>
        <p:nvPicPr>
          <p:cNvPr id="26" name="Picture Placeholder 25"/>
          <p:cNvPicPr>
            <a:picLocks noGrp="1" noChangeAspect="1"/>
          </p:cNvPicPr>
          <p:nvPr>
            <p:ph type="pic" sz="quarter" idx="12"/>
          </p:nvPr>
        </p:nvPicPr>
        <p:blipFill>
          <a:blip r:embed="rId2" cstate="print">
            <a:extLst>
              <a:ext uri="{28A0092B-C50C-407E-A947-70E740481C1C}">
                <a14:useLocalDpi xmlns:a14="http://schemas.microsoft.com/office/drawing/2010/main" val="0"/>
              </a:ext>
            </a:extLst>
          </a:blip>
          <a:srcRect l="21875" r="21875"/>
          <a:stretch>
            <a:fillRect/>
          </a:stretch>
        </p:blipFill>
        <p:spPr>
          <a:xfrm>
            <a:off x="4852633" y="1884634"/>
            <a:ext cx="1408822" cy="1408823"/>
          </a:xfrm>
        </p:spPr>
      </p:pic>
      <p:pic>
        <p:nvPicPr>
          <p:cNvPr id="27" name="Picture Placeholder 26"/>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21875" r="21875"/>
          <a:stretch>
            <a:fillRect/>
          </a:stretch>
        </p:blipFill>
        <p:spPr>
          <a:xfrm>
            <a:off x="2034989" y="3293457"/>
            <a:ext cx="1408822" cy="1408823"/>
          </a:xfrm>
        </p:spPr>
      </p:pic>
      <p:pic>
        <p:nvPicPr>
          <p:cNvPr id="29" name="Picture Placeholder 28"/>
          <p:cNvPicPr>
            <a:picLocks noGrp="1" noChangeAspect="1"/>
          </p:cNvPicPr>
          <p:nvPr>
            <p:ph type="pic" sz="quarter" idx="15"/>
          </p:nvPr>
        </p:nvPicPr>
        <p:blipFill>
          <a:blip r:embed="rId2" cstate="print">
            <a:extLst>
              <a:ext uri="{28A0092B-C50C-407E-A947-70E740481C1C}">
                <a14:useLocalDpi xmlns:a14="http://schemas.microsoft.com/office/drawing/2010/main" val="0"/>
              </a:ext>
            </a:extLst>
          </a:blip>
          <a:srcRect l="21907" r="21907"/>
          <a:stretch>
            <a:fillRect/>
          </a:stretch>
        </p:blipFill>
        <p:spPr>
          <a:xfrm>
            <a:off x="4852633" y="3293455"/>
            <a:ext cx="1408822" cy="1408823"/>
          </a:xfrm>
        </p:spPr>
      </p:pic>
      <p:pic>
        <p:nvPicPr>
          <p:cNvPr id="30" name="Picture Placeholder 29"/>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21843" r="21843"/>
          <a:stretch>
            <a:fillRect/>
          </a:stretch>
        </p:blipFill>
        <p:spPr>
          <a:xfrm>
            <a:off x="2034989" y="4702275"/>
            <a:ext cx="1408822" cy="1408823"/>
          </a:xfrm>
        </p:spPr>
      </p:pic>
      <p:pic>
        <p:nvPicPr>
          <p:cNvPr id="31" name="Picture Placeholder 30"/>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21875" r="21875"/>
          <a:stretch>
            <a:fillRect/>
          </a:stretch>
        </p:blipFill>
        <p:spPr>
          <a:xfrm>
            <a:off x="3443811" y="4702274"/>
            <a:ext cx="1408822" cy="1408823"/>
          </a:xfrm>
        </p:spPr>
      </p:pic>
      <p:pic>
        <p:nvPicPr>
          <p:cNvPr id="32" name="Picture Placeholder 31"/>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l="21875" r="21875"/>
          <a:stretch>
            <a:fillRect/>
          </a:stretch>
        </p:blipFill>
        <p:spPr>
          <a:xfrm>
            <a:off x="4852633" y="4702273"/>
            <a:ext cx="1408822" cy="1408823"/>
          </a:xfrm>
        </p:spPr>
      </p:pic>
      <p:pic>
        <p:nvPicPr>
          <p:cNvPr id="15" name="Picture 14">
            <a:extLst>
              <a:ext uri="{FF2B5EF4-FFF2-40B4-BE49-F238E27FC236}">
                <a16:creationId xmlns:a16="http://schemas.microsoft.com/office/drawing/2014/main" id="{B829D04B-5EB7-5461-8AA2-763D8DFC06A4}"/>
              </a:ext>
            </a:extLst>
          </p:cNvPr>
          <p:cNvPicPr>
            <a:picLocks noChangeAspect="1"/>
          </p:cNvPicPr>
          <p:nvPr/>
        </p:nvPicPr>
        <p:blipFill>
          <a:blip r:embed="rId3"/>
          <a:srcRect/>
          <a:stretch>
            <a:fillRect/>
          </a:stretch>
        </p:blipFill>
        <p:spPr bwMode="auto">
          <a:xfrm>
            <a:off x="90617" y="69070"/>
            <a:ext cx="1868805" cy="1009015"/>
          </a:xfrm>
          <a:prstGeom prst="rect">
            <a:avLst/>
          </a:prstGeom>
          <a:noFill/>
          <a:ln w="9525">
            <a:noFill/>
            <a:miter lim="800000"/>
            <a:headEnd/>
            <a:tailEnd/>
          </a:ln>
        </p:spPr>
      </p:pic>
      <p:pic>
        <p:nvPicPr>
          <p:cNvPr id="5" name="Picture 4" descr="Diagram&#10;&#10;Description automatically generated">
            <a:extLst>
              <a:ext uri="{FF2B5EF4-FFF2-40B4-BE49-F238E27FC236}">
                <a16:creationId xmlns:a16="http://schemas.microsoft.com/office/drawing/2014/main" id="{C43D0889-1AF8-17EC-BEC1-8821A45088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830" y="1979139"/>
            <a:ext cx="5485960" cy="4069160"/>
          </a:xfrm>
          <a:prstGeom prst="rect">
            <a:avLst/>
          </a:prstGeom>
        </p:spPr>
      </p:pic>
    </p:spTree>
    <p:extLst>
      <p:ext uri="{BB962C8B-B14F-4D97-AF65-F5344CB8AC3E}">
        <p14:creationId xmlns:p14="http://schemas.microsoft.com/office/powerpoint/2010/main" val="2894090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65494" y="547686"/>
            <a:ext cx="4061012" cy="523220"/>
          </a:xfrm>
          <a:prstGeom prst="rect">
            <a:avLst/>
          </a:prstGeom>
          <a:noFill/>
        </p:spPr>
        <p:txBody>
          <a:bodyPr wrap="square" rtlCol="0">
            <a:spAutoFit/>
          </a:bodyPr>
          <a:lstStyle/>
          <a:p>
            <a:pPr algn="ctr"/>
            <a:r>
              <a:rPr lang="en-US" sz="2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SAGA</a:t>
            </a:r>
            <a:endParaRPr lang="en-US" sz="2800" b="1" dirty="0">
              <a:solidFill>
                <a:schemeClr val="accent2"/>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1" name="TextBox 10"/>
          <p:cNvSpPr txBox="1"/>
          <p:nvPr/>
        </p:nvSpPr>
        <p:spPr>
          <a:xfrm>
            <a:off x="629886" y="5231750"/>
            <a:ext cx="5188732" cy="616836"/>
          </a:xfrm>
          <a:prstGeom prst="rect">
            <a:avLst/>
          </a:prstGeom>
          <a:noFill/>
        </p:spPr>
        <p:txBody>
          <a:bodyPr wrap="square" rtlCol="0">
            <a:spAutoFit/>
          </a:bodyPr>
          <a:lstStyle/>
          <a:p>
            <a:pPr>
              <a:lnSpc>
                <a:spcPct val="150000"/>
              </a:lnSpc>
            </a:pPr>
            <a:r>
              <a:rPr lang="en-US" sz="1200" dirty="0"/>
              <a:t>In </a:t>
            </a:r>
            <a:r>
              <a:rPr lang="en-US" sz="1200" b="1" dirty="0">
                <a:solidFill>
                  <a:schemeClr val="accent1"/>
                </a:solidFill>
              </a:rPr>
              <a:t>choreography saga</a:t>
            </a:r>
            <a:r>
              <a:rPr lang="en-US" sz="1200" dirty="0"/>
              <a:t>, all events and commands are handled by their own handlers, there is no component that handles this entire process.</a:t>
            </a:r>
            <a:endParaRPr lang="en-US" sz="1200" dirty="0">
              <a:solidFill>
                <a:schemeClr val="tx1">
                  <a:lumMod val="65000"/>
                  <a:lumOff val="35000"/>
                </a:schemeClr>
              </a:solidFill>
            </a:endParaRPr>
          </a:p>
        </p:txBody>
      </p:sp>
      <p:sp>
        <p:nvSpPr>
          <p:cNvPr id="13" name="Rectangle 12"/>
          <p:cNvSpPr/>
          <p:nvPr/>
        </p:nvSpPr>
        <p:spPr>
          <a:xfrm>
            <a:off x="629886" y="4999453"/>
            <a:ext cx="2500150" cy="276999"/>
          </a:xfrm>
          <a:prstGeom prst="rect">
            <a:avLst/>
          </a:prstGeom>
        </p:spPr>
        <p:txBody>
          <a:bodyPr wrap="square">
            <a:spAutoFit/>
          </a:bodyPr>
          <a:lstStyle/>
          <a:p>
            <a:r>
              <a:rPr lang="en-US" sz="1200" b="1" dirty="0">
                <a:solidFill>
                  <a:sysClr val="windowText" lastClr="000000"/>
                </a:solidFill>
                <a:latin typeface="+mj-lt"/>
              </a:rPr>
              <a:t>CHOREOGRAPHY SAGA</a:t>
            </a:r>
            <a:endParaRPr lang="id-ID" sz="1200" b="1" dirty="0">
              <a:solidFill>
                <a:sysClr val="windowText" lastClr="000000"/>
              </a:solidFill>
              <a:latin typeface="+mj-lt"/>
            </a:endParaRPr>
          </a:p>
        </p:txBody>
      </p:sp>
      <p:sp>
        <p:nvSpPr>
          <p:cNvPr id="14" name="Rectangle 13"/>
          <p:cNvSpPr/>
          <p:nvPr/>
        </p:nvSpPr>
        <p:spPr>
          <a:xfrm>
            <a:off x="6201451" y="4964668"/>
            <a:ext cx="2500150" cy="276999"/>
          </a:xfrm>
          <a:prstGeom prst="rect">
            <a:avLst/>
          </a:prstGeom>
        </p:spPr>
        <p:txBody>
          <a:bodyPr wrap="square">
            <a:spAutoFit/>
          </a:bodyPr>
          <a:lstStyle/>
          <a:p>
            <a:r>
              <a:rPr lang="en-US" sz="1200" b="1" dirty="0">
                <a:solidFill>
                  <a:sysClr val="windowText" lastClr="000000"/>
                </a:solidFill>
                <a:latin typeface="+mj-lt"/>
              </a:rPr>
              <a:t>ORCHESTRATION SAGA</a:t>
            </a:r>
            <a:endParaRPr lang="id-ID" sz="1200" b="1" dirty="0">
              <a:solidFill>
                <a:sysClr val="windowText" lastClr="000000"/>
              </a:solidFill>
              <a:latin typeface="+mj-lt"/>
            </a:endParaRPr>
          </a:p>
        </p:txBody>
      </p:sp>
      <p:sp>
        <p:nvSpPr>
          <p:cNvPr id="15" name="TextBox 14"/>
          <p:cNvSpPr txBox="1"/>
          <p:nvPr/>
        </p:nvSpPr>
        <p:spPr>
          <a:xfrm>
            <a:off x="6201451" y="5163588"/>
            <a:ext cx="5176445" cy="893834"/>
          </a:xfrm>
          <a:prstGeom prst="rect">
            <a:avLst/>
          </a:prstGeom>
          <a:noFill/>
        </p:spPr>
        <p:txBody>
          <a:bodyPr wrap="square" rtlCol="0">
            <a:spAutoFit/>
          </a:bodyPr>
          <a:lstStyle/>
          <a:p>
            <a:pPr>
              <a:lnSpc>
                <a:spcPct val="150000"/>
              </a:lnSpc>
            </a:pPr>
            <a:r>
              <a:rPr lang="en-US" sz="1200" dirty="0"/>
              <a:t>In </a:t>
            </a:r>
            <a:r>
              <a:rPr lang="en-US" sz="1200" b="1" dirty="0">
                <a:solidFill>
                  <a:schemeClr val="accent1"/>
                </a:solidFill>
              </a:rPr>
              <a:t>orchestration saga</a:t>
            </a:r>
            <a:r>
              <a:rPr lang="en-US" sz="1200" dirty="0"/>
              <a:t>, the responsibility of handling a entire process that includes multiple publication of events and invocation of commands is given to a single component</a:t>
            </a:r>
            <a:endParaRPr lang="en-US" sz="1200" dirty="0">
              <a:solidFill>
                <a:schemeClr val="tx1">
                  <a:lumMod val="65000"/>
                  <a:lumOff val="35000"/>
                </a:schemeClr>
              </a:solidFill>
            </a:endParaRPr>
          </a:p>
        </p:txBody>
      </p:sp>
      <p:pic>
        <p:nvPicPr>
          <p:cNvPr id="6" name="Picture Placeholder 5"/>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8721" b="8721"/>
          <a:stretch>
            <a:fillRect/>
          </a:stretch>
        </p:blipFill>
        <p:spPr>
          <a:xfrm>
            <a:off x="629887" y="2709431"/>
            <a:ext cx="5393615" cy="2238379"/>
          </a:xfrm>
        </p:spPr>
      </p:pic>
      <p:pic>
        <p:nvPicPr>
          <p:cNvPr id="7" name="Picture Placeholder 6"/>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8721" b="8721"/>
          <a:stretch>
            <a:fillRect/>
          </a:stretch>
        </p:blipFill>
        <p:spPr>
          <a:xfrm>
            <a:off x="6201451" y="2709431"/>
            <a:ext cx="5393615" cy="2238379"/>
          </a:xfrm>
        </p:spPr>
      </p:pic>
      <p:pic>
        <p:nvPicPr>
          <p:cNvPr id="10" name="Picture 9">
            <a:extLst>
              <a:ext uri="{FF2B5EF4-FFF2-40B4-BE49-F238E27FC236}">
                <a16:creationId xmlns:a16="http://schemas.microsoft.com/office/drawing/2014/main" id="{FD717A5C-5246-8E31-904B-B782520006A9}"/>
              </a:ext>
            </a:extLst>
          </p:cNvPr>
          <p:cNvPicPr>
            <a:picLocks noChangeAspect="1"/>
          </p:cNvPicPr>
          <p:nvPr/>
        </p:nvPicPr>
        <p:blipFill>
          <a:blip r:embed="rId3"/>
          <a:srcRect/>
          <a:stretch>
            <a:fillRect/>
          </a:stretch>
        </p:blipFill>
        <p:spPr bwMode="auto">
          <a:xfrm>
            <a:off x="90617" y="69070"/>
            <a:ext cx="1868805" cy="1009015"/>
          </a:xfrm>
          <a:prstGeom prst="rect">
            <a:avLst/>
          </a:prstGeom>
          <a:noFill/>
          <a:ln w="9525">
            <a:noFill/>
            <a:miter lim="800000"/>
            <a:headEnd/>
            <a:tailEnd/>
          </a:ln>
        </p:spPr>
      </p:pic>
      <p:sp>
        <p:nvSpPr>
          <p:cNvPr id="2" name="TextBox 1">
            <a:extLst>
              <a:ext uri="{FF2B5EF4-FFF2-40B4-BE49-F238E27FC236}">
                <a16:creationId xmlns:a16="http://schemas.microsoft.com/office/drawing/2014/main" id="{08B60070-A6E2-E915-8E1A-3DC86955E5FC}"/>
              </a:ext>
            </a:extLst>
          </p:cNvPr>
          <p:cNvSpPr txBox="1"/>
          <p:nvPr/>
        </p:nvSpPr>
        <p:spPr>
          <a:xfrm>
            <a:off x="2269202" y="1005558"/>
            <a:ext cx="8305672" cy="369332"/>
          </a:xfrm>
          <a:prstGeom prst="rect">
            <a:avLst/>
          </a:prstGeom>
          <a:noFill/>
        </p:spPr>
        <p:txBody>
          <a:bodyPr wrap="none" rtlCol="0">
            <a:spAutoFit/>
          </a:bodyPr>
          <a:lstStyle/>
          <a:p>
            <a:r>
              <a:rPr lang="en-US" sz="1800" dirty="0">
                <a:effectLst/>
                <a:latin typeface="Open Sans (Body)"/>
                <a:ea typeface="Calibri" panose="020F0502020204030204" pitchFamily="34" charset="0"/>
              </a:rPr>
              <a:t>“</a:t>
            </a:r>
            <a:r>
              <a:rPr lang="en-US" sz="1800" b="1" dirty="0">
                <a:latin typeface="Open Sans (Body)"/>
                <a:ea typeface="Calibri" panose="020F0502020204030204" pitchFamily="34" charset="0"/>
              </a:rPr>
              <a:t>F</a:t>
            </a:r>
            <a:r>
              <a:rPr lang="en-US" b="1" dirty="0">
                <a:effectLst/>
                <a:latin typeface="Open Sans (Body)"/>
                <a:ea typeface="Calibri" panose="020F0502020204030204" pitchFamily="34" charset="0"/>
              </a:rPr>
              <a:t>lushing out business process inside a business domain is called saga</a:t>
            </a:r>
            <a:r>
              <a:rPr lang="en-US" sz="1800" dirty="0">
                <a:effectLst/>
                <a:latin typeface="Open Sans (Body)"/>
                <a:ea typeface="Calibri" panose="020F0502020204030204" pitchFamily="34" charset="0"/>
              </a:rPr>
              <a:t>” </a:t>
            </a:r>
            <a:endParaRPr lang="en-US" dirty="0">
              <a:latin typeface="Open Sans (Body)"/>
            </a:endParaRPr>
          </a:p>
        </p:txBody>
      </p:sp>
      <p:pic>
        <p:nvPicPr>
          <p:cNvPr id="8" name="Picture 7" descr="Diagram&#10;&#10;Description automatically generated">
            <a:extLst>
              <a:ext uri="{FF2B5EF4-FFF2-40B4-BE49-F238E27FC236}">
                <a16:creationId xmlns:a16="http://schemas.microsoft.com/office/drawing/2014/main" id="{6ECCB69A-BE43-165C-59EC-E43EEC8FEB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306" y="2761074"/>
            <a:ext cx="5261651" cy="2142034"/>
          </a:xfrm>
          <a:prstGeom prst="rect">
            <a:avLst/>
          </a:prstGeom>
        </p:spPr>
      </p:pic>
      <p:sp>
        <p:nvSpPr>
          <p:cNvPr id="9" name="TextBox 8">
            <a:extLst>
              <a:ext uri="{FF2B5EF4-FFF2-40B4-BE49-F238E27FC236}">
                <a16:creationId xmlns:a16="http://schemas.microsoft.com/office/drawing/2014/main" id="{126B8168-D3FF-AF85-97A8-E7222D92552A}"/>
              </a:ext>
            </a:extLst>
          </p:cNvPr>
          <p:cNvSpPr txBox="1"/>
          <p:nvPr/>
        </p:nvSpPr>
        <p:spPr>
          <a:xfrm>
            <a:off x="629886" y="1477990"/>
            <a:ext cx="10396308" cy="1015663"/>
          </a:xfrm>
          <a:prstGeom prst="rect">
            <a:avLst/>
          </a:prstGeom>
          <a:noFill/>
        </p:spPr>
        <p:txBody>
          <a:bodyPr wrap="none" rtlCol="0">
            <a:spAutoFit/>
          </a:bodyPr>
          <a:lstStyle/>
          <a:p>
            <a:pPr marL="171450" indent="-171450">
              <a:buFont typeface="Wingdings" panose="05000000000000000000" pitchFamily="2" charset="2"/>
              <a:buChar char="v"/>
            </a:pPr>
            <a:r>
              <a:rPr lang="en-US" sz="1200" dirty="0">
                <a:effectLst/>
                <a:ea typeface="Calibri" panose="020F0502020204030204" pitchFamily="34" charset="0"/>
              </a:rPr>
              <a:t>Aggregate is the participant of the saga; they react to multiple events and orchestrate the business process.  </a:t>
            </a:r>
          </a:p>
          <a:p>
            <a:pPr marL="171450" indent="-171450" algn="just">
              <a:buFont typeface="Wingdings" panose="05000000000000000000" pitchFamily="2" charset="2"/>
              <a:buChar char="v"/>
            </a:pPr>
            <a:r>
              <a:rPr lang="en-US" sz="1200" dirty="0">
                <a:effectLst/>
                <a:ea typeface="Calibri" panose="020F0502020204030204" pitchFamily="34" charset="0"/>
              </a:rPr>
              <a:t>Sagas encapsulates this steps that spans around multiple bounded contexts. </a:t>
            </a:r>
          </a:p>
          <a:p>
            <a:pPr marL="171450" indent="-171450" algn="just">
              <a:buFont typeface="Wingdings" panose="05000000000000000000" pitchFamily="2" charset="2"/>
              <a:buChar char="v"/>
            </a:pPr>
            <a:r>
              <a:rPr lang="en-US" sz="1200" dirty="0">
                <a:effectLst/>
                <a:ea typeface="Calibri" panose="020F0502020204030204" pitchFamily="34" charset="0"/>
              </a:rPr>
              <a:t>Sagas listens to the event published by any of the context and fires commands to the subsequent components.</a:t>
            </a:r>
          </a:p>
          <a:p>
            <a:pPr marL="171450" indent="-171450" algn="just">
              <a:buFont typeface="Wingdings" panose="05000000000000000000" pitchFamily="2" charset="2"/>
              <a:buChar char="v"/>
            </a:pPr>
            <a:r>
              <a:rPr lang="en-US" sz="1200" dirty="0">
                <a:effectLst/>
                <a:ea typeface="Calibri" panose="020F0502020204030204" pitchFamily="34" charset="0"/>
              </a:rPr>
              <a:t>The only responsibility it carries is if any step inside of saga is terminated the whole process should be re-evaluated to the step that it was in</a:t>
            </a:r>
          </a:p>
          <a:p>
            <a:pPr algn="just"/>
            <a:r>
              <a:rPr lang="en-US" sz="1200" dirty="0">
                <a:effectLst/>
                <a:ea typeface="Calibri" panose="020F0502020204030204" pitchFamily="34" charset="0"/>
              </a:rPr>
              <a:t>before the start of the saga. </a:t>
            </a:r>
            <a:endParaRPr lang="en-US" sz="1200" dirty="0"/>
          </a:p>
        </p:txBody>
      </p:sp>
      <p:pic>
        <p:nvPicPr>
          <p:cNvPr id="1026" name="Picture 2" descr="Saga pattern - Azure Design Patterns | Microsoft Docs">
            <a:extLst>
              <a:ext uri="{FF2B5EF4-FFF2-40B4-BE49-F238E27FC236}">
                <a16:creationId xmlns:a16="http://schemas.microsoft.com/office/drawing/2014/main" id="{9800087E-A30C-D460-A3BB-41E8D47459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0210" y="2754133"/>
            <a:ext cx="5311903" cy="214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35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par>
                          <p:cTn id="22" fill="hold">
                            <p:stCondLst>
                              <p:cond delay="2000"/>
                            </p:stCondLst>
                            <p:childTnLst>
                              <p:par>
                                <p:cTn id="23" presetID="22" presetClass="entr" presetSubtype="1"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up)">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3" grpId="0"/>
      <p:bldP spid="14"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7518976" y="2431119"/>
            <a:ext cx="3849756"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3607575" y="301172"/>
            <a:ext cx="5047284" cy="523220"/>
          </a:xfrm>
          <a:prstGeom prst="rect">
            <a:avLst/>
          </a:prstGeom>
          <a:noFill/>
        </p:spPr>
        <p:txBody>
          <a:bodyPr wrap="square" rtlCol="0">
            <a:spAutoFit/>
          </a:bodyPr>
          <a:lstStyle/>
          <a:p>
            <a:pPr algn="ctr"/>
            <a:r>
              <a:rPr lang="en-US" sz="2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MONOLITH ARCHITECTURE</a:t>
            </a:r>
            <a:endParaRPr lang="en-US" sz="2800" b="1" dirty="0">
              <a:solidFill>
                <a:schemeClr val="accent2"/>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59" name="TextBox 58"/>
          <p:cNvSpPr txBox="1"/>
          <p:nvPr/>
        </p:nvSpPr>
        <p:spPr>
          <a:xfrm>
            <a:off x="1333315" y="1321842"/>
            <a:ext cx="9595804" cy="893834"/>
          </a:xfrm>
          <a:prstGeom prst="rect">
            <a:avLst/>
          </a:prstGeom>
          <a:noFill/>
        </p:spPr>
        <p:txBody>
          <a:bodyPr wrap="square" rtlCol="0">
            <a:spAutoFit/>
          </a:bodyPr>
          <a:lstStyle/>
          <a:p>
            <a:pPr algn="just">
              <a:lnSpc>
                <a:spcPct val="150000"/>
              </a:lnSpc>
            </a:pPr>
            <a:r>
              <a:rPr lang="en-US" sz="1200" dirty="0"/>
              <a:t>Every </a:t>
            </a:r>
            <a:r>
              <a:rPr lang="en-US" sz="1200" b="1" dirty="0">
                <a:solidFill>
                  <a:schemeClr val="accent1"/>
                </a:solidFill>
              </a:rPr>
              <a:t>bounded context </a:t>
            </a:r>
            <a:r>
              <a:rPr lang="en-US" sz="1200" dirty="0"/>
              <a:t>is packed under same WAR file and deployed together. Although it reduces the need for external dependencies such as RabbitMQ, Kafka etc., and is quite simple to bring in use but it doesn’t meet the demand for software built today.</a:t>
            </a:r>
            <a:endParaRPr lang="en-US" sz="1200" dirty="0">
              <a:solidFill>
                <a:schemeClr val="tx1">
                  <a:lumMod val="65000"/>
                  <a:lumOff val="35000"/>
                </a:schemeClr>
              </a:solidFill>
            </a:endParaRPr>
          </a:p>
        </p:txBody>
      </p:sp>
      <p:sp>
        <p:nvSpPr>
          <p:cNvPr id="69" name="Rectangle 68"/>
          <p:cNvSpPr/>
          <p:nvPr/>
        </p:nvSpPr>
        <p:spPr>
          <a:xfrm>
            <a:off x="7576820" y="3250472"/>
            <a:ext cx="2957653" cy="2031325"/>
          </a:xfrm>
          <a:prstGeom prst="rect">
            <a:avLst/>
          </a:prstGeom>
        </p:spPr>
        <p:txBody>
          <a:bodyPr wrap="square">
            <a:spAutoFit/>
          </a:bodyPr>
          <a:lstStyle/>
          <a:p>
            <a:pPr marL="285750" lvl="0" indent="-285750">
              <a:buFont typeface="Wingdings" panose="05000000000000000000" pitchFamily="2" charset="2"/>
              <a:buChar char="v"/>
            </a:pPr>
            <a:r>
              <a:rPr lang="en-US" dirty="0">
                <a:solidFill>
                  <a:schemeClr val="bg1"/>
                </a:solidFill>
              </a:rPr>
              <a:t>Enforcing Transactional Consistency </a:t>
            </a:r>
          </a:p>
          <a:p>
            <a:pPr marL="285750" lvl="0" indent="-285750">
              <a:buFont typeface="Wingdings" panose="05000000000000000000" pitchFamily="2" charset="2"/>
              <a:buChar char="v"/>
            </a:pPr>
            <a:r>
              <a:rPr lang="en-US" dirty="0">
                <a:solidFill>
                  <a:schemeClr val="bg1"/>
                </a:solidFill>
              </a:rPr>
              <a:t>Easier maintainability</a:t>
            </a:r>
          </a:p>
          <a:p>
            <a:pPr marL="285750" lvl="0" indent="-285750">
              <a:buFont typeface="Wingdings" panose="05000000000000000000" pitchFamily="2" charset="2"/>
              <a:buChar char="v"/>
            </a:pPr>
            <a:r>
              <a:rPr lang="en-US" dirty="0">
                <a:solidFill>
                  <a:schemeClr val="bg1"/>
                </a:solidFill>
              </a:rPr>
              <a:t>Centralized data management</a:t>
            </a:r>
          </a:p>
          <a:p>
            <a:pPr marL="285750" lvl="0" indent="-285750">
              <a:buFont typeface="Wingdings" panose="05000000000000000000" pitchFamily="2" charset="2"/>
              <a:buChar char="v"/>
            </a:pPr>
            <a:r>
              <a:rPr lang="en-US" dirty="0">
                <a:solidFill>
                  <a:schemeClr val="bg1"/>
                </a:solidFill>
              </a:rPr>
              <a:t>Compact relationship among modules</a:t>
            </a:r>
          </a:p>
        </p:txBody>
      </p:sp>
      <p:sp>
        <p:nvSpPr>
          <p:cNvPr id="77" name="Rectangle 76"/>
          <p:cNvSpPr/>
          <p:nvPr/>
        </p:nvSpPr>
        <p:spPr>
          <a:xfrm>
            <a:off x="9630791" y="4954497"/>
            <a:ext cx="1576737" cy="276999"/>
          </a:xfrm>
          <a:prstGeom prst="rect">
            <a:avLst/>
          </a:prstGeom>
        </p:spPr>
        <p:txBody>
          <a:bodyPr wrap="square">
            <a:spAutoFit/>
          </a:bodyPr>
          <a:lstStyle/>
          <a:p>
            <a:pPr algn="ctr"/>
            <a:r>
              <a:rPr lang="en-US" sz="1200" dirty="0">
                <a:solidFill>
                  <a:schemeClr val="bg1"/>
                </a:solidFill>
                <a:latin typeface="+mj-lt"/>
              </a:rPr>
              <a:t>L</a:t>
            </a:r>
            <a:r>
              <a:rPr lang="id-ID" sz="1200" dirty="0">
                <a:solidFill>
                  <a:schemeClr val="bg1"/>
                </a:solidFill>
                <a:latin typeface="+mj-lt"/>
              </a:rPr>
              <a:t>OVED BY PEOPLE</a:t>
            </a:r>
          </a:p>
        </p:txBody>
      </p:sp>
      <p:grpSp>
        <p:nvGrpSpPr>
          <p:cNvPr id="27" name="Group 654"/>
          <p:cNvGrpSpPr>
            <a:grpSpLocks/>
          </p:cNvGrpSpPr>
          <p:nvPr/>
        </p:nvGrpSpPr>
        <p:grpSpPr bwMode="auto">
          <a:xfrm>
            <a:off x="9277193" y="2605998"/>
            <a:ext cx="375073" cy="363354"/>
            <a:chOff x="644372" y="2336400"/>
            <a:chExt cx="152824" cy="148192"/>
          </a:xfrm>
          <a:solidFill>
            <a:schemeClr val="bg1"/>
          </a:solidFill>
        </p:grpSpPr>
        <p:sp>
          <p:nvSpPr>
            <p:cNvPr id="28" name="Freeform 1463"/>
            <p:cNvSpPr>
              <a:spLocks noEditPoints="1"/>
            </p:cNvSpPr>
            <p:nvPr/>
          </p:nvSpPr>
          <p:spPr bwMode="auto">
            <a:xfrm>
              <a:off x="644372" y="2336400"/>
              <a:ext cx="152824" cy="148192"/>
            </a:xfrm>
            <a:custGeom>
              <a:avLst/>
              <a:gdLst>
                <a:gd name="T0" fmla="*/ 212081120 w 99"/>
                <a:gd name="T1" fmla="*/ 37281324 h 94"/>
                <a:gd name="T2" fmla="*/ 212081120 w 99"/>
                <a:gd name="T3" fmla="*/ 24853690 h 94"/>
                <a:gd name="T4" fmla="*/ 188251382 w 99"/>
                <a:gd name="T5" fmla="*/ 24853690 h 94"/>
                <a:gd name="T6" fmla="*/ 188251382 w 99"/>
                <a:gd name="T7" fmla="*/ 37281324 h 94"/>
                <a:gd name="T8" fmla="*/ 164423187 w 99"/>
                <a:gd name="T9" fmla="*/ 37281324 h 94"/>
                <a:gd name="T10" fmla="*/ 164423187 w 99"/>
                <a:gd name="T11" fmla="*/ 12427633 h 94"/>
                <a:gd name="T12" fmla="*/ 164423187 w 99"/>
                <a:gd name="T13" fmla="*/ 12427633 h 94"/>
                <a:gd name="T14" fmla="*/ 164423187 w 99"/>
                <a:gd name="T15" fmla="*/ 4970738 h 94"/>
                <a:gd name="T16" fmla="*/ 162039750 w 99"/>
                <a:gd name="T17" fmla="*/ 2486157 h 94"/>
                <a:gd name="T18" fmla="*/ 157274420 w 99"/>
                <a:gd name="T19" fmla="*/ 0 h 94"/>
                <a:gd name="T20" fmla="*/ 152507546 w 99"/>
                <a:gd name="T21" fmla="*/ 0 h 94"/>
                <a:gd name="T22" fmla="*/ 81019875 w 99"/>
                <a:gd name="T23" fmla="*/ 0 h 94"/>
                <a:gd name="T24" fmla="*/ 81019875 w 99"/>
                <a:gd name="T25" fmla="*/ 0 h 94"/>
                <a:gd name="T26" fmla="*/ 76254545 w 99"/>
                <a:gd name="T27" fmla="*/ 0 h 94"/>
                <a:gd name="T28" fmla="*/ 73871108 w 99"/>
                <a:gd name="T29" fmla="*/ 2486157 h 94"/>
                <a:gd name="T30" fmla="*/ 69105778 w 99"/>
                <a:gd name="T31" fmla="*/ 4970738 h 94"/>
                <a:gd name="T32" fmla="*/ 69105778 w 99"/>
                <a:gd name="T33" fmla="*/ 12427633 h 94"/>
                <a:gd name="T34" fmla="*/ 69105778 w 99"/>
                <a:gd name="T35" fmla="*/ 37281324 h 94"/>
                <a:gd name="T36" fmla="*/ 47659477 w 99"/>
                <a:gd name="T37" fmla="*/ 37281324 h 94"/>
                <a:gd name="T38" fmla="*/ 47659477 w 99"/>
                <a:gd name="T39" fmla="*/ 24853690 h 94"/>
                <a:gd name="T40" fmla="*/ 23829738 w 99"/>
                <a:gd name="T41" fmla="*/ 24853690 h 94"/>
                <a:gd name="T42" fmla="*/ 23829738 w 99"/>
                <a:gd name="T43" fmla="*/ 37281324 h 94"/>
                <a:gd name="T44" fmla="*/ 23829738 w 99"/>
                <a:gd name="T45" fmla="*/ 37281324 h 94"/>
                <a:gd name="T46" fmla="*/ 14297534 w 99"/>
                <a:gd name="T47" fmla="*/ 39765904 h 94"/>
                <a:gd name="T48" fmla="*/ 4765330 w 99"/>
                <a:gd name="T49" fmla="*/ 42252062 h 94"/>
                <a:gd name="T50" fmla="*/ 2383437 w 99"/>
                <a:gd name="T51" fmla="*/ 52193538 h 94"/>
                <a:gd name="T52" fmla="*/ 0 w 99"/>
                <a:gd name="T53" fmla="*/ 62135014 h 94"/>
                <a:gd name="T54" fmla="*/ 0 w 99"/>
                <a:gd name="T55" fmla="*/ 208772574 h 94"/>
                <a:gd name="T56" fmla="*/ 0 w 99"/>
                <a:gd name="T57" fmla="*/ 208772574 h 94"/>
                <a:gd name="T58" fmla="*/ 2383437 w 99"/>
                <a:gd name="T59" fmla="*/ 216227893 h 94"/>
                <a:gd name="T60" fmla="*/ 4765330 w 99"/>
                <a:gd name="T61" fmla="*/ 226169369 h 94"/>
                <a:gd name="T62" fmla="*/ 14297534 w 99"/>
                <a:gd name="T63" fmla="*/ 228655526 h 94"/>
                <a:gd name="T64" fmla="*/ 23829738 w 99"/>
                <a:gd name="T65" fmla="*/ 233626265 h 94"/>
                <a:gd name="T66" fmla="*/ 212081120 w 99"/>
                <a:gd name="T67" fmla="*/ 233626265 h 94"/>
                <a:gd name="T68" fmla="*/ 212081120 w 99"/>
                <a:gd name="T69" fmla="*/ 233626265 h 94"/>
                <a:gd name="T70" fmla="*/ 219229887 w 99"/>
                <a:gd name="T71" fmla="*/ 228655526 h 94"/>
                <a:gd name="T72" fmla="*/ 228762091 w 99"/>
                <a:gd name="T73" fmla="*/ 226169369 h 94"/>
                <a:gd name="T74" fmla="*/ 231145528 w 99"/>
                <a:gd name="T75" fmla="*/ 216227893 h 94"/>
                <a:gd name="T76" fmla="*/ 235910858 w 99"/>
                <a:gd name="T77" fmla="*/ 208772574 h 94"/>
                <a:gd name="T78" fmla="*/ 235910858 w 99"/>
                <a:gd name="T79" fmla="*/ 62135014 h 94"/>
                <a:gd name="T80" fmla="*/ 235910858 w 99"/>
                <a:gd name="T81" fmla="*/ 62135014 h 94"/>
                <a:gd name="T82" fmla="*/ 231145528 w 99"/>
                <a:gd name="T83" fmla="*/ 52193538 h 94"/>
                <a:gd name="T84" fmla="*/ 228762091 w 99"/>
                <a:gd name="T85" fmla="*/ 42252062 h 94"/>
                <a:gd name="T86" fmla="*/ 219229887 w 99"/>
                <a:gd name="T87" fmla="*/ 39765904 h 94"/>
                <a:gd name="T88" fmla="*/ 212081120 w 99"/>
                <a:gd name="T89" fmla="*/ 37281324 h 94"/>
                <a:gd name="T90" fmla="*/ 212081120 w 99"/>
                <a:gd name="T91" fmla="*/ 37281324 h 94"/>
                <a:gd name="T92" fmla="*/ 92933972 w 99"/>
                <a:gd name="T93" fmla="*/ 24853690 h 94"/>
                <a:gd name="T94" fmla="*/ 140593449 w 99"/>
                <a:gd name="T95" fmla="*/ 24853690 h 94"/>
                <a:gd name="T96" fmla="*/ 140593449 w 99"/>
                <a:gd name="T97" fmla="*/ 37281324 h 94"/>
                <a:gd name="T98" fmla="*/ 92933972 w 99"/>
                <a:gd name="T99" fmla="*/ 37281324 h 94"/>
                <a:gd name="T100" fmla="*/ 92933972 w 99"/>
                <a:gd name="T101" fmla="*/ 24853690 h 94"/>
                <a:gd name="T102" fmla="*/ 212081120 w 99"/>
                <a:gd name="T103" fmla="*/ 208772574 h 94"/>
                <a:gd name="T104" fmla="*/ 23829738 w 99"/>
                <a:gd name="T105" fmla="*/ 208772574 h 94"/>
                <a:gd name="T106" fmla="*/ 23829738 w 99"/>
                <a:gd name="T107" fmla="*/ 62135014 h 94"/>
                <a:gd name="T108" fmla="*/ 212081120 w 99"/>
                <a:gd name="T109" fmla="*/ 62135014 h 94"/>
                <a:gd name="T110" fmla="*/ 212081120 w 99"/>
                <a:gd name="T111" fmla="*/ 208772574 h 9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99" h="94">
                  <a:moveTo>
                    <a:pt x="89" y="15"/>
                  </a:moveTo>
                  <a:lnTo>
                    <a:pt x="89" y="10"/>
                  </a:lnTo>
                  <a:lnTo>
                    <a:pt x="79" y="10"/>
                  </a:lnTo>
                  <a:lnTo>
                    <a:pt x="79" y="15"/>
                  </a:lnTo>
                  <a:lnTo>
                    <a:pt x="69" y="15"/>
                  </a:lnTo>
                  <a:lnTo>
                    <a:pt x="69" y="5"/>
                  </a:lnTo>
                  <a:lnTo>
                    <a:pt x="69" y="2"/>
                  </a:lnTo>
                  <a:lnTo>
                    <a:pt x="68" y="1"/>
                  </a:lnTo>
                  <a:lnTo>
                    <a:pt x="66" y="0"/>
                  </a:lnTo>
                  <a:lnTo>
                    <a:pt x="64" y="0"/>
                  </a:lnTo>
                  <a:lnTo>
                    <a:pt x="34" y="0"/>
                  </a:lnTo>
                  <a:lnTo>
                    <a:pt x="32" y="0"/>
                  </a:lnTo>
                  <a:lnTo>
                    <a:pt x="31" y="1"/>
                  </a:lnTo>
                  <a:lnTo>
                    <a:pt x="29" y="2"/>
                  </a:lnTo>
                  <a:lnTo>
                    <a:pt x="29" y="5"/>
                  </a:lnTo>
                  <a:lnTo>
                    <a:pt x="29" y="15"/>
                  </a:lnTo>
                  <a:lnTo>
                    <a:pt x="20" y="15"/>
                  </a:lnTo>
                  <a:lnTo>
                    <a:pt x="20" y="10"/>
                  </a:lnTo>
                  <a:lnTo>
                    <a:pt x="10" y="10"/>
                  </a:lnTo>
                  <a:lnTo>
                    <a:pt x="10" y="15"/>
                  </a:lnTo>
                  <a:lnTo>
                    <a:pt x="6" y="16"/>
                  </a:lnTo>
                  <a:lnTo>
                    <a:pt x="2" y="17"/>
                  </a:lnTo>
                  <a:lnTo>
                    <a:pt x="1" y="21"/>
                  </a:lnTo>
                  <a:lnTo>
                    <a:pt x="0" y="25"/>
                  </a:lnTo>
                  <a:lnTo>
                    <a:pt x="0" y="84"/>
                  </a:lnTo>
                  <a:lnTo>
                    <a:pt x="1" y="87"/>
                  </a:lnTo>
                  <a:lnTo>
                    <a:pt x="2" y="91"/>
                  </a:lnTo>
                  <a:lnTo>
                    <a:pt x="6" y="92"/>
                  </a:lnTo>
                  <a:lnTo>
                    <a:pt x="10" y="94"/>
                  </a:lnTo>
                  <a:lnTo>
                    <a:pt x="89" y="94"/>
                  </a:lnTo>
                  <a:lnTo>
                    <a:pt x="92" y="92"/>
                  </a:lnTo>
                  <a:lnTo>
                    <a:pt x="96" y="91"/>
                  </a:lnTo>
                  <a:lnTo>
                    <a:pt x="97" y="87"/>
                  </a:lnTo>
                  <a:lnTo>
                    <a:pt x="99" y="84"/>
                  </a:lnTo>
                  <a:lnTo>
                    <a:pt x="99" y="25"/>
                  </a:lnTo>
                  <a:lnTo>
                    <a:pt x="97" y="21"/>
                  </a:lnTo>
                  <a:lnTo>
                    <a:pt x="96" y="17"/>
                  </a:lnTo>
                  <a:lnTo>
                    <a:pt x="92" y="16"/>
                  </a:lnTo>
                  <a:lnTo>
                    <a:pt x="89" y="15"/>
                  </a:lnTo>
                  <a:close/>
                  <a:moveTo>
                    <a:pt x="39" y="10"/>
                  </a:moveTo>
                  <a:lnTo>
                    <a:pt x="59" y="10"/>
                  </a:lnTo>
                  <a:lnTo>
                    <a:pt x="59" y="15"/>
                  </a:lnTo>
                  <a:lnTo>
                    <a:pt x="39" y="15"/>
                  </a:lnTo>
                  <a:lnTo>
                    <a:pt x="39" y="10"/>
                  </a:lnTo>
                  <a:close/>
                  <a:moveTo>
                    <a:pt x="89" y="84"/>
                  </a:moveTo>
                  <a:lnTo>
                    <a:pt x="10" y="84"/>
                  </a:lnTo>
                  <a:lnTo>
                    <a:pt x="10" y="25"/>
                  </a:lnTo>
                  <a:lnTo>
                    <a:pt x="89" y="25"/>
                  </a:lnTo>
                  <a:lnTo>
                    <a:pt x="89" y="84"/>
                  </a:lnTo>
                  <a:close/>
                </a:path>
              </a:pathLst>
            </a:custGeom>
            <a:grpFill/>
            <a:ln w="9525">
              <a:noFill/>
              <a:round/>
              <a:headEnd/>
              <a:tailEnd/>
            </a:ln>
          </p:spPr>
          <p:txBody>
            <a:bodyPr/>
            <a:lstStyle/>
            <a:p>
              <a:endParaRPr lang="id-ID" sz="2400"/>
            </a:p>
          </p:txBody>
        </p:sp>
        <p:sp>
          <p:nvSpPr>
            <p:cNvPr id="29" name="Freeform 1464"/>
            <p:cNvSpPr>
              <a:spLocks/>
            </p:cNvSpPr>
            <p:nvPr/>
          </p:nvSpPr>
          <p:spPr bwMode="auto">
            <a:xfrm>
              <a:off x="699944" y="2382710"/>
              <a:ext cx="46310" cy="78728"/>
            </a:xfrm>
            <a:custGeom>
              <a:avLst/>
              <a:gdLst>
                <a:gd name="T0" fmla="*/ 47657621 w 30"/>
                <a:gd name="T1" fmla="*/ 0 h 50"/>
                <a:gd name="T2" fmla="*/ 23829582 w 30"/>
                <a:gd name="T3" fmla="*/ 0 h 50"/>
                <a:gd name="T4" fmla="*/ 23829582 w 30"/>
                <a:gd name="T5" fmla="*/ 12396511 h 50"/>
                <a:gd name="T6" fmla="*/ 23829582 w 30"/>
                <a:gd name="T7" fmla="*/ 12396511 h 50"/>
                <a:gd name="T8" fmla="*/ 16680862 w 30"/>
                <a:gd name="T9" fmla="*/ 17354800 h 50"/>
                <a:gd name="T10" fmla="*/ 7148720 w 30"/>
                <a:gd name="T11" fmla="*/ 24793022 h 50"/>
                <a:gd name="T12" fmla="*/ 4765299 w 30"/>
                <a:gd name="T13" fmla="*/ 34709601 h 50"/>
                <a:gd name="T14" fmla="*/ 0 w 30"/>
                <a:gd name="T15" fmla="*/ 44626180 h 50"/>
                <a:gd name="T16" fmla="*/ 0 w 30"/>
                <a:gd name="T17" fmla="*/ 44626180 h 50"/>
                <a:gd name="T18" fmla="*/ 4765299 w 30"/>
                <a:gd name="T19" fmla="*/ 57022690 h 50"/>
                <a:gd name="T20" fmla="*/ 9532142 w 30"/>
                <a:gd name="T21" fmla="*/ 64460912 h 50"/>
                <a:gd name="T22" fmla="*/ 19062740 w 30"/>
                <a:gd name="T23" fmla="*/ 71897559 h 50"/>
                <a:gd name="T24" fmla="*/ 30978303 w 30"/>
                <a:gd name="T25" fmla="*/ 74377491 h 50"/>
                <a:gd name="T26" fmla="*/ 42892322 w 30"/>
                <a:gd name="T27" fmla="*/ 74377491 h 50"/>
                <a:gd name="T28" fmla="*/ 42892322 w 30"/>
                <a:gd name="T29" fmla="*/ 74377491 h 50"/>
                <a:gd name="T30" fmla="*/ 45275743 w 30"/>
                <a:gd name="T31" fmla="*/ 76855848 h 50"/>
                <a:gd name="T32" fmla="*/ 47657621 w 30"/>
                <a:gd name="T33" fmla="*/ 81814138 h 50"/>
                <a:gd name="T34" fmla="*/ 47657621 w 30"/>
                <a:gd name="T35" fmla="*/ 81814138 h 50"/>
                <a:gd name="T36" fmla="*/ 45275743 w 30"/>
                <a:gd name="T37" fmla="*/ 84294070 h 50"/>
                <a:gd name="T38" fmla="*/ 42892322 w 30"/>
                <a:gd name="T39" fmla="*/ 86774002 h 50"/>
                <a:gd name="T40" fmla="*/ 0 w 30"/>
                <a:gd name="T41" fmla="*/ 86774002 h 50"/>
                <a:gd name="T42" fmla="*/ 0 w 30"/>
                <a:gd name="T43" fmla="*/ 111565449 h 50"/>
                <a:gd name="T44" fmla="*/ 23829582 w 30"/>
                <a:gd name="T45" fmla="*/ 111565449 h 50"/>
                <a:gd name="T46" fmla="*/ 23829582 w 30"/>
                <a:gd name="T47" fmla="*/ 123961960 h 50"/>
                <a:gd name="T48" fmla="*/ 47657621 w 30"/>
                <a:gd name="T49" fmla="*/ 123961960 h 50"/>
                <a:gd name="T50" fmla="*/ 47657621 w 30"/>
                <a:gd name="T51" fmla="*/ 111565449 h 50"/>
                <a:gd name="T52" fmla="*/ 47657621 w 30"/>
                <a:gd name="T53" fmla="*/ 111565449 h 50"/>
                <a:gd name="T54" fmla="*/ 57189763 w 30"/>
                <a:gd name="T55" fmla="*/ 109087091 h 50"/>
                <a:gd name="T56" fmla="*/ 66721904 w 30"/>
                <a:gd name="T57" fmla="*/ 99168938 h 50"/>
                <a:gd name="T58" fmla="*/ 69103782 w 30"/>
                <a:gd name="T59" fmla="*/ 89252359 h 50"/>
                <a:gd name="T60" fmla="*/ 71487203 w 30"/>
                <a:gd name="T61" fmla="*/ 81814138 h 50"/>
                <a:gd name="T62" fmla="*/ 71487203 w 30"/>
                <a:gd name="T63" fmla="*/ 81814138 h 50"/>
                <a:gd name="T64" fmla="*/ 69103782 w 30"/>
                <a:gd name="T65" fmla="*/ 69419201 h 50"/>
                <a:gd name="T66" fmla="*/ 61955062 w 30"/>
                <a:gd name="T67" fmla="*/ 59501048 h 50"/>
                <a:gd name="T68" fmla="*/ 54806341 w 30"/>
                <a:gd name="T69" fmla="*/ 52064401 h 50"/>
                <a:gd name="T70" fmla="*/ 42892322 w 30"/>
                <a:gd name="T71" fmla="*/ 49584469 h 50"/>
                <a:gd name="T72" fmla="*/ 30978303 w 30"/>
                <a:gd name="T73" fmla="*/ 49584469 h 50"/>
                <a:gd name="T74" fmla="*/ 30978303 w 30"/>
                <a:gd name="T75" fmla="*/ 49584469 h 50"/>
                <a:gd name="T76" fmla="*/ 26211460 w 30"/>
                <a:gd name="T77" fmla="*/ 47106112 h 50"/>
                <a:gd name="T78" fmla="*/ 23829582 w 30"/>
                <a:gd name="T79" fmla="*/ 44626180 h 50"/>
                <a:gd name="T80" fmla="*/ 23829582 w 30"/>
                <a:gd name="T81" fmla="*/ 44626180 h 50"/>
                <a:gd name="T82" fmla="*/ 26211460 w 30"/>
                <a:gd name="T83" fmla="*/ 42147822 h 50"/>
                <a:gd name="T84" fmla="*/ 30978303 w 30"/>
                <a:gd name="T85" fmla="*/ 37187958 h 50"/>
                <a:gd name="T86" fmla="*/ 71487203 w 30"/>
                <a:gd name="T87" fmla="*/ 37187958 h 50"/>
                <a:gd name="T88" fmla="*/ 71487203 w 30"/>
                <a:gd name="T89" fmla="*/ 12396511 h 50"/>
                <a:gd name="T90" fmla="*/ 47657621 w 30"/>
                <a:gd name="T91" fmla="*/ 12396511 h 50"/>
                <a:gd name="T92" fmla="*/ 47657621 w 30"/>
                <a:gd name="T93" fmla="*/ 0 h 5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30" h="50">
                  <a:moveTo>
                    <a:pt x="20" y="0"/>
                  </a:moveTo>
                  <a:lnTo>
                    <a:pt x="10" y="0"/>
                  </a:lnTo>
                  <a:lnTo>
                    <a:pt x="10" y="5"/>
                  </a:lnTo>
                  <a:lnTo>
                    <a:pt x="7" y="7"/>
                  </a:lnTo>
                  <a:lnTo>
                    <a:pt x="3" y="10"/>
                  </a:lnTo>
                  <a:lnTo>
                    <a:pt x="2" y="14"/>
                  </a:lnTo>
                  <a:lnTo>
                    <a:pt x="0" y="18"/>
                  </a:lnTo>
                  <a:lnTo>
                    <a:pt x="2" y="23"/>
                  </a:lnTo>
                  <a:lnTo>
                    <a:pt x="4" y="26"/>
                  </a:lnTo>
                  <a:lnTo>
                    <a:pt x="8" y="29"/>
                  </a:lnTo>
                  <a:lnTo>
                    <a:pt x="13" y="30"/>
                  </a:lnTo>
                  <a:lnTo>
                    <a:pt x="18" y="30"/>
                  </a:lnTo>
                  <a:lnTo>
                    <a:pt x="19" y="31"/>
                  </a:lnTo>
                  <a:lnTo>
                    <a:pt x="20" y="33"/>
                  </a:lnTo>
                  <a:lnTo>
                    <a:pt x="19" y="34"/>
                  </a:lnTo>
                  <a:lnTo>
                    <a:pt x="18" y="35"/>
                  </a:lnTo>
                  <a:lnTo>
                    <a:pt x="0" y="35"/>
                  </a:lnTo>
                  <a:lnTo>
                    <a:pt x="0" y="45"/>
                  </a:lnTo>
                  <a:lnTo>
                    <a:pt x="10" y="45"/>
                  </a:lnTo>
                  <a:lnTo>
                    <a:pt x="10" y="50"/>
                  </a:lnTo>
                  <a:lnTo>
                    <a:pt x="20" y="50"/>
                  </a:lnTo>
                  <a:lnTo>
                    <a:pt x="20" y="45"/>
                  </a:lnTo>
                  <a:lnTo>
                    <a:pt x="24" y="44"/>
                  </a:lnTo>
                  <a:lnTo>
                    <a:pt x="28" y="40"/>
                  </a:lnTo>
                  <a:lnTo>
                    <a:pt x="29" y="36"/>
                  </a:lnTo>
                  <a:lnTo>
                    <a:pt x="30" y="33"/>
                  </a:lnTo>
                  <a:lnTo>
                    <a:pt x="29" y="28"/>
                  </a:lnTo>
                  <a:lnTo>
                    <a:pt x="26" y="24"/>
                  </a:lnTo>
                  <a:lnTo>
                    <a:pt x="23" y="21"/>
                  </a:lnTo>
                  <a:lnTo>
                    <a:pt x="18" y="20"/>
                  </a:lnTo>
                  <a:lnTo>
                    <a:pt x="13" y="20"/>
                  </a:lnTo>
                  <a:lnTo>
                    <a:pt x="11" y="19"/>
                  </a:lnTo>
                  <a:lnTo>
                    <a:pt x="10" y="18"/>
                  </a:lnTo>
                  <a:lnTo>
                    <a:pt x="11" y="17"/>
                  </a:lnTo>
                  <a:lnTo>
                    <a:pt x="13" y="15"/>
                  </a:lnTo>
                  <a:lnTo>
                    <a:pt x="30" y="15"/>
                  </a:lnTo>
                  <a:lnTo>
                    <a:pt x="30" y="5"/>
                  </a:lnTo>
                  <a:lnTo>
                    <a:pt x="20" y="5"/>
                  </a:lnTo>
                  <a:lnTo>
                    <a:pt x="20" y="0"/>
                  </a:lnTo>
                  <a:close/>
                </a:path>
              </a:pathLst>
            </a:custGeom>
            <a:grpFill/>
            <a:ln w="9525">
              <a:noFill/>
              <a:round/>
              <a:headEnd/>
              <a:tailEnd/>
            </a:ln>
          </p:spPr>
          <p:txBody>
            <a:bodyPr/>
            <a:lstStyle/>
            <a:p>
              <a:endParaRPr lang="id-ID" sz="2400"/>
            </a:p>
          </p:txBody>
        </p:sp>
      </p:grpSp>
      <p:sp>
        <p:nvSpPr>
          <p:cNvPr id="18" name="TextBox 17"/>
          <p:cNvSpPr txBox="1"/>
          <p:nvPr/>
        </p:nvSpPr>
        <p:spPr>
          <a:xfrm>
            <a:off x="3866244" y="798622"/>
            <a:ext cx="4446495" cy="307777"/>
          </a:xfrm>
          <a:prstGeom prst="rect">
            <a:avLst/>
          </a:prstGeom>
          <a:noFill/>
        </p:spPr>
        <p:txBody>
          <a:bodyPr wrap="square" rtlCol="0">
            <a:spAutoFit/>
          </a:bodyPr>
          <a:lstStyle/>
          <a:p>
            <a:pPr algn="ctr"/>
            <a:r>
              <a:rPr lang="en-US" sz="1400" b="1" spc="300" dirty="0">
                <a:solidFill>
                  <a:schemeClr val="accent1"/>
                </a:solidFill>
              </a:rPr>
              <a:t>HOSTED UNDER SAME WAR FILE</a:t>
            </a:r>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85" b="285"/>
          <a:stretch>
            <a:fillRect/>
          </a:stretch>
        </p:blipFill>
        <p:spPr>
          <a:xfrm>
            <a:off x="1333315" y="2431119"/>
            <a:ext cx="6131216" cy="3428998"/>
          </a:xfrm>
        </p:spPr>
      </p:pic>
      <p:pic>
        <p:nvPicPr>
          <p:cNvPr id="19" name="Picture 18">
            <a:extLst>
              <a:ext uri="{FF2B5EF4-FFF2-40B4-BE49-F238E27FC236}">
                <a16:creationId xmlns:a16="http://schemas.microsoft.com/office/drawing/2014/main" id="{732A9141-71D1-EDAE-8597-C6E9486D81E0}"/>
              </a:ext>
            </a:extLst>
          </p:cNvPr>
          <p:cNvPicPr>
            <a:picLocks noChangeAspect="1"/>
          </p:cNvPicPr>
          <p:nvPr/>
        </p:nvPicPr>
        <p:blipFill>
          <a:blip r:embed="rId3"/>
          <a:srcRect/>
          <a:stretch>
            <a:fillRect/>
          </a:stretch>
        </p:blipFill>
        <p:spPr bwMode="auto">
          <a:xfrm>
            <a:off x="90617" y="69070"/>
            <a:ext cx="1868805" cy="1009015"/>
          </a:xfrm>
          <a:prstGeom prst="rect">
            <a:avLst/>
          </a:prstGeom>
          <a:noFill/>
          <a:ln w="9525">
            <a:noFill/>
            <a:miter lim="800000"/>
            <a:headEnd/>
            <a:tailEnd/>
          </a:ln>
        </p:spPr>
      </p:pic>
      <p:pic>
        <p:nvPicPr>
          <p:cNvPr id="5122" name="Picture 2" descr="Monolithic Architecture Is Still Worth at 2021 ? | by Mehmet Ozkaya |  Design Microservices Architecture with Patterns &amp; Principles | Medium">
            <a:extLst>
              <a:ext uri="{FF2B5EF4-FFF2-40B4-BE49-F238E27FC236}">
                <a16:creationId xmlns:a16="http://schemas.microsoft.com/office/drawing/2014/main" id="{431A8666-490F-77B2-F4BE-951AB5B471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3315" y="2431119"/>
            <a:ext cx="6131216" cy="3428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852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up)">
                                      <p:cBhvr>
                                        <p:cTn id="13" dur="500"/>
                                        <p:tgtEl>
                                          <p:spTgt spid="18"/>
                                        </p:tgtEl>
                                      </p:cBhvr>
                                    </p:animEffect>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wipe(up)">
                                      <p:cBhvr>
                                        <p:cTn id="17" dur="500"/>
                                        <p:tgtEl>
                                          <p:spTgt spid="59"/>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left)">
                                      <p:cBhvr>
                                        <p:cTn id="21" dur="500"/>
                                        <p:tgtEl>
                                          <p:spTgt spid="23"/>
                                        </p:tgtEl>
                                      </p:cBhvr>
                                    </p:animEffect>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p:cTn id="25" dur="500" fill="hold"/>
                                        <p:tgtEl>
                                          <p:spTgt spid="27"/>
                                        </p:tgtEl>
                                        <p:attrNameLst>
                                          <p:attrName>ppt_w</p:attrName>
                                        </p:attrNameLst>
                                      </p:cBhvr>
                                      <p:tavLst>
                                        <p:tav tm="0">
                                          <p:val>
                                            <p:fltVal val="0"/>
                                          </p:val>
                                        </p:tav>
                                        <p:tav tm="100000">
                                          <p:val>
                                            <p:strVal val="#ppt_w"/>
                                          </p:val>
                                        </p:tav>
                                      </p:tavLst>
                                    </p:anim>
                                    <p:anim calcmode="lin" valueType="num">
                                      <p:cBhvr>
                                        <p:cTn id="26" dur="500" fill="hold"/>
                                        <p:tgtEl>
                                          <p:spTgt spid="27"/>
                                        </p:tgtEl>
                                        <p:attrNameLst>
                                          <p:attrName>ppt_h</p:attrName>
                                        </p:attrNameLst>
                                      </p:cBhvr>
                                      <p:tavLst>
                                        <p:tav tm="0">
                                          <p:val>
                                            <p:fltVal val="0"/>
                                          </p:val>
                                        </p:tav>
                                        <p:tav tm="100000">
                                          <p:val>
                                            <p:strVal val="#ppt_h"/>
                                          </p:val>
                                        </p:tav>
                                      </p:tavLst>
                                    </p:anim>
                                    <p:animEffect transition="in" filter="fade">
                                      <p:cBhvr>
                                        <p:cTn id="27" dur="500"/>
                                        <p:tgtEl>
                                          <p:spTgt spid="27"/>
                                        </p:tgtEl>
                                      </p:cBhvr>
                                    </p:animEffect>
                                  </p:childTnLst>
                                </p:cTn>
                              </p:par>
                            </p:childTnLst>
                          </p:cTn>
                        </p:par>
                        <p:par>
                          <p:cTn id="28" fill="hold">
                            <p:stCondLst>
                              <p:cond delay="2500"/>
                            </p:stCondLst>
                            <p:childTnLst>
                              <p:par>
                                <p:cTn id="29" presetID="16" presetClass="entr" presetSubtype="21" fill="hold" grpId="0" nodeType="after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barn(inVertical)">
                                      <p:cBhvr>
                                        <p:cTn id="31" dur="500"/>
                                        <p:tgtEl>
                                          <p:spTgt spid="69"/>
                                        </p:tgtEl>
                                      </p:cBhvr>
                                    </p:animEffect>
                                  </p:childTnLst>
                                </p:cTn>
                              </p:par>
                            </p:childTnLst>
                          </p:cTn>
                        </p:par>
                        <p:par>
                          <p:cTn id="32" fill="hold">
                            <p:stCondLst>
                              <p:cond delay="3000"/>
                            </p:stCondLst>
                            <p:childTnLst>
                              <p:par>
                                <p:cTn id="33" presetID="16" presetClass="entr" presetSubtype="21" fill="hold" grpId="0" nodeType="afterEffect">
                                  <p:stCondLst>
                                    <p:cond delay="0"/>
                                  </p:stCondLst>
                                  <p:childTnLst>
                                    <p:set>
                                      <p:cBhvr>
                                        <p:cTn id="34" dur="1" fill="hold">
                                          <p:stCondLst>
                                            <p:cond delay="0"/>
                                          </p:stCondLst>
                                        </p:cTn>
                                        <p:tgtEl>
                                          <p:spTgt spid="77"/>
                                        </p:tgtEl>
                                        <p:attrNameLst>
                                          <p:attrName>style.visibility</p:attrName>
                                        </p:attrNameLst>
                                      </p:cBhvr>
                                      <p:to>
                                        <p:strVal val="visible"/>
                                      </p:to>
                                    </p:set>
                                    <p:animEffect transition="in" filter="barn(inVertical)">
                                      <p:cBhvr>
                                        <p:cTn id="35"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 grpId="0"/>
      <p:bldP spid="59" grpId="0"/>
      <p:bldP spid="69" grpId="0"/>
      <p:bldP spid="77"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Oval 37"/>
          <p:cNvSpPr/>
          <p:nvPr/>
        </p:nvSpPr>
        <p:spPr>
          <a:xfrm>
            <a:off x="1155364" y="2268478"/>
            <a:ext cx="559555" cy="5580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3868531" y="2268478"/>
            <a:ext cx="559555" cy="5580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30312" b="30312"/>
          <a:stretch>
            <a:fillRect/>
          </a:stretch>
        </p:blipFill>
        <p:spPr>
          <a:xfrm>
            <a:off x="0" y="0"/>
            <a:ext cx="12192000" cy="1589903"/>
          </a:xfrm>
        </p:spPr>
      </p:pic>
      <p:sp>
        <p:nvSpPr>
          <p:cNvPr id="25" name="TextBox 24"/>
          <p:cNvSpPr txBox="1"/>
          <p:nvPr/>
        </p:nvSpPr>
        <p:spPr>
          <a:xfrm>
            <a:off x="1062689" y="2355225"/>
            <a:ext cx="718829" cy="369332"/>
          </a:xfrm>
          <a:prstGeom prst="rect">
            <a:avLst/>
          </a:prstGeom>
          <a:noFill/>
        </p:spPr>
        <p:txBody>
          <a:bodyPr wrap="square" rtlCol="0">
            <a:spAutoFit/>
          </a:bodyPr>
          <a:lstStyle/>
          <a:p>
            <a:pPr algn="ctr"/>
            <a:r>
              <a:rPr lang="id-ID"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01</a:t>
            </a:r>
            <a:endParaRPr lang="en-US" b="1"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29" name="TextBox 28"/>
          <p:cNvSpPr txBox="1"/>
          <p:nvPr/>
        </p:nvSpPr>
        <p:spPr>
          <a:xfrm>
            <a:off x="3785607" y="2343795"/>
            <a:ext cx="718829" cy="369332"/>
          </a:xfrm>
          <a:prstGeom prst="rect">
            <a:avLst/>
          </a:prstGeom>
          <a:noFill/>
        </p:spPr>
        <p:txBody>
          <a:bodyPr wrap="square" rtlCol="0">
            <a:spAutoFit/>
          </a:bodyPr>
          <a:lstStyle/>
          <a:p>
            <a:pPr algn="ctr"/>
            <a:r>
              <a:rPr lang="id-ID"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02</a:t>
            </a:r>
            <a:endParaRPr lang="en-US" b="1"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21" name="Rectangle 20"/>
          <p:cNvSpPr/>
          <p:nvPr/>
        </p:nvSpPr>
        <p:spPr>
          <a:xfrm>
            <a:off x="0" y="0"/>
            <a:ext cx="12192000" cy="1589903"/>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3396842" y="482504"/>
            <a:ext cx="4729664" cy="523220"/>
          </a:xfrm>
          <a:prstGeom prst="rect">
            <a:avLst/>
          </a:prstGeom>
          <a:noFill/>
        </p:spPr>
        <p:txBody>
          <a:bodyPr wrap="square" rtlCol="0">
            <a:spAutoFit/>
          </a:bodyPr>
          <a:lstStyle/>
          <a:p>
            <a:pPr algn="ctr"/>
            <a:r>
              <a:rPr lang="en-US" sz="28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LAYERED ARCHITECTURE</a:t>
            </a:r>
          </a:p>
        </p:txBody>
      </p:sp>
      <p:sp>
        <p:nvSpPr>
          <p:cNvPr id="24" name="TextBox 23"/>
          <p:cNvSpPr txBox="1"/>
          <p:nvPr/>
        </p:nvSpPr>
        <p:spPr>
          <a:xfrm>
            <a:off x="159895" y="3105396"/>
            <a:ext cx="2517852" cy="1447832"/>
          </a:xfrm>
          <a:prstGeom prst="rect">
            <a:avLst/>
          </a:prstGeom>
          <a:noFill/>
        </p:spPr>
        <p:txBody>
          <a:bodyPr wrap="square" rtlCol="0">
            <a:spAutoFit/>
          </a:bodyPr>
          <a:lstStyle/>
          <a:p>
            <a:pPr algn="ctr">
              <a:lnSpc>
                <a:spcPct val="150000"/>
              </a:lnSpc>
            </a:pPr>
            <a:r>
              <a:rPr lang="en-US" sz="1200" b="1" dirty="0">
                <a:solidFill>
                  <a:schemeClr val="accent1"/>
                </a:solidFill>
              </a:rPr>
              <a:t>Layered or N-layered </a:t>
            </a:r>
            <a:r>
              <a:rPr lang="en-US" sz="1200" dirty="0"/>
              <a:t>architecture is considered as traditional software architecture as its barely used in designing today’s software. </a:t>
            </a:r>
            <a:endParaRPr lang="en-US" sz="1200" dirty="0">
              <a:solidFill>
                <a:schemeClr val="tx1">
                  <a:lumMod val="65000"/>
                  <a:lumOff val="35000"/>
                </a:schemeClr>
              </a:solidFill>
            </a:endParaRPr>
          </a:p>
        </p:txBody>
      </p:sp>
      <p:sp>
        <p:nvSpPr>
          <p:cNvPr id="28" name="TextBox 27"/>
          <p:cNvSpPr txBox="1"/>
          <p:nvPr/>
        </p:nvSpPr>
        <p:spPr>
          <a:xfrm>
            <a:off x="2886095" y="3105396"/>
            <a:ext cx="2517852" cy="827021"/>
          </a:xfrm>
          <a:prstGeom prst="rect">
            <a:avLst/>
          </a:prstGeom>
          <a:noFill/>
        </p:spPr>
        <p:txBody>
          <a:bodyPr wrap="square" rtlCol="0">
            <a:spAutoFit/>
          </a:bodyPr>
          <a:lstStyle/>
          <a:p>
            <a:pPr algn="ctr">
              <a:lnSpc>
                <a:spcPct val="150000"/>
              </a:lnSpc>
            </a:pPr>
            <a:r>
              <a:rPr lang="en-US" sz="1100" dirty="0">
                <a:solidFill>
                  <a:schemeClr val="tx1">
                    <a:lumMod val="65000"/>
                    <a:lumOff val="35000"/>
                  </a:schemeClr>
                </a:solidFill>
              </a:rPr>
              <a:t>Each layer is highly dependent upon the layer just above it, high dependency between two layers.</a:t>
            </a:r>
            <a:endParaRPr lang="en-US" sz="1050" dirty="0">
              <a:solidFill>
                <a:schemeClr val="tx1">
                  <a:lumMod val="65000"/>
                  <a:lumOff val="35000"/>
                </a:schemeClr>
              </a:solidFill>
            </a:endParaRPr>
          </a:p>
        </p:txBody>
      </p:sp>
      <p:sp>
        <p:nvSpPr>
          <p:cNvPr id="26" name="Oval 25">
            <a:extLst>
              <a:ext uri="{FF2B5EF4-FFF2-40B4-BE49-F238E27FC236}">
                <a16:creationId xmlns:a16="http://schemas.microsoft.com/office/drawing/2014/main" id="{6890BEFF-B242-2617-4F24-27C05C01F37D}"/>
              </a:ext>
            </a:extLst>
          </p:cNvPr>
          <p:cNvSpPr/>
          <p:nvPr/>
        </p:nvSpPr>
        <p:spPr>
          <a:xfrm>
            <a:off x="2619355" y="4489418"/>
            <a:ext cx="559555" cy="5580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61115937-3671-6094-0C86-B663A6DEBC6E}"/>
              </a:ext>
            </a:extLst>
          </p:cNvPr>
          <p:cNvSpPr txBox="1"/>
          <p:nvPr/>
        </p:nvSpPr>
        <p:spPr>
          <a:xfrm>
            <a:off x="2526680" y="4576165"/>
            <a:ext cx="718829" cy="369332"/>
          </a:xfrm>
          <a:prstGeom prst="rect">
            <a:avLst/>
          </a:prstGeom>
          <a:noFill/>
        </p:spPr>
        <p:txBody>
          <a:bodyPr wrap="square" rtlCol="0">
            <a:spAutoFit/>
          </a:bodyPr>
          <a:lstStyle/>
          <a:p>
            <a:pPr algn="ctr"/>
            <a:r>
              <a:rPr lang="id-ID"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0</a:t>
            </a:r>
            <a:r>
              <a:rPr lang="en-US"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3</a:t>
            </a:r>
          </a:p>
        </p:txBody>
      </p:sp>
      <p:sp>
        <p:nvSpPr>
          <p:cNvPr id="34" name="TextBox 33">
            <a:extLst>
              <a:ext uri="{FF2B5EF4-FFF2-40B4-BE49-F238E27FC236}">
                <a16:creationId xmlns:a16="http://schemas.microsoft.com/office/drawing/2014/main" id="{2B241DBE-EF89-89EA-FF9A-810A485A0A9B}"/>
              </a:ext>
            </a:extLst>
          </p:cNvPr>
          <p:cNvSpPr txBox="1"/>
          <p:nvPr/>
        </p:nvSpPr>
        <p:spPr>
          <a:xfrm>
            <a:off x="1623886" y="5326336"/>
            <a:ext cx="2517852" cy="1170833"/>
          </a:xfrm>
          <a:prstGeom prst="rect">
            <a:avLst/>
          </a:prstGeom>
          <a:noFill/>
        </p:spPr>
        <p:txBody>
          <a:bodyPr wrap="square" rtlCol="0">
            <a:spAutoFit/>
          </a:bodyPr>
          <a:lstStyle/>
          <a:p>
            <a:pPr algn="ctr">
              <a:lnSpc>
                <a:spcPct val="150000"/>
              </a:lnSpc>
            </a:pPr>
            <a:r>
              <a:rPr lang="en-US" sz="1200" b="1" dirty="0">
                <a:solidFill>
                  <a:schemeClr val="accent1"/>
                </a:solidFill>
              </a:rPr>
              <a:t>Persistence</a:t>
            </a:r>
            <a:r>
              <a:rPr lang="en-US" sz="1200" dirty="0">
                <a:solidFill>
                  <a:schemeClr val="tx1">
                    <a:lumMod val="65000"/>
                    <a:lumOff val="35000"/>
                  </a:schemeClr>
                </a:solidFill>
              </a:rPr>
              <a:t> layer is highly dependent upon data-access layer rather the focus needs to be given to business logic</a:t>
            </a:r>
          </a:p>
        </p:txBody>
      </p:sp>
      <p:pic>
        <p:nvPicPr>
          <p:cNvPr id="40" name="Picture 39">
            <a:extLst>
              <a:ext uri="{FF2B5EF4-FFF2-40B4-BE49-F238E27FC236}">
                <a16:creationId xmlns:a16="http://schemas.microsoft.com/office/drawing/2014/main" id="{FC5FB402-FDD4-FEE2-2ED3-65E6EC1A8CA5}"/>
              </a:ext>
            </a:extLst>
          </p:cNvPr>
          <p:cNvPicPr>
            <a:picLocks noChangeAspect="1"/>
          </p:cNvPicPr>
          <p:nvPr/>
        </p:nvPicPr>
        <p:blipFill>
          <a:blip r:embed="rId3"/>
          <a:srcRect/>
          <a:stretch>
            <a:fillRect/>
          </a:stretch>
        </p:blipFill>
        <p:spPr bwMode="auto">
          <a:xfrm>
            <a:off x="90617" y="69070"/>
            <a:ext cx="1868805" cy="1009015"/>
          </a:xfrm>
          <a:prstGeom prst="rect">
            <a:avLst/>
          </a:prstGeom>
          <a:noFill/>
          <a:ln w="9525">
            <a:noFill/>
            <a:miter lim="800000"/>
            <a:headEnd/>
            <a:tailEnd/>
          </a:ln>
        </p:spPr>
      </p:pic>
      <p:pic>
        <p:nvPicPr>
          <p:cNvPr id="4098" name="Picture 2" descr="1. Layered Architecture - Software Architecture Patterns [Book]">
            <a:extLst>
              <a:ext uri="{FF2B5EF4-FFF2-40B4-BE49-F238E27FC236}">
                <a16:creationId xmlns:a16="http://schemas.microsoft.com/office/drawing/2014/main" id="{374E69C7-D34B-4476-62E7-8DCA6F0B87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871" y="1878226"/>
            <a:ext cx="6243810" cy="4786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5347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anim calcmode="lin" valueType="num">
                                      <p:cBhvr>
                                        <p:cTn id="12" dur="500" fill="hold"/>
                                        <p:tgtEl>
                                          <p:spTgt spid="2"/>
                                        </p:tgtEl>
                                        <p:attrNameLst>
                                          <p:attrName>ppt_x</p:attrName>
                                        </p:attrNameLst>
                                      </p:cBhvr>
                                      <p:tavLst>
                                        <p:tav tm="0">
                                          <p:val>
                                            <p:strVal val="#ppt_x"/>
                                          </p:val>
                                        </p:tav>
                                        <p:tav tm="100000">
                                          <p:val>
                                            <p:strVal val="#ppt_x"/>
                                          </p:val>
                                        </p:tav>
                                      </p:tavLst>
                                    </p:anim>
                                    <p:anim calcmode="lin" valueType="num">
                                      <p:cBhvr>
                                        <p:cTn id="13" dur="50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p:cTn id="17" dur="500" fill="hold"/>
                                        <p:tgtEl>
                                          <p:spTgt spid="25"/>
                                        </p:tgtEl>
                                        <p:attrNameLst>
                                          <p:attrName>ppt_w</p:attrName>
                                        </p:attrNameLst>
                                      </p:cBhvr>
                                      <p:tavLst>
                                        <p:tav tm="0">
                                          <p:val>
                                            <p:fltVal val="0"/>
                                          </p:val>
                                        </p:tav>
                                        <p:tav tm="100000">
                                          <p:val>
                                            <p:strVal val="#ppt_w"/>
                                          </p:val>
                                        </p:tav>
                                      </p:tavLst>
                                    </p:anim>
                                    <p:anim calcmode="lin" valueType="num">
                                      <p:cBhvr>
                                        <p:cTn id="18" dur="500" fill="hold"/>
                                        <p:tgtEl>
                                          <p:spTgt spid="25"/>
                                        </p:tgtEl>
                                        <p:attrNameLst>
                                          <p:attrName>ppt_h</p:attrName>
                                        </p:attrNameLst>
                                      </p:cBhvr>
                                      <p:tavLst>
                                        <p:tav tm="0">
                                          <p:val>
                                            <p:fltVal val="0"/>
                                          </p:val>
                                        </p:tav>
                                        <p:tav tm="100000">
                                          <p:val>
                                            <p:strVal val="#ppt_h"/>
                                          </p:val>
                                        </p:tav>
                                      </p:tavLst>
                                    </p:anim>
                                    <p:animEffect transition="in" filter="fade">
                                      <p:cBhvr>
                                        <p:cTn id="19" dur="500"/>
                                        <p:tgtEl>
                                          <p:spTgt spid="2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 calcmode="lin" valueType="num">
                                      <p:cBhvr>
                                        <p:cTn id="22" dur="500" fill="hold"/>
                                        <p:tgtEl>
                                          <p:spTgt spid="38"/>
                                        </p:tgtEl>
                                        <p:attrNameLst>
                                          <p:attrName>ppt_w</p:attrName>
                                        </p:attrNameLst>
                                      </p:cBhvr>
                                      <p:tavLst>
                                        <p:tav tm="0">
                                          <p:val>
                                            <p:fltVal val="0"/>
                                          </p:val>
                                        </p:tav>
                                        <p:tav tm="100000">
                                          <p:val>
                                            <p:strVal val="#ppt_w"/>
                                          </p:val>
                                        </p:tav>
                                      </p:tavLst>
                                    </p:anim>
                                    <p:anim calcmode="lin" valueType="num">
                                      <p:cBhvr>
                                        <p:cTn id="23" dur="500" fill="hold"/>
                                        <p:tgtEl>
                                          <p:spTgt spid="38"/>
                                        </p:tgtEl>
                                        <p:attrNameLst>
                                          <p:attrName>ppt_h</p:attrName>
                                        </p:attrNameLst>
                                      </p:cBhvr>
                                      <p:tavLst>
                                        <p:tav tm="0">
                                          <p:val>
                                            <p:fltVal val="0"/>
                                          </p:val>
                                        </p:tav>
                                        <p:tav tm="100000">
                                          <p:val>
                                            <p:strVal val="#ppt_h"/>
                                          </p:val>
                                        </p:tav>
                                      </p:tavLst>
                                    </p:anim>
                                    <p:animEffect transition="in" filter="fade">
                                      <p:cBhvr>
                                        <p:cTn id="24" dur="500"/>
                                        <p:tgtEl>
                                          <p:spTgt spid="38"/>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up)">
                                      <p:cBhvr>
                                        <p:cTn id="28" dur="500"/>
                                        <p:tgtEl>
                                          <p:spTgt spid="24"/>
                                        </p:tgtEl>
                                      </p:cBhvr>
                                    </p:animEffect>
                                  </p:childTnLst>
                                </p:cTn>
                              </p:par>
                            </p:childTnLst>
                          </p:cTn>
                        </p:par>
                        <p:par>
                          <p:cTn id="29" fill="hold">
                            <p:stCondLst>
                              <p:cond delay="2000"/>
                            </p:stCondLst>
                            <p:childTnLst>
                              <p:par>
                                <p:cTn id="30" presetID="53" presetClass="entr" presetSubtype="16"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anim calcmode="lin" valueType="num">
                                      <p:cBhvr>
                                        <p:cTn id="32" dur="500" fill="hold"/>
                                        <p:tgtEl>
                                          <p:spTgt spid="29"/>
                                        </p:tgtEl>
                                        <p:attrNameLst>
                                          <p:attrName>ppt_w</p:attrName>
                                        </p:attrNameLst>
                                      </p:cBhvr>
                                      <p:tavLst>
                                        <p:tav tm="0">
                                          <p:val>
                                            <p:fltVal val="0"/>
                                          </p:val>
                                        </p:tav>
                                        <p:tav tm="100000">
                                          <p:val>
                                            <p:strVal val="#ppt_w"/>
                                          </p:val>
                                        </p:tav>
                                      </p:tavLst>
                                    </p:anim>
                                    <p:anim calcmode="lin" valueType="num">
                                      <p:cBhvr>
                                        <p:cTn id="33" dur="500" fill="hold"/>
                                        <p:tgtEl>
                                          <p:spTgt spid="29"/>
                                        </p:tgtEl>
                                        <p:attrNameLst>
                                          <p:attrName>ppt_h</p:attrName>
                                        </p:attrNameLst>
                                      </p:cBhvr>
                                      <p:tavLst>
                                        <p:tav tm="0">
                                          <p:val>
                                            <p:fltVal val="0"/>
                                          </p:val>
                                        </p:tav>
                                        <p:tav tm="100000">
                                          <p:val>
                                            <p:strVal val="#ppt_h"/>
                                          </p:val>
                                        </p:tav>
                                      </p:tavLst>
                                    </p:anim>
                                    <p:animEffect transition="in" filter="fade">
                                      <p:cBhvr>
                                        <p:cTn id="34" dur="500"/>
                                        <p:tgtEl>
                                          <p:spTgt spid="2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 calcmode="lin" valueType="num">
                                      <p:cBhvr>
                                        <p:cTn id="37" dur="500" fill="hold"/>
                                        <p:tgtEl>
                                          <p:spTgt spid="39"/>
                                        </p:tgtEl>
                                        <p:attrNameLst>
                                          <p:attrName>ppt_w</p:attrName>
                                        </p:attrNameLst>
                                      </p:cBhvr>
                                      <p:tavLst>
                                        <p:tav tm="0">
                                          <p:val>
                                            <p:fltVal val="0"/>
                                          </p:val>
                                        </p:tav>
                                        <p:tav tm="100000">
                                          <p:val>
                                            <p:strVal val="#ppt_w"/>
                                          </p:val>
                                        </p:tav>
                                      </p:tavLst>
                                    </p:anim>
                                    <p:anim calcmode="lin" valueType="num">
                                      <p:cBhvr>
                                        <p:cTn id="38" dur="500" fill="hold"/>
                                        <p:tgtEl>
                                          <p:spTgt spid="39"/>
                                        </p:tgtEl>
                                        <p:attrNameLst>
                                          <p:attrName>ppt_h</p:attrName>
                                        </p:attrNameLst>
                                      </p:cBhvr>
                                      <p:tavLst>
                                        <p:tav tm="0">
                                          <p:val>
                                            <p:fltVal val="0"/>
                                          </p:val>
                                        </p:tav>
                                        <p:tav tm="100000">
                                          <p:val>
                                            <p:strVal val="#ppt_h"/>
                                          </p:val>
                                        </p:tav>
                                      </p:tavLst>
                                    </p:anim>
                                    <p:animEffect transition="in" filter="fade">
                                      <p:cBhvr>
                                        <p:cTn id="39" dur="500"/>
                                        <p:tgtEl>
                                          <p:spTgt spid="39"/>
                                        </p:tgtEl>
                                      </p:cBhvr>
                                    </p:animEffect>
                                  </p:childTnLst>
                                </p:cTn>
                              </p:par>
                            </p:childTnLst>
                          </p:cTn>
                        </p:par>
                        <p:par>
                          <p:cTn id="40" fill="hold">
                            <p:stCondLst>
                              <p:cond delay="2500"/>
                            </p:stCondLst>
                            <p:childTnLst>
                              <p:par>
                                <p:cTn id="41" presetID="22" presetClass="entr" presetSubtype="1"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up)">
                                      <p:cBhvr>
                                        <p:cTn id="43" dur="500"/>
                                        <p:tgtEl>
                                          <p:spTgt spid="28"/>
                                        </p:tgtEl>
                                      </p:cBhvr>
                                    </p:animEffect>
                                  </p:childTnLst>
                                </p:cTn>
                              </p:par>
                            </p:childTnLst>
                          </p:cTn>
                        </p:par>
                        <p:par>
                          <p:cTn id="44" fill="hold">
                            <p:stCondLst>
                              <p:cond delay="3000"/>
                            </p:stCondLst>
                            <p:childTnLst>
                              <p:par>
                                <p:cTn id="45" presetID="53" presetClass="entr" presetSubtype="16"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p:cTn id="47" dur="500" fill="hold"/>
                                        <p:tgtEl>
                                          <p:spTgt spid="30"/>
                                        </p:tgtEl>
                                        <p:attrNameLst>
                                          <p:attrName>ppt_w</p:attrName>
                                        </p:attrNameLst>
                                      </p:cBhvr>
                                      <p:tavLst>
                                        <p:tav tm="0">
                                          <p:val>
                                            <p:fltVal val="0"/>
                                          </p:val>
                                        </p:tav>
                                        <p:tav tm="100000">
                                          <p:val>
                                            <p:strVal val="#ppt_w"/>
                                          </p:val>
                                        </p:tav>
                                      </p:tavLst>
                                    </p:anim>
                                    <p:anim calcmode="lin" valueType="num">
                                      <p:cBhvr>
                                        <p:cTn id="48" dur="500" fill="hold"/>
                                        <p:tgtEl>
                                          <p:spTgt spid="30"/>
                                        </p:tgtEl>
                                        <p:attrNameLst>
                                          <p:attrName>ppt_h</p:attrName>
                                        </p:attrNameLst>
                                      </p:cBhvr>
                                      <p:tavLst>
                                        <p:tav tm="0">
                                          <p:val>
                                            <p:fltVal val="0"/>
                                          </p:val>
                                        </p:tav>
                                        <p:tav tm="100000">
                                          <p:val>
                                            <p:strVal val="#ppt_h"/>
                                          </p:val>
                                        </p:tav>
                                      </p:tavLst>
                                    </p:anim>
                                    <p:animEffect transition="in" filter="fade">
                                      <p:cBhvr>
                                        <p:cTn id="49" dur="500"/>
                                        <p:tgtEl>
                                          <p:spTgt spid="3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 calcmode="lin" valueType="num">
                                      <p:cBhvr>
                                        <p:cTn id="52" dur="500" fill="hold"/>
                                        <p:tgtEl>
                                          <p:spTgt spid="26"/>
                                        </p:tgtEl>
                                        <p:attrNameLst>
                                          <p:attrName>ppt_w</p:attrName>
                                        </p:attrNameLst>
                                      </p:cBhvr>
                                      <p:tavLst>
                                        <p:tav tm="0">
                                          <p:val>
                                            <p:fltVal val="0"/>
                                          </p:val>
                                        </p:tav>
                                        <p:tav tm="100000">
                                          <p:val>
                                            <p:strVal val="#ppt_w"/>
                                          </p:val>
                                        </p:tav>
                                      </p:tavLst>
                                    </p:anim>
                                    <p:anim calcmode="lin" valueType="num">
                                      <p:cBhvr>
                                        <p:cTn id="53" dur="500" fill="hold"/>
                                        <p:tgtEl>
                                          <p:spTgt spid="26"/>
                                        </p:tgtEl>
                                        <p:attrNameLst>
                                          <p:attrName>ppt_h</p:attrName>
                                        </p:attrNameLst>
                                      </p:cBhvr>
                                      <p:tavLst>
                                        <p:tav tm="0">
                                          <p:val>
                                            <p:fltVal val="0"/>
                                          </p:val>
                                        </p:tav>
                                        <p:tav tm="100000">
                                          <p:val>
                                            <p:strVal val="#ppt_h"/>
                                          </p:val>
                                        </p:tav>
                                      </p:tavLst>
                                    </p:anim>
                                    <p:animEffect transition="in" filter="fade">
                                      <p:cBhvr>
                                        <p:cTn id="54" dur="500"/>
                                        <p:tgtEl>
                                          <p:spTgt spid="26"/>
                                        </p:tgtEl>
                                      </p:cBhvr>
                                    </p:animEffect>
                                  </p:childTnLst>
                                </p:cTn>
                              </p:par>
                            </p:childTnLst>
                          </p:cTn>
                        </p:par>
                        <p:par>
                          <p:cTn id="55" fill="hold">
                            <p:stCondLst>
                              <p:cond delay="3500"/>
                            </p:stCondLst>
                            <p:childTnLst>
                              <p:par>
                                <p:cTn id="56" presetID="22" presetClass="entr" presetSubtype="1" fill="hold" grpId="0" nodeType="after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wipe(up)">
                                      <p:cBhvr>
                                        <p:cTn id="5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25" grpId="0"/>
      <p:bldP spid="29" grpId="0"/>
      <p:bldP spid="21" grpId="0" animBg="1"/>
      <p:bldP spid="2" grpId="0"/>
      <p:bldP spid="24" grpId="0"/>
      <p:bldP spid="28" grpId="0"/>
      <p:bldP spid="26" grpId="0" animBg="1"/>
      <p:bldP spid="30" grpId="0"/>
      <p:bldP spid="3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7518976" y="2431119"/>
            <a:ext cx="3849756"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2856346" y="275402"/>
            <a:ext cx="6002275" cy="523220"/>
          </a:xfrm>
          <a:prstGeom prst="rect">
            <a:avLst/>
          </a:prstGeom>
          <a:noFill/>
        </p:spPr>
        <p:txBody>
          <a:bodyPr wrap="square" rtlCol="0">
            <a:spAutoFit/>
          </a:bodyPr>
          <a:lstStyle/>
          <a:p>
            <a:pPr algn="ctr"/>
            <a:r>
              <a:rPr lang="en-US" sz="2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MICROSERVICES</a:t>
            </a:r>
            <a:endParaRPr lang="en-US" sz="2800" b="1" dirty="0">
              <a:solidFill>
                <a:schemeClr val="accent2"/>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59" name="TextBox 58"/>
          <p:cNvSpPr txBox="1"/>
          <p:nvPr/>
        </p:nvSpPr>
        <p:spPr>
          <a:xfrm>
            <a:off x="1333315" y="1321842"/>
            <a:ext cx="9595804" cy="893834"/>
          </a:xfrm>
          <a:prstGeom prst="rect">
            <a:avLst/>
          </a:prstGeom>
          <a:noFill/>
        </p:spPr>
        <p:txBody>
          <a:bodyPr wrap="square" rtlCol="0">
            <a:spAutoFit/>
          </a:bodyPr>
          <a:lstStyle/>
          <a:p>
            <a:pPr algn="just">
              <a:lnSpc>
                <a:spcPct val="150000"/>
              </a:lnSpc>
            </a:pPr>
            <a:r>
              <a:rPr lang="en-US" sz="1200" dirty="0"/>
              <a:t>Every </a:t>
            </a:r>
            <a:r>
              <a:rPr lang="en-US" sz="1200" b="1" dirty="0">
                <a:solidFill>
                  <a:schemeClr val="accent1"/>
                </a:solidFill>
              </a:rPr>
              <a:t>bounded context </a:t>
            </a:r>
            <a:r>
              <a:rPr lang="en-US" sz="1200" dirty="0"/>
              <a:t>is packed under same WAR file and deployed together. Although it reduces the need for external dependencies such as RabbitMQ, Kafka etc., and is quite simple to bring in use but it doesn’t meet the demand for software built today.</a:t>
            </a:r>
            <a:endParaRPr lang="en-US" sz="1200" dirty="0">
              <a:solidFill>
                <a:schemeClr val="tx1">
                  <a:lumMod val="65000"/>
                  <a:lumOff val="35000"/>
                </a:schemeClr>
              </a:solidFill>
            </a:endParaRPr>
          </a:p>
        </p:txBody>
      </p:sp>
      <p:sp>
        <p:nvSpPr>
          <p:cNvPr id="69" name="Rectangle 68"/>
          <p:cNvSpPr/>
          <p:nvPr/>
        </p:nvSpPr>
        <p:spPr>
          <a:xfrm>
            <a:off x="7576820" y="3250472"/>
            <a:ext cx="3511310" cy="2031325"/>
          </a:xfrm>
          <a:prstGeom prst="rect">
            <a:avLst/>
          </a:prstGeom>
        </p:spPr>
        <p:txBody>
          <a:bodyPr wrap="square">
            <a:spAutoFit/>
          </a:bodyPr>
          <a:lstStyle/>
          <a:p>
            <a:pPr marL="285750" lvl="0" indent="-285750">
              <a:buFont typeface="Wingdings" panose="05000000000000000000" pitchFamily="2" charset="2"/>
              <a:buChar char="v"/>
            </a:pPr>
            <a:r>
              <a:rPr lang="en-US" dirty="0">
                <a:solidFill>
                  <a:schemeClr val="bg1"/>
                </a:solidFill>
              </a:rPr>
              <a:t>Enforcing Eventual Consistency </a:t>
            </a:r>
          </a:p>
          <a:p>
            <a:pPr marL="285750" lvl="0" indent="-285750">
              <a:buFont typeface="Wingdings" panose="05000000000000000000" pitchFamily="2" charset="2"/>
              <a:buChar char="v"/>
            </a:pPr>
            <a:r>
              <a:rPr lang="en-US" dirty="0">
                <a:solidFill>
                  <a:schemeClr val="bg1"/>
                </a:solidFill>
              </a:rPr>
              <a:t>Easier and separate maintainability</a:t>
            </a:r>
          </a:p>
          <a:p>
            <a:pPr marL="285750" lvl="0" indent="-285750">
              <a:buFont typeface="Wingdings" panose="05000000000000000000" pitchFamily="2" charset="2"/>
              <a:buChar char="v"/>
            </a:pPr>
            <a:r>
              <a:rPr lang="en-US" dirty="0">
                <a:solidFill>
                  <a:schemeClr val="bg1"/>
                </a:solidFill>
              </a:rPr>
              <a:t>Distributed data management</a:t>
            </a:r>
          </a:p>
          <a:p>
            <a:pPr marL="285750" lvl="0" indent="-285750">
              <a:buFont typeface="Wingdings" panose="05000000000000000000" pitchFamily="2" charset="2"/>
              <a:buChar char="v"/>
            </a:pPr>
            <a:r>
              <a:rPr lang="en-US" dirty="0">
                <a:solidFill>
                  <a:schemeClr val="bg1"/>
                </a:solidFill>
              </a:rPr>
              <a:t>Separation of concern</a:t>
            </a:r>
          </a:p>
        </p:txBody>
      </p:sp>
      <p:grpSp>
        <p:nvGrpSpPr>
          <p:cNvPr id="27" name="Group 654"/>
          <p:cNvGrpSpPr>
            <a:grpSpLocks/>
          </p:cNvGrpSpPr>
          <p:nvPr/>
        </p:nvGrpSpPr>
        <p:grpSpPr bwMode="auto">
          <a:xfrm>
            <a:off x="9277193" y="2605998"/>
            <a:ext cx="375073" cy="363354"/>
            <a:chOff x="644372" y="2336400"/>
            <a:chExt cx="152824" cy="148192"/>
          </a:xfrm>
          <a:solidFill>
            <a:schemeClr val="bg1"/>
          </a:solidFill>
        </p:grpSpPr>
        <p:sp>
          <p:nvSpPr>
            <p:cNvPr id="28" name="Freeform 1463"/>
            <p:cNvSpPr>
              <a:spLocks noEditPoints="1"/>
            </p:cNvSpPr>
            <p:nvPr/>
          </p:nvSpPr>
          <p:spPr bwMode="auto">
            <a:xfrm>
              <a:off x="644372" y="2336400"/>
              <a:ext cx="152824" cy="148192"/>
            </a:xfrm>
            <a:custGeom>
              <a:avLst/>
              <a:gdLst>
                <a:gd name="T0" fmla="*/ 212081120 w 99"/>
                <a:gd name="T1" fmla="*/ 37281324 h 94"/>
                <a:gd name="T2" fmla="*/ 212081120 w 99"/>
                <a:gd name="T3" fmla="*/ 24853690 h 94"/>
                <a:gd name="T4" fmla="*/ 188251382 w 99"/>
                <a:gd name="T5" fmla="*/ 24853690 h 94"/>
                <a:gd name="T6" fmla="*/ 188251382 w 99"/>
                <a:gd name="T7" fmla="*/ 37281324 h 94"/>
                <a:gd name="T8" fmla="*/ 164423187 w 99"/>
                <a:gd name="T9" fmla="*/ 37281324 h 94"/>
                <a:gd name="T10" fmla="*/ 164423187 w 99"/>
                <a:gd name="T11" fmla="*/ 12427633 h 94"/>
                <a:gd name="T12" fmla="*/ 164423187 w 99"/>
                <a:gd name="T13" fmla="*/ 12427633 h 94"/>
                <a:gd name="T14" fmla="*/ 164423187 w 99"/>
                <a:gd name="T15" fmla="*/ 4970738 h 94"/>
                <a:gd name="T16" fmla="*/ 162039750 w 99"/>
                <a:gd name="T17" fmla="*/ 2486157 h 94"/>
                <a:gd name="T18" fmla="*/ 157274420 w 99"/>
                <a:gd name="T19" fmla="*/ 0 h 94"/>
                <a:gd name="T20" fmla="*/ 152507546 w 99"/>
                <a:gd name="T21" fmla="*/ 0 h 94"/>
                <a:gd name="T22" fmla="*/ 81019875 w 99"/>
                <a:gd name="T23" fmla="*/ 0 h 94"/>
                <a:gd name="T24" fmla="*/ 81019875 w 99"/>
                <a:gd name="T25" fmla="*/ 0 h 94"/>
                <a:gd name="T26" fmla="*/ 76254545 w 99"/>
                <a:gd name="T27" fmla="*/ 0 h 94"/>
                <a:gd name="T28" fmla="*/ 73871108 w 99"/>
                <a:gd name="T29" fmla="*/ 2486157 h 94"/>
                <a:gd name="T30" fmla="*/ 69105778 w 99"/>
                <a:gd name="T31" fmla="*/ 4970738 h 94"/>
                <a:gd name="T32" fmla="*/ 69105778 w 99"/>
                <a:gd name="T33" fmla="*/ 12427633 h 94"/>
                <a:gd name="T34" fmla="*/ 69105778 w 99"/>
                <a:gd name="T35" fmla="*/ 37281324 h 94"/>
                <a:gd name="T36" fmla="*/ 47659477 w 99"/>
                <a:gd name="T37" fmla="*/ 37281324 h 94"/>
                <a:gd name="T38" fmla="*/ 47659477 w 99"/>
                <a:gd name="T39" fmla="*/ 24853690 h 94"/>
                <a:gd name="T40" fmla="*/ 23829738 w 99"/>
                <a:gd name="T41" fmla="*/ 24853690 h 94"/>
                <a:gd name="T42" fmla="*/ 23829738 w 99"/>
                <a:gd name="T43" fmla="*/ 37281324 h 94"/>
                <a:gd name="T44" fmla="*/ 23829738 w 99"/>
                <a:gd name="T45" fmla="*/ 37281324 h 94"/>
                <a:gd name="T46" fmla="*/ 14297534 w 99"/>
                <a:gd name="T47" fmla="*/ 39765904 h 94"/>
                <a:gd name="T48" fmla="*/ 4765330 w 99"/>
                <a:gd name="T49" fmla="*/ 42252062 h 94"/>
                <a:gd name="T50" fmla="*/ 2383437 w 99"/>
                <a:gd name="T51" fmla="*/ 52193538 h 94"/>
                <a:gd name="T52" fmla="*/ 0 w 99"/>
                <a:gd name="T53" fmla="*/ 62135014 h 94"/>
                <a:gd name="T54" fmla="*/ 0 w 99"/>
                <a:gd name="T55" fmla="*/ 208772574 h 94"/>
                <a:gd name="T56" fmla="*/ 0 w 99"/>
                <a:gd name="T57" fmla="*/ 208772574 h 94"/>
                <a:gd name="T58" fmla="*/ 2383437 w 99"/>
                <a:gd name="T59" fmla="*/ 216227893 h 94"/>
                <a:gd name="T60" fmla="*/ 4765330 w 99"/>
                <a:gd name="T61" fmla="*/ 226169369 h 94"/>
                <a:gd name="T62" fmla="*/ 14297534 w 99"/>
                <a:gd name="T63" fmla="*/ 228655526 h 94"/>
                <a:gd name="T64" fmla="*/ 23829738 w 99"/>
                <a:gd name="T65" fmla="*/ 233626265 h 94"/>
                <a:gd name="T66" fmla="*/ 212081120 w 99"/>
                <a:gd name="T67" fmla="*/ 233626265 h 94"/>
                <a:gd name="T68" fmla="*/ 212081120 w 99"/>
                <a:gd name="T69" fmla="*/ 233626265 h 94"/>
                <a:gd name="T70" fmla="*/ 219229887 w 99"/>
                <a:gd name="T71" fmla="*/ 228655526 h 94"/>
                <a:gd name="T72" fmla="*/ 228762091 w 99"/>
                <a:gd name="T73" fmla="*/ 226169369 h 94"/>
                <a:gd name="T74" fmla="*/ 231145528 w 99"/>
                <a:gd name="T75" fmla="*/ 216227893 h 94"/>
                <a:gd name="T76" fmla="*/ 235910858 w 99"/>
                <a:gd name="T77" fmla="*/ 208772574 h 94"/>
                <a:gd name="T78" fmla="*/ 235910858 w 99"/>
                <a:gd name="T79" fmla="*/ 62135014 h 94"/>
                <a:gd name="T80" fmla="*/ 235910858 w 99"/>
                <a:gd name="T81" fmla="*/ 62135014 h 94"/>
                <a:gd name="T82" fmla="*/ 231145528 w 99"/>
                <a:gd name="T83" fmla="*/ 52193538 h 94"/>
                <a:gd name="T84" fmla="*/ 228762091 w 99"/>
                <a:gd name="T85" fmla="*/ 42252062 h 94"/>
                <a:gd name="T86" fmla="*/ 219229887 w 99"/>
                <a:gd name="T87" fmla="*/ 39765904 h 94"/>
                <a:gd name="T88" fmla="*/ 212081120 w 99"/>
                <a:gd name="T89" fmla="*/ 37281324 h 94"/>
                <a:gd name="T90" fmla="*/ 212081120 w 99"/>
                <a:gd name="T91" fmla="*/ 37281324 h 94"/>
                <a:gd name="T92" fmla="*/ 92933972 w 99"/>
                <a:gd name="T93" fmla="*/ 24853690 h 94"/>
                <a:gd name="T94" fmla="*/ 140593449 w 99"/>
                <a:gd name="T95" fmla="*/ 24853690 h 94"/>
                <a:gd name="T96" fmla="*/ 140593449 w 99"/>
                <a:gd name="T97" fmla="*/ 37281324 h 94"/>
                <a:gd name="T98" fmla="*/ 92933972 w 99"/>
                <a:gd name="T99" fmla="*/ 37281324 h 94"/>
                <a:gd name="T100" fmla="*/ 92933972 w 99"/>
                <a:gd name="T101" fmla="*/ 24853690 h 94"/>
                <a:gd name="T102" fmla="*/ 212081120 w 99"/>
                <a:gd name="T103" fmla="*/ 208772574 h 94"/>
                <a:gd name="T104" fmla="*/ 23829738 w 99"/>
                <a:gd name="T105" fmla="*/ 208772574 h 94"/>
                <a:gd name="T106" fmla="*/ 23829738 w 99"/>
                <a:gd name="T107" fmla="*/ 62135014 h 94"/>
                <a:gd name="T108" fmla="*/ 212081120 w 99"/>
                <a:gd name="T109" fmla="*/ 62135014 h 94"/>
                <a:gd name="T110" fmla="*/ 212081120 w 99"/>
                <a:gd name="T111" fmla="*/ 208772574 h 9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99" h="94">
                  <a:moveTo>
                    <a:pt x="89" y="15"/>
                  </a:moveTo>
                  <a:lnTo>
                    <a:pt x="89" y="10"/>
                  </a:lnTo>
                  <a:lnTo>
                    <a:pt x="79" y="10"/>
                  </a:lnTo>
                  <a:lnTo>
                    <a:pt x="79" y="15"/>
                  </a:lnTo>
                  <a:lnTo>
                    <a:pt x="69" y="15"/>
                  </a:lnTo>
                  <a:lnTo>
                    <a:pt x="69" y="5"/>
                  </a:lnTo>
                  <a:lnTo>
                    <a:pt x="69" y="2"/>
                  </a:lnTo>
                  <a:lnTo>
                    <a:pt x="68" y="1"/>
                  </a:lnTo>
                  <a:lnTo>
                    <a:pt x="66" y="0"/>
                  </a:lnTo>
                  <a:lnTo>
                    <a:pt x="64" y="0"/>
                  </a:lnTo>
                  <a:lnTo>
                    <a:pt x="34" y="0"/>
                  </a:lnTo>
                  <a:lnTo>
                    <a:pt x="32" y="0"/>
                  </a:lnTo>
                  <a:lnTo>
                    <a:pt x="31" y="1"/>
                  </a:lnTo>
                  <a:lnTo>
                    <a:pt x="29" y="2"/>
                  </a:lnTo>
                  <a:lnTo>
                    <a:pt x="29" y="5"/>
                  </a:lnTo>
                  <a:lnTo>
                    <a:pt x="29" y="15"/>
                  </a:lnTo>
                  <a:lnTo>
                    <a:pt x="20" y="15"/>
                  </a:lnTo>
                  <a:lnTo>
                    <a:pt x="20" y="10"/>
                  </a:lnTo>
                  <a:lnTo>
                    <a:pt x="10" y="10"/>
                  </a:lnTo>
                  <a:lnTo>
                    <a:pt x="10" y="15"/>
                  </a:lnTo>
                  <a:lnTo>
                    <a:pt x="6" y="16"/>
                  </a:lnTo>
                  <a:lnTo>
                    <a:pt x="2" y="17"/>
                  </a:lnTo>
                  <a:lnTo>
                    <a:pt x="1" y="21"/>
                  </a:lnTo>
                  <a:lnTo>
                    <a:pt x="0" y="25"/>
                  </a:lnTo>
                  <a:lnTo>
                    <a:pt x="0" y="84"/>
                  </a:lnTo>
                  <a:lnTo>
                    <a:pt x="1" y="87"/>
                  </a:lnTo>
                  <a:lnTo>
                    <a:pt x="2" y="91"/>
                  </a:lnTo>
                  <a:lnTo>
                    <a:pt x="6" y="92"/>
                  </a:lnTo>
                  <a:lnTo>
                    <a:pt x="10" y="94"/>
                  </a:lnTo>
                  <a:lnTo>
                    <a:pt x="89" y="94"/>
                  </a:lnTo>
                  <a:lnTo>
                    <a:pt x="92" y="92"/>
                  </a:lnTo>
                  <a:lnTo>
                    <a:pt x="96" y="91"/>
                  </a:lnTo>
                  <a:lnTo>
                    <a:pt x="97" y="87"/>
                  </a:lnTo>
                  <a:lnTo>
                    <a:pt x="99" y="84"/>
                  </a:lnTo>
                  <a:lnTo>
                    <a:pt x="99" y="25"/>
                  </a:lnTo>
                  <a:lnTo>
                    <a:pt x="97" y="21"/>
                  </a:lnTo>
                  <a:lnTo>
                    <a:pt x="96" y="17"/>
                  </a:lnTo>
                  <a:lnTo>
                    <a:pt x="92" y="16"/>
                  </a:lnTo>
                  <a:lnTo>
                    <a:pt x="89" y="15"/>
                  </a:lnTo>
                  <a:close/>
                  <a:moveTo>
                    <a:pt x="39" y="10"/>
                  </a:moveTo>
                  <a:lnTo>
                    <a:pt x="59" y="10"/>
                  </a:lnTo>
                  <a:lnTo>
                    <a:pt x="59" y="15"/>
                  </a:lnTo>
                  <a:lnTo>
                    <a:pt x="39" y="15"/>
                  </a:lnTo>
                  <a:lnTo>
                    <a:pt x="39" y="10"/>
                  </a:lnTo>
                  <a:close/>
                  <a:moveTo>
                    <a:pt x="89" y="84"/>
                  </a:moveTo>
                  <a:lnTo>
                    <a:pt x="10" y="84"/>
                  </a:lnTo>
                  <a:lnTo>
                    <a:pt x="10" y="25"/>
                  </a:lnTo>
                  <a:lnTo>
                    <a:pt x="89" y="25"/>
                  </a:lnTo>
                  <a:lnTo>
                    <a:pt x="89" y="84"/>
                  </a:lnTo>
                  <a:close/>
                </a:path>
              </a:pathLst>
            </a:custGeom>
            <a:grpFill/>
            <a:ln w="9525">
              <a:noFill/>
              <a:round/>
              <a:headEnd/>
              <a:tailEnd/>
            </a:ln>
          </p:spPr>
          <p:txBody>
            <a:bodyPr/>
            <a:lstStyle/>
            <a:p>
              <a:endParaRPr lang="id-ID" sz="2400"/>
            </a:p>
          </p:txBody>
        </p:sp>
        <p:sp>
          <p:nvSpPr>
            <p:cNvPr id="29" name="Freeform 1464"/>
            <p:cNvSpPr>
              <a:spLocks/>
            </p:cNvSpPr>
            <p:nvPr/>
          </p:nvSpPr>
          <p:spPr bwMode="auto">
            <a:xfrm>
              <a:off x="699944" y="2382710"/>
              <a:ext cx="46310" cy="78728"/>
            </a:xfrm>
            <a:custGeom>
              <a:avLst/>
              <a:gdLst>
                <a:gd name="T0" fmla="*/ 47657621 w 30"/>
                <a:gd name="T1" fmla="*/ 0 h 50"/>
                <a:gd name="T2" fmla="*/ 23829582 w 30"/>
                <a:gd name="T3" fmla="*/ 0 h 50"/>
                <a:gd name="T4" fmla="*/ 23829582 w 30"/>
                <a:gd name="T5" fmla="*/ 12396511 h 50"/>
                <a:gd name="T6" fmla="*/ 23829582 w 30"/>
                <a:gd name="T7" fmla="*/ 12396511 h 50"/>
                <a:gd name="T8" fmla="*/ 16680862 w 30"/>
                <a:gd name="T9" fmla="*/ 17354800 h 50"/>
                <a:gd name="T10" fmla="*/ 7148720 w 30"/>
                <a:gd name="T11" fmla="*/ 24793022 h 50"/>
                <a:gd name="T12" fmla="*/ 4765299 w 30"/>
                <a:gd name="T13" fmla="*/ 34709601 h 50"/>
                <a:gd name="T14" fmla="*/ 0 w 30"/>
                <a:gd name="T15" fmla="*/ 44626180 h 50"/>
                <a:gd name="T16" fmla="*/ 0 w 30"/>
                <a:gd name="T17" fmla="*/ 44626180 h 50"/>
                <a:gd name="T18" fmla="*/ 4765299 w 30"/>
                <a:gd name="T19" fmla="*/ 57022690 h 50"/>
                <a:gd name="T20" fmla="*/ 9532142 w 30"/>
                <a:gd name="T21" fmla="*/ 64460912 h 50"/>
                <a:gd name="T22" fmla="*/ 19062740 w 30"/>
                <a:gd name="T23" fmla="*/ 71897559 h 50"/>
                <a:gd name="T24" fmla="*/ 30978303 w 30"/>
                <a:gd name="T25" fmla="*/ 74377491 h 50"/>
                <a:gd name="T26" fmla="*/ 42892322 w 30"/>
                <a:gd name="T27" fmla="*/ 74377491 h 50"/>
                <a:gd name="T28" fmla="*/ 42892322 w 30"/>
                <a:gd name="T29" fmla="*/ 74377491 h 50"/>
                <a:gd name="T30" fmla="*/ 45275743 w 30"/>
                <a:gd name="T31" fmla="*/ 76855848 h 50"/>
                <a:gd name="T32" fmla="*/ 47657621 w 30"/>
                <a:gd name="T33" fmla="*/ 81814138 h 50"/>
                <a:gd name="T34" fmla="*/ 47657621 w 30"/>
                <a:gd name="T35" fmla="*/ 81814138 h 50"/>
                <a:gd name="T36" fmla="*/ 45275743 w 30"/>
                <a:gd name="T37" fmla="*/ 84294070 h 50"/>
                <a:gd name="T38" fmla="*/ 42892322 w 30"/>
                <a:gd name="T39" fmla="*/ 86774002 h 50"/>
                <a:gd name="T40" fmla="*/ 0 w 30"/>
                <a:gd name="T41" fmla="*/ 86774002 h 50"/>
                <a:gd name="T42" fmla="*/ 0 w 30"/>
                <a:gd name="T43" fmla="*/ 111565449 h 50"/>
                <a:gd name="T44" fmla="*/ 23829582 w 30"/>
                <a:gd name="T45" fmla="*/ 111565449 h 50"/>
                <a:gd name="T46" fmla="*/ 23829582 w 30"/>
                <a:gd name="T47" fmla="*/ 123961960 h 50"/>
                <a:gd name="T48" fmla="*/ 47657621 w 30"/>
                <a:gd name="T49" fmla="*/ 123961960 h 50"/>
                <a:gd name="T50" fmla="*/ 47657621 w 30"/>
                <a:gd name="T51" fmla="*/ 111565449 h 50"/>
                <a:gd name="T52" fmla="*/ 47657621 w 30"/>
                <a:gd name="T53" fmla="*/ 111565449 h 50"/>
                <a:gd name="T54" fmla="*/ 57189763 w 30"/>
                <a:gd name="T55" fmla="*/ 109087091 h 50"/>
                <a:gd name="T56" fmla="*/ 66721904 w 30"/>
                <a:gd name="T57" fmla="*/ 99168938 h 50"/>
                <a:gd name="T58" fmla="*/ 69103782 w 30"/>
                <a:gd name="T59" fmla="*/ 89252359 h 50"/>
                <a:gd name="T60" fmla="*/ 71487203 w 30"/>
                <a:gd name="T61" fmla="*/ 81814138 h 50"/>
                <a:gd name="T62" fmla="*/ 71487203 w 30"/>
                <a:gd name="T63" fmla="*/ 81814138 h 50"/>
                <a:gd name="T64" fmla="*/ 69103782 w 30"/>
                <a:gd name="T65" fmla="*/ 69419201 h 50"/>
                <a:gd name="T66" fmla="*/ 61955062 w 30"/>
                <a:gd name="T67" fmla="*/ 59501048 h 50"/>
                <a:gd name="T68" fmla="*/ 54806341 w 30"/>
                <a:gd name="T69" fmla="*/ 52064401 h 50"/>
                <a:gd name="T70" fmla="*/ 42892322 w 30"/>
                <a:gd name="T71" fmla="*/ 49584469 h 50"/>
                <a:gd name="T72" fmla="*/ 30978303 w 30"/>
                <a:gd name="T73" fmla="*/ 49584469 h 50"/>
                <a:gd name="T74" fmla="*/ 30978303 w 30"/>
                <a:gd name="T75" fmla="*/ 49584469 h 50"/>
                <a:gd name="T76" fmla="*/ 26211460 w 30"/>
                <a:gd name="T77" fmla="*/ 47106112 h 50"/>
                <a:gd name="T78" fmla="*/ 23829582 w 30"/>
                <a:gd name="T79" fmla="*/ 44626180 h 50"/>
                <a:gd name="T80" fmla="*/ 23829582 w 30"/>
                <a:gd name="T81" fmla="*/ 44626180 h 50"/>
                <a:gd name="T82" fmla="*/ 26211460 w 30"/>
                <a:gd name="T83" fmla="*/ 42147822 h 50"/>
                <a:gd name="T84" fmla="*/ 30978303 w 30"/>
                <a:gd name="T85" fmla="*/ 37187958 h 50"/>
                <a:gd name="T86" fmla="*/ 71487203 w 30"/>
                <a:gd name="T87" fmla="*/ 37187958 h 50"/>
                <a:gd name="T88" fmla="*/ 71487203 w 30"/>
                <a:gd name="T89" fmla="*/ 12396511 h 50"/>
                <a:gd name="T90" fmla="*/ 47657621 w 30"/>
                <a:gd name="T91" fmla="*/ 12396511 h 50"/>
                <a:gd name="T92" fmla="*/ 47657621 w 30"/>
                <a:gd name="T93" fmla="*/ 0 h 5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30" h="50">
                  <a:moveTo>
                    <a:pt x="20" y="0"/>
                  </a:moveTo>
                  <a:lnTo>
                    <a:pt x="10" y="0"/>
                  </a:lnTo>
                  <a:lnTo>
                    <a:pt x="10" y="5"/>
                  </a:lnTo>
                  <a:lnTo>
                    <a:pt x="7" y="7"/>
                  </a:lnTo>
                  <a:lnTo>
                    <a:pt x="3" y="10"/>
                  </a:lnTo>
                  <a:lnTo>
                    <a:pt x="2" y="14"/>
                  </a:lnTo>
                  <a:lnTo>
                    <a:pt x="0" y="18"/>
                  </a:lnTo>
                  <a:lnTo>
                    <a:pt x="2" y="23"/>
                  </a:lnTo>
                  <a:lnTo>
                    <a:pt x="4" y="26"/>
                  </a:lnTo>
                  <a:lnTo>
                    <a:pt x="8" y="29"/>
                  </a:lnTo>
                  <a:lnTo>
                    <a:pt x="13" y="30"/>
                  </a:lnTo>
                  <a:lnTo>
                    <a:pt x="18" y="30"/>
                  </a:lnTo>
                  <a:lnTo>
                    <a:pt x="19" y="31"/>
                  </a:lnTo>
                  <a:lnTo>
                    <a:pt x="20" y="33"/>
                  </a:lnTo>
                  <a:lnTo>
                    <a:pt x="19" y="34"/>
                  </a:lnTo>
                  <a:lnTo>
                    <a:pt x="18" y="35"/>
                  </a:lnTo>
                  <a:lnTo>
                    <a:pt x="0" y="35"/>
                  </a:lnTo>
                  <a:lnTo>
                    <a:pt x="0" y="45"/>
                  </a:lnTo>
                  <a:lnTo>
                    <a:pt x="10" y="45"/>
                  </a:lnTo>
                  <a:lnTo>
                    <a:pt x="10" y="50"/>
                  </a:lnTo>
                  <a:lnTo>
                    <a:pt x="20" y="50"/>
                  </a:lnTo>
                  <a:lnTo>
                    <a:pt x="20" y="45"/>
                  </a:lnTo>
                  <a:lnTo>
                    <a:pt x="24" y="44"/>
                  </a:lnTo>
                  <a:lnTo>
                    <a:pt x="28" y="40"/>
                  </a:lnTo>
                  <a:lnTo>
                    <a:pt x="29" y="36"/>
                  </a:lnTo>
                  <a:lnTo>
                    <a:pt x="30" y="33"/>
                  </a:lnTo>
                  <a:lnTo>
                    <a:pt x="29" y="28"/>
                  </a:lnTo>
                  <a:lnTo>
                    <a:pt x="26" y="24"/>
                  </a:lnTo>
                  <a:lnTo>
                    <a:pt x="23" y="21"/>
                  </a:lnTo>
                  <a:lnTo>
                    <a:pt x="18" y="20"/>
                  </a:lnTo>
                  <a:lnTo>
                    <a:pt x="13" y="20"/>
                  </a:lnTo>
                  <a:lnTo>
                    <a:pt x="11" y="19"/>
                  </a:lnTo>
                  <a:lnTo>
                    <a:pt x="10" y="18"/>
                  </a:lnTo>
                  <a:lnTo>
                    <a:pt x="11" y="17"/>
                  </a:lnTo>
                  <a:lnTo>
                    <a:pt x="13" y="15"/>
                  </a:lnTo>
                  <a:lnTo>
                    <a:pt x="30" y="15"/>
                  </a:lnTo>
                  <a:lnTo>
                    <a:pt x="30" y="5"/>
                  </a:lnTo>
                  <a:lnTo>
                    <a:pt x="20" y="5"/>
                  </a:lnTo>
                  <a:lnTo>
                    <a:pt x="20" y="0"/>
                  </a:lnTo>
                  <a:close/>
                </a:path>
              </a:pathLst>
            </a:custGeom>
            <a:grpFill/>
            <a:ln w="9525">
              <a:noFill/>
              <a:round/>
              <a:headEnd/>
              <a:tailEnd/>
            </a:ln>
          </p:spPr>
          <p:txBody>
            <a:bodyPr/>
            <a:lstStyle/>
            <a:p>
              <a:endParaRPr lang="id-ID" sz="2400"/>
            </a:p>
          </p:txBody>
        </p:sp>
      </p:grpSp>
      <p:sp>
        <p:nvSpPr>
          <p:cNvPr id="18" name="TextBox 17"/>
          <p:cNvSpPr txBox="1"/>
          <p:nvPr/>
        </p:nvSpPr>
        <p:spPr>
          <a:xfrm>
            <a:off x="3402228" y="798622"/>
            <a:ext cx="4910512" cy="307777"/>
          </a:xfrm>
          <a:prstGeom prst="rect">
            <a:avLst/>
          </a:prstGeom>
          <a:noFill/>
        </p:spPr>
        <p:txBody>
          <a:bodyPr wrap="square" rtlCol="0">
            <a:spAutoFit/>
          </a:bodyPr>
          <a:lstStyle/>
          <a:p>
            <a:pPr algn="ctr"/>
            <a:r>
              <a:rPr lang="en-US" sz="1400" b="1" spc="300" dirty="0">
                <a:solidFill>
                  <a:schemeClr val="accent1"/>
                </a:solidFill>
              </a:rPr>
              <a:t>EACH SERVICE IS HOSTED SEPERATELY</a:t>
            </a:r>
          </a:p>
        </p:txBody>
      </p:sp>
      <p:pic>
        <p:nvPicPr>
          <p:cNvPr id="5" name="Picture Placeholder 4"/>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t="285" b="285"/>
          <a:stretch>
            <a:fillRect/>
          </a:stretch>
        </p:blipFill>
        <p:spPr>
          <a:xfrm>
            <a:off x="1333315" y="3504123"/>
            <a:ext cx="3881513" cy="2204356"/>
          </a:xfrm>
        </p:spPr>
      </p:pic>
      <p:pic>
        <p:nvPicPr>
          <p:cNvPr id="19" name="Picture 18">
            <a:extLst>
              <a:ext uri="{FF2B5EF4-FFF2-40B4-BE49-F238E27FC236}">
                <a16:creationId xmlns:a16="http://schemas.microsoft.com/office/drawing/2014/main" id="{732A9141-71D1-EDAE-8597-C6E9486D81E0}"/>
              </a:ext>
            </a:extLst>
          </p:cNvPr>
          <p:cNvPicPr>
            <a:picLocks noChangeAspect="1"/>
          </p:cNvPicPr>
          <p:nvPr/>
        </p:nvPicPr>
        <p:blipFill>
          <a:blip r:embed="rId3"/>
          <a:srcRect/>
          <a:stretch>
            <a:fillRect/>
          </a:stretch>
        </p:blipFill>
        <p:spPr bwMode="auto">
          <a:xfrm>
            <a:off x="90617" y="69070"/>
            <a:ext cx="1868805" cy="1009015"/>
          </a:xfrm>
          <a:prstGeom prst="rect">
            <a:avLst/>
          </a:prstGeom>
          <a:noFill/>
          <a:ln w="9525">
            <a:noFill/>
            <a:miter lim="800000"/>
            <a:headEnd/>
            <a:tailEnd/>
          </a:ln>
        </p:spPr>
      </p:pic>
      <p:pic>
        <p:nvPicPr>
          <p:cNvPr id="3074" name="Picture 2" descr="What is Microservices Architecture? - FutureFundamentals">
            <a:extLst>
              <a:ext uri="{FF2B5EF4-FFF2-40B4-BE49-F238E27FC236}">
                <a16:creationId xmlns:a16="http://schemas.microsoft.com/office/drawing/2014/main" id="{870D56E3-837F-9686-98A9-FE017ABE10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431120"/>
            <a:ext cx="617475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67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up)">
                                      <p:cBhvr>
                                        <p:cTn id="13" dur="500"/>
                                        <p:tgtEl>
                                          <p:spTgt spid="18"/>
                                        </p:tgtEl>
                                      </p:cBhvr>
                                    </p:animEffect>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wipe(up)">
                                      <p:cBhvr>
                                        <p:cTn id="17" dur="500"/>
                                        <p:tgtEl>
                                          <p:spTgt spid="59"/>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left)">
                                      <p:cBhvr>
                                        <p:cTn id="21" dur="500"/>
                                        <p:tgtEl>
                                          <p:spTgt spid="23"/>
                                        </p:tgtEl>
                                      </p:cBhvr>
                                    </p:animEffect>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p:cTn id="25" dur="500" fill="hold"/>
                                        <p:tgtEl>
                                          <p:spTgt spid="27"/>
                                        </p:tgtEl>
                                        <p:attrNameLst>
                                          <p:attrName>ppt_w</p:attrName>
                                        </p:attrNameLst>
                                      </p:cBhvr>
                                      <p:tavLst>
                                        <p:tav tm="0">
                                          <p:val>
                                            <p:fltVal val="0"/>
                                          </p:val>
                                        </p:tav>
                                        <p:tav tm="100000">
                                          <p:val>
                                            <p:strVal val="#ppt_w"/>
                                          </p:val>
                                        </p:tav>
                                      </p:tavLst>
                                    </p:anim>
                                    <p:anim calcmode="lin" valueType="num">
                                      <p:cBhvr>
                                        <p:cTn id="26" dur="500" fill="hold"/>
                                        <p:tgtEl>
                                          <p:spTgt spid="27"/>
                                        </p:tgtEl>
                                        <p:attrNameLst>
                                          <p:attrName>ppt_h</p:attrName>
                                        </p:attrNameLst>
                                      </p:cBhvr>
                                      <p:tavLst>
                                        <p:tav tm="0">
                                          <p:val>
                                            <p:fltVal val="0"/>
                                          </p:val>
                                        </p:tav>
                                        <p:tav tm="100000">
                                          <p:val>
                                            <p:strVal val="#ppt_h"/>
                                          </p:val>
                                        </p:tav>
                                      </p:tavLst>
                                    </p:anim>
                                    <p:animEffect transition="in" filter="fade">
                                      <p:cBhvr>
                                        <p:cTn id="27" dur="500"/>
                                        <p:tgtEl>
                                          <p:spTgt spid="27"/>
                                        </p:tgtEl>
                                      </p:cBhvr>
                                    </p:animEffect>
                                  </p:childTnLst>
                                </p:cTn>
                              </p:par>
                            </p:childTnLst>
                          </p:cTn>
                        </p:par>
                        <p:par>
                          <p:cTn id="28" fill="hold">
                            <p:stCondLst>
                              <p:cond delay="2500"/>
                            </p:stCondLst>
                            <p:childTnLst>
                              <p:par>
                                <p:cTn id="29" presetID="16" presetClass="entr" presetSubtype="21" fill="hold" grpId="0" nodeType="after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barn(inVertical)">
                                      <p:cBhvr>
                                        <p:cTn id="31"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 grpId="0"/>
      <p:bldP spid="59" grpId="0"/>
      <p:bldP spid="69"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Oval 37"/>
          <p:cNvSpPr/>
          <p:nvPr/>
        </p:nvSpPr>
        <p:spPr>
          <a:xfrm>
            <a:off x="1272799" y="2708994"/>
            <a:ext cx="559555" cy="5580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30312" b="30312"/>
          <a:stretch>
            <a:fillRect/>
          </a:stretch>
        </p:blipFill>
        <p:spPr>
          <a:xfrm>
            <a:off x="0" y="0"/>
            <a:ext cx="12192000" cy="1589903"/>
          </a:xfrm>
        </p:spPr>
      </p:pic>
      <p:sp>
        <p:nvSpPr>
          <p:cNvPr id="25" name="TextBox 24"/>
          <p:cNvSpPr txBox="1"/>
          <p:nvPr/>
        </p:nvSpPr>
        <p:spPr>
          <a:xfrm>
            <a:off x="1180124" y="2795741"/>
            <a:ext cx="718829" cy="369332"/>
          </a:xfrm>
          <a:prstGeom prst="rect">
            <a:avLst/>
          </a:prstGeom>
          <a:noFill/>
        </p:spPr>
        <p:txBody>
          <a:bodyPr wrap="square" rtlCol="0">
            <a:spAutoFit/>
          </a:bodyPr>
          <a:lstStyle/>
          <a:p>
            <a:pPr algn="ctr"/>
            <a:r>
              <a:rPr lang="id-ID"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01</a:t>
            </a:r>
            <a:endParaRPr lang="en-US" b="1"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21" name="Rectangle 20"/>
          <p:cNvSpPr/>
          <p:nvPr/>
        </p:nvSpPr>
        <p:spPr>
          <a:xfrm>
            <a:off x="0" y="0"/>
            <a:ext cx="12192000" cy="1589903"/>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3475794" y="426656"/>
            <a:ext cx="5240411" cy="523220"/>
          </a:xfrm>
          <a:prstGeom prst="rect">
            <a:avLst/>
          </a:prstGeom>
          <a:noFill/>
        </p:spPr>
        <p:txBody>
          <a:bodyPr wrap="square" rtlCol="0">
            <a:spAutoFit/>
          </a:bodyPr>
          <a:lstStyle/>
          <a:p>
            <a:pPr algn="ctr"/>
            <a:r>
              <a:rPr lang="en-US" sz="28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HEXAGONAL ARCHITECTURE</a:t>
            </a:r>
          </a:p>
        </p:txBody>
      </p:sp>
      <p:sp>
        <p:nvSpPr>
          <p:cNvPr id="24" name="TextBox 23"/>
          <p:cNvSpPr txBox="1"/>
          <p:nvPr/>
        </p:nvSpPr>
        <p:spPr>
          <a:xfrm>
            <a:off x="293650" y="3681397"/>
            <a:ext cx="2517852" cy="2350515"/>
          </a:xfrm>
          <a:prstGeom prst="rect">
            <a:avLst/>
          </a:prstGeom>
          <a:noFill/>
        </p:spPr>
        <p:txBody>
          <a:bodyPr wrap="square" rtlCol="0">
            <a:spAutoFit/>
          </a:bodyPr>
          <a:lstStyle/>
          <a:p>
            <a:pPr marL="171450" indent="-171450">
              <a:lnSpc>
                <a:spcPct val="150000"/>
              </a:lnSpc>
              <a:buFont typeface="Wingdings" panose="05000000000000000000" pitchFamily="2" charset="2"/>
              <a:buChar char="v"/>
            </a:pPr>
            <a:r>
              <a:rPr lang="en-US" sz="1100" dirty="0"/>
              <a:t>An </a:t>
            </a:r>
            <a:r>
              <a:rPr lang="en-US" sz="1100" b="1" dirty="0">
                <a:solidFill>
                  <a:schemeClr val="accent1"/>
                </a:solidFill>
              </a:rPr>
              <a:t>inbound port </a:t>
            </a:r>
            <a:r>
              <a:rPr lang="en-US" sz="1100" dirty="0"/>
              <a:t>facilitates an interface through which inbound adaptors can send information to the actual business logic layer.</a:t>
            </a:r>
          </a:p>
          <a:p>
            <a:pPr marL="171450" indent="-171450">
              <a:lnSpc>
                <a:spcPct val="150000"/>
              </a:lnSpc>
              <a:buFont typeface="Wingdings" panose="05000000000000000000" pitchFamily="2" charset="2"/>
              <a:buChar char="v"/>
            </a:pPr>
            <a:r>
              <a:rPr lang="en-US" sz="1100" dirty="0"/>
              <a:t> An </a:t>
            </a:r>
            <a:r>
              <a:rPr lang="en-US" sz="1100" b="1" dirty="0">
                <a:solidFill>
                  <a:schemeClr val="accent1"/>
                </a:solidFill>
              </a:rPr>
              <a:t>inbound adaptor </a:t>
            </a:r>
            <a:r>
              <a:rPr lang="en-US" sz="1100" dirty="0"/>
              <a:t>in technical word is a class that incorporates external messages, basically a listener to the request made by any of the client. </a:t>
            </a:r>
            <a:endParaRPr lang="en-US" sz="1100" dirty="0">
              <a:solidFill>
                <a:schemeClr val="tx1">
                  <a:lumMod val="65000"/>
                  <a:lumOff val="35000"/>
                </a:schemeClr>
              </a:solidFill>
            </a:endParaRPr>
          </a:p>
        </p:txBody>
      </p:sp>
      <p:pic>
        <p:nvPicPr>
          <p:cNvPr id="40" name="Picture 39">
            <a:extLst>
              <a:ext uri="{FF2B5EF4-FFF2-40B4-BE49-F238E27FC236}">
                <a16:creationId xmlns:a16="http://schemas.microsoft.com/office/drawing/2014/main" id="{FC5FB402-FDD4-FEE2-2ED3-65E6EC1A8CA5}"/>
              </a:ext>
            </a:extLst>
          </p:cNvPr>
          <p:cNvPicPr>
            <a:picLocks noChangeAspect="1"/>
          </p:cNvPicPr>
          <p:nvPr/>
        </p:nvPicPr>
        <p:blipFill>
          <a:blip r:embed="rId3"/>
          <a:srcRect/>
          <a:stretch>
            <a:fillRect/>
          </a:stretch>
        </p:blipFill>
        <p:spPr bwMode="auto">
          <a:xfrm>
            <a:off x="90617" y="69070"/>
            <a:ext cx="1868805" cy="1009015"/>
          </a:xfrm>
          <a:prstGeom prst="rect">
            <a:avLst/>
          </a:prstGeom>
          <a:noFill/>
          <a:ln w="9525">
            <a:noFill/>
            <a:miter lim="800000"/>
            <a:headEnd/>
            <a:tailEnd/>
          </a:ln>
        </p:spPr>
      </p:pic>
      <p:pic>
        <p:nvPicPr>
          <p:cNvPr id="15" name="Picture 14" descr="Diagram&#10;&#10;Description automatically generated">
            <a:extLst>
              <a:ext uri="{FF2B5EF4-FFF2-40B4-BE49-F238E27FC236}">
                <a16:creationId xmlns:a16="http://schemas.microsoft.com/office/drawing/2014/main" id="{6DF3B04A-C304-09C1-D5C3-05500F09B5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9121" y="1952527"/>
            <a:ext cx="5943600" cy="3959225"/>
          </a:xfrm>
          <a:prstGeom prst="rect">
            <a:avLst/>
          </a:prstGeom>
        </p:spPr>
      </p:pic>
      <p:sp>
        <p:nvSpPr>
          <p:cNvPr id="3" name="TextBox 2">
            <a:extLst>
              <a:ext uri="{FF2B5EF4-FFF2-40B4-BE49-F238E27FC236}">
                <a16:creationId xmlns:a16="http://schemas.microsoft.com/office/drawing/2014/main" id="{B1A24FCE-3E8B-EB30-BB94-79164FDBFADB}"/>
              </a:ext>
            </a:extLst>
          </p:cNvPr>
          <p:cNvSpPr txBox="1"/>
          <p:nvPr/>
        </p:nvSpPr>
        <p:spPr>
          <a:xfrm>
            <a:off x="2339546" y="826088"/>
            <a:ext cx="11299453" cy="463075"/>
          </a:xfrm>
          <a:prstGeom prst="rect">
            <a:avLst/>
          </a:prstGeom>
          <a:noFill/>
        </p:spPr>
        <p:txBody>
          <a:bodyPr wrap="square" rtlCol="0">
            <a:spAutoFit/>
          </a:bodyPr>
          <a:lstStyle/>
          <a:p>
            <a:pPr marL="0" marR="0">
              <a:lnSpc>
                <a:spcPct val="150000"/>
              </a:lnSpc>
              <a:spcBef>
                <a:spcPts val="0"/>
              </a:spcBef>
              <a:spcAft>
                <a:spcPts val="800"/>
              </a:spcAft>
            </a:pPr>
            <a:r>
              <a:rPr lang="en-US" sz="12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Also called as port and adaptors, hexagonal architecture looks like a hexagonal when we draw its specifications</a:t>
            </a:r>
            <a:r>
              <a:rPr lang="en-US" sz="1800"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63B303ED-DD17-0914-E746-772BC5760822}"/>
              </a:ext>
            </a:extLst>
          </p:cNvPr>
          <p:cNvSpPr txBox="1"/>
          <p:nvPr/>
        </p:nvSpPr>
        <p:spPr>
          <a:xfrm>
            <a:off x="556884" y="3425020"/>
            <a:ext cx="2415204" cy="307777"/>
          </a:xfrm>
          <a:prstGeom prst="rect">
            <a:avLst/>
          </a:prstGeom>
          <a:noFill/>
        </p:spPr>
        <p:txBody>
          <a:bodyPr wrap="square" rtlCol="0">
            <a:spAutoFit/>
          </a:bodyPr>
          <a:lstStyle/>
          <a:p>
            <a:r>
              <a:rPr lang="en-US" sz="1400" b="1" dirty="0"/>
              <a:t>INBOUND SERVICE</a:t>
            </a:r>
          </a:p>
        </p:txBody>
      </p:sp>
      <p:sp>
        <p:nvSpPr>
          <p:cNvPr id="33" name="Oval 32">
            <a:extLst>
              <a:ext uri="{FF2B5EF4-FFF2-40B4-BE49-F238E27FC236}">
                <a16:creationId xmlns:a16="http://schemas.microsoft.com/office/drawing/2014/main" id="{42959446-41E8-E6A5-E618-7F01AA986AD8}"/>
              </a:ext>
            </a:extLst>
          </p:cNvPr>
          <p:cNvSpPr/>
          <p:nvPr/>
        </p:nvSpPr>
        <p:spPr>
          <a:xfrm>
            <a:off x="4059246" y="2708994"/>
            <a:ext cx="559555" cy="5580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B572017D-9345-C415-76C2-1D66B2CF6817}"/>
              </a:ext>
            </a:extLst>
          </p:cNvPr>
          <p:cNvSpPr txBox="1"/>
          <p:nvPr/>
        </p:nvSpPr>
        <p:spPr>
          <a:xfrm>
            <a:off x="3966571" y="2795741"/>
            <a:ext cx="718829" cy="369332"/>
          </a:xfrm>
          <a:prstGeom prst="rect">
            <a:avLst/>
          </a:prstGeom>
          <a:noFill/>
        </p:spPr>
        <p:txBody>
          <a:bodyPr wrap="square" rtlCol="0">
            <a:spAutoFit/>
          </a:bodyPr>
          <a:lstStyle/>
          <a:p>
            <a:pPr algn="ctr"/>
            <a:r>
              <a:rPr lang="id-ID"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0</a:t>
            </a:r>
            <a:r>
              <a:rPr lang="en-US"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2</a:t>
            </a:r>
          </a:p>
        </p:txBody>
      </p:sp>
      <p:sp>
        <p:nvSpPr>
          <p:cNvPr id="36" name="TextBox 35">
            <a:extLst>
              <a:ext uri="{FF2B5EF4-FFF2-40B4-BE49-F238E27FC236}">
                <a16:creationId xmlns:a16="http://schemas.microsoft.com/office/drawing/2014/main" id="{9C3E9124-48C9-BD22-1294-A540B7B3DF89}"/>
              </a:ext>
            </a:extLst>
          </p:cNvPr>
          <p:cNvSpPr txBox="1"/>
          <p:nvPr/>
        </p:nvSpPr>
        <p:spPr>
          <a:xfrm>
            <a:off x="3080097" y="3681397"/>
            <a:ext cx="2517852" cy="2350515"/>
          </a:xfrm>
          <a:prstGeom prst="rect">
            <a:avLst/>
          </a:prstGeom>
          <a:noFill/>
        </p:spPr>
        <p:txBody>
          <a:bodyPr wrap="square" rtlCol="0">
            <a:spAutoFit/>
          </a:bodyPr>
          <a:lstStyle/>
          <a:p>
            <a:pPr marL="171450" indent="-171450">
              <a:lnSpc>
                <a:spcPct val="150000"/>
              </a:lnSpc>
              <a:buFont typeface="Wingdings" panose="05000000000000000000" pitchFamily="2" charset="2"/>
              <a:buChar char="v"/>
            </a:pPr>
            <a:r>
              <a:rPr lang="en-US" sz="1100" dirty="0"/>
              <a:t>An </a:t>
            </a:r>
            <a:r>
              <a:rPr lang="en-US" sz="1100" b="1" dirty="0">
                <a:solidFill>
                  <a:schemeClr val="accent1"/>
                </a:solidFill>
              </a:rPr>
              <a:t>outbound port </a:t>
            </a:r>
            <a:r>
              <a:rPr lang="en-US" sz="1100" dirty="0"/>
              <a:t>provides an interface that helps in either publishing the events from the domain model or persists the change.  </a:t>
            </a:r>
          </a:p>
          <a:p>
            <a:pPr marL="171450" indent="-171450">
              <a:lnSpc>
                <a:spcPct val="150000"/>
              </a:lnSpc>
              <a:buFont typeface="Wingdings" panose="05000000000000000000" pitchFamily="2" charset="2"/>
              <a:buChar char="v"/>
            </a:pPr>
            <a:r>
              <a:rPr lang="en-US" sz="1100" dirty="0"/>
              <a:t>An </a:t>
            </a:r>
            <a:r>
              <a:rPr lang="en-US" sz="1100" b="1" dirty="0">
                <a:solidFill>
                  <a:schemeClr val="accent1"/>
                </a:solidFill>
              </a:rPr>
              <a:t>outbound adaptor </a:t>
            </a:r>
            <a:r>
              <a:rPr lang="en-US" sz="1100" dirty="0"/>
              <a:t>receives the instructions from the outbound adaptors and does accordingly</a:t>
            </a:r>
            <a:endParaRPr lang="en-US" sz="1100" dirty="0">
              <a:solidFill>
                <a:schemeClr val="tx1">
                  <a:lumMod val="65000"/>
                  <a:lumOff val="35000"/>
                </a:schemeClr>
              </a:solidFill>
            </a:endParaRPr>
          </a:p>
        </p:txBody>
      </p:sp>
      <p:sp>
        <p:nvSpPr>
          <p:cNvPr id="37" name="TextBox 36">
            <a:extLst>
              <a:ext uri="{FF2B5EF4-FFF2-40B4-BE49-F238E27FC236}">
                <a16:creationId xmlns:a16="http://schemas.microsoft.com/office/drawing/2014/main" id="{5D76FBBE-2377-E86A-C1C4-E299070F1E5C}"/>
              </a:ext>
            </a:extLst>
          </p:cNvPr>
          <p:cNvSpPr txBox="1"/>
          <p:nvPr/>
        </p:nvSpPr>
        <p:spPr>
          <a:xfrm>
            <a:off x="3343331" y="3425020"/>
            <a:ext cx="2415204" cy="307777"/>
          </a:xfrm>
          <a:prstGeom prst="rect">
            <a:avLst/>
          </a:prstGeom>
          <a:noFill/>
        </p:spPr>
        <p:txBody>
          <a:bodyPr wrap="square" rtlCol="0">
            <a:spAutoFit/>
          </a:bodyPr>
          <a:lstStyle/>
          <a:p>
            <a:r>
              <a:rPr lang="en-US" sz="1400" b="1" dirty="0"/>
              <a:t>OUTBOUND SERVICE</a:t>
            </a:r>
          </a:p>
        </p:txBody>
      </p:sp>
    </p:spTree>
    <p:extLst>
      <p:ext uri="{BB962C8B-B14F-4D97-AF65-F5344CB8AC3E}">
        <p14:creationId xmlns:p14="http://schemas.microsoft.com/office/powerpoint/2010/main" val="14742141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anim calcmode="lin" valueType="num">
                                      <p:cBhvr>
                                        <p:cTn id="12" dur="500" fill="hold"/>
                                        <p:tgtEl>
                                          <p:spTgt spid="2"/>
                                        </p:tgtEl>
                                        <p:attrNameLst>
                                          <p:attrName>ppt_x</p:attrName>
                                        </p:attrNameLst>
                                      </p:cBhvr>
                                      <p:tavLst>
                                        <p:tav tm="0">
                                          <p:val>
                                            <p:strVal val="#ppt_x"/>
                                          </p:val>
                                        </p:tav>
                                        <p:tav tm="100000">
                                          <p:val>
                                            <p:strVal val="#ppt_x"/>
                                          </p:val>
                                        </p:tav>
                                      </p:tavLst>
                                    </p:anim>
                                    <p:anim calcmode="lin" valueType="num">
                                      <p:cBhvr>
                                        <p:cTn id="13" dur="50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p:cTn id="17" dur="500" fill="hold"/>
                                        <p:tgtEl>
                                          <p:spTgt spid="25"/>
                                        </p:tgtEl>
                                        <p:attrNameLst>
                                          <p:attrName>ppt_w</p:attrName>
                                        </p:attrNameLst>
                                      </p:cBhvr>
                                      <p:tavLst>
                                        <p:tav tm="0">
                                          <p:val>
                                            <p:fltVal val="0"/>
                                          </p:val>
                                        </p:tav>
                                        <p:tav tm="100000">
                                          <p:val>
                                            <p:strVal val="#ppt_w"/>
                                          </p:val>
                                        </p:tav>
                                      </p:tavLst>
                                    </p:anim>
                                    <p:anim calcmode="lin" valueType="num">
                                      <p:cBhvr>
                                        <p:cTn id="18" dur="500" fill="hold"/>
                                        <p:tgtEl>
                                          <p:spTgt spid="25"/>
                                        </p:tgtEl>
                                        <p:attrNameLst>
                                          <p:attrName>ppt_h</p:attrName>
                                        </p:attrNameLst>
                                      </p:cBhvr>
                                      <p:tavLst>
                                        <p:tav tm="0">
                                          <p:val>
                                            <p:fltVal val="0"/>
                                          </p:val>
                                        </p:tav>
                                        <p:tav tm="100000">
                                          <p:val>
                                            <p:strVal val="#ppt_h"/>
                                          </p:val>
                                        </p:tav>
                                      </p:tavLst>
                                    </p:anim>
                                    <p:animEffect transition="in" filter="fade">
                                      <p:cBhvr>
                                        <p:cTn id="19" dur="500"/>
                                        <p:tgtEl>
                                          <p:spTgt spid="2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 calcmode="lin" valueType="num">
                                      <p:cBhvr>
                                        <p:cTn id="22" dur="500" fill="hold"/>
                                        <p:tgtEl>
                                          <p:spTgt spid="38"/>
                                        </p:tgtEl>
                                        <p:attrNameLst>
                                          <p:attrName>ppt_w</p:attrName>
                                        </p:attrNameLst>
                                      </p:cBhvr>
                                      <p:tavLst>
                                        <p:tav tm="0">
                                          <p:val>
                                            <p:fltVal val="0"/>
                                          </p:val>
                                        </p:tav>
                                        <p:tav tm="100000">
                                          <p:val>
                                            <p:strVal val="#ppt_w"/>
                                          </p:val>
                                        </p:tav>
                                      </p:tavLst>
                                    </p:anim>
                                    <p:anim calcmode="lin" valueType="num">
                                      <p:cBhvr>
                                        <p:cTn id="23" dur="500" fill="hold"/>
                                        <p:tgtEl>
                                          <p:spTgt spid="38"/>
                                        </p:tgtEl>
                                        <p:attrNameLst>
                                          <p:attrName>ppt_h</p:attrName>
                                        </p:attrNameLst>
                                      </p:cBhvr>
                                      <p:tavLst>
                                        <p:tav tm="0">
                                          <p:val>
                                            <p:fltVal val="0"/>
                                          </p:val>
                                        </p:tav>
                                        <p:tav tm="100000">
                                          <p:val>
                                            <p:strVal val="#ppt_h"/>
                                          </p:val>
                                        </p:tav>
                                      </p:tavLst>
                                    </p:anim>
                                    <p:animEffect transition="in" filter="fade">
                                      <p:cBhvr>
                                        <p:cTn id="24" dur="500"/>
                                        <p:tgtEl>
                                          <p:spTgt spid="38"/>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up)">
                                      <p:cBhvr>
                                        <p:cTn id="28" dur="500"/>
                                        <p:tgtEl>
                                          <p:spTgt spid="24"/>
                                        </p:tgtEl>
                                      </p:cBhvr>
                                    </p:animEffect>
                                  </p:childTnLst>
                                </p:cTn>
                              </p:par>
                            </p:childTnLst>
                          </p:cTn>
                        </p:par>
                        <p:par>
                          <p:cTn id="29" fill="hold">
                            <p:stCondLst>
                              <p:cond delay="2000"/>
                            </p:stCondLst>
                            <p:childTnLst>
                              <p:par>
                                <p:cTn id="30" presetID="53" presetClass="entr" presetSubtype="16"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p:cTn id="32" dur="500" fill="hold"/>
                                        <p:tgtEl>
                                          <p:spTgt spid="35"/>
                                        </p:tgtEl>
                                        <p:attrNameLst>
                                          <p:attrName>ppt_w</p:attrName>
                                        </p:attrNameLst>
                                      </p:cBhvr>
                                      <p:tavLst>
                                        <p:tav tm="0">
                                          <p:val>
                                            <p:fltVal val="0"/>
                                          </p:val>
                                        </p:tav>
                                        <p:tav tm="100000">
                                          <p:val>
                                            <p:strVal val="#ppt_w"/>
                                          </p:val>
                                        </p:tav>
                                      </p:tavLst>
                                    </p:anim>
                                    <p:anim calcmode="lin" valueType="num">
                                      <p:cBhvr>
                                        <p:cTn id="33" dur="500" fill="hold"/>
                                        <p:tgtEl>
                                          <p:spTgt spid="35"/>
                                        </p:tgtEl>
                                        <p:attrNameLst>
                                          <p:attrName>ppt_h</p:attrName>
                                        </p:attrNameLst>
                                      </p:cBhvr>
                                      <p:tavLst>
                                        <p:tav tm="0">
                                          <p:val>
                                            <p:fltVal val="0"/>
                                          </p:val>
                                        </p:tav>
                                        <p:tav tm="100000">
                                          <p:val>
                                            <p:strVal val="#ppt_h"/>
                                          </p:val>
                                        </p:tav>
                                      </p:tavLst>
                                    </p:anim>
                                    <p:animEffect transition="in" filter="fade">
                                      <p:cBhvr>
                                        <p:cTn id="34" dur="500"/>
                                        <p:tgtEl>
                                          <p:spTgt spid="3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p:cTn id="37" dur="500" fill="hold"/>
                                        <p:tgtEl>
                                          <p:spTgt spid="33"/>
                                        </p:tgtEl>
                                        <p:attrNameLst>
                                          <p:attrName>ppt_w</p:attrName>
                                        </p:attrNameLst>
                                      </p:cBhvr>
                                      <p:tavLst>
                                        <p:tav tm="0">
                                          <p:val>
                                            <p:fltVal val="0"/>
                                          </p:val>
                                        </p:tav>
                                        <p:tav tm="100000">
                                          <p:val>
                                            <p:strVal val="#ppt_w"/>
                                          </p:val>
                                        </p:tav>
                                      </p:tavLst>
                                    </p:anim>
                                    <p:anim calcmode="lin" valueType="num">
                                      <p:cBhvr>
                                        <p:cTn id="38" dur="500" fill="hold"/>
                                        <p:tgtEl>
                                          <p:spTgt spid="33"/>
                                        </p:tgtEl>
                                        <p:attrNameLst>
                                          <p:attrName>ppt_h</p:attrName>
                                        </p:attrNameLst>
                                      </p:cBhvr>
                                      <p:tavLst>
                                        <p:tav tm="0">
                                          <p:val>
                                            <p:fltVal val="0"/>
                                          </p:val>
                                        </p:tav>
                                        <p:tav tm="100000">
                                          <p:val>
                                            <p:strVal val="#ppt_h"/>
                                          </p:val>
                                        </p:tav>
                                      </p:tavLst>
                                    </p:anim>
                                    <p:animEffect transition="in" filter="fade">
                                      <p:cBhvr>
                                        <p:cTn id="39" dur="500"/>
                                        <p:tgtEl>
                                          <p:spTgt spid="33"/>
                                        </p:tgtEl>
                                      </p:cBhvr>
                                    </p:animEffect>
                                  </p:childTnLst>
                                </p:cTn>
                              </p:par>
                            </p:childTnLst>
                          </p:cTn>
                        </p:par>
                        <p:par>
                          <p:cTn id="40" fill="hold">
                            <p:stCondLst>
                              <p:cond delay="2500"/>
                            </p:stCondLst>
                            <p:childTnLst>
                              <p:par>
                                <p:cTn id="41" presetID="22" presetClass="entr" presetSubtype="1"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ipe(up)">
                                      <p:cBhvr>
                                        <p:cTn id="4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25" grpId="0"/>
      <p:bldP spid="21" grpId="0" animBg="1"/>
      <p:bldP spid="2" grpId="0"/>
      <p:bldP spid="24" grpId="0"/>
      <p:bldP spid="33" grpId="0" animBg="1"/>
      <p:bldP spid="35" grpId="0"/>
      <p:bldP spid="3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Oval 37"/>
          <p:cNvSpPr/>
          <p:nvPr/>
        </p:nvSpPr>
        <p:spPr>
          <a:xfrm>
            <a:off x="1272799" y="2708994"/>
            <a:ext cx="559555" cy="5580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30312" b="30312"/>
          <a:stretch>
            <a:fillRect/>
          </a:stretch>
        </p:blipFill>
        <p:spPr>
          <a:xfrm>
            <a:off x="0" y="0"/>
            <a:ext cx="12192000" cy="1589903"/>
          </a:xfrm>
        </p:spPr>
      </p:pic>
      <p:sp>
        <p:nvSpPr>
          <p:cNvPr id="25" name="TextBox 24"/>
          <p:cNvSpPr txBox="1"/>
          <p:nvPr/>
        </p:nvSpPr>
        <p:spPr>
          <a:xfrm>
            <a:off x="1180124" y="2795741"/>
            <a:ext cx="718829" cy="369332"/>
          </a:xfrm>
          <a:prstGeom prst="rect">
            <a:avLst/>
          </a:prstGeom>
          <a:noFill/>
        </p:spPr>
        <p:txBody>
          <a:bodyPr wrap="square" rtlCol="0">
            <a:spAutoFit/>
          </a:bodyPr>
          <a:lstStyle/>
          <a:p>
            <a:pPr algn="ctr"/>
            <a:r>
              <a:rPr lang="id-ID"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01</a:t>
            </a:r>
            <a:endParaRPr lang="en-US" b="1"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21" name="Rectangle 20"/>
          <p:cNvSpPr/>
          <p:nvPr/>
        </p:nvSpPr>
        <p:spPr>
          <a:xfrm>
            <a:off x="0" y="0"/>
            <a:ext cx="12192000" cy="1589903"/>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2717608" y="444318"/>
            <a:ext cx="6756783" cy="523220"/>
          </a:xfrm>
          <a:prstGeom prst="rect">
            <a:avLst/>
          </a:prstGeom>
          <a:noFill/>
        </p:spPr>
        <p:txBody>
          <a:bodyPr wrap="square" rtlCol="0">
            <a:spAutoFit/>
          </a:bodyPr>
          <a:lstStyle/>
          <a:p>
            <a:pPr algn="ctr"/>
            <a:r>
              <a:rPr lang="en-US" sz="28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HEXAGONAL ARCHITECTURE CONTD..</a:t>
            </a:r>
          </a:p>
        </p:txBody>
      </p:sp>
      <p:sp>
        <p:nvSpPr>
          <p:cNvPr id="24" name="TextBox 23"/>
          <p:cNvSpPr txBox="1"/>
          <p:nvPr/>
        </p:nvSpPr>
        <p:spPr>
          <a:xfrm>
            <a:off x="293650" y="3681397"/>
            <a:ext cx="2517852" cy="2350515"/>
          </a:xfrm>
          <a:prstGeom prst="rect">
            <a:avLst/>
          </a:prstGeom>
          <a:noFill/>
        </p:spPr>
        <p:txBody>
          <a:bodyPr wrap="square" rtlCol="0">
            <a:spAutoFit/>
          </a:bodyPr>
          <a:lstStyle/>
          <a:p>
            <a:pPr marL="171450" indent="-171450">
              <a:lnSpc>
                <a:spcPct val="150000"/>
              </a:lnSpc>
              <a:buFont typeface="Wingdings" panose="05000000000000000000" pitchFamily="2" charset="2"/>
              <a:buChar char="v"/>
            </a:pPr>
            <a:r>
              <a:rPr lang="en-US" sz="1100" dirty="0"/>
              <a:t>In hexagonal we </a:t>
            </a:r>
            <a:r>
              <a:rPr lang="en-US" sz="1100" b="1" dirty="0">
                <a:solidFill>
                  <a:schemeClr val="accent1"/>
                </a:solidFill>
              </a:rPr>
              <a:t>invert</a:t>
            </a:r>
            <a:r>
              <a:rPr lang="en-US" sz="1100" dirty="0"/>
              <a:t> the dependency of logic layer with data layer. In this layer our business model is the one in the center.</a:t>
            </a:r>
          </a:p>
          <a:p>
            <a:pPr marL="171450" indent="-171450">
              <a:lnSpc>
                <a:spcPct val="150000"/>
              </a:lnSpc>
              <a:buFont typeface="Wingdings" panose="05000000000000000000" pitchFamily="2" charset="2"/>
              <a:buChar char="v"/>
            </a:pPr>
            <a:r>
              <a:rPr lang="en-US" sz="1100" dirty="0"/>
              <a:t> The domain model is free from any dependency.</a:t>
            </a:r>
          </a:p>
          <a:p>
            <a:pPr marL="171450" indent="-171450">
              <a:lnSpc>
                <a:spcPct val="150000"/>
              </a:lnSpc>
              <a:buFont typeface="Wingdings" panose="05000000000000000000" pitchFamily="2" charset="2"/>
              <a:buChar char="v"/>
            </a:pPr>
            <a:r>
              <a:rPr lang="en-US" sz="1100" dirty="0">
                <a:solidFill>
                  <a:schemeClr val="tx1">
                    <a:lumMod val="65000"/>
                    <a:lumOff val="35000"/>
                  </a:schemeClr>
                </a:solidFill>
              </a:rPr>
              <a:t>Extension of new functionality is easy.</a:t>
            </a:r>
          </a:p>
        </p:txBody>
      </p:sp>
      <p:pic>
        <p:nvPicPr>
          <p:cNvPr id="40" name="Picture 39">
            <a:extLst>
              <a:ext uri="{FF2B5EF4-FFF2-40B4-BE49-F238E27FC236}">
                <a16:creationId xmlns:a16="http://schemas.microsoft.com/office/drawing/2014/main" id="{FC5FB402-FDD4-FEE2-2ED3-65E6EC1A8CA5}"/>
              </a:ext>
            </a:extLst>
          </p:cNvPr>
          <p:cNvPicPr>
            <a:picLocks noChangeAspect="1"/>
          </p:cNvPicPr>
          <p:nvPr/>
        </p:nvPicPr>
        <p:blipFill>
          <a:blip r:embed="rId3"/>
          <a:srcRect/>
          <a:stretch>
            <a:fillRect/>
          </a:stretch>
        </p:blipFill>
        <p:spPr bwMode="auto">
          <a:xfrm>
            <a:off x="90617" y="69070"/>
            <a:ext cx="1868805" cy="1009015"/>
          </a:xfrm>
          <a:prstGeom prst="rect">
            <a:avLst/>
          </a:prstGeom>
          <a:noFill/>
          <a:ln w="9525">
            <a:noFill/>
            <a:miter lim="800000"/>
            <a:headEnd/>
            <a:tailEnd/>
          </a:ln>
        </p:spPr>
      </p:pic>
      <p:pic>
        <p:nvPicPr>
          <p:cNvPr id="15" name="Picture 14" descr="Diagram&#10;&#10;Description automatically generated">
            <a:extLst>
              <a:ext uri="{FF2B5EF4-FFF2-40B4-BE49-F238E27FC236}">
                <a16:creationId xmlns:a16="http://schemas.microsoft.com/office/drawing/2014/main" id="{6DF3B04A-C304-09C1-D5C3-05500F09B5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3927" y="1952527"/>
            <a:ext cx="5707017" cy="3959225"/>
          </a:xfrm>
          <a:prstGeom prst="rect">
            <a:avLst/>
          </a:prstGeom>
        </p:spPr>
      </p:pic>
      <p:sp>
        <p:nvSpPr>
          <p:cNvPr id="3" name="TextBox 2">
            <a:extLst>
              <a:ext uri="{FF2B5EF4-FFF2-40B4-BE49-F238E27FC236}">
                <a16:creationId xmlns:a16="http://schemas.microsoft.com/office/drawing/2014/main" id="{B1A24FCE-3E8B-EB30-BB94-79164FDBFADB}"/>
              </a:ext>
            </a:extLst>
          </p:cNvPr>
          <p:cNvSpPr txBox="1"/>
          <p:nvPr/>
        </p:nvSpPr>
        <p:spPr>
          <a:xfrm>
            <a:off x="2339546" y="826088"/>
            <a:ext cx="11299453" cy="463075"/>
          </a:xfrm>
          <a:prstGeom prst="rect">
            <a:avLst/>
          </a:prstGeom>
          <a:noFill/>
        </p:spPr>
        <p:txBody>
          <a:bodyPr wrap="square" rtlCol="0">
            <a:spAutoFit/>
          </a:bodyPr>
          <a:lstStyle/>
          <a:p>
            <a:pPr marL="0" marR="0">
              <a:lnSpc>
                <a:spcPct val="150000"/>
              </a:lnSpc>
              <a:spcBef>
                <a:spcPts val="0"/>
              </a:spcBef>
              <a:spcAft>
                <a:spcPts val="800"/>
              </a:spcAft>
            </a:pPr>
            <a:r>
              <a:rPr lang="en-US" sz="12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Also called as port and adaptors, hexagonal architecture looks like a hexagonal when we draw its specifications</a:t>
            </a:r>
            <a:r>
              <a:rPr lang="en-US" sz="1800"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 name="Oval 32">
            <a:extLst>
              <a:ext uri="{FF2B5EF4-FFF2-40B4-BE49-F238E27FC236}">
                <a16:creationId xmlns:a16="http://schemas.microsoft.com/office/drawing/2014/main" id="{42959446-41E8-E6A5-E618-7F01AA986AD8}"/>
              </a:ext>
            </a:extLst>
          </p:cNvPr>
          <p:cNvSpPr/>
          <p:nvPr/>
        </p:nvSpPr>
        <p:spPr>
          <a:xfrm>
            <a:off x="4421711" y="2708994"/>
            <a:ext cx="559555" cy="5580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B572017D-9345-C415-76C2-1D66B2CF6817}"/>
              </a:ext>
            </a:extLst>
          </p:cNvPr>
          <p:cNvSpPr txBox="1"/>
          <p:nvPr/>
        </p:nvSpPr>
        <p:spPr>
          <a:xfrm>
            <a:off x="4329036" y="2795741"/>
            <a:ext cx="718829" cy="369332"/>
          </a:xfrm>
          <a:prstGeom prst="rect">
            <a:avLst/>
          </a:prstGeom>
          <a:noFill/>
        </p:spPr>
        <p:txBody>
          <a:bodyPr wrap="square" rtlCol="0">
            <a:spAutoFit/>
          </a:bodyPr>
          <a:lstStyle/>
          <a:p>
            <a:pPr algn="ctr"/>
            <a:r>
              <a:rPr lang="id-ID"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0</a:t>
            </a:r>
            <a:r>
              <a:rPr lang="en-US"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2</a:t>
            </a:r>
          </a:p>
        </p:txBody>
      </p:sp>
      <p:sp>
        <p:nvSpPr>
          <p:cNvPr id="36" name="TextBox 35">
            <a:extLst>
              <a:ext uri="{FF2B5EF4-FFF2-40B4-BE49-F238E27FC236}">
                <a16:creationId xmlns:a16="http://schemas.microsoft.com/office/drawing/2014/main" id="{9C3E9124-48C9-BD22-1294-A540B7B3DF89}"/>
              </a:ext>
            </a:extLst>
          </p:cNvPr>
          <p:cNvSpPr txBox="1"/>
          <p:nvPr/>
        </p:nvSpPr>
        <p:spPr>
          <a:xfrm>
            <a:off x="3442562" y="3681397"/>
            <a:ext cx="2517852" cy="827021"/>
          </a:xfrm>
          <a:prstGeom prst="rect">
            <a:avLst/>
          </a:prstGeom>
          <a:noFill/>
        </p:spPr>
        <p:txBody>
          <a:bodyPr wrap="square" rtlCol="0">
            <a:spAutoFit/>
          </a:bodyPr>
          <a:lstStyle/>
          <a:p>
            <a:pPr marL="171450" indent="-171450">
              <a:lnSpc>
                <a:spcPct val="150000"/>
              </a:lnSpc>
              <a:buFont typeface="Wingdings" panose="05000000000000000000" pitchFamily="2" charset="2"/>
              <a:buChar char="v"/>
            </a:pPr>
            <a:r>
              <a:rPr lang="en-US" sz="1100" dirty="0"/>
              <a:t>Each bounded context follows the hexagonal architecture and hosted in separate service  </a:t>
            </a:r>
          </a:p>
        </p:txBody>
      </p:sp>
      <p:sp>
        <p:nvSpPr>
          <p:cNvPr id="37" name="TextBox 36">
            <a:extLst>
              <a:ext uri="{FF2B5EF4-FFF2-40B4-BE49-F238E27FC236}">
                <a16:creationId xmlns:a16="http://schemas.microsoft.com/office/drawing/2014/main" id="{5D76FBBE-2377-E86A-C1C4-E299070F1E5C}"/>
              </a:ext>
            </a:extLst>
          </p:cNvPr>
          <p:cNvSpPr txBox="1"/>
          <p:nvPr/>
        </p:nvSpPr>
        <p:spPr>
          <a:xfrm>
            <a:off x="3071264" y="3368542"/>
            <a:ext cx="3369276" cy="307777"/>
          </a:xfrm>
          <a:prstGeom prst="rect">
            <a:avLst/>
          </a:prstGeom>
          <a:noFill/>
        </p:spPr>
        <p:txBody>
          <a:bodyPr wrap="square" rtlCol="0">
            <a:spAutoFit/>
          </a:bodyPr>
          <a:lstStyle/>
          <a:p>
            <a:r>
              <a:rPr lang="en-US" sz="1400" b="1" dirty="0"/>
              <a:t>INTEGRATION WITH MICROSERVICES</a:t>
            </a:r>
          </a:p>
        </p:txBody>
      </p:sp>
      <p:sp>
        <p:nvSpPr>
          <p:cNvPr id="6" name="TextBox 5">
            <a:extLst>
              <a:ext uri="{FF2B5EF4-FFF2-40B4-BE49-F238E27FC236}">
                <a16:creationId xmlns:a16="http://schemas.microsoft.com/office/drawing/2014/main" id="{1652A31E-AFB2-1EEA-419D-866F70B6B750}"/>
              </a:ext>
            </a:extLst>
          </p:cNvPr>
          <p:cNvSpPr txBox="1"/>
          <p:nvPr/>
        </p:nvSpPr>
        <p:spPr>
          <a:xfrm>
            <a:off x="371056" y="3368543"/>
            <a:ext cx="2419252" cy="307777"/>
          </a:xfrm>
          <a:prstGeom prst="rect">
            <a:avLst/>
          </a:prstGeom>
          <a:noFill/>
        </p:spPr>
        <p:txBody>
          <a:bodyPr wrap="none" rtlCol="0">
            <a:spAutoFit/>
          </a:bodyPr>
          <a:lstStyle/>
          <a:p>
            <a:r>
              <a:rPr lang="en-US" sz="1400" b="1" dirty="0"/>
              <a:t>DEPENDENCY INVERSION</a:t>
            </a:r>
          </a:p>
        </p:txBody>
      </p:sp>
    </p:spTree>
    <p:extLst>
      <p:ext uri="{BB962C8B-B14F-4D97-AF65-F5344CB8AC3E}">
        <p14:creationId xmlns:p14="http://schemas.microsoft.com/office/powerpoint/2010/main" val="24338495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anim calcmode="lin" valueType="num">
                                      <p:cBhvr>
                                        <p:cTn id="12" dur="500" fill="hold"/>
                                        <p:tgtEl>
                                          <p:spTgt spid="2"/>
                                        </p:tgtEl>
                                        <p:attrNameLst>
                                          <p:attrName>ppt_x</p:attrName>
                                        </p:attrNameLst>
                                      </p:cBhvr>
                                      <p:tavLst>
                                        <p:tav tm="0">
                                          <p:val>
                                            <p:strVal val="#ppt_x"/>
                                          </p:val>
                                        </p:tav>
                                        <p:tav tm="100000">
                                          <p:val>
                                            <p:strVal val="#ppt_x"/>
                                          </p:val>
                                        </p:tav>
                                      </p:tavLst>
                                    </p:anim>
                                    <p:anim calcmode="lin" valueType="num">
                                      <p:cBhvr>
                                        <p:cTn id="13" dur="50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p:cTn id="17" dur="500" fill="hold"/>
                                        <p:tgtEl>
                                          <p:spTgt spid="25"/>
                                        </p:tgtEl>
                                        <p:attrNameLst>
                                          <p:attrName>ppt_w</p:attrName>
                                        </p:attrNameLst>
                                      </p:cBhvr>
                                      <p:tavLst>
                                        <p:tav tm="0">
                                          <p:val>
                                            <p:fltVal val="0"/>
                                          </p:val>
                                        </p:tav>
                                        <p:tav tm="100000">
                                          <p:val>
                                            <p:strVal val="#ppt_w"/>
                                          </p:val>
                                        </p:tav>
                                      </p:tavLst>
                                    </p:anim>
                                    <p:anim calcmode="lin" valueType="num">
                                      <p:cBhvr>
                                        <p:cTn id="18" dur="500" fill="hold"/>
                                        <p:tgtEl>
                                          <p:spTgt spid="25"/>
                                        </p:tgtEl>
                                        <p:attrNameLst>
                                          <p:attrName>ppt_h</p:attrName>
                                        </p:attrNameLst>
                                      </p:cBhvr>
                                      <p:tavLst>
                                        <p:tav tm="0">
                                          <p:val>
                                            <p:fltVal val="0"/>
                                          </p:val>
                                        </p:tav>
                                        <p:tav tm="100000">
                                          <p:val>
                                            <p:strVal val="#ppt_h"/>
                                          </p:val>
                                        </p:tav>
                                      </p:tavLst>
                                    </p:anim>
                                    <p:animEffect transition="in" filter="fade">
                                      <p:cBhvr>
                                        <p:cTn id="19" dur="500"/>
                                        <p:tgtEl>
                                          <p:spTgt spid="2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 calcmode="lin" valueType="num">
                                      <p:cBhvr>
                                        <p:cTn id="22" dur="500" fill="hold"/>
                                        <p:tgtEl>
                                          <p:spTgt spid="38"/>
                                        </p:tgtEl>
                                        <p:attrNameLst>
                                          <p:attrName>ppt_w</p:attrName>
                                        </p:attrNameLst>
                                      </p:cBhvr>
                                      <p:tavLst>
                                        <p:tav tm="0">
                                          <p:val>
                                            <p:fltVal val="0"/>
                                          </p:val>
                                        </p:tav>
                                        <p:tav tm="100000">
                                          <p:val>
                                            <p:strVal val="#ppt_w"/>
                                          </p:val>
                                        </p:tav>
                                      </p:tavLst>
                                    </p:anim>
                                    <p:anim calcmode="lin" valueType="num">
                                      <p:cBhvr>
                                        <p:cTn id="23" dur="500" fill="hold"/>
                                        <p:tgtEl>
                                          <p:spTgt spid="38"/>
                                        </p:tgtEl>
                                        <p:attrNameLst>
                                          <p:attrName>ppt_h</p:attrName>
                                        </p:attrNameLst>
                                      </p:cBhvr>
                                      <p:tavLst>
                                        <p:tav tm="0">
                                          <p:val>
                                            <p:fltVal val="0"/>
                                          </p:val>
                                        </p:tav>
                                        <p:tav tm="100000">
                                          <p:val>
                                            <p:strVal val="#ppt_h"/>
                                          </p:val>
                                        </p:tav>
                                      </p:tavLst>
                                    </p:anim>
                                    <p:animEffect transition="in" filter="fade">
                                      <p:cBhvr>
                                        <p:cTn id="24" dur="500"/>
                                        <p:tgtEl>
                                          <p:spTgt spid="38"/>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up)">
                                      <p:cBhvr>
                                        <p:cTn id="28" dur="500"/>
                                        <p:tgtEl>
                                          <p:spTgt spid="24"/>
                                        </p:tgtEl>
                                      </p:cBhvr>
                                    </p:animEffect>
                                  </p:childTnLst>
                                </p:cTn>
                              </p:par>
                            </p:childTnLst>
                          </p:cTn>
                        </p:par>
                        <p:par>
                          <p:cTn id="29" fill="hold">
                            <p:stCondLst>
                              <p:cond delay="2000"/>
                            </p:stCondLst>
                            <p:childTnLst>
                              <p:par>
                                <p:cTn id="30" presetID="53" presetClass="entr" presetSubtype="16"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p:cTn id="32" dur="500" fill="hold"/>
                                        <p:tgtEl>
                                          <p:spTgt spid="35"/>
                                        </p:tgtEl>
                                        <p:attrNameLst>
                                          <p:attrName>ppt_w</p:attrName>
                                        </p:attrNameLst>
                                      </p:cBhvr>
                                      <p:tavLst>
                                        <p:tav tm="0">
                                          <p:val>
                                            <p:fltVal val="0"/>
                                          </p:val>
                                        </p:tav>
                                        <p:tav tm="100000">
                                          <p:val>
                                            <p:strVal val="#ppt_w"/>
                                          </p:val>
                                        </p:tav>
                                      </p:tavLst>
                                    </p:anim>
                                    <p:anim calcmode="lin" valueType="num">
                                      <p:cBhvr>
                                        <p:cTn id="33" dur="500" fill="hold"/>
                                        <p:tgtEl>
                                          <p:spTgt spid="35"/>
                                        </p:tgtEl>
                                        <p:attrNameLst>
                                          <p:attrName>ppt_h</p:attrName>
                                        </p:attrNameLst>
                                      </p:cBhvr>
                                      <p:tavLst>
                                        <p:tav tm="0">
                                          <p:val>
                                            <p:fltVal val="0"/>
                                          </p:val>
                                        </p:tav>
                                        <p:tav tm="100000">
                                          <p:val>
                                            <p:strVal val="#ppt_h"/>
                                          </p:val>
                                        </p:tav>
                                      </p:tavLst>
                                    </p:anim>
                                    <p:animEffect transition="in" filter="fade">
                                      <p:cBhvr>
                                        <p:cTn id="34" dur="500"/>
                                        <p:tgtEl>
                                          <p:spTgt spid="3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p:cTn id="37" dur="500" fill="hold"/>
                                        <p:tgtEl>
                                          <p:spTgt spid="33"/>
                                        </p:tgtEl>
                                        <p:attrNameLst>
                                          <p:attrName>ppt_w</p:attrName>
                                        </p:attrNameLst>
                                      </p:cBhvr>
                                      <p:tavLst>
                                        <p:tav tm="0">
                                          <p:val>
                                            <p:fltVal val="0"/>
                                          </p:val>
                                        </p:tav>
                                        <p:tav tm="100000">
                                          <p:val>
                                            <p:strVal val="#ppt_w"/>
                                          </p:val>
                                        </p:tav>
                                      </p:tavLst>
                                    </p:anim>
                                    <p:anim calcmode="lin" valueType="num">
                                      <p:cBhvr>
                                        <p:cTn id="38" dur="500" fill="hold"/>
                                        <p:tgtEl>
                                          <p:spTgt spid="33"/>
                                        </p:tgtEl>
                                        <p:attrNameLst>
                                          <p:attrName>ppt_h</p:attrName>
                                        </p:attrNameLst>
                                      </p:cBhvr>
                                      <p:tavLst>
                                        <p:tav tm="0">
                                          <p:val>
                                            <p:fltVal val="0"/>
                                          </p:val>
                                        </p:tav>
                                        <p:tav tm="100000">
                                          <p:val>
                                            <p:strVal val="#ppt_h"/>
                                          </p:val>
                                        </p:tav>
                                      </p:tavLst>
                                    </p:anim>
                                    <p:animEffect transition="in" filter="fade">
                                      <p:cBhvr>
                                        <p:cTn id="39" dur="500"/>
                                        <p:tgtEl>
                                          <p:spTgt spid="33"/>
                                        </p:tgtEl>
                                      </p:cBhvr>
                                    </p:animEffect>
                                  </p:childTnLst>
                                </p:cTn>
                              </p:par>
                            </p:childTnLst>
                          </p:cTn>
                        </p:par>
                        <p:par>
                          <p:cTn id="40" fill="hold">
                            <p:stCondLst>
                              <p:cond delay="2500"/>
                            </p:stCondLst>
                            <p:childTnLst>
                              <p:par>
                                <p:cTn id="41" presetID="22" presetClass="entr" presetSubtype="1"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ipe(up)">
                                      <p:cBhvr>
                                        <p:cTn id="4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25" grpId="0"/>
      <p:bldP spid="21" grpId="0" animBg="1"/>
      <p:bldP spid="2" grpId="0"/>
      <p:bldP spid="24" grpId="0"/>
      <p:bldP spid="33" grpId="0" animBg="1"/>
      <p:bldP spid="35" grpId="0"/>
      <p:bldP spid="3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12" name="Rectangle 11"/>
          <p:cNvSpPr/>
          <p:nvPr/>
        </p:nvSpPr>
        <p:spPr>
          <a:xfrm>
            <a:off x="-2858" y="0"/>
            <a:ext cx="12220575"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220575"/>
              <a:gd name="connsiteY0" fmla="*/ 0 h 6858000"/>
              <a:gd name="connsiteX1" fmla="*/ 12192000 w 12220575"/>
              <a:gd name="connsiteY1" fmla="*/ 0 h 6858000"/>
              <a:gd name="connsiteX2" fmla="*/ 12220575 w 12220575"/>
              <a:gd name="connsiteY2" fmla="*/ 4814887 h 6858000"/>
              <a:gd name="connsiteX3" fmla="*/ 0 w 12220575"/>
              <a:gd name="connsiteY3" fmla="*/ 6858000 h 6858000"/>
              <a:gd name="connsiteX4" fmla="*/ 0 w 1222057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20575" h="6858000">
                <a:moveTo>
                  <a:pt x="0" y="0"/>
                </a:moveTo>
                <a:lnTo>
                  <a:pt x="12192000" y="0"/>
                </a:lnTo>
                <a:lnTo>
                  <a:pt x="12220575" y="4814887"/>
                </a:lnTo>
                <a:lnTo>
                  <a:pt x="0" y="6858000"/>
                </a:ln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644959" y="2482645"/>
            <a:ext cx="10617958" cy="805157"/>
          </a:xfrm>
          <a:prstGeom prst="rect">
            <a:avLst/>
          </a:prstGeom>
          <a:noFill/>
        </p:spPr>
        <p:txBody>
          <a:bodyPr wrap="square" rtlCol="0">
            <a:spAutoFit/>
          </a:bodyPr>
          <a:lstStyle/>
          <a:p>
            <a:pPr marL="171450" indent="-171450">
              <a:lnSpc>
                <a:spcPct val="150000"/>
              </a:lnSpc>
              <a:buFont typeface="Wingdings" panose="05000000000000000000" pitchFamily="2" charset="2"/>
              <a:buChar char="q"/>
            </a:pPr>
            <a:r>
              <a:rPr lang="en-US" sz="1100" dirty="0">
                <a:solidFill>
                  <a:schemeClr val="bg1"/>
                </a:solidFill>
              </a:rPr>
              <a:t>This research covers, how we can apply paradigms of DDD with architectures such as Hexagonal architecture, CQRS event sourcing and layered architecture</a:t>
            </a:r>
          </a:p>
          <a:p>
            <a:pPr marL="171450" indent="-171450">
              <a:lnSpc>
                <a:spcPct val="150000"/>
              </a:lnSpc>
              <a:buFont typeface="Wingdings" panose="05000000000000000000" pitchFamily="2" charset="2"/>
              <a:buChar char="q"/>
            </a:pPr>
            <a:r>
              <a:rPr lang="en-US" sz="1050" dirty="0">
                <a:solidFill>
                  <a:schemeClr val="bg1"/>
                </a:solidFill>
              </a:rPr>
              <a:t>Comparison between the performance and use case of these combination</a:t>
            </a:r>
          </a:p>
          <a:p>
            <a:pPr marL="171450" indent="-171450">
              <a:lnSpc>
                <a:spcPct val="150000"/>
              </a:lnSpc>
              <a:buFont typeface="Wingdings" panose="05000000000000000000" pitchFamily="2" charset="2"/>
              <a:buChar char="q"/>
            </a:pPr>
            <a:r>
              <a:rPr lang="en-US" sz="1050" dirty="0">
                <a:solidFill>
                  <a:schemeClr val="bg1"/>
                </a:solidFill>
              </a:rPr>
              <a:t>A walk through for the fresh graduate or the developer with less idea on how enterprise software are developed</a:t>
            </a:r>
          </a:p>
        </p:txBody>
      </p:sp>
      <p:sp>
        <p:nvSpPr>
          <p:cNvPr id="15" name="TextBox 14"/>
          <p:cNvSpPr txBox="1"/>
          <p:nvPr/>
        </p:nvSpPr>
        <p:spPr>
          <a:xfrm>
            <a:off x="702624" y="1708536"/>
            <a:ext cx="10270176" cy="707886"/>
          </a:xfrm>
          <a:prstGeom prst="rect">
            <a:avLst/>
          </a:prstGeom>
          <a:noFill/>
        </p:spPr>
        <p:txBody>
          <a:bodyPr wrap="square" rtlCol="0">
            <a:spAutoFit/>
          </a:bodyPr>
          <a:lstStyle/>
          <a:p>
            <a:r>
              <a:rPr lang="en-US" sz="4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Outcome from these research</a:t>
            </a:r>
          </a:p>
        </p:txBody>
      </p:sp>
      <p:pic>
        <p:nvPicPr>
          <p:cNvPr id="13" name="Picture 12">
            <a:extLst>
              <a:ext uri="{FF2B5EF4-FFF2-40B4-BE49-F238E27FC236}">
                <a16:creationId xmlns:a16="http://schemas.microsoft.com/office/drawing/2014/main" id="{52402D58-FB29-E5D6-682B-0C10A660A53B}"/>
              </a:ext>
            </a:extLst>
          </p:cNvPr>
          <p:cNvPicPr>
            <a:picLocks noChangeAspect="1"/>
          </p:cNvPicPr>
          <p:nvPr/>
        </p:nvPicPr>
        <p:blipFill>
          <a:blip r:embed="rId3"/>
          <a:srcRect/>
          <a:stretch>
            <a:fillRect/>
          </a:stretch>
        </p:blipFill>
        <p:spPr bwMode="auto">
          <a:xfrm>
            <a:off x="251846" y="230719"/>
            <a:ext cx="1868805" cy="1009015"/>
          </a:xfrm>
          <a:prstGeom prst="rect">
            <a:avLst/>
          </a:prstGeom>
          <a:noFill/>
          <a:ln w="9525">
            <a:noFill/>
            <a:miter lim="800000"/>
            <a:headEnd/>
            <a:tailEnd/>
          </a:ln>
        </p:spPr>
      </p:pic>
    </p:spTree>
    <p:extLst>
      <p:ext uri="{BB962C8B-B14F-4D97-AF65-F5344CB8AC3E}">
        <p14:creationId xmlns:p14="http://schemas.microsoft.com/office/powerpoint/2010/main" val="878222720"/>
      </p:ext>
    </p:extLst>
  </p:cSld>
  <p:clrMapOvr>
    <a:masterClrMapping/>
  </p:clrMapOvr>
  <p:transition advClick="0">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up)">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Oval 37"/>
          <p:cNvSpPr/>
          <p:nvPr/>
        </p:nvSpPr>
        <p:spPr>
          <a:xfrm>
            <a:off x="1381339" y="2022467"/>
            <a:ext cx="559555" cy="5580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30312" b="30312"/>
          <a:stretch>
            <a:fillRect/>
          </a:stretch>
        </p:blipFill>
        <p:spPr>
          <a:xfrm>
            <a:off x="0" y="0"/>
            <a:ext cx="12192000" cy="1589903"/>
          </a:xfrm>
        </p:spPr>
      </p:pic>
      <p:sp>
        <p:nvSpPr>
          <p:cNvPr id="25" name="TextBox 24"/>
          <p:cNvSpPr txBox="1"/>
          <p:nvPr/>
        </p:nvSpPr>
        <p:spPr>
          <a:xfrm>
            <a:off x="1240593" y="2116815"/>
            <a:ext cx="718829" cy="369332"/>
          </a:xfrm>
          <a:prstGeom prst="rect">
            <a:avLst/>
          </a:prstGeom>
          <a:noFill/>
        </p:spPr>
        <p:txBody>
          <a:bodyPr wrap="square" rtlCol="0">
            <a:spAutoFit/>
          </a:bodyPr>
          <a:lstStyle/>
          <a:p>
            <a:pPr algn="ctr"/>
            <a:endParaRPr lang="en-US" b="1"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21" name="Rectangle 20"/>
          <p:cNvSpPr/>
          <p:nvPr/>
        </p:nvSpPr>
        <p:spPr>
          <a:xfrm>
            <a:off x="0" y="0"/>
            <a:ext cx="12192000" cy="1589903"/>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2717608" y="297790"/>
            <a:ext cx="6756783" cy="523220"/>
          </a:xfrm>
          <a:prstGeom prst="rect">
            <a:avLst/>
          </a:prstGeom>
          <a:noFill/>
        </p:spPr>
        <p:txBody>
          <a:bodyPr wrap="square" rtlCol="0">
            <a:spAutoFit/>
          </a:bodyPr>
          <a:lstStyle/>
          <a:p>
            <a:pPr algn="ctr"/>
            <a:r>
              <a:rPr lang="en-US" sz="28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CQRS AND EVENT SOURCING</a:t>
            </a:r>
          </a:p>
        </p:txBody>
      </p:sp>
      <p:sp>
        <p:nvSpPr>
          <p:cNvPr id="24" name="TextBox 23"/>
          <p:cNvSpPr txBox="1"/>
          <p:nvPr/>
        </p:nvSpPr>
        <p:spPr>
          <a:xfrm>
            <a:off x="378940" y="2951754"/>
            <a:ext cx="3651997" cy="2350515"/>
          </a:xfrm>
          <a:prstGeom prst="rect">
            <a:avLst/>
          </a:prstGeom>
          <a:noFill/>
        </p:spPr>
        <p:txBody>
          <a:bodyPr wrap="square" rtlCol="0">
            <a:spAutoFit/>
          </a:bodyPr>
          <a:lstStyle/>
          <a:p>
            <a:pPr marL="171450" indent="-171450">
              <a:lnSpc>
                <a:spcPct val="150000"/>
              </a:lnSpc>
              <a:buFont typeface="Wingdings" panose="05000000000000000000" pitchFamily="2" charset="2"/>
              <a:buChar char="v"/>
            </a:pPr>
            <a:r>
              <a:rPr lang="en-US" sz="1100" dirty="0"/>
              <a:t>Everything is based on events In event sourcing</a:t>
            </a:r>
          </a:p>
          <a:p>
            <a:pPr marL="171450" indent="-171450">
              <a:lnSpc>
                <a:spcPct val="150000"/>
              </a:lnSpc>
              <a:buFont typeface="Wingdings" panose="05000000000000000000" pitchFamily="2" charset="2"/>
              <a:buChar char="v"/>
            </a:pPr>
            <a:r>
              <a:rPr lang="en-US" sz="1100" dirty="0"/>
              <a:t> Event store is the ultimate source of truth</a:t>
            </a:r>
          </a:p>
          <a:p>
            <a:pPr marL="171450" indent="-171450">
              <a:lnSpc>
                <a:spcPct val="150000"/>
              </a:lnSpc>
              <a:buFont typeface="Wingdings" panose="05000000000000000000" pitchFamily="2" charset="2"/>
              <a:buChar char="v"/>
            </a:pPr>
            <a:r>
              <a:rPr lang="en-US" sz="1100" dirty="0"/>
              <a:t>Traversal through time is possible</a:t>
            </a:r>
          </a:p>
          <a:p>
            <a:pPr marL="171450" indent="-171450">
              <a:lnSpc>
                <a:spcPct val="150000"/>
              </a:lnSpc>
              <a:buFont typeface="Wingdings" panose="05000000000000000000" pitchFamily="2" charset="2"/>
              <a:buChar char="v"/>
            </a:pPr>
            <a:r>
              <a:rPr lang="en-US" sz="1100" dirty="0"/>
              <a:t>Best results when used with CQRS</a:t>
            </a:r>
          </a:p>
          <a:p>
            <a:pPr marL="171450" indent="-171450">
              <a:lnSpc>
                <a:spcPct val="150000"/>
              </a:lnSpc>
              <a:buFont typeface="Wingdings" panose="05000000000000000000" pitchFamily="2" charset="2"/>
              <a:buChar char="v"/>
            </a:pPr>
            <a:r>
              <a:rPr lang="en-US" sz="1100" dirty="0">
                <a:solidFill>
                  <a:schemeClr val="tx1">
                    <a:lumMod val="65000"/>
                    <a:lumOff val="35000"/>
                  </a:schemeClr>
                </a:solidFill>
              </a:rPr>
              <a:t>Completely different than traditional approach, we need to consider working of our software in terms of events.</a:t>
            </a:r>
          </a:p>
          <a:p>
            <a:pPr marL="171450" indent="-171450">
              <a:lnSpc>
                <a:spcPct val="150000"/>
              </a:lnSpc>
              <a:buFont typeface="Wingdings" panose="05000000000000000000" pitchFamily="2" charset="2"/>
              <a:buChar char="v"/>
            </a:pPr>
            <a:r>
              <a:rPr lang="en-US" sz="1100" dirty="0">
                <a:solidFill>
                  <a:schemeClr val="tx1">
                    <a:lumMod val="65000"/>
                    <a:lumOff val="35000"/>
                  </a:schemeClr>
                </a:solidFill>
              </a:rPr>
              <a:t>Projection logic is used</a:t>
            </a:r>
          </a:p>
          <a:p>
            <a:pPr marL="171450" indent="-171450">
              <a:lnSpc>
                <a:spcPct val="150000"/>
              </a:lnSpc>
              <a:buFont typeface="Wingdings" panose="05000000000000000000" pitchFamily="2" charset="2"/>
              <a:buChar char="v"/>
            </a:pPr>
            <a:r>
              <a:rPr lang="en-US" sz="1100" dirty="0">
                <a:solidFill>
                  <a:schemeClr val="tx1">
                    <a:lumMod val="65000"/>
                    <a:lumOff val="35000"/>
                  </a:schemeClr>
                </a:solidFill>
              </a:rPr>
              <a:t>Eventual consistency</a:t>
            </a:r>
          </a:p>
        </p:txBody>
      </p:sp>
      <p:pic>
        <p:nvPicPr>
          <p:cNvPr id="40" name="Picture 39">
            <a:extLst>
              <a:ext uri="{FF2B5EF4-FFF2-40B4-BE49-F238E27FC236}">
                <a16:creationId xmlns:a16="http://schemas.microsoft.com/office/drawing/2014/main" id="{FC5FB402-FDD4-FEE2-2ED3-65E6EC1A8CA5}"/>
              </a:ext>
            </a:extLst>
          </p:cNvPr>
          <p:cNvPicPr>
            <a:picLocks noChangeAspect="1"/>
          </p:cNvPicPr>
          <p:nvPr/>
        </p:nvPicPr>
        <p:blipFill>
          <a:blip r:embed="rId3"/>
          <a:srcRect/>
          <a:stretch>
            <a:fillRect/>
          </a:stretch>
        </p:blipFill>
        <p:spPr bwMode="auto">
          <a:xfrm>
            <a:off x="90617" y="69070"/>
            <a:ext cx="1868805" cy="1009015"/>
          </a:xfrm>
          <a:prstGeom prst="rect">
            <a:avLst/>
          </a:prstGeom>
          <a:noFill/>
          <a:ln w="9525">
            <a:noFill/>
            <a:miter lim="800000"/>
            <a:headEnd/>
            <a:tailEnd/>
          </a:ln>
        </p:spPr>
      </p:pic>
      <p:sp>
        <p:nvSpPr>
          <p:cNvPr id="3" name="TextBox 2">
            <a:extLst>
              <a:ext uri="{FF2B5EF4-FFF2-40B4-BE49-F238E27FC236}">
                <a16:creationId xmlns:a16="http://schemas.microsoft.com/office/drawing/2014/main" id="{B1A24FCE-3E8B-EB30-BB94-79164FDBFADB}"/>
              </a:ext>
            </a:extLst>
          </p:cNvPr>
          <p:cNvSpPr txBox="1"/>
          <p:nvPr/>
        </p:nvSpPr>
        <p:spPr>
          <a:xfrm>
            <a:off x="2339546" y="794951"/>
            <a:ext cx="11299453" cy="719108"/>
          </a:xfrm>
          <a:prstGeom prst="rect">
            <a:avLst/>
          </a:prstGeom>
          <a:noFill/>
        </p:spPr>
        <p:txBody>
          <a:bodyPr wrap="square" rtlCol="0">
            <a:spAutoFit/>
          </a:bodyPr>
          <a:lstStyle/>
          <a:p>
            <a:pPr marL="171450" marR="0" indent="-171450">
              <a:lnSpc>
                <a:spcPct val="150000"/>
              </a:lnSpc>
              <a:spcBef>
                <a:spcPts val="0"/>
              </a:spcBef>
              <a:spcAft>
                <a:spcPts val="800"/>
              </a:spcAft>
              <a:buFont typeface="Wingdings" panose="05000000000000000000" pitchFamily="2" charset="2"/>
              <a:buChar char="v"/>
            </a:pPr>
            <a:r>
              <a:rPr lang="en-US" sz="1200" dirty="0">
                <a:solidFill>
                  <a:schemeClr val="bg1"/>
                </a:solidFill>
                <a:effectLst/>
                <a:latin typeface="Arial" panose="020B0604020202020204" pitchFamily="34" charset="0"/>
                <a:ea typeface="Calibri" panose="020F0502020204030204" pitchFamily="34" charset="0"/>
              </a:rPr>
              <a:t>Event sourcing is based on completely different ideology, we base our persistence on time and events.</a:t>
            </a:r>
          </a:p>
          <a:p>
            <a:pPr marL="171450" marR="0" indent="-171450">
              <a:lnSpc>
                <a:spcPct val="150000"/>
              </a:lnSpc>
              <a:spcBef>
                <a:spcPts val="0"/>
              </a:spcBef>
              <a:spcAft>
                <a:spcPts val="800"/>
              </a:spcAft>
              <a:buFont typeface="Wingdings" panose="05000000000000000000" pitchFamily="2" charset="2"/>
              <a:buChar char="v"/>
            </a:pPr>
            <a:r>
              <a:rPr lang="en-US" sz="1200" dirty="0">
                <a:solidFill>
                  <a:schemeClr val="bg1"/>
                </a:solidFill>
                <a:latin typeface="Arial" panose="020B0604020202020204" pitchFamily="34" charset="0"/>
                <a:ea typeface="Calibri" panose="020F0502020204030204" pitchFamily="34" charset="0"/>
                <a:cs typeface="Times New Roman" panose="02020603050405020304" pitchFamily="18" charset="0"/>
              </a:rPr>
              <a:t>CQRS means segregating command and query responsibility</a:t>
            </a:r>
            <a:r>
              <a:rPr lang="en-US" sz="12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 </a:t>
            </a:r>
            <a:endPar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1652A31E-AFB2-1EEA-419D-866F70B6B750}"/>
              </a:ext>
            </a:extLst>
          </p:cNvPr>
          <p:cNvSpPr txBox="1"/>
          <p:nvPr/>
        </p:nvSpPr>
        <p:spPr>
          <a:xfrm>
            <a:off x="664999" y="2643977"/>
            <a:ext cx="2052609" cy="307777"/>
          </a:xfrm>
          <a:prstGeom prst="rect">
            <a:avLst/>
          </a:prstGeom>
          <a:noFill/>
        </p:spPr>
        <p:txBody>
          <a:bodyPr wrap="square" rtlCol="0">
            <a:spAutoFit/>
          </a:bodyPr>
          <a:lstStyle/>
          <a:p>
            <a:r>
              <a:rPr lang="en-US" sz="1400" b="1" dirty="0"/>
              <a:t>EVENT SOURCING</a:t>
            </a:r>
          </a:p>
        </p:txBody>
      </p:sp>
      <p:pic>
        <p:nvPicPr>
          <p:cNvPr id="18" name="Picture 17" descr="Diagram&#10;&#10;Description automatically generated">
            <a:extLst>
              <a:ext uri="{FF2B5EF4-FFF2-40B4-BE49-F238E27FC236}">
                <a16:creationId xmlns:a16="http://schemas.microsoft.com/office/drawing/2014/main" id="{C2081AE0-0B05-4FEF-D42A-F85C59DF71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5568" y="2195384"/>
            <a:ext cx="6693774" cy="3702908"/>
          </a:xfrm>
          <a:prstGeom prst="rect">
            <a:avLst/>
          </a:prstGeom>
        </p:spPr>
      </p:pic>
      <p:sp>
        <p:nvSpPr>
          <p:cNvPr id="22" name="Freeform 19">
            <a:extLst>
              <a:ext uri="{FF2B5EF4-FFF2-40B4-BE49-F238E27FC236}">
                <a16:creationId xmlns:a16="http://schemas.microsoft.com/office/drawing/2014/main" id="{D711F68F-A5B5-78B5-6BE0-1E194121900D}"/>
              </a:ext>
            </a:extLst>
          </p:cNvPr>
          <p:cNvSpPr>
            <a:spLocks noEditPoints="1"/>
          </p:cNvSpPr>
          <p:nvPr/>
        </p:nvSpPr>
        <p:spPr bwMode="auto">
          <a:xfrm>
            <a:off x="1555472" y="2209292"/>
            <a:ext cx="248344" cy="184377"/>
          </a:xfrm>
          <a:custGeom>
            <a:avLst/>
            <a:gdLst>
              <a:gd name="T0" fmla="*/ 17 w 55"/>
              <a:gd name="T1" fmla="*/ 41 h 41"/>
              <a:gd name="T2" fmla="*/ 15 w 55"/>
              <a:gd name="T3" fmla="*/ 40 h 41"/>
              <a:gd name="T4" fmla="*/ 1 w 55"/>
              <a:gd name="T5" fmla="*/ 26 h 41"/>
              <a:gd name="T6" fmla="*/ 1 w 55"/>
              <a:gd name="T7" fmla="*/ 23 h 41"/>
              <a:gd name="T8" fmla="*/ 4 w 55"/>
              <a:gd name="T9" fmla="*/ 23 h 41"/>
              <a:gd name="T10" fmla="*/ 17 w 55"/>
              <a:gd name="T11" fmla="*/ 35 h 41"/>
              <a:gd name="T12" fmla="*/ 51 w 55"/>
              <a:gd name="T13" fmla="*/ 1 h 41"/>
              <a:gd name="T14" fmla="*/ 54 w 55"/>
              <a:gd name="T15" fmla="*/ 1 h 41"/>
              <a:gd name="T16" fmla="*/ 54 w 55"/>
              <a:gd name="T17" fmla="*/ 4 h 41"/>
              <a:gd name="T18" fmla="*/ 18 w 55"/>
              <a:gd name="T19" fmla="*/ 40 h 41"/>
              <a:gd name="T20" fmla="*/ 17 w 55"/>
              <a:gd name="T21" fmla="*/ 41 h 41"/>
              <a:gd name="T22" fmla="*/ 17 w 55"/>
              <a:gd name="T23" fmla="*/ 41 h 41"/>
              <a:gd name="T24" fmla="*/ 17 w 55"/>
              <a:gd name="T25"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41">
                <a:moveTo>
                  <a:pt x="17" y="41"/>
                </a:moveTo>
                <a:cubicBezTo>
                  <a:pt x="16" y="41"/>
                  <a:pt x="15" y="41"/>
                  <a:pt x="15" y="40"/>
                </a:cubicBezTo>
                <a:cubicBezTo>
                  <a:pt x="1" y="26"/>
                  <a:pt x="1" y="26"/>
                  <a:pt x="1" y="26"/>
                </a:cubicBezTo>
                <a:cubicBezTo>
                  <a:pt x="0" y="25"/>
                  <a:pt x="0" y="24"/>
                  <a:pt x="1" y="23"/>
                </a:cubicBezTo>
                <a:cubicBezTo>
                  <a:pt x="2" y="22"/>
                  <a:pt x="3" y="22"/>
                  <a:pt x="4" y="23"/>
                </a:cubicBezTo>
                <a:cubicBezTo>
                  <a:pt x="17" y="35"/>
                  <a:pt x="17" y="35"/>
                  <a:pt x="17" y="35"/>
                </a:cubicBezTo>
                <a:cubicBezTo>
                  <a:pt x="51" y="1"/>
                  <a:pt x="51" y="1"/>
                  <a:pt x="51" y="1"/>
                </a:cubicBezTo>
                <a:cubicBezTo>
                  <a:pt x="52" y="0"/>
                  <a:pt x="53" y="0"/>
                  <a:pt x="54" y="1"/>
                </a:cubicBezTo>
                <a:cubicBezTo>
                  <a:pt x="55" y="2"/>
                  <a:pt x="55" y="3"/>
                  <a:pt x="54" y="4"/>
                </a:cubicBezTo>
                <a:cubicBezTo>
                  <a:pt x="18" y="40"/>
                  <a:pt x="18" y="40"/>
                  <a:pt x="18" y="40"/>
                </a:cubicBezTo>
                <a:cubicBezTo>
                  <a:pt x="18" y="41"/>
                  <a:pt x="17" y="41"/>
                  <a:pt x="17" y="41"/>
                </a:cubicBezTo>
                <a:close/>
                <a:moveTo>
                  <a:pt x="17" y="41"/>
                </a:moveTo>
                <a:cubicBezTo>
                  <a:pt x="17" y="41"/>
                  <a:pt x="17" y="41"/>
                  <a:pt x="17" y="41"/>
                </a:cubicBezTo>
              </a:path>
            </a:pathLst>
          </a:custGeom>
          <a:noFill/>
          <a:ln w="38100">
            <a:solidFill>
              <a:schemeClr val="bg1"/>
            </a:solid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40032373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anim calcmode="lin" valueType="num">
                                      <p:cBhvr>
                                        <p:cTn id="12" dur="500" fill="hold"/>
                                        <p:tgtEl>
                                          <p:spTgt spid="2"/>
                                        </p:tgtEl>
                                        <p:attrNameLst>
                                          <p:attrName>ppt_x</p:attrName>
                                        </p:attrNameLst>
                                      </p:cBhvr>
                                      <p:tavLst>
                                        <p:tav tm="0">
                                          <p:val>
                                            <p:strVal val="#ppt_x"/>
                                          </p:val>
                                        </p:tav>
                                        <p:tav tm="100000">
                                          <p:val>
                                            <p:strVal val="#ppt_x"/>
                                          </p:val>
                                        </p:tav>
                                      </p:tavLst>
                                    </p:anim>
                                    <p:anim calcmode="lin" valueType="num">
                                      <p:cBhvr>
                                        <p:cTn id="13" dur="50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53" presetClass="entr" presetSubtype="16" fill="hold" grpId="0" nodeType="afterEffect" nodePh="1">
                                  <p:stCondLst>
                                    <p:cond delay="0"/>
                                  </p:stCondLst>
                                  <p:endCondLst>
                                    <p:cond evt="begin" delay="0">
                                      <p:tn val="15"/>
                                    </p:cond>
                                  </p:endCondLst>
                                  <p:childTnLst>
                                    <p:set>
                                      <p:cBhvr>
                                        <p:cTn id="16" dur="1" fill="hold">
                                          <p:stCondLst>
                                            <p:cond delay="0"/>
                                          </p:stCondLst>
                                        </p:cTn>
                                        <p:tgtEl>
                                          <p:spTgt spid="25"/>
                                        </p:tgtEl>
                                        <p:attrNameLst>
                                          <p:attrName>style.visibility</p:attrName>
                                        </p:attrNameLst>
                                      </p:cBhvr>
                                      <p:to>
                                        <p:strVal val="visible"/>
                                      </p:to>
                                    </p:set>
                                    <p:anim calcmode="lin" valueType="num">
                                      <p:cBhvr>
                                        <p:cTn id="17" dur="500" fill="hold"/>
                                        <p:tgtEl>
                                          <p:spTgt spid="25"/>
                                        </p:tgtEl>
                                        <p:attrNameLst>
                                          <p:attrName>ppt_w</p:attrName>
                                        </p:attrNameLst>
                                      </p:cBhvr>
                                      <p:tavLst>
                                        <p:tav tm="0">
                                          <p:val>
                                            <p:fltVal val="0"/>
                                          </p:val>
                                        </p:tav>
                                        <p:tav tm="100000">
                                          <p:val>
                                            <p:strVal val="#ppt_w"/>
                                          </p:val>
                                        </p:tav>
                                      </p:tavLst>
                                    </p:anim>
                                    <p:anim calcmode="lin" valueType="num">
                                      <p:cBhvr>
                                        <p:cTn id="18" dur="500" fill="hold"/>
                                        <p:tgtEl>
                                          <p:spTgt spid="25"/>
                                        </p:tgtEl>
                                        <p:attrNameLst>
                                          <p:attrName>ppt_h</p:attrName>
                                        </p:attrNameLst>
                                      </p:cBhvr>
                                      <p:tavLst>
                                        <p:tav tm="0">
                                          <p:val>
                                            <p:fltVal val="0"/>
                                          </p:val>
                                        </p:tav>
                                        <p:tav tm="100000">
                                          <p:val>
                                            <p:strVal val="#ppt_h"/>
                                          </p:val>
                                        </p:tav>
                                      </p:tavLst>
                                    </p:anim>
                                    <p:animEffect transition="in" filter="fade">
                                      <p:cBhvr>
                                        <p:cTn id="19" dur="500"/>
                                        <p:tgtEl>
                                          <p:spTgt spid="2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 calcmode="lin" valueType="num">
                                      <p:cBhvr>
                                        <p:cTn id="22" dur="500" fill="hold"/>
                                        <p:tgtEl>
                                          <p:spTgt spid="38"/>
                                        </p:tgtEl>
                                        <p:attrNameLst>
                                          <p:attrName>ppt_w</p:attrName>
                                        </p:attrNameLst>
                                      </p:cBhvr>
                                      <p:tavLst>
                                        <p:tav tm="0">
                                          <p:val>
                                            <p:fltVal val="0"/>
                                          </p:val>
                                        </p:tav>
                                        <p:tav tm="100000">
                                          <p:val>
                                            <p:strVal val="#ppt_w"/>
                                          </p:val>
                                        </p:tav>
                                      </p:tavLst>
                                    </p:anim>
                                    <p:anim calcmode="lin" valueType="num">
                                      <p:cBhvr>
                                        <p:cTn id="23" dur="500" fill="hold"/>
                                        <p:tgtEl>
                                          <p:spTgt spid="38"/>
                                        </p:tgtEl>
                                        <p:attrNameLst>
                                          <p:attrName>ppt_h</p:attrName>
                                        </p:attrNameLst>
                                      </p:cBhvr>
                                      <p:tavLst>
                                        <p:tav tm="0">
                                          <p:val>
                                            <p:fltVal val="0"/>
                                          </p:val>
                                        </p:tav>
                                        <p:tav tm="100000">
                                          <p:val>
                                            <p:strVal val="#ppt_h"/>
                                          </p:val>
                                        </p:tav>
                                      </p:tavLst>
                                    </p:anim>
                                    <p:animEffect transition="in" filter="fade">
                                      <p:cBhvr>
                                        <p:cTn id="24" dur="500"/>
                                        <p:tgtEl>
                                          <p:spTgt spid="38"/>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up)">
                                      <p:cBhvr>
                                        <p:cTn id="28" dur="500"/>
                                        <p:tgtEl>
                                          <p:spTgt spid="24"/>
                                        </p:tgtEl>
                                      </p:cBhvr>
                                    </p:animEffect>
                                  </p:childTnLst>
                                </p:cTn>
                              </p:par>
                            </p:childTnLst>
                          </p:cTn>
                        </p:par>
                        <p:par>
                          <p:cTn id="29" fill="hold">
                            <p:stCondLst>
                              <p:cond delay="2000"/>
                            </p:stCondLst>
                            <p:childTnLst>
                              <p:par>
                                <p:cTn id="30" presetID="53" presetClass="entr" presetSubtype="16"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p:cTn id="32" dur="500" fill="hold"/>
                                        <p:tgtEl>
                                          <p:spTgt spid="22"/>
                                        </p:tgtEl>
                                        <p:attrNameLst>
                                          <p:attrName>ppt_w</p:attrName>
                                        </p:attrNameLst>
                                      </p:cBhvr>
                                      <p:tavLst>
                                        <p:tav tm="0">
                                          <p:val>
                                            <p:fltVal val="0"/>
                                          </p:val>
                                        </p:tav>
                                        <p:tav tm="100000">
                                          <p:val>
                                            <p:strVal val="#ppt_w"/>
                                          </p:val>
                                        </p:tav>
                                      </p:tavLst>
                                    </p:anim>
                                    <p:anim calcmode="lin" valueType="num">
                                      <p:cBhvr>
                                        <p:cTn id="33" dur="500" fill="hold"/>
                                        <p:tgtEl>
                                          <p:spTgt spid="22"/>
                                        </p:tgtEl>
                                        <p:attrNameLst>
                                          <p:attrName>ppt_h</p:attrName>
                                        </p:attrNameLst>
                                      </p:cBhvr>
                                      <p:tavLst>
                                        <p:tav tm="0">
                                          <p:val>
                                            <p:fltVal val="0"/>
                                          </p:val>
                                        </p:tav>
                                        <p:tav tm="100000">
                                          <p:val>
                                            <p:strVal val="#ppt_h"/>
                                          </p:val>
                                        </p:tav>
                                      </p:tavLst>
                                    </p:anim>
                                    <p:animEffect transition="in" filter="fade">
                                      <p:cBhvr>
                                        <p:cTn id="3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25" grpId="0"/>
      <p:bldP spid="21" grpId="0" animBg="1"/>
      <p:bldP spid="2" grpId="0"/>
      <p:bldP spid="24" grpId="0"/>
      <p:bldP spid="2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Oval 37"/>
          <p:cNvSpPr/>
          <p:nvPr/>
        </p:nvSpPr>
        <p:spPr>
          <a:xfrm>
            <a:off x="1701679" y="1754128"/>
            <a:ext cx="559555" cy="5580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30312" b="30312"/>
          <a:stretch>
            <a:fillRect/>
          </a:stretch>
        </p:blipFill>
        <p:spPr>
          <a:xfrm>
            <a:off x="0" y="0"/>
            <a:ext cx="12192000" cy="1589903"/>
          </a:xfrm>
        </p:spPr>
      </p:pic>
      <p:sp>
        <p:nvSpPr>
          <p:cNvPr id="25" name="TextBox 24"/>
          <p:cNvSpPr txBox="1"/>
          <p:nvPr/>
        </p:nvSpPr>
        <p:spPr>
          <a:xfrm>
            <a:off x="1560933" y="1848476"/>
            <a:ext cx="718829" cy="369332"/>
          </a:xfrm>
          <a:prstGeom prst="rect">
            <a:avLst/>
          </a:prstGeom>
          <a:noFill/>
        </p:spPr>
        <p:txBody>
          <a:bodyPr wrap="square" rtlCol="0">
            <a:spAutoFit/>
          </a:bodyPr>
          <a:lstStyle/>
          <a:p>
            <a:pPr algn="ctr"/>
            <a:endParaRPr lang="en-US" b="1"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21" name="Rectangle 20"/>
          <p:cNvSpPr/>
          <p:nvPr/>
        </p:nvSpPr>
        <p:spPr>
          <a:xfrm>
            <a:off x="0" y="0"/>
            <a:ext cx="12192000" cy="1589903"/>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2717608" y="297790"/>
            <a:ext cx="6756783" cy="523220"/>
          </a:xfrm>
          <a:prstGeom prst="rect">
            <a:avLst/>
          </a:prstGeom>
          <a:noFill/>
        </p:spPr>
        <p:txBody>
          <a:bodyPr wrap="square" rtlCol="0">
            <a:spAutoFit/>
          </a:bodyPr>
          <a:lstStyle/>
          <a:p>
            <a:pPr algn="ctr"/>
            <a:r>
              <a:rPr lang="en-US" sz="28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CQRS AND EVENT SOURCING CONTD..</a:t>
            </a:r>
          </a:p>
        </p:txBody>
      </p:sp>
      <p:sp>
        <p:nvSpPr>
          <p:cNvPr id="24" name="TextBox 23"/>
          <p:cNvSpPr txBox="1"/>
          <p:nvPr/>
        </p:nvSpPr>
        <p:spPr>
          <a:xfrm>
            <a:off x="288324" y="2793053"/>
            <a:ext cx="4407244" cy="3109826"/>
          </a:xfrm>
          <a:prstGeom prst="rect">
            <a:avLst/>
          </a:prstGeom>
          <a:noFill/>
        </p:spPr>
        <p:txBody>
          <a:bodyPr wrap="square" rtlCol="0">
            <a:spAutoFit/>
          </a:bodyPr>
          <a:lstStyle/>
          <a:p>
            <a:pPr marL="171450" indent="-171450">
              <a:lnSpc>
                <a:spcPct val="150000"/>
              </a:lnSpc>
              <a:buFont typeface="Wingdings" panose="05000000000000000000" pitchFamily="2" charset="2"/>
              <a:buChar char="v"/>
            </a:pPr>
            <a:r>
              <a:rPr lang="en-US" sz="1200" dirty="0"/>
              <a:t>There are two separate modules for both command and query. </a:t>
            </a:r>
          </a:p>
          <a:p>
            <a:pPr marL="171450" indent="-171450">
              <a:lnSpc>
                <a:spcPct val="150000"/>
              </a:lnSpc>
              <a:buFont typeface="Wingdings" panose="05000000000000000000" pitchFamily="2" charset="2"/>
              <a:buChar char="v"/>
            </a:pPr>
            <a:r>
              <a:rPr lang="en-US" sz="1200" dirty="0"/>
              <a:t>Along with separate modules they have separate flow, persistence mechanism, separate logical process.</a:t>
            </a:r>
          </a:p>
          <a:p>
            <a:pPr marL="171450" indent="-171450">
              <a:lnSpc>
                <a:spcPct val="150000"/>
              </a:lnSpc>
              <a:buFont typeface="Wingdings" panose="05000000000000000000" pitchFamily="2" charset="2"/>
              <a:buChar char="v"/>
            </a:pPr>
            <a:r>
              <a:rPr lang="en-US" sz="1200" dirty="0"/>
              <a:t>Under command module we see write only database, a command generally is what make changes to an aggregate so it can use database system that is better at storing the data.  </a:t>
            </a:r>
          </a:p>
          <a:p>
            <a:pPr marL="171450" indent="-171450">
              <a:lnSpc>
                <a:spcPct val="150000"/>
              </a:lnSpc>
              <a:buFont typeface="Wingdings" panose="05000000000000000000" pitchFamily="2" charset="2"/>
              <a:buChar char="v"/>
            </a:pPr>
            <a:r>
              <a:rPr lang="en-US" sz="1200" dirty="0"/>
              <a:t>Query side uses database technology that priories analytical components.</a:t>
            </a:r>
          </a:p>
          <a:p>
            <a:pPr marL="171450" indent="-171450">
              <a:lnSpc>
                <a:spcPct val="150000"/>
              </a:lnSpc>
              <a:buFont typeface="Wingdings" panose="05000000000000000000" pitchFamily="2" charset="2"/>
              <a:buChar char="v"/>
            </a:pPr>
            <a:endParaRPr lang="en-US" sz="1200" dirty="0"/>
          </a:p>
        </p:txBody>
      </p:sp>
      <p:pic>
        <p:nvPicPr>
          <p:cNvPr id="40" name="Picture 39">
            <a:extLst>
              <a:ext uri="{FF2B5EF4-FFF2-40B4-BE49-F238E27FC236}">
                <a16:creationId xmlns:a16="http://schemas.microsoft.com/office/drawing/2014/main" id="{FC5FB402-FDD4-FEE2-2ED3-65E6EC1A8CA5}"/>
              </a:ext>
            </a:extLst>
          </p:cNvPr>
          <p:cNvPicPr>
            <a:picLocks noChangeAspect="1"/>
          </p:cNvPicPr>
          <p:nvPr/>
        </p:nvPicPr>
        <p:blipFill>
          <a:blip r:embed="rId3"/>
          <a:srcRect/>
          <a:stretch>
            <a:fillRect/>
          </a:stretch>
        </p:blipFill>
        <p:spPr bwMode="auto">
          <a:xfrm>
            <a:off x="90617" y="69070"/>
            <a:ext cx="1868805" cy="1009015"/>
          </a:xfrm>
          <a:prstGeom prst="rect">
            <a:avLst/>
          </a:prstGeom>
          <a:noFill/>
          <a:ln w="9525">
            <a:noFill/>
            <a:miter lim="800000"/>
            <a:headEnd/>
            <a:tailEnd/>
          </a:ln>
        </p:spPr>
      </p:pic>
      <p:sp>
        <p:nvSpPr>
          <p:cNvPr id="3" name="TextBox 2">
            <a:extLst>
              <a:ext uri="{FF2B5EF4-FFF2-40B4-BE49-F238E27FC236}">
                <a16:creationId xmlns:a16="http://schemas.microsoft.com/office/drawing/2014/main" id="{B1A24FCE-3E8B-EB30-BB94-79164FDBFADB}"/>
              </a:ext>
            </a:extLst>
          </p:cNvPr>
          <p:cNvSpPr txBox="1"/>
          <p:nvPr/>
        </p:nvSpPr>
        <p:spPr>
          <a:xfrm>
            <a:off x="2339546" y="794951"/>
            <a:ext cx="11299453" cy="719108"/>
          </a:xfrm>
          <a:prstGeom prst="rect">
            <a:avLst/>
          </a:prstGeom>
          <a:noFill/>
        </p:spPr>
        <p:txBody>
          <a:bodyPr wrap="square" rtlCol="0">
            <a:spAutoFit/>
          </a:bodyPr>
          <a:lstStyle/>
          <a:p>
            <a:pPr marL="171450" marR="0" indent="-171450">
              <a:lnSpc>
                <a:spcPct val="150000"/>
              </a:lnSpc>
              <a:spcBef>
                <a:spcPts val="0"/>
              </a:spcBef>
              <a:spcAft>
                <a:spcPts val="800"/>
              </a:spcAft>
              <a:buFont typeface="Wingdings" panose="05000000000000000000" pitchFamily="2" charset="2"/>
              <a:buChar char="v"/>
            </a:pPr>
            <a:r>
              <a:rPr lang="en-US" sz="1200" dirty="0">
                <a:solidFill>
                  <a:schemeClr val="bg1"/>
                </a:solidFill>
                <a:effectLst/>
                <a:latin typeface="Arial" panose="020B0604020202020204" pitchFamily="34" charset="0"/>
                <a:ea typeface="Calibri" panose="020F0502020204030204" pitchFamily="34" charset="0"/>
              </a:rPr>
              <a:t>Event sourcing is based on completely different ideology, we base our persistence on time and events.</a:t>
            </a:r>
          </a:p>
          <a:p>
            <a:pPr marL="171450" marR="0" indent="-171450">
              <a:lnSpc>
                <a:spcPct val="150000"/>
              </a:lnSpc>
              <a:spcBef>
                <a:spcPts val="0"/>
              </a:spcBef>
              <a:spcAft>
                <a:spcPts val="800"/>
              </a:spcAft>
              <a:buFont typeface="Wingdings" panose="05000000000000000000" pitchFamily="2" charset="2"/>
              <a:buChar char="v"/>
            </a:pPr>
            <a:r>
              <a:rPr lang="en-US" sz="1200" dirty="0">
                <a:solidFill>
                  <a:schemeClr val="bg1"/>
                </a:solidFill>
                <a:latin typeface="Arial" panose="020B0604020202020204" pitchFamily="34" charset="0"/>
                <a:ea typeface="Calibri" panose="020F0502020204030204" pitchFamily="34" charset="0"/>
                <a:cs typeface="Times New Roman" panose="02020603050405020304" pitchFamily="18" charset="0"/>
              </a:rPr>
              <a:t>CQRS means segregating command and query responsibility</a:t>
            </a:r>
            <a:r>
              <a:rPr lang="en-US" sz="12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 </a:t>
            </a:r>
            <a:endPar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1652A31E-AFB2-1EEA-419D-866F70B6B750}"/>
              </a:ext>
            </a:extLst>
          </p:cNvPr>
          <p:cNvSpPr txBox="1"/>
          <p:nvPr/>
        </p:nvSpPr>
        <p:spPr>
          <a:xfrm>
            <a:off x="1609482" y="2444932"/>
            <a:ext cx="2052609" cy="307777"/>
          </a:xfrm>
          <a:prstGeom prst="rect">
            <a:avLst/>
          </a:prstGeom>
          <a:noFill/>
        </p:spPr>
        <p:txBody>
          <a:bodyPr wrap="square" rtlCol="0">
            <a:spAutoFit/>
          </a:bodyPr>
          <a:lstStyle/>
          <a:p>
            <a:r>
              <a:rPr lang="en-US" sz="1400" b="1" dirty="0"/>
              <a:t>CQRS</a:t>
            </a:r>
          </a:p>
        </p:txBody>
      </p:sp>
      <p:pic>
        <p:nvPicPr>
          <p:cNvPr id="18" name="Picture 17" descr="Diagram&#10;&#10;Description automatically generated">
            <a:extLst>
              <a:ext uri="{FF2B5EF4-FFF2-40B4-BE49-F238E27FC236}">
                <a16:creationId xmlns:a16="http://schemas.microsoft.com/office/drawing/2014/main" id="{C2081AE0-0B05-4FEF-D42A-F85C59DF71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5568" y="2195384"/>
            <a:ext cx="6693774" cy="3702908"/>
          </a:xfrm>
          <a:prstGeom prst="rect">
            <a:avLst/>
          </a:prstGeom>
        </p:spPr>
      </p:pic>
      <p:sp>
        <p:nvSpPr>
          <p:cNvPr id="22" name="Freeform 19">
            <a:extLst>
              <a:ext uri="{FF2B5EF4-FFF2-40B4-BE49-F238E27FC236}">
                <a16:creationId xmlns:a16="http://schemas.microsoft.com/office/drawing/2014/main" id="{D711F68F-A5B5-78B5-6BE0-1E194121900D}"/>
              </a:ext>
            </a:extLst>
          </p:cNvPr>
          <p:cNvSpPr>
            <a:spLocks noEditPoints="1"/>
          </p:cNvSpPr>
          <p:nvPr/>
        </p:nvSpPr>
        <p:spPr bwMode="auto">
          <a:xfrm>
            <a:off x="1875812" y="1940953"/>
            <a:ext cx="248344" cy="184377"/>
          </a:xfrm>
          <a:custGeom>
            <a:avLst/>
            <a:gdLst>
              <a:gd name="T0" fmla="*/ 17 w 55"/>
              <a:gd name="T1" fmla="*/ 41 h 41"/>
              <a:gd name="T2" fmla="*/ 15 w 55"/>
              <a:gd name="T3" fmla="*/ 40 h 41"/>
              <a:gd name="T4" fmla="*/ 1 w 55"/>
              <a:gd name="T5" fmla="*/ 26 h 41"/>
              <a:gd name="T6" fmla="*/ 1 w 55"/>
              <a:gd name="T7" fmla="*/ 23 h 41"/>
              <a:gd name="T8" fmla="*/ 4 w 55"/>
              <a:gd name="T9" fmla="*/ 23 h 41"/>
              <a:gd name="T10" fmla="*/ 17 w 55"/>
              <a:gd name="T11" fmla="*/ 35 h 41"/>
              <a:gd name="T12" fmla="*/ 51 w 55"/>
              <a:gd name="T13" fmla="*/ 1 h 41"/>
              <a:gd name="T14" fmla="*/ 54 w 55"/>
              <a:gd name="T15" fmla="*/ 1 h 41"/>
              <a:gd name="T16" fmla="*/ 54 w 55"/>
              <a:gd name="T17" fmla="*/ 4 h 41"/>
              <a:gd name="T18" fmla="*/ 18 w 55"/>
              <a:gd name="T19" fmla="*/ 40 h 41"/>
              <a:gd name="T20" fmla="*/ 17 w 55"/>
              <a:gd name="T21" fmla="*/ 41 h 41"/>
              <a:gd name="T22" fmla="*/ 17 w 55"/>
              <a:gd name="T23" fmla="*/ 41 h 41"/>
              <a:gd name="T24" fmla="*/ 17 w 55"/>
              <a:gd name="T25"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41">
                <a:moveTo>
                  <a:pt x="17" y="41"/>
                </a:moveTo>
                <a:cubicBezTo>
                  <a:pt x="16" y="41"/>
                  <a:pt x="15" y="41"/>
                  <a:pt x="15" y="40"/>
                </a:cubicBezTo>
                <a:cubicBezTo>
                  <a:pt x="1" y="26"/>
                  <a:pt x="1" y="26"/>
                  <a:pt x="1" y="26"/>
                </a:cubicBezTo>
                <a:cubicBezTo>
                  <a:pt x="0" y="25"/>
                  <a:pt x="0" y="24"/>
                  <a:pt x="1" y="23"/>
                </a:cubicBezTo>
                <a:cubicBezTo>
                  <a:pt x="2" y="22"/>
                  <a:pt x="3" y="22"/>
                  <a:pt x="4" y="23"/>
                </a:cubicBezTo>
                <a:cubicBezTo>
                  <a:pt x="17" y="35"/>
                  <a:pt x="17" y="35"/>
                  <a:pt x="17" y="35"/>
                </a:cubicBezTo>
                <a:cubicBezTo>
                  <a:pt x="51" y="1"/>
                  <a:pt x="51" y="1"/>
                  <a:pt x="51" y="1"/>
                </a:cubicBezTo>
                <a:cubicBezTo>
                  <a:pt x="52" y="0"/>
                  <a:pt x="53" y="0"/>
                  <a:pt x="54" y="1"/>
                </a:cubicBezTo>
                <a:cubicBezTo>
                  <a:pt x="55" y="2"/>
                  <a:pt x="55" y="3"/>
                  <a:pt x="54" y="4"/>
                </a:cubicBezTo>
                <a:cubicBezTo>
                  <a:pt x="18" y="40"/>
                  <a:pt x="18" y="40"/>
                  <a:pt x="18" y="40"/>
                </a:cubicBezTo>
                <a:cubicBezTo>
                  <a:pt x="18" y="41"/>
                  <a:pt x="17" y="41"/>
                  <a:pt x="17" y="41"/>
                </a:cubicBezTo>
                <a:close/>
                <a:moveTo>
                  <a:pt x="17" y="41"/>
                </a:moveTo>
                <a:cubicBezTo>
                  <a:pt x="17" y="41"/>
                  <a:pt x="17" y="41"/>
                  <a:pt x="17" y="41"/>
                </a:cubicBezTo>
              </a:path>
            </a:pathLst>
          </a:custGeom>
          <a:noFill/>
          <a:ln w="38100">
            <a:solidFill>
              <a:schemeClr val="bg1"/>
            </a:solid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19845772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anim calcmode="lin" valueType="num">
                                      <p:cBhvr>
                                        <p:cTn id="12" dur="500" fill="hold"/>
                                        <p:tgtEl>
                                          <p:spTgt spid="2"/>
                                        </p:tgtEl>
                                        <p:attrNameLst>
                                          <p:attrName>ppt_x</p:attrName>
                                        </p:attrNameLst>
                                      </p:cBhvr>
                                      <p:tavLst>
                                        <p:tav tm="0">
                                          <p:val>
                                            <p:strVal val="#ppt_x"/>
                                          </p:val>
                                        </p:tav>
                                        <p:tav tm="100000">
                                          <p:val>
                                            <p:strVal val="#ppt_x"/>
                                          </p:val>
                                        </p:tav>
                                      </p:tavLst>
                                    </p:anim>
                                    <p:anim calcmode="lin" valueType="num">
                                      <p:cBhvr>
                                        <p:cTn id="13" dur="50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53" presetClass="entr" presetSubtype="16" fill="hold" grpId="0" nodeType="afterEffect" nodePh="1">
                                  <p:stCondLst>
                                    <p:cond delay="0"/>
                                  </p:stCondLst>
                                  <p:endCondLst>
                                    <p:cond evt="begin" delay="0">
                                      <p:tn val="15"/>
                                    </p:cond>
                                  </p:endCondLst>
                                  <p:childTnLst>
                                    <p:set>
                                      <p:cBhvr>
                                        <p:cTn id="16" dur="1" fill="hold">
                                          <p:stCondLst>
                                            <p:cond delay="0"/>
                                          </p:stCondLst>
                                        </p:cTn>
                                        <p:tgtEl>
                                          <p:spTgt spid="25"/>
                                        </p:tgtEl>
                                        <p:attrNameLst>
                                          <p:attrName>style.visibility</p:attrName>
                                        </p:attrNameLst>
                                      </p:cBhvr>
                                      <p:to>
                                        <p:strVal val="visible"/>
                                      </p:to>
                                    </p:set>
                                    <p:anim calcmode="lin" valueType="num">
                                      <p:cBhvr>
                                        <p:cTn id="17" dur="500" fill="hold"/>
                                        <p:tgtEl>
                                          <p:spTgt spid="25"/>
                                        </p:tgtEl>
                                        <p:attrNameLst>
                                          <p:attrName>ppt_w</p:attrName>
                                        </p:attrNameLst>
                                      </p:cBhvr>
                                      <p:tavLst>
                                        <p:tav tm="0">
                                          <p:val>
                                            <p:fltVal val="0"/>
                                          </p:val>
                                        </p:tav>
                                        <p:tav tm="100000">
                                          <p:val>
                                            <p:strVal val="#ppt_w"/>
                                          </p:val>
                                        </p:tav>
                                      </p:tavLst>
                                    </p:anim>
                                    <p:anim calcmode="lin" valueType="num">
                                      <p:cBhvr>
                                        <p:cTn id="18" dur="500" fill="hold"/>
                                        <p:tgtEl>
                                          <p:spTgt spid="25"/>
                                        </p:tgtEl>
                                        <p:attrNameLst>
                                          <p:attrName>ppt_h</p:attrName>
                                        </p:attrNameLst>
                                      </p:cBhvr>
                                      <p:tavLst>
                                        <p:tav tm="0">
                                          <p:val>
                                            <p:fltVal val="0"/>
                                          </p:val>
                                        </p:tav>
                                        <p:tav tm="100000">
                                          <p:val>
                                            <p:strVal val="#ppt_h"/>
                                          </p:val>
                                        </p:tav>
                                      </p:tavLst>
                                    </p:anim>
                                    <p:animEffect transition="in" filter="fade">
                                      <p:cBhvr>
                                        <p:cTn id="19" dur="500"/>
                                        <p:tgtEl>
                                          <p:spTgt spid="2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 calcmode="lin" valueType="num">
                                      <p:cBhvr>
                                        <p:cTn id="22" dur="500" fill="hold"/>
                                        <p:tgtEl>
                                          <p:spTgt spid="38"/>
                                        </p:tgtEl>
                                        <p:attrNameLst>
                                          <p:attrName>ppt_w</p:attrName>
                                        </p:attrNameLst>
                                      </p:cBhvr>
                                      <p:tavLst>
                                        <p:tav tm="0">
                                          <p:val>
                                            <p:fltVal val="0"/>
                                          </p:val>
                                        </p:tav>
                                        <p:tav tm="100000">
                                          <p:val>
                                            <p:strVal val="#ppt_w"/>
                                          </p:val>
                                        </p:tav>
                                      </p:tavLst>
                                    </p:anim>
                                    <p:anim calcmode="lin" valueType="num">
                                      <p:cBhvr>
                                        <p:cTn id="23" dur="500" fill="hold"/>
                                        <p:tgtEl>
                                          <p:spTgt spid="38"/>
                                        </p:tgtEl>
                                        <p:attrNameLst>
                                          <p:attrName>ppt_h</p:attrName>
                                        </p:attrNameLst>
                                      </p:cBhvr>
                                      <p:tavLst>
                                        <p:tav tm="0">
                                          <p:val>
                                            <p:fltVal val="0"/>
                                          </p:val>
                                        </p:tav>
                                        <p:tav tm="100000">
                                          <p:val>
                                            <p:strVal val="#ppt_h"/>
                                          </p:val>
                                        </p:tav>
                                      </p:tavLst>
                                    </p:anim>
                                    <p:animEffect transition="in" filter="fade">
                                      <p:cBhvr>
                                        <p:cTn id="24" dur="500"/>
                                        <p:tgtEl>
                                          <p:spTgt spid="38"/>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up)">
                                      <p:cBhvr>
                                        <p:cTn id="28" dur="500"/>
                                        <p:tgtEl>
                                          <p:spTgt spid="24"/>
                                        </p:tgtEl>
                                      </p:cBhvr>
                                    </p:animEffect>
                                  </p:childTnLst>
                                </p:cTn>
                              </p:par>
                            </p:childTnLst>
                          </p:cTn>
                        </p:par>
                        <p:par>
                          <p:cTn id="29" fill="hold">
                            <p:stCondLst>
                              <p:cond delay="2000"/>
                            </p:stCondLst>
                            <p:childTnLst>
                              <p:par>
                                <p:cTn id="30" presetID="53" presetClass="entr" presetSubtype="16"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p:cTn id="32" dur="500" fill="hold"/>
                                        <p:tgtEl>
                                          <p:spTgt spid="22"/>
                                        </p:tgtEl>
                                        <p:attrNameLst>
                                          <p:attrName>ppt_w</p:attrName>
                                        </p:attrNameLst>
                                      </p:cBhvr>
                                      <p:tavLst>
                                        <p:tav tm="0">
                                          <p:val>
                                            <p:fltVal val="0"/>
                                          </p:val>
                                        </p:tav>
                                        <p:tav tm="100000">
                                          <p:val>
                                            <p:strVal val="#ppt_w"/>
                                          </p:val>
                                        </p:tav>
                                      </p:tavLst>
                                    </p:anim>
                                    <p:anim calcmode="lin" valueType="num">
                                      <p:cBhvr>
                                        <p:cTn id="33" dur="500" fill="hold"/>
                                        <p:tgtEl>
                                          <p:spTgt spid="22"/>
                                        </p:tgtEl>
                                        <p:attrNameLst>
                                          <p:attrName>ppt_h</p:attrName>
                                        </p:attrNameLst>
                                      </p:cBhvr>
                                      <p:tavLst>
                                        <p:tav tm="0">
                                          <p:val>
                                            <p:fltVal val="0"/>
                                          </p:val>
                                        </p:tav>
                                        <p:tav tm="100000">
                                          <p:val>
                                            <p:strVal val="#ppt_h"/>
                                          </p:val>
                                        </p:tav>
                                      </p:tavLst>
                                    </p:anim>
                                    <p:animEffect transition="in" filter="fade">
                                      <p:cBhvr>
                                        <p:cTn id="3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25" grpId="0"/>
      <p:bldP spid="21" grpId="0" animBg="1"/>
      <p:bldP spid="2" grpId="0"/>
      <p:bldP spid="24" grpId="0"/>
      <p:bldP spid="2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p:spPr>
      </p:pic>
      <p:sp>
        <p:nvSpPr>
          <p:cNvPr id="9" name="Oval 8"/>
          <p:cNvSpPr/>
          <p:nvPr/>
        </p:nvSpPr>
        <p:spPr>
          <a:xfrm>
            <a:off x="8066722" y="2194560"/>
            <a:ext cx="5840730" cy="5840730"/>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id-ID"/>
          </a:p>
        </p:txBody>
      </p:sp>
      <p:sp>
        <p:nvSpPr>
          <p:cNvPr id="2" name="TextBox 1"/>
          <p:cNvSpPr txBox="1"/>
          <p:nvPr/>
        </p:nvSpPr>
        <p:spPr>
          <a:xfrm>
            <a:off x="7840384" y="5086350"/>
            <a:ext cx="3691829" cy="523220"/>
          </a:xfrm>
          <a:prstGeom prst="rect">
            <a:avLst/>
          </a:prstGeom>
          <a:noFill/>
        </p:spPr>
        <p:txBody>
          <a:bodyPr wrap="square" rtlCol="0">
            <a:spAutoFit/>
          </a:bodyPr>
          <a:lstStyle/>
          <a:p>
            <a:pPr algn="r"/>
            <a:r>
              <a:rPr lang="id-ID" sz="28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THANK YOU</a:t>
            </a:r>
            <a:endParaRPr lang="en-US" sz="2800" b="1"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3" name="TextBox 2"/>
          <p:cNvSpPr txBox="1"/>
          <p:nvPr/>
        </p:nvSpPr>
        <p:spPr>
          <a:xfrm>
            <a:off x="7472422" y="5609570"/>
            <a:ext cx="4042268" cy="246221"/>
          </a:xfrm>
          <a:prstGeom prst="rect">
            <a:avLst/>
          </a:prstGeom>
          <a:noFill/>
        </p:spPr>
        <p:txBody>
          <a:bodyPr wrap="square" rtlCol="0">
            <a:spAutoFit/>
          </a:bodyPr>
          <a:lstStyle/>
          <a:p>
            <a:pPr algn="r"/>
            <a:r>
              <a:rPr lang="id-ID" sz="1000" dirty="0">
                <a:solidFill>
                  <a:schemeClr val="bg1"/>
                </a:solidFill>
              </a:rPr>
              <a:t>For Your Attention, </a:t>
            </a:r>
            <a:r>
              <a:rPr lang="en-US" sz="1000">
                <a:solidFill>
                  <a:schemeClr val="bg1"/>
                </a:solidFill>
              </a:rPr>
              <a:t>I am</a:t>
            </a:r>
            <a:r>
              <a:rPr lang="id-ID" sz="1000">
                <a:solidFill>
                  <a:schemeClr val="bg1"/>
                </a:solidFill>
              </a:rPr>
              <a:t> </a:t>
            </a:r>
            <a:r>
              <a:rPr lang="id-ID" sz="1000" dirty="0">
                <a:solidFill>
                  <a:schemeClr val="bg1"/>
                </a:solidFill>
              </a:rPr>
              <a:t>Appreciated</a:t>
            </a:r>
            <a:endParaRPr lang="en-US" sz="1000" dirty="0">
              <a:solidFill>
                <a:schemeClr val="bg1"/>
              </a:solidFill>
            </a:endParaRPr>
          </a:p>
        </p:txBody>
      </p:sp>
      <p:sp>
        <p:nvSpPr>
          <p:cNvPr id="12" name="TextBox 11"/>
          <p:cNvSpPr txBox="1"/>
          <p:nvPr/>
        </p:nvSpPr>
        <p:spPr>
          <a:xfrm>
            <a:off x="8343900" y="3819793"/>
            <a:ext cx="3188313" cy="1384995"/>
          </a:xfrm>
          <a:prstGeom prst="rect">
            <a:avLst/>
          </a:prstGeom>
          <a:noFill/>
        </p:spPr>
        <p:txBody>
          <a:bodyPr wrap="square" rtlCol="0">
            <a:spAutoFit/>
          </a:bodyPr>
          <a:lstStyle/>
          <a:p>
            <a:pPr algn="r"/>
            <a:r>
              <a:rPr lang="id-ID" sz="28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THIS IS THE </a:t>
            </a:r>
          </a:p>
          <a:p>
            <a:pPr algn="r"/>
            <a:r>
              <a:rPr lang="id-ID" sz="28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END OF THE PRESENTATION</a:t>
            </a:r>
            <a:endParaRPr lang="en-US" sz="2800" b="1"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Tree>
    <p:extLst>
      <p:ext uri="{BB962C8B-B14F-4D97-AF65-F5344CB8AC3E}">
        <p14:creationId xmlns:p14="http://schemas.microsoft.com/office/powerpoint/2010/main" val="273560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anim calcmode="lin" valueType="num">
                                      <p:cBhvr>
                                        <p:cTn id="13" dur="500" fill="hold"/>
                                        <p:tgtEl>
                                          <p:spTgt spid="12"/>
                                        </p:tgtEl>
                                        <p:attrNameLst>
                                          <p:attrName>ppt_x</p:attrName>
                                        </p:attrNameLst>
                                      </p:cBhvr>
                                      <p:tavLst>
                                        <p:tav tm="0">
                                          <p:val>
                                            <p:strVal val="#ppt_x"/>
                                          </p:val>
                                        </p:tav>
                                        <p:tav tm="100000">
                                          <p:val>
                                            <p:strVal val="#ppt_x"/>
                                          </p:val>
                                        </p:tav>
                                      </p:tavLst>
                                    </p:anim>
                                    <p:anim calcmode="lin" valueType="num">
                                      <p:cBhvr>
                                        <p:cTn id="14" dur="500" fill="hold"/>
                                        <p:tgtEl>
                                          <p:spTgt spid="1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anim calcmode="lin" valueType="num">
                                      <p:cBhvr>
                                        <p:cTn id="19" dur="500" fill="hold"/>
                                        <p:tgtEl>
                                          <p:spTgt spid="2"/>
                                        </p:tgtEl>
                                        <p:attrNameLst>
                                          <p:attrName>ppt_x</p:attrName>
                                        </p:attrNameLst>
                                      </p:cBhvr>
                                      <p:tavLst>
                                        <p:tav tm="0">
                                          <p:val>
                                            <p:strVal val="#ppt_x"/>
                                          </p:val>
                                        </p:tav>
                                        <p:tav tm="100000">
                                          <p:val>
                                            <p:strVal val="#ppt_x"/>
                                          </p:val>
                                        </p:tav>
                                      </p:tavLst>
                                    </p:anim>
                                    <p:anim calcmode="lin" valueType="num">
                                      <p:cBhvr>
                                        <p:cTn id="20" dur="500" fill="hold"/>
                                        <p:tgtEl>
                                          <p:spTgt spid="2"/>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22" presetClass="entr" presetSubtype="2"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righ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P spid="3"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1360" r="31360"/>
          <a:stretch>
            <a:fillRect/>
          </a:stretch>
        </p:blipFill>
        <p:spPr/>
      </p:pic>
      <p:sp>
        <p:nvSpPr>
          <p:cNvPr id="11" name="Rectangle 10"/>
          <p:cNvSpPr/>
          <p:nvPr/>
        </p:nvSpPr>
        <p:spPr>
          <a:xfrm>
            <a:off x="3497263" y="1580702"/>
            <a:ext cx="8694738" cy="527729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4065493" y="973379"/>
            <a:ext cx="4061012" cy="523220"/>
          </a:xfrm>
          <a:prstGeom prst="rect">
            <a:avLst/>
          </a:prstGeom>
          <a:noFill/>
        </p:spPr>
        <p:txBody>
          <a:bodyPr wrap="square" rtlCol="0">
            <a:spAutoFit/>
          </a:bodyPr>
          <a:lstStyle/>
          <a:p>
            <a:pPr algn="ctr"/>
            <a:r>
              <a:rPr lang="id-ID" sz="2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WELCOME </a:t>
            </a:r>
            <a:r>
              <a:rPr lang="id-ID" sz="2800" b="1" dirty="0">
                <a:solidFill>
                  <a:schemeClr val="accent2"/>
                </a:solidFill>
                <a:latin typeface="Lato Black" panose="020F0502020204030203" pitchFamily="34" charset="0"/>
                <a:ea typeface="Lato Black" panose="020F0502020204030203" pitchFamily="34" charset="0"/>
                <a:cs typeface="Lato Black" panose="020F0502020204030203" pitchFamily="34" charset="0"/>
              </a:rPr>
              <a:t>NOTE</a:t>
            </a:r>
            <a:endParaRPr lang="en-US" sz="2800" b="1" dirty="0">
              <a:solidFill>
                <a:schemeClr val="accent2"/>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9" name="Oval 8"/>
          <p:cNvSpPr/>
          <p:nvPr/>
        </p:nvSpPr>
        <p:spPr>
          <a:xfrm>
            <a:off x="3242934" y="2896780"/>
            <a:ext cx="559555" cy="5576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3161784" y="2973746"/>
            <a:ext cx="718829" cy="369332"/>
          </a:xfrm>
          <a:prstGeom prst="rect">
            <a:avLst/>
          </a:prstGeom>
          <a:noFill/>
        </p:spPr>
        <p:txBody>
          <a:bodyPr wrap="square" rtlCol="0">
            <a:spAutoFit/>
          </a:bodyPr>
          <a:lstStyle/>
          <a:p>
            <a:pPr algn="ctr"/>
            <a:r>
              <a:rPr lang="id-ID"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01</a:t>
            </a:r>
            <a:endParaRPr lang="en-US" b="1"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3" name="TextBox 12"/>
          <p:cNvSpPr txBox="1"/>
          <p:nvPr/>
        </p:nvSpPr>
        <p:spPr>
          <a:xfrm>
            <a:off x="4065493" y="2836591"/>
            <a:ext cx="6859181" cy="600164"/>
          </a:xfrm>
          <a:prstGeom prst="rect">
            <a:avLst/>
          </a:prstGeom>
          <a:noFill/>
        </p:spPr>
        <p:txBody>
          <a:bodyPr wrap="square" rtlCol="0">
            <a:spAutoFit/>
          </a:bodyPr>
          <a:lstStyle/>
          <a:p>
            <a:pPr algn="just"/>
            <a:r>
              <a:rPr lang="en-US" sz="1100" dirty="0">
                <a:solidFill>
                  <a:schemeClr val="tx2">
                    <a:lumMod val="60000"/>
                    <a:lumOff val="40000"/>
                  </a:schemeClr>
                </a:solidFill>
              </a:rPr>
              <a:t>Software Development </a:t>
            </a:r>
            <a:r>
              <a:rPr lang="en-US" sz="1100" dirty="0">
                <a:solidFill>
                  <a:schemeClr val="bg1"/>
                </a:solidFill>
              </a:rPr>
              <a:t>itself has become very advanced and complex in terms of technology and resources with the advancement of cloud computing and vast amount of data being circulated every second. </a:t>
            </a:r>
          </a:p>
        </p:txBody>
      </p:sp>
      <p:sp>
        <p:nvSpPr>
          <p:cNvPr id="17" name="Oval 16"/>
          <p:cNvSpPr/>
          <p:nvPr/>
        </p:nvSpPr>
        <p:spPr>
          <a:xfrm>
            <a:off x="3242934" y="3778232"/>
            <a:ext cx="559555" cy="5576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3161784" y="3855198"/>
            <a:ext cx="718829" cy="369332"/>
          </a:xfrm>
          <a:prstGeom prst="rect">
            <a:avLst/>
          </a:prstGeom>
          <a:noFill/>
        </p:spPr>
        <p:txBody>
          <a:bodyPr wrap="square" rtlCol="0">
            <a:spAutoFit/>
          </a:bodyPr>
          <a:lstStyle/>
          <a:p>
            <a:pPr algn="ctr"/>
            <a:r>
              <a:rPr lang="id-ID"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02</a:t>
            </a:r>
            <a:endParaRPr lang="en-US" b="1"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9" name="Oval 18"/>
          <p:cNvSpPr/>
          <p:nvPr/>
        </p:nvSpPr>
        <p:spPr>
          <a:xfrm>
            <a:off x="3242934" y="4677120"/>
            <a:ext cx="559555" cy="5576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3161784" y="4754086"/>
            <a:ext cx="718829" cy="369332"/>
          </a:xfrm>
          <a:prstGeom prst="rect">
            <a:avLst/>
          </a:prstGeom>
          <a:noFill/>
        </p:spPr>
        <p:txBody>
          <a:bodyPr wrap="square" rtlCol="0">
            <a:spAutoFit/>
          </a:bodyPr>
          <a:lstStyle/>
          <a:p>
            <a:pPr algn="ctr"/>
            <a:r>
              <a:rPr lang="id-ID"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03</a:t>
            </a:r>
            <a:endParaRPr lang="en-US" b="1"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21" name="Oval 20"/>
          <p:cNvSpPr/>
          <p:nvPr/>
        </p:nvSpPr>
        <p:spPr>
          <a:xfrm>
            <a:off x="3242934" y="5557671"/>
            <a:ext cx="559555" cy="5576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3161784" y="5634637"/>
            <a:ext cx="718829" cy="369332"/>
          </a:xfrm>
          <a:prstGeom prst="rect">
            <a:avLst/>
          </a:prstGeom>
          <a:noFill/>
        </p:spPr>
        <p:txBody>
          <a:bodyPr wrap="square" rtlCol="0">
            <a:spAutoFit/>
          </a:bodyPr>
          <a:lstStyle/>
          <a:p>
            <a:pPr algn="ctr"/>
            <a:r>
              <a:rPr lang="id-ID"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04</a:t>
            </a:r>
            <a:endParaRPr lang="en-US" b="1"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23" name="TextBox 22"/>
          <p:cNvSpPr txBox="1"/>
          <p:nvPr/>
        </p:nvSpPr>
        <p:spPr>
          <a:xfrm>
            <a:off x="4065493" y="3756971"/>
            <a:ext cx="6859181" cy="430887"/>
          </a:xfrm>
          <a:prstGeom prst="rect">
            <a:avLst/>
          </a:prstGeom>
          <a:noFill/>
        </p:spPr>
        <p:txBody>
          <a:bodyPr wrap="square" rtlCol="0">
            <a:spAutoFit/>
          </a:bodyPr>
          <a:lstStyle/>
          <a:p>
            <a:pPr algn="just"/>
            <a:r>
              <a:rPr lang="en-US" sz="1100" dirty="0">
                <a:solidFill>
                  <a:schemeClr val="bg1"/>
                </a:solidFill>
              </a:rPr>
              <a:t>Every problem have different programming solution, having knowledge on programming itself is not sufficient for developing efficient and successful software's.</a:t>
            </a:r>
          </a:p>
        </p:txBody>
      </p:sp>
      <p:sp>
        <p:nvSpPr>
          <p:cNvPr id="24" name="TextBox 23"/>
          <p:cNvSpPr txBox="1"/>
          <p:nvPr/>
        </p:nvSpPr>
        <p:spPr>
          <a:xfrm>
            <a:off x="4065493" y="4655859"/>
            <a:ext cx="6859181" cy="430887"/>
          </a:xfrm>
          <a:prstGeom prst="rect">
            <a:avLst/>
          </a:prstGeom>
          <a:noFill/>
        </p:spPr>
        <p:txBody>
          <a:bodyPr wrap="square" rtlCol="0">
            <a:spAutoFit/>
          </a:bodyPr>
          <a:lstStyle/>
          <a:p>
            <a:pPr algn="just"/>
            <a:r>
              <a:rPr lang="en-US" sz="1100" dirty="0">
                <a:solidFill>
                  <a:schemeClr val="tx2">
                    <a:lumMod val="60000"/>
                    <a:lumOff val="40000"/>
                  </a:schemeClr>
                </a:solidFill>
              </a:rPr>
              <a:t>Domain Driven Design </a:t>
            </a:r>
            <a:r>
              <a:rPr lang="en-US" sz="1100" dirty="0">
                <a:solidFill>
                  <a:schemeClr val="bg1"/>
                </a:solidFill>
              </a:rPr>
              <a:t>implementation has more failure rates than success, that’s because of lack of clear communication and hidden relationship between different aspects of business.</a:t>
            </a:r>
          </a:p>
        </p:txBody>
      </p:sp>
      <p:sp>
        <p:nvSpPr>
          <p:cNvPr id="25" name="TextBox 24"/>
          <p:cNvSpPr txBox="1"/>
          <p:nvPr/>
        </p:nvSpPr>
        <p:spPr>
          <a:xfrm>
            <a:off x="4065493" y="5522019"/>
            <a:ext cx="6859181" cy="430887"/>
          </a:xfrm>
          <a:prstGeom prst="rect">
            <a:avLst/>
          </a:prstGeom>
          <a:noFill/>
        </p:spPr>
        <p:txBody>
          <a:bodyPr wrap="square" rtlCol="0">
            <a:spAutoFit/>
          </a:bodyPr>
          <a:lstStyle/>
          <a:p>
            <a:pPr algn="just"/>
            <a:r>
              <a:rPr lang="en-US" sz="1100" dirty="0">
                <a:solidFill>
                  <a:schemeClr val="bg1"/>
                </a:solidFill>
              </a:rPr>
              <a:t>Implementing DDD itself is not enough for the software, lots of external technologies should be integrated that’s why we combine it with different architectures.</a:t>
            </a:r>
          </a:p>
        </p:txBody>
      </p:sp>
      <p:sp>
        <p:nvSpPr>
          <p:cNvPr id="26" name="TextBox 25"/>
          <p:cNvSpPr txBox="1"/>
          <p:nvPr/>
        </p:nvSpPr>
        <p:spPr>
          <a:xfrm>
            <a:off x="4065493" y="2103922"/>
            <a:ext cx="4446495" cy="307777"/>
          </a:xfrm>
          <a:prstGeom prst="rect">
            <a:avLst/>
          </a:prstGeom>
          <a:noFill/>
        </p:spPr>
        <p:txBody>
          <a:bodyPr wrap="square" rtlCol="0">
            <a:spAutoFit/>
          </a:bodyPr>
          <a:lstStyle/>
          <a:p>
            <a:r>
              <a:rPr lang="en-US" sz="1400" b="1" spc="300" dirty="0">
                <a:solidFill>
                  <a:schemeClr val="accent1"/>
                </a:solidFill>
              </a:rPr>
              <a:t>WHY THIS TOPIC</a:t>
            </a:r>
          </a:p>
        </p:txBody>
      </p:sp>
      <p:pic>
        <p:nvPicPr>
          <p:cNvPr id="31" name="Picture 30" descr="A person wearing glasses&#10;&#10;Description automatically generated with low confidence">
            <a:extLst>
              <a:ext uri="{FF2B5EF4-FFF2-40B4-BE49-F238E27FC236}">
                <a16:creationId xmlns:a16="http://schemas.microsoft.com/office/drawing/2014/main" id="{2783AD6B-702A-E26C-326B-243800F3A6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3621" y="3232466"/>
            <a:ext cx="1957388" cy="19962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2" name="Rectangle 31">
            <a:extLst>
              <a:ext uri="{FF2B5EF4-FFF2-40B4-BE49-F238E27FC236}">
                <a16:creationId xmlns:a16="http://schemas.microsoft.com/office/drawing/2014/main" id="{8196275C-95A9-A50A-B098-CA99B5395EE2}"/>
              </a:ext>
            </a:extLst>
          </p:cNvPr>
          <p:cNvSpPr/>
          <p:nvPr/>
        </p:nvSpPr>
        <p:spPr>
          <a:xfrm>
            <a:off x="819773" y="5245020"/>
            <a:ext cx="1625083" cy="276999"/>
          </a:xfrm>
          <a:prstGeom prst="rect">
            <a:avLst/>
          </a:prstGeom>
        </p:spPr>
        <p:txBody>
          <a:bodyPr wrap="square">
            <a:spAutoFit/>
          </a:bodyPr>
          <a:lstStyle/>
          <a:p>
            <a:pPr algn="ctr"/>
            <a:r>
              <a:rPr lang="en-US" sz="1200" dirty="0">
                <a:solidFill>
                  <a:sysClr val="windowText" lastClr="000000"/>
                </a:solidFill>
                <a:latin typeface="+mj-lt"/>
              </a:rPr>
              <a:t>Anupam Siwakoti</a:t>
            </a:r>
            <a:endParaRPr lang="id-ID" sz="1200" dirty="0">
              <a:solidFill>
                <a:sysClr val="windowText" lastClr="000000"/>
              </a:solidFill>
              <a:latin typeface="+mj-lt"/>
            </a:endParaRPr>
          </a:p>
        </p:txBody>
      </p:sp>
      <p:pic>
        <p:nvPicPr>
          <p:cNvPr id="33" name="Picture 32">
            <a:extLst>
              <a:ext uri="{FF2B5EF4-FFF2-40B4-BE49-F238E27FC236}">
                <a16:creationId xmlns:a16="http://schemas.microsoft.com/office/drawing/2014/main" id="{B042608F-2654-9E8C-98FF-8AB4DB778F15}"/>
              </a:ext>
            </a:extLst>
          </p:cNvPr>
          <p:cNvPicPr>
            <a:picLocks noChangeAspect="1"/>
          </p:cNvPicPr>
          <p:nvPr/>
        </p:nvPicPr>
        <p:blipFill>
          <a:blip r:embed="rId4"/>
          <a:srcRect/>
          <a:stretch>
            <a:fillRect/>
          </a:stretch>
        </p:blipFill>
        <p:spPr bwMode="auto">
          <a:xfrm>
            <a:off x="251846" y="230719"/>
            <a:ext cx="1868805" cy="1009015"/>
          </a:xfrm>
          <a:prstGeom prst="rect">
            <a:avLst/>
          </a:prstGeom>
          <a:noFill/>
          <a:ln w="9525">
            <a:noFill/>
            <a:miter lim="800000"/>
            <a:headEnd/>
            <a:tailEnd/>
          </a:ln>
        </p:spPr>
      </p:pic>
    </p:spTree>
    <p:extLst>
      <p:ext uri="{BB962C8B-B14F-4D97-AF65-F5344CB8AC3E}">
        <p14:creationId xmlns:p14="http://schemas.microsoft.com/office/powerpoint/2010/main" val="671382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anim calcmode="lin" valueType="num">
                                      <p:cBhvr>
                                        <p:cTn id="13" dur="500" fill="hold"/>
                                        <p:tgtEl>
                                          <p:spTgt spid="2"/>
                                        </p:tgtEl>
                                        <p:attrNameLst>
                                          <p:attrName>ppt_x</p:attrName>
                                        </p:attrNameLst>
                                      </p:cBhvr>
                                      <p:tavLst>
                                        <p:tav tm="0">
                                          <p:val>
                                            <p:strVal val="#ppt_x"/>
                                          </p:val>
                                        </p:tav>
                                        <p:tav tm="100000">
                                          <p:val>
                                            <p:strVal val="#ppt_x"/>
                                          </p:val>
                                        </p:tav>
                                      </p:tavLst>
                                    </p:anim>
                                    <p:anim calcmode="lin" valueType="num">
                                      <p:cBhvr>
                                        <p:cTn id="14" dur="500" fill="hold"/>
                                        <p:tgtEl>
                                          <p:spTgt spid="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500"/>
                                        <p:tgtEl>
                                          <p:spTgt spid="26"/>
                                        </p:tgtEl>
                                      </p:cBhvr>
                                    </p:animEffect>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childTnLst>
                          </p:cTn>
                        </p:par>
                        <p:par>
                          <p:cTn id="30" fill="hold">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up)">
                                      <p:cBhvr>
                                        <p:cTn id="33" dur="500"/>
                                        <p:tgtEl>
                                          <p:spTgt spid="13"/>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500" fill="hold"/>
                                        <p:tgtEl>
                                          <p:spTgt spid="17"/>
                                        </p:tgtEl>
                                        <p:attrNameLst>
                                          <p:attrName>ppt_w</p:attrName>
                                        </p:attrNameLst>
                                      </p:cBhvr>
                                      <p:tavLst>
                                        <p:tav tm="0">
                                          <p:val>
                                            <p:fltVal val="0"/>
                                          </p:val>
                                        </p:tav>
                                        <p:tav tm="100000">
                                          <p:val>
                                            <p:strVal val="#ppt_w"/>
                                          </p:val>
                                        </p:tav>
                                      </p:tavLst>
                                    </p:anim>
                                    <p:anim calcmode="lin" valueType="num">
                                      <p:cBhvr>
                                        <p:cTn id="43" dur="500" fill="hold"/>
                                        <p:tgtEl>
                                          <p:spTgt spid="17"/>
                                        </p:tgtEl>
                                        <p:attrNameLst>
                                          <p:attrName>ppt_h</p:attrName>
                                        </p:attrNameLst>
                                      </p:cBhvr>
                                      <p:tavLst>
                                        <p:tav tm="0">
                                          <p:val>
                                            <p:fltVal val="0"/>
                                          </p:val>
                                        </p:tav>
                                        <p:tav tm="100000">
                                          <p:val>
                                            <p:strVal val="#ppt_h"/>
                                          </p:val>
                                        </p:tav>
                                      </p:tavLst>
                                    </p:anim>
                                    <p:animEffect transition="in" filter="fade">
                                      <p:cBhvr>
                                        <p:cTn id="44" dur="500"/>
                                        <p:tgtEl>
                                          <p:spTgt spid="17"/>
                                        </p:tgtEl>
                                      </p:cBhvr>
                                    </p:animEffect>
                                  </p:childTnLst>
                                </p:cTn>
                              </p:par>
                            </p:childTnLst>
                          </p:cTn>
                        </p:par>
                        <p:par>
                          <p:cTn id="45" fill="hold">
                            <p:stCondLst>
                              <p:cond delay="3000"/>
                            </p:stCondLst>
                            <p:childTnLst>
                              <p:par>
                                <p:cTn id="46" presetID="22" presetClass="entr" presetSubtype="1" fill="hold" grpId="0" nodeType="after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up)">
                                      <p:cBhvr>
                                        <p:cTn id="48" dur="500"/>
                                        <p:tgtEl>
                                          <p:spTgt spid="23"/>
                                        </p:tgtEl>
                                      </p:cBhvr>
                                    </p:animEffect>
                                  </p:childTnLst>
                                </p:cTn>
                              </p:par>
                            </p:childTnLst>
                          </p:cTn>
                        </p:par>
                        <p:par>
                          <p:cTn id="49" fill="hold">
                            <p:stCondLst>
                              <p:cond delay="3500"/>
                            </p:stCondLst>
                            <p:childTnLst>
                              <p:par>
                                <p:cTn id="50" presetID="53" presetClass="entr" presetSubtype="16" fill="hold" grpId="0" nodeType="afterEffect">
                                  <p:stCondLst>
                                    <p:cond delay="0"/>
                                  </p:stCondLst>
                                  <p:childTnLst>
                                    <p:set>
                                      <p:cBhvr>
                                        <p:cTn id="51" dur="1" fill="hold">
                                          <p:stCondLst>
                                            <p:cond delay="0"/>
                                          </p:stCondLst>
                                        </p:cTn>
                                        <p:tgtEl>
                                          <p:spTgt spid="20"/>
                                        </p:tgtEl>
                                        <p:attrNameLst>
                                          <p:attrName>style.visibility</p:attrName>
                                        </p:attrNameLst>
                                      </p:cBhvr>
                                      <p:to>
                                        <p:strVal val="visible"/>
                                      </p:to>
                                    </p:set>
                                    <p:anim calcmode="lin" valueType="num">
                                      <p:cBhvr>
                                        <p:cTn id="52" dur="500" fill="hold"/>
                                        <p:tgtEl>
                                          <p:spTgt spid="20"/>
                                        </p:tgtEl>
                                        <p:attrNameLst>
                                          <p:attrName>ppt_w</p:attrName>
                                        </p:attrNameLst>
                                      </p:cBhvr>
                                      <p:tavLst>
                                        <p:tav tm="0">
                                          <p:val>
                                            <p:fltVal val="0"/>
                                          </p:val>
                                        </p:tav>
                                        <p:tav tm="100000">
                                          <p:val>
                                            <p:strVal val="#ppt_w"/>
                                          </p:val>
                                        </p:tav>
                                      </p:tavLst>
                                    </p:anim>
                                    <p:anim calcmode="lin" valueType="num">
                                      <p:cBhvr>
                                        <p:cTn id="53" dur="500" fill="hold"/>
                                        <p:tgtEl>
                                          <p:spTgt spid="20"/>
                                        </p:tgtEl>
                                        <p:attrNameLst>
                                          <p:attrName>ppt_h</p:attrName>
                                        </p:attrNameLst>
                                      </p:cBhvr>
                                      <p:tavLst>
                                        <p:tav tm="0">
                                          <p:val>
                                            <p:fltVal val="0"/>
                                          </p:val>
                                        </p:tav>
                                        <p:tav tm="100000">
                                          <p:val>
                                            <p:strVal val="#ppt_h"/>
                                          </p:val>
                                        </p:tav>
                                      </p:tavLst>
                                    </p:anim>
                                    <p:animEffect transition="in" filter="fade">
                                      <p:cBhvr>
                                        <p:cTn id="54" dur="500"/>
                                        <p:tgtEl>
                                          <p:spTgt spid="20"/>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p:cTn id="57" dur="500" fill="hold"/>
                                        <p:tgtEl>
                                          <p:spTgt spid="19"/>
                                        </p:tgtEl>
                                        <p:attrNameLst>
                                          <p:attrName>ppt_w</p:attrName>
                                        </p:attrNameLst>
                                      </p:cBhvr>
                                      <p:tavLst>
                                        <p:tav tm="0">
                                          <p:val>
                                            <p:fltVal val="0"/>
                                          </p:val>
                                        </p:tav>
                                        <p:tav tm="100000">
                                          <p:val>
                                            <p:strVal val="#ppt_w"/>
                                          </p:val>
                                        </p:tav>
                                      </p:tavLst>
                                    </p:anim>
                                    <p:anim calcmode="lin" valueType="num">
                                      <p:cBhvr>
                                        <p:cTn id="58" dur="500" fill="hold"/>
                                        <p:tgtEl>
                                          <p:spTgt spid="19"/>
                                        </p:tgtEl>
                                        <p:attrNameLst>
                                          <p:attrName>ppt_h</p:attrName>
                                        </p:attrNameLst>
                                      </p:cBhvr>
                                      <p:tavLst>
                                        <p:tav tm="0">
                                          <p:val>
                                            <p:fltVal val="0"/>
                                          </p:val>
                                        </p:tav>
                                        <p:tav tm="100000">
                                          <p:val>
                                            <p:strVal val="#ppt_h"/>
                                          </p:val>
                                        </p:tav>
                                      </p:tavLst>
                                    </p:anim>
                                    <p:animEffect transition="in" filter="fade">
                                      <p:cBhvr>
                                        <p:cTn id="59" dur="500"/>
                                        <p:tgtEl>
                                          <p:spTgt spid="19"/>
                                        </p:tgtEl>
                                      </p:cBhvr>
                                    </p:animEffect>
                                  </p:childTnLst>
                                </p:cTn>
                              </p:par>
                            </p:childTnLst>
                          </p:cTn>
                        </p:par>
                        <p:par>
                          <p:cTn id="60" fill="hold">
                            <p:stCondLst>
                              <p:cond delay="4000"/>
                            </p:stCondLst>
                            <p:childTnLst>
                              <p:par>
                                <p:cTn id="61" presetID="22" presetClass="entr" presetSubtype="1" fill="hold" grpId="0" nodeType="after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wipe(up)">
                                      <p:cBhvr>
                                        <p:cTn id="63" dur="500"/>
                                        <p:tgtEl>
                                          <p:spTgt spid="24"/>
                                        </p:tgtEl>
                                      </p:cBhvr>
                                    </p:animEffect>
                                  </p:childTnLst>
                                </p:cTn>
                              </p:par>
                            </p:childTnLst>
                          </p:cTn>
                        </p:par>
                        <p:par>
                          <p:cTn id="64" fill="hold">
                            <p:stCondLst>
                              <p:cond delay="4500"/>
                            </p:stCondLst>
                            <p:childTnLst>
                              <p:par>
                                <p:cTn id="65" presetID="53" presetClass="entr" presetSubtype="16"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p:cTn id="67" dur="500" fill="hold"/>
                                        <p:tgtEl>
                                          <p:spTgt spid="22"/>
                                        </p:tgtEl>
                                        <p:attrNameLst>
                                          <p:attrName>ppt_w</p:attrName>
                                        </p:attrNameLst>
                                      </p:cBhvr>
                                      <p:tavLst>
                                        <p:tav tm="0">
                                          <p:val>
                                            <p:fltVal val="0"/>
                                          </p:val>
                                        </p:tav>
                                        <p:tav tm="100000">
                                          <p:val>
                                            <p:strVal val="#ppt_w"/>
                                          </p:val>
                                        </p:tav>
                                      </p:tavLst>
                                    </p:anim>
                                    <p:anim calcmode="lin" valueType="num">
                                      <p:cBhvr>
                                        <p:cTn id="68" dur="500" fill="hold"/>
                                        <p:tgtEl>
                                          <p:spTgt spid="22"/>
                                        </p:tgtEl>
                                        <p:attrNameLst>
                                          <p:attrName>ppt_h</p:attrName>
                                        </p:attrNameLst>
                                      </p:cBhvr>
                                      <p:tavLst>
                                        <p:tav tm="0">
                                          <p:val>
                                            <p:fltVal val="0"/>
                                          </p:val>
                                        </p:tav>
                                        <p:tav tm="100000">
                                          <p:val>
                                            <p:strVal val="#ppt_h"/>
                                          </p:val>
                                        </p:tav>
                                      </p:tavLst>
                                    </p:anim>
                                    <p:animEffect transition="in" filter="fade">
                                      <p:cBhvr>
                                        <p:cTn id="69" dur="500"/>
                                        <p:tgtEl>
                                          <p:spTgt spid="22"/>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 calcmode="lin" valueType="num">
                                      <p:cBhvr>
                                        <p:cTn id="72" dur="500" fill="hold"/>
                                        <p:tgtEl>
                                          <p:spTgt spid="21"/>
                                        </p:tgtEl>
                                        <p:attrNameLst>
                                          <p:attrName>ppt_w</p:attrName>
                                        </p:attrNameLst>
                                      </p:cBhvr>
                                      <p:tavLst>
                                        <p:tav tm="0">
                                          <p:val>
                                            <p:fltVal val="0"/>
                                          </p:val>
                                        </p:tav>
                                        <p:tav tm="100000">
                                          <p:val>
                                            <p:strVal val="#ppt_w"/>
                                          </p:val>
                                        </p:tav>
                                      </p:tavLst>
                                    </p:anim>
                                    <p:anim calcmode="lin" valueType="num">
                                      <p:cBhvr>
                                        <p:cTn id="73" dur="500" fill="hold"/>
                                        <p:tgtEl>
                                          <p:spTgt spid="21"/>
                                        </p:tgtEl>
                                        <p:attrNameLst>
                                          <p:attrName>ppt_h</p:attrName>
                                        </p:attrNameLst>
                                      </p:cBhvr>
                                      <p:tavLst>
                                        <p:tav tm="0">
                                          <p:val>
                                            <p:fltVal val="0"/>
                                          </p:val>
                                        </p:tav>
                                        <p:tav tm="100000">
                                          <p:val>
                                            <p:strVal val="#ppt_h"/>
                                          </p:val>
                                        </p:tav>
                                      </p:tavLst>
                                    </p:anim>
                                    <p:animEffect transition="in" filter="fade">
                                      <p:cBhvr>
                                        <p:cTn id="74" dur="500"/>
                                        <p:tgtEl>
                                          <p:spTgt spid="21"/>
                                        </p:tgtEl>
                                      </p:cBhvr>
                                    </p:animEffect>
                                  </p:childTnLst>
                                </p:cTn>
                              </p:par>
                            </p:childTnLst>
                          </p:cTn>
                        </p:par>
                        <p:par>
                          <p:cTn id="75" fill="hold">
                            <p:stCondLst>
                              <p:cond delay="5000"/>
                            </p:stCondLst>
                            <p:childTnLst>
                              <p:par>
                                <p:cTn id="76" presetID="22" presetClass="entr" presetSubtype="1" fill="hold" grpId="0" nodeType="after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wipe(up)">
                                      <p:cBhvr>
                                        <p:cTn id="78" dur="500"/>
                                        <p:tgtEl>
                                          <p:spTgt spid="25"/>
                                        </p:tgtEl>
                                      </p:cBhvr>
                                    </p:animEffect>
                                  </p:childTnLst>
                                </p:cTn>
                              </p:par>
                            </p:childTnLst>
                          </p:cTn>
                        </p:par>
                        <p:par>
                          <p:cTn id="79" fill="hold">
                            <p:stCondLst>
                              <p:cond delay="5500"/>
                            </p:stCondLst>
                            <p:childTnLst>
                              <p:par>
                                <p:cTn id="80" presetID="42" presetClass="entr" presetSubtype="0" fill="hold" grpId="0" nodeType="after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fade">
                                      <p:cBhvr>
                                        <p:cTn id="82" dur="500"/>
                                        <p:tgtEl>
                                          <p:spTgt spid="32"/>
                                        </p:tgtEl>
                                      </p:cBhvr>
                                    </p:animEffect>
                                    <p:anim calcmode="lin" valueType="num">
                                      <p:cBhvr>
                                        <p:cTn id="83" dur="500" fill="hold"/>
                                        <p:tgtEl>
                                          <p:spTgt spid="32"/>
                                        </p:tgtEl>
                                        <p:attrNameLst>
                                          <p:attrName>ppt_x</p:attrName>
                                        </p:attrNameLst>
                                      </p:cBhvr>
                                      <p:tavLst>
                                        <p:tav tm="0">
                                          <p:val>
                                            <p:strVal val="#ppt_x"/>
                                          </p:val>
                                        </p:tav>
                                        <p:tav tm="100000">
                                          <p:val>
                                            <p:strVal val="#ppt_x"/>
                                          </p:val>
                                        </p:tav>
                                      </p:tavLst>
                                    </p:anim>
                                    <p:anim calcmode="lin" valueType="num">
                                      <p:cBhvr>
                                        <p:cTn id="84" dur="5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 grpId="0"/>
      <p:bldP spid="9" grpId="0" animBg="1"/>
      <p:bldP spid="12" grpId="0"/>
      <p:bldP spid="13" grpId="0"/>
      <p:bldP spid="17" grpId="0" animBg="1"/>
      <p:bldP spid="18" grpId="0"/>
      <p:bldP spid="19" grpId="0" animBg="1"/>
      <p:bldP spid="20" grpId="0"/>
      <p:bldP spid="21" grpId="0" animBg="1"/>
      <p:bldP spid="22" grpId="0"/>
      <p:bldP spid="23" grpId="0"/>
      <p:bldP spid="24" grpId="0"/>
      <p:bldP spid="25" grpId="0"/>
      <p:bldP spid="26" grpId="0"/>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3962" y="1386648"/>
            <a:ext cx="4061012" cy="523220"/>
          </a:xfrm>
          <a:prstGeom prst="rect">
            <a:avLst/>
          </a:prstGeom>
          <a:noFill/>
        </p:spPr>
        <p:txBody>
          <a:bodyPr wrap="square" rtlCol="0">
            <a:spAutoFit/>
          </a:bodyPr>
          <a:lstStyle/>
          <a:p>
            <a:pPr algn="ctr"/>
            <a:r>
              <a:rPr lang="en-US" sz="2800" b="1" dirty="0">
                <a:solidFill>
                  <a:schemeClr val="accent2"/>
                </a:solidFill>
                <a:latin typeface="Lato Black" panose="020F0502020204030203" pitchFamily="34" charset="0"/>
                <a:ea typeface="Lato Black" panose="020F0502020204030203" pitchFamily="34" charset="0"/>
                <a:cs typeface="Lato Black" panose="020F0502020204030203" pitchFamily="34" charset="0"/>
              </a:rPr>
              <a:t>Domain </a:t>
            </a:r>
            <a:r>
              <a:rPr lang="en-US" sz="2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Driven Design</a:t>
            </a:r>
          </a:p>
        </p:txBody>
      </p:sp>
      <p:sp>
        <p:nvSpPr>
          <p:cNvPr id="7" name="Oval 6"/>
          <p:cNvSpPr/>
          <p:nvPr/>
        </p:nvSpPr>
        <p:spPr>
          <a:xfrm>
            <a:off x="1080823" y="3435673"/>
            <a:ext cx="559555" cy="5576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001186" y="3528681"/>
            <a:ext cx="718829" cy="369332"/>
          </a:xfrm>
          <a:prstGeom prst="rect">
            <a:avLst/>
          </a:prstGeom>
          <a:noFill/>
        </p:spPr>
        <p:txBody>
          <a:bodyPr wrap="square" rtlCol="0">
            <a:spAutoFit/>
          </a:bodyPr>
          <a:lstStyle/>
          <a:p>
            <a:pPr algn="ctr"/>
            <a:r>
              <a:rPr lang="id-ID"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01</a:t>
            </a:r>
            <a:endParaRPr lang="en-US" b="1"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9" name="TextBox 8"/>
          <p:cNvSpPr txBox="1"/>
          <p:nvPr/>
        </p:nvSpPr>
        <p:spPr>
          <a:xfrm>
            <a:off x="1852274" y="3387879"/>
            <a:ext cx="4929966" cy="854080"/>
          </a:xfrm>
          <a:prstGeom prst="rect">
            <a:avLst/>
          </a:prstGeom>
          <a:noFill/>
        </p:spPr>
        <p:txBody>
          <a:bodyPr wrap="square" rtlCol="0">
            <a:spAutoFit/>
          </a:bodyPr>
          <a:lstStyle/>
          <a:p>
            <a:pPr algn="just">
              <a:lnSpc>
                <a:spcPct val="150000"/>
              </a:lnSpc>
            </a:pPr>
            <a:r>
              <a:rPr lang="en-US" sz="1100" dirty="0"/>
              <a:t>DDD describes different approaches, tools and techniques which dissects business complexity and still manages to focus on the core business idea.</a:t>
            </a:r>
          </a:p>
        </p:txBody>
      </p:sp>
      <p:sp>
        <p:nvSpPr>
          <p:cNvPr id="10" name="TextBox 9"/>
          <p:cNvSpPr txBox="1"/>
          <p:nvPr/>
        </p:nvSpPr>
        <p:spPr>
          <a:xfrm>
            <a:off x="1869470" y="4312941"/>
            <a:ext cx="4929966" cy="854080"/>
          </a:xfrm>
          <a:prstGeom prst="rect">
            <a:avLst/>
          </a:prstGeom>
          <a:noFill/>
        </p:spPr>
        <p:txBody>
          <a:bodyPr wrap="square" rtlCol="0">
            <a:spAutoFit/>
          </a:bodyPr>
          <a:lstStyle/>
          <a:p>
            <a:pPr algn="just">
              <a:lnSpc>
                <a:spcPct val="150000"/>
              </a:lnSpc>
            </a:pPr>
            <a:r>
              <a:rPr lang="en-US" sz="1100" dirty="0"/>
              <a:t>It not a pattern which can be followed rule wise, it’s the way of analyzing the relation between different aspects of the business and later generating relationship between them using classes and objects</a:t>
            </a:r>
          </a:p>
        </p:txBody>
      </p:sp>
      <p:sp>
        <p:nvSpPr>
          <p:cNvPr id="12" name="Oval 11"/>
          <p:cNvSpPr/>
          <p:nvPr/>
        </p:nvSpPr>
        <p:spPr>
          <a:xfrm>
            <a:off x="1080823" y="4413377"/>
            <a:ext cx="559555" cy="5576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1001186" y="4490343"/>
            <a:ext cx="718829" cy="369332"/>
          </a:xfrm>
          <a:prstGeom prst="rect">
            <a:avLst/>
          </a:prstGeom>
          <a:noFill/>
        </p:spPr>
        <p:txBody>
          <a:bodyPr wrap="square" rtlCol="0">
            <a:spAutoFit/>
          </a:bodyPr>
          <a:lstStyle/>
          <a:p>
            <a:pPr algn="ctr"/>
            <a:r>
              <a:rPr lang="id-ID"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02</a:t>
            </a:r>
            <a:endParaRPr lang="en-US" b="1"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6" name="TextBox 15"/>
          <p:cNvSpPr txBox="1"/>
          <p:nvPr/>
        </p:nvSpPr>
        <p:spPr>
          <a:xfrm>
            <a:off x="1015730" y="2425232"/>
            <a:ext cx="5819131" cy="573106"/>
          </a:xfrm>
          <a:prstGeom prst="rect">
            <a:avLst/>
          </a:prstGeom>
          <a:noFill/>
        </p:spPr>
        <p:txBody>
          <a:bodyPr wrap="square" rtlCol="0">
            <a:spAutoFit/>
          </a:bodyPr>
          <a:lstStyle/>
          <a:p>
            <a:pPr algn="just">
              <a:lnSpc>
                <a:spcPct val="150000"/>
              </a:lnSpc>
            </a:pPr>
            <a:r>
              <a:rPr lang="en-US" sz="1100" dirty="0">
                <a:solidFill>
                  <a:schemeClr val="tx2">
                    <a:lumMod val="60000"/>
                    <a:lumOff val="40000"/>
                  </a:schemeClr>
                </a:solidFill>
              </a:rPr>
              <a:t>Main principle</a:t>
            </a:r>
            <a:r>
              <a:rPr lang="en-US" sz="1100" dirty="0"/>
              <a:t>, business domain must be the core of the software, mainly focuses on road map or say strategical design of the business.</a:t>
            </a:r>
          </a:p>
        </p:txBody>
      </p:sp>
      <p:sp>
        <p:nvSpPr>
          <p:cNvPr id="17" name="TextBox 16"/>
          <p:cNvSpPr txBox="1"/>
          <p:nvPr/>
        </p:nvSpPr>
        <p:spPr>
          <a:xfrm>
            <a:off x="992517" y="2146659"/>
            <a:ext cx="4446495" cy="307777"/>
          </a:xfrm>
          <a:prstGeom prst="rect">
            <a:avLst/>
          </a:prstGeom>
          <a:noFill/>
        </p:spPr>
        <p:txBody>
          <a:bodyPr wrap="square" rtlCol="0">
            <a:spAutoFit/>
          </a:bodyPr>
          <a:lstStyle/>
          <a:p>
            <a:pPr algn="ctr"/>
            <a:r>
              <a:rPr lang="en-US" sz="1400" b="1" spc="300" dirty="0">
                <a:solidFill>
                  <a:schemeClr val="accent1"/>
                </a:solidFill>
              </a:rPr>
              <a:t>Introduced by Eric Evan’s in 2003</a:t>
            </a:r>
          </a:p>
        </p:txBody>
      </p:sp>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0723" r="30723"/>
          <a:stretch>
            <a:fillRect/>
          </a:stretch>
        </p:blipFill>
        <p:spPr>
          <a:xfrm>
            <a:off x="6914499" y="0"/>
            <a:ext cx="5277502" cy="6858000"/>
          </a:xfrm>
        </p:spPr>
      </p:pic>
      <p:sp>
        <p:nvSpPr>
          <p:cNvPr id="15" name="Oval 14">
            <a:extLst>
              <a:ext uri="{FF2B5EF4-FFF2-40B4-BE49-F238E27FC236}">
                <a16:creationId xmlns:a16="http://schemas.microsoft.com/office/drawing/2014/main" id="{7EB1564F-6370-4348-D0C8-09907948A87A}"/>
              </a:ext>
            </a:extLst>
          </p:cNvPr>
          <p:cNvSpPr/>
          <p:nvPr/>
        </p:nvSpPr>
        <p:spPr>
          <a:xfrm>
            <a:off x="1080821" y="5327629"/>
            <a:ext cx="559555" cy="5576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6041B8E0-DB3B-F935-AD2C-1817C37E23B9}"/>
              </a:ext>
            </a:extLst>
          </p:cNvPr>
          <p:cNvSpPr txBox="1"/>
          <p:nvPr/>
        </p:nvSpPr>
        <p:spPr>
          <a:xfrm>
            <a:off x="1001183" y="5415133"/>
            <a:ext cx="718829" cy="369332"/>
          </a:xfrm>
          <a:prstGeom prst="rect">
            <a:avLst/>
          </a:prstGeom>
          <a:noFill/>
        </p:spPr>
        <p:txBody>
          <a:bodyPr wrap="square" rtlCol="0">
            <a:spAutoFit/>
          </a:bodyPr>
          <a:lstStyle/>
          <a:p>
            <a:pPr algn="ctr"/>
            <a:r>
              <a:rPr lang="id-ID"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03</a:t>
            </a:r>
            <a:endParaRPr lang="en-US" b="1"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9" name="TextBox 18">
            <a:extLst>
              <a:ext uri="{FF2B5EF4-FFF2-40B4-BE49-F238E27FC236}">
                <a16:creationId xmlns:a16="http://schemas.microsoft.com/office/drawing/2014/main" id="{117CE814-C14B-E256-F0CC-00DD390F8803}"/>
              </a:ext>
            </a:extLst>
          </p:cNvPr>
          <p:cNvSpPr txBox="1"/>
          <p:nvPr/>
        </p:nvSpPr>
        <p:spPr>
          <a:xfrm>
            <a:off x="1869470" y="5238003"/>
            <a:ext cx="4929966" cy="827021"/>
          </a:xfrm>
          <a:prstGeom prst="rect">
            <a:avLst/>
          </a:prstGeom>
          <a:noFill/>
        </p:spPr>
        <p:txBody>
          <a:bodyPr wrap="square" rtlCol="0">
            <a:spAutoFit/>
          </a:bodyPr>
          <a:lstStyle/>
          <a:p>
            <a:pPr algn="just">
              <a:lnSpc>
                <a:spcPct val="150000"/>
              </a:lnSpc>
            </a:pPr>
            <a:r>
              <a:rPr lang="en-US" sz="1100" dirty="0"/>
              <a:t>“Big Ball of Mud,” which suggests that when a software works fine but can’t answer how its working then we will end up developing a software where it will be difficult to read and understand the codebase. </a:t>
            </a:r>
          </a:p>
        </p:txBody>
      </p:sp>
      <p:pic>
        <p:nvPicPr>
          <p:cNvPr id="20" name="Picture 19">
            <a:extLst>
              <a:ext uri="{FF2B5EF4-FFF2-40B4-BE49-F238E27FC236}">
                <a16:creationId xmlns:a16="http://schemas.microsoft.com/office/drawing/2014/main" id="{7ACF8310-6120-F83B-9BA5-D6075348D47B}"/>
              </a:ext>
            </a:extLst>
          </p:cNvPr>
          <p:cNvPicPr>
            <a:picLocks noChangeAspect="1"/>
          </p:cNvPicPr>
          <p:nvPr/>
        </p:nvPicPr>
        <p:blipFill>
          <a:blip r:embed="rId3"/>
          <a:srcRect/>
          <a:stretch>
            <a:fillRect/>
          </a:stretch>
        </p:blipFill>
        <p:spPr bwMode="auto">
          <a:xfrm>
            <a:off x="251846" y="230719"/>
            <a:ext cx="1868805" cy="1009015"/>
          </a:xfrm>
          <a:prstGeom prst="rect">
            <a:avLst/>
          </a:prstGeom>
          <a:noFill/>
          <a:ln w="9525">
            <a:noFill/>
            <a:miter lim="800000"/>
            <a:headEnd/>
            <a:tailEnd/>
          </a:ln>
        </p:spPr>
      </p:pic>
      <p:pic>
        <p:nvPicPr>
          <p:cNvPr id="2050" name="Picture 2" descr="Domain-Driven Design">
            <a:extLst>
              <a:ext uri="{FF2B5EF4-FFF2-40B4-BE49-F238E27FC236}">
                <a16:creationId xmlns:a16="http://schemas.microsoft.com/office/drawing/2014/main" id="{0A6E8F29-EB40-6488-DCAE-712EBB52E1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1683" y="74140"/>
            <a:ext cx="5154414" cy="672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37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fltVal val="0"/>
                                          </p:val>
                                        </p:tav>
                                        <p:tav tm="100000">
                                          <p:val>
                                            <p:strVal val="#ppt_h"/>
                                          </p:val>
                                        </p:tav>
                                      </p:tavLst>
                                    </p:anim>
                                    <p:animEffect transition="in" filter="fade">
                                      <p:cBhvr>
                                        <p:cTn id="28" dur="500"/>
                                        <p:tgtEl>
                                          <p:spTgt spid="7"/>
                                        </p:tgtEl>
                                      </p:cBhvr>
                                    </p:animEffect>
                                  </p:childTnLst>
                                </p:cTn>
                              </p:par>
                            </p:childTnLst>
                          </p:cTn>
                        </p:par>
                        <p:par>
                          <p:cTn id="29" fill="hold">
                            <p:stCondLst>
                              <p:cond delay="2000"/>
                            </p:stCondLst>
                            <p:childTnLst>
                              <p:par>
                                <p:cTn id="30" presetID="22" presetClass="entr" presetSubtype="1"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animEffect transition="in" filter="fade">
                                      <p:cBhvr>
                                        <p:cTn id="38" dur="500"/>
                                        <p:tgtEl>
                                          <p:spTgt spid="13"/>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p:cTn id="41" dur="500" fill="hold"/>
                                        <p:tgtEl>
                                          <p:spTgt spid="12"/>
                                        </p:tgtEl>
                                        <p:attrNameLst>
                                          <p:attrName>ppt_w</p:attrName>
                                        </p:attrNameLst>
                                      </p:cBhvr>
                                      <p:tavLst>
                                        <p:tav tm="0">
                                          <p:val>
                                            <p:fltVal val="0"/>
                                          </p:val>
                                        </p:tav>
                                        <p:tav tm="100000">
                                          <p:val>
                                            <p:strVal val="#ppt_w"/>
                                          </p:val>
                                        </p:tav>
                                      </p:tavLst>
                                    </p:anim>
                                    <p:anim calcmode="lin" valueType="num">
                                      <p:cBhvr>
                                        <p:cTn id="42" dur="500" fill="hold"/>
                                        <p:tgtEl>
                                          <p:spTgt spid="12"/>
                                        </p:tgtEl>
                                        <p:attrNameLst>
                                          <p:attrName>ppt_h</p:attrName>
                                        </p:attrNameLst>
                                      </p:cBhvr>
                                      <p:tavLst>
                                        <p:tav tm="0">
                                          <p:val>
                                            <p:fltVal val="0"/>
                                          </p:val>
                                        </p:tav>
                                        <p:tav tm="100000">
                                          <p:val>
                                            <p:strVal val="#ppt_h"/>
                                          </p:val>
                                        </p:tav>
                                      </p:tavLst>
                                    </p:anim>
                                    <p:animEffect transition="in" filter="fade">
                                      <p:cBhvr>
                                        <p:cTn id="43" dur="500"/>
                                        <p:tgtEl>
                                          <p:spTgt spid="12"/>
                                        </p:tgtEl>
                                      </p:cBhvr>
                                    </p:animEffect>
                                  </p:childTnLst>
                                </p:cTn>
                              </p:par>
                            </p:childTnLst>
                          </p:cTn>
                        </p:par>
                        <p:par>
                          <p:cTn id="44" fill="hold">
                            <p:stCondLst>
                              <p:cond delay="3000"/>
                            </p:stCondLst>
                            <p:childTnLst>
                              <p:par>
                                <p:cTn id="45" presetID="22" presetClass="entr" presetSubtype="1"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up)">
                                      <p:cBhvr>
                                        <p:cTn id="47" dur="500"/>
                                        <p:tgtEl>
                                          <p:spTgt spid="10"/>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500" fill="hold"/>
                                        <p:tgtEl>
                                          <p:spTgt spid="15"/>
                                        </p:tgtEl>
                                        <p:attrNameLst>
                                          <p:attrName>ppt_w</p:attrName>
                                        </p:attrNameLst>
                                      </p:cBhvr>
                                      <p:tavLst>
                                        <p:tav tm="0">
                                          <p:val>
                                            <p:fltVal val="0"/>
                                          </p:val>
                                        </p:tav>
                                        <p:tav tm="100000">
                                          <p:val>
                                            <p:strVal val="#ppt_w"/>
                                          </p:val>
                                        </p:tav>
                                      </p:tavLst>
                                    </p:anim>
                                    <p:anim calcmode="lin" valueType="num">
                                      <p:cBhvr>
                                        <p:cTn id="51" dur="500" fill="hold"/>
                                        <p:tgtEl>
                                          <p:spTgt spid="15"/>
                                        </p:tgtEl>
                                        <p:attrNameLst>
                                          <p:attrName>ppt_h</p:attrName>
                                        </p:attrNameLst>
                                      </p:cBhvr>
                                      <p:tavLst>
                                        <p:tav tm="0">
                                          <p:val>
                                            <p:fltVal val="0"/>
                                          </p:val>
                                        </p:tav>
                                        <p:tav tm="100000">
                                          <p:val>
                                            <p:strVal val="#ppt_h"/>
                                          </p:val>
                                        </p:tav>
                                      </p:tavLst>
                                    </p:anim>
                                    <p:animEffect transition="in" filter="fade">
                                      <p:cBhvr>
                                        <p:cTn id="52" dur="500"/>
                                        <p:tgtEl>
                                          <p:spTgt spid="15"/>
                                        </p:tgtEl>
                                      </p:cBhvr>
                                    </p:animEffect>
                                  </p:childTnLst>
                                </p:cTn>
                              </p:par>
                            </p:childTnLst>
                          </p:cTn>
                        </p:par>
                        <p:par>
                          <p:cTn id="53" fill="hold">
                            <p:stCondLst>
                              <p:cond delay="3500"/>
                            </p:stCondLst>
                            <p:childTnLst>
                              <p:par>
                                <p:cTn id="54" presetID="53" presetClass="entr" presetSubtype="16" fill="hold" grpId="0" nodeType="after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p:cTn id="56" dur="500" fill="hold"/>
                                        <p:tgtEl>
                                          <p:spTgt spid="18"/>
                                        </p:tgtEl>
                                        <p:attrNameLst>
                                          <p:attrName>ppt_w</p:attrName>
                                        </p:attrNameLst>
                                      </p:cBhvr>
                                      <p:tavLst>
                                        <p:tav tm="0">
                                          <p:val>
                                            <p:fltVal val="0"/>
                                          </p:val>
                                        </p:tav>
                                        <p:tav tm="100000">
                                          <p:val>
                                            <p:strVal val="#ppt_w"/>
                                          </p:val>
                                        </p:tav>
                                      </p:tavLst>
                                    </p:anim>
                                    <p:anim calcmode="lin" valueType="num">
                                      <p:cBhvr>
                                        <p:cTn id="57" dur="500" fill="hold"/>
                                        <p:tgtEl>
                                          <p:spTgt spid="18"/>
                                        </p:tgtEl>
                                        <p:attrNameLst>
                                          <p:attrName>ppt_h</p:attrName>
                                        </p:attrNameLst>
                                      </p:cBhvr>
                                      <p:tavLst>
                                        <p:tav tm="0">
                                          <p:val>
                                            <p:fltVal val="0"/>
                                          </p:val>
                                        </p:tav>
                                        <p:tav tm="100000">
                                          <p:val>
                                            <p:strVal val="#ppt_h"/>
                                          </p:val>
                                        </p:tav>
                                      </p:tavLst>
                                    </p:anim>
                                    <p:animEffect transition="in" filter="fade">
                                      <p:cBhvr>
                                        <p:cTn id="58" dur="500"/>
                                        <p:tgtEl>
                                          <p:spTgt spid="18"/>
                                        </p:tgtEl>
                                      </p:cBhvr>
                                    </p:animEffect>
                                  </p:childTnLst>
                                </p:cTn>
                              </p:par>
                            </p:childTnLst>
                          </p:cTn>
                        </p:par>
                        <p:par>
                          <p:cTn id="59" fill="hold">
                            <p:stCondLst>
                              <p:cond delay="4000"/>
                            </p:stCondLst>
                            <p:childTnLst>
                              <p:par>
                                <p:cTn id="60" presetID="22" presetClass="entr" presetSubtype="1" fill="hold" grpId="0" nodeType="after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up)">
                                      <p:cBhvr>
                                        <p:cTn id="6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p:bldP spid="9" grpId="0"/>
      <p:bldP spid="10" grpId="0"/>
      <p:bldP spid="12" grpId="0" animBg="1"/>
      <p:bldP spid="13" grpId="0"/>
      <p:bldP spid="16" grpId="0"/>
      <p:bldP spid="17" grpId="0"/>
      <p:bldP spid="15" grpId="0" animBg="1"/>
      <p:bldP spid="18"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70" name="Rectangle 69"/>
          <p:cNvSpPr/>
          <p:nvPr/>
        </p:nvSpPr>
        <p:spPr>
          <a:xfrm>
            <a:off x="-1" y="-2715"/>
            <a:ext cx="12192000" cy="687214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5646056" y="993949"/>
            <a:ext cx="4750572" cy="523220"/>
          </a:xfrm>
          <a:prstGeom prst="rect">
            <a:avLst/>
          </a:prstGeom>
          <a:noFill/>
        </p:spPr>
        <p:txBody>
          <a:bodyPr wrap="square" rtlCol="0">
            <a:spAutoFit/>
          </a:bodyPr>
          <a:lstStyle/>
          <a:p>
            <a:r>
              <a:rPr lang="en-US" sz="2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UBIQUITIOUS LANGUAGE </a:t>
            </a:r>
            <a:endParaRPr lang="en-US" sz="2800" b="1" dirty="0">
              <a:solidFill>
                <a:schemeClr val="accent2"/>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8" name="TextBox 7"/>
          <p:cNvSpPr txBox="1"/>
          <p:nvPr/>
        </p:nvSpPr>
        <p:spPr>
          <a:xfrm>
            <a:off x="7176313" y="2590416"/>
            <a:ext cx="4144829" cy="827021"/>
          </a:xfrm>
          <a:prstGeom prst="rect">
            <a:avLst/>
          </a:prstGeom>
          <a:noFill/>
        </p:spPr>
        <p:txBody>
          <a:bodyPr wrap="square" rtlCol="0">
            <a:spAutoFit/>
          </a:bodyPr>
          <a:lstStyle/>
          <a:p>
            <a:pPr>
              <a:lnSpc>
                <a:spcPct val="150000"/>
              </a:lnSpc>
            </a:pPr>
            <a:r>
              <a:rPr lang="en-US" sz="1100" b="1" dirty="0">
                <a:solidFill>
                  <a:schemeClr val="bg2">
                    <a:lumMod val="50000"/>
                  </a:schemeClr>
                </a:solidFill>
              </a:rPr>
              <a:t>Common terms </a:t>
            </a:r>
            <a:r>
              <a:rPr lang="en-US" sz="1100" dirty="0">
                <a:solidFill>
                  <a:schemeClr val="tx1">
                    <a:lumMod val="65000"/>
                    <a:lumOff val="35000"/>
                  </a:schemeClr>
                </a:solidFill>
              </a:rPr>
              <a:t>that both the business expert and developer agrees on while having conversation about the business </a:t>
            </a:r>
            <a:endParaRPr lang="en-US" sz="1050" dirty="0">
              <a:solidFill>
                <a:schemeClr val="tx1">
                  <a:lumMod val="65000"/>
                  <a:lumOff val="35000"/>
                </a:schemeClr>
              </a:solidFill>
            </a:endParaRPr>
          </a:p>
        </p:txBody>
      </p:sp>
      <p:sp>
        <p:nvSpPr>
          <p:cNvPr id="45" name="Oval 44"/>
          <p:cNvSpPr/>
          <p:nvPr/>
        </p:nvSpPr>
        <p:spPr>
          <a:xfrm>
            <a:off x="6498279" y="2685101"/>
            <a:ext cx="559555" cy="55503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19"/>
          <p:cNvSpPr>
            <a:spLocks noEditPoints="1"/>
          </p:cNvSpPr>
          <p:nvPr/>
        </p:nvSpPr>
        <p:spPr bwMode="auto">
          <a:xfrm>
            <a:off x="6645942" y="2868847"/>
            <a:ext cx="248344" cy="184377"/>
          </a:xfrm>
          <a:custGeom>
            <a:avLst/>
            <a:gdLst>
              <a:gd name="T0" fmla="*/ 17 w 55"/>
              <a:gd name="T1" fmla="*/ 41 h 41"/>
              <a:gd name="T2" fmla="*/ 15 w 55"/>
              <a:gd name="T3" fmla="*/ 40 h 41"/>
              <a:gd name="T4" fmla="*/ 1 w 55"/>
              <a:gd name="T5" fmla="*/ 26 h 41"/>
              <a:gd name="T6" fmla="*/ 1 w 55"/>
              <a:gd name="T7" fmla="*/ 23 h 41"/>
              <a:gd name="T8" fmla="*/ 4 w 55"/>
              <a:gd name="T9" fmla="*/ 23 h 41"/>
              <a:gd name="T10" fmla="*/ 17 w 55"/>
              <a:gd name="T11" fmla="*/ 35 h 41"/>
              <a:gd name="T12" fmla="*/ 51 w 55"/>
              <a:gd name="T13" fmla="*/ 1 h 41"/>
              <a:gd name="T14" fmla="*/ 54 w 55"/>
              <a:gd name="T15" fmla="*/ 1 h 41"/>
              <a:gd name="T16" fmla="*/ 54 w 55"/>
              <a:gd name="T17" fmla="*/ 4 h 41"/>
              <a:gd name="T18" fmla="*/ 18 w 55"/>
              <a:gd name="T19" fmla="*/ 40 h 41"/>
              <a:gd name="T20" fmla="*/ 17 w 55"/>
              <a:gd name="T21" fmla="*/ 41 h 41"/>
              <a:gd name="T22" fmla="*/ 17 w 55"/>
              <a:gd name="T23" fmla="*/ 41 h 41"/>
              <a:gd name="T24" fmla="*/ 17 w 55"/>
              <a:gd name="T25"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41">
                <a:moveTo>
                  <a:pt x="17" y="41"/>
                </a:moveTo>
                <a:cubicBezTo>
                  <a:pt x="16" y="41"/>
                  <a:pt x="15" y="41"/>
                  <a:pt x="15" y="40"/>
                </a:cubicBezTo>
                <a:cubicBezTo>
                  <a:pt x="1" y="26"/>
                  <a:pt x="1" y="26"/>
                  <a:pt x="1" y="26"/>
                </a:cubicBezTo>
                <a:cubicBezTo>
                  <a:pt x="0" y="25"/>
                  <a:pt x="0" y="24"/>
                  <a:pt x="1" y="23"/>
                </a:cubicBezTo>
                <a:cubicBezTo>
                  <a:pt x="2" y="22"/>
                  <a:pt x="3" y="22"/>
                  <a:pt x="4" y="23"/>
                </a:cubicBezTo>
                <a:cubicBezTo>
                  <a:pt x="17" y="35"/>
                  <a:pt x="17" y="35"/>
                  <a:pt x="17" y="35"/>
                </a:cubicBezTo>
                <a:cubicBezTo>
                  <a:pt x="51" y="1"/>
                  <a:pt x="51" y="1"/>
                  <a:pt x="51" y="1"/>
                </a:cubicBezTo>
                <a:cubicBezTo>
                  <a:pt x="52" y="0"/>
                  <a:pt x="53" y="0"/>
                  <a:pt x="54" y="1"/>
                </a:cubicBezTo>
                <a:cubicBezTo>
                  <a:pt x="55" y="2"/>
                  <a:pt x="55" y="3"/>
                  <a:pt x="54" y="4"/>
                </a:cubicBezTo>
                <a:cubicBezTo>
                  <a:pt x="18" y="40"/>
                  <a:pt x="18" y="40"/>
                  <a:pt x="18" y="40"/>
                </a:cubicBezTo>
                <a:cubicBezTo>
                  <a:pt x="18" y="41"/>
                  <a:pt x="17" y="41"/>
                  <a:pt x="17" y="41"/>
                </a:cubicBezTo>
                <a:close/>
                <a:moveTo>
                  <a:pt x="17" y="41"/>
                </a:moveTo>
                <a:cubicBezTo>
                  <a:pt x="17" y="41"/>
                  <a:pt x="17" y="41"/>
                  <a:pt x="17" y="41"/>
                </a:cubicBezTo>
              </a:path>
            </a:pathLst>
          </a:custGeom>
          <a:noFill/>
          <a:ln w="38100">
            <a:solidFill>
              <a:schemeClr val="bg1"/>
            </a:solidFill>
          </a:ln>
        </p:spPr>
        <p:txBody>
          <a:bodyPr vert="horz" wrap="square" lIns="91440" tIns="45720" rIns="91440" bIns="45720" numCol="1" anchor="t" anchorCtr="0" compatLnSpc="1">
            <a:prstTxWarp prst="textNoShape">
              <a:avLst/>
            </a:prstTxWarp>
          </a:bodyPr>
          <a:lstStyle/>
          <a:p>
            <a:endParaRPr lang="id-ID"/>
          </a:p>
        </p:txBody>
      </p:sp>
      <p:sp>
        <p:nvSpPr>
          <p:cNvPr id="69" name="Freeform 68"/>
          <p:cNvSpPr/>
          <p:nvPr/>
        </p:nvSpPr>
        <p:spPr>
          <a:xfrm>
            <a:off x="-1" y="-1"/>
            <a:ext cx="5646057" cy="6858001"/>
          </a:xfrm>
          <a:custGeom>
            <a:avLst/>
            <a:gdLst>
              <a:gd name="connsiteX0" fmla="*/ 0 w 4836756"/>
              <a:gd name="connsiteY0" fmla="*/ 0 h 6858001"/>
              <a:gd name="connsiteX1" fmla="*/ 3140892 w 4836756"/>
              <a:gd name="connsiteY1" fmla="*/ 0 h 6858001"/>
              <a:gd name="connsiteX2" fmla="*/ 3164114 w 4836756"/>
              <a:gd name="connsiteY2" fmla="*/ 59479 h 6858001"/>
              <a:gd name="connsiteX3" fmla="*/ 3178629 w 4836756"/>
              <a:gd name="connsiteY3" fmla="*/ 104088 h 6858001"/>
              <a:gd name="connsiteX4" fmla="*/ 3222171 w 4836756"/>
              <a:gd name="connsiteY4" fmla="*/ 133828 h 6858001"/>
              <a:gd name="connsiteX5" fmla="*/ 3265714 w 4836756"/>
              <a:gd name="connsiteY5" fmla="*/ 223046 h 6858001"/>
              <a:gd name="connsiteX6" fmla="*/ 3309257 w 4836756"/>
              <a:gd name="connsiteY6" fmla="*/ 267655 h 6858001"/>
              <a:gd name="connsiteX7" fmla="*/ 3396343 w 4836756"/>
              <a:gd name="connsiteY7" fmla="*/ 297395 h 6858001"/>
              <a:gd name="connsiteX8" fmla="*/ 3439886 w 4836756"/>
              <a:gd name="connsiteY8" fmla="*/ 312265 h 6858001"/>
              <a:gd name="connsiteX9" fmla="*/ 3483429 w 4836756"/>
              <a:gd name="connsiteY9" fmla="*/ 327134 h 6858001"/>
              <a:gd name="connsiteX10" fmla="*/ 3512457 w 4836756"/>
              <a:gd name="connsiteY10" fmla="*/ 371743 h 6858001"/>
              <a:gd name="connsiteX11" fmla="*/ 3541486 w 4836756"/>
              <a:gd name="connsiteY11" fmla="*/ 460962 h 6858001"/>
              <a:gd name="connsiteX12" fmla="*/ 3497943 w 4836756"/>
              <a:gd name="connsiteY12" fmla="*/ 609660 h 6858001"/>
              <a:gd name="connsiteX13" fmla="*/ 3483429 w 4836756"/>
              <a:gd name="connsiteY13" fmla="*/ 654269 h 6858001"/>
              <a:gd name="connsiteX14" fmla="*/ 3497943 w 4836756"/>
              <a:gd name="connsiteY14" fmla="*/ 713748 h 6858001"/>
              <a:gd name="connsiteX15" fmla="*/ 3570514 w 4836756"/>
              <a:gd name="connsiteY15" fmla="*/ 802966 h 6858001"/>
              <a:gd name="connsiteX16" fmla="*/ 3614057 w 4836756"/>
              <a:gd name="connsiteY16" fmla="*/ 832705 h 6858001"/>
              <a:gd name="connsiteX17" fmla="*/ 3686629 w 4836756"/>
              <a:gd name="connsiteY17" fmla="*/ 966533 h 6858001"/>
              <a:gd name="connsiteX18" fmla="*/ 3701143 w 4836756"/>
              <a:gd name="connsiteY18" fmla="*/ 1159839 h 6858001"/>
              <a:gd name="connsiteX19" fmla="*/ 3715657 w 4836756"/>
              <a:gd name="connsiteY19" fmla="*/ 1204449 h 6858001"/>
              <a:gd name="connsiteX20" fmla="*/ 3759200 w 4836756"/>
              <a:gd name="connsiteY20" fmla="*/ 1516713 h 6858001"/>
              <a:gd name="connsiteX21" fmla="*/ 3773714 w 4836756"/>
              <a:gd name="connsiteY21" fmla="*/ 1576192 h 6858001"/>
              <a:gd name="connsiteX22" fmla="*/ 3817257 w 4836756"/>
              <a:gd name="connsiteY22" fmla="*/ 1591062 h 6858001"/>
              <a:gd name="connsiteX23" fmla="*/ 3860800 w 4836756"/>
              <a:gd name="connsiteY23" fmla="*/ 1635671 h 6858001"/>
              <a:gd name="connsiteX24" fmla="*/ 3918857 w 4836756"/>
              <a:gd name="connsiteY24" fmla="*/ 1724890 h 6858001"/>
              <a:gd name="connsiteX25" fmla="*/ 3933371 w 4836756"/>
              <a:gd name="connsiteY25" fmla="*/ 1784368 h 6858001"/>
              <a:gd name="connsiteX26" fmla="*/ 3962400 w 4836756"/>
              <a:gd name="connsiteY26" fmla="*/ 1828978 h 6858001"/>
              <a:gd name="connsiteX27" fmla="*/ 3947886 w 4836756"/>
              <a:gd name="connsiteY27" fmla="*/ 2007415 h 6858001"/>
              <a:gd name="connsiteX28" fmla="*/ 3962400 w 4836756"/>
              <a:gd name="connsiteY28" fmla="*/ 2111503 h 6858001"/>
              <a:gd name="connsiteX29" fmla="*/ 4034971 w 4836756"/>
              <a:gd name="connsiteY29" fmla="*/ 2200721 h 6858001"/>
              <a:gd name="connsiteX30" fmla="*/ 4078514 w 4836756"/>
              <a:gd name="connsiteY30" fmla="*/ 2215591 h 6858001"/>
              <a:gd name="connsiteX31" fmla="*/ 4165600 w 4836756"/>
              <a:gd name="connsiteY31" fmla="*/ 2260200 h 6858001"/>
              <a:gd name="connsiteX32" fmla="*/ 4223657 w 4836756"/>
              <a:gd name="connsiteY32" fmla="*/ 2364288 h 6858001"/>
              <a:gd name="connsiteX33" fmla="*/ 4238171 w 4836756"/>
              <a:gd name="connsiteY33" fmla="*/ 2438637 h 6858001"/>
              <a:gd name="connsiteX34" fmla="*/ 4252686 w 4836756"/>
              <a:gd name="connsiteY34" fmla="*/ 2483247 h 6858001"/>
              <a:gd name="connsiteX35" fmla="*/ 4281714 w 4836756"/>
              <a:gd name="connsiteY35" fmla="*/ 2721162 h 6858001"/>
              <a:gd name="connsiteX36" fmla="*/ 4310743 w 4836756"/>
              <a:gd name="connsiteY36" fmla="*/ 2810380 h 6858001"/>
              <a:gd name="connsiteX37" fmla="*/ 4325257 w 4836756"/>
              <a:gd name="connsiteY37" fmla="*/ 2854990 h 6858001"/>
              <a:gd name="connsiteX38" fmla="*/ 4397829 w 4836756"/>
              <a:gd name="connsiteY38" fmla="*/ 2944208 h 6858001"/>
              <a:gd name="connsiteX39" fmla="*/ 4441371 w 4836756"/>
              <a:gd name="connsiteY39" fmla="*/ 3048297 h 6858001"/>
              <a:gd name="connsiteX40" fmla="*/ 4470400 w 4836756"/>
              <a:gd name="connsiteY40" fmla="*/ 3152385 h 6858001"/>
              <a:gd name="connsiteX41" fmla="*/ 4499429 w 4836756"/>
              <a:gd name="connsiteY41" fmla="*/ 3241602 h 6858001"/>
              <a:gd name="connsiteX42" fmla="*/ 4513943 w 4836756"/>
              <a:gd name="connsiteY42" fmla="*/ 3286212 h 6858001"/>
              <a:gd name="connsiteX43" fmla="*/ 4528457 w 4836756"/>
              <a:gd name="connsiteY43" fmla="*/ 3420040 h 6858001"/>
              <a:gd name="connsiteX44" fmla="*/ 4542971 w 4836756"/>
              <a:gd name="connsiteY44" fmla="*/ 3524128 h 6858001"/>
              <a:gd name="connsiteX45" fmla="*/ 4557486 w 4836756"/>
              <a:gd name="connsiteY45" fmla="*/ 3702565 h 6858001"/>
              <a:gd name="connsiteX46" fmla="*/ 4572000 w 4836756"/>
              <a:gd name="connsiteY46" fmla="*/ 3747174 h 6858001"/>
              <a:gd name="connsiteX47" fmla="*/ 4659086 w 4836756"/>
              <a:gd name="connsiteY47" fmla="*/ 3836393 h 6858001"/>
              <a:gd name="connsiteX48" fmla="*/ 4746171 w 4836756"/>
              <a:gd name="connsiteY48" fmla="*/ 3910741 h 6858001"/>
              <a:gd name="connsiteX49" fmla="*/ 4804229 w 4836756"/>
              <a:gd name="connsiteY49" fmla="*/ 4059438 h 6858001"/>
              <a:gd name="connsiteX50" fmla="*/ 4818743 w 4836756"/>
              <a:gd name="connsiteY50" fmla="*/ 4104048 h 6858001"/>
              <a:gd name="connsiteX51" fmla="*/ 4818743 w 4836756"/>
              <a:gd name="connsiteY51" fmla="*/ 4565010 h 6858001"/>
              <a:gd name="connsiteX52" fmla="*/ 4804229 w 4836756"/>
              <a:gd name="connsiteY52" fmla="*/ 4683967 h 6858001"/>
              <a:gd name="connsiteX53" fmla="*/ 4775200 w 4836756"/>
              <a:gd name="connsiteY53" fmla="*/ 4773186 h 6858001"/>
              <a:gd name="connsiteX54" fmla="*/ 4760686 w 4836756"/>
              <a:gd name="connsiteY54" fmla="*/ 4817795 h 6858001"/>
              <a:gd name="connsiteX55" fmla="*/ 4746171 w 4836756"/>
              <a:gd name="connsiteY55" fmla="*/ 4877274 h 6858001"/>
              <a:gd name="connsiteX56" fmla="*/ 4717143 w 4836756"/>
              <a:gd name="connsiteY56" fmla="*/ 4921884 h 6858001"/>
              <a:gd name="connsiteX57" fmla="*/ 4717143 w 4836756"/>
              <a:gd name="connsiteY57" fmla="*/ 5308496 h 6858001"/>
              <a:gd name="connsiteX58" fmla="*/ 4746171 w 4836756"/>
              <a:gd name="connsiteY58" fmla="*/ 5397715 h 6858001"/>
              <a:gd name="connsiteX59" fmla="*/ 4731657 w 4836756"/>
              <a:gd name="connsiteY59" fmla="*/ 5620761 h 6858001"/>
              <a:gd name="connsiteX60" fmla="*/ 4717143 w 4836756"/>
              <a:gd name="connsiteY60" fmla="*/ 5665370 h 6858001"/>
              <a:gd name="connsiteX61" fmla="*/ 4673600 w 4836756"/>
              <a:gd name="connsiteY61" fmla="*/ 5695109 h 6858001"/>
              <a:gd name="connsiteX62" fmla="*/ 4659086 w 4836756"/>
              <a:gd name="connsiteY62" fmla="*/ 5739718 h 6858001"/>
              <a:gd name="connsiteX63" fmla="*/ 4572000 w 4836756"/>
              <a:gd name="connsiteY63" fmla="*/ 5799197 h 6858001"/>
              <a:gd name="connsiteX64" fmla="*/ 4542971 w 4836756"/>
              <a:gd name="connsiteY64" fmla="*/ 5843806 h 6858001"/>
              <a:gd name="connsiteX65" fmla="*/ 4528457 w 4836756"/>
              <a:gd name="connsiteY65" fmla="*/ 5888416 h 6858001"/>
              <a:gd name="connsiteX66" fmla="*/ 4513943 w 4836756"/>
              <a:gd name="connsiteY66" fmla="*/ 6408857 h 6858001"/>
              <a:gd name="connsiteX67" fmla="*/ 4310743 w 4836756"/>
              <a:gd name="connsiteY67" fmla="*/ 6423726 h 6858001"/>
              <a:gd name="connsiteX68" fmla="*/ 4223657 w 4836756"/>
              <a:gd name="connsiteY68" fmla="*/ 6453466 h 6858001"/>
              <a:gd name="connsiteX69" fmla="*/ 4136571 w 4836756"/>
              <a:gd name="connsiteY69" fmla="*/ 6527814 h 6858001"/>
              <a:gd name="connsiteX70" fmla="*/ 4107543 w 4836756"/>
              <a:gd name="connsiteY70" fmla="*/ 6617033 h 6858001"/>
              <a:gd name="connsiteX71" fmla="*/ 4093029 w 4836756"/>
              <a:gd name="connsiteY71" fmla="*/ 6795470 h 6858001"/>
              <a:gd name="connsiteX72" fmla="*/ 4005943 w 4836756"/>
              <a:gd name="connsiteY72" fmla="*/ 6825209 h 6858001"/>
              <a:gd name="connsiteX73" fmla="*/ 3962400 w 4836756"/>
              <a:gd name="connsiteY73" fmla="*/ 6840079 h 6858001"/>
              <a:gd name="connsiteX74" fmla="*/ 3918857 w 4836756"/>
              <a:gd name="connsiteY74" fmla="*/ 6854949 h 6858001"/>
              <a:gd name="connsiteX75" fmla="*/ 3886087 w 4836756"/>
              <a:gd name="connsiteY75" fmla="*/ 6858001 h 6858001"/>
              <a:gd name="connsiteX76" fmla="*/ 0 w 4836756"/>
              <a:gd name="connsiteY76"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4836756" h="6858001">
                <a:moveTo>
                  <a:pt x="0" y="0"/>
                </a:moveTo>
                <a:lnTo>
                  <a:pt x="3140892" y="0"/>
                </a:lnTo>
                <a:lnTo>
                  <a:pt x="3164114" y="59479"/>
                </a:lnTo>
                <a:cubicBezTo>
                  <a:pt x="3169486" y="74155"/>
                  <a:pt x="3169072" y="91849"/>
                  <a:pt x="3178629" y="104088"/>
                </a:cubicBezTo>
                <a:cubicBezTo>
                  <a:pt x="3189526" y="118043"/>
                  <a:pt x="3207657" y="123915"/>
                  <a:pt x="3222171" y="133828"/>
                </a:cubicBezTo>
                <a:cubicBezTo>
                  <a:pt x="3236718" y="178535"/>
                  <a:pt x="3234453" y="184614"/>
                  <a:pt x="3265714" y="223046"/>
                </a:cubicBezTo>
                <a:cubicBezTo>
                  <a:pt x="3278855" y="239201"/>
                  <a:pt x="3291314" y="257442"/>
                  <a:pt x="3309257" y="267655"/>
                </a:cubicBezTo>
                <a:cubicBezTo>
                  <a:pt x="3336005" y="282879"/>
                  <a:pt x="3367314" y="287482"/>
                  <a:pt x="3396343" y="297395"/>
                </a:cubicBezTo>
                <a:lnTo>
                  <a:pt x="3439886" y="312265"/>
                </a:lnTo>
                <a:lnTo>
                  <a:pt x="3483429" y="327134"/>
                </a:lnTo>
                <a:cubicBezTo>
                  <a:pt x="3493105" y="342003"/>
                  <a:pt x="3505372" y="355413"/>
                  <a:pt x="3512457" y="371743"/>
                </a:cubicBezTo>
                <a:cubicBezTo>
                  <a:pt x="3524884" y="400390"/>
                  <a:pt x="3541486" y="460962"/>
                  <a:pt x="3541486" y="460962"/>
                </a:cubicBezTo>
                <a:cubicBezTo>
                  <a:pt x="3519549" y="550853"/>
                  <a:pt x="3533279" y="501054"/>
                  <a:pt x="3497943" y="609660"/>
                </a:cubicBezTo>
                <a:lnTo>
                  <a:pt x="3483429" y="654269"/>
                </a:lnTo>
                <a:cubicBezTo>
                  <a:pt x="3488267" y="674095"/>
                  <a:pt x="3490085" y="694964"/>
                  <a:pt x="3497943" y="713748"/>
                </a:cubicBezTo>
                <a:cubicBezTo>
                  <a:pt x="3510629" y="744075"/>
                  <a:pt x="3547263" y="783115"/>
                  <a:pt x="3570514" y="802966"/>
                </a:cubicBezTo>
                <a:cubicBezTo>
                  <a:pt x="3583915" y="814406"/>
                  <a:pt x="3599543" y="822792"/>
                  <a:pt x="3614057" y="832705"/>
                </a:cubicBezTo>
                <a:cubicBezTo>
                  <a:pt x="3680601" y="934966"/>
                  <a:pt x="3661081" y="888016"/>
                  <a:pt x="3686629" y="966533"/>
                </a:cubicBezTo>
                <a:cubicBezTo>
                  <a:pt x="3691467" y="1030969"/>
                  <a:pt x="3693319" y="1095712"/>
                  <a:pt x="3701143" y="1159839"/>
                </a:cubicBezTo>
                <a:cubicBezTo>
                  <a:pt x="3703041" y="1175392"/>
                  <a:pt x="3714207" y="1188845"/>
                  <a:pt x="3715657" y="1204449"/>
                </a:cubicBezTo>
                <a:cubicBezTo>
                  <a:pt x="3744040" y="1509773"/>
                  <a:pt x="3679209" y="1393791"/>
                  <a:pt x="3759200" y="1516713"/>
                </a:cubicBezTo>
                <a:cubicBezTo>
                  <a:pt x="3764038" y="1536539"/>
                  <a:pt x="3761253" y="1560234"/>
                  <a:pt x="3773714" y="1576192"/>
                </a:cubicBezTo>
                <a:cubicBezTo>
                  <a:pt x="3783271" y="1588432"/>
                  <a:pt x="3804527" y="1582368"/>
                  <a:pt x="3817257" y="1591062"/>
                </a:cubicBezTo>
                <a:cubicBezTo>
                  <a:pt x="3834336" y="1602727"/>
                  <a:pt x="3848198" y="1619072"/>
                  <a:pt x="3860800" y="1635671"/>
                </a:cubicBezTo>
                <a:cubicBezTo>
                  <a:pt x="3882219" y="1663884"/>
                  <a:pt x="3918857" y="1724890"/>
                  <a:pt x="3918857" y="1724890"/>
                </a:cubicBezTo>
                <a:cubicBezTo>
                  <a:pt x="3923695" y="1744715"/>
                  <a:pt x="3925513" y="1765584"/>
                  <a:pt x="3933371" y="1784368"/>
                </a:cubicBezTo>
                <a:cubicBezTo>
                  <a:pt x="3940243" y="1800795"/>
                  <a:pt x="3961240" y="1811146"/>
                  <a:pt x="3962400" y="1828978"/>
                </a:cubicBezTo>
                <a:cubicBezTo>
                  <a:pt x="3966275" y="1888531"/>
                  <a:pt x="3952724" y="1947936"/>
                  <a:pt x="3947886" y="2007415"/>
                </a:cubicBezTo>
                <a:cubicBezTo>
                  <a:pt x="3952724" y="2042111"/>
                  <a:pt x="3952570" y="2077933"/>
                  <a:pt x="3962400" y="2111503"/>
                </a:cubicBezTo>
                <a:cubicBezTo>
                  <a:pt x="3969093" y="2134360"/>
                  <a:pt x="4018775" y="2189659"/>
                  <a:pt x="4034971" y="2200721"/>
                </a:cubicBezTo>
                <a:cubicBezTo>
                  <a:pt x="4047701" y="2209416"/>
                  <a:pt x="4064830" y="2208582"/>
                  <a:pt x="4078514" y="2215591"/>
                </a:cubicBezTo>
                <a:cubicBezTo>
                  <a:pt x="4191052" y="2273239"/>
                  <a:pt x="4056160" y="2222828"/>
                  <a:pt x="4165600" y="2260200"/>
                </a:cubicBezTo>
                <a:cubicBezTo>
                  <a:pt x="4186836" y="2292834"/>
                  <a:pt x="4211380" y="2326554"/>
                  <a:pt x="4223657" y="2364288"/>
                </a:cubicBezTo>
                <a:cubicBezTo>
                  <a:pt x="4231458" y="2388265"/>
                  <a:pt x="4232188" y="2414118"/>
                  <a:pt x="4238171" y="2438637"/>
                </a:cubicBezTo>
                <a:cubicBezTo>
                  <a:pt x="4241882" y="2453844"/>
                  <a:pt x="4247848" y="2468377"/>
                  <a:pt x="4252686" y="2483247"/>
                </a:cubicBezTo>
                <a:cubicBezTo>
                  <a:pt x="4259589" y="2561042"/>
                  <a:pt x="4261265" y="2644345"/>
                  <a:pt x="4281714" y="2721162"/>
                </a:cubicBezTo>
                <a:cubicBezTo>
                  <a:pt x="4289765" y="2751406"/>
                  <a:pt x="4301067" y="2780640"/>
                  <a:pt x="4310743" y="2810380"/>
                </a:cubicBezTo>
                <a:cubicBezTo>
                  <a:pt x="4315581" y="2825250"/>
                  <a:pt x="4316770" y="2841948"/>
                  <a:pt x="4325257" y="2854990"/>
                </a:cubicBezTo>
                <a:cubicBezTo>
                  <a:pt x="4365672" y="2917097"/>
                  <a:pt x="4341951" y="2886962"/>
                  <a:pt x="4397829" y="2944208"/>
                </a:cubicBezTo>
                <a:cubicBezTo>
                  <a:pt x="4431864" y="3048813"/>
                  <a:pt x="4387571" y="2919689"/>
                  <a:pt x="4441371" y="3048297"/>
                </a:cubicBezTo>
                <a:cubicBezTo>
                  <a:pt x="4457636" y="3087179"/>
                  <a:pt x="4458119" y="3110444"/>
                  <a:pt x="4470400" y="3152385"/>
                </a:cubicBezTo>
                <a:cubicBezTo>
                  <a:pt x="4479192" y="3182411"/>
                  <a:pt x="4489753" y="3211864"/>
                  <a:pt x="4499429" y="3241602"/>
                </a:cubicBezTo>
                <a:lnTo>
                  <a:pt x="4513943" y="3286212"/>
                </a:lnTo>
                <a:cubicBezTo>
                  <a:pt x="4518781" y="3330821"/>
                  <a:pt x="4523023" y="3375502"/>
                  <a:pt x="4528457" y="3420040"/>
                </a:cubicBezTo>
                <a:cubicBezTo>
                  <a:pt x="4532700" y="3454817"/>
                  <a:pt x="4539390" y="3489272"/>
                  <a:pt x="4542971" y="3524128"/>
                </a:cubicBezTo>
                <a:cubicBezTo>
                  <a:pt x="4549070" y="3583485"/>
                  <a:pt x="4549786" y="3643403"/>
                  <a:pt x="4557486" y="3702565"/>
                </a:cubicBezTo>
                <a:cubicBezTo>
                  <a:pt x="4559508" y="3718101"/>
                  <a:pt x="4562607" y="3734801"/>
                  <a:pt x="4572000" y="3747174"/>
                </a:cubicBezTo>
                <a:cubicBezTo>
                  <a:pt x="4597204" y="3780372"/>
                  <a:pt x="4630057" y="3806653"/>
                  <a:pt x="4659086" y="3836393"/>
                </a:cubicBezTo>
                <a:cubicBezTo>
                  <a:pt x="4714964" y="3893639"/>
                  <a:pt x="4685550" y="3869337"/>
                  <a:pt x="4746171" y="3910741"/>
                </a:cubicBezTo>
                <a:cubicBezTo>
                  <a:pt x="4788884" y="3998257"/>
                  <a:pt x="4768359" y="3949193"/>
                  <a:pt x="4804229" y="4059438"/>
                </a:cubicBezTo>
                <a:lnTo>
                  <a:pt x="4818743" y="4104048"/>
                </a:lnTo>
                <a:cubicBezTo>
                  <a:pt x="4845260" y="4321386"/>
                  <a:pt x="4840124" y="4225479"/>
                  <a:pt x="4818743" y="4565010"/>
                </a:cubicBezTo>
                <a:cubicBezTo>
                  <a:pt x="4816232" y="4604888"/>
                  <a:pt x="4812402" y="4644893"/>
                  <a:pt x="4804229" y="4683967"/>
                </a:cubicBezTo>
                <a:cubicBezTo>
                  <a:pt x="4797818" y="4714620"/>
                  <a:pt x="4784876" y="4743446"/>
                  <a:pt x="4775200" y="4773186"/>
                </a:cubicBezTo>
                <a:cubicBezTo>
                  <a:pt x="4770362" y="4788055"/>
                  <a:pt x="4764397" y="4802589"/>
                  <a:pt x="4760686" y="4817795"/>
                </a:cubicBezTo>
                <a:cubicBezTo>
                  <a:pt x="4755848" y="4837621"/>
                  <a:pt x="4754029" y="4858490"/>
                  <a:pt x="4746171" y="4877274"/>
                </a:cubicBezTo>
                <a:cubicBezTo>
                  <a:pt x="4739299" y="4893700"/>
                  <a:pt x="4726819" y="4907014"/>
                  <a:pt x="4717143" y="4921884"/>
                </a:cubicBezTo>
                <a:cubicBezTo>
                  <a:pt x="4685942" y="5081709"/>
                  <a:pt x="4688009" y="5039866"/>
                  <a:pt x="4717143" y="5308496"/>
                </a:cubicBezTo>
                <a:cubicBezTo>
                  <a:pt x="4720522" y="5339653"/>
                  <a:pt x="4746171" y="5397715"/>
                  <a:pt x="4746171" y="5397715"/>
                </a:cubicBezTo>
                <a:cubicBezTo>
                  <a:pt x="4741333" y="5472063"/>
                  <a:pt x="4739689" y="5546702"/>
                  <a:pt x="4731657" y="5620761"/>
                </a:cubicBezTo>
                <a:cubicBezTo>
                  <a:pt x="4729967" y="5636339"/>
                  <a:pt x="4726700" y="5653131"/>
                  <a:pt x="4717143" y="5665370"/>
                </a:cubicBezTo>
                <a:cubicBezTo>
                  <a:pt x="4706246" y="5679325"/>
                  <a:pt x="4688114" y="5685196"/>
                  <a:pt x="4673600" y="5695109"/>
                </a:cubicBezTo>
                <a:cubicBezTo>
                  <a:pt x="4668762" y="5709978"/>
                  <a:pt x="4669904" y="5728635"/>
                  <a:pt x="4659086" y="5739718"/>
                </a:cubicBezTo>
                <a:cubicBezTo>
                  <a:pt x="4634416" y="5764992"/>
                  <a:pt x="4572000" y="5799197"/>
                  <a:pt x="4572000" y="5799197"/>
                </a:cubicBezTo>
                <a:cubicBezTo>
                  <a:pt x="4562324" y="5814067"/>
                  <a:pt x="4550772" y="5827822"/>
                  <a:pt x="4542971" y="5843806"/>
                </a:cubicBezTo>
                <a:cubicBezTo>
                  <a:pt x="4536129" y="5857826"/>
                  <a:pt x="4529261" y="5872764"/>
                  <a:pt x="4528457" y="5888416"/>
                </a:cubicBezTo>
                <a:cubicBezTo>
                  <a:pt x="4519554" y="6061727"/>
                  <a:pt x="4579098" y="6248656"/>
                  <a:pt x="4513943" y="6408857"/>
                </a:cubicBezTo>
                <a:cubicBezTo>
                  <a:pt x="4487825" y="6473074"/>
                  <a:pt x="4378476" y="6418770"/>
                  <a:pt x="4310743" y="6423726"/>
                </a:cubicBezTo>
                <a:cubicBezTo>
                  <a:pt x="4281714" y="6433639"/>
                  <a:pt x="4245294" y="6431299"/>
                  <a:pt x="4223657" y="6453466"/>
                </a:cubicBezTo>
                <a:cubicBezTo>
                  <a:pt x="4167779" y="6510712"/>
                  <a:pt x="4197193" y="6486411"/>
                  <a:pt x="4136571" y="6527814"/>
                </a:cubicBezTo>
                <a:cubicBezTo>
                  <a:pt x="4126895" y="6557554"/>
                  <a:pt x="4110084" y="6585793"/>
                  <a:pt x="4107543" y="6617033"/>
                </a:cubicBezTo>
                <a:cubicBezTo>
                  <a:pt x="4102705" y="6676512"/>
                  <a:pt x="4119083" y="6742086"/>
                  <a:pt x="4093029" y="6795470"/>
                </a:cubicBezTo>
                <a:cubicBezTo>
                  <a:pt x="4079345" y="6823509"/>
                  <a:pt x="4034972" y="6815296"/>
                  <a:pt x="4005943" y="6825209"/>
                </a:cubicBezTo>
                <a:lnTo>
                  <a:pt x="3962400" y="6840079"/>
                </a:lnTo>
                <a:cubicBezTo>
                  <a:pt x="3947886" y="6845035"/>
                  <a:pt x="3934094" y="6853530"/>
                  <a:pt x="3918857" y="6854949"/>
                </a:cubicBezTo>
                <a:lnTo>
                  <a:pt x="3886087" y="6858001"/>
                </a:lnTo>
                <a:lnTo>
                  <a:pt x="0" y="6858001"/>
                </a:ln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2" name="TextBox 71"/>
          <p:cNvSpPr txBox="1"/>
          <p:nvPr/>
        </p:nvSpPr>
        <p:spPr>
          <a:xfrm>
            <a:off x="469866" y="2767584"/>
            <a:ext cx="4446495" cy="2492990"/>
          </a:xfrm>
          <a:prstGeom prst="rect">
            <a:avLst/>
          </a:prstGeom>
          <a:noFill/>
        </p:spPr>
        <p:txBody>
          <a:bodyPr wrap="square" rtlCol="0">
            <a:spAutoFit/>
          </a:bodyPr>
          <a:lstStyle/>
          <a:p>
            <a:r>
              <a:rPr lang="en-US" sz="1200" b="1" dirty="0">
                <a:solidFill>
                  <a:schemeClr val="bg1"/>
                </a:solidFill>
              </a:rPr>
              <a:t>Domain Driven Design Constraints</a:t>
            </a:r>
          </a:p>
          <a:p>
            <a:pPr marL="171450" indent="-171450">
              <a:buFont typeface="Wingdings" panose="05000000000000000000" pitchFamily="2" charset="2"/>
              <a:buChar char="v"/>
            </a:pPr>
            <a:r>
              <a:rPr lang="en-US" sz="1200" b="1" dirty="0">
                <a:solidFill>
                  <a:schemeClr val="bg1"/>
                </a:solidFill>
              </a:rPr>
              <a:t>Ubiquitous language</a:t>
            </a:r>
          </a:p>
          <a:p>
            <a:pPr marL="171450" indent="-171450">
              <a:buFont typeface="Wingdings" panose="05000000000000000000" pitchFamily="2" charset="2"/>
              <a:buChar char="v"/>
            </a:pPr>
            <a:r>
              <a:rPr lang="en-US" sz="1200" b="1" dirty="0">
                <a:solidFill>
                  <a:schemeClr val="bg1"/>
                </a:solidFill>
              </a:rPr>
              <a:t>Business domain</a:t>
            </a:r>
          </a:p>
          <a:p>
            <a:pPr marL="171450" indent="-171450">
              <a:buFont typeface="Wingdings" panose="05000000000000000000" pitchFamily="2" charset="2"/>
              <a:buChar char="v"/>
            </a:pPr>
            <a:r>
              <a:rPr lang="en-US" sz="1200" b="1" dirty="0">
                <a:solidFill>
                  <a:schemeClr val="bg1"/>
                </a:solidFill>
              </a:rPr>
              <a:t>Aggregates</a:t>
            </a:r>
          </a:p>
          <a:p>
            <a:pPr marL="171450" indent="-171450">
              <a:buFont typeface="Wingdings" panose="05000000000000000000" pitchFamily="2" charset="2"/>
              <a:buChar char="v"/>
            </a:pPr>
            <a:r>
              <a:rPr lang="en-US" sz="1200" b="1" dirty="0">
                <a:solidFill>
                  <a:schemeClr val="bg1"/>
                </a:solidFill>
              </a:rPr>
              <a:t>Entities</a:t>
            </a:r>
          </a:p>
          <a:p>
            <a:pPr marL="171450" indent="-171450">
              <a:buFont typeface="Wingdings" panose="05000000000000000000" pitchFamily="2" charset="2"/>
              <a:buChar char="v"/>
            </a:pPr>
            <a:r>
              <a:rPr lang="en-US" sz="1200" b="1" dirty="0">
                <a:solidFill>
                  <a:schemeClr val="bg1"/>
                </a:solidFill>
              </a:rPr>
              <a:t>Value Objects</a:t>
            </a:r>
          </a:p>
          <a:p>
            <a:pPr marL="171450" indent="-171450">
              <a:buFont typeface="Wingdings" panose="05000000000000000000" pitchFamily="2" charset="2"/>
              <a:buChar char="v"/>
            </a:pPr>
            <a:r>
              <a:rPr lang="en-US" sz="1200" b="1" dirty="0">
                <a:solidFill>
                  <a:schemeClr val="bg1"/>
                </a:solidFill>
              </a:rPr>
              <a:t>Commands</a:t>
            </a:r>
          </a:p>
          <a:p>
            <a:pPr marL="171450" indent="-171450">
              <a:buFont typeface="Wingdings" panose="05000000000000000000" pitchFamily="2" charset="2"/>
              <a:buChar char="v"/>
            </a:pPr>
            <a:r>
              <a:rPr lang="en-US" sz="1200" b="1" dirty="0">
                <a:solidFill>
                  <a:schemeClr val="bg1"/>
                </a:solidFill>
              </a:rPr>
              <a:t>Events</a:t>
            </a:r>
          </a:p>
          <a:p>
            <a:pPr marL="171450" indent="-171450">
              <a:buFont typeface="Wingdings" panose="05000000000000000000" pitchFamily="2" charset="2"/>
              <a:buChar char="v"/>
            </a:pPr>
            <a:r>
              <a:rPr lang="en-US" sz="1200" b="1" dirty="0">
                <a:solidFill>
                  <a:schemeClr val="bg1"/>
                </a:solidFill>
              </a:rPr>
              <a:t>Saga</a:t>
            </a:r>
          </a:p>
          <a:p>
            <a:pPr marL="171450" indent="-171450">
              <a:buFont typeface="Wingdings" panose="05000000000000000000" pitchFamily="2" charset="2"/>
              <a:buChar char="v"/>
            </a:pPr>
            <a:r>
              <a:rPr lang="en-US" sz="1200" b="1" dirty="0">
                <a:solidFill>
                  <a:schemeClr val="bg1"/>
                </a:solidFill>
              </a:rPr>
              <a:t>Bounded Context</a:t>
            </a:r>
          </a:p>
          <a:p>
            <a:endParaRPr lang="en-US" sz="1200" b="1" dirty="0">
              <a:solidFill>
                <a:schemeClr val="bg1"/>
              </a:solidFill>
            </a:endParaRPr>
          </a:p>
          <a:p>
            <a:pPr marL="171450" indent="-171450">
              <a:buFont typeface="Wingdings" panose="05000000000000000000" pitchFamily="2" charset="2"/>
              <a:buChar char="q"/>
            </a:pPr>
            <a:endParaRPr lang="en-US" sz="1200" b="1" dirty="0">
              <a:solidFill>
                <a:schemeClr val="bg1"/>
              </a:solidFill>
            </a:endParaRPr>
          </a:p>
          <a:p>
            <a:pPr marL="171450" indent="-171450">
              <a:buFont typeface="Wingdings" panose="05000000000000000000" pitchFamily="2" charset="2"/>
              <a:buChar char="q"/>
            </a:pPr>
            <a:endParaRPr lang="en-US" sz="1200" b="1" dirty="0">
              <a:solidFill>
                <a:schemeClr val="bg1"/>
              </a:solidFill>
            </a:endParaRPr>
          </a:p>
        </p:txBody>
      </p:sp>
      <p:sp>
        <p:nvSpPr>
          <p:cNvPr id="74" name="TextBox 73"/>
          <p:cNvSpPr txBox="1"/>
          <p:nvPr/>
        </p:nvSpPr>
        <p:spPr>
          <a:xfrm>
            <a:off x="7176312" y="3724457"/>
            <a:ext cx="4144829" cy="308867"/>
          </a:xfrm>
          <a:prstGeom prst="rect">
            <a:avLst/>
          </a:prstGeom>
          <a:noFill/>
        </p:spPr>
        <p:txBody>
          <a:bodyPr wrap="square" rtlCol="0">
            <a:spAutoFit/>
          </a:bodyPr>
          <a:lstStyle/>
          <a:p>
            <a:pPr>
              <a:lnSpc>
                <a:spcPct val="150000"/>
              </a:lnSpc>
            </a:pPr>
            <a:r>
              <a:rPr lang="en-US" sz="1050" b="1" dirty="0">
                <a:solidFill>
                  <a:schemeClr val="bg2">
                    <a:lumMod val="50000"/>
                  </a:schemeClr>
                </a:solidFill>
              </a:rPr>
              <a:t>Critical phase</a:t>
            </a:r>
            <a:r>
              <a:rPr lang="en-US" sz="1050" dirty="0">
                <a:solidFill>
                  <a:schemeClr val="tx1">
                    <a:lumMod val="65000"/>
                    <a:lumOff val="35000"/>
                  </a:schemeClr>
                </a:solidFill>
              </a:rPr>
              <a:t>, limits the boundary of bounded context</a:t>
            </a:r>
          </a:p>
        </p:txBody>
      </p:sp>
      <p:sp>
        <p:nvSpPr>
          <p:cNvPr id="76" name="Oval 75"/>
          <p:cNvSpPr/>
          <p:nvPr/>
        </p:nvSpPr>
        <p:spPr>
          <a:xfrm>
            <a:off x="6498279" y="3769590"/>
            <a:ext cx="559555" cy="55503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Freeform 19"/>
          <p:cNvSpPr>
            <a:spLocks noEditPoints="1"/>
          </p:cNvSpPr>
          <p:nvPr/>
        </p:nvSpPr>
        <p:spPr bwMode="auto">
          <a:xfrm>
            <a:off x="6645942" y="3953336"/>
            <a:ext cx="248344" cy="184377"/>
          </a:xfrm>
          <a:custGeom>
            <a:avLst/>
            <a:gdLst>
              <a:gd name="T0" fmla="*/ 17 w 55"/>
              <a:gd name="T1" fmla="*/ 41 h 41"/>
              <a:gd name="T2" fmla="*/ 15 w 55"/>
              <a:gd name="T3" fmla="*/ 40 h 41"/>
              <a:gd name="T4" fmla="*/ 1 w 55"/>
              <a:gd name="T5" fmla="*/ 26 h 41"/>
              <a:gd name="T6" fmla="*/ 1 w 55"/>
              <a:gd name="T7" fmla="*/ 23 h 41"/>
              <a:gd name="T8" fmla="*/ 4 w 55"/>
              <a:gd name="T9" fmla="*/ 23 h 41"/>
              <a:gd name="T10" fmla="*/ 17 w 55"/>
              <a:gd name="T11" fmla="*/ 35 h 41"/>
              <a:gd name="T12" fmla="*/ 51 w 55"/>
              <a:gd name="T13" fmla="*/ 1 h 41"/>
              <a:gd name="T14" fmla="*/ 54 w 55"/>
              <a:gd name="T15" fmla="*/ 1 h 41"/>
              <a:gd name="T16" fmla="*/ 54 w 55"/>
              <a:gd name="T17" fmla="*/ 4 h 41"/>
              <a:gd name="T18" fmla="*/ 18 w 55"/>
              <a:gd name="T19" fmla="*/ 40 h 41"/>
              <a:gd name="T20" fmla="*/ 17 w 55"/>
              <a:gd name="T21" fmla="*/ 41 h 41"/>
              <a:gd name="T22" fmla="*/ 17 w 55"/>
              <a:gd name="T23" fmla="*/ 41 h 41"/>
              <a:gd name="T24" fmla="*/ 17 w 55"/>
              <a:gd name="T25"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41">
                <a:moveTo>
                  <a:pt x="17" y="41"/>
                </a:moveTo>
                <a:cubicBezTo>
                  <a:pt x="16" y="41"/>
                  <a:pt x="15" y="41"/>
                  <a:pt x="15" y="40"/>
                </a:cubicBezTo>
                <a:cubicBezTo>
                  <a:pt x="1" y="26"/>
                  <a:pt x="1" y="26"/>
                  <a:pt x="1" y="26"/>
                </a:cubicBezTo>
                <a:cubicBezTo>
                  <a:pt x="0" y="25"/>
                  <a:pt x="0" y="24"/>
                  <a:pt x="1" y="23"/>
                </a:cubicBezTo>
                <a:cubicBezTo>
                  <a:pt x="2" y="22"/>
                  <a:pt x="3" y="22"/>
                  <a:pt x="4" y="23"/>
                </a:cubicBezTo>
                <a:cubicBezTo>
                  <a:pt x="17" y="35"/>
                  <a:pt x="17" y="35"/>
                  <a:pt x="17" y="35"/>
                </a:cubicBezTo>
                <a:cubicBezTo>
                  <a:pt x="51" y="1"/>
                  <a:pt x="51" y="1"/>
                  <a:pt x="51" y="1"/>
                </a:cubicBezTo>
                <a:cubicBezTo>
                  <a:pt x="52" y="0"/>
                  <a:pt x="53" y="0"/>
                  <a:pt x="54" y="1"/>
                </a:cubicBezTo>
                <a:cubicBezTo>
                  <a:pt x="55" y="2"/>
                  <a:pt x="55" y="3"/>
                  <a:pt x="54" y="4"/>
                </a:cubicBezTo>
                <a:cubicBezTo>
                  <a:pt x="18" y="40"/>
                  <a:pt x="18" y="40"/>
                  <a:pt x="18" y="40"/>
                </a:cubicBezTo>
                <a:cubicBezTo>
                  <a:pt x="18" y="41"/>
                  <a:pt x="17" y="41"/>
                  <a:pt x="17" y="41"/>
                </a:cubicBezTo>
                <a:close/>
                <a:moveTo>
                  <a:pt x="17" y="41"/>
                </a:moveTo>
                <a:cubicBezTo>
                  <a:pt x="17" y="41"/>
                  <a:pt x="17" y="41"/>
                  <a:pt x="17" y="41"/>
                </a:cubicBezTo>
              </a:path>
            </a:pathLst>
          </a:custGeom>
          <a:noFill/>
          <a:ln w="38100">
            <a:solidFill>
              <a:schemeClr val="bg1"/>
            </a:solidFill>
          </a:ln>
        </p:spPr>
        <p:txBody>
          <a:bodyPr vert="horz" wrap="square" lIns="91440" tIns="45720" rIns="91440" bIns="45720" numCol="1" anchor="t" anchorCtr="0" compatLnSpc="1">
            <a:prstTxWarp prst="textNoShape">
              <a:avLst/>
            </a:prstTxWarp>
          </a:bodyPr>
          <a:lstStyle/>
          <a:p>
            <a:endParaRPr lang="id-ID"/>
          </a:p>
        </p:txBody>
      </p:sp>
      <p:sp>
        <p:nvSpPr>
          <p:cNvPr id="78" name="TextBox 77"/>
          <p:cNvSpPr txBox="1"/>
          <p:nvPr/>
        </p:nvSpPr>
        <p:spPr>
          <a:xfrm>
            <a:off x="7205497" y="4887425"/>
            <a:ext cx="4144829" cy="308867"/>
          </a:xfrm>
          <a:prstGeom prst="rect">
            <a:avLst/>
          </a:prstGeom>
          <a:noFill/>
        </p:spPr>
        <p:txBody>
          <a:bodyPr wrap="square" rtlCol="0">
            <a:spAutoFit/>
          </a:bodyPr>
          <a:lstStyle/>
          <a:p>
            <a:pPr>
              <a:lnSpc>
                <a:spcPct val="150000"/>
              </a:lnSpc>
            </a:pPr>
            <a:r>
              <a:rPr lang="en-US" sz="1050" b="1" dirty="0">
                <a:solidFill>
                  <a:schemeClr val="bg2">
                    <a:lumMod val="50000"/>
                  </a:schemeClr>
                </a:solidFill>
              </a:rPr>
              <a:t>Responsible</a:t>
            </a:r>
            <a:r>
              <a:rPr lang="en-US" sz="1050" dirty="0">
                <a:solidFill>
                  <a:schemeClr val="tx1">
                    <a:lumMod val="65000"/>
                    <a:lumOff val="35000"/>
                  </a:schemeClr>
                </a:solidFill>
              </a:rPr>
              <a:t> for self speaking and self unrevealing software</a:t>
            </a:r>
          </a:p>
        </p:txBody>
      </p:sp>
      <p:sp>
        <p:nvSpPr>
          <p:cNvPr id="80" name="Oval 79"/>
          <p:cNvSpPr/>
          <p:nvPr/>
        </p:nvSpPr>
        <p:spPr>
          <a:xfrm>
            <a:off x="6498279" y="4828169"/>
            <a:ext cx="559555" cy="55503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Freeform 19"/>
          <p:cNvSpPr>
            <a:spLocks noEditPoints="1"/>
          </p:cNvSpPr>
          <p:nvPr/>
        </p:nvSpPr>
        <p:spPr bwMode="auto">
          <a:xfrm>
            <a:off x="6645942" y="5011915"/>
            <a:ext cx="248344" cy="184377"/>
          </a:xfrm>
          <a:custGeom>
            <a:avLst/>
            <a:gdLst>
              <a:gd name="T0" fmla="*/ 17 w 55"/>
              <a:gd name="T1" fmla="*/ 41 h 41"/>
              <a:gd name="T2" fmla="*/ 15 w 55"/>
              <a:gd name="T3" fmla="*/ 40 h 41"/>
              <a:gd name="T4" fmla="*/ 1 w 55"/>
              <a:gd name="T5" fmla="*/ 26 h 41"/>
              <a:gd name="T6" fmla="*/ 1 w 55"/>
              <a:gd name="T7" fmla="*/ 23 h 41"/>
              <a:gd name="T8" fmla="*/ 4 w 55"/>
              <a:gd name="T9" fmla="*/ 23 h 41"/>
              <a:gd name="T10" fmla="*/ 17 w 55"/>
              <a:gd name="T11" fmla="*/ 35 h 41"/>
              <a:gd name="T12" fmla="*/ 51 w 55"/>
              <a:gd name="T13" fmla="*/ 1 h 41"/>
              <a:gd name="T14" fmla="*/ 54 w 55"/>
              <a:gd name="T15" fmla="*/ 1 h 41"/>
              <a:gd name="T16" fmla="*/ 54 w 55"/>
              <a:gd name="T17" fmla="*/ 4 h 41"/>
              <a:gd name="T18" fmla="*/ 18 w 55"/>
              <a:gd name="T19" fmla="*/ 40 h 41"/>
              <a:gd name="T20" fmla="*/ 17 w 55"/>
              <a:gd name="T21" fmla="*/ 41 h 41"/>
              <a:gd name="T22" fmla="*/ 17 w 55"/>
              <a:gd name="T23" fmla="*/ 41 h 41"/>
              <a:gd name="T24" fmla="*/ 17 w 55"/>
              <a:gd name="T25"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41">
                <a:moveTo>
                  <a:pt x="17" y="41"/>
                </a:moveTo>
                <a:cubicBezTo>
                  <a:pt x="16" y="41"/>
                  <a:pt x="15" y="41"/>
                  <a:pt x="15" y="40"/>
                </a:cubicBezTo>
                <a:cubicBezTo>
                  <a:pt x="1" y="26"/>
                  <a:pt x="1" y="26"/>
                  <a:pt x="1" y="26"/>
                </a:cubicBezTo>
                <a:cubicBezTo>
                  <a:pt x="0" y="25"/>
                  <a:pt x="0" y="24"/>
                  <a:pt x="1" y="23"/>
                </a:cubicBezTo>
                <a:cubicBezTo>
                  <a:pt x="2" y="22"/>
                  <a:pt x="3" y="22"/>
                  <a:pt x="4" y="23"/>
                </a:cubicBezTo>
                <a:cubicBezTo>
                  <a:pt x="17" y="35"/>
                  <a:pt x="17" y="35"/>
                  <a:pt x="17" y="35"/>
                </a:cubicBezTo>
                <a:cubicBezTo>
                  <a:pt x="51" y="1"/>
                  <a:pt x="51" y="1"/>
                  <a:pt x="51" y="1"/>
                </a:cubicBezTo>
                <a:cubicBezTo>
                  <a:pt x="52" y="0"/>
                  <a:pt x="53" y="0"/>
                  <a:pt x="54" y="1"/>
                </a:cubicBezTo>
                <a:cubicBezTo>
                  <a:pt x="55" y="2"/>
                  <a:pt x="55" y="3"/>
                  <a:pt x="54" y="4"/>
                </a:cubicBezTo>
                <a:cubicBezTo>
                  <a:pt x="18" y="40"/>
                  <a:pt x="18" y="40"/>
                  <a:pt x="18" y="40"/>
                </a:cubicBezTo>
                <a:cubicBezTo>
                  <a:pt x="18" y="41"/>
                  <a:pt x="17" y="41"/>
                  <a:pt x="17" y="41"/>
                </a:cubicBezTo>
                <a:close/>
                <a:moveTo>
                  <a:pt x="17" y="41"/>
                </a:moveTo>
                <a:cubicBezTo>
                  <a:pt x="17" y="41"/>
                  <a:pt x="17" y="41"/>
                  <a:pt x="17" y="41"/>
                </a:cubicBezTo>
              </a:path>
            </a:pathLst>
          </a:custGeom>
          <a:noFill/>
          <a:ln w="38100">
            <a:solidFill>
              <a:schemeClr val="bg1"/>
            </a:solidFill>
          </a:ln>
        </p:spPr>
        <p:txBody>
          <a:bodyPr vert="horz" wrap="square" lIns="91440" tIns="45720" rIns="91440" bIns="45720" numCol="1" anchor="t" anchorCtr="0" compatLnSpc="1">
            <a:prstTxWarp prst="textNoShape">
              <a:avLst/>
            </a:prstTxWarp>
          </a:bodyPr>
          <a:lstStyle/>
          <a:p>
            <a:endParaRPr lang="id-ID"/>
          </a:p>
        </p:txBody>
      </p:sp>
      <p:pic>
        <p:nvPicPr>
          <p:cNvPr id="27" name="Picture 26">
            <a:extLst>
              <a:ext uri="{FF2B5EF4-FFF2-40B4-BE49-F238E27FC236}">
                <a16:creationId xmlns:a16="http://schemas.microsoft.com/office/drawing/2014/main" id="{DBD530B3-7FD0-6C08-D1B1-BC2FF2DB35C3}"/>
              </a:ext>
            </a:extLst>
          </p:cNvPr>
          <p:cNvPicPr>
            <a:picLocks noChangeAspect="1"/>
          </p:cNvPicPr>
          <p:nvPr/>
        </p:nvPicPr>
        <p:blipFill>
          <a:blip r:embed="rId3"/>
          <a:srcRect/>
          <a:stretch>
            <a:fillRect/>
          </a:stretch>
        </p:blipFill>
        <p:spPr bwMode="auto">
          <a:xfrm>
            <a:off x="90617" y="69070"/>
            <a:ext cx="1868805" cy="1009015"/>
          </a:xfrm>
          <a:prstGeom prst="rect">
            <a:avLst/>
          </a:prstGeom>
          <a:noFill/>
          <a:ln w="9525">
            <a:noFill/>
            <a:miter lim="800000"/>
            <a:headEnd/>
            <a:tailEnd/>
          </a:ln>
        </p:spPr>
      </p:pic>
    </p:spTree>
    <p:extLst>
      <p:ext uri="{BB962C8B-B14F-4D97-AF65-F5344CB8AC3E}">
        <p14:creationId xmlns:p14="http://schemas.microsoft.com/office/powerpoint/2010/main" val="1509850496"/>
      </p:ext>
    </p:extLst>
  </p:cSld>
  <p:clrMapOvr>
    <a:masterClrMapping/>
  </p:clrMapOvr>
  <mc:AlternateContent xmlns:mc="http://schemas.openxmlformats.org/markup-compatibility/2006" xmlns:p14="http://schemas.microsoft.com/office/powerpoint/2010/main">
    <mc:Choice Requires="p14">
      <p:transition spd="slow"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wipe(left)">
                                      <p:cBhvr>
                                        <p:cTn id="7" dur="500"/>
                                        <p:tgtEl>
                                          <p:spTgt spid="69"/>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barn(outVertical)">
                                      <p:cBhvr>
                                        <p:cTn id="11" dur="500"/>
                                        <p:tgtEl>
                                          <p:spTgt spid="72"/>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anim calcmode="lin" valueType="num">
                                      <p:cBhvr>
                                        <p:cTn id="16" dur="500" fill="hold"/>
                                        <p:tgtEl>
                                          <p:spTgt spid="3"/>
                                        </p:tgtEl>
                                        <p:attrNameLst>
                                          <p:attrName>ppt_x</p:attrName>
                                        </p:attrNameLst>
                                      </p:cBhvr>
                                      <p:tavLst>
                                        <p:tav tm="0">
                                          <p:val>
                                            <p:strVal val="#ppt_x"/>
                                          </p:val>
                                        </p:tav>
                                        <p:tav tm="100000">
                                          <p:val>
                                            <p:strVal val="#ppt_x"/>
                                          </p:val>
                                        </p:tav>
                                      </p:tavLst>
                                    </p:anim>
                                    <p:anim calcmode="lin" valueType="num">
                                      <p:cBhvr>
                                        <p:cTn id="17" dur="500" fill="hold"/>
                                        <p:tgtEl>
                                          <p:spTgt spid="3"/>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Effect transition="in" filter="fade">
                                      <p:cBhvr>
                                        <p:cTn id="23" dur="500"/>
                                        <p:tgtEl>
                                          <p:spTgt spid="23"/>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45"/>
                                        </p:tgtEl>
                                        <p:attrNameLst>
                                          <p:attrName>style.visibility</p:attrName>
                                        </p:attrNameLst>
                                      </p:cBhvr>
                                      <p:to>
                                        <p:strVal val="visible"/>
                                      </p:to>
                                    </p:set>
                                    <p:anim calcmode="lin" valueType="num">
                                      <p:cBhvr>
                                        <p:cTn id="26" dur="500" fill="hold"/>
                                        <p:tgtEl>
                                          <p:spTgt spid="45"/>
                                        </p:tgtEl>
                                        <p:attrNameLst>
                                          <p:attrName>ppt_w</p:attrName>
                                        </p:attrNameLst>
                                      </p:cBhvr>
                                      <p:tavLst>
                                        <p:tav tm="0">
                                          <p:val>
                                            <p:fltVal val="0"/>
                                          </p:val>
                                        </p:tav>
                                        <p:tav tm="100000">
                                          <p:val>
                                            <p:strVal val="#ppt_w"/>
                                          </p:val>
                                        </p:tav>
                                      </p:tavLst>
                                    </p:anim>
                                    <p:anim calcmode="lin" valueType="num">
                                      <p:cBhvr>
                                        <p:cTn id="27" dur="500" fill="hold"/>
                                        <p:tgtEl>
                                          <p:spTgt spid="45"/>
                                        </p:tgtEl>
                                        <p:attrNameLst>
                                          <p:attrName>ppt_h</p:attrName>
                                        </p:attrNameLst>
                                      </p:cBhvr>
                                      <p:tavLst>
                                        <p:tav tm="0">
                                          <p:val>
                                            <p:fltVal val="0"/>
                                          </p:val>
                                        </p:tav>
                                        <p:tav tm="100000">
                                          <p:val>
                                            <p:strVal val="#ppt_h"/>
                                          </p:val>
                                        </p:tav>
                                      </p:tavLst>
                                    </p:anim>
                                    <p:animEffect transition="in" filter="fade">
                                      <p:cBhvr>
                                        <p:cTn id="28" dur="500"/>
                                        <p:tgtEl>
                                          <p:spTgt spid="45"/>
                                        </p:tgtEl>
                                      </p:cBhvr>
                                    </p:animEffect>
                                  </p:childTnLst>
                                </p:cTn>
                              </p:par>
                            </p:childTnLst>
                          </p:cTn>
                        </p:par>
                        <p:par>
                          <p:cTn id="29" fill="hold">
                            <p:stCondLst>
                              <p:cond delay="2000"/>
                            </p:stCondLst>
                            <p:childTnLst>
                              <p:par>
                                <p:cTn id="30" presetID="22" presetClass="entr" presetSubtype="1"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up)">
                                      <p:cBhvr>
                                        <p:cTn id="32" dur="500"/>
                                        <p:tgtEl>
                                          <p:spTgt spid="8"/>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77"/>
                                        </p:tgtEl>
                                        <p:attrNameLst>
                                          <p:attrName>style.visibility</p:attrName>
                                        </p:attrNameLst>
                                      </p:cBhvr>
                                      <p:to>
                                        <p:strVal val="visible"/>
                                      </p:to>
                                    </p:set>
                                    <p:anim calcmode="lin" valueType="num">
                                      <p:cBhvr>
                                        <p:cTn id="36" dur="500" fill="hold"/>
                                        <p:tgtEl>
                                          <p:spTgt spid="77"/>
                                        </p:tgtEl>
                                        <p:attrNameLst>
                                          <p:attrName>ppt_w</p:attrName>
                                        </p:attrNameLst>
                                      </p:cBhvr>
                                      <p:tavLst>
                                        <p:tav tm="0">
                                          <p:val>
                                            <p:fltVal val="0"/>
                                          </p:val>
                                        </p:tav>
                                        <p:tav tm="100000">
                                          <p:val>
                                            <p:strVal val="#ppt_w"/>
                                          </p:val>
                                        </p:tav>
                                      </p:tavLst>
                                    </p:anim>
                                    <p:anim calcmode="lin" valueType="num">
                                      <p:cBhvr>
                                        <p:cTn id="37" dur="500" fill="hold"/>
                                        <p:tgtEl>
                                          <p:spTgt spid="77"/>
                                        </p:tgtEl>
                                        <p:attrNameLst>
                                          <p:attrName>ppt_h</p:attrName>
                                        </p:attrNameLst>
                                      </p:cBhvr>
                                      <p:tavLst>
                                        <p:tav tm="0">
                                          <p:val>
                                            <p:fltVal val="0"/>
                                          </p:val>
                                        </p:tav>
                                        <p:tav tm="100000">
                                          <p:val>
                                            <p:strVal val="#ppt_h"/>
                                          </p:val>
                                        </p:tav>
                                      </p:tavLst>
                                    </p:anim>
                                    <p:animEffect transition="in" filter="fade">
                                      <p:cBhvr>
                                        <p:cTn id="38" dur="500"/>
                                        <p:tgtEl>
                                          <p:spTgt spid="77"/>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76"/>
                                        </p:tgtEl>
                                        <p:attrNameLst>
                                          <p:attrName>style.visibility</p:attrName>
                                        </p:attrNameLst>
                                      </p:cBhvr>
                                      <p:to>
                                        <p:strVal val="visible"/>
                                      </p:to>
                                    </p:set>
                                    <p:anim calcmode="lin" valueType="num">
                                      <p:cBhvr>
                                        <p:cTn id="41" dur="500" fill="hold"/>
                                        <p:tgtEl>
                                          <p:spTgt spid="76"/>
                                        </p:tgtEl>
                                        <p:attrNameLst>
                                          <p:attrName>ppt_w</p:attrName>
                                        </p:attrNameLst>
                                      </p:cBhvr>
                                      <p:tavLst>
                                        <p:tav tm="0">
                                          <p:val>
                                            <p:fltVal val="0"/>
                                          </p:val>
                                        </p:tav>
                                        <p:tav tm="100000">
                                          <p:val>
                                            <p:strVal val="#ppt_w"/>
                                          </p:val>
                                        </p:tav>
                                      </p:tavLst>
                                    </p:anim>
                                    <p:anim calcmode="lin" valueType="num">
                                      <p:cBhvr>
                                        <p:cTn id="42" dur="500" fill="hold"/>
                                        <p:tgtEl>
                                          <p:spTgt spid="76"/>
                                        </p:tgtEl>
                                        <p:attrNameLst>
                                          <p:attrName>ppt_h</p:attrName>
                                        </p:attrNameLst>
                                      </p:cBhvr>
                                      <p:tavLst>
                                        <p:tav tm="0">
                                          <p:val>
                                            <p:fltVal val="0"/>
                                          </p:val>
                                        </p:tav>
                                        <p:tav tm="100000">
                                          <p:val>
                                            <p:strVal val="#ppt_h"/>
                                          </p:val>
                                        </p:tav>
                                      </p:tavLst>
                                    </p:anim>
                                    <p:animEffect transition="in" filter="fade">
                                      <p:cBhvr>
                                        <p:cTn id="43" dur="500"/>
                                        <p:tgtEl>
                                          <p:spTgt spid="76"/>
                                        </p:tgtEl>
                                      </p:cBhvr>
                                    </p:animEffect>
                                  </p:childTnLst>
                                </p:cTn>
                              </p:par>
                            </p:childTnLst>
                          </p:cTn>
                        </p:par>
                        <p:par>
                          <p:cTn id="44" fill="hold">
                            <p:stCondLst>
                              <p:cond delay="3000"/>
                            </p:stCondLst>
                            <p:childTnLst>
                              <p:par>
                                <p:cTn id="45" presetID="22" presetClass="entr" presetSubtype="1" fill="hold" grpId="0" nodeType="after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wipe(up)">
                                      <p:cBhvr>
                                        <p:cTn id="47" dur="500"/>
                                        <p:tgtEl>
                                          <p:spTgt spid="74"/>
                                        </p:tgtEl>
                                      </p:cBhvr>
                                    </p:animEffect>
                                  </p:childTnLst>
                                </p:cTn>
                              </p:par>
                            </p:childTnLst>
                          </p:cTn>
                        </p:par>
                        <p:par>
                          <p:cTn id="48" fill="hold">
                            <p:stCondLst>
                              <p:cond delay="3500"/>
                            </p:stCondLst>
                            <p:childTnLst>
                              <p:par>
                                <p:cTn id="49" presetID="53" presetClass="entr" presetSubtype="16" fill="hold" grpId="0" nodeType="afterEffect">
                                  <p:stCondLst>
                                    <p:cond delay="0"/>
                                  </p:stCondLst>
                                  <p:childTnLst>
                                    <p:set>
                                      <p:cBhvr>
                                        <p:cTn id="50" dur="1" fill="hold">
                                          <p:stCondLst>
                                            <p:cond delay="0"/>
                                          </p:stCondLst>
                                        </p:cTn>
                                        <p:tgtEl>
                                          <p:spTgt spid="81"/>
                                        </p:tgtEl>
                                        <p:attrNameLst>
                                          <p:attrName>style.visibility</p:attrName>
                                        </p:attrNameLst>
                                      </p:cBhvr>
                                      <p:to>
                                        <p:strVal val="visible"/>
                                      </p:to>
                                    </p:set>
                                    <p:anim calcmode="lin" valueType="num">
                                      <p:cBhvr>
                                        <p:cTn id="51" dur="500" fill="hold"/>
                                        <p:tgtEl>
                                          <p:spTgt spid="81"/>
                                        </p:tgtEl>
                                        <p:attrNameLst>
                                          <p:attrName>ppt_w</p:attrName>
                                        </p:attrNameLst>
                                      </p:cBhvr>
                                      <p:tavLst>
                                        <p:tav tm="0">
                                          <p:val>
                                            <p:fltVal val="0"/>
                                          </p:val>
                                        </p:tav>
                                        <p:tav tm="100000">
                                          <p:val>
                                            <p:strVal val="#ppt_w"/>
                                          </p:val>
                                        </p:tav>
                                      </p:tavLst>
                                    </p:anim>
                                    <p:anim calcmode="lin" valueType="num">
                                      <p:cBhvr>
                                        <p:cTn id="52" dur="500" fill="hold"/>
                                        <p:tgtEl>
                                          <p:spTgt spid="81"/>
                                        </p:tgtEl>
                                        <p:attrNameLst>
                                          <p:attrName>ppt_h</p:attrName>
                                        </p:attrNameLst>
                                      </p:cBhvr>
                                      <p:tavLst>
                                        <p:tav tm="0">
                                          <p:val>
                                            <p:fltVal val="0"/>
                                          </p:val>
                                        </p:tav>
                                        <p:tav tm="100000">
                                          <p:val>
                                            <p:strVal val="#ppt_h"/>
                                          </p:val>
                                        </p:tav>
                                      </p:tavLst>
                                    </p:anim>
                                    <p:animEffect transition="in" filter="fade">
                                      <p:cBhvr>
                                        <p:cTn id="53" dur="500"/>
                                        <p:tgtEl>
                                          <p:spTgt spid="81"/>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80"/>
                                        </p:tgtEl>
                                        <p:attrNameLst>
                                          <p:attrName>style.visibility</p:attrName>
                                        </p:attrNameLst>
                                      </p:cBhvr>
                                      <p:to>
                                        <p:strVal val="visible"/>
                                      </p:to>
                                    </p:set>
                                    <p:anim calcmode="lin" valueType="num">
                                      <p:cBhvr>
                                        <p:cTn id="56" dur="500" fill="hold"/>
                                        <p:tgtEl>
                                          <p:spTgt spid="80"/>
                                        </p:tgtEl>
                                        <p:attrNameLst>
                                          <p:attrName>ppt_w</p:attrName>
                                        </p:attrNameLst>
                                      </p:cBhvr>
                                      <p:tavLst>
                                        <p:tav tm="0">
                                          <p:val>
                                            <p:fltVal val="0"/>
                                          </p:val>
                                        </p:tav>
                                        <p:tav tm="100000">
                                          <p:val>
                                            <p:strVal val="#ppt_w"/>
                                          </p:val>
                                        </p:tav>
                                      </p:tavLst>
                                    </p:anim>
                                    <p:anim calcmode="lin" valueType="num">
                                      <p:cBhvr>
                                        <p:cTn id="57" dur="500" fill="hold"/>
                                        <p:tgtEl>
                                          <p:spTgt spid="80"/>
                                        </p:tgtEl>
                                        <p:attrNameLst>
                                          <p:attrName>ppt_h</p:attrName>
                                        </p:attrNameLst>
                                      </p:cBhvr>
                                      <p:tavLst>
                                        <p:tav tm="0">
                                          <p:val>
                                            <p:fltVal val="0"/>
                                          </p:val>
                                        </p:tav>
                                        <p:tav tm="100000">
                                          <p:val>
                                            <p:strVal val="#ppt_h"/>
                                          </p:val>
                                        </p:tav>
                                      </p:tavLst>
                                    </p:anim>
                                    <p:animEffect transition="in" filter="fade">
                                      <p:cBhvr>
                                        <p:cTn id="58" dur="500"/>
                                        <p:tgtEl>
                                          <p:spTgt spid="80"/>
                                        </p:tgtEl>
                                      </p:cBhvr>
                                    </p:animEffect>
                                  </p:childTnLst>
                                </p:cTn>
                              </p:par>
                            </p:childTnLst>
                          </p:cTn>
                        </p:par>
                        <p:par>
                          <p:cTn id="59" fill="hold">
                            <p:stCondLst>
                              <p:cond delay="4000"/>
                            </p:stCondLst>
                            <p:childTnLst>
                              <p:par>
                                <p:cTn id="60" presetID="22" presetClass="entr" presetSubtype="1" fill="hold" grpId="0" nodeType="afterEffect">
                                  <p:stCondLst>
                                    <p:cond delay="0"/>
                                  </p:stCondLst>
                                  <p:childTnLst>
                                    <p:set>
                                      <p:cBhvr>
                                        <p:cTn id="61" dur="1" fill="hold">
                                          <p:stCondLst>
                                            <p:cond delay="0"/>
                                          </p:stCondLst>
                                        </p:cTn>
                                        <p:tgtEl>
                                          <p:spTgt spid="78"/>
                                        </p:tgtEl>
                                        <p:attrNameLst>
                                          <p:attrName>style.visibility</p:attrName>
                                        </p:attrNameLst>
                                      </p:cBhvr>
                                      <p:to>
                                        <p:strVal val="visible"/>
                                      </p:to>
                                    </p:set>
                                    <p:animEffect transition="in" filter="wipe(up)">
                                      <p:cBhvr>
                                        <p:cTn id="6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45" grpId="0" animBg="1"/>
      <p:bldP spid="23" grpId="0" animBg="1"/>
      <p:bldP spid="69" grpId="0" animBg="1"/>
      <p:bldP spid="72" grpId="0"/>
      <p:bldP spid="74" grpId="0"/>
      <p:bldP spid="76" grpId="0" animBg="1"/>
      <p:bldP spid="77" grpId="0" animBg="1"/>
      <p:bldP spid="78" grpId="0"/>
      <p:bldP spid="80" grpId="0" animBg="1"/>
      <p:bldP spid="8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70" name="Rectangle 69"/>
          <p:cNvSpPr/>
          <p:nvPr/>
        </p:nvSpPr>
        <p:spPr>
          <a:xfrm>
            <a:off x="-1" y="-14145"/>
            <a:ext cx="12192000" cy="687214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39"/>
          <p:cNvSpPr/>
          <p:nvPr/>
        </p:nvSpPr>
        <p:spPr>
          <a:xfrm flipH="1">
            <a:off x="0" y="0"/>
            <a:ext cx="7125548" cy="5383200"/>
          </a:xfrm>
          <a:custGeom>
            <a:avLst/>
            <a:gdLst>
              <a:gd name="connsiteX0" fmla="*/ 7125548 w 7125548"/>
              <a:gd name="connsiteY0" fmla="*/ 0 h 5383200"/>
              <a:gd name="connsiteX1" fmla="*/ 3101 w 7125548"/>
              <a:gd name="connsiteY1" fmla="*/ 0 h 5383200"/>
              <a:gd name="connsiteX2" fmla="*/ 0 w 7125548"/>
              <a:gd name="connsiteY2" fmla="*/ 29147 h 5383200"/>
              <a:gd name="connsiteX3" fmla="*/ 4998526 w 7125548"/>
              <a:gd name="connsiteY3" fmla="*/ 5296389 h 5383200"/>
              <a:gd name="connsiteX4" fmla="*/ 7032821 w 7125548"/>
              <a:gd name="connsiteY4" fmla="*/ 4852980 h 5383200"/>
              <a:gd name="connsiteX5" fmla="*/ 7125548 w 7125548"/>
              <a:gd name="connsiteY5" fmla="*/ 4788790 h 538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25548" h="5383200">
                <a:moveTo>
                  <a:pt x="7125548" y="0"/>
                </a:moveTo>
                <a:lnTo>
                  <a:pt x="3101" y="0"/>
                </a:lnTo>
                <a:lnTo>
                  <a:pt x="0" y="29147"/>
                </a:lnTo>
                <a:cubicBezTo>
                  <a:pt x="3287" y="1229944"/>
                  <a:pt x="3612865" y="4808227"/>
                  <a:pt x="4998526" y="5296389"/>
                </a:cubicBezTo>
                <a:cubicBezTo>
                  <a:pt x="5645168" y="5524198"/>
                  <a:pt x="6373301" y="5278379"/>
                  <a:pt x="7032821" y="4852980"/>
                </a:cubicBezTo>
                <a:lnTo>
                  <a:pt x="7125548" y="4788790"/>
                </a:ln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TextBox 2"/>
          <p:cNvSpPr txBox="1"/>
          <p:nvPr/>
        </p:nvSpPr>
        <p:spPr>
          <a:xfrm>
            <a:off x="6498279" y="1739477"/>
            <a:ext cx="4940884" cy="707886"/>
          </a:xfrm>
          <a:prstGeom prst="rect">
            <a:avLst/>
          </a:prstGeom>
          <a:noFill/>
        </p:spPr>
        <p:txBody>
          <a:bodyPr wrap="square" rtlCol="0">
            <a:spAutoFit/>
          </a:bodyPr>
          <a:lstStyle/>
          <a:p>
            <a:pPr algn="just"/>
            <a:r>
              <a:rPr lang="en-US" sz="2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Business</a:t>
            </a:r>
            <a:r>
              <a:rPr lang="id-ID" sz="2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 </a:t>
            </a:r>
            <a:r>
              <a:rPr lang="en-US" sz="2800" b="1" dirty="0">
                <a:solidFill>
                  <a:schemeClr val="accent2"/>
                </a:solidFill>
                <a:latin typeface="Lato Black" panose="020F0502020204030203" pitchFamily="34" charset="0"/>
                <a:ea typeface="Lato Black" panose="020F0502020204030203" pitchFamily="34" charset="0"/>
                <a:cs typeface="Lato Black" panose="020F0502020204030203" pitchFamily="34" charset="0"/>
              </a:rPr>
              <a:t>Domain: </a:t>
            </a:r>
            <a:r>
              <a:rPr lang="en-US" sz="1200" b="1" dirty="0"/>
              <a:t>The services that the business promise to provide its customer</a:t>
            </a:r>
            <a:endParaRPr lang="en-US" sz="1200" b="1" dirty="0">
              <a:solidFill>
                <a:schemeClr val="accent2"/>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8" name="TextBox 7"/>
          <p:cNvSpPr txBox="1"/>
          <p:nvPr/>
        </p:nvSpPr>
        <p:spPr>
          <a:xfrm>
            <a:off x="7176314" y="3444050"/>
            <a:ext cx="4521065" cy="573106"/>
          </a:xfrm>
          <a:prstGeom prst="rect">
            <a:avLst/>
          </a:prstGeom>
          <a:noFill/>
        </p:spPr>
        <p:txBody>
          <a:bodyPr wrap="square" rtlCol="0">
            <a:spAutoFit/>
          </a:bodyPr>
          <a:lstStyle/>
          <a:p>
            <a:pPr algn="just">
              <a:lnSpc>
                <a:spcPct val="150000"/>
              </a:lnSpc>
            </a:pPr>
            <a:r>
              <a:rPr lang="en-US" sz="1100" dirty="0"/>
              <a:t>The main motive behind building a software, or the problems that the software will solve to generate revenue.</a:t>
            </a:r>
            <a:endParaRPr lang="en-US" sz="1100" dirty="0">
              <a:solidFill>
                <a:schemeClr val="tx1">
                  <a:lumMod val="65000"/>
                  <a:lumOff val="35000"/>
                </a:schemeClr>
              </a:solidFill>
            </a:endParaRPr>
          </a:p>
        </p:txBody>
      </p:sp>
      <p:sp>
        <p:nvSpPr>
          <p:cNvPr id="38" name="Rectangle 37"/>
          <p:cNvSpPr/>
          <p:nvPr/>
        </p:nvSpPr>
        <p:spPr>
          <a:xfrm>
            <a:off x="7176314" y="3226133"/>
            <a:ext cx="2500150" cy="307777"/>
          </a:xfrm>
          <a:prstGeom prst="rect">
            <a:avLst/>
          </a:prstGeom>
        </p:spPr>
        <p:txBody>
          <a:bodyPr wrap="square">
            <a:spAutoFit/>
          </a:bodyPr>
          <a:lstStyle/>
          <a:p>
            <a:r>
              <a:rPr lang="en-US" sz="1400" dirty="0">
                <a:latin typeface="+mj-lt"/>
              </a:rPr>
              <a:t>CORE SUBDOMAIN</a:t>
            </a:r>
            <a:endParaRPr lang="id-ID" sz="1400" dirty="0">
              <a:latin typeface="+mj-lt"/>
            </a:endParaRPr>
          </a:p>
        </p:txBody>
      </p:sp>
      <p:sp>
        <p:nvSpPr>
          <p:cNvPr id="45" name="Oval 44"/>
          <p:cNvSpPr/>
          <p:nvPr/>
        </p:nvSpPr>
        <p:spPr>
          <a:xfrm>
            <a:off x="6498279" y="3286171"/>
            <a:ext cx="559555" cy="55503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19"/>
          <p:cNvSpPr>
            <a:spLocks noEditPoints="1"/>
          </p:cNvSpPr>
          <p:nvPr/>
        </p:nvSpPr>
        <p:spPr bwMode="auto">
          <a:xfrm>
            <a:off x="6645942" y="3469917"/>
            <a:ext cx="248344" cy="184377"/>
          </a:xfrm>
          <a:custGeom>
            <a:avLst/>
            <a:gdLst>
              <a:gd name="T0" fmla="*/ 17 w 55"/>
              <a:gd name="T1" fmla="*/ 41 h 41"/>
              <a:gd name="T2" fmla="*/ 15 w 55"/>
              <a:gd name="T3" fmla="*/ 40 h 41"/>
              <a:gd name="T4" fmla="*/ 1 w 55"/>
              <a:gd name="T5" fmla="*/ 26 h 41"/>
              <a:gd name="T6" fmla="*/ 1 w 55"/>
              <a:gd name="T7" fmla="*/ 23 h 41"/>
              <a:gd name="T8" fmla="*/ 4 w 55"/>
              <a:gd name="T9" fmla="*/ 23 h 41"/>
              <a:gd name="T10" fmla="*/ 17 w 55"/>
              <a:gd name="T11" fmla="*/ 35 h 41"/>
              <a:gd name="T12" fmla="*/ 51 w 55"/>
              <a:gd name="T13" fmla="*/ 1 h 41"/>
              <a:gd name="T14" fmla="*/ 54 w 55"/>
              <a:gd name="T15" fmla="*/ 1 h 41"/>
              <a:gd name="T16" fmla="*/ 54 w 55"/>
              <a:gd name="T17" fmla="*/ 4 h 41"/>
              <a:gd name="T18" fmla="*/ 18 w 55"/>
              <a:gd name="T19" fmla="*/ 40 h 41"/>
              <a:gd name="T20" fmla="*/ 17 w 55"/>
              <a:gd name="T21" fmla="*/ 41 h 41"/>
              <a:gd name="T22" fmla="*/ 17 w 55"/>
              <a:gd name="T23" fmla="*/ 41 h 41"/>
              <a:gd name="T24" fmla="*/ 17 w 55"/>
              <a:gd name="T25"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41">
                <a:moveTo>
                  <a:pt x="17" y="41"/>
                </a:moveTo>
                <a:cubicBezTo>
                  <a:pt x="16" y="41"/>
                  <a:pt x="15" y="41"/>
                  <a:pt x="15" y="40"/>
                </a:cubicBezTo>
                <a:cubicBezTo>
                  <a:pt x="1" y="26"/>
                  <a:pt x="1" y="26"/>
                  <a:pt x="1" y="26"/>
                </a:cubicBezTo>
                <a:cubicBezTo>
                  <a:pt x="0" y="25"/>
                  <a:pt x="0" y="24"/>
                  <a:pt x="1" y="23"/>
                </a:cubicBezTo>
                <a:cubicBezTo>
                  <a:pt x="2" y="22"/>
                  <a:pt x="3" y="22"/>
                  <a:pt x="4" y="23"/>
                </a:cubicBezTo>
                <a:cubicBezTo>
                  <a:pt x="17" y="35"/>
                  <a:pt x="17" y="35"/>
                  <a:pt x="17" y="35"/>
                </a:cubicBezTo>
                <a:cubicBezTo>
                  <a:pt x="51" y="1"/>
                  <a:pt x="51" y="1"/>
                  <a:pt x="51" y="1"/>
                </a:cubicBezTo>
                <a:cubicBezTo>
                  <a:pt x="52" y="0"/>
                  <a:pt x="53" y="0"/>
                  <a:pt x="54" y="1"/>
                </a:cubicBezTo>
                <a:cubicBezTo>
                  <a:pt x="55" y="2"/>
                  <a:pt x="55" y="3"/>
                  <a:pt x="54" y="4"/>
                </a:cubicBezTo>
                <a:cubicBezTo>
                  <a:pt x="18" y="40"/>
                  <a:pt x="18" y="40"/>
                  <a:pt x="18" y="40"/>
                </a:cubicBezTo>
                <a:cubicBezTo>
                  <a:pt x="18" y="41"/>
                  <a:pt x="17" y="41"/>
                  <a:pt x="17" y="41"/>
                </a:cubicBezTo>
                <a:close/>
                <a:moveTo>
                  <a:pt x="17" y="41"/>
                </a:moveTo>
                <a:cubicBezTo>
                  <a:pt x="17" y="41"/>
                  <a:pt x="17" y="41"/>
                  <a:pt x="17" y="41"/>
                </a:cubicBezTo>
              </a:path>
            </a:pathLst>
          </a:custGeom>
          <a:noFill/>
          <a:ln w="38100">
            <a:solidFill>
              <a:schemeClr val="bg1"/>
            </a:solidFill>
          </a:ln>
        </p:spPr>
        <p:txBody>
          <a:bodyPr vert="horz" wrap="square" lIns="91440" tIns="45720" rIns="91440" bIns="45720" numCol="1" anchor="t" anchorCtr="0" compatLnSpc="1">
            <a:prstTxWarp prst="textNoShape">
              <a:avLst/>
            </a:prstTxWarp>
          </a:bodyPr>
          <a:lstStyle/>
          <a:p>
            <a:endParaRPr lang="id-ID"/>
          </a:p>
        </p:txBody>
      </p:sp>
      <p:sp>
        <p:nvSpPr>
          <p:cNvPr id="74" name="TextBox 73"/>
          <p:cNvSpPr txBox="1"/>
          <p:nvPr/>
        </p:nvSpPr>
        <p:spPr>
          <a:xfrm>
            <a:off x="7176314" y="4528539"/>
            <a:ext cx="4521065" cy="827021"/>
          </a:xfrm>
          <a:prstGeom prst="rect">
            <a:avLst/>
          </a:prstGeom>
          <a:noFill/>
        </p:spPr>
        <p:txBody>
          <a:bodyPr wrap="square" rtlCol="0">
            <a:spAutoFit/>
          </a:bodyPr>
          <a:lstStyle/>
          <a:p>
            <a:pPr>
              <a:lnSpc>
                <a:spcPct val="150000"/>
              </a:lnSpc>
            </a:pPr>
            <a:r>
              <a:rPr lang="en-US" sz="1100" dirty="0"/>
              <a:t>Subdomains which are a bit tough to work through and needs qualified human resource but doesn’t provide any competitive edge is termed as generic subdomain.</a:t>
            </a:r>
            <a:endParaRPr lang="en-US" sz="1100" dirty="0">
              <a:solidFill>
                <a:schemeClr val="tx1">
                  <a:lumMod val="65000"/>
                  <a:lumOff val="35000"/>
                </a:schemeClr>
              </a:solidFill>
            </a:endParaRPr>
          </a:p>
        </p:txBody>
      </p:sp>
      <p:sp>
        <p:nvSpPr>
          <p:cNvPr id="75" name="Rectangle 74"/>
          <p:cNvSpPr/>
          <p:nvPr/>
        </p:nvSpPr>
        <p:spPr>
          <a:xfrm>
            <a:off x="7176314" y="4310622"/>
            <a:ext cx="2500150" cy="307777"/>
          </a:xfrm>
          <a:prstGeom prst="rect">
            <a:avLst/>
          </a:prstGeom>
        </p:spPr>
        <p:txBody>
          <a:bodyPr wrap="square">
            <a:spAutoFit/>
          </a:bodyPr>
          <a:lstStyle/>
          <a:p>
            <a:r>
              <a:rPr lang="en-US" sz="1400" dirty="0">
                <a:latin typeface="+mj-lt"/>
              </a:rPr>
              <a:t>GENERIC SUBDOMAIN</a:t>
            </a:r>
            <a:endParaRPr lang="id-ID" sz="1400" dirty="0">
              <a:latin typeface="+mj-lt"/>
            </a:endParaRPr>
          </a:p>
        </p:txBody>
      </p:sp>
      <p:sp>
        <p:nvSpPr>
          <p:cNvPr id="76" name="Oval 75"/>
          <p:cNvSpPr/>
          <p:nvPr/>
        </p:nvSpPr>
        <p:spPr>
          <a:xfrm>
            <a:off x="6498279" y="4370660"/>
            <a:ext cx="559555" cy="55503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Freeform 19"/>
          <p:cNvSpPr>
            <a:spLocks noEditPoints="1"/>
          </p:cNvSpPr>
          <p:nvPr/>
        </p:nvSpPr>
        <p:spPr bwMode="auto">
          <a:xfrm>
            <a:off x="6645942" y="4554406"/>
            <a:ext cx="248344" cy="184377"/>
          </a:xfrm>
          <a:custGeom>
            <a:avLst/>
            <a:gdLst>
              <a:gd name="T0" fmla="*/ 17 w 55"/>
              <a:gd name="T1" fmla="*/ 41 h 41"/>
              <a:gd name="T2" fmla="*/ 15 w 55"/>
              <a:gd name="T3" fmla="*/ 40 h 41"/>
              <a:gd name="T4" fmla="*/ 1 w 55"/>
              <a:gd name="T5" fmla="*/ 26 h 41"/>
              <a:gd name="T6" fmla="*/ 1 w 55"/>
              <a:gd name="T7" fmla="*/ 23 h 41"/>
              <a:gd name="T8" fmla="*/ 4 w 55"/>
              <a:gd name="T9" fmla="*/ 23 h 41"/>
              <a:gd name="T10" fmla="*/ 17 w 55"/>
              <a:gd name="T11" fmla="*/ 35 h 41"/>
              <a:gd name="T12" fmla="*/ 51 w 55"/>
              <a:gd name="T13" fmla="*/ 1 h 41"/>
              <a:gd name="T14" fmla="*/ 54 w 55"/>
              <a:gd name="T15" fmla="*/ 1 h 41"/>
              <a:gd name="T16" fmla="*/ 54 w 55"/>
              <a:gd name="T17" fmla="*/ 4 h 41"/>
              <a:gd name="T18" fmla="*/ 18 w 55"/>
              <a:gd name="T19" fmla="*/ 40 h 41"/>
              <a:gd name="T20" fmla="*/ 17 w 55"/>
              <a:gd name="T21" fmla="*/ 41 h 41"/>
              <a:gd name="T22" fmla="*/ 17 w 55"/>
              <a:gd name="T23" fmla="*/ 41 h 41"/>
              <a:gd name="T24" fmla="*/ 17 w 55"/>
              <a:gd name="T25"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41">
                <a:moveTo>
                  <a:pt x="17" y="41"/>
                </a:moveTo>
                <a:cubicBezTo>
                  <a:pt x="16" y="41"/>
                  <a:pt x="15" y="41"/>
                  <a:pt x="15" y="40"/>
                </a:cubicBezTo>
                <a:cubicBezTo>
                  <a:pt x="1" y="26"/>
                  <a:pt x="1" y="26"/>
                  <a:pt x="1" y="26"/>
                </a:cubicBezTo>
                <a:cubicBezTo>
                  <a:pt x="0" y="25"/>
                  <a:pt x="0" y="24"/>
                  <a:pt x="1" y="23"/>
                </a:cubicBezTo>
                <a:cubicBezTo>
                  <a:pt x="2" y="22"/>
                  <a:pt x="3" y="22"/>
                  <a:pt x="4" y="23"/>
                </a:cubicBezTo>
                <a:cubicBezTo>
                  <a:pt x="17" y="35"/>
                  <a:pt x="17" y="35"/>
                  <a:pt x="17" y="35"/>
                </a:cubicBezTo>
                <a:cubicBezTo>
                  <a:pt x="51" y="1"/>
                  <a:pt x="51" y="1"/>
                  <a:pt x="51" y="1"/>
                </a:cubicBezTo>
                <a:cubicBezTo>
                  <a:pt x="52" y="0"/>
                  <a:pt x="53" y="0"/>
                  <a:pt x="54" y="1"/>
                </a:cubicBezTo>
                <a:cubicBezTo>
                  <a:pt x="55" y="2"/>
                  <a:pt x="55" y="3"/>
                  <a:pt x="54" y="4"/>
                </a:cubicBezTo>
                <a:cubicBezTo>
                  <a:pt x="18" y="40"/>
                  <a:pt x="18" y="40"/>
                  <a:pt x="18" y="40"/>
                </a:cubicBezTo>
                <a:cubicBezTo>
                  <a:pt x="18" y="41"/>
                  <a:pt x="17" y="41"/>
                  <a:pt x="17" y="41"/>
                </a:cubicBezTo>
                <a:close/>
                <a:moveTo>
                  <a:pt x="17" y="41"/>
                </a:moveTo>
                <a:cubicBezTo>
                  <a:pt x="17" y="41"/>
                  <a:pt x="17" y="41"/>
                  <a:pt x="17" y="41"/>
                </a:cubicBezTo>
              </a:path>
            </a:pathLst>
          </a:custGeom>
          <a:noFill/>
          <a:ln w="38100">
            <a:solidFill>
              <a:schemeClr val="bg1"/>
            </a:solidFill>
          </a:ln>
        </p:spPr>
        <p:txBody>
          <a:bodyPr vert="horz" wrap="square" lIns="91440" tIns="45720" rIns="91440" bIns="45720" numCol="1" anchor="t" anchorCtr="0" compatLnSpc="1">
            <a:prstTxWarp prst="textNoShape">
              <a:avLst/>
            </a:prstTxWarp>
          </a:bodyPr>
          <a:lstStyle/>
          <a:p>
            <a:endParaRPr lang="id-ID"/>
          </a:p>
        </p:txBody>
      </p:sp>
      <p:sp>
        <p:nvSpPr>
          <p:cNvPr id="78" name="TextBox 77"/>
          <p:cNvSpPr txBox="1"/>
          <p:nvPr/>
        </p:nvSpPr>
        <p:spPr>
          <a:xfrm>
            <a:off x="7176314" y="5587118"/>
            <a:ext cx="4521065" cy="573106"/>
          </a:xfrm>
          <a:prstGeom prst="rect">
            <a:avLst/>
          </a:prstGeom>
          <a:noFill/>
        </p:spPr>
        <p:txBody>
          <a:bodyPr wrap="square" rtlCol="0">
            <a:spAutoFit/>
          </a:bodyPr>
          <a:lstStyle/>
          <a:p>
            <a:pPr>
              <a:lnSpc>
                <a:spcPct val="150000"/>
              </a:lnSpc>
            </a:pPr>
            <a:r>
              <a:rPr lang="en-US" sz="1100" dirty="0"/>
              <a:t>out of three subdomains these are the simpler one, as name suggests it supports the other subdomains to work well. </a:t>
            </a:r>
            <a:endParaRPr lang="en-US" sz="1100" dirty="0">
              <a:solidFill>
                <a:schemeClr val="tx1">
                  <a:lumMod val="65000"/>
                  <a:lumOff val="35000"/>
                </a:schemeClr>
              </a:solidFill>
            </a:endParaRPr>
          </a:p>
        </p:txBody>
      </p:sp>
      <p:sp>
        <p:nvSpPr>
          <p:cNvPr id="79" name="Rectangle 78"/>
          <p:cNvSpPr/>
          <p:nvPr/>
        </p:nvSpPr>
        <p:spPr>
          <a:xfrm>
            <a:off x="7176314" y="5369201"/>
            <a:ext cx="2500150" cy="307777"/>
          </a:xfrm>
          <a:prstGeom prst="rect">
            <a:avLst/>
          </a:prstGeom>
        </p:spPr>
        <p:txBody>
          <a:bodyPr wrap="square">
            <a:spAutoFit/>
          </a:bodyPr>
          <a:lstStyle/>
          <a:p>
            <a:r>
              <a:rPr lang="en-US" sz="1400" dirty="0">
                <a:latin typeface="+mj-lt"/>
              </a:rPr>
              <a:t>SUPPORTING SUBDOMAIN</a:t>
            </a:r>
            <a:endParaRPr lang="id-ID" sz="1400" dirty="0">
              <a:latin typeface="+mj-lt"/>
            </a:endParaRPr>
          </a:p>
        </p:txBody>
      </p:sp>
      <p:sp>
        <p:nvSpPr>
          <p:cNvPr id="80" name="Oval 79"/>
          <p:cNvSpPr/>
          <p:nvPr/>
        </p:nvSpPr>
        <p:spPr>
          <a:xfrm>
            <a:off x="6498279" y="5429239"/>
            <a:ext cx="559555" cy="55503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Freeform 19"/>
          <p:cNvSpPr>
            <a:spLocks noEditPoints="1"/>
          </p:cNvSpPr>
          <p:nvPr/>
        </p:nvSpPr>
        <p:spPr bwMode="auto">
          <a:xfrm>
            <a:off x="6645942" y="5612985"/>
            <a:ext cx="248344" cy="184377"/>
          </a:xfrm>
          <a:custGeom>
            <a:avLst/>
            <a:gdLst>
              <a:gd name="T0" fmla="*/ 17 w 55"/>
              <a:gd name="T1" fmla="*/ 41 h 41"/>
              <a:gd name="T2" fmla="*/ 15 w 55"/>
              <a:gd name="T3" fmla="*/ 40 h 41"/>
              <a:gd name="T4" fmla="*/ 1 w 55"/>
              <a:gd name="T5" fmla="*/ 26 h 41"/>
              <a:gd name="T6" fmla="*/ 1 w 55"/>
              <a:gd name="T7" fmla="*/ 23 h 41"/>
              <a:gd name="T8" fmla="*/ 4 w 55"/>
              <a:gd name="T9" fmla="*/ 23 h 41"/>
              <a:gd name="T10" fmla="*/ 17 w 55"/>
              <a:gd name="T11" fmla="*/ 35 h 41"/>
              <a:gd name="T12" fmla="*/ 51 w 55"/>
              <a:gd name="T13" fmla="*/ 1 h 41"/>
              <a:gd name="T14" fmla="*/ 54 w 55"/>
              <a:gd name="T15" fmla="*/ 1 h 41"/>
              <a:gd name="T16" fmla="*/ 54 w 55"/>
              <a:gd name="T17" fmla="*/ 4 h 41"/>
              <a:gd name="T18" fmla="*/ 18 w 55"/>
              <a:gd name="T19" fmla="*/ 40 h 41"/>
              <a:gd name="T20" fmla="*/ 17 w 55"/>
              <a:gd name="T21" fmla="*/ 41 h 41"/>
              <a:gd name="T22" fmla="*/ 17 w 55"/>
              <a:gd name="T23" fmla="*/ 41 h 41"/>
              <a:gd name="T24" fmla="*/ 17 w 55"/>
              <a:gd name="T25"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41">
                <a:moveTo>
                  <a:pt x="17" y="41"/>
                </a:moveTo>
                <a:cubicBezTo>
                  <a:pt x="16" y="41"/>
                  <a:pt x="15" y="41"/>
                  <a:pt x="15" y="40"/>
                </a:cubicBezTo>
                <a:cubicBezTo>
                  <a:pt x="1" y="26"/>
                  <a:pt x="1" y="26"/>
                  <a:pt x="1" y="26"/>
                </a:cubicBezTo>
                <a:cubicBezTo>
                  <a:pt x="0" y="25"/>
                  <a:pt x="0" y="24"/>
                  <a:pt x="1" y="23"/>
                </a:cubicBezTo>
                <a:cubicBezTo>
                  <a:pt x="2" y="22"/>
                  <a:pt x="3" y="22"/>
                  <a:pt x="4" y="23"/>
                </a:cubicBezTo>
                <a:cubicBezTo>
                  <a:pt x="17" y="35"/>
                  <a:pt x="17" y="35"/>
                  <a:pt x="17" y="35"/>
                </a:cubicBezTo>
                <a:cubicBezTo>
                  <a:pt x="51" y="1"/>
                  <a:pt x="51" y="1"/>
                  <a:pt x="51" y="1"/>
                </a:cubicBezTo>
                <a:cubicBezTo>
                  <a:pt x="52" y="0"/>
                  <a:pt x="53" y="0"/>
                  <a:pt x="54" y="1"/>
                </a:cubicBezTo>
                <a:cubicBezTo>
                  <a:pt x="55" y="2"/>
                  <a:pt x="55" y="3"/>
                  <a:pt x="54" y="4"/>
                </a:cubicBezTo>
                <a:cubicBezTo>
                  <a:pt x="18" y="40"/>
                  <a:pt x="18" y="40"/>
                  <a:pt x="18" y="40"/>
                </a:cubicBezTo>
                <a:cubicBezTo>
                  <a:pt x="18" y="41"/>
                  <a:pt x="17" y="41"/>
                  <a:pt x="17" y="41"/>
                </a:cubicBezTo>
                <a:close/>
                <a:moveTo>
                  <a:pt x="17" y="41"/>
                </a:moveTo>
                <a:cubicBezTo>
                  <a:pt x="17" y="41"/>
                  <a:pt x="17" y="41"/>
                  <a:pt x="17" y="41"/>
                </a:cubicBezTo>
              </a:path>
            </a:pathLst>
          </a:custGeom>
          <a:noFill/>
          <a:ln w="38100">
            <a:solidFill>
              <a:schemeClr val="bg1"/>
            </a:solidFill>
          </a:ln>
        </p:spPr>
        <p:txBody>
          <a:bodyPr vert="horz" wrap="square" lIns="91440" tIns="45720" rIns="91440" bIns="45720" numCol="1" anchor="t" anchorCtr="0" compatLnSpc="1">
            <a:prstTxWarp prst="textNoShape">
              <a:avLst/>
            </a:prstTxWarp>
          </a:bodyPr>
          <a:lstStyle/>
          <a:p>
            <a:endParaRPr lang="id-ID"/>
          </a:p>
        </p:txBody>
      </p:sp>
      <p:sp>
        <p:nvSpPr>
          <p:cNvPr id="28" name="TextBox 27"/>
          <p:cNvSpPr txBox="1"/>
          <p:nvPr/>
        </p:nvSpPr>
        <p:spPr>
          <a:xfrm>
            <a:off x="752837" y="1230709"/>
            <a:ext cx="3890465" cy="1077218"/>
          </a:xfrm>
          <a:prstGeom prst="rect">
            <a:avLst/>
          </a:prstGeom>
          <a:noFill/>
        </p:spPr>
        <p:txBody>
          <a:bodyPr wrap="square" rtlCol="0">
            <a:spAutoFit/>
          </a:bodyPr>
          <a:lstStyle/>
          <a:p>
            <a:pPr>
              <a:tabLst>
                <a:tab pos="2228850" algn="l"/>
              </a:tabLst>
            </a:pPr>
            <a:r>
              <a:rPr lang="en-US" sz="32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Business Domain</a:t>
            </a:r>
          </a:p>
          <a:p>
            <a:pPr>
              <a:tabLst>
                <a:tab pos="2228850" algn="l"/>
              </a:tabLst>
            </a:pPr>
            <a:r>
              <a:rPr lang="en-US"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Sub-domain</a:t>
            </a:r>
          </a:p>
          <a:p>
            <a:pPr>
              <a:tabLst>
                <a:tab pos="2228850" algn="l"/>
              </a:tabLst>
            </a:pPr>
            <a:endParaRPr lang="en-US" sz="1400" b="1"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30" name="TextBox 29"/>
          <p:cNvSpPr txBox="1"/>
          <p:nvPr/>
        </p:nvSpPr>
        <p:spPr>
          <a:xfrm>
            <a:off x="752837" y="2265047"/>
            <a:ext cx="4446495" cy="792525"/>
          </a:xfrm>
          <a:prstGeom prst="rect">
            <a:avLst/>
          </a:prstGeom>
          <a:noFill/>
        </p:spPr>
        <p:txBody>
          <a:bodyPr wrap="square" rtlCol="0">
            <a:spAutoFit/>
          </a:bodyPr>
          <a:lstStyle/>
          <a:p>
            <a:r>
              <a:rPr lang="en-US" sz="1400" b="1" spc="300" dirty="0">
                <a:solidFill>
                  <a:schemeClr val="bg1"/>
                </a:solidFill>
              </a:rPr>
              <a:t>Sub-Domains</a:t>
            </a:r>
          </a:p>
          <a:p>
            <a:pPr marL="285750" indent="-285750">
              <a:buFont typeface="Wingdings" panose="05000000000000000000" pitchFamily="2" charset="2"/>
              <a:buChar char="v"/>
            </a:pPr>
            <a:r>
              <a:rPr lang="en-US" sz="1050" b="1" spc="300" dirty="0">
                <a:solidFill>
                  <a:schemeClr val="bg1"/>
                </a:solidFill>
              </a:rPr>
              <a:t>Core subdomain</a:t>
            </a:r>
          </a:p>
          <a:p>
            <a:pPr marL="285750" indent="-285750">
              <a:buFont typeface="Wingdings" panose="05000000000000000000" pitchFamily="2" charset="2"/>
              <a:buChar char="v"/>
            </a:pPr>
            <a:r>
              <a:rPr lang="en-US" sz="1050" b="1" spc="300" dirty="0">
                <a:solidFill>
                  <a:schemeClr val="bg1"/>
                </a:solidFill>
              </a:rPr>
              <a:t>Generic subdomain</a:t>
            </a:r>
          </a:p>
          <a:p>
            <a:pPr marL="285750" indent="-285750">
              <a:buFont typeface="Wingdings" panose="05000000000000000000" pitchFamily="2" charset="2"/>
              <a:buChar char="v"/>
            </a:pPr>
            <a:r>
              <a:rPr lang="en-US" sz="1050" b="1" spc="300" dirty="0">
                <a:solidFill>
                  <a:schemeClr val="bg1"/>
                </a:solidFill>
              </a:rPr>
              <a:t>Supporting subdomain</a:t>
            </a:r>
          </a:p>
        </p:txBody>
      </p:sp>
      <p:pic>
        <p:nvPicPr>
          <p:cNvPr id="27" name="Picture 26">
            <a:extLst>
              <a:ext uri="{FF2B5EF4-FFF2-40B4-BE49-F238E27FC236}">
                <a16:creationId xmlns:a16="http://schemas.microsoft.com/office/drawing/2014/main" id="{1DAE9887-BA9E-0226-5246-CF1BAC327BF7}"/>
              </a:ext>
            </a:extLst>
          </p:cNvPr>
          <p:cNvPicPr>
            <a:picLocks noChangeAspect="1"/>
          </p:cNvPicPr>
          <p:nvPr/>
        </p:nvPicPr>
        <p:blipFill>
          <a:blip r:embed="rId3"/>
          <a:srcRect/>
          <a:stretch>
            <a:fillRect/>
          </a:stretch>
        </p:blipFill>
        <p:spPr bwMode="auto">
          <a:xfrm>
            <a:off x="90617" y="69070"/>
            <a:ext cx="1868805" cy="1009015"/>
          </a:xfrm>
          <a:prstGeom prst="rect">
            <a:avLst/>
          </a:prstGeom>
          <a:noFill/>
          <a:ln w="9525">
            <a:noFill/>
            <a:miter lim="800000"/>
            <a:headEnd/>
            <a:tailEnd/>
          </a:ln>
        </p:spPr>
      </p:pic>
    </p:spTree>
    <p:extLst>
      <p:ext uri="{BB962C8B-B14F-4D97-AF65-F5344CB8AC3E}">
        <p14:creationId xmlns:p14="http://schemas.microsoft.com/office/powerpoint/2010/main" val="624219687"/>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anim calcmode="lin" valueType="num">
                                      <p:cBhvr>
                                        <p:cTn id="13" dur="500" fill="hold"/>
                                        <p:tgtEl>
                                          <p:spTgt spid="28"/>
                                        </p:tgtEl>
                                        <p:attrNameLst>
                                          <p:attrName>ppt_x</p:attrName>
                                        </p:attrNameLst>
                                      </p:cBhvr>
                                      <p:tavLst>
                                        <p:tav tm="0">
                                          <p:val>
                                            <p:strVal val="#ppt_x"/>
                                          </p:val>
                                        </p:tav>
                                        <p:tav tm="100000">
                                          <p:val>
                                            <p:strVal val="#ppt_x"/>
                                          </p:val>
                                        </p:tav>
                                      </p:tavLst>
                                    </p:anim>
                                    <p:anim calcmode="lin" valueType="num">
                                      <p:cBhvr>
                                        <p:cTn id="14" dur="500" fill="hold"/>
                                        <p:tgtEl>
                                          <p:spTgt spid="2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up)">
                                      <p:cBhvr>
                                        <p:cTn id="18" dur="500"/>
                                        <p:tgtEl>
                                          <p:spTgt spid="30"/>
                                        </p:tgtEl>
                                      </p:cBhvr>
                                    </p:animEffect>
                                  </p:childTnLst>
                                </p:cTn>
                              </p:par>
                            </p:childTnLst>
                          </p:cTn>
                        </p:par>
                        <p:par>
                          <p:cTn id="19" fill="hold">
                            <p:stCondLst>
                              <p:cond delay="1500"/>
                            </p:stCondLst>
                            <p:childTnLst>
                              <p:par>
                                <p:cTn id="20" presetID="42" presetClass="entr" presetSubtype="0"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anim calcmode="lin" valueType="num">
                                      <p:cBhvr>
                                        <p:cTn id="23" dur="500" fill="hold"/>
                                        <p:tgtEl>
                                          <p:spTgt spid="3"/>
                                        </p:tgtEl>
                                        <p:attrNameLst>
                                          <p:attrName>ppt_x</p:attrName>
                                        </p:attrNameLst>
                                      </p:cBhvr>
                                      <p:tavLst>
                                        <p:tav tm="0">
                                          <p:val>
                                            <p:strVal val="#ppt_x"/>
                                          </p:val>
                                        </p:tav>
                                        <p:tav tm="100000">
                                          <p:val>
                                            <p:strVal val="#ppt_x"/>
                                          </p:val>
                                        </p:tav>
                                      </p:tavLst>
                                    </p:anim>
                                    <p:anim calcmode="lin" valueType="num">
                                      <p:cBhvr>
                                        <p:cTn id="24" dur="500" fill="hold"/>
                                        <p:tgtEl>
                                          <p:spTgt spid="3"/>
                                        </p:tgtEl>
                                        <p:attrNameLst>
                                          <p:attrName>ppt_y</p:attrName>
                                        </p:attrNameLst>
                                      </p:cBhvr>
                                      <p:tavLst>
                                        <p:tav tm="0">
                                          <p:val>
                                            <p:strVal val="#ppt_y+.1"/>
                                          </p:val>
                                        </p:tav>
                                        <p:tav tm="100000">
                                          <p:val>
                                            <p:strVal val="#ppt_y"/>
                                          </p:val>
                                        </p:tav>
                                      </p:tavLst>
                                    </p:anim>
                                  </p:childTnLst>
                                </p:cTn>
                              </p:par>
                            </p:childTnLst>
                          </p:cTn>
                        </p:par>
                        <p:par>
                          <p:cTn id="25" fill="hold">
                            <p:stCondLst>
                              <p:cond delay="2000"/>
                            </p:stCondLst>
                            <p:childTnLst>
                              <p:par>
                                <p:cTn id="26" presetID="53" presetClass="entr" presetSubtype="16"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p:cTn id="28" dur="500" fill="hold"/>
                                        <p:tgtEl>
                                          <p:spTgt spid="23"/>
                                        </p:tgtEl>
                                        <p:attrNameLst>
                                          <p:attrName>ppt_w</p:attrName>
                                        </p:attrNameLst>
                                      </p:cBhvr>
                                      <p:tavLst>
                                        <p:tav tm="0">
                                          <p:val>
                                            <p:fltVal val="0"/>
                                          </p:val>
                                        </p:tav>
                                        <p:tav tm="100000">
                                          <p:val>
                                            <p:strVal val="#ppt_w"/>
                                          </p:val>
                                        </p:tav>
                                      </p:tavLst>
                                    </p:anim>
                                    <p:anim calcmode="lin" valueType="num">
                                      <p:cBhvr>
                                        <p:cTn id="29" dur="500" fill="hold"/>
                                        <p:tgtEl>
                                          <p:spTgt spid="23"/>
                                        </p:tgtEl>
                                        <p:attrNameLst>
                                          <p:attrName>ppt_h</p:attrName>
                                        </p:attrNameLst>
                                      </p:cBhvr>
                                      <p:tavLst>
                                        <p:tav tm="0">
                                          <p:val>
                                            <p:fltVal val="0"/>
                                          </p:val>
                                        </p:tav>
                                        <p:tav tm="100000">
                                          <p:val>
                                            <p:strVal val="#ppt_h"/>
                                          </p:val>
                                        </p:tav>
                                      </p:tavLst>
                                    </p:anim>
                                    <p:animEffect transition="in" filter="fade">
                                      <p:cBhvr>
                                        <p:cTn id="30" dur="500"/>
                                        <p:tgtEl>
                                          <p:spTgt spid="23"/>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anim calcmode="lin" valueType="num">
                                      <p:cBhvr>
                                        <p:cTn id="33" dur="500" fill="hold"/>
                                        <p:tgtEl>
                                          <p:spTgt spid="45"/>
                                        </p:tgtEl>
                                        <p:attrNameLst>
                                          <p:attrName>ppt_w</p:attrName>
                                        </p:attrNameLst>
                                      </p:cBhvr>
                                      <p:tavLst>
                                        <p:tav tm="0">
                                          <p:val>
                                            <p:fltVal val="0"/>
                                          </p:val>
                                        </p:tav>
                                        <p:tav tm="100000">
                                          <p:val>
                                            <p:strVal val="#ppt_w"/>
                                          </p:val>
                                        </p:tav>
                                      </p:tavLst>
                                    </p:anim>
                                    <p:anim calcmode="lin" valueType="num">
                                      <p:cBhvr>
                                        <p:cTn id="34" dur="500" fill="hold"/>
                                        <p:tgtEl>
                                          <p:spTgt spid="45"/>
                                        </p:tgtEl>
                                        <p:attrNameLst>
                                          <p:attrName>ppt_h</p:attrName>
                                        </p:attrNameLst>
                                      </p:cBhvr>
                                      <p:tavLst>
                                        <p:tav tm="0">
                                          <p:val>
                                            <p:fltVal val="0"/>
                                          </p:val>
                                        </p:tav>
                                        <p:tav tm="100000">
                                          <p:val>
                                            <p:strVal val="#ppt_h"/>
                                          </p:val>
                                        </p:tav>
                                      </p:tavLst>
                                    </p:anim>
                                    <p:animEffect transition="in" filter="fade">
                                      <p:cBhvr>
                                        <p:cTn id="35" dur="500"/>
                                        <p:tgtEl>
                                          <p:spTgt spid="45"/>
                                        </p:tgtEl>
                                      </p:cBhvr>
                                    </p:animEffect>
                                  </p:childTnLst>
                                </p:cTn>
                              </p:par>
                            </p:childTnLst>
                          </p:cTn>
                        </p:par>
                        <p:par>
                          <p:cTn id="36" fill="hold">
                            <p:stCondLst>
                              <p:cond delay="2500"/>
                            </p:stCondLst>
                            <p:childTnLst>
                              <p:par>
                                <p:cTn id="37" presetID="22" presetClass="entr" presetSubtype="8" fill="hold" grpId="0" nodeType="after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wipe(left)">
                                      <p:cBhvr>
                                        <p:cTn id="39" dur="500"/>
                                        <p:tgtEl>
                                          <p:spTgt spid="38"/>
                                        </p:tgtEl>
                                      </p:cBhvr>
                                    </p:animEffect>
                                  </p:childTnLst>
                                </p:cTn>
                              </p:par>
                            </p:childTnLst>
                          </p:cTn>
                        </p:par>
                        <p:par>
                          <p:cTn id="40" fill="hold">
                            <p:stCondLst>
                              <p:cond delay="3000"/>
                            </p:stCondLst>
                            <p:childTnLst>
                              <p:par>
                                <p:cTn id="41" presetID="22" presetClass="entr" presetSubtype="1"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up)">
                                      <p:cBhvr>
                                        <p:cTn id="43" dur="500"/>
                                        <p:tgtEl>
                                          <p:spTgt spid="8"/>
                                        </p:tgtEl>
                                      </p:cBhvr>
                                    </p:animEffect>
                                  </p:childTnLst>
                                </p:cTn>
                              </p:par>
                            </p:childTnLst>
                          </p:cTn>
                        </p:par>
                        <p:par>
                          <p:cTn id="44" fill="hold">
                            <p:stCondLst>
                              <p:cond delay="3500"/>
                            </p:stCondLst>
                            <p:childTnLst>
                              <p:par>
                                <p:cTn id="45" presetID="53" presetClass="entr" presetSubtype="16" fill="hold" grpId="0" nodeType="afterEffect">
                                  <p:stCondLst>
                                    <p:cond delay="0"/>
                                  </p:stCondLst>
                                  <p:childTnLst>
                                    <p:set>
                                      <p:cBhvr>
                                        <p:cTn id="46" dur="1" fill="hold">
                                          <p:stCondLst>
                                            <p:cond delay="0"/>
                                          </p:stCondLst>
                                        </p:cTn>
                                        <p:tgtEl>
                                          <p:spTgt spid="76"/>
                                        </p:tgtEl>
                                        <p:attrNameLst>
                                          <p:attrName>style.visibility</p:attrName>
                                        </p:attrNameLst>
                                      </p:cBhvr>
                                      <p:to>
                                        <p:strVal val="visible"/>
                                      </p:to>
                                    </p:set>
                                    <p:anim calcmode="lin" valueType="num">
                                      <p:cBhvr>
                                        <p:cTn id="47" dur="500" fill="hold"/>
                                        <p:tgtEl>
                                          <p:spTgt spid="76"/>
                                        </p:tgtEl>
                                        <p:attrNameLst>
                                          <p:attrName>ppt_w</p:attrName>
                                        </p:attrNameLst>
                                      </p:cBhvr>
                                      <p:tavLst>
                                        <p:tav tm="0">
                                          <p:val>
                                            <p:fltVal val="0"/>
                                          </p:val>
                                        </p:tav>
                                        <p:tav tm="100000">
                                          <p:val>
                                            <p:strVal val="#ppt_w"/>
                                          </p:val>
                                        </p:tav>
                                      </p:tavLst>
                                    </p:anim>
                                    <p:anim calcmode="lin" valueType="num">
                                      <p:cBhvr>
                                        <p:cTn id="48" dur="500" fill="hold"/>
                                        <p:tgtEl>
                                          <p:spTgt spid="76"/>
                                        </p:tgtEl>
                                        <p:attrNameLst>
                                          <p:attrName>ppt_h</p:attrName>
                                        </p:attrNameLst>
                                      </p:cBhvr>
                                      <p:tavLst>
                                        <p:tav tm="0">
                                          <p:val>
                                            <p:fltVal val="0"/>
                                          </p:val>
                                        </p:tav>
                                        <p:tav tm="100000">
                                          <p:val>
                                            <p:strVal val="#ppt_h"/>
                                          </p:val>
                                        </p:tav>
                                      </p:tavLst>
                                    </p:anim>
                                    <p:animEffect transition="in" filter="fade">
                                      <p:cBhvr>
                                        <p:cTn id="49" dur="500"/>
                                        <p:tgtEl>
                                          <p:spTgt spid="76"/>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77"/>
                                        </p:tgtEl>
                                        <p:attrNameLst>
                                          <p:attrName>style.visibility</p:attrName>
                                        </p:attrNameLst>
                                      </p:cBhvr>
                                      <p:to>
                                        <p:strVal val="visible"/>
                                      </p:to>
                                    </p:set>
                                    <p:anim calcmode="lin" valueType="num">
                                      <p:cBhvr>
                                        <p:cTn id="52" dur="500" fill="hold"/>
                                        <p:tgtEl>
                                          <p:spTgt spid="77"/>
                                        </p:tgtEl>
                                        <p:attrNameLst>
                                          <p:attrName>ppt_w</p:attrName>
                                        </p:attrNameLst>
                                      </p:cBhvr>
                                      <p:tavLst>
                                        <p:tav tm="0">
                                          <p:val>
                                            <p:fltVal val="0"/>
                                          </p:val>
                                        </p:tav>
                                        <p:tav tm="100000">
                                          <p:val>
                                            <p:strVal val="#ppt_w"/>
                                          </p:val>
                                        </p:tav>
                                      </p:tavLst>
                                    </p:anim>
                                    <p:anim calcmode="lin" valueType="num">
                                      <p:cBhvr>
                                        <p:cTn id="53" dur="500" fill="hold"/>
                                        <p:tgtEl>
                                          <p:spTgt spid="77"/>
                                        </p:tgtEl>
                                        <p:attrNameLst>
                                          <p:attrName>ppt_h</p:attrName>
                                        </p:attrNameLst>
                                      </p:cBhvr>
                                      <p:tavLst>
                                        <p:tav tm="0">
                                          <p:val>
                                            <p:fltVal val="0"/>
                                          </p:val>
                                        </p:tav>
                                        <p:tav tm="100000">
                                          <p:val>
                                            <p:strVal val="#ppt_h"/>
                                          </p:val>
                                        </p:tav>
                                      </p:tavLst>
                                    </p:anim>
                                    <p:animEffect transition="in" filter="fade">
                                      <p:cBhvr>
                                        <p:cTn id="54" dur="500"/>
                                        <p:tgtEl>
                                          <p:spTgt spid="77"/>
                                        </p:tgtEl>
                                      </p:cBhvr>
                                    </p:animEffect>
                                  </p:childTnLst>
                                </p:cTn>
                              </p:par>
                            </p:childTnLst>
                          </p:cTn>
                        </p:par>
                        <p:par>
                          <p:cTn id="55" fill="hold">
                            <p:stCondLst>
                              <p:cond delay="4000"/>
                            </p:stCondLst>
                            <p:childTnLst>
                              <p:par>
                                <p:cTn id="56" presetID="22" presetClass="entr" presetSubtype="8" fill="hold" grpId="0" nodeType="afterEffect">
                                  <p:stCondLst>
                                    <p:cond delay="0"/>
                                  </p:stCondLst>
                                  <p:childTnLst>
                                    <p:set>
                                      <p:cBhvr>
                                        <p:cTn id="57" dur="1" fill="hold">
                                          <p:stCondLst>
                                            <p:cond delay="0"/>
                                          </p:stCondLst>
                                        </p:cTn>
                                        <p:tgtEl>
                                          <p:spTgt spid="75"/>
                                        </p:tgtEl>
                                        <p:attrNameLst>
                                          <p:attrName>style.visibility</p:attrName>
                                        </p:attrNameLst>
                                      </p:cBhvr>
                                      <p:to>
                                        <p:strVal val="visible"/>
                                      </p:to>
                                    </p:set>
                                    <p:animEffect transition="in" filter="wipe(left)">
                                      <p:cBhvr>
                                        <p:cTn id="58" dur="500"/>
                                        <p:tgtEl>
                                          <p:spTgt spid="75"/>
                                        </p:tgtEl>
                                      </p:cBhvr>
                                    </p:animEffect>
                                  </p:childTnLst>
                                </p:cTn>
                              </p:par>
                            </p:childTnLst>
                          </p:cTn>
                        </p:par>
                        <p:par>
                          <p:cTn id="59" fill="hold">
                            <p:stCondLst>
                              <p:cond delay="4500"/>
                            </p:stCondLst>
                            <p:childTnLst>
                              <p:par>
                                <p:cTn id="60" presetID="22" presetClass="entr" presetSubtype="1" fill="hold" grpId="0" nodeType="afterEffect">
                                  <p:stCondLst>
                                    <p:cond delay="0"/>
                                  </p:stCondLst>
                                  <p:childTnLst>
                                    <p:set>
                                      <p:cBhvr>
                                        <p:cTn id="61" dur="1" fill="hold">
                                          <p:stCondLst>
                                            <p:cond delay="0"/>
                                          </p:stCondLst>
                                        </p:cTn>
                                        <p:tgtEl>
                                          <p:spTgt spid="74"/>
                                        </p:tgtEl>
                                        <p:attrNameLst>
                                          <p:attrName>style.visibility</p:attrName>
                                        </p:attrNameLst>
                                      </p:cBhvr>
                                      <p:to>
                                        <p:strVal val="visible"/>
                                      </p:to>
                                    </p:set>
                                    <p:animEffect transition="in" filter="wipe(up)">
                                      <p:cBhvr>
                                        <p:cTn id="62" dur="500"/>
                                        <p:tgtEl>
                                          <p:spTgt spid="74"/>
                                        </p:tgtEl>
                                      </p:cBhvr>
                                    </p:animEffect>
                                  </p:childTnLst>
                                </p:cTn>
                              </p:par>
                            </p:childTnLst>
                          </p:cTn>
                        </p:par>
                        <p:par>
                          <p:cTn id="63" fill="hold">
                            <p:stCondLst>
                              <p:cond delay="5000"/>
                            </p:stCondLst>
                            <p:childTnLst>
                              <p:par>
                                <p:cTn id="64" presetID="53" presetClass="entr" presetSubtype="16" fill="hold" grpId="0" nodeType="afterEffect">
                                  <p:stCondLst>
                                    <p:cond delay="0"/>
                                  </p:stCondLst>
                                  <p:childTnLst>
                                    <p:set>
                                      <p:cBhvr>
                                        <p:cTn id="65" dur="1" fill="hold">
                                          <p:stCondLst>
                                            <p:cond delay="0"/>
                                          </p:stCondLst>
                                        </p:cTn>
                                        <p:tgtEl>
                                          <p:spTgt spid="80"/>
                                        </p:tgtEl>
                                        <p:attrNameLst>
                                          <p:attrName>style.visibility</p:attrName>
                                        </p:attrNameLst>
                                      </p:cBhvr>
                                      <p:to>
                                        <p:strVal val="visible"/>
                                      </p:to>
                                    </p:set>
                                    <p:anim calcmode="lin" valueType="num">
                                      <p:cBhvr>
                                        <p:cTn id="66" dur="500" fill="hold"/>
                                        <p:tgtEl>
                                          <p:spTgt spid="80"/>
                                        </p:tgtEl>
                                        <p:attrNameLst>
                                          <p:attrName>ppt_w</p:attrName>
                                        </p:attrNameLst>
                                      </p:cBhvr>
                                      <p:tavLst>
                                        <p:tav tm="0">
                                          <p:val>
                                            <p:fltVal val="0"/>
                                          </p:val>
                                        </p:tav>
                                        <p:tav tm="100000">
                                          <p:val>
                                            <p:strVal val="#ppt_w"/>
                                          </p:val>
                                        </p:tav>
                                      </p:tavLst>
                                    </p:anim>
                                    <p:anim calcmode="lin" valueType="num">
                                      <p:cBhvr>
                                        <p:cTn id="67" dur="500" fill="hold"/>
                                        <p:tgtEl>
                                          <p:spTgt spid="80"/>
                                        </p:tgtEl>
                                        <p:attrNameLst>
                                          <p:attrName>ppt_h</p:attrName>
                                        </p:attrNameLst>
                                      </p:cBhvr>
                                      <p:tavLst>
                                        <p:tav tm="0">
                                          <p:val>
                                            <p:fltVal val="0"/>
                                          </p:val>
                                        </p:tav>
                                        <p:tav tm="100000">
                                          <p:val>
                                            <p:strVal val="#ppt_h"/>
                                          </p:val>
                                        </p:tav>
                                      </p:tavLst>
                                    </p:anim>
                                    <p:animEffect transition="in" filter="fade">
                                      <p:cBhvr>
                                        <p:cTn id="68" dur="500"/>
                                        <p:tgtEl>
                                          <p:spTgt spid="80"/>
                                        </p:tgtEl>
                                      </p:cBhvr>
                                    </p:animEffect>
                                  </p:childTnLst>
                                </p:cTn>
                              </p:par>
                              <p:par>
                                <p:cTn id="69" presetID="53" presetClass="entr" presetSubtype="16" fill="hold" grpId="0" nodeType="withEffect">
                                  <p:stCondLst>
                                    <p:cond delay="0"/>
                                  </p:stCondLst>
                                  <p:childTnLst>
                                    <p:set>
                                      <p:cBhvr>
                                        <p:cTn id="70" dur="1" fill="hold">
                                          <p:stCondLst>
                                            <p:cond delay="0"/>
                                          </p:stCondLst>
                                        </p:cTn>
                                        <p:tgtEl>
                                          <p:spTgt spid="81"/>
                                        </p:tgtEl>
                                        <p:attrNameLst>
                                          <p:attrName>style.visibility</p:attrName>
                                        </p:attrNameLst>
                                      </p:cBhvr>
                                      <p:to>
                                        <p:strVal val="visible"/>
                                      </p:to>
                                    </p:set>
                                    <p:anim calcmode="lin" valueType="num">
                                      <p:cBhvr>
                                        <p:cTn id="71" dur="500" fill="hold"/>
                                        <p:tgtEl>
                                          <p:spTgt spid="81"/>
                                        </p:tgtEl>
                                        <p:attrNameLst>
                                          <p:attrName>ppt_w</p:attrName>
                                        </p:attrNameLst>
                                      </p:cBhvr>
                                      <p:tavLst>
                                        <p:tav tm="0">
                                          <p:val>
                                            <p:fltVal val="0"/>
                                          </p:val>
                                        </p:tav>
                                        <p:tav tm="100000">
                                          <p:val>
                                            <p:strVal val="#ppt_w"/>
                                          </p:val>
                                        </p:tav>
                                      </p:tavLst>
                                    </p:anim>
                                    <p:anim calcmode="lin" valueType="num">
                                      <p:cBhvr>
                                        <p:cTn id="72" dur="500" fill="hold"/>
                                        <p:tgtEl>
                                          <p:spTgt spid="81"/>
                                        </p:tgtEl>
                                        <p:attrNameLst>
                                          <p:attrName>ppt_h</p:attrName>
                                        </p:attrNameLst>
                                      </p:cBhvr>
                                      <p:tavLst>
                                        <p:tav tm="0">
                                          <p:val>
                                            <p:fltVal val="0"/>
                                          </p:val>
                                        </p:tav>
                                        <p:tav tm="100000">
                                          <p:val>
                                            <p:strVal val="#ppt_h"/>
                                          </p:val>
                                        </p:tav>
                                      </p:tavLst>
                                    </p:anim>
                                    <p:animEffect transition="in" filter="fade">
                                      <p:cBhvr>
                                        <p:cTn id="73" dur="500"/>
                                        <p:tgtEl>
                                          <p:spTgt spid="81"/>
                                        </p:tgtEl>
                                      </p:cBhvr>
                                    </p:animEffect>
                                  </p:childTnLst>
                                </p:cTn>
                              </p:par>
                            </p:childTnLst>
                          </p:cTn>
                        </p:par>
                        <p:par>
                          <p:cTn id="74" fill="hold">
                            <p:stCondLst>
                              <p:cond delay="5500"/>
                            </p:stCondLst>
                            <p:childTnLst>
                              <p:par>
                                <p:cTn id="75" presetID="22" presetClass="entr" presetSubtype="8" fill="hold" grpId="0" nodeType="afterEffect">
                                  <p:stCondLst>
                                    <p:cond delay="0"/>
                                  </p:stCondLst>
                                  <p:childTnLst>
                                    <p:set>
                                      <p:cBhvr>
                                        <p:cTn id="76" dur="1" fill="hold">
                                          <p:stCondLst>
                                            <p:cond delay="0"/>
                                          </p:stCondLst>
                                        </p:cTn>
                                        <p:tgtEl>
                                          <p:spTgt spid="79"/>
                                        </p:tgtEl>
                                        <p:attrNameLst>
                                          <p:attrName>style.visibility</p:attrName>
                                        </p:attrNameLst>
                                      </p:cBhvr>
                                      <p:to>
                                        <p:strVal val="visible"/>
                                      </p:to>
                                    </p:set>
                                    <p:animEffect transition="in" filter="wipe(left)">
                                      <p:cBhvr>
                                        <p:cTn id="77" dur="500"/>
                                        <p:tgtEl>
                                          <p:spTgt spid="79"/>
                                        </p:tgtEl>
                                      </p:cBhvr>
                                    </p:animEffect>
                                  </p:childTnLst>
                                </p:cTn>
                              </p:par>
                            </p:childTnLst>
                          </p:cTn>
                        </p:par>
                        <p:par>
                          <p:cTn id="78" fill="hold">
                            <p:stCondLst>
                              <p:cond delay="6000"/>
                            </p:stCondLst>
                            <p:childTnLst>
                              <p:par>
                                <p:cTn id="79" presetID="22" presetClass="entr" presetSubtype="1" fill="hold" grpId="0" nodeType="afterEffect">
                                  <p:stCondLst>
                                    <p:cond delay="0"/>
                                  </p:stCondLst>
                                  <p:childTnLst>
                                    <p:set>
                                      <p:cBhvr>
                                        <p:cTn id="80" dur="1" fill="hold">
                                          <p:stCondLst>
                                            <p:cond delay="0"/>
                                          </p:stCondLst>
                                        </p:cTn>
                                        <p:tgtEl>
                                          <p:spTgt spid="78"/>
                                        </p:tgtEl>
                                        <p:attrNameLst>
                                          <p:attrName>style.visibility</p:attrName>
                                        </p:attrNameLst>
                                      </p:cBhvr>
                                      <p:to>
                                        <p:strVal val="visible"/>
                                      </p:to>
                                    </p:set>
                                    <p:animEffect transition="in" filter="wipe(up)">
                                      <p:cBhvr>
                                        <p:cTn id="8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 grpId="0"/>
      <p:bldP spid="8" grpId="0"/>
      <p:bldP spid="38" grpId="0"/>
      <p:bldP spid="45" grpId="0" animBg="1"/>
      <p:bldP spid="23" grpId="0" animBg="1"/>
      <p:bldP spid="74" grpId="0"/>
      <p:bldP spid="75" grpId="0"/>
      <p:bldP spid="76" grpId="0" animBg="1"/>
      <p:bldP spid="77" grpId="0" animBg="1"/>
      <p:bldP spid="78" grpId="0"/>
      <p:bldP spid="79" grpId="0"/>
      <p:bldP spid="80" grpId="0" animBg="1"/>
      <p:bldP spid="81" grpId="0" animBg="1"/>
      <p:bldP spid="28"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65494" y="441295"/>
            <a:ext cx="4061012" cy="523220"/>
          </a:xfrm>
          <a:prstGeom prst="rect">
            <a:avLst/>
          </a:prstGeom>
          <a:noFill/>
        </p:spPr>
        <p:txBody>
          <a:bodyPr wrap="square" rtlCol="0">
            <a:spAutoFit/>
          </a:bodyPr>
          <a:lstStyle/>
          <a:p>
            <a:pPr algn="ctr"/>
            <a:r>
              <a:rPr lang="en-US" sz="2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BOUNDED</a:t>
            </a:r>
            <a:r>
              <a:rPr lang="id-ID" sz="2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 </a:t>
            </a:r>
            <a:r>
              <a:rPr lang="en-US" sz="2800" b="1" dirty="0">
                <a:solidFill>
                  <a:schemeClr val="accent2"/>
                </a:solidFill>
                <a:latin typeface="Lato Black" panose="020F0502020204030203" pitchFamily="34" charset="0"/>
                <a:ea typeface="Lato Black" panose="020F0502020204030203" pitchFamily="34" charset="0"/>
                <a:cs typeface="Lato Black" panose="020F0502020204030203" pitchFamily="34" charset="0"/>
              </a:rPr>
              <a:t>CONTEXT</a:t>
            </a:r>
          </a:p>
        </p:txBody>
      </p:sp>
      <p:cxnSp>
        <p:nvCxnSpPr>
          <p:cNvPr id="18" name="Straight Connector 17"/>
          <p:cNvCxnSpPr/>
          <p:nvPr/>
        </p:nvCxnSpPr>
        <p:spPr>
          <a:xfrm>
            <a:off x="6096000" y="1813810"/>
            <a:ext cx="0" cy="504419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04115" y="2743200"/>
            <a:ext cx="391885"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096000" y="3810000"/>
            <a:ext cx="391885"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7F350E9-239A-2D55-B531-B5B5EF5BD744}"/>
              </a:ext>
            </a:extLst>
          </p:cNvPr>
          <p:cNvPicPr>
            <a:picLocks noChangeAspect="1"/>
          </p:cNvPicPr>
          <p:nvPr/>
        </p:nvPicPr>
        <p:blipFill>
          <a:blip r:embed="rId2"/>
          <a:srcRect/>
          <a:stretch>
            <a:fillRect/>
          </a:stretch>
        </p:blipFill>
        <p:spPr bwMode="auto">
          <a:xfrm>
            <a:off x="90617" y="69070"/>
            <a:ext cx="1868805" cy="1009015"/>
          </a:xfrm>
          <a:prstGeom prst="rect">
            <a:avLst/>
          </a:prstGeom>
          <a:noFill/>
          <a:ln w="9525">
            <a:noFill/>
            <a:miter lim="800000"/>
            <a:headEnd/>
            <a:tailEnd/>
          </a:ln>
        </p:spPr>
      </p:pic>
      <p:pic>
        <p:nvPicPr>
          <p:cNvPr id="21" name="Picture 20" descr="Diagram&#10;&#10;Description automatically generated">
            <a:extLst>
              <a:ext uri="{FF2B5EF4-FFF2-40B4-BE49-F238E27FC236}">
                <a16:creationId xmlns:a16="http://schemas.microsoft.com/office/drawing/2014/main" id="{A7DAA1A3-4A3C-4D17-1AA9-79391FCBEE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163" y="2224220"/>
            <a:ext cx="4736754" cy="2998570"/>
          </a:xfrm>
          <a:prstGeom prst="rect">
            <a:avLst/>
          </a:prstGeom>
        </p:spPr>
      </p:pic>
      <p:pic>
        <p:nvPicPr>
          <p:cNvPr id="22" name="Picture 21" descr="Diagram, venn diagram&#10;&#10;Description automatically generated">
            <a:extLst>
              <a:ext uri="{FF2B5EF4-FFF2-40B4-BE49-F238E27FC236}">
                <a16:creationId xmlns:a16="http://schemas.microsoft.com/office/drawing/2014/main" id="{CE430E8B-A381-856B-FFB3-49146E722A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9085" y="3212760"/>
            <a:ext cx="4736752" cy="2982092"/>
          </a:xfrm>
          <a:prstGeom prst="rect">
            <a:avLst/>
          </a:prstGeom>
        </p:spPr>
      </p:pic>
      <p:sp>
        <p:nvSpPr>
          <p:cNvPr id="23" name="Rectangle 22">
            <a:extLst>
              <a:ext uri="{FF2B5EF4-FFF2-40B4-BE49-F238E27FC236}">
                <a16:creationId xmlns:a16="http://schemas.microsoft.com/office/drawing/2014/main" id="{A10EF8F3-8F86-9B35-DD33-3B30E796D0C0}"/>
              </a:ext>
            </a:extLst>
          </p:cNvPr>
          <p:cNvSpPr/>
          <p:nvPr/>
        </p:nvSpPr>
        <p:spPr>
          <a:xfrm>
            <a:off x="906162" y="5396752"/>
            <a:ext cx="4736747" cy="44232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Bounded context based on microservices</a:t>
            </a:r>
          </a:p>
        </p:txBody>
      </p:sp>
      <p:sp>
        <p:nvSpPr>
          <p:cNvPr id="25" name="Rectangle 24">
            <a:extLst>
              <a:ext uri="{FF2B5EF4-FFF2-40B4-BE49-F238E27FC236}">
                <a16:creationId xmlns:a16="http://schemas.microsoft.com/office/drawing/2014/main" id="{31AD68A0-1307-2241-E3E6-22F8636B11AF}"/>
              </a:ext>
            </a:extLst>
          </p:cNvPr>
          <p:cNvSpPr/>
          <p:nvPr/>
        </p:nvSpPr>
        <p:spPr>
          <a:xfrm>
            <a:off x="6549082" y="2660821"/>
            <a:ext cx="4736752" cy="4283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bg1"/>
              </a:solidFill>
              <a:latin typeface="Arial" panose="020B0604020202020204" pitchFamily="34" charset="0"/>
              <a:ea typeface="Calibri" panose="020F0502020204030204" pitchFamily="34" charset="0"/>
            </a:endParaRPr>
          </a:p>
          <a:p>
            <a:pPr algn="ctr"/>
            <a:endParaRPr lang="en-US" sz="1200" b="1" dirty="0">
              <a:solidFill>
                <a:schemeClr val="bg1"/>
              </a:solidFill>
              <a:latin typeface="Arial" panose="020B0604020202020204" pitchFamily="34" charset="0"/>
              <a:ea typeface="Calibri" panose="020F0502020204030204" pitchFamily="34" charset="0"/>
            </a:endParaRPr>
          </a:p>
          <a:p>
            <a:pPr algn="ctr"/>
            <a:r>
              <a:rPr lang="en-US" sz="1200" b="1" dirty="0">
                <a:solidFill>
                  <a:schemeClr val="bg1"/>
                </a:solidFill>
                <a:latin typeface="Arial" panose="020B0604020202020204" pitchFamily="34" charset="0"/>
                <a:ea typeface="Calibri" panose="020F0502020204030204" pitchFamily="34" charset="0"/>
              </a:rPr>
              <a:t>Bounded context </a:t>
            </a:r>
            <a:r>
              <a:rPr lang="en-US" sz="1200" dirty="0">
                <a:solidFill>
                  <a:schemeClr val="bg1"/>
                </a:solidFill>
                <a:latin typeface="Arial" panose="020B0604020202020204" pitchFamily="34" charset="0"/>
                <a:ea typeface="Calibri" panose="020F0502020204030204" pitchFamily="34" charset="0"/>
              </a:rPr>
              <a:t>segregates ubiquitous language in a context</a:t>
            </a:r>
            <a:endParaRPr lang="en-US" sz="1200" dirty="0">
              <a:solidFill>
                <a:schemeClr val="bg1"/>
              </a:solidFill>
            </a:endParaRPr>
          </a:p>
          <a:p>
            <a:pPr algn="ctr"/>
            <a:endParaRPr lang="en-US" dirty="0"/>
          </a:p>
        </p:txBody>
      </p:sp>
      <p:sp>
        <p:nvSpPr>
          <p:cNvPr id="11" name="TextBox 10">
            <a:extLst>
              <a:ext uri="{FF2B5EF4-FFF2-40B4-BE49-F238E27FC236}">
                <a16:creationId xmlns:a16="http://schemas.microsoft.com/office/drawing/2014/main" id="{EC7066FA-2F8B-9C4B-435F-9C0FF902CEA0}"/>
              </a:ext>
            </a:extLst>
          </p:cNvPr>
          <p:cNvSpPr txBox="1"/>
          <p:nvPr/>
        </p:nvSpPr>
        <p:spPr>
          <a:xfrm>
            <a:off x="2912459" y="1018921"/>
            <a:ext cx="6758966" cy="276999"/>
          </a:xfrm>
          <a:prstGeom prst="rect">
            <a:avLst/>
          </a:prstGeom>
          <a:noFill/>
        </p:spPr>
        <p:txBody>
          <a:bodyPr wrap="none" rtlCol="0">
            <a:spAutoFit/>
          </a:bodyPr>
          <a:lstStyle/>
          <a:p>
            <a:r>
              <a:rPr lang="en-US" sz="1200" dirty="0"/>
              <a:t>Programming module that works under a same domain is encapsulated in bounded context</a:t>
            </a:r>
          </a:p>
        </p:txBody>
      </p:sp>
    </p:spTree>
    <p:extLst>
      <p:ext uri="{BB962C8B-B14F-4D97-AF65-F5344CB8AC3E}">
        <p14:creationId xmlns:p14="http://schemas.microsoft.com/office/powerpoint/2010/main" val="79959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up)">
                                      <p:cBhvr>
                                        <p:cTn id="13" dur="500"/>
                                        <p:tgtEl>
                                          <p:spTgt spid="18"/>
                                        </p:tgtEl>
                                      </p:cBhvr>
                                    </p:animEffect>
                                  </p:childTnLst>
                                </p:cTn>
                              </p:par>
                            </p:childTnLst>
                          </p:cTn>
                        </p:par>
                        <p:par>
                          <p:cTn id="14" fill="hold">
                            <p:stCondLst>
                              <p:cond delay="1000"/>
                            </p:stCondLst>
                            <p:childTnLst>
                              <p:par>
                                <p:cTn id="15" presetID="22" presetClass="entr" presetSubtype="2"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right)">
                                      <p:cBhvr>
                                        <p:cTn id="17" dur="500"/>
                                        <p:tgtEl>
                                          <p:spTgt spid="19"/>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childTnLst>
                          </p:cTn>
                        </p:par>
                        <p:par>
                          <p:cTn id="22" fill="hold">
                            <p:stCondLst>
                              <p:cond delay="2000"/>
                            </p:stCondLst>
                            <p:childTnLst>
                              <p:par>
                                <p:cTn id="23" presetID="22" presetClass="entr" presetSubtype="2"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right)">
                                      <p:cBhvr>
                                        <p:cTn id="25" dur="500"/>
                                        <p:tgtEl>
                                          <p:spTgt spid="23"/>
                                        </p:tgtEl>
                                      </p:cBhvr>
                                    </p:animEffect>
                                  </p:childTnLst>
                                </p:cTn>
                              </p:par>
                            </p:childTnLst>
                          </p:cTn>
                        </p:par>
                        <p:par>
                          <p:cTn id="26" fill="hold">
                            <p:stCondLst>
                              <p:cond delay="2500"/>
                            </p:stCondLst>
                            <p:childTnLst>
                              <p:par>
                                <p:cTn id="27" presetID="22" presetClass="entr" presetSubtype="2"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right)">
                                      <p:cBhvr>
                                        <p:cTn id="2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3" grpId="0" animBg="1"/>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2239325" y="2979444"/>
            <a:ext cx="8652509" cy="573106"/>
          </a:xfrm>
          <a:prstGeom prst="rect">
            <a:avLst/>
          </a:prstGeom>
          <a:noFill/>
        </p:spPr>
        <p:txBody>
          <a:bodyPr wrap="square" rtlCol="0">
            <a:spAutoFit/>
          </a:bodyPr>
          <a:lstStyle/>
          <a:p>
            <a:pPr algn="just">
              <a:lnSpc>
                <a:spcPct val="150000"/>
              </a:lnSpc>
            </a:pPr>
            <a:r>
              <a:rPr lang="en-US" sz="1100" b="1" dirty="0">
                <a:solidFill>
                  <a:schemeClr val="accent1"/>
                </a:solidFill>
              </a:rPr>
              <a:t>Traditional CRUD </a:t>
            </a:r>
            <a:r>
              <a:rPr lang="en-US" sz="1100" dirty="0"/>
              <a:t>operation is not the answer, we deal with complex business rules, state transitions and invariants: rule that should not be crossed. </a:t>
            </a:r>
            <a:endParaRPr lang="en-US" sz="1100" dirty="0">
              <a:solidFill>
                <a:schemeClr val="tx1">
                  <a:lumMod val="65000"/>
                  <a:lumOff val="35000"/>
                </a:schemeClr>
              </a:solidFill>
            </a:endParaRPr>
          </a:p>
        </p:txBody>
      </p:sp>
      <p:sp>
        <p:nvSpPr>
          <p:cNvPr id="17" name="TextBox 16"/>
          <p:cNvSpPr txBox="1"/>
          <p:nvPr/>
        </p:nvSpPr>
        <p:spPr>
          <a:xfrm>
            <a:off x="2251710" y="3946981"/>
            <a:ext cx="8652509" cy="616836"/>
          </a:xfrm>
          <a:prstGeom prst="rect">
            <a:avLst/>
          </a:prstGeom>
          <a:noFill/>
        </p:spPr>
        <p:txBody>
          <a:bodyPr wrap="square" rtlCol="0">
            <a:spAutoFit/>
          </a:bodyPr>
          <a:lstStyle/>
          <a:p>
            <a:pPr algn="just">
              <a:lnSpc>
                <a:spcPct val="150000"/>
              </a:lnSpc>
            </a:pPr>
            <a:r>
              <a:rPr lang="en-US" sz="1200" b="1" dirty="0">
                <a:solidFill>
                  <a:schemeClr val="accent1"/>
                </a:solidFill>
              </a:rPr>
              <a:t>Domain model </a:t>
            </a:r>
            <a:r>
              <a:rPr lang="en-US" sz="1200" dirty="0"/>
              <a:t>should be modeled such that it can manage the business complexity ensuring clarity of what the modules has to offer. </a:t>
            </a:r>
            <a:endParaRPr lang="en-US" sz="1200" dirty="0">
              <a:solidFill>
                <a:schemeClr val="tx1">
                  <a:lumMod val="65000"/>
                  <a:lumOff val="35000"/>
                </a:schemeClr>
              </a:solidFill>
            </a:endParaRPr>
          </a:p>
        </p:txBody>
      </p:sp>
      <p:sp>
        <p:nvSpPr>
          <p:cNvPr id="19" name="TextBox 18"/>
          <p:cNvSpPr txBox="1"/>
          <p:nvPr/>
        </p:nvSpPr>
        <p:spPr>
          <a:xfrm>
            <a:off x="2239324" y="5146611"/>
            <a:ext cx="8652509" cy="339837"/>
          </a:xfrm>
          <a:prstGeom prst="rect">
            <a:avLst/>
          </a:prstGeom>
          <a:noFill/>
        </p:spPr>
        <p:txBody>
          <a:bodyPr wrap="square" rtlCol="0">
            <a:spAutoFit/>
          </a:bodyPr>
          <a:lstStyle/>
          <a:p>
            <a:pPr algn="just">
              <a:lnSpc>
                <a:spcPct val="150000"/>
              </a:lnSpc>
            </a:pPr>
            <a:r>
              <a:rPr lang="en-US" sz="1200" dirty="0"/>
              <a:t>In short, </a:t>
            </a:r>
            <a:r>
              <a:rPr lang="en-US" sz="1200" b="1" dirty="0">
                <a:solidFill>
                  <a:schemeClr val="accent1"/>
                </a:solidFill>
              </a:rPr>
              <a:t>the domain model </a:t>
            </a:r>
            <a:r>
              <a:rPr lang="en-US" sz="1200" dirty="0"/>
              <a:t>is the actual implementation of business logic inside a specific bounded context. </a:t>
            </a:r>
          </a:p>
        </p:txBody>
      </p:sp>
      <p:sp>
        <p:nvSpPr>
          <p:cNvPr id="24" name="TextBox 23"/>
          <p:cNvSpPr txBox="1"/>
          <p:nvPr/>
        </p:nvSpPr>
        <p:spPr>
          <a:xfrm>
            <a:off x="4063044" y="321688"/>
            <a:ext cx="4061012" cy="523220"/>
          </a:xfrm>
          <a:prstGeom prst="rect">
            <a:avLst/>
          </a:prstGeom>
          <a:noFill/>
        </p:spPr>
        <p:txBody>
          <a:bodyPr wrap="square" rtlCol="0">
            <a:spAutoFit/>
          </a:bodyPr>
          <a:lstStyle/>
          <a:p>
            <a:pPr algn="ctr"/>
            <a:r>
              <a:rPr lang="en-US" sz="2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THE DOMAIN</a:t>
            </a:r>
            <a:r>
              <a:rPr lang="id-ID" sz="2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 </a:t>
            </a:r>
            <a:r>
              <a:rPr lang="en-US" sz="2800" b="1" dirty="0">
                <a:solidFill>
                  <a:schemeClr val="accent2"/>
                </a:solidFill>
                <a:latin typeface="Lato Black" panose="020F0502020204030203" pitchFamily="34" charset="0"/>
                <a:ea typeface="Lato Black" panose="020F0502020204030203" pitchFamily="34" charset="0"/>
                <a:cs typeface="Lato Black" panose="020F0502020204030203" pitchFamily="34" charset="0"/>
              </a:rPr>
              <a:t>MODEL</a:t>
            </a:r>
          </a:p>
        </p:txBody>
      </p:sp>
      <p:sp>
        <p:nvSpPr>
          <p:cNvPr id="26" name="TextBox 25"/>
          <p:cNvSpPr txBox="1"/>
          <p:nvPr/>
        </p:nvSpPr>
        <p:spPr>
          <a:xfrm>
            <a:off x="2251710" y="989712"/>
            <a:ext cx="8640124" cy="1447832"/>
          </a:xfrm>
          <a:prstGeom prst="rect">
            <a:avLst/>
          </a:prstGeom>
          <a:noFill/>
        </p:spPr>
        <p:txBody>
          <a:bodyPr wrap="square" rtlCol="0">
            <a:spAutoFit/>
          </a:bodyPr>
          <a:lstStyle/>
          <a:p>
            <a:pPr marL="171450" indent="-171450" algn="just">
              <a:lnSpc>
                <a:spcPct val="150000"/>
              </a:lnSpc>
              <a:buFont typeface="Wingdings" panose="05000000000000000000" pitchFamily="2" charset="2"/>
              <a:buChar char="v"/>
            </a:pPr>
            <a:r>
              <a:rPr lang="en-US" sz="1200" dirty="0">
                <a:solidFill>
                  <a:schemeClr val="tx1">
                    <a:lumMod val="65000"/>
                    <a:lumOff val="35000"/>
                  </a:schemeClr>
                </a:solidFill>
              </a:rPr>
              <a:t>Aggregates</a:t>
            </a:r>
          </a:p>
          <a:p>
            <a:pPr marL="171450" indent="-171450" algn="just">
              <a:lnSpc>
                <a:spcPct val="150000"/>
              </a:lnSpc>
              <a:buFont typeface="Wingdings" panose="05000000000000000000" pitchFamily="2" charset="2"/>
              <a:buChar char="v"/>
            </a:pPr>
            <a:r>
              <a:rPr lang="en-US" sz="1200" dirty="0">
                <a:solidFill>
                  <a:schemeClr val="tx1">
                    <a:lumMod val="65000"/>
                    <a:lumOff val="35000"/>
                  </a:schemeClr>
                </a:solidFill>
              </a:rPr>
              <a:t>Entities</a:t>
            </a:r>
          </a:p>
          <a:p>
            <a:pPr marL="171450" indent="-171450" algn="just">
              <a:lnSpc>
                <a:spcPct val="150000"/>
              </a:lnSpc>
              <a:buFont typeface="Wingdings" panose="05000000000000000000" pitchFamily="2" charset="2"/>
              <a:buChar char="v"/>
            </a:pPr>
            <a:r>
              <a:rPr lang="en-US" sz="1200" dirty="0">
                <a:solidFill>
                  <a:schemeClr val="tx1">
                    <a:lumMod val="65000"/>
                    <a:lumOff val="35000"/>
                  </a:schemeClr>
                </a:solidFill>
              </a:rPr>
              <a:t>Value Objects</a:t>
            </a:r>
          </a:p>
          <a:p>
            <a:pPr marL="171450" indent="-171450" algn="just">
              <a:lnSpc>
                <a:spcPct val="150000"/>
              </a:lnSpc>
              <a:buFont typeface="Wingdings" panose="05000000000000000000" pitchFamily="2" charset="2"/>
              <a:buChar char="v"/>
            </a:pPr>
            <a:r>
              <a:rPr lang="en-US" sz="1200" dirty="0">
                <a:solidFill>
                  <a:schemeClr val="tx1">
                    <a:lumMod val="65000"/>
                    <a:lumOff val="35000"/>
                  </a:schemeClr>
                </a:solidFill>
              </a:rPr>
              <a:t>Commands</a:t>
            </a:r>
          </a:p>
          <a:p>
            <a:pPr marL="171450" indent="-171450" algn="just">
              <a:lnSpc>
                <a:spcPct val="150000"/>
              </a:lnSpc>
              <a:buFont typeface="Wingdings" panose="05000000000000000000" pitchFamily="2" charset="2"/>
              <a:buChar char="v"/>
            </a:pPr>
            <a:r>
              <a:rPr lang="en-US" sz="1200" dirty="0">
                <a:solidFill>
                  <a:schemeClr val="tx1">
                    <a:lumMod val="65000"/>
                    <a:lumOff val="35000"/>
                  </a:schemeClr>
                </a:solidFill>
              </a:rPr>
              <a:t>Events</a:t>
            </a:r>
          </a:p>
        </p:txBody>
      </p:sp>
      <p:sp>
        <p:nvSpPr>
          <p:cNvPr id="27" name="Oval 26"/>
          <p:cNvSpPr/>
          <p:nvPr/>
        </p:nvSpPr>
        <p:spPr>
          <a:xfrm>
            <a:off x="1080823" y="2986985"/>
            <a:ext cx="559555" cy="5576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1001186" y="3079993"/>
            <a:ext cx="718829" cy="369332"/>
          </a:xfrm>
          <a:prstGeom prst="rect">
            <a:avLst/>
          </a:prstGeom>
          <a:noFill/>
        </p:spPr>
        <p:txBody>
          <a:bodyPr wrap="square" rtlCol="0">
            <a:spAutoFit/>
          </a:bodyPr>
          <a:lstStyle/>
          <a:p>
            <a:pPr algn="ctr"/>
            <a:r>
              <a:rPr lang="id-ID"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01</a:t>
            </a:r>
            <a:endParaRPr lang="en-US" b="1"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29" name="Oval 28"/>
          <p:cNvSpPr/>
          <p:nvPr/>
        </p:nvSpPr>
        <p:spPr>
          <a:xfrm>
            <a:off x="1080823" y="3976578"/>
            <a:ext cx="559555" cy="5576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1001186" y="4053544"/>
            <a:ext cx="718829" cy="369332"/>
          </a:xfrm>
          <a:prstGeom prst="rect">
            <a:avLst/>
          </a:prstGeom>
          <a:noFill/>
        </p:spPr>
        <p:txBody>
          <a:bodyPr wrap="square" rtlCol="0">
            <a:spAutoFit/>
          </a:bodyPr>
          <a:lstStyle/>
          <a:p>
            <a:pPr algn="ctr"/>
            <a:r>
              <a:rPr lang="id-ID"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02</a:t>
            </a:r>
            <a:endParaRPr lang="en-US" b="1"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33" name="Oval 32"/>
          <p:cNvSpPr/>
          <p:nvPr/>
        </p:nvSpPr>
        <p:spPr>
          <a:xfrm>
            <a:off x="1080823" y="5037709"/>
            <a:ext cx="559555" cy="5576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1001186" y="5114675"/>
            <a:ext cx="718829" cy="369332"/>
          </a:xfrm>
          <a:prstGeom prst="rect">
            <a:avLst/>
          </a:prstGeom>
          <a:noFill/>
        </p:spPr>
        <p:txBody>
          <a:bodyPr wrap="square" rtlCol="0">
            <a:spAutoFit/>
          </a:bodyPr>
          <a:lstStyle/>
          <a:p>
            <a:pPr algn="ctr"/>
            <a:r>
              <a:rPr lang="id-ID"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03</a:t>
            </a:r>
            <a:endParaRPr lang="en-US" b="1"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pic>
        <p:nvPicPr>
          <p:cNvPr id="13" name="Picture 12">
            <a:extLst>
              <a:ext uri="{FF2B5EF4-FFF2-40B4-BE49-F238E27FC236}">
                <a16:creationId xmlns:a16="http://schemas.microsoft.com/office/drawing/2014/main" id="{1275D293-9AD2-6844-AB63-EDF27692772A}"/>
              </a:ext>
            </a:extLst>
          </p:cNvPr>
          <p:cNvPicPr>
            <a:picLocks noChangeAspect="1"/>
          </p:cNvPicPr>
          <p:nvPr/>
        </p:nvPicPr>
        <p:blipFill>
          <a:blip r:embed="rId2"/>
          <a:srcRect/>
          <a:stretch>
            <a:fillRect/>
          </a:stretch>
        </p:blipFill>
        <p:spPr bwMode="auto">
          <a:xfrm>
            <a:off x="90617" y="69070"/>
            <a:ext cx="1868805" cy="1009015"/>
          </a:xfrm>
          <a:prstGeom prst="rect">
            <a:avLst/>
          </a:prstGeom>
          <a:noFill/>
          <a:ln w="9525">
            <a:noFill/>
            <a:miter lim="800000"/>
            <a:headEnd/>
            <a:tailEnd/>
          </a:ln>
        </p:spPr>
      </p:pic>
    </p:spTree>
    <p:extLst>
      <p:ext uri="{BB962C8B-B14F-4D97-AF65-F5344CB8AC3E}">
        <p14:creationId xmlns:p14="http://schemas.microsoft.com/office/powerpoint/2010/main" val="3883611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cBhvr>
                                        <p:cTn id="19" dur="500"/>
                                        <p:tgtEl>
                                          <p:spTgt spid="2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p:cTn id="22" dur="500" fill="hold"/>
                                        <p:tgtEl>
                                          <p:spTgt spid="27"/>
                                        </p:tgtEl>
                                        <p:attrNameLst>
                                          <p:attrName>ppt_w</p:attrName>
                                        </p:attrNameLst>
                                      </p:cBhvr>
                                      <p:tavLst>
                                        <p:tav tm="0">
                                          <p:val>
                                            <p:fltVal val="0"/>
                                          </p:val>
                                        </p:tav>
                                        <p:tav tm="100000">
                                          <p:val>
                                            <p:strVal val="#ppt_w"/>
                                          </p:val>
                                        </p:tav>
                                      </p:tavLst>
                                    </p:anim>
                                    <p:anim calcmode="lin" valueType="num">
                                      <p:cBhvr>
                                        <p:cTn id="23" dur="500" fill="hold"/>
                                        <p:tgtEl>
                                          <p:spTgt spid="27"/>
                                        </p:tgtEl>
                                        <p:attrNameLst>
                                          <p:attrName>ppt_h</p:attrName>
                                        </p:attrNameLst>
                                      </p:cBhvr>
                                      <p:tavLst>
                                        <p:tav tm="0">
                                          <p:val>
                                            <p:fltVal val="0"/>
                                          </p:val>
                                        </p:tav>
                                        <p:tav tm="100000">
                                          <p:val>
                                            <p:strVal val="#ppt_h"/>
                                          </p:val>
                                        </p:tav>
                                      </p:tavLst>
                                    </p:anim>
                                    <p:animEffect transition="in" filter="fade">
                                      <p:cBhvr>
                                        <p:cTn id="24" dur="500"/>
                                        <p:tgtEl>
                                          <p:spTgt spid="27"/>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up)">
                                      <p:cBhvr>
                                        <p:cTn id="28" dur="500"/>
                                        <p:tgtEl>
                                          <p:spTgt spid="16"/>
                                        </p:tgtEl>
                                      </p:cBhvr>
                                    </p:animEffect>
                                  </p:childTnLst>
                                </p:cTn>
                              </p:par>
                            </p:childTnLst>
                          </p:cTn>
                        </p:par>
                        <p:par>
                          <p:cTn id="29" fill="hold">
                            <p:stCondLst>
                              <p:cond delay="2000"/>
                            </p:stCondLst>
                            <p:childTnLst>
                              <p:par>
                                <p:cTn id="30" presetID="53" presetClass="entr" presetSubtype="16" fill="hold" grpId="0" nodeType="after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p:cTn id="32" dur="500" fill="hold"/>
                                        <p:tgtEl>
                                          <p:spTgt spid="30"/>
                                        </p:tgtEl>
                                        <p:attrNameLst>
                                          <p:attrName>ppt_w</p:attrName>
                                        </p:attrNameLst>
                                      </p:cBhvr>
                                      <p:tavLst>
                                        <p:tav tm="0">
                                          <p:val>
                                            <p:fltVal val="0"/>
                                          </p:val>
                                        </p:tav>
                                        <p:tav tm="100000">
                                          <p:val>
                                            <p:strVal val="#ppt_w"/>
                                          </p:val>
                                        </p:tav>
                                      </p:tavLst>
                                    </p:anim>
                                    <p:anim calcmode="lin" valueType="num">
                                      <p:cBhvr>
                                        <p:cTn id="33" dur="500" fill="hold"/>
                                        <p:tgtEl>
                                          <p:spTgt spid="30"/>
                                        </p:tgtEl>
                                        <p:attrNameLst>
                                          <p:attrName>ppt_h</p:attrName>
                                        </p:attrNameLst>
                                      </p:cBhvr>
                                      <p:tavLst>
                                        <p:tav tm="0">
                                          <p:val>
                                            <p:fltVal val="0"/>
                                          </p:val>
                                        </p:tav>
                                        <p:tav tm="100000">
                                          <p:val>
                                            <p:strVal val="#ppt_h"/>
                                          </p:val>
                                        </p:tav>
                                      </p:tavLst>
                                    </p:anim>
                                    <p:animEffect transition="in" filter="fade">
                                      <p:cBhvr>
                                        <p:cTn id="34" dur="500"/>
                                        <p:tgtEl>
                                          <p:spTgt spid="30"/>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p:cTn id="37" dur="500" fill="hold"/>
                                        <p:tgtEl>
                                          <p:spTgt spid="29"/>
                                        </p:tgtEl>
                                        <p:attrNameLst>
                                          <p:attrName>ppt_w</p:attrName>
                                        </p:attrNameLst>
                                      </p:cBhvr>
                                      <p:tavLst>
                                        <p:tav tm="0">
                                          <p:val>
                                            <p:fltVal val="0"/>
                                          </p:val>
                                        </p:tav>
                                        <p:tav tm="100000">
                                          <p:val>
                                            <p:strVal val="#ppt_w"/>
                                          </p:val>
                                        </p:tav>
                                      </p:tavLst>
                                    </p:anim>
                                    <p:anim calcmode="lin" valueType="num">
                                      <p:cBhvr>
                                        <p:cTn id="38" dur="500" fill="hold"/>
                                        <p:tgtEl>
                                          <p:spTgt spid="29"/>
                                        </p:tgtEl>
                                        <p:attrNameLst>
                                          <p:attrName>ppt_h</p:attrName>
                                        </p:attrNameLst>
                                      </p:cBhvr>
                                      <p:tavLst>
                                        <p:tav tm="0">
                                          <p:val>
                                            <p:fltVal val="0"/>
                                          </p:val>
                                        </p:tav>
                                        <p:tav tm="100000">
                                          <p:val>
                                            <p:strVal val="#ppt_h"/>
                                          </p:val>
                                        </p:tav>
                                      </p:tavLst>
                                    </p:anim>
                                    <p:animEffect transition="in" filter="fade">
                                      <p:cBhvr>
                                        <p:cTn id="39" dur="500"/>
                                        <p:tgtEl>
                                          <p:spTgt spid="29"/>
                                        </p:tgtEl>
                                      </p:cBhvr>
                                    </p:animEffect>
                                  </p:childTnLst>
                                </p:cTn>
                              </p:par>
                            </p:childTnLst>
                          </p:cTn>
                        </p:par>
                        <p:par>
                          <p:cTn id="40" fill="hold">
                            <p:stCondLst>
                              <p:cond delay="2500"/>
                            </p:stCondLst>
                            <p:childTnLst>
                              <p:par>
                                <p:cTn id="41" presetID="22" presetClass="entr" presetSubtype="1"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up)">
                                      <p:cBhvr>
                                        <p:cTn id="43" dur="500"/>
                                        <p:tgtEl>
                                          <p:spTgt spid="17"/>
                                        </p:tgtEl>
                                      </p:cBhvr>
                                    </p:animEffect>
                                  </p:childTnLst>
                                </p:cTn>
                              </p:par>
                            </p:childTnLst>
                          </p:cTn>
                        </p:par>
                        <p:par>
                          <p:cTn id="44" fill="hold">
                            <p:stCondLst>
                              <p:cond delay="3000"/>
                            </p:stCondLst>
                            <p:childTnLst>
                              <p:par>
                                <p:cTn id="45" presetID="53" presetClass="entr" presetSubtype="16" fill="hold" grpId="0" nodeType="afterEffect">
                                  <p:stCondLst>
                                    <p:cond delay="0"/>
                                  </p:stCondLst>
                                  <p:childTnLst>
                                    <p:set>
                                      <p:cBhvr>
                                        <p:cTn id="46" dur="1" fill="hold">
                                          <p:stCondLst>
                                            <p:cond delay="0"/>
                                          </p:stCondLst>
                                        </p:cTn>
                                        <p:tgtEl>
                                          <p:spTgt spid="34"/>
                                        </p:tgtEl>
                                        <p:attrNameLst>
                                          <p:attrName>style.visibility</p:attrName>
                                        </p:attrNameLst>
                                      </p:cBhvr>
                                      <p:to>
                                        <p:strVal val="visible"/>
                                      </p:to>
                                    </p:set>
                                    <p:anim calcmode="lin" valueType="num">
                                      <p:cBhvr>
                                        <p:cTn id="47" dur="500" fill="hold"/>
                                        <p:tgtEl>
                                          <p:spTgt spid="34"/>
                                        </p:tgtEl>
                                        <p:attrNameLst>
                                          <p:attrName>ppt_w</p:attrName>
                                        </p:attrNameLst>
                                      </p:cBhvr>
                                      <p:tavLst>
                                        <p:tav tm="0">
                                          <p:val>
                                            <p:fltVal val="0"/>
                                          </p:val>
                                        </p:tav>
                                        <p:tav tm="100000">
                                          <p:val>
                                            <p:strVal val="#ppt_w"/>
                                          </p:val>
                                        </p:tav>
                                      </p:tavLst>
                                    </p:anim>
                                    <p:anim calcmode="lin" valueType="num">
                                      <p:cBhvr>
                                        <p:cTn id="48" dur="500" fill="hold"/>
                                        <p:tgtEl>
                                          <p:spTgt spid="34"/>
                                        </p:tgtEl>
                                        <p:attrNameLst>
                                          <p:attrName>ppt_h</p:attrName>
                                        </p:attrNameLst>
                                      </p:cBhvr>
                                      <p:tavLst>
                                        <p:tav tm="0">
                                          <p:val>
                                            <p:fltVal val="0"/>
                                          </p:val>
                                        </p:tav>
                                        <p:tav tm="100000">
                                          <p:val>
                                            <p:strVal val="#ppt_h"/>
                                          </p:val>
                                        </p:tav>
                                      </p:tavLst>
                                    </p:anim>
                                    <p:animEffect transition="in" filter="fade">
                                      <p:cBhvr>
                                        <p:cTn id="49" dur="500"/>
                                        <p:tgtEl>
                                          <p:spTgt spid="34"/>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 calcmode="lin" valueType="num">
                                      <p:cBhvr>
                                        <p:cTn id="52" dur="500" fill="hold"/>
                                        <p:tgtEl>
                                          <p:spTgt spid="33"/>
                                        </p:tgtEl>
                                        <p:attrNameLst>
                                          <p:attrName>ppt_w</p:attrName>
                                        </p:attrNameLst>
                                      </p:cBhvr>
                                      <p:tavLst>
                                        <p:tav tm="0">
                                          <p:val>
                                            <p:fltVal val="0"/>
                                          </p:val>
                                        </p:tav>
                                        <p:tav tm="100000">
                                          <p:val>
                                            <p:strVal val="#ppt_w"/>
                                          </p:val>
                                        </p:tav>
                                      </p:tavLst>
                                    </p:anim>
                                    <p:anim calcmode="lin" valueType="num">
                                      <p:cBhvr>
                                        <p:cTn id="53" dur="500" fill="hold"/>
                                        <p:tgtEl>
                                          <p:spTgt spid="33"/>
                                        </p:tgtEl>
                                        <p:attrNameLst>
                                          <p:attrName>ppt_h</p:attrName>
                                        </p:attrNameLst>
                                      </p:cBhvr>
                                      <p:tavLst>
                                        <p:tav tm="0">
                                          <p:val>
                                            <p:fltVal val="0"/>
                                          </p:val>
                                        </p:tav>
                                        <p:tav tm="100000">
                                          <p:val>
                                            <p:strVal val="#ppt_h"/>
                                          </p:val>
                                        </p:tav>
                                      </p:tavLst>
                                    </p:anim>
                                    <p:animEffect transition="in" filter="fade">
                                      <p:cBhvr>
                                        <p:cTn id="54" dur="500"/>
                                        <p:tgtEl>
                                          <p:spTgt spid="33"/>
                                        </p:tgtEl>
                                      </p:cBhvr>
                                    </p:animEffect>
                                  </p:childTnLst>
                                </p:cTn>
                              </p:par>
                            </p:childTnLst>
                          </p:cTn>
                        </p:par>
                        <p:par>
                          <p:cTn id="55" fill="hold">
                            <p:stCondLst>
                              <p:cond delay="3500"/>
                            </p:stCondLst>
                            <p:childTnLst>
                              <p:par>
                                <p:cTn id="56" presetID="22" presetClass="entr" presetSubtype="1"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wipe(up)">
                                      <p:cBhvr>
                                        <p:cTn id="5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9" grpId="0"/>
      <p:bldP spid="24" grpId="0"/>
      <p:bldP spid="26" grpId="0"/>
      <p:bldP spid="27" grpId="0" animBg="1"/>
      <p:bldP spid="28" grpId="0"/>
      <p:bldP spid="29" grpId="0" animBg="1"/>
      <p:bldP spid="30" grpId="0"/>
      <p:bldP spid="33" grpId="0" animBg="1"/>
      <p:bldP spid="3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8">
            <a:extLst>
              <a:ext uri="{FF2B5EF4-FFF2-40B4-BE49-F238E27FC236}">
                <a16:creationId xmlns:a16="http://schemas.microsoft.com/office/drawing/2014/main" id="{502F12FE-D599-F598-B267-536BBDEA655C}"/>
              </a:ext>
            </a:extLst>
          </p:cNvPr>
          <p:cNvPicPr>
            <a:picLocks noChangeAspect="1"/>
          </p:cNvPicPr>
          <p:nvPr/>
        </p:nvPicPr>
        <p:blipFill>
          <a:blip r:embed="rId2" cstate="print">
            <a:extLst>
              <a:ext uri="{28A0092B-C50C-407E-A947-70E740481C1C}">
                <a14:useLocalDpi xmlns:a14="http://schemas.microsoft.com/office/drawing/2010/main" val="0"/>
              </a:ext>
            </a:extLst>
          </a:blip>
          <a:srcRect l="21907" r="21907"/>
          <a:stretch>
            <a:fillRect/>
          </a:stretch>
        </p:blipFill>
        <p:spPr>
          <a:xfrm>
            <a:off x="3179652" y="2599016"/>
            <a:ext cx="1408822" cy="1408823"/>
          </a:xfrm>
          <a:prstGeom prst="rect">
            <a:avLst/>
          </a:prstGeom>
        </p:spPr>
      </p:pic>
      <p:sp>
        <p:nvSpPr>
          <p:cNvPr id="2" name="TextBox 1"/>
          <p:cNvSpPr txBox="1"/>
          <p:nvPr/>
        </p:nvSpPr>
        <p:spPr>
          <a:xfrm>
            <a:off x="4065494" y="350698"/>
            <a:ext cx="4061012" cy="523220"/>
          </a:xfrm>
          <a:prstGeom prst="rect">
            <a:avLst/>
          </a:prstGeom>
          <a:noFill/>
        </p:spPr>
        <p:txBody>
          <a:bodyPr wrap="square" rtlCol="0">
            <a:spAutoFit/>
          </a:bodyPr>
          <a:lstStyle/>
          <a:p>
            <a:pPr algn="ctr"/>
            <a:r>
              <a:rPr lang="en-US" sz="28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AGGREGATE</a:t>
            </a:r>
            <a:endParaRPr lang="en-US" sz="2800" b="1" dirty="0">
              <a:solidFill>
                <a:schemeClr val="accent2"/>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3" name="Rectangle 12"/>
          <p:cNvSpPr/>
          <p:nvPr/>
        </p:nvSpPr>
        <p:spPr>
          <a:xfrm>
            <a:off x="6096000" y="2200245"/>
            <a:ext cx="4784547" cy="1200329"/>
          </a:xfrm>
          <a:prstGeom prst="rect">
            <a:avLst/>
          </a:prstGeom>
        </p:spPr>
        <p:txBody>
          <a:bodyPr wrap="square">
            <a:spAutoFit/>
          </a:bodyPr>
          <a:lstStyle/>
          <a:p>
            <a:pPr algn="just"/>
            <a:r>
              <a:rPr lang="id-ID" dirty="0">
                <a:latin typeface="+mj-lt"/>
              </a:rPr>
              <a:t>“</a:t>
            </a:r>
            <a:r>
              <a:rPr lang="en-US" b="1" dirty="0"/>
              <a:t>Aggregate is an encapsulation around value objects and entities enforcing transactional consistency between them</a:t>
            </a:r>
            <a:r>
              <a:rPr lang="en-US" dirty="0"/>
              <a:t>. </a:t>
            </a:r>
            <a:r>
              <a:rPr lang="id-ID" dirty="0">
                <a:latin typeface="+mj-lt"/>
              </a:rPr>
              <a:t>”</a:t>
            </a:r>
          </a:p>
        </p:txBody>
      </p:sp>
      <p:sp>
        <p:nvSpPr>
          <p:cNvPr id="14" name="TextBox 13"/>
          <p:cNvSpPr txBox="1"/>
          <p:nvPr/>
        </p:nvSpPr>
        <p:spPr>
          <a:xfrm>
            <a:off x="6096000" y="3429000"/>
            <a:ext cx="4784548" cy="2278829"/>
          </a:xfrm>
          <a:prstGeom prst="rect">
            <a:avLst/>
          </a:prstGeom>
          <a:noFill/>
        </p:spPr>
        <p:txBody>
          <a:bodyPr wrap="square" rtlCol="0">
            <a:spAutoFit/>
          </a:bodyPr>
          <a:lstStyle/>
          <a:p>
            <a:pPr marL="171450" indent="-171450">
              <a:lnSpc>
                <a:spcPct val="150000"/>
              </a:lnSpc>
              <a:buFont typeface="Wingdings" panose="05000000000000000000" pitchFamily="2" charset="2"/>
              <a:buChar char="v"/>
            </a:pPr>
            <a:r>
              <a:rPr lang="en-US" sz="1200" dirty="0"/>
              <a:t>In case of our </a:t>
            </a:r>
            <a:r>
              <a:rPr lang="en-US" sz="1200" b="1" dirty="0">
                <a:solidFill>
                  <a:schemeClr val="accent1"/>
                </a:solidFill>
              </a:rPr>
              <a:t>prototype</a:t>
            </a:r>
            <a:r>
              <a:rPr lang="en-US" sz="1200" dirty="0"/>
              <a:t>: Homrent, in renting bounded context, we need to maintain state consistency with booking state, about tenants. Similarly, in manage bounded context, owner needs to have consistency with the flat him/her offers. </a:t>
            </a:r>
          </a:p>
          <a:p>
            <a:pPr marL="171450" indent="-171450">
              <a:lnSpc>
                <a:spcPct val="150000"/>
              </a:lnSpc>
              <a:buFont typeface="Wingdings" panose="05000000000000000000" pitchFamily="2" charset="2"/>
              <a:buChar char="v"/>
            </a:pPr>
            <a:endParaRPr lang="id-ID" sz="1200" dirty="0">
              <a:solidFill>
                <a:schemeClr val="tx1">
                  <a:lumMod val="65000"/>
                  <a:lumOff val="35000"/>
                </a:schemeClr>
              </a:solidFill>
            </a:endParaRPr>
          </a:p>
          <a:p>
            <a:pPr marL="171450" indent="-171450">
              <a:lnSpc>
                <a:spcPct val="150000"/>
              </a:lnSpc>
              <a:buFont typeface="Wingdings" panose="05000000000000000000" pitchFamily="2" charset="2"/>
              <a:buChar char="v"/>
            </a:pPr>
            <a:r>
              <a:rPr lang="en-US" sz="1200" dirty="0"/>
              <a:t>Aggregate is considered as central object that helps in maintaining consistency, everything in a domain model starts and ends with it. </a:t>
            </a:r>
            <a:endParaRPr lang="en-US" sz="1200" dirty="0">
              <a:solidFill>
                <a:schemeClr val="tx1">
                  <a:lumMod val="65000"/>
                  <a:lumOff val="35000"/>
                </a:schemeClr>
              </a:solidFill>
            </a:endParaRPr>
          </a:p>
        </p:txBody>
      </p:sp>
      <p:pic>
        <p:nvPicPr>
          <p:cNvPr id="27" name="Picture Placeholder 26"/>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21875" r="21875"/>
          <a:stretch>
            <a:fillRect/>
          </a:stretch>
        </p:blipFill>
        <p:spPr>
          <a:xfrm>
            <a:off x="1770830" y="2599021"/>
            <a:ext cx="1408822" cy="1408823"/>
          </a:xfrm>
        </p:spPr>
      </p:pic>
      <p:pic>
        <p:nvPicPr>
          <p:cNvPr id="29" name="Picture Placeholder 28"/>
          <p:cNvPicPr>
            <a:picLocks noGrp="1" noChangeAspect="1"/>
          </p:cNvPicPr>
          <p:nvPr>
            <p:ph type="pic" sz="quarter" idx="15"/>
          </p:nvPr>
        </p:nvPicPr>
        <p:blipFill>
          <a:blip r:embed="rId2" cstate="print">
            <a:extLst>
              <a:ext uri="{28A0092B-C50C-407E-A947-70E740481C1C}">
                <a14:useLocalDpi xmlns:a14="http://schemas.microsoft.com/office/drawing/2010/main" val="0"/>
              </a:ext>
            </a:extLst>
          </a:blip>
          <a:srcRect l="21907" r="21907"/>
          <a:stretch>
            <a:fillRect/>
          </a:stretch>
        </p:blipFill>
        <p:spPr>
          <a:xfrm>
            <a:off x="4588474" y="2599019"/>
            <a:ext cx="1408822" cy="1408823"/>
          </a:xfrm>
        </p:spPr>
      </p:pic>
      <p:pic>
        <p:nvPicPr>
          <p:cNvPr id="30" name="Picture Placeholder 29"/>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21843" r="21843"/>
          <a:stretch>
            <a:fillRect/>
          </a:stretch>
        </p:blipFill>
        <p:spPr>
          <a:xfrm>
            <a:off x="1770830" y="4007839"/>
            <a:ext cx="1408822" cy="1408823"/>
          </a:xfrm>
        </p:spPr>
      </p:pic>
      <p:pic>
        <p:nvPicPr>
          <p:cNvPr id="31" name="Picture Placeholder 30"/>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21875" r="21875"/>
          <a:stretch>
            <a:fillRect/>
          </a:stretch>
        </p:blipFill>
        <p:spPr>
          <a:xfrm>
            <a:off x="3179652" y="4007838"/>
            <a:ext cx="1408822" cy="1408823"/>
          </a:xfrm>
        </p:spPr>
      </p:pic>
      <p:pic>
        <p:nvPicPr>
          <p:cNvPr id="32" name="Picture Placeholder 31"/>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l="21875" r="21875"/>
          <a:stretch>
            <a:fillRect/>
          </a:stretch>
        </p:blipFill>
        <p:spPr>
          <a:xfrm>
            <a:off x="4588474" y="4007837"/>
            <a:ext cx="1408822" cy="1408823"/>
          </a:xfrm>
        </p:spPr>
      </p:pic>
      <p:pic>
        <p:nvPicPr>
          <p:cNvPr id="7" name="Picture 6" descr="Diagram&#10;&#10;Description automatically generated">
            <a:extLst>
              <a:ext uri="{FF2B5EF4-FFF2-40B4-BE49-F238E27FC236}">
                <a16:creationId xmlns:a16="http://schemas.microsoft.com/office/drawing/2014/main" id="{95E1A780-C3BE-DE6E-9027-D2D6DBB287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9317" y="2669060"/>
            <a:ext cx="4069492" cy="2677298"/>
          </a:xfrm>
          <a:prstGeom prst="rect">
            <a:avLst/>
          </a:prstGeom>
        </p:spPr>
      </p:pic>
      <p:pic>
        <p:nvPicPr>
          <p:cNvPr id="15" name="Picture 14">
            <a:extLst>
              <a:ext uri="{FF2B5EF4-FFF2-40B4-BE49-F238E27FC236}">
                <a16:creationId xmlns:a16="http://schemas.microsoft.com/office/drawing/2014/main" id="{C2E02CD4-6971-BF3D-3BBA-A7345319A7D2}"/>
              </a:ext>
            </a:extLst>
          </p:cNvPr>
          <p:cNvPicPr>
            <a:picLocks noChangeAspect="1"/>
          </p:cNvPicPr>
          <p:nvPr/>
        </p:nvPicPr>
        <p:blipFill>
          <a:blip r:embed="rId4"/>
          <a:srcRect/>
          <a:stretch>
            <a:fillRect/>
          </a:stretch>
        </p:blipFill>
        <p:spPr bwMode="auto">
          <a:xfrm>
            <a:off x="90617" y="69070"/>
            <a:ext cx="1868805" cy="1009015"/>
          </a:xfrm>
          <a:prstGeom prst="rect">
            <a:avLst/>
          </a:prstGeom>
          <a:noFill/>
          <a:ln w="9525">
            <a:noFill/>
            <a:miter lim="800000"/>
            <a:headEnd/>
            <a:tailEnd/>
          </a:ln>
        </p:spPr>
      </p:pic>
    </p:spTree>
    <p:extLst>
      <p:ext uri="{BB962C8B-B14F-4D97-AF65-F5344CB8AC3E}">
        <p14:creationId xmlns:p14="http://schemas.microsoft.com/office/powerpoint/2010/main" val="283639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4" grpId="0"/>
    </p:bldLst>
  </p:timing>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orporate">
      <a:majorFont>
        <a:latin typeface="Lato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5650</TotalTime>
  <Words>1816</Words>
  <Application>Microsoft Office PowerPoint</Application>
  <PresentationFormat>Widescreen</PresentationFormat>
  <Paragraphs>182</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Lato Black</vt:lpstr>
      <vt:lpstr>Open Sans</vt:lpstr>
      <vt:lpstr>Open Sans (Body)</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Freeware Sys 2017 www.freewaresys.com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Freeware Sys 2017</dc:creator>
  <cp:lastModifiedBy>Siwakoti, Anupam (Student)</cp:lastModifiedBy>
  <cp:revision>301</cp:revision>
  <dcterms:created xsi:type="dcterms:W3CDTF">2017-08-11T01:27:19Z</dcterms:created>
  <dcterms:modified xsi:type="dcterms:W3CDTF">2022-06-01T07:38:33Z</dcterms:modified>
</cp:coreProperties>
</file>