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4" r:id="rId8"/>
    <p:sldId id="263" r:id="rId9"/>
    <p:sldId id="265" r:id="rId10"/>
    <p:sldId id="266" r:id="rId11"/>
    <p:sldId id="267" r:id="rId12"/>
    <p:sldId id="280" r:id="rId13"/>
    <p:sldId id="269" r:id="rId14"/>
    <p:sldId id="288" r:id="rId15"/>
    <p:sldId id="270" r:id="rId16"/>
    <p:sldId id="271" r:id="rId17"/>
    <p:sldId id="290" r:id="rId18"/>
    <p:sldId id="287" r:id="rId19"/>
    <p:sldId id="289" r:id="rId20"/>
    <p:sldId id="273" r:id="rId21"/>
    <p:sldId id="284" r:id="rId22"/>
    <p:sldId id="274" r:id="rId23"/>
    <p:sldId id="275" r:id="rId24"/>
    <p:sldId id="276" r:id="rId25"/>
    <p:sldId id="277" r:id="rId26"/>
    <p:sldId id="283" r:id="rId27"/>
    <p:sldId id="278" r:id="rId28"/>
    <p:sldId id="282" r:id="rId29"/>
    <p:sldId id="285" r:id="rId30"/>
    <p:sldId id="286" r:id="rId31"/>
    <p:sldId id="27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2D5E"/>
    <a:srgbClr val="673063"/>
    <a:srgbClr val="231D45"/>
    <a:srgbClr val="6C3165"/>
    <a:srgbClr val="642F62"/>
    <a:srgbClr val="EF53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liance_Industries_Limited#cite_note-ETH-12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dian_Petrochemicals_Corporation_Limite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2825-18B3-40E0-8C71-EA5881053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461" y="530087"/>
            <a:ext cx="9740348" cy="2398643"/>
          </a:xfrm>
        </p:spPr>
        <p:txBody>
          <a:bodyPr/>
          <a:lstStyle/>
          <a:p>
            <a:pPr algn="ctr"/>
            <a:r>
              <a:rPr lang="en-IN" sz="1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A6E01-5991-4A98-A90E-B4FE49B22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0261" y="2623299"/>
            <a:ext cx="8825658" cy="2849217"/>
          </a:xfrm>
        </p:spPr>
        <p:txBody>
          <a:bodyPr>
            <a:noAutofit/>
          </a:bodyPr>
          <a:lstStyle/>
          <a:p>
            <a:pPr algn="ctr"/>
            <a:r>
              <a:rPr lang="en-IN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Industries Limited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09AFA7-380E-4812-A388-118AD9A08B6F}"/>
              </a:ext>
            </a:extLst>
          </p:cNvPr>
          <p:cNvCxnSpPr>
            <a:cxnSpLocks/>
          </p:cNvCxnSpPr>
          <p:nvPr/>
        </p:nvCxnSpPr>
        <p:spPr>
          <a:xfrm>
            <a:off x="2040835" y="3600736"/>
            <a:ext cx="79778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FC9558-C52F-4F82-A36E-EC2E87A35DB2}"/>
              </a:ext>
            </a:extLst>
          </p:cNvPr>
          <p:cNvSpPr txBox="1"/>
          <p:nvPr/>
        </p:nvSpPr>
        <p:spPr>
          <a:xfrm>
            <a:off x="2120348" y="3593060"/>
            <a:ext cx="75404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EF53A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GROWTH IS LIFE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CA893B-1770-4C3C-8E87-6FEFA7554EF7}"/>
              </a:ext>
            </a:extLst>
          </p:cNvPr>
          <p:cNvSpPr txBox="1"/>
          <p:nvPr/>
        </p:nvSpPr>
        <p:spPr>
          <a:xfrm>
            <a:off x="1932038" y="4955458"/>
            <a:ext cx="8101353" cy="1323439"/>
          </a:xfrm>
          <a:prstGeom prst="rect">
            <a:avLst/>
          </a:prstGeom>
          <a:noFill/>
          <a:effectLst>
            <a:outerShdw blurRad="50800" dist="50800" dir="5400000" sx="4000" sy="4000" algn="ctr" rotWithShape="0">
              <a:srgbClr val="000000">
                <a:alpha val="24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 by:- Anupam </a:t>
            </a:r>
            <a:r>
              <a:rPr lang="en-IN" sz="4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Kumar       Thakur</a:t>
            </a:r>
            <a:endParaRPr lang="en-IN" sz="4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038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B36B-765E-46A5-9C91-7CC0D575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Reliance Jio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BE7B8-6FAD-4D2E-A38F-B35965A25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6591" y="3577027"/>
            <a:ext cx="5423521" cy="3074504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</a:t>
            </a:r>
            <a:r>
              <a:rPr lang="en-I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of 2019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Revenue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:- </a:t>
            </a:r>
            <a:r>
              <a:rPr lang="en-IN" dirty="0"/>
              <a:t>₹11,679 crore (US$1.7 billion)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Operating Income </a:t>
            </a:r>
            <a:r>
              <a:rPr lang="en-IN" dirty="0"/>
              <a:t>:- ₹3,631.2  crore (US$530 million)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 Income 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:-  </a:t>
            </a:r>
            <a:r>
              <a:rPr lang="en-IN" dirty="0"/>
              <a:t>₹1,148 crore (US$530                million)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Assets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:-</a:t>
            </a:r>
            <a:r>
              <a:rPr lang="en-IN" dirty="0"/>
              <a:t> ₹187,720 crore  (US$27 billion)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869608-6FBB-4853-8136-C2606B4312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3616784"/>
            <a:ext cx="5685183" cy="303474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768775-E5CE-4FEB-9FD7-4BDF2C2EC9C4}"/>
              </a:ext>
            </a:extLst>
          </p:cNvPr>
          <p:cNvSpPr txBox="1"/>
          <p:nvPr/>
        </p:nvSpPr>
        <p:spPr>
          <a:xfrm>
            <a:off x="556591" y="2330245"/>
            <a:ext cx="1122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Reliance </a:t>
            </a:r>
            <a:r>
              <a:rPr lang="en-I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jio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 big supporter of Digital India program also.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Because of reliance </a:t>
            </a:r>
            <a:r>
              <a:rPr lang="en-I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jio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new era came to India , in which far off villages getting digitalized.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CE0B51-C655-4377-9ED6-63FEA9922992}"/>
              </a:ext>
            </a:extLst>
          </p:cNvPr>
          <p:cNvCxnSpPr>
            <a:cxnSpLocks/>
          </p:cNvCxnSpPr>
          <p:nvPr/>
        </p:nvCxnSpPr>
        <p:spPr>
          <a:xfrm>
            <a:off x="250723" y="3244642"/>
            <a:ext cx="116512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D4D8A62-00D9-4CE2-946B-2E992168A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875" y="643359"/>
            <a:ext cx="2340932" cy="1391688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1026" name="Picture 2" descr="Increase">
            <a:extLst>
              <a:ext uri="{FF2B5EF4-FFF2-40B4-BE49-F238E27FC236}">
                <a16:creationId xmlns:a16="http://schemas.microsoft.com/office/drawing/2014/main" id="{66097AEB-EA39-46B3-976F-9875C9124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77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Increase">
            <a:extLst>
              <a:ext uri="{FF2B5EF4-FFF2-40B4-BE49-F238E27FC236}">
                <a16:creationId xmlns:a16="http://schemas.microsoft.com/office/drawing/2014/main" id="{EE7DFEA8-C5E7-4155-B2E8-60446112B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77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76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CA8F-D31C-47F3-87A2-EA6C39781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Reliance Retail Limited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11FC9-8584-4471-8929-184F743FE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194" y="2462981"/>
            <a:ext cx="11208774" cy="41590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Founded in 2006 by Mukesh Ambani and it’s headquarter is in Mumbai.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Its retail outlets offer foods, groceries, apparel and footwear, lifestyle and</a:t>
            </a:r>
          </a:p>
          <a:p>
            <a:pPr marL="0" indent="0">
              <a:buNone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home improvement products, electronic goods, and farm implements </a:t>
            </a:r>
          </a:p>
          <a:p>
            <a:pPr marL="0" indent="0">
              <a:buNone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and inputs.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The company’s outlets also provide vegetables, fruits, and flowers.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focuses on consumer goods, consumer durables, travel services, energy, entertainment and leisure, and health and well-being products, as well as on educational products and services.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Revenue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:- </a:t>
            </a:r>
            <a:r>
              <a:rPr lang="en-IN" dirty="0"/>
              <a:t> ₹450 billion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Operating Income </a:t>
            </a:r>
            <a:r>
              <a:rPr lang="en-IN" dirty="0"/>
              <a:t>:-  ₹ 7 billion</a:t>
            </a:r>
          </a:p>
          <a:p>
            <a:pPr marL="0" indent="0">
              <a:buNone/>
            </a:pPr>
            <a:r>
              <a:rPr lang="en-IN" dirty="0"/>
              <a:t>                   </a:t>
            </a:r>
            <a:endParaRPr lang="en-IN" sz="2000" b="1" dirty="0">
              <a:solidFill>
                <a:srgbClr val="5D2D5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C29946-2934-4D95-B5CD-10FB8199A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555" y="619091"/>
            <a:ext cx="2109019" cy="1452716"/>
          </a:xfrm>
          <a:prstGeom prst="rect">
            <a:avLst/>
          </a:prstGeo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1401914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AC8EE-5EFB-45F4-9263-9D715278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467D82-EDD1-480D-A697-FF5A323455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4320" y="2603499"/>
            <a:ext cx="5522477" cy="414185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C6B0514-9AB4-4C17-832F-49025A5A55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43385" y="2603499"/>
            <a:ext cx="5522475" cy="4141857"/>
          </a:xfrm>
        </p:spPr>
      </p:pic>
    </p:spTree>
    <p:extLst>
      <p:ext uri="{BB962C8B-B14F-4D97-AF65-F5344CB8AC3E}">
        <p14:creationId xmlns:p14="http://schemas.microsoft.com/office/powerpoint/2010/main" val="2593559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1C42-11F0-4BE8-816E-BF2F56786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Reliance Petroleum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85FF7-F04F-4357-B4E8-8266A1B0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194" y="2377081"/>
            <a:ext cx="11135032" cy="432018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Reliance Petroleum Limited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is a company owned by Reliance Industries Limited (RIL), one of India's largest private sector companies and it was founded in 2008.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Its headquarter is in  Ahmedabad, Gujarat, India.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refinery project is being implemented at a capital cost of </a:t>
            </a:r>
          </a:p>
          <a:p>
            <a:pPr marL="0" indent="0">
              <a:buNone/>
            </a:pP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Rs 270,000 million being funded through a mix of equity and debt.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Basically, it produces crude oil and natural gas.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Reliance, BP to jointly set up 2,000 petrol pumps in India.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 Reliance already independently runs 1,343 petrol pumps in India.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Revenue :- 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₹440.78 billion (US$6.4 billion)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 Income :- 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$ 2.2 billion </a:t>
            </a:r>
            <a:endParaRPr lang="en-I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C69C9DF-F0DA-4767-B0C4-8F4482C4F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371" y="661490"/>
            <a:ext cx="2345119" cy="1416665"/>
          </a:xfrm>
          <a:prstGeom prst="rect">
            <a:avLst/>
          </a:prstGeom>
          <a:solidFill>
            <a:srgbClr val="6C3165">
              <a:alpha val="94000"/>
            </a:srgbClr>
          </a:solidFill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85112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A26BF-34D8-4438-B775-D2813EB2A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Jamnagar , </a:t>
            </a:r>
            <a:r>
              <a:rPr lang="en-I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Gujrata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9D1416-1E91-4724-934B-D271A5C83F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5700" y="2603500"/>
            <a:ext cx="4824413" cy="341629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64D800F-66A1-470F-8FD6-8AE4C7520C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1" y="2598254"/>
            <a:ext cx="5035826" cy="343742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5664FE-A71B-4104-A892-6150E54BE2AB}"/>
              </a:ext>
            </a:extLst>
          </p:cNvPr>
          <p:cNvSpPr txBox="1"/>
          <p:nvPr/>
        </p:nvSpPr>
        <p:spPr>
          <a:xfrm>
            <a:off x="1107563" y="6135757"/>
            <a:ext cx="997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Petrol Refinery, Jamnagar , </a:t>
            </a:r>
            <a:r>
              <a:rPr lang="en-I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Gujrata</a:t>
            </a:r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Reliance Petrol Pump</a:t>
            </a:r>
          </a:p>
        </p:txBody>
      </p:sp>
    </p:spTree>
    <p:extLst>
      <p:ext uri="{BB962C8B-B14F-4D97-AF65-F5344CB8AC3E}">
        <p14:creationId xmlns:p14="http://schemas.microsoft.com/office/powerpoint/2010/main" val="4156328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E0D31-11F8-498B-B2B7-58AD94165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154" y="689113"/>
            <a:ext cx="8761413" cy="991519"/>
          </a:xfrm>
        </p:spPr>
        <p:txBody>
          <a:bodyPr/>
          <a:lstStyle/>
          <a:p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Reliance Petrochemicals </a:t>
            </a:r>
            <a:b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Corporation Limited (RPCL)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8B21E-AC0D-4961-8168-6D5BEAB30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36" y="2425148"/>
            <a:ext cx="11224590" cy="43069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Indian Petrochemicals Corporation Limited (IPCL)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was a petrochemicals company in India. It was established on 22 March 1969, with a view to promote and encourage the use of Plastics in India.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Later it merged with </a:t>
            </a:r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RIL (Reliance Industries Limited)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the year of 2008.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Its business consists of Polymers, synthetic fibre, </a:t>
            </a:r>
            <a:r>
              <a:rPr lang="en-I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solvents,industrial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chemicals,</a:t>
            </a:r>
          </a:p>
          <a:p>
            <a:pPr marL="0" indent="0">
              <a:buNone/>
            </a:pP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 catalysts, and polyesters.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Reliance is the largest producer of polyester fibre and yarn in the world.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Products are also exported to more than 60 countries.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also produce synthetic rubber which is used to manufacture sports good,</a:t>
            </a:r>
          </a:p>
          <a:p>
            <a:pPr marL="0" indent="0">
              <a:buNone/>
            </a:pP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footwear, jackets etc.</a:t>
            </a:r>
          </a:p>
          <a:p>
            <a:pPr marL="0" indent="0">
              <a:buNone/>
            </a:pP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</a:p>
          <a:p>
            <a:pPr marL="0" indent="0">
              <a:buNone/>
            </a:pP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1BF916-61C9-4396-BD5D-4F6792F74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735" y="642328"/>
            <a:ext cx="2084832" cy="11732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2DF06E-64EE-4AAC-AD67-16F27EAF2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476" y="3187147"/>
            <a:ext cx="2663688" cy="354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6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7DC1F-A1D8-4A4D-B85D-A9B7753A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Reliance Textiles Industry</a:t>
            </a:r>
            <a:b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6938-394A-44C6-ABFA-34D50AF0B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40" y="2411895"/>
            <a:ext cx="11158330" cy="425394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Textiles was the only theme when the Reliance Industry was founded in 1960’s.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that time the company was exporting spices to the other countries to get the raw material.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the company had established “Vimal“ had chosen as the brand name of the textile.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that time Vimal was most trusted brand of the country and Vimal is still very popular among us.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was the first retail product from which the Reliance company had came to the market.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Later the other sectors merged with reliance.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of the largest and most modern textile complexes of reliance industry in the world, is in </a:t>
            </a:r>
            <a:r>
              <a:rPr lang="en-I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Naroda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houses, Gujarat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D77D03-A31B-4E15-A439-AD6478B83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068" y="5338300"/>
            <a:ext cx="4375462" cy="132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104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69B27-DA0B-4CA9-BB74-597F9A40C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1EE2F9-A926-4DB0-BE10-8400D934A5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0101" y="2603500"/>
            <a:ext cx="5054838" cy="3385924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EA0B93-B3C2-400F-9341-AAEFE0E2B9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796209"/>
            <a:ext cx="5425899" cy="31932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30A2E2-F439-4F9E-A748-E8FBCA6C1F22}"/>
              </a:ext>
            </a:extLst>
          </p:cNvPr>
          <p:cNvSpPr txBox="1"/>
          <p:nvPr/>
        </p:nvSpPr>
        <p:spPr>
          <a:xfrm>
            <a:off x="516834" y="6149555"/>
            <a:ext cx="10819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Vimal Showroom                                              Reliance Textiles</a:t>
            </a:r>
          </a:p>
        </p:txBody>
      </p:sp>
    </p:spTree>
    <p:extLst>
      <p:ext uri="{BB962C8B-B14F-4D97-AF65-F5344CB8AC3E}">
        <p14:creationId xmlns:p14="http://schemas.microsoft.com/office/powerpoint/2010/main" val="1741580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CA90-CEB5-4526-8CBD-206EBD2A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rise of a </a:t>
            </a:r>
            <a:r>
              <a:rPr lang="en-I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billionairstrenthen</a:t>
            </a:r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9E5F3-640F-4832-9D0A-F4D5179DF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40" y="2603500"/>
            <a:ext cx="11184834" cy="39695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 focused on its core business that are reliance petroleum , reliance petrochemical and reliance textiles.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I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jio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was </a:t>
            </a:r>
            <a:r>
              <a:rPr lang="en-I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aleardy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founded on 2007 but launched in 2016. Between 2007 to 2016 it was working to strengthen the foundation and invested $34B USD.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Reliance Retail is still in under growth.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 also has debt but he also has incomes from the core business . So , he invest these profits to establish new business.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the Reliance Industry was split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 is now the richest of India as well as the richest person of Asia with $49.7B USD.</a:t>
            </a:r>
          </a:p>
        </p:txBody>
      </p:sp>
    </p:spTree>
    <p:extLst>
      <p:ext uri="{BB962C8B-B14F-4D97-AF65-F5344CB8AC3E}">
        <p14:creationId xmlns:p14="http://schemas.microsoft.com/office/powerpoint/2010/main" val="884265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38D67-E3DB-46FE-A353-CCA527ACA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Reason behind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597BD-AF0B-400D-90DB-BBC40DD30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855291"/>
            <a:ext cx="8825659" cy="3416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Good management skills.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Proper strategy to start any business.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Dedication can be seen in meetings.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Sincerity toward the business.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 uses the human resources in efficient manner.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Passionate about business since childhood.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Friendly nature with employees.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7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EE32-5BA4-416A-8A86-B01F363E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8761413" cy="1017104"/>
          </a:xfrm>
        </p:spPr>
        <p:txBody>
          <a:bodyPr/>
          <a:lstStyle/>
          <a:p>
            <a:pPr marL="857250" indent="-857250">
              <a:buFont typeface="Wingdings" panose="05000000000000000000" pitchFamily="2" charset="2"/>
              <a:buChar char="q"/>
            </a:pPr>
            <a:r>
              <a:rPr lang="en-IN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C3CAD-FD24-411C-9662-32C17F2D3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8" y="2595716"/>
            <a:ext cx="11357112" cy="4136388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Dhirajlal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Hirachand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Ambani, popularly known as </a:t>
            </a:r>
            <a:r>
              <a:rPr lang="en-I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Dhirubhai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Ambani (28 December 1932 – 6 July 2002) was an Indian business tycoon who founded Reliance Industries in Bombay.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 </a:t>
            </a:r>
            <a:r>
              <a:rPr lang="en-I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company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was co-founded by </a:t>
            </a:r>
            <a:r>
              <a:rPr lang="en-I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Dhirubhai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Ambani and </a:t>
            </a:r>
            <a:r>
              <a:rPr lang="en-I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Champaklal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Damani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1960's as </a:t>
            </a:r>
            <a:r>
              <a:rPr lang="en-I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Reliance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I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Commercial Corporation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In 1965, the partnership ended and </a:t>
            </a:r>
            <a:r>
              <a:rPr lang="en-I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Dhirubhai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continued the polyester business of the firm.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1966 a company named as </a:t>
            </a:r>
            <a:r>
              <a:rPr lang="en-I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Reliance Textiles Engineers </a:t>
            </a:r>
            <a:r>
              <a:rPr lang="en-IN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Pvt.</a:t>
            </a:r>
            <a:r>
              <a:rPr lang="en-I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Ltd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Was incorporated in Maharashtra (Mumbai).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 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established a </a:t>
            </a:r>
            <a:r>
              <a:rPr lang="en-I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synthetic fabrics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mill in the same year at </a:t>
            </a:r>
            <a:r>
              <a:rPr lang="en-IN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Naroda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 </a:t>
            </a:r>
            <a:r>
              <a:rPr lang="en-I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Gujarat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IN" sz="2000" u="sng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[</a:t>
            </a: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got renamed in as </a:t>
            </a:r>
            <a:r>
              <a:rPr lang="en-I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Reliance Industries 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May 08, 1973.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Headquarter of Reliance Industries is in Maharashtra (Mumbai). </a:t>
            </a:r>
          </a:p>
        </p:txBody>
      </p:sp>
    </p:spTree>
    <p:extLst>
      <p:ext uri="{BB962C8B-B14F-4D97-AF65-F5344CB8AC3E}">
        <p14:creationId xmlns:p14="http://schemas.microsoft.com/office/powerpoint/2010/main" val="1662506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C664F-0F99-41CE-99DB-EFF27D8B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Reliance ADA Group (ADAG)</a:t>
            </a:r>
            <a:b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Reliance power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6C3B6-7871-4F54-B7F4-437F81E8B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36" y="2517913"/>
            <a:ext cx="11237842" cy="41214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Reliance Power Limited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(R-Power), is a part of the Reliance Anil </a:t>
            </a:r>
            <a:r>
              <a:rPr lang="en-I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Dhirubhai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Ambani Group, founded in 17 January 1995.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It was established to develop, construct, operate and maintain power projects in the Indian and international markets.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company is the sole distributor of electricity to consumers in the suburban area of Mumbai.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It also runs power generation, transmission and distribution businesses in other parts of Maharashtra, Goa and Andhra Pradesh.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R-Power was ranked as the </a:t>
            </a:r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124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 largest corporation in India </a:t>
            </a:r>
          </a:p>
          <a:p>
            <a:pPr marL="0" indent="0">
              <a:buNone/>
            </a:pP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with 9th rank in 'Power sector' category.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Revenue:-  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₹101.2 billion (US$1.5 billion) (2018)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 Income :-  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₹10.3 billion (US$150 million) (2018)</a:t>
            </a:r>
            <a:endParaRPr lang="en-I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6D124C-0662-4DD6-9F0A-04EA5483FF53}"/>
              </a:ext>
            </a:extLst>
          </p:cNvPr>
          <p:cNvCxnSpPr/>
          <p:nvPr/>
        </p:nvCxnSpPr>
        <p:spPr>
          <a:xfrm>
            <a:off x="1298712" y="1325219"/>
            <a:ext cx="6347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574F33CB-9537-440C-8F49-0B6D2E8F1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302" y="1490288"/>
            <a:ext cx="1988860" cy="616857"/>
          </a:xfrm>
          <a:prstGeom prst="rect">
            <a:avLst/>
          </a:prstGeom>
        </p:spPr>
      </p:pic>
      <p:pic>
        <p:nvPicPr>
          <p:cNvPr id="2050" name="Picture 2" descr="Decrease">
            <a:extLst>
              <a:ext uri="{FF2B5EF4-FFF2-40B4-BE49-F238E27FC236}">
                <a16:creationId xmlns:a16="http://schemas.microsoft.com/office/drawing/2014/main" id="{A2C719F1-31E8-445C-8FBF-6AED00D69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3946525"/>
            <a:ext cx="10477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ecrease">
            <a:extLst>
              <a:ext uri="{FF2B5EF4-FFF2-40B4-BE49-F238E27FC236}">
                <a16:creationId xmlns:a16="http://schemas.microsoft.com/office/drawing/2014/main" id="{A82F974C-3213-48AB-95CD-8BA204998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3946525"/>
            <a:ext cx="10477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157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2EF9-3E46-4E7A-9C82-83506967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Reliance Power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87F2F2-EC34-485A-B744-43B95779D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8589" y="2417968"/>
            <a:ext cx="8379810" cy="429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06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9A22-D2EF-4F0E-ACB8-B1CEA8F2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Reliance Communications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4B455EC-1C51-468A-9782-B58B72FC6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3" y="2425148"/>
            <a:ext cx="11118573" cy="42804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Reliance Communications was founded in India on 31 July 2002 as Reliance </a:t>
            </a:r>
            <a:r>
              <a:rPr lang="en-I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Infocomm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Limited and renamed in 2006.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Its products are Mobile Telephony, Wireless Internet, Digital Television.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Reliance Communications Limited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was an Indian mobile network provider headquartered in Navi Mumbai that offered voice and 2G, 3G and 4G data services.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company ended its CDMA operations in 2016, and migrated its subscribers to its GSM and LTE networks by September the same year.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Reliance and Lenovo introduced their co-branded Android smartphones in</a:t>
            </a:r>
          </a:p>
          <a:p>
            <a:pPr marL="0" indent="0">
              <a:buNone/>
            </a:pP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India in 2013.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Revenue:- 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₹40.15 billion (US$580 million)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 Income :- 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₹8.67 billion (US$130 million)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240FE404-177A-47F9-9D69-A5C2BE1BE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723" y="1055523"/>
            <a:ext cx="2280529" cy="7069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787886-0C3D-47F9-9185-A33167214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227" y="4594469"/>
            <a:ext cx="2905955" cy="218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35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64E6A-1A2E-4274-A2D7-5B6A4355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Reliance Infrastructure</a:t>
            </a:r>
            <a:endParaRPr lang="en-IN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06552-6DDB-472D-B6AB-778061600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40" y="2690189"/>
            <a:ext cx="11224590" cy="41479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In April 2008, Reliance Energy Limited had changed its name to Reliance Infrastructure Limited.</a:t>
            </a:r>
            <a:endParaRPr lang="en-I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Reliance Infrastructure Limited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(R-Infra),  is an Indian private sector enterprise involved in power generation, infrastructure, construction and defence.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corporate headquarters is in Navi Mumbai.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In April 2008, Reliance Energy Limited had changed its name to Reliance Infrastructure Limited.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Reliance Infrastructure's interests are in the fields of power plants,</a:t>
            </a:r>
          </a:p>
          <a:p>
            <a:pPr marL="0" indent="0">
              <a:buNone/>
            </a:pP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metro rail, airports, bridges, toll roads, and defence.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Revenue:- </a:t>
            </a:r>
            <a:r>
              <a:rPr lang="en-IN" dirty="0"/>
              <a:t>₹114.3 billion (US$1.7 billion)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 Income :-</a:t>
            </a:r>
            <a:r>
              <a:rPr lang="en-IN" dirty="0"/>
              <a:t>₹16.65 billion (US$240 million) 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078FA406-121D-4F4C-8937-836C2AD75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670" y="32761"/>
            <a:ext cx="2584174" cy="25841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4DC65E-F0EF-4E5A-A2A5-7A7D4BF01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156" y="4658504"/>
            <a:ext cx="3125235" cy="207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34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3AE8-DAE7-4F95-9CD0-5A7BCA392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Reliance Capital</a:t>
            </a:r>
            <a:endParaRPr lang="en-IN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8E3D3-C1E9-44F5-9D58-A9E539247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39" y="2398643"/>
            <a:ext cx="11131825" cy="42937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Reliance Capital Limited</a:t>
            </a:r>
            <a:r>
              <a:rPr lang="en-IN" dirty="0"/>
              <a:t> is an Indian diversified financial services holding company promoted by Reliance Anil </a:t>
            </a:r>
            <a:r>
              <a:rPr lang="en-IN" dirty="0" err="1"/>
              <a:t>Dhirubhai</a:t>
            </a:r>
            <a:r>
              <a:rPr lang="en-IN" dirty="0"/>
              <a:t> Ambani Group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Reliance Capital Limited was incorporated in 1986 at Ahmedabad in Gujarat as Reliance Capital &amp; Finance Trust Limited.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The name Reliance Capital came into effect on January 5, 1995.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In 2002, Reliance Capital Ltd shifted its registered office to Jamnagar in Gujarat before it finally moved to Mumbai in Maharashtra, in 2006</a:t>
            </a:r>
            <a:endParaRPr lang="en-IN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The company operates across India and has over 20 million customers</a:t>
            </a:r>
          </a:p>
          <a:p>
            <a:pPr marL="0" indent="0">
              <a:buNone/>
            </a:pPr>
            <a:r>
              <a:rPr lang="en-IN" dirty="0"/>
              <a:t>     and workforce of approximately 15, 595 as of May 1, 2017.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Revenue:- </a:t>
            </a:r>
            <a:r>
              <a:rPr lang="en-IN" dirty="0"/>
              <a:t>₹3.3 billion  (US$48 million)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 Income :- </a:t>
            </a:r>
            <a:r>
              <a:rPr lang="en-IN" dirty="0"/>
              <a:t>₹0.8 billion (US$12 million) 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81D6FEF4-EF71-47AF-94A5-F73E73B65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674" y="999713"/>
            <a:ext cx="2740963" cy="8929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953979-6024-4AC3-8E93-C5F304F4B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176" y="4586448"/>
            <a:ext cx="2811485" cy="210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95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D4E1-4C31-4EA3-ACBF-D257A109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Reliance Entertainment</a:t>
            </a:r>
            <a:endParaRPr lang="en-IN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7F28AE-3D8A-4B58-BF71-AC6BE6BC1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36" y="2862467"/>
            <a:ext cx="11184834" cy="31676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Reliance Entertainment Pvt Ltd</a:t>
            </a:r>
            <a:r>
              <a:rPr lang="en-IN" dirty="0"/>
              <a:t> is a division of the Reliance Anil </a:t>
            </a:r>
            <a:r>
              <a:rPr lang="en-IN" dirty="0" err="1"/>
              <a:t>Dhirubhai</a:t>
            </a:r>
            <a:r>
              <a:rPr lang="en-IN" dirty="0"/>
              <a:t> Ambani Group handling its media and entertainment business, across content and distribution platforms.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It was founded in February 15, 2005.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Its headquarter is in </a:t>
            </a:r>
            <a:r>
              <a:rPr lang="en-IN" dirty="0" err="1"/>
              <a:t>Maharastra</a:t>
            </a:r>
            <a:r>
              <a:rPr lang="en-IN" dirty="0"/>
              <a:t>, Mumbai.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The key content initiatives are across movies, music, sports, gaming, Internet &amp; mobile portals, leading to direct opportunities in delivery across the emerging digital distribution platforms: digital cinema, IPTV, DTH and mobile TV.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Reliance Entertainment also has production house for movies.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BD9D40-2F20-4241-A397-09B24A03F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473" y="718692"/>
            <a:ext cx="2808631" cy="121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48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DDD68-D2F9-4E0A-BB41-68F34027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Reliance Entertainment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251A79-F46D-4E7B-AD1A-542339E9A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142" y="2387393"/>
            <a:ext cx="11237715" cy="415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84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1B0FB-3502-4282-B504-C2BC0413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Reliance Health</a:t>
            </a:r>
            <a:endParaRPr lang="en-IN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2B7604-E20B-4FAD-A2FD-E6102BCC0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3054630"/>
            <a:ext cx="10999305" cy="33594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Reliance Health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is a company in the Reliance Anil </a:t>
            </a:r>
            <a:r>
              <a:rPr lang="en-I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Dhirubhai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Ambani Group, headed by the Indian businessman Anil Ambani.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Kokilaben</a:t>
            </a:r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Dhirubhai</a:t>
            </a:r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Ambani Hospital- Mumbai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this is one of the popular hospital in Mumbai.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hospital is named after the wife of </a:t>
            </a:r>
            <a:r>
              <a:rPr lang="en-I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Dhirubhai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Ambani, who was the founder of the Reliance group of companies.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Reliance Hospital - Navi Mumbai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was inaugurated on 8 July 2018.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is second hospital opened by Reliance ADAG.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Its headquarter is in Andheri - West, Mumbai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819E7180-3230-4B9F-AD9D-B2E21945B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66988"/>
            <a:ext cx="3033643" cy="7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89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68A8-C68E-44C1-943B-C219B0795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Reliance Hospital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36178E-120E-45E6-8E77-5B91BE889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186" y="2584783"/>
            <a:ext cx="11349627" cy="41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54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90795-CAB2-408C-83F5-4274A03D3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fall of a Billionaire   </a:t>
            </a:r>
            <a:b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(from 43B USD to 2B USD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B0E71-5246-49A7-AFBD-6F60EE69C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36" y="2279376"/>
            <a:ext cx="11237842" cy="452561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Reliance Entertainment was in loss so, to pay the debt Anil Ambani has to sold most of it’s big screens to pay the debt.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2017 , the Reliance Entertainment  has a loss of 553 cr. and in 2018 the loss was 606 cr.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Once Reliance Communication was 2</a:t>
            </a:r>
            <a:r>
              <a:rPr lang="en-IN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largest company in </a:t>
            </a:r>
            <a:r>
              <a:rPr lang="en-I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india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2007. It was providing the 3G mobile data at 60% cheaper rate than the market. But later it doesn’t updated the company with the changes in technology and also </a:t>
            </a:r>
            <a:r>
              <a:rPr lang="en-I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jio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with 4G service arrived to the market so ,the company ended  in 2017 and it has a debt of Rs 43000 cr.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2014 his power and Infra companies has huge debts.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has to sold it’s assets to pay the debt.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2018 , the total debt of ADA Group was Rs 1.7 lakhs  cr.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2019, the supreme court of India told Anil Ambani to pay the debt of 550 cr. to  the Swedish or he will have to face jail.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Recent news is Mukesh Ambani has paid the debt of Rs 453 cr. On the behalf of Anil Ambani.</a:t>
            </a:r>
          </a:p>
          <a:p>
            <a:pPr marL="0" indent="0">
              <a:buNone/>
            </a:pP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23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723E-5C9E-4915-8479-E830B178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History continue……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30E4-1F8B-4342-9D01-6EF7BD4C7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04" y="2637184"/>
            <a:ext cx="11224591" cy="44792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all know about “Vimal” .</a:t>
            </a:r>
            <a:r>
              <a:rPr lang="en-IN" dirty="0"/>
              <a:t> 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1975, the company expanded its business into textiles, with "Vimal" becoming its major brand in later years.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During the year of 1985-1992, the company expanded its capacity of producing polyester yarn by over 145,000 tonnes per annum.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1995/96, the company entered the </a:t>
            </a:r>
            <a:r>
              <a:rPr lang="en-I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telecom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industry through a joint venture with </a:t>
            </a:r>
            <a:r>
              <a:rPr lang="en-IN" sz="20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NYNEX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USA and promoted Reliance Telecom Private Limited in India.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1998/99, RIL introduced packaged </a:t>
            </a:r>
            <a:r>
              <a:rPr lang="en-I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LPG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in 15 kg cylinders under the brand name </a:t>
            </a:r>
            <a:r>
              <a:rPr lang="en-IN" sz="20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Reliance Gas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years 1998–2000 saw the construction of the </a:t>
            </a:r>
            <a:r>
              <a:rPr lang="en-I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Integrated Petrochemical Complex at Jamnagar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 in </a:t>
            </a:r>
            <a:r>
              <a:rPr lang="en-IN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Gujrata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 the largest refinery in the world</a:t>
            </a:r>
            <a:r>
              <a:rPr lang="en-IN" dirty="0"/>
              <a:t>.</a:t>
            </a:r>
            <a:endParaRPr lang="en-I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888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E09-7523-4C8A-880B-631069697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Reason behind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78CC-5147-45BE-8C13-448567D86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2888976"/>
            <a:ext cx="11145079" cy="32865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Poor management skills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Wrong decision making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understanding the market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Ignorance of pre-established business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Lack of technical </a:t>
            </a:r>
            <a:r>
              <a:rPr lang="en-IN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updation</a:t>
            </a:r>
            <a:endParaRPr lang="en-IN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Establishment of more businesses simultaneously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6722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E9DBBBF-1104-4AC7-B784-28D5516C0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4931" y="2789554"/>
            <a:ext cx="8825658" cy="861420"/>
          </a:xfrm>
        </p:spPr>
        <p:txBody>
          <a:bodyPr>
            <a:noAutofit/>
          </a:bodyPr>
          <a:lstStyle/>
          <a:p>
            <a:pPr algn="ctr"/>
            <a:r>
              <a:rPr lang="en-IN" sz="6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C82206-291A-42ED-B191-E6FCA121C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7313" y="3993611"/>
            <a:ext cx="924890" cy="8614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C79D9910-FDED-4F9F-9FF6-B94E6AF08617}"/>
              </a:ext>
            </a:extLst>
          </p:cNvPr>
          <p:cNvSpPr txBox="1">
            <a:spLocks/>
          </p:cNvSpPr>
          <p:nvPr/>
        </p:nvSpPr>
        <p:spPr bwMode="gray">
          <a:xfrm>
            <a:off x="2436003" y="3993611"/>
            <a:ext cx="924890" cy="8614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1A7EF4B-F9F3-4873-8504-14CD5316839D}"/>
              </a:ext>
            </a:extLst>
          </p:cNvPr>
          <p:cNvSpPr txBox="1">
            <a:spLocks/>
          </p:cNvSpPr>
          <p:nvPr/>
        </p:nvSpPr>
        <p:spPr bwMode="gray">
          <a:xfrm>
            <a:off x="3421890" y="3942054"/>
            <a:ext cx="924890" cy="8614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47255DEA-0D5E-4252-AB83-4A572A571156}"/>
              </a:ext>
            </a:extLst>
          </p:cNvPr>
          <p:cNvSpPr txBox="1">
            <a:spLocks/>
          </p:cNvSpPr>
          <p:nvPr/>
        </p:nvSpPr>
        <p:spPr bwMode="gray">
          <a:xfrm>
            <a:off x="4423680" y="3942054"/>
            <a:ext cx="924890" cy="8614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3D6AC7B4-11D2-4164-944E-DF284046295B}"/>
              </a:ext>
            </a:extLst>
          </p:cNvPr>
          <p:cNvSpPr txBox="1">
            <a:spLocks/>
          </p:cNvSpPr>
          <p:nvPr/>
        </p:nvSpPr>
        <p:spPr bwMode="gray">
          <a:xfrm>
            <a:off x="5425470" y="3980994"/>
            <a:ext cx="924890" cy="8614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C4D571D7-91DF-45BF-BAE3-5F9001D3FD48}"/>
              </a:ext>
            </a:extLst>
          </p:cNvPr>
          <p:cNvSpPr txBox="1">
            <a:spLocks/>
          </p:cNvSpPr>
          <p:nvPr/>
        </p:nvSpPr>
        <p:spPr bwMode="gray">
          <a:xfrm>
            <a:off x="7372950" y="3942054"/>
            <a:ext cx="924890" cy="8614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E42F071A-A0C3-4F68-A71D-C10DC54C8B3C}"/>
              </a:ext>
            </a:extLst>
          </p:cNvPr>
          <p:cNvSpPr txBox="1">
            <a:spLocks/>
          </p:cNvSpPr>
          <p:nvPr/>
        </p:nvSpPr>
        <p:spPr bwMode="gray">
          <a:xfrm>
            <a:off x="8353939" y="3942054"/>
            <a:ext cx="924890" cy="8614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47AA8E8E-4EDF-44CD-B2EC-B8A36420FC74}"/>
              </a:ext>
            </a:extLst>
          </p:cNvPr>
          <p:cNvSpPr txBox="1">
            <a:spLocks/>
          </p:cNvSpPr>
          <p:nvPr/>
        </p:nvSpPr>
        <p:spPr bwMode="gray">
          <a:xfrm>
            <a:off x="9334929" y="3915368"/>
            <a:ext cx="924890" cy="8614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4157400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1643-DDF0-4B33-AAE7-64AB0462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History continue……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897A0-15FA-45FD-A7D6-E57217734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96" y="3034748"/>
            <a:ext cx="11330608" cy="42406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2001–02, Reliance Petroleum was merged with Reliance Industries.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2002, Reliance discovered  of Natural Gas at the </a:t>
            </a:r>
            <a:r>
              <a:rPr lang="en-I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Krishna </a:t>
            </a:r>
            <a:r>
              <a:rPr lang="en-IN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Godawari</a:t>
            </a:r>
            <a:r>
              <a:rPr lang="en-I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Basin.</a:t>
            </a:r>
            <a:r>
              <a:rPr lang="en-I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was the first ever discovery by an Indian private sector company.</a:t>
            </a:r>
            <a:endParaRPr lang="fi-FI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i-FI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Mumbai on 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6 July 2002 </a:t>
            </a:r>
            <a:r>
              <a:rPr lang="en-IN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Dhirubhai</a:t>
            </a:r>
            <a:r>
              <a:rPr lang="en-I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Ambani 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died because of major stroke.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 got </a:t>
            </a:r>
            <a:r>
              <a:rPr lang="en-I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Padma Vibhushan 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2016.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 the death of </a:t>
            </a:r>
            <a:r>
              <a:rPr lang="en-I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Dhirubhai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Ambani, the group was split in 2004 into </a:t>
            </a:r>
            <a:r>
              <a:rPr lang="en-I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Reliance Industries Limited headed by Mukesh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 </a:t>
            </a:r>
            <a:r>
              <a:rPr lang="en-I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Reliance Anil </a:t>
            </a:r>
            <a:r>
              <a:rPr lang="en-IN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Dhirubhai</a:t>
            </a:r>
            <a:r>
              <a:rPr lang="en-I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Ambani Group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headed by Anil.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604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D7C9E-B1D1-454B-AFF8-5D601F892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Dhirubhai</a:t>
            </a:r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Ambani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88F1BE-014B-4F95-8F8E-29C22EE81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48" y="2386069"/>
            <a:ext cx="6241782" cy="42797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46B51E-1555-4ACC-A29A-1B9B80FD5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795" y="2823051"/>
            <a:ext cx="5182004" cy="340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63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CA2A-5A6F-4EE8-B828-F3DAD50F2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Breakup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C5DE79-341E-4D98-8BA6-65C07A871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2417" y="2391465"/>
            <a:ext cx="6337408" cy="4320960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087D68-C5C3-4E6B-9A42-893EAA5FF364}"/>
              </a:ext>
            </a:extLst>
          </p:cNvPr>
          <p:cNvCxnSpPr>
            <a:cxnSpLocks/>
          </p:cNvCxnSpPr>
          <p:nvPr/>
        </p:nvCxnSpPr>
        <p:spPr>
          <a:xfrm flipH="1">
            <a:off x="6065188" y="2391465"/>
            <a:ext cx="227161" cy="404743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F049E6-826E-4C06-B040-D21AF6D05068}"/>
              </a:ext>
            </a:extLst>
          </p:cNvPr>
          <p:cNvCxnSpPr>
            <a:cxnSpLocks/>
          </p:cNvCxnSpPr>
          <p:nvPr/>
        </p:nvCxnSpPr>
        <p:spPr>
          <a:xfrm>
            <a:off x="6057624" y="2791608"/>
            <a:ext cx="215785" cy="637392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878D1A-A0FB-4548-AABB-67F748134F04}"/>
              </a:ext>
            </a:extLst>
          </p:cNvPr>
          <p:cNvCxnSpPr>
            <a:cxnSpLocks/>
          </p:cNvCxnSpPr>
          <p:nvPr/>
        </p:nvCxnSpPr>
        <p:spPr>
          <a:xfrm flipH="1">
            <a:off x="5978113" y="3428999"/>
            <a:ext cx="295296" cy="606289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2130D8-FE8A-46FD-8844-B428D2A08C03}"/>
              </a:ext>
            </a:extLst>
          </p:cNvPr>
          <p:cNvCxnSpPr>
            <a:cxnSpLocks/>
          </p:cNvCxnSpPr>
          <p:nvPr/>
        </p:nvCxnSpPr>
        <p:spPr>
          <a:xfrm flipH="1" flipV="1">
            <a:off x="5978112" y="4035287"/>
            <a:ext cx="295297" cy="606289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81DE8B4-34A3-4CD6-ABA9-55113E5CE132}"/>
              </a:ext>
            </a:extLst>
          </p:cNvPr>
          <p:cNvCxnSpPr/>
          <p:nvPr/>
        </p:nvCxnSpPr>
        <p:spPr>
          <a:xfrm flipH="1">
            <a:off x="6065188" y="4641575"/>
            <a:ext cx="227161" cy="606288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2ED6AC-CFAD-40B7-9E26-4513E35B02E5}"/>
              </a:ext>
            </a:extLst>
          </p:cNvPr>
          <p:cNvCxnSpPr>
            <a:cxnSpLocks/>
          </p:cNvCxnSpPr>
          <p:nvPr/>
        </p:nvCxnSpPr>
        <p:spPr>
          <a:xfrm flipH="1" flipV="1">
            <a:off x="6057624" y="5247861"/>
            <a:ext cx="295297" cy="606289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AC68C6D-0370-4CDE-9603-BD57EE7FC9A3}"/>
              </a:ext>
            </a:extLst>
          </p:cNvPr>
          <p:cNvCxnSpPr/>
          <p:nvPr/>
        </p:nvCxnSpPr>
        <p:spPr>
          <a:xfrm flipH="1">
            <a:off x="6125759" y="5819729"/>
            <a:ext cx="227161" cy="606288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46FDB04-E16D-434E-BF0C-66A38A18BC8A}"/>
              </a:ext>
            </a:extLst>
          </p:cNvPr>
          <p:cNvCxnSpPr>
            <a:cxnSpLocks/>
          </p:cNvCxnSpPr>
          <p:nvPr/>
        </p:nvCxnSpPr>
        <p:spPr>
          <a:xfrm flipH="1" flipV="1">
            <a:off x="6128636" y="6415251"/>
            <a:ext cx="144773" cy="297174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Speech Bubble: Oval 27">
            <a:extLst>
              <a:ext uri="{FF2B5EF4-FFF2-40B4-BE49-F238E27FC236}">
                <a16:creationId xmlns:a16="http://schemas.microsoft.com/office/drawing/2014/main" id="{9C095D9D-8A16-469C-BD2E-0C76C3D469DA}"/>
              </a:ext>
            </a:extLst>
          </p:cNvPr>
          <p:cNvSpPr/>
          <p:nvPr/>
        </p:nvSpPr>
        <p:spPr>
          <a:xfrm rot="1614196">
            <a:off x="9421089" y="3052246"/>
            <a:ext cx="2662406" cy="2659942"/>
          </a:xfrm>
          <a:prstGeom prst="wedgeEllipseCallout">
            <a:avLst/>
          </a:prstGeom>
          <a:solidFill>
            <a:srgbClr val="6C3165">
              <a:alpha val="9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lt1">
                    <a:alpha val="99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MUKESH AMBANI</a:t>
            </a:r>
          </a:p>
        </p:txBody>
      </p:sp>
      <p:sp>
        <p:nvSpPr>
          <p:cNvPr id="30" name="Speech Bubble: Oval 29">
            <a:extLst>
              <a:ext uri="{FF2B5EF4-FFF2-40B4-BE49-F238E27FC236}">
                <a16:creationId xmlns:a16="http://schemas.microsoft.com/office/drawing/2014/main" id="{CE536807-D22E-4209-A6B5-68B5E6359C7F}"/>
              </a:ext>
            </a:extLst>
          </p:cNvPr>
          <p:cNvSpPr/>
          <p:nvPr/>
        </p:nvSpPr>
        <p:spPr>
          <a:xfrm rot="17702079">
            <a:off x="37075" y="3209903"/>
            <a:ext cx="2666200" cy="2659942"/>
          </a:xfrm>
          <a:prstGeom prst="wedgeEllipseCallout">
            <a:avLst/>
          </a:prstGeom>
          <a:solidFill>
            <a:srgbClr val="6C3165">
              <a:alpha val="9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lt1">
                    <a:alpha val="99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ANIL</a:t>
            </a:r>
          </a:p>
          <a:p>
            <a:pPr algn="ctr"/>
            <a:r>
              <a:rPr lang="en-IN" sz="2000" dirty="0">
                <a:solidFill>
                  <a:schemeClr val="lt1">
                    <a:alpha val="99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AMBANI</a:t>
            </a:r>
          </a:p>
        </p:txBody>
      </p:sp>
    </p:spTree>
    <p:extLst>
      <p:ext uri="{BB962C8B-B14F-4D97-AF65-F5344CB8AC3E}">
        <p14:creationId xmlns:p14="http://schemas.microsoft.com/office/powerpoint/2010/main" val="1082030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4DBF-BF9F-400A-934E-C61F793A0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Mukesh Ambani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21851-8062-408A-B1A3-8F78F6EE4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39" y="2603500"/>
            <a:ext cx="11179277" cy="401852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Reliance Industries Limited 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is an Indian </a:t>
            </a:r>
            <a:r>
              <a:rPr lang="en-I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conglomerate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headquartered in Mumbai, India. The company, which was formed after </a:t>
            </a:r>
            <a:r>
              <a:rPr lang="en-IN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Dhirubhai</a:t>
            </a:r>
            <a:r>
              <a:rPr lang="en-I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Ambani 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business was divided up, is headed by his elder son </a:t>
            </a:r>
            <a:r>
              <a:rPr lang="en-I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Mukesh Ambani.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Companies under Reliance Industries Limited :-</a:t>
            </a:r>
          </a:p>
          <a:p>
            <a:pPr marL="0" indent="0">
              <a:buNone/>
            </a:pPr>
            <a:r>
              <a:rPr lang="en-I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Reliance Jio</a:t>
            </a:r>
          </a:p>
          <a:p>
            <a:pPr marL="0" indent="0">
              <a:buNone/>
            </a:pPr>
            <a:r>
              <a:rPr lang="en-I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Reliance Retail Limited</a:t>
            </a:r>
          </a:p>
          <a:p>
            <a:pPr marL="0" indent="0">
              <a:buNone/>
            </a:pPr>
            <a:r>
              <a:rPr lang="en-I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Reliance Petroleum</a:t>
            </a:r>
          </a:p>
          <a:p>
            <a:pPr marL="0" indent="0">
              <a:buNone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4. Reliance Petrochemicals Corporation Limited (RPCL)</a:t>
            </a:r>
          </a:p>
          <a:p>
            <a:pPr marL="0" indent="0">
              <a:buNone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5. Reliance Textiles Industry</a:t>
            </a: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hlinkClick r:id="rId2"/>
            </a:endParaRPr>
          </a:p>
          <a:p>
            <a:pPr marL="0" indent="0">
              <a:buNone/>
            </a:pPr>
            <a:endParaRPr lang="en-I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499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0529C-F9C3-4586-B9A4-86184872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Anil Ambani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800D0-1B0C-4DD2-A5B9-7949B988E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45" y="2603499"/>
            <a:ext cx="11208773" cy="406277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Reliance Anil </a:t>
            </a:r>
            <a:r>
              <a:rPr lang="en-IN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Dhirubhai</a:t>
            </a:r>
            <a:r>
              <a:rPr lang="en-I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Ambani Group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or </a:t>
            </a:r>
            <a:r>
              <a:rPr lang="en-I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Reliance ADA Group (ADAG)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is an Indian </a:t>
            </a:r>
            <a:r>
              <a:rPr lang="en-I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conglomerate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headquartered in Mumbai, India. The company, which was formed after </a:t>
            </a:r>
            <a:r>
              <a:rPr lang="en-IN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Dhirubhai</a:t>
            </a:r>
            <a:r>
              <a:rPr lang="en-I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Ambani 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business was divided up, is headed by his younger son </a:t>
            </a:r>
            <a:r>
              <a:rPr lang="en-I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Anil Ambani.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Reliance ADA Group has six listed companies : -</a:t>
            </a:r>
          </a:p>
          <a:p>
            <a:pPr marL="0" indent="0">
              <a:buNone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1. Reliance Power</a:t>
            </a:r>
          </a:p>
          <a:p>
            <a:pPr marL="0" indent="0">
              <a:buNone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2. Reliance communications</a:t>
            </a:r>
          </a:p>
          <a:p>
            <a:pPr marL="0" indent="0">
              <a:buNone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3. Reliance Infrastructure</a:t>
            </a:r>
          </a:p>
          <a:p>
            <a:pPr marL="0" indent="0">
              <a:buNone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4. Reliance Capital</a:t>
            </a:r>
          </a:p>
          <a:p>
            <a:pPr marL="0" indent="0">
              <a:buNone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5. Reliance Entertainment</a:t>
            </a:r>
          </a:p>
          <a:p>
            <a:pPr marL="0" indent="0">
              <a:buNone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6. Reliance Health     </a:t>
            </a:r>
            <a:endParaRPr lang="en-I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237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99CA7-6B50-4C31-A9F3-62E11B926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458" y="1079685"/>
            <a:ext cx="8761413" cy="706964"/>
          </a:xfrm>
        </p:spPr>
        <p:txBody>
          <a:bodyPr/>
          <a:lstStyle/>
          <a:p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Reliance Industries Limited</a:t>
            </a:r>
            <a:b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IN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Reliance </a:t>
            </a:r>
            <a:r>
              <a:rPr lang="en-IN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Jio</a:t>
            </a:r>
            <a:br>
              <a:rPr lang="en-IN" sz="3200" b="1" dirty="0">
                <a:solidFill>
                  <a:srgbClr val="6730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309F6-74C9-4E34-8483-4FE87C91C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7" y="2403987"/>
            <a:ext cx="11105321" cy="445401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Reliance </a:t>
            </a:r>
            <a:r>
              <a:rPr lang="en-IN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jio</a:t>
            </a:r>
            <a:r>
              <a:rPr lang="en-I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IN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Infocomm</a:t>
            </a:r>
            <a:r>
              <a:rPr lang="en-I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Limited (RJIL), a subsidiary of Reliance Industries Limited (RIL), India's largest private sector company, is the first telecom operator to hold pan </a:t>
            </a:r>
            <a:r>
              <a:rPr lang="en-IN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India Unified License</a:t>
            </a:r>
            <a:r>
              <a:rPr lang="en-I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Reliance </a:t>
            </a:r>
            <a:r>
              <a:rPr lang="en-IN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jio</a:t>
            </a:r>
            <a:r>
              <a:rPr lang="en-I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provides 4G only.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Reliance </a:t>
            </a:r>
            <a:r>
              <a:rPr lang="en-IN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jio</a:t>
            </a:r>
            <a:r>
              <a:rPr lang="en-I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was founded in February 2007, but </a:t>
            </a:r>
            <a:r>
              <a:rPr lang="en-IN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Jio</a:t>
            </a:r>
            <a:r>
              <a:rPr lang="en-I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soft launched in December 2015 with the free subscription for 6 months , in which the voice call, and 4G internet service was free.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became publicly available on 5 September 2016.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May 2019, it is the largest mobile network operator in India and the third largest mobile network operator in the world with over 339.74 million subscribers.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LYF is a subsidiary of Reliance </a:t>
            </a:r>
            <a:r>
              <a:rPr lang="en-IN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jio</a:t>
            </a:r>
            <a:r>
              <a:rPr lang="en-I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we have the mobile phones of LYF.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Services provided by Reliance </a:t>
            </a:r>
            <a:r>
              <a:rPr lang="en-IN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jio</a:t>
            </a:r>
            <a:r>
              <a:rPr lang="en-I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are Mobile phones(</a:t>
            </a:r>
            <a:r>
              <a:rPr lang="en-IN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jio</a:t>
            </a:r>
            <a:r>
              <a:rPr lang="en-I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phones and LYF phones), Wireless Broadbands(</a:t>
            </a:r>
            <a:r>
              <a:rPr lang="en-IN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jio</a:t>
            </a:r>
            <a:r>
              <a:rPr lang="en-I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-fi), Internet services, OTT services.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8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I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C9E226-6588-41BB-A6A0-C2E86564FD61}"/>
              </a:ext>
            </a:extLst>
          </p:cNvPr>
          <p:cNvCxnSpPr/>
          <p:nvPr/>
        </p:nvCxnSpPr>
        <p:spPr>
          <a:xfrm>
            <a:off x="1245704" y="1152939"/>
            <a:ext cx="6347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816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9293</TotalTime>
  <Words>889</Words>
  <Application>Microsoft Office PowerPoint</Application>
  <PresentationFormat>Widescreen</PresentationFormat>
  <Paragraphs>200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Century Gothic</vt:lpstr>
      <vt:lpstr>Tahoma</vt:lpstr>
      <vt:lpstr>Wingdings</vt:lpstr>
      <vt:lpstr>Wingdings 3</vt:lpstr>
      <vt:lpstr>Ion Boardroom</vt:lpstr>
      <vt:lpstr>Reliance</vt:lpstr>
      <vt:lpstr>History </vt:lpstr>
      <vt:lpstr>History continue……</vt:lpstr>
      <vt:lpstr>History continue……</vt:lpstr>
      <vt:lpstr>Dhirubhai Ambani</vt:lpstr>
      <vt:lpstr>Breakup </vt:lpstr>
      <vt:lpstr>Mukesh Ambani</vt:lpstr>
      <vt:lpstr>Anil Ambani</vt:lpstr>
      <vt:lpstr>Reliance Industries Limited Reliance Jio </vt:lpstr>
      <vt:lpstr>Reliance Jio</vt:lpstr>
      <vt:lpstr>Reliance Retail Limited</vt:lpstr>
      <vt:lpstr>PowerPoint Presentation</vt:lpstr>
      <vt:lpstr>Reliance Petroleum</vt:lpstr>
      <vt:lpstr>Jamnagar , Gujrata</vt:lpstr>
      <vt:lpstr>Reliance Petrochemicals  Corporation Limited (RPCL)</vt:lpstr>
      <vt:lpstr>Reliance Textiles Industry </vt:lpstr>
      <vt:lpstr>PowerPoint Presentation</vt:lpstr>
      <vt:lpstr>The rise of a billionairstrenthen e </vt:lpstr>
      <vt:lpstr>Reason behind it</vt:lpstr>
      <vt:lpstr>Reliance ADA Group (ADAG) Reliance power</vt:lpstr>
      <vt:lpstr>Reliance Power</vt:lpstr>
      <vt:lpstr>Reliance Communications</vt:lpstr>
      <vt:lpstr>Reliance Infrastructure</vt:lpstr>
      <vt:lpstr>Reliance Capital</vt:lpstr>
      <vt:lpstr>Reliance Entertainment</vt:lpstr>
      <vt:lpstr>Reliance Entertainment</vt:lpstr>
      <vt:lpstr>Reliance Health</vt:lpstr>
      <vt:lpstr>Reliance Hospital</vt:lpstr>
      <vt:lpstr>The fall of a Billionaire    (from 43B USD to 2B USD )</vt:lpstr>
      <vt:lpstr>Reason behind it</vt:lpstr>
      <vt:lpstr>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Relaince</dc:title>
  <dc:creator>ANUPAM KUMAR THAKUR</dc:creator>
  <cp:lastModifiedBy>ANUPAM KUMAR THAKUR</cp:lastModifiedBy>
  <cp:revision>165</cp:revision>
  <dcterms:created xsi:type="dcterms:W3CDTF">2019-09-22T07:00:18Z</dcterms:created>
  <dcterms:modified xsi:type="dcterms:W3CDTF">2019-10-04T16:02:23Z</dcterms:modified>
</cp:coreProperties>
</file>