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71" r:id="rId4"/>
    <p:sldId id="278" r:id="rId5"/>
    <p:sldId id="279" r:id="rId6"/>
    <p:sldId id="272" r:id="rId7"/>
    <p:sldId id="280" r:id="rId8"/>
    <p:sldId id="258" r:id="rId9"/>
    <p:sldId id="266" r:id="rId10"/>
    <p:sldId id="273" r:id="rId11"/>
    <p:sldId id="259" r:id="rId12"/>
    <p:sldId id="260" r:id="rId13"/>
    <p:sldId id="261" r:id="rId14"/>
    <p:sldId id="262" r:id="rId15"/>
    <p:sldId id="263" r:id="rId16"/>
    <p:sldId id="264" r:id="rId17"/>
    <p:sldId id="265" r:id="rId18"/>
    <p:sldId id="267" r:id="rId19"/>
    <p:sldId id="268" r:id="rId20"/>
    <p:sldId id="269" r:id="rId21"/>
    <p:sldId id="281" r:id="rId22"/>
    <p:sldId id="270" r:id="rId23"/>
    <p:sldId id="283" r:id="rId24"/>
    <p:sldId id="284" r:id="rId25"/>
    <p:sldId id="286" r:id="rId26"/>
    <p:sldId id="287" r:id="rId27"/>
    <p:sldId id="288" r:id="rId28"/>
    <p:sldId id="289" r:id="rId29"/>
    <p:sldId id="290" r:id="rId30"/>
    <p:sldId id="285" r:id="rId31"/>
    <p:sldId id="282" r:id="rId32"/>
    <p:sldId id="277" r:id="rId33"/>
    <p:sldId id="274" r:id="rId34"/>
    <p:sldId id="275" r:id="rId35"/>
    <p:sldId id="276" r:id="rId36"/>
  </p:sldIdLst>
  <p:sldSz cx="9144000" cy="5143500" type="screen16x9"/>
  <p:notesSz cx="6858000" cy="9144000"/>
  <p:embeddedFontLst>
    <p:embeddedFont>
      <p:font typeface="Montserrat"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7" autoAdjust="0"/>
    <p:restoredTop sz="94660"/>
  </p:normalViewPr>
  <p:slideViewPr>
    <p:cSldViewPr snapToGrid="0">
      <p:cViewPr varScale="1">
        <p:scale>
          <a:sx n="109" d="100"/>
          <a:sy n="109" d="100"/>
        </p:scale>
        <p:origin x="74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761198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7">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19740"/>
            <a:ext cx="8512500" cy="40745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2400" b="1" u="sng" dirty="0">
                <a:solidFill>
                  <a:schemeClr val="lt1"/>
                </a:solidFill>
                <a:latin typeface="Montserrat"/>
                <a:ea typeface="Montserrat"/>
                <a:cs typeface="Montserrat"/>
                <a:sym typeface="Montserrat"/>
              </a:rPr>
              <a:t>Team Members</a:t>
            </a:r>
            <a:br>
              <a:rPr lang="en-GB" sz="2400" b="1" u="sng" dirty="0">
                <a:solidFill>
                  <a:schemeClr val="lt1"/>
                </a:solidFill>
                <a:latin typeface="Montserrat"/>
                <a:ea typeface="Montserrat"/>
                <a:cs typeface="Montserrat"/>
                <a:sym typeface="Montserrat"/>
              </a:rPr>
            </a:br>
            <a:r>
              <a:rPr lang="en-GB" sz="2400" b="1" dirty="0">
                <a:solidFill>
                  <a:schemeClr val="tx2">
                    <a:lumMod val="10000"/>
                  </a:schemeClr>
                </a:solidFill>
                <a:latin typeface="Montserrat"/>
                <a:ea typeface="Montserrat"/>
                <a:cs typeface="Montserrat"/>
                <a:sym typeface="Montserrat"/>
              </a:rPr>
              <a:t>Anupam Mishra</a:t>
            </a:r>
            <a:br>
              <a:rPr lang="en-GB" sz="2400" b="1" u="sng" dirty="0">
                <a:solidFill>
                  <a:schemeClr val="lt1"/>
                </a:solidFill>
                <a:latin typeface="Montserrat"/>
                <a:ea typeface="Montserrat"/>
                <a:cs typeface="Montserrat"/>
                <a:sym typeface="Montserrat"/>
              </a:rPr>
            </a:br>
            <a:r>
              <a:rPr lang="en-GB" sz="2000" b="1" dirty="0" err="1">
                <a:solidFill>
                  <a:schemeClr val="tx2">
                    <a:lumMod val="10000"/>
                  </a:schemeClr>
                </a:solidFill>
                <a:latin typeface="Montserrat"/>
                <a:ea typeface="Montserrat"/>
                <a:cs typeface="Montserrat"/>
                <a:sym typeface="Montserrat"/>
              </a:rPr>
              <a:t>Kartike</a:t>
            </a:r>
            <a:br>
              <a:rPr lang="en-GB" sz="2000" b="1" dirty="0">
                <a:solidFill>
                  <a:schemeClr val="tx2">
                    <a:lumMod val="10000"/>
                  </a:schemeClr>
                </a:solidFill>
                <a:latin typeface="Montserrat"/>
                <a:ea typeface="Montserrat"/>
                <a:cs typeface="Montserrat"/>
                <a:sym typeface="Montserrat"/>
              </a:rPr>
            </a:br>
            <a:r>
              <a:rPr lang="en-GB" sz="2000" b="1" dirty="0" err="1">
                <a:solidFill>
                  <a:schemeClr val="tx2">
                    <a:lumMod val="10000"/>
                  </a:schemeClr>
                </a:solidFill>
                <a:latin typeface="Montserrat"/>
                <a:ea typeface="Montserrat"/>
                <a:cs typeface="Montserrat"/>
                <a:sym typeface="Montserrat"/>
              </a:rPr>
              <a:t>Animesh</a:t>
            </a:r>
            <a:r>
              <a:rPr lang="en-GB" sz="2000" b="1" dirty="0">
                <a:solidFill>
                  <a:schemeClr val="tx2">
                    <a:lumMod val="10000"/>
                  </a:schemeClr>
                </a:solidFill>
                <a:latin typeface="Montserrat"/>
                <a:ea typeface="Montserrat"/>
                <a:cs typeface="Montserrat"/>
                <a:sym typeface="Montserrat"/>
              </a:rPr>
              <a:t> Chakraborty</a:t>
            </a:r>
            <a:br>
              <a:rPr lang="en-GB" sz="2000" b="1" dirty="0">
                <a:solidFill>
                  <a:schemeClr val="tx2">
                    <a:lumMod val="10000"/>
                  </a:schemeClr>
                </a:solidFill>
                <a:latin typeface="Montserrat"/>
                <a:ea typeface="Montserrat"/>
                <a:cs typeface="Montserrat"/>
                <a:sym typeface="Montserrat"/>
              </a:rPr>
            </a:br>
            <a:r>
              <a:rPr lang="en-GB" sz="2000" b="1" dirty="0">
                <a:solidFill>
                  <a:schemeClr val="tx2">
                    <a:lumMod val="10000"/>
                  </a:schemeClr>
                </a:solidFill>
                <a:latin typeface="Montserrat"/>
                <a:ea typeface="Montserrat"/>
                <a:cs typeface="Montserrat"/>
                <a:sym typeface="Montserrat"/>
              </a:rPr>
              <a:t>Pinaki Nandan</a:t>
            </a:r>
            <a:endParaRPr sz="2000" b="1" dirty="0">
              <a:solidFill>
                <a:schemeClr val="tx2">
                  <a:lumMod val="10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A9C-2B8D-47BF-B66E-06C1BEB95B22}"/>
              </a:ext>
            </a:extLst>
          </p:cNvPr>
          <p:cNvSpPr>
            <a:spLocks noGrp="1"/>
          </p:cNvSpPr>
          <p:nvPr>
            <p:ph type="title"/>
          </p:nvPr>
        </p:nvSpPr>
        <p:spPr>
          <a:xfrm>
            <a:off x="1656406" y="0"/>
            <a:ext cx="5201594"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Deposit Policies Of Hotels</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46B56E7-CD99-4A08-BAC1-6BA574A816A4}"/>
              </a:ext>
            </a:extLst>
          </p:cNvPr>
          <p:cNvSpPr>
            <a:spLocks noGrp="1"/>
          </p:cNvSpPr>
          <p:nvPr>
            <p:ph type="body" idx="1"/>
          </p:nvPr>
        </p:nvSpPr>
        <p:spPr/>
        <p:txBody>
          <a:bodyPr/>
          <a:lstStyle/>
          <a:p>
            <a:pPr marL="152400" indent="0" algn="just">
              <a:buNone/>
            </a:pPr>
            <a:r>
              <a:rPr lang="en-US" sz="1400" b="1" dirty="0">
                <a:solidFill>
                  <a:schemeClr val="accent5"/>
                </a:solidFill>
              </a:rPr>
              <a:t>Very large amount of hotels have “No Deposit” Policy. And this may be  the reason for cancellation of high amount of bookings. To avoid this booking cancellation, in account to collect more profit and customers- “No Deposit” policy should be change.</a:t>
            </a:r>
            <a:endParaRPr lang="en-IN" sz="1400" b="1" dirty="0">
              <a:solidFill>
                <a:schemeClr val="accent5"/>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7" r="13744"/>
          <a:stretch/>
        </p:blipFill>
        <p:spPr>
          <a:xfrm>
            <a:off x="3235572" y="941801"/>
            <a:ext cx="5908427" cy="3505132"/>
          </a:xfrm>
          <a:prstGeom prst="rect">
            <a:avLst/>
          </a:prstGeom>
        </p:spPr>
      </p:pic>
    </p:spTree>
    <p:extLst>
      <p:ext uri="{BB962C8B-B14F-4D97-AF65-F5344CB8AC3E}">
        <p14:creationId xmlns:p14="http://schemas.microsoft.com/office/powerpoint/2010/main" val="263892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94A6-EA0F-4F64-84AF-971AB5ECEEB1}"/>
              </a:ext>
            </a:extLst>
          </p:cNvPr>
          <p:cNvSpPr>
            <a:spLocks noGrp="1"/>
          </p:cNvSpPr>
          <p:nvPr>
            <p:ph type="title"/>
          </p:nvPr>
        </p:nvSpPr>
        <p:spPr>
          <a:xfrm>
            <a:off x="-73959" y="-195713"/>
            <a:ext cx="9217959"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Total Number Of Bookings Across Different Years</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50894CF-9B8A-49FA-B4DF-1455F5F8F90D}"/>
              </a:ext>
            </a:extLst>
          </p:cNvPr>
          <p:cNvSpPr>
            <a:spLocks noGrp="1"/>
          </p:cNvSpPr>
          <p:nvPr>
            <p:ph type="body" idx="1"/>
          </p:nvPr>
        </p:nvSpPr>
        <p:spPr>
          <a:xfrm>
            <a:off x="0" y="457200"/>
            <a:ext cx="3435723" cy="4565276"/>
          </a:xfrm>
        </p:spPr>
        <p:txBody>
          <a:bodyPr/>
          <a:lstStyle/>
          <a:p>
            <a:pPr marL="152400" indent="0" algn="just">
              <a:buNone/>
            </a:pPr>
            <a:r>
              <a:rPr lang="en-US" sz="1400" b="1" dirty="0">
                <a:solidFill>
                  <a:srgbClr val="FF0000"/>
                </a:solidFill>
              </a:rPr>
              <a:t>How many customers actually checked-in to the  hotel across different years?</a:t>
            </a:r>
          </a:p>
          <a:p>
            <a:pPr marL="152400" indent="0" algn="just">
              <a:buNone/>
            </a:pPr>
            <a:endParaRPr lang="en-US" sz="1400" b="1" dirty="0">
              <a:solidFill>
                <a:schemeClr val="bg2">
                  <a:lumMod val="25000"/>
                </a:schemeClr>
              </a:solidFill>
            </a:endParaRPr>
          </a:p>
          <a:p>
            <a:pPr marL="152400" indent="0" algn="just">
              <a:buNone/>
            </a:pPr>
            <a:r>
              <a:rPr lang="en-US" sz="1400" b="1" dirty="0">
                <a:solidFill>
                  <a:schemeClr val="bg2">
                    <a:lumMod val="25000"/>
                  </a:schemeClr>
                </a:solidFill>
              </a:rPr>
              <a:t>	Let us find out with simple bar chart, in 2015 there are 18.5% of customers checking in.</a:t>
            </a:r>
          </a:p>
          <a:p>
            <a:pPr marL="152400" indent="0" algn="just">
              <a:buNone/>
            </a:pPr>
            <a:r>
              <a:rPr lang="en-US" sz="1400" b="1" dirty="0">
                <a:solidFill>
                  <a:schemeClr val="bg2">
                    <a:lumMod val="25000"/>
                  </a:schemeClr>
                </a:solidFill>
              </a:rPr>
              <a:t>	Whereas in 2016 we can see that there is increase in bookings up to 47.4%.</a:t>
            </a:r>
          </a:p>
          <a:p>
            <a:pPr marL="152400" indent="0" algn="just">
              <a:buNone/>
            </a:pPr>
            <a:r>
              <a:rPr lang="en-US" sz="1400" b="1" dirty="0">
                <a:solidFill>
                  <a:schemeClr val="bg2">
                    <a:lumMod val="25000"/>
                  </a:schemeClr>
                </a:solidFill>
              </a:rPr>
              <a:t>	This increase in trend did not sustain for more time, going downward in 2017 with only 34.1% bookings. </a:t>
            </a:r>
            <a:endParaRPr lang="en-IN" sz="1400" b="1" dirty="0">
              <a:solidFill>
                <a:schemeClr val="bg2">
                  <a:lumMod val="2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45" r="4585"/>
          <a:stretch/>
        </p:blipFill>
        <p:spPr>
          <a:xfrm>
            <a:off x="3400137" y="1049871"/>
            <a:ext cx="5805855" cy="3191385"/>
          </a:xfrm>
          <a:prstGeom prst="rect">
            <a:avLst/>
          </a:prstGeom>
        </p:spPr>
      </p:pic>
    </p:spTree>
    <p:extLst>
      <p:ext uri="{BB962C8B-B14F-4D97-AF65-F5344CB8AC3E}">
        <p14:creationId xmlns:p14="http://schemas.microsoft.com/office/powerpoint/2010/main" val="2043987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C9AF-119C-4829-96EC-B33E0BC5A974}"/>
              </a:ext>
            </a:extLst>
          </p:cNvPr>
          <p:cNvSpPr>
            <a:spLocks noGrp="1"/>
          </p:cNvSpPr>
          <p:nvPr>
            <p:ph type="title"/>
          </p:nvPr>
        </p:nvSpPr>
        <p:spPr>
          <a:xfrm>
            <a:off x="311699" y="0"/>
            <a:ext cx="7904453" cy="755700"/>
          </a:xfrm>
        </p:spPr>
        <p:txBody>
          <a:bodyPr/>
          <a:lstStyle/>
          <a:p>
            <a:pPr marL="342900" indent="-342900">
              <a:buFont typeface="Wingdings" panose="05000000000000000000" pitchFamily="2" charset="2"/>
              <a:buChar char="Ø"/>
            </a:pPr>
            <a:r>
              <a:rPr lang="en-US" sz="3200" b="1" dirty="0">
                <a:effectLst>
                  <a:outerShdw blurRad="38100" dist="38100" dir="2700000" algn="tl">
                    <a:srgbClr val="000000">
                      <a:alpha val="43137"/>
                    </a:srgbClr>
                  </a:outerShdw>
                </a:effectLst>
              </a:rPr>
              <a:t>Demand Trend Of Hotels Year wise</a:t>
            </a:r>
            <a:endParaRPr lang="en-IN" sz="32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674BD3E-6CEE-438F-B6B4-EBE5A91208EB}"/>
              </a:ext>
            </a:extLst>
          </p:cNvPr>
          <p:cNvSpPr>
            <a:spLocks noGrp="1"/>
          </p:cNvSpPr>
          <p:nvPr>
            <p:ph type="body" idx="1"/>
          </p:nvPr>
        </p:nvSpPr>
        <p:spPr>
          <a:xfrm>
            <a:off x="168087" y="897591"/>
            <a:ext cx="3314701" cy="3919817"/>
          </a:xfrm>
        </p:spPr>
        <p:txBody>
          <a:bodyPr/>
          <a:lstStyle/>
          <a:p>
            <a:pPr marL="152400" indent="0" algn="just">
              <a:buNone/>
            </a:pPr>
            <a:r>
              <a:rPr lang="en-US" sz="1400" b="1" dirty="0">
                <a:solidFill>
                  <a:srgbClr val="FF0000"/>
                </a:solidFill>
              </a:rPr>
              <a:t>Which type of hotels customer preferred to stay in different years?</a:t>
            </a:r>
          </a:p>
          <a:p>
            <a:pPr marL="152400" indent="0" algn="just">
              <a:buNone/>
            </a:pPr>
            <a:endParaRPr lang="en-US" sz="1400" b="1" dirty="0">
              <a:solidFill>
                <a:srgbClr val="FF0000"/>
              </a:solidFill>
            </a:endParaRPr>
          </a:p>
          <a:p>
            <a:pPr marL="152400" indent="0" algn="just">
              <a:buNone/>
            </a:pPr>
            <a:r>
              <a:rPr lang="en-US" sz="1400" b="1" dirty="0">
                <a:solidFill>
                  <a:srgbClr val="FF0000"/>
                </a:solidFill>
              </a:rPr>
              <a:t>	</a:t>
            </a:r>
            <a:r>
              <a:rPr lang="en-US" sz="1400" b="1" dirty="0">
                <a:solidFill>
                  <a:schemeClr val="bg2">
                    <a:lumMod val="25000"/>
                  </a:schemeClr>
                </a:solidFill>
              </a:rPr>
              <a:t>Here, we plotted a subplot for Resort hotel and City hotel. From these columns we can conclude that there is always demand of City hotels as compared to Resort hotels across three different years 2015, 2016 and 2017. As we discussed early, after increasing the booking trend it got decreased again. This happened in both cases – Resort as well as for City hotels.</a:t>
            </a:r>
            <a:endParaRPr lang="en-IN" sz="1400" b="1" dirty="0">
              <a:solidFill>
                <a:schemeClr val="bg2">
                  <a:lumMod val="2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15" r="5362"/>
          <a:stretch/>
        </p:blipFill>
        <p:spPr>
          <a:xfrm>
            <a:off x="3517260" y="1045187"/>
            <a:ext cx="5626740" cy="3089069"/>
          </a:xfrm>
          <a:prstGeom prst="rect">
            <a:avLst/>
          </a:prstGeom>
        </p:spPr>
      </p:pic>
    </p:spTree>
    <p:extLst>
      <p:ext uri="{BB962C8B-B14F-4D97-AF65-F5344CB8AC3E}">
        <p14:creationId xmlns:p14="http://schemas.microsoft.com/office/powerpoint/2010/main" val="413479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ED21-D180-4BEC-A139-6A66C099300F}"/>
              </a:ext>
            </a:extLst>
          </p:cNvPr>
          <p:cNvSpPr>
            <a:spLocks noGrp="1"/>
          </p:cNvSpPr>
          <p:nvPr>
            <p:ph type="title"/>
          </p:nvPr>
        </p:nvSpPr>
        <p:spPr>
          <a:xfrm>
            <a:off x="0" y="0"/>
            <a:ext cx="8186841"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Top 10 Countries With Maximum Customers</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9B68EB6-0E4C-46BC-B439-D60313A1E373}"/>
              </a:ext>
            </a:extLst>
          </p:cNvPr>
          <p:cNvSpPr>
            <a:spLocks noGrp="1"/>
          </p:cNvSpPr>
          <p:nvPr>
            <p:ph type="body" idx="1"/>
          </p:nvPr>
        </p:nvSpPr>
        <p:spPr>
          <a:xfrm>
            <a:off x="198001" y="755700"/>
            <a:ext cx="2808000" cy="3179400"/>
          </a:xfrm>
        </p:spPr>
        <p:txBody>
          <a:bodyPr/>
          <a:lstStyle/>
          <a:p>
            <a:pPr marL="152400" indent="0" algn="just">
              <a:buNone/>
            </a:pPr>
            <a:r>
              <a:rPr lang="en-US" sz="1400" b="1" dirty="0">
                <a:solidFill>
                  <a:srgbClr val="FF0000"/>
                </a:solidFill>
              </a:rPr>
              <a:t>Which are those countries giving maximum customers?</a:t>
            </a:r>
          </a:p>
          <a:p>
            <a:pPr marL="152400" indent="0" algn="just">
              <a:buNone/>
            </a:pPr>
            <a:r>
              <a:rPr lang="en-US" sz="1400" b="1" dirty="0">
                <a:solidFill>
                  <a:srgbClr val="FF0000"/>
                </a:solidFill>
              </a:rPr>
              <a:t>	</a:t>
            </a:r>
            <a:r>
              <a:rPr lang="en-US" sz="1400" b="1" dirty="0">
                <a:solidFill>
                  <a:schemeClr val="accent1">
                    <a:lumMod val="50000"/>
                  </a:schemeClr>
                </a:solidFill>
              </a:rPr>
              <a:t>So, here is the result – after analysing the dataset we found that Portugal is on Rank 1 with 48590 customers followed by UK, France, Spain, Germany with 12129, 10415, 8568, 7287 customers accordingly. After these 5 topmost countries Italy, Ireland, Belgium, Brazil </a:t>
            </a:r>
            <a:r>
              <a:rPr lang="en-US" sz="1400" b="1">
                <a:solidFill>
                  <a:schemeClr val="accent1">
                    <a:lumMod val="50000"/>
                  </a:schemeClr>
                </a:solidFill>
              </a:rPr>
              <a:t>and Netherlands </a:t>
            </a:r>
            <a:r>
              <a:rPr lang="en-US" sz="1400" b="1" dirty="0">
                <a:solidFill>
                  <a:schemeClr val="accent1">
                    <a:lumMod val="50000"/>
                  </a:schemeClr>
                </a:solidFill>
              </a:rPr>
              <a:t>has 3766, 3375, 2342, 2224 and 2104 customers i.e</a:t>
            </a:r>
            <a:r>
              <a:rPr lang="en-US" sz="1400" b="1">
                <a:solidFill>
                  <a:schemeClr val="accent1">
                    <a:lumMod val="50000"/>
                  </a:schemeClr>
                </a:solidFill>
              </a:rPr>
              <a:t>., Netherlands </a:t>
            </a:r>
            <a:r>
              <a:rPr lang="en-US" sz="1400" b="1" dirty="0">
                <a:solidFill>
                  <a:schemeClr val="accent1">
                    <a:lumMod val="50000"/>
                  </a:schemeClr>
                </a:solidFill>
              </a:rPr>
              <a:t>sits back with lowest number of customers.</a:t>
            </a:r>
            <a:endParaRPr lang="en-IN" sz="1400" b="1" dirty="0">
              <a:solidFill>
                <a:schemeClr val="accent1">
                  <a:lumMod val="50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33" r="2506"/>
          <a:stretch/>
        </p:blipFill>
        <p:spPr>
          <a:xfrm>
            <a:off x="3092006" y="1020729"/>
            <a:ext cx="6069963" cy="3209627"/>
          </a:xfrm>
          <a:prstGeom prst="rect">
            <a:avLst/>
          </a:prstGeom>
        </p:spPr>
      </p:pic>
    </p:spTree>
    <p:extLst>
      <p:ext uri="{BB962C8B-B14F-4D97-AF65-F5344CB8AC3E}">
        <p14:creationId xmlns:p14="http://schemas.microsoft.com/office/powerpoint/2010/main" val="367862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742B-B928-4E2D-9FE4-3DBFF7826D43}"/>
              </a:ext>
            </a:extLst>
          </p:cNvPr>
          <p:cNvSpPr>
            <a:spLocks noGrp="1"/>
          </p:cNvSpPr>
          <p:nvPr>
            <p:ph type="title"/>
          </p:nvPr>
        </p:nvSpPr>
        <p:spPr>
          <a:xfrm>
            <a:off x="1996500" y="280800"/>
            <a:ext cx="8112300" cy="3888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Night Stay Duration</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EDCDAB04-0E76-4C51-882F-95BBDB99A602}"/>
              </a:ext>
            </a:extLst>
          </p:cNvPr>
          <p:cNvSpPr>
            <a:spLocks noGrp="1"/>
          </p:cNvSpPr>
          <p:nvPr>
            <p:ph type="body" idx="1"/>
          </p:nvPr>
        </p:nvSpPr>
        <p:spPr>
          <a:xfrm>
            <a:off x="446170" y="1052606"/>
            <a:ext cx="2837101" cy="3452894"/>
          </a:xfrm>
        </p:spPr>
        <p:txBody>
          <a:bodyPr/>
          <a:lstStyle/>
          <a:p>
            <a:pPr marL="152400" indent="0" algn="just">
              <a:buNone/>
            </a:pPr>
            <a:r>
              <a:rPr lang="en-US" sz="1400" b="1" dirty="0">
                <a:solidFill>
                  <a:schemeClr val="accent5"/>
                </a:solidFill>
              </a:rPr>
              <a:t>By combining the two columns of stays_in_week_nights and stays_in weekend_nights we got total number of nights. Hence, we can say that more customers like to spend 2 – 3 nights where some customer prefer to stay for 1 – 4 nights. Very few customers are there who are interested to stay for more than 5 days.</a:t>
            </a:r>
            <a:endParaRPr lang="en-IN" sz="1400" b="1" dirty="0">
              <a:solidFill>
                <a:schemeClr val="accent5"/>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18" r="2900"/>
          <a:stretch/>
        </p:blipFill>
        <p:spPr>
          <a:xfrm>
            <a:off x="3346750" y="673240"/>
            <a:ext cx="5797250" cy="3959049"/>
          </a:xfrm>
          <a:prstGeom prst="rect">
            <a:avLst/>
          </a:prstGeom>
        </p:spPr>
      </p:pic>
    </p:spTree>
    <p:extLst>
      <p:ext uri="{BB962C8B-B14F-4D97-AF65-F5344CB8AC3E}">
        <p14:creationId xmlns:p14="http://schemas.microsoft.com/office/powerpoint/2010/main" val="258310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9EE5-8DEA-48A8-9BE3-E54403D78693}"/>
              </a:ext>
            </a:extLst>
          </p:cNvPr>
          <p:cNvSpPr>
            <a:spLocks noGrp="1"/>
          </p:cNvSpPr>
          <p:nvPr>
            <p:ph type="title"/>
          </p:nvPr>
        </p:nvSpPr>
        <p:spPr>
          <a:xfrm>
            <a:off x="1002900" y="-134860"/>
            <a:ext cx="7788300"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Hotel wise Night Stay Duration</a:t>
            </a:r>
            <a:endParaRPr lang="en-IN"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8934397-3763-4F07-BE02-C2DADF6A7D92}"/>
              </a:ext>
            </a:extLst>
          </p:cNvPr>
          <p:cNvSpPr>
            <a:spLocks noGrp="1"/>
          </p:cNvSpPr>
          <p:nvPr>
            <p:ph type="body" idx="1"/>
          </p:nvPr>
        </p:nvSpPr>
        <p:spPr>
          <a:xfrm>
            <a:off x="-53788" y="519988"/>
            <a:ext cx="3039035" cy="4522659"/>
          </a:xfrm>
        </p:spPr>
        <p:txBody>
          <a:bodyPr/>
          <a:lstStyle/>
          <a:p>
            <a:pPr marL="152400" indent="0" algn="just">
              <a:buNone/>
            </a:pPr>
            <a:r>
              <a:rPr lang="en-US" sz="1400" b="1" dirty="0">
                <a:solidFill>
                  <a:schemeClr val="accent5"/>
                </a:solidFill>
              </a:rPr>
              <a:t>Now we are going to track night stay duration of customers according to Resort hotels and City hotels.</a:t>
            </a:r>
          </a:p>
          <a:p>
            <a:pPr marL="152400" indent="0" algn="just">
              <a:buNone/>
            </a:pPr>
            <a:r>
              <a:rPr lang="en-US" sz="1400" b="1" dirty="0">
                <a:solidFill>
                  <a:schemeClr val="accent5"/>
                </a:solidFill>
              </a:rPr>
              <a:t>As we already aware that customers loves to stay in City hotels, here also</a:t>
            </a:r>
          </a:p>
          <a:p>
            <a:pPr marL="152400" indent="0" algn="just">
              <a:buNone/>
            </a:pPr>
            <a:r>
              <a:rPr lang="en-US" sz="1400" b="1" dirty="0">
                <a:solidFill>
                  <a:schemeClr val="accent5"/>
                </a:solidFill>
              </a:rPr>
              <a:t>City hotels have large amount of bookings for 2-3 night stay duration and then 1 night stay and 4 night stay customers are there for City hotels.</a:t>
            </a:r>
          </a:p>
          <a:p>
            <a:pPr marL="152400" indent="0" algn="just">
              <a:buNone/>
            </a:pPr>
            <a:r>
              <a:rPr lang="en-US" sz="1400" b="1" dirty="0">
                <a:solidFill>
                  <a:schemeClr val="accent5"/>
                </a:solidFill>
              </a:rPr>
              <a:t>In Resort hotels, 1 night stay customers are more and then 7 night stay customers comes in focus. Very few customers likely to stay for 8 night or more than it for both type of hotels.</a:t>
            </a:r>
            <a:endParaRPr lang="en-IN" sz="1400" b="1" dirty="0">
              <a:solidFill>
                <a:schemeClr val="accent5"/>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50" t="5059" r="9635"/>
          <a:stretch/>
        </p:blipFill>
        <p:spPr>
          <a:xfrm>
            <a:off x="3005844" y="797667"/>
            <a:ext cx="6139719" cy="4036979"/>
          </a:xfrm>
          <a:prstGeom prst="rect">
            <a:avLst/>
          </a:prstGeom>
        </p:spPr>
      </p:pic>
    </p:spTree>
    <p:extLst>
      <p:ext uri="{BB962C8B-B14F-4D97-AF65-F5344CB8AC3E}">
        <p14:creationId xmlns:p14="http://schemas.microsoft.com/office/powerpoint/2010/main" val="392330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F20E-8BAF-490F-9A96-CD9BF02F8581}"/>
              </a:ext>
            </a:extLst>
          </p:cNvPr>
          <p:cNvSpPr>
            <a:spLocks noGrp="1"/>
          </p:cNvSpPr>
          <p:nvPr>
            <p:ph type="title"/>
          </p:nvPr>
        </p:nvSpPr>
        <p:spPr>
          <a:xfrm>
            <a:off x="955050" y="0"/>
            <a:ext cx="6801900"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Booking Trend Throught The Year</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A0C6633-2007-4990-8B33-8C5352FC702D}"/>
              </a:ext>
            </a:extLst>
          </p:cNvPr>
          <p:cNvSpPr>
            <a:spLocks noGrp="1"/>
          </p:cNvSpPr>
          <p:nvPr>
            <p:ph type="body" idx="1"/>
          </p:nvPr>
        </p:nvSpPr>
        <p:spPr>
          <a:xfrm>
            <a:off x="0" y="711441"/>
            <a:ext cx="3274341" cy="3484959"/>
          </a:xfrm>
        </p:spPr>
        <p:txBody>
          <a:bodyPr/>
          <a:lstStyle/>
          <a:p>
            <a:pPr algn="just"/>
            <a:r>
              <a:rPr lang="en-US" sz="1400" b="1" dirty="0">
                <a:solidFill>
                  <a:schemeClr val="accent5"/>
                </a:solidFill>
              </a:rPr>
              <a:t>If we go through booking data along with different months, we found out that August has the highest number of bookings throughout the year then July is at second place where January has the lowest number of bookings i.e., we can assume that January will be the best month for booking to get the best rate on daily basis where booking in month of August will not be economical since it has high demand of room bookings obvious that the cost will also be high. </a:t>
            </a:r>
            <a:endParaRPr lang="en-IN" sz="1400" b="1" dirty="0">
              <a:solidFill>
                <a:schemeClr val="accent5"/>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581"/>
          <a:stretch/>
        </p:blipFill>
        <p:spPr>
          <a:xfrm>
            <a:off x="3323178" y="763674"/>
            <a:ext cx="5800725" cy="4389873"/>
          </a:xfrm>
          <a:prstGeom prst="rect">
            <a:avLst/>
          </a:prstGeom>
        </p:spPr>
      </p:pic>
    </p:spTree>
    <p:extLst>
      <p:ext uri="{BB962C8B-B14F-4D97-AF65-F5344CB8AC3E}">
        <p14:creationId xmlns:p14="http://schemas.microsoft.com/office/powerpoint/2010/main" val="339455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1139-54AB-4895-BD14-1B4848A2A712}"/>
              </a:ext>
            </a:extLst>
          </p:cNvPr>
          <p:cNvSpPr>
            <a:spLocks noGrp="1"/>
          </p:cNvSpPr>
          <p:nvPr>
            <p:ph type="title"/>
          </p:nvPr>
        </p:nvSpPr>
        <p:spPr>
          <a:xfrm>
            <a:off x="-62700" y="174450"/>
            <a:ext cx="8385900" cy="8001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Total Number Of Bookings Across Various Market Segment</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9BCF9AE-22E3-4B48-9923-5C49E07BB8A3}"/>
              </a:ext>
            </a:extLst>
          </p:cNvPr>
          <p:cNvSpPr>
            <a:spLocks noGrp="1"/>
          </p:cNvSpPr>
          <p:nvPr>
            <p:ph type="body" idx="1"/>
          </p:nvPr>
        </p:nvSpPr>
        <p:spPr>
          <a:xfrm>
            <a:off x="291529" y="1061956"/>
            <a:ext cx="3076960" cy="3839497"/>
          </a:xfrm>
        </p:spPr>
        <p:txBody>
          <a:bodyPr/>
          <a:lstStyle/>
          <a:p>
            <a:pPr algn="just">
              <a:buFont typeface="+mj-lt"/>
              <a:buAutoNum type="arabicPeriod" startAt="7"/>
            </a:pPr>
            <a:r>
              <a:rPr lang="en-US" sz="1400" b="1" i="0" dirty="0">
                <a:solidFill>
                  <a:schemeClr val="accent5"/>
                </a:solidFill>
                <a:effectLst/>
                <a:latin typeface="Roboto" panose="020B0604020202020204" pitchFamily="2" charset="0"/>
              </a:rPr>
              <a:t>Online TA (Travel Agency) segment gives high amount of customers and then Offline TA/TO, Groups, Direct etc. respectively. Complementary, Aviation and Undefined has the lowest amount of customers.</a:t>
            </a:r>
          </a:p>
          <a:p>
            <a:pPr algn="just">
              <a:buFont typeface="+mj-lt"/>
              <a:buAutoNum type="arabicPeriod" startAt="7"/>
            </a:pPr>
            <a:r>
              <a:rPr lang="en-US" sz="1400" b="1" i="0" dirty="0">
                <a:solidFill>
                  <a:schemeClr val="accent5"/>
                </a:solidFill>
                <a:effectLst/>
                <a:latin typeface="Roboto" panose="020B0604020202020204" pitchFamily="2" charset="0"/>
              </a:rPr>
              <a:t>So , from this we conclude that We can target our marketing area to be focus on these travel agencies website and work with them since majority of the visitors tend to reach out to them.</a:t>
            </a:r>
          </a:p>
          <a:p>
            <a:endParaRPr lang="en-IN" dirty="0">
              <a:solidFill>
                <a:schemeClr val="accent5"/>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519" t="5250" r="3200"/>
          <a:stretch/>
        </p:blipFill>
        <p:spPr>
          <a:xfrm>
            <a:off x="3336053" y="978065"/>
            <a:ext cx="5804339" cy="3965710"/>
          </a:xfrm>
          <a:prstGeom prst="rect">
            <a:avLst/>
          </a:prstGeom>
        </p:spPr>
      </p:pic>
    </p:spTree>
    <p:extLst>
      <p:ext uri="{BB962C8B-B14F-4D97-AF65-F5344CB8AC3E}">
        <p14:creationId xmlns:p14="http://schemas.microsoft.com/office/powerpoint/2010/main" val="310728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74CF-EEA5-41FC-85E5-577BEB16CE4C}"/>
              </a:ext>
            </a:extLst>
          </p:cNvPr>
          <p:cNvSpPr>
            <a:spLocks noGrp="1"/>
          </p:cNvSpPr>
          <p:nvPr>
            <p:ph type="title"/>
          </p:nvPr>
        </p:nvSpPr>
        <p:spPr>
          <a:xfrm>
            <a:off x="843450" y="27300"/>
            <a:ext cx="7457100"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Meal Category vs Count Of Booking</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0C2F149-DC95-46A6-95CD-DCF8A8F3ED5F}"/>
              </a:ext>
            </a:extLst>
          </p:cNvPr>
          <p:cNvSpPr>
            <a:spLocks noGrp="1"/>
          </p:cNvSpPr>
          <p:nvPr>
            <p:ph type="body" idx="1"/>
          </p:nvPr>
        </p:nvSpPr>
        <p:spPr>
          <a:xfrm>
            <a:off x="173850" y="714388"/>
            <a:ext cx="8126700" cy="2072012"/>
          </a:xfrm>
        </p:spPr>
        <p:txBody>
          <a:bodyPr/>
          <a:lstStyle/>
          <a:p>
            <a:pPr algn="l">
              <a:buFont typeface="Arial" panose="020B0604020202020204" pitchFamily="34" charset="0"/>
              <a:buChar char="•"/>
            </a:pPr>
            <a:r>
              <a:rPr lang="en-US" sz="1400" b="1" i="0" dirty="0">
                <a:solidFill>
                  <a:srgbClr val="00B050"/>
                </a:solidFill>
                <a:effectLst/>
                <a:latin typeface="Roboto" panose="02000000000000000000" pitchFamily="2" charset="0"/>
              </a:rPr>
              <a:t>Undefined/SC — no meal package</a:t>
            </a:r>
          </a:p>
          <a:p>
            <a:pPr algn="l">
              <a:buFont typeface="Arial" panose="020B0604020202020204" pitchFamily="34" charset="0"/>
              <a:buChar char="•"/>
            </a:pPr>
            <a:r>
              <a:rPr lang="en-US" sz="1400" b="1" i="0" dirty="0">
                <a:solidFill>
                  <a:srgbClr val="00B050"/>
                </a:solidFill>
                <a:effectLst/>
                <a:latin typeface="Roboto" panose="02000000000000000000" pitchFamily="2" charset="0"/>
              </a:rPr>
              <a:t>BB — Bed &amp; Breakfast</a:t>
            </a:r>
          </a:p>
          <a:p>
            <a:pPr algn="l">
              <a:buFont typeface="Arial" panose="020B0604020202020204" pitchFamily="34" charset="0"/>
              <a:buChar char="•"/>
            </a:pPr>
            <a:r>
              <a:rPr lang="en-US" sz="1400" b="1" i="0" dirty="0">
                <a:solidFill>
                  <a:srgbClr val="00B050"/>
                </a:solidFill>
                <a:effectLst/>
                <a:latin typeface="Roboto" panose="02000000000000000000" pitchFamily="2" charset="0"/>
              </a:rPr>
              <a:t>HB — Half board (breakfast and one other meal — usually dinner)</a:t>
            </a:r>
          </a:p>
          <a:p>
            <a:pPr algn="l">
              <a:buFont typeface="Arial" panose="020B0604020202020204" pitchFamily="34" charset="0"/>
              <a:buChar char="•"/>
            </a:pPr>
            <a:r>
              <a:rPr lang="en-US" sz="1400" b="1" i="0" dirty="0">
                <a:solidFill>
                  <a:srgbClr val="00B050"/>
                </a:solidFill>
                <a:effectLst/>
                <a:latin typeface="Roboto" panose="02000000000000000000" pitchFamily="2" charset="0"/>
              </a:rPr>
              <a:t>FB — Full board (breakfast, lunch and dinner)</a:t>
            </a:r>
          </a:p>
          <a:p>
            <a:endParaRPr lang="en-US" sz="1400" b="1" i="0" dirty="0">
              <a:solidFill>
                <a:srgbClr val="00B050"/>
              </a:solidFill>
              <a:effectLst/>
              <a:latin typeface="Roboto" panose="02000000000000000000" pitchFamily="2" charset="0"/>
            </a:endParaRPr>
          </a:p>
          <a:p>
            <a:r>
              <a:rPr lang="en-US" sz="1400" b="1" i="0" dirty="0">
                <a:solidFill>
                  <a:srgbClr val="00B050"/>
                </a:solidFill>
                <a:effectLst/>
                <a:latin typeface="Roboto" panose="02000000000000000000" pitchFamily="2" charset="0"/>
              </a:rPr>
              <a:t>Maximum of the bookings are made with bed and breakfast .So, BB type of meal category is the most preferable in all type of customers, </a:t>
            </a:r>
            <a:r>
              <a:rPr lang="en-US" sz="1400" b="1" dirty="0">
                <a:solidFill>
                  <a:srgbClr val="00B050"/>
                </a:solidFill>
                <a:latin typeface="Roboto" panose="02000000000000000000" pitchFamily="2" charset="0"/>
              </a:rPr>
              <a:t>w</a:t>
            </a:r>
            <a:r>
              <a:rPr lang="en-US" sz="1400" b="1" i="0" dirty="0">
                <a:solidFill>
                  <a:srgbClr val="00B050"/>
                </a:solidFill>
                <a:effectLst/>
                <a:latin typeface="Roboto" panose="02000000000000000000" pitchFamily="2" charset="0"/>
              </a:rPr>
              <a:t>here negligible bookings are made with FB type of meal. </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901" t="15570" r="25812" b="3191"/>
          <a:stretch/>
        </p:blipFill>
        <p:spPr>
          <a:xfrm>
            <a:off x="2694562" y="2506380"/>
            <a:ext cx="3200400" cy="2663180"/>
          </a:xfrm>
          <a:prstGeom prst="rect">
            <a:avLst/>
          </a:prstGeom>
        </p:spPr>
      </p:pic>
    </p:spTree>
    <p:extLst>
      <p:ext uri="{BB962C8B-B14F-4D97-AF65-F5344CB8AC3E}">
        <p14:creationId xmlns:p14="http://schemas.microsoft.com/office/powerpoint/2010/main" val="357108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2F1-9F2F-4A3C-8139-DF879F9E8469}"/>
              </a:ext>
            </a:extLst>
          </p:cNvPr>
          <p:cNvSpPr>
            <a:spLocks noGrp="1"/>
          </p:cNvSpPr>
          <p:nvPr>
            <p:ph type="title"/>
          </p:nvPr>
        </p:nvSpPr>
        <p:spPr>
          <a:xfrm>
            <a:off x="1322250" y="-221541"/>
            <a:ext cx="6499500"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Booking vs Customer Type</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F964673-037D-4D47-967D-2862540C22E9}"/>
              </a:ext>
            </a:extLst>
          </p:cNvPr>
          <p:cNvSpPr>
            <a:spLocks noGrp="1"/>
          </p:cNvSpPr>
          <p:nvPr>
            <p:ph type="body" idx="1"/>
          </p:nvPr>
        </p:nvSpPr>
        <p:spPr>
          <a:xfrm>
            <a:off x="-235322" y="345194"/>
            <a:ext cx="4364876" cy="4733365"/>
          </a:xfrm>
        </p:spPr>
        <p:txBody>
          <a:bodyPr/>
          <a:lstStyle/>
          <a:p>
            <a:pPr algn="just">
              <a:buFont typeface="+mj-lt"/>
              <a:buAutoNum type="arabicPeriod"/>
            </a:pPr>
            <a:r>
              <a:rPr lang="en-US" sz="1400" b="1" i="0" dirty="0">
                <a:solidFill>
                  <a:srgbClr val="00B050"/>
                </a:solidFill>
                <a:effectLst/>
                <a:latin typeface="Roboto" panose="02000000000000000000" pitchFamily="2" charset="0"/>
              </a:rPr>
              <a:t>Contract — when the booking has an allotment or other type of contract associated to it</a:t>
            </a:r>
          </a:p>
          <a:p>
            <a:pPr algn="just">
              <a:buFont typeface="+mj-lt"/>
              <a:buAutoNum type="arabicPeriod"/>
            </a:pPr>
            <a:r>
              <a:rPr lang="en-US" sz="1400" b="1" i="0" dirty="0">
                <a:solidFill>
                  <a:srgbClr val="00B050"/>
                </a:solidFill>
                <a:effectLst/>
                <a:latin typeface="Roboto" panose="02000000000000000000" pitchFamily="2" charset="0"/>
              </a:rPr>
              <a:t>Group — when the booking is associated to a group</a:t>
            </a:r>
          </a:p>
          <a:p>
            <a:pPr algn="just">
              <a:buFont typeface="+mj-lt"/>
              <a:buAutoNum type="arabicPeriod"/>
            </a:pPr>
            <a:r>
              <a:rPr lang="en-US" sz="1400" b="1" i="0" dirty="0">
                <a:solidFill>
                  <a:srgbClr val="00B050"/>
                </a:solidFill>
                <a:effectLst/>
                <a:latin typeface="Roboto" panose="02000000000000000000" pitchFamily="2" charset="0"/>
              </a:rPr>
              <a:t>Transient — when the booking is not part of a group or contract, and is not associated to other transient booking</a:t>
            </a:r>
          </a:p>
          <a:p>
            <a:pPr algn="just">
              <a:buFont typeface="+mj-lt"/>
              <a:buAutoNum type="arabicPeriod"/>
            </a:pPr>
            <a:r>
              <a:rPr lang="en-US" sz="1400" b="1" i="0" dirty="0">
                <a:solidFill>
                  <a:srgbClr val="00B050"/>
                </a:solidFill>
                <a:effectLst/>
                <a:latin typeface="Roboto" panose="02000000000000000000" pitchFamily="2" charset="0"/>
              </a:rPr>
              <a:t>Transient-party — when the booking is transient, but is associated to at least other transient booking</a:t>
            </a:r>
          </a:p>
          <a:p>
            <a:pPr algn="just"/>
            <a:r>
              <a:rPr lang="en-US" sz="1400" b="1" i="0" dirty="0">
                <a:solidFill>
                  <a:srgbClr val="00B050"/>
                </a:solidFill>
                <a:effectLst/>
                <a:latin typeface="Roboto" panose="02000000000000000000" pitchFamily="2" charset="0"/>
              </a:rPr>
              <a:t>This means that the booking is not part of a group or contract. With the ease of booking directly from the website, most people tend to skip the middleman to ensure quick response from their booking.</a:t>
            </a:r>
          </a:p>
          <a:p>
            <a:pPr algn="just"/>
            <a:r>
              <a:rPr lang="en-US" sz="1400" b="1" i="1" dirty="0">
                <a:solidFill>
                  <a:srgbClr val="00B050"/>
                </a:solidFill>
                <a:effectLst/>
                <a:latin typeface="Roboto" panose="02000000000000000000" pitchFamily="2" charset="0"/>
              </a:rPr>
              <a:t>Transient type of customer is the main source of booking because  75% of booking coming from this side after that Transient-Party, Contract and Group are coming in the focus.</a:t>
            </a:r>
            <a:endParaRPr lang="en-US" sz="1400" b="1" i="0" dirty="0">
              <a:solidFill>
                <a:srgbClr val="00B050"/>
              </a:solidFill>
              <a:effectLst/>
              <a:latin typeface="Roboto" panose="02000000000000000000" pitchFamily="2" charset="0"/>
            </a:endParaRPr>
          </a:p>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464" t="6713"/>
          <a:stretch/>
        </p:blipFill>
        <p:spPr>
          <a:xfrm>
            <a:off x="4319081" y="787939"/>
            <a:ext cx="4560840" cy="3677057"/>
          </a:xfrm>
          <a:prstGeom prst="rect">
            <a:avLst/>
          </a:prstGeom>
        </p:spPr>
      </p:pic>
    </p:spTree>
    <p:extLst>
      <p:ext uri="{BB962C8B-B14F-4D97-AF65-F5344CB8AC3E}">
        <p14:creationId xmlns:p14="http://schemas.microsoft.com/office/powerpoint/2010/main" val="7510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5576-A16F-4F7E-908A-9AB81948ECEC}"/>
              </a:ext>
            </a:extLst>
          </p:cNvPr>
          <p:cNvSpPr>
            <a:spLocks noGrp="1"/>
          </p:cNvSpPr>
          <p:nvPr>
            <p:ph type="title"/>
          </p:nvPr>
        </p:nvSpPr>
        <p:spPr>
          <a:xfrm>
            <a:off x="1622787" y="0"/>
            <a:ext cx="5618454"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Let’s Analyse Hotel Booking</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468D81E-8778-4159-AC4B-98E0BA179BBD}"/>
              </a:ext>
            </a:extLst>
          </p:cNvPr>
          <p:cNvSpPr>
            <a:spLocks noGrp="1"/>
          </p:cNvSpPr>
          <p:nvPr>
            <p:ph type="body" idx="1"/>
          </p:nvPr>
        </p:nvSpPr>
        <p:spPr>
          <a:xfrm>
            <a:off x="270174" y="755700"/>
            <a:ext cx="4379986" cy="3991112"/>
          </a:xfrm>
        </p:spPr>
        <p:txBody>
          <a:bodyPr/>
          <a:lstStyle/>
          <a:p>
            <a:pPr marL="152400" indent="0">
              <a:buNone/>
            </a:pPr>
            <a:r>
              <a:rPr lang="en-US" sz="1800" b="1" dirty="0">
                <a:solidFill>
                  <a:srgbClr val="7030A0"/>
                </a:solidFill>
              </a:rPr>
              <a:t>Data Exploration</a:t>
            </a:r>
          </a:p>
          <a:p>
            <a:pPr>
              <a:buClrTx/>
              <a:buFont typeface="Courier New" pitchFamily="49" charset="0"/>
              <a:buChar char="o"/>
            </a:pPr>
            <a:r>
              <a:rPr lang="en-US" sz="1600" b="1" dirty="0">
                <a:solidFill>
                  <a:schemeClr val="accent4">
                    <a:lumMod val="50000"/>
                  </a:schemeClr>
                </a:solidFill>
              </a:rPr>
              <a:t>	Observe the Data </a:t>
            </a:r>
          </a:p>
          <a:p>
            <a:pPr>
              <a:buClrTx/>
              <a:buFont typeface="Courier New" pitchFamily="49" charset="0"/>
              <a:buChar char="o"/>
            </a:pPr>
            <a:r>
              <a:rPr lang="en-US" sz="1600" b="1" dirty="0">
                <a:solidFill>
                  <a:schemeClr val="accent4">
                    <a:lumMod val="50000"/>
                  </a:schemeClr>
                </a:solidFill>
              </a:rPr>
              <a:t>	Find Missing</a:t>
            </a:r>
          </a:p>
          <a:p>
            <a:pPr marL="152400" indent="0">
              <a:buNone/>
            </a:pPr>
            <a:endParaRPr lang="en-IN" sz="1600" b="1" dirty="0">
              <a:solidFill>
                <a:schemeClr val="accent4">
                  <a:lumMod val="50000"/>
                </a:schemeClr>
              </a:solidFill>
            </a:endParaRPr>
          </a:p>
          <a:p>
            <a:pPr marL="152400" indent="0">
              <a:buNone/>
            </a:pPr>
            <a:r>
              <a:rPr lang="en-IN" sz="1800" b="1" dirty="0">
                <a:solidFill>
                  <a:srgbClr val="7030A0"/>
                </a:solidFill>
              </a:rPr>
              <a:t>Data Cleaning</a:t>
            </a:r>
          </a:p>
          <a:p>
            <a:pPr>
              <a:buClrTx/>
              <a:buFont typeface="Courier New" pitchFamily="49" charset="0"/>
              <a:buChar char="o"/>
            </a:pPr>
            <a:r>
              <a:rPr lang="en-IN" sz="1600" b="1" dirty="0">
                <a:solidFill>
                  <a:schemeClr val="accent4">
                    <a:lumMod val="50000"/>
                  </a:schemeClr>
                </a:solidFill>
              </a:rPr>
              <a:t>	Replace the Null Values</a:t>
            </a:r>
          </a:p>
          <a:p>
            <a:pPr>
              <a:buClrTx/>
              <a:buFont typeface="Courier New" pitchFamily="49" charset="0"/>
              <a:buChar char="o"/>
            </a:pPr>
            <a:r>
              <a:rPr lang="en-IN" sz="1600" b="1" dirty="0">
                <a:solidFill>
                  <a:schemeClr val="accent4">
                    <a:lumMod val="50000"/>
                  </a:schemeClr>
                </a:solidFill>
              </a:rPr>
              <a:t>	Drop un-necessary columns</a:t>
            </a:r>
          </a:p>
          <a:p>
            <a:pPr marL="152400" indent="0">
              <a:buNone/>
            </a:pPr>
            <a:endParaRPr lang="en-IN" sz="1600" b="1" dirty="0">
              <a:solidFill>
                <a:schemeClr val="accent4">
                  <a:lumMod val="50000"/>
                </a:schemeClr>
              </a:solidFill>
            </a:endParaRPr>
          </a:p>
          <a:p>
            <a:pPr marL="152400" indent="0">
              <a:buNone/>
            </a:pPr>
            <a:r>
              <a:rPr lang="en-IN" sz="1800" b="1" dirty="0">
                <a:solidFill>
                  <a:srgbClr val="7030A0"/>
                </a:solidFill>
              </a:rPr>
              <a:t>Analyse the data</a:t>
            </a:r>
          </a:p>
          <a:p>
            <a:pPr marL="152400" indent="0">
              <a:buNone/>
            </a:pPr>
            <a:endParaRPr lang="en-IN" sz="1800" b="1" dirty="0">
              <a:solidFill>
                <a:srgbClr val="7030A0"/>
              </a:solidFill>
            </a:endParaRPr>
          </a:p>
          <a:p>
            <a:pPr marL="152400" indent="0">
              <a:buNone/>
            </a:pPr>
            <a:r>
              <a:rPr lang="en-IN" sz="1800" b="1" dirty="0">
                <a:solidFill>
                  <a:srgbClr val="7030A0"/>
                </a:solidFill>
              </a:rPr>
              <a:t>Visualise the data</a:t>
            </a:r>
          </a:p>
          <a:p>
            <a:pPr marL="152400" indent="0">
              <a:buNone/>
            </a:pPr>
            <a:endParaRPr lang="en-IN" sz="1800" b="1" dirty="0">
              <a:solidFill>
                <a:srgbClr val="7030A0"/>
              </a:solidFill>
            </a:endParaRPr>
          </a:p>
          <a:p>
            <a:pPr marL="152400" indent="0">
              <a:buNone/>
            </a:pPr>
            <a:r>
              <a:rPr lang="en-IN" sz="1800" b="1" dirty="0">
                <a:solidFill>
                  <a:srgbClr val="7030A0"/>
                </a:solidFill>
              </a:rPr>
              <a:t>Conclusion</a:t>
            </a:r>
          </a:p>
        </p:txBody>
      </p:sp>
      <p:pic>
        <p:nvPicPr>
          <p:cNvPr id="5" name="Picture 4">
            <a:extLst>
              <a:ext uri="{FF2B5EF4-FFF2-40B4-BE49-F238E27FC236}">
                <a16:creationId xmlns:a16="http://schemas.microsoft.com/office/drawing/2014/main" id="{78F5FBD6-0F38-4D82-B823-A38B568FF654}"/>
              </a:ext>
            </a:extLst>
          </p:cNvPr>
          <p:cNvPicPr>
            <a:picLocks noChangeAspect="1"/>
          </p:cNvPicPr>
          <p:nvPr/>
        </p:nvPicPr>
        <p:blipFill>
          <a:blip r:embed="rId2"/>
          <a:stretch>
            <a:fillRect/>
          </a:stretch>
        </p:blipFill>
        <p:spPr>
          <a:xfrm>
            <a:off x="4330995" y="1311300"/>
            <a:ext cx="4542831" cy="3331584"/>
          </a:xfrm>
          <a:prstGeom prst="rect">
            <a:avLst/>
          </a:prstGeom>
          <a:ln>
            <a:noFill/>
          </a:ln>
          <a:effectLst>
            <a:softEdge rad="112500"/>
          </a:effectLst>
        </p:spPr>
      </p:pic>
    </p:spTree>
    <p:extLst>
      <p:ext uri="{BB962C8B-B14F-4D97-AF65-F5344CB8AC3E}">
        <p14:creationId xmlns:p14="http://schemas.microsoft.com/office/powerpoint/2010/main" val="427989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50A1-4600-424A-A407-D59A574116D2}"/>
              </a:ext>
            </a:extLst>
          </p:cNvPr>
          <p:cNvSpPr>
            <a:spLocks noGrp="1"/>
          </p:cNvSpPr>
          <p:nvPr>
            <p:ph type="title"/>
          </p:nvPr>
        </p:nvSpPr>
        <p:spPr>
          <a:xfrm>
            <a:off x="396688" y="-147971"/>
            <a:ext cx="8097900"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Booking Trend With Respect To Room Type</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C395877-994D-42AD-A799-617BC9F5881A}"/>
              </a:ext>
            </a:extLst>
          </p:cNvPr>
          <p:cNvSpPr>
            <a:spLocks noGrp="1"/>
          </p:cNvSpPr>
          <p:nvPr>
            <p:ph type="body" idx="1"/>
          </p:nvPr>
        </p:nvSpPr>
        <p:spPr>
          <a:xfrm>
            <a:off x="-58096" y="806824"/>
            <a:ext cx="3446754" cy="3782347"/>
          </a:xfrm>
        </p:spPr>
        <p:txBody>
          <a:bodyPr/>
          <a:lstStyle/>
          <a:p>
            <a:pPr algn="just">
              <a:buFont typeface="+mj-lt"/>
              <a:buAutoNum type="arabicPeriod" startAt="7"/>
            </a:pPr>
            <a:r>
              <a:rPr lang="en-US" sz="1400" b="1" i="0" dirty="0">
                <a:solidFill>
                  <a:schemeClr val="bg2">
                    <a:lumMod val="25000"/>
                  </a:schemeClr>
                </a:solidFill>
                <a:effectLst/>
                <a:latin typeface="Roboto" panose="02000000000000000000" pitchFamily="2" charset="0"/>
              </a:rPr>
              <a:t>A - type of room is the most favorite in all types of customers covering all the market about more than 85% ,the D – type of room is at second place in que while negligible customers are there which are ready to stay in L - type and P – type of room.</a:t>
            </a:r>
          </a:p>
          <a:p>
            <a:pPr algn="just">
              <a:buFont typeface="+mj-lt"/>
              <a:buAutoNum type="arabicPeriod" startAt="7"/>
            </a:pPr>
            <a:r>
              <a:rPr lang="en-US" sz="1400" b="1" i="0" dirty="0">
                <a:solidFill>
                  <a:schemeClr val="bg2">
                    <a:lumMod val="25000"/>
                  </a:schemeClr>
                </a:solidFill>
                <a:effectLst/>
                <a:latin typeface="Roboto" panose="02000000000000000000" pitchFamily="2" charset="0"/>
              </a:rPr>
              <a:t>So we need to upgrade L- type and P – type of room to attract more customers so that no one should be in waiting list and do not search any other hotel which results in increasing the profit of hotels as more customers will book the rooms in the hotels.</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15" t="3653" r="2268"/>
          <a:stretch/>
        </p:blipFill>
        <p:spPr>
          <a:xfrm>
            <a:off x="3317129" y="904674"/>
            <a:ext cx="5847888" cy="3725692"/>
          </a:xfrm>
          <a:prstGeom prst="rect">
            <a:avLst/>
          </a:prstGeom>
        </p:spPr>
      </p:pic>
    </p:spTree>
    <p:extLst>
      <p:ext uri="{BB962C8B-B14F-4D97-AF65-F5344CB8AC3E}">
        <p14:creationId xmlns:p14="http://schemas.microsoft.com/office/powerpoint/2010/main" val="204352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292244" y="312409"/>
            <a:ext cx="8666930"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Variation In ADR Across Different Months</a:t>
            </a:r>
            <a:endParaRPr lang="en-IN" sz="2800"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2" y="1120505"/>
            <a:ext cx="4638675" cy="3857625"/>
          </a:xfrm>
          <a:prstGeom prst="rect">
            <a:avLst/>
          </a:prstGeom>
        </p:spPr>
      </p:pic>
      <p:sp>
        <p:nvSpPr>
          <p:cNvPr id="6" name="Text Placeholder 2"/>
          <p:cNvSpPr>
            <a:spLocks noGrp="1"/>
          </p:cNvSpPr>
          <p:nvPr>
            <p:ph type="body" idx="1"/>
          </p:nvPr>
        </p:nvSpPr>
        <p:spPr>
          <a:xfrm>
            <a:off x="5788373" y="1389600"/>
            <a:ext cx="2808000" cy="3179400"/>
          </a:xfrm>
        </p:spPr>
        <p:txBody>
          <a:bodyPr/>
          <a:lstStyle/>
          <a:p>
            <a:pPr>
              <a:buClrTx/>
            </a:pPr>
            <a:r>
              <a:rPr lang="en-US" b="1" dirty="0">
                <a:solidFill>
                  <a:schemeClr val="bg1">
                    <a:lumMod val="75000"/>
                  </a:schemeClr>
                </a:solidFill>
                <a:latin typeface="Roboto" panose="02000000000000000000" pitchFamily="2" charset="0"/>
              </a:rPr>
              <a:t>For resort hotels, the Average Daily Rate (ADR) is more expensive during August, July, June and September where it is lower for January and November. </a:t>
            </a:r>
          </a:p>
          <a:p>
            <a:pPr>
              <a:buClrTx/>
            </a:pPr>
            <a:r>
              <a:rPr lang="en-US" b="1" dirty="0">
                <a:solidFill>
                  <a:schemeClr val="bg1">
                    <a:lumMod val="75000"/>
                  </a:schemeClr>
                </a:solidFill>
                <a:latin typeface="Roboto" panose="02000000000000000000" pitchFamily="2" charset="0"/>
              </a:rPr>
              <a:t>For city hotels, the Average Daily Rate (ADR) is more expensive during August, July, May and June where it is lower also for January and November. </a:t>
            </a:r>
          </a:p>
          <a:p>
            <a:endParaRPr lang="en-US" dirty="0"/>
          </a:p>
        </p:txBody>
      </p:sp>
    </p:spTree>
    <p:extLst>
      <p:ext uri="{BB962C8B-B14F-4D97-AF65-F5344CB8AC3E}">
        <p14:creationId xmlns:p14="http://schemas.microsoft.com/office/powerpoint/2010/main" val="143136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5619-094A-4A14-9EFA-68BCDD0EC179}"/>
              </a:ext>
            </a:extLst>
          </p:cNvPr>
          <p:cNvSpPr>
            <a:spLocks noGrp="1"/>
          </p:cNvSpPr>
          <p:nvPr>
            <p:ph type="title"/>
          </p:nvPr>
        </p:nvSpPr>
        <p:spPr>
          <a:xfrm>
            <a:off x="335850" y="-153720"/>
            <a:ext cx="8616300"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Variation In ADR Across Different Months</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B855262-0339-49DA-9766-BB7A9DF7D53A}"/>
              </a:ext>
            </a:extLst>
          </p:cNvPr>
          <p:cNvSpPr>
            <a:spLocks noGrp="1"/>
          </p:cNvSpPr>
          <p:nvPr>
            <p:ph type="body" idx="1"/>
          </p:nvPr>
        </p:nvSpPr>
        <p:spPr>
          <a:xfrm>
            <a:off x="58362" y="4357991"/>
            <a:ext cx="8998085" cy="736870"/>
          </a:xfrm>
        </p:spPr>
        <p:txBody>
          <a:bodyPr/>
          <a:lstStyle/>
          <a:p>
            <a:pPr algn="just">
              <a:buFont typeface="+mj-lt"/>
              <a:buAutoNum type="arabicPeriod" startAt="7"/>
            </a:pPr>
            <a:r>
              <a:rPr lang="en-US" sz="1400" b="1" i="0" dirty="0">
                <a:solidFill>
                  <a:schemeClr val="bg1">
                    <a:lumMod val="75000"/>
                  </a:schemeClr>
                </a:solidFill>
                <a:effectLst/>
                <a:latin typeface="Roboto" panose="02000000000000000000" pitchFamily="2" charset="0"/>
              </a:rPr>
              <a:t>So overall Average Daily Rate of both city hotels and resort hotels are more expensive between May and September.</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48" t="5902" r="3874"/>
          <a:stretch/>
        </p:blipFill>
        <p:spPr>
          <a:xfrm>
            <a:off x="379380" y="671209"/>
            <a:ext cx="8686800" cy="3735421"/>
          </a:xfrm>
          <a:prstGeom prst="rect">
            <a:avLst/>
          </a:prstGeom>
        </p:spPr>
      </p:pic>
    </p:spTree>
    <p:extLst>
      <p:ext uri="{BB962C8B-B14F-4D97-AF65-F5344CB8AC3E}">
        <p14:creationId xmlns:p14="http://schemas.microsoft.com/office/powerpoint/2010/main" val="164700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428" y="1148892"/>
            <a:ext cx="2808000" cy="3179400"/>
          </a:xfrm>
        </p:spPr>
        <p:txBody>
          <a:bodyPr/>
          <a:lstStyle/>
          <a:p>
            <a:pPr>
              <a:buClrTx/>
            </a:pPr>
            <a:r>
              <a:rPr lang="en-US" sz="1400" dirty="0">
                <a:solidFill>
                  <a:schemeClr val="tx2">
                    <a:lumMod val="10000"/>
                  </a:schemeClr>
                </a:solidFill>
              </a:rPr>
              <a:t>From the side graph  we observed that most of the customer preferred to book the hotels through TA/TO (Travel agent / Tour operators).</a:t>
            </a:r>
          </a:p>
        </p:txBody>
      </p:sp>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311700" y="-28080"/>
            <a:ext cx="5223338"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Distribution Channel</a:t>
            </a:r>
            <a:endParaRPr lang="en-IN" sz="28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208" t="5332" r="3607"/>
          <a:stretch/>
        </p:blipFill>
        <p:spPr>
          <a:xfrm>
            <a:off x="3549275" y="632809"/>
            <a:ext cx="5594725" cy="4211566"/>
          </a:xfrm>
          <a:prstGeom prst="rect">
            <a:avLst/>
          </a:prstGeom>
        </p:spPr>
      </p:pic>
    </p:spTree>
    <p:extLst>
      <p:ext uri="{BB962C8B-B14F-4D97-AF65-F5344CB8AC3E}">
        <p14:creationId xmlns:p14="http://schemas.microsoft.com/office/powerpoint/2010/main" val="41795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ClrTx/>
            </a:pPr>
            <a:r>
              <a:rPr lang="en-US" sz="1400" b="1" dirty="0">
                <a:solidFill>
                  <a:schemeClr val="tx2">
                    <a:lumMod val="10000"/>
                  </a:schemeClr>
                </a:solidFill>
                <a:latin typeface="Roboto" charset="0"/>
                <a:ea typeface="Roboto" charset="0"/>
              </a:rPr>
              <a:t>From graph, it is seen that most number of customer are containing 2 adults customer.</a:t>
            </a:r>
          </a:p>
          <a:p>
            <a:pPr>
              <a:buClrTx/>
            </a:pPr>
            <a:r>
              <a:rPr lang="en-US" sz="1400" b="1" dirty="0">
                <a:solidFill>
                  <a:schemeClr val="tx2">
                    <a:lumMod val="10000"/>
                  </a:schemeClr>
                </a:solidFill>
                <a:latin typeface="Roboto" charset="0"/>
                <a:ea typeface="Roboto" charset="0"/>
              </a:rPr>
              <a:t>And those who have more than 2 either containing adults, children &amp; babies have the lowest number of customer.</a:t>
            </a:r>
          </a:p>
        </p:txBody>
      </p:sp>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0"/>
            <a:ext cx="8731816"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Accommodation Type – Single, Couple &amp; Family</a:t>
            </a:r>
            <a:endParaRPr lang="en-IN" sz="28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538" t="5147" r="9997"/>
          <a:stretch/>
        </p:blipFill>
        <p:spPr>
          <a:xfrm>
            <a:off x="3463046" y="933858"/>
            <a:ext cx="5564221" cy="3951892"/>
          </a:xfrm>
          <a:prstGeom prst="rect">
            <a:avLst/>
          </a:prstGeom>
        </p:spPr>
      </p:pic>
    </p:spTree>
    <p:extLst>
      <p:ext uri="{BB962C8B-B14F-4D97-AF65-F5344CB8AC3E}">
        <p14:creationId xmlns:p14="http://schemas.microsoft.com/office/powerpoint/2010/main" val="182428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184832"/>
            <a:ext cx="8731816" cy="755700"/>
          </a:xfrm>
        </p:spPr>
        <p:txBody>
          <a:bodyPr/>
          <a:lstStyle/>
          <a:p>
            <a:pPr marL="342900" indent="-342900">
              <a:buFont typeface="Wingdings" panose="05000000000000000000" pitchFamily="2" charset="2"/>
              <a:buChar char="Ø"/>
            </a:pPr>
            <a:r>
              <a:rPr lang="en-IN" sz="2800" b="1" dirty="0">
                <a:effectLst>
                  <a:outerShdw blurRad="38100" dist="38100" dir="2700000" algn="tl">
                    <a:srgbClr val="000000">
                      <a:alpha val="43137"/>
                    </a:srgbClr>
                  </a:outerShdw>
                </a:effectLst>
              </a:rPr>
              <a:t>Correlation between previous and current cancellation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085" t="3441" r="6595"/>
          <a:stretch/>
        </p:blipFill>
        <p:spPr>
          <a:xfrm>
            <a:off x="282102" y="856040"/>
            <a:ext cx="8103141" cy="4340286"/>
          </a:xfrm>
          <a:prstGeom prst="rect">
            <a:avLst/>
          </a:prstGeom>
        </p:spPr>
      </p:pic>
    </p:spTree>
    <p:extLst>
      <p:ext uri="{BB962C8B-B14F-4D97-AF65-F5344CB8AC3E}">
        <p14:creationId xmlns:p14="http://schemas.microsoft.com/office/powerpoint/2010/main" val="394005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29184"/>
            <a:ext cx="8731816" cy="755700"/>
          </a:xfrm>
        </p:spPr>
        <p:txBody>
          <a:bodyPr/>
          <a:lstStyle/>
          <a:p>
            <a:pPr marL="342900" indent="-342900">
              <a:buFont typeface="Wingdings" panose="05000000000000000000" pitchFamily="2" charset="2"/>
              <a:buChar char="Ø"/>
            </a:pPr>
            <a:r>
              <a:rPr lang="en-IN" sz="2800" b="1" dirty="0">
                <a:effectLst>
                  <a:outerShdw blurRad="38100" dist="38100" dir="2700000" algn="tl">
                    <a:srgbClr val="000000">
                      <a:alpha val="43137"/>
                    </a:srgbClr>
                  </a:outerShdw>
                </a:effectLst>
              </a:rPr>
              <a:t>Correlation between cancellation and lead time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444"/>
          <a:stretch/>
        </p:blipFill>
        <p:spPr>
          <a:xfrm>
            <a:off x="330538" y="1138136"/>
            <a:ext cx="6381750" cy="3288252"/>
          </a:xfrm>
          <a:prstGeom prst="rect">
            <a:avLst/>
          </a:prstGeom>
        </p:spPr>
      </p:pic>
      <p:sp>
        <p:nvSpPr>
          <p:cNvPr id="5" name="Text Placeholder 2"/>
          <p:cNvSpPr>
            <a:spLocks noGrp="1"/>
          </p:cNvSpPr>
          <p:nvPr>
            <p:ph type="body" idx="1"/>
          </p:nvPr>
        </p:nvSpPr>
        <p:spPr>
          <a:xfrm>
            <a:off x="6615011" y="1246988"/>
            <a:ext cx="2139882" cy="3179400"/>
          </a:xfrm>
        </p:spPr>
        <p:txBody>
          <a:bodyPr/>
          <a:lstStyle/>
          <a:p>
            <a:pPr>
              <a:buClrTx/>
            </a:pPr>
            <a:r>
              <a:rPr lang="en-US" b="1" dirty="0">
                <a:solidFill>
                  <a:schemeClr val="bg1"/>
                </a:solidFill>
                <a:latin typeface="Roboto" charset="0"/>
                <a:ea typeface="Roboto" charset="0"/>
              </a:rPr>
              <a:t>When lead time increases lead time also increases.</a:t>
            </a:r>
          </a:p>
          <a:p>
            <a:pPr>
              <a:buClrTx/>
            </a:pPr>
            <a:r>
              <a:rPr lang="en-US" b="1" dirty="0">
                <a:solidFill>
                  <a:schemeClr val="bg1"/>
                </a:solidFill>
                <a:latin typeface="Roboto" charset="0"/>
                <a:ea typeface="Roboto" charset="0"/>
              </a:rPr>
              <a:t>Positive Correlation between cancellation and lead time.</a:t>
            </a:r>
          </a:p>
        </p:txBody>
      </p:sp>
    </p:spTree>
    <p:extLst>
      <p:ext uri="{BB962C8B-B14F-4D97-AF65-F5344CB8AC3E}">
        <p14:creationId xmlns:p14="http://schemas.microsoft.com/office/powerpoint/2010/main" val="717924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txBox="1">
            <a:spLocks/>
          </p:cNvSpPr>
          <p:nvPr/>
        </p:nvSpPr>
        <p:spPr>
          <a:xfrm>
            <a:off x="9728" y="291840"/>
            <a:ext cx="8731816"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342900" indent="-342900">
              <a:buFont typeface="Wingdings" panose="05000000000000000000" pitchFamily="2" charset="2"/>
              <a:buChar char="Ø"/>
            </a:pPr>
            <a:r>
              <a:rPr lang="en-IN" sz="2800" b="1" dirty="0">
                <a:effectLst>
                  <a:outerShdw blurRad="38100" dist="38100" dir="2700000" algn="tl">
                    <a:srgbClr val="000000">
                      <a:alpha val="43137"/>
                    </a:srgbClr>
                  </a:outerShdw>
                </a:effectLst>
              </a:rPr>
              <a:t>Number of Parking Spaces and Special Requests made by customer</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69" t="4126" r="1901"/>
          <a:stretch/>
        </p:blipFill>
        <p:spPr>
          <a:xfrm>
            <a:off x="262648" y="1047540"/>
            <a:ext cx="4351437" cy="352446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349" t="4822" r="1940"/>
          <a:stretch/>
        </p:blipFill>
        <p:spPr>
          <a:xfrm>
            <a:off x="4691906" y="1047540"/>
            <a:ext cx="4241258" cy="3531141"/>
          </a:xfrm>
          <a:prstGeom prst="rect">
            <a:avLst/>
          </a:prstGeom>
        </p:spPr>
      </p:pic>
    </p:spTree>
    <p:extLst>
      <p:ext uri="{BB962C8B-B14F-4D97-AF65-F5344CB8AC3E}">
        <p14:creationId xmlns:p14="http://schemas.microsoft.com/office/powerpoint/2010/main" val="246853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9728"/>
            <a:ext cx="8731816" cy="755700"/>
          </a:xfrm>
        </p:spPr>
        <p:txBody>
          <a:bodyPr/>
          <a:lstStyle/>
          <a:p>
            <a:pPr marL="342900" indent="-342900">
              <a:buFont typeface="Wingdings" panose="05000000000000000000" pitchFamily="2" charset="2"/>
              <a:buChar char="Ø"/>
            </a:pPr>
            <a:r>
              <a:rPr lang="en-IN" sz="2800" b="1" dirty="0">
                <a:effectLst>
                  <a:outerShdw blurRad="38100" dist="38100" dir="2700000" algn="tl">
                    <a:srgbClr val="000000">
                      <a:alpha val="43137"/>
                    </a:srgbClr>
                  </a:outerShdw>
                </a:effectLst>
              </a:rPr>
              <a:t>Lead Time Distribution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716"/>
          <a:stretch/>
        </p:blipFill>
        <p:spPr>
          <a:xfrm>
            <a:off x="303684" y="1196502"/>
            <a:ext cx="6445349" cy="3307403"/>
          </a:xfrm>
          <a:prstGeom prst="rect">
            <a:avLst/>
          </a:prstGeom>
        </p:spPr>
      </p:pic>
      <p:sp>
        <p:nvSpPr>
          <p:cNvPr id="6" name="Text Placeholder 2"/>
          <p:cNvSpPr>
            <a:spLocks noGrp="1"/>
          </p:cNvSpPr>
          <p:nvPr>
            <p:ph type="body" idx="1"/>
          </p:nvPr>
        </p:nvSpPr>
        <p:spPr>
          <a:xfrm>
            <a:off x="6965004" y="1363416"/>
            <a:ext cx="1838528" cy="3179400"/>
          </a:xfrm>
        </p:spPr>
        <p:txBody>
          <a:bodyPr/>
          <a:lstStyle/>
          <a:p>
            <a:r>
              <a:rPr lang="en-US" b="1" dirty="0">
                <a:solidFill>
                  <a:schemeClr val="bg1"/>
                </a:solidFill>
                <a:latin typeface="Roboto" charset="0"/>
                <a:ea typeface="Roboto" charset="0"/>
              </a:rPr>
              <a:t>Bins of this map is from (0,200,10).</a:t>
            </a:r>
          </a:p>
        </p:txBody>
      </p:sp>
    </p:spTree>
    <p:extLst>
      <p:ext uri="{BB962C8B-B14F-4D97-AF65-F5344CB8AC3E}">
        <p14:creationId xmlns:p14="http://schemas.microsoft.com/office/powerpoint/2010/main" val="2808321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ClrTx/>
            </a:pPr>
            <a:r>
              <a:rPr lang="en-US" sz="1400" b="1" dirty="0">
                <a:solidFill>
                  <a:schemeClr val="tx2">
                    <a:lumMod val="10000"/>
                  </a:schemeClr>
                </a:solidFill>
                <a:latin typeface="Roboto" charset="0"/>
                <a:ea typeface="Roboto" charset="0"/>
              </a:rPr>
              <a:t>This graph shows that only around 3.2% (3806) of customers are regulars.</a:t>
            </a:r>
          </a:p>
          <a:p>
            <a:pPr>
              <a:buClrTx/>
            </a:pPr>
            <a:r>
              <a:rPr lang="en-US" sz="1400" b="1" dirty="0">
                <a:solidFill>
                  <a:schemeClr val="tx2">
                    <a:lumMod val="10000"/>
                  </a:schemeClr>
                </a:solidFill>
                <a:latin typeface="Roboto" charset="0"/>
                <a:ea typeface="Roboto" charset="0"/>
              </a:rPr>
              <a:t>And around 96.8% (115096) of customers are new.</a:t>
            </a:r>
          </a:p>
        </p:txBody>
      </p:sp>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9728"/>
            <a:ext cx="8731816" cy="755700"/>
          </a:xfrm>
        </p:spPr>
        <p:txBody>
          <a:bodyPr/>
          <a:lstStyle/>
          <a:p>
            <a:pPr marL="342900" indent="-342900">
              <a:buFont typeface="Wingdings" panose="05000000000000000000" pitchFamily="2" charset="2"/>
              <a:buChar char="Ø"/>
            </a:pPr>
            <a:r>
              <a:rPr lang="en-IN" sz="2800" b="1" dirty="0">
                <a:effectLst>
                  <a:outerShdw blurRad="38100" dist="38100" dir="2700000" algn="tl">
                    <a:srgbClr val="000000">
                      <a:alpha val="43137"/>
                    </a:srgbClr>
                  </a:outerShdw>
                </a:effectLst>
              </a:rPr>
              <a:t>Regular Customer base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431" t="3599" r="1809"/>
          <a:stretch/>
        </p:blipFill>
        <p:spPr>
          <a:xfrm>
            <a:off x="3463047" y="807395"/>
            <a:ext cx="5505855" cy="4205445"/>
          </a:xfrm>
          <a:prstGeom prst="rect">
            <a:avLst/>
          </a:prstGeom>
        </p:spPr>
      </p:pic>
    </p:spTree>
    <p:extLst>
      <p:ext uri="{BB962C8B-B14F-4D97-AF65-F5344CB8AC3E}">
        <p14:creationId xmlns:p14="http://schemas.microsoft.com/office/powerpoint/2010/main" val="76936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78A-F98C-4530-992E-0381656ACC1B}"/>
              </a:ext>
            </a:extLst>
          </p:cNvPr>
          <p:cNvSpPr>
            <a:spLocks noGrp="1"/>
          </p:cNvSpPr>
          <p:nvPr>
            <p:ph type="title"/>
          </p:nvPr>
        </p:nvSpPr>
        <p:spPr>
          <a:xfrm>
            <a:off x="668046" y="91914"/>
            <a:ext cx="7924623"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Fast Growing  Ever Green Hotel Business</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904EE9C9-08FD-4A0E-91F1-F480DD7354E6}"/>
              </a:ext>
            </a:extLst>
          </p:cNvPr>
          <p:cNvSpPr>
            <a:spLocks noGrp="1"/>
          </p:cNvSpPr>
          <p:nvPr>
            <p:ph type="body" idx="1"/>
          </p:nvPr>
        </p:nvSpPr>
        <p:spPr>
          <a:xfrm>
            <a:off x="311699" y="3207124"/>
            <a:ext cx="8165551" cy="1126751"/>
          </a:xfrm>
        </p:spPr>
        <p:txBody>
          <a:bodyPr numCol="1"/>
          <a:lstStyle/>
          <a:p>
            <a:pPr algn="just"/>
            <a:r>
              <a:rPr lang="en-US" sz="1800" b="1" dirty="0">
                <a:solidFill>
                  <a:srgbClr val="00B050"/>
                </a:solidFill>
                <a:effectLst/>
                <a:latin typeface="Arial" panose="020B0604020202020204" pitchFamily="34" charset="0"/>
                <a:ea typeface="Arial" panose="020B0604020202020204" pitchFamily="34" charset="0"/>
              </a:rPr>
              <a:t>A hotel is an establishment that provides lodging, meals and other services for travelers and other paying guests. </a:t>
            </a:r>
            <a:endParaRPr lang="en-IN" b="1" dirty="0">
              <a:solidFill>
                <a:srgbClr val="00B050"/>
              </a:solidFill>
            </a:endParaRPr>
          </a:p>
        </p:txBody>
      </p:sp>
      <p:pic>
        <p:nvPicPr>
          <p:cNvPr id="5" name="Picture 4">
            <a:extLst>
              <a:ext uri="{FF2B5EF4-FFF2-40B4-BE49-F238E27FC236}">
                <a16:creationId xmlns:a16="http://schemas.microsoft.com/office/drawing/2014/main" id="{85A33D35-8094-406C-9B5F-03BA0352987D}"/>
              </a:ext>
            </a:extLst>
          </p:cNvPr>
          <p:cNvPicPr>
            <a:picLocks noChangeAspect="1"/>
          </p:cNvPicPr>
          <p:nvPr/>
        </p:nvPicPr>
        <p:blipFill>
          <a:blip r:embed="rId2"/>
          <a:stretch>
            <a:fillRect/>
          </a:stretch>
        </p:blipFill>
        <p:spPr>
          <a:xfrm>
            <a:off x="347470" y="983181"/>
            <a:ext cx="8449060" cy="1906390"/>
          </a:xfrm>
          <a:prstGeom prst="rect">
            <a:avLst/>
          </a:prstGeom>
        </p:spPr>
      </p:pic>
    </p:spTree>
    <p:extLst>
      <p:ext uri="{BB962C8B-B14F-4D97-AF65-F5344CB8AC3E}">
        <p14:creationId xmlns:p14="http://schemas.microsoft.com/office/powerpoint/2010/main" val="830489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D25619-094A-4A14-9EFA-68BCDD0EC179}"/>
              </a:ext>
            </a:extLst>
          </p:cNvPr>
          <p:cNvSpPr>
            <a:spLocks noGrp="1"/>
          </p:cNvSpPr>
          <p:nvPr>
            <p:ph type="title"/>
          </p:nvPr>
        </p:nvSpPr>
        <p:spPr>
          <a:xfrm>
            <a:off x="0" y="-184832"/>
            <a:ext cx="8731816"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Numerical Column Correlation</a:t>
            </a:r>
            <a:endParaRPr lang="en-IN" sz="2800" b="1" dirty="0">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185" t="3035" r="5923" b="1991"/>
          <a:stretch/>
        </p:blipFill>
        <p:spPr>
          <a:xfrm>
            <a:off x="1410511" y="544757"/>
            <a:ext cx="6138153" cy="4649823"/>
          </a:xfrm>
          <a:prstGeom prst="rect">
            <a:avLst/>
          </a:prstGeom>
        </p:spPr>
      </p:pic>
    </p:spTree>
    <p:extLst>
      <p:ext uri="{BB962C8B-B14F-4D97-AF65-F5344CB8AC3E}">
        <p14:creationId xmlns:p14="http://schemas.microsoft.com/office/powerpoint/2010/main" val="394005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180547" cy="755700"/>
          </a:xfrm>
        </p:spPr>
        <p:txBody>
          <a:bodyPr/>
          <a:lstStyle/>
          <a:p>
            <a:pPr marL="457200" indent="-457200">
              <a:buFont typeface="Wingdings" pitchFamily="2" charset="2"/>
              <a:buChar char="Ø"/>
            </a:pPr>
            <a:r>
              <a:rPr lang="en-US" sz="2800" b="1" dirty="0" err="1">
                <a:effectLst>
                  <a:outerShdw blurRad="38100" dist="38100" dir="2700000" algn="tl">
                    <a:srgbClr val="000000">
                      <a:alpha val="43137"/>
                    </a:srgbClr>
                  </a:outerShdw>
                </a:effectLst>
              </a:rPr>
              <a:t>Unstacking</a:t>
            </a:r>
            <a:r>
              <a:rPr lang="en-US" sz="2800" b="1" dirty="0">
                <a:effectLst>
                  <a:outerShdw blurRad="38100" dist="38100" dir="2700000" algn="tl">
                    <a:srgbClr val="000000">
                      <a:alpha val="43137"/>
                    </a:srgbClr>
                  </a:outerShdw>
                </a:effectLst>
              </a:rPr>
              <a:t> of the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06" y="1527242"/>
            <a:ext cx="8077200" cy="3314700"/>
          </a:xfrm>
          <a:prstGeom prst="rect">
            <a:avLst/>
          </a:prstGeom>
        </p:spPr>
      </p:pic>
    </p:spTree>
    <p:extLst>
      <p:ext uri="{BB962C8B-B14F-4D97-AF65-F5344CB8AC3E}">
        <p14:creationId xmlns:p14="http://schemas.microsoft.com/office/powerpoint/2010/main" val="117250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0A24-044A-41DD-8DF1-3E097A25BB83}"/>
              </a:ext>
            </a:extLst>
          </p:cNvPr>
          <p:cNvSpPr>
            <a:spLocks noGrp="1"/>
          </p:cNvSpPr>
          <p:nvPr>
            <p:ph type="title"/>
          </p:nvPr>
        </p:nvSpPr>
        <p:spPr>
          <a:xfrm>
            <a:off x="2745618" y="-62965"/>
            <a:ext cx="2808000" cy="755700"/>
          </a:xfrm>
        </p:spPr>
        <p:txBody>
          <a:bodyPr/>
          <a:lstStyle/>
          <a:p>
            <a:pPr marL="342900" indent="-342900">
              <a:buFont typeface="Wingdings" panose="05000000000000000000" pitchFamily="2" charset="2"/>
              <a:buChar char="Ø"/>
            </a:pPr>
            <a:r>
              <a:rPr lang="en-US" sz="3200" b="1" dirty="0">
                <a:effectLst>
                  <a:outerShdw blurRad="38100" dist="38100" dir="2700000" algn="tl">
                    <a:srgbClr val="000000">
                      <a:alpha val="43137"/>
                    </a:srgbClr>
                  </a:outerShdw>
                </a:effectLst>
              </a:rPr>
              <a:t>Conclusion</a:t>
            </a:r>
            <a:endParaRPr lang="en-IN" sz="3200" b="1" dirty="0">
              <a:effectLst>
                <a:outerShdw blurRad="38100" dist="38100" dir="2700000" algn="tl">
                  <a:srgbClr val="000000">
                    <a:alpha val="43137"/>
                  </a:srgbClr>
                </a:outerShdw>
              </a:effectLst>
            </a:endParaRPr>
          </a:p>
        </p:txBody>
      </p:sp>
      <p:sp>
        <p:nvSpPr>
          <p:cNvPr id="4" name="Text Placeholder 2">
            <a:extLst>
              <a:ext uri="{FF2B5EF4-FFF2-40B4-BE49-F238E27FC236}">
                <a16:creationId xmlns:a16="http://schemas.microsoft.com/office/drawing/2014/main" id="{43988B1E-FCB0-4380-A315-EB9531A95EB1}"/>
              </a:ext>
            </a:extLst>
          </p:cNvPr>
          <p:cNvSpPr>
            <a:spLocks noGrp="1"/>
          </p:cNvSpPr>
          <p:nvPr>
            <p:ph type="body" idx="1"/>
          </p:nvPr>
        </p:nvSpPr>
        <p:spPr>
          <a:xfrm>
            <a:off x="311700" y="1196176"/>
            <a:ext cx="7796876" cy="3179400"/>
          </a:xfrm>
        </p:spPr>
        <p:txBody>
          <a:bodyPr/>
          <a:lstStyle/>
          <a:p>
            <a:pPr>
              <a:buClrTx/>
              <a:buFont typeface="Wingdings" pitchFamily="2" charset="2"/>
              <a:buChar char="v"/>
            </a:pPr>
            <a:r>
              <a:rPr lang="en-US" sz="1800" dirty="0">
                <a:solidFill>
                  <a:schemeClr val="bg1"/>
                </a:solidFill>
              </a:rPr>
              <a:t>Majority of the hotels booked are city hotel. Definitely need to spend the most targeting fund on those hotel.</a:t>
            </a:r>
          </a:p>
          <a:p>
            <a:pPr>
              <a:buClrTx/>
              <a:buFont typeface="Wingdings" pitchFamily="2" charset="2"/>
              <a:buChar char="v"/>
            </a:pPr>
            <a:r>
              <a:rPr lang="en-US" sz="1800" dirty="0">
                <a:solidFill>
                  <a:schemeClr val="bg1"/>
                </a:solidFill>
              </a:rPr>
              <a:t>We also realize that the high rate of cancellations can be due high no deposit policies.</a:t>
            </a:r>
          </a:p>
          <a:p>
            <a:pPr>
              <a:buClrTx/>
              <a:buFont typeface="Wingdings" pitchFamily="2" charset="2"/>
              <a:buChar char="v"/>
            </a:pPr>
            <a:r>
              <a:rPr lang="en-US" sz="1800" dirty="0">
                <a:solidFill>
                  <a:schemeClr val="bg1"/>
                </a:solidFill>
              </a:rPr>
              <a:t>We should also target months between May to Aug because these are peak months.</a:t>
            </a:r>
          </a:p>
          <a:p>
            <a:pPr>
              <a:buClrTx/>
              <a:buFont typeface="Wingdings" pitchFamily="2" charset="2"/>
              <a:buChar char="v"/>
            </a:pPr>
            <a:r>
              <a:rPr lang="en-US" sz="1800" dirty="0">
                <a:solidFill>
                  <a:schemeClr val="bg1"/>
                </a:solidFill>
              </a:rPr>
              <a:t>Majority of the guests are from Western Europe. We should spend a significant amount of our budget on those area</a:t>
            </a:r>
          </a:p>
          <a:p>
            <a:pPr>
              <a:buClrTx/>
              <a:buFont typeface="Wingdings" pitchFamily="2" charset="2"/>
              <a:buChar char="v"/>
            </a:pPr>
            <a:r>
              <a:rPr lang="en-US" sz="1800" dirty="0">
                <a:solidFill>
                  <a:schemeClr val="bg1"/>
                </a:solidFill>
              </a:rPr>
              <a:t>Given that we do not have more repeated guests, we should target our advertisement on guests to increase returning guests.</a:t>
            </a:r>
          </a:p>
        </p:txBody>
      </p:sp>
    </p:spTree>
    <p:extLst>
      <p:ext uri="{BB962C8B-B14F-4D97-AF65-F5344CB8AC3E}">
        <p14:creationId xmlns:p14="http://schemas.microsoft.com/office/powerpoint/2010/main" val="218631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5DC-3654-4BBE-B5C5-6B1360F7B033}"/>
              </a:ext>
            </a:extLst>
          </p:cNvPr>
          <p:cNvSpPr>
            <a:spLocks noGrp="1"/>
          </p:cNvSpPr>
          <p:nvPr>
            <p:ph type="title"/>
          </p:nvPr>
        </p:nvSpPr>
        <p:spPr>
          <a:xfrm>
            <a:off x="2449789" y="320277"/>
            <a:ext cx="3271933" cy="755700"/>
          </a:xfrm>
        </p:spPr>
        <p:txBody>
          <a:bodyPr/>
          <a:lstStyle/>
          <a:p>
            <a:pPr marL="571500" indent="-571500">
              <a:buFont typeface="Wingdings" panose="05000000000000000000" pitchFamily="2" charset="2"/>
              <a:buChar char="Ø"/>
            </a:pPr>
            <a:r>
              <a:rPr lang="en-US" sz="3600" b="1" dirty="0">
                <a:effectLst>
                  <a:outerShdw blurRad="38100" dist="38100" dir="2700000" algn="tl">
                    <a:srgbClr val="000000">
                      <a:alpha val="43137"/>
                    </a:srgbClr>
                  </a:outerShdw>
                </a:effectLst>
              </a:rPr>
              <a:t>Challenges</a:t>
            </a:r>
            <a:endParaRPr lang="en-IN" sz="36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3988B1E-FCB0-4380-A315-EB9531A95EB1}"/>
              </a:ext>
            </a:extLst>
          </p:cNvPr>
          <p:cNvSpPr>
            <a:spLocks noGrp="1"/>
          </p:cNvSpPr>
          <p:nvPr>
            <p:ph type="body" idx="1"/>
          </p:nvPr>
        </p:nvSpPr>
        <p:spPr>
          <a:xfrm>
            <a:off x="311700" y="1389600"/>
            <a:ext cx="7796876" cy="3179400"/>
          </a:xfrm>
        </p:spPr>
        <p:txBody>
          <a:bodyPr/>
          <a:lstStyle/>
          <a:p>
            <a:pPr marL="152400" indent="0">
              <a:buNone/>
            </a:pPr>
            <a:r>
              <a:rPr lang="en-US" sz="1800" b="1" dirty="0">
                <a:solidFill>
                  <a:srgbClr val="7030A0"/>
                </a:solidFill>
              </a:rPr>
              <a:t>1). Huge chunk of data was to be handled by keeping in mind not to miss anything which is even of little relevance.</a:t>
            </a:r>
          </a:p>
          <a:p>
            <a:pPr marL="152400" indent="0">
              <a:buNone/>
            </a:pPr>
            <a:endParaRPr lang="en-US" sz="1800" b="1" dirty="0">
              <a:solidFill>
                <a:srgbClr val="7030A0"/>
              </a:solidFill>
            </a:endParaRPr>
          </a:p>
          <a:p>
            <a:pPr marL="152400" indent="0">
              <a:buNone/>
            </a:pPr>
            <a:r>
              <a:rPr lang="en-US" sz="1800" b="1" dirty="0">
                <a:solidFill>
                  <a:srgbClr val="7030A0"/>
                </a:solidFill>
              </a:rPr>
              <a:t>2). Handling with too many null values and replacing it.</a:t>
            </a:r>
            <a:endParaRPr lang="en-IN" sz="1800" b="1" dirty="0">
              <a:solidFill>
                <a:srgbClr val="7030A0"/>
              </a:solidFill>
            </a:endParaRPr>
          </a:p>
        </p:txBody>
      </p:sp>
    </p:spTree>
    <p:extLst>
      <p:ext uri="{BB962C8B-B14F-4D97-AF65-F5344CB8AC3E}">
        <p14:creationId xmlns:p14="http://schemas.microsoft.com/office/powerpoint/2010/main" val="829689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58FB-0FB5-4C32-BEBA-5BAF6EA2A333}"/>
              </a:ext>
            </a:extLst>
          </p:cNvPr>
          <p:cNvSpPr>
            <a:spLocks noGrp="1"/>
          </p:cNvSpPr>
          <p:nvPr>
            <p:ph type="title"/>
          </p:nvPr>
        </p:nvSpPr>
        <p:spPr>
          <a:xfrm>
            <a:off x="2422889" y="153228"/>
            <a:ext cx="3581224" cy="755700"/>
          </a:xfrm>
        </p:spPr>
        <p:txBody>
          <a:bodyPr/>
          <a:lstStyle/>
          <a:p>
            <a:pPr marL="457200" indent="-457200">
              <a:buFont typeface="Wingdings" panose="05000000000000000000" pitchFamily="2" charset="2"/>
              <a:buChar char="Ø"/>
            </a:pPr>
            <a:r>
              <a:rPr lang="en-US" sz="3200" b="1" dirty="0">
                <a:effectLst>
                  <a:outerShdw blurRad="38100" dist="38100" dir="2700000" algn="tl">
                    <a:srgbClr val="000000">
                      <a:alpha val="43137"/>
                    </a:srgbClr>
                  </a:outerShdw>
                </a:effectLst>
              </a:rPr>
              <a:t>References</a:t>
            </a:r>
            <a:endParaRPr lang="en-IN" sz="32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D0A6A50-A71E-4056-8E26-1FDA9126A56F}"/>
              </a:ext>
            </a:extLst>
          </p:cNvPr>
          <p:cNvSpPr>
            <a:spLocks noGrp="1"/>
          </p:cNvSpPr>
          <p:nvPr>
            <p:ph type="body" idx="1"/>
          </p:nvPr>
        </p:nvSpPr>
        <p:spPr>
          <a:xfrm>
            <a:off x="2012752" y="932925"/>
            <a:ext cx="6075653" cy="3814929"/>
          </a:xfrm>
        </p:spPr>
        <p:txBody>
          <a:bodyPr/>
          <a:lstStyle/>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https://pandas.pydata.org/</a:t>
            </a: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https://matplotlib.org/</a:t>
            </a: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https://seaborn.pydata.org/</a:t>
            </a: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Geeks for Geeks</a:t>
            </a: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Analytics </a:t>
            </a:r>
            <a:r>
              <a:rPr lang="en-US" sz="1800" b="1" dirty="0" err="1">
                <a:solidFill>
                  <a:schemeClr val="bg2">
                    <a:lumMod val="25000"/>
                  </a:schemeClr>
                </a:solidFill>
                <a:latin typeface="Roboto" charset="0"/>
                <a:ea typeface="Roboto" charset="0"/>
              </a:rPr>
              <a:t>Vidhya</a:t>
            </a:r>
            <a:endParaRPr lang="en-US" sz="1800" b="1" dirty="0">
              <a:solidFill>
                <a:schemeClr val="bg2">
                  <a:lumMod val="25000"/>
                </a:schemeClr>
              </a:solidFill>
              <a:latin typeface="Roboto" charset="0"/>
              <a:ea typeface="Roboto" charset="0"/>
            </a:endParaRP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Stack overflow.</a:t>
            </a:r>
          </a:p>
          <a:p>
            <a:pPr marL="495300" indent="-342900">
              <a:lnSpc>
                <a:spcPct val="200000"/>
              </a:lnSpc>
              <a:buClrTx/>
              <a:buFont typeface="+mj-lt"/>
              <a:buAutoNum type="arabicParenR"/>
            </a:pPr>
            <a:r>
              <a:rPr lang="en-US" sz="1800" b="1" dirty="0">
                <a:solidFill>
                  <a:schemeClr val="bg2">
                    <a:lumMod val="25000"/>
                  </a:schemeClr>
                </a:solidFill>
                <a:latin typeface="Roboto" charset="0"/>
                <a:ea typeface="Roboto" charset="0"/>
              </a:rPr>
              <a:t> </a:t>
            </a:r>
            <a:r>
              <a:rPr lang="en-US" sz="1800" b="1" dirty="0" err="1">
                <a:solidFill>
                  <a:schemeClr val="bg2">
                    <a:lumMod val="25000"/>
                  </a:schemeClr>
                </a:solidFill>
                <a:latin typeface="Roboto" charset="0"/>
                <a:ea typeface="Roboto" charset="0"/>
              </a:rPr>
              <a:t>Kaggle</a:t>
            </a:r>
            <a:r>
              <a:rPr lang="en-US" sz="1800" b="1" dirty="0">
                <a:solidFill>
                  <a:schemeClr val="bg2">
                    <a:lumMod val="25000"/>
                  </a:schemeClr>
                </a:solidFill>
                <a:latin typeface="Roboto" charset="0"/>
                <a:ea typeface="Roboto" charset="0"/>
              </a:rPr>
              <a:t>. </a:t>
            </a:r>
          </a:p>
        </p:txBody>
      </p:sp>
    </p:spTree>
    <p:extLst>
      <p:ext uri="{BB962C8B-B14F-4D97-AF65-F5344CB8AC3E}">
        <p14:creationId xmlns:p14="http://schemas.microsoft.com/office/powerpoint/2010/main" val="401379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32F-3430-44D1-974B-2998EF657834}"/>
              </a:ext>
            </a:extLst>
          </p:cNvPr>
          <p:cNvSpPr>
            <a:spLocks noGrp="1"/>
          </p:cNvSpPr>
          <p:nvPr>
            <p:ph type="title"/>
          </p:nvPr>
        </p:nvSpPr>
        <p:spPr>
          <a:xfrm>
            <a:off x="883200" y="1547683"/>
            <a:ext cx="8520600" cy="1632546"/>
          </a:xfrm>
        </p:spPr>
        <p:txBody>
          <a:bodyPr/>
          <a:lstStyle/>
          <a:p>
            <a:r>
              <a:rPr lang="en-US" sz="9600" b="1" dirty="0">
                <a:effectLst>
                  <a:outerShdw blurRad="38100" dist="38100" dir="2700000" algn="tl">
                    <a:srgbClr val="000000">
                      <a:alpha val="43137"/>
                    </a:srgbClr>
                  </a:outerShdw>
                </a:effectLst>
              </a:rPr>
              <a:t>Thank You!</a:t>
            </a:r>
            <a:endParaRPr lang="en-IN"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275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812" y="302673"/>
            <a:ext cx="4085701" cy="755700"/>
          </a:xfrm>
        </p:spPr>
        <p:txBody>
          <a:bodyPr/>
          <a:lstStyle/>
          <a:p>
            <a:pPr marL="342900" indent="-342900" algn="ctr">
              <a:buFont typeface="Wingdings" pitchFamily="2" charset="2"/>
              <a:buChar char="Ø"/>
            </a:pPr>
            <a:r>
              <a:rPr lang="en-US" sz="2800" b="1" dirty="0">
                <a:effectLst>
                  <a:outerShdw blurRad="38100" dist="38100" dir="2700000" algn="tl">
                    <a:srgbClr val="000000">
                      <a:alpha val="43137"/>
                    </a:srgbClr>
                  </a:outerShdw>
                </a:effectLst>
              </a:rPr>
              <a:t>First Five Rows Data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2" y="1464701"/>
            <a:ext cx="9031112" cy="2743200"/>
          </a:xfrm>
          <a:prstGeom prst="rect">
            <a:avLst/>
          </a:prstGeom>
        </p:spPr>
      </p:pic>
    </p:spTree>
    <p:extLst>
      <p:ext uri="{BB962C8B-B14F-4D97-AF65-F5344CB8AC3E}">
        <p14:creationId xmlns:p14="http://schemas.microsoft.com/office/powerpoint/2010/main" val="324841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149" y="322128"/>
            <a:ext cx="4698543" cy="755700"/>
          </a:xfrm>
        </p:spPr>
        <p:txBody>
          <a:bodyPr/>
          <a:lstStyle/>
          <a:p>
            <a:pPr marL="457200" indent="-457200" algn="ctr">
              <a:buFont typeface="Wingdings" pitchFamily="2" charset="2"/>
              <a:buChar char="Ø"/>
            </a:pPr>
            <a:r>
              <a:rPr lang="en-US" sz="2800" b="1" dirty="0">
                <a:effectLst>
                  <a:outerShdw blurRad="38100" dist="38100" dir="2700000" algn="tl">
                    <a:srgbClr val="000000">
                      <a:alpha val="43137"/>
                    </a:srgbClr>
                  </a:outerShdw>
                </a:effectLst>
              </a:rPr>
              <a:t>Last Five Rows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3" y="1485056"/>
            <a:ext cx="8984953" cy="2651760"/>
          </a:xfrm>
          <a:prstGeom prst="rect">
            <a:avLst/>
          </a:prstGeom>
        </p:spPr>
      </p:pic>
    </p:spTree>
    <p:extLst>
      <p:ext uri="{BB962C8B-B14F-4D97-AF65-F5344CB8AC3E}">
        <p14:creationId xmlns:p14="http://schemas.microsoft.com/office/powerpoint/2010/main" val="426126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C203-F8DA-4CC1-94B4-48E5B1D2319B}"/>
              </a:ext>
            </a:extLst>
          </p:cNvPr>
          <p:cNvSpPr>
            <a:spLocks noGrp="1"/>
          </p:cNvSpPr>
          <p:nvPr>
            <p:ph type="title"/>
          </p:nvPr>
        </p:nvSpPr>
        <p:spPr>
          <a:xfrm>
            <a:off x="2248077" y="-110029"/>
            <a:ext cx="4004806"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Explore The Dataset</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DFBCA15-2093-4DCA-A442-18B0FA2831BD}"/>
              </a:ext>
            </a:extLst>
          </p:cNvPr>
          <p:cNvSpPr>
            <a:spLocks noGrp="1"/>
          </p:cNvSpPr>
          <p:nvPr>
            <p:ph type="body" idx="1"/>
          </p:nvPr>
        </p:nvSpPr>
        <p:spPr>
          <a:xfrm>
            <a:off x="316231" y="569435"/>
            <a:ext cx="2875253" cy="445924"/>
          </a:xfrm>
        </p:spPr>
        <p:txBody>
          <a:bodyPr/>
          <a:lstStyle/>
          <a:p>
            <a:pPr marL="152400" indent="0">
              <a:buNone/>
            </a:pPr>
            <a:r>
              <a:rPr lang="en-US" sz="1600" b="1" dirty="0">
                <a:solidFill>
                  <a:srgbClr val="7030A0"/>
                </a:solidFill>
              </a:rPr>
              <a:t>Go Through The Dataset</a:t>
            </a:r>
            <a:endParaRPr lang="en-IN" sz="1600" b="1" dirty="0">
              <a:solidFill>
                <a:srgbClr val="7030A0"/>
              </a:solidFill>
            </a:endParaRPr>
          </a:p>
        </p:txBody>
      </p:sp>
      <p:pic>
        <p:nvPicPr>
          <p:cNvPr id="5" name="Picture 4">
            <a:extLst>
              <a:ext uri="{FF2B5EF4-FFF2-40B4-BE49-F238E27FC236}">
                <a16:creationId xmlns:a16="http://schemas.microsoft.com/office/drawing/2014/main" id="{D6A34EAA-6911-4481-8934-C73053F78586}"/>
              </a:ext>
            </a:extLst>
          </p:cNvPr>
          <p:cNvPicPr>
            <a:picLocks noChangeAspect="1"/>
          </p:cNvPicPr>
          <p:nvPr/>
        </p:nvPicPr>
        <p:blipFill>
          <a:blip r:embed="rId2"/>
          <a:stretch>
            <a:fillRect/>
          </a:stretch>
        </p:blipFill>
        <p:spPr>
          <a:xfrm>
            <a:off x="32786" y="1385047"/>
            <a:ext cx="4557734" cy="3422277"/>
          </a:xfrm>
          <a:prstGeom prst="rect">
            <a:avLst/>
          </a:prstGeom>
        </p:spPr>
      </p:pic>
      <p:pic>
        <p:nvPicPr>
          <p:cNvPr id="7" name="Picture 6">
            <a:extLst>
              <a:ext uri="{FF2B5EF4-FFF2-40B4-BE49-F238E27FC236}">
                <a16:creationId xmlns:a16="http://schemas.microsoft.com/office/drawing/2014/main" id="{DA621E7A-20EB-4EB7-9E6B-BAA4ABE90E26}"/>
              </a:ext>
            </a:extLst>
          </p:cNvPr>
          <p:cNvPicPr>
            <a:picLocks noChangeAspect="1"/>
          </p:cNvPicPr>
          <p:nvPr/>
        </p:nvPicPr>
        <p:blipFill>
          <a:blip r:embed="rId3"/>
          <a:stretch>
            <a:fillRect/>
          </a:stretch>
        </p:blipFill>
        <p:spPr>
          <a:xfrm>
            <a:off x="4572000" y="649033"/>
            <a:ext cx="2978524" cy="2112097"/>
          </a:xfrm>
          <a:prstGeom prst="rect">
            <a:avLst/>
          </a:prstGeom>
        </p:spPr>
      </p:pic>
      <p:pic>
        <p:nvPicPr>
          <p:cNvPr id="9" name="Picture 8">
            <a:extLst>
              <a:ext uri="{FF2B5EF4-FFF2-40B4-BE49-F238E27FC236}">
                <a16:creationId xmlns:a16="http://schemas.microsoft.com/office/drawing/2014/main" id="{70BF64FA-FF80-4FAC-AD50-EFA43D9D304A}"/>
              </a:ext>
            </a:extLst>
          </p:cNvPr>
          <p:cNvPicPr>
            <a:picLocks noChangeAspect="1"/>
          </p:cNvPicPr>
          <p:nvPr/>
        </p:nvPicPr>
        <p:blipFill>
          <a:blip r:embed="rId4"/>
          <a:stretch>
            <a:fillRect/>
          </a:stretch>
        </p:blipFill>
        <p:spPr>
          <a:xfrm>
            <a:off x="6364653" y="2761130"/>
            <a:ext cx="2758440" cy="2324100"/>
          </a:xfrm>
          <a:prstGeom prst="rect">
            <a:avLst/>
          </a:prstGeom>
        </p:spPr>
      </p:pic>
      <p:sp>
        <p:nvSpPr>
          <p:cNvPr id="10" name="Arrow: Down 9">
            <a:extLst>
              <a:ext uri="{FF2B5EF4-FFF2-40B4-BE49-F238E27FC236}">
                <a16:creationId xmlns:a16="http://schemas.microsoft.com/office/drawing/2014/main" id="{D998BCAB-0834-44E6-A9E4-3E3BA3B9B590}"/>
              </a:ext>
            </a:extLst>
          </p:cNvPr>
          <p:cNvSpPr/>
          <p:nvPr/>
        </p:nvSpPr>
        <p:spPr>
          <a:xfrm>
            <a:off x="1028701" y="1015359"/>
            <a:ext cx="161364" cy="332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5999248-5711-41A3-9BD0-D97580981427}"/>
              </a:ext>
            </a:extLst>
          </p:cNvPr>
          <p:cNvSpPr txBox="1"/>
          <p:nvPr/>
        </p:nvSpPr>
        <p:spPr>
          <a:xfrm>
            <a:off x="7961490" y="569435"/>
            <a:ext cx="1149724" cy="1077218"/>
          </a:xfrm>
          <a:prstGeom prst="rect">
            <a:avLst/>
          </a:prstGeom>
          <a:noFill/>
        </p:spPr>
        <p:txBody>
          <a:bodyPr wrap="square" rtlCol="0">
            <a:spAutoFit/>
          </a:bodyPr>
          <a:lstStyle/>
          <a:p>
            <a:pPr algn="just"/>
            <a:r>
              <a:rPr lang="en-US" sz="1600" b="1" dirty="0">
                <a:solidFill>
                  <a:srgbClr val="7030A0"/>
                </a:solidFill>
              </a:rPr>
              <a:t>Checking Null Values In Dataset</a:t>
            </a:r>
            <a:endParaRPr lang="en-IN" sz="1600" b="1" dirty="0">
              <a:solidFill>
                <a:srgbClr val="7030A0"/>
              </a:solidFill>
            </a:endParaRPr>
          </a:p>
        </p:txBody>
      </p:sp>
      <p:sp>
        <p:nvSpPr>
          <p:cNvPr id="12" name="Arrow: Left 11">
            <a:extLst>
              <a:ext uri="{FF2B5EF4-FFF2-40B4-BE49-F238E27FC236}">
                <a16:creationId xmlns:a16="http://schemas.microsoft.com/office/drawing/2014/main" id="{D8AB7563-267A-4EDD-91CE-EA1AE237A433}"/>
              </a:ext>
            </a:extLst>
          </p:cNvPr>
          <p:cNvSpPr/>
          <p:nvPr/>
        </p:nvSpPr>
        <p:spPr>
          <a:xfrm>
            <a:off x="7550524" y="1015359"/>
            <a:ext cx="376517" cy="194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5A68C488-E55A-486F-A567-12AEBC21B55E}"/>
              </a:ext>
            </a:extLst>
          </p:cNvPr>
          <p:cNvSpPr txBox="1"/>
          <p:nvPr/>
        </p:nvSpPr>
        <p:spPr>
          <a:xfrm>
            <a:off x="4590520" y="2958535"/>
            <a:ext cx="1485901" cy="1077218"/>
          </a:xfrm>
          <a:prstGeom prst="rect">
            <a:avLst/>
          </a:prstGeom>
          <a:noFill/>
        </p:spPr>
        <p:txBody>
          <a:bodyPr wrap="square" rtlCol="0">
            <a:spAutoFit/>
          </a:bodyPr>
          <a:lstStyle/>
          <a:p>
            <a:pPr algn="just"/>
            <a:r>
              <a:rPr lang="en-US" sz="1600" b="1" dirty="0">
                <a:solidFill>
                  <a:srgbClr val="7030A0"/>
                </a:solidFill>
              </a:rPr>
              <a:t>Replacing The Null Values With Their Mean</a:t>
            </a:r>
            <a:endParaRPr lang="en-IN" sz="1600" b="1" dirty="0">
              <a:solidFill>
                <a:srgbClr val="7030A0"/>
              </a:solidFill>
            </a:endParaRPr>
          </a:p>
        </p:txBody>
      </p:sp>
      <p:sp>
        <p:nvSpPr>
          <p:cNvPr id="14" name="Arrow: Right 13">
            <a:extLst>
              <a:ext uri="{FF2B5EF4-FFF2-40B4-BE49-F238E27FC236}">
                <a16:creationId xmlns:a16="http://schemas.microsoft.com/office/drawing/2014/main" id="{833C2F4D-B3F0-49CE-B958-D1EA3ABCEBAD}"/>
              </a:ext>
            </a:extLst>
          </p:cNvPr>
          <p:cNvSpPr/>
          <p:nvPr/>
        </p:nvSpPr>
        <p:spPr>
          <a:xfrm>
            <a:off x="6061262" y="3449171"/>
            <a:ext cx="30339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436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345" y="302672"/>
            <a:ext cx="4708259" cy="755700"/>
          </a:xfrm>
        </p:spPr>
        <p:txBody>
          <a:bodyPr/>
          <a:lstStyle/>
          <a:p>
            <a:pPr marL="342900" indent="-342900" algn="ctr">
              <a:buFont typeface="Wingdings" pitchFamily="2" charset="2"/>
              <a:buChar char="Ø"/>
            </a:pPr>
            <a:r>
              <a:rPr lang="en-US" sz="2800" b="1" dirty="0">
                <a:effectLst>
                  <a:outerShdw blurRad="38100" dist="38100" dir="2700000" algn="tl">
                    <a:srgbClr val="000000">
                      <a:alpha val="43137"/>
                    </a:srgbClr>
                  </a:outerShdw>
                </a:effectLst>
              </a:rPr>
              <a:t>Description</a:t>
            </a:r>
            <a:r>
              <a:rPr lang="en-US" b="1" dirty="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of the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0037"/>
            <a:ext cx="9144000" cy="2588193"/>
          </a:xfrm>
          <a:prstGeom prst="rect">
            <a:avLst/>
          </a:prstGeom>
        </p:spPr>
      </p:pic>
    </p:spTree>
    <p:extLst>
      <p:ext uri="{BB962C8B-B14F-4D97-AF65-F5344CB8AC3E}">
        <p14:creationId xmlns:p14="http://schemas.microsoft.com/office/powerpoint/2010/main" val="258221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91C7-B12A-487F-9A2D-26A2B3753399}"/>
              </a:ext>
            </a:extLst>
          </p:cNvPr>
          <p:cNvSpPr>
            <a:spLocks noGrp="1"/>
          </p:cNvSpPr>
          <p:nvPr>
            <p:ph type="title"/>
          </p:nvPr>
        </p:nvSpPr>
        <p:spPr>
          <a:xfrm>
            <a:off x="254991" y="160316"/>
            <a:ext cx="6727055" cy="755700"/>
          </a:xfrm>
        </p:spPr>
        <p:txBody>
          <a:bodyPr/>
          <a:lstStyle/>
          <a:p>
            <a:pPr marL="342900" indent="-342900">
              <a:buFont typeface="Wingdings" panose="05000000000000000000" pitchFamily="2" charset="2"/>
              <a:buChar char="Ø"/>
            </a:pPr>
            <a:r>
              <a:rPr lang="en-US" sz="2800" b="1" dirty="0">
                <a:effectLst>
                  <a:outerShdw blurRad="38100" dist="38100" dir="2700000" algn="tl">
                    <a:srgbClr val="000000">
                      <a:alpha val="43137"/>
                    </a:srgbClr>
                  </a:outerShdw>
                </a:effectLst>
              </a:rPr>
              <a:t>Canceled &amp; Check-Out Booking</a:t>
            </a:r>
            <a:r>
              <a:rPr lang="en-US" sz="2800" b="1" dirty="0"/>
              <a:t> </a:t>
            </a:r>
            <a:endParaRPr lang="en-IN" sz="2800" b="1" dirty="0"/>
          </a:p>
        </p:txBody>
      </p:sp>
      <p:sp>
        <p:nvSpPr>
          <p:cNvPr id="3" name="Text Placeholder 2">
            <a:extLst>
              <a:ext uri="{FF2B5EF4-FFF2-40B4-BE49-F238E27FC236}">
                <a16:creationId xmlns:a16="http://schemas.microsoft.com/office/drawing/2014/main" id="{8C3A24CE-FF98-4985-9167-BCA2693125F8}"/>
              </a:ext>
            </a:extLst>
          </p:cNvPr>
          <p:cNvSpPr>
            <a:spLocks noGrp="1"/>
          </p:cNvSpPr>
          <p:nvPr>
            <p:ph type="body" idx="1"/>
          </p:nvPr>
        </p:nvSpPr>
        <p:spPr>
          <a:xfrm>
            <a:off x="311700" y="1165774"/>
            <a:ext cx="3126160" cy="3526728"/>
          </a:xfrm>
        </p:spPr>
        <p:txBody>
          <a:bodyPr/>
          <a:lstStyle/>
          <a:p>
            <a:pPr algn="just">
              <a:buClrTx/>
            </a:pPr>
            <a:r>
              <a:rPr lang="en-US" sz="1400" b="1" dirty="0">
                <a:solidFill>
                  <a:schemeClr val="bg2">
                    <a:lumMod val="25000"/>
                  </a:schemeClr>
                </a:solidFill>
              </a:rPr>
              <a:t>75166 customers are actually checked-out to the hotel </a:t>
            </a:r>
          </a:p>
          <a:p>
            <a:pPr algn="just">
              <a:buClrTx/>
            </a:pPr>
            <a:r>
              <a:rPr lang="en-US" sz="1400" b="1" dirty="0">
                <a:solidFill>
                  <a:schemeClr val="bg2">
                    <a:lumMod val="25000"/>
                  </a:schemeClr>
                </a:solidFill>
              </a:rPr>
              <a:t>43017 customers are cancelling their bookings.</a:t>
            </a:r>
          </a:p>
          <a:p>
            <a:pPr algn="just">
              <a:buClrTx/>
            </a:pPr>
            <a:r>
              <a:rPr lang="en-US" sz="1400" b="1" dirty="0">
                <a:solidFill>
                  <a:schemeClr val="bg2">
                    <a:lumMod val="25000"/>
                  </a:schemeClr>
                </a:solidFill>
              </a:rPr>
              <a:t>Due to this canceled bookings there will be an adverse effect on hotel business which means hotels are not able to make more profit, they are losing their customers. </a:t>
            </a:r>
            <a:endParaRPr lang="en-IN" sz="1400" b="1"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3437860" y="1092763"/>
            <a:ext cx="5210175" cy="3095625"/>
          </a:xfrm>
          <a:prstGeom prst="rect">
            <a:avLst/>
          </a:prstGeom>
        </p:spPr>
      </p:pic>
    </p:spTree>
    <p:extLst>
      <p:ext uri="{BB962C8B-B14F-4D97-AF65-F5344CB8AC3E}">
        <p14:creationId xmlns:p14="http://schemas.microsoft.com/office/powerpoint/2010/main" val="276832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5E6A-2D69-47FA-93AA-C327360B69D4}"/>
              </a:ext>
            </a:extLst>
          </p:cNvPr>
          <p:cNvSpPr>
            <a:spLocks noGrp="1"/>
          </p:cNvSpPr>
          <p:nvPr>
            <p:ph type="title"/>
          </p:nvPr>
        </p:nvSpPr>
        <p:spPr>
          <a:xfrm>
            <a:off x="-62700" y="0"/>
            <a:ext cx="9206700" cy="755700"/>
          </a:xfrm>
        </p:spPr>
        <p:txBody>
          <a:bodyPr/>
          <a:lstStyle/>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rPr>
              <a:t>Non-Canceled vs Canceled Booking Percentage     </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0C84B2D-CADC-474C-8CC8-3A654FF04D2F}"/>
              </a:ext>
            </a:extLst>
          </p:cNvPr>
          <p:cNvSpPr>
            <a:spLocks noGrp="1"/>
          </p:cNvSpPr>
          <p:nvPr>
            <p:ph type="body" idx="1"/>
          </p:nvPr>
        </p:nvSpPr>
        <p:spPr/>
        <p:txBody>
          <a:bodyPr/>
          <a:lstStyle/>
          <a:p>
            <a:pPr marL="152400" indent="0" algn="just">
              <a:buNone/>
            </a:pPr>
            <a:r>
              <a:rPr lang="en-US" sz="1400" b="1" dirty="0">
                <a:solidFill>
                  <a:schemeClr val="bg2">
                    <a:lumMod val="25000"/>
                  </a:schemeClr>
                </a:solidFill>
              </a:rPr>
              <a:t>As we saw total number of booking from our last slide, here we are going to see the same but in terms of percentage. This bar graph representing that 63% of customers are check-in to hotels where 37% of customers canceled their bookings.</a:t>
            </a:r>
            <a:endParaRPr lang="en-IN" sz="1400" b="1" dirty="0">
              <a:solidFill>
                <a:schemeClr val="bg2">
                  <a:lumMod val="25000"/>
                </a:schemeClr>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250" r="5192"/>
          <a:stretch/>
        </p:blipFill>
        <p:spPr>
          <a:xfrm>
            <a:off x="3161491" y="944245"/>
            <a:ext cx="5817145" cy="3423475"/>
          </a:xfrm>
          <a:prstGeom prst="rect">
            <a:avLst/>
          </a:prstGeom>
        </p:spPr>
      </p:pic>
    </p:spTree>
    <p:extLst>
      <p:ext uri="{BB962C8B-B14F-4D97-AF65-F5344CB8AC3E}">
        <p14:creationId xmlns:p14="http://schemas.microsoft.com/office/powerpoint/2010/main" val="259557801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1663</Words>
  <Application>Microsoft Office PowerPoint</Application>
  <PresentationFormat>On-screen Show (16:9)</PresentationFormat>
  <Paragraphs>117</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Wingdings</vt:lpstr>
      <vt:lpstr>Arial</vt:lpstr>
      <vt:lpstr>Montserrat</vt:lpstr>
      <vt:lpstr>Roboto</vt:lpstr>
      <vt:lpstr>Courier New</vt:lpstr>
      <vt:lpstr>Simple Light</vt:lpstr>
      <vt:lpstr>                    Capstone Project Hotel Booking  Analysis  Team Members Anupam Mishra Kartike Animesh Chakraborty Pinaki Nandan   </vt:lpstr>
      <vt:lpstr>Let’s Analyse Hotel Booking</vt:lpstr>
      <vt:lpstr>Fast Growing  Ever Green Hotel Business</vt:lpstr>
      <vt:lpstr>First Five Rows Data</vt:lpstr>
      <vt:lpstr>Last Five Rows Data</vt:lpstr>
      <vt:lpstr>Explore The Dataset</vt:lpstr>
      <vt:lpstr>Description of the Data</vt:lpstr>
      <vt:lpstr>Canceled &amp; Check-Out Booking </vt:lpstr>
      <vt:lpstr>Non-Canceled vs Canceled Booking Percentage     </vt:lpstr>
      <vt:lpstr>Deposit Policies Of Hotels</vt:lpstr>
      <vt:lpstr>Total Number Of Bookings Across Different Years</vt:lpstr>
      <vt:lpstr>Demand Trend Of Hotels Year wise</vt:lpstr>
      <vt:lpstr>Top 10 Countries With Maximum Customers</vt:lpstr>
      <vt:lpstr>Night Stay Duration</vt:lpstr>
      <vt:lpstr>Hotel wise Night Stay Duration</vt:lpstr>
      <vt:lpstr>Booking Trend Throught The Year</vt:lpstr>
      <vt:lpstr>Total Number Of Bookings Across Various Market Segment</vt:lpstr>
      <vt:lpstr>Meal Category vs Count Of Booking</vt:lpstr>
      <vt:lpstr>Booking vs Customer Type</vt:lpstr>
      <vt:lpstr>Booking Trend With Respect To Room Type</vt:lpstr>
      <vt:lpstr>Variation In ADR Across Different Months</vt:lpstr>
      <vt:lpstr>Variation In ADR Across Different Months</vt:lpstr>
      <vt:lpstr>Distribution Channel</vt:lpstr>
      <vt:lpstr>Accommodation Type – Single, Couple &amp; Family</vt:lpstr>
      <vt:lpstr>Correlation between previous and current cancellation</vt:lpstr>
      <vt:lpstr>Correlation between cancellation and lead time</vt:lpstr>
      <vt:lpstr>PowerPoint Presentation</vt:lpstr>
      <vt:lpstr>Lead Time Distribution</vt:lpstr>
      <vt:lpstr>Regular Customer base</vt:lpstr>
      <vt:lpstr>Numerical Column Correlation</vt:lpstr>
      <vt:lpstr>Unstacking of the Data</vt:lpstr>
      <vt:lpstr>Conclusion</vt:lpstr>
      <vt:lpstr>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Gaurav Gade Hitesh Verma Anand Gend</dc:title>
  <dc:creator>Gaurav Gade</dc:creator>
  <cp:lastModifiedBy>Anupam Mishra</cp:lastModifiedBy>
  <cp:revision>81</cp:revision>
  <dcterms:modified xsi:type="dcterms:W3CDTF">2022-07-24T15:06:20Z</dcterms:modified>
</cp:coreProperties>
</file>