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706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80" y="66471"/>
            <a:ext cx="348615" cy="357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79" y="66471"/>
            <a:ext cx="348615" cy="357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80" y="66471"/>
            <a:ext cx="348615" cy="3579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8516620" cy="489584"/>
          </a:xfrm>
          <a:custGeom>
            <a:avLst/>
            <a:gdLst/>
            <a:ahLst/>
            <a:cxnLst/>
            <a:rect l="l" t="t" r="r" b="b"/>
            <a:pathLst>
              <a:path w="8516620" h="489584">
                <a:moveTo>
                  <a:pt x="8516620" y="0"/>
                </a:moveTo>
                <a:lnTo>
                  <a:pt x="0" y="0"/>
                </a:lnTo>
                <a:lnTo>
                  <a:pt x="0" y="489102"/>
                </a:lnTo>
                <a:lnTo>
                  <a:pt x="8516620" y="489102"/>
                </a:lnTo>
                <a:lnTo>
                  <a:pt x="851662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516620" cy="489584"/>
          </a:xfrm>
          <a:custGeom>
            <a:avLst/>
            <a:gdLst/>
            <a:ahLst/>
            <a:cxnLst/>
            <a:rect l="l" t="t" r="r" b="b"/>
            <a:pathLst>
              <a:path w="8516620" h="489584">
                <a:moveTo>
                  <a:pt x="0" y="489102"/>
                </a:moveTo>
                <a:lnTo>
                  <a:pt x="8516620" y="489102"/>
                </a:lnTo>
                <a:lnTo>
                  <a:pt x="8516620" y="0"/>
                </a:lnTo>
                <a:lnTo>
                  <a:pt x="0" y="0"/>
                </a:lnTo>
                <a:lnTo>
                  <a:pt x="0" y="489102"/>
                </a:lnTo>
                <a:close/>
              </a:path>
            </a:pathLst>
          </a:custGeom>
          <a:ln w="25400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3277" y="-32511"/>
            <a:ext cx="5457444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4675" y="1251711"/>
            <a:ext cx="7994649" cy="1586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jpeg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jpeg"/><Relationship Id="rId5" Type="http://schemas.openxmlformats.org/officeDocument/2006/relationships/image" Target="../media/image58.jpeg"/><Relationship Id="rId4" Type="http://schemas.openxmlformats.org/officeDocument/2006/relationships/image" Target="../media/image5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Capstone</a:t>
            </a:r>
            <a:r>
              <a:rPr spc="-330" dirty="0"/>
              <a:t> </a:t>
            </a:r>
            <a:r>
              <a:rPr spc="-215" dirty="0"/>
              <a:t>Project-2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74675" y="1251711"/>
            <a:ext cx="7994649" cy="23288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 algn="ctr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Bike </a:t>
            </a:r>
            <a:r>
              <a:rPr spc="-140" dirty="0"/>
              <a:t>Sharing </a:t>
            </a:r>
            <a:r>
              <a:rPr spc="-80" dirty="0"/>
              <a:t>Demand</a:t>
            </a:r>
            <a:r>
              <a:rPr spc="-455" dirty="0"/>
              <a:t> </a:t>
            </a:r>
            <a:r>
              <a:rPr spc="-95" dirty="0"/>
              <a:t>Prediction</a:t>
            </a:r>
          </a:p>
          <a:p>
            <a:pPr marL="85090" algn="ctr">
              <a:lnSpc>
                <a:spcPts val="2145"/>
              </a:lnSpc>
              <a:spcBef>
                <a:spcPts val="85"/>
              </a:spcBef>
            </a:pPr>
            <a:r>
              <a:rPr sz="1800" spc="-100" dirty="0"/>
              <a:t>(Supervised </a:t>
            </a:r>
            <a:r>
              <a:rPr sz="1800" spc="-45" dirty="0"/>
              <a:t>Machine </a:t>
            </a:r>
            <a:r>
              <a:rPr sz="1800" spc="-65" dirty="0"/>
              <a:t>Learning </a:t>
            </a:r>
            <a:r>
              <a:rPr sz="1800" spc="-80" dirty="0"/>
              <a:t>regression</a:t>
            </a:r>
            <a:r>
              <a:rPr sz="1800" spc="-185" dirty="0"/>
              <a:t> </a:t>
            </a:r>
            <a:r>
              <a:rPr sz="1800" spc="-335" dirty="0"/>
              <a:t>)</a:t>
            </a:r>
            <a:endParaRPr sz="1800" dirty="0"/>
          </a:p>
          <a:p>
            <a:pPr marL="85725" algn="ctr">
              <a:lnSpc>
                <a:spcPts val="2865"/>
              </a:lnSpc>
            </a:pPr>
            <a:r>
              <a:rPr sz="2400" spc="-70" dirty="0"/>
              <a:t>BY</a:t>
            </a:r>
            <a:endParaRPr sz="2400" dirty="0"/>
          </a:p>
          <a:p>
            <a:pPr marL="83820" algn="ctr"/>
            <a:r>
              <a:rPr lang="en-US" sz="2400" spc="-75">
                <a:solidFill>
                  <a:srgbClr val="C00000"/>
                </a:solidFill>
              </a:rPr>
              <a:t>Anupam Mishra</a:t>
            </a:r>
          </a:p>
          <a:p>
            <a:pPr marL="83820" algn="ctr">
              <a:lnSpc>
                <a:spcPct val="100000"/>
              </a:lnSpc>
            </a:pPr>
            <a:r>
              <a:rPr lang="en-US" sz="2400" spc="-75" dirty="0" err="1">
                <a:solidFill>
                  <a:srgbClr val="C00000"/>
                </a:solidFill>
              </a:rPr>
              <a:t>Kartike</a:t>
            </a:r>
            <a:endParaRPr lang="en-US" sz="2400" spc="-75" dirty="0">
              <a:solidFill>
                <a:srgbClr val="C00000"/>
              </a:solidFill>
            </a:endParaRPr>
          </a:p>
          <a:p>
            <a:pPr marL="83820" algn="ctr">
              <a:lnSpc>
                <a:spcPct val="100000"/>
              </a:lnSpc>
            </a:pPr>
            <a:r>
              <a:rPr lang="en-US" sz="2400" spc="-75" dirty="0" err="1">
                <a:solidFill>
                  <a:srgbClr val="C00000"/>
                </a:solidFill>
              </a:rPr>
              <a:t>Animesh</a:t>
            </a:r>
            <a:r>
              <a:rPr lang="en-US" sz="2400" spc="-75" dirty="0">
                <a:solidFill>
                  <a:srgbClr val="C00000"/>
                </a:solidFill>
              </a:rPr>
              <a:t> Chakraborty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358"/>
            <a:ext cx="531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EDA (Exploratory Data</a:t>
            </a:r>
            <a:r>
              <a:rPr sz="2400" b="1" spc="3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Analysis):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536448"/>
            <a:ext cx="48291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Bike Rent Trend according to hour in different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scenarios.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370"/>
            <a:ext cx="4419599" cy="2171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860202"/>
            <a:ext cx="4572000" cy="22733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4951"/>
            <a:ext cx="4530012" cy="21375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358"/>
            <a:ext cx="531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EDA (Exploratory Data</a:t>
            </a:r>
            <a:r>
              <a:rPr sz="2400" b="1" spc="3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Analysis):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700024"/>
            <a:ext cx="45707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Distribution of target </a:t>
            </a:r>
            <a:r>
              <a:rPr sz="1600" b="1" spc="-5" dirty="0">
                <a:latin typeface="Arial"/>
                <a:cs typeface="Arial"/>
              </a:rPr>
              <a:t>variable- </a:t>
            </a:r>
            <a:r>
              <a:rPr sz="1600" b="1" dirty="0">
                <a:latin typeface="Arial"/>
                <a:cs typeface="Arial"/>
              </a:rPr>
              <a:t>Bike Rent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Count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540" y="3978655"/>
            <a:ext cx="40151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Distribution is rightly skewed and some outliers are  observed.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0394" y="3978655"/>
            <a:ext cx="409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To normalize the distribution we applied square root  method. After normalization no outliers were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found.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" r="7084"/>
          <a:stretch/>
        </p:blipFill>
        <p:spPr>
          <a:xfrm>
            <a:off x="317" y="1435847"/>
            <a:ext cx="4571683" cy="24313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4" r="4401"/>
          <a:stretch/>
        </p:blipFill>
        <p:spPr>
          <a:xfrm>
            <a:off x="4495800" y="1410578"/>
            <a:ext cx="4648200" cy="25321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39" y="70358"/>
            <a:ext cx="8956040" cy="2541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Preparation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 for model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building:</a:t>
            </a:r>
            <a:endParaRPr sz="2400" dirty="0">
              <a:latin typeface="Arial"/>
              <a:cs typeface="Arial"/>
            </a:endParaRPr>
          </a:p>
          <a:p>
            <a:pPr marL="6381750" marR="10160" lvl="1">
              <a:lnSpc>
                <a:spcPct val="100000"/>
              </a:lnSpc>
              <a:spcBef>
                <a:spcPts val="1810"/>
              </a:spcBef>
              <a:buSzPct val="92857"/>
              <a:buFont typeface="Wingdings"/>
              <a:buChar char=""/>
              <a:tabLst>
                <a:tab pos="6523990" algn="l"/>
              </a:tabLst>
            </a:pPr>
            <a:r>
              <a:rPr sz="1400" spc="-5" dirty="0">
                <a:latin typeface="Arial"/>
                <a:cs typeface="Arial"/>
              </a:rPr>
              <a:t>With the heat map we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dropped  highly correlated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variables.</a:t>
            </a:r>
            <a:endParaRPr sz="1400" dirty="0">
              <a:latin typeface="Arial"/>
              <a:cs typeface="Arial"/>
            </a:endParaRPr>
          </a:p>
          <a:p>
            <a:pPr marL="6381750" marR="50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As we can see Temperature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  Dew point temperature are 91 %  correlated. So we dropped the  Dew point temperature because  it has very low correlation with  our </a:t>
            </a:r>
            <a:r>
              <a:rPr sz="1400" dirty="0">
                <a:latin typeface="Arial"/>
                <a:cs typeface="Arial"/>
              </a:rPr>
              <a:t>target </a:t>
            </a:r>
            <a:r>
              <a:rPr sz="1400" spc="-5" dirty="0">
                <a:latin typeface="Arial"/>
                <a:cs typeface="Arial"/>
              </a:rPr>
              <a:t>variable as compared  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temperature.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197352"/>
            <a:ext cx="4126229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Later by using variation inflation </a:t>
            </a:r>
            <a:r>
              <a:rPr sz="1400" dirty="0">
                <a:latin typeface="Arial"/>
                <a:cs typeface="Arial"/>
              </a:rPr>
              <a:t>factor </a:t>
            </a:r>
            <a:r>
              <a:rPr sz="1400" spc="-5" dirty="0">
                <a:latin typeface="Arial"/>
                <a:cs typeface="Arial"/>
              </a:rPr>
              <a:t>we dropped  ‘Visibility’ and ‘Humidity’ features as </a:t>
            </a:r>
            <a:r>
              <a:rPr sz="1400" dirty="0">
                <a:latin typeface="Arial"/>
                <a:cs typeface="Arial"/>
              </a:rPr>
              <a:t>they </a:t>
            </a:r>
            <a:r>
              <a:rPr sz="1400" spc="-5" dirty="0">
                <a:latin typeface="Arial"/>
                <a:cs typeface="Arial"/>
              </a:rPr>
              <a:t>had VIF  value more </a:t>
            </a:r>
            <a:r>
              <a:rPr sz="1400" dirty="0">
                <a:latin typeface="Arial"/>
                <a:cs typeface="Arial"/>
              </a:rPr>
              <a:t>than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5.</a:t>
            </a:r>
            <a:endParaRPr sz="1400">
              <a:latin typeface="Arial"/>
              <a:cs typeface="Arial"/>
            </a:endParaRPr>
          </a:p>
          <a:p>
            <a:pPr marL="12700" marR="132080" algn="just">
              <a:lnSpc>
                <a:spcPct val="100000"/>
              </a:lnSpc>
              <a:spcBef>
                <a:spcPts val="5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Next we created dummy variables for categorical  Seasons column and did mapping with 0 and 1 for  holiday and functioning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column.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154305" indent="-142240" algn="just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Thus we prepared our data for model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building.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" r="10056" b="3650"/>
          <a:stretch/>
        </p:blipFill>
        <p:spPr>
          <a:xfrm>
            <a:off x="0" y="507879"/>
            <a:ext cx="4126229" cy="2689473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579" y="2876550"/>
            <a:ext cx="484122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358"/>
            <a:ext cx="5179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 Selection and</a:t>
            </a:r>
            <a:r>
              <a:rPr sz="2400" b="1" spc="-1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Evaluation: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634491"/>
            <a:ext cx="8833485" cy="45089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As </a:t>
            </a:r>
            <a:r>
              <a:rPr sz="1400" spc="-5" dirty="0">
                <a:latin typeface="Arial"/>
                <a:cs typeface="Arial"/>
              </a:rPr>
              <a:t>this is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regression problem we are trying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predict continuous value. </a:t>
            </a:r>
            <a:r>
              <a:rPr sz="1400" dirty="0">
                <a:latin typeface="Arial"/>
                <a:cs typeface="Arial"/>
              </a:rPr>
              <a:t>For this </a:t>
            </a:r>
            <a:r>
              <a:rPr sz="1400" spc="-5" dirty="0">
                <a:latin typeface="Arial"/>
                <a:cs typeface="Arial"/>
              </a:rPr>
              <a:t>we used following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regression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models.</a:t>
            </a:r>
            <a:endParaRPr sz="140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Linear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Regression</a:t>
            </a:r>
            <a:endParaRPr sz="140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Lasso regression (regularized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regression)</a:t>
            </a:r>
            <a:endParaRPr sz="140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Ridge Regression(regularized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regression)</a:t>
            </a:r>
            <a:endParaRPr lang="en-IN" sz="1400" spc="-5" dirty="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lang="en-IN" sz="1400" spc="-5" dirty="0">
                <a:latin typeface="Arial"/>
                <a:cs typeface="Arial"/>
              </a:rPr>
              <a:t>Elastic Net Regression (regularized regression) </a:t>
            </a:r>
            <a:endParaRPr sz="140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Decision Tree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regression.</a:t>
            </a:r>
            <a:endParaRPr sz="140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Random </a:t>
            </a:r>
            <a:r>
              <a:rPr sz="1400" dirty="0">
                <a:latin typeface="Arial"/>
                <a:cs typeface="Arial"/>
              </a:rPr>
              <a:t>forest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regression</a:t>
            </a:r>
            <a:endParaRPr sz="140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Gradient Boosting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regression.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400" b="1" spc="-5" dirty="0">
                <a:latin typeface="Arial"/>
                <a:cs typeface="Arial"/>
              </a:rPr>
              <a:t>Assumptions of regression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line:</a:t>
            </a:r>
            <a:endParaRPr sz="1400">
              <a:latin typeface="Arial"/>
              <a:cs typeface="Arial"/>
            </a:endParaRPr>
          </a:p>
          <a:p>
            <a:pPr marL="161290" indent="-149225">
              <a:lnSpc>
                <a:spcPct val="100000"/>
              </a:lnSpc>
              <a:buSzPct val="92857"/>
              <a:buAutoNum type="arabicPeriod"/>
              <a:tabLst>
                <a:tab pos="161925" algn="l"/>
              </a:tabLst>
            </a:pPr>
            <a:r>
              <a:rPr sz="1400" spc="-5" dirty="0">
                <a:latin typeface="Arial"/>
                <a:cs typeface="Arial"/>
              </a:rPr>
              <a:t>The relation between the dependent and independent variables should be almost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linear.</a:t>
            </a:r>
            <a:endParaRPr sz="1400">
              <a:latin typeface="Arial"/>
              <a:cs typeface="Arial"/>
            </a:endParaRPr>
          </a:p>
          <a:p>
            <a:pPr marL="12700" marR="376555">
              <a:lnSpc>
                <a:spcPct val="100000"/>
              </a:lnSpc>
              <a:buSzPct val="92857"/>
              <a:buAutoNum type="arabicPeriod"/>
              <a:tabLst>
                <a:tab pos="161925" algn="l"/>
              </a:tabLst>
            </a:pPr>
            <a:r>
              <a:rPr sz="1400" spc="-5" dirty="0">
                <a:latin typeface="Arial"/>
                <a:cs typeface="Arial"/>
              </a:rPr>
              <a:t>Mean of residuals should be zero or close to 0 as much as possible. It is done to check whether our line is  actually the line of “best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fit”.</a:t>
            </a:r>
            <a:endParaRPr sz="1400">
              <a:latin typeface="Arial"/>
              <a:cs typeface="Arial"/>
            </a:endParaRPr>
          </a:p>
          <a:p>
            <a:pPr marL="12700" marR="220345">
              <a:lnSpc>
                <a:spcPct val="100000"/>
              </a:lnSpc>
              <a:buSzPct val="92857"/>
              <a:buAutoNum type="arabicPeriod"/>
              <a:tabLst>
                <a:tab pos="161925" algn="l"/>
              </a:tabLst>
            </a:pPr>
            <a:r>
              <a:rPr sz="1400" spc="-5" dirty="0">
                <a:latin typeface="Arial"/>
                <a:cs typeface="Arial"/>
              </a:rPr>
              <a:t>There should be homoscedasticity or equal variance in a regression model. This assumption means </a:t>
            </a:r>
            <a:r>
              <a:rPr sz="1400" dirty="0">
                <a:latin typeface="Arial"/>
                <a:cs typeface="Arial"/>
              </a:rPr>
              <a:t>that </a:t>
            </a:r>
            <a:r>
              <a:rPr sz="1400" spc="-5" dirty="0">
                <a:latin typeface="Arial"/>
                <a:cs typeface="Arial"/>
              </a:rPr>
              <a:t>the  variance around the regression line is the same for all values of the predictor variable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(X).</a:t>
            </a:r>
            <a:endParaRPr sz="1400">
              <a:latin typeface="Arial"/>
              <a:cs typeface="Arial"/>
            </a:endParaRPr>
          </a:p>
          <a:p>
            <a:pPr marL="161290" indent="-149225">
              <a:lnSpc>
                <a:spcPct val="100000"/>
              </a:lnSpc>
              <a:buSzPct val="92857"/>
              <a:buAutoNum type="arabicPeriod"/>
              <a:tabLst>
                <a:tab pos="161925" algn="l"/>
              </a:tabLst>
            </a:pPr>
            <a:r>
              <a:rPr sz="1400" spc="-5" dirty="0">
                <a:latin typeface="Arial"/>
                <a:cs typeface="Arial"/>
              </a:rPr>
              <a:t>There should </a:t>
            </a:r>
            <a:r>
              <a:rPr sz="1400" dirty="0">
                <a:latin typeface="Arial"/>
                <a:cs typeface="Arial"/>
              </a:rPr>
              <a:t>not </a:t>
            </a:r>
            <a:r>
              <a:rPr sz="1400" spc="-5" dirty="0">
                <a:latin typeface="Arial"/>
                <a:cs typeface="Arial"/>
              </a:rPr>
              <a:t>be multicollinearity in regression model. Multicollinearity generally </a:t>
            </a:r>
            <a:r>
              <a:rPr sz="1400" dirty="0">
                <a:latin typeface="Arial"/>
                <a:cs typeface="Arial"/>
              </a:rPr>
              <a:t>occurs </a:t>
            </a:r>
            <a:r>
              <a:rPr sz="1400" spc="-5" dirty="0">
                <a:latin typeface="Arial"/>
                <a:cs typeface="Arial"/>
              </a:rPr>
              <a:t>when </a:t>
            </a:r>
            <a:r>
              <a:rPr sz="1400" dirty="0">
                <a:latin typeface="Arial"/>
                <a:cs typeface="Arial"/>
              </a:rPr>
              <a:t>there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high correlations between two or more independent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variables.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Arial"/>
              <a:cs typeface="Arial"/>
            </a:endParaRPr>
          </a:p>
          <a:p>
            <a:pPr marL="12700" marR="183515">
              <a:lnSpc>
                <a:spcPct val="100000"/>
              </a:lnSpc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Arial"/>
                <a:cs typeface="Arial"/>
              </a:rPr>
              <a:t>Before and after applying </a:t>
            </a:r>
            <a:r>
              <a:rPr sz="1400" dirty="0">
                <a:latin typeface="Arial"/>
                <a:cs typeface="Arial"/>
              </a:rPr>
              <a:t>these </a:t>
            </a:r>
            <a:r>
              <a:rPr sz="1400" spc="-5" dirty="0">
                <a:latin typeface="Arial"/>
                <a:cs typeface="Arial"/>
              </a:rPr>
              <a:t>models we checked our regression assumptions by distribution of residuals,  scatter plot of actual and predicted values, removing </a:t>
            </a:r>
            <a:r>
              <a:rPr sz="1400" dirty="0">
                <a:latin typeface="Arial"/>
                <a:cs typeface="Arial"/>
              </a:rPr>
              <a:t>multi-colinearity </a:t>
            </a:r>
            <a:r>
              <a:rPr sz="1400" spc="-5" dirty="0">
                <a:latin typeface="Arial"/>
                <a:cs typeface="Arial"/>
              </a:rPr>
              <a:t>among independent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variables.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358"/>
            <a:ext cx="526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 Selection and Evaluation</a:t>
            </a:r>
            <a:r>
              <a:rPr sz="2400" b="1" spc="-1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931" y="2325827"/>
            <a:ext cx="8646795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5080" indent="-470534">
              <a:lnSpc>
                <a:spcPct val="114999"/>
              </a:lnSpc>
              <a:spcBef>
                <a:spcPts val="100"/>
              </a:spcBef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1400" spc="-5" dirty="0">
                <a:latin typeface="Arial"/>
                <a:cs typeface="Arial"/>
              </a:rPr>
              <a:t>From the above regression plot of all numerical </a:t>
            </a:r>
            <a:r>
              <a:rPr sz="1400" dirty="0">
                <a:latin typeface="Arial"/>
                <a:cs typeface="Arial"/>
              </a:rPr>
              <a:t>features </a:t>
            </a:r>
            <a:r>
              <a:rPr sz="1400" spc="-5" dirty="0">
                <a:latin typeface="Arial"/>
                <a:cs typeface="Arial"/>
              </a:rPr>
              <a:t>we see that the columns 'Temperature',  'Wind_speed', 'Visibility', 'Dew_point_temperature', 'Solar_Radiation' are positively relation to the </a:t>
            </a:r>
            <a:r>
              <a:rPr sz="1400" dirty="0">
                <a:latin typeface="Arial"/>
                <a:cs typeface="Arial"/>
              </a:rPr>
              <a:t>target  </a:t>
            </a:r>
            <a:r>
              <a:rPr sz="1400" spc="-5" dirty="0">
                <a:latin typeface="Arial"/>
                <a:cs typeface="Arial"/>
              </a:rPr>
              <a:t>variable,which means the rented bike count increases with increase of these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features.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" y="676275"/>
            <a:ext cx="914340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110764"/>
            <a:ext cx="9151777" cy="197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358"/>
            <a:ext cx="526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 Selection and Evaluation</a:t>
            </a:r>
            <a:r>
              <a:rPr sz="2400" b="1" spc="-1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2588260"/>
            <a:ext cx="7700009" cy="51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5080" indent="-470534">
              <a:lnSpc>
                <a:spcPct val="115100"/>
              </a:lnSpc>
              <a:spcBef>
                <a:spcPts val="100"/>
              </a:spcBef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1400" b="1" spc="-5" dirty="0">
                <a:latin typeface="Arial"/>
                <a:cs typeface="Arial"/>
              </a:rPr>
              <a:t>'Rainfall',‘ Snowfall’, </a:t>
            </a:r>
            <a:r>
              <a:rPr sz="1400" b="1" spc="-10" dirty="0">
                <a:latin typeface="Arial"/>
                <a:cs typeface="Arial"/>
              </a:rPr>
              <a:t>'Humidity' </a:t>
            </a:r>
            <a:r>
              <a:rPr sz="1400" b="1" spc="-5" dirty="0">
                <a:latin typeface="Arial"/>
                <a:cs typeface="Arial"/>
              </a:rPr>
              <a:t>these features are negatively related with the target  variable which means the rented bike count decreases when these features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increase.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7"/>
          <a:stretch/>
        </p:blipFill>
        <p:spPr>
          <a:xfrm>
            <a:off x="23915" y="619380"/>
            <a:ext cx="3695700" cy="1800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" r="6123"/>
          <a:stretch/>
        </p:blipFill>
        <p:spPr>
          <a:xfrm>
            <a:off x="4038600" y="657190"/>
            <a:ext cx="3323729" cy="1609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7"/>
          <a:stretch/>
        </p:blipFill>
        <p:spPr>
          <a:xfrm>
            <a:off x="1676400" y="3105150"/>
            <a:ext cx="4024064" cy="190475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358"/>
            <a:ext cx="526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 Selection and Evaluation</a:t>
            </a:r>
            <a:r>
              <a:rPr sz="2400" b="1" spc="-1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3123" y="1317769"/>
            <a:ext cx="16008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Scores on Test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96519"/>
            <a:ext cx="4101465" cy="6000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400" b="1" spc="-5" dirty="0">
                <a:latin typeface="Arial"/>
                <a:cs typeface="Arial"/>
              </a:rPr>
              <a:t>Linear regression, Lasso and Ridge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Regression:</a:t>
            </a:r>
            <a:endParaRPr sz="1400">
              <a:latin typeface="Arial"/>
              <a:cs typeface="Arial"/>
            </a:endParaRPr>
          </a:p>
          <a:p>
            <a:pPr marL="302895" indent="-142240">
              <a:lnSpc>
                <a:spcPct val="100000"/>
              </a:lnSpc>
              <a:spcBef>
                <a:spcPts val="585"/>
              </a:spcBef>
              <a:buSzPct val="92857"/>
              <a:buFont typeface="Wingdings"/>
              <a:buChar char=""/>
              <a:tabLst>
                <a:tab pos="303530" algn="l"/>
              </a:tabLst>
            </a:pPr>
            <a:r>
              <a:rPr sz="1400" b="1" spc="-5" dirty="0">
                <a:latin typeface="Arial"/>
                <a:cs typeface="Arial"/>
              </a:rPr>
              <a:t>Linear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Regression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4161" y="2259838"/>
            <a:ext cx="166878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Mean of residuals should  be zero or close to 0 as  much as possible. </a:t>
            </a:r>
            <a:r>
              <a:rPr sz="110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is  done to check whether our  line is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actually</a:t>
            </a:r>
            <a:endParaRPr sz="1100">
              <a:latin typeface="Arial"/>
              <a:cs typeface="Arial"/>
            </a:endParaRPr>
          </a:p>
          <a:p>
            <a:pPr marL="4953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the line of “best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fit”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0"/>
          <a:stretch/>
        </p:blipFill>
        <p:spPr>
          <a:xfrm>
            <a:off x="0" y="2115238"/>
            <a:ext cx="3679847" cy="13204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366" y="1885950"/>
            <a:ext cx="3071816" cy="15338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" y="3334255"/>
            <a:ext cx="4180204" cy="18092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1"/>
          <a:stretch/>
        </p:blipFill>
        <p:spPr>
          <a:xfrm>
            <a:off x="4181759" y="3440875"/>
            <a:ext cx="4398668" cy="17026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49"/>
          <a:stretch/>
        </p:blipFill>
        <p:spPr>
          <a:xfrm>
            <a:off x="3679847" y="964446"/>
            <a:ext cx="4572000" cy="94540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358"/>
            <a:ext cx="526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 Selection and Evaluation</a:t>
            </a:r>
            <a:r>
              <a:rPr sz="2400" b="1" spc="-1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454101"/>
            <a:ext cx="3815715" cy="3041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500"/>
              </a:lnSpc>
              <a:spcBef>
                <a:spcPts val="100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b="1" spc="-5" dirty="0">
                <a:latin typeface="Arial"/>
                <a:cs typeface="Arial"/>
              </a:rPr>
              <a:t>Lasso (Hyper-parameter tuned- alpha=0.01)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965" y="808990"/>
            <a:ext cx="16008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Scores </a:t>
            </a:r>
            <a:r>
              <a:rPr sz="1400" b="1" dirty="0">
                <a:latin typeface="Arial"/>
                <a:cs typeface="Arial"/>
              </a:rPr>
              <a:t>on </a:t>
            </a:r>
            <a:r>
              <a:rPr sz="1400" b="1" spc="-5" dirty="0">
                <a:latin typeface="Arial"/>
                <a:cs typeface="Arial"/>
              </a:rPr>
              <a:t>Test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set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51"/>
          <a:stretch/>
        </p:blipFill>
        <p:spPr>
          <a:xfrm>
            <a:off x="2209799" y="881838"/>
            <a:ext cx="4886325" cy="9074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r="3061"/>
          <a:stretch/>
        </p:blipFill>
        <p:spPr>
          <a:xfrm>
            <a:off x="0" y="1733550"/>
            <a:ext cx="4495800" cy="15169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" r="15204" b="5164"/>
          <a:stretch/>
        </p:blipFill>
        <p:spPr>
          <a:xfrm>
            <a:off x="4953001" y="1504950"/>
            <a:ext cx="3505199" cy="18125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" y="3257550"/>
            <a:ext cx="4406671" cy="19038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437" y="3317466"/>
            <a:ext cx="4749339" cy="16926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358"/>
            <a:ext cx="526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 Selection and Evaluation</a:t>
            </a:r>
            <a:r>
              <a:rPr sz="2400" b="1" spc="-1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454101"/>
            <a:ext cx="3842258" cy="3467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500"/>
              </a:lnSpc>
              <a:spcBef>
                <a:spcPts val="100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b="1" spc="-5" dirty="0">
                <a:latin typeface="Arial"/>
                <a:cs typeface="Arial"/>
              </a:rPr>
              <a:t>Ridge (Hyper-parameter tuned- alpha=0.</a:t>
            </a:r>
            <a:r>
              <a:rPr lang="en-US" sz="1400" b="1" spc="-5" dirty="0">
                <a:latin typeface="Arial"/>
                <a:cs typeface="Arial"/>
              </a:rPr>
              <a:t>0</a:t>
            </a:r>
            <a:r>
              <a:rPr sz="1400" b="1" spc="-5" dirty="0">
                <a:latin typeface="Arial"/>
                <a:cs typeface="Arial"/>
              </a:rPr>
              <a:t>1)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965" y="823759"/>
            <a:ext cx="16008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Scores </a:t>
            </a:r>
            <a:r>
              <a:rPr sz="1400" b="1" dirty="0">
                <a:latin typeface="Arial"/>
                <a:cs typeface="Arial"/>
              </a:rPr>
              <a:t>on </a:t>
            </a:r>
            <a:r>
              <a:rPr sz="1400" b="1" spc="-5" dirty="0">
                <a:latin typeface="Arial"/>
                <a:cs typeface="Arial"/>
              </a:rPr>
              <a:t>Test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set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5" b="17837"/>
          <a:stretch/>
        </p:blipFill>
        <p:spPr>
          <a:xfrm>
            <a:off x="2371531" y="819150"/>
            <a:ext cx="5553075" cy="9136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" y="1733550"/>
            <a:ext cx="4553039" cy="15085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" t="3670" r="11314" b="6665"/>
          <a:stretch/>
        </p:blipFill>
        <p:spPr>
          <a:xfrm>
            <a:off x="5313977" y="1538444"/>
            <a:ext cx="3578290" cy="17953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" y="3246350"/>
            <a:ext cx="4372169" cy="1897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6"/>
          <a:stretch/>
        </p:blipFill>
        <p:spPr>
          <a:xfrm>
            <a:off x="4396467" y="3372129"/>
            <a:ext cx="4495800" cy="164559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358"/>
            <a:ext cx="5337810" cy="738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 Selection and Evaluation</a:t>
            </a:r>
            <a:r>
              <a:rPr sz="2400" b="1" spc="-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spcBef>
                <a:spcPts val="1055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b="1" spc="-5" dirty="0">
                <a:latin typeface="Arial"/>
                <a:cs typeface="Arial"/>
              </a:rPr>
              <a:t>Elastic Net (Hyper-parameter tuned-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alpha=</a:t>
            </a:r>
            <a:r>
              <a:rPr lang="en-US" sz="1400" b="1" dirty="0"/>
              <a:t>1e-05</a:t>
            </a:r>
            <a:r>
              <a:rPr sz="1400" b="1" spc="-5" dirty="0">
                <a:latin typeface="Arial"/>
                <a:cs typeface="Arial"/>
              </a:rPr>
              <a:t>,l1_ratio=0.</a:t>
            </a:r>
            <a:r>
              <a:rPr lang="en-US" sz="1400" b="1" spc="-5" dirty="0">
                <a:latin typeface="Arial"/>
                <a:cs typeface="Arial"/>
              </a:rPr>
              <a:t>3</a:t>
            </a:r>
            <a:r>
              <a:rPr sz="1400" b="1" spc="-5" dirty="0"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809498"/>
            <a:ext cx="16008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Scores </a:t>
            </a:r>
            <a:r>
              <a:rPr sz="1400" b="1" dirty="0">
                <a:latin typeface="Arial"/>
                <a:cs typeface="Arial"/>
              </a:rPr>
              <a:t>on </a:t>
            </a:r>
            <a:r>
              <a:rPr sz="1400" b="1" spc="-5" dirty="0">
                <a:latin typeface="Arial"/>
                <a:cs typeface="Arial"/>
              </a:rPr>
              <a:t>Test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set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2"/>
          <a:stretch/>
        </p:blipFill>
        <p:spPr>
          <a:xfrm>
            <a:off x="2194050" y="819150"/>
            <a:ext cx="5676900" cy="10592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"/>
          <a:stretch/>
        </p:blipFill>
        <p:spPr>
          <a:xfrm>
            <a:off x="0" y="1809750"/>
            <a:ext cx="4610079" cy="1447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75"/>
          <a:stretch/>
        </p:blipFill>
        <p:spPr>
          <a:xfrm>
            <a:off x="5562600" y="1520703"/>
            <a:ext cx="3171243" cy="17368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57550"/>
            <a:ext cx="4495800" cy="18575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97" y="3393299"/>
            <a:ext cx="4571999" cy="15860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02980" y="66471"/>
            <a:ext cx="348615" cy="357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8546465" cy="535940"/>
            <a:chOff x="-12700" y="0"/>
            <a:chExt cx="8546465" cy="535940"/>
          </a:xfrm>
        </p:grpSpPr>
        <p:sp>
          <p:nvSpPr>
            <p:cNvPr id="4" name="object 4"/>
            <p:cNvSpPr/>
            <p:nvPr/>
          </p:nvSpPr>
          <p:spPr>
            <a:xfrm>
              <a:off x="0" y="50"/>
              <a:ext cx="8521065" cy="510540"/>
            </a:xfrm>
            <a:custGeom>
              <a:avLst/>
              <a:gdLst/>
              <a:ahLst/>
              <a:cxnLst/>
              <a:rect l="l" t="t" r="r" b="b"/>
              <a:pathLst>
                <a:path w="8521065" h="510540">
                  <a:moveTo>
                    <a:pt x="8520557" y="0"/>
                  </a:moveTo>
                  <a:lnTo>
                    <a:pt x="0" y="0"/>
                  </a:lnTo>
                  <a:lnTo>
                    <a:pt x="0" y="510362"/>
                  </a:lnTo>
                  <a:lnTo>
                    <a:pt x="8520557" y="510362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"/>
              <a:ext cx="8521065" cy="510540"/>
            </a:xfrm>
            <a:custGeom>
              <a:avLst/>
              <a:gdLst/>
              <a:ahLst/>
              <a:cxnLst/>
              <a:rect l="l" t="t" r="r" b="b"/>
              <a:pathLst>
                <a:path w="8521065" h="510540">
                  <a:moveTo>
                    <a:pt x="0" y="510362"/>
                  </a:moveTo>
                  <a:lnTo>
                    <a:pt x="8520557" y="510362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10362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739" y="119888"/>
            <a:ext cx="7823834" cy="429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526415" algn="l"/>
                <a:tab pos="52705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Problem</a:t>
            </a:r>
            <a:r>
              <a:rPr sz="2400" b="1" spc="-1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Statement: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4646"/>
              </a:buClr>
              <a:buFont typeface="Wingdings"/>
              <a:buChar char=""/>
            </a:pPr>
            <a:endParaRPr sz="2950">
              <a:latin typeface="Arial"/>
              <a:cs typeface="Arial"/>
            </a:endParaRPr>
          </a:p>
          <a:p>
            <a:pPr marL="802640" marR="5080" lvl="1" indent="-318135">
              <a:lnSpc>
                <a:spcPct val="114999"/>
              </a:lnSpc>
              <a:buClr>
                <a:srgbClr val="CC0000"/>
              </a:buClr>
              <a:buSzPct val="77777"/>
              <a:buFont typeface="Wingdings"/>
              <a:buChar char=""/>
              <a:tabLst>
                <a:tab pos="802640" algn="l"/>
                <a:tab pos="803275" algn="l"/>
              </a:tabLst>
            </a:pP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Currently 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Rental </a:t>
            </a: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bikes 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are </a:t>
            </a: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introduced 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in many </a:t>
            </a: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urban cities for  the enhancement 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mobility comfort. The client is 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Seoul </a:t>
            </a: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Bike,  which participates 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in </a:t>
            </a: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a bike share program 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in Seoul, South  </a:t>
            </a: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Korea. An accurate prediction 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bike count is critical 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the  success 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Seoul </a:t>
            </a: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bike share program. 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It </a:t>
            </a: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is important 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to  </a:t>
            </a: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make the rental bike available 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accessible 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the public at the  right time as 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it </a:t>
            </a: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lessens the waiting time. Eventually, providing  the city with a stable supply 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rental bikes becomes a major  concern.</a:t>
            </a:r>
            <a:endParaRPr sz="1800">
              <a:latin typeface="Arial"/>
              <a:cs typeface="Arial"/>
            </a:endParaRPr>
          </a:p>
          <a:p>
            <a:pPr marL="802640" marR="664210" lvl="1" indent="-318135">
              <a:lnSpc>
                <a:spcPct val="114999"/>
              </a:lnSpc>
              <a:buClr>
                <a:srgbClr val="CC0000"/>
              </a:buClr>
              <a:buSzPct val="77777"/>
              <a:buFont typeface="Wingdings"/>
              <a:buChar char=""/>
              <a:tabLst>
                <a:tab pos="864869" algn="l"/>
                <a:tab pos="865505" algn="l"/>
              </a:tabLst>
            </a:pPr>
            <a:r>
              <a:rPr dirty="0"/>
              <a:t>	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The final </a:t>
            </a: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aim 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of this </a:t>
            </a: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project is the prediction 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bike 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count  </a:t>
            </a: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required at each hour for the stable supply 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rental</a:t>
            </a:r>
            <a:r>
              <a:rPr sz="1800" b="1" spc="1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bikes.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358"/>
            <a:ext cx="526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 Selection and Evaluation</a:t>
            </a:r>
            <a:r>
              <a:rPr sz="2400" b="1" spc="-1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809498"/>
            <a:ext cx="16008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Scores </a:t>
            </a:r>
            <a:r>
              <a:rPr sz="1400" b="1" dirty="0">
                <a:latin typeface="Arial"/>
                <a:cs typeface="Arial"/>
              </a:rPr>
              <a:t>on </a:t>
            </a:r>
            <a:r>
              <a:rPr sz="1400" b="1" spc="-5" dirty="0">
                <a:latin typeface="Arial"/>
                <a:cs typeface="Arial"/>
              </a:rPr>
              <a:t>Test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570738"/>
            <a:ext cx="735393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305" indent="-142240">
              <a:lnSpc>
                <a:spcPct val="100000"/>
              </a:lnSpc>
              <a:spcBef>
                <a:spcPts val="95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b="1" spc="-5" dirty="0">
                <a:latin typeface="Arial"/>
                <a:cs typeface="Arial"/>
              </a:rPr>
              <a:t>Decision Tree regression(Hyper-parameter tuned-</a:t>
            </a:r>
            <a:r>
              <a:rPr sz="1400" b="1" spc="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max_depth=9,max_features='auto')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6378" y="506983"/>
            <a:ext cx="117602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The number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  features to  consider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when  looking for the  best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split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4"/>
          <a:stretch/>
        </p:blipFill>
        <p:spPr>
          <a:xfrm>
            <a:off x="1962150" y="819150"/>
            <a:ext cx="5581650" cy="1032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9"/>
          <a:stretch/>
        </p:blipFill>
        <p:spPr>
          <a:xfrm>
            <a:off x="1" y="1809750"/>
            <a:ext cx="4419600" cy="14910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7" r="7252"/>
          <a:stretch/>
        </p:blipFill>
        <p:spPr>
          <a:xfrm>
            <a:off x="5060020" y="1606570"/>
            <a:ext cx="3139919" cy="17542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3939"/>
            <a:ext cx="4477733" cy="18786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253" y="3360840"/>
            <a:ext cx="4671747" cy="163648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358"/>
            <a:ext cx="7511415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 Selection and Evaluation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 dirty="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spcBef>
                <a:spcPts val="1055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b="1" spc="-5" dirty="0">
                <a:latin typeface="Arial"/>
                <a:cs typeface="Arial"/>
              </a:rPr>
              <a:t>Random forest regression(Hyper-parameter tuned- 'max_depth': 9, 'n_estimators':</a:t>
            </a:r>
            <a:r>
              <a:rPr sz="1400" b="1" spc="65" dirty="0">
                <a:latin typeface="Arial"/>
                <a:cs typeface="Arial"/>
              </a:rPr>
              <a:t> </a:t>
            </a:r>
            <a:r>
              <a:rPr lang="en-US" sz="1400" b="1" spc="-5" dirty="0">
                <a:latin typeface="Arial"/>
                <a:cs typeface="Arial"/>
              </a:rPr>
              <a:t>8</a:t>
            </a:r>
            <a:r>
              <a:rPr sz="1400" b="1" spc="-5" dirty="0">
                <a:latin typeface="Arial"/>
                <a:cs typeface="Arial"/>
              </a:rPr>
              <a:t>0')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765" y="809498"/>
            <a:ext cx="16008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Scores </a:t>
            </a:r>
            <a:r>
              <a:rPr sz="1400" b="1" dirty="0">
                <a:latin typeface="Arial"/>
                <a:cs typeface="Arial"/>
              </a:rPr>
              <a:t>on </a:t>
            </a:r>
            <a:r>
              <a:rPr sz="1400" b="1" spc="-5" dirty="0">
                <a:latin typeface="Arial"/>
                <a:cs typeface="Arial"/>
              </a:rPr>
              <a:t>Test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set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849852"/>
            <a:ext cx="4976813" cy="9865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8"/>
          <a:stretch/>
        </p:blipFill>
        <p:spPr>
          <a:xfrm>
            <a:off x="0" y="1733550"/>
            <a:ext cx="4715168" cy="1600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7"/>
          <a:stretch/>
        </p:blipFill>
        <p:spPr>
          <a:xfrm>
            <a:off x="5182815" y="1420892"/>
            <a:ext cx="3855196" cy="19128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2692"/>
            <a:ext cx="4267200" cy="18211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"/>
          <a:stretch/>
        </p:blipFill>
        <p:spPr>
          <a:xfrm>
            <a:off x="4213711" y="3368740"/>
            <a:ext cx="4930289" cy="17938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358"/>
            <a:ext cx="526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 Selection and Evaluation</a:t>
            </a:r>
            <a:r>
              <a:rPr sz="2400" b="1" spc="-1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1037590"/>
            <a:ext cx="16008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Scores </a:t>
            </a:r>
            <a:r>
              <a:rPr sz="1400" b="1" dirty="0">
                <a:latin typeface="Arial"/>
                <a:cs typeface="Arial"/>
              </a:rPr>
              <a:t>on </a:t>
            </a:r>
            <a:r>
              <a:rPr sz="1400" b="1" spc="-5" dirty="0">
                <a:latin typeface="Arial"/>
                <a:cs typeface="Arial"/>
              </a:rPr>
              <a:t>Test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210" y="549910"/>
            <a:ext cx="87591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1666"/>
              <a:buFont typeface="Wingdings"/>
              <a:buChar char=""/>
              <a:tabLst>
                <a:tab pos="134620" algn="l"/>
              </a:tabLst>
            </a:pPr>
            <a:r>
              <a:rPr sz="1200" b="1" spc="-5" dirty="0">
                <a:latin typeface="Arial"/>
                <a:cs typeface="Arial"/>
              </a:rPr>
              <a:t>Gradient boosting regression(Hyper-parameter tuned- 'learning_rate': </a:t>
            </a:r>
            <a:r>
              <a:rPr sz="1200" b="1" dirty="0">
                <a:latin typeface="Arial"/>
                <a:cs typeface="Arial"/>
              </a:rPr>
              <a:t>0.04, </a:t>
            </a:r>
            <a:r>
              <a:rPr sz="1200" b="1" spc="-5" dirty="0">
                <a:latin typeface="Arial"/>
                <a:cs typeface="Arial"/>
              </a:rPr>
              <a:t>'max_depth': </a:t>
            </a:r>
            <a:r>
              <a:rPr lang="en-US" sz="1200" b="1" dirty="0">
                <a:latin typeface="Arial"/>
                <a:cs typeface="Arial"/>
              </a:rPr>
              <a:t>10</a:t>
            </a:r>
            <a:r>
              <a:rPr sz="1200" b="1" dirty="0">
                <a:latin typeface="Arial"/>
                <a:cs typeface="Arial"/>
              </a:rPr>
              <a:t>, </a:t>
            </a:r>
            <a:r>
              <a:rPr sz="1200" b="1" spc="-5" dirty="0">
                <a:latin typeface="Arial"/>
                <a:cs typeface="Arial"/>
              </a:rPr>
              <a:t>'n_estimators': 150, 'subsample':  0.</a:t>
            </a:r>
            <a:r>
              <a:rPr lang="en-US" sz="1200" b="1" spc="-5" dirty="0">
                <a:latin typeface="Arial"/>
                <a:cs typeface="Arial"/>
              </a:rPr>
              <a:t>5</a:t>
            </a:r>
            <a:r>
              <a:rPr sz="1400" b="1" spc="-5" dirty="0">
                <a:latin typeface="Arial"/>
                <a:cs typeface="Arial"/>
              </a:rPr>
              <a:t>)</a:t>
            </a:r>
            <a:endParaRPr sz="1400" b="1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24268" y="2007107"/>
            <a:ext cx="171958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1285">
              <a:lnSpc>
                <a:spcPct val="100000"/>
              </a:lnSpc>
              <a:spcBef>
                <a:spcPts val="100"/>
              </a:spcBef>
              <a:buSzPct val="90476"/>
              <a:buFont typeface="Wingdings"/>
              <a:buChar char=""/>
              <a:tabLst>
                <a:tab pos="119380" algn="l"/>
              </a:tabLst>
            </a:pPr>
            <a:r>
              <a:rPr sz="1050" spc="-5" dirty="0">
                <a:latin typeface="Arial"/>
                <a:cs typeface="Arial"/>
              </a:rPr>
              <a:t>Learning rate shrinks </a:t>
            </a:r>
            <a:r>
              <a:rPr sz="1050" dirty="0">
                <a:latin typeface="Arial"/>
                <a:cs typeface="Arial"/>
              </a:rPr>
              <a:t>the  </a:t>
            </a:r>
            <a:r>
              <a:rPr sz="1050" spc="-5" dirty="0">
                <a:latin typeface="Arial"/>
                <a:cs typeface="Arial"/>
              </a:rPr>
              <a:t>contribution </a:t>
            </a:r>
            <a:r>
              <a:rPr sz="1050" dirty="0">
                <a:latin typeface="Arial"/>
                <a:cs typeface="Arial"/>
              </a:rPr>
              <a:t>of </a:t>
            </a:r>
            <a:r>
              <a:rPr sz="1050" spc="-5" dirty="0">
                <a:latin typeface="Arial"/>
                <a:cs typeface="Arial"/>
              </a:rPr>
              <a:t>each </a:t>
            </a:r>
            <a:r>
              <a:rPr sz="1050" dirty="0">
                <a:latin typeface="Arial"/>
                <a:cs typeface="Arial"/>
              </a:rPr>
              <a:t>tree</a:t>
            </a:r>
          </a:p>
          <a:p>
            <a:pPr marL="12700" marR="72390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by </a:t>
            </a:r>
            <a:r>
              <a:rPr sz="1050" dirty="0">
                <a:latin typeface="Arial"/>
                <a:cs typeface="Arial"/>
              </a:rPr>
              <a:t>learning_rate. </a:t>
            </a:r>
            <a:r>
              <a:rPr sz="1050" spc="-5" dirty="0">
                <a:latin typeface="Arial"/>
                <a:cs typeface="Arial"/>
              </a:rPr>
              <a:t>There is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  trade-off between  learning_rate </a:t>
            </a:r>
            <a:r>
              <a:rPr sz="1050" spc="-10" dirty="0">
                <a:latin typeface="Arial"/>
                <a:cs typeface="Arial"/>
              </a:rPr>
              <a:t>and  </a:t>
            </a:r>
            <a:r>
              <a:rPr sz="1050" spc="-5" dirty="0">
                <a:latin typeface="Arial"/>
                <a:cs typeface="Arial"/>
              </a:rPr>
              <a:t>n_estimators.</a:t>
            </a:r>
            <a:endParaRPr sz="10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SzPct val="90476"/>
              <a:buFont typeface="Wingdings"/>
              <a:buChar char=""/>
              <a:tabLst>
                <a:tab pos="119380" algn="l"/>
              </a:tabLst>
            </a:pPr>
            <a:r>
              <a:rPr sz="1050" spc="-5" dirty="0">
                <a:latin typeface="Arial"/>
                <a:cs typeface="Arial"/>
              </a:rPr>
              <a:t>Choosing subsample </a:t>
            </a:r>
            <a:r>
              <a:rPr sz="1050" dirty="0">
                <a:latin typeface="Arial"/>
                <a:cs typeface="Arial"/>
              </a:rPr>
              <a:t>&lt; 1.0  </a:t>
            </a:r>
            <a:r>
              <a:rPr sz="1050" spc="-5" dirty="0">
                <a:latin typeface="Arial"/>
                <a:cs typeface="Arial"/>
              </a:rPr>
              <a:t>leads </a:t>
            </a:r>
            <a:r>
              <a:rPr sz="1050" dirty="0">
                <a:latin typeface="Arial"/>
                <a:cs typeface="Arial"/>
              </a:rPr>
              <a:t>to </a:t>
            </a:r>
            <a:r>
              <a:rPr sz="1050" spc="-5" dirty="0">
                <a:latin typeface="Arial"/>
                <a:cs typeface="Arial"/>
              </a:rPr>
              <a:t>a reduction </a:t>
            </a:r>
            <a:r>
              <a:rPr sz="1050" dirty="0">
                <a:latin typeface="Arial"/>
                <a:cs typeface="Arial"/>
              </a:rPr>
              <a:t>of  </a:t>
            </a:r>
            <a:r>
              <a:rPr sz="1050" spc="-5" dirty="0">
                <a:latin typeface="Arial"/>
                <a:cs typeface="Arial"/>
              </a:rPr>
              <a:t>variance and an increase in  bias.</a:t>
            </a:r>
            <a:endParaRPr sz="1050" dirty="0"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25"/>
          <a:stretch/>
        </p:blipFill>
        <p:spPr>
          <a:xfrm>
            <a:off x="2190749" y="819150"/>
            <a:ext cx="6305550" cy="9625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" r="10816"/>
          <a:stretch/>
        </p:blipFill>
        <p:spPr>
          <a:xfrm>
            <a:off x="0" y="1786466"/>
            <a:ext cx="4444749" cy="15264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5" r="3189" b="7213"/>
          <a:stretch/>
        </p:blipFill>
        <p:spPr>
          <a:xfrm>
            <a:off x="4030824" y="1754791"/>
            <a:ext cx="3193444" cy="16551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4"/>
          <a:stretch/>
        </p:blipFill>
        <p:spPr>
          <a:xfrm>
            <a:off x="0" y="3312964"/>
            <a:ext cx="4209552" cy="18305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2"/>
          <a:stretch/>
        </p:blipFill>
        <p:spPr>
          <a:xfrm>
            <a:off x="4382771" y="3491303"/>
            <a:ext cx="4608829" cy="167124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358"/>
            <a:ext cx="3768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Feature importance's</a:t>
            </a:r>
            <a:r>
              <a:rPr sz="2400" b="1" spc="-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5596" y="3122930"/>
            <a:ext cx="380682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From all 3 models we can say </a:t>
            </a:r>
            <a:r>
              <a:rPr sz="1400" dirty="0">
                <a:latin typeface="Arial"/>
                <a:cs typeface="Arial"/>
              </a:rPr>
              <a:t>that </a:t>
            </a:r>
            <a:r>
              <a:rPr sz="1400" spc="-5" dirty="0">
                <a:latin typeface="Arial"/>
                <a:cs typeface="Arial"/>
              </a:rPr>
              <a:t>temperature,  hour, functioning day are the top </a:t>
            </a:r>
            <a:r>
              <a:rPr sz="1400" dirty="0">
                <a:latin typeface="Arial"/>
                <a:cs typeface="Arial"/>
              </a:rPr>
              <a:t>three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important  </a:t>
            </a:r>
            <a:r>
              <a:rPr sz="1400" spc="-5" dirty="0">
                <a:latin typeface="Arial"/>
                <a:cs typeface="Arial"/>
              </a:rPr>
              <a:t>features.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" r="3363"/>
          <a:stretch/>
        </p:blipFill>
        <p:spPr>
          <a:xfrm>
            <a:off x="0" y="590550"/>
            <a:ext cx="4432041" cy="20674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74"/>
          <a:stretch/>
        </p:blipFill>
        <p:spPr>
          <a:xfrm>
            <a:off x="4400939" y="582386"/>
            <a:ext cx="4743061" cy="2168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60"/>
          <a:stretch/>
        </p:blipFill>
        <p:spPr>
          <a:xfrm>
            <a:off x="118188" y="2751286"/>
            <a:ext cx="4601326" cy="218266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02980" y="66471"/>
            <a:ext cx="348615" cy="357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12700" y="0"/>
            <a:ext cx="8542020" cy="514984"/>
            <a:chOff x="-12700" y="0"/>
            <a:chExt cx="8542020" cy="514984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8516620" cy="489584"/>
            </a:xfrm>
            <a:custGeom>
              <a:avLst/>
              <a:gdLst/>
              <a:ahLst/>
              <a:cxnLst/>
              <a:rect l="l" t="t" r="r" b="b"/>
              <a:pathLst>
                <a:path w="8516620" h="489584">
                  <a:moveTo>
                    <a:pt x="8516620" y="0"/>
                  </a:moveTo>
                  <a:lnTo>
                    <a:pt x="0" y="0"/>
                  </a:lnTo>
                  <a:lnTo>
                    <a:pt x="0" y="489102"/>
                  </a:lnTo>
                  <a:lnTo>
                    <a:pt x="8516620" y="489102"/>
                  </a:lnTo>
                  <a:lnTo>
                    <a:pt x="8516620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8516620" cy="489584"/>
            </a:xfrm>
            <a:custGeom>
              <a:avLst/>
              <a:gdLst/>
              <a:ahLst/>
              <a:cxnLst/>
              <a:rect l="l" t="t" r="r" b="b"/>
              <a:pathLst>
                <a:path w="8516620" h="489584">
                  <a:moveTo>
                    <a:pt x="0" y="489102"/>
                  </a:moveTo>
                  <a:lnTo>
                    <a:pt x="8516620" y="489102"/>
                  </a:lnTo>
                  <a:lnTo>
                    <a:pt x="8516620" y="0"/>
                  </a:lnTo>
                  <a:lnTo>
                    <a:pt x="0" y="0"/>
                  </a:lnTo>
                  <a:lnTo>
                    <a:pt x="0" y="489102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358"/>
            <a:ext cx="2185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Conclusion: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7885" y="614933"/>
            <a:ext cx="3582670" cy="46980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8435">
              <a:spcBef>
                <a:spcPts val="95"/>
              </a:spcBef>
            </a:pPr>
            <a:r>
              <a:rPr lang="en-US" sz="105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As we have calculated MAE, MSE, RMS, R2_Score and Adjusted_R2 score for each model. Based on Adjusted_R2 score will decide our model performance</a:t>
            </a:r>
            <a:endParaRPr lang="en-US" sz="1050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US" sz="1050" b="1" spc="-5" dirty="0">
                <a:latin typeface="Arial" pitchFamily="34" charset="0"/>
                <a:cs typeface="Arial" pitchFamily="34" charset="0"/>
              </a:rPr>
              <a:t>Linear, Lasso, Ridge and Elastic</a:t>
            </a:r>
            <a:r>
              <a:rPr lang="en-US" sz="1050" b="1" spc="-8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050" b="1" spc="-5" dirty="0">
                <a:latin typeface="Arial" pitchFamily="34" charset="0"/>
                <a:cs typeface="Arial" pitchFamily="34" charset="0"/>
              </a:rPr>
              <a:t>Net:</a:t>
            </a:r>
            <a:endParaRPr lang="en-US" sz="1050" dirty="0">
              <a:latin typeface="Arial" pitchFamily="34" charset="0"/>
              <a:cs typeface="Arial" pitchFamily="34" charset="0"/>
            </a:endParaRPr>
          </a:p>
          <a:p>
            <a:pPr marL="12700" marR="111125"/>
            <a:r>
              <a:rPr lang="en-US" sz="105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From the above data frame, we can see that linear, Lasso, Ridge and Elastic regression models have almost similar Adjusted_R2 scores 61% (approx.) on test data.(Even after using </a:t>
            </a:r>
            <a:r>
              <a:rPr lang="en-US" sz="105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GridserachCV</a:t>
            </a:r>
            <a:r>
              <a:rPr lang="en-US" sz="105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we have got similar results as of base models).</a:t>
            </a:r>
            <a:endParaRPr lang="en-US" sz="1050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050" b="1" spc="-5" dirty="0">
                <a:latin typeface="Arial" pitchFamily="34" charset="0"/>
                <a:cs typeface="Arial" pitchFamily="34" charset="0"/>
              </a:rPr>
              <a:t>Decision Tree</a:t>
            </a:r>
            <a:r>
              <a:rPr lang="en-US" sz="1050" b="1" spc="-3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050" b="1" spc="-5" dirty="0">
                <a:latin typeface="Arial" pitchFamily="34" charset="0"/>
                <a:cs typeface="Arial" pitchFamily="34" charset="0"/>
              </a:rPr>
              <a:t>Regression:</a:t>
            </a:r>
            <a:endParaRPr lang="en-US" sz="1050" dirty="0">
              <a:latin typeface="Arial" pitchFamily="34" charset="0"/>
              <a:cs typeface="Arial" pitchFamily="34" charset="0"/>
            </a:endParaRPr>
          </a:p>
          <a:p>
            <a:pPr marL="12700" marR="5080"/>
            <a:r>
              <a:rPr lang="en-US" sz="105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After </a:t>
            </a:r>
            <a:r>
              <a:rPr lang="en-US" sz="105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hyperparameter</a:t>
            </a:r>
            <a:r>
              <a:rPr lang="en-US" sz="105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tuning we got Adjusted_R2 score as 84% (approx.) on test data which is quite good for us.</a:t>
            </a:r>
            <a:endParaRPr lang="en-US" sz="1050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US" sz="1050" b="1" spc="-5" dirty="0">
                <a:latin typeface="Arial" pitchFamily="34" charset="0"/>
                <a:cs typeface="Arial" pitchFamily="34" charset="0"/>
              </a:rPr>
              <a:t>Random</a:t>
            </a:r>
            <a:r>
              <a:rPr lang="en-US" sz="1050" b="1" spc="-3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050" b="1" spc="-5" dirty="0">
                <a:latin typeface="Arial" pitchFamily="34" charset="0"/>
                <a:cs typeface="Arial" pitchFamily="34" charset="0"/>
              </a:rPr>
              <a:t>Forest:</a:t>
            </a:r>
            <a:endParaRPr lang="en-US" sz="1050" dirty="0">
              <a:latin typeface="Arial" pitchFamily="34" charset="0"/>
              <a:cs typeface="Arial" pitchFamily="34" charset="0"/>
            </a:endParaRPr>
          </a:p>
          <a:p>
            <a:r>
              <a:rPr lang="en-US" sz="105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On Random Forest </a:t>
            </a:r>
            <a:r>
              <a:rPr lang="en-US" sz="105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regressor</a:t>
            </a:r>
            <a:r>
              <a:rPr lang="en-US" sz="105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model, without </a:t>
            </a:r>
            <a:r>
              <a:rPr lang="en-US" sz="105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hyperparameter</a:t>
            </a:r>
            <a:r>
              <a:rPr lang="en-US" sz="105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tuning we got Adjusted_R2 as 90% (approx.) on test data. Thus our model memorized the data. So it was a </a:t>
            </a:r>
            <a:r>
              <a:rPr lang="en-US" sz="105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overfitted</a:t>
            </a:r>
            <a:r>
              <a:rPr lang="en-US" sz="105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model, as per our assumption.</a:t>
            </a:r>
          </a:p>
          <a:p>
            <a:r>
              <a:rPr lang="en-US" sz="105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After </a:t>
            </a:r>
            <a:r>
              <a:rPr lang="en-US" sz="105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hyperparameter</a:t>
            </a:r>
            <a:r>
              <a:rPr lang="en-US" sz="105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tuning we got Adjusted_R2 score as 87% (approx.) on test data which is very good for us.</a:t>
            </a:r>
            <a:endParaRPr lang="en-US" sz="1050" b="1" spc="-5" dirty="0">
              <a:latin typeface="Arial" pitchFamily="34" charset="0"/>
              <a:cs typeface="Arial" pitchFamily="34" charset="0"/>
            </a:endParaRPr>
          </a:p>
          <a:p>
            <a:pPr marL="12700" marR="145415">
              <a:lnSpc>
                <a:spcPct val="100000"/>
              </a:lnSpc>
            </a:pPr>
            <a:r>
              <a:rPr lang="en-US" sz="1050" b="1" spc="-5" dirty="0">
                <a:latin typeface="Arial" pitchFamily="34" charset="0"/>
                <a:cs typeface="Arial" pitchFamily="34" charset="0"/>
              </a:rPr>
              <a:t>Gradient Boosting Regression(Gradient Boosting Machine):  </a:t>
            </a:r>
          </a:p>
          <a:p>
            <a:r>
              <a:rPr lang="en-US" sz="105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On Random Forest </a:t>
            </a:r>
            <a:r>
              <a:rPr lang="en-US" sz="105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regressor</a:t>
            </a:r>
            <a:r>
              <a:rPr lang="en-US" sz="105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model, without </a:t>
            </a:r>
            <a:r>
              <a:rPr lang="en-US" sz="105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hyperparameter</a:t>
            </a:r>
            <a:r>
              <a:rPr lang="en-US" sz="105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tuning we got Adjusted_R2 as 86% (approx.) on test data. Our model performed well without </a:t>
            </a:r>
            <a:r>
              <a:rPr lang="en-US" sz="105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hyperparameter</a:t>
            </a:r>
            <a:r>
              <a:rPr lang="en-US" sz="105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tuning.</a:t>
            </a:r>
          </a:p>
          <a:p>
            <a:r>
              <a:rPr lang="en-US" sz="105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After </a:t>
            </a:r>
            <a:r>
              <a:rPr lang="en-US" sz="105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hyperparameter</a:t>
            </a:r>
            <a:r>
              <a:rPr lang="en-US" sz="105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tuning we got Adjusted_R2 score as 91% (approx.) on test data, thus we improved the model performance by </a:t>
            </a:r>
            <a:r>
              <a:rPr lang="en-US" sz="105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hyperparameter</a:t>
            </a:r>
            <a:r>
              <a:rPr lang="en-US" sz="105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tuning.</a:t>
            </a:r>
          </a:p>
          <a:p>
            <a:pPr marL="12700" marR="145415">
              <a:lnSpc>
                <a:spcPct val="100000"/>
              </a:lnSpc>
            </a:pP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" y="1504950"/>
            <a:ext cx="5329927" cy="23100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358"/>
            <a:ext cx="2270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Conclusion: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689356"/>
            <a:ext cx="7346950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Thus Gradient Boosting Regression(GridSearchCV) and Random forest(GridSearchCv)  gives good </a:t>
            </a:r>
            <a:r>
              <a:rPr lang="en-US" sz="1400" b="1" spc="-5" dirty="0">
                <a:latin typeface="Arial"/>
                <a:cs typeface="Arial"/>
              </a:rPr>
              <a:t>adjusted </a:t>
            </a:r>
            <a:r>
              <a:rPr sz="1400" b="1" spc="-5" dirty="0">
                <a:latin typeface="Arial"/>
                <a:cs typeface="Arial"/>
              </a:rPr>
              <a:t>r2 scores. We can deploy</a:t>
            </a:r>
            <a:r>
              <a:rPr lang="en-US" sz="1400" b="1" spc="-5" dirty="0">
                <a:latin typeface="Arial"/>
                <a:cs typeface="Arial"/>
              </a:rPr>
              <a:t> any one of these</a:t>
            </a:r>
            <a:r>
              <a:rPr lang="en-US" sz="1400" b="1" spc="-90" dirty="0">
                <a:latin typeface="Arial"/>
                <a:cs typeface="Arial"/>
              </a:rPr>
              <a:t> </a:t>
            </a:r>
            <a:r>
              <a:rPr lang="en-US" sz="1400" b="1" spc="-5" dirty="0">
                <a:latin typeface="Arial"/>
                <a:cs typeface="Arial"/>
              </a:rPr>
              <a:t>models according to our requirement</a:t>
            </a:r>
            <a:r>
              <a:rPr sz="1400" b="1" spc="-5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0"/>
            <a:ext cx="1611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Challenges: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857238"/>
            <a:ext cx="550072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9085" marR="401955" indent="-287020" algn="just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299720" algn="l"/>
              </a:tabLst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 </a:t>
            </a: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huge amount of data needed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to </a:t>
            </a: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be </a:t>
            </a:r>
            <a:r>
              <a:rPr lang="en-IN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deal</a:t>
            </a:r>
          </a:p>
          <a:p>
            <a:pPr marL="299085" marR="401955" indent="-287020" algn="just">
              <a:lnSpc>
                <a:spcPct val="100000"/>
              </a:lnSpc>
              <a:buClr>
                <a:srgbClr val="000000"/>
              </a:buClr>
              <a:tabLst>
                <a:tab pos="299720" algn="l"/>
              </a:tabLst>
            </a:pPr>
            <a:r>
              <a:rPr lang="en-IN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while doing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 </a:t>
            </a: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project which is quite </a:t>
            </a:r>
            <a:r>
              <a:rPr lang="en-IN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an</a:t>
            </a:r>
          </a:p>
          <a:p>
            <a:pPr marL="299085" marR="401955" indent="-287020" algn="just">
              <a:lnSpc>
                <a:spcPct val="100000"/>
              </a:lnSpc>
              <a:buClr>
                <a:srgbClr val="000000"/>
              </a:buClr>
              <a:tabLst>
                <a:tab pos="299720" algn="l"/>
              </a:tabLst>
            </a:pPr>
            <a:r>
              <a:rPr lang="en-IN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important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task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and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also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even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small </a:t>
            </a:r>
          </a:p>
          <a:p>
            <a:pPr marL="299085" marR="401955" indent="-287020" algn="just">
              <a:lnSpc>
                <a:spcPct val="100000"/>
              </a:lnSpc>
              <a:buClr>
                <a:srgbClr val="000000"/>
              </a:buClr>
              <a:tabLst>
                <a:tab pos="299720" algn="l"/>
              </a:tabLst>
            </a:pP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inferences</a:t>
            </a:r>
            <a:r>
              <a:rPr lang="en-IN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need</a:t>
            </a:r>
            <a:r>
              <a:rPr lang="en-IN"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to</a:t>
            </a:r>
            <a:r>
              <a:rPr lang="en-IN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be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kept</a:t>
            </a: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in</a:t>
            </a:r>
            <a:r>
              <a:rPr lang="en-IN"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mind.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"/>
            </a:pPr>
            <a:endParaRPr lang="en-IN" sz="1850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299720" algn="l"/>
              </a:tabLst>
            </a:pP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As</a:t>
            </a:r>
            <a:r>
              <a:rPr lang="en-IN" spc="6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dataset</a:t>
            </a:r>
            <a:r>
              <a:rPr lang="en-IN" spc="9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was</a:t>
            </a:r>
            <a:r>
              <a:rPr lang="en-IN" spc="7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quite</a:t>
            </a:r>
            <a:r>
              <a:rPr lang="en-IN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big</a:t>
            </a:r>
            <a:r>
              <a:rPr lang="en-IN" spc="6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enough</a:t>
            </a:r>
            <a:r>
              <a:rPr lang="en-IN" spc="9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which</a:t>
            </a:r>
            <a:r>
              <a:rPr lang="en-IN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led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more</a:t>
            </a:r>
            <a:r>
              <a:rPr lang="en-IN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computation</a:t>
            </a:r>
            <a:r>
              <a:rPr lang="en-IN"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time.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IN" sz="1850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299720" algn="l"/>
                <a:tab pos="1372235" algn="l"/>
                <a:tab pos="1862455" algn="l"/>
                <a:tab pos="3024505" algn="l"/>
                <a:tab pos="3577590" algn="l"/>
              </a:tabLst>
            </a:pP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Handling	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	</a:t>
            </a: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numerical	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and	</a:t>
            </a: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categorical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data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to</a:t>
            </a: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build</a:t>
            </a:r>
            <a:r>
              <a:rPr lang="en-IN"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high</a:t>
            </a:r>
            <a:r>
              <a:rPr lang="en-IN"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accuracy</a:t>
            </a:r>
            <a:r>
              <a:rPr lang="en-IN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model.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endParaRPr lang="en-IN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6446" y="1071552"/>
            <a:ext cx="3311833" cy="323679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8834"/>
            <a:ext cx="20637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dirty="0">
                <a:solidFill>
                  <a:srgbClr val="FF4646"/>
                </a:solidFill>
                <a:latin typeface="Arial"/>
                <a:cs typeface="Arial"/>
              </a:rPr>
              <a:t>Signing</a:t>
            </a:r>
            <a:r>
              <a:rPr sz="2800" b="0" spc="-7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800" b="0" spc="-5" dirty="0">
                <a:solidFill>
                  <a:srgbClr val="FF4646"/>
                </a:solidFill>
                <a:latin typeface="Arial"/>
                <a:cs typeface="Arial"/>
              </a:rPr>
              <a:t>off…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02980" y="66471"/>
            <a:ext cx="348615" cy="357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8546465" cy="524510"/>
            <a:chOff x="-12700" y="0"/>
            <a:chExt cx="8546465" cy="52451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499109"/>
            </a:xfrm>
            <a:custGeom>
              <a:avLst/>
              <a:gdLst/>
              <a:ahLst/>
              <a:cxnLst/>
              <a:rect l="l" t="t" r="r" b="b"/>
              <a:pathLst>
                <a:path w="8521065" h="499109">
                  <a:moveTo>
                    <a:pt x="8520557" y="0"/>
                  </a:moveTo>
                  <a:lnTo>
                    <a:pt x="0" y="0"/>
                  </a:lnTo>
                  <a:lnTo>
                    <a:pt x="0" y="498767"/>
                  </a:lnTo>
                  <a:lnTo>
                    <a:pt x="8520557" y="498767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499109"/>
            </a:xfrm>
            <a:custGeom>
              <a:avLst/>
              <a:gdLst/>
              <a:ahLst/>
              <a:cxnLst/>
              <a:rect l="l" t="t" r="r" b="b"/>
              <a:pathLst>
                <a:path w="8521065" h="499109">
                  <a:moveTo>
                    <a:pt x="0" y="498767"/>
                  </a:moveTo>
                  <a:lnTo>
                    <a:pt x="8520557" y="498767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98767"/>
                  </a:lnTo>
                  <a:close/>
                </a:path>
              </a:pathLst>
            </a:custGeom>
            <a:ln w="25399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739" y="70358"/>
            <a:ext cx="5012055" cy="1045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Work Flow</a:t>
            </a:r>
            <a:r>
              <a:rPr sz="2400" b="1" spc="-2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4646"/>
              </a:buClr>
              <a:buFont typeface="Wingdings"/>
              <a:buChar char=""/>
            </a:pPr>
            <a:endParaRPr sz="2800">
              <a:latin typeface="Arial"/>
              <a:cs typeface="Arial"/>
            </a:endParaRPr>
          </a:p>
          <a:p>
            <a:pPr marL="374650" lvl="1" indent="-162560">
              <a:lnSpc>
                <a:spcPct val="100000"/>
              </a:lnSpc>
              <a:buSzPct val="93750"/>
              <a:buFont typeface="Wingdings"/>
              <a:buChar char=""/>
              <a:tabLst>
                <a:tab pos="375285" algn="l"/>
              </a:tabLst>
            </a:pPr>
            <a:r>
              <a:rPr sz="1600" dirty="0">
                <a:latin typeface="Arial"/>
                <a:cs typeface="Arial"/>
              </a:rPr>
              <a:t>So we will </a:t>
            </a:r>
            <a:r>
              <a:rPr sz="1600" spc="-5" dirty="0">
                <a:latin typeface="Arial"/>
                <a:cs typeface="Arial"/>
              </a:rPr>
              <a:t>divide our </a:t>
            </a:r>
            <a:r>
              <a:rPr sz="1600" dirty="0">
                <a:latin typeface="Arial"/>
                <a:cs typeface="Arial"/>
              </a:rPr>
              <a:t>work </a:t>
            </a:r>
            <a:r>
              <a:rPr sz="1600" spc="-5" dirty="0">
                <a:latin typeface="Arial"/>
                <a:cs typeface="Arial"/>
              </a:rPr>
              <a:t>flow into following</a:t>
            </a:r>
            <a:r>
              <a:rPr sz="1600" spc="40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steps.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6897" y="1442592"/>
            <a:ext cx="2067560" cy="1250950"/>
            <a:chOff x="376897" y="1442592"/>
            <a:chExt cx="2067560" cy="1250950"/>
          </a:xfrm>
        </p:grpSpPr>
        <p:sp>
          <p:nvSpPr>
            <p:cNvPr id="9" name="object 9"/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7209" y="1616201"/>
            <a:ext cx="17462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5FCFF"/>
                </a:solidFill>
                <a:latin typeface="Arial"/>
                <a:cs typeface="Arial"/>
              </a:rPr>
              <a:t>Data</a:t>
            </a:r>
            <a:r>
              <a:rPr sz="2000" spc="-45" dirty="0">
                <a:solidFill>
                  <a:srgbClr val="F5FC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5FCFF"/>
                </a:solidFill>
                <a:latin typeface="Arial"/>
                <a:cs typeface="Arial"/>
              </a:rPr>
              <a:t>Collection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6433" y="1879092"/>
            <a:ext cx="44830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F5FCFF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3023" y="2141982"/>
            <a:ext cx="167576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5FCFF"/>
                </a:solidFill>
                <a:latin typeface="Arial"/>
                <a:cs typeface="Arial"/>
              </a:rPr>
              <a:t>Understanding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10992" y="1814702"/>
            <a:ext cx="433070" cy="506730"/>
          </a:xfrm>
          <a:custGeom>
            <a:avLst/>
            <a:gdLst/>
            <a:ahLst/>
            <a:cxnLst/>
            <a:rect l="l" t="t" r="r" b="b"/>
            <a:pathLst>
              <a:path w="433069" h="506730">
                <a:moveTo>
                  <a:pt x="216534" y="0"/>
                </a:moveTo>
                <a:lnTo>
                  <a:pt x="216534" y="101219"/>
                </a:lnTo>
                <a:lnTo>
                  <a:pt x="0" y="101219"/>
                </a:lnTo>
                <a:lnTo>
                  <a:pt x="0" y="405130"/>
                </a:lnTo>
                <a:lnTo>
                  <a:pt x="216534" y="405130"/>
                </a:lnTo>
                <a:lnTo>
                  <a:pt x="216534" y="506349"/>
                </a:lnTo>
                <a:lnTo>
                  <a:pt x="432943" y="253111"/>
                </a:lnTo>
                <a:lnTo>
                  <a:pt x="216534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3235325" y="1442592"/>
            <a:ext cx="2067560" cy="1250950"/>
            <a:chOff x="3235325" y="1442592"/>
            <a:chExt cx="2067560" cy="1250950"/>
          </a:xfrm>
        </p:grpSpPr>
        <p:sp>
          <p:nvSpPr>
            <p:cNvPr id="16" name="object 16"/>
            <p:cNvSpPr/>
            <p:nvPr/>
          </p:nvSpPr>
          <p:spPr>
            <a:xfrm>
              <a:off x="3248025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351" y="0"/>
                  </a:moveTo>
                  <a:lnTo>
                    <a:pt x="122554" y="0"/>
                  </a:lnTo>
                  <a:lnTo>
                    <a:pt x="74848" y="9630"/>
                  </a:lnTo>
                  <a:lnTo>
                    <a:pt x="35893" y="35893"/>
                  </a:lnTo>
                  <a:lnTo>
                    <a:pt x="9630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30" y="1150320"/>
                  </a:lnTo>
                  <a:lnTo>
                    <a:pt x="35893" y="1189275"/>
                  </a:lnTo>
                  <a:lnTo>
                    <a:pt x="74848" y="1215538"/>
                  </a:lnTo>
                  <a:lnTo>
                    <a:pt x="122554" y="1225169"/>
                  </a:lnTo>
                  <a:lnTo>
                    <a:pt x="1919351" y="1225169"/>
                  </a:lnTo>
                  <a:lnTo>
                    <a:pt x="1967037" y="1215538"/>
                  </a:lnTo>
                  <a:lnTo>
                    <a:pt x="2005949" y="1189275"/>
                  </a:lnTo>
                  <a:lnTo>
                    <a:pt x="2032168" y="1150320"/>
                  </a:lnTo>
                  <a:lnTo>
                    <a:pt x="2041778" y="1102614"/>
                  </a:lnTo>
                  <a:lnTo>
                    <a:pt x="2041778" y="122555"/>
                  </a:lnTo>
                  <a:lnTo>
                    <a:pt x="2032168" y="74848"/>
                  </a:lnTo>
                  <a:lnTo>
                    <a:pt x="2005949" y="35893"/>
                  </a:lnTo>
                  <a:lnTo>
                    <a:pt x="1967037" y="9630"/>
                  </a:lnTo>
                  <a:lnTo>
                    <a:pt x="1919351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48025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30" y="74848"/>
                  </a:lnTo>
                  <a:lnTo>
                    <a:pt x="35893" y="35893"/>
                  </a:lnTo>
                  <a:lnTo>
                    <a:pt x="74848" y="9630"/>
                  </a:lnTo>
                  <a:lnTo>
                    <a:pt x="122554" y="0"/>
                  </a:lnTo>
                  <a:lnTo>
                    <a:pt x="1919351" y="0"/>
                  </a:lnTo>
                  <a:lnTo>
                    <a:pt x="1967037" y="9630"/>
                  </a:lnTo>
                  <a:lnTo>
                    <a:pt x="2005949" y="35893"/>
                  </a:lnTo>
                  <a:lnTo>
                    <a:pt x="2032168" y="74848"/>
                  </a:lnTo>
                  <a:lnTo>
                    <a:pt x="2041778" y="122555"/>
                  </a:lnTo>
                  <a:lnTo>
                    <a:pt x="2041778" y="1102614"/>
                  </a:lnTo>
                  <a:lnTo>
                    <a:pt x="2032168" y="1150320"/>
                  </a:lnTo>
                  <a:lnTo>
                    <a:pt x="2005949" y="1189275"/>
                  </a:lnTo>
                  <a:lnTo>
                    <a:pt x="1967037" y="1215538"/>
                  </a:lnTo>
                  <a:lnTo>
                    <a:pt x="1919351" y="1225169"/>
                  </a:lnTo>
                  <a:lnTo>
                    <a:pt x="122554" y="1225169"/>
                  </a:lnTo>
                  <a:lnTo>
                    <a:pt x="74848" y="1215538"/>
                  </a:lnTo>
                  <a:lnTo>
                    <a:pt x="35893" y="1189275"/>
                  </a:lnTo>
                  <a:lnTo>
                    <a:pt x="9630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399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384550" y="1616201"/>
            <a:ext cx="1769745" cy="85598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065" marR="5080" algn="ctr">
              <a:lnSpc>
                <a:spcPts val="2070"/>
              </a:lnSpc>
              <a:spcBef>
                <a:spcPts val="440"/>
              </a:spcBef>
            </a:pPr>
            <a:r>
              <a:rPr sz="2000" spc="-5" dirty="0">
                <a:solidFill>
                  <a:srgbClr val="F5FCFF"/>
                </a:solidFill>
                <a:latin typeface="Arial"/>
                <a:cs typeface="Arial"/>
              </a:rPr>
              <a:t>Data</a:t>
            </a:r>
            <a:r>
              <a:rPr sz="2000" spc="-50" dirty="0">
                <a:solidFill>
                  <a:srgbClr val="F5FC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5FCFF"/>
                </a:solidFill>
                <a:latin typeface="Arial"/>
                <a:cs typeface="Arial"/>
              </a:rPr>
              <a:t>Wrangling  </a:t>
            </a:r>
            <a:r>
              <a:rPr sz="2000" spc="-5" dirty="0">
                <a:solidFill>
                  <a:srgbClr val="F5FCFF"/>
                </a:solidFill>
                <a:latin typeface="Arial"/>
                <a:cs typeface="Arial"/>
              </a:rPr>
              <a:t>&amp; Feature  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69509" y="1814702"/>
            <a:ext cx="433070" cy="506730"/>
          </a:xfrm>
          <a:custGeom>
            <a:avLst/>
            <a:gdLst/>
            <a:ahLst/>
            <a:cxnLst/>
            <a:rect l="l" t="t" r="r" b="b"/>
            <a:pathLst>
              <a:path w="433070" h="506730">
                <a:moveTo>
                  <a:pt x="216407" y="0"/>
                </a:moveTo>
                <a:lnTo>
                  <a:pt x="216407" y="101219"/>
                </a:lnTo>
                <a:lnTo>
                  <a:pt x="0" y="101219"/>
                </a:lnTo>
                <a:lnTo>
                  <a:pt x="0" y="405130"/>
                </a:lnTo>
                <a:lnTo>
                  <a:pt x="216407" y="405130"/>
                </a:lnTo>
                <a:lnTo>
                  <a:pt x="216407" y="506349"/>
                </a:lnTo>
                <a:lnTo>
                  <a:pt x="432942" y="253111"/>
                </a:lnTo>
                <a:lnTo>
                  <a:pt x="216407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6093840" y="1442592"/>
            <a:ext cx="2067560" cy="1250950"/>
            <a:chOff x="6093840" y="1442592"/>
            <a:chExt cx="2067560" cy="1250950"/>
          </a:xfrm>
        </p:grpSpPr>
        <p:sp>
          <p:nvSpPr>
            <p:cNvPr id="21" name="object 21"/>
            <p:cNvSpPr/>
            <p:nvPr/>
          </p:nvSpPr>
          <p:spPr>
            <a:xfrm>
              <a:off x="6106540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59" h="1225550">
                  <a:moveTo>
                    <a:pt x="1919351" y="0"/>
                  </a:moveTo>
                  <a:lnTo>
                    <a:pt x="122555" y="0"/>
                  </a:lnTo>
                  <a:lnTo>
                    <a:pt x="74848" y="9630"/>
                  </a:lnTo>
                  <a:lnTo>
                    <a:pt x="35893" y="35893"/>
                  </a:lnTo>
                  <a:lnTo>
                    <a:pt x="9630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30" y="1150320"/>
                  </a:lnTo>
                  <a:lnTo>
                    <a:pt x="35893" y="1189275"/>
                  </a:lnTo>
                  <a:lnTo>
                    <a:pt x="74848" y="1215538"/>
                  </a:lnTo>
                  <a:lnTo>
                    <a:pt x="122555" y="1225169"/>
                  </a:lnTo>
                  <a:lnTo>
                    <a:pt x="1919351" y="1225169"/>
                  </a:lnTo>
                  <a:lnTo>
                    <a:pt x="1966983" y="1215538"/>
                  </a:lnTo>
                  <a:lnTo>
                    <a:pt x="2005901" y="1189275"/>
                  </a:lnTo>
                  <a:lnTo>
                    <a:pt x="2032150" y="1150320"/>
                  </a:lnTo>
                  <a:lnTo>
                    <a:pt x="2041779" y="1102614"/>
                  </a:lnTo>
                  <a:lnTo>
                    <a:pt x="2041779" y="122555"/>
                  </a:lnTo>
                  <a:lnTo>
                    <a:pt x="2032150" y="74848"/>
                  </a:lnTo>
                  <a:lnTo>
                    <a:pt x="2005901" y="35893"/>
                  </a:lnTo>
                  <a:lnTo>
                    <a:pt x="1966983" y="9630"/>
                  </a:lnTo>
                  <a:lnTo>
                    <a:pt x="1919351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06540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59" h="1225550">
                  <a:moveTo>
                    <a:pt x="0" y="122555"/>
                  </a:moveTo>
                  <a:lnTo>
                    <a:pt x="9630" y="74848"/>
                  </a:lnTo>
                  <a:lnTo>
                    <a:pt x="35893" y="35893"/>
                  </a:lnTo>
                  <a:lnTo>
                    <a:pt x="74848" y="9630"/>
                  </a:lnTo>
                  <a:lnTo>
                    <a:pt x="122555" y="0"/>
                  </a:lnTo>
                  <a:lnTo>
                    <a:pt x="1919351" y="0"/>
                  </a:lnTo>
                  <a:lnTo>
                    <a:pt x="1966983" y="9630"/>
                  </a:lnTo>
                  <a:lnTo>
                    <a:pt x="2005901" y="35893"/>
                  </a:lnTo>
                  <a:lnTo>
                    <a:pt x="2032150" y="74848"/>
                  </a:lnTo>
                  <a:lnTo>
                    <a:pt x="2041779" y="122555"/>
                  </a:lnTo>
                  <a:lnTo>
                    <a:pt x="2041779" y="1102614"/>
                  </a:lnTo>
                  <a:lnTo>
                    <a:pt x="2032150" y="1150320"/>
                  </a:lnTo>
                  <a:lnTo>
                    <a:pt x="2005901" y="1189275"/>
                  </a:lnTo>
                  <a:lnTo>
                    <a:pt x="1966983" y="1215538"/>
                  </a:lnTo>
                  <a:lnTo>
                    <a:pt x="1919351" y="1225169"/>
                  </a:lnTo>
                  <a:lnTo>
                    <a:pt x="122555" y="1225169"/>
                  </a:lnTo>
                  <a:lnTo>
                    <a:pt x="74848" y="1215538"/>
                  </a:lnTo>
                  <a:lnTo>
                    <a:pt x="35893" y="1189275"/>
                  </a:lnTo>
                  <a:lnTo>
                    <a:pt x="9630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854190" y="1879092"/>
            <a:ext cx="547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5FCFF"/>
                </a:solidFill>
                <a:latin typeface="Arial"/>
                <a:cs typeface="Arial"/>
              </a:rPr>
              <a:t>EDA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874256" y="2860039"/>
            <a:ext cx="506730" cy="433070"/>
          </a:xfrm>
          <a:custGeom>
            <a:avLst/>
            <a:gdLst/>
            <a:ahLst/>
            <a:cxnLst/>
            <a:rect l="l" t="t" r="r" b="b"/>
            <a:pathLst>
              <a:path w="506729" h="433070">
                <a:moveTo>
                  <a:pt x="405129" y="0"/>
                </a:moveTo>
                <a:lnTo>
                  <a:pt x="101346" y="0"/>
                </a:lnTo>
                <a:lnTo>
                  <a:pt x="101346" y="216408"/>
                </a:lnTo>
                <a:lnTo>
                  <a:pt x="0" y="216408"/>
                </a:lnTo>
                <a:lnTo>
                  <a:pt x="253238" y="432943"/>
                </a:lnTo>
                <a:lnTo>
                  <a:pt x="506349" y="216408"/>
                </a:lnTo>
                <a:lnTo>
                  <a:pt x="405129" y="216408"/>
                </a:lnTo>
                <a:lnTo>
                  <a:pt x="405129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6093840" y="3484371"/>
            <a:ext cx="2067560" cy="1250950"/>
            <a:chOff x="6093840" y="3484371"/>
            <a:chExt cx="2067560" cy="1250950"/>
          </a:xfrm>
        </p:grpSpPr>
        <p:sp>
          <p:nvSpPr>
            <p:cNvPr id="26" name="object 26"/>
            <p:cNvSpPr/>
            <p:nvPr/>
          </p:nvSpPr>
          <p:spPr>
            <a:xfrm>
              <a:off x="6106540" y="3497071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59" h="1225550">
                  <a:moveTo>
                    <a:pt x="1919351" y="0"/>
                  </a:moveTo>
                  <a:lnTo>
                    <a:pt x="122555" y="0"/>
                  </a:lnTo>
                  <a:lnTo>
                    <a:pt x="74848" y="9630"/>
                  </a:lnTo>
                  <a:lnTo>
                    <a:pt x="35893" y="35893"/>
                  </a:lnTo>
                  <a:lnTo>
                    <a:pt x="9630" y="74848"/>
                  </a:lnTo>
                  <a:lnTo>
                    <a:pt x="0" y="122554"/>
                  </a:lnTo>
                  <a:lnTo>
                    <a:pt x="0" y="1102601"/>
                  </a:lnTo>
                  <a:lnTo>
                    <a:pt x="9630" y="1150283"/>
                  </a:lnTo>
                  <a:lnTo>
                    <a:pt x="35893" y="1189223"/>
                  </a:lnTo>
                  <a:lnTo>
                    <a:pt x="74848" y="1215477"/>
                  </a:lnTo>
                  <a:lnTo>
                    <a:pt x="122555" y="1225105"/>
                  </a:lnTo>
                  <a:lnTo>
                    <a:pt x="1919351" y="1225105"/>
                  </a:lnTo>
                  <a:lnTo>
                    <a:pt x="1966983" y="1215477"/>
                  </a:lnTo>
                  <a:lnTo>
                    <a:pt x="2005901" y="1189223"/>
                  </a:lnTo>
                  <a:lnTo>
                    <a:pt x="2032150" y="1150283"/>
                  </a:lnTo>
                  <a:lnTo>
                    <a:pt x="2041779" y="1102601"/>
                  </a:lnTo>
                  <a:lnTo>
                    <a:pt x="2041779" y="122554"/>
                  </a:lnTo>
                  <a:lnTo>
                    <a:pt x="2032150" y="74848"/>
                  </a:lnTo>
                  <a:lnTo>
                    <a:pt x="2005901" y="35893"/>
                  </a:lnTo>
                  <a:lnTo>
                    <a:pt x="1966983" y="9630"/>
                  </a:lnTo>
                  <a:lnTo>
                    <a:pt x="1919351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06540" y="3497071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59" h="1225550">
                  <a:moveTo>
                    <a:pt x="0" y="122554"/>
                  </a:moveTo>
                  <a:lnTo>
                    <a:pt x="9630" y="74848"/>
                  </a:lnTo>
                  <a:lnTo>
                    <a:pt x="35893" y="35893"/>
                  </a:lnTo>
                  <a:lnTo>
                    <a:pt x="74848" y="9630"/>
                  </a:lnTo>
                  <a:lnTo>
                    <a:pt x="122555" y="0"/>
                  </a:lnTo>
                  <a:lnTo>
                    <a:pt x="1919351" y="0"/>
                  </a:lnTo>
                  <a:lnTo>
                    <a:pt x="1966983" y="9630"/>
                  </a:lnTo>
                  <a:lnTo>
                    <a:pt x="2005901" y="35893"/>
                  </a:lnTo>
                  <a:lnTo>
                    <a:pt x="2032150" y="74848"/>
                  </a:lnTo>
                  <a:lnTo>
                    <a:pt x="2041779" y="122554"/>
                  </a:lnTo>
                  <a:lnTo>
                    <a:pt x="2041779" y="1102601"/>
                  </a:lnTo>
                  <a:lnTo>
                    <a:pt x="2032150" y="1150283"/>
                  </a:lnTo>
                  <a:lnTo>
                    <a:pt x="2005901" y="1189223"/>
                  </a:lnTo>
                  <a:lnTo>
                    <a:pt x="1966983" y="1215477"/>
                  </a:lnTo>
                  <a:lnTo>
                    <a:pt x="1919351" y="1225105"/>
                  </a:lnTo>
                  <a:lnTo>
                    <a:pt x="122555" y="1225105"/>
                  </a:lnTo>
                  <a:lnTo>
                    <a:pt x="74848" y="1215477"/>
                  </a:lnTo>
                  <a:lnTo>
                    <a:pt x="35893" y="1189223"/>
                  </a:lnTo>
                  <a:lnTo>
                    <a:pt x="9630" y="1150283"/>
                  </a:lnTo>
                  <a:lnTo>
                    <a:pt x="0" y="1102601"/>
                  </a:lnTo>
                  <a:lnTo>
                    <a:pt x="0" y="122554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304026" y="3658108"/>
            <a:ext cx="1647189" cy="8559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-635" algn="ctr">
              <a:lnSpc>
                <a:spcPct val="86300"/>
              </a:lnSpc>
              <a:spcBef>
                <a:spcPts val="425"/>
              </a:spcBef>
            </a:pPr>
            <a:r>
              <a:rPr sz="2000" spc="-5" dirty="0">
                <a:solidFill>
                  <a:srgbClr val="F5FCFF"/>
                </a:solidFill>
                <a:latin typeface="Arial"/>
                <a:cs typeface="Arial"/>
              </a:rPr>
              <a:t>Preparation of  data</a:t>
            </a:r>
            <a:r>
              <a:rPr sz="2000" spc="-45" dirty="0">
                <a:solidFill>
                  <a:srgbClr val="F5F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5FCFF"/>
                </a:solidFill>
                <a:latin typeface="Arial"/>
                <a:cs typeface="Arial"/>
              </a:rPr>
              <a:t>for</a:t>
            </a:r>
            <a:r>
              <a:rPr sz="2000" spc="-35" dirty="0">
                <a:solidFill>
                  <a:srgbClr val="F5FC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5FCFF"/>
                </a:solidFill>
                <a:latin typeface="Arial"/>
                <a:cs typeface="Arial"/>
              </a:rPr>
              <a:t>model  building.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494020" y="3856482"/>
            <a:ext cx="433070" cy="506730"/>
          </a:xfrm>
          <a:custGeom>
            <a:avLst/>
            <a:gdLst/>
            <a:ahLst/>
            <a:cxnLst/>
            <a:rect l="l" t="t" r="r" b="b"/>
            <a:pathLst>
              <a:path w="433070" h="506729">
                <a:moveTo>
                  <a:pt x="216407" y="0"/>
                </a:moveTo>
                <a:lnTo>
                  <a:pt x="0" y="253161"/>
                </a:lnTo>
                <a:lnTo>
                  <a:pt x="216407" y="506336"/>
                </a:lnTo>
                <a:lnTo>
                  <a:pt x="216407" y="405066"/>
                </a:lnTo>
                <a:lnTo>
                  <a:pt x="432815" y="405066"/>
                </a:lnTo>
                <a:lnTo>
                  <a:pt x="432815" y="101257"/>
                </a:lnTo>
                <a:lnTo>
                  <a:pt x="216407" y="101257"/>
                </a:lnTo>
                <a:lnTo>
                  <a:pt x="216407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3235325" y="3484371"/>
            <a:ext cx="2067560" cy="1250950"/>
            <a:chOff x="3235325" y="3484371"/>
            <a:chExt cx="2067560" cy="1250950"/>
          </a:xfrm>
        </p:grpSpPr>
        <p:sp>
          <p:nvSpPr>
            <p:cNvPr id="31" name="object 31"/>
            <p:cNvSpPr/>
            <p:nvPr/>
          </p:nvSpPr>
          <p:spPr>
            <a:xfrm>
              <a:off x="3248025" y="3497071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351" y="0"/>
                  </a:moveTo>
                  <a:lnTo>
                    <a:pt x="122554" y="0"/>
                  </a:lnTo>
                  <a:lnTo>
                    <a:pt x="74848" y="9630"/>
                  </a:lnTo>
                  <a:lnTo>
                    <a:pt x="35893" y="35893"/>
                  </a:lnTo>
                  <a:lnTo>
                    <a:pt x="9630" y="74848"/>
                  </a:lnTo>
                  <a:lnTo>
                    <a:pt x="0" y="122554"/>
                  </a:lnTo>
                  <a:lnTo>
                    <a:pt x="0" y="1102601"/>
                  </a:lnTo>
                  <a:lnTo>
                    <a:pt x="9630" y="1150283"/>
                  </a:lnTo>
                  <a:lnTo>
                    <a:pt x="35893" y="1189223"/>
                  </a:lnTo>
                  <a:lnTo>
                    <a:pt x="74848" y="1215477"/>
                  </a:lnTo>
                  <a:lnTo>
                    <a:pt x="122554" y="1225105"/>
                  </a:lnTo>
                  <a:lnTo>
                    <a:pt x="1919351" y="1225105"/>
                  </a:lnTo>
                  <a:lnTo>
                    <a:pt x="1967037" y="1215477"/>
                  </a:lnTo>
                  <a:lnTo>
                    <a:pt x="2005949" y="1189223"/>
                  </a:lnTo>
                  <a:lnTo>
                    <a:pt x="2032168" y="1150283"/>
                  </a:lnTo>
                  <a:lnTo>
                    <a:pt x="2041778" y="1102601"/>
                  </a:lnTo>
                  <a:lnTo>
                    <a:pt x="2041778" y="122554"/>
                  </a:lnTo>
                  <a:lnTo>
                    <a:pt x="2032168" y="74848"/>
                  </a:lnTo>
                  <a:lnTo>
                    <a:pt x="2005949" y="35893"/>
                  </a:lnTo>
                  <a:lnTo>
                    <a:pt x="1967037" y="9630"/>
                  </a:lnTo>
                  <a:lnTo>
                    <a:pt x="1919351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48025" y="3497071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4"/>
                  </a:moveTo>
                  <a:lnTo>
                    <a:pt x="9630" y="74848"/>
                  </a:lnTo>
                  <a:lnTo>
                    <a:pt x="35893" y="35893"/>
                  </a:lnTo>
                  <a:lnTo>
                    <a:pt x="74848" y="9630"/>
                  </a:lnTo>
                  <a:lnTo>
                    <a:pt x="122554" y="0"/>
                  </a:lnTo>
                  <a:lnTo>
                    <a:pt x="1919351" y="0"/>
                  </a:lnTo>
                  <a:lnTo>
                    <a:pt x="1967037" y="9630"/>
                  </a:lnTo>
                  <a:lnTo>
                    <a:pt x="2005949" y="35893"/>
                  </a:lnTo>
                  <a:lnTo>
                    <a:pt x="2032168" y="74848"/>
                  </a:lnTo>
                  <a:lnTo>
                    <a:pt x="2041778" y="122554"/>
                  </a:lnTo>
                  <a:lnTo>
                    <a:pt x="2041778" y="1102601"/>
                  </a:lnTo>
                  <a:lnTo>
                    <a:pt x="2032168" y="1150283"/>
                  </a:lnTo>
                  <a:lnTo>
                    <a:pt x="2005949" y="1189223"/>
                  </a:lnTo>
                  <a:lnTo>
                    <a:pt x="1967037" y="1215477"/>
                  </a:lnTo>
                  <a:lnTo>
                    <a:pt x="1919351" y="1225105"/>
                  </a:lnTo>
                  <a:lnTo>
                    <a:pt x="122554" y="1225105"/>
                  </a:lnTo>
                  <a:lnTo>
                    <a:pt x="74848" y="1215477"/>
                  </a:lnTo>
                  <a:lnTo>
                    <a:pt x="35893" y="1189223"/>
                  </a:lnTo>
                  <a:lnTo>
                    <a:pt x="9630" y="1150283"/>
                  </a:lnTo>
                  <a:lnTo>
                    <a:pt x="0" y="1102601"/>
                  </a:lnTo>
                  <a:lnTo>
                    <a:pt x="0" y="122554"/>
                  </a:lnTo>
                  <a:close/>
                </a:path>
              </a:pathLst>
            </a:custGeom>
            <a:ln w="25399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353053" y="3789679"/>
            <a:ext cx="1831339" cy="59309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76200" marR="5080" indent="-64135">
              <a:lnSpc>
                <a:spcPts val="2070"/>
              </a:lnSpc>
              <a:spcBef>
                <a:spcPts val="440"/>
              </a:spcBef>
            </a:pPr>
            <a:r>
              <a:rPr sz="2000" spc="-5" dirty="0">
                <a:solidFill>
                  <a:srgbClr val="F5FCFF"/>
                </a:solidFill>
                <a:latin typeface="Arial"/>
                <a:cs typeface="Arial"/>
              </a:rPr>
              <a:t>Model</a:t>
            </a:r>
            <a:r>
              <a:rPr sz="2000" spc="-45" dirty="0">
                <a:solidFill>
                  <a:srgbClr val="F5FC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5FCFF"/>
                </a:solidFill>
                <a:latin typeface="Arial"/>
                <a:cs typeface="Arial"/>
              </a:rPr>
              <a:t>Selection  and</a:t>
            </a:r>
            <a:r>
              <a:rPr sz="2000" spc="-35" dirty="0">
                <a:solidFill>
                  <a:srgbClr val="F5FC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5FCFF"/>
                </a:solidFill>
                <a:latin typeface="Arial"/>
                <a:cs typeface="Arial"/>
              </a:rPr>
              <a:t>Evaluation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635504" y="3856482"/>
            <a:ext cx="433070" cy="506730"/>
          </a:xfrm>
          <a:custGeom>
            <a:avLst/>
            <a:gdLst/>
            <a:ahLst/>
            <a:cxnLst/>
            <a:rect l="l" t="t" r="r" b="b"/>
            <a:pathLst>
              <a:path w="433069" h="506729">
                <a:moveTo>
                  <a:pt x="216534" y="0"/>
                </a:moveTo>
                <a:lnTo>
                  <a:pt x="0" y="253161"/>
                </a:lnTo>
                <a:lnTo>
                  <a:pt x="216534" y="506336"/>
                </a:lnTo>
                <a:lnTo>
                  <a:pt x="216534" y="405066"/>
                </a:lnTo>
                <a:lnTo>
                  <a:pt x="432943" y="405066"/>
                </a:lnTo>
                <a:lnTo>
                  <a:pt x="432943" y="101257"/>
                </a:lnTo>
                <a:lnTo>
                  <a:pt x="216534" y="101257"/>
                </a:lnTo>
                <a:lnTo>
                  <a:pt x="216534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376897" y="3484371"/>
            <a:ext cx="2067560" cy="1250950"/>
            <a:chOff x="376897" y="3484371"/>
            <a:chExt cx="2067560" cy="1250950"/>
          </a:xfrm>
        </p:grpSpPr>
        <p:sp>
          <p:nvSpPr>
            <p:cNvPr id="36" name="object 36"/>
            <p:cNvSpPr/>
            <p:nvPr/>
          </p:nvSpPr>
          <p:spPr>
            <a:xfrm>
              <a:off x="389597" y="3497071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4"/>
                  </a:lnTo>
                  <a:lnTo>
                    <a:pt x="0" y="1102601"/>
                  </a:lnTo>
                  <a:lnTo>
                    <a:pt x="9627" y="1150283"/>
                  </a:lnTo>
                  <a:lnTo>
                    <a:pt x="35883" y="1189223"/>
                  </a:lnTo>
                  <a:lnTo>
                    <a:pt x="74827" y="1215477"/>
                  </a:lnTo>
                  <a:lnTo>
                    <a:pt x="122516" y="1225105"/>
                  </a:lnTo>
                  <a:lnTo>
                    <a:pt x="1919262" y="1225105"/>
                  </a:lnTo>
                  <a:lnTo>
                    <a:pt x="1966968" y="1215477"/>
                  </a:lnTo>
                  <a:lnTo>
                    <a:pt x="2005923" y="1189223"/>
                  </a:lnTo>
                  <a:lnTo>
                    <a:pt x="2032186" y="1150283"/>
                  </a:lnTo>
                  <a:lnTo>
                    <a:pt x="2041817" y="1102601"/>
                  </a:lnTo>
                  <a:lnTo>
                    <a:pt x="2041817" y="122554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9597" y="3497071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4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4"/>
                  </a:lnTo>
                  <a:lnTo>
                    <a:pt x="2041817" y="1102601"/>
                  </a:lnTo>
                  <a:lnTo>
                    <a:pt x="2032186" y="1150283"/>
                  </a:lnTo>
                  <a:lnTo>
                    <a:pt x="2005923" y="1189223"/>
                  </a:lnTo>
                  <a:lnTo>
                    <a:pt x="1966968" y="1215477"/>
                  </a:lnTo>
                  <a:lnTo>
                    <a:pt x="1919262" y="1225105"/>
                  </a:lnTo>
                  <a:lnTo>
                    <a:pt x="122516" y="1225105"/>
                  </a:lnTo>
                  <a:lnTo>
                    <a:pt x="74827" y="1215477"/>
                  </a:lnTo>
                  <a:lnTo>
                    <a:pt x="35883" y="1189223"/>
                  </a:lnTo>
                  <a:lnTo>
                    <a:pt x="9627" y="1150283"/>
                  </a:lnTo>
                  <a:lnTo>
                    <a:pt x="0" y="1102601"/>
                  </a:lnTo>
                  <a:lnTo>
                    <a:pt x="0" y="122554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06373" y="3920997"/>
            <a:ext cx="1408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5FCFF"/>
                </a:solidFill>
                <a:latin typeface="Arial"/>
                <a:cs typeface="Arial"/>
              </a:rPr>
              <a:t>Conclusions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02980" y="66471"/>
            <a:ext cx="348615" cy="357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8546465" cy="598170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739" y="119888"/>
            <a:ext cx="7798434" cy="43140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526415" algn="l"/>
                <a:tab pos="52705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Collection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and</a:t>
            </a:r>
            <a:r>
              <a:rPr sz="2400" b="1" spc="-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Understanding:</a:t>
            </a:r>
            <a:endParaRPr sz="2400" dirty="0">
              <a:latin typeface="Arial"/>
              <a:cs typeface="Arial"/>
            </a:endParaRPr>
          </a:p>
          <a:p>
            <a:pPr marL="201930" indent="-189865">
              <a:lnSpc>
                <a:spcPct val="100000"/>
              </a:lnSpc>
              <a:spcBef>
                <a:spcPts val="1250"/>
              </a:spcBef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Arial"/>
                <a:cs typeface="Arial"/>
              </a:rPr>
              <a:t>We had a Seoul Bike Data for our analysis and model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building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The dataset contains weather information (Temperature, Humidity, Wind speed, Visibility, Dew  point, Solar radiation, Snowfall, Rainfall), the number of bikes rented per hour and date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information.</a:t>
            </a:r>
            <a:endParaRPr sz="1400" dirty="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In this we had total 8760 observations and 14 </a:t>
            </a:r>
            <a:r>
              <a:rPr sz="1400" dirty="0">
                <a:latin typeface="Arial"/>
                <a:cs typeface="Arial"/>
              </a:rPr>
              <a:t>features </a:t>
            </a:r>
            <a:r>
              <a:rPr sz="1400" spc="-5" dirty="0">
                <a:latin typeface="Arial"/>
                <a:cs typeface="Arial"/>
              </a:rPr>
              <a:t>including </a:t>
            </a:r>
            <a:r>
              <a:rPr sz="1400" dirty="0">
                <a:latin typeface="Arial"/>
                <a:cs typeface="Arial"/>
              </a:rPr>
              <a:t>target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variable.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400" b="1" spc="-5" dirty="0">
                <a:latin typeface="Arial"/>
                <a:cs typeface="Arial"/>
              </a:rPr>
              <a:t>Data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Description: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Date </a:t>
            </a:r>
            <a:r>
              <a:rPr sz="1400" spc="-5" dirty="0">
                <a:latin typeface="Arial"/>
                <a:cs typeface="Arial"/>
              </a:rPr>
              <a:t>: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year-month-day.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Hour </a:t>
            </a:r>
            <a:r>
              <a:rPr sz="1400" spc="-5" dirty="0">
                <a:latin typeface="Arial"/>
                <a:cs typeface="Arial"/>
              </a:rPr>
              <a:t>- Hour of 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day.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Temperature</a:t>
            </a:r>
            <a:r>
              <a:rPr sz="1400" spc="-5" dirty="0">
                <a:latin typeface="Arial"/>
                <a:cs typeface="Arial"/>
              </a:rPr>
              <a:t>-Temperature in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Celsius.</a:t>
            </a:r>
            <a:endParaRPr lang="en-U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Humidity </a:t>
            </a:r>
            <a:r>
              <a:rPr sz="1400" spc="-5" dirty="0">
                <a:latin typeface="Arial"/>
                <a:cs typeface="Arial"/>
              </a:rPr>
              <a:t>- </a:t>
            </a:r>
            <a:r>
              <a:rPr sz="1400" spc="-10" dirty="0">
                <a:latin typeface="Arial"/>
                <a:cs typeface="Arial"/>
              </a:rPr>
              <a:t>%.  </a:t>
            </a:r>
            <a:r>
              <a:rPr sz="1400" b="1" spc="-5" dirty="0">
                <a:latin typeface="Arial"/>
                <a:cs typeface="Arial"/>
              </a:rPr>
              <a:t>Wind speed </a:t>
            </a:r>
            <a:r>
              <a:rPr sz="1400" spc="-5" dirty="0">
                <a:latin typeface="Arial"/>
                <a:cs typeface="Arial"/>
              </a:rPr>
              <a:t>- m/s.  </a:t>
            </a:r>
            <a:r>
              <a:rPr sz="1400" b="1" spc="-5" dirty="0">
                <a:latin typeface="Arial"/>
                <a:cs typeface="Arial"/>
              </a:rPr>
              <a:t>Visibility </a:t>
            </a:r>
            <a:r>
              <a:rPr sz="1400" spc="-5" dirty="0">
                <a:latin typeface="Arial"/>
                <a:cs typeface="Arial"/>
              </a:rPr>
              <a:t>-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Dew point temperature </a:t>
            </a:r>
            <a:r>
              <a:rPr sz="1400" spc="-5" dirty="0">
                <a:latin typeface="Arial"/>
                <a:cs typeface="Arial"/>
              </a:rPr>
              <a:t>-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Celsius.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Solar radiation </a:t>
            </a:r>
            <a:r>
              <a:rPr sz="1400" spc="-5" dirty="0">
                <a:latin typeface="Arial"/>
                <a:cs typeface="Arial"/>
              </a:rPr>
              <a:t>-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MJ/m2.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Rainfall </a:t>
            </a:r>
            <a:r>
              <a:rPr sz="1400" spc="-5" dirty="0">
                <a:latin typeface="Arial"/>
                <a:cs typeface="Arial"/>
              </a:rPr>
              <a:t>-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mm.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Snowfall </a:t>
            </a:r>
            <a:r>
              <a:rPr sz="1400" spc="-5" dirty="0">
                <a:latin typeface="Arial"/>
                <a:cs typeface="Arial"/>
              </a:rPr>
              <a:t>-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cm.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Seasons </a:t>
            </a:r>
            <a:r>
              <a:rPr sz="1400" spc="-5" dirty="0">
                <a:latin typeface="Arial"/>
                <a:cs typeface="Arial"/>
              </a:rPr>
              <a:t>- Winter, Spring, Summer,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Autumn.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Holiday </a:t>
            </a:r>
            <a:r>
              <a:rPr sz="1400" spc="-5" dirty="0">
                <a:latin typeface="Arial"/>
                <a:cs typeface="Arial"/>
              </a:rPr>
              <a:t>- Holiday/No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holiday.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Functional Day </a:t>
            </a:r>
            <a:r>
              <a:rPr sz="1400" spc="-5" dirty="0">
                <a:latin typeface="Arial"/>
                <a:cs typeface="Arial"/>
              </a:rPr>
              <a:t>- NoFunc(Non Functional Hours), Fun(Functional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hours).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Rented Bike count </a:t>
            </a:r>
            <a:r>
              <a:rPr sz="1400" spc="-5" dirty="0">
                <a:latin typeface="Arial"/>
                <a:cs typeface="Arial"/>
              </a:rPr>
              <a:t>- Count of bikes rented at each hour (Target Variable i.e Y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variable).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358"/>
            <a:ext cx="6501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 Wrangling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and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Feature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Engineering: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698500"/>
            <a:ext cx="8938260" cy="10894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As we know we had 8760 observations and 14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features.</a:t>
            </a:r>
            <a:endParaRPr sz="1400" dirty="0">
              <a:latin typeface="Arial"/>
              <a:cs typeface="Arial"/>
            </a:endParaRPr>
          </a:p>
          <a:p>
            <a:pPr marL="201930" indent="-189865">
              <a:lnSpc>
                <a:spcPct val="100000"/>
              </a:lnSpc>
              <a:buFont typeface="Wingdings"/>
              <a:buChar char=""/>
              <a:tabLst>
                <a:tab pos="202565" algn="l"/>
              </a:tabLst>
            </a:pPr>
            <a:r>
              <a:rPr sz="1400" b="1" spc="-5" dirty="0">
                <a:latin typeface="Arial"/>
                <a:cs typeface="Arial"/>
              </a:rPr>
              <a:t>Categorical Features: </a:t>
            </a:r>
            <a:r>
              <a:rPr sz="1400" spc="-5" dirty="0">
                <a:latin typeface="Arial"/>
                <a:cs typeface="Arial"/>
              </a:rPr>
              <a:t>Seasons, Holiday and Functioning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day.</a:t>
            </a:r>
            <a:endParaRPr sz="1400" dirty="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buFont typeface="Wingdings"/>
              <a:buChar char=""/>
              <a:tabLst>
                <a:tab pos="154940" algn="l"/>
              </a:tabLst>
            </a:pPr>
            <a:r>
              <a:rPr sz="1400" b="1" spc="-5" dirty="0">
                <a:latin typeface="Arial"/>
                <a:cs typeface="Arial"/>
              </a:rPr>
              <a:t>Numerical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Columns:</a:t>
            </a:r>
            <a:endParaRPr sz="1400" dirty="0">
              <a:latin typeface="Arial"/>
              <a:cs typeface="Arial"/>
            </a:endParaRPr>
          </a:p>
          <a:p>
            <a:pPr marL="12700" marR="462280" indent="4826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Date, Hour, Temperature, Humidity, Wind speed, Visibility, Dew point temperature, Solar radiation, Rainfall,  Snowfall, Rented Bike count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0" y="2266949"/>
            <a:ext cx="9144000" cy="23288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358"/>
            <a:ext cx="8829040" cy="225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 Wrangling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and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Feature</a:t>
            </a:r>
            <a:r>
              <a:rPr sz="2400" b="1" spc="-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Engineering:</a:t>
            </a:r>
            <a:endParaRPr sz="24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1510"/>
              </a:spcBef>
              <a:buFont typeface="Wingdings"/>
              <a:buChar char=""/>
              <a:tabLst>
                <a:tab pos="256540" algn="l"/>
              </a:tabLst>
            </a:pPr>
            <a:r>
              <a:rPr sz="1800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had zero null values in our </a:t>
            </a:r>
            <a:r>
              <a:rPr sz="1800" dirty="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194945" indent="-182245">
              <a:lnSpc>
                <a:spcPct val="100000"/>
              </a:lnSpc>
              <a:buFont typeface="Wingdings"/>
              <a:buChar char=""/>
              <a:tabLst>
                <a:tab pos="194945" algn="l"/>
              </a:tabLst>
            </a:pPr>
            <a:r>
              <a:rPr sz="1800" dirty="0">
                <a:latin typeface="Arial"/>
                <a:cs typeface="Arial"/>
              </a:rPr>
              <a:t>Zero Duplicate </a:t>
            </a:r>
            <a:r>
              <a:rPr sz="1800" spc="-5" dirty="0">
                <a:latin typeface="Arial"/>
                <a:cs typeface="Arial"/>
              </a:rPr>
              <a:t>entries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found.</a:t>
            </a:r>
            <a:endParaRPr sz="1800">
              <a:latin typeface="Arial"/>
              <a:cs typeface="Arial"/>
            </a:endParaRPr>
          </a:p>
          <a:p>
            <a:pPr marL="12700" marR="55880">
              <a:lnSpc>
                <a:spcPct val="100000"/>
              </a:lnSpc>
              <a:buFont typeface="Wingdings"/>
              <a:buChar char=""/>
              <a:tabLst>
                <a:tab pos="256540" algn="l"/>
              </a:tabLst>
            </a:pPr>
            <a:r>
              <a:rPr sz="1800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changed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data type of Date </a:t>
            </a:r>
            <a:r>
              <a:rPr sz="1800" dirty="0">
                <a:latin typeface="Arial"/>
                <a:cs typeface="Arial"/>
              </a:rPr>
              <a:t>column </a:t>
            </a:r>
            <a:r>
              <a:rPr sz="1800" spc="-5" dirty="0">
                <a:latin typeface="Arial"/>
                <a:cs typeface="Arial"/>
              </a:rPr>
              <a:t>from ‘object’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‘datetime64[ns]’. </a:t>
            </a:r>
            <a:r>
              <a:rPr sz="1800" dirty="0">
                <a:latin typeface="Arial"/>
                <a:cs typeface="Arial"/>
              </a:rPr>
              <a:t>This </a:t>
            </a:r>
            <a:r>
              <a:rPr sz="1800" spc="-5" dirty="0">
                <a:latin typeface="Arial"/>
                <a:cs typeface="Arial"/>
              </a:rPr>
              <a:t>was  done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feature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engineering.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256540" algn="l"/>
              </a:tabLst>
            </a:pPr>
            <a:r>
              <a:rPr sz="1800" dirty="0">
                <a:latin typeface="Arial"/>
                <a:cs typeface="Arial"/>
              </a:rPr>
              <a:t>We Created two </a:t>
            </a:r>
            <a:r>
              <a:rPr sz="1800" spc="-5" dirty="0">
                <a:latin typeface="Arial"/>
                <a:cs typeface="Arial"/>
              </a:rPr>
              <a:t>new </a:t>
            </a:r>
            <a:r>
              <a:rPr sz="1800" dirty="0">
                <a:latin typeface="Arial"/>
                <a:cs typeface="Arial"/>
              </a:rPr>
              <a:t>columns </a:t>
            </a:r>
            <a:r>
              <a:rPr sz="1800" spc="-5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help of Date </a:t>
            </a:r>
            <a:r>
              <a:rPr sz="1800" dirty="0">
                <a:latin typeface="Arial"/>
                <a:cs typeface="Arial"/>
              </a:rPr>
              <a:t>column </a:t>
            </a:r>
            <a:r>
              <a:rPr sz="1800" spc="-5" dirty="0">
                <a:latin typeface="Arial"/>
                <a:cs typeface="Arial"/>
              </a:rPr>
              <a:t>‘Month’ and ‘Day’. </a:t>
            </a:r>
            <a:r>
              <a:rPr sz="1800" dirty="0">
                <a:latin typeface="Arial"/>
                <a:cs typeface="Arial"/>
              </a:rPr>
              <a:t>Which  </a:t>
            </a:r>
            <a:r>
              <a:rPr sz="1800" spc="-5" dirty="0">
                <a:latin typeface="Arial"/>
                <a:cs typeface="Arial"/>
              </a:rPr>
              <a:t>were </a:t>
            </a:r>
            <a:r>
              <a:rPr sz="1800" dirty="0">
                <a:latin typeface="Arial"/>
                <a:cs typeface="Arial"/>
              </a:rPr>
              <a:t>further </a:t>
            </a:r>
            <a:r>
              <a:rPr sz="1800" spc="-5" dirty="0">
                <a:latin typeface="Arial"/>
                <a:cs typeface="Arial"/>
              </a:rPr>
              <a:t>used </a:t>
            </a:r>
            <a:r>
              <a:rPr sz="1800" dirty="0">
                <a:latin typeface="Arial"/>
                <a:cs typeface="Arial"/>
              </a:rPr>
              <a:t>for EDA. </a:t>
            </a:r>
            <a:r>
              <a:rPr sz="1800" spc="-5" dirty="0">
                <a:latin typeface="Arial"/>
                <a:cs typeface="Arial"/>
              </a:rPr>
              <a:t>And later we dropped Date </a:t>
            </a:r>
            <a:r>
              <a:rPr sz="1800" dirty="0">
                <a:latin typeface="Arial"/>
                <a:cs typeface="Arial"/>
              </a:rPr>
              <a:t>column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9350"/>
            <a:ext cx="91440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08"/>
          <a:stretch/>
        </p:blipFill>
        <p:spPr bwMode="auto">
          <a:xfrm>
            <a:off x="0" y="4025576"/>
            <a:ext cx="5136794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358"/>
            <a:ext cx="531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EDA (Exploratory Data</a:t>
            </a:r>
            <a:r>
              <a:rPr sz="2400" b="1" spc="3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Analysis):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8294" y="650748"/>
            <a:ext cx="4228465" cy="1518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80365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Relation of rented bike count with categorical  features: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Summer season had the highest Bike Rent Count.  People are more likely to take rented bikes in  summer. Bike rentals in winter is very </a:t>
            </a:r>
            <a:r>
              <a:rPr sz="1400" b="1" dirty="0">
                <a:latin typeface="Arial"/>
                <a:cs typeface="Arial"/>
              </a:rPr>
              <a:t>less  </a:t>
            </a:r>
            <a:r>
              <a:rPr sz="1400" b="1" spc="-5" dirty="0">
                <a:latin typeface="Arial"/>
                <a:cs typeface="Arial"/>
              </a:rPr>
              <a:t>compared to other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seasons.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9094" y="3064255"/>
            <a:ext cx="3212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From March Bike Rent Count started  increasing and it was highest in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June.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235"/>
            <a:ext cx="4571999" cy="1951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77842"/>
            <a:ext cx="4657210" cy="19037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19829" y="1246377"/>
            <a:ext cx="4267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High number of bikes were rented on No Holidays.  Which is almost 700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bikes.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70358"/>
            <a:ext cx="5319395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EDA (Exploratory Data</a:t>
            </a:r>
            <a:r>
              <a:rPr sz="2400" b="1" spc="3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Analysis):</a:t>
            </a:r>
            <a:endParaRPr sz="2400">
              <a:latin typeface="Arial"/>
              <a:cs typeface="Arial"/>
            </a:endParaRPr>
          </a:p>
          <a:p>
            <a:pPr marR="267970" algn="r">
              <a:lnSpc>
                <a:spcPct val="100000"/>
              </a:lnSpc>
              <a:spcBef>
                <a:spcPts val="1970"/>
              </a:spcBef>
            </a:pPr>
            <a:r>
              <a:rPr sz="1800" b="1" spc="-5" dirty="0">
                <a:latin typeface="Arial"/>
                <a:cs typeface="Arial"/>
              </a:rPr>
              <a:t>Conclus</a:t>
            </a:r>
            <a:r>
              <a:rPr sz="1800" b="1" spc="-15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ons: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2840" y="2611120"/>
            <a:ext cx="3985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Zero Bikes were rented on no functioning </a:t>
            </a:r>
            <a:r>
              <a:rPr sz="1400" b="1" spc="-10" dirty="0">
                <a:latin typeface="Arial"/>
                <a:cs typeface="Arial"/>
              </a:rPr>
              <a:t>day.  </a:t>
            </a:r>
            <a:r>
              <a:rPr sz="1400" b="1" spc="-5" dirty="0">
                <a:latin typeface="Arial"/>
                <a:cs typeface="Arial"/>
              </a:rPr>
              <a:t>More than 700 bikes rented on functioning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day.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3894" y="4207255"/>
            <a:ext cx="3962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More than 700 bikes were rented on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weekdays.  On weekdays, almost 650 bikes were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rented.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" r="2207"/>
          <a:stretch/>
        </p:blipFill>
        <p:spPr>
          <a:xfrm>
            <a:off x="0" y="514350"/>
            <a:ext cx="3401580" cy="1501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4"/>
          <a:stretch/>
        </p:blipFill>
        <p:spPr>
          <a:xfrm>
            <a:off x="0" y="1962150"/>
            <a:ext cx="3505200" cy="15017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1" y="3486150"/>
            <a:ext cx="3606597" cy="16224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358"/>
            <a:ext cx="531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EDA (Exploratory Data</a:t>
            </a:r>
            <a:r>
              <a:rPr sz="2400" b="1" spc="3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Analysis):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69849"/>
            <a:ext cx="8979535" cy="44259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b="1" spc="-5" dirty="0">
                <a:latin typeface="Arial"/>
                <a:cs typeface="Arial"/>
              </a:rPr>
              <a:t>Bike Rent Trend according to hour in different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scenarios.</a:t>
            </a:r>
            <a:endParaRPr sz="1400" dirty="0">
              <a:latin typeface="Arial"/>
              <a:cs typeface="Arial"/>
            </a:endParaRPr>
          </a:p>
          <a:p>
            <a:pPr marL="5016500">
              <a:lnSpc>
                <a:spcPct val="100000"/>
              </a:lnSpc>
              <a:spcBef>
                <a:spcPts val="525"/>
              </a:spcBef>
            </a:pPr>
            <a:r>
              <a:rPr sz="1400" b="1" spc="-5" dirty="0">
                <a:latin typeface="Arial"/>
                <a:cs typeface="Arial"/>
              </a:rPr>
              <a:t>Observations:</a:t>
            </a:r>
            <a:endParaRPr sz="1400" dirty="0">
              <a:latin typeface="Arial"/>
              <a:cs typeface="Arial"/>
            </a:endParaRPr>
          </a:p>
          <a:p>
            <a:pPr marL="5016500" marR="624840">
              <a:lnSpc>
                <a:spcPct val="100000"/>
              </a:lnSpc>
              <a:buSzPct val="92857"/>
              <a:buAutoNum type="arabicParenR"/>
              <a:tabLst>
                <a:tab pos="5175250" algn="l"/>
              </a:tabLst>
            </a:pPr>
            <a:r>
              <a:rPr sz="1400" spc="-5" dirty="0">
                <a:latin typeface="Arial"/>
                <a:cs typeface="Arial"/>
              </a:rPr>
              <a:t>Here we observed </a:t>
            </a:r>
            <a:r>
              <a:rPr sz="1400" dirty="0">
                <a:latin typeface="Arial"/>
                <a:cs typeface="Arial"/>
              </a:rPr>
              <a:t>that, </a:t>
            </a:r>
            <a:r>
              <a:rPr sz="1400" spc="-5" dirty="0">
                <a:latin typeface="Arial"/>
                <a:cs typeface="Arial"/>
              </a:rPr>
              <a:t>Bike </a:t>
            </a:r>
            <a:r>
              <a:rPr sz="1400" dirty="0">
                <a:latin typeface="Arial"/>
                <a:cs typeface="Arial"/>
              </a:rPr>
              <a:t>rental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trend  </a:t>
            </a:r>
            <a:r>
              <a:rPr sz="1400" spc="-5" dirty="0">
                <a:latin typeface="Arial"/>
                <a:cs typeface="Arial"/>
              </a:rPr>
              <a:t>according to hours is almost similar in all  scenarios.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arenR"/>
            </a:pPr>
            <a:endParaRPr sz="1450" dirty="0">
              <a:latin typeface="Arial"/>
              <a:cs typeface="Arial"/>
            </a:endParaRPr>
          </a:p>
          <a:p>
            <a:pPr marL="5016500" marR="6985">
              <a:lnSpc>
                <a:spcPct val="100000"/>
              </a:lnSpc>
              <a:spcBef>
                <a:spcPts val="5"/>
              </a:spcBef>
              <a:buSzPct val="92857"/>
              <a:buAutoNum type="arabicParenR"/>
              <a:tabLst>
                <a:tab pos="5175250" algn="l"/>
              </a:tabLst>
            </a:pPr>
            <a:r>
              <a:rPr sz="1400" spc="-5" dirty="0">
                <a:latin typeface="Arial"/>
                <a:cs typeface="Arial"/>
              </a:rPr>
              <a:t>There is sudden peak between 6/7AM to 10 AM.  Office /College going time could be the reason for  this sudden peak on NO Holiday. But on Holiday  the case is different,very less bike rentals  happened.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arenR"/>
            </a:pPr>
            <a:endParaRPr sz="1450" dirty="0">
              <a:latin typeface="Arial"/>
              <a:cs typeface="Arial"/>
            </a:endParaRPr>
          </a:p>
          <a:p>
            <a:pPr marL="5016500" marR="5080">
              <a:lnSpc>
                <a:spcPct val="100000"/>
              </a:lnSpc>
              <a:buSzPct val="92857"/>
              <a:buAutoNum type="arabicParenR"/>
              <a:tabLst>
                <a:tab pos="5222875" algn="l"/>
              </a:tabLst>
            </a:pPr>
            <a:r>
              <a:rPr sz="1400" spc="-5" dirty="0">
                <a:latin typeface="Arial"/>
                <a:cs typeface="Arial"/>
              </a:rPr>
              <a:t>Again </a:t>
            </a:r>
            <a:r>
              <a:rPr sz="1400" dirty="0">
                <a:latin typeface="Arial"/>
                <a:cs typeface="Arial"/>
              </a:rPr>
              <a:t>there </a:t>
            </a:r>
            <a:r>
              <a:rPr sz="1400" spc="-5" dirty="0">
                <a:latin typeface="Arial"/>
                <a:cs typeface="Arial"/>
              </a:rPr>
              <a:t>is peak between 4PM to 7 PM. may  be its office leaving time for the above people.(  </a:t>
            </a:r>
            <a:r>
              <a:rPr sz="1400" dirty="0">
                <a:latin typeface="Arial"/>
                <a:cs typeface="Arial"/>
              </a:rPr>
              <a:t>NO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Holiday).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arenR"/>
            </a:pP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arenR"/>
            </a:pPr>
            <a:endParaRPr sz="1400" dirty="0">
              <a:latin typeface="Arial"/>
              <a:cs typeface="Arial"/>
            </a:endParaRPr>
          </a:p>
          <a:p>
            <a:pPr marL="5016500" marR="76835">
              <a:lnSpc>
                <a:spcPct val="100000"/>
              </a:lnSpc>
              <a:buSzPct val="92857"/>
              <a:buAutoNum type="arabicParenR"/>
              <a:tabLst>
                <a:tab pos="5175250" algn="l"/>
              </a:tabLst>
            </a:pPr>
            <a:r>
              <a:rPr sz="1400" spc="-5" dirty="0">
                <a:latin typeface="Arial"/>
                <a:cs typeface="Arial"/>
              </a:rPr>
              <a:t>Here the </a:t>
            </a:r>
            <a:r>
              <a:rPr sz="1400" dirty="0">
                <a:latin typeface="Arial"/>
                <a:cs typeface="Arial"/>
              </a:rPr>
              <a:t>trend </a:t>
            </a:r>
            <a:r>
              <a:rPr sz="1400" spc="-5" dirty="0">
                <a:latin typeface="Arial"/>
                <a:cs typeface="Arial"/>
              </a:rPr>
              <a:t>for functioning day is same as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  No holiday. Only the difference is on No  functioning day </a:t>
            </a:r>
            <a:r>
              <a:rPr sz="1400" dirty="0">
                <a:latin typeface="Arial"/>
                <a:cs typeface="Arial"/>
              </a:rPr>
              <a:t>there </a:t>
            </a:r>
            <a:r>
              <a:rPr sz="1400" spc="-5" dirty="0">
                <a:latin typeface="Arial"/>
                <a:cs typeface="Arial"/>
              </a:rPr>
              <a:t>were zero bike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rentals.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6" y="754184"/>
            <a:ext cx="4456537" cy="22213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91"/>
            <a:ext cx="4490378" cy="21680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</TotalTime>
  <Words>1832</Words>
  <Application>Microsoft Office PowerPoint</Application>
  <PresentationFormat>On-screen Show (16:9)</PresentationFormat>
  <Paragraphs>162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MT</vt:lpstr>
      <vt:lpstr>Calibri</vt:lpstr>
      <vt:lpstr>Verdana</vt:lpstr>
      <vt:lpstr>Wingdings</vt:lpstr>
      <vt:lpstr>Office Theme</vt:lpstr>
      <vt:lpstr>Capstone Project-2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Signing off…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Kadu</dc:creator>
  <cp:lastModifiedBy>Anupam Mishra</cp:lastModifiedBy>
  <cp:revision>32</cp:revision>
  <dcterms:created xsi:type="dcterms:W3CDTF">2022-09-21T05:53:53Z</dcterms:created>
  <dcterms:modified xsi:type="dcterms:W3CDTF">2022-09-30T16:29:14Z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2022-09-21T00:00:00Z</vt:filetime>
  </property>
</Properties>
</file>