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370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71" r:id="rId54"/>
    <p:sldId id="372" r:id="rId55"/>
    <p:sldId id="373" r:id="rId56"/>
    <p:sldId id="374" r:id="rId57"/>
    <p:sldId id="375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56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55" r:id="rId83"/>
    <p:sldId id="357" r:id="rId84"/>
    <p:sldId id="376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77" r:id="rId93"/>
    <p:sldId id="365" r:id="rId94"/>
    <p:sldId id="366" r:id="rId95"/>
    <p:sldId id="367" r:id="rId96"/>
    <p:sldId id="378" r:id="rId97"/>
    <p:sldId id="379" r:id="rId98"/>
    <p:sldId id="380" r:id="rId99"/>
    <p:sldId id="381" r:id="rId100"/>
    <p:sldId id="382" r:id="rId101"/>
    <p:sldId id="383" r:id="rId102"/>
    <p:sldId id="368" r:id="rId103"/>
    <p:sldId id="369" r:id="rId104"/>
    <p:sldId id="384" r:id="rId105"/>
    <p:sldId id="385" r:id="rId10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73DF0-7CA3-4574-81D0-A7096FBEB26E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45438-AAB6-42A1-8DAF-CCCFDC62A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42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8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44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14400"/>
            <a:ext cx="4343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6553200"/>
            <a:ext cx="4038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DAWN Lab / UMBC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87F53FA4-129B-4FFD-9DCB-E46BED1408A2}" type="slidenum">
              <a:rPr lang="en-US"/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1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8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7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7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1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7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D98E-5B15-4B4A-AF1A-7EB1D8BABD49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90F8B-0A62-4990-9B05-840FBFDE2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8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2.bin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oleObject" Target="../embeddings/oleObject4.bin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 Hoc Networks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engineering, Indian Institute of Technology,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Dhanbad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7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6FA3D3-7658-4E15-B21F-514BFEA8BE8C}" type="slidenum">
              <a:rPr lang="en-GB"/>
              <a:pPr/>
              <a:t>10</a:t>
            </a:fld>
            <a:endParaRPr lang="en-GB"/>
          </a:p>
        </p:txBody>
      </p:sp>
      <p:sp>
        <p:nvSpPr>
          <p:cNvPr id="19783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755900" y="76200"/>
            <a:ext cx="6540500" cy="11430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MANET</a:t>
            </a:r>
          </a:p>
        </p:txBody>
      </p:sp>
      <p:sp>
        <p:nvSpPr>
          <p:cNvPr id="197837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611188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Mobility causes route changes</a:t>
            </a:r>
          </a:p>
        </p:txBody>
      </p:sp>
      <p:sp>
        <p:nvSpPr>
          <p:cNvPr id="1978372" name="Oval 2052"/>
          <p:cNvSpPr>
            <a:spLocks noChangeArrowheads="1"/>
          </p:cNvSpPr>
          <p:nvPr/>
        </p:nvSpPr>
        <p:spPr bwMode="auto">
          <a:xfrm>
            <a:off x="1371600" y="3200400"/>
            <a:ext cx="2209800" cy="2133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73" name="Oval 2053"/>
          <p:cNvSpPr>
            <a:spLocks noChangeArrowheads="1"/>
          </p:cNvSpPr>
          <p:nvPr/>
        </p:nvSpPr>
        <p:spPr bwMode="auto">
          <a:xfrm>
            <a:off x="2133600" y="3733800"/>
            <a:ext cx="2209800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74" name="Oval 2054"/>
          <p:cNvSpPr>
            <a:spLocks noChangeArrowheads="1"/>
          </p:cNvSpPr>
          <p:nvPr/>
        </p:nvSpPr>
        <p:spPr bwMode="auto">
          <a:xfrm>
            <a:off x="23622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75" name="Oval 2055"/>
          <p:cNvSpPr>
            <a:spLocks noChangeArrowheads="1"/>
          </p:cNvSpPr>
          <p:nvPr/>
        </p:nvSpPr>
        <p:spPr bwMode="auto">
          <a:xfrm>
            <a:off x="31242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76" name="Oval 2056"/>
          <p:cNvSpPr>
            <a:spLocks noChangeArrowheads="1"/>
          </p:cNvSpPr>
          <p:nvPr/>
        </p:nvSpPr>
        <p:spPr bwMode="auto">
          <a:xfrm>
            <a:off x="3962400" y="4495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77" name="Oval 2057"/>
          <p:cNvSpPr>
            <a:spLocks noChangeArrowheads="1"/>
          </p:cNvSpPr>
          <p:nvPr/>
        </p:nvSpPr>
        <p:spPr bwMode="auto">
          <a:xfrm>
            <a:off x="2971800" y="3505200"/>
            <a:ext cx="2209800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78" name="Oval 2058"/>
          <p:cNvSpPr>
            <a:spLocks noChangeArrowheads="1"/>
          </p:cNvSpPr>
          <p:nvPr/>
        </p:nvSpPr>
        <p:spPr bwMode="auto">
          <a:xfrm>
            <a:off x="58674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79" name="Oval 2059"/>
          <p:cNvSpPr>
            <a:spLocks noChangeArrowheads="1"/>
          </p:cNvSpPr>
          <p:nvPr/>
        </p:nvSpPr>
        <p:spPr bwMode="auto">
          <a:xfrm>
            <a:off x="66294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80" name="Oval 2060"/>
          <p:cNvSpPr>
            <a:spLocks noChangeArrowheads="1"/>
          </p:cNvSpPr>
          <p:nvPr/>
        </p:nvSpPr>
        <p:spPr bwMode="auto">
          <a:xfrm>
            <a:off x="74676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81" name="Line 2061"/>
          <p:cNvSpPr>
            <a:spLocks noChangeShapeType="1"/>
          </p:cNvSpPr>
          <p:nvPr/>
        </p:nvSpPr>
        <p:spPr bwMode="auto">
          <a:xfrm>
            <a:off x="6019800" y="4495800"/>
            <a:ext cx="609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82" name="Line 2062"/>
          <p:cNvSpPr>
            <a:spLocks noChangeShapeType="1"/>
          </p:cNvSpPr>
          <p:nvPr/>
        </p:nvSpPr>
        <p:spPr bwMode="auto">
          <a:xfrm flipV="1">
            <a:off x="6781800" y="4724400"/>
            <a:ext cx="6858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83" name="Oval 2063"/>
          <p:cNvSpPr>
            <a:spLocks noChangeArrowheads="1"/>
          </p:cNvSpPr>
          <p:nvPr/>
        </p:nvSpPr>
        <p:spPr bwMode="auto">
          <a:xfrm>
            <a:off x="3505200" y="4191000"/>
            <a:ext cx="2209800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84" name="Oval 2064"/>
          <p:cNvSpPr>
            <a:spLocks noChangeArrowheads="1"/>
          </p:cNvSpPr>
          <p:nvPr/>
        </p:nvSpPr>
        <p:spPr bwMode="auto">
          <a:xfrm>
            <a:off x="45720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85" name="Oval 2065"/>
          <p:cNvSpPr>
            <a:spLocks noChangeArrowheads="1"/>
          </p:cNvSpPr>
          <p:nvPr/>
        </p:nvSpPr>
        <p:spPr bwMode="auto">
          <a:xfrm>
            <a:off x="8001000" y="5105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8386" name="Line 2066"/>
          <p:cNvSpPr>
            <a:spLocks noChangeShapeType="1"/>
          </p:cNvSpPr>
          <p:nvPr/>
        </p:nvSpPr>
        <p:spPr bwMode="auto">
          <a:xfrm>
            <a:off x="7620000" y="4800600"/>
            <a:ext cx="45720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WSNs –Network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phases of WSNs deployment</a:t>
            </a:r>
          </a:p>
          <a:p>
            <a:pPr lvl="1"/>
            <a:r>
              <a:rPr lang="en-US" dirty="0"/>
              <a:t>Pre-deployment phase</a:t>
            </a:r>
          </a:p>
          <a:p>
            <a:pPr lvl="2"/>
            <a:r>
              <a:rPr lang="en-US" dirty="0"/>
              <a:t>Sensor nodes can be either thrown in mass or placed one by one in the sensor field.</a:t>
            </a:r>
          </a:p>
          <a:p>
            <a:r>
              <a:rPr lang="en-US" dirty="0"/>
              <a:t>Post-deployment phase</a:t>
            </a:r>
          </a:p>
          <a:p>
            <a:pPr lvl="1"/>
            <a:r>
              <a:rPr lang="en-US" dirty="0"/>
              <a:t>After deployment, topology changes are due to change in sensor nodes’</a:t>
            </a:r>
          </a:p>
          <a:p>
            <a:pPr lvl="2"/>
            <a:r>
              <a:rPr lang="en-US" dirty="0"/>
              <a:t>Position</a:t>
            </a:r>
          </a:p>
          <a:p>
            <a:pPr lvl="2"/>
            <a:r>
              <a:rPr lang="en-US" dirty="0"/>
              <a:t>available energy</a:t>
            </a:r>
          </a:p>
          <a:p>
            <a:pPr lvl="2"/>
            <a:r>
              <a:rPr lang="en-US" dirty="0"/>
              <a:t>malfunctioning</a:t>
            </a:r>
          </a:p>
        </p:txBody>
      </p:sp>
    </p:spTree>
    <p:extLst>
      <p:ext uri="{BB962C8B-B14F-4D97-AF65-F5344CB8AC3E}">
        <p14:creationId xmlns:p14="http://schemas.microsoft.com/office/powerpoint/2010/main" val="32670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WSNs –Network </a:t>
            </a:r>
            <a:r>
              <a:rPr lang="en-US" dirty="0" smtClean="0"/>
              <a:t>deployment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Re-deployment phase</a:t>
            </a:r>
          </a:p>
          <a:p>
            <a:pPr lvl="1"/>
            <a:r>
              <a:rPr lang="en-US" dirty="0"/>
              <a:t>Additional sensor nodes can be re-deployed at any time to replace the malfunctioning nodes or due to changes in task dynamics.</a:t>
            </a:r>
          </a:p>
          <a:p>
            <a:pPr lvl="1"/>
            <a:r>
              <a:rPr lang="en-US" dirty="0"/>
              <a:t>Addition of new nodes poses a need to re-organize the network.</a:t>
            </a:r>
          </a:p>
        </p:txBody>
      </p:sp>
    </p:spTree>
    <p:extLst>
      <p:ext uri="{BB962C8B-B14F-4D97-AF65-F5344CB8AC3E}">
        <p14:creationId xmlns:p14="http://schemas.microsoft.com/office/powerpoint/2010/main" val="42284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90AE-B134-4BB4-9893-35DF75A6D4CE}" type="slidenum">
              <a:rPr lang="en-US"/>
              <a:pPr/>
              <a:t>102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257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WSN-Characteristics</a:t>
            </a:r>
            <a:endParaRPr lang="en-US" dirty="0"/>
          </a:p>
        </p:txBody>
      </p:sp>
      <p:sp>
        <p:nvSpPr>
          <p:cNvPr id="257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rgbClr val="FF3399"/>
                </a:solidFill>
              </a:rPr>
              <a:t>Deeply distributed architecture</a:t>
            </a:r>
            <a:r>
              <a:rPr lang="en-US" sz="2400" dirty="0"/>
              <a:t>: localized coordination to reach entire system goals, no infrastructure with no central control support</a:t>
            </a:r>
          </a:p>
          <a:p>
            <a:r>
              <a:rPr lang="en-US" sz="2400" dirty="0">
                <a:solidFill>
                  <a:srgbClr val="FF3399"/>
                </a:solidFill>
              </a:rPr>
              <a:t>Autonomous operation</a:t>
            </a:r>
            <a:r>
              <a:rPr lang="en-US" sz="2400" dirty="0"/>
              <a:t>: self-organization, self-configuration, adaptation, exception-free</a:t>
            </a:r>
          </a:p>
          <a:p>
            <a:pPr lvl="1"/>
            <a:r>
              <a:rPr lang="en-US" sz="2400" dirty="0"/>
              <a:t>TCP/IP is open, widely implemented, supports multiple physical network, relatively efficient and light weight, but requires manual intervention to configure and to use.</a:t>
            </a:r>
          </a:p>
          <a:p>
            <a:r>
              <a:rPr lang="en-US" sz="2400" dirty="0">
                <a:solidFill>
                  <a:srgbClr val="FF3399"/>
                </a:solidFill>
              </a:rPr>
              <a:t>Energy conservation</a:t>
            </a:r>
            <a:r>
              <a:rPr lang="en-US" sz="2400" dirty="0"/>
              <a:t>: physical, MAC, link, route, application</a:t>
            </a:r>
          </a:p>
          <a:p>
            <a:r>
              <a:rPr lang="en-US" sz="2400" dirty="0">
                <a:solidFill>
                  <a:srgbClr val="FF3399"/>
                </a:solidFill>
              </a:rPr>
              <a:t>Scalability</a:t>
            </a:r>
            <a:r>
              <a:rPr lang="en-US" sz="2400" dirty="0"/>
              <a:t>: scale with node density, number and kinds of networks</a:t>
            </a:r>
          </a:p>
          <a:p>
            <a:r>
              <a:rPr lang="en-US" sz="2400" dirty="0">
                <a:solidFill>
                  <a:srgbClr val="FF3399"/>
                </a:solidFill>
              </a:rPr>
              <a:t>Data centric network</a:t>
            </a:r>
            <a:r>
              <a:rPr lang="en-US" sz="2400" dirty="0">
                <a:solidFill>
                  <a:srgbClr val="0033CC"/>
                </a:solidFill>
              </a:rPr>
              <a:t>: </a:t>
            </a:r>
            <a:r>
              <a:rPr lang="en-US" sz="2400" dirty="0"/>
              <a:t>address free route, named data, reinforcement-based adaptation, in-network data aggregation</a:t>
            </a:r>
          </a:p>
        </p:txBody>
      </p:sp>
    </p:spTree>
    <p:extLst>
      <p:ext uri="{BB962C8B-B14F-4D97-AF65-F5344CB8AC3E}">
        <p14:creationId xmlns:p14="http://schemas.microsoft.com/office/powerpoint/2010/main" val="7838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WSNs –Routing challenges and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deployment</a:t>
            </a:r>
          </a:p>
          <a:p>
            <a:pPr lvl="1"/>
            <a:r>
              <a:rPr lang="en-US" dirty="0"/>
              <a:t>In manual deployment, the sensors are manually placed and data is routed through predetermined paths.</a:t>
            </a:r>
          </a:p>
          <a:p>
            <a:r>
              <a:rPr lang="en-US" dirty="0"/>
              <a:t>Energy consumption without losing accuracy</a:t>
            </a:r>
          </a:p>
          <a:p>
            <a:pPr lvl="1"/>
            <a:r>
              <a:rPr lang="en-US" dirty="0"/>
              <a:t>Sensor nodes can use up their limited energy performing computations and transmitting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75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WSNs –Routing challenges and design </a:t>
            </a:r>
            <a:r>
              <a:rPr lang="en-US" dirty="0" smtClean="0"/>
              <a:t>issues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reporting method</a:t>
            </a:r>
          </a:p>
          <a:p>
            <a:pPr lvl="1"/>
            <a:r>
              <a:rPr lang="en-US" dirty="0"/>
              <a:t>Data reporting can be categorized as either time-driven, event-driven, query-driven, or a hybrid.</a:t>
            </a:r>
          </a:p>
          <a:p>
            <a:pPr lvl="1"/>
            <a:r>
              <a:rPr lang="en-US" dirty="0"/>
              <a:t>The time-driven method is suitable for applications that require periodic data.</a:t>
            </a:r>
          </a:p>
          <a:p>
            <a:pPr lvl="1"/>
            <a:r>
              <a:rPr lang="en-US" dirty="0"/>
              <a:t>Event-driven and query-driven methods, sensor nodes react immediately to sudden and drastic changes in the value of a sensed attribute</a:t>
            </a:r>
          </a:p>
        </p:txBody>
      </p:sp>
    </p:spTree>
    <p:extLst>
      <p:ext uri="{BB962C8B-B14F-4D97-AF65-F5344CB8AC3E}">
        <p14:creationId xmlns:p14="http://schemas.microsoft.com/office/powerpoint/2010/main" val="16050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WSNs –Routing challenges and design issues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Coverage</a:t>
            </a:r>
          </a:p>
          <a:p>
            <a:pPr lvl="1"/>
            <a:r>
              <a:rPr lang="en-US" dirty="0"/>
              <a:t>A given sensor’s view of the environment is limited in both range and accuracy.</a:t>
            </a:r>
          </a:p>
          <a:p>
            <a:pPr lvl="1"/>
            <a:r>
              <a:rPr lang="en-US" dirty="0"/>
              <a:t>Area coverage is an important design parameter.</a:t>
            </a:r>
          </a:p>
          <a:p>
            <a:r>
              <a:rPr lang="en-US" dirty="0"/>
              <a:t>Quality of service</a:t>
            </a:r>
          </a:p>
          <a:p>
            <a:pPr lvl="1"/>
            <a:r>
              <a:rPr lang="en-US" dirty="0"/>
              <a:t>Bounded latency for data delivery is another condition for time-constrained applications.</a:t>
            </a:r>
          </a:p>
          <a:p>
            <a:pPr lvl="1"/>
            <a:r>
              <a:rPr lang="en-US" dirty="0"/>
              <a:t>As energy is depleted, the network may be required to reduce the quality of results in order to reduce energy dissipation.</a:t>
            </a:r>
          </a:p>
        </p:txBody>
      </p:sp>
    </p:spTree>
    <p:extLst>
      <p:ext uri="{BB962C8B-B14F-4D97-AF65-F5344CB8AC3E}">
        <p14:creationId xmlns:p14="http://schemas.microsoft.com/office/powerpoint/2010/main" val="65990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1F778D-076B-4F34-BBAA-2DAB221891EB}" type="slidenum">
              <a:rPr lang="en-GB"/>
              <a:pPr/>
              <a:t>11</a:t>
            </a:fld>
            <a:endParaRPr lang="en-GB"/>
          </a:p>
        </p:txBody>
      </p:sp>
      <p:sp>
        <p:nvSpPr>
          <p:cNvPr id="197939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6540500" cy="1143000"/>
          </a:xfrm>
        </p:spPr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Comparisons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979395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Fully </a:t>
            </a:r>
            <a:r>
              <a:rPr lang="en-US" sz="2000" dirty="0" smtClean="0">
                <a:latin typeface="Comic Sans MS" pitchFamily="66" charset="0"/>
              </a:rPr>
              <a:t>symmetric traditional network </a:t>
            </a:r>
            <a:r>
              <a:rPr lang="en-US" sz="2000" dirty="0">
                <a:latin typeface="Comic Sans MS" pitchFamily="66" charset="0"/>
              </a:rPr>
              <a:t>vs. asymmetries </a:t>
            </a:r>
            <a:r>
              <a:rPr lang="en-US" sz="2000" dirty="0" smtClean="0">
                <a:latin typeface="Comic Sans MS" pitchFamily="66" charset="0"/>
              </a:rPr>
              <a:t>Ad-hoc network</a:t>
            </a:r>
            <a:endParaRPr lang="en-US" sz="2000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Transmission ranges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Battery life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Processing capability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Speed, patterns, and predictability of movement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Ability to act as </a:t>
            </a:r>
            <a:r>
              <a:rPr lang="en-US" sz="2000" dirty="0" err="1">
                <a:latin typeface="Comic Sans MS" pitchFamily="66" charset="0"/>
              </a:rPr>
              <a:t>multihop</a:t>
            </a:r>
            <a:r>
              <a:rPr lang="en-US" sz="2000" dirty="0">
                <a:latin typeface="Comic Sans MS" pitchFamily="66" charset="0"/>
              </a:rPr>
              <a:t> relay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Ability to act as leaders of a cluster of nodes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Coexistence with an infrastructure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Variations in traffic characteristics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Bit rate, timeliness</a:t>
            </a:r>
          </a:p>
          <a:p>
            <a:pPr lvl="1">
              <a:lnSpc>
                <a:spcPct val="90000"/>
              </a:lnSpc>
            </a:pPr>
            <a:r>
              <a:rPr lang="en-US" sz="2000" smtClean="0">
                <a:latin typeface="Comic Sans MS" pitchFamily="66" charset="0"/>
              </a:rPr>
              <a:t>Unicast/multicast</a:t>
            </a:r>
            <a:endParaRPr lang="en-US" sz="2000" dirty="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Addressing (host, content, capability)</a:t>
            </a:r>
          </a:p>
        </p:txBody>
      </p:sp>
    </p:spTree>
    <p:extLst>
      <p:ext uri="{BB962C8B-B14F-4D97-AF65-F5344CB8AC3E}">
        <p14:creationId xmlns:p14="http://schemas.microsoft.com/office/powerpoint/2010/main" val="30559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5025B8-45D9-48D1-B920-BBE410F98FC1}" type="slidenum">
              <a:rPr lang="en-GB"/>
              <a:pPr/>
              <a:t>12</a:t>
            </a:fld>
            <a:endParaRPr lang="en-GB"/>
          </a:p>
        </p:txBody>
      </p:sp>
      <p:sp>
        <p:nvSpPr>
          <p:cNvPr id="19804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17700" y="76200"/>
            <a:ext cx="6540500" cy="1143000"/>
          </a:xfrm>
        </p:spPr>
        <p:txBody>
          <a:bodyPr/>
          <a:lstStyle/>
          <a:p>
            <a:r>
              <a:rPr lang="en-US" sz="3600" dirty="0">
                <a:latin typeface="Comic Sans MS" pitchFamily="66" charset="0"/>
              </a:rPr>
              <a:t>Unicast Routing in MANET</a:t>
            </a:r>
          </a:p>
        </p:txBody>
      </p:sp>
      <p:sp>
        <p:nvSpPr>
          <p:cNvPr id="19804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5613" y="1905000"/>
            <a:ext cx="8688387" cy="4494213"/>
          </a:xfrm>
        </p:spPr>
        <p:txBody>
          <a:bodyPr/>
          <a:lstStyle/>
          <a:p>
            <a:r>
              <a:rPr lang="en-US" sz="2000" dirty="0">
                <a:latin typeface="Comic Sans MS" pitchFamily="66" charset="0"/>
              </a:rPr>
              <a:t>Host mobility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link failure/repair due to mobility may have different characteristics than those due to other causes</a:t>
            </a:r>
          </a:p>
          <a:p>
            <a:r>
              <a:rPr lang="en-US" sz="2000" dirty="0">
                <a:latin typeface="Comic Sans MS" pitchFamily="66" charset="0"/>
              </a:rPr>
              <a:t>Rate of link failure/repair may be high when nodes move fast</a:t>
            </a:r>
          </a:p>
          <a:p>
            <a:r>
              <a:rPr lang="en-US" sz="2000" dirty="0">
                <a:latin typeface="Comic Sans MS" pitchFamily="66" charset="0"/>
              </a:rPr>
              <a:t>New performance criteria may be used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route stability despite mobility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energy consumption</a:t>
            </a:r>
          </a:p>
          <a:p>
            <a:r>
              <a:rPr lang="en-US" sz="2000" dirty="0">
                <a:latin typeface="Comic Sans MS" pitchFamily="66" charset="0"/>
              </a:rPr>
              <a:t>Many protocols have been proposed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Some have been invented specifically for MANET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Others are adapted from older protocols for wired networks</a:t>
            </a:r>
          </a:p>
          <a:p>
            <a:r>
              <a:rPr lang="en-US" sz="2000" dirty="0">
                <a:latin typeface="Comic Sans MS" pitchFamily="66" charset="0"/>
              </a:rPr>
              <a:t>No single protocol works well in all environments</a:t>
            </a:r>
          </a:p>
          <a:p>
            <a:pPr lvl="1"/>
            <a:r>
              <a:rPr lang="en-US" sz="2000" dirty="0">
                <a:latin typeface="Comic Sans MS" pitchFamily="66" charset="0"/>
              </a:rPr>
              <a:t>some attempts made to develop adaptive protocols</a:t>
            </a:r>
          </a:p>
        </p:txBody>
      </p:sp>
    </p:spTree>
    <p:extLst>
      <p:ext uri="{BB962C8B-B14F-4D97-AF65-F5344CB8AC3E}">
        <p14:creationId xmlns:p14="http://schemas.microsoft.com/office/powerpoint/2010/main" val="237328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F7EE67-A1F2-45C8-AB43-8011FBACADFB}" type="slidenum">
              <a:rPr lang="en-GB"/>
              <a:pPr/>
              <a:t>13</a:t>
            </a:fld>
            <a:endParaRPr lang="en-GB"/>
          </a:p>
        </p:txBody>
      </p:sp>
      <p:sp>
        <p:nvSpPr>
          <p:cNvPr id="198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0" y="0"/>
            <a:ext cx="6540500" cy="11430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Types of Protocols</a:t>
            </a:r>
          </a:p>
        </p:txBody>
      </p:sp>
      <p:sp>
        <p:nvSpPr>
          <p:cNvPr id="198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Comic Sans MS" pitchFamily="66" charset="0"/>
              </a:rPr>
              <a:t>Proactive Protocols</a:t>
            </a:r>
          </a:p>
          <a:p>
            <a:pPr lvl="1"/>
            <a:r>
              <a:rPr lang="en-US" sz="2600" dirty="0">
                <a:latin typeface="Comic Sans MS" pitchFamily="66" charset="0"/>
              </a:rPr>
              <a:t>Determine routes independent of traffic pattern</a:t>
            </a:r>
          </a:p>
          <a:p>
            <a:pPr lvl="1"/>
            <a:r>
              <a:rPr lang="en-US" sz="2600" dirty="0">
                <a:latin typeface="Comic Sans MS" pitchFamily="66" charset="0"/>
              </a:rPr>
              <a:t>Traditional (link-state, distance-vector) routing protocols are proactive</a:t>
            </a:r>
          </a:p>
          <a:p>
            <a:r>
              <a:rPr lang="en-US" sz="2800" dirty="0">
                <a:latin typeface="Comic Sans MS" pitchFamily="66" charset="0"/>
              </a:rPr>
              <a:t>Reactive Protocols</a:t>
            </a:r>
          </a:p>
          <a:p>
            <a:pPr lvl="1"/>
            <a:r>
              <a:rPr lang="en-US" sz="2600" dirty="0">
                <a:latin typeface="Comic Sans MS" pitchFamily="66" charset="0"/>
              </a:rPr>
              <a:t>Maintain routes only if needed</a:t>
            </a:r>
          </a:p>
          <a:p>
            <a:r>
              <a:rPr lang="en-US" sz="2800" dirty="0">
                <a:latin typeface="Comic Sans MS" pitchFamily="66" charset="0"/>
              </a:rPr>
              <a:t>Hybrid Protocols</a:t>
            </a:r>
          </a:p>
        </p:txBody>
      </p:sp>
    </p:spTree>
    <p:extLst>
      <p:ext uri="{BB962C8B-B14F-4D97-AF65-F5344CB8AC3E}">
        <p14:creationId xmlns:p14="http://schemas.microsoft.com/office/powerpoint/2010/main" val="36916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92AE70-B12C-4ACB-B6F2-D681FA7F5566}" type="slidenum">
              <a:rPr lang="en-GB"/>
              <a:pPr/>
              <a:t>14</a:t>
            </a:fld>
            <a:endParaRPr lang="en-GB"/>
          </a:p>
        </p:txBody>
      </p:sp>
      <p:sp>
        <p:nvSpPr>
          <p:cNvPr id="197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0"/>
            <a:ext cx="8051800" cy="1143000"/>
          </a:xfrm>
        </p:spPr>
        <p:txBody>
          <a:bodyPr/>
          <a:lstStyle/>
          <a:p>
            <a:r>
              <a:rPr lang="en-US" sz="3600" dirty="0">
                <a:latin typeface="Comic Sans MS" pitchFamily="66" charset="0"/>
              </a:rPr>
              <a:t>Traditional Routing Algorithms</a:t>
            </a:r>
          </a:p>
        </p:txBody>
      </p:sp>
      <p:sp>
        <p:nvSpPr>
          <p:cNvPr id="197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" y="1905000"/>
            <a:ext cx="9477375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Distance Vector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periodic exchange of messages with all physical neighbors that contain information about who can be reached at what distance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selection of the shortest path if several paths available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Link State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periodic notification of all routers about the current state of all physical links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router gets a complete picture of the network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ARPA packet radio network (1973), DV-Routing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every 7.5s exchange of routing tables including link quality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updating of tables also by reception of packets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routing problems solved with limited flooding</a:t>
            </a:r>
          </a:p>
        </p:txBody>
      </p:sp>
    </p:spTree>
    <p:extLst>
      <p:ext uri="{BB962C8B-B14F-4D97-AF65-F5344CB8AC3E}">
        <p14:creationId xmlns:p14="http://schemas.microsoft.com/office/powerpoint/2010/main" val="334962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D7118E-1820-4A35-96A1-BF7800F6F9CE}" type="slidenum">
              <a:rPr lang="en-GB"/>
              <a:pPr/>
              <a:t>15</a:t>
            </a:fld>
            <a:endParaRPr lang="en-GB"/>
          </a:p>
        </p:txBody>
      </p:sp>
      <p:sp>
        <p:nvSpPr>
          <p:cNvPr id="197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omic Sans MS" pitchFamily="66" charset="0"/>
              </a:rPr>
              <a:t>Problems of Traditional Routing Algorithms</a:t>
            </a:r>
          </a:p>
        </p:txBody>
      </p:sp>
      <p:sp>
        <p:nvSpPr>
          <p:cNvPr id="197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Dynamic of the topology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frequent changes of connections, connection quality, participants </a:t>
            </a:r>
          </a:p>
          <a:p>
            <a:pPr>
              <a:lnSpc>
                <a:spcPct val="90000"/>
              </a:lnSpc>
            </a:pPr>
            <a:endParaRPr lang="en-US" sz="20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Limited performance of mobile systems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periodic updates of routing tables need energy without contributing to the transmission of user data, sleep modes difficult to realize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limited bandwidth of the system is reduced even more due to the exchange of routing information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links can be asymmetric, i.e., they can have a direction dependent transmission quality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Problem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protocols have been designed for fixed networks with infrequent changes and typically assume symmetric links</a:t>
            </a:r>
          </a:p>
        </p:txBody>
      </p:sp>
    </p:spTree>
    <p:extLst>
      <p:ext uri="{BB962C8B-B14F-4D97-AF65-F5344CB8AC3E}">
        <p14:creationId xmlns:p14="http://schemas.microsoft.com/office/powerpoint/2010/main" val="19700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E5A08C-4001-4777-BCC7-BE524FB0A158}" type="slidenum">
              <a:rPr lang="en-GB"/>
              <a:pPr/>
              <a:t>16</a:t>
            </a:fld>
            <a:endParaRPr lang="en-GB"/>
          </a:p>
        </p:txBody>
      </p:sp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0" y="381000"/>
            <a:ext cx="6540500" cy="114300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Comic Sans MS" pitchFamily="66" charset="0"/>
              </a:rPr>
              <a:t>Routing Protocols for Ad Hoc Networks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715375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 </a:t>
            </a:r>
            <a:r>
              <a:rPr lang="en-US" sz="2400">
                <a:latin typeface="Comic Sans MS" pitchFamily="66" charset="0"/>
              </a:rPr>
              <a:t>Proactive Routing Protocols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DSDV (Destination Sequenced Distance Vector)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LSR (Link State Routing)</a:t>
            </a:r>
            <a:endParaRPr lang="en-US" sz="22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/>
              <a:t> </a:t>
            </a:r>
            <a:r>
              <a:rPr lang="en-US" sz="2400">
                <a:latin typeface="Comic Sans MS" pitchFamily="66" charset="0"/>
              </a:rPr>
              <a:t>Reactive Routing Protocols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DSR (Dynamic Source Routing)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AODV (Ad-Hoc on-Demand Distance Vector)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 Hybrid Routing Protocols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ZRP (Zone Routing Protocol)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TORA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CEDAR (Core Extraction Distributed Ad-hoc Routing)</a:t>
            </a:r>
          </a:p>
        </p:txBody>
      </p:sp>
    </p:spTree>
    <p:extLst>
      <p:ext uri="{BB962C8B-B14F-4D97-AF65-F5344CB8AC3E}">
        <p14:creationId xmlns:p14="http://schemas.microsoft.com/office/powerpoint/2010/main" val="132008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003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3CB60-586B-482F-9497-1891F5C6E5B7}" type="slidenum">
              <a:rPr lang="en-GB"/>
              <a:pPr/>
              <a:t>17</a:t>
            </a:fld>
            <a:endParaRPr lang="en-GB"/>
          </a:p>
        </p:txBody>
      </p:sp>
      <p:sp>
        <p:nvSpPr>
          <p:cNvPr id="158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0"/>
            <a:ext cx="6540500" cy="1143000"/>
          </a:xfrm>
        </p:spPr>
        <p:txBody>
          <a:bodyPr/>
          <a:lstStyle/>
          <a:p>
            <a:r>
              <a:rPr lang="en-US" sz="3600">
                <a:latin typeface="Comic Sans MS" pitchFamily="66" charset="0"/>
              </a:rPr>
              <a:t>Proactive Routing Protocols…</a:t>
            </a:r>
          </a:p>
        </p:txBody>
      </p:sp>
      <p:sp>
        <p:nvSpPr>
          <p:cNvPr id="158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905000"/>
            <a:ext cx="8410575" cy="41148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Unsuitable for such a dynamic network</a:t>
            </a:r>
          </a:p>
          <a:p>
            <a:r>
              <a:rPr lang="en-US">
                <a:latin typeface="Comic Sans MS" pitchFamily="66" charset="0"/>
              </a:rPr>
              <a:t>For example, consider link-state routing that sends out network-wide floods for every link-state change …</a:t>
            </a:r>
          </a:p>
          <a:p>
            <a:r>
              <a:rPr lang="en-US">
                <a:latin typeface="Comic Sans MS" pitchFamily="66" charset="0"/>
              </a:rPr>
              <a:t>Even in the absence of any existing connections, considerable overhead spent in maintaining “network state”</a:t>
            </a:r>
          </a:p>
        </p:txBody>
      </p:sp>
    </p:spTree>
    <p:extLst>
      <p:ext uri="{BB962C8B-B14F-4D97-AF65-F5344CB8AC3E}">
        <p14:creationId xmlns:p14="http://schemas.microsoft.com/office/powerpoint/2010/main" val="4633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105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6E6795-25A3-4B66-8DDB-C5697F83C9E9}" type="slidenum">
              <a:rPr lang="en-GB"/>
              <a:pPr/>
              <a:t>18</a:t>
            </a:fld>
            <a:endParaRPr lang="en-GB"/>
          </a:p>
        </p:txBody>
      </p:sp>
      <p:sp>
        <p:nvSpPr>
          <p:cNvPr id="158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79700" y="76200"/>
            <a:ext cx="6540500" cy="11430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Goals </a:t>
            </a:r>
          </a:p>
        </p:txBody>
      </p:sp>
      <p:sp>
        <p:nvSpPr>
          <p:cNvPr id="158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Low overhead route computation</a:t>
            </a:r>
          </a:p>
          <a:p>
            <a:r>
              <a:rPr lang="en-US">
                <a:latin typeface="Comic Sans MS" pitchFamily="66" charset="0"/>
              </a:rPr>
              <a:t>Ability to recover from frequent failures at low-cost</a:t>
            </a:r>
          </a:p>
          <a:p>
            <a:r>
              <a:rPr lang="en-US">
                <a:latin typeface="Comic Sans MS" pitchFamily="66" charset="0"/>
              </a:rPr>
              <a:t>Scalable (with respect to mobility and number of hosts)</a:t>
            </a:r>
          </a:p>
          <a:p>
            <a:r>
              <a:rPr lang="en-US">
                <a:latin typeface="Comic Sans MS" pitchFamily="66" charset="0"/>
              </a:rPr>
              <a:t>Robust</a:t>
            </a:r>
          </a:p>
        </p:txBody>
      </p:sp>
    </p:spTree>
    <p:extLst>
      <p:ext uri="{BB962C8B-B14F-4D97-AF65-F5344CB8AC3E}">
        <p14:creationId xmlns:p14="http://schemas.microsoft.com/office/powerpoint/2010/main" val="6112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C980A7-7F02-433E-A877-942CEC73EC1A}" type="slidenum">
              <a:rPr lang="en-GB"/>
              <a:pPr/>
              <a:t>19</a:t>
            </a:fld>
            <a:endParaRPr lang="en-GB"/>
          </a:p>
        </p:txBody>
      </p:sp>
      <p:sp>
        <p:nvSpPr>
          <p:cNvPr id="158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0"/>
            <a:ext cx="7518400" cy="1143000"/>
          </a:xfrm>
        </p:spPr>
        <p:txBody>
          <a:bodyPr/>
          <a:lstStyle/>
          <a:p>
            <a:r>
              <a:rPr lang="en-US" sz="3600">
                <a:latin typeface="Comic Sans MS" pitchFamily="66" charset="0"/>
              </a:rPr>
              <a:t>Reactive (On-Demand) Protocols</a:t>
            </a:r>
          </a:p>
        </p:txBody>
      </p:sp>
      <p:sp>
        <p:nvSpPr>
          <p:cNvPr id="158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2133600"/>
            <a:ext cx="7772400" cy="41148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Compute routes only when needed</a:t>
            </a:r>
          </a:p>
          <a:p>
            <a:r>
              <a:rPr lang="en-US">
                <a:latin typeface="Comic Sans MS" pitchFamily="66" charset="0"/>
              </a:rPr>
              <a:t>Even if network state changes, any re-computation done only when any existing connections are affected</a:t>
            </a:r>
          </a:p>
        </p:txBody>
      </p:sp>
    </p:spTree>
    <p:extLst>
      <p:ext uri="{BB962C8B-B14F-4D97-AF65-F5344CB8AC3E}">
        <p14:creationId xmlns:p14="http://schemas.microsoft.com/office/powerpoint/2010/main" val="36378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F10937-4058-4C90-87D7-307F6A99B3C7}" type="slidenum">
              <a:rPr lang="en-GB"/>
              <a:pPr/>
              <a:t>2</a:t>
            </a:fld>
            <a:endParaRPr lang="en-GB"/>
          </a:p>
        </p:txBody>
      </p:sp>
      <p:sp>
        <p:nvSpPr>
          <p:cNvPr id="157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100" y="152400"/>
            <a:ext cx="6540500" cy="11430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Ad Hoc Networks</a:t>
            </a:r>
          </a:p>
        </p:txBody>
      </p:sp>
      <p:sp>
        <p:nvSpPr>
          <p:cNvPr id="1576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772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</a:rPr>
              <a:t>dynamically formed  Infrastructure-less </a:t>
            </a:r>
            <a:r>
              <a:rPr lang="en-US" sz="2800" dirty="0">
                <a:latin typeface="Comic Sans MS" pitchFamily="66" charset="0"/>
              </a:rPr>
              <a:t>wireless </a:t>
            </a:r>
            <a:r>
              <a:rPr lang="en-US" sz="2800" dirty="0" smtClean="0">
                <a:latin typeface="Comic Sans MS" pitchFamily="66" charset="0"/>
              </a:rPr>
              <a:t>networks, without the </a:t>
            </a:r>
            <a:endParaRPr lang="en-US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Network topology dynamic as all hosts are </a:t>
            </a:r>
            <a:r>
              <a:rPr lang="en-US" sz="2800" dirty="0" smtClean="0">
                <a:latin typeface="Comic Sans MS" pitchFamily="66" charset="0"/>
              </a:rPr>
              <a:t>reloadable</a:t>
            </a:r>
            <a:endParaRPr lang="en-US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latin typeface="Comic Sans MS" pitchFamily="66" charset="0"/>
              </a:rPr>
              <a:t>An individual node </a:t>
            </a:r>
            <a:r>
              <a:rPr lang="en-US" sz="2800" dirty="0">
                <a:latin typeface="Comic Sans MS" pitchFamily="66" charset="0"/>
              </a:rPr>
              <a:t>themselves double up as routers!!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Multi-hop </a:t>
            </a:r>
            <a:r>
              <a:rPr lang="en-US" sz="2800" dirty="0" smtClean="0">
                <a:latin typeface="Comic Sans MS" pitchFamily="66" charset="0"/>
              </a:rPr>
              <a:t>communication</a:t>
            </a:r>
            <a:endParaRPr lang="en-US" sz="28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Highly resource constrained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Extreme case of network mobility…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0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7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7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7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6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99DA2E-D47F-427F-A88C-024D5DA135BB}" type="slidenum">
              <a:rPr lang="en-GB"/>
              <a:pPr/>
              <a:t>20</a:t>
            </a:fld>
            <a:endParaRPr lang="en-GB"/>
          </a:p>
        </p:txBody>
      </p:sp>
      <p:sp>
        <p:nvSpPr>
          <p:cNvPr id="158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381000"/>
            <a:ext cx="7518400" cy="114300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mic Sans MS" pitchFamily="66" charset="0"/>
              </a:rPr>
              <a:t>Dynamic Source Routing (DSR)</a:t>
            </a:r>
          </a:p>
        </p:txBody>
      </p:sp>
      <p:sp>
        <p:nvSpPr>
          <p:cNvPr id="158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Based on source routing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On-demand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Route computation performed on a per-connection basis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Source, after route computation, appends each packet with a source-route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Intermediate hosts forward packet based on source route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TWO PHASES: ROUTE DISCOVERY &amp;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</a:rPr>
              <a:t>                     ROUTE MAINTENANCE</a:t>
            </a:r>
          </a:p>
        </p:txBody>
      </p:sp>
    </p:spTree>
    <p:extLst>
      <p:ext uri="{BB962C8B-B14F-4D97-AF65-F5344CB8AC3E}">
        <p14:creationId xmlns:p14="http://schemas.microsoft.com/office/powerpoint/2010/main" val="43261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4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41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21E59-04C7-4265-A376-6F9F31858380}" type="slidenum">
              <a:rPr lang="en-GB"/>
              <a:pPr/>
              <a:t>21</a:t>
            </a:fld>
            <a:endParaRPr lang="en-GB"/>
          </a:p>
        </p:txBody>
      </p:sp>
      <p:sp>
        <p:nvSpPr>
          <p:cNvPr id="198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76200"/>
            <a:ext cx="7302500" cy="1143000"/>
          </a:xfrm>
        </p:spPr>
        <p:txBody>
          <a:bodyPr/>
          <a:lstStyle/>
          <a:p>
            <a:r>
              <a:rPr lang="en-US" sz="3600">
                <a:latin typeface="Comic Sans MS" pitchFamily="66" charset="0"/>
              </a:rPr>
              <a:t>Dynamic Source Routing (DSR) </a:t>
            </a:r>
          </a:p>
        </p:txBody>
      </p:sp>
      <p:sp>
        <p:nvSpPr>
          <p:cNvPr id="198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39175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When node S wants to send a packet to node D, but does not know a route to D, node S initiates a </a:t>
            </a:r>
            <a:r>
              <a:rPr lang="en-US" sz="2400">
                <a:solidFill>
                  <a:srgbClr val="FF99CC"/>
                </a:solidFill>
                <a:latin typeface="Comic Sans MS" pitchFamily="66" charset="0"/>
              </a:rPr>
              <a:t>route discovery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Source node S floods (bradcasts) </a:t>
            </a:r>
            <a:r>
              <a:rPr lang="en-US" sz="2400">
                <a:solidFill>
                  <a:srgbClr val="A50021"/>
                </a:solidFill>
                <a:latin typeface="Comic Sans MS" pitchFamily="66" charset="0"/>
              </a:rPr>
              <a:t>Route Request (RREQ)</a:t>
            </a:r>
            <a:r>
              <a:rPr lang="en-US" sz="2400">
                <a:latin typeface="Comic Sans MS" pitchFamily="66" charset="0"/>
              </a:rPr>
              <a:t> packet.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RREQ packet contains DESTINATION ADDRESS, SOURCE NODE ADDRESS and A UNIQUE IDENTIFICATION NUMBER.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Each node receiving the packet checks whether it knows of a route to destination.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If it does not, it </a:t>
            </a:r>
            <a:r>
              <a:rPr lang="en-US" sz="2400">
                <a:solidFill>
                  <a:srgbClr val="339933"/>
                </a:solidFill>
                <a:latin typeface="Comic Sans MS" pitchFamily="66" charset="0"/>
              </a:rPr>
              <a:t>appends/adds its own identifier</a:t>
            </a:r>
            <a:r>
              <a:rPr lang="en-US" sz="2400">
                <a:latin typeface="Comic Sans MS" pitchFamily="66" charset="0"/>
              </a:rPr>
              <a:t> (address) to the route record and forwards the RREQ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Comic Sans MS" pitchFamily="66" charset="0"/>
              </a:rPr>
              <a:t>   packet.</a:t>
            </a:r>
          </a:p>
          <a:p>
            <a:pPr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85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AF5A73-5B2B-40C8-B9AE-A8AC1824D7ED}" type="slidenum">
              <a:rPr lang="en-GB"/>
              <a:pPr/>
              <a:t>22</a:t>
            </a:fld>
            <a:endParaRPr lang="en-GB"/>
          </a:p>
        </p:txBody>
      </p:sp>
      <p:sp>
        <p:nvSpPr>
          <p:cNvPr id="207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76200"/>
            <a:ext cx="7302500" cy="1143000"/>
          </a:xfrm>
        </p:spPr>
        <p:txBody>
          <a:bodyPr/>
          <a:lstStyle/>
          <a:p>
            <a:r>
              <a:rPr lang="en-US" sz="3600">
                <a:latin typeface="Comic Sans MS" pitchFamily="66" charset="0"/>
              </a:rPr>
              <a:t>Dynamic Source Routing (DSR) </a:t>
            </a:r>
          </a:p>
        </p:txBody>
      </p:sp>
      <p:sp>
        <p:nvSpPr>
          <p:cNvPr id="207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39175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 sz="2800" u="sng">
                <a:latin typeface="Comic Sans MS" pitchFamily="66" charset="0"/>
              </a:rPr>
              <a:t>REMARK: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</a:rPr>
              <a:t>To limit the number of route requests, a node only forwards the RREQ packet if the request has not yet been seen by the node and if the node’s address does not already appear in  the route record.</a:t>
            </a:r>
          </a:p>
          <a:p>
            <a:endParaRPr lang="en-US" sz="2800">
              <a:latin typeface="Comic Sans MS" pitchFamily="66" charset="0"/>
            </a:endParaRPr>
          </a:p>
          <a:p>
            <a:endParaRPr lang="en-US" sz="28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59C2E6-0B02-47CE-99D5-E38C93DE076F}" type="slidenum">
              <a:rPr lang="en-GB"/>
              <a:pPr/>
              <a:t>23</a:t>
            </a:fld>
            <a:endParaRPr lang="en-GB"/>
          </a:p>
        </p:txBody>
      </p:sp>
      <p:sp>
        <p:nvSpPr>
          <p:cNvPr id="202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226300" cy="1143000"/>
          </a:xfrm>
        </p:spPr>
        <p:txBody>
          <a:bodyPr/>
          <a:lstStyle/>
          <a:p>
            <a:r>
              <a:rPr lang="en-US" sz="4000">
                <a:latin typeface="Comic Sans MS" pitchFamily="66" charset="0"/>
              </a:rPr>
              <a:t>Dynamic Source Routing I</a:t>
            </a:r>
          </a:p>
        </p:txBody>
      </p:sp>
      <p:sp>
        <p:nvSpPr>
          <p:cNvPr id="202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99822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Split routing into discovering a path and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Comic Sans MS" pitchFamily="66" charset="0"/>
              </a:rPr>
              <a:t>	maintaining a path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Discover a path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only if a path for sending packets to a certain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mic Sans MS" pitchFamily="66" charset="0"/>
              </a:rPr>
              <a:t>  destination is needed and no path is currently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mic Sans MS" pitchFamily="66" charset="0"/>
              </a:rPr>
              <a:t>  available</a:t>
            </a:r>
            <a:endParaRPr lang="en-US" sz="22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Maintaining a path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only while the path is in use one has to make sure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mic Sans MS" pitchFamily="66" charset="0"/>
              </a:rPr>
              <a:t>	that it can be used continuously</a:t>
            </a:r>
            <a:endParaRPr lang="en-US" sz="22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No periodic updates needed!</a:t>
            </a:r>
          </a:p>
        </p:txBody>
      </p:sp>
    </p:spTree>
    <p:extLst>
      <p:ext uri="{BB962C8B-B14F-4D97-AF65-F5344CB8AC3E}">
        <p14:creationId xmlns:p14="http://schemas.microsoft.com/office/powerpoint/2010/main" val="28805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48D247-907C-495C-87ED-1175441D5DA4}" type="slidenum">
              <a:rPr lang="en-GB"/>
              <a:pPr/>
              <a:t>24</a:t>
            </a:fld>
            <a:endParaRPr lang="en-GB"/>
          </a:p>
        </p:txBody>
      </p:sp>
      <p:sp>
        <p:nvSpPr>
          <p:cNvPr id="202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1143000"/>
          </a:xfrm>
        </p:spPr>
        <p:txBody>
          <a:bodyPr/>
          <a:lstStyle/>
          <a:p>
            <a:r>
              <a:rPr lang="en-US" sz="4000">
                <a:latin typeface="Comic Sans MS" pitchFamily="66" charset="0"/>
              </a:rPr>
              <a:t>Dynamic Source Routing II</a:t>
            </a:r>
          </a:p>
        </p:txBody>
      </p:sp>
      <p:sp>
        <p:nvSpPr>
          <p:cNvPr id="202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676400"/>
            <a:ext cx="8410575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>
                <a:latin typeface="Comic Sans MS" pitchFamily="66" charset="0"/>
              </a:rPr>
              <a:t>Path discovery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Comic Sans MS" pitchFamily="66" charset="0"/>
              </a:rPr>
              <a:t>broadcast a packet with destination address and unique ID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Comic Sans MS" pitchFamily="66" charset="0"/>
              </a:rPr>
              <a:t>if a station receives a broadcast packet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Comic Sans MS" pitchFamily="66" charset="0"/>
              </a:rPr>
              <a:t>if the station is the receiver (i.e., has the correct destination address) then return the packet to the sender (path was collected in the packet)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Comic Sans MS" pitchFamily="66" charset="0"/>
              </a:rPr>
              <a:t>if the packet has already been received earlier (identified via ID) then discard the packet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Comic Sans MS" pitchFamily="66" charset="0"/>
              </a:rPr>
              <a:t>otherwise, append own address and broadcast packet 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Comic Sans MS" pitchFamily="66" charset="0"/>
              </a:rPr>
              <a:t>sender receives packet with the current path (address list)</a:t>
            </a:r>
          </a:p>
          <a:p>
            <a:pPr>
              <a:lnSpc>
                <a:spcPct val="90000"/>
              </a:lnSpc>
            </a:pPr>
            <a:endParaRPr lang="en-US" sz="18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1800">
                <a:latin typeface="Comic Sans MS" pitchFamily="66" charset="0"/>
              </a:rPr>
              <a:t>Optimizations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Comic Sans MS" pitchFamily="66" charset="0"/>
              </a:rPr>
              <a:t>limit broadcasting if maximum diameter of the network is known</a:t>
            </a:r>
          </a:p>
          <a:p>
            <a:pPr lvl="1">
              <a:lnSpc>
                <a:spcPct val="90000"/>
              </a:lnSpc>
            </a:pPr>
            <a:r>
              <a:rPr lang="en-US" sz="1800">
                <a:latin typeface="Comic Sans MS" pitchFamily="66" charset="0"/>
              </a:rPr>
              <a:t>caching of address lists (i.e. paths) with help of passing packets</a:t>
            </a:r>
          </a:p>
          <a:p>
            <a:pPr lvl="2">
              <a:lnSpc>
                <a:spcPct val="90000"/>
              </a:lnSpc>
            </a:pPr>
            <a:r>
              <a:rPr lang="en-US" sz="1800">
                <a:latin typeface="Comic Sans MS" pitchFamily="66" charset="0"/>
              </a:rPr>
              <a:t>stations can use the cached information for path discovery (own paths or paths for other hosts) </a:t>
            </a:r>
          </a:p>
        </p:txBody>
      </p:sp>
    </p:spTree>
    <p:extLst>
      <p:ext uri="{BB962C8B-B14F-4D97-AF65-F5344CB8AC3E}">
        <p14:creationId xmlns:p14="http://schemas.microsoft.com/office/powerpoint/2010/main" val="237718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0BCCA1-EA7A-47D3-BC3C-56D14756FBA2}" type="slidenum">
              <a:rPr lang="en-GB"/>
              <a:pPr/>
              <a:t>25</a:t>
            </a:fld>
            <a:endParaRPr lang="en-GB"/>
          </a:p>
        </p:txBody>
      </p:sp>
      <p:sp>
        <p:nvSpPr>
          <p:cNvPr id="202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823200" cy="1143000"/>
          </a:xfrm>
        </p:spPr>
        <p:txBody>
          <a:bodyPr/>
          <a:lstStyle/>
          <a:p>
            <a:r>
              <a:rPr lang="en-US" sz="4000">
                <a:latin typeface="Comic Sans MS" pitchFamily="66" charset="0"/>
              </a:rPr>
              <a:t>Dynamic Source Routing III</a:t>
            </a:r>
          </a:p>
        </p:txBody>
      </p:sp>
      <p:sp>
        <p:nvSpPr>
          <p:cNvPr id="202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Maintaining paths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after sending a packet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wait for a layer 2 acknowledgement (if applicable)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listen into the medium to detect if other stations forward the packet (if possible)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request an explicit acknowledgement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if a station encounters problems it can inform the sender of a packet or look-up a new path locally</a:t>
            </a:r>
          </a:p>
          <a:p>
            <a:pPr lvl="2">
              <a:lnSpc>
                <a:spcPct val="90000"/>
              </a:lnSpc>
            </a:pPr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3E0CA3-BBA0-4D73-BDF0-BD2B2314F854}" type="slidenum">
              <a:rPr lang="en-GB"/>
              <a:pPr/>
              <a:t>26</a:t>
            </a:fld>
            <a:endParaRPr lang="en-GB"/>
          </a:p>
        </p:txBody>
      </p:sp>
      <p:sp>
        <p:nvSpPr>
          <p:cNvPr id="198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654050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Comic Sans MS" pitchFamily="66" charset="0"/>
              </a:rPr>
              <a:t>Route Discovery in DSR</a:t>
            </a:r>
            <a:br>
              <a:rPr lang="en-US" sz="4000">
                <a:latin typeface="Comic Sans MS" pitchFamily="66" charset="0"/>
              </a:rPr>
            </a:br>
            <a:endParaRPr lang="en-US" sz="4000">
              <a:latin typeface="Comic Sans MS" pitchFamily="66" charset="0"/>
            </a:endParaRPr>
          </a:p>
        </p:txBody>
      </p:sp>
      <p:sp>
        <p:nvSpPr>
          <p:cNvPr id="1985539" name="Oval 3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1985540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1985541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1985542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1985543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1985544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1985545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1985546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1985547" name="Oval 11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1985548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1985549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1985550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1985551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52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53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54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55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56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57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58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59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60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61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62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63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64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65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66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67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68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1985569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1985570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71" name="Oval 35"/>
          <p:cNvSpPr>
            <a:spLocks noChangeArrowheads="1"/>
          </p:cNvSpPr>
          <p:nvPr/>
        </p:nvSpPr>
        <p:spPr bwMode="auto">
          <a:xfrm>
            <a:off x="609600" y="5562600"/>
            <a:ext cx="6096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sz="2000">
              <a:latin typeface="Arial" charset="0"/>
            </a:endParaRPr>
          </a:p>
        </p:txBody>
      </p:sp>
      <p:sp>
        <p:nvSpPr>
          <p:cNvPr id="1985572" name="Text Box 36"/>
          <p:cNvSpPr txBox="1">
            <a:spLocks noChangeArrowheads="1"/>
          </p:cNvSpPr>
          <p:nvPr/>
        </p:nvSpPr>
        <p:spPr bwMode="auto">
          <a:xfrm>
            <a:off x="1447800" y="5715000"/>
            <a:ext cx="730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Represents a node that has received RREQ for D from S</a:t>
            </a:r>
          </a:p>
        </p:txBody>
      </p:sp>
      <p:sp>
        <p:nvSpPr>
          <p:cNvPr id="1985573" name="Oval 37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1985574" name="Line 38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75" name="Oval 39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1985576" name="Line 40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5577" name="Oval 41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1985578" name="Line 42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5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8DB74E-6A18-4C03-9698-30E209CDD73C}" type="slidenum">
              <a:rPr lang="en-GB"/>
              <a:pPr/>
              <a:t>27</a:t>
            </a:fld>
            <a:endParaRPr lang="en-GB"/>
          </a:p>
        </p:txBody>
      </p:sp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latin typeface="Comic Sans MS" pitchFamily="66" charset="0"/>
              </a:rPr>
              <a:t>Route Discovery in DSR</a:t>
            </a:r>
            <a:br>
              <a:rPr lang="en-US" sz="4000">
                <a:latin typeface="Comic Sans MS" pitchFamily="66" charset="0"/>
              </a:rPr>
            </a:br>
            <a:endParaRPr lang="en-US" sz="4000">
              <a:latin typeface="Comic Sans MS" pitchFamily="66" charset="0"/>
            </a:endParaRPr>
          </a:p>
        </p:txBody>
      </p:sp>
      <p:sp>
        <p:nvSpPr>
          <p:cNvPr id="1986563" name="Oval 3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1986564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1986565" name="Oval 5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1986566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1986567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1986568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1986569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1986570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1986571" name="Oval 11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1986572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1986573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1986574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1986575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76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77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78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79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0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1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2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3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4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5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6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7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8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89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90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91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92" name="Line 32"/>
          <p:cNvSpPr>
            <a:spLocks noChangeShapeType="1"/>
          </p:cNvSpPr>
          <p:nvPr/>
        </p:nvSpPr>
        <p:spPr bwMode="auto">
          <a:xfrm>
            <a:off x="990600" y="57150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93" name="Text Box 33"/>
          <p:cNvSpPr txBox="1">
            <a:spLocks noChangeArrowheads="1"/>
          </p:cNvSpPr>
          <p:nvPr/>
        </p:nvSpPr>
        <p:spPr bwMode="auto">
          <a:xfrm>
            <a:off x="1752600" y="5486400"/>
            <a:ext cx="433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Represents transmission of RREQ</a:t>
            </a:r>
          </a:p>
        </p:txBody>
      </p:sp>
      <p:sp>
        <p:nvSpPr>
          <p:cNvPr id="1986594" name="Oval 34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1986595" name="Oval 35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1986596" name="Line 36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97" name="Text Box 37"/>
          <p:cNvSpPr txBox="1">
            <a:spLocks noChangeArrowheads="1"/>
          </p:cNvSpPr>
          <p:nvPr/>
        </p:nvSpPr>
        <p:spPr bwMode="auto">
          <a:xfrm>
            <a:off x="0" y="1447800"/>
            <a:ext cx="307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Broadcast transmission</a:t>
            </a:r>
          </a:p>
        </p:txBody>
      </p:sp>
      <p:sp>
        <p:nvSpPr>
          <p:cNvPr id="1986598" name="Freeform 38"/>
          <p:cNvSpPr>
            <a:spLocks/>
          </p:cNvSpPr>
          <p:nvPr/>
        </p:nvSpPr>
        <p:spPr bwMode="auto">
          <a:xfrm>
            <a:off x="1143000" y="1828800"/>
            <a:ext cx="1676400" cy="762000"/>
          </a:xfrm>
          <a:custGeom>
            <a:avLst/>
            <a:gdLst>
              <a:gd name="T0" fmla="*/ 0 w 1056"/>
              <a:gd name="T1" fmla="*/ 0 h 480"/>
              <a:gd name="T2" fmla="*/ 672 w 1056"/>
              <a:gd name="T3" fmla="*/ 192 h 480"/>
              <a:gd name="T4" fmla="*/ 1056 w 1056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480">
                <a:moveTo>
                  <a:pt x="0" y="0"/>
                </a:moveTo>
                <a:cubicBezTo>
                  <a:pt x="248" y="56"/>
                  <a:pt x="496" y="112"/>
                  <a:pt x="672" y="192"/>
                </a:cubicBezTo>
                <a:cubicBezTo>
                  <a:pt x="848" y="272"/>
                  <a:pt x="984" y="424"/>
                  <a:pt x="1056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599" name="Oval 39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1986600" name="Line 40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01" name="Oval 41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1986602" name="Line 42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03" name="Oval 43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1986604" name="Line 44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05" name="Text Box 45"/>
          <p:cNvSpPr txBox="1">
            <a:spLocks noChangeArrowheads="1"/>
          </p:cNvSpPr>
          <p:nvPr/>
        </p:nvSpPr>
        <p:spPr bwMode="auto">
          <a:xfrm>
            <a:off x="4251325" y="19351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sz="2000">
              <a:latin typeface="Arial" charset="0"/>
            </a:endParaRPr>
          </a:p>
        </p:txBody>
      </p:sp>
      <p:sp>
        <p:nvSpPr>
          <p:cNvPr id="1986606" name="Text Box 46"/>
          <p:cNvSpPr txBox="1">
            <a:spLocks noChangeArrowheads="1"/>
          </p:cNvSpPr>
          <p:nvPr/>
        </p:nvSpPr>
        <p:spPr bwMode="auto">
          <a:xfrm>
            <a:off x="3657600" y="1981200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[S]</a:t>
            </a:r>
          </a:p>
        </p:txBody>
      </p:sp>
      <p:sp>
        <p:nvSpPr>
          <p:cNvPr id="1986607" name="Text Box 47"/>
          <p:cNvSpPr txBox="1">
            <a:spLocks noChangeArrowheads="1"/>
          </p:cNvSpPr>
          <p:nvPr/>
        </p:nvSpPr>
        <p:spPr bwMode="auto">
          <a:xfrm>
            <a:off x="838200" y="5867400"/>
            <a:ext cx="6907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solidFill>
                  <a:schemeClr val="folHlink"/>
                </a:solidFill>
                <a:latin typeface="Arial" charset="0"/>
              </a:rPr>
              <a:t>[X,Y]</a:t>
            </a:r>
            <a:r>
              <a:rPr kumimoji="0" lang="en-US" sz="2000">
                <a:solidFill>
                  <a:srgbClr val="0000FF"/>
                </a:solidFill>
                <a:latin typeface="Arial" charset="0"/>
              </a:rPr>
              <a:t>     </a:t>
            </a:r>
            <a:r>
              <a:rPr kumimoji="0" lang="en-US" sz="2000">
                <a:solidFill>
                  <a:schemeClr val="folHlink"/>
                </a:solidFill>
                <a:latin typeface="Arial" charset="0"/>
              </a:rPr>
              <a:t>Represents list of identifiers appended to RREQ</a:t>
            </a:r>
          </a:p>
        </p:txBody>
      </p:sp>
    </p:spTree>
    <p:extLst>
      <p:ext uri="{BB962C8B-B14F-4D97-AF65-F5344CB8AC3E}">
        <p14:creationId xmlns:p14="http://schemas.microsoft.com/office/powerpoint/2010/main" val="13621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AC251-9DA3-44D5-AEA9-A882C14B44AF}" type="slidenum">
              <a:rPr lang="en-GB"/>
              <a:pPr/>
              <a:t>28</a:t>
            </a:fld>
            <a:endParaRPr lang="en-GB"/>
          </a:p>
        </p:txBody>
      </p:sp>
      <p:sp>
        <p:nvSpPr>
          <p:cNvPr id="198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-76200"/>
            <a:ext cx="6540500" cy="1143000"/>
          </a:xfrm>
        </p:spPr>
        <p:txBody>
          <a:bodyPr/>
          <a:lstStyle/>
          <a:p>
            <a:r>
              <a:rPr lang="en-US" sz="4000">
                <a:latin typeface="Comic Sans MS" pitchFamily="66" charset="0"/>
              </a:rPr>
              <a:t>Route Discovery in DSR</a:t>
            </a:r>
          </a:p>
        </p:txBody>
      </p:sp>
      <p:sp>
        <p:nvSpPr>
          <p:cNvPr id="1987587" name="Oval 3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1987588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1987589" name="Oval 5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1987590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1987591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1987592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1987593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1987594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1987595" name="Oval 11"/>
          <p:cNvSpPr>
            <a:spLocks noChangeArrowheads="1"/>
          </p:cNvSpPr>
          <p:nvPr/>
        </p:nvSpPr>
        <p:spPr bwMode="auto">
          <a:xfrm>
            <a:off x="3505200" y="3124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1987596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1987597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1987598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1987599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00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01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02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03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04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05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06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07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08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09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10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11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12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13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14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15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16" name="Line 32"/>
          <p:cNvSpPr>
            <a:spLocks noChangeShapeType="1"/>
          </p:cNvSpPr>
          <p:nvPr/>
        </p:nvSpPr>
        <p:spPr bwMode="auto">
          <a:xfrm flipH="1">
            <a:off x="4114800" y="2971800"/>
            <a:ext cx="2286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17" name="Text Box 33"/>
          <p:cNvSpPr txBox="1">
            <a:spLocks noChangeArrowheads="1"/>
          </p:cNvSpPr>
          <p:nvPr/>
        </p:nvSpPr>
        <p:spPr bwMode="auto">
          <a:xfrm>
            <a:off x="1203325" y="5516563"/>
            <a:ext cx="6521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sz="2000">
                <a:latin typeface="Arial" charset="0"/>
              </a:rPr>
              <a:t> Node H receives packet RREQ from two neighbors: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   </a:t>
            </a:r>
            <a:r>
              <a:rPr kumimoji="0" lang="en-US" sz="2000">
                <a:solidFill>
                  <a:srgbClr val="A50021"/>
                </a:solidFill>
                <a:latin typeface="Arial" charset="0"/>
              </a:rPr>
              <a:t>potential for collision</a:t>
            </a:r>
            <a:endParaRPr kumimoji="0" lang="en-US" sz="2000">
              <a:latin typeface="Arial" charset="0"/>
            </a:endParaRPr>
          </a:p>
        </p:txBody>
      </p:sp>
      <p:sp>
        <p:nvSpPr>
          <p:cNvPr id="1987618" name="Oval 34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1987619" name="Oval 35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1987620" name="Line 36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21" name="Oval 37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1987622" name="Line 38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23" name="Oval 39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1987624" name="Line 40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25" name="Oval 41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1987626" name="Line 42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7627" name="Text Box 43"/>
          <p:cNvSpPr txBox="1">
            <a:spLocks noChangeArrowheads="1"/>
          </p:cNvSpPr>
          <p:nvPr/>
        </p:nvSpPr>
        <p:spPr bwMode="auto">
          <a:xfrm>
            <a:off x="4724400" y="2286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[S,E]</a:t>
            </a:r>
          </a:p>
        </p:txBody>
      </p:sp>
      <p:sp>
        <p:nvSpPr>
          <p:cNvPr id="1987628" name="Text Box 44"/>
          <p:cNvSpPr txBox="1">
            <a:spLocks noChangeArrowheads="1"/>
          </p:cNvSpPr>
          <p:nvPr/>
        </p:nvSpPr>
        <p:spPr bwMode="auto">
          <a:xfrm>
            <a:off x="3652838" y="3687763"/>
            <a:ext cx="77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[S,C]</a:t>
            </a:r>
          </a:p>
        </p:txBody>
      </p:sp>
    </p:spTree>
    <p:extLst>
      <p:ext uri="{BB962C8B-B14F-4D97-AF65-F5344CB8AC3E}">
        <p14:creationId xmlns:p14="http://schemas.microsoft.com/office/powerpoint/2010/main" val="17850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6C60DA-C09A-4ED8-BF4B-EA59D34B30E2}" type="slidenum">
              <a:rPr lang="en-GB"/>
              <a:pPr/>
              <a:t>29</a:t>
            </a:fld>
            <a:endParaRPr lang="en-GB"/>
          </a:p>
        </p:txBody>
      </p:sp>
      <p:sp>
        <p:nvSpPr>
          <p:cNvPr id="198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-76200"/>
            <a:ext cx="6540500" cy="1143000"/>
          </a:xfrm>
        </p:spPr>
        <p:txBody>
          <a:bodyPr/>
          <a:lstStyle/>
          <a:p>
            <a:r>
              <a:rPr lang="en-US" sz="4000">
                <a:latin typeface="Comic Sans MS" pitchFamily="66" charset="0"/>
              </a:rPr>
              <a:t>Route Discovery in DSR</a:t>
            </a:r>
          </a:p>
        </p:txBody>
      </p:sp>
      <p:sp>
        <p:nvSpPr>
          <p:cNvPr id="1988611" name="Oval 3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1988612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1988613" name="Oval 5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1988614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1988615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1988616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1988617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1988618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1988619" name="Oval 11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1988620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1988621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1988622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1988623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24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25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26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27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28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29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30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31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32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33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34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35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36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37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38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39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40" name="Line 32"/>
          <p:cNvSpPr>
            <a:spLocks noChangeShapeType="1"/>
          </p:cNvSpPr>
          <p:nvPr/>
        </p:nvSpPr>
        <p:spPr bwMode="auto">
          <a:xfrm>
            <a:off x="1981200" y="4114800"/>
            <a:ext cx="6858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41" name="Line 33"/>
          <p:cNvSpPr>
            <a:spLocks noChangeShapeType="1"/>
          </p:cNvSpPr>
          <p:nvPr/>
        </p:nvSpPr>
        <p:spPr bwMode="auto">
          <a:xfrm flipH="1">
            <a:off x="5105400" y="3352800"/>
            <a:ext cx="228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42" name="Text Box 34"/>
          <p:cNvSpPr txBox="1">
            <a:spLocks noChangeArrowheads="1"/>
          </p:cNvSpPr>
          <p:nvPr/>
        </p:nvSpPr>
        <p:spPr bwMode="auto">
          <a:xfrm>
            <a:off x="762000" y="5410200"/>
            <a:ext cx="7602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sz="2000">
                <a:latin typeface="Arial" charset="0"/>
              </a:rPr>
              <a:t> Node C receives RREQ from G and H, but does not forward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   it again, because node C has </a:t>
            </a:r>
            <a:r>
              <a:rPr kumimoji="0" lang="en-US" sz="2000">
                <a:solidFill>
                  <a:srgbClr val="FF99CC"/>
                </a:solidFill>
                <a:latin typeface="Arial" charset="0"/>
              </a:rPr>
              <a:t>already forwarded RREQ</a:t>
            </a:r>
            <a:r>
              <a:rPr kumimoji="0" lang="en-US" sz="2000">
                <a:latin typeface="Arial" charset="0"/>
              </a:rPr>
              <a:t> once</a:t>
            </a:r>
          </a:p>
        </p:txBody>
      </p:sp>
      <p:sp>
        <p:nvSpPr>
          <p:cNvPr id="1988643" name="Oval 35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1988644" name="Oval 36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1988645" name="Line 37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46" name="Oval 38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1988647" name="Line 39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48" name="Oval 40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1988649" name="Line 41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50" name="Oval 42"/>
          <p:cNvSpPr>
            <a:spLocks noChangeArrowheads="1"/>
          </p:cNvSpPr>
          <p:nvPr/>
        </p:nvSpPr>
        <p:spPr bwMode="auto">
          <a:xfrm>
            <a:off x="7848600" y="3124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1988651" name="Line 43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8652" name="Text Box 44"/>
          <p:cNvSpPr txBox="1">
            <a:spLocks noChangeArrowheads="1"/>
          </p:cNvSpPr>
          <p:nvPr/>
        </p:nvSpPr>
        <p:spPr bwMode="auto">
          <a:xfrm>
            <a:off x="4495800" y="4343400"/>
            <a:ext cx="1042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[S,C,G]</a:t>
            </a:r>
          </a:p>
        </p:txBody>
      </p:sp>
      <p:sp>
        <p:nvSpPr>
          <p:cNvPr id="1988653" name="Text Box 45"/>
          <p:cNvSpPr txBox="1">
            <a:spLocks noChangeArrowheads="1"/>
          </p:cNvSpPr>
          <p:nvPr/>
        </p:nvSpPr>
        <p:spPr bwMode="auto">
          <a:xfrm>
            <a:off x="5699125" y="2849563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[S,E,F]</a:t>
            </a:r>
          </a:p>
        </p:txBody>
      </p:sp>
    </p:spTree>
    <p:extLst>
      <p:ext uri="{BB962C8B-B14F-4D97-AF65-F5344CB8AC3E}">
        <p14:creationId xmlns:p14="http://schemas.microsoft.com/office/powerpoint/2010/main" val="236187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E14174-23EB-4F11-9012-C5486668EBB6}" type="slidenum">
              <a:rPr lang="en-GB"/>
              <a:pPr/>
              <a:t>3</a:t>
            </a:fld>
            <a:endParaRPr lang="en-GB"/>
          </a:p>
        </p:txBody>
      </p:sp>
      <p:sp>
        <p:nvSpPr>
          <p:cNvPr id="196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304800"/>
            <a:ext cx="6540500" cy="1143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omic Sans MS" pitchFamily="66" charset="0"/>
              </a:rPr>
              <a:t>Topologies</a:t>
            </a:r>
            <a:br>
              <a:rPr lang="en-US" sz="4000" dirty="0">
                <a:latin typeface="Comic Sans MS" pitchFamily="66" charset="0"/>
              </a:rPr>
            </a:br>
            <a:r>
              <a:rPr lang="en-US" sz="3600" dirty="0">
                <a:latin typeface="Comic Sans MS" pitchFamily="66" charset="0"/>
              </a:rPr>
              <a:t>-Ad Hoc Networking</a:t>
            </a:r>
          </a:p>
        </p:txBody>
      </p:sp>
      <p:sp>
        <p:nvSpPr>
          <p:cNvPr id="196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94397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An ad hoc network is a peer-to-peer network (no centralized server) set up temporarily to meet some immediate need. 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For example, a group of employees, each with a laptop or palmtop computer may convene in a conference room for a business or classroom meeting. 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Comic Sans MS" pitchFamily="66" charset="0"/>
              </a:rPr>
              <a:t>The employees link their computers in a temporary network just for the duration of the meeting.  </a:t>
            </a:r>
          </a:p>
        </p:txBody>
      </p:sp>
    </p:spTree>
    <p:extLst>
      <p:ext uri="{BB962C8B-B14F-4D97-AF65-F5344CB8AC3E}">
        <p14:creationId xmlns:p14="http://schemas.microsoft.com/office/powerpoint/2010/main" val="22839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61EC81-C92B-4A1B-9C45-60ECF48BC7D6}" type="slidenum">
              <a:rPr lang="en-GB"/>
              <a:pPr/>
              <a:t>30</a:t>
            </a:fld>
            <a:endParaRPr lang="en-GB"/>
          </a:p>
        </p:txBody>
      </p:sp>
      <p:sp>
        <p:nvSpPr>
          <p:cNvPr id="198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0" y="-76200"/>
            <a:ext cx="6540500" cy="1143000"/>
          </a:xfrm>
        </p:spPr>
        <p:txBody>
          <a:bodyPr/>
          <a:lstStyle/>
          <a:p>
            <a:r>
              <a:rPr lang="en-US" sz="4000">
                <a:latin typeface="Comic Sans MS" pitchFamily="66" charset="0"/>
              </a:rPr>
              <a:t>Route Discovery in DSR</a:t>
            </a:r>
          </a:p>
        </p:txBody>
      </p:sp>
      <p:sp>
        <p:nvSpPr>
          <p:cNvPr id="1989635" name="Oval 3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1989636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1989637" name="Oval 5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1989638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1989639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1989640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1989641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1989642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1989643" name="Oval 11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1989644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1989645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1989646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1989647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48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49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50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51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52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53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54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55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56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57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58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59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60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61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62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63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64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1989665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1989666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67" name="Oval 35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1989668" name="Line 36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69" name="Text Box 37"/>
          <p:cNvSpPr txBox="1">
            <a:spLocks noChangeArrowheads="1"/>
          </p:cNvSpPr>
          <p:nvPr/>
        </p:nvSpPr>
        <p:spPr bwMode="auto">
          <a:xfrm>
            <a:off x="685800" y="5181600"/>
            <a:ext cx="72755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sz="2000">
                <a:latin typeface="Arial" charset="0"/>
              </a:rPr>
              <a:t> </a:t>
            </a:r>
            <a:r>
              <a:rPr kumimoji="0" lang="en-US" sz="2000"/>
              <a:t>Nodes J and K both broadcast RREQ to node 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sz="2000"/>
              <a:t> Since nodes J and K are </a:t>
            </a:r>
            <a:r>
              <a:rPr kumimoji="0" lang="en-US" sz="2000">
                <a:solidFill>
                  <a:srgbClr val="66FF33"/>
                </a:solidFill>
              </a:rPr>
              <a:t>hidden </a:t>
            </a:r>
            <a:r>
              <a:rPr kumimoji="0" lang="en-US" sz="2000"/>
              <a:t>from each other, their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   </a:t>
            </a:r>
            <a:r>
              <a:rPr kumimoji="0" lang="en-US" sz="2000">
                <a:solidFill>
                  <a:srgbClr val="A50021"/>
                </a:solidFill>
              </a:rPr>
              <a:t>transmissions may collide</a:t>
            </a:r>
            <a:r>
              <a:rPr kumimoji="0" lang="en-US" sz="2000"/>
              <a:t> </a:t>
            </a:r>
            <a:endParaRPr kumimoji="0" lang="en-US" sz="2000">
              <a:solidFill>
                <a:srgbClr val="FF0000"/>
              </a:solidFill>
            </a:endParaRPr>
          </a:p>
        </p:txBody>
      </p:sp>
      <p:sp>
        <p:nvSpPr>
          <p:cNvPr id="1989670" name="Oval 38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1989671" name="Line 39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72" name="Oval 40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1989673" name="Line 41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9674" name="Text Box 42"/>
          <p:cNvSpPr txBox="1">
            <a:spLocks noChangeArrowheads="1"/>
          </p:cNvSpPr>
          <p:nvPr/>
        </p:nvSpPr>
        <p:spPr bwMode="auto">
          <a:xfrm>
            <a:off x="6019800" y="4495800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[S,C,G,K]</a:t>
            </a:r>
          </a:p>
        </p:txBody>
      </p:sp>
      <p:sp>
        <p:nvSpPr>
          <p:cNvPr id="1989675" name="Text Box 43"/>
          <p:cNvSpPr txBox="1">
            <a:spLocks noChangeArrowheads="1"/>
          </p:cNvSpPr>
          <p:nvPr/>
        </p:nvSpPr>
        <p:spPr bwMode="auto">
          <a:xfrm>
            <a:off x="5867400" y="2819400"/>
            <a:ext cx="1198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[S,E,F,J]</a:t>
            </a:r>
          </a:p>
        </p:txBody>
      </p:sp>
    </p:spTree>
    <p:extLst>
      <p:ext uri="{BB962C8B-B14F-4D97-AF65-F5344CB8AC3E}">
        <p14:creationId xmlns:p14="http://schemas.microsoft.com/office/powerpoint/2010/main" val="376601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D653F4-8AAD-40A9-A8AE-A66817E4CCDF}" type="slidenum">
              <a:rPr lang="en-GB"/>
              <a:pPr/>
              <a:t>31</a:t>
            </a:fld>
            <a:endParaRPr lang="en-GB"/>
          </a:p>
        </p:txBody>
      </p:sp>
      <p:sp>
        <p:nvSpPr>
          <p:cNvPr id="199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0" y="-76200"/>
            <a:ext cx="6540500" cy="1143000"/>
          </a:xfrm>
        </p:spPr>
        <p:txBody>
          <a:bodyPr/>
          <a:lstStyle/>
          <a:p>
            <a:r>
              <a:rPr lang="en-US" sz="4000">
                <a:latin typeface="Comic Sans MS" pitchFamily="66" charset="0"/>
              </a:rPr>
              <a:t>Route Discovery in DSR</a:t>
            </a:r>
          </a:p>
        </p:txBody>
      </p:sp>
      <p:sp>
        <p:nvSpPr>
          <p:cNvPr id="1990659" name="Oval 3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1990660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1990661" name="Oval 5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1990662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1990663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1990664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1990665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1990666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rgbClr val="33CCCC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1990667" name="Oval 11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1990668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1990669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1990670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1990671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72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73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74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75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76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77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78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79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80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81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82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83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84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85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86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87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88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1990689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1990690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91" name="Text Box 35"/>
          <p:cNvSpPr txBox="1">
            <a:spLocks noChangeArrowheads="1"/>
          </p:cNvSpPr>
          <p:nvPr/>
        </p:nvSpPr>
        <p:spPr bwMode="auto">
          <a:xfrm>
            <a:off x="1066800" y="5715000"/>
            <a:ext cx="6256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sz="2000">
                <a:latin typeface="Arial" charset="0"/>
              </a:rPr>
              <a:t> Node D </a:t>
            </a:r>
            <a:r>
              <a:rPr kumimoji="0" lang="en-US" sz="2000">
                <a:solidFill>
                  <a:srgbClr val="A50021"/>
                </a:solidFill>
                <a:latin typeface="Arial" charset="0"/>
              </a:rPr>
              <a:t>does not forward</a:t>
            </a:r>
            <a:r>
              <a:rPr kumimoji="0" lang="en-US" sz="2000">
                <a:latin typeface="Arial" charset="0"/>
              </a:rPr>
              <a:t> RREQ, because node 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   is the </a:t>
            </a:r>
            <a:r>
              <a:rPr kumimoji="0" lang="en-US" sz="2000">
                <a:solidFill>
                  <a:srgbClr val="FF99CC"/>
                </a:solidFill>
                <a:latin typeface="Arial" charset="0"/>
              </a:rPr>
              <a:t>intended target</a:t>
            </a:r>
            <a:r>
              <a:rPr kumimoji="0" lang="en-US" sz="2000">
                <a:solidFill>
                  <a:schemeClr val="accent1"/>
                </a:solidFill>
                <a:latin typeface="Arial" charset="0"/>
              </a:rPr>
              <a:t> </a:t>
            </a:r>
            <a:r>
              <a:rPr kumimoji="0" lang="en-US" sz="2000">
                <a:latin typeface="Arial" charset="0"/>
              </a:rPr>
              <a:t>of the route discovery</a:t>
            </a:r>
          </a:p>
        </p:txBody>
      </p:sp>
      <p:sp>
        <p:nvSpPr>
          <p:cNvPr id="1990692" name="Oval 36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1990693" name="Line 37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94" name="Oval 38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1990695" name="Line 39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96" name="Oval 40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1990697" name="Line 41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0698" name="Text Box 42"/>
          <p:cNvSpPr txBox="1">
            <a:spLocks noChangeArrowheads="1"/>
          </p:cNvSpPr>
          <p:nvPr/>
        </p:nvSpPr>
        <p:spPr bwMode="auto">
          <a:xfrm>
            <a:off x="6705600" y="2667000"/>
            <a:ext cx="1479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[S,E,F,J,M]</a:t>
            </a:r>
          </a:p>
        </p:txBody>
      </p:sp>
    </p:spTree>
    <p:extLst>
      <p:ext uri="{BB962C8B-B14F-4D97-AF65-F5344CB8AC3E}">
        <p14:creationId xmlns:p14="http://schemas.microsoft.com/office/powerpoint/2010/main" val="33008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C:\Users\pankaj\Desktop\SIR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0" y="609600"/>
            <a:ext cx="896717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84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51E591-A7BE-4983-AC43-CECEBDE25113}" type="slidenum">
              <a:rPr lang="en-GB"/>
              <a:pPr/>
              <a:t>33</a:t>
            </a:fld>
            <a:endParaRPr lang="en-GB"/>
          </a:p>
        </p:txBody>
      </p:sp>
      <p:sp>
        <p:nvSpPr>
          <p:cNvPr id="199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152400"/>
            <a:ext cx="6540500" cy="1143000"/>
          </a:xfrm>
        </p:spPr>
        <p:txBody>
          <a:bodyPr/>
          <a:lstStyle/>
          <a:p>
            <a:r>
              <a:rPr lang="en-US" sz="3600">
                <a:latin typeface="Comic Sans MS" pitchFamily="66" charset="0"/>
              </a:rPr>
              <a:t>Route Discovery in DSR</a:t>
            </a:r>
          </a:p>
        </p:txBody>
      </p:sp>
      <p:sp>
        <p:nvSpPr>
          <p:cNvPr id="199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Destination D on receiving the first RREQ, sends a </a:t>
            </a:r>
            <a:r>
              <a:rPr lang="en-US" sz="2800">
                <a:solidFill>
                  <a:srgbClr val="339933"/>
                </a:solidFill>
                <a:latin typeface="Comic Sans MS" pitchFamily="66" charset="0"/>
              </a:rPr>
              <a:t>Route Reply (RREP)</a:t>
            </a:r>
          </a:p>
          <a:p>
            <a:pPr>
              <a:lnSpc>
                <a:spcPct val="90000"/>
              </a:lnSpc>
            </a:pPr>
            <a:endParaRPr lang="en-US" sz="2800">
              <a:solidFill>
                <a:srgbClr val="339933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RREP is sent on a route obtained by </a:t>
            </a:r>
            <a:r>
              <a:rPr lang="en-US" sz="2800">
                <a:solidFill>
                  <a:srgbClr val="FF0000"/>
                </a:solidFill>
                <a:latin typeface="Comic Sans MS" pitchFamily="66" charset="0"/>
              </a:rPr>
              <a:t>reversing</a:t>
            </a:r>
            <a:r>
              <a:rPr lang="en-US" sz="2800">
                <a:latin typeface="Comic Sans MS" pitchFamily="66" charset="0"/>
              </a:rPr>
              <a:t> the route appended to received RREQ</a:t>
            </a:r>
          </a:p>
          <a:p>
            <a:pPr lvl="1">
              <a:lnSpc>
                <a:spcPct val="90000"/>
              </a:lnSpc>
            </a:pPr>
            <a:endParaRPr lang="en-US" sz="260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RREP </a:t>
            </a:r>
            <a:r>
              <a:rPr lang="en-US" sz="2800">
                <a:solidFill>
                  <a:srgbClr val="0000FF"/>
                </a:solidFill>
                <a:latin typeface="Comic Sans MS" pitchFamily="66" charset="0"/>
              </a:rPr>
              <a:t>includes the route</a:t>
            </a:r>
            <a:r>
              <a:rPr lang="en-US" sz="2800">
                <a:latin typeface="Comic Sans MS" pitchFamily="66" charset="0"/>
              </a:rPr>
              <a:t> from S to D on which RREQ was received by node D</a:t>
            </a:r>
            <a:endParaRPr lang="en-US" sz="24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6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4B8901-8340-4BD0-9859-8051CDBD8BBA}" type="slidenum">
              <a:rPr lang="en-GB"/>
              <a:pPr/>
              <a:t>34</a:t>
            </a:fld>
            <a:endParaRPr lang="en-GB"/>
          </a:p>
        </p:txBody>
      </p:sp>
      <p:sp>
        <p:nvSpPr>
          <p:cNvPr id="199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6300" y="76200"/>
            <a:ext cx="6540500" cy="11430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Route Reply in DSR</a:t>
            </a:r>
          </a:p>
        </p:txBody>
      </p:sp>
      <p:sp>
        <p:nvSpPr>
          <p:cNvPr id="1992707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1992708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1992709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1992710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1992711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1992712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1992713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1992714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1992715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1992716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1992717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1992718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1992719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20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21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22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23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24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25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26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27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28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29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30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31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32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33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34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35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36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1992737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1992738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39" name="Oval 35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1992740" name="Oval 36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1992741" name="Line 37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42" name="Oval 38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1992743" name="Line 39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44" name="Line 40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45" name="Text Box 41"/>
          <p:cNvSpPr txBox="1">
            <a:spLocks noChangeArrowheads="1"/>
          </p:cNvSpPr>
          <p:nvPr/>
        </p:nvSpPr>
        <p:spPr bwMode="auto">
          <a:xfrm>
            <a:off x="4800600" y="2286000"/>
            <a:ext cx="223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solidFill>
                  <a:srgbClr val="A50021"/>
                </a:solidFill>
                <a:latin typeface="Arial" charset="0"/>
              </a:rPr>
              <a:t>RREP [S,E,F,J,D]</a:t>
            </a:r>
            <a:endParaRPr kumimoji="0" lang="en-US" sz="2000">
              <a:latin typeface="Arial" charset="0"/>
            </a:endParaRPr>
          </a:p>
        </p:txBody>
      </p:sp>
      <p:sp>
        <p:nvSpPr>
          <p:cNvPr id="1992746" name="Line 42"/>
          <p:cNvSpPr>
            <a:spLocks noChangeShapeType="1"/>
          </p:cNvSpPr>
          <p:nvPr/>
        </p:nvSpPr>
        <p:spPr bwMode="auto">
          <a:xfrm flipH="1">
            <a:off x="1143000" y="6248400"/>
            <a:ext cx="381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2747" name="Text Box 43"/>
          <p:cNvSpPr txBox="1">
            <a:spLocks noChangeArrowheads="1"/>
          </p:cNvSpPr>
          <p:nvPr/>
        </p:nvSpPr>
        <p:spPr bwMode="auto">
          <a:xfrm>
            <a:off x="1676400" y="6019800"/>
            <a:ext cx="4433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Represents RREP control message</a:t>
            </a:r>
          </a:p>
        </p:txBody>
      </p:sp>
    </p:spTree>
    <p:extLst>
      <p:ext uri="{BB962C8B-B14F-4D97-AF65-F5344CB8AC3E}">
        <p14:creationId xmlns:p14="http://schemas.microsoft.com/office/powerpoint/2010/main" val="29949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9EF45F-12E2-4CAF-B274-F07A1E92C299}" type="slidenum">
              <a:rPr lang="en-GB"/>
              <a:pPr/>
              <a:t>35</a:t>
            </a:fld>
            <a:endParaRPr lang="en-GB"/>
          </a:p>
        </p:txBody>
      </p:sp>
      <p:sp>
        <p:nvSpPr>
          <p:cNvPr id="199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6540500" cy="762000"/>
          </a:xfrm>
        </p:spPr>
        <p:txBody>
          <a:bodyPr/>
          <a:lstStyle/>
          <a:p>
            <a:r>
              <a:rPr lang="en-US" sz="3600" dirty="0">
                <a:latin typeface="Comic Sans MS" pitchFamily="66" charset="0"/>
              </a:rPr>
              <a:t>Route Reply in DSR</a:t>
            </a:r>
          </a:p>
        </p:txBody>
      </p:sp>
      <p:sp>
        <p:nvSpPr>
          <p:cNvPr id="199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Route Reply can be sent by reversing the route in Route Request (RREQ) only if links are guaranteed to be bi-directional (SYMMETRICAL)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To ensure this, RREQ should be forwarded only if it received on a link that is known to be bi-directional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If unidirectional (asymmetric) links are allowed, then RREP may need a route discovery for S from node D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Unless node D already knows a route to node 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If a route discovery is initiated by D for a route to S, then the Route Reply is piggybacked on  the Route Request from D.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If IEEE 802.11 MAC is used to send data, then links have to be bi-directional (since ACK is used)</a:t>
            </a:r>
          </a:p>
        </p:txBody>
      </p:sp>
    </p:spTree>
    <p:extLst>
      <p:ext uri="{BB962C8B-B14F-4D97-AF65-F5344CB8AC3E}">
        <p14:creationId xmlns:p14="http://schemas.microsoft.com/office/powerpoint/2010/main" val="39574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BEDCB5-1861-43A0-88BC-4FEF7012D03E}" type="slidenum">
              <a:rPr lang="en-GB"/>
              <a:pPr/>
              <a:t>36</a:t>
            </a:fld>
            <a:endParaRPr lang="en-GB"/>
          </a:p>
        </p:txBody>
      </p:sp>
      <p:sp>
        <p:nvSpPr>
          <p:cNvPr id="199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89100" y="-76200"/>
            <a:ext cx="6540500" cy="1143000"/>
          </a:xfrm>
        </p:spPr>
        <p:txBody>
          <a:bodyPr/>
          <a:lstStyle/>
          <a:p>
            <a:r>
              <a:rPr lang="en-US" sz="3200">
                <a:latin typeface="Comic Sans MS" pitchFamily="66" charset="0"/>
              </a:rPr>
              <a:t>Dynamic Source Routing (DSR)</a:t>
            </a:r>
          </a:p>
        </p:txBody>
      </p:sp>
      <p:sp>
        <p:nvSpPr>
          <p:cNvPr id="199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8288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Node S on receiving RREP, caches the route included in the RREP</a:t>
            </a:r>
          </a:p>
          <a:p>
            <a:pPr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When node S sends a data packet to D, the entire route is included in the packet header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hence the name </a:t>
            </a:r>
            <a:r>
              <a:rPr lang="en-US" sz="2400">
                <a:solidFill>
                  <a:srgbClr val="339933"/>
                </a:solidFill>
                <a:latin typeface="Comic Sans MS" pitchFamily="66" charset="0"/>
              </a:rPr>
              <a:t>source routing</a:t>
            </a:r>
          </a:p>
          <a:p>
            <a:pPr lvl="1">
              <a:lnSpc>
                <a:spcPct val="90000"/>
              </a:lnSpc>
            </a:pPr>
            <a:endParaRPr lang="en-US" sz="2400">
              <a:solidFill>
                <a:srgbClr val="339933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Intermediate nodes use the </a:t>
            </a:r>
            <a:r>
              <a:rPr lang="en-US" sz="2400">
                <a:solidFill>
                  <a:srgbClr val="FF99CC"/>
                </a:solidFill>
                <a:latin typeface="Comic Sans MS" pitchFamily="66" charset="0"/>
              </a:rPr>
              <a:t>source route</a:t>
            </a:r>
            <a:r>
              <a:rPr lang="en-US" sz="2400">
                <a:latin typeface="Comic Sans MS" pitchFamily="66" charset="0"/>
              </a:rPr>
              <a:t> included in a packet to determine to whom a packet should be forwarded</a:t>
            </a:r>
          </a:p>
        </p:txBody>
      </p:sp>
    </p:spTree>
    <p:extLst>
      <p:ext uri="{BB962C8B-B14F-4D97-AF65-F5344CB8AC3E}">
        <p14:creationId xmlns:p14="http://schemas.microsoft.com/office/powerpoint/2010/main" val="26410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829187-71F9-475E-8791-CE57E5FE35A0}" type="slidenum">
              <a:rPr lang="en-GB"/>
              <a:pPr/>
              <a:t>37</a:t>
            </a:fld>
            <a:endParaRPr lang="en-GB"/>
          </a:p>
        </p:txBody>
      </p:sp>
      <p:sp>
        <p:nvSpPr>
          <p:cNvPr id="199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300" y="0"/>
            <a:ext cx="6540500" cy="11430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Delivery in DSR</a:t>
            </a:r>
          </a:p>
        </p:txBody>
      </p:sp>
      <p:sp>
        <p:nvSpPr>
          <p:cNvPr id="1995779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1995780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1995781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1995782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1995783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1995784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1995785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1995786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1995787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1995788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1995789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1995790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1995791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92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93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94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95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96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97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98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799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00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01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02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03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04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05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06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07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08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1995809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1995810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11" name="Oval 35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1995812" name="Line 36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13" name="Oval 37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1995814" name="Line 38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15" name="Oval 39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1995816" name="Line 40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5817" name="Text Box 41"/>
          <p:cNvSpPr txBox="1">
            <a:spLocks noChangeArrowheads="1"/>
          </p:cNvSpPr>
          <p:nvPr/>
        </p:nvSpPr>
        <p:spPr bwMode="auto">
          <a:xfrm>
            <a:off x="3641725" y="2011363"/>
            <a:ext cx="223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solidFill>
                  <a:srgbClr val="FF00FF"/>
                </a:solidFill>
                <a:latin typeface="Arial" charset="0"/>
              </a:rPr>
              <a:t>DATA [S,E,F,J,D]</a:t>
            </a:r>
          </a:p>
        </p:txBody>
      </p:sp>
      <p:sp>
        <p:nvSpPr>
          <p:cNvPr id="1995818" name="Text Box 42"/>
          <p:cNvSpPr txBox="1">
            <a:spLocks noChangeArrowheads="1"/>
          </p:cNvSpPr>
          <p:nvPr/>
        </p:nvSpPr>
        <p:spPr bwMode="auto">
          <a:xfrm>
            <a:off x="822325" y="5897563"/>
            <a:ext cx="53863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Packet header size grows with route length</a:t>
            </a:r>
          </a:p>
        </p:txBody>
      </p:sp>
    </p:spTree>
    <p:extLst>
      <p:ext uri="{BB962C8B-B14F-4D97-AF65-F5344CB8AC3E}">
        <p14:creationId xmlns:p14="http://schemas.microsoft.com/office/powerpoint/2010/main" val="25118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CB70D8-3190-41A1-903E-CCA9EE827C38}" type="slidenum">
              <a:rPr lang="en-GB"/>
              <a:pPr/>
              <a:t>38</a:t>
            </a:fld>
            <a:endParaRPr lang="en-GB"/>
          </a:p>
        </p:txBody>
      </p:sp>
      <p:sp>
        <p:nvSpPr>
          <p:cNvPr id="199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-76200"/>
            <a:ext cx="7213600" cy="1143000"/>
          </a:xfrm>
        </p:spPr>
        <p:txBody>
          <a:bodyPr/>
          <a:lstStyle/>
          <a:p>
            <a:r>
              <a:rPr lang="en-US" sz="3200">
                <a:latin typeface="Comic Sans MS" pitchFamily="66" charset="0"/>
              </a:rPr>
              <a:t>DSR Optimization: </a:t>
            </a:r>
            <a:r>
              <a:rPr lang="en-US" sz="3200">
                <a:solidFill>
                  <a:srgbClr val="FF99CC"/>
                </a:solidFill>
                <a:latin typeface="Comic Sans MS" pitchFamily="66" charset="0"/>
              </a:rPr>
              <a:t>Route Caching</a:t>
            </a:r>
          </a:p>
        </p:txBody>
      </p:sp>
      <p:sp>
        <p:nvSpPr>
          <p:cNvPr id="199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Comic Sans MS" pitchFamily="66" charset="0"/>
              </a:rPr>
              <a:t>Each node caches a new route it learns by </a:t>
            </a:r>
            <a:r>
              <a:rPr lang="en-US" sz="2000" i="1">
                <a:latin typeface="Comic Sans MS" pitchFamily="66" charset="0"/>
              </a:rPr>
              <a:t>any means</a:t>
            </a:r>
          </a:p>
          <a:p>
            <a:r>
              <a:rPr lang="en-US" sz="2000">
                <a:latin typeface="Comic Sans MS" pitchFamily="66" charset="0"/>
              </a:rPr>
              <a:t>When node S finds </a:t>
            </a:r>
            <a:r>
              <a:rPr lang="en-US" sz="2000">
                <a:solidFill>
                  <a:srgbClr val="FF99CC"/>
                </a:solidFill>
                <a:latin typeface="Comic Sans MS" pitchFamily="66" charset="0"/>
              </a:rPr>
              <a:t>route [S,E,F,J,D]</a:t>
            </a:r>
            <a:r>
              <a:rPr lang="en-US" sz="2000">
                <a:latin typeface="Comic Sans MS" pitchFamily="66" charset="0"/>
              </a:rPr>
              <a:t> to node D, node S also learns route [S,E,F] to node F</a:t>
            </a:r>
          </a:p>
          <a:p>
            <a:r>
              <a:rPr lang="en-US" sz="2000">
                <a:latin typeface="Comic Sans MS" pitchFamily="66" charset="0"/>
              </a:rPr>
              <a:t>When node K receives </a:t>
            </a:r>
            <a:r>
              <a:rPr lang="en-US" sz="2000">
                <a:solidFill>
                  <a:srgbClr val="A50021"/>
                </a:solidFill>
                <a:latin typeface="Comic Sans MS" pitchFamily="66" charset="0"/>
              </a:rPr>
              <a:t>Route Request [S,C,G] </a:t>
            </a:r>
            <a:r>
              <a:rPr lang="en-US" sz="2000">
                <a:latin typeface="Comic Sans MS" pitchFamily="66" charset="0"/>
              </a:rPr>
              <a:t>destined for node, node K learns route [K,G,C,S] to node S</a:t>
            </a:r>
          </a:p>
          <a:p>
            <a:r>
              <a:rPr lang="en-US" sz="2000">
                <a:latin typeface="Comic Sans MS" pitchFamily="66" charset="0"/>
              </a:rPr>
              <a:t>When node F forwards 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Route Reply RREP</a:t>
            </a:r>
            <a:r>
              <a:rPr lang="en-US" sz="2000">
                <a:latin typeface="Comic Sans MS" pitchFamily="66" charset="0"/>
              </a:rPr>
              <a:t> 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[S,E,F,J,D],</a:t>
            </a:r>
            <a:r>
              <a:rPr lang="en-US" sz="2000">
                <a:latin typeface="Comic Sans MS" pitchFamily="66" charset="0"/>
              </a:rPr>
              <a:t> node F learns route [F,J,D] to node D</a:t>
            </a:r>
          </a:p>
          <a:p>
            <a:r>
              <a:rPr lang="en-US" sz="2000">
                <a:latin typeface="Comic Sans MS" pitchFamily="66" charset="0"/>
              </a:rPr>
              <a:t>When node E forwards </a:t>
            </a:r>
            <a:r>
              <a:rPr lang="en-US" sz="2000">
                <a:solidFill>
                  <a:srgbClr val="FF99CC"/>
                </a:solidFill>
                <a:latin typeface="Comic Sans MS" pitchFamily="66" charset="0"/>
              </a:rPr>
              <a:t>Data [S,E,F,J,D]</a:t>
            </a:r>
            <a:r>
              <a:rPr lang="en-US" sz="2000">
                <a:latin typeface="Comic Sans MS" pitchFamily="66" charset="0"/>
              </a:rPr>
              <a:t> it learns route [E,F,J,D] to node D</a:t>
            </a:r>
          </a:p>
          <a:p>
            <a:r>
              <a:rPr lang="en-US" sz="2000">
                <a:latin typeface="Comic Sans MS" pitchFamily="66" charset="0"/>
              </a:rPr>
              <a:t>A node may also learn a route when it overhears Data packets</a:t>
            </a:r>
          </a:p>
        </p:txBody>
      </p:sp>
    </p:spTree>
    <p:extLst>
      <p:ext uri="{BB962C8B-B14F-4D97-AF65-F5344CB8AC3E}">
        <p14:creationId xmlns:p14="http://schemas.microsoft.com/office/powerpoint/2010/main" val="7378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151FBF-4EDC-4621-A9B9-A1B6157E9530}" type="slidenum">
              <a:rPr lang="en-GB"/>
              <a:pPr/>
              <a:t>39</a:t>
            </a:fld>
            <a:endParaRPr lang="en-GB"/>
          </a:p>
        </p:txBody>
      </p:sp>
      <p:sp>
        <p:nvSpPr>
          <p:cNvPr id="199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0" y="76200"/>
            <a:ext cx="6540500" cy="1143000"/>
          </a:xfrm>
        </p:spPr>
        <p:txBody>
          <a:bodyPr/>
          <a:lstStyle/>
          <a:p>
            <a:r>
              <a:rPr lang="en-US" sz="3600">
                <a:latin typeface="Comic Sans MS" pitchFamily="66" charset="0"/>
              </a:rPr>
              <a:t>Use of Route Caching</a:t>
            </a:r>
          </a:p>
        </p:txBody>
      </p:sp>
      <p:sp>
        <p:nvSpPr>
          <p:cNvPr id="199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905000"/>
            <a:ext cx="853598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When node S learns that a route to node D is broken, it uses another route from its local cache, if such a route to D exists in its cache. 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Otherwise, node S initiates route discovery by sending a route request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Node X on receiving a Route Request for some node D can send a Route Reply if node X knows a route to node D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Use of route cache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can speed up route discovery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can reduce propagation of route requests</a:t>
            </a:r>
          </a:p>
        </p:txBody>
      </p:sp>
    </p:spTree>
    <p:extLst>
      <p:ext uri="{BB962C8B-B14F-4D97-AF65-F5344CB8AC3E}">
        <p14:creationId xmlns:p14="http://schemas.microsoft.com/office/powerpoint/2010/main" val="324326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3A8D25-71C9-49A4-88E6-EF8667A24ABC}" type="slidenum">
              <a:rPr lang="en-GB"/>
              <a:pPr/>
              <a:t>4</a:t>
            </a:fld>
            <a:endParaRPr lang="en-GB"/>
          </a:p>
        </p:txBody>
      </p:sp>
      <p:sp>
        <p:nvSpPr>
          <p:cNvPr id="1969154" name="Rectangle 3074"/>
          <p:cNvSpPr>
            <a:spLocks noGrp="1" noChangeArrowheads="1"/>
          </p:cNvSpPr>
          <p:nvPr>
            <p:ph type="title"/>
          </p:nvPr>
        </p:nvSpPr>
        <p:spPr>
          <a:xfrm>
            <a:off x="2374900" y="228600"/>
            <a:ext cx="654050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Comic Sans MS" pitchFamily="66" charset="0"/>
              </a:rPr>
              <a:t>Topologies</a:t>
            </a:r>
            <a:br>
              <a:rPr lang="en-US" sz="4000">
                <a:latin typeface="Comic Sans MS" pitchFamily="66" charset="0"/>
              </a:rPr>
            </a:br>
            <a:r>
              <a:rPr lang="en-US" sz="3600">
                <a:latin typeface="Comic Sans MS" pitchFamily="66" charset="0"/>
              </a:rPr>
              <a:t>-Ad Hoc Networking</a:t>
            </a:r>
          </a:p>
        </p:txBody>
      </p:sp>
      <p:pic>
        <p:nvPicPr>
          <p:cNvPr id="1969155" name="Picture 3075" descr="fg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467677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0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0B35D1-DA16-4131-91C3-C611B05E13BB}" type="slidenum">
              <a:rPr lang="en-GB"/>
              <a:pPr/>
              <a:t>40</a:t>
            </a:fld>
            <a:endParaRPr lang="en-GB"/>
          </a:p>
        </p:txBody>
      </p:sp>
      <p:sp>
        <p:nvSpPr>
          <p:cNvPr id="199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Use of Route Caching</a:t>
            </a:r>
          </a:p>
        </p:txBody>
      </p:sp>
      <p:sp>
        <p:nvSpPr>
          <p:cNvPr id="1999875" name="Oval 3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1999876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1999877" name="Oval 5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1999878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1999879" name="Oval 7"/>
          <p:cNvSpPr>
            <a:spLocks noChangeArrowheads="1"/>
          </p:cNvSpPr>
          <p:nvPr/>
        </p:nvSpPr>
        <p:spPr bwMode="auto">
          <a:xfrm>
            <a:off x="5105400" y="2819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1999880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1999881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1999882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1999883" name="Oval 11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1999884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1999885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1999886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1999887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88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89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90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91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92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93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94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95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96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97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98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899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00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01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02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03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04" name="Text Box 32"/>
          <p:cNvSpPr txBox="1">
            <a:spLocks noChangeArrowheads="1"/>
          </p:cNvSpPr>
          <p:nvPr/>
        </p:nvSpPr>
        <p:spPr bwMode="auto">
          <a:xfrm>
            <a:off x="762000" y="5638800"/>
            <a:ext cx="73358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[P,Q,R]   Represents cached route at a node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               (DSR maintains the cached routes in a tree format)</a:t>
            </a:r>
          </a:p>
        </p:txBody>
      </p:sp>
      <p:sp>
        <p:nvSpPr>
          <p:cNvPr id="1999905" name="Oval 33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1999906" name="Line 34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07" name="Oval 35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1999908" name="Line 36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09" name="Oval 37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1999910" name="Line 38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11" name="Text Box 39"/>
          <p:cNvSpPr txBox="1">
            <a:spLocks noChangeArrowheads="1"/>
          </p:cNvSpPr>
          <p:nvPr/>
        </p:nvSpPr>
        <p:spPr bwMode="auto">
          <a:xfrm>
            <a:off x="2235200" y="187325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[S,E,F,J,D]</a:t>
            </a:r>
          </a:p>
        </p:txBody>
      </p:sp>
      <p:sp>
        <p:nvSpPr>
          <p:cNvPr id="1999912" name="Text Box 40"/>
          <p:cNvSpPr txBox="1">
            <a:spLocks noChangeArrowheads="1"/>
          </p:cNvSpPr>
          <p:nvPr/>
        </p:nvSpPr>
        <p:spPr bwMode="auto">
          <a:xfrm>
            <a:off x="3790950" y="202565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[E,F,J,D]</a:t>
            </a:r>
          </a:p>
        </p:txBody>
      </p:sp>
      <p:sp>
        <p:nvSpPr>
          <p:cNvPr id="1999913" name="Text Box 41"/>
          <p:cNvSpPr txBox="1">
            <a:spLocks noChangeArrowheads="1"/>
          </p:cNvSpPr>
          <p:nvPr/>
        </p:nvSpPr>
        <p:spPr bwMode="auto">
          <a:xfrm>
            <a:off x="3305175" y="367188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[C,S]</a:t>
            </a:r>
          </a:p>
        </p:txBody>
      </p:sp>
      <p:sp>
        <p:nvSpPr>
          <p:cNvPr id="1999914" name="Text Box 42"/>
          <p:cNvSpPr txBox="1">
            <a:spLocks noChangeArrowheads="1"/>
          </p:cNvSpPr>
          <p:nvPr/>
        </p:nvSpPr>
        <p:spPr bwMode="auto">
          <a:xfrm>
            <a:off x="4308475" y="4129088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[G,C,S]</a:t>
            </a:r>
          </a:p>
        </p:txBody>
      </p:sp>
      <p:sp>
        <p:nvSpPr>
          <p:cNvPr id="1999915" name="Text Box 43"/>
          <p:cNvSpPr txBox="1">
            <a:spLocks noChangeArrowheads="1"/>
          </p:cNvSpPr>
          <p:nvPr/>
        </p:nvSpPr>
        <p:spPr bwMode="auto">
          <a:xfrm>
            <a:off x="4957763" y="2452688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[F,J,D],[F,E,S]</a:t>
            </a:r>
          </a:p>
        </p:txBody>
      </p:sp>
      <p:sp>
        <p:nvSpPr>
          <p:cNvPr id="1999916" name="Text Box 44"/>
          <p:cNvSpPr txBox="1">
            <a:spLocks noChangeArrowheads="1"/>
          </p:cNvSpPr>
          <p:nvPr/>
        </p:nvSpPr>
        <p:spPr bwMode="auto">
          <a:xfrm>
            <a:off x="5840413" y="2986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[J,F,E,S]</a:t>
            </a:r>
            <a:endParaRPr kumimoji="0" lang="en-US" sz="2000">
              <a:latin typeface="Arial" charset="0"/>
            </a:endParaRPr>
          </a:p>
        </p:txBody>
      </p:sp>
      <p:sp>
        <p:nvSpPr>
          <p:cNvPr id="1999917" name="Oval 45"/>
          <p:cNvSpPr>
            <a:spLocks noChangeArrowheads="1"/>
          </p:cNvSpPr>
          <p:nvPr/>
        </p:nvSpPr>
        <p:spPr bwMode="auto">
          <a:xfrm>
            <a:off x="5867400" y="5029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1999918" name="Line 46"/>
          <p:cNvSpPr>
            <a:spLocks noChangeShapeType="1"/>
          </p:cNvSpPr>
          <p:nvPr/>
        </p:nvSpPr>
        <p:spPr bwMode="auto">
          <a:xfrm>
            <a:off x="5867400" y="4724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19" name="Line 47"/>
          <p:cNvSpPr>
            <a:spLocks noChangeShapeType="1"/>
          </p:cNvSpPr>
          <p:nvPr/>
        </p:nvSpPr>
        <p:spPr bwMode="auto">
          <a:xfrm>
            <a:off x="58674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99920" name="Line 48"/>
          <p:cNvSpPr>
            <a:spLocks noChangeShapeType="1"/>
          </p:cNvSpPr>
          <p:nvPr/>
        </p:nvSpPr>
        <p:spPr bwMode="auto">
          <a:xfrm flipH="1">
            <a:off x="6324600" y="4495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4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9CAF9A-5F5F-427F-8139-BE01FB019DA7}" type="slidenum">
              <a:rPr lang="en-GB"/>
              <a:pPr/>
              <a:t>41</a:t>
            </a:fld>
            <a:endParaRPr lang="en-GB"/>
          </a:p>
        </p:txBody>
      </p:sp>
      <p:sp>
        <p:nvSpPr>
          <p:cNvPr id="200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omic Sans MS" pitchFamily="66" charset="0"/>
              </a:rPr>
              <a:t>Use of Route Caching:</a:t>
            </a:r>
            <a:br>
              <a:rPr lang="en-US">
                <a:latin typeface="Comic Sans MS" pitchFamily="66" charset="0"/>
              </a:rPr>
            </a:br>
            <a:r>
              <a:rPr lang="en-US" sz="3200">
                <a:solidFill>
                  <a:srgbClr val="FF0000"/>
                </a:solidFill>
                <a:latin typeface="Comic Sans MS" pitchFamily="66" charset="0"/>
              </a:rPr>
              <a:t>Can Speed up Route Discovery</a:t>
            </a:r>
            <a:endParaRPr lang="en-US" sz="3200">
              <a:latin typeface="Comic Sans MS" pitchFamily="66" charset="0"/>
            </a:endParaRPr>
          </a:p>
        </p:txBody>
      </p:sp>
      <p:sp>
        <p:nvSpPr>
          <p:cNvPr id="2000899" name="Oval 3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00900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00901" name="Oval 5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00902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00903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00904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00905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00906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00907" name="Oval 11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00908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00909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00910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00911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12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13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14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15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16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17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18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19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20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21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22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23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24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25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26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27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28" name="Oval 32"/>
          <p:cNvSpPr>
            <a:spLocks noChangeArrowheads="1"/>
          </p:cNvSpPr>
          <p:nvPr/>
        </p:nvSpPr>
        <p:spPr bwMode="auto">
          <a:xfrm>
            <a:off x="5867400" y="5029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00929" name="Oval 33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00930" name="Line 34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31" name="Oval 35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00932" name="Line 36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33" name="Oval 37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00934" name="Line 38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35" name="Text Box 39"/>
          <p:cNvSpPr txBox="1">
            <a:spLocks noChangeArrowheads="1"/>
          </p:cNvSpPr>
          <p:nvPr/>
        </p:nvSpPr>
        <p:spPr bwMode="auto">
          <a:xfrm>
            <a:off x="2235200" y="187325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[S,E,F,J,D]</a:t>
            </a:r>
          </a:p>
        </p:txBody>
      </p:sp>
      <p:sp>
        <p:nvSpPr>
          <p:cNvPr id="2000936" name="Text Box 40"/>
          <p:cNvSpPr txBox="1">
            <a:spLocks noChangeArrowheads="1"/>
          </p:cNvSpPr>
          <p:nvPr/>
        </p:nvSpPr>
        <p:spPr bwMode="auto">
          <a:xfrm>
            <a:off x="3790950" y="202565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[E,F,J,D]</a:t>
            </a:r>
          </a:p>
        </p:txBody>
      </p:sp>
      <p:sp>
        <p:nvSpPr>
          <p:cNvPr id="2000937" name="Text Box 41"/>
          <p:cNvSpPr txBox="1">
            <a:spLocks noChangeArrowheads="1"/>
          </p:cNvSpPr>
          <p:nvPr/>
        </p:nvSpPr>
        <p:spPr bwMode="auto">
          <a:xfrm>
            <a:off x="3305175" y="367188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[C,S]</a:t>
            </a:r>
          </a:p>
        </p:txBody>
      </p:sp>
      <p:sp>
        <p:nvSpPr>
          <p:cNvPr id="2000938" name="Text Box 42"/>
          <p:cNvSpPr txBox="1">
            <a:spLocks noChangeArrowheads="1"/>
          </p:cNvSpPr>
          <p:nvPr/>
        </p:nvSpPr>
        <p:spPr bwMode="auto">
          <a:xfrm>
            <a:off x="4267200" y="3276600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[G,C,S]</a:t>
            </a:r>
          </a:p>
        </p:txBody>
      </p:sp>
      <p:sp>
        <p:nvSpPr>
          <p:cNvPr id="2000939" name="Text Box 43"/>
          <p:cNvSpPr txBox="1">
            <a:spLocks noChangeArrowheads="1"/>
          </p:cNvSpPr>
          <p:nvPr/>
        </p:nvSpPr>
        <p:spPr bwMode="auto">
          <a:xfrm>
            <a:off x="4957763" y="2452688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[F,J,D],[F,E,S]</a:t>
            </a:r>
          </a:p>
        </p:txBody>
      </p:sp>
      <p:sp>
        <p:nvSpPr>
          <p:cNvPr id="2000940" name="Text Box 44"/>
          <p:cNvSpPr txBox="1">
            <a:spLocks noChangeArrowheads="1"/>
          </p:cNvSpPr>
          <p:nvPr/>
        </p:nvSpPr>
        <p:spPr bwMode="auto">
          <a:xfrm>
            <a:off x="5840413" y="2986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[J,F,E,S]</a:t>
            </a:r>
            <a:endParaRPr kumimoji="0" lang="en-US" sz="2000">
              <a:latin typeface="Arial" charset="0"/>
            </a:endParaRPr>
          </a:p>
        </p:txBody>
      </p:sp>
      <p:sp>
        <p:nvSpPr>
          <p:cNvPr id="2000941" name="Line 45"/>
          <p:cNvSpPr>
            <a:spLocks noChangeShapeType="1"/>
          </p:cNvSpPr>
          <p:nvPr/>
        </p:nvSpPr>
        <p:spPr bwMode="auto">
          <a:xfrm>
            <a:off x="5867400" y="4724400"/>
            <a:ext cx="228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42" name="Text Box 46"/>
          <p:cNvSpPr txBox="1">
            <a:spLocks noChangeArrowheads="1"/>
          </p:cNvSpPr>
          <p:nvPr/>
        </p:nvSpPr>
        <p:spPr bwMode="auto">
          <a:xfrm>
            <a:off x="5105400" y="48768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RREQ</a:t>
            </a:r>
            <a:endParaRPr kumimoji="0" lang="en-US" sz="2000">
              <a:latin typeface="Arial" charset="0"/>
            </a:endParaRPr>
          </a:p>
        </p:txBody>
      </p:sp>
      <p:sp>
        <p:nvSpPr>
          <p:cNvPr id="2000943" name="Line 47"/>
          <p:cNvSpPr>
            <a:spLocks noChangeShapeType="1"/>
          </p:cNvSpPr>
          <p:nvPr/>
        </p:nvSpPr>
        <p:spPr bwMode="auto">
          <a:xfrm flipV="1">
            <a:off x="6324600" y="4495800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44" name="Text Box 48"/>
          <p:cNvSpPr txBox="1">
            <a:spLocks noChangeArrowheads="1"/>
          </p:cNvSpPr>
          <p:nvPr/>
        </p:nvSpPr>
        <p:spPr bwMode="auto">
          <a:xfrm>
            <a:off x="228600" y="5029200"/>
            <a:ext cx="52181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When node Z sends a route request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for node C, node K sends back a route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reply [Z,K,G,C] to node Z using a locally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cached route</a:t>
            </a:r>
          </a:p>
        </p:txBody>
      </p:sp>
      <p:sp>
        <p:nvSpPr>
          <p:cNvPr id="2000945" name="Text Box 49"/>
          <p:cNvSpPr txBox="1">
            <a:spLocks noChangeArrowheads="1"/>
          </p:cNvSpPr>
          <p:nvPr/>
        </p:nvSpPr>
        <p:spPr bwMode="auto">
          <a:xfrm>
            <a:off x="4419600" y="43434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[K,G,C,S]</a:t>
            </a:r>
          </a:p>
        </p:txBody>
      </p:sp>
      <p:sp>
        <p:nvSpPr>
          <p:cNvPr id="2000946" name="Line 50"/>
          <p:cNvSpPr>
            <a:spLocks noChangeShapeType="1"/>
          </p:cNvSpPr>
          <p:nvPr/>
        </p:nvSpPr>
        <p:spPr bwMode="auto">
          <a:xfrm>
            <a:off x="6019800" y="4648200"/>
            <a:ext cx="3048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0947" name="Text Box 51"/>
          <p:cNvSpPr txBox="1">
            <a:spLocks noChangeArrowheads="1"/>
          </p:cNvSpPr>
          <p:nvPr/>
        </p:nvSpPr>
        <p:spPr bwMode="auto">
          <a:xfrm>
            <a:off x="5943600" y="44958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RREP</a:t>
            </a:r>
            <a:endParaRPr kumimoji="0"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A77A77-4F6E-43E5-8AB1-0C966E394ECC}" type="slidenum">
              <a:rPr lang="en-GB"/>
              <a:pPr/>
              <a:t>42</a:t>
            </a:fld>
            <a:endParaRPr lang="en-GB"/>
          </a:p>
        </p:txBody>
      </p:sp>
      <p:sp>
        <p:nvSpPr>
          <p:cNvPr id="200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8051800" cy="1143000"/>
          </a:xfrm>
        </p:spPr>
        <p:txBody>
          <a:bodyPr/>
          <a:lstStyle/>
          <a:p>
            <a:r>
              <a:rPr lang="en-US" sz="2800"/>
              <a:t>Use of Route Caching:</a:t>
            </a:r>
            <a:br>
              <a:rPr lang="en-US" sz="2800"/>
            </a:br>
            <a:r>
              <a:rPr lang="en-US" sz="2400">
                <a:solidFill>
                  <a:srgbClr val="FF0000"/>
                </a:solidFill>
              </a:rPr>
              <a:t>Can Reduce Propagation of Route Requests</a:t>
            </a:r>
            <a:endParaRPr lang="en-US" sz="2400"/>
          </a:p>
        </p:txBody>
      </p:sp>
      <p:sp>
        <p:nvSpPr>
          <p:cNvPr id="2001923" name="Oval 3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01924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01925" name="Oval 5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01926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01927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01928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01929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01930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01931" name="Oval 11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01932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01933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01934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01935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36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37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38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39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40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41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42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43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44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45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46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47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48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49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50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51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52" name="Oval 32"/>
          <p:cNvSpPr>
            <a:spLocks noChangeArrowheads="1"/>
          </p:cNvSpPr>
          <p:nvPr/>
        </p:nvSpPr>
        <p:spPr bwMode="auto">
          <a:xfrm>
            <a:off x="5867400" y="5029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01953" name="Oval 33"/>
          <p:cNvSpPr>
            <a:spLocks noChangeArrowheads="1"/>
          </p:cNvSpPr>
          <p:nvPr/>
        </p:nvSpPr>
        <p:spPr bwMode="auto">
          <a:xfrm>
            <a:off x="7315200" y="1676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01954" name="Oval 34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01955" name="Line 35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56" name="Oval 36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01957" name="Line 37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58" name="Oval 38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01959" name="Line 39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60" name="Text Box 40"/>
          <p:cNvSpPr txBox="1">
            <a:spLocks noChangeArrowheads="1"/>
          </p:cNvSpPr>
          <p:nvPr/>
        </p:nvSpPr>
        <p:spPr bwMode="auto">
          <a:xfrm>
            <a:off x="2235200" y="1873250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[S,E,F,J,D]</a:t>
            </a:r>
          </a:p>
        </p:txBody>
      </p:sp>
      <p:sp>
        <p:nvSpPr>
          <p:cNvPr id="2001961" name="Text Box 41"/>
          <p:cNvSpPr txBox="1">
            <a:spLocks noChangeArrowheads="1"/>
          </p:cNvSpPr>
          <p:nvPr/>
        </p:nvSpPr>
        <p:spPr bwMode="auto">
          <a:xfrm>
            <a:off x="3790950" y="2025650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[E,F,J,D]</a:t>
            </a:r>
          </a:p>
        </p:txBody>
      </p:sp>
      <p:sp>
        <p:nvSpPr>
          <p:cNvPr id="2001962" name="Text Box 42"/>
          <p:cNvSpPr txBox="1">
            <a:spLocks noChangeArrowheads="1"/>
          </p:cNvSpPr>
          <p:nvPr/>
        </p:nvSpPr>
        <p:spPr bwMode="auto">
          <a:xfrm>
            <a:off x="3305175" y="3671888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[C,S]</a:t>
            </a:r>
          </a:p>
        </p:txBody>
      </p:sp>
      <p:sp>
        <p:nvSpPr>
          <p:cNvPr id="2001963" name="Text Box 43"/>
          <p:cNvSpPr txBox="1">
            <a:spLocks noChangeArrowheads="1"/>
          </p:cNvSpPr>
          <p:nvPr/>
        </p:nvSpPr>
        <p:spPr bwMode="auto">
          <a:xfrm>
            <a:off x="4267200" y="3276600"/>
            <a:ext cx="958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[G,C,S]</a:t>
            </a:r>
          </a:p>
        </p:txBody>
      </p:sp>
      <p:sp>
        <p:nvSpPr>
          <p:cNvPr id="2001964" name="Text Box 44"/>
          <p:cNvSpPr txBox="1">
            <a:spLocks noChangeArrowheads="1"/>
          </p:cNvSpPr>
          <p:nvPr/>
        </p:nvSpPr>
        <p:spPr bwMode="auto">
          <a:xfrm>
            <a:off x="4957763" y="2452688"/>
            <a:ext cx="168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[F,J,D],[F,E,S]</a:t>
            </a:r>
          </a:p>
        </p:txBody>
      </p:sp>
      <p:sp>
        <p:nvSpPr>
          <p:cNvPr id="2001965" name="Text Box 45"/>
          <p:cNvSpPr txBox="1">
            <a:spLocks noChangeArrowheads="1"/>
          </p:cNvSpPr>
          <p:nvPr/>
        </p:nvSpPr>
        <p:spPr bwMode="auto">
          <a:xfrm>
            <a:off x="5840413" y="2986088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[J,F,E,S]</a:t>
            </a:r>
            <a:endParaRPr kumimoji="0" lang="en-US" sz="2000">
              <a:latin typeface="Arial" charset="0"/>
            </a:endParaRPr>
          </a:p>
        </p:txBody>
      </p:sp>
      <p:sp>
        <p:nvSpPr>
          <p:cNvPr id="2001966" name="Line 46"/>
          <p:cNvSpPr>
            <a:spLocks noChangeShapeType="1"/>
          </p:cNvSpPr>
          <p:nvPr/>
        </p:nvSpPr>
        <p:spPr bwMode="auto">
          <a:xfrm>
            <a:off x="5867400" y="4724400"/>
            <a:ext cx="228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67" name="Text Box 47"/>
          <p:cNvSpPr txBox="1">
            <a:spLocks noChangeArrowheads="1"/>
          </p:cNvSpPr>
          <p:nvPr/>
        </p:nvSpPr>
        <p:spPr bwMode="auto">
          <a:xfrm>
            <a:off x="5105400" y="487680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RREQ</a:t>
            </a:r>
            <a:endParaRPr kumimoji="0" lang="en-US" sz="2000">
              <a:latin typeface="Arial" charset="0"/>
            </a:endParaRPr>
          </a:p>
        </p:txBody>
      </p:sp>
      <p:sp>
        <p:nvSpPr>
          <p:cNvPr id="2001968" name="Text Box 48"/>
          <p:cNvSpPr txBox="1">
            <a:spLocks noChangeArrowheads="1"/>
          </p:cNvSpPr>
          <p:nvPr/>
        </p:nvSpPr>
        <p:spPr bwMode="auto">
          <a:xfrm>
            <a:off x="636588" y="5318125"/>
            <a:ext cx="72882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sz="200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Route Reply (RREP) from node K </a:t>
            </a:r>
            <a:r>
              <a:rPr kumimoji="0" lang="en-US" sz="2000">
                <a:solidFill>
                  <a:srgbClr val="FF0000"/>
                </a:solidFill>
              </a:rPr>
              <a:t>limits flooding</a:t>
            </a:r>
            <a:r>
              <a:rPr kumimoji="0" lang="en-US" sz="2000"/>
              <a:t> of RREQ.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In general, the reduction may be less dramatic.</a:t>
            </a:r>
          </a:p>
        </p:txBody>
      </p:sp>
      <p:sp>
        <p:nvSpPr>
          <p:cNvPr id="2001969" name="Text Box 49"/>
          <p:cNvSpPr txBox="1">
            <a:spLocks noChangeArrowheads="1"/>
          </p:cNvSpPr>
          <p:nvPr/>
        </p:nvSpPr>
        <p:spPr bwMode="auto">
          <a:xfrm>
            <a:off x="4419600" y="43434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[K,G,C,S]</a:t>
            </a:r>
          </a:p>
        </p:txBody>
      </p:sp>
      <p:sp>
        <p:nvSpPr>
          <p:cNvPr id="2001970" name="Line 50"/>
          <p:cNvSpPr>
            <a:spLocks noChangeShapeType="1"/>
          </p:cNvSpPr>
          <p:nvPr/>
        </p:nvSpPr>
        <p:spPr bwMode="auto">
          <a:xfrm>
            <a:off x="6019800" y="4648200"/>
            <a:ext cx="304800" cy="3048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1971" name="Text Box 51"/>
          <p:cNvSpPr txBox="1">
            <a:spLocks noChangeArrowheads="1"/>
          </p:cNvSpPr>
          <p:nvPr/>
        </p:nvSpPr>
        <p:spPr bwMode="auto">
          <a:xfrm>
            <a:off x="6308725" y="461645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Arial" charset="0"/>
              </a:rPr>
              <a:t>RREP</a:t>
            </a:r>
            <a:endParaRPr kumimoji="0"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DC2A56-15C8-4D67-BB8C-C10151D81D83}" type="slidenum">
              <a:rPr lang="en-GB"/>
              <a:pPr/>
              <a:t>43</a:t>
            </a:fld>
            <a:endParaRPr lang="en-GB"/>
          </a:p>
        </p:txBody>
      </p:sp>
      <p:sp>
        <p:nvSpPr>
          <p:cNvPr id="200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0"/>
            <a:ext cx="65405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/>
          <a:p>
            <a:r>
              <a:rPr lang="en-US" sz="4000">
                <a:latin typeface="Comic Sans MS" pitchFamily="66" charset="0"/>
              </a:rPr>
              <a:t>Route Error (RERR)</a:t>
            </a:r>
          </a:p>
        </p:txBody>
      </p:sp>
      <p:sp>
        <p:nvSpPr>
          <p:cNvPr id="2002947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02948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02949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02950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02951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02952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02953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02954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02955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02956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02957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02958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02959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60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61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62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63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64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65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66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67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68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69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70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71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72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73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74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75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76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02977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02978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79" name="Oval 35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02980" name="Line 36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81" name="Oval 37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02982" name="Line 38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83" name="Oval 39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02984" name="Line 40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85" name="Text Box 41"/>
          <p:cNvSpPr txBox="1">
            <a:spLocks noChangeArrowheads="1"/>
          </p:cNvSpPr>
          <p:nvPr/>
        </p:nvSpPr>
        <p:spPr bwMode="auto">
          <a:xfrm>
            <a:off x="4572000" y="1965325"/>
            <a:ext cx="1554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solidFill>
                  <a:srgbClr val="FF0000"/>
                </a:solidFill>
                <a:latin typeface="Arial" charset="0"/>
              </a:rPr>
              <a:t>RERR [J-D]</a:t>
            </a:r>
            <a:endParaRPr kumimoji="0" lang="en-US" sz="200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2002986" name="Text Box 42"/>
          <p:cNvSpPr txBox="1">
            <a:spLocks noChangeArrowheads="1"/>
          </p:cNvSpPr>
          <p:nvPr/>
        </p:nvSpPr>
        <p:spPr bwMode="auto">
          <a:xfrm>
            <a:off x="0" y="5029200"/>
            <a:ext cx="9448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J sends a route error to S along route J-F-E-S when its attempt to forward the data packet S (with route SEFJD) on J-D fails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sz="200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Nodes hearing RERR update their route cache to remove link J-D</a:t>
            </a:r>
          </a:p>
        </p:txBody>
      </p:sp>
      <p:sp>
        <p:nvSpPr>
          <p:cNvPr id="2002987" name="Line 43"/>
          <p:cNvSpPr>
            <a:spLocks noChangeShapeType="1"/>
          </p:cNvSpPr>
          <p:nvPr/>
        </p:nvSpPr>
        <p:spPr bwMode="auto">
          <a:xfrm flipH="1">
            <a:off x="6553200" y="3657600"/>
            <a:ext cx="1524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2988" name="Line 44"/>
          <p:cNvSpPr>
            <a:spLocks noChangeShapeType="1"/>
          </p:cNvSpPr>
          <p:nvPr/>
        </p:nvSpPr>
        <p:spPr bwMode="auto">
          <a:xfrm flipH="1">
            <a:off x="6477000" y="3733800"/>
            <a:ext cx="457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35784D-470B-4632-9E6A-C92B5C559E1A}" type="slidenum">
              <a:rPr lang="en-GB"/>
              <a:pPr/>
              <a:t>44</a:t>
            </a:fld>
            <a:endParaRPr lang="en-GB"/>
          </a:p>
        </p:txBody>
      </p:sp>
      <p:sp>
        <p:nvSpPr>
          <p:cNvPr id="20039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41500" y="0"/>
            <a:ext cx="6540500" cy="1143000"/>
          </a:xfrm>
        </p:spPr>
        <p:txBody>
          <a:bodyPr/>
          <a:lstStyle/>
          <a:p>
            <a:r>
              <a:rPr lang="en-US" sz="3600">
                <a:latin typeface="Comic Sans MS" pitchFamily="66" charset="0"/>
              </a:rPr>
              <a:t>Route Caching: </a:t>
            </a:r>
            <a:r>
              <a:rPr lang="en-US" sz="3600">
                <a:solidFill>
                  <a:srgbClr val="FF0000"/>
                </a:solidFill>
                <a:latin typeface="Comic Sans MS" pitchFamily="66" charset="0"/>
              </a:rPr>
              <a:t>Beware!</a:t>
            </a:r>
            <a:endParaRPr lang="en-US" sz="3600">
              <a:latin typeface="Comic Sans MS" pitchFamily="66" charset="0"/>
            </a:endParaRPr>
          </a:p>
        </p:txBody>
      </p:sp>
      <p:sp>
        <p:nvSpPr>
          <p:cNvPr id="20039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3425" y="1905000"/>
            <a:ext cx="8410575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Stale (obsolete) caches can adversely affect performance</a:t>
            </a:r>
          </a:p>
          <a:p>
            <a:pPr>
              <a:lnSpc>
                <a:spcPct val="90000"/>
              </a:lnSpc>
            </a:pPr>
            <a:endParaRPr lang="en-US" sz="28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With passage of time and host mobility, cached routes may become invalid</a:t>
            </a:r>
          </a:p>
          <a:p>
            <a:pPr>
              <a:lnSpc>
                <a:spcPct val="90000"/>
              </a:lnSpc>
            </a:pPr>
            <a:endParaRPr lang="en-US" sz="28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A sender host may try several stale routes (obtained from local cache, or replied from cache by other nodes), before finding a good route</a:t>
            </a:r>
            <a:endParaRPr lang="en-US" sz="2800">
              <a:solidFill>
                <a:schemeClr val="hlink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26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43AECC-85CA-41FD-919D-5CB55794010A}" type="slidenum">
              <a:rPr lang="en-GB"/>
              <a:pPr/>
              <a:t>45</a:t>
            </a:fld>
            <a:endParaRPr lang="en-GB"/>
          </a:p>
        </p:txBody>
      </p:sp>
      <p:sp>
        <p:nvSpPr>
          <p:cNvPr id="2004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>
                <a:latin typeface="Comic Sans MS" pitchFamily="66" charset="0"/>
              </a:rPr>
              <a:t>Dynamic Source Routing: Advantages</a:t>
            </a:r>
          </a:p>
        </p:txBody>
      </p:sp>
      <p:sp>
        <p:nvSpPr>
          <p:cNvPr id="200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7526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Routes maintained only between nodes who need to communicate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reduces overhead of route maintenance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Route caching can further reduce route discovery overhead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A single route discovery may yield many routes to the destination, due to intermediate nodes replying from local caches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6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CC5674-BCF0-4452-B4C3-6923313776B1}" type="slidenum">
              <a:rPr lang="en-GB"/>
              <a:pPr/>
              <a:t>46</a:t>
            </a:fld>
            <a:endParaRPr lang="en-GB"/>
          </a:p>
        </p:txBody>
      </p:sp>
      <p:sp>
        <p:nvSpPr>
          <p:cNvPr id="200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8600"/>
            <a:ext cx="7747000" cy="1143000"/>
          </a:xfrm>
        </p:spPr>
        <p:txBody>
          <a:bodyPr/>
          <a:lstStyle/>
          <a:p>
            <a:r>
              <a:rPr lang="en-US" sz="3200" dirty="0">
                <a:latin typeface="Comic Sans MS" pitchFamily="66" charset="0"/>
              </a:rPr>
              <a:t>Dynamic Source Routing: Disadvantages</a:t>
            </a:r>
          </a:p>
        </p:txBody>
      </p:sp>
      <p:sp>
        <p:nvSpPr>
          <p:cNvPr id="200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688387" cy="4953000"/>
          </a:xfrm>
        </p:spPr>
        <p:txBody>
          <a:bodyPr/>
          <a:lstStyle/>
          <a:p>
            <a:r>
              <a:rPr lang="en-US" sz="2000">
                <a:latin typeface="Comic Sans MS" pitchFamily="66" charset="0"/>
              </a:rPr>
              <a:t>Packet header size grows with route length </a:t>
            </a:r>
          </a:p>
          <a:p>
            <a:r>
              <a:rPr lang="en-US" sz="2000">
                <a:latin typeface="Comic Sans MS" pitchFamily="66" charset="0"/>
              </a:rPr>
              <a:t>Flood of route requests may potentially reach all nodes</a:t>
            </a:r>
          </a:p>
          <a:p>
            <a:r>
              <a:rPr lang="en-US" sz="2000">
                <a:latin typeface="Comic Sans MS" pitchFamily="66" charset="0"/>
              </a:rPr>
              <a:t>Care must be taken to avoid collisions between route requests propagated by neighboring nodes</a:t>
            </a:r>
          </a:p>
          <a:p>
            <a:pPr lvl="1"/>
            <a:r>
              <a:rPr lang="en-US" sz="2000">
                <a:latin typeface="Comic Sans MS" pitchFamily="66" charset="0"/>
              </a:rPr>
              <a:t>insertion of random delays before forwarding RREQ</a:t>
            </a:r>
          </a:p>
          <a:p>
            <a:r>
              <a:rPr lang="en-US" sz="2000">
                <a:latin typeface="Comic Sans MS" pitchFamily="66" charset="0"/>
              </a:rPr>
              <a:t>Increased contention if too many route replies come back due to nodes replying using their local cache</a:t>
            </a:r>
          </a:p>
          <a:p>
            <a:pPr lvl="1"/>
            <a:r>
              <a:rPr lang="en-US" sz="2000">
                <a:latin typeface="Comic Sans MS" pitchFamily="66" charset="0"/>
              </a:rPr>
              <a:t>Route Reply </a:t>
            </a:r>
            <a:r>
              <a:rPr lang="en-US" sz="2000" i="1">
                <a:latin typeface="Comic Sans MS" pitchFamily="66" charset="0"/>
              </a:rPr>
              <a:t>Storm</a:t>
            </a:r>
            <a:r>
              <a:rPr lang="en-US" sz="2000">
                <a:latin typeface="Comic Sans MS" pitchFamily="66" charset="0"/>
              </a:rPr>
              <a:t> problem</a:t>
            </a:r>
          </a:p>
          <a:p>
            <a:pPr lvl="1"/>
            <a:r>
              <a:rPr lang="en-US" sz="2000">
                <a:latin typeface="Comic Sans MS" pitchFamily="66" charset="0"/>
              </a:rPr>
              <a:t>Reply Storm may be eased by preventing a node from sending RREP if it hears another RREP with a shorter route</a:t>
            </a:r>
          </a:p>
          <a:p>
            <a:r>
              <a:rPr lang="en-US" sz="2000">
                <a:latin typeface="Comic Sans MS" pitchFamily="66" charset="0"/>
              </a:rPr>
              <a:t>An intermediate node may send Route Reply using a stale cached route, thus polluting other caches</a:t>
            </a:r>
          </a:p>
          <a:p>
            <a:r>
              <a:rPr lang="en-US" sz="2000">
                <a:latin typeface="Comic Sans MS" pitchFamily="66" charset="0"/>
              </a:rPr>
              <a:t>This problem can be eased if some mechanism to purge (potentially) invalid cached routes is incorporated. </a:t>
            </a:r>
          </a:p>
          <a:p>
            <a:pPr lvl="1">
              <a:buFontTx/>
              <a:buNone/>
            </a:pPr>
            <a:endParaRPr lang="en-US" sz="20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2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5CC0B5-8DAD-487C-A02C-8FB7D29E95CE}" type="slidenum">
              <a:rPr lang="en-GB"/>
              <a:pPr/>
              <a:t>47</a:t>
            </a:fld>
            <a:endParaRPr lang="en-GB"/>
          </a:p>
        </p:txBody>
      </p:sp>
      <p:sp>
        <p:nvSpPr>
          <p:cNvPr id="210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81000"/>
            <a:ext cx="7518400" cy="1143000"/>
          </a:xfrm>
        </p:spPr>
        <p:txBody>
          <a:bodyPr/>
          <a:lstStyle/>
          <a:p>
            <a:r>
              <a:rPr lang="en-US" sz="3200" dirty="0">
                <a:latin typeface="Comic Sans MS" pitchFamily="66" charset="0"/>
              </a:rPr>
              <a:t>Ad Hoc On-Demand Distance Vector Routing (AODV)</a:t>
            </a:r>
          </a:p>
        </p:txBody>
      </p:sp>
      <p:sp>
        <p:nvSpPr>
          <p:cNvPr id="210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DSR includes source routes in packet headers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Resulting large headers can sometimes degrade performance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particularly when data contents of a packet are small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AODV attempts to improve on DSR by maintaining routing tables at the nodes, so that data packets do not have to contain routes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omic Sans MS" pitchFamily="66" charset="0"/>
              </a:rPr>
              <a:t>AODV retains the desirable feature of DSR that routes are maintained only between nodes which need to communicate</a:t>
            </a:r>
          </a:p>
        </p:txBody>
      </p:sp>
    </p:spTree>
    <p:extLst>
      <p:ext uri="{BB962C8B-B14F-4D97-AF65-F5344CB8AC3E}">
        <p14:creationId xmlns:p14="http://schemas.microsoft.com/office/powerpoint/2010/main" val="34864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A7B927-F465-4610-92F0-6F3CFD581AA1}" type="slidenum">
              <a:rPr lang="en-GB"/>
              <a:pPr/>
              <a:t>48</a:t>
            </a:fld>
            <a:endParaRPr lang="en-GB"/>
          </a:p>
        </p:txBody>
      </p:sp>
      <p:sp>
        <p:nvSpPr>
          <p:cNvPr id="210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6540500" cy="11430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AODV</a:t>
            </a:r>
          </a:p>
        </p:txBody>
      </p:sp>
      <p:sp>
        <p:nvSpPr>
          <p:cNvPr id="210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Route Requests (RREQ) are forwarded in a manner similar to DSR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When a node re-broadcasts a Route Request, it sets up a reverse path pointing towards the source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AODV assumes symmetric (bi-directional) links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When the intended destination receives a Route Request, it replies by sending a Route Reply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Route Reply travels along the reverse path set-up when Route Request is forwarded</a:t>
            </a:r>
          </a:p>
        </p:txBody>
      </p:sp>
    </p:spTree>
    <p:extLst>
      <p:ext uri="{BB962C8B-B14F-4D97-AF65-F5344CB8AC3E}">
        <p14:creationId xmlns:p14="http://schemas.microsoft.com/office/powerpoint/2010/main" val="15290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08E4C6-7D4F-469E-96B9-C05422D69DEA}" type="slidenum">
              <a:rPr lang="en-GB"/>
              <a:pPr/>
              <a:t>49</a:t>
            </a:fld>
            <a:endParaRPr lang="en-GB"/>
          </a:p>
        </p:txBody>
      </p:sp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0600"/>
            <a:ext cx="7378700" cy="1143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omic Sans MS" pitchFamily="66" charset="0"/>
              </a:rPr>
              <a:t>AODV</a:t>
            </a:r>
            <a:br>
              <a:rPr lang="en-US" sz="3200" dirty="0">
                <a:latin typeface="Comic Sans MS" pitchFamily="66" charset="0"/>
              </a:rPr>
            </a:br>
            <a:r>
              <a:rPr lang="en-US" sz="3200" dirty="0">
                <a:latin typeface="Comic Sans MS" pitchFamily="66" charset="0"/>
              </a:rPr>
              <a:t>Ad Hoc On-demand Distance Vector Routing</a:t>
            </a:r>
            <a:br>
              <a:rPr lang="en-US" sz="3200" dirty="0">
                <a:latin typeface="Comic Sans MS" pitchFamily="66" charset="0"/>
              </a:rPr>
            </a:br>
            <a:endParaRPr lang="en-US" sz="3200" dirty="0">
              <a:latin typeface="Comic Sans MS" pitchFamily="66" charset="0"/>
            </a:endParaRPr>
          </a:p>
        </p:txBody>
      </p:sp>
      <p:sp>
        <p:nvSpPr>
          <p:cNvPr id="159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2057400"/>
            <a:ext cx="9144000" cy="4114800"/>
          </a:xfrm>
        </p:spPr>
        <p:txBody>
          <a:bodyPr/>
          <a:lstStyle/>
          <a:p>
            <a:pPr lvl="1"/>
            <a:r>
              <a:rPr lang="en-US" sz="2400" dirty="0">
                <a:latin typeface="Comic Sans MS" pitchFamily="66" charset="0"/>
              </a:rPr>
              <a:t>Hop-by-hop routing as opposed to source routing 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On-demand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When a source node wants to send a message to some destination node and does not already have a valid route to that destination, it initiates a path discovery process to locate the destination (as in DSR case)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It broadcasts the RREQ packet to its neighbors</a:t>
            </a:r>
          </a:p>
          <a:p>
            <a:pPr lvl="1"/>
            <a:r>
              <a:rPr lang="en-US" sz="2400" dirty="0">
                <a:latin typeface="Comic Sans MS" pitchFamily="66" charset="0"/>
              </a:rPr>
              <a:t>They then send it to their neighbors until the destination or a node with “fresh enough cash information” to the destination is located.</a:t>
            </a:r>
          </a:p>
        </p:txBody>
      </p:sp>
    </p:spTree>
    <p:extLst>
      <p:ext uri="{BB962C8B-B14F-4D97-AF65-F5344CB8AC3E}">
        <p14:creationId xmlns:p14="http://schemas.microsoft.com/office/powerpoint/2010/main" val="244521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391C01-816E-45CA-AEE6-9E5016CA6EBC}" type="slidenum">
              <a:rPr lang="en-GB"/>
              <a:pPr/>
              <a:t>5</a:t>
            </a:fld>
            <a:endParaRPr lang="en-GB"/>
          </a:p>
        </p:txBody>
      </p:sp>
      <p:sp>
        <p:nvSpPr>
          <p:cNvPr id="197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0" y="228600"/>
            <a:ext cx="6540500" cy="1143000"/>
          </a:xfrm>
        </p:spPr>
        <p:txBody>
          <a:bodyPr>
            <a:normAutofit fontScale="90000"/>
          </a:bodyPr>
          <a:lstStyle/>
          <a:p>
            <a:r>
              <a:rPr lang="en-US" sz="4000">
                <a:latin typeface="Comic Sans MS" pitchFamily="66" charset="0"/>
              </a:rPr>
              <a:t>Topologies</a:t>
            </a:r>
            <a:br>
              <a:rPr lang="en-US" sz="4000">
                <a:latin typeface="Comic Sans MS" pitchFamily="66" charset="0"/>
              </a:rPr>
            </a:br>
            <a:r>
              <a:rPr lang="en-US" sz="3600">
                <a:latin typeface="Comic Sans MS" pitchFamily="66" charset="0"/>
              </a:rPr>
              <a:t>-Ad Hoc Networking</a:t>
            </a:r>
          </a:p>
        </p:txBody>
      </p:sp>
      <p:sp>
        <p:nvSpPr>
          <p:cNvPr id="197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763000" cy="4572000"/>
          </a:xfrm>
        </p:spPr>
        <p:txBody>
          <a:bodyPr/>
          <a:lstStyle/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sz="2200" u="sng" dirty="0">
                <a:latin typeface="Comic Sans MS" pitchFamily="66" charset="0"/>
              </a:rPr>
              <a:t>Differences between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r>
              <a:rPr lang="en-US" sz="2200" u="sng" dirty="0">
                <a:latin typeface="Comic Sans MS" pitchFamily="66" charset="0"/>
              </a:rPr>
              <a:t>Ad-Hoc wireless LAN and a CLASSICAL wireless LAN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</a:pPr>
            <a:endParaRPr lang="en-US" sz="2200" u="sng" dirty="0">
              <a:latin typeface="Comic Sans MS" pitchFamily="66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latin typeface="Comic Sans MS" pitchFamily="66" charset="0"/>
              </a:rPr>
              <a:t>The classical wireless LAN forms a stationary infrastructure consisting of one or more cells with a control module for each cell. 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omic Sans MS" pitchFamily="66" charset="0"/>
              </a:rPr>
              <a:t>Within a cell, there may be a number of stationary end systems. </a:t>
            </a:r>
          </a:p>
          <a:p>
            <a:pPr>
              <a:lnSpc>
                <a:spcPct val="95000"/>
              </a:lnSpc>
            </a:pPr>
            <a:r>
              <a:rPr lang="en-US" sz="2000" dirty="0" err="1" smtClean="0">
                <a:latin typeface="Comic Sans MS" pitchFamily="66" charset="0"/>
              </a:rPr>
              <a:t>Relocatable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>
                <a:latin typeface="Comic Sans MS" pitchFamily="66" charset="0"/>
              </a:rPr>
              <a:t>stations can move from one cell to another. 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omic Sans MS" pitchFamily="66" charset="0"/>
              </a:rPr>
              <a:t>In contrast, there is no infrastructure for an ad-hoc network.  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omic Sans MS" pitchFamily="66" charset="0"/>
              </a:rPr>
              <a:t>Rather, a peer collection of stations within range of each other may dynamically configure themselves into a temporary network.</a:t>
            </a:r>
          </a:p>
        </p:txBody>
      </p:sp>
    </p:spTree>
    <p:extLst>
      <p:ext uri="{BB962C8B-B14F-4D97-AF65-F5344CB8AC3E}">
        <p14:creationId xmlns:p14="http://schemas.microsoft.com/office/powerpoint/2010/main" val="234866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067BD-8705-4D49-8BED-A3B7F26FB3A3}" type="slidenum">
              <a:rPr lang="en-GB"/>
              <a:pPr/>
              <a:t>50</a:t>
            </a:fld>
            <a:endParaRPr lang="en-GB"/>
          </a:p>
        </p:txBody>
      </p:sp>
      <p:sp>
        <p:nvSpPr>
          <p:cNvPr id="207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90600"/>
            <a:ext cx="8140700" cy="1143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omic Sans MS" pitchFamily="66" charset="0"/>
              </a:rPr>
              <a:t>AODV</a:t>
            </a:r>
            <a:br>
              <a:rPr lang="en-US" sz="3200" dirty="0">
                <a:latin typeface="Comic Sans MS" pitchFamily="66" charset="0"/>
              </a:rPr>
            </a:br>
            <a:r>
              <a:rPr lang="en-US" sz="3200" dirty="0">
                <a:latin typeface="Comic Sans MS" pitchFamily="66" charset="0"/>
              </a:rPr>
              <a:t>Ad Hoc On-demand Distance Vector Routing</a:t>
            </a:r>
            <a:br>
              <a:rPr lang="en-US" sz="3200" dirty="0">
                <a:latin typeface="Comic Sans MS" pitchFamily="66" charset="0"/>
              </a:rPr>
            </a:br>
            <a:endParaRPr lang="en-US" sz="3200" dirty="0">
              <a:latin typeface="Comic Sans MS" pitchFamily="66" charset="0"/>
            </a:endParaRPr>
          </a:p>
        </p:txBody>
      </p:sp>
      <p:sp>
        <p:nvSpPr>
          <p:cNvPr id="207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2209800"/>
            <a:ext cx="9144000" cy="4114800"/>
          </a:xfrm>
        </p:spPr>
        <p:txBody>
          <a:bodyPr/>
          <a:lstStyle/>
          <a:p>
            <a:pPr lvl="1"/>
            <a:r>
              <a:rPr lang="en-US" sz="2800">
                <a:latin typeface="Comic Sans MS" pitchFamily="66" charset="0"/>
              </a:rPr>
              <a:t>When RREQ propagates, routing tables are updated at intermediate nodes (for route to source of RREQ)</a:t>
            </a:r>
          </a:p>
          <a:p>
            <a:pPr lvl="1"/>
            <a:r>
              <a:rPr lang="en-US" sz="2800">
                <a:latin typeface="Comic Sans MS" pitchFamily="66" charset="0"/>
              </a:rPr>
              <a:t>When RREP is sent by destination, routing tables updated at intermediate nodes (for route to destination), and propagated back to source</a:t>
            </a:r>
          </a:p>
        </p:txBody>
      </p:sp>
    </p:spTree>
    <p:extLst>
      <p:ext uri="{BB962C8B-B14F-4D97-AF65-F5344CB8AC3E}">
        <p14:creationId xmlns:p14="http://schemas.microsoft.com/office/powerpoint/2010/main" val="2269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2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3EE924-F766-482A-87C7-61644953A831}" type="slidenum">
              <a:rPr lang="en-GB"/>
              <a:pPr/>
              <a:t>51</a:t>
            </a:fld>
            <a:endParaRPr lang="en-GB"/>
          </a:p>
        </p:txBody>
      </p:sp>
      <p:sp>
        <p:nvSpPr>
          <p:cNvPr id="20879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52600" y="990600"/>
            <a:ext cx="7378700" cy="1143000"/>
          </a:xfrm>
        </p:spPr>
        <p:txBody>
          <a:bodyPr>
            <a:normAutofit fontScale="90000"/>
          </a:bodyPr>
          <a:lstStyle/>
          <a:p>
            <a:r>
              <a:rPr lang="en-US" sz="3200">
                <a:latin typeface="Comic Sans MS" pitchFamily="66" charset="0"/>
              </a:rPr>
              <a:t>AODV</a:t>
            </a:r>
            <a:br>
              <a:rPr lang="en-US" sz="3200">
                <a:latin typeface="Comic Sans MS" pitchFamily="66" charset="0"/>
              </a:rPr>
            </a:br>
            <a:r>
              <a:rPr lang="en-US" sz="3200">
                <a:latin typeface="Comic Sans MS" pitchFamily="66" charset="0"/>
              </a:rPr>
              <a:t>Ad Hoc On-demand Distance Vector Routing</a:t>
            </a:r>
            <a:br>
              <a:rPr lang="en-US" sz="3200">
                <a:latin typeface="Comic Sans MS" pitchFamily="66" charset="0"/>
              </a:rPr>
            </a:br>
            <a:endParaRPr lang="en-US" sz="3200">
              <a:latin typeface="Comic Sans MS" pitchFamily="66" charset="0"/>
            </a:endParaRPr>
          </a:p>
        </p:txBody>
      </p:sp>
      <p:sp>
        <p:nvSpPr>
          <p:cNvPr id="2087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-152400" y="1905000"/>
            <a:ext cx="9144000" cy="41148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Each node maintains its own sequence number and a broadcast ID.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The broadcast ID is incremented for every RREQ the node initiates and together with the node’s IP address, uniquely identifies an RREQ.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Along with its own sequence number and broadcast ID, the source node includes in the RREQ the most recent sequence number it has for the destination.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Intermediate nodes can reply to the RREQ only if they have a route to the destination whose corresponding destination sequence number is greater than or equal to that contained in the RREQ.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0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7939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2EFE07-4B5C-4B20-B16D-4AD65DF62A83}" type="slidenum">
              <a:rPr lang="en-GB"/>
              <a:pPr/>
              <a:t>52</a:t>
            </a:fld>
            <a:endParaRPr lang="en-GB"/>
          </a:p>
        </p:txBody>
      </p:sp>
      <p:sp>
        <p:nvSpPr>
          <p:cNvPr id="208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750300" cy="1143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omic Sans MS" pitchFamily="66" charset="0"/>
              </a:rPr>
              <a:t>AODV</a:t>
            </a:r>
            <a:br>
              <a:rPr lang="en-US" sz="3200" dirty="0">
                <a:latin typeface="Comic Sans MS" pitchFamily="66" charset="0"/>
              </a:rPr>
            </a:br>
            <a:r>
              <a:rPr lang="en-US" sz="3200" dirty="0">
                <a:latin typeface="Comic Sans MS" pitchFamily="66" charset="0"/>
              </a:rPr>
              <a:t>Ad Hoc On-demand Distance Vector Routing</a:t>
            </a:r>
            <a:br>
              <a:rPr lang="en-US" sz="3200" dirty="0">
                <a:latin typeface="Comic Sans MS" pitchFamily="66" charset="0"/>
              </a:rPr>
            </a:br>
            <a:endParaRPr lang="en-US" sz="3200" dirty="0">
              <a:latin typeface="Comic Sans MS" pitchFamily="66" charset="0"/>
            </a:endParaRPr>
          </a:p>
        </p:txBody>
      </p:sp>
      <p:sp>
        <p:nvSpPr>
          <p:cNvPr id="208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905000"/>
            <a:ext cx="9144000" cy="4114800"/>
          </a:xfrm>
        </p:spPr>
        <p:txBody>
          <a:bodyPr/>
          <a:lstStyle/>
          <a:p>
            <a:pPr lvl="1"/>
            <a:r>
              <a:rPr lang="en-US" sz="2800">
                <a:latin typeface="Comic Sans MS" pitchFamily="66" charset="0"/>
              </a:rPr>
              <a:t>During the process of forwarding the RREQ, intermediate nodes recording their route tables the address of the neighbor from which the first copy of the broadcast packet is received</a:t>
            </a:r>
            <a:r>
              <a:rPr lang="en-US" sz="2800">
                <a:latin typeface="Comic Sans MS" pitchFamily="66" charset="0"/>
                <a:sym typeface="Wingdings" pitchFamily="2" charset="2"/>
              </a:rPr>
              <a:t> establishing a reverse path.</a:t>
            </a:r>
          </a:p>
          <a:p>
            <a:pPr lvl="1"/>
            <a:r>
              <a:rPr lang="en-US" sz="2800">
                <a:latin typeface="Comic Sans MS" pitchFamily="66" charset="0"/>
                <a:sym typeface="Wingdings" pitchFamily="2" charset="2"/>
              </a:rPr>
              <a:t>If more same RREQs are received later, they are discarded.</a:t>
            </a:r>
          </a:p>
          <a:p>
            <a:pPr lvl="1"/>
            <a:r>
              <a:rPr lang="en-US" sz="2800">
                <a:latin typeface="Comic Sans MS" pitchFamily="66" charset="0"/>
                <a:sym typeface="Wingdings" pitchFamily="2" charset="2"/>
              </a:rPr>
              <a:t>RREP packet is sent back to the neighbors and the routing tables are accordingly updated.</a:t>
            </a:r>
            <a:endParaRPr lang="en-US" sz="2800">
              <a:latin typeface="Comic Sans MS" pitchFamily="66" charset="0"/>
            </a:endParaRPr>
          </a:p>
          <a:p>
            <a:pPr lvl="1"/>
            <a:endParaRPr lang="en-US" sz="2800">
              <a:latin typeface="Comic Sans MS" pitchFamily="66" charset="0"/>
            </a:endParaRPr>
          </a:p>
          <a:p>
            <a:pPr lvl="1"/>
            <a:endParaRPr lang="en-US" sz="280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6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63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Illustration of route establishment in AODV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 S needs a routing path to node 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 S creates a RREQ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packet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RREQ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[D’s IP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#, S’s IP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#,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hopcount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pankaj\Desktop\SIR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45" y="3733800"/>
            <a:ext cx="7231063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Illustration of route establishment in AODV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 S broadcasts RREQ to its neighbors.</a:t>
            </a:r>
          </a:p>
          <a:p>
            <a:endParaRPr lang="en-US" sz="2400" dirty="0"/>
          </a:p>
        </p:txBody>
      </p:sp>
      <p:pic>
        <p:nvPicPr>
          <p:cNvPr id="7170" name="Picture 2" descr="C:\Users\pankaj\Desktop\SIR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02" y="2562225"/>
            <a:ext cx="7783513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7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Illustration of route establishment in AODV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Since, node C known a route to 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 C creates a RREP packet and unicasts RREP to A.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forward path in node C’s routing table.</a:t>
            </a:r>
          </a:p>
        </p:txBody>
      </p:sp>
      <p:pic>
        <p:nvPicPr>
          <p:cNvPr id="8194" name="Picture 2" descr="C:\Users\pankaj\Desktop\SIR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94" y="3124201"/>
            <a:ext cx="7360255" cy="347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5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Illustration of route establishment in AODV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 A creates a RREP packet and unicasts RREP to 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forward path in node A’s routing table.</a:t>
            </a:r>
          </a:p>
        </p:txBody>
      </p:sp>
      <p:pic>
        <p:nvPicPr>
          <p:cNvPr id="9218" name="Picture 2" descr="C:\Users\pankaj\Desktop\SIR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2514600"/>
            <a:ext cx="7516813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Illustration of route establishment in AODV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Set forward path in node S’s routing table.</a:t>
            </a:r>
          </a:p>
        </p:txBody>
      </p:sp>
      <p:pic>
        <p:nvPicPr>
          <p:cNvPr id="10242" name="Picture 2" descr="C:\Users\pankaj\Desktop\SIR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39" y="2057400"/>
            <a:ext cx="7726363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5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5F5427-C8FA-4A5A-9598-65D5EB0FD755}" type="slidenum">
              <a:rPr lang="en-GB"/>
              <a:pPr/>
              <a:t>58</a:t>
            </a:fld>
            <a:endParaRPr lang="en-GB"/>
          </a:p>
        </p:txBody>
      </p:sp>
      <p:sp>
        <p:nvSpPr>
          <p:cNvPr id="200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7700" y="381000"/>
            <a:ext cx="6540500" cy="114300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Comic Sans MS" pitchFamily="66" charset="0"/>
              </a:rPr>
              <a:t>Route Requests in AODV</a:t>
            </a:r>
            <a:br>
              <a:rPr lang="en-US" sz="3600">
                <a:latin typeface="Comic Sans MS" pitchFamily="66" charset="0"/>
              </a:rPr>
            </a:br>
            <a:endParaRPr lang="en-US" sz="3600">
              <a:latin typeface="Comic Sans MS" pitchFamily="66" charset="0"/>
            </a:endParaRPr>
          </a:p>
        </p:txBody>
      </p:sp>
      <p:sp>
        <p:nvSpPr>
          <p:cNvPr id="2009091" name="Oval 3"/>
          <p:cNvSpPr>
            <a:spLocks noChangeArrowheads="1"/>
          </p:cNvSpPr>
          <p:nvPr/>
        </p:nvSpPr>
        <p:spPr bwMode="auto">
          <a:xfrm>
            <a:off x="2209800" y="2819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09092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09093" name="Oval 5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09094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09095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09096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09097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09098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09099" name="Oval 11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09100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09101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09102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09103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04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05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06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07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08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09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10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11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12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13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14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15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16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17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18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19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20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09121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09122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23" name="Oval 35"/>
          <p:cNvSpPr>
            <a:spLocks noChangeArrowheads="1"/>
          </p:cNvSpPr>
          <p:nvPr/>
        </p:nvSpPr>
        <p:spPr bwMode="auto">
          <a:xfrm>
            <a:off x="609600" y="55626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sz="2000">
              <a:latin typeface="Arial" charset="0"/>
            </a:endParaRPr>
          </a:p>
        </p:txBody>
      </p:sp>
      <p:sp>
        <p:nvSpPr>
          <p:cNvPr id="2009124" name="Text Box 36"/>
          <p:cNvSpPr txBox="1">
            <a:spLocks noChangeArrowheads="1"/>
          </p:cNvSpPr>
          <p:nvPr/>
        </p:nvSpPr>
        <p:spPr bwMode="auto">
          <a:xfrm>
            <a:off x="1447800" y="5715000"/>
            <a:ext cx="6940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Represents a node that has received RREQ for D from S</a:t>
            </a:r>
          </a:p>
        </p:txBody>
      </p:sp>
      <p:sp>
        <p:nvSpPr>
          <p:cNvPr id="2009125" name="Oval 37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09126" name="Line 38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27" name="Oval 39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09128" name="Line 40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09129" name="Oval 41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09130" name="Line 42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3C98D-52AF-4A8D-8EE4-09A1A877BDF1}" type="slidenum">
              <a:rPr lang="en-GB"/>
              <a:pPr/>
              <a:t>59</a:t>
            </a:fld>
            <a:endParaRPr lang="en-GB"/>
          </a:p>
        </p:txBody>
      </p:sp>
      <p:sp>
        <p:nvSpPr>
          <p:cNvPr id="201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381000"/>
            <a:ext cx="6540500" cy="114300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Comic Sans MS" pitchFamily="66" charset="0"/>
              </a:rPr>
              <a:t>Route Requests in AODV</a:t>
            </a:r>
            <a:br>
              <a:rPr lang="en-US" sz="3600">
                <a:latin typeface="Comic Sans MS" pitchFamily="66" charset="0"/>
              </a:rPr>
            </a:br>
            <a:endParaRPr lang="en-US" sz="3600">
              <a:latin typeface="Comic Sans MS" pitchFamily="66" charset="0"/>
            </a:endParaRPr>
          </a:p>
        </p:txBody>
      </p:sp>
      <p:sp>
        <p:nvSpPr>
          <p:cNvPr id="2010115" name="Oval 3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10116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10117" name="Oval 5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10118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10119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10120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10121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10122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10123" name="Oval 11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10124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10125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10126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10127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28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29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30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31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32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33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34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35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36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37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38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39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40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41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42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43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44" name="Line 32"/>
          <p:cNvSpPr>
            <a:spLocks noChangeShapeType="1"/>
          </p:cNvSpPr>
          <p:nvPr/>
        </p:nvSpPr>
        <p:spPr bwMode="auto">
          <a:xfrm>
            <a:off x="990600" y="57150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45" name="Text Box 33"/>
          <p:cNvSpPr txBox="1">
            <a:spLocks noChangeArrowheads="1"/>
          </p:cNvSpPr>
          <p:nvPr/>
        </p:nvSpPr>
        <p:spPr bwMode="auto">
          <a:xfrm>
            <a:off x="1752600" y="5486400"/>
            <a:ext cx="433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Represents transmission of RREQ</a:t>
            </a:r>
          </a:p>
        </p:txBody>
      </p:sp>
      <p:sp>
        <p:nvSpPr>
          <p:cNvPr id="2010146" name="Oval 34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10147" name="Oval 35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10148" name="Line 36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49" name="Text Box 37"/>
          <p:cNvSpPr txBox="1">
            <a:spLocks noChangeArrowheads="1"/>
          </p:cNvSpPr>
          <p:nvPr/>
        </p:nvSpPr>
        <p:spPr bwMode="auto">
          <a:xfrm>
            <a:off x="0" y="1447800"/>
            <a:ext cx="307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Broadcast transmission</a:t>
            </a:r>
          </a:p>
        </p:txBody>
      </p:sp>
      <p:sp>
        <p:nvSpPr>
          <p:cNvPr id="2010150" name="Freeform 38"/>
          <p:cNvSpPr>
            <a:spLocks/>
          </p:cNvSpPr>
          <p:nvPr/>
        </p:nvSpPr>
        <p:spPr bwMode="auto">
          <a:xfrm>
            <a:off x="1143000" y="1828800"/>
            <a:ext cx="1676400" cy="762000"/>
          </a:xfrm>
          <a:custGeom>
            <a:avLst/>
            <a:gdLst>
              <a:gd name="T0" fmla="*/ 0 w 1056"/>
              <a:gd name="T1" fmla="*/ 0 h 480"/>
              <a:gd name="T2" fmla="*/ 672 w 1056"/>
              <a:gd name="T3" fmla="*/ 192 h 480"/>
              <a:gd name="T4" fmla="*/ 1056 w 1056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480">
                <a:moveTo>
                  <a:pt x="0" y="0"/>
                </a:moveTo>
                <a:cubicBezTo>
                  <a:pt x="248" y="56"/>
                  <a:pt x="496" y="112"/>
                  <a:pt x="672" y="192"/>
                </a:cubicBezTo>
                <a:cubicBezTo>
                  <a:pt x="848" y="272"/>
                  <a:pt x="984" y="424"/>
                  <a:pt x="1056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51" name="Oval 39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10152" name="Line 40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53" name="Oval 41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10154" name="Line 42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55" name="Oval 43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10156" name="Line 44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0157" name="Text Box 45"/>
          <p:cNvSpPr txBox="1">
            <a:spLocks noChangeArrowheads="1"/>
          </p:cNvSpPr>
          <p:nvPr/>
        </p:nvSpPr>
        <p:spPr bwMode="auto">
          <a:xfrm>
            <a:off x="4251325" y="19351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52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4AAFF7-A4EA-44A0-9149-60039E6E100B}" type="slidenum">
              <a:rPr lang="en-GB"/>
              <a:pPr/>
              <a:t>6</a:t>
            </a:fld>
            <a:endParaRPr lang="en-GB"/>
          </a:p>
        </p:txBody>
      </p:sp>
      <p:sp>
        <p:nvSpPr>
          <p:cNvPr id="157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213100" y="0"/>
            <a:ext cx="6540500" cy="11430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Illustration</a:t>
            </a:r>
          </a:p>
        </p:txBody>
      </p:sp>
      <p:grpSp>
        <p:nvGrpSpPr>
          <p:cNvPr id="1579011" name="Group 3"/>
          <p:cNvGrpSpPr>
            <a:grpSpLocks/>
          </p:cNvGrpSpPr>
          <p:nvPr/>
        </p:nvGrpSpPr>
        <p:grpSpPr bwMode="auto">
          <a:xfrm>
            <a:off x="3200400" y="3124200"/>
            <a:ext cx="685800" cy="685800"/>
            <a:chOff x="2016" y="1968"/>
            <a:chExt cx="432" cy="432"/>
          </a:xfrm>
        </p:grpSpPr>
        <p:grpSp>
          <p:nvGrpSpPr>
            <p:cNvPr id="1579012" name="Group 4"/>
            <p:cNvGrpSpPr>
              <a:grpSpLocks/>
            </p:cNvGrpSpPr>
            <p:nvPr/>
          </p:nvGrpSpPr>
          <p:grpSpPr bwMode="auto">
            <a:xfrm>
              <a:off x="2016" y="2064"/>
              <a:ext cx="432" cy="336"/>
              <a:chOff x="2016" y="2064"/>
              <a:chExt cx="432" cy="336"/>
            </a:xfrm>
          </p:grpSpPr>
          <p:sp>
            <p:nvSpPr>
              <p:cNvPr id="1579013" name="Rectangle 5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14" name="AutoShape 6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432" cy="144"/>
              </a:xfrm>
              <a:prstGeom prst="parallelogram">
                <a:avLst>
                  <a:gd name="adj" fmla="val 7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15" name="Line 7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16" name="Line 8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17" name="Line 9"/>
              <p:cNvSpPr>
                <a:spLocks noChangeShapeType="1"/>
              </p:cNvSpPr>
              <p:nvPr/>
            </p:nvSpPr>
            <p:spPr bwMode="auto">
              <a:xfrm flipH="1">
                <a:off x="206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18" name="Line 10"/>
              <p:cNvSpPr>
                <a:spLocks noChangeShapeType="1"/>
              </p:cNvSpPr>
              <p:nvPr/>
            </p:nvSpPr>
            <p:spPr bwMode="auto">
              <a:xfrm flipH="1">
                <a:off x="211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19" name="Line 11"/>
              <p:cNvSpPr>
                <a:spLocks noChangeShapeType="1"/>
              </p:cNvSpPr>
              <p:nvPr/>
            </p:nvSpPr>
            <p:spPr bwMode="auto">
              <a:xfrm flipH="1">
                <a:off x="2160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20" name="Line 12"/>
              <p:cNvSpPr>
                <a:spLocks noChangeShapeType="1"/>
              </p:cNvSpPr>
              <p:nvPr/>
            </p:nvSpPr>
            <p:spPr bwMode="auto">
              <a:xfrm flipH="1">
                <a:off x="2208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21" name="Line 13"/>
              <p:cNvSpPr>
                <a:spLocks noChangeShapeType="1"/>
              </p:cNvSpPr>
              <p:nvPr/>
            </p:nvSpPr>
            <p:spPr bwMode="auto">
              <a:xfrm flipH="1">
                <a:off x="2256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22" name="Line 14"/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79023" name="Line 15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79024" name="Group 16"/>
          <p:cNvGrpSpPr>
            <a:grpSpLocks/>
          </p:cNvGrpSpPr>
          <p:nvPr/>
        </p:nvGrpSpPr>
        <p:grpSpPr bwMode="auto">
          <a:xfrm>
            <a:off x="4724400" y="3505200"/>
            <a:ext cx="685800" cy="685800"/>
            <a:chOff x="2016" y="1968"/>
            <a:chExt cx="432" cy="432"/>
          </a:xfrm>
        </p:grpSpPr>
        <p:grpSp>
          <p:nvGrpSpPr>
            <p:cNvPr id="1579025" name="Group 17"/>
            <p:cNvGrpSpPr>
              <a:grpSpLocks/>
            </p:cNvGrpSpPr>
            <p:nvPr/>
          </p:nvGrpSpPr>
          <p:grpSpPr bwMode="auto">
            <a:xfrm>
              <a:off x="2016" y="2064"/>
              <a:ext cx="432" cy="336"/>
              <a:chOff x="2016" y="2064"/>
              <a:chExt cx="432" cy="336"/>
            </a:xfrm>
          </p:grpSpPr>
          <p:sp>
            <p:nvSpPr>
              <p:cNvPr id="1579026" name="Rectangle 18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27" name="AutoShape 19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432" cy="144"/>
              </a:xfrm>
              <a:prstGeom prst="parallelogram">
                <a:avLst>
                  <a:gd name="adj" fmla="val 7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28" name="Line 20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29" name="Line 21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30" name="Line 22"/>
              <p:cNvSpPr>
                <a:spLocks noChangeShapeType="1"/>
              </p:cNvSpPr>
              <p:nvPr/>
            </p:nvSpPr>
            <p:spPr bwMode="auto">
              <a:xfrm flipH="1">
                <a:off x="206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31" name="Line 23"/>
              <p:cNvSpPr>
                <a:spLocks noChangeShapeType="1"/>
              </p:cNvSpPr>
              <p:nvPr/>
            </p:nvSpPr>
            <p:spPr bwMode="auto">
              <a:xfrm flipH="1">
                <a:off x="211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32" name="Line 24"/>
              <p:cNvSpPr>
                <a:spLocks noChangeShapeType="1"/>
              </p:cNvSpPr>
              <p:nvPr/>
            </p:nvSpPr>
            <p:spPr bwMode="auto">
              <a:xfrm flipH="1">
                <a:off x="2160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33" name="Line 25"/>
              <p:cNvSpPr>
                <a:spLocks noChangeShapeType="1"/>
              </p:cNvSpPr>
              <p:nvPr/>
            </p:nvSpPr>
            <p:spPr bwMode="auto">
              <a:xfrm flipH="1">
                <a:off x="2208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34" name="Line 26"/>
              <p:cNvSpPr>
                <a:spLocks noChangeShapeType="1"/>
              </p:cNvSpPr>
              <p:nvPr/>
            </p:nvSpPr>
            <p:spPr bwMode="auto">
              <a:xfrm flipH="1">
                <a:off x="2256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35" name="Line 27"/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79036" name="Line 28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79037" name="Group 29"/>
          <p:cNvGrpSpPr>
            <a:grpSpLocks/>
          </p:cNvGrpSpPr>
          <p:nvPr/>
        </p:nvGrpSpPr>
        <p:grpSpPr bwMode="auto">
          <a:xfrm>
            <a:off x="4876800" y="4648200"/>
            <a:ext cx="685800" cy="685800"/>
            <a:chOff x="2016" y="1968"/>
            <a:chExt cx="432" cy="432"/>
          </a:xfrm>
        </p:grpSpPr>
        <p:grpSp>
          <p:nvGrpSpPr>
            <p:cNvPr id="1579038" name="Group 30"/>
            <p:cNvGrpSpPr>
              <a:grpSpLocks/>
            </p:cNvGrpSpPr>
            <p:nvPr/>
          </p:nvGrpSpPr>
          <p:grpSpPr bwMode="auto">
            <a:xfrm>
              <a:off x="2016" y="2064"/>
              <a:ext cx="432" cy="336"/>
              <a:chOff x="2016" y="2064"/>
              <a:chExt cx="432" cy="336"/>
            </a:xfrm>
          </p:grpSpPr>
          <p:sp>
            <p:nvSpPr>
              <p:cNvPr id="1579039" name="Rectangle 31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40" name="AutoShape 32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432" cy="144"/>
              </a:xfrm>
              <a:prstGeom prst="parallelogram">
                <a:avLst>
                  <a:gd name="adj" fmla="val 7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41" name="Line 33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42" name="Line 34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43" name="Line 35"/>
              <p:cNvSpPr>
                <a:spLocks noChangeShapeType="1"/>
              </p:cNvSpPr>
              <p:nvPr/>
            </p:nvSpPr>
            <p:spPr bwMode="auto">
              <a:xfrm flipH="1">
                <a:off x="206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44" name="Line 36"/>
              <p:cNvSpPr>
                <a:spLocks noChangeShapeType="1"/>
              </p:cNvSpPr>
              <p:nvPr/>
            </p:nvSpPr>
            <p:spPr bwMode="auto">
              <a:xfrm flipH="1">
                <a:off x="211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45" name="Line 37"/>
              <p:cNvSpPr>
                <a:spLocks noChangeShapeType="1"/>
              </p:cNvSpPr>
              <p:nvPr/>
            </p:nvSpPr>
            <p:spPr bwMode="auto">
              <a:xfrm flipH="1">
                <a:off x="2160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46" name="Line 38"/>
              <p:cNvSpPr>
                <a:spLocks noChangeShapeType="1"/>
              </p:cNvSpPr>
              <p:nvPr/>
            </p:nvSpPr>
            <p:spPr bwMode="auto">
              <a:xfrm flipH="1">
                <a:off x="2208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47" name="Line 39"/>
              <p:cNvSpPr>
                <a:spLocks noChangeShapeType="1"/>
              </p:cNvSpPr>
              <p:nvPr/>
            </p:nvSpPr>
            <p:spPr bwMode="auto">
              <a:xfrm flipH="1">
                <a:off x="2256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48" name="Line 40"/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79049" name="Line 41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79050" name="Group 42"/>
          <p:cNvGrpSpPr>
            <a:grpSpLocks/>
          </p:cNvGrpSpPr>
          <p:nvPr/>
        </p:nvGrpSpPr>
        <p:grpSpPr bwMode="auto">
          <a:xfrm>
            <a:off x="6324600" y="4800600"/>
            <a:ext cx="685800" cy="685800"/>
            <a:chOff x="2016" y="1968"/>
            <a:chExt cx="432" cy="432"/>
          </a:xfrm>
        </p:grpSpPr>
        <p:grpSp>
          <p:nvGrpSpPr>
            <p:cNvPr id="1579051" name="Group 43"/>
            <p:cNvGrpSpPr>
              <a:grpSpLocks/>
            </p:cNvGrpSpPr>
            <p:nvPr/>
          </p:nvGrpSpPr>
          <p:grpSpPr bwMode="auto">
            <a:xfrm>
              <a:off x="2016" y="2064"/>
              <a:ext cx="432" cy="336"/>
              <a:chOff x="2016" y="2064"/>
              <a:chExt cx="432" cy="336"/>
            </a:xfrm>
          </p:grpSpPr>
          <p:sp>
            <p:nvSpPr>
              <p:cNvPr id="1579052" name="Rectangle 44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53" name="AutoShape 45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432" cy="144"/>
              </a:xfrm>
              <a:prstGeom prst="parallelogram">
                <a:avLst>
                  <a:gd name="adj" fmla="val 7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54" name="Line 46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55" name="Line 47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56" name="Line 48"/>
              <p:cNvSpPr>
                <a:spLocks noChangeShapeType="1"/>
              </p:cNvSpPr>
              <p:nvPr/>
            </p:nvSpPr>
            <p:spPr bwMode="auto">
              <a:xfrm flipH="1">
                <a:off x="206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57" name="Line 49"/>
              <p:cNvSpPr>
                <a:spLocks noChangeShapeType="1"/>
              </p:cNvSpPr>
              <p:nvPr/>
            </p:nvSpPr>
            <p:spPr bwMode="auto">
              <a:xfrm flipH="1">
                <a:off x="211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58" name="Line 50"/>
              <p:cNvSpPr>
                <a:spLocks noChangeShapeType="1"/>
              </p:cNvSpPr>
              <p:nvPr/>
            </p:nvSpPr>
            <p:spPr bwMode="auto">
              <a:xfrm flipH="1">
                <a:off x="2160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59" name="Line 51"/>
              <p:cNvSpPr>
                <a:spLocks noChangeShapeType="1"/>
              </p:cNvSpPr>
              <p:nvPr/>
            </p:nvSpPr>
            <p:spPr bwMode="auto">
              <a:xfrm flipH="1">
                <a:off x="2208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60" name="Line 52"/>
              <p:cNvSpPr>
                <a:spLocks noChangeShapeType="1"/>
              </p:cNvSpPr>
              <p:nvPr/>
            </p:nvSpPr>
            <p:spPr bwMode="auto">
              <a:xfrm flipH="1">
                <a:off x="2256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61" name="Line 53"/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79062" name="Line 54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79063" name="Group 55"/>
          <p:cNvGrpSpPr>
            <a:grpSpLocks/>
          </p:cNvGrpSpPr>
          <p:nvPr/>
        </p:nvGrpSpPr>
        <p:grpSpPr bwMode="auto">
          <a:xfrm>
            <a:off x="6477000" y="2667000"/>
            <a:ext cx="685800" cy="685800"/>
            <a:chOff x="2016" y="1968"/>
            <a:chExt cx="432" cy="432"/>
          </a:xfrm>
        </p:grpSpPr>
        <p:grpSp>
          <p:nvGrpSpPr>
            <p:cNvPr id="1579064" name="Group 56"/>
            <p:cNvGrpSpPr>
              <a:grpSpLocks/>
            </p:cNvGrpSpPr>
            <p:nvPr/>
          </p:nvGrpSpPr>
          <p:grpSpPr bwMode="auto">
            <a:xfrm>
              <a:off x="2016" y="2064"/>
              <a:ext cx="432" cy="336"/>
              <a:chOff x="2016" y="2064"/>
              <a:chExt cx="432" cy="336"/>
            </a:xfrm>
          </p:grpSpPr>
          <p:sp>
            <p:nvSpPr>
              <p:cNvPr id="1579065" name="Rectangle 57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66" name="AutoShape 58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432" cy="144"/>
              </a:xfrm>
              <a:prstGeom prst="parallelogram">
                <a:avLst>
                  <a:gd name="adj" fmla="val 7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67" name="Line 59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68" name="Line 60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69" name="Line 61"/>
              <p:cNvSpPr>
                <a:spLocks noChangeShapeType="1"/>
              </p:cNvSpPr>
              <p:nvPr/>
            </p:nvSpPr>
            <p:spPr bwMode="auto">
              <a:xfrm flipH="1">
                <a:off x="206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70" name="Line 62"/>
              <p:cNvSpPr>
                <a:spLocks noChangeShapeType="1"/>
              </p:cNvSpPr>
              <p:nvPr/>
            </p:nvSpPr>
            <p:spPr bwMode="auto">
              <a:xfrm flipH="1">
                <a:off x="211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71" name="Line 63"/>
              <p:cNvSpPr>
                <a:spLocks noChangeShapeType="1"/>
              </p:cNvSpPr>
              <p:nvPr/>
            </p:nvSpPr>
            <p:spPr bwMode="auto">
              <a:xfrm flipH="1">
                <a:off x="2160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72" name="Line 64"/>
              <p:cNvSpPr>
                <a:spLocks noChangeShapeType="1"/>
              </p:cNvSpPr>
              <p:nvPr/>
            </p:nvSpPr>
            <p:spPr bwMode="auto">
              <a:xfrm flipH="1">
                <a:off x="2208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73" name="Line 65"/>
              <p:cNvSpPr>
                <a:spLocks noChangeShapeType="1"/>
              </p:cNvSpPr>
              <p:nvPr/>
            </p:nvSpPr>
            <p:spPr bwMode="auto">
              <a:xfrm flipH="1">
                <a:off x="2256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74" name="Line 66"/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79075" name="Line 67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79076" name="Group 68"/>
          <p:cNvGrpSpPr>
            <a:grpSpLocks/>
          </p:cNvGrpSpPr>
          <p:nvPr/>
        </p:nvGrpSpPr>
        <p:grpSpPr bwMode="auto">
          <a:xfrm>
            <a:off x="2514600" y="4724400"/>
            <a:ext cx="685800" cy="685800"/>
            <a:chOff x="2016" y="1968"/>
            <a:chExt cx="432" cy="432"/>
          </a:xfrm>
        </p:grpSpPr>
        <p:grpSp>
          <p:nvGrpSpPr>
            <p:cNvPr id="1579077" name="Group 69"/>
            <p:cNvGrpSpPr>
              <a:grpSpLocks/>
            </p:cNvGrpSpPr>
            <p:nvPr/>
          </p:nvGrpSpPr>
          <p:grpSpPr bwMode="auto">
            <a:xfrm>
              <a:off x="2016" y="2064"/>
              <a:ext cx="432" cy="336"/>
              <a:chOff x="2016" y="2064"/>
              <a:chExt cx="432" cy="336"/>
            </a:xfrm>
          </p:grpSpPr>
          <p:sp>
            <p:nvSpPr>
              <p:cNvPr id="1579078" name="Rectangle 70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79" name="AutoShape 71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432" cy="144"/>
              </a:xfrm>
              <a:prstGeom prst="parallelogram">
                <a:avLst>
                  <a:gd name="adj" fmla="val 7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80" name="Line 72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81" name="Line 73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82" name="Line 74"/>
              <p:cNvSpPr>
                <a:spLocks noChangeShapeType="1"/>
              </p:cNvSpPr>
              <p:nvPr/>
            </p:nvSpPr>
            <p:spPr bwMode="auto">
              <a:xfrm flipH="1">
                <a:off x="206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83" name="Line 75"/>
              <p:cNvSpPr>
                <a:spLocks noChangeShapeType="1"/>
              </p:cNvSpPr>
              <p:nvPr/>
            </p:nvSpPr>
            <p:spPr bwMode="auto">
              <a:xfrm flipH="1">
                <a:off x="211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84" name="Line 76"/>
              <p:cNvSpPr>
                <a:spLocks noChangeShapeType="1"/>
              </p:cNvSpPr>
              <p:nvPr/>
            </p:nvSpPr>
            <p:spPr bwMode="auto">
              <a:xfrm flipH="1">
                <a:off x="2160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85" name="Line 77"/>
              <p:cNvSpPr>
                <a:spLocks noChangeShapeType="1"/>
              </p:cNvSpPr>
              <p:nvPr/>
            </p:nvSpPr>
            <p:spPr bwMode="auto">
              <a:xfrm flipH="1">
                <a:off x="2208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86" name="Line 78"/>
              <p:cNvSpPr>
                <a:spLocks noChangeShapeType="1"/>
              </p:cNvSpPr>
              <p:nvPr/>
            </p:nvSpPr>
            <p:spPr bwMode="auto">
              <a:xfrm flipH="1">
                <a:off x="2256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87" name="Line 79"/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79088" name="Line 80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79089" name="Group 81"/>
          <p:cNvGrpSpPr>
            <a:grpSpLocks/>
          </p:cNvGrpSpPr>
          <p:nvPr/>
        </p:nvGrpSpPr>
        <p:grpSpPr bwMode="auto">
          <a:xfrm>
            <a:off x="1828800" y="2057400"/>
            <a:ext cx="685800" cy="685800"/>
            <a:chOff x="2016" y="1968"/>
            <a:chExt cx="432" cy="432"/>
          </a:xfrm>
        </p:grpSpPr>
        <p:grpSp>
          <p:nvGrpSpPr>
            <p:cNvPr id="1579090" name="Group 82"/>
            <p:cNvGrpSpPr>
              <a:grpSpLocks/>
            </p:cNvGrpSpPr>
            <p:nvPr/>
          </p:nvGrpSpPr>
          <p:grpSpPr bwMode="auto">
            <a:xfrm>
              <a:off x="2016" y="2064"/>
              <a:ext cx="432" cy="336"/>
              <a:chOff x="2016" y="2064"/>
              <a:chExt cx="432" cy="336"/>
            </a:xfrm>
          </p:grpSpPr>
          <p:sp>
            <p:nvSpPr>
              <p:cNvPr id="1579091" name="Rectangle 83"/>
              <p:cNvSpPr>
                <a:spLocks noChangeArrowheads="1"/>
              </p:cNvSpPr>
              <p:nvPr/>
            </p:nvSpPr>
            <p:spPr bwMode="auto">
              <a:xfrm>
                <a:off x="2112" y="2064"/>
                <a:ext cx="33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92" name="AutoShape 84"/>
              <p:cNvSpPr>
                <a:spLocks noChangeArrowheads="1"/>
              </p:cNvSpPr>
              <p:nvPr/>
            </p:nvSpPr>
            <p:spPr bwMode="auto">
              <a:xfrm>
                <a:off x="2016" y="2256"/>
                <a:ext cx="432" cy="144"/>
              </a:xfrm>
              <a:prstGeom prst="parallelogram">
                <a:avLst>
                  <a:gd name="adj" fmla="val 7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9093" name="Line 85"/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94" name="Line 86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95" name="Line 87"/>
              <p:cNvSpPr>
                <a:spLocks noChangeShapeType="1"/>
              </p:cNvSpPr>
              <p:nvPr/>
            </p:nvSpPr>
            <p:spPr bwMode="auto">
              <a:xfrm flipH="1">
                <a:off x="206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96" name="Line 88"/>
              <p:cNvSpPr>
                <a:spLocks noChangeShapeType="1"/>
              </p:cNvSpPr>
              <p:nvPr/>
            </p:nvSpPr>
            <p:spPr bwMode="auto">
              <a:xfrm flipH="1">
                <a:off x="2112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97" name="Line 89"/>
              <p:cNvSpPr>
                <a:spLocks noChangeShapeType="1"/>
              </p:cNvSpPr>
              <p:nvPr/>
            </p:nvSpPr>
            <p:spPr bwMode="auto">
              <a:xfrm flipH="1">
                <a:off x="2160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98" name="Line 90"/>
              <p:cNvSpPr>
                <a:spLocks noChangeShapeType="1"/>
              </p:cNvSpPr>
              <p:nvPr/>
            </p:nvSpPr>
            <p:spPr bwMode="auto">
              <a:xfrm flipH="1">
                <a:off x="2208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099" name="Line 91"/>
              <p:cNvSpPr>
                <a:spLocks noChangeShapeType="1"/>
              </p:cNvSpPr>
              <p:nvPr/>
            </p:nvSpPr>
            <p:spPr bwMode="auto">
              <a:xfrm flipH="1">
                <a:off x="2256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79100" name="Line 92"/>
              <p:cNvSpPr>
                <a:spLocks noChangeShapeType="1"/>
              </p:cNvSpPr>
              <p:nvPr/>
            </p:nvSpPr>
            <p:spPr bwMode="auto">
              <a:xfrm flipH="1">
                <a:off x="2304" y="225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79101" name="Line 93"/>
            <p:cNvSpPr>
              <a:spLocks noChangeShapeType="1"/>
            </p:cNvSpPr>
            <p:nvPr/>
          </p:nvSpPr>
          <p:spPr bwMode="auto">
            <a:xfrm flipV="1">
              <a:off x="240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79102" name="Group 94"/>
          <p:cNvGrpSpPr>
            <a:grpSpLocks/>
          </p:cNvGrpSpPr>
          <p:nvPr/>
        </p:nvGrpSpPr>
        <p:grpSpPr bwMode="auto">
          <a:xfrm>
            <a:off x="152400" y="609600"/>
            <a:ext cx="8610600" cy="6248400"/>
            <a:chOff x="96" y="384"/>
            <a:chExt cx="5424" cy="3936"/>
          </a:xfrm>
        </p:grpSpPr>
        <p:sp>
          <p:nvSpPr>
            <p:cNvPr id="1579103" name="Oval 95"/>
            <p:cNvSpPr>
              <a:spLocks noChangeArrowheads="1"/>
            </p:cNvSpPr>
            <p:nvPr/>
          </p:nvSpPr>
          <p:spPr bwMode="auto">
            <a:xfrm>
              <a:off x="1056" y="1104"/>
              <a:ext cx="2448" cy="2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104" name="Oval 96"/>
            <p:cNvSpPr>
              <a:spLocks noChangeArrowheads="1"/>
            </p:cNvSpPr>
            <p:nvPr/>
          </p:nvSpPr>
          <p:spPr bwMode="auto">
            <a:xfrm>
              <a:off x="2016" y="1296"/>
              <a:ext cx="2448" cy="2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105" name="Oval 97"/>
            <p:cNvSpPr>
              <a:spLocks noChangeArrowheads="1"/>
            </p:cNvSpPr>
            <p:nvPr/>
          </p:nvSpPr>
          <p:spPr bwMode="auto">
            <a:xfrm>
              <a:off x="3072" y="912"/>
              <a:ext cx="2448" cy="2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106" name="Oval 98"/>
            <p:cNvSpPr>
              <a:spLocks noChangeArrowheads="1"/>
            </p:cNvSpPr>
            <p:nvPr/>
          </p:nvSpPr>
          <p:spPr bwMode="auto">
            <a:xfrm>
              <a:off x="2976" y="2064"/>
              <a:ext cx="2448" cy="2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107" name="Oval 99"/>
            <p:cNvSpPr>
              <a:spLocks noChangeArrowheads="1"/>
            </p:cNvSpPr>
            <p:nvPr/>
          </p:nvSpPr>
          <p:spPr bwMode="auto">
            <a:xfrm>
              <a:off x="2112" y="2112"/>
              <a:ext cx="2448" cy="2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108" name="Oval 100"/>
            <p:cNvSpPr>
              <a:spLocks noChangeArrowheads="1"/>
            </p:cNvSpPr>
            <p:nvPr/>
          </p:nvSpPr>
          <p:spPr bwMode="auto">
            <a:xfrm>
              <a:off x="672" y="2112"/>
              <a:ext cx="2448" cy="2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9109" name="Oval 101"/>
            <p:cNvSpPr>
              <a:spLocks noChangeArrowheads="1"/>
            </p:cNvSpPr>
            <p:nvPr/>
          </p:nvSpPr>
          <p:spPr bwMode="auto">
            <a:xfrm>
              <a:off x="96" y="384"/>
              <a:ext cx="2448" cy="22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9110" name="Text Box 102"/>
          <p:cNvSpPr txBox="1">
            <a:spLocks noChangeArrowheads="1"/>
          </p:cNvSpPr>
          <p:nvPr/>
        </p:nvSpPr>
        <p:spPr bwMode="auto">
          <a:xfrm>
            <a:off x="1889125" y="1785938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>
                <a:latin typeface="Tahoma" pitchFamily="34" charset="0"/>
              </a:rPr>
              <a:t>A</a:t>
            </a:r>
          </a:p>
        </p:txBody>
      </p:sp>
      <p:sp>
        <p:nvSpPr>
          <p:cNvPr id="1579111" name="Text Box 103"/>
          <p:cNvSpPr txBox="1">
            <a:spLocks noChangeArrowheads="1"/>
          </p:cNvSpPr>
          <p:nvPr/>
        </p:nvSpPr>
        <p:spPr bwMode="auto">
          <a:xfrm>
            <a:off x="3505200" y="2819400"/>
            <a:ext cx="363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>
                <a:latin typeface="Tahoma" pitchFamily="34" charset="0"/>
              </a:rPr>
              <a:t>B</a:t>
            </a:r>
          </a:p>
        </p:txBody>
      </p:sp>
      <p:sp>
        <p:nvSpPr>
          <p:cNvPr id="1579112" name="Text Box 104"/>
          <p:cNvSpPr txBox="1">
            <a:spLocks noChangeArrowheads="1"/>
          </p:cNvSpPr>
          <p:nvPr/>
        </p:nvSpPr>
        <p:spPr bwMode="auto">
          <a:xfrm>
            <a:off x="4891088" y="32004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>
                <a:latin typeface="Tahoma" pitchFamily="34" charset="0"/>
              </a:rPr>
              <a:t>C</a:t>
            </a:r>
          </a:p>
        </p:txBody>
      </p:sp>
      <p:sp>
        <p:nvSpPr>
          <p:cNvPr id="1579113" name="Text Box 105"/>
          <p:cNvSpPr txBox="1">
            <a:spLocks noChangeArrowheads="1"/>
          </p:cNvSpPr>
          <p:nvPr/>
        </p:nvSpPr>
        <p:spPr bwMode="auto">
          <a:xfrm>
            <a:off x="6491288" y="4419600"/>
            <a:ext cx="390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 b="0">
                <a:latin typeface="Tahoma" pitchFamily="34" charset="0"/>
              </a:rPr>
              <a:t>D</a:t>
            </a:r>
          </a:p>
        </p:txBody>
      </p:sp>
      <p:grpSp>
        <p:nvGrpSpPr>
          <p:cNvPr id="1579114" name="Group 106"/>
          <p:cNvGrpSpPr>
            <a:grpSpLocks/>
          </p:cNvGrpSpPr>
          <p:nvPr/>
        </p:nvGrpSpPr>
        <p:grpSpPr bwMode="auto">
          <a:xfrm>
            <a:off x="2438400" y="2743200"/>
            <a:ext cx="4419600" cy="2133600"/>
            <a:chOff x="1536" y="1728"/>
            <a:chExt cx="2784" cy="1344"/>
          </a:xfrm>
        </p:grpSpPr>
        <p:sp>
          <p:nvSpPr>
            <p:cNvPr id="1579115" name="Line 107"/>
            <p:cNvSpPr>
              <a:spLocks noChangeShapeType="1"/>
            </p:cNvSpPr>
            <p:nvPr/>
          </p:nvSpPr>
          <p:spPr bwMode="auto">
            <a:xfrm>
              <a:off x="1536" y="1728"/>
              <a:ext cx="528" cy="432"/>
            </a:xfrm>
            <a:prstGeom prst="line">
              <a:avLst/>
            </a:prstGeom>
            <a:noFill/>
            <a:ln w="57150">
              <a:solidFill>
                <a:srgbClr val="F7280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9116" name="Line 108"/>
            <p:cNvSpPr>
              <a:spLocks noChangeShapeType="1"/>
            </p:cNvSpPr>
            <p:nvPr/>
          </p:nvSpPr>
          <p:spPr bwMode="auto">
            <a:xfrm>
              <a:off x="2448" y="2352"/>
              <a:ext cx="576" cy="192"/>
            </a:xfrm>
            <a:prstGeom prst="line">
              <a:avLst/>
            </a:prstGeom>
            <a:noFill/>
            <a:ln w="57150">
              <a:solidFill>
                <a:srgbClr val="F7280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9117" name="Line 109"/>
            <p:cNvSpPr>
              <a:spLocks noChangeShapeType="1"/>
            </p:cNvSpPr>
            <p:nvPr/>
          </p:nvSpPr>
          <p:spPr bwMode="auto">
            <a:xfrm>
              <a:off x="3216" y="2688"/>
              <a:ext cx="144" cy="288"/>
            </a:xfrm>
            <a:prstGeom prst="line">
              <a:avLst/>
            </a:prstGeom>
            <a:noFill/>
            <a:ln w="57150">
              <a:solidFill>
                <a:srgbClr val="F7280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9118" name="Line 110"/>
            <p:cNvSpPr>
              <a:spLocks noChangeShapeType="1"/>
            </p:cNvSpPr>
            <p:nvPr/>
          </p:nvSpPr>
          <p:spPr bwMode="auto">
            <a:xfrm>
              <a:off x="3552" y="3072"/>
              <a:ext cx="768" cy="0"/>
            </a:xfrm>
            <a:prstGeom prst="line">
              <a:avLst/>
            </a:prstGeom>
            <a:noFill/>
            <a:ln w="57150">
              <a:solidFill>
                <a:srgbClr val="F7280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35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7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DB917C-FCCF-470D-B316-02A88B5D84F0}" type="slidenum">
              <a:rPr lang="en-GB"/>
              <a:pPr/>
              <a:t>60</a:t>
            </a:fld>
            <a:endParaRPr lang="en-GB"/>
          </a:p>
        </p:txBody>
      </p:sp>
      <p:sp>
        <p:nvSpPr>
          <p:cNvPr id="201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381000"/>
            <a:ext cx="6540500" cy="114300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Comic Sans MS" pitchFamily="66" charset="0"/>
              </a:rPr>
              <a:t>Route Requests in AODV</a:t>
            </a:r>
            <a:br>
              <a:rPr lang="en-US" sz="3600">
                <a:latin typeface="Comic Sans MS" pitchFamily="66" charset="0"/>
              </a:rPr>
            </a:br>
            <a:endParaRPr lang="en-US" sz="3600">
              <a:latin typeface="Comic Sans MS" pitchFamily="66" charset="0"/>
            </a:endParaRPr>
          </a:p>
        </p:txBody>
      </p:sp>
      <p:sp>
        <p:nvSpPr>
          <p:cNvPr id="2011139" name="Oval 3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11140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11141" name="Oval 5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11142" name="Oval 6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11143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11144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11145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11146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11147" name="Oval 11"/>
          <p:cNvSpPr>
            <a:spLocks noChangeArrowheads="1"/>
          </p:cNvSpPr>
          <p:nvPr/>
        </p:nvSpPr>
        <p:spPr bwMode="auto">
          <a:xfrm>
            <a:off x="3505200" y="3124200"/>
            <a:ext cx="609600" cy="609600"/>
          </a:xfrm>
          <a:prstGeom prst="ellipse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11148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rgbClr val="33CCCC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11149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11150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11151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52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53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54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55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56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57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58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59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60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61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62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63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64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65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66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67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68" name="Line 32"/>
          <p:cNvSpPr>
            <a:spLocks noChangeShapeType="1"/>
          </p:cNvSpPr>
          <p:nvPr/>
        </p:nvSpPr>
        <p:spPr bwMode="auto">
          <a:xfrm flipH="1">
            <a:off x="4114800" y="2971800"/>
            <a:ext cx="2286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69" name="Text Box 33"/>
          <p:cNvSpPr txBox="1">
            <a:spLocks noChangeArrowheads="1"/>
          </p:cNvSpPr>
          <p:nvPr/>
        </p:nvSpPr>
        <p:spPr bwMode="auto">
          <a:xfrm>
            <a:off x="2971800" y="5715000"/>
            <a:ext cx="4346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 Represents links on Reverse Path</a:t>
            </a:r>
          </a:p>
        </p:txBody>
      </p:sp>
      <p:sp>
        <p:nvSpPr>
          <p:cNvPr id="2011170" name="Oval 34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11171" name="Oval 35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11172" name="Line 36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73" name="Oval 37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11174" name="Line 38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75" name="Oval 39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11176" name="Line 40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77" name="Oval 41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11178" name="Line 42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79" name="Line 43"/>
          <p:cNvSpPr>
            <a:spLocks noChangeShapeType="1"/>
          </p:cNvSpPr>
          <p:nvPr/>
        </p:nvSpPr>
        <p:spPr bwMode="auto">
          <a:xfrm flipH="1">
            <a:off x="3657600" y="2438400"/>
            <a:ext cx="533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80" name="Line 44"/>
          <p:cNvSpPr>
            <a:spLocks noChangeShapeType="1"/>
          </p:cNvSpPr>
          <p:nvPr/>
        </p:nvSpPr>
        <p:spPr bwMode="auto">
          <a:xfrm flipH="1">
            <a:off x="2286000" y="5943600"/>
            <a:ext cx="5334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81" name="Line 45"/>
          <p:cNvSpPr>
            <a:spLocks noChangeShapeType="1"/>
          </p:cNvSpPr>
          <p:nvPr/>
        </p:nvSpPr>
        <p:spPr bwMode="auto">
          <a:xfrm>
            <a:off x="3657600" y="2819400"/>
            <a:ext cx="1524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1182" name="Line 46"/>
          <p:cNvSpPr>
            <a:spLocks noChangeShapeType="1"/>
          </p:cNvSpPr>
          <p:nvPr/>
        </p:nvSpPr>
        <p:spPr bwMode="auto">
          <a:xfrm flipV="1">
            <a:off x="2743200" y="2895600"/>
            <a:ext cx="4572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99A761-2525-434B-8D1F-73ADA490AE2D}" type="slidenum">
              <a:rPr lang="en-GB"/>
              <a:pPr/>
              <a:t>61</a:t>
            </a:fld>
            <a:endParaRPr lang="en-GB"/>
          </a:p>
        </p:txBody>
      </p:sp>
      <p:sp>
        <p:nvSpPr>
          <p:cNvPr id="201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381000"/>
            <a:ext cx="7289800" cy="114300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Comic Sans MS" pitchFamily="66" charset="0"/>
              </a:rPr>
              <a:t>Reverse Path Setup in AODV</a:t>
            </a:r>
            <a:br>
              <a:rPr lang="en-US" sz="3600">
                <a:latin typeface="Comic Sans MS" pitchFamily="66" charset="0"/>
              </a:rPr>
            </a:br>
            <a:endParaRPr lang="en-US" sz="3600">
              <a:latin typeface="Comic Sans MS" pitchFamily="66" charset="0"/>
            </a:endParaRPr>
          </a:p>
        </p:txBody>
      </p:sp>
      <p:sp>
        <p:nvSpPr>
          <p:cNvPr id="2012163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12164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12165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12166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12167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12168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12169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12170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12171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12172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12173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12174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12175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76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77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78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79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80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81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82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83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84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85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86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87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88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89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90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91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92" name="Line 32"/>
          <p:cNvSpPr>
            <a:spLocks noChangeShapeType="1"/>
          </p:cNvSpPr>
          <p:nvPr/>
        </p:nvSpPr>
        <p:spPr bwMode="auto">
          <a:xfrm>
            <a:off x="1981200" y="4114800"/>
            <a:ext cx="6858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93" name="Line 33"/>
          <p:cNvSpPr>
            <a:spLocks noChangeShapeType="1"/>
          </p:cNvSpPr>
          <p:nvPr/>
        </p:nvSpPr>
        <p:spPr bwMode="auto">
          <a:xfrm flipH="1">
            <a:off x="5105400" y="3352800"/>
            <a:ext cx="2286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94" name="Text Box 34"/>
          <p:cNvSpPr txBox="1">
            <a:spLocks noChangeArrowheads="1"/>
          </p:cNvSpPr>
          <p:nvPr/>
        </p:nvSpPr>
        <p:spPr bwMode="auto">
          <a:xfrm>
            <a:off x="762000" y="5410200"/>
            <a:ext cx="76025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sz="2000">
                <a:latin typeface="Arial" charset="0"/>
              </a:rPr>
              <a:t> Node C receives RREQ from G and H, but does not forward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   it again, because node C has </a:t>
            </a:r>
            <a:r>
              <a:rPr kumimoji="0" lang="en-US" sz="2000">
                <a:solidFill>
                  <a:srgbClr val="FF99CC"/>
                </a:solidFill>
                <a:latin typeface="Arial" charset="0"/>
              </a:rPr>
              <a:t>already forwarded RREQ</a:t>
            </a:r>
            <a:r>
              <a:rPr kumimoji="0" lang="en-US" sz="2000">
                <a:latin typeface="Arial" charset="0"/>
              </a:rPr>
              <a:t> once</a:t>
            </a:r>
          </a:p>
        </p:txBody>
      </p:sp>
      <p:sp>
        <p:nvSpPr>
          <p:cNvPr id="2012195" name="Oval 35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12196" name="Oval 36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12197" name="Line 37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198" name="Oval 38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12199" name="Line 39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200" name="Oval 40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12201" name="Line 41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202" name="Oval 42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12203" name="Line 43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204" name="Line 44"/>
          <p:cNvSpPr>
            <a:spLocks noChangeShapeType="1"/>
          </p:cNvSpPr>
          <p:nvPr/>
        </p:nvSpPr>
        <p:spPr bwMode="auto">
          <a:xfrm flipV="1">
            <a:off x="2133600" y="3505200"/>
            <a:ext cx="30480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205" name="Line 45"/>
          <p:cNvSpPr>
            <a:spLocks noChangeShapeType="1"/>
          </p:cNvSpPr>
          <p:nvPr/>
        </p:nvSpPr>
        <p:spPr bwMode="auto">
          <a:xfrm flipH="1">
            <a:off x="3200400" y="3657600"/>
            <a:ext cx="5334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206" name="Line 46"/>
          <p:cNvSpPr>
            <a:spLocks noChangeShapeType="1"/>
          </p:cNvSpPr>
          <p:nvPr/>
        </p:nvSpPr>
        <p:spPr bwMode="auto">
          <a:xfrm>
            <a:off x="4038600" y="3657600"/>
            <a:ext cx="4572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2207" name="Line 47"/>
          <p:cNvSpPr>
            <a:spLocks noChangeShapeType="1"/>
          </p:cNvSpPr>
          <p:nvPr/>
        </p:nvSpPr>
        <p:spPr bwMode="auto">
          <a:xfrm>
            <a:off x="4572000" y="2895600"/>
            <a:ext cx="457200" cy="152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15584E-67F1-4FAB-918D-331EDD222981}" type="slidenum">
              <a:rPr lang="en-GB"/>
              <a:pPr/>
              <a:t>62</a:t>
            </a:fld>
            <a:endParaRPr lang="en-GB"/>
          </a:p>
        </p:txBody>
      </p:sp>
      <p:sp>
        <p:nvSpPr>
          <p:cNvPr id="201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381000"/>
            <a:ext cx="7899400" cy="114300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Comic Sans MS" pitchFamily="66" charset="0"/>
              </a:rPr>
              <a:t>Reverse Path Setup in AODV</a:t>
            </a:r>
            <a:br>
              <a:rPr lang="en-US" sz="3600">
                <a:latin typeface="Comic Sans MS" pitchFamily="66" charset="0"/>
              </a:rPr>
            </a:br>
            <a:endParaRPr lang="en-US" sz="3600">
              <a:latin typeface="Comic Sans MS" pitchFamily="66" charset="0"/>
            </a:endParaRPr>
          </a:p>
        </p:txBody>
      </p:sp>
      <p:sp>
        <p:nvSpPr>
          <p:cNvPr id="2013187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13188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13189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13190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13191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13192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13193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13194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13195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13196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13197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13198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13199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00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01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02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03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04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05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06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07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08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09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10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11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12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13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14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15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16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13217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13218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19" name="Oval 35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13220" name="Line 36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21" name="Oval 37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13222" name="Line 38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23" name="Oval 39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13224" name="Line 40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25" name="Line 41"/>
          <p:cNvSpPr>
            <a:spLocks noChangeShapeType="1"/>
          </p:cNvSpPr>
          <p:nvPr/>
        </p:nvSpPr>
        <p:spPr bwMode="auto">
          <a:xfrm flipH="1">
            <a:off x="4343400" y="4267200"/>
            <a:ext cx="4572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26" name="Line 42"/>
          <p:cNvSpPr>
            <a:spLocks noChangeShapeType="1"/>
          </p:cNvSpPr>
          <p:nvPr/>
        </p:nvSpPr>
        <p:spPr bwMode="auto">
          <a:xfrm>
            <a:off x="5562600" y="3352800"/>
            <a:ext cx="381000" cy="152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3227" name="Line 43"/>
          <p:cNvSpPr>
            <a:spLocks noChangeShapeType="1"/>
          </p:cNvSpPr>
          <p:nvPr/>
        </p:nvSpPr>
        <p:spPr bwMode="auto">
          <a:xfrm>
            <a:off x="5029200" y="4267200"/>
            <a:ext cx="381000" cy="152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BF67A3-CEFD-4D93-AD5A-767C117D75F9}" type="slidenum">
              <a:rPr lang="en-GB"/>
              <a:pPr/>
              <a:t>63</a:t>
            </a:fld>
            <a:endParaRPr lang="en-GB"/>
          </a:p>
        </p:txBody>
      </p:sp>
      <p:sp>
        <p:nvSpPr>
          <p:cNvPr id="201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381000"/>
            <a:ext cx="7061200" cy="114300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Comic Sans MS" pitchFamily="66" charset="0"/>
              </a:rPr>
              <a:t>Reverse Path Setup in AODV</a:t>
            </a:r>
            <a:br>
              <a:rPr lang="en-US" sz="3600">
                <a:latin typeface="Comic Sans MS" pitchFamily="66" charset="0"/>
              </a:rPr>
            </a:br>
            <a:endParaRPr lang="en-US" sz="3600">
              <a:latin typeface="Comic Sans MS" pitchFamily="66" charset="0"/>
            </a:endParaRPr>
          </a:p>
        </p:txBody>
      </p:sp>
      <p:sp>
        <p:nvSpPr>
          <p:cNvPr id="2014211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14212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14213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14214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14215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14216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14217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14218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14219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14220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14221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14222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14223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24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25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26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27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28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29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30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31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32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33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34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35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36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37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38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39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40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14241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14242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43" name="Text Box 35"/>
          <p:cNvSpPr txBox="1">
            <a:spLocks noChangeArrowheads="1"/>
          </p:cNvSpPr>
          <p:nvPr/>
        </p:nvSpPr>
        <p:spPr bwMode="auto">
          <a:xfrm>
            <a:off x="1143000" y="5410200"/>
            <a:ext cx="62563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sz="2000">
                <a:latin typeface="Arial" charset="0"/>
              </a:rPr>
              <a:t> Node D </a:t>
            </a:r>
            <a:r>
              <a:rPr kumimoji="0" lang="en-US" sz="2000">
                <a:solidFill>
                  <a:srgbClr val="A50021"/>
                </a:solidFill>
                <a:latin typeface="Arial" charset="0"/>
              </a:rPr>
              <a:t>does not forward</a:t>
            </a:r>
            <a:r>
              <a:rPr kumimoji="0" lang="en-US" sz="2000">
                <a:latin typeface="Arial" charset="0"/>
              </a:rPr>
              <a:t> RREQ, because node 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   is the </a:t>
            </a:r>
            <a:r>
              <a:rPr kumimoji="0" lang="en-US" sz="2000">
                <a:solidFill>
                  <a:srgbClr val="FF99CC"/>
                </a:solidFill>
                <a:latin typeface="Arial" charset="0"/>
              </a:rPr>
              <a:t>intended target</a:t>
            </a:r>
            <a:r>
              <a:rPr kumimoji="0" lang="en-US" sz="2000">
                <a:solidFill>
                  <a:schemeClr val="accent1"/>
                </a:solidFill>
                <a:latin typeface="Arial" charset="0"/>
              </a:rPr>
              <a:t> </a:t>
            </a:r>
            <a:r>
              <a:rPr kumimoji="0" lang="en-US" sz="2000">
                <a:latin typeface="Arial" charset="0"/>
              </a:rPr>
              <a:t>of the RREQ</a:t>
            </a:r>
          </a:p>
        </p:txBody>
      </p:sp>
      <p:sp>
        <p:nvSpPr>
          <p:cNvPr id="2014244" name="Oval 36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14245" name="Line 37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46" name="Oval 38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14247" name="Line 39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48" name="Oval 40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14249" name="Line 41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4250" name="Line 42"/>
          <p:cNvSpPr>
            <a:spLocks noChangeShapeType="1"/>
          </p:cNvSpPr>
          <p:nvPr/>
        </p:nvSpPr>
        <p:spPr bwMode="auto">
          <a:xfrm flipV="1">
            <a:off x="6553200" y="3505200"/>
            <a:ext cx="381000" cy="76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6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87871D-A29E-4981-8BE2-80477A3B37A8}" type="slidenum">
              <a:rPr lang="en-GB"/>
              <a:pPr/>
              <a:t>64</a:t>
            </a:fld>
            <a:endParaRPr lang="en-GB"/>
          </a:p>
        </p:txBody>
      </p:sp>
      <p:sp>
        <p:nvSpPr>
          <p:cNvPr id="201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65405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pitchFamily="66" charset="0"/>
              </a:rPr>
              <a:t>Route Reply in AODV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015235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15236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15237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15238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15239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15240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15241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15242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15243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15244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15245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15246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15247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48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49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50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51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52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53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54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55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56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57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58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59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60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61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62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63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64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15265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15266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67" name="Text Box 35"/>
          <p:cNvSpPr txBox="1">
            <a:spLocks noChangeArrowheads="1"/>
          </p:cNvSpPr>
          <p:nvPr/>
        </p:nvSpPr>
        <p:spPr bwMode="auto">
          <a:xfrm>
            <a:off x="2362200" y="5791200"/>
            <a:ext cx="5151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Represents links on path taken by RREP </a:t>
            </a:r>
          </a:p>
        </p:txBody>
      </p:sp>
      <p:sp>
        <p:nvSpPr>
          <p:cNvPr id="2015268" name="Oval 36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15269" name="Oval 37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15270" name="Line 38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71" name="Oval 39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15272" name="Line 40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73" name="Line 41"/>
          <p:cNvSpPr>
            <a:spLocks noChangeShapeType="1"/>
          </p:cNvSpPr>
          <p:nvPr/>
        </p:nvSpPr>
        <p:spPr bwMode="auto">
          <a:xfrm flipV="1">
            <a:off x="6553200" y="3429000"/>
            <a:ext cx="381000" cy="76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5274" name="Line 42"/>
          <p:cNvSpPr>
            <a:spLocks noChangeShapeType="1"/>
          </p:cNvSpPr>
          <p:nvPr/>
        </p:nvSpPr>
        <p:spPr bwMode="auto">
          <a:xfrm flipH="1">
            <a:off x="1828800" y="6019800"/>
            <a:ext cx="381000" cy="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358C9-4A5C-4E24-B804-61249064E90E}" type="slidenum">
              <a:rPr lang="en-GB"/>
              <a:pPr/>
              <a:t>65</a:t>
            </a:fld>
            <a:endParaRPr lang="en-GB"/>
          </a:p>
        </p:txBody>
      </p:sp>
      <p:sp>
        <p:nvSpPr>
          <p:cNvPr id="201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0"/>
            <a:ext cx="6540500" cy="11430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Route Reply in AODV</a:t>
            </a:r>
          </a:p>
        </p:txBody>
      </p:sp>
      <p:sp>
        <p:nvSpPr>
          <p:cNvPr id="201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>
                <a:latin typeface="Comic Sans MS" pitchFamily="66" charset="0"/>
              </a:rPr>
              <a:t>An </a:t>
            </a:r>
            <a:r>
              <a:rPr lang="en-US" sz="2000">
                <a:solidFill>
                  <a:srgbClr val="339933"/>
                </a:solidFill>
                <a:latin typeface="Comic Sans MS" pitchFamily="66" charset="0"/>
              </a:rPr>
              <a:t>intermediate node</a:t>
            </a:r>
            <a:r>
              <a:rPr lang="en-US" sz="2000">
                <a:latin typeface="Comic Sans MS" pitchFamily="66" charset="0"/>
              </a:rPr>
              <a:t> (not the destination) may also send a </a:t>
            </a:r>
            <a:r>
              <a:rPr lang="en-US" sz="2000">
                <a:solidFill>
                  <a:srgbClr val="D7D7D7"/>
                </a:solidFill>
                <a:latin typeface="Comic Sans MS" pitchFamily="66" charset="0"/>
              </a:rPr>
              <a:t>Route Reply (RREP)</a:t>
            </a:r>
            <a:r>
              <a:rPr lang="en-US" sz="2000">
                <a:latin typeface="Comic Sans MS" pitchFamily="66" charset="0"/>
              </a:rPr>
              <a:t> provided that it knows a 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more recent path</a:t>
            </a:r>
            <a:r>
              <a:rPr lang="en-US" sz="2000">
                <a:latin typeface="Comic Sans MS" pitchFamily="66" charset="0"/>
              </a:rPr>
              <a:t> than the one previously known to sender S</a:t>
            </a:r>
          </a:p>
          <a:p>
            <a:r>
              <a:rPr lang="en-US" sz="2000">
                <a:latin typeface="Comic Sans MS" pitchFamily="66" charset="0"/>
              </a:rPr>
              <a:t>To determine whether the path known to an intermediate node is more recent, </a:t>
            </a:r>
            <a:r>
              <a:rPr lang="en-US" sz="2000" i="1">
                <a:solidFill>
                  <a:srgbClr val="D7D7D7"/>
                </a:solidFill>
                <a:latin typeface="Comic Sans MS" pitchFamily="66" charset="0"/>
              </a:rPr>
              <a:t>destination sequence numbers</a:t>
            </a:r>
            <a:r>
              <a:rPr lang="en-US" sz="2000">
                <a:latin typeface="Comic Sans MS" pitchFamily="66" charset="0"/>
              </a:rPr>
              <a:t> are used</a:t>
            </a:r>
          </a:p>
          <a:p>
            <a:r>
              <a:rPr lang="en-US" sz="2000">
                <a:latin typeface="Comic Sans MS" pitchFamily="66" charset="0"/>
              </a:rPr>
              <a:t>The likelihood that an intermediate node will send a Route Reply when using AODV not as high as DSR</a:t>
            </a:r>
          </a:p>
          <a:p>
            <a:pPr lvl="1"/>
            <a:r>
              <a:rPr lang="en-US" sz="2000">
                <a:latin typeface="Comic Sans MS" pitchFamily="66" charset="0"/>
              </a:rPr>
              <a:t>A new Route Request by node S for a destination is assigned a higher destination sequence number. An intermediate node which knows a route, but with a smaller sequence number, 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cannot send</a:t>
            </a:r>
            <a:r>
              <a:rPr lang="en-US" sz="2000">
                <a:latin typeface="Comic Sans MS" pitchFamily="66" charset="0"/>
              </a:rPr>
              <a:t> Route Reply</a:t>
            </a:r>
          </a:p>
        </p:txBody>
      </p:sp>
    </p:spTree>
    <p:extLst>
      <p:ext uri="{BB962C8B-B14F-4D97-AF65-F5344CB8AC3E}">
        <p14:creationId xmlns:p14="http://schemas.microsoft.com/office/powerpoint/2010/main" val="12436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994D10-41CE-4064-B09C-B589E21F2836}" type="slidenum">
              <a:rPr lang="en-GB"/>
              <a:pPr/>
              <a:t>66</a:t>
            </a:fld>
            <a:endParaRPr lang="en-GB"/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381000"/>
            <a:ext cx="7289800" cy="1143000"/>
          </a:xfrm>
        </p:spPr>
        <p:txBody>
          <a:bodyPr>
            <a:normAutofit fontScale="90000"/>
          </a:bodyPr>
          <a:lstStyle/>
          <a:p>
            <a:r>
              <a:rPr lang="en-US" sz="3600">
                <a:latin typeface="Comic Sans MS" pitchFamily="66" charset="0"/>
              </a:rPr>
              <a:t>Forward Path Setup in AODV</a:t>
            </a:r>
            <a:br>
              <a:rPr lang="en-US" sz="3600">
                <a:latin typeface="Comic Sans MS" pitchFamily="66" charset="0"/>
              </a:rPr>
            </a:br>
            <a:endParaRPr lang="en-US" sz="3600">
              <a:latin typeface="Comic Sans MS" pitchFamily="66" charset="0"/>
            </a:endParaRPr>
          </a:p>
        </p:txBody>
      </p:sp>
      <p:sp>
        <p:nvSpPr>
          <p:cNvPr id="2017283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17284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17285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17286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17287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17288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17289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17290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17291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17292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17293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17294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17295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296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297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298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299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0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1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2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3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4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5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6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7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8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09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10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11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12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17313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17314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15" name="Oval 35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17316" name="Oval 36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17317" name="Line 37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18" name="Oval 38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17319" name="Line 39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20" name="Line 40"/>
          <p:cNvSpPr>
            <a:spLocks noChangeShapeType="1"/>
          </p:cNvSpPr>
          <p:nvPr/>
        </p:nvSpPr>
        <p:spPr bwMode="auto">
          <a:xfrm flipV="1">
            <a:off x="6553200" y="3429000"/>
            <a:ext cx="381000" cy="76200"/>
          </a:xfrm>
          <a:prstGeom prst="line">
            <a:avLst/>
          </a:prstGeom>
          <a:noFill/>
          <a:ln w="38100">
            <a:solidFill>
              <a:srgbClr val="FF99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21" name="Freeform 41"/>
          <p:cNvSpPr>
            <a:spLocks/>
          </p:cNvSpPr>
          <p:nvPr/>
        </p:nvSpPr>
        <p:spPr bwMode="auto">
          <a:xfrm>
            <a:off x="3657600" y="2133600"/>
            <a:ext cx="609600" cy="228600"/>
          </a:xfrm>
          <a:custGeom>
            <a:avLst/>
            <a:gdLst>
              <a:gd name="T0" fmla="*/ 0 w 384"/>
              <a:gd name="T1" fmla="*/ 144 h 144"/>
              <a:gd name="T2" fmla="*/ 144 w 384"/>
              <a:gd name="T3" fmla="*/ 0 h 144"/>
              <a:gd name="T4" fmla="*/ 384 w 384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44">
                <a:moveTo>
                  <a:pt x="0" y="144"/>
                </a:moveTo>
                <a:cubicBezTo>
                  <a:pt x="40" y="72"/>
                  <a:pt x="80" y="0"/>
                  <a:pt x="144" y="0"/>
                </a:cubicBezTo>
                <a:cubicBezTo>
                  <a:pt x="208" y="0"/>
                  <a:pt x="344" y="120"/>
                  <a:pt x="384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22" name="Freeform 42"/>
          <p:cNvSpPr>
            <a:spLocks/>
          </p:cNvSpPr>
          <p:nvPr/>
        </p:nvSpPr>
        <p:spPr bwMode="auto">
          <a:xfrm>
            <a:off x="4648200" y="2235200"/>
            <a:ext cx="609600" cy="508000"/>
          </a:xfrm>
          <a:custGeom>
            <a:avLst/>
            <a:gdLst>
              <a:gd name="T0" fmla="*/ 0 w 384"/>
              <a:gd name="T1" fmla="*/ 128 h 320"/>
              <a:gd name="T2" fmla="*/ 240 w 384"/>
              <a:gd name="T3" fmla="*/ 32 h 320"/>
              <a:gd name="T4" fmla="*/ 384 w 384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320">
                <a:moveTo>
                  <a:pt x="0" y="128"/>
                </a:moveTo>
                <a:cubicBezTo>
                  <a:pt x="88" y="64"/>
                  <a:pt x="176" y="0"/>
                  <a:pt x="240" y="32"/>
                </a:cubicBezTo>
                <a:cubicBezTo>
                  <a:pt x="304" y="64"/>
                  <a:pt x="360" y="272"/>
                  <a:pt x="384" y="32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23" name="Freeform 43"/>
          <p:cNvSpPr>
            <a:spLocks/>
          </p:cNvSpPr>
          <p:nvPr/>
        </p:nvSpPr>
        <p:spPr bwMode="auto">
          <a:xfrm>
            <a:off x="5562600" y="2590800"/>
            <a:ext cx="685800" cy="685800"/>
          </a:xfrm>
          <a:custGeom>
            <a:avLst/>
            <a:gdLst>
              <a:gd name="T0" fmla="*/ 0 w 432"/>
              <a:gd name="T1" fmla="*/ 144 h 432"/>
              <a:gd name="T2" fmla="*/ 240 w 432"/>
              <a:gd name="T3" fmla="*/ 48 h 432"/>
              <a:gd name="T4" fmla="*/ 432 w 432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432">
                <a:moveTo>
                  <a:pt x="0" y="144"/>
                </a:moveTo>
                <a:cubicBezTo>
                  <a:pt x="84" y="72"/>
                  <a:pt x="168" y="0"/>
                  <a:pt x="240" y="48"/>
                </a:cubicBezTo>
                <a:cubicBezTo>
                  <a:pt x="312" y="96"/>
                  <a:pt x="372" y="264"/>
                  <a:pt x="432" y="4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24" name="Freeform 44"/>
          <p:cNvSpPr>
            <a:spLocks/>
          </p:cNvSpPr>
          <p:nvPr/>
        </p:nvSpPr>
        <p:spPr bwMode="auto">
          <a:xfrm>
            <a:off x="6553200" y="3581400"/>
            <a:ext cx="457200" cy="304800"/>
          </a:xfrm>
          <a:custGeom>
            <a:avLst/>
            <a:gdLst>
              <a:gd name="T0" fmla="*/ 0 w 288"/>
              <a:gd name="T1" fmla="*/ 0 h 192"/>
              <a:gd name="T2" fmla="*/ 240 w 288"/>
              <a:gd name="T3" fmla="*/ 48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cubicBezTo>
                  <a:pt x="96" y="8"/>
                  <a:pt x="192" y="16"/>
                  <a:pt x="240" y="48"/>
                </a:cubicBezTo>
                <a:cubicBezTo>
                  <a:pt x="288" y="80"/>
                  <a:pt x="288" y="136"/>
                  <a:pt x="288" y="19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25" name="Freeform 45"/>
          <p:cNvSpPr>
            <a:spLocks/>
          </p:cNvSpPr>
          <p:nvPr/>
        </p:nvSpPr>
        <p:spPr bwMode="auto">
          <a:xfrm>
            <a:off x="1600200" y="6248400"/>
            <a:ext cx="609600" cy="228600"/>
          </a:xfrm>
          <a:custGeom>
            <a:avLst/>
            <a:gdLst>
              <a:gd name="T0" fmla="*/ 0 w 384"/>
              <a:gd name="T1" fmla="*/ 144 h 144"/>
              <a:gd name="T2" fmla="*/ 144 w 384"/>
              <a:gd name="T3" fmla="*/ 0 h 144"/>
              <a:gd name="T4" fmla="*/ 384 w 384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44">
                <a:moveTo>
                  <a:pt x="0" y="144"/>
                </a:moveTo>
                <a:cubicBezTo>
                  <a:pt x="40" y="72"/>
                  <a:pt x="80" y="0"/>
                  <a:pt x="144" y="0"/>
                </a:cubicBezTo>
                <a:cubicBezTo>
                  <a:pt x="208" y="0"/>
                  <a:pt x="344" y="120"/>
                  <a:pt x="384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26" name="Text Box 46"/>
          <p:cNvSpPr txBox="1">
            <a:spLocks noChangeArrowheads="1"/>
          </p:cNvSpPr>
          <p:nvPr/>
        </p:nvSpPr>
        <p:spPr bwMode="auto">
          <a:xfrm>
            <a:off x="2362200" y="5257800"/>
            <a:ext cx="616426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Forward links are setup when RREP travels along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the reverse path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sz="2000">
              <a:latin typeface="Arial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Represents a link on the forward path</a:t>
            </a:r>
          </a:p>
        </p:txBody>
      </p:sp>
    </p:spTree>
    <p:extLst>
      <p:ext uri="{BB962C8B-B14F-4D97-AF65-F5344CB8AC3E}">
        <p14:creationId xmlns:p14="http://schemas.microsoft.com/office/powerpoint/2010/main" val="3153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A6CC96-DF71-49EC-92DE-B27E9CED9C76}" type="slidenum">
              <a:rPr lang="en-GB"/>
              <a:pPr/>
              <a:t>67</a:t>
            </a:fld>
            <a:endParaRPr lang="en-GB"/>
          </a:p>
        </p:txBody>
      </p:sp>
      <p:sp>
        <p:nvSpPr>
          <p:cNvPr id="201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5600" y="0"/>
            <a:ext cx="6540500" cy="11430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Data Delivery in AODV</a:t>
            </a:r>
          </a:p>
        </p:txBody>
      </p:sp>
      <p:sp>
        <p:nvSpPr>
          <p:cNvPr id="2018307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18308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18309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S</a:t>
            </a:r>
          </a:p>
        </p:txBody>
      </p:sp>
      <p:sp>
        <p:nvSpPr>
          <p:cNvPr id="2018310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18311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F</a:t>
            </a:r>
          </a:p>
        </p:txBody>
      </p:sp>
      <p:sp>
        <p:nvSpPr>
          <p:cNvPr id="2018312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H</a:t>
            </a:r>
          </a:p>
        </p:txBody>
      </p:sp>
      <p:sp>
        <p:nvSpPr>
          <p:cNvPr id="2018313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J</a:t>
            </a:r>
          </a:p>
        </p:txBody>
      </p:sp>
      <p:sp>
        <p:nvSpPr>
          <p:cNvPr id="2018314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18315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18316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G</a:t>
            </a:r>
          </a:p>
        </p:txBody>
      </p:sp>
      <p:sp>
        <p:nvSpPr>
          <p:cNvPr id="2018317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I</a:t>
            </a:r>
          </a:p>
        </p:txBody>
      </p:sp>
      <p:sp>
        <p:nvSpPr>
          <p:cNvPr id="2018318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K</a:t>
            </a:r>
          </a:p>
        </p:txBody>
      </p:sp>
      <p:sp>
        <p:nvSpPr>
          <p:cNvPr id="2018319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20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21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22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23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24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25" name="Line 21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26" name="Line 22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27" name="Line 23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28" name="Line 24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29" name="Line 25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30" name="Line 26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31" name="Line 27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32" name="Oval 28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  <p:sp>
        <p:nvSpPr>
          <p:cNvPr id="2018333" name="Oval 29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18334" name="Line 30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35" name="Oval 31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M</a:t>
            </a:r>
          </a:p>
        </p:txBody>
      </p:sp>
      <p:sp>
        <p:nvSpPr>
          <p:cNvPr id="2018336" name="Line 32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37" name="Oval 33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N</a:t>
            </a:r>
          </a:p>
        </p:txBody>
      </p:sp>
      <p:sp>
        <p:nvSpPr>
          <p:cNvPr id="2018338" name="Line 34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39" name="Oval 35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L</a:t>
            </a:r>
          </a:p>
        </p:txBody>
      </p:sp>
      <p:sp>
        <p:nvSpPr>
          <p:cNvPr id="2018340" name="Line 36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41" name="Text Box 37"/>
          <p:cNvSpPr txBox="1">
            <a:spLocks noChangeArrowheads="1"/>
          </p:cNvSpPr>
          <p:nvPr/>
        </p:nvSpPr>
        <p:spPr bwMode="auto">
          <a:xfrm>
            <a:off x="822325" y="5486400"/>
            <a:ext cx="73294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Routing table entries used to forward data packet.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/>
              <a:t>NOTE: Route is </a:t>
            </a:r>
            <a:r>
              <a:rPr kumimoji="0" lang="en-US" sz="2000" i="1">
                <a:solidFill>
                  <a:srgbClr val="FF0000"/>
                </a:solidFill>
              </a:rPr>
              <a:t>not</a:t>
            </a:r>
            <a:r>
              <a:rPr kumimoji="0" lang="en-US" sz="2000"/>
              <a:t> included in packet header as in DSR.</a:t>
            </a:r>
          </a:p>
        </p:txBody>
      </p:sp>
      <p:sp>
        <p:nvSpPr>
          <p:cNvPr id="2018342" name="Text Box 38"/>
          <p:cNvSpPr txBox="1">
            <a:spLocks noChangeArrowheads="1"/>
          </p:cNvSpPr>
          <p:nvPr/>
        </p:nvSpPr>
        <p:spPr bwMode="auto">
          <a:xfrm>
            <a:off x="3581400" y="1752600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DATA</a:t>
            </a:r>
          </a:p>
        </p:txBody>
      </p:sp>
      <p:sp>
        <p:nvSpPr>
          <p:cNvPr id="2018343" name="Freeform 39"/>
          <p:cNvSpPr>
            <a:spLocks/>
          </p:cNvSpPr>
          <p:nvPr/>
        </p:nvSpPr>
        <p:spPr bwMode="auto">
          <a:xfrm>
            <a:off x="3657600" y="2133600"/>
            <a:ext cx="609600" cy="228600"/>
          </a:xfrm>
          <a:custGeom>
            <a:avLst/>
            <a:gdLst>
              <a:gd name="T0" fmla="*/ 0 w 384"/>
              <a:gd name="T1" fmla="*/ 144 h 144"/>
              <a:gd name="T2" fmla="*/ 144 w 384"/>
              <a:gd name="T3" fmla="*/ 0 h 144"/>
              <a:gd name="T4" fmla="*/ 384 w 384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44">
                <a:moveTo>
                  <a:pt x="0" y="144"/>
                </a:moveTo>
                <a:cubicBezTo>
                  <a:pt x="40" y="72"/>
                  <a:pt x="80" y="0"/>
                  <a:pt x="144" y="0"/>
                </a:cubicBezTo>
                <a:cubicBezTo>
                  <a:pt x="208" y="0"/>
                  <a:pt x="344" y="120"/>
                  <a:pt x="384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44" name="Freeform 40"/>
          <p:cNvSpPr>
            <a:spLocks/>
          </p:cNvSpPr>
          <p:nvPr/>
        </p:nvSpPr>
        <p:spPr bwMode="auto">
          <a:xfrm>
            <a:off x="4648200" y="2235200"/>
            <a:ext cx="609600" cy="508000"/>
          </a:xfrm>
          <a:custGeom>
            <a:avLst/>
            <a:gdLst>
              <a:gd name="T0" fmla="*/ 0 w 384"/>
              <a:gd name="T1" fmla="*/ 128 h 320"/>
              <a:gd name="T2" fmla="*/ 240 w 384"/>
              <a:gd name="T3" fmla="*/ 32 h 320"/>
              <a:gd name="T4" fmla="*/ 384 w 384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320">
                <a:moveTo>
                  <a:pt x="0" y="128"/>
                </a:moveTo>
                <a:cubicBezTo>
                  <a:pt x="88" y="64"/>
                  <a:pt x="176" y="0"/>
                  <a:pt x="240" y="32"/>
                </a:cubicBezTo>
                <a:cubicBezTo>
                  <a:pt x="304" y="64"/>
                  <a:pt x="360" y="272"/>
                  <a:pt x="384" y="32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45" name="Freeform 41"/>
          <p:cNvSpPr>
            <a:spLocks/>
          </p:cNvSpPr>
          <p:nvPr/>
        </p:nvSpPr>
        <p:spPr bwMode="auto">
          <a:xfrm>
            <a:off x="5562600" y="2590800"/>
            <a:ext cx="685800" cy="685800"/>
          </a:xfrm>
          <a:custGeom>
            <a:avLst/>
            <a:gdLst>
              <a:gd name="T0" fmla="*/ 0 w 432"/>
              <a:gd name="T1" fmla="*/ 144 h 432"/>
              <a:gd name="T2" fmla="*/ 240 w 432"/>
              <a:gd name="T3" fmla="*/ 48 h 432"/>
              <a:gd name="T4" fmla="*/ 432 w 432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432">
                <a:moveTo>
                  <a:pt x="0" y="144"/>
                </a:moveTo>
                <a:cubicBezTo>
                  <a:pt x="84" y="72"/>
                  <a:pt x="168" y="0"/>
                  <a:pt x="240" y="48"/>
                </a:cubicBezTo>
                <a:cubicBezTo>
                  <a:pt x="312" y="96"/>
                  <a:pt x="372" y="264"/>
                  <a:pt x="432" y="4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8346" name="Freeform 42"/>
          <p:cNvSpPr>
            <a:spLocks/>
          </p:cNvSpPr>
          <p:nvPr/>
        </p:nvSpPr>
        <p:spPr bwMode="auto">
          <a:xfrm>
            <a:off x="6553200" y="3581400"/>
            <a:ext cx="457200" cy="304800"/>
          </a:xfrm>
          <a:custGeom>
            <a:avLst/>
            <a:gdLst>
              <a:gd name="T0" fmla="*/ 0 w 288"/>
              <a:gd name="T1" fmla="*/ 0 h 192"/>
              <a:gd name="T2" fmla="*/ 240 w 288"/>
              <a:gd name="T3" fmla="*/ 48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cubicBezTo>
                  <a:pt x="96" y="8"/>
                  <a:pt x="192" y="16"/>
                  <a:pt x="240" y="48"/>
                </a:cubicBezTo>
                <a:cubicBezTo>
                  <a:pt x="288" y="80"/>
                  <a:pt x="288" y="136"/>
                  <a:pt x="288" y="19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TESLA-DRIVE\Desktop\sir\AODV_Decouverte_Rout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1999"/>
            <a:ext cx="8953310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0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652D1F-1181-48DD-B8D2-4E81666C7605}" type="slidenum">
              <a:rPr lang="en-GB"/>
              <a:pPr/>
              <a:t>69</a:t>
            </a:fld>
            <a:endParaRPr lang="en-GB"/>
          </a:p>
        </p:txBody>
      </p:sp>
      <p:sp>
        <p:nvSpPr>
          <p:cNvPr id="201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6540500" cy="11430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Timeouts</a:t>
            </a:r>
          </a:p>
        </p:txBody>
      </p:sp>
      <p:sp>
        <p:nvSpPr>
          <p:cNvPr id="201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600200"/>
            <a:ext cx="77724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A routing table entry maintaining a </a:t>
            </a:r>
            <a:r>
              <a:rPr lang="en-US" sz="2400">
                <a:solidFill>
                  <a:srgbClr val="339933"/>
                </a:solidFill>
                <a:latin typeface="Comic Sans MS" pitchFamily="66" charset="0"/>
              </a:rPr>
              <a:t>reverse path</a:t>
            </a:r>
            <a:r>
              <a:rPr lang="en-US" sz="2400">
                <a:latin typeface="Comic Sans MS" pitchFamily="66" charset="0"/>
              </a:rPr>
              <a:t> is purged after a timeout interval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timeout should be long enough to allow RREP to come back</a:t>
            </a:r>
          </a:p>
          <a:p>
            <a:pPr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A routing table entry maintaining a </a:t>
            </a:r>
            <a:r>
              <a:rPr lang="en-US" sz="2400">
                <a:solidFill>
                  <a:srgbClr val="339933"/>
                </a:solidFill>
                <a:latin typeface="Comic Sans MS" pitchFamily="66" charset="0"/>
              </a:rPr>
              <a:t>forward path</a:t>
            </a:r>
            <a:r>
              <a:rPr lang="en-US" sz="2400">
                <a:latin typeface="Comic Sans MS" pitchFamily="66" charset="0"/>
              </a:rPr>
              <a:t> is purged if </a:t>
            </a:r>
            <a:r>
              <a:rPr lang="en-US" sz="2400" i="1">
                <a:solidFill>
                  <a:srgbClr val="A50021"/>
                </a:solidFill>
                <a:latin typeface="Comic Sans MS" pitchFamily="66" charset="0"/>
              </a:rPr>
              <a:t>not used</a:t>
            </a:r>
            <a:r>
              <a:rPr lang="en-US" sz="2400">
                <a:latin typeface="Comic Sans MS" pitchFamily="66" charset="0"/>
              </a:rPr>
              <a:t> for a </a:t>
            </a:r>
            <a:r>
              <a:rPr lang="en-US" sz="2400" i="1">
                <a:solidFill>
                  <a:srgbClr val="FF0000"/>
                </a:solidFill>
                <a:latin typeface="Comic Sans MS" pitchFamily="66" charset="0"/>
              </a:rPr>
              <a:t>active_route_timeout</a:t>
            </a:r>
            <a:r>
              <a:rPr lang="en-US" sz="2400">
                <a:latin typeface="Comic Sans MS" pitchFamily="66" charset="0"/>
              </a:rPr>
              <a:t> interval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if no data is being sent using a particular routing table entry,  that entry will be deleted from the routing table (even if the route may actually still be valid)</a:t>
            </a:r>
          </a:p>
        </p:txBody>
      </p:sp>
    </p:spTree>
    <p:extLst>
      <p:ext uri="{BB962C8B-B14F-4D97-AF65-F5344CB8AC3E}">
        <p14:creationId xmlns:p14="http://schemas.microsoft.com/office/powerpoint/2010/main" val="29782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3C218F-C442-432C-B76C-9B6AFA02686C}" type="slidenum">
              <a:rPr lang="en-GB"/>
              <a:pPr/>
              <a:t>7</a:t>
            </a:fld>
            <a:endParaRPr lang="en-GB"/>
          </a:p>
        </p:txBody>
      </p:sp>
      <p:sp>
        <p:nvSpPr>
          <p:cNvPr id="198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8700" y="-76200"/>
            <a:ext cx="6540500" cy="1143000"/>
          </a:xfrm>
        </p:spPr>
        <p:txBody>
          <a:bodyPr/>
          <a:lstStyle/>
          <a:p>
            <a:r>
              <a:rPr lang="en-US" sz="3600">
                <a:latin typeface="Comic Sans MS" pitchFamily="66" charset="0"/>
              </a:rPr>
              <a:t>Wireless Ad Hoc Networks</a:t>
            </a:r>
          </a:p>
        </p:txBody>
      </p:sp>
      <p:sp>
        <p:nvSpPr>
          <p:cNvPr id="198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4038600"/>
            <a:ext cx="7772400" cy="15986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omic Sans MS" pitchFamily="66" charset="0"/>
              </a:rPr>
              <a:t>Disaster recovery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itchFamily="66" charset="0"/>
              </a:rPr>
              <a:t>Battlefield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itchFamily="66" charset="0"/>
              </a:rPr>
              <a:t>Smart office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itchFamily="66" charset="0"/>
              </a:rPr>
              <a:t>Gaps in cellular infrastructure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itchFamily="66" charset="0"/>
              </a:rPr>
              <a:t>Virtual Navigation (cities, buildings, areas, etc..)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itchFamily="66" charset="0"/>
              </a:rPr>
              <a:t>Telemedicine (e.g., accident sites)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itchFamily="66" charset="0"/>
              </a:rPr>
              <a:t>Tele-</a:t>
            </a:r>
            <a:r>
              <a:rPr lang="en-US" sz="1600" dirty="0" err="1">
                <a:latin typeface="Comic Sans MS" pitchFamily="66" charset="0"/>
              </a:rPr>
              <a:t>Geoprocessing</a:t>
            </a:r>
            <a:r>
              <a:rPr lang="en-US" sz="1600" dirty="0">
                <a:latin typeface="Comic Sans MS" pitchFamily="66" charset="0"/>
              </a:rPr>
              <a:t> Applications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mic Sans MS" pitchFamily="66" charset="0"/>
              </a:rPr>
              <a:t>Education via Internet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latin typeface="Comic Sans MS" pitchFamily="66" charset="0"/>
            </a:endParaRPr>
          </a:p>
        </p:txBody>
      </p:sp>
      <p:grpSp>
        <p:nvGrpSpPr>
          <p:cNvPr id="1982468" name="Group 4"/>
          <p:cNvGrpSpPr>
            <a:grpSpLocks/>
          </p:cNvGrpSpPr>
          <p:nvPr/>
        </p:nvGrpSpPr>
        <p:grpSpPr bwMode="auto">
          <a:xfrm>
            <a:off x="2309813" y="1219200"/>
            <a:ext cx="4487862" cy="3113088"/>
            <a:chOff x="2563" y="671"/>
            <a:chExt cx="2827" cy="1961"/>
          </a:xfrm>
        </p:grpSpPr>
        <p:grpSp>
          <p:nvGrpSpPr>
            <p:cNvPr id="1982469" name="Group 5"/>
            <p:cNvGrpSpPr>
              <a:grpSpLocks noChangeAspect="1"/>
            </p:cNvGrpSpPr>
            <p:nvPr/>
          </p:nvGrpSpPr>
          <p:grpSpPr bwMode="auto">
            <a:xfrm>
              <a:off x="2686" y="1616"/>
              <a:ext cx="2704" cy="767"/>
              <a:chOff x="2201" y="2134"/>
              <a:chExt cx="3414" cy="968"/>
            </a:xfrm>
          </p:grpSpPr>
          <p:grpSp>
            <p:nvGrpSpPr>
              <p:cNvPr id="1982470" name="Group 6"/>
              <p:cNvGrpSpPr>
                <a:grpSpLocks noChangeAspect="1"/>
              </p:cNvGrpSpPr>
              <p:nvPr/>
            </p:nvGrpSpPr>
            <p:grpSpPr bwMode="auto">
              <a:xfrm>
                <a:off x="5287" y="2750"/>
                <a:ext cx="328" cy="352"/>
                <a:chOff x="1012" y="3470"/>
                <a:chExt cx="328" cy="352"/>
              </a:xfrm>
            </p:grpSpPr>
            <p:sp>
              <p:nvSpPr>
                <p:cNvPr id="1982471" name="AutoShape 7"/>
                <p:cNvSpPr>
                  <a:spLocks noChangeAspect="1" noChangeArrowheads="1"/>
                </p:cNvSpPr>
                <p:nvPr/>
              </p:nvSpPr>
              <p:spPr bwMode="auto">
                <a:xfrm>
                  <a:off x="1012" y="3574"/>
                  <a:ext cx="328" cy="248"/>
                </a:xfrm>
                <a:prstGeom prst="cube">
                  <a:avLst>
                    <a:gd name="adj" fmla="val 25000"/>
                  </a:avLst>
                </a:prstGeom>
                <a:solidFill>
                  <a:srgbClr val="993366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982472" name="Group 8"/>
                <p:cNvGrpSpPr>
                  <a:grpSpLocks noChangeAspect="1"/>
                </p:cNvGrpSpPr>
                <p:nvPr/>
              </p:nvGrpSpPr>
              <p:grpSpPr bwMode="auto">
                <a:xfrm>
                  <a:off x="1128" y="3470"/>
                  <a:ext cx="122" cy="136"/>
                  <a:chOff x="918" y="2493"/>
                  <a:chExt cx="304" cy="793"/>
                </a:xfrm>
              </p:grpSpPr>
              <p:grpSp>
                <p:nvGrpSpPr>
                  <p:cNvPr id="1982473" name="Group 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21" y="2747"/>
                    <a:ext cx="301" cy="539"/>
                    <a:chOff x="389" y="2822"/>
                    <a:chExt cx="301" cy="539"/>
                  </a:xfrm>
                </p:grpSpPr>
                <p:grpSp>
                  <p:nvGrpSpPr>
                    <p:cNvPr id="1982474" name="Group 10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389" y="2837"/>
                      <a:ext cx="193" cy="521"/>
                      <a:chOff x="389" y="2837"/>
                      <a:chExt cx="193" cy="521"/>
                    </a:xfrm>
                  </p:grpSpPr>
                  <p:sp>
                    <p:nvSpPr>
                      <p:cNvPr id="1982475" name="Line 1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67" y="2838"/>
                        <a:ext cx="70" cy="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476" name="Line 1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445" y="2843"/>
                        <a:ext cx="89" cy="10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477" name="Line 1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44" y="2953"/>
                        <a:ext cx="121" cy="23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478" name="Line 1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389" y="3180"/>
                        <a:ext cx="173" cy="17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479" name="Line 1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14" y="3182"/>
                        <a:ext cx="168" cy="17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480" name="Line 1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411" y="2953"/>
                        <a:ext cx="133" cy="22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481" name="Line 1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67" y="2837"/>
                        <a:ext cx="81" cy="12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82482" name="Line 1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80" y="3146"/>
                      <a:ext cx="72" cy="2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483" name="Line 1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51" y="2957"/>
                      <a:ext cx="102" cy="1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484" name="Line 20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52" y="2824"/>
                      <a:ext cx="24" cy="13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485" name="Line 21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39" y="2822"/>
                      <a:ext cx="42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486" name="Line 2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40" y="2841"/>
                      <a:ext cx="62" cy="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487" name="Line 23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69" y="2936"/>
                      <a:ext cx="28" cy="24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488" name="Line 2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70" y="3181"/>
                      <a:ext cx="120" cy="1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82489" name="Group 2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18" y="2493"/>
                    <a:ext cx="296" cy="788"/>
                    <a:chOff x="386" y="2568"/>
                    <a:chExt cx="296" cy="788"/>
                  </a:xfrm>
                </p:grpSpPr>
                <p:sp>
                  <p:nvSpPr>
                    <p:cNvPr id="1982490" name="Line 26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386" y="2568"/>
                      <a:ext cx="117" cy="78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491" name="Line 2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7" y="2590"/>
                      <a:ext cx="75" cy="76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492" name="Line 2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81" y="3290"/>
                      <a:ext cx="99" cy="6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493" name="Line 2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20" y="2584"/>
                      <a:ext cx="162" cy="7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494" name="Line 3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88" y="3350"/>
                      <a:ext cx="196" cy="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982495" name="Group 31"/>
              <p:cNvGrpSpPr>
                <a:grpSpLocks noChangeAspect="1"/>
              </p:cNvGrpSpPr>
              <p:nvPr/>
            </p:nvGrpSpPr>
            <p:grpSpPr bwMode="auto">
              <a:xfrm>
                <a:off x="3300" y="2652"/>
                <a:ext cx="253" cy="244"/>
                <a:chOff x="1012" y="3470"/>
                <a:chExt cx="328" cy="352"/>
              </a:xfrm>
            </p:grpSpPr>
            <p:sp>
              <p:nvSpPr>
                <p:cNvPr id="1982496" name="AutoShape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012" y="3574"/>
                  <a:ext cx="328" cy="248"/>
                </a:xfrm>
                <a:prstGeom prst="cube">
                  <a:avLst>
                    <a:gd name="adj" fmla="val 25000"/>
                  </a:avLst>
                </a:prstGeom>
                <a:solidFill>
                  <a:srgbClr val="993366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982497" name="Group 33"/>
                <p:cNvGrpSpPr>
                  <a:grpSpLocks noChangeAspect="1"/>
                </p:cNvGrpSpPr>
                <p:nvPr/>
              </p:nvGrpSpPr>
              <p:grpSpPr bwMode="auto">
                <a:xfrm>
                  <a:off x="1128" y="3470"/>
                  <a:ext cx="122" cy="136"/>
                  <a:chOff x="918" y="2493"/>
                  <a:chExt cx="304" cy="793"/>
                </a:xfrm>
              </p:grpSpPr>
              <p:grpSp>
                <p:nvGrpSpPr>
                  <p:cNvPr id="1982498" name="Group 34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21" y="2747"/>
                    <a:ext cx="301" cy="539"/>
                    <a:chOff x="389" y="2822"/>
                    <a:chExt cx="301" cy="539"/>
                  </a:xfrm>
                </p:grpSpPr>
                <p:grpSp>
                  <p:nvGrpSpPr>
                    <p:cNvPr id="1982499" name="Group 35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389" y="2837"/>
                      <a:ext cx="193" cy="521"/>
                      <a:chOff x="389" y="2837"/>
                      <a:chExt cx="193" cy="521"/>
                    </a:xfrm>
                  </p:grpSpPr>
                  <p:sp>
                    <p:nvSpPr>
                      <p:cNvPr id="1982500" name="Line 3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67" y="2838"/>
                        <a:ext cx="70" cy="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01" name="Line 3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445" y="2843"/>
                        <a:ext cx="89" cy="10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02" name="Line 38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44" y="2953"/>
                        <a:ext cx="121" cy="23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03" name="Line 39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389" y="3180"/>
                        <a:ext cx="173" cy="17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04" name="Line 40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14" y="3182"/>
                        <a:ext cx="168" cy="17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05" name="Line 4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411" y="2953"/>
                        <a:ext cx="133" cy="22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06" name="Line 4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67" y="2837"/>
                        <a:ext cx="81" cy="12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82507" name="Line 43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80" y="3146"/>
                      <a:ext cx="72" cy="2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08" name="Line 4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51" y="2957"/>
                      <a:ext cx="102" cy="1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09" name="Line 45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52" y="2824"/>
                      <a:ext cx="24" cy="13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10" name="Line 46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39" y="2822"/>
                      <a:ext cx="42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11" name="Line 4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40" y="2841"/>
                      <a:ext cx="62" cy="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12" name="Line 4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69" y="2936"/>
                      <a:ext cx="28" cy="24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13" name="Line 4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70" y="3181"/>
                      <a:ext cx="120" cy="1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82514" name="Group 50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18" y="2493"/>
                    <a:ext cx="296" cy="788"/>
                    <a:chOff x="386" y="2568"/>
                    <a:chExt cx="296" cy="788"/>
                  </a:xfrm>
                </p:grpSpPr>
                <p:sp>
                  <p:nvSpPr>
                    <p:cNvPr id="1982515" name="Line 51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386" y="2568"/>
                      <a:ext cx="117" cy="78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16" name="Line 5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7" y="2590"/>
                      <a:ext cx="75" cy="76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17" name="Line 53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81" y="3290"/>
                      <a:ext cx="99" cy="6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18" name="Line 5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20" y="2584"/>
                      <a:ext cx="162" cy="7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19" name="Line 55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88" y="3350"/>
                      <a:ext cx="196" cy="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982520" name="Group 56"/>
              <p:cNvGrpSpPr>
                <a:grpSpLocks noChangeAspect="1"/>
              </p:cNvGrpSpPr>
              <p:nvPr/>
            </p:nvGrpSpPr>
            <p:grpSpPr bwMode="auto">
              <a:xfrm>
                <a:off x="2201" y="2134"/>
                <a:ext cx="107" cy="136"/>
                <a:chOff x="1012" y="3470"/>
                <a:chExt cx="328" cy="352"/>
              </a:xfrm>
            </p:grpSpPr>
            <p:sp>
              <p:nvSpPr>
                <p:cNvPr id="1982521" name="AutoShape 57"/>
                <p:cNvSpPr>
                  <a:spLocks noChangeAspect="1" noChangeArrowheads="1"/>
                </p:cNvSpPr>
                <p:nvPr/>
              </p:nvSpPr>
              <p:spPr bwMode="auto">
                <a:xfrm>
                  <a:off x="1012" y="3574"/>
                  <a:ext cx="328" cy="248"/>
                </a:xfrm>
                <a:prstGeom prst="cube">
                  <a:avLst>
                    <a:gd name="adj" fmla="val 25000"/>
                  </a:avLst>
                </a:prstGeom>
                <a:solidFill>
                  <a:srgbClr val="993366"/>
                </a:solidFill>
                <a:ln w="12700">
                  <a:solidFill>
                    <a:schemeClr val="tx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982522" name="Group 58"/>
                <p:cNvGrpSpPr>
                  <a:grpSpLocks noChangeAspect="1"/>
                </p:cNvGrpSpPr>
                <p:nvPr/>
              </p:nvGrpSpPr>
              <p:grpSpPr bwMode="auto">
                <a:xfrm>
                  <a:off x="1128" y="3470"/>
                  <a:ext cx="122" cy="136"/>
                  <a:chOff x="918" y="2493"/>
                  <a:chExt cx="304" cy="793"/>
                </a:xfrm>
              </p:grpSpPr>
              <p:grpSp>
                <p:nvGrpSpPr>
                  <p:cNvPr id="1982523" name="Group 59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21" y="2747"/>
                    <a:ext cx="301" cy="539"/>
                    <a:chOff x="389" y="2822"/>
                    <a:chExt cx="301" cy="539"/>
                  </a:xfrm>
                </p:grpSpPr>
                <p:grpSp>
                  <p:nvGrpSpPr>
                    <p:cNvPr id="1982524" name="Group 60"/>
                    <p:cNvGrpSpPr>
                      <a:grpSpLocks noChangeAspect="1"/>
                    </p:cNvGrpSpPr>
                    <p:nvPr/>
                  </p:nvGrpSpPr>
                  <p:grpSpPr bwMode="auto">
                    <a:xfrm>
                      <a:off x="389" y="2837"/>
                      <a:ext cx="193" cy="521"/>
                      <a:chOff x="389" y="2837"/>
                      <a:chExt cx="193" cy="521"/>
                    </a:xfrm>
                  </p:grpSpPr>
                  <p:sp>
                    <p:nvSpPr>
                      <p:cNvPr id="1982525" name="Line 61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67" y="2838"/>
                        <a:ext cx="70" cy="1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26" name="Line 62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445" y="2843"/>
                        <a:ext cx="89" cy="10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27" name="Line 63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44" y="2953"/>
                        <a:ext cx="121" cy="232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28" name="Line 64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389" y="3180"/>
                        <a:ext cx="173" cy="17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29" name="Line 65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14" y="3182"/>
                        <a:ext cx="168" cy="17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30" name="Line 66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411" y="2953"/>
                        <a:ext cx="133" cy="22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2531" name="Line 67"/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>
                        <a:off x="467" y="2837"/>
                        <a:ext cx="81" cy="123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82532" name="Line 6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80" y="3146"/>
                      <a:ext cx="72" cy="2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33" name="Line 6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51" y="2957"/>
                      <a:ext cx="102" cy="19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34" name="Line 70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52" y="2824"/>
                      <a:ext cx="24" cy="13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35" name="Line 71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39" y="2822"/>
                      <a:ext cx="42" cy="19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36" name="Line 72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40" y="2841"/>
                      <a:ext cx="62" cy="9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37" name="Line 73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69" y="2936"/>
                      <a:ext cx="28" cy="24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38" name="Line 74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70" y="3181"/>
                      <a:ext cx="120" cy="115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82539" name="Group 7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918" y="2493"/>
                    <a:ext cx="296" cy="788"/>
                    <a:chOff x="386" y="2568"/>
                    <a:chExt cx="296" cy="788"/>
                  </a:xfrm>
                </p:grpSpPr>
                <p:sp>
                  <p:nvSpPr>
                    <p:cNvPr id="1982540" name="Line 76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386" y="2568"/>
                      <a:ext cx="117" cy="78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41" name="Line 77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07" y="2590"/>
                      <a:ext cx="75" cy="766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42" name="Line 78"/>
                    <p:cNvSpPr>
                      <a:spLocks noChangeAspect="1" noChangeShapeType="1"/>
                    </p:cNvSpPr>
                    <p:nvPr/>
                  </p:nvSpPr>
                  <p:spPr bwMode="auto">
                    <a:xfrm flipV="1">
                      <a:off x="581" y="3290"/>
                      <a:ext cx="99" cy="6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43" name="Line 79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520" y="2584"/>
                      <a:ext cx="162" cy="7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2544" name="Line 80"/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388" y="3350"/>
                      <a:ext cx="196" cy="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1982545" name="Picture 81" descr="NVTech_officeandbusiness0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" y="1917"/>
              <a:ext cx="834" cy="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2546" name="Picture 82" descr="nature00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6" y="844"/>
              <a:ext cx="564" cy="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2547" name="Picture 83" descr="NVTech_nature02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1213"/>
              <a:ext cx="397" cy="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2548" name="Picture 84" descr="NVTech_buildingsandhouses02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1260"/>
              <a:ext cx="953" cy="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2549" name="Picture 85" descr="aircrafts01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3" y="671"/>
              <a:ext cx="855" cy="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2550" name="Picture 86" descr="nature00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" y="926"/>
              <a:ext cx="428" cy="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2551" name="Picture 87" descr="ambulanc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" y="1754"/>
              <a:ext cx="798" cy="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2552" name="Picture 88" descr="nature00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0" y="1414"/>
              <a:ext cx="185" cy="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2553" name="Picture 89" descr="buildingsandhouses03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" y="965"/>
              <a:ext cx="1369" cy="1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2554" name="Picture 90" descr="nature00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" y="1411"/>
              <a:ext cx="78" cy="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982555" name="Object 91"/>
            <p:cNvGraphicFramePr>
              <a:graphicFrameLocks noChangeAspect="1"/>
            </p:cNvGraphicFramePr>
            <p:nvPr/>
          </p:nvGraphicFramePr>
          <p:xfrm>
            <a:off x="3776" y="1805"/>
            <a:ext cx="520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Clip" r:id="rId11" imgW="4582440" imgH="3315240" progId="MS_ClipArt_Gallery.2">
                    <p:embed/>
                  </p:oleObj>
                </mc:Choice>
                <mc:Fallback>
                  <p:oleObj name="Clip" r:id="rId11" imgW="4582440" imgH="3315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6" y="1805"/>
                          <a:ext cx="520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2556" name="Object 92"/>
            <p:cNvGraphicFramePr>
              <a:graphicFrameLocks noChangeAspect="1"/>
            </p:cNvGraphicFramePr>
            <p:nvPr/>
          </p:nvGraphicFramePr>
          <p:xfrm>
            <a:off x="3244" y="1658"/>
            <a:ext cx="23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Clip" r:id="rId13" imgW="4582440" imgH="3315240" progId="MS_ClipArt_Gallery.2">
                    <p:embed/>
                  </p:oleObj>
                </mc:Choice>
                <mc:Fallback>
                  <p:oleObj name="Clip" r:id="rId13" imgW="4582440" imgH="3315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4" y="1658"/>
                          <a:ext cx="234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2557" name="AutoShape 93"/>
            <p:cNvSpPr>
              <a:spLocks noChangeAspect="1" noChangeArrowheads="1"/>
            </p:cNvSpPr>
            <p:nvPr/>
          </p:nvSpPr>
          <p:spPr bwMode="auto">
            <a:xfrm>
              <a:off x="3608" y="1888"/>
              <a:ext cx="50" cy="49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58" name="AutoShape 94"/>
            <p:cNvSpPr>
              <a:spLocks noChangeAspect="1" noChangeArrowheads="1"/>
            </p:cNvSpPr>
            <p:nvPr/>
          </p:nvSpPr>
          <p:spPr bwMode="auto">
            <a:xfrm>
              <a:off x="3823" y="1892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59" name="AutoShape 95"/>
            <p:cNvSpPr>
              <a:spLocks noChangeAspect="1" noChangeArrowheads="1"/>
            </p:cNvSpPr>
            <p:nvPr/>
          </p:nvSpPr>
          <p:spPr bwMode="auto">
            <a:xfrm>
              <a:off x="3700" y="1942"/>
              <a:ext cx="51" cy="49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60" name="AutoShape 96"/>
            <p:cNvSpPr>
              <a:spLocks noChangeAspect="1" noChangeArrowheads="1"/>
            </p:cNvSpPr>
            <p:nvPr/>
          </p:nvSpPr>
          <p:spPr bwMode="auto">
            <a:xfrm>
              <a:off x="3622" y="1435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61" name="AutoShape 97"/>
            <p:cNvSpPr>
              <a:spLocks noChangeAspect="1" noChangeArrowheads="1"/>
            </p:cNvSpPr>
            <p:nvPr/>
          </p:nvSpPr>
          <p:spPr bwMode="auto">
            <a:xfrm>
              <a:off x="3813" y="1323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62" name="AutoShape 98"/>
            <p:cNvSpPr>
              <a:spLocks noChangeAspect="1" noChangeArrowheads="1"/>
            </p:cNvSpPr>
            <p:nvPr/>
          </p:nvSpPr>
          <p:spPr bwMode="auto">
            <a:xfrm>
              <a:off x="4424" y="1295"/>
              <a:ext cx="50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63" name="AutoShape 99"/>
            <p:cNvSpPr>
              <a:spLocks noChangeAspect="1" noChangeArrowheads="1"/>
            </p:cNvSpPr>
            <p:nvPr/>
          </p:nvSpPr>
          <p:spPr bwMode="auto">
            <a:xfrm>
              <a:off x="3996" y="1785"/>
              <a:ext cx="51" cy="49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64" name="AutoShape 100"/>
            <p:cNvSpPr>
              <a:spLocks noChangeAspect="1" noChangeArrowheads="1"/>
            </p:cNvSpPr>
            <p:nvPr/>
          </p:nvSpPr>
          <p:spPr bwMode="auto">
            <a:xfrm>
              <a:off x="4302" y="1999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65" name="AutoShape 101"/>
            <p:cNvSpPr>
              <a:spLocks noChangeAspect="1" noChangeArrowheads="1"/>
            </p:cNvSpPr>
            <p:nvPr/>
          </p:nvSpPr>
          <p:spPr bwMode="auto">
            <a:xfrm>
              <a:off x="3858" y="2177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66" name="AutoShape 102"/>
            <p:cNvSpPr>
              <a:spLocks noChangeAspect="1" noChangeArrowheads="1"/>
            </p:cNvSpPr>
            <p:nvPr/>
          </p:nvSpPr>
          <p:spPr bwMode="auto">
            <a:xfrm>
              <a:off x="3491" y="2125"/>
              <a:ext cx="50" cy="49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67" name="AutoShape 103"/>
            <p:cNvSpPr>
              <a:spLocks noChangeAspect="1" noChangeArrowheads="1"/>
            </p:cNvSpPr>
            <p:nvPr/>
          </p:nvSpPr>
          <p:spPr bwMode="auto">
            <a:xfrm>
              <a:off x="4192" y="1260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68" name="AutoShape 104"/>
            <p:cNvSpPr>
              <a:spLocks noChangeAspect="1" noChangeArrowheads="1"/>
            </p:cNvSpPr>
            <p:nvPr/>
          </p:nvSpPr>
          <p:spPr bwMode="auto">
            <a:xfrm>
              <a:off x="3222" y="2146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69" name="AutoShape 105"/>
            <p:cNvSpPr>
              <a:spLocks noChangeAspect="1" noChangeArrowheads="1"/>
            </p:cNvSpPr>
            <p:nvPr/>
          </p:nvSpPr>
          <p:spPr bwMode="auto">
            <a:xfrm>
              <a:off x="3725" y="2286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70" name="AutoShape 106"/>
            <p:cNvSpPr>
              <a:spLocks noChangeAspect="1" noChangeArrowheads="1"/>
            </p:cNvSpPr>
            <p:nvPr/>
          </p:nvSpPr>
          <p:spPr bwMode="auto">
            <a:xfrm>
              <a:off x="4056" y="2584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71" name="AutoShape 107"/>
            <p:cNvSpPr>
              <a:spLocks noChangeAspect="1" noChangeArrowheads="1"/>
            </p:cNvSpPr>
            <p:nvPr/>
          </p:nvSpPr>
          <p:spPr bwMode="auto">
            <a:xfrm>
              <a:off x="4022" y="2332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72" name="AutoShape 108"/>
            <p:cNvSpPr>
              <a:spLocks noChangeAspect="1" noChangeArrowheads="1"/>
            </p:cNvSpPr>
            <p:nvPr/>
          </p:nvSpPr>
          <p:spPr bwMode="auto">
            <a:xfrm>
              <a:off x="4213" y="2232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73" name="AutoShape 109"/>
            <p:cNvSpPr>
              <a:spLocks noChangeAspect="1" noChangeArrowheads="1"/>
            </p:cNvSpPr>
            <p:nvPr/>
          </p:nvSpPr>
          <p:spPr bwMode="auto">
            <a:xfrm>
              <a:off x="3803" y="2467"/>
              <a:ext cx="50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74" name="AutoShape 110"/>
            <p:cNvSpPr>
              <a:spLocks noChangeAspect="1" noChangeArrowheads="1"/>
            </p:cNvSpPr>
            <p:nvPr/>
          </p:nvSpPr>
          <p:spPr bwMode="auto">
            <a:xfrm>
              <a:off x="3384" y="2274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75" name="AutoShape 111"/>
            <p:cNvSpPr>
              <a:spLocks noChangeAspect="1" noChangeArrowheads="1"/>
            </p:cNvSpPr>
            <p:nvPr/>
          </p:nvSpPr>
          <p:spPr bwMode="auto">
            <a:xfrm>
              <a:off x="4509" y="2030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76" name="AutoShape 112"/>
            <p:cNvSpPr>
              <a:spLocks noChangeAspect="1" noChangeArrowheads="1"/>
            </p:cNvSpPr>
            <p:nvPr/>
          </p:nvSpPr>
          <p:spPr bwMode="auto">
            <a:xfrm>
              <a:off x="4734" y="1855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77" name="AutoShape 113"/>
            <p:cNvSpPr>
              <a:spLocks noChangeAspect="1" noChangeArrowheads="1"/>
            </p:cNvSpPr>
            <p:nvPr/>
          </p:nvSpPr>
          <p:spPr bwMode="auto">
            <a:xfrm>
              <a:off x="4917" y="1820"/>
              <a:ext cx="51" cy="49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78" name="AutoShape 114"/>
            <p:cNvSpPr>
              <a:spLocks noChangeAspect="1" noChangeArrowheads="1"/>
            </p:cNvSpPr>
            <p:nvPr/>
          </p:nvSpPr>
          <p:spPr bwMode="auto">
            <a:xfrm>
              <a:off x="4110" y="2404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79" name="AutoShape 115"/>
            <p:cNvSpPr>
              <a:spLocks noChangeAspect="1" noChangeArrowheads="1"/>
            </p:cNvSpPr>
            <p:nvPr/>
          </p:nvSpPr>
          <p:spPr bwMode="auto">
            <a:xfrm>
              <a:off x="4962" y="1865"/>
              <a:ext cx="51" cy="49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80" name="AutoShape 116"/>
            <p:cNvSpPr>
              <a:spLocks noChangeAspect="1" noChangeArrowheads="1"/>
            </p:cNvSpPr>
            <p:nvPr/>
          </p:nvSpPr>
          <p:spPr bwMode="auto">
            <a:xfrm>
              <a:off x="4684" y="1388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81" name="AutoShape 117"/>
            <p:cNvSpPr>
              <a:spLocks noChangeAspect="1" noChangeArrowheads="1"/>
            </p:cNvSpPr>
            <p:nvPr/>
          </p:nvSpPr>
          <p:spPr bwMode="auto">
            <a:xfrm>
              <a:off x="3719" y="1430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82" name="AutoShape 118"/>
            <p:cNvSpPr>
              <a:spLocks noChangeAspect="1" noChangeArrowheads="1"/>
            </p:cNvSpPr>
            <p:nvPr/>
          </p:nvSpPr>
          <p:spPr bwMode="auto">
            <a:xfrm>
              <a:off x="3890" y="2379"/>
              <a:ext cx="50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83" name="AutoShape 119"/>
            <p:cNvSpPr>
              <a:spLocks noChangeAspect="1" noChangeArrowheads="1"/>
            </p:cNvSpPr>
            <p:nvPr/>
          </p:nvSpPr>
          <p:spPr bwMode="auto">
            <a:xfrm>
              <a:off x="5126" y="2055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84" name="AutoShape 120"/>
            <p:cNvSpPr>
              <a:spLocks noChangeAspect="1" noChangeArrowheads="1"/>
            </p:cNvSpPr>
            <p:nvPr/>
          </p:nvSpPr>
          <p:spPr bwMode="auto">
            <a:xfrm>
              <a:off x="3026" y="2152"/>
              <a:ext cx="51" cy="48"/>
            </a:xfrm>
            <a:prstGeom prst="can">
              <a:avLst>
                <a:gd name="adj" fmla="val 50000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2585" name="Oval 121"/>
            <p:cNvSpPr>
              <a:spLocks noChangeAspect="1" noChangeArrowheads="1"/>
            </p:cNvSpPr>
            <p:nvPr/>
          </p:nvSpPr>
          <p:spPr bwMode="auto">
            <a:xfrm>
              <a:off x="2823" y="1522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86" name="Oval 122"/>
            <p:cNvSpPr>
              <a:spLocks noChangeAspect="1" noChangeArrowheads="1"/>
            </p:cNvSpPr>
            <p:nvPr/>
          </p:nvSpPr>
          <p:spPr bwMode="auto">
            <a:xfrm>
              <a:off x="3039" y="1572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87" name="Oval 123"/>
            <p:cNvSpPr>
              <a:spLocks noChangeAspect="1" noChangeArrowheads="1"/>
            </p:cNvSpPr>
            <p:nvPr/>
          </p:nvSpPr>
          <p:spPr bwMode="auto">
            <a:xfrm>
              <a:off x="3149" y="1481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88" name="Oval 124"/>
            <p:cNvSpPr>
              <a:spLocks noChangeAspect="1" noChangeArrowheads="1"/>
            </p:cNvSpPr>
            <p:nvPr/>
          </p:nvSpPr>
          <p:spPr bwMode="auto">
            <a:xfrm>
              <a:off x="3140" y="1698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89" name="Oval 125"/>
            <p:cNvSpPr>
              <a:spLocks noChangeAspect="1" noChangeArrowheads="1"/>
            </p:cNvSpPr>
            <p:nvPr/>
          </p:nvSpPr>
          <p:spPr bwMode="auto">
            <a:xfrm>
              <a:off x="3468" y="1454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90" name="Oval 126"/>
            <p:cNvSpPr>
              <a:spLocks noChangeAspect="1" noChangeArrowheads="1"/>
            </p:cNvSpPr>
            <p:nvPr/>
          </p:nvSpPr>
          <p:spPr bwMode="auto">
            <a:xfrm>
              <a:off x="3058" y="1360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91" name="Oval 127"/>
            <p:cNvSpPr>
              <a:spLocks noChangeAspect="1" noChangeArrowheads="1"/>
            </p:cNvSpPr>
            <p:nvPr/>
          </p:nvSpPr>
          <p:spPr bwMode="auto">
            <a:xfrm>
              <a:off x="3313" y="1389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92" name="Oval 128"/>
            <p:cNvSpPr>
              <a:spLocks noChangeAspect="1" noChangeArrowheads="1"/>
            </p:cNvSpPr>
            <p:nvPr/>
          </p:nvSpPr>
          <p:spPr bwMode="auto">
            <a:xfrm>
              <a:off x="2900" y="1470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93" name="Oval 129"/>
            <p:cNvSpPr>
              <a:spLocks noChangeAspect="1" noChangeArrowheads="1"/>
            </p:cNvSpPr>
            <p:nvPr/>
          </p:nvSpPr>
          <p:spPr bwMode="auto">
            <a:xfrm>
              <a:off x="2839" y="1768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94" name="Oval 130"/>
            <p:cNvSpPr>
              <a:spLocks noChangeAspect="1" noChangeArrowheads="1"/>
            </p:cNvSpPr>
            <p:nvPr/>
          </p:nvSpPr>
          <p:spPr bwMode="auto">
            <a:xfrm>
              <a:off x="2702" y="1712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95" name="Oval 131"/>
            <p:cNvSpPr>
              <a:spLocks noChangeAspect="1" noChangeArrowheads="1"/>
            </p:cNvSpPr>
            <p:nvPr/>
          </p:nvSpPr>
          <p:spPr bwMode="auto">
            <a:xfrm>
              <a:off x="3417" y="1434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96" name="Oval 132"/>
            <p:cNvSpPr>
              <a:spLocks noChangeAspect="1" noChangeArrowheads="1"/>
            </p:cNvSpPr>
            <p:nvPr/>
          </p:nvSpPr>
          <p:spPr bwMode="auto">
            <a:xfrm>
              <a:off x="3306" y="1488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97" name="Oval 133"/>
            <p:cNvSpPr>
              <a:spLocks noChangeAspect="1" noChangeArrowheads="1"/>
            </p:cNvSpPr>
            <p:nvPr/>
          </p:nvSpPr>
          <p:spPr bwMode="auto">
            <a:xfrm>
              <a:off x="2636" y="1680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98" name="Oval 134"/>
            <p:cNvSpPr>
              <a:spLocks noChangeAspect="1" noChangeArrowheads="1"/>
            </p:cNvSpPr>
            <p:nvPr/>
          </p:nvSpPr>
          <p:spPr bwMode="auto">
            <a:xfrm>
              <a:off x="2601" y="1829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599" name="Oval 135"/>
            <p:cNvSpPr>
              <a:spLocks noChangeAspect="1" noChangeArrowheads="1"/>
            </p:cNvSpPr>
            <p:nvPr/>
          </p:nvSpPr>
          <p:spPr bwMode="auto">
            <a:xfrm>
              <a:off x="2753" y="1785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00" name="Oval 136"/>
            <p:cNvSpPr>
              <a:spLocks noChangeAspect="1" noChangeArrowheads="1"/>
            </p:cNvSpPr>
            <p:nvPr/>
          </p:nvSpPr>
          <p:spPr bwMode="auto">
            <a:xfrm>
              <a:off x="2563" y="1722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01" name="Oval 137"/>
            <p:cNvSpPr>
              <a:spLocks noChangeAspect="1" noChangeArrowheads="1"/>
            </p:cNvSpPr>
            <p:nvPr/>
          </p:nvSpPr>
          <p:spPr bwMode="auto">
            <a:xfrm>
              <a:off x="2685" y="1870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02" name="Oval 138"/>
            <p:cNvSpPr>
              <a:spLocks noChangeAspect="1" noChangeArrowheads="1"/>
            </p:cNvSpPr>
            <p:nvPr/>
          </p:nvSpPr>
          <p:spPr bwMode="auto">
            <a:xfrm>
              <a:off x="2945" y="1768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03" name="Oval 139"/>
            <p:cNvSpPr>
              <a:spLocks noChangeAspect="1" noChangeArrowheads="1"/>
            </p:cNvSpPr>
            <p:nvPr/>
          </p:nvSpPr>
          <p:spPr bwMode="auto">
            <a:xfrm>
              <a:off x="3153" y="1762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04" name="Oval 140"/>
            <p:cNvSpPr>
              <a:spLocks noChangeAspect="1" noChangeArrowheads="1"/>
            </p:cNvSpPr>
            <p:nvPr/>
          </p:nvSpPr>
          <p:spPr bwMode="auto">
            <a:xfrm>
              <a:off x="3472" y="1749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05" name="Oval 141"/>
            <p:cNvSpPr>
              <a:spLocks noChangeAspect="1" noChangeArrowheads="1"/>
            </p:cNvSpPr>
            <p:nvPr/>
          </p:nvSpPr>
          <p:spPr bwMode="auto">
            <a:xfrm>
              <a:off x="3314" y="1744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06" name="Oval 142"/>
            <p:cNvSpPr>
              <a:spLocks noChangeAspect="1" noChangeArrowheads="1"/>
            </p:cNvSpPr>
            <p:nvPr/>
          </p:nvSpPr>
          <p:spPr bwMode="auto">
            <a:xfrm>
              <a:off x="3603" y="1006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07" name="Oval 143"/>
            <p:cNvSpPr>
              <a:spLocks noChangeAspect="1" noChangeArrowheads="1"/>
            </p:cNvSpPr>
            <p:nvPr/>
          </p:nvSpPr>
          <p:spPr bwMode="auto">
            <a:xfrm>
              <a:off x="3649" y="1069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08" name="Oval 144"/>
            <p:cNvSpPr>
              <a:spLocks noChangeAspect="1" noChangeArrowheads="1"/>
            </p:cNvSpPr>
            <p:nvPr/>
          </p:nvSpPr>
          <p:spPr bwMode="auto">
            <a:xfrm>
              <a:off x="3565" y="1125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09" name="Oval 145"/>
            <p:cNvSpPr>
              <a:spLocks noChangeAspect="1" noChangeArrowheads="1"/>
            </p:cNvSpPr>
            <p:nvPr/>
          </p:nvSpPr>
          <p:spPr bwMode="auto">
            <a:xfrm>
              <a:off x="3521" y="1077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10" name="Oval 146"/>
            <p:cNvSpPr>
              <a:spLocks noChangeAspect="1" noChangeArrowheads="1"/>
            </p:cNvSpPr>
            <p:nvPr/>
          </p:nvSpPr>
          <p:spPr bwMode="auto">
            <a:xfrm>
              <a:off x="3576" y="1029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11" name="Oval 147"/>
            <p:cNvSpPr>
              <a:spLocks noChangeAspect="1" noChangeArrowheads="1"/>
            </p:cNvSpPr>
            <p:nvPr/>
          </p:nvSpPr>
          <p:spPr bwMode="auto">
            <a:xfrm>
              <a:off x="3400" y="1208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12" name="Oval 148"/>
            <p:cNvSpPr>
              <a:spLocks noChangeAspect="1" noChangeArrowheads="1"/>
            </p:cNvSpPr>
            <p:nvPr/>
          </p:nvSpPr>
          <p:spPr bwMode="auto">
            <a:xfrm>
              <a:off x="3613" y="1050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13" name="Oval 149"/>
            <p:cNvSpPr>
              <a:spLocks noChangeAspect="1" noChangeArrowheads="1"/>
            </p:cNvSpPr>
            <p:nvPr/>
          </p:nvSpPr>
          <p:spPr bwMode="auto">
            <a:xfrm>
              <a:off x="3620" y="997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14" name="Oval 150"/>
            <p:cNvSpPr>
              <a:spLocks noChangeAspect="1" noChangeArrowheads="1"/>
            </p:cNvSpPr>
            <p:nvPr/>
          </p:nvSpPr>
          <p:spPr bwMode="auto">
            <a:xfrm>
              <a:off x="3713" y="1202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15" name="Oval 151"/>
            <p:cNvSpPr>
              <a:spLocks noChangeAspect="1" noChangeArrowheads="1"/>
            </p:cNvSpPr>
            <p:nvPr/>
          </p:nvSpPr>
          <p:spPr bwMode="auto">
            <a:xfrm>
              <a:off x="3637" y="1214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16" name="Oval 152"/>
            <p:cNvSpPr>
              <a:spLocks noChangeAspect="1" noChangeArrowheads="1"/>
            </p:cNvSpPr>
            <p:nvPr/>
          </p:nvSpPr>
          <p:spPr bwMode="auto">
            <a:xfrm>
              <a:off x="3384" y="1328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17" name="Oval 153"/>
            <p:cNvSpPr>
              <a:spLocks noChangeAspect="1" noChangeArrowheads="1"/>
            </p:cNvSpPr>
            <p:nvPr/>
          </p:nvSpPr>
          <p:spPr bwMode="auto">
            <a:xfrm>
              <a:off x="3525" y="1388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18" name="Oval 154"/>
            <p:cNvSpPr>
              <a:spLocks noChangeAspect="1" noChangeArrowheads="1"/>
            </p:cNvSpPr>
            <p:nvPr/>
          </p:nvSpPr>
          <p:spPr bwMode="auto">
            <a:xfrm>
              <a:off x="3665" y="1357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19" name="Oval 155"/>
            <p:cNvSpPr>
              <a:spLocks noChangeAspect="1" noChangeArrowheads="1"/>
            </p:cNvSpPr>
            <p:nvPr/>
          </p:nvSpPr>
          <p:spPr bwMode="auto">
            <a:xfrm>
              <a:off x="3656" y="1157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20" name="Oval 156"/>
            <p:cNvSpPr>
              <a:spLocks noChangeAspect="1" noChangeArrowheads="1"/>
            </p:cNvSpPr>
            <p:nvPr/>
          </p:nvSpPr>
          <p:spPr bwMode="auto">
            <a:xfrm>
              <a:off x="3808" y="1224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21" name="Oval 157"/>
            <p:cNvSpPr>
              <a:spLocks noChangeAspect="1" noChangeArrowheads="1"/>
            </p:cNvSpPr>
            <p:nvPr/>
          </p:nvSpPr>
          <p:spPr bwMode="auto">
            <a:xfrm>
              <a:off x="3637" y="1018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2622" name="Rectangle 158"/>
            <p:cNvSpPr>
              <a:spLocks noChangeAspect="1" noChangeArrowheads="1"/>
            </p:cNvSpPr>
            <p:nvPr/>
          </p:nvSpPr>
          <p:spPr bwMode="auto">
            <a:xfrm>
              <a:off x="3528" y="1271"/>
              <a:ext cx="209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82623" name="Oval 159"/>
            <p:cNvSpPr>
              <a:spLocks noChangeAspect="1" noChangeArrowheads="1"/>
            </p:cNvSpPr>
            <p:nvPr/>
          </p:nvSpPr>
          <p:spPr bwMode="auto">
            <a:xfrm>
              <a:off x="3573" y="1252"/>
              <a:ext cx="23" cy="23"/>
            </a:xfrm>
            <a:prstGeom prst="ellipse">
              <a:avLst/>
            </a:prstGeom>
            <a:solidFill>
              <a:srgbClr val="333399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982624" name="Picture 160" descr="fujitsu1000_lefty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" y="2105"/>
              <a:ext cx="500" cy="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52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FB0F97-5CBE-4A83-BC4E-D05F422270E9}" type="slidenum">
              <a:rPr lang="en-GB"/>
              <a:pPr/>
              <a:t>70</a:t>
            </a:fld>
            <a:endParaRPr lang="en-GB"/>
          </a:p>
        </p:txBody>
      </p:sp>
      <p:sp>
        <p:nvSpPr>
          <p:cNvPr id="202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6540500" cy="1143000"/>
          </a:xfrm>
        </p:spPr>
        <p:txBody>
          <a:bodyPr/>
          <a:lstStyle/>
          <a:p>
            <a:r>
              <a:rPr lang="en-US" sz="3600" dirty="0">
                <a:latin typeface="Comic Sans MS" pitchFamily="66" charset="0"/>
              </a:rPr>
              <a:t>Link Failure Reporting</a:t>
            </a:r>
          </a:p>
        </p:txBody>
      </p:sp>
      <p:sp>
        <p:nvSpPr>
          <p:cNvPr id="202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752600"/>
            <a:ext cx="7772400" cy="4114800"/>
          </a:xfrm>
        </p:spPr>
        <p:txBody>
          <a:bodyPr/>
          <a:lstStyle/>
          <a:p>
            <a:endParaRPr lang="en-US" sz="2800"/>
          </a:p>
          <a:p>
            <a:r>
              <a:rPr lang="en-US" sz="2400">
                <a:latin typeface="Comic Sans MS" pitchFamily="66" charset="0"/>
              </a:rPr>
              <a:t>A neighbor of node X is considered </a:t>
            </a:r>
            <a:r>
              <a:rPr lang="en-US" sz="2400">
                <a:solidFill>
                  <a:srgbClr val="FF99CC"/>
                </a:solidFill>
                <a:latin typeface="Comic Sans MS" pitchFamily="66" charset="0"/>
              </a:rPr>
              <a:t>active</a:t>
            </a:r>
            <a:r>
              <a:rPr lang="en-US" sz="2400">
                <a:latin typeface="Comic Sans MS" pitchFamily="66" charset="0"/>
              </a:rPr>
              <a:t> for a routing table entry if the neighbor sent a packet within </a:t>
            </a:r>
            <a:r>
              <a:rPr lang="en-US" sz="2400" i="1">
                <a:solidFill>
                  <a:srgbClr val="FF0000"/>
                </a:solidFill>
                <a:latin typeface="Comic Sans MS" pitchFamily="66" charset="0"/>
              </a:rPr>
              <a:t>active_route_timeout</a:t>
            </a:r>
            <a:r>
              <a:rPr lang="en-US" sz="2400">
                <a:latin typeface="Comic Sans MS" pitchFamily="66" charset="0"/>
              </a:rPr>
              <a:t> interval which was forwarded using that entry</a:t>
            </a:r>
          </a:p>
          <a:p>
            <a:r>
              <a:rPr lang="en-US" sz="2400">
                <a:latin typeface="Comic Sans MS" pitchFamily="66" charset="0"/>
              </a:rPr>
              <a:t>When the next hop link in a routing table entry breaks, all </a:t>
            </a:r>
            <a:r>
              <a:rPr lang="en-US" sz="2400">
                <a:solidFill>
                  <a:srgbClr val="FF99CC"/>
                </a:solidFill>
                <a:latin typeface="Comic Sans MS" pitchFamily="66" charset="0"/>
              </a:rPr>
              <a:t>active</a:t>
            </a:r>
            <a:r>
              <a:rPr lang="en-US" sz="2400">
                <a:solidFill>
                  <a:schemeClr val="accent1"/>
                </a:solidFill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neighbors are informed</a:t>
            </a:r>
          </a:p>
          <a:p>
            <a:r>
              <a:rPr lang="en-US" sz="2400">
                <a:latin typeface="Comic Sans MS" pitchFamily="66" charset="0"/>
              </a:rPr>
              <a:t>Link failures are propagated by means of Route Error messages, which also update destination sequence numbers</a:t>
            </a:r>
          </a:p>
        </p:txBody>
      </p:sp>
    </p:spTree>
    <p:extLst>
      <p:ext uri="{BB962C8B-B14F-4D97-AF65-F5344CB8AC3E}">
        <p14:creationId xmlns:p14="http://schemas.microsoft.com/office/powerpoint/2010/main" val="266260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A8663-902B-4FA6-8DE9-AA5FB3E99D7C}" type="slidenum">
              <a:rPr lang="en-GB"/>
              <a:pPr/>
              <a:t>71</a:t>
            </a:fld>
            <a:endParaRPr lang="en-GB"/>
          </a:p>
        </p:txBody>
      </p:sp>
      <p:sp>
        <p:nvSpPr>
          <p:cNvPr id="202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65405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/>
          <a:p>
            <a:r>
              <a:rPr lang="en-US">
                <a:latin typeface="Comic Sans MS" pitchFamily="66" charset="0"/>
              </a:rPr>
              <a:t>Route Error</a:t>
            </a:r>
          </a:p>
        </p:txBody>
      </p:sp>
      <p:sp>
        <p:nvSpPr>
          <p:cNvPr id="202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688388" cy="4114800"/>
          </a:xfrm>
        </p:spPr>
        <p:txBody>
          <a:bodyPr/>
          <a:lstStyle/>
          <a:p>
            <a:r>
              <a:rPr lang="en-US" sz="2000">
                <a:latin typeface="Comic Sans MS" pitchFamily="66" charset="0"/>
              </a:rPr>
              <a:t>When node X is unable to forward packet P (from node S to node D) on link (X,Y), it generates a RERR message</a:t>
            </a:r>
          </a:p>
          <a:p>
            <a:r>
              <a:rPr lang="en-US" sz="2000">
                <a:latin typeface="Comic Sans MS" pitchFamily="66" charset="0"/>
              </a:rPr>
              <a:t>Node X increments the destination sequence number for D cached at node X</a:t>
            </a:r>
          </a:p>
          <a:p>
            <a:r>
              <a:rPr lang="en-US" sz="2000">
                <a:latin typeface="Comic Sans MS" pitchFamily="66" charset="0"/>
              </a:rPr>
              <a:t>The incremented sequence number </a:t>
            </a:r>
            <a:r>
              <a:rPr lang="en-US" sz="2000" i="1">
                <a:latin typeface="Comic Sans MS" pitchFamily="66" charset="0"/>
              </a:rPr>
              <a:t>N</a:t>
            </a:r>
            <a:r>
              <a:rPr lang="en-US" sz="2000">
                <a:latin typeface="Comic Sans MS" pitchFamily="66" charset="0"/>
              </a:rPr>
              <a:t> is included in the RERR</a:t>
            </a:r>
          </a:p>
          <a:p>
            <a:r>
              <a:rPr lang="en-US" sz="2000">
                <a:latin typeface="Comic Sans MS" pitchFamily="66" charset="0"/>
              </a:rPr>
              <a:t>When node S receives the RERR, it initiates a new route discovery for D using destination sequence number at least as large as </a:t>
            </a:r>
            <a:r>
              <a:rPr lang="en-US" sz="2000" i="1">
                <a:latin typeface="Comic Sans MS" pitchFamily="66" charset="0"/>
              </a:rPr>
              <a:t>N</a:t>
            </a:r>
          </a:p>
          <a:p>
            <a:r>
              <a:rPr lang="en-US" sz="2000">
                <a:latin typeface="Comic Sans MS" pitchFamily="66" charset="0"/>
              </a:rPr>
              <a:t>When node D receives the route request with destination sequence number N, node D will set its sequence number to N, unless it is already larger than N</a:t>
            </a:r>
            <a:endParaRPr lang="en-US" sz="2000" i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F070A7-B64B-4CEE-BC90-D8CC7319DB89}" type="slidenum">
              <a:rPr lang="en-GB"/>
              <a:pPr/>
              <a:t>72</a:t>
            </a:fld>
            <a:endParaRPr lang="en-GB"/>
          </a:p>
        </p:txBody>
      </p:sp>
      <p:sp>
        <p:nvSpPr>
          <p:cNvPr id="202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Link Failure Detection</a:t>
            </a:r>
          </a:p>
        </p:txBody>
      </p:sp>
      <p:sp>
        <p:nvSpPr>
          <p:cNvPr id="202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FF99CC"/>
                </a:solidFill>
                <a:latin typeface="Comic Sans MS" pitchFamily="66" charset="0"/>
              </a:rPr>
              <a:t>Hello</a:t>
            </a:r>
            <a:r>
              <a:rPr lang="en-US">
                <a:latin typeface="Comic Sans MS" pitchFamily="66" charset="0"/>
              </a:rPr>
              <a:t> messages: Neighboring nodes periodically exchange hello message</a:t>
            </a: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Absence of hello message is used as an indication of link failure</a:t>
            </a:r>
          </a:p>
          <a:p>
            <a:pPr>
              <a:lnSpc>
                <a:spcPct val="90000"/>
              </a:lnSpc>
            </a:pPr>
            <a:r>
              <a:rPr lang="en-US">
                <a:latin typeface="Comic Sans MS" pitchFamily="66" charset="0"/>
              </a:rPr>
              <a:t>Alternatively, failure to receive several MAC-level acknowledgement may be used as an indication of link failure</a:t>
            </a:r>
          </a:p>
        </p:txBody>
      </p:sp>
    </p:spTree>
    <p:extLst>
      <p:ext uri="{BB962C8B-B14F-4D97-AF65-F5344CB8AC3E}">
        <p14:creationId xmlns:p14="http://schemas.microsoft.com/office/powerpoint/2010/main" val="225679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9D7CAE4-6FF6-44C9-8F40-7832B57BF09F}" type="slidenum">
              <a:rPr lang="en-GB"/>
              <a:pPr/>
              <a:t>73</a:t>
            </a:fld>
            <a:endParaRPr lang="en-GB"/>
          </a:p>
        </p:txBody>
      </p:sp>
      <p:sp>
        <p:nvSpPr>
          <p:cNvPr id="202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509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/>
          <a:p>
            <a:r>
              <a:rPr lang="en-US" sz="3600" dirty="0">
                <a:latin typeface="Comic Sans MS" pitchFamily="66" charset="0"/>
              </a:rPr>
              <a:t>Why Sequence Numbers in AODV</a:t>
            </a:r>
          </a:p>
        </p:txBody>
      </p:sp>
      <p:sp>
        <p:nvSpPr>
          <p:cNvPr id="202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226425" cy="4646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To avoid using old/broken routes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To determine which route is newer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To prevent formation of loops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2600"/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Assume that A does not know about failure of link C-D because RERR sent by C is lost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Now C performs a route discovery for D. Node A receives the RREQ (say, via path C-E-A)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Node A will reply since A knows a route to D via node B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Results in a loop (for instance, C-E-A-B-C )</a:t>
            </a:r>
          </a:p>
        </p:txBody>
      </p:sp>
      <p:sp>
        <p:nvSpPr>
          <p:cNvPr id="2023428" name="Oval 4"/>
          <p:cNvSpPr>
            <a:spLocks noChangeArrowheads="1"/>
          </p:cNvSpPr>
          <p:nvPr/>
        </p:nvSpPr>
        <p:spPr bwMode="auto">
          <a:xfrm>
            <a:off x="192405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A</a:t>
            </a:r>
          </a:p>
        </p:txBody>
      </p:sp>
      <p:sp>
        <p:nvSpPr>
          <p:cNvPr id="2023429" name="Oval 5"/>
          <p:cNvSpPr>
            <a:spLocks noChangeArrowheads="1"/>
          </p:cNvSpPr>
          <p:nvPr/>
        </p:nvSpPr>
        <p:spPr bwMode="auto">
          <a:xfrm>
            <a:off x="314325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B</a:t>
            </a:r>
          </a:p>
        </p:txBody>
      </p:sp>
      <p:sp>
        <p:nvSpPr>
          <p:cNvPr id="2023430" name="Oval 6"/>
          <p:cNvSpPr>
            <a:spLocks noChangeArrowheads="1"/>
          </p:cNvSpPr>
          <p:nvPr/>
        </p:nvSpPr>
        <p:spPr bwMode="auto">
          <a:xfrm>
            <a:off x="455295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C</a:t>
            </a:r>
          </a:p>
        </p:txBody>
      </p:sp>
      <p:sp>
        <p:nvSpPr>
          <p:cNvPr id="2023431" name="Oval 7"/>
          <p:cNvSpPr>
            <a:spLocks noChangeArrowheads="1"/>
          </p:cNvSpPr>
          <p:nvPr/>
        </p:nvSpPr>
        <p:spPr bwMode="auto">
          <a:xfrm>
            <a:off x="6057900" y="30480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D</a:t>
            </a:r>
          </a:p>
        </p:txBody>
      </p:sp>
      <p:sp>
        <p:nvSpPr>
          <p:cNvPr id="2023432" name="Line 8"/>
          <p:cNvSpPr>
            <a:spLocks noChangeShapeType="1"/>
          </p:cNvSpPr>
          <p:nvPr/>
        </p:nvSpPr>
        <p:spPr bwMode="auto">
          <a:xfrm>
            <a:off x="2533650" y="33528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3433" name="Line 9"/>
          <p:cNvSpPr>
            <a:spLocks noChangeShapeType="1"/>
          </p:cNvSpPr>
          <p:nvPr/>
        </p:nvSpPr>
        <p:spPr bwMode="auto">
          <a:xfrm>
            <a:off x="3752850" y="3352800"/>
            <a:ext cx="800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3434" name="Line 10"/>
          <p:cNvSpPr>
            <a:spLocks noChangeShapeType="1"/>
          </p:cNvSpPr>
          <p:nvPr/>
        </p:nvSpPr>
        <p:spPr bwMode="auto">
          <a:xfrm>
            <a:off x="5162550" y="3352800"/>
            <a:ext cx="8953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3435" name="Line 11"/>
          <p:cNvSpPr>
            <a:spLocks noChangeShapeType="1"/>
          </p:cNvSpPr>
          <p:nvPr/>
        </p:nvSpPr>
        <p:spPr bwMode="auto">
          <a:xfrm>
            <a:off x="5486400" y="3048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3436" name="Line 12"/>
          <p:cNvSpPr>
            <a:spLocks noChangeShapeType="1"/>
          </p:cNvSpPr>
          <p:nvPr/>
        </p:nvSpPr>
        <p:spPr bwMode="auto">
          <a:xfrm flipH="1">
            <a:off x="5486400" y="30480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3437" name="Oval 13"/>
          <p:cNvSpPr>
            <a:spLocks noChangeArrowheads="1"/>
          </p:cNvSpPr>
          <p:nvPr/>
        </p:nvSpPr>
        <p:spPr bwMode="auto">
          <a:xfrm>
            <a:off x="3143250" y="3657600"/>
            <a:ext cx="609600" cy="6096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E</a:t>
            </a:r>
          </a:p>
        </p:txBody>
      </p:sp>
      <p:sp>
        <p:nvSpPr>
          <p:cNvPr id="2023438" name="Line 14"/>
          <p:cNvSpPr>
            <a:spLocks noChangeShapeType="1"/>
          </p:cNvSpPr>
          <p:nvPr/>
        </p:nvSpPr>
        <p:spPr bwMode="auto">
          <a:xfrm>
            <a:off x="2438400" y="360045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3439" name="Line 15"/>
          <p:cNvSpPr>
            <a:spLocks noChangeShapeType="1"/>
          </p:cNvSpPr>
          <p:nvPr/>
        </p:nvSpPr>
        <p:spPr bwMode="auto">
          <a:xfrm flipV="1">
            <a:off x="3733800" y="36004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E4D977-2758-4D6B-A6F1-72297AC18592}" type="slidenum">
              <a:rPr lang="en-GB"/>
              <a:pPr/>
              <a:t>74</a:t>
            </a:fld>
            <a:endParaRPr lang="en-GB"/>
          </a:p>
        </p:txBody>
      </p:sp>
      <p:sp>
        <p:nvSpPr>
          <p:cNvPr id="202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518400" cy="1143000"/>
          </a:xfrm>
        </p:spPr>
        <p:txBody>
          <a:bodyPr/>
          <a:lstStyle/>
          <a:p>
            <a:r>
              <a:rPr lang="en-US" sz="3200" dirty="0">
                <a:latin typeface="Comic Sans MS" pitchFamily="66" charset="0"/>
              </a:rPr>
              <a:t>Optimization: Expanding Ring Search</a:t>
            </a:r>
          </a:p>
        </p:txBody>
      </p:sp>
      <p:sp>
        <p:nvSpPr>
          <p:cNvPr id="202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2800"/>
          </a:p>
          <a:p>
            <a:r>
              <a:rPr lang="en-US" sz="2800">
                <a:latin typeface="Comic Sans MS" pitchFamily="66" charset="0"/>
              </a:rPr>
              <a:t>Route Requests are initially sent with small Time-to-Live (TTL) field, to limit their propagation</a:t>
            </a:r>
          </a:p>
          <a:p>
            <a:pPr lvl="1"/>
            <a:r>
              <a:rPr lang="en-US" sz="2600">
                <a:latin typeface="Comic Sans MS" pitchFamily="66" charset="0"/>
              </a:rPr>
              <a:t>DSR also includes a similar optimization</a:t>
            </a:r>
          </a:p>
          <a:p>
            <a:endParaRPr lang="en-US" sz="2800">
              <a:latin typeface="Comic Sans MS" pitchFamily="66" charset="0"/>
            </a:endParaRPr>
          </a:p>
          <a:p>
            <a:r>
              <a:rPr lang="en-US" sz="2800">
                <a:latin typeface="Comic Sans MS" pitchFamily="66" charset="0"/>
              </a:rPr>
              <a:t>If no Route Reply is received, then larger TTL tried</a:t>
            </a:r>
          </a:p>
        </p:txBody>
      </p:sp>
    </p:spTree>
    <p:extLst>
      <p:ext uri="{BB962C8B-B14F-4D97-AF65-F5344CB8AC3E}">
        <p14:creationId xmlns:p14="http://schemas.microsoft.com/office/powerpoint/2010/main" val="42938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25DAD2-18F3-460E-B036-56D9F6DC5469}" type="slidenum">
              <a:rPr lang="en-GB"/>
              <a:pPr/>
              <a:t>75</a:t>
            </a:fld>
            <a:endParaRPr lang="en-GB"/>
          </a:p>
        </p:txBody>
      </p:sp>
      <p:sp>
        <p:nvSpPr>
          <p:cNvPr id="202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6540500" cy="1143000"/>
          </a:xfrm>
        </p:spPr>
        <p:txBody>
          <a:bodyPr/>
          <a:lstStyle/>
          <a:p>
            <a:r>
              <a:rPr lang="en-US" dirty="0">
                <a:latin typeface="Comic Sans MS" pitchFamily="66" charset="0"/>
              </a:rPr>
              <a:t>Summary: AODV</a:t>
            </a:r>
          </a:p>
        </p:txBody>
      </p:sp>
      <p:sp>
        <p:nvSpPr>
          <p:cNvPr id="202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Routes need not be included in packet headers</a:t>
            </a:r>
          </a:p>
          <a:p>
            <a:pPr>
              <a:lnSpc>
                <a:spcPct val="90000"/>
              </a:lnSpc>
            </a:pPr>
            <a:endParaRPr lang="en-US" sz="20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Nodes maintain routing tables containing entries only for routes that are in active use</a:t>
            </a:r>
          </a:p>
          <a:p>
            <a:pPr>
              <a:lnSpc>
                <a:spcPct val="90000"/>
              </a:lnSpc>
            </a:pPr>
            <a:endParaRPr lang="en-US" sz="20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At most one next-hop per destination maintained at each node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DSR may maintain several routes for a single destination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Unused routes expire even if topology does not change</a:t>
            </a:r>
          </a:p>
        </p:txBody>
      </p:sp>
    </p:spTree>
    <p:extLst>
      <p:ext uri="{BB962C8B-B14F-4D97-AF65-F5344CB8AC3E}">
        <p14:creationId xmlns:p14="http://schemas.microsoft.com/office/powerpoint/2010/main" val="25711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00EF1B9-F89F-4884-B85F-F51F64C1F586}" type="slidenum">
              <a:rPr lang="en-GB"/>
              <a:pPr/>
              <a:t>76</a:t>
            </a:fld>
            <a:endParaRPr lang="en-GB"/>
          </a:p>
        </p:txBody>
      </p:sp>
      <p:sp>
        <p:nvSpPr>
          <p:cNvPr id="209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540500" cy="1143000"/>
          </a:xfrm>
        </p:spPr>
        <p:txBody>
          <a:bodyPr/>
          <a:lstStyle/>
          <a:p>
            <a:r>
              <a:rPr lang="en-US" sz="3600">
                <a:latin typeface="Comic Sans MS" pitchFamily="66" charset="0"/>
              </a:rPr>
              <a:t>Proactive Protocols</a:t>
            </a:r>
          </a:p>
        </p:txBody>
      </p:sp>
      <p:sp>
        <p:nvSpPr>
          <p:cNvPr id="209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latin typeface="Comic Sans MS" pitchFamily="66" charset="0"/>
              </a:rPr>
              <a:t>Most of the schemes discussed so far are reactive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Proactive schemes based on distance-vector and link-state mechanisms have also been proposed</a:t>
            </a:r>
          </a:p>
        </p:txBody>
      </p:sp>
    </p:spTree>
    <p:extLst>
      <p:ext uri="{BB962C8B-B14F-4D97-AF65-F5344CB8AC3E}">
        <p14:creationId xmlns:p14="http://schemas.microsoft.com/office/powerpoint/2010/main" val="83818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EF70E-AE6D-4246-96AA-4734A02927BC}" type="slidenum">
              <a:rPr lang="en-GB"/>
              <a:pPr/>
              <a:t>77</a:t>
            </a:fld>
            <a:endParaRPr lang="en-GB"/>
          </a:p>
        </p:txBody>
      </p:sp>
      <p:sp>
        <p:nvSpPr>
          <p:cNvPr id="209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Link State Routing </a:t>
            </a:r>
            <a:endParaRPr lang="en-US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209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7526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Each node periodically floods status of its links</a:t>
            </a:r>
          </a:p>
          <a:p>
            <a:pPr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Each node re-broadcasts link state information received from its neighbor</a:t>
            </a:r>
          </a:p>
          <a:p>
            <a:pPr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Each node keeps track of link state information received from other nodes</a:t>
            </a:r>
          </a:p>
          <a:p>
            <a:pPr>
              <a:lnSpc>
                <a:spcPct val="90000"/>
              </a:lnSpc>
            </a:pPr>
            <a:endParaRPr lang="en-US" sz="240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Comic Sans MS" pitchFamily="66" charset="0"/>
              </a:rPr>
              <a:t>Each node uses above information to determine next hop to each destination</a:t>
            </a:r>
          </a:p>
        </p:txBody>
      </p:sp>
    </p:spTree>
    <p:extLst>
      <p:ext uri="{BB962C8B-B14F-4D97-AF65-F5344CB8AC3E}">
        <p14:creationId xmlns:p14="http://schemas.microsoft.com/office/powerpoint/2010/main" val="76867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E3CA210-29D7-46FA-A720-696C5E932139}" type="slidenum">
              <a:rPr lang="en-GB"/>
              <a:pPr/>
              <a:t>78</a:t>
            </a:fld>
            <a:endParaRPr lang="en-GB"/>
          </a:p>
        </p:txBody>
      </p:sp>
      <p:sp>
        <p:nvSpPr>
          <p:cNvPr id="209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65405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pitchFamily="66" charset="0"/>
              </a:rPr>
              <a:t>Destination-Sequenced Distance-Vector (DSDV)</a:t>
            </a:r>
            <a:br>
              <a:rPr lang="en-US" sz="3600" dirty="0">
                <a:latin typeface="Comic Sans MS" pitchFamily="66" charset="0"/>
              </a:rPr>
            </a:br>
            <a:endParaRPr lang="en-US" sz="3600" dirty="0">
              <a:latin typeface="Comic Sans MS" pitchFamily="66" charset="0"/>
            </a:endParaRPr>
          </a:p>
        </p:txBody>
      </p:sp>
      <p:sp>
        <p:nvSpPr>
          <p:cNvPr id="209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Each node maintains a routing table which stores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next hop towards each destination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a cost metric for the path to each destination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a destination sequence number that is created by the destination itself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Sequence numbers used to avoid formation of loops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Each node periodically forwards the routing table to its neighbors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Each node increments and appends its sequence number when sending its local routing table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This sequence number will be attached to route entries created for this node</a:t>
            </a:r>
          </a:p>
        </p:txBody>
      </p:sp>
    </p:spTree>
    <p:extLst>
      <p:ext uri="{BB962C8B-B14F-4D97-AF65-F5344CB8AC3E}">
        <p14:creationId xmlns:p14="http://schemas.microsoft.com/office/powerpoint/2010/main" val="81834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D0B245-2710-4C4F-A3A3-E20C82189FDC}" type="slidenum">
              <a:rPr lang="en-GB"/>
              <a:pPr/>
              <a:t>79</a:t>
            </a:fld>
            <a:endParaRPr lang="en-GB"/>
          </a:p>
        </p:txBody>
      </p:sp>
      <p:sp>
        <p:nvSpPr>
          <p:cNvPr id="209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366000" cy="1143000"/>
          </a:xfrm>
        </p:spPr>
        <p:txBody>
          <a:bodyPr/>
          <a:lstStyle/>
          <a:p>
            <a:r>
              <a:rPr lang="en-US" sz="3200" dirty="0">
                <a:latin typeface="Comic Sans MS" pitchFamily="66" charset="0"/>
              </a:rPr>
              <a:t>Destination-Sequenced Distance-Vector (DSDV)</a:t>
            </a:r>
          </a:p>
        </p:txBody>
      </p:sp>
      <p:sp>
        <p:nvSpPr>
          <p:cNvPr id="209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Assume that node X receives routing information from Y about a route to node Z</a:t>
            </a:r>
          </a:p>
          <a:p>
            <a:pPr>
              <a:lnSpc>
                <a:spcPct val="90000"/>
              </a:lnSpc>
            </a:pPr>
            <a:endParaRPr lang="en-US" sz="28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sz="2600"/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Let S(X) and S(Y) denote the destination sequence number for node Z as stored at node X, and as sent by node Y with its routing table to node X, respectively</a:t>
            </a:r>
          </a:p>
        </p:txBody>
      </p:sp>
      <p:sp>
        <p:nvSpPr>
          <p:cNvPr id="2094084" name="Oval 4"/>
          <p:cNvSpPr>
            <a:spLocks noChangeArrowheads="1"/>
          </p:cNvSpPr>
          <p:nvPr/>
        </p:nvSpPr>
        <p:spPr bwMode="auto">
          <a:xfrm>
            <a:off x="3067050" y="3352800"/>
            <a:ext cx="609600" cy="609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X</a:t>
            </a:r>
          </a:p>
        </p:txBody>
      </p:sp>
      <p:sp>
        <p:nvSpPr>
          <p:cNvPr id="2094085" name="Oval 5"/>
          <p:cNvSpPr>
            <a:spLocks noChangeArrowheads="1"/>
          </p:cNvSpPr>
          <p:nvPr/>
        </p:nvSpPr>
        <p:spPr bwMode="auto">
          <a:xfrm>
            <a:off x="4476750" y="3352800"/>
            <a:ext cx="609600" cy="609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94086" name="Line 6"/>
          <p:cNvSpPr>
            <a:spLocks noChangeShapeType="1"/>
          </p:cNvSpPr>
          <p:nvPr/>
        </p:nvSpPr>
        <p:spPr bwMode="auto">
          <a:xfrm flipH="1" flipV="1">
            <a:off x="3714750" y="3657600"/>
            <a:ext cx="742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4087" name="Oval 7"/>
          <p:cNvSpPr>
            <a:spLocks noChangeArrowheads="1"/>
          </p:cNvSpPr>
          <p:nvPr/>
        </p:nvSpPr>
        <p:spPr bwMode="auto">
          <a:xfrm>
            <a:off x="6286500" y="3333750"/>
            <a:ext cx="609600" cy="609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0022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E160D1-CD33-4FFD-8CDA-7EBB65CA60B9}" type="slidenum">
              <a:rPr lang="en-GB"/>
              <a:pPr/>
              <a:t>8</a:t>
            </a:fld>
            <a:endParaRPr lang="en-GB"/>
          </a:p>
        </p:txBody>
      </p:sp>
      <p:sp>
        <p:nvSpPr>
          <p:cNvPr id="198349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917700" y="304800"/>
            <a:ext cx="65405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omic Sans MS" pitchFamily="66" charset="0"/>
              </a:rPr>
              <a:t>Classes of Wireless Ad Hoc Networks</a:t>
            </a:r>
          </a:p>
        </p:txBody>
      </p:sp>
      <p:sp>
        <p:nvSpPr>
          <p:cNvPr id="198349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93775" y="1600200"/>
            <a:ext cx="8226425" cy="464661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Three distinct classes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Mobile Ad Hoc Networks (MANET)</a:t>
            </a:r>
          </a:p>
          <a:p>
            <a:pPr marL="1143000" lvl="2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possibly highly mobile nodes</a:t>
            </a:r>
          </a:p>
          <a:p>
            <a:pPr marL="1143000" lvl="2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power constrained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Wireless Ad Hoc Sensor/Device Networks</a:t>
            </a:r>
          </a:p>
          <a:p>
            <a:pPr marL="1143000" lvl="2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relatively immobile</a:t>
            </a:r>
          </a:p>
          <a:p>
            <a:pPr marL="1143000" lvl="2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severely power constrained nodes</a:t>
            </a:r>
          </a:p>
          <a:p>
            <a:pPr marL="1143000" lvl="2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large scale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Wireless Ad Hoc Backbone Networks</a:t>
            </a:r>
          </a:p>
          <a:p>
            <a:pPr marL="1143000" lvl="2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rapidly deployable wireless infrastructure</a:t>
            </a:r>
          </a:p>
          <a:p>
            <a:pPr marL="1143000" lvl="2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largely immobile nodes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Common attributes: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Ad hoc deployment, no infrastructure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omic Sans MS" pitchFamily="66" charset="0"/>
              </a:rPr>
              <a:t>Routes between S-D nodes may contain multiple hops</a:t>
            </a:r>
          </a:p>
        </p:txBody>
      </p:sp>
    </p:spTree>
    <p:extLst>
      <p:ext uri="{BB962C8B-B14F-4D97-AF65-F5344CB8AC3E}">
        <p14:creationId xmlns:p14="http://schemas.microsoft.com/office/powerpoint/2010/main" val="288805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98CA72-F140-4515-8D19-4E5182C0A512}" type="slidenum">
              <a:rPr lang="en-GB"/>
              <a:pPr/>
              <a:t>80</a:t>
            </a:fld>
            <a:endParaRPr lang="en-GB"/>
          </a:p>
        </p:txBody>
      </p:sp>
      <p:sp>
        <p:nvSpPr>
          <p:cNvPr id="209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152400"/>
            <a:ext cx="6540500" cy="1143000"/>
          </a:xfrm>
        </p:spPr>
        <p:txBody>
          <a:bodyPr/>
          <a:lstStyle/>
          <a:p>
            <a:r>
              <a:rPr lang="en-US" sz="3200">
                <a:latin typeface="Comic Sans MS" pitchFamily="66" charset="0"/>
              </a:rPr>
              <a:t>Destination-Sequenced Distance-Vector (DSDV)</a:t>
            </a:r>
          </a:p>
        </p:txBody>
      </p:sp>
      <p:sp>
        <p:nvSpPr>
          <p:cNvPr id="209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>
                <a:latin typeface="Comic Sans MS" pitchFamily="66" charset="0"/>
              </a:rPr>
              <a:t>Node X takes the following steps:</a:t>
            </a:r>
          </a:p>
          <a:p>
            <a:pPr>
              <a:lnSpc>
                <a:spcPct val="90000"/>
              </a:lnSpc>
            </a:pPr>
            <a:endParaRPr lang="en-US" sz="2800">
              <a:latin typeface="Comic Sans MS" pitchFamily="66" charset="0"/>
            </a:endParaRPr>
          </a:p>
          <a:p>
            <a:pPr lvl="1">
              <a:lnSpc>
                <a:spcPct val="90000"/>
              </a:lnSpc>
            </a:pPr>
            <a:endParaRPr lang="en-US" sz="2600"/>
          </a:p>
          <a:p>
            <a:pPr lvl="1">
              <a:lnSpc>
                <a:spcPct val="90000"/>
              </a:lnSpc>
            </a:pPr>
            <a:endParaRPr lang="en-US" sz="2600"/>
          </a:p>
          <a:p>
            <a:pPr lvl="1">
              <a:lnSpc>
                <a:spcPct val="90000"/>
              </a:lnSpc>
            </a:pPr>
            <a:endParaRPr lang="en-US" sz="2600"/>
          </a:p>
          <a:p>
            <a:pPr lvl="1">
              <a:lnSpc>
                <a:spcPct val="90000"/>
              </a:lnSpc>
            </a:pPr>
            <a:endParaRPr lang="en-US" sz="2600"/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If  S(X) &gt; S(Y), then X ignores the routing information received from Y 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If S(X) = S(Y), and cost of going through Y is smaller than the route known to X, then X sets Y as the next hop to Z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If S(X) &lt; S(Y), then X sets Y as the next hop to Z, and S(X) is updated to equal S(Y)</a:t>
            </a:r>
          </a:p>
        </p:txBody>
      </p:sp>
      <p:sp>
        <p:nvSpPr>
          <p:cNvPr id="2095108" name="Oval 4"/>
          <p:cNvSpPr>
            <a:spLocks noChangeArrowheads="1"/>
          </p:cNvSpPr>
          <p:nvPr/>
        </p:nvSpPr>
        <p:spPr bwMode="auto">
          <a:xfrm>
            <a:off x="3067050" y="3352800"/>
            <a:ext cx="609600" cy="609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X</a:t>
            </a:r>
          </a:p>
        </p:txBody>
      </p:sp>
      <p:sp>
        <p:nvSpPr>
          <p:cNvPr id="2095109" name="Oval 5"/>
          <p:cNvSpPr>
            <a:spLocks noChangeArrowheads="1"/>
          </p:cNvSpPr>
          <p:nvPr/>
        </p:nvSpPr>
        <p:spPr bwMode="auto">
          <a:xfrm>
            <a:off x="4476750" y="3352800"/>
            <a:ext cx="609600" cy="609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Y</a:t>
            </a:r>
          </a:p>
        </p:txBody>
      </p:sp>
      <p:sp>
        <p:nvSpPr>
          <p:cNvPr id="2095110" name="Line 6"/>
          <p:cNvSpPr>
            <a:spLocks noChangeShapeType="1"/>
          </p:cNvSpPr>
          <p:nvPr/>
        </p:nvSpPr>
        <p:spPr bwMode="auto">
          <a:xfrm flipH="1" flipV="1">
            <a:off x="3714750" y="3657600"/>
            <a:ext cx="742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95111" name="Oval 7"/>
          <p:cNvSpPr>
            <a:spLocks noChangeArrowheads="1"/>
          </p:cNvSpPr>
          <p:nvPr/>
        </p:nvSpPr>
        <p:spPr bwMode="auto">
          <a:xfrm>
            <a:off x="6286500" y="3333750"/>
            <a:ext cx="609600" cy="609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000">
                <a:latin typeface="Arial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6644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2F0B8-9A4D-42C9-B34E-15617C56A472}" type="slidenum">
              <a:rPr lang="en-GB"/>
              <a:pPr/>
              <a:t>81</a:t>
            </a:fld>
            <a:endParaRPr lang="en-GB"/>
          </a:p>
        </p:txBody>
      </p:sp>
      <p:sp>
        <p:nvSpPr>
          <p:cNvPr id="209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mic Sans MS" pitchFamily="66" charset="0"/>
              </a:rPr>
              <a:t>Comparison</a:t>
            </a:r>
          </a:p>
        </p:txBody>
      </p:sp>
      <p:sp>
        <p:nvSpPr>
          <p:cNvPr id="2096131" name="Line 3"/>
          <p:cNvSpPr>
            <a:spLocks noChangeShapeType="1"/>
          </p:cNvSpPr>
          <p:nvPr/>
        </p:nvSpPr>
        <p:spPr bwMode="auto">
          <a:xfrm>
            <a:off x="2362200" y="3844925"/>
            <a:ext cx="5105400" cy="0"/>
          </a:xfrm>
          <a:prstGeom prst="line">
            <a:avLst/>
          </a:prstGeom>
          <a:noFill/>
          <a:ln w="76200" cmpd="tri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96132" name="Group 4"/>
          <p:cNvGrpSpPr>
            <a:grpSpLocks/>
          </p:cNvGrpSpPr>
          <p:nvPr/>
        </p:nvGrpSpPr>
        <p:grpSpPr bwMode="auto">
          <a:xfrm>
            <a:off x="995363" y="2919413"/>
            <a:ext cx="2989262" cy="2251075"/>
            <a:chOff x="627" y="838"/>
            <a:chExt cx="1883" cy="1418"/>
          </a:xfrm>
        </p:grpSpPr>
        <p:sp>
          <p:nvSpPr>
            <p:cNvPr id="2096133" name="Text Box 5"/>
            <p:cNvSpPr txBox="1">
              <a:spLocks noChangeArrowheads="1"/>
            </p:cNvSpPr>
            <p:nvPr/>
          </p:nvSpPr>
          <p:spPr bwMode="auto">
            <a:xfrm>
              <a:off x="627" y="1430"/>
              <a:ext cx="188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0">
                  <a:latin typeface="Times New Roman" pitchFamily="18" charset="0"/>
                </a:rPr>
                <a:t>Low maintenance overhead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0">
                  <a:latin typeface="Times New Roman" pitchFamily="18" charset="0"/>
                </a:rPr>
                <a:t>Low update overhead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0">
                  <a:latin typeface="Times New Roman" pitchFamily="18" charset="0"/>
                </a:rPr>
                <a:t>High access overhead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0">
                  <a:latin typeface="Times New Roman" pitchFamily="18" charset="0"/>
                </a:rPr>
                <a:t>Dynamic networks</a:t>
              </a:r>
            </a:p>
          </p:txBody>
        </p:sp>
        <p:grpSp>
          <p:nvGrpSpPr>
            <p:cNvPr id="2096134" name="Group 6"/>
            <p:cNvGrpSpPr>
              <a:grpSpLocks/>
            </p:cNvGrpSpPr>
            <p:nvPr/>
          </p:nvGrpSpPr>
          <p:grpSpPr bwMode="auto">
            <a:xfrm>
              <a:off x="1286" y="838"/>
              <a:ext cx="517" cy="535"/>
              <a:chOff x="1286" y="1385"/>
              <a:chExt cx="517" cy="535"/>
            </a:xfrm>
          </p:grpSpPr>
          <p:sp>
            <p:nvSpPr>
              <p:cNvPr id="2096135" name="Line 7"/>
              <p:cNvSpPr>
                <a:spLocks noChangeShapeType="1"/>
              </p:cNvSpPr>
              <p:nvPr/>
            </p:nvSpPr>
            <p:spPr bwMode="auto">
              <a:xfrm>
                <a:off x="1536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6136" name="Text Box 8"/>
              <p:cNvSpPr txBox="1">
                <a:spLocks noChangeArrowheads="1"/>
              </p:cNvSpPr>
              <p:nvPr/>
            </p:nvSpPr>
            <p:spPr bwMode="auto">
              <a:xfrm>
                <a:off x="1286" y="1385"/>
                <a:ext cx="51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2200" b="0">
                    <a:latin typeface="Times New Roman" pitchFamily="18" charset="0"/>
                  </a:rPr>
                  <a:t>Local</a:t>
                </a:r>
              </a:p>
            </p:txBody>
          </p:sp>
        </p:grpSp>
      </p:grpSp>
      <p:grpSp>
        <p:nvGrpSpPr>
          <p:cNvPr id="2096137" name="Group 9"/>
          <p:cNvGrpSpPr>
            <a:grpSpLocks/>
          </p:cNvGrpSpPr>
          <p:nvPr/>
        </p:nvGrpSpPr>
        <p:grpSpPr bwMode="auto">
          <a:xfrm>
            <a:off x="5872163" y="2884488"/>
            <a:ext cx="2989262" cy="2297112"/>
            <a:chOff x="3699" y="816"/>
            <a:chExt cx="1883" cy="1447"/>
          </a:xfrm>
        </p:grpSpPr>
        <p:sp>
          <p:nvSpPr>
            <p:cNvPr id="2096138" name="Text Box 10"/>
            <p:cNvSpPr txBox="1">
              <a:spLocks noChangeArrowheads="1"/>
            </p:cNvSpPr>
            <p:nvPr/>
          </p:nvSpPr>
          <p:spPr bwMode="auto">
            <a:xfrm>
              <a:off x="3699" y="1437"/>
              <a:ext cx="188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0">
                  <a:latin typeface="Times New Roman" pitchFamily="18" charset="0"/>
                </a:rPr>
                <a:t>Low maintenance overhead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0">
                  <a:latin typeface="Times New Roman" pitchFamily="18" charset="0"/>
                </a:rPr>
                <a:t>Low access overhead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0">
                  <a:latin typeface="Times New Roman" pitchFamily="18" charset="0"/>
                </a:rPr>
                <a:t>High update overhead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2000" b="0">
                  <a:latin typeface="Times New Roman" pitchFamily="18" charset="0"/>
                </a:rPr>
                <a:t>Static networks</a:t>
              </a:r>
            </a:p>
          </p:txBody>
        </p:sp>
        <p:grpSp>
          <p:nvGrpSpPr>
            <p:cNvPr id="2096139" name="Group 11"/>
            <p:cNvGrpSpPr>
              <a:grpSpLocks/>
            </p:cNvGrpSpPr>
            <p:nvPr/>
          </p:nvGrpSpPr>
          <p:grpSpPr bwMode="auto">
            <a:xfrm>
              <a:off x="4320" y="816"/>
              <a:ext cx="815" cy="557"/>
              <a:chOff x="4320" y="1363"/>
              <a:chExt cx="815" cy="557"/>
            </a:xfrm>
          </p:grpSpPr>
          <p:sp>
            <p:nvSpPr>
              <p:cNvPr id="2096140" name="Line 12"/>
              <p:cNvSpPr>
                <a:spLocks noChangeShapeType="1"/>
              </p:cNvSpPr>
              <p:nvPr/>
            </p:nvSpPr>
            <p:spPr bwMode="auto">
              <a:xfrm>
                <a:off x="4656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6141" name="Text Box 13"/>
              <p:cNvSpPr txBox="1">
                <a:spLocks noChangeArrowheads="1"/>
              </p:cNvSpPr>
              <p:nvPr/>
            </p:nvSpPr>
            <p:spPr bwMode="auto">
              <a:xfrm>
                <a:off x="4320" y="1363"/>
                <a:ext cx="81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2200" b="0">
                    <a:latin typeface="Times New Roman" pitchFamily="18" charset="0"/>
                  </a:rPr>
                  <a:t>Link state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66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9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613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DCB52-72F6-4042-910D-34B65C392BEA}" type="slidenum">
              <a:rPr lang="en-GB"/>
              <a:pPr/>
              <a:t>82</a:t>
            </a:fld>
            <a:endParaRPr lang="en-GB"/>
          </a:p>
        </p:txBody>
      </p:sp>
      <p:sp>
        <p:nvSpPr>
          <p:cNvPr id="207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76200"/>
            <a:ext cx="6540500" cy="11430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Implementation Issues</a:t>
            </a:r>
          </a:p>
        </p:txBody>
      </p:sp>
      <p:sp>
        <p:nvSpPr>
          <p:cNvPr id="207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688387" cy="4646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Several implementations apparently exist (see IETF)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only a few available publicly</a:t>
            </a:r>
            <a:endParaRPr lang="en-US" sz="2000">
              <a:solidFill>
                <a:schemeClr val="hlink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Where to implement ad hoc routing?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Link layer, Network layer, Application layer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Address assignment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Restrict all nodes to be on the same subnet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Nodes may be given random addresses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How to assign addresses? DHCP for ad hoc network?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Security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How can I trust you to forward my packets without tampering?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How do I know you are what you claim to be ?</a:t>
            </a:r>
          </a:p>
          <a:p>
            <a:pPr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Comic Sans MS" pitchFamily="66" charset="0"/>
              </a:rPr>
              <a:t>Can we make any guarantees on performance?</a:t>
            </a:r>
          </a:p>
        </p:txBody>
      </p:sp>
    </p:spTree>
    <p:extLst>
      <p:ext uri="{BB962C8B-B14F-4D97-AF65-F5344CB8AC3E}">
        <p14:creationId xmlns:p14="http://schemas.microsoft.com/office/powerpoint/2010/main" val="33487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4F0B-D4D2-4E1F-A6FD-6236C374FCFD}" type="slidenum">
              <a:rPr lang="en-US"/>
              <a:pPr/>
              <a:t>83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0"/>
            <a:ext cx="8686800" cy="762000"/>
          </a:xfrm>
        </p:spPr>
        <p:txBody>
          <a:bodyPr/>
          <a:lstStyle/>
          <a:p>
            <a:pPr algn="ctr"/>
            <a:r>
              <a:rPr lang="en-US"/>
              <a:t>Introduction to WSN</a:t>
            </a:r>
          </a:p>
        </p:txBody>
      </p:sp>
    </p:spTree>
    <p:extLst>
      <p:ext uri="{BB962C8B-B14F-4D97-AF65-F5344CB8AC3E}">
        <p14:creationId xmlns:p14="http://schemas.microsoft.com/office/powerpoint/2010/main" val="33751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C:\Users\pankaj\Desktop\SIR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8719036" cy="524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FF22-076B-43E6-93B0-5C2B0D81684C}" type="slidenum">
              <a:rPr lang="en-US"/>
              <a:pPr/>
              <a:t>85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304800" y="1447800"/>
            <a:ext cx="4267200" cy="4572000"/>
          </a:xfrm>
          <a:prstGeom prst="rect">
            <a:avLst/>
          </a:prstGeom>
          <a:solidFill>
            <a:srgbClr val="FFCC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1600">
              <a:latin typeface="Times New Roman" pitchFamily="18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Sensor node architecture</a:t>
            </a:r>
            <a:endParaRPr lang="en-US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6425" y="1143000"/>
            <a:ext cx="4575175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Sensors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Enabled by recent advances in MEMS technology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Integrated Wireless Transceiver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Limited in </a:t>
            </a:r>
          </a:p>
          <a:p>
            <a:pPr marL="1085850"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Energy </a:t>
            </a:r>
          </a:p>
          <a:p>
            <a:pPr marL="1085850"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Computation</a:t>
            </a:r>
          </a:p>
          <a:p>
            <a:pPr marL="1085850"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Storage</a:t>
            </a:r>
          </a:p>
          <a:p>
            <a:pPr marL="1085850"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Transmission range</a:t>
            </a:r>
          </a:p>
          <a:p>
            <a:pPr marL="1085850"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Bandwidth</a:t>
            </a:r>
          </a:p>
        </p:txBody>
      </p:sp>
      <p:sp>
        <p:nvSpPr>
          <p:cNvPr id="242693" name="AutoShape 5"/>
          <p:cNvSpPr>
            <a:spLocks noChangeArrowheads="1"/>
          </p:cNvSpPr>
          <p:nvPr/>
        </p:nvSpPr>
        <p:spPr bwMode="auto">
          <a:xfrm>
            <a:off x="381000" y="1981200"/>
            <a:ext cx="990600" cy="685800"/>
          </a:xfrm>
          <a:prstGeom prst="roundRect">
            <a:avLst>
              <a:gd name="adj" fmla="val 16667"/>
            </a:avLst>
          </a:prstGeom>
          <a:solidFill>
            <a:srgbClr val="CCFFFF">
              <a:alpha val="50000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 dirty="0">
                <a:latin typeface="Times New Roman" pitchFamily="18" charset="0"/>
              </a:rPr>
              <a:t>Battery</a:t>
            </a:r>
          </a:p>
        </p:txBody>
      </p:sp>
      <p:sp>
        <p:nvSpPr>
          <p:cNvPr id="242694" name="AutoShape 6"/>
          <p:cNvSpPr>
            <a:spLocks noChangeArrowheads="1"/>
          </p:cNvSpPr>
          <p:nvPr/>
        </p:nvSpPr>
        <p:spPr bwMode="auto">
          <a:xfrm>
            <a:off x="457200" y="3352800"/>
            <a:ext cx="1219200" cy="2133600"/>
          </a:xfrm>
          <a:prstGeom prst="roundRect">
            <a:avLst>
              <a:gd name="adj" fmla="val 16667"/>
            </a:avLst>
          </a:prstGeom>
          <a:solidFill>
            <a:srgbClr val="339966">
              <a:alpha val="50000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>
                <a:latin typeface="Times New Roman" pitchFamily="18" charset="0"/>
              </a:rPr>
              <a:t>Memory</a:t>
            </a:r>
          </a:p>
        </p:txBody>
      </p:sp>
      <p:sp>
        <p:nvSpPr>
          <p:cNvPr id="242695" name="AutoShape 7"/>
          <p:cNvSpPr>
            <a:spLocks noChangeArrowheads="1"/>
          </p:cNvSpPr>
          <p:nvPr/>
        </p:nvSpPr>
        <p:spPr bwMode="auto">
          <a:xfrm>
            <a:off x="1981200" y="1752600"/>
            <a:ext cx="1066800" cy="914400"/>
          </a:xfrm>
          <a:prstGeom prst="roundRect">
            <a:avLst>
              <a:gd name="adj" fmla="val 16667"/>
            </a:avLst>
          </a:prstGeom>
          <a:solidFill>
            <a:srgbClr val="33CCCC">
              <a:alpha val="50000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>
                <a:latin typeface="Times New Roman" pitchFamily="18" charset="0"/>
              </a:rPr>
              <a:t>CPU</a:t>
            </a:r>
          </a:p>
        </p:txBody>
      </p:sp>
      <p:sp>
        <p:nvSpPr>
          <p:cNvPr id="242696" name="AutoShape 8"/>
          <p:cNvSpPr>
            <a:spLocks noChangeArrowheads="1"/>
          </p:cNvSpPr>
          <p:nvPr/>
        </p:nvSpPr>
        <p:spPr bwMode="auto">
          <a:xfrm>
            <a:off x="2057400" y="3276600"/>
            <a:ext cx="304800" cy="2133600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7" name="AutoShape 9"/>
          <p:cNvSpPr>
            <a:spLocks noChangeArrowheads="1"/>
          </p:cNvSpPr>
          <p:nvPr/>
        </p:nvSpPr>
        <p:spPr bwMode="auto">
          <a:xfrm>
            <a:off x="2971800" y="3276600"/>
            <a:ext cx="304800" cy="2133600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8" name="AutoShape 10"/>
          <p:cNvSpPr>
            <a:spLocks noChangeArrowheads="1"/>
          </p:cNvSpPr>
          <p:nvPr/>
        </p:nvSpPr>
        <p:spPr bwMode="auto">
          <a:xfrm>
            <a:off x="2514600" y="3276600"/>
            <a:ext cx="304800" cy="2133600"/>
          </a:xfrm>
          <a:prstGeom prst="roundRect">
            <a:avLst>
              <a:gd name="adj" fmla="val 16667"/>
            </a:avLst>
          </a:prstGeom>
          <a:solidFill>
            <a:srgbClr val="FFFF99">
              <a:alpha val="50000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2699" name="AutoShape 11"/>
          <p:cNvSpPr>
            <a:spLocks noChangeArrowheads="1"/>
          </p:cNvSpPr>
          <p:nvPr/>
        </p:nvSpPr>
        <p:spPr bwMode="auto">
          <a:xfrm rot="5400000">
            <a:off x="3657600" y="2667000"/>
            <a:ext cx="7620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sz="1600">
              <a:latin typeface="Times New Roman" pitchFamily="18" charset="0"/>
            </a:endParaRPr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1905000" y="5486400"/>
            <a:ext cx="1679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600" dirty="0">
                <a:latin typeface="Times New Roman" pitchFamily="18" charset="0"/>
              </a:rPr>
              <a:t>Sensing Hardware</a:t>
            </a:r>
          </a:p>
        </p:txBody>
      </p:sp>
      <p:sp>
        <p:nvSpPr>
          <p:cNvPr id="242708" name="Rectangle 20"/>
          <p:cNvSpPr>
            <a:spLocks noChangeArrowheads="1"/>
          </p:cNvSpPr>
          <p:nvPr/>
        </p:nvSpPr>
        <p:spPr bwMode="auto">
          <a:xfrm>
            <a:off x="3429000" y="3200400"/>
            <a:ext cx="1193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600" dirty="0">
                <a:latin typeface="Times New Roman" pitchFamily="18" charset="0"/>
              </a:rPr>
              <a:t>Wireless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600" dirty="0">
                <a:latin typeface="Times New Roman" pitchFamily="18" charset="0"/>
              </a:rPr>
              <a:t> Transceiver</a:t>
            </a:r>
          </a:p>
        </p:txBody>
      </p:sp>
    </p:spTree>
    <p:extLst>
      <p:ext uri="{BB962C8B-B14F-4D97-AF65-F5344CB8AC3E}">
        <p14:creationId xmlns:p14="http://schemas.microsoft.com/office/powerpoint/2010/main" val="75451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D1EF-5089-4798-880C-7B597A8D3014}" type="slidenum">
              <a:rPr lang="en-US"/>
              <a:pPr/>
              <a:t>86</a:t>
            </a:fld>
            <a:endParaRPr lang="en-US">
              <a:solidFill>
                <a:schemeClr val="bg2"/>
              </a:solidFill>
            </a:endParaRPr>
          </a:p>
        </p:txBody>
      </p:sp>
      <p:pic>
        <p:nvPicPr>
          <p:cNvPr id="243715" name="Picture 3" descr="modse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990600"/>
            <a:ext cx="7086600" cy="53165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E5BB6-D65D-44DC-A910-FF37F50553D1}" type="slidenum">
              <a:rPr lang="en-US"/>
              <a:pPr/>
              <a:t>87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4024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 Nodes, contd.</a:t>
            </a:r>
          </a:p>
        </p:txBody>
      </p:sp>
      <p:pic>
        <p:nvPicPr>
          <p:cNvPr id="402438" name="Picture 6" descr="sensor-node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1905000"/>
            <a:ext cx="4343400" cy="28035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2439" name="Picture 7" descr="UCB-sensor-dot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905000"/>
            <a:ext cx="4343400" cy="325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59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4F721-0D1A-4DAC-A7AA-E928F11AA1B2}" type="slidenum">
              <a:rPr lang="en-US"/>
              <a:pPr/>
              <a:t>88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Sensors (contd.)</a:t>
            </a:r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41148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/>
              <a:t>The overall architecture of a sensor node consists of: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sensor node processing subsystem running on sensor node main CPU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sensor subsystem and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communication subsystem</a:t>
            </a:r>
          </a:p>
          <a:p>
            <a:pPr>
              <a:lnSpc>
                <a:spcPct val="90000"/>
              </a:lnSpc>
            </a:pPr>
            <a:r>
              <a:rPr lang="en-US" sz="1800"/>
              <a:t>The processor and radio board includes: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TI MSP430 microcontroller with 10kB RAM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16-bit RISC with 48K Program Flash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IEEE 802.15.4 compliant radio at 250 Mbps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1MB external data flash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Runs TinyOS 1.1.10 or higher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Two AA batteries or USB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1.8 mA (active); 5.1uA (sleep)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5562600" y="4232275"/>
            <a:ext cx="2354263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2400">
                <a:solidFill>
                  <a:srgbClr val="FF3399"/>
                </a:solidFill>
                <a:latin typeface="Times New Roman" pitchFamily="18" charset="0"/>
              </a:rPr>
              <a:t>Crossbow</a:t>
            </a:r>
            <a:r>
              <a:rPr kumimoji="0" lang="en-US" sz="2400">
                <a:solidFill>
                  <a:srgbClr val="0033CC"/>
                </a:solidFill>
                <a:latin typeface="Times New Roman" pitchFamily="18" charset="0"/>
              </a:rPr>
              <a:t> Mote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sz="1800"/>
              <a:t>TPR2400CA-TelosB</a:t>
            </a:r>
            <a:r>
              <a:rPr kumimoji="0" lang="en-US"/>
              <a:t> </a:t>
            </a:r>
          </a:p>
        </p:txBody>
      </p:sp>
      <p:sp>
        <p:nvSpPr>
          <p:cNvPr id="391177" name="Rectangle 9"/>
          <p:cNvSpPr>
            <a:spLocks noGrp="1" noChangeAspect="1" noChangeArrowheads="1"/>
          </p:cNvSpPr>
          <p:nvPr>
            <p:ph sz="half" idx="2"/>
          </p:nvPr>
        </p:nvSpPr>
        <p:spPr>
          <a:xfrm>
            <a:off x="4648200" y="914400"/>
            <a:ext cx="4343400" cy="310673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1800"/>
          </a:p>
        </p:txBody>
      </p:sp>
      <p:pic>
        <p:nvPicPr>
          <p:cNvPr id="391178" name="Picture 10" descr="Xbow-Telos_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936625"/>
            <a:ext cx="4510087" cy="300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0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26D6-B308-4268-9830-A4B364400A67}" type="slidenum">
              <a:rPr lang="en-US"/>
              <a:pPr/>
              <a:t>89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Communication </a:t>
            </a:r>
            <a:r>
              <a:rPr lang="en-US" sz="3600" dirty="0"/>
              <a:t>Architecture of a sensor node </a:t>
            </a:r>
          </a:p>
        </p:txBody>
      </p:sp>
      <p:graphicFrame>
        <p:nvGraphicFramePr>
          <p:cNvPr id="39219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066800" y="1030288"/>
          <a:ext cx="7010400" cy="525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3" imgW="3612520" imgH="2706441" progId="Visio.Drawing.6">
                  <p:embed/>
                </p:oleObj>
              </mc:Choice>
              <mc:Fallback>
                <p:oleObj name="Visio" r:id="rId3" imgW="3612520" imgH="27064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30288"/>
                        <a:ext cx="7010400" cy="5253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112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29F8-0DD7-43AD-B7AA-20D3E0C5439F}" type="slidenum">
              <a:rPr lang="en-GB"/>
              <a:pPr/>
              <a:t>9</a:t>
            </a:fld>
            <a:endParaRPr lang="en-GB"/>
          </a:p>
        </p:txBody>
      </p:sp>
      <p:sp>
        <p:nvSpPr>
          <p:cNvPr id="1977346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070100" y="76200"/>
            <a:ext cx="6540500" cy="1143000"/>
          </a:xfrm>
        </p:spPr>
        <p:txBody>
          <a:bodyPr/>
          <a:lstStyle/>
          <a:p>
            <a:r>
              <a:rPr lang="en-US">
                <a:latin typeface="Comic Sans MS" pitchFamily="66" charset="0"/>
              </a:rPr>
              <a:t>Multihop Routing</a:t>
            </a:r>
          </a:p>
        </p:txBody>
      </p:sp>
      <p:sp>
        <p:nvSpPr>
          <p:cNvPr id="1977347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763000" cy="611188"/>
          </a:xfrm>
        </p:spPr>
        <p:txBody>
          <a:bodyPr/>
          <a:lstStyle/>
          <a:p>
            <a:r>
              <a:rPr lang="en-US" sz="2800">
                <a:latin typeface="Comic Sans MS" pitchFamily="66" charset="0"/>
              </a:rPr>
              <a:t>Traverse multiple links to reach a destination</a:t>
            </a:r>
          </a:p>
        </p:txBody>
      </p:sp>
      <p:sp>
        <p:nvSpPr>
          <p:cNvPr id="1977348" name="Oval 2052"/>
          <p:cNvSpPr>
            <a:spLocks noChangeArrowheads="1"/>
          </p:cNvSpPr>
          <p:nvPr/>
        </p:nvSpPr>
        <p:spPr bwMode="auto">
          <a:xfrm>
            <a:off x="2019300" y="3352800"/>
            <a:ext cx="2209800" cy="2133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49" name="Oval 2053"/>
          <p:cNvSpPr>
            <a:spLocks noChangeArrowheads="1"/>
          </p:cNvSpPr>
          <p:nvPr/>
        </p:nvSpPr>
        <p:spPr bwMode="auto">
          <a:xfrm>
            <a:off x="2781300" y="3886200"/>
            <a:ext cx="2209800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50" name="Oval 2054"/>
          <p:cNvSpPr>
            <a:spLocks noChangeArrowheads="1"/>
          </p:cNvSpPr>
          <p:nvPr/>
        </p:nvSpPr>
        <p:spPr bwMode="auto">
          <a:xfrm>
            <a:off x="3009900" y="4343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51" name="Oval 2055"/>
          <p:cNvSpPr>
            <a:spLocks noChangeArrowheads="1"/>
          </p:cNvSpPr>
          <p:nvPr/>
        </p:nvSpPr>
        <p:spPr bwMode="auto">
          <a:xfrm>
            <a:off x="3771900" y="4800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52" name="Oval 2056"/>
          <p:cNvSpPr>
            <a:spLocks noChangeArrowheads="1"/>
          </p:cNvSpPr>
          <p:nvPr/>
        </p:nvSpPr>
        <p:spPr bwMode="auto">
          <a:xfrm>
            <a:off x="38481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53" name="Oval 2057"/>
          <p:cNvSpPr>
            <a:spLocks noChangeArrowheads="1"/>
          </p:cNvSpPr>
          <p:nvPr/>
        </p:nvSpPr>
        <p:spPr bwMode="auto">
          <a:xfrm>
            <a:off x="2857500" y="3048000"/>
            <a:ext cx="2209800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54" name="Oval 2058"/>
          <p:cNvSpPr>
            <a:spLocks noChangeArrowheads="1"/>
          </p:cNvSpPr>
          <p:nvPr/>
        </p:nvSpPr>
        <p:spPr bwMode="auto">
          <a:xfrm>
            <a:off x="6515100" y="4419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en-US" sz="2400" b="0">
              <a:latin typeface="Arial Black" pitchFamily="34" charset="0"/>
            </a:endParaRPr>
          </a:p>
        </p:txBody>
      </p:sp>
      <p:sp>
        <p:nvSpPr>
          <p:cNvPr id="1977355" name="Oval 2059"/>
          <p:cNvSpPr>
            <a:spLocks noChangeArrowheads="1"/>
          </p:cNvSpPr>
          <p:nvPr/>
        </p:nvSpPr>
        <p:spPr bwMode="auto">
          <a:xfrm>
            <a:off x="72009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56" name="Oval 2060"/>
          <p:cNvSpPr>
            <a:spLocks noChangeArrowheads="1"/>
          </p:cNvSpPr>
          <p:nvPr/>
        </p:nvSpPr>
        <p:spPr bwMode="auto">
          <a:xfrm>
            <a:off x="7277100" y="4191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57" name="Line 2061"/>
          <p:cNvSpPr>
            <a:spLocks noChangeShapeType="1"/>
          </p:cNvSpPr>
          <p:nvPr/>
        </p:nvSpPr>
        <p:spPr bwMode="auto">
          <a:xfrm flipV="1">
            <a:off x="6667500" y="42672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58" name="Line 2062"/>
          <p:cNvSpPr>
            <a:spLocks noChangeShapeType="1"/>
          </p:cNvSpPr>
          <p:nvPr/>
        </p:nvSpPr>
        <p:spPr bwMode="auto">
          <a:xfrm flipV="1">
            <a:off x="7277100" y="4343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59" name="Line 2063"/>
          <p:cNvSpPr>
            <a:spLocks noChangeShapeType="1"/>
          </p:cNvSpPr>
          <p:nvPr/>
        </p:nvSpPr>
        <p:spPr bwMode="auto">
          <a:xfrm>
            <a:off x="6591300" y="4572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60" name="Oval 2064"/>
          <p:cNvSpPr>
            <a:spLocks noChangeArrowheads="1"/>
          </p:cNvSpPr>
          <p:nvPr/>
        </p:nvSpPr>
        <p:spPr bwMode="auto">
          <a:xfrm>
            <a:off x="3086100" y="4648200"/>
            <a:ext cx="2209800" cy="213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61" name="Oval 2065"/>
          <p:cNvSpPr>
            <a:spLocks noChangeArrowheads="1"/>
          </p:cNvSpPr>
          <p:nvPr/>
        </p:nvSpPr>
        <p:spPr bwMode="auto">
          <a:xfrm>
            <a:off x="41529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62" name="Oval 2066"/>
          <p:cNvSpPr>
            <a:spLocks noChangeArrowheads="1"/>
          </p:cNvSpPr>
          <p:nvPr/>
        </p:nvSpPr>
        <p:spPr bwMode="auto">
          <a:xfrm>
            <a:off x="77343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7363" name="Line 2067"/>
          <p:cNvSpPr>
            <a:spLocks noChangeShapeType="1"/>
          </p:cNvSpPr>
          <p:nvPr/>
        </p:nvSpPr>
        <p:spPr bwMode="auto">
          <a:xfrm>
            <a:off x="7353300" y="5105400"/>
            <a:ext cx="457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11F5-E255-40FF-B90E-DB5EB6A2AC8B}" type="slidenum">
              <a:rPr lang="en-US"/>
              <a:pPr/>
              <a:t>90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Wireless Sensor Networks (WSN)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03313"/>
            <a:ext cx="8040688" cy="801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Distributed collection of networked sensors</a:t>
            </a:r>
          </a:p>
        </p:txBody>
      </p:sp>
      <p:pic>
        <p:nvPicPr>
          <p:cNvPr id="393224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630363"/>
            <a:ext cx="4900612" cy="4794924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190513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57FD4-265F-4E55-B137-CE6196B4C7EA}" type="slidenum">
              <a:rPr lang="en-US"/>
              <a:pPr/>
              <a:t>91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394246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Networked vs. individual sensors</a:t>
            </a:r>
          </a:p>
        </p:txBody>
      </p:sp>
      <p:sp>
        <p:nvSpPr>
          <p:cNvPr id="394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Extended range of sensing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Cover a wider area of operation</a:t>
            </a:r>
          </a:p>
          <a:p>
            <a:r>
              <a:rPr lang="en-US" dirty="0">
                <a:solidFill>
                  <a:srgbClr val="FF0000"/>
                </a:solidFill>
              </a:rPr>
              <a:t>Redundancy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Multiple nodes close to each other increase fault tolerance</a:t>
            </a:r>
          </a:p>
          <a:p>
            <a:r>
              <a:rPr lang="en-US" dirty="0">
                <a:solidFill>
                  <a:srgbClr val="FF0000"/>
                </a:solidFill>
              </a:rPr>
              <a:t>Improved accuracy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Sensor nodes collaborate and combine their data to increase the accuracy of sensed data</a:t>
            </a:r>
          </a:p>
          <a:p>
            <a:r>
              <a:rPr lang="en-US" dirty="0">
                <a:solidFill>
                  <a:srgbClr val="FF0000"/>
                </a:solidFill>
              </a:rPr>
              <a:t>Extended functionality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Sensor nodes can not only perform sensing functionality, but also provide forwarding service. </a:t>
            </a:r>
          </a:p>
        </p:txBody>
      </p:sp>
    </p:spTree>
    <p:extLst>
      <p:ext uri="{BB962C8B-B14F-4D97-AF65-F5344CB8AC3E}">
        <p14:creationId xmlns:p14="http://schemas.microsoft.com/office/powerpoint/2010/main" val="4046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Applications of sensor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pankaj\Desktop\SIR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0" y="1295400"/>
            <a:ext cx="8564250" cy="525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36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3F9B2-5DEC-4BB8-BB38-5EBA2B2F1B2F}" type="slidenum">
              <a:rPr lang="en-US"/>
              <a:pPr/>
              <a:t>93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sensor networks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Physical security for military operations </a:t>
            </a:r>
          </a:p>
          <a:p>
            <a:r>
              <a:rPr lang="en-US"/>
              <a:t>Indoor/Outdoor Environmental monitoring </a:t>
            </a:r>
          </a:p>
          <a:p>
            <a:r>
              <a:rPr lang="en-US"/>
              <a:t>Seismic and structural monitoring </a:t>
            </a:r>
          </a:p>
          <a:p>
            <a:r>
              <a:rPr lang="en-US"/>
              <a:t>Industrial automation</a:t>
            </a:r>
          </a:p>
          <a:p>
            <a:r>
              <a:rPr lang="en-US"/>
              <a:t>Bio-medical applications</a:t>
            </a:r>
          </a:p>
          <a:p>
            <a:r>
              <a:rPr lang="en-US"/>
              <a:t>Health and Wellness Monitoring</a:t>
            </a:r>
          </a:p>
          <a:p>
            <a:r>
              <a:rPr lang="en-US"/>
              <a:t>Inventory Location Awareness</a:t>
            </a:r>
          </a:p>
          <a:p>
            <a:r>
              <a:rPr lang="en-US"/>
              <a:t>Future consumer applications, including smart homes.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6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lide Number Placeholder 13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F106-A617-41C1-B1D9-AA745A769524}" type="slidenum">
              <a:rPr lang="en-US"/>
              <a:pPr/>
              <a:t>94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Applications, contd.</a:t>
            </a:r>
          </a:p>
        </p:txBody>
      </p:sp>
      <p:sp>
        <p:nvSpPr>
          <p:cNvPr id="261735" name="Freeform 615"/>
          <p:cNvSpPr>
            <a:spLocks/>
          </p:cNvSpPr>
          <p:nvPr/>
        </p:nvSpPr>
        <p:spPr bwMode="auto">
          <a:xfrm>
            <a:off x="6135688" y="3063875"/>
            <a:ext cx="6350" cy="7938"/>
          </a:xfrm>
          <a:custGeom>
            <a:avLst/>
            <a:gdLst>
              <a:gd name="T0" fmla="*/ 7 w 7"/>
              <a:gd name="T1" fmla="*/ 0 h 7"/>
              <a:gd name="T2" fmla="*/ 7 w 7"/>
              <a:gd name="T3" fmla="*/ 0 h 7"/>
              <a:gd name="T4" fmla="*/ 0 w 7"/>
              <a:gd name="T5" fmla="*/ 7 h 7"/>
              <a:gd name="T6" fmla="*/ 0 w 7"/>
              <a:gd name="T7" fmla="*/ 7 h 7"/>
              <a:gd name="T8" fmla="*/ 7 w 7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">
                <a:moveTo>
                  <a:pt x="7" y="0"/>
                </a:moveTo>
                <a:lnTo>
                  <a:pt x="7" y="0"/>
                </a:lnTo>
                <a:lnTo>
                  <a:pt x="0" y="7"/>
                </a:lnTo>
                <a:lnTo>
                  <a:pt x="0" y="7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738" name="Rectangle 618"/>
          <p:cNvSpPr>
            <a:spLocks noChangeArrowheads="1"/>
          </p:cNvSpPr>
          <p:nvPr/>
        </p:nvSpPr>
        <p:spPr bwMode="auto">
          <a:xfrm>
            <a:off x="6229350" y="3400425"/>
            <a:ext cx="635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748" name="Rectangle 628"/>
          <p:cNvSpPr>
            <a:spLocks noChangeArrowheads="1"/>
          </p:cNvSpPr>
          <p:nvPr/>
        </p:nvSpPr>
        <p:spPr bwMode="auto">
          <a:xfrm>
            <a:off x="5815013" y="2763838"/>
            <a:ext cx="1587" cy="793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751" name="Rectangle 631"/>
          <p:cNvSpPr>
            <a:spLocks noChangeArrowheads="1"/>
          </p:cNvSpPr>
          <p:nvPr/>
        </p:nvSpPr>
        <p:spPr bwMode="auto">
          <a:xfrm>
            <a:off x="5927725" y="2867025"/>
            <a:ext cx="7938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758" name="Rectangle 638"/>
          <p:cNvSpPr>
            <a:spLocks noChangeArrowheads="1"/>
          </p:cNvSpPr>
          <p:nvPr/>
        </p:nvSpPr>
        <p:spPr bwMode="auto">
          <a:xfrm>
            <a:off x="6356350" y="4716463"/>
            <a:ext cx="6350" cy="1587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761" name="Rectangle 641"/>
          <p:cNvSpPr>
            <a:spLocks noChangeArrowheads="1"/>
          </p:cNvSpPr>
          <p:nvPr/>
        </p:nvSpPr>
        <p:spPr bwMode="auto">
          <a:xfrm>
            <a:off x="6389688" y="4457700"/>
            <a:ext cx="6350" cy="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763" name="Rectangle 643"/>
          <p:cNvSpPr>
            <a:spLocks noChangeArrowheads="1"/>
          </p:cNvSpPr>
          <p:nvPr/>
        </p:nvSpPr>
        <p:spPr bwMode="auto">
          <a:xfrm>
            <a:off x="6154738" y="4527550"/>
            <a:ext cx="7937" cy="1588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766" name="Rectangle 646"/>
          <p:cNvSpPr>
            <a:spLocks noChangeArrowheads="1"/>
          </p:cNvSpPr>
          <p:nvPr/>
        </p:nvSpPr>
        <p:spPr bwMode="auto">
          <a:xfrm>
            <a:off x="6296025" y="4756150"/>
            <a:ext cx="6350" cy="1588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810" name="Rectangle 690"/>
          <p:cNvSpPr>
            <a:spLocks noChangeArrowheads="1"/>
          </p:cNvSpPr>
          <p:nvPr/>
        </p:nvSpPr>
        <p:spPr bwMode="auto">
          <a:xfrm>
            <a:off x="5260975" y="3173413"/>
            <a:ext cx="6350" cy="15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863" name="Rectangle 743"/>
          <p:cNvSpPr>
            <a:spLocks noChangeArrowheads="1"/>
          </p:cNvSpPr>
          <p:nvPr/>
        </p:nvSpPr>
        <p:spPr bwMode="auto">
          <a:xfrm>
            <a:off x="6235700" y="3740150"/>
            <a:ext cx="7938" cy="158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866" name="Rectangle 746"/>
          <p:cNvSpPr>
            <a:spLocks noChangeArrowheads="1"/>
          </p:cNvSpPr>
          <p:nvPr/>
        </p:nvSpPr>
        <p:spPr bwMode="auto">
          <a:xfrm>
            <a:off x="6308725" y="4630738"/>
            <a:ext cx="6350" cy="1587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1877" name="Freeform 757"/>
          <p:cNvSpPr>
            <a:spLocks/>
          </p:cNvSpPr>
          <p:nvPr/>
        </p:nvSpPr>
        <p:spPr bwMode="auto">
          <a:xfrm>
            <a:off x="5421313" y="3905250"/>
            <a:ext cx="6350" cy="7938"/>
          </a:xfrm>
          <a:custGeom>
            <a:avLst/>
            <a:gdLst>
              <a:gd name="T0" fmla="*/ 7 w 7"/>
              <a:gd name="T1" fmla="*/ 7 h 7"/>
              <a:gd name="T2" fmla="*/ 7 w 7"/>
              <a:gd name="T3" fmla="*/ 7 h 7"/>
              <a:gd name="T4" fmla="*/ 0 w 7"/>
              <a:gd name="T5" fmla="*/ 0 h 7"/>
              <a:gd name="T6" fmla="*/ 0 w 7"/>
              <a:gd name="T7" fmla="*/ 0 h 7"/>
              <a:gd name="T8" fmla="*/ 7 w 7"/>
              <a:gd name="T9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">
                <a:moveTo>
                  <a:pt x="7" y="7"/>
                </a:moveTo>
                <a:lnTo>
                  <a:pt x="7" y="7"/>
                </a:lnTo>
                <a:lnTo>
                  <a:pt x="0" y="0"/>
                </a:lnTo>
                <a:lnTo>
                  <a:pt x="0" y="0"/>
                </a:lnTo>
                <a:lnTo>
                  <a:pt x="7" y="7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334" name="Freeform 190"/>
          <p:cNvSpPr>
            <a:spLocks/>
          </p:cNvSpPr>
          <p:nvPr/>
        </p:nvSpPr>
        <p:spPr bwMode="auto">
          <a:xfrm>
            <a:off x="7278688" y="2897188"/>
            <a:ext cx="7937" cy="7937"/>
          </a:xfrm>
          <a:custGeom>
            <a:avLst/>
            <a:gdLst>
              <a:gd name="T0" fmla="*/ 0 w 7"/>
              <a:gd name="T1" fmla="*/ 0 h 7"/>
              <a:gd name="T2" fmla="*/ 0 w 7"/>
              <a:gd name="T3" fmla="*/ 0 h 7"/>
              <a:gd name="T4" fmla="*/ 7 w 7"/>
              <a:gd name="T5" fmla="*/ 7 h 7"/>
              <a:gd name="T6" fmla="*/ 7 w 7"/>
              <a:gd name="T7" fmla="*/ 7 h 7"/>
              <a:gd name="T8" fmla="*/ 0 w 7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">
                <a:moveTo>
                  <a:pt x="0" y="0"/>
                </a:moveTo>
                <a:lnTo>
                  <a:pt x="0" y="0"/>
                </a:lnTo>
                <a:lnTo>
                  <a:pt x="7" y="7"/>
                </a:lnTo>
                <a:lnTo>
                  <a:pt x="7" y="7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344" name="Rectangle 200"/>
          <p:cNvSpPr>
            <a:spLocks noChangeArrowheads="1"/>
          </p:cNvSpPr>
          <p:nvPr/>
        </p:nvSpPr>
        <p:spPr bwMode="auto">
          <a:xfrm>
            <a:off x="7399338" y="2944813"/>
            <a:ext cx="7937" cy="1587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377" name="Rectangle 233"/>
          <p:cNvSpPr>
            <a:spLocks noChangeArrowheads="1"/>
          </p:cNvSpPr>
          <p:nvPr/>
        </p:nvSpPr>
        <p:spPr bwMode="auto">
          <a:xfrm>
            <a:off x="8215313" y="4314825"/>
            <a:ext cx="6350" cy="158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394" name="Rectangle 250"/>
          <p:cNvSpPr>
            <a:spLocks noChangeArrowheads="1"/>
          </p:cNvSpPr>
          <p:nvPr/>
        </p:nvSpPr>
        <p:spPr bwMode="auto">
          <a:xfrm>
            <a:off x="7419975" y="4291013"/>
            <a:ext cx="0" cy="7937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406" name="Rectangle 262"/>
          <p:cNvSpPr>
            <a:spLocks noChangeArrowheads="1"/>
          </p:cNvSpPr>
          <p:nvPr/>
        </p:nvSpPr>
        <p:spPr bwMode="auto">
          <a:xfrm>
            <a:off x="7326313" y="3984625"/>
            <a:ext cx="6350" cy="15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2417" name="Freeform 273"/>
          <p:cNvSpPr>
            <a:spLocks/>
          </p:cNvSpPr>
          <p:nvPr/>
        </p:nvSpPr>
        <p:spPr bwMode="auto">
          <a:xfrm>
            <a:off x="7186613" y="3905250"/>
            <a:ext cx="6350" cy="7938"/>
          </a:xfrm>
          <a:custGeom>
            <a:avLst/>
            <a:gdLst>
              <a:gd name="T0" fmla="*/ 0 w 7"/>
              <a:gd name="T1" fmla="*/ 0 h 7"/>
              <a:gd name="T2" fmla="*/ 0 w 7"/>
              <a:gd name="T3" fmla="*/ 0 h 7"/>
              <a:gd name="T4" fmla="*/ 7 w 7"/>
              <a:gd name="T5" fmla="*/ 7 h 7"/>
              <a:gd name="T6" fmla="*/ 7 w 7"/>
              <a:gd name="T7" fmla="*/ 7 h 7"/>
              <a:gd name="T8" fmla="*/ 0 w 7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7">
                <a:moveTo>
                  <a:pt x="0" y="0"/>
                </a:moveTo>
                <a:lnTo>
                  <a:pt x="0" y="0"/>
                </a:lnTo>
                <a:lnTo>
                  <a:pt x="7" y="7"/>
                </a:lnTo>
                <a:lnTo>
                  <a:pt x="7" y="7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2451" name="Group 307"/>
          <p:cNvGrpSpPr>
            <a:grpSpLocks/>
          </p:cNvGrpSpPr>
          <p:nvPr/>
        </p:nvGrpSpPr>
        <p:grpSpPr bwMode="auto">
          <a:xfrm>
            <a:off x="2133600" y="1143000"/>
            <a:ext cx="5410200" cy="3417888"/>
            <a:chOff x="2112" y="1488"/>
            <a:chExt cx="3408" cy="2153"/>
          </a:xfrm>
        </p:grpSpPr>
        <p:grpSp>
          <p:nvGrpSpPr>
            <p:cNvPr id="261124" name="Group 4"/>
            <p:cNvGrpSpPr>
              <a:grpSpLocks/>
            </p:cNvGrpSpPr>
            <p:nvPr/>
          </p:nvGrpSpPr>
          <p:grpSpPr bwMode="auto">
            <a:xfrm>
              <a:off x="2640" y="1681"/>
              <a:ext cx="2815" cy="1871"/>
              <a:chOff x="460" y="962"/>
              <a:chExt cx="4738" cy="2672"/>
            </a:xfrm>
          </p:grpSpPr>
          <p:sp>
            <p:nvSpPr>
              <p:cNvPr id="261125" name="Rectangle 5"/>
              <p:cNvSpPr>
                <a:spLocks noChangeArrowheads="1"/>
              </p:cNvSpPr>
              <p:nvPr/>
            </p:nvSpPr>
            <p:spPr bwMode="auto">
              <a:xfrm>
                <a:off x="460" y="1855"/>
                <a:ext cx="907" cy="1113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126" name="Picture 6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" y="1855"/>
                <a:ext cx="907" cy="1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127" name="Freeform 7"/>
              <p:cNvSpPr>
                <a:spLocks/>
              </p:cNvSpPr>
              <p:nvPr/>
            </p:nvSpPr>
            <p:spPr bwMode="auto">
              <a:xfrm>
                <a:off x="899" y="1954"/>
                <a:ext cx="454" cy="270"/>
              </a:xfrm>
              <a:custGeom>
                <a:avLst/>
                <a:gdLst>
                  <a:gd name="T0" fmla="*/ 15 w 454"/>
                  <a:gd name="T1" fmla="*/ 270 h 270"/>
                  <a:gd name="T2" fmla="*/ 107 w 454"/>
                  <a:gd name="T3" fmla="*/ 256 h 270"/>
                  <a:gd name="T4" fmla="*/ 454 w 454"/>
                  <a:gd name="T5" fmla="*/ 36 h 270"/>
                  <a:gd name="T6" fmla="*/ 426 w 454"/>
                  <a:gd name="T7" fmla="*/ 0 h 270"/>
                  <a:gd name="T8" fmla="*/ 305 w 454"/>
                  <a:gd name="T9" fmla="*/ 43 h 270"/>
                  <a:gd name="T10" fmla="*/ 0 w 454"/>
                  <a:gd name="T11" fmla="*/ 227 h 270"/>
                  <a:gd name="T12" fmla="*/ 15 w 454"/>
                  <a:gd name="T13" fmla="*/ 27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4" h="270">
                    <a:moveTo>
                      <a:pt x="15" y="270"/>
                    </a:moveTo>
                    <a:lnTo>
                      <a:pt x="107" y="256"/>
                    </a:lnTo>
                    <a:lnTo>
                      <a:pt x="454" y="36"/>
                    </a:lnTo>
                    <a:lnTo>
                      <a:pt x="426" y="0"/>
                    </a:lnTo>
                    <a:lnTo>
                      <a:pt x="305" y="43"/>
                    </a:lnTo>
                    <a:lnTo>
                      <a:pt x="0" y="227"/>
                    </a:lnTo>
                    <a:lnTo>
                      <a:pt x="15" y="27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28" name="Freeform 8"/>
              <p:cNvSpPr>
                <a:spLocks/>
              </p:cNvSpPr>
              <p:nvPr/>
            </p:nvSpPr>
            <p:spPr bwMode="auto">
              <a:xfrm>
                <a:off x="991" y="2132"/>
                <a:ext cx="121" cy="113"/>
              </a:xfrm>
              <a:custGeom>
                <a:avLst/>
                <a:gdLst>
                  <a:gd name="T0" fmla="*/ 0 w 121"/>
                  <a:gd name="T1" fmla="*/ 71 h 113"/>
                  <a:gd name="T2" fmla="*/ 43 w 121"/>
                  <a:gd name="T3" fmla="*/ 113 h 113"/>
                  <a:gd name="T4" fmla="*/ 121 w 121"/>
                  <a:gd name="T5" fmla="*/ 113 h 113"/>
                  <a:gd name="T6" fmla="*/ 107 w 121"/>
                  <a:gd name="T7" fmla="*/ 0 h 113"/>
                  <a:gd name="T8" fmla="*/ 0 w 121"/>
                  <a:gd name="T9" fmla="*/ 7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113">
                    <a:moveTo>
                      <a:pt x="0" y="71"/>
                    </a:moveTo>
                    <a:lnTo>
                      <a:pt x="43" y="113"/>
                    </a:lnTo>
                    <a:lnTo>
                      <a:pt x="121" y="113"/>
                    </a:lnTo>
                    <a:lnTo>
                      <a:pt x="107" y="0"/>
                    </a:lnTo>
                    <a:lnTo>
                      <a:pt x="0" y="71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29" name="Freeform 9"/>
              <p:cNvSpPr>
                <a:spLocks/>
              </p:cNvSpPr>
              <p:nvPr/>
            </p:nvSpPr>
            <p:spPr bwMode="auto">
              <a:xfrm>
                <a:off x="956" y="2309"/>
                <a:ext cx="121" cy="71"/>
              </a:xfrm>
              <a:custGeom>
                <a:avLst/>
                <a:gdLst>
                  <a:gd name="T0" fmla="*/ 21 w 121"/>
                  <a:gd name="T1" fmla="*/ 71 h 71"/>
                  <a:gd name="T2" fmla="*/ 121 w 121"/>
                  <a:gd name="T3" fmla="*/ 35 h 71"/>
                  <a:gd name="T4" fmla="*/ 78 w 121"/>
                  <a:gd name="T5" fmla="*/ 0 h 71"/>
                  <a:gd name="T6" fmla="*/ 0 w 121"/>
                  <a:gd name="T7" fmla="*/ 49 h 71"/>
                  <a:gd name="T8" fmla="*/ 21 w 121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" h="71">
                    <a:moveTo>
                      <a:pt x="21" y="71"/>
                    </a:moveTo>
                    <a:lnTo>
                      <a:pt x="121" y="35"/>
                    </a:lnTo>
                    <a:lnTo>
                      <a:pt x="78" y="0"/>
                    </a:lnTo>
                    <a:lnTo>
                      <a:pt x="0" y="49"/>
                    </a:lnTo>
                    <a:lnTo>
                      <a:pt x="21" y="71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30" name="Rectangle 10"/>
              <p:cNvSpPr>
                <a:spLocks noChangeArrowheads="1"/>
              </p:cNvSpPr>
              <p:nvPr/>
            </p:nvSpPr>
            <p:spPr bwMode="auto">
              <a:xfrm>
                <a:off x="1055" y="2061"/>
                <a:ext cx="185" cy="283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31" name="Freeform 11"/>
              <p:cNvSpPr>
                <a:spLocks/>
              </p:cNvSpPr>
              <p:nvPr/>
            </p:nvSpPr>
            <p:spPr bwMode="auto">
              <a:xfrm>
                <a:off x="963" y="2103"/>
                <a:ext cx="71" cy="163"/>
              </a:xfrm>
              <a:custGeom>
                <a:avLst/>
                <a:gdLst>
                  <a:gd name="T0" fmla="*/ 28 w 71"/>
                  <a:gd name="T1" fmla="*/ 0 h 163"/>
                  <a:gd name="T2" fmla="*/ 71 w 71"/>
                  <a:gd name="T3" fmla="*/ 7 h 163"/>
                  <a:gd name="T4" fmla="*/ 43 w 71"/>
                  <a:gd name="T5" fmla="*/ 163 h 163"/>
                  <a:gd name="T6" fmla="*/ 0 w 71"/>
                  <a:gd name="T7" fmla="*/ 156 h 163"/>
                  <a:gd name="T8" fmla="*/ 28 w 71"/>
                  <a:gd name="T9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63">
                    <a:moveTo>
                      <a:pt x="28" y="0"/>
                    </a:moveTo>
                    <a:lnTo>
                      <a:pt x="71" y="7"/>
                    </a:lnTo>
                    <a:lnTo>
                      <a:pt x="43" y="163"/>
                    </a:lnTo>
                    <a:lnTo>
                      <a:pt x="0" y="156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32" name="Freeform 12"/>
              <p:cNvSpPr>
                <a:spLocks/>
              </p:cNvSpPr>
              <p:nvPr/>
            </p:nvSpPr>
            <p:spPr bwMode="auto">
              <a:xfrm>
                <a:off x="963" y="2103"/>
                <a:ext cx="78" cy="170"/>
              </a:xfrm>
              <a:custGeom>
                <a:avLst/>
                <a:gdLst>
                  <a:gd name="T0" fmla="*/ 28 w 78"/>
                  <a:gd name="T1" fmla="*/ 0 h 170"/>
                  <a:gd name="T2" fmla="*/ 71 w 78"/>
                  <a:gd name="T3" fmla="*/ 7 h 170"/>
                  <a:gd name="T4" fmla="*/ 78 w 78"/>
                  <a:gd name="T5" fmla="*/ 7 h 170"/>
                  <a:gd name="T6" fmla="*/ 78 w 78"/>
                  <a:gd name="T7" fmla="*/ 7 h 170"/>
                  <a:gd name="T8" fmla="*/ 50 w 78"/>
                  <a:gd name="T9" fmla="*/ 163 h 170"/>
                  <a:gd name="T10" fmla="*/ 50 w 78"/>
                  <a:gd name="T11" fmla="*/ 170 h 170"/>
                  <a:gd name="T12" fmla="*/ 43 w 78"/>
                  <a:gd name="T13" fmla="*/ 170 h 170"/>
                  <a:gd name="T14" fmla="*/ 0 w 78"/>
                  <a:gd name="T15" fmla="*/ 163 h 170"/>
                  <a:gd name="T16" fmla="*/ 0 w 78"/>
                  <a:gd name="T17" fmla="*/ 163 h 170"/>
                  <a:gd name="T18" fmla="*/ 0 w 78"/>
                  <a:gd name="T19" fmla="*/ 156 h 170"/>
                  <a:gd name="T20" fmla="*/ 0 w 78"/>
                  <a:gd name="T21" fmla="*/ 156 h 170"/>
                  <a:gd name="T22" fmla="*/ 43 w 78"/>
                  <a:gd name="T23" fmla="*/ 163 h 170"/>
                  <a:gd name="T24" fmla="*/ 43 w 78"/>
                  <a:gd name="T25" fmla="*/ 170 h 170"/>
                  <a:gd name="T26" fmla="*/ 43 w 78"/>
                  <a:gd name="T27" fmla="*/ 163 h 170"/>
                  <a:gd name="T28" fmla="*/ 71 w 78"/>
                  <a:gd name="T29" fmla="*/ 7 h 170"/>
                  <a:gd name="T30" fmla="*/ 78 w 78"/>
                  <a:gd name="T31" fmla="*/ 7 h 170"/>
                  <a:gd name="T32" fmla="*/ 71 w 78"/>
                  <a:gd name="T33" fmla="*/ 14 h 170"/>
                  <a:gd name="T34" fmla="*/ 28 w 78"/>
                  <a:gd name="T35" fmla="*/ 7 h 170"/>
                  <a:gd name="T36" fmla="*/ 28 w 78"/>
                  <a:gd name="T3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170">
                    <a:moveTo>
                      <a:pt x="28" y="0"/>
                    </a:moveTo>
                    <a:lnTo>
                      <a:pt x="71" y="7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50" y="163"/>
                    </a:lnTo>
                    <a:lnTo>
                      <a:pt x="50" y="170"/>
                    </a:lnTo>
                    <a:lnTo>
                      <a:pt x="43" y="17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0" y="156"/>
                    </a:lnTo>
                    <a:lnTo>
                      <a:pt x="0" y="156"/>
                    </a:lnTo>
                    <a:lnTo>
                      <a:pt x="43" y="163"/>
                    </a:lnTo>
                    <a:lnTo>
                      <a:pt x="43" y="170"/>
                    </a:lnTo>
                    <a:lnTo>
                      <a:pt x="43" y="163"/>
                    </a:lnTo>
                    <a:lnTo>
                      <a:pt x="71" y="7"/>
                    </a:lnTo>
                    <a:lnTo>
                      <a:pt x="78" y="7"/>
                    </a:lnTo>
                    <a:lnTo>
                      <a:pt x="71" y="14"/>
                    </a:lnTo>
                    <a:lnTo>
                      <a:pt x="28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33" name="Freeform 13"/>
              <p:cNvSpPr>
                <a:spLocks/>
              </p:cNvSpPr>
              <p:nvPr/>
            </p:nvSpPr>
            <p:spPr bwMode="auto">
              <a:xfrm>
                <a:off x="963" y="2103"/>
                <a:ext cx="36" cy="156"/>
              </a:xfrm>
              <a:custGeom>
                <a:avLst/>
                <a:gdLst>
                  <a:gd name="T0" fmla="*/ 0 w 36"/>
                  <a:gd name="T1" fmla="*/ 156 h 156"/>
                  <a:gd name="T2" fmla="*/ 28 w 36"/>
                  <a:gd name="T3" fmla="*/ 0 h 156"/>
                  <a:gd name="T4" fmla="*/ 28 w 36"/>
                  <a:gd name="T5" fmla="*/ 0 h 156"/>
                  <a:gd name="T6" fmla="*/ 28 w 36"/>
                  <a:gd name="T7" fmla="*/ 0 h 156"/>
                  <a:gd name="T8" fmla="*/ 36 w 36"/>
                  <a:gd name="T9" fmla="*/ 0 h 156"/>
                  <a:gd name="T10" fmla="*/ 7 w 36"/>
                  <a:gd name="T11" fmla="*/ 156 h 156"/>
                  <a:gd name="T12" fmla="*/ 0 w 36"/>
                  <a:gd name="T13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56">
                    <a:moveTo>
                      <a:pt x="0" y="156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7" y="156"/>
                    </a:lnTo>
                    <a:lnTo>
                      <a:pt x="0" y="156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34" name="Rectangle 14"/>
              <p:cNvSpPr>
                <a:spLocks noChangeArrowheads="1"/>
              </p:cNvSpPr>
              <p:nvPr/>
            </p:nvSpPr>
            <p:spPr bwMode="auto">
              <a:xfrm>
                <a:off x="1020" y="2110"/>
                <a:ext cx="14" cy="7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35" name="Rectangle 15"/>
              <p:cNvSpPr>
                <a:spLocks noChangeArrowheads="1"/>
              </p:cNvSpPr>
              <p:nvPr/>
            </p:nvSpPr>
            <p:spPr bwMode="auto">
              <a:xfrm>
                <a:off x="1048" y="1990"/>
                <a:ext cx="14" cy="7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36" name="Freeform 16"/>
              <p:cNvSpPr>
                <a:spLocks/>
              </p:cNvSpPr>
              <p:nvPr/>
            </p:nvSpPr>
            <p:spPr bwMode="auto">
              <a:xfrm>
                <a:off x="1020" y="1997"/>
                <a:ext cx="42" cy="113"/>
              </a:xfrm>
              <a:custGeom>
                <a:avLst/>
                <a:gdLst>
                  <a:gd name="T0" fmla="*/ 0 w 42"/>
                  <a:gd name="T1" fmla="*/ 113 h 113"/>
                  <a:gd name="T2" fmla="*/ 14 w 42"/>
                  <a:gd name="T3" fmla="*/ 113 h 113"/>
                  <a:gd name="T4" fmla="*/ 42 w 42"/>
                  <a:gd name="T5" fmla="*/ 0 h 113"/>
                  <a:gd name="T6" fmla="*/ 28 w 42"/>
                  <a:gd name="T7" fmla="*/ 0 h 113"/>
                  <a:gd name="T8" fmla="*/ 0 w 42"/>
                  <a:gd name="T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113">
                    <a:moveTo>
                      <a:pt x="0" y="113"/>
                    </a:moveTo>
                    <a:lnTo>
                      <a:pt x="14" y="113"/>
                    </a:lnTo>
                    <a:lnTo>
                      <a:pt x="42" y="0"/>
                    </a:lnTo>
                    <a:lnTo>
                      <a:pt x="28" y="0"/>
                    </a:lnTo>
                    <a:lnTo>
                      <a:pt x="0" y="113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37" name="Freeform 17"/>
              <p:cNvSpPr>
                <a:spLocks/>
              </p:cNvSpPr>
              <p:nvPr/>
            </p:nvSpPr>
            <p:spPr bwMode="auto">
              <a:xfrm>
                <a:off x="1062" y="2040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7 w 7"/>
                  <a:gd name="T5" fmla="*/ 7 h 7"/>
                  <a:gd name="T6" fmla="*/ 7 w 7"/>
                  <a:gd name="T7" fmla="*/ 7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38" name="Freeform 18"/>
              <p:cNvSpPr>
                <a:spLocks/>
              </p:cNvSpPr>
              <p:nvPr/>
            </p:nvSpPr>
            <p:spPr bwMode="auto">
              <a:xfrm>
                <a:off x="1062" y="1962"/>
                <a:ext cx="50" cy="85"/>
              </a:xfrm>
              <a:custGeom>
                <a:avLst/>
                <a:gdLst>
                  <a:gd name="T0" fmla="*/ 0 w 50"/>
                  <a:gd name="T1" fmla="*/ 78 h 85"/>
                  <a:gd name="T2" fmla="*/ 43 w 50"/>
                  <a:gd name="T3" fmla="*/ 14 h 85"/>
                  <a:gd name="T4" fmla="*/ 50 w 50"/>
                  <a:gd name="T5" fmla="*/ 0 h 85"/>
                  <a:gd name="T6" fmla="*/ 50 w 50"/>
                  <a:gd name="T7" fmla="*/ 14 h 85"/>
                  <a:gd name="T8" fmla="*/ 50 w 50"/>
                  <a:gd name="T9" fmla="*/ 21 h 85"/>
                  <a:gd name="T10" fmla="*/ 7 w 50"/>
                  <a:gd name="T11" fmla="*/ 85 h 85"/>
                  <a:gd name="T12" fmla="*/ 0 w 50"/>
                  <a:gd name="T13" fmla="*/ 7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85">
                    <a:moveTo>
                      <a:pt x="0" y="78"/>
                    </a:moveTo>
                    <a:lnTo>
                      <a:pt x="43" y="14"/>
                    </a:lnTo>
                    <a:lnTo>
                      <a:pt x="50" y="0"/>
                    </a:lnTo>
                    <a:lnTo>
                      <a:pt x="50" y="14"/>
                    </a:lnTo>
                    <a:lnTo>
                      <a:pt x="50" y="21"/>
                    </a:lnTo>
                    <a:lnTo>
                      <a:pt x="7" y="85"/>
                    </a:lnTo>
                    <a:lnTo>
                      <a:pt x="0" y="78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39" name="Freeform 19"/>
              <p:cNvSpPr>
                <a:spLocks/>
              </p:cNvSpPr>
              <p:nvPr/>
            </p:nvSpPr>
            <p:spPr bwMode="auto">
              <a:xfrm>
                <a:off x="1105" y="1976"/>
                <a:ext cx="7" cy="49"/>
              </a:xfrm>
              <a:custGeom>
                <a:avLst/>
                <a:gdLst>
                  <a:gd name="T0" fmla="*/ 7 w 7"/>
                  <a:gd name="T1" fmla="*/ 0 h 49"/>
                  <a:gd name="T2" fmla="*/ 7 w 7"/>
                  <a:gd name="T3" fmla="*/ 28 h 49"/>
                  <a:gd name="T4" fmla="*/ 7 w 7"/>
                  <a:gd name="T5" fmla="*/ 35 h 49"/>
                  <a:gd name="T6" fmla="*/ 0 w 7"/>
                  <a:gd name="T7" fmla="*/ 49 h 49"/>
                  <a:gd name="T8" fmla="*/ 0 w 7"/>
                  <a:gd name="T9" fmla="*/ 28 h 49"/>
                  <a:gd name="T10" fmla="*/ 0 w 7"/>
                  <a:gd name="T11" fmla="*/ 0 h 49"/>
                  <a:gd name="T12" fmla="*/ 7 w 7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49">
                    <a:moveTo>
                      <a:pt x="7" y="0"/>
                    </a:moveTo>
                    <a:lnTo>
                      <a:pt x="7" y="28"/>
                    </a:lnTo>
                    <a:lnTo>
                      <a:pt x="7" y="35"/>
                    </a:lnTo>
                    <a:lnTo>
                      <a:pt x="0" y="49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0" name="Freeform 20"/>
              <p:cNvSpPr>
                <a:spLocks/>
              </p:cNvSpPr>
              <p:nvPr/>
            </p:nvSpPr>
            <p:spPr bwMode="auto">
              <a:xfrm>
                <a:off x="1154" y="1926"/>
                <a:ext cx="8" cy="7"/>
              </a:xfrm>
              <a:custGeom>
                <a:avLst/>
                <a:gdLst>
                  <a:gd name="T0" fmla="*/ 0 w 8"/>
                  <a:gd name="T1" fmla="*/ 0 h 7"/>
                  <a:gd name="T2" fmla="*/ 0 w 8"/>
                  <a:gd name="T3" fmla="*/ 0 h 7"/>
                  <a:gd name="T4" fmla="*/ 8 w 8"/>
                  <a:gd name="T5" fmla="*/ 7 h 7"/>
                  <a:gd name="T6" fmla="*/ 8 w 8"/>
                  <a:gd name="T7" fmla="*/ 7 h 7"/>
                  <a:gd name="T8" fmla="*/ 0 w 8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7">
                    <a:moveTo>
                      <a:pt x="0" y="0"/>
                    </a:moveTo>
                    <a:lnTo>
                      <a:pt x="0" y="0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1" name="Freeform 21"/>
              <p:cNvSpPr>
                <a:spLocks/>
              </p:cNvSpPr>
              <p:nvPr/>
            </p:nvSpPr>
            <p:spPr bwMode="auto">
              <a:xfrm>
                <a:off x="1105" y="1926"/>
                <a:ext cx="57" cy="85"/>
              </a:xfrm>
              <a:custGeom>
                <a:avLst/>
                <a:gdLst>
                  <a:gd name="T0" fmla="*/ 0 w 57"/>
                  <a:gd name="T1" fmla="*/ 78 h 85"/>
                  <a:gd name="T2" fmla="*/ 7 w 57"/>
                  <a:gd name="T3" fmla="*/ 85 h 85"/>
                  <a:gd name="T4" fmla="*/ 57 w 57"/>
                  <a:gd name="T5" fmla="*/ 7 h 85"/>
                  <a:gd name="T6" fmla="*/ 49 w 57"/>
                  <a:gd name="T7" fmla="*/ 0 h 85"/>
                  <a:gd name="T8" fmla="*/ 0 w 57"/>
                  <a:gd name="T9" fmla="*/ 7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5">
                    <a:moveTo>
                      <a:pt x="0" y="78"/>
                    </a:moveTo>
                    <a:lnTo>
                      <a:pt x="7" y="85"/>
                    </a:lnTo>
                    <a:lnTo>
                      <a:pt x="57" y="7"/>
                    </a:lnTo>
                    <a:lnTo>
                      <a:pt x="49" y="0"/>
                    </a:lnTo>
                    <a:lnTo>
                      <a:pt x="0" y="78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2" name="Rectangle 22"/>
              <p:cNvSpPr>
                <a:spLocks noChangeArrowheads="1"/>
              </p:cNvSpPr>
              <p:nvPr/>
            </p:nvSpPr>
            <p:spPr bwMode="auto">
              <a:xfrm>
                <a:off x="1041" y="1990"/>
                <a:ext cx="7" cy="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3" name="Freeform 23"/>
              <p:cNvSpPr>
                <a:spLocks/>
              </p:cNvSpPr>
              <p:nvPr/>
            </p:nvSpPr>
            <p:spPr bwMode="auto">
              <a:xfrm>
                <a:off x="1041" y="1926"/>
                <a:ext cx="28" cy="64"/>
              </a:xfrm>
              <a:custGeom>
                <a:avLst/>
                <a:gdLst>
                  <a:gd name="T0" fmla="*/ 0 w 28"/>
                  <a:gd name="T1" fmla="*/ 64 h 64"/>
                  <a:gd name="T2" fmla="*/ 21 w 28"/>
                  <a:gd name="T3" fmla="*/ 0 h 64"/>
                  <a:gd name="T4" fmla="*/ 28 w 28"/>
                  <a:gd name="T5" fmla="*/ 0 h 64"/>
                  <a:gd name="T6" fmla="*/ 21 w 28"/>
                  <a:gd name="T7" fmla="*/ 0 h 64"/>
                  <a:gd name="T8" fmla="*/ 28 w 28"/>
                  <a:gd name="T9" fmla="*/ 0 h 64"/>
                  <a:gd name="T10" fmla="*/ 7 w 28"/>
                  <a:gd name="T11" fmla="*/ 64 h 64"/>
                  <a:gd name="T12" fmla="*/ 0 w 28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4">
                    <a:moveTo>
                      <a:pt x="0" y="64"/>
                    </a:moveTo>
                    <a:lnTo>
                      <a:pt x="21" y="0"/>
                    </a:lnTo>
                    <a:lnTo>
                      <a:pt x="28" y="0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7" y="64"/>
                    </a:lnTo>
                    <a:lnTo>
                      <a:pt x="0" y="64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4" name="Freeform 24"/>
              <p:cNvSpPr>
                <a:spLocks/>
              </p:cNvSpPr>
              <p:nvPr/>
            </p:nvSpPr>
            <p:spPr bwMode="auto">
              <a:xfrm>
                <a:off x="1062" y="1926"/>
                <a:ext cx="7" cy="21"/>
              </a:xfrm>
              <a:custGeom>
                <a:avLst/>
                <a:gdLst>
                  <a:gd name="T0" fmla="*/ 7 w 7"/>
                  <a:gd name="T1" fmla="*/ 0 h 21"/>
                  <a:gd name="T2" fmla="*/ 7 w 7"/>
                  <a:gd name="T3" fmla="*/ 21 h 21"/>
                  <a:gd name="T4" fmla="*/ 0 w 7"/>
                  <a:gd name="T5" fmla="*/ 21 h 21"/>
                  <a:gd name="T6" fmla="*/ 7 w 7"/>
                  <a:gd name="T7" fmla="*/ 21 h 21"/>
                  <a:gd name="T8" fmla="*/ 0 w 7"/>
                  <a:gd name="T9" fmla="*/ 21 h 21"/>
                  <a:gd name="T10" fmla="*/ 0 w 7"/>
                  <a:gd name="T11" fmla="*/ 0 h 21"/>
                  <a:gd name="T12" fmla="*/ 7 w 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1">
                    <a:moveTo>
                      <a:pt x="7" y="0"/>
                    </a:moveTo>
                    <a:lnTo>
                      <a:pt x="7" y="21"/>
                    </a:lnTo>
                    <a:lnTo>
                      <a:pt x="0" y="21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5" name="Rectangle 25"/>
              <p:cNvSpPr>
                <a:spLocks noChangeArrowheads="1"/>
              </p:cNvSpPr>
              <p:nvPr/>
            </p:nvSpPr>
            <p:spPr bwMode="auto">
              <a:xfrm>
                <a:off x="1091" y="1862"/>
                <a:ext cx="7" cy="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6" name="Freeform 26"/>
              <p:cNvSpPr>
                <a:spLocks/>
              </p:cNvSpPr>
              <p:nvPr/>
            </p:nvSpPr>
            <p:spPr bwMode="auto">
              <a:xfrm>
                <a:off x="1062" y="1862"/>
                <a:ext cx="36" cy="85"/>
              </a:xfrm>
              <a:custGeom>
                <a:avLst/>
                <a:gdLst>
                  <a:gd name="T0" fmla="*/ 0 w 36"/>
                  <a:gd name="T1" fmla="*/ 85 h 85"/>
                  <a:gd name="T2" fmla="*/ 7 w 36"/>
                  <a:gd name="T3" fmla="*/ 85 h 85"/>
                  <a:gd name="T4" fmla="*/ 36 w 36"/>
                  <a:gd name="T5" fmla="*/ 0 h 85"/>
                  <a:gd name="T6" fmla="*/ 29 w 36"/>
                  <a:gd name="T7" fmla="*/ 0 h 85"/>
                  <a:gd name="T8" fmla="*/ 0 w 36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85">
                    <a:moveTo>
                      <a:pt x="0" y="85"/>
                    </a:moveTo>
                    <a:lnTo>
                      <a:pt x="7" y="85"/>
                    </a:lnTo>
                    <a:lnTo>
                      <a:pt x="36" y="0"/>
                    </a:lnTo>
                    <a:lnTo>
                      <a:pt x="29" y="0"/>
                    </a:lnTo>
                    <a:lnTo>
                      <a:pt x="0" y="85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7" name="Rectangle 27"/>
              <p:cNvSpPr>
                <a:spLocks noChangeArrowheads="1"/>
              </p:cNvSpPr>
              <p:nvPr/>
            </p:nvSpPr>
            <p:spPr bwMode="auto">
              <a:xfrm>
                <a:off x="1006" y="2025"/>
                <a:ext cx="7" cy="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8" name="Freeform 28"/>
              <p:cNvSpPr>
                <a:spLocks/>
              </p:cNvSpPr>
              <p:nvPr/>
            </p:nvSpPr>
            <p:spPr bwMode="auto">
              <a:xfrm>
                <a:off x="977" y="1962"/>
                <a:ext cx="36" cy="63"/>
              </a:xfrm>
              <a:custGeom>
                <a:avLst/>
                <a:gdLst>
                  <a:gd name="T0" fmla="*/ 29 w 36"/>
                  <a:gd name="T1" fmla="*/ 63 h 63"/>
                  <a:gd name="T2" fmla="*/ 0 w 36"/>
                  <a:gd name="T3" fmla="*/ 0 h 63"/>
                  <a:gd name="T4" fmla="*/ 7 w 36"/>
                  <a:gd name="T5" fmla="*/ 0 h 63"/>
                  <a:gd name="T6" fmla="*/ 0 w 36"/>
                  <a:gd name="T7" fmla="*/ 0 h 63"/>
                  <a:gd name="T8" fmla="*/ 7 w 36"/>
                  <a:gd name="T9" fmla="*/ 0 h 63"/>
                  <a:gd name="T10" fmla="*/ 36 w 36"/>
                  <a:gd name="T11" fmla="*/ 63 h 63"/>
                  <a:gd name="T12" fmla="*/ 29 w 36"/>
                  <a:gd name="T13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63">
                    <a:moveTo>
                      <a:pt x="29" y="63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36" y="63"/>
                    </a:lnTo>
                    <a:lnTo>
                      <a:pt x="29" y="63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49" name="Freeform 29"/>
              <p:cNvSpPr>
                <a:spLocks/>
              </p:cNvSpPr>
              <p:nvPr/>
            </p:nvSpPr>
            <p:spPr bwMode="auto">
              <a:xfrm>
                <a:off x="977" y="1962"/>
                <a:ext cx="7" cy="28"/>
              </a:xfrm>
              <a:custGeom>
                <a:avLst/>
                <a:gdLst>
                  <a:gd name="T0" fmla="*/ 7 w 7"/>
                  <a:gd name="T1" fmla="*/ 0 h 28"/>
                  <a:gd name="T2" fmla="*/ 7 w 7"/>
                  <a:gd name="T3" fmla="*/ 28 h 28"/>
                  <a:gd name="T4" fmla="*/ 0 w 7"/>
                  <a:gd name="T5" fmla="*/ 28 h 28"/>
                  <a:gd name="T6" fmla="*/ 7 w 7"/>
                  <a:gd name="T7" fmla="*/ 28 h 28"/>
                  <a:gd name="T8" fmla="*/ 0 w 7"/>
                  <a:gd name="T9" fmla="*/ 28 h 28"/>
                  <a:gd name="T10" fmla="*/ 0 w 7"/>
                  <a:gd name="T11" fmla="*/ 0 h 28"/>
                  <a:gd name="T12" fmla="*/ 7 w 7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7" y="0"/>
                    </a:moveTo>
                    <a:lnTo>
                      <a:pt x="7" y="28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0" name="Rectangle 30"/>
              <p:cNvSpPr>
                <a:spLocks noChangeArrowheads="1"/>
              </p:cNvSpPr>
              <p:nvPr/>
            </p:nvSpPr>
            <p:spPr bwMode="auto">
              <a:xfrm>
                <a:off x="942" y="1905"/>
                <a:ext cx="7" cy="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1" name="Freeform 31"/>
              <p:cNvSpPr>
                <a:spLocks/>
              </p:cNvSpPr>
              <p:nvPr/>
            </p:nvSpPr>
            <p:spPr bwMode="auto">
              <a:xfrm>
                <a:off x="942" y="1905"/>
                <a:ext cx="42" cy="85"/>
              </a:xfrm>
              <a:custGeom>
                <a:avLst/>
                <a:gdLst>
                  <a:gd name="T0" fmla="*/ 35 w 42"/>
                  <a:gd name="T1" fmla="*/ 85 h 85"/>
                  <a:gd name="T2" fmla="*/ 42 w 42"/>
                  <a:gd name="T3" fmla="*/ 85 h 85"/>
                  <a:gd name="T4" fmla="*/ 7 w 42"/>
                  <a:gd name="T5" fmla="*/ 0 h 85"/>
                  <a:gd name="T6" fmla="*/ 0 w 42"/>
                  <a:gd name="T7" fmla="*/ 0 h 85"/>
                  <a:gd name="T8" fmla="*/ 35 w 42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85">
                    <a:moveTo>
                      <a:pt x="35" y="85"/>
                    </a:moveTo>
                    <a:lnTo>
                      <a:pt x="42" y="85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35" y="85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2" name="Rectangle 32"/>
              <p:cNvSpPr>
                <a:spLocks noChangeArrowheads="1"/>
              </p:cNvSpPr>
              <p:nvPr/>
            </p:nvSpPr>
            <p:spPr bwMode="auto">
              <a:xfrm>
                <a:off x="3939" y="3322"/>
                <a:ext cx="50" cy="29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3" name="Rectangle 33"/>
              <p:cNvSpPr>
                <a:spLocks noChangeArrowheads="1"/>
              </p:cNvSpPr>
              <p:nvPr/>
            </p:nvSpPr>
            <p:spPr bwMode="auto">
              <a:xfrm>
                <a:off x="3939" y="3315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4" name="Rectangle 34"/>
              <p:cNvSpPr>
                <a:spLocks noChangeArrowheads="1"/>
              </p:cNvSpPr>
              <p:nvPr/>
            </p:nvSpPr>
            <p:spPr bwMode="auto">
              <a:xfrm>
                <a:off x="3982" y="3322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5" name="Rectangle 35"/>
              <p:cNvSpPr>
                <a:spLocks noChangeArrowheads="1"/>
              </p:cNvSpPr>
              <p:nvPr/>
            </p:nvSpPr>
            <p:spPr bwMode="auto">
              <a:xfrm>
                <a:off x="3932" y="3343"/>
                <a:ext cx="57" cy="1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6" name="Rectangle 36"/>
              <p:cNvSpPr>
                <a:spLocks noChangeArrowheads="1"/>
              </p:cNvSpPr>
              <p:nvPr/>
            </p:nvSpPr>
            <p:spPr bwMode="auto">
              <a:xfrm>
                <a:off x="3932" y="3315"/>
                <a:ext cx="15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7" name="Rectangle 37"/>
              <p:cNvSpPr>
                <a:spLocks noChangeArrowheads="1"/>
              </p:cNvSpPr>
              <p:nvPr/>
            </p:nvSpPr>
            <p:spPr bwMode="auto">
              <a:xfrm>
                <a:off x="3698" y="3294"/>
                <a:ext cx="57" cy="14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8" name="Rectangle 38"/>
              <p:cNvSpPr>
                <a:spLocks noChangeArrowheads="1"/>
              </p:cNvSpPr>
              <p:nvPr/>
            </p:nvSpPr>
            <p:spPr bwMode="auto">
              <a:xfrm>
                <a:off x="3741" y="3301"/>
                <a:ext cx="14" cy="35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59" name="Rectangle 39"/>
              <p:cNvSpPr>
                <a:spLocks noChangeArrowheads="1"/>
              </p:cNvSpPr>
              <p:nvPr/>
            </p:nvSpPr>
            <p:spPr bwMode="auto">
              <a:xfrm>
                <a:off x="3691" y="3322"/>
                <a:ext cx="57" cy="14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0" name="Rectangle 40"/>
              <p:cNvSpPr>
                <a:spLocks noChangeArrowheads="1"/>
              </p:cNvSpPr>
              <p:nvPr/>
            </p:nvSpPr>
            <p:spPr bwMode="auto">
              <a:xfrm>
                <a:off x="3691" y="3294"/>
                <a:ext cx="15" cy="35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1" name="Rectangle 41"/>
              <p:cNvSpPr>
                <a:spLocks noChangeArrowheads="1"/>
              </p:cNvSpPr>
              <p:nvPr/>
            </p:nvSpPr>
            <p:spPr bwMode="auto">
              <a:xfrm>
                <a:off x="3698" y="3301"/>
                <a:ext cx="50" cy="28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2" name="Rectangle 42"/>
              <p:cNvSpPr>
                <a:spLocks noChangeArrowheads="1"/>
              </p:cNvSpPr>
              <p:nvPr/>
            </p:nvSpPr>
            <p:spPr bwMode="auto">
              <a:xfrm>
                <a:off x="3698" y="3294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3" name="Rectangle 43"/>
              <p:cNvSpPr>
                <a:spLocks noChangeArrowheads="1"/>
              </p:cNvSpPr>
              <p:nvPr/>
            </p:nvSpPr>
            <p:spPr bwMode="auto">
              <a:xfrm>
                <a:off x="3741" y="3301"/>
                <a:ext cx="14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4" name="Rectangle 44"/>
              <p:cNvSpPr>
                <a:spLocks noChangeArrowheads="1"/>
              </p:cNvSpPr>
              <p:nvPr/>
            </p:nvSpPr>
            <p:spPr bwMode="auto">
              <a:xfrm>
                <a:off x="3691" y="3322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5" name="Rectangle 45"/>
              <p:cNvSpPr>
                <a:spLocks noChangeArrowheads="1"/>
              </p:cNvSpPr>
              <p:nvPr/>
            </p:nvSpPr>
            <p:spPr bwMode="auto">
              <a:xfrm>
                <a:off x="3691" y="3294"/>
                <a:ext cx="15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6" name="Rectangle 46"/>
              <p:cNvSpPr>
                <a:spLocks noChangeArrowheads="1"/>
              </p:cNvSpPr>
              <p:nvPr/>
            </p:nvSpPr>
            <p:spPr bwMode="auto">
              <a:xfrm>
                <a:off x="3592" y="3159"/>
                <a:ext cx="57" cy="29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7" name="Rectangle 47"/>
              <p:cNvSpPr>
                <a:spLocks noChangeArrowheads="1"/>
              </p:cNvSpPr>
              <p:nvPr/>
            </p:nvSpPr>
            <p:spPr bwMode="auto">
              <a:xfrm>
                <a:off x="3592" y="3152"/>
                <a:ext cx="64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8" name="Rectangle 48"/>
              <p:cNvSpPr>
                <a:spLocks noChangeArrowheads="1"/>
              </p:cNvSpPr>
              <p:nvPr/>
            </p:nvSpPr>
            <p:spPr bwMode="auto">
              <a:xfrm>
                <a:off x="3642" y="3159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69" name="Rectangle 49"/>
              <p:cNvSpPr>
                <a:spLocks noChangeArrowheads="1"/>
              </p:cNvSpPr>
              <p:nvPr/>
            </p:nvSpPr>
            <p:spPr bwMode="auto">
              <a:xfrm>
                <a:off x="3585" y="3180"/>
                <a:ext cx="64" cy="1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70" name="Rectangle 50"/>
              <p:cNvSpPr>
                <a:spLocks noChangeArrowheads="1"/>
              </p:cNvSpPr>
              <p:nvPr/>
            </p:nvSpPr>
            <p:spPr bwMode="auto">
              <a:xfrm>
                <a:off x="3585" y="3152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71" name="Rectangle 51"/>
              <p:cNvSpPr>
                <a:spLocks noChangeArrowheads="1"/>
              </p:cNvSpPr>
              <p:nvPr/>
            </p:nvSpPr>
            <p:spPr bwMode="auto">
              <a:xfrm>
                <a:off x="3833" y="3407"/>
                <a:ext cx="50" cy="29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72" name="Rectangle 52"/>
              <p:cNvSpPr>
                <a:spLocks noChangeArrowheads="1"/>
              </p:cNvSpPr>
              <p:nvPr/>
            </p:nvSpPr>
            <p:spPr bwMode="auto">
              <a:xfrm>
                <a:off x="3833" y="3400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73" name="Rectangle 53"/>
              <p:cNvSpPr>
                <a:spLocks noChangeArrowheads="1"/>
              </p:cNvSpPr>
              <p:nvPr/>
            </p:nvSpPr>
            <p:spPr bwMode="auto">
              <a:xfrm>
                <a:off x="3876" y="3407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74" name="Rectangle 54"/>
              <p:cNvSpPr>
                <a:spLocks noChangeArrowheads="1"/>
              </p:cNvSpPr>
              <p:nvPr/>
            </p:nvSpPr>
            <p:spPr bwMode="auto">
              <a:xfrm>
                <a:off x="3826" y="3428"/>
                <a:ext cx="57" cy="1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75" name="Rectangle 55"/>
              <p:cNvSpPr>
                <a:spLocks noChangeArrowheads="1"/>
              </p:cNvSpPr>
              <p:nvPr/>
            </p:nvSpPr>
            <p:spPr bwMode="auto">
              <a:xfrm>
                <a:off x="3826" y="3400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76" name="Rectangle 56"/>
              <p:cNvSpPr>
                <a:spLocks noChangeArrowheads="1"/>
              </p:cNvSpPr>
              <p:nvPr/>
            </p:nvSpPr>
            <p:spPr bwMode="auto">
              <a:xfrm>
                <a:off x="3606" y="3258"/>
                <a:ext cx="50" cy="29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77" name="Rectangle 57"/>
              <p:cNvSpPr>
                <a:spLocks noChangeArrowheads="1"/>
              </p:cNvSpPr>
              <p:nvPr/>
            </p:nvSpPr>
            <p:spPr bwMode="auto">
              <a:xfrm>
                <a:off x="3606" y="3251"/>
                <a:ext cx="57" cy="1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78" name="Rectangle 58"/>
              <p:cNvSpPr>
                <a:spLocks noChangeArrowheads="1"/>
              </p:cNvSpPr>
              <p:nvPr/>
            </p:nvSpPr>
            <p:spPr bwMode="auto">
              <a:xfrm>
                <a:off x="3649" y="3258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79" name="Rectangle 59"/>
              <p:cNvSpPr>
                <a:spLocks noChangeArrowheads="1"/>
              </p:cNvSpPr>
              <p:nvPr/>
            </p:nvSpPr>
            <p:spPr bwMode="auto">
              <a:xfrm>
                <a:off x="3599" y="3280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80" name="Rectangle 60"/>
              <p:cNvSpPr>
                <a:spLocks noChangeArrowheads="1"/>
              </p:cNvSpPr>
              <p:nvPr/>
            </p:nvSpPr>
            <p:spPr bwMode="auto">
              <a:xfrm>
                <a:off x="3599" y="3251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81" name="Rectangle 61"/>
              <p:cNvSpPr>
                <a:spLocks noChangeArrowheads="1"/>
              </p:cNvSpPr>
              <p:nvPr/>
            </p:nvSpPr>
            <p:spPr bwMode="auto">
              <a:xfrm>
                <a:off x="3528" y="3386"/>
                <a:ext cx="50" cy="28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82" name="Rectangle 62"/>
              <p:cNvSpPr>
                <a:spLocks noChangeArrowheads="1"/>
              </p:cNvSpPr>
              <p:nvPr/>
            </p:nvSpPr>
            <p:spPr bwMode="auto">
              <a:xfrm>
                <a:off x="3528" y="3379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83" name="Rectangle 63"/>
              <p:cNvSpPr>
                <a:spLocks noChangeArrowheads="1"/>
              </p:cNvSpPr>
              <p:nvPr/>
            </p:nvSpPr>
            <p:spPr bwMode="auto">
              <a:xfrm>
                <a:off x="3571" y="3386"/>
                <a:ext cx="14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84" name="Rectangle 64"/>
              <p:cNvSpPr>
                <a:spLocks noChangeArrowheads="1"/>
              </p:cNvSpPr>
              <p:nvPr/>
            </p:nvSpPr>
            <p:spPr bwMode="auto">
              <a:xfrm>
                <a:off x="3521" y="3407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85" name="Rectangle 65"/>
              <p:cNvSpPr>
                <a:spLocks noChangeArrowheads="1"/>
              </p:cNvSpPr>
              <p:nvPr/>
            </p:nvSpPr>
            <p:spPr bwMode="auto">
              <a:xfrm>
                <a:off x="3521" y="3379"/>
                <a:ext cx="14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86" name="Freeform 66"/>
              <p:cNvSpPr>
                <a:spLocks/>
              </p:cNvSpPr>
              <p:nvPr/>
            </p:nvSpPr>
            <p:spPr bwMode="auto">
              <a:xfrm>
                <a:off x="3883" y="3237"/>
                <a:ext cx="14" cy="14"/>
              </a:xfrm>
              <a:custGeom>
                <a:avLst/>
                <a:gdLst>
                  <a:gd name="T0" fmla="*/ 0 w 14"/>
                  <a:gd name="T1" fmla="*/ 7 h 14"/>
                  <a:gd name="T2" fmla="*/ 0 w 14"/>
                  <a:gd name="T3" fmla="*/ 14 h 14"/>
                  <a:gd name="T4" fmla="*/ 14 w 14"/>
                  <a:gd name="T5" fmla="*/ 7 h 14"/>
                  <a:gd name="T6" fmla="*/ 14 w 14"/>
                  <a:gd name="T7" fmla="*/ 0 h 14"/>
                  <a:gd name="T8" fmla="*/ 0 w 14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0" y="7"/>
                    </a:moveTo>
                    <a:lnTo>
                      <a:pt x="0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87" name="Freeform 67"/>
              <p:cNvSpPr>
                <a:spLocks/>
              </p:cNvSpPr>
              <p:nvPr/>
            </p:nvSpPr>
            <p:spPr bwMode="auto">
              <a:xfrm>
                <a:off x="3465" y="2961"/>
                <a:ext cx="432" cy="283"/>
              </a:xfrm>
              <a:custGeom>
                <a:avLst/>
                <a:gdLst>
                  <a:gd name="T0" fmla="*/ 418 w 432"/>
                  <a:gd name="T1" fmla="*/ 283 h 283"/>
                  <a:gd name="T2" fmla="*/ 368 w 432"/>
                  <a:gd name="T3" fmla="*/ 113 h 283"/>
                  <a:gd name="T4" fmla="*/ 368 w 432"/>
                  <a:gd name="T5" fmla="*/ 113 h 283"/>
                  <a:gd name="T6" fmla="*/ 368 w 432"/>
                  <a:gd name="T7" fmla="*/ 113 h 283"/>
                  <a:gd name="T8" fmla="*/ 333 w 432"/>
                  <a:gd name="T9" fmla="*/ 49 h 283"/>
                  <a:gd name="T10" fmla="*/ 340 w 432"/>
                  <a:gd name="T11" fmla="*/ 49 h 283"/>
                  <a:gd name="T12" fmla="*/ 340 w 432"/>
                  <a:gd name="T13" fmla="*/ 49 h 283"/>
                  <a:gd name="T14" fmla="*/ 276 w 432"/>
                  <a:gd name="T15" fmla="*/ 14 h 283"/>
                  <a:gd name="T16" fmla="*/ 276 w 432"/>
                  <a:gd name="T17" fmla="*/ 14 h 283"/>
                  <a:gd name="T18" fmla="*/ 276 w 432"/>
                  <a:gd name="T19" fmla="*/ 14 h 283"/>
                  <a:gd name="T20" fmla="*/ 191 w 432"/>
                  <a:gd name="T21" fmla="*/ 14 h 283"/>
                  <a:gd name="T22" fmla="*/ 191 w 432"/>
                  <a:gd name="T23" fmla="*/ 14 h 283"/>
                  <a:gd name="T24" fmla="*/ 191 w 432"/>
                  <a:gd name="T25" fmla="*/ 14 h 283"/>
                  <a:gd name="T26" fmla="*/ 120 w 432"/>
                  <a:gd name="T27" fmla="*/ 28 h 283"/>
                  <a:gd name="T28" fmla="*/ 127 w 432"/>
                  <a:gd name="T29" fmla="*/ 28 h 283"/>
                  <a:gd name="T30" fmla="*/ 127 w 432"/>
                  <a:gd name="T31" fmla="*/ 28 h 283"/>
                  <a:gd name="T32" fmla="*/ 63 w 432"/>
                  <a:gd name="T33" fmla="*/ 71 h 283"/>
                  <a:gd name="T34" fmla="*/ 63 w 432"/>
                  <a:gd name="T35" fmla="*/ 71 h 283"/>
                  <a:gd name="T36" fmla="*/ 63 w 432"/>
                  <a:gd name="T37" fmla="*/ 71 h 283"/>
                  <a:gd name="T38" fmla="*/ 21 w 432"/>
                  <a:gd name="T39" fmla="*/ 156 h 283"/>
                  <a:gd name="T40" fmla="*/ 21 w 432"/>
                  <a:gd name="T41" fmla="*/ 149 h 283"/>
                  <a:gd name="T42" fmla="*/ 21 w 432"/>
                  <a:gd name="T43" fmla="*/ 149 h 283"/>
                  <a:gd name="T44" fmla="*/ 14 w 432"/>
                  <a:gd name="T45" fmla="*/ 205 h 283"/>
                  <a:gd name="T46" fmla="*/ 14 w 432"/>
                  <a:gd name="T47" fmla="*/ 205 h 283"/>
                  <a:gd name="T48" fmla="*/ 14 w 432"/>
                  <a:gd name="T49" fmla="*/ 205 h 283"/>
                  <a:gd name="T50" fmla="*/ 28 w 432"/>
                  <a:gd name="T51" fmla="*/ 255 h 283"/>
                  <a:gd name="T52" fmla="*/ 28 w 432"/>
                  <a:gd name="T53" fmla="*/ 255 h 283"/>
                  <a:gd name="T54" fmla="*/ 14 w 432"/>
                  <a:gd name="T55" fmla="*/ 262 h 283"/>
                  <a:gd name="T56" fmla="*/ 14 w 432"/>
                  <a:gd name="T57" fmla="*/ 262 h 283"/>
                  <a:gd name="T58" fmla="*/ 0 w 432"/>
                  <a:gd name="T59" fmla="*/ 212 h 283"/>
                  <a:gd name="T60" fmla="*/ 0 w 432"/>
                  <a:gd name="T61" fmla="*/ 212 h 283"/>
                  <a:gd name="T62" fmla="*/ 0 w 432"/>
                  <a:gd name="T63" fmla="*/ 205 h 283"/>
                  <a:gd name="T64" fmla="*/ 7 w 432"/>
                  <a:gd name="T65" fmla="*/ 149 h 283"/>
                  <a:gd name="T66" fmla="*/ 7 w 432"/>
                  <a:gd name="T67" fmla="*/ 149 h 283"/>
                  <a:gd name="T68" fmla="*/ 7 w 432"/>
                  <a:gd name="T69" fmla="*/ 149 h 283"/>
                  <a:gd name="T70" fmla="*/ 49 w 432"/>
                  <a:gd name="T71" fmla="*/ 64 h 283"/>
                  <a:gd name="T72" fmla="*/ 49 w 432"/>
                  <a:gd name="T73" fmla="*/ 64 h 283"/>
                  <a:gd name="T74" fmla="*/ 56 w 432"/>
                  <a:gd name="T75" fmla="*/ 56 h 283"/>
                  <a:gd name="T76" fmla="*/ 120 w 432"/>
                  <a:gd name="T77" fmla="*/ 14 h 283"/>
                  <a:gd name="T78" fmla="*/ 120 w 432"/>
                  <a:gd name="T79" fmla="*/ 14 h 283"/>
                  <a:gd name="T80" fmla="*/ 120 w 432"/>
                  <a:gd name="T81" fmla="*/ 14 h 283"/>
                  <a:gd name="T82" fmla="*/ 191 w 432"/>
                  <a:gd name="T83" fmla="*/ 0 h 283"/>
                  <a:gd name="T84" fmla="*/ 191 w 432"/>
                  <a:gd name="T85" fmla="*/ 0 h 283"/>
                  <a:gd name="T86" fmla="*/ 191 w 432"/>
                  <a:gd name="T87" fmla="*/ 0 h 283"/>
                  <a:gd name="T88" fmla="*/ 276 w 432"/>
                  <a:gd name="T89" fmla="*/ 0 h 283"/>
                  <a:gd name="T90" fmla="*/ 276 w 432"/>
                  <a:gd name="T91" fmla="*/ 0 h 283"/>
                  <a:gd name="T92" fmla="*/ 283 w 432"/>
                  <a:gd name="T93" fmla="*/ 0 h 283"/>
                  <a:gd name="T94" fmla="*/ 347 w 432"/>
                  <a:gd name="T95" fmla="*/ 35 h 283"/>
                  <a:gd name="T96" fmla="*/ 347 w 432"/>
                  <a:gd name="T97" fmla="*/ 35 h 283"/>
                  <a:gd name="T98" fmla="*/ 347 w 432"/>
                  <a:gd name="T99" fmla="*/ 42 h 283"/>
                  <a:gd name="T100" fmla="*/ 382 w 432"/>
                  <a:gd name="T101" fmla="*/ 106 h 283"/>
                  <a:gd name="T102" fmla="*/ 382 w 432"/>
                  <a:gd name="T103" fmla="*/ 106 h 283"/>
                  <a:gd name="T104" fmla="*/ 382 w 432"/>
                  <a:gd name="T105" fmla="*/ 106 h 283"/>
                  <a:gd name="T106" fmla="*/ 432 w 432"/>
                  <a:gd name="T107" fmla="*/ 276 h 283"/>
                  <a:gd name="T108" fmla="*/ 418 w 432"/>
                  <a:gd name="T109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2" h="283">
                    <a:moveTo>
                      <a:pt x="418" y="283"/>
                    </a:moveTo>
                    <a:lnTo>
                      <a:pt x="368" y="113"/>
                    </a:lnTo>
                    <a:lnTo>
                      <a:pt x="368" y="113"/>
                    </a:lnTo>
                    <a:lnTo>
                      <a:pt x="368" y="113"/>
                    </a:lnTo>
                    <a:lnTo>
                      <a:pt x="333" y="49"/>
                    </a:lnTo>
                    <a:lnTo>
                      <a:pt x="340" y="49"/>
                    </a:lnTo>
                    <a:lnTo>
                      <a:pt x="340" y="49"/>
                    </a:lnTo>
                    <a:lnTo>
                      <a:pt x="276" y="14"/>
                    </a:lnTo>
                    <a:lnTo>
                      <a:pt x="276" y="14"/>
                    </a:lnTo>
                    <a:lnTo>
                      <a:pt x="276" y="14"/>
                    </a:lnTo>
                    <a:lnTo>
                      <a:pt x="191" y="14"/>
                    </a:lnTo>
                    <a:lnTo>
                      <a:pt x="191" y="14"/>
                    </a:lnTo>
                    <a:lnTo>
                      <a:pt x="191" y="14"/>
                    </a:lnTo>
                    <a:lnTo>
                      <a:pt x="120" y="28"/>
                    </a:lnTo>
                    <a:lnTo>
                      <a:pt x="127" y="28"/>
                    </a:lnTo>
                    <a:lnTo>
                      <a:pt x="127" y="28"/>
                    </a:lnTo>
                    <a:lnTo>
                      <a:pt x="63" y="71"/>
                    </a:lnTo>
                    <a:lnTo>
                      <a:pt x="63" y="71"/>
                    </a:lnTo>
                    <a:lnTo>
                      <a:pt x="63" y="71"/>
                    </a:lnTo>
                    <a:lnTo>
                      <a:pt x="21" y="156"/>
                    </a:lnTo>
                    <a:lnTo>
                      <a:pt x="21" y="149"/>
                    </a:lnTo>
                    <a:lnTo>
                      <a:pt x="21" y="149"/>
                    </a:lnTo>
                    <a:lnTo>
                      <a:pt x="14" y="205"/>
                    </a:lnTo>
                    <a:lnTo>
                      <a:pt x="14" y="205"/>
                    </a:lnTo>
                    <a:lnTo>
                      <a:pt x="14" y="205"/>
                    </a:lnTo>
                    <a:lnTo>
                      <a:pt x="28" y="255"/>
                    </a:lnTo>
                    <a:lnTo>
                      <a:pt x="28" y="255"/>
                    </a:lnTo>
                    <a:lnTo>
                      <a:pt x="14" y="262"/>
                    </a:lnTo>
                    <a:lnTo>
                      <a:pt x="14" y="262"/>
                    </a:lnTo>
                    <a:lnTo>
                      <a:pt x="0" y="212"/>
                    </a:lnTo>
                    <a:lnTo>
                      <a:pt x="0" y="212"/>
                    </a:lnTo>
                    <a:lnTo>
                      <a:pt x="0" y="205"/>
                    </a:lnTo>
                    <a:lnTo>
                      <a:pt x="7" y="149"/>
                    </a:lnTo>
                    <a:lnTo>
                      <a:pt x="7" y="149"/>
                    </a:lnTo>
                    <a:lnTo>
                      <a:pt x="7" y="149"/>
                    </a:lnTo>
                    <a:lnTo>
                      <a:pt x="49" y="64"/>
                    </a:lnTo>
                    <a:lnTo>
                      <a:pt x="49" y="64"/>
                    </a:lnTo>
                    <a:lnTo>
                      <a:pt x="56" y="56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20" y="14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191" y="0"/>
                    </a:lnTo>
                    <a:lnTo>
                      <a:pt x="276" y="0"/>
                    </a:lnTo>
                    <a:lnTo>
                      <a:pt x="276" y="0"/>
                    </a:lnTo>
                    <a:lnTo>
                      <a:pt x="283" y="0"/>
                    </a:lnTo>
                    <a:lnTo>
                      <a:pt x="347" y="35"/>
                    </a:lnTo>
                    <a:lnTo>
                      <a:pt x="347" y="35"/>
                    </a:lnTo>
                    <a:lnTo>
                      <a:pt x="347" y="42"/>
                    </a:lnTo>
                    <a:lnTo>
                      <a:pt x="382" y="106"/>
                    </a:lnTo>
                    <a:lnTo>
                      <a:pt x="382" y="106"/>
                    </a:lnTo>
                    <a:lnTo>
                      <a:pt x="382" y="106"/>
                    </a:lnTo>
                    <a:lnTo>
                      <a:pt x="432" y="276"/>
                    </a:lnTo>
                    <a:lnTo>
                      <a:pt x="418" y="283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88" name="Freeform 68"/>
              <p:cNvSpPr>
                <a:spLocks/>
              </p:cNvSpPr>
              <p:nvPr/>
            </p:nvSpPr>
            <p:spPr bwMode="auto">
              <a:xfrm>
                <a:off x="3479" y="3216"/>
                <a:ext cx="49" cy="50"/>
              </a:xfrm>
              <a:custGeom>
                <a:avLst/>
                <a:gdLst>
                  <a:gd name="T0" fmla="*/ 14 w 49"/>
                  <a:gd name="T1" fmla="*/ 0 h 50"/>
                  <a:gd name="T2" fmla="*/ 49 w 49"/>
                  <a:gd name="T3" fmla="*/ 42 h 50"/>
                  <a:gd name="T4" fmla="*/ 49 w 49"/>
                  <a:gd name="T5" fmla="*/ 35 h 50"/>
                  <a:gd name="T6" fmla="*/ 42 w 49"/>
                  <a:gd name="T7" fmla="*/ 50 h 50"/>
                  <a:gd name="T8" fmla="*/ 35 w 49"/>
                  <a:gd name="T9" fmla="*/ 50 h 50"/>
                  <a:gd name="T10" fmla="*/ 0 w 49"/>
                  <a:gd name="T11" fmla="*/ 7 h 50"/>
                  <a:gd name="T12" fmla="*/ 14 w 49"/>
                  <a:gd name="T13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50">
                    <a:moveTo>
                      <a:pt x="14" y="0"/>
                    </a:moveTo>
                    <a:lnTo>
                      <a:pt x="49" y="42"/>
                    </a:lnTo>
                    <a:lnTo>
                      <a:pt x="49" y="35"/>
                    </a:lnTo>
                    <a:lnTo>
                      <a:pt x="42" y="50"/>
                    </a:lnTo>
                    <a:lnTo>
                      <a:pt x="35" y="50"/>
                    </a:lnTo>
                    <a:lnTo>
                      <a:pt x="0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89" name="Freeform 69"/>
              <p:cNvSpPr>
                <a:spLocks/>
              </p:cNvSpPr>
              <p:nvPr/>
            </p:nvSpPr>
            <p:spPr bwMode="auto">
              <a:xfrm>
                <a:off x="3585" y="3273"/>
                <a:ext cx="14" cy="14"/>
              </a:xfrm>
              <a:custGeom>
                <a:avLst/>
                <a:gdLst>
                  <a:gd name="T0" fmla="*/ 7 w 14"/>
                  <a:gd name="T1" fmla="*/ 0 h 14"/>
                  <a:gd name="T2" fmla="*/ 14 w 14"/>
                  <a:gd name="T3" fmla="*/ 0 h 14"/>
                  <a:gd name="T4" fmla="*/ 7 w 14"/>
                  <a:gd name="T5" fmla="*/ 14 h 14"/>
                  <a:gd name="T6" fmla="*/ 0 w 14"/>
                  <a:gd name="T7" fmla="*/ 14 h 14"/>
                  <a:gd name="T8" fmla="*/ 7 w 1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lnTo>
                      <a:pt x="14" y="0"/>
                    </a:lnTo>
                    <a:lnTo>
                      <a:pt x="7" y="14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90" name="Freeform 70"/>
              <p:cNvSpPr>
                <a:spLocks/>
              </p:cNvSpPr>
              <p:nvPr/>
            </p:nvSpPr>
            <p:spPr bwMode="auto">
              <a:xfrm>
                <a:off x="3521" y="3251"/>
                <a:ext cx="71" cy="36"/>
              </a:xfrm>
              <a:custGeom>
                <a:avLst/>
                <a:gdLst>
                  <a:gd name="T0" fmla="*/ 7 w 71"/>
                  <a:gd name="T1" fmla="*/ 0 h 36"/>
                  <a:gd name="T2" fmla="*/ 0 w 71"/>
                  <a:gd name="T3" fmla="*/ 15 h 36"/>
                  <a:gd name="T4" fmla="*/ 64 w 71"/>
                  <a:gd name="T5" fmla="*/ 36 h 36"/>
                  <a:gd name="T6" fmla="*/ 71 w 71"/>
                  <a:gd name="T7" fmla="*/ 22 h 36"/>
                  <a:gd name="T8" fmla="*/ 7 w 71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36">
                    <a:moveTo>
                      <a:pt x="7" y="0"/>
                    </a:moveTo>
                    <a:lnTo>
                      <a:pt x="0" y="15"/>
                    </a:lnTo>
                    <a:lnTo>
                      <a:pt x="64" y="36"/>
                    </a:lnTo>
                    <a:lnTo>
                      <a:pt x="71" y="22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91" name="Rectangle 71"/>
              <p:cNvSpPr>
                <a:spLocks noChangeArrowheads="1"/>
              </p:cNvSpPr>
              <p:nvPr/>
            </p:nvSpPr>
            <p:spPr bwMode="auto">
              <a:xfrm>
                <a:off x="3578" y="3287"/>
                <a:ext cx="7" cy="14"/>
              </a:xfrm>
              <a:prstGeom prst="rect">
                <a:avLst/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92" name="Freeform 72"/>
              <p:cNvSpPr>
                <a:spLocks/>
              </p:cNvSpPr>
              <p:nvPr/>
            </p:nvSpPr>
            <p:spPr bwMode="auto">
              <a:xfrm>
                <a:off x="3280" y="3266"/>
                <a:ext cx="468" cy="361"/>
              </a:xfrm>
              <a:custGeom>
                <a:avLst/>
                <a:gdLst>
                  <a:gd name="T0" fmla="*/ 206 w 468"/>
                  <a:gd name="T1" fmla="*/ 14 h 361"/>
                  <a:gd name="T2" fmla="*/ 206 w 468"/>
                  <a:gd name="T3" fmla="*/ 14 h 361"/>
                  <a:gd name="T4" fmla="*/ 121 w 468"/>
                  <a:gd name="T5" fmla="*/ 28 h 361"/>
                  <a:gd name="T6" fmla="*/ 50 w 468"/>
                  <a:gd name="T7" fmla="*/ 85 h 361"/>
                  <a:gd name="T8" fmla="*/ 50 w 468"/>
                  <a:gd name="T9" fmla="*/ 85 h 361"/>
                  <a:gd name="T10" fmla="*/ 29 w 468"/>
                  <a:gd name="T11" fmla="*/ 120 h 361"/>
                  <a:gd name="T12" fmla="*/ 15 w 468"/>
                  <a:gd name="T13" fmla="*/ 170 h 361"/>
                  <a:gd name="T14" fmla="*/ 15 w 468"/>
                  <a:gd name="T15" fmla="*/ 162 h 361"/>
                  <a:gd name="T16" fmla="*/ 15 w 468"/>
                  <a:gd name="T17" fmla="*/ 212 h 361"/>
                  <a:gd name="T18" fmla="*/ 36 w 468"/>
                  <a:gd name="T19" fmla="*/ 269 h 361"/>
                  <a:gd name="T20" fmla="*/ 36 w 468"/>
                  <a:gd name="T21" fmla="*/ 269 h 361"/>
                  <a:gd name="T22" fmla="*/ 64 w 468"/>
                  <a:gd name="T23" fmla="*/ 297 h 361"/>
                  <a:gd name="T24" fmla="*/ 100 w 468"/>
                  <a:gd name="T25" fmla="*/ 325 h 361"/>
                  <a:gd name="T26" fmla="*/ 93 w 468"/>
                  <a:gd name="T27" fmla="*/ 325 h 361"/>
                  <a:gd name="T28" fmla="*/ 185 w 468"/>
                  <a:gd name="T29" fmla="*/ 347 h 361"/>
                  <a:gd name="T30" fmla="*/ 255 w 468"/>
                  <a:gd name="T31" fmla="*/ 340 h 361"/>
                  <a:gd name="T32" fmla="*/ 255 w 468"/>
                  <a:gd name="T33" fmla="*/ 340 h 361"/>
                  <a:gd name="T34" fmla="*/ 376 w 468"/>
                  <a:gd name="T35" fmla="*/ 311 h 361"/>
                  <a:gd name="T36" fmla="*/ 440 w 468"/>
                  <a:gd name="T37" fmla="*/ 240 h 361"/>
                  <a:gd name="T38" fmla="*/ 433 w 468"/>
                  <a:gd name="T39" fmla="*/ 240 h 361"/>
                  <a:gd name="T40" fmla="*/ 454 w 468"/>
                  <a:gd name="T41" fmla="*/ 198 h 361"/>
                  <a:gd name="T42" fmla="*/ 468 w 468"/>
                  <a:gd name="T43" fmla="*/ 198 h 361"/>
                  <a:gd name="T44" fmla="*/ 447 w 468"/>
                  <a:gd name="T45" fmla="*/ 248 h 361"/>
                  <a:gd name="T46" fmla="*/ 383 w 468"/>
                  <a:gd name="T47" fmla="*/ 318 h 361"/>
                  <a:gd name="T48" fmla="*/ 383 w 468"/>
                  <a:gd name="T49" fmla="*/ 318 h 361"/>
                  <a:gd name="T50" fmla="*/ 263 w 468"/>
                  <a:gd name="T51" fmla="*/ 354 h 361"/>
                  <a:gd name="T52" fmla="*/ 185 w 468"/>
                  <a:gd name="T53" fmla="*/ 361 h 361"/>
                  <a:gd name="T54" fmla="*/ 185 w 468"/>
                  <a:gd name="T55" fmla="*/ 361 h 361"/>
                  <a:gd name="T56" fmla="*/ 93 w 468"/>
                  <a:gd name="T57" fmla="*/ 340 h 361"/>
                  <a:gd name="T58" fmla="*/ 57 w 468"/>
                  <a:gd name="T59" fmla="*/ 311 h 361"/>
                  <a:gd name="T60" fmla="*/ 50 w 468"/>
                  <a:gd name="T61" fmla="*/ 311 h 361"/>
                  <a:gd name="T62" fmla="*/ 22 w 468"/>
                  <a:gd name="T63" fmla="*/ 276 h 361"/>
                  <a:gd name="T64" fmla="*/ 0 w 468"/>
                  <a:gd name="T65" fmla="*/ 219 h 361"/>
                  <a:gd name="T66" fmla="*/ 0 w 468"/>
                  <a:gd name="T67" fmla="*/ 212 h 361"/>
                  <a:gd name="T68" fmla="*/ 0 w 468"/>
                  <a:gd name="T69" fmla="*/ 162 h 361"/>
                  <a:gd name="T70" fmla="*/ 15 w 468"/>
                  <a:gd name="T71" fmla="*/ 113 h 361"/>
                  <a:gd name="T72" fmla="*/ 15 w 468"/>
                  <a:gd name="T73" fmla="*/ 113 h 361"/>
                  <a:gd name="T74" fmla="*/ 36 w 468"/>
                  <a:gd name="T75" fmla="*/ 77 h 361"/>
                  <a:gd name="T76" fmla="*/ 114 w 468"/>
                  <a:gd name="T77" fmla="*/ 14 h 361"/>
                  <a:gd name="T78" fmla="*/ 114 w 468"/>
                  <a:gd name="T79" fmla="*/ 14 h 361"/>
                  <a:gd name="T80" fmla="*/ 206 w 468"/>
                  <a:gd name="T81" fmla="*/ 0 h 361"/>
                  <a:gd name="T82" fmla="*/ 298 w 468"/>
                  <a:gd name="T83" fmla="*/ 21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68" h="361">
                    <a:moveTo>
                      <a:pt x="298" y="35"/>
                    </a:moveTo>
                    <a:lnTo>
                      <a:pt x="206" y="14"/>
                    </a:lnTo>
                    <a:lnTo>
                      <a:pt x="206" y="14"/>
                    </a:lnTo>
                    <a:lnTo>
                      <a:pt x="206" y="14"/>
                    </a:lnTo>
                    <a:lnTo>
                      <a:pt x="114" y="28"/>
                    </a:lnTo>
                    <a:lnTo>
                      <a:pt x="121" y="28"/>
                    </a:lnTo>
                    <a:lnTo>
                      <a:pt x="121" y="28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29" y="120"/>
                    </a:lnTo>
                    <a:lnTo>
                      <a:pt x="29" y="120"/>
                    </a:lnTo>
                    <a:lnTo>
                      <a:pt x="29" y="120"/>
                    </a:lnTo>
                    <a:lnTo>
                      <a:pt x="15" y="170"/>
                    </a:lnTo>
                    <a:lnTo>
                      <a:pt x="15" y="162"/>
                    </a:lnTo>
                    <a:lnTo>
                      <a:pt x="15" y="162"/>
                    </a:lnTo>
                    <a:lnTo>
                      <a:pt x="15" y="212"/>
                    </a:lnTo>
                    <a:lnTo>
                      <a:pt x="15" y="212"/>
                    </a:lnTo>
                    <a:lnTo>
                      <a:pt x="15" y="212"/>
                    </a:lnTo>
                    <a:lnTo>
                      <a:pt x="36" y="269"/>
                    </a:lnTo>
                    <a:lnTo>
                      <a:pt x="36" y="269"/>
                    </a:lnTo>
                    <a:lnTo>
                      <a:pt x="36" y="269"/>
                    </a:lnTo>
                    <a:lnTo>
                      <a:pt x="64" y="304"/>
                    </a:lnTo>
                    <a:lnTo>
                      <a:pt x="64" y="297"/>
                    </a:lnTo>
                    <a:lnTo>
                      <a:pt x="64" y="297"/>
                    </a:lnTo>
                    <a:lnTo>
                      <a:pt x="100" y="325"/>
                    </a:lnTo>
                    <a:lnTo>
                      <a:pt x="93" y="325"/>
                    </a:lnTo>
                    <a:lnTo>
                      <a:pt x="93" y="325"/>
                    </a:lnTo>
                    <a:lnTo>
                      <a:pt x="185" y="347"/>
                    </a:lnTo>
                    <a:lnTo>
                      <a:pt x="185" y="347"/>
                    </a:lnTo>
                    <a:lnTo>
                      <a:pt x="185" y="347"/>
                    </a:lnTo>
                    <a:lnTo>
                      <a:pt x="255" y="340"/>
                    </a:lnTo>
                    <a:lnTo>
                      <a:pt x="255" y="340"/>
                    </a:lnTo>
                    <a:lnTo>
                      <a:pt x="255" y="340"/>
                    </a:lnTo>
                    <a:lnTo>
                      <a:pt x="376" y="304"/>
                    </a:lnTo>
                    <a:lnTo>
                      <a:pt x="376" y="311"/>
                    </a:lnTo>
                    <a:lnTo>
                      <a:pt x="376" y="311"/>
                    </a:lnTo>
                    <a:lnTo>
                      <a:pt x="440" y="240"/>
                    </a:lnTo>
                    <a:lnTo>
                      <a:pt x="433" y="240"/>
                    </a:lnTo>
                    <a:lnTo>
                      <a:pt x="433" y="240"/>
                    </a:lnTo>
                    <a:lnTo>
                      <a:pt x="454" y="191"/>
                    </a:lnTo>
                    <a:lnTo>
                      <a:pt x="454" y="198"/>
                    </a:lnTo>
                    <a:lnTo>
                      <a:pt x="468" y="191"/>
                    </a:lnTo>
                    <a:lnTo>
                      <a:pt x="468" y="198"/>
                    </a:lnTo>
                    <a:lnTo>
                      <a:pt x="447" y="248"/>
                    </a:lnTo>
                    <a:lnTo>
                      <a:pt x="447" y="248"/>
                    </a:lnTo>
                    <a:lnTo>
                      <a:pt x="447" y="248"/>
                    </a:lnTo>
                    <a:lnTo>
                      <a:pt x="383" y="318"/>
                    </a:lnTo>
                    <a:lnTo>
                      <a:pt x="383" y="318"/>
                    </a:lnTo>
                    <a:lnTo>
                      <a:pt x="383" y="318"/>
                    </a:lnTo>
                    <a:lnTo>
                      <a:pt x="263" y="354"/>
                    </a:lnTo>
                    <a:lnTo>
                      <a:pt x="263" y="354"/>
                    </a:lnTo>
                    <a:lnTo>
                      <a:pt x="255" y="354"/>
                    </a:lnTo>
                    <a:lnTo>
                      <a:pt x="185" y="361"/>
                    </a:lnTo>
                    <a:lnTo>
                      <a:pt x="185" y="361"/>
                    </a:lnTo>
                    <a:lnTo>
                      <a:pt x="185" y="361"/>
                    </a:lnTo>
                    <a:lnTo>
                      <a:pt x="93" y="340"/>
                    </a:lnTo>
                    <a:lnTo>
                      <a:pt x="93" y="340"/>
                    </a:lnTo>
                    <a:lnTo>
                      <a:pt x="93" y="340"/>
                    </a:lnTo>
                    <a:lnTo>
                      <a:pt x="57" y="311"/>
                    </a:lnTo>
                    <a:lnTo>
                      <a:pt x="57" y="311"/>
                    </a:lnTo>
                    <a:lnTo>
                      <a:pt x="50" y="311"/>
                    </a:lnTo>
                    <a:lnTo>
                      <a:pt x="22" y="276"/>
                    </a:lnTo>
                    <a:lnTo>
                      <a:pt x="22" y="276"/>
                    </a:lnTo>
                    <a:lnTo>
                      <a:pt x="22" y="276"/>
                    </a:lnTo>
                    <a:lnTo>
                      <a:pt x="0" y="219"/>
                    </a:lnTo>
                    <a:lnTo>
                      <a:pt x="0" y="219"/>
                    </a:lnTo>
                    <a:lnTo>
                      <a:pt x="0" y="212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0" y="162"/>
                    </a:lnTo>
                    <a:lnTo>
                      <a:pt x="15" y="113"/>
                    </a:lnTo>
                    <a:lnTo>
                      <a:pt x="15" y="113"/>
                    </a:lnTo>
                    <a:lnTo>
                      <a:pt x="15" y="113"/>
                    </a:lnTo>
                    <a:lnTo>
                      <a:pt x="36" y="77"/>
                    </a:lnTo>
                    <a:lnTo>
                      <a:pt x="36" y="77"/>
                    </a:lnTo>
                    <a:lnTo>
                      <a:pt x="43" y="70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114" y="14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206" y="0"/>
                    </a:lnTo>
                    <a:lnTo>
                      <a:pt x="298" y="21"/>
                    </a:lnTo>
                    <a:lnTo>
                      <a:pt x="298" y="35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93" name="Freeform 73"/>
              <p:cNvSpPr>
                <a:spLocks/>
              </p:cNvSpPr>
              <p:nvPr/>
            </p:nvSpPr>
            <p:spPr bwMode="auto">
              <a:xfrm>
                <a:off x="3727" y="3436"/>
                <a:ext cx="21" cy="28"/>
              </a:xfrm>
              <a:custGeom>
                <a:avLst/>
                <a:gdLst>
                  <a:gd name="T0" fmla="*/ 7 w 21"/>
                  <a:gd name="T1" fmla="*/ 28 h 28"/>
                  <a:gd name="T2" fmla="*/ 0 w 21"/>
                  <a:gd name="T3" fmla="*/ 7 h 28"/>
                  <a:gd name="T4" fmla="*/ 7 w 21"/>
                  <a:gd name="T5" fmla="*/ 7 h 28"/>
                  <a:gd name="T6" fmla="*/ 14 w 21"/>
                  <a:gd name="T7" fmla="*/ 0 h 28"/>
                  <a:gd name="T8" fmla="*/ 14 w 21"/>
                  <a:gd name="T9" fmla="*/ 0 h 28"/>
                  <a:gd name="T10" fmla="*/ 21 w 21"/>
                  <a:gd name="T11" fmla="*/ 21 h 28"/>
                  <a:gd name="T12" fmla="*/ 7 w 21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8">
                    <a:moveTo>
                      <a:pt x="7" y="28"/>
                    </a:moveTo>
                    <a:lnTo>
                      <a:pt x="0" y="7"/>
                    </a:lnTo>
                    <a:lnTo>
                      <a:pt x="7" y="7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1" y="21"/>
                    </a:lnTo>
                    <a:lnTo>
                      <a:pt x="7" y="28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94" name="Freeform 74"/>
              <p:cNvSpPr>
                <a:spLocks/>
              </p:cNvSpPr>
              <p:nvPr/>
            </p:nvSpPr>
            <p:spPr bwMode="auto">
              <a:xfrm>
                <a:off x="3720" y="3421"/>
                <a:ext cx="7" cy="7"/>
              </a:xfrm>
              <a:custGeom>
                <a:avLst/>
                <a:gdLst>
                  <a:gd name="T0" fmla="*/ 0 w 7"/>
                  <a:gd name="T1" fmla="*/ 7 h 7"/>
                  <a:gd name="T2" fmla="*/ 0 w 7"/>
                  <a:gd name="T3" fmla="*/ 7 h 7"/>
                  <a:gd name="T4" fmla="*/ 7 w 7"/>
                  <a:gd name="T5" fmla="*/ 0 h 7"/>
                  <a:gd name="T6" fmla="*/ 7 w 7"/>
                  <a:gd name="T7" fmla="*/ 0 h 7"/>
                  <a:gd name="T8" fmla="*/ 0 w 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95" name="Freeform 75"/>
              <p:cNvSpPr>
                <a:spLocks/>
              </p:cNvSpPr>
              <p:nvPr/>
            </p:nvSpPr>
            <p:spPr bwMode="auto">
              <a:xfrm>
                <a:off x="3720" y="3421"/>
                <a:ext cx="21" cy="22"/>
              </a:xfrm>
              <a:custGeom>
                <a:avLst/>
                <a:gdLst>
                  <a:gd name="T0" fmla="*/ 14 w 21"/>
                  <a:gd name="T1" fmla="*/ 22 h 22"/>
                  <a:gd name="T2" fmla="*/ 21 w 21"/>
                  <a:gd name="T3" fmla="*/ 15 h 22"/>
                  <a:gd name="T4" fmla="*/ 7 w 21"/>
                  <a:gd name="T5" fmla="*/ 0 h 22"/>
                  <a:gd name="T6" fmla="*/ 0 w 21"/>
                  <a:gd name="T7" fmla="*/ 7 h 22"/>
                  <a:gd name="T8" fmla="*/ 14 w 21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2">
                    <a:moveTo>
                      <a:pt x="14" y="22"/>
                    </a:moveTo>
                    <a:lnTo>
                      <a:pt x="21" y="15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14" y="22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96" name="Freeform 76"/>
              <p:cNvSpPr>
                <a:spLocks/>
              </p:cNvSpPr>
              <p:nvPr/>
            </p:nvSpPr>
            <p:spPr bwMode="auto">
              <a:xfrm>
                <a:off x="3734" y="3407"/>
                <a:ext cx="14" cy="14"/>
              </a:xfrm>
              <a:custGeom>
                <a:avLst/>
                <a:gdLst>
                  <a:gd name="T0" fmla="*/ 14 w 14"/>
                  <a:gd name="T1" fmla="*/ 7 h 14"/>
                  <a:gd name="T2" fmla="*/ 14 w 14"/>
                  <a:gd name="T3" fmla="*/ 0 h 14"/>
                  <a:gd name="T4" fmla="*/ 0 w 14"/>
                  <a:gd name="T5" fmla="*/ 7 h 14"/>
                  <a:gd name="T6" fmla="*/ 0 w 14"/>
                  <a:gd name="T7" fmla="*/ 14 h 14"/>
                  <a:gd name="T8" fmla="*/ 14 w 14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4" y="7"/>
                    </a:moveTo>
                    <a:lnTo>
                      <a:pt x="14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97" name="Freeform 77"/>
              <p:cNvSpPr>
                <a:spLocks/>
              </p:cNvSpPr>
              <p:nvPr/>
            </p:nvSpPr>
            <p:spPr bwMode="auto">
              <a:xfrm>
                <a:off x="3734" y="3414"/>
                <a:ext cx="432" cy="220"/>
              </a:xfrm>
              <a:custGeom>
                <a:avLst/>
                <a:gdLst>
                  <a:gd name="T0" fmla="*/ 14 w 432"/>
                  <a:gd name="T1" fmla="*/ 0 h 220"/>
                  <a:gd name="T2" fmla="*/ 42 w 432"/>
                  <a:gd name="T3" fmla="*/ 85 h 220"/>
                  <a:gd name="T4" fmla="*/ 42 w 432"/>
                  <a:gd name="T5" fmla="*/ 85 h 220"/>
                  <a:gd name="T6" fmla="*/ 42 w 432"/>
                  <a:gd name="T7" fmla="*/ 85 h 220"/>
                  <a:gd name="T8" fmla="*/ 85 w 432"/>
                  <a:gd name="T9" fmla="*/ 149 h 220"/>
                  <a:gd name="T10" fmla="*/ 85 w 432"/>
                  <a:gd name="T11" fmla="*/ 142 h 220"/>
                  <a:gd name="T12" fmla="*/ 85 w 432"/>
                  <a:gd name="T13" fmla="*/ 142 h 220"/>
                  <a:gd name="T14" fmla="*/ 149 w 432"/>
                  <a:gd name="T15" fmla="*/ 192 h 220"/>
                  <a:gd name="T16" fmla="*/ 142 w 432"/>
                  <a:gd name="T17" fmla="*/ 192 h 220"/>
                  <a:gd name="T18" fmla="*/ 142 w 432"/>
                  <a:gd name="T19" fmla="*/ 192 h 220"/>
                  <a:gd name="T20" fmla="*/ 220 w 432"/>
                  <a:gd name="T21" fmla="*/ 206 h 220"/>
                  <a:gd name="T22" fmla="*/ 220 w 432"/>
                  <a:gd name="T23" fmla="*/ 206 h 220"/>
                  <a:gd name="T24" fmla="*/ 220 w 432"/>
                  <a:gd name="T25" fmla="*/ 206 h 220"/>
                  <a:gd name="T26" fmla="*/ 298 w 432"/>
                  <a:gd name="T27" fmla="*/ 199 h 220"/>
                  <a:gd name="T28" fmla="*/ 298 w 432"/>
                  <a:gd name="T29" fmla="*/ 199 h 220"/>
                  <a:gd name="T30" fmla="*/ 298 w 432"/>
                  <a:gd name="T31" fmla="*/ 199 h 220"/>
                  <a:gd name="T32" fmla="*/ 354 w 432"/>
                  <a:gd name="T33" fmla="*/ 170 h 220"/>
                  <a:gd name="T34" fmla="*/ 347 w 432"/>
                  <a:gd name="T35" fmla="*/ 177 h 220"/>
                  <a:gd name="T36" fmla="*/ 347 w 432"/>
                  <a:gd name="T37" fmla="*/ 177 h 220"/>
                  <a:gd name="T38" fmla="*/ 404 w 432"/>
                  <a:gd name="T39" fmla="*/ 107 h 220"/>
                  <a:gd name="T40" fmla="*/ 404 w 432"/>
                  <a:gd name="T41" fmla="*/ 107 h 220"/>
                  <a:gd name="T42" fmla="*/ 404 w 432"/>
                  <a:gd name="T43" fmla="*/ 107 h 220"/>
                  <a:gd name="T44" fmla="*/ 418 w 432"/>
                  <a:gd name="T45" fmla="*/ 50 h 220"/>
                  <a:gd name="T46" fmla="*/ 418 w 432"/>
                  <a:gd name="T47" fmla="*/ 50 h 220"/>
                  <a:gd name="T48" fmla="*/ 432 w 432"/>
                  <a:gd name="T49" fmla="*/ 50 h 220"/>
                  <a:gd name="T50" fmla="*/ 432 w 432"/>
                  <a:gd name="T51" fmla="*/ 50 h 220"/>
                  <a:gd name="T52" fmla="*/ 418 w 432"/>
                  <a:gd name="T53" fmla="*/ 107 h 220"/>
                  <a:gd name="T54" fmla="*/ 418 w 432"/>
                  <a:gd name="T55" fmla="*/ 107 h 220"/>
                  <a:gd name="T56" fmla="*/ 418 w 432"/>
                  <a:gd name="T57" fmla="*/ 114 h 220"/>
                  <a:gd name="T58" fmla="*/ 361 w 432"/>
                  <a:gd name="T59" fmla="*/ 185 h 220"/>
                  <a:gd name="T60" fmla="*/ 361 w 432"/>
                  <a:gd name="T61" fmla="*/ 185 h 220"/>
                  <a:gd name="T62" fmla="*/ 361 w 432"/>
                  <a:gd name="T63" fmla="*/ 185 h 220"/>
                  <a:gd name="T64" fmla="*/ 305 w 432"/>
                  <a:gd name="T65" fmla="*/ 213 h 220"/>
                  <a:gd name="T66" fmla="*/ 305 w 432"/>
                  <a:gd name="T67" fmla="*/ 213 h 220"/>
                  <a:gd name="T68" fmla="*/ 298 w 432"/>
                  <a:gd name="T69" fmla="*/ 213 h 220"/>
                  <a:gd name="T70" fmla="*/ 220 w 432"/>
                  <a:gd name="T71" fmla="*/ 220 h 220"/>
                  <a:gd name="T72" fmla="*/ 220 w 432"/>
                  <a:gd name="T73" fmla="*/ 220 h 220"/>
                  <a:gd name="T74" fmla="*/ 220 w 432"/>
                  <a:gd name="T75" fmla="*/ 220 h 220"/>
                  <a:gd name="T76" fmla="*/ 142 w 432"/>
                  <a:gd name="T77" fmla="*/ 206 h 220"/>
                  <a:gd name="T78" fmla="*/ 142 w 432"/>
                  <a:gd name="T79" fmla="*/ 206 h 220"/>
                  <a:gd name="T80" fmla="*/ 142 w 432"/>
                  <a:gd name="T81" fmla="*/ 206 h 220"/>
                  <a:gd name="T82" fmla="*/ 78 w 432"/>
                  <a:gd name="T83" fmla="*/ 156 h 220"/>
                  <a:gd name="T84" fmla="*/ 78 w 432"/>
                  <a:gd name="T85" fmla="*/ 156 h 220"/>
                  <a:gd name="T86" fmla="*/ 71 w 432"/>
                  <a:gd name="T87" fmla="*/ 156 h 220"/>
                  <a:gd name="T88" fmla="*/ 28 w 432"/>
                  <a:gd name="T89" fmla="*/ 92 h 220"/>
                  <a:gd name="T90" fmla="*/ 28 w 432"/>
                  <a:gd name="T91" fmla="*/ 92 h 220"/>
                  <a:gd name="T92" fmla="*/ 28 w 432"/>
                  <a:gd name="T93" fmla="*/ 92 h 220"/>
                  <a:gd name="T94" fmla="*/ 0 w 432"/>
                  <a:gd name="T95" fmla="*/ 7 h 220"/>
                  <a:gd name="T96" fmla="*/ 14 w 432"/>
                  <a:gd name="T97" fmla="*/ 0 h 2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2" h="220">
                    <a:moveTo>
                      <a:pt x="14" y="0"/>
                    </a:moveTo>
                    <a:lnTo>
                      <a:pt x="42" y="85"/>
                    </a:lnTo>
                    <a:lnTo>
                      <a:pt x="42" y="85"/>
                    </a:lnTo>
                    <a:lnTo>
                      <a:pt x="42" y="85"/>
                    </a:lnTo>
                    <a:lnTo>
                      <a:pt x="85" y="149"/>
                    </a:lnTo>
                    <a:lnTo>
                      <a:pt x="85" y="142"/>
                    </a:lnTo>
                    <a:lnTo>
                      <a:pt x="85" y="142"/>
                    </a:lnTo>
                    <a:lnTo>
                      <a:pt x="149" y="192"/>
                    </a:lnTo>
                    <a:lnTo>
                      <a:pt x="142" y="192"/>
                    </a:lnTo>
                    <a:lnTo>
                      <a:pt x="142" y="192"/>
                    </a:lnTo>
                    <a:lnTo>
                      <a:pt x="220" y="206"/>
                    </a:lnTo>
                    <a:lnTo>
                      <a:pt x="220" y="206"/>
                    </a:lnTo>
                    <a:lnTo>
                      <a:pt x="220" y="206"/>
                    </a:lnTo>
                    <a:lnTo>
                      <a:pt x="298" y="199"/>
                    </a:lnTo>
                    <a:lnTo>
                      <a:pt x="298" y="199"/>
                    </a:lnTo>
                    <a:lnTo>
                      <a:pt x="298" y="199"/>
                    </a:lnTo>
                    <a:lnTo>
                      <a:pt x="354" y="170"/>
                    </a:lnTo>
                    <a:lnTo>
                      <a:pt x="347" y="177"/>
                    </a:lnTo>
                    <a:lnTo>
                      <a:pt x="347" y="177"/>
                    </a:lnTo>
                    <a:lnTo>
                      <a:pt x="404" y="107"/>
                    </a:lnTo>
                    <a:lnTo>
                      <a:pt x="404" y="107"/>
                    </a:lnTo>
                    <a:lnTo>
                      <a:pt x="404" y="107"/>
                    </a:lnTo>
                    <a:lnTo>
                      <a:pt x="418" y="50"/>
                    </a:lnTo>
                    <a:lnTo>
                      <a:pt x="418" y="50"/>
                    </a:lnTo>
                    <a:lnTo>
                      <a:pt x="432" y="50"/>
                    </a:lnTo>
                    <a:lnTo>
                      <a:pt x="432" y="50"/>
                    </a:lnTo>
                    <a:lnTo>
                      <a:pt x="418" y="107"/>
                    </a:lnTo>
                    <a:lnTo>
                      <a:pt x="418" y="107"/>
                    </a:lnTo>
                    <a:lnTo>
                      <a:pt x="418" y="114"/>
                    </a:lnTo>
                    <a:lnTo>
                      <a:pt x="361" y="185"/>
                    </a:lnTo>
                    <a:lnTo>
                      <a:pt x="361" y="185"/>
                    </a:lnTo>
                    <a:lnTo>
                      <a:pt x="361" y="185"/>
                    </a:lnTo>
                    <a:lnTo>
                      <a:pt x="305" y="213"/>
                    </a:lnTo>
                    <a:lnTo>
                      <a:pt x="305" y="213"/>
                    </a:lnTo>
                    <a:lnTo>
                      <a:pt x="298" y="213"/>
                    </a:lnTo>
                    <a:lnTo>
                      <a:pt x="220" y="220"/>
                    </a:lnTo>
                    <a:lnTo>
                      <a:pt x="220" y="220"/>
                    </a:lnTo>
                    <a:lnTo>
                      <a:pt x="220" y="220"/>
                    </a:lnTo>
                    <a:lnTo>
                      <a:pt x="142" y="206"/>
                    </a:lnTo>
                    <a:lnTo>
                      <a:pt x="142" y="206"/>
                    </a:lnTo>
                    <a:lnTo>
                      <a:pt x="142" y="206"/>
                    </a:lnTo>
                    <a:lnTo>
                      <a:pt x="78" y="156"/>
                    </a:lnTo>
                    <a:lnTo>
                      <a:pt x="78" y="156"/>
                    </a:lnTo>
                    <a:lnTo>
                      <a:pt x="71" y="156"/>
                    </a:lnTo>
                    <a:lnTo>
                      <a:pt x="28" y="92"/>
                    </a:lnTo>
                    <a:lnTo>
                      <a:pt x="28" y="92"/>
                    </a:lnTo>
                    <a:lnTo>
                      <a:pt x="28" y="92"/>
                    </a:lnTo>
                    <a:lnTo>
                      <a:pt x="0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98" name="Freeform 78"/>
              <p:cNvSpPr>
                <a:spLocks/>
              </p:cNvSpPr>
              <p:nvPr/>
            </p:nvSpPr>
            <p:spPr bwMode="auto">
              <a:xfrm>
                <a:off x="4138" y="3407"/>
                <a:ext cx="28" cy="57"/>
              </a:xfrm>
              <a:custGeom>
                <a:avLst/>
                <a:gdLst>
                  <a:gd name="T0" fmla="*/ 14 w 28"/>
                  <a:gd name="T1" fmla="*/ 57 h 57"/>
                  <a:gd name="T2" fmla="*/ 0 w 28"/>
                  <a:gd name="T3" fmla="*/ 0 h 57"/>
                  <a:gd name="T4" fmla="*/ 0 w 28"/>
                  <a:gd name="T5" fmla="*/ 7 h 57"/>
                  <a:gd name="T6" fmla="*/ 14 w 28"/>
                  <a:gd name="T7" fmla="*/ 0 h 57"/>
                  <a:gd name="T8" fmla="*/ 14 w 28"/>
                  <a:gd name="T9" fmla="*/ 0 h 57"/>
                  <a:gd name="T10" fmla="*/ 28 w 28"/>
                  <a:gd name="T11" fmla="*/ 57 h 57"/>
                  <a:gd name="T12" fmla="*/ 14 w 28"/>
                  <a:gd name="T1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57">
                    <a:moveTo>
                      <a:pt x="14" y="57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8" y="57"/>
                    </a:lnTo>
                    <a:lnTo>
                      <a:pt x="14" y="57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199" name="Freeform 79"/>
              <p:cNvSpPr>
                <a:spLocks/>
              </p:cNvSpPr>
              <p:nvPr/>
            </p:nvSpPr>
            <p:spPr bwMode="auto">
              <a:xfrm>
                <a:off x="4060" y="3301"/>
                <a:ext cx="14" cy="14"/>
              </a:xfrm>
              <a:custGeom>
                <a:avLst/>
                <a:gdLst>
                  <a:gd name="T0" fmla="*/ 0 w 14"/>
                  <a:gd name="T1" fmla="*/ 14 h 14"/>
                  <a:gd name="T2" fmla="*/ 0 w 14"/>
                  <a:gd name="T3" fmla="*/ 7 h 14"/>
                  <a:gd name="T4" fmla="*/ 14 w 14"/>
                  <a:gd name="T5" fmla="*/ 0 h 14"/>
                  <a:gd name="T6" fmla="*/ 14 w 14"/>
                  <a:gd name="T7" fmla="*/ 7 h 14"/>
                  <a:gd name="T8" fmla="*/ 0 w 1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0" y="14"/>
                    </a:moveTo>
                    <a:lnTo>
                      <a:pt x="0" y="7"/>
                    </a:lnTo>
                    <a:lnTo>
                      <a:pt x="14" y="0"/>
                    </a:lnTo>
                    <a:lnTo>
                      <a:pt x="14" y="7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00" name="Freeform 80"/>
              <p:cNvSpPr>
                <a:spLocks/>
              </p:cNvSpPr>
              <p:nvPr/>
            </p:nvSpPr>
            <p:spPr bwMode="auto">
              <a:xfrm>
                <a:off x="4060" y="3308"/>
                <a:ext cx="92" cy="106"/>
              </a:xfrm>
              <a:custGeom>
                <a:avLst/>
                <a:gdLst>
                  <a:gd name="T0" fmla="*/ 78 w 92"/>
                  <a:gd name="T1" fmla="*/ 106 h 106"/>
                  <a:gd name="T2" fmla="*/ 92 w 92"/>
                  <a:gd name="T3" fmla="*/ 99 h 106"/>
                  <a:gd name="T4" fmla="*/ 14 w 92"/>
                  <a:gd name="T5" fmla="*/ 0 h 106"/>
                  <a:gd name="T6" fmla="*/ 0 w 92"/>
                  <a:gd name="T7" fmla="*/ 7 h 106"/>
                  <a:gd name="T8" fmla="*/ 78 w 92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106">
                    <a:moveTo>
                      <a:pt x="78" y="106"/>
                    </a:moveTo>
                    <a:lnTo>
                      <a:pt x="92" y="99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78" y="106"/>
                    </a:lnTo>
                    <a:close/>
                  </a:path>
                </a:pathLst>
              </a:cu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01" name="Rectangle 81"/>
              <p:cNvSpPr>
                <a:spLocks noChangeArrowheads="1"/>
              </p:cNvSpPr>
              <p:nvPr/>
            </p:nvSpPr>
            <p:spPr bwMode="auto">
              <a:xfrm>
                <a:off x="3698" y="3393"/>
                <a:ext cx="50" cy="28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02" name="Rectangle 82"/>
              <p:cNvSpPr>
                <a:spLocks noChangeArrowheads="1"/>
              </p:cNvSpPr>
              <p:nvPr/>
            </p:nvSpPr>
            <p:spPr bwMode="auto">
              <a:xfrm>
                <a:off x="3698" y="3386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03" name="Rectangle 83"/>
              <p:cNvSpPr>
                <a:spLocks noChangeArrowheads="1"/>
              </p:cNvSpPr>
              <p:nvPr/>
            </p:nvSpPr>
            <p:spPr bwMode="auto">
              <a:xfrm>
                <a:off x="3741" y="3393"/>
                <a:ext cx="14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04" name="Rectangle 84"/>
              <p:cNvSpPr>
                <a:spLocks noChangeArrowheads="1"/>
              </p:cNvSpPr>
              <p:nvPr/>
            </p:nvSpPr>
            <p:spPr bwMode="auto">
              <a:xfrm>
                <a:off x="3691" y="3414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05" name="Rectangle 85"/>
              <p:cNvSpPr>
                <a:spLocks noChangeArrowheads="1"/>
              </p:cNvSpPr>
              <p:nvPr/>
            </p:nvSpPr>
            <p:spPr bwMode="auto">
              <a:xfrm>
                <a:off x="3691" y="3386"/>
                <a:ext cx="15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06" name="Rectangle 86"/>
              <p:cNvSpPr>
                <a:spLocks noChangeArrowheads="1"/>
              </p:cNvSpPr>
              <p:nvPr/>
            </p:nvSpPr>
            <p:spPr bwMode="auto">
              <a:xfrm>
                <a:off x="3947" y="3450"/>
                <a:ext cx="49" cy="28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07" name="Rectangle 87"/>
              <p:cNvSpPr>
                <a:spLocks noChangeArrowheads="1"/>
              </p:cNvSpPr>
              <p:nvPr/>
            </p:nvSpPr>
            <p:spPr bwMode="auto">
              <a:xfrm>
                <a:off x="3947" y="3443"/>
                <a:ext cx="56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08" name="Rectangle 88"/>
              <p:cNvSpPr>
                <a:spLocks noChangeArrowheads="1"/>
              </p:cNvSpPr>
              <p:nvPr/>
            </p:nvSpPr>
            <p:spPr bwMode="auto">
              <a:xfrm>
                <a:off x="3989" y="3450"/>
                <a:ext cx="14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09" name="Rectangle 89"/>
              <p:cNvSpPr>
                <a:spLocks noChangeArrowheads="1"/>
              </p:cNvSpPr>
              <p:nvPr/>
            </p:nvSpPr>
            <p:spPr bwMode="auto">
              <a:xfrm>
                <a:off x="3939" y="3471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10" name="Rectangle 90"/>
              <p:cNvSpPr>
                <a:spLocks noChangeArrowheads="1"/>
              </p:cNvSpPr>
              <p:nvPr/>
            </p:nvSpPr>
            <p:spPr bwMode="auto">
              <a:xfrm>
                <a:off x="3939" y="3443"/>
                <a:ext cx="15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11" name="Rectangle 91"/>
              <p:cNvSpPr>
                <a:spLocks noChangeArrowheads="1"/>
              </p:cNvSpPr>
              <p:nvPr/>
            </p:nvSpPr>
            <p:spPr bwMode="auto">
              <a:xfrm>
                <a:off x="3422" y="3336"/>
                <a:ext cx="57" cy="29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12" name="Rectangle 92"/>
              <p:cNvSpPr>
                <a:spLocks noChangeArrowheads="1"/>
              </p:cNvSpPr>
              <p:nvPr/>
            </p:nvSpPr>
            <p:spPr bwMode="auto">
              <a:xfrm>
                <a:off x="3422" y="3329"/>
                <a:ext cx="64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13" name="Rectangle 93"/>
              <p:cNvSpPr>
                <a:spLocks noChangeArrowheads="1"/>
              </p:cNvSpPr>
              <p:nvPr/>
            </p:nvSpPr>
            <p:spPr bwMode="auto">
              <a:xfrm>
                <a:off x="3472" y="3336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14" name="Rectangle 94"/>
              <p:cNvSpPr>
                <a:spLocks noChangeArrowheads="1"/>
              </p:cNvSpPr>
              <p:nvPr/>
            </p:nvSpPr>
            <p:spPr bwMode="auto">
              <a:xfrm>
                <a:off x="3415" y="3358"/>
                <a:ext cx="64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15" name="Rectangle 95"/>
              <p:cNvSpPr>
                <a:spLocks noChangeArrowheads="1"/>
              </p:cNvSpPr>
              <p:nvPr/>
            </p:nvSpPr>
            <p:spPr bwMode="auto">
              <a:xfrm>
                <a:off x="3415" y="3329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16" name="Rectangle 96"/>
              <p:cNvSpPr>
                <a:spLocks noChangeArrowheads="1"/>
              </p:cNvSpPr>
              <p:nvPr/>
            </p:nvSpPr>
            <p:spPr bwMode="auto">
              <a:xfrm>
                <a:off x="3663" y="3088"/>
                <a:ext cx="57" cy="29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17" name="Rectangle 97"/>
              <p:cNvSpPr>
                <a:spLocks noChangeArrowheads="1"/>
              </p:cNvSpPr>
              <p:nvPr/>
            </p:nvSpPr>
            <p:spPr bwMode="auto">
              <a:xfrm>
                <a:off x="3663" y="3081"/>
                <a:ext cx="64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18" name="Rectangle 98"/>
              <p:cNvSpPr>
                <a:spLocks noChangeArrowheads="1"/>
              </p:cNvSpPr>
              <p:nvPr/>
            </p:nvSpPr>
            <p:spPr bwMode="auto">
              <a:xfrm>
                <a:off x="3713" y="3088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19" name="Rectangle 99"/>
              <p:cNvSpPr>
                <a:spLocks noChangeArrowheads="1"/>
              </p:cNvSpPr>
              <p:nvPr/>
            </p:nvSpPr>
            <p:spPr bwMode="auto">
              <a:xfrm>
                <a:off x="3656" y="3110"/>
                <a:ext cx="64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0" name="Rectangle 100"/>
              <p:cNvSpPr>
                <a:spLocks noChangeArrowheads="1"/>
              </p:cNvSpPr>
              <p:nvPr/>
            </p:nvSpPr>
            <p:spPr bwMode="auto">
              <a:xfrm>
                <a:off x="3656" y="3081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1" name="Rectangle 101"/>
              <p:cNvSpPr>
                <a:spLocks noChangeArrowheads="1"/>
              </p:cNvSpPr>
              <p:nvPr/>
            </p:nvSpPr>
            <p:spPr bwMode="auto">
              <a:xfrm>
                <a:off x="3571" y="3485"/>
                <a:ext cx="57" cy="29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2" name="Rectangle 102"/>
              <p:cNvSpPr>
                <a:spLocks noChangeArrowheads="1"/>
              </p:cNvSpPr>
              <p:nvPr/>
            </p:nvSpPr>
            <p:spPr bwMode="auto">
              <a:xfrm>
                <a:off x="3571" y="3478"/>
                <a:ext cx="64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3" name="Rectangle 103"/>
              <p:cNvSpPr>
                <a:spLocks noChangeArrowheads="1"/>
              </p:cNvSpPr>
              <p:nvPr/>
            </p:nvSpPr>
            <p:spPr bwMode="auto">
              <a:xfrm>
                <a:off x="3621" y="3485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4" name="Rectangle 104"/>
              <p:cNvSpPr>
                <a:spLocks noChangeArrowheads="1"/>
              </p:cNvSpPr>
              <p:nvPr/>
            </p:nvSpPr>
            <p:spPr bwMode="auto">
              <a:xfrm>
                <a:off x="3564" y="3506"/>
                <a:ext cx="64" cy="1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5" name="Rectangle 105"/>
              <p:cNvSpPr>
                <a:spLocks noChangeArrowheads="1"/>
              </p:cNvSpPr>
              <p:nvPr/>
            </p:nvSpPr>
            <p:spPr bwMode="auto">
              <a:xfrm>
                <a:off x="3564" y="3478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6" name="Rectangle 106"/>
              <p:cNvSpPr>
                <a:spLocks noChangeArrowheads="1"/>
              </p:cNvSpPr>
              <p:nvPr/>
            </p:nvSpPr>
            <p:spPr bwMode="auto">
              <a:xfrm>
                <a:off x="3748" y="3152"/>
                <a:ext cx="50" cy="28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7" name="Rectangle 107"/>
              <p:cNvSpPr>
                <a:spLocks noChangeArrowheads="1"/>
              </p:cNvSpPr>
              <p:nvPr/>
            </p:nvSpPr>
            <p:spPr bwMode="auto">
              <a:xfrm>
                <a:off x="3748" y="3145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8" name="Rectangle 108"/>
              <p:cNvSpPr>
                <a:spLocks noChangeArrowheads="1"/>
              </p:cNvSpPr>
              <p:nvPr/>
            </p:nvSpPr>
            <p:spPr bwMode="auto">
              <a:xfrm>
                <a:off x="3791" y="3152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29" name="Rectangle 109"/>
              <p:cNvSpPr>
                <a:spLocks noChangeArrowheads="1"/>
              </p:cNvSpPr>
              <p:nvPr/>
            </p:nvSpPr>
            <p:spPr bwMode="auto">
              <a:xfrm>
                <a:off x="3741" y="3173"/>
                <a:ext cx="57" cy="1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30" name="Rectangle 110"/>
              <p:cNvSpPr>
                <a:spLocks noChangeArrowheads="1"/>
              </p:cNvSpPr>
              <p:nvPr/>
            </p:nvSpPr>
            <p:spPr bwMode="auto">
              <a:xfrm>
                <a:off x="3741" y="3145"/>
                <a:ext cx="14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31" name="Rectangle 111"/>
              <p:cNvSpPr>
                <a:spLocks noChangeArrowheads="1"/>
              </p:cNvSpPr>
              <p:nvPr/>
            </p:nvSpPr>
            <p:spPr bwMode="auto">
              <a:xfrm>
                <a:off x="3422" y="3471"/>
                <a:ext cx="57" cy="28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32" name="Rectangle 112"/>
              <p:cNvSpPr>
                <a:spLocks noChangeArrowheads="1"/>
              </p:cNvSpPr>
              <p:nvPr/>
            </p:nvSpPr>
            <p:spPr bwMode="auto">
              <a:xfrm>
                <a:off x="3422" y="3464"/>
                <a:ext cx="64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33" name="Rectangle 113"/>
              <p:cNvSpPr>
                <a:spLocks noChangeArrowheads="1"/>
              </p:cNvSpPr>
              <p:nvPr/>
            </p:nvSpPr>
            <p:spPr bwMode="auto">
              <a:xfrm>
                <a:off x="3472" y="3471"/>
                <a:ext cx="14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34" name="Rectangle 114"/>
              <p:cNvSpPr>
                <a:spLocks noChangeArrowheads="1"/>
              </p:cNvSpPr>
              <p:nvPr/>
            </p:nvSpPr>
            <p:spPr bwMode="auto">
              <a:xfrm>
                <a:off x="3415" y="3492"/>
                <a:ext cx="64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35" name="Rectangle 115"/>
              <p:cNvSpPr>
                <a:spLocks noChangeArrowheads="1"/>
              </p:cNvSpPr>
              <p:nvPr/>
            </p:nvSpPr>
            <p:spPr bwMode="auto">
              <a:xfrm>
                <a:off x="3415" y="3464"/>
                <a:ext cx="14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36" name="Rectangle 116"/>
              <p:cNvSpPr>
                <a:spLocks noChangeArrowheads="1"/>
              </p:cNvSpPr>
              <p:nvPr/>
            </p:nvSpPr>
            <p:spPr bwMode="auto">
              <a:xfrm>
                <a:off x="3769" y="3251"/>
                <a:ext cx="50" cy="29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37" name="Rectangle 117"/>
              <p:cNvSpPr>
                <a:spLocks noChangeArrowheads="1"/>
              </p:cNvSpPr>
              <p:nvPr/>
            </p:nvSpPr>
            <p:spPr bwMode="auto">
              <a:xfrm>
                <a:off x="3769" y="3244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38" name="Rectangle 118"/>
              <p:cNvSpPr>
                <a:spLocks noChangeArrowheads="1"/>
              </p:cNvSpPr>
              <p:nvPr/>
            </p:nvSpPr>
            <p:spPr bwMode="auto">
              <a:xfrm>
                <a:off x="3812" y="3251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39" name="Rectangle 119"/>
              <p:cNvSpPr>
                <a:spLocks noChangeArrowheads="1"/>
              </p:cNvSpPr>
              <p:nvPr/>
            </p:nvSpPr>
            <p:spPr bwMode="auto">
              <a:xfrm>
                <a:off x="3762" y="3273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40" name="Rectangle 120"/>
              <p:cNvSpPr>
                <a:spLocks noChangeArrowheads="1"/>
              </p:cNvSpPr>
              <p:nvPr/>
            </p:nvSpPr>
            <p:spPr bwMode="auto">
              <a:xfrm>
                <a:off x="3762" y="3244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41" name="Rectangle 121"/>
              <p:cNvSpPr>
                <a:spLocks noChangeArrowheads="1"/>
              </p:cNvSpPr>
              <p:nvPr/>
            </p:nvSpPr>
            <p:spPr bwMode="auto">
              <a:xfrm>
                <a:off x="3833" y="3521"/>
                <a:ext cx="50" cy="28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42" name="Rectangle 122"/>
              <p:cNvSpPr>
                <a:spLocks noChangeArrowheads="1"/>
              </p:cNvSpPr>
              <p:nvPr/>
            </p:nvSpPr>
            <p:spPr bwMode="auto">
              <a:xfrm>
                <a:off x="3833" y="3514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43" name="Rectangle 123"/>
              <p:cNvSpPr>
                <a:spLocks noChangeArrowheads="1"/>
              </p:cNvSpPr>
              <p:nvPr/>
            </p:nvSpPr>
            <p:spPr bwMode="auto">
              <a:xfrm>
                <a:off x="3876" y="3521"/>
                <a:ext cx="14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44" name="Rectangle 124"/>
              <p:cNvSpPr>
                <a:spLocks noChangeArrowheads="1"/>
              </p:cNvSpPr>
              <p:nvPr/>
            </p:nvSpPr>
            <p:spPr bwMode="auto">
              <a:xfrm>
                <a:off x="3826" y="3542"/>
                <a:ext cx="57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45" name="Rectangle 125"/>
              <p:cNvSpPr>
                <a:spLocks noChangeArrowheads="1"/>
              </p:cNvSpPr>
              <p:nvPr/>
            </p:nvSpPr>
            <p:spPr bwMode="auto">
              <a:xfrm>
                <a:off x="3826" y="3514"/>
                <a:ext cx="14" cy="3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46" name="Rectangle 126"/>
              <p:cNvSpPr>
                <a:spLocks noChangeArrowheads="1"/>
              </p:cNvSpPr>
              <p:nvPr/>
            </p:nvSpPr>
            <p:spPr bwMode="auto">
              <a:xfrm>
                <a:off x="3826" y="3322"/>
                <a:ext cx="57" cy="21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47" name="Rectangle 127"/>
              <p:cNvSpPr>
                <a:spLocks noChangeArrowheads="1"/>
              </p:cNvSpPr>
              <p:nvPr/>
            </p:nvSpPr>
            <p:spPr bwMode="auto">
              <a:xfrm>
                <a:off x="3826" y="3315"/>
                <a:ext cx="64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48" name="Rectangle 128"/>
              <p:cNvSpPr>
                <a:spLocks noChangeArrowheads="1"/>
              </p:cNvSpPr>
              <p:nvPr/>
            </p:nvSpPr>
            <p:spPr bwMode="auto">
              <a:xfrm>
                <a:off x="3876" y="3322"/>
                <a:ext cx="14" cy="29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49" name="Rectangle 129"/>
              <p:cNvSpPr>
                <a:spLocks noChangeArrowheads="1"/>
              </p:cNvSpPr>
              <p:nvPr/>
            </p:nvSpPr>
            <p:spPr bwMode="auto">
              <a:xfrm>
                <a:off x="3819" y="3336"/>
                <a:ext cx="64" cy="15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50" name="Rectangle 130"/>
              <p:cNvSpPr>
                <a:spLocks noChangeArrowheads="1"/>
              </p:cNvSpPr>
              <p:nvPr/>
            </p:nvSpPr>
            <p:spPr bwMode="auto">
              <a:xfrm>
                <a:off x="3819" y="3315"/>
                <a:ext cx="14" cy="28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51" name="Rectangle 131"/>
              <p:cNvSpPr>
                <a:spLocks noChangeArrowheads="1"/>
              </p:cNvSpPr>
              <p:nvPr/>
            </p:nvSpPr>
            <p:spPr bwMode="auto">
              <a:xfrm>
                <a:off x="3911" y="3202"/>
                <a:ext cx="14" cy="7"/>
              </a:xfrm>
              <a:prstGeom prst="rect">
                <a:avLst/>
              </a:pr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52" name="Freeform 132"/>
              <p:cNvSpPr>
                <a:spLocks/>
              </p:cNvSpPr>
              <p:nvPr/>
            </p:nvSpPr>
            <p:spPr bwMode="auto">
              <a:xfrm>
                <a:off x="3890" y="2578"/>
                <a:ext cx="928" cy="773"/>
              </a:xfrm>
              <a:custGeom>
                <a:avLst/>
                <a:gdLst>
                  <a:gd name="T0" fmla="*/ 0 w 928"/>
                  <a:gd name="T1" fmla="*/ 468 h 773"/>
                  <a:gd name="T2" fmla="*/ 0 w 928"/>
                  <a:gd name="T3" fmla="*/ 468 h 773"/>
                  <a:gd name="T4" fmla="*/ 7 w 928"/>
                  <a:gd name="T5" fmla="*/ 383 h 773"/>
                  <a:gd name="T6" fmla="*/ 28 w 928"/>
                  <a:gd name="T7" fmla="*/ 291 h 773"/>
                  <a:gd name="T8" fmla="*/ 28 w 928"/>
                  <a:gd name="T9" fmla="*/ 291 h 773"/>
                  <a:gd name="T10" fmla="*/ 71 w 928"/>
                  <a:gd name="T11" fmla="*/ 213 h 773"/>
                  <a:gd name="T12" fmla="*/ 134 w 928"/>
                  <a:gd name="T13" fmla="*/ 135 h 773"/>
                  <a:gd name="T14" fmla="*/ 142 w 928"/>
                  <a:gd name="T15" fmla="*/ 128 h 773"/>
                  <a:gd name="T16" fmla="*/ 227 w 928"/>
                  <a:gd name="T17" fmla="*/ 71 h 773"/>
                  <a:gd name="T18" fmla="*/ 333 w 928"/>
                  <a:gd name="T19" fmla="*/ 36 h 773"/>
                  <a:gd name="T20" fmla="*/ 333 w 928"/>
                  <a:gd name="T21" fmla="*/ 36 h 773"/>
                  <a:gd name="T22" fmla="*/ 468 w 928"/>
                  <a:gd name="T23" fmla="*/ 7 h 773"/>
                  <a:gd name="T24" fmla="*/ 616 w 928"/>
                  <a:gd name="T25" fmla="*/ 0 h 773"/>
                  <a:gd name="T26" fmla="*/ 616 w 928"/>
                  <a:gd name="T27" fmla="*/ 0 h 773"/>
                  <a:gd name="T28" fmla="*/ 772 w 928"/>
                  <a:gd name="T29" fmla="*/ 28 h 773"/>
                  <a:gd name="T30" fmla="*/ 829 w 928"/>
                  <a:gd name="T31" fmla="*/ 64 h 773"/>
                  <a:gd name="T32" fmla="*/ 829 w 928"/>
                  <a:gd name="T33" fmla="*/ 64 h 773"/>
                  <a:gd name="T34" fmla="*/ 886 w 928"/>
                  <a:gd name="T35" fmla="*/ 121 h 773"/>
                  <a:gd name="T36" fmla="*/ 921 w 928"/>
                  <a:gd name="T37" fmla="*/ 184 h 773"/>
                  <a:gd name="T38" fmla="*/ 921 w 928"/>
                  <a:gd name="T39" fmla="*/ 184 h 773"/>
                  <a:gd name="T40" fmla="*/ 928 w 928"/>
                  <a:gd name="T41" fmla="*/ 269 h 773"/>
                  <a:gd name="T42" fmla="*/ 921 w 928"/>
                  <a:gd name="T43" fmla="*/ 362 h 773"/>
                  <a:gd name="T44" fmla="*/ 921 w 928"/>
                  <a:gd name="T45" fmla="*/ 369 h 773"/>
                  <a:gd name="T46" fmla="*/ 893 w 928"/>
                  <a:gd name="T47" fmla="*/ 461 h 773"/>
                  <a:gd name="T48" fmla="*/ 836 w 928"/>
                  <a:gd name="T49" fmla="*/ 553 h 773"/>
                  <a:gd name="T50" fmla="*/ 836 w 928"/>
                  <a:gd name="T51" fmla="*/ 553 h 773"/>
                  <a:gd name="T52" fmla="*/ 772 w 928"/>
                  <a:gd name="T53" fmla="*/ 638 h 773"/>
                  <a:gd name="T54" fmla="*/ 680 w 928"/>
                  <a:gd name="T55" fmla="*/ 702 h 773"/>
                  <a:gd name="T56" fmla="*/ 680 w 928"/>
                  <a:gd name="T57" fmla="*/ 702 h 773"/>
                  <a:gd name="T58" fmla="*/ 567 w 928"/>
                  <a:gd name="T59" fmla="*/ 751 h 773"/>
                  <a:gd name="T60" fmla="*/ 368 w 928"/>
                  <a:gd name="T61" fmla="*/ 773 h 773"/>
                  <a:gd name="T62" fmla="*/ 368 w 928"/>
                  <a:gd name="T63" fmla="*/ 758 h 773"/>
                  <a:gd name="T64" fmla="*/ 567 w 928"/>
                  <a:gd name="T65" fmla="*/ 737 h 773"/>
                  <a:gd name="T66" fmla="*/ 567 w 928"/>
                  <a:gd name="T67" fmla="*/ 737 h 773"/>
                  <a:gd name="T68" fmla="*/ 673 w 928"/>
                  <a:gd name="T69" fmla="*/ 688 h 773"/>
                  <a:gd name="T70" fmla="*/ 765 w 928"/>
                  <a:gd name="T71" fmla="*/ 624 h 773"/>
                  <a:gd name="T72" fmla="*/ 758 w 928"/>
                  <a:gd name="T73" fmla="*/ 631 h 773"/>
                  <a:gd name="T74" fmla="*/ 822 w 928"/>
                  <a:gd name="T75" fmla="*/ 546 h 773"/>
                  <a:gd name="T76" fmla="*/ 879 w 928"/>
                  <a:gd name="T77" fmla="*/ 454 h 773"/>
                  <a:gd name="T78" fmla="*/ 879 w 928"/>
                  <a:gd name="T79" fmla="*/ 454 h 773"/>
                  <a:gd name="T80" fmla="*/ 907 w 928"/>
                  <a:gd name="T81" fmla="*/ 362 h 773"/>
                  <a:gd name="T82" fmla="*/ 914 w 928"/>
                  <a:gd name="T83" fmla="*/ 269 h 773"/>
                  <a:gd name="T84" fmla="*/ 914 w 928"/>
                  <a:gd name="T85" fmla="*/ 269 h 773"/>
                  <a:gd name="T86" fmla="*/ 907 w 928"/>
                  <a:gd name="T87" fmla="*/ 184 h 773"/>
                  <a:gd name="T88" fmla="*/ 871 w 928"/>
                  <a:gd name="T89" fmla="*/ 128 h 773"/>
                  <a:gd name="T90" fmla="*/ 879 w 928"/>
                  <a:gd name="T91" fmla="*/ 128 h 773"/>
                  <a:gd name="T92" fmla="*/ 822 w 928"/>
                  <a:gd name="T93" fmla="*/ 78 h 773"/>
                  <a:gd name="T94" fmla="*/ 765 w 928"/>
                  <a:gd name="T95" fmla="*/ 43 h 773"/>
                  <a:gd name="T96" fmla="*/ 765 w 928"/>
                  <a:gd name="T97" fmla="*/ 43 h 773"/>
                  <a:gd name="T98" fmla="*/ 616 w 928"/>
                  <a:gd name="T99" fmla="*/ 14 h 773"/>
                  <a:gd name="T100" fmla="*/ 468 w 928"/>
                  <a:gd name="T101" fmla="*/ 21 h 773"/>
                  <a:gd name="T102" fmla="*/ 468 w 928"/>
                  <a:gd name="T103" fmla="*/ 21 h 773"/>
                  <a:gd name="T104" fmla="*/ 333 w 928"/>
                  <a:gd name="T105" fmla="*/ 50 h 773"/>
                  <a:gd name="T106" fmla="*/ 234 w 928"/>
                  <a:gd name="T107" fmla="*/ 85 h 773"/>
                  <a:gd name="T108" fmla="*/ 234 w 928"/>
                  <a:gd name="T109" fmla="*/ 85 h 773"/>
                  <a:gd name="T110" fmla="*/ 149 w 928"/>
                  <a:gd name="T111" fmla="*/ 142 h 773"/>
                  <a:gd name="T112" fmla="*/ 85 w 928"/>
                  <a:gd name="T113" fmla="*/ 220 h 773"/>
                  <a:gd name="T114" fmla="*/ 85 w 928"/>
                  <a:gd name="T115" fmla="*/ 220 h 773"/>
                  <a:gd name="T116" fmla="*/ 42 w 928"/>
                  <a:gd name="T117" fmla="*/ 298 h 773"/>
                  <a:gd name="T118" fmla="*/ 21 w 928"/>
                  <a:gd name="T119" fmla="*/ 383 h 773"/>
                  <a:gd name="T120" fmla="*/ 21 w 928"/>
                  <a:gd name="T121" fmla="*/ 383 h 773"/>
                  <a:gd name="T122" fmla="*/ 14 w 928"/>
                  <a:gd name="T123" fmla="*/ 468 h 773"/>
                  <a:gd name="T124" fmla="*/ 35 w 928"/>
                  <a:gd name="T125" fmla="*/ 624 h 7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28" h="773">
                    <a:moveTo>
                      <a:pt x="21" y="624"/>
                    </a:moveTo>
                    <a:lnTo>
                      <a:pt x="0" y="468"/>
                    </a:lnTo>
                    <a:lnTo>
                      <a:pt x="0" y="468"/>
                    </a:lnTo>
                    <a:lnTo>
                      <a:pt x="0" y="468"/>
                    </a:lnTo>
                    <a:lnTo>
                      <a:pt x="7" y="383"/>
                    </a:lnTo>
                    <a:lnTo>
                      <a:pt x="7" y="383"/>
                    </a:lnTo>
                    <a:lnTo>
                      <a:pt x="7" y="383"/>
                    </a:lnTo>
                    <a:lnTo>
                      <a:pt x="28" y="291"/>
                    </a:lnTo>
                    <a:lnTo>
                      <a:pt x="28" y="291"/>
                    </a:lnTo>
                    <a:lnTo>
                      <a:pt x="28" y="291"/>
                    </a:lnTo>
                    <a:lnTo>
                      <a:pt x="71" y="213"/>
                    </a:lnTo>
                    <a:lnTo>
                      <a:pt x="71" y="213"/>
                    </a:lnTo>
                    <a:lnTo>
                      <a:pt x="71" y="213"/>
                    </a:lnTo>
                    <a:lnTo>
                      <a:pt x="134" y="135"/>
                    </a:lnTo>
                    <a:lnTo>
                      <a:pt x="142" y="128"/>
                    </a:lnTo>
                    <a:lnTo>
                      <a:pt x="142" y="128"/>
                    </a:lnTo>
                    <a:lnTo>
                      <a:pt x="227" y="71"/>
                    </a:lnTo>
                    <a:lnTo>
                      <a:pt x="227" y="71"/>
                    </a:lnTo>
                    <a:lnTo>
                      <a:pt x="227" y="71"/>
                    </a:lnTo>
                    <a:lnTo>
                      <a:pt x="333" y="36"/>
                    </a:lnTo>
                    <a:lnTo>
                      <a:pt x="333" y="36"/>
                    </a:lnTo>
                    <a:lnTo>
                      <a:pt x="333" y="36"/>
                    </a:lnTo>
                    <a:lnTo>
                      <a:pt x="468" y="7"/>
                    </a:lnTo>
                    <a:lnTo>
                      <a:pt x="468" y="7"/>
                    </a:lnTo>
                    <a:lnTo>
                      <a:pt x="468" y="7"/>
                    </a:lnTo>
                    <a:lnTo>
                      <a:pt x="616" y="0"/>
                    </a:lnTo>
                    <a:lnTo>
                      <a:pt x="616" y="0"/>
                    </a:lnTo>
                    <a:lnTo>
                      <a:pt x="616" y="0"/>
                    </a:lnTo>
                    <a:lnTo>
                      <a:pt x="765" y="28"/>
                    </a:lnTo>
                    <a:lnTo>
                      <a:pt x="772" y="28"/>
                    </a:lnTo>
                    <a:lnTo>
                      <a:pt x="772" y="28"/>
                    </a:lnTo>
                    <a:lnTo>
                      <a:pt x="829" y="64"/>
                    </a:lnTo>
                    <a:lnTo>
                      <a:pt x="829" y="64"/>
                    </a:lnTo>
                    <a:lnTo>
                      <a:pt x="829" y="64"/>
                    </a:lnTo>
                    <a:lnTo>
                      <a:pt x="886" y="113"/>
                    </a:lnTo>
                    <a:lnTo>
                      <a:pt x="886" y="121"/>
                    </a:lnTo>
                    <a:lnTo>
                      <a:pt x="886" y="121"/>
                    </a:lnTo>
                    <a:lnTo>
                      <a:pt x="921" y="184"/>
                    </a:lnTo>
                    <a:lnTo>
                      <a:pt x="921" y="184"/>
                    </a:lnTo>
                    <a:lnTo>
                      <a:pt x="921" y="184"/>
                    </a:lnTo>
                    <a:lnTo>
                      <a:pt x="928" y="269"/>
                    </a:lnTo>
                    <a:lnTo>
                      <a:pt x="928" y="269"/>
                    </a:lnTo>
                    <a:lnTo>
                      <a:pt x="928" y="269"/>
                    </a:lnTo>
                    <a:lnTo>
                      <a:pt x="921" y="362"/>
                    </a:lnTo>
                    <a:lnTo>
                      <a:pt x="921" y="369"/>
                    </a:lnTo>
                    <a:lnTo>
                      <a:pt x="921" y="369"/>
                    </a:lnTo>
                    <a:lnTo>
                      <a:pt x="893" y="461"/>
                    </a:lnTo>
                    <a:lnTo>
                      <a:pt x="893" y="461"/>
                    </a:lnTo>
                    <a:lnTo>
                      <a:pt x="893" y="461"/>
                    </a:lnTo>
                    <a:lnTo>
                      <a:pt x="836" y="553"/>
                    </a:lnTo>
                    <a:lnTo>
                      <a:pt x="836" y="553"/>
                    </a:lnTo>
                    <a:lnTo>
                      <a:pt x="836" y="553"/>
                    </a:lnTo>
                    <a:lnTo>
                      <a:pt x="772" y="638"/>
                    </a:lnTo>
                    <a:lnTo>
                      <a:pt x="772" y="638"/>
                    </a:lnTo>
                    <a:lnTo>
                      <a:pt x="772" y="638"/>
                    </a:lnTo>
                    <a:lnTo>
                      <a:pt x="680" y="702"/>
                    </a:lnTo>
                    <a:lnTo>
                      <a:pt x="680" y="702"/>
                    </a:lnTo>
                    <a:lnTo>
                      <a:pt x="680" y="702"/>
                    </a:lnTo>
                    <a:lnTo>
                      <a:pt x="574" y="751"/>
                    </a:lnTo>
                    <a:lnTo>
                      <a:pt x="567" y="751"/>
                    </a:lnTo>
                    <a:lnTo>
                      <a:pt x="567" y="751"/>
                    </a:lnTo>
                    <a:lnTo>
                      <a:pt x="368" y="773"/>
                    </a:lnTo>
                    <a:lnTo>
                      <a:pt x="368" y="773"/>
                    </a:lnTo>
                    <a:lnTo>
                      <a:pt x="368" y="758"/>
                    </a:lnTo>
                    <a:lnTo>
                      <a:pt x="368" y="758"/>
                    </a:lnTo>
                    <a:lnTo>
                      <a:pt x="567" y="737"/>
                    </a:lnTo>
                    <a:lnTo>
                      <a:pt x="567" y="737"/>
                    </a:lnTo>
                    <a:lnTo>
                      <a:pt x="567" y="737"/>
                    </a:lnTo>
                    <a:lnTo>
                      <a:pt x="673" y="688"/>
                    </a:lnTo>
                    <a:lnTo>
                      <a:pt x="673" y="688"/>
                    </a:lnTo>
                    <a:lnTo>
                      <a:pt x="673" y="688"/>
                    </a:lnTo>
                    <a:lnTo>
                      <a:pt x="765" y="624"/>
                    </a:lnTo>
                    <a:lnTo>
                      <a:pt x="765" y="624"/>
                    </a:lnTo>
                    <a:lnTo>
                      <a:pt x="758" y="631"/>
                    </a:lnTo>
                    <a:lnTo>
                      <a:pt x="822" y="546"/>
                    </a:lnTo>
                    <a:lnTo>
                      <a:pt x="822" y="546"/>
                    </a:lnTo>
                    <a:lnTo>
                      <a:pt x="822" y="546"/>
                    </a:lnTo>
                    <a:lnTo>
                      <a:pt x="879" y="454"/>
                    </a:lnTo>
                    <a:lnTo>
                      <a:pt x="879" y="454"/>
                    </a:lnTo>
                    <a:lnTo>
                      <a:pt x="879" y="454"/>
                    </a:lnTo>
                    <a:lnTo>
                      <a:pt x="907" y="362"/>
                    </a:lnTo>
                    <a:lnTo>
                      <a:pt x="907" y="362"/>
                    </a:lnTo>
                    <a:lnTo>
                      <a:pt x="907" y="362"/>
                    </a:lnTo>
                    <a:lnTo>
                      <a:pt x="914" y="269"/>
                    </a:lnTo>
                    <a:lnTo>
                      <a:pt x="914" y="269"/>
                    </a:lnTo>
                    <a:lnTo>
                      <a:pt x="914" y="269"/>
                    </a:lnTo>
                    <a:lnTo>
                      <a:pt x="907" y="184"/>
                    </a:lnTo>
                    <a:lnTo>
                      <a:pt x="907" y="184"/>
                    </a:lnTo>
                    <a:lnTo>
                      <a:pt x="907" y="191"/>
                    </a:lnTo>
                    <a:lnTo>
                      <a:pt x="871" y="128"/>
                    </a:lnTo>
                    <a:lnTo>
                      <a:pt x="871" y="128"/>
                    </a:lnTo>
                    <a:lnTo>
                      <a:pt x="879" y="128"/>
                    </a:lnTo>
                    <a:lnTo>
                      <a:pt x="822" y="78"/>
                    </a:lnTo>
                    <a:lnTo>
                      <a:pt x="822" y="78"/>
                    </a:lnTo>
                    <a:lnTo>
                      <a:pt x="822" y="78"/>
                    </a:lnTo>
                    <a:lnTo>
                      <a:pt x="765" y="43"/>
                    </a:lnTo>
                    <a:lnTo>
                      <a:pt x="765" y="43"/>
                    </a:lnTo>
                    <a:lnTo>
                      <a:pt x="765" y="43"/>
                    </a:lnTo>
                    <a:lnTo>
                      <a:pt x="616" y="14"/>
                    </a:lnTo>
                    <a:lnTo>
                      <a:pt x="616" y="14"/>
                    </a:lnTo>
                    <a:lnTo>
                      <a:pt x="616" y="14"/>
                    </a:lnTo>
                    <a:lnTo>
                      <a:pt x="468" y="21"/>
                    </a:lnTo>
                    <a:lnTo>
                      <a:pt x="468" y="21"/>
                    </a:lnTo>
                    <a:lnTo>
                      <a:pt x="468" y="21"/>
                    </a:lnTo>
                    <a:lnTo>
                      <a:pt x="333" y="50"/>
                    </a:lnTo>
                    <a:lnTo>
                      <a:pt x="333" y="50"/>
                    </a:lnTo>
                    <a:lnTo>
                      <a:pt x="340" y="50"/>
                    </a:lnTo>
                    <a:lnTo>
                      <a:pt x="234" y="85"/>
                    </a:lnTo>
                    <a:lnTo>
                      <a:pt x="234" y="85"/>
                    </a:lnTo>
                    <a:lnTo>
                      <a:pt x="234" y="85"/>
                    </a:lnTo>
                    <a:lnTo>
                      <a:pt x="149" y="142"/>
                    </a:lnTo>
                    <a:lnTo>
                      <a:pt x="149" y="142"/>
                    </a:lnTo>
                    <a:lnTo>
                      <a:pt x="149" y="142"/>
                    </a:lnTo>
                    <a:lnTo>
                      <a:pt x="85" y="220"/>
                    </a:lnTo>
                    <a:lnTo>
                      <a:pt x="85" y="220"/>
                    </a:lnTo>
                    <a:lnTo>
                      <a:pt x="85" y="220"/>
                    </a:lnTo>
                    <a:lnTo>
                      <a:pt x="42" y="298"/>
                    </a:lnTo>
                    <a:lnTo>
                      <a:pt x="42" y="298"/>
                    </a:lnTo>
                    <a:lnTo>
                      <a:pt x="42" y="291"/>
                    </a:lnTo>
                    <a:lnTo>
                      <a:pt x="21" y="383"/>
                    </a:lnTo>
                    <a:lnTo>
                      <a:pt x="21" y="383"/>
                    </a:lnTo>
                    <a:lnTo>
                      <a:pt x="21" y="383"/>
                    </a:lnTo>
                    <a:lnTo>
                      <a:pt x="14" y="468"/>
                    </a:lnTo>
                    <a:lnTo>
                      <a:pt x="14" y="468"/>
                    </a:lnTo>
                    <a:lnTo>
                      <a:pt x="14" y="468"/>
                    </a:lnTo>
                    <a:lnTo>
                      <a:pt x="35" y="624"/>
                    </a:lnTo>
                    <a:lnTo>
                      <a:pt x="21" y="624"/>
                    </a:lnTo>
                    <a:close/>
                  </a:path>
                </a:pathLst>
              </a:cu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53" name="Freeform 133"/>
              <p:cNvSpPr>
                <a:spLocks/>
              </p:cNvSpPr>
              <p:nvPr/>
            </p:nvSpPr>
            <p:spPr bwMode="auto">
              <a:xfrm>
                <a:off x="4102" y="3315"/>
                <a:ext cx="156" cy="36"/>
              </a:xfrm>
              <a:custGeom>
                <a:avLst/>
                <a:gdLst>
                  <a:gd name="T0" fmla="*/ 156 w 156"/>
                  <a:gd name="T1" fmla="*/ 36 h 36"/>
                  <a:gd name="T2" fmla="*/ 0 w 156"/>
                  <a:gd name="T3" fmla="*/ 14 h 36"/>
                  <a:gd name="T4" fmla="*/ 0 w 156"/>
                  <a:gd name="T5" fmla="*/ 14 h 36"/>
                  <a:gd name="T6" fmla="*/ 7 w 156"/>
                  <a:gd name="T7" fmla="*/ 0 h 36"/>
                  <a:gd name="T8" fmla="*/ 0 w 156"/>
                  <a:gd name="T9" fmla="*/ 0 h 36"/>
                  <a:gd name="T10" fmla="*/ 156 w 156"/>
                  <a:gd name="T11" fmla="*/ 21 h 36"/>
                  <a:gd name="T12" fmla="*/ 156 w 156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36">
                    <a:moveTo>
                      <a:pt x="156" y="36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56" y="21"/>
                    </a:lnTo>
                    <a:lnTo>
                      <a:pt x="156" y="36"/>
                    </a:lnTo>
                    <a:close/>
                  </a:path>
                </a:pathLst>
              </a:cu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54" name="Freeform 134"/>
              <p:cNvSpPr>
                <a:spLocks/>
              </p:cNvSpPr>
              <p:nvPr/>
            </p:nvSpPr>
            <p:spPr bwMode="auto">
              <a:xfrm>
                <a:off x="3904" y="3237"/>
                <a:ext cx="14" cy="14"/>
              </a:xfrm>
              <a:custGeom>
                <a:avLst/>
                <a:gdLst>
                  <a:gd name="T0" fmla="*/ 7 w 14"/>
                  <a:gd name="T1" fmla="*/ 14 h 14"/>
                  <a:gd name="T2" fmla="*/ 0 w 14"/>
                  <a:gd name="T3" fmla="*/ 14 h 14"/>
                  <a:gd name="T4" fmla="*/ 7 w 14"/>
                  <a:gd name="T5" fmla="*/ 0 h 14"/>
                  <a:gd name="T6" fmla="*/ 14 w 14"/>
                  <a:gd name="T7" fmla="*/ 0 h 14"/>
                  <a:gd name="T8" fmla="*/ 7 w 1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7" y="14"/>
                    </a:moveTo>
                    <a:lnTo>
                      <a:pt x="0" y="14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7" y="14"/>
                    </a:lnTo>
                    <a:close/>
                  </a:path>
                </a:pathLst>
              </a:cu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55" name="Freeform 135"/>
              <p:cNvSpPr>
                <a:spLocks/>
              </p:cNvSpPr>
              <p:nvPr/>
            </p:nvSpPr>
            <p:spPr bwMode="auto">
              <a:xfrm>
                <a:off x="3911" y="3237"/>
                <a:ext cx="198" cy="92"/>
              </a:xfrm>
              <a:custGeom>
                <a:avLst/>
                <a:gdLst>
                  <a:gd name="T0" fmla="*/ 191 w 198"/>
                  <a:gd name="T1" fmla="*/ 92 h 92"/>
                  <a:gd name="T2" fmla="*/ 198 w 198"/>
                  <a:gd name="T3" fmla="*/ 78 h 92"/>
                  <a:gd name="T4" fmla="*/ 7 w 198"/>
                  <a:gd name="T5" fmla="*/ 0 h 92"/>
                  <a:gd name="T6" fmla="*/ 0 w 198"/>
                  <a:gd name="T7" fmla="*/ 14 h 92"/>
                  <a:gd name="T8" fmla="*/ 191 w 198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8" h="92">
                    <a:moveTo>
                      <a:pt x="191" y="92"/>
                    </a:moveTo>
                    <a:lnTo>
                      <a:pt x="198" y="78"/>
                    </a:lnTo>
                    <a:lnTo>
                      <a:pt x="7" y="0"/>
                    </a:lnTo>
                    <a:lnTo>
                      <a:pt x="0" y="14"/>
                    </a:lnTo>
                    <a:lnTo>
                      <a:pt x="191" y="92"/>
                    </a:lnTo>
                    <a:close/>
                  </a:path>
                </a:pathLst>
              </a:cu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56" name="Rectangle 136"/>
              <p:cNvSpPr>
                <a:spLocks noChangeArrowheads="1"/>
              </p:cNvSpPr>
              <p:nvPr/>
            </p:nvSpPr>
            <p:spPr bwMode="auto">
              <a:xfrm>
                <a:off x="3883" y="3251"/>
                <a:ext cx="56" cy="29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57" name="Rectangle 137"/>
              <p:cNvSpPr>
                <a:spLocks noChangeArrowheads="1"/>
              </p:cNvSpPr>
              <p:nvPr/>
            </p:nvSpPr>
            <p:spPr bwMode="auto">
              <a:xfrm>
                <a:off x="3883" y="3244"/>
                <a:ext cx="64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58" name="Rectangle 138"/>
              <p:cNvSpPr>
                <a:spLocks noChangeArrowheads="1"/>
              </p:cNvSpPr>
              <p:nvPr/>
            </p:nvSpPr>
            <p:spPr bwMode="auto">
              <a:xfrm>
                <a:off x="3932" y="3251"/>
                <a:ext cx="15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59" name="Rectangle 139"/>
              <p:cNvSpPr>
                <a:spLocks noChangeArrowheads="1"/>
              </p:cNvSpPr>
              <p:nvPr/>
            </p:nvSpPr>
            <p:spPr bwMode="auto">
              <a:xfrm>
                <a:off x="3876" y="3273"/>
                <a:ext cx="63" cy="14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60" name="Rectangle 140"/>
              <p:cNvSpPr>
                <a:spLocks noChangeArrowheads="1"/>
              </p:cNvSpPr>
              <p:nvPr/>
            </p:nvSpPr>
            <p:spPr bwMode="auto">
              <a:xfrm>
                <a:off x="3876" y="3244"/>
                <a:ext cx="14" cy="36"/>
              </a:xfrm>
              <a:prstGeom prst="rect">
                <a:avLst/>
              </a:prstGeom>
              <a:blipFill dpi="0" rotWithShape="0">
                <a:blip r:embed="rId10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61" name="Freeform 141"/>
              <p:cNvSpPr>
                <a:spLocks/>
              </p:cNvSpPr>
              <p:nvPr/>
            </p:nvSpPr>
            <p:spPr bwMode="auto">
              <a:xfrm>
                <a:off x="3606" y="2493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0 w 7"/>
                  <a:gd name="T5" fmla="*/ 0 h 7"/>
                  <a:gd name="T6" fmla="*/ 0 w 7"/>
                  <a:gd name="T7" fmla="*/ 7 h 7"/>
                  <a:gd name="T8" fmla="*/ 0 w 7"/>
                  <a:gd name="T9" fmla="*/ 7 h 7"/>
                  <a:gd name="T10" fmla="*/ 7 w 7"/>
                  <a:gd name="T11" fmla="*/ 7 h 7"/>
                  <a:gd name="T12" fmla="*/ 7 w 7"/>
                  <a:gd name="T13" fmla="*/ 7 h 7"/>
                  <a:gd name="T14" fmla="*/ 7 w 7"/>
                  <a:gd name="T15" fmla="*/ 7 h 7"/>
                  <a:gd name="T16" fmla="*/ 7 w 7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62" name="Freeform 142"/>
              <p:cNvSpPr>
                <a:spLocks/>
              </p:cNvSpPr>
              <p:nvPr/>
            </p:nvSpPr>
            <p:spPr bwMode="auto">
              <a:xfrm>
                <a:off x="3606" y="2458"/>
                <a:ext cx="85" cy="71"/>
              </a:xfrm>
              <a:custGeom>
                <a:avLst/>
                <a:gdLst>
                  <a:gd name="T0" fmla="*/ 7 w 85"/>
                  <a:gd name="T1" fmla="*/ 35 h 71"/>
                  <a:gd name="T2" fmla="*/ 0 w 85"/>
                  <a:gd name="T3" fmla="*/ 14 h 71"/>
                  <a:gd name="T4" fmla="*/ 0 w 85"/>
                  <a:gd name="T5" fmla="*/ 14 h 71"/>
                  <a:gd name="T6" fmla="*/ 0 w 85"/>
                  <a:gd name="T7" fmla="*/ 14 h 71"/>
                  <a:gd name="T8" fmla="*/ 85 w 85"/>
                  <a:gd name="T9" fmla="*/ 0 h 71"/>
                  <a:gd name="T10" fmla="*/ 85 w 85"/>
                  <a:gd name="T11" fmla="*/ 7 h 71"/>
                  <a:gd name="T12" fmla="*/ 85 w 85"/>
                  <a:gd name="T13" fmla="*/ 7 h 71"/>
                  <a:gd name="T14" fmla="*/ 22 w 85"/>
                  <a:gd name="T15" fmla="*/ 71 h 71"/>
                  <a:gd name="T16" fmla="*/ 22 w 85"/>
                  <a:gd name="T17" fmla="*/ 71 h 71"/>
                  <a:gd name="T18" fmla="*/ 22 w 85"/>
                  <a:gd name="T19" fmla="*/ 63 h 71"/>
                  <a:gd name="T20" fmla="*/ 22 w 85"/>
                  <a:gd name="T21" fmla="*/ 63 h 71"/>
                  <a:gd name="T22" fmla="*/ 85 w 85"/>
                  <a:gd name="T23" fmla="*/ 0 h 71"/>
                  <a:gd name="T24" fmla="*/ 85 w 85"/>
                  <a:gd name="T25" fmla="*/ 7 h 71"/>
                  <a:gd name="T26" fmla="*/ 85 w 85"/>
                  <a:gd name="T27" fmla="*/ 7 h 71"/>
                  <a:gd name="T28" fmla="*/ 0 w 85"/>
                  <a:gd name="T29" fmla="*/ 21 h 71"/>
                  <a:gd name="T30" fmla="*/ 0 w 85"/>
                  <a:gd name="T31" fmla="*/ 14 h 71"/>
                  <a:gd name="T32" fmla="*/ 7 w 85"/>
                  <a:gd name="T33" fmla="*/ 14 h 71"/>
                  <a:gd name="T34" fmla="*/ 15 w 85"/>
                  <a:gd name="T35" fmla="*/ 35 h 71"/>
                  <a:gd name="T36" fmla="*/ 7 w 85"/>
                  <a:gd name="T37" fmla="*/ 3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1">
                    <a:moveTo>
                      <a:pt x="7" y="35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85" y="0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22" y="71"/>
                    </a:lnTo>
                    <a:lnTo>
                      <a:pt x="22" y="71"/>
                    </a:lnTo>
                    <a:lnTo>
                      <a:pt x="22" y="63"/>
                    </a:lnTo>
                    <a:lnTo>
                      <a:pt x="22" y="63"/>
                    </a:lnTo>
                    <a:lnTo>
                      <a:pt x="85" y="0"/>
                    </a:lnTo>
                    <a:lnTo>
                      <a:pt x="85" y="7"/>
                    </a:lnTo>
                    <a:lnTo>
                      <a:pt x="85" y="7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15" y="35"/>
                    </a:lnTo>
                    <a:lnTo>
                      <a:pt x="7" y="35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63" name="Freeform 143"/>
              <p:cNvSpPr>
                <a:spLocks/>
              </p:cNvSpPr>
              <p:nvPr/>
            </p:nvSpPr>
            <p:spPr bwMode="auto">
              <a:xfrm>
                <a:off x="3613" y="2493"/>
                <a:ext cx="22" cy="28"/>
              </a:xfrm>
              <a:custGeom>
                <a:avLst/>
                <a:gdLst>
                  <a:gd name="T0" fmla="*/ 15 w 22"/>
                  <a:gd name="T1" fmla="*/ 28 h 28"/>
                  <a:gd name="T2" fmla="*/ 0 w 22"/>
                  <a:gd name="T3" fmla="*/ 0 h 28"/>
                  <a:gd name="T4" fmla="*/ 0 w 22"/>
                  <a:gd name="T5" fmla="*/ 0 h 28"/>
                  <a:gd name="T6" fmla="*/ 0 w 22"/>
                  <a:gd name="T7" fmla="*/ 0 h 28"/>
                  <a:gd name="T8" fmla="*/ 8 w 22"/>
                  <a:gd name="T9" fmla="*/ 0 h 28"/>
                  <a:gd name="T10" fmla="*/ 22 w 22"/>
                  <a:gd name="T11" fmla="*/ 28 h 28"/>
                  <a:gd name="T12" fmla="*/ 15 w 22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8">
                    <a:moveTo>
                      <a:pt x="15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22" y="28"/>
                    </a:lnTo>
                    <a:lnTo>
                      <a:pt x="15" y="28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64" name="Freeform 144"/>
              <p:cNvSpPr>
                <a:spLocks/>
              </p:cNvSpPr>
              <p:nvPr/>
            </p:nvSpPr>
            <p:spPr bwMode="auto">
              <a:xfrm>
                <a:off x="3606" y="2458"/>
                <a:ext cx="85" cy="63"/>
              </a:xfrm>
              <a:custGeom>
                <a:avLst/>
                <a:gdLst>
                  <a:gd name="T0" fmla="*/ 7 w 85"/>
                  <a:gd name="T1" fmla="*/ 35 h 63"/>
                  <a:gd name="T2" fmla="*/ 0 w 85"/>
                  <a:gd name="T3" fmla="*/ 14 h 63"/>
                  <a:gd name="T4" fmla="*/ 85 w 85"/>
                  <a:gd name="T5" fmla="*/ 0 h 63"/>
                  <a:gd name="T6" fmla="*/ 22 w 85"/>
                  <a:gd name="T7" fmla="*/ 63 h 63"/>
                  <a:gd name="T8" fmla="*/ 7 w 85"/>
                  <a:gd name="T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63">
                    <a:moveTo>
                      <a:pt x="7" y="35"/>
                    </a:moveTo>
                    <a:lnTo>
                      <a:pt x="0" y="14"/>
                    </a:lnTo>
                    <a:lnTo>
                      <a:pt x="85" y="0"/>
                    </a:lnTo>
                    <a:lnTo>
                      <a:pt x="22" y="63"/>
                    </a:lnTo>
                    <a:lnTo>
                      <a:pt x="7" y="35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65" name="Freeform 145"/>
              <p:cNvSpPr>
                <a:spLocks/>
              </p:cNvSpPr>
              <p:nvPr/>
            </p:nvSpPr>
            <p:spPr bwMode="auto">
              <a:xfrm>
                <a:off x="2990" y="2755"/>
                <a:ext cx="7" cy="7"/>
              </a:xfrm>
              <a:custGeom>
                <a:avLst/>
                <a:gdLst>
                  <a:gd name="T0" fmla="*/ 0 w 7"/>
                  <a:gd name="T1" fmla="*/ 7 h 7"/>
                  <a:gd name="T2" fmla="*/ 0 w 7"/>
                  <a:gd name="T3" fmla="*/ 7 h 7"/>
                  <a:gd name="T4" fmla="*/ 0 w 7"/>
                  <a:gd name="T5" fmla="*/ 7 h 7"/>
                  <a:gd name="T6" fmla="*/ 7 w 7"/>
                  <a:gd name="T7" fmla="*/ 7 h 7"/>
                  <a:gd name="T8" fmla="*/ 7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0 w 7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66" name="Freeform 146"/>
              <p:cNvSpPr>
                <a:spLocks/>
              </p:cNvSpPr>
              <p:nvPr/>
            </p:nvSpPr>
            <p:spPr bwMode="auto">
              <a:xfrm>
                <a:off x="2905" y="2734"/>
                <a:ext cx="92" cy="71"/>
              </a:xfrm>
              <a:custGeom>
                <a:avLst/>
                <a:gdLst>
                  <a:gd name="T0" fmla="*/ 85 w 92"/>
                  <a:gd name="T1" fmla="*/ 28 h 71"/>
                  <a:gd name="T2" fmla="*/ 92 w 92"/>
                  <a:gd name="T3" fmla="*/ 50 h 71"/>
                  <a:gd name="T4" fmla="*/ 92 w 92"/>
                  <a:gd name="T5" fmla="*/ 50 h 71"/>
                  <a:gd name="T6" fmla="*/ 92 w 92"/>
                  <a:gd name="T7" fmla="*/ 50 h 71"/>
                  <a:gd name="T8" fmla="*/ 7 w 92"/>
                  <a:gd name="T9" fmla="*/ 71 h 71"/>
                  <a:gd name="T10" fmla="*/ 0 w 92"/>
                  <a:gd name="T11" fmla="*/ 64 h 71"/>
                  <a:gd name="T12" fmla="*/ 0 w 92"/>
                  <a:gd name="T13" fmla="*/ 64 h 71"/>
                  <a:gd name="T14" fmla="*/ 64 w 92"/>
                  <a:gd name="T15" fmla="*/ 0 h 71"/>
                  <a:gd name="T16" fmla="*/ 64 w 92"/>
                  <a:gd name="T17" fmla="*/ 0 h 71"/>
                  <a:gd name="T18" fmla="*/ 71 w 92"/>
                  <a:gd name="T19" fmla="*/ 7 h 71"/>
                  <a:gd name="T20" fmla="*/ 71 w 92"/>
                  <a:gd name="T21" fmla="*/ 7 h 71"/>
                  <a:gd name="T22" fmla="*/ 7 w 92"/>
                  <a:gd name="T23" fmla="*/ 71 h 71"/>
                  <a:gd name="T24" fmla="*/ 0 w 92"/>
                  <a:gd name="T25" fmla="*/ 64 h 71"/>
                  <a:gd name="T26" fmla="*/ 0 w 92"/>
                  <a:gd name="T27" fmla="*/ 64 h 71"/>
                  <a:gd name="T28" fmla="*/ 85 w 92"/>
                  <a:gd name="T29" fmla="*/ 43 h 71"/>
                  <a:gd name="T30" fmla="*/ 92 w 92"/>
                  <a:gd name="T31" fmla="*/ 50 h 71"/>
                  <a:gd name="T32" fmla="*/ 85 w 92"/>
                  <a:gd name="T33" fmla="*/ 57 h 71"/>
                  <a:gd name="T34" fmla="*/ 78 w 92"/>
                  <a:gd name="T35" fmla="*/ 35 h 71"/>
                  <a:gd name="T36" fmla="*/ 85 w 92"/>
                  <a:gd name="T37" fmla="*/ 2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71">
                    <a:moveTo>
                      <a:pt x="85" y="28"/>
                    </a:moveTo>
                    <a:lnTo>
                      <a:pt x="92" y="50"/>
                    </a:lnTo>
                    <a:lnTo>
                      <a:pt x="92" y="50"/>
                    </a:lnTo>
                    <a:lnTo>
                      <a:pt x="92" y="50"/>
                    </a:lnTo>
                    <a:lnTo>
                      <a:pt x="7" y="71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7" y="71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85" y="43"/>
                    </a:lnTo>
                    <a:lnTo>
                      <a:pt x="92" y="50"/>
                    </a:lnTo>
                    <a:lnTo>
                      <a:pt x="85" y="57"/>
                    </a:lnTo>
                    <a:lnTo>
                      <a:pt x="78" y="35"/>
                    </a:lnTo>
                    <a:lnTo>
                      <a:pt x="85" y="28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67" name="Freeform 147"/>
              <p:cNvSpPr>
                <a:spLocks/>
              </p:cNvSpPr>
              <p:nvPr/>
            </p:nvSpPr>
            <p:spPr bwMode="auto">
              <a:xfrm>
                <a:off x="2969" y="2741"/>
                <a:ext cx="21" cy="28"/>
              </a:xfrm>
              <a:custGeom>
                <a:avLst/>
                <a:gdLst>
                  <a:gd name="T0" fmla="*/ 7 w 21"/>
                  <a:gd name="T1" fmla="*/ 0 h 28"/>
                  <a:gd name="T2" fmla="*/ 21 w 21"/>
                  <a:gd name="T3" fmla="*/ 21 h 28"/>
                  <a:gd name="T4" fmla="*/ 21 w 21"/>
                  <a:gd name="T5" fmla="*/ 21 h 28"/>
                  <a:gd name="T6" fmla="*/ 21 w 21"/>
                  <a:gd name="T7" fmla="*/ 21 h 28"/>
                  <a:gd name="T8" fmla="*/ 14 w 21"/>
                  <a:gd name="T9" fmla="*/ 28 h 28"/>
                  <a:gd name="T10" fmla="*/ 0 w 21"/>
                  <a:gd name="T11" fmla="*/ 7 h 28"/>
                  <a:gd name="T12" fmla="*/ 7 w 21"/>
                  <a:gd name="T13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8">
                    <a:moveTo>
                      <a:pt x="7" y="0"/>
                    </a:moveTo>
                    <a:lnTo>
                      <a:pt x="21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14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68" name="Freeform 148"/>
              <p:cNvSpPr>
                <a:spLocks/>
              </p:cNvSpPr>
              <p:nvPr/>
            </p:nvSpPr>
            <p:spPr bwMode="auto">
              <a:xfrm>
                <a:off x="2912" y="2741"/>
                <a:ext cx="85" cy="64"/>
              </a:xfrm>
              <a:custGeom>
                <a:avLst/>
                <a:gdLst>
                  <a:gd name="T0" fmla="*/ 78 w 85"/>
                  <a:gd name="T1" fmla="*/ 21 h 64"/>
                  <a:gd name="T2" fmla="*/ 85 w 85"/>
                  <a:gd name="T3" fmla="*/ 43 h 64"/>
                  <a:gd name="T4" fmla="*/ 0 w 85"/>
                  <a:gd name="T5" fmla="*/ 64 h 64"/>
                  <a:gd name="T6" fmla="*/ 64 w 85"/>
                  <a:gd name="T7" fmla="*/ 0 h 64"/>
                  <a:gd name="T8" fmla="*/ 78 w 85"/>
                  <a:gd name="T9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64">
                    <a:moveTo>
                      <a:pt x="78" y="21"/>
                    </a:moveTo>
                    <a:lnTo>
                      <a:pt x="85" y="43"/>
                    </a:lnTo>
                    <a:lnTo>
                      <a:pt x="0" y="64"/>
                    </a:lnTo>
                    <a:lnTo>
                      <a:pt x="64" y="0"/>
                    </a:lnTo>
                    <a:lnTo>
                      <a:pt x="78" y="21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69" name="Rectangle 149"/>
              <p:cNvSpPr>
                <a:spLocks noChangeArrowheads="1"/>
              </p:cNvSpPr>
              <p:nvPr/>
            </p:nvSpPr>
            <p:spPr bwMode="auto">
              <a:xfrm>
                <a:off x="3613" y="2500"/>
                <a:ext cx="1" cy="7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70" name="Freeform 150"/>
              <p:cNvSpPr>
                <a:spLocks/>
              </p:cNvSpPr>
              <p:nvPr/>
            </p:nvSpPr>
            <p:spPr bwMode="auto">
              <a:xfrm>
                <a:off x="3302" y="2500"/>
                <a:ext cx="311" cy="177"/>
              </a:xfrm>
              <a:custGeom>
                <a:avLst/>
                <a:gdLst>
                  <a:gd name="T0" fmla="*/ 311 w 311"/>
                  <a:gd name="T1" fmla="*/ 7 h 177"/>
                  <a:gd name="T2" fmla="*/ 0 w 311"/>
                  <a:gd name="T3" fmla="*/ 177 h 177"/>
                  <a:gd name="T4" fmla="*/ 0 w 311"/>
                  <a:gd name="T5" fmla="*/ 170 h 177"/>
                  <a:gd name="T6" fmla="*/ 7 w 311"/>
                  <a:gd name="T7" fmla="*/ 177 h 177"/>
                  <a:gd name="T8" fmla="*/ 0 w 311"/>
                  <a:gd name="T9" fmla="*/ 170 h 177"/>
                  <a:gd name="T10" fmla="*/ 311 w 311"/>
                  <a:gd name="T11" fmla="*/ 0 h 177"/>
                  <a:gd name="T12" fmla="*/ 311 w 311"/>
                  <a:gd name="T13" fmla="*/ 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" h="177">
                    <a:moveTo>
                      <a:pt x="311" y="7"/>
                    </a:moveTo>
                    <a:lnTo>
                      <a:pt x="0" y="177"/>
                    </a:lnTo>
                    <a:lnTo>
                      <a:pt x="0" y="170"/>
                    </a:lnTo>
                    <a:lnTo>
                      <a:pt x="7" y="177"/>
                    </a:lnTo>
                    <a:lnTo>
                      <a:pt x="0" y="170"/>
                    </a:lnTo>
                    <a:lnTo>
                      <a:pt x="311" y="0"/>
                    </a:lnTo>
                    <a:lnTo>
                      <a:pt x="311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71" name="Freeform 151"/>
              <p:cNvSpPr>
                <a:spLocks/>
              </p:cNvSpPr>
              <p:nvPr/>
            </p:nvSpPr>
            <p:spPr bwMode="auto">
              <a:xfrm>
                <a:off x="3302" y="2493"/>
                <a:ext cx="134" cy="184"/>
              </a:xfrm>
              <a:custGeom>
                <a:avLst/>
                <a:gdLst>
                  <a:gd name="T0" fmla="*/ 0 w 134"/>
                  <a:gd name="T1" fmla="*/ 177 h 184"/>
                  <a:gd name="T2" fmla="*/ 127 w 134"/>
                  <a:gd name="T3" fmla="*/ 0 h 184"/>
                  <a:gd name="T4" fmla="*/ 134 w 134"/>
                  <a:gd name="T5" fmla="*/ 7 h 184"/>
                  <a:gd name="T6" fmla="*/ 127 w 134"/>
                  <a:gd name="T7" fmla="*/ 0 h 184"/>
                  <a:gd name="T8" fmla="*/ 134 w 134"/>
                  <a:gd name="T9" fmla="*/ 7 h 184"/>
                  <a:gd name="T10" fmla="*/ 7 w 134"/>
                  <a:gd name="T11" fmla="*/ 184 h 184"/>
                  <a:gd name="T12" fmla="*/ 0 w 134"/>
                  <a:gd name="T13" fmla="*/ 177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4" h="184">
                    <a:moveTo>
                      <a:pt x="0" y="177"/>
                    </a:moveTo>
                    <a:lnTo>
                      <a:pt x="127" y="0"/>
                    </a:lnTo>
                    <a:lnTo>
                      <a:pt x="134" y="7"/>
                    </a:lnTo>
                    <a:lnTo>
                      <a:pt x="127" y="0"/>
                    </a:lnTo>
                    <a:lnTo>
                      <a:pt x="134" y="7"/>
                    </a:lnTo>
                    <a:lnTo>
                      <a:pt x="7" y="184"/>
                    </a:lnTo>
                    <a:lnTo>
                      <a:pt x="0" y="17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72" name="Freeform 152"/>
              <p:cNvSpPr>
                <a:spLocks/>
              </p:cNvSpPr>
              <p:nvPr/>
            </p:nvSpPr>
            <p:spPr bwMode="auto">
              <a:xfrm>
                <a:off x="2990" y="2762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7 h 7"/>
                  <a:gd name="T4" fmla="*/ 0 w 7"/>
                  <a:gd name="T5" fmla="*/ 0 h 7"/>
                  <a:gd name="T6" fmla="*/ 0 w 7"/>
                  <a:gd name="T7" fmla="*/ 0 h 7"/>
                  <a:gd name="T8" fmla="*/ 7 w 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73" name="Freeform 153"/>
              <p:cNvSpPr>
                <a:spLocks/>
              </p:cNvSpPr>
              <p:nvPr/>
            </p:nvSpPr>
            <p:spPr bwMode="auto">
              <a:xfrm>
                <a:off x="2990" y="2493"/>
                <a:ext cx="446" cy="276"/>
              </a:xfrm>
              <a:custGeom>
                <a:avLst/>
                <a:gdLst>
                  <a:gd name="T0" fmla="*/ 446 w 446"/>
                  <a:gd name="T1" fmla="*/ 7 h 276"/>
                  <a:gd name="T2" fmla="*/ 439 w 446"/>
                  <a:gd name="T3" fmla="*/ 0 h 276"/>
                  <a:gd name="T4" fmla="*/ 0 w 446"/>
                  <a:gd name="T5" fmla="*/ 269 h 276"/>
                  <a:gd name="T6" fmla="*/ 7 w 446"/>
                  <a:gd name="T7" fmla="*/ 276 h 276"/>
                  <a:gd name="T8" fmla="*/ 446 w 446"/>
                  <a:gd name="T9" fmla="*/ 7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6" h="276">
                    <a:moveTo>
                      <a:pt x="446" y="7"/>
                    </a:moveTo>
                    <a:lnTo>
                      <a:pt x="439" y="0"/>
                    </a:lnTo>
                    <a:lnTo>
                      <a:pt x="0" y="269"/>
                    </a:lnTo>
                    <a:lnTo>
                      <a:pt x="7" y="276"/>
                    </a:lnTo>
                    <a:lnTo>
                      <a:pt x="446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74" name="Rectangle 154"/>
              <p:cNvSpPr>
                <a:spLocks noChangeArrowheads="1"/>
              </p:cNvSpPr>
              <p:nvPr/>
            </p:nvSpPr>
            <p:spPr bwMode="auto">
              <a:xfrm>
                <a:off x="3250" y="2706"/>
                <a:ext cx="359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800" b="1" i="1">
                    <a:solidFill>
                      <a:srgbClr val="FF0000"/>
                    </a:solidFill>
                    <a:latin typeface="Helvetica-Narrow" pitchFamily="34" charset="0"/>
                  </a:rPr>
                  <a:t>ALERT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275" name="Rectangle 155"/>
              <p:cNvSpPr>
                <a:spLocks noChangeArrowheads="1"/>
              </p:cNvSpPr>
              <p:nvPr/>
            </p:nvSpPr>
            <p:spPr bwMode="auto">
              <a:xfrm>
                <a:off x="4242" y="3131"/>
                <a:ext cx="956" cy="1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00"/>
                    </a:solidFill>
                    <a:latin typeface="Helvetica-Narrow" pitchFamily="34" charset="0"/>
                  </a:rPr>
                  <a:t>Beam Formation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276" name="Freeform 156"/>
              <p:cNvSpPr>
                <a:spLocks/>
              </p:cNvSpPr>
              <p:nvPr/>
            </p:nvSpPr>
            <p:spPr bwMode="auto">
              <a:xfrm>
                <a:off x="1700" y="2160"/>
                <a:ext cx="36" cy="43"/>
              </a:xfrm>
              <a:custGeom>
                <a:avLst/>
                <a:gdLst>
                  <a:gd name="T0" fmla="*/ 28 w 36"/>
                  <a:gd name="T1" fmla="*/ 0 h 43"/>
                  <a:gd name="T2" fmla="*/ 14 w 36"/>
                  <a:gd name="T3" fmla="*/ 14 h 43"/>
                  <a:gd name="T4" fmla="*/ 14 w 36"/>
                  <a:gd name="T5" fmla="*/ 21 h 43"/>
                  <a:gd name="T6" fmla="*/ 0 w 36"/>
                  <a:gd name="T7" fmla="*/ 43 h 43"/>
                  <a:gd name="T8" fmla="*/ 0 w 36"/>
                  <a:gd name="T9" fmla="*/ 43 h 43"/>
                  <a:gd name="T10" fmla="*/ 14 w 36"/>
                  <a:gd name="T11" fmla="*/ 21 h 43"/>
                  <a:gd name="T12" fmla="*/ 21 w 36"/>
                  <a:gd name="T13" fmla="*/ 21 h 43"/>
                  <a:gd name="T14" fmla="*/ 36 w 36"/>
                  <a:gd name="T15" fmla="*/ 7 h 43"/>
                  <a:gd name="T16" fmla="*/ 28 w 36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36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77" name="Freeform 157"/>
              <p:cNvSpPr>
                <a:spLocks/>
              </p:cNvSpPr>
              <p:nvPr/>
            </p:nvSpPr>
            <p:spPr bwMode="auto">
              <a:xfrm>
                <a:off x="1700" y="2153"/>
                <a:ext cx="50" cy="57"/>
              </a:xfrm>
              <a:custGeom>
                <a:avLst/>
                <a:gdLst>
                  <a:gd name="T0" fmla="*/ 36 w 50"/>
                  <a:gd name="T1" fmla="*/ 14 h 57"/>
                  <a:gd name="T2" fmla="*/ 21 w 50"/>
                  <a:gd name="T3" fmla="*/ 28 h 57"/>
                  <a:gd name="T4" fmla="*/ 14 w 50"/>
                  <a:gd name="T5" fmla="*/ 21 h 57"/>
                  <a:gd name="T6" fmla="*/ 21 w 50"/>
                  <a:gd name="T7" fmla="*/ 21 h 57"/>
                  <a:gd name="T8" fmla="*/ 21 w 50"/>
                  <a:gd name="T9" fmla="*/ 28 h 57"/>
                  <a:gd name="T10" fmla="*/ 21 w 50"/>
                  <a:gd name="T11" fmla="*/ 35 h 57"/>
                  <a:gd name="T12" fmla="*/ 21 w 50"/>
                  <a:gd name="T13" fmla="*/ 35 h 57"/>
                  <a:gd name="T14" fmla="*/ 7 w 50"/>
                  <a:gd name="T15" fmla="*/ 57 h 57"/>
                  <a:gd name="T16" fmla="*/ 0 w 50"/>
                  <a:gd name="T17" fmla="*/ 50 h 57"/>
                  <a:gd name="T18" fmla="*/ 0 w 50"/>
                  <a:gd name="T19" fmla="*/ 50 h 57"/>
                  <a:gd name="T20" fmla="*/ 14 w 50"/>
                  <a:gd name="T21" fmla="*/ 28 h 57"/>
                  <a:gd name="T22" fmla="*/ 14 w 50"/>
                  <a:gd name="T23" fmla="*/ 28 h 57"/>
                  <a:gd name="T24" fmla="*/ 14 w 50"/>
                  <a:gd name="T25" fmla="*/ 28 h 57"/>
                  <a:gd name="T26" fmla="*/ 21 w 50"/>
                  <a:gd name="T27" fmla="*/ 28 h 57"/>
                  <a:gd name="T28" fmla="*/ 28 w 50"/>
                  <a:gd name="T29" fmla="*/ 35 h 57"/>
                  <a:gd name="T30" fmla="*/ 21 w 50"/>
                  <a:gd name="T31" fmla="*/ 28 h 57"/>
                  <a:gd name="T32" fmla="*/ 36 w 50"/>
                  <a:gd name="T33" fmla="*/ 14 h 57"/>
                  <a:gd name="T34" fmla="*/ 43 w 50"/>
                  <a:gd name="T35" fmla="*/ 14 h 57"/>
                  <a:gd name="T36" fmla="*/ 36 w 50"/>
                  <a:gd name="T37" fmla="*/ 21 h 57"/>
                  <a:gd name="T38" fmla="*/ 28 w 50"/>
                  <a:gd name="T39" fmla="*/ 14 h 57"/>
                  <a:gd name="T40" fmla="*/ 28 w 50"/>
                  <a:gd name="T41" fmla="*/ 7 h 57"/>
                  <a:gd name="T42" fmla="*/ 36 w 50"/>
                  <a:gd name="T43" fmla="*/ 0 h 57"/>
                  <a:gd name="T44" fmla="*/ 36 w 50"/>
                  <a:gd name="T45" fmla="*/ 7 h 57"/>
                  <a:gd name="T46" fmla="*/ 43 w 50"/>
                  <a:gd name="T47" fmla="*/ 14 h 57"/>
                  <a:gd name="T48" fmla="*/ 50 w 50"/>
                  <a:gd name="T49" fmla="*/ 21 h 57"/>
                  <a:gd name="T50" fmla="*/ 43 w 50"/>
                  <a:gd name="T51" fmla="*/ 21 h 57"/>
                  <a:gd name="T52" fmla="*/ 28 w 50"/>
                  <a:gd name="T53" fmla="*/ 35 h 57"/>
                  <a:gd name="T54" fmla="*/ 28 w 50"/>
                  <a:gd name="T55" fmla="*/ 35 h 57"/>
                  <a:gd name="T56" fmla="*/ 21 w 50"/>
                  <a:gd name="T57" fmla="*/ 35 h 57"/>
                  <a:gd name="T58" fmla="*/ 14 w 50"/>
                  <a:gd name="T59" fmla="*/ 35 h 57"/>
                  <a:gd name="T60" fmla="*/ 14 w 50"/>
                  <a:gd name="T61" fmla="*/ 28 h 57"/>
                  <a:gd name="T62" fmla="*/ 21 w 50"/>
                  <a:gd name="T63" fmla="*/ 35 h 57"/>
                  <a:gd name="T64" fmla="*/ 7 w 50"/>
                  <a:gd name="T65" fmla="*/ 57 h 57"/>
                  <a:gd name="T66" fmla="*/ 7 w 50"/>
                  <a:gd name="T67" fmla="*/ 57 h 57"/>
                  <a:gd name="T68" fmla="*/ 0 w 50"/>
                  <a:gd name="T69" fmla="*/ 50 h 57"/>
                  <a:gd name="T70" fmla="*/ 14 w 50"/>
                  <a:gd name="T71" fmla="*/ 28 h 57"/>
                  <a:gd name="T72" fmla="*/ 21 w 50"/>
                  <a:gd name="T73" fmla="*/ 35 h 57"/>
                  <a:gd name="T74" fmla="*/ 14 w 50"/>
                  <a:gd name="T75" fmla="*/ 28 h 57"/>
                  <a:gd name="T76" fmla="*/ 14 w 50"/>
                  <a:gd name="T77" fmla="*/ 21 h 57"/>
                  <a:gd name="T78" fmla="*/ 14 w 50"/>
                  <a:gd name="T79" fmla="*/ 21 h 57"/>
                  <a:gd name="T80" fmla="*/ 14 w 50"/>
                  <a:gd name="T81" fmla="*/ 21 h 57"/>
                  <a:gd name="T82" fmla="*/ 28 w 50"/>
                  <a:gd name="T83" fmla="*/ 7 h 57"/>
                  <a:gd name="T84" fmla="*/ 36 w 50"/>
                  <a:gd name="T8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36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21" y="28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36" y="21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36" y="0"/>
                    </a:lnTo>
                    <a:lnTo>
                      <a:pt x="36" y="7"/>
                    </a:lnTo>
                    <a:lnTo>
                      <a:pt x="43" y="14"/>
                    </a:lnTo>
                    <a:lnTo>
                      <a:pt x="50" y="21"/>
                    </a:lnTo>
                    <a:lnTo>
                      <a:pt x="43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7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78" name="Freeform 158"/>
              <p:cNvSpPr>
                <a:spLocks/>
              </p:cNvSpPr>
              <p:nvPr/>
            </p:nvSpPr>
            <p:spPr bwMode="auto">
              <a:xfrm>
                <a:off x="1558" y="2040"/>
                <a:ext cx="178" cy="155"/>
              </a:xfrm>
              <a:custGeom>
                <a:avLst/>
                <a:gdLst>
                  <a:gd name="T0" fmla="*/ 15 w 178"/>
                  <a:gd name="T1" fmla="*/ 0 h 155"/>
                  <a:gd name="T2" fmla="*/ 121 w 178"/>
                  <a:gd name="T3" fmla="*/ 134 h 155"/>
                  <a:gd name="T4" fmla="*/ 178 w 178"/>
                  <a:gd name="T5" fmla="*/ 127 h 155"/>
                  <a:gd name="T6" fmla="*/ 163 w 178"/>
                  <a:gd name="T7" fmla="*/ 148 h 155"/>
                  <a:gd name="T8" fmla="*/ 107 w 178"/>
                  <a:gd name="T9" fmla="*/ 155 h 155"/>
                  <a:gd name="T10" fmla="*/ 0 w 178"/>
                  <a:gd name="T11" fmla="*/ 14 h 155"/>
                  <a:gd name="T12" fmla="*/ 15 w 178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155">
                    <a:moveTo>
                      <a:pt x="15" y="0"/>
                    </a:moveTo>
                    <a:lnTo>
                      <a:pt x="121" y="134"/>
                    </a:lnTo>
                    <a:lnTo>
                      <a:pt x="178" y="127"/>
                    </a:lnTo>
                    <a:lnTo>
                      <a:pt x="163" y="148"/>
                    </a:lnTo>
                    <a:lnTo>
                      <a:pt x="107" y="155"/>
                    </a:lnTo>
                    <a:lnTo>
                      <a:pt x="0" y="14"/>
                    </a:lnTo>
                    <a:lnTo>
                      <a:pt x="15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79" name="Freeform 159"/>
              <p:cNvSpPr>
                <a:spLocks/>
              </p:cNvSpPr>
              <p:nvPr/>
            </p:nvSpPr>
            <p:spPr bwMode="auto">
              <a:xfrm>
                <a:off x="1558" y="2040"/>
                <a:ext cx="192" cy="163"/>
              </a:xfrm>
              <a:custGeom>
                <a:avLst/>
                <a:gdLst>
                  <a:gd name="T0" fmla="*/ 22 w 192"/>
                  <a:gd name="T1" fmla="*/ 0 h 163"/>
                  <a:gd name="T2" fmla="*/ 128 w 192"/>
                  <a:gd name="T3" fmla="*/ 134 h 163"/>
                  <a:gd name="T4" fmla="*/ 121 w 192"/>
                  <a:gd name="T5" fmla="*/ 141 h 163"/>
                  <a:gd name="T6" fmla="*/ 121 w 192"/>
                  <a:gd name="T7" fmla="*/ 134 h 163"/>
                  <a:gd name="T8" fmla="*/ 178 w 192"/>
                  <a:gd name="T9" fmla="*/ 127 h 163"/>
                  <a:gd name="T10" fmla="*/ 192 w 192"/>
                  <a:gd name="T11" fmla="*/ 127 h 163"/>
                  <a:gd name="T12" fmla="*/ 185 w 192"/>
                  <a:gd name="T13" fmla="*/ 134 h 163"/>
                  <a:gd name="T14" fmla="*/ 170 w 192"/>
                  <a:gd name="T15" fmla="*/ 155 h 163"/>
                  <a:gd name="T16" fmla="*/ 163 w 192"/>
                  <a:gd name="T17" fmla="*/ 155 h 163"/>
                  <a:gd name="T18" fmla="*/ 163 w 192"/>
                  <a:gd name="T19" fmla="*/ 155 h 163"/>
                  <a:gd name="T20" fmla="*/ 107 w 192"/>
                  <a:gd name="T21" fmla="*/ 163 h 163"/>
                  <a:gd name="T22" fmla="*/ 107 w 192"/>
                  <a:gd name="T23" fmla="*/ 163 h 163"/>
                  <a:gd name="T24" fmla="*/ 107 w 192"/>
                  <a:gd name="T25" fmla="*/ 163 h 163"/>
                  <a:gd name="T26" fmla="*/ 0 w 192"/>
                  <a:gd name="T27" fmla="*/ 21 h 163"/>
                  <a:gd name="T28" fmla="*/ 0 w 192"/>
                  <a:gd name="T29" fmla="*/ 14 h 163"/>
                  <a:gd name="T30" fmla="*/ 0 w 192"/>
                  <a:gd name="T31" fmla="*/ 14 h 163"/>
                  <a:gd name="T32" fmla="*/ 7 w 192"/>
                  <a:gd name="T33" fmla="*/ 14 h 163"/>
                  <a:gd name="T34" fmla="*/ 114 w 192"/>
                  <a:gd name="T35" fmla="*/ 155 h 163"/>
                  <a:gd name="T36" fmla="*/ 107 w 192"/>
                  <a:gd name="T37" fmla="*/ 163 h 163"/>
                  <a:gd name="T38" fmla="*/ 107 w 192"/>
                  <a:gd name="T39" fmla="*/ 155 h 163"/>
                  <a:gd name="T40" fmla="*/ 163 w 192"/>
                  <a:gd name="T41" fmla="*/ 148 h 163"/>
                  <a:gd name="T42" fmla="*/ 163 w 192"/>
                  <a:gd name="T43" fmla="*/ 155 h 163"/>
                  <a:gd name="T44" fmla="*/ 163 w 192"/>
                  <a:gd name="T45" fmla="*/ 148 h 163"/>
                  <a:gd name="T46" fmla="*/ 178 w 192"/>
                  <a:gd name="T47" fmla="*/ 127 h 163"/>
                  <a:gd name="T48" fmla="*/ 185 w 192"/>
                  <a:gd name="T49" fmla="*/ 134 h 163"/>
                  <a:gd name="T50" fmla="*/ 178 w 192"/>
                  <a:gd name="T51" fmla="*/ 134 h 163"/>
                  <a:gd name="T52" fmla="*/ 121 w 192"/>
                  <a:gd name="T53" fmla="*/ 141 h 163"/>
                  <a:gd name="T54" fmla="*/ 121 w 192"/>
                  <a:gd name="T55" fmla="*/ 141 h 163"/>
                  <a:gd name="T56" fmla="*/ 121 w 192"/>
                  <a:gd name="T57" fmla="*/ 141 h 163"/>
                  <a:gd name="T58" fmla="*/ 15 w 192"/>
                  <a:gd name="T59" fmla="*/ 7 h 163"/>
                  <a:gd name="T60" fmla="*/ 22 w 192"/>
                  <a:gd name="T6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2" h="163">
                    <a:moveTo>
                      <a:pt x="22" y="0"/>
                    </a:moveTo>
                    <a:lnTo>
                      <a:pt x="128" y="134"/>
                    </a:lnTo>
                    <a:lnTo>
                      <a:pt x="121" y="141"/>
                    </a:lnTo>
                    <a:lnTo>
                      <a:pt x="121" y="134"/>
                    </a:lnTo>
                    <a:lnTo>
                      <a:pt x="178" y="127"/>
                    </a:lnTo>
                    <a:lnTo>
                      <a:pt x="192" y="127"/>
                    </a:lnTo>
                    <a:lnTo>
                      <a:pt x="185" y="134"/>
                    </a:lnTo>
                    <a:lnTo>
                      <a:pt x="170" y="155"/>
                    </a:lnTo>
                    <a:lnTo>
                      <a:pt x="163" y="155"/>
                    </a:lnTo>
                    <a:lnTo>
                      <a:pt x="163" y="155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107" y="163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114" y="155"/>
                    </a:lnTo>
                    <a:lnTo>
                      <a:pt x="107" y="163"/>
                    </a:lnTo>
                    <a:lnTo>
                      <a:pt x="107" y="155"/>
                    </a:lnTo>
                    <a:lnTo>
                      <a:pt x="163" y="148"/>
                    </a:lnTo>
                    <a:lnTo>
                      <a:pt x="163" y="155"/>
                    </a:lnTo>
                    <a:lnTo>
                      <a:pt x="163" y="148"/>
                    </a:lnTo>
                    <a:lnTo>
                      <a:pt x="178" y="127"/>
                    </a:lnTo>
                    <a:lnTo>
                      <a:pt x="185" y="134"/>
                    </a:lnTo>
                    <a:lnTo>
                      <a:pt x="178" y="134"/>
                    </a:lnTo>
                    <a:lnTo>
                      <a:pt x="121" y="141"/>
                    </a:lnTo>
                    <a:lnTo>
                      <a:pt x="121" y="141"/>
                    </a:lnTo>
                    <a:lnTo>
                      <a:pt x="121" y="141"/>
                    </a:lnTo>
                    <a:lnTo>
                      <a:pt x="15" y="7"/>
                    </a:lnTo>
                    <a:lnTo>
                      <a:pt x="22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80" name="Freeform 160"/>
              <p:cNvSpPr>
                <a:spLocks/>
              </p:cNvSpPr>
              <p:nvPr/>
            </p:nvSpPr>
            <p:spPr bwMode="auto">
              <a:xfrm>
                <a:off x="1558" y="2032"/>
                <a:ext cx="22" cy="29"/>
              </a:xfrm>
              <a:custGeom>
                <a:avLst/>
                <a:gdLst>
                  <a:gd name="T0" fmla="*/ 0 w 22"/>
                  <a:gd name="T1" fmla="*/ 22 h 29"/>
                  <a:gd name="T2" fmla="*/ 15 w 22"/>
                  <a:gd name="T3" fmla="*/ 8 h 29"/>
                  <a:gd name="T4" fmla="*/ 15 w 22"/>
                  <a:gd name="T5" fmla="*/ 0 h 29"/>
                  <a:gd name="T6" fmla="*/ 22 w 22"/>
                  <a:gd name="T7" fmla="*/ 8 h 29"/>
                  <a:gd name="T8" fmla="*/ 22 w 22"/>
                  <a:gd name="T9" fmla="*/ 15 h 29"/>
                  <a:gd name="T10" fmla="*/ 7 w 22"/>
                  <a:gd name="T11" fmla="*/ 29 h 29"/>
                  <a:gd name="T12" fmla="*/ 0 w 22"/>
                  <a:gd name="T13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9">
                    <a:moveTo>
                      <a:pt x="0" y="22"/>
                    </a:moveTo>
                    <a:lnTo>
                      <a:pt x="15" y="8"/>
                    </a:lnTo>
                    <a:lnTo>
                      <a:pt x="15" y="0"/>
                    </a:lnTo>
                    <a:lnTo>
                      <a:pt x="22" y="8"/>
                    </a:lnTo>
                    <a:lnTo>
                      <a:pt x="22" y="15"/>
                    </a:lnTo>
                    <a:lnTo>
                      <a:pt x="7" y="29"/>
                    </a:lnTo>
                    <a:lnTo>
                      <a:pt x="0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81" name="Freeform 161"/>
              <p:cNvSpPr>
                <a:spLocks/>
              </p:cNvSpPr>
              <p:nvPr/>
            </p:nvSpPr>
            <p:spPr bwMode="auto">
              <a:xfrm>
                <a:off x="1544" y="2047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14 w 36"/>
                  <a:gd name="T3" fmla="*/ 21 h 49"/>
                  <a:gd name="T4" fmla="*/ 14 w 36"/>
                  <a:gd name="T5" fmla="*/ 21 h 49"/>
                  <a:gd name="T6" fmla="*/ 0 w 36"/>
                  <a:gd name="T7" fmla="*/ 42 h 49"/>
                  <a:gd name="T8" fmla="*/ 0 w 36"/>
                  <a:gd name="T9" fmla="*/ 49 h 49"/>
                  <a:gd name="T10" fmla="*/ 14 w 36"/>
                  <a:gd name="T11" fmla="*/ 28 h 49"/>
                  <a:gd name="T12" fmla="*/ 21 w 36"/>
                  <a:gd name="T13" fmla="*/ 28 h 49"/>
                  <a:gd name="T14" fmla="*/ 36 w 36"/>
                  <a:gd name="T15" fmla="*/ 14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14" y="21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6" y="14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82" name="Freeform 162"/>
              <p:cNvSpPr>
                <a:spLocks/>
              </p:cNvSpPr>
              <p:nvPr/>
            </p:nvSpPr>
            <p:spPr bwMode="auto">
              <a:xfrm>
                <a:off x="1544" y="2040"/>
                <a:ext cx="50" cy="77"/>
              </a:xfrm>
              <a:custGeom>
                <a:avLst/>
                <a:gdLst>
                  <a:gd name="T0" fmla="*/ 36 w 50"/>
                  <a:gd name="T1" fmla="*/ 14 h 77"/>
                  <a:gd name="T2" fmla="*/ 7 w 50"/>
                  <a:gd name="T3" fmla="*/ 56 h 77"/>
                  <a:gd name="T4" fmla="*/ 0 w 50"/>
                  <a:gd name="T5" fmla="*/ 49 h 77"/>
                  <a:gd name="T6" fmla="*/ 7 w 50"/>
                  <a:gd name="T7" fmla="*/ 49 h 77"/>
                  <a:gd name="T8" fmla="*/ 7 w 50"/>
                  <a:gd name="T9" fmla="*/ 56 h 77"/>
                  <a:gd name="T10" fmla="*/ 7 w 50"/>
                  <a:gd name="T11" fmla="*/ 63 h 77"/>
                  <a:gd name="T12" fmla="*/ 0 w 50"/>
                  <a:gd name="T13" fmla="*/ 56 h 77"/>
                  <a:gd name="T14" fmla="*/ 14 w 50"/>
                  <a:gd name="T15" fmla="*/ 35 h 77"/>
                  <a:gd name="T16" fmla="*/ 14 w 50"/>
                  <a:gd name="T17" fmla="*/ 35 h 77"/>
                  <a:gd name="T18" fmla="*/ 14 w 50"/>
                  <a:gd name="T19" fmla="*/ 35 h 77"/>
                  <a:gd name="T20" fmla="*/ 21 w 50"/>
                  <a:gd name="T21" fmla="*/ 35 h 77"/>
                  <a:gd name="T22" fmla="*/ 29 w 50"/>
                  <a:gd name="T23" fmla="*/ 42 h 77"/>
                  <a:gd name="T24" fmla="*/ 21 w 50"/>
                  <a:gd name="T25" fmla="*/ 35 h 77"/>
                  <a:gd name="T26" fmla="*/ 36 w 50"/>
                  <a:gd name="T27" fmla="*/ 21 h 77"/>
                  <a:gd name="T28" fmla="*/ 43 w 50"/>
                  <a:gd name="T29" fmla="*/ 21 h 77"/>
                  <a:gd name="T30" fmla="*/ 36 w 50"/>
                  <a:gd name="T31" fmla="*/ 21 h 77"/>
                  <a:gd name="T32" fmla="*/ 29 w 50"/>
                  <a:gd name="T33" fmla="*/ 7 h 77"/>
                  <a:gd name="T34" fmla="*/ 29 w 50"/>
                  <a:gd name="T35" fmla="*/ 7 h 77"/>
                  <a:gd name="T36" fmla="*/ 36 w 50"/>
                  <a:gd name="T37" fmla="*/ 0 h 77"/>
                  <a:gd name="T38" fmla="*/ 36 w 50"/>
                  <a:gd name="T39" fmla="*/ 7 h 77"/>
                  <a:gd name="T40" fmla="*/ 43 w 50"/>
                  <a:gd name="T41" fmla="*/ 21 h 77"/>
                  <a:gd name="T42" fmla="*/ 50 w 50"/>
                  <a:gd name="T43" fmla="*/ 28 h 77"/>
                  <a:gd name="T44" fmla="*/ 43 w 50"/>
                  <a:gd name="T45" fmla="*/ 28 h 77"/>
                  <a:gd name="T46" fmla="*/ 29 w 50"/>
                  <a:gd name="T47" fmla="*/ 42 h 77"/>
                  <a:gd name="T48" fmla="*/ 29 w 50"/>
                  <a:gd name="T49" fmla="*/ 42 h 77"/>
                  <a:gd name="T50" fmla="*/ 21 w 50"/>
                  <a:gd name="T51" fmla="*/ 42 h 77"/>
                  <a:gd name="T52" fmla="*/ 14 w 50"/>
                  <a:gd name="T53" fmla="*/ 42 h 77"/>
                  <a:gd name="T54" fmla="*/ 14 w 50"/>
                  <a:gd name="T55" fmla="*/ 35 h 77"/>
                  <a:gd name="T56" fmla="*/ 21 w 50"/>
                  <a:gd name="T57" fmla="*/ 42 h 77"/>
                  <a:gd name="T58" fmla="*/ 7 w 50"/>
                  <a:gd name="T59" fmla="*/ 63 h 77"/>
                  <a:gd name="T60" fmla="*/ 0 w 50"/>
                  <a:gd name="T61" fmla="*/ 77 h 77"/>
                  <a:gd name="T62" fmla="*/ 0 w 50"/>
                  <a:gd name="T63" fmla="*/ 56 h 77"/>
                  <a:gd name="T64" fmla="*/ 0 w 50"/>
                  <a:gd name="T65" fmla="*/ 49 h 77"/>
                  <a:gd name="T66" fmla="*/ 0 w 50"/>
                  <a:gd name="T67" fmla="*/ 49 h 77"/>
                  <a:gd name="T68" fmla="*/ 0 w 50"/>
                  <a:gd name="T69" fmla="*/ 49 h 77"/>
                  <a:gd name="T70" fmla="*/ 29 w 50"/>
                  <a:gd name="T71" fmla="*/ 7 h 77"/>
                  <a:gd name="T72" fmla="*/ 36 w 50"/>
                  <a:gd name="T73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77">
                    <a:moveTo>
                      <a:pt x="36" y="14"/>
                    </a:moveTo>
                    <a:lnTo>
                      <a:pt x="7" y="56"/>
                    </a:lnTo>
                    <a:lnTo>
                      <a:pt x="0" y="49"/>
                    </a:lnTo>
                    <a:lnTo>
                      <a:pt x="7" y="49"/>
                    </a:lnTo>
                    <a:lnTo>
                      <a:pt x="7" y="56"/>
                    </a:lnTo>
                    <a:lnTo>
                      <a:pt x="7" y="63"/>
                    </a:lnTo>
                    <a:lnTo>
                      <a:pt x="0" y="56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21" y="35"/>
                    </a:lnTo>
                    <a:lnTo>
                      <a:pt x="29" y="42"/>
                    </a:lnTo>
                    <a:lnTo>
                      <a:pt x="21" y="35"/>
                    </a:lnTo>
                    <a:lnTo>
                      <a:pt x="36" y="21"/>
                    </a:lnTo>
                    <a:lnTo>
                      <a:pt x="43" y="21"/>
                    </a:lnTo>
                    <a:lnTo>
                      <a:pt x="36" y="21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36" y="7"/>
                    </a:lnTo>
                    <a:lnTo>
                      <a:pt x="43" y="21"/>
                    </a:lnTo>
                    <a:lnTo>
                      <a:pt x="50" y="28"/>
                    </a:lnTo>
                    <a:lnTo>
                      <a:pt x="43" y="28"/>
                    </a:lnTo>
                    <a:lnTo>
                      <a:pt x="29" y="42"/>
                    </a:lnTo>
                    <a:lnTo>
                      <a:pt x="29" y="42"/>
                    </a:lnTo>
                    <a:lnTo>
                      <a:pt x="21" y="42"/>
                    </a:lnTo>
                    <a:lnTo>
                      <a:pt x="14" y="42"/>
                    </a:lnTo>
                    <a:lnTo>
                      <a:pt x="14" y="35"/>
                    </a:lnTo>
                    <a:lnTo>
                      <a:pt x="21" y="42"/>
                    </a:lnTo>
                    <a:lnTo>
                      <a:pt x="7" y="63"/>
                    </a:lnTo>
                    <a:lnTo>
                      <a:pt x="0" y="77"/>
                    </a:lnTo>
                    <a:lnTo>
                      <a:pt x="0" y="56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9" y="7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83" name="Freeform 163"/>
              <p:cNvSpPr>
                <a:spLocks/>
              </p:cNvSpPr>
              <p:nvPr/>
            </p:nvSpPr>
            <p:spPr bwMode="auto">
              <a:xfrm>
                <a:off x="1551" y="2068"/>
                <a:ext cx="43" cy="42"/>
              </a:xfrm>
              <a:custGeom>
                <a:avLst/>
                <a:gdLst>
                  <a:gd name="T0" fmla="*/ 29 w 43"/>
                  <a:gd name="T1" fmla="*/ 0 h 42"/>
                  <a:gd name="T2" fmla="*/ 22 w 43"/>
                  <a:gd name="T3" fmla="*/ 14 h 42"/>
                  <a:gd name="T4" fmla="*/ 22 w 43"/>
                  <a:gd name="T5" fmla="*/ 21 h 42"/>
                  <a:gd name="T6" fmla="*/ 0 w 43"/>
                  <a:gd name="T7" fmla="*/ 42 h 42"/>
                  <a:gd name="T8" fmla="*/ 7 w 43"/>
                  <a:gd name="T9" fmla="*/ 42 h 42"/>
                  <a:gd name="T10" fmla="*/ 22 w 43"/>
                  <a:gd name="T11" fmla="*/ 21 h 42"/>
                  <a:gd name="T12" fmla="*/ 29 w 43"/>
                  <a:gd name="T13" fmla="*/ 21 h 42"/>
                  <a:gd name="T14" fmla="*/ 43 w 43"/>
                  <a:gd name="T15" fmla="*/ 7 h 42"/>
                  <a:gd name="T16" fmla="*/ 29 w 43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42">
                    <a:moveTo>
                      <a:pt x="29" y="0"/>
                    </a:moveTo>
                    <a:lnTo>
                      <a:pt x="22" y="14"/>
                    </a:lnTo>
                    <a:lnTo>
                      <a:pt x="22" y="21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22" y="21"/>
                    </a:lnTo>
                    <a:lnTo>
                      <a:pt x="29" y="21"/>
                    </a:lnTo>
                    <a:lnTo>
                      <a:pt x="43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84" name="Freeform 164"/>
              <p:cNvSpPr>
                <a:spLocks/>
              </p:cNvSpPr>
              <p:nvPr/>
            </p:nvSpPr>
            <p:spPr bwMode="auto">
              <a:xfrm>
                <a:off x="1544" y="2068"/>
                <a:ext cx="64" cy="49"/>
              </a:xfrm>
              <a:custGeom>
                <a:avLst/>
                <a:gdLst>
                  <a:gd name="T0" fmla="*/ 43 w 64"/>
                  <a:gd name="T1" fmla="*/ 0 h 49"/>
                  <a:gd name="T2" fmla="*/ 36 w 64"/>
                  <a:gd name="T3" fmla="*/ 14 h 49"/>
                  <a:gd name="T4" fmla="*/ 29 w 64"/>
                  <a:gd name="T5" fmla="*/ 14 h 49"/>
                  <a:gd name="T6" fmla="*/ 36 w 64"/>
                  <a:gd name="T7" fmla="*/ 14 h 49"/>
                  <a:gd name="T8" fmla="*/ 36 w 64"/>
                  <a:gd name="T9" fmla="*/ 21 h 49"/>
                  <a:gd name="T10" fmla="*/ 36 w 64"/>
                  <a:gd name="T11" fmla="*/ 28 h 49"/>
                  <a:gd name="T12" fmla="*/ 36 w 64"/>
                  <a:gd name="T13" fmla="*/ 28 h 49"/>
                  <a:gd name="T14" fmla="*/ 14 w 64"/>
                  <a:gd name="T15" fmla="*/ 49 h 49"/>
                  <a:gd name="T16" fmla="*/ 7 w 64"/>
                  <a:gd name="T17" fmla="*/ 49 h 49"/>
                  <a:gd name="T18" fmla="*/ 7 w 64"/>
                  <a:gd name="T19" fmla="*/ 42 h 49"/>
                  <a:gd name="T20" fmla="*/ 14 w 64"/>
                  <a:gd name="T21" fmla="*/ 42 h 49"/>
                  <a:gd name="T22" fmla="*/ 21 w 64"/>
                  <a:gd name="T23" fmla="*/ 49 h 49"/>
                  <a:gd name="T24" fmla="*/ 14 w 64"/>
                  <a:gd name="T25" fmla="*/ 42 h 49"/>
                  <a:gd name="T26" fmla="*/ 29 w 64"/>
                  <a:gd name="T27" fmla="*/ 21 h 49"/>
                  <a:gd name="T28" fmla="*/ 29 w 64"/>
                  <a:gd name="T29" fmla="*/ 21 h 49"/>
                  <a:gd name="T30" fmla="*/ 29 w 64"/>
                  <a:gd name="T31" fmla="*/ 21 h 49"/>
                  <a:gd name="T32" fmla="*/ 36 w 64"/>
                  <a:gd name="T33" fmla="*/ 21 h 49"/>
                  <a:gd name="T34" fmla="*/ 43 w 64"/>
                  <a:gd name="T35" fmla="*/ 28 h 49"/>
                  <a:gd name="T36" fmla="*/ 36 w 64"/>
                  <a:gd name="T37" fmla="*/ 21 h 49"/>
                  <a:gd name="T38" fmla="*/ 50 w 64"/>
                  <a:gd name="T39" fmla="*/ 7 h 49"/>
                  <a:gd name="T40" fmla="*/ 50 w 64"/>
                  <a:gd name="T41" fmla="*/ 7 h 49"/>
                  <a:gd name="T42" fmla="*/ 64 w 64"/>
                  <a:gd name="T43" fmla="*/ 14 h 49"/>
                  <a:gd name="T44" fmla="*/ 57 w 64"/>
                  <a:gd name="T45" fmla="*/ 14 h 49"/>
                  <a:gd name="T46" fmla="*/ 43 w 64"/>
                  <a:gd name="T47" fmla="*/ 28 h 49"/>
                  <a:gd name="T48" fmla="*/ 43 w 64"/>
                  <a:gd name="T49" fmla="*/ 28 h 49"/>
                  <a:gd name="T50" fmla="*/ 36 w 64"/>
                  <a:gd name="T51" fmla="*/ 28 h 49"/>
                  <a:gd name="T52" fmla="*/ 29 w 64"/>
                  <a:gd name="T53" fmla="*/ 28 h 49"/>
                  <a:gd name="T54" fmla="*/ 29 w 64"/>
                  <a:gd name="T55" fmla="*/ 21 h 49"/>
                  <a:gd name="T56" fmla="*/ 36 w 64"/>
                  <a:gd name="T57" fmla="*/ 28 h 49"/>
                  <a:gd name="T58" fmla="*/ 21 w 64"/>
                  <a:gd name="T59" fmla="*/ 49 h 49"/>
                  <a:gd name="T60" fmla="*/ 21 w 64"/>
                  <a:gd name="T61" fmla="*/ 49 h 49"/>
                  <a:gd name="T62" fmla="*/ 14 w 64"/>
                  <a:gd name="T63" fmla="*/ 49 h 49"/>
                  <a:gd name="T64" fmla="*/ 7 w 64"/>
                  <a:gd name="T65" fmla="*/ 49 h 49"/>
                  <a:gd name="T66" fmla="*/ 0 w 64"/>
                  <a:gd name="T67" fmla="*/ 49 h 49"/>
                  <a:gd name="T68" fmla="*/ 7 w 64"/>
                  <a:gd name="T69" fmla="*/ 42 h 49"/>
                  <a:gd name="T70" fmla="*/ 29 w 64"/>
                  <a:gd name="T71" fmla="*/ 21 h 49"/>
                  <a:gd name="T72" fmla="*/ 36 w 64"/>
                  <a:gd name="T73" fmla="*/ 28 h 49"/>
                  <a:gd name="T74" fmla="*/ 29 w 64"/>
                  <a:gd name="T75" fmla="*/ 21 h 49"/>
                  <a:gd name="T76" fmla="*/ 29 w 64"/>
                  <a:gd name="T77" fmla="*/ 14 h 49"/>
                  <a:gd name="T78" fmla="*/ 29 w 64"/>
                  <a:gd name="T79" fmla="*/ 14 h 49"/>
                  <a:gd name="T80" fmla="*/ 29 w 64"/>
                  <a:gd name="T81" fmla="*/ 14 h 49"/>
                  <a:gd name="T82" fmla="*/ 36 w 64"/>
                  <a:gd name="T83" fmla="*/ 0 h 49"/>
                  <a:gd name="T84" fmla="*/ 43 w 64"/>
                  <a:gd name="T8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" h="49">
                    <a:moveTo>
                      <a:pt x="43" y="0"/>
                    </a:moveTo>
                    <a:lnTo>
                      <a:pt x="36" y="14"/>
                    </a:lnTo>
                    <a:lnTo>
                      <a:pt x="29" y="14"/>
                    </a:lnTo>
                    <a:lnTo>
                      <a:pt x="36" y="14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14" y="49"/>
                    </a:lnTo>
                    <a:lnTo>
                      <a:pt x="7" y="49"/>
                    </a:lnTo>
                    <a:lnTo>
                      <a:pt x="7" y="42"/>
                    </a:lnTo>
                    <a:lnTo>
                      <a:pt x="14" y="42"/>
                    </a:lnTo>
                    <a:lnTo>
                      <a:pt x="21" y="49"/>
                    </a:lnTo>
                    <a:lnTo>
                      <a:pt x="14" y="42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6" y="21"/>
                    </a:lnTo>
                    <a:lnTo>
                      <a:pt x="43" y="28"/>
                    </a:lnTo>
                    <a:lnTo>
                      <a:pt x="36" y="21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64" y="14"/>
                    </a:lnTo>
                    <a:lnTo>
                      <a:pt x="57" y="14"/>
                    </a:lnTo>
                    <a:lnTo>
                      <a:pt x="43" y="28"/>
                    </a:lnTo>
                    <a:lnTo>
                      <a:pt x="43" y="28"/>
                    </a:lnTo>
                    <a:lnTo>
                      <a:pt x="36" y="28"/>
                    </a:lnTo>
                    <a:lnTo>
                      <a:pt x="29" y="28"/>
                    </a:lnTo>
                    <a:lnTo>
                      <a:pt x="29" y="21"/>
                    </a:lnTo>
                    <a:lnTo>
                      <a:pt x="36" y="28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14" y="49"/>
                    </a:lnTo>
                    <a:lnTo>
                      <a:pt x="7" y="49"/>
                    </a:lnTo>
                    <a:lnTo>
                      <a:pt x="0" y="49"/>
                    </a:lnTo>
                    <a:lnTo>
                      <a:pt x="7" y="42"/>
                    </a:lnTo>
                    <a:lnTo>
                      <a:pt x="29" y="21"/>
                    </a:lnTo>
                    <a:lnTo>
                      <a:pt x="36" y="28"/>
                    </a:lnTo>
                    <a:lnTo>
                      <a:pt x="29" y="21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36" y="0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85" name="Freeform 165"/>
              <p:cNvSpPr>
                <a:spLocks/>
              </p:cNvSpPr>
              <p:nvPr/>
            </p:nvSpPr>
            <p:spPr bwMode="auto">
              <a:xfrm>
                <a:off x="1580" y="2068"/>
                <a:ext cx="14" cy="14"/>
              </a:xfrm>
              <a:custGeom>
                <a:avLst/>
                <a:gdLst>
                  <a:gd name="T0" fmla="*/ 14 w 14"/>
                  <a:gd name="T1" fmla="*/ 14 h 14"/>
                  <a:gd name="T2" fmla="*/ 0 w 14"/>
                  <a:gd name="T3" fmla="*/ 7 h 14"/>
                  <a:gd name="T4" fmla="*/ 0 w 14"/>
                  <a:gd name="T5" fmla="*/ 0 h 14"/>
                  <a:gd name="T6" fmla="*/ 0 w 14"/>
                  <a:gd name="T7" fmla="*/ 0 h 14"/>
                  <a:gd name="T8" fmla="*/ 0 w 14"/>
                  <a:gd name="T9" fmla="*/ 0 h 14"/>
                  <a:gd name="T10" fmla="*/ 14 w 14"/>
                  <a:gd name="T11" fmla="*/ 7 h 14"/>
                  <a:gd name="T12" fmla="*/ 14 w 14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4">
                    <a:moveTo>
                      <a:pt x="14" y="14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7"/>
                    </a:lnTo>
                    <a:lnTo>
                      <a:pt x="14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86" name="Freeform 166"/>
              <p:cNvSpPr>
                <a:spLocks/>
              </p:cNvSpPr>
              <p:nvPr/>
            </p:nvSpPr>
            <p:spPr bwMode="auto">
              <a:xfrm>
                <a:off x="1565" y="2082"/>
                <a:ext cx="36" cy="50"/>
              </a:xfrm>
              <a:custGeom>
                <a:avLst/>
                <a:gdLst>
                  <a:gd name="T0" fmla="*/ 29 w 36"/>
                  <a:gd name="T1" fmla="*/ 0 h 50"/>
                  <a:gd name="T2" fmla="*/ 15 w 36"/>
                  <a:gd name="T3" fmla="*/ 14 h 50"/>
                  <a:gd name="T4" fmla="*/ 15 w 36"/>
                  <a:gd name="T5" fmla="*/ 21 h 50"/>
                  <a:gd name="T6" fmla="*/ 0 w 36"/>
                  <a:gd name="T7" fmla="*/ 43 h 50"/>
                  <a:gd name="T8" fmla="*/ 8 w 36"/>
                  <a:gd name="T9" fmla="*/ 50 h 50"/>
                  <a:gd name="T10" fmla="*/ 22 w 36"/>
                  <a:gd name="T11" fmla="*/ 28 h 50"/>
                  <a:gd name="T12" fmla="*/ 29 w 36"/>
                  <a:gd name="T13" fmla="*/ 28 h 50"/>
                  <a:gd name="T14" fmla="*/ 36 w 36"/>
                  <a:gd name="T15" fmla="*/ 7 h 50"/>
                  <a:gd name="T16" fmla="*/ 29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29" y="0"/>
                    </a:moveTo>
                    <a:lnTo>
                      <a:pt x="15" y="14"/>
                    </a:lnTo>
                    <a:lnTo>
                      <a:pt x="15" y="21"/>
                    </a:lnTo>
                    <a:lnTo>
                      <a:pt x="0" y="43"/>
                    </a:lnTo>
                    <a:lnTo>
                      <a:pt x="8" y="50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87" name="Freeform 167"/>
              <p:cNvSpPr>
                <a:spLocks/>
              </p:cNvSpPr>
              <p:nvPr/>
            </p:nvSpPr>
            <p:spPr bwMode="auto">
              <a:xfrm>
                <a:off x="1565" y="2082"/>
                <a:ext cx="43" cy="64"/>
              </a:xfrm>
              <a:custGeom>
                <a:avLst/>
                <a:gdLst>
                  <a:gd name="T0" fmla="*/ 36 w 43"/>
                  <a:gd name="T1" fmla="*/ 7 h 64"/>
                  <a:gd name="T2" fmla="*/ 22 w 43"/>
                  <a:gd name="T3" fmla="*/ 21 h 64"/>
                  <a:gd name="T4" fmla="*/ 15 w 43"/>
                  <a:gd name="T5" fmla="*/ 14 h 64"/>
                  <a:gd name="T6" fmla="*/ 22 w 43"/>
                  <a:gd name="T7" fmla="*/ 14 h 64"/>
                  <a:gd name="T8" fmla="*/ 22 w 43"/>
                  <a:gd name="T9" fmla="*/ 21 h 64"/>
                  <a:gd name="T10" fmla="*/ 22 w 43"/>
                  <a:gd name="T11" fmla="*/ 28 h 64"/>
                  <a:gd name="T12" fmla="*/ 22 w 43"/>
                  <a:gd name="T13" fmla="*/ 28 h 64"/>
                  <a:gd name="T14" fmla="*/ 8 w 43"/>
                  <a:gd name="T15" fmla="*/ 50 h 64"/>
                  <a:gd name="T16" fmla="*/ 0 w 43"/>
                  <a:gd name="T17" fmla="*/ 50 h 64"/>
                  <a:gd name="T18" fmla="*/ 8 w 43"/>
                  <a:gd name="T19" fmla="*/ 43 h 64"/>
                  <a:gd name="T20" fmla="*/ 15 w 43"/>
                  <a:gd name="T21" fmla="*/ 50 h 64"/>
                  <a:gd name="T22" fmla="*/ 15 w 43"/>
                  <a:gd name="T23" fmla="*/ 57 h 64"/>
                  <a:gd name="T24" fmla="*/ 8 w 43"/>
                  <a:gd name="T25" fmla="*/ 50 h 64"/>
                  <a:gd name="T26" fmla="*/ 22 w 43"/>
                  <a:gd name="T27" fmla="*/ 28 h 64"/>
                  <a:gd name="T28" fmla="*/ 22 w 43"/>
                  <a:gd name="T29" fmla="*/ 28 h 64"/>
                  <a:gd name="T30" fmla="*/ 22 w 43"/>
                  <a:gd name="T31" fmla="*/ 28 h 64"/>
                  <a:gd name="T32" fmla="*/ 29 w 43"/>
                  <a:gd name="T33" fmla="*/ 28 h 64"/>
                  <a:gd name="T34" fmla="*/ 36 w 43"/>
                  <a:gd name="T35" fmla="*/ 28 h 64"/>
                  <a:gd name="T36" fmla="*/ 29 w 43"/>
                  <a:gd name="T37" fmla="*/ 28 h 64"/>
                  <a:gd name="T38" fmla="*/ 36 w 43"/>
                  <a:gd name="T39" fmla="*/ 7 h 64"/>
                  <a:gd name="T40" fmla="*/ 43 w 43"/>
                  <a:gd name="T41" fmla="*/ 7 h 64"/>
                  <a:gd name="T42" fmla="*/ 43 w 43"/>
                  <a:gd name="T43" fmla="*/ 7 h 64"/>
                  <a:gd name="T44" fmla="*/ 43 w 43"/>
                  <a:gd name="T45" fmla="*/ 7 h 64"/>
                  <a:gd name="T46" fmla="*/ 36 w 43"/>
                  <a:gd name="T47" fmla="*/ 28 h 64"/>
                  <a:gd name="T48" fmla="*/ 36 w 43"/>
                  <a:gd name="T49" fmla="*/ 35 h 64"/>
                  <a:gd name="T50" fmla="*/ 29 w 43"/>
                  <a:gd name="T51" fmla="*/ 35 h 64"/>
                  <a:gd name="T52" fmla="*/ 22 w 43"/>
                  <a:gd name="T53" fmla="*/ 35 h 64"/>
                  <a:gd name="T54" fmla="*/ 22 w 43"/>
                  <a:gd name="T55" fmla="*/ 28 h 64"/>
                  <a:gd name="T56" fmla="*/ 29 w 43"/>
                  <a:gd name="T57" fmla="*/ 35 h 64"/>
                  <a:gd name="T58" fmla="*/ 15 w 43"/>
                  <a:gd name="T59" fmla="*/ 57 h 64"/>
                  <a:gd name="T60" fmla="*/ 8 w 43"/>
                  <a:gd name="T61" fmla="*/ 64 h 64"/>
                  <a:gd name="T62" fmla="*/ 8 w 43"/>
                  <a:gd name="T63" fmla="*/ 57 h 64"/>
                  <a:gd name="T64" fmla="*/ 0 w 43"/>
                  <a:gd name="T65" fmla="*/ 50 h 64"/>
                  <a:gd name="T66" fmla="*/ 0 w 43"/>
                  <a:gd name="T67" fmla="*/ 50 h 64"/>
                  <a:gd name="T68" fmla="*/ 0 w 43"/>
                  <a:gd name="T69" fmla="*/ 43 h 64"/>
                  <a:gd name="T70" fmla="*/ 15 w 43"/>
                  <a:gd name="T71" fmla="*/ 21 h 64"/>
                  <a:gd name="T72" fmla="*/ 22 w 43"/>
                  <a:gd name="T73" fmla="*/ 28 h 64"/>
                  <a:gd name="T74" fmla="*/ 15 w 43"/>
                  <a:gd name="T75" fmla="*/ 21 h 64"/>
                  <a:gd name="T76" fmla="*/ 15 w 43"/>
                  <a:gd name="T77" fmla="*/ 14 h 64"/>
                  <a:gd name="T78" fmla="*/ 15 w 43"/>
                  <a:gd name="T79" fmla="*/ 14 h 64"/>
                  <a:gd name="T80" fmla="*/ 15 w 43"/>
                  <a:gd name="T81" fmla="*/ 14 h 64"/>
                  <a:gd name="T82" fmla="*/ 29 w 43"/>
                  <a:gd name="T83" fmla="*/ 0 h 64"/>
                  <a:gd name="T84" fmla="*/ 36 w 43"/>
                  <a:gd name="T85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64">
                    <a:moveTo>
                      <a:pt x="36" y="7"/>
                    </a:moveTo>
                    <a:lnTo>
                      <a:pt x="22" y="21"/>
                    </a:lnTo>
                    <a:lnTo>
                      <a:pt x="15" y="14"/>
                    </a:lnTo>
                    <a:lnTo>
                      <a:pt x="22" y="14"/>
                    </a:lnTo>
                    <a:lnTo>
                      <a:pt x="22" y="21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8" y="50"/>
                    </a:lnTo>
                    <a:lnTo>
                      <a:pt x="0" y="50"/>
                    </a:lnTo>
                    <a:lnTo>
                      <a:pt x="8" y="43"/>
                    </a:lnTo>
                    <a:lnTo>
                      <a:pt x="15" y="50"/>
                    </a:lnTo>
                    <a:lnTo>
                      <a:pt x="15" y="57"/>
                    </a:lnTo>
                    <a:lnTo>
                      <a:pt x="8" y="50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29" y="28"/>
                    </a:lnTo>
                    <a:lnTo>
                      <a:pt x="36" y="7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36" y="28"/>
                    </a:lnTo>
                    <a:lnTo>
                      <a:pt x="36" y="35"/>
                    </a:lnTo>
                    <a:lnTo>
                      <a:pt x="29" y="35"/>
                    </a:lnTo>
                    <a:lnTo>
                      <a:pt x="22" y="35"/>
                    </a:lnTo>
                    <a:lnTo>
                      <a:pt x="22" y="28"/>
                    </a:lnTo>
                    <a:lnTo>
                      <a:pt x="29" y="35"/>
                    </a:lnTo>
                    <a:lnTo>
                      <a:pt x="15" y="57"/>
                    </a:lnTo>
                    <a:lnTo>
                      <a:pt x="8" y="64"/>
                    </a:lnTo>
                    <a:lnTo>
                      <a:pt x="8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15" y="21"/>
                    </a:lnTo>
                    <a:lnTo>
                      <a:pt x="22" y="28"/>
                    </a:lnTo>
                    <a:lnTo>
                      <a:pt x="15" y="21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29" y="0"/>
                    </a:lnTo>
                    <a:lnTo>
                      <a:pt x="36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88" name="Freeform 168"/>
              <p:cNvSpPr>
                <a:spLocks/>
              </p:cNvSpPr>
              <p:nvPr/>
            </p:nvSpPr>
            <p:spPr bwMode="auto">
              <a:xfrm>
                <a:off x="1594" y="2075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14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14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89" name="Freeform 169"/>
              <p:cNvSpPr>
                <a:spLocks/>
              </p:cNvSpPr>
              <p:nvPr/>
            </p:nvSpPr>
            <p:spPr bwMode="auto">
              <a:xfrm>
                <a:off x="1580" y="2096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21 h 50"/>
                  <a:gd name="T4" fmla="*/ 14 w 35"/>
                  <a:gd name="T5" fmla="*/ 29 h 50"/>
                  <a:gd name="T6" fmla="*/ 0 w 35"/>
                  <a:gd name="T7" fmla="*/ 50 h 50"/>
                  <a:gd name="T8" fmla="*/ 7 w 35"/>
                  <a:gd name="T9" fmla="*/ 50 h 50"/>
                  <a:gd name="T10" fmla="*/ 21 w 35"/>
                  <a:gd name="T11" fmla="*/ 29 h 50"/>
                  <a:gd name="T12" fmla="*/ 21 w 35"/>
                  <a:gd name="T13" fmla="*/ 29 h 50"/>
                  <a:gd name="T14" fmla="*/ 35 w 35"/>
                  <a:gd name="T15" fmla="*/ 14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21"/>
                    </a:lnTo>
                    <a:lnTo>
                      <a:pt x="14" y="29"/>
                    </a:lnTo>
                    <a:lnTo>
                      <a:pt x="0" y="50"/>
                    </a:lnTo>
                    <a:lnTo>
                      <a:pt x="7" y="50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90" name="Freeform 170"/>
              <p:cNvSpPr>
                <a:spLocks/>
              </p:cNvSpPr>
              <p:nvPr/>
            </p:nvSpPr>
            <p:spPr bwMode="auto">
              <a:xfrm>
                <a:off x="1573" y="2089"/>
                <a:ext cx="56" cy="64"/>
              </a:xfrm>
              <a:custGeom>
                <a:avLst/>
                <a:gdLst>
                  <a:gd name="T0" fmla="*/ 42 w 56"/>
                  <a:gd name="T1" fmla="*/ 14 h 64"/>
                  <a:gd name="T2" fmla="*/ 28 w 56"/>
                  <a:gd name="T3" fmla="*/ 36 h 64"/>
                  <a:gd name="T4" fmla="*/ 21 w 56"/>
                  <a:gd name="T5" fmla="*/ 28 h 64"/>
                  <a:gd name="T6" fmla="*/ 28 w 56"/>
                  <a:gd name="T7" fmla="*/ 28 h 64"/>
                  <a:gd name="T8" fmla="*/ 28 w 56"/>
                  <a:gd name="T9" fmla="*/ 36 h 64"/>
                  <a:gd name="T10" fmla="*/ 28 w 56"/>
                  <a:gd name="T11" fmla="*/ 43 h 64"/>
                  <a:gd name="T12" fmla="*/ 28 w 56"/>
                  <a:gd name="T13" fmla="*/ 43 h 64"/>
                  <a:gd name="T14" fmla="*/ 14 w 56"/>
                  <a:gd name="T15" fmla="*/ 64 h 64"/>
                  <a:gd name="T16" fmla="*/ 7 w 56"/>
                  <a:gd name="T17" fmla="*/ 64 h 64"/>
                  <a:gd name="T18" fmla="*/ 7 w 56"/>
                  <a:gd name="T19" fmla="*/ 57 h 64"/>
                  <a:gd name="T20" fmla="*/ 14 w 56"/>
                  <a:gd name="T21" fmla="*/ 57 h 64"/>
                  <a:gd name="T22" fmla="*/ 21 w 56"/>
                  <a:gd name="T23" fmla="*/ 64 h 64"/>
                  <a:gd name="T24" fmla="*/ 14 w 56"/>
                  <a:gd name="T25" fmla="*/ 57 h 64"/>
                  <a:gd name="T26" fmla="*/ 28 w 56"/>
                  <a:gd name="T27" fmla="*/ 36 h 64"/>
                  <a:gd name="T28" fmla="*/ 28 w 56"/>
                  <a:gd name="T29" fmla="*/ 36 h 64"/>
                  <a:gd name="T30" fmla="*/ 28 w 56"/>
                  <a:gd name="T31" fmla="*/ 36 h 64"/>
                  <a:gd name="T32" fmla="*/ 42 w 56"/>
                  <a:gd name="T33" fmla="*/ 21 h 64"/>
                  <a:gd name="T34" fmla="*/ 49 w 56"/>
                  <a:gd name="T35" fmla="*/ 21 h 64"/>
                  <a:gd name="T36" fmla="*/ 42 w 56"/>
                  <a:gd name="T37" fmla="*/ 21 h 64"/>
                  <a:gd name="T38" fmla="*/ 35 w 56"/>
                  <a:gd name="T39" fmla="*/ 7 h 64"/>
                  <a:gd name="T40" fmla="*/ 35 w 56"/>
                  <a:gd name="T41" fmla="*/ 7 h 64"/>
                  <a:gd name="T42" fmla="*/ 42 w 56"/>
                  <a:gd name="T43" fmla="*/ 0 h 64"/>
                  <a:gd name="T44" fmla="*/ 42 w 56"/>
                  <a:gd name="T45" fmla="*/ 7 h 64"/>
                  <a:gd name="T46" fmla="*/ 49 w 56"/>
                  <a:gd name="T47" fmla="*/ 21 h 64"/>
                  <a:gd name="T48" fmla="*/ 56 w 56"/>
                  <a:gd name="T49" fmla="*/ 28 h 64"/>
                  <a:gd name="T50" fmla="*/ 49 w 56"/>
                  <a:gd name="T51" fmla="*/ 28 h 64"/>
                  <a:gd name="T52" fmla="*/ 35 w 56"/>
                  <a:gd name="T53" fmla="*/ 43 h 64"/>
                  <a:gd name="T54" fmla="*/ 28 w 56"/>
                  <a:gd name="T55" fmla="*/ 36 h 64"/>
                  <a:gd name="T56" fmla="*/ 35 w 56"/>
                  <a:gd name="T57" fmla="*/ 43 h 64"/>
                  <a:gd name="T58" fmla="*/ 21 w 56"/>
                  <a:gd name="T59" fmla="*/ 64 h 64"/>
                  <a:gd name="T60" fmla="*/ 21 w 56"/>
                  <a:gd name="T61" fmla="*/ 64 h 64"/>
                  <a:gd name="T62" fmla="*/ 14 w 56"/>
                  <a:gd name="T63" fmla="*/ 64 h 64"/>
                  <a:gd name="T64" fmla="*/ 7 w 56"/>
                  <a:gd name="T65" fmla="*/ 64 h 64"/>
                  <a:gd name="T66" fmla="*/ 0 w 56"/>
                  <a:gd name="T67" fmla="*/ 64 h 64"/>
                  <a:gd name="T68" fmla="*/ 7 w 56"/>
                  <a:gd name="T69" fmla="*/ 57 h 64"/>
                  <a:gd name="T70" fmla="*/ 21 w 56"/>
                  <a:gd name="T71" fmla="*/ 36 h 64"/>
                  <a:gd name="T72" fmla="*/ 28 w 56"/>
                  <a:gd name="T73" fmla="*/ 43 h 64"/>
                  <a:gd name="T74" fmla="*/ 21 w 56"/>
                  <a:gd name="T75" fmla="*/ 36 h 64"/>
                  <a:gd name="T76" fmla="*/ 21 w 56"/>
                  <a:gd name="T77" fmla="*/ 28 h 64"/>
                  <a:gd name="T78" fmla="*/ 21 w 56"/>
                  <a:gd name="T79" fmla="*/ 28 h 64"/>
                  <a:gd name="T80" fmla="*/ 21 w 56"/>
                  <a:gd name="T81" fmla="*/ 28 h 64"/>
                  <a:gd name="T82" fmla="*/ 35 w 56"/>
                  <a:gd name="T83" fmla="*/ 7 h 64"/>
                  <a:gd name="T84" fmla="*/ 42 w 56"/>
                  <a:gd name="T85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64">
                    <a:moveTo>
                      <a:pt x="42" y="14"/>
                    </a:moveTo>
                    <a:lnTo>
                      <a:pt x="28" y="36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28" y="36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14" y="64"/>
                    </a:lnTo>
                    <a:lnTo>
                      <a:pt x="7" y="64"/>
                    </a:lnTo>
                    <a:lnTo>
                      <a:pt x="7" y="57"/>
                    </a:lnTo>
                    <a:lnTo>
                      <a:pt x="14" y="57"/>
                    </a:lnTo>
                    <a:lnTo>
                      <a:pt x="21" y="64"/>
                    </a:lnTo>
                    <a:lnTo>
                      <a:pt x="14" y="57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42" y="21"/>
                    </a:lnTo>
                    <a:lnTo>
                      <a:pt x="49" y="21"/>
                    </a:lnTo>
                    <a:lnTo>
                      <a:pt x="42" y="21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42" y="0"/>
                    </a:lnTo>
                    <a:lnTo>
                      <a:pt x="42" y="7"/>
                    </a:lnTo>
                    <a:lnTo>
                      <a:pt x="49" y="21"/>
                    </a:lnTo>
                    <a:lnTo>
                      <a:pt x="56" y="28"/>
                    </a:lnTo>
                    <a:lnTo>
                      <a:pt x="49" y="28"/>
                    </a:lnTo>
                    <a:lnTo>
                      <a:pt x="35" y="43"/>
                    </a:lnTo>
                    <a:lnTo>
                      <a:pt x="28" y="36"/>
                    </a:lnTo>
                    <a:lnTo>
                      <a:pt x="35" y="43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4" y="64"/>
                    </a:lnTo>
                    <a:lnTo>
                      <a:pt x="7" y="64"/>
                    </a:lnTo>
                    <a:lnTo>
                      <a:pt x="0" y="64"/>
                    </a:lnTo>
                    <a:lnTo>
                      <a:pt x="7" y="57"/>
                    </a:lnTo>
                    <a:lnTo>
                      <a:pt x="21" y="36"/>
                    </a:lnTo>
                    <a:lnTo>
                      <a:pt x="28" y="43"/>
                    </a:lnTo>
                    <a:lnTo>
                      <a:pt x="21" y="36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91" name="Freeform 171"/>
              <p:cNvSpPr>
                <a:spLocks/>
              </p:cNvSpPr>
              <p:nvPr/>
            </p:nvSpPr>
            <p:spPr bwMode="auto">
              <a:xfrm>
                <a:off x="1594" y="2117"/>
                <a:ext cx="35" cy="43"/>
              </a:xfrm>
              <a:custGeom>
                <a:avLst/>
                <a:gdLst>
                  <a:gd name="T0" fmla="*/ 28 w 35"/>
                  <a:gd name="T1" fmla="*/ 0 h 43"/>
                  <a:gd name="T2" fmla="*/ 14 w 35"/>
                  <a:gd name="T3" fmla="*/ 15 h 43"/>
                  <a:gd name="T4" fmla="*/ 14 w 35"/>
                  <a:gd name="T5" fmla="*/ 22 h 43"/>
                  <a:gd name="T6" fmla="*/ 0 w 35"/>
                  <a:gd name="T7" fmla="*/ 43 h 43"/>
                  <a:gd name="T8" fmla="*/ 0 w 35"/>
                  <a:gd name="T9" fmla="*/ 43 h 43"/>
                  <a:gd name="T10" fmla="*/ 21 w 35"/>
                  <a:gd name="T11" fmla="*/ 29 h 43"/>
                  <a:gd name="T12" fmla="*/ 21 w 35"/>
                  <a:gd name="T13" fmla="*/ 29 h 43"/>
                  <a:gd name="T14" fmla="*/ 35 w 35"/>
                  <a:gd name="T15" fmla="*/ 8 h 43"/>
                  <a:gd name="T16" fmla="*/ 28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28" y="0"/>
                    </a:moveTo>
                    <a:lnTo>
                      <a:pt x="14" y="15"/>
                    </a:lnTo>
                    <a:lnTo>
                      <a:pt x="14" y="2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35" y="8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92" name="Freeform 172"/>
              <p:cNvSpPr>
                <a:spLocks/>
              </p:cNvSpPr>
              <p:nvPr/>
            </p:nvSpPr>
            <p:spPr bwMode="auto">
              <a:xfrm>
                <a:off x="1594" y="2110"/>
                <a:ext cx="42" cy="57"/>
              </a:xfrm>
              <a:custGeom>
                <a:avLst/>
                <a:gdLst>
                  <a:gd name="T0" fmla="*/ 35 w 42"/>
                  <a:gd name="T1" fmla="*/ 15 h 57"/>
                  <a:gd name="T2" fmla="*/ 21 w 42"/>
                  <a:gd name="T3" fmla="*/ 29 h 57"/>
                  <a:gd name="T4" fmla="*/ 14 w 42"/>
                  <a:gd name="T5" fmla="*/ 22 h 57"/>
                  <a:gd name="T6" fmla="*/ 21 w 42"/>
                  <a:gd name="T7" fmla="*/ 22 h 57"/>
                  <a:gd name="T8" fmla="*/ 21 w 42"/>
                  <a:gd name="T9" fmla="*/ 29 h 57"/>
                  <a:gd name="T10" fmla="*/ 21 w 42"/>
                  <a:gd name="T11" fmla="*/ 36 h 57"/>
                  <a:gd name="T12" fmla="*/ 21 w 42"/>
                  <a:gd name="T13" fmla="*/ 36 h 57"/>
                  <a:gd name="T14" fmla="*/ 7 w 42"/>
                  <a:gd name="T15" fmla="*/ 57 h 57"/>
                  <a:gd name="T16" fmla="*/ 0 w 42"/>
                  <a:gd name="T17" fmla="*/ 50 h 57"/>
                  <a:gd name="T18" fmla="*/ 0 w 42"/>
                  <a:gd name="T19" fmla="*/ 50 h 57"/>
                  <a:gd name="T20" fmla="*/ 21 w 42"/>
                  <a:gd name="T21" fmla="*/ 36 h 57"/>
                  <a:gd name="T22" fmla="*/ 28 w 42"/>
                  <a:gd name="T23" fmla="*/ 43 h 57"/>
                  <a:gd name="T24" fmla="*/ 21 w 42"/>
                  <a:gd name="T25" fmla="*/ 36 h 57"/>
                  <a:gd name="T26" fmla="*/ 35 w 42"/>
                  <a:gd name="T27" fmla="*/ 15 h 57"/>
                  <a:gd name="T28" fmla="*/ 42 w 42"/>
                  <a:gd name="T29" fmla="*/ 15 h 57"/>
                  <a:gd name="T30" fmla="*/ 35 w 42"/>
                  <a:gd name="T31" fmla="*/ 22 h 57"/>
                  <a:gd name="T32" fmla="*/ 28 w 42"/>
                  <a:gd name="T33" fmla="*/ 15 h 57"/>
                  <a:gd name="T34" fmla="*/ 28 w 42"/>
                  <a:gd name="T35" fmla="*/ 7 h 57"/>
                  <a:gd name="T36" fmla="*/ 35 w 42"/>
                  <a:gd name="T37" fmla="*/ 0 h 57"/>
                  <a:gd name="T38" fmla="*/ 35 w 42"/>
                  <a:gd name="T39" fmla="*/ 7 h 57"/>
                  <a:gd name="T40" fmla="*/ 42 w 42"/>
                  <a:gd name="T41" fmla="*/ 15 h 57"/>
                  <a:gd name="T42" fmla="*/ 42 w 42"/>
                  <a:gd name="T43" fmla="*/ 15 h 57"/>
                  <a:gd name="T44" fmla="*/ 42 w 42"/>
                  <a:gd name="T45" fmla="*/ 22 h 57"/>
                  <a:gd name="T46" fmla="*/ 28 w 42"/>
                  <a:gd name="T47" fmla="*/ 43 h 57"/>
                  <a:gd name="T48" fmla="*/ 28 w 42"/>
                  <a:gd name="T49" fmla="*/ 43 h 57"/>
                  <a:gd name="T50" fmla="*/ 28 w 42"/>
                  <a:gd name="T51" fmla="*/ 43 h 57"/>
                  <a:gd name="T52" fmla="*/ 7 w 42"/>
                  <a:gd name="T53" fmla="*/ 57 h 57"/>
                  <a:gd name="T54" fmla="*/ 7 w 42"/>
                  <a:gd name="T55" fmla="*/ 57 h 57"/>
                  <a:gd name="T56" fmla="*/ 0 w 42"/>
                  <a:gd name="T57" fmla="*/ 50 h 57"/>
                  <a:gd name="T58" fmla="*/ 14 w 42"/>
                  <a:gd name="T59" fmla="*/ 29 h 57"/>
                  <a:gd name="T60" fmla="*/ 21 w 42"/>
                  <a:gd name="T61" fmla="*/ 36 h 57"/>
                  <a:gd name="T62" fmla="*/ 14 w 42"/>
                  <a:gd name="T63" fmla="*/ 29 h 57"/>
                  <a:gd name="T64" fmla="*/ 14 w 42"/>
                  <a:gd name="T65" fmla="*/ 22 h 57"/>
                  <a:gd name="T66" fmla="*/ 14 w 42"/>
                  <a:gd name="T67" fmla="*/ 22 h 57"/>
                  <a:gd name="T68" fmla="*/ 14 w 42"/>
                  <a:gd name="T69" fmla="*/ 22 h 57"/>
                  <a:gd name="T70" fmla="*/ 28 w 42"/>
                  <a:gd name="T71" fmla="*/ 7 h 57"/>
                  <a:gd name="T72" fmla="*/ 35 w 42"/>
                  <a:gd name="T73" fmla="*/ 1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2" h="57">
                    <a:moveTo>
                      <a:pt x="35" y="15"/>
                    </a:moveTo>
                    <a:lnTo>
                      <a:pt x="21" y="29"/>
                    </a:lnTo>
                    <a:lnTo>
                      <a:pt x="14" y="22"/>
                    </a:lnTo>
                    <a:lnTo>
                      <a:pt x="21" y="22"/>
                    </a:lnTo>
                    <a:lnTo>
                      <a:pt x="21" y="29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1" y="36"/>
                    </a:lnTo>
                    <a:lnTo>
                      <a:pt x="28" y="43"/>
                    </a:lnTo>
                    <a:lnTo>
                      <a:pt x="21" y="36"/>
                    </a:lnTo>
                    <a:lnTo>
                      <a:pt x="35" y="15"/>
                    </a:lnTo>
                    <a:lnTo>
                      <a:pt x="42" y="15"/>
                    </a:lnTo>
                    <a:lnTo>
                      <a:pt x="35" y="22"/>
                    </a:lnTo>
                    <a:lnTo>
                      <a:pt x="28" y="15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22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21" y="36"/>
                    </a:lnTo>
                    <a:lnTo>
                      <a:pt x="14" y="29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8" y="7"/>
                    </a:lnTo>
                    <a:lnTo>
                      <a:pt x="35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93" name="Freeform 173"/>
              <p:cNvSpPr>
                <a:spLocks/>
              </p:cNvSpPr>
              <p:nvPr/>
            </p:nvSpPr>
            <p:spPr bwMode="auto">
              <a:xfrm>
                <a:off x="1608" y="2132"/>
                <a:ext cx="35" cy="49"/>
              </a:xfrm>
              <a:custGeom>
                <a:avLst/>
                <a:gdLst>
                  <a:gd name="T0" fmla="*/ 28 w 35"/>
                  <a:gd name="T1" fmla="*/ 0 h 49"/>
                  <a:gd name="T2" fmla="*/ 14 w 35"/>
                  <a:gd name="T3" fmla="*/ 21 h 49"/>
                  <a:gd name="T4" fmla="*/ 14 w 35"/>
                  <a:gd name="T5" fmla="*/ 21 h 49"/>
                  <a:gd name="T6" fmla="*/ 0 w 35"/>
                  <a:gd name="T7" fmla="*/ 42 h 49"/>
                  <a:gd name="T8" fmla="*/ 0 w 35"/>
                  <a:gd name="T9" fmla="*/ 49 h 49"/>
                  <a:gd name="T10" fmla="*/ 14 w 35"/>
                  <a:gd name="T11" fmla="*/ 28 h 49"/>
                  <a:gd name="T12" fmla="*/ 21 w 35"/>
                  <a:gd name="T13" fmla="*/ 28 h 49"/>
                  <a:gd name="T14" fmla="*/ 35 w 35"/>
                  <a:gd name="T15" fmla="*/ 14 h 49"/>
                  <a:gd name="T16" fmla="*/ 28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28" y="0"/>
                    </a:moveTo>
                    <a:lnTo>
                      <a:pt x="14" y="21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94" name="Freeform 174"/>
              <p:cNvSpPr>
                <a:spLocks/>
              </p:cNvSpPr>
              <p:nvPr/>
            </p:nvSpPr>
            <p:spPr bwMode="auto">
              <a:xfrm>
                <a:off x="1608" y="2125"/>
                <a:ext cx="50" cy="78"/>
              </a:xfrm>
              <a:custGeom>
                <a:avLst/>
                <a:gdLst>
                  <a:gd name="T0" fmla="*/ 35 w 50"/>
                  <a:gd name="T1" fmla="*/ 14 h 78"/>
                  <a:gd name="T2" fmla="*/ 7 w 50"/>
                  <a:gd name="T3" fmla="*/ 56 h 78"/>
                  <a:gd name="T4" fmla="*/ 0 w 50"/>
                  <a:gd name="T5" fmla="*/ 49 h 78"/>
                  <a:gd name="T6" fmla="*/ 7 w 50"/>
                  <a:gd name="T7" fmla="*/ 49 h 78"/>
                  <a:gd name="T8" fmla="*/ 7 w 50"/>
                  <a:gd name="T9" fmla="*/ 56 h 78"/>
                  <a:gd name="T10" fmla="*/ 7 w 50"/>
                  <a:gd name="T11" fmla="*/ 63 h 78"/>
                  <a:gd name="T12" fmla="*/ 0 w 50"/>
                  <a:gd name="T13" fmla="*/ 56 h 78"/>
                  <a:gd name="T14" fmla="*/ 14 w 50"/>
                  <a:gd name="T15" fmla="*/ 35 h 78"/>
                  <a:gd name="T16" fmla="*/ 14 w 50"/>
                  <a:gd name="T17" fmla="*/ 35 h 78"/>
                  <a:gd name="T18" fmla="*/ 14 w 50"/>
                  <a:gd name="T19" fmla="*/ 35 h 78"/>
                  <a:gd name="T20" fmla="*/ 21 w 50"/>
                  <a:gd name="T21" fmla="*/ 35 h 78"/>
                  <a:gd name="T22" fmla="*/ 28 w 50"/>
                  <a:gd name="T23" fmla="*/ 42 h 78"/>
                  <a:gd name="T24" fmla="*/ 21 w 50"/>
                  <a:gd name="T25" fmla="*/ 35 h 78"/>
                  <a:gd name="T26" fmla="*/ 35 w 50"/>
                  <a:gd name="T27" fmla="*/ 21 h 78"/>
                  <a:gd name="T28" fmla="*/ 43 w 50"/>
                  <a:gd name="T29" fmla="*/ 21 h 78"/>
                  <a:gd name="T30" fmla="*/ 35 w 50"/>
                  <a:gd name="T31" fmla="*/ 21 h 78"/>
                  <a:gd name="T32" fmla="*/ 28 w 50"/>
                  <a:gd name="T33" fmla="*/ 7 h 78"/>
                  <a:gd name="T34" fmla="*/ 28 w 50"/>
                  <a:gd name="T35" fmla="*/ 7 h 78"/>
                  <a:gd name="T36" fmla="*/ 35 w 50"/>
                  <a:gd name="T37" fmla="*/ 0 h 78"/>
                  <a:gd name="T38" fmla="*/ 35 w 50"/>
                  <a:gd name="T39" fmla="*/ 7 h 78"/>
                  <a:gd name="T40" fmla="*/ 43 w 50"/>
                  <a:gd name="T41" fmla="*/ 21 h 78"/>
                  <a:gd name="T42" fmla="*/ 50 w 50"/>
                  <a:gd name="T43" fmla="*/ 28 h 78"/>
                  <a:gd name="T44" fmla="*/ 43 w 50"/>
                  <a:gd name="T45" fmla="*/ 28 h 78"/>
                  <a:gd name="T46" fmla="*/ 28 w 50"/>
                  <a:gd name="T47" fmla="*/ 42 h 78"/>
                  <a:gd name="T48" fmla="*/ 28 w 50"/>
                  <a:gd name="T49" fmla="*/ 42 h 78"/>
                  <a:gd name="T50" fmla="*/ 21 w 50"/>
                  <a:gd name="T51" fmla="*/ 42 h 78"/>
                  <a:gd name="T52" fmla="*/ 14 w 50"/>
                  <a:gd name="T53" fmla="*/ 42 h 78"/>
                  <a:gd name="T54" fmla="*/ 14 w 50"/>
                  <a:gd name="T55" fmla="*/ 35 h 78"/>
                  <a:gd name="T56" fmla="*/ 21 w 50"/>
                  <a:gd name="T57" fmla="*/ 42 h 78"/>
                  <a:gd name="T58" fmla="*/ 7 w 50"/>
                  <a:gd name="T59" fmla="*/ 63 h 78"/>
                  <a:gd name="T60" fmla="*/ 0 w 50"/>
                  <a:gd name="T61" fmla="*/ 78 h 78"/>
                  <a:gd name="T62" fmla="*/ 0 w 50"/>
                  <a:gd name="T63" fmla="*/ 56 h 78"/>
                  <a:gd name="T64" fmla="*/ 0 w 50"/>
                  <a:gd name="T65" fmla="*/ 49 h 78"/>
                  <a:gd name="T66" fmla="*/ 0 w 50"/>
                  <a:gd name="T67" fmla="*/ 49 h 78"/>
                  <a:gd name="T68" fmla="*/ 0 w 50"/>
                  <a:gd name="T69" fmla="*/ 49 h 78"/>
                  <a:gd name="T70" fmla="*/ 28 w 50"/>
                  <a:gd name="T71" fmla="*/ 7 h 78"/>
                  <a:gd name="T72" fmla="*/ 35 w 50"/>
                  <a:gd name="T73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78">
                    <a:moveTo>
                      <a:pt x="35" y="14"/>
                    </a:moveTo>
                    <a:lnTo>
                      <a:pt x="7" y="56"/>
                    </a:lnTo>
                    <a:lnTo>
                      <a:pt x="0" y="49"/>
                    </a:lnTo>
                    <a:lnTo>
                      <a:pt x="7" y="49"/>
                    </a:lnTo>
                    <a:lnTo>
                      <a:pt x="7" y="56"/>
                    </a:lnTo>
                    <a:lnTo>
                      <a:pt x="7" y="63"/>
                    </a:lnTo>
                    <a:lnTo>
                      <a:pt x="0" y="56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21" y="35"/>
                    </a:lnTo>
                    <a:lnTo>
                      <a:pt x="28" y="42"/>
                    </a:lnTo>
                    <a:lnTo>
                      <a:pt x="21" y="35"/>
                    </a:lnTo>
                    <a:lnTo>
                      <a:pt x="35" y="21"/>
                    </a:lnTo>
                    <a:lnTo>
                      <a:pt x="43" y="21"/>
                    </a:lnTo>
                    <a:lnTo>
                      <a:pt x="35" y="21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3" y="21"/>
                    </a:lnTo>
                    <a:lnTo>
                      <a:pt x="50" y="28"/>
                    </a:lnTo>
                    <a:lnTo>
                      <a:pt x="43" y="2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1" y="42"/>
                    </a:lnTo>
                    <a:lnTo>
                      <a:pt x="14" y="42"/>
                    </a:lnTo>
                    <a:lnTo>
                      <a:pt x="14" y="35"/>
                    </a:lnTo>
                    <a:lnTo>
                      <a:pt x="21" y="42"/>
                    </a:lnTo>
                    <a:lnTo>
                      <a:pt x="7" y="63"/>
                    </a:lnTo>
                    <a:lnTo>
                      <a:pt x="0" y="78"/>
                    </a:lnTo>
                    <a:lnTo>
                      <a:pt x="0" y="56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95" name="Freeform 175"/>
              <p:cNvSpPr>
                <a:spLocks/>
              </p:cNvSpPr>
              <p:nvPr/>
            </p:nvSpPr>
            <p:spPr bwMode="auto">
              <a:xfrm>
                <a:off x="1622" y="2153"/>
                <a:ext cx="36" cy="42"/>
              </a:xfrm>
              <a:custGeom>
                <a:avLst/>
                <a:gdLst>
                  <a:gd name="T0" fmla="*/ 29 w 36"/>
                  <a:gd name="T1" fmla="*/ 0 h 42"/>
                  <a:gd name="T2" fmla="*/ 14 w 36"/>
                  <a:gd name="T3" fmla="*/ 14 h 42"/>
                  <a:gd name="T4" fmla="*/ 14 w 36"/>
                  <a:gd name="T5" fmla="*/ 21 h 42"/>
                  <a:gd name="T6" fmla="*/ 0 w 36"/>
                  <a:gd name="T7" fmla="*/ 42 h 42"/>
                  <a:gd name="T8" fmla="*/ 0 w 36"/>
                  <a:gd name="T9" fmla="*/ 42 h 42"/>
                  <a:gd name="T10" fmla="*/ 14 w 36"/>
                  <a:gd name="T11" fmla="*/ 21 h 42"/>
                  <a:gd name="T12" fmla="*/ 21 w 36"/>
                  <a:gd name="T13" fmla="*/ 21 h 42"/>
                  <a:gd name="T14" fmla="*/ 36 w 36"/>
                  <a:gd name="T15" fmla="*/ 7 h 42"/>
                  <a:gd name="T16" fmla="*/ 29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29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96" name="Freeform 176"/>
              <p:cNvSpPr>
                <a:spLocks/>
              </p:cNvSpPr>
              <p:nvPr/>
            </p:nvSpPr>
            <p:spPr bwMode="auto">
              <a:xfrm>
                <a:off x="1622" y="2146"/>
                <a:ext cx="50" cy="57"/>
              </a:xfrm>
              <a:custGeom>
                <a:avLst/>
                <a:gdLst>
                  <a:gd name="T0" fmla="*/ 36 w 50"/>
                  <a:gd name="T1" fmla="*/ 14 h 57"/>
                  <a:gd name="T2" fmla="*/ 21 w 50"/>
                  <a:gd name="T3" fmla="*/ 28 h 57"/>
                  <a:gd name="T4" fmla="*/ 14 w 50"/>
                  <a:gd name="T5" fmla="*/ 21 h 57"/>
                  <a:gd name="T6" fmla="*/ 21 w 50"/>
                  <a:gd name="T7" fmla="*/ 21 h 57"/>
                  <a:gd name="T8" fmla="*/ 21 w 50"/>
                  <a:gd name="T9" fmla="*/ 28 h 57"/>
                  <a:gd name="T10" fmla="*/ 21 w 50"/>
                  <a:gd name="T11" fmla="*/ 35 h 57"/>
                  <a:gd name="T12" fmla="*/ 21 w 50"/>
                  <a:gd name="T13" fmla="*/ 35 h 57"/>
                  <a:gd name="T14" fmla="*/ 7 w 50"/>
                  <a:gd name="T15" fmla="*/ 57 h 57"/>
                  <a:gd name="T16" fmla="*/ 0 w 50"/>
                  <a:gd name="T17" fmla="*/ 49 h 57"/>
                  <a:gd name="T18" fmla="*/ 0 w 50"/>
                  <a:gd name="T19" fmla="*/ 49 h 57"/>
                  <a:gd name="T20" fmla="*/ 14 w 50"/>
                  <a:gd name="T21" fmla="*/ 28 h 57"/>
                  <a:gd name="T22" fmla="*/ 14 w 50"/>
                  <a:gd name="T23" fmla="*/ 28 h 57"/>
                  <a:gd name="T24" fmla="*/ 14 w 50"/>
                  <a:gd name="T25" fmla="*/ 28 h 57"/>
                  <a:gd name="T26" fmla="*/ 21 w 50"/>
                  <a:gd name="T27" fmla="*/ 28 h 57"/>
                  <a:gd name="T28" fmla="*/ 29 w 50"/>
                  <a:gd name="T29" fmla="*/ 35 h 57"/>
                  <a:gd name="T30" fmla="*/ 21 w 50"/>
                  <a:gd name="T31" fmla="*/ 28 h 57"/>
                  <a:gd name="T32" fmla="*/ 36 w 50"/>
                  <a:gd name="T33" fmla="*/ 14 h 57"/>
                  <a:gd name="T34" fmla="*/ 43 w 50"/>
                  <a:gd name="T35" fmla="*/ 14 h 57"/>
                  <a:gd name="T36" fmla="*/ 36 w 50"/>
                  <a:gd name="T37" fmla="*/ 21 h 57"/>
                  <a:gd name="T38" fmla="*/ 29 w 50"/>
                  <a:gd name="T39" fmla="*/ 14 h 57"/>
                  <a:gd name="T40" fmla="*/ 29 w 50"/>
                  <a:gd name="T41" fmla="*/ 7 h 57"/>
                  <a:gd name="T42" fmla="*/ 36 w 50"/>
                  <a:gd name="T43" fmla="*/ 0 h 57"/>
                  <a:gd name="T44" fmla="*/ 36 w 50"/>
                  <a:gd name="T45" fmla="*/ 7 h 57"/>
                  <a:gd name="T46" fmla="*/ 43 w 50"/>
                  <a:gd name="T47" fmla="*/ 14 h 57"/>
                  <a:gd name="T48" fmla="*/ 50 w 50"/>
                  <a:gd name="T49" fmla="*/ 21 h 57"/>
                  <a:gd name="T50" fmla="*/ 43 w 50"/>
                  <a:gd name="T51" fmla="*/ 21 h 57"/>
                  <a:gd name="T52" fmla="*/ 29 w 50"/>
                  <a:gd name="T53" fmla="*/ 35 h 57"/>
                  <a:gd name="T54" fmla="*/ 29 w 50"/>
                  <a:gd name="T55" fmla="*/ 35 h 57"/>
                  <a:gd name="T56" fmla="*/ 21 w 50"/>
                  <a:gd name="T57" fmla="*/ 35 h 57"/>
                  <a:gd name="T58" fmla="*/ 14 w 50"/>
                  <a:gd name="T59" fmla="*/ 35 h 57"/>
                  <a:gd name="T60" fmla="*/ 14 w 50"/>
                  <a:gd name="T61" fmla="*/ 28 h 57"/>
                  <a:gd name="T62" fmla="*/ 21 w 50"/>
                  <a:gd name="T63" fmla="*/ 35 h 57"/>
                  <a:gd name="T64" fmla="*/ 7 w 50"/>
                  <a:gd name="T65" fmla="*/ 57 h 57"/>
                  <a:gd name="T66" fmla="*/ 7 w 50"/>
                  <a:gd name="T67" fmla="*/ 57 h 57"/>
                  <a:gd name="T68" fmla="*/ 0 w 50"/>
                  <a:gd name="T69" fmla="*/ 49 h 57"/>
                  <a:gd name="T70" fmla="*/ 14 w 50"/>
                  <a:gd name="T71" fmla="*/ 28 h 57"/>
                  <a:gd name="T72" fmla="*/ 21 w 50"/>
                  <a:gd name="T73" fmla="*/ 35 h 57"/>
                  <a:gd name="T74" fmla="*/ 14 w 50"/>
                  <a:gd name="T75" fmla="*/ 28 h 57"/>
                  <a:gd name="T76" fmla="*/ 14 w 50"/>
                  <a:gd name="T77" fmla="*/ 21 h 57"/>
                  <a:gd name="T78" fmla="*/ 14 w 50"/>
                  <a:gd name="T79" fmla="*/ 21 h 57"/>
                  <a:gd name="T80" fmla="*/ 14 w 50"/>
                  <a:gd name="T81" fmla="*/ 21 h 57"/>
                  <a:gd name="T82" fmla="*/ 29 w 50"/>
                  <a:gd name="T83" fmla="*/ 7 h 57"/>
                  <a:gd name="T84" fmla="*/ 36 w 50"/>
                  <a:gd name="T8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36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9" y="35"/>
                    </a:lnTo>
                    <a:lnTo>
                      <a:pt x="21" y="28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36" y="21"/>
                    </a:lnTo>
                    <a:lnTo>
                      <a:pt x="29" y="14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36" y="7"/>
                    </a:lnTo>
                    <a:lnTo>
                      <a:pt x="43" y="14"/>
                    </a:lnTo>
                    <a:lnTo>
                      <a:pt x="50" y="21"/>
                    </a:lnTo>
                    <a:lnTo>
                      <a:pt x="43" y="21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9" y="7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97" name="Freeform 177"/>
              <p:cNvSpPr>
                <a:spLocks/>
              </p:cNvSpPr>
              <p:nvPr/>
            </p:nvSpPr>
            <p:spPr bwMode="auto">
              <a:xfrm>
                <a:off x="1629" y="2167"/>
                <a:ext cx="43" cy="50"/>
              </a:xfrm>
              <a:custGeom>
                <a:avLst/>
                <a:gdLst>
                  <a:gd name="T0" fmla="*/ 29 w 43"/>
                  <a:gd name="T1" fmla="*/ 0 h 50"/>
                  <a:gd name="T2" fmla="*/ 22 w 43"/>
                  <a:gd name="T3" fmla="*/ 14 h 50"/>
                  <a:gd name="T4" fmla="*/ 22 w 43"/>
                  <a:gd name="T5" fmla="*/ 21 h 50"/>
                  <a:gd name="T6" fmla="*/ 0 w 43"/>
                  <a:gd name="T7" fmla="*/ 43 h 50"/>
                  <a:gd name="T8" fmla="*/ 7 w 43"/>
                  <a:gd name="T9" fmla="*/ 50 h 50"/>
                  <a:gd name="T10" fmla="*/ 22 w 43"/>
                  <a:gd name="T11" fmla="*/ 28 h 50"/>
                  <a:gd name="T12" fmla="*/ 29 w 43"/>
                  <a:gd name="T13" fmla="*/ 28 h 50"/>
                  <a:gd name="T14" fmla="*/ 43 w 43"/>
                  <a:gd name="T15" fmla="*/ 7 h 50"/>
                  <a:gd name="T16" fmla="*/ 29 w 43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0">
                    <a:moveTo>
                      <a:pt x="29" y="0"/>
                    </a:moveTo>
                    <a:lnTo>
                      <a:pt x="22" y="14"/>
                    </a:lnTo>
                    <a:lnTo>
                      <a:pt x="22" y="21"/>
                    </a:lnTo>
                    <a:lnTo>
                      <a:pt x="0" y="43"/>
                    </a:lnTo>
                    <a:lnTo>
                      <a:pt x="7" y="50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43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98" name="Freeform 178"/>
              <p:cNvSpPr>
                <a:spLocks/>
              </p:cNvSpPr>
              <p:nvPr/>
            </p:nvSpPr>
            <p:spPr bwMode="auto">
              <a:xfrm>
                <a:off x="1622" y="2167"/>
                <a:ext cx="64" cy="64"/>
              </a:xfrm>
              <a:custGeom>
                <a:avLst/>
                <a:gdLst>
                  <a:gd name="T0" fmla="*/ 43 w 64"/>
                  <a:gd name="T1" fmla="*/ 0 h 64"/>
                  <a:gd name="T2" fmla="*/ 36 w 64"/>
                  <a:gd name="T3" fmla="*/ 14 h 64"/>
                  <a:gd name="T4" fmla="*/ 29 w 64"/>
                  <a:gd name="T5" fmla="*/ 14 h 64"/>
                  <a:gd name="T6" fmla="*/ 36 w 64"/>
                  <a:gd name="T7" fmla="*/ 14 h 64"/>
                  <a:gd name="T8" fmla="*/ 36 w 64"/>
                  <a:gd name="T9" fmla="*/ 21 h 64"/>
                  <a:gd name="T10" fmla="*/ 36 w 64"/>
                  <a:gd name="T11" fmla="*/ 28 h 64"/>
                  <a:gd name="T12" fmla="*/ 36 w 64"/>
                  <a:gd name="T13" fmla="*/ 28 h 64"/>
                  <a:gd name="T14" fmla="*/ 14 w 64"/>
                  <a:gd name="T15" fmla="*/ 50 h 64"/>
                  <a:gd name="T16" fmla="*/ 7 w 64"/>
                  <a:gd name="T17" fmla="*/ 50 h 64"/>
                  <a:gd name="T18" fmla="*/ 14 w 64"/>
                  <a:gd name="T19" fmla="*/ 43 h 64"/>
                  <a:gd name="T20" fmla="*/ 21 w 64"/>
                  <a:gd name="T21" fmla="*/ 50 h 64"/>
                  <a:gd name="T22" fmla="*/ 21 w 64"/>
                  <a:gd name="T23" fmla="*/ 57 h 64"/>
                  <a:gd name="T24" fmla="*/ 14 w 64"/>
                  <a:gd name="T25" fmla="*/ 50 h 64"/>
                  <a:gd name="T26" fmla="*/ 29 w 64"/>
                  <a:gd name="T27" fmla="*/ 28 h 64"/>
                  <a:gd name="T28" fmla="*/ 29 w 64"/>
                  <a:gd name="T29" fmla="*/ 28 h 64"/>
                  <a:gd name="T30" fmla="*/ 29 w 64"/>
                  <a:gd name="T31" fmla="*/ 28 h 64"/>
                  <a:gd name="T32" fmla="*/ 36 w 64"/>
                  <a:gd name="T33" fmla="*/ 28 h 64"/>
                  <a:gd name="T34" fmla="*/ 43 w 64"/>
                  <a:gd name="T35" fmla="*/ 36 h 64"/>
                  <a:gd name="T36" fmla="*/ 36 w 64"/>
                  <a:gd name="T37" fmla="*/ 28 h 64"/>
                  <a:gd name="T38" fmla="*/ 50 w 64"/>
                  <a:gd name="T39" fmla="*/ 7 h 64"/>
                  <a:gd name="T40" fmla="*/ 50 w 64"/>
                  <a:gd name="T41" fmla="*/ 7 h 64"/>
                  <a:gd name="T42" fmla="*/ 64 w 64"/>
                  <a:gd name="T43" fmla="*/ 14 h 64"/>
                  <a:gd name="T44" fmla="*/ 57 w 64"/>
                  <a:gd name="T45" fmla="*/ 14 h 64"/>
                  <a:gd name="T46" fmla="*/ 43 w 64"/>
                  <a:gd name="T47" fmla="*/ 36 h 64"/>
                  <a:gd name="T48" fmla="*/ 43 w 64"/>
                  <a:gd name="T49" fmla="*/ 36 h 64"/>
                  <a:gd name="T50" fmla="*/ 36 w 64"/>
                  <a:gd name="T51" fmla="*/ 36 h 64"/>
                  <a:gd name="T52" fmla="*/ 29 w 64"/>
                  <a:gd name="T53" fmla="*/ 36 h 64"/>
                  <a:gd name="T54" fmla="*/ 29 w 64"/>
                  <a:gd name="T55" fmla="*/ 28 h 64"/>
                  <a:gd name="T56" fmla="*/ 36 w 64"/>
                  <a:gd name="T57" fmla="*/ 36 h 64"/>
                  <a:gd name="T58" fmla="*/ 21 w 64"/>
                  <a:gd name="T59" fmla="*/ 57 h 64"/>
                  <a:gd name="T60" fmla="*/ 14 w 64"/>
                  <a:gd name="T61" fmla="*/ 64 h 64"/>
                  <a:gd name="T62" fmla="*/ 14 w 64"/>
                  <a:gd name="T63" fmla="*/ 57 h 64"/>
                  <a:gd name="T64" fmla="*/ 7 w 64"/>
                  <a:gd name="T65" fmla="*/ 50 h 64"/>
                  <a:gd name="T66" fmla="*/ 0 w 64"/>
                  <a:gd name="T67" fmla="*/ 43 h 64"/>
                  <a:gd name="T68" fmla="*/ 7 w 64"/>
                  <a:gd name="T69" fmla="*/ 43 h 64"/>
                  <a:gd name="T70" fmla="*/ 29 w 64"/>
                  <a:gd name="T71" fmla="*/ 21 h 64"/>
                  <a:gd name="T72" fmla="*/ 36 w 64"/>
                  <a:gd name="T73" fmla="*/ 28 h 64"/>
                  <a:gd name="T74" fmla="*/ 29 w 64"/>
                  <a:gd name="T75" fmla="*/ 21 h 64"/>
                  <a:gd name="T76" fmla="*/ 29 w 64"/>
                  <a:gd name="T77" fmla="*/ 14 h 64"/>
                  <a:gd name="T78" fmla="*/ 29 w 64"/>
                  <a:gd name="T79" fmla="*/ 14 h 64"/>
                  <a:gd name="T80" fmla="*/ 29 w 64"/>
                  <a:gd name="T81" fmla="*/ 14 h 64"/>
                  <a:gd name="T82" fmla="*/ 36 w 64"/>
                  <a:gd name="T83" fmla="*/ 0 h 64"/>
                  <a:gd name="T84" fmla="*/ 43 w 64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" h="64">
                    <a:moveTo>
                      <a:pt x="43" y="0"/>
                    </a:moveTo>
                    <a:lnTo>
                      <a:pt x="36" y="14"/>
                    </a:lnTo>
                    <a:lnTo>
                      <a:pt x="29" y="14"/>
                    </a:lnTo>
                    <a:lnTo>
                      <a:pt x="36" y="14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14" y="50"/>
                    </a:lnTo>
                    <a:lnTo>
                      <a:pt x="7" y="50"/>
                    </a:lnTo>
                    <a:lnTo>
                      <a:pt x="14" y="43"/>
                    </a:lnTo>
                    <a:lnTo>
                      <a:pt x="21" y="50"/>
                    </a:lnTo>
                    <a:lnTo>
                      <a:pt x="21" y="57"/>
                    </a:lnTo>
                    <a:lnTo>
                      <a:pt x="14" y="50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43" y="36"/>
                    </a:lnTo>
                    <a:lnTo>
                      <a:pt x="36" y="28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64" y="14"/>
                    </a:lnTo>
                    <a:lnTo>
                      <a:pt x="57" y="14"/>
                    </a:lnTo>
                    <a:lnTo>
                      <a:pt x="43" y="36"/>
                    </a:lnTo>
                    <a:lnTo>
                      <a:pt x="43" y="36"/>
                    </a:lnTo>
                    <a:lnTo>
                      <a:pt x="36" y="36"/>
                    </a:lnTo>
                    <a:lnTo>
                      <a:pt x="29" y="36"/>
                    </a:lnTo>
                    <a:lnTo>
                      <a:pt x="29" y="28"/>
                    </a:lnTo>
                    <a:lnTo>
                      <a:pt x="36" y="36"/>
                    </a:lnTo>
                    <a:lnTo>
                      <a:pt x="21" y="57"/>
                    </a:lnTo>
                    <a:lnTo>
                      <a:pt x="14" y="64"/>
                    </a:lnTo>
                    <a:lnTo>
                      <a:pt x="14" y="57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29" y="21"/>
                    </a:lnTo>
                    <a:lnTo>
                      <a:pt x="36" y="28"/>
                    </a:lnTo>
                    <a:lnTo>
                      <a:pt x="29" y="21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36" y="0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299" name="Freeform 179"/>
              <p:cNvSpPr>
                <a:spLocks/>
              </p:cNvSpPr>
              <p:nvPr/>
            </p:nvSpPr>
            <p:spPr bwMode="auto">
              <a:xfrm>
                <a:off x="1658" y="2167"/>
                <a:ext cx="14" cy="14"/>
              </a:xfrm>
              <a:custGeom>
                <a:avLst/>
                <a:gdLst>
                  <a:gd name="T0" fmla="*/ 14 w 14"/>
                  <a:gd name="T1" fmla="*/ 14 h 14"/>
                  <a:gd name="T2" fmla="*/ 0 w 14"/>
                  <a:gd name="T3" fmla="*/ 7 h 14"/>
                  <a:gd name="T4" fmla="*/ 0 w 14"/>
                  <a:gd name="T5" fmla="*/ 0 h 14"/>
                  <a:gd name="T6" fmla="*/ 0 w 14"/>
                  <a:gd name="T7" fmla="*/ 0 h 14"/>
                  <a:gd name="T8" fmla="*/ 0 w 14"/>
                  <a:gd name="T9" fmla="*/ 0 h 14"/>
                  <a:gd name="T10" fmla="*/ 14 w 14"/>
                  <a:gd name="T11" fmla="*/ 7 h 14"/>
                  <a:gd name="T12" fmla="*/ 14 w 14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4">
                    <a:moveTo>
                      <a:pt x="14" y="14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7"/>
                    </a:lnTo>
                    <a:lnTo>
                      <a:pt x="14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00" name="Freeform 180"/>
              <p:cNvSpPr>
                <a:spLocks/>
              </p:cNvSpPr>
              <p:nvPr/>
            </p:nvSpPr>
            <p:spPr bwMode="auto">
              <a:xfrm>
                <a:off x="1573" y="2032"/>
                <a:ext cx="163" cy="142"/>
              </a:xfrm>
              <a:custGeom>
                <a:avLst/>
                <a:gdLst>
                  <a:gd name="T0" fmla="*/ 0 w 163"/>
                  <a:gd name="T1" fmla="*/ 8 h 142"/>
                  <a:gd name="T2" fmla="*/ 106 w 163"/>
                  <a:gd name="T3" fmla="*/ 142 h 142"/>
                  <a:gd name="T4" fmla="*/ 163 w 163"/>
                  <a:gd name="T5" fmla="*/ 135 h 142"/>
                  <a:gd name="T6" fmla="*/ 63 w 163"/>
                  <a:gd name="T7" fmla="*/ 0 h 142"/>
                  <a:gd name="T8" fmla="*/ 0 w 163"/>
                  <a:gd name="T9" fmla="*/ 8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42">
                    <a:moveTo>
                      <a:pt x="0" y="8"/>
                    </a:moveTo>
                    <a:lnTo>
                      <a:pt x="106" y="142"/>
                    </a:lnTo>
                    <a:lnTo>
                      <a:pt x="163" y="135"/>
                    </a:lnTo>
                    <a:lnTo>
                      <a:pt x="63" y="0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01" name="Freeform 181"/>
              <p:cNvSpPr>
                <a:spLocks/>
              </p:cNvSpPr>
              <p:nvPr/>
            </p:nvSpPr>
            <p:spPr bwMode="auto">
              <a:xfrm>
                <a:off x="1573" y="2032"/>
                <a:ext cx="177" cy="149"/>
              </a:xfrm>
              <a:custGeom>
                <a:avLst/>
                <a:gdLst>
                  <a:gd name="T0" fmla="*/ 7 w 177"/>
                  <a:gd name="T1" fmla="*/ 8 h 149"/>
                  <a:gd name="T2" fmla="*/ 113 w 177"/>
                  <a:gd name="T3" fmla="*/ 142 h 149"/>
                  <a:gd name="T4" fmla="*/ 106 w 177"/>
                  <a:gd name="T5" fmla="*/ 149 h 149"/>
                  <a:gd name="T6" fmla="*/ 106 w 177"/>
                  <a:gd name="T7" fmla="*/ 142 h 149"/>
                  <a:gd name="T8" fmla="*/ 163 w 177"/>
                  <a:gd name="T9" fmla="*/ 135 h 149"/>
                  <a:gd name="T10" fmla="*/ 170 w 177"/>
                  <a:gd name="T11" fmla="*/ 135 h 149"/>
                  <a:gd name="T12" fmla="*/ 163 w 177"/>
                  <a:gd name="T13" fmla="*/ 142 h 149"/>
                  <a:gd name="T14" fmla="*/ 63 w 177"/>
                  <a:gd name="T15" fmla="*/ 8 h 149"/>
                  <a:gd name="T16" fmla="*/ 63 w 177"/>
                  <a:gd name="T17" fmla="*/ 0 h 149"/>
                  <a:gd name="T18" fmla="*/ 63 w 177"/>
                  <a:gd name="T19" fmla="*/ 0 h 149"/>
                  <a:gd name="T20" fmla="*/ 70 w 177"/>
                  <a:gd name="T21" fmla="*/ 0 h 149"/>
                  <a:gd name="T22" fmla="*/ 170 w 177"/>
                  <a:gd name="T23" fmla="*/ 135 h 149"/>
                  <a:gd name="T24" fmla="*/ 177 w 177"/>
                  <a:gd name="T25" fmla="*/ 142 h 149"/>
                  <a:gd name="T26" fmla="*/ 163 w 177"/>
                  <a:gd name="T27" fmla="*/ 142 h 149"/>
                  <a:gd name="T28" fmla="*/ 106 w 177"/>
                  <a:gd name="T29" fmla="*/ 149 h 149"/>
                  <a:gd name="T30" fmla="*/ 106 w 177"/>
                  <a:gd name="T31" fmla="*/ 149 h 149"/>
                  <a:gd name="T32" fmla="*/ 106 w 177"/>
                  <a:gd name="T33" fmla="*/ 149 h 149"/>
                  <a:gd name="T34" fmla="*/ 0 w 177"/>
                  <a:gd name="T35" fmla="*/ 15 h 149"/>
                  <a:gd name="T36" fmla="*/ 7 w 177"/>
                  <a:gd name="T37" fmla="*/ 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49">
                    <a:moveTo>
                      <a:pt x="7" y="8"/>
                    </a:moveTo>
                    <a:lnTo>
                      <a:pt x="113" y="142"/>
                    </a:lnTo>
                    <a:lnTo>
                      <a:pt x="106" y="149"/>
                    </a:lnTo>
                    <a:lnTo>
                      <a:pt x="106" y="142"/>
                    </a:lnTo>
                    <a:lnTo>
                      <a:pt x="163" y="135"/>
                    </a:lnTo>
                    <a:lnTo>
                      <a:pt x="170" y="135"/>
                    </a:lnTo>
                    <a:lnTo>
                      <a:pt x="163" y="142"/>
                    </a:lnTo>
                    <a:lnTo>
                      <a:pt x="63" y="8"/>
                    </a:lnTo>
                    <a:lnTo>
                      <a:pt x="63" y="0"/>
                    </a:lnTo>
                    <a:lnTo>
                      <a:pt x="63" y="0"/>
                    </a:lnTo>
                    <a:lnTo>
                      <a:pt x="70" y="0"/>
                    </a:lnTo>
                    <a:lnTo>
                      <a:pt x="170" y="135"/>
                    </a:lnTo>
                    <a:lnTo>
                      <a:pt x="177" y="142"/>
                    </a:lnTo>
                    <a:lnTo>
                      <a:pt x="163" y="142"/>
                    </a:lnTo>
                    <a:lnTo>
                      <a:pt x="106" y="149"/>
                    </a:lnTo>
                    <a:lnTo>
                      <a:pt x="106" y="149"/>
                    </a:lnTo>
                    <a:lnTo>
                      <a:pt x="106" y="149"/>
                    </a:lnTo>
                    <a:lnTo>
                      <a:pt x="0" y="15"/>
                    </a:lnTo>
                    <a:lnTo>
                      <a:pt x="7" y="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02" name="Freeform 182"/>
              <p:cNvSpPr>
                <a:spLocks/>
              </p:cNvSpPr>
              <p:nvPr/>
            </p:nvSpPr>
            <p:spPr bwMode="auto">
              <a:xfrm>
                <a:off x="1565" y="2032"/>
                <a:ext cx="71" cy="15"/>
              </a:xfrm>
              <a:custGeom>
                <a:avLst/>
                <a:gdLst>
                  <a:gd name="T0" fmla="*/ 71 w 71"/>
                  <a:gd name="T1" fmla="*/ 8 h 15"/>
                  <a:gd name="T2" fmla="*/ 8 w 71"/>
                  <a:gd name="T3" fmla="*/ 15 h 15"/>
                  <a:gd name="T4" fmla="*/ 8 w 71"/>
                  <a:gd name="T5" fmla="*/ 15 h 15"/>
                  <a:gd name="T6" fmla="*/ 0 w 71"/>
                  <a:gd name="T7" fmla="*/ 8 h 15"/>
                  <a:gd name="T8" fmla="*/ 8 w 71"/>
                  <a:gd name="T9" fmla="*/ 8 h 15"/>
                  <a:gd name="T10" fmla="*/ 71 w 71"/>
                  <a:gd name="T11" fmla="*/ 0 h 15"/>
                  <a:gd name="T12" fmla="*/ 71 w 71"/>
                  <a:gd name="T1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5">
                    <a:moveTo>
                      <a:pt x="71" y="8"/>
                    </a:moveTo>
                    <a:lnTo>
                      <a:pt x="8" y="15"/>
                    </a:lnTo>
                    <a:lnTo>
                      <a:pt x="8" y="15"/>
                    </a:lnTo>
                    <a:lnTo>
                      <a:pt x="0" y="8"/>
                    </a:lnTo>
                    <a:lnTo>
                      <a:pt x="8" y="8"/>
                    </a:lnTo>
                    <a:lnTo>
                      <a:pt x="71" y="0"/>
                    </a:lnTo>
                    <a:lnTo>
                      <a:pt x="71" y="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03" name="Freeform 183"/>
              <p:cNvSpPr>
                <a:spLocks/>
              </p:cNvSpPr>
              <p:nvPr/>
            </p:nvSpPr>
            <p:spPr bwMode="auto">
              <a:xfrm>
                <a:off x="1615" y="2068"/>
                <a:ext cx="78" cy="78"/>
              </a:xfrm>
              <a:custGeom>
                <a:avLst/>
                <a:gdLst>
                  <a:gd name="T0" fmla="*/ 0 w 78"/>
                  <a:gd name="T1" fmla="*/ 21 h 78"/>
                  <a:gd name="T2" fmla="*/ 36 w 78"/>
                  <a:gd name="T3" fmla="*/ 0 h 78"/>
                  <a:gd name="T4" fmla="*/ 78 w 78"/>
                  <a:gd name="T5" fmla="*/ 57 h 78"/>
                  <a:gd name="T6" fmla="*/ 43 w 78"/>
                  <a:gd name="T7" fmla="*/ 78 h 78"/>
                  <a:gd name="T8" fmla="*/ 0 w 78"/>
                  <a:gd name="T9" fmla="*/ 2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8">
                    <a:moveTo>
                      <a:pt x="0" y="21"/>
                    </a:moveTo>
                    <a:lnTo>
                      <a:pt x="36" y="0"/>
                    </a:lnTo>
                    <a:lnTo>
                      <a:pt x="78" y="57"/>
                    </a:lnTo>
                    <a:lnTo>
                      <a:pt x="43" y="78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04" name="Freeform 184"/>
              <p:cNvSpPr>
                <a:spLocks/>
              </p:cNvSpPr>
              <p:nvPr/>
            </p:nvSpPr>
            <p:spPr bwMode="auto">
              <a:xfrm>
                <a:off x="1615" y="2061"/>
                <a:ext cx="85" cy="92"/>
              </a:xfrm>
              <a:custGeom>
                <a:avLst/>
                <a:gdLst>
                  <a:gd name="T0" fmla="*/ 0 w 85"/>
                  <a:gd name="T1" fmla="*/ 28 h 92"/>
                  <a:gd name="T2" fmla="*/ 36 w 85"/>
                  <a:gd name="T3" fmla="*/ 7 h 92"/>
                  <a:gd name="T4" fmla="*/ 43 w 85"/>
                  <a:gd name="T5" fmla="*/ 0 h 92"/>
                  <a:gd name="T6" fmla="*/ 43 w 85"/>
                  <a:gd name="T7" fmla="*/ 0 h 92"/>
                  <a:gd name="T8" fmla="*/ 85 w 85"/>
                  <a:gd name="T9" fmla="*/ 56 h 92"/>
                  <a:gd name="T10" fmla="*/ 85 w 85"/>
                  <a:gd name="T11" fmla="*/ 71 h 92"/>
                  <a:gd name="T12" fmla="*/ 85 w 85"/>
                  <a:gd name="T13" fmla="*/ 71 h 92"/>
                  <a:gd name="T14" fmla="*/ 50 w 85"/>
                  <a:gd name="T15" fmla="*/ 92 h 92"/>
                  <a:gd name="T16" fmla="*/ 50 w 85"/>
                  <a:gd name="T17" fmla="*/ 92 h 92"/>
                  <a:gd name="T18" fmla="*/ 43 w 85"/>
                  <a:gd name="T19" fmla="*/ 85 h 92"/>
                  <a:gd name="T20" fmla="*/ 43 w 85"/>
                  <a:gd name="T21" fmla="*/ 85 h 92"/>
                  <a:gd name="T22" fmla="*/ 78 w 85"/>
                  <a:gd name="T23" fmla="*/ 64 h 92"/>
                  <a:gd name="T24" fmla="*/ 85 w 85"/>
                  <a:gd name="T25" fmla="*/ 71 h 92"/>
                  <a:gd name="T26" fmla="*/ 78 w 85"/>
                  <a:gd name="T27" fmla="*/ 64 h 92"/>
                  <a:gd name="T28" fmla="*/ 36 w 85"/>
                  <a:gd name="T29" fmla="*/ 7 h 92"/>
                  <a:gd name="T30" fmla="*/ 43 w 85"/>
                  <a:gd name="T31" fmla="*/ 0 h 92"/>
                  <a:gd name="T32" fmla="*/ 43 w 85"/>
                  <a:gd name="T33" fmla="*/ 14 h 92"/>
                  <a:gd name="T34" fmla="*/ 7 w 85"/>
                  <a:gd name="T35" fmla="*/ 35 h 92"/>
                  <a:gd name="T36" fmla="*/ 0 w 85"/>
                  <a:gd name="T37" fmla="*/ 2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92">
                    <a:moveTo>
                      <a:pt x="0" y="28"/>
                    </a:moveTo>
                    <a:lnTo>
                      <a:pt x="36" y="7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85" y="56"/>
                    </a:lnTo>
                    <a:lnTo>
                      <a:pt x="85" y="71"/>
                    </a:lnTo>
                    <a:lnTo>
                      <a:pt x="85" y="71"/>
                    </a:lnTo>
                    <a:lnTo>
                      <a:pt x="50" y="92"/>
                    </a:lnTo>
                    <a:lnTo>
                      <a:pt x="50" y="92"/>
                    </a:lnTo>
                    <a:lnTo>
                      <a:pt x="43" y="85"/>
                    </a:lnTo>
                    <a:lnTo>
                      <a:pt x="43" y="85"/>
                    </a:lnTo>
                    <a:lnTo>
                      <a:pt x="78" y="64"/>
                    </a:lnTo>
                    <a:lnTo>
                      <a:pt x="85" y="71"/>
                    </a:lnTo>
                    <a:lnTo>
                      <a:pt x="78" y="64"/>
                    </a:lnTo>
                    <a:lnTo>
                      <a:pt x="36" y="7"/>
                    </a:lnTo>
                    <a:lnTo>
                      <a:pt x="43" y="0"/>
                    </a:lnTo>
                    <a:lnTo>
                      <a:pt x="43" y="14"/>
                    </a:lnTo>
                    <a:lnTo>
                      <a:pt x="7" y="35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05" name="Freeform 185"/>
              <p:cNvSpPr>
                <a:spLocks/>
              </p:cNvSpPr>
              <p:nvPr/>
            </p:nvSpPr>
            <p:spPr bwMode="auto">
              <a:xfrm>
                <a:off x="1615" y="2082"/>
                <a:ext cx="50" cy="64"/>
              </a:xfrm>
              <a:custGeom>
                <a:avLst/>
                <a:gdLst>
                  <a:gd name="T0" fmla="*/ 43 w 50"/>
                  <a:gd name="T1" fmla="*/ 64 h 64"/>
                  <a:gd name="T2" fmla="*/ 0 w 50"/>
                  <a:gd name="T3" fmla="*/ 7 h 64"/>
                  <a:gd name="T4" fmla="*/ 0 w 50"/>
                  <a:gd name="T5" fmla="*/ 7 h 64"/>
                  <a:gd name="T6" fmla="*/ 0 w 50"/>
                  <a:gd name="T7" fmla="*/ 7 h 64"/>
                  <a:gd name="T8" fmla="*/ 7 w 50"/>
                  <a:gd name="T9" fmla="*/ 0 h 64"/>
                  <a:gd name="T10" fmla="*/ 50 w 50"/>
                  <a:gd name="T11" fmla="*/ 57 h 64"/>
                  <a:gd name="T12" fmla="*/ 43 w 50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64">
                    <a:moveTo>
                      <a:pt x="43" y="64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50" y="57"/>
                    </a:lnTo>
                    <a:lnTo>
                      <a:pt x="43" y="64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06" name="Freeform 186"/>
              <p:cNvSpPr>
                <a:spLocks/>
              </p:cNvSpPr>
              <p:nvPr/>
            </p:nvSpPr>
            <p:spPr bwMode="auto">
              <a:xfrm>
                <a:off x="1622" y="2075"/>
                <a:ext cx="64" cy="64"/>
              </a:xfrm>
              <a:custGeom>
                <a:avLst/>
                <a:gdLst>
                  <a:gd name="T0" fmla="*/ 36 w 64"/>
                  <a:gd name="T1" fmla="*/ 0 h 64"/>
                  <a:gd name="T2" fmla="*/ 64 w 64"/>
                  <a:gd name="T3" fmla="*/ 35 h 64"/>
                  <a:gd name="T4" fmla="*/ 21 w 64"/>
                  <a:gd name="T5" fmla="*/ 64 h 64"/>
                  <a:gd name="T6" fmla="*/ 0 w 64"/>
                  <a:gd name="T7" fmla="*/ 21 h 64"/>
                  <a:gd name="T8" fmla="*/ 36 w 6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6" y="0"/>
                    </a:moveTo>
                    <a:lnTo>
                      <a:pt x="64" y="35"/>
                    </a:lnTo>
                    <a:lnTo>
                      <a:pt x="21" y="64"/>
                    </a:lnTo>
                    <a:lnTo>
                      <a:pt x="0" y="21"/>
                    </a:lnTo>
                    <a:lnTo>
                      <a:pt x="36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307" name="Picture 187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" y="2082"/>
                <a:ext cx="6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308" name="Freeform 188"/>
              <p:cNvSpPr>
                <a:spLocks/>
              </p:cNvSpPr>
              <p:nvPr/>
            </p:nvSpPr>
            <p:spPr bwMode="auto">
              <a:xfrm>
                <a:off x="1622" y="2521"/>
                <a:ext cx="14" cy="15"/>
              </a:xfrm>
              <a:custGeom>
                <a:avLst/>
                <a:gdLst>
                  <a:gd name="T0" fmla="*/ 14 w 14"/>
                  <a:gd name="T1" fmla="*/ 8 h 15"/>
                  <a:gd name="T2" fmla="*/ 14 w 14"/>
                  <a:gd name="T3" fmla="*/ 0 h 15"/>
                  <a:gd name="T4" fmla="*/ 0 w 14"/>
                  <a:gd name="T5" fmla="*/ 8 h 15"/>
                  <a:gd name="T6" fmla="*/ 0 w 14"/>
                  <a:gd name="T7" fmla="*/ 15 h 15"/>
                  <a:gd name="T8" fmla="*/ 14 w 14"/>
                  <a:gd name="T9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4" y="8"/>
                    </a:moveTo>
                    <a:lnTo>
                      <a:pt x="14" y="0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14" y="8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09" name="Freeform 189"/>
              <p:cNvSpPr>
                <a:spLocks/>
              </p:cNvSpPr>
              <p:nvPr/>
            </p:nvSpPr>
            <p:spPr bwMode="auto">
              <a:xfrm>
                <a:off x="1679" y="2663"/>
                <a:ext cx="14" cy="14"/>
              </a:xfrm>
              <a:custGeom>
                <a:avLst/>
                <a:gdLst>
                  <a:gd name="T0" fmla="*/ 14 w 14"/>
                  <a:gd name="T1" fmla="*/ 0 h 14"/>
                  <a:gd name="T2" fmla="*/ 14 w 14"/>
                  <a:gd name="T3" fmla="*/ 7 h 14"/>
                  <a:gd name="T4" fmla="*/ 0 w 14"/>
                  <a:gd name="T5" fmla="*/ 14 h 14"/>
                  <a:gd name="T6" fmla="*/ 0 w 14"/>
                  <a:gd name="T7" fmla="*/ 7 h 14"/>
                  <a:gd name="T8" fmla="*/ 14 w 14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4" y="0"/>
                    </a:moveTo>
                    <a:lnTo>
                      <a:pt x="14" y="7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10" name="Freeform 190"/>
              <p:cNvSpPr>
                <a:spLocks/>
              </p:cNvSpPr>
              <p:nvPr/>
            </p:nvSpPr>
            <p:spPr bwMode="auto">
              <a:xfrm>
                <a:off x="1622" y="2529"/>
                <a:ext cx="71" cy="141"/>
              </a:xfrm>
              <a:custGeom>
                <a:avLst/>
                <a:gdLst>
                  <a:gd name="T0" fmla="*/ 14 w 71"/>
                  <a:gd name="T1" fmla="*/ 0 h 141"/>
                  <a:gd name="T2" fmla="*/ 0 w 71"/>
                  <a:gd name="T3" fmla="*/ 7 h 141"/>
                  <a:gd name="T4" fmla="*/ 57 w 71"/>
                  <a:gd name="T5" fmla="*/ 141 h 141"/>
                  <a:gd name="T6" fmla="*/ 71 w 71"/>
                  <a:gd name="T7" fmla="*/ 134 h 141"/>
                  <a:gd name="T8" fmla="*/ 14 w 71"/>
                  <a:gd name="T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41">
                    <a:moveTo>
                      <a:pt x="14" y="0"/>
                    </a:moveTo>
                    <a:lnTo>
                      <a:pt x="0" y="7"/>
                    </a:lnTo>
                    <a:lnTo>
                      <a:pt x="57" y="141"/>
                    </a:lnTo>
                    <a:lnTo>
                      <a:pt x="71" y="134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11" name="Freeform 191"/>
              <p:cNvSpPr>
                <a:spLocks/>
              </p:cNvSpPr>
              <p:nvPr/>
            </p:nvSpPr>
            <p:spPr bwMode="auto">
              <a:xfrm>
                <a:off x="1955" y="1090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1 w 36"/>
                  <a:gd name="T3" fmla="*/ 21 h 50"/>
                  <a:gd name="T4" fmla="*/ 21 w 36"/>
                  <a:gd name="T5" fmla="*/ 28 h 50"/>
                  <a:gd name="T6" fmla="*/ 36 w 36"/>
                  <a:gd name="T7" fmla="*/ 42 h 50"/>
                  <a:gd name="T8" fmla="*/ 36 w 36"/>
                  <a:gd name="T9" fmla="*/ 50 h 50"/>
                  <a:gd name="T10" fmla="*/ 14 w 36"/>
                  <a:gd name="T11" fmla="*/ 28 h 50"/>
                  <a:gd name="T12" fmla="*/ 14 w 36"/>
                  <a:gd name="T13" fmla="*/ 28 h 50"/>
                  <a:gd name="T14" fmla="*/ 0 w 36"/>
                  <a:gd name="T15" fmla="*/ 14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6" y="42"/>
                    </a:lnTo>
                    <a:lnTo>
                      <a:pt x="36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12" name="Freeform 192"/>
              <p:cNvSpPr>
                <a:spLocks/>
              </p:cNvSpPr>
              <p:nvPr/>
            </p:nvSpPr>
            <p:spPr bwMode="auto">
              <a:xfrm>
                <a:off x="1948" y="1083"/>
                <a:ext cx="50" cy="71"/>
              </a:xfrm>
              <a:custGeom>
                <a:avLst/>
                <a:gdLst>
                  <a:gd name="T0" fmla="*/ 21 w 50"/>
                  <a:gd name="T1" fmla="*/ 7 h 71"/>
                  <a:gd name="T2" fmla="*/ 36 w 50"/>
                  <a:gd name="T3" fmla="*/ 28 h 71"/>
                  <a:gd name="T4" fmla="*/ 36 w 50"/>
                  <a:gd name="T5" fmla="*/ 28 h 71"/>
                  <a:gd name="T6" fmla="*/ 36 w 50"/>
                  <a:gd name="T7" fmla="*/ 28 h 71"/>
                  <a:gd name="T8" fmla="*/ 36 w 50"/>
                  <a:gd name="T9" fmla="*/ 35 h 71"/>
                  <a:gd name="T10" fmla="*/ 28 w 50"/>
                  <a:gd name="T11" fmla="*/ 42 h 71"/>
                  <a:gd name="T12" fmla="*/ 36 w 50"/>
                  <a:gd name="T13" fmla="*/ 35 h 71"/>
                  <a:gd name="T14" fmla="*/ 50 w 50"/>
                  <a:gd name="T15" fmla="*/ 49 h 71"/>
                  <a:gd name="T16" fmla="*/ 50 w 50"/>
                  <a:gd name="T17" fmla="*/ 49 h 71"/>
                  <a:gd name="T18" fmla="*/ 50 w 50"/>
                  <a:gd name="T19" fmla="*/ 49 h 71"/>
                  <a:gd name="T20" fmla="*/ 50 w 50"/>
                  <a:gd name="T21" fmla="*/ 57 h 71"/>
                  <a:gd name="T22" fmla="*/ 50 w 50"/>
                  <a:gd name="T23" fmla="*/ 71 h 71"/>
                  <a:gd name="T24" fmla="*/ 43 w 50"/>
                  <a:gd name="T25" fmla="*/ 64 h 71"/>
                  <a:gd name="T26" fmla="*/ 7 w 50"/>
                  <a:gd name="T27" fmla="*/ 28 h 71"/>
                  <a:gd name="T28" fmla="*/ 0 w 50"/>
                  <a:gd name="T29" fmla="*/ 28 h 71"/>
                  <a:gd name="T30" fmla="*/ 7 w 50"/>
                  <a:gd name="T31" fmla="*/ 21 h 71"/>
                  <a:gd name="T32" fmla="*/ 14 w 50"/>
                  <a:gd name="T33" fmla="*/ 7 h 71"/>
                  <a:gd name="T34" fmla="*/ 14 w 50"/>
                  <a:gd name="T35" fmla="*/ 0 h 71"/>
                  <a:gd name="T36" fmla="*/ 21 w 50"/>
                  <a:gd name="T37" fmla="*/ 7 h 71"/>
                  <a:gd name="T38" fmla="*/ 21 w 50"/>
                  <a:gd name="T39" fmla="*/ 7 h 71"/>
                  <a:gd name="T40" fmla="*/ 14 w 50"/>
                  <a:gd name="T41" fmla="*/ 21 h 71"/>
                  <a:gd name="T42" fmla="*/ 7 w 50"/>
                  <a:gd name="T43" fmla="*/ 21 h 71"/>
                  <a:gd name="T44" fmla="*/ 14 w 50"/>
                  <a:gd name="T45" fmla="*/ 21 h 71"/>
                  <a:gd name="T46" fmla="*/ 50 w 50"/>
                  <a:gd name="T47" fmla="*/ 57 h 71"/>
                  <a:gd name="T48" fmla="*/ 43 w 50"/>
                  <a:gd name="T49" fmla="*/ 64 h 71"/>
                  <a:gd name="T50" fmla="*/ 43 w 50"/>
                  <a:gd name="T51" fmla="*/ 57 h 71"/>
                  <a:gd name="T52" fmla="*/ 43 w 50"/>
                  <a:gd name="T53" fmla="*/ 49 h 71"/>
                  <a:gd name="T54" fmla="*/ 50 w 50"/>
                  <a:gd name="T55" fmla="*/ 49 h 71"/>
                  <a:gd name="T56" fmla="*/ 43 w 50"/>
                  <a:gd name="T57" fmla="*/ 57 h 71"/>
                  <a:gd name="T58" fmla="*/ 28 w 50"/>
                  <a:gd name="T59" fmla="*/ 42 h 71"/>
                  <a:gd name="T60" fmla="*/ 28 w 50"/>
                  <a:gd name="T61" fmla="*/ 42 h 71"/>
                  <a:gd name="T62" fmla="*/ 28 w 50"/>
                  <a:gd name="T63" fmla="*/ 35 h 71"/>
                  <a:gd name="T64" fmla="*/ 28 w 50"/>
                  <a:gd name="T65" fmla="*/ 28 h 71"/>
                  <a:gd name="T66" fmla="*/ 36 w 50"/>
                  <a:gd name="T67" fmla="*/ 28 h 71"/>
                  <a:gd name="T68" fmla="*/ 28 w 50"/>
                  <a:gd name="T69" fmla="*/ 35 h 71"/>
                  <a:gd name="T70" fmla="*/ 14 w 50"/>
                  <a:gd name="T71" fmla="*/ 14 h 71"/>
                  <a:gd name="T72" fmla="*/ 21 w 50"/>
                  <a:gd name="T73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71">
                    <a:moveTo>
                      <a:pt x="21" y="7"/>
                    </a:moveTo>
                    <a:lnTo>
                      <a:pt x="36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35"/>
                    </a:lnTo>
                    <a:lnTo>
                      <a:pt x="28" y="42"/>
                    </a:lnTo>
                    <a:lnTo>
                      <a:pt x="36" y="35"/>
                    </a:lnTo>
                    <a:lnTo>
                      <a:pt x="50" y="49"/>
                    </a:lnTo>
                    <a:lnTo>
                      <a:pt x="50" y="49"/>
                    </a:lnTo>
                    <a:lnTo>
                      <a:pt x="50" y="49"/>
                    </a:lnTo>
                    <a:lnTo>
                      <a:pt x="50" y="57"/>
                    </a:lnTo>
                    <a:lnTo>
                      <a:pt x="50" y="71"/>
                    </a:lnTo>
                    <a:lnTo>
                      <a:pt x="43" y="64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43" y="57"/>
                    </a:lnTo>
                    <a:lnTo>
                      <a:pt x="43" y="49"/>
                    </a:lnTo>
                    <a:lnTo>
                      <a:pt x="50" y="49"/>
                    </a:lnTo>
                    <a:lnTo>
                      <a:pt x="43" y="57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36" y="28"/>
                    </a:lnTo>
                    <a:lnTo>
                      <a:pt x="28" y="35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13" name="Freeform 193"/>
              <p:cNvSpPr>
                <a:spLocks/>
              </p:cNvSpPr>
              <p:nvPr/>
            </p:nvSpPr>
            <p:spPr bwMode="auto">
              <a:xfrm>
                <a:off x="1955" y="969"/>
                <a:ext cx="177" cy="156"/>
              </a:xfrm>
              <a:custGeom>
                <a:avLst/>
                <a:gdLst>
                  <a:gd name="T0" fmla="*/ 163 w 177"/>
                  <a:gd name="T1" fmla="*/ 0 h 156"/>
                  <a:gd name="T2" fmla="*/ 57 w 177"/>
                  <a:gd name="T3" fmla="*/ 142 h 156"/>
                  <a:gd name="T4" fmla="*/ 0 w 177"/>
                  <a:gd name="T5" fmla="*/ 135 h 156"/>
                  <a:gd name="T6" fmla="*/ 7 w 177"/>
                  <a:gd name="T7" fmla="*/ 149 h 156"/>
                  <a:gd name="T8" fmla="*/ 71 w 177"/>
                  <a:gd name="T9" fmla="*/ 156 h 156"/>
                  <a:gd name="T10" fmla="*/ 177 w 177"/>
                  <a:gd name="T11" fmla="*/ 22 h 156"/>
                  <a:gd name="T12" fmla="*/ 163 w 177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56">
                    <a:moveTo>
                      <a:pt x="163" y="0"/>
                    </a:moveTo>
                    <a:lnTo>
                      <a:pt x="57" y="142"/>
                    </a:lnTo>
                    <a:lnTo>
                      <a:pt x="0" y="135"/>
                    </a:lnTo>
                    <a:lnTo>
                      <a:pt x="7" y="149"/>
                    </a:lnTo>
                    <a:lnTo>
                      <a:pt x="71" y="156"/>
                    </a:lnTo>
                    <a:lnTo>
                      <a:pt x="177" y="22"/>
                    </a:lnTo>
                    <a:lnTo>
                      <a:pt x="163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14" name="Freeform 194"/>
              <p:cNvSpPr>
                <a:spLocks/>
              </p:cNvSpPr>
              <p:nvPr/>
            </p:nvSpPr>
            <p:spPr bwMode="auto">
              <a:xfrm>
                <a:off x="1955" y="969"/>
                <a:ext cx="192" cy="163"/>
              </a:xfrm>
              <a:custGeom>
                <a:avLst/>
                <a:gdLst>
                  <a:gd name="T0" fmla="*/ 170 w 192"/>
                  <a:gd name="T1" fmla="*/ 8 h 163"/>
                  <a:gd name="T2" fmla="*/ 64 w 192"/>
                  <a:gd name="T3" fmla="*/ 149 h 163"/>
                  <a:gd name="T4" fmla="*/ 57 w 192"/>
                  <a:gd name="T5" fmla="*/ 149 h 163"/>
                  <a:gd name="T6" fmla="*/ 57 w 192"/>
                  <a:gd name="T7" fmla="*/ 149 h 163"/>
                  <a:gd name="T8" fmla="*/ 0 w 192"/>
                  <a:gd name="T9" fmla="*/ 142 h 163"/>
                  <a:gd name="T10" fmla="*/ 0 w 192"/>
                  <a:gd name="T11" fmla="*/ 135 h 163"/>
                  <a:gd name="T12" fmla="*/ 7 w 192"/>
                  <a:gd name="T13" fmla="*/ 135 h 163"/>
                  <a:gd name="T14" fmla="*/ 14 w 192"/>
                  <a:gd name="T15" fmla="*/ 149 h 163"/>
                  <a:gd name="T16" fmla="*/ 7 w 192"/>
                  <a:gd name="T17" fmla="*/ 156 h 163"/>
                  <a:gd name="T18" fmla="*/ 7 w 192"/>
                  <a:gd name="T19" fmla="*/ 149 h 163"/>
                  <a:gd name="T20" fmla="*/ 71 w 192"/>
                  <a:gd name="T21" fmla="*/ 156 h 163"/>
                  <a:gd name="T22" fmla="*/ 78 w 192"/>
                  <a:gd name="T23" fmla="*/ 163 h 163"/>
                  <a:gd name="T24" fmla="*/ 71 w 192"/>
                  <a:gd name="T25" fmla="*/ 156 h 163"/>
                  <a:gd name="T26" fmla="*/ 177 w 192"/>
                  <a:gd name="T27" fmla="*/ 22 h 163"/>
                  <a:gd name="T28" fmla="*/ 184 w 192"/>
                  <a:gd name="T29" fmla="*/ 22 h 163"/>
                  <a:gd name="T30" fmla="*/ 192 w 192"/>
                  <a:gd name="T31" fmla="*/ 29 h 163"/>
                  <a:gd name="T32" fmla="*/ 184 w 192"/>
                  <a:gd name="T33" fmla="*/ 29 h 163"/>
                  <a:gd name="T34" fmla="*/ 78 w 192"/>
                  <a:gd name="T35" fmla="*/ 163 h 163"/>
                  <a:gd name="T36" fmla="*/ 78 w 192"/>
                  <a:gd name="T37" fmla="*/ 163 h 163"/>
                  <a:gd name="T38" fmla="*/ 71 w 192"/>
                  <a:gd name="T39" fmla="*/ 163 h 163"/>
                  <a:gd name="T40" fmla="*/ 7 w 192"/>
                  <a:gd name="T41" fmla="*/ 156 h 163"/>
                  <a:gd name="T42" fmla="*/ 7 w 192"/>
                  <a:gd name="T43" fmla="*/ 156 h 163"/>
                  <a:gd name="T44" fmla="*/ 7 w 192"/>
                  <a:gd name="T45" fmla="*/ 149 h 163"/>
                  <a:gd name="T46" fmla="*/ 0 w 192"/>
                  <a:gd name="T47" fmla="*/ 135 h 163"/>
                  <a:gd name="T48" fmla="*/ 0 w 192"/>
                  <a:gd name="T49" fmla="*/ 135 h 163"/>
                  <a:gd name="T50" fmla="*/ 0 w 192"/>
                  <a:gd name="T51" fmla="*/ 135 h 163"/>
                  <a:gd name="T52" fmla="*/ 57 w 192"/>
                  <a:gd name="T53" fmla="*/ 142 h 163"/>
                  <a:gd name="T54" fmla="*/ 57 w 192"/>
                  <a:gd name="T55" fmla="*/ 149 h 163"/>
                  <a:gd name="T56" fmla="*/ 57 w 192"/>
                  <a:gd name="T57" fmla="*/ 142 h 163"/>
                  <a:gd name="T58" fmla="*/ 163 w 192"/>
                  <a:gd name="T59" fmla="*/ 0 h 163"/>
                  <a:gd name="T60" fmla="*/ 170 w 192"/>
                  <a:gd name="T61" fmla="*/ 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2" h="163">
                    <a:moveTo>
                      <a:pt x="170" y="8"/>
                    </a:moveTo>
                    <a:lnTo>
                      <a:pt x="64" y="149"/>
                    </a:lnTo>
                    <a:lnTo>
                      <a:pt x="57" y="149"/>
                    </a:lnTo>
                    <a:lnTo>
                      <a:pt x="57" y="149"/>
                    </a:lnTo>
                    <a:lnTo>
                      <a:pt x="0" y="142"/>
                    </a:lnTo>
                    <a:lnTo>
                      <a:pt x="0" y="135"/>
                    </a:lnTo>
                    <a:lnTo>
                      <a:pt x="7" y="135"/>
                    </a:lnTo>
                    <a:lnTo>
                      <a:pt x="14" y="149"/>
                    </a:lnTo>
                    <a:lnTo>
                      <a:pt x="7" y="156"/>
                    </a:lnTo>
                    <a:lnTo>
                      <a:pt x="7" y="149"/>
                    </a:lnTo>
                    <a:lnTo>
                      <a:pt x="71" y="156"/>
                    </a:lnTo>
                    <a:lnTo>
                      <a:pt x="78" y="163"/>
                    </a:lnTo>
                    <a:lnTo>
                      <a:pt x="71" y="156"/>
                    </a:lnTo>
                    <a:lnTo>
                      <a:pt x="177" y="22"/>
                    </a:lnTo>
                    <a:lnTo>
                      <a:pt x="184" y="22"/>
                    </a:lnTo>
                    <a:lnTo>
                      <a:pt x="192" y="29"/>
                    </a:lnTo>
                    <a:lnTo>
                      <a:pt x="184" y="29"/>
                    </a:lnTo>
                    <a:lnTo>
                      <a:pt x="78" y="163"/>
                    </a:lnTo>
                    <a:lnTo>
                      <a:pt x="78" y="163"/>
                    </a:lnTo>
                    <a:lnTo>
                      <a:pt x="71" y="163"/>
                    </a:lnTo>
                    <a:lnTo>
                      <a:pt x="7" y="156"/>
                    </a:lnTo>
                    <a:lnTo>
                      <a:pt x="7" y="156"/>
                    </a:lnTo>
                    <a:lnTo>
                      <a:pt x="7" y="149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0" y="135"/>
                    </a:lnTo>
                    <a:lnTo>
                      <a:pt x="57" y="142"/>
                    </a:lnTo>
                    <a:lnTo>
                      <a:pt x="57" y="149"/>
                    </a:lnTo>
                    <a:lnTo>
                      <a:pt x="57" y="142"/>
                    </a:lnTo>
                    <a:lnTo>
                      <a:pt x="163" y="0"/>
                    </a:lnTo>
                    <a:lnTo>
                      <a:pt x="170" y="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15" name="Freeform 195"/>
              <p:cNvSpPr>
                <a:spLocks/>
              </p:cNvSpPr>
              <p:nvPr/>
            </p:nvSpPr>
            <p:spPr bwMode="auto">
              <a:xfrm>
                <a:off x="2118" y="962"/>
                <a:ext cx="21" cy="36"/>
              </a:xfrm>
              <a:custGeom>
                <a:avLst/>
                <a:gdLst>
                  <a:gd name="T0" fmla="*/ 14 w 21"/>
                  <a:gd name="T1" fmla="*/ 36 h 36"/>
                  <a:gd name="T2" fmla="*/ 0 w 21"/>
                  <a:gd name="T3" fmla="*/ 15 h 36"/>
                  <a:gd name="T4" fmla="*/ 0 w 21"/>
                  <a:gd name="T5" fmla="*/ 7 h 36"/>
                  <a:gd name="T6" fmla="*/ 7 w 21"/>
                  <a:gd name="T7" fmla="*/ 0 h 36"/>
                  <a:gd name="T8" fmla="*/ 7 w 21"/>
                  <a:gd name="T9" fmla="*/ 7 h 36"/>
                  <a:gd name="T10" fmla="*/ 21 w 21"/>
                  <a:gd name="T11" fmla="*/ 29 h 36"/>
                  <a:gd name="T12" fmla="*/ 14 w 2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6">
                    <a:moveTo>
                      <a:pt x="14" y="36"/>
                    </a:moveTo>
                    <a:lnTo>
                      <a:pt x="0" y="15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21" y="29"/>
                    </a:lnTo>
                    <a:lnTo>
                      <a:pt x="14" y="36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16" name="Freeform 196"/>
              <p:cNvSpPr>
                <a:spLocks/>
              </p:cNvSpPr>
              <p:nvPr/>
            </p:nvSpPr>
            <p:spPr bwMode="auto">
              <a:xfrm>
                <a:off x="2111" y="984"/>
                <a:ext cx="36" cy="42"/>
              </a:xfrm>
              <a:custGeom>
                <a:avLst/>
                <a:gdLst>
                  <a:gd name="T0" fmla="*/ 7 w 36"/>
                  <a:gd name="T1" fmla="*/ 0 h 42"/>
                  <a:gd name="T2" fmla="*/ 21 w 36"/>
                  <a:gd name="T3" fmla="*/ 14 h 42"/>
                  <a:gd name="T4" fmla="*/ 21 w 36"/>
                  <a:gd name="T5" fmla="*/ 21 h 42"/>
                  <a:gd name="T6" fmla="*/ 36 w 36"/>
                  <a:gd name="T7" fmla="*/ 42 h 42"/>
                  <a:gd name="T8" fmla="*/ 36 w 36"/>
                  <a:gd name="T9" fmla="*/ 42 h 42"/>
                  <a:gd name="T10" fmla="*/ 14 w 36"/>
                  <a:gd name="T11" fmla="*/ 21 h 42"/>
                  <a:gd name="T12" fmla="*/ 14 w 36"/>
                  <a:gd name="T13" fmla="*/ 21 h 42"/>
                  <a:gd name="T14" fmla="*/ 0 w 36"/>
                  <a:gd name="T15" fmla="*/ 7 h 42"/>
                  <a:gd name="T16" fmla="*/ 7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17" name="Freeform 197"/>
              <p:cNvSpPr>
                <a:spLocks/>
              </p:cNvSpPr>
              <p:nvPr/>
            </p:nvSpPr>
            <p:spPr bwMode="auto">
              <a:xfrm>
                <a:off x="2104" y="977"/>
                <a:ext cx="50" cy="56"/>
              </a:xfrm>
              <a:custGeom>
                <a:avLst/>
                <a:gdLst>
                  <a:gd name="T0" fmla="*/ 21 w 50"/>
                  <a:gd name="T1" fmla="*/ 7 h 56"/>
                  <a:gd name="T2" fmla="*/ 35 w 50"/>
                  <a:gd name="T3" fmla="*/ 21 h 56"/>
                  <a:gd name="T4" fmla="*/ 35 w 50"/>
                  <a:gd name="T5" fmla="*/ 21 h 56"/>
                  <a:gd name="T6" fmla="*/ 35 w 50"/>
                  <a:gd name="T7" fmla="*/ 21 h 56"/>
                  <a:gd name="T8" fmla="*/ 35 w 50"/>
                  <a:gd name="T9" fmla="*/ 28 h 56"/>
                  <a:gd name="T10" fmla="*/ 28 w 50"/>
                  <a:gd name="T11" fmla="*/ 35 h 56"/>
                  <a:gd name="T12" fmla="*/ 35 w 50"/>
                  <a:gd name="T13" fmla="*/ 28 h 56"/>
                  <a:gd name="T14" fmla="*/ 50 w 50"/>
                  <a:gd name="T15" fmla="*/ 49 h 56"/>
                  <a:gd name="T16" fmla="*/ 43 w 50"/>
                  <a:gd name="T17" fmla="*/ 56 h 56"/>
                  <a:gd name="T18" fmla="*/ 43 w 50"/>
                  <a:gd name="T19" fmla="*/ 56 h 56"/>
                  <a:gd name="T20" fmla="*/ 7 w 50"/>
                  <a:gd name="T21" fmla="*/ 21 h 56"/>
                  <a:gd name="T22" fmla="*/ 0 w 50"/>
                  <a:gd name="T23" fmla="*/ 21 h 56"/>
                  <a:gd name="T24" fmla="*/ 7 w 50"/>
                  <a:gd name="T25" fmla="*/ 14 h 56"/>
                  <a:gd name="T26" fmla="*/ 14 w 50"/>
                  <a:gd name="T27" fmla="*/ 7 h 56"/>
                  <a:gd name="T28" fmla="*/ 14 w 50"/>
                  <a:gd name="T29" fmla="*/ 0 h 56"/>
                  <a:gd name="T30" fmla="*/ 21 w 50"/>
                  <a:gd name="T31" fmla="*/ 7 h 56"/>
                  <a:gd name="T32" fmla="*/ 21 w 50"/>
                  <a:gd name="T33" fmla="*/ 14 h 56"/>
                  <a:gd name="T34" fmla="*/ 14 w 50"/>
                  <a:gd name="T35" fmla="*/ 21 h 56"/>
                  <a:gd name="T36" fmla="*/ 7 w 50"/>
                  <a:gd name="T37" fmla="*/ 14 h 56"/>
                  <a:gd name="T38" fmla="*/ 14 w 50"/>
                  <a:gd name="T39" fmla="*/ 14 h 56"/>
                  <a:gd name="T40" fmla="*/ 50 w 50"/>
                  <a:gd name="T41" fmla="*/ 49 h 56"/>
                  <a:gd name="T42" fmla="*/ 50 w 50"/>
                  <a:gd name="T43" fmla="*/ 49 h 56"/>
                  <a:gd name="T44" fmla="*/ 43 w 50"/>
                  <a:gd name="T45" fmla="*/ 56 h 56"/>
                  <a:gd name="T46" fmla="*/ 28 w 50"/>
                  <a:gd name="T47" fmla="*/ 35 h 56"/>
                  <a:gd name="T48" fmla="*/ 28 w 50"/>
                  <a:gd name="T49" fmla="*/ 35 h 56"/>
                  <a:gd name="T50" fmla="*/ 28 w 50"/>
                  <a:gd name="T51" fmla="*/ 28 h 56"/>
                  <a:gd name="T52" fmla="*/ 28 w 50"/>
                  <a:gd name="T53" fmla="*/ 21 h 56"/>
                  <a:gd name="T54" fmla="*/ 35 w 50"/>
                  <a:gd name="T55" fmla="*/ 21 h 56"/>
                  <a:gd name="T56" fmla="*/ 28 w 50"/>
                  <a:gd name="T57" fmla="*/ 28 h 56"/>
                  <a:gd name="T58" fmla="*/ 14 w 50"/>
                  <a:gd name="T59" fmla="*/ 14 h 56"/>
                  <a:gd name="T60" fmla="*/ 21 w 50"/>
                  <a:gd name="T61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" h="56">
                    <a:moveTo>
                      <a:pt x="21" y="7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35" y="28"/>
                    </a:lnTo>
                    <a:lnTo>
                      <a:pt x="50" y="49"/>
                    </a:lnTo>
                    <a:lnTo>
                      <a:pt x="43" y="56"/>
                    </a:lnTo>
                    <a:lnTo>
                      <a:pt x="43" y="56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14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50" y="49"/>
                    </a:lnTo>
                    <a:lnTo>
                      <a:pt x="50" y="49"/>
                    </a:lnTo>
                    <a:lnTo>
                      <a:pt x="43" y="56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18" name="Freeform 198"/>
              <p:cNvSpPr>
                <a:spLocks/>
              </p:cNvSpPr>
              <p:nvPr/>
            </p:nvSpPr>
            <p:spPr bwMode="auto">
              <a:xfrm>
                <a:off x="2097" y="998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14 h 49"/>
                  <a:gd name="T4" fmla="*/ 21 w 35"/>
                  <a:gd name="T5" fmla="*/ 21 h 49"/>
                  <a:gd name="T6" fmla="*/ 35 w 35"/>
                  <a:gd name="T7" fmla="*/ 42 h 49"/>
                  <a:gd name="T8" fmla="*/ 35 w 35"/>
                  <a:gd name="T9" fmla="*/ 49 h 49"/>
                  <a:gd name="T10" fmla="*/ 21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2"/>
                    </a:lnTo>
                    <a:lnTo>
                      <a:pt x="35" y="49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19" name="Freeform 199"/>
              <p:cNvSpPr>
                <a:spLocks/>
              </p:cNvSpPr>
              <p:nvPr/>
            </p:nvSpPr>
            <p:spPr bwMode="auto">
              <a:xfrm>
                <a:off x="2090" y="998"/>
                <a:ext cx="49" cy="71"/>
              </a:xfrm>
              <a:custGeom>
                <a:avLst/>
                <a:gdLst>
                  <a:gd name="T0" fmla="*/ 21 w 49"/>
                  <a:gd name="T1" fmla="*/ 0 h 71"/>
                  <a:gd name="T2" fmla="*/ 35 w 49"/>
                  <a:gd name="T3" fmla="*/ 14 h 71"/>
                  <a:gd name="T4" fmla="*/ 35 w 49"/>
                  <a:gd name="T5" fmla="*/ 14 h 71"/>
                  <a:gd name="T6" fmla="*/ 35 w 49"/>
                  <a:gd name="T7" fmla="*/ 14 h 71"/>
                  <a:gd name="T8" fmla="*/ 35 w 49"/>
                  <a:gd name="T9" fmla="*/ 21 h 71"/>
                  <a:gd name="T10" fmla="*/ 28 w 49"/>
                  <a:gd name="T11" fmla="*/ 28 h 71"/>
                  <a:gd name="T12" fmla="*/ 35 w 49"/>
                  <a:gd name="T13" fmla="*/ 21 h 71"/>
                  <a:gd name="T14" fmla="*/ 49 w 49"/>
                  <a:gd name="T15" fmla="*/ 42 h 71"/>
                  <a:gd name="T16" fmla="*/ 49 w 49"/>
                  <a:gd name="T17" fmla="*/ 42 h 71"/>
                  <a:gd name="T18" fmla="*/ 49 w 49"/>
                  <a:gd name="T19" fmla="*/ 42 h 71"/>
                  <a:gd name="T20" fmla="*/ 49 w 49"/>
                  <a:gd name="T21" fmla="*/ 49 h 71"/>
                  <a:gd name="T22" fmla="*/ 49 w 49"/>
                  <a:gd name="T23" fmla="*/ 71 h 71"/>
                  <a:gd name="T24" fmla="*/ 42 w 49"/>
                  <a:gd name="T25" fmla="*/ 57 h 71"/>
                  <a:gd name="T26" fmla="*/ 28 w 49"/>
                  <a:gd name="T27" fmla="*/ 35 h 71"/>
                  <a:gd name="T28" fmla="*/ 28 w 49"/>
                  <a:gd name="T29" fmla="*/ 28 h 71"/>
                  <a:gd name="T30" fmla="*/ 28 w 49"/>
                  <a:gd name="T31" fmla="*/ 35 h 71"/>
                  <a:gd name="T32" fmla="*/ 21 w 49"/>
                  <a:gd name="T33" fmla="*/ 35 h 71"/>
                  <a:gd name="T34" fmla="*/ 21 w 49"/>
                  <a:gd name="T35" fmla="*/ 35 h 71"/>
                  <a:gd name="T36" fmla="*/ 21 w 49"/>
                  <a:gd name="T37" fmla="*/ 35 h 71"/>
                  <a:gd name="T38" fmla="*/ 7 w 49"/>
                  <a:gd name="T39" fmla="*/ 21 h 71"/>
                  <a:gd name="T40" fmla="*/ 0 w 49"/>
                  <a:gd name="T41" fmla="*/ 21 h 71"/>
                  <a:gd name="T42" fmla="*/ 7 w 49"/>
                  <a:gd name="T43" fmla="*/ 14 h 71"/>
                  <a:gd name="T44" fmla="*/ 14 w 49"/>
                  <a:gd name="T45" fmla="*/ 14 h 71"/>
                  <a:gd name="T46" fmla="*/ 28 w 49"/>
                  <a:gd name="T47" fmla="*/ 28 h 71"/>
                  <a:gd name="T48" fmla="*/ 21 w 49"/>
                  <a:gd name="T49" fmla="*/ 35 h 71"/>
                  <a:gd name="T50" fmla="*/ 21 w 49"/>
                  <a:gd name="T51" fmla="*/ 28 h 71"/>
                  <a:gd name="T52" fmla="*/ 28 w 49"/>
                  <a:gd name="T53" fmla="*/ 28 h 71"/>
                  <a:gd name="T54" fmla="*/ 35 w 49"/>
                  <a:gd name="T55" fmla="*/ 28 h 71"/>
                  <a:gd name="T56" fmla="*/ 35 w 49"/>
                  <a:gd name="T57" fmla="*/ 28 h 71"/>
                  <a:gd name="T58" fmla="*/ 49 w 49"/>
                  <a:gd name="T59" fmla="*/ 49 h 71"/>
                  <a:gd name="T60" fmla="*/ 42 w 49"/>
                  <a:gd name="T61" fmla="*/ 57 h 71"/>
                  <a:gd name="T62" fmla="*/ 42 w 49"/>
                  <a:gd name="T63" fmla="*/ 49 h 71"/>
                  <a:gd name="T64" fmla="*/ 42 w 49"/>
                  <a:gd name="T65" fmla="*/ 42 h 71"/>
                  <a:gd name="T66" fmla="*/ 49 w 49"/>
                  <a:gd name="T67" fmla="*/ 42 h 71"/>
                  <a:gd name="T68" fmla="*/ 42 w 49"/>
                  <a:gd name="T69" fmla="*/ 49 h 71"/>
                  <a:gd name="T70" fmla="*/ 28 w 49"/>
                  <a:gd name="T71" fmla="*/ 28 h 71"/>
                  <a:gd name="T72" fmla="*/ 28 w 49"/>
                  <a:gd name="T73" fmla="*/ 28 h 71"/>
                  <a:gd name="T74" fmla="*/ 28 w 49"/>
                  <a:gd name="T75" fmla="*/ 21 h 71"/>
                  <a:gd name="T76" fmla="*/ 28 w 49"/>
                  <a:gd name="T77" fmla="*/ 14 h 71"/>
                  <a:gd name="T78" fmla="*/ 35 w 49"/>
                  <a:gd name="T79" fmla="*/ 14 h 71"/>
                  <a:gd name="T80" fmla="*/ 28 w 49"/>
                  <a:gd name="T81" fmla="*/ 21 h 71"/>
                  <a:gd name="T82" fmla="*/ 14 w 49"/>
                  <a:gd name="T83" fmla="*/ 7 h 71"/>
                  <a:gd name="T84" fmla="*/ 21 w 49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71">
                    <a:moveTo>
                      <a:pt x="21" y="0"/>
                    </a:moveTo>
                    <a:lnTo>
                      <a:pt x="35" y="14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35" y="21"/>
                    </a:lnTo>
                    <a:lnTo>
                      <a:pt x="49" y="42"/>
                    </a:lnTo>
                    <a:lnTo>
                      <a:pt x="49" y="42"/>
                    </a:lnTo>
                    <a:lnTo>
                      <a:pt x="49" y="42"/>
                    </a:lnTo>
                    <a:lnTo>
                      <a:pt x="49" y="49"/>
                    </a:lnTo>
                    <a:lnTo>
                      <a:pt x="49" y="71"/>
                    </a:lnTo>
                    <a:lnTo>
                      <a:pt x="42" y="57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49" y="49"/>
                    </a:lnTo>
                    <a:lnTo>
                      <a:pt x="42" y="57"/>
                    </a:lnTo>
                    <a:lnTo>
                      <a:pt x="42" y="49"/>
                    </a:lnTo>
                    <a:lnTo>
                      <a:pt x="42" y="42"/>
                    </a:lnTo>
                    <a:lnTo>
                      <a:pt x="49" y="42"/>
                    </a:lnTo>
                    <a:lnTo>
                      <a:pt x="42" y="49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28" y="14"/>
                    </a:lnTo>
                    <a:lnTo>
                      <a:pt x="35" y="14"/>
                    </a:lnTo>
                    <a:lnTo>
                      <a:pt x="28" y="21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20" name="Freeform 200"/>
              <p:cNvSpPr>
                <a:spLocks/>
              </p:cNvSpPr>
              <p:nvPr/>
            </p:nvSpPr>
            <p:spPr bwMode="auto">
              <a:xfrm>
                <a:off x="2097" y="991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21" name="Freeform 201"/>
              <p:cNvSpPr>
                <a:spLocks/>
              </p:cNvSpPr>
              <p:nvPr/>
            </p:nvSpPr>
            <p:spPr bwMode="auto">
              <a:xfrm>
                <a:off x="2083" y="1012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21 h 50"/>
                  <a:gd name="T4" fmla="*/ 21 w 35"/>
                  <a:gd name="T5" fmla="*/ 28 h 50"/>
                  <a:gd name="T6" fmla="*/ 35 w 35"/>
                  <a:gd name="T7" fmla="*/ 50 h 50"/>
                  <a:gd name="T8" fmla="*/ 35 w 35"/>
                  <a:gd name="T9" fmla="*/ 50 h 50"/>
                  <a:gd name="T10" fmla="*/ 21 w 35"/>
                  <a:gd name="T11" fmla="*/ 28 h 50"/>
                  <a:gd name="T12" fmla="*/ 14 w 35"/>
                  <a:gd name="T13" fmla="*/ 28 h 50"/>
                  <a:gd name="T14" fmla="*/ 0 w 35"/>
                  <a:gd name="T15" fmla="*/ 14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50"/>
                    </a:lnTo>
                    <a:lnTo>
                      <a:pt x="35" y="50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22" name="Freeform 202"/>
              <p:cNvSpPr>
                <a:spLocks/>
              </p:cNvSpPr>
              <p:nvPr/>
            </p:nvSpPr>
            <p:spPr bwMode="auto">
              <a:xfrm>
                <a:off x="2076" y="1005"/>
                <a:ext cx="49" cy="64"/>
              </a:xfrm>
              <a:custGeom>
                <a:avLst/>
                <a:gdLst>
                  <a:gd name="T0" fmla="*/ 21 w 49"/>
                  <a:gd name="T1" fmla="*/ 7 h 64"/>
                  <a:gd name="T2" fmla="*/ 35 w 49"/>
                  <a:gd name="T3" fmla="*/ 28 h 64"/>
                  <a:gd name="T4" fmla="*/ 35 w 49"/>
                  <a:gd name="T5" fmla="*/ 28 h 64"/>
                  <a:gd name="T6" fmla="*/ 35 w 49"/>
                  <a:gd name="T7" fmla="*/ 28 h 64"/>
                  <a:gd name="T8" fmla="*/ 35 w 49"/>
                  <a:gd name="T9" fmla="*/ 35 h 64"/>
                  <a:gd name="T10" fmla="*/ 28 w 49"/>
                  <a:gd name="T11" fmla="*/ 42 h 64"/>
                  <a:gd name="T12" fmla="*/ 35 w 49"/>
                  <a:gd name="T13" fmla="*/ 35 h 64"/>
                  <a:gd name="T14" fmla="*/ 49 w 49"/>
                  <a:gd name="T15" fmla="*/ 57 h 64"/>
                  <a:gd name="T16" fmla="*/ 42 w 49"/>
                  <a:gd name="T17" fmla="*/ 64 h 64"/>
                  <a:gd name="T18" fmla="*/ 42 w 49"/>
                  <a:gd name="T19" fmla="*/ 64 h 64"/>
                  <a:gd name="T20" fmla="*/ 28 w 49"/>
                  <a:gd name="T21" fmla="*/ 42 h 64"/>
                  <a:gd name="T22" fmla="*/ 28 w 49"/>
                  <a:gd name="T23" fmla="*/ 35 h 64"/>
                  <a:gd name="T24" fmla="*/ 28 w 49"/>
                  <a:gd name="T25" fmla="*/ 42 h 64"/>
                  <a:gd name="T26" fmla="*/ 21 w 49"/>
                  <a:gd name="T27" fmla="*/ 42 h 64"/>
                  <a:gd name="T28" fmla="*/ 21 w 49"/>
                  <a:gd name="T29" fmla="*/ 42 h 64"/>
                  <a:gd name="T30" fmla="*/ 21 w 49"/>
                  <a:gd name="T31" fmla="*/ 42 h 64"/>
                  <a:gd name="T32" fmla="*/ 7 w 49"/>
                  <a:gd name="T33" fmla="*/ 28 h 64"/>
                  <a:gd name="T34" fmla="*/ 0 w 49"/>
                  <a:gd name="T35" fmla="*/ 28 h 64"/>
                  <a:gd name="T36" fmla="*/ 7 w 49"/>
                  <a:gd name="T37" fmla="*/ 21 h 64"/>
                  <a:gd name="T38" fmla="*/ 14 w 49"/>
                  <a:gd name="T39" fmla="*/ 7 h 64"/>
                  <a:gd name="T40" fmla="*/ 14 w 49"/>
                  <a:gd name="T41" fmla="*/ 0 h 64"/>
                  <a:gd name="T42" fmla="*/ 21 w 49"/>
                  <a:gd name="T43" fmla="*/ 7 h 64"/>
                  <a:gd name="T44" fmla="*/ 21 w 49"/>
                  <a:gd name="T45" fmla="*/ 7 h 64"/>
                  <a:gd name="T46" fmla="*/ 14 w 49"/>
                  <a:gd name="T47" fmla="*/ 21 h 64"/>
                  <a:gd name="T48" fmla="*/ 7 w 49"/>
                  <a:gd name="T49" fmla="*/ 21 h 64"/>
                  <a:gd name="T50" fmla="*/ 14 w 49"/>
                  <a:gd name="T51" fmla="*/ 21 h 64"/>
                  <a:gd name="T52" fmla="*/ 28 w 49"/>
                  <a:gd name="T53" fmla="*/ 35 h 64"/>
                  <a:gd name="T54" fmla="*/ 21 w 49"/>
                  <a:gd name="T55" fmla="*/ 42 h 64"/>
                  <a:gd name="T56" fmla="*/ 21 w 49"/>
                  <a:gd name="T57" fmla="*/ 35 h 64"/>
                  <a:gd name="T58" fmla="*/ 28 w 49"/>
                  <a:gd name="T59" fmla="*/ 35 h 64"/>
                  <a:gd name="T60" fmla="*/ 35 w 49"/>
                  <a:gd name="T61" fmla="*/ 35 h 64"/>
                  <a:gd name="T62" fmla="*/ 35 w 49"/>
                  <a:gd name="T63" fmla="*/ 35 h 64"/>
                  <a:gd name="T64" fmla="*/ 49 w 49"/>
                  <a:gd name="T65" fmla="*/ 57 h 64"/>
                  <a:gd name="T66" fmla="*/ 49 w 49"/>
                  <a:gd name="T67" fmla="*/ 57 h 64"/>
                  <a:gd name="T68" fmla="*/ 42 w 49"/>
                  <a:gd name="T69" fmla="*/ 64 h 64"/>
                  <a:gd name="T70" fmla="*/ 28 w 49"/>
                  <a:gd name="T71" fmla="*/ 42 h 64"/>
                  <a:gd name="T72" fmla="*/ 28 w 49"/>
                  <a:gd name="T73" fmla="*/ 42 h 64"/>
                  <a:gd name="T74" fmla="*/ 28 w 49"/>
                  <a:gd name="T75" fmla="*/ 35 h 64"/>
                  <a:gd name="T76" fmla="*/ 28 w 49"/>
                  <a:gd name="T77" fmla="*/ 28 h 64"/>
                  <a:gd name="T78" fmla="*/ 35 w 49"/>
                  <a:gd name="T79" fmla="*/ 28 h 64"/>
                  <a:gd name="T80" fmla="*/ 28 w 49"/>
                  <a:gd name="T81" fmla="*/ 35 h 64"/>
                  <a:gd name="T82" fmla="*/ 14 w 49"/>
                  <a:gd name="T83" fmla="*/ 14 h 64"/>
                  <a:gd name="T84" fmla="*/ 21 w 49"/>
                  <a:gd name="T85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4">
                    <a:moveTo>
                      <a:pt x="21" y="7"/>
                    </a:moveTo>
                    <a:lnTo>
                      <a:pt x="35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35" y="35"/>
                    </a:lnTo>
                    <a:lnTo>
                      <a:pt x="49" y="57"/>
                    </a:lnTo>
                    <a:lnTo>
                      <a:pt x="42" y="64"/>
                    </a:lnTo>
                    <a:lnTo>
                      <a:pt x="42" y="64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8" y="35"/>
                    </a:lnTo>
                    <a:lnTo>
                      <a:pt x="21" y="42"/>
                    </a:lnTo>
                    <a:lnTo>
                      <a:pt x="21" y="35"/>
                    </a:lnTo>
                    <a:lnTo>
                      <a:pt x="28" y="35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49" y="57"/>
                    </a:lnTo>
                    <a:lnTo>
                      <a:pt x="49" y="57"/>
                    </a:lnTo>
                    <a:lnTo>
                      <a:pt x="42" y="64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23" name="Freeform 203"/>
              <p:cNvSpPr>
                <a:spLocks/>
              </p:cNvSpPr>
              <p:nvPr/>
            </p:nvSpPr>
            <p:spPr bwMode="auto">
              <a:xfrm>
                <a:off x="2069" y="1033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14 h 50"/>
                  <a:gd name="T4" fmla="*/ 21 w 35"/>
                  <a:gd name="T5" fmla="*/ 22 h 50"/>
                  <a:gd name="T6" fmla="*/ 35 w 35"/>
                  <a:gd name="T7" fmla="*/ 43 h 50"/>
                  <a:gd name="T8" fmla="*/ 35 w 35"/>
                  <a:gd name="T9" fmla="*/ 50 h 50"/>
                  <a:gd name="T10" fmla="*/ 21 w 35"/>
                  <a:gd name="T11" fmla="*/ 29 h 50"/>
                  <a:gd name="T12" fmla="*/ 14 w 35"/>
                  <a:gd name="T13" fmla="*/ 29 h 50"/>
                  <a:gd name="T14" fmla="*/ 0 w 35"/>
                  <a:gd name="T15" fmla="*/ 7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14"/>
                    </a:lnTo>
                    <a:lnTo>
                      <a:pt x="21" y="22"/>
                    </a:lnTo>
                    <a:lnTo>
                      <a:pt x="35" y="43"/>
                    </a:lnTo>
                    <a:lnTo>
                      <a:pt x="35" y="50"/>
                    </a:lnTo>
                    <a:lnTo>
                      <a:pt x="21" y="29"/>
                    </a:lnTo>
                    <a:lnTo>
                      <a:pt x="14" y="29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24" name="Freeform 204"/>
              <p:cNvSpPr>
                <a:spLocks/>
              </p:cNvSpPr>
              <p:nvPr/>
            </p:nvSpPr>
            <p:spPr bwMode="auto">
              <a:xfrm>
                <a:off x="2069" y="1033"/>
                <a:ext cx="42" cy="71"/>
              </a:xfrm>
              <a:custGeom>
                <a:avLst/>
                <a:gdLst>
                  <a:gd name="T0" fmla="*/ 14 w 42"/>
                  <a:gd name="T1" fmla="*/ 0 h 71"/>
                  <a:gd name="T2" fmla="*/ 28 w 42"/>
                  <a:gd name="T3" fmla="*/ 14 h 71"/>
                  <a:gd name="T4" fmla="*/ 28 w 42"/>
                  <a:gd name="T5" fmla="*/ 14 h 71"/>
                  <a:gd name="T6" fmla="*/ 28 w 42"/>
                  <a:gd name="T7" fmla="*/ 14 h 71"/>
                  <a:gd name="T8" fmla="*/ 28 w 42"/>
                  <a:gd name="T9" fmla="*/ 22 h 71"/>
                  <a:gd name="T10" fmla="*/ 21 w 42"/>
                  <a:gd name="T11" fmla="*/ 29 h 71"/>
                  <a:gd name="T12" fmla="*/ 28 w 42"/>
                  <a:gd name="T13" fmla="*/ 22 h 71"/>
                  <a:gd name="T14" fmla="*/ 42 w 42"/>
                  <a:gd name="T15" fmla="*/ 43 h 71"/>
                  <a:gd name="T16" fmla="*/ 42 w 42"/>
                  <a:gd name="T17" fmla="*/ 43 h 71"/>
                  <a:gd name="T18" fmla="*/ 42 w 42"/>
                  <a:gd name="T19" fmla="*/ 43 h 71"/>
                  <a:gd name="T20" fmla="*/ 42 w 42"/>
                  <a:gd name="T21" fmla="*/ 50 h 71"/>
                  <a:gd name="T22" fmla="*/ 42 w 42"/>
                  <a:gd name="T23" fmla="*/ 71 h 71"/>
                  <a:gd name="T24" fmla="*/ 35 w 42"/>
                  <a:gd name="T25" fmla="*/ 57 h 71"/>
                  <a:gd name="T26" fmla="*/ 21 w 42"/>
                  <a:gd name="T27" fmla="*/ 36 h 71"/>
                  <a:gd name="T28" fmla="*/ 21 w 42"/>
                  <a:gd name="T29" fmla="*/ 29 h 71"/>
                  <a:gd name="T30" fmla="*/ 21 w 42"/>
                  <a:gd name="T31" fmla="*/ 36 h 71"/>
                  <a:gd name="T32" fmla="*/ 14 w 42"/>
                  <a:gd name="T33" fmla="*/ 36 h 71"/>
                  <a:gd name="T34" fmla="*/ 14 w 42"/>
                  <a:gd name="T35" fmla="*/ 36 h 71"/>
                  <a:gd name="T36" fmla="*/ 14 w 42"/>
                  <a:gd name="T37" fmla="*/ 36 h 71"/>
                  <a:gd name="T38" fmla="*/ 0 w 42"/>
                  <a:gd name="T39" fmla="*/ 14 h 71"/>
                  <a:gd name="T40" fmla="*/ 0 w 42"/>
                  <a:gd name="T41" fmla="*/ 7 h 71"/>
                  <a:gd name="T42" fmla="*/ 0 w 42"/>
                  <a:gd name="T43" fmla="*/ 7 h 71"/>
                  <a:gd name="T44" fmla="*/ 7 w 42"/>
                  <a:gd name="T45" fmla="*/ 7 h 71"/>
                  <a:gd name="T46" fmla="*/ 21 w 42"/>
                  <a:gd name="T47" fmla="*/ 29 h 71"/>
                  <a:gd name="T48" fmla="*/ 14 w 42"/>
                  <a:gd name="T49" fmla="*/ 36 h 71"/>
                  <a:gd name="T50" fmla="*/ 14 w 42"/>
                  <a:gd name="T51" fmla="*/ 29 h 71"/>
                  <a:gd name="T52" fmla="*/ 21 w 42"/>
                  <a:gd name="T53" fmla="*/ 29 h 71"/>
                  <a:gd name="T54" fmla="*/ 28 w 42"/>
                  <a:gd name="T55" fmla="*/ 29 h 71"/>
                  <a:gd name="T56" fmla="*/ 28 w 42"/>
                  <a:gd name="T57" fmla="*/ 29 h 71"/>
                  <a:gd name="T58" fmla="*/ 42 w 42"/>
                  <a:gd name="T59" fmla="*/ 50 h 71"/>
                  <a:gd name="T60" fmla="*/ 35 w 42"/>
                  <a:gd name="T61" fmla="*/ 57 h 71"/>
                  <a:gd name="T62" fmla="*/ 35 w 42"/>
                  <a:gd name="T63" fmla="*/ 50 h 71"/>
                  <a:gd name="T64" fmla="*/ 35 w 42"/>
                  <a:gd name="T65" fmla="*/ 43 h 71"/>
                  <a:gd name="T66" fmla="*/ 42 w 42"/>
                  <a:gd name="T67" fmla="*/ 43 h 71"/>
                  <a:gd name="T68" fmla="*/ 35 w 42"/>
                  <a:gd name="T69" fmla="*/ 50 h 71"/>
                  <a:gd name="T70" fmla="*/ 21 w 42"/>
                  <a:gd name="T71" fmla="*/ 29 h 71"/>
                  <a:gd name="T72" fmla="*/ 21 w 42"/>
                  <a:gd name="T73" fmla="*/ 29 h 71"/>
                  <a:gd name="T74" fmla="*/ 21 w 42"/>
                  <a:gd name="T75" fmla="*/ 22 h 71"/>
                  <a:gd name="T76" fmla="*/ 21 w 42"/>
                  <a:gd name="T77" fmla="*/ 14 h 71"/>
                  <a:gd name="T78" fmla="*/ 28 w 42"/>
                  <a:gd name="T79" fmla="*/ 14 h 71"/>
                  <a:gd name="T80" fmla="*/ 21 w 42"/>
                  <a:gd name="T81" fmla="*/ 22 h 71"/>
                  <a:gd name="T82" fmla="*/ 7 w 42"/>
                  <a:gd name="T83" fmla="*/ 7 h 71"/>
                  <a:gd name="T84" fmla="*/ 14 w 42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14" y="0"/>
                    </a:move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22"/>
                    </a:lnTo>
                    <a:lnTo>
                      <a:pt x="21" y="29"/>
                    </a:lnTo>
                    <a:lnTo>
                      <a:pt x="28" y="22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50"/>
                    </a:lnTo>
                    <a:lnTo>
                      <a:pt x="42" y="71"/>
                    </a:lnTo>
                    <a:lnTo>
                      <a:pt x="35" y="57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21" y="29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50"/>
                    </a:lnTo>
                    <a:lnTo>
                      <a:pt x="35" y="43"/>
                    </a:lnTo>
                    <a:lnTo>
                      <a:pt x="42" y="43"/>
                    </a:lnTo>
                    <a:lnTo>
                      <a:pt x="35" y="50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1" y="22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1" y="22"/>
                    </a:lnTo>
                    <a:lnTo>
                      <a:pt x="7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1325" name="Group 205"/>
            <p:cNvGrpSpPr>
              <a:grpSpLocks/>
            </p:cNvGrpSpPr>
            <p:nvPr/>
          </p:nvGrpSpPr>
          <p:grpSpPr bwMode="auto">
            <a:xfrm>
              <a:off x="2931" y="1686"/>
              <a:ext cx="1010" cy="978"/>
              <a:chOff x="949" y="969"/>
              <a:chExt cx="1701" cy="1397"/>
            </a:xfrm>
          </p:grpSpPr>
          <p:sp>
            <p:nvSpPr>
              <p:cNvPr id="261326" name="Freeform 206"/>
              <p:cNvSpPr>
                <a:spLocks/>
              </p:cNvSpPr>
              <p:nvPr/>
            </p:nvSpPr>
            <p:spPr bwMode="auto">
              <a:xfrm>
                <a:off x="2069" y="1026"/>
                <a:ext cx="14" cy="21"/>
              </a:xfrm>
              <a:custGeom>
                <a:avLst/>
                <a:gdLst>
                  <a:gd name="T0" fmla="*/ 0 w 14"/>
                  <a:gd name="T1" fmla="*/ 14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14 h 21"/>
                  <a:gd name="T10" fmla="*/ 7 w 14"/>
                  <a:gd name="T11" fmla="*/ 21 h 21"/>
                  <a:gd name="T12" fmla="*/ 0 w 14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14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27" name="Freeform 207"/>
              <p:cNvSpPr>
                <a:spLocks/>
              </p:cNvSpPr>
              <p:nvPr/>
            </p:nvSpPr>
            <p:spPr bwMode="auto">
              <a:xfrm>
                <a:off x="2054" y="1047"/>
                <a:ext cx="43" cy="50"/>
              </a:xfrm>
              <a:custGeom>
                <a:avLst/>
                <a:gdLst>
                  <a:gd name="T0" fmla="*/ 15 w 43"/>
                  <a:gd name="T1" fmla="*/ 0 h 50"/>
                  <a:gd name="T2" fmla="*/ 22 w 43"/>
                  <a:gd name="T3" fmla="*/ 22 h 50"/>
                  <a:gd name="T4" fmla="*/ 22 w 43"/>
                  <a:gd name="T5" fmla="*/ 29 h 50"/>
                  <a:gd name="T6" fmla="*/ 43 w 43"/>
                  <a:gd name="T7" fmla="*/ 43 h 50"/>
                  <a:gd name="T8" fmla="*/ 36 w 43"/>
                  <a:gd name="T9" fmla="*/ 50 h 50"/>
                  <a:gd name="T10" fmla="*/ 22 w 43"/>
                  <a:gd name="T11" fmla="*/ 29 h 50"/>
                  <a:gd name="T12" fmla="*/ 15 w 43"/>
                  <a:gd name="T13" fmla="*/ 29 h 50"/>
                  <a:gd name="T14" fmla="*/ 0 w 43"/>
                  <a:gd name="T15" fmla="*/ 15 h 50"/>
                  <a:gd name="T16" fmla="*/ 15 w 43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50">
                    <a:moveTo>
                      <a:pt x="15" y="0"/>
                    </a:moveTo>
                    <a:lnTo>
                      <a:pt x="22" y="22"/>
                    </a:lnTo>
                    <a:lnTo>
                      <a:pt x="22" y="29"/>
                    </a:lnTo>
                    <a:lnTo>
                      <a:pt x="43" y="43"/>
                    </a:lnTo>
                    <a:lnTo>
                      <a:pt x="36" y="50"/>
                    </a:lnTo>
                    <a:lnTo>
                      <a:pt x="22" y="29"/>
                    </a:lnTo>
                    <a:lnTo>
                      <a:pt x="15" y="29"/>
                    </a:lnTo>
                    <a:lnTo>
                      <a:pt x="0" y="15"/>
                    </a:lnTo>
                    <a:lnTo>
                      <a:pt x="15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28" name="Freeform 208"/>
              <p:cNvSpPr>
                <a:spLocks/>
              </p:cNvSpPr>
              <p:nvPr/>
            </p:nvSpPr>
            <p:spPr bwMode="auto">
              <a:xfrm>
                <a:off x="2047" y="1047"/>
                <a:ext cx="64" cy="64"/>
              </a:xfrm>
              <a:custGeom>
                <a:avLst/>
                <a:gdLst>
                  <a:gd name="T0" fmla="*/ 29 w 64"/>
                  <a:gd name="T1" fmla="*/ 0 h 64"/>
                  <a:gd name="T2" fmla="*/ 36 w 64"/>
                  <a:gd name="T3" fmla="*/ 22 h 64"/>
                  <a:gd name="T4" fmla="*/ 36 w 64"/>
                  <a:gd name="T5" fmla="*/ 22 h 64"/>
                  <a:gd name="T6" fmla="*/ 36 w 64"/>
                  <a:gd name="T7" fmla="*/ 22 h 64"/>
                  <a:gd name="T8" fmla="*/ 36 w 64"/>
                  <a:gd name="T9" fmla="*/ 29 h 64"/>
                  <a:gd name="T10" fmla="*/ 29 w 64"/>
                  <a:gd name="T11" fmla="*/ 36 h 64"/>
                  <a:gd name="T12" fmla="*/ 36 w 64"/>
                  <a:gd name="T13" fmla="*/ 29 h 64"/>
                  <a:gd name="T14" fmla="*/ 57 w 64"/>
                  <a:gd name="T15" fmla="*/ 43 h 64"/>
                  <a:gd name="T16" fmla="*/ 64 w 64"/>
                  <a:gd name="T17" fmla="*/ 43 h 64"/>
                  <a:gd name="T18" fmla="*/ 57 w 64"/>
                  <a:gd name="T19" fmla="*/ 50 h 64"/>
                  <a:gd name="T20" fmla="*/ 50 w 64"/>
                  <a:gd name="T21" fmla="*/ 57 h 64"/>
                  <a:gd name="T22" fmla="*/ 50 w 64"/>
                  <a:gd name="T23" fmla="*/ 64 h 64"/>
                  <a:gd name="T24" fmla="*/ 43 w 64"/>
                  <a:gd name="T25" fmla="*/ 57 h 64"/>
                  <a:gd name="T26" fmla="*/ 29 w 64"/>
                  <a:gd name="T27" fmla="*/ 36 h 64"/>
                  <a:gd name="T28" fmla="*/ 29 w 64"/>
                  <a:gd name="T29" fmla="*/ 29 h 64"/>
                  <a:gd name="T30" fmla="*/ 29 w 64"/>
                  <a:gd name="T31" fmla="*/ 36 h 64"/>
                  <a:gd name="T32" fmla="*/ 22 w 64"/>
                  <a:gd name="T33" fmla="*/ 36 h 64"/>
                  <a:gd name="T34" fmla="*/ 22 w 64"/>
                  <a:gd name="T35" fmla="*/ 36 h 64"/>
                  <a:gd name="T36" fmla="*/ 22 w 64"/>
                  <a:gd name="T37" fmla="*/ 36 h 64"/>
                  <a:gd name="T38" fmla="*/ 7 w 64"/>
                  <a:gd name="T39" fmla="*/ 22 h 64"/>
                  <a:gd name="T40" fmla="*/ 0 w 64"/>
                  <a:gd name="T41" fmla="*/ 22 h 64"/>
                  <a:gd name="T42" fmla="*/ 7 w 64"/>
                  <a:gd name="T43" fmla="*/ 15 h 64"/>
                  <a:gd name="T44" fmla="*/ 15 w 64"/>
                  <a:gd name="T45" fmla="*/ 15 h 64"/>
                  <a:gd name="T46" fmla="*/ 29 w 64"/>
                  <a:gd name="T47" fmla="*/ 29 h 64"/>
                  <a:gd name="T48" fmla="*/ 22 w 64"/>
                  <a:gd name="T49" fmla="*/ 36 h 64"/>
                  <a:gd name="T50" fmla="*/ 22 w 64"/>
                  <a:gd name="T51" fmla="*/ 29 h 64"/>
                  <a:gd name="T52" fmla="*/ 29 w 64"/>
                  <a:gd name="T53" fmla="*/ 29 h 64"/>
                  <a:gd name="T54" fmla="*/ 36 w 64"/>
                  <a:gd name="T55" fmla="*/ 29 h 64"/>
                  <a:gd name="T56" fmla="*/ 36 w 64"/>
                  <a:gd name="T57" fmla="*/ 29 h 64"/>
                  <a:gd name="T58" fmla="*/ 50 w 64"/>
                  <a:gd name="T59" fmla="*/ 50 h 64"/>
                  <a:gd name="T60" fmla="*/ 43 w 64"/>
                  <a:gd name="T61" fmla="*/ 57 h 64"/>
                  <a:gd name="T62" fmla="*/ 43 w 64"/>
                  <a:gd name="T63" fmla="*/ 50 h 64"/>
                  <a:gd name="T64" fmla="*/ 50 w 64"/>
                  <a:gd name="T65" fmla="*/ 43 h 64"/>
                  <a:gd name="T66" fmla="*/ 57 w 64"/>
                  <a:gd name="T67" fmla="*/ 50 h 64"/>
                  <a:gd name="T68" fmla="*/ 50 w 64"/>
                  <a:gd name="T69" fmla="*/ 50 h 64"/>
                  <a:gd name="T70" fmla="*/ 29 w 64"/>
                  <a:gd name="T71" fmla="*/ 36 h 64"/>
                  <a:gd name="T72" fmla="*/ 29 w 64"/>
                  <a:gd name="T73" fmla="*/ 36 h 64"/>
                  <a:gd name="T74" fmla="*/ 29 w 64"/>
                  <a:gd name="T75" fmla="*/ 29 h 64"/>
                  <a:gd name="T76" fmla="*/ 29 w 64"/>
                  <a:gd name="T77" fmla="*/ 22 h 64"/>
                  <a:gd name="T78" fmla="*/ 36 w 64"/>
                  <a:gd name="T79" fmla="*/ 22 h 64"/>
                  <a:gd name="T80" fmla="*/ 29 w 64"/>
                  <a:gd name="T81" fmla="*/ 22 h 64"/>
                  <a:gd name="T82" fmla="*/ 22 w 64"/>
                  <a:gd name="T83" fmla="*/ 0 h 64"/>
                  <a:gd name="T84" fmla="*/ 29 w 64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" h="64">
                    <a:moveTo>
                      <a:pt x="29" y="0"/>
                    </a:moveTo>
                    <a:lnTo>
                      <a:pt x="36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9"/>
                    </a:lnTo>
                    <a:lnTo>
                      <a:pt x="29" y="36"/>
                    </a:lnTo>
                    <a:lnTo>
                      <a:pt x="36" y="29"/>
                    </a:lnTo>
                    <a:lnTo>
                      <a:pt x="57" y="43"/>
                    </a:lnTo>
                    <a:lnTo>
                      <a:pt x="64" y="43"/>
                    </a:lnTo>
                    <a:lnTo>
                      <a:pt x="57" y="50"/>
                    </a:lnTo>
                    <a:lnTo>
                      <a:pt x="50" y="57"/>
                    </a:lnTo>
                    <a:lnTo>
                      <a:pt x="50" y="64"/>
                    </a:lnTo>
                    <a:lnTo>
                      <a:pt x="43" y="57"/>
                    </a:lnTo>
                    <a:lnTo>
                      <a:pt x="29" y="36"/>
                    </a:lnTo>
                    <a:lnTo>
                      <a:pt x="29" y="29"/>
                    </a:lnTo>
                    <a:lnTo>
                      <a:pt x="29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7" y="22"/>
                    </a:lnTo>
                    <a:lnTo>
                      <a:pt x="0" y="22"/>
                    </a:lnTo>
                    <a:lnTo>
                      <a:pt x="7" y="15"/>
                    </a:lnTo>
                    <a:lnTo>
                      <a:pt x="15" y="15"/>
                    </a:lnTo>
                    <a:lnTo>
                      <a:pt x="29" y="29"/>
                    </a:lnTo>
                    <a:lnTo>
                      <a:pt x="22" y="36"/>
                    </a:lnTo>
                    <a:lnTo>
                      <a:pt x="22" y="29"/>
                    </a:lnTo>
                    <a:lnTo>
                      <a:pt x="29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50" y="50"/>
                    </a:lnTo>
                    <a:lnTo>
                      <a:pt x="43" y="57"/>
                    </a:lnTo>
                    <a:lnTo>
                      <a:pt x="43" y="50"/>
                    </a:lnTo>
                    <a:lnTo>
                      <a:pt x="50" y="43"/>
                    </a:lnTo>
                    <a:lnTo>
                      <a:pt x="57" y="50"/>
                    </a:lnTo>
                    <a:lnTo>
                      <a:pt x="50" y="50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29"/>
                    </a:lnTo>
                    <a:lnTo>
                      <a:pt x="29" y="22"/>
                    </a:lnTo>
                    <a:lnTo>
                      <a:pt x="36" y="22"/>
                    </a:lnTo>
                    <a:lnTo>
                      <a:pt x="29" y="22"/>
                    </a:lnTo>
                    <a:lnTo>
                      <a:pt x="22" y="0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29" name="Freeform 209"/>
              <p:cNvSpPr>
                <a:spLocks/>
              </p:cNvSpPr>
              <p:nvPr/>
            </p:nvSpPr>
            <p:spPr bwMode="auto">
              <a:xfrm>
                <a:off x="2054" y="1040"/>
                <a:ext cx="22" cy="29"/>
              </a:xfrm>
              <a:custGeom>
                <a:avLst/>
                <a:gdLst>
                  <a:gd name="T0" fmla="*/ 0 w 22"/>
                  <a:gd name="T1" fmla="*/ 22 h 29"/>
                  <a:gd name="T2" fmla="*/ 15 w 22"/>
                  <a:gd name="T3" fmla="*/ 7 h 29"/>
                  <a:gd name="T4" fmla="*/ 22 w 22"/>
                  <a:gd name="T5" fmla="*/ 0 h 29"/>
                  <a:gd name="T6" fmla="*/ 22 w 22"/>
                  <a:gd name="T7" fmla="*/ 7 h 29"/>
                  <a:gd name="T8" fmla="*/ 22 w 22"/>
                  <a:gd name="T9" fmla="*/ 15 h 29"/>
                  <a:gd name="T10" fmla="*/ 8 w 22"/>
                  <a:gd name="T11" fmla="*/ 29 h 29"/>
                  <a:gd name="T12" fmla="*/ 0 w 22"/>
                  <a:gd name="T13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9">
                    <a:moveTo>
                      <a:pt x="0" y="22"/>
                    </a:moveTo>
                    <a:lnTo>
                      <a:pt x="15" y="7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22" y="15"/>
                    </a:lnTo>
                    <a:lnTo>
                      <a:pt x="8" y="29"/>
                    </a:lnTo>
                    <a:lnTo>
                      <a:pt x="0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30" name="Freeform 210"/>
              <p:cNvSpPr>
                <a:spLocks/>
              </p:cNvSpPr>
              <p:nvPr/>
            </p:nvSpPr>
            <p:spPr bwMode="auto">
              <a:xfrm>
                <a:off x="2047" y="1069"/>
                <a:ext cx="36" cy="42"/>
              </a:xfrm>
              <a:custGeom>
                <a:avLst/>
                <a:gdLst>
                  <a:gd name="T0" fmla="*/ 7 w 36"/>
                  <a:gd name="T1" fmla="*/ 0 h 42"/>
                  <a:gd name="T2" fmla="*/ 22 w 36"/>
                  <a:gd name="T3" fmla="*/ 14 h 42"/>
                  <a:gd name="T4" fmla="*/ 22 w 36"/>
                  <a:gd name="T5" fmla="*/ 21 h 42"/>
                  <a:gd name="T6" fmla="*/ 36 w 36"/>
                  <a:gd name="T7" fmla="*/ 42 h 42"/>
                  <a:gd name="T8" fmla="*/ 29 w 36"/>
                  <a:gd name="T9" fmla="*/ 42 h 42"/>
                  <a:gd name="T10" fmla="*/ 15 w 36"/>
                  <a:gd name="T11" fmla="*/ 21 h 42"/>
                  <a:gd name="T12" fmla="*/ 15 w 36"/>
                  <a:gd name="T13" fmla="*/ 21 h 42"/>
                  <a:gd name="T14" fmla="*/ 0 w 36"/>
                  <a:gd name="T15" fmla="*/ 7 h 42"/>
                  <a:gd name="T16" fmla="*/ 7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7" y="0"/>
                    </a:moveTo>
                    <a:lnTo>
                      <a:pt x="22" y="14"/>
                    </a:lnTo>
                    <a:lnTo>
                      <a:pt x="22" y="21"/>
                    </a:lnTo>
                    <a:lnTo>
                      <a:pt x="36" y="42"/>
                    </a:lnTo>
                    <a:lnTo>
                      <a:pt x="29" y="42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31" name="Freeform 211"/>
              <p:cNvSpPr>
                <a:spLocks/>
              </p:cNvSpPr>
              <p:nvPr/>
            </p:nvSpPr>
            <p:spPr bwMode="auto">
              <a:xfrm>
                <a:off x="2040" y="1062"/>
                <a:ext cx="57" cy="56"/>
              </a:xfrm>
              <a:custGeom>
                <a:avLst/>
                <a:gdLst>
                  <a:gd name="T0" fmla="*/ 22 w 57"/>
                  <a:gd name="T1" fmla="*/ 7 h 56"/>
                  <a:gd name="T2" fmla="*/ 36 w 57"/>
                  <a:gd name="T3" fmla="*/ 21 h 56"/>
                  <a:gd name="T4" fmla="*/ 36 w 57"/>
                  <a:gd name="T5" fmla="*/ 21 h 56"/>
                  <a:gd name="T6" fmla="*/ 36 w 57"/>
                  <a:gd name="T7" fmla="*/ 21 h 56"/>
                  <a:gd name="T8" fmla="*/ 36 w 57"/>
                  <a:gd name="T9" fmla="*/ 28 h 56"/>
                  <a:gd name="T10" fmla="*/ 29 w 57"/>
                  <a:gd name="T11" fmla="*/ 35 h 56"/>
                  <a:gd name="T12" fmla="*/ 36 w 57"/>
                  <a:gd name="T13" fmla="*/ 28 h 56"/>
                  <a:gd name="T14" fmla="*/ 50 w 57"/>
                  <a:gd name="T15" fmla="*/ 49 h 56"/>
                  <a:gd name="T16" fmla="*/ 57 w 57"/>
                  <a:gd name="T17" fmla="*/ 56 h 56"/>
                  <a:gd name="T18" fmla="*/ 43 w 57"/>
                  <a:gd name="T19" fmla="*/ 56 h 56"/>
                  <a:gd name="T20" fmla="*/ 36 w 57"/>
                  <a:gd name="T21" fmla="*/ 56 h 56"/>
                  <a:gd name="T22" fmla="*/ 36 w 57"/>
                  <a:gd name="T23" fmla="*/ 56 h 56"/>
                  <a:gd name="T24" fmla="*/ 36 w 57"/>
                  <a:gd name="T25" fmla="*/ 56 h 56"/>
                  <a:gd name="T26" fmla="*/ 22 w 57"/>
                  <a:gd name="T27" fmla="*/ 35 h 56"/>
                  <a:gd name="T28" fmla="*/ 29 w 57"/>
                  <a:gd name="T29" fmla="*/ 28 h 56"/>
                  <a:gd name="T30" fmla="*/ 22 w 57"/>
                  <a:gd name="T31" fmla="*/ 35 h 56"/>
                  <a:gd name="T32" fmla="*/ 7 w 57"/>
                  <a:gd name="T33" fmla="*/ 21 h 56"/>
                  <a:gd name="T34" fmla="*/ 0 w 57"/>
                  <a:gd name="T35" fmla="*/ 21 h 56"/>
                  <a:gd name="T36" fmla="*/ 7 w 57"/>
                  <a:gd name="T37" fmla="*/ 14 h 56"/>
                  <a:gd name="T38" fmla="*/ 14 w 57"/>
                  <a:gd name="T39" fmla="*/ 7 h 56"/>
                  <a:gd name="T40" fmla="*/ 14 w 57"/>
                  <a:gd name="T41" fmla="*/ 0 h 56"/>
                  <a:gd name="T42" fmla="*/ 22 w 57"/>
                  <a:gd name="T43" fmla="*/ 7 h 56"/>
                  <a:gd name="T44" fmla="*/ 22 w 57"/>
                  <a:gd name="T45" fmla="*/ 14 h 56"/>
                  <a:gd name="T46" fmla="*/ 14 w 57"/>
                  <a:gd name="T47" fmla="*/ 21 h 56"/>
                  <a:gd name="T48" fmla="*/ 7 w 57"/>
                  <a:gd name="T49" fmla="*/ 14 h 56"/>
                  <a:gd name="T50" fmla="*/ 14 w 57"/>
                  <a:gd name="T51" fmla="*/ 14 h 56"/>
                  <a:gd name="T52" fmla="*/ 29 w 57"/>
                  <a:gd name="T53" fmla="*/ 28 h 56"/>
                  <a:gd name="T54" fmla="*/ 29 w 57"/>
                  <a:gd name="T55" fmla="*/ 28 h 56"/>
                  <a:gd name="T56" fmla="*/ 29 w 57"/>
                  <a:gd name="T57" fmla="*/ 28 h 56"/>
                  <a:gd name="T58" fmla="*/ 43 w 57"/>
                  <a:gd name="T59" fmla="*/ 49 h 56"/>
                  <a:gd name="T60" fmla="*/ 36 w 57"/>
                  <a:gd name="T61" fmla="*/ 56 h 56"/>
                  <a:gd name="T62" fmla="*/ 36 w 57"/>
                  <a:gd name="T63" fmla="*/ 49 h 56"/>
                  <a:gd name="T64" fmla="*/ 43 w 57"/>
                  <a:gd name="T65" fmla="*/ 49 h 56"/>
                  <a:gd name="T66" fmla="*/ 43 w 57"/>
                  <a:gd name="T67" fmla="*/ 56 h 56"/>
                  <a:gd name="T68" fmla="*/ 43 w 57"/>
                  <a:gd name="T69" fmla="*/ 56 h 56"/>
                  <a:gd name="T70" fmla="*/ 29 w 57"/>
                  <a:gd name="T71" fmla="*/ 35 h 56"/>
                  <a:gd name="T72" fmla="*/ 29 w 57"/>
                  <a:gd name="T73" fmla="*/ 35 h 56"/>
                  <a:gd name="T74" fmla="*/ 29 w 57"/>
                  <a:gd name="T75" fmla="*/ 28 h 56"/>
                  <a:gd name="T76" fmla="*/ 29 w 57"/>
                  <a:gd name="T77" fmla="*/ 21 h 56"/>
                  <a:gd name="T78" fmla="*/ 36 w 57"/>
                  <a:gd name="T79" fmla="*/ 21 h 56"/>
                  <a:gd name="T80" fmla="*/ 29 w 57"/>
                  <a:gd name="T81" fmla="*/ 28 h 56"/>
                  <a:gd name="T82" fmla="*/ 14 w 57"/>
                  <a:gd name="T83" fmla="*/ 14 h 56"/>
                  <a:gd name="T84" fmla="*/ 22 w 57"/>
                  <a:gd name="T8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56">
                    <a:moveTo>
                      <a:pt x="22" y="7"/>
                    </a:move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29" y="35"/>
                    </a:lnTo>
                    <a:lnTo>
                      <a:pt x="36" y="28"/>
                    </a:lnTo>
                    <a:lnTo>
                      <a:pt x="50" y="49"/>
                    </a:lnTo>
                    <a:lnTo>
                      <a:pt x="57" y="56"/>
                    </a:lnTo>
                    <a:lnTo>
                      <a:pt x="43" y="56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22" y="35"/>
                    </a:lnTo>
                    <a:lnTo>
                      <a:pt x="29" y="28"/>
                    </a:lnTo>
                    <a:lnTo>
                      <a:pt x="22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2" y="7"/>
                    </a:lnTo>
                    <a:lnTo>
                      <a:pt x="22" y="14"/>
                    </a:lnTo>
                    <a:lnTo>
                      <a:pt x="14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43" y="49"/>
                    </a:lnTo>
                    <a:lnTo>
                      <a:pt x="36" y="56"/>
                    </a:lnTo>
                    <a:lnTo>
                      <a:pt x="36" y="49"/>
                    </a:lnTo>
                    <a:lnTo>
                      <a:pt x="43" y="49"/>
                    </a:lnTo>
                    <a:lnTo>
                      <a:pt x="43" y="56"/>
                    </a:lnTo>
                    <a:lnTo>
                      <a:pt x="43" y="56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29" y="21"/>
                    </a:lnTo>
                    <a:lnTo>
                      <a:pt x="36" y="21"/>
                    </a:lnTo>
                    <a:lnTo>
                      <a:pt x="29" y="28"/>
                    </a:lnTo>
                    <a:lnTo>
                      <a:pt x="14" y="14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32" name="Freeform 212"/>
              <p:cNvSpPr>
                <a:spLocks/>
              </p:cNvSpPr>
              <p:nvPr/>
            </p:nvSpPr>
            <p:spPr bwMode="auto">
              <a:xfrm>
                <a:off x="2033" y="1083"/>
                <a:ext cx="36" cy="49"/>
              </a:xfrm>
              <a:custGeom>
                <a:avLst/>
                <a:gdLst>
                  <a:gd name="T0" fmla="*/ 7 w 36"/>
                  <a:gd name="T1" fmla="*/ 0 h 49"/>
                  <a:gd name="T2" fmla="*/ 21 w 36"/>
                  <a:gd name="T3" fmla="*/ 14 h 49"/>
                  <a:gd name="T4" fmla="*/ 21 w 36"/>
                  <a:gd name="T5" fmla="*/ 21 h 49"/>
                  <a:gd name="T6" fmla="*/ 36 w 36"/>
                  <a:gd name="T7" fmla="*/ 42 h 49"/>
                  <a:gd name="T8" fmla="*/ 36 w 36"/>
                  <a:gd name="T9" fmla="*/ 49 h 49"/>
                  <a:gd name="T10" fmla="*/ 14 w 36"/>
                  <a:gd name="T11" fmla="*/ 28 h 49"/>
                  <a:gd name="T12" fmla="*/ 14 w 36"/>
                  <a:gd name="T13" fmla="*/ 28 h 49"/>
                  <a:gd name="T14" fmla="*/ 0 w 36"/>
                  <a:gd name="T15" fmla="*/ 14 h 49"/>
                  <a:gd name="T16" fmla="*/ 7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6" y="42"/>
                    </a:lnTo>
                    <a:lnTo>
                      <a:pt x="36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33" name="Freeform 213"/>
              <p:cNvSpPr>
                <a:spLocks/>
              </p:cNvSpPr>
              <p:nvPr/>
            </p:nvSpPr>
            <p:spPr bwMode="auto">
              <a:xfrm>
                <a:off x="2026" y="1076"/>
                <a:ext cx="50" cy="71"/>
              </a:xfrm>
              <a:custGeom>
                <a:avLst/>
                <a:gdLst>
                  <a:gd name="T0" fmla="*/ 21 w 50"/>
                  <a:gd name="T1" fmla="*/ 7 h 71"/>
                  <a:gd name="T2" fmla="*/ 36 w 50"/>
                  <a:gd name="T3" fmla="*/ 21 h 71"/>
                  <a:gd name="T4" fmla="*/ 36 w 50"/>
                  <a:gd name="T5" fmla="*/ 21 h 71"/>
                  <a:gd name="T6" fmla="*/ 36 w 50"/>
                  <a:gd name="T7" fmla="*/ 21 h 71"/>
                  <a:gd name="T8" fmla="*/ 36 w 50"/>
                  <a:gd name="T9" fmla="*/ 28 h 71"/>
                  <a:gd name="T10" fmla="*/ 28 w 50"/>
                  <a:gd name="T11" fmla="*/ 35 h 71"/>
                  <a:gd name="T12" fmla="*/ 36 w 50"/>
                  <a:gd name="T13" fmla="*/ 28 h 71"/>
                  <a:gd name="T14" fmla="*/ 50 w 50"/>
                  <a:gd name="T15" fmla="*/ 49 h 71"/>
                  <a:gd name="T16" fmla="*/ 50 w 50"/>
                  <a:gd name="T17" fmla="*/ 49 h 71"/>
                  <a:gd name="T18" fmla="*/ 50 w 50"/>
                  <a:gd name="T19" fmla="*/ 49 h 71"/>
                  <a:gd name="T20" fmla="*/ 50 w 50"/>
                  <a:gd name="T21" fmla="*/ 56 h 71"/>
                  <a:gd name="T22" fmla="*/ 50 w 50"/>
                  <a:gd name="T23" fmla="*/ 71 h 71"/>
                  <a:gd name="T24" fmla="*/ 43 w 50"/>
                  <a:gd name="T25" fmla="*/ 64 h 71"/>
                  <a:gd name="T26" fmla="*/ 7 w 50"/>
                  <a:gd name="T27" fmla="*/ 28 h 71"/>
                  <a:gd name="T28" fmla="*/ 0 w 50"/>
                  <a:gd name="T29" fmla="*/ 28 h 71"/>
                  <a:gd name="T30" fmla="*/ 7 w 50"/>
                  <a:gd name="T31" fmla="*/ 21 h 71"/>
                  <a:gd name="T32" fmla="*/ 14 w 50"/>
                  <a:gd name="T33" fmla="*/ 7 h 71"/>
                  <a:gd name="T34" fmla="*/ 14 w 50"/>
                  <a:gd name="T35" fmla="*/ 0 h 71"/>
                  <a:gd name="T36" fmla="*/ 21 w 50"/>
                  <a:gd name="T37" fmla="*/ 7 h 71"/>
                  <a:gd name="T38" fmla="*/ 21 w 50"/>
                  <a:gd name="T39" fmla="*/ 7 h 71"/>
                  <a:gd name="T40" fmla="*/ 14 w 50"/>
                  <a:gd name="T41" fmla="*/ 21 h 71"/>
                  <a:gd name="T42" fmla="*/ 7 w 50"/>
                  <a:gd name="T43" fmla="*/ 21 h 71"/>
                  <a:gd name="T44" fmla="*/ 14 w 50"/>
                  <a:gd name="T45" fmla="*/ 21 h 71"/>
                  <a:gd name="T46" fmla="*/ 50 w 50"/>
                  <a:gd name="T47" fmla="*/ 56 h 71"/>
                  <a:gd name="T48" fmla="*/ 43 w 50"/>
                  <a:gd name="T49" fmla="*/ 64 h 71"/>
                  <a:gd name="T50" fmla="*/ 43 w 50"/>
                  <a:gd name="T51" fmla="*/ 56 h 71"/>
                  <a:gd name="T52" fmla="*/ 43 w 50"/>
                  <a:gd name="T53" fmla="*/ 49 h 71"/>
                  <a:gd name="T54" fmla="*/ 50 w 50"/>
                  <a:gd name="T55" fmla="*/ 49 h 71"/>
                  <a:gd name="T56" fmla="*/ 43 w 50"/>
                  <a:gd name="T57" fmla="*/ 56 h 71"/>
                  <a:gd name="T58" fmla="*/ 28 w 50"/>
                  <a:gd name="T59" fmla="*/ 35 h 71"/>
                  <a:gd name="T60" fmla="*/ 28 w 50"/>
                  <a:gd name="T61" fmla="*/ 35 h 71"/>
                  <a:gd name="T62" fmla="*/ 28 w 50"/>
                  <a:gd name="T63" fmla="*/ 28 h 71"/>
                  <a:gd name="T64" fmla="*/ 28 w 50"/>
                  <a:gd name="T65" fmla="*/ 21 h 71"/>
                  <a:gd name="T66" fmla="*/ 36 w 50"/>
                  <a:gd name="T67" fmla="*/ 21 h 71"/>
                  <a:gd name="T68" fmla="*/ 28 w 50"/>
                  <a:gd name="T69" fmla="*/ 28 h 71"/>
                  <a:gd name="T70" fmla="*/ 14 w 50"/>
                  <a:gd name="T71" fmla="*/ 14 h 71"/>
                  <a:gd name="T72" fmla="*/ 21 w 50"/>
                  <a:gd name="T73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71">
                    <a:moveTo>
                      <a:pt x="21" y="7"/>
                    </a:move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28" y="35"/>
                    </a:lnTo>
                    <a:lnTo>
                      <a:pt x="36" y="28"/>
                    </a:lnTo>
                    <a:lnTo>
                      <a:pt x="50" y="49"/>
                    </a:lnTo>
                    <a:lnTo>
                      <a:pt x="50" y="49"/>
                    </a:lnTo>
                    <a:lnTo>
                      <a:pt x="50" y="49"/>
                    </a:lnTo>
                    <a:lnTo>
                      <a:pt x="50" y="56"/>
                    </a:lnTo>
                    <a:lnTo>
                      <a:pt x="50" y="71"/>
                    </a:lnTo>
                    <a:lnTo>
                      <a:pt x="43" y="64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50" y="56"/>
                    </a:lnTo>
                    <a:lnTo>
                      <a:pt x="43" y="64"/>
                    </a:lnTo>
                    <a:lnTo>
                      <a:pt x="43" y="56"/>
                    </a:lnTo>
                    <a:lnTo>
                      <a:pt x="43" y="49"/>
                    </a:lnTo>
                    <a:lnTo>
                      <a:pt x="50" y="49"/>
                    </a:lnTo>
                    <a:lnTo>
                      <a:pt x="43" y="56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6" y="21"/>
                    </a:lnTo>
                    <a:lnTo>
                      <a:pt x="28" y="28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34" name="Freeform 214"/>
              <p:cNvSpPr>
                <a:spLocks/>
              </p:cNvSpPr>
              <p:nvPr/>
            </p:nvSpPr>
            <p:spPr bwMode="auto">
              <a:xfrm>
                <a:off x="2019" y="1104"/>
                <a:ext cx="35" cy="43"/>
              </a:xfrm>
              <a:custGeom>
                <a:avLst/>
                <a:gdLst>
                  <a:gd name="T0" fmla="*/ 7 w 35"/>
                  <a:gd name="T1" fmla="*/ 0 h 43"/>
                  <a:gd name="T2" fmla="*/ 21 w 35"/>
                  <a:gd name="T3" fmla="*/ 14 h 43"/>
                  <a:gd name="T4" fmla="*/ 21 w 35"/>
                  <a:gd name="T5" fmla="*/ 21 h 43"/>
                  <a:gd name="T6" fmla="*/ 35 w 35"/>
                  <a:gd name="T7" fmla="*/ 43 h 43"/>
                  <a:gd name="T8" fmla="*/ 35 w 35"/>
                  <a:gd name="T9" fmla="*/ 43 h 43"/>
                  <a:gd name="T10" fmla="*/ 21 w 35"/>
                  <a:gd name="T11" fmla="*/ 21 h 43"/>
                  <a:gd name="T12" fmla="*/ 14 w 35"/>
                  <a:gd name="T13" fmla="*/ 21 h 43"/>
                  <a:gd name="T14" fmla="*/ 0 w 35"/>
                  <a:gd name="T15" fmla="*/ 7 h 43"/>
                  <a:gd name="T16" fmla="*/ 7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3"/>
                    </a:lnTo>
                    <a:lnTo>
                      <a:pt x="35" y="43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35" name="Freeform 215"/>
              <p:cNvSpPr>
                <a:spLocks/>
              </p:cNvSpPr>
              <p:nvPr/>
            </p:nvSpPr>
            <p:spPr bwMode="auto">
              <a:xfrm>
                <a:off x="2012" y="1097"/>
                <a:ext cx="50" cy="57"/>
              </a:xfrm>
              <a:custGeom>
                <a:avLst/>
                <a:gdLst>
                  <a:gd name="T0" fmla="*/ 21 w 50"/>
                  <a:gd name="T1" fmla="*/ 7 h 57"/>
                  <a:gd name="T2" fmla="*/ 35 w 50"/>
                  <a:gd name="T3" fmla="*/ 21 h 57"/>
                  <a:gd name="T4" fmla="*/ 35 w 50"/>
                  <a:gd name="T5" fmla="*/ 21 h 57"/>
                  <a:gd name="T6" fmla="*/ 35 w 50"/>
                  <a:gd name="T7" fmla="*/ 21 h 57"/>
                  <a:gd name="T8" fmla="*/ 35 w 50"/>
                  <a:gd name="T9" fmla="*/ 28 h 57"/>
                  <a:gd name="T10" fmla="*/ 28 w 50"/>
                  <a:gd name="T11" fmla="*/ 35 h 57"/>
                  <a:gd name="T12" fmla="*/ 35 w 50"/>
                  <a:gd name="T13" fmla="*/ 28 h 57"/>
                  <a:gd name="T14" fmla="*/ 50 w 50"/>
                  <a:gd name="T15" fmla="*/ 50 h 57"/>
                  <a:gd name="T16" fmla="*/ 42 w 50"/>
                  <a:gd name="T17" fmla="*/ 57 h 57"/>
                  <a:gd name="T18" fmla="*/ 42 w 50"/>
                  <a:gd name="T19" fmla="*/ 57 h 57"/>
                  <a:gd name="T20" fmla="*/ 28 w 50"/>
                  <a:gd name="T21" fmla="*/ 35 h 57"/>
                  <a:gd name="T22" fmla="*/ 28 w 50"/>
                  <a:gd name="T23" fmla="*/ 28 h 57"/>
                  <a:gd name="T24" fmla="*/ 28 w 50"/>
                  <a:gd name="T25" fmla="*/ 35 h 57"/>
                  <a:gd name="T26" fmla="*/ 21 w 50"/>
                  <a:gd name="T27" fmla="*/ 35 h 57"/>
                  <a:gd name="T28" fmla="*/ 21 w 50"/>
                  <a:gd name="T29" fmla="*/ 35 h 57"/>
                  <a:gd name="T30" fmla="*/ 21 w 50"/>
                  <a:gd name="T31" fmla="*/ 35 h 57"/>
                  <a:gd name="T32" fmla="*/ 7 w 50"/>
                  <a:gd name="T33" fmla="*/ 21 h 57"/>
                  <a:gd name="T34" fmla="*/ 0 w 50"/>
                  <a:gd name="T35" fmla="*/ 21 h 57"/>
                  <a:gd name="T36" fmla="*/ 7 w 50"/>
                  <a:gd name="T37" fmla="*/ 14 h 57"/>
                  <a:gd name="T38" fmla="*/ 14 w 50"/>
                  <a:gd name="T39" fmla="*/ 7 h 57"/>
                  <a:gd name="T40" fmla="*/ 14 w 50"/>
                  <a:gd name="T41" fmla="*/ 0 h 57"/>
                  <a:gd name="T42" fmla="*/ 21 w 50"/>
                  <a:gd name="T43" fmla="*/ 7 h 57"/>
                  <a:gd name="T44" fmla="*/ 21 w 50"/>
                  <a:gd name="T45" fmla="*/ 14 h 57"/>
                  <a:gd name="T46" fmla="*/ 14 w 50"/>
                  <a:gd name="T47" fmla="*/ 21 h 57"/>
                  <a:gd name="T48" fmla="*/ 7 w 50"/>
                  <a:gd name="T49" fmla="*/ 14 h 57"/>
                  <a:gd name="T50" fmla="*/ 14 w 50"/>
                  <a:gd name="T51" fmla="*/ 14 h 57"/>
                  <a:gd name="T52" fmla="*/ 28 w 50"/>
                  <a:gd name="T53" fmla="*/ 28 h 57"/>
                  <a:gd name="T54" fmla="*/ 21 w 50"/>
                  <a:gd name="T55" fmla="*/ 35 h 57"/>
                  <a:gd name="T56" fmla="*/ 21 w 50"/>
                  <a:gd name="T57" fmla="*/ 28 h 57"/>
                  <a:gd name="T58" fmla="*/ 28 w 50"/>
                  <a:gd name="T59" fmla="*/ 28 h 57"/>
                  <a:gd name="T60" fmla="*/ 35 w 50"/>
                  <a:gd name="T61" fmla="*/ 28 h 57"/>
                  <a:gd name="T62" fmla="*/ 35 w 50"/>
                  <a:gd name="T63" fmla="*/ 28 h 57"/>
                  <a:gd name="T64" fmla="*/ 50 w 50"/>
                  <a:gd name="T65" fmla="*/ 50 h 57"/>
                  <a:gd name="T66" fmla="*/ 50 w 50"/>
                  <a:gd name="T67" fmla="*/ 50 h 57"/>
                  <a:gd name="T68" fmla="*/ 42 w 50"/>
                  <a:gd name="T69" fmla="*/ 57 h 57"/>
                  <a:gd name="T70" fmla="*/ 28 w 50"/>
                  <a:gd name="T71" fmla="*/ 35 h 57"/>
                  <a:gd name="T72" fmla="*/ 28 w 50"/>
                  <a:gd name="T73" fmla="*/ 35 h 57"/>
                  <a:gd name="T74" fmla="*/ 28 w 50"/>
                  <a:gd name="T75" fmla="*/ 28 h 57"/>
                  <a:gd name="T76" fmla="*/ 28 w 50"/>
                  <a:gd name="T77" fmla="*/ 21 h 57"/>
                  <a:gd name="T78" fmla="*/ 35 w 50"/>
                  <a:gd name="T79" fmla="*/ 21 h 57"/>
                  <a:gd name="T80" fmla="*/ 28 w 50"/>
                  <a:gd name="T81" fmla="*/ 28 h 57"/>
                  <a:gd name="T82" fmla="*/ 14 w 50"/>
                  <a:gd name="T83" fmla="*/ 14 h 57"/>
                  <a:gd name="T84" fmla="*/ 21 w 50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21" y="7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35" y="28"/>
                    </a:lnTo>
                    <a:lnTo>
                      <a:pt x="50" y="50"/>
                    </a:lnTo>
                    <a:lnTo>
                      <a:pt x="42" y="57"/>
                    </a:lnTo>
                    <a:lnTo>
                      <a:pt x="42" y="57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14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42" y="57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36" name="Freeform 216"/>
              <p:cNvSpPr>
                <a:spLocks/>
              </p:cNvSpPr>
              <p:nvPr/>
            </p:nvSpPr>
            <p:spPr bwMode="auto">
              <a:xfrm>
                <a:off x="1955" y="969"/>
                <a:ext cx="163" cy="142"/>
              </a:xfrm>
              <a:custGeom>
                <a:avLst/>
                <a:gdLst>
                  <a:gd name="T0" fmla="*/ 163 w 163"/>
                  <a:gd name="T1" fmla="*/ 0 h 142"/>
                  <a:gd name="T2" fmla="*/ 57 w 163"/>
                  <a:gd name="T3" fmla="*/ 142 h 142"/>
                  <a:gd name="T4" fmla="*/ 0 w 163"/>
                  <a:gd name="T5" fmla="*/ 135 h 142"/>
                  <a:gd name="T6" fmla="*/ 99 w 163"/>
                  <a:gd name="T7" fmla="*/ 0 h 142"/>
                  <a:gd name="T8" fmla="*/ 163 w 163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42">
                    <a:moveTo>
                      <a:pt x="163" y="0"/>
                    </a:moveTo>
                    <a:lnTo>
                      <a:pt x="57" y="142"/>
                    </a:lnTo>
                    <a:lnTo>
                      <a:pt x="0" y="135"/>
                    </a:lnTo>
                    <a:lnTo>
                      <a:pt x="99" y="0"/>
                    </a:lnTo>
                    <a:lnTo>
                      <a:pt x="163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37" name="Freeform 217"/>
              <p:cNvSpPr>
                <a:spLocks/>
              </p:cNvSpPr>
              <p:nvPr/>
            </p:nvSpPr>
            <p:spPr bwMode="auto">
              <a:xfrm>
                <a:off x="1948" y="969"/>
                <a:ext cx="177" cy="149"/>
              </a:xfrm>
              <a:custGeom>
                <a:avLst/>
                <a:gdLst>
                  <a:gd name="T0" fmla="*/ 177 w 177"/>
                  <a:gd name="T1" fmla="*/ 8 h 149"/>
                  <a:gd name="T2" fmla="*/ 71 w 177"/>
                  <a:gd name="T3" fmla="*/ 149 h 149"/>
                  <a:gd name="T4" fmla="*/ 64 w 177"/>
                  <a:gd name="T5" fmla="*/ 149 h 149"/>
                  <a:gd name="T6" fmla="*/ 64 w 177"/>
                  <a:gd name="T7" fmla="*/ 149 h 149"/>
                  <a:gd name="T8" fmla="*/ 7 w 177"/>
                  <a:gd name="T9" fmla="*/ 142 h 149"/>
                  <a:gd name="T10" fmla="*/ 0 w 177"/>
                  <a:gd name="T11" fmla="*/ 142 h 149"/>
                  <a:gd name="T12" fmla="*/ 7 w 177"/>
                  <a:gd name="T13" fmla="*/ 135 h 149"/>
                  <a:gd name="T14" fmla="*/ 106 w 177"/>
                  <a:gd name="T15" fmla="*/ 0 h 149"/>
                  <a:gd name="T16" fmla="*/ 106 w 177"/>
                  <a:gd name="T17" fmla="*/ 0 h 149"/>
                  <a:gd name="T18" fmla="*/ 106 w 177"/>
                  <a:gd name="T19" fmla="*/ 0 h 149"/>
                  <a:gd name="T20" fmla="*/ 114 w 177"/>
                  <a:gd name="T21" fmla="*/ 8 h 149"/>
                  <a:gd name="T22" fmla="*/ 14 w 177"/>
                  <a:gd name="T23" fmla="*/ 142 h 149"/>
                  <a:gd name="T24" fmla="*/ 7 w 177"/>
                  <a:gd name="T25" fmla="*/ 135 h 149"/>
                  <a:gd name="T26" fmla="*/ 7 w 177"/>
                  <a:gd name="T27" fmla="*/ 135 h 149"/>
                  <a:gd name="T28" fmla="*/ 64 w 177"/>
                  <a:gd name="T29" fmla="*/ 142 h 149"/>
                  <a:gd name="T30" fmla="*/ 64 w 177"/>
                  <a:gd name="T31" fmla="*/ 149 h 149"/>
                  <a:gd name="T32" fmla="*/ 64 w 177"/>
                  <a:gd name="T33" fmla="*/ 142 h 149"/>
                  <a:gd name="T34" fmla="*/ 170 w 177"/>
                  <a:gd name="T35" fmla="*/ 0 h 149"/>
                  <a:gd name="T36" fmla="*/ 177 w 177"/>
                  <a:gd name="T37" fmla="*/ 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49">
                    <a:moveTo>
                      <a:pt x="177" y="8"/>
                    </a:moveTo>
                    <a:lnTo>
                      <a:pt x="71" y="149"/>
                    </a:lnTo>
                    <a:lnTo>
                      <a:pt x="64" y="149"/>
                    </a:lnTo>
                    <a:lnTo>
                      <a:pt x="64" y="149"/>
                    </a:lnTo>
                    <a:lnTo>
                      <a:pt x="7" y="142"/>
                    </a:lnTo>
                    <a:lnTo>
                      <a:pt x="0" y="142"/>
                    </a:lnTo>
                    <a:lnTo>
                      <a:pt x="7" y="135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4" y="8"/>
                    </a:lnTo>
                    <a:lnTo>
                      <a:pt x="14" y="142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64" y="142"/>
                    </a:lnTo>
                    <a:lnTo>
                      <a:pt x="64" y="149"/>
                    </a:lnTo>
                    <a:lnTo>
                      <a:pt x="64" y="142"/>
                    </a:lnTo>
                    <a:lnTo>
                      <a:pt x="170" y="0"/>
                    </a:lnTo>
                    <a:lnTo>
                      <a:pt x="177" y="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38" name="Freeform 218"/>
              <p:cNvSpPr>
                <a:spLocks/>
              </p:cNvSpPr>
              <p:nvPr/>
            </p:nvSpPr>
            <p:spPr bwMode="auto">
              <a:xfrm>
                <a:off x="2054" y="969"/>
                <a:ext cx="78" cy="8"/>
              </a:xfrm>
              <a:custGeom>
                <a:avLst/>
                <a:gdLst>
                  <a:gd name="T0" fmla="*/ 0 w 78"/>
                  <a:gd name="T1" fmla="*/ 0 h 8"/>
                  <a:gd name="T2" fmla="*/ 64 w 78"/>
                  <a:gd name="T3" fmla="*/ 0 h 8"/>
                  <a:gd name="T4" fmla="*/ 78 w 78"/>
                  <a:gd name="T5" fmla="*/ 0 h 8"/>
                  <a:gd name="T6" fmla="*/ 71 w 78"/>
                  <a:gd name="T7" fmla="*/ 8 h 8"/>
                  <a:gd name="T8" fmla="*/ 64 w 78"/>
                  <a:gd name="T9" fmla="*/ 8 h 8"/>
                  <a:gd name="T10" fmla="*/ 0 w 78"/>
                  <a:gd name="T11" fmla="*/ 8 h 8"/>
                  <a:gd name="T12" fmla="*/ 0 w 7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">
                    <a:moveTo>
                      <a:pt x="0" y="0"/>
                    </a:moveTo>
                    <a:lnTo>
                      <a:pt x="64" y="0"/>
                    </a:lnTo>
                    <a:lnTo>
                      <a:pt x="78" y="0"/>
                    </a:lnTo>
                    <a:lnTo>
                      <a:pt x="71" y="8"/>
                    </a:lnTo>
                    <a:lnTo>
                      <a:pt x="6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39" name="Freeform 219"/>
              <p:cNvSpPr>
                <a:spLocks/>
              </p:cNvSpPr>
              <p:nvPr/>
            </p:nvSpPr>
            <p:spPr bwMode="auto">
              <a:xfrm>
                <a:off x="1991" y="998"/>
                <a:ext cx="78" cy="85"/>
              </a:xfrm>
              <a:custGeom>
                <a:avLst/>
                <a:gdLst>
                  <a:gd name="T0" fmla="*/ 42 w 78"/>
                  <a:gd name="T1" fmla="*/ 0 h 85"/>
                  <a:gd name="T2" fmla="*/ 78 w 78"/>
                  <a:gd name="T3" fmla="*/ 28 h 85"/>
                  <a:gd name="T4" fmla="*/ 42 w 78"/>
                  <a:gd name="T5" fmla="*/ 85 h 85"/>
                  <a:gd name="T6" fmla="*/ 0 w 78"/>
                  <a:gd name="T7" fmla="*/ 57 h 85"/>
                  <a:gd name="T8" fmla="*/ 42 w 78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42" y="0"/>
                    </a:moveTo>
                    <a:lnTo>
                      <a:pt x="78" y="28"/>
                    </a:lnTo>
                    <a:lnTo>
                      <a:pt x="42" y="85"/>
                    </a:lnTo>
                    <a:lnTo>
                      <a:pt x="0" y="57"/>
                    </a:lnTo>
                    <a:lnTo>
                      <a:pt x="42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40" name="Freeform 220"/>
              <p:cNvSpPr>
                <a:spLocks/>
              </p:cNvSpPr>
              <p:nvPr/>
            </p:nvSpPr>
            <p:spPr bwMode="auto">
              <a:xfrm>
                <a:off x="1984" y="998"/>
                <a:ext cx="92" cy="92"/>
              </a:xfrm>
              <a:custGeom>
                <a:avLst/>
                <a:gdLst>
                  <a:gd name="T0" fmla="*/ 49 w 92"/>
                  <a:gd name="T1" fmla="*/ 0 h 92"/>
                  <a:gd name="T2" fmla="*/ 85 w 92"/>
                  <a:gd name="T3" fmla="*/ 28 h 92"/>
                  <a:gd name="T4" fmla="*/ 92 w 92"/>
                  <a:gd name="T5" fmla="*/ 35 h 92"/>
                  <a:gd name="T6" fmla="*/ 92 w 92"/>
                  <a:gd name="T7" fmla="*/ 35 h 92"/>
                  <a:gd name="T8" fmla="*/ 56 w 92"/>
                  <a:gd name="T9" fmla="*/ 92 h 92"/>
                  <a:gd name="T10" fmla="*/ 42 w 92"/>
                  <a:gd name="T11" fmla="*/ 92 h 92"/>
                  <a:gd name="T12" fmla="*/ 42 w 92"/>
                  <a:gd name="T13" fmla="*/ 92 h 92"/>
                  <a:gd name="T14" fmla="*/ 0 w 92"/>
                  <a:gd name="T15" fmla="*/ 64 h 92"/>
                  <a:gd name="T16" fmla="*/ 0 w 92"/>
                  <a:gd name="T17" fmla="*/ 64 h 92"/>
                  <a:gd name="T18" fmla="*/ 7 w 92"/>
                  <a:gd name="T19" fmla="*/ 57 h 92"/>
                  <a:gd name="T20" fmla="*/ 7 w 92"/>
                  <a:gd name="T21" fmla="*/ 57 h 92"/>
                  <a:gd name="T22" fmla="*/ 49 w 92"/>
                  <a:gd name="T23" fmla="*/ 85 h 92"/>
                  <a:gd name="T24" fmla="*/ 42 w 92"/>
                  <a:gd name="T25" fmla="*/ 92 h 92"/>
                  <a:gd name="T26" fmla="*/ 49 w 92"/>
                  <a:gd name="T27" fmla="*/ 85 h 92"/>
                  <a:gd name="T28" fmla="*/ 85 w 92"/>
                  <a:gd name="T29" fmla="*/ 28 h 92"/>
                  <a:gd name="T30" fmla="*/ 92 w 92"/>
                  <a:gd name="T31" fmla="*/ 35 h 92"/>
                  <a:gd name="T32" fmla="*/ 78 w 92"/>
                  <a:gd name="T33" fmla="*/ 35 h 92"/>
                  <a:gd name="T34" fmla="*/ 42 w 92"/>
                  <a:gd name="T35" fmla="*/ 7 h 92"/>
                  <a:gd name="T36" fmla="*/ 49 w 92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92">
                    <a:moveTo>
                      <a:pt x="49" y="0"/>
                    </a:moveTo>
                    <a:lnTo>
                      <a:pt x="85" y="28"/>
                    </a:lnTo>
                    <a:lnTo>
                      <a:pt x="92" y="35"/>
                    </a:lnTo>
                    <a:lnTo>
                      <a:pt x="92" y="35"/>
                    </a:lnTo>
                    <a:lnTo>
                      <a:pt x="56" y="92"/>
                    </a:lnTo>
                    <a:lnTo>
                      <a:pt x="42" y="92"/>
                    </a:lnTo>
                    <a:lnTo>
                      <a:pt x="42" y="9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49" y="85"/>
                    </a:lnTo>
                    <a:lnTo>
                      <a:pt x="42" y="92"/>
                    </a:lnTo>
                    <a:lnTo>
                      <a:pt x="49" y="85"/>
                    </a:lnTo>
                    <a:lnTo>
                      <a:pt x="85" y="28"/>
                    </a:lnTo>
                    <a:lnTo>
                      <a:pt x="92" y="35"/>
                    </a:lnTo>
                    <a:lnTo>
                      <a:pt x="78" y="35"/>
                    </a:lnTo>
                    <a:lnTo>
                      <a:pt x="42" y="7"/>
                    </a:lnTo>
                    <a:lnTo>
                      <a:pt x="49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41" name="Freeform 221"/>
              <p:cNvSpPr>
                <a:spLocks/>
              </p:cNvSpPr>
              <p:nvPr/>
            </p:nvSpPr>
            <p:spPr bwMode="auto">
              <a:xfrm>
                <a:off x="1991" y="998"/>
                <a:ext cx="49" cy="64"/>
              </a:xfrm>
              <a:custGeom>
                <a:avLst/>
                <a:gdLst>
                  <a:gd name="T0" fmla="*/ 0 w 49"/>
                  <a:gd name="T1" fmla="*/ 57 h 64"/>
                  <a:gd name="T2" fmla="*/ 42 w 49"/>
                  <a:gd name="T3" fmla="*/ 0 h 64"/>
                  <a:gd name="T4" fmla="*/ 42 w 49"/>
                  <a:gd name="T5" fmla="*/ 0 h 64"/>
                  <a:gd name="T6" fmla="*/ 42 w 49"/>
                  <a:gd name="T7" fmla="*/ 0 h 64"/>
                  <a:gd name="T8" fmla="*/ 49 w 49"/>
                  <a:gd name="T9" fmla="*/ 7 h 64"/>
                  <a:gd name="T10" fmla="*/ 7 w 49"/>
                  <a:gd name="T11" fmla="*/ 64 h 64"/>
                  <a:gd name="T12" fmla="*/ 0 w 49"/>
                  <a:gd name="T13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4">
                    <a:moveTo>
                      <a:pt x="0" y="57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9" y="7"/>
                    </a:lnTo>
                    <a:lnTo>
                      <a:pt x="7" y="64"/>
                    </a:lnTo>
                    <a:lnTo>
                      <a:pt x="0" y="57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42" name="Freeform 222"/>
              <p:cNvSpPr>
                <a:spLocks/>
              </p:cNvSpPr>
              <p:nvPr/>
            </p:nvSpPr>
            <p:spPr bwMode="auto">
              <a:xfrm>
                <a:off x="2005" y="1005"/>
                <a:ext cx="64" cy="64"/>
              </a:xfrm>
              <a:custGeom>
                <a:avLst/>
                <a:gdLst>
                  <a:gd name="T0" fmla="*/ 0 w 64"/>
                  <a:gd name="T1" fmla="*/ 35 h 64"/>
                  <a:gd name="T2" fmla="*/ 28 w 64"/>
                  <a:gd name="T3" fmla="*/ 0 h 64"/>
                  <a:gd name="T4" fmla="*/ 64 w 64"/>
                  <a:gd name="T5" fmla="*/ 28 h 64"/>
                  <a:gd name="T6" fmla="*/ 35 w 64"/>
                  <a:gd name="T7" fmla="*/ 64 h 64"/>
                  <a:gd name="T8" fmla="*/ 0 w 64"/>
                  <a:gd name="T9" fmla="*/ 3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0" y="35"/>
                    </a:moveTo>
                    <a:lnTo>
                      <a:pt x="28" y="0"/>
                    </a:lnTo>
                    <a:lnTo>
                      <a:pt x="64" y="28"/>
                    </a:lnTo>
                    <a:lnTo>
                      <a:pt x="35" y="64"/>
                    </a:lnTo>
                    <a:lnTo>
                      <a:pt x="0" y="35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343" name="Picture 22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5" y="1012"/>
                <a:ext cx="6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344" name="Freeform 224"/>
              <p:cNvSpPr>
                <a:spLocks/>
              </p:cNvSpPr>
              <p:nvPr/>
            </p:nvSpPr>
            <p:spPr bwMode="auto">
              <a:xfrm>
                <a:off x="2324" y="1267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14 h 50"/>
                  <a:gd name="T4" fmla="*/ 21 w 35"/>
                  <a:gd name="T5" fmla="*/ 21 h 50"/>
                  <a:gd name="T6" fmla="*/ 35 w 35"/>
                  <a:gd name="T7" fmla="*/ 43 h 50"/>
                  <a:gd name="T8" fmla="*/ 35 w 35"/>
                  <a:gd name="T9" fmla="*/ 50 h 50"/>
                  <a:gd name="T10" fmla="*/ 21 w 35"/>
                  <a:gd name="T11" fmla="*/ 28 h 50"/>
                  <a:gd name="T12" fmla="*/ 14 w 35"/>
                  <a:gd name="T13" fmla="*/ 28 h 50"/>
                  <a:gd name="T14" fmla="*/ 0 w 35"/>
                  <a:gd name="T15" fmla="*/ 7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3"/>
                    </a:lnTo>
                    <a:lnTo>
                      <a:pt x="35" y="50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45" name="Freeform 225"/>
              <p:cNvSpPr>
                <a:spLocks/>
              </p:cNvSpPr>
              <p:nvPr/>
            </p:nvSpPr>
            <p:spPr bwMode="auto">
              <a:xfrm>
                <a:off x="2324" y="1267"/>
                <a:ext cx="42" cy="71"/>
              </a:xfrm>
              <a:custGeom>
                <a:avLst/>
                <a:gdLst>
                  <a:gd name="T0" fmla="*/ 14 w 42"/>
                  <a:gd name="T1" fmla="*/ 0 h 71"/>
                  <a:gd name="T2" fmla="*/ 28 w 42"/>
                  <a:gd name="T3" fmla="*/ 14 h 71"/>
                  <a:gd name="T4" fmla="*/ 28 w 42"/>
                  <a:gd name="T5" fmla="*/ 14 h 71"/>
                  <a:gd name="T6" fmla="*/ 28 w 42"/>
                  <a:gd name="T7" fmla="*/ 14 h 71"/>
                  <a:gd name="T8" fmla="*/ 28 w 42"/>
                  <a:gd name="T9" fmla="*/ 21 h 71"/>
                  <a:gd name="T10" fmla="*/ 21 w 42"/>
                  <a:gd name="T11" fmla="*/ 28 h 71"/>
                  <a:gd name="T12" fmla="*/ 28 w 42"/>
                  <a:gd name="T13" fmla="*/ 21 h 71"/>
                  <a:gd name="T14" fmla="*/ 42 w 42"/>
                  <a:gd name="T15" fmla="*/ 43 h 71"/>
                  <a:gd name="T16" fmla="*/ 42 w 42"/>
                  <a:gd name="T17" fmla="*/ 43 h 71"/>
                  <a:gd name="T18" fmla="*/ 42 w 42"/>
                  <a:gd name="T19" fmla="*/ 43 h 71"/>
                  <a:gd name="T20" fmla="*/ 42 w 42"/>
                  <a:gd name="T21" fmla="*/ 50 h 71"/>
                  <a:gd name="T22" fmla="*/ 42 w 42"/>
                  <a:gd name="T23" fmla="*/ 71 h 71"/>
                  <a:gd name="T24" fmla="*/ 35 w 42"/>
                  <a:gd name="T25" fmla="*/ 57 h 71"/>
                  <a:gd name="T26" fmla="*/ 21 w 42"/>
                  <a:gd name="T27" fmla="*/ 36 h 71"/>
                  <a:gd name="T28" fmla="*/ 21 w 42"/>
                  <a:gd name="T29" fmla="*/ 28 h 71"/>
                  <a:gd name="T30" fmla="*/ 21 w 42"/>
                  <a:gd name="T31" fmla="*/ 36 h 71"/>
                  <a:gd name="T32" fmla="*/ 14 w 42"/>
                  <a:gd name="T33" fmla="*/ 36 h 71"/>
                  <a:gd name="T34" fmla="*/ 14 w 42"/>
                  <a:gd name="T35" fmla="*/ 36 h 71"/>
                  <a:gd name="T36" fmla="*/ 14 w 42"/>
                  <a:gd name="T37" fmla="*/ 36 h 71"/>
                  <a:gd name="T38" fmla="*/ 0 w 42"/>
                  <a:gd name="T39" fmla="*/ 14 h 71"/>
                  <a:gd name="T40" fmla="*/ 0 w 42"/>
                  <a:gd name="T41" fmla="*/ 7 h 71"/>
                  <a:gd name="T42" fmla="*/ 0 w 42"/>
                  <a:gd name="T43" fmla="*/ 7 h 71"/>
                  <a:gd name="T44" fmla="*/ 7 w 42"/>
                  <a:gd name="T45" fmla="*/ 7 h 71"/>
                  <a:gd name="T46" fmla="*/ 21 w 42"/>
                  <a:gd name="T47" fmla="*/ 28 h 71"/>
                  <a:gd name="T48" fmla="*/ 14 w 42"/>
                  <a:gd name="T49" fmla="*/ 36 h 71"/>
                  <a:gd name="T50" fmla="*/ 14 w 42"/>
                  <a:gd name="T51" fmla="*/ 28 h 71"/>
                  <a:gd name="T52" fmla="*/ 21 w 42"/>
                  <a:gd name="T53" fmla="*/ 28 h 71"/>
                  <a:gd name="T54" fmla="*/ 28 w 42"/>
                  <a:gd name="T55" fmla="*/ 28 h 71"/>
                  <a:gd name="T56" fmla="*/ 28 w 42"/>
                  <a:gd name="T57" fmla="*/ 28 h 71"/>
                  <a:gd name="T58" fmla="*/ 42 w 42"/>
                  <a:gd name="T59" fmla="*/ 50 h 71"/>
                  <a:gd name="T60" fmla="*/ 35 w 42"/>
                  <a:gd name="T61" fmla="*/ 57 h 71"/>
                  <a:gd name="T62" fmla="*/ 35 w 42"/>
                  <a:gd name="T63" fmla="*/ 50 h 71"/>
                  <a:gd name="T64" fmla="*/ 35 w 42"/>
                  <a:gd name="T65" fmla="*/ 43 h 71"/>
                  <a:gd name="T66" fmla="*/ 42 w 42"/>
                  <a:gd name="T67" fmla="*/ 43 h 71"/>
                  <a:gd name="T68" fmla="*/ 35 w 42"/>
                  <a:gd name="T69" fmla="*/ 50 h 71"/>
                  <a:gd name="T70" fmla="*/ 21 w 42"/>
                  <a:gd name="T71" fmla="*/ 28 h 71"/>
                  <a:gd name="T72" fmla="*/ 21 w 42"/>
                  <a:gd name="T73" fmla="*/ 28 h 71"/>
                  <a:gd name="T74" fmla="*/ 21 w 42"/>
                  <a:gd name="T75" fmla="*/ 21 h 71"/>
                  <a:gd name="T76" fmla="*/ 21 w 42"/>
                  <a:gd name="T77" fmla="*/ 14 h 71"/>
                  <a:gd name="T78" fmla="*/ 28 w 42"/>
                  <a:gd name="T79" fmla="*/ 14 h 71"/>
                  <a:gd name="T80" fmla="*/ 21 w 42"/>
                  <a:gd name="T81" fmla="*/ 21 h 71"/>
                  <a:gd name="T82" fmla="*/ 7 w 42"/>
                  <a:gd name="T83" fmla="*/ 7 h 71"/>
                  <a:gd name="T84" fmla="*/ 14 w 42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14" y="0"/>
                    </a:move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21"/>
                    </a:lnTo>
                    <a:lnTo>
                      <a:pt x="21" y="28"/>
                    </a:lnTo>
                    <a:lnTo>
                      <a:pt x="28" y="21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50"/>
                    </a:lnTo>
                    <a:lnTo>
                      <a:pt x="42" y="71"/>
                    </a:lnTo>
                    <a:lnTo>
                      <a:pt x="35" y="57"/>
                    </a:lnTo>
                    <a:lnTo>
                      <a:pt x="21" y="36"/>
                    </a:lnTo>
                    <a:lnTo>
                      <a:pt x="21" y="28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21" y="28"/>
                    </a:lnTo>
                    <a:lnTo>
                      <a:pt x="14" y="36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50"/>
                    </a:lnTo>
                    <a:lnTo>
                      <a:pt x="35" y="43"/>
                    </a:lnTo>
                    <a:lnTo>
                      <a:pt x="42" y="43"/>
                    </a:lnTo>
                    <a:lnTo>
                      <a:pt x="35" y="50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1" y="21"/>
                    </a:lnTo>
                    <a:lnTo>
                      <a:pt x="7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46" name="Freeform 226"/>
              <p:cNvSpPr>
                <a:spLocks/>
              </p:cNvSpPr>
              <p:nvPr/>
            </p:nvSpPr>
            <p:spPr bwMode="auto">
              <a:xfrm>
                <a:off x="2324" y="1260"/>
                <a:ext cx="14" cy="21"/>
              </a:xfrm>
              <a:custGeom>
                <a:avLst/>
                <a:gdLst>
                  <a:gd name="T0" fmla="*/ 0 w 14"/>
                  <a:gd name="T1" fmla="*/ 14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14 h 21"/>
                  <a:gd name="T10" fmla="*/ 7 w 14"/>
                  <a:gd name="T11" fmla="*/ 21 h 21"/>
                  <a:gd name="T12" fmla="*/ 0 w 14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14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47" name="Freeform 227"/>
              <p:cNvSpPr>
                <a:spLocks/>
              </p:cNvSpPr>
              <p:nvPr/>
            </p:nvSpPr>
            <p:spPr bwMode="auto">
              <a:xfrm>
                <a:off x="2324" y="1147"/>
                <a:ext cx="177" cy="156"/>
              </a:xfrm>
              <a:custGeom>
                <a:avLst/>
                <a:gdLst>
                  <a:gd name="T0" fmla="*/ 163 w 177"/>
                  <a:gd name="T1" fmla="*/ 0 h 156"/>
                  <a:gd name="T2" fmla="*/ 56 w 177"/>
                  <a:gd name="T3" fmla="*/ 141 h 156"/>
                  <a:gd name="T4" fmla="*/ 0 w 177"/>
                  <a:gd name="T5" fmla="*/ 127 h 156"/>
                  <a:gd name="T6" fmla="*/ 14 w 177"/>
                  <a:gd name="T7" fmla="*/ 148 h 156"/>
                  <a:gd name="T8" fmla="*/ 71 w 177"/>
                  <a:gd name="T9" fmla="*/ 156 h 156"/>
                  <a:gd name="T10" fmla="*/ 177 w 177"/>
                  <a:gd name="T11" fmla="*/ 14 h 156"/>
                  <a:gd name="T12" fmla="*/ 163 w 177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56">
                    <a:moveTo>
                      <a:pt x="163" y="0"/>
                    </a:moveTo>
                    <a:lnTo>
                      <a:pt x="56" y="141"/>
                    </a:lnTo>
                    <a:lnTo>
                      <a:pt x="0" y="127"/>
                    </a:lnTo>
                    <a:lnTo>
                      <a:pt x="14" y="148"/>
                    </a:lnTo>
                    <a:lnTo>
                      <a:pt x="71" y="156"/>
                    </a:lnTo>
                    <a:lnTo>
                      <a:pt x="177" y="14"/>
                    </a:lnTo>
                    <a:lnTo>
                      <a:pt x="163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48" name="Freeform 228"/>
              <p:cNvSpPr>
                <a:spLocks/>
              </p:cNvSpPr>
              <p:nvPr/>
            </p:nvSpPr>
            <p:spPr bwMode="auto">
              <a:xfrm>
                <a:off x="2317" y="1147"/>
                <a:ext cx="191" cy="163"/>
              </a:xfrm>
              <a:custGeom>
                <a:avLst/>
                <a:gdLst>
                  <a:gd name="T0" fmla="*/ 177 w 191"/>
                  <a:gd name="T1" fmla="*/ 7 h 163"/>
                  <a:gd name="T2" fmla="*/ 70 w 191"/>
                  <a:gd name="T3" fmla="*/ 148 h 163"/>
                  <a:gd name="T4" fmla="*/ 63 w 191"/>
                  <a:gd name="T5" fmla="*/ 148 h 163"/>
                  <a:gd name="T6" fmla="*/ 63 w 191"/>
                  <a:gd name="T7" fmla="*/ 148 h 163"/>
                  <a:gd name="T8" fmla="*/ 7 w 191"/>
                  <a:gd name="T9" fmla="*/ 134 h 163"/>
                  <a:gd name="T10" fmla="*/ 7 w 191"/>
                  <a:gd name="T11" fmla="*/ 134 h 163"/>
                  <a:gd name="T12" fmla="*/ 14 w 191"/>
                  <a:gd name="T13" fmla="*/ 127 h 163"/>
                  <a:gd name="T14" fmla="*/ 28 w 191"/>
                  <a:gd name="T15" fmla="*/ 148 h 163"/>
                  <a:gd name="T16" fmla="*/ 21 w 191"/>
                  <a:gd name="T17" fmla="*/ 156 h 163"/>
                  <a:gd name="T18" fmla="*/ 21 w 191"/>
                  <a:gd name="T19" fmla="*/ 148 h 163"/>
                  <a:gd name="T20" fmla="*/ 78 w 191"/>
                  <a:gd name="T21" fmla="*/ 156 h 163"/>
                  <a:gd name="T22" fmla="*/ 85 w 191"/>
                  <a:gd name="T23" fmla="*/ 163 h 163"/>
                  <a:gd name="T24" fmla="*/ 78 w 191"/>
                  <a:gd name="T25" fmla="*/ 156 h 163"/>
                  <a:gd name="T26" fmla="*/ 184 w 191"/>
                  <a:gd name="T27" fmla="*/ 14 h 163"/>
                  <a:gd name="T28" fmla="*/ 191 w 191"/>
                  <a:gd name="T29" fmla="*/ 14 h 163"/>
                  <a:gd name="T30" fmla="*/ 191 w 191"/>
                  <a:gd name="T31" fmla="*/ 14 h 163"/>
                  <a:gd name="T32" fmla="*/ 191 w 191"/>
                  <a:gd name="T33" fmla="*/ 21 h 163"/>
                  <a:gd name="T34" fmla="*/ 85 w 191"/>
                  <a:gd name="T35" fmla="*/ 163 h 163"/>
                  <a:gd name="T36" fmla="*/ 85 w 191"/>
                  <a:gd name="T37" fmla="*/ 163 h 163"/>
                  <a:gd name="T38" fmla="*/ 78 w 191"/>
                  <a:gd name="T39" fmla="*/ 163 h 163"/>
                  <a:gd name="T40" fmla="*/ 21 w 191"/>
                  <a:gd name="T41" fmla="*/ 156 h 163"/>
                  <a:gd name="T42" fmla="*/ 21 w 191"/>
                  <a:gd name="T43" fmla="*/ 156 h 163"/>
                  <a:gd name="T44" fmla="*/ 21 w 191"/>
                  <a:gd name="T45" fmla="*/ 156 h 163"/>
                  <a:gd name="T46" fmla="*/ 7 w 191"/>
                  <a:gd name="T47" fmla="*/ 134 h 163"/>
                  <a:gd name="T48" fmla="*/ 0 w 191"/>
                  <a:gd name="T49" fmla="*/ 127 h 163"/>
                  <a:gd name="T50" fmla="*/ 7 w 191"/>
                  <a:gd name="T51" fmla="*/ 127 h 163"/>
                  <a:gd name="T52" fmla="*/ 63 w 191"/>
                  <a:gd name="T53" fmla="*/ 141 h 163"/>
                  <a:gd name="T54" fmla="*/ 63 w 191"/>
                  <a:gd name="T55" fmla="*/ 148 h 163"/>
                  <a:gd name="T56" fmla="*/ 63 w 191"/>
                  <a:gd name="T57" fmla="*/ 141 h 163"/>
                  <a:gd name="T58" fmla="*/ 170 w 191"/>
                  <a:gd name="T59" fmla="*/ 0 h 163"/>
                  <a:gd name="T60" fmla="*/ 177 w 191"/>
                  <a:gd name="T61" fmla="*/ 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1" h="163">
                    <a:moveTo>
                      <a:pt x="177" y="7"/>
                    </a:moveTo>
                    <a:lnTo>
                      <a:pt x="70" y="148"/>
                    </a:lnTo>
                    <a:lnTo>
                      <a:pt x="63" y="148"/>
                    </a:lnTo>
                    <a:lnTo>
                      <a:pt x="63" y="148"/>
                    </a:lnTo>
                    <a:lnTo>
                      <a:pt x="7" y="134"/>
                    </a:lnTo>
                    <a:lnTo>
                      <a:pt x="7" y="134"/>
                    </a:lnTo>
                    <a:lnTo>
                      <a:pt x="14" y="127"/>
                    </a:lnTo>
                    <a:lnTo>
                      <a:pt x="28" y="148"/>
                    </a:lnTo>
                    <a:lnTo>
                      <a:pt x="21" y="156"/>
                    </a:lnTo>
                    <a:lnTo>
                      <a:pt x="21" y="148"/>
                    </a:lnTo>
                    <a:lnTo>
                      <a:pt x="78" y="156"/>
                    </a:lnTo>
                    <a:lnTo>
                      <a:pt x="85" y="163"/>
                    </a:lnTo>
                    <a:lnTo>
                      <a:pt x="78" y="156"/>
                    </a:lnTo>
                    <a:lnTo>
                      <a:pt x="184" y="14"/>
                    </a:lnTo>
                    <a:lnTo>
                      <a:pt x="191" y="14"/>
                    </a:lnTo>
                    <a:lnTo>
                      <a:pt x="191" y="14"/>
                    </a:lnTo>
                    <a:lnTo>
                      <a:pt x="191" y="21"/>
                    </a:lnTo>
                    <a:lnTo>
                      <a:pt x="85" y="163"/>
                    </a:lnTo>
                    <a:lnTo>
                      <a:pt x="85" y="163"/>
                    </a:lnTo>
                    <a:lnTo>
                      <a:pt x="78" y="163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7" y="134"/>
                    </a:lnTo>
                    <a:lnTo>
                      <a:pt x="0" y="127"/>
                    </a:lnTo>
                    <a:lnTo>
                      <a:pt x="7" y="127"/>
                    </a:lnTo>
                    <a:lnTo>
                      <a:pt x="63" y="141"/>
                    </a:lnTo>
                    <a:lnTo>
                      <a:pt x="63" y="148"/>
                    </a:lnTo>
                    <a:lnTo>
                      <a:pt x="63" y="141"/>
                    </a:lnTo>
                    <a:lnTo>
                      <a:pt x="170" y="0"/>
                    </a:lnTo>
                    <a:lnTo>
                      <a:pt x="177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49" name="Freeform 229"/>
              <p:cNvSpPr>
                <a:spLocks/>
              </p:cNvSpPr>
              <p:nvPr/>
            </p:nvSpPr>
            <p:spPr bwMode="auto">
              <a:xfrm>
                <a:off x="2487" y="1140"/>
                <a:ext cx="21" cy="28"/>
              </a:xfrm>
              <a:custGeom>
                <a:avLst/>
                <a:gdLst>
                  <a:gd name="T0" fmla="*/ 14 w 21"/>
                  <a:gd name="T1" fmla="*/ 28 h 28"/>
                  <a:gd name="T2" fmla="*/ 0 w 21"/>
                  <a:gd name="T3" fmla="*/ 14 h 28"/>
                  <a:gd name="T4" fmla="*/ 0 w 21"/>
                  <a:gd name="T5" fmla="*/ 7 h 28"/>
                  <a:gd name="T6" fmla="*/ 7 w 21"/>
                  <a:gd name="T7" fmla="*/ 0 h 28"/>
                  <a:gd name="T8" fmla="*/ 7 w 21"/>
                  <a:gd name="T9" fmla="*/ 7 h 28"/>
                  <a:gd name="T10" fmla="*/ 21 w 21"/>
                  <a:gd name="T11" fmla="*/ 21 h 28"/>
                  <a:gd name="T12" fmla="*/ 14 w 21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8">
                    <a:moveTo>
                      <a:pt x="14" y="28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21" y="21"/>
                    </a:lnTo>
                    <a:lnTo>
                      <a:pt x="14" y="2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50" name="Freeform 230"/>
              <p:cNvSpPr>
                <a:spLocks/>
              </p:cNvSpPr>
              <p:nvPr/>
            </p:nvSpPr>
            <p:spPr bwMode="auto">
              <a:xfrm>
                <a:off x="2480" y="1154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21 h 49"/>
                  <a:gd name="T4" fmla="*/ 21 w 35"/>
                  <a:gd name="T5" fmla="*/ 28 h 49"/>
                  <a:gd name="T6" fmla="*/ 35 w 35"/>
                  <a:gd name="T7" fmla="*/ 49 h 49"/>
                  <a:gd name="T8" fmla="*/ 35 w 35"/>
                  <a:gd name="T9" fmla="*/ 49 h 49"/>
                  <a:gd name="T10" fmla="*/ 21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49"/>
                    </a:lnTo>
                    <a:lnTo>
                      <a:pt x="35" y="49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51" name="Freeform 231"/>
              <p:cNvSpPr>
                <a:spLocks/>
              </p:cNvSpPr>
              <p:nvPr/>
            </p:nvSpPr>
            <p:spPr bwMode="auto">
              <a:xfrm>
                <a:off x="2473" y="1147"/>
                <a:ext cx="49" cy="63"/>
              </a:xfrm>
              <a:custGeom>
                <a:avLst/>
                <a:gdLst>
                  <a:gd name="T0" fmla="*/ 21 w 49"/>
                  <a:gd name="T1" fmla="*/ 7 h 63"/>
                  <a:gd name="T2" fmla="*/ 35 w 49"/>
                  <a:gd name="T3" fmla="*/ 28 h 63"/>
                  <a:gd name="T4" fmla="*/ 35 w 49"/>
                  <a:gd name="T5" fmla="*/ 28 h 63"/>
                  <a:gd name="T6" fmla="*/ 35 w 49"/>
                  <a:gd name="T7" fmla="*/ 28 h 63"/>
                  <a:gd name="T8" fmla="*/ 35 w 49"/>
                  <a:gd name="T9" fmla="*/ 35 h 63"/>
                  <a:gd name="T10" fmla="*/ 28 w 49"/>
                  <a:gd name="T11" fmla="*/ 42 h 63"/>
                  <a:gd name="T12" fmla="*/ 35 w 49"/>
                  <a:gd name="T13" fmla="*/ 35 h 63"/>
                  <a:gd name="T14" fmla="*/ 49 w 49"/>
                  <a:gd name="T15" fmla="*/ 56 h 63"/>
                  <a:gd name="T16" fmla="*/ 42 w 49"/>
                  <a:gd name="T17" fmla="*/ 63 h 63"/>
                  <a:gd name="T18" fmla="*/ 42 w 49"/>
                  <a:gd name="T19" fmla="*/ 63 h 63"/>
                  <a:gd name="T20" fmla="*/ 28 w 49"/>
                  <a:gd name="T21" fmla="*/ 42 h 63"/>
                  <a:gd name="T22" fmla="*/ 28 w 49"/>
                  <a:gd name="T23" fmla="*/ 35 h 63"/>
                  <a:gd name="T24" fmla="*/ 28 w 49"/>
                  <a:gd name="T25" fmla="*/ 42 h 63"/>
                  <a:gd name="T26" fmla="*/ 21 w 49"/>
                  <a:gd name="T27" fmla="*/ 42 h 63"/>
                  <a:gd name="T28" fmla="*/ 21 w 49"/>
                  <a:gd name="T29" fmla="*/ 42 h 63"/>
                  <a:gd name="T30" fmla="*/ 21 w 49"/>
                  <a:gd name="T31" fmla="*/ 42 h 63"/>
                  <a:gd name="T32" fmla="*/ 7 w 49"/>
                  <a:gd name="T33" fmla="*/ 28 h 63"/>
                  <a:gd name="T34" fmla="*/ 0 w 49"/>
                  <a:gd name="T35" fmla="*/ 28 h 63"/>
                  <a:gd name="T36" fmla="*/ 7 w 49"/>
                  <a:gd name="T37" fmla="*/ 21 h 63"/>
                  <a:gd name="T38" fmla="*/ 14 w 49"/>
                  <a:gd name="T39" fmla="*/ 7 h 63"/>
                  <a:gd name="T40" fmla="*/ 14 w 49"/>
                  <a:gd name="T41" fmla="*/ 0 h 63"/>
                  <a:gd name="T42" fmla="*/ 21 w 49"/>
                  <a:gd name="T43" fmla="*/ 7 h 63"/>
                  <a:gd name="T44" fmla="*/ 21 w 49"/>
                  <a:gd name="T45" fmla="*/ 7 h 63"/>
                  <a:gd name="T46" fmla="*/ 14 w 49"/>
                  <a:gd name="T47" fmla="*/ 21 h 63"/>
                  <a:gd name="T48" fmla="*/ 7 w 49"/>
                  <a:gd name="T49" fmla="*/ 21 h 63"/>
                  <a:gd name="T50" fmla="*/ 14 w 49"/>
                  <a:gd name="T51" fmla="*/ 21 h 63"/>
                  <a:gd name="T52" fmla="*/ 28 w 49"/>
                  <a:gd name="T53" fmla="*/ 35 h 63"/>
                  <a:gd name="T54" fmla="*/ 21 w 49"/>
                  <a:gd name="T55" fmla="*/ 42 h 63"/>
                  <a:gd name="T56" fmla="*/ 21 w 49"/>
                  <a:gd name="T57" fmla="*/ 35 h 63"/>
                  <a:gd name="T58" fmla="*/ 28 w 49"/>
                  <a:gd name="T59" fmla="*/ 35 h 63"/>
                  <a:gd name="T60" fmla="*/ 35 w 49"/>
                  <a:gd name="T61" fmla="*/ 35 h 63"/>
                  <a:gd name="T62" fmla="*/ 35 w 49"/>
                  <a:gd name="T63" fmla="*/ 35 h 63"/>
                  <a:gd name="T64" fmla="*/ 49 w 49"/>
                  <a:gd name="T65" fmla="*/ 56 h 63"/>
                  <a:gd name="T66" fmla="*/ 49 w 49"/>
                  <a:gd name="T67" fmla="*/ 56 h 63"/>
                  <a:gd name="T68" fmla="*/ 42 w 49"/>
                  <a:gd name="T69" fmla="*/ 63 h 63"/>
                  <a:gd name="T70" fmla="*/ 28 w 49"/>
                  <a:gd name="T71" fmla="*/ 42 h 63"/>
                  <a:gd name="T72" fmla="*/ 28 w 49"/>
                  <a:gd name="T73" fmla="*/ 42 h 63"/>
                  <a:gd name="T74" fmla="*/ 28 w 49"/>
                  <a:gd name="T75" fmla="*/ 35 h 63"/>
                  <a:gd name="T76" fmla="*/ 28 w 49"/>
                  <a:gd name="T77" fmla="*/ 28 h 63"/>
                  <a:gd name="T78" fmla="*/ 35 w 49"/>
                  <a:gd name="T79" fmla="*/ 28 h 63"/>
                  <a:gd name="T80" fmla="*/ 28 w 49"/>
                  <a:gd name="T81" fmla="*/ 35 h 63"/>
                  <a:gd name="T82" fmla="*/ 14 w 49"/>
                  <a:gd name="T83" fmla="*/ 14 h 63"/>
                  <a:gd name="T84" fmla="*/ 21 w 49"/>
                  <a:gd name="T85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3">
                    <a:moveTo>
                      <a:pt x="21" y="7"/>
                    </a:moveTo>
                    <a:lnTo>
                      <a:pt x="35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35" y="35"/>
                    </a:lnTo>
                    <a:lnTo>
                      <a:pt x="49" y="5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8" y="35"/>
                    </a:lnTo>
                    <a:lnTo>
                      <a:pt x="21" y="42"/>
                    </a:lnTo>
                    <a:lnTo>
                      <a:pt x="21" y="35"/>
                    </a:lnTo>
                    <a:lnTo>
                      <a:pt x="28" y="35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49" y="56"/>
                    </a:lnTo>
                    <a:lnTo>
                      <a:pt x="49" y="56"/>
                    </a:lnTo>
                    <a:lnTo>
                      <a:pt x="42" y="63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52" name="Freeform 232"/>
              <p:cNvSpPr>
                <a:spLocks/>
              </p:cNvSpPr>
              <p:nvPr/>
            </p:nvSpPr>
            <p:spPr bwMode="auto">
              <a:xfrm>
                <a:off x="2473" y="1175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14 w 35"/>
                  <a:gd name="T3" fmla="*/ 14 h 50"/>
                  <a:gd name="T4" fmla="*/ 14 w 35"/>
                  <a:gd name="T5" fmla="*/ 21 h 50"/>
                  <a:gd name="T6" fmla="*/ 35 w 35"/>
                  <a:gd name="T7" fmla="*/ 42 h 50"/>
                  <a:gd name="T8" fmla="*/ 28 w 35"/>
                  <a:gd name="T9" fmla="*/ 50 h 50"/>
                  <a:gd name="T10" fmla="*/ 14 w 35"/>
                  <a:gd name="T11" fmla="*/ 28 h 50"/>
                  <a:gd name="T12" fmla="*/ 7 w 35"/>
                  <a:gd name="T13" fmla="*/ 28 h 50"/>
                  <a:gd name="T14" fmla="*/ 0 w 35"/>
                  <a:gd name="T15" fmla="*/ 7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35" y="42"/>
                    </a:lnTo>
                    <a:lnTo>
                      <a:pt x="28" y="50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53" name="Freeform 233"/>
              <p:cNvSpPr>
                <a:spLocks/>
              </p:cNvSpPr>
              <p:nvPr/>
            </p:nvSpPr>
            <p:spPr bwMode="auto">
              <a:xfrm>
                <a:off x="2473" y="1175"/>
                <a:ext cx="49" cy="64"/>
              </a:xfrm>
              <a:custGeom>
                <a:avLst/>
                <a:gdLst>
                  <a:gd name="T0" fmla="*/ 14 w 49"/>
                  <a:gd name="T1" fmla="*/ 0 h 64"/>
                  <a:gd name="T2" fmla="*/ 21 w 49"/>
                  <a:gd name="T3" fmla="*/ 14 h 64"/>
                  <a:gd name="T4" fmla="*/ 21 w 49"/>
                  <a:gd name="T5" fmla="*/ 14 h 64"/>
                  <a:gd name="T6" fmla="*/ 21 w 49"/>
                  <a:gd name="T7" fmla="*/ 14 h 64"/>
                  <a:gd name="T8" fmla="*/ 21 w 49"/>
                  <a:gd name="T9" fmla="*/ 21 h 64"/>
                  <a:gd name="T10" fmla="*/ 14 w 49"/>
                  <a:gd name="T11" fmla="*/ 28 h 64"/>
                  <a:gd name="T12" fmla="*/ 21 w 49"/>
                  <a:gd name="T13" fmla="*/ 21 h 64"/>
                  <a:gd name="T14" fmla="*/ 42 w 49"/>
                  <a:gd name="T15" fmla="*/ 42 h 64"/>
                  <a:gd name="T16" fmla="*/ 49 w 49"/>
                  <a:gd name="T17" fmla="*/ 42 h 64"/>
                  <a:gd name="T18" fmla="*/ 42 w 49"/>
                  <a:gd name="T19" fmla="*/ 50 h 64"/>
                  <a:gd name="T20" fmla="*/ 35 w 49"/>
                  <a:gd name="T21" fmla="*/ 57 h 64"/>
                  <a:gd name="T22" fmla="*/ 35 w 49"/>
                  <a:gd name="T23" fmla="*/ 64 h 64"/>
                  <a:gd name="T24" fmla="*/ 28 w 49"/>
                  <a:gd name="T25" fmla="*/ 57 h 64"/>
                  <a:gd name="T26" fmla="*/ 14 w 49"/>
                  <a:gd name="T27" fmla="*/ 35 h 64"/>
                  <a:gd name="T28" fmla="*/ 14 w 49"/>
                  <a:gd name="T29" fmla="*/ 28 h 64"/>
                  <a:gd name="T30" fmla="*/ 14 w 49"/>
                  <a:gd name="T31" fmla="*/ 35 h 64"/>
                  <a:gd name="T32" fmla="*/ 7 w 49"/>
                  <a:gd name="T33" fmla="*/ 35 h 64"/>
                  <a:gd name="T34" fmla="*/ 7 w 49"/>
                  <a:gd name="T35" fmla="*/ 35 h 64"/>
                  <a:gd name="T36" fmla="*/ 7 w 49"/>
                  <a:gd name="T37" fmla="*/ 28 h 64"/>
                  <a:gd name="T38" fmla="*/ 0 w 49"/>
                  <a:gd name="T39" fmla="*/ 7 h 64"/>
                  <a:gd name="T40" fmla="*/ 0 w 49"/>
                  <a:gd name="T41" fmla="*/ 7 h 64"/>
                  <a:gd name="T42" fmla="*/ 0 w 49"/>
                  <a:gd name="T43" fmla="*/ 7 h 64"/>
                  <a:gd name="T44" fmla="*/ 7 w 49"/>
                  <a:gd name="T45" fmla="*/ 7 h 64"/>
                  <a:gd name="T46" fmla="*/ 14 w 49"/>
                  <a:gd name="T47" fmla="*/ 28 h 64"/>
                  <a:gd name="T48" fmla="*/ 7 w 49"/>
                  <a:gd name="T49" fmla="*/ 28 h 64"/>
                  <a:gd name="T50" fmla="*/ 7 w 49"/>
                  <a:gd name="T51" fmla="*/ 28 h 64"/>
                  <a:gd name="T52" fmla="*/ 14 w 49"/>
                  <a:gd name="T53" fmla="*/ 28 h 64"/>
                  <a:gd name="T54" fmla="*/ 21 w 49"/>
                  <a:gd name="T55" fmla="*/ 28 h 64"/>
                  <a:gd name="T56" fmla="*/ 21 w 49"/>
                  <a:gd name="T57" fmla="*/ 28 h 64"/>
                  <a:gd name="T58" fmla="*/ 35 w 49"/>
                  <a:gd name="T59" fmla="*/ 50 h 64"/>
                  <a:gd name="T60" fmla="*/ 28 w 49"/>
                  <a:gd name="T61" fmla="*/ 57 h 64"/>
                  <a:gd name="T62" fmla="*/ 28 w 49"/>
                  <a:gd name="T63" fmla="*/ 50 h 64"/>
                  <a:gd name="T64" fmla="*/ 35 w 49"/>
                  <a:gd name="T65" fmla="*/ 42 h 64"/>
                  <a:gd name="T66" fmla="*/ 42 w 49"/>
                  <a:gd name="T67" fmla="*/ 50 h 64"/>
                  <a:gd name="T68" fmla="*/ 35 w 49"/>
                  <a:gd name="T69" fmla="*/ 50 h 64"/>
                  <a:gd name="T70" fmla="*/ 14 w 49"/>
                  <a:gd name="T71" fmla="*/ 28 h 64"/>
                  <a:gd name="T72" fmla="*/ 14 w 49"/>
                  <a:gd name="T73" fmla="*/ 28 h 64"/>
                  <a:gd name="T74" fmla="*/ 14 w 49"/>
                  <a:gd name="T75" fmla="*/ 21 h 64"/>
                  <a:gd name="T76" fmla="*/ 14 w 49"/>
                  <a:gd name="T77" fmla="*/ 14 h 64"/>
                  <a:gd name="T78" fmla="*/ 21 w 49"/>
                  <a:gd name="T79" fmla="*/ 14 h 64"/>
                  <a:gd name="T80" fmla="*/ 14 w 49"/>
                  <a:gd name="T81" fmla="*/ 14 h 64"/>
                  <a:gd name="T82" fmla="*/ 7 w 49"/>
                  <a:gd name="T83" fmla="*/ 0 h 64"/>
                  <a:gd name="T84" fmla="*/ 14 w 49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4">
                    <a:moveTo>
                      <a:pt x="14" y="0"/>
                    </a:moveTo>
                    <a:lnTo>
                      <a:pt x="21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14" y="28"/>
                    </a:lnTo>
                    <a:lnTo>
                      <a:pt x="21" y="21"/>
                    </a:lnTo>
                    <a:lnTo>
                      <a:pt x="42" y="42"/>
                    </a:lnTo>
                    <a:lnTo>
                      <a:pt x="49" y="42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64"/>
                    </a:lnTo>
                    <a:lnTo>
                      <a:pt x="28" y="57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5" y="50"/>
                    </a:lnTo>
                    <a:lnTo>
                      <a:pt x="28" y="57"/>
                    </a:lnTo>
                    <a:lnTo>
                      <a:pt x="28" y="50"/>
                    </a:lnTo>
                    <a:lnTo>
                      <a:pt x="35" y="42"/>
                    </a:lnTo>
                    <a:lnTo>
                      <a:pt x="42" y="50"/>
                    </a:lnTo>
                    <a:lnTo>
                      <a:pt x="35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14" y="14"/>
                    </a:lnTo>
                    <a:lnTo>
                      <a:pt x="7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54" name="Freeform 234"/>
              <p:cNvSpPr>
                <a:spLocks/>
              </p:cNvSpPr>
              <p:nvPr/>
            </p:nvSpPr>
            <p:spPr bwMode="auto">
              <a:xfrm>
                <a:off x="2473" y="1168"/>
                <a:ext cx="14" cy="21"/>
              </a:xfrm>
              <a:custGeom>
                <a:avLst/>
                <a:gdLst>
                  <a:gd name="T0" fmla="*/ 0 w 14"/>
                  <a:gd name="T1" fmla="*/ 14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14 h 21"/>
                  <a:gd name="T10" fmla="*/ 7 w 14"/>
                  <a:gd name="T11" fmla="*/ 21 h 21"/>
                  <a:gd name="T12" fmla="*/ 0 w 14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14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55" name="Freeform 235"/>
              <p:cNvSpPr>
                <a:spLocks/>
              </p:cNvSpPr>
              <p:nvPr/>
            </p:nvSpPr>
            <p:spPr bwMode="auto">
              <a:xfrm>
                <a:off x="2458" y="1189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2 w 36"/>
                  <a:gd name="T3" fmla="*/ 21 h 50"/>
                  <a:gd name="T4" fmla="*/ 22 w 36"/>
                  <a:gd name="T5" fmla="*/ 28 h 50"/>
                  <a:gd name="T6" fmla="*/ 36 w 36"/>
                  <a:gd name="T7" fmla="*/ 43 h 50"/>
                  <a:gd name="T8" fmla="*/ 29 w 36"/>
                  <a:gd name="T9" fmla="*/ 50 h 50"/>
                  <a:gd name="T10" fmla="*/ 15 w 36"/>
                  <a:gd name="T11" fmla="*/ 28 h 50"/>
                  <a:gd name="T12" fmla="*/ 15 w 36"/>
                  <a:gd name="T13" fmla="*/ 28 h 50"/>
                  <a:gd name="T14" fmla="*/ 0 w 36"/>
                  <a:gd name="T15" fmla="*/ 14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2" y="21"/>
                    </a:lnTo>
                    <a:lnTo>
                      <a:pt x="22" y="28"/>
                    </a:lnTo>
                    <a:lnTo>
                      <a:pt x="36" y="43"/>
                    </a:lnTo>
                    <a:lnTo>
                      <a:pt x="29" y="50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56" name="Freeform 236"/>
              <p:cNvSpPr>
                <a:spLocks/>
              </p:cNvSpPr>
              <p:nvPr/>
            </p:nvSpPr>
            <p:spPr bwMode="auto">
              <a:xfrm>
                <a:off x="2451" y="1182"/>
                <a:ext cx="57" cy="71"/>
              </a:xfrm>
              <a:custGeom>
                <a:avLst/>
                <a:gdLst>
                  <a:gd name="T0" fmla="*/ 22 w 57"/>
                  <a:gd name="T1" fmla="*/ 7 h 71"/>
                  <a:gd name="T2" fmla="*/ 36 w 57"/>
                  <a:gd name="T3" fmla="*/ 28 h 71"/>
                  <a:gd name="T4" fmla="*/ 36 w 57"/>
                  <a:gd name="T5" fmla="*/ 28 h 71"/>
                  <a:gd name="T6" fmla="*/ 36 w 57"/>
                  <a:gd name="T7" fmla="*/ 28 h 71"/>
                  <a:gd name="T8" fmla="*/ 36 w 57"/>
                  <a:gd name="T9" fmla="*/ 35 h 71"/>
                  <a:gd name="T10" fmla="*/ 29 w 57"/>
                  <a:gd name="T11" fmla="*/ 43 h 71"/>
                  <a:gd name="T12" fmla="*/ 36 w 57"/>
                  <a:gd name="T13" fmla="*/ 35 h 71"/>
                  <a:gd name="T14" fmla="*/ 50 w 57"/>
                  <a:gd name="T15" fmla="*/ 50 h 71"/>
                  <a:gd name="T16" fmla="*/ 57 w 57"/>
                  <a:gd name="T17" fmla="*/ 50 h 71"/>
                  <a:gd name="T18" fmla="*/ 50 w 57"/>
                  <a:gd name="T19" fmla="*/ 57 h 71"/>
                  <a:gd name="T20" fmla="*/ 43 w 57"/>
                  <a:gd name="T21" fmla="*/ 64 h 71"/>
                  <a:gd name="T22" fmla="*/ 43 w 57"/>
                  <a:gd name="T23" fmla="*/ 71 h 71"/>
                  <a:gd name="T24" fmla="*/ 36 w 57"/>
                  <a:gd name="T25" fmla="*/ 64 h 71"/>
                  <a:gd name="T26" fmla="*/ 22 w 57"/>
                  <a:gd name="T27" fmla="*/ 43 h 71"/>
                  <a:gd name="T28" fmla="*/ 29 w 57"/>
                  <a:gd name="T29" fmla="*/ 35 h 71"/>
                  <a:gd name="T30" fmla="*/ 22 w 57"/>
                  <a:gd name="T31" fmla="*/ 43 h 71"/>
                  <a:gd name="T32" fmla="*/ 7 w 57"/>
                  <a:gd name="T33" fmla="*/ 28 h 71"/>
                  <a:gd name="T34" fmla="*/ 0 w 57"/>
                  <a:gd name="T35" fmla="*/ 28 h 71"/>
                  <a:gd name="T36" fmla="*/ 7 w 57"/>
                  <a:gd name="T37" fmla="*/ 21 h 71"/>
                  <a:gd name="T38" fmla="*/ 14 w 57"/>
                  <a:gd name="T39" fmla="*/ 7 h 71"/>
                  <a:gd name="T40" fmla="*/ 14 w 57"/>
                  <a:gd name="T41" fmla="*/ 0 h 71"/>
                  <a:gd name="T42" fmla="*/ 22 w 57"/>
                  <a:gd name="T43" fmla="*/ 7 h 71"/>
                  <a:gd name="T44" fmla="*/ 22 w 57"/>
                  <a:gd name="T45" fmla="*/ 7 h 71"/>
                  <a:gd name="T46" fmla="*/ 14 w 57"/>
                  <a:gd name="T47" fmla="*/ 21 h 71"/>
                  <a:gd name="T48" fmla="*/ 7 w 57"/>
                  <a:gd name="T49" fmla="*/ 21 h 71"/>
                  <a:gd name="T50" fmla="*/ 14 w 57"/>
                  <a:gd name="T51" fmla="*/ 21 h 71"/>
                  <a:gd name="T52" fmla="*/ 29 w 57"/>
                  <a:gd name="T53" fmla="*/ 35 h 71"/>
                  <a:gd name="T54" fmla="*/ 29 w 57"/>
                  <a:gd name="T55" fmla="*/ 35 h 71"/>
                  <a:gd name="T56" fmla="*/ 29 w 57"/>
                  <a:gd name="T57" fmla="*/ 35 h 71"/>
                  <a:gd name="T58" fmla="*/ 43 w 57"/>
                  <a:gd name="T59" fmla="*/ 57 h 71"/>
                  <a:gd name="T60" fmla="*/ 36 w 57"/>
                  <a:gd name="T61" fmla="*/ 64 h 71"/>
                  <a:gd name="T62" fmla="*/ 36 w 57"/>
                  <a:gd name="T63" fmla="*/ 57 h 71"/>
                  <a:gd name="T64" fmla="*/ 43 w 57"/>
                  <a:gd name="T65" fmla="*/ 50 h 71"/>
                  <a:gd name="T66" fmla="*/ 50 w 57"/>
                  <a:gd name="T67" fmla="*/ 57 h 71"/>
                  <a:gd name="T68" fmla="*/ 43 w 57"/>
                  <a:gd name="T69" fmla="*/ 57 h 71"/>
                  <a:gd name="T70" fmla="*/ 29 w 57"/>
                  <a:gd name="T71" fmla="*/ 43 h 71"/>
                  <a:gd name="T72" fmla="*/ 29 w 57"/>
                  <a:gd name="T73" fmla="*/ 43 h 71"/>
                  <a:gd name="T74" fmla="*/ 29 w 57"/>
                  <a:gd name="T75" fmla="*/ 35 h 71"/>
                  <a:gd name="T76" fmla="*/ 29 w 57"/>
                  <a:gd name="T77" fmla="*/ 28 h 71"/>
                  <a:gd name="T78" fmla="*/ 36 w 57"/>
                  <a:gd name="T79" fmla="*/ 28 h 71"/>
                  <a:gd name="T80" fmla="*/ 29 w 57"/>
                  <a:gd name="T81" fmla="*/ 35 h 71"/>
                  <a:gd name="T82" fmla="*/ 14 w 57"/>
                  <a:gd name="T83" fmla="*/ 14 h 71"/>
                  <a:gd name="T84" fmla="*/ 22 w 57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71">
                    <a:moveTo>
                      <a:pt x="22" y="7"/>
                    </a:moveTo>
                    <a:lnTo>
                      <a:pt x="36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35"/>
                    </a:lnTo>
                    <a:lnTo>
                      <a:pt x="29" y="43"/>
                    </a:lnTo>
                    <a:lnTo>
                      <a:pt x="36" y="35"/>
                    </a:lnTo>
                    <a:lnTo>
                      <a:pt x="50" y="50"/>
                    </a:lnTo>
                    <a:lnTo>
                      <a:pt x="57" y="50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43" y="71"/>
                    </a:lnTo>
                    <a:lnTo>
                      <a:pt x="36" y="64"/>
                    </a:lnTo>
                    <a:lnTo>
                      <a:pt x="22" y="43"/>
                    </a:lnTo>
                    <a:lnTo>
                      <a:pt x="29" y="35"/>
                    </a:lnTo>
                    <a:lnTo>
                      <a:pt x="22" y="43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43" y="57"/>
                    </a:lnTo>
                    <a:lnTo>
                      <a:pt x="36" y="64"/>
                    </a:lnTo>
                    <a:lnTo>
                      <a:pt x="36" y="57"/>
                    </a:lnTo>
                    <a:lnTo>
                      <a:pt x="43" y="50"/>
                    </a:lnTo>
                    <a:lnTo>
                      <a:pt x="50" y="57"/>
                    </a:lnTo>
                    <a:lnTo>
                      <a:pt x="43" y="57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29" y="35"/>
                    </a:lnTo>
                    <a:lnTo>
                      <a:pt x="14" y="14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57" name="Freeform 237"/>
              <p:cNvSpPr>
                <a:spLocks/>
              </p:cNvSpPr>
              <p:nvPr/>
            </p:nvSpPr>
            <p:spPr bwMode="auto">
              <a:xfrm>
                <a:off x="2444" y="1210"/>
                <a:ext cx="36" cy="43"/>
              </a:xfrm>
              <a:custGeom>
                <a:avLst/>
                <a:gdLst>
                  <a:gd name="T0" fmla="*/ 7 w 36"/>
                  <a:gd name="T1" fmla="*/ 0 h 43"/>
                  <a:gd name="T2" fmla="*/ 21 w 36"/>
                  <a:gd name="T3" fmla="*/ 15 h 43"/>
                  <a:gd name="T4" fmla="*/ 21 w 36"/>
                  <a:gd name="T5" fmla="*/ 22 h 43"/>
                  <a:gd name="T6" fmla="*/ 36 w 36"/>
                  <a:gd name="T7" fmla="*/ 43 h 43"/>
                  <a:gd name="T8" fmla="*/ 36 w 36"/>
                  <a:gd name="T9" fmla="*/ 43 h 43"/>
                  <a:gd name="T10" fmla="*/ 14 w 36"/>
                  <a:gd name="T11" fmla="*/ 29 h 43"/>
                  <a:gd name="T12" fmla="*/ 14 w 36"/>
                  <a:gd name="T13" fmla="*/ 29 h 43"/>
                  <a:gd name="T14" fmla="*/ 0 w 36"/>
                  <a:gd name="T15" fmla="*/ 7 h 43"/>
                  <a:gd name="T16" fmla="*/ 7 w 36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7" y="0"/>
                    </a:moveTo>
                    <a:lnTo>
                      <a:pt x="21" y="15"/>
                    </a:lnTo>
                    <a:lnTo>
                      <a:pt x="21" y="22"/>
                    </a:lnTo>
                    <a:lnTo>
                      <a:pt x="36" y="43"/>
                    </a:lnTo>
                    <a:lnTo>
                      <a:pt x="36" y="43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58" name="Freeform 238"/>
              <p:cNvSpPr>
                <a:spLocks/>
              </p:cNvSpPr>
              <p:nvPr/>
            </p:nvSpPr>
            <p:spPr bwMode="auto">
              <a:xfrm>
                <a:off x="2444" y="1203"/>
                <a:ext cx="43" cy="57"/>
              </a:xfrm>
              <a:custGeom>
                <a:avLst/>
                <a:gdLst>
                  <a:gd name="T0" fmla="*/ 14 w 43"/>
                  <a:gd name="T1" fmla="*/ 7 h 57"/>
                  <a:gd name="T2" fmla="*/ 29 w 43"/>
                  <a:gd name="T3" fmla="*/ 22 h 57"/>
                  <a:gd name="T4" fmla="*/ 29 w 43"/>
                  <a:gd name="T5" fmla="*/ 22 h 57"/>
                  <a:gd name="T6" fmla="*/ 29 w 43"/>
                  <a:gd name="T7" fmla="*/ 22 h 57"/>
                  <a:gd name="T8" fmla="*/ 29 w 43"/>
                  <a:gd name="T9" fmla="*/ 29 h 57"/>
                  <a:gd name="T10" fmla="*/ 21 w 43"/>
                  <a:gd name="T11" fmla="*/ 36 h 57"/>
                  <a:gd name="T12" fmla="*/ 29 w 43"/>
                  <a:gd name="T13" fmla="*/ 29 h 57"/>
                  <a:gd name="T14" fmla="*/ 43 w 43"/>
                  <a:gd name="T15" fmla="*/ 50 h 57"/>
                  <a:gd name="T16" fmla="*/ 36 w 43"/>
                  <a:gd name="T17" fmla="*/ 57 h 57"/>
                  <a:gd name="T18" fmla="*/ 36 w 43"/>
                  <a:gd name="T19" fmla="*/ 57 h 57"/>
                  <a:gd name="T20" fmla="*/ 14 w 43"/>
                  <a:gd name="T21" fmla="*/ 43 h 57"/>
                  <a:gd name="T22" fmla="*/ 14 w 43"/>
                  <a:gd name="T23" fmla="*/ 43 h 57"/>
                  <a:gd name="T24" fmla="*/ 14 w 43"/>
                  <a:gd name="T25" fmla="*/ 43 h 57"/>
                  <a:gd name="T26" fmla="*/ 0 w 43"/>
                  <a:gd name="T27" fmla="*/ 22 h 57"/>
                  <a:gd name="T28" fmla="*/ 0 w 43"/>
                  <a:gd name="T29" fmla="*/ 14 h 57"/>
                  <a:gd name="T30" fmla="*/ 0 w 43"/>
                  <a:gd name="T31" fmla="*/ 14 h 57"/>
                  <a:gd name="T32" fmla="*/ 7 w 43"/>
                  <a:gd name="T33" fmla="*/ 7 h 57"/>
                  <a:gd name="T34" fmla="*/ 7 w 43"/>
                  <a:gd name="T35" fmla="*/ 0 h 57"/>
                  <a:gd name="T36" fmla="*/ 14 w 43"/>
                  <a:gd name="T37" fmla="*/ 7 h 57"/>
                  <a:gd name="T38" fmla="*/ 14 w 43"/>
                  <a:gd name="T39" fmla="*/ 14 h 57"/>
                  <a:gd name="T40" fmla="*/ 7 w 43"/>
                  <a:gd name="T41" fmla="*/ 22 h 57"/>
                  <a:gd name="T42" fmla="*/ 0 w 43"/>
                  <a:gd name="T43" fmla="*/ 14 h 57"/>
                  <a:gd name="T44" fmla="*/ 7 w 43"/>
                  <a:gd name="T45" fmla="*/ 14 h 57"/>
                  <a:gd name="T46" fmla="*/ 21 w 43"/>
                  <a:gd name="T47" fmla="*/ 36 h 57"/>
                  <a:gd name="T48" fmla="*/ 14 w 43"/>
                  <a:gd name="T49" fmla="*/ 43 h 57"/>
                  <a:gd name="T50" fmla="*/ 21 w 43"/>
                  <a:gd name="T51" fmla="*/ 36 h 57"/>
                  <a:gd name="T52" fmla="*/ 43 w 43"/>
                  <a:gd name="T53" fmla="*/ 50 h 57"/>
                  <a:gd name="T54" fmla="*/ 43 w 43"/>
                  <a:gd name="T55" fmla="*/ 50 h 57"/>
                  <a:gd name="T56" fmla="*/ 36 w 43"/>
                  <a:gd name="T57" fmla="*/ 57 h 57"/>
                  <a:gd name="T58" fmla="*/ 21 w 43"/>
                  <a:gd name="T59" fmla="*/ 36 h 57"/>
                  <a:gd name="T60" fmla="*/ 21 w 43"/>
                  <a:gd name="T61" fmla="*/ 36 h 57"/>
                  <a:gd name="T62" fmla="*/ 21 w 43"/>
                  <a:gd name="T63" fmla="*/ 29 h 57"/>
                  <a:gd name="T64" fmla="*/ 21 w 43"/>
                  <a:gd name="T65" fmla="*/ 22 h 57"/>
                  <a:gd name="T66" fmla="*/ 29 w 43"/>
                  <a:gd name="T67" fmla="*/ 22 h 57"/>
                  <a:gd name="T68" fmla="*/ 21 w 43"/>
                  <a:gd name="T69" fmla="*/ 29 h 57"/>
                  <a:gd name="T70" fmla="*/ 7 w 43"/>
                  <a:gd name="T71" fmla="*/ 14 h 57"/>
                  <a:gd name="T72" fmla="*/ 14 w 43"/>
                  <a:gd name="T73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" h="57">
                    <a:moveTo>
                      <a:pt x="14" y="7"/>
                    </a:moveTo>
                    <a:lnTo>
                      <a:pt x="29" y="22"/>
                    </a:lnTo>
                    <a:lnTo>
                      <a:pt x="29" y="22"/>
                    </a:lnTo>
                    <a:lnTo>
                      <a:pt x="29" y="22"/>
                    </a:lnTo>
                    <a:lnTo>
                      <a:pt x="29" y="29"/>
                    </a:lnTo>
                    <a:lnTo>
                      <a:pt x="21" y="36"/>
                    </a:lnTo>
                    <a:lnTo>
                      <a:pt x="29" y="29"/>
                    </a:lnTo>
                    <a:lnTo>
                      <a:pt x="43" y="50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2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21" y="36"/>
                    </a:lnTo>
                    <a:lnTo>
                      <a:pt x="14" y="43"/>
                    </a:lnTo>
                    <a:lnTo>
                      <a:pt x="21" y="36"/>
                    </a:lnTo>
                    <a:lnTo>
                      <a:pt x="43" y="50"/>
                    </a:lnTo>
                    <a:lnTo>
                      <a:pt x="43" y="50"/>
                    </a:lnTo>
                    <a:lnTo>
                      <a:pt x="36" y="57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1" y="22"/>
                    </a:lnTo>
                    <a:lnTo>
                      <a:pt x="29" y="22"/>
                    </a:lnTo>
                    <a:lnTo>
                      <a:pt x="21" y="29"/>
                    </a:lnTo>
                    <a:lnTo>
                      <a:pt x="7" y="14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59" name="Freeform 239"/>
              <p:cNvSpPr>
                <a:spLocks/>
              </p:cNvSpPr>
              <p:nvPr/>
            </p:nvSpPr>
            <p:spPr bwMode="auto">
              <a:xfrm>
                <a:off x="2430" y="1225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14 h 49"/>
                  <a:gd name="T4" fmla="*/ 21 w 35"/>
                  <a:gd name="T5" fmla="*/ 21 h 49"/>
                  <a:gd name="T6" fmla="*/ 35 w 35"/>
                  <a:gd name="T7" fmla="*/ 42 h 49"/>
                  <a:gd name="T8" fmla="*/ 35 w 35"/>
                  <a:gd name="T9" fmla="*/ 49 h 49"/>
                  <a:gd name="T10" fmla="*/ 21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2"/>
                    </a:lnTo>
                    <a:lnTo>
                      <a:pt x="35" y="49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60" name="Freeform 240"/>
              <p:cNvSpPr>
                <a:spLocks/>
              </p:cNvSpPr>
              <p:nvPr/>
            </p:nvSpPr>
            <p:spPr bwMode="auto">
              <a:xfrm>
                <a:off x="2423" y="1225"/>
                <a:ext cx="50" cy="70"/>
              </a:xfrm>
              <a:custGeom>
                <a:avLst/>
                <a:gdLst>
                  <a:gd name="T0" fmla="*/ 21 w 50"/>
                  <a:gd name="T1" fmla="*/ 0 h 70"/>
                  <a:gd name="T2" fmla="*/ 35 w 50"/>
                  <a:gd name="T3" fmla="*/ 14 h 70"/>
                  <a:gd name="T4" fmla="*/ 35 w 50"/>
                  <a:gd name="T5" fmla="*/ 14 h 70"/>
                  <a:gd name="T6" fmla="*/ 35 w 50"/>
                  <a:gd name="T7" fmla="*/ 14 h 70"/>
                  <a:gd name="T8" fmla="*/ 35 w 50"/>
                  <a:gd name="T9" fmla="*/ 21 h 70"/>
                  <a:gd name="T10" fmla="*/ 28 w 50"/>
                  <a:gd name="T11" fmla="*/ 28 h 70"/>
                  <a:gd name="T12" fmla="*/ 35 w 50"/>
                  <a:gd name="T13" fmla="*/ 21 h 70"/>
                  <a:gd name="T14" fmla="*/ 50 w 50"/>
                  <a:gd name="T15" fmla="*/ 42 h 70"/>
                  <a:gd name="T16" fmla="*/ 50 w 50"/>
                  <a:gd name="T17" fmla="*/ 42 h 70"/>
                  <a:gd name="T18" fmla="*/ 50 w 50"/>
                  <a:gd name="T19" fmla="*/ 42 h 70"/>
                  <a:gd name="T20" fmla="*/ 50 w 50"/>
                  <a:gd name="T21" fmla="*/ 49 h 70"/>
                  <a:gd name="T22" fmla="*/ 50 w 50"/>
                  <a:gd name="T23" fmla="*/ 70 h 70"/>
                  <a:gd name="T24" fmla="*/ 42 w 50"/>
                  <a:gd name="T25" fmla="*/ 56 h 70"/>
                  <a:gd name="T26" fmla="*/ 28 w 50"/>
                  <a:gd name="T27" fmla="*/ 35 h 70"/>
                  <a:gd name="T28" fmla="*/ 28 w 50"/>
                  <a:gd name="T29" fmla="*/ 28 h 70"/>
                  <a:gd name="T30" fmla="*/ 28 w 50"/>
                  <a:gd name="T31" fmla="*/ 35 h 70"/>
                  <a:gd name="T32" fmla="*/ 21 w 50"/>
                  <a:gd name="T33" fmla="*/ 35 h 70"/>
                  <a:gd name="T34" fmla="*/ 21 w 50"/>
                  <a:gd name="T35" fmla="*/ 35 h 70"/>
                  <a:gd name="T36" fmla="*/ 21 w 50"/>
                  <a:gd name="T37" fmla="*/ 35 h 70"/>
                  <a:gd name="T38" fmla="*/ 7 w 50"/>
                  <a:gd name="T39" fmla="*/ 21 h 70"/>
                  <a:gd name="T40" fmla="*/ 0 w 50"/>
                  <a:gd name="T41" fmla="*/ 21 h 70"/>
                  <a:gd name="T42" fmla="*/ 7 w 50"/>
                  <a:gd name="T43" fmla="*/ 14 h 70"/>
                  <a:gd name="T44" fmla="*/ 14 w 50"/>
                  <a:gd name="T45" fmla="*/ 14 h 70"/>
                  <a:gd name="T46" fmla="*/ 28 w 50"/>
                  <a:gd name="T47" fmla="*/ 28 h 70"/>
                  <a:gd name="T48" fmla="*/ 21 w 50"/>
                  <a:gd name="T49" fmla="*/ 35 h 70"/>
                  <a:gd name="T50" fmla="*/ 21 w 50"/>
                  <a:gd name="T51" fmla="*/ 28 h 70"/>
                  <a:gd name="T52" fmla="*/ 28 w 50"/>
                  <a:gd name="T53" fmla="*/ 28 h 70"/>
                  <a:gd name="T54" fmla="*/ 35 w 50"/>
                  <a:gd name="T55" fmla="*/ 28 h 70"/>
                  <a:gd name="T56" fmla="*/ 35 w 50"/>
                  <a:gd name="T57" fmla="*/ 28 h 70"/>
                  <a:gd name="T58" fmla="*/ 50 w 50"/>
                  <a:gd name="T59" fmla="*/ 49 h 70"/>
                  <a:gd name="T60" fmla="*/ 42 w 50"/>
                  <a:gd name="T61" fmla="*/ 56 h 70"/>
                  <a:gd name="T62" fmla="*/ 42 w 50"/>
                  <a:gd name="T63" fmla="*/ 49 h 70"/>
                  <a:gd name="T64" fmla="*/ 42 w 50"/>
                  <a:gd name="T65" fmla="*/ 42 h 70"/>
                  <a:gd name="T66" fmla="*/ 50 w 50"/>
                  <a:gd name="T67" fmla="*/ 42 h 70"/>
                  <a:gd name="T68" fmla="*/ 42 w 50"/>
                  <a:gd name="T69" fmla="*/ 49 h 70"/>
                  <a:gd name="T70" fmla="*/ 28 w 50"/>
                  <a:gd name="T71" fmla="*/ 28 h 70"/>
                  <a:gd name="T72" fmla="*/ 28 w 50"/>
                  <a:gd name="T73" fmla="*/ 28 h 70"/>
                  <a:gd name="T74" fmla="*/ 28 w 50"/>
                  <a:gd name="T75" fmla="*/ 21 h 70"/>
                  <a:gd name="T76" fmla="*/ 28 w 50"/>
                  <a:gd name="T77" fmla="*/ 14 h 70"/>
                  <a:gd name="T78" fmla="*/ 35 w 50"/>
                  <a:gd name="T79" fmla="*/ 14 h 70"/>
                  <a:gd name="T80" fmla="*/ 28 w 50"/>
                  <a:gd name="T81" fmla="*/ 21 h 70"/>
                  <a:gd name="T82" fmla="*/ 14 w 50"/>
                  <a:gd name="T83" fmla="*/ 7 h 70"/>
                  <a:gd name="T84" fmla="*/ 21 w 50"/>
                  <a:gd name="T8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70">
                    <a:moveTo>
                      <a:pt x="21" y="0"/>
                    </a:moveTo>
                    <a:lnTo>
                      <a:pt x="35" y="14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35" y="21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0" y="49"/>
                    </a:lnTo>
                    <a:lnTo>
                      <a:pt x="50" y="70"/>
                    </a:lnTo>
                    <a:lnTo>
                      <a:pt x="42" y="56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50" y="49"/>
                    </a:lnTo>
                    <a:lnTo>
                      <a:pt x="42" y="56"/>
                    </a:lnTo>
                    <a:lnTo>
                      <a:pt x="42" y="49"/>
                    </a:lnTo>
                    <a:lnTo>
                      <a:pt x="42" y="42"/>
                    </a:lnTo>
                    <a:lnTo>
                      <a:pt x="50" y="42"/>
                    </a:lnTo>
                    <a:lnTo>
                      <a:pt x="42" y="49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28" y="14"/>
                    </a:lnTo>
                    <a:lnTo>
                      <a:pt x="35" y="14"/>
                    </a:lnTo>
                    <a:lnTo>
                      <a:pt x="28" y="21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61" name="Freeform 241"/>
              <p:cNvSpPr>
                <a:spLocks/>
              </p:cNvSpPr>
              <p:nvPr/>
            </p:nvSpPr>
            <p:spPr bwMode="auto">
              <a:xfrm>
                <a:off x="2430" y="1217"/>
                <a:ext cx="14" cy="22"/>
              </a:xfrm>
              <a:custGeom>
                <a:avLst/>
                <a:gdLst>
                  <a:gd name="T0" fmla="*/ 0 w 14"/>
                  <a:gd name="T1" fmla="*/ 22 h 22"/>
                  <a:gd name="T2" fmla="*/ 7 w 14"/>
                  <a:gd name="T3" fmla="*/ 8 h 22"/>
                  <a:gd name="T4" fmla="*/ 7 w 14"/>
                  <a:gd name="T5" fmla="*/ 0 h 22"/>
                  <a:gd name="T6" fmla="*/ 14 w 14"/>
                  <a:gd name="T7" fmla="*/ 8 h 22"/>
                  <a:gd name="T8" fmla="*/ 14 w 14"/>
                  <a:gd name="T9" fmla="*/ 8 h 22"/>
                  <a:gd name="T10" fmla="*/ 7 w 14"/>
                  <a:gd name="T11" fmla="*/ 22 h 22"/>
                  <a:gd name="T12" fmla="*/ 0 w 14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0" y="22"/>
                    </a:moveTo>
                    <a:lnTo>
                      <a:pt x="7" y="8"/>
                    </a:lnTo>
                    <a:lnTo>
                      <a:pt x="7" y="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7" y="22"/>
                    </a:lnTo>
                    <a:lnTo>
                      <a:pt x="0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62" name="Freeform 242"/>
              <p:cNvSpPr>
                <a:spLocks/>
              </p:cNvSpPr>
              <p:nvPr/>
            </p:nvSpPr>
            <p:spPr bwMode="auto">
              <a:xfrm>
                <a:off x="2416" y="1239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21 h 49"/>
                  <a:gd name="T4" fmla="*/ 21 w 35"/>
                  <a:gd name="T5" fmla="*/ 28 h 49"/>
                  <a:gd name="T6" fmla="*/ 35 w 35"/>
                  <a:gd name="T7" fmla="*/ 49 h 49"/>
                  <a:gd name="T8" fmla="*/ 35 w 35"/>
                  <a:gd name="T9" fmla="*/ 49 h 49"/>
                  <a:gd name="T10" fmla="*/ 21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49"/>
                    </a:lnTo>
                    <a:lnTo>
                      <a:pt x="35" y="49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63" name="Freeform 243"/>
              <p:cNvSpPr>
                <a:spLocks/>
              </p:cNvSpPr>
              <p:nvPr/>
            </p:nvSpPr>
            <p:spPr bwMode="auto">
              <a:xfrm>
                <a:off x="2409" y="1232"/>
                <a:ext cx="49" cy="63"/>
              </a:xfrm>
              <a:custGeom>
                <a:avLst/>
                <a:gdLst>
                  <a:gd name="T0" fmla="*/ 21 w 49"/>
                  <a:gd name="T1" fmla="*/ 7 h 63"/>
                  <a:gd name="T2" fmla="*/ 35 w 49"/>
                  <a:gd name="T3" fmla="*/ 28 h 63"/>
                  <a:gd name="T4" fmla="*/ 35 w 49"/>
                  <a:gd name="T5" fmla="*/ 28 h 63"/>
                  <a:gd name="T6" fmla="*/ 35 w 49"/>
                  <a:gd name="T7" fmla="*/ 28 h 63"/>
                  <a:gd name="T8" fmla="*/ 35 w 49"/>
                  <a:gd name="T9" fmla="*/ 35 h 63"/>
                  <a:gd name="T10" fmla="*/ 28 w 49"/>
                  <a:gd name="T11" fmla="*/ 42 h 63"/>
                  <a:gd name="T12" fmla="*/ 35 w 49"/>
                  <a:gd name="T13" fmla="*/ 35 h 63"/>
                  <a:gd name="T14" fmla="*/ 49 w 49"/>
                  <a:gd name="T15" fmla="*/ 56 h 63"/>
                  <a:gd name="T16" fmla="*/ 42 w 49"/>
                  <a:gd name="T17" fmla="*/ 63 h 63"/>
                  <a:gd name="T18" fmla="*/ 42 w 49"/>
                  <a:gd name="T19" fmla="*/ 63 h 63"/>
                  <a:gd name="T20" fmla="*/ 28 w 49"/>
                  <a:gd name="T21" fmla="*/ 42 h 63"/>
                  <a:gd name="T22" fmla="*/ 28 w 49"/>
                  <a:gd name="T23" fmla="*/ 35 h 63"/>
                  <a:gd name="T24" fmla="*/ 28 w 49"/>
                  <a:gd name="T25" fmla="*/ 42 h 63"/>
                  <a:gd name="T26" fmla="*/ 21 w 49"/>
                  <a:gd name="T27" fmla="*/ 42 h 63"/>
                  <a:gd name="T28" fmla="*/ 21 w 49"/>
                  <a:gd name="T29" fmla="*/ 42 h 63"/>
                  <a:gd name="T30" fmla="*/ 21 w 49"/>
                  <a:gd name="T31" fmla="*/ 42 h 63"/>
                  <a:gd name="T32" fmla="*/ 7 w 49"/>
                  <a:gd name="T33" fmla="*/ 28 h 63"/>
                  <a:gd name="T34" fmla="*/ 0 w 49"/>
                  <a:gd name="T35" fmla="*/ 28 h 63"/>
                  <a:gd name="T36" fmla="*/ 7 w 49"/>
                  <a:gd name="T37" fmla="*/ 21 h 63"/>
                  <a:gd name="T38" fmla="*/ 14 w 49"/>
                  <a:gd name="T39" fmla="*/ 7 h 63"/>
                  <a:gd name="T40" fmla="*/ 14 w 49"/>
                  <a:gd name="T41" fmla="*/ 0 h 63"/>
                  <a:gd name="T42" fmla="*/ 21 w 49"/>
                  <a:gd name="T43" fmla="*/ 7 h 63"/>
                  <a:gd name="T44" fmla="*/ 21 w 49"/>
                  <a:gd name="T45" fmla="*/ 7 h 63"/>
                  <a:gd name="T46" fmla="*/ 14 w 49"/>
                  <a:gd name="T47" fmla="*/ 21 h 63"/>
                  <a:gd name="T48" fmla="*/ 7 w 49"/>
                  <a:gd name="T49" fmla="*/ 21 h 63"/>
                  <a:gd name="T50" fmla="*/ 14 w 49"/>
                  <a:gd name="T51" fmla="*/ 21 h 63"/>
                  <a:gd name="T52" fmla="*/ 28 w 49"/>
                  <a:gd name="T53" fmla="*/ 35 h 63"/>
                  <a:gd name="T54" fmla="*/ 21 w 49"/>
                  <a:gd name="T55" fmla="*/ 42 h 63"/>
                  <a:gd name="T56" fmla="*/ 21 w 49"/>
                  <a:gd name="T57" fmla="*/ 35 h 63"/>
                  <a:gd name="T58" fmla="*/ 28 w 49"/>
                  <a:gd name="T59" fmla="*/ 35 h 63"/>
                  <a:gd name="T60" fmla="*/ 35 w 49"/>
                  <a:gd name="T61" fmla="*/ 35 h 63"/>
                  <a:gd name="T62" fmla="*/ 35 w 49"/>
                  <a:gd name="T63" fmla="*/ 35 h 63"/>
                  <a:gd name="T64" fmla="*/ 49 w 49"/>
                  <a:gd name="T65" fmla="*/ 56 h 63"/>
                  <a:gd name="T66" fmla="*/ 49 w 49"/>
                  <a:gd name="T67" fmla="*/ 56 h 63"/>
                  <a:gd name="T68" fmla="*/ 42 w 49"/>
                  <a:gd name="T69" fmla="*/ 63 h 63"/>
                  <a:gd name="T70" fmla="*/ 28 w 49"/>
                  <a:gd name="T71" fmla="*/ 42 h 63"/>
                  <a:gd name="T72" fmla="*/ 28 w 49"/>
                  <a:gd name="T73" fmla="*/ 42 h 63"/>
                  <a:gd name="T74" fmla="*/ 28 w 49"/>
                  <a:gd name="T75" fmla="*/ 35 h 63"/>
                  <a:gd name="T76" fmla="*/ 28 w 49"/>
                  <a:gd name="T77" fmla="*/ 28 h 63"/>
                  <a:gd name="T78" fmla="*/ 35 w 49"/>
                  <a:gd name="T79" fmla="*/ 28 h 63"/>
                  <a:gd name="T80" fmla="*/ 28 w 49"/>
                  <a:gd name="T81" fmla="*/ 35 h 63"/>
                  <a:gd name="T82" fmla="*/ 14 w 49"/>
                  <a:gd name="T83" fmla="*/ 14 h 63"/>
                  <a:gd name="T84" fmla="*/ 21 w 49"/>
                  <a:gd name="T85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3">
                    <a:moveTo>
                      <a:pt x="21" y="7"/>
                    </a:moveTo>
                    <a:lnTo>
                      <a:pt x="35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35" y="35"/>
                    </a:lnTo>
                    <a:lnTo>
                      <a:pt x="49" y="5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8" y="35"/>
                    </a:lnTo>
                    <a:lnTo>
                      <a:pt x="21" y="42"/>
                    </a:lnTo>
                    <a:lnTo>
                      <a:pt x="21" y="35"/>
                    </a:lnTo>
                    <a:lnTo>
                      <a:pt x="28" y="35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49" y="56"/>
                    </a:lnTo>
                    <a:lnTo>
                      <a:pt x="49" y="56"/>
                    </a:lnTo>
                    <a:lnTo>
                      <a:pt x="42" y="63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64" name="Freeform 244"/>
              <p:cNvSpPr>
                <a:spLocks/>
              </p:cNvSpPr>
              <p:nvPr/>
            </p:nvSpPr>
            <p:spPr bwMode="auto">
              <a:xfrm>
                <a:off x="2402" y="1260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14 h 50"/>
                  <a:gd name="T4" fmla="*/ 21 w 35"/>
                  <a:gd name="T5" fmla="*/ 21 h 50"/>
                  <a:gd name="T6" fmla="*/ 35 w 35"/>
                  <a:gd name="T7" fmla="*/ 43 h 50"/>
                  <a:gd name="T8" fmla="*/ 35 w 35"/>
                  <a:gd name="T9" fmla="*/ 50 h 50"/>
                  <a:gd name="T10" fmla="*/ 21 w 35"/>
                  <a:gd name="T11" fmla="*/ 28 h 50"/>
                  <a:gd name="T12" fmla="*/ 14 w 35"/>
                  <a:gd name="T13" fmla="*/ 28 h 50"/>
                  <a:gd name="T14" fmla="*/ 0 w 35"/>
                  <a:gd name="T15" fmla="*/ 7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3"/>
                    </a:lnTo>
                    <a:lnTo>
                      <a:pt x="35" y="50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65" name="Freeform 245"/>
              <p:cNvSpPr>
                <a:spLocks/>
              </p:cNvSpPr>
              <p:nvPr/>
            </p:nvSpPr>
            <p:spPr bwMode="auto">
              <a:xfrm>
                <a:off x="2402" y="1260"/>
                <a:ext cx="42" cy="71"/>
              </a:xfrm>
              <a:custGeom>
                <a:avLst/>
                <a:gdLst>
                  <a:gd name="T0" fmla="*/ 14 w 42"/>
                  <a:gd name="T1" fmla="*/ 0 h 71"/>
                  <a:gd name="T2" fmla="*/ 28 w 42"/>
                  <a:gd name="T3" fmla="*/ 14 h 71"/>
                  <a:gd name="T4" fmla="*/ 28 w 42"/>
                  <a:gd name="T5" fmla="*/ 14 h 71"/>
                  <a:gd name="T6" fmla="*/ 28 w 42"/>
                  <a:gd name="T7" fmla="*/ 14 h 71"/>
                  <a:gd name="T8" fmla="*/ 28 w 42"/>
                  <a:gd name="T9" fmla="*/ 21 h 71"/>
                  <a:gd name="T10" fmla="*/ 21 w 42"/>
                  <a:gd name="T11" fmla="*/ 28 h 71"/>
                  <a:gd name="T12" fmla="*/ 28 w 42"/>
                  <a:gd name="T13" fmla="*/ 21 h 71"/>
                  <a:gd name="T14" fmla="*/ 42 w 42"/>
                  <a:gd name="T15" fmla="*/ 43 h 71"/>
                  <a:gd name="T16" fmla="*/ 42 w 42"/>
                  <a:gd name="T17" fmla="*/ 43 h 71"/>
                  <a:gd name="T18" fmla="*/ 42 w 42"/>
                  <a:gd name="T19" fmla="*/ 43 h 71"/>
                  <a:gd name="T20" fmla="*/ 42 w 42"/>
                  <a:gd name="T21" fmla="*/ 50 h 71"/>
                  <a:gd name="T22" fmla="*/ 42 w 42"/>
                  <a:gd name="T23" fmla="*/ 71 h 71"/>
                  <a:gd name="T24" fmla="*/ 35 w 42"/>
                  <a:gd name="T25" fmla="*/ 57 h 71"/>
                  <a:gd name="T26" fmla="*/ 21 w 42"/>
                  <a:gd name="T27" fmla="*/ 35 h 71"/>
                  <a:gd name="T28" fmla="*/ 21 w 42"/>
                  <a:gd name="T29" fmla="*/ 28 h 71"/>
                  <a:gd name="T30" fmla="*/ 21 w 42"/>
                  <a:gd name="T31" fmla="*/ 35 h 71"/>
                  <a:gd name="T32" fmla="*/ 14 w 42"/>
                  <a:gd name="T33" fmla="*/ 35 h 71"/>
                  <a:gd name="T34" fmla="*/ 14 w 42"/>
                  <a:gd name="T35" fmla="*/ 35 h 71"/>
                  <a:gd name="T36" fmla="*/ 14 w 42"/>
                  <a:gd name="T37" fmla="*/ 35 h 71"/>
                  <a:gd name="T38" fmla="*/ 0 w 42"/>
                  <a:gd name="T39" fmla="*/ 14 h 71"/>
                  <a:gd name="T40" fmla="*/ 0 w 42"/>
                  <a:gd name="T41" fmla="*/ 7 h 71"/>
                  <a:gd name="T42" fmla="*/ 0 w 42"/>
                  <a:gd name="T43" fmla="*/ 7 h 71"/>
                  <a:gd name="T44" fmla="*/ 7 w 42"/>
                  <a:gd name="T45" fmla="*/ 7 h 71"/>
                  <a:gd name="T46" fmla="*/ 21 w 42"/>
                  <a:gd name="T47" fmla="*/ 28 h 71"/>
                  <a:gd name="T48" fmla="*/ 14 w 42"/>
                  <a:gd name="T49" fmla="*/ 35 h 71"/>
                  <a:gd name="T50" fmla="*/ 14 w 42"/>
                  <a:gd name="T51" fmla="*/ 28 h 71"/>
                  <a:gd name="T52" fmla="*/ 21 w 42"/>
                  <a:gd name="T53" fmla="*/ 28 h 71"/>
                  <a:gd name="T54" fmla="*/ 28 w 42"/>
                  <a:gd name="T55" fmla="*/ 28 h 71"/>
                  <a:gd name="T56" fmla="*/ 28 w 42"/>
                  <a:gd name="T57" fmla="*/ 28 h 71"/>
                  <a:gd name="T58" fmla="*/ 42 w 42"/>
                  <a:gd name="T59" fmla="*/ 50 h 71"/>
                  <a:gd name="T60" fmla="*/ 35 w 42"/>
                  <a:gd name="T61" fmla="*/ 57 h 71"/>
                  <a:gd name="T62" fmla="*/ 35 w 42"/>
                  <a:gd name="T63" fmla="*/ 50 h 71"/>
                  <a:gd name="T64" fmla="*/ 35 w 42"/>
                  <a:gd name="T65" fmla="*/ 43 h 71"/>
                  <a:gd name="T66" fmla="*/ 42 w 42"/>
                  <a:gd name="T67" fmla="*/ 43 h 71"/>
                  <a:gd name="T68" fmla="*/ 35 w 42"/>
                  <a:gd name="T69" fmla="*/ 50 h 71"/>
                  <a:gd name="T70" fmla="*/ 21 w 42"/>
                  <a:gd name="T71" fmla="*/ 28 h 71"/>
                  <a:gd name="T72" fmla="*/ 21 w 42"/>
                  <a:gd name="T73" fmla="*/ 28 h 71"/>
                  <a:gd name="T74" fmla="*/ 21 w 42"/>
                  <a:gd name="T75" fmla="*/ 21 h 71"/>
                  <a:gd name="T76" fmla="*/ 21 w 42"/>
                  <a:gd name="T77" fmla="*/ 14 h 71"/>
                  <a:gd name="T78" fmla="*/ 28 w 42"/>
                  <a:gd name="T79" fmla="*/ 14 h 71"/>
                  <a:gd name="T80" fmla="*/ 21 w 42"/>
                  <a:gd name="T81" fmla="*/ 21 h 71"/>
                  <a:gd name="T82" fmla="*/ 7 w 42"/>
                  <a:gd name="T83" fmla="*/ 7 h 71"/>
                  <a:gd name="T84" fmla="*/ 14 w 42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14" y="0"/>
                    </a:move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21"/>
                    </a:lnTo>
                    <a:lnTo>
                      <a:pt x="21" y="28"/>
                    </a:lnTo>
                    <a:lnTo>
                      <a:pt x="28" y="21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50"/>
                    </a:lnTo>
                    <a:lnTo>
                      <a:pt x="42" y="71"/>
                    </a:lnTo>
                    <a:lnTo>
                      <a:pt x="35" y="57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21" y="28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50"/>
                    </a:lnTo>
                    <a:lnTo>
                      <a:pt x="35" y="43"/>
                    </a:lnTo>
                    <a:lnTo>
                      <a:pt x="42" y="43"/>
                    </a:lnTo>
                    <a:lnTo>
                      <a:pt x="35" y="50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1" y="21"/>
                    </a:lnTo>
                    <a:lnTo>
                      <a:pt x="7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66" name="Freeform 246"/>
              <p:cNvSpPr>
                <a:spLocks/>
              </p:cNvSpPr>
              <p:nvPr/>
            </p:nvSpPr>
            <p:spPr bwMode="auto">
              <a:xfrm>
                <a:off x="2402" y="1253"/>
                <a:ext cx="14" cy="21"/>
              </a:xfrm>
              <a:custGeom>
                <a:avLst/>
                <a:gdLst>
                  <a:gd name="T0" fmla="*/ 0 w 14"/>
                  <a:gd name="T1" fmla="*/ 14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14 h 21"/>
                  <a:gd name="T10" fmla="*/ 7 w 14"/>
                  <a:gd name="T11" fmla="*/ 21 h 21"/>
                  <a:gd name="T12" fmla="*/ 0 w 14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14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67" name="Freeform 247"/>
              <p:cNvSpPr>
                <a:spLocks/>
              </p:cNvSpPr>
              <p:nvPr/>
            </p:nvSpPr>
            <p:spPr bwMode="auto">
              <a:xfrm>
                <a:off x="2395" y="1274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14 w 35"/>
                  <a:gd name="T3" fmla="*/ 21 h 50"/>
                  <a:gd name="T4" fmla="*/ 14 w 35"/>
                  <a:gd name="T5" fmla="*/ 29 h 50"/>
                  <a:gd name="T6" fmla="*/ 35 w 35"/>
                  <a:gd name="T7" fmla="*/ 43 h 50"/>
                  <a:gd name="T8" fmla="*/ 28 w 35"/>
                  <a:gd name="T9" fmla="*/ 50 h 50"/>
                  <a:gd name="T10" fmla="*/ 14 w 35"/>
                  <a:gd name="T11" fmla="*/ 29 h 50"/>
                  <a:gd name="T12" fmla="*/ 7 w 35"/>
                  <a:gd name="T13" fmla="*/ 29 h 50"/>
                  <a:gd name="T14" fmla="*/ 0 w 35"/>
                  <a:gd name="T15" fmla="*/ 14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14" y="21"/>
                    </a:lnTo>
                    <a:lnTo>
                      <a:pt x="14" y="29"/>
                    </a:lnTo>
                    <a:lnTo>
                      <a:pt x="35" y="43"/>
                    </a:lnTo>
                    <a:lnTo>
                      <a:pt x="28" y="50"/>
                    </a:lnTo>
                    <a:lnTo>
                      <a:pt x="14" y="29"/>
                    </a:lnTo>
                    <a:lnTo>
                      <a:pt x="7" y="29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68" name="Freeform 248"/>
              <p:cNvSpPr>
                <a:spLocks/>
              </p:cNvSpPr>
              <p:nvPr/>
            </p:nvSpPr>
            <p:spPr bwMode="auto">
              <a:xfrm>
                <a:off x="2395" y="1274"/>
                <a:ext cx="49" cy="64"/>
              </a:xfrm>
              <a:custGeom>
                <a:avLst/>
                <a:gdLst>
                  <a:gd name="T0" fmla="*/ 14 w 49"/>
                  <a:gd name="T1" fmla="*/ 0 h 64"/>
                  <a:gd name="T2" fmla="*/ 21 w 49"/>
                  <a:gd name="T3" fmla="*/ 21 h 64"/>
                  <a:gd name="T4" fmla="*/ 21 w 49"/>
                  <a:gd name="T5" fmla="*/ 21 h 64"/>
                  <a:gd name="T6" fmla="*/ 21 w 49"/>
                  <a:gd name="T7" fmla="*/ 21 h 64"/>
                  <a:gd name="T8" fmla="*/ 21 w 49"/>
                  <a:gd name="T9" fmla="*/ 29 h 64"/>
                  <a:gd name="T10" fmla="*/ 14 w 49"/>
                  <a:gd name="T11" fmla="*/ 36 h 64"/>
                  <a:gd name="T12" fmla="*/ 21 w 49"/>
                  <a:gd name="T13" fmla="*/ 29 h 64"/>
                  <a:gd name="T14" fmla="*/ 42 w 49"/>
                  <a:gd name="T15" fmla="*/ 43 h 64"/>
                  <a:gd name="T16" fmla="*/ 49 w 49"/>
                  <a:gd name="T17" fmla="*/ 43 h 64"/>
                  <a:gd name="T18" fmla="*/ 42 w 49"/>
                  <a:gd name="T19" fmla="*/ 50 h 64"/>
                  <a:gd name="T20" fmla="*/ 35 w 49"/>
                  <a:gd name="T21" fmla="*/ 57 h 64"/>
                  <a:gd name="T22" fmla="*/ 35 w 49"/>
                  <a:gd name="T23" fmla="*/ 64 h 64"/>
                  <a:gd name="T24" fmla="*/ 28 w 49"/>
                  <a:gd name="T25" fmla="*/ 57 h 64"/>
                  <a:gd name="T26" fmla="*/ 14 w 49"/>
                  <a:gd name="T27" fmla="*/ 36 h 64"/>
                  <a:gd name="T28" fmla="*/ 14 w 49"/>
                  <a:gd name="T29" fmla="*/ 29 h 64"/>
                  <a:gd name="T30" fmla="*/ 14 w 49"/>
                  <a:gd name="T31" fmla="*/ 36 h 64"/>
                  <a:gd name="T32" fmla="*/ 7 w 49"/>
                  <a:gd name="T33" fmla="*/ 36 h 64"/>
                  <a:gd name="T34" fmla="*/ 14 w 49"/>
                  <a:gd name="T35" fmla="*/ 36 h 64"/>
                  <a:gd name="T36" fmla="*/ 7 w 49"/>
                  <a:gd name="T37" fmla="*/ 29 h 64"/>
                  <a:gd name="T38" fmla="*/ 0 w 49"/>
                  <a:gd name="T39" fmla="*/ 14 h 64"/>
                  <a:gd name="T40" fmla="*/ 0 w 49"/>
                  <a:gd name="T41" fmla="*/ 14 h 64"/>
                  <a:gd name="T42" fmla="*/ 0 w 49"/>
                  <a:gd name="T43" fmla="*/ 14 h 64"/>
                  <a:gd name="T44" fmla="*/ 7 w 49"/>
                  <a:gd name="T45" fmla="*/ 14 h 64"/>
                  <a:gd name="T46" fmla="*/ 14 w 49"/>
                  <a:gd name="T47" fmla="*/ 29 h 64"/>
                  <a:gd name="T48" fmla="*/ 7 w 49"/>
                  <a:gd name="T49" fmla="*/ 29 h 64"/>
                  <a:gd name="T50" fmla="*/ 7 w 49"/>
                  <a:gd name="T51" fmla="*/ 29 h 64"/>
                  <a:gd name="T52" fmla="*/ 14 w 49"/>
                  <a:gd name="T53" fmla="*/ 29 h 64"/>
                  <a:gd name="T54" fmla="*/ 21 w 49"/>
                  <a:gd name="T55" fmla="*/ 29 h 64"/>
                  <a:gd name="T56" fmla="*/ 21 w 49"/>
                  <a:gd name="T57" fmla="*/ 29 h 64"/>
                  <a:gd name="T58" fmla="*/ 35 w 49"/>
                  <a:gd name="T59" fmla="*/ 50 h 64"/>
                  <a:gd name="T60" fmla="*/ 28 w 49"/>
                  <a:gd name="T61" fmla="*/ 57 h 64"/>
                  <a:gd name="T62" fmla="*/ 28 w 49"/>
                  <a:gd name="T63" fmla="*/ 50 h 64"/>
                  <a:gd name="T64" fmla="*/ 35 w 49"/>
                  <a:gd name="T65" fmla="*/ 43 h 64"/>
                  <a:gd name="T66" fmla="*/ 42 w 49"/>
                  <a:gd name="T67" fmla="*/ 50 h 64"/>
                  <a:gd name="T68" fmla="*/ 35 w 49"/>
                  <a:gd name="T69" fmla="*/ 50 h 64"/>
                  <a:gd name="T70" fmla="*/ 14 w 49"/>
                  <a:gd name="T71" fmla="*/ 36 h 64"/>
                  <a:gd name="T72" fmla="*/ 14 w 49"/>
                  <a:gd name="T73" fmla="*/ 36 h 64"/>
                  <a:gd name="T74" fmla="*/ 14 w 49"/>
                  <a:gd name="T75" fmla="*/ 29 h 64"/>
                  <a:gd name="T76" fmla="*/ 14 w 49"/>
                  <a:gd name="T77" fmla="*/ 21 h 64"/>
                  <a:gd name="T78" fmla="*/ 21 w 49"/>
                  <a:gd name="T79" fmla="*/ 21 h 64"/>
                  <a:gd name="T80" fmla="*/ 14 w 49"/>
                  <a:gd name="T81" fmla="*/ 21 h 64"/>
                  <a:gd name="T82" fmla="*/ 7 w 49"/>
                  <a:gd name="T83" fmla="*/ 0 h 64"/>
                  <a:gd name="T84" fmla="*/ 14 w 49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4">
                    <a:moveTo>
                      <a:pt x="14" y="0"/>
                    </a:moveTo>
                    <a:lnTo>
                      <a:pt x="21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1" y="29"/>
                    </a:lnTo>
                    <a:lnTo>
                      <a:pt x="14" y="36"/>
                    </a:lnTo>
                    <a:lnTo>
                      <a:pt x="21" y="29"/>
                    </a:lnTo>
                    <a:lnTo>
                      <a:pt x="42" y="43"/>
                    </a:lnTo>
                    <a:lnTo>
                      <a:pt x="49" y="43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64"/>
                    </a:lnTo>
                    <a:lnTo>
                      <a:pt x="28" y="57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14" y="36"/>
                    </a:lnTo>
                    <a:lnTo>
                      <a:pt x="7" y="36"/>
                    </a:lnTo>
                    <a:lnTo>
                      <a:pt x="14" y="36"/>
                    </a:lnTo>
                    <a:lnTo>
                      <a:pt x="7" y="2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1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35" y="50"/>
                    </a:lnTo>
                    <a:lnTo>
                      <a:pt x="28" y="57"/>
                    </a:lnTo>
                    <a:lnTo>
                      <a:pt x="28" y="50"/>
                    </a:lnTo>
                    <a:lnTo>
                      <a:pt x="35" y="43"/>
                    </a:lnTo>
                    <a:lnTo>
                      <a:pt x="42" y="50"/>
                    </a:lnTo>
                    <a:lnTo>
                      <a:pt x="35" y="50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7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69" name="Freeform 249"/>
              <p:cNvSpPr>
                <a:spLocks/>
              </p:cNvSpPr>
              <p:nvPr/>
            </p:nvSpPr>
            <p:spPr bwMode="auto">
              <a:xfrm>
                <a:off x="2395" y="1267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14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14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70" name="Freeform 250"/>
              <p:cNvSpPr>
                <a:spLocks/>
              </p:cNvSpPr>
              <p:nvPr/>
            </p:nvSpPr>
            <p:spPr bwMode="auto">
              <a:xfrm>
                <a:off x="2324" y="1147"/>
                <a:ext cx="163" cy="141"/>
              </a:xfrm>
              <a:custGeom>
                <a:avLst/>
                <a:gdLst>
                  <a:gd name="T0" fmla="*/ 163 w 163"/>
                  <a:gd name="T1" fmla="*/ 0 h 141"/>
                  <a:gd name="T2" fmla="*/ 56 w 163"/>
                  <a:gd name="T3" fmla="*/ 141 h 141"/>
                  <a:gd name="T4" fmla="*/ 0 w 163"/>
                  <a:gd name="T5" fmla="*/ 127 h 141"/>
                  <a:gd name="T6" fmla="*/ 99 w 163"/>
                  <a:gd name="T7" fmla="*/ 0 h 141"/>
                  <a:gd name="T8" fmla="*/ 163 w 163"/>
                  <a:gd name="T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41">
                    <a:moveTo>
                      <a:pt x="163" y="0"/>
                    </a:moveTo>
                    <a:lnTo>
                      <a:pt x="56" y="141"/>
                    </a:lnTo>
                    <a:lnTo>
                      <a:pt x="0" y="127"/>
                    </a:lnTo>
                    <a:lnTo>
                      <a:pt x="99" y="0"/>
                    </a:lnTo>
                    <a:lnTo>
                      <a:pt x="163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71" name="Freeform 251"/>
              <p:cNvSpPr>
                <a:spLocks/>
              </p:cNvSpPr>
              <p:nvPr/>
            </p:nvSpPr>
            <p:spPr bwMode="auto">
              <a:xfrm>
                <a:off x="2317" y="1147"/>
                <a:ext cx="177" cy="148"/>
              </a:xfrm>
              <a:custGeom>
                <a:avLst/>
                <a:gdLst>
                  <a:gd name="T0" fmla="*/ 177 w 177"/>
                  <a:gd name="T1" fmla="*/ 7 h 148"/>
                  <a:gd name="T2" fmla="*/ 70 w 177"/>
                  <a:gd name="T3" fmla="*/ 148 h 148"/>
                  <a:gd name="T4" fmla="*/ 63 w 177"/>
                  <a:gd name="T5" fmla="*/ 148 h 148"/>
                  <a:gd name="T6" fmla="*/ 63 w 177"/>
                  <a:gd name="T7" fmla="*/ 148 h 148"/>
                  <a:gd name="T8" fmla="*/ 7 w 177"/>
                  <a:gd name="T9" fmla="*/ 134 h 148"/>
                  <a:gd name="T10" fmla="*/ 0 w 177"/>
                  <a:gd name="T11" fmla="*/ 134 h 148"/>
                  <a:gd name="T12" fmla="*/ 7 w 177"/>
                  <a:gd name="T13" fmla="*/ 127 h 148"/>
                  <a:gd name="T14" fmla="*/ 106 w 177"/>
                  <a:gd name="T15" fmla="*/ 0 h 148"/>
                  <a:gd name="T16" fmla="*/ 106 w 177"/>
                  <a:gd name="T17" fmla="*/ 0 h 148"/>
                  <a:gd name="T18" fmla="*/ 106 w 177"/>
                  <a:gd name="T19" fmla="*/ 0 h 148"/>
                  <a:gd name="T20" fmla="*/ 113 w 177"/>
                  <a:gd name="T21" fmla="*/ 7 h 148"/>
                  <a:gd name="T22" fmla="*/ 14 w 177"/>
                  <a:gd name="T23" fmla="*/ 134 h 148"/>
                  <a:gd name="T24" fmla="*/ 7 w 177"/>
                  <a:gd name="T25" fmla="*/ 127 h 148"/>
                  <a:gd name="T26" fmla="*/ 7 w 177"/>
                  <a:gd name="T27" fmla="*/ 127 h 148"/>
                  <a:gd name="T28" fmla="*/ 63 w 177"/>
                  <a:gd name="T29" fmla="*/ 141 h 148"/>
                  <a:gd name="T30" fmla="*/ 63 w 177"/>
                  <a:gd name="T31" fmla="*/ 148 h 148"/>
                  <a:gd name="T32" fmla="*/ 63 w 177"/>
                  <a:gd name="T33" fmla="*/ 141 h 148"/>
                  <a:gd name="T34" fmla="*/ 170 w 177"/>
                  <a:gd name="T35" fmla="*/ 0 h 148"/>
                  <a:gd name="T36" fmla="*/ 177 w 177"/>
                  <a:gd name="T37" fmla="*/ 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48">
                    <a:moveTo>
                      <a:pt x="177" y="7"/>
                    </a:moveTo>
                    <a:lnTo>
                      <a:pt x="70" y="148"/>
                    </a:lnTo>
                    <a:lnTo>
                      <a:pt x="63" y="148"/>
                    </a:lnTo>
                    <a:lnTo>
                      <a:pt x="63" y="148"/>
                    </a:lnTo>
                    <a:lnTo>
                      <a:pt x="7" y="134"/>
                    </a:lnTo>
                    <a:lnTo>
                      <a:pt x="0" y="134"/>
                    </a:lnTo>
                    <a:lnTo>
                      <a:pt x="7" y="127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3" y="7"/>
                    </a:lnTo>
                    <a:lnTo>
                      <a:pt x="14" y="134"/>
                    </a:lnTo>
                    <a:lnTo>
                      <a:pt x="7" y="127"/>
                    </a:lnTo>
                    <a:lnTo>
                      <a:pt x="7" y="127"/>
                    </a:lnTo>
                    <a:lnTo>
                      <a:pt x="63" y="141"/>
                    </a:lnTo>
                    <a:lnTo>
                      <a:pt x="63" y="148"/>
                    </a:lnTo>
                    <a:lnTo>
                      <a:pt x="63" y="141"/>
                    </a:lnTo>
                    <a:lnTo>
                      <a:pt x="170" y="0"/>
                    </a:lnTo>
                    <a:lnTo>
                      <a:pt x="177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72" name="Freeform 252"/>
              <p:cNvSpPr>
                <a:spLocks/>
              </p:cNvSpPr>
              <p:nvPr/>
            </p:nvSpPr>
            <p:spPr bwMode="auto">
              <a:xfrm>
                <a:off x="2423" y="1147"/>
                <a:ext cx="78" cy="7"/>
              </a:xfrm>
              <a:custGeom>
                <a:avLst/>
                <a:gdLst>
                  <a:gd name="T0" fmla="*/ 0 w 78"/>
                  <a:gd name="T1" fmla="*/ 0 h 7"/>
                  <a:gd name="T2" fmla="*/ 64 w 78"/>
                  <a:gd name="T3" fmla="*/ 0 h 7"/>
                  <a:gd name="T4" fmla="*/ 78 w 78"/>
                  <a:gd name="T5" fmla="*/ 0 h 7"/>
                  <a:gd name="T6" fmla="*/ 71 w 78"/>
                  <a:gd name="T7" fmla="*/ 7 h 7"/>
                  <a:gd name="T8" fmla="*/ 64 w 78"/>
                  <a:gd name="T9" fmla="*/ 7 h 7"/>
                  <a:gd name="T10" fmla="*/ 0 w 78"/>
                  <a:gd name="T11" fmla="*/ 7 h 7"/>
                  <a:gd name="T12" fmla="*/ 0 w 78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">
                    <a:moveTo>
                      <a:pt x="0" y="0"/>
                    </a:moveTo>
                    <a:lnTo>
                      <a:pt x="64" y="0"/>
                    </a:lnTo>
                    <a:lnTo>
                      <a:pt x="78" y="0"/>
                    </a:lnTo>
                    <a:lnTo>
                      <a:pt x="71" y="7"/>
                    </a:lnTo>
                    <a:lnTo>
                      <a:pt x="64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73" name="Freeform 253"/>
              <p:cNvSpPr>
                <a:spLocks/>
              </p:cNvSpPr>
              <p:nvPr/>
            </p:nvSpPr>
            <p:spPr bwMode="auto">
              <a:xfrm>
                <a:off x="2366" y="1175"/>
                <a:ext cx="78" cy="85"/>
              </a:xfrm>
              <a:custGeom>
                <a:avLst/>
                <a:gdLst>
                  <a:gd name="T0" fmla="*/ 43 w 78"/>
                  <a:gd name="T1" fmla="*/ 0 h 85"/>
                  <a:gd name="T2" fmla="*/ 78 w 78"/>
                  <a:gd name="T3" fmla="*/ 21 h 85"/>
                  <a:gd name="T4" fmla="*/ 36 w 78"/>
                  <a:gd name="T5" fmla="*/ 85 h 85"/>
                  <a:gd name="T6" fmla="*/ 0 w 78"/>
                  <a:gd name="T7" fmla="*/ 57 h 85"/>
                  <a:gd name="T8" fmla="*/ 43 w 78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43" y="0"/>
                    </a:moveTo>
                    <a:lnTo>
                      <a:pt x="78" y="21"/>
                    </a:lnTo>
                    <a:lnTo>
                      <a:pt x="36" y="85"/>
                    </a:lnTo>
                    <a:lnTo>
                      <a:pt x="0" y="57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74" name="Freeform 254"/>
              <p:cNvSpPr>
                <a:spLocks/>
              </p:cNvSpPr>
              <p:nvPr/>
            </p:nvSpPr>
            <p:spPr bwMode="auto">
              <a:xfrm>
                <a:off x="2359" y="1175"/>
                <a:ext cx="92" cy="92"/>
              </a:xfrm>
              <a:custGeom>
                <a:avLst/>
                <a:gdLst>
                  <a:gd name="T0" fmla="*/ 50 w 92"/>
                  <a:gd name="T1" fmla="*/ 0 h 92"/>
                  <a:gd name="T2" fmla="*/ 85 w 92"/>
                  <a:gd name="T3" fmla="*/ 21 h 92"/>
                  <a:gd name="T4" fmla="*/ 92 w 92"/>
                  <a:gd name="T5" fmla="*/ 28 h 92"/>
                  <a:gd name="T6" fmla="*/ 92 w 92"/>
                  <a:gd name="T7" fmla="*/ 28 h 92"/>
                  <a:gd name="T8" fmla="*/ 50 w 92"/>
                  <a:gd name="T9" fmla="*/ 92 h 92"/>
                  <a:gd name="T10" fmla="*/ 36 w 92"/>
                  <a:gd name="T11" fmla="*/ 92 h 92"/>
                  <a:gd name="T12" fmla="*/ 36 w 92"/>
                  <a:gd name="T13" fmla="*/ 92 h 92"/>
                  <a:gd name="T14" fmla="*/ 0 w 92"/>
                  <a:gd name="T15" fmla="*/ 64 h 92"/>
                  <a:gd name="T16" fmla="*/ 0 w 92"/>
                  <a:gd name="T17" fmla="*/ 64 h 92"/>
                  <a:gd name="T18" fmla="*/ 7 w 92"/>
                  <a:gd name="T19" fmla="*/ 57 h 92"/>
                  <a:gd name="T20" fmla="*/ 7 w 92"/>
                  <a:gd name="T21" fmla="*/ 57 h 92"/>
                  <a:gd name="T22" fmla="*/ 43 w 92"/>
                  <a:gd name="T23" fmla="*/ 85 h 92"/>
                  <a:gd name="T24" fmla="*/ 36 w 92"/>
                  <a:gd name="T25" fmla="*/ 92 h 92"/>
                  <a:gd name="T26" fmla="*/ 43 w 92"/>
                  <a:gd name="T27" fmla="*/ 85 h 92"/>
                  <a:gd name="T28" fmla="*/ 85 w 92"/>
                  <a:gd name="T29" fmla="*/ 21 h 92"/>
                  <a:gd name="T30" fmla="*/ 92 w 92"/>
                  <a:gd name="T31" fmla="*/ 28 h 92"/>
                  <a:gd name="T32" fmla="*/ 78 w 92"/>
                  <a:gd name="T33" fmla="*/ 28 h 92"/>
                  <a:gd name="T34" fmla="*/ 43 w 92"/>
                  <a:gd name="T35" fmla="*/ 7 h 92"/>
                  <a:gd name="T36" fmla="*/ 50 w 92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92">
                    <a:moveTo>
                      <a:pt x="50" y="0"/>
                    </a:moveTo>
                    <a:lnTo>
                      <a:pt x="85" y="21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50" y="92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43" y="85"/>
                    </a:lnTo>
                    <a:lnTo>
                      <a:pt x="36" y="92"/>
                    </a:lnTo>
                    <a:lnTo>
                      <a:pt x="43" y="85"/>
                    </a:lnTo>
                    <a:lnTo>
                      <a:pt x="85" y="21"/>
                    </a:lnTo>
                    <a:lnTo>
                      <a:pt x="92" y="28"/>
                    </a:lnTo>
                    <a:lnTo>
                      <a:pt x="78" y="28"/>
                    </a:lnTo>
                    <a:lnTo>
                      <a:pt x="43" y="7"/>
                    </a:lnTo>
                    <a:lnTo>
                      <a:pt x="50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75" name="Freeform 255"/>
              <p:cNvSpPr>
                <a:spLocks/>
              </p:cNvSpPr>
              <p:nvPr/>
            </p:nvSpPr>
            <p:spPr bwMode="auto">
              <a:xfrm>
                <a:off x="2366" y="1175"/>
                <a:ext cx="50" cy="64"/>
              </a:xfrm>
              <a:custGeom>
                <a:avLst/>
                <a:gdLst>
                  <a:gd name="T0" fmla="*/ 0 w 50"/>
                  <a:gd name="T1" fmla="*/ 57 h 64"/>
                  <a:gd name="T2" fmla="*/ 43 w 50"/>
                  <a:gd name="T3" fmla="*/ 0 h 64"/>
                  <a:gd name="T4" fmla="*/ 43 w 50"/>
                  <a:gd name="T5" fmla="*/ 0 h 64"/>
                  <a:gd name="T6" fmla="*/ 43 w 50"/>
                  <a:gd name="T7" fmla="*/ 0 h 64"/>
                  <a:gd name="T8" fmla="*/ 50 w 50"/>
                  <a:gd name="T9" fmla="*/ 7 h 64"/>
                  <a:gd name="T10" fmla="*/ 7 w 50"/>
                  <a:gd name="T11" fmla="*/ 64 h 64"/>
                  <a:gd name="T12" fmla="*/ 0 w 50"/>
                  <a:gd name="T13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64">
                    <a:moveTo>
                      <a:pt x="0" y="57"/>
                    </a:moveTo>
                    <a:lnTo>
                      <a:pt x="43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50" y="7"/>
                    </a:lnTo>
                    <a:lnTo>
                      <a:pt x="7" y="64"/>
                    </a:lnTo>
                    <a:lnTo>
                      <a:pt x="0" y="57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76" name="Freeform 256"/>
              <p:cNvSpPr>
                <a:spLocks/>
              </p:cNvSpPr>
              <p:nvPr/>
            </p:nvSpPr>
            <p:spPr bwMode="auto">
              <a:xfrm>
                <a:off x="2373" y="1182"/>
                <a:ext cx="64" cy="64"/>
              </a:xfrm>
              <a:custGeom>
                <a:avLst/>
                <a:gdLst>
                  <a:gd name="T0" fmla="*/ 0 w 64"/>
                  <a:gd name="T1" fmla="*/ 35 h 64"/>
                  <a:gd name="T2" fmla="*/ 29 w 64"/>
                  <a:gd name="T3" fmla="*/ 0 h 64"/>
                  <a:gd name="T4" fmla="*/ 64 w 64"/>
                  <a:gd name="T5" fmla="*/ 28 h 64"/>
                  <a:gd name="T6" fmla="*/ 43 w 64"/>
                  <a:gd name="T7" fmla="*/ 64 h 64"/>
                  <a:gd name="T8" fmla="*/ 0 w 64"/>
                  <a:gd name="T9" fmla="*/ 3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0" y="35"/>
                    </a:moveTo>
                    <a:lnTo>
                      <a:pt x="29" y="0"/>
                    </a:lnTo>
                    <a:lnTo>
                      <a:pt x="64" y="28"/>
                    </a:lnTo>
                    <a:lnTo>
                      <a:pt x="43" y="64"/>
                    </a:lnTo>
                    <a:lnTo>
                      <a:pt x="0" y="35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377" name="Picture 25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3" y="1189"/>
                <a:ext cx="6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378" name="Freeform 258"/>
              <p:cNvSpPr>
                <a:spLocks/>
              </p:cNvSpPr>
              <p:nvPr/>
            </p:nvSpPr>
            <p:spPr bwMode="auto">
              <a:xfrm>
                <a:off x="2451" y="1827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2 w 36"/>
                  <a:gd name="T3" fmla="*/ 21 h 50"/>
                  <a:gd name="T4" fmla="*/ 22 w 36"/>
                  <a:gd name="T5" fmla="*/ 28 h 50"/>
                  <a:gd name="T6" fmla="*/ 36 w 36"/>
                  <a:gd name="T7" fmla="*/ 50 h 50"/>
                  <a:gd name="T8" fmla="*/ 36 w 36"/>
                  <a:gd name="T9" fmla="*/ 50 h 50"/>
                  <a:gd name="T10" fmla="*/ 22 w 36"/>
                  <a:gd name="T11" fmla="*/ 28 h 50"/>
                  <a:gd name="T12" fmla="*/ 14 w 36"/>
                  <a:gd name="T13" fmla="*/ 28 h 50"/>
                  <a:gd name="T14" fmla="*/ 0 w 36"/>
                  <a:gd name="T15" fmla="*/ 14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2" y="21"/>
                    </a:lnTo>
                    <a:lnTo>
                      <a:pt x="22" y="2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2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79" name="Freeform 259"/>
              <p:cNvSpPr>
                <a:spLocks/>
              </p:cNvSpPr>
              <p:nvPr/>
            </p:nvSpPr>
            <p:spPr bwMode="auto">
              <a:xfrm>
                <a:off x="2444" y="1820"/>
                <a:ext cx="50" cy="64"/>
              </a:xfrm>
              <a:custGeom>
                <a:avLst/>
                <a:gdLst>
                  <a:gd name="T0" fmla="*/ 21 w 50"/>
                  <a:gd name="T1" fmla="*/ 7 h 64"/>
                  <a:gd name="T2" fmla="*/ 36 w 50"/>
                  <a:gd name="T3" fmla="*/ 28 h 64"/>
                  <a:gd name="T4" fmla="*/ 36 w 50"/>
                  <a:gd name="T5" fmla="*/ 28 h 64"/>
                  <a:gd name="T6" fmla="*/ 36 w 50"/>
                  <a:gd name="T7" fmla="*/ 28 h 64"/>
                  <a:gd name="T8" fmla="*/ 36 w 50"/>
                  <a:gd name="T9" fmla="*/ 35 h 64"/>
                  <a:gd name="T10" fmla="*/ 29 w 50"/>
                  <a:gd name="T11" fmla="*/ 42 h 64"/>
                  <a:gd name="T12" fmla="*/ 36 w 50"/>
                  <a:gd name="T13" fmla="*/ 35 h 64"/>
                  <a:gd name="T14" fmla="*/ 50 w 50"/>
                  <a:gd name="T15" fmla="*/ 57 h 64"/>
                  <a:gd name="T16" fmla="*/ 43 w 50"/>
                  <a:gd name="T17" fmla="*/ 64 h 64"/>
                  <a:gd name="T18" fmla="*/ 43 w 50"/>
                  <a:gd name="T19" fmla="*/ 64 h 64"/>
                  <a:gd name="T20" fmla="*/ 29 w 50"/>
                  <a:gd name="T21" fmla="*/ 42 h 64"/>
                  <a:gd name="T22" fmla="*/ 29 w 50"/>
                  <a:gd name="T23" fmla="*/ 35 h 64"/>
                  <a:gd name="T24" fmla="*/ 29 w 50"/>
                  <a:gd name="T25" fmla="*/ 42 h 64"/>
                  <a:gd name="T26" fmla="*/ 21 w 50"/>
                  <a:gd name="T27" fmla="*/ 42 h 64"/>
                  <a:gd name="T28" fmla="*/ 21 w 50"/>
                  <a:gd name="T29" fmla="*/ 42 h 64"/>
                  <a:gd name="T30" fmla="*/ 21 w 50"/>
                  <a:gd name="T31" fmla="*/ 42 h 64"/>
                  <a:gd name="T32" fmla="*/ 7 w 50"/>
                  <a:gd name="T33" fmla="*/ 28 h 64"/>
                  <a:gd name="T34" fmla="*/ 0 w 50"/>
                  <a:gd name="T35" fmla="*/ 28 h 64"/>
                  <a:gd name="T36" fmla="*/ 7 w 50"/>
                  <a:gd name="T37" fmla="*/ 21 h 64"/>
                  <a:gd name="T38" fmla="*/ 14 w 50"/>
                  <a:gd name="T39" fmla="*/ 7 h 64"/>
                  <a:gd name="T40" fmla="*/ 14 w 50"/>
                  <a:gd name="T41" fmla="*/ 0 h 64"/>
                  <a:gd name="T42" fmla="*/ 21 w 50"/>
                  <a:gd name="T43" fmla="*/ 7 h 64"/>
                  <a:gd name="T44" fmla="*/ 21 w 50"/>
                  <a:gd name="T45" fmla="*/ 7 h 64"/>
                  <a:gd name="T46" fmla="*/ 14 w 50"/>
                  <a:gd name="T47" fmla="*/ 21 h 64"/>
                  <a:gd name="T48" fmla="*/ 7 w 50"/>
                  <a:gd name="T49" fmla="*/ 21 h 64"/>
                  <a:gd name="T50" fmla="*/ 14 w 50"/>
                  <a:gd name="T51" fmla="*/ 21 h 64"/>
                  <a:gd name="T52" fmla="*/ 29 w 50"/>
                  <a:gd name="T53" fmla="*/ 35 h 64"/>
                  <a:gd name="T54" fmla="*/ 21 w 50"/>
                  <a:gd name="T55" fmla="*/ 42 h 64"/>
                  <a:gd name="T56" fmla="*/ 21 w 50"/>
                  <a:gd name="T57" fmla="*/ 35 h 64"/>
                  <a:gd name="T58" fmla="*/ 29 w 50"/>
                  <a:gd name="T59" fmla="*/ 35 h 64"/>
                  <a:gd name="T60" fmla="*/ 36 w 50"/>
                  <a:gd name="T61" fmla="*/ 35 h 64"/>
                  <a:gd name="T62" fmla="*/ 36 w 50"/>
                  <a:gd name="T63" fmla="*/ 35 h 64"/>
                  <a:gd name="T64" fmla="*/ 50 w 50"/>
                  <a:gd name="T65" fmla="*/ 57 h 64"/>
                  <a:gd name="T66" fmla="*/ 50 w 50"/>
                  <a:gd name="T67" fmla="*/ 57 h 64"/>
                  <a:gd name="T68" fmla="*/ 43 w 50"/>
                  <a:gd name="T69" fmla="*/ 64 h 64"/>
                  <a:gd name="T70" fmla="*/ 29 w 50"/>
                  <a:gd name="T71" fmla="*/ 42 h 64"/>
                  <a:gd name="T72" fmla="*/ 29 w 50"/>
                  <a:gd name="T73" fmla="*/ 42 h 64"/>
                  <a:gd name="T74" fmla="*/ 29 w 50"/>
                  <a:gd name="T75" fmla="*/ 35 h 64"/>
                  <a:gd name="T76" fmla="*/ 29 w 50"/>
                  <a:gd name="T77" fmla="*/ 28 h 64"/>
                  <a:gd name="T78" fmla="*/ 36 w 50"/>
                  <a:gd name="T79" fmla="*/ 28 h 64"/>
                  <a:gd name="T80" fmla="*/ 29 w 50"/>
                  <a:gd name="T81" fmla="*/ 35 h 64"/>
                  <a:gd name="T82" fmla="*/ 14 w 50"/>
                  <a:gd name="T83" fmla="*/ 14 h 64"/>
                  <a:gd name="T84" fmla="*/ 21 w 50"/>
                  <a:gd name="T85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4">
                    <a:moveTo>
                      <a:pt x="21" y="7"/>
                    </a:moveTo>
                    <a:lnTo>
                      <a:pt x="36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35"/>
                    </a:lnTo>
                    <a:lnTo>
                      <a:pt x="29" y="42"/>
                    </a:lnTo>
                    <a:lnTo>
                      <a:pt x="36" y="35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43" y="64"/>
                    </a:lnTo>
                    <a:lnTo>
                      <a:pt x="29" y="42"/>
                    </a:lnTo>
                    <a:lnTo>
                      <a:pt x="29" y="35"/>
                    </a:lnTo>
                    <a:lnTo>
                      <a:pt x="29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9" y="35"/>
                    </a:lnTo>
                    <a:lnTo>
                      <a:pt x="21" y="42"/>
                    </a:lnTo>
                    <a:lnTo>
                      <a:pt x="21" y="35"/>
                    </a:lnTo>
                    <a:lnTo>
                      <a:pt x="29" y="35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50" y="57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29" y="42"/>
                    </a:lnTo>
                    <a:lnTo>
                      <a:pt x="29" y="42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29" y="35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80" name="Freeform 260"/>
              <p:cNvSpPr>
                <a:spLocks/>
              </p:cNvSpPr>
              <p:nvPr/>
            </p:nvSpPr>
            <p:spPr bwMode="auto">
              <a:xfrm>
                <a:off x="2451" y="1706"/>
                <a:ext cx="177" cy="156"/>
              </a:xfrm>
              <a:custGeom>
                <a:avLst/>
                <a:gdLst>
                  <a:gd name="T0" fmla="*/ 163 w 177"/>
                  <a:gd name="T1" fmla="*/ 0 h 156"/>
                  <a:gd name="T2" fmla="*/ 57 w 177"/>
                  <a:gd name="T3" fmla="*/ 142 h 156"/>
                  <a:gd name="T4" fmla="*/ 0 w 177"/>
                  <a:gd name="T5" fmla="*/ 135 h 156"/>
                  <a:gd name="T6" fmla="*/ 14 w 177"/>
                  <a:gd name="T7" fmla="*/ 149 h 156"/>
                  <a:gd name="T8" fmla="*/ 71 w 177"/>
                  <a:gd name="T9" fmla="*/ 156 h 156"/>
                  <a:gd name="T10" fmla="*/ 177 w 177"/>
                  <a:gd name="T11" fmla="*/ 22 h 156"/>
                  <a:gd name="T12" fmla="*/ 163 w 177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56">
                    <a:moveTo>
                      <a:pt x="163" y="0"/>
                    </a:moveTo>
                    <a:lnTo>
                      <a:pt x="57" y="142"/>
                    </a:lnTo>
                    <a:lnTo>
                      <a:pt x="0" y="135"/>
                    </a:lnTo>
                    <a:lnTo>
                      <a:pt x="14" y="149"/>
                    </a:lnTo>
                    <a:lnTo>
                      <a:pt x="71" y="156"/>
                    </a:lnTo>
                    <a:lnTo>
                      <a:pt x="177" y="22"/>
                    </a:lnTo>
                    <a:lnTo>
                      <a:pt x="163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81" name="Freeform 261"/>
              <p:cNvSpPr>
                <a:spLocks/>
              </p:cNvSpPr>
              <p:nvPr/>
            </p:nvSpPr>
            <p:spPr bwMode="auto">
              <a:xfrm>
                <a:off x="2444" y="1706"/>
                <a:ext cx="199" cy="163"/>
              </a:xfrm>
              <a:custGeom>
                <a:avLst/>
                <a:gdLst>
                  <a:gd name="T0" fmla="*/ 177 w 199"/>
                  <a:gd name="T1" fmla="*/ 8 h 163"/>
                  <a:gd name="T2" fmla="*/ 71 w 199"/>
                  <a:gd name="T3" fmla="*/ 149 h 163"/>
                  <a:gd name="T4" fmla="*/ 64 w 199"/>
                  <a:gd name="T5" fmla="*/ 149 h 163"/>
                  <a:gd name="T6" fmla="*/ 64 w 199"/>
                  <a:gd name="T7" fmla="*/ 149 h 163"/>
                  <a:gd name="T8" fmla="*/ 7 w 199"/>
                  <a:gd name="T9" fmla="*/ 142 h 163"/>
                  <a:gd name="T10" fmla="*/ 7 w 199"/>
                  <a:gd name="T11" fmla="*/ 142 h 163"/>
                  <a:gd name="T12" fmla="*/ 14 w 199"/>
                  <a:gd name="T13" fmla="*/ 135 h 163"/>
                  <a:gd name="T14" fmla="*/ 29 w 199"/>
                  <a:gd name="T15" fmla="*/ 149 h 163"/>
                  <a:gd name="T16" fmla="*/ 21 w 199"/>
                  <a:gd name="T17" fmla="*/ 156 h 163"/>
                  <a:gd name="T18" fmla="*/ 21 w 199"/>
                  <a:gd name="T19" fmla="*/ 149 h 163"/>
                  <a:gd name="T20" fmla="*/ 78 w 199"/>
                  <a:gd name="T21" fmla="*/ 156 h 163"/>
                  <a:gd name="T22" fmla="*/ 85 w 199"/>
                  <a:gd name="T23" fmla="*/ 163 h 163"/>
                  <a:gd name="T24" fmla="*/ 78 w 199"/>
                  <a:gd name="T25" fmla="*/ 156 h 163"/>
                  <a:gd name="T26" fmla="*/ 184 w 199"/>
                  <a:gd name="T27" fmla="*/ 22 h 163"/>
                  <a:gd name="T28" fmla="*/ 192 w 199"/>
                  <a:gd name="T29" fmla="*/ 22 h 163"/>
                  <a:gd name="T30" fmla="*/ 199 w 199"/>
                  <a:gd name="T31" fmla="*/ 29 h 163"/>
                  <a:gd name="T32" fmla="*/ 192 w 199"/>
                  <a:gd name="T33" fmla="*/ 29 h 163"/>
                  <a:gd name="T34" fmla="*/ 85 w 199"/>
                  <a:gd name="T35" fmla="*/ 163 h 163"/>
                  <a:gd name="T36" fmla="*/ 85 w 199"/>
                  <a:gd name="T37" fmla="*/ 163 h 163"/>
                  <a:gd name="T38" fmla="*/ 78 w 199"/>
                  <a:gd name="T39" fmla="*/ 163 h 163"/>
                  <a:gd name="T40" fmla="*/ 21 w 199"/>
                  <a:gd name="T41" fmla="*/ 156 h 163"/>
                  <a:gd name="T42" fmla="*/ 21 w 199"/>
                  <a:gd name="T43" fmla="*/ 156 h 163"/>
                  <a:gd name="T44" fmla="*/ 21 w 199"/>
                  <a:gd name="T45" fmla="*/ 156 h 163"/>
                  <a:gd name="T46" fmla="*/ 7 w 199"/>
                  <a:gd name="T47" fmla="*/ 142 h 163"/>
                  <a:gd name="T48" fmla="*/ 0 w 199"/>
                  <a:gd name="T49" fmla="*/ 135 h 163"/>
                  <a:gd name="T50" fmla="*/ 7 w 199"/>
                  <a:gd name="T51" fmla="*/ 135 h 163"/>
                  <a:gd name="T52" fmla="*/ 64 w 199"/>
                  <a:gd name="T53" fmla="*/ 142 h 163"/>
                  <a:gd name="T54" fmla="*/ 64 w 199"/>
                  <a:gd name="T55" fmla="*/ 149 h 163"/>
                  <a:gd name="T56" fmla="*/ 64 w 199"/>
                  <a:gd name="T57" fmla="*/ 142 h 163"/>
                  <a:gd name="T58" fmla="*/ 170 w 199"/>
                  <a:gd name="T59" fmla="*/ 0 h 163"/>
                  <a:gd name="T60" fmla="*/ 177 w 199"/>
                  <a:gd name="T61" fmla="*/ 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9" h="163">
                    <a:moveTo>
                      <a:pt x="177" y="8"/>
                    </a:moveTo>
                    <a:lnTo>
                      <a:pt x="71" y="149"/>
                    </a:lnTo>
                    <a:lnTo>
                      <a:pt x="64" y="149"/>
                    </a:lnTo>
                    <a:lnTo>
                      <a:pt x="64" y="149"/>
                    </a:lnTo>
                    <a:lnTo>
                      <a:pt x="7" y="142"/>
                    </a:lnTo>
                    <a:lnTo>
                      <a:pt x="7" y="142"/>
                    </a:lnTo>
                    <a:lnTo>
                      <a:pt x="14" y="135"/>
                    </a:lnTo>
                    <a:lnTo>
                      <a:pt x="29" y="149"/>
                    </a:lnTo>
                    <a:lnTo>
                      <a:pt x="21" y="156"/>
                    </a:lnTo>
                    <a:lnTo>
                      <a:pt x="21" y="149"/>
                    </a:lnTo>
                    <a:lnTo>
                      <a:pt x="78" y="156"/>
                    </a:lnTo>
                    <a:lnTo>
                      <a:pt x="85" y="163"/>
                    </a:lnTo>
                    <a:lnTo>
                      <a:pt x="78" y="156"/>
                    </a:lnTo>
                    <a:lnTo>
                      <a:pt x="184" y="22"/>
                    </a:lnTo>
                    <a:lnTo>
                      <a:pt x="192" y="22"/>
                    </a:lnTo>
                    <a:lnTo>
                      <a:pt x="199" y="29"/>
                    </a:lnTo>
                    <a:lnTo>
                      <a:pt x="192" y="29"/>
                    </a:lnTo>
                    <a:lnTo>
                      <a:pt x="85" y="163"/>
                    </a:lnTo>
                    <a:lnTo>
                      <a:pt x="85" y="163"/>
                    </a:lnTo>
                    <a:lnTo>
                      <a:pt x="78" y="163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7" y="142"/>
                    </a:lnTo>
                    <a:lnTo>
                      <a:pt x="0" y="135"/>
                    </a:lnTo>
                    <a:lnTo>
                      <a:pt x="7" y="135"/>
                    </a:lnTo>
                    <a:lnTo>
                      <a:pt x="64" y="142"/>
                    </a:lnTo>
                    <a:lnTo>
                      <a:pt x="64" y="149"/>
                    </a:lnTo>
                    <a:lnTo>
                      <a:pt x="64" y="142"/>
                    </a:lnTo>
                    <a:lnTo>
                      <a:pt x="170" y="0"/>
                    </a:lnTo>
                    <a:lnTo>
                      <a:pt x="177" y="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82" name="Freeform 262"/>
              <p:cNvSpPr>
                <a:spLocks/>
              </p:cNvSpPr>
              <p:nvPr/>
            </p:nvSpPr>
            <p:spPr bwMode="auto">
              <a:xfrm>
                <a:off x="2614" y="1699"/>
                <a:ext cx="22" cy="36"/>
              </a:xfrm>
              <a:custGeom>
                <a:avLst/>
                <a:gdLst>
                  <a:gd name="T0" fmla="*/ 14 w 22"/>
                  <a:gd name="T1" fmla="*/ 36 h 36"/>
                  <a:gd name="T2" fmla="*/ 0 w 22"/>
                  <a:gd name="T3" fmla="*/ 15 h 36"/>
                  <a:gd name="T4" fmla="*/ 0 w 22"/>
                  <a:gd name="T5" fmla="*/ 7 h 36"/>
                  <a:gd name="T6" fmla="*/ 7 w 22"/>
                  <a:gd name="T7" fmla="*/ 0 h 36"/>
                  <a:gd name="T8" fmla="*/ 7 w 22"/>
                  <a:gd name="T9" fmla="*/ 7 h 36"/>
                  <a:gd name="T10" fmla="*/ 22 w 22"/>
                  <a:gd name="T11" fmla="*/ 29 h 36"/>
                  <a:gd name="T12" fmla="*/ 14 w 2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6">
                    <a:moveTo>
                      <a:pt x="14" y="36"/>
                    </a:moveTo>
                    <a:lnTo>
                      <a:pt x="0" y="15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22" y="29"/>
                    </a:lnTo>
                    <a:lnTo>
                      <a:pt x="14" y="36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83" name="Freeform 263"/>
              <p:cNvSpPr>
                <a:spLocks/>
              </p:cNvSpPr>
              <p:nvPr/>
            </p:nvSpPr>
            <p:spPr bwMode="auto">
              <a:xfrm>
                <a:off x="2607" y="1721"/>
                <a:ext cx="36" cy="42"/>
              </a:xfrm>
              <a:custGeom>
                <a:avLst/>
                <a:gdLst>
                  <a:gd name="T0" fmla="*/ 7 w 36"/>
                  <a:gd name="T1" fmla="*/ 0 h 42"/>
                  <a:gd name="T2" fmla="*/ 21 w 36"/>
                  <a:gd name="T3" fmla="*/ 14 h 42"/>
                  <a:gd name="T4" fmla="*/ 21 w 36"/>
                  <a:gd name="T5" fmla="*/ 21 h 42"/>
                  <a:gd name="T6" fmla="*/ 36 w 36"/>
                  <a:gd name="T7" fmla="*/ 42 h 42"/>
                  <a:gd name="T8" fmla="*/ 36 w 36"/>
                  <a:gd name="T9" fmla="*/ 42 h 42"/>
                  <a:gd name="T10" fmla="*/ 21 w 36"/>
                  <a:gd name="T11" fmla="*/ 28 h 42"/>
                  <a:gd name="T12" fmla="*/ 14 w 36"/>
                  <a:gd name="T13" fmla="*/ 28 h 42"/>
                  <a:gd name="T14" fmla="*/ 0 w 36"/>
                  <a:gd name="T15" fmla="*/ 7 h 42"/>
                  <a:gd name="T16" fmla="*/ 7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84" name="Freeform 264"/>
              <p:cNvSpPr>
                <a:spLocks/>
              </p:cNvSpPr>
              <p:nvPr/>
            </p:nvSpPr>
            <p:spPr bwMode="auto">
              <a:xfrm>
                <a:off x="2607" y="1714"/>
                <a:ext cx="43" cy="56"/>
              </a:xfrm>
              <a:custGeom>
                <a:avLst/>
                <a:gdLst>
                  <a:gd name="T0" fmla="*/ 14 w 43"/>
                  <a:gd name="T1" fmla="*/ 7 h 56"/>
                  <a:gd name="T2" fmla="*/ 29 w 43"/>
                  <a:gd name="T3" fmla="*/ 21 h 56"/>
                  <a:gd name="T4" fmla="*/ 29 w 43"/>
                  <a:gd name="T5" fmla="*/ 21 h 56"/>
                  <a:gd name="T6" fmla="*/ 29 w 43"/>
                  <a:gd name="T7" fmla="*/ 21 h 56"/>
                  <a:gd name="T8" fmla="*/ 29 w 43"/>
                  <a:gd name="T9" fmla="*/ 28 h 56"/>
                  <a:gd name="T10" fmla="*/ 21 w 43"/>
                  <a:gd name="T11" fmla="*/ 35 h 56"/>
                  <a:gd name="T12" fmla="*/ 29 w 43"/>
                  <a:gd name="T13" fmla="*/ 28 h 56"/>
                  <a:gd name="T14" fmla="*/ 43 w 43"/>
                  <a:gd name="T15" fmla="*/ 49 h 56"/>
                  <a:gd name="T16" fmla="*/ 36 w 43"/>
                  <a:gd name="T17" fmla="*/ 56 h 56"/>
                  <a:gd name="T18" fmla="*/ 36 w 43"/>
                  <a:gd name="T19" fmla="*/ 56 h 56"/>
                  <a:gd name="T20" fmla="*/ 21 w 43"/>
                  <a:gd name="T21" fmla="*/ 42 h 56"/>
                  <a:gd name="T22" fmla="*/ 21 w 43"/>
                  <a:gd name="T23" fmla="*/ 35 h 56"/>
                  <a:gd name="T24" fmla="*/ 21 w 43"/>
                  <a:gd name="T25" fmla="*/ 42 h 56"/>
                  <a:gd name="T26" fmla="*/ 14 w 43"/>
                  <a:gd name="T27" fmla="*/ 42 h 56"/>
                  <a:gd name="T28" fmla="*/ 14 w 43"/>
                  <a:gd name="T29" fmla="*/ 42 h 56"/>
                  <a:gd name="T30" fmla="*/ 14 w 43"/>
                  <a:gd name="T31" fmla="*/ 42 h 56"/>
                  <a:gd name="T32" fmla="*/ 0 w 43"/>
                  <a:gd name="T33" fmla="*/ 21 h 56"/>
                  <a:gd name="T34" fmla="*/ 0 w 43"/>
                  <a:gd name="T35" fmla="*/ 14 h 56"/>
                  <a:gd name="T36" fmla="*/ 0 w 43"/>
                  <a:gd name="T37" fmla="*/ 14 h 56"/>
                  <a:gd name="T38" fmla="*/ 7 w 43"/>
                  <a:gd name="T39" fmla="*/ 7 h 56"/>
                  <a:gd name="T40" fmla="*/ 7 w 43"/>
                  <a:gd name="T41" fmla="*/ 0 h 56"/>
                  <a:gd name="T42" fmla="*/ 14 w 43"/>
                  <a:gd name="T43" fmla="*/ 7 h 56"/>
                  <a:gd name="T44" fmla="*/ 14 w 43"/>
                  <a:gd name="T45" fmla="*/ 14 h 56"/>
                  <a:gd name="T46" fmla="*/ 7 w 43"/>
                  <a:gd name="T47" fmla="*/ 21 h 56"/>
                  <a:gd name="T48" fmla="*/ 0 w 43"/>
                  <a:gd name="T49" fmla="*/ 14 h 56"/>
                  <a:gd name="T50" fmla="*/ 7 w 43"/>
                  <a:gd name="T51" fmla="*/ 14 h 56"/>
                  <a:gd name="T52" fmla="*/ 21 w 43"/>
                  <a:gd name="T53" fmla="*/ 35 h 56"/>
                  <a:gd name="T54" fmla="*/ 14 w 43"/>
                  <a:gd name="T55" fmla="*/ 42 h 56"/>
                  <a:gd name="T56" fmla="*/ 14 w 43"/>
                  <a:gd name="T57" fmla="*/ 35 h 56"/>
                  <a:gd name="T58" fmla="*/ 21 w 43"/>
                  <a:gd name="T59" fmla="*/ 35 h 56"/>
                  <a:gd name="T60" fmla="*/ 29 w 43"/>
                  <a:gd name="T61" fmla="*/ 35 h 56"/>
                  <a:gd name="T62" fmla="*/ 29 w 43"/>
                  <a:gd name="T63" fmla="*/ 35 h 56"/>
                  <a:gd name="T64" fmla="*/ 43 w 43"/>
                  <a:gd name="T65" fmla="*/ 49 h 56"/>
                  <a:gd name="T66" fmla="*/ 43 w 43"/>
                  <a:gd name="T67" fmla="*/ 49 h 56"/>
                  <a:gd name="T68" fmla="*/ 36 w 43"/>
                  <a:gd name="T69" fmla="*/ 56 h 56"/>
                  <a:gd name="T70" fmla="*/ 21 w 43"/>
                  <a:gd name="T71" fmla="*/ 35 h 56"/>
                  <a:gd name="T72" fmla="*/ 21 w 43"/>
                  <a:gd name="T73" fmla="*/ 35 h 56"/>
                  <a:gd name="T74" fmla="*/ 21 w 43"/>
                  <a:gd name="T75" fmla="*/ 28 h 56"/>
                  <a:gd name="T76" fmla="*/ 21 w 43"/>
                  <a:gd name="T77" fmla="*/ 21 h 56"/>
                  <a:gd name="T78" fmla="*/ 29 w 43"/>
                  <a:gd name="T79" fmla="*/ 21 h 56"/>
                  <a:gd name="T80" fmla="*/ 21 w 43"/>
                  <a:gd name="T81" fmla="*/ 28 h 56"/>
                  <a:gd name="T82" fmla="*/ 7 w 43"/>
                  <a:gd name="T83" fmla="*/ 14 h 56"/>
                  <a:gd name="T84" fmla="*/ 14 w 43"/>
                  <a:gd name="T8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56">
                    <a:moveTo>
                      <a:pt x="14" y="7"/>
                    </a:moveTo>
                    <a:lnTo>
                      <a:pt x="29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9" y="28"/>
                    </a:lnTo>
                    <a:lnTo>
                      <a:pt x="21" y="35"/>
                    </a:lnTo>
                    <a:lnTo>
                      <a:pt x="29" y="28"/>
                    </a:lnTo>
                    <a:lnTo>
                      <a:pt x="43" y="49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21" y="42"/>
                    </a:lnTo>
                    <a:lnTo>
                      <a:pt x="21" y="35"/>
                    </a:lnTo>
                    <a:lnTo>
                      <a:pt x="21" y="42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21" y="35"/>
                    </a:lnTo>
                    <a:lnTo>
                      <a:pt x="14" y="42"/>
                    </a:lnTo>
                    <a:lnTo>
                      <a:pt x="14" y="35"/>
                    </a:lnTo>
                    <a:lnTo>
                      <a:pt x="21" y="35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43" y="49"/>
                    </a:lnTo>
                    <a:lnTo>
                      <a:pt x="43" y="49"/>
                    </a:lnTo>
                    <a:lnTo>
                      <a:pt x="36" y="56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9" y="21"/>
                    </a:lnTo>
                    <a:lnTo>
                      <a:pt x="21" y="28"/>
                    </a:lnTo>
                    <a:lnTo>
                      <a:pt x="7" y="14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85" name="Freeform 265"/>
              <p:cNvSpPr>
                <a:spLocks/>
              </p:cNvSpPr>
              <p:nvPr/>
            </p:nvSpPr>
            <p:spPr bwMode="auto">
              <a:xfrm>
                <a:off x="2593" y="1735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21 h 49"/>
                  <a:gd name="T4" fmla="*/ 21 w 35"/>
                  <a:gd name="T5" fmla="*/ 28 h 49"/>
                  <a:gd name="T6" fmla="*/ 35 w 35"/>
                  <a:gd name="T7" fmla="*/ 42 h 49"/>
                  <a:gd name="T8" fmla="*/ 35 w 35"/>
                  <a:gd name="T9" fmla="*/ 49 h 49"/>
                  <a:gd name="T10" fmla="*/ 21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42"/>
                    </a:lnTo>
                    <a:lnTo>
                      <a:pt x="35" y="49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86" name="Freeform 266"/>
              <p:cNvSpPr>
                <a:spLocks/>
              </p:cNvSpPr>
              <p:nvPr/>
            </p:nvSpPr>
            <p:spPr bwMode="auto">
              <a:xfrm>
                <a:off x="2586" y="1735"/>
                <a:ext cx="50" cy="71"/>
              </a:xfrm>
              <a:custGeom>
                <a:avLst/>
                <a:gdLst>
                  <a:gd name="T0" fmla="*/ 21 w 50"/>
                  <a:gd name="T1" fmla="*/ 0 h 71"/>
                  <a:gd name="T2" fmla="*/ 35 w 50"/>
                  <a:gd name="T3" fmla="*/ 21 h 71"/>
                  <a:gd name="T4" fmla="*/ 35 w 50"/>
                  <a:gd name="T5" fmla="*/ 21 h 71"/>
                  <a:gd name="T6" fmla="*/ 35 w 50"/>
                  <a:gd name="T7" fmla="*/ 21 h 71"/>
                  <a:gd name="T8" fmla="*/ 35 w 50"/>
                  <a:gd name="T9" fmla="*/ 28 h 71"/>
                  <a:gd name="T10" fmla="*/ 28 w 50"/>
                  <a:gd name="T11" fmla="*/ 35 h 71"/>
                  <a:gd name="T12" fmla="*/ 35 w 50"/>
                  <a:gd name="T13" fmla="*/ 28 h 71"/>
                  <a:gd name="T14" fmla="*/ 50 w 50"/>
                  <a:gd name="T15" fmla="*/ 42 h 71"/>
                  <a:gd name="T16" fmla="*/ 50 w 50"/>
                  <a:gd name="T17" fmla="*/ 42 h 71"/>
                  <a:gd name="T18" fmla="*/ 50 w 50"/>
                  <a:gd name="T19" fmla="*/ 42 h 71"/>
                  <a:gd name="T20" fmla="*/ 50 w 50"/>
                  <a:gd name="T21" fmla="*/ 49 h 71"/>
                  <a:gd name="T22" fmla="*/ 50 w 50"/>
                  <a:gd name="T23" fmla="*/ 71 h 71"/>
                  <a:gd name="T24" fmla="*/ 42 w 50"/>
                  <a:gd name="T25" fmla="*/ 57 h 71"/>
                  <a:gd name="T26" fmla="*/ 28 w 50"/>
                  <a:gd name="T27" fmla="*/ 35 h 71"/>
                  <a:gd name="T28" fmla="*/ 28 w 50"/>
                  <a:gd name="T29" fmla="*/ 28 h 71"/>
                  <a:gd name="T30" fmla="*/ 28 w 50"/>
                  <a:gd name="T31" fmla="*/ 35 h 71"/>
                  <a:gd name="T32" fmla="*/ 21 w 50"/>
                  <a:gd name="T33" fmla="*/ 35 h 71"/>
                  <a:gd name="T34" fmla="*/ 21 w 50"/>
                  <a:gd name="T35" fmla="*/ 35 h 71"/>
                  <a:gd name="T36" fmla="*/ 21 w 50"/>
                  <a:gd name="T37" fmla="*/ 35 h 71"/>
                  <a:gd name="T38" fmla="*/ 7 w 50"/>
                  <a:gd name="T39" fmla="*/ 21 h 71"/>
                  <a:gd name="T40" fmla="*/ 0 w 50"/>
                  <a:gd name="T41" fmla="*/ 21 h 71"/>
                  <a:gd name="T42" fmla="*/ 7 w 50"/>
                  <a:gd name="T43" fmla="*/ 14 h 71"/>
                  <a:gd name="T44" fmla="*/ 14 w 50"/>
                  <a:gd name="T45" fmla="*/ 14 h 71"/>
                  <a:gd name="T46" fmla="*/ 28 w 50"/>
                  <a:gd name="T47" fmla="*/ 28 h 71"/>
                  <a:gd name="T48" fmla="*/ 21 w 50"/>
                  <a:gd name="T49" fmla="*/ 35 h 71"/>
                  <a:gd name="T50" fmla="*/ 21 w 50"/>
                  <a:gd name="T51" fmla="*/ 28 h 71"/>
                  <a:gd name="T52" fmla="*/ 28 w 50"/>
                  <a:gd name="T53" fmla="*/ 28 h 71"/>
                  <a:gd name="T54" fmla="*/ 35 w 50"/>
                  <a:gd name="T55" fmla="*/ 28 h 71"/>
                  <a:gd name="T56" fmla="*/ 35 w 50"/>
                  <a:gd name="T57" fmla="*/ 28 h 71"/>
                  <a:gd name="T58" fmla="*/ 50 w 50"/>
                  <a:gd name="T59" fmla="*/ 49 h 71"/>
                  <a:gd name="T60" fmla="*/ 42 w 50"/>
                  <a:gd name="T61" fmla="*/ 57 h 71"/>
                  <a:gd name="T62" fmla="*/ 42 w 50"/>
                  <a:gd name="T63" fmla="*/ 49 h 71"/>
                  <a:gd name="T64" fmla="*/ 42 w 50"/>
                  <a:gd name="T65" fmla="*/ 42 h 71"/>
                  <a:gd name="T66" fmla="*/ 50 w 50"/>
                  <a:gd name="T67" fmla="*/ 42 h 71"/>
                  <a:gd name="T68" fmla="*/ 42 w 50"/>
                  <a:gd name="T69" fmla="*/ 49 h 71"/>
                  <a:gd name="T70" fmla="*/ 28 w 50"/>
                  <a:gd name="T71" fmla="*/ 35 h 71"/>
                  <a:gd name="T72" fmla="*/ 28 w 50"/>
                  <a:gd name="T73" fmla="*/ 35 h 71"/>
                  <a:gd name="T74" fmla="*/ 28 w 50"/>
                  <a:gd name="T75" fmla="*/ 28 h 71"/>
                  <a:gd name="T76" fmla="*/ 28 w 50"/>
                  <a:gd name="T77" fmla="*/ 21 h 71"/>
                  <a:gd name="T78" fmla="*/ 35 w 50"/>
                  <a:gd name="T79" fmla="*/ 21 h 71"/>
                  <a:gd name="T80" fmla="*/ 28 w 50"/>
                  <a:gd name="T81" fmla="*/ 28 h 71"/>
                  <a:gd name="T82" fmla="*/ 14 w 50"/>
                  <a:gd name="T83" fmla="*/ 7 h 71"/>
                  <a:gd name="T84" fmla="*/ 21 w 50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71">
                    <a:moveTo>
                      <a:pt x="21" y="0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35" y="28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0" y="49"/>
                    </a:lnTo>
                    <a:lnTo>
                      <a:pt x="50" y="71"/>
                    </a:lnTo>
                    <a:lnTo>
                      <a:pt x="42" y="57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50" y="49"/>
                    </a:lnTo>
                    <a:lnTo>
                      <a:pt x="42" y="57"/>
                    </a:lnTo>
                    <a:lnTo>
                      <a:pt x="42" y="49"/>
                    </a:lnTo>
                    <a:lnTo>
                      <a:pt x="42" y="42"/>
                    </a:lnTo>
                    <a:lnTo>
                      <a:pt x="50" y="42"/>
                    </a:lnTo>
                    <a:lnTo>
                      <a:pt x="42" y="49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87" name="Freeform 267"/>
              <p:cNvSpPr>
                <a:spLocks/>
              </p:cNvSpPr>
              <p:nvPr/>
            </p:nvSpPr>
            <p:spPr bwMode="auto">
              <a:xfrm>
                <a:off x="2593" y="1728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88" name="Freeform 268"/>
              <p:cNvSpPr>
                <a:spLocks/>
              </p:cNvSpPr>
              <p:nvPr/>
            </p:nvSpPr>
            <p:spPr bwMode="auto">
              <a:xfrm>
                <a:off x="2579" y="1756"/>
                <a:ext cx="42" cy="43"/>
              </a:xfrm>
              <a:custGeom>
                <a:avLst/>
                <a:gdLst>
                  <a:gd name="T0" fmla="*/ 14 w 42"/>
                  <a:gd name="T1" fmla="*/ 0 h 43"/>
                  <a:gd name="T2" fmla="*/ 21 w 42"/>
                  <a:gd name="T3" fmla="*/ 14 h 43"/>
                  <a:gd name="T4" fmla="*/ 21 w 42"/>
                  <a:gd name="T5" fmla="*/ 21 h 43"/>
                  <a:gd name="T6" fmla="*/ 42 w 42"/>
                  <a:gd name="T7" fmla="*/ 43 h 43"/>
                  <a:gd name="T8" fmla="*/ 35 w 42"/>
                  <a:gd name="T9" fmla="*/ 43 h 43"/>
                  <a:gd name="T10" fmla="*/ 21 w 42"/>
                  <a:gd name="T11" fmla="*/ 21 h 43"/>
                  <a:gd name="T12" fmla="*/ 14 w 42"/>
                  <a:gd name="T13" fmla="*/ 21 h 43"/>
                  <a:gd name="T14" fmla="*/ 0 w 42"/>
                  <a:gd name="T15" fmla="*/ 7 h 43"/>
                  <a:gd name="T16" fmla="*/ 14 w 42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3">
                    <a:moveTo>
                      <a:pt x="14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42" y="43"/>
                    </a:lnTo>
                    <a:lnTo>
                      <a:pt x="35" y="43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89" name="Freeform 269"/>
              <p:cNvSpPr>
                <a:spLocks/>
              </p:cNvSpPr>
              <p:nvPr/>
            </p:nvSpPr>
            <p:spPr bwMode="auto">
              <a:xfrm>
                <a:off x="2579" y="1756"/>
                <a:ext cx="57" cy="50"/>
              </a:xfrm>
              <a:custGeom>
                <a:avLst/>
                <a:gdLst>
                  <a:gd name="T0" fmla="*/ 21 w 57"/>
                  <a:gd name="T1" fmla="*/ 0 h 50"/>
                  <a:gd name="T2" fmla="*/ 28 w 57"/>
                  <a:gd name="T3" fmla="*/ 14 h 50"/>
                  <a:gd name="T4" fmla="*/ 28 w 57"/>
                  <a:gd name="T5" fmla="*/ 14 h 50"/>
                  <a:gd name="T6" fmla="*/ 28 w 57"/>
                  <a:gd name="T7" fmla="*/ 14 h 50"/>
                  <a:gd name="T8" fmla="*/ 28 w 57"/>
                  <a:gd name="T9" fmla="*/ 21 h 50"/>
                  <a:gd name="T10" fmla="*/ 21 w 57"/>
                  <a:gd name="T11" fmla="*/ 28 h 50"/>
                  <a:gd name="T12" fmla="*/ 28 w 57"/>
                  <a:gd name="T13" fmla="*/ 21 h 50"/>
                  <a:gd name="T14" fmla="*/ 49 w 57"/>
                  <a:gd name="T15" fmla="*/ 43 h 50"/>
                  <a:gd name="T16" fmla="*/ 57 w 57"/>
                  <a:gd name="T17" fmla="*/ 50 h 50"/>
                  <a:gd name="T18" fmla="*/ 42 w 57"/>
                  <a:gd name="T19" fmla="*/ 50 h 50"/>
                  <a:gd name="T20" fmla="*/ 35 w 57"/>
                  <a:gd name="T21" fmla="*/ 50 h 50"/>
                  <a:gd name="T22" fmla="*/ 35 w 57"/>
                  <a:gd name="T23" fmla="*/ 50 h 50"/>
                  <a:gd name="T24" fmla="*/ 35 w 57"/>
                  <a:gd name="T25" fmla="*/ 50 h 50"/>
                  <a:gd name="T26" fmla="*/ 21 w 57"/>
                  <a:gd name="T27" fmla="*/ 28 h 50"/>
                  <a:gd name="T28" fmla="*/ 21 w 57"/>
                  <a:gd name="T29" fmla="*/ 21 h 50"/>
                  <a:gd name="T30" fmla="*/ 21 w 57"/>
                  <a:gd name="T31" fmla="*/ 28 h 50"/>
                  <a:gd name="T32" fmla="*/ 14 w 57"/>
                  <a:gd name="T33" fmla="*/ 28 h 50"/>
                  <a:gd name="T34" fmla="*/ 14 w 57"/>
                  <a:gd name="T35" fmla="*/ 28 h 50"/>
                  <a:gd name="T36" fmla="*/ 14 w 57"/>
                  <a:gd name="T37" fmla="*/ 28 h 50"/>
                  <a:gd name="T38" fmla="*/ 0 w 57"/>
                  <a:gd name="T39" fmla="*/ 14 h 50"/>
                  <a:gd name="T40" fmla="*/ 0 w 57"/>
                  <a:gd name="T41" fmla="*/ 7 h 50"/>
                  <a:gd name="T42" fmla="*/ 0 w 57"/>
                  <a:gd name="T43" fmla="*/ 7 h 50"/>
                  <a:gd name="T44" fmla="*/ 7 w 57"/>
                  <a:gd name="T45" fmla="*/ 7 h 50"/>
                  <a:gd name="T46" fmla="*/ 21 w 57"/>
                  <a:gd name="T47" fmla="*/ 21 h 50"/>
                  <a:gd name="T48" fmla="*/ 14 w 57"/>
                  <a:gd name="T49" fmla="*/ 28 h 50"/>
                  <a:gd name="T50" fmla="*/ 14 w 57"/>
                  <a:gd name="T51" fmla="*/ 21 h 50"/>
                  <a:gd name="T52" fmla="*/ 21 w 57"/>
                  <a:gd name="T53" fmla="*/ 21 h 50"/>
                  <a:gd name="T54" fmla="*/ 28 w 57"/>
                  <a:gd name="T55" fmla="*/ 21 h 50"/>
                  <a:gd name="T56" fmla="*/ 28 w 57"/>
                  <a:gd name="T57" fmla="*/ 21 h 50"/>
                  <a:gd name="T58" fmla="*/ 42 w 57"/>
                  <a:gd name="T59" fmla="*/ 43 h 50"/>
                  <a:gd name="T60" fmla="*/ 35 w 57"/>
                  <a:gd name="T61" fmla="*/ 50 h 50"/>
                  <a:gd name="T62" fmla="*/ 35 w 57"/>
                  <a:gd name="T63" fmla="*/ 43 h 50"/>
                  <a:gd name="T64" fmla="*/ 42 w 57"/>
                  <a:gd name="T65" fmla="*/ 43 h 50"/>
                  <a:gd name="T66" fmla="*/ 42 w 57"/>
                  <a:gd name="T67" fmla="*/ 50 h 50"/>
                  <a:gd name="T68" fmla="*/ 42 w 57"/>
                  <a:gd name="T69" fmla="*/ 50 h 50"/>
                  <a:gd name="T70" fmla="*/ 21 w 57"/>
                  <a:gd name="T71" fmla="*/ 28 h 50"/>
                  <a:gd name="T72" fmla="*/ 21 w 57"/>
                  <a:gd name="T73" fmla="*/ 28 h 50"/>
                  <a:gd name="T74" fmla="*/ 21 w 57"/>
                  <a:gd name="T75" fmla="*/ 21 h 50"/>
                  <a:gd name="T76" fmla="*/ 21 w 57"/>
                  <a:gd name="T77" fmla="*/ 14 h 50"/>
                  <a:gd name="T78" fmla="*/ 28 w 57"/>
                  <a:gd name="T79" fmla="*/ 14 h 50"/>
                  <a:gd name="T80" fmla="*/ 21 w 57"/>
                  <a:gd name="T81" fmla="*/ 14 h 50"/>
                  <a:gd name="T82" fmla="*/ 14 w 57"/>
                  <a:gd name="T83" fmla="*/ 0 h 50"/>
                  <a:gd name="T84" fmla="*/ 21 w 57"/>
                  <a:gd name="T8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50">
                    <a:moveTo>
                      <a:pt x="21" y="0"/>
                    </a:move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21"/>
                    </a:lnTo>
                    <a:lnTo>
                      <a:pt x="21" y="28"/>
                    </a:lnTo>
                    <a:lnTo>
                      <a:pt x="28" y="21"/>
                    </a:lnTo>
                    <a:lnTo>
                      <a:pt x="49" y="43"/>
                    </a:lnTo>
                    <a:lnTo>
                      <a:pt x="57" y="50"/>
                    </a:lnTo>
                    <a:lnTo>
                      <a:pt x="42" y="50"/>
                    </a:lnTo>
                    <a:lnTo>
                      <a:pt x="35" y="50"/>
                    </a:lnTo>
                    <a:lnTo>
                      <a:pt x="35" y="50"/>
                    </a:lnTo>
                    <a:lnTo>
                      <a:pt x="35" y="50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21" y="21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42" y="43"/>
                    </a:lnTo>
                    <a:lnTo>
                      <a:pt x="35" y="50"/>
                    </a:lnTo>
                    <a:lnTo>
                      <a:pt x="35" y="43"/>
                    </a:lnTo>
                    <a:lnTo>
                      <a:pt x="42" y="43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1" y="14"/>
                    </a:lnTo>
                    <a:lnTo>
                      <a:pt x="14" y="0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90" name="Freeform 270"/>
              <p:cNvSpPr>
                <a:spLocks/>
              </p:cNvSpPr>
              <p:nvPr/>
            </p:nvSpPr>
            <p:spPr bwMode="auto">
              <a:xfrm>
                <a:off x="2579" y="1756"/>
                <a:ext cx="21" cy="14"/>
              </a:xfrm>
              <a:custGeom>
                <a:avLst/>
                <a:gdLst>
                  <a:gd name="T0" fmla="*/ 0 w 21"/>
                  <a:gd name="T1" fmla="*/ 7 h 14"/>
                  <a:gd name="T2" fmla="*/ 14 w 21"/>
                  <a:gd name="T3" fmla="*/ 0 h 14"/>
                  <a:gd name="T4" fmla="*/ 21 w 21"/>
                  <a:gd name="T5" fmla="*/ 0 h 14"/>
                  <a:gd name="T6" fmla="*/ 21 w 21"/>
                  <a:gd name="T7" fmla="*/ 0 h 14"/>
                  <a:gd name="T8" fmla="*/ 14 w 21"/>
                  <a:gd name="T9" fmla="*/ 7 h 14"/>
                  <a:gd name="T10" fmla="*/ 0 w 21"/>
                  <a:gd name="T11" fmla="*/ 14 h 14"/>
                  <a:gd name="T12" fmla="*/ 0 w 21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14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4" y="7"/>
                    </a:lnTo>
                    <a:lnTo>
                      <a:pt x="0" y="14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91" name="Freeform 271"/>
              <p:cNvSpPr>
                <a:spLocks/>
              </p:cNvSpPr>
              <p:nvPr/>
            </p:nvSpPr>
            <p:spPr bwMode="auto">
              <a:xfrm>
                <a:off x="2572" y="1770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14 w 35"/>
                  <a:gd name="T3" fmla="*/ 14 h 50"/>
                  <a:gd name="T4" fmla="*/ 14 w 35"/>
                  <a:gd name="T5" fmla="*/ 22 h 50"/>
                  <a:gd name="T6" fmla="*/ 35 w 35"/>
                  <a:gd name="T7" fmla="*/ 43 h 50"/>
                  <a:gd name="T8" fmla="*/ 28 w 35"/>
                  <a:gd name="T9" fmla="*/ 50 h 50"/>
                  <a:gd name="T10" fmla="*/ 14 w 35"/>
                  <a:gd name="T11" fmla="*/ 29 h 50"/>
                  <a:gd name="T12" fmla="*/ 7 w 35"/>
                  <a:gd name="T13" fmla="*/ 29 h 50"/>
                  <a:gd name="T14" fmla="*/ 0 w 35"/>
                  <a:gd name="T15" fmla="*/ 14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14" y="14"/>
                    </a:lnTo>
                    <a:lnTo>
                      <a:pt x="14" y="22"/>
                    </a:lnTo>
                    <a:lnTo>
                      <a:pt x="35" y="43"/>
                    </a:lnTo>
                    <a:lnTo>
                      <a:pt x="28" y="50"/>
                    </a:lnTo>
                    <a:lnTo>
                      <a:pt x="14" y="29"/>
                    </a:lnTo>
                    <a:lnTo>
                      <a:pt x="7" y="29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92" name="Freeform 272"/>
              <p:cNvSpPr>
                <a:spLocks/>
              </p:cNvSpPr>
              <p:nvPr/>
            </p:nvSpPr>
            <p:spPr bwMode="auto">
              <a:xfrm>
                <a:off x="2572" y="1770"/>
                <a:ext cx="49" cy="64"/>
              </a:xfrm>
              <a:custGeom>
                <a:avLst/>
                <a:gdLst>
                  <a:gd name="T0" fmla="*/ 14 w 49"/>
                  <a:gd name="T1" fmla="*/ 0 h 64"/>
                  <a:gd name="T2" fmla="*/ 21 w 49"/>
                  <a:gd name="T3" fmla="*/ 14 h 64"/>
                  <a:gd name="T4" fmla="*/ 21 w 49"/>
                  <a:gd name="T5" fmla="*/ 14 h 64"/>
                  <a:gd name="T6" fmla="*/ 21 w 49"/>
                  <a:gd name="T7" fmla="*/ 14 h 64"/>
                  <a:gd name="T8" fmla="*/ 21 w 49"/>
                  <a:gd name="T9" fmla="*/ 22 h 64"/>
                  <a:gd name="T10" fmla="*/ 14 w 49"/>
                  <a:gd name="T11" fmla="*/ 29 h 64"/>
                  <a:gd name="T12" fmla="*/ 21 w 49"/>
                  <a:gd name="T13" fmla="*/ 22 h 64"/>
                  <a:gd name="T14" fmla="*/ 42 w 49"/>
                  <a:gd name="T15" fmla="*/ 43 h 64"/>
                  <a:gd name="T16" fmla="*/ 49 w 49"/>
                  <a:gd name="T17" fmla="*/ 43 h 64"/>
                  <a:gd name="T18" fmla="*/ 42 w 49"/>
                  <a:gd name="T19" fmla="*/ 50 h 64"/>
                  <a:gd name="T20" fmla="*/ 35 w 49"/>
                  <a:gd name="T21" fmla="*/ 57 h 64"/>
                  <a:gd name="T22" fmla="*/ 35 w 49"/>
                  <a:gd name="T23" fmla="*/ 64 h 64"/>
                  <a:gd name="T24" fmla="*/ 28 w 49"/>
                  <a:gd name="T25" fmla="*/ 57 h 64"/>
                  <a:gd name="T26" fmla="*/ 14 w 49"/>
                  <a:gd name="T27" fmla="*/ 36 h 64"/>
                  <a:gd name="T28" fmla="*/ 14 w 49"/>
                  <a:gd name="T29" fmla="*/ 29 h 64"/>
                  <a:gd name="T30" fmla="*/ 14 w 49"/>
                  <a:gd name="T31" fmla="*/ 36 h 64"/>
                  <a:gd name="T32" fmla="*/ 7 w 49"/>
                  <a:gd name="T33" fmla="*/ 36 h 64"/>
                  <a:gd name="T34" fmla="*/ 14 w 49"/>
                  <a:gd name="T35" fmla="*/ 36 h 64"/>
                  <a:gd name="T36" fmla="*/ 7 w 49"/>
                  <a:gd name="T37" fmla="*/ 29 h 64"/>
                  <a:gd name="T38" fmla="*/ 0 w 49"/>
                  <a:gd name="T39" fmla="*/ 14 h 64"/>
                  <a:gd name="T40" fmla="*/ 0 w 49"/>
                  <a:gd name="T41" fmla="*/ 14 h 64"/>
                  <a:gd name="T42" fmla="*/ 0 w 49"/>
                  <a:gd name="T43" fmla="*/ 14 h 64"/>
                  <a:gd name="T44" fmla="*/ 7 w 49"/>
                  <a:gd name="T45" fmla="*/ 14 h 64"/>
                  <a:gd name="T46" fmla="*/ 14 w 49"/>
                  <a:gd name="T47" fmla="*/ 29 h 64"/>
                  <a:gd name="T48" fmla="*/ 7 w 49"/>
                  <a:gd name="T49" fmla="*/ 29 h 64"/>
                  <a:gd name="T50" fmla="*/ 7 w 49"/>
                  <a:gd name="T51" fmla="*/ 29 h 64"/>
                  <a:gd name="T52" fmla="*/ 14 w 49"/>
                  <a:gd name="T53" fmla="*/ 29 h 64"/>
                  <a:gd name="T54" fmla="*/ 21 w 49"/>
                  <a:gd name="T55" fmla="*/ 29 h 64"/>
                  <a:gd name="T56" fmla="*/ 21 w 49"/>
                  <a:gd name="T57" fmla="*/ 29 h 64"/>
                  <a:gd name="T58" fmla="*/ 35 w 49"/>
                  <a:gd name="T59" fmla="*/ 50 h 64"/>
                  <a:gd name="T60" fmla="*/ 28 w 49"/>
                  <a:gd name="T61" fmla="*/ 57 h 64"/>
                  <a:gd name="T62" fmla="*/ 28 w 49"/>
                  <a:gd name="T63" fmla="*/ 50 h 64"/>
                  <a:gd name="T64" fmla="*/ 35 w 49"/>
                  <a:gd name="T65" fmla="*/ 43 h 64"/>
                  <a:gd name="T66" fmla="*/ 42 w 49"/>
                  <a:gd name="T67" fmla="*/ 50 h 64"/>
                  <a:gd name="T68" fmla="*/ 35 w 49"/>
                  <a:gd name="T69" fmla="*/ 50 h 64"/>
                  <a:gd name="T70" fmla="*/ 14 w 49"/>
                  <a:gd name="T71" fmla="*/ 29 h 64"/>
                  <a:gd name="T72" fmla="*/ 14 w 49"/>
                  <a:gd name="T73" fmla="*/ 29 h 64"/>
                  <a:gd name="T74" fmla="*/ 14 w 49"/>
                  <a:gd name="T75" fmla="*/ 22 h 64"/>
                  <a:gd name="T76" fmla="*/ 14 w 49"/>
                  <a:gd name="T77" fmla="*/ 14 h 64"/>
                  <a:gd name="T78" fmla="*/ 21 w 49"/>
                  <a:gd name="T79" fmla="*/ 14 h 64"/>
                  <a:gd name="T80" fmla="*/ 14 w 49"/>
                  <a:gd name="T81" fmla="*/ 14 h 64"/>
                  <a:gd name="T82" fmla="*/ 7 w 49"/>
                  <a:gd name="T83" fmla="*/ 0 h 64"/>
                  <a:gd name="T84" fmla="*/ 14 w 49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4">
                    <a:moveTo>
                      <a:pt x="14" y="0"/>
                    </a:moveTo>
                    <a:lnTo>
                      <a:pt x="21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22"/>
                    </a:lnTo>
                    <a:lnTo>
                      <a:pt x="14" y="29"/>
                    </a:lnTo>
                    <a:lnTo>
                      <a:pt x="21" y="22"/>
                    </a:lnTo>
                    <a:lnTo>
                      <a:pt x="42" y="43"/>
                    </a:lnTo>
                    <a:lnTo>
                      <a:pt x="49" y="43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64"/>
                    </a:lnTo>
                    <a:lnTo>
                      <a:pt x="28" y="57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14" y="36"/>
                    </a:lnTo>
                    <a:lnTo>
                      <a:pt x="7" y="36"/>
                    </a:lnTo>
                    <a:lnTo>
                      <a:pt x="14" y="36"/>
                    </a:lnTo>
                    <a:lnTo>
                      <a:pt x="7" y="2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1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35" y="50"/>
                    </a:lnTo>
                    <a:lnTo>
                      <a:pt x="28" y="57"/>
                    </a:lnTo>
                    <a:lnTo>
                      <a:pt x="28" y="50"/>
                    </a:lnTo>
                    <a:lnTo>
                      <a:pt x="35" y="43"/>
                    </a:lnTo>
                    <a:lnTo>
                      <a:pt x="42" y="50"/>
                    </a:lnTo>
                    <a:lnTo>
                      <a:pt x="35" y="50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2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14" y="14"/>
                    </a:lnTo>
                    <a:lnTo>
                      <a:pt x="7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93" name="Freeform 273"/>
              <p:cNvSpPr>
                <a:spLocks/>
              </p:cNvSpPr>
              <p:nvPr/>
            </p:nvSpPr>
            <p:spPr bwMode="auto">
              <a:xfrm>
                <a:off x="2572" y="1763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94" name="Freeform 274"/>
              <p:cNvSpPr>
                <a:spLocks/>
              </p:cNvSpPr>
              <p:nvPr/>
            </p:nvSpPr>
            <p:spPr bwMode="auto">
              <a:xfrm>
                <a:off x="2558" y="1784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22 h 50"/>
                  <a:gd name="T4" fmla="*/ 21 w 35"/>
                  <a:gd name="T5" fmla="*/ 29 h 50"/>
                  <a:gd name="T6" fmla="*/ 35 w 35"/>
                  <a:gd name="T7" fmla="*/ 50 h 50"/>
                  <a:gd name="T8" fmla="*/ 28 w 35"/>
                  <a:gd name="T9" fmla="*/ 50 h 50"/>
                  <a:gd name="T10" fmla="*/ 14 w 35"/>
                  <a:gd name="T11" fmla="*/ 29 h 50"/>
                  <a:gd name="T12" fmla="*/ 14 w 35"/>
                  <a:gd name="T13" fmla="*/ 29 h 50"/>
                  <a:gd name="T14" fmla="*/ 0 w 35"/>
                  <a:gd name="T15" fmla="*/ 15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22"/>
                    </a:lnTo>
                    <a:lnTo>
                      <a:pt x="21" y="29"/>
                    </a:lnTo>
                    <a:lnTo>
                      <a:pt x="35" y="50"/>
                    </a:lnTo>
                    <a:lnTo>
                      <a:pt x="28" y="50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0" y="15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95" name="Freeform 275"/>
              <p:cNvSpPr>
                <a:spLocks/>
              </p:cNvSpPr>
              <p:nvPr/>
            </p:nvSpPr>
            <p:spPr bwMode="auto">
              <a:xfrm>
                <a:off x="2550" y="1777"/>
                <a:ext cx="57" cy="64"/>
              </a:xfrm>
              <a:custGeom>
                <a:avLst/>
                <a:gdLst>
                  <a:gd name="T0" fmla="*/ 22 w 57"/>
                  <a:gd name="T1" fmla="*/ 7 h 64"/>
                  <a:gd name="T2" fmla="*/ 36 w 57"/>
                  <a:gd name="T3" fmla="*/ 29 h 64"/>
                  <a:gd name="T4" fmla="*/ 36 w 57"/>
                  <a:gd name="T5" fmla="*/ 29 h 64"/>
                  <a:gd name="T6" fmla="*/ 36 w 57"/>
                  <a:gd name="T7" fmla="*/ 29 h 64"/>
                  <a:gd name="T8" fmla="*/ 36 w 57"/>
                  <a:gd name="T9" fmla="*/ 36 h 64"/>
                  <a:gd name="T10" fmla="*/ 29 w 57"/>
                  <a:gd name="T11" fmla="*/ 43 h 64"/>
                  <a:gd name="T12" fmla="*/ 36 w 57"/>
                  <a:gd name="T13" fmla="*/ 36 h 64"/>
                  <a:gd name="T14" fmla="*/ 50 w 57"/>
                  <a:gd name="T15" fmla="*/ 57 h 64"/>
                  <a:gd name="T16" fmla="*/ 57 w 57"/>
                  <a:gd name="T17" fmla="*/ 64 h 64"/>
                  <a:gd name="T18" fmla="*/ 43 w 57"/>
                  <a:gd name="T19" fmla="*/ 64 h 64"/>
                  <a:gd name="T20" fmla="*/ 36 w 57"/>
                  <a:gd name="T21" fmla="*/ 64 h 64"/>
                  <a:gd name="T22" fmla="*/ 36 w 57"/>
                  <a:gd name="T23" fmla="*/ 64 h 64"/>
                  <a:gd name="T24" fmla="*/ 36 w 57"/>
                  <a:gd name="T25" fmla="*/ 64 h 64"/>
                  <a:gd name="T26" fmla="*/ 22 w 57"/>
                  <a:gd name="T27" fmla="*/ 43 h 64"/>
                  <a:gd name="T28" fmla="*/ 29 w 57"/>
                  <a:gd name="T29" fmla="*/ 36 h 64"/>
                  <a:gd name="T30" fmla="*/ 22 w 57"/>
                  <a:gd name="T31" fmla="*/ 43 h 64"/>
                  <a:gd name="T32" fmla="*/ 8 w 57"/>
                  <a:gd name="T33" fmla="*/ 29 h 64"/>
                  <a:gd name="T34" fmla="*/ 0 w 57"/>
                  <a:gd name="T35" fmla="*/ 29 h 64"/>
                  <a:gd name="T36" fmla="*/ 8 w 57"/>
                  <a:gd name="T37" fmla="*/ 22 h 64"/>
                  <a:gd name="T38" fmla="*/ 15 w 57"/>
                  <a:gd name="T39" fmla="*/ 7 h 64"/>
                  <a:gd name="T40" fmla="*/ 15 w 57"/>
                  <a:gd name="T41" fmla="*/ 0 h 64"/>
                  <a:gd name="T42" fmla="*/ 22 w 57"/>
                  <a:gd name="T43" fmla="*/ 7 h 64"/>
                  <a:gd name="T44" fmla="*/ 22 w 57"/>
                  <a:gd name="T45" fmla="*/ 7 h 64"/>
                  <a:gd name="T46" fmla="*/ 15 w 57"/>
                  <a:gd name="T47" fmla="*/ 22 h 64"/>
                  <a:gd name="T48" fmla="*/ 8 w 57"/>
                  <a:gd name="T49" fmla="*/ 22 h 64"/>
                  <a:gd name="T50" fmla="*/ 15 w 57"/>
                  <a:gd name="T51" fmla="*/ 22 h 64"/>
                  <a:gd name="T52" fmla="*/ 29 w 57"/>
                  <a:gd name="T53" fmla="*/ 36 h 64"/>
                  <a:gd name="T54" fmla="*/ 29 w 57"/>
                  <a:gd name="T55" fmla="*/ 36 h 64"/>
                  <a:gd name="T56" fmla="*/ 29 w 57"/>
                  <a:gd name="T57" fmla="*/ 36 h 64"/>
                  <a:gd name="T58" fmla="*/ 43 w 57"/>
                  <a:gd name="T59" fmla="*/ 57 h 64"/>
                  <a:gd name="T60" fmla="*/ 36 w 57"/>
                  <a:gd name="T61" fmla="*/ 64 h 64"/>
                  <a:gd name="T62" fmla="*/ 36 w 57"/>
                  <a:gd name="T63" fmla="*/ 57 h 64"/>
                  <a:gd name="T64" fmla="*/ 43 w 57"/>
                  <a:gd name="T65" fmla="*/ 57 h 64"/>
                  <a:gd name="T66" fmla="*/ 43 w 57"/>
                  <a:gd name="T67" fmla="*/ 64 h 64"/>
                  <a:gd name="T68" fmla="*/ 43 w 57"/>
                  <a:gd name="T69" fmla="*/ 64 h 64"/>
                  <a:gd name="T70" fmla="*/ 29 w 57"/>
                  <a:gd name="T71" fmla="*/ 43 h 64"/>
                  <a:gd name="T72" fmla="*/ 29 w 57"/>
                  <a:gd name="T73" fmla="*/ 43 h 64"/>
                  <a:gd name="T74" fmla="*/ 29 w 57"/>
                  <a:gd name="T75" fmla="*/ 36 h 64"/>
                  <a:gd name="T76" fmla="*/ 29 w 57"/>
                  <a:gd name="T77" fmla="*/ 29 h 64"/>
                  <a:gd name="T78" fmla="*/ 36 w 57"/>
                  <a:gd name="T79" fmla="*/ 29 h 64"/>
                  <a:gd name="T80" fmla="*/ 29 w 57"/>
                  <a:gd name="T81" fmla="*/ 36 h 64"/>
                  <a:gd name="T82" fmla="*/ 15 w 57"/>
                  <a:gd name="T83" fmla="*/ 15 h 64"/>
                  <a:gd name="T84" fmla="*/ 22 w 57"/>
                  <a:gd name="T85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64">
                    <a:moveTo>
                      <a:pt x="22" y="7"/>
                    </a:moveTo>
                    <a:lnTo>
                      <a:pt x="36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6" y="36"/>
                    </a:lnTo>
                    <a:lnTo>
                      <a:pt x="29" y="43"/>
                    </a:lnTo>
                    <a:lnTo>
                      <a:pt x="36" y="36"/>
                    </a:lnTo>
                    <a:lnTo>
                      <a:pt x="50" y="57"/>
                    </a:lnTo>
                    <a:lnTo>
                      <a:pt x="57" y="64"/>
                    </a:lnTo>
                    <a:lnTo>
                      <a:pt x="43" y="64"/>
                    </a:lnTo>
                    <a:lnTo>
                      <a:pt x="36" y="64"/>
                    </a:lnTo>
                    <a:lnTo>
                      <a:pt x="36" y="64"/>
                    </a:lnTo>
                    <a:lnTo>
                      <a:pt x="36" y="64"/>
                    </a:lnTo>
                    <a:lnTo>
                      <a:pt x="22" y="43"/>
                    </a:lnTo>
                    <a:lnTo>
                      <a:pt x="29" y="36"/>
                    </a:lnTo>
                    <a:lnTo>
                      <a:pt x="22" y="43"/>
                    </a:lnTo>
                    <a:lnTo>
                      <a:pt x="8" y="29"/>
                    </a:lnTo>
                    <a:lnTo>
                      <a:pt x="0" y="29"/>
                    </a:lnTo>
                    <a:lnTo>
                      <a:pt x="8" y="22"/>
                    </a:lnTo>
                    <a:lnTo>
                      <a:pt x="15" y="7"/>
                    </a:lnTo>
                    <a:lnTo>
                      <a:pt x="15" y="0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15" y="22"/>
                    </a:lnTo>
                    <a:lnTo>
                      <a:pt x="8" y="22"/>
                    </a:lnTo>
                    <a:lnTo>
                      <a:pt x="15" y="22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43" y="57"/>
                    </a:lnTo>
                    <a:lnTo>
                      <a:pt x="36" y="64"/>
                    </a:lnTo>
                    <a:lnTo>
                      <a:pt x="36" y="57"/>
                    </a:lnTo>
                    <a:lnTo>
                      <a:pt x="43" y="57"/>
                    </a:lnTo>
                    <a:lnTo>
                      <a:pt x="43" y="64"/>
                    </a:lnTo>
                    <a:lnTo>
                      <a:pt x="43" y="6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29" y="36"/>
                    </a:lnTo>
                    <a:lnTo>
                      <a:pt x="29" y="29"/>
                    </a:lnTo>
                    <a:lnTo>
                      <a:pt x="36" y="29"/>
                    </a:lnTo>
                    <a:lnTo>
                      <a:pt x="29" y="36"/>
                    </a:lnTo>
                    <a:lnTo>
                      <a:pt x="15" y="15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96" name="Freeform 276"/>
              <p:cNvSpPr>
                <a:spLocks/>
              </p:cNvSpPr>
              <p:nvPr/>
            </p:nvSpPr>
            <p:spPr bwMode="auto">
              <a:xfrm>
                <a:off x="2543" y="1806"/>
                <a:ext cx="36" cy="42"/>
              </a:xfrm>
              <a:custGeom>
                <a:avLst/>
                <a:gdLst>
                  <a:gd name="T0" fmla="*/ 7 w 36"/>
                  <a:gd name="T1" fmla="*/ 0 h 42"/>
                  <a:gd name="T2" fmla="*/ 22 w 36"/>
                  <a:gd name="T3" fmla="*/ 14 h 42"/>
                  <a:gd name="T4" fmla="*/ 22 w 36"/>
                  <a:gd name="T5" fmla="*/ 21 h 42"/>
                  <a:gd name="T6" fmla="*/ 36 w 36"/>
                  <a:gd name="T7" fmla="*/ 42 h 42"/>
                  <a:gd name="T8" fmla="*/ 36 w 36"/>
                  <a:gd name="T9" fmla="*/ 42 h 42"/>
                  <a:gd name="T10" fmla="*/ 22 w 36"/>
                  <a:gd name="T11" fmla="*/ 28 h 42"/>
                  <a:gd name="T12" fmla="*/ 15 w 36"/>
                  <a:gd name="T13" fmla="*/ 28 h 42"/>
                  <a:gd name="T14" fmla="*/ 0 w 36"/>
                  <a:gd name="T15" fmla="*/ 7 h 42"/>
                  <a:gd name="T16" fmla="*/ 7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7" y="0"/>
                    </a:moveTo>
                    <a:lnTo>
                      <a:pt x="22" y="14"/>
                    </a:lnTo>
                    <a:lnTo>
                      <a:pt x="22" y="21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22" y="28"/>
                    </a:lnTo>
                    <a:lnTo>
                      <a:pt x="15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97" name="Freeform 277"/>
              <p:cNvSpPr>
                <a:spLocks/>
              </p:cNvSpPr>
              <p:nvPr/>
            </p:nvSpPr>
            <p:spPr bwMode="auto">
              <a:xfrm>
                <a:off x="2543" y="1799"/>
                <a:ext cx="43" cy="56"/>
              </a:xfrm>
              <a:custGeom>
                <a:avLst/>
                <a:gdLst>
                  <a:gd name="T0" fmla="*/ 15 w 43"/>
                  <a:gd name="T1" fmla="*/ 7 h 56"/>
                  <a:gd name="T2" fmla="*/ 29 w 43"/>
                  <a:gd name="T3" fmla="*/ 21 h 56"/>
                  <a:gd name="T4" fmla="*/ 29 w 43"/>
                  <a:gd name="T5" fmla="*/ 21 h 56"/>
                  <a:gd name="T6" fmla="*/ 29 w 43"/>
                  <a:gd name="T7" fmla="*/ 21 h 56"/>
                  <a:gd name="T8" fmla="*/ 29 w 43"/>
                  <a:gd name="T9" fmla="*/ 28 h 56"/>
                  <a:gd name="T10" fmla="*/ 22 w 43"/>
                  <a:gd name="T11" fmla="*/ 35 h 56"/>
                  <a:gd name="T12" fmla="*/ 29 w 43"/>
                  <a:gd name="T13" fmla="*/ 28 h 56"/>
                  <a:gd name="T14" fmla="*/ 43 w 43"/>
                  <a:gd name="T15" fmla="*/ 49 h 56"/>
                  <a:gd name="T16" fmla="*/ 36 w 43"/>
                  <a:gd name="T17" fmla="*/ 56 h 56"/>
                  <a:gd name="T18" fmla="*/ 36 w 43"/>
                  <a:gd name="T19" fmla="*/ 56 h 56"/>
                  <a:gd name="T20" fmla="*/ 22 w 43"/>
                  <a:gd name="T21" fmla="*/ 42 h 56"/>
                  <a:gd name="T22" fmla="*/ 22 w 43"/>
                  <a:gd name="T23" fmla="*/ 35 h 56"/>
                  <a:gd name="T24" fmla="*/ 22 w 43"/>
                  <a:gd name="T25" fmla="*/ 42 h 56"/>
                  <a:gd name="T26" fmla="*/ 15 w 43"/>
                  <a:gd name="T27" fmla="*/ 42 h 56"/>
                  <a:gd name="T28" fmla="*/ 15 w 43"/>
                  <a:gd name="T29" fmla="*/ 42 h 56"/>
                  <a:gd name="T30" fmla="*/ 15 w 43"/>
                  <a:gd name="T31" fmla="*/ 42 h 56"/>
                  <a:gd name="T32" fmla="*/ 0 w 43"/>
                  <a:gd name="T33" fmla="*/ 21 h 56"/>
                  <a:gd name="T34" fmla="*/ 0 w 43"/>
                  <a:gd name="T35" fmla="*/ 14 h 56"/>
                  <a:gd name="T36" fmla="*/ 0 w 43"/>
                  <a:gd name="T37" fmla="*/ 14 h 56"/>
                  <a:gd name="T38" fmla="*/ 7 w 43"/>
                  <a:gd name="T39" fmla="*/ 7 h 56"/>
                  <a:gd name="T40" fmla="*/ 7 w 43"/>
                  <a:gd name="T41" fmla="*/ 0 h 56"/>
                  <a:gd name="T42" fmla="*/ 15 w 43"/>
                  <a:gd name="T43" fmla="*/ 7 h 56"/>
                  <a:gd name="T44" fmla="*/ 15 w 43"/>
                  <a:gd name="T45" fmla="*/ 14 h 56"/>
                  <a:gd name="T46" fmla="*/ 7 w 43"/>
                  <a:gd name="T47" fmla="*/ 21 h 56"/>
                  <a:gd name="T48" fmla="*/ 0 w 43"/>
                  <a:gd name="T49" fmla="*/ 14 h 56"/>
                  <a:gd name="T50" fmla="*/ 7 w 43"/>
                  <a:gd name="T51" fmla="*/ 14 h 56"/>
                  <a:gd name="T52" fmla="*/ 22 w 43"/>
                  <a:gd name="T53" fmla="*/ 35 h 56"/>
                  <a:gd name="T54" fmla="*/ 15 w 43"/>
                  <a:gd name="T55" fmla="*/ 42 h 56"/>
                  <a:gd name="T56" fmla="*/ 15 w 43"/>
                  <a:gd name="T57" fmla="*/ 35 h 56"/>
                  <a:gd name="T58" fmla="*/ 22 w 43"/>
                  <a:gd name="T59" fmla="*/ 35 h 56"/>
                  <a:gd name="T60" fmla="*/ 29 w 43"/>
                  <a:gd name="T61" fmla="*/ 35 h 56"/>
                  <a:gd name="T62" fmla="*/ 29 w 43"/>
                  <a:gd name="T63" fmla="*/ 35 h 56"/>
                  <a:gd name="T64" fmla="*/ 43 w 43"/>
                  <a:gd name="T65" fmla="*/ 49 h 56"/>
                  <a:gd name="T66" fmla="*/ 43 w 43"/>
                  <a:gd name="T67" fmla="*/ 49 h 56"/>
                  <a:gd name="T68" fmla="*/ 36 w 43"/>
                  <a:gd name="T69" fmla="*/ 56 h 56"/>
                  <a:gd name="T70" fmla="*/ 22 w 43"/>
                  <a:gd name="T71" fmla="*/ 35 h 56"/>
                  <a:gd name="T72" fmla="*/ 22 w 43"/>
                  <a:gd name="T73" fmla="*/ 35 h 56"/>
                  <a:gd name="T74" fmla="*/ 22 w 43"/>
                  <a:gd name="T75" fmla="*/ 28 h 56"/>
                  <a:gd name="T76" fmla="*/ 22 w 43"/>
                  <a:gd name="T77" fmla="*/ 21 h 56"/>
                  <a:gd name="T78" fmla="*/ 29 w 43"/>
                  <a:gd name="T79" fmla="*/ 21 h 56"/>
                  <a:gd name="T80" fmla="*/ 22 w 43"/>
                  <a:gd name="T81" fmla="*/ 28 h 56"/>
                  <a:gd name="T82" fmla="*/ 7 w 43"/>
                  <a:gd name="T83" fmla="*/ 14 h 56"/>
                  <a:gd name="T84" fmla="*/ 15 w 43"/>
                  <a:gd name="T8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56">
                    <a:moveTo>
                      <a:pt x="15" y="7"/>
                    </a:moveTo>
                    <a:lnTo>
                      <a:pt x="29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9" y="28"/>
                    </a:lnTo>
                    <a:lnTo>
                      <a:pt x="22" y="35"/>
                    </a:lnTo>
                    <a:lnTo>
                      <a:pt x="29" y="28"/>
                    </a:lnTo>
                    <a:lnTo>
                      <a:pt x="43" y="49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22" y="42"/>
                    </a:lnTo>
                    <a:lnTo>
                      <a:pt x="22" y="35"/>
                    </a:lnTo>
                    <a:lnTo>
                      <a:pt x="22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5" y="7"/>
                    </a:lnTo>
                    <a:lnTo>
                      <a:pt x="15" y="14"/>
                    </a:lnTo>
                    <a:lnTo>
                      <a:pt x="7" y="21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22" y="35"/>
                    </a:lnTo>
                    <a:lnTo>
                      <a:pt x="15" y="42"/>
                    </a:lnTo>
                    <a:lnTo>
                      <a:pt x="15" y="35"/>
                    </a:lnTo>
                    <a:lnTo>
                      <a:pt x="22" y="35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43" y="49"/>
                    </a:lnTo>
                    <a:lnTo>
                      <a:pt x="43" y="49"/>
                    </a:lnTo>
                    <a:lnTo>
                      <a:pt x="36" y="56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28"/>
                    </a:lnTo>
                    <a:lnTo>
                      <a:pt x="22" y="21"/>
                    </a:lnTo>
                    <a:lnTo>
                      <a:pt x="29" y="21"/>
                    </a:lnTo>
                    <a:lnTo>
                      <a:pt x="22" y="28"/>
                    </a:lnTo>
                    <a:lnTo>
                      <a:pt x="7" y="14"/>
                    </a:lnTo>
                    <a:lnTo>
                      <a:pt x="15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98" name="Freeform 278"/>
              <p:cNvSpPr>
                <a:spLocks/>
              </p:cNvSpPr>
              <p:nvPr/>
            </p:nvSpPr>
            <p:spPr bwMode="auto">
              <a:xfrm>
                <a:off x="2529" y="1820"/>
                <a:ext cx="36" cy="49"/>
              </a:xfrm>
              <a:custGeom>
                <a:avLst/>
                <a:gdLst>
                  <a:gd name="T0" fmla="*/ 7 w 36"/>
                  <a:gd name="T1" fmla="*/ 0 h 49"/>
                  <a:gd name="T2" fmla="*/ 21 w 36"/>
                  <a:gd name="T3" fmla="*/ 21 h 49"/>
                  <a:gd name="T4" fmla="*/ 21 w 36"/>
                  <a:gd name="T5" fmla="*/ 28 h 49"/>
                  <a:gd name="T6" fmla="*/ 36 w 36"/>
                  <a:gd name="T7" fmla="*/ 42 h 49"/>
                  <a:gd name="T8" fmla="*/ 36 w 36"/>
                  <a:gd name="T9" fmla="*/ 49 h 49"/>
                  <a:gd name="T10" fmla="*/ 21 w 36"/>
                  <a:gd name="T11" fmla="*/ 28 h 49"/>
                  <a:gd name="T12" fmla="*/ 14 w 36"/>
                  <a:gd name="T13" fmla="*/ 28 h 49"/>
                  <a:gd name="T14" fmla="*/ 0 w 36"/>
                  <a:gd name="T15" fmla="*/ 14 h 49"/>
                  <a:gd name="T16" fmla="*/ 7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6" y="42"/>
                    </a:lnTo>
                    <a:lnTo>
                      <a:pt x="36" y="49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399" name="Freeform 279"/>
              <p:cNvSpPr>
                <a:spLocks/>
              </p:cNvSpPr>
              <p:nvPr/>
            </p:nvSpPr>
            <p:spPr bwMode="auto">
              <a:xfrm>
                <a:off x="2522" y="1820"/>
                <a:ext cx="50" cy="71"/>
              </a:xfrm>
              <a:custGeom>
                <a:avLst/>
                <a:gdLst>
                  <a:gd name="T0" fmla="*/ 21 w 50"/>
                  <a:gd name="T1" fmla="*/ 0 h 71"/>
                  <a:gd name="T2" fmla="*/ 36 w 50"/>
                  <a:gd name="T3" fmla="*/ 21 h 71"/>
                  <a:gd name="T4" fmla="*/ 36 w 50"/>
                  <a:gd name="T5" fmla="*/ 21 h 71"/>
                  <a:gd name="T6" fmla="*/ 36 w 50"/>
                  <a:gd name="T7" fmla="*/ 21 h 71"/>
                  <a:gd name="T8" fmla="*/ 36 w 50"/>
                  <a:gd name="T9" fmla="*/ 28 h 71"/>
                  <a:gd name="T10" fmla="*/ 28 w 50"/>
                  <a:gd name="T11" fmla="*/ 35 h 71"/>
                  <a:gd name="T12" fmla="*/ 36 w 50"/>
                  <a:gd name="T13" fmla="*/ 28 h 71"/>
                  <a:gd name="T14" fmla="*/ 50 w 50"/>
                  <a:gd name="T15" fmla="*/ 42 h 71"/>
                  <a:gd name="T16" fmla="*/ 50 w 50"/>
                  <a:gd name="T17" fmla="*/ 42 h 71"/>
                  <a:gd name="T18" fmla="*/ 50 w 50"/>
                  <a:gd name="T19" fmla="*/ 42 h 71"/>
                  <a:gd name="T20" fmla="*/ 50 w 50"/>
                  <a:gd name="T21" fmla="*/ 49 h 71"/>
                  <a:gd name="T22" fmla="*/ 50 w 50"/>
                  <a:gd name="T23" fmla="*/ 71 h 71"/>
                  <a:gd name="T24" fmla="*/ 43 w 50"/>
                  <a:gd name="T25" fmla="*/ 57 h 71"/>
                  <a:gd name="T26" fmla="*/ 28 w 50"/>
                  <a:gd name="T27" fmla="*/ 35 h 71"/>
                  <a:gd name="T28" fmla="*/ 28 w 50"/>
                  <a:gd name="T29" fmla="*/ 28 h 71"/>
                  <a:gd name="T30" fmla="*/ 28 w 50"/>
                  <a:gd name="T31" fmla="*/ 35 h 71"/>
                  <a:gd name="T32" fmla="*/ 21 w 50"/>
                  <a:gd name="T33" fmla="*/ 35 h 71"/>
                  <a:gd name="T34" fmla="*/ 21 w 50"/>
                  <a:gd name="T35" fmla="*/ 35 h 71"/>
                  <a:gd name="T36" fmla="*/ 21 w 50"/>
                  <a:gd name="T37" fmla="*/ 35 h 71"/>
                  <a:gd name="T38" fmla="*/ 7 w 50"/>
                  <a:gd name="T39" fmla="*/ 21 h 71"/>
                  <a:gd name="T40" fmla="*/ 0 w 50"/>
                  <a:gd name="T41" fmla="*/ 21 h 71"/>
                  <a:gd name="T42" fmla="*/ 7 w 50"/>
                  <a:gd name="T43" fmla="*/ 14 h 71"/>
                  <a:gd name="T44" fmla="*/ 14 w 50"/>
                  <a:gd name="T45" fmla="*/ 14 h 71"/>
                  <a:gd name="T46" fmla="*/ 28 w 50"/>
                  <a:gd name="T47" fmla="*/ 28 h 71"/>
                  <a:gd name="T48" fmla="*/ 21 w 50"/>
                  <a:gd name="T49" fmla="*/ 35 h 71"/>
                  <a:gd name="T50" fmla="*/ 21 w 50"/>
                  <a:gd name="T51" fmla="*/ 28 h 71"/>
                  <a:gd name="T52" fmla="*/ 28 w 50"/>
                  <a:gd name="T53" fmla="*/ 28 h 71"/>
                  <a:gd name="T54" fmla="*/ 36 w 50"/>
                  <a:gd name="T55" fmla="*/ 28 h 71"/>
                  <a:gd name="T56" fmla="*/ 36 w 50"/>
                  <a:gd name="T57" fmla="*/ 28 h 71"/>
                  <a:gd name="T58" fmla="*/ 50 w 50"/>
                  <a:gd name="T59" fmla="*/ 49 h 71"/>
                  <a:gd name="T60" fmla="*/ 43 w 50"/>
                  <a:gd name="T61" fmla="*/ 57 h 71"/>
                  <a:gd name="T62" fmla="*/ 43 w 50"/>
                  <a:gd name="T63" fmla="*/ 49 h 71"/>
                  <a:gd name="T64" fmla="*/ 43 w 50"/>
                  <a:gd name="T65" fmla="*/ 42 h 71"/>
                  <a:gd name="T66" fmla="*/ 50 w 50"/>
                  <a:gd name="T67" fmla="*/ 42 h 71"/>
                  <a:gd name="T68" fmla="*/ 43 w 50"/>
                  <a:gd name="T69" fmla="*/ 49 h 71"/>
                  <a:gd name="T70" fmla="*/ 28 w 50"/>
                  <a:gd name="T71" fmla="*/ 35 h 71"/>
                  <a:gd name="T72" fmla="*/ 28 w 50"/>
                  <a:gd name="T73" fmla="*/ 35 h 71"/>
                  <a:gd name="T74" fmla="*/ 28 w 50"/>
                  <a:gd name="T75" fmla="*/ 28 h 71"/>
                  <a:gd name="T76" fmla="*/ 28 w 50"/>
                  <a:gd name="T77" fmla="*/ 21 h 71"/>
                  <a:gd name="T78" fmla="*/ 36 w 50"/>
                  <a:gd name="T79" fmla="*/ 21 h 71"/>
                  <a:gd name="T80" fmla="*/ 28 w 50"/>
                  <a:gd name="T81" fmla="*/ 28 h 71"/>
                  <a:gd name="T82" fmla="*/ 14 w 50"/>
                  <a:gd name="T83" fmla="*/ 7 h 71"/>
                  <a:gd name="T84" fmla="*/ 21 w 50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71">
                    <a:moveTo>
                      <a:pt x="21" y="0"/>
                    </a:move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28" y="35"/>
                    </a:lnTo>
                    <a:lnTo>
                      <a:pt x="36" y="28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0" y="49"/>
                    </a:lnTo>
                    <a:lnTo>
                      <a:pt x="50" y="71"/>
                    </a:lnTo>
                    <a:lnTo>
                      <a:pt x="43" y="57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50" y="49"/>
                    </a:lnTo>
                    <a:lnTo>
                      <a:pt x="43" y="57"/>
                    </a:lnTo>
                    <a:lnTo>
                      <a:pt x="43" y="49"/>
                    </a:lnTo>
                    <a:lnTo>
                      <a:pt x="43" y="42"/>
                    </a:lnTo>
                    <a:lnTo>
                      <a:pt x="50" y="42"/>
                    </a:lnTo>
                    <a:lnTo>
                      <a:pt x="43" y="49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6" y="21"/>
                    </a:lnTo>
                    <a:lnTo>
                      <a:pt x="28" y="28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00" name="Freeform 280"/>
              <p:cNvSpPr>
                <a:spLocks/>
              </p:cNvSpPr>
              <p:nvPr/>
            </p:nvSpPr>
            <p:spPr bwMode="auto">
              <a:xfrm>
                <a:off x="2529" y="1813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01" name="Freeform 281"/>
              <p:cNvSpPr>
                <a:spLocks/>
              </p:cNvSpPr>
              <p:nvPr/>
            </p:nvSpPr>
            <p:spPr bwMode="auto">
              <a:xfrm>
                <a:off x="2515" y="1841"/>
                <a:ext cx="35" cy="43"/>
              </a:xfrm>
              <a:custGeom>
                <a:avLst/>
                <a:gdLst>
                  <a:gd name="T0" fmla="*/ 7 w 35"/>
                  <a:gd name="T1" fmla="*/ 0 h 43"/>
                  <a:gd name="T2" fmla="*/ 21 w 35"/>
                  <a:gd name="T3" fmla="*/ 14 h 43"/>
                  <a:gd name="T4" fmla="*/ 21 w 35"/>
                  <a:gd name="T5" fmla="*/ 21 h 43"/>
                  <a:gd name="T6" fmla="*/ 35 w 35"/>
                  <a:gd name="T7" fmla="*/ 43 h 43"/>
                  <a:gd name="T8" fmla="*/ 35 w 35"/>
                  <a:gd name="T9" fmla="*/ 43 h 43"/>
                  <a:gd name="T10" fmla="*/ 21 w 35"/>
                  <a:gd name="T11" fmla="*/ 21 h 43"/>
                  <a:gd name="T12" fmla="*/ 14 w 35"/>
                  <a:gd name="T13" fmla="*/ 21 h 43"/>
                  <a:gd name="T14" fmla="*/ 0 w 35"/>
                  <a:gd name="T15" fmla="*/ 7 h 43"/>
                  <a:gd name="T16" fmla="*/ 7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3"/>
                    </a:lnTo>
                    <a:lnTo>
                      <a:pt x="35" y="43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02" name="Freeform 282"/>
              <p:cNvSpPr>
                <a:spLocks/>
              </p:cNvSpPr>
              <p:nvPr/>
            </p:nvSpPr>
            <p:spPr bwMode="auto">
              <a:xfrm>
                <a:off x="2508" y="1834"/>
                <a:ext cx="50" cy="57"/>
              </a:xfrm>
              <a:custGeom>
                <a:avLst/>
                <a:gdLst>
                  <a:gd name="T0" fmla="*/ 21 w 50"/>
                  <a:gd name="T1" fmla="*/ 7 h 57"/>
                  <a:gd name="T2" fmla="*/ 35 w 50"/>
                  <a:gd name="T3" fmla="*/ 21 h 57"/>
                  <a:gd name="T4" fmla="*/ 35 w 50"/>
                  <a:gd name="T5" fmla="*/ 21 h 57"/>
                  <a:gd name="T6" fmla="*/ 35 w 50"/>
                  <a:gd name="T7" fmla="*/ 21 h 57"/>
                  <a:gd name="T8" fmla="*/ 35 w 50"/>
                  <a:gd name="T9" fmla="*/ 28 h 57"/>
                  <a:gd name="T10" fmla="*/ 28 w 50"/>
                  <a:gd name="T11" fmla="*/ 35 h 57"/>
                  <a:gd name="T12" fmla="*/ 35 w 50"/>
                  <a:gd name="T13" fmla="*/ 28 h 57"/>
                  <a:gd name="T14" fmla="*/ 50 w 50"/>
                  <a:gd name="T15" fmla="*/ 50 h 57"/>
                  <a:gd name="T16" fmla="*/ 42 w 50"/>
                  <a:gd name="T17" fmla="*/ 57 h 57"/>
                  <a:gd name="T18" fmla="*/ 42 w 50"/>
                  <a:gd name="T19" fmla="*/ 57 h 57"/>
                  <a:gd name="T20" fmla="*/ 28 w 50"/>
                  <a:gd name="T21" fmla="*/ 35 h 57"/>
                  <a:gd name="T22" fmla="*/ 28 w 50"/>
                  <a:gd name="T23" fmla="*/ 28 h 57"/>
                  <a:gd name="T24" fmla="*/ 28 w 50"/>
                  <a:gd name="T25" fmla="*/ 35 h 57"/>
                  <a:gd name="T26" fmla="*/ 21 w 50"/>
                  <a:gd name="T27" fmla="*/ 35 h 57"/>
                  <a:gd name="T28" fmla="*/ 21 w 50"/>
                  <a:gd name="T29" fmla="*/ 35 h 57"/>
                  <a:gd name="T30" fmla="*/ 21 w 50"/>
                  <a:gd name="T31" fmla="*/ 35 h 57"/>
                  <a:gd name="T32" fmla="*/ 7 w 50"/>
                  <a:gd name="T33" fmla="*/ 21 h 57"/>
                  <a:gd name="T34" fmla="*/ 0 w 50"/>
                  <a:gd name="T35" fmla="*/ 21 h 57"/>
                  <a:gd name="T36" fmla="*/ 7 w 50"/>
                  <a:gd name="T37" fmla="*/ 14 h 57"/>
                  <a:gd name="T38" fmla="*/ 14 w 50"/>
                  <a:gd name="T39" fmla="*/ 7 h 57"/>
                  <a:gd name="T40" fmla="*/ 14 w 50"/>
                  <a:gd name="T41" fmla="*/ 0 h 57"/>
                  <a:gd name="T42" fmla="*/ 21 w 50"/>
                  <a:gd name="T43" fmla="*/ 7 h 57"/>
                  <a:gd name="T44" fmla="*/ 21 w 50"/>
                  <a:gd name="T45" fmla="*/ 14 h 57"/>
                  <a:gd name="T46" fmla="*/ 14 w 50"/>
                  <a:gd name="T47" fmla="*/ 21 h 57"/>
                  <a:gd name="T48" fmla="*/ 7 w 50"/>
                  <a:gd name="T49" fmla="*/ 14 h 57"/>
                  <a:gd name="T50" fmla="*/ 14 w 50"/>
                  <a:gd name="T51" fmla="*/ 14 h 57"/>
                  <a:gd name="T52" fmla="*/ 28 w 50"/>
                  <a:gd name="T53" fmla="*/ 28 h 57"/>
                  <a:gd name="T54" fmla="*/ 21 w 50"/>
                  <a:gd name="T55" fmla="*/ 35 h 57"/>
                  <a:gd name="T56" fmla="*/ 21 w 50"/>
                  <a:gd name="T57" fmla="*/ 28 h 57"/>
                  <a:gd name="T58" fmla="*/ 28 w 50"/>
                  <a:gd name="T59" fmla="*/ 28 h 57"/>
                  <a:gd name="T60" fmla="*/ 35 w 50"/>
                  <a:gd name="T61" fmla="*/ 28 h 57"/>
                  <a:gd name="T62" fmla="*/ 35 w 50"/>
                  <a:gd name="T63" fmla="*/ 28 h 57"/>
                  <a:gd name="T64" fmla="*/ 50 w 50"/>
                  <a:gd name="T65" fmla="*/ 50 h 57"/>
                  <a:gd name="T66" fmla="*/ 50 w 50"/>
                  <a:gd name="T67" fmla="*/ 50 h 57"/>
                  <a:gd name="T68" fmla="*/ 42 w 50"/>
                  <a:gd name="T69" fmla="*/ 57 h 57"/>
                  <a:gd name="T70" fmla="*/ 28 w 50"/>
                  <a:gd name="T71" fmla="*/ 35 h 57"/>
                  <a:gd name="T72" fmla="*/ 28 w 50"/>
                  <a:gd name="T73" fmla="*/ 35 h 57"/>
                  <a:gd name="T74" fmla="*/ 28 w 50"/>
                  <a:gd name="T75" fmla="*/ 28 h 57"/>
                  <a:gd name="T76" fmla="*/ 28 w 50"/>
                  <a:gd name="T77" fmla="*/ 21 h 57"/>
                  <a:gd name="T78" fmla="*/ 35 w 50"/>
                  <a:gd name="T79" fmla="*/ 21 h 57"/>
                  <a:gd name="T80" fmla="*/ 28 w 50"/>
                  <a:gd name="T81" fmla="*/ 28 h 57"/>
                  <a:gd name="T82" fmla="*/ 14 w 50"/>
                  <a:gd name="T83" fmla="*/ 14 h 57"/>
                  <a:gd name="T84" fmla="*/ 21 w 50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21" y="7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35" y="28"/>
                    </a:lnTo>
                    <a:lnTo>
                      <a:pt x="50" y="50"/>
                    </a:lnTo>
                    <a:lnTo>
                      <a:pt x="42" y="57"/>
                    </a:lnTo>
                    <a:lnTo>
                      <a:pt x="42" y="57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14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42" y="57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03" name="Freeform 283"/>
              <p:cNvSpPr>
                <a:spLocks/>
              </p:cNvSpPr>
              <p:nvPr/>
            </p:nvSpPr>
            <p:spPr bwMode="auto">
              <a:xfrm>
                <a:off x="2451" y="1706"/>
                <a:ext cx="163" cy="142"/>
              </a:xfrm>
              <a:custGeom>
                <a:avLst/>
                <a:gdLst>
                  <a:gd name="T0" fmla="*/ 163 w 163"/>
                  <a:gd name="T1" fmla="*/ 0 h 142"/>
                  <a:gd name="T2" fmla="*/ 57 w 163"/>
                  <a:gd name="T3" fmla="*/ 142 h 142"/>
                  <a:gd name="T4" fmla="*/ 0 w 163"/>
                  <a:gd name="T5" fmla="*/ 135 h 142"/>
                  <a:gd name="T6" fmla="*/ 99 w 163"/>
                  <a:gd name="T7" fmla="*/ 0 h 142"/>
                  <a:gd name="T8" fmla="*/ 163 w 163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42">
                    <a:moveTo>
                      <a:pt x="163" y="0"/>
                    </a:moveTo>
                    <a:lnTo>
                      <a:pt x="57" y="142"/>
                    </a:lnTo>
                    <a:lnTo>
                      <a:pt x="0" y="135"/>
                    </a:lnTo>
                    <a:lnTo>
                      <a:pt x="99" y="0"/>
                    </a:lnTo>
                    <a:lnTo>
                      <a:pt x="163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04" name="Freeform 284"/>
              <p:cNvSpPr>
                <a:spLocks/>
              </p:cNvSpPr>
              <p:nvPr/>
            </p:nvSpPr>
            <p:spPr bwMode="auto">
              <a:xfrm>
                <a:off x="2444" y="1706"/>
                <a:ext cx="177" cy="149"/>
              </a:xfrm>
              <a:custGeom>
                <a:avLst/>
                <a:gdLst>
                  <a:gd name="T0" fmla="*/ 177 w 177"/>
                  <a:gd name="T1" fmla="*/ 8 h 149"/>
                  <a:gd name="T2" fmla="*/ 71 w 177"/>
                  <a:gd name="T3" fmla="*/ 149 h 149"/>
                  <a:gd name="T4" fmla="*/ 64 w 177"/>
                  <a:gd name="T5" fmla="*/ 149 h 149"/>
                  <a:gd name="T6" fmla="*/ 64 w 177"/>
                  <a:gd name="T7" fmla="*/ 149 h 149"/>
                  <a:gd name="T8" fmla="*/ 7 w 177"/>
                  <a:gd name="T9" fmla="*/ 142 h 149"/>
                  <a:gd name="T10" fmla="*/ 0 w 177"/>
                  <a:gd name="T11" fmla="*/ 142 h 149"/>
                  <a:gd name="T12" fmla="*/ 7 w 177"/>
                  <a:gd name="T13" fmla="*/ 135 h 149"/>
                  <a:gd name="T14" fmla="*/ 106 w 177"/>
                  <a:gd name="T15" fmla="*/ 0 h 149"/>
                  <a:gd name="T16" fmla="*/ 106 w 177"/>
                  <a:gd name="T17" fmla="*/ 0 h 149"/>
                  <a:gd name="T18" fmla="*/ 106 w 177"/>
                  <a:gd name="T19" fmla="*/ 0 h 149"/>
                  <a:gd name="T20" fmla="*/ 114 w 177"/>
                  <a:gd name="T21" fmla="*/ 8 h 149"/>
                  <a:gd name="T22" fmla="*/ 14 w 177"/>
                  <a:gd name="T23" fmla="*/ 142 h 149"/>
                  <a:gd name="T24" fmla="*/ 7 w 177"/>
                  <a:gd name="T25" fmla="*/ 135 h 149"/>
                  <a:gd name="T26" fmla="*/ 7 w 177"/>
                  <a:gd name="T27" fmla="*/ 135 h 149"/>
                  <a:gd name="T28" fmla="*/ 64 w 177"/>
                  <a:gd name="T29" fmla="*/ 142 h 149"/>
                  <a:gd name="T30" fmla="*/ 64 w 177"/>
                  <a:gd name="T31" fmla="*/ 149 h 149"/>
                  <a:gd name="T32" fmla="*/ 64 w 177"/>
                  <a:gd name="T33" fmla="*/ 142 h 149"/>
                  <a:gd name="T34" fmla="*/ 170 w 177"/>
                  <a:gd name="T35" fmla="*/ 0 h 149"/>
                  <a:gd name="T36" fmla="*/ 177 w 177"/>
                  <a:gd name="T37" fmla="*/ 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49">
                    <a:moveTo>
                      <a:pt x="177" y="8"/>
                    </a:moveTo>
                    <a:lnTo>
                      <a:pt x="71" y="149"/>
                    </a:lnTo>
                    <a:lnTo>
                      <a:pt x="64" y="149"/>
                    </a:lnTo>
                    <a:lnTo>
                      <a:pt x="64" y="149"/>
                    </a:lnTo>
                    <a:lnTo>
                      <a:pt x="7" y="142"/>
                    </a:lnTo>
                    <a:lnTo>
                      <a:pt x="0" y="142"/>
                    </a:lnTo>
                    <a:lnTo>
                      <a:pt x="7" y="135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4" y="8"/>
                    </a:lnTo>
                    <a:lnTo>
                      <a:pt x="14" y="142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64" y="142"/>
                    </a:lnTo>
                    <a:lnTo>
                      <a:pt x="64" y="149"/>
                    </a:lnTo>
                    <a:lnTo>
                      <a:pt x="64" y="142"/>
                    </a:lnTo>
                    <a:lnTo>
                      <a:pt x="170" y="0"/>
                    </a:lnTo>
                    <a:lnTo>
                      <a:pt x="177" y="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05" name="Freeform 285"/>
              <p:cNvSpPr>
                <a:spLocks/>
              </p:cNvSpPr>
              <p:nvPr/>
            </p:nvSpPr>
            <p:spPr bwMode="auto">
              <a:xfrm>
                <a:off x="2550" y="1706"/>
                <a:ext cx="78" cy="8"/>
              </a:xfrm>
              <a:custGeom>
                <a:avLst/>
                <a:gdLst>
                  <a:gd name="T0" fmla="*/ 0 w 78"/>
                  <a:gd name="T1" fmla="*/ 0 h 8"/>
                  <a:gd name="T2" fmla="*/ 64 w 78"/>
                  <a:gd name="T3" fmla="*/ 0 h 8"/>
                  <a:gd name="T4" fmla="*/ 78 w 78"/>
                  <a:gd name="T5" fmla="*/ 0 h 8"/>
                  <a:gd name="T6" fmla="*/ 71 w 78"/>
                  <a:gd name="T7" fmla="*/ 8 h 8"/>
                  <a:gd name="T8" fmla="*/ 64 w 78"/>
                  <a:gd name="T9" fmla="*/ 8 h 8"/>
                  <a:gd name="T10" fmla="*/ 0 w 78"/>
                  <a:gd name="T11" fmla="*/ 8 h 8"/>
                  <a:gd name="T12" fmla="*/ 0 w 7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8">
                    <a:moveTo>
                      <a:pt x="0" y="0"/>
                    </a:moveTo>
                    <a:lnTo>
                      <a:pt x="64" y="0"/>
                    </a:lnTo>
                    <a:lnTo>
                      <a:pt x="78" y="0"/>
                    </a:lnTo>
                    <a:lnTo>
                      <a:pt x="71" y="8"/>
                    </a:lnTo>
                    <a:lnTo>
                      <a:pt x="64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06" name="Freeform 286"/>
              <p:cNvSpPr>
                <a:spLocks/>
              </p:cNvSpPr>
              <p:nvPr/>
            </p:nvSpPr>
            <p:spPr bwMode="auto">
              <a:xfrm>
                <a:off x="2494" y="1735"/>
                <a:ext cx="78" cy="85"/>
              </a:xfrm>
              <a:custGeom>
                <a:avLst/>
                <a:gdLst>
                  <a:gd name="T0" fmla="*/ 35 w 78"/>
                  <a:gd name="T1" fmla="*/ 0 h 85"/>
                  <a:gd name="T2" fmla="*/ 78 w 78"/>
                  <a:gd name="T3" fmla="*/ 28 h 85"/>
                  <a:gd name="T4" fmla="*/ 35 w 78"/>
                  <a:gd name="T5" fmla="*/ 85 h 85"/>
                  <a:gd name="T6" fmla="*/ 0 w 78"/>
                  <a:gd name="T7" fmla="*/ 57 h 85"/>
                  <a:gd name="T8" fmla="*/ 35 w 78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35" y="0"/>
                    </a:moveTo>
                    <a:lnTo>
                      <a:pt x="78" y="28"/>
                    </a:lnTo>
                    <a:lnTo>
                      <a:pt x="35" y="85"/>
                    </a:lnTo>
                    <a:lnTo>
                      <a:pt x="0" y="57"/>
                    </a:lnTo>
                    <a:lnTo>
                      <a:pt x="35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07" name="Freeform 287"/>
              <p:cNvSpPr>
                <a:spLocks/>
              </p:cNvSpPr>
              <p:nvPr/>
            </p:nvSpPr>
            <p:spPr bwMode="auto">
              <a:xfrm>
                <a:off x="2487" y="1735"/>
                <a:ext cx="92" cy="92"/>
              </a:xfrm>
              <a:custGeom>
                <a:avLst/>
                <a:gdLst>
                  <a:gd name="T0" fmla="*/ 42 w 92"/>
                  <a:gd name="T1" fmla="*/ 0 h 92"/>
                  <a:gd name="T2" fmla="*/ 85 w 92"/>
                  <a:gd name="T3" fmla="*/ 28 h 92"/>
                  <a:gd name="T4" fmla="*/ 92 w 92"/>
                  <a:gd name="T5" fmla="*/ 35 h 92"/>
                  <a:gd name="T6" fmla="*/ 92 w 92"/>
                  <a:gd name="T7" fmla="*/ 35 h 92"/>
                  <a:gd name="T8" fmla="*/ 49 w 92"/>
                  <a:gd name="T9" fmla="*/ 92 h 92"/>
                  <a:gd name="T10" fmla="*/ 35 w 92"/>
                  <a:gd name="T11" fmla="*/ 92 h 92"/>
                  <a:gd name="T12" fmla="*/ 35 w 92"/>
                  <a:gd name="T13" fmla="*/ 92 h 92"/>
                  <a:gd name="T14" fmla="*/ 0 w 92"/>
                  <a:gd name="T15" fmla="*/ 64 h 92"/>
                  <a:gd name="T16" fmla="*/ 0 w 92"/>
                  <a:gd name="T17" fmla="*/ 64 h 92"/>
                  <a:gd name="T18" fmla="*/ 7 w 92"/>
                  <a:gd name="T19" fmla="*/ 57 h 92"/>
                  <a:gd name="T20" fmla="*/ 7 w 92"/>
                  <a:gd name="T21" fmla="*/ 57 h 92"/>
                  <a:gd name="T22" fmla="*/ 42 w 92"/>
                  <a:gd name="T23" fmla="*/ 85 h 92"/>
                  <a:gd name="T24" fmla="*/ 35 w 92"/>
                  <a:gd name="T25" fmla="*/ 92 h 92"/>
                  <a:gd name="T26" fmla="*/ 42 w 92"/>
                  <a:gd name="T27" fmla="*/ 85 h 92"/>
                  <a:gd name="T28" fmla="*/ 85 w 92"/>
                  <a:gd name="T29" fmla="*/ 28 h 92"/>
                  <a:gd name="T30" fmla="*/ 92 w 92"/>
                  <a:gd name="T31" fmla="*/ 35 h 92"/>
                  <a:gd name="T32" fmla="*/ 78 w 92"/>
                  <a:gd name="T33" fmla="*/ 35 h 92"/>
                  <a:gd name="T34" fmla="*/ 35 w 92"/>
                  <a:gd name="T35" fmla="*/ 7 h 92"/>
                  <a:gd name="T36" fmla="*/ 42 w 92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92">
                    <a:moveTo>
                      <a:pt x="42" y="0"/>
                    </a:moveTo>
                    <a:lnTo>
                      <a:pt x="85" y="28"/>
                    </a:lnTo>
                    <a:lnTo>
                      <a:pt x="92" y="35"/>
                    </a:lnTo>
                    <a:lnTo>
                      <a:pt x="92" y="35"/>
                    </a:lnTo>
                    <a:lnTo>
                      <a:pt x="49" y="92"/>
                    </a:lnTo>
                    <a:lnTo>
                      <a:pt x="35" y="92"/>
                    </a:lnTo>
                    <a:lnTo>
                      <a:pt x="35" y="9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42" y="85"/>
                    </a:lnTo>
                    <a:lnTo>
                      <a:pt x="35" y="92"/>
                    </a:lnTo>
                    <a:lnTo>
                      <a:pt x="42" y="85"/>
                    </a:lnTo>
                    <a:lnTo>
                      <a:pt x="85" y="28"/>
                    </a:lnTo>
                    <a:lnTo>
                      <a:pt x="92" y="35"/>
                    </a:lnTo>
                    <a:lnTo>
                      <a:pt x="78" y="35"/>
                    </a:lnTo>
                    <a:lnTo>
                      <a:pt x="35" y="7"/>
                    </a:lnTo>
                    <a:lnTo>
                      <a:pt x="42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08" name="Freeform 288"/>
              <p:cNvSpPr>
                <a:spLocks/>
              </p:cNvSpPr>
              <p:nvPr/>
            </p:nvSpPr>
            <p:spPr bwMode="auto">
              <a:xfrm>
                <a:off x="2494" y="1735"/>
                <a:ext cx="42" cy="64"/>
              </a:xfrm>
              <a:custGeom>
                <a:avLst/>
                <a:gdLst>
                  <a:gd name="T0" fmla="*/ 0 w 42"/>
                  <a:gd name="T1" fmla="*/ 57 h 64"/>
                  <a:gd name="T2" fmla="*/ 35 w 42"/>
                  <a:gd name="T3" fmla="*/ 0 h 64"/>
                  <a:gd name="T4" fmla="*/ 35 w 42"/>
                  <a:gd name="T5" fmla="*/ 0 h 64"/>
                  <a:gd name="T6" fmla="*/ 35 w 42"/>
                  <a:gd name="T7" fmla="*/ 0 h 64"/>
                  <a:gd name="T8" fmla="*/ 42 w 42"/>
                  <a:gd name="T9" fmla="*/ 7 h 64"/>
                  <a:gd name="T10" fmla="*/ 7 w 42"/>
                  <a:gd name="T11" fmla="*/ 64 h 64"/>
                  <a:gd name="T12" fmla="*/ 0 w 42"/>
                  <a:gd name="T13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4">
                    <a:moveTo>
                      <a:pt x="0" y="57"/>
                    </a:moveTo>
                    <a:lnTo>
                      <a:pt x="35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42" y="7"/>
                    </a:lnTo>
                    <a:lnTo>
                      <a:pt x="7" y="64"/>
                    </a:lnTo>
                    <a:lnTo>
                      <a:pt x="0" y="57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09" name="Freeform 289"/>
              <p:cNvSpPr>
                <a:spLocks/>
              </p:cNvSpPr>
              <p:nvPr/>
            </p:nvSpPr>
            <p:spPr bwMode="auto">
              <a:xfrm>
                <a:off x="2501" y="1742"/>
                <a:ext cx="64" cy="64"/>
              </a:xfrm>
              <a:custGeom>
                <a:avLst/>
                <a:gdLst>
                  <a:gd name="T0" fmla="*/ 0 w 64"/>
                  <a:gd name="T1" fmla="*/ 42 h 64"/>
                  <a:gd name="T2" fmla="*/ 28 w 64"/>
                  <a:gd name="T3" fmla="*/ 0 h 64"/>
                  <a:gd name="T4" fmla="*/ 64 w 64"/>
                  <a:gd name="T5" fmla="*/ 28 h 64"/>
                  <a:gd name="T6" fmla="*/ 35 w 64"/>
                  <a:gd name="T7" fmla="*/ 64 h 64"/>
                  <a:gd name="T8" fmla="*/ 0 w 64"/>
                  <a:gd name="T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0" y="42"/>
                    </a:moveTo>
                    <a:lnTo>
                      <a:pt x="28" y="0"/>
                    </a:lnTo>
                    <a:lnTo>
                      <a:pt x="64" y="28"/>
                    </a:lnTo>
                    <a:lnTo>
                      <a:pt x="35" y="64"/>
                    </a:lnTo>
                    <a:lnTo>
                      <a:pt x="0" y="42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410" name="Picture 290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1" y="1749"/>
                <a:ext cx="6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411" name="Freeform 291"/>
              <p:cNvSpPr>
                <a:spLocks/>
              </p:cNvSpPr>
              <p:nvPr/>
            </p:nvSpPr>
            <p:spPr bwMode="auto">
              <a:xfrm>
                <a:off x="2168" y="2302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21 h 49"/>
                  <a:gd name="T4" fmla="*/ 21 w 35"/>
                  <a:gd name="T5" fmla="*/ 28 h 49"/>
                  <a:gd name="T6" fmla="*/ 35 w 35"/>
                  <a:gd name="T7" fmla="*/ 49 h 49"/>
                  <a:gd name="T8" fmla="*/ 35 w 35"/>
                  <a:gd name="T9" fmla="*/ 49 h 49"/>
                  <a:gd name="T10" fmla="*/ 21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49"/>
                    </a:lnTo>
                    <a:lnTo>
                      <a:pt x="35" y="49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12" name="Freeform 292"/>
              <p:cNvSpPr>
                <a:spLocks/>
              </p:cNvSpPr>
              <p:nvPr/>
            </p:nvSpPr>
            <p:spPr bwMode="auto">
              <a:xfrm>
                <a:off x="2161" y="2295"/>
                <a:ext cx="49" cy="63"/>
              </a:xfrm>
              <a:custGeom>
                <a:avLst/>
                <a:gdLst>
                  <a:gd name="T0" fmla="*/ 21 w 49"/>
                  <a:gd name="T1" fmla="*/ 7 h 63"/>
                  <a:gd name="T2" fmla="*/ 35 w 49"/>
                  <a:gd name="T3" fmla="*/ 28 h 63"/>
                  <a:gd name="T4" fmla="*/ 35 w 49"/>
                  <a:gd name="T5" fmla="*/ 28 h 63"/>
                  <a:gd name="T6" fmla="*/ 35 w 49"/>
                  <a:gd name="T7" fmla="*/ 28 h 63"/>
                  <a:gd name="T8" fmla="*/ 35 w 49"/>
                  <a:gd name="T9" fmla="*/ 35 h 63"/>
                  <a:gd name="T10" fmla="*/ 28 w 49"/>
                  <a:gd name="T11" fmla="*/ 42 h 63"/>
                  <a:gd name="T12" fmla="*/ 35 w 49"/>
                  <a:gd name="T13" fmla="*/ 35 h 63"/>
                  <a:gd name="T14" fmla="*/ 49 w 49"/>
                  <a:gd name="T15" fmla="*/ 56 h 63"/>
                  <a:gd name="T16" fmla="*/ 42 w 49"/>
                  <a:gd name="T17" fmla="*/ 63 h 63"/>
                  <a:gd name="T18" fmla="*/ 42 w 49"/>
                  <a:gd name="T19" fmla="*/ 63 h 63"/>
                  <a:gd name="T20" fmla="*/ 28 w 49"/>
                  <a:gd name="T21" fmla="*/ 42 h 63"/>
                  <a:gd name="T22" fmla="*/ 28 w 49"/>
                  <a:gd name="T23" fmla="*/ 35 h 63"/>
                  <a:gd name="T24" fmla="*/ 28 w 49"/>
                  <a:gd name="T25" fmla="*/ 42 h 63"/>
                  <a:gd name="T26" fmla="*/ 21 w 49"/>
                  <a:gd name="T27" fmla="*/ 42 h 63"/>
                  <a:gd name="T28" fmla="*/ 21 w 49"/>
                  <a:gd name="T29" fmla="*/ 42 h 63"/>
                  <a:gd name="T30" fmla="*/ 21 w 49"/>
                  <a:gd name="T31" fmla="*/ 42 h 63"/>
                  <a:gd name="T32" fmla="*/ 7 w 49"/>
                  <a:gd name="T33" fmla="*/ 28 h 63"/>
                  <a:gd name="T34" fmla="*/ 0 w 49"/>
                  <a:gd name="T35" fmla="*/ 28 h 63"/>
                  <a:gd name="T36" fmla="*/ 7 w 49"/>
                  <a:gd name="T37" fmla="*/ 21 h 63"/>
                  <a:gd name="T38" fmla="*/ 14 w 49"/>
                  <a:gd name="T39" fmla="*/ 7 h 63"/>
                  <a:gd name="T40" fmla="*/ 14 w 49"/>
                  <a:gd name="T41" fmla="*/ 0 h 63"/>
                  <a:gd name="T42" fmla="*/ 21 w 49"/>
                  <a:gd name="T43" fmla="*/ 7 h 63"/>
                  <a:gd name="T44" fmla="*/ 21 w 49"/>
                  <a:gd name="T45" fmla="*/ 7 h 63"/>
                  <a:gd name="T46" fmla="*/ 14 w 49"/>
                  <a:gd name="T47" fmla="*/ 21 h 63"/>
                  <a:gd name="T48" fmla="*/ 7 w 49"/>
                  <a:gd name="T49" fmla="*/ 21 h 63"/>
                  <a:gd name="T50" fmla="*/ 14 w 49"/>
                  <a:gd name="T51" fmla="*/ 21 h 63"/>
                  <a:gd name="T52" fmla="*/ 28 w 49"/>
                  <a:gd name="T53" fmla="*/ 35 h 63"/>
                  <a:gd name="T54" fmla="*/ 21 w 49"/>
                  <a:gd name="T55" fmla="*/ 42 h 63"/>
                  <a:gd name="T56" fmla="*/ 21 w 49"/>
                  <a:gd name="T57" fmla="*/ 35 h 63"/>
                  <a:gd name="T58" fmla="*/ 28 w 49"/>
                  <a:gd name="T59" fmla="*/ 35 h 63"/>
                  <a:gd name="T60" fmla="*/ 35 w 49"/>
                  <a:gd name="T61" fmla="*/ 35 h 63"/>
                  <a:gd name="T62" fmla="*/ 35 w 49"/>
                  <a:gd name="T63" fmla="*/ 35 h 63"/>
                  <a:gd name="T64" fmla="*/ 49 w 49"/>
                  <a:gd name="T65" fmla="*/ 56 h 63"/>
                  <a:gd name="T66" fmla="*/ 49 w 49"/>
                  <a:gd name="T67" fmla="*/ 56 h 63"/>
                  <a:gd name="T68" fmla="*/ 42 w 49"/>
                  <a:gd name="T69" fmla="*/ 63 h 63"/>
                  <a:gd name="T70" fmla="*/ 28 w 49"/>
                  <a:gd name="T71" fmla="*/ 42 h 63"/>
                  <a:gd name="T72" fmla="*/ 28 w 49"/>
                  <a:gd name="T73" fmla="*/ 42 h 63"/>
                  <a:gd name="T74" fmla="*/ 28 w 49"/>
                  <a:gd name="T75" fmla="*/ 35 h 63"/>
                  <a:gd name="T76" fmla="*/ 28 w 49"/>
                  <a:gd name="T77" fmla="*/ 28 h 63"/>
                  <a:gd name="T78" fmla="*/ 35 w 49"/>
                  <a:gd name="T79" fmla="*/ 28 h 63"/>
                  <a:gd name="T80" fmla="*/ 28 w 49"/>
                  <a:gd name="T81" fmla="*/ 35 h 63"/>
                  <a:gd name="T82" fmla="*/ 14 w 49"/>
                  <a:gd name="T83" fmla="*/ 14 h 63"/>
                  <a:gd name="T84" fmla="*/ 21 w 49"/>
                  <a:gd name="T85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3">
                    <a:moveTo>
                      <a:pt x="21" y="7"/>
                    </a:moveTo>
                    <a:lnTo>
                      <a:pt x="35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35" y="35"/>
                    </a:lnTo>
                    <a:lnTo>
                      <a:pt x="49" y="5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8" y="35"/>
                    </a:lnTo>
                    <a:lnTo>
                      <a:pt x="21" y="42"/>
                    </a:lnTo>
                    <a:lnTo>
                      <a:pt x="21" y="35"/>
                    </a:lnTo>
                    <a:lnTo>
                      <a:pt x="28" y="35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49" y="56"/>
                    </a:lnTo>
                    <a:lnTo>
                      <a:pt x="49" y="56"/>
                    </a:lnTo>
                    <a:lnTo>
                      <a:pt x="42" y="63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13" name="Freeform 293"/>
              <p:cNvSpPr>
                <a:spLocks/>
              </p:cNvSpPr>
              <p:nvPr/>
            </p:nvSpPr>
            <p:spPr bwMode="auto">
              <a:xfrm>
                <a:off x="2168" y="2181"/>
                <a:ext cx="177" cy="156"/>
              </a:xfrm>
              <a:custGeom>
                <a:avLst/>
                <a:gdLst>
                  <a:gd name="T0" fmla="*/ 163 w 177"/>
                  <a:gd name="T1" fmla="*/ 0 h 156"/>
                  <a:gd name="T2" fmla="*/ 57 w 177"/>
                  <a:gd name="T3" fmla="*/ 142 h 156"/>
                  <a:gd name="T4" fmla="*/ 0 w 177"/>
                  <a:gd name="T5" fmla="*/ 135 h 156"/>
                  <a:gd name="T6" fmla="*/ 14 w 177"/>
                  <a:gd name="T7" fmla="*/ 149 h 156"/>
                  <a:gd name="T8" fmla="*/ 71 w 177"/>
                  <a:gd name="T9" fmla="*/ 156 h 156"/>
                  <a:gd name="T10" fmla="*/ 177 w 177"/>
                  <a:gd name="T11" fmla="*/ 22 h 156"/>
                  <a:gd name="T12" fmla="*/ 163 w 177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56">
                    <a:moveTo>
                      <a:pt x="163" y="0"/>
                    </a:moveTo>
                    <a:lnTo>
                      <a:pt x="57" y="142"/>
                    </a:lnTo>
                    <a:lnTo>
                      <a:pt x="0" y="135"/>
                    </a:lnTo>
                    <a:lnTo>
                      <a:pt x="14" y="149"/>
                    </a:lnTo>
                    <a:lnTo>
                      <a:pt x="71" y="156"/>
                    </a:lnTo>
                    <a:lnTo>
                      <a:pt x="177" y="22"/>
                    </a:lnTo>
                    <a:lnTo>
                      <a:pt x="163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14" name="Freeform 294"/>
              <p:cNvSpPr>
                <a:spLocks/>
              </p:cNvSpPr>
              <p:nvPr/>
            </p:nvSpPr>
            <p:spPr bwMode="auto">
              <a:xfrm>
                <a:off x="2161" y="2181"/>
                <a:ext cx="198" cy="163"/>
              </a:xfrm>
              <a:custGeom>
                <a:avLst/>
                <a:gdLst>
                  <a:gd name="T0" fmla="*/ 177 w 198"/>
                  <a:gd name="T1" fmla="*/ 7 h 163"/>
                  <a:gd name="T2" fmla="*/ 71 w 198"/>
                  <a:gd name="T3" fmla="*/ 149 h 163"/>
                  <a:gd name="T4" fmla="*/ 64 w 198"/>
                  <a:gd name="T5" fmla="*/ 149 h 163"/>
                  <a:gd name="T6" fmla="*/ 64 w 198"/>
                  <a:gd name="T7" fmla="*/ 149 h 163"/>
                  <a:gd name="T8" fmla="*/ 7 w 198"/>
                  <a:gd name="T9" fmla="*/ 142 h 163"/>
                  <a:gd name="T10" fmla="*/ 7 w 198"/>
                  <a:gd name="T11" fmla="*/ 142 h 163"/>
                  <a:gd name="T12" fmla="*/ 14 w 198"/>
                  <a:gd name="T13" fmla="*/ 135 h 163"/>
                  <a:gd name="T14" fmla="*/ 28 w 198"/>
                  <a:gd name="T15" fmla="*/ 149 h 163"/>
                  <a:gd name="T16" fmla="*/ 21 w 198"/>
                  <a:gd name="T17" fmla="*/ 156 h 163"/>
                  <a:gd name="T18" fmla="*/ 21 w 198"/>
                  <a:gd name="T19" fmla="*/ 149 h 163"/>
                  <a:gd name="T20" fmla="*/ 78 w 198"/>
                  <a:gd name="T21" fmla="*/ 156 h 163"/>
                  <a:gd name="T22" fmla="*/ 85 w 198"/>
                  <a:gd name="T23" fmla="*/ 163 h 163"/>
                  <a:gd name="T24" fmla="*/ 78 w 198"/>
                  <a:gd name="T25" fmla="*/ 156 h 163"/>
                  <a:gd name="T26" fmla="*/ 184 w 198"/>
                  <a:gd name="T27" fmla="*/ 22 h 163"/>
                  <a:gd name="T28" fmla="*/ 191 w 198"/>
                  <a:gd name="T29" fmla="*/ 22 h 163"/>
                  <a:gd name="T30" fmla="*/ 198 w 198"/>
                  <a:gd name="T31" fmla="*/ 29 h 163"/>
                  <a:gd name="T32" fmla="*/ 191 w 198"/>
                  <a:gd name="T33" fmla="*/ 29 h 163"/>
                  <a:gd name="T34" fmla="*/ 85 w 198"/>
                  <a:gd name="T35" fmla="*/ 163 h 163"/>
                  <a:gd name="T36" fmla="*/ 85 w 198"/>
                  <a:gd name="T37" fmla="*/ 163 h 163"/>
                  <a:gd name="T38" fmla="*/ 78 w 198"/>
                  <a:gd name="T39" fmla="*/ 163 h 163"/>
                  <a:gd name="T40" fmla="*/ 21 w 198"/>
                  <a:gd name="T41" fmla="*/ 156 h 163"/>
                  <a:gd name="T42" fmla="*/ 21 w 198"/>
                  <a:gd name="T43" fmla="*/ 156 h 163"/>
                  <a:gd name="T44" fmla="*/ 21 w 198"/>
                  <a:gd name="T45" fmla="*/ 156 h 163"/>
                  <a:gd name="T46" fmla="*/ 7 w 198"/>
                  <a:gd name="T47" fmla="*/ 142 h 163"/>
                  <a:gd name="T48" fmla="*/ 0 w 198"/>
                  <a:gd name="T49" fmla="*/ 135 h 163"/>
                  <a:gd name="T50" fmla="*/ 7 w 198"/>
                  <a:gd name="T51" fmla="*/ 135 h 163"/>
                  <a:gd name="T52" fmla="*/ 64 w 198"/>
                  <a:gd name="T53" fmla="*/ 142 h 163"/>
                  <a:gd name="T54" fmla="*/ 64 w 198"/>
                  <a:gd name="T55" fmla="*/ 149 h 163"/>
                  <a:gd name="T56" fmla="*/ 64 w 198"/>
                  <a:gd name="T57" fmla="*/ 142 h 163"/>
                  <a:gd name="T58" fmla="*/ 170 w 198"/>
                  <a:gd name="T59" fmla="*/ 0 h 163"/>
                  <a:gd name="T60" fmla="*/ 177 w 198"/>
                  <a:gd name="T61" fmla="*/ 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63">
                    <a:moveTo>
                      <a:pt x="177" y="7"/>
                    </a:moveTo>
                    <a:lnTo>
                      <a:pt x="71" y="149"/>
                    </a:lnTo>
                    <a:lnTo>
                      <a:pt x="64" y="149"/>
                    </a:lnTo>
                    <a:lnTo>
                      <a:pt x="64" y="149"/>
                    </a:lnTo>
                    <a:lnTo>
                      <a:pt x="7" y="142"/>
                    </a:lnTo>
                    <a:lnTo>
                      <a:pt x="7" y="142"/>
                    </a:lnTo>
                    <a:lnTo>
                      <a:pt x="14" y="135"/>
                    </a:lnTo>
                    <a:lnTo>
                      <a:pt x="28" y="149"/>
                    </a:lnTo>
                    <a:lnTo>
                      <a:pt x="21" y="156"/>
                    </a:lnTo>
                    <a:lnTo>
                      <a:pt x="21" y="149"/>
                    </a:lnTo>
                    <a:lnTo>
                      <a:pt x="78" y="156"/>
                    </a:lnTo>
                    <a:lnTo>
                      <a:pt x="85" y="163"/>
                    </a:lnTo>
                    <a:lnTo>
                      <a:pt x="78" y="156"/>
                    </a:lnTo>
                    <a:lnTo>
                      <a:pt x="184" y="22"/>
                    </a:lnTo>
                    <a:lnTo>
                      <a:pt x="191" y="22"/>
                    </a:lnTo>
                    <a:lnTo>
                      <a:pt x="198" y="29"/>
                    </a:lnTo>
                    <a:lnTo>
                      <a:pt x="191" y="29"/>
                    </a:lnTo>
                    <a:lnTo>
                      <a:pt x="85" y="163"/>
                    </a:lnTo>
                    <a:lnTo>
                      <a:pt x="85" y="163"/>
                    </a:lnTo>
                    <a:lnTo>
                      <a:pt x="78" y="163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7" y="142"/>
                    </a:lnTo>
                    <a:lnTo>
                      <a:pt x="0" y="135"/>
                    </a:lnTo>
                    <a:lnTo>
                      <a:pt x="7" y="135"/>
                    </a:lnTo>
                    <a:lnTo>
                      <a:pt x="64" y="142"/>
                    </a:lnTo>
                    <a:lnTo>
                      <a:pt x="64" y="149"/>
                    </a:lnTo>
                    <a:lnTo>
                      <a:pt x="64" y="142"/>
                    </a:lnTo>
                    <a:lnTo>
                      <a:pt x="170" y="0"/>
                    </a:lnTo>
                    <a:lnTo>
                      <a:pt x="177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15" name="Freeform 295"/>
              <p:cNvSpPr>
                <a:spLocks/>
              </p:cNvSpPr>
              <p:nvPr/>
            </p:nvSpPr>
            <p:spPr bwMode="auto">
              <a:xfrm>
                <a:off x="2331" y="2174"/>
                <a:ext cx="21" cy="36"/>
              </a:xfrm>
              <a:custGeom>
                <a:avLst/>
                <a:gdLst>
                  <a:gd name="T0" fmla="*/ 14 w 21"/>
                  <a:gd name="T1" fmla="*/ 36 h 36"/>
                  <a:gd name="T2" fmla="*/ 0 w 21"/>
                  <a:gd name="T3" fmla="*/ 14 h 36"/>
                  <a:gd name="T4" fmla="*/ 0 w 21"/>
                  <a:gd name="T5" fmla="*/ 7 h 36"/>
                  <a:gd name="T6" fmla="*/ 7 w 21"/>
                  <a:gd name="T7" fmla="*/ 0 h 36"/>
                  <a:gd name="T8" fmla="*/ 7 w 21"/>
                  <a:gd name="T9" fmla="*/ 7 h 36"/>
                  <a:gd name="T10" fmla="*/ 21 w 21"/>
                  <a:gd name="T11" fmla="*/ 29 h 36"/>
                  <a:gd name="T12" fmla="*/ 14 w 2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6">
                    <a:moveTo>
                      <a:pt x="14" y="36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21" y="29"/>
                    </a:lnTo>
                    <a:lnTo>
                      <a:pt x="14" y="36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16" name="Freeform 296"/>
              <p:cNvSpPr>
                <a:spLocks/>
              </p:cNvSpPr>
              <p:nvPr/>
            </p:nvSpPr>
            <p:spPr bwMode="auto">
              <a:xfrm>
                <a:off x="2324" y="2195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15 h 50"/>
                  <a:gd name="T4" fmla="*/ 21 w 35"/>
                  <a:gd name="T5" fmla="*/ 22 h 50"/>
                  <a:gd name="T6" fmla="*/ 35 w 35"/>
                  <a:gd name="T7" fmla="*/ 43 h 50"/>
                  <a:gd name="T8" fmla="*/ 35 w 35"/>
                  <a:gd name="T9" fmla="*/ 50 h 50"/>
                  <a:gd name="T10" fmla="*/ 21 w 35"/>
                  <a:gd name="T11" fmla="*/ 29 h 50"/>
                  <a:gd name="T12" fmla="*/ 14 w 35"/>
                  <a:gd name="T13" fmla="*/ 29 h 50"/>
                  <a:gd name="T14" fmla="*/ 0 w 35"/>
                  <a:gd name="T15" fmla="*/ 8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15"/>
                    </a:lnTo>
                    <a:lnTo>
                      <a:pt x="21" y="22"/>
                    </a:lnTo>
                    <a:lnTo>
                      <a:pt x="35" y="43"/>
                    </a:lnTo>
                    <a:lnTo>
                      <a:pt x="35" y="50"/>
                    </a:lnTo>
                    <a:lnTo>
                      <a:pt x="21" y="29"/>
                    </a:lnTo>
                    <a:lnTo>
                      <a:pt x="14" y="29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17" name="Freeform 297"/>
              <p:cNvSpPr>
                <a:spLocks/>
              </p:cNvSpPr>
              <p:nvPr/>
            </p:nvSpPr>
            <p:spPr bwMode="auto">
              <a:xfrm>
                <a:off x="2324" y="2195"/>
                <a:ext cx="42" cy="71"/>
              </a:xfrm>
              <a:custGeom>
                <a:avLst/>
                <a:gdLst>
                  <a:gd name="T0" fmla="*/ 14 w 42"/>
                  <a:gd name="T1" fmla="*/ 0 h 71"/>
                  <a:gd name="T2" fmla="*/ 28 w 42"/>
                  <a:gd name="T3" fmla="*/ 15 h 71"/>
                  <a:gd name="T4" fmla="*/ 28 w 42"/>
                  <a:gd name="T5" fmla="*/ 15 h 71"/>
                  <a:gd name="T6" fmla="*/ 28 w 42"/>
                  <a:gd name="T7" fmla="*/ 15 h 71"/>
                  <a:gd name="T8" fmla="*/ 28 w 42"/>
                  <a:gd name="T9" fmla="*/ 22 h 71"/>
                  <a:gd name="T10" fmla="*/ 21 w 42"/>
                  <a:gd name="T11" fmla="*/ 29 h 71"/>
                  <a:gd name="T12" fmla="*/ 28 w 42"/>
                  <a:gd name="T13" fmla="*/ 22 h 71"/>
                  <a:gd name="T14" fmla="*/ 42 w 42"/>
                  <a:gd name="T15" fmla="*/ 43 h 71"/>
                  <a:gd name="T16" fmla="*/ 42 w 42"/>
                  <a:gd name="T17" fmla="*/ 43 h 71"/>
                  <a:gd name="T18" fmla="*/ 42 w 42"/>
                  <a:gd name="T19" fmla="*/ 43 h 71"/>
                  <a:gd name="T20" fmla="*/ 42 w 42"/>
                  <a:gd name="T21" fmla="*/ 50 h 71"/>
                  <a:gd name="T22" fmla="*/ 42 w 42"/>
                  <a:gd name="T23" fmla="*/ 71 h 71"/>
                  <a:gd name="T24" fmla="*/ 35 w 42"/>
                  <a:gd name="T25" fmla="*/ 57 h 71"/>
                  <a:gd name="T26" fmla="*/ 21 w 42"/>
                  <a:gd name="T27" fmla="*/ 36 h 71"/>
                  <a:gd name="T28" fmla="*/ 21 w 42"/>
                  <a:gd name="T29" fmla="*/ 29 h 71"/>
                  <a:gd name="T30" fmla="*/ 21 w 42"/>
                  <a:gd name="T31" fmla="*/ 36 h 71"/>
                  <a:gd name="T32" fmla="*/ 14 w 42"/>
                  <a:gd name="T33" fmla="*/ 36 h 71"/>
                  <a:gd name="T34" fmla="*/ 14 w 42"/>
                  <a:gd name="T35" fmla="*/ 36 h 71"/>
                  <a:gd name="T36" fmla="*/ 14 w 42"/>
                  <a:gd name="T37" fmla="*/ 36 h 71"/>
                  <a:gd name="T38" fmla="*/ 0 w 42"/>
                  <a:gd name="T39" fmla="*/ 15 h 71"/>
                  <a:gd name="T40" fmla="*/ 0 w 42"/>
                  <a:gd name="T41" fmla="*/ 8 h 71"/>
                  <a:gd name="T42" fmla="*/ 0 w 42"/>
                  <a:gd name="T43" fmla="*/ 8 h 71"/>
                  <a:gd name="T44" fmla="*/ 7 w 42"/>
                  <a:gd name="T45" fmla="*/ 8 h 71"/>
                  <a:gd name="T46" fmla="*/ 21 w 42"/>
                  <a:gd name="T47" fmla="*/ 29 h 71"/>
                  <a:gd name="T48" fmla="*/ 14 w 42"/>
                  <a:gd name="T49" fmla="*/ 36 h 71"/>
                  <a:gd name="T50" fmla="*/ 14 w 42"/>
                  <a:gd name="T51" fmla="*/ 29 h 71"/>
                  <a:gd name="T52" fmla="*/ 21 w 42"/>
                  <a:gd name="T53" fmla="*/ 29 h 71"/>
                  <a:gd name="T54" fmla="*/ 28 w 42"/>
                  <a:gd name="T55" fmla="*/ 29 h 71"/>
                  <a:gd name="T56" fmla="*/ 28 w 42"/>
                  <a:gd name="T57" fmla="*/ 29 h 71"/>
                  <a:gd name="T58" fmla="*/ 42 w 42"/>
                  <a:gd name="T59" fmla="*/ 50 h 71"/>
                  <a:gd name="T60" fmla="*/ 35 w 42"/>
                  <a:gd name="T61" fmla="*/ 57 h 71"/>
                  <a:gd name="T62" fmla="*/ 35 w 42"/>
                  <a:gd name="T63" fmla="*/ 50 h 71"/>
                  <a:gd name="T64" fmla="*/ 35 w 42"/>
                  <a:gd name="T65" fmla="*/ 43 h 71"/>
                  <a:gd name="T66" fmla="*/ 42 w 42"/>
                  <a:gd name="T67" fmla="*/ 43 h 71"/>
                  <a:gd name="T68" fmla="*/ 35 w 42"/>
                  <a:gd name="T69" fmla="*/ 50 h 71"/>
                  <a:gd name="T70" fmla="*/ 21 w 42"/>
                  <a:gd name="T71" fmla="*/ 29 h 71"/>
                  <a:gd name="T72" fmla="*/ 21 w 42"/>
                  <a:gd name="T73" fmla="*/ 29 h 71"/>
                  <a:gd name="T74" fmla="*/ 21 w 42"/>
                  <a:gd name="T75" fmla="*/ 22 h 71"/>
                  <a:gd name="T76" fmla="*/ 21 w 42"/>
                  <a:gd name="T77" fmla="*/ 15 h 71"/>
                  <a:gd name="T78" fmla="*/ 28 w 42"/>
                  <a:gd name="T79" fmla="*/ 15 h 71"/>
                  <a:gd name="T80" fmla="*/ 21 w 42"/>
                  <a:gd name="T81" fmla="*/ 22 h 71"/>
                  <a:gd name="T82" fmla="*/ 7 w 42"/>
                  <a:gd name="T83" fmla="*/ 8 h 71"/>
                  <a:gd name="T84" fmla="*/ 14 w 42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14" y="0"/>
                    </a:moveTo>
                    <a:lnTo>
                      <a:pt x="28" y="15"/>
                    </a:lnTo>
                    <a:lnTo>
                      <a:pt x="28" y="15"/>
                    </a:lnTo>
                    <a:lnTo>
                      <a:pt x="28" y="15"/>
                    </a:lnTo>
                    <a:lnTo>
                      <a:pt x="28" y="22"/>
                    </a:lnTo>
                    <a:lnTo>
                      <a:pt x="21" y="29"/>
                    </a:lnTo>
                    <a:lnTo>
                      <a:pt x="28" y="22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43"/>
                    </a:lnTo>
                    <a:lnTo>
                      <a:pt x="42" y="50"/>
                    </a:lnTo>
                    <a:lnTo>
                      <a:pt x="42" y="71"/>
                    </a:lnTo>
                    <a:lnTo>
                      <a:pt x="35" y="57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7" y="8"/>
                    </a:lnTo>
                    <a:lnTo>
                      <a:pt x="21" y="29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50"/>
                    </a:lnTo>
                    <a:lnTo>
                      <a:pt x="35" y="43"/>
                    </a:lnTo>
                    <a:lnTo>
                      <a:pt x="42" y="43"/>
                    </a:lnTo>
                    <a:lnTo>
                      <a:pt x="35" y="50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1" y="22"/>
                    </a:lnTo>
                    <a:lnTo>
                      <a:pt x="21" y="15"/>
                    </a:lnTo>
                    <a:lnTo>
                      <a:pt x="28" y="15"/>
                    </a:lnTo>
                    <a:lnTo>
                      <a:pt x="21" y="22"/>
                    </a:lnTo>
                    <a:lnTo>
                      <a:pt x="7" y="8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18" name="Freeform 298"/>
              <p:cNvSpPr>
                <a:spLocks/>
              </p:cNvSpPr>
              <p:nvPr/>
            </p:nvSpPr>
            <p:spPr bwMode="auto">
              <a:xfrm>
                <a:off x="2324" y="2188"/>
                <a:ext cx="14" cy="22"/>
              </a:xfrm>
              <a:custGeom>
                <a:avLst/>
                <a:gdLst>
                  <a:gd name="T0" fmla="*/ 0 w 14"/>
                  <a:gd name="T1" fmla="*/ 15 h 22"/>
                  <a:gd name="T2" fmla="*/ 7 w 14"/>
                  <a:gd name="T3" fmla="*/ 7 h 22"/>
                  <a:gd name="T4" fmla="*/ 7 w 14"/>
                  <a:gd name="T5" fmla="*/ 0 h 22"/>
                  <a:gd name="T6" fmla="*/ 14 w 14"/>
                  <a:gd name="T7" fmla="*/ 7 h 22"/>
                  <a:gd name="T8" fmla="*/ 14 w 14"/>
                  <a:gd name="T9" fmla="*/ 15 h 22"/>
                  <a:gd name="T10" fmla="*/ 7 w 14"/>
                  <a:gd name="T11" fmla="*/ 22 h 22"/>
                  <a:gd name="T12" fmla="*/ 0 w 14"/>
                  <a:gd name="T13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0" y="15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5"/>
                    </a:lnTo>
                    <a:lnTo>
                      <a:pt x="7" y="22"/>
                    </a:lnTo>
                    <a:lnTo>
                      <a:pt x="0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19" name="Freeform 299"/>
              <p:cNvSpPr>
                <a:spLocks/>
              </p:cNvSpPr>
              <p:nvPr/>
            </p:nvSpPr>
            <p:spPr bwMode="auto">
              <a:xfrm>
                <a:off x="2310" y="2210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21 h 49"/>
                  <a:gd name="T4" fmla="*/ 21 w 35"/>
                  <a:gd name="T5" fmla="*/ 28 h 49"/>
                  <a:gd name="T6" fmla="*/ 35 w 35"/>
                  <a:gd name="T7" fmla="*/ 42 h 49"/>
                  <a:gd name="T8" fmla="*/ 35 w 35"/>
                  <a:gd name="T9" fmla="*/ 49 h 49"/>
                  <a:gd name="T10" fmla="*/ 21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42"/>
                    </a:lnTo>
                    <a:lnTo>
                      <a:pt x="35" y="49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20" name="Freeform 300"/>
              <p:cNvSpPr>
                <a:spLocks/>
              </p:cNvSpPr>
              <p:nvPr/>
            </p:nvSpPr>
            <p:spPr bwMode="auto">
              <a:xfrm>
                <a:off x="2302" y="2210"/>
                <a:ext cx="50" cy="70"/>
              </a:xfrm>
              <a:custGeom>
                <a:avLst/>
                <a:gdLst>
                  <a:gd name="T0" fmla="*/ 22 w 50"/>
                  <a:gd name="T1" fmla="*/ 0 h 70"/>
                  <a:gd name="T2" fmla="*/ 36 w 50"/>
                  <a:gd name="T3" fmla="*/ 21 h 70"/>
                  <a:gd name="T4" fmla="*/ 36 w 50"/>
                  <a:gd name="T5" fmla="*/ 21 h 70"/>
                  <a:gd name="T6" fmla="*/ 36 w 50"/>
                  <a:gd name="T7" fmla="*/ 21 h 70"/>
                  <a:gd name="T8" fmla="*/ 36 w 50"/>
                  <a:gd name="T9" fmla="*/ 28 h 70"/>
                  <a:gd name="T10" fmla="*/ 29 w 50"/>
                  <a:gd name="T11" fmla="*/ 35 h 70"/>
                  <a:gd name="T12" fmla="*/ 36 w 50"/>
                  <a:gd name="T13" fmla="*/ 28 h 70"/>
                  <a:gd name="T14" fmla="*/ 50 w 50"/>
                  <a:gd name="T15" fmla="*/ 42 h 70"/>
                  <a:gd name="T16" fmla="*/ 50 w 50"/>
                  <a:gd name="T17" fmla="*/ 42 h 70"/>
                  <a:gd name="T18" fmla="*/ 50 w 50"/>
                  <a:gd name="T19" fmla="*/ 42 h 70"/>
                  <a:gd name="T20" fmla="*/ 50 w 50"/>
                  <a:gd name="T21" fmla="*/ 49 h 70"/>
                  <a:gd name="T22" fmla="*/ 50 w 50"/>
                  <a:gd name="T23" fmla="*/ 70 h 70"/>
                  <a:gd name="T24" fmla="*/ 43 w 50"/>
                  <a:gd name="T25" fmla="*/ 56 h 70"/>
                  <a:gd name="T26" fmla="*/ 29 w 50"/>
                  <a:gd name="T27" fmla="*/ 35 h 70"/>
                  <a:gd name="T28" fmla="*/ 29 w 50"/>
                  <a:gd name="T29" fmla="*/ 28 h 70"/>
                  <a:gd name="T30" fmla="*/ 29 w 50"/>
                  <a:gd name="T31" fmla="*/ 35 h 70"/>
                  <a:gd name="T32" fmla="*/ 22 w 50"/>
                  <a:gd name="T33" fmla="*/ 35 h 70"/>
                  <a:gd name="T34" fmla="*/ 22 w 50"/>
                  <a:gd name="T35" fmla="*/ 35 h 70"/>
                  <a:gd name="T36" fmla="*/ 22 w 50"/>
                  <a:gd name="T37" fmla="*/ 35 h 70"/>
                  <a:gd name="T38" fmla="*/ 8 w 50"/>
                  <a:gd name="T39" fmla="*/ 21 h 70"/>
                  <a:gd name="T40" fmla="*/ 0 w 50"/>
                  <a:gd name="T41" fmla="*/ 21 h 70"/>
                  <a:gd name="T42" fmla="*/ 8 w 50"/>
                  <a:gd name="T43" fmla="*/ 14 h 70"/>
                  <a:gd name="T44" fmla="*/ 15 w 50"/>
                  <a:gd name="T45" fmla="*/ 14 h 70"/>
                  <a:gd name="T46" fmla="*/ 29 w 50"/>
                  <a:gd name="T47" fmla="*/ 28 h 70"/>
                  <a:gd name="T48" fmla="*/ 22 w 50"/>
                  <a:gd name="T49" fmla="*/ 35 h 70"/>
                  <a:gd name="T50" fmla="*/ 22 w 50"/>
                  <a:gd name="T51" fmla="*/ 28 h 70"/>
                  <a:gd name="T52" fmla="*/ 29 w 50"/>
                  <a:gd name="T53" fmla="*/ 28 h 70"/>
                  <a:gd name="T54" fmla="*/ 36 w 50"/>
                  <a:gd name="T55" fmla="*/ 28 h 70"/>
                  <a:gd name="T56" fmla="*/ 36 w 50"/>
                  <a:gd name="T57" fmla="*/ 28 h 70"/>
                  <a:gd name="T58" fmla="*/ 50 w 50"/>
                  <a:gd name="T59" fmla="*/ 49 h 70"/>
                  <a:gd name="T60" fmla="*/ 43 w 50"/>
                  <a:gd name="T61" fmla="*/ 56 h 70"/>
                  <a:gd name="T62" fmla="*/ 43 w 50"/>
                  <a:gd name="T63" fmla="*/ 49 h 70"/>
                  <a:gd name="T64" fmla="*/ 43 w 50"/>
                  <a:gd name="T65" fmla="*/ 42 h 70"/>
                  <a:gd name="T66" fmla="*/ 50 w 50"/>
                  <a:gd name="T67" fmla="*/ 42 h 70"/>
                  <a:gd name="T68" fmla="*/ 43 w 50"/>
                  <a:gd name="T69" fmla="*/ 49 h 70"/>
                  <a:gd name="T70" fmla="*/ 29 w 50"/>
                  <a:gd name="T71" fmla="*/ 35 h 70"/>
                  <a:gd name="T72" fmla="*/ 29 w 50"/>
                  <a:gd name="T73" fmla="*/ 35 h 70"/>
                  <a:gd name="T74" fmla="*/ 29 w 50"/>
                  <a:gd name="T75" fmla="*/ 28 h 70"/>
                  <a:gd name="T76" fmla="*/ 29 w 50"/>
                  <a:gd name="T77" fmla="*/ 21 h 70"/>
                  <a:gd name="T78" fmla="*/ 36 w 50"/>
                  <a:gd name="T79" fmla="*/ 21 h 70"/>
                  <a:gd name="T80" fmla="*/ 29 w 50"/>
                  <a:gd name="T81" fmla="*/ 28 h 70"/>
                  <a:gd name="T82" fmla="*/ 15 w 50"/>
                  <a:gd name="T83" fmla="*/ 7 h 70"/>
                  <a:gd name="T84" fmla="*/ 22 w 50"/>
                  <a:gd name="T8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70">
                    <a:moveTo>
                      <a:pt x="22" y="0"/>
                    </a:move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29" y="35"/>
                    </a:lnTo>
                    <a:lnTo>
                      <a:pt x="36" y="28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0" y="49"/>
                    </a:lnTo>
                    <a:lnTo>
                      <a:pt x="50" y="70"/>
                    </a:lnTo>
                    <a:lnTo>
                      <a:pt x="43" y="56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29" y="35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8" y="21"/>
                    </a:lnTo>
                    <a:lnTo>
                      <a:pt x="0" y="21"/>
                    </a:lnTo>
                    <a:lnTo>
                      <a:pt x="8" y="14"/>
                    </a:lnTo>
                    <a:lnTo>
                      <a:pt x="15" y="14"/>
                    </a:lnTo>
                    <a:lnTo>
                      <a:pt x="29" y="28"/>
                    </a:lnTo>
                    <a:lnTo>
                      <a:pt x="22" y="35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50" y="49"/>
                    </a:lnTo>
                    <a:lnTo>
                      <a:pt x="43" y="56"/>
                    </a:lnTo>
                    <a:lnTo>
                      <a:pt x="43" y="49"/>
                    </a:lnTo>
                    <a:lnTo>
                      <a:pt x="43" y="42"/>
                    </a:lnTo>
                    <a:lnTo>
                      <a:pt x="50" y="42"/>
                    </a:lnTo>
                    <a:lnTo>
                      <a:pt x="43" y="49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29" y="21"/>
                    </a:lnTo>
                    <a:lnTo>
                      <a:pt x="36" y="21"/>
                    </a:lnTo>
                    <a:lnTo>
                      <a:pt x="29" y="28"/>
                    </a:lnTo>
                    <a:lnTo>
                      <a:pt x="15" y="7"/>
                    </a:lnTo>
                    <a:lnTo>
                      <a:pt x="22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21" name="Freeform 301"/>
              <p:cNvSpPr>
                <a:spLocks/>
              </p:cNvSpPr>
              <p:nvPr/>
            </p:nvSpPr>
            <p:spPr bwMode="auto">
              <a:xfrm>
                <a:off x="2310" y="2203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22" name="Freeform 302"/>
              <p:cNvSpPr>
                <a:spLocks/>
              </p:cNvSpPr>
              <p:nvPr/>
            </p:nvSpPr>
            <p:spPr bwMode="auto">
              <a:xfrm>
                <a:off x="2302" y="2231"/>
                <a:ext cx="36" cy="42"/>
              </a:xfrm>
              <a:custGeom>
                <a:avLst/>
                <a:gdLst>
                  <a:gd name="T0" fmla="*/ 8 w 36"/>
                  <a:gd name="T1" fmla="*/ 0 h 42"/>
                  <a:gd name="T2" fmla="*/ 15 w 36"/>
                  <a:gd name="T3" fmla="*/ 14 h 42"/>
                  <a:gd name="T4" fmla="*/ 15 w 36"/>
                  <a:gd name="T5" fmla="*/ 21 h 42"/>
                  <a:gd name="T6" fmla="*/ 36 w 36"/>
                  <a:gd name="T7" fmla="*/ 42 h 42"/>
                  <a:gd name="T8" fmla="*/ 29 w 36"/>
                  <a:gd name="T9" fmla="*/ 42 h 42"/>
                  <a:gd name="T10" fmla="*/ 15 w 36"/>
                  <a:gd name="T11" fmla="*/ 21 h 42"/>
                  <a:gd name="T12" fmla="*/ 8 w 36"/>
                  <a:gd name="T13" fmla="*/ 21 h 42"/>
                  <a:gd name="T14" fmla="*/ 0 w 36"/>
                  <a:gd name="T15" fmla="*/ 7 h 42"/>
                  <a:gd name="T16" fmla="*/ 8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8" y="0"/>
                    </a:moveTo>
                    <a:lnTo>
                      <a:pt x="15" y="14"/>
                    </a:lnTo>
                    <a:lnTo>
                      <a:pt x="15" y="21"/>
                    </a:lnTo>
                    <a:lnTo>
                      <a:pt x="36" y="42"/>
                    </a:lnTo>
                    <a:lnTo>
                      <a:pt x="29" y="42"/>
                    </a:lnTo>
                    <a:lnTo>
                      <a:pt x="15" y="21"/>
                    </a:lnTo>
                    <a:lnTo>
                      <a:pt x="8" y="21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23" name="Freeform 303"/>
              <p:cNvSpPr>
                <a:spLocks/>
              </p:cNvSpPr>
              <p:nvPr/>
            </p:nvSpPr>
            <p:spPr bwMode="auto">
              <a:xfrm>
                <a:off x="2302" y="2231"/>
                <a:ext cx="50" cy="49"/>
              </a:xfrm>
              <a:custGeom>
                <a:avLst/>
                <a:gdLst>
                  <a:gd name="T0" fmla="*/ 15 w 50"/>
                  <a:gd name="T1" fmla="*/ 0 h 49"/>
                  <a:gd name="T2" fmla="*/ 22 w 50"/>
                  <a:gd name="T3" fmla="*/ 14 h 49"/>
                  <a:gd name="T4" fmla="*/ 22 w 50"/>
                  <a:gd name="T5" fmla="*/ 14 h 49"/>
                  <a:gd name="T6" fmla="*/ 22 w 50"/>
                  <a:gd name="T7" fmla="*/ 14 h 49"/>
                  <a:gd name="T8" fmla="*/ 22 w 50"/>
                  <a:gd name="T9" fmla="*/ 21 h 49"/>
                  <a:gd name="T10" fmla="*/ 15 w 50"/>
                  <a:gd name="T11" fmla="*/ 28 h 49"/>
                  <a:gd name="T12" fmla="*/ 22 w 50"/>
                  <a:gd name="T13" fmla="*/ 21 h 49"/>
                  <a:gd name="T14" fmla="*/ 43 w 50"/>
                  <a:gd name="T15" fmla="*/ 42 h 49"/>
                  <a:gd name="T16" fmla="*/ 50 w 50"/>
                  <a:gd name="T17" fmla="*/ 49 h 49"/>
                  <a:gd name="T18" fmla="*/ 36 w 50"/>
                  <a:gd name="T19" fmla="*/ 49 h 49"/>
                  <a:gd name="T20" fmla="*/ 29 w 50"/>
                  <a:gd name="T21" fmla="*/ 49 h 49"/>
                  <a:gd name="T22" fmla="*/ 29 w 50"/>
                  <a:gd name="T23" fmla="*/ 49 h 49"/>
                  <a:gd name="T24" fmla="*/ 29 w 50"/>
                  <a:gd name="T25" fmla="*/ 49 h 49"/>
                  <a:gd name="T26" fmla="*/ 15 w 50"/>
                  <a:gd name="T27" fmla="*/ 28 h 49"/>
                  <a:gd name="T28" fmla="*/ 15 w 50"/>
                  <a:gd name="T29" fmla="*/ 21 h 49"/>
                  <a:gd name="T30" fmla="*/ 15 w 50"/>
                  <a:gd name="T31" fmla="*/ 28 h 49"/>
                  <a:gd name="T32" fmla="*/ 8 w 50"/>
                  <a:gd name="T33" fmla="*/ 28 h 49"/>
                  <a:gd name="T34" fmla="*/ 15 w 50"/>
                  <a:gd name="T35" fmla="*/ 28 h 49"/>
                  <a:gd name="T36" fmla="*/ 8 w 50"/>
                  <a:gd name="T37" fmla="*/ 21 h 49"/>
                  <a:gd name="T38" fmla="*/ 0 w 50"/>
                  <a:gd name="T39" fmla="*/ 7 h 49"/>
                  <a:gd name="T40" fmla="*/ 0 w 50"/>
                  <a:gd name="T41" fmla="*/ 7 h 49"/>
                  <a:gd name="T42" fmla="*/ 0 w 50"/>
                  <a:gd name="T43" fmla="*/ 7 h 49"/>
                  <a:gd name="T44" fmla="*/ 8 w 50"/>
                  <a:gd name="T45" fmla="*/ 7 h 49"/>
                  <a:gd name="T46" fmla="*/ 15 w 50"/>
                  <a:gd name="T47" fmla="*/ 21 h 49"/>
                  <a:gd name="T48" fmla="*/ 8 w 50"/>
                  <a:gd name="T49" fmla="*/ 21 h 49"/>
                  <a:gd name="T50" fmla="*/ 8 w 50"/>
                  <a:gd name="T51" fmla="*/ 21 h 49"/>
                  <a:gd name="T52" fmla="*/ 15 w 50"/>
                  <a:gd name="T53" fmla="*/ 21 h 49"/>
                  <a:gd name="T54" fmla="*/ 22 w 50"/>
                  <a:gd name="T55" fmla="*/ 21 h 49"/>
                  <a:gd name="T56" fmla="*/ 22 w 50"/>
                  <a:gd name="T57" fmla="*/ 21 h 49"/>
                  <a:gd name="T58" fmla="*/ 36 w 50"/>
                  <a:gd name="T59" fmla="*/ 42 h 49"/>
                  <a:gd name="T60" fmla="*/ 29 w 50"/>
                  <a:gd name="T61" fmla="*/ 49 h 49"/>
                  <a:gd name="T62" fmla="*/ 29 w 50"/>
                  <a:gd name="T63" fmla="*/ 42 h 49"/>
                  <a:gd name="T64" fmla="*/ 36 w 50"/>
                  <a:gd name="T65" fmla="*/ 42 h 49"/>
                  <a:gd name="T66" fmla="*/ 36 w 50"/>
                  <a:gd name="T67" fmla="*/ 49 h 49"/>
                  <a:gd name="T68" fmla="*/ 36 w 50"/>
                  <a:gd name="T69" fmla="*/ 49 h 49"/>
                  <a:gd name="T70" fmla="*/ 15 w 50"/>
                  <a:gd name="T71" fmla="*/ 28 h 49"/>
                  <a:gd name="T72" fmla="*/ 15 w 50"/>
                  <a:gd name="T73" fmla="*/ 28 h 49"/>
                  <a:gd name="T74" fmla="*/ 15 w 50"/>
                  <a:gd name="T75" fmla="*/ 21 h 49"/>
                  <a:gd name="T76" fmla="*/ 15 w 50"/>
                  <a:gd name="T77" fmla="*/ 14 h 49"/>
                  <a:gd name="T78" fmla="*/ 22 w 50"/>
                  <a:gd name="T79" fmla="*/ 14 h 49"/>
                  <a:gd name="T80" fmla="*/ 15 w 50"/>
                  <a:gd name="T81" fmla="*/ 14 h 49"/>
                  <a:gd name="T82" fmla="*/ 8 w 50"/>
                  <a:gd name="T83" fmla="*/ 0 h 49"/>
                  <a:gd name="T84" fmla="*/ 15 w 50"/>
                  <a:gd name="T8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49">
                    <a:moveTo>
                      <a:pt x="15" y="0"/>
                    </a:moveTo>
                    <a:lnTo>
                      <a:pt x="22" y="14"/>
                    </a:lnTo>
                    <a:lnTo>
                      <a:pt x="22" y="14"/>
                    </a:lnTo>
                    <a:lnTo>
                      <a:pt x="22" y="14"/>
                    </a:lnTo>
                    <a:lnTo>
                      <a:pt x="22" y="21"/>
                    </a:lnTo>
                    <a:lnTo>
                      <a:pt x="15" y="28"/>
                    </a:lnTo>
                    <a:lnTo>
                      <a:pt x="22" y="21"/>
                    </a:lnTo>
                    <a:lnTo>
                      <a:pt x="43" y="42"/>
                    </a:lnTo>
                    <a:lnTo>
                      <a:pt x="50" y="49"/>
                    </a:lnTo>
                    <a:lnTo>
                      <a:pt x="36" y="49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15" y="28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8" y="28"/>
                    </a:lnTo>
                    <a:lnTo>
                      <a:pt x="15" y="28"/>
                    </a:lnTo>
                    <a:lnTo>
                      <a:pt x="8" y="21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8" y="7"/>
                    </a:lnTo>
                    <a:lnTo>
                      <a:pt x="15" y="21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15" y="21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36" y="42"/>
                    </a:lnTo>
                    <a:lnTo>
                      <a:pt x="29" y="49"/>
                    </a:lnTo>
                    <a:lnTo>
                      <a:pt x="29" y="42"/>
                    </a:lnTo>
                    <a:lnTo>
                      <a:pt x="36" y="42"/>
                    </a:lnTo>
                    <a:lnTo>
                      <a:pt x="36" y="49"/>
                    </a:lnTo>
                    <a:lnTo>
                      <a:pt x="36" y="49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15" y="21"/>
                    </a:lnTo>
                    <a:lnTo>
                      <a:pt x="15" y="14"/>
                    </a:lnTo>
                    <a:lnTo>
                      <a:pt x="22" y="14"/>
                    </a:lnTo>
                    <a:lnTo>
                      <a:pt x="15" y="14"/>
                    </a:lnTo>
                    <a:lnTo>
                      <a:pt x="8" y="0"/>
                    </a:lnTo>
                    <a:lnTo>
                      <a:pt x="15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24" name="Freeform 304"/>
              <p:cNvSpPr>
                <a:spLocks/>
              </p:cNvSpPr>
              <p:nvPr/>
            </p:nvSpPr>
            <p:spPr bwMode="auto">
              <a:xfrm>
                <a:off x="2302" y="2224"/>
                <a:ext cx="15" cy="21"/>
              </a:xfrm>
              <a:custGeom>
                <a:avLst/>
                <a:gdLst>
                  <a:gd name="T0" fmla="*/ 0 w 15"/>
                  <a:gd name="T1" fmla="*/ 14 h 21"/>
                  <a:gd name="T2" fmla="*/ 8 w 15"/>
                  <a:gd name="T3" fmla="*/ 7 h 21"/>
                  <a:gd name="T4" fmla="*/ 8 w 15"/>
                  <a:gd name="T5" fmla="*/ 0 h 21"/>
                  <a:gd name="T6" fmla="*/ 15 w 15"/>
                  <a:gd name="T7" fmla="*/ 7 h 21"/>
                  <a:gd name="T8" fmla="*/ 15 w 15"/>
                  <a:gd name="T9" fmla="*/ 14 h 21"/>
                  <a:gd name="T10" fmla="*/ 8 w 15"/>
                  <a:gd name="T11" fmla="*/ 21 h 21"/>
                  <a:gd name="T12" fmla="*/ 0 w 15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1">
                    <a:moveTo>
                      <a:pt x="0" y="14"/>
                    </a:moveTo>
                    <a:lnTo>
                      <a:pt x="8" y="7"/>
                    </a:lnTo>
                    <a:lnTo>
                      <a:pt x="8" y="0"/>
                    </a:lnTo>
                    <a:lnTo>
                      <a:pt x="15" y="7"/>
                    </a:lnTo>
                    <a:lnTo>
                      <a:pt x="15" y="14"/>
                    </a:lnTo>
                    <a:lnTo>
                      <a:pt x="8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25" name="Freeform 305"/>
              <p:cNvSpPr>
                <a:spLocks/>
              </p:cNvSpPr>
              <p:nvPr/>
            </p:nvSpPr>
            <p:spPr bwMode="auto">
              <a:xfrm>
                <a:off x="2288" y="2245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2 w 36"/>
                  <a:gd name="T3" fmla="*/ 14 h 50"/>
                  <a:gd name="T4" fmla="*/ 22 w 36"/>
                  <a:gd name="T5" fmla="*/ 21 h 50"/>
                  <a:gd name="T6" fmla="*/ 36 w 36"/>
                  <a:gd name="T7" fmla="*/ 43 h 50"/>
                  <a:gd name="T8" fmla="*/ 29 w 36"/>
                  <a:gd name="T9" fmla="*/ 50 h 50"/>
                  <a:gd name="T10" fmla="*/ 14 w 36"/>
                  <a:gd name="T11" fmla="*/ 28 h 50"/>
                  <a:gd name="T12" fmla="*/ 7 w 36"/>
                  <a:gd name="T13" fmla="*/ 28 h 50"/>
                  <a:gd name="T14" fmla="*/ 0 w 36"/>
                  <a:gd name="T15" fmla="*/ 14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2" y="14"/>
                    </a:lnTo>
                    <a:lnTo>
                      <a:pt x="22" y="21"/>
                    </a:lnTo>
                    <a:lnTo>
                      <a:pt x="36" y="43"/>
                    </a:lnTo>
                    <a:lnTo>
                      <a:pt x="29" y="50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26" name="Freeform 306"/>
              <p:cNvSpPr>
                <a:spLocks/>
              </p:cNvSpPr>
              <p:nvPr/>
            </p:nvSpPr>
            <p:spPr bwMode="auto">
              <a:xfrm>
                <a:off x="2288" y="2245"/>
                <a:ext cx="43" cy="64"/>
              </a:xfrm>
              <a:custGeom>
                <a:avLst/>
                <a:gdLst>
                  <a:gd name="T0" fmla="*/ 14 w 43"/>
                  <a:gd name="T1" fmla="*/ 0 h 64"/>
                  <a:gd name="T2" fmla="*/ 29 w 43"/>
                  <a:gd name="T3" fmla="*/ 14 h 64"/>
                  <a:gd name="T4" fmla="*/ 29 w 43"/>
                  <a:gd name="T5" fmla="*/ 14 h 64"/>
                  <a:gd name="T6" fmla="*/ 29 w 43"/>
                  <a:gd name="T7" fmla="*/ 14 h 64"/>
                  <a:gd name="T8" fmla="*/ 29 w 43"/>
                  <a:gd name="T9" fmla="*/ 21 h 64"/>
                  <a:gd name="T10" fmla="*/ 22 w 43"/>
                  <a:gd name="T11" fmla="*/ 28 h 64"/>
                  <a:gd name="T12" fmla="*/ 29 w 43"/>
                  <a:gd name="T13" fmla="*/ 21 h 64"/>
                  <a:gd name="T14" fmla="*/ 43 w 43"/>
                  <a:gd name="T15" fmla="*/ 43 h 64"/>
                  <a:gd name="T16" fmla="*/ 43 w 43"/>
                  <a:gd name="T17" fmla="*/ 50 h 64"/>
                  <a:gd name="T18" fmla="*/ 43 w 43"/>
                  <a:gd name="T19" fmla="*/ 50 h 64"/>
                  <a:gd name="T20" fmla="*/ 36 w 43"/>
                  <a:gd name="T21" fmla="*/ 57 h 64"/>
                  <a:gd name="T22" fmla="*/ 36 w 43"/>
                  <a:gd name="T23" fmla="*/ 64 h 64"/>
                  <a:gd name="T24" fmla="*/ 29 w 43"/>
                  <a:gd name="T25" fmla="*/ 57 h 64"/>
                  <a:gd name="T26" fmla="*/ 14 w 43"/>
                  <a:gd name="T27" fmla="*/ 35 h 64"/>
                  <a:gd name="T28" fmla="*/ 14 w 43"/>
                  <a:gd name="T29" fmla="*/ 28 h 64"/>
                  <a:gd name="T30" fmla="*/ 14 w 43"/>
                  <a:gd name="T31" fmla="*/ 35 h 64"/>
                  <a:gd name="T32" fmla="*/ 7 w 43"/>
                  <a:gd name="T33" fmla="*/ 35 h 64"/>
                  <a:gd name="T34" fmla="*/ 14 w 43"/>
                  <a:gd name="T35" fmla="*/ 35 h 64"/>
                  <a:gd name="T36" fmla="*/ 7 w 43"/>
                  <a:gd name="T37" fmla="*/ 28 h 64"/>
                  <a:gd name="T38" fmla="*/ 0 w 43"/>
                  <a:gd name="T39" fmla="*/ 14 h 64"/>
                  <a:gd name="T40" fmla="*/ 0 w 43"/>
                  <a:gd name="T41" fmla="*/ 14 h 64"/>
                  <a:gd name="T42" fmla="*/ 0 w 43"/>
                  <a:gd name="T43" fmla="*/ 14 h 64"/>
                  <a:gd name="T44" fmla="*/ 7 w 43"/>
                  <a:gd name="T45" fmla="*/ 14 h 64"/>
                  <a:gd name="T46" fmla="*/ 14 w 43"/>
                  <a:gd name="T47" fmla="*/ 28 h 64"/>
                  <a:gd name="T48" fmla="*/ 7 w 43"/>
                  <a:gd name="T49" fmla="*/ 28 h 64"/>
                  <a:gd name="T50" fmla="*/ 7 w 43"/>
                  <a:gd name="T51" fmla="*/ 28 h 64"/>
                  <a:gd name="T52" fmla="*/ 14 w 43"/>
                  <a:gd name="T53" fmla="*/ 28 h 64"/>
                  <a:gd name="T54" fmla="*/ 22 w 43"/>
                  <a:gd name="T55" fmla="*/ 28 h 64"/>
                  <a:gd name="T56" fmla="*/ 22 w 43"/>
                  <a:gd name="T57" fmla="*/ 28 h 64"/>
                  <a:gd name="T58" fmla="*/ 36 w 43"/>
                  <a:gd name="T59" fmla="*/ 50 h 64"/>
                  <a:gd name="T60" fmla="*/ 29 w 43"/>
                  <a:gd name="T61" fmla="*/ 57 h 64"/>
                  <a:gd name="T62" fmla="*/ 29 w 43"/>
                  <a:gd name="T63" fmla="*/ 50 h 64"/>
                  <a:gd name="T64" fmla="*/ 36 w 43"/>
                  <a:gd name="T65" fmla="*/ 43 h 64"/>
                  <a:gd name="T66" fmla="*/ 43 w 43"/>
                  <a:gd name="T67" fmla="*/ 50 h 64"/>
                  <a:gd name="T68" fmla="*/ 36 w 43"/>
                  <a:gd name="T69" fmla="*/ 50 h 64"/>
                  <a:gd name="T70" fmla="*/ 22 w 43"/>
                  <a:gd name="T71" fmla="*/ 28 h 64"/>
                  <a:gd name="T72" fmla="*/ 22 w 43"/>
                  <a:gd name="T73" fmla="*/ 28 h 64"/>
                  <a:gd name="T74" fmla="*/ 22 w 43"/>
                  <a:gd name="T75" fmla="*/ 21 h 64"/>
                  <a:gd name="T76" fmla="*/ 22 w 43"/>
                  <a:gd name="T77" fmla="*/ 14 h 64"/>
                  <a:gd name="T78" fmla="*/ 29 w 43"/>
                  <a:gd name="T79" fmla="*/ 14 h 64"/>
                  <a:gd name="T80" fmla="*/ 22 w 43"/>
                  <a:gd name="T81" fmla="*/ 21 h 64"/>
                  <a:gd name="T82" fmla="*/ 7 w 43"/>
                  <a:gd name="T83" fmla="*/ 7 h 64"/>
                  <a:gd name="T84" fmla="*/ 14 w 43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64">
                    <a:moveTo>
                      <a:pt x="14" y="0"/>
                    </a:moveTo>
                    <a:lnTo>
                      <a:pt x="29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9" y="21"/>
                    </a:lnTo>
                    <a:lnTo>
                      <a:pt x="22" y="28"/>
                    </a:lnTo>
                    <a:lnTo>
                      <a:pt x="29" y="21"/>
                    </a:lnTo>
                    <a:lnTo>
                      <a:pt x="43" y="43"/>
                    </a:lnTo>
                    <a:lnTo>
                      <a:pt x="43" y="50"/>
                    </a:lnTo>
                    <a:lnTo>
                      <a:pt x="43" y="50"/>
                    </a:lnTo>
                    <a:lnTo>
                      <a:pt x="36" y="57"/>
                    </a:lnTo>
                    <a:lnTo>
                      <a:pt x="36" y="64"/>
                    </a:lnTo>
                    <a:lnTo>
                      <a:pt x="29" y="57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7" y="2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36" y="50"/>
                    </a:lnTo>
                    <a:lnTo>
                      <a:pt x="29" y="57"/>
                    </a:lnTo>
                    <a:lnTo>
                      <a:pt x="29" y="50"/>
                    </a:lnTo>
                    <a:lnTo>
                      <a:pt x="36" y="43"/>
                    </a:lnTo>
                    <a:lnTo>
                      <a:pt x="43" y="50"/>
                    </a:lnTo>
                    <a:lnTo>
                      <a:pt x="36" y="50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2" y="21"/>
                    </a:lnTo>
                    <a:lnTo>
                      <a:pt x="22" y="14"/>
                    </a:lnTo>
                    <a:lnTo>
                      <a:pt x="29" y="14"/>
                    </a:lnTo>
                    <a:lnTo>
                      <a:pt x="22" y="21"/>
                    </a:lnTo>
                    <a:lnTo>
                      <a:pt x="7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27" name="Freeform 307"/>
              <p:cNvSpPr>
                <a:spLocks/>
              </p:cNvSpPr>
              <p:nvPr/>
            </p:nvSpPr>
            <p:spPr bwMode="auto">
              <a:xfrm>
                <a:off x="2288" y="2238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28" name="Freeform 308"/>
              <p:cNvSpPr>
                <a:spLocks/>
              </p:cNvSpPr>
              <p:nvPr/>
            </p:nvSpPr>
            <p:spPr bwMode="auto">
              <a:xfrm>
                <a:off x="2274" y="2259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1 w 36"/>
                  <a:gd name="T3" fmla="*/ 21 h 50"/>
                  <a:gd name="T4" fmla="*/ 21 w 36"/>
                  <a:gd name="T5" fmla="*/ 29 h 50"/>
                  <a:gd name="T6" fmla="*/ 36 w 36"/>
                  <a:gd name="T7" fmla="*/ 50 h 50"/>
                  <a:gd name="T8" fmla="*/ 36 w 36"/>
                  <a:gd name="T9" fmla="*/ 50 h 50"/>
                  <a:gd name="T10" fmla="*/ 14 w 36"/>
                  <a:gd name="T11" fmla="*/ 29 h 50"/>
                  <a:gd name="T12" fmla="*/ 14 w 36"/>
                  <a:gd name="T13" fmla="*/ 29 h 50"/>
                  <a:gd name="T14" fmla="*/ 0 w 36"/>
                  <a:gd name="T15" fmla="*/ 14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1" y="21"/>
                    </a:lnTo>
                    <a:lnTo>
                      <a:pt x="21" y="29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29" name="Freeform 309"/>
              <p:cNvSpPr>
                <a:spLocks/>
              </p:cNvSpPr>
              <p:nvPr/>
            </p:nvSpPr>
            <p:spPr bwMode="auto">
              <a:xfrm>
                <a:off x="2267" y="2252"/>
                <a:ext cx="50" cy="64"/>
              </a:xfrm>
              <a:custGeom>
                <a:avLst/>
                <a:gdLst>
                  <a:gd name="T0" fmla="*/ 21 w 50"/>
                  <a:gd name="T1" fmla="*/ 7 h 64"/>
                  <a:gd name="T2" fmla="*/ 35 w 50"/>
                  <a:gd name="T3" fmla="*/ 28 h 64"/>
                  <a:gd name="T4" fmla="*/ 35 w 50"/>
                  <a:gd name="T5" fmla="*/ 28 h 64"/>
                  <a:gd name="T6" fmla="*/ 35 w 50"/>
                  <a:gd name="T7" fmla="*/ 28 h 64"/>
                  <a:gd name="T8" fmla="*/ 35 w 50"/>
                  <a:gd name="T9" fmla="*/ 36 h 64"/>
                  <a:gd name="T10" fmla="*/ 28 w 50"/>
                  <a:gd name="T11" fmla="*/ 43 h 64"/>
                  <a:gd name="T12" fmla="*/ 35 w 50"/>
                  <a:gd name="T13" fmla="*/ 36 h 64"/>
                  <a:gd name="T14" fmla="*/ 50 w 50"/>
                  <a:gd name="T15" fmla="*/ 57 h 64"/>
                  <a:gd name="T16" fmla="*/ 43 w 50"/>
                  <a:gd name="T17" fmla="*/ 64 h 64"/>
                  <a:gd name="T18" fmla="*/ 43 w 50"/>
                  <a:gd name="T19" fmla="*/ 64 h 64"/>
                  <a:gd name="T20" fmla="*/ 7 w 50"/>
                  <a:gd name="T21" fmla="*/ 28 h 64"/>
                  <a:gd name="T22" fmla="*/ 0 w 50"/>
                  <a:gd name="T23" fmla="*/ 28 h 64"/>
                  <a:gd name="T24" fmla="*/ 7 w 50"/>
                  <a:gd name="T25" fmla="*/ 21 h 64"/>
                  <a:gd name="T26" fmla="*/ 14 w 50"/>
                  <a:gd name="T27" fmla="*/ 7 h 64"/>
                  <a:gd name="T28" fmla="*/ 14 w 50"/>
                  <a:gd name="T29" fmla="*/ 0 h 64"/>
                  <a:gd name="T30" fmla="*/ 21 w 50"/>
                  <a:gd name="T31" fmla="*/ 7 h 64"/>
                  <a:gd name="T32" fmla="*/ 21 w 50"/>
                  <a:gd name="T33" fmla="*/ 7 h 64"/>
                  <a:gd name="T34" fmla="*/ 14 w 50"/>
                  <a:gd name="T35" fmla="*/ 21 h 64"/>
                  <a:gd name="T36" fmla="*/ 7 w 50"/>
                  <a:gd name="T37" fmla="*/ 21 h 64"/>
                  <a:gd name="T38" fmla="*/ 14 w 50"/>
                  <a:gd name="T39" fmla="*/ 21 h 64"/>
                  <a:gd name="T40" fmla="*/ 50 w 50"/>
                  <a:gd name="T41" fmla="*/ 57 h 64"/>
                  <a:gd name="T42" fmla="*/ 50 w 50"/>
                  <a:gd name="T43" fmla="*/ 57 h 64"/>
                  <a:gd name="T44" fmla="*/ 43 w 50"/>
                  <a:gd name="T45" fmla="*/ 64 h 64"/>
                  <a:gd name="T46" fmla="*/ 28 w 50"/>
                  <a:gd name="T47" fmla="*/ 43 h 64"/>
                  <a:gd name="T48" fmla="*/ 28 w 50"/>
                  <a:gd name="T49" fmla="*/ 43 h 64"/>
                  <a:gd name="T50" fmla="*/ 28 w 50"/>
                  <a:gd name="T51" fmla="*/ 36 h 64"/>
                  <a:gd name="T52" fmla="*/ 28 w 50"/>
                  <a:gd name="T53" fmla="*/ 28 h 64"/>
                  <a:gd name="T54" fmla="*/ 35 w 50"/>
                  <a:gd name="T55" fmla="*/ 28 h 64"/>
                  <a:gd name="T56" fmla="*/ 28 w 50"/>
                  <a:gd name="T57" fmla="*/ 36 h 64"/>
                  <a:gd name="T58" fmla="*/ 14 w 50"/>
                  <a:gd name="T59" fmla="*/ 14 h 64"/>
                  <a:gd name="T60" fmla="*/ 21 w 50"/>
                  <a:gd name="T61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" h="64">
                    <a:moveTo>
                      <a:pt x="21" y="7"/>
                    </a:moveTo>
                    <a:lnTo>
                      <a:pt x="35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5" y="36"/>
                    </a:lnTo>
                    <a:lnTo>
                      <a:pt x="28" y="43"/>
                    </a:lnTo>
                    <a:lnTo>
                      <a:pt x="35" y="36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43" y="64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50" y="57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8" y="36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28" y="36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30" name="Freeform 310"/>
              <p:cNvSpPr>
                <a:spLocks/>
              </p:cNvSpPr>
              <p:nvPr/>
            </p:nvSpPr>
            <p:spPr bwMode="auto">
              <a:xfrm>
                <a:off x="2260" y="2280"/>
                <a:ext cx="35" cy="43"/>
              </a:xfrm>
              <a:custGeom>
                <a:avLst/>
                <a:gdLst>
                  <a:gd name="T0" fmla="*/ 7 w 35"/>
                  <a:gd name="T1" fmla="*/ 0 h 43"/>
                  <a:gd name="T2" fmla="*/ 21 w 35"/>
                  <a:gd name="T3" fmla="*/ 15 h 43"/>
                  <a:gd name="T4" fmla="*/ 21 w 35"/>
                  <a:gd name="T5" fmla="*/ 22 h 43"/>
                  <a:gd name="T6" fmla="*/ 35 w 35"/>
                  <a:gd name="T7" fmla="*/ 43 h 43"/>
                  <a:gd name="T8" fmla="*/ 35 w 35"/>
                  <a:gd name="T9" fmla="*/ 43 h 43"/>
                  <a:gd name="T10" fmla="*/ 21 w 35"/>
                  <a:gd name="T11" fmla="*/ 29 h 43"/>
                  <a:gd name="T12" fmla="*/ 14 w 35"/>
                  <a:gd name="T13" fmla="*/ 29 h 43"/>
                  <a:gd name="T14" fmla="*/ 0 w 35"/>
                  <a:gd name="T15" fmla="*/ 8 h 43"/>
                  <a:gd name="T16" fmla="*/ 7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7" y="0"/>
                    </a:moveTo>
                    <a:lnTo>
                      <a:pt x="21" y="15"/>
                    </a:lnTo>
                    <a:lnTo>
                      <a:pt x="21" y="22"/>
                    </a:lnTo>
                    <a:lnTo>
                      <a:pt x="35" y="43"/>
                    </a:lnTo>
                    <a:lnTo>
                      <a:pt x="35" y="43"/>
                    </a:lnTo>
                    <a:lnTo>
                      <a:pt x="21" y="29"/>
                    </a:lnTo>
                    <a:lnTo>
                      <a:pt x="14" y="29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31" name="Freeform 311"/>
              <p:cNvSpPr>
                <a:spLocks/>
              </p:cNvSpPr>
              <p:nvPr/>
            </p:nvSpPr>
            <p:spPr bwMode="auto">
              <a:xfrm>
                <a:off x="2260" y="2273"/>
                <a:ext cx="42" cy="57"/>
              </a:xfrm>
              <a:custGeom>
                <a:avLst/>
                <a:gdLst>
                  <a:gd name="T0" fmla="*/ 14 w 42"/>
                  <a:gd name="T1" fmla="*/ 7 h 57"/>
                  <a:gd name="T2" fmla="*/ 28 w 42"/>
                  <a:gd name="T3" fmla="*/ 22 h 57"/>
                  <a:gd name="T4" fmla="*/ 28 w 42"/>
                  <a:gd name="T5" fmla="*/ 22 h 57"/>
                  <a:gd name="T6" fmla="*/ 28 w 42"/>
                  <a:gd name="T7" fmla="*/ 22 h 57"/>
                  <a:gd name="T8" fmla="*/ 28 w 42"/>
                  <a:gd name="T9" fmla="*/ 29 h 57"/>
                  <a:gd name="T10" fmla="*/ 21 w 42"/>
                  <a:gd name="T11" fmla="*/ 36 h 57"/>
                  <a:gd name="T12" fmla="*/ 28 w 42"/>
                  <a:gd name="T13" fmla="*/ 29 h 57"/>
                  <a:gd name="T14" fmla="*/ 42 w 42"/>
                  <a:gd name="T15" fmla="*/ 50 h 57"/>
                  <a:gd name="T16" fmla="*/ 35 w 42"/>
                  <a:gd name="T17" fmla="*/ 57 h 57"/>
                  <a:gd name="T18" fmla="*/ 35 w 42"/>
                  <a:gd name="T19" fmla="*/ 57 h 57"/>
                  <a:gd name="T20" fmla="*/ 21 w 42"/>
                  <a:gd name="T21" fmla="*/ 43 h 57"/>
                  <a:gd name="T22" fmla="*/ 21 w 42"/>
                  <a:gd name="T23" fmla="*/ 36 h 57"/>
                  <a:gd name="T24" fmla="*/ 21 w 42"/>
                  <a:gd name="T25" fmla="*/ 43 h 57"/>
                  <a:gd name="T26" fmla="*/ 14 w 42"/>
                  <a:gd name="T27" fmla="*/ 43 h 57"/>
                  <a:gd name="T28" fmla="*/ 14 w 42"/>
                  <a:gd name="T29" fmla="*/ 43 h 57"/>
                  <a:gd name="T30" fmla="*/ 14 w 42"/>
                  <a:gd name="T31" fmla="*/ 43 h 57"/>
                  <a:gd name="T32" fmla="*/ 0 w 42"/>
                  <a:gd name="T33" fmla="*/ 22 h 57"/>
                  <a:gd name="T34" fmla="*/ 0 w 42"/>
                  <a:gd name="T35" fmla="*/ 15 h 57"/>
                  <a:gd name="T36" fmla="*/ 0 w 42"/>
                  <a:gd name="T37" fmla="*/ 15 h 57"/>
                  <a:gd name="T38" fmla="*/ 7 w 42"/>
                  <a:gd name="T39" fmla="*/ 7 h 57"/>
                  <a:gd name="T40" fmla="*/ 7 w 42"/>
                  <a:gd name="T41" fmla="*/ 0 h 57"/>
                  <a:gd name="T42" fmla="*/ 14 w 42"/>
                  <a:gd name="T43" fmla="*/ 7 h 57"/>
                  <a:gd name="T44" fmla="*/ 14 w 42"/>
                  <a:gd name="T45" fmla="*/ 15 h 57"/>
                  <a:gd name="T46" fmla="*/ 7 w 42"/>
                  <a:gd name="T47" fmla="*/ 22 h 57"/>
                  <a:gd name="T48" fmla="*/ 0 w 42"/>
                  <a:gd name="T49" fmla="*/ 15 h 57"/>
                  <a:gd name="T50" fmla="*/ 7 w 42"/>
                  <a:gd name="T51" fmla="*/ 15 h 57"/>
                  <a:gd name="T52" fmla="*/ 21 w 42"/>
                  <a:gd name="T53" fmla="*/ 36 h 57"/>
                  <a:gd name="T54" fmla="*/ 14 w 42"/>
                  <a:gd name="T55" fmla="*/ 43 h 57"/>
                  <a:gd name="T56" fmla="*/ 14 w 42"/>
                  <a:gd name="T57" fmla="*/ 36 h 57"/>
                  <a:gd name="T58" fmla="*/ 21 w 42"/>
                  <a:gd name="T59" fmla="*/ 36 h 57"/>
                  <a:gd name="T60" fmla="*/ 28 w 42"/>
                  <a:gd name="T61" fmla="*/ 36 h 57"/>
                  <a:gd name="T62" fmla="*/ 28 w 42"/>
                  <a:gd name="T63" fmla="*/ 36 h 57"/>
                  <a:gd name="T64" fmla="*/ 42 w 42"/>
                  <a:gd name="T65" fmla="*/ 50 h 57"/>
                  <a:gd name="T66" fmla="*/ 42 w 42"/>
                  <a:gd name="T67" fmla="*/ 50 h 57"/>
                  <a:gd name="T68" fmla="*/ 35 w 42"/>
                  <a:gd name="T69" fmla="*/ 57 h 57"/>
                  <a:gd name="T70" fmla="*/ 21 w 42"/>
                  <a:gd name="T71" fmla="*/ 36 h 57"/>
                  <a:gd name="T72" fmla="*/ 21 w 42"/>
                  <a:gd name="T73" fmla="*/ 36 h 57"/>
                  <a:gd name="T74" fmla="*/ 21 w 42"/>
                  <a:gd name="T75" fmla="*/ 29 h 57"/>
                  <a:gd name="T76" fmla="*/ 21 w 42"/>
                  <a:gd name="T77" fmla="*/ 22 h 57"/>
                  <a:gd name="T78" fmla="*/ 28 w 42"/>
                  <a:gd name="T79" fmla="*/ 22 h 57"/>
                  <a:gd name="T80" fmla="*/ 21 w 42"/>
                  <a:gd name="T81" fmla="*/ 29 h 57"/>
                  <a:gd name="T82" fmla="*/ 7 w 42"/>
                  <a:gd name="T83" fmla="*/ 15 h 57"/>
                  <a:gd name="T84" fmla="*/ 14 w 42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57">
                    <a:moveTo>
                      <a:pt x="14" y="7"/>
                    </a:moveTo>
                    <a:lnTo>
                      <a:pt x="28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9"/>
                    </a:lnTo>
                    <a:lnTo>
                      <a:pt x="21" y="36"/>
                    </a:lnTo>
                    <a:lnTo>
                      <a:pt x="28" y="29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21" y="43"/>
                    </a:lnTo>
                    <a:lnTo>
                      <a:pt x="21" y="36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0" y="2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5"/>
                    </a:lnTo>
                    <a:lnTo>
                      <a:pt x="7" y="22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21" y="36"/>
                    </a:lnTo>
                    <a:lnTo>
                      <a:pt x="14" y="43"/>
                    </a:lnTo>
                    <a:lnTo>
                      <a:pt x="14" y="36"/>
                    </a:lnTo>
                    <a:lnTo>
                      <a:pt x="21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1" y="22"/>
                    </a:lnTo>
                    <a:lnTo>
                      <a:pt x="28" y="22"/>
                    </a:lnTo>
                    <a:lnTo>
                      <a:pt x="21" y="29"/>
                    </a:lnTo>
                    <a:lnTo>
                      <a:pt x="7" y="15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32" name="Freeform 312"/>
              <p:cNvSpPr>
                <a:spLocks/>
              </p:cNvSpPr>
              <p:nvPr/>
            </p:nvSpPr>
            <p:spPr bwMode="auto">
              <a:xfrm>
                <a:off x="2246" y="2295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21 h 49"/>
                  <a:gd name="T4" fmla="*/ 21 w 35"/>
                  <a:gd name="T5" fmla="*/ 28 h 49"/>
                  <a:gd name="T6" fmla="*/ 35 w 35"/>
                  <a:gd name="T7" fmla="*/ 42 h 49"/>
                  <a:gd name="T8" fmla="*/ 35 w 35"/>
                  <a:gd name="T9" fmla="*/ 49 h 49"/>
                  <a:gd name="T10" fmla="*/ 21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42"/>
                    </a:lnTo>
                    <a:lnTo>
                      <a:pt x="35" y="49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33" name="Freeform 313"/>
              <p:cNvSpPr>
                <a:spLocks/>
              </p:cNvSpPr>
              <p:nvPr/>
            </p:nvSpPr>
            <p:spPr bwMode="auto">
              <a:xfrm>
                <a:off x="2239" y="2295"/>
                <a:ext cx="49" cy="71"/>
              </a:xfrm>
              <a:custGeom>
                <a:avLst/>
                <a:gdLst>
                  <a:gd name="T0" fmla="*/ 21 w 49"/>
                  <a:gd name="T1" fmla="*/ 0 h 71"/>
                  <a:gd name="T2" fmla="*/ 35 w 49"/>
                  <a:gd name="T3" fmla="*/ 21 h 71"/>
                  <a:gd name="T4" fmla="*/ 35 w 49"/>
                  <a:gd name="T5" fmla="*/ 21 h 71"/>
                  <a:gd name="T6" fmla="*/ 35 w 49"/>
                  <a:gd name="T7" fmla="*/ 21 h 71"/>
                  <a:gd name="T8" fmla="*/ 35 w 49"/>
                  <a:gd name="T9" fmla="*/ 28 h 71"/>
                  <a:gd name="T10" fmla="*/ 28 w 49"/>
                  <a:gd name="T11" fmla="*/ 35 h 71"/>
                  <a:gd name="T12" fmla="*/ 35 w 49"/>
                  <a:gd name="T13" fmla="*/ 28 h 71"/>
                  <a:gd name="T14" fmla="*/ 49 w 49"/>
                  <a:gd name="T15" fmla="*/ 42 h 71"/>
                  <a:gd name="T16" fmla="*/ 49 w 49"/>
                  <a:gd name="T17" fmla="*/ 42 h 71"/>
                  <a:gd name="T18" fmla="*/ 49 w 49"/>
                  <a:gd name="T19" fmla="*/ 42 h 71"/>
                  <a:gd name="T20" fmla="*/ 49 w 49"/>
                  <a:gd name="T21" fmla="*/ 49 h 71"/>
                  <a:gd name="T22" fmla="*/ 49 w 49"/>
                  <a:gd name="T23" fmla="*/ 71 h 71"/>
                  <a:gd name="T24" fmla="*/ 42 w 49"/>
                  <a:gd name="T25" fmla="*/ 56 h 71"/>
                  <a:gd name="T26" fmla="*/ 28 w 49"/>
                  <a:gd name="T27" fmla="*/ 35 h 71"/>
                  <a:gd name="T28" fmla="*/ 28 w 49"/>
                  <a:gd name="T29" fmla="*/ 28 h 71"/>
                  <a:gd name="T30" fmla="*/ 28 w 49"/>
                  <a:gd name="T31" fmla="*/ 35 h 71"/>
                  <a:gd name="T32" fmla="*/ 21 w 49"/>
                  <a:gd name="T33" fmla="*/ 35 h 71"/>
                  <a:gd name="T34" fmla="*/ 21 w 49"/>
                  <a:gd name="T35" fmla="*/ 35 h 71"/>
                  <a:gd name="T36" fmla="*/ 21 w 49"/>
                  <a:gd name="T37" fmla="*/ 35 h 71"/>
                  <a:gd name="T38" fmla="*/ 7 w 49"/>
                  <a:gd name="T39" fmla="*/ 21 h 71"/>
                  <a:gd name="T40" fmla="*/ 0 w 49"/>
                  <a:gd name="T41" fmla="*/ 21 h 71"/>
                  <a:gd name="T42" fmla="*/ 7 w 49"/>
                  <a:gd name="T43" fmla="*/ 14 h 71"/>
                  <a:gd name="T44" fmla="*/ 14 w 49"/>
                  <a:gd name="T45" fmla="*/ 14 h 71"/>
                  <a:gd name="T46" fmla="*/ 28 w 49"/>
                  <a:gd name="T47" fmla="*/ 28 h 71"/>
                  <a:gd name="T48" fmla="*/ 21 w 49"/>
                  <a:gd name="T49" fmla="*/ 35 h 71"/>
                  <a:gd name="T50" fmla="*/ 21 w 49"/>
                  <a:gd name="T51" fmla="*/ 28 h 71"/>
                  <a:gd name="T52" fmla="*/ 28 w 49"/>
                  <a:gd name="T53" fmla="*/ 28 h 71"/>
                  <a:gd name="T54" fmla="*/ 35 w 49"/>
                  <a:gd name="T55" fmla="*/ 28 h 71"/>
                  <a:gd name="T56" fmla="*/ 35 w 49"/>
                  <a:gd name="T57" fmla="*/ 28 h 71"/>
                  <a:gd name="T58" fmla="*/ 49 w 49"/>
                  <a:gd name="T59" fmla="*/ 49 h 71"/>
                  <a:gd name="T60" fmla="*/ 42 w 49"/>
                  <a:gd name="T61" fmla="*/ 56 h 71"/>
                  <a:gd name="T62" fmla="*/ 42 w 49"/>
                  <a:gd name="T63" fmla="*/ 49 h 71"/>
                  <a:gd name="T64" fmla="*/ 42 w 49"/>
                  <a:gd name="T65" fmla="*/ 42 h 71"/>
                  <a:gd name="T66" fmla="*/ 49 w 49"/>
                  <a:gd name="T67" fmla="*/ 42 h 71"/>
                  <a:gd name="T68" fmla="*/ 42 w 49"/>
                  <a:gd name="T69" fmla="*/ 49 h 71"/>
                  <a:gd name="T70" fmla="*/ 28 w 49"/>
                  <a:gd name="T71" fmla="*/ 35 h 71"/>
                  <a:gd name="T72" fmla="*/ 28 w 49"/>
                  <a:gd name="T73" fmla="*/ 35 h 71"/>
                  <a:gd name="T74" fmla="*/ 28 w 49"/>
                  <a:gd name="T75" fmla="*/ 28 h 71"/>
                  <a:gd name="T76" fmla="*/ 28 w 49"/>
                  <a:gd name="T77" fmla="*/ 21 h 71"/>
                  <a:gd name="T78" fmla="*/ 35 w 49"/>
                  <a:gd name="T79" fmla="*/ 21 h 71"/>
                  <a:gd name="T80" fmla="*/ 28 w 49"/>
                  <a:gd name="T81" fmla="*/ 28 h 71"/>
                  <a:gd name="T82" fmla="*/ 14 w 49"/>
                  <a:gd name="T83" fmla="*/ 7 h 71"/>
                  <a:gd name="T84" fmla="*/ 21 w 49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71">
                    <a:moveTo>
                      <a:pt x="21" y="0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35" y="28"/>
                    </a:lnTo>
                    <a:lnTo>
                      <a:pt x="49" y="42"/>
                    </a:lnTo>
                    <a:lnTo>
                      <a:pt x="49" y="42"/>
                    </a:lnTo>
                    <a:lnTo>
                      <a:pt x="49" y="42"/>
                    </a:lnTo>
                    <a:lnTo>
                      <a:pt x="49" y="49"/>
                    </a:lnTo>
                    <a:lnTo>
                      <a:pt x="49" y="71"/>
                    </a:lnTo>
                    <a:lnTo>
                      <a:pt x="42" y="56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49" y="49"/>
                    </a:lnTo>
                    <a:lnTo>
                      <a:pt x="42" y="56"/>
                    </a:lnTo>
                    <a:lnTo>
                      <a:pt x="42" y="49"/>
                    </a:lnTo>
                    <a:lnTo>
                      <a:pt x="42" y="42"/>
                    </a:lnTo>
                    <a:lnTo>
                      <a:pt x="49" y="42"/>
                    </a:lnTo>
                    <a:lnTo>
                      <a:pt x="42" y="49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34" name="Freeform 314"/>
              <p:cNvSpPr>
                <a:spLocks/>
              </p:cNvSpPr>
              <p:nvPr/>
            </p:nvSpPr>
            <p:spPr bwMode="auto">
              <a:xfrm>
                <a:off x="2246" y="2288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35" name="Freeform 315"/>
              <p:cNvSpPr>
                <a:spLocks/>
              </p:cNvSpPr>
              <p:nvPr/>
            </p:nvSpPr>
            <p:spPr bwMode="auto">
              <a:xfrm>
                <a:off x="2232" y="2316"/>
                <a:ext cx="35" cy="42"/>
              </a:xfrm>
              <a:custGeom>
                <a:avLst/>
                <a:gdLst>
                  <a:gd name="T0" fmla="*/ 7 w 35"/>
                  <a:gd name="T1" fmla="*/ 0 h 42"/>
                  <a:gd name="T2" fmla="*/ 21 w 35"/>
                  <a:gd name="T3" fmla="*/ 14 h 42"/>
                  <a:gd name="T4" fmla="*/ 21 w 35"/>
                  <a:gd name="T5" fmla="*/ 21 h 42"/>
                  <a:gd name="T6" fmla="*/ 35 w 35"/>
                  <a:gd name="T7" fmla="*/ 42 h 42"/>
                  <a:gd name="T8" fmla="*/ 35 w 35"/>
                  <a:gd name="T9" fmla="*/ 42 h 42"/>
                  <a:gd name="T10" fmla="*/ 21 w 35"/>
                  <a:gd name="T11" fmla="*/ 21 h 42"/>
                  <a:gd name="T12" fmla="*/ 14 w 35"/>
                  <a:gd name="T13" fmla="*/ 21 h 42"/>
                  <a:gd name="T14" fmla="*/ 0 w 35"/>
                  <a:gd name="T15" fmla="*/ 7 h 42"/>
                  <a:gd name="T16" fmla="*/ 7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36" name="Freeform 316"/>
              <p:cNvSpPr>
                <a:spLocks/>
              </p:cNvSpPr>
              <p:nvPr/>
            </p:nvSpPr>
            <p:spPr bwMode="auto">
              <a:xfrm>
                <a:off x="2225" y="2309"/>
                <a:ext cx="49" cy="57"/>
              </a:xfrm>
              <a:custGeom>
                <a:avLst/>
                <a:gdLst>
                  <a:gd name="T0" fmla="*/ 21 w 49"/>
                  <a:gd name="T1" fmla="*/ 7 h 57"/>
                  <a:gd name="T2" fmla="*/ 35 w 49"/>
                  <a:gd name="T3" fmla="*/ 21 h 57"/>
                  <a:gd name="T4" fmla="*/ 35 w 49"/>
                  <a:gd name="T5" fmla="*/ 21 h 57"/>
                  <a:gd name="T6" fmla="*/ 35 w 49"/>
                  <a:gd name="T7" fmla="*/ 21 h 57"/>
                  <a:gd name="T8" fmla="*/ 35 w 49"/>
                  <a:gd name="T9" fmla="*/ 28 h 57"/>
                  <a:gd name="T10" fmla="*/ 28 w 49"/>
                  <a:gd name="T11" fmla="*/ 35 h 57"/>
                  <a:gd name="T12" fmla="*/ 35 w 49"/>
                  <a:gd name="T13" fmla="*/ 28 h 57"/>
                  <a:gd name="T14" fmla="*/ 49 w 49"/>
                  <a:gd name="T15" fmla="*/ 49 h 57"/>
                  <a:gd name="T16" fmla="*/ 42 w 49"/>
                  <a:gd name="T17" fmla="*/ 57 h 57"/>
                  <a:gd name="T18" fmla="*/ 42 w 49"/>
                  <a:gd name="T19" fmla="*/ 57 h 57"/>
                  <a:gd name="T20" fmla="*/ 28 w 49"/>
                  <a:gd name="T21" fmla="*/ 35 h 57"/>
                  <a:gd name="T22" fmla="*/ 28 w 49"/>
                  <a:gd name="T23" fmla="*/ 28 h 57"/>
                  <a:gd name="T24" fmla="*/ 28 w 49"/>
                  <a:gd name="T25" fmla="*/ 35 h 57"/>
                  <a:gd name="T26" fmla="*/ 21 w 49"/>
                  <a:gd name="T27" fmla="*/ 35 h 57"/>
                  <a:gd name="T28" fmla="*/ 21 w 49"/>
                  <a:gd name="T29" fmla="*/ 35 h 57"/>
                  <a:gd name="T30" fmla="*/ 21 w 49"/>
                  <a:gd name="T31" fmla="*/ 35 h 57"/>
                  <a:gd name="T32" fmla="*/ 7 w 49"/>
                  <a:gd name="T33" fmla="*/ 21 h 57"/>
                  <a:gd name="T34" fmla="*/ 0 w 49"/>
                  <a:gd name="T35" fmla="*/ 21 h 57"/>
                  <a:gd name="T36" fmla="*/ 7 w 49"/>
                  <a:gd name="T37" fmla="*/ 14 h 57"/>
                  <a:gd name="T38" fmla="*/ 14 w 49"/>
                  <a:gd name="T39" fmla="*/ 7 h 57"/>
                  <a:gd name="T40" fmla="*/ 14 w 49"/>
                  <a:gd name="T41" fmla="*/ 0 h 57"/>
                  <a:gd name="T42" fmla="*/ 21 w 49"/>
                  <a:gd name="T43" fmla="*/ 7 h 57"/>
                  <a:gd name="T44" fmla="*/ 21 w 49"/>
                  <a:gd name="T45" fmla="*/ 14 h 57"/>
                  <a:gd name="T46" fmla="*/ 14 w 49"/>
                  <a:gd name="T47" fmla="*/ 21 h 57"/>
                  <a:gd name="T48" fmla="*/ 7 w 49"/>
                  <a:gd name="T49" fmla="*/ 14 h 57"/>
                  <a:gd name="T50" fmla="*/ 14 w 49"/>
                  <a:gd name="T51" fmla="*/ 14 h 57"/>
                  <a:gd name="T52" fmla="*/ 28 w 49"/>
                  <a:gd name="T53" fmla="*/ 28 h 57"/>
                  <a:gd name="T54" fmla="*/ 21 w 49"/>
                  <a:gd name="T55" fmla="*/ 35 h 57"/>
                  <a:gd name="T56" fmla="*/ 21 w 49"/>
                  <a:gd name="T57" fmla="*/ 28 h 57"/>
                  <a:gd name="T58" fmla="*/ 28 w 49"/>
                  <a:gd name="T59" fmla="*/ 28 h 57"/>
                  <a:gd name="T60" fmla="*/ 35 w 49"/>
                  <a:gd name="T61" fmla="*/ 28 h 57"/>
                  <a:gd name="T62" fmla="*/ 35 w 49"/>
                  <a:gd name="T63" fmla="*/ 28 h 57"/>
                  <a:gd name="T64" fmla="*/ 49 w 49"/>
                  <a:gd name="T65" fmla="*/ 49 h 57"/>
                  <a:gd name="T66" fmla="*/ 49 w 49"/>
                  <a:gd name="T67" fmla="*/ 49 h 57"/>
                  <a:gd name="T68" fmla="*/ 42 w 49"/>
                  <a:gd name="T69" fmla="*/ 57 h 57"/>
                  <a:gd name="T70" fmla="*/ 28 w 49"/>
                  <a:gd name="T71" fmla="*/ 35 h 57"/>
                  <a:gd name="T72" fmla="*/ 28 w 49"/>
                  <a:gd name="T73" fmla="*/ 35 h 57"/>
                  <a:gd name="T74" fmla="*/ 28 w 49"/>
                  <a:gd name="T75" fmla="*/ 28 h 57"/>
                  <a:gd name="T76" fmla="*/ 28 w 49"/>
                  <a:gd name="T77" fmla="*/ 21 h 57"/>
                  <a:gd name="T78" fmla="*/ 35 w 49"/>
                  <a:gd name="T79" fmla="*/ 21 h 57"/>
                  <a:gd name="T80" fmla="*/ 28 w 49"/>
                  <a:gd name="T81" fmla="*/ 28 h 57"/>
                  <a:gd name="T82" fmla="*/ 14 w 49"/>
                  <a:gd name="T83" fmla="*/ 14 h 57"/>
                  <a:gd name="T84" fmla="*/ 21 w 49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57">
                    <a:moveTo>
                      <a:pt x="21" y="7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35" y="28"/>
                    </a:lnTo>
                    <a:lnTo>
                      <a:pt x="49" y="49"/>
                    </a:lnTo>
                    <a:lnTo>
                      <a:pt x="42" y="57"/>
                    </a:lnTo>
                    <a:lnTo>
                      <a:pt x="42" y="57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14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42" y="57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37" name="Freeform 317"/>
              <p:cNvSpPr>
                <a:spLocks/>
              </p:cNvSpPr>
              <p:nvPr/>
            </p:nvSpPr>
            <p:spPr bwMode="auto">
              <a:xfrm>
                <a:off x="2168" y="2181"/>
                <a:ext cx="163" cy="142"/>
              </a:xfrm>
              <a:custGeom>
                <a:avLst/>
                <a:gdLst>
                  <a:gd name="T0" fmla="*/ 163 w 163"/>
                  <a:gd name="T1" fmla="*/ 0 h 142"/>
                  <a:gd name="T2" fmla="*/ 57 w 163"/>
                  <a:gd name="T3" fmla="*/ 142 h 142"/>
                  <a:gd name="T4" fmla="*/ 0 w 163"/>
                  <a:gd name="T5" fmla="*/ 135 h 142"/>
                  <a:gd name="T6" fmla="*/ 99 w 163"/>
                  <a:gd name="T7" fmla="*/ 0 h 142"/>
                  <a:gd name="T8" fmla="*/ 163 w 163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42">
                    <a:moveTo>
                      <a:pt x="163" y="0"/>
                    </a:moveTo>
                    <a:lnTo>
                      <a:pt x="57" y="142"/>
                    </a:lnTo>
                    <a:lnTo>
                      <a:pt x="0" y="135"/>
                    </a:lnTo>
                    <a:lnTo>
                      <a:pt x="99" y="0"/>
                    </a:lnTo>
                    <a:lnTo>
                      <a:pt x="163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38" name="Freeform 318"/>
              <p:cNvSpPr>
                <a:spLocks/>
              </p:cNvSpPr>
              <p:nvPr/>
            </p:nvSpPr>
            <p:spPr bwMode="auto">
              <a:xfrm>
                <a:off x="2161" y="2181"/>
                <a:ext cx="177" cy="149"/>
              </a:xfrm>
              <a:custGeom>
                <a:avLst/>
                <a:gdLst>
                  <a:gd name="T0" fmla="*/ 177 w 177"/>
                  <a:gd name="T1" fmla="*/ 7 h 149"/>
                  <a:gd name="T2" fmla="*/ 71 w 177"/>
                  <a:gd name="T3" fmla="*/ 149 h 149"/>
                  <a:gd name="T4" fmla="*/ 64 w 177"/>
                  <a:gd name="T5" fmla="*/ 149 h 149"/>
                  <a:gd name="T6" fmla="*/ 64 w 177"/>
                  <a:gd name="T7" fmla="*/ 149 h 149"/>
                  <a:gd name="T8" fmla="*/ 7 w 177"/>
                  <a:gd name="T9" fmla="*/ 142 h 149"/>
                  <a:gd name="T10" fmla="*/ 0 w 177"/>
                  <a:gd name="T11" fmla="*/ 142 h 149"/>
                  <a:gd name="T12" fmla="*/ 7 w 177"/>
                  <a:gd name="T13" fmla="*/ 135 h 149"/>
                  <a:gd name="T14" fmla="*/ 106 w 177"/>
                  <a:gd name="T15" fmla="*/ 0 h 149"/>
                  <a:gd name="T16" fmla="*/ 106 w 177"/>
                  <a:gd name="T17" fmla="*/ 0 h 149"/>
                  <a:gd name="T18" fmla="*/ 106 w 177"/>
                  <a:gd name="T19" fmla="*/ 0 h 149"/>
                  <a:gd name="T20" fmla="*/ 113 w 177"/>
                  <a:gd name="T21" fmla="*/ 7 h 149"/>
                  <a:gd name="T22" fmla="*/ 14 w 177"/>
                  <a:gd name="T23" fmla="*/ 142 h 149"/>
                  <a:gd name="T24" fmla="*/ 7 w 177"/>
                  <a:gd name="T25" fmla="*/ 135 h 149"/>
                  <a:gd name="T26" fmla="*/ 7 w 177"/>
                  <a:gd name="T27" fmla="*/ 135 h 149"/>
                  <a:gd name="T28" fmla="*/ 64 w 177"/>
                  <a:gd name="T29" fmla="*/ 142 h 149"/>
                  <a:gd name="T30" fmla="*/ 64 w 177"/>
                  <a:gd name="T31" fmla="*/ 149 h 149"/>
                  <a:gd name="T32" fmla="*/ 64 w 177"/>
                  <a:gd name="T33" fmla="*/ 142 h 149"/>
                  <a:gd name="T34" fmla="*/ 170 w 177"/>
                  <a:gd name="T35" fmla="*/ 0 h 149"/>
                  <a:gd name="T36" fmla="*/ 177 w 177"/>
                  <a:gd name="T37" fmla="*/ 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49">
                    <a:moveTo>
                      <a:pt x="177" y="7"/>
                    </a:moveTo>
                    <a:lnTo>
                      <a:pt x="71" y="149"/>
                    </a:lnTo>
                    <a:lnTo>
                      <a:pt x="64" y="149"/>
                    </a:lnTo>
                    <a:lnTo>
                      <a:pt x="64" y="149"/>
                    </a:lnTo>
                    <a:lnTo>
                      <a:pt x="7" y="142"/>
                    </a:lnTo>
                    <a:lnTo>
                      <a:pt x="0" y="142"/>
                    </a:lnTo>
                    <a:lnTo>
                      <a:pt x="7" y="135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13" y="7"/>
                    </a:lnTo>
                    <a:lnTo>
                      <a:pt x="14" y="142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64" y="142"/>
                    </a:lnTo>
                    <a:lnTo>
                      <a:pt x="64" y="149"/>
                    </a:lnTo>
                    <a:lnTo>
                      <a:pt x="64" y="142"/>
                    </a:lnTo>
                    <a:lnTo>
                      <a:pt x="170" y="0"/>
                    </a:lnTo>
                    <a:lnTo>
                      <a:pt x="177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39" name="Freeform 319"/>
              <p:cNvSpPr>
                <a:spLocks/>
              </p:cNvSpPr>
              <p:nvPr/>
            </p:nvSpPr>
            <p:spPr bwMode="auto">
              <a:xfrm>
                <a:off x="2267" y="2181"/>
                <a:ext cx="78" cy="7"/>
              </a:xfrm>
              <a:custGeom>
                <a:avLst/>
                <a:gdLst>
                  <a:gd name="T0" fmla="*/ 0 w 78"/>
                  <a:gd name="T1" fmla="*/ 0 h 7"/>
                  <a:gd name="T2" fmla="*/ 64 w 78"/>
                  <a:gd name="T3" fmla="*/ 0 h 7"/>
                  <a:gd name="T4" fmla="*/ 78 w 78"/>
                  <a:gd name="T5" fmla="*/ 0 h 7"/>
                  <a:gd name="T6" fmla="*/ 71 w 78"/>
                  <a:gd name="T7" fmla="*/ 7 h 7"/>
                  <a:gd name="T8" fmla="*/ 64 w 78"/>
                  <a:gd name="T9" fmla="*/ 7 h 7"/>
                  <a:gd name="T10" fmla="*/ 0 w 78"/>
                  <a:gd name="T11" fmla="*/ 7 h 7"/>
                  <a:gd name="T12" fmla="*/ 0 w 78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">
                    <a:moveTo>
                      <a:pt x="0" y="0"/>
                    </a:moveTo>
                    <a:lnTo>
                      <a:pt x="64" y="0"/>
                    </a:lnTo>
                    <a:lnTo>
                      <a:pt x="78" y="0"/>
                    </a:lnTo>
                    <a:lnTo>
                      <a:pt x="71" y="7"/>
                    </a:lnTo>
                    <a:lnTo>
                      <a:pt x="64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40" name="Freeform 320"/>
              <p:cNvSpPr>
                <a:spLocks/>
              </p:cNvSpPr>
              <p:nvPr/>
            </p:nvSpPr>
            <p:spPr bwMode="auto">
              <a:xfrm>
                <a:off x="2210" y="2210"/>
                <a:ext cx="78" cy="85"/>
              </a:xfrm>
              <a:custGeom>
                <a:avLst/>
                <a:gdLst>
                  <a:gd name="T0" fmla="*/ 43 w 78"/>
                  <a:gd name="T1" fmla="*/ 0 h 85"/>
                  <a:gd name="T2" fmla="*/ 78 w 78"/>
                  <a:gd name="T3" fmla="*/ 28 h 85"/>
                  <a:gd name="T4" fmla="*/ 36 w 78"/>
                  <a:gd name="T5" fmla="*/ 85 h 85"/>
                  <a:gd name="T6" fmla="*/ 0 w 78"/>
                  <a:gd name="T7" fmla="*/ 56 h 85"/>
                  <a:gd name="T8" fmla="*/ 43 w 78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43" y="0"/>
                    </a:moveTo>
                    <a:lnTo>
                      <a:pt x="78" y="28"/>
                    </a:lnTo>
                    <a:lnTo>
                      <a:pt x="36" y="85"/>
                    </a:lnTo>
                    <a:lnTo>
                      <a:pt x="0" y="56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41" name="Freeform 321"/>
              <p:cNvSpPr>
                <a:spLocks/>
              </p:cNvSpPr>
              <p:nvPr/>
            </p:nvSpPr>
            <p:spPr bwMode="auto">
              <a:xfrm>
                <a:off x="2203" y="2210"/>
                <a:ext cx="92" cy="92"/>
              </a:xfrm>
              <a:custGeom>
                <a:avLst/>
                <a:gdLst>
                  <a:gd name="T0" fmla="*/ 50 w 92"/>
                  <a:gd name="T1" fmla="*/ 0 h 92"/>
                  <a:gd name="T2" fmla="*/ 85 w 92"/>
                  <a:gd name="T3" fmla="*/ 28 h 92"/>
                  <a:gd name="T4" fmla="*/ 92 w 92"/>
                  <a:gd name="T5" fmla="*/ 35 h 92"/>
                  <a:gd name="T6" fmla="*/ 92 w 92"/>
                  <a:gd name="T7" fmla="*/ 35 h 92"/>
                  <a:gd name="T8" fmla="*/ 50 w 92"/>
                  <a:gd name="T9" fmla="*/ 92 h 92"/>
                  <a:gd name="T10" fmla="*/ 36 w 92"/>
                  <a:gd name="T11" fmla="*/ 92 h 92"/>
                  <a:gd name="T12" fmla="*/ 36 w 92"/>
                  <a:gd name="T13" fmla="*/ 92 h 92"/>
                  <a:gd name="T14" fmla="*/ 0 w 92"/>
                  <a:gd name="T15" fmla="*/ 63 h 92"/>
                  <a:gd name="T16" fmla="*/ 0 w 92"/>
                  <a:gd name="T17" fmla="*/ 63 h 92"/>
                  <a:gd name="T18" fmla="*/ 7 w 92"/>
                  <a:gd name="T19" fmla="*/ 56 h 92"/>
                  <a:gd name="T20" fmla="*/ 7 w 92"/>
                  <a:gd name="T21" fmla="*/ 56 h 92"/>
                  <a:gd name="T22" fmla="*/ 43 w 92"/>
                  <a:gd name="T23" fmla="*/ 85 h 92"/>
                  <a:gd name="T24" fmla="*/ 36 w 92"/>
                  <a:gd name="T25" fmla="*/ 92 h 92"/>
                  <a:gd name="T26" fmla="*/ 43 w 92"/>
                  <a:gd name="T27" fmla="*/ 85 h 92"/>
                  <a:gd name="T28" fmla="*/ 85 w 92"/>
                  <a:gd name="T29" fmla="*/ 28 h 92"/>
                  <a:gd name="T30" fmla="*/ 92 w 92"/>
                  <a:gd name="T31" fmla="*/ 35 h 92"/>
                  <a:gd name="T32" fmla="*/ 78 w 92"/>
                  <a:gd name="T33" fmla="*/ 35 h 92"/>
                  <a:gd name="T34" fmla="*/ 43 w 92"/>
                  <a:gd name="T35" fmla="*/ 7 h 92"/>
                  <a:gd name="T36" fmla="*/ 50 w 92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92">
                    <a:moveTo>
                      <a:pt x="50" y="0"/>
                    </a:moveTo>
                    <a:lnTo>
                      <a:pt x="85" y="28"/>
                    </a:lnTo>
                    <a:lnTo>
                      <a:pt x="92" y="35"/>
                    </a:lnTo>
                    <a:lnTo>
                      <a:pt x="92" y="35"/>
                    </a:lnTo>
                    <a:lnTo>
                      <a:pt x="50" y="92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7" y="56"/>
                    </a:lnTo>
                    <a:lnTo>
                      <a:pt x="7" y="56"/>
                    </a:lnTo>
                    <a:lnTo>
                      <a:pt x="43" y="85"/>
                    </a:lnTo>
                    <a:lnTo>
                      <a:pt x="36" y="92"/>
                    </a:lnTo>
                    <a:lnTo>
                      <a:pt x="43" y="85"/>
                    </a:lnTo>
                    <a:lnTo>
                      <a:pt x="85" y="28"/>
                    </a:lnTo>
                    <a:lnTo>
                      <a:pt x="92" y="35"/>
                    </a:lnTo>
                    <a:lnTo>
                      <a:pt x="78" y="35"/>
                    </a:lnTo>
                    <a:lnTo>
                      <a:pt x="43" y="7"/>
                    </a:lnTo>
                    <a:lnTo>
                      <a:pt x="50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42" name="Freeform 322"/>
              <p:cNvSpPr>
                <a:spLocks/>
              </p:cNvSpPr>
              <p:nvPr/>
            </p:nvSpPr>
            <p:spPr bwMode="auto">
              <a:xfrm>
                <a:off x="2210" y="2210"/>
                <a:ext cx="50" cy="63"/>
              </a:xfrm>
              <a:custGeom>
                <a:avLst/>
                <a:gdLst>
                  <a:gd name="T0" fmla="*/ 0 w 50"/>
                  <a:gd name="T1" fmla="*/ 56 h 63"/>
                  <a:gd name="T2" fmla="*/ 43 w 50"/>
                  <a:gd name="T3" fmla="*/ 0 h 63"/>
                  <a:gd name="T4" fmla="*/ 43 w 50"/>
                  <a:gd name="T5" fmla="*/ 0 h 63"/>
                  <a:gd name="T6" fmla="*/ 43 w 50"/>
                  <a:gd name="T7" fmla="*/ 0 h 63"/>
                  <a:gd name="T8" fmla="*/ 50 w 50"/>
                  <a:gd name="T9" fmla="*/ 7 h 63"/>
                  <a:gd name="T10" fmla="*/ 7 w 50"/>
                  <a:gd name="T11" fmla="*/ 63 h 63"/>
                  <a:gd name="T12" fmla="*/ 0 w 50"/>
                  <a:gd name="T13" fmla="*/ 5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63">
                    <a:moveTo>
                      <a:pt x="0" y="56"/>
                    </a:moveTo>
                    <a:lnTo>
                      <a:pt x="43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50" y="7"/>
                    </a:lnTo>
                    <a:lnTo>
                      <a:pt x="7" y="63"/>
                    </a:lnTo>
                    <a:lnTo>
                      <a:pt x="0" y="56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43" name="Freeform 323"/>
              <p:cNvSpPr>
                <a:spLocks/>
              </p:cNvSpPr>
              <p:nvPr/>
            </p:nvSpPr>
            <p:spPr bwMode="auto">
              <a:xfrm>
                <a:off x="2217" y="2217"/>
                <a:ext cx="64" cy="63"/>
              </a:xfrm>
              <a:custGeom>
                <a:avLst/>
                <a:gdLst>
                  <a:gd name="T0" fmla="*/ 0 w 64"/>
                  <a:gd name="T1" fmla="*/ 42 h 63"/>
                  <a:gd name="T2" fmla="*/ 29 w 64"/>
                  <a:gd name="T3" fmla="*/ 0 h 63"/>
                  <a:gd name="T4" fmla="*/ 64 w 64"/>
                  <a:gd name="T5" fmla="*/ 28 h 63"/>
                  <a:gd name="T6" fmla="*/ 36 w 64"/>
                  <a:gd name="T7" fmla="*/ 63 h 63"/>
                  <a:gd name="T8" fmla="*/ 0 w 64"/>
                  <a:gd name="T9" fmla="*/ 4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3">
                    <a:moveTo>
                      <a:pt x="0" y="42"/>
                    </a:moveTo>
                    <a:lnTo>
                      <a:pt x="29" y="0"/>
                    </a:lnTo>
                    <a:lnTo>
                      <a:pt x="64" y="28"/>
                    </a:lnTo>
                    <a:lnTo>
                      <a:pt x="36" y="63"/>
                    </a:lnTo>
                    <a:lnTo>
                      <a:pt x="0" y="42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444" name="Picture 324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" y="2224"/>
                <a:ext cx="64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445" name="Freeform 325"/>
              <p:cNvSpPr>
                <a:spLocks/>
              </p:cNvSpPr>
              <p:nvPr/>
            </p:nvSpPr>
            <p:spPr bwMode="auto">
              <a:xfrm>
                <a:off x="1310" y="2210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15 w 36"/>
                  <a:gd name="T3" fmla="*/ 14 h 49"/>
                  <a:gd name="T4" fmla="*/ 15 w 36"/>
                  <a:gd name="T5" fmla="*/ 21 h 49"/>
                  <a:gd name="T6" fmla="*/ 0 w 36"/>
                  <a:gd name="T7" fmla="*/ 42 h 49"/>
                  <a:gd name="T8" fmla="*/ 7 w 36"/>
                  <a:gd name="T9" fmla="*/ 49 h 49"/>
                  <a:gd name="T10" fmla="*/ 22 w 36"/>
                  <a:gd name="T11" fmla="*/ 28 h 49"/>
                  <a:gd name="T12" fmla="*/ 22 w 36"/>
                  <a:gd name="T13" fmla="*/ 28 h 49"/>
                  <a:gd name="T14" fmla="*/ 36 w 36"/>
                  <a:gd name="T15" fmla="*/ 7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15" y="14"/>
                    </a:lnTo>
                    <a:lnTo>
                      <a:pt x="15" y="21"/>
                    </a:lnTo>
                    <a:lnTo>
                      <a:pt x="0" y="42"/>
                    </a:lnTo>
                    <a:lnTo>
                      <a:pt x="7" y="49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46" name="Freeform 326"/>
              <p:cNvSpPr>
                <a:spLocks/>
              </p:cNvSpPr>
              <p:nvPr/>
            </p:nvSpPr>
            <p:spPr bwMode="auto">
              <a:xfrm>
                <a:off x="1310" y="2203"/>
                <a:ext cx="43" cy="70"/>
              </a:xfrm>
              <a:custGeom>
                <a:avLst/>
                <a:gdLst>
                  <a:gd name="T0" fmla="*/ 36 w 43"/>
                  <a:gd name="T1" fmla="*/ 14 h 70"/>
                  <a:gd name="T2" fmla="*/ 22 w 43"/>
                  <a:gd name="T3" fmla="*/ 28 h 70"/>
                  <a:gd name="T4" fmla="*/ 15 w 43"/>
                  <a:gd name="T5" fmla="*/ 21 h 70"/>
                  <a:gd name="T6" fmla="*/ 22 w 43"/>
                  <a:gd name="T7" fmla="*/ 21 h 70"/>
                  <a:gd name="T8" fmla="*/ 22 w 43"/>
                  <a:gd name="T9" fmla="*/ 28 h 70"/>
                  <a:gd name="T10" fmla="*/ 22 w 43"/>
                  <a:gd name="T11" fmla="*/ 35 h 70"/>
                  <a:gd name="T12" fmla="*/ 22 w 43"/>
                  <a:gd name="T13" fmla="*/ 35 h 70"/>
                  <a:gd name="T14" fmla="*/ 7 w 43"/>
                  <a:gd name="T15" fmla="*/ 56 h 70"/>
                  <a:gd name="T16" fmla="*/ 0 w 43"/>
                  <a:gd name="T17" fmla="*/ 56 h 70"/>
                  <a:gd name="T18" fmla="*/ 7 w 43"/>
                  <a:gd name="T19" fmla="*/ 49 h 70"/>
                  <a:gd name="T20" fmla="*/ 15 w 43"/>
                  <a:gd name="T21" fmla="*/ 56 h 70"/>
                  <a:gd name="T22" fmla="*/ 15 w 43"/>
                  <a:gd name="T23" fmla="*/ 63 h 70"/>
                  <a:gd name="T24" fmla="*/ 7 w 43"/>
                  <a:gd name="T25" fmla="*/ 56 h 70"/>
                  <a:gd name="T26" fmla="*/ 36 w 43"/>
                  <a:gd name="T27" fmla="*/ 14 h 70"/>
                  <a:gd name="T28" fmla="*/ 43 w 43"/>
                  <a:gd name="T29" fmla="*/ 14 h 70"/>
                  <a:gd name="T30" fmla="*/ 36 w 43"/>
                  <a:gd name="T31" fmla="*/ 21 h 70"/>
                  <a:gd name="T32" fmla="*/ 29 w 43"/>
                  <a:gd name="T33" fmla="*/ 14 h 70"/>
                  <a:gd name="T34" fmla="*/ 29 w 43"/>
                  <a:gd name="T35" fmla="*/ 7 h 70"/>
                  <a:gd name="T36" fmla="*/ 36 w 43"/>
                  <a:gd name="T37" fmla="*/ 0 h 70"/>
                  <a:gd name="T38" fmla="*/ 36 w 43"/>
                  <a:gd name="T39" fmla="*/ 7 h 70"/>
                  <a:gd name="T40" fmla="*/ 43 w 43"/>
                  <a:gd name="T41" fmla="*/ 14 h 70"/>
                  <a:gd name="T42" fmla="*/ 43 w 43"/>
                  <a:gd name="T43" fmla="*/ 14 h 70"/>
                  <a:gd name="T44" fmla="*/ 43 w 43"/>
                  <a:gd name="T45" fmla="*/ 21 h 70"/>
                  <a:gd name="T46" fmla="*/ 15 w 43"/>
                  <a:gd name="T47" fmla="*/ 63 h 70"/>
                  <a:gd name="T48" fmla="*/ 7 w 43"/>
                  <a:gd name="T49" fmla="*/ 70 h 70"/>
                  <a:gd name="T50" fmla="*/ 7 w 43"/>
                  <a:gd name="T51" fmla="*/ 63 h 70"/>
                  <a:gd name="T52" fmla="*/ 0 w 43"/>
                  <a:gd name="T53" fmla="*/ 56 h 70"/>
                  <a:gd name="T54" fmla="*/ 0 w 43"/>
                  <a:gd name="T55" fmla="*/ 56 h 70"/>
                  <a:gd name="T56" fmla="*/ 0 w 43"/>
                  <a:gd name="T57" fmla="*/ 49 h 70"/>
                  <a:gd name="T58" fmla="*/ 15 w 43"/>
                  <a:gd name="T59" fmla="*/ 28 h 70"/>
                  <a:gd name="T60" fmla="*/ 22 w 43"/>
                  <a:gd name="T61" fmla="*/ 35 h 70"/>
                  <a:gd name="T62" fmla="*/ 15 w 43"/>
                  <a:gd name="T63" fmla="*/ 28 h 70"/>
                  <a:gd name="T64" fmla="*/ 15 w 43"/>
                  <a:gd name="T65" fmla="*/ 21 h 70"/>
                  <a:gd name="T66" fmla="*/ 15 w 43"/>
                  <a:gd name="T67" fmla="*/ 21 h 70"/>
                  <a:gd name="T68" fmla="*/ 15 w 43"/>
                  <a:gd name="T69" fmla="*/ 21 h 70"/>
                  <a:gd name="T70" fmla="*/ 29 w 43"/>
                  <a:gd name="T71" fmla="*/ 7 h 70"/>
                  <a:gd name="T72" fmla="*/ 36 w 43"/>
                  <a:gd name="T73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" h="70">
                    <a:moveTo>
                      <a:pt x="36" y="14"/>
                    </a:moveTo>
                    <a:lnTo>
                      <a:pt x="22" y="28"/>
                    </a:lnTo>
                    <a:lnTo>
                      <a:pt x="15" y="21"/>
                    </a:lnTo>
                    <a:lnTo>
                      <a:pt x="22" y="21"/>
                    </a:lnTo>
                    <a:lnTo>
                      <a:pt x="22" y="28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7" y="56"/>
                    </a:lnTo>
                    <a:lnTo>
                      <a:pt x="0" y="56"/>
                    </a:lnTo>
                    <a:lnTo>
                      <a:pt x="7" y="49"/>
                    </a:lnTo>
                    <a:lnTo>
                      <a:pt x="15" y="56"/>
                    </a:lnTo>
                    <a:lnTo>
                      <a:pt x="15" y="63"/>
                    </a:lnTo>
                    <a:lnTo>
                      <a:pt x="7" y="56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36" y="21"/>
                    </a:lnTo>
                    <a:lnTo>
                      <a:pt x="29" y="14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36" y="7"/>
                    </a:lnTo>
                    <a:lnTo>
                      <a:pt x="43" y="14"/>
                    </a:lnTo>
                    <a:lnTo>
                      <a:pt x="43" y="14"/>
                    </a:lnTo>
                    <a:lnTo>
                      <a:pt x="43" y="21"/>
                    </a:lnTo>
                    <a:lnTo>
                      <a:pt x="15" y="63"/>
                    </a:lnTo>
                    <a:lnTo>
                      <a:pt x="7" y="70"/>
                    </a:lnTo>
                    <a:lnTo>
                      <a:pt x="7" y="63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9"/>
                    </a:lnTo>
                    <a:lnTo>
                      <a:pt x="15" y="28"/>
                    </a:lnTo>
                    <a:lnTo>
                      <a:pt x="22" y="35"/>
                    </a:lnTo>
                    <a:lnTo>
                      <a:pt x="15" y="28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29" y="7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47" name="Freeform 327"/>
              <p:cNvSpPr>
                <a:spLocks/>
              </p:cNvSpPr>
              <p:nvPr/>
            </p:nvSpPr>
            <p:spPr bwMode="auto">
              <a:xfrm>
                <a:off x="1169" y="2089"/>
                <a:ext cx="184" cy="156"/>
              </a:xfrm>
              <a:custGeom>
                <a:avLst/>
                <a:gdLst>
                  <a:gd name="T0" fmla="*/ 14 w 184"/>
                  <a:gd name="T1" fmla="*/ 0 h 156"/>
                  <a:gd name="T2" fmla="*/ 120 w 184"/>
                  <a:gd name="T3" fmla="*/ 142 h 156"/>
                  <a:gd name="T4" fmla="*/ 184 w 184"/>
                  <a:gd name="T5" fmla="*/ 128 h 156"/>
                  <a:gd name="T6" fmla="*/ 170 w 184"/>
                  <a:gd name="T7" fmla="*/ 149 h 156"/>
                  <a:gd name="T8" fmla="*/ 106 w 184"/>
                  <a:gd name="T9" fmla="*/ 156 h 156"/>
                  <a:gd name="T10" fmla="*/ 0 w 184"/>
                  <a:gd name="T11" fmla="*/ 14 h 156"/>
                  <a:gd name="T12" fmla="*/ 14 w 184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156">
                    <a:moveTo>
                      <a:pt x="14" y="0"/>
                    </a:moveTo>
                    <a:lnTo>
                      <a:pt x="120" y="142"/>
                    </a:lnTo>
                    <a:lnTo>
                      <a:pt x="184" y="128"/>
                    </a:lnTo>
                    <a:lnTo>
                      <a:pt x="170" y="149"/>
                    </a:lnTo>
                    <a:lnTo>
                      <a:pt x="106" y="156"/>
                    </a:lnTo>
                    <a:lnTo>
                      <a:pt x="0" y="14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48" name="Freeform 328"/>
              <p:cNvSpPr>
                <a:spLocks/>
              </p:cNvSpPr>
              <p:nvPr/>
            </p:nvSpPr>
            <p:spPr bwMode="auto">
              <a:xfrm>
                <a:off x="1169" y="2089"/>
                <a:ext cx="198" cy="163"/>
              </a:xfrm>
              <a:custGeom>
                <a:avLst/>
                <a:gdLst>
                  <a:gd name="T0" fmla="*/ 21 w 198"/>
                  <a:gd name="T1" fmla="*/ 0 h 163"/>
                  <a:gd name="T2" fmla="*/ 127 w 198"/>
                  <a:gd name="T3" fmla="*/ 142 h 163"/>
                  <a:gd name="T4" fmla="*/ 120 w 198"/>
                  <a:gd name="T5" fmla="*/ 149 h 163"/>
                  <a:gd name="T6" fmla="*/ 120 w 198"/>
                  <a:gd name="T7" fmla="*/ 142 h 163"/>
                  <a:gd name="T8" fmla="*/ 184 w 198"/>
                  <a:gd name="T9" fmla="*/ 128 h 163"/>
                  <a:gd name="T10" fmla="*/ 198 w 198"/>
                  <a:gd name="T11" fmla="*/ 128 h 163"/>
                  <a:gd name="T12" fmla="*/ 191 w 198"/>
                  <a:gd name="T13" fmla="*/ 135 h 163"/>
                  <a:gd name="T14" fmla="*/ 177 w 198"/>
                  <a:gd name="T15" fmla="*/ 156 h 163"/>
                  <a:gd name="T16" fmla="*/ 170 w 198"/>
                  <a:gd name="T17" fmla="*/ 156 h 163"/>
                  <a:gd name="T18" fmla="*/ 170 w 198"/>
                  <a:gd name="T19" fmla="*/ 156 h 163"/>
                  <a:gd name="T20" fmla="*/ 106 w 198"/>
                  <a:gd name="T21" fmla="*/ 163 h 163"/>
                  <a:gd name="T22" fmla="*/ 106 w 198"/>
                  <a:gd name="T23" fmla="*/ 163 h 163"/>
                  <a:gd name="T24" fmla="*/ 106 w 198"/>
                  <a:gd name="T25" fmla="*/ 163 h 163"/>
                  <a:gd name="T26" fmla="*/ 0 w 198"/>
                  <a:gd name="T27" fmla="*/ 21 h 163"/>
                  <a:gd name="T28" fmla="*/ 0 w 198"/>
                  <a:gd name="T29" fmla="*/ 14 h 163"/>
                  <a:gd name="T30" fmla="*/ 0 w 198"/>
                  <a:gd name="T31" fmla="*/ 14 h 163"/>
                  <a:gd name="T32" fmla="*/ 7 w 198"/>
                  <a:gd name="T33" fmla="*/ 14 h 163"/>
                  <a:gd name="T34" fmla="*/ 113 w 198"/>
                  <a:gd name="T35" fmla="*/ 156 h 163"/>
                  <a:gd name="T36" fmla="*/ 106 w 198"/>
                  <a:gd name="T37" fmla="*/ 163 h 163"/>
                  <a:gd name="T38" fmla="*/ 106 w 198"/>
                  <a:gd name="T39" fmla="*/ 156 h 163"/>
                  <a:gd name="T40" fmla="*/ 170 w 198"/>
                  <a:gd name="T41" fmla="*/ 149 h 163"/>
                  <a:gd name="T42" fmla="*/ 170 w 198"/>
                  <a:gd name="T43" fmla="*/ 156 h 163"/>
                  <a:gd name="T44" fmla="*/ 170 w 198"/>
                  <a:gd name="T45" fmla="*/ 149 h 163"/>
                  <a:gd name="T46" fmla="*/ 184 w 198"/>
                  <a:gd name="T47" fmla="*/ 128 h 163"/>
                  <a:gd name="T48" fmla="*/ 191 w 198"/>
                  <a:gd name="T49" fmla="*/ 135 h 163"/>
                  <a:gd name="T50" fmla="*/ 184 w 198"/>
                  <a:gd name="T51" fmla="*/ 135 h 163"/>
                  <a:gd name="T52" fmla="*/ 120 w 198"/>
                  <a:gd name="T53" fmla="*/ 149 h 163"/>
                  <a:gd name="T54" fmla="*/ 120 w 198"/>
                  <a:gd name="T55" fmla="*/ 149 h 163"/>
                  <a:gd name="T56" fmla="*/ 120 w 198"/>
                  <a:gd name="T57" fmla="*/ 149 h 163"/>
                  <a:gd name="T58" fmla="*/ 14 w 198"/>
                  <a:gd name="T59" fmla="*/ 7 h 163"/>
                  <a:gd name="T60" fmla="*/ 21 w 198"/>
                  <a:gd name="T6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63">
                    <a:moveTo>
                      <a:pt x="21" y="0"/>
                    </a:moveTo>
                    <a:lnTo>
                      <a:pt x="127" y="142"/>
                    </a:lnTo>
                    <a:lnTo>
                      <a:pt x="120" y="149"/>
                    </a:lnTo>
                    <a:lnTo>
                      <a:pt x="120" y="142"/>
                    </a:lnTo>
                    <a:lnTo>
                      <a:pt x="184" y="128"/>
                    </a:lnTo>
                    <a:lnTo>
                      <a:pt x="198" y="128"/>
                    </a:lnTo>
                    <a:lnTo>
                      <a:pt x="191" y="135"/>
                    </a:lnTo>
                    <a:lnTo>
                      <a:pt x="177" y="156"/>
                    </a:lnTo>
                    <a:lnTo>
                      <a:pt x="170" y="156"/>
                    </a:lnTo>
                    <a:lnTo>
                      <a:pt x="170" y="156"/>
                    </a:lnTo>
                    <a:lnTo>
                      <a:pt x="106" y="163"/>
                    </a:lnTo>
                    <a:lnTo>
                      <a:pt x="106" y="163"/>
                    </a:lnTo>
                    <a:lnTo>
                      <a:pt x="106" y="163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113" y="156"/>
                    </a:lnTo>
                    <a:lnTo>
                      <a:pt x="106" y="163"/>
                    </a:lnTo>
                    <a:lnTo>
                      <a:pt x="106" y="156"/>
                    </a:lnTo>
                    <a:lnTo>
                      <a:pt x="170" y="149"/>
                    </a:lnTo>
                    <a:lnTo>
                      <a:pt x="170" y="156"/>
                    </a:lnTo>
                    <a:lnTo>
                      <a:pt x="170" y="149"/>
                    </a:lnTo>
                    <a:lnTo>
                      <a:pt x="184" y="128"/>
                    </a:lnTo>
                    <a:lnTo>
                      <a:pt x="191" y="135"/>
                    </a:lnTo>
                    <a:lnTo>
                      <a:pt x="184" y="135"/>
                    </a:lnTo>
                    <a:lnTo>
                      <a:pt x="120" y="149"/>
                    </a:lnTo>
                    <a:lnTo>
                      <a:pt x="120" y="149"/>
                    </a:lnTo>
                    <a:lnTo>
                      <a:pt x="120" y="149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49" name="Freeform 329"/>
              <p:cNvSpPr>
                <a:spLocks/>
              </p:cNvSpPr>
              <p:nvPr/>
            </p:nvSpPr>
            <p:spPr bwMode="auto">
              <a:xfrm>
                <a:off x="1169" y="2082"/>
                <a:ext cx="21" cy="28"/>
              </a:xfrm>
              <a:custGeom>
                <a:avLst/>
                <a:gdLst>
                  <a:gd name="T0" fmla="*/ 0 w 21"/>
                  <a:gd name="T1" fmla="*/ 21 h 28"/>
                  <a:gd name="T2" fmla="*/ 14 w 21"/>
                  <a:gd name="T3" fmla="*/ 7 h 28"/>
                  <a:gd name="T4" fmla="*/ 14 w 21"/>
                  <a:gd name="T5" fmla="*/ 0 h 28"/>
                  <a:gd name="T6" fmla="*/ 21 w 21"/>
                  <a:gd name="T7" fmla="*/ 7 h 28"/>
                  <a:gd name="T8" fmla="*/ 21 w 21"/>
                  <a:gd name="T9" fmla="*/ 14 h 28"/>
                  <a:gd name="T10" fmla="*/ 7 w 21"/>
                  <a:gd name="T11" fmla="*/ 28 h 28"/>
                  <a:gd name="T12" fmla="*/ 0 w 21"/>
                  <a:gd name="T13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8">
                    <a:moveTo>
                      <a:pt x="0" y="21"/>
                    </a:move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7" y="28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50" name="Freeform 330"/>
              <p:cNvSpPr>
                <a:spLocks/>
              </p:cNvSpPr>
              <p:nvPr/>
            </p:nvSpPr>
            <p:spPr bwMode="auto">
              <a:xfrm>
                <a:off x="1154" y="2096"/>
                <a:ext cx="36" cy="50"/>
              </a:xfrm>
              <a:custGeom>
                <a:avLst/>
                <a:gdLst>
                  <a:gd name="T0" fmla="*/ 29 w 36"/>
                  <a:gd name="T1" fmla="*/ 0 h 50"/>
                  <a:gd name="T2" fmla="*/ 15 w 36"/>
                  <a:gd name="T3" fmla="*/ 21 h 50"/>
                  <a:gd name="T4" fmla="*/ 15 w 36"/>
                  <a:gd name="T5" fmla="*/ 29 h 50"/>
                  <a:gd name="T6" fmla="*/ 0 w 36"/>
                  <a:gd name="T7" fmla="*/ 50 h 50"/>
                  <a:gd name="T8" fmla="*/ 0 w 36"/>
                  <a:gd name="T9" fmla="*/ 50 h 50"/>
                  <a:gd name="T10" fmla="*/ 22 w 36"/>
                  <a:gd name="T11" fmla="*/ 29 h 50"/>
                  <a:gd name="T12" fmla="*/ 22 w 36"/>
                  <a:gd name="T13" fmla="*/ 29 h 50"/>
                  <a:gd name="T14" fmla="*/ 36 w 36"/>
                  <a:gd name="T15" fmla="*/ 14 h 50"/>
                  <a:gd name="T16" fmla="*/ 29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29" y="0"/>
                    </a:moveTo>
                    <a:lnTo>
                      <a:pt x="15" y="21"/>
                    </a:lnTo>
                    <a:lnTo>
                      <a:pt x="15" y="29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36" y="14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51" name="Freeform 331"/>
              <p:cNvSpPr>
                <a:spLocks/>
              </p:cNvSpPr>
              <p:nvPr/>
            </p:nvSpPr>
            <p:spPr bwMode="auto">
              <a:xfrm>
                <a:off x="1154" y="2089"/>
                <a:ext cx="50" cy="64"/>
              </a:xfrm>
              <a:custGeom>
                <a:avLst/>
                <a:gdLst>
                  <a:gd name="T0" fmla="*/ 36 w 50"/>
                  <a:gd name="T1" fmla="*/ 14 h 64"/>
                  <a:gd name="T2" fmla="*/ 22 w 50"/>
                  <a:gd name="T3" fmla="*/ 36 h 64"/>
                  <a:gd name="T4" fmla="*/ 15 w 50"/>
                  <a:gd name="T5" fmla="*/ 28 h 64"/>
                  <a:gd name="T6" fmla="*/ 22 w 50"/>
                  <a:gd name="T7" fmla="*/ 28 h 64"/>
                  <a:gd name="T8" fmla="*/ 22 w 50"/>
                  <a:gd name="T9" fmla="*/ 36 h 64"/>
                  <a:gd name="T10" fmla="*/ 22 w 50"/>
                  <a:gd name="T11" fmla="*/ 43 h 64"/>
                  <a:gd name="T12" fmla="*/ 22 w 50"/>
                  <a:gd name="T13" fmla="*/ 43 h 64"/>
                  <a:gd name="T14" fmla="*/ 8 w 50"/>
                  <a:gd name="T15" fmla="*/ 64 h 64"/>
                  <a:gd name="T16" fmla="*/ 0 w 50"/>
                  <a:gd name="T17" fmla="*/ 57 h 64"/>
                  <a:gd name="T18" fmla="*/ 0 w 50"/>
                  <a:gd name="T19" fmla="*/ 57 h 64"/>
                  <a:gd name="T20" fmla="*/ 36 w 50"/>
                  <a:gd name="T21" fmla="*/ 21 h 64"/>
                  <a:gd name="T22" fmla="*/ 43 w 50"/>
                  <a:gd name="T23" fmla="*/ 21 h 64"/>
                  <a:gd name="T24" fmla="*/ 36 w 50"/>
                  <a:gd name="T25" fmla="*/ 21 h 64"/>
                  <a:gd name="T26" fmla="*/ 29 w 50"/>
                  <a:gd name="T27" fmla="*/ 7 h 64"/>
                  <a:gd name="T28" fmla="*/ 29 w 50"/>
                  <a:gd name="T29" fmla="*/ 7 h 64"/>
                  <a:gd name="T30" fmla="*/ 36 w 50"/>
                  <a:gd name="T31" fmla="*/ 0 h 64"/>
                  <a:gd name="T32" fmla="*/ 36 w 50"/>
                  <a:gd name="T33" fmla="*/ 7 h 64"/>
                  <a:gd name="T34" fmla="*/ 43 w 50"/>
                  <a:gd name="T35" fmla="*/ 21 h 64"/>
                  <a:gd name="T36" fmla="*/ 50 w 50"/>
                  <a:gd name="T37" fmla="*/ 28 h 64"/>
                  <a:gd name="T38" fmla="*/ 43 w 50"/>
                  <a:gd name="T39" fmla="*/ 28 h 64"/>
                  <a:gd name="T40" fmla="*/ 8 w 50"/>
                  <a:gd name="T41" fmla="*/ 64 h 64"/>
                  <a:gd name="T42" fmla="*/ 8 w 50"/>
                  <a:gd name="T43" fmla="*/ 64 h 64"/>
                  <a:gd name="T44" fmla="*/ 0 w 50"/>
                  <a:gd name="T45" fmla="*/ 57 h 64"/>
                  <a:gd name="T46" fmla="*/ 15 w 50"/>
                  <a:gd name="T47" fmla="*/ 36 h 64"/>
                  <a:gd name="T48" fmla="*/ 22 w 50"/>
                  <a:gd name="T49" fmla="*/ 43 h 64"/>
                  <a:gd name="T50" fmla="*/ 15 w 50"/>
                  <a:gd name="T51" fmla="*/ 36 h 64"/>
                  <a:gd name="T52" fmla="*/ 15 w 50"/>
                  <a:gd name="T53" fmla="*/ 28 h 64"/>
                  <a:gd name="T54" fmla="*/ 15 w 50"/>
                  <a:gd name="T55" fmla="*/ 28 h 64"/>
                  <a:gd name="T56" fmla="*/ 15 w 50"/>
                  <a:gd name="T57" fmla="*/ 28 h 64"/>
                  <a:gd name="T58" fmla="*/ 29 w 50"/>
                  <a:gd name="T59" fmla="*/ 7 h 64"/>
                  <a:gd name="T60" fmla="*/ 36 w 50"/>
                  <a:gd name="T61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" h="64">
                    <a:moveTo>
                      <a:pt x="36" y="14"/>
                    </a:moveTo>
                    <a:lnTo>
                      <a:pt x="22" y="36"/>
                    </a:lnTo>
                    <a:lnTo>
                      <a:pt x="15" y="28"/>
                    </a:lnTo>
                    <a:lnTo>
                      <a:pt x="22" y="28"/>
                    </a:lnTo>
                    <a:lnTo>
                      <a:pt x="22" y="36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8" y="6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36" y="21"/>
                    </a:lnTo>
                    <a:lnTo>
                      <a:pt x="43" y="21"/>
                    </a:lnTo>
                    <a:lnTo>
                      <a:pt x="36" y="21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36" y="7"/>
                    </a:lnTo>
                    <a:lnTo>
                      <a:pt x="43" y="21"/>
                    </a:lnTo>
                    <a:lnTo>
                      <a:pt x="50" y="28"/>
                    </a:lnTo>
                    <a:lnTo>
                      <a:pt x="43" y="28"/>
                    </a:lnTo>
                    <a:lnTo>
                      <a:pt x="8" y="64"/>
                    </a:lnTo>
                    <a:lnTo>
                      <a:pt x="8" y="64"/>
                    </a:lnTo>
                    <a:lnTo>
                      <a:pt x="0" y="57"/>
                    </a:lnTo>
                    <a:lnTo>
                      <a:pt x="15" y="36"/>
                    </a:lnTo>
                    <a:lnTo>
                      <a:pt x="22" y="43"/>
                    </a:lnTo>
                    <a:lnTo>
                      <a:pt x="15" y="36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29" y="7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52" name="Freeform 332"/>
              <p:cNvSpPr>
                <a:spLocks/>
              </p:cNvSpPr>
              <p:nvPr/>
            </p:nvSpPr>
            <p:spPr bwMode="auto">
              <a:xfrm>
                <a:off x="1169" y="2117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15 h 50"/>
                  <a:gd name="T4" fmla="*/ 14 w 35"/>
                  <a:gd name="T5" fmla="*/ 22 h 50"/>
                  <a:gd name="T6" fmla="*/ 0 w 35"/>
                  <a:gd name="T7" fmla="*/ 43 h 50"/>
                  <a:gd name="T8" fmla="*/ 0 w 35"/>
                  <a:gd name="T9" fmla="*/ 50 h 50"/>
                  <a:gd name="T10" fmla="*/ 21 w 35"/>
                  <a:gd name="T11" fmla="*/ 29 h 50"/>
                  <a:gd name="T12" fmla="*/ 21 w 35"/>
                  <a:gd name="T13" fmla="*/ 29 h 50"/>
                  <a:gd name="T14" fmla="*/ 35 w 35"/>
                  <a:gd name="T15" fmla="*/ 8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15"/>
                    </a:lnTo>
                    <a:lnTo>
                      <a:pt x="14" y="22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35" y="8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53" name="Freeform 333"/>
              <p:cNvSpPr>
                <a:spLocks/>
              </p:cNvSpPr>
              <p:nvPr/>
            </p:nvSpPr>
            <p:spPr bwMode="auto">
              <a:xfrm>
                <a:off x="1169" y="2110"/>
                <a:ext cx="42" cy="71"/>
              </a:xfrm>
              <a:custGeom>
                <a:avLst/>
                <a:gdLst>
                  <a:gd name="T0" fmla="*/ 35 w 42"/>
                  <a:gd name="T1" fmla="*/ 15 h 71"/>
                  <a:gd name="T2" fmla="*/ 21 w 42"/>
                  <a:gd name="T3" fmla="*/ 29 h 71"/>
                  <a:gd name="T4" fmla="*/ 14 w 42"/>
                  <a:gd name="T5" fmla="*/ 22 h 71"/>
                  <a:gd name="T6" fmla="*/ 21 w 42"/>
                  <a:gd name="T7" fmla="*/ 22 h 71"/>
                  <a:gd name="T8" fmla="*/ 21 w 42"/>
                  <a:gd name="T9" fmla="*/ 29 h 71"/>
                  <a:gd name="T10" fmla="*/ 21 w 42"/>
                  <a:gd name="T11" fmla="*/ 36 h 71"/>
                  <a:gd name="T12" fmla="*/ 21 w 42"/>
                  <a:gd name="T13" fmla="*/ 36 h 71"/>
                  <a:gd name="T14" fmla="*/ 7 w 42"/>
                  <a:gd name="T15" fmla="*/ 57 h 71"/>
                  <a:gd name="T16" fmla="*/ 0 w 42"/>
                  <a:gd name="T17" fmla="*/ 50 h 71"/>
                  <a:gd name="T18" fmla="*/ 7 w 42"/>
                  <a:gd name="T19" fmla="*/ 50 h 71"/>
                  <a:gd name="T20" fmla="*/ 7 w 42"/>
                  <a:gd name="T21" fmla="*/ 57 h 71"/>
                  <a:gd name="T22" fmla="*/ 7 w 42"/>
                  <a:gd name="T23" fmla="*/ 64 h 71"/>
                  <a:gd name="T24" fmla="*/ 0 w 42"/>
                  <a:gd name="T25" fmla="*/ 57 h 71"/>
                  <a:gd name="T26" fmla="*/ 21 w 42"/>
                  <a:gd name="T27" fmla="*/ 36 h 71"/>
                  <a:gd name="T28" fmla="*/ 28 w 42"/>
                  <a:gd name="T29" fmla="*/ 43 h 71"/>
                  <a:gd name="T30" fmla="*/ 21 w 42"/>
                  <a:gd name="T31" fmla="*/ 36 h 71"/>
                  <a:gd name="T32" fmla="*/ 35 w 42"/>
                  <a:gd name="T33" fmla="*/ 15 h 71"/>
                  <a:gd name="T34" fmla="*/ 42 w 42"/>
                  <a:gd name="T35" fmla="*/ 15 h 71"/>
                  <a:gd name="T36" fmla="*/ 35 w 42"/>
                  <a:gd name="T37" fmla="*/ 22 h 71"/>
                  <a:gd name="T38" fmla="*/ 28 w 42"/>
                  <a:gd name="T39" fmla="*/ 15 h 71"/>
                  <a:gd name="T40" fmla="*/ 28 w 42"/>
                  <a:gd name="T41" fmla="*/ 7 h 71"/>
                  <a:gd name="T42" fmla="*/ 35 w 42"/>
                  <a:gd name="T43" fmla="*/ 0 h 71"/>
                  <a:gd name="T44" fmla="*/ 35 w 42"/>
                  <a:gd name="T45" fmla="*/ 7 h 71"/>
                  <a:gd name="T46" fmla="*/ 42 w 42"/>
                  <a:gd name="T47" fmla="*/ 15 h 71"/>
                  <a:gd name="T48" fmla="*/ 42 w 42"/>
                  <a:gd name="T49" fmla="*/ 15 h 71"/>
                  <a:gd name="T50" fmla="*/ 42 w 42"/>
                  <a:gd name="T51" fmla="*/ 22 h 71"/>
                  <a:gd name="T52" fmla="*/ 28 w 42"/>
                  <a:gd name="T53" fmla="*/ 43 h 71"/>
                  <a:gd name="T54" fmla="*/ 28 w 42"/>
                  <a:gd name="T55" fmla="*/ 43 h 71"/>
                  <a:gd name="T56" fmla="*/ 28 w 42"/>
                  <a:gd name="T57" fmla="*/ 43 h 71"/>
                  <a:gd name="T58" fmla="*/ 7 w 42"/>
                  <a:gd name="T59" fmla="*/ 64 h 71"/>
                  <a:gd name="T60" fmla="*/ 0 w 42"/>
                  <a:gd name="T61" fmla="*/ 71 h 71"/>
                  <a:gd name="T62" fmla="*/ 0 w 42"/>
                  <a:gd name="T63" fmla="*/ 57 h 71"/>
                  <a:gd name="T64" fmla="*/ 0 w 42"/>
                  <a:gd name="T65" fmla="*/ 50 h 71"/>
                  <a:gd name="T66" fmla="*/ 0 w 42"/>
                  <a:gd name="T67" fmla="*/ 50 h 71"/>
                  <a:gd name="T68" fmla="*/ 0 w 42"/>
                  <a:gd name="T69" fmla="*/ 50 h 71"/>
                  <a:gd name="T70" fmla="*/ 14 w 42"/>
                  <a:gd name="T71" fmla="*/ 29 h 71"/>
                  <a:gd name="T72" fmla="*/ 21 w 42"/>
                  <a:gd name="T73" fmla="*/ 36 h 71"/>
                  <a:gd name="T74" fmla="*/ 14 w 42"/>
                  <a:gd name="T75" fmla="*/ 29 h 71"/>
                  <a:gd name="T76" fmla="*/ 14 w 42"/>
                  <a:gd name="T77" fmla="*/ 22 h 71"/>
                  <a:gd name="T78" fmla="*/ 14 w 42"/>
                  <a:gd name="T79" fmla="*/ 22 h 71"/>
                  <a:gd name="T80" fmla="*/ 14 w 42"/>
                  <a:gd name="T81" fmla="*/ 22 h 71"/>
                  <a:gd name="T82" fmla="*/ 28 w 42"/>
                  <a:gd name="T83" fmla="*/ 7 h 71"/>
                  <a:gd name="T84" fmla="*/ 35 w 42"/>
                  <a:gd name="T85" fmla="*/ 1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35" y="15"/>
                    </a:moveTo>
                    <a:lnTo>
                      <a:pt x="21" y="29"/>
                    </a:lnTo>
                    <a:lnTo>
                      <a:pt x="14" y="22"/>
                    </a:lnTo>
                    <a:lnTo>
                      <a:pt x="21" y="22"/>
                    </a:lnTo>
                    <a:lnTo>
                      <a:pt x="21" y="29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7" y="50"/>
                    </a:lnTo>
                    <a:lnTo>
                      <a:pt x="7" y="57"/>
                    </a:lnTo>
                    <a:lnTo>
                      <a:pt x="7" y="64"/>
                    </a:lnTo>
                    <a:lnTo>
                      <a:pt x="0" y="57"/>
                    </a:lnTo>
                    <a:lnTo>
                      <a:pt x="21" y="36"/>
                    </a:lnTo>
                    <a:lnTo>
                      <a:pt x="28" y="43"/>
                    </a:lnTo>
                    <a:lnTo>
                      <a:pt x="21" y="36"/>
                    </a:lnTo>
                    <a:lnTo>
                      <a:pt x="35" y="15"/>
                    </a:lnTo>
                    <a:lnTo>
                      <a:pt x="42" y="15"/>
                    </a:lnTo>
                    <a:lnTo>
                      <a:pt x="35" y="22"/>
                    </a:lnTo>
                    <a:lnTo>
                      <a:pt x="28" y="15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15"/>
                    </a:lnTo>
                    <a:lnTo>
                      <a:pt x="42" y="15"/>
                    </a:lnTo>
                    <a:lnTo>
                      <a:pt x="42" y="22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7" y="64"/>
                    </a:lnTo>
                    <a:lnTo>
                      <a:pt x="0" y="71"/>
                    </a:lnTo>
                    <a:lnTo>
                      <a:pt x="0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21" y="36"/>
                    </a:lnTo>
                    <a:lnTo>
                      <a:pt x="14" y="29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8" y="7"/>
                    </a:lnTo>
                    <a:lnTo>
                      <a:pt x="35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54" name="Freeform 334"/>
              <p:cNvSpPr>
                <a:spLocks/>
              </p:cNvSpPr>
              <p:nvPr/>
            </p:nvSpPr>
            <p:spPr bwMode="auto">
              <a:xfrm>
                <a:off x="1183" y="2132"/>
                <a:ext cx="35" cy="49"/>
              </a:xfrm>
              <a:custGeom>
                <a:avLst/>
                <a:gdLst>
                  <a:gd name="T0" fmla="*/ 28 w 35"/>
                  <a:gd name="T1" fmla="*/ 0 h 49"/>
                  <a:gd name="T2" fmla="*/ 14 w 35"/>
                  <a:gd name="T3" fmla="*/ 21 h 49"/>
                  <a:gd name="T4" fmla="*/ 14 w 35"/>
                  <a:gd name="T5" fmla="*/ 28 h 49"/>
                  <a:gd name="T6" fmla="*/ 0 w 35"/>
                  <a:gd name="T7" fmla="*/ 42 h 49"/>
                  <a:gd name="T8" fmla="*/ 0 w 35"/>
                  <a:gd name="T9" fmla="*/ 49 h 49"/>
                  <a:gd name="T10" fmla="*/ 14 w 35"/>
                  <a:gd name="T11" fmla="*/ 28 h 49"/>
                  <a:gd name="T12" fmla="*/ 21 w 35"/>
                  <a:gd name="T13" fmla="*/ 28 h 49"/>
                  <a:gd name="T14" fmla="*/ 35 w 35"/>
                  <a:gd name="T15" fmla="*/ 14 h 49"/>
                  <a:gd name="T16" fmla="*/ 28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28" y="0"/>
                    </a:moveTo>
                    <a:lnTo>
                      <a:pt x="14" y="21"/>
                    </a:lnTo>
                    <a:lnTo>
                      <a:pt x="14" y="28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55" name="Freeform 335"/>
              <p:cNvSpPr>
                <a:spLocks/>
              </p:cNvSpPr>
              <p:nvPr/>
            </p:nvSpPr>
            <p:spPr bwMode="auto">
              <a:xfrm>
                <a:off x="1183" y="2132"/>
                <a:ext cx="49" cy="71"/>
              </a:xfrm>
              <a:custGeom>
                <a:avLst/>
                <a:gdLst>
                  <a:gd name="T0" fmla="*/ 35 w 49"/>
                  <a:gd name="T1" fmla="*/ 7 h 71"/>
                  <a:gd name="T2" fmla="*/ 21 w 49"/>
                  <a:gd name="T3" fmla="*/ 28 h 71"/>
                  <a:gd name="T4" fmla="*/ 14 w 49"/>
                  <a:gd name="T5" fmla="*/ 21 h 71"/>
                  <a:gd name="T6" fmla="*/ 21 w 49"/>
                  <a:gd name="T7" fmla="*/ 21 h 71"/>
                  <a:gd name="T8" fmla="*/ 21 w 49"/>
                  <a:gd name="T9" fmla="*/ 28 h 71"/>
                  <a:gd name="T10" fmla="*/ 21 w 49"/>
                  <a:gd name="T11" fmla="*/ 35 h 71"/>
                  <a:gd name="T12" fmla="*/ 21 w 49"/>
                  <a:gd name="T13" fmla="*/ 35 h 71"/>
                  <a:gd name="T14" fmla="*/ 7 w 49"/>
                  <a:gd name="T15" fmla="*/ 49 h 71"/>
                  <a:gd name="T16" fmla="*/ 0 w 49"/>
                  <a:gd name="T17" fmla="*/ 42 h 71"/>
                  <a:gd name="T18" fmla="*/ 7 w 49"/>
                  <a:gd name="T19" fmla="*/ 42 h 71"/>
                  <a:gd name="T20" fmla="*/ 7 w 49"/>
                  <a:gd name="T21" fmla="*/ 49 h 71"/>
                  <a:gd name="T22" fmla="*/ 7 w 49"/>
                  <a:gd name="T23" fmla="*/ 56 h 71"/>
                  <a:gd name="T24" fmla="*/ 0 w 49"/>
                  <a:gd name="T25" fmla="*/ 49 h 71"/>
                  <a:gd name="T26" fmla="*/ 14 w 49"/>
                  <a:gd name="T27" fmla="*/ 28 h 71"/>
                  <a:gd name="T28" fmla="*/ 14 w 49"/>
                  <a:gd name="T29" fmla="*/ 28 h 71"/>
                  <a:gd name="T30" fmla="*/ 14 w 49"/>
                  <a:gd name="T31" fmla="*/ 28 h 71"/>
                  <a:gd name="T32" fmla="*/ 21 w 49"/>
                  <a:gd name="T33" fmla="*/ 28 h 71"/>
                  <a:gd name="T34" fmla="*/ 28 w 49"/>
                  <a:gd name="T35" fmla="*/ 35 h 71"/>
                  <a:gd name="T36" fmla="*/ 21 w 49"/>
                  <a:gd name="T37" fmla="*/ 28 h 71"/>
                  <a:gd name="T38" fmla="*/ 35 w 49"/>
                  <a:gd name="T39" fmla="*/ 14 h 71"/>
                  <a:gd name="T40" fmla="*/ 42 w 49"/>
                  <a:gd name="T41" fmla="*/ 14 h 71"/>
                  <a:gd name="T42" fmla="*/ 49 w 49"/>
                  <a:gd name="T43" fmla="*/ 21 h 71"/>
                  <a:gd name="T44" fmla="*/ 42 w 49"/>
                  <a:gd name="T45" fmla="*/ 21 h 71"/>
                  <a:gd name="T46" fmla="*/ 28 w 49"/>
                  <a:gd name="T47" fmla="*/ 35 h 71"/>
                  <a:gd name="T48" fmla="*/ 28 w 49"/>
                  <a:gd name="T49" fmla="*/ 35 h 71"/>
                  <a:gd name="T50" fmla="*/ 21 w 49"/>
                  <a:gd name="T51" fmla="*/ 35 h 71"/>
                  <a:gd name="T52" fmla="*/ 14 w 49"/>
                  <a:gd name="T53" fmla="*/ 35 h 71"/>
                  <a:gd name="T54" fmla="*/ 14 w 49"/>
                  <a:gd name="T55" fmla="*/ 28 h 71"/>
                  <a:gd name="T56" fmla="*/ 21 w 49"/>
                  <a:gd name="T57" fmla="*/ 35 h 71"/>
                  <a:gd name="T58" fmla="*/ 7 w 49"/>
                  <a:gd name="T59" fmla="*/ 56 h 71"/>
                  <a:gd name="T60" fmla="*/ 0 w 49"/>
                  <a:gd name="T61" fmla="*/ 71 h 71"/>
                  <a:gd name="T62" fmla="*/ 0 w 49"/>
                  <a:gd name="T63" fmla="*/ 49 h 71"/>
                  <a:gd name="T64" fmla="*/ 0 w 49"/>
                  <a:gd name="T65" fmla="*/ 42 h 71"/>
                  <a:gd name="T66" fmla="*/ 0 w 49"/>
                  <a:gd name="T67" fmla="*/ 42 h 71"/>
                  <a:gd name="T68" fmla="*/ 0 w 49"/>
                  <a:gd name="T69" fmla="*/ 42 h 71"/>
                  <a:gd name="T70" fmla="*/ 14 w 49"/>
                  <a:gd name="T71" fmla="*/ 28 h 71"/>
                  <a:gd name="T72" fmla="*/ 21 w 49"/>
                  <a:gd name="T73" fmla="*/ 35 h 71"/>
                  <a:gd name="T74" fmla="*/ 14 w 49"/>
                  <a:gd name="T75" fmla="*/ 28 h 71"/>
                  <a:gd name="T76" fmla="*/ 14 w 49"/>
                  <a:gd name="T77" fmla="*/ 21 h 71"/>
                  <a:gd name="T78" fmla="*/ 14 w 49"/>
                  <a:gd name="T79" fmla="*/ 21 h 71"/>
                  <a:gd name="T80" fmla="*/ 14 w 49"/>
                  <a:gd name="T81" fmla="*/ 21 h 71"/>
                  <a:gd name="T82" fmla="*/ 28 w 49"/>
                  <a:gd name="T83" fmla="*/ 0 h 71"/>
                  <a:gd name="T84" fmla="*/ 35 w 49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71">
                    <a:moveTo>
                      <a:pt x="35" y="7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49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7" y="49"/>
                    </a:lnTo>
                    <a:lnTo>
                      <a:pt x="7" y="56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42" y="14"/>
                    </a:lnTo>
                    <a:lnTo>
                      <a:pt x="49" y="21"/>
                    </a:lnTo>
                    <a:lnTo>
                      <a:pt x="42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6"/>
                    </a:lnTo>
                    <a:lnTo>
                      <a:pt x="0" y="71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0"/>
                    </a:lnTo>
                    <a:lnTo>
                      <a:pt x="35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56" name="Freeform 336"/>
              <p:cNvSpPr>
                <a:spLocks/>
              </p:cNvSpPr>
              <p:nvPr/>
            </p:nvSpPr>
            <p:spPr bwMode="auto">
              <a:xfrm>
                <a:off x="1211" y="2125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7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21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21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57" name="Freeform 337"/>
              <p:cNvSpPr>
                <a:spLocks/>
              </p:cNvSpPr>
              <p:nvPr/>
            </p:nvSpPr>
            <p:spPr bwMode="auto">
              <a:xfrm>
                <a:off x="1197" y="2153"/>
                <a:ext cx="35" cy="42"/>
              </a:xfrm>
              <a:custGeom>
                <a:avLst/>
                <a:gdLst>
                  <a:gd name="T0" fmla="*/ 28 w 35"/>
                  <a:gd name="T1" fmla="*/ 0 h 42"/>
                  <a:gd name="T2" fmla="*/ 14 w 35"/>
                  <a:gd name="T3" fmla="*/ 14 h 42"/>
                  <a:gd name="T4" fmla="*/ 14 w 35"/>
                  <a:gd name="T5" fmla="*/ 21 h 42"/>
                  <a:gd name="T6" fmla="*/ 0 w 35"/>
                  <a:gd name="T7" fmla="*/ 42 h 42"/>
                  <a:gd name="T8" fmla="*/ 0 w 35"/>
                  <a:gd name="T9" fmla="*/ 42 h 42"/>
                  <a:gd name="T10" fmla="*/ 14 w 35"/>
                  <a:gd name="T11" fmla="*/ 28 h 42"/>
                  <a:gd name="T12" fmla="*/ 21 w 35"/>
                  <a:gd name="T13" fmla="*/ 28 h 42"/>
                  <a:gd name="T14" fmla="*/ 35 w 35"/>
                  <a:gd name="T15" fmla="*/ 7 h 42"/>
                  <a:gd name="T16" fmla="*/ 28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58" name="Freeform 338"/>
              <p:cNvSpPr>
                <a:spLocks/>
              </p:cNvSpPr>
              <p:nvPr/>
            </p:nvSpPr>
            <p:spPr bwMode="auto">
              <a:xfrm>
                <a:off x="1197" y="2146"/>
                <a:ext cx="43" cy="57"/>
              </a:xfrm>
              <a:custGeom>
                <a:avLst/>
                <a:gdLst>
                  <a:gd name="T0" fmla="*/ 35 w 43"/>
                  <a:gd name="T1" fmla="*/ 14 h 57"/>
                  <a:gd name="T2" fmla="*/ 21 w 43"/>
                  <a:gd name="T3" fmla="*/ 28 h 57"/>
                  <a:gd name="T4" fmla="*/ 14 w 43"/>
                  <a:gd name="T5" fmla="*/ 21 h 57"/>
                  <a:gd name="T6" fmla="*/ 21 w 43"/>
                  <a:gd name="T7" fmla="*/ 21 h 57"/>
                  <a:gd name="T8" fmla="*/ 21 w 43"/>
                  <a:gd name="T9" fmla="*/ 28 h 57"/>
                  <a:gd name="T10" fmla="*/ 21 w 43"/>
                  <a:gd name="T11" fmla="*/ 35 h 57"/>
                  <a:gd name="T12" fmla="*/ 21 w 43"/>
                  <a:gd name="T13" fmla="*/ 35 h 57"/>
                  <a:gd name="T14" fmla="*/ 7 w 43"/>
                  <a:gd name="T15" fmla="*/ 57 h 57"/>
                  <a:gd name="T16" fmla="*/ 0 w 43"/>
                  <a:gd name="T17" fmla="*/ 49 h 57"/>
                  <a:gd name="T18" fmla="*/ 0 w 43"/>
                  <a:gd name="T19" fmla="*/ 49 h 57"/>
                  <a:gd name="T20" fmla="*/ 14 w 43"/>
                  <a:gd name="T21" fmla="*/ 35 h 57"/>
                  <a:gd name="T22" fmla="*/ 14 w 43"/>
                  <a:gd name="T23" fmla="*/ 35 h 57"/>
                  <a:gd name="T24" fmla="*/ 14 w 43"/>
                  <a:gd name="T25" fmla="*/ 35 h 57"/>
                  <a:gd name="T26" fmla="*/ 21 w 43"/>
                  <a:gd name="T27" fmla="*/ 35 h 57"/>
                  <a:gd name="T28" fmla="*/ 28 w 43"/>
                  <a:gd name="T29" fmla="*/ 42 h 57"/>
                  <a:gd name="T30" fmla="*/ 21 w 43"/>
                  <a:gd name="T31" fmla="*/ 35 h 57"/>
                  <a:gd name="T32" fmla="*/ 35 w 43"/>
                  <a:gd name="T33" fmla="*/ 14 h 57"/>
                  <a:gd name="T34" fmla="*/ 43 w 43"/>
                  <a:gd name="T35" fmla="*/ 14 h 57"/>
                  <a:gd name="T36" fmla="*/ 35 w 43"/>
                  <a:gd name="T37" fmla="*/ 21 h 57"/>
                  <a:gd name="T38" fmla="*/ 28 w 43"/>
                  <a:gd name="T39" fmla="*/ 14 h 57"/>
                  <a:gd name="T40" fmla="*/ 28 w 43"/>
                  <a:gd name="T41" fmla="*/ 7 h 57"/>
                  <a:gd name="T42" fmla="*/ 35 w 43"/>
                  <a:gd name="T43" fmla="*/ 0 h 57"/>
                  <a:gd name="T44" fmla="*/ 35 w 43"/>
                  <a:gd name="T45" fmla="*/ 7 h 57"/>
                  <a:gd name="T46" fmla="*/ 43 w 43"/>
                  <a:gd name="T47" fmla="*/ 14 h 57"/>
                  <a:gd name="T48" fmla="*/ 43 w 43"/>
                  <a:gd name="T49" fmla="*/ 14 h 57"/>
                  <a:gd name="T50" fmla="*/ 43 w 43"/>
                  <a:gd name="T51" fmla="*/ 21 h 57"/>
                  <a:gd name="T52" fmla="*/ 28 w 43"/>
                  <a:gd name="T53" fmla="*/ 42 h 57"/>
                  <a:gd name="T54" fmla="*/ 28 w 43"/>
                  <a:gd name="T55" fmla="*/ 42 h 57"/>
                  <a:gd name="T56" fmla="*/ 21 w 43"/>
                  <a:gd name="T57" fmla="*/ 42 h 57"/>
                  <a:gd name="T58" fmla="*/ 14 w 43"/>
                  <a:gd name="T59" fmla="*/ 42 h 57"/>
                  <a:gd name="T60" fmla="*/ 14 w 43"/>
                  <a:gd name="T61" fmla="*/ 35 h 57"/>
                  <a:gd name="T62" fmla="*/ 21 w 43"/>
                  <a:gd name="T63" fmla="*/ 42 h 57"/>
                  <a:gd name="T64" fmla="*/ 7 w 43"/>
                  <a:gd name="T65" fmla="*/ 57 h 57"/>
                  <a:gd name="T66" fmla="*/ 7 w 43"/>
                  <a:gd name="T67" fmla="*/ 57 h 57"/>
                  <a:gd name="T68" fmla="*/ 0 w 43"/>
                  <a:gd name="T69" fmla="*/ 49 h 57"/>
                  <a:gd name="T70" fmla="*/ 14 w 43"/>
                  <a:gd name="T71" fmla="*/ 28 h 57"/>
                  <a:gd name="T72" fmla="*/ 21 w 43"/>
                  <a:gd name="T73" fmla="*/ 35 h 57"/>
                  <a:gd name="T74" fmla="*/ 14 w 43"/>
                  <a:gd name="T75" fmla="*/ 28 h 57"/>
                  <a:gd name="T76" fmla="*/ 14 w 43"/>
                  <a:gd name="T77" fmla="*/ 21 h 57"/>
                  <a:gd name="T78" fmla="*/ 14 w 43"/>
                  <a:gd name="T79" fmla="*/ 21 h 57"/>
                  <a:gd name="T80" fmla="*/ 14 w 43"/>
                  <a:gd name="T81" fmla="*/ 21 h 57"/>
                  <a:gd name="T82" fmla="*/ 28 w 43"/>
                  <a:gd name="T83" fmla="*/ 7 h 57"/>
                  <a:gd name="T84" fmla="*/ 35 w 43"/>
                  <a:gd name="T8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57">
                    <a:moveTo>
                      <a:pt x="35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21" y="35"/>
                    </a:lnTo>
                    <a:lnTo>
                      <a:pt x="28" y="42"/>
                    </a:lnTo>
                    <a:lnTo>
                      <a:pt x="21" y="35"/>
                    </a:lnTo>
                    <a:lnTo>
                      <a:pt x="35" y="14"/>
                    </a:lnTo>
                    <a:lnTo>
                      <a:pt x="43" y="14"/>
                    </a:lnTo>
                    <a:lnTo>
                      <a:pt x="35" y="21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3" y="14"/>
                    </a:lnTo>
                    <a:lnTo>
                      <a:pt x="43" y="14"/>
                    </a:lnTo>
                    <a:lnTo>
                      <a:pt x="43" y="21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1" y="42"/>
                    </a:lnTo>
                    <a:lnTo>
                      <a:pt x="14" y="42"/>
                    </a:lnTo>
                    <a:lnTo>
                      <a:pt x="14" y="35"/>
                    </a:lnTo>
                    <a:lnTo>
                      <a:pt x="21" y="42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59" name="Freeform 339"/>
              <p:cNvSpPr>
                <a:spLocks/>
              </p:cNvSpPr>
              <p:nvPr/>
            </p:nvSpPr>
            <p:spPr bwMode="auto">
              <a:xfrm>
                <a:off x="1211" y="2167"/>
                <a:ext cx="36" cy="50"/>
              </a:xfrm>
              <a:custGeom>
                <a:avLst/>
                <a:gdLst>
                  <a:gd name="T0" fmla="*/ 21 w 36"/>
                  <a:gd name="T1" fmla="*/ 0 h 50"/>
                  <a:gd name="T2" fmla="*/ 14 w 36"/>
                  <a:gd name="T3" fmla="*/ 14 h 50"/>
                  <a:gd name="T4" fmla="*/ 14 w 36"/>
                  <a:gd name="T5" fmla="*/ 21 h 50"/>
                  <a:gd name="T6" fmla="*/ 0 w 36"/>
                  <a:gd name="T7" fmla="*/ 43 h 50"/>
                  <a:gd name="T8" fmla="*/ 0 w 36"/>
                  <a:gd name="T9" fmla="*/ 50 h 50"/>
                  <a:gd name="T10" fmla="*/ 14 w 36"/>
                  <a:gd name="T11" fmla="*/ 28 h 50"/>
                  <a:gd name="T12" fmla="*/ 21 w 36"/>
                  <a:gd name="T13" fmla="*/ 28 h 50"/>
                  <a:gd name="T14" fmla="*/ 36 w 36"/>
                  <a:gd name="T15" fmla="*/ 7 h 50"/>
                  <a:gd name="T16" fmla="*/ 21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21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6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60" name="Freeform 340"/>
              <p:cNvSpPr>
                <a:spLocks/>
              </p:cNvSpPr>
              <p:nvPr/>
            </p:nvSpPr>
            <p:spPr bwMode="auto">
              <a:xfrm>
                <a:off x="1211" y="2167"/>
                <a:ext cx="50" cy="71"/>
              </a:xfrm>
              <a:custGeom>
                <a:avLst/>
                <a:gdLst>
                  <a:gd name="T0" fmla="*/ 29 w 50"/>
                  <a:gd name="T1" fmla="*/ 0 h 71"/>
                  <a:gd name="T2" fmla="*/ 21 w 50"/>
                  <a:gd name="T3" fmla="*/ 14 h 71"/>
                  <a:gd name="T4" fmla="*/ 14 w 50"/>
                  <a:gd name="T5" fmla="*/ 14 h 71"/>
                  <a:gd name="T6" fmla="*/ 21 w 50"/>
                  <a:gd name="T7" fmla="*/ 14 h 71"/>
                  <a:gd name="T8" fmla="*/ 21 w 50"/>
                  <a:gd name="T9" fmla="*/ 21 h 71"/>
                  <a:gd name="T10" fmla="*/ 21 w 50"/>
                  <a:gd name="T11" fmla="*/ 28 h 71"/>
                  <a:gd name="T12" fmla="*/ 21 w 50"/>
                  <a:gd name="T13" fmla="*/ 28 h 71"/>
                  <a:gd name="T14" fmla="*/ 7 w 50"/>
                  <a:gd name="T15" fmla="*/ 50 h 71"/>
                  <a:gd name="T16" fmla="*/ 0 w 50"/>
                  <a:gd name="T17" fmla="*/ 43 h 71"/>
                  <a:gd name="T18" fmla="*/ 7 w 50"/>
                  <a:gd name="T19" fmla="*/ 43 h 71"/>
                  <a:gd name="T20" fmla="*/ 7 w 50"/>
                  <a:gd name="T21" fmla="*/ 50 h 71"/>
                  <a:gd name="T22" fmla="*/ 7 w 50"/>
                  <a:gd name="T23" fmla="*/ 57 h 71"/>
                  <a:gd name="T24" fmla="*/ 0 w 50"/>
                  <a:gd name="T25" fmla="*/ 50 h 71"/>
                  <a:gd name="T26" fmla="*/ 14 w 50"/>
                  <a:gd name="T27" fmla="*/ 28 h 71"/>
                  <a:gd name="T28" fmla="*/ 14 w 50"/>
                  <a:gd name="T29" fmla="*/ 28 h 71"/>
                  <a:gd name="T30" fmla="*/ 14 w 50"/>
                  <a:gd name="T31" fmla="*/ 28 h 71"/>
                  <a:gd name="T32" fmla="*/ 21 w 50"/>
                  <a:gd name="T33" fmla="*/ 28 h 71"/>
                  <a:gd name="T34" fmla="*/ 29 w 50"/>
                  <a:gd name="T35" fmla="*/ 36 h 71"/>
                  <a:gd name="T36" fmla="*/ 21 w 50"/>
                  <a:gd name="T37" fmla="*/ 28 h 71"/>
                  <a:gd name="T38" fmla="*/ 36 w 50"/>
                  <a:gd name="T39" fmla="*/ 7 h 71"/>
                  <a:gd name="T40" fmla="*/ 36 w 50"/>
                  <a:gd name="T41" fmla="*/ 7 h 71"/>
                  <a:gd name="T42" fmla="*/ 50 w 50"/>
                  <a:gd name="T43" fmla="*/ 14 h 71"/>
                  <a:gd name="T44" fmla="*/ 43 w 50"/>
                  <a:gd name="T45" fmla="*/ 14 h 71"/>
                  <a:gd name="T46" fmla="*/ 29 w 50"/>
                  <a:gd name="T47" fmla="*/ 36 h 71"/>
                  <a:gd name="T48" fmla="*/ 29 w 50"/>
                  <a:gd name="T49" fmla="*/ 36 h 71"/>
                  <a:gd name="T50" fmla="*/ 21 w 50"/>
                  <a:gd name="T51" fmla="*/ 36 h 71"/>
                  <a:gd name="T52" fmla="*/ 14 w 50"/>
                  <a:gd name="T53" fmla="*/ 36 h 71"/>
                  <a:gd name="T54" fmla="*/ 14 w 50"/>
                  <a:gd name="T55" fmla="*/ 28 h 71"/>
                  <a:gd name="T56" fmla="*/ 21 w 50"/>
                  <a:gd name="T57" fmla="*/ 36 h 71"/>
                  <a:gd name="T58" fmla="*/ 7 w 50"/>
                  <a:gd name="T59" fmla="*/ 57 h 71"/>
                  <a:gd name="T60" fmla="*/ 0 w 50"/>
                  <a:gd name="T61" fmla="*/ 71 h 71"/>
                  <a:gd name="T62" fmla="*/ 0 w 50"/>
                  <a:gd name="T63" fmla="*/ 50 h 71"/>
                  <a:gd name="T64" fmla="*/ 0 w 50"/>
                  <a:gd name="T65" fmla="*/ 43 h 71"/>
                  <a:gd name="T66" fmla="*/ 0 w 50"/>
                  <a:gd name="T67" fmla="*/ 43 h 71"/>
                  <a:gd name="T68" fmla="*/ 0 w 50"/>
                  <a:gd name="T69" fmla="*/ 43 h 71"/>
                  <a:gd name="T70" fmla="*/ 14 w 50"/>
                  <a:gd name="T71" fmla="*/ 21 h 71"/>
                  <a:gd name="T72" fmla="*/ 21 w 50"/>
                  <a:gd name="T73" fmla="*/ 28 h 71"/>
                  <a:gd name="T74" fmla="*/ 14 w 50"/>
                  <a:gd name="T75" fmla="*/ 21 h 71"/>
                  <a:gd name="T76" fmla="*/ 14 w 50"/>
                  <a:gd name="T77" fmla="*/ 14 h 71"/>
                  <a:gd name="T78" fmla="*/ 14 w 50"/>
                  <a:gd name="T79" fmla="*/ 14 h 71"/>
                  <a:gd name="T80" fmla="*/ 14 w 50"/>
                  <a:gd name="T81" fmla="*/ 14 h 71"/>
                  <a:gd name="T82" fmla="*/ 21 w 50"/>
                  <a:gd name="T83" fmla="*/ 0 h 71"/>
                  <a:gd name="T84" fmla="*/ 29 w 50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71">
                    <a:moveTo>
                      <a:pt x="29" y="0"/>
                    </a:moveTo>
                    <a:lnTo>
                      <a:pt x="21" y="14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7" y="50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9" y="36"/>
                    </a:lnTo>
                    <a:lnTo>
                      <a:pt x="21" y="28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50" y="14"/>
                    </a:lnTo>
                    <a:lnTo>
                      <a:pt x="43" y="14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28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71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4" y="21"/>
                    </a:lnTo>
                    <a:lnTo>
                      <a:pt x="21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1" y="0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61" name="Freeform 341"/>
              <p:cNvSpPr>
                <a:spLocks/>
              </p:cNvSpPr>
              <p:nvPr/>
            </p:nvSpPr>
            <p:spPr bwMode="auto">
              <a:xfrm>
                <a:off x="1232" y="2167"/>
                <a:ext cx="15" cy="14"/>
              </a:xfrm>
              <a:custGeom>
                <a:avLst/>
                <a:gdLst>
                  <a:gd name="T0" fmla="*/ 15 w 15"/>
                  <a:gd name="T1" fmla="*/ 14 h 14"/>
                  <a:gd name="T2" fmla="*/ 0 w 15"/>
                  <a:gd name="T3" fmla="*/ 7 h 14"/>
                  <a:gd name="T4" fmla="*/ 0 w 15"/>
                  <a:gd name="T5" fmla="*/ 0 h 14"/>
                  <a:gd name="T6" fmla="*/ 0 w 15"/>
                  <a:gd name="T7" fmla="*/ 0 h 14"/>
                  <a:gd name="T8" fmla="*/ 0 w 15"/>
                  <a:gd name="T9" fmla="*/ 0 h 14"/>
                  <a:gd name="T10" fmla="*/ 15 w 15"/>
                  <a:gd name="T11" fmla="*/ 7 h 14"/>
                  <a:gd name="T12" fmla="*/ 15 w 15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4">
                    <a:moveTo>
                      <a:pt x="15" y="14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5" y="7"/>
                    </a:lnTo>
                    <a:lnTo>
                      <a:pt x="1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62" name="Freeform 342"/>
              <p:cNvSpPr>
                <a:spLocks/>
              </p:cNvSpPr>
              <p:nvPr/>
            </p:nvSpPr>
            <p:spPr bwMode="auto">
              <a:xfrm>
                <a:off x="1218" y="2181"/>
                <a:ext cx="36" cy="50"/>
              </a:xfrm>
              <a:custGeom>
                <a:avLst/>
                <a:gdLst>
                  <a:gd name="T0" fmla="*/ 29 w 36"/>
                  <a:gd name="T1" fmla="*/ 0 h 50"/>
                  <a:gd name="T2" fmla="*/ 14 w 36"/>
                  <a:gd name="T3" fmla="*/ 22 h 50"/>
                  <a:gd name="T4" fmla="*/ 14 w 36"/>
                  <a:gd name="T5" fmla="*/ 29 h 50"/>
                  <a:gd name="T6" fmla="*/ 0 w 36"/>
                  <a:gd name="T7" fmla="*/ 50 h 50"/>
                  <a:gd name="T8" fmla="*/ 7 w 36"/>
                  <a:gd name="T9" fmla="*/ 50 h 50"/>
                  <a:gd name="T10" fmla="*/ 22 w 36"/>
                  <a:gd name="T11" fmla="*/ 29 h 50"/>
                  <a:gd name="T12" fmla="*/ 29 w 36"/>
                  <a:gd name="T13" fmla="*/ 29 h 50"/>
                  <a:gd name="T14" fmla="*/ 36 w 36"/>
                  <a:gd name="T15" fmla="*/ 14 h 50"/>
                  <a:gd name="T16" fmla="*/ 29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29" y="0"/>
                    </a:moveTo>
                    <a:lnTo>
                      <a:pt x="14" y="22"/>
                    </a:lnTo>
                    <a:lnTo>
                      <a:pt x="14" y="29"/>
                    </a:lnTo>
                    <a:lnTo>
                      <a:pt x="0" y="50"/>
                    </a:lnTo>
                    <a:lnTo>
                      <a:pt x="7" y="50"/>
                    </a:lnTo>
                    <a:lnTo>
                      <a:pt x="22" y="29"/>
                    </a:lnTo>
                    <a:lnTo>
                      <a:pt x="29" y="29"/>
                    </a:lnTo>
                    <a:lnTo>
                      <a:pt x="36" y="14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63" name="Freeform 343"/>
              <p:cNvSpPr>
                <a:spLocks/>
              </p:cNvSpPr>
              <p:nvPr/>
            </p:nvSpPr>
            <p:spPr bwMode="auto">
              <a:xfrm>
                <a:off x="1211" y="2181"/>
                <a:ext cx="50" cy="57"/>
              </a:xfrm>
              <a:custGeom>
                <a:avLst/>
                <a:gdLst>
                  <a:gd name="T0" fmla="*/ 43 w 50"/>
                  <a:gd name="T1" fmla="*/ 7 h 57"/>
                  <a:gd name="T2" fmla="*/ 29 w 50"/>
                  <a:gd name="T3" fmla="*/ 29 h 57"/>
                  <a:gd name="T4" fmla="*/ 21 w 50"/>
                  <a:gd name="T5" fmla="*/ 22 h 57"/>
                  <a:gd name="T6" fmla="*/ 29 w 50"/>
                  <a:gd name="T7" fmla="*/ 22 h 57"/>
                  <a:gd name="T8" fmla="*/ 29 w 50"/>
                  <a:gd name="T9" fmla="*/ 29 h 57"/>
                  <a:gd name="T10" fmla="*/ 29 w 50"/>
                  <a:gd name="T11" fmla="*/ 36 h 57"/>
                  <a:gd name="T12" fmla="*/ 29 w 50"/>
                  <a:gd name="T13" fmla="*/ 36 h 57"/>
                  <a:gd name="T14" fmla="*/ 14 w 50"/>
                  <a:gd name="T15" fmla="*/ 57 h 57"/>
                  <a:gd name="T16" fmla="*/ 7 w 50"/>
                  <a:gd name="T17" fmla="*/ 57 h 57"/>
                  <a:gd name="T18" fmla="*/ 7 w 50"/>
                  <a:gd name="T19" fmla="*/ 50 h 57"/>
                  <a:gd name="T20" fmla="*/ 14 w 50"/>
                  <a:gd name="T21" fmla="*/ 50 h 57"/>
                  <a:gd name="T22" fmla="*/ 21 w 50"/>
                  <a:gd name="T23" fmla="*/ 57 h 57"/>
                  <a:gd name="T24" fmla="*/ 14 w 50"/>
                  <a:gd name="T25" fmla="*/ 50 h 57"/>
                  <a:gd name="T26" fmla="*/ 29 w 50"/>
                  <a:gd name="T27" fmla="*/ 29 h 57"/>
                  <a:gd name="T28" fmla="*/ 29 w 50"/>
                  <a:gd name="T29" fmla="*/ 29 h 57"/>
                  <a:gd name="T30" fmla="*/ 29 w 50"/>
                  <a:gd name="T31" fmla="*/ 29 h 57"/>
                  <a:gd name="T32" fmla="*/ 36 w 50"/>
                  <a:gd name="T33" fmla="*/ 29 h 57"/>
                  <a:gd name="T34" fmla="*/ 43 w 50"/>
                  <a:gd name="T35" fmla="*/ 29 h 57"/>
                  <a:gd name="T36" fmla="*/ 36 w 50"/>
                  <a:gd name="T37" fmla="*/ 29 h 57"/>
                  <a:gd name="T38" fmla="*/ 43 w 50"/>
                  <a:gd name="T39" fmla="*/ 14 h 57"/>
                  <a:gd name="T40" fmla="*/ 50 w 50"/>
                  <a:gd name="T41" fmla="*/ 14 h 57"/>
                  <a:gd name="T42" fmla="*/ 50 w 50"/>
                  <a:gd name="T43" fmla="*/ 14 h 57"/>
                  <a:gd name="T44" fmla="*/ 50 w 50"/>
                  <a:gd name="T45" fmla="*/ 14 h 57"/>
                  <a:gd name="T46" fmla="*/ 43 w 50"/>
                  <a:gd name="T47" fmla="*/ 29 h 57"/>
                  <a:gd name="T48" fmla="*/ 36 w 50"/>
                  <a:gd name="T49" fmla="*/ 36 h 57"/>
                  <a:gd name="T50" fmla="*/ 36 w 50"/>
                  <a:gd name="T51" fmla="*/ 36 h 57"/>
                  <a:gd name="T52" fmla="*/ 29 w 50"/>
                  <a:gd name="T53" fmla="*/ 36 h 57"/>
                  <a:gd name="T54" fmla="*/ 29 w 50"/>
                  <a:gd name="T55" fmla="*/ 29 h 57"/>
                  <a:gd name="T56" fmla="*/ 36 w 50"/>
                  <a:gd name="T57" fmla="*/ 36 h 57"/>
                  <a:gd name="T58" fmla="*/ 21 w 50"/>
                  <a:gd name="T59" fmla="*/ 57 h 57"/>
                  <a:gd name="T60" fmla="*/ 21 w 50"/>
                  <a:gd name="T61" fmla="*/ 57 h 57"/>
                  <a:gd name="T62" fmla="*/ 14 w 50"/>
                  <a:gd name="T63" fmla="*/ 57 h 57"/>
                  <a:gd name="T64" fmla="*/ 7 w 50"/>
                  <a:gd name="T65" fmla="*/ 57 h 57"/>
                  <a:gd name="T66" fmla="*/ 0 w 50"/>
                  <a:gd name="T67" fmla="*/ 57 h 57"/>
                  <a:gd name="T68" fmla="*/ 7 w 50"/>
                  <a:gd name="T69" fmla="*/ 50 h 57"/>
                  <a:gd name="T70" fmla="*/ 21 w 50"/>
                  <a:gd name="T71" fmla="*/ 29 h 57"/>
                  <a:gd name="T72" fmla="*/ 29 w 50"/>
                  <a:gd name="T73" fmla="*/ 36 h 57"/>
                  <a:gd name="T74" fmla="*/ 21 w 50"/>
                  <a:gd name="T75" fmla="*/ 29 h 57"/>
                  <a:gd name="T76" fmla="*/ 21 w 50"/>
                  <a:gd name="T77" fmla="*/ 22 h 57"/>
                  <a:gd name="T78" fmla="*/ 21 w 50"/>
                  <a:gd name="T79" fmla="*/ 22 h 57"/>
                  <a:gd name="T80" fmla="*/ 21 w 50"/>
                  <a:gd name="T81" fmla="*/ 22 h 57"/>
                  <a:gd name="T82" fmla="*/ 36 w 50"/>
                  <a:gd name="T83" fmla="*/ 0 h 57"/>
                  <a:gd name="T84" fmla="*/ 43 w 50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43" y="7"/>
                    </a:moveTo>
                    <a:lnTo>
                      <a:pt x="29" y="29"/>
                    </a:lnTo>
                    <a:lnTo>
                      <a:pt x="21" y="22"/>
                    </a:lnTo>
                    <a:lnTo>
                      <a:pt x="29" y="22"/>
                    </a:lnTo>
                    <a:lnTo>
                      <a:pt x="29" y="29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14" y="57"/>
                    </a:lnTo>
                    <a:lnTo>
                      <a:pt x="7" y="57"/>
                    </a:lnTo>
                    <a:lnTo>
                      <a:pt x="7" y="50"/>
                    </a:lnTo>
                    <a:lnTo>
                      <a:pt x="14" y="50"/>
                    </a:lnTo>
                    <a:lnTo>
                      <a:pt x="21" y="57"/>
                    </a:lnTo>
                    <a:lnTo>
                      <a:pt x="14" y="50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36" y="29"/>
                    </a:lnTo>
                    <a:lnTo>
                      <a:pt x="43" y="29"/>
                    </a:lnTo>
                    <a:lnTo>
                      <a:pt x="36" y="29"/>
                    </a:lnTo>
                    <a:lnTo>
                      <a:pt x="4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3" y="29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29" y="36"/>
                    </a:lnTo>
                    <a:lnTo>
                      <a:pt x="29" y="29"/>
                    </a:lnTo>
                    <a:lnTo>
                      <a:pt x="36" y="36"/>
                    </a:lnTo>
                    <a:lnTo>
                      <a:pt x="21" y="57"/>
                    </a:lnTo>
                    <a:lnTo>
                      <a:pt x="21" y="57"/>
                    </a:lnTo>
                    <a:lnTo>
                      <a:pt x="14" y="57"/>
                    </a:lnTo>
                    <a:lnTo>
                      <a:pt x="7" y="57"/>
                    </a:lnTo>
                    <a:lnTo>
                      <a:pt x="0" y="57"/>
                    </a:lnTo>
                    <a:lnTo>
                      <a:pt x="7" y="50"/>
                    </a:lnTo>
                    <a:lnTo>
                      <a:pt x="21" y="29"/>
                    </a:lnTo>
                    <a:lnTo>
                      <a:pt x="29" y="36"/>
                    </a:lnTo>
                    <a:lnTo>
                      <a:pt x="21" y="29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36" y="0"/>
                    </a:lnTo>
                    <a:lnTo>
                      <a:pt x="43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64" name="Freeform 344"/>
              <p:cNvSpPr>
                <a:spLocks/>
              </p:cNvSpPr>
              <p:nvPr/>
            </p:nvSpPr>
            <p:spPr bwMode="auto">
              <a:xfrm>
                <a:off x="1247" y="2174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7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21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21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65" name="Freeform 345"/>
              <p:cNvSpPr>
                <a:spLocks/>
              </p:cNvSpPr>
              <p:nvPr/>
            </p:nvSpPr>
            <p:spPr bwMode="auto">
              <a:xfrm>
                <a:off x="1232" y="2203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15 w 36"/>
                  <a:gd name="T3" fmla="*/ 14 h 49"/>
                  <a:gd name="T4" fmla="*/ 15 w 36"/>
                  <a:gd name="T5" fmla="*/ 21 h 49"/>
                  <a:gd name="T6" fmla="*/ 0 w 36"/>
                  <a:gd name="T7" fmla="*/ 42 h 49"/>
                  <a:gd name="T8" fmla="*/ 8 w 36"/>
                  <a:gd name="T9" fmla="*/ 49 h 49"/>
                  <a:gd name="T10" fmla="*/ 22 w 36"/>
                  <a:gd name="T11" fmla="*/ 28 h 49"/>
                  <a:gd name="T12" fmla="*/ 22 w 36"/>
                  <a:gd name="T13" fmla="*/ 28 h 49"/>
                  <a:gd name="T14" fmla="*/ 36 w 36"/>
                  <a:gd name="T15" fmla="*/ 7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15" y="14"/>
                    </a:lnTo>
                    <a:lnTo>
                      <a:pt x="15" y="21"/>
                    </a:lnTo>
                    <a:lnTo>
                      <a:pt x="0" y="42"/>
                    </a:lnTo>
                    <a:lnTo>
                      <a:pt x="8" y="49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66" name="Freeform 346"/>
              <p:cNvSpPr>
                <a:spLocks/>
              </p:cNvSpPr>
              <p:nvPr/>
            </p:nvSpPr>
            <p:spPr bwMode="auto">
              <a:xfrm>
                <a:off x="1232" y="2195"/>
                <a:ext cx="43" cy="71"/>
              </a:xfrm>
              <a:custGeom>
                <a:avLst/>
                <a:gdLst>
                  <a:gd name="T0" fmla="*/ 36 w 43"/>
                  <a:gd name="T1" fmla="*/ 15 h 71"/>
                  <a:gd name="T2" fmla="*/ 22 w 43"/>
                  <a:gd name="T3" fmla="*/ 29 h 71"/>
                  <a:gd name="T4" fmla="*/ 15 w 43"/>
                  <a:gd name="T5" fmla="*/ 22 h 71"/>
                  <a:gd name="T6" fmla="*/ 22 w 43"/>
                  <a:gd name="T7" fmla="*/ 22 h 71"/>
                  <a:gd name="T8" fmla="*/ 22 w 43"/>
                  <a:gd name="T9" fmla="*/ 29 h 71"/>
                  <a:gd name="T10" fmla="*/ 22 w 43"/>
                  <a:gd name="T11" fmla="*/ 36 h 71"/>
                  <a:gd name="T12" fmla="*/ 22 w 43"/>
                  <a:gd name="T13" fmla="*/ 36 h 71"/>
                  <a:gd name="T14" fmla="*/ 8 w 43"/>
                  <a:gd name="T15" fmla="*/ 57 h 71"/>
                  <a:gd name="T16" fmla="*/ 0 w 43"/>
                  <a:gd name="T17" fmla="*/ 57 h 71"/>
                  <a:gd name="T18" fmla="*/ 8 w 43"/>
                  <a:gd name="T19" fmla="*/ 50 h 71"/>
                  <a:gd name="T20" fmla="*/ 15 w 43"/>
                  <a:gd name="T21" fmla="*/ 57 h 71"/>
                  <a:gd name="T22" fmla="*/ 15 w 43"/>
                  <a:gd name="T23" fmla="*/ 64 h 71"/>
                  <a:gd name="T24" fmla="*/ 8 w 43"/>
                  <a:gd name="T25" fmla="*/ 57 h 71"/>
                  <a:gd name="T26" fmla="*/ 36 w 43"/>
                  <a:gd name="T27" fmla="*/ 15 h 71"/>
                  <a:gd name="T28" fmla="*/ 43 w 43"/>
                  <a:gd name="T29" fmla="*/ 15 h 71"/>
                  <a:gd name="T30" fmla="*/ 36 w 43"/>
                  <a:gd name="T31" fmla="*/ 22 h 71"/>
                  <a:gd name="T32" fmla="*/ 29 w 43"/>
                  <a:gd name="T33" fmla="*/ 15 h 71"/>
                  <a:gd name="T34" fmla="*/ 29 w 43"/>
                  <a:gd name="T35" fmla="*/ 8 h 71"/>
                  <a:gd name="T36" fmla="*/ 36 w 43"/>
                  <a:gd name="T37" fmla="*/ 0 h 71"/>
                  <a:gd name="T38" fmla="*/ 36 w 43"/>
                  <a:gd name="T39" fmla="*/ 8 h 71"/>
                  <a:gd name="T40" fmla="*/ 43 w 43"/>
                  <a:gd name="T41" fmla="*/ 15 h 71"/>
                  <a:gd name="T42" fmla="*/ 43 w 43"/>
                  <a:gd name="T43" fmla="*/ 15 h 71"/>
                  <a:gd name="T44" fmla="*/ 43 w 43"/>
                  <a:gd name="T45" fmla="*/ 22 h 71"/>
                  <a:gd name="T46" fmla="*/ 15 w 43"/>
                  <a:gd name="T47" fmla="*/ 64 h 71"/>
                  <a:gd name="T48" fmla="*/ 8 w 43"/>
                  <a:gd name="T49" fmla="*/ 71 h 71"/>
                  <a:gd name="T50" fmla="*/ 8 w 43"/>
                  <a:gd name="T51" fmla="*/ 64 h 71"/>
                  <a:gd name="T52" fmla="*/ 0 w 43"/>
                  <a:gd name="T53" fmla="*/ 57 h 71"/>
                  <a:gd name="T54" fmla="*/ 0 w 43"/>
                  <a:gd name="T55" fmla="*/ 57 h 71"/>
                  <a:gd name="T56" fmla="*/ 0 w 43"/>
                  <a:gd name="T57" fmla="*/ 50 h 71"/>
                  <a:gd name="T58" fmla="*/ 15 w 43"/>
                  <a:gd name="T59" fmla="*/ 29 h 71"/>
                  <a:gd name="T60" fmla="*/ 22 w 43"/>
                  <a:gd name="T61" fmla="*/ 36 h 71"/>
                  <a:gd name="T62" fmla="*/ 15 w 43"/>
                  <a:gd name="T63" fmla="*/ 29 h 71"/>
                  <a:gd name="T64" fmla="*/ 15 w 43"/>
                  <a:gd name="T65" fmla="*/ 22 h 71"/>
                  <a:gd name="T66" fmla="*/ 15 w 43"/>
                  <a:gd name="T67" fmla="*/ 22 h 71"/>
                  <a:gd name="T68" fmla="*/ 15 w 43"/>
                  <a:gd name="T69" fmla="*/ 22 h 71"/>
                  <a:gd name="T70" fmla="*/ 29 w 43"/>
                  <a:gd name="T71" fmla="*/ 8 h 71"/>
                  <a:gd name="T72" fmla="*/ 36 w 43"/>
                  <a:gd name="T73" fmla="*/ 1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" h="71">
                    <a:moveTo>
                      <a:pt x="36" y="15"/>
                    </a:moveTo>
                    <a:lnTo>
                      <a:pt x="22" y="29"/>
                    </a:lnTo>
                    <a:lnTo>
                      <a:pt x="15" y="22"/>
                    </a:lnTo>
                    <a:lnTo>
                      <a:pt x="22" y="22"/>
                    </a:lnTo>
                    <a:lnTo>
                      <a:pt x="22" y="29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8" y="57"/>
                    </a:lnTo>
                    <a:lnTo>
                      <a:pt x="0" y="57"/>
                    </a:lnTo>
                    <a:lnTo>
                      <a:pt x="8" y="50"/>
                    </a:lnTo>
                    <a:lnTo>
                      <a:pt x="15" y="57"/>
                    </a:lnTo>
                    <a:lnTo>
                      <a:pt x="15" y="64"/>
                    </a:lnTo>
                    <a:lnTo>
                      <a:pt x="8" y="57"/>
                    </a:lnTo>
                    <a:lnTo>
                      <a:pt x="36" y="15"/>
                    </a:lnTo>
                    <a:lnTo>
                      <a:pt x="43" y="15"/>
                    </a:lnTo>
                    <a:lnTo>
                      <a:pt x="36" y="22"/>
                    </a:lnTo>
                    <a:lnTo>
                      <a:pt x="29" y="15"/>
                    </a:lnTo>
                    <a:lnTo>
                      <a:pt x="29" y="8"/>
                    </a:lnTo>
                    <a:lnTo>
                      <a:pt x="36" y="0"/>
                    </a:lnTo>
                    <a:lnTo>
                      <a:pt x="36" y="8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43" y="22"/>
                    </a:lnTo>
                    <a:lnTo>
                      <a:pt x="15" y="64"/>
                    </a:lnTo>
                    <a:lnTo>
                      <a:pt x="8" y="71"/>
                    </a:lnTo>
                    <a:lnTo>
                      <a:pt x="8" y="6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50"/>
                    </a:lnTo>
                    <a:lnTo>
                      <a:pt x="15" y="29"/>
                    </a:lnTo>
                    <a:lnTo>
                      <a:pt x="22" y="36"/>
                    </a:lnTo>
                    <a:lnTo>
                      <a:pt x="15" y="29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9" y="8"/>
                    </a:lnTo>
                    <a:lnTo>
                      <a:pt x="36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67" name="Freeform 347"/>
              <p:cNvSpPr>
                <a:spLocks/>
              </p:cNvSpPr>
              <p:nvPr/>
            </p:nvSpPr>
            <p:spPr bwMode="auto">
              <a:xfrm>
                <a:off x="1247" y="2217"/>
                <a:ext cx="35" cy="49"/>
              </a:xfrm>
              <a:custGeom>
                <a:avLst/>
                <a:gdLst>
                  <a:gd name="T0" fmla="*/ 28 w 35"/>
                  <a:gd name="T1" fmla="*/ 0 h 49"/>
                  <a:gd name="T2" fmla="*/ 14 w 35"/>
                  <a:gd name="T3" fmla="*/ 21 h 49"/>
                  <a:gd name="T4" fmla="*/ 14 w 35"/>
                  <a:gd name="T5" fmla="*/ 28 h 49"/>
                  <a:gd name="T6" fmla="*/ 0 w 35"/>
                  <a:gd name="T7" fmla="*/ 42 h 49"/>
                  <a:gd name="T8" fmla="*/ 0 w 35"/>
                  <a:gd name="T9" fmla="*/ 49 h 49"/>
                  <a:gd name="T10" fmla="*/ 21 w 35"/>
                  <a:gd name="T11" fmla="*/ 28 h 49"/>
                  <a:gd name="T12" fmla="*/ 21 w 35"/>
                  <a:gd name="T13" fmla="*/ 28 h 49"/>
                  <a:gd name="T14" fmla="*/ 35 w 35"/>
                  <a:gd name="T15" fmla="*/ 14 h 49"/>
                  <a:gd name="T16" fmla="*/ 28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28" y="0"/>
                    </a:moveTo>
                    <a:lnTo>
                      <a:pt x="14" y="21"/>
                    </a:lnTo>
                    <a:lnTo>
                      <a:pt x="14" y="28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68" name="Freeform 348"/>
              <p:cNvSpPr>
                <a:spLocks/>
              </p:cNvSpPr>
              <p:nvPr/>
            </p:nvSpPr>
            <p:spPr bwMode="auto">
              <a:xfrm>
                <a:off x="1247" y="2210"/>
                <a:ext cx="49" cy="70"/>
              </a:xfrm>
              <a:custGeom>
                <a:avLst/>
                <a:gdLst>
                  <a:gd name="T0" fmla="*/ 35 w 49"/>
                  <a:gd name="T1" fmla="*/ 14 h 70"/>
                  <a:gd name="T2" fmla="*/ 21 w 49"/>
                  <a:gd name="T3" fmla="*/ 35 h 70"/>
                  <a:gd name="T4" fmla="*/ 14 w 49"/>
                  <a:gd name="T5" fmla="*/ 28 h 70"/>
                  <a:gd name="T6" fmla="*/ 21 w 49"/>
                  <a:gd name="T7" fmla="*/ 28 h 70"/>
                  <a:gd name="T8" fmla="*/ 21 w 49"/>
                  <a:gd name="T9" fmla="*/ 35 h 70"/>
                  <a:gd name="T10" fmla="*/ 21 w 49"/>
                  <a:gd name="T11" fmla="*/ 42 h 70"/>
                  <a:gd name="T12" fmla="*/ 21 w 49"/>
                  <a:gd name="T13" fmla="*/ 42 h 70"/>
                  <a:gd name="T14" fmla="*/ 7 w 49"/>
                  <a:gd name="T15" fmla="*/ 56 h 70"/>
                  <a:gd name="T16" fmla="*/ 0 w 49"/>
                  <a:gd name="T17" fmla="*/ 49 h 70"/>
                  <a:gd name="T18" fmla="*/ 7 w 49"/>
                  <a:gd name="T19" fmla="*/ 49 h 70"/>
                  <a:gd name="T20" fmla="*/ 7 w 49"/>
                  <a:gd name="T21" fmla="*/ 56 h 70"/>
                  <a:gd name="T22" fmla="*/ 7 w 49"/>
                  <a:gd name="T23" fmla="*/ 63 h 70"/>
                  <a:gd name="T24" fmla="*/ 0 w 49"/>
                  <a:gd name="T25" fmla="*/ 56 h 70"/>
                  <a:gd name="T26" fmla="*/ 35 w 49"/>
                  <a:gd name="T27" fmla="*/ 21 h 70"/>
                  <a:gd name="T28" fmla="*/ 42 w 49"/>
                  <a:gd name="T29" fmla="*/ 21 h 70"/>
                  <a:gd name="T30" fmla="*/ 35 w 49"/>
                  <a:gd name="T31" fmla="*/ 21 h 70"/>
                  <a:gd name="T32" fmla="*/ 28 w 49"/>
                  <a:gd name="T33" fmla="*/ 7 h 70"/>
                  <a:gd name="T34" fmla="*/ 28 w 49"/>
                  <a:gd name="T35" fmla="*/ 7 h 70"/>
                  <a:gd name="T36" fmla="*/ 35 w 49"/>
                  <a:gd name="T37" fmla="*/ 0 h 70"/>
                  <a:gd name="T38" fmla="*/ 35 w 49"/>
                  <a:gd name="T39" fmla="*/ 7 h 70"/>
                  <a:gd name="T40" fmla="*/ 42 w 49"/>
                  <a:gd name="T41" fmla="*/ 21 h 70"/>
                  <a:gd name="T42" fmla="*/ 49 w 49"/>
                  <a:gd name="T43" fmla="*/ 28 h 70"/>
                  <a:gd name="T44" fmla="*/ 42 w 49"/>
                  <a:gd name="T45" fmla="*/ 28 h 70"/>
                  <a:gd name="T46" fmla="*/ 7 w 49"/>
                  <a:gd name="T47" fmla="*/ 63 h 70"/>
                  <a:gd name="T48" fmla="*/ 0 w 49"/>
                  <a:gd name="T49" fmla="*/ 70 h 70"/>
                  <a:gd name="T50" fmla="*/ 0 w 49"/>
                  <a:gd name="T51" fmla="*/ 56 h 70"/>
                  <a:gd name="T52" fmla="*/ 0 w 49"/>
                  <a:gd name="T53" fmla="*/ 49 h 70"/>
                  <a:gd name="T54" fmla="*/ 0 w 49"/>
                  <a:gd name="T55" fmla="*/ 49 h 70"/>
                  <a:gd name="T56" fmla="*/ 0 w 49"/>
                  <a:gd name="T57" fmla="*/ 49 h 70"/>
                  <a:gd name="T58" fmla="*/ 14 w 49"/>
                  <a:gd name="T59" fmla="*/ 35 h 70"/>
                  <a:gd name="T60" fmla="*/ 21 w 49"/>
                  <a:gd name="T61" fmla="*/ 42 h 70"/>
                  <a:gd name="T62" fmla="*/ 14 w 49"/>
                  <a:gd name="T63" fmla="*/ 35 h 70"/>
                  <a:gd name="T64" fmla="*/ 14 w 49"/>
                  <a:gd name="T65" fmla="*/ 28 h 70"/>
                  <a:gd name="T66" fmla="*/ 14 w 49"/>
                  <a:gd name="T67" fmla="*/ 28 h 70"/>
                  <a:gd name="T68" fmla="*/ 14 w 49"/>
                  <a:gd name="T69" fmla="*/ 28 h 70"/>
                  <a:gd name="T70" fmla="*/ 28 w 49"/>
                  <a:gd name="T71" fmla="*/ 7 h 70"/>
                  <a:gd name="T72" fmla="*/ 35 w 49"/>
                  <a:gd name="T73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" h="70">
                    <a:moveTo>
                      <a:pt x="35" y="14"/>
                    </a:moveTo>
                    <a:lnTo>
                      <a:pt x="21" y="35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7" y="56"/>
                    </a:lnTo>
                    <a:lnTo>
                      <a:pt x="0" y="49"/>
                    </a:lnTo>
                    <a:lnTo>
                      <a:pt x="7" y="49"/>
                    </a:lnTo>
                    <a:lnTo>
                      <a:pt x="7" y="56"/>
                    </a:lnTo>
                    <a:lnTo>
                      <a:pt x="7" y="63"/>
                    </a:lnTo>
                    <a:lnTo>
                      <a:pt x="0" y="56"/>
                    </a:lnTo>
                    <a:lnTo>
                      <a:pt x="35" y="21"/>
                    </a:lnTo>
                    <a:lnTo>
                      <a:pt x="42" y="21"/>
                    </a:lnTo>
                    <a:lnTo>
                      <a:pt x="35" y="21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21"/>
                    </a:lnTo>
                    <a:lnTo>
                      <a:pt x="49" y="28"/>
                    </a:lnTo>
                    <a:lnTo>
                      <a:pt x="42" y="28"/>
                    </a:lnTo>
                    <a:lnTo>
                      <a:pt x="7" y="63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4" y="35"/>
                    </a:lnTo>
                    <a:lnTo>
                      <a:pt x="21" y="42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69" name="Freeform 349"/>
              <p:cNvSpPr>
                <a:spLocks/>
              </p:cNvSpPr>
              <p:nvPr/>
            </p:nvSpPr>
            <p:spPr bwMode="auto">
              <a:xfrm>
                <a:off x="1183" y="2089"/>
                <a:ext cx="170" cy="142"/>
              </a:xfrm>
              <a:custGeom>
                <a:avLst/>
                <a:gdLst>
                  <a:gd name="T0" fmla="*/ 0 w 170"/>
                  <a:gd name="T1" fmla="*/ 0 h 142"/>
                  <a:gd name="T2" fmla="*/ 106 w 170"/>
                  <a:gd name="T3" fmla="*/ 142 h 142"/>
                  <a:gd name="T4" fmla="*/ 170 w 170"/>
                  <a:gd name="T5" fmla="*/ 128 h 142"/>
                  <a:gd name="T6" fmla="*/ 64 w 170"/>
                  <a:gd name="T7" fmla="*/ 0 h 142"/>
                  <a:gd name="T8" fmla="*/ 0 w 170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42">
                    <a:moveTo>
                      <a:pt x="0" y="0"/>
                    </a:moveTo>
                    <a:lnTo>
                      <a:pt x="106" y="142"/>
                    </a:lnTo>
                    <a:lnTo>
                      <a:pt x="170" y="128"/>
                    </a:lnTo>
                    <a:lnTo>
                      <a:pt x="64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70" name="Freeform 350"/>
              <p:cNvSpPr>
                <a:spLocks/>
              </p:cNvSpPr>
              <p:nvPr/>
            </p:nvSpPr>
            <p:spPr bwMode="auto">
              <a:xfrm>
                <a:off x="1183" y="2089"/>
                <a:ext cx="184" cy="149"/>
              </a:xfrm>
              <a:custGeom>
                <a:avLst/>
                <a:gdLst>
                  <a:gd name="T0" fmla="*/ 7 w 184"/>
                  <a:gd name="T1" fmla="*/ 0 h 149"/>
                  <a:gd name="T2" fmla="*/ 113 w 184"/>
                  <a:gd name="T3" fmla="*/ 142 h 149"/>
                  <a:gd name="T4" fmla="*/ 106 w 184"/>
                  <a:gd name="T5" fmla="*/ 149 h 149"/>
                  <a:gd name="T6" fmla="*/ 106 w 184"/>
                  <a:gd name="T7" fmla="*/ 142 h 149"/>
                  <a:gd name="T8" fmla="*/ 170 w 184"/>
                  <a:gd name="T9" fmla="*/ 128 h 149"/>
                  <a:gd name="T10" fmla="*/ 177 w 184"/>
                  <a:gd name="T11" fmla="*/ 128 h 149"/>
                  <a:gd name="T12" fmla="*/ 170 w 184"/>
                  <a:gd name="T13" fmla="*/ 135 h 149"/>
                  <a:gd name="T14" fmla="*/ 64 w 184"/>
                  <a:gd name="T15" fmla="*/ 7 h 149"/>
                  <a:gd name="T16" fmla="*/ 64 w 184"/>
                  <a:gd name="T17" fmla="*/ 0 h 149"/>
                  <a:gd name="T18" fmla="*/ 71 w 184"/>
                  <a:gd name="T19" fmla="*/ 0 h 149"/>
                  <a:gd name="T20" fmla="*/ 71 w 184"/>
                  <a:gd name="T21" fmla="*/ 0 h 149"/>
                  <a:gd name="T22" fmla="*/ 177 w 184"/>
                  <a:gd name="T23" fmla="*/ 128 h 149"/>
                  <a:gd name="T24" fmla="*/ 184 w 184"/>
                  <a:gd name="T25" fmla="*/ 135 h 149"/>
                  <a:gd name="T26" fmla="*/ 170 w 184"/>
                  <a:gd name="T27" fmla="*/ 135 h 149"/>
                  <a:gd name="T28" fmla="*/ 106 w 184"/>
                  <a:gd name="T29" fmla="*/ 149 h 149"/>
                  <a:gd name="T30" fmla="*/ 106 w 184"/>
                  <a:gd name="T31" fmla="*/ 149 h 149"/>
                  <a:gd name="T32" fmla="*/ 106 w 184"/>
                  <a:gd name="T33" fmla="*/ 149 h 149"/>
                  <a:gd name="T34" fmla="*/ 0 w 184"/>
                  <a:gd name="T35" fmla="*/ 7 h 149"/>
                  <a:gd name="T36" fmla="*/ 7 w 184"/>
                  <a:gd name="T3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4" h="149">
                    <a:moveTo>
                      <a:pt x="7" y="0"/>
                    </a:moveTo>
                    <a:lnTo>
                      <a:pt x="113" y="142"/>
                    </a:lnTo>
                    <a:lnTo>
                      <a:pt x="106" y="149"/>
                    </a:lnTo>
                    <a:lnTo>
                      <a:pt x="106" y="142"/>
                    </a:lnTo>
                    <a:lnTo>
                      <a:pt x="170" y="128"/>
                    </a:lnTo>
                    <a:lnTo>
                      <a:pt x="177" y="128"/>
                    </a:lnTo>
                    <a:lnTo>
                      <a:pt x="170" y="135"/>
                    </a:lnTo>
                    <a:lnTo>
                      <a:pt x="64" y="7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177" y="128"/>
                    </a:lnTo>
                    <a:lnTo>
                      <a:pt x="184" y="135"/>
                    </a:lnTo>
                    <a:lnTo>
                      <a:pt x="170" y="135"/>
                    </a:lnTo>
                    <a:lnTo>
                      <a:pt x="106" y="149"/>
                    </a:lnTo>
                    <a:lnTo>
                      <a:pt x="106" y="149"/>
                    </a:lnTo>
                    <a:lnTo>
                      <a:pt x="106" y="149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71" name="Freeform 351"/>
              <p:cNvSpPr>
                <a:spLocks/>
              </p:cNvSpPr>
              <p:nvPr/>
            </p:nvSpPr>
            <p:spPr bwMode="auto">
              <a:xfrm>
                <a:off x="1176" y="2089"/>
                <a:ext cx="71" cy="7"/>
              </a:xfrm>
              <a:custGeom>
                <a:avLst/>
                <a:gdLst>
                  <a:gd name="T0" fmla="*/ 71 w 71"/>
                  <a:gd name="T1" fmla="*/ 7 h 7"/>
                  <a:gd name="T2" fmla="*/ 7 w 71"/>
                  <a:gd name="T3" fmla="*/ 7 h 7"/>
                  <a:gd name="T4" fmla="*/ 7 w 71"/>
                  <a:gd name="T5" fmla="*/ 7 h 7"/>
                  <a:gd name="T6" fmla="*/ 0 w 71"/>
                  <a:gd name="T7" fmla="*/ 0 h 7"/>
                  <a:gd name="T8" fmla="*/ 7 w 71"/>
                  <a:gd name="T9" fmla="*/ 0 h 7"/>
                  <a:gd name="T10" fmla="*/ 71 w 71"/>
                  <a:gd name="T11" fmla="*/ 0 h 7"/>
                  <a:gd name="T12" fmla="*/ 71 w 71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7">
                    <a:moveTo>
                      <a:pt x="71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1" y="0"/>
                    </a:lnTo>
                    <a:lnTo>
                      <a:pt x="7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72" name="Freeform 352"/>
              <p:cNvSpPr>
                <a:spLocks/>
              </p:cNvSpPr>
              <p:nvPr/>
            </p:nvSpPr>
            <p:spPr bwMode="auto">
              <a:xfrm>
                <a:off x="1232" y="2117"/>
                <a:ext cx="78" cy="86"/>
              </a:xfrm>
              <a:custGeom>
                <a:avLst/>
                <a:gdLst>
                  <a:gd name="T0" fmla="*/ 0 w 78"/>
                  <a:gd name="T1" fmla="*/ 22 h 86"/>
                  <a:gd name="T2" fmla="*/ 36 w 78"/>
                  <a:gd name="T3" fmla="*/ 0 h 86"/>
                  <a:gd name="T4" fmla="*/ 78 w 78"/>
                  <a:gd name="T5" fmla="*/ 57 h 86"/>
                  <a:gd name="T6" fmla="*/ 36 w 78"/>
                  <a:gd name="T7" fmla="*/ 86 h 86"/>
                  <a:gd name="T8" fmla="*/ 0 w 78"/>
                  <a:gd name="T9" fmla="*/ 2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0" y="22"/>
                    </a:moveTo>
                    <a:lnTo>
                      <a:pt x="36" y="0"/>
                    </a:lnTo>
                    <a:lnTo>
                      <a:pt x="78" y="57"/>
                    </a:lnTo>
                    <a:lnTo>
                      <a:pt x="36" y="86"/>
                    </a:lnTo>
                    <a:lnTo>
                      <a:pt x="0" y="22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73" name="Freeform 353"/>
              <p:cNvSpPr>
                <a:spLocks/>
              </p:cNvSpPr>
              <p:nvPr/>
            </p:nvSpPr>
            <p:spPr bwMode="auto">
              <a:xfrm>
                <a:off x="1232" y="2110"/>
                <a:ext cx="85" cy="100"/>
              </a:xfrm>
              <a:custGeom>
                <a:avLst/>
                <a:gdLst>
                  <a:gd name="T0" fmla="*/ 0 w 85"/>
                  <a:gd name="T1" fmla="*/ 29 h 100"/>
                  <a:gd name="T2" fmla="*/ 36 w 85"/>
                  <a:gd name="T3" fmla="*/ 7 h 100"/>
                  <a:gd name="T4" fmla="*/ 43 w 85"/>
                  <a:gd name="T5" fmla="*/ 0 h 100"/>
                  <a:gd name="T6" fmla="*/ 43 w 85"/>
                  <a:gd name="T7" fmla="*/ 0 h 100"/>
                  <a:gd name="T8" fmla="*/ 85 w 85"/>
                  <a:gd name="T9" fmla="*/ 57 h 100"/>
                  <a:gd name="T10" fmla="*/ 85 w 85"/>
                  <a:gd name="T11" fmla="*/ 71 h 100"/>
                  <a:gd name="T12" fmla="*/ 85 w 85"/>
                  <a:gd name="T13" fmla="*/ 71 h 100"/>
                  <a:gd name="T14" fmla="*/ 43 w 85"/>
                  <a:gd name="T15" fmla="*/ 100 h 100"/>
                  <a:gd name="T16" fmla="*/ 43 w 85"/>
                  <a:gd name="T17" fmla="*/ 100 h 100"/>
                  <a:gd name="T18" fmla="*/ 36 w 85"/>
                  <a:gd name="T19" fmla="*/ 93 h 100"/>
                  <a:gd name="T20" fmla="*/ 36 w 85"/>
                  <a:gd name="T21" fmla="*/ 93 h 100"/>
                  <a:gd name="T22" fmla="*/ 78 w 85"/>
                  <a:gd name="T23" fmla="*/ 64 h 100"/>
                  <a:gd name="T24" fmla="*/ 85 w 85"/>
                  <a:gd name="T25" fmla="*/ 71 h 100"/>
                  <a:gd name="T26" fmla="*/ 78 w 85"/>
                  <a:gd name="T27" fmla="*/ 64 h 100"/>
                  <a:gd name="T28" fmla="*/ 36 w 85"/>
                  <a:gd name="T29" fmla="*/ 7 h 100"/>
                  <a:gd name="T30" fmla="*/ 43 w 85"/>
                  <a:gd name="T31" fmla="*/ 0 h 100"/>
                  <a:gd name="T32" fmla="*/ 43 w 85"/>
                  <a:gd name="T33" fmla="*/ 15 h 100"/>
                  <a:gd name="T34" fmla="*/ 8 w 85"/>
                  <a:gd name="T35" fmla="*/ 36 h 100"/>
                  <a:gd name="T36" fmla="*/ 0 w 85"/>
                  <a:gd name="T37" fmla="*/ 29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100">
                    <a:moveTo>
                      <a:pt x="0" y="29"/>
                    </a:moveTo>
                    <a:lnTo>
                      <a:pt x="36" y="7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85" y="57"/>
                    </a:lnTo>
                    <a:lnTo>
                      <a:pt x="85" y="71"/>
                    </a:lnTo>
                    <a:lnTo>
                      <a:pt x="85" y="71"/>
                    </a:lnTo>
                    <a:lnTo>
                      <a:pt x="43" y="100"/>
                    </a:lnTo>
                    <a:lnTo>
                      <a:pt x="43" y="100"/>
                    </a:lnTo>
                    <a:lnTo>
                      <a:pt x="36" y="93"/>
                    </a:lnTo>
                    <a:lnTo>
                      <a:pt x="36" y="93"/>
                    </a:lnTo>
                    <a:lnTo>
                      <a:pt x="78" y="64"/>
                    </a:lnTo>
                    <a:lnTo>
                      <a:pt x="85" y="71"/>
                    </a:lnTo>
                    <a:lnTo>
                      <a:pt x="78" y="64"/>
                    </a:lnTo>
                    <a:lnTo>
                      <a:pt x="36" y="7"/>
                    </a:lnTo>
                    <a:lnTo>
                      <a:pt x="43" y="0"/>
                    </a:lnTo>
                    <a:lnTo>
                      <a:pt x="43" y="15"/>
                    </a:lnTo>
                    <a:lnTo>
                      <a:pt x="8" y="36"/>
                    </a:lnTo>
                    <a:lnTo>
                      <a:pt x="0" y="29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74" name="Freeform 354"/>
              <p:cNvSpPr>
                <a:spLocks/>
              </p:cNvSpPr>
              <p:nvPr/>
            </p:nvSpPr>
            <p:spPr bwMode="auto">
              <a:xfrm>
                <a:off x="1232" y="2132"/>
                <a:ext cx="43" cy="71"/>
              </a:xfrm>
              <a:custGeom>
                <a:avLst/>
                <a:gdLst>
                  <a:gd name="T0" fmla="*/ 36 w 43"/>
                  <a:gd name="T1" fmla="*/ 71 h 71"/>
                  <a:gd name="T2" fmla="*/ 0 w 43"/>
                  <a:gd name="T3" fmla="*/ 7 h 71"/>
                  <a:gd name="T4" fmla="*/ 0 w 43"/>
                  <a:gd name="T5" fmla="*/ 7 h 71"/>
                  <a:gd name="T6" fmla="*/ 0 w 43"/>
                  <a:gd name="T7" fmla="*/ 7 h 71"/>
                  <a:gd name="T8" fmla="*/ 8 w 43"/>
                  <a:gd name="T9" fmla="*/ 0 h 71"/>
                  <a:gd name="T10" fmla="*/ 43 w 43"/>
                  <a:gd name="T11" fmla="*/ 63 h 71"/>
                  <a:gd name="T12" fmla="*/ 36 w 4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71">
                    <a:moveTo>
                      <a:pt x="36" y="7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43" y="63"/>
                    </a:lnTo>
                    <a:lnTo>
                      <a:pt x="36" y="71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75" name="Freeform 355"/>
              <p:cNvSpPr>
                <a:spLocks/>
              </p:cNvSpPr>
              <p:nvPr/>
            </p:nvSpPr>
            <p:spPr bwMode="auto">
              <a:xfrm>
                <a:off x="1232" y="2125"/>
                <a:ext cx="64" cy="63"/>
              </a:xfrm>
              <a:custGeom>
                <a:avLst/>
                <a:gdLst>
                  <a:gd name="T0" fmla="*/ 43 w 64"/>
                  <a:gd name="T1" fmla="*/ 0 h 63"/>
                  <a:gd name="T2" fmla="*/ 64 w 64"/>
                  <a:gd name="T3" fmla="*/ 35 h 63"/>
                  <a:gd name="T4" fmla="*/ 29 w 64"/>
                  <a:gd name="T5" fmla="*/ 63 h 63"/>
                  <a:gd name="T6" fmla="*/ 0 w 64"/>
                  <a:gd name="T7" fmla="*/ 28 h 63"/>
                  <a:gd name="T8" fmla="*/ 43 w 6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3">
                    <a:moveTo>
                      <a:pt x="43" y="0"/>
                    </a:moveTo>
                    <a:lnTo>
                      <a:pt x="64" y="35"/>
                    </a:lnTo>
                    <a:lnTo>
                      <a:pt x="29" y="63"/>
                    </a:lnTo>
                    <a:lnTo>
                      <a:pt x="0" y="28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476" name="Picture 356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2" y="2132"/>
                <a:ext cx="64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477" name="Freeform 357"/>
              <p:cNvSpPr>
                <a:spLocks/>
              </p:cNvSpPr>
              <p:nvPr/>
            </p:nvSpPr>
            <p:spPr bwMode="auto">
              <a:xfrm>
                <a:off x="1084" y="1721"/>
                <a:ext cx="35" cy="42"/>
              </a:xfrm>
              <a:custGeom>
                <a:avLst/>
                <a:gdLst>
                  <a:gd name="T0" fmla="*/ 28 w 35"/>
                  <a:gd name="T1" fmla="*/ 0 h 42"/>
                  <a:gd name="T2" fmla="*/ 14 w 35"/>
                  <a:gd name="T3" fmla="*/ 14 h 42"/>
                  <a:gd name="T4" fmla="*/ 14 w 35"/>
                  <a:gd name="T5" fmla="*/ 21 h 42"/>
                  <a:gd name="T6" fmla="*/ 0 w 35"/>
                  <a:gd name="T7" fmla="*/ 35 h 42"/>
                  <a:gd name="T8" fmla="*/ 7 w 35"/>
                  <a:gd name="T9" fmla="*/ 42 h 42"/>
                  <a:gd name="T10" fmla="*/ 21 w 35"/>
                  <a:gd name="T11" fmla="*/ 21 h 42"/>
                  <a:gd name="T12" fmla="*/ 21 w 35"/>
                  <a:gd name="T13" fmla="*/ 21 h 42"/>
                  <a:gd name="T14" fmla="*/ 35 w 35"/>
                  <a:gd name="T15" fmla="*/ 7 h 42"/>
                  <a:gd name="T16" fmla="*/ 28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35"/>
                    </a:lnTo>
                    <a:lnTo>
                      <a:pt x="7" y="42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78" name="Freeform 358"/>
              <p:cNvSpPr>
                <a:spLocks/>
              </p:cNvSpPr>
              <p:nvPr/>
            </p:nvSpPr>
            <p:spPr bwMode="auto">
              <a:xfrm>
                <a:off x="1077" y="1714"/>
                <a:ext cx="56" cy="63"/>
              </a:xfrm>
              <a:custGeom>
                <a:avLst/>
                <a:gdLst>
                  <a:gd name="T0" fmla="*/ 42 w 56"/>
                  <a:gd name="T1" fmla="*/ 14 h 63"/>
                  <a:gd name="T2" fmla="*/ 28 w 56"/>
                  <a:gd name="T3" fmla="*/ 28 h 63"/>
                  <a:gd name="T4" fmla="*/ 21 w 56"/>
                  <a:gd name="T5" fmla="*/ 21 h 63"/>
                  <a:gd name="T6" fmla="*/ 28 w 56"/>
                  <a:gd name="T7" fmla="*/ 21 h 63"/>
                  <a:gd name="T8" fmla="*/ 28 w 56"/>
                  <a:gd name="T9" fmla="*/ 28 h 63"/>
                  <a:gd name="T10" fmla="*/ 28 w 56"/>
                  <a:gd name="T11" fmla="*/ 35 h 63"/>
                  <a:gd name="T12" fmla="*/ 28 w 56"/>
                  <a:gd name="T13" fmla="*/ 35 h 63"/>
                  <a:gd name="T14" fmla="*/ 14 w 56"/>
                  <a:gd name="T15" fmla="*/ 49 h 63"/>
                  <a:gd name="T16" fmla="*/ 7 w 56"/>
                  <a:gd name="T17" fmla="*/ 49 h 63"/>
                  <a:gd name="T18" fmla="*/ 14 w 56"/>
                  <a:gd name="T19" fmla="*/ 42 h 63"/>
                  <a:gd name="T20" fmla="*/ 21 w 56"/>
                  <a:gd name="T21" fmla="*/ 49 h 63"/>
                  <a:gd name="T22" fmla="*/ 21 w 56"/>
                  <a:gd name="T23" fmla="*/ 56 h 63"/>
                  <a:gd name="T24" fmla="*/ 14 w 56"/>
                  <a:gd name="T25" fmla="*/ 49 h 63"/>
                  <a:gd name="T26" fmla="*/ 28 w 56"/>
                  <a:gd name="T27" fmla="*/ 28 h 63"/>
                  <a:gd name="T28" fmla="*/ 28 w 56"/>
                  <a:gd name="T29" fmla="*/ 28 h 63"/>
                  <a:gd name="T30" fmla="*/ 28 w 56"/>
                  <a:gd name="T31" fmla="*/ 28 h 63"/>
                  <a:gd name="T32" fmla="*/ 42 w 56"/>
                  <a:gd name="T33" fmla="*/ 14 h 63"/>
                  <a:gd name="T34" fmla="*/ 49 w 56"/>
                  <a:gd name="T35" fmla="*/ 14 h 63"/>
                  <a:gd name="T36" fmla="*/ 42 w 56"/>
                  <a:gd name="T37" fmla="*/ 21 h 63"/>
                  <a:gd name="T38" fmla="*/ 35 w 56"/>
                  <a:gd name="T39" fmla="*/ 14 h 63"/>
                  <a:gd name="T40" fmla="*/ 35 w 56"/>
                  <a:gd name="T41" fmla="*/ 7 h 63"/>
                  <a:gd name="T42" fmla="*/ 42 w 56"/>
                  <a:gd name="T43" fmla="*/ 0 h 63"/>
                  <a:gd name="T44" fmla="*/ 42 w 56"/>
                  <a:gd name="T45" fmla="*/ 7 h 63"/>
                  <a:gd name="T46" fmla="*/ 49 w 56"/>
                  <a:gd name="T47" fmla="*/ 14 h 63"/>
                  <a:gd name="T48" fmla="*/ 56 w 56"/>
                  <a:gd name="T49" fmla="*/ 21 h 63"/>
                  <a:gd name="T50" fmla="*/ 49 w 56"/>
                  <a:gd name="T51" fmla="*/ 21 h 63"/>
                  <a:gd name="T52" fmla="*/ 35 w 56"/>
                  <a:gd name="T53" fmla="*/ 35 h 63"/>
                  <a:gd name="T54" fmla="*/ 28 w 56"/>
                  <a:gd name="T55" fmla="*/ 28 h 63"/>
                  <a:gd name="T56" fmla="*/ 35 w 56"/>
                  <a:gd name="T57" fmla="*/ 35 h 63"/>
                  <a:gd name="T58" fmla="*/ 21 w 56"/>
                  <a:gd name="T59" fmla="*/ 56 h 63"/>
                  <a:gd name="T60" fmla="*/ 14 w 56"/>
                  <a:gd name="T61" fmla="*/ 63 h 63"/>
                  <a:gd name="T62" fmla="*/ 14 w 56"/>
                  <a:gd name="T63" fmla="*/ 56 h 63"/>
                  <a:gd name="T64" fmla="*/ 7 w 56"/>
                  <a:gd name="T65" fmla="*/ 49 h 63"/>
                  <a:gd name="T66" fmla="*/ 0 w 56"/>
                  <a:gd name="T67" fmla="*/ 42 h 63"/>
                  <a:gd name="T68" fmla="*/ 7 w 56"/>
                  <a:gd name="T69" fmla="*/ 42 h 63"/>
                  <a:gd name="T70" fmla="*/ 21 w 56"/>
                  <a:gd name="T71" fmla="*/ 28 h 63"/>
                  <a:gd name="T72" fmla="*/ 28 w 56"/>
                  <a:gd name="T73" fmla="*/ 35 h 63"/>
                  <a:gd name="T74" fmla="*/ 21 w 56"/>
                  <a:gd name="T75" fmla="*/ 28 h 63"/>
                  <a:gd name="T76" fmla="*/ 21 w 56"/>
                  <a:gd name="T77" fmla="*/ 21 h 63"/>
                  <a:gd name="T78" fmla="*/ 21 w 56"/>
                  <a:gd name="T79" fmla="*/ 21 h 63"/>
                  <a:gd name="T80" fmla="*/ 21 w 56"/>
                  <a:gd name="T81" fmla="*/ 21 h 63"/>
                  <a:gd name="T82" fmla="*/ 35 w 56"/>
                  <a:gd name="T83" fmla="*/ 7 h 63"/>
                  <a:gd name="T84" fmla="*/ 42 w 56"/>
                  <a:gd name="T85" fmla="*/ 1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63">
                    <a:moveTo>
                      <a:pt x="42" y="14"/>
                    </a:moveTo>
                    <a:lnTo>
                      <a:pt x="28" y="28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14" y="49"/>
                    </a:lnTo>
                    <a:lnTo>
                      <a:pt x="7" y="49"/>
                    </a:lnTo>
                    <a:lnTo>
                      <a:pt x="14" y="42"/>
                    </a:lnTo>
                    <a:lnTo>
                      <a:pt x="21" y="49"/>
                    </a:lnTo>
                    <a:lnTo>
                      <a:pt x="21" y="56"/>
                    </a:lnTo>
                    <a:lnTo>
                      <a:pt x="14" y="49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42" y="14"/>
                    </a:lnTo>
                    <a:lnTo>
                      <a:pt x="49" y="14"/>
                    </a:lnTo>
                    <a:lnTo>
                      <a:pt x="42" y="21"/>
                    </a:lnTo>
                    <a:lnTo>
                      <a:pt x="35" y="14"/>
                    </a:lnTo>
                    <a:lnTo>
                      <a:pt x="35" y="7"/>
                    </a:lnTo>
                    <a:lnTo>
                      <a:pt x="42" y="0"/>
                    </a:lnTo>
                    <a:lnTo>
                      <a:pt x="42" y="7"/>
                    </a:lnTo>
                    <a:lnTo>
                      <a:pt x="49" y="14"/>
                    </a:lnTo>
                    <a:lnTo>
                      <a:pt x="56" y="21"/>
                    </a:lnTo>
                    <a:lnTo>
                      <a:pt x="49" y="21"/>
                    </a:lnTo>
                    <a:lnTo>
                      <a:pt x="35" y="35"/>
                    </a:lnTo>
                    <a:lnTo>
                      <a:pt x="28" y="28"/>
                    </a:lnTo>
                    <a:lnTo>
                      <a:pt x="35" y="35"/>
                    </a:lnTo>
                    <a:lnTo>
                      <a:pt x="21" y="56"/>
                    </a:lnTo>
                    <a:lnTo>
                      <a:pt x="14" y="63"/>
                    </a:lnTo>
                    <a:lnTo>
                      <a:pt x="14" y="56"/>
                    </a:lnTo>
                    <a:lnTo>
                      <a:pt x="7" y="49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35" y="7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79" name="Freeform 359"/>
              <p:cNvSpPr>
                <a:spLocks/>
              </p:cNvSpPr>
              <p:nvPr/>
            </p:nvSpPr>
            <p:spPr bwMode="auto">
              <a:xfrm>
                <a:off x="963" y="1607"/>
                <a:ext cx="156" cy="142"/>
              </a:xfrm>
              <a:custGeom>
                <a:avLst/>
                <a:gdLst>
                  <a:gd name="T0" fmla="*/ 7 w 156"/>
                  <a:gd name="T1" fmla="*/ 0 h 142"/>
                  <a:gd name="T2" fmla="*/ 106 w 156"/>
                  <a:gd name="T3" fmla="*/ 128 h 142"/>
                  <a:gd name="T4" fmla="*/ 156 w 156"/>
                  <a:gd name="T5" fmla="*/ 121 h 142"/>
                  <a:gd name="T6" fmla="*/ 149 w 156"/>
                  <a:gd name="T7" fmla="*/ 135 h 142"/>
                  <a:gd name="T8" fmla="*/ 92 w 156"/>
                  <a:gd name="T9" fmla="*/ 142 h 142"/>
                  <a:gd name="T10" fmla="*/ 0 w 156"/>
                  <a:gd name="T11" fmla="*/ 22 h 142"/>
                  <a:gd name="T12" fmla="*/ 7 w 156"/>
                  <a:gd name="T13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6" h="142">
                    <a:moveTo>
                      <a:pt x="7" y="0"/>
                    </a:moveTo>
                    <a:lnTo>
                      <a:pt x="106" y="128"/>
                    </a:lnTo>
                    <a:lnTo>
                      <a:pt x="156" y="121"/>
                    </a:lnTo>
                    <a:lnTo>
                      <a:pt x="149" y="135"/>
                    </a:lnTo>
                    <a:lnTo>
                      <a:pt x="92" y="142"/>
                    </a:lnTo>
                    <a:lnTo>
                      <a:pt x="0" y="22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80" name="Freeform 360"/>
              <p:cNvSpPr>
                <a:spLocks/>
              </p:cNvSpPr>
              <p:nvPr/>
            </p:nvSpPr>
            <p:spPr bwMode="auto">
              <a:xfrm>
                <a:off x="963" y="1607"/>
                <a:ext cx="163" cy="149"/>
              </a:xfrm>
              <a:custGeom>
                <a:avLst/>
                <a:gdLst>
                  <a:gd name="T0" fmla="*/ 14 w 163"/>
                  <a:gd name="T1" fmla="*/ 0 h 149"/>
                  <a:gd name="T2" fmla="*/ 114 w 163"/>
                  <a:gd name="T3" fmla="*/ 128 h 149"/>
                  <a:gd name="T4" fmla="*/ 106 w 163"/>
                  <a:gd name="T5" fmla="*/ 135 h 149"/>
                  <a:gd name="T6" fmla="*/ 106 w 163"/>
                  <a:gd name="T7" fmla="*/ 128 h 149"/>
                  <a:gd name="T8" fmla="*/ 156 w 163"/>
                  <a:gd name="T9" fmla="*/ 121 h 149"/>
                  <a:gd name="T10" fmla="*/ 163 w 163"/>
                  <a:gd name="T11" fmla="*/ 121 h 149"/>
                  <a:gd name="T12" fmla="*/ 163 w 163"/>
                  <a:gd name="T13" fmla="*/ 121 h 149"/>
                  <a:gd name="T14" fmla="*/ 156 w 163"/>
                  <a:gd name="T15" fmla="*/ 135 h 149"/>
                  <a:gd name="T16" fmla="*/ 149 w 163"/>
                  <a:gd name="T17" fmla="*/ 142 h 149"/>
                  <a:gd name="T18" fmla="*/ 149 w 163"/>
                  <a:gd name="T19" fmla="*/ 142 h 149"/>
                  <a:gd name="T20" fmla="*/ 92 w 163"/>
                  <a:gd name="T21" fmla="*/ 149 h 149"/>
                  <a:gd name="T22" fmla="*/ 92 w 163"/>
                  <a:gd name="T23" fmla="*/ 149 h 149"/>
                  <a:gd name="T24" fmla="*/ 92 w 163"/>
                  <a:gd name="T25" fmla="*/ 149 h 149"/>
                  <a:gd name="T26" fmla="*/ 0 w 163"/>
                  <a:gd name="T27" fmla="*/ 29 h 149"/>
                  <a:gd name="T28" fmla="*/ 0 w 163"/>
                  <a:gd name="T29" fmla="*/ 29 h 149"/>
                  <a:gd name="T30" fmla="*/ 0 w 163"/>
                  <a:gd name="T31" fmla="*/ 22 h 149"/>
                  <a:gd name="T32" fmla="*/ 7 w 163"/>
                  <a:gd name="T33" fmla="*/ 22 h 149"/>
                  <a:gd name="T34" fmla="*/ 99 w 163"/>
                  <a:gd name="T35" fmla="*/ 142 h 149"/>
                  <a:gd name="T36" fmla="*/ 92 w 163"/>
                  <a:gd name="T37" fmla="*/ 149 h 149"/>
                  <a:gd name="T38" fmla="*/ 92 w 163"/>
                  <a:gd name="T39" fmla="*/ 142 h 149"/>
                  <a:gd name="T40" fmla="*/ 149 w 163"/>
                  <a:gd name="T41" fmla="*/ 135 h 149"/>
                  <a:gd name="T42" fmla="*/ 149 w 163"/>
                  <a:gd name="T43" fmla="*/ 142 h 149"/>
                  <a:gd name="T44" fmla="*/ 149 w 163"/>
                  <a:gd name="T45" fmla="*/ 135 h 149"/>
                  <a:gd name="T46" fmla="*/ 156 w 163"/>
                  <a:gd name="T47" fmla="*/ 121 h 149"/>
                  <a:gd name="T48" fmla="*/ 163 w 163"/>
                  <a:gd name="T49" fmla="*/ 121 h 149"/>
                  <a:gd name="T50" fmla="*/ 156 w 163"/>
                  <a:gd name="T51" fmla="*/ 128 h 149"/>
                  <a:gd name="T52" fmla="*/ 106 w 163"/>
                  <a:gd name="T53" fmla="*/ 135 h 149"/>
                  <a:gd name="T54" fmla="*/ 106 w 163"/>
                  <a:gd name="T55" fmla="*/ 135 h 149"/>
                  <a:gd name="T56" fmla="*/ 106 w 163"/>
                  <a:gd name="T57" fmla="*/ 135 h 149"/>
                  <a:gd name="T58" fmla="*/ 7 w 163"/>
                  <a:gd name="T59" fmla="*/ 7 h 149"/>
                  <a:gd name="T60" fmla="*/ 14 w 163"/>
                  <a:gd name="T61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3" h="149">
                    <a:moveTo>
                      <a:pt x="14" y="0"/>
                    </a:moveTo>
                    <a:lnTo>
                      <a:pt x="114" y="128"/>
                    </a:lnTo>
                    <a:lnTo>
                      <a:pt x="106" y="135"/>
                    </a:lnTo>
                    <a:lnTo>
                      <a:pt x="106" y="128"/>
                    </a:lnTo>
                    <a:lnTo>
                      <a:pt x="156" y="121"/>
                    </a:lnTo>
                    <a:lnTo>
                      <a:pt x="163" y="121"/>
                    </a:lnTo>
                    <a:lnTo>
                      <a:pt x="163" y="121"/>
                    </a:lnTo>
                    <a:lnTo>
                      <a:pt x="156" y="135"/>
                    </a:lnTo>
                    <a:lnTo>
                      <a:pt x="149" y="142"/>
                    </a:lnTo>
                    <a:lnTo>
                      <a:pt x="149" y="142"/>
                    </a:lnTo>
                    <a:lnTo>
                      <a:pt x="92" y="149"/>
                    </a:lnTo>
                    <a:lnTo>
                      <a:pt x="92" y="149"/>
                    </a:lnTo>
                    <a:lnTo>
                      <a:pt x="92" y="149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7" y="22"/>
                    </a:lnTo>
                    <a:lnTo>
                      <a:pt x="99" y="142"/>
                    </a:lnTo>
                    <a:lnTo>
                      <a:pt x="92" y="149"/>
                    </a:lnTo>
                    <a:lnTo>
                      <a:pt x="92" y="142"/>
                    </a:lnTo>
                    <a:lnTo>
                      <a:pt x="149" y="135"/>
                    </a:lnTo>
                    <a:lnTo>
                      <a:pt x="149" y="142"/>
                    </a:lnTo>
                    <a:lnTo>
                      <a:pt x="149" y="135"/>
                    </a:lnTo>
                    <a:lnTo>
                      <a:pt x="156" y="121"/>
                    </a:lnTo>
                    <a:lnTo>
                      <a:pt x="163" y="121"/>
                    </a:lnTo>
                    <a:lnTo>
                      <a:pt x="156" y="128"/>
                    </a:lnTo>
                    <a:lnTo>
                      <a:pt x="106" y="135"/>
                    </a:lnTo>
                    <a:lnTo>
                      <a:pt x="106" y="135"/>
                    </a:lnTo>
                    <a:lnTo>
                      <a:pt x="106" y="135"/>
                    </a:lnTo>
                    <a:lnTo>
                      <a:pt x="7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81" name="Freeform 361"/>
              <p:cNvSpPr>
                <a:spLocks/>
              </p:cNvSpPr>
              <p:nvPr/>
            </p:nvSpPr>
            <p:spPr bwMode="auto">
              <a:xfrm>
                <a:off x="963" y="1600"/>
                <a:ext cx="14" cy="29"/>
              </a:xfrm>
              <a:custGeom>
                <a:avLst/>
                <a:gdLst>
                  <a:gd name="T0" fmla="*/ 0 w 14"/>
                  <a:gd name="T1" fmla="*/ 29 h 29"/>
                  <a:gd name="T2" fmla="*/ 7 w 14"/>
                  <a:gd name="T3" fmla="*/ 7 h 29"/>
                  <a:gd name="T4" fmla="*/ 7 w 14"/>
                  <a:gd name="T5" fmla="*/ 0 h 29"/>
                  <a:gd name="T6" fmla="*/ 14 w 14"/>
                  <a:gd name="T7" fmla="*/ 7 h 29"/>
                  <a:gd name="T8" fmla="*/ 14 w 14"/>
                  <a:gd name="T9" fmla="*/ 7 h 29"/>
                  <a:gd name="T10" fmla="*/ 7 w 14"/>
                  <a:gd name="T11" fmla="*/ 29 h 29"/>
                  <a:gd name="T12" fmla="*/ 0 w 14"/>
                  <a:gd name="T1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9">
                    <a:moveTo>
                      <a:pt x="0" y="29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9"/>
                    </a:lnTo>
                    <a:lnTo>
                      <a:pt x="0" y="29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82" name="Freeform 362"/>
              <p:cNvSpPr>
                <a:spLocks/>
              </p:cNvSpPr>
              <p:nvPr/>
            </p:nvSpPr>
            <p:spPr bwMode="auto">
              <a:xfrm>
                <a:off x="949" y="1621"/>
                <a:ext cx="28" cy="43"/>
              </a:xfrm>
              <a:custGeom>
                <a:avLst/>
                <a:gdLst>
                  <a:gd name="T0" fmla="*/ 21 w 28"/>
                  <a:gd name="T1" fmla="*/ 0 h 43"/>
                  <a:gd name="T2" fmla="*/ 14 w 28"/>
                  <a:gd name="T3" fmla="*/ 15 h 43"/>
                  <a:gd name="T4" fmla="*/ 14 w 28"/>
                  <a:gd name="T5" fmla="*/ 22 h 43"/>
                  <a:gd name="T6" fmla="*/ 0 w 28"/>
                  <a:gd name="T7" fmla="*/ 36 h 43"/>
                  <a:gd name="T8" fmla="*/ 0 w 28"/>
                  <a:gd name="T9" fmla="*/ 43 h 43"/>
                  <a:gd name="T10" fmla="*/ 14 w 28"/>
                  <a:gd name="T11" fmla="*/ 22 h 43"/>
                  <a:gd name="T12" fmla="*/ 21 w 28"/>
                  <a:gd name="T13" fmla="*/ 22 h 43"/>
                  <a:gd name="T14" fmla="*/ 28 w 28"/>
                  <a:gd name="T15" fmla="*/ 8 h 43"/>
                  <a:gd name="T16" fmla="*/ 21 w 28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3">
                    <a:moveTo>
                      <a:pt x="21" y="0"/>
                    </a:moveTo>
                    <a:lnTo>
                      <a:pt x="14" y="15"/>
                    </a:lnTo>
                    <a:lnTo>
                      <a:pt x="14" y="22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14" y="22"/>
                    </a:lnTo>
                    <a:lnTo>
                      <a:pt x="21" y="22"/>
                    </a:lnTo>
                    <a:lnTo>
                      <a:pt x="28" y="8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83" name="Freeform 363"/>
              <p:cNvSpPr>
                <a:spLocks/>
              </p:cNvSpPr>
              <p:nvPr/>
            </p:nvSpPr>
            <p:spPr bwMode="auto">
              <a:xfrm>
                <a:off x="949" y="1621"/>
                <a:ext cx="35" cy="64"/>
              </a:xfrm>
              <a:custGeom>
                <a:avLst/>
                <a:gdLst>
                  <a:gd name="T0" fmla="*/ 28 w 35"/>
                  <a:gd name="T1" fmla="*/ 0 h 64"/>
                  <a:gd name="T2" fmla="*/ 21 w 35"/>
                  <a:gd name="T3" fmla="*/ 15 h 64"/>
                  <a:gd name="T4" fmla="*/ 14 w 35"/>
                  <a:gd name="T5" fmla="*/ 15 h 64"/>
                  <a:gd name="T6" fmla="*/ 21 w 35"/>
                  <a:gd name="T7" fmla="*/ 15 h 64"/>
                  <a:gd name="T8" fmla="*/ 21 w 35"/>
                  <a:gd name="T9" fmla="*/ 22 h 64"/>
                  <a:gd name="T10" fmla="*/ 21 w 35"/>
                  <a:gd name="T11" fmla="*/ 29 h 64"/>
                  <a:gd name="T12" fmla="*/ 21 w 35"/>
                  <a:gd name="T13" fmla="*/ 29 h 64"/>
                  <a:gd name="T14" fmla="*/ 7 w 35"/>
                  <a:gd name="T15" fmla="*/ 43 h 64"/>
                  <a:gd name="T16" fmla="*/ 0 w 35"/>
                  <a:gd name="T17" fmla="*/ 36 h 64"/>
                  <a:gd name="T18" fmla="*/ 7 w 35"/>
                  <a:gd name="T19" fmla="*/ 36 h 64"/>
                  <a:gd name="T20" fmla="*/ 7 w 35"/>
                  <a:gd name="T21" fmla="*/ 43 h 64"/>
                  <a:gd name="T22" fmla="*/ 7 w 35"/>
                  <a:gd name="T23" fmla="*/ 50 h 64"/>
                  <a:gd name="T24" fmla="*/ 0 w 35"/>
                  <a:gd name="T25" fmla="*/ 43 h 64"/>
                  <a:gd name="T26" fmla="*/ 14 w 35"/>
                  <a:gd name="T27" fmla="*/ 22 h 64"/>
                  <a:gd name="T28" fmla="*/ 14 w 35"/>
                  <a:gd name="T29" fmla="*/ 22 h 64"/>
                  <a:gd name="T30" fmla="*/ 14 w 35"/>
                  <a:gd name="T31" fmla="*/ 22 h 64"/>
                  <a:gd name="T32" fmla="*/ 21 w 35"/>
                  <a:gd name="T33" fmla="*/ 22 h 64"/>
                  <a:gd name="T34" fmla="*/ 28 w 35"/>
                  <a:gd name="T35" fmla="*/ 22 h 64"/>
                  <a:gd name="T36" fmla="*/ 21 w 35"/>
                  <a:gd name="T37" fmla="*/ 22 h 64"/>
                  <a:gd name="T38" fmla="*/ 28 w 35"/>
                  <a:gd name="T39" fmla="*/ 8 h 64"/>
                  <a:gd name="T40" fmla="*/ 35 w 35"/>
                  <a:gd name="T41" fmla="*/ 8 h 64"/>
                  <a:gd name="T42" fmla="*/ 35 w 35"/>
                  <a:gd name="T43" fmla="*/ 8 h 64"/>
                  <a:gd name="T44" fmla="*/ 35 w 35"/>
                  <a:gd name="T45" fmla="*/ 8 h 64"/>
                  <a:gd name="T46" fmla="*/ 28 w 35"/>
                  <a:gd name="T47" fmla="*/ 22 h 64"/>
                  <a:gd name="T48" fmla="*/ 21 w 35"/>
                  <a:gd name="T49" fmla="*/ 29 h 64"/>
                  <a:gd name="T50" fmla="*/ 21 w 35"/>
                  <a:gd name="T51" fmla="*/ 29 h 64"/>
                  <a:gd name="T52" fmla="*/ 14 w 35"/>
                  <a:gd name="T53" fmla="*/ 29 h 64"/>
                  <a:gd name="T54" fmla="*/ 14 w 35"/>
                  <a:gd name="T55" fmla="*/ 22 h 64"/>
                  <a:gd name="T56" fmla="*/ 21 w 35"/>
                  <a:gd name="T57" fmla="*/ 29 h 64"/>
                  <a:gd name="T58" fmla="*/ 7 w 35"/>
                  <a:gd name="T59" fmla="*/ 50 h 64"/>
                  <a:gd name="T60" fmla="*/ 0 w 35"/>
                  <a:gd name="T61" fmla="*/ 64 h 64"/>
                  <a:gd name="T62" fmla="*/ 0 w 35"/>
                  <a:gd name="T63" fmla="*/ 43 h 64"/>
                  <a:gd name="T64" fmla="*/ 0 w 35"/>
                  <a:gd name="T65" fmla="*/ 36 h 64"/>
                  <a:gd name="T66" fmla="*/ 0 w 35"/>
                  <a:gd name="T67" fmla="*/ 36 h 64"/>
                  <a:gd name="T68" fmla="*/ 0 w 35"/>
                  <a:gd name="T69" fmla="*/ 36 h 64"/>
                  <a:gd name="T70" fmla="*/ 14 w 35"/>
                  <a:gd name="T71" fmla="*/ 22 h 64"/>
                  <a:gd name="T72" fmla="*/ 21 w 35"/>
                  <a:gd name="T73" fmla="*/ 29 h 64"/>
                  <a:gd name="T74" fmla="*/ 14 w 35"/>
                  <a:gd name="T75" fmla="*/ 22 h 64"/>
                  <a:gd name="T76" fmla="*/ 14 w 35"/>
                  <a:gd name="T77" fmla="*/ 15 h 64"/>
                  <a:gd name="T78" fmla="*/ 14 w 35"/>
                  <a:gd name="T79" fmla="*/ 15 h 64"/>
                  <a:gd name="T80" fmla="*/ 14 w 35"/>
                  <a:gd name="T81" fmla="*/ 15 h 64"/>
                  <a:gd name="T82" fmla="*/ 21 w 35"/>
                  <a:gd name="T83" fmla="*/ 0 h 64"/>
                  <a:gd name="T84" fmla="*/ 28 w 35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64">
                    <a:moveTo>
                      <a:pt x="28" y="0"/>
                    </a:moveTo>
                    <a:lnTo>
                      <a:pt x="21" y="15"/>
                    </a:lnTo>
                    <a:lnTo>
                      <a:pt x="14" y="15"/>
                    </a:lnTo>
                    <a:lnTo>
                      <a:pt x="21" y="15"/>
                    </a:lnTo>
                    <a:lnTo>
                      <a:pt x="21" y="22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7" y="43"/>
                    </a:lnTo>
                    <a:lnTo>
                      <a:pt x="0" y="36"/>
                    </a:lnTo>
                    <a:lnTo>
                      <a:pt x="7" y="36"/>
                    </a:lnTo>
                    <a:lnTo>
                      <a:pt x="7" y="43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1" y="22"/>
                    </a:lnTo>
                    <a:lnTo>
                      <a:pt x="28" y="22"/>
                    </a:lnTo>
                    <a:lnTo>
                      <a:pt x="21" y="22"/>
                    </a:lnTo>
                    <a:lnTo>
                      <a:pt x="28" y="8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35" y="8"/>
                    </a:lnTo>
                    <a:lnTo>
                      <a:pt x="28" y="22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14" y="29"/>
                    </a:lnTo>
                    <a:lnTo>
                      <a:pt x="14" y="22"/>
                    </a:lnTo>
                    <a:lnTo>
                      <a:pt x="21" y="29"/>
                    </a:lnTo>
                    <a:lnTo>
                      <a:pt x="7" y="50"/>
                    </a:lnTo>
                    <a:lnTo>
                      <a:pt x="0" y="64"/>
                    </a:lnTo>
                    <a:lnTo>
                      <a:pt x="0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14" y="22"/>
                    </a:lnTo>
                    <a:lnTo>
                      <a:pt x="21" y="29"/>
                    </a:lnTo>
                    <a:lnTo>
                      <a:pt x="14" y="22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21" y="0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84" name="Freeform 364"/>
              <p:cNvSpPr>
                <a:spLocks/>
              </p:cNvSpPr>
              <p:nvPr/>
            </p:nvSpPr>
            <p:spPr bwMode="auto">
              <a:xfrm>
                <a:off x="970" y="1614"/>
                <a:ext cx="14" cy="22"/>
              </a:xfrm>
              <a:custGeom>
                <a:avLst/>
                <a:gdLst>
                  <a:gd name="T0" fmla="*/ 7 w 14"/>
                  <a:gd name="T1" fmla="*/ 22 h 22"/>
                  <a:gd name="T2" fmla="*/ 0 w 14"/>
                  <a:gd name="T3" fmla="*/ 15 h 22"/>
                  <a:gd name="T4" fmla="*/ 0 w 14"/>
                  <a:gd name="T5" fmla="*/ 7 h 22"/>
                  <a:gd name="T6" fmla="*/ 7 w 14"/>
                  <a:gd name="T7" fmla="*/ 0 h 22"/>
                  <a:gd name="T8" fmla="*/ 7 w 14"/>
                  <a:gd name="T9" fmla="*/ 7 h 22"/>
                  <a:gd name="T10" fmla="*/ 14 w 14"/>
                  <a:gd name="T11" fmla="*/ 15 h 22"/>
                  <a:gd name="T12" fmla="*/ 7 w 14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7" y="22"/>
                    </a:moveTo>
                    <a:lnTo>
                      <a:pt x="0" y="15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5"/>
                    </a:lnTo>
                    <a:lnTo>
                      <a:pt x="7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85" name="Freeform 365"/>
              <p:cNvSpPr>
                <a:spLocks/>
              </p:cNvSpPr>
              <p:nvPr/>
            </p:nvSpPr>
            <p:spPr bwMode="auto">
              <a:xfrm>
                <a:off x="956" y="1636"/>
                <a:ext cx="35" cy="42"/>
              </a:xfrm>
              <a:custGeom>
                <a:avLst/>
                <a:gdLst>
                  <a:gd name="T0" fmla="*/ 28 w 35"/>
                  <a:gd name="T1" fmla="*/ 0 h 42"/>
                  <a:gd name="T2" fmla="*/ 14 w 35"/>
                  <a:gd name="T3" fmla="*/ 14 h 42"/>
                  <a:gd name="T4" fmla="*/ 14 w 35"/>
                  <a:gd name="T5" fmla="*/ 21 h 42"/>
                  <a:gd name="T6" fmla="*/ 0 w 35"/>
                  <a:gd name="T7" fmla="*/ 35 h 42"/>
                  <a:gd name="T8" fmla="*/ 7 w 35"/>
                  <a:gd name="T9" fmla="*/ 42 h 42"/>
                  <a:gd name="T10" fmla="*/ 21 w 35"/>
                  <a:gd name="T11" fmla="*/ 21 h 42"/>
                  <a:gd name="T12" fmla="*/ 21 w 35"/>
                  <a:gd name="T13" fmla="*/ 21 h 42"/>
                  <a:gd name="T14" fmla="*/ 35 w 35"/>
                  <a:gd name="T15" fmla="*/ 7 h 42"/>
                  <a:gd name="T16" fmla="*/ 28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35"/>
                    </a:lnTo>
                    <a:lnTo>
                      <a:pt x="7" y="42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86" name="Freeform 366"/>
              <p:cNvSpPr>
                <a:spLocks/>
              </p:cNvSpPr>
              <p:nvPr/>
            </p:nvSpPr>
            <p:spPr bwMode="auto">
              <a:xfrm>
                <a:off x="949" y="1629"/>
                <a:ext cx="57" cy="63"/>
              </a:xfrm>
              <a:custGeom>
                <a:avLst/>
                <a:gdLst>
                  <a:gd name="T0" fmla="*/ 42 w 57"/>
                  <a:gd name="T1" fmla="*/ 14 h 63"/>
                  <a:gd name="T2" fmla="*/ 28 w 57"/>
                  <a:gd name="T3" fmla="*/ 28 h 63"/>
                  <a:gd name="T4" fmla="*/ 21 w 57"/>
                  <a:gd name="T5" fmla="*/ 21 h 63"/>
                  <a:gd name="T6" fmla="*/ 28 w 57"/>
                  <a:gd name="T7" fmla="*/ 21 h 63"/>
                  <a:gd name="T8" fmla="*/ 28 w 57"/>
                  <a:gd name="T9" fmla="*/ 28 h 63"/>
                  <a:gd name="T10" fmla="*/ 28 w 57"/>
                  <a:gd name="T11" fmla="*/ 35 h 63"/>
                  <a:gd name="T12" fmla="*/ 28 w 57"/>
                  <a:gd name="T13" fmla="*/ 35 h 63"/>
                  <a:gd name="T14" fmla="*/ 14 w 57"/>
                  <a:gd name="T15" fmla="*/ 49 h 63"/>
                  <a:gd name="T16" fmla="*/ 7 w 57"/>
                  <a:gd name="T17" fmla="*/ 49 h 63"/>
                  <a:gd name="T18" fmla="*/ 14 w 57"/>
                  <a:gd name="T19" fmla="*/ 42 h 63"/>
                  <a:gd name="T20" fmla="*/ 21 w 57"/>
                  <a:gd name="T21" fmla="*/ 49 h 63"/>
                  <a:gd name="T22" fmla="*/ 21 w 57"/>
                  <a:gd name="T23" fmla="*/ 56 h 63"/>
                  <a:gd name="T24" fmla="*/ 14 w 57"/>
                  <a:gd name="T25" fmla="*/ 49 h 63"/>
                  <a:gd name="T26" fmla="*/ 28 w 57"/>
                  <a:gd name="T27" fmla="*/ 28 h 63"/>
                  <a:gd name="T28" fmla="*/ 28 w 57"/>
                  <a:gd name="T29" fmla="*/ 28 h 63"/>
                  <a:gd name="T30" fmla="*/ 28 w 57"/>
                  <a:gd name="T31" fmla="*/ 28 h 63"/>
                  <a:gd name="T32" fmla="*/ 42 w 57"/>
                  <a:gd name="T33" fmla="*/ 14 h 63"/>
                  <a:gd name="T34" fmla="*/ 50 w 57"/>
                  <a:gd name="T35" fmla="*/ 14 h 63"/>
                  <a:gd name="T36" fmla="*/ 42 w 57"/>
                  <a:gd name="T37" fmla="*/ 21 h 63"/>
                  <a:gd name="T38" fmla="*/ 35 w 57"/>
                  <a:gd name="T39" fmla="*/ 14 h 63"/>
                  <a:gd name="T40" fmla="*/ 35 w 57"/>
                  <a:gd name="T41" fmla="*/ 7 h 63"/>
                  <a:gd name="T42" fmla="*/ 42 w 57"/>
                  <a:gd name="T43" fmla="*/ 0 h 63"/>
                  <a:gd name="T44" fmla="*/ 42 w 57"/>
                  <a:gd name="T45" fmla="*/ 7 h 63"/>
                  <a:gd name="T46" fmla="*/ 50 w 57"/>
                  <a:gd name="T47" fmla="*/ 14 h 63"/>
                  <a:gd name="T48" fmla="*/ 57 w 57"/>
                  <a:gd name="T49" fmla="*/ 21 h 63"/>
                  <a:gd name="T50" fmla="*/ 50 w 57"/>
                  <a:gd name="T51" fmla="*/ 21 h 63"/>
                  <a:gd name="T52" fmla="*/ 35 w 57"/>
                  <a:gd name="T53" fmla="*/ 35 h 63"/>
                  <a:gd name="T54" fmla="*/ 28 w 57"/>
                  <a:gd name="T55" fmla="*/ 28 h 63"/>
                  <a:gd name="T56" fmla="*/ 35 w 57"/>
                  <a:gd name="T57" fmla="*/ 35 h 63"/>
                  <a:gd name="T58" fmla="*/ 21 w 57"/>
                  <a:gd name="T59" fmla="*/ 56 h 63"/>
                  <a:gd name="T60" fmla="*/ 14 w 57"/>
                  <a:gd name="T61" fmla="*/ 63 h 63"/>
                  <a:gd name="T62" fmla="*/ 14 w 57"/>
                  <a:gd name="T63" fmla="*/ 56 h 63"/>
                  <a:gd name="T64" fmla="*/ 7 w 57"/>
                  <a:gd name="T65" fmla="*/ 49 h 63"/>
                  <a:gd name="T66" fmla="*/ 0 w 57"/>
                  <a:gd name="T67" fmla="*/ 42 h 63"/>
                  <a:gd name="T68" fmla="*/ 7 w 57"/>
                  <a:gd name="T69" fmla="*/ 42 h 63"/>
                  <a:gd name="T70" fmla="*/ 21 w 57"/>
                  <a:gd name="T71" fmla="*/ 28 h 63"/>
                  <a:gd name="T72" fmla="*/ 28 w 57"/>
                  <a:gd name="T73" fmla="*/ 35 h 63"/>
                  <a:gd name="T74" fmla="*/ 21 w 57"/>
                  <a:gd name="T75" fmla="*/ 28 h 63"/>
                  <a:gd name="T76" fmla="*/ 21 w 57"/>
                  <a:gd name="T77" fmla="*/ 21 h 63"/>
                  <a:gd name="T78" fmla="*/ 21 w 57"/>
                  <a:gd name="T79" fmla="*/ 21 h 63"/>
                  <a:gd name="T80" fmla="*/ 21 w 57"/>
                  <a:gd name="T81" fmla="*/ 21 h 63"/>
                  <a:gd name="T82" fmla="*/ 35 w 57"/>
                  <a:gd name="T83" fmla="*/ 7 h 63"/>
                  <a:gd name="T84" fmla="*/ 42 w 57"/>
                  <a:gd name="T85" fmla="*/ 1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63">
                    <a:moveTo>
                      <a:pt x="42" y="14"/>
                    </a:moveTo>
                    <a:lnTo>
                      <a:pt x="28" y="28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14" y="49"/>
                    </a:lnTo>
                    <a:lnTo>
                      <a:pt x="7" y="49"/>
                    </a:lnTo>
                    <a:lnTo>
                      <a:pt x="14" y="42"/>
                    </a:lnTo>
                    <a:lnTo>
                      <a:pt x="21" y="49"/>
                    </a:lnTo>
                    <a:lnTo>
                      <a:pt x="21" y="56"/>
                    </a:lnTo>
                    <a:lnTo>
                      <a:pt x="14" y="49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42" y="14"/>
                    </a:lnTo>
                    <a:lnTo>
                      <a:pt x="50" y="14"/>
                    </a:lnTo>
                    <a:lnTo>
                      <a:pt x="42" y="21"/>
                    </a:lnTo>
                    <a:lnTo>
                      <a:pt x="35" y="14"/>
                    </a:lnTo>
                    <a:lnTo>
                      <a:pt x="35" y="7"/>
                    </a:lnTo>
                    <a:lnTo>
                      <a:pt x="42" y="0"/>
                    </a:lnTo>
                    <a:lnTo>
                      <a:pt x="42" y="7"/>
                    </a:lnTo>
                    <a:lnTo>
                      <a:pt x="50" y="14"/>
                    </a:lnTo>
                    <a:lnTo>
                      <a:pt x="57" y="21"/>
                    </a:lnTo>
                    <a:lnTo>
                      <a:pt x="50" y="21"/>
                    </a:lnTo>
                    <a:lnTo>
                      <a:pt x="35" y="35"/>
                    </a:lnTo>
                    <a:lnTo>
                      <a:pt x="28" y="28"/>
                    </a:lnTo>
                    <a:lnTo>
                      <a:pt x="35" y="35"/>
                    </a:lnTo>
                    <a:lnTo>
                      <a:pt x="21" y="56"/>
                    </a:lnTo>
                    <a:lnTo>
                      <a:pt x="14" y="63"/>
                    </a:lnTo>
                    <a:lnTo>
                      <a:pt x="14" y="56"/>
                    </a:lnTo>
                    <a:lnTo>
                      <a:pt x="7" y="49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35" y="7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87" name="Freeform 367"/>
              <p:cNvSpPr>
                <a:spLocks/>
              </p:cNvSpPr>
              <p:nvPr/>
            </p:nvSpPr>
            <p:spPr bwMode="auto">
              <a:xfrm>
                <a:off x="970" y="1650"/>
                <a:ext cx="29" cy="42"/>
              </a:xfrm>
              <a:custGeom>
                <a:avLst/>
                <a:gdLst>
                  <a:gd name="T0" fmla="*/ 29 w 29"/>
                  <a:gd name="T1" fmla="*/ 0 h 42"/>
                  <a:gd name="T2" fmla="*/ 14 w 29"/>
                  <a:gd name="T3" fmla="*/ 14 h 42"/>
                  <a:gd name="T4" fmla="*/ 14 w 29"/>
                  <a:gd name="T5" fmla="*/ 21 h 42"/>
                  <a:gd name="T6" fmla="*/ 0 w 29"/>
                  <a:gd name="T7" fmla="*/ 42 h 42"/>
                  <a:gd name="T8" fmla="*/ 0 w 29"/>
                  <a:gd name="T9" fmla="*/ 42 h 42"/>
                  <a:gd name="T10" fmla="*/ 14 w 29"/>
                  <a:gd name="T11" fmla="*/ 21 h 42"/>
                  <a:gd name="T12" fmla="*/ 21 w 29"/>
                  <a:gd name="T13" fmla="*/ 21 h 42"/>
                  <a:gd name="T14" fmla="*/ 29 w 29"/>
                  <a:gd name="T15" fmla="*/ 7 h 42"/>
                  <a:gd name="T16" fmla="*/ 29 w 29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42">
                    <a:moveTo>
                      <a:pt x="29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9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88" name="Freeform 368"/>
              <p:cNvSpPr>
                <a:spLocks/>
              </p:cNvSpPr>
              <p:nvPr/>
            </p:nvSpPr>
            <p:spPr bwMode="auto">
              <a:xfrm>
                <a:off x="970" y="1643"/>
                <a:ext cx="36" cy="56"/>
              </a:xfrm>
              <a:custGeom>
                <a:avLst/>
                <a:gdLst>
                  <a:gd name="T0" fmla="*/ 36 w 36"/>
                  <a:gd name="T1" fmla="*/ 14 h 56"/>
                  <a:gd name="T2" fmla="*/ 21 w 36"/>
                  <a:gd name="T3" fmla="*/ 28 h 56"/>
                  <a:gd name="T4" fmla="*/ 14 w 36"/>
                  <a:gd name="T5" fmla="*/ 21 h 56"/>
                  <a:gd name="T6" fmla="*/ 21 w 36"/>
                  <a:gd name="T7" fmla="*/ 21 h 56"/>
                  <a:gd name="T8" fmla="*/ 21 w 36"/>
                  <a:gd name="T9" fmla="*/ 28 h 56"/>
                  <a:gd name="T10" fmla="*/ 21 w 36"/>
                  <a:gd name="T11" fmla="*/ 35 h 56"/>
                  <a:gd name="T12" fmla="*/ 21 w 36"/>
                  <a:gd name="T13" fmla="*/ 35 h 56"/>
                  <a:gd name="T14" fmla="*/ 7 w 36"/>
                  <a:gd name="T15" fmla="*/ 56 h 56"/>
                  <a:gd name="T16" fmla="*/ 0 w 36"/>
                  <a:gd name="T17" fmla="*/ 49 h 56"/>
                  <a:gd name="T18" fmla="*/ 0 w 36"/>
                  <a:gd name="T19" fmla="*/ 49 h 56"/>
                  <a:gd name="T20" fmla="*/ 14 w 36"/>
                  <a:gd name="T21" fmla="*/ 28 h 56"/>
                  <a:gd name="T22" fmla="*/ 14 w 36"/>
                  <a:gd name="T23" fmla="*/ 28 h 56"/>
                  <a:gd name="T24" fmla="*/ 14 w 36"/>
                  <a:gd name="T25" fmla="*/ 28 h 56"/>
                  <a:gd name="T26" fmla="*/ 21 w 36"/>
                  <a:gd name="T27" fmla="*/ 28 h 56"/>
                  <a:gd name="T28" fmla="*/ 29 w 36"/>
                  <a:gd name="T29" fmla="*/ 28 h 56"/>
                  <a:gd name="T30" fmla="*/ 21 w 36"/>
                  <a:gd name="T31" fmla="*/ 28 h 56"/>
                  <a:gd name="T32" fmla="*/ 29 w 36"/>
                  <a:gd name="T33" fmla="*/ 14 h 56"/>
                  <a:gd name="T34" fmla="*/ 36 w 36"/>
                  <a:gd name="T35" fmla="*/ 14 h 56"/>
                  <a:gd name="T36" fmla="*/ 29 w 36"/>
                  <a:gd name="T37" fmla="*/ 14 h 56"/>
                  <a:gd name="T38" fmla="*/ 29 w 36"/>
                  <a:gd name="T39" fmla="*/ 7 h 56"/>
                  <a:gd name="T40" fmla="*/ 29 w 36"/>
                  <a:gd name="T41" fmla="*/ 7 h 56"/>
                  <a:gd name="T42" fmla="*/ 36 w 36"/>
                  <a:gd name="T43" fmla="*/ 0 h 56"/>
                  <a:gd name="T44" fmla="*/ 36 w 36"/>
                  <a:gd name="T45" fmla="*/ 7 h 56"/>
                  <a:gd name="T46" fmla="*/ 36 w 36"/>
                  <a:gd name="T47" fmla="*/ 14 h 56"/>
                  <a:gd name="T48" fmla="*/ 36 w 36"/>
                  <a:gd name="T49" fmla="*/ 14 h 56"/>
                  <a:gd name="T50" fmla="*/ 36 w 36"/>
                  <a:gd name="T51" fmla="*/ 14 h 56"/>
                  <a:gd name="T52" fmla="*/ 29 w 36"/>
                  <a:gd name="T53" fmla="*/ 28 h 56"/>
                  <a:gd name="T54" fmla="*/ 21 w 36"/>
                  <a:gd name="T55" fmla="*/ 35 h 56"/>
                  <a:gd name="T56" fmla="*/ 21 w 36"/>
                  <a:gd name="T57" fmla="*/ 35 h 56"/>
                  <a:gd name="T58" fmla="*/ 14 w 36"/>
                  <a:gd name="T59" fmla="*/ 35 h 56"/>
                  <a:gd name="T60" fmla="*/ 14 w 36"/>
                  <a:gd name="T61" fmla="*/ 28 h 56"/>
                  <a:gd name="T62" fmla="*/ 21 w 36"/>
                  <a:gd name="T63" fmla="*/ 35 h 56"/>
                  <a:gd name="T64" fmla="*/ 7 w 36"/>
                  <a:gd name="T65" fmla="*/ 56 h 56"/>
                  <a:gd name="T66" fmla="*/ 7 w 36"/>
                  <a:gd name="T67" fmla="*/ 56 h 56"/>
                  <a:gd name="T68" fmla="*/ 0 w 36"/>
                  <a:gd name="T69" fmla="*/ 49 h 56"/>
                  <a:gd name="T70" fmla="*/ 14 w 36"/>
                  <a:gd name="T71" fmla="*/ 28 h 56"/>
                  <a:gd name="T72" fmla="*/ 21 w 36"/>
                  <a:gd name="T73" fmla="*/ 35 h 56"/>
                  <a:gd name="T74" fmla="*/ 14 w 36"/>
                  <a:gd name="T75" fmla="*/ 28 h 56"/>
                  <a:gd name="T76" fmla="*/ 14 w 36"/>
                  <a:gd name="T77" fmla="*/ 21 h 56"/>
                  <a:gd name="T78" fmla="*/ 14 w 36"/>
                  <a:gd name="T79" fmla="*/ 21 h 56"/>
                  <a:gd name="T80" fmla="*/ 14 w 36"/>
                  <a:gd name="T81" fmla="*/ 21 h 56"/>
                  <a:gd name="T82" fmla="*/ 29 w 36"/>
                  <a:gd name="T83" fmla="*/ 7 h 56"/>
                  <a:gd name="T84" fmla="*/ 36 w 36"/>
                  <a:gd name="T8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6" h="56">
                    <a:moveTo>
                      <a:pt x="36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6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9" y="28"/>
                    </a:lnTo>
                    <a:lnTo>
                      <a:pt x="21" y="28"/>
                    </a:lnTo>
                    <a:lnTo>
                      <a:pt x="29" y="14"/>
                    </a:lnTo>
                    <a:lnTo>
                      <a:pt x="36" y="14"/>
                    </a:lnTo>
                    <a:lnTo>
                      <a:pt x="29" y="14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36" y="7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29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6"/>
                    </a:lnTo>
                    <a:lnTo>
                      <a:pt x="7" y="56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9" y="7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89" name="Freeform 369"/>
              <p:cNvSpPr>
                <a:spLocks/>
              </p:cNvSpPr>
              <p:nvPr/>
            </p:nvSpPr>
            <p:spPr bwMode="auto">
              <a:xfrm>
                <a:off x="984" y="1664"/>
                <a:ext cx="29" cy="42"/>
              </a:xfrm>
              <a:custGeom>
                <a:avLst/>
                <a:gdLst>
                  <a:gd name="T0" fmla="*/ 22 w 29"/>
                  <a:gd name="T1" fmla="*/ 0 h 42"/>
                  <a:gd name="T2" fmla="*/ 15 w 29"/>
                  <a:gd name="T3" fmla="*/ 14 h 42"/>
                  <a:gd name="T4" fmla="*/ 15 w 29"/>
                  <a:gd name="T5" fmla="*/ 21 h 42"/>
                  <a:gd name="T6" fmla="*/ 0 w 29"/>
                  <a:gd name="T7" fmla="*/ 42 h 42"/>
                  <a:gd name="T8" fmla="*/ 0 w 29"/>
                  <a:gd name="T9" fmla="*/ 42 h 42"/>
                  <a:gd name="T10" fmla="*/ 15 w 29"/>
                  <a:gd name="T11" fmla="*/ 28 h 42"/>
                  <a:gd name="T12" fmla="*/ 22 w 29"/>
                  <a:gd name="T13" fmla="*/ 28 h 42"/>
                  <a:gd name="T14" fmla="*/ 29 w 29"/>
                  <a:gd name="T15" fmla="*/ 14 h 42"/>
                  <a:gd name="T16" fmla="*/ 22 w 29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42">
                    <a:moveTo>
                      <a:pt x="22" y="0"/>
                    </a:moveTo>
                    <a:lnTo>
                      <a:pt x="15" y="14"/>
                    </a:lnTo>
                    <a:lnTo>
                      <a:pt x="15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5" y="28"/>
                    </a:lnTo>
                    <a:lnTo>
                      <a:pt x="22" y="28"/>
                    </a:lnTo>
                    <a:lnTo>
                      <a:pt x="29" y="14"/>
                    </a:lnTo>
                    <a:lnTo>
                      <a:pt x="22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90" name="Freeform 370"/>
              <p:cNvSpPr>
                <a:spLocks/>
              </p:cNvSpPr>
              <p:nvPr/>
            </p:nvSpPr>
            <p:spPr bwMode="auto">
              <a:xfrm>
                <a:off x="984" y="1657"/>
                <a:ext cx="36" cy="57"/>
              </a:xfrm>
              <a:custGeom>
                <a:avLst/>
                <a:gdLst>
                  <a:gd name="T0" fmla="*/ 29 w 36"/>
                  <a:gd name="T1" fmla="*/ 7 h 57"/>
                  <a:gd name="T2" fmla="*/ 22 w 36"/>
                  <a:gd name="T3" fmla="*/ 21 h 57"/>
                  <a:gd name="T4" fmla="*/ 15 w 36"/>
                  <a:gd name="T5" fmla="*/ 21 h 57"/>
                  <a:gd name="T6" fmla="*/ 22 w 36"/>
                  <a:gd name="T7" fmla="*/ 21 h 57"/>
                  <a:gd name="T8" fmla="*/ 22 w 36"/>
                  <a:gd name="T9" fmla="*/ 28 h 57"/>
                  <a:gd name="T10" fmla="*/ 22 w 36"/>
                  <a:gd name="T11" fmla="*/ 35 h 57"/>
                  <a:gd name="T12" fmla="*/ 22 w 36"/>
                  <a:gd name="T13" fmla="*/ 35 h 57"/>
                  <a:gd name="T14" fmla="*/ 7 w 36"/>
                  <a:gd name="T15" fmla="*/ 57 h 57"/>
                  <a:gd name="T16" fmla="*/ 0 w 36"/>
                  <a:gd name="T17" fmla="*/ 49 h 57"/>
                  <a:gd name="T18" fmla="*/ 0 w 36"/>
                  <a:gd name="T19" fmla="*/ 49 h 57"/>
                  <a:gd name="T20" fmla="*/ 15 w 36"/>
                  <a:gd name="T21" fmla="*/ 35 h 57"/>
                  <a:gd name="T22" fmla="*/ 15 w 36"/>
                  <a:gd name="T23" fmla="*/ 35 h 57"/>
                  <a:gd name="T24" fmla="*/ 15 w 36"/>
                  <a:gd name="T25" fmla="*/ 35 h 57"/>
                  <a:gd name="T26" fmla="*/ 22 w 36"/>
                  <a:gd name="T27" fmla="*/ 35 h 57"/>
                  <a:gd name="T28" fmla="*/ 29 w 36"/>
                  <a:gd name="T29" fmla="*/ 35 h 57"/>
                  <a:gd name="T30" fmla="*/ 22 w 36"/>
                  <a:gd name="T31" fmla="*/ 35 h 57"/>
                  <a:gd name="T32" fmla="*/ 29 w 36"/>
                  <a:gd name="T33" fmla="*/ 21 h 57"/>
                  <a:gd name="T34" fmla="*/ 36 w 36"/>
                  <a:gd name="T35" fmla="*/ 21 h 57"/>
                  <a:gd name="T36" fmla="*/ 29 w 36"/>
                  <a:gd name="T37" fmla="*/ 21 h 57"/>
                  <a:gd name="T38" fmla="*/ 22 w 36"/>
                  <a:gd name="T39" fmla="*/ 7 h 57"/>
                  <a:gd name="T40" fmla="*/ 22 w 36"/>
                  <a:gd name="T41" fmla="*/ 7 h 57"/>
                  <a:gd name="T42" fmla="*/ 29 w 36"/>
                  <a:gd name="T43" fmla="*/ 0 h 57"/>
                  <a:gd name="T44" fmla="*/ 29 w 36"/>
                  <a:gd name="T45" fmla="*/ 7 h 57"/>
                  <a:gd name="T46" fmla="*/ 36 w 36"/>
                  <a:gd name="T47" fmla="*/ 21 h 57"/>
                  <a:gd name="T48" fmla="*/ 36 w 36"/>
                  <a:gd name="T49" fmla="*/ 21 h 57"/>
                  <a:gd name="T50" fmla="*/ 36 w 36"/>
                  <a:gd name="T51" fmla="*/ 21 h 57"/>
                  <a:gd name="T52" fmla="*/ 29 w 36"/>
                  <a:gd name="T53" fmla="*/ 35 h 57"/>
                  <a:gd name="T54" fmla="*/ 22 w 36"/>
                  <a:gd name="T55" fmla="*/ 42 h 57"/>
                  <a:gd name="T56" fmla="*/ 22 w 36"/>
                  <a:gd name="T57" fmla="*/ 42 h 57"/>
                  <a:gd name="T58" fmla="*/ 15 w 36"/>
                  <a:gd name="T59" fmla="*/ 42 h 57"/>
                  <a:gd name="T60" fmla="*/ 15 w 36"/>
                  <a:gd name="T61" fmla="*/ 35 h 57"/>
                  <a:gd name="T62" fmla="*/ 22 w 36"/>
                  <a:gd name="T63" fmla="*/ 42 h 57"/>
                  <a:gd name="T64" fmla="*/ 7 w 36"/>
                  <a:gd name="T65" fmla="*/ 57 h 57"/>
                  <a:gd name="T66" fmla="*/ 7 w 36"/>
                  <a:gd name="T67" fmla="*/ 57 h 57"/>
                  <a:gd name="T68" fmla="*/ 0 w 36"/>
                  <a:gd name="T69" fmla="*/ 49 h 57"/>
                  <a:gd name="T70" fmla="*/ 15 w 36"/>
                  <a:gd name="T71" fmla="*/ 28 h 57"/>
                  <a:gd name="T72" fmla="*/ 22 w 36"/>
                  <a:gd name="T73" fmla="*/ 35 h 57"/>
                  <a:gd name="T74" fmla="*/ 15 w 36"/>
                  <a:gd name="T75" fmla="*/ 28 h 57"/>
                  <a:gd name="T76" fmla="*/ 15 w 36"/>
                  <a:gd name="T77" fmla="*/ 21 h 57"/>
                  <a:gd name="T78" fmla="*/ 15 w 36"/>
                  <a:gd name="T79" fmla="*/ 21 h 57"/>
                  <a:gd name="T80" fmla="*/ 15 w 36"/>
                  <a:gd name="T81" fmla="*/ 21 h 57"/>
                  <a:gd name="T82" fmla="*/ 22 w 36"/>
                  <a:gd name="T83" fmla="*/ 7 h 57"/>
                  <a:gd name="T84" fmla="*/ 29 w 36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6" h="57">
                    <a:moveTo>
                      <a:pt x="29" y="7"/>
                    </a:moveTo>
                    <a:lnTo>
                      <a:pt x="22" y="21"/>
                    </a:lnTo>
                    <a:lnTo>
                      <a:pt x="15" y="21"/>
                    </a:lnTo>
                    <a:lnTo>
                      <a:pt x="22" y="21"/>
                    </a:lnTo>
                    <a:lnTo>
                      <a:pt x="22" y="28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5" y="35"/>
                    </a:lnTo>
                    <a:lnTo>
                      <a:pt x="15" y="35"/>
                    </a:lnTo>
                    <a:lnTo>
                      <a:pt x="15" y="35"/>
                    </a:lnTo>
                    <a:lnTo>
                      <a:pt x="22" y="35"/>
                    </a:lnTo>
                    <a:lnTo>
                      <a:pt x="29" y="35"/>
                    </a:lnTo>
                    <a:lnTo>
                      <a:pt x="22" y="35"/>
                    </a:lnTo>
                    <a:lnTo>
                      <a:pt x="29" y="21"/>
                    </a:lnTo>
                    <a:lnTo>
                      <a:pt x="36" y="21"/>
                    </a:lnTo>
                    <a:lnTo>
                      <a:pt x="29" y="21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9" y="0"/>
                    </a:lnTo>
                    <a:lnTo>
                      <a:pt x="29" y="7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29" y="35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15" y="42"/>
                    </a:lnTo>
                    <a:lnTo>
                      <a:pt x="15" y="35"/>
                    </a:lnTo>
                    <a:lnTo>
                      <a:pt x="22" y="42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15" y="28"/>
                    </a:lnTo>
                    <a:lnTo>
                      <a:pt x="22" y="35"/>
                    </a:lnTo>
                    <a:lnTo>
                      <a:pt x="15" y="28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22" y="7"/>
                    </a:lnTo>
                    <a:lnTo>
                      <a:pt x="29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91" name="Freeform 371"/>
              <p:cNvSpPr>
                <a:spLocks/>
              </p:cNvSpPr>
              <p:nvPr/>
            </p:nvSpPr>
            <p:spPr bwMode="auto">
              <a:xfrm>
                <a:off x="991" y="1678"/>
                <a:ext cx="36" cy="43"/>
              </a:xfrm>
              <a:custGeom>
                <a:avLst/>
                <a:gdLst>
                  <a:gd name="T0" fmla="*/ 29 w 36"/>
                  <a:gd name="T1" fmla="*/ 0 h 43"/>
                  <a:gd name="T2" fmla="*/ 15 w 36"/>
                  <a:gd name="T3" fmla="*/ 21 h 43"/>
                  <a:gd name="T4" fmla="*/ 15 w 36"/>
                  <a:gd name="T5" fmla="*/ 21 h 43"/>
                  <a:gd name="T6" fmla="*/ 0 w 36"/>
                  <a:gd name="T7" fmla="*/ 43 h 43"/>
                  <a:gd name="T8" fmla="*/ 8 w 36"/>
                  <a:gd name="T9" fmla="*/ 43 h 43"/>
                  <a:gd name="T10" fmla="*/ 22 w 36"/>
                  <a:gd name="T11" fmla="*/ 28 h 43"/>
                  <a:gd name="T12" fmla="*/ 22 w 36"/>
                  <a:gd name="T13" fmla="*/ 28 h 43"/>
                  <a:gd name="T14" fmla="*/ 36 w 36"/>
                  <a:gd name="T15" fmla="*/ 14 h 43"/>
                  <a:gd name="T16" fmla="*/ 29 w 36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29" y="0"/>
                    </a:moveTo>
                    <a:lnTo>
                      <a:pt x="15" y="21"/>
                    </a:lnTo>
                    <a:lnTo>
                      <a:pt x="15" y="21"/>
                    </a:lnTo>
                    <a:lnTo>
                      <a:pt x="0" y="43"/>
                    </a:lnTo>
                    <a:lnTo>
                      <a:pt x="8" y="43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36" y="14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92" name="Freeform 372"/>
              <p:cNvSpPr>
                <a:spLocks/>
              </p:cNvSpPr>
              <p:nvPr/>
            </p:nvSpPr>
            <p:spPr bwMode="auto">
              <a:xfrm>
                <a:off x="984" y="1671"/>
                <a:ext cx="57" cy="57"/>
              </a:xfrm>
              <a:custGeom>
                <a:avLst/>
                <a:gdLst>
                  <a:gd name="T0" fmla="*/ 43 w 57"/>
                  <a:gd name="T1" fmla="*/ 14 h 57"/>
                  <a:gd name="T2" fmla="*/ 15 w 57"/>
                  <a:gd name="T3" fmla="*/ 57 h 57"/>
                  <a:gd name="T4" fmla="*/ 7 w 57"/>
                  <a:gd name="T5" fmla="*/ 57 h 57"/>
                  <a:gd name="T6" fmla="*/ 7 w 57"/>
                  <a:gd name="T7" fmla="*/ 50 h 57"/>
                  <a:gd name="T8" fmla="*/ 15 w 57"/>
                  <a:gd name="T9" fmla="*/ 50 h 57"/>
                  <a:gd name="T10" fmla="*/ 22 w 57"/>
                  <a:gd name="T11" fmla="*/ 57 h 57"/>
                  <a:gd name="T12" fmla="*/ 15 w 57"/>
                  <a:gd name="T13" fmla="*/ 50 h 57"/>
                  <a:gd name="T14" fmla="*/ 43 w 57"/>
                  <a:gd name="T15" fmla="*/ 21 h 57"/>
                  <a:gd name="T16" fmla="*/ 50 w 57"/>
                  <a:gd name="T17" fmla="*/ 21 h 57"/>
                  <a:gd name="T18" fmla="*/ 43 w 57"/>
                  <a:gd name="T19" fmla="*/ 21 h 57"/>
                  <a:gd name="T20" fmla="*/ 36 w 57"/>
                  <a:gd name="T21" fmla="*/ 7 h 57"/>
                  <a:gd name="T22" fmla="*/ 36 w 57"/>
                  <a:gd name="T23" fmla="*/ 7 h 57"/>
                  <a:gd name="T24" fmla="*/ 43 w 57"/>
                  <a:gd name="T25" fmla="*/ 0 h 57"/>
                  <a:gd name="T26" fmla="*/ 43 w 57"/>
                  <a:gd name="T27" fmla="*/ 7 h 57"/>
                  <a:gd name="T28" fmla="*/ 50 w 57"/>
                  <a:gd name="T29" fmla="*/ 21 h 57"/>
                  <a:gd name="T30" fmla="*/ 57 w 57"/>
                  <a:gd name="T31" fmla="*/ 28 h 57"/>
                  <a:gd name="T32" fmla="*/ 50 w 57"/>
                  <a:gd name="T33" fmla="*/ 28 h 57"/>
                  <a:gd name="T34" fmla="*/ 22 w 57"/>
                  <a:gd name="T35" fmla="*/ 57 h 57"/>
                  <a:gd name="T36" fmla="*/ 22 w 57"/>
                  <a:gd name="T37" fmla="*/ 57 h 57"/>
                  <a:gd name="T38" fmla="*/ 15 w 57"/>
                  <a:gd name="T39" fmla="*/ 57 h 57"/>
                  <a:gd name="T40" fmla="*/ 7 w 57"/>
                  <a:gd name="T41" fmla="*/ 57 h 57"/>
                  <a:gd name="T42" fmla="*/ 0 w 57"/>
                  <a:gd name="T43" fmla="*/ 57 h 57"/>
                  <a:gd name="T44" fmla="*/ 7 w 57"/>
                  <a:gd name="T45" fmla="*/ 50 h 57"/>
                  <a:gd name="T46" fmla="*/ 36 w 57"/>
                  <a:gd name="T47" fmla="*/ 7 h 57"/>
                  <a:gd name="T48" fmla="*/ 43 w 57"/>
                  <a:gd name="T49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57">
                    <a:moveTo>
                      <a:pt x="43" y="14"/>
                    </a:moveTo>
                    <a:lnTo>
                      <a:pt x="15" y="57"/>
                    </a:lnTo>
                    <a:lnTo>
                      <a:pt x="7" y="57"/>
                    </a:lnTo>
                    <a:lnTo>
                      <a:pt x="7" y="50"/>
                    </a:lnTo>
                    <a:lnTo>
                      <a:pt x="15" y="50"/>
                    </a:lnTo>
                    <a:lnTo>
                      <a:pt x="22" y="57"/>
                    </a:lnTo>
                    <a:lnTo>
                      <a:pt x="15" y="50"/>
                    </a:lnTo>
                    <a:lnTo>
                      <a:pt x="43" y="21"/>
                    </a:lnTo>
                    <a:lnTo>
                      <a:pt x="50" y="21"/>
                    </a:lnTo>
                    <a:lnTo>
                      <a:pt x="43" y="21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43" y="0"/>
                    </a:lnTo>
                    <a:lnTo>
                      <a:pt x="43" y="7"/>
                    </a:lnTo>
                    <a:lnTo>
                      <a:pt x="50" y="21"/>
                    </a:lnTo>
                    <a:lnTo>
                      <a:pt x="57" y="28"/>
                    </a:lnTo>
                    <a:lnTo>
                      <a:pt x="50" y="28"/>
                    </a:lnTo>
                    <a:lnTo>
                      <a:pt x="22" y="57"/>
                    </a:lnTo>
                    <a:lnTo>
                      <a:pt x="22" y="57"/>
                    </a:lnTo>
                    <a:lnTo>
                      <a:pt x="15" y="57"/>
                    </a:lnTo>
                    <a:lnTo>
                      <a:pt x="7" y="57"/>
                    </a:lnTo>
                    <a:lnTo>
                      <a:pt x="0" y="57"/>
                    </a:lnTo>
                    <a:lnTo>
                      <a:pt x="7" y="50"/>
                    </a:lnTo>
                    <a:lnTo>
                      <a:pt x="36" y="7"/>
                    </a:lnTo>
                    <a:lnTo>
                      <a:pt x="43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93" name="Freeform 373"/>
              <p:cNvSpPr>
                <a:spLocks/>
              </p:cNvSpPr>
              <p:nvPr/>
            </p:nvSpPr>
            <p:spPr bwMode="auto">
              <a:xfrm>
                <a:off x="1006" y="1699"/>
                <a:ext cx="28" cy="36"/>
              </a:xfrm>
              <a:custGeom>
                <a:avLst/>
                <a:gdLst>
                  <a:gd name="T0" fmla="*/ 21 w 28"/>
                  <a:gd name="T1" fmla="*/ 0 h 36"/>
                  <a:gd name="T2" fmla="*/ 14 w 28"/>
                  <a:gd name="T3" fmla="*/ 15 h 36"/>
                  <a:gd name="T4" fmla="*/ 14 w 28"/>
                  <a:gd name="T5" fmla="*/ 15 h 36"/>
                  <a:gd name="T6" fmla="*/ 0 w 28"/>
                  <a:gd name="T7" fmla="*/ 36 h 36"/>
                  <a:gd name="T8" fmla="*/ 0 w 28"/>
                  <a:gd name="T9" fmla="*/ 36 h 36"/>
                  <a:gd name="T10" fmla="*/ 14 w 28"/>
                  <a:gd name="T11" fmla="*/ 22 h 36"/>
                  <a:gd name="T12" fmla="*/ 21 w 28"/>
                  <a:gd name="T13" fmla="*/ 22 h 36"/>
                  <a:gd name="T14" fmla="*/ 28 w 28"/>
                  <a:gd name="T15" fmla="*/ 7 h 36"/>
                  <a:gd name="T16" fmla="*/ 21 w 28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6">
                    <a:moveTo>
                      <a:pt x="21" y="0"/>
                    </a:moveTo>
                    <a:lnTo>
                      <a:pt x="14" y="15"/>
                    </a:lnTo>
                    <a:lnTo>
                      <a:pt x="14" y="15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14" y="22"/>
                    </a:lnTo>
                    <a:lnTo>
                      <a:pt x="21" y="22"/>
                    </a:lnTo>
                    <a:lnTo>
                      <a:pt x="28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94" name="Freeform 374"/>
              <p:cNvSpPr>
                <a:spLocks/>
              </p:cNvSpPr>
              <p:nvPr/>
            </p:nvSpPr>
            <p:spPr bwMode="auto">
              <a:xfrm>
                <a:off x="1006" y="1692"/>
                <a:ext cx="35" cy="50"/>
              </a:xfrm>
              <a:custGeom>
                <a:avLst/>
                <a:gdLst>
                  <a:gd name="T0" fmla="*/ 28 w 35"/>
                  <a:gd name="T1" fmla="*/ 7 h 50"/>
                  <a:gd name="T2" fmla="*/ 21 w 35"/>
                  <a:gd name="T3" fmla="*/ 22 h 50"/>
                  <a:gd name="T4" fmla="*/ 7 w 35"/>
                  <a:gd name="T5" fmla="*/ 50 h 50"/>
                  <a:gd name="T6" fmla="*/ 21 w 35"/>
                  <a:gd name="T7" fmla="*/ 29 h 50"/>
                  <a:gd name="T8" fmla="*/ 7 w 35"/>
                  <a:gd name="T9" fmla="*/ 50 h 50"/>
                  <a:gd name="T10" fmla="*/ 0 w 35"/>
                  <a:gd name="T11" fmla="*/ 43 h 50"/>
                  <a:gd name="T12" fmla="*/ 0 w 35"/>
                  <a:gd name="T13" fmla="*/ 43 h 50"/>
                  <a:gd name="T14" fmla="*/ 14 w 35"/>
                  <a:gd name="T15" fmla="*/ 29 h 50"/>
                  <a:gd name="T16" fmla="*/ 14 w 35"/>
                  <a:gd name="T17" fmla="*/ 29 h 50"/>
                  <a:gd name="T18" fmla="*/ 14 w 35"/>
                  <a:gd name="T19" fmla="*/ 29 h 50"/>
                  <a:gd name="T20" fmla="*/ 21 w 35"/>
                  <a:gd name="T21" fmla="*/ 29 h 50"/>
                  <a:gd name="T22" fmla="*/ 28 w 35"/>
                  <a:gd name="T23" fmla="*/ 29 h 50"/>
                  <a:gd name="T24" fmla="*/ 21 w 35"/>
                  <a:gd name="T25" fmla="*/ 29 h 50"/>
                  <a:gd name="T26" fmla="*/ 28 w 35"/>
                  <a:gd name="T27" fmla="*/ 14 h 50"/>
                  <a:gd name="T28" fmla="*/ 35 w 35"/>
                  <a:gd name="T29" fmla="*/ 14 h 50"/>
                  <a:gd name="T30" fmla="*/ 28 w 35"/>
                  <a:gd name="T31" fmla="*/ 22 h 50"/>
                  <a:gd name="T32" fmla="*/ 21 w 35"/>
                  <a:gd name="T33" fmla="*/ 14 h 50"/>
                  <a:gd name="T34" fmla="*/ 21 w 35"/>
                  <a:gd name="T35" fmla="*/ 7 h 50"/>
                  <a:gd name="T36" fmla="*/ 28 w 35"/>
                  <a:gd name="T37" fmla="*/ 0 h 50"/>
                  <a:gd name="T38" fmla="*/ 28 w 35"/>
                  <a:gd name="T39" fmla="*/ 7 h 50"/>
                  <a:gd name="T40" fmla="*/ 35 w 35"/>
                  <a:gd name="T41" fmla="*/ 14 h 50"/>
                  <a:gd name="T42" fmla="*/ 35 w 35"/>
                  <a:gd name="T43" fmla="*/ 14 h 50"/>
                  <a:gd name="T44" fmla="*/ 35 w 35"/>
                  <a:gd name="T45" fmla="*/ 14 h 50"/>
                  <a:gd name="T46" fmla="*/ 28 w 35"/>
                  <a:gd name="T47" fmla="*/ 29 h 50"/>
                  <a:gd name="T48" fmla="*/ 21 w 35"/>
                  <a:gd name="T49" fmla="*/ 36 h 50"/>
                  <a:gd name="T50" fmla="*/ 21 w 35"/>
                  <a:gd name="T51" fmla="*/ 36 h 50"/>
                  <a:gd name="T52" fmla="*/ 14 w 35"/>
                  <a:gd name="T53" fmla="*/ 36 h 50"/>
                  <a:gd name="T54" fmla="*/ 14 w 35"/>
                  <a:gd name="T55" fmla="*/ 29 h 50"/>
                  <a:gd name="T56" fmla="*/ 21 w 35"/>
                  <a:gd name="T57" fmla="*/ 36 h 50"/>
                  <a:gd name="T58" fmla="*/ 7 w 35"/>
                  <a:gd name="T59" fmla="*/ 50 h 50"/>
                  <a:gd name="T60" fmla="*/ 7 w 35"/>
                  <a:gd name="T61" fmla="*/ 50 h 50"/>
                  <a:gd name="T62" fmla="*/ 0 w 35"/>
                  <a:gd name="T63" fmla="*/ 43 h 50"/>
                  <a:gd name="T64" fmla="*/ 14 w 35"/>
                  <a:gd name="T65" fmla="*/ 22 h 50"/>
                  <a:gd name="T66" fmla="*/ 21 w 35"/>
                  <a:gd name="T67" fmla="*/ 29 h 50"/>
                  <a:gd name="T68" fmla="*/ 14 w 35"/>
                  <a:gd name="T69" fmla="*/ 22 h 50"/>
                  <a:gd name="T70" fmla="*/ 21 w 35"/>
                  <a:gd name="T71" fmla="*/ 7 h 50"/>
                  <a:gd name="T72" fmla="*/ 28 w 35"/>
                  <a:gd name="T73" fmla="*/ 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" h="50">
                    <a:moveTo>
                      <a:pt x="28" y="7"/>
                    </a:moveTo>
                    <a:lnTo>
                      <a:pt x="21" y="22"/>
                    </a:lnTo>
                    <a:lnTo>
                      <a:pt x="7" y="50"/>
                    </a:lnTo>
                    <a:lnTo>
                      <a:pt x="21" y="29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8" y="29"/>
                    </a:lnTo>
                    <a:lnTo>
                      <a:pt x="21" y="29"/>
                    </a:lnTo>
                    <a:lnTo>
                      <a:pt x="28" y="14"/>
                    </a:lnTo>
                    <a:lnTo>
                      <a:pt x="35" y="14"/>
                    </a:lnTo>
                    <a:lnTo>
                      <a:pt x="28" y="22"/>
                    </a:lnTo>
                    <a:lnTo>
                      <a:pt x="21" y="14"/>
                    </a:lnTo>
                    <a:lnTo>
                      <a:pt x="21" y="7"/>
                    </a:lnTo>
                    <a:lnTo>
                      <a:pt x="28" y="0"/>
                    </a:lnTo>
                    <a:lnTo>
                      <a:pt x="28" y="7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28" y="29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21" y="36"/>
                    </a:lnTo>
                    <a:lnTo>
                      <a:pt x="7" y="50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14" y="22"/>
                    </a:lnTo>
                    <a:lnTo>
                      <a:pt x="21" y="29"/>
                    </a:lnTo>
                    <a:lnTo>
                      <a:pt x="14" y="22"/>
                    </a:lnTo>
                    <a:lnTo>
                      <a:pt x="21" y="7"/>
                    </a:lnTo>
                    <a:lnTo>
                      <a:pt x="28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95" name="Freeform 375"/>
              <p:cNvSpPr>
                <a:spLocks/>
              </p:cNvSpPr>
              <p:nvPr/>
            </p:nvSpPr>
            <p:spPr bwMode="auto">
              <a:xfrm>
                <a:off x="1020" y="1714"/>
                <a:ext cx="28" cy="42"/>
              </a:xfrm>
              <a:custGeom>
                <a:avLst/>
                <a:gdLst>
                  <a:gd name="T0" fmla="*/ 21 w 28"/>
                  <a:gd name="T1" fmla="*/ 0 h 42"/>
                  <a:gd name="T2" fmla="*/ 7 w 28"/>
                  <a:gd name="T3" fmla="*/ 14 h 42"/>
                  <a:gd name="T4" fmla="*/ 7 w 28"/>
                  <a:gd name="T5" fmla="*/ 21 h 42"/>
                  <a:gd name="T6" fmla="*/ 0 w 28"/>
                  <a:gd name="T7" fmla="*/ 35 h 42"/>
                  <a:gd name="T8" fmla="*/ 0 w 28"/>
                  <a:gd name="T9" fmla="*/ 42 h 42"/>
                  <a:gd name="T10" fmla="*/ 14 w 28"/>
                  <a:gd name="T11" fmla="*/ 21 h 42"/>
                  <a:gd name="T12" fmla="*/ 14 w 28"/>
                  <a:gd name="T13" fmla="*/ 21 h 42"/>
                  <a:gd name="T14" fmla="*/ 28 w 28"/>
                  <a:gd name="T15" fmla="*/ 7 h 42"/>
                  <a:gd name="T16" fmla="*/ 21 w 28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2">
                    <a:moveTo>
                      <a:pt x="21" y="0"/>
                    </a:moveTo>
                    <a:lnTo>
                      <a:pt x="7" y="14"/>
                    </a:lnTo>
                    <a:lnTo>
                      <a:pt x="7" y="21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96" name="Freeform 376"/>
              <p:cNvSpPr>
                <a:spLocks/>
              </p:cNvSpPr>
              <p:nvPr/>
            </p:nvSpPr>
            <p:spPr bwMode="auto">
              <a:xfrm>
                <a:off x="1020" y="1706"/>
                <a:ext cx="42" cy="71"/>
              </a:xfrm>
              <a:custGeom>
                <a:avLst/>
                <a:gdLst>
                  <a:gd name="T0" fmla="*/ 28 w 42"/>
                  <a:gd name="T1" fmla="*/ 15 h 71"/>
                  <a:gd name="T2" fmla="*/ 14 w 42"/>
                  <a:gd name="T3" fmla="*/ 29 h 71"/>
                  <a:gd name="T4" fmla="*/ 7 w 42"/>
                  <a:gd name="T5" fmla="*/ 22 h 71"/>
                  <a:gd name="T6" fmla="*/ 14 w 42"/>
                  <a:gd name="T7" fmla="*/ 22 h 71"/>
                  <a:gd name="T8" fmla="*/ 14 w 42"/>
                  <a:gd name="T9" fmla="*/ 29 h 71"/>
                  <a:gd name="T10" fmla="*/ 14 w 42"/>
                  <a:gd name="T11" fmla="*/ 29 h 71"/>
                  <a:gd name="T12" fmla="*/ 14 w 42"/>
                  <a:gd name="T13" fmla="*/ 29 h 71"/>
                  <a:gd name="T14" fmla="*/ 7 w 42"/>
                  <a:gd name="T15" fmla="*/ 43 h 71"/>
                  <a:gd name="T16" fmla="*/ 0 w 42"/>
                  <a:gd name="T17" fmla="*/ 43 h 71"/>
                  <a:gd name="T18" fmla="*/ 7 w 42"/>
                  <a:gd name="T19" fmla="*/ 43 h 71"/>
                  <a:gd name="T20" fmla="*/ 7 w 42"/>
                  <a:gd name="T21" fmla="*/ 50 h 71"/>
                  <a:gd name="T22" fmla="*/ 7 w 42"/>
                  <a:gd name="T23" fmla="*/ 57 h 71"/>
                  <a:gd name="T24" fmla="*/ 0 w 42"/>
                  <a:gd name="T25" fmla="*/ 50 h 71"/>
                  <a:gd name="T26" fmla="*/ 14 w 42"/>
                  <a:gd name="T27" fmla="*/ 29 h 71"/>
                  <a:gd name="T28" fmla="*/ 14 w 42"/>
                  <a:gd name="T29" fmla="*/ 29 h 71"/>
                  <a:gd name="T30" fmla="*/ 14 w 42"/>
                  <a:gd name="T31" fmla="*/ 29 h 71"/>
                  <a:gd name="T32" fmla="*/ 28 w 42"/>
                  <a:gd name="T33" fmla="*/ 15 h 71"/>
                  <a:gd name="T34" fmla="*/ 35 w 42"/>
                  <a:gd name="T35" fmla="*/ 15 h 71"/>
                  <a:gd name="T36" fmla="*/ 28 w 42"/>
                  <a:gd name="T37" fmla="*/ 22 h 71"/>
                  <a:gd name="T38" fmla="*/ 21 w 42"/>
                  <a:gd name="T39" fmla="*/ 15 h 71"/>
                  <a:gd name="T40" fmla="*/ 21 w 42"/>
                  <a:gd name="T41" fmla="*/ 8 h 71"/>
                  <a:gd name="T42" fmla="*/ 28 w 42"/>
                  <a:gd name="T43" fmla="*/ 0 h 71"/>
                  <a:gd name="T44" fmla="*/ 28 w 42"/>
                  <a:gd name="T45" fmla="*/ 8 h 71"/>
                  <a:gd name="T46" fmla="*/ 35 w 42"/>
                  <a:gd name="T47" fmla="*/ 15 h 71"/>
                  <a:gd name="T48" fmla="*/ 42 w 42"/>
                  <a:gd name="T49" fmla="*/ 22 h 71"/>
                  <a:gd name="T50" fmla="*/ 35 w 42"/>
                  <a:gd name="T51" fmla="*/ 22 h 71"/>
                  <a:gd name="T52" fmla="*/ 21 w 42"/>
                  <a:gd name="T53" fmla="*/ 36 h 71"/>
                  <a:gd name="T54" fmla="*/ 14 w 42"/>
                  <a:gd name="T55" fmla="*/ 29 h 71"/>
                  <a:gd name="T56" fmla="*/ 21 w 42"/>
                  <a:gd name="T57" fmla="*/ 36 h 71"/>
                  <a:gd name="T58" fmla="*/ 7 w 42"/>
                  <a:gd name="T59" fmla="*/ 57 h 71"/>
                  <a:gd name="T60" fmla="*/ 0 w 42"/>
                  <a:gd name="T61" fmla="*/ 71 h 71"/>
                  <a:gd name="T62" fmla="*/ 0 w 42"/>
                  <a:gd name="T63" fmla="*/ 50 h 71"/>
                  <a:gd name="T64" fmla="*/ 0 w 42"/>
                  <a:gd name="T65" fmla="*/ 43 h 71"/>
                  <a:gd name="T66" fmla="*/ 0 w 42"/>
                  <a:gd name="T67" fmla="*/ 43 h 71"/>
                  <a:gd name="T68" fmla="*/ 0 w 42"/>
                  <a:gd name="T69" fmla="*/ 43 h 71"/>
                  <a:gd name="T70" fmla="*/ 7 w 42"/>
                  <a:gd name="T71" fmla="*/ 29 h 71"/>
                  <a:gd name="T72" fmla="*/ 14 w 42"/>
                  <a:gd name="T73" fmla="*/ 29 h 71"/>
                  <a:gd name="T74" fmla="*/ 7 w 42"/>
                  <a:gd name="T75" fmla="*/ 29 h 71"/>
                  <a:gd name="T76" fmla="*/ 7 w 42"/>
                  <a:gd name="T77" fmla="*/ 22 h 71"/>
                  <a:gd name="T78" fmla="*/ 7 w 42"/>
                  <a:gd name="T79" fmla="*/ 22 h 71"/>
                  <a:gd name="T80" fmla="*/ 7 w 42"/>
                  <a:gd name="T81" fmla="*/ 22 h 71"/>
                  <a:gd name="T82" fmla="*/ 21 w 42"/>
                  <a:gd name="T83" fmla="*/ 8 h 71"/>
                  <a:gd name="T84" fmla="*/ 28 w 42"/>
                  <a:gd name="T85" fmla="*/ 1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28" y="15"/>
                    </a:moveTo>
                    <a:lnTo>
                      <a:pt x="14" y="29"/>
                    </a:lnTo>
                    <a:lnTo>
                      <a:pt x="7" y="22"/>
                    </a:lnTo>
                    <a:lnTo>
                      <a:pt x="14" y="22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7" y="43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7" y="50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28" y="15"/>
                    </a:lnTo>
                    <a:lnTo>
                      <a:pt x="35" y="15"/>
                    </a:lnTo>
                    <a:lnTo>
                      <a:pt x="28" y="22"/>
                    </a:lnTo>
                    <a:lnTo>
                      <a:pt x="21" y="15"/>
                    </a:lnTo>
                    <a:lnTo>
                      <a:pt x="21" y="8"/>
                    </a:lnTo>
                    <a:lnTo>
                      <a:pt x="28" y="0"/>
                    </a:lnTo>
                    <a:lnTo>
                      <a:pt x="28" y="8"/>
                    </a:lnTo>
                    <a:lnTo>
                      <a:pt x="35" y="15"/>
                    </a:lnTo>
                    <a:lnTo>
                      <a:pt x="42" y="22"/>
                    </a:lnTo>
                    <a:lnTo>
                      <a:pt x="35" y="22"/>
                    </a:lnTo>
                    <a:lnTo>
                      <a:pt x="21" y="36"/>
                    </a:lnTo>
                    <a:lnTo>
                      <a:pt x="14" y="29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71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7" y="29"/>
                    </a:lnTo>
                    <a:lnTo>
                      <a:pt x="14" y="29"/>
                    </a:lnTo>
                    <a:lnTo>
                      <a:pt x="7" y="29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7" y="22"/>
                    </a:lnTo>
                    <a:lnTo>
                      <a:pt x="21" y="8"/>
                    </a:lnTo>
                    <a:lnTo>
                      <a:pt x="28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97" name="Freeform 377"/>
              <p:cNvSpPr>
                <a:spLocks/>
              </p:cNvSpPr>
              <p:nvPr/>
            </p:nvSpPr>
            <p:spPr bwMode="auto">
              <a:xfrm>
                <a:off x="1027" y="1728"/>
                <a:ext cx="35" cy="42"/>
              </a:xfrm>
              <a:custGeom>
                <a:avLst/>
                <a:gdLst>
                  <a:gd name="T0" fmla="*/ 28 w 35"/>
                  <a:gd name="T1" fmla="*/ 0 h 42"/>
                  <a:gd name="T2" fmla="*/ 14 w 35"/>
                  <a:gd name="T3" fmla="*/ 14 h 42"/>
                  <a:gd name="T4" fmla="*/ 14 w 35"/>
                  <a:gd name="T5" fmla="*/ 21 h 42"/>
                  <a:gd name="T6" fmla="*/ 0 w 35"/>
                  <a:gd name="T7" fmla="*/ 35 h 42"/>
                  <a:gd name="T8" fmla="*/ 7 w 35"/>
                  <a:gd name="T9" fmla="*/ 42 h 42"/>
                  <a:gd name="T10" fmla="*/ 14 w 35"/>
                  <a:gd name="T11" fmla="*/ 21 h 42"/>
                  <a:gd name="T12" fmla="*/ 21 w 35"/>
                  <a:gd name="T13" fmla="*/ 21 h 42"/>
                  <a:gd name="T14" fmla="*/ 35 w 35"/>
                  <a:gd name="T15" fmla="*/ 7 h 42"/>
                  <a:gd name="T16" fmla="*/ 28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35"/>
                    </a:lnTo>
                    <a:lnTo>
                      <a:pt x="7" y="42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98" name="Freeform 378"/>
              <p:cNvSpPr>
                <a:spLocks/>
              </p:cNvSpPr>
              <p:nvPr/>
            </p:nvSpPr>
            <p:spPr bwMode="auto">
              <a:xfrm>
                <a:off x="1020" y="1728"/>
                <a:ext cx="57" cy="56"/>
              </a:xfrm>
              <a:custGeom>
                <a:avLst/>
                <a:gdLst>
                  <a:gd name="T0" fmla="*/ 42 w 57"/>
                  <a:gd name="T1" fmla="*/ 7 h 56"/>
                  <a:gd name="T2" fmla="*/ 28 w 57"/>
                  <a:gd name="T3" fmla="*/ 21 h 56"/>
                  <a:gd name="T4" fmla="*/ 21 w 57"/>
                  <a:gd name="T5" fmla="*/ 14 h 56"/>
                  <a:gd name="T6" fmla="*/ 28 w 57"/>
                  <a:gd name="T7" fmla="*/ 14 h 56"/>
                  <a:gd name="T8" fmla="*/ 28 w 57"/>
                  <a:gd name="T9" fmla="*/ 21 h 56"/>
                  <a:gd name="T10" fmla="*/ 28 w 57"/>
                  <a:gd name="T11" fmla="*/ 28 h 56"/>
                  <a:gd name="T12" fmla="*/ 28 w 57"/>
                  <a:gd name="T13" fmla="*/ 28 h 56"/>
                  <a:gd name="T14" fmla="*/ 14 w 57"/>
                  <a:gd name="T15" fmla="*/ 42 h 56"/>
                  <a:gd name="T16" fmla="*/ 7 w 57"/>
                  <a:gd name="T17" fmla="*/ 42 h 56"/>
                  <a:gd name="T18" fmla="*/ 14 w 57"/>
                  <a:gd name="T19" fmla="*/ 35 h 56"/>
                  <a:gd name="T20" fmla="*/ 21 w 57"/>
                  <a:gd name="T21" fmla="*/ 42 h 56"/>
                  <a:gd name="T22" fmla="*/ 21 w 57"/>
                  <a:gd name="T23" fmla="*/ 42 h 56"/>
                  <a:gd name="T24" fmla="*/ 14 w 57"/>
                  <a:gd name="T25" fmla="*/ 42 h 56"/>
                  <a:gd name="T26" fmla="*/ 21 w 57"/>
                  <a:gd name="T27" fmla="*/ 21 h 56"/>
                  <a:gd name="T28" fmla="*/ 21 w 57"/>
                  <a:gd name="T29" fmla="*/ 21 h 56"/>
                  <a:gd name="T30" fmla="*/ 21 w 57"/>
                  <a:gd name="T31" fmla="*/ 21 h 56"/>
                  <a:gd name="T32" fmla="*/ 28 w 57"/>
                  <a:gd name="T33" fmla="*/ 21 h 56"/>
                  <a:gd name="T34" fmla="*/ 35 w 57"/>
                  <a:gd name="T35" fmla="*/ 28 h 56"/>
                  <a:gd name="T36" fmla="*/ 28 w 57"/>
                  <a:gd name="T37" fmla="*/ 21 h 56"/>
                  <a:gd name="T38" fmla="*/ 42 w 57"/>
                  <a:gd name="T39" fmla="*/ 7 h 56"/>
                  <a:gd name="T40" fmla="*/ 49 w 57"/>
                  <a:gd name="T41" fmla="*/ 7 h 56"/>
                  <a:gd name="T42" fmla="*/ 57 w 57"/>
                  <a:gd name="T43" fmla="*/ 14 h 56"/>
                  <a:gd name="T44" fmla="*/ 49 w 57"/>
                  <a:gd name="T45" fmla="*/ 14 h 56"/>
                  <a:gd name="T46" fmla="*/ 35 w 57"/>
                  <a:gd name="T47" fmla="*/ 28 h 56"/>
                  <a:gd name="T48" fmla="*/ 35 w 57"/>
                  <a:gd name="T49" fmla="*/ 28 h 56"/>
                  <a:gd name="T50" fmla="*/ 28 w 57"/>
                  <a:gd name="T51" fmla="*/ 28 h 56"/>
                  <a:gd name="T52" fmla="*/ 21 w 57"/>
                  <a:gd name="T53" fmla="*/ 28 h 56"/>
                  <a:gd name="T54" fmla="*/ 21 w 57"/>
                  <a:gd name="T55" fmla="*/ 21 h 56"/>
                  <a:gd name="T56" fmla="*/ 28 w 57"/>
                  <a:gd name="T57" fmla="*/ 21 h 56"/>
                  <a:gd name="T58" fmla="*/ 21 w 57"/>
                  <a:gd name="T59" fmla="*/ 42 h 56"/>
                  <a:gd name="T60" fmla="*/ 14 w 57"/>
                  <a:gd name="T61" fmla="*/ 56 h 56"/>
                  <a:gd name="T62" fmla="*/ 14 w 57"/>
                  <a:gd name="T63" fmla="*/ 49 h 56"/>
                  <a:gd name="T64" fmla="*/ 7 w 57"/>
                  <a:gd name="T65" fmla="*/ 42 h 56"/>
                  <a:gd name="T66" fmla="*/ 0 w 57"/>
                  <a:gd name="T67" fmla="*/ 35 h 56"/>
                  <a:gd name="T68" fmla="*/ 7 w 57"/>
                  <a:gd name="T69" fmla="*/ 35 h 56"/>
                  <a:gd name="T70" fmla="*/ 21 w 57"/>
                  <a:gd name="T71" fmla="*/ 21 h 56"/>
                  <a:gd name="T72" fmla="*/ 28 w 57"/>
                  <a:gd name="T73" fmla="*/ 28 h 56"/>
                  <a:gd name="T74" fmla="*/ 21 w 57"/>
                  <a:gd name="T75" fmla="*/ 21 h 56"/>
                  <a:gd name="T76" fmla="*/ 21 w 57"/>
                  <a:gd name="T77" fmla="*/ 14 h 56"/>
                  <a:gd name="T78" fmla="*/ 21 w 57"/>
                  <a:gd name="T79" fmla="*/ 14 h 56"/>
                  <a:gd name="T80" fmla="*/ 21 w 57"/>
                  <a:gd name="T81" fmla="*/ 14 h 56"/>
                  <a:gd name="T82" fmla="*/ 35 w 57"/>
                  <a:gd name="T83" fmla="*/ 0 h 56"/>
                  <a:gd name="T84" fmla="*/ 42 w 57"/>
                  <a:gd name="T8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56">
                    <a:moveTo>
                      <a:pt x="42" y="7"/>
                    </a:moveTo>
                    <a:lnTo>
                      <a:pt x="28" y="21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8" y="21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14" y="42"/>
                    </a:lnTo>
                    <a:lnTo>
                      <a:pt x="7" y="42"/>
                    </a:lnTo>
                    <a:lnTo>
                      <a:pt x="14" y="35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14" y="42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35" y="28"/>
                    </a:lnTo>
                    <a:lnTo>
                      <a:pt x="28" y="21"/>
                    </a:lnTo>
                    <a:lnTo>
                      <a:pt x="42" y="7"/>
                    </a:lnTo>
                    <a:lnTo>
                      <a:pt x="49" y="7"/>
                    </a:lnTo>
                    <a:lnTo>
                      <a:pt x="57" y="14"/>
                    </a:lnTo>
                    <a:lnTo>
                      <a:pt x="49" y="14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28" y="28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21" y="42"/>
                    </a:lnTo>
                    <a:lnTo>
                      <a:pt x="14" y="56"/>
                    </a:lnTo>
                    <a:lnTo>
                      <a:pt x="14" y="49"/>
                    </a:lnTo>
                    <a:lnTo>
                      <a:pt x="7" y="42"/>
                    </a:lnTo>
                    <a:lnTo>
                      <a:pt x="0" y="35"/>
                    </a:lnTo>
                    <a:lnTo>
                      <a:pt x="7" y="35"/>
                    </a:lnTo>
                    <a:lnTo>
                      <a:pt x="21" y="21"/>
                    </a:lnTo>
                    <a:lnTo>
                      <a:pt x="28" y="28"/>
                    </a:lnTo>
                    <a:lnTo>
                      <a:pt x="21" y="21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35" y="0"/>
                    </a:lnTo>
                    <a:lnTo>
                      <a:pt x="4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499" name="Freeform 379"/>
              <p:cNvSpPr>
                <a:spLocks/>
              </p:cNvSpPr>
              <p:nvPr/>
            </p:nvSpPr>
            <p:spPr bwMode="auto">
              <a:xfrm>
                <a:off x="1055" y="1721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14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14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00" name="Freeform 380"/>
              <p:cNvSpPr>
                <a:spLocks/>
              </p:cNvSpPr>
              <p:nvPr/>
            </p:nvSpPr>
            <p:spPr bwMode="auto">
              <a:xfrm>
                <a:off x="970" y="1607"/>
                <a:ext cx="149" cy="128"/>
              </a:xfrm>
              <a:custGeom>
                <a:avLst/>
                <a:gdLst>
                  <a:gd name="T0" fmla="*/ 0 w 149"/>
                  <a:gd name="T1" fmla="*/ 0 h 128"/>
                  <a:gd name="T2" fmla="*/ 99 w 149"/>
                  <a:gd name="T3" fmla="*/ 128 h 128"/>
                  <a:gd name="T4" fmla="*/ 149 w 149"/>
                  <a:gd name="T5" fmla="*/ 121 h 128"/>
                  <a:gd name="T6" fmla="*/ 57 w 149"/>
                  <a:gd name="T7" fmla="*/ 0 h 128"/>
                  <a:gd name="T8" fmla="*/ 0 w 149"/>
                  <a:gd name="T9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9" h="128">
                    <a:moveTo>
                      <a:pt x="0" y="0"/>
                    </a:moveTo>
                    <a:lnTo>
                      <a:pt x="99" y="128"/>
                    </a:lnTo>
                    <a:lnTo>
                      <a:pt x="149" y="121"/>
                    </a:lnTo>
                    <a:lnTo>
                      <a:pt x="57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01" name="Freeform 381"/>
              <p:cNvSpPr>
                <a:spLocks/>
              </p:cNvSpPr>
              <p:nvPr/>
            </p:nvSpPr>
            <p:spPr bwMode="auto">
              <a:xfrm>
                <a:off x="970" y="1607"/>
                <a:ext cx="163" cy="135"/>
              </a:xfrm>
              <a:custGeom>
                <a:avLst/>
                <a:gdLst>
                  <a:gd name="T0" fmla="*/ 7 w 163"/>
                  <a:gd name="T1" fmla="*/ 0 h 135"/>
                  <a:gd name="T2" fmla="*/ 107 w 163"/>
                  <a:gd name="T3" fmla="*/ 128 h 135"/>
                  <a:gd name="T4" fmla="*/ 99 w 163"/>
                  <a:gd name="T5" fmla="*/ 135 h 135"/>
                  <a:gd name="T6" fmla="*/ 99 w 163"/>
                  <a:gd name="T7" fmla="*/ 128 h 135"/>
                  <a:gd name="T8" fmla="*/ 149 w 163"/>
                  <a:gd name="T9" fmla="*/ 121 h 135"/>
                  <a:gd name="T10" fmla="*/ 156 w 163"/>
                  <a:gd name="T11" fmla="*/ 121 h 135"/>
                  <a:gd name="T12" fmla="*/ 149 w 163"/>
                  <a:gd name="T13" fmla="*/ 128 h 135"/>
                  <a:gd name="T14" fmla="*/ 57 w 163"/>
                  <a:gd name="T15" fmla="*/ 7 h 135"/>
                  <a:gd name="T16" fmla="*/ 57 w 163"/>
                  <a:gd name="T17" fmla="*/ 0 h 135"/>
                  <a:gd name="T18" fmla="*/ 64 w 163"/>
                  <a:gd name="T19" fmla="*/ 0 h 135"/>
                  <a:gd name="T20" fmla="*/ 64 w 163"/>
                  <a:gd name="T21" fmla="*/ 0 h 135"/>
                  <a:gd name="T22" fmla="*/ 156 w 163"/>
                  <a:gd name="T23" fmla="*/ 121 h 135"/>
                  <a:gd name="T24" fmla="*/ 163 w 163"/>
                  <a:gd name="T25" fmla="*/ 128 h 135"/>
                  <a:gd name="T26" fmla="*/ 149 w 163"/>
                  <a:gd name="T27" fmla="*/ 128 h 135"/>
                  <a:gd name="T28" fmla="*/ 99 w 163"/>
                  <a:gd name="T29" fmla="*/ 135 h 135"/>
                  <a:gd name="T30" fmla="*/ 99 w 163"/>
                  <a:gd name="T31" fmla="*/ 135 h 135"/>
                  <a:gd name="T32" fmla="*/ 99 w 163"/>
                  <a:gd name="T33" fmla="*/ 135 h 135"/>
                  <a:gd name="T34" fmla="*/ 0 w 163"/>
                  <a:gd name="T35" fmla="*/ 7 h 135"/>
                  <a:gd name="T36" fmla="*/ 7 w 163"/>
                  <a:gd name="T3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3" h="135">
                    <a:moveTo>
                      <a:pt x="7" y="0"/>
                    </a:moveTo>
                    <a:lnTo>
                      <a:pt x="107" y="128"/>
                    </a:lnTo>
                    <a:lnTo>
                      <a:pt x="99" y="135"/>
                    </a:lnTo>
                    <a:lnTo>
                      <a:pt x="99" y="128"/>
                    </a:lnTo>
                    <a:lnTo>
                      <a:pt x="149" y="121"/>
                    </a:lnTo>
                    <a:lnTo>
                      <a:pt x="156" y="121"/>
                    </a:lnTo>
                    <a:lnTo>
                      <a:pt x="149" y="128"/>
                    </a:lnTo>
                    <a:lnTo>
                      <a:pt x="57" y="7"/>
                    </a:lnTo>
                    <a:lnTo>
                      <a:pt x="57" y="0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156" y="121"/>
                    </a:lnTo>
                    <a:lnTo>
                      <a:pt x="163" y="128"/>
                    </a:lnTo>
                    <a:lnTo>
                      <a:pt x="149" y="128"/>
                    </a:lnTo>
                    <a:lnTo>
                      <a:pt x="99" y="135"/>
                    </a:lnTo>
                    <a:lnTo>
                      <a:pt x="99" y="135"/>
                    </a:lnTo>
                    <a:lnTo>
                      <a:pt x="99" y="135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02" name="Freeform 382"/>
              <p:cNvSpPr>
                <a:spLocks/>
              </p:cNvSpPr>
              <p:nvPr/>
            </p:nvSpPr>
            <p:spPr bwMode="auto">
              <a:xfrm>
                <a:off x="963" y="1607"/>
                <a:ext cx="64" cy="7"/>
              </a:xfrm>
              <a:custGeom>
                <a:avLst/>
                <a:gdLst>
                  <a:gd name="T0" fmla="*/ 64 w 64"/>
                  <a:gd name="T1" fmla="*/ 7 h 7"/>
                  <a:gd name="T2" fmla="*/ 7 w 64"/>
                  <a:gd name="T3" fmla="*/ 7 h 7"/>
                  <a:gd name="T4" fmla="*/ 7 w 64"/>
                  <a:gd name="T5" fmla="*/ 7 h 7"/>
                  <a:gd name="T6" fmla="*/ 0 w 64"/>
                  <a:gd name="T7" fmla="*/ 0 h 7"/>
                  <a:gd name="T8" fmla="*/ 7 w 64"/>
                  <a:gd name="T9" fmla="*/ 0 h 7"/>
                  <a:gd name="T10" fmla="*/ 64 w 64"/>
                  <a:gd name="T11" fmla="*/ 0 h 7"/>
                  <a:gd name="T12" fmla="*/ 64 w 64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7">
                    <a:moveTo>
                      <a:pt x="64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64" y="0"/>
                    </a:lnTo>
                    <a:lnTo>
                      <a:pt x="6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03" name="Freeform 383"/>
              <p:cNvSpPr>
                <a:spLocks/>
              </p:cNvSpPr>
              <p:nvPr/>
            </p:nvSpPr>
            <p:spPr bwMode="auto">
              <a:xfrm>
                <a:off x="1013" y="1636"/>
                <a:ext cx="71" cy="78"/>
              </a:xfrm>
              <a:custGeom>
                <a:avLst/>
                <a:gdLst>
                  <a:gd name="T0" fmla="*/ 0 w 71"/>
                  <a:gd name="T1" fmla="*/ 21 h 78"/>
                  <a:gd name="T2" fmla="*/ 35 w 71"/>
                  <a:gd name="T3" fmla="*/ 0 h 78"/>
                  <a:gd name="T4" fmla="*/ 71 w 71"/>
                  <a:gd name="T5" fmla="*/ 49 h 78"/>
                  <a:gd name="T6" fmla="*/ 35 w 71"/>
                  <a:gd name="T7" fmla="*/ 78 h 78"/>
                  <a:gd name="T8" fmla="*/ 0 w 71"/>
                  <a:gd name="T9" fmla="*/ 2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8">
                    <a:moveTo>
                      <a:pt x="0" y="21"/>
                    </a:moveTo>
                    <a:lnTo>
                      <a:pt x="35" y="0"/>
                    </a:lnTo>
                    <a:lnTo>
                      <a:pt x="71" y="49"/>
                    </a:lnTo>
                    <a:lnTo>
                      <a:pt x="35" y="78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04" name="Freeform 384"/>
              <p:cNvSpPr>
                <a:spLocks/>
              </p:cNvSpPr>
              <p:nvPr/>
            </p:nvSpPr>
            <p:spPr bwMode="auto">
              <a:xfrm>
                <a:off x="1013" y="1629"/>
                <a:ext cx="78" cy="92"/>
              </a:xfrm>
              <a:custGeom>
                <a:avLst/>
                <a:gdLst>
                  <a:gd name="T0" fmla="*/ 0 w 78"/>
                  <a:gd name="T1" fmla="*/ 28 h 92"/>
                  <a:gd name="T2" fmla="*/ 35 w 78"/>
                  <a:gd name="T3" fmla="*/ 7 h 92"/>
                  <a:gd name="T4" fmla="*/ 42 w 78"/>
                  <a:gd name="T5" fmla="*/ 0 h 92"/>
                  <a:gd name="T6" fmla="*/ 42 w 78"/>
                  <a:gd name="T7" fmla="*/ 0 h 92"/>
                  <a:gd name="T8" fmla="*/ 78 w 78"/>
                  <a:gd name="T9" fmla="*/ 49 h 92"/>
                  <a:gd name="T10" fmla="*/ 78 w 78"/>
                  <a:gd name="T11" fmla="*/ 63 h 92"/>
                  <a:gd name="T12" fmla="*/ 78 w 78"/>
                  <a:gd name="T13" fmla="*/ 63 h 92"/>
                  <a:gd name="T14" fmla="*/ 42 w 78"/>
                  <a:gd name="T15" fmla="*/ 92 h 92"/>
                  <a:gd name="T16" fmla="*/ 42 w 78"/>
                  <a:gd name="T17" fmla="*/ 92 h 92"/>
                  <a:gd name="T18" fmla="*/ 35 w 78"/>
                  <a:gd name="T19" fmla="*/ 85 h 92"/>
                  <a:gd name="T20" fmla="*/ 35 w 78"/>
                  <a:gd name="T21" fmla="*/ 85 h 92"/>
                  <a:gd name="T22" fmla="*/ 71 w 78"/>
                  <a:gd name="T23" fmla="*/ 56 h 92"/>
                  <a:gd name="T24" fmla="*/ 78 w 78"/>
                  <a:gd name="T25" fmla="*/ 63 h 92"/>
                  <a:gd name="T26" fmla="*/ 71 w 78"/>
                  <a:gd name="T27" fmla="*/ 56 h 92"/>
                  <a:gd name="T28" fmla="*/ 35 w 78"/>
                  <a:gd name="T29" fmla="*/ 7 h 92"/>
                  <a:gd name="T30" fmla="*/ 42 w 78"/>
                  <a:gd name="T31" fmla="*/ 0 h 92"/>
                  <a:gd name="T32" fmla="*/ 42 w 78"/>
                  <a:gd name="T33" fmla="*/ 14 h 92"/>
                  <a:gd name="T34" fmla="*/ 7 w 78"/>
                  <a:gd name="T35" fmla="*/ 35 h 92"/>
                  <a:gd name="T36" fmla="*/ 0 w 78"/>
                  <a:gd name="T37" fmla="*/ 2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92">
                    <a:moveTo>
                      <a:pt x="0" y="28"/>
                    </a:moveTo>
                    <a:lnTo>
                      <a:pt x="35" y="7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78" y="49"/>
                    </a:lnTo>
                    <a:lnTo>
                      <a:pt x="78" y="63"/>
                    </a:lnTo>
                    <a:lnTo>
                      <a:pt x="78" y="63"/>
                    </a:lnTo>
                    <a:lnTo>
                      <a:pt x="42" y="92"/>
                    </a:lnTo>
                    <a:lnTo>
                      <a:pt x="42" y="92"/>
                    </a:lnTo>
                    <a:lnTo>
                      <a:pt x="35" y="85"/>
                    </a:lnTo>
                    <a:lnTo>
                      <a:pt x="35" y="85"/>
                    </a:lnTo>
                    <a:lnTo>
                      <a:pt x="71" y="56"/>
                    </a:lnTo>
                    <a:lnTo>
                      <a:pt x="78" y="63"/>
                    </a:lnTo>
                    <a:lnTo>
                      <a:pt x="71" y="56"/>
                    </a:lnTo>
                    <a:lnTo>
                      <a:pt x="35" y="7"/>
                    </a:lnTo>
                    <a:lnTo>
                      <a:pt x="42" y="0"/>
                    </a:lnTo>
                    <a:lnTo>
                      <a:pt x="42" y="14"/>
                    </a:lnTo>
                    <a:lnTo>
                      <a:pt x="7" y="35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05" name="Freeform 385"/>
              <p:cNvSpPr>
                <a:spLocks/>
              </p:cNvSpPr>
              <p:nvPr/>
            </p:nvSpPr>
            <p:spPr bwMode="auto">
              <a:xfrm>
                <a:off x="1013" y="1650"/>
                <a:ext cx="42" cy="64"/>
              </a:xfrm>
              <a:custGeom>
                <a:avLst/>
                <a:gdLst>
                  <a:gd name="T0" fmla="*/ 35 w 42"/>
                  <a:gd name="T1" fmla="*/ 64 h 64"/>
                  <a:gd name="T2" fmla="*/ 0 w 42"/>
                  <a:gd name="T3" fmla="*/ 7 h 64"/>
                  <a:gd name="T4" fmla="*/ 0 w 42"/>
                  <a:gd name="T5" fmla="*/ 7 h 64"/>
                  <a:gd name="T6" fmla="*/ 0 w 42"/>
                  <a:gd name="T7" fmla="*/ 7 h 64"/>
                  <a:gd name="T8" fmla="*/ 7 w 42"/>
                  <a:gd name="T9" fmla="*/ 0 h 64"/>
                  <a:gd name="T10" fmla="*/ 42 w 42"/>
                  <a:gd name="T11" fmla="*/ 56 h 64"/>
                  <a:gd name="T12" fmla="*/ 35 w 42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4">
                    <a:moveTo>
                      <a:pt x="35" y="64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42" y="56"/>
                    </a:lnTo>
                    <a:lnTo>
                      <a:pt x="35" y="64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06" name="Freeform 386"/>
              <p:cNvSpPr>
                <a:spLocks/>
              </p:cNvSpPr>
              <p:nvPr/>
            </p:nvSpPr>
            <p:spPr bwMode="auto">
              <a:xfrm>
                <a:off x="1020" y="1643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35 h 56"/>
                  <a:gd name="T4" fmla="*/ 21 w 57"/>
                  <a:gd name="T5" fmla="*/ 56 h 56"/>
                  <a:gd name="T6" fmla="*/ 0 w 57"/>
                  <a:gd name="T7" fmla="*/ 21 h 56"/>
                  <a:gd name="T8" fmla="*/ 28 w 57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28" y="0"/>
                    </a:moveTo>
                    <a:lnTo>
                      <a:pt x="57" y="35"/>
                    </a:lnTo>
                    <a:lnTo>
                      <a:pt x="21" y="56"/>
                    </a:lnTo>
                    <a:lnTo>
                      <a:pt x="0" y="21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507" name="Picture 387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500"/>
              <a:stretch>
                <a:fillRect/>
              </a:stretch>
            </p:blipFill>
            <p:spPr bwMode="auto">
              <a:xfrm>
                <a:off x="1020" y="1650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508" name="Freeform 388"/>
              <p:cNvSpPr>
                <a:spLocks/>
              </p:cNvSpPr>
              <p:nvPr/>
            </p:nvSpPr>
            <p:spPr bwMode="auto">
              <a:xfrm>
                <a:off x="1388" y="1721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14 w 36"/>
                  <a:gd name="T3" fmla="*/ 21 h 49"/>
                  <a:gd name="T4" fmla="*/ 14 w 36"/>
                  <a:gd name="T5" fmla="*/ 28 h 49"/>
                  <a:gd name="T6" fmla="*/ 0 w 36"/>
                  <a:gd name="T7" fmla="*/ 42 h 49"/>
                  <a:gd name="T8" fmla="*/ 0 w 36"/>
                  <a:gd name="T9" fmla="*/ 49 h 49"/>
                  <a:gd name="T10" fmla="*/ 14 w 36"/>
                  <a:gd name="T11" fmla="*/ 28 h 49"/>
                  <a:gd name="T12" fmla="*/ 22 w 36"/>
                  <a:gd name="T13" fmla="*/ 28 h 49"/>
                  <a:gd name="T14" fmla="*/ 36 w 36"/>
                  <a:gd name="T15" fmla="*/ 14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14" y="21"/>
                    </a:lnTo>
                    <a:lnTo>
                      <a:pt x="14" y="28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2" y="28"/>
                    </a:lnTo>
                    <a:lnTo>
                      <a:pt x="36" y="14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09" name="Freeform 389"/>
              <p:cNvSpPr>
                <a:spLocks/>
              </p:cNvSpPr>
              <p:nvPr/>
            </p:nvSpPr>
            <p:spPr bwMode="auto">
              <a:xfrm>
                <a:off x="1388" y="1721"/>
                <a:ext cx="50" cy="71"/>
              </a:xfrm>
              <a:custGeom>
                <a:avLst/>
                <a:gdLst>
                  <a:gd name="T0" fmla="*/ 36 w 50"/>
                  <a:gd name="T1" fmla="*/ 7 h 71"/>
                  <a:gd name="T2" fmla="*/ 22 w 50"/>
                  <a:gd name="T3" fmla="*/ 28 h 71"/>
                  <a:gd name="T4" fmla="*/ 14 w 50"/>
                  <a:gd name="T5" fmla="*/ 21 h 71"/>
                  <a:gd name="T6" fmla="*/ 22 w 50"/>
                  <a:gd name="T7" fmla="*/ 21 h 71"/>
                  <a:gd name="T8" fmla="*/ 22 w 50"/>
                  <a:gd name="T9" fmla="*/ 28 h 71"/>
                  <a:gd name="T10" fmla="*/ 22 w 50"/>
                  <a:gd name="T11" fmla="*/ 35 h 71"/>
                  <a:gd name="T12" fmla="*/ 22 w 50"/>
                  <a:gd name="T13" fmla="*/ 35 h 71"/>
                  <a:gd name="T14" fmla="*/ 7 w 50"/>
                  <a:gd name="T15" fmla="*/ 49 h 71"/>
                  <a:gd name="T16" fmla="*/ 0 w 50"/>
                  <a:gd name="T17" fmla="*/ 42 h 71"/>
                  <a:gd name="T18" fmla="*/ 7 w 50"/>
                  <a:gd name="T19" fmla="*/ 42 h 71"/>
                  <a:gd name="T20" fmla="*/ 7 w 50"/>
                  <a:gd name="T21" fmla="*/ 49 h 71"/>
                  <a:gd name="T22" fmla="*/ 7 w 50"/>
                  <a:gd name="T23" fmla="*/ 56 h 71"/>
                  <a:gd name="T24" fmla="*/ 0 w 50"/>
                  <a:gd name="T25" fmla="*/ 49 h 71"/>
                  <a:gd name="T26" fmla="*/ 14 w 50"/>
                  <a:gd name="T27" fmla="*/ 28 h 71"/>
                  <a:gd name="T28" fmla="*/ 14 w 50"/>
                  <a:gd name="T29" fmla="*/ 28 h 71"/>
                  <a:gd name="T30" fmla="*/ 14 w 50"/>
                  <a:gd name="T31" fmla="*/ 28 h 71"/>
                  <a:gd name="T32" fmla="*/ 22 w 50"/>
                  <a:gd name="T33" fmla="*/ 28 h 71"/>
                  <a:gd name="T34" fmla="*/ 29 w 50"/>
                  <a:gd name="T35" fmla="*/ 35 h 71"/>
                  <a:gd name="T36" fmla="*/ 22 w 50"/>
                  <a:gd name="T37" fmla="*/ 28 h 71"/>
                  <a:gd name="T38" fmla="*/ 36 w 50"/>
                  <a:gd name="T39" fmla="*/ 14 h 71"/>
                  <a:gd name="T40" fmla="*/ 43 w 50"/>
                  <a:gd name="T41" fmla="*/ 14 h 71"/>
                  <a:gd name="T42" fmla="*/ 50 w 50"/>
                  <a:gd name="T43" fmla="*/ 21 h 71"/>
                  <a:gd name="T44" fmla="*/ 43 w 50"/>
                  <a:gd name="T45" fmla="*/ 21 h 71"/>
                  <a:gd name="T46" fmla="*/ 29 w 50"/>
                  <a:gd name="T47" fmla="*/ 35 h 71"/>
                  <a:gd name="T48" fmla="*/ 29 w 50"/>
                  <a:gd name="T49" fmla="*/ 35 h 71"/>
                  <a:gd name="T50" fmla="*/ 22 w 50"/>
                  <a:gd name="T51" fmla="*/ 35 h 71"/>
                  <a:gd name="T52" fmla="*/ 14 w 50"/>
                  <a:gd name="T53" fmla="*/ 35 h 71"/>
                  <a:gd name="T54" fmla="*/ 14 w 50"/>
                  <a:gd name="T55" fmla="*/ 28 h 71"/>
                  <a:gd name="T56" fmla="*/ 22 w 50"/>
                  <a:gd name="T57" fmla="*/ 35 h 71"/>
                  <a:gd name="T58" fmla="*/ 7 w 50"/>
                  <a:gd name="T59" fmla="*/ 56 h 71"/>
                  <a:gd name="T60" fmla="*/ 0 w 50"/>
                  <a:gd name="T61" fmla="*/ 71 h 71"/>
                  <a:gd name="T62" fmla="*/ 0 w 50"/>
                  <a:gd name="T63" fmla="*/ 49 h 71"/>
                  <a:gd name="T64" fmla="*/ 0 w 50"/>
                  <a:gd name="T65" fmla="*/ 42 h 71"/>
                  <a:gd name="T66" fmla="*/ 0 w 50"/>
                  <a:gd name="T67" fmla="*/ 42 h 71"/>
                  <a:gd name="T68" fmla="*/ 0 w 50"/>
                  <a:gd name="T69" fmla="*/ 42 h 71"/>
                  <a:gd name="T70" fmla="*/ 14 w 50"/>
                  <a:gd name="T71" fmla="*/ 28 h 71"/>
                  <a:gd name="T72" fmla="*/ 22 w 50"/>
                  <a:gd name="T73" fmla="*/ 35 h 71"/>
                  <a:gd name="T74" fmla="*/ 14 w 50"/>
                  <a:gd name="T75" fmla="*/ 28 h 71"/>
                  <a:gd name="T76" fmla="*/ 14 w 50"/>
                  <a:gd name="T77" fmla="*/ 21 h 71"/>
                  <a:gd name="T78" fmla="*/ 14 w 50"/>
                  <a:gd name="T79" fmla="*/ 21 h 71"/>
                  <a:gd name="T80" fmla="*/ 14 w 50"/>
                  <a:gd name="T81" fmla="*/ 21 h 71"/>
                  <a:gd name="T82" fmla="*/ 29 w 50"/>
                  <a:gd name="T83" fmla="*/ 0 h 71"/>
                  <a:gd name="T84" fmla="*/ 36 w 50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71">
                    <a:moveTo>
                      <a:pt x="36" y="7"/>
                    </a:moveTo>
                    <a:lnTo>
                      <a:pt x="22" y="28"/>
                    </a:lnTo>
                    <a:lnTo>
                      <a:pt x="14" y="21"/>
                    </a:lnTo>
                    <a:lnTo>
                      <a:pt x="22" y="21"/>
                    </a:lnTo>
                    <a:lnTo>
                      <a:pt x="22" y="28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7" y="49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7" y="49"/>
                    </a:lnTo>
                    <a:lnTo>
                      <a:pt x="7" y="56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2" y="28"/>
                    </a:lnTo>
                    <a:lnTo>
                      <a:pt x="29" y="35"/>
                    </a:lnTo>
                    <a:lnTo>
                      <a:pt x="22" y="28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50" y="21"/>
                    </a:lnTo>
                    <a:lnTo>
                      <a:pt x="43" y="21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2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2" y="35"/>
                    </a:lnTo>
                    <a:lnTo>
                      <a:pt x="7" y="56"/>
                    </a:lnTo>
                    <a:lnTo>
                      <a:pt x="0" y="71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8"/>
                    </a:lnTo>
                    <a:lnTo>
                      <a:pt x="22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9" y="0"/>
                    </a:lnTo>
                    <a:lnTo>
                      <a:pt x="36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10" name="Freeform 390"/>
              <p:cNvSpPr>
                <a:spLocks/>
              </p:cNvSpPr>
              <p:nvPr/>
            </p:nvSpPr>
            <p:spPr bwMode="auto">
              <a:xfrm>
                <a:off x="1417" y="1714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7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21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21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11" name="Freeform 391"/>
              <p:cNvSpPr>
                <a:spLocks/>
              </p:cNvSpPr>
              <p:nvPr/>
            </p:nvSpPr>
            <p:spPr bwMode="auto">
              <a:xfrm>
                <a:off x="1247" y="1600"/>
                <a:ext cx="177" cy="156"/>
              </a:xfrm>
              <a:custGeom>
                <a:avLst/>
                <a:gdLst>
                  <a:gd name="T0" fmla="*/ 14 w 177"/>
                  <a:gd name="T1" fmla="*/ 0 h 156"/>
                  <a:gd name="T2" fmla="*/ 120 w 177"/>
                  <a:gd name="T3" fmla="*/ 142 h 156"/>
                  <a:gd name="T4" fmla="*/ 177 w 177"/>
                  <a:gd name="T5" fmla="*/ 135 h 156"/>
                  <a:gd name="T6" fmla="*/ 163 w 177"/>
                  <a:gd name="T7" fmla="*/ 149 h 156"/>
                  <a:gd name="T8" fmla="*/ 106 w 177"/>
                  <a:gd name="T9" fmla="*/ 156 h 156"/>
                  <a:gd name="T10" fmla="*/ 0 w 177"/>
                  <a:gd name="T11" fmla="*/ 21 h 156"/>
                  <a:gd name="T12" fmla="*/ 14 w 177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56">
                    <a:moveTo>
                      <a:pt x="14" y="0"/>
                    </a:moveTo>
                    <a:lnTo>
                      <a:pt x="120" y="142"/>
                    </a:lnTo>
                    <a:lnTo>
                      <a:pt x="177" y="135"/>
                    </a:lnTo>
                    <a:lnTo>
                      <a:pt x="163" y="149"/>
                    </a:lnTo>
                    <a:lnTo>
                      <a:pt x="106" y="156"/>
                    </a:lnTo>
                    <a:lnTo>
                      <a:pt x="0" y="21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12" name="Freeform 392"/>
              <p:cNvSpPr>
                <a:spLocks/>
              </p:cNvSpPr>
              <p:nvPr/>
            </p:nvSpPr>
            <p:spPr bwMode="auto">
              <a:xfrm>
                <a:off x="1240" y="1600"/>
                <a:ext cx="198" cy="163"/>
              </a:xfrm>
              <a:custGeom>
                <a:avLst/>
                <a:gdLst>
                  <a:gd name="T0" fmla="*/ 28 w 198"/>
                  <a:gd name="T1" fmla="*/ 0 h 163"/>
                  <a:gd name="T2" fmla="*/ 134 w 198"/>
                  <a:gd name="T3" fmla="*/ 142 h 163"/>
                  <a:gd name="T4" fmla="*/ 127 w 198"/>
                  <a:gd name="T5" fmla="*/ 149 h 163"/>
                  <a:gd name="T6" fmla="*/ 127 w 198"/>
                  <a:gd name="T7" fmla="*/ 142 h 163"/>
                  <a:gd name="T8" fmla="*/ 184 w 198"/>
                  <a:gd name="T9" fmla="*/ 135 h 163"/>
                  <a:gd name="T10" fmla="*/ 198 w 198"/>
                  <a:gd name="T11" fmla="*/ 135 h 163"/>
                  <a:gd name="T12" fmla="*/ 191 w 198"/>
                  <a:gd name="T13" fmla="*/ 142 h 163"/>
                  <a:gd name="T14" fmla="*/ 177 w 198"/>
                  <a:gd name="T15" fmla="*/ 156 h 163"/>
                  <a:gd name="T16" fmla="*/ 170 w 198"/>
                  <a:gd name="T17" fmla="*/ 156 h 163"/>
                  <a:gd name="T18" fmla="*/ 170 w 198"/>
                  <a:gd name="T19" fmla="*/ 156 h 163"/>
                  <a:gd name="T20" fmla="*/ 113 w 198"/>
                  <a:gd name="T21" fmla="*/ 163 h 163"/>
                  <a:gd name="T22" fmla="*/ 113 w 198"/>
                  <a:gd name="T23" fmla="*/ 163 h 163"/>
                  <a:gd name="T24" fmla="*/ 113 w 198"/>
                  <a:gd name="T25" fmla="*/ 163 h 163"/>
                  <a:gd name="T26" fmla="*/ 7 w 198"/>
                  <a:gd name="T27" fmla="*/ 29 h 163"/>
                  <a:gd name="T28" fmla="*/ 0 w 198"/>
                  <a:gd name="T29" fmla="*/ 29 h 163"/>
                  <a:gd name="T30" fmla="*/ 7 w 198"/>
                  <a:gd name="T31" fmla="*/ 21 h 163"/>
                  <a:gd name="T32" fmla="*/ 14 w 198"/>
                  <a:gd name="T33" fmla="*/ 21 h 163"/>
                  <a:gd name="T34" fmla="*/ 120 w 198"/>
                  <a:gd name="T35" fmla="*/ 156 h 163"/>
                  <a:gd name="T36" fmla="*/ 113 w 198"/>
                  <a:gd name="T37" fmla="*/ 163 h 163"/>
                  <a:gd name="T38" fmla="*/ 113 w 198"/>
                  <a:gd name="T39" fmla="*/ 156 h 163"/>
                  <a:gd name="T40" fmla="*/ 170 w 198"/>
                  <a:gd name="T41" fmla="*/ 149 h 163"/>
                  <a:gd name="T42" fmla="*/ 170 w 198"/>
                  <a:gd name="T43" fmla="*/ 156 h 163"/>
                  <a:gd name="T44" fmla="*/ 170 w 198"/>
                  <a:gd name="T45" fmla="*/ 149 h 163"/>
                  <a:gd name="T46" fmla="*/ 184 w 198"/>
                  <a:gd name="T47" fmla="*/ 135 h 163"/>
                  <a:gd name="T48" fmla="*/ 191 w 198"/>
                  <a:gd name="T49" fmla="*/ 142 h 163"/>
                  <a:gd name="T50" fmla="*/ 184 w 198"/>
                  <a:gd name="T51" fmla="*/ 142 h 163"/>
                  <a:gd name="T52" fmla="*/ 127 w 198"/>
                  <a:gd name="T53" fmla="*/ 149 h 163"/>
                  <a:gd name="T54" fmla="*/ 127 w 198"/>
                  <a:gd name="T55" fmla="*/ 149 h 163"/>
                  <a:gd name="T56" fmla="*/ 127 w 198"/>
                  <a:gd name="T57" fmla="*/ 149 h 163"/>
                  <a:gd name="T58" fmla="*/ 21 w 198"/>
                  <a:gd name="T59" fmla="*/ 7 h 163"/>
                  <a:gd name="T60" fmla="*/ 28 w 198"/>
                  <a:gd name="T6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63">
                    <a:moveTo>
                      <a:pt x="28" y="0"/>
                    </a:moveTo>
                    <a:lnTo>
                      <a:pt x="134" y="142"/>
                    </a:lnTo>
                    <a:lnTo>
                      <a:pt x="127" y="149"/>
                    </a:lnTo>
                    <a:lnTo>
                      <a:pt x="127" y="142"/>
                    </a:lnTo>
                    <a:lnTo>
                      <a:pt x="184" y="135"/>
                    </a:lnTo>
                    <a:lnTo>
                      <a:pt x="198" y="135"/>
                    </a:lnTo>
                    <a:lnTo>
                      <a:pt x="191" y="142"/>
                    </a:lnTo>
                    <a:lnTo>
                      <a:pt x="177" y="156"/>
                    </a:lnTo>
                    <a:lnTo>
                      <a:pt x="170" y="156"/>
                    </a:lnTo>
                    <a:lnTo>
                      <a:pt x="170" y="156"/>
                    </a:lnTo>
                    <a:lnTo>
                      <a:pt x="113" y="163"/>
                    </a:lnTo>
                    <a:lnTo>
                      <a:pt x="113" y="163"/>
                    </a:lnTo>
                    <a:lnTo>
                      <a:pt x="113" y="163"/>
                    </a:lnTo>
                    <a:lnTo>
                      <a:pt x="7" y="29"/>
                    </a:lnTo>
                    <a:lnTo>
                      <a:pt x="0" y="29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120" y="156"/>
                    </a:lnTo>
                    <a:lnTo>
                      <a:pt x="113" y="163"/>
                    </a:lnTo>
                    <a:lnTo>
                      <a:pt x="113" y="156"/>
                    </a:lnTo>
                    <a:lnTo>
                      <a:pt x="170" y="149"/>
                    </a:lnTo>
                    <a:lnTo>
                      <a:pt x="170" y="156"/>
                    </a:lnTo>
                    <a:lnTo>
                      <a:pt x="170" y="149"/>
                    </a:lnTo>
                    <a:lnTo>
                      <a:pt x="184" y="135"/>
                    </a:lnTo>
                    <a:lnTo>
                      <a:pt x="191" y="142"/>
                    </a:lnTo>
                    <a:lnTo>
                      <a:pt x="184" y="142"/>
                    </a:lnTo>
                    <a:lnTo>
                      <a:pt x="127" y="149"/>
                    </a:lnTo>
                    <a:lnTo>
                      <a:pt x="127" y="149"/>
                    </a:lnTo>
                    <a:lnTo>
                      <a:pt x="127" y="149"/>
                    </a:lnTo>
                    <a:lnTo>
                      <a:pt x="21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13" name="Freeform 393"/>
              <p:cNvSpPr>
                <a:spLocks/>
              </p:cNvSpPr>
              <p:nvPr/>
            </p:nvSpPr>
            <p:spPr bwMode="auto">
              <a:xfrm>
                <a:off x="1247" y="1593"/>
                <a:ext cx="21" cy="36"/>
              </a:xfrm>
              <a:custGeom>
                <a:avLst/>
                <a:gdLst>
                  <a:gd name="T0" fmla="*/ 0 w 21"/>
                  <a:gd name="T1" fmla="*/ 28 h 36"/>
                  <a:gd name="T2" fmla="*/ 14 w 21"/>
                  <a:gd name="T3" fmla="*/ 7 h 36"/>
                  <a:gd name="T4" fmla="*/ 14 w 21"/>
                  <a:gd name="T5" fmla="*/ 0 h 36"/>
                  <a:gd name="T6" fmla="*/ 21 w 21"/>
                  <a:gd name="T7" fmla="*/ 7 h 36"/>
                  <a:gd name="T8" fmla="*/ 21 w 21"/>
                  <a:gd name="T9" fmla="*/ 14 h 36"/>
                  <a:gd name="T10" fmla="*/ 7 w 21"/>
                  <a:gd name="T11" fmla="*/ 36 h 36"/>
                  <a:gd name="T12" fmla="*/ 0 w 21"/>
                  <a:gd name="T13" fmla="*/ 2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6">
                    <a:moveTo>
                      <a:pt x="0" y="28"/>
                    </a:move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7" y="36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14" name="Freeform 394"/>
              <p:cNvSpPr>
                <a:spLocks/>
              </p:cNvSpPr>
              <p:nvPr/>
            </p:nvSpPr>
            <p:spPr bwMode="auto">
              <a:xfrm>
                <a:off x="1232" y="1614"/>
                <a:ext cx="36" cy="43"/>
              </a:xfrm>
              <a:custGeom>
                <a:avLst/>
                <a:gdLst>
                  <a:gd name="T0" fmla="*/ 29 w 36"/>
                  <a:gd name="T1" fmla="*/ 0 h 43"/>
                  <a:gd name="T2" fmla="*/ 15 w 36"/>
                  <a:gd name="T3" fmla="*/ 15 h 43"/>
                  <a:gd name="T4" fmla="*/ 15 w 36"/>
                  <a:gd name="T5" fmla="*/ 22 h 43"/>
                  <a:gd name="T6" fmla="*/ 0 w 36"/>
                  <a:gd name="T7" fmla="*/ 43 h 43"/>
                  <a:gd name="T8" fmla="*/ 0 w 36"/>
                  <a:gd name="T9" fmla="*/ 43 h 43"/>
                  <a:gd name="T10" fmla="*/ 15 w 36"/>
                  <a:gd name="T11" fmla="*/ 22 h 43"/>
                  <a:gd name="T12" fmla="*/ 22 w 36"/>
                  <a:gd name="T13" fmla="*/ 22 h 43"/>
                  <a:gd name="T14" fmla="*/ 36 w 36"/>
                  <a:gd name="T15" fmla="*/ 7 h 43"/>
                  <a:gd name="T16" fmla="*/ 29 w 36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29" y="0"/>
                    </a:moveTo>
                    <a:lnTo>
                      <a:pt x="15" y="15"/>
                    </a:lnTo>
                    <a:lnTo>
                      <a:pt x="15" y="2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5" y="22"/>
                    </a:lnTo>
                    <a:lnTo>
                      <a:pt x="22" y="22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15" name="Freeform 395"/>
              <p:cNvSpPr>
                <a:spLocks/>
              </p:cNvSpPr>
              <p:nvPr/>
            </p:nvSpPr>
            <p:spPr bwMode="auto">
              <a:xfrm>
                <a:off x="1232" y="1607"/>
                <a:ext cx="50" cy="57"/>
              </a:xfrm>
              <a:custGeom>
                <a:avLst/>
                <a:gdLst>
                  <a:gd name="T0" fmla="*/ 36 w 50"/>
                  <a:gd name="T1" fmla="*/ 14 h 57"/>
                  <a:gd name="T2" fmla="*/ 22 w 50"/>
                  <a:gd name="T3" fmla="*/ 29 h 57"/>
                  <a:gd name="T4" fmla="*/ 15 w 50"/>
                  <a:gd name="T5" fmla="*/ 22 h 57"/>
                  <a:gd name="T6" fmla="*/ 22 w 50"/>
                  <a:gd name="T7" fmla="*/ 22 h 57"/>
                  <a:gd name="T8" fmla="*/ 22 w 50"/>
                  <a:gd name="T9" fmla="*/ 29 h 57"/>
                  <a:gd name="T10" fmla="*/ 22 w 50"/>
                  <a:gd name="T11" fmla="*/ 36 h 57"/>
                  <a:gd name="T12" fmla="*/ 22 w 50"/>
                  <a:gd name="T13" fmla="*/ 36 h 57"/>
                  <a:gd name="T14" fmla="*/ 8 w 50"/>
                  <a:gd name="T15" fmla="*/ 57 h 57"/>
                  <a:gd name="T16" fmla="*/ 0 w 50"/>
                  <a:gd name="T17" fmla="*/ 50 h 57"/>
                  <a:gd name="T18" fmla="*/ 0 w 50"/>
                  <a:gd name="T19" fmla="*/ 50 h 57"/>
                  <a:gd name="T20" fmla="*/ 15 w 50"/>
                  <a:gd name="T21" fmla="*/ 29 h 57"/>
                  <a:gd name="T22" fmla="*/ 15 w 50"/>
                  <a:gd name="T23" fmla="*/ 29 h 57"/>
                  <a:gd name="T24" fmla="*/ 15 w 50"/>
                  <a:gd name="T25" fmla="*/ 29 h 57"/>
                  <a:gd name="T26" fmla="*/ 22 w 50"/>
                  <a:gd name="T27" fmla="*/ 29 h 57"/>
                  <a:gd name="T28" fmla="*/ 29 w 50"/>
                  <a:gd name="T29" fmla="*/ 36 h 57"/>
                  <a:gd name="T30" fmla="*/ 22 w 50"/>
                  <a:gd name="T31" fmla="*/ 29 h 57"/>
                  <a:gd name="T32" fmla="*/ 36 w 50"/>
                  <a:gd name="T33" fmla="*/ 14 h 57"/>
                  <a:gd name="T34" fmla="*/ 43 w 50"/>
                  <a:gd name="T35" fmla="*/ 14 h 57"/>
                  <a:gd name="T36" fmla="*/ 36 w 50"/>
                  <a:gd name="T37" fmla="*/ 22 h 57"/>
                  <a:gd name="T38" fmla="*/ 29 w 50"/>
                  <a:gd name="T39" fmla="*/ 14 h 57"/>
                  <a:gd name="T40" fmla="*/ 29 w 50"/>
                  <a:gd name="T41" fmla="*/ 7 h 57"/>
                  <a:gd name="T42" fmla="*/ 36 w 50"/>
                  <a:gd name="T43" fmla="*/ 0 h 57"/>
                  <a:gd name="T44" fmla="*/ 36 w 50"/>
                  <a:gd name="T45" fmla="*/ 7 h 57"/>
                  <a:gd name="T46" fmla="*/ 43 w 50"/>
                  <a:gd name="T47" fmla="*/ 14 h 57"/>
                  <a:gd name="T48" fmla="*/ 50 w 50"/>
                  <a:gd name="T49" fmla="*/ 22 h 57"/>
                  <a:gd name="T50" fmla="*/ 43 w 50"/>
                  <a:gd name="T51" fmla="*/ 22 h 57"/>
                  <a:gd name="T52" fmla="*/ 29 w 50"/>
                  <a:gd name="T53" fmla="*/ 36 h 57"/>
                  <a:gd name="T54" fmla="*/ 29 w 50"/>
                  <a:gd name="T55" fmla="*/ 36 h 57"/>
                  <a:gd name="T56" fmla="*/ 22 w 50"/>
                  <a:gd name="T57" fmla="*/ 36 h 57"/>
                  <a:gd name="T58" fmla="*/ 15 w 50"/>
                  <a:gd name="T59" fmla="*/ 36 h 57"/>
                  <a:gd name="T60" fmla="*/ 15 w 50"/>
                  <a:gd name="T61" fmla="*/ 29 h 57"/>
                  <a:gd name="T62" fmla="*/ 22 w 50"/>
                  <a:gd name="T63" fmla="*/ 36 h 57"/>
                  <a:gd name="T64" fmla="*/ 8 w 50"/>
                  <a:gd name="T65" fmla="*/ 57 h 57"/>
                  <a:gd name="T66" fmla="*/ 8 w 50"/>
                  <a:gd name="T67" fmla="*/ 57 h 57"/>
                  <a:gd name="T68" fmla="*/ 0 w 50"/>
                  <a:gd name="T69" fmla="*/ 50 h 57"/>
                  <a:gd name="T70" fmla="*/ 15 w 50"/>
                  <a:gd name="T71" fmla="*/ 29 h 57"/>
                  <a:gd name="T72" fmla="*/ 22 w 50"/>
                  <a:gd name="T73" fmla="*/ 36 h 57"/>
                  <a:gd name="T74" fmla="*/ 15 w 50"/>
                  <a:gd name="T75" fmla="*/ 29 h 57"/>
                  <a:gd name="T76" fmla="*/ 15 w 50"/>
                  <a:gd name="T77" fmla="*/ 22 h 57"/>
                  <a:gd name="T78" fmla="*/ 15 w 50"/>
                  <a:gd name="T79" fmla="*/ 22 h 57"/>
                  <a:gd name="T80" fmla="*/ 15 w 50"/>
                  <a:gd name="T81" fmla="*/ 22 h 57"/>
                  <a:gd name="T82" fmla="*/ 29 w 50"/>
                  <a:gd name="T83" fmla="*/ 7 h 57"/>
                  <a:gd name="T84" fmla="*/ 36 w 50"/>
                  <a:gd name="T8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36" y="14"/>
                    </a:moveTo>
                    <a:lnTo>
                      <a:pt x="22" y="29"/>
                    </a:lnTo>
                    <a:lnTo>
                      <a:pt x="15" y="22"/>
                    </a:lnTo>
                    <a:lnTo>
                      <a:pt x="22" y="22"/>
                    </a:lnTo>
                    <a:lnTo>
                      <a:pt x="22" y="29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8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22" y="29"/>
                    </a:lnTo>
                    <a:lnTo>
                      <a:pt x="29" y="36"/>
                    </a:lnTo>
                    <a:lnTo>
                      <a:pt x="22" y="29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36" y="22"/>
                    </a:lnTo>
                    <a:lnTo>
                      <a:pt x="29" y="14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36" y="7"/>
                    </a:lnTo>
                    <a:lnTo>
                      <a:pt x="43" y="14"/>
                    </a:lnTo>
                    <a:lnTo>
                      <a:pt x="50" y="22"/>
                    </a:lnTo>
                    <a:lnTo>
                      <a:pt x="43" y="22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2" y="36"/>
                    </a:lnTo>
                    <a:lnTo>
                      <a:pt x="15" y="36"/>
                    </a:lnTo>
                    <a:lnTo>
                      <a:pt x="15" y="29"/>
                    </a:lnTo>
                    <a:lnTo>
                      <a:pt x="22" y="36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0" y="50"/>
                    </a:lnTo>
                    <a:lnTo>
                      <a:pt x="15" y="29"/>
                    </a:lnTo>
                    <a:lnTo>
                      <a:pt x="22" y="36"/>
                    </a:lnTo>
                    <a:lnTo>
                      <a:pt x="15" y="29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9" y="7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16" name="Freeform 396"/>
              <p:cNvSpPr>
                <a:spLocks/>
              </p:cNvSpPr>
              <p:nvPr/>
            </p:nvSpPr>
            <p:spPr bwMode="auto">
              <a:xfrm>
                <a:off x="1240" y="1629"/>
                <a:ext cx="35" cy="49"/>
              </a:xfrm>
              <a:custGeom>
                <a:avLst/>
                <a:gdLst>
                  <a:gd name="T0" fmla="*/ 28 w 35"/>
                  <a:gd name="T1" fmla="*/ 0 h 49"/>
                  <a:gd name="T2" fmla="*/ 21 w 35"/>
                  <a:gd name="T3" fmla="*/ 14 h 49"/>
                  <a:gd name="T4" fmla="*/ 21 w 35"/>
                  <a:gd name="T5" fmla="*/ 21 h 49"/>
                  <a:gd name="T6" fmla="*/ 0 w 35"/>
                  <a:gd name="T7" fmla="*/ 42 h 49"/>
                  <a:gd name="T8" fmla="*/ 7 w 35"/>
                  <a:gd name="T9" fmla="*/ 49 h 49"/>
                  <a:gd name="T10" fmla="*/ 21 w 35"/>
                  <a:gd name="T11" fmla="*/ 28 h 49"/>
                  <a:gd name="T12" fmla="*/ 28 w 35"/>
                  <a:gd name="T13" fmla="*/ 28 h 49"/>
                  <a:gd name="T14" fmla="*/ 35 w 35"/>
                  <a:gd name="T15" fmla="*/ 7 h 49"/>
                  <a:gd name="T16" fmla="*/ 28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28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0" y="42"/>
                    </a:lnTo>
                    <a:lnTo>
                      <a:pt x="7" y="49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17" name="Freeform 397"/>
              <p:cNvSpPr>
                <a:spLocks/>
              </p:cNvSpPr>
              <p:nvPr/>
            </p:nvSpPr>
            <p:spPr bwMode="auto">
              <a:xfrm>
                <a:off x="1232" y="1629"/>
                <a:ext cx="50" cy="63"/>
              </a:xfrm>
              <a:custGeom>
                <a:avLst/>
                <a:gdLst>
                  <a:gd name="T0" fmla="*/ 43 w 50"/>
                  <a:gd name="T1" fmla="*/ 0 h 63"/>
                  <a:gd name="T2" fmla="*/ 36 w 50"/>
                  <a:gd name="T3" fmla="*/ 14 h 63"/>
                  <a:gd name="T4" fmla="*/ 29 w 50"/>
                  <a:gd name="T5" fmla="*/ 14 h 63"/>
                  <a:gd name="T6" fmla="*/ 36 w 50"/>
                  <a:gd name="T7" fmla="*/ 14 h 63"/>
                  <a:gd name="T8" fmla="*/ 36 w 50"/>
                  <a:gd name="T9" fmla="*/ 21 h 63"/>
                  <a:gd name="T10" fmla="*/ 36 w 50"/>
                  <a:gd name="T11" fmla="*/ 28 h 63"/>
                  <a:gd name="T12" fmla="*/ 36 w 50"/>
                  <a:gd name="T13" fmla="*/ 28 h 63"/>
                  <a:gd name="T14" fmla="*/ 15 w 50"/>
                  <a:gd name="T15" fmla="*/ 49 h 63"/>
                  <a:gd name="T16" fmla="*/ 8 w 50"/>
                  <a:gd name="T17" fmla="*/ 49 h 63"/>
                  <a:gd name="T18" fmla="*/ 15 w 50"/>
                  <a:gd name="T19" fmla="*/ 42 h 63"/>
                  <a:gd name="T20" fmla="*/ 22 w 50"/>
                  <a:gd name="T21" fmla="*/ 49 h 63"/>
                  <a:gd name="T22" fmla="*/ 22 w 50"/>
                  <a:gd name="T23" fmla="*/ 56 h 63"/>
                  <a:gd name="T24" fmla="*/ 15 w 50"/>
                  <a:gd name="T25" fmla="*/ 49 h 63"/>
                  <a:gd name="T26" fmla="*/ 29 w 50"/>
                  <a:gd name="T27" fmla="*/ 28 h 63"/>
                  <a:gd name="T28" fmla="*/ 29 w 50"/>
                  <a:gd name="T29" fmla="*/ 28 h 63"/>
                  <a:gd name="T30" fmla="*/ 29 w 50"/>
                  <a:gd name="T31" fmla="*/ 28 h 63"/>
                  <a:gd name="T32" fmla="*/ 36 w 50"/>
                  <a:gd name="T33" fmla="*/ 28 h 63"/>
                  <a:gd name="T34" fmla="*/ 43 w 50"/>
                  <a:gd name="T35" fmla="*/ 28 h 63"/>
                  <a:gd name="T36" fmla="*/ 36 w 50"/>
                  <a:gd name="T37" fmla="*/ 28 h 63"/>
                  <a:gd name="T38" fmla="*/ 43 w 50"/>
                  <a:gd name="T39" fmla="*/ 7 h 63"/>
                  <a:gd name="T40" fmla="*/ 50 w 50"/>
                  <a:gd name="T41" fmla="*/ 7 h 63"/>
                  <a:gd name="T42" fmla="*/ 50 w 50"/>
                  <a:gd name="T43" fmla="*/ 7 h 63"/>
                  <a:gd name="T44" fmla="*/ 50 w 50"/>
                  <a:gd name="T45" fmla="*/ 7 h 63"/>
                  <a:gd name="T46" fmla="*/ 43 w 50"/>
                  <a:gd name="T47" fmla="*/ 28 h 63"/>
                  <a:gd name="T48" fmla="*/ 43 w 50"/>
                  <a:gd name="T49" fmla="*/ 35 h 63"/>
                  <a:gd name="T50" fmla="*/ 36 w 50"/>
                  <a:gd name="T51" fmla="*/ 35 h 63"/>
                  <a:gd name="T52" fmla="*/ 29 w 50"/>
                  <a:gd name="T53" fmla="*/ 35 h 63"/>
                  <a:gd name="T54" fmla="*/ 29 w 50"/>
                  <a:gd name="T55" fmla="*/ 28 h 63"/>
                  <a:gd name="T56" fmla="*/ 36 w 50"/>
                  <a:gd name="T57" fmla="*/ 35 h 63"/>
                  <a:gd name="T58" fmla="*/ 22 w 50"/>
                  <a:gd name="T59" fmla="*/ 56 h 63"/>
                  <a:gd name="T60" fmla="*/ 15 w 50"/>
                  <a:gd name="T61" fmla="*/ 63 h 63"/>
                  <a:gd name="T62" fmla="*/ 15 w 50"/>
                  <a:gd name="T63" fmla="*/ 56 h 63"/>
                  <a:gd name="T64" fmla="*/ 8 w 50"/>
                  <a:gd name="T65" fmla="*/ 49 h 63"/>
                  <a:gd name="T66" fmla="*/ 0 w 50"/>
                  <a:gd name="T67" fmla="*/ 42 h 63"/>
                  <a:gd name="T68" fmla="*/ 8 w 50"/>
                  <a:gd name="T69" fmla="*/ 42 h 63"/>
                  <a:gd name="T70" fmla="*/ 29 w 50"/>
                  <a:gd name="T71" fmla="*/ 21 h 63"/>
                  <a:gd name="T72" fmla="*/ 36 w 50"/>
                  <a:gd name="T73" fmla="*/ 28 h 63"/>
                  <a:gd name="T74" fmla="*/ 29 w 50"/>
                  <a:gd name="T75" fmla="*/ 21 h 63"/>
                  <a:gd name="T76" fmla="*/ 29 w 50"/>
                  <a:gd name="T77" fmla="*/ 14 h 63"/>
                  <a:gd name="T78" fmla="*/ 29 w 50"/>
                  <a:gd name="T79" fmla="*/ 14 h 63"/>
                  <a:gd name="T80" fmla="*/ 29 w 50"/>
                  <a:gd name="T81" fmla="*/ 14 h 63"/>
                  <a:gd name="T82" fmla="*/ 36 w 50"/>
                  <a:gd name="T83" fmla="*/ 0 h 63"/>
                  <a:gd name="T84" fmla="*/ 43 w 50"/>
                  <a:gd name="T8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3">
                    <a:moveTo>
                      <a:pt x="43" y="0"/>
                    </a:moveTo>
                    <a:lnTo>
                      <a:pt x="36" y="14"/>
                    </a:lnTo>
                    <a:lnTo>
                      <a:pt x="29" y="14"/>
                    </a:lnTo>
                    <a:lnTo>
                      <a:pt x="36" y="14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15" y="49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2" y="49"/>
                    </a:lnTo>
                    <a:lnTo>
                      <a:pt x="22" y="56"/>
                    </a:lnTo>
                    <a:lnTo>
                      <a:pt x="15" y="49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43" y="28"/>
                    </a:lnTo>
                    <a:lnTo>
                      <a:pt x="36" y="28"/>
                    </a:lnTo>
                    <a:lnTo>
                      <a:pt x="43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43" y="28"/>
                    </a:lnTo>
                    <a:lnTo>
                      <a:pt x="43" y="35"/>
                    </a:lnTo>
                    <a:lnTo>
                      <a:pt x="36" y="35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36" y="35"/>
                    </a:lnTo>
                    <a:lnTo>
                      <a:pt x="22" y="56"/>
                    </a:lnTo>
                    <a:lnTo>
                      <a:pt x="15" y="63"/>
                    </a:lnTo>
                    <a:lnTo>
                      <a:pt x="15" y="56"/>
                    </a:lnTo>
                    <a:lnTo>
                      <a:pt x="8" y="49"/>
                    </a:lnTo>
                    <a:lnTo>
                      <a:pt x="0" y="42"/>
                    </a:lnTo>
                    <a:lnTo>
                      <a:pt x="8" y="42"/>
                    </a:lnTo>
                    <a:lnTo>
                      <a:pt x="29" y="21"/>
                    </a:lnTo>
                    <a:lnTo>
                      <a:pt x="36" y="28"/>
                    </a:lnTo>
                    <a:lnTo>
                      <a:pt x="29" y="21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36" y="0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18" name="Freeform 398"/>
              <p:cNvSpPr>
                <a:spLocks/>
              </p:cNvSpPr>
              <p:nvPr/>
            </p:nvSpPr>
            <p:spPr bwMode="auto">
              <a:xfrm>
                <a:off x="1268" y="1621"/>
                <a:ext cx="14" cy="22"/>
              </a:xfrm>
              <a:custGeom>
                <a:avLst/>
                <a:gdLst>
                  <a:gd name="T0" fmla="*/ 7 w 14"/>
                  <a:gd name="T1" fmla="*/ 22 h 22"/>
                  <a:gd name="T2" fmla="*/ 0 w 14"/>
                  <a:gd name="T3" fmla="*/ 15 h 22"/>
                  <a:gd name="T4" fmla="*/ 0 w 14"/>
                  <a:gd name="T5" fmla="*/ 8 h 22"/>
                  <a:gd name="T6" fmla="*/ 7 w 14"/>
                  <a:gd name="T7" fmla="*/ 0 h 22"/>
                  <a:gd name="T8" fmla="*/ 7 w 14"/>
                  <a:gd name="T9" fmla="*/ 8 h 22"/>
                  <a:gd name="T10" fmla="*/ 14 w 14"/>
                  <a:gd name="T11" fmla="*/ 15 h 22"/>
                  <a:gd name="T12" fmla="*/ 7 w 14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7" y="22"/>
                    </a:moveTo>
                    <a:lnTo>
                      <a:pt x="0" y="15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lnTo>
                      <a:pt x="14" y="15"/>
                    </a:lnTo>
                    <a:lnTo>
                      <a:pt x="7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19" name="Freeform 399"/>
              <p:cNvSpPr>
                <a:spLocks/>
              </p:cNvSpPr>
              <p:nvPr/>
            </p:nvSpPr>
            <p:spPr bwMode="auto">
              <a:xfrm>
                <a:off x="1254" y="1643"/>
                <a:ext cx="35" cy="49"/>
              </a:xfrm>
              <a:custGeom>
                <a:avLst/>
                <a:gdLst>
                  <a:gd name="T0" fmla="*/ 28 w 35"/>
                  <a:gd name="T1" fmla="*/ 0 h 49"/>
                  <a:gd name="T2" fmla="*/ 14 w 35"/>
                  <a:gd name="T3" fmla="*/ 21 h 49"/>
                  <a:gd name="T4" fmla="*/ 14 w 35"/>
                  <a:gd name="T5" fmla="*/ 28 h 49"/>
                  <a:gd name="T6" fmla="*/ 0 w 35"/>
                  <a:gd name="T7" fmla="*/ 49 h 49"/>
                  <a:gd name="T8" fmla="*/ 7 w 35"/>
                  <a:gd name="T9" fmla="*/ 49 h 49"/>
                  <a:gd name="T10" fmla="*/ 21 w 35"/>
                  <a:gd name="T11" fmla="*/ 28 h 49"/>
                  <a:gd name="T12" fmla="*/ 21 w 35"/>
                  <a:gd name="T13" fmla="*/ 28 h 49"/>
                  <a:gd name="T14" fmla="*/ 35 w 35"/>
                  <a:gd name="T15" fmla="*/ 14 h 49"/>
                  <a:gd name="T16" fmla="*/ 28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28" y="0"/>
                    </a:moveTo>
                    <a:lnTo>
                      <a:pt x="14" y="21"/>
                    </a:lnTo>
                    <a:lnTo>
                      <a:pt x="14" y="28"/>
                    </a:lnTo>
                    <a:lnTo>
                      <a:pt x="0" y="49"/>
                    </a:lnTo>
                    <a:lnTo>
                      <a:pt x="7" y="49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20" name="Freeform 400"/>
              <p:cNvSpPr>
                <a:spLocks/>
              </p:cNvSpPr>
              <p:nvPr/>
            </p:nvSpPr>
            <p:spPr bwMode="auto">
              <a:xfrm>
                <a:off x="1247" y="1636"/>
                <a:ext cx="56" cy="63"/>
              </a:xfrm>
              <a:custGeom>
                <a:avLst/>
                <a:gdLst>
                  <a:gd name="T0" fmla="*/ 42 w 56"/>
                  <a:gd name="T1" fmla="*/ 14 h 63"/>
                  <a:gd name="T2" fmla="*/ 28 w 56"/>
                  <a:gd name="T3" fmla="*/ 35 h 63"/>
                  <a:gd name="T4" fmla="*/ 21 w 56"/>
                  <a:gd name="T5" fmla="*/ 28 h 63"/>
                  <a:gd name="T6" fmla="*/ 28 w 56"/>
                  <a:gd name="T7" fmla="*/ 28 h 63"/>
                  <a:gd name="T8" fmla="*/ 28 w 56"/>
                  <a:gd name="T9" fmla="*/ 35 h 63"/>
                  <a:gd name="T10" fmla="*/ 28 w 56"/>
                  <a:gd name="T11" fmla="*/ 42 h 63"/>
                  <a:gd name="T12" fmla="*/ 28 w 56"/>
                  <a:gd name="T13" fmla="*/ 42 h 63"/>
                  <a:gd name="T14" fmla="*/ 14 w 56"/>
                  <a:gd name="T15" fmla="*/ 63 h 63"/>
                  <a:gd name="T16" fmla="*/ 7 w 56"/>
                  <a:gd name="T17" fmla="*/ 63 h 63"/>
                  <a:gd name="T18" fmla="*/ 7 w 56"/>
                  <a:gd name="T19" fmla="*/ 56 h 63"/>
                  <a:gd name="T20" fmla="*/ 14 w 56"/>
                  <a:gd name="T21" fmla="*/ 56 h 63"/>
                  <a:gd name="T22" fmla="*/ 21 w 56"/>
                  <a:gd name="T23" fmla="*/ 63 h 63"/>
                  <a:gd name="T24" fmla="*/ 14 w 56"/>
                  <a:gd name="T25" fmla="*/ 56 h 63"/>
                  <a:gd name="T26" fmla="*/ 28 w 56"/>
                  <a:gd name="T27" fmla="*/ 35 h 63"/>
                  <a:gd name="T28" fmla="*/ 28 w 56"/>
                  <a:gd name="T29" fmla="*/ 35 h 63"/>
                  <a:gd name="T30" fmla="*/ 28 w 56"/>
                  <a:gd name="T31" fmla="*/ 35 h 63"/>
                  <a:gd name="T32" fmla="*/ 42 w 56"/>
                  <a:gd name="T33" fmla="*/ 21 h 63"/>
                  <a:gd name="T34" fmla="*/ 49 w 56"/>
                  <a:gd name="T35" fmla="*/ 21 h 63"/>
                  <a:gd name="T36" fmla="*/ 42 w 56"/>
                  <a:gd name="T37" fmla="*/ 21 h 63"/>
                  <a:gd name="T38" fmla="*/ 35 w 56"/>
                  <a:gd name="T39" fmla="*/ 7 h 63"/>
                  <a:gd name="T40" fmla="*/ 35 w 56"/>
                  <a:gd name="T41" fmla="*/ 7 h 63"/>
                  <a:gd name="T42" fmla="*/ 42 w 56"/>
                  <a:gd name="T43" fmla="*/ 0 h 63"/>
                  <a:gd name="T44" fmla="*/ 42 w 56"/>
                  <a:gd name="T45" fmla="*/ 7 h 63"/>
                  <a:gd name="T46" fmla="*/ 49 w 56"/>
                  <a:gd name="T47" fmla="*/ 21 h 63"/>
                  <a:gd name="T48" fmla="*/ 56 w 56"/>
                  <a:gd name="T49" fmla="*/ 28 h 63"/>
                  <a:gd name="T50" fmla="*/ 49 w 56"/>
                  <a:gd name="T51" fmla="*/ 28 h 63"/>
                  <a:gd name="T52" fmla="*/ 35 w 56"/>
                  <a:gd name="T53" fmla="*/ 42 h 63"/>
                  <a:gd name="T54" fmla="*/ 28 w 56"/>
                  <a:gd name="T55" fmla="*/ 35 h 63"/>
                  <a:gd name="T56" fmla="*/ 35 w 56"/>
                  <a:gd name="T57" fmla="*/ 42 h 63"/>
                  <a:gd name="T58" fmla="*/ 21 w 56"/>
                  <a:gd name="T59" fmla="*/ 63 h 63"/>
                  <a:gd name="T60" fmla="*/ 21 w 56"/>
                  <a:gd name="T61" fmla="*/ 63 h 63"/>
                  <a:gd name="T62" fmla="*/ 14 w 56"/>
                  <a:gd name="T63" fmla="*/ 63 h 63"/>
                  <a:gd name="T64" fmla="*/ 7 w 56"/>
                  <a:gd name="T65" fmla="*/ 63 h 63"/>
                  <a:gd name="T66" fmla="*/ 0 w 56"/>
                  <a:gd name="T67" fmla="*/ 63 h 63"/>
                  <a:gd name="T68" fmla="*/ 7 w 56"/>
                  <a:gd name="T69" fmla="*/ 56 h 63"/>
                  <a:gd name="T70" fmla="*/ 21 w 56"/>
                  <a:gd name="T71" fmla="*/ 35 h 63"/>
                  <a:gd name="T72" fmla="*/ 28 w 56"/>
                  <a:gd name="T73" fmla="*/ 42 h 63"/>
                  <a:gd name="T74" fmla="*/ 21 w 56"/>
                  <a:gd name="T75" fmla="*/ 35 h 63"/>
                  <a:gd name="T76" fmla="*/ 21 w 56"/>
                  <a:gd name="T77" fmla="*/ 28 h 63"/>
                  <a:gd name="T78" fmla="*/ 21 w 56"/>
                  <a:gd name="T79" fmla="*/ 28 h 63"/>
                  <a:gd name="T80" fmla="*/ 21 w 56"/>
                  <a:gd name="T81" fmla="*/ 28 h 63"/>
                  <a:gd name="T82" fmla="*/ 35 w 56"/>
                  <a:gd name="T83" fmla="*/ 7 h 63"/>
                  <a:gd name="T84" fmla="*/ 42 w 56"/>
                  <a:gd name="T85" fmla="*/ 1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63">
                    <a:moveTo>
                      <a:pt x="42" y="14"/>
                    </a:moveTo>
                    <a:lnTo>
                      <a:pt x="28" y="35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14" y="63"/>
                    </a:lnTo>
                    <a:lnTo>
                      <a:pt x="7" y="63"/>
                    </a:lnTo>
                    <a:lnTo>
                      <a:pt x="7" y="56"/>
                    </a:lnTo>
                    <a:lnTo>
                      <a:pt x="14" y="56"/>
                    </a:lnTo>
                    <a:lnTo>
                      <a:pt x="21" y="63"/>
                    </a:lnTo>
                    <a:lnTo>
                      <a:pt x="14" y="56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42" y="21"/>
                    </a:lnTo>
                    <a:lnTo>
                      <a:pt x="49" y="21"/>
                    </a:lnTo>
                    <a:lnTo>
                      <a:pt x="42" y="21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42" y="0"/>
                    </a:lnTo>
                    <a:lnTo>
                      <a:pt x="42" y="7"/>
                    </a:lnTo>
                    <a:lnTo>
                      <a:pt x="49" y="21"/>
                    </a:lnTo>
                    <a:lnTo>
                      <a:pt x="56" y="28"/>
                    </a:lnTo>
                    <a:lnTo>
                      <a:pt x="49" y="28"/>
                    </a:lnTo>
                    <a:lnTo>
                      <a:pt x="35" y="42"/>
                    </a:lnTo>
                    <a:lnTo>
                      <a:pt x="28" y="35"/>
                    </a:lnTo>
                    <a:lnTo>
                      <a:pt x="35" y="42"/>
                    </a:lnTo>
                    <a:lnTo>
                      <a:pt x="21" y="63"/>
                    </a:lnTo>
                    <a:lnTo>
                      <a:pt x="21" y="63"/>
                    </a:lnTo>
                    <a:lnTo>
                      <a:pt x="14" y="63"/>
                    </a:lnTo>
                    <a:lnTo>
                      <a:pt x="7" y="63"/>
                    </a:lnTo>
                    <a:lnTo>
                      <a:pt x="0" y="63"/>
                    </a:lnTo>
                    <a:lnTo>
                      <a:pt x="7" y="56"/>
                    </a:lnTo>
                    <a:lnTo>
                      <a:pt x="21" y="35"/>
                    </a:lnTo>
                    <a:lnTo>
                      <a:pt x="28" y="42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42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21" name="Freeform 401"/>
              <p:cNvSpPr>
                <a:spLocks/>
              </p:cNvSpPr>
              <p:nvPr/>
            </p:nvSpPr>
            <p:spPr bwMode="auto">
              <a:xfrm>
                <a:off x="1268" y="1664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14 h 50"/>
                  <a:gd name="T4" fmla="*/ 14 w 35"/>
                  <a:gd name="T5" fmla="*/ 21 h 50"/>
                  <a:gd name="T6" fmla="*/ 0 w 35"/>
                  <a:gd name="T7" fmla="*/ 42 h 50"/>
                  <a:gd name="T8" fmla="*/ 0 w 35"/>
                  <a:gd name="T9" fmla="*/ 50 h 50"/>
                  <a:gd name="T10" fmla="*/ 21 w 35"/>
                  <a:gd name="T11" fmla="*/ 28 h 50"/>
                  <a:gd name="T12" fmla="*/ 21 w 35"/>
                  <a:gd name="T13" fmla="*/ 28 h 50"/>
                  <a:gd name="T14" fmla="*/ 35 w 35"/>
                  <a:gd name="T15" fmla="*/ 7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50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22" name="Freeform 402"/>
              <p:cNvSpPr>
                <a:spLocks/>
              </p:cNvSpPr>
              <p:nvPr/>
            </p:nvSpPr>
            <p:spPr bwMode="auto">
              <a:xfrm>
                <a:off x="1268" y="1657"/>
                <a:ext cx="42" cy="71"/>
              </a:xfrm>
              <a:custGeom>
                <a:avLst/>
                <a:gdLst>
                  <a:gd name="T0" fmla="*/ 35 w 42"/>
                  <a:gd name="T1" fmla="*/ 14 h 71"/>
                  <a:gd name="T2" fmla="*/ 21 w 42"/>
                  <a:gd name="T3" fmla="*/ 28 h 71"/>
                  <a:gd name="T4" fmla="*/ 14 w 42"/>
                  <a:gd name="T5" fmla="*/ 21 h 71"/>
                  <a:gd name="T6" fmla="*/ 21 w 42"/>
                  <a:gd name="T7" fmla="*/ 21 h 71"/>
                  <a:gd name="T8" fmla="*/ 21 w 42"/>
                  <a:gd name="T9" fmla="*/ 28 h 71"/>
                  <a:gd name="T10" fmla="*/ 21 w 42"/>
                  <a:gd name="T11" fmla="*/ 35 h 71"/>
                  <a:gd name="T12" fmla="*/ 21 w 42"/>
                  <a:gd name="T13" fmla="*/ 35 h 71"/>
                  <a:gd name="T14" fmla="*/ 7 w 42"/>
                  <a:gd name="T15" fmla="*/ 57 h 71"/>
                  <a:gd name="T16" fmla="*/ 0 w 42"/>
                  <a:gd name="T17" fmla="*/ 49 h 71"/>
                  <a:gd name="T18" fmla="*/ 7 w 42"/>
                  <a:gd name="T19" fmla="*/ 49 h 71"/>
                  <a:gd name="T20" fmla="*/ 7 w 42"/>
                  <a:gd name="T21" fmla="*/ 57 h 71"/>
                  <a:gd name="T22" fmla="*/ 7 w 42"/>
                  <a:gd name="T23" fmla="*/ 64 h 71"/>
                  <a:gd name="T24" fmla="*/ 0 w 42"/>
                  <a:gd name="T25" fmla="*/ 57 h 71"/>
                  <a:gd name="T26" fmla="*/ 21 w 42"/>
                  <a:gd name="T27" fmla="*/ 35 h 71"/>
                  <a:gd name="T28" fmla="*/ 28 w 42"/>
                  <a:gd name="T29" fmla="*/ 42 h 71"/>
                  <a:gd name="T30" fmla="*/ 21 w 42"/>
                  <a:gd name="T31" fmla="*/ 35 h 71"/>
                  <a:gd name="T32" fmla="*/ 35 w 42"/>
                  <a:gd name="T33" fmla="*/ 14 h 71"/>
                  <a:gd name="T34" fmla="*/ 42 w 42"/>
                  <a:gd name="T35" fmla="*/ 14 h 71"/>
                  <a:gd name="T36" fmla="*/ 35 w 42"/>
                  <a:gd name="T37" fmla="*/ 21 h 71"/>
                  <a:gd name="T38" fmla="*/ 28 w 42"/>
                  <a:gd name="T39" fmla="*/ 14 h 71"/>
                  <a:gd name="T40" fmla="*/ 28 w 42"/>
                  <a:gd name="T41" fmla="*/ 7 h 71"/>
                  <a:gd name="T42" fmla="*/ 35 w 42"/>
                  <a:gd name="T43" fmla="*/ 0 h 71"/>
                  <a:gd name="T44" fmla="*/ 35 w 42"/>
                  <a:gd name="T45" fmla="*/ 7 h 71"/>
                  <a:gd name="T46" fmla="*/ 42 w 42"/>
                  <a:gd name="T47" fmla="*/ 14 h 71"/>
                  <a:gd name="T48" fmla="*/ 42 w 42"/>
                  <a:gd name="T49" fmla="*/ 14 h 71"/>
                  <a:gd name="T50" fmla="*/ 42 w 42"/>
                  <a:gd name="T51" fmla="*/ 21 h 71"/>
                  <a:gd name="T52" fmla="*/ 28 w 42"/>
                  <a:gd name="T53" fmla="*/ 42 h 71"/>
                  <a:gd name="T54" fmla="*/ 28 w 42"/>
                  <a:gd name="T55" fmla="*/ 42 h 71"/>
                  <a:gd name="T56" fmla="*/ 28 w 42"/>
                  <a:gd name="T57" fmla="*/ 42 h 71"/>
                  <a:gd name="T58" fmla="*/ 7 w 42"/>
                  <a:gd name="T59" fmla="*/ 64 h 71"/>
                  <a:gd name="T60" fmla="*/ 0 w 42"/>
                  <a:gd name="T61" fmla="*/ 71 h 71"/>
                  <a:gd name="T62" fmla="*/ 0 w 42"/>
                  <a:gd name="T63" fmla="*/ 57 h 71"/>
                  <a:gd name="T64" fmla="*/ 0 w 42"/>
                  <a:gd name="T65" fmla="*/ 49 h 71"/>
                  <a:gd name="T66" fmla="*/ 0 w 42"/>
                  <a:gd name="T67" fmla="*/ 49 h 71"/>
                  <a:gd name="T68" fmla="*/ 0 w 42"/>
                  <a:gd name="T69" fmla="*/ 49 h 71"/>
                  <a:gd name="T70" fmla="*/ 14 w 42"/>
                  <a:gd name="T71" fmla="*/ 28 h 71"/>
                  <a:gd name="T72" fmla="*/ 21 w 42"/>
                  <a:gd name="T73" fmla="*/ 35 h 71"/>
                  <a:gd name="T74" fmla="*/ 14 w 42"/>
                  <a:gd name="T75" fmla="*/ 28 h 71"/>
                  <a:gd name="T76" fmla="*/ 14 w 42"/>
                  <a:gd name="T77" fmla="*/ 21 h 71"/>
                  <a:gd name="T78" fmla="*/ 14 w 42"/>
                  <a:gd name="T79" fmla="*/ 21 h 71"/>
                  <a:gd name="T80" fmla="*/ 14 w 42"/>
                  <a:gd name="T81" fmla="*/ 21 h 71"/>
                  <a:gd name="T82" fmla="*/ 28 w 42"/>
                  <a:gd name="T83" fmla="*/ 7 h 71"/>
                  <a:gd name="T84" fmla="*/ 35 w 42"/>
                  <a:gd name="T85" fmla="*/ 1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35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7" y="49"/>
                    </a:lnTo>
                    <a:lnTo>
                      <a:pt x="7" y="57"/>
                    </a:lnTo>
                    <a:lnTo>
                      <a:pt x="7" y="64"/>
                    </a:lnTo>
                    <a:lnTo>
                      <a:pt x="0" y="57"/>
                    </a:lnTo>
                    <a:lnTo>
                      <a:pt x="21" y="35"/>
                    </a:lnTo>
                    <a:lnTo>
                      <a:pt x="28" y="42"/>
                    </a:lnTo>
                    <a:lnTo>
                      <a:pt x="21" y="35"/>
                    </a:lnTo>
                    <a:lnTo>
                      <a:pt x="35" y="14"/>
                    </a:lnTo>
                    <a:lnTo>
                      <a:pt x="42" y="14"/>
                    </a:lnTo>
                    <a:lnTo>
                      <a:pt x="35" y="21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42" y="21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7" y="64"/>
                    </a:lnTo>
                    <a:lnTo>
                      <a:pt x="0" y="71"/>
                    </a:lnTo>
                    <a:lnTo>
                      <a:pt x="0" y="57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23" name="Freeform 403"/>
              <p:cNvSpPr>
                <a:spLocks/>
              </p:cNvSpPr>
              <p:nvPr/>
            </p:nvSpPr>
            <p:spPr bwMode="auto">
              <a:xfrm>
                <a:off x="1282" y="1678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21 h 50"/>
                  <a:gd name="T4" fmla="*/ 14 w 35"/>
                  <a:gd name="T5" fmla="*/ 28 h 50"/>
                  <a:gd name="T6" fmla="*/ 0 w 35"/>
                  <a:gd name="T7" fmla="*/ 43 h 50"/>
                  <a:gd name="T8" fmla="*/ 0 w 35"/>
                  <a:gd name="T9" fmla="*/ 50 h 50"/>
                  <a:gd name="T10" fmla="*/ 14 w 35"/>
                  <a:gd name="T11" fmla="*/ 28 h 50"/>
                  <a:gd name="T12" fmla="*/ 21 w 35"/>
                  <a:gd name="T13" fmla="*/ 28 h 50"/>
                  <a:gd name="T14" fmla="*/ 35 w 35"/>
                  <a:gd name="T15" fmla="*/ 14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21"/>
                    </a:lnTo>
                    <a:lnTo>
                      <a:pt x="14" y="28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24" name="Freeform 404"/>
              <p:cNvSpPr>
                <a:spLocks/>
              </p:cNvSpPr>
              <p:nvPr/>
            </p:nvSpPr>
            <p:spPr bwMode="auto">
              <a:xfrm>
                <a:off x="1282" y="1678"/>
                <a:ext cx="50" cy="71"/>
              </a:xfrm>
              <a:custGeom>
                <a:avLst/>
                <a:gdLst>
                  <a:gd name="T0" fmla="*/ 35 w 50"/>
                  <a:gd name="T1" fmla="*/ 7 h 71"/>
                  <a:gd name="T2" fmla="*/ 21 w 50"/>
                  <a:gd name="T3" fmla="*/ 28 h 71"/>
                  <a:gd name="T4" fmla="*/ 14 w 50"/>
                  <a:gd name="T5" fmla="*/ 21 h 71"/>
                  <a:gd name="T6" fmla="*/ 21 w 50"/>
                  <a:gd name="T7" fmla="*/ 21 h 71"/>
                  <a:gd name="T8" fmla="*/ 21 w 50"/>
                  <a:gd name="T9" fmla="*/ 28 h 71"/>
                  <a:gd name="T10" fmla="*/ 21 w 50"/>
                  <a:gd name="T11" fmla="*/ 36 h 71"/>
                  <a:gd name="T12" fmla="*/ 21 w 50"/>
                  <a:gd name="T13" fmla="*/ 36 h 71"/>
                  <a:gd name="T14" fmla="*/ 7 w 50"/>
                  <a:gd name="T15" fmla="*/ 50 h 71"/>
                  <a:gd name="T16" fmla="*/ 0 w 50"/>
                  <a:gd name="T17" fmla="*/ 43 h 71"/>
                  <a:gd name="T18" fmla="*/ 7 w 50"/>
                  <a:gd name="T19" fmla="*/ 43 h 71"/>
                  <a:gd name="T20" fmla="*/ 7 w 50"/>
                  <a:gd name="T21" fmla="*/ 50 h 71"/>
                  <a:gd name="T22" fmla="*/ 7 w 50"/>
                  <a:gd name="T23" fmla="*/ 57 h 71"/>
                  <a:gd name="T24" fmla="*/ 0 w 50"/>
                  <a:gd name="T25" fmla="*/ 50 h 71"/>
                  <a:gd name="T26" fmla="*/ 14 w 50"/>
                  <a:gd name="T27" fmla="*/ 28 h 71"/>
                  <a:gd name="T28" fmla="*/ 14 w 50"/>
                  <a:gd name="T29" fmla="*/ 28 h 71"/>
                  <a:gd name="T30" fmla="*/ 14 w 50"/>
                  <a:gd name="T31" fmla="*/ 28 h 71"/>
                  <a:gd name="T32" fmla="*/ 21 w 50"/>
                  <a:gd name="T33" fmla="*/ 28 h 71"/>
                  <a:gd name="T34" fmla="*/ 28 w 50"/>
                  <a:gd name="T35" fmla="*/ 36 h 71"/>
                  <a:gd name="T36" fmla="*/ 21 w 50"/>
                  <a:gd name="T37" fmla="*/ 28 h 71"/>
                  <a:gd name="T38" fmla="*/ 35 w 50"/>
                  <a:gd name="T39" fmla="*/ 14 h 71"/>
                  <a:gd name="T40" fmla="*/ 43 w 50"/>
                  <a:gd name="T41" fmla="*/ 14 h 71"/>
                  <a:gd name="T42" fmla="*/ 50 w 50"/>
                  <a:gd name="T43" fmla="*/ 21 h 71"/>
                  <a:gd name="T44" fmla="*/ 43 w 50"/>
                  <a:gd name="T45" fmla="*/ 21 h 71"/>
                  <a:gd name="T46" fmla="*/ 28 w 50"/>
                  <a:gd name="T47" fmla="*/ 36 h 71"/>
                  <a:gd name="T48" fmla="*/ 28 w 50"/>
                  <a:gd name="T49" fmla="*/ 36 h 71"/>
                  <a:gd name="T50" fmla="*/ 21 w 50"/>
                  <a:gd name="T51" fmla="*/ 36 h 71"/>
                  <a:gd name="T52" fmla="*/ 14 w 50"/>
                  <a:gd name="T53" fmla="*/ 36 h 71"/>
                  <a:gd name="T54" fmla="*/ 14 w 50"/>
                  <a:gd name="T55" fmla="*/ 28 h 71"/>
                  <a:gd name="T56" fmla="*/ 21 w 50"/>
                  <a:gd name="T57" fmla="*/ 36 h 71"/>
                  <a:gd name="T58" fmla="*/ 7 w 50"/>
                  <a:gd name="T59" fmla="*/ 57 h 71"/>
                  <a:gd name="T60" fmla="*/ 0 w 50"/>
                  <a:gd name="T61" fmla="*/ 71 h 71"/>
                  <a:gd name="T62" fmla="*/ 0 w 50"/>
                  <a:gd name="T63" fmla="*/ 50 h 71"/>
                  <a:gd name="T64" fmla="*/ 0 w 50"/>
                  <a:gd name="T65" fmla="*/ 43 h 71"/>
                  <a:gd name="T66" fmla="*/ 0 w 50"/>
                  <a:gd name="T67" fmla="*/ 43 h 71"/>
                  <a:gd name="T68" fmla="*/ 0 w 50"/>
                  <a:gd name="T69" fmla="*/ 43 h 71"/>
                  <a:gd name="T70" fmla="*/ 14 w 50"/>
                  <a:gd name="T71" fmla="*/ 28 h 71"/>
                  <a:gd name="T72" fmla="*/ 21 w 50"/>
                  <a:gd name="T73" fmla="*/ 36 h 71"/>
                  <a:gd name="T74" fmla="*/ 14 w 50"/>
                  <a:gd name="T75" fmla="*/ 28 h 71"/>
                  <a:gd name="T76" fmla="*/ 14 w 50"/>
                  <a:gd name="T77" fmla="*/ 21 h 71"/>
                  <a:gd name="T78" fmla="*/ 14 w 50"/>
                  <a:gd name="T79" fmla="*/ 21 h 71"/>
                  <a:gd name="T80" fmla="*/ 14 w 50"/>
                  <a:gd name="T81" fmla="*/ 21 h 71"/>
                  <a:gd name="T82" fmla="*/ 28 w 50"/>
                  <a:gd name="T83" fmla="*/ 0 h 71"/>
                  <a:gd name="T84" fmla="*/ 35 w 50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71">
                    <a:moveTo>
                      <a:pt x="35" y="7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7" y="50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6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43" y="14"/>
                    </a:lnTo>
                    <a:lnTo>
                      <a:pt x="50" y="21"/>
                    </a:lnTo>
                    <a:lnTo>
                      <a:pt x="43" y="21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28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71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4" y="28"/>
                    </a:lnTo>
                    <a:lnTo>
                      <a:pt x="21" y="36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0"/>
                    </a:lnTo>
                    <a:lnTo>
                      <a:pt x="35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25" name="Freeform 405"/>
              <p:cNvSpPr>
                <a:spLocks/>
              </p:cNvSpPr>
              <p:nvPr/>
            </p:nvSpPr>
            <p:spPr bwMode="auto">
              <a:xfrm>
                <a:off x="1310" y="1671"/>
                <a:ext cx="15" cy="21"/>
              </a:xfrm>
              <a:custGeom>
                <a:avLst/>
                <a:gdLst>
                  <a:gd name="T0" fmla="*/ 7 w 15"/>
                  <a:gd name="T1" fmla="*/ 21 h 21"/>
                  <a:gd name="T2" fmla="*/ 0 w 15"/>
                  <a:gd name="T3" fmla="*/ 7 h 21"/>
                  <a:gd name="T4" fmla="*/ 0 w 15"/>
                  <a:gd name="T5" fmla="*/ 7 h 21"/>
                  <a:gd name="T6" fmla="*/ 7 w 15"/>
                  <a:gd name="T7" fmla="*/ 0 h 21"/>
                  <a:gd name="T8" fmla="*/ 7 w 15"/>
                  <a:gd name="T9" fmla="*/ 7 h 21"/>
                  <a:gd name="T10" fmla="*/ 15 w 15"/>
                  <a:gd name="T11" fmla="*/ 21 h 21"/>
                  <a:gd name="T12" fmla="*/ 7 w 15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1">
                    <a:moveTo>
                      <a:pt x="7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5" y="21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1526" name="Group 406"/>
            <p:cNvGrpSpPr>
              <a:grpSpLocks/>
            </p:cNvGrpSpPr>
            <p:nvPr/>
          </p:nvGrpSpPr>
          <p:grpSpPr bwMode="auto">
            <a:xfrm>
              <a:off x="2112" y="1584"/>
              <a:ext cx="1939" cy="2057"/>
              <a:chOff x="1013" y="915"/>
              <a:chExt cx="1906" cy="2559"/>
            </a:xfrm>
          </p:grpSpPr>
          <p:sp>
            <p:nvSpPr>
              <p:cNvPr id="261527" name="Freeform 407"/>
              <p:cNvSpPr>
                <a:spLocks/>
              </p:cNvSpPr>
              <p:nvPr/>
            </p:nvSpPr>
            <p:spPr bwMode="auto">
              <a:xfrm>
                <a:off x="1296" y="1699"/>
                <a:ext cx="36" cy="43"/>
              </a:xfrm>
              <a:custGeom>
                <a:avLst/>
                <a:gdLst>
                  <a:gd name="T0" fmla="*/ 29 w 36"/>
                  <a:gd name="T1" fmla="*/ 0 h 43"/>
                  <a:gd name="T2" fmla="*/ 14 w 36"/>
                  <a:gd name="T3" fmla="*/ 15 h 43"/>
                  <a:gd name="T4" fmla="*/ 14 w 36"/>
                  <a:gd name="T5" fmla="*/ 22 h 43"/>
                  <a:gd name="T6" fmla="*/ 0 w 36"/>
                  <a:gd name="T7" fmla="*/ 43 h 43"/>
                  <a:gd name="T8" fmla="*/ 0 w 36"/>
                  <a:gd name="T9" fmla="*/ 43 h 43"/>
                  <a:gd name="T10" fmla="*/ 14 w 36"/>
                  <a:gd name="T11" fmla="*/ 22 h 43"/>
                  <a:gd name="T12" fmla="*/ 21 w 36"/>
                  <a:gd name="T13" fmla="*/ 22 h 43"/>
                  <a:gd name="T14" fmla="*/ 36 w 36"/>
                  <a:gd name="T15" fmla="*/ 7 h 43"/>
                  <a:gd name="T16" fmla="*/ 29 w 36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29" y="0"/>
                    </a:moveTo>
                    <a:lnTo>
                      <a:pt x="14" y="15"/>
                    </a:lnTo>
                    <a:lnTo>
                      <a:pt x="14" y="2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4" y="22"/>
                    </a:lnTo>
                    <a:lnTo>
                      <a:pt x="21" y="22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28" name="Freeform 408"/>
              <p:cNvSpPr>
                <a:spLocks/>
              </p:cNvSpPr>
              <p:nvPr/>
            </p:nvSpPr>
            <p:spPr bwMode="auto">
              <a:xfrm>
                <a:off x="1296" y="1692"/>
                <a:ext cx="50" cy="57"/>
              </a:xfrm>
              <a:custGeom>
                <a:avLst/>
                <a:gdLst>
                  <a:gd name="T0" fmla="*/ 36 w 50"/>
                  <a:gd name="T1" fmla="*/ 14 h 57"/>
                  <a:gd name="T2" fmla="*/ 21 w 50"/>
                  <a:gd name="T3" fmla="*/ 29 h 57"/>
                  <a:gd name="T4" fmla="*/ 14 w 50"/>
                  <a:gd name="T5" fmla="*/ 22 h 57"/>
                  <a:gd name="T6" fmla="*/ 21 w 50"/>
                  <a:gd name="T7" fmla="*/ 22 h 57"/>
                  <a:gd name="T8" fmla="*/ 21 w 50"/>
                  <a:gd name="T9" fmla="*/ 29 h 57"/>
                  <a:gd name="T10" fmla="*/ 21 w 50"/>
                  <a:gd name="T11" fmla="*/ 36 h 57"/>
                  <a:gd name="T12" fmla="*/ 21 w 50"/>
                  <a:gd name="T13" fmla="*/ 36 h 57"/>
                  <a:gd name="T14" fmla="*/ 7 w 50"/>
                  <a:gd name="T15" fmla="*/ 57 h 57"/>
                  <a:gd name="T16" fmla="*/ 0 w 50"/>
                  <a:gd name="T17" fmla="*/ 50 h 57"/>
                  <a:gd name="T18" fmla="*/ 0 w 50"/>
                  <a:gd name="T19" fmla="*/ 50 h 57"/>
                  <a:gd name="T20" fmla="*/ 14 w 50"/>
                  <a:gd name="T21" fmla="*/ 29 h 57"/>
                  <a:gd name="T22" fmla="*/ 14 w 50"/>
                  <a:gd name="T23" fmla="*/ 29 h 57"/>
                  <a:gd name="T24" fmla="*/ 14 w 50"/>
                  <a:gd name="T25" fmla="*/ 29 h 57"/>
                  <a:gd name="T26" fmla="*/ 21 w 50"/>
                  <a:gd name="T27" fmla="*/ 29 h 57"/>
                  <a:gd name="T28" fmla="*/ 29 w 50"/>
                  <a:gd name="T29" fmla="*/ 36 h 57"/>
                  <a:gd name="T30" fmla="*/ 21 w 50"/>
                  <a:gd name="T31" fmla="*/ 29 h 57"/>
                  <a:gd name="T32" fmla="*/ 36 w 50"/>
                  <a:gd name="T33" fmla="*/ 14 h 57"/>
                  <a:gd name="T34" fmla="*/ 43 w 50"/>
                  <a:gd name="T35" fmla="*/ 14 h 57"/>
                  <a:gd name="T36" fmla="*/ 36 w 50"/>
                  <a:gd name="T37" fmla="*/ 22 h 57"/>
                  <a:gd name="T38" fmla="*/ 29 w 50"/>
                  <a:gd name="T39" fmla="*/ 14 h 57"/>
                  <a:gd name="T40" fmla="*/ 29 w 50"/>
                  <a:gd name="T41" fmla="*/ 7 h 57"/>
                  <a:gd name="T42" fmla="*/ 36 w 50"/>
                  <a:gd name="T43" fmla="*/ 0 h 57"/>
                  <a:gd name="T44" fmla="*/ 36 w 50"/>
                  <a:gd name="T45" fmla="*/ 7 h 57"/>
                  <a:gd name="T46" fmla="*/ 43 w 50"/>
                  <a:gd name="T47" fmla="*/ 14 h 57"/>
                  <a:gd name="T48" fmla="*/ 50 w 50"/>
                  <a:gd name="T49" fmla="*/ 22 h 57"/>
                  <a:gd name="T50" fmla="*/ 43 w 50"/>
                  <a:gd name="T51" fmla="*/ 22 h 57"/>
                  <a:gd name="T52" fmla="*/ 29 w 50"/>
                  <a:gd name="T53" fmla="*/ 36 h 57"/>
                  <a:gd name="T54" fmla="*/ 29 w 50"/>
                  <a:gd name="T55" fmla="*/ 36 h 57"/>
                  <a:gd name="T56" fmla="*/ 21 w 50"/>
                  <a:gd name="T57" fmla="*/ 36 h 57"/>
                  <a:gd name="T58" fmla="*/ 14 w 50"/>
                  <a:gd name="T59" fmla="*/ 36 h 57"/>
                  <a:gd name="T60" fmla="*/ 14 w 50"/>
                  <a:gd name="T61" fmla="*/ 29 h 57"/>
                  <a:gd name="T62" fmla="*/ 21 w 50"/>
                  <a:gd name="T63" fmla="*/ 36 h 57"/>
                  <a:gd name="T64" fmla="*/ 7 w 50"/>
                  <a:gd name="T65" fmla="*/ 57 h 57"/>
                  <a:gd name="T66" fmla="*/ 7 w 50"/>
                  <a:gd name="T67" fmla="*/ 57 h 57"/>
                  <a:gd name="T68" fmla="*/ 0 w 50"/>
                  <a:gd name="T69" fmla="*/ 50 h 57"/>
                  <a:gd name="T70" fmla="*/ 14 w 50"/>
                  <a:gd name="T71" fmla="*/ 29 h 57"/>
                  <a:gd name="T72" fmla="*/ 21 w 50"/>
                  <a:gd name="T73" fmla="*/ 36 h 57"/>
                  <a:gd name="T74" fmla="*/ 14 w 50"/>
                  <a:gd name="T75" fmla="*/ 29 h 57"/>
                  <a:gd name="T76" fmla="*/ 14 w 50"/>
                  <a:gd name="T77" fmla="*/ 22 h 57"/>
                  <a:gd name="T78" fmla="*/ 14 w 50"/>
                  <a:gd name="T79" fmla="*/ 22 h 57"/>
                  <a:gd name="T80" fmla="*/ 14 w 50"/>
                  <a:gd name="T81" fmla="*/ 22 h 57"/>
                  <a:gd name="T82" fmla="*/ 29 w 50"/>
                  <a:gd name="T83" fmla="*/ 7 h 57"/>
                  <a:gd name="T84" fmla="*/ 36 w 50"/>
                  <a:gd name="T8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36" y="14"/>
                    </a:moveTo>
                    <a:lnTo>
                      <a:pt x="21" y="29"/>
                    </a:lnTo>
                    <a:lnTo>
                      <a:pt x="14" y="22"/>
                    </a:lnTo>
                    <a:lnTo>
                      <a:pt x="21" y="22"/>
                    </a:lnTo>
                    <a:lnTo>
                      <a:pt x="21" y="29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9" y="36"/>
                    </a:lnTo>
                    <a:lnTo>
                      <a:pt x="21" y="29"/>
                    </a:lnTo>
                    <a:lnTo>
                      <a:pt x="36" y="14"/>
                    </a:lnTo>
                    <a:lnTo>
                      <a:pt x="43" y="14"/>
                    </a:lnTo>
                    <a:lnTo>
                      <a:pt x="36" y="22"/>
                    </a:lnTo>
                    <a:lnTo>
                      <a:pt x="29" y="14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36" y="7"/>
                    </a:lnTo>
                    <a:lnTo>
                      <a:pt x="43" y="14"/>
                    </a:lnTo>
                    <a:lnTo>
                      <a:pt x="50" y="22"/>
                    </a:lnTo>
                    <a:lnTo>
                      <a:pt x="43" y="22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21" y="36"/>
                    </a:lnTo>
                    <a:lnTo>
                      <a:pt x="14" y="29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9" y="7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29" name="Freeform 409"/>
              <p:cNvSpPr>
                <a:spLocks/>
              </p:cNvSpPr>
              <p:nvPr/>
            </p:nvSpPr>
            <p:spPr bwMode="auto">
              <a:xfrm>
                <a:off x="1310" y="1714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15 w 36"/>
                  <a:gd name="T3" fmla="*/ 14 h 49"/>
                  <a:gd name="T4" fmla="*/ 15 w 36"/>
                  <a:gd name="T5" fmla="*/ 21 h 49"/>
                  <a:gd name="T6" fmla="*/ 0 w 36"/>
                  <a:gd name="T7" fmla="*/ 42 h 49"/>
                  <a:gd name="T8" fmla="*/ 0 w 36"/>
                  <a:gd name="T9" fmla="*/ 49 h 49"/>
                  <a:gd name="T10" fmla="*/ 15 w 36"/>
                  <a:gd name="T11" fmla="*/ 28 h 49"/>
                  <a:gd name="T12" fmla="*/ 22 w 36"/>
                  <a:gd name="T13" fmla="*/ 28 h 49"/>
                  <a:gd name="T14" fmla="*/ 36 w 36"/>
                  <a:gd name="T15" fmla="*/ 7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15" y="14"/>
                    </a:lnTo>
                    <a:lnTo>
                      <a:pt x="15" y="21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15" y="28"/>
                    </a:lnTo>
                    <a:lnTo>
                      <a:pt x="22" y="28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30" name="Freeform 410"/>
              <p:cNvSpPr>
                <a:spLocks/>
              </p:cNvSpPr>
              <p:nvPr/>
            </p:nvSpPr>
            <p:spPr bwMode="auto">
              <a:xfrm>
                <a:off x="1310" y="1714"/>
                <a:ext cx="43" cy="70"/>
              </a:xfrm>
              <a:custGeom>
                <a:avLst/>
                <a:gdLst>
                  <a:gd name="T0" fmla="*/ 36 w 43"/>
                  <a:gd name="T1" fmla="*/ 7 h 70"/>
                  <a:gd name="T2" fmla="*/ 22 w 43"/>
                  <a:gd name="T3" fmla="*/ 21 h 70"/>
                  <a:gd name="T4" fmla="*/ 15 w 43"/>
                  <a:gd name="T5" fmla="*/ 14 h 70"/>
                  <a:gd name="T6" fmla="*/ 22 w 43"/>
                  <a:gd name="T7" fmla="*/ 14 h 70"/>
                  <a:gd name="T8" fmla="*/ 22 w 43"/>
                  <a:gd name="T9" fmla="*/ 21 h 70"/>
                  <a:gd name="T10" fmla="*/ 22 w 43"/>
                  <a:gd name="T11" fmla="*/ 28 h 70"/>
                  <a:gd name="T12" fmla="*/ 22 w 43"/>
                  <a:gd name="T13" fmla="*/ 28 h 70"/>
                  <a:gd name="T14" fmla="*/ 7 w 43"/>
                  <a:gd name="T15" fmla="*/ 49 h 70"/>
                  <a:gd name="T16" fmla="*/ 0 w 43"/>
                  <a:gd name="T17" fmla="*/ 42 h 70"/>
                  <a:gd name="T18" fmla="*/ 7 w 43"/>
                  <a:gd name="T19" fmla="*/ 42 h 70"/>
                  <a:gd name="T20" fmla="*/ 7 w 43"/>
                  <a:gd name="T21" fmla="*/ 49 h 70"/>
                  <a:gd name="T22" fmla="*/ 7 w 43"/>
                  <a:gd name="T23" fmla="*/ 56 h 70"/>
                  <a:gd name="T24" fmla="*/ 0 w 43"/>
                  <a:gd name="T25" fmla="*/ 49 h 70"/>
                  <a:gd name="T26" fmla="*/ 15 w 43"/>
                  <a:gd name="T27" fmla="*/ 28 h 70"/>
                  <a:gd name="T28" fmla="*/ 15 w 43"/>
                  <a:gd name="T29" fmla="*/ 28 h 70"/>
                  <a:gd name="T30" fmla="*/ 15 w 43"/>
                  <a:gd name="T31" fmla="*/ 28 h 70"/>
                  <a:gd name="T32" fmla="*/ 22 w 43"/>
                  <a:gd name="T33" fmla="*/ 28 h 70"/>
                  <a:gd name="T34" fmla="*/ 29 w 43"/>
                  <a:gd name="T35" fmla="*/ 35 h 70"/>
                  <a:gd name="T36" fmla="*/ 22 w 43"/>
                  <a:gd name="T37" fmla="*/ 28 h 70"/>
                  <a:gd name="T38" fmla="*/ 36 w 43"/>
                  <a:gd name="T39" fmla="*/ 7 h 70"/>
                  <a:gd name="T40" fmla="*/ 43 w 43"/>
                  <a:gd name="T41" fmla="*/ 7 h 70"/>
                  <a:gd name="T42" fmla="*/ 43 w 43"/>
                  <a:gd name="T43" fmla="*/ 7 h 70"/>
                  <a:gd name="T44" fmla="*/ 43 w 43"/>
                  <a:gd name="T45" fmla="*/ 14 h 70"/>
                  <a:gd name="T46" fmla="*/ 29 w 43"/>
                  <a:gd name="T47" fmla="*/ 35 h 70"/>
                  <a:gd name="T48" fmla="*/ 29 w 43"/>
                  <a:gd name="T49" fmla="*/ 35 h 70"/>
                  <a:gd name="T50" fmla="*/ 22 w 43"/>
                  <a:gd name="T51" fmla="*/ 35 h 70"/>
                  <a:gd name="T52" fmla="*/ 15 w 43"/>
                  <a:gd name="T53" fmla="*/ 35 h 70"/>
                  <a:gd name="T54" fmla="*/ 15 w 43"/>
                  <a:gd name="T55" fmla="*/ 28 h 70"/>
                  <a:gd name="T56" fmla="*/ 22 w 43"/>
                  <a:gd name="T57" fmla="*/ 35 h 70"/>
                  <a:gd name="T58" fmla="*/ 7 w 43"/>
                  <a:gd name="T59" fmla="*/ 56 h 70"/>
                  <a:gd name="T60" fmla="*/ 0 w 43"/>
                  <a:gd name="T61" fmla="*/ 70 h 70"/>
                  <a:gd name="T62" fmla="*/ 0 w 43"/>
                  <a:gd name="T63" fmla="*/ 49 h 70"/>
                  <a:gd name="T64" fmla="*/ 0 w 43"/>
                  <a:gd name="T65" fmla="*/ 42 h 70"/>
                  <a:gd name="T66" fmla="*/ 0 w 43"/>
                  <a:gd name="T67" fmla="*/ 42 h 70"/>
                  <a:gd name="T68" fmla="*/ 0 w 43"/>
                  <a:gd name="T69" fmla="*/ 42 h 70"/>
                  <a:gd name="T70" fmla="*/ 15 w 43"/>
                  <a:gd name="T71" fmla="*/ 21 h 70"/>
                  <a:gd name="T72" fmla="*/ 22 w 43"/>
                  <a:gd name="T73" fmla="*/ 28 h 70"/>
                  <a:gd name="T74" fmla="*/ 15 w 43"/>
                  <a:gd name="T75" fmla="*/ 21 h 70"/>
                  <a:gd name="T76" fmla="*/ 15 w 43"/>
                  <a:gd name="T77" fmla="*/ 14 h 70"/>
                  <a:gd name="T78" fmla="*/ 15 w 43"/>
                  <a:gd name="T79" fmla="*/ 14 h 70"/>
                  <a:gd name="T80" fmla="*/ 15 w 43"/>
                  <a:gd name="T81" fmla="*/ 14 h 70"/>
                  <a:gd name="T82" fmla="*/ 29 w 43"/>
                  <a:gd name="T83" fmla="*/ 0 h 70"/>
                  <a:gd name="T84" fmla="*/ 36 w 43"/>
                  <a:gd name="T85" fmla="*/ 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70">
                    <a:moveTo>
                      <a:pt x="36" y="7"/>
                    </a:moveTo>
                    <a:lnTo>
                      <a:pt x="22" y="21"/>
                    </a:lnTo>
                    <a:lnTo>
                      <a:pt x="15" y="14"/>
                    </a:lnTo>
                    <a:lnTo>
                      <a:pt x="22" y="14"/>
                    </a:lnTo>
                    <a:lnTo>
                      <a:pt x="22" y="21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7" y="49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7" y="49"/>
                    </a:lnTo>
                    <a:lnTo>
                      <a:pt x="7" y="56"/>
                    </a:lnTo>
                    <a:lnTo>
                      <a:pt x="0" y="49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22" y="28"/>
                    </a:lnTo>
                    <a:lnTo>
                      <a:pt x="29" y="35"/>
                    </a:lnTo>
                    <a:lnTo>
                      <a:pt x="22" y="28"/>
                    </a:lnTo>
                    <a:lnTo>
                      <a:pt x="36" y="7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43" y="14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2" y="35"/>
                    </a:lnTo>
                    <a:lnTo>
                      <a:pt x="15" y="35"/>
                    </a:lnTo>
                    <a:lnTo>
                      <a:pt x="15" y="28"/>
                    </a:lnTo>
                    <a:lnTo>
                      <a:pt x="22" y="35"/>
                    </a:lnTo>
                    <a:lnTo>
                      <a:pt x="7" y="56"/>
                    </a:lnTo>
                    <a:lnTo>
                      <a:pt x="0" y="70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5" y="21"/>
                    </a:lnTo>
                    <a:lnTo>
                      <a:pt x="22" y="28"/>
                    </a:lnTo>
                    <a:lnTo>
                      <a:pt x="15" y="21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15" y="14"/>
                    </a:lnTo>
                    <a:lnTo>
                      <a:pt x="29" y="0"/>
                    </a:lnTo>
                    <a:lnTo>
                      <a:pt x="36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31" name="Freeform 411"/>
              <p:cNvSpPr>
                <a:spLocks/>
              </p:cNvSpPr>
              <p:nvPr/>
            </p:nvSpPr>
            <p:spPr bwMode="auto">
              <a:xfrm>
                <a:off x="1339" y="1706"/>
                <a:ext cx="14" cy="22"/>
              </a:xfrm>
              <a:custGeom>
                <a:avLst/>
                <a:gdLst>
                  <a:gd name="T0" fmla="*/ 7 w 14"/>
                  <a:gd name="T1" fmla="*/ 22 h 22"/>
                  <a:gd name="T2" fmla="*/ 0 w 14"/>
                  <a:gd name="T3" fmla="*/ 15 h 22"/>
                  <a:gd name="T4" fmla="*/ 0 w 14"/>
                  <a:gd name="T5" fmla="*/ 8 h 22"/>
                  <a:gd name="T6" fmla="*/ 7 w 14"/>
                  <a:gd name="T7" fmla="*/ 0 h 22"/>
                  <a:gd name="T8" fmla="*/ 7 w 14"/>
                  <a:gd name="T9" fmla="*/ 8 h 22"/>
                  <a:gd name="T10" fmla="*/ 14 w 14"/>
                  <a:gd name="T11" fmla="*/ 15 h 22"/>
                  <a:gd name="T12" fmla="*/ 7 w 14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7" y="22"/>
                    </a:moveTo>
                    <a:lnTo>
                      <a:pt x="0" y="15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lnTo>
                      <a:pt x="14" y="15"/>
                    </a:lnTo>
                    <a:lnTo>
                      <a:pt x="7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32" name="Freeform 412"/>
              <p:cNvSpPr>
                <a:spLocks/>
              </p:cNvSpPr>
              <p:nvPr/>
            </p:nvSpPr>
            <p:spPr bwMode="auto">
              <a:xfrm>
                <a:off x="1317" y="1728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22 w 36"/>
                  <a:gd name="T3" fmla="*/ 21 h 49"/>
                  <a:gd name="T4" fmla="*/ 22 w 36"/>
                  <a:gd name="T5" fmla="*/ 28 h 49"/>
                  <a:gd name="T6" fmla="*/ 0 w 36"/>
                  <a:gd name="T7" fmla="*/ 49 h 49"/>
                  <a:gd name="T8" fmla="*/ 8 w 36"/>
                  <a:gd name="T9" fmla="*/ 49 h 49"/>
                  <a:gd name="T10" fmla="*/ 22 w 36"/>
                  <a:gd name="T11" fmla="*/ 28 h 49"/>
                  <a:gd name="T12" fmla="*/ 29 w 36"/>
                  <a:gd name="T13" fmla="*/ 28 h 49"/>
                  <a:gd name="T14" fmla="*/ 36 w 36"/>
                  <a:gd name="T15" fmla="*/ 14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22" y="21"/>
                    </a:lnTo>
                    <a:lnTo>
                      <a:pt x="22" y="28"/>
                    </a:lnTo>
                    <a:lnTo>
                      <a:pt x="0" y="49"/>
                    </a:lnTo>
                    <a:lnTo>
                      <a:pt x="8" y="49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36" y="14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33" name="Freeform 413"/>
              <p:cNvSpPr>
                <a:spLocks/>
              </p:cNvSpPr>
              <p:nvPr/>
            </p:nvSpPr>
            <p:spPr bwMode="auto">
              <a:xfrm>
                <a:off x="1310" y="1728"/>
                <a:ext cx="50" cy="56"/>
              </a:xfrm>
              <a:custGeom>
                <a:avLst/>
                <a:gdLst>
                  <a:gd name="T0" fmla="*/ 43 w 50"/>
                  <a:gd name="T1" fmla="*/ 0 h 56"/>
                  <a:gd name="T2" fmla="*/ 36 w 50"/>
                  <a:gd name="T3" fmla="*/ 21 h 56"/>
                  <a:gd name="T4" fmla="*/ 29 w 50"/>
                  <a:gd name="T5" fmla="*/ 21 h 56"/>
                  <a:gd name="T6" fmla="*/ 36 w 50"/>
                  <a:gd name="T7" fmla="*/ 21 h 56"/>
                  <a:gd name="T8" fmla="*/ 36 w 50"/>
                  <a:gd name="T9" fmla="*/ 28 h 56"/>
                  <a:gd name="T10" fmla="*/ 36 w 50"/>
                  <a:gd name="T11" fmla="*/ 35 h 56"/>
                  <a:gd name="T12" fmla="*/ 36 w 50"/>
                  <a:gd name="T13" fmla="*/ 35 h 56"/>
                  <a:gd name="T14" fmla="*/ 15 w 50"/>
                  <a:gd name="T15" fmla="*/ 56 h 56"/>
                  <a:gd name="T16" fmla="*/ 7 w 50"/>
                  <a:gd name="T17" fmla="*/ 56 h 56"/>
                  <a:gd name="T18" fmla="*/ 7 w 50"/>
                  <a:gd name="T19" fmla="*/ 49 h 56"/>
                  <a:gd name="T20" fmla="*/ 15 w 50"/>
                  <a:gd name="T21" fmla="*/ 49 h 56"/>
                  <a:gd name="T22" fmla="*/ 22 w 50"/>
                  <a:gd name="T23" fmla="*/ 56 h 56"/>
                  <a:gd name="T24" fmla="*/ 15 w 50"/>
                  <a:gd name="T25" fmla="*/ 49 h 56"/>
                  <a:gd name="T26" fmla="*/ 29 w 50"/>
                  <a:gd name="T27" fmla="*/ 28 h 56"/>
                  <a:gd name="T28" fmla="*/ 29 w 50"/>
                  <a:gd name="T29" fmla="*/ 28 h 56"/>
                  <a:gd name="T30" fmla="*/ 29 w 50"/>
                  <a:gd name="T31" fmla="*/ 28 h 56"/>
                  <a:gd name="T32" fmla="*/ 36 w 50"/>
                  <a:gd name="T33" fmla="*/ 28 h 56"/>
                  <a:gd name="T34" fmla="*/ 43 w 50"/>
                  <a:gd name="T35" fmla="*/ 28 h 56"/>
                  <a:gd name="T36" fmla="*/ 36 w 50"/>
                  <a:gd name="T37" fmla="*/ 28 h 56"/>
                  <a:gd name="T38" fmla="*/ 43 w 50"/>
                  <a:gd name="T39" fmla="*/ 14 h 56"/>
                  <a:gd name="T40" fmla="*/ 50 w 50"/>
                  <a:gd name="T41" fmla="*/ 14 h 56"/>
                  <a:gd name="T42" fmla="*/ 50 w 50"/>
                  <a:gd name="T43" fmla="*/ 14 h 56"/>
                  <a:gd name="T44" fmla="*/ 50 w 50"/>
                  <a:gd name="T45" fmla="*/ 14 h 56"/>
                  <a:gd name="T46" fmla="*/ 43 w 50"/>
                  <a:gd name="T47" fmla="*/ 28 h 56"/>
                  <a:gd name="T48" fmla="*/ 36 w 50"/>
                  <a:gd name="T49" fmla="*/ 35 h 56"/>
                  <a:gd name="T50" fmla="*/ 36 w 50"/>
                  <a:gd name="T51" fmla="*/ 35 h 56"/>
                  <a:gd name="T52" fmla="*/ 29 w 50"/>
                  <a:gd name="T53" fmla="*/ 35 h 56"/>
                  <a:gd name="T54" fmla="*/ 29 w 50"/>
                  <a:gd name="T55" fmla="*/ 28 h 56"/>
                  <a:gd name="T56" fmla="*/ 36 w 50"/>
                  <a:gd name="T57" fmla="*/ 35 h 56"/>
                  <a:gd name="T58" fmla="*/ 22 w 50"/>
                  <a:gd name="T59" fmla="*/ 56 h 56"/>
                  <a:gd name="T60" fmla="*/ 22 w 50"/>
                  <a:gd name="T61" fmla="*/ 56 h 56"/>
                  <a:gd name="T62" fmla="*/ 15 w 50"/>
                  <a:gd name="T63" fmla="*/ 56 h 56"/>
                  <a:gd name="T64" fmla="*/ 7 w 50"/>
                  <a:gd name="T65" fmla="*/ 56 h 56"/>
                  <a:gd name="T66" fmla="*/ 0 w 50"/>
                  <a:gd name="T67" fmla="*/ 56 h 56"/>
                  <a:gd name="T68" fmla="*/ 7 w 50"/>
                  <a:gd name="T69" fmla="*/ 49 h 56"/>
                  <a:gd name="T70" fmla="*/ 29 w 50"/>
                  <a:gd name="T71" fmla="*/ 28 h 56"/>
                  <a:gd name="T72" fmla="*/ 36 w 50"/>
                  <a:gd name="T73" fmla="*/ 35 h 56"/>
                  <a:gd name="T74" fmla="*/ 29 w 50"/>
                  <a:gd name="T75" fmla="*/ 28 h 56"/>
                  <a:gd name="T76" fmla="*/ 29 w 50"/>
                  <a:gd name="T77" fmla="*/ 21 h 56"/>
                  <a:gd name="T78" fmla="*/ 29 w 50"/>
                  <a:gd name="T79" fmla="*/ 21 h 56"/>
                  <a:gd name="T80" fmla="*/ 29 w 50"/>
                  <a:gd name="T81" fmla="*/ 21 h 56"/>
                  <a:gd name="T82" fmla="*/ 36 w 50"/>
                  <a:gd name="T83" fmla="*/ 0 h 56"/>
                  <a:gd name="T84" fmla="*/ 43 w 50"/>
                  <a:gd name="T8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6">
                    <a:moveTo>
                      <a:pt x="43" y="0"/>
                    </a:moveTo>
                    <a:lnTo>
                      <a:pt x="36" y="21"/>
                    </a:lnTo>
                    <a:lnTo>
                      <a:pt x="29" y="21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15" y="56"/>
                    </a:lnTo>
                    <a:lnTo>
                      <a:pt x="7" y="56"/>
                    </a:lnTo>
                    <a:lnTo>
                      <a:pt x="7" y="49"/>
                    </a:lnTo>
                    <a:lnTo>
                      <a:pt x="15" y="49"/>
                    </a:lnTo>
                    <a:lnTo>
                      <a:pt x="22" y="56"/>
                    </a:lnTo>
                    <a:lnTo>
                      <a:pt x="15" y="49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43" y="28"/>
                    </a:lnTo>
                    <a:lnTo>
                      <a:pt x="36" y="28"/>
                    </a:lnTo>
                    <a:lnTo>
                      <a:pt x="4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3" y="28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36" y="35"/>
                    </a:lnTo>
                    <a:lnTo>
                      <a:pt x="22" y="56"/>
                    </a:lnTo>
                    <a:lnTo>
                      <a:pt x="22" y="56"/>
                    </a:lnTo>
                    <a:lnTo>
                      <a:pt x="15" y="56"/>
                    </a:lnTo>
                    <a:lnTo>
                      <a:pt x="7" y="56"/>
                    </a:lnTo>
                    <a:lnTo>
                      <a:pt x="0" y="56"/>
                    </a:lnTo>
                    <a:lnTo>
                      <a:pt x="7" y="49"/>
                    </a:lnTo>
                    <a:lnTo>
                      <a:pt x="29" y="28"/>
                    </a:lnTo>
                    <a:lnTo>
                      <a:pt x="36" y="35"/>
                    </a:lnTo>
                    <a:lnTo>
                      <a:pt x="29" y="28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6" y="0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34" name="Freeform 414"/>
              <p:cNvSpPr>
                <a:spLocks/>
              </p:cNvSpPr>
              <p:nvPr/>
            </p:nvSpPr>
            <p:spPr bwMode="auto">
              <a:xfrm>
                <a:off x="1346" y="1721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7 h 21"/>
                  <a:gd name="T4" fmla="*/ 0 w 14"/>
                  <a:gd name="T5" fmla="*/ 7 h 21"/>
                  <a:gd name="T6" fmla="*/ 0 w 14"/>
                  <a:gd name="T7" fmla="*/ 0 h 21"/>
                  <a:gd name="T8" fmla="*/ 7 w 14"/>
                  <a:gd name="T9" fmla="*/ 7 h 21"/>
                  <a:gd name="T10" fmla="*/ 14 w 14"/>
                  <a:gd name="T11" fmla="*/ 21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7"/>
                    </a:lnTo>
                    <a:lnTo>
                      <a:pt x="14" y="21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35" name="Freeform 415"/>
              <p:cNvSpPr>
                <a:spLocks/>
              </p:cNvSpPr>
              <p:nvPr/>
            </p:nvSpPr>
            <p:spPr bwMode="auto">
              <a:xfrm>
                <a:off x="1261" y="1600"/>
                <a:ext cx="163" cy="142"/>
              </a:xfrm>
              <a:custGeom>
                <a:avLst/>
                <a:gdLst>
                  <a:gd name="T0" fmla="*/ 0 w 163"/>
                  <a:gd name="T1" fmla="*/ 0 h 142"/>
                  <a:gd name="T2" fmla="*/ 106 w 163"/>
                  <a:gd name="T3" fmla="*/ 142 h 142"/>
                  <a:gd name="T4" fmla="*/ 163 w 163"/>
                  <a:gd name="T5" fmla="*/ 135 h 142"/>
                  <a:gd name="T6" fmla="*/ 64 w 163"/>
                  <a:gd name="T7" fmla="*/ 0 h 142"/>
                  <a:gd name="T8" fmla="*/ 0 w 163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42">
                    <a:moveTo>
                      <a:pt x="0" y="0"/>
                    </a:moveTo>
                    <a:lnTo>
                      <a:pt x="106" y="142"/>
                    </a:lnTo>
                    <a:lnTo>
                      <a:pt x="163" y="135"/>
                    </a:lnTo>
                    <a:lnTo>
                      <a:pt x="64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36" name="Freeform 416"/>
              <p:cNvSpPr>
                <a:spLocks/>
              </p:cNvSpPr>
              <p:nvPr/>
            </p:nvSpPr>
            <p:spPr bwMode="auto">
              <a:xfrm>
                <a:off x="1261" y="1600"/>
                <a:ext cx="177" cy="149"/>
              </a:xfrm>
              <a:custGeom>
                <a:avLst/>
                <a:gdLst>
                  <a:gd name="T0" fmla="*/ 7 w 177"/>
                  <a:gd name="T1" fmla="*/ 0 h 149"/>
                  <a:gd name="T2" fmla="*/ 113 w 177"/>
                  <a:gd name="T3" fmla="*/ 142 h 149"/>
                  <a:gd name="T4" fmla="*/ 106 w 177"/>
                  <a:gd name="T5" fmla="*/ 149 h 149"/>
                  <a:gd name="T6" fmla="*/ 106 w 177"/>
                  <a:gd name="T7" fmla="*/ 142 h 149"/>
                  <a:gd name="T8" fmla="*/ 163 w 177"/>
                  <a:gd name="T9" fmla="*/ 135 h 149"/>
                  <a:gd name="T10" fmla="*/ 170 w 177"/>
                  <a:gd name="T11" fmla="*/ 135 h 149"/>
                  <a:gd name="T12" fmla="*/ 163 w 177"/>
                  <a:gd name="T13" fmla="*/ 142 h 149"/>
                  <a:gd name="T14" fmla="*/ 64 w 177"/>
                  <a:gd name="T15" fmla="*/ 7 h 149"/>
                  <a:gd name="T16" fmla="*/ 64 w 177"/>
                  <a:gd name="T17" fmla="*/ 0 h 149"/>
                  <a:gd name="T18" fmla="*/ 71 w 177"/>
                  <a:gd name="T19" fmla="*/ 0 h 149"/>
                  <a:gd name="T20" fmla="*/ 71 w 177"/>
                  <a:gd name="T21" fmla="*/ 0 h 149"/>
                  <a:gd name="T22" fmla="*/ 170 w 177"/>
                  <a:gd name="T23" fmla="*/ 135 h 149"/>
                  <a:gd name="T24" fmla="*/ 177 w 177"/>
                  <a:gd name="T25" fmla="*/ 142 h 149"/>
                  <a:gd name="T26" fmla="*/ 163 w 177"/>
                  <a:gd name="T27" fmla="*/ 142 h 149"/>
                  <a:gd name="T28" fmla="*/ 106 w 177"/>
                  <a:gd name="T29" fmla="*/ 149 h 149"/>
                  <a:gd name="T30" fmla="*/ 106 w 177"/>
                  <a:gd name="T31" fmla="*/ 149 h 149"/>
                  <a:gd name="T32" fmla="*/ 106 w 177"/>
                  <a:gd name="T33" fmla="*/ 149 h 149"/>
                  <a:gd name="T34" fmla="*/ 0 w 177"/>
                  <a:gd name="T35" fmla="*/ 7 h 149"/>
                  <a:gd name="T36" fmla="*/ 7 w 177"/>
                  <a:gd name="T3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49">
                    <a:moveTo>
                      <a:pt x="7" y="0"/>
                    </a:moveTo>
                    <a:lnTo>
                      <a:pt x="113" y="142"/>
                    </a:lnTo>
                    <a:lnTo>
                      <a:pt x="106" y="149"/>
                    </a:lnTo>
                    <a:lnTo>
                      <a:pt x="106" y="142"/>
                    </a:lnTo>
                    <a:lnTo>
                      <a:pt x="163" y="135"/>
                    </a:lnTo>
                    <a:lnTo>
                      <a:pt x="170" y="135"/>
                    </a:lnTo>
                    <a:lnTo>
                      <a:pt x="163" y="142"/>
                    </a:lnTo>
                    <a:lnTo>
                      <a:pt x="64" y="7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170" y="135"/>
                    </a:lnTo>
                    <a:lnTo>
                      <a:pt x="177" y="142"/>
                    </a:lnTo>
                    <a:lnTo>
                      <a:pt x="163" y="142"/>
                    </a:lnTo>
                    <a:lnTo>
                      <a:pt x="106" y="149"/>
                    </a:lnTo>
                    <a:lnTo>
                      <a:pt x="106" y="149"/>
                    </a:lnTo>
                    <a:lnTo>
                      <a:pt x="106" y="149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37" name="Freeform 417"/>
              <p:cNvSpPr>
                <a:spLocks/>
              </p:cNvSpPr>
              <p:nvPr/>
            </p:nvSpPr>
            <p:spPr bwMode="auto">
              <a:xfrm>
                <a:off x="1254" y="1600"/>
                <a:ext cx="71" cy="7"/>
              </a:xfrm>
              <a:custGeom>
                <a:avLst/>
                <a:gdLst>
                  <a:gd name="T0" fmla="*/ 71 w 71"/>
                  <a:gd name="T1" fmla="*/ 7 h 7"/>
                  <a:gd name="T2" fmla="*/ 7 w 71"/>
                  <a:gd name="T3" fmla="*/ 7 h 7"/>
                  <a:gd name="T4" fmla="*/ 7 w 71"/>
                  <a:gd name="T5" fmla="*/ 7 h 7"/>
                  <a:gd name="T6" fmla="*/ 0 w 71"/>
                  <a:gd name="T7" fmla="*/ 0 h 7"/>
                  <a:gd name="T8" fmla="*/ 7 w 71"/>
                  <a:gd name="T9" fmla="*/ 0 h 7"/>
                  <a:gd name="T10" fmla="*/ 71 w 71"/>
                  <a:gd name="T11" fmla="*/ 0 h 7"/>
                  <a:gd name="T12" fmla="*/ 71 w 71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7">
                    <a:moveTo>
                      <a:pt x="71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1" y="0"/>
                    </a:lnTo>
                    <a:lnTo>
                      <a:pt x="7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38" name="Freeform 418"/>
              <p:cNvSpPr>
                <a:spLocks/>
              </p:cNvSpPr>
              <p:nvPr/>
            </p:nvSpPr>
            <p:spPr bwMode="auto">
              <a:xfrm>
                <a:off x="1303" y="1629"/>
                <a:ext cx="78" cy="85"/>
              </a:xfrm>
              <a:custGeom>
                <a:avLst/>
                <a:gdLst>
                  <a:gd name="T0" fmla="*/ 0 w 78"/>
                  <a:gd name="T1" fmla="*/ 28 h 85"/>
                  <a:gd name="T2" fmla="*/ 36 w 78"/>
                  <a:gd name="T3" fmla="*/ 0 h 85"/>
                  <a:gd name="T4" fmla="*/ 78 w 78"/>
                  <a:gd name="T5" fmla="*/ 56 h 85"/>
                  <a:gd name="T6" fmla="*/ 43 w 78"/>
                  <a:gd name="T7" fmla="*/ 85 h 85"/>
                  <a:gd name="T8" fmla="*/ 0 w 78"/>
                  <a:gd name="T9" fmla="*/ 2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0" y="28"/>
                    </a:moveTo>
                    <a:lnTo>
                      <a:pt x="36" y="0"/>
                    </a:lnTo>
                    <a:lnTo>
                      <a:pt x="78" y="56"/>
                    </a:lnTo>
                    <a:lnTo>
                      <a:pt x="43" y="85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39" name="Freeform 419"/>
              <p:cNvSpPr>
                <a:spLocks/>
              </p:cNvSpPr>
              <p:nvPr/>
            </p:nvSpPr>
            <p:spPr bwMode="auto">
              <a:xfrm>
                <a:off x="1303" y="1621"/>
                <a:ext cx="85" cy="100"/>
              </a:xfrm>
              <a:custGeom>
                <a:avLst/>
                <a:gdLst>
                  <a:gd name="T0" fmla="*/ 0 w 85"/>
                  <a:gd name="T1" fmla="*/ 36 h 100"/>
                  <a:gd name="T2" fmla="*/ 36 w 85"/>
                  <a:gd name="T3" fmla="*/ 8 h 100"/>
                  <a:gd name="T4" fmla="*/ 43 w 85"/>
                  <a:gd name="T5" fmla="*/ 0 h 100"/>
                  <a:gd name="T6" fmla="*/ 43 w 85"/>
                  <a:gd name="T7" fmla="*/ 0 h 100"/>
                  <a:gd name="T8" fmla="*/ 85 w 85"/>
                  <a:gd name="T9" fmla="*/ 57 h 100"/>
                  <a:gd name="T10" fmla="*/ 85 w 85"/>
                  <a:gd name="T11" fmla="*/ 71 h 100"/>
                  <a:gd name="T12" fmla="*/ 85 w 85"/>
                  <a:gd name="T13" fmla="*/ 71 h 100"/>
                  <a:gd name="T14" fmla="*/ 50 w 85"/>
                  <a:gd name="T15" fmla="*/ 100 h 100"/>
                  <a:gd name="T16" fmla="*/ 50 w 85"/>
                  <a:gd name="T17" fmla="*/ 100 h 100"/>
                  <a:gd name="T18" fmla="*/ 43 w 85"/>
                  <a:gd name="T19" fmla="*/ 93 h 100"/>
                  <a:gd name="T20" fmla="*/ 43 w 85"/>
                  <a:gd name="T21" fmla="*/ 93 h 100"/>
                  <a:gd name="T22" fmla="*/ 78 w 85"/>
                  <a:gd name="T23" fmla="*/ 64 h 100"/>
                  <a:gd name="T24" fmla="*/ 85 w 85"/>
                  <a:gd name="T25" fmla="*/ 71 h 100"/>
                  <a:gd name="T26" fmla="*/ 78 w 85"/>
                  <a:gd name="T27" fmla="*/ 64 h 100"/>
                  <a:gd name="T28" fmla="*/ 36 w 85"/>
                  <a:gd name="T29" fmla="*/ 8 h 100"/>
                  <a:gd name="T30" fmla="*/ 43 w 85"/>
                  <a:gd name="T31" fmla="*/ 0 h 100"/>
                  <a:gd name="T32" fmla="*/ 43 w 85"/>
                  <a:gd name="T33" fmla="*/ 15 h 100"/>
                  <a:gd name="T34" fmla="*/ 7 w 85"/>
                  <a:gd name="T35" fmla="*/ 43 h 100"/>
                  <a:gd name="T36" fmla="*/ 0 w 85"/>
                  <a:gd name="T37" fmla="*/ 3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100">
                    <a:moveTo>
                      <a:pt x="0" y="36"/>
                    </a:moveTo>
                    <a:lnTo>
                      <a:pt x="36" y="8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85" y="57"/>
                    </a:lnTo>
                    <a:lnTo>
                      <a:pt x="85" y="71"/>
                    </a:lnTo>
                    <a:lnTo>
                      <a:pt x="85" y="71"/>
                    </a:lnTo>
                    <a:lnTo>
                      <a:pt x="50" y="100"/>
                    </a:lnTo>
                    <a:lnTo>
                      <a:pt x="50" y="100"/>
                    </a:lnTo>
                    <a:lnTo>
                      <a:pt x="43" y="93"/>
                    </a:lnTo>
                    <a:lnTo>
                      <a:pt x="43" y="93"/>
                    </a:lnTo>
                    <a:lnTo>
                      <a:pt x="78" y="64"/>
                    </a:lnTo>
                    <a:lnTo>
                      <a:pt x="85" y="71"/>
                    </a:lnTo>
                    <a:lnTo>
                      <a:pt x="78" y="64"/>
                    </a:lnTo>
                    <a:lnTo>
                      <a:pt x="36" y="8"/>
                    </a:lnTo>
                    <a:lnTo>
                      <a:pt x="43" y="0"/>
                    </a:lnTo>
                    <a:lnTo>
                      <a:pt x="43" y="15"/>
                    </a:lnTo>
                    <a:lnTo>
                      <a:pt x="7" y="43"/>
                    </a:lnTo>
                    <a:lnTo>
                      <a:pt x="0" y="36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40" name="Freeform 420"/>
              <p:cNvSpPr>
                <a:spLocks/>
              </p:cNvSpPr>
              <p:nvPr/>
            </p:nvSpPr>
            <p:spPr bwMode="auto">
              <a:xfrm>
                <a:off x="1303" y="1650"/>
                <a:ext cx="50" cy="64"/>
              </a:xfrm>
              <a:custGeom>
                <a:avLst/>
                <a:gdLst>
                  <a:gd name="T0" fmla="*/ 43 w 50"/>
                  <a:gd name="T1" fmla="*/ 64 h 64"/>
                  <a:gd name="T2" fmla="*/ 0 w 50"/>
                  <a:gd name="T3" fmla="*/ 7 h 64"/>
                  <a:gd name="T4" fmla="*/ 0 w 50"/>
                  <a:gd name="T5" fmla="*/ 7 h 64"/>
                  <a:gd name="T6" fmla="*/ 0 w 50"/>
                  <a:gd name="T7" fmla="*/ 7 h 64"/>
                  <a:gd name="T8" fmla="*/ 7 w 50"/>
                  <a:gd name="T9" fmla="*/ 0 h 64"/>
                  <a:gd name="T10" fmla="*/ 50 w 50"/>
                  <a:gd name="T11" fmla="*/ 56 h 64"/>
                  <a:gd name="T12" fmla="*/ 43 w 50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64">
                    <a:moveTo>
                      <a:pt x="43" y="64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50" y="56"/>
                    </a:lnTo>
                    <a:lnTo>
                      <a:pt x="43" y="64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41" name="Freeform 421"/>
              <p:cNvSpPr>
                <a:spLocks/>
              </p:cNvSpPr>
              <p:nvPr/>
            </p:nvSpPr>
            <p:spPr bwMode="auto">
              <a:xfrm>
                <a:off x="1310" y="1636"/>
                <a:ext cx="64" cy="63"/>
              </a:xfrm>
              <a:custGeom>
                <a:avLst/>
                <a:gdLst>
                  <a:gd name="T0" fmla="*/ 36 w 64"/>
                  <a:gd name="T1" fmla="*/ 0 h 63"/>
                  <a:gd name="T2" fmla="*/ 64 w 64"/>
                  <a:gd name="T3" fmla="*/ 35 h 63"/>
                  <a:gd name="T4" fmla="*/ 22 w 64"/>
                  <a:gd name="T5" fmla="*/ 63 h 63"/>
                  <a:gd name="T6" fmla="*/ 0 w 64"/>
                  <a:gd name="T7" fmla="*/ 28 h 63"/>
                  <a:gd name="T8" fmla="*/ 36 w 64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3">
                    <a:moveTo>
                      <a:pt x="36" y="0"/>
                    </a:moveTo>
                    <a:lnTo>
                      <a:pt x="64" y="35"/>
                    </a:lnTo>
                    <a:lnTo>
                      <a:pt x="22" y="63"/>
                    </a:lnTo>
                    <a:lnTo>
                      <a:pt x="0" y="28"/>
                    </a:lnTo>
                    <a:lnTo>
                      <a:pt x="36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542" name="Picture 422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0" y="1643"/>
                <a:ext cx="64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543" name="Freeform 423"/>
              <p:cNvSpPr>
                <a:spLocks/>
              </p:cNvSpPr>
              <p:nvPr/>
            </p:nvSpPr>
            <p:spPr bwMode="auto">
              <a:xfrm>
                <a:off x="1261" y="1359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21 h 50"/>
                  <a:gd name="T4" fmla="*/ 14 w 35"/>
                  <a:gd name="T5" fmla="*/ 21 h 50"/>
                  <a:gd name="T6" fmla="*/ 0 w 35"/>
                  <a:gd name="T7" fmla="*/ 43 h 50"/>
                  <a:gd name="T8" fmla="*/ 0 w 35"/>
                  <a:gd name="T9" fmla="*/ 50 h 50"/>
                  <a:gd name="T10" fmla="*/ 14 w 35"/>
                  <a:gd name="T11" fmla="*/ 29 h 50"/>
                  <a:gd name="T12" fmla="*/ 21 w 35"/>
                  <a:gd name="T13" fmla="*/ 29 h 50"/>
                  <a:gd name="T14" fmla="*/ 35 w 35"/>
                  <a:gd name="T15" fmla="*/ 14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21"/>
                    </a:lnTo>
                    <a:lnTo>
                      <a:pt x="14" y="21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44" name="Freeform 424"/>
              <p:cNvSpPr>
                <a:spLocks/>
              </p:cNvSpPr>
              <p:nvPr/>
            </p:nvSpPr>
            <p:spPr bwMode="auto">
              <a:xfrm>
                <a:off x="1261" y="1352"/>
                <a:ext cx="49" cy="78"/>
              </a:xfrm>
              <a:custGeom>
                <a:avLst/>
                <a:gdLst>
                  <a:gd name="T0" fmla="*/ 35 w 49"/>
                  <a:gd name="T1" fmla="*/ 14 h 78"/>
                  <a:gd name="T2" fmla="*/ 7 w 49"/>
                  <a:gd name="T3" fmla="*/ 57 h 78"/>
                  <a:gd name="T4" fmla="*/ 0 w 49"/>
                  <a:gd name="T5" fmla="*/ 50 h 78"/>
                  <a:gd name="T6" fmla="*/ 7 w 49"/>
                  <a:gd name="T7" fmla="*/ 50 h 78"/>
                  <a:gd name="T8" fmla="*/ 7 w 49"/>
                  <a:gd name="T9" fmla="*/ 57 h 78"/>
                  <a:gd name="T10" fmla="*/ 7 w 49"/>
                  <a:gd name="T11" fmla="*/ 64 h 78"/>
                  <a:gd name="T12" fmla="*/ 0 w 49"/>
                  <a:gd name="T13" fmla="*/ 57 h 78"/>
                  <a:gd name="T14" fmla="*/ 14 w 49"/>
                  <a:gd name="T15" fmla="*/ 36 h 78"/>
                  <a:gd name="T16" fmla="*/ 14 w 49"/>
                  <a:gd name="T17" fmla="*/ 36 h 78"/>
                  <a:gd name="T18" fmla="*/ 14 w 49"/>
                  <a:gd name="T19" fmla="*/ 36 h 78"/>
                  <a:gd name="T20" fmla="*/ 21 w 49"/>
                  <a:gd name="T21" fmla="*/ 36 h 78"/>
                  <a:gd name="T22" fmla="*/ 28 w 49"/>
                  <a:gd name="T23" fmla="*/ 43 h 78"/>
                  <a:gd name="T24" fmla="*/ 21 w 49"/>
                  <a:gd name="T25" fmla="*/ 36 h 78"/>
                  <a:gd name="T26" fmla="*/ 35 w 49"/>
                  <a:gd name="T27" fmla="*/ 21 h 78"/>
                  <a:gd name="T28" fmla="*/ 42 w 49"/>
                  <a:gd name="T29" fmla="*/ 21 h 78"/>
                  <a:gd name="T30" fmla="*/ 35 w 49"/>
                  <a:gd name="T31" fmla="*/ 21 h 78"/>
                  <a:gd name="T32" fmla="*/ 28 w 49"/>
                  <a:gd name="T33" fmla="*/ 7 h 78"/>
                  <a:gd name="T34" fmla="*/ 28 w 49"/>
                  <a:gd name="T35" fmla="*/ 7 h 78"/>
                  <a:gd name="T36" fmla="*/ 35 w 49"/>
                  <a:gd name="T37" fmla="*/ 0 h 78"/>
                  <a:gd name="T38" fmla="*/ 35 w 49"/>
                  <a:gd name="T39" fmla="*/ 7 h 78"/>
                  <a:gd name="T40" fmla="*/ 42 w 49"/>
                  <a:gd name="T41" fmla="*/ 21 h 78"/>
                  <a:gd name="T42" fmla="*/ 49 w 49"/>
                  <a:gd name="T43" fmla="*/ 28 h 78"/>
                  <a:gd name="T44" fmla="*/ 42 w 49"/>
                  <a:gd name="T45" fmla="*/ 28 h 78"/>
                  <a:gd name="T46" fmla="*/ 28 w 49"/>
                  <a:gd name="T47" fmla="*/ 43 h 78"/>
                  <a:gd name="T48" fmla="*/ 28 w 49"/>
                  <a:gd name="T49" fmla="*/ 43 h 78"/>
                  <a:gd name="T50" fmla="*/ 21 w 49"/>
                  <a:gd name="T51" fmla="*/ 43 h 78"/>
                  <a:gd name="T52" fmla="*/ 14 w 49"/>
                  <a:gd name="T53" fmla="*/ 43 h 78"/>
                  <a:gd name="T54" fmla="*/ 14 w 49"/>
                  <a:gd name="T55" fmla="*/ 36 h 78"/>
                  <a:gd name="T56" fmla="*/ 21 w 49"/>
                  <a:gd name="T57" fmla="*/ 43 h 78"/>
                  <a:gd name="T58" fmla="*/ 7 w 49"/>
                  <a:gd name="T59" fmla="*/ 64 h 78"/>
                  <a:gd name="T60" fmla="*/ 0 w 49"/>
                  <a:gd name="T61" fmla="*/ 78 h 78"/>
                  <a:gd name="T62" fmla="*/ 0 w 49"/>
                  <a:gd name="T63" fmla="*/ 57 h 78"/>
                  <a:gd name="T64" fmla="*/ 0 w 49"/>
                  <a:gd name="T65" fmla="*/ 50 h 78"/>
                  <a:gd name="T66" fmla="*/ 0 w 49"/>
                  <a:gd name="T67" fmla="*/ 50 h 78"/>
                  <a:gd name="T68" fmla="*/ 0 w 49"/>
                  <a:gd name="T69" fmla="*/ 50 h 78"/>
                  <a:gd name="T70" fmla="*/ 28 w 49"/>
                  <a:gd name="T71" fmla="*/ 7 h 78"/>
                  <a:gd name="T72" fmla="*/ 35 w 49"/>
                  <a:gd name="T73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" h="78">
                    <a:moveTo>
                      <a:pt x="35" y="14"/>
                    </a:moveTo>
                    <a:lnTo>
                      <a:pt x="7" y="57"/>
                    </a:lnTo>
                    <a:lnTo>
                      <a:pt x="0" y="50"/>
                    </a:lnTo>
                    <a:lnTo>
                      <a:pt x="7" y="50"/>
                    </a:lnTo>
                    <a:lnTo>
                      <a:pt x="7" y="57"/>
                    </a:lnTo>
                    <a:lnTo>
                      <a:pt x="7" y="64"/>
                    </a:lnTo>
                    <a:lnTo>
                      <a:pt x="0" y="57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1" y="36"/>
                    </a:lnTo>
                    <a:lnTo>
                      <a:pt x="28" y="43"/>
                    </a:lnTo>
                    <a:lnTo>
                      <a:pt x="21" y="36"/>
                    </a:lnTo>
                    <a:lnTo>
                      <a:pt x="35" y="21"/>
                    </a:lnTo>
                    <a:lnTo>
                      <a:pt x="42" y="21"/>
                    </a:lnTo>
                    <a:lnTo>
                      <a:pt x="35" y="21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21"/>
                    </a:lnTo>
                    <a:lnTo>
                      <a:pt x="49" y="28"/>
                    </a:lnTo>
                    <a:lnTo>
                      <a:pt x="42" y="28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36"/>
                    </a:lnTo>
                    <a:lnTo>
                      <a:pt x="21" y="43"/>
                    </a:lnTo>
                    <a:lnTo>
                      <a:pt x="7" y="64"/>
                    </a:lnTo>
                    <a:lnTo>
                      <a:pt x="0" y="78"/>
                    </a:lnTo>
                    <a:lnTo>
                      <a:pt x="0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45" name="Freeform 425"/>
              <p:cNvSpPr>
                <a:spLocks/>
              </p:cNvSpPr>
              <p:nvPr/>
            </p:nvSpPr>
            <p:spPr bwMode="auto">
              <a:xfrm>
                <a:off x="1119" y="1239"/>
                <a:ext cx="177" cy="156"/>
              </a:xfrm>
              <a:custGeom>
                <a:avLst/>
                <a:gdLst>
                  <a:gd name="T0" fmla="*/ 14 w 177"/>
                  <a:gd name="T1" fmla="*/ 0 h 156"/>
                  <a:gd name="T2" fmla="*/ 121 w 177"/>
                  <a:gd name="T3" fmla="*/ 141 h 156"/>
                  <a:gd name="T4" fmla="*/ 177 w 177"/>
                  <a:gd name="T5" fmla="*/ 134 h 156"/>
                  <a:gd name="T6" fmla="*/ 163 w 177"/>
                  <a:gd name="T7" fmla="*/ 149 h 156"/>
                  <a:gd name="T8" fmla="*/ 106 w 177"/>
                  <a:gd name="T9" fmla="*/ 156 h 156"/>
                  <a:gd name="T10" fmla="*/ 0 w 177"/>
                  <a:gd name="T11" fmla="*/ 21 h 156"/>
                  <a:gd name="T12" fmla="*/ 14 w 177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56">
                    <a:moveTo>
                      <a:pt x="14" y="0"/>
                    </a:moveTo>
                    <a:lnTo>
                      <a:pt x="121" y="141"/>
                    </a:lnTo>
                    <a:lnTo>
                      <a:pt x="177" y="134"/>
                    </a:lnTo>
                    <a:lnTo>
                      <a:pt x="163" y="149"/>
                    </a:lnTo>
                    <a:lnTo>
                      <a:pt x="106" y="156"/>
                    </a:lnTo>
                    <a:lnTo>
                      <a:pt x="0" y="21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46" name="Freeform 426"/>
              <p:cNvSpPr>
                <a:spLocks/>
              </p:cNvSpPr>
              <p:nvPr/>
            </p:nvSpPr>
            <p:spPr bwMode="auto">
              <a:xfrm>
                <a:off x="1112" y="1239"/>
                <a:ext cx="198" cy="163"/>
              </a:xfrm>
              <a:custGeom>
                <a:avLst/>
                <a:gdLst>
                  <a:gd name="T0" fmla="*/ 28 w 198"/>
                  <a:gd name="T1" fmla="*/ 0 h 163"/>
                  <a:gd name="T2" fmla="*/ 135 w 198"/>
                  <a:gd name="T3" fmla="*/ 141 h 163"/>
                  <a:gd name="T4" fmla="*/ 128 w 198"/>
                  <a:gd name="T5" fmla="*/ 149 h 163"/>
                  <a:gd name="T6" fmla="*/ 128 w 198"/>
                  <a:gd name="T7" fmla="*/ 141 h 163"/>
                  <a:gd name="T8" fmla="*/ 184 w 198"/>
                  <a:gd name="T9" fmla="*/ 134 h 163"/>
                  <a:gd name="T10" fmla="*/ 198 w 198"/>
                  <a:gd name="T11" fmla="*/ 134 h 163"/>
                  <a:gd name="T12" fmla="*/ 191 w 198"/>
                  <a:gd name="T13" fmla="*/ 141 h 163"/>
                  <a:gd name="T14" fmla="*/ 177 w 198"/>
                  <a:gd name="T15" fmla="*/ 156 h 163"/>
                  <a:gd name="T16" fmla="*/ 170 w 198"/>
                  <a:gd name="T17" fmla="*/ 156 h 163"/>
                  <a:gd name="T18" fmla="*/ 170 w 198"/>
                  <a:gd name="T19" fmla="*/ 156 h 163"/>
                  <a:gd name="T20" fmla="*/ 113 w 198"/>
                  <a:gd name="T21" fmla="*/ 163 h 163"/>
                  <a:gd name="T22" fmla="*/ 113 w 198"/>
                  <a:gd name="T23" fmla="*/ 163 h 163"/>
                  <a:gd name="T24" fmla="*/ 113 w 198"/>
                  <a:gd name="T25" fmla="*/ 163 h 163"/>
                  <a:gd name="T26" fmla="*/ 7 w 198"/>
                  <a:gd name="T27" fmla="*/ 28 h 163"/>
                  <a:gd name="T28" fmla="*/ 0 w 198"/>
                  <a:gd name="T29" fmla="*/ 28 h 163"/>
                  <a:gd name="T30" fmla="*/ 7 w 198"/>
                  <a:gd name="T31" fmla="*/ 21 h 163"/>
                  <a:gd name="T32" fmla="*/ 14 w 198"/>
                  <a:gd name="T33" fmla="*/ 21 h 163"/>
                  <a:gd name="T34" fmla="*/ 120 w 198"/>
                  <a:gd name="T35" fmla="*/ 156 h 163"/>
                  <a:gd name="T36" fmla="*/ 113 w 198"/>
                  <a:gd name="T37" fmla="*/ 163 h 163"/>
                  <a:gd name="T38" fmla="*/ 113 w 198"/>
                  <a:gd name="T39" fmla="*/ 156 h 163"/>
                  <a:gd name="T40" fmla="*/ 170 w 198"/>
                  <a:gd name="T41" fmla="*/ 149 h 163"/>
                  <a:gd name="T42" fmla="*/ 170 w 198"/>
                  <a:gd name="T43" fmla="*/ 156 h 163"/>
                  <a:gd name="T44" fmla="*/ 170 w 198"/>
                  <a:gd name="T45" fmla="*/ 149 h 163"/>
                  <a:gd name="T46" fmla="*/ 184 w 198"/>
                  <a:gd name="T47" fmla="*/ 134 h 163"/>
                  <a:gd name="T48" fmla="*/ 191 w 198"/>
                  <a:gd name="T49" fmla="*/ 141 h 163"/>
                  <a:gd name="T50" fmla="*/ 184 w 198"/>
                  <a:gd name="T51" fmla="*/ 141 h 163"/>
                  <a:gd name="T52" fmla="*/ 128 w 198"/>
                  <a:gd name="T53" fmla="*/ 149 h 163"/>
                  <a:gd name="T54" fmla="*/ 128 w 198"/>
                  <a:gd name="T55" fmla="*/ 149 h 163"/>
                  <a:gd name="T56" fmla="*/ 128 w 198"/>
                  <a:gd name="T57" fmla="*/ 149 h 163"/>
                  <a:gd name="T58" fmla="*/ 21 w 198"/>
                  <a:gd name="T59" fmla="*/ 7 h 163"/>
                  <a:gd name="T60" fmla="*/ 28 w 198"/>
                  <a:gd name="T6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63">
                    <a:moveTo>
                      <a:pt x="28" y="0"/>
                    </a:moveTo>
                    <a:lnTo>
                      <a:pt x="135" y="141"/>
                    </a:lnTo>
                    <a:lnTo>
                      <a:pt x="128" y="149"/>
                    </a:lnTo>
                    <a:lnTo>
                      <a:pt x="128" y="141"/>
                    </a:lnTo>
                    <a:lnTo>
                      <a:pt x="184" y="134"/>
                    </a:lnTo>
                    <a:lnTo>
                      <a:pt x="198" y="134"/>
                    </a:lnTo>
                    <a:lnTo>
                      <a:pt x="191" y="141"/>
                    </a:lnTo>
                    <a:lnTo>
                      <a:pt x="177" y="156"/>
                    </a:lnTo>
                    <a:lnTo>
                      <a:pt x="170" y="156"/>
                    </a:lnTo>
                    <a:lnTo>
                      <a:pt x="170" y="156"/>
                    </a:lnTo>
                    <a:lnTo>
                      <a:pt x="113" y="163"/>
                    </a:lnTo>
                    <a:lnTo>
                      <a:pt x="113" y="163"/>
                    </a:lnTo>
                    <a:lnTo>
                      <a:pt x="113" y="163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120" y="156"/>
                    </a:lnTo>
                    <a:lnTo>
                      <a:pt x="113" y="163"/>
                    </a:lnTo>
                    <a:lnTo>
                      <a:pt x="113" y="156"/>
                    </a:lnTo>
                    <a:lnTo>
                      <a:pt x="170" y="149"/>
                    </a:lnTo>
                    <a:lnTo>
                      <a:pt x="170" y="156"/>
                    </a:lnTo>
                    <a:lnTo>
                      <a:pt x="170" y="149"/>
                    </a:lnTo>
                    <a:lnTo>
                      <a:pt x="184" y="134"/>
                    </a:lnTo>
                    <a:lnTo>
                      <a:pt x="191" y="141"/>
                    </a:lnTo>
                    <a:lnTo>
                      <a:pt x="184" y="141"/>
                    </a:lnTo>
                    <a:lnTo>
                      <a:pt x="128" y="149"/>
                    </a:lnTo>
                    <a:lnTo>
                      <a:pt x="128" y="149"/>
                    </a:lnTo>
                    <a:lnTo>
                      <a:pt x="128" y="149"/>
                    </a:lnTo>
                    <a:lnTo>
                      <a:pt x="21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47" name="Freeform 427"/>
              <p:cNvSpPr>
                <a:spLocks/>
              </p:cNvSpPr>
              <p:nvPr/>
            </p:nvSpPr>
            <p:spPr bwMode="auto">
              <a:xfrm>
                <a:off x="1119" y="1232"/>
                <a:ext cx="21" cy="35"/>
              </a:xfrm>
              <a:custGeom>
                <a:avLst/>
                <a:gdLst>
                  <a:gd name="T0" fmla="*/ 0 w 21"/>
                  <a:gd name="T1" fmla="*/ 28 h 35"/>
                  <a:gd name="T2" fmla="*/ 14 w 21"/>
                  <a:gd name="T3" fmla="*/ 7 h 35"/>
                  <a:gd name="T4" fmla="*/ 14 w 21"/>
                  <a:gd name="T5" fmla="*/ 0 h 35"/>
                  <a:gd name="T6" fmla="*/ 21 w 21"/>
                  <a:gd name="T7" fmla="*/ 7 h 35"/>
                  <a:gd name="T8" fmla="*/ 21 w 21"/>
                  <a:gd name="T9" fmla="*/ 14 h 35"/>
                  <a:gd name="T10" fmla="*/ 7 w 21"/>
                  <a:gd name="T11" fmla="*/ 35 h 35"/>
                  <a:gd name="T12" fmla="*/ 0 w 21"/>
                  <a:gd name="T13" fmla="*/ 28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5">
                    <a:moveTo>
                      <a:pt x="0" y="28"/>
                    </a:move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7" y="35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48" name="Freeform 428"/>
              <p:cNvSpPr>
                <a:spLocks/>
              </p:cNvSpPr>
              <p:nvPr/>
            </p:nvSpPr>
            <p:spPr bwMode="auto">
              <a:xfrm>
                <a:off x="1105" y="1253"/>
                <a:ext cx="35" cy="42"/>
              </a:xfrm>
              <a:custGeom>
                <a:avLst/>
                <a:gdLst>
                  <a:gd name="T0" fmla="*/ 28 w 35"/>
                  <a:gd name="T1" fmla="*/ 0 h 42"/>
                  <a:gd name="T2" fmla="*/ 14 w 35"/>
                  <a:gd name="T3" fmla="*/ 14 h 42"/>
                  <a:gd name="T4" fmla="*/ 14 w 35"/>
                  <a:gd name="T5" fmla="*/ 21 h 42"/>
                  <a:gd name="T6" fmla="*/ 0 w 35"/>
                  <a:gd name="T7" fmla="*/ 42 h 42"/>
                  <a:gd name="T8" fmla="*/ 0 w 35"/>
                  <a:gd name="T9" fmla="*/ 42 h 42"/>
                  <a:gd name="T10" fmla="*/ 14 w 35"/>
                  <a:gd name="T11" fmla="*/ 21 h 42"/>
                  <a:gd name="T12" fmla="*/ 21 w 35"/>
                  <a:gd name="T13" fmla="*/ 21 h 42"/>
                  <a:gd name="T14" fmla="*/ 35 w 35"/>
                  <a:gd name="T15" fmla="*/ 7 h 42"/>
                  <a:gd name="T16" fmla="*/ 28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49" name="Freeform 429"/>
              <p:cNvSpPr>
                <a:spLocks/>
              </p:cNvSpPr>
              <p:nvPr/>
            </p:nvSpPr>
            <p:spPr bwMode="auto">
              <a:xfrm>
                <a:off x="1105" y="1246"/>
                <a:ext cx="49" cy="57"/>
              </a:xfrm>
              <a:custGeom>
                <a:avLst/>
                <a:gdLst>
                  <a:gd name="T0" fmla="*/ 35 w 49"/>
                  <a:gd name="T1" fmla="*/ 14 h 57"/>
                  <a:gd name="T2" fmla="*/ 21 w 49"/>
                  <a:gd name="T3" fmla="*/ 28 h 57"/>
                  <a:gd name="T4" fmla="*/ 14 w 49"/>
                  <a:gd name="T5" fmla="*/ 21 h 57"/>
                  <a:gd name="T6" fmla="*/ 21 w 49"/>
                  <a:gd name="T7" fmla="*/ 21 h 57"/>
                  <a:gd name="T8" fmla="*/ 21 w 49"/>
                  <a:gd name="T9" fmla="*/ 28 h 57"/>
                  <a:gd name="T10" fmla="*/ 21 w 49"/>
                  <a:gd name="T11" fmla="*/ 35 h 57"/>
                  <a:gd name="T12" fmla="*/ 21 w 49"/>
                  <a:gd name="T13" fmla="*/ 35 h 57"/>
                  <a:gd name="T14" fmla="*/ 7 w 49"/>
                  <a:gd name="T15" fmla="*/ 57 h 57"/>
                  <a:gd name="T16" fmla="*/ 0 w 49"/>
                  <a:gd name="T17" fmla="*/ 49 h 57"/>
                  <a:gd name="T18" fmla="*/ 0 w 49"/>
                  <a:gd name="T19" fmla="*/ 49 h 57"/>
                  <a:gd name="T20" fmla="*/ 14 w 49"/>
                  <a:gd name="T21" fmla="*/ 28 h 57"/>
                  <a:gd name="T22" fmla="*/ 14 w 49"/>
                  <a:gd name="T23" fmla="*/ 28 h 57"/>
                  <a:gd name="T24" fmla="*/ 14 w 49"/>
                  <a:gd name="T25" fmla="*/ 28 h 57"/>
                  <a:gd name="T26" fmla="*/ 21 w 49"/>
                  <a:gd name="T27" fmla="*/ 28 h 57"/>
                  <a:gd name="T28" fmla="*/ 28 w 49"/>
                  <a:gd name="T29" fmla="*/ 35 h 57"/>
                  <a:gd name="T30" fmla="*/ 21 w 49"/>
                  <a:gd name="T31" fmla="*/ 28 h 57"/>
                  <a:gd name="T32" fmla="*/ 35 w 49"/>
                  <a:gd name="T33" fmla="*/ 14 h 57"/>
                  <a:gd name="T34" fmla="*/ 42 w 49"/>
                  <a:gd name="T35" fmla="*/ 14 h 57"/>
                  <a:gd name="T36" fmla="*/ 35 w 49"/>
                  <a:gd name="T37" fmla="*/ 21 h 57"/>
                  <a:gd name="T38" fmla="*/ 28 w 49"/>
                  <a:gd name="T39" fmla="*/ 14 h 57"/>
                  <a:gd name="T40" fmla="*/ 28 w 49"/>
                  <a:gd name="T41" fmla="*/ 7 h 57"/>
                  <a:gd name="T42" fmla="*/ 35 w 49"/>
                  <a:gd name="T43" fmla="*/ 0 h 57"/>
                  <a:gd name="T44" fmla="*/ 35 w 49"/>
                  <a:gd name="T45" fmla="*/ 7 h 57"/>
                  <a:gd name="T46" fmla="*/ 42 w 49"/>
                  <a:gd name="T47" fmla="*/ 14 h 57"/>
                  <a:gd name="T48" fmla="*/ 49 w 49"/>
                  <a:gd name="T49" fmla="*/ 21 h 57"/>
                  <a:gd name="T50" fmla="*/ 42 w 49"/>
                  <a:gd name="T51" fmla="*/ 21 h 57"/>
                  <a:gd name="T52" fmla="*/ 28 w 49"/>
                  <a:gd name="T53" fmla="*/ 35 h 57"/>
                  <a:gd name="T54" fmla="*/ 28 w 49"/>
                  <a:gd name="T55" fmla="*/ 35 h 57"/>
                  <a:gd name="T56" fmla="*/ 21 w 49"/>
                  <a:gd name="T57" fmla="*/ 35 h 57"/>
                  <a:gd name="T58" fmla="*/ 14 w 49"/>
                  <a:gd name="T59" fmla="*/ 35 h 57"/>
                  <a:gd name="T60" fmla="*/ 14 w 49"/>
                  <a:gd name="T61" fmla="*/ 28 h 57"/>
                  <a:gd name="T62" fmla="*/ 21 w 49"/>
                  <a:gd name="T63" fmla="*/ 35 h 57"/>
                  <a:gd name="T64" fmla="*/ 7 w 49"/>
                  <a:gd name="T65" fmla="*/ 57 h 57"/>
                  <a:gd name="T66" fmla="*/ 7 w 49"/>
                  <a:gd name="T67" fmla="*/ 57 h 57"/>
                  <a:gd name="T68" fmla="*/ 0 w 49"/>
                  <a:gd name="T69" fmla="*/ 49 h 57"/>
                  <a:gd name="T70" fmla="*/ 14 w 49"/>
                  <a:gd name="T71" fmla="*/ 28 h 57"/>
                  <a:gd name="T72" fmla="*/ 21 w 49"/>
                  <a:gd name="T73" fmla="*/ 35 h 57"/>
                  <a:gd name="T74" fmla="*/ 14 w 49"/>
                  <a:gd name="T75" fmla="*/ 28 h 57"/>
                  <a:gd name="T76" fmla="*/ 14 w 49"/>
                  <a:gd name="T77" fmla="*/ 21 h 57"/>
                  <a:gd name="T78" fmla="*/ 14 w 49"/>
                  <a:gd name="T79" fmla="*/ 21 h 57"/>
                  <a:gd name="T80" fmla="*/ 14 w 49"/>
                  <a:gd name="T81" fmla="*/ 21 h 57"/>
                  <a:gd name="T82" fmla="*/ 28 w 49"/>
                  <a:gd name="T83" fmla="*/ 7 h 57"/>
                  <a:gd name="T84" fmla="*/ 35 w 49"/>
                  <a:gd name="T8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57">
                    <a:moveTo>
                      <a:pt x="35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42" y="14"/>
                    </a:lnTo>
                    <a:lnTo>
                      <a:pt x="35" y="21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14"/>
                    </a:lnTo>
                    <a:lnTo>
                      <a:pt x="49" y="21"/>
                    </a:lnTo>
                    <a:lnTo>
                      <a:pt x="42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50" name="Freeform 430"/>
              <p:cNvSpPr>
                <a:spLocks/>
              </p:cNvSpPr>
              <p:nvPr/>
            </p:nvSpPr>
            <p:spPr bwMode="auto">
              <a:xfrm>
                <a:off x="1119" y="1267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14 h 50"/>
                  <a:gd name="T4" fmla="*/ 14 w 35"/>
                  <a:gd name="T5" fmla="*/ 21 h 50"/>
                  <a:gd name="T6" fmla="*/ 0 w 35"/>
                  <a:gd name="T7" fmla="*/ 43 h 50"/>
                  <a:gd name="T8" fmla="*/ 0 w 35"/>
                  <a:gd name="T9" fmla="*/ 50 h 50"/>
                  <a:gd name="T10" fmla="*/ 14 w 35"/>
                  <a:gd name="T11" fmla="*/ 28 h 50"/>
                  <a:gd name="T12" fmla="*/ 21 w 35"/>
                  <a:gd name="T13" fmla="*/ 28 h 50"/>
                  <a:gd name="T14" fmla="*/ 35 w 35"/>
                  <a:gd name="T15" fmla="*/ 7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51" name="Freeform 431"/>
              <p:cNvSpPr>
                <a:spLocks/>
              </p:cNvSpPr>
              <p:nvPr/>
            </p:nvSpPr>
            <p:spPr bwMode="auto">
              <a:xfrm>
                <a:off x="1119" y="1267"/>
                <a:ext cx="43" cy="71"/>
              </a:xfrm>
              <a:custGeom>
                <a:avLst/>
                <a:gdLst>
                  <a:gd name="T0" fmla="*/ 35 w 43"/>
                  <a:gd name="T1" fmla="*/ 7 h 71"/>
                  <a:gd name="T2" fmla="*/ 21 w 43"/>
                  <a:gd name="T3" fmla="*/ 21 h 71"/>
                  <a:gd name="T4" fmla="*/ 14 w 43"/>
                  <a:gd name="T5" fmla="*/ 14 h 71"/>
                  <a:gd name="T6" fmla="*/ 21 w 43"/>
                  <a:gd name="T7" fmla="*/ 14 h 71"/>
                  <a:gd name="T8" fmla="*/ 21 w 43"/>
                  <a:gd name="T9" fmla="*/ 21 h 71"/>
                  <a:gd name="T10" fmla="*/ 21 w 43"/>
                  <a:gd name="T11" fmla="*/ 28 h 71"/>
                  <a:gd name="T12" fmla="*/ 21 w 43"/>
                  <a:gd name="T13" fmla="*/ 28 h 71"/>
                  <a:gd name="T14" fmla="*/ 7 w 43"/>
                  <a:gd name="T15" fmla="*/ 50 h 71"/>
                  <a:gd name="T16" fmla="*/ 0 w 43"/>
                  <a:gd name="T17" fmla="*/ 43 h 71"/>
                  <a:gd name="T18" fmla="*/ 7 w 43"/>
                  <a:gd name="T19" fmla="*/ 43 h 71"/>
                  <a:gd name="T20" fmla="*/ 7 w 43"/>
                  <a:gd name="T21" fmla="*/ 50 h 71"/>
                  <a:gd name="T22" fmla="*/ 7 w 43"/>
                  <a:gd name="T23" fmla="*/ 57 h 71"/>
                  <a:gd name="T24" fmla="*/ 0 w 43"/>
                  <a:gd name="T25" fmla="*/ 50 h 71"/>
                  <a:gd name="T26" fmla="*/ 14 w 43"/>
                  <a:gd name="T27" fmla="*/ 28 h 71"/>
                  <a:gd name="T28" fmla="*/ 14 w 43"/>
                  <a:gd name="T29" fmla="*/ 28 h 71"/>
                  <a:gd name="T30" fmla="*/ 14 w 43"/>
                  <a:gd name="T31" fmla="*/ 28 h 71"/>
                  <a:gd name="T32" fmla="*/ 21 w 43"/>
                  <a:gd name="T33" fmla="*/ 28 h 71"/>
                  <a:gd name="T34" fmla="*/ 28 w 43"/>
                  <a:gd name="T35" fmla="*/ 36 h 71"/>
                  <a:gd name="T36" fmla="*/ 21 w 43"/>
                  <a:gd name="T37" fmla="*/ 28 h 71"/>
                  <a:gd name="T38" fmla="*/ 35 w 43"/>
                  <a:gd name="T39" fmla="*/ 7 h 71"/>
                  <a:gd name="T40" fmla="*/ 43 w 43"/>
                  <a:gd name="T41" fmla="*/ 7 h 71"/>
                  <a:gd name="T42" fmla="*/ 43 w 43"/>
                  <a:gd name="T43" fmla="*/ 7 h 71"/>
                  <a:gd name="T44" fmla="*/ 43 w 43"/>
                  <a:gd name="T45" fmla="*/ 14 h 71"/>
                  <a:gd name="T46" fmla="*/ 28 w 43"/>
                  <a:gd name="T47" fmla="*/ 36 h 71"/>
                  <a:gd name="T48" fmla="*/ 28 w 43"/>
                  <a:gd name="T49" fmla="*/ 36 h 71"/>
                  <a:gd name="T50" fmla="*/ 21 w 43"/>
                  <a:gd name="T51" fmla="*/ 36 h 71"/>
                  <a:gd name="T52" fmla="*/ 14 w 43"/>
                  <a:gd name="T53" fmla="*/ 36 h 71"/>
                  <a:gd name="T54" fmla="*/ 14 w 43"/>
                  <a:gd name="T55" fmla="*/ 28 h 71"/>
                  <a:gd name="T56" fmla="*/ 21 w 43"/>
                  <a:gd name="T57" fmla="*/ 36 h 71"/>
                  <a:gd name="T58" fmla="*/ 7 w 43"/>
                  <a:gd name="T59" fmla="*/ 57 h 71"/>
                  <a:gd name="T60" fmla="*/ 0 w 43"/>
                  <a:gd name="T61" fmla="*/ 71 h 71"/>
                  <a:gd name="T62" fmla="*/ 0 w 43"/>
                  <a:gd name="T63" fmla="*/ 50 h 71"/>
                  <a:gd name="T64" fmla="*/ 0 w 43"/>
                  <a:gd name="T65" fmla="*/ 43 h 71"/>
                  <a:gd name="T66" fmla="*/ 0 w 43"/>
                  <a:gd name="T67" fmla="*/ 43 h 71"/>
                  <a:gd name="T68" fmla="*/ 0 w 43"/>
                  <a:gd name="T69" fmla="*/ 43 h 71"/>
                  <a:gd name="T70" fmla="*/ 14 w 43"/>
                  <a:gd name="T71" fmla="*/ 21 h 71"/>
                  <a:gd name="T72" fmla="*/ 21 w 43"/>
                  <a:gd name="T73" fmla="*/ 28 h 71"/>
                  <a:gd name="T74" fmla="*/ 14 w 43"/>
                  <a:gd name="T75" fmla="*/ 21 h 71"/>
                  <a:gd name="T76" fmla="*/ 14 w 43"/>
                  <a:gd name="T77" fmla="*/ 14 h 71"/>
                  <a:gd name="T78" fmla="*/ 14 w 43"/>
                  <a:gd name="T79" fmla="*/ 14 h 71"/>
                  <a:gd name="T80" fmla="*/ 14 w 43"/>
                  <a:gd name="T81" fmla="*/ 14 h 71"/>
                  <a:gd name="T82" fmla="*/ 28 w 43"/>
                  <a:gd name="T83" fmla="*/ 0 h 71"/>
                  <a:gd name="T84" fmla="*/ 35 w 43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71">
                    <a:moveTo>
                      <a:pt x="35" y="7"/>
                    </a:moveTo>
                    <a:lnTo>
                      <a:pt x="21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7" y="50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6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43" y="1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28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71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4" y="21"/>
                    </a:lnTo>
                    <a:lnTo>
                      <a:pt x="21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8" y="0"/>
                    </a:lnTo>
                    <a:lnTo>
                      <a:pt x="35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52" name="Freeform 432"/>
              <p:cNvSpPr>
                <a:spLocks/>
              </p:cNvSpPr>
              <p:nvPr/>
            </p:nvSpPr>
            <p:spPr bwMode="auto">
              <a:xfrm>
                <a:off x="1147" y="1260"/>
                <a:ext cx="15" cy="21"/>
              </a:xfrm>
              <a:custGeom>
                <a:avLst/>
                <a:gdLst>
                  <a:gd name="T0" fmla="*/ 7 w 15"/>
                  <a:gd name="T1" fmla="*/ 21 h 21"/>
                  <a:gd name="T2" fmla="*/ 0 w 15"/>
                  <a:gd name="T3" fmla="*/ 14 h 21"/>
                  <a:gd name="T4" fmla="*/ 0 w 15"/>
                  <a:gd name="T5" fmla="*/ 7 h 21"/>
                  <a:gd name="T6" fmla="*/ 7 w 15"/>
                  <a:gd name="T7" fmla="*/ 0 h 21"/>
                  <a:gd name="T8" fmla="*/ 7 w 15"/>
                  <a:gd name="T9" fmla="*/ 7 h 21"/>
                  <a:gd name="T10" fmla="*/ 15 w 15"/>
                  <a:gd name="T11" fmla="*/ 14 h 21"/>
                  <a:gd name="T12" fmla="*/ 7 w 15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5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53" name="Freeform 433"/>
              <p:cNvSpPr>
                <a:spLocks/>
              </p:cNvSpPr>
              <p:nvPr/>
            </p:nvSpPr>
            <p:spPr bwMode="auto">
              <a:xfrm>
                <a:off x="1126" y="1281"/>
                <a:ext cx="36" cy="50"/>
              </a:xfrm>
              <a:custGeom>
                <a:avLst/>
                <a:gdLst>
                  <a:gd name="T0" fmla="*/ 28 w 36"/>
                  <a:gd name="T1" fmla="*/ 0 h 50"/>
                  <a:gd name="T2" fmla="*/ 21 w 36"/>
                  <a:gd name="T3" fmla="*/ 22 h 50"/>
                  <a:gd name="T4" fmla="*/ 21 w 36"/>
                  <a:gd name="T5" fmla="*/ 29 h 50"/>
                  <a:gd name="T6" fmla="*/ 0 w 36"/>
                  <a:gd name="T7" fmla="*/ 50 h 50"/>
                  <a:gd name="T8" fmla="*/ 7 w 36"/>
                  <a:gd name="T9" fmla="*/ 50 h 50"/>
                  <a:gd name="T10" fmla="*/ 21 w 36"/>
                  <a:gd name="T11" fmla="*/ 29 h 50"/>
                  <a:gd name="T12" fmla="*/ 28 w 36"/>
                  <a:gd name="T13" fmla="*/ 29 h 50"/>
                  <a:gd name="T14" fmla="*/ 36 w 36"/>
                  <a:gd name="T15" fmla="*/ 14 h 50"/>
                  <a:gd name="T16" fmla="*/ 28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28" y="0"/>
                    </a:moveTo>
                    <a:lnTo>
                      <a:pt x="21" y="22"/>
                    </a:lnTo>
                    <a:lnTo>
                      <a:pt x="21" y="29"/>
                    </a:lnTo>
                    <a:lnTo>
                      <a:pt x="0" y="50"/>
                    </a:lnTo>
                    <a:lnTo>
                      <a:pt x="7" y="50"/>
                    </a:lnTo>
                    <a:lnTo>
                      <a:pt x="21" y="29"/>
                    </a:lnTo>
                    <a:lnTo>
                      <a:pt x="28" y="29"/>
                    </a:lnTo>
                    <a:lnTo>
                      <a:pt x="36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54" name="Freeform 434"/>
              <p:cNvSpPr>
                <a:spLocks/>
              </p:cNvSpPr>
              <p:nvPr/>
            </p:nvSpPr>
            <p:spPr bwMode="auto">
              <a:xfrm>
                <a:off x="1119" y="1281"/>
                <a:ext cx="50" cy="57"/>
              </a:xfrm>
              <a:custGeom>
                <a:avLst/>
                <a:gdLst>
                  <a:gd name="T0" fmla="*/ 43 w 50"/>
                  <a:gd name="T1" fmla="*/ 0 h 57"/>
                  <a:gd name="T2" fmla="*/ 35 w 50"/>
                  <a:gd name="T3" fmla="*/ 22 h 57"/>
                  <a:gd name="T4" fmla="*/ 28 w 50"/>
                  <a:gd name="T5" fmla="*/ 22 h 57"/>
                  <a:gd name="T6" fmla="*/ 35 w 50"/>
                  <a:gd name="T7" fmla="*/ 22 h 57"/>
                  <a:gd name="T8" fmla="*/ 35 w 50"/>
                  <a:gd name="T9" fmla="*/ 29 h 57"/>
                  <a:gd name="T10" fmla="*/ 35 w 50"/>
                  <a:gd name="T11" fmla="*/ 36 h 57"/>
                  <a:gd name="T12" fmla="*/ 35 w 50"/>
                  <a:gd name="T13" fmla="*/ 36 h 57"/>
                  <a:gd name="T14" fmla="*/ 14 w 50"/>
                  <a:gd name="T15" fmla="*/ 57 h 57"/>
                  <a:gd name="T16" fmla="*/ 7 w 50"/>
                  <a:gd name="T17" fmla="*/ 57 h 57"/>
                  <a:gd name="T18" fmla="*/ 7 w 50"/>
                  <a:gd name="T19" fmla="*/ 50 h 57"/>
                  <a:gd name="T20" fmla="*/ 14 w 50"/>
                  <a:gd name="T21" fmla="*/ 50 h 57"/>
                  <a:gd name="T22" fmla="*/ 21 w 50"/>
                  <a:gd name="T23" fmla="*/ 57 h 57"/>
                  <a:gd name="T24" fmla="*/ 14 w 50"/>
                  <a:gd name="T25" fmla="*/ 50 h 57"/>
                  <a:gd name="T26" fmla="*/ 28 w 50"/>
                  <a:gd name="T27" fmla="*/ 29 h 57"/>
                  <a:gd name="T28" fmla="*/ 28 w 50"/>
                  <a:gd name="T29" fmla="*/ 29 h 57"/>
                  <a:gd name="T30" fmla="*/ 28 w 50"/>
                  <a:gd name="T31" fmla="*/ 29 h 57"/>
                  <a:gd name="T32" fmla="*/ 35 w 50"/>
                  <a:gd name="T33" fmla="*/ 29 h 57"/>
                  <a:gd name="T34" fmla="*/ 43 w 50"/>
                  <a:gd name="T35" fmla="*/ 29 h 57"/>
                  <a:gd name="T36" fmla="*/ 35 w 50"/>
                  <a:gd name="T37" fmla="*/ 29 h 57"/>
                  <a:gd name="T38" fmla="*/ 43 w 50"/>
                  <a:gd name="T39" fmla="*/ 14 h 57"/>
                  <a:gd name="T40" fmla="*/ 50 w 50"/>
                  <a:gd name="T41" fmla="*/ 14 h 57"/>
                  <a:gd name="T42" fmla="*/ 50 w 50"/>
                  <a:gd name="T43" fmla="*/ 14 h 57"/>
                  <a:gd name="T44" fmla="*/ 50 w 50"/>
                  <a:gd name="T45" fmla="*/ 14 h 57"/>
                  <a:gd name="T46" fmla="*/ 43 w 50"/>
                  <a:gd name="T47" fmla="*/ 29 h 57"/>
                  <a:gd name="T48" fmla="*/ 35 w 50"/>
                  <a:gd name="T49" fmla="*/ 36 h 57"/>
                  <a:gd name="T50" fmla="*/ 35 w 50"/>
                  <a:gd name="T51" fmla="*/ 36 h 57"/>
                  <a:gd name="T52" fmla="*/ 28 w 50"/>
                  <a:gd name="T53" fmla="*/ 36 h 57"/>
                  <a:gd name="T54" fmla="*/ 28 w 50"/>
                  <a:gd name="T55" fmla="*/ 29 h 57"/>
                  <a:gd name="T56" fmla="*/ 35 w 50"/>
                  <a:gd name="T57" fmla="*/ 36 h 57"/>
                  <a:gd name="T58" fmla="*/ 21 w 50"/>
                  <a:gd name="T59" fmla="*/ 57 h 57"/>
                  <a:gd name="T60" fmla="*/ 21 w 50"/>
                  <a:gd name="T61" fmla="*/ 57 h 57"/>
                  <a:gd name="T62" fmla="*/ 14 w 50"/>
                  <a:gd name="T63" fmla="*/ 57 h 57"/>
                  <a:gd name="T64" fmla="*/ 7 w 50"/>
                  <a:gd name="T65" fmla="*/ 57 h 57"/>
                  <a:gd name="T66" fmla="*/ 0 w 50"/>
                  <a:gd name="T67" fmla="*/ 57 h 57"/>
                  <a:gd name="T68" fmla="*/ 7 w 50"/>
                  <a:gd name="T69" fmla="*/ 50 h 57"/>
                  <a:gd name="T70" fmla="*/ 28 w 50"/>
                  <a:gd name="T71" fmla="*/ 29 h 57"/>
                  <a:gd name="T72" fmla="*/ 35 w 50"/>
                  <a:gd name="T73" fmla="*/ 36 h 57"/>
                  <a:gd name="T74" fmla="*/ 28 w 50"/>
                  <a:gd name="T75" fmla="*/ 29 h 57"/>
                  <a:gd name="T76" fmla="*/ 28 w 50"/>
                  <a:gd name="T77" fmla="*/ 22 h 57"/>
                  <a:gd name="T78" fmla="*/ 28 w 50"/>
                  <a:gd name="T79" fmla="*/ 22 h 57"/>
                  <a:gd name="T80" fmla="*/ 28 w 50"/>
                  <a:gd name="T81" fmla="*/ 22 h 57"/>
                  <a:gd name="T82" fmla="*/ 35 w 50"/>
                  <a:gd name="T83" fmla="*/ 0 h 57"/>
                  <a:gd name="T84" fmla="*/ 43 w 50"/>
                  <a:gd name="T8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43" y="0"/>
                    </a:moveTo>
                    <a:lnTo>
                      <a:pt x="35" y="22"/>
                    </a:lnTo>
                    <a:lnTo>
                      <a:pt x="28" y="22"/>
                    </a:lnTo>
                    <a:lnTo>
                      <a:pt x="35" y="22"/>
                    </a:lnTo>
                    <a:lnTo>
                      <a:pt x="35" y="29"/>
                    </a:lnTo>
                    <a:lnTo>
                      <a:pt x="35" y="36"/>
                    </a:lnTo>
                    <a:lnTo>
                      <a:pt x="35" y="36"/>
                    </a:lnTo>
                    <a:lnTo>
                      <a:pt x="14" y="57"/>
                    </a:lnTo>
                    <a:lnTo>
                      <a:pt x="7" y="57"/>
                    </a:lnTo>
                    <a:lnTo>
                      <a:pt x="7" y="50"/>
                    </a:lnTo>
                    <a:lnTo>
                      <a:pt x="14" y="50"/>
                    </a:lnTo>
                    <a:lnTo>
                      <a:pt x="21" y="57"/>
                    </a:lnTo>
                    <a:lnTo>
                      <a:pt x="14" y="50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35" y="29"/>
                    </a:lnTo>
                    <a:lnTo>
                      <a:pt x="43" y="29"/>
                    </a:lnTo>
                    <a:lnTo>
                      <a:pt x="35" y="29"/>
                    </a:lnTo>
                    <a:lnTo>
                      <a:pt x="4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3" y="29"/>
                    </a:lnTo>
                    <a:lnTo>
                      <a:pt x="35" y="36"/>
                    </a:lnTo>
                    <a:lnTo>
                      <a:pt x="35" y="36"/>
                    </a:lnTo>
                    <a:lnTo>
                      <a:pt x="28" y="36"/>
                    </a:lnTo>
                    <a:lnTo>
                      <a:pt x="28" y="29"/>
                    </a:lnTo>
                    <a:lnTo>
                      <a:pt x="35" y="36"/>
                    </a:lnTo>
                    <a:lnTo>
                      <a:pt x="21" y="57"/>
                    </a:lnTo>
                    <a:lnTo>
                      <a:pt x="21" y="57"/>
                    </a:lnTo>
                    <a:lnTo>
                      <a:pt x="14" y="57"/>
                    </a:lnTo>
                    <a:lnTo>
                      <a:pt x="7" y="57"/>
                    </a:lnTo>
                    <a:lnTo>
                      <a:pt x="0" y="57"/>
                    </a:lnTo>
                    <a:lnTo>
                      <a:pt x="7" y="50"/>
                    </a:lnTo>
                    <a:lnTo>
                      <a:pt x="28" y="29"/>
                    </a:lnTo>
                    <a:lnTo>
                      <a:pt x="35" y="36"/>
                    </a:lnTo>
                    <a:lnTo>
                      <a:pt x="28" y="29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35" y="0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55" name="Freeform 435"/>
              <p:cNvSpPr>
                <a:spLocks/>
              </p:cNvSpPr>
              <p:nvPr/>
            </p:nvSpPr>
            <p:spPr bwMode="auto">
              <a:xfrm>
                <a:off x="1154" y="1274"/>
                <a:ext cx="15" cy="21"/>
              </a:xfrm>
              <a:custGeom>
                <a:avLst/>
                <a:gdLst>
                  <a:gd name="T0" fmla="*/ 8 w 15"/>
                  <a:gd name="T1" fmla="*/ 21 h 21"/>
                  <a:gd name="T2" fmla="*/ 0 w 15"/>
                  <a:gd name="T3" fmla="*/ 7 h 21"/>
                  <a:gd name="T4" fmla="*/ 0 w 15"/>
                  <a:gd name="T5" fmla="*/ 7 h 21"/>
                  <a:gd name="T6" fmla="*/ 0 w 15"/>
                  <a:gd name="T7" fmla="*/ 0 h 21"/>
                  <a:gd name="T8" fmla="*/ 8 w 15"/>
                  <a:gd name="T9" fmla="*/ 7 h 21"/>
                  <a:gd name="T10" fmla="*/ 15 w 15"/>
                  <a:gd name="T11" fmla="*/ 21 h 21"/>
                  <a:gd name="T12" fmla="*/ 8 w 15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1">
                    <a:moveTo>
                      <a:pt x="8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8" y="7"/>
                    </a:lnTo>
                    <a:lnTo>
                      <a:pt x="15" y="21"/>
                    </a:lnTo>
                    <a:lnTo>
                      <a:pt x="8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56" name="Freeform 436"/>
              <p:cNvSpPr>
                <a:spLocks/>
              </p:cNvSpPr>
              <p:nvPr/>
            </p:nvSpPr>
            <p:spPr bwMode="auto">
              <a:xfrm>
                <a:off x="1140" y="1303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14 w 36"/>
                  <a:gd name="T3" fmla="*/ 14 h 49"/>
                  <a:gd name="T4" fmla="*/ 14 w 36"/>
                  <a:gd name="T5" fmla="*/ 21 h 49"/>
                  <a:gd name="T6" fmla="*/ 0 w 36"/>
                  <a:gd name="T7" fmla="*/ 42 h 49"/>
                  <a:gd name="T8" fmla="*/ 7 w 36"/>
                  <a:gd name="T9" fmla="*/ 49 h 49"/>
                  <a:gd name="T10" fmla="*/ 22 w 36"/>
                  <a:gd name="T11" fmla="*/ 28 h 49"/>
                  <a:gd name="T12" fmla="*/ 22 w 36"/>
                  <a:gd name="T13" fmla="*/ 28 h 49"/>
                  <a:gd name="T14" fmla="*/ 36 w 36"/>
                  <a:gd name="T15" fmla="*/ 7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7" y="49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57" name="Freeform 437"/>
              <p:cNvSpPr>
                <a:spLocks/>
              </p:cNvSpPr>
              <p:nvPr/>
            </p:nvSpPr>
            <p:spPr bwMode="auto">
              <a:xfrm>
                <a:off x="1140" y="1295"/>
                <a:ext cx="43" cy="71"/>
              </a:xfrm>
              <a:custGeom>
                <a:avLst/>
                <a:gdLst>
                  <a:gd name="T0" fmla="*/ 36 w 43"/>
                  <a:gd name="T1" fmla="*/ 15 h 71"/>
                  <a:gd name="T2" fmla="*/ 22 w 43"/>
                  <a:gd name="T3" fmla="*/ 29 h 71"/>
                  <a:gd name="T4" fmla="*/ 14 w 43"/>
                  <a:gd name="T5" fmla="*/ 22 h 71"/>
                  <a:gd name="T6" fmla="*/ 22 w 43"/>
                  <a:gd name="T7" fmla="*/ 22 h 71"/>
                  <a:gd name="T8" fmla="*/ 22 w 43"/>
                  <a:gd name="T9" fmla="*/ 29 h 71"/>
                  <a:gd name="T10" fmla="*/ 22 w 43"/>
                  <a:gd name="T11" fmla="*/ 36 h 71"/>
                  <a:gd name="T12" fmla="*/ 22 w 43"/>
                  <a:gd name="T13" fmla="*/ 36 h 71"/>
                  <a:gd name="T14" fmla="*/ 7 w 43"/>
                  <a:gd name="T15" fmla="*/ 57 h 71"/>
                  <a:gd name="T16" fmla="*/ 0 w 43"/>
                  <a:gd name="T17" fmla="*/ 57 h 71"/>
                  <a:gd name="T18" fmla="*/ 7 w 43"/>
                  <a:gd name="T19" fmla="*/ 50 h 71"/>
                  <a:gd name="T20" fmla="*/ 14 w 43"/>
                  <a:gd name="T21" fmla="*/ 57 h 71"/>
                  <a:gd name="T22" fmla="*/ 14 w 43"/>
                  <a:gd name="T23" fmla="*/ 64 h 71"/>
                  <a:gd name="T24" fmla="*/ 7 w 43"/>
                  <a:gd name="T25" fmla="*/ 57 h 71"/>
                  <a:gd name="T26" fmla="*/ 36 w 43"/>
                  <a:gd name="T27" fmla="*/ 15 h 71"/>
                  <a:gd name="T28" fmla="*/ 43 w 43"/>
                  <a:gd name="T29" fmla="*/ 15 h 71"/>
                  <a:gd name="T30" fmla="*/ 36 w 43"/>
                  <a:gd name="T31" fmla="*/ 22 h 71"/>
                  <a:gd name="T32" fmla="*/ 29 w 43"/>
                  <a:gd name="T33" fmla="*/ 15 h 71"/>
                  <a:gd name="T34" fmla="*/ 29 w 43"/>
                  <a:gd name="T35" fmla="*/ 8 h 71"/>
                  <a:gd name="T36" fmla="*/ 36 w 43"/>
                  <a:gd name="T37" fmla="*/ 0 h 71"/>
                  <a:gd name="T38" fmla="*/ 36 w 43"/>
                  <a:gd name="T39" fmla="*/ 8 h 71"/>
                  <a:gd name="T40" fmla="*/ 43 w 43"/>
                  <a:gd name="T41" fmla="*/ 15 h 71"/>
                  <a:gd name="T42" fmla="*/ 43 w 43"/>
                  <a:gd name="T43" fmla="*/ 15 h 71"/>
                  <a:gd name="T44" fmla="*/ 43 w 43"/>
                  <a:gd name="T45" fmla="*/ 22 h 71"/>
                  <a:gd name="T46" fmla="*/ 14 w 43"/>
                  <a:gd name="T47" fmla="*/ 64 h 71"/>
                  <a:gd name="T48" fmla="*/ 7 w 43"/>
                  <a:gd name="T49" fmla="*/ 71 h 71"/>
                  <a:gd name="T50" fmla="*/ 7 w 43"/>
                  <a:gd name="T51" fmla="*/ 64 h 71"/>
                  <a:gd name="T52" fmla="*/ 0 w 43"/>
                  <a:gd name="T53" fmla="*/ 57 h 71"/>
                  <a:gd name="T54" fmla="*/ 0 w 43"/>
                  <a:gd name="T55" fmla="*/ 57 h 71"/>
                  <a:gd name="T56" fmla="*/ 0 w 43"/>
                  <a:gd name="T57" fmla="*/ 50 h 71"/>
                  <a:gd name="T58" fmla="*/ 14 w 43"/>
                  <a:gd name="T59" fmla="*/ 29 h 71"/>
                  <a:gd name="T60" fmla="*/ 22 w 43"/>
                  <a:gd name="T61" fmla="*/ 36 h 71"/>
                  <a:gd name="T62" fmla="*/ 14 w 43"/>
                  <a:gd name="T63" fmla="*/ 29 h 71"/>
                  <a:gd name="T64" fmla="*/ 14 w 43"/>
                  <a:gd name="T65" fmla="*/ 22 h 71"/>
                  <a:gd name="T66" fmla="*/ 14 w 43"/>
                  <a:gd name="T67" fmla="*/ 22 h 71"/>
                  <a:gd name="T68" fmla="*/ 14 w 43"/>
                  <a:gd name="T69" fmla="*/ 22 h 71"/>
                  <a:gd name="T70" fmla="*/ 29 w 43"/>
                  <a:gd name="T71" fmla="*/ 8 h 71"/>
                  <a:gd name="T72" fmla="*/ 36 w 43"/>
                  <a:gd name="T73" fmla="*/ 1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" h="71">
                    <a:moveTo>
                      <a:pt x="36" y="15"/>
                    </a:moveTo>
                    <a:lnTo>
                      <a:pt x="22" y="29"/>
                    </a:lnTo>
                    <a:lnTo>
                      <a:pt x="14" y="22"/>
                    </a:lnTo>
                    <a:lnTo>
                      <a:pt x="22" y="22"/>
                    </a:lnTo>
                    <a:lnTo>
                      <a:pt x="22" y="29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7" y="57"/>
                    </a:lnTo>
                    <a:lnTo>
                      <a:pt x="0" y="57"/>
                    </a:lnTo>
                    <a:lnTo>
                      <a:pt x="7" y="50"/>
                    </a:lnTo>
                    <a:lnTo>
                      <a:pt x="14" y="57"/>
                    </a:lnTo>
                    <a:lnTo>
                      <a:pt x="14" y="64"/>
                    </a:lnTo>
                    <a:lnTo>
                      <a:pt x="7" y="57"/>
                    </a:lnTo>
                    <a:lnTo>
                      <a:pt x="36" y="15"/>
                    </a:lnTo>
                    <a:lnTo>
                      <a:pt x="43" y="15"/>
                    </a:lnTo>
                    <a:lnTo>
                      <a:pt x="36" y="22"/>
                    </a:lnTo>
                    <a:lnTo>
                      <a:pt x="29" y="15"/>
                    </a:lnTo>
                    <a:lnTo>
                      <a:pt x="29" y="8"/>
                    </a:lnTo>
                    <a:lnTo>
                      <a:pt x="36" y="0"/>
                    </a:lnTo>
                    <a:lnTo>
                      <a:pt x="36" y="8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43" y="22"/>
                    </a:lnTo>
                    <a:lnTo>
                      <a:pt x="14" y="64"/>
                    </a:lnTo>
                    <a:lnTo>
                      <a:pt x="7" y="71"/>
                    </a:lnTo>
                    <a:lnTo>
                      <a:pt x="7" y="6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22" y="36"/>
                    </a:lnTo>
                    <a:lnTo>
                      <a:pt x="14" y="29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9" y="8"/>
                    </a:lnTo>
                    <a:lnTo>
                      <a:pt x="36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58" name="Freeform 438"/>
              <p:cNvSpPr>
                <a:spLocks/>
              </p:cNvSpPr>
              <p:nvPr/>
            </p:nvSpPr>
            <p:spPr bwMode="auto">
              <a:xfrm>
                <a:off x="1154" y="1317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15 w 36"/>
                  <a:gd name="T3" fmla="*/ 21 h 49"/>
                  <a:gd name="T4" fmla="*/ 15 w 36"/>
                  <a:gd name="T5" fmla="*/ 28 h 49"/>
                  <a:gd name="T6" fmla="*/ 0 w 36"/>
                  <a:gd name="T7" fmla="*/ 42 h 49"/>
                  <a:gd name="T8" fmla="*/ 0 w 36"/>
                  <a:gd name="T9" fmla="*/ 49 h 49"/>
                  <a:gd name="T10" fmla="*/ 22 w 36"/>
                  <a:gd name="T11" fmla="*/ 28 h 49"/>
                  <a:gd name="T12" fmla="*/ 22 w 36"/>
                  <a:gd name="T13" fmla="*/ 28 h 49"/>
                  <a:gd name="T14" fmla="*/ 36 w 36"/>
                  <a:gd name="T15" fmla="*/ 14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15" y="21"/>
                    </a:lnTo>
                    <a:lnTo>
                      <a:pt x="15" y="28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36" y="14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59" name="Freeform 439"/>
              <p:cNvSpPr>
                <a:spLocks/>
              </p:cNvSpPr>
              <p:nvPr/>
            </p:nvSpPr>
            <p:spPr bwMode="auto">
              <a:xfrm>
                <a:off x="1154" y="1310"/>
                <a:ext cx="50" cy="70"/>
              </a:xfrm>
              <a:custGeom>
                <a:avLst/>
                <a:gdLst>
                  <a:gd name="T0" fmla="*/ 36 w 50"/>
                  <a:gd name="T1" fmla="*/ 14 h 70"/>
                  <a:gd name="T2" fmla="*/ 22 w 50"/>
                  <a:gd name="T3" fmla="*/ 35 h 70"/>
                  <a:gd name="T4" fmla="*/ 15 w 50"/>
                  <a:gd name="T5" fmla="*/ 28 h 70"/>
                  <a:gd name="T6" fmla="*/ 22 w 50"/>
                  <a:gd name="T7" fmla="*/ 28 h 70"/>
                  <a:gd name="T8" fmla="*/ 22 w 50"/>
                  <a:gd name="T9" fmla="*/ 35 h 70"/>
                  <a:gd name="T10" fmla="*/ 22 w 50"/>
                  <a:gd name="T11" fmla="*/ 42 h 70"/>
                  <a:gd name="T12" fmla="*/ 22 w 50"/>
                  <a:gd name="T13" fmla="*/ 42 h 70"/>
                  <a:gd name="T14" fmla="*/ 8 w 50"/>
                  <a:gd name="T15" fmla="*/ 56 h 70"/>
                  <a:gd name="T16" fmla="*/ 0 w 50"/>
                  <a:gd name="T17" fmla="*/ 49 h 70"/>
                  <a:gd name="T18" fmla="*/ 8 w 50"/>
                  <a:gd name="T19" fmla="*/ 49 h 70"/>
                  <a:gd name="T20" fmla="*/ 8 w 50"/>
                  <a:gd name="T21" fmla="*/ 56 h 70"/>
                  <a:gd name="T22" fmla="*/ 8 w 50"/>
                  <a:gd name="T23" fmla="*/ 63 h 70"/>
                  <a:gd name="T24" fmla="*/ 0 w 50"/>
                  <a:gd name="T25" fmla="*/ 56 h 70"/>
                  <a:gd name="T26" fmla="*/ 36 w 50"/>
                  <a:gd name="T27" fmla="*/ 21 h 70"/>
                  <a:gd name="T28" fmla="*/ 43 w 50"/>
                  <a:gd name="T29" fmla="*/ 21 h 70"/>
                  <a:gd name="T30" fmla="*/ 36 w 50"/>
                  <a:gd name="T31" fmla="*/ 21 h 70"/>
                  <a:gd name="T32" fmla="*/ 29 w 50"/>
                  <a:gd name="T33" fmla="*/ 7 h 70"/>
                  <a:gd name="T34" fmla="*/ 29 w 50"/>
                  <a:gd name="T35" fmla="*/ 7 h 70"/>
                  <a:gd name="T36" fmla="*/ 36 w 50"/>
                  <a:gd name="T37" fmla="*/ 0 h 70"/>
                  <a:gd name="T38" fmla="*/ 36 w 50"/>
                  <a:gd name="T39" fmla="*/ 7 h 70"/>
                  <a:gd name="T40" fmla="*/ 43 w 50"/>
                  <a:gd name="T41" fmla="*/ 21 h 70"/>
                  <a:gd name="T42" fmla="*/ 50 w 50"/>
                  <a:gd name="T43" fmla="*/ 28 h 70"/>
                  <a:gd name="T44" fmla="*/ 43 w 50"/>
                  <a:gd name="T45" fmla="*/ 28 h 70"/>
                  <a:gd name="T46" fmla="*/ 8 w 50"/>
                  <a:gd name="T47" fmla="*/ 63 h 70"/>
                  <a:gd name="T48" fmla="*/ 0 w 50"/>
                  <a:gd name="T49" fmla="*/ 70 h 70"/>
                  <a:gd name="T50" fmla="*/ 0 w 50"/>
                  <a:gd name="T51" fmla="*/ 56 h 70"/>
                  <a:gd name="T52" fmla="*/ 0 w 50"/>
                  <a:gd name="T53" fmla="*/ 49 h 70"/>
                  <a:gd name="T54" fmla="*/ 0 w 50"/>
                  <a:gd name="T55" fmla="*/ 49 h 70"/>
                  <a:gd name="T56" fmla="*/ 0 w 50"/>
                  <a:gd name="T57" fmla="*/ 49 h 70"/>
                  <a:gd name="T58" fmla="*/ 15 w 50"/>
                  <a:gd name="T59" fmla="*/ 35 h 70"/>
                  <a:gd name="T60" fmla="*/ 22 w 50"/>
                  <a:gd name="T61" fmla="*/ 42 h 70"/>
                  <a:gd name="T62" fmla="*/ 15 w 50"/>
                  <a:gd name="T63" fmla="*/ 35 h 70"/>
                  <a:gd name="T64" fmla="*/ 15 w 50"/>
                  <a:gd name="T65" fmla="*/ 28 h 70"/>
                  <a:gd name="T66" fmla="*/ 15 w 50"/>
                  <a:gd name="T67" fmla="*/ 28 h 70"/>
                  <a:gd name="T68" fmla="*/ 15 w 50"/>
                  <a:gd name="T69" fmla="*/ 28 h 70"/>
                  <a:gd name="T70" fmla="*/ 29 w 50"/>
                  <a:gd name="T71" fmla="*/ 7 h 70"/>
                  <a:gd name="T72" fmla="*/ 36 w 50"/>
                  <a:gd name="T73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70">
                    <a:moveTo>
                      <a:pt x="36" y="14"/>
                    </a:moveTo>
                    <a:lnTo>
                      <a:pt x="22" y="35"/>
                    </a:lnTo>
                    <a:lnTo>
                      <a:pt x="15" y="28"/>
                    </a:lnTo>
                    <a:lnTo>
                      <a:pt x="22" y="28"/>
                    </a:lnTo>
                    <a:lnTo>
                      <a:pt x="22" y="35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8" y="56"/>
                    </a:lnTo>
                    <a:lnTo>
                      <a:pt x="0" y="49"/>
                    </a:lnTo>
                    <a:lnTo>
                      <a:pt x="8" y="49"/>
                    </a:lnTo>
                    <a:lnTo>
                      <a:pt x="8" y="56"/>
                    </a:lnTo>
                    <a:lnTo>
                      <a:pt x="8" y="63"/>
                    </a:lnTo>
                    <a:lnTo>
                      <a:pt x="0" y="56"/>
                    </a:lnTo>
                    <a:lnTo>
                      <a:pt x="36" y="21"/>
                    </a:lnTo>
                    <a:lnTo>
                      <a:pt x="43" y="21"/>
                    </a:lnTo>
                    <a:lnTo>
                      <a:pt x="36" y="21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36" y="7"/>
                    </a:lnTo>
                    <a:lnTo>
                      <a:pt x="43" y="21"/>
                    </a:lnTo>
                    <a:lnTo>
                      <a:pt x="50" y="28"/>
                    </a:lnTo>
                    <a:lnTo>
                      <a:pt x="43" y="28"/>
                    </a:lnTo>
                    <a:lnTo>
                      <a:pt x="8" y="63"/>
                    </a:lnTo>
                    <a:lnTo>
                      <a:pt x="0" y="70"/>
                    </a:lnTo>
                    <a:lnTo>
                      <a:pt x="0" y="56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5" y="35"/>
                    </a:lnTo>
                    <a:lnTo>
                      <a:pt x="22" y="42"/>
                    </a:lnTo>
                    <a:lnTo>
                      <a:pt x="15" y="35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29" y="7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60" name="Freeform 440"/>
              <p:cNvSpPr>
                <a:spLocks/>
              </p:cNvSpPr>
              <p:nvPr/>
            </p:nvSpPr>
            <p:spPr bwMode="auto">
              <a:xfrm>
                <a:off x="1169" y="1338"/>
                <a:ext cx="35" cy="42"/>
              </a:xfrm>
              <a:custGeom>
                <a:avLst/>
                <a:gdLst>
                  <a:gd name="T0" fmla="*/ 28 w 35"/>
                  <a:gd name="T1" fmla="*/ 0 h 42"/>
                  <a:gd name="T2" fmla="*/ 14 w 35"/>
                  <a:gd name="T3" fmla="*/ 14 h 42"/>
                  <a:gd name="T4" fmla="*/ 14 w 35"/>
                  <a:gd name="T5" fmla="*/ 21 h 42"/>
                  <a:gd name="T6" fmla="*/ 0 w 35"/>
                  <a:gd name="T7" fmla="*/ 42 h 42"/>
                  <a:gd name="T8" fmla="*/ 0 w 35"/>
                  <a:gd name="T9" fmla="*/ 42 h 42"/>
                  <a:gd name="T10" fmla="*/ 14 w 35"/>
                  <a:gd name="T11" fmla="*/ 21 h 42"/>
                  <a:gd name="T12" fmla="*/ 21 w 35"/>
                  <a:gd name="T13" fmla="*/ 21 h 42"/>
                  <a:gd name="T14" fmla="*/ 35 w 35"/>
                  <a:gd name="T15" fmla="*/ 7 h 42"/>
                  <a:gd name="T16" fmla="*/ 28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61" name="Freeform 441"/>
              <p:cNvSpPr>
                <a:spLocks/>
              </p:cNvSpPr>
              <p:nvPr/>
            </p:nvSpPr>
            <p:spPr bwMode="auto">
              <a:xfrm>
                <a:off x="1169" y="1331"/>
                <a:ext cx="49" cy="57"/>
              </a:xfrm>
              <a:custGeom>
                <a:avLst/>
                <a:gdLst>
                  <a:gd name="T0" fmla="*/ 35 w 49"/>
                  <a:gd name="T1" fmla="*/ 14 h 57"/>
                  <a:gd name="T2" fmla="*/ 21 w 49"/>
                  <a:gd name="T3" fmla="*/ 28 h 57"/>
                  <a:gd name="T4" fmla="*/ 14 w 49"/>
                  <a:gd name="T5" fmla="*/ 21 h 57"/>
                  <a:gd name="T6" fmla="*/ 21 w 49"/>
                  <a:gd name="T7" fmla="*/ 21 h 57"/>
                  <a:gd name="T8" fmla="*/ 21 w 49"/>
                  <a:gd name="T9" fmla="*/ 28 h 57"/>
                  <a:gd name="T10" fmla="*/ 21 w 49"/>
                  <a:gd name="T11" fmla="*/ 35 h 57"/>
                  <a:gd name="T12" fmla="*/ 21 w 49"/>
                  <a:gd name="T13" fmla="*/ 35 h 57"/>
                  <a:gd name="T14" fmla="*/ 7 w 49"/>
                  <a:gd name="T15" fmla="*/ 57 h 57"/>
                  <a:gd name="T16" fmla="*/ 0 w 49"/>
                  <a:gd name="T17" fmla="*/ 49 h 57"/>
                  <a:gd name="T18" fmla="*/ 0 w 49"/>
                  <a:gd name="T19" fmla="*/ 49 h 57"/>
                  <a:gd name="T20" fmla="*/ 14 w 49"/>
                  <a:gd name="T21" fmla="*/ 28 h 57"/>
                  <a:gd name="T22" fmla="*/ 14 w 49"/>
                  <a:gd name="T23" fmla="*/ 28 h 57"/>
                  <a:gd name="T24" fmla="*/ 14 w 49"/>
                  <a:gd name="T25" fmla="*/ 28 h 57"/>
                  <a:gd name="T26" fmla="*/ 21 w 49"/>
                  <a:gd name="T27" fmla="*/ 28 h 57"/>
                  <a:gd name="T28" fmla="*/ 28 w 49"/>
                  <a:gd name="T29" fmla="*/ 35 h 57"/>
                  <a:gd name="T30" fmla="*/ 21 w 49"/>
                  <a:gd name="T31" fmla="*/ 28 h 57"/>
                  <a:gd name="T32" fmla="*/ 35 w 49"/>
                  <a:gd name="T33" fmla="*/ 14 h 57"/>
                  <a:gd name="T34" fmla="*/ 42 w 49"/>
                  <a:gd name="T35" fmla="*/ 14 h 57"/>
                  <a:gd name="T36" fmla="*/ 35 w 49"/>
                  <a:gd name="T37" fmla="*/ 21 h 57"/>
                  <a:gd name="T38" fmla="*/ 28 w 49"/>
                  <a:gd name="T39" fmla="*/ 14 h 57"/>
                  <a:gd name="T40" fmla="*/ 28 w 49"/>
                  <a:gd name="T41" fmla="*/ 7 h 57"/>
                  <a:gd name="T42" fmla="*/ 35 w 49"/>
                  <a:gd name="T43" fmla="*/ 0 h 57"/>
                  <a:gd name="T44" fmla="*/ 35 w 49"/>
                  <a:gd name="T45" fmla="*/ 7 h 57"/>
                  <a:gd name="T46" fmla="*/ 42 w 49"/>
                  <a:gd name="T47" fmla="*/ 14 h 57"/>
                  <a:gd name="T48" fmla="*/ 49 w 49"/>
                  <a:gd name="T49" fmla="*/ 21 h 57"/>
                  <a:gd name="T50" fmla="*/ 42 w 49"/>
                  <a:gd name="T51" fmla="*/ 21 h 57"/>
                  <a:gd name="T52" fmla="*/ 28 w 49"/>
                  <a:gd name="T53" fmla="*/ 35 h 57"/>
                  <a:gd name="T54" fmla="*/ 28 w 49"/>
                  <a:gd name="T55" fmla="*/ 35 h 57"/>
                  <a:gd name="T56" fmla="*/ 21 w 49"/>
                  <a:gd name="T57" fmla="*/ 35 h 57"/>
                  <a:gd name="T58" fmla="*/ 14 w 49"/>
                  <a:gd name="T59" fmla="*/ 35 h 57"/>
                  <a:gd name="T60" fmla="*/ 14 w 49"/>
                  <a:gd name="T61" fmla="*/ 28 h 57"/>
                  <a:gd name="T62" fmla="*/ 21 w 49"/>
                  <a:gd name="T63" fmla="*/ 35 h 57"/>
                  <a:gd name="T64" fmla="*/ 7 w 49"/>
                  <a:gd name="T65" fmla="*/ 57 h 57"/>
                  <a:gd name="T66" fmla="*/ 7 w 49"/>
                  <a:gd name="T67" fmla="*/ 57 h 57"/>
                  <a:gd name="T68" fmla="*/ 0 w 49"/>
                  <a:gd name="T69" fmla="*/ 49 h 57"/>
                  <a:gd name="T70" fmla="*/ 14 w 49"/>
                  <a:gd name="T71" fmla="*/ 28 h 57"/>
                  <a:gd name="T72" fmla="*/ 21 w 49"/>
                  <a:gd name="T73" fmla="*/ 35 h 57"/>
                  <a:gd name="T74" fmla="*/ 14 w 49"/>
                  <a:gd name="T75" fmla="*/ 28 h 57"/>
                  <a:gd name="T76" fmla="*/ 14 w 49"/>
                  <a:gd name="T77" fmla="*/ 21 h 57"/>
                  <a:gd name="T78" fmla="*/ 14 w 49"/>
                  <a:gd name="T79" fmla="*/ 21 h 57"/>
                  <a:gd name="T80" fmla="*/ 14 w 49"/>
                  <a:gd name="T81" fmla="*/ 21 h 57"/>
                  <a:gd name="T82" fmla="*/ 28 w 49"/>
                  <a:gd name="T83" fmla="*/ 7 h 57"/>
                  <a:gd name="T84" fmla="*/ 35 w 49"/>
                  <a:gd name="T8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57">
                    <a:moveTo>
                      <a:pt x="35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42" y="14"/>
                    </a:lnTo>
                    <a:lnTo>
                      <a:pt x="35" y="21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14"/>
                    </a:lnTo>
                    <a:lnTo>
                      <a:pt x="49" y="21"/>
                    </a:lnTo>
                    <a:lnTo>
                      <a:pt x="42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62" name="Freeform 442"/>
              <p:cNvSpPr>
                <a:spLocks/>
              </p:cNvSpPr>
              <p:nvPr/>
            </p:nvSpPr>
            <p:spPr bwMode="auto">
              <a:xfrm>
                <a:off x="1183" y="1352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14 h 50"/>
                  <a:gd name="T4" fmla="*/ 14 w 35"/>
                  <a:gd name="T5" fmla="*/ 21 h 50"/>
                  <a:gd name="T6" fmla="*/ 0 w 35"/>
                  <a:gd name="T7" fmla="*/ 43 h 50"/>
                  <a:gd name="T8" fmla="*/ 0 w 35"/>
                  <a:gd name="T9" fmla="*/ 50 h 50"/>
                  <a:gd name="T10" fmla="*/ 14 w 35"/>
                  <a:gd name="T11" fmla="*/ 28 h 50"/>
                  <a:gd name="T12" fmla="*/ 21 w 35"/>
                  <a:gd name="T13" fmla="*/ 28 h 50"/>
                  <a:gd name="T14" fmla="*/ 35 w 35"/>
                  <a:gd name="T15" fmla="*/ 7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63" name="Freeform 443"/>
              <p:cNvSpPr>
                <a:spLocks/>
              </p:cNvSpPr>
              <p:nvPr/>
            </p:nvSpPr>
            <p:spPr bwMode="auto">
              <a:xfrm>
                <a:off x="1183" y="1352"/>
                <a:ext cx="42" cy="71"/>
              </a:xfrm>
              <a:custGeom>
                <a:avLst/>
                <a:gdLst>
                  <a:gd name="T0" fmla="*/ 35 w 42"/>
                  <a:gd name="T1" fmla="*/ 7 h 71"/>
                  <a:gd name="T2" fmla="*/ 21 w 42"/>
                  <a:gd name="T3" fmla="*/ 21 h 71"/>
                  <a:gd name="T4" fmla="*/ 14 w 42"/>
                  <a:gd name="T5" fmla="*/ 14 h 71"/>
                  <a:gd name="T6" fmla="*/ 21 w 42"/>
                  <a:gd name="T7" fmla="*/ 14 h 71"/>
                  <a:gd name="T8" fmla="*/ 21 w 42"/>
                  <a:gd name="T9" fmla="*/ 21 h 71"/>
                  <a:gd name="T10" fmla="*/ 21 w 42"/>
                  <a:gd name="T11" fmla="*/ 28 h 71"/>
                  <a:gd name="T12" fmla="*/ 21 w 42"/>
                  <a:gd name="T13" fmla="*/ 28 h 71"/>
                  <a:gd name="T14" fmla="*/ 7 w 42"/>
                  <a:gd name="T15" fmla="*/ 50 h 71"/>
                  <a:gd name="T16" fmla="*/ 0 w 42"/>
                  <a:gd name="T17" fmla="*/ 43 h 71"/>
                  <a:gd name="T18" fmla="*/ 7 w 42"/>
                  <a:gd name="T19" fmla="*/ 43 h 71"/>
                  <a:gd name="T20" fmla="*/ 7 w 42"/>
                  <a:gd name="T21" fmla="*/ 50 h 71"/>
                  <a:gd name="T22" fmla="*/ 7 w 42"/>
                  <a:gd name="T23" fmla="*/ 57 h 71"/>
                  <a:gd name="T24" fmla="*/ 0 w 42"/>
                  <a:gd name="T25" fmla="*/ 50 h 71"/>
                  <a:gd name="T26" fmla="*/ 14 w 42"/>
                  <a:gd name="T27" fmla="*/ 28 h 71"/>
                  <a:gd name="T28" fmla="*/ 14 w 42"/>
                  <a:gd name="T29" fmla="*/ 28 h 71"/>
                  <a:gd name="T30" fmla="*/ 14 w 42"/>
                  <a:gd name="T31" fmla="*/ 28 h 71"/>
                  <a:gd name="T32" fmla="*/ 21 w 42"/>
                  <a:gd name="T33" fmla="*/ 28 h 71"/>
                  <a:gd name="T34" fmla="*/ 28 w 42"/>
                  <a:gd name="T35" fmla="*/ 36 h 71"/>
                  <a:gd name="T36" fmla="*/ 21 w 42"/>
                  <a:gd name="T37" fmla="*/ 28 h 71"/>
                  <a:gd name="T38" fmla="*/ 35 w 42"/>
                  <a:gd name="T39" fmla="*/ 7 h 71"/>
                  <a:gd name="T40" fmla="*/ 42 w 42"/>
                  <a:gd name="T41" fmla="*/ 7 h 71"/>
                  <a:gd name="T42" fmla="*/ 42 w 42"/>
                  <a:gd name="T43" fmla="*/ 7 h 71"/>
                  <a:gd name="T44" fmla="*/ 42 w 42"/>
                  <a:gd name="T45" fmla="*/ 14 h 71"/>
                  <a:gd name="T46" fmla="*/ 28 w 42"/>
                  <a:gd name="T47" fmla="*/ 36 h 71"/>
                  <a:gd name="T48" fmla="*/ 28 w 42"/>
                  <a:gd name="T49" fmla="*/ 36 h 71"/>
                  <a:gd name="T50" fmla="*/ 21 w 42"/>
                  <a:gd name="T51" fmla="*/ 36 h 71"/>
                  <a:gd name="T52" fmla="*/ 14 w 42"/>
                  <a:gd name="T53" fmla="*/ 36 h 71"/>
                  <a:gd name="T54" fmla="*/ 14 w 42"/>
                  <a:gd name="T55" fmla="*/ 28 h 71"/>
                  <a:gd name="T56" fmla="*/ 21 w 42"/>
                  <a:gd name="T57" fmla="*/ 36 h 71"/>
                  <a:gd name="T58" fmla="*/ 7 w 42"/>
                  <a:gd name="T59" fmla="*/ 57 h 71"/>
                  <a:gd name="T60" fmla="*/ 0 w 42"/>
                  <a:gd name="T61" fmla="*/ 71 h 71"/>
                  <a:gd name="T62" fmla="*/ 0 w 42"/>
                  <a:gd name="T63" fmla="*/ 50 h 71"/>
                  <a:gd name="T64" fmla="*/ 0 w 42"/>
                  <a:gd name="T65" fmla="*/ 43 h 71"/>
                  <a:gd name="T66" fmla="*/ 0 w 42"/>
                  <a:gd name="T67" fmla="*/ 43 h 71"/>
                  <a:gd name="T68" fmla="*/ 0 w 42"/>
                  <a:gd name="T69" fmla="*/ 43 h 71"/>
                  <a:gd name="T70" fmla="*/ 14 w 42"/>
                  <a:gd name="T71" fmla="*/ 21 h 71"/>
                  <a:gd name="T72" fmla="*/ 21 w 42"/>
                  <a:gd name="T73" fmla="*/ 28 h 71"/>
                  <a:gd name="T74" fmla="*/ 14 w 42"/>
                  <a:gd name="T75" fmla="*/ 21 h 71"/>
                  <a:gd name="T76" fmla="*/ 14 w 42"/>
                  <a:gd name="T77" fmla="*/ 14 h 71"/>
                  <a:gd name="T78" fmla="*/ 14 w 42"/>
                  <a:gd name="T79" fmla="*/ 14 h 71"/>
                  <a:gd name="T80" fmla="*/ 14 w 42"/>
                  <a:gd name="T81" fmla="*/ 14 h 71"/>
                  <a:gd name="T82" fmla="*/ 28 w 42"/>
                  <a:gd name="T83" fmla="*/ 0 h 71"/>
                  <a:gd name="T84" fmla="*/ 35 w 42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35" y="7"/>
                    </a:moveTo>
                    <a:lnTo>
                      <a:pt x="21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7" y="50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6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1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28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71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4" y="21"/>
                    </a:lnTo>
                    <a:lnTo>
                      <a:pt x="21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8" y="0"/>
                    </a:lnTo>
                    <a:lnTo>
                      <a:pt x="35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64" name="Freeform 444"/>
              <p:cNvSpPr>
                <a:spLocks/>
              </p:cNvSpPr>
              <p:nvPr/>
            </p:nvSpPr>
            <p:spPr bwMode="auto">
              <a:xfrm>
                <a:off x="1211" y="1345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14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14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65" name="Freeform 445"/>
              <p:cNvSpPr>
                <a:spLocks/>
              </p:cNvSpPr>
              <p:nvPr/>
            </p:nvSpPr>
            <p:spPr bwMode="auto">
              <a:xfrm>
                <a:off x="1197" y="1366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22 h 50"/>
                  <a:gd name="T4" fmla="*/ 14 w 35"/>
                  <a:gd name="T5" fmla="*/ 29 h 50"/>
                  <a:gd name="T6" fmla="*/ 0 w 35"/>
                  <a:gd name="T7" fmla="*/ 50 h 50"/>
                  <a:gd name="T8" fmla="*/ 0 w 35"/>
                  <a:gd name="T9" fmla="*/ 50 h 50"/>
                  <a:gd name="T10" fmla="*/ 14 w 35"/>
                  <a:gd name="T11" fmla="*/ 29 h 50"/>
                  <a:gd name="T12" fmla="*/ 21 w 35"/>
                  <a:gd name="T13" fmla="*/ 29 h 50"/>
                  <a:gd name="T14" fmla="*/ 35 w 35"/>
                  <a:gd name="T15" fmla="*/ 14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22"/>
                    </a:lnTo>
                    <a:lnTo>
                      <a:pt x="14" y="29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66" name="Freeform 446"/>
              <p:cNvSpPr>
                <a:spLocks/>
              </p:cNvSpPr>
              <p:nvPr/>
            </p:nvSpPr>
            <p:spPr bwMode="auto">
              <a:xfrm>
                <a:off x="1197" y="1359"/>
                <a:ext cx="50" cy="64"/>
              </a:xfrm>
              <a:custGeom>
                <a:avLst/>
                <a:gdLst>
                  <a:gd name="T0" fmla="*/ 35 w 50"/>
                  <a:gd name="T1" fmla="*/ 14 h 64"/>
                  <a:gd name="T2" fmla="*/ 21 w 50"/>
                  <a:gd name="T3" fmla="*/ 36 h 64"/>
                  <a:gd name="T4" fmla="*/ 14 w 50"/>
                  <a:gd name="T5" fmla="*/ 29 h 64"/>
                  <a:gd name="T6" fmla="*/ 21 w 50"/>
                  <a:gd name="T7" fmla="*/ 29 h 64"/>
                  <a:gd name="T8" fmla="*/ 21 w 50"/>
                  <a:gd name="T9" fmla="*/ 36 h 64"/>
                  <a:gd name="T10" fmla="*/ 21 w 50"/>
                  <a:gd name="T11" fmla="*/ 43 h 64"/>
                  <a:gd name="T12" fmla="*/ 21 w 50"/>
                  <a:gd name="T13" fmla="*/ 43 h 64"/>
                  <a:gd name="T14" fmla="*/ 7 w 50"/>
                  <a:gd name="T15" fmla="*/ 64 h 64"/>
                  <a:gd name="T16" fmla="*/ 0 w 50"/>
                  <a:gd name="T17" fmla="*/ 57 h 64"/>
                  <a:gd name="T18" fmla="*/ 0 w 50"/>
                  <a:gd name="T19" fmla="*/ 57 h 64"/>
                  <a:gd name="T20" fmla="*/ 14 w 50"/>
                  <a:gd name="T21" fmla="*/ 36 h 64"/>
                  <a:gd name="T22" fmla="*/ 14 w 50"/>
                  <a:gd name="T23" fmla="*/ 36 h 64"/>
                  <a:gd name="T24" fmla="*/ 14 w 50"/>
                  <a:gd name="T25" fmla="*/ 36 h 64"/>
                  <a:gd name="T26" fmla="*/ 21 w 50"/>
                  <a:gd name="T27" fmla="*/ 36 h 64"/>
                  <a:gd name="T28" fmla="*/ 28 w 50"/>
                  <a:gd name="T29" fmla="*/ 43 h 64"/>
                  <a:gd name="T30" fmla="*/ 21 w 50"/>
                  <a:gd name="T31" fmla="*/ 36 h 64"/>
                  <a:gd name="T32" fmla="*/ 35 w 50"/>
                  <a:gd name="T33" fmla="*/ 21 h 64"/>
                  <a:gd name="T34" fmla="*/ 43 w 50"/>
                  <a:gd name="T35" fmla="*/ 21 h 64"/>
                  <a:gd name="T36" fmla="*/ 35 w 50"/>
                  <a:gd name="T37" fmla="*/ 21 h 64"/>
                  <a:gd name="T38" fmla="*/ 28 w 50"/>
                  <a:gd name="T39" fmla="*/ 7 h 64"/>
                  <a:gd name="T40" fmla="*/ 28 w 50"/>
                  <a:gd name="T41" fmla="*/ 7 h 64"/>
                  <a:gd name="T42" fmla="*/ 35 w 50"/>
                  <a:gd name="T43" fmla="*/ 0 h 64"/>
                  <a:gd name="T44" fmla="*/ 35 w 50"/>
                  <a:gd name="T45" fmla="*/ 7 h 64"/>
                  <a:gd name="T46" fmla="*/ 43 w 50"/>
                  <a:gd name="T47" fmla="*/ 21 h 64"/>
                  <a:gd name="T48" fmla="*/ 50 w 50"/>
                  <a:gd name="T49" fmla="*/ 29 h 64"/>
                  <a:gd name="T50" fmla="*/ 43 w 50"/>
                  <a:gd name="T51" fmla="*/ 29 h 64"/>
                  <a:gd name="T52" fmla="*/ 28 w 50"/>
                  <a:gd name="T53" fmla="*/ 43 h 64"/>
                  <a:gd name="T54" fmla="*/ 28 w 50"/>
                  <a:gd name="T55" fmla="*/ 43 h 64"/>
                  <a:gd name="T56" fmla="*/ 21 w 50"/>
                  <a:gd name="T57" fmla="*/ 43 h 64"/>
                  <a:gd name="T58" fmla="*/ 14 w 50"/>
                  <a:gd name="T59" fmla="*/ 43 h 64"/>
                  <a:gd name="T60" fmla="*/ 14 w 50"/>
                  <a:gd name="T61" fmla="*/ 36 h 64"/>
                  <a:gd name="T62" fmla="*/ 21 w 50"/>
                  <a:gd name="T63" fmla="*/ 43 h 64"/>
                  <a:gd name="T64" fmla="*/ 7 w 50"/>
                  <a:gd name="T65" fmla="*/ 64 h 64"/>
                  <a:gd name="T66" fmla="*/ 7 w 50"/>
                  <a:gd name="T67" fmla="*/ 64 h 64"/>
                  <a:gd name="T68" fmla="*/ 0 w 50"/>
                  <a:gd name="T69" fmla="*/ 57 h 64"/>
                  <a:gd name="T70" fmla="*/ 14 w 50"/>
                  <a:gd name="T71" fmla="*/ 36 h 64"/>
                  <a:gd name="T72" fmla="*/ 21 w 50"/>
                  <a:gd name="T73" fmla="*/ 43 h 64"/>
                  <a:gd name="T74" fmla="*/ 14 w 50"/>
                  <a:gd name="T75" fmla="*/ 36 h 64"/>
                  <a:gd name="T76" fmla="*/ 14 w 50"/>
                  <a:gd name="T77" fmla="*/ 29 h 64"/>
                  <a:gd name="T78" fmla="*/ 14 w 50"/>
                  <a:gd name="T79" fmla="*/ 29 h 64"/>
                  <a:gd name="T80" fmla="*/ 14 w 50"/>
                  <a:gd name="T81" fmla="*/ 29 h 64"/>
                  <a:gd name="T82" fmla="*/ 28 w 50"/>
                  <a:gd name="T83" fmla="*/ 7 h 64"/>
                  <a:gd name="T84" fmla="*/ 35 w 50"/>
                  <a:gd name="T85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4">
                    <a:moveTo>
                      <a:pt x="35" y="14"/>
                    </a:moveTo>
                    <a:lnTo>
                      <a:pt x="21" y="36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1" y="36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7" y="6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1" y="36"/>
                    </a:lnTo>
                    <a:lnTo>
                      <a:pt x="28" y="43"/>
                    </a:lnTo>
                    <a:lnTo>
                      <a:pt x="21" y="36"/>
                    </a:lnTo>
                    <a:lnTo>
                      <a:pt x="35" y="21"/>
                    </a:lnTo>
                    <a:lnTo>
                      <a:pt x="43" y="21"/>
                    </a:lnTo>
                    <a:lnTo>
                      <a:pt x="35" y="21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3" y="21"/>
                    </a:lnTo>
                    <a:lnTo>
                      <a:pt x="50" y="29"/>
                    </a:lnTo>
                    <a:lnTo>
                      <a:pt x="43" y="29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36"/>
                    </a:lnTo>
                    <a:lnTo>
                      <a:pt x="21" y="43"/>
                    </a:lnTo>
                    <a:lnTo>
                      <a:pt x="7" y="64"/>
                    </a:lnTo>
                    <a:lnTo>
                      <a:pt x="7" y="64"/>
                    </a:lnTo>
                    <a:lnTo>
                      <a:pt x="0" y="57"/>
                    </a:lnTo>
                    <a:lnTo>
                      <a:pt x="14" y="36"/>
                    </a:lnTo>
                    <a:lnTo>
                      <a:pt x="21" y="43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67" name="Freeform 447"/>
              <p:cNvSpPr>
                <a:spLocks/>
              </p:cNvSpPr>
              <p:nvPr/>
            </p:nvSpPr>
            <p:spPr bwMode="auto">
              <a:xfrm>
                <a:off x="1133" y="1239"/>
                <a:ext cx="163" cy="141"/>
              </a:xfrm>
              <a:custGeom>
                <a:avLst/>
                <a:gdLst>
                  <a:gd name="T0" fmla="*/ 0 w 163"/>
                  <a:gd name="T1" fmla="*/ 0 h 141"/>
                  <a:gd name="T2" fmla="*/ 107 w 163"/>
                  <a:gd name="T3" fmla="*/ 141 h 141"/>
                  <a:gd name="T4" fmla="*/ 163 w 163"/>
                  <a:gd name="T5" fmla="*/ 134 h 141"/>
                  <a:gd name="T6" fmla="*/ 64 w 163"/>
                  <a:gd name="T7" fmla="*/ 0 h 141"/>
                  <a:gd name="T8" fmla="*/ 0 w 163"/>
                  <a:gd name="T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41">
                    <a:moveTo>
                      <a:pt x="0" y="0"/>
                    </a:moveTo>
                    <a:lnTo>
                      <a:pt x="107" y="141"/>
                    </a:lnTo>
                    <a:lnTo>
                      <a:pt x="163" y="134"/>
                    </a:lnTo>
                    <a:lnTo>
                      <a:pt x="64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68" name="Freeform 448"/>
              <p:cNvSpPr>
                <a:spLocks/>
              </p:cNvSpPr>
              <p:nvPr/>
            </p:nvSpPr>
            <p:spPr bwMode="auto">
              <a:xfrm>
                <a:off x="1133" y="1239"/>
                <a:ext cx="177" cy="149"/>
              </a:xfrm>
              <a:custGeom>
                <a:avLst/>
                <a:gdLst>
                  <a:gd name="T0" fmla="*/ 7 w 177"/>
                  <a:gd name="T1" fmla="*/ 0 h 149"/>
                  <a:gd name="T2" fmla="*/ 114 w 177"/>
                  <a:gd name="T3" fmla="*/ 141 h 149"/>
                  <a:gd name="T4" fmla="*/ 107 w 177"/>
                  <a:gd name="T5" fmla="*/ 149 h 149"/>
                  <a:gd name="T6" fmla="*/ 107 w 177"/>
                  <a:gd name="T7" fmla="*/ 141 h 149"/>
                  <a:gd name="T8" fmla="*/ 163 w 177"/>
                  <a:gd name="T9" fmla="*/ 134 h 149"/>
                  <a:gd name="T10" fmla="*/ 170 w 177"/>
                  <a:gd name="T11" fmla="*/ 134 h 149"/>
                  <a:gd name="T12" fmla="*/ 163 w 177"/>
                  <a:gd name="T13" fmla="*/ 141 h 149"/>
                  <a:gd name="T14" fmla="*/ 64 w 177"/>
                  <a:gd name="T15" fmla="*/ 7 h 149"/>
                  <a:gd name="T16" fmla="*/ 64 w 177"/>
                  <a:gd name="T17" fmla="*/ 0 h 149"/>
                  <a:gd name="T18" fmla="*/ 71 w 177"/>
                  <a:gd name="T19" fmla="*/ 0 h 149"/>
                  <a:gd name="T20" fmla="*/ 71 w 177"/>
                  <a:gd name="T21" fmla="*/ 0 h 149"/>
                  <a:gd name="T22" fmla="*/ 170 w 177"/>
                  <a:gd name="T23" fmla="*/ 134 h 149"/>
                  <a:gd name="T24" fmla="*/ 177 w 177"/>
                  <a:gd name="T25" fmla="*/ 141 h 149"/>
                  <a:gd name="T26" fmla="*/ 163 w 177"/>
                  <a:gd name="T27" fmla="*/ 141 h 149"/>
                  <a:gd name="T28" fmla="*/ 107 w 177"/>
                  <a:gd name="T29" fmla="*/ 149 h 149"/>
                  <a:gd name="T30" fmla="*/ 107 w 177"/>
                  <a:gd name="T31" fmla="*/ 149 h 149"/>
                  <a:gd name="T32" fmla="*/ 107 w 177"/>
                  <a:gd name="T33" fmla="*/ 149 h 149"/>
                  <a:gd name="T34" fmla="*/ 0 w 177"/>
                  <a:gd name="T35" fmla="*/ 7 h 149"/>
                  <a:gd name="T36" fmla="*/ 7 w 177"/>
                  <a:gd name="T37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49">
                    <a:moveTo>
                      <a:pt x="7" y="0"/>
                    </a:moveTo>
                    <a:lnTo>
                      <a:pt x="114" y="141"/>
                    </a:lnTo>
                    <a:lnTo>
                      <a:pt x="107" y="149"/>
                    </a:lnTo>
                    <a:lnTo>
                      <a:pt x="107" y="141"/>
                    </a:lnTo>
                    <a:lnTo>
                      <a:pt x="163" y="134"/>
                    </a:lnTo>
                    <a:lnTo>
                      <a:pt x="170" y="134"/>
                    </a:lnTo>
                    <a:lnTo>
                      <a:pt x="163" y="141"/>
                    </a:lnTo>
                    <a:lnTo>
                      <a:pt x="64" y="7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170" y="134"/>
                    </a:lnTo>
                    <a:lnTo>
                      <a:pt x="177" y="141"/>
                    </a:lnTo>
                    <a:lnTo>
                      <a:pt x="163" y="141"/>
                    </a:lnTo>
                    <a:lnTo>
                      <a:pt x="107" y="149"/>
                    </a:lnTo>
                    <a:lnTo>
                      <a:pt x="107" y="149"/>
                    </a:lnTo>
                    <a:lnTo>
                      <a:pt x="107" y="149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69" name="Freeform 449"/>
              <p:cNvSpPr>
                <a:spLocks/>
              </p:cNvSpPr>
              <p:nvPr/>
            </p:nvSpPr>
            <p:spPr bwMode="auto">
              <a:xfrm>
                <a:off x="1126" y="1239"/>
                <a:ext cx="71" cy="7"/>
              </a:xfrm>
              <a:custGeom>
                <a:avLst/>
                <a:gdLst>
                  <a:gd name="T0" fmla="*/ 71 w 71"/>
                  <a:gd name="T1" fmla="*/ 7 h 7"/>
                  <a:gd name="T2" fmla="*/ 7 w 71"/>
                  <a:gd name="T3" fmla="*/ 7 h 7"/>
                  <a:gd name="T4" fmla="*/ 7 w 71"/>
                  <a:gd name="T5" fmla="*/ 7 h 7"/>
                  <a:gd name="T6" fmla="*/ 0 w 71"/>
                  <a:gd name="T7" fmla="*/ 0 h 7"/>
                  <a:gd name="T8" fmla="*/ 7 w 71"/>
                  <a:gd name="T9" fmla="*/ 0 h 7"/>
                  <a:gd name="T10" fmla="*/ 71 w 71"/>
                  <a:gd name="T11" fmla="*/ 0 h 7"/>
                  <a:gd name="T12" fmla="*/ 71 w 71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7">
                    <a:moveTo>
                      <a:pt x="71" y="7"/>
                    </a:move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1" y="0"/>
                    </a:lnTo>
                    <a:lnTo>
                      <a:pt x="7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70" name="Freeform 450"/>
              <p:cNvSpPr>
                <a:spLocks/>
              </p:cNvSpPr>
              <p:nvPr/>
            </p:nvSpPr>
            <p:spPr bwMode="auto">
              <a:xfrm>
                <a:off x="1176" y="1267"/>
                <a:ext cx="78" cy="85"/>
              </a:xfrm>
              <a:custGeom>
                <a:avLst/>
                <a:gdLst>
                  <a:gd name="T0" fmla="*/ 0 w 78"/>
                  <a:gd name="T1" fmla="*/ 28 h 85"/>
                  <a:gd name="T2" fmla="*/ 35 w 78"/>
                  <a:gd name="T3" fmla="*/ 0 h 85"/>
                  <a:gd name="T4" fmla="*/ 78 w 78"/>
                  <a:gd name="T5" fmla="*/ 57 h 85"/>
                  <a:gd name="T6" fmla="*/ 42 w 78"/>
                  <a:gd name="T7" fmla="*/ 85 h 85"/>
                  <a:gd name="T8" fmla="*/ 0 w 78"/>
                  <a:gd name="T9" fmla="*/ 2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0" y="28"/>
                    </a:moveTo>
                    <a:lnTo>
                      <a:pt x="35" y="0"/>
                    </a:lnTo>
                    <a:lnTo>
                      <a:pt x="78" y="57"/>
                    </a:lnTo>
                    <a:lnTo>
                      <a:pt x="42" y="85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71" name="Freeform 451"/>
              <p:cNvSpPr>
                <a:spLocks/>
              </p:cNvSpPr>
              <p:nvPr/>
            </p:nvSpPr>
            <p:spPr bwMode="auto">
              <a:xfrm>
                <a:off x="1176" y="1260"/>
                <a:ext cx="85" cy="99"/>
              </a:xfrm>
              <a:custGeom>
                <a:avLst/>
                <a:gdLst>
                  <a:gd name="T0" fmla="*/ 0 w 85"/>
                  <a:gd name="T1" fmla="*/ 35 h 99"/>
                  <a:gd name="T2" fmla="*/ 35 w 85"/>
                  <a:gd name="T3" fmla="*/ 7 h 99"/>
                  <a:gd name="T4" fmla="*/ 42 w 85"/>
                  <a:gd name="T5" fmla="*/ 0 h 99"/>
                  <a:gd name="T6" fmla="*/ 42 w 85"/>
                  <a:gd name="T7" fmla="*/ 0 h 99"/>
                  <a:gd name="T8" fmla="*/ 85 w 85"/>
                  <a:gd name="T9" fmla="*/ 57 h 99"/>
                  <a:gd name="T10" fmla="*/ 85 w 85"/>
                  <a:gd name="T11" fmla="*/ 71 h 99"/>
                  <a:gd name="T12" fmla="*/ 85 w 85"/>
                  <a:gd name="T13" fmla="*/ 71 h 99"/>
                  <a:gd name="T14" fmla="*/ 49 w 85"/>
                  <a:gd name="T15" fmla="*/ 99 h 99"/>
                  <a:gd name="T16" fmla="*/ 49 w 85"/>
                  <a:gd name="T17" fmla="*/ 99 h 99"/>
                  <a:gd name="T18" fmla="*/ 42 w 85"/>
                  <a:gd name="T19" fmla="*/ 92 h 99"/>
                  <a:gd name="T20" fmla="*/ 42 w 85"/>
                  <a:gd name="T21" fmla="*/ 92 h 99"/>
                  <a:gd name="T22" fmla="*/ 78 w 85"/>
                  <a:gd name="T23" fmla="*/ 64 h 99"/>
                  <a:gd name="T24" fmla="*/ 85 w 85"/>
                  <a:gd name="T25" fmla="*/ 71 h 99"/>
                  <a:gd name="T26" fmla="*/ 78 w 85"/>
                  <a:gd name="T27" fmla="*/ 64 h 99"/>
                  <a:gd name="T28" fmla="*/ 35 w 85"/>
                  <a:gd name="T29" fmla="*/ 7 h 99"/>
                  <a:gd name="T30" fmla="*/ 42 w 85"/>
                  <a:gd name="T31" fmla="*/ 0 h 99"/>
                  <a:gd name="T32" fmla="*/ 42 w 85"/>
                  <a:gd name="T33" fmla="*/ 14 h 99"/>
                  <a:gd name="T34" fmla="*/ 7 w 85"/>
                  <a:gd name="T35" fmla="*/ 43 h 99"/>
                  <a:gd name="T36" fmla="*/ 0 w 85"/>
                  <a:gd name="T37" fmla="*/ 3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99">
                    <a:moveTo>
                      <a:pt x="0" y="35"/>
                    </a:moveTo>
                    <a:lnTo>
                      <a:pt x="35" y="7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85" y="57"/>
                    </a:lnTo>
                    <a:lnTo>
                      <a:pt x="85" y="71"/>
                    </a:lnTo>
                    <a:lnTo>
                      <a:pt x="85" y="71"/>
                    </a:lnTo>
                    <a:lnTo>
                      <a:pt x="49" y="99"/>
                    </a:lnTo>
                    <a:lnTo>
                      <a:pt x="49" y="99"/>
                    </a:lnTo>
                    <a:lnTo>
                      <a:pt x="42" y="92"/>
                    </a:lnTo>
                    <a:lnTo>
                      <a:pt x="42" y="92"/>
                    </a:lnTo>
                    <a:lnTo>
                      <a:pt x="78" y="64"/>
                    </a:lnTo>
                    <a:lnTo>
                      <a:pt x="85" y="71"/>
                    </a:lnTo>
                    <a:lnTo>
                      <a:pt x="78" y="64"/>
                    </a:lnTo>
                    <a:lnTo>
                      <a:pt x="35" y="7"/>
                    </a:lnTo>
                    <a:lnTo>
                      <a:pt x="42" y="0"/>
                    </a:lnTo>
                    <a:lnTo>
                      <a:pt x="42" y="14"/>
                    </a:lnTo>
                    <a:lnTo>
                      <a:pt x="7" y="43"/>
                    </a:lnTo>
                    <a:lnTo>
                      <a:pt x="0" y="35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72" name="Freeform 452"/>
              <p:cNvSpPr>
                <a:spLocks/>
              </p:cNvSpPr>
              <p:nvPr/>
            </p:nvSpPr>
            <p:spPr bwMode="auto">
              <a:xfrm>
                <a:off x="1176" y="1288"/>
                <a:ext cx="49" cy="64"/>
              </a:xfrm>
              <a:custGeom>
                <a:avLst/>
                <a:gdLst>
                  <a:gd name="T0" fmla="*/ 42 w 49"/>
                  <a:gd name="T1" fmla="*/ 64 h 64"/>
                  <a:gd name="T2" fmla="*/ 0 w 49"/>
                  <a:gd name="T3" fmla="*/ 7 h 64"/>
                  <a:gd name="T4" fmla="*/ 0 w 49"/>
                  <a:gd name="T5" fmla="*/ 7 h 64"/>
                  <a:gd name="T6" fmla="*/ 0 w 49"/>
                  <a:gd name="T7" fmla="*/ 7 h 64"/>
                  <a:gd name="T8" fmla="*/ 7 w 49"/>
                  <a:gd name="T9" fmla="*/ 0 h 64"/>
                  <a:gd name="T10" fmla="*/ 49 w 49"/>
                  <a:gd name="T11" fmla="*/ 57 h 64"/>
                  <a:gd name="T12" fmla="*/ 42 w 49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4">
                    <a:moveTo>
                      <a:pt x="42" y="64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49" y="57"/>
                    </a:lnTo>
                    <a:lnTo>
                      <a:pt x="42" y="64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573" name="Freeform 453"/>
              <p:cNvSpPr>
                <a:spLocks/>
              </p:cNvSpPr>
              <p:nvPr/>
            </p:nvSpPr>
            <p:spPr bwMode="auto">
              <a:xfrm>
                <a:off x="1183" y="1274"/>
                <a:ext cx="64" cy="64"/>
              </a:xfrm>
              <a:custGeom>
                <a:avLst/>
                <a:gdLst>
                  <a:gd name="T0" fmla="*/ 35 w 64"/>
                  <a:gd name="T1" fmla="*/ 0 h 64"/>
                  <a:gd name="T2" fmla="*/ 64 w 64"/>
                  <a:gd name="T3" fmla="*/ 36 h 64"/>
                  <a:gd name="T4" fmla="*/ 28 w 64"/>
                  <a:gd name="T5" fmla="*/ 64 h 64"/>
                  <a:gd name="T6" fmla="*/ 0 w 64"/>
                  <a:gd name="T7" fmla="*/ 29 h 64"/>
                  <a:gd name="T8" fmla="*/ 35 w 64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5" y="0"/>
                    </a:moveTo>
                    <a:lnTo>
                      <a:pt x="64" y="36"/>
                    </a:lnTo>
                    <a:lnTo>
                      <a:pt x="28" y="64"/>
                    </a:lnTo>
                    <a:lnTo>
                      <a:pt x="0" y="29"/>
                    </a:lnTo>
                    <a:lnTo>
                      <a:pt x="35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574" name="Picture 454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3" y="1281"/>
                <a:ext cx="6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575" name="Rectangle 455"/>
              <p:cNvSpPr>
                <a:spLocks noChangeArrowheads="1"/>
              </p:cNvSpPr>
              <p:nvPr/>
            </p:nvSpPr>
            <p:spPr bwMode="auto">
              <a:xfrm>
                <a:off x="2217" y="2805"/>
                <a:ext cx="702" cy="595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576" name="Picture 456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" y="2805"/>
                <a:ext cx="702" cy="5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577" name="Rectangle 457"/>
              <p:cNvSpPr>
                <a:spLocks noChangeArrowheads="1"/>
              </p:cNvSpPr>
              <p:nvPr/>
            </p:nvSpPr>
            <p:spPr bwMode="auto">
              <a:xfrm>
                <a:off x="1565" y="1494"/>
                <a:ext cx="872" cy="390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578" name="Picture 458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5" y="1494"/>
                <a:ext cx="872" cy="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579" name="Rectangle 459"/>
              <p:cNvSpPr>
                <a:spLocks noChangeArrowheads="1"/>
              </p:cNvSpPr>
              <p:nvPr/>
            </p:nvSpPr>
            <p:spPr bwMode="auto">
              <a:xfrm>
                <a:off x="2253" y="915"/>
                <a:ext cx="422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800" b="1" i="1">
                    <a:solidFill>
                      <a:srgbClr val="0000FF"/>
                    </a:solidFill>
                    <a:latin typeface="Helvetica-Narrow" pitchFamily="34" charset="0"/>
                  </a:rPr>
                  <a:t>   cooperative 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80" name="Rectangle 460"/>
              <p:cNvSpPr>
                <a:spLocks noChangeArrowheads="1"/>
              </p:cNvSpPr>
              <p:nvPr/>
            </p:nvSpPr>
            <p:spPr bwMode="auto">
              <a:xfrm>
                <a:off x="2448" y="2265"/>
                <a:ext cx="21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800" b="1" i="1">
                    <a:solidFill>
                      <a:srgbClr val="FF0000"/>
                    </a:solidFill>
                    <a:latin typeface="Helvetica-Narrow" pitchFamily="34" charset="0"/>
                  </a:rPr>
                  <a:t>ALERT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81" name="Rectangle 461"/>
              <p:cNvSpPr>
                <a:spLocks noChangeArrowheads="1"/>
              </p:cNvSpPr>
              <p:nvPr/>
            </p:nvSpPr>
            <p:spPr bwMode="auto">
              <a:xfrm>
                <a:off x="2352" y="3392"/>
                <a:ext cx="34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C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82" name="Rectangle 462"/>
              <p:cNvSpPr>
                <a:spLocks noChangeArrowheads="1"/>
              </p:cNvSpPr>
              <p:nvPr/>
            </p:nvSpPr>
            <p:spPr bwMode="auto">
              <a:xfrm>
                <a:off x="2379" y="3392"/>
                <a:ext cx="37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O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83" name="Rectangle 463"/>
              <p:cNvSpPr>
                <a:spLocks noChangeArrowheads="1"/>
              </p:cNvSpPr>
              <p:nvPr/>
            </p:nvSpPr>
            <p:spPr bwMode="auto">
              <a:xfrm>
                <a:off x="2415" y="3392"/>
                <a:ext cx="39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M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84" name="Rectangle 464"/>
              <p:cNvSpPr>
                <a:spLocks noChangeArrowheads="1"/>
              </p:cNvSpPr>
              <p:nvPr/>
            </p:nvSpPr>
            <p:spPr bwMode="auto">
              <a:xfrm>
                <a:off x="2448" y="3392"/>
                <a:ext cx="39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M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85" name="Rectangle 465"/>
              <p:cNvSpPr>
                <a:spLocks noChangeArrowheads="1"/>
              </p:cNvSpPr>
              <p:nvPr/>
            </p:nvSpPr>
            <p:spPr bwMode="auto">
              <a:xfrm>
                <a:off x="2484" y="3392"/>
                <a:ext cx="31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A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86" name="Rectangle 466"/>
              <p:cNvSpPr>
                <a:spLocks noChangeArrowheads="1"/>
              </p:cNvSpPr>
              <p:nvPr/>
            </p:nvSpPr>
            <p:spPr bwMode="auto">
              <a:xfrm>
                <a:off x="2515" y="3392"/>
                <a:ext cx="34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N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87" name="Rectangle 467"/>
              <p:cNvSpPr>
                <a:spLocks noChangeArrowheads="1"/>
              </p:cNvSpPr>
              <p:nvPr/>
            </p:nvSpPr>
            <p:spPr bwMode="auto">
              <a:xfrm>
                <a:off x="2545" y="3392"/>
                <a:ext cx="35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D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88" name="Rectangle 468"/>
              <p:cNvSpPr>
                <a:spLocks noChangeArrowheads="1"/>
              </p:cNvSpPr>
              <p:nvPr/>
            </p:nvSpPr>
            <p:spPr bwMode="auto">
              <a:xfrm>
                <a:off x="2570" y="3378"/>
                <a:ext cx="18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800">
                    <a:solidFill>
                      <a:srgbClr val="000000"/>
                    </a:solidFill>
                    <a:latin typeface="Helvetica-Narrow" pitchFamily="34" charset="0"/>
                  </a:rPr>
                  <a:t> 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89" name="Rectangle 469"/>
              <p:cNvSpPr>
                <a:spLocks noChangeArrowheads="1"/>
              </p:cNvSpPr>
              <p:nvPr/>
            </p:nvSpPr>
            <p:spPr bwMode="auto">
              <a:xfrm>
                <a:off x="2587" y="3392"/>
                <a:ext cx="2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L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90" name="Rectangle 470"/>
              <p:cNvSpPr>
                <a:spLocks noChangeArrowheads="1"/>
              </p:cNvSpPr>
              <p:nvPr/>
            </p:nvSpPr>
            <p:spPr bwMode="auto">
              <a:xfrm>
                <a:off x="2606" y="3392"/>
                <a:ext cx="32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E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91" name="Rectangle 471"/>
              <p:cNvSpPr>
                <a:spLocks noChangeArrowheads="1"/>
              </p:cNvSpPr>
              <p:nvPr/>
            </p:nvSpPr>
            <p:spPr bwMode="auto">
              <a:xfrm>
                <a:off x="2635" y="3392"/>
                <a:ext cx="31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V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92" name="Rectangle 472"/>
              <p:cNvSpPr>
                <a:spLocks noChangeArrowheads="1"/>
              </p:cNvSpPr>
              <p:nvPr/>
            </p:nvSpPr>
            <p:spPr bwMode="auto">
              <a:xfrm>
                <a:off x="2661" y="3392"/>
                <a:ext cx="32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E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93" name="Rectangle 473"/>
              <p:cNvSpPr>
                <a:spLocks noChangeArrowheads="1"/>
              </p:cNvSpPr>
              <p:nvPr/>
            </p:nvSpPr>
            <p:spPr bwMode="auto">
              <a:xfrm>
                <a:off x="2693" y="3392"/>
                <a:ext cx="26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600">
                    <a:solidFill>
                      <a:srgbClr val="000000"/>
                    </a:solidFill>
                    <a:latin typeface="Helvetica-Narrow" pitchFamily="34" charset="0"/>
                  </a:rPr>
                  <a:t>L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94" name="Rectangle 474"/>
              <p:cNvSpPr>
                <a:spLocks noChangeArrowheads="1"/>
              </p:cNvSpPr>
              <p:nvPr/>
            </p:nvSpPr>
            <p:spPr bwMode="auto">
              <a:xfrm>
                <a:off x="1735" y="1333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00"/>
                    </a:solidFill>
                  </a:rPr>
                  <a:t>S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95" name="Rectangle 475"/>
              <p:cNvSpPr>
                <a:spLocks noChangeArrowheads="1"/>
              </p:cNvSpPr>
              <p:nvPr/>
            </p:nvSpPr>
            <p:spPr bwMode="auto">
              <a:xfrm>
                <a:off x="1783" y="1333"/>
                <a:ext cx="4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00"/>
                    </a:solidFill>
                  </a:rPr>
                  <a:t>E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96" name="Rectangle 476"/>
              <p:cNvSpPr>
                <a:spLocks noChangeArrowheads="1"/>
              </p:cNvSpPr>
              <p:nvPr/>
            </p:nvSpPr>
            <p:spPr bwMode="auto">
              <a:xfrm>
                <a:off x="1834" y="1333"/>
                <a:ext cx="5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00"/>
                    </a:solidFill>
                  </a:rPr>
                  <a:t>N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97" name="Rectangle 477"/>
              <p:cNvSpPr>
                <a:spLocks noChangeArrowheads="1"/>
              </p:cNvSpPr>
              <p:nvPr/>
            </p:nvSpPr>
            <p:spPr bwMode="auto">
              <a:xfrm>
                <a:off x="1892" y="1333"/>
                <a:ext cx="4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00"/>
                    </a:solidFill>
                  </a:rPr>
                  <a:t>S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98" name="Rectangle 478"/>
              <p:cNvSpPr>
                <a:spLocks noChangeArrowheads="1"/>
              </p:cNvSpPr>
              <p:nvPr/>
            </p:nvSpPr>
            <p:spPr bwMode="auto">
              <a:xfrm>
                <a:off x="1933" y="1333"/>
                <a:ext cx="2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00"/>
                    </a:solidFill>
                  </a:rPr>
                  <a:t>I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599" name="Rectangle 479"/>
              <p:cNvSpPr>
                <a:spLocks noChangeArrowheads="1"/>
              </p:cNvSpPr>
              <p:nvPr/>
            </p:nvSpPr>
            <p:spPr bwMode="auto">
              <a:xfrm>
                <a:off x="1955" y="1333"/>
                <a:ext cx="5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00"/>
                    </a:solidFill>
                  </a:rPr>
                  <a:t>N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00" name="Rectangle 480"/>
              <p:cNvSpPr>
                <a:spLocks noChangeArrowheads="1"/>
              </p:cNvSpPr>
              <p:nvPr/>
            </p:nvSpPr>
            <p:spPr bwMode="auto">
              <a:xfrm>
                <a:off x="2013" y="1333"/>
                <a:ext cx="5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00"/>
                    </a:solidFill>
                  </a:rPr>
                  <a:t>G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01" name="Rectangle 481"/>
              <p:cNvSpPr>
                <a:spLocks noChangeArrowheads="1"/>
              </p:cNvSpPr>
              <p:nvPr/>
            </p:nvSpPr>
            <p:spPr bwMode="auto">
              <a:xfrm>
                <a:off x="1798" y="2776"/>
                <a:ext cx="22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1100">
                    <a:solidFill>
                      <a:srgbClr val="FF00FF"/>
                    </a:solidFill>
                    <a:latin typeface="Times"/>
                  </a:rPr>
                  <a:t> 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02" name="Rectangle 482"/>
              <p:cNvSpPr>
                <a:spLocks noChangeArrowheads="1"/>
              </p:cNvSpPr>
              <p:nvPr/>
            </p:nvSpPr>
            <p:spPr bwMode="auto">
              <a:xfrm>
                <a:off x="1819" y="2792"/>
                <a:ext cx="5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C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03" name="Rectangle 483"/>
              <p:cNvSpPr>
                <a:spLocks noChangeArrowheads="1"/>
              </p:cNvSpPr>
              <p:nvPr/>
            </p:nvSpPr>
            <p:spPr bwMode="auto">
              <a:xfrm>
                <a:off x="1864" y="2792"/>
                <a:ext cx="5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O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04" name="Rectangle 484"/>
              <p:cNvSpPr>
                <a:spLocks noChangeArrowheads="1"/>
              </p:cNvSpPr>
              <p:nvPr/>
            </p:nvSpPr>
            <p:spPr bwMode="auto">
              <a:xfrm>
                <a:off x="1913" y="2792"/>
                <a:ext cx="5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M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05" name="Rectangle 485"/>
              <p:cNvSpPr>
                <a:spLocks noChangeArrowheads="1"/>
              </p:cNvSpPr>
              <p:nvPr/>
            </p:nvSpPr>
            <p:spPr bwMode="auto">
              <a:xfrm>
                <a:off x="1960" y="2792"/>
                <a:ext cx="5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M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06" name="Rectangle 486"/>
              <p:cNvSpPr>
                <a:spLocks noChangeArrowheads="1"/>
              </p:cNvSpPr>
              <p:nvPr/>
            </p:nvSpPr>
            <p:spPr bwMode="auto">
              <a:xfrm>
                <a:off x="2013" y="2792"/>
                <a:ext cx="5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U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07" name="Rectangle 487"/>
              <p:cNvSpPr>
                <a:spLocks noChangeArrowheads="1"/>
              </p:cNvSpPr>
              <p:nvPr/>
            </p:nvSpPr>
            <p:spPr bwMode="auto">
              <a:xfrm>
                <a:off x="2054" y="2792"/>
                <a:ext cx="5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N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08" name="Rectangle 488"/>
              <p:cNvSpPr>
                <a:spLocks noChangeArrowheads="1"/>
              </p:cNvSpPr>
              <p:nvPr/>
            </p:nvSpPr>
            <p:spPr bwMode="auto">
              <a:xfrm>
                <a:off x="2099" y="2792"/>
                <a:ext cx="2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I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09" name="Rectangle 489"/>
              <p:cNvSpPr>
                <a:spLocks noChangeArrowheads="1"/>
              </p:cNvSpPr>
              <p:nvPr/>
            </p:nvSpPr>
            <p:spPr bwMode="auto">
              <a:xfrm>
                <a:off x="2118" y="2792"/>
                <a:ext cx="5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C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10" name="Rectangle 490"/>
              <p:cNvSpPr>
                <a:spLocks noChangeArrowheads="1"/>
              </p:cNvSpPr>
              <p:nvPr/>
            </p:nvSpPr>
            <p:spPr bwMode="auto">
              <a:xfrm>
                <a:off x="2161" y="2792"/>
                <a:ext cx="5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A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11" name="Rectangle 491"/>
              <p:cNvSpPr>
                <a:spLocks noChangeArrowheads="1"/>
              </p:cNvSpPr>
              <p:nvPr/>
            </p:nvSpPr>
            <p:spPr bwMode="auto">
              <a:xfrm>
                <a:off x="2202" y="2792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T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12" name="Rectangle 492"/>
              <p:cNvSpPr>
                <a:spLocks noChangeArrowheads="1"/>
              </p:cNvSpPr>
              <p:nvPr/>
            </p:nvSpPr>
            <p:spPr bwMode="auto">
              <a:xfrm>
                <a:off x="2240" y="2792"/>
                <a:ext cx="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I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13" name="Rectangle 493"/>
              <p:cNvSpPr>
                <a:spLocks noChangeArrowheads="1"/>
              </p:cNvSpPr>
              <p:nvPr/>
            </p:nvSpPr>
            <p:spPr bwMode="auto">
              <a:xfrm>
                <a:off x="2261" y="2792"/>
                <a:ext cx="5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O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14" name="Rectangle 494"/>
              <p:cNvSpPr>
                <a:spLocks noChangeArrowheads="1"/>
              </p:cNvSpPr>
              <p:nvPr/>
            </p:nvSpPr>
            <p:spPr bwMode="auto">
              <a:xfrm>
                <a:off x="2303" y="2792"/>
                <a:ext cx="5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900" b="1">
                    <a:solidFill>
                      <a:srgbClr val="FF00FF"/>
                    </a:solidFill>
                    <a:latin typeface="Helvetica-Narrow" pitchFamily="34" charset="0"/>
                  </a:rPr>
                  <a:t>N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15" name="Rectangle 495"/>
              <p:cNvSpPr>
                <a:spLocks noChangeArrowheads="1"/>
              </p:cNvSpPr>
              <p:nvPr/>
            </p:nvSpPr>
            <p:spPr bwMode="auto">
              <a:xfrm>
                <a:off x="1928" y="1714"/>
                <a:ext cx="383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1200" b="1">
                    <a:solidFill>
                      <a:srgbClr val="FF0000"/>
                    </a:solidFill>
                    <a:latin typeface="Helvetica-Narrow" pitchFamily="34" charset="0"/>
                  </a:rPr>
                  <a:t>THREAT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16" name="Freeform 496"/>
              <p:cNvSpPr>
                <a:spLocks/>
              </p:cNvSpPr>
              <p:nvPr/>
            </p:nvSpPr>
            <p:spPr bwMode="auto">
              <a:xfrm>
                <a:off x="2125" y="1536"/>
                <a:ext cx="57" cy="71"/>
              </a:xfrm>
              <a:custGeom>
                <a:avLst/>
                <a:gdLst>
                  <a:gd name="T0" fmla="*/ 36 w 57"/>
                  <a:gd name="T1" fmla="*/ 7 h 71"/>
                  <a:gd name="T2" fmla="*/ 57 w 57"/>
                  <a:gd name="T3" fmla="*/ 15 h 71"/>
                  <a:gd name="T4" fmla="*/ 57 w 57"/>
                  <a:gd name="T5" fmla="*/ 15 h 71"/>
                  <a:gd name="T6" fmla="*/ 57 w 57"/>
                  <a:gd name="T7" fmla="*/ 15 h 71"/>
                  <a:gd name="T8" fmla="*/ 7 w 57"/>
                  <a:gd name="T9" fmla="*/ 71 h 71"/>
                  <a:gd name="T10" fmla="*/ 0 w 57"/>
                  <a:gd name="T11" fmla="*/ 71 h 71"/>
                  <a:gd name="T12" fmla="*/ 0 w 57"/>
                  <a:gd name="T13" fmla="*/ 71 h 71"/>
                  <a:gd name="T14" fmla="*/ 14 w 57"/>
                  <a:gd name="T15" fmla="*/ 0 h 71"/>
                  <a:gd name="T16" fmla="*/ 14 w 57"/>
                  <a:gd name="T17" fmla="*/ 0 h 71"/>
                  <a:gd name="T18" fmla="*/ 22 w 57"/>
                  <a:gd name="T19" fmla="*/ 0 h 71"/>
                  <a:gd name="T20" fmla="*/ 22 w 57"/>
                  <a:gd name="T21" fmla="*/ 0 h 71"/>
                  <a:gd name="T22" fmla="*/ 7 w 57"/>
                  <a:gd name="T23" fmla="*/ 71 h 71"/>
                  <a:gd name="T24" fmla="*/ 7 w 57"/>
                  <a:gd name="T25" fmla="*/ 71 h 71"/>
                  <a:gd name="T26" fmla="*/ 0 w 57"/>
                  <a:gd name="T27" fmla="*/ 71 h 71"/>
                  <a:gd name="T28" fmla="*/ 50 w 57"/>
                  <a:gd name="T29" fmla="*/ 15 h 71"/>
                  <a:gd name="T30" fmla="*/ 57 w 57"/>
                  <a:gd name="T31" fmla="*/ 15 h 71"/>
                  <a:gd name="T32" fmla="*/ 57 w 57"/>
                  <a:gd name="T33" fmla="*/ 22 h 71"/>
                  <a:gd name="T34" fmla="*/ 36 w 57"/>
                  <a:gd name="T35" fmla="*/ 15 h 71"/>
                  <a:gd name="T36" fmla="*/ 36 w 57"/>
                  <a:gd name="T37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71">
                    <a:moveTo>
                      <a:pt x="36" y="7"/>
                    </a:moveTo>
                    <a:lnTo>
                      <a:pt x="57" y="15"/>
                    </a:lnTo>
                    <a:lnTo>
                      <a:pt x="57" y="15"/>
                    </a:lnTo>
                    <a:lnTo>
                      <a:pt x="57" y="15"/>
                    </a:lnTo>
                    <a:lnTo>
                      <a:pt x="7" y="71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2" y="0"/>
                    </a:lnTo>
                    <a:lnTo>
                      <a:pt x="22" y="0"/>
                    </a:lnTo>
                    <a:lnTo>
                      <a:pt x="7" y="71"/>
                    </a:lnTo>
                    <a:lnTo>
                      <a:pt x="7" y="71"/>
                    </a:lnTo>
                    <a:lnTo>
                      <a:pt x="0" y="71"/>
                    </a:lnTo>
                    <a:lnTo>
                      <a:pt x="50" y="15"/>
                    </a:lnTo>
                    <a:lnTo>
                      <a:pt x="57" y="15"/>
                    </a:lnTo>
                    <a:lnTo>
                      <a:pt x="57" y="22"/>
                    </a:lnTo>
                    <a:lnTo>
                      <a:pt x="36" y="15"/>
                    </a:lnTo>
                    <a:lnTo>
                      <a:pt x="36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17" name="Freeform 497"/>
              <p:cNvSpPr>
                <a:spLocks/>
              </p:cNvSpPr>
              <p:nvPr/>
            </p:nvSpPr>
            <p:spPr bwMode="auto">
              <a:xfrm>
                <a:off x="2147" y="1536"/>
                <a:ext cx="14" cy="15"/>
              </a:xfrm>
              <a:custGeom>
                <a:avLst/>
                <a:gdLst>
                  <a:gd name="T0" fmla="*/ 0 w 14"/>
                  <a:gd name="T1" fmla="*/ 0 h 15"/>
                  <a:gd name="T2" fmla="*/ 14 w 14"/>
                  <a:gd name="T3" fmla="*/ 7 h 15"/>
                  <a:gd name="T4" fmla="*/ 14 w 14"/>
                  <a:gd name="T5" fmla="*/ 15 h 15"/>
                  <a:gd name="T6" fmla="*/ 14 w 14"/>
                  <a:gd name="T7" fmla="*/ 15 h 15"/>
                  <a:gd name="T8" fmla="*/ 14 w 14"/>
                  <a:gd name="T9" fmla="*/ 15 h 15"/>
                  <a:gd name="T10" fmla="*/ 0 w 14"/>
                  <a:gd name="T11" fmla="*/ 7 h 15"/>
                  <a:gd name="T12" fmla="*/ 0 w 14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5">
                    <a:moveTo>
                      <a:pt x="0" y="0"/>
                    </a:moveTo>
                    <a:lnTo>
                      <a:pt x="14" y="7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14" y="15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18" name="Freeform 498"/>
              <p:cNvSpPr>
                <a:spLocks/>
              </p:cNvSpPr>
              <p:nvPr/>
            </p:nvSpPr>
            <p:spPr bwMode="auto">
              <a:xfrm>
                <a:off x="2132" y="1536"/>
                <a:ext cx="50" cy="71"/>
              </a:xfrm>
              <a:custGeom>
                <a:avLst/>
                <a:gdLst>
                  <a:gd name="T0" fmla="*/ 29 w 50"/>
                  <a:gd name="T1" fmla="*/ 7 h 71"/>
                  <a:gd name="T2" fmla="*/ 50 w 50"/>
                  <a:gd name="T3" fmla="*/ 15 h 71"/>
                  <a:gd name="T4" fmla="*/ 0 w 50"/>
                  <a:gd name="T5" fmla="*/ 71 h 71"/>
                  <a:gd name="T6" fmla="*/ 15 w 50"/>
                  <a:gd name="T7" fmla="*/ 0 h 71"/>
                  <a:gd name="T8" fmla="*/ 29 w 50"/>
                  <a:gd name="T9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71">
                    <a:moveTo>
                      <a:pt x="29" y="7"/>
                    </a:moveTo>
                    <a:lnTo>
                      <a:pt x="50" y="15"/>
                    </a:lnTo>
                    <a:lnTo>
                      <a:pt x="0" y="71"/>
                    </a:lnTo>
                    <a:lnTo>
                      <a:pt x="15" y="0"/>
                    </a:lnTo>
                    <a:lnTo>
                      <a:pt x="29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19" name="Freeform 499"/>
              <p:cNvSpPr>
                <a:spLocks/>
              </p:cNvSpPr>
              <p:nvPr/>
            </p:nvSpPr>
            <p:spPr bwMode="auto">
              <a:xfrm>
                <a:off x="2324" y="1253"/>
                <a:ext cx="56" cy="71"/>
              </a:xfrm>
              <a:custGeom>
                <a:avLst/>
                <a:gdLst>
                  <a:gd name="T0" fmla="*/ 21 w 56"/>
                  <a:gd name="T1" fmla="*/ 64 h 71"/>
                  <a:gd name="T2" fmla="*/ 0 w 56"/>
                  <a:gd name="T3" fmla="*/ 57 h 71"/>
                  <a:gd name="T4" fmla="*/ 0 w 56"/>
                  <a:gd name="T5" fmla="*/ 57 h 71"/>
                  <a:gd name="T6" fmla="*/ 0 w 56"/>
                  <a:gd name="T7" fmla="*/ 57 h 71"/>
                  <a:gd name="T8" fmla="*/ 49 w 56"/>
                  <a:gd name="T9" fmla="*/ 0 h 71"/>
                  <a:gd name="T10" fmla="*/ 56 w 56"/>
                  <a:gd name="T11" fmla="*/ 0 h 71"/>
                  <a:gd name="T12" fmla="*/ 56 w 56"/>
                  <a:gd name="T13" fmla="*/ 0 h 71"/>
                  <a:gd name="T14" fmla="*/ 42 w 56"/>
                  <a:gd name="T15" fmla="*/ 71 h 71"/>
                  <a:gd name="T16" fmla="*/ 42 w 56"/>
                  <a:gd name="T17" fmla="*/ 71 h 71"/>
                  <a:gd name="T18" fmla="*/ 35 w 56"/>
                  <a:gd name="T19" fmla="*/ 71 h 71"/>
                  <a:gd name="T20" fmla="*/ 35 w 56"/>
                  <a:gd name="T21" fmla="*/ 71 h 71"/>
                  <a:gd name="T22" fmla="*/ 49 w 56"/>
                  <a:gd name="T23" fmla="*/ 0 h 71"/>
                  <a:gd name="T24" fmla="*/ 49 w 56"/>
                  <a:gd name="T25" fmla="*/ 0 h 71"/>
                  <a:gd name="T26" fmla="*/ 56 w 56"/>
                  <a:gd name="T27" fmla="*/ 0 h 71"/>
                  <a:gd name="T28" fmla="*/ 7 w 56"/>
                  <a:gd name="T29" fmla="*/ 57 h 71"/>
                  <a:gd name="T30" fmla="*/ 0 w 56"/>
                  <a:gd name="T31" fmla="*/ 57 h 71"/>
                  <a:gd name="T32" fmla="*/ 0 w 56"/>
                  <a:gd name="T33" fmla="*/ 50 h 71"/>
                  <a:gd name="T34" fmla="*/ 21 w 56"/>
                  <a:gd name="T35" fmla="*/ 57 h 71"/>
                  <a:gd name="T36" fmla="*/ 21 w 56"/>
                  <a:gd name="T37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71">
                    <a:moveTo>
                      <a:pt x="21" y="64"/>
                    </a:moveTo>
                    <a:lnTo>
                      <a:pt x="0" y="57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49" y="0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42" y="71"/>
                    </a:lnTo>
                    <a:lnTo>
                      <a:pt x="42" y="71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49" y="0"/>
                    </a:lnTo>
                    <a:lnTo>
                      <a:pt x="49" y="0"/>
                    </a:lnTo>
                    <a:lnTo>
                      <a:pt x="56" y="0"/>
                    </a:lnTo>
                    <a:lnTo>
                      <a:pt x="7" y="57"/>
                    </a:lnTo>
                    <a:lnTo>
                      <a:pt x="0" y="57"/>
                    </a:lnTo>
                    <a:lnTo>
                      <a:pt x="0" y="50"/>
                    </a:lnTo>
                    <a:lnTo>
                      <a:pt x="21" y="57"/>
                    </a:lnTo>
                    <a:lnTo>
                      <a:pt x="21" y="64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20" name="Freeform 500"/>
              <p:cNvSpPr>
                <a:spLocks/>
              </p:cNvSpPr>
              <p:nvPr/>
            </p:nvSpPr>
            <p:spPr bwMode="auto">
              <a:xfrm>
                <a:off x="2345" y="1310"/>
                <a:ext cx="14" cy="14"/>
              </a:xfrm>
              <a:custGeom>
                <a:avLst/>
                <a:gdLst>
                  <a:gd name="T0" fmla="*/ 14 w 14"/>
                  <a:gd name="T1" fmla="*/ 14 h 14"/>
                  <a:gd name="T2" fmla="*/ 0 w 14"/>
                  <a:gd name="T3" fmla="*/ 7 h 14"/>
                  <a:gd name="T4" fmla="*/ 0 w 14"/>
                  <a:gd name="T5" fmla="*/ 0 h 14"/>
                  <a:gd name="T6" fmla="*/ 0 w 14"/>
                  <a:gd name="T7" fmla="*/ 0 h 14"/>
                  <a:gd name="T8" fmla="*/ 0 w 14"/>
                  <a:gd name="T9" fmla="*/ 0 h 14"/>
                  <a:gd name="T10" fmla="*/ 14 w 14"/>
                  <a:gd name="T11" fmla="*/ 7 h 14"/>
                  <a:gd name="T12" fmla="*/ 14 w 14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4">
                    <a:moveTo>
                      <a:pt x="14" y="14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4" y="7"/>
                    </a:lnTo>
                    <a:lnTo>
                      <a:pt x="14" y="14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21" name="Freeform 501"/>
              <p:cNvSpPr>
                <a:spLocks/>
              </p:cNvSpPr>
              <p:nvPr/>
            </p:nvSpPr>
            <p:spPr bwMode="auto">
              <a:xfrm>
                <a:off x="2324" y="1253"/>
                <a:ext cx="49" cy="71"/>
              </a:xfrm>
              <a:custGeom>
                <a:avLst/>
                <a:gdLst>
                  <a:gd name="T0" fmla="*/ 21 w 49"/>
                  <a:gd name="T1" fmla="*/ 64 h 71"/>
                  <a:gd name="T2" fmla="*/ 0 w 49"/>
                  <a:gd name="T3" fmla="*/ 57 h 71"/>
                  <a:gd name="T4" fmla="*/ 49 w 49"/>
                  <a:gd name="T5" fmla="*/ 0 h 71"/>
                  <a:gd name="T6" fmla="*/ 35 w 49"/>
                  <a:gd name="T7" fmla="*/ 71 h 71"/>
                  <a:gd name="T8" fmla="*/ 21 w 49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71">
                    <a:moveTo>
                      <a:pt x="21" y="64"/>
                    </a:moveTo>
                    <a:lnTo>
                      <a:pt x="0" y="57"/>
                    </a:lnTo>
                    <a:lnTo>
                      <a:pt x="49" y="0"/>
                    </a:lnTo>
                    <a:lnTo>
                      <a:pt x="35" y="71"/>
                    </a:lnTo>
                    <a:lnTo>
                      <a:pt x="21" y="64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22" name="Rectangle 502"/>
              <p:cNvSpPr>
                <a:spLocks noChangeArrowheads="1"/>
              </p:cNvSpPr>
              <p:nvPr/>
            </p:nvSpPr>
            <p:spPr bwMode="auto">
              <a:xfrm>
                <a:off x="2168" y="1543"/>
                <a:ext cx="7" cy="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23" name="Freeform 503"/>
              <p:cNvSpPr>
                <a:spLocks/>
              </p:cNvSpPr>
              <p:nvPr/>
            </p:nvSpPr>
            <p:spPr bwMode="auto">
              <a:xfrm>
                <a:off x="2168" y="1366"/>
                <a:ext cx="106" cy="185"/>
              </a:xfrm>
              <a:custGeom>
                <a:avLst/>
                <a:gdLst>
                  <a:gd name="T0" fmla="*/ 0 w 106"/>
                  <a:gd name="T1" fmla="*/ 177 h 185"/>
                  <a:gd name="T2" fmla="*/ 28 w 106"/>
                  <a:gd name="T3" fmla="*/ 114 h 185"/>
                  <a:gd name="T4" fmla="*/ 35 w 106"/>
                  <a:gd name="T5" fmla="*/ 114 h 185"/>
                  <a:gd name="T6" fmla="*/ 35 w 106"/>
                  <a:gd name="T7" fmla="*/ 114 h 185"/>
                  <a:gd name="T8" fmla="*/ 42 w 106"/>
                  <a:gd name="T9" fmla="*/ 185 h 185"/>
                  <a:gd name="T10" fmla="*/ 35 w 106"/>
                  <a:gd name="T11" fmla="*/ 185 h 185"/>
                  <a:gd name="T12" fmla="*/ 35 w 106"/>
                  <a:gd name="T13" fmla="*/ 185 h 185"/>
                  <a:gd name="T14" fmla="*/ 99 w 106"/>
                  <a:gd name="T15" fmla="*/ 0 h 185"/>
                  <a:gd name="T16" fmla="*/ 106 w 106"/>
                  <a:gd name="T17" fmla="*/ 0 h 185"/>
                  <a:gd name="T18" fmla="*/ 99 w 106"/>
                  <a:gd name="T19" fmla="*/ 0 h 185"/>
                  <a:gd name="T20" fmla="*/ 106 w 106"/>
                  <a:gd name="T21" fmla="*/ 0 h 185"/>
                  <a:gd name="T22" fmla="*/ 42 w 106"/>
                  <a:gd name="T23" fmla="*/ 185 h 185"/>
                  <a:gd name="T24" fmla="*/ 42 w 106"/>
                  <a:gd name="T25" fmla="*/ 185 h 185"/>
                  <a:gd name="T26" fmla="*/ 35 w 106"/>
                  <a:gd name="T27" fmla="*/ 185 h 185"/>
                  <a:gd name="T28" fmla="*/ 28 w 106"/>
                  <a:gd name="T29" fmla="*/ 114 h 185"/>
                  <a:gd name="T30" fmla="*/ 28 w 106"/>
                  <a:gd name="T31" fmla="*/ 114 h 185"/>
                  <a:gd name="T32" fmla="*/ 35 w 106"/>
                  <a:gd name="T33" fmla="*/ 114 h 185"/>
                  <a:gd name="T34" fmla="*/ 7 w 106"/>
                  <a:gd name="T35" fmla="*/ 177 h 185"/>
                  <a:gd name="T36" fmla="*/ 0 w 106"/>
                  <a:gd name="T37" fmla="*/ 17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6" h="185">
                    <a:moveTo>
                      <a:pt x="0" y="177"/>
                    </a:moveTo>
                    <a:lnTo>
                      <a:pt x="28" y="114"/>
                    </a:lnTo>
                    <a:lnTo>
                      <a:pt x="35" y="114"/>
                    </a:lnTo>
                    <a:lnTo>
                      <a:pt x="35" y="114"/>
                    </a:lnTo>
                    <a:lnTo>
                      <a:pt x="42" y="185"/>
                    </a:lnTo>
                    <a:lnTo>
                      <a:pt x="35" y="185"/>
                    </a:lnTo>
                    <a:lnTo>
                      <a:pt x="35" y="185"/>
                    </a:lnTo>
                    <a:lnTo>
                      <a:pt x="99" y="0"/>
                    </a:lnTo>
                    <a:lnTo>
                      <a:pt x="106" y="0"/>
                    </a:lnTo>
                    <a:lnTo>
                      <a:pt x="99" y="0"/>
                    </a:lnTo>
                    <a:lnTo>
                      <a:pt x="106" y="0"/>
                    </a:lnTo>
                    <a:lnTo>
                      <a:pt x="42" y="185"/>
                    </a:lnTo>
                    <a:lnTo>
                      <a:pt x="42" y="185"/>
                    </a:lnTo>
                    <a:lnTo>
                      <a:pt x="35" y="185"/>
                    </a:lnTo>
                    <a:lnTo>
                      <a:pt x="28" y="114"/>
                    </a:lnTo>
                    <a:lnTo>
                      <a:pt x="28" y="114"/>
                    </a:lnTo>
                    <a:lnTo>
                      <a:pt x="35" y="114"/>
                    </a:lnTo>
                    <a:lnTo>
                      <a:pt x="7" y="177"/>
                    </a:lnTo>
                    <a:lnTo>
                      <a:pt x="0" y="17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24" name="Freeform 504"/>
              <p:cNvSpPr>
                <a:spLocks/>
              </p:cNvSpPr>
              <p:nvPr/>
            </p:nvSpPr>
            <p:spPr bwMode="auto">
              <a:xfrm>
                <a:off x="2267" y="1366"/>
                <a:ext cx="21" cy="85"/>
              </a:xfrm>
              <a:custGeom>
                <a:avLst/>
                <a:gdLst>
                  <a:gd name="T0" fmla="*/ 7 w 21"/>
                  <a:gd name="T1" fmla="*/ 0 h 85"/>
                  <a:gd name="T2" fmla="*/ 21 w 21"/>
                  <a:gd name="T3" fmla="*/ 78 h 85"/>
                  <a:gd name="T4" fmla="*/ 21 w 21"/>
                  <a:gd name="T5" fmla="*/ 78 h 85"/>
                  <a:gd name="T6" fmla="*/ 14 w 21"/>
                  <a:gd name="T7" fmla="*/ 85 h 85"/>
                  <a:gd name="T8" fmla="*/ 14 w 21"/>
                  <a:gd name="T9" fmla="*/ 78 h 85"/>
                  <a:gd name="T10" fmla="*/ 0 w 21"/>
                  <a:gd name="T11" fmla="*/ 0 h 85"/>
                  <a:gd name="T12" fmla="*/ 7 w 21"/>
                  <a:gd name="T13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85">
                    <a:moveTo>
                      <a:pt x="7" y="0"/>
                    </a:moveTo>
                    <a:lnTo>
                      <a:pt x="21" y="78"/>
                    </a:lnTo>
                    <a:lnTo>
                      <a:pt x="21" y="78"/>
                    </a:lnTo>
                    <a:lnTo>
                      <a:pt x="14" y="85"/>
                    </a:lnTo>
                    <a:lnTo>
                      <a:pt x="14" y="7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25" name="Rectangle 505"/>
              <p:cNvSpPr>
                <a:spLocks noChangeArrowheads="1"/>
              </p:cNvSpPr>
              <p:nvPr/>
            </p:nvSpPr>
            <p:spPr bwMode="auto">
              <a:xfrm>
                <a:off x="2345" y="1317"/>
                <a:ext cx="7" cy="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26" name="Freeform 506"/>
              <p:cNvSpPr>
                <a:spLocks/>
              </p:cNvSpPr>
              <p:nvPr/>
            </p:nvSpPr>
            <p:spPr bwMode="auto">
              <a:xfrm>
                <a:off x="2281" y="1317"/>
                <a:ext cx="71" cy="127"/>
              </a:xfrm>
              <a:custGeom>
                <a:avLst/>
                <a:gdLst>
                  <a:gd name="T0" fmla="*/ 0 w 71"/>
                  <a:gd name="T1" fmla="*/ 127 h 127"/>
                  <a:gd name="T2" fmla="*/ 7 w 71"/>
                  <a:gd name="T3" fmla="*/ 127 h 127"/>
                  <a:gd name="T4" fmla="*/ 71 w 71"/>
                  <a:gd name="T5" fmla="*/ 0 h 127"/>
                  <a:gd name="T6" fmla="*/ 64 w 71"/>
                  <a:gd name="T7" fmla="*/ 0 h 127"/>
                  <a:gd name="T8" fmla="*/ 0 w 71"/>
                  <a:gd name="T9" fmla="*/ 12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127">
                    <a:moveTo>
                      <a:pt x="0" y="127"/>
                    </a:moveTo>
                    <a:lnTo>
                      <a:pt x="7" y="127"/>
                    </a:lnTo>
                    <a:lnTo>
                      <a:pt x="71" y="0"/>
                    </a:lnTo>
                    <a:lnTo>
                      <a:pt x="64" y="0"/>
                    </a:lnTo>
                    <a:lnTo>
                      <a:pt x="0" y="12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27" name="Freeform 507"/>
              <p:cNvSpPr>
                <a:spLocks/>
              </p:cNvSpPr>
              <p:nvPr/>
            </p:nvSpPr>
            <p:spPr bwMode="auto">
              <a:xfrm>
                <a:off x="1743" y="1742"/>
                <a:ext cx="78" cy="85"/>
              </a:xfrm>
              <a:custGeom>
                <a:avLst/>
                <a:gdLst>
                  <a:gd name="T0" fmla="*/ 14 w 78"/>
                  <a:gd name="T1" fmla="*/ 64 h 85"/>
                  <a:gd name="T2" fmla="*/ 0 w 78"/>
                  <a:gd name="T3" fmla="*/ 50 h 85"/>
                  <a:gd name="T4" fmla="*/ 0 w 78"/>
                  <a:gd name="T5" fmla="*/ 50 h 85"/>
                  <a:gd name="T6" fmla="*/ 0 w 78"/>
                  <a:gd name="T7" fmla="*/ 50 h 85"/>
                  <a:gd name="T8" fmla="*/ 63 w 78"/>
                  <a:gd name="T9" fmla="*/ 14 h 85"/>
                  <a:gd name="T10" fmla="*/ 78 w 78"/>
                  <a:gd name="T11" fmla="*/ 0 h 85"/>
                  <a:gd name="T12" fmla="*/ 70 w 78"/>
                  <a:gd name="T13" fmla="*/ 21 h 85"/>
                  <a:gd name="T14" fmla="*/ 35 w 78"/>
                  <a:gd name="T15" fmla="*/ 85 h 85"/>
                  <a:gd name="T16" fmla="*/ 35 w 78"/>
                  <a:gd name="T17" fmla="*/ 85 h 85"/>
                  <a:gd name="T18" fmla="*/ 28 w 78"/>
                  <a:gd name="T19" fmla="*/ 78 h 85"/>
                  <a:gd name="T20" fmla="*/ 28 w 78"/>
                  <a:gd name="T21" fmla="*/ 78 h 85"/>
                  <a:gd name="T22" fmla="*/ 63 w 78"/>
                  <a:gd name="T23" fmla="*/ 14 h 85"/>
                  <a:gd name="T24" fmla="*/ 70 w 78"/>
                  <a:gd name="T25" fmla="*/ 21 h 85"/>
                  <a:gd name="T26" fmla="*/ 70 w 78"/>
                  <a:gd name="T27" fmla="*/ 21 h 85"/>
                  <a:gd name="T28" fmla="*/ 7 w 78"/>
                  <a:gd name="T29" fmla="*/ 57 h 85"/>
                  <a:gd name="T30" fmla="*/ 0 w 78"/>
                  <a:gd name="T31" fmla="*/ 50 h 85"/>
                  <a:gd name="T32" fmla="*/ 7 w 78"/>
                  <a:gd name="T33" fmla="*/ 42 h 85"/>
                  <a:gd name="T34" fmla="*/ 21 w 78"/>
                  <a:gd name="T35" fmla="*/ 57 h 85"/>
                  <a:gd name="T36" fmla="*/ 14 w 78"/>
                  <a:gd name="T37" fmla="*/ 6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85">
                    <a:moveTo>
                      <a:pt x="14" y="64"/>
                    </a:move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63" y="14"/>
                    </a:lnTo>
                    <a:lnTo>
                      <a:pt x="78" y="0"/>
                    </a:lnTo>
                    <a:lnTo>
                      <a:pt x="70" y="21"/>
                    </a:lnTo>
                    <a:lnTo>
                      <a:pt x="35" y="85"/>
                    </a:lnTo>
                    <a:lnTo>
                      <a:pt x="35" y="85"/>
                    </a:lnTo>
                    <a:lnTo>
                      <a:pt x="28" y="78"/>
                    </a:lnTo>
                    <a:lnTo>
                      <a:pt x="28" y="78"/>
                    </a:lnTo>
                    <a:lnTo>
                      <a:pt x="63" y="14"/>
                    </a:lnTo>
                    <a:lnTo>
                      <a:pt x="70" y="21"/>
                    </a:lnTo>
                    <a:lnTo>
                      <a:pt x="70" y="21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7" y="42"/>
                    </a:lnTo>
                    <a:lnTo>
                      <a:pt x="21" y="57"/>
                    </a:lnTo>
                    <a:lnTo>
                      <a:pt x="14" y="64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28" name="Freeform 508"/>
              <p:cNvSpPr>
                <a:spLocks/>
              </p:cNvSpPr>
              <p:nvPr/>
            </p:nvSpPr>
            <p:spPr bwMode="auto">
              <a:xfrm>
                <a:off x="1757" y="1799"/>
                <a:ext cx="21" cy="21"/>
              </a:xfrm>
              <a:custGeom>
                <a:avLst/>
                <a:gdLst>
                  <a:gd name="T0" fmla="*/ 14 w 21"/>
                  <a:gd name="T1" fmla="*/ 21 h 21"/>
                  <a:gd name="T2" fmla="*/ 0 w 21"/>
                  <a:gd name="T3" fmla="*/ 7 h 21"/>
                  <a:gd name="T4" fmla="*/ 0 w 21"/>
                  <a:gd name="T5" fmla="*/ 7 h 21"/>
                  <a:gd name="T6" fmla="*/ 0 w 21"/>
                  <a:gd name="T7" fmla="*/ 7 h 21"/>
                  <a:gd name="T8" fmla="*/ 7 w 21"/>
                  <a:gd name="T9" fmla="*/ 0 h 21"/>
                  <a:gd name="T10" fmla="*/ 21 w 21"/>
                  <a:gd name="T11" fmla="*/ 14 h 21"/>
                  <a:gd name="T12" fmla="*/ 14 w 21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14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21" y="14"/>
                    </a:lnTo>
                    <a:lnTo>
                      <a:pt x="14" y="21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29" name="Freeform 509"/>
              <p:cNvSpPr>
                <a:spLocks/>
              </p:cNvSpPr>
              <p:nvPr/>
            </p:nvSpPr>
            <p:spPr bwMode="auto">
              <a:xfrm>
                <a:off x="1743" y="1756"/>
                <a:ext cx="63" cy="64"/>
              </a:xfrm>
              <a:custGeom>
                <a:avLst/>
                <a:gdLst>
                  <a:gd name="T0" fmla="*/ 14 w 63"/>
                  <a:gd name="T1" fmla="*/ 50 h 64"/>
                  <a:gd name="T2" fmla="*/ 0 w 63"/>
                  <a:gd name="T3" fmla="*/ 36 h 64"/>
                  <a:gd name="T4" fmla="*/ 63 w 63"/>
                  <a:gd name="T5" fmla="*/ 0 h 64"/>
                  <a:gd name="T6" fmla="*/ 28 w 63"/>
                  <a:gd name="T7" fmla="*/ 64 h 64"/>
                  <a:gd name="T8" fmla="*/ 14 w 63"/>
                  <a:gd name="T9" fmla="*/ 5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4">
                    <a:moveTo>
                      <a:pt x="14" y="50"/>
                    </a:moveTo>
                    <a:lnTo>
                      <a:pt x="0" y="36"/>
                    </a:lnTo>
                    <a:lnTo>
                      <a:pt x="63" y="0"/>
                    </a:lnTo>
                    <a:lnTo>
                      <a:pt x="28" y="64"/>
                    </a:lnTo>
                    <a:lnTo>
                      <a:pt x="14" y="5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30" name="Freeform 510"/>
              <p:cNvSpPr>
                <a:spLocks/>
              </p:cNvSpPr>
              <p:nvPr/>
            </p:nvSpPr>
            <p:spPr bwMode="auto">
              <a:xfrm>
                <a:off x="1289" y="2018"/>
                <a:ext cx="71" cy="64"/>
              </a:xfrm>
              <a:custGeom>
                <a:avLst/>
                <a:gdLst>
                  <a:gd name="T0" fmla="*/ 64 w 71"/>
                  <a:gd name="T1" fmla="*/ 22 h 64"/>
                  <a:gd name="T2" fmla="*/ 71 w 71"/>
                  <a:gd name="T3" fmla="*/ 43 h 64"/>
                  <a:gd name="T4" fmla="*/ 71 w 71"/>
                  <a:gd name="T5" fmla="*/ 43 h 64"/>
                  <a:gd name="T6" fmla="*/ 71 w 71"/>
                  <a:gd name="T7" fmla="*/ 43 h 64"/>
                  <a:gd name="T8" fmla="*/ 7 w 71"/>
                  <a:gd name="T9" fmla="*/ 64 h 64"/>
                  <a:gd name="T10" fmla="*/ 0 w 71"/>
                  <a:gd name="T11" fmla="*/ 57 h 64"/>
                  <a:gd name="T12" fmla="*/ 0 w 71"/>
                  <a:gd name="T13" fmla="*/ 57 h 64"/>
                  <a:gd name="T14" fmla="*/ 43 w 71"/>
                  <a:gd name="T15" fmla="*/ 0 h 64"/>
                  <a:gd name="T16" fmla="*/ 43 w 71"/>
                  <a:gd name="T17" fmla="*/ 0 h 64"/>
                  <a:gd name="T18" fmla="*/ 50 w 71"/>
                  <a:gd name="T19" fmla="*/ 7 h 64"/>
                  <a:gd name="T20" fmla="*/ 50 w 71"/>
                  <a:gd name="T21" fmla="*/ 7 h 64"/>
                  <a:gd name="T22" fmla="*/ 7 w 71"/>
                  <a:gd name="T23" fmla="*/ 64 h 64"/>
                  <a:gd name="T24" fmla="*/ 0 w 71"/>
                  <a:gd name="T25" fmla="*/ 57 h 64"/>
                  <a:gd name="T26" fmla="*/ 0 w 71"/>
                  <a:gd name="T27" fmla="*/ 57 h 64"/>
                  <a:gd name="T28" fmla="*/ 64 w 71"/>
                  <a:gd name="T29" fmla="*/ 36 h 64"/>
                  <a:gd name="T30" fmla="*/ 71 w 71"/>
                  <a:gd name="T31" fmla="*/ 43 h 64"/>
                  <a:gd name="T32" fmla="*/ 64 w 71"/>
                  <a:gd name="T33" fmla="*/ 50 h 64"/>
                  <a:gd name="T34" fmla="*/ 57 w 71"/>
                  <a:gd name="T35" fmla="*/ 29 h 64"/>
                  <a:gd name="T36" fmla="*/ 64 w 71"/>
                  <a:gd name="T37" fmla="*/ 2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" h="64">
                    <a:moveTo>
                      <a:pt x="64" y="22"/>
                    </a:moveTo>
                    <a:lnTo>
                      <a:pt x="71" y="43"/>
                    </a:lnTo>
                    <a:lnTo>
                      <a:pt x="71" y="43"/>
                    </a:lnTo>
                    <a:lnTo>
                      <a:pt x="71" y="43"/>
                    </a:lnTo>
                    <a:lnTo>
                      <a:pt x="7" y="6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7" y="6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64" y="36"/>
                    </a:lnTo>
                    <a:lnTo>
                      <a:pt x="71" y="43"/>
                    </a:lnTo>
                    <a:lnTo>
                      <a:pt x="64" y="50"/>
                    </a:lnTo>
                    <a:lnTo>
                      <a:pt x="57" y="29"/>
                    </a:lnTo>
                    <a:lnTo>
                      <a:pt x="64" y="22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31" name="Freeform 511"/>
              <p:cNvSpPr>
                <a:spLocks/>
              </p:cNvSpPr>
              <p:nvPr/>
            </p:nvSpPr>
            <p:spPr bwMode="auto">
              <a:xfrm>
                <a:off x="1332" y="2025"/>
                <a:ext cx="21" cy="22"/>
              </a:xfrm>
              <a:custGeom>
                <a:avLst/>
                <a:gdLst>
                  <a:gd name="T0" fmla="*/ 7 w 21"/>
                  <a:gd name="T1" fmla="*/ 0 h 22"/>
                  <a:gd name="T2" fmla="*/ 21 w 21"/>
                  <a:gd name="T3" fmla="*/ 15 h 22"/>
                  <a:gd name="T4" fmla="*/ 21 w 21"/>
                  <a:gd name="T5" fmla="*/ 15 h 22"/>
                  <a:gd name="T6" fmla="*/ 21 w 21"/>
                  <a:gd name="T7" fmla="*/ 15 h 22"/>
                  <a:gd name="T8" fmla="*/ 14 w 21"/>
                  <a:gd name="T9" fmla="*/ 22 h 22"/>
                  <a:gd name="T10" fmla="*/ 0 w 21"/>
                  <a:gd name="T11" fmla="*/ 7 h 22"/>
                  <a:gd name="T12" fmla="*/ 7 w 21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2">
                    <a:moveTo>
                      <a:pt x="7" y="0"/>
                    </a:move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14" y="22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32" name="Freeform 512"/>
              <p:cNvSpPr>
                <a:spLocks/>
              </p:cNvSpPr>
              <p:nvPr/>
            </p:nvSpPr>
            <p:spPr bwMode="auto">
              <a:xfrm>
                <a:off x="1296" y="2025"/>
                <a:ext cx="64" cy="57"/>
              </a:xfrm>
              <a:custGeom>
                <a:avLst/>
                <a:gdLst>
                  <a:gd name="T0" fmla="*/ 57 w 64"/>
                  <a:gd name="T1" fmla="*/ 15 h 57"/>
                  <a:gd name="T2" fmla="*/ 64 w 64"/>
                  <a:gd name="T3" fmla="*/ 36 h 57"/>
                  <a:gd name="T4" fmla="*/ 0 w 64"/>
                  <a:gd name="T5" fmla="*/ 57 h 57"/>
                  <a:gd name="T6" fmla="*/ 43 w 64"/>
                  <a:gd name="T7" fmla="*/ 0 h 57"/>
                  <a:gd name="T8" fmla="*/ 57 w 64"/>
                  <a:gd name="T9" fmla="*/ 1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7">
                    <a:moveTo>
                      <a:pt x="57" y="15"/>
                    </a:moveTo>
                    <a:lnTo>
                      <a:pt x="64" y="36"/>
                    </a:lnTo>
                    <a:lnTo>
                      <a:pt x="0" y="57"/>
                    </a:lnTo>
                    <a:lnTo>
                      <a:pt x="43" y="0"/>
                    </a:lnTo>
                    <a:lnTo>
                      <a:pt x="57" y="15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33" name="Freeform 513"/>
              <p:cNvSpPr>
                <a:spLocks/>
              </p:cNvSpPr>
              <p:nvPr/>
            </p:nvSpPr>
            <p:spPr bwMode="auto">
              <a:xfrm>
                <a:off x="1757" y="1806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7 h 7"/>
                  <a:gd name="T4" fmla="*/ 0 w 7"/>
                  <a:gd name="T5" fmla="*/ 0 h 7"/>
                  <a:gd name="T6" fmla="*/ 0 w 7"/>
                  <a:gd name="T7" fmla="*/ 0 h 7"/>
                  <a:gd name="T8" fmla="*/ 7 w 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34" name="Freeform 514"/>
              <p:cNvSpPr>
                <a:spLocks/>
              </p:cNvSpPr>
              <p:nvPr/>
            </p:nvSpPr>
            <p:spPr bwMode="auto">
              <a:xfrm>
                <a:off x="1495" y="1777"/>
                <a:ext cx="269" cy="199"/>
              </a:xfrm>
              <a:custGeom>
                <a:avLst/>
                <a:gdLst>
                  <a:gd name="T0" fmla="*/ 269 w 269"/>
                  <a:gd name="T1" fmla="*/ 36 h 199"/>
                  <a:gd name="T2" fmla="*/ 212 w 269"/>
                  <a:gd name="T3" fmla="*/ 85 h 199"/>
                  <a:gd name="T4" fmla="*/ 205 w 269"/>
                  <a:gd name="T5" fmla="*/ 78 h 199"/>
                  <a:gd name="T6" fmla="*/ 205 w 269"/>
                  <a:gd name="T7" fmla="*/ 78 h 199"/>
                  <a:gd name="T8" fmla="*/ 241 w 269"/>
                  <a:gd name="T9" fmla="*/ 0 h 199"/>
                  <a:gd name="T10" fmla="*/ 248 w 269"/>
                  <a:gd name="T11" fmla="*/ 7 h 199"/>
                  <a:gd name="T12" fmla="*/ 248 w 269"/>
                  <a:gd name="T13" fmla="*/ 7 h 199"/>
                  <a:gd name="T14" fmla="*/ 7 w 269"/>
                  <a:gd name="T15" fmla="*/ 199 h 199"/>
                  <a:gd name="T16" fmla="*/ 0 w 269"/>
                  <a:gd name="T17" fmla="*/ 192 h 199"/>
                  <a:gd name="T18" fmla="*/ 7 w 269"/>
                  <a:gd name="T19" fmla="*/ 199 h 199"/>
                  <a:gd name="T20" fmla="*/ 0 w 269"/>
                  <a:gd name="T21" fmla="*/ 192 h 199"/>
                  <a:gd name="T22" fmla="*/ 241 w 269"/>
                  <a:gd name="T23" fmla="*/ 0 h 199"/>
                  <a:gd name="T24" fmla="*/ 241 w 269"/>
                  <a:gd name="T25" fmla="*/ 0 h 199"/>
                  <a:gd name="T26" fmla="*/ 248 w 269"/>
                  <a:gd name="T27" fmla="*/ 0 h 199"/>
                  <a:gd name="T28" fmla="*/ 212 w 269"/>
                  <a:gd name="T29" fmla="*/ 78 h 199"/>
                  <a:gd name="T30" fmla="*/ 212 w 269"/>
                  <a:gd name="T31" fmla="*/ 78 h 199"/>
                  <a:gd name="T32" fmla="*/ 205 w 269"/>
                  <a:gd name="T33" fmla="*/ 78 h 199"/>
                  <a:gd name="T34" fmla="*/ 262 w 269"/>
                  <a:gd name="T35" fmla="*/ 29 h 199"/>
                  <a:gd name="T36" fmla="*/ 269 w 269"/>
                  <a:gd name="T37" fmla="*/ 36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9" h="199">
                    <a:moveTo>
                      <a:pt x="269" y="36"/>
                    </a:moveTo>
                    <a:lnTo>
                      <a:pt x="212" y="85"/>
                    </a:lnTo>
                    <a:lnTo>
                      <a:pt x="205" y="78"/>
                    </a:lnTo>
                    <a:lnTo>
                      <a:pt x="205" y="78"/>
                    </a:lnTo>
                    <a:lnTo>
                      <a:pt x="241" y="0"/>
                    </a:lnTo>
                    <a:lnTo>
                      <a:pt x="248" y="7"/>
                    </a:lnTo>
                    <a:lnTo>
                      <a:pt x="248" y="7"/>
                    </a:lnTo>
                    <a:lnTo>
                      <a:pt x="7" y="199"/>
                    </a:lnTo>
                    <a:lnTo>
                      <a:pt x="0" y="192"/>
                    </a:lnTo>
                    <a:lnTo>
                      <a:pt x="7" y="199"/>
                    </a:lnTo>
                    <a:lnTo>
                      <a:pt x="0" y="192"/>
                    </a:lnTo>
                    <a:lnTo>
                      <a:pt x="241" y="0"/>
                    </a:lnTo>
                    <a:lnTo>
                      <a:pt x="241" y="0"/>
                    </a:lnTo>
                    <a:lnTo>
                      <a:pt x="248" y="0"/>
                    </a:lnTo>
                    <a:lnTo>
                      <a:pt x="212" y="78"/>
                    </a:lnTo>
                    <a:lnTo>
                      <a:pt x="212" y="78"/>
                    </a:lnTo>
                    <a:lnTo>
                      <a:pt x="205" y="78"/>
                    </a:lnTo>
                    <a:lnTo>
                      <a:pt x="262" y="29"/>
                    </a:lnTo>
                    <a:lnTo>
                      <a:pt x="269" y="36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35" name="Freeform 515"/>
              <p:cNvSpPr>
                <a:spLocks/>
              </p:cNvSpPr>
              <p:nvPr/>
            </p:nvSpPr>
            <p:spPr bwMode="auto">
              <a:xfrm>
                <a:off x="1495" y="1834"/>
                <a:ext cx="127" cy="142"/>
              </a:xfrm>
              <a:custGeom>
                <a:avLst/>
                <a:gdLst>
                  <a:gd name="T0" fmla="*/ 0 w 127"/>
                  <a:gd name="T1" fmla="*/ 135 h 142"/>
                  <a:gd name="T2" fmla="*/ 120 w 127"/>
                  <a:gd name="T3" fmla="*/ 0 h 142"/>
                  <a:gd name="T4" fmla="*/ 127 w 127"/>
                  <a:gd name="T5" fmla="*/ 7 h 142"/>
                  <a:gd name="T6" fmla="*/ 120 w 127"/>
                  <a:gd name="T7" fmla="*/ 0 h 142"/>
                  <a:gd name="T8" fmla="*/ 127 w 127"/>
                  <a:gd name="T9" fmla="*/ 7 h 142"/>
                  <a:gd name="T10" fmla="*/ 7 w 127"/>
                  <a:gd name="T11" fmla="*/ 142 h 142"/>
                  <a:gd name="T12" fmla="*/ 0 w 127"/>
                  <a:gd name="T13" fmla="*/ 135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42">
                    <a:moveTo>
                      <a:pt x="0" y="135"/>
                    </a:moveTo>
                    <a:lnTo>
                      <a:pt x="120" y="0"/>
                    </a:lnTo>
                    <a:lnTo>
                      <a:pt x="127" y="7"/>
                    </a:lnTo>
                    <a:lnTo>
                      <a:pt x="120" y="0"/>
                    </a:lnTo>
                    <a:lnTo>
                      <a:pt x="127" y="7"/>
                    </a:lnTo>
                    <a:lnTo>
                      <a:pt x="7" y="142"/>
                    </a:lnTo>
                    <a:lnTo>
                      <a:pt x="0" y="135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36" name="Freeform 516"/>
              <p:cNvSpPr>
                <a:spLocks/>
              </p:cNvSpPr>
              <p:nvPr/>
            </p:nvSpPr>
            <p:spPr bwMode="auto">
              <a:xfrm>
                <a:off x="1353" y="2040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7 h 7"/>
                  <a:gd name="T4" fmla="*/ 0 w 7"/>
                  <a:gd name="T5" fmla="*/ 0 h 7"/>
                  <a:gd name="T6" fmla="*/ 0 w 7"/>
                  <a:gd name="T7" fmla="*/ 0 h 7"/>
                  <a:gd name="T8" fmla="*/ 7 w 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37" name="Freeform 517"/>
              <p:cNvSpPr>
                <a:spLocks/>
              </p:cNvSpPr>
              <p:nvPr/>
            </p:nvSpPr>
            <p:spPr bwMode="auto">
              <a:xfrm>
                <a:off x="1353" y="1834"/>
                <a:ext cx="269" cy="213"/>
              </a:xfrm>
              <a:custGeom>
                <a:avLst/>
                <a:gdLst>
                  <a:gd name="T0" fmla="*/ 269 w 269"/>
                  <a:gd name="T1" fmla="*/ 7 h 213"/>
                  <a:gd name="T2" fmla="*/ 262 w 269"/>
                  <a:gd name="T3" fmla="*/ 0 h 213"/>
                  <a:gd name="T4" fmla="*/ 0 w 269"/>
                  <a:gd name="T5" fmla="*/ 206 h 213"/>
                  <a:gd name="T6" fmla="*/ 7 w 269"/>
                  <a:gd name="T7" fmla="*/ 213 h 213"/>
                  <a:gd name="T8" fmla="*/ 269 w 269"/>
                  <a:gd name="T9" fmla="*/ 7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9" h="213">
                    <a:moveTo>
                      <a:pt x="269" y="7"/>
                    </a:moveTo>
                    <a:lnTo>
                      <a:pt x="262" y="0"/>
                    </a:lnTo>
                    <a:lnTo>
                      <a:pt x="0" y="206"/>
                    </a:lnTo>
                    <a:lnTo>
                      <a:pt x="7" y="213"/>
                    </a:lnTo>
                    <a:lnTo>
                      <a:pt x="269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38" name="Rectangle 518"/>
              <p:cNvSpPr>
                <a:spLocks noChangeArrowheads="1"/>
              </p:cNvSpPr>
              <p:nvPr/>
            </p:nvSpPr>
            <p:spPr bwMode="auto">
              <a:xfrm>
                <a:off x="2438" y="970"/>
                <a:ext cx="33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sz="800" b="1" i="1">
                    <a:solidFill>
                      <a:srgbClr val="0000FF"/>
                    </a:solidFill>
                    <a:latin typeface="Helvetica-Narrow" pitchFamily="34" charset="0"/>
                  </a:rPr>
                  <a:t>processing</a:t>
                </a:r>
                <a:endParaRPr kumimoji="0" lang="en-US" sz="2400">
                  <a:latin typeface="Times New Roman" pitchFamily="18" charset="0"/>
                </a:endParaRPr>
              </a:p>
            </p:txBody>
          </p:sp>
          <p:sp>
            <p:nvSpPr>
              <p:cNvPr id="261639" name="Freeform 519"/>
              <p:cNvSpPr>
                <a:spLocks/>
              </p:cNvSpPr>
              <p:nvPr/>
            </p:nvSpPr>
            <p:spPr bwMode="auto">
              <a:xfrm>
                <a:off x="2054" y="1834"/>
                <a:ext cx="64" cy="92"/>
              </a:xfrm>
              <a:custGeom>
                <a:avLst/>
                <a:gdLst>
                  <a:gd name="T0" fmla="*/ 36 w 64"/>
                  <a:gd name="T1" fmla="*/ 85 h 92"/>
                  <a:gd name="T2" fmla="*/ 15 w 64"/>
                  <a:gd name="T3" fmla="*/ 92 h 92"/>
                  <a:gd name="T4" fmla="*/ 15 w 64"/>
                  <a:gd name="T5" fmla="*/ 92 h 92"/>
                  <a:gd name="T6" fmla="*/ 15 w 64"/>
                  <a:gd name="T7" fmla="*/ 92 h 92"/>
                  <a:gd name="T8" fmla="*/ 8 w 64"/>
                  <a:gd name="T9" fmla="*/ 21 h 92"/>
                  <a:gd name="T10" fmla="*/ 0 w 64"/>
                  <a:gd name="T11" fmla="*/ 0 h 92"/>
                  <a:gd name="T12" fmla="*/ 15 w 64"/>
                  <a:gd name="T13" fmla="*/ 21 h 92"/>
                  <a:gd name="T14" fmla="*/ 64 w 64"/>
                  <a:gd name="T15" fmla="*/ 78 h 92"/>
                  <a:gd name="T16" fmla="*/ 64 w 64"/>
                  <a:gd name="T17" fmla="*/ 78 h 92"/>
                  <a:gd name="T18" fmla="*/ 57 w 64"/>
                  <a:gd name="T19" fmla="*/ 78 h 92"/>
                  <a:gd name="T20" fmla="*/ 57 w 64"/>
                  <a:gd name="T21" fmla="*/ 78 h 92"/>
                  <a:gd name="T22" fmla="*/ 8 w 64"/>
                  <a:gd name="T23" fmla="*/ 21 h 92"/>
                  <a:gd name="T24" fmla="*/ 15 w 64"/>
                  <a:gd name="T25" fmla="*/ 21 h 92"/>
                  <a:gd name="T26" fmla="*/ 15 w 64"/>
                  <a:gd name="T27" fmla="*/ 21 h 92"/>
                  <a:gd name="T28" fmla="*/ 22 w 64"/>
                  <a:gd name="T29" fmla="*/ 92 h 92"/>
                  <a:gd name="T30" fmla="*/ 15 w 64"/>
                  <a:gd name="T31" fmla="*/ 92 h 92"/>
                  <a:gd name="T32" fmla="*/ 15 w 64"/>
                  <a:gd name="T33" fmla="*/ 85 h 92"/>
                  <a:gd name="T34" fmla="*/ 36 w 64"/>
                  <a:gd name="T35" fmla="*/ 78 h 92"/>
                  <a:gd name="T36" fmla="*/ 36 w 64"/>
                  <a:gd name="T37" fmla="*/ 8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92">
                    <a:moveTo>
                      <a:pt x="36" y="85"/>
                    </a:moveTo>
                    <a:lnTo>
                      <a:pt x="15" y="92"/>
                    </a:lnTo>
                    <a:lnTo>
                      <a:pt x="15" y="92"/>
                    </a:lnTo>
                    <a:lnTo>
                      <a:pt x="15" y="92"/>
                    </a:lnTo>
                    <a:lnTo>
                      <a:pt x="8" y="21"/>
                    </a:lnTo>
                    <a:lnTo>
                      <a:pt x="0" y="0"/>
                    </a:lnTo>
                    <a:lnTo>
                      <a:pt x="15" y="21"/>
                    </a:lnTo>
                    <a:lnTo>
                      <a:pt x="64" y="78"/>
                    </a:lnTo>
                    <a:lnTo>
                      <a:pt x="64" y="78"/>
                    </a:lnTo>
                    <a:lnTo>
                      <a:pt x="57" y="78"/>
                    </a:lnTo>
                    <a:lnTo>
                      <a:pt x="57" y="78"/>
                    </a:lnTo>
                    <a:lnTo>
                      <a:pt x="8" y="21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22" y="92"/>
                    </a:lnTo>
                    <a:lnTo>
                      <a:pt x="15" y="92"/>
                    </a:lnTo>
                    <a:lnTo>
                      <a:pt x="15" y="85"/>
                    </a:lnTo>
                    <a:lnTo>
                      <a:pt x="36" y="78"/>
                    </a:lnTo>
                    <a:lnTo>
                      <a:pt x="36" y="85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40" name="Freeform 520"/>
              <p:cNvSpPr>
                <a:spLocks/>
              </p:cNvSpPr>
              <p:nvPr/>
            </p:nvSpPr>
            <p:spPr bwMode="auto">
              <a:xfrm>
                <a:off x="2090" y="1905"/>
                <a:ext cx="21" cy="14"/>
              </a:xfrm>
              <a:custGeom>
                <a:avLst/>
                <a:gdLst>
                  <a:gd name="T0" fmla="*/ 21 w 21"/>
                  <a:gd name="T1" fmla="*/ 7 h 14"/>
                  <a:gd name="T2" fmla="*/ 0 w 21"/>
                  <a:gd name="T3" fmla="*/ 14 h 14"/>
                  <a:gd name="T4" fmla="*/ 0 w 21"/>
                  <a:gd name="T5" fmla="*/ 14 h 14"/>
                  <a:gd name="T6" fmla="*/ 0 w 21"/>
                  <a:gd name="T7" fmla="*/ 14 h 14"/>
                  <a:gd name="T8" fmla="*/ 0 w 21"/>
                  <a:gd name="T9" fmla="*/ 7 h 14"/>
                  <a:gd name="T10" fmla="*/ 21 w 21"/>
                  <a:gd name="T11" fmla="*/ 0 h 14"/>
                  <a:gd name="T12" fmla="*/ 21 w 21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">
                    <a:moveTo>
                      <a:pt x="21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21" y="0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41" name="Freeform 521"/>
              <p:cNvSpPr>
                <a:spLocks/>
              </p:cNvSpPr>
              <p:nvPr/>
            </p:nvSpPr>
            <p:spPr bwMode="auto">
              <a:xfrm>
                <a:off x="2062" y="1855"/>
                <a:ext cx="49" cy="71"/>
              </a:xfrm>
              <a:custGeom>
                <a:avLst/>
                <a:gdLst>
                  <a:gd name="T0" fmla="*/ 28 w 49"/>
                  <a:gd name="T1" fmla="*/ 64 h 71"/>
                  <a:gd name="T2" fmla="*/ 7 w 49"/>
                  <a:gd name="T3" fmla="*/ 71 h 71"/>
                  <a:gd name="T4" fmla="*/ 0 w 49"/>
                  <a:gd name="T5" fmla="*/ 0 h 71"/>
                  <a:gd name="T6" fmla="*/ 49 w 49"/>
                  <a:gd name="T7" fmla="*/ 57 h 71"/>
                  <a:gd name="T8" fmla="*/ 28 w 49"/>
                  <a:gd name="T9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71">
                    <a:moveTo>
                      <a:pt x="28" y="64"/>
                    </a:moveTo>
                    <a:lnTo>
                      <a:pt x="7" y="71"/>
                    </a:lnTo>
                    <a:lnTo>
                      <a:pt x="0" y="0"/>
                    </a:lnTo>
                    <a:lnTo>
                      <a:pt x="49" y="57"/>
                    </a:lnTo>
                    <a:lnTo>
                      <a:pt x="28" y="64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42" name="Freeform 522"/>
              <p:cNvSpPr>
                <a:spLocks/>
              </p:cNvSpPr>
              <p:nvPr/>
            </p:nvSpPr>
            <p:spPr bwMode="auto">
              <a:xfrm>
                <a:off x="2182" y="2181"/>
                <a:ext cx="50" cy="71"/>
              </a:xfrm>
              <a:custGeom>
                <a:avLst/>
                <a:gdLst>
                  <a:gd name="T0" fmla="*/ 28 w 50"/>
                  <a:gd name="T1" fmla="*/ 7 h 71"/>
                  <a:gd name="T2" fmla="*/ 50 w 50"/>
                  <a:gd name="T3" fmla="*/ 0 h 71"/>
                  <a:gd name="T4" fmla="*/ 50 w 50"/>
                  <a:gd name="T5" fmla="*/ 0 h 71"/>
                  <a:gd name="T6" fmla="*/ 50 w 50"/>
                  <a:gd name="T7" fmla="*/ 0 h 71"/>
                  <a:gd name="T8" fmla="*/ 43 w 50"/>
                  <a:gd name="T9" fmla="*/ 71 h 71"/>
                  <a:gd name="T10" fmla="*/ 35 w 50"/>
                  <a:gd name="T11" fmla="*/ 71 h 71"/>
                  <a:gd name="T12" fmla="*/ 35 w 50"/>
                  <a:gd name="T13" fmla="*/ 71 h 71"/>
                  <a:gd name="T14" fmla="*/ 0 w 50"/>
                  <a:gd name="T15" fmla="*/ 7 h 71"/>
                  <a:gd name="T16" fmla="*/ 0 w 50"/>
                  <a:gd name="T17" fmla="*/ 7 h 71"/>
                  <a:gd name="T18" fmla="*/ 7 w 50"/>
                  <a:gd name="T19" fmla="*/ 7 h 71"/>
                  <a:gd name="T20" fmla="*/ 7 w 50"/>
                  <a:gd name="T21" fmla="*/ 7 h 71"/>
                  <a:gd name="T22" fmla="*/ 43 w 50"/>
                  <a:gd name="T23" fmla="*/ 71 h 71"/>
                  <a:gd name="T24" fmla="*/ 35 w 50"/>
                  <a:gd name="T25" fmla="*/ 71 h 71"/>
                  <a:gd name="T26" fmla="*/ 35 w 50"/>
                  <a:gd name="T27" fmla="*/ 71 h 71"/>
                  <a:gd name="T28" fmla="*/ 43 w 50"/>
                  <a:gd name="T29" fmla="*/ 0 h 71"/>
                  <a:gd name="T30" fmla="*/ 50 w 50"/>
                  <a:gd name="T31" fmla="*/ 0 h 71"/>
                  <a:gd name="T32" fmla="*/ 50 w 50"/>
                  <a:gd name="T33" fmla="*/ 7 h 71"/>
                  <a:gd name="T34" fmla="*/ 28 w 50"/>
                  <a:gd name="T35" fmla="*/ 14 h 71"/>
                  <a:gd name="T36" fmla="*/ 28 w 50"/>
                  <a:gd name="T37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71">
                    <a:moveTo>
                      <a:pt x="28" y="7"/>
                    </a:moveTo>
                    <a:lnTo>
                      <a:pt x="50" y="0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43" y="71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43" y="71"/>
                    </a:lnTo>
                    <a:lnTo>
                      <a:pt x="35" y="71"/>
                    </a:lnTo>
                    <a:lnTo>
                      <a:pt x="35" y="71"/>
                    </a:lnTo>
                    <a:lnTo>
                      <a:pt x="43" y="0"/>
                    </a:lnTo>
                    <a:lnTo>
                      <a:pt x="50" y="0"/>
                    </a:lnTo>
                    <a:lnTo>
                      <a:pt x="50" y="7"/>
                    </a:lnTo>
                    <a:lnTo>
                      <a:pt x="28" y="14"/>
                    </a:lnTo>
                    <a:lnTo>
                      <a:pt x="28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43" name="Freeform 523"/>
              <p:cNvSpPr>
                <a:spLocks/>
              </p:cNvSpPr>
              <p:nvPr/>
            </p:nvSpPr>
            <p:spPr bwMode="auto">
              <a:xfrm>
                <a:off x="2189" y="2188"/>
                <a:ext cx="21" cy="7"/>
              </a:xfrm>
              <a:custGeom>
                <a:avLst/>
                <a:gdLst>
                  <a:gd name="T0" fmla="*/ 0 w 21"/>
                  <a:gd name="T1" fmla="*/ 0 h 7"/>
                  <a:gd name="T2" fmla="*/ 21 w 21"/>
                  <a:gd name="T3" fmla="*/ 0 h 7"/>
                  <a:gd name="T4" fmla="*/ 21 w 21"/>
                  <a:gd name="T5" fmla="*/ 7 h 7"/>
                  <a:gd name="T6" fmla="*/ 21 w 21"/>
                  <a:gd name="T7" fmla="*/ 7 h 7"/>
                  <a:gd name="T8" fmla="*/ 21 w 21"/>
                  <a:gd name="T9" fmla="*/ 7 h 7"/>
                  <a:gd name="T10" fmla="*/ 0 w 21"/>
                  <a:gd name="T11" fmla="*/ 7 h 7"/>
                  <a:gd name="T12" fmla="*/ 0 w 2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7">
                    <a:moveTo>
                      <a:pt x="0" y="0"/>
                    </a:moveTo>
                    <a:lnTo>
                      <a:pt x="21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44" name="Freeform 524"/>
              <p:cNvSpPr>
                <a:spLocks/>
              </p:cNvSpPr>
              <p:nvPr/>
            </p:nvSpPr>
            <p:spPr bwMode="auto">
              <a:xfrm>
                <a:off x="2189" y="2181"/>
                <a:ext cx="43" cy="71"/>
              </a:xfrm>
              <a:custGeom>
                <a:avLst/>
                <a:gdLst>
                  <a:gd name="T0" fmla="*/ 21 w 43"/>
                  <a:gd name="T1" fmla="*/ 7 h 71"/>
                  <a:gd name="T2" fmla="*/ 43 w 43"/>
                  <a:gd name="T3" fmla="*/ 0 h 71"/>
                  <a:gd name="T4" fmla="*/ 36 w 43"/>
                  <a:gd name="T5" fmla="*/ 71 h 71"/>
                  <a:gd name="T6" fmla="*/ 0 w 43"/>
                  <a:gd name="T7" fmla="*/ 7 h 71"/>
                  <a:gd name="T8" fmla="*/ 21 w 43"/>
                  <a:gd name="T9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1">
                    <a:moveTo>
                      <a:pt x="21" y="7"/>
                    </a:moveTo>
                    <a:lnTo>
                      <a:pt x="43" y="0"/>
                    </a:lnTo>
                    <a:lnTo>
                      <a:pt x="36" y="71"/>
                    </a:lnTo>
                    <a:lnTo>
                      <a:pt x="0" y="7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45" name="Rectangle 525"/>
              <p:cNvSpPr>
                <a:spLocks noChangeArrowheads="1"/>
              </p:cNvSpPr>
              <p:nvPr/>
            </p:nvSpPr>
            <p:spPr bwMode="auto">
              <a:xfrm>
                <a:off x="2090" y="1919"/>
                <a:ext cx="7" cy="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46" name="Freeform 526"/>
              <p:cNvSpPr>
                <a:spLocks/>
              </p:cNvSpPr>
              <p:nvPr/>
            </p:nvSpPr>
            <p:spPr bwMode="auto">
              <a:xfrm>
                <a:off x="2090" y="1919"/>
                <a:ext cx="71" cy="163"/>
              </a:xfrm>
              <a:custGeom>
                <a:avLst/>
                <a:gdLst>
                  <a:gd name="T0" fmla="*/ 7 w 71"/>
                  <a:gd name="T1" fmla="*/ 0 h 163"/>
                  <a:gd name="T2" fmla="*/ 71 w 71"/>
                  <a:gd name="T3" fmla="*/ 163 h 163"/>
                  <a:gd name="T4" fmla="*/ 64 w 71"/>
                  <a:gd name="T5" fmla="*/ 163 h 163"/>
                  <a:gd name="T6" fmla="*/ 71 w 71"/>
                  <a:gd name="T7" fmla="*/ 163 h 163"/>
                  <a:gd name="T8" fmla="*/ 64 w 71"/>
                  <a:gd name="T9" fmla="*/ 163 h 163"/>
                  <a:gd name="T10" fmla="*/ 0 w 71"/>
                  <a:gd name="T11" fmla="*/ 0 h 163"/>
                  <a:gd name="T12" fmla="*/ 7 w 71"/>
                  <a:gd name="T13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63">
                    <a:moveTo>
                      <a:pt x="7" y="0"/>
                    </a:moveTo>
                    <a:lnTo>
                      <a:pt x="71" y="163"/>
                    </a:lnTo>
                    <a:lnTo>
                      <a:pt x="64" y="163"/>
                    </a:lnTo>
                    <a:lnTo>
                      <a:pt x="71" y="163"/>
                    </a:lnTo>
                    <a:lnTo>
                      <a:pt x="64" y="163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47" name="Freeform 527"/>
              <p:cNvSpPr>
                <a:spLocks/>
              </p:cNvSpPr>
              <p:nvPr/>
            </p:nvSpPr>
            <p:spPr bwMode="auto">
              <a:xfrm>
                <a:off x="2154" y="1954"/>
                <a:ext cx="14" cy="128"/>
              </a:xfrm>
              <a:custGeom>
                <a:avLst/>
                <a:gdLst>
                  <a:gd name="T0" fmla="*/ 0 w 14"/>
                  <a:gd name="T1" fmla="*/ 128 h 128"/>
                  <a:gd name="T2" fmla="*/ 7 w 14"/>
                  <a:gd name="T3" fmla="*/ 0 h 128"/>
                  <a:gd name="T4" fmla="*/ 14 w 14"/>
                  <a:gd name="T5" fmla="*/ 0 h 128"/>
                  <a:gd name="T6" fmla="*/ 7 w 14"/>
                  <a:gd name="T7" fmla="*/ 0 h 128"/>
                  <a:gd name="T8" fmla="*/ 14 w 14"/>
                  <a:gd name="T9" fmla="*/ 0 h 128"/>
                  <a:gd name="T10" fmla="*/ 7 w 14"/>
                  <a:gd name="T11" fmla="*/ 128 h 128"/>
                  <a:gd name="T12" fmla="*/ 0 w 14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28">
                    <a:moveTo>
                      <a:pt x="0" y="128"/>
                    </a:moveTo>
                    <a:lnTo>
                      <a:pt x="7" y="0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14" y="0"/>
                    </a:lnTo>
                    <a:lnTo>
                      <a:pt x="7" y="128"/>
                    </a:lnTo>
                    <a:lnTo>
                      <a:pt x="0" y="128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48" name="Rectangle 528"/>
              <p:cNvSpPr>
                <a:spLocks noChangeArrowheads="1"/>
              </p:cNvSpPr>
              <p:nvPr/>
            </p:nvSpPr>
            <p:spPr bwMode="auto">
              <a:xfrm>
                <a:off x="2210" y="2181"/>
                <a:ext cx="7" cy="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49" name="Freeform 529"/>
              <p:cNvSpPr>
                <a:spLocks/>
              </p:cNvSpPr>
              <p:nvPr/>
            </p:nvSpPr>
            <p:spPr bwMode="auto">
              <a:xfrm>
                <a:off x="2161" y="1954"/>
                <a:ext cx="56" cy="227"/>
              </a:xfrm>
              <a:custGeom>
                <a:avLst/>
                <a:gdLst>
                  <a:gd name="T0" fmla="*/ 7 w 56"/>
                  <a:gd name="T1" fmla="*/ 0 h 227"/>
                  <a:gd name="T2" fmla="*/ 0 w 56"/>
                  <a:gd name="T3" fmla="*/ 0 h 227"/>
                  <a:gd name="T4" fmla="*/ 49 w 56"/>
                  <a:gd name="T5" fmla="*/ 227 h 227"/>
                  <a:gd name="T6" fmla="*/ 56 w 56"/>
                  <a:gd name="T7" fmla="*/ 227 h 227"/>
                  <a:gd name="T8" fmla="*/ 7 w 56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27">
                    <a:moveTo>
                      <a:pt x="7" y="0"/>
                    </a:moveTo>
                    <a:lnTo>
                      <a:pt x="0" y="0"/>
                    </a:lnTo>
                    <a:lnTo>
                      <a:pt x="49" y="227"/>
                    </a:lnTo>
                    <a:lnTo>
                      <a:pt x="56" y="22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50" name="Freeform 530"/>
              <p:cNvSpPr>
                <a:spLocks/>
              </p:cNvSpPr>
              <p:nvPr/>
            </p:nvSpPr>
            <p:spPr bwMode="auto">
              <a:xfrm>
                <a:off x="1920" y="1069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0 h 7"/>
                  <a:gd name="T4" fmla="*/ 0 w 7"/>
                  <a:gd name="T5" fmla="*/ 0 h 7"/>
                  <a:gd name="T6" fmla="*/ 0 w 7"/>
                  <a:gd name="T7" fmla="*/ 0 h 7"/>
                  <a:gd name="T8" fmla="*/ 0 w 7"/>
                  <a:gd name="T9" fmla="*/ 7 h 7"/>
                  <a:gd name="T10" fmla="*/ 0 w 7"/>
                  <a:gd name="T11" fmla="*/ 7 h 7"/>
                  <a:gd name="T12" fmla="*/ 0 w 7"/>
                  <a:gd name="T13" fmla="*/ 7 h 7"/>
                  <a:gd name="T14" fmla="*/ 7 w 7"/>
                  <a:gd name="T15" fmla="*/ 7 h 7"/>
                  <a:gd name="T16" fmla="*/ 7 w 7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51" name="Freeform 531"/>
              <p:cNvSpPr>
                <a:spLocks/>
              </p:cNvSpPr>
              <p:nvPr/>
            </p:nvSpPr>
            <p:spPr bwMode="auto">
              <a:xfrm>
                <a:off x="1927" y="1047"/>
                <a:ext cx="85" cy="57"/>
              </a:xfrm>
              <a:custGeom>
                <a:avLst/>
                <a:gdLst>
                  <a:gd name="T0" fmla="*/ 0 w 85"/>
                  <a:gd name="T1" fmla="*/ 29 h 57"/>
                  <a:gd name="T2" fmla="*/ 0 w 85"/>
                  <a:gd name="T3" fmla="*/ 0 h 57"/>
                  <a:gd name="T4" fmla="*/ 0 w 85"/>
                  <a:gd name="T5" fmla="*/ 0 h 57"/>
                  <a:gd name="T6" fmla="*/ 0 w 85"/>
                  <a:gd name="T7" fmla="*/ 0 h 57"/>
                  <a:gd name="T8" fmla="*/ 85 w 85"/>
                  <a:gd name="T9" fmla="*/ 22 h 57"/>
                  <a:gd name="T10" fmla="*/ 85 w 85"/>
                  <a:gd name="T11" fmla="*/ 29 h 57"/>
                  <a:gd name="T12" fmla="*/ 85 w 85"/>
                  <a:gd name="T13" fmla="*/ 29 h 57"/>
                  <a:gd name="T14" fmla="*/ 0 w 85"/>
                  <a:gd name="T15" fmla="*/ 57 h 57"/>
                  <a:gd name="T16" fmla="*/ 0 w 85"/>
                  <a:gd name="T17" fmla="*/ 57 h 57"/>
                  <a:gd name="T18" fmla="*/ 0 w 85"/>
                  <a:gd name="T19" fmla="*/ 50 h 57"/>
                  <a:gd name="T20" fmla="*/ 0 w 85"/>
                  <a:gd name="T21" fmla="*/ 50 h 57"/>
                  <a:gd name="T22" fmla="*/ 85 w 85"/>
                  <a:gd name="T23" fmla="*/ 22 h 57"/>
                  <a:gd name="T24" fmla="*/ 85 w 85"/>
                  <a:gd name="T25" fmla="*/ 29 h 57"/>
                  <a:gd name="T26" fmla="*/ 85 w 85"/>
                  <a:gd name="T27" fmla="*/ 29 h 57"/>
                  <a:gd name="T28" fmla="*/ 0 w 85"/>
                  <a:gd name="T29" fmla="*/ 8 h 57"/>
                  <a:gd name="T30" fmla="*/ 0 w 85"/>
                  <a:gd name="T31" fmla="*/ 0 h 57"/>
                  <a:gd name="T32" fmla="*/ 7 w 85"/>
                  <a:gd name="T33" fmla="*/ 0 h 57"/>
                  <a:gd name="T34" fmla="*/ 7 w 85"/>
                  <a:gd name="T35" fmla="*/ 29 h 57"/>
                  <a:gd name="T36" fmla="*/ 0 w 85"/>
                  <a:gd name="T37" fmla="*/ 29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57">
                    <a:moveTo>
                      <a:pt x="0" y="29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5" y="22"/>
                    </a:lnTo>
                    <a:lnTo>
                      <a:pt x="85" y="29"/>
                    </a:lnTo>
                    <a:lnTo>
                      <a:pt x="85" y="29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85" y="22"/>
                    </a:lnTo>
                    <a:lnTo>
                      <a:pt x="85" y="29"/>
                    </a:lnTo>
                    <a:lnTo>
                      <a:pt x="85" y="29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9"/>
                    </a:lnTo>
                    <a:lnTo>
                      <a:pt x="0" y="29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52" name="Freeform 532"/>
              <p:cNvSpPr>
                <a:spLocks/>
              </p:cNvSpPr>
              <p:nvPr/>
            </p:nvSpPr>
            <p:spPr bwMode="auto">
              <a:xfrm>
                <a:off x="1927" y="1076"/>
                <a:ext cx="7" cy="21"/>
              </a:xfrm>
              <a:custGeom>
                <a:avLst/>
                <a:gdLst>
                  <a:gd name="T0" fmla="*/ 0 w 7"/>
                  <a:gd name="T1" fmla="*/ 21 h 21"/>
                  <a:gd name="T2" fmla="*/ 0 w 7"/>
                  <a:gd name="T3" fmla="*/ 0 h 21"/>
                  <a:gd name="T4" fmla="*/ 7 w 7"/>
                  <a:gd name="T5" fmla="*/ 0 h 21"/>
                  <a:gd name="T6" fmla="*/ 7 w 7"/>
                  <a:gd name="T7" fmla="*/ 0 h 21"/>
                  <a:gd name="T8" fmla="*/ 7 w 7"/>
                  <a:gd name="T9" fmla="*/ 0 h 21"/>
                  <a:gd name="T10" fmla="*/ 7 w 7"/>
                  <a:gd name="T11" fmla="*/ 21 h 21"/>
                  <a:gd name="T12" fmla="*/ 0 w 7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1">
                    <a:moveTo>
                      <a:pt x="0" y="21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53" name="Freeform 533"/>
              <p:cNvSpPr>
                <a:spLocks/>
              </p:cNvSpPr>
              <p:nvPr/>
            </p:nvSpPr>
            <p:spPr bwMode="auto">
              <a:xfrm>
                <a:off x="1927" y="1047"/>
                <a:ext cx="85" cy="50"/>
              </a:xfrm>
              <a:custGeom>
                <a:avLst/>
                <a:gdLst>
                  <a:gd name="T0" fmla="*/ 0 w 85"/>
                  <a:gd name="T1" fmla="*/ 29 h 50"/>
                  <a:gd name="T2" fmla="*/ 0 w 85"/>
                  <a:gd name="T3" fmla="*/ 0 h 50"/>
                  <a:gd name="T4" fmla="*/ 85 w 85"/>
                  <a:gd name="T5" fmla="*/ 22 h 50"/>
                  <a:gd name="T6" fmla="*/ 0 w 85"/>
                  <a:gd name="T7" fmla="*/ 50 h 50"/>
                  <a:gd name="T8" fmla="*/ 0 w 85"/>
                  <a:gd name="T9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50">
                    <a:moveTo>
                      <a:pt x="0" y="29"/>
                    </a:moveTo>
                    <a:lnTo>
                      <a:pt x="0" y="0"/>
                    </a:lnTo>
                    <a:lnTo>
                      <a:pt x="85" y="22"/>
                    </a:lnTo>
                    <a:lnTo>
                      <a:pt x="0" y="50"/>
                    </a:lnTo>
                    <a:lnTo>
                      <a:pt x="0" y="29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54" name="Freeform 534"/>
              <p:cNvSpPr>
                <a:spLocks/>
              </p:cNvSpPr>
              <p:nvPr/>
            </p:nvSpPr>
            <p:spPr bwMode="auto">
              <a:xfrm>
                <a:off x="1643" y="1189"/>
                <a:ext cx="15" cy="14"/>
              </a:xfrm>
              <a:custGeom>
                <a:avLst/>
                <a:gdLst>
                  <a:gd name="T0" fmla="*/ 8 w 15"/>
                  <a:gd name="T1" fmla="*/ 14 h 14"/>
                  <a:gd name="T2" fmla="*/ 8 w 15"/>
                  <a:gd name="T3" fmla="*/ 14 h 14"/>
                  <a:gd name="T4" fmla="*/ 15 w 15"/>
                  <a:gd name="T5" fmla="*/ 7 h 14"/>
                  <a:gd name="T6" fmla="*/ 15 w 15"/>
                  <a:gd name="T7" fmla="*/ 7 h 14"/>
                  <a:gd name="T8" fmla="*/ 8 w 15"/>
                  <a:gd name="T9" fmla="*/ 0 h 14"/>
                  <a:gd name="T10" fmla="*/ 8 w 15"/>
                  <a:gd name="T11" fmla="*/ 0 h 14"/>
                  <a:gd name="T12" fmla="*/ 0 w 15"/>
                  <a:gd name="T13" fmla="*/ 7 h 14"/>
                  <a:gd name="T14" fmla="*/ 0 w 15"/>
                  <a:gd name="T15" fmla="*/ 7 h 14"/>
                  <a:gd name="T16" fmla="*/ 8 w 15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4">
                    <a:moveTo>
                      <a:pt x="8" y="14"/>
                    </a:moveTo>
                    <a:lnTo>
                      <a:pt x="8" y="14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8" y="1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55" name="Freeform 535"/>
              <p:cNvSpPr>
                <a:spLocks/>
              </p:cNvSpPr>
              <p:nvPr/>
            </p:nvSpPr>
            <p:spPr bwMode="auto">
              <a:xfrm>
                <a:off x="1608" y="1189"/>
                <a:ext cx="64" cy="92"/>
              </a:xfrm>
              <a:custGeom>
                <a:avLst/>
                <a:gdLst>
                  <a:gd name="T0" fmla="*/ 43 w 64"/>
                  <a:gd name="T1" fmla="*/ 14 h 92"/>
                  <a:gd name="T2" fmla="*/ 64 w 64"/>
                  <a:gd name="T3" fmla="*/ 21 h 92"/>
                  <a:gd name="T4" fmla="*/ 64 w 64"/>
                  <a:gd name="T5" fmla="*/ 21 h 92"/>
                  <a:gd name="T6" fmla="*/ 64 w 64"/>
                  <a:gd name="T7" fmla="*/ 21 h 92"/>
                  <a:gd name="T8" fmla="*/ 7 w 64"/>
                  <a:gd name="T9" fmla="*/ 92 h 92"/>
                  <a:gd name="T10" fmla="*/ 0 w 64"/>
                  <a:gd name="T11" fmla="*/ 92 h 92"/>
                  <a:gd name="T12" fmla="*/ 0 w 64"/>
                  <a:gd name="T13" fmla="*/ 92 h 92"/>
                  <a:gd name="T14" fmla="*/ 14 w 64"/>
                  <a:gd name="T15" fmla="*/ 0 h 92"/>
                  <a:gd name="T16" fmla="*/ 14 w 64"/>
                  <a:gd name="T17" fmla="*/ 0 h 92"/>
                  <a:gd name="T18" fmla="*/ 21 w 64"/>
                  <a:gd name="T19" fmla="*/ 0 h 92"/>
                  <a:gd name="T20" fmla="*/ 21 w 64"/>
                  <a:gd name="T21" fmla="*/ 0 h 92"/>
                  <a:gd name="T22" fmla="*/ 7 w 64"/>
                  <a:gd name="T23" fmla="*/ 92 h 92"/>
                  <a:gd name="T24" fmla="*/ 7 w 64"/>
                  <a:gd name="T25" fmla="*/ 92 h 92"/>
                  <a:gd name="T26" fmla="*/ 0 w 64"/>
                  <a:gd name="T27" fmla="*/ 92 h 92"/>
                  <a:gd name="T28" fmla="*/ 57 w 64"/>
                  <a:gd name="T29" fmla="*/ 21 h 92"/>
                  <a:gd name="T30" fmla="*/ 64 w 64"/>
                  <a:gd name="T31" fmla="*/ 21 h 92"/>
                  <a:gd name="T32" fmla="*/ 64 w 64"/>
                  <a:gd name="T33" fmla="*/ 28 h 92"/>
                  <a:gd name="T34" fmla="*/ 43 w 64"/>
                  <a:gd name="T35" fmla="*/ 21 h 92"/>
                  <a:gd name="T36" fmla="*/ 43 w 64"/>
                  <a:gd name="T37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92">
                    <a:moveTo>
                      <a:pt x="43" y="14"/>
                    </a:moveTo>
                    <a:lnTo>
                      <a:pt x="64" y="21"/>
                    </a:lnTo>
                    <a:lnTo>
                      <a:pt x="64" y="21"/>
                    </a:lnTo>
                    <a:lnTo>
                      <a:pt x="64" y="21"/>
                    </a:lnTo>
                    <a:lnTo>
                      <a:pt x="7" y="92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7" y="92"/>
                    </a:lnTo>
                    <a:lnTo>
                      <a:pt x="7" y="92"/>
                    </a:lnTo>
                    <a:lnTo>
                      <a:pt x="0" y="92"/>
                    </a:lnTo>
                    <a:lnTo>
                      <a:pt x="57" y="21"/>
                    </a:lnTo>
                    <a:lnTo>
                      <a:pt x="64" y="21"/>
                    </a:lnTo>
                    <a:lnTo>
                      <a:pt x="64" y="28"/>
                    </a:lnTo>
                    <a:lnTo>
                      <a:pt x="43" y="21"/>
                    </a:lnTo>
                    <a:lnTo>
                      <a:pt x="43" y="1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56" name="Freeform 536"/>
              <p:cNvSpPr>
                <a:spLocks/>
              </p:cNvSpPr>
              <p:nvPr/>
            </p:nvSpPr>
            <p:spPr bwMode="auto">
              <a:xfrm>
                <a:off x="1629" y="1189"/>
                <a:ext cx="22" cy="21"/>
              </a:xfrm>
              <a:custGeom>
                <a:avLst/>
                <a:gdLst>
                  <a:gd name="T0" fmla="*/ 0 w 22"/>
                  <a:gd name="T1" fmla="*/ 0 h 21"/>
                  <a:gd name="T2" fmla="*/ 22 w 22"/>
                  <a:gd name="T3" fmla="*/ 14 h 21"/>
                  <a:gd name="T4" fmla="*/ 22 w 22"/>
                  <a:gd name="T5" fmla="*/ 21 h 21"/>
                  <a:gd name="T6" fmla="*/ 22 w 22"/>
                  <a:gd name="T7" fmla="*/ 21 h 21"/>
                  <a:gd name="T8" fmla="*/ 22 w 22"/>
                  <a:gd name="T9" fmla="*/ 21 h 21"/>
                  <a:gd name="T10" fmla="*/ 0 w 22"/>
                  <a:gd name="T11" fmla="*/ 7 h 21"/>
                  <a:gd name="T12" fmla="*/ 0 w 22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1">
                    <a:moveTo>
                      <a:pt x="0" y="0"/>
                    </a:moveTo>
                    <a:lnTo>
                      <a:pt x="22" y="14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57" name="Freeform 537"/>
              <p:cNvSpPr>
                <a:spLocks/>
              </p:cNvSpPr>
              <p:nvPr/>
            </p:nvSpPr>
            <p:spPr bwMode="auto">
              <a:xfrm>
                <a:off x="1615" y="1189"/>
                <a:ext cx="57" cy="92"/>
              </a:xfrm>
              <a:custGeom>
                <a:avLst/>
                <a:gdLst>
                  <a:gd name="T0" fmla="*/ 36 w 57"/>
                  <a:gd name="T1" fmla="*/ 14 h 92"/>
                  <a:gd name="T2" fmla="*/ 57 w 57"/>
                  <a:gd name="T3" fmla="*/ 21 h 92"/>
                  <a:gd name="T4" fmla="*/ 0 w 57"/>
                  <a:gd name="T5" fmla="*/ 92 h 92"/>
                  <a:gd name="T6" fmla="*/ 14 w 57"/>
                  <a:gd name="T7" fmla="*/ 0 h 92"/>
                  <a:gd name="T8" fmla="*/ 36 w 57"/>
                  <a:gd name="T9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92">
                    <a:moveTo>
                      <a:pt x="36" y="14"/>
                    </a:moveTo>
                    <a:lnTo>
                      <a:pt x="57" y="21"/>
                    </a:lnTo>
                    <a:lnTo>
                      <a:pt x="0" y="92"/>
                    </a:lnTo>
                    <a:lnTo>
                      <a:pt x="14" y="0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58" name="Freeform 538"/>
              <p:cNvSpPr>
                <a:spLocks/>
              </p:cNvSpPr>
              <p:nvPr/>
            </p:nvSpPr>
            <p:spPr bwMode="auto">
              <a:xfrm>
                <a:off x="1651" y="1196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7 w 7"/>
                  <a:gd name="T5" fmla="*/ 7 h 7"/>
                  <a:gd name="T6" fmla="*/ 7 w 7"/>
                  <a:gd name="T7" fmla="*/ 7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59" name="Freeform 539"/>
              <p:cNvSpPr>
                <a:spLocks/>
              </p:cNvSpPr>
              <p:nvPr/>
            </p:nvSpPr>
            <p:spPr bwMode="auto">
              <a:xfrm>
                <a:off x="1651" y="1147"/>
                <a:ext cx="42" cy="56"/>
              </a:xfrm>
              <a:custGeom>
                <a:avLst/>
                <a:gdLst>
                  <a:gd name="T0" fmla="*/ 0 w 42"/>
                  <a:gd name="T1" fmla="*/ 49 h 56"/>
                  <a:gd name="T2" fmla="*/ 35 w 42"/>
                  <a:gd name="T3" fmla="*/ 0 h 56"/>
                  <a:gd name="T4" fmla="*/ 35 w 42"/>
                  <a:gd name="T5" fmla="*/ 0 h 56"/>
                  <a:gd name="T6" fmla="*/ 35 w 42"/>
                  <a:gd name="T7" fmla="*/ 7 h 56"/>
                  <a:gd name="T8" fmla="*/ 42 w 42"/>
                  <a:gd name="T9" fmla="*/ 7 h 56"/>
                  <a:gd name="T10" fmla="*/ 7 w 42"/>
                  <a:gd name="T11" fmla="*/ 56 h 56"/>
                  <a:gd name="T12" fmla="*/ 0 w 42"/>
                  <a:gd name="T13" fmla="*/ 4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6">
                    <a:moveTo>
                      <a:pt x="0" y="49"/>
                    </a:moveTo>
                    <a:lnTo>
                      <a:pt x="35" y="0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7"/>
                    </a:lnTo>
                    <a:lnTo>
                      <a:pt x="7" y="56"/>
                    </a:lnTo>
                    <a:lnTo>
                      <a:pt x="0" y="49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60" name="Freeform 540"/>
              <p:cNvSpPr>
                <a:spLocks/>
              </p:cNvSpPr>
              <p:nvPr/>
            </p:nvSpPr>
            <p:spPr bwMode="auto">
              <a:xfrm>
                <a:off x="1686" y="1111"/>
                <a:ext cx="64" cy="43"/>
              </a:xfrm>
              <a:custGeom>
                <a:avLst/>
                <a:gdLst>
                  <a:gd name="T0" fmla="*/ 0 w 64"/>
                  <a:gd name="T1" fmla="*/ 36 h 43"/>
                  <a:gd name="T2" fmla="*/ 64 w 64"/>
                  <a:gd name="T3" fmla="*/ 0 h 43"/>
                  <a:gd name="T4" fmla="*/ 64 w 64"/>
                  <a:gd name="T5" fmla="*/ 0 h 43"/>
                  <a:gd name="T6" fmla="*/ 64 w 64"/>
                  <a:gd name="T7" fmla="*/ 7 h 43"/>
                  <a:gd name="T8" fmla="*/ 64 w 64"/>
                  <a:gd name="T9" fmla="*/ 7 h 43"/>
                  <a:gd name="T10" fmla="*/ 0 w 64"/>
                  <a:gd name="T11" fmla="*/ 43 h 43"/>
                  <a:gd name="T12" fmla="*/ 0 w 64"/>
                  <a:gd name="T13" fmla="*/ 3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43">
                    <a:moveTo>
                      <a:pt x="0" y="36"/>
                    </a:moveTo>
                    <a:lnTo>
                      <a:pt x="64" y="0"/>
                    </a:lnTo>
                    <a:lnTo>
                      <a:pt x="64" y="0"/>
                    </a:lnTo>
                    <a:lnTo>
                      <a:pt x="64" y="7"/>
                    </a:lnTo>
                    <a:lnTo>
                      <a:pt x="64" y="7"/>
                    </a:lnTo>
                    <a:lnTo>
                      <a:pt x="0" y="43"/>
                    </a:lnTo>
                    <a:lnTo>
                      <a:pt x="0" y="36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61" name="Rectangle 541"/>
              <p:cNvSpPr>
                <a:spLocks noChangeArrowheads="1"/>
              </p:cNvSpPr>
              <p:nvPr/>
            </p:nvSpPr>
            <p:spPr bwMode="auto">
              <a:xfrm>
                <a:off x="1920" y="1076"/>
                <a:ext cx="1" cy="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62" name="Freeform 542"/>
              <p:cNvSpPr>
                <a:spLocks/>
              </p:cNvSpPr>
              <p:nvPr/>
            </p:nvSpPr>
            <p:spPr bwMode="auto">
              <a:xfrm>
                <a:off x="1750" y="1076"/>
                <a:ext cx="170" cy="42"/>
              </a:xfrm>
              <a:custGeom>
                <a:avLst/>
                <a:gdLst>
                  <a:gd name="T0" fmla="*/ 0 w 170"/>
                  <a:gd name="T1" fmla="*/ 35 h 42"/>
                  <a:gd name="T2" fmla="*/ 0 w 170"/>
                  <a:gd name="T3" fmla="*/ 42 h 42"/>
                  <a:gd name="T4" fmla="*/ 170 w 170"/>
                  <a:gd name="T5" fmla="*/ 7 h 42"/>
                  <a:gd name="T6" fmla="*/ 170 w 170"/>
                  <a:gd name="T7" fmla="*/ 0 h 42"/>
                  <a:gd name="T8" fmla="*/ 0 w 170"/>
                  <a:gd name="T9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42">
                    <a:moveTo>
                      <a:pt x="0" y="35"/>
                    </a:moveTo>
                    <a:lnTo>
                      <a:pt x="0" y="42"/>
                    </a:lnTo>
                    <a:lnTo>
                      <a:pt x="170" y="7"/>
                    </a:lnTo>
                    <a:lnTo>
                      <a:pt x="170" y="0"/>
                    </a:lnTo>
                    <a:lnTo>
                      <a:pt x="0" y="3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63" name="Freeform 543"/>
              <p:cNvSpPr>
                <a:spLocks/>
              </p:cNvSpPr>
              <p:nvPr/>
            </p:nvSpPr>
            <p:spPr bwMode="auto">
              <a:xfrm>
                <a:off x="1466" y="1338"/>
                <a:ext cx="14" cy="7"/>
              </a:xfrm>
              <a:custGeom>
                <a:avLst/>
                <a:gdLst>
                  <a:gd name="T0" fmla="*/ 14 w 14"/>
                  <a:gd name="T1" fmla="*/ 7 h 7"/>
                  <a:gd name="T2" fmla="*/ 7 w 14"/>
                  <a:gd name="T3" fmla="*/ 0 h 7"/>
                  <a:gd name="T4" fmla="*/ 7 w 14"/>
                  <a:gd name="T5" fmla="*/ 0 h 7"/>
                  <a:gd name="T6" fmla="*/ 7 w 14"/>
                  <a:gd name="T7" fmla="*/ 0 h 7"/>
                  <a:gd name="T8" fmla="*/ 0 w 14"/>
                  <a:gd name="T9" fmla="*/ 7 h 7"/>
                  <a:gd name="T10" fmla="*/ 7 w 14"/>
                  <a:gd name="T11" fmla="*/ 7 h 7"/>
                  <a:gd name="T12" fmla="*/ 7 w 14"/>
                  <a:gd name="T13" fmla="*/ 7 h 7"/>
                  <a:gd name="T14" fmla="*/ 7 w 14"/>
                  <a:gd name="T15" fmla="*/ 7 h 7"/>
                  <a:gd name="T16" fmla="*/ 14 w 14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7">
                    <a:moveTo>
                      <a:pt x="14" y="7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64" name="Freeform 544"/>
              <p:cNvSpPr>
                <a:spLocks/>
              </p:cNvSpPr>
              <p:nvPr/>
            </p:nvSpPr>
            <p:spPr bwMode="auto">
              <a:xfrm>
                <a:off x="1473" y="1317"/>
                <a:ext cx="92" cy="56"/>
              </a:xfrm>
              <a:custGeom>
                <a:avLst/>
                <a:gdLst>
                  <a:gd name="T0" fmla="*/ 7 w 92"/>
                  <a:gd name="T1" fmla="*/ 28 h 56"/>
                  <a:gd name="T2" fmla="*/ 0 w 92"/>
                  <a:gd name="T3" fmla="*/ 0 h 56"/>
                  <a:gd name="T4" fmla="*/ 0 w 92"/>
                  <a:gd name="T5" fmla="*/ 0 h 56"/>
                  <a:gd name="T6" fmla="*/ 0 w 92"/>
                  <a:gd name="T7" fmla="*/ 0 h 56"/>
                  <a:gd name="T8" fmla="*/ 92 w 92"/>
                  <a:gd name="T9" fmla="*/ 21 h 56"/>
                  <a:gd name="T10" fmla="*/ 92 w 92"/>
                  <a:gd name="T11" fmla="*/ 28 h 56"/>
                  <a:gd name="T12" fmla="*/ 92 w 92"/>
                  <a:gd name="T13" fmla="*/ 28 h 56"/>
                  <a:gd name="T14" fmla="*/ 7 w 92"/>
                  <a:gd name="T15" fmla="*/ 56 h 56"/>
                  <a:gd name="T16" fmla="*/ 7 w 92"/>
                  <a:gd name="T17" fmla="*/ 56 h 56"/>
                  <a:gd name="T18" fmla="*/ 7 w 92"/>
                  <a:gd name="T19" fmla="*/ 49 h 56"/>
                  <a:gd name="T20" fmla="*/ 7 w 92"/>
                  <a:gd name="T21" fmla="*/ 49 h 56"/>
                  <a:gd name="T22" fmla="*/ 92 w 92"/>
                  <a:gd name="T23" fmla="*/ 21 h 56"/>
                  <a:gd name="T24" fmla="*/ 92 w 92"/>
                  <a:gd name="T25" fmla="*/ 28 h 56"/>
                  <a:gd name="T26" fmla="*/ 92 w 92"/>
                  <a:gd name="T27" fmla="*/ 28 h 56"/>
                  <a:gd name="T28" fmla="*/ 0 w 92"/>
                  <a:gd name="T29" fmla="*/ 7 h 56"/>
                  <a:gd name="T30" fmla="*/ 0 w 92"/>
                  <a:gd name="T31" fmla="*/ 0 h 56"/>
                  <a:gd name="T32" fmla="*/ 7 w 92"/>
                  <a:gd name="T33" fmla="*/ 0 h 56"/>
                  <a:gd name="T34" fmla="*/ 15 w 92"/>
                  <a:gd name="T35" fmla="*/ 28 h 56"/>
                  <a:gd name="T36" fmla="*/ 7 w 92"/>
                  <a:gd name="T37" fmla="*/ 2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56">
                    <a:moveTo>
                      <a:pt x="7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92" y="21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7" y="56"/>
                    </a:lnTo>
                    <a:lnTo>
                      <a:pt x="7" y="56"/>
                    </a:lnTo>
                    <a:lnTo>
                      <a:pt x="7" y="49"/>
                    </a:lnTo>
                    <a:lnTo>
                      <a:pt x="7" y="49"/>
                    </a:lnTo>
                    <a:lnTo>
                      <a:pt x="92" y="21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15" y="28"/>
                    </a:lnTo>
                    <a:lnTo>
                      <a:pt x="7" y="28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65" name="Freeform 545"/>
              <p:cNvSpPr>
                <a:spLocks/>
              </p:cNvSpPr>
              <p:nvPr/>
            </p:nvSpPr>
            <p:spPr bwMode="auto">
              <a:xfrm>
                <a:off x="1480" y="1345"/>
                <a:ext cx="8" cy="21"/>
              </a:xfrm>
              <a:custGeom>
                <a:avLst/>
                <a:gdLst>
                  <a:gd name="T0" fmla="*/ 0 w 8"/>
                  <a:gd name="T1" fmla="*/ 21 h 21"/>
                  <a:gd name="T2" fmla="*/ 0 w 8"/>
                  <a:gd name="T3" fmla="*/ 0 h 21"/>
                  <a:gd name="T4" fmla="*/ 8 w 8"/>
                  <a:gd name="T5" fmla="*/ 0 h 21"/>
                  <a:gd name="T6" fmla="*/ 8 w 8"/>
                  <a:gd name="T7" fmla="*/ 0 h 21"/>
                  <a:gd name="T8" fmla="*/ 8 w 8"/>
                  <a:gd name="T9" fmla="*/ 0 h 21"/>
                  <a:gd name="T10" fmla="*/ 8 w 8"/>
                  <a:gd name="T11" fmla="*/ 21 h 21"/>
                  <a:gd name="T12" fmla="*/ 0 w 8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1">
                    <a:moveTo>
                      <a:pt x="0" y="21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8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66" name="Freeform 546"/>
              <p:cNvSpPr>
                <a:spLocks/>
              </p:cNvSpPr>
              <p:nvPr/>
            </p:nvSpPr>
            <p:spPr bwMode="auto">
              <a:xfrm>
                <a:off x="1473" y="1317"/>
                <a:ext cx="92" cy="49"/>
              </a:xfrm>
              <a:custGeom>
                <a:avLst/>
                <a:gdLst>
                  <a:gd name="T0" fmla="*/ 7 w 92"/>
                  <a:gd name="T1" fmla="*/ 28 h 49"/>
                  <a:gd name="T2" fmla="*/ 0 w 92"/>
                  <a:gd name="T3" fmla="*/ 0 h 49"/>
                  <a:gd name="T4" fmla="*/ 92 w 92"/>
                  <a:gd name="T5" fmla="*/ 21 h 49"/>
                  <a:gd name="T6" fmla="*/ 7 w 92"/>
                  <a:gd name="T7" fmla="*/ 49 h 49"/>
                  <a:gd name="T8" fmla="*/ 7 w 92"/>
                  <a:gd name="T9" fmla="*/ 2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49">
                    <a:moveTo>
                      <a:pt x="7" y="28"/>
                    </a:moveTo>
                    <a:lnTo>
                      <a:pt x="0" y="0"/>
                    </a:lnTo>
                    <a:lnTo>
                      <a:pt x="92" y="21"/>
                    </a:lnTo>
                    <a:lnTo>
                      <a:pt x="7" y="49"/>
                    </a:lnTo>
                    <a:lnTo>
                      <a:pt x="7" y="28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67" name="Freeform 547"/>
              <p:cNvSpPr>
                <a:spLocks/>
              </p:cNvSpPr>
              <p:nvPr/>
            </p:nvSpPr>
            <p:spPr bwMode="auto">
              <a:xfrm>
                <a:off x="1069" y="1551"/>
                <a:ext cx="8" cy="14"/>
              </a:xfrm>
              <a:custGeom>
                <a:avLst/>
                <a:gdLst>
                  <a:gd name="T0" fmla="*/ 8 w 8"/>
                  <a:gd name="T1" fmla="*/ 14 h 14"/>
                  <a:gd name="T2" fmla="*/ 8 w 8"/>
                  <a:gd name="T3" fmla="*/ 14 h 14"/>
                  <a:gd name="T4" fmla="*/ 8 w 8"/>
                  <a:gd name="T5" fmla="*/ 7 h 14"/>
                  <a:gd name="T6" fmla="*/ 8 w 8"/>
                  <a:gd name="T7" fmla="*/ 7 h 14"/>
                  <a:gd name="T8" fmla="*/ 8 w 8"/>
                  <a:gd name="T9" fmla="*/ 0 h 14"/>
                  <a:gd name="T10" fmla="*/ 0 w 8"/>
                  <a:gd name="T11" fmla="*/ 7 h 14"/>
                  <a:gd name="T12" fmla="*/ 0 w 8"/>
                  <a:gd name="T13" fmla="*/ 7 h 14"/>
                  <a:gd name="T14" fmla="*/ 0 w 8"/>
                  <a:gd name="T15" fmla="*/ 7 h 14"/>
                  <a:gd name="T16" fmla="*/ 8 w 8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4">
                    <a:moveTo>
                      <a:pt x="8" y="14"/>
                    </a:moveTo>
                    <a:lnTo>
                      <a:pt x="8" y="14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8" y="1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68" name="Freeform 548"/>
              <p:cNvSpPr>
                <a:spLocks/>
              </p:cNvSpPr>
              <p:nvPr/>
            </p:nvSpPr>
            <p:spPr bwMode="auto">
              <a:xfrm>
                <a:off x="1041" y="1558"/>
                <a:ext cx="57" cy="113"/>
              </a:xfrm>
              <a:custGeom>
                <a:avLst/>
                <a:gdLst>
                  <a:gd name="T0" fmla="*/ 36 w 57"/>
                  <a:gd name="T1" fmla="*/ 7 h 113"/>
                  <a:gd name="T2" fmla="*/ 57 w 57"/>
                  <a:gd name="T3" fmla="*/ 14 h 113"/>
                  <a:gd name="T4" fmla="*/ 57 w 57"/>
                  <a:gd name="T5" fmla="*/ 14 h 113"/>
                  <a:gd name="T6" fmla="*/ 57 w 57"/>
                  <a:gd name="T7" fmla="*/ 14 h 113"/>
                  <a:gd name="T8" fmla="*/ 14 w 57"/>
                  <a:gd name="T9" fmla="*/ 92 h 113"/>
                  <a:gd name="T10" fmla="*/ 7 w 57"/>
                  <a:gd name="T11" fmla="*/ 113 h 113"/>
                  <a:gd name="T12" fmla="*/ 7 w 57"/>
                  <a:gd name="T13" fmla="*/ 92 h 113"/>
                  <a:gd name="T14" fmla="*/ 0 w 57"/>
                  <a:gd name="T15" fmla="*/ 0 h 113"/>
                  <a:gd name="T16" fmla="*/ 0 w 57"/>
                  <a:gd name="T17" fmla="*/ 0 h 113"/>
                  <a:gd name="T18" fmla="*/ 7 w 57"/>
                  <a:gd name="T19" fmla="*/ 0 h 113"/>
                  <a:gd name="T20" fmla="*/ 7 w 57"/>
                  <a:gd name="T21" fmla="*/ 0 h 113"/>
                  <a:gd name="T22" fmla="*/ 14 w 57"/>
                  <a:gd name="T23" fmla="*/ 92 h 113"/>
                  <a:gd name="T24" fmla="*/ 7 w 57"/>
                  <a:gd name="T25" fmla="*/ 92 h 113"/>
                  <a:gd name="T26" fmla="*/ 7 w 57"/>
                  <a:gd name="T27" fmla="*/ 92 h 113"/>
                  <a:gd name="T28" fmla="*/ 50 w 57"/>
                  <a:gd name="T29" fmla="*/ 14 h 113"/>
                  <a:gd name="T30" fmla="*/ 57 w 57"/>
                  <a:gd name="T31" fmla="*/ 14 h 113"/>
                  <a:gd name="T32" fmla="*/ 57 w 57"/>
                  <a:gd name="T33" fmla="*/ 21 h 113"/>
                  <a:gd name="T34" fmla="*/ 36 w 57"/>
                  <a:gd name="T35" fmla="*/ 14 h 113"/>
                  <a:gd name="T36" fmla="*/ 36 w 57"/>
                  <a:gd name="T37" fmla="*/ 7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113">
                    <a:moveTo>
                      <a:pt x="36" y="7"/>
                    </a:moveTo>
                    <a:lnTo>
                      <a:pt x="57" y="14"/>
                    </a:lnTo>
                    <a:lnTo>
                      <a:pt x="57" y="14"/>
                    </a:lnTo>
                    <a:lnTo>
                      <a:pt x="57" y="14"/>
                    </a:lnTo>
                    <a:lnTo>
                      <a:pt x="14" y="92"/>
                    </a:lnTo>
                    <a:lnTo>
                      <a:pt x="7" y="113"/>
                    </a:lnTo>
                    <a:lnTo>
                      <a:pt x="7" y="9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92"/>
                    </a:lnTo>
                    <a:lnTo>
                      <a:pt x="7" y="92"/>
                    </a:lnTo>
                    <a:lnTo>
                      <a:pt x="7" y="92"/>
                    </a:lnTo>
                    <a:lnTo>
                      <a:pt x="50" y="14"/>
                    </a:lnTo>
                    <a:lnTo>
                      <a:pt x="57" y="14"/>
                    </a:lnTo>
                    <a:lnTo>
                      <a:pt x="57" y="21"/>
                    </a:lnTo>
                    <a:lnTo>
                      <a:pt x="36" y="14"/>
                    </a:lnTo>
                    <a:lnTo>
                      <a:pt x="36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69" name="Freeform 549"/>
              <p:cNvSpPr>
                <a:spLocks/>
              </p:cNvSpPr>
              <p:nvPr/>
            </p:nvSpPr>
            <p:spPr bwMode="auto">
              <a:xfrm>
                <a:off x="1048" y="1558"/>
                <a:ext cx="29" cy="14"/>
              </a:xfrm>
              <a:custGeom>
                <a:avLst/>
                <a:gdLst>
                  <a:gd name="T0" fmla="*/ 0 w 29"/>
                  <a:gd name="T1" fmla="*/ 0 h 14"/>
                  <a:gd name="T2" fmla="*/ 29 w 29"/>
                  <a:gd name="T3" fmla="*/ 7 h 14"/>
                  <a:gd name="T4" fmla="*/ 29 w 29"/>
                  <a:gd name="T5" fmla="*/ 7 h 14"/>
                  <a:gd name="T6" fmla="*/ 29 w 29"/>
                  <a:gd name="T7" fmla="*/ 7 h 14"/>
                  <a:gd name="T8" fmla="*/ 29 w 29"/>
                  <a:gd name="T9" fmla="*/ 14 h 14"/>
                  <a:gd name="T10" fmla="*/ 0 w 29"/>
                  <a:gd name="T11" fmla="*/ 7 h 14"/>
                  <a:gd name="T12" fmla="*/ 0 w 29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0" y="0"/>
                    </a:moveTo>
                    <a:lnTo>
                      <a:pt x="29" y="7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29" y="14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70" name="Freeform 550"/>
              <p:cNvSpPr>
                <a:spLocks/>
              </p:cNvSpPr>
              <p:nvPr/>
            </p:nvSpPr>
            <p:spPr bwMode="auto">
              <a:xfrm>
                <a:off x="1048" y="1558"/>
                <a:ext cx="50" cy="92"/>
              </a:xfrm>
              <a:custGeom>
                <a:avLst/>
                <a:gdLst>
                  <a:gd name="T0" fmla="*/ 29 w 50"/>
                  <a:gd name="T1" fmla="*/ 7 h 92"/>
                  <a:gd name="T2" fmla="*/ 50 w 50"/>
                  <a:gd name="T3" fmla="*/ 14 h 92"/>
                  <a:gd name="T4" fmla="*/ 7 w 50"/>
                  <a:gd name="T5" fmla="*/ 92 h 92"/>
                  <a:gd name="T6" fmla="*/ 0 w 50"/>
                  <a:gd name="T7" fmla="*/ 0 h 92"/>
                  <a:gd name="T8" fmla="*/ 29 w 50"/>
                  <a:gd name="T9" fmla="*/ 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2">
                    <a:moveTo>
                      <a:pt x="29" y="7"/>
                    </a:moveTo>
                    <a:lnTo>
                      <a:pt x="50" y="14"/>
                    </a:lnTo>
                    <a:lnTo>
                      <a:pt x="7" y="92"/>
                    </a:lnTo>
                    <a:lnTo>
                      <a:pt x="0" y="0"/>
                    </a:lnTo>
                    <a:lnTo>
                      <a:pt x="29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71" name="Rectangle 551"/>
              <p:cNvSpPr>
                <a:spLocks noChangeArrowheads="1"/>
              </p:cNvSpPr>
              <p:nvPr/>
            </p:nvSpPr>
            <p:spPr bwMode="auto">
              <a:xfrm>
                <a:off x="1077" y="1558"/>
                <a:ext cx="7" cy="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72" name="Freeform 552"/>
              <p:cNvSpPr>
                <a:spLocks/>
              </p:cNvSpPr>
              <p:nvPr/>
            </p:nvSpPr>
            <p:spPr bwMode="auto">
              <a:xfrm>
                <a:off x="1077" y="1409"/>
                <a:ext cx="148" cy="149"/>
              </a:xfrm>
              <a:custGeom>
                <a:avLst/>
                <a:gdLst>
                  <a:gd name="T0" fmla="*/ 0 w 148"/>
                  <a:gd name="T1" fmla="*/ 149 h 149"/>
                  <a:gd name="T2" fmla="*/ 14 w 148"/>
                  <a:gd name="T3" fmla="*/ 106 h 149"/>
                  <a:gd name="T4" fmla="*/ 14 w 148"/>
                  <a:gd name="T5" fmla="*/ 106 h 149"/>
                  <a:gd name="T6" fmla="*/ 14 w 148"/>
                  <a:gd name="T7" fmla="*/ 106 h 149"/>
                  <a:gd name="T8" fmla="*/ 49 w 148"/>
                  <a:gd name="T9" fmla="*/ 64 h 149"/>
                  <a:gd name="T10" fmla="*/ 49 w 148"/>
                  <a:gd name="T11" fmla="*/ 64 h 149"/>
                  <a:gd name="T12" fmla="*/ 49 w 148"/>
                  <a:gd name="T13" fmla="*/ 64 h 149"/>
                  <a:gd name="T14" fmla="*/ 141 w 148"/>
                  <a:gd name="T15" fmla="*/ 0 h 149"/>
                  <a:gd name="T16" fmla="*/ 141 w 148"/>
                  <a:gd name="T17" fmla="*/ 0 h 149"/>
                  <a:gd name="T18" fmla="*/ 141 w 148"/>
                  <a:gd name="T19" fmla="*/ 7 h 149"/>
                  <a:gd name="T20" fmla="*/ 148 w 148"/>
                  <a:gd name="T21" fmla="*/ 7 h 149"/>
                  <a:gd name="T22" fmla="*/ 56 w 148"/>
                  <a:gd name="T23" fmla="*/ 71 h 149"/>
                  <a:gd name="T24" fmla="*/ 56 w 148"/>
                  <a:gd name="T25" fmla="*/ 71 h 149"/>
                  <a:gd name="T26" fmla="*/ 56 w 148"/>
                  <a:gd name="T27" fmla="*/ 71 h 149"/>
                  <a:gd name="T28" fmla="*/ 21 w 148"/>
                  <a:gd name="T29" fmla="*/ 113 h 149"/>
                  <a:gd name="T30" fmla="*/ 21 w 148"/>
                  <a:gd name="T31" fmla="*/ 113 h 149"/>
                  <a:gd name="T32" fmla="*/ 21 w 148"/>
                  <a:gd name="T33" fmla="*/ 106 h 149"/>
                  <a:gd name="T34" fmla="*/ 7 w 148"/>
                  <a:gd name="T35" fmla="*/ 149 h 149"/>
                  <a:gd name="T36" fmla="*/ 0 w 148"/>
                  <a:gd name="T3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8" h="149">
                    <a:moveTo>
                      <a:pt x="0" y="149"/>
                    </a:moveTo>
                    <a:lnTo>
                      <a:pt x="14" y="106"/>
                    </a:lnTo>
                    <a:lnTo>
                      <a:pt x="14" y="106"/>
                    </a:lnTo>
                    <a:lnTo>
                      <a:pt x="14" y="106"/>
                    </a:lnTo>
                    <a:lnTo>
                      <a:pt x="49" y="64"/>
                    </a:lnTo>
                    <a:lnTo>
                      <a:pt x="49" y="64"/>
                    </a:lnTo>
                    <a:lnTo>
                      <a:pt x="49" y="64"/>
                    </a:lnTo>
                    <a:lnTo>
                      <a:pt x="141" y="0"/>
                    </a:lnTo>
                    <a:lnTo>
                      <a:pt x="141" y="0"/>
                    </a:lnTo>
                    <a:lnTo>
                      <a:pt x="141" y="7"/>
                    </a:lnTo>
                    <a:lnTo>
                      <a:pt x="148" y="7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56" y="71"/>
                    </a:lnTo>
                    <a:lnTo>
                      <a:pt x="21" y="113"/>
                    </a:lnTo>
                    <a:lnTo>
                      <a:pt x="21" y="113"/>
                    </a:lnTo>
                    <a:lnTo>
                      <a:pt x="21" y="106"/>
                    </a:lnTo>
                    <a:lnTo>
                      <a:pt x="7" y="149"/>
                    </a:lnTo>
                    <a:lnTo>
                      <a:pt x="0" y="149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73" name="Freeform 553"/>
              <p:cNvSpPr>
                <a:spLocks/>
              </p:cNvSpPr>
              <p:nvPr/>
            </p:nvSpPr>
            <p:spPr bwMode="auto">
              <a:xfrm>
                <a:off x="1218" y="1366"/>
                <a:ext cx="121" cy="50"/>
              </a:xfrm>
              <a:custGeom>
                <a:avLst/>
                <a:gdLst>
                  <a:gd name="T0" fmla="*/ 0 w 121"/>
                  <a:gd name="T1" fmla="*/ 43 h 50"/>
                  <a:gd name="T2" fmla="*/ 121 w 121"/>
                  <a:gd name="T3" fmla="*/ 0 h 50"/>
                  <a:gd name="T4" fmla="*/ 121 w 121"/>
                  <a:gd name="T5" fmla="*/ 0 h 50"/>
                  <a:gd name="T6" fmla="*/ 121 w 121"/>
                  <a:gd name="T7" fmla="*/ 7 h 50"/>
                  <a:gd name="T8" fmla="*/ 121 w 121"/>
                  <a:gd name="T9" fmla="*/ 7 h 50"/>
                  <a:gd name="T10" fmla="*/ 0 w 121"/>
                  <a:gd name="T11" fmla="*/ 50 h 50"/>
                  <a:gd name="T12" fmla="*/ 0 w 121"/>
                  <a:gd name="T13" fmla="*/ 43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50">
                    <a:moveTo>
                      <a:pt x="0" y="43"/>
                    </a:moveTo>
                    <a:lnTo>
                      <a:pt x="121" y="0"/>
                    </a:lnTo>
                    <a:lnTo>
                      <a:pt x="121" y="0"/>
                    </a:lnTo>
                    <a:lnTo>
                      <a:pt x="121" y="7"/>
                    </a:lnTo>
                    <a:lnTo>
                      <a:pt x="121" y="7"/>
                    </a:lnTo>
                    <a:lnTo>
                      <a:pt x="0" y="50"/>
                    </a:lnTo>
                    <a:lnTo>
                      <a:pt x="0" y="43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74" name="Rectangle 554"/>
              <p:cNvSpPr>
                <a:spLocks noChangeArrowheads="1"/>
              </p:cNvSpPr>
              <p:nvPr/>
            </p:nvSpPr>
            <p:spPr bwMode="auto">
              <a:xfrm>
                <a:off x="1473" y="1345"/>
                <a:ext cx="1" cy="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75" name="Freeform 555"/>
              <p:cNvSpPr>
                <a:spLocks/>
              </p:cNvSpPr>
              <p:nvPr/>
            </p:nvSpPr>
            <p:spPr bwMode="auto">
              <a:xfrm>
                <a:off x="1339" y="1345"/>
                <a:ext cx="134" cy="28"/>
              </a:xfrm>
              <a:custGeom>
                <a:avLst/>
                <a:gdLst>
                  <a:gd name="T0" fmla="*/ 0 w 134"/>
                  <a:gd name="T1" fmla="*/ 21 h 28"/>
                  <a:gd name="T2" fmla="*/ 0 w 134"/>
                  <a:gd name="T3" fmla="*/ 28 h 28"/>
                  <a:gd name="T4" fmla="*/ 134 w 134"/>
                  <a:gd name="T5" fmla="*/ 7 h 28"/>
                  <a:gd name="T6" fmla="*/ 134 w 134"/>
                  <a:gd name="T7" fmla="*/ 0 h 28"/>
                  <a:gd name="T8" fmla="*/ 0 w 134"/>
                  <a:gd name="T9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28">
                    <a:moveTo>
                      <a:pt x="0" y="21"/>
                    </a:moveTo>
                    <a:lnTo>
                      <a:pt x="0" y="28"/>
                    </a:lnTo>
                    <a:lnTo>
                      <a:pt x="134" y="7"/>
                    </a:lnTo>
                    <a:lnTo>
                      <a:pt x="134" y="0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76" name="Freeform 556"/>
              <p:cNvSpPr>
                <a:spLocks/>
              </p:cNvSpPr>
              <p:nvPr/>
            </p:nvSpPr>
            <p:spPr bwMode="auto">
              <a:xfrm>
                <a:off x="1303" y="1373"/>
                <a:ext cx="78" cy="64"/>
              </a:xfrm>
              <a:custGeom>
                <a:avLst/>
                <a:gdLst>
                  <a:gd name="T0" fmla="*/ 57 w 78"/>
                  <a:gd name="T1" fmla="*/ 50 h 64"/>
                  <a:gd name="T2" fmla="*/ 43 w 78"/>
                  <a:gd name="T3" fmla="*/ 64 h 64"/>
                  <a:gd name="T4" fmla="*/ 43 w 78"/>
                  <a:gd name="T5" fmla="*/ 64 h 64"/>
                  <a:gd name="T6" fmla="*/ 43 w 78"/>
                  <a:gd name="T7" fmla="*/ 64 h 64"/>
                  <a:gd name="T8" fmla="*/ 0 w 78"/>
                  <a:gd name="T9" fmla="*/ 7 h 64"/>
                  <a:gd name="T10" fmla="*/ 7 w 78"/>
                  <a:gd name="T11" fmla="*/ 0 h 64"/>
                  <a:gd name="T12" fmla="*/ 7 w 78"/>
                  <a:gd name="T13" fmla="*/ 0 h 64"/>
                  <a:gd name="T14" fmla="*/ 78 w 78"/>
                  <a:gd name="T15" fmla="*/ 29 h 64"/>
                  <a:gd name="T16" fmla="*/ 78 w 78"/>
                  <a:gd name="T17" fmla="*/ 29 h 64"/>
                  <a:gd name="T18" fmla="*/ 71 w 78"/>
                  <a:gd name="T19" fmla="*/ 36 h 64"/>
                  <a:gd name="T20" fmla="*/ 71 w 78"/>
                  <a:gd name="T21" fmla="*/ 36 h 64"/>
                  <a:gd name="T22" fmla="*/ 0 w 78"/>
                  <a:gd name="T23" fmla="*/ 7 h 64"/>
                  <a:gd name="T24" fmla="*/ 7 w 78"/>
                  <a:gd name="T25" fmla="*/ 0 h 64"/>
                  <a:gd name="T26" fmla="*/ 7 w 78"/>
                  <a:gd name="T27" fmla="*/ 0 h 64"/>
                  <a:gd name="T28" fmla="*/ 50 w 78"/>
                  <a:gd name="T29" fmla="*/ 57 h 64"/>
                  <a:gd name="T30" fmla="*/ 43 w 78"/>
                  <a:gd name="T31" fmla="*/ 64 h 64"/>
                  <a:gd name="T32" fmla="*/ 36 w 78"/>
                  <a:gd name="T33" fmla="*/ 57 h 64"/>
                  <a:gd name="T34" fmla="*/ 50 w 78"/>
                  <a:gd name="T35" fmla="*/ 43 h 64"/>
                  <a:gd name="T36" fmla="*/ 57 w 78"/>
                  <a:gd name="T37" fmla="*/ 5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64">
                    <a:moveTo>
                      <a:pt x="57" y="50"/>
                    </a:moveTo>
                    <a:lnTo>
                      <a:pt x="43" y="64"/>
                    </a:lnTo>
                    <a:lnTo>
                      <a:pt x="43" y="64"/>
                    </a:lnTo>
                    <a:lnTo>
                      <a:pt x="43" y="6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8" y="29"/>
                    </a:lnTo>
                    <a:lnTo>
                      <a:pt x="78" y="29"/>
                    </a:lnTo>
                    <a:lnTo>
                      <a:pt x="71" y="36"/>
                    </a:lnTo>
                    <a:lnTo>
                      <a:pt x="71" y="3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36" y="57"/>
                    </a:lnTo>
                    <a:lnTo>
                      <a:pt x="50" y="43"/>
                    </a:lnTo>
                    <a:lnTo>
                      <a:pt x="57" y="5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77" name="Freeform 557"/>
              <p:cNvSpPr>
                <a:spLocks/>
              </p:cNvSpPr>
              <p:nvPr/>
            </p:nvSpPr>
            <p:spPr bwMode="auto">
              <a:xfrm>
                <a:off x="1353" y="1402"/>
                <a:ext cx="21" cy="21"/>
              </a:xfrm>
              <a:custGeom>
                <a:avLst/>
                <a:gdLst>
                  <a:gd name="T0" fmla="*/ 21 w 21"/>
                  <a:gd name="T1" fmla="*/ 7 h 21"/>
                  <a:gd name="T2" fmla="*/ 7 w 21"/>
                  <a:gd name="T3" fmla="*/ 21 h 21"/>
                  <a:gd name="T4" fmla="*/ 7 w 21"/>
                  <a:gd name="T5" fmla="*/ 21 h 21"/>
                  <a:gd name="T6" fmla="*/ 7 w 21"/>
                  <a:gd name="T7" fmla="*/ 21 h 21"/>
                  <a:gd name="T8" fmla="*/ 0 w 21"/>
                  <a:gd name="T9" fmla="*/ 14 h 21"/>
                  <a:gd name="T10" fmla="*/ 14 w 21"/>
                  <a:gd name="T11" fmla="*/ 0 h 21"/>
                  <a:gd name="T12" fmla="*/ 21 w 21"/>
                  <a:gd name="T1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21" y="7"/>
                    </a:moveTo>
                    <a:lnTo>
                      <a:pt x="7" y="21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0" y="14"/>
                    </a:lnTo>
                    <a:lnTo>
                      <a:pt x="14" y="0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78" name="Freeform 558"/>
              <p:cNvSpPr>
                <a:spLocks/>
              </p:cNvSpPr>
              <p:nvPr/>
            </p:nvSpPr>
            <p:spPr bwMode="auto">
              <a:xfrm>
                <a:off x="1303" y="1380"/>
                <a:ext cx="71" cy="57"/>
              </a:xfrm>
              <a:custGeom>
                <a:avLst/>
                <a:gdLst>
                  <a:gd name="T0" fmla="*/ 57 w 71"/>
                  <a:gd name="T1" fmla="*/ 43 h 57"/>
                  <a:gd name="T2" fmla="*/ 43 w 71"/>
                  <a:gd name="T3" fmla="*/ 57 h 57"/>
                  <a:gd name="T4" fmla="*/ 0 w 71"/>
                  <a:gd name="T5" fmla="*/ 0 h 57"/>
                  <a:gd name="T6" fmla="*/ 71 w 71"/>
                  <a:gd name="T7" fmla="*/ 29 h 57"/>
                  <a:gd name="T8" fmla="*/ 57 w 71"/>
                  <a:gd name="T9" fmla="*/ 43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57">
                    <a:moveTo>
                      <a:pt x="57" y="43"/>
                    </a:moveTo>
                    <a:lnTo>
                      <a:pt x="43" y="57"/>
                    </a:lnTo>
                    <a:lnTo>
                      <a:pt x="0" y="0"/>
                    </a:lnTo>
                    <a:lnTo>
                      <a:pt x="71" y="29"/>
                    </a:lnTo>
                    <a:lnTo>
                      <a:pt x="57" y="43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79" name="Freeform 559"/>
              <p:cNvSpPr>
                <a:spLocks/>
              </p:cNvSpPr>
              <p:nvPr/>
            </p:nvSpPr>
            <p:spPr bwMode="auto">
              <a:xfrm>
                <a:off x="1686" y="1614"/>
                <a:ext cx="85" cy="64"/>
              </a:xfrm>
              <a:custGeom>
                <a:avLst/>
                <a:gdLst>
                  <a:gd name="T0" fmla="*/ 14 w 85"/>
                  <a:gd name="T1" fmla="*/ 15 h 64"/>
                  <a:gd name="T2" fmla="*/ 28 w 85"/>
                  <a:gd name="T3" fmla="*/ 0 h 64"/>
                  <a:gd name="T4" fmla="*/ 28 w 85"/>
                  <a:gd name="T5" fmla="*/ 0 h 64"/>
                  <a:gd name="T6" fmla="*/ 28 w 85"/>
                  <a:gd name="T7" fmla="*/ 0 h 64"/>
                  <a:gd name="T8" fmla="*/ 71 w 85"/>
                  <a:gd name="T9" fmla="*/ 50 h 64"/>
                  <a:gd name="T10" fmla="*/ 85 w 85"/>
                  <a:gd name="T11" fmla="*/ 64 h 64"/>
                  <a:gd name="T12" fmla="*/ 64 w 85"/>
                  <a:gd name="T13" fmla="*/ 57 h 64"/>
                  <a:gd name="T14" fmla="*/ 0 w 85"/>
                  <a:gd name="T15" fmla="*/ 36 h 64"/>
                  <a:gd name="T16" fmla="*/ 0 w 85"/>
                  <a:gd name="T17" fmla="*/ 36 h 64"/>
                  <a:gd name="T18" fmla="*/ 7 w 85"/>
                  <a:gd name="T19" fmla="*/ 29 h 64"/>
                  <a:gd name="T20" fmla="*/ 7 w 85"/>
                  <a:gd name="T21" fmla="*/ 29 h 64"/>
                  <a:gd name="T22" fmla="*/ 71 w 85"/>
                  <a:gd name="T23" fmla="*/ 50 h 64"/>
                  <a:gd name="T24" fmla="*/ 64 w 85"/>
                  <a:gd name="T25" fmla="*/ 57 h 64"/>
                  <a:gd name="T26" fmla="*/ 64 w 85"/>
                  <a:gd name="T27" fmla="*/ 57 h 64"/>
                  <a:gd name="T28" fmla="*/ 21 w 85"/>
                  <a:gd name="T29" fmla="*/ 7 h 64"/>
                  <a:gd name="T30" fmla="*/ 28 w 85"/>
                  <a:gd name="T31" fmla="*/ 0 h 64"/>
                  <a:gd name="T32" fmla="*/ 35 w 85"/>
                  <a:gd name="T33" fmla="*/ 7 h 64"/>
                  <a:gd name="T34" fmla="*/ 21 w 85"/>
                  <a:gd name="T35" fmla="*/ 22 h 64"/>
                  <a:gd name="T36" fmla="*/ 14 w 85"/>
                  <a:gd name="T37" fmla="*/ 1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64">
                    <a:moveTo>
                      <a:pt x="14" y="15"/>
                    </a:moveTo>
                    <a:lnTo>
                      <a:pt x="28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71" y="50"/>
                    </a:lnTo>
                    <a:lnTo>
                      <a:pt x="85" y="64"/>
                    </a:lnTo>
                    <a:lnTo>
                      <a:pt x="64" y="57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71" y="50"/>
                    </a:lnTo>
                    <a:lnTo>
                      <a:pt x="64" y="57"/>
                    </a:lnTo>
                    <a:lnTo>
                      <a:pt x="64" y="57"/>
                    </a:lnTo>
                    <a:lnTo>
                      <a:pt x="21" y="7"/>
                    </a:lnTo>
                    <a:lnTo>
                      <a:pt x="28" y="0"/>
                    </a:lnTo>
                    <a:lnTo>
                      <a:pt x="35" y="7"/>
                    </a:lnTo>
                    <a:lnTo>
                      <a:pt x="21" y="22"/>
                    </a:lnTo>
                    <a:lnTo>
                      <a:pt x="14" y="15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80" name="Freeform 560"/>
              <p:cNvSpPr>
                <a:spLocks/>
              </p:cNvSpPr>
              <p:nvPr/>
            </p:nvSpPr>
            <p:spPr bwMode="auto">
              <a:xfrm>
                <a:off x="1693" y="1629"/>
                <a:ext cx="14" cy="21"/>
              </a:xfrm>
              <a:custGeom>
                <a:avLst/>
                <a:gdLst>
                  <a:gd name="T0" fmla="*/ 0 w 14"/>
                  <a:gd name="T1" fmla="*/ 14 h 21"/>
                  <a:gd name="T2" fmla="*/ 7 w 14"/>
                  <a:gd name="T3" fmla="*/ 0 h 21"/>
                  <a:gd name="T4" fmla="*/ 7 w 14"/>
                  <a:gd name="T5" fmla="*/ 0 h 21"/>
                  <a:gd name="T6" fmla="*/ 7 w 14"/>
                  <a:gd name="T7" fmla="*/ 0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14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81" name="Freeform 561"/>
              <p:cNvSpPr>
                <a:spLocks/>
              </p:cNvSpPr>
              <p:nvPr/>
            </p:nvSpPr>
            <p:spPr bwMode="auto">
              <a:xfrm>
                <a:off x="1693" y="1614"/>
                <a:ext cx="64" cy="50"/>
              </a:xfrm>
              <a:custGeom>
                <a:avLst/>
                <a:gdLst>
                  <a:gd name="T0" fmla="*/ 7 w 64"/>
                  <a:gd name="T1" fmla="*/ 15 h 50"/>
                  <a:gd name="T2" fmla="*/ 21 w 64"/>
                  <a:gd name="T3" fmla="*/ 0 h 50"/>
                  <a:gd name="T4" fmla="*/ 64 w 64"/>
                  <a:gd name="T5" fmla="*/ 50 h 50"/>
                  <a:gd name="T6" fmla="*/ 0 w 64"/>
                  <a:gd name="T7" fmla="*/ 29 h 50"/>
                  <a:gd name="T8" fmla="*/ 7 w 64"/>
                  <a:gd name="T9" fmla="*/ 1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0">
                    <a:moveTo>
                      <a:pt x="7" y="15"/>
                    </a:moveTo>
                    <a:lnTo>
                      <a:pt x="21" y="0"/>
                    </a:lnTo>
                    <a:lnTo>
                      <a:pt x="64" y="50"/>
                    </a:lnTo>
                    <a:lnTo>
                      <a:pt x="0" y="29"/>
                    </a:lnTo>
                    <a:lnTo>
                      <a:pt x="7" y="15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82" name="Freeform 562"/>
              <p:cNvSpPr>
                <a:spLocks/>
              </p:cNvSpPr>
              <p:nvPr/>
            </p:nvSpPr>
            <p:spPr bwMode="auto">
              <a:xfrm>
                <a:off x="1360" y="1423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0 w 7"/>
                  <a:gd name="T5" fmla="*/ 7 h 7"/>
                  <a:gd name="T6" fmla="*/ 0 w 7"/>
                  <a:gd name="T7" fmla="*/ 7 h 7"/>
                  <a:gd name="T8" fmla="*/ 7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83" name="Freeform 563"/>
              <p:cNvSpPr>
                <a:spLocks/>
              </p:cNvSpPr>
              <p:nvPr/>
            </p:nvSpPr>
            <p:spPr bwMode="auto">
              <a:xfrm>
                <a:off x="1360" y="1423"/>
                <a:ext cx="170" cy="120"/>
              </a:xfrm>
              <a:custGeom>
                <a:avLst/>
                <a:gdLst>
                  <a:gd name="T0" fmla="*/ 7 w 170"/>
                  <a:gd name="T1" fmla="*/ 0 h 120"/>
                  <a:gd name="T2" fmla="*/ 170 w 170"/>
                  <a:gd name="T3" fmla="*/ 113 h 120"/>
                  <a:gd name="T4" fmla="*/ 163 w 170"/>
                  <a:gd name="T5" fmla="*/ 120 h 120"/>
                  <a:gd name="T6" fmla="*/ 170 w 170"/>
                  <a:gd name="T7" fmla="*/ 113 h 120"/>
                  <a:gd name="T8" fmla="*/ 163 w 170"/>
                  <a:gd name="T9" fmla="*/ 120 h 120"/>
                  <a:gd name="T10" fmla="*/ 0 w 170"/>
                  <a:gd name="T11" fmla="*/ 7 h 120"/>
                  <a:gd name="T12" fmla="*/ 7 w 17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20">
                    <a:moveTo>
                      <a:pt x="7" y="0"/>
                    </a:moveTo>
                    <a:lnTo>
                      <a:pt x="170" y="113"/>
                    </a:lnTo>
                    <a:lnTo>
                      <a:pt x="163" y="120"/>
                    </a:lnTo>
                    <a:lnTo>
                      <a:pt x="170" y="113"/>
                    </a:lnTo>
                    <a:lnTo>
                      <a:pt x="163" y="120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84" name="Freeform 564"/>
              <p:cNvSpPr>
                <a:spLocks/>
              </p:cNvSpPr>
              <p:nvPr/>
            </p:nvSpPr>
            <p:spPr bwMode="auto">
              <a:xfrm>
                <a:off x="1459" y="1458"/>
                <a:ext cx="71" cy="85"/>
              </a:xfrm>
              <a:custGeom>
                <a:avLst/>
                <a:gdLst>
                  <a:gd name="T0" fmla="*/ 64 w 71"/>
                  <a:gd name="T1" fmla="*/ 85 h 85"/>
                  <a:gd name="T2" fmla="*/ 0 w 71"/>
                  <a:gd name="T3" fmla="*/ 8 h 85"/>
                  <a:gd name="T4" fmla="*/ 7 w 71"/>
                  <a:gd name="T5" fmla="*/ 0 h 85"/>
                  <a:gd name="T6" fmla="*/ 0 w 71"/>
                  <a:gd name="T7" fmla="*/ 8 h 85"/>
                  <a:gd name="T8" fmla="*/ 7 w 71"/>
                  <a:gd name="T9" fmla="*/ 0 h 85"/>
                  <a:gd name="T10" fmla="*/ 71 w 71"/>
                  <a:gd name="T11" fmla="*/ 78 h 85"/>
                  <a:gd name="T12" fmla="*/ 64 w 71"/>
                  <a:gd name="T13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85">
                    <a:moveTo>
                      <a:pt x="64" y="85"/>
                    </a:moveTo>
                    <a:lnTo>
                      <a:pt x="0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1" y="78"/>
                    </a:lnTo>
                    <a:lnTo>
                      <a:pt x="64" y="85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85" name="Freeform 565"/>
              <p:cNvSpPr>
                <a:spLocks/>
              </p:cNvSpPr>
              <p:nvPr/>
            </p:nvSpPr>
            <p:spPr bwMode="auto">
              <a:xfrm>
                <a:off x="1700" y="1629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0 w 7"/>
                  <a:gd name="T5" fmla="*/ 7 h 7"/>
                  <a:gd name="T6" fmla="*/ 0 w 7"/>
                  <a:gd name="T7" fmla="*/ 7 h 7"/>
                  <a:gd name="T8" fmla="*/ 7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86" name="Freeform 566"/>
              <p:cNvSpPr>
                <a:spLocks/>
              </p:cNvSpPr>
              <p:nvPr/>
            </p:nvSpPr>
            <p:spPr bwMode="auto">
              <a:xfrm>
                <a:off x="1459" y="1458"/>
                <a:ext cx="248" cy="178"/>
              </a:xfrm>
              <a:custGeom>
                <a:avLst/>
                <a:gdLst>
                  <a:gd name="T0" fmla="*/ 7 w 248"/>
                  <a:gd name="T1" fmla="*/ 0 h 178"/>
                  <a:gd name="T2" fmla="*/ 0 w 248"/>
                  <a:gd name="T3" fmla="*/ 8 h 178"/>
                  <a:gd name="T4" fmla="*/ 241 w 248"/>
                  <a:gd name="T5" fmla="*/ 178 h 178"/>
                  <a:gd name="T6" fmla="*/ 248 w 248"/>
                  <a:gd name="T7" fmla="*/ 171 h 178"/>
                  <a:gd name="T8" fmla="*/ 7 w 248"/>
                  <a:gd name="T9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78">
                    <a:moveTo>
                      <a:pt x="7" y="0"/>
                    </a:moveTo>
                    <a:lnTo>
                      <a:pt x="0" y="8"/>
                    </a:lnTo>
                    <a:lnTo>
                      <a:pt x="241" y="178"/>
                    </a:lnTo>
                    <a:lnTo>
                      <a:pt x="248" y="171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87" name="Freeform 567"/>
              <p:cNvSpPr>
                <a:spLocks/>
              </p:cNvSpPr>
              <p:nvPr/>
            </p:nvSpPr>
            <p:spPr bwMode="auto">
              <a:xfrm>
                <a:off x="1169" y="1423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0 w 7"/>
                  <a:gd name="T7" fmla="*/ 7 h 7"/>
                  <a:gd name="T8" fmla="*/ 7 w 7"/>
                  <a:gd name="T9" fmla="*/ 7 h 7"/>
                  <a:gd name="T10" fmla="*/ 7 w 7"/>
                  <a:gd name="T11" fmla="*/ 7 h 7"/>
                  <a:gd name="T12" fmla="*/ 7 w 7"/>
                  <a:gd name="T13" fmla="*/ 7 h 7"/>
                  <a:gd name="T14" fmla="*/ 7 w 7"/>
                  <a:gd name="T15" fmla="*/ 0 h 7"/>
                  <a:gd name="T16" fmla="*/ 7 w 7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88" name="Freeform 568"/>
              <p:cNvSpPr>
                <a:spLocks/>
              </p:cNvSpPr>
              <p:nvPr/>
            </p:nvSpPr>
            <p:spPr bwMode="auto">
              <a:xfrm>
                <a:off x="1147" y="1338"/>
                <a:ext cx="57" cy="85"/>
              </a:xfrm>
              <a:custGeom>
                <a:avLst/>
                <a:gdLst>
                  <a:gd name="T0" fmla="*/ 29 w 57"/>
                  <a:gd name="T1" fmla="*/ 85 h 85"/>
                  <a:gd name="T2" fmla="*/ 0 w 57"/>
                  <a:gd name="T3" fmla="*/ 85 h 85"/>
                  <a:gd name="T4" fmla="*/ 0 w 57"/>
                  <a:gd name="T5" fmla="*/ 85 h 85"/>
                  <a:gd name="T6" fmla="*/ 0 w 57"/>
                  <a:gd name="T7" fmla="*/ 85 h 85"/>
                  <a:gd name="T8" fmla="*/ 22 w 57"/>
                  <a:gd name="T9" fmla="*/ 0 h 85"/>
                  <a:gd name="T10" fmla="*/ 29 w 57"/>
                  <a:gd name="T11" fmla="*/ 0 h 85"/>
                  <a:gd name="T12" fmla="*/ 29 w 57"/>
                  <a:gd name="T13" fmla="*/ 0 h 85"/>
                  <a:gd name="T14" fmla="*/ 57 w 57"/>
                  <a:gd name="T15" fmla="*/ 85 h 85"/>
                  <a:gd name="T16" fmla="*/ 57 w 57"/>
                  <a:gd name="T17" fmla="*/ 85 h 85"/>
                  <a:gd name="T18" fmla="*/ 50 w 57"/>
                  <a:gd name="T19" fmla="*/ 85 h 85"/>
                  <a:gd name="T20" fmla="*/ 50 w 57"/>
                  <a:gd name="T21" fmla="*/ 85 h 85"/>
                  <a:gd name="T22" fmla="*/ 22 w 57"/>
                  <a:gd name="T23" fmla="*/ 0 h 85"/>
                  <a:gd name="T24" fmla="*/ 29 w 57"/>
                  <a:gd name="T25" fmla="*/ 0 h 85"/>
                  <a:gd name="T26" fmla="*/ 29 w 57"/>
                  <a:gd name="T27" fmla="*/ 0 h 85"/>
                  <a:gd name="T28" fmla="*/ 7 w 57"/>
                  <a:gd name="T29" fmla="*/ 85 h 85"/>
                  <a:gd name="T30" fmla="*/ 0 w 57"/>
                  <a:gd name="T31" fmla="*/ 85 h 85"/>
                  <a:gd name="T32" fmla="*/ 0 w 57"/>
                  <a:gd name="T33" fmla="*/ 78 h 85"/>
                  <a:gd name="T34" fmla="*/ 29 w 57"/>
                  <a:gd name="T35" fmla="*/ 78 h 85"/>
                  <a:gd name="T36" fmla="*/ 29 w 57"/>
                  <a:gd name="T3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85">
                    <a:moveTo>
                      <a:pt x="29" y="85"/>
                    </a:moveTo>
                    <a:lnTo>
                      <a:pt x="0" y="85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22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57" y="85"/>
                    </a:lnTo>
                    <a:lnTo>
                      <a:pt x="57" y="85"/>
                    </a:lnTo>
                    <a:lnTo>
                      <a:pt x="50" y="85"/>
                    </a:lnTo>
                    <a:lnTo>
                      <a:pt x="50" y="85"/>
                    </a:lnTo>
                    <a:lnTo>
                      <a:pt x="22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7" y="85"/>
                    </a:lnTo>
                    <a:lnTo>
                      <a:pt x="0" y="85"/>
                    </a:lnTo>
                    <a:lnTo>
                      <a:pt x="0" y="78"/>
                    </a:lnTo>
                    <a:lnTo>
                      <a:pt x="29" y="78"/>
                    </a:lnTo>
                    <a:lnTo>
                      <a:pt x="29" y="8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89" name="Freeform 569"/>
              <p:cNvSpPr>
                <a:spLocks/>
              </p:cNvSpPr>
              <p:nvPr/>
            </p:nvSpPr>
            <p:spPr bwMode="auto">
              <a:xfrm>
                <a:off x="1176" y="1416"/>
                <a:ext cx="21" cy="7"/>
              </a:xfrm>
              <a:custGeom>
                <a:avLst/>
                <a:gdLst>
                  <a:gd name="T0" fmla="*/ 21 w 21"/>
                  <a:gd name="T1" fmla="*/ 7 h 7"/>
                  <a:gd name="T2" fmla="*/ 0 w 21"/>
                  <a:gd name="T3" fmla="*/ 7 h 7"/>
                  <a:gd name="T4" fmla="*/ 0 w 21"/>
                  <a:gd name="T5" fmla="*/ 0 h 7"/>
                  <a:gd name="T6" fmla="*/ 0 w 21"/>
                  <a:gd name="T7" fmla="*/ 0 h 7"/>
                  <a:gd name="T8" fmla="*/ 0 w 21"/>
                  <a:gd name="T9" fmla="*/ 0 h 7"/>
                  <a:gd name="T10" fmla="*/ 21 w 21"/>
                  <a:gd name="T11" fmla="*/ 0 h 7"/>
                  <a:gd name="T12" fmla="*/ 21 w 21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7">
                    <a:moveTo>
                      <a:pt x="21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90" name="Freeform 570"/>
              <p:cNvSpPr>
                <a:spLocks/>
              </p:cNvSpPr>
              <p:nvPr/>
            </p:nvSpPr>
            <p:spPr bwMode="auto">
              <a:xfrm>
                <a:off x="1147" y="1338"/>
                <a:ext cx="50" cy="85"/>
              </a:xfrm>
              <a:custGeom>
                <a:avLst/>
                <a:gdLst>
                  <a:gd name="T0" fmla="*/ 29 w 50"/>
                  <a:gd name="T1" fmla="*/ 85 h 85"/>
                  <a:gd name="T2" fmla="*/ 0 w 50"/>
                  <a:gd name="T3" fmla="*/ 85 h 85"/>
                  <a:gd name="T4" fmla="*/ 22 w 50"/>
                  <a:gd name="T5" fmla="*/ 0 h 85"/>
                  <a:gd name="T6" fmla="*/ 50 w 50"/>
                  <a:gd name="T7" fmla="*/ 85 h 85"/>
                  <a:gd name="T8" fmla="*/ 29 w 50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5">
                    <a:moveTo>
                      <a:pt x="29" y="85"/>
                    </a:moveTo>
                    <a:lnTo>
                      <a:pt x="0" y="85"/>
                    </a:lnTo>
                    <a:lnTo>
                      <a:pt x="22" y="0"/>
                    </a:lnTo>
                    <a:lnTo>
                      <a:pt x="50" y="85"/>
                    </a:lnTo>
                    <a:lnTo>
                      <a:pt x="29" y="8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91" name="Freeform 571"/>
              <p:cNvSpPr>
                <a:spLocks/>
              </p:cNvSpPr>
              <p:nvPr/>
            </p:nvSpPr>
            <p:spPr bwMode="auto">
              <a:xfrm>
                <a:off x="1218" y="1579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7 h 7"/>
                  <a:gd name="T4" fmla="*/ 7 w 7"/>
                  <a:gd name="T5" fmla="*/ 0 h 7"/>
                  <a:gd name="T6" fmla="*/ 7 w 7"/>
                  <a:gd name="T7" fmla="*/ 0 h 7"/>
                  <a:gd name="T8" fmla="*/ 0 w 7"/>
                  <a:gd name="T9" fmla="*/ 7 h 7"/>
                  <a:gd name="T10" fmla="*/ 0 w 7"/>
                  <a:gd name="T11" fmla="*/ 7 h 7"/>
                  <a:gd name="T12" fmla="*/ 7 w 7"/>
                  <a:gd name="T13" fmla="*/ 7 h 7"/>
                  <a:gd name="T14" fmla="*/ 7 w 7"/>
                  <a:gd name="T15" fmla="*/ 7 h 7"/>
                  <a:gd name="T16" fmla="*/ 7 w 7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92" name="Freeform 572"/>
              <p:cNvSpPr>
                <a:spLocks/>
              </p:cNvSpPr>
              <p:nvPr/>
            </p:nvSpPr>
            <p:spPr bwMode="auto">
              <a:xfrm>
                <a:off x="1204" y="1565"/>
                <a:ext cx="121" cy="85"/>
              </a:xfrm>
              <a:custGeom>
                <a:avLst/>
                <a:gdLst>
                  <a:gd name="T0" fmla="*/ 21 w 121"/>
                  <a:gd name="T1" fmla="*/ 21 h 85"/>
                  <a:gd name="T2" fmla="*/ 36 w 121"/>
                  <a:gd name="T3" fmla="*/ 0 h 85"/>
                  <a:gd name="T4" fmla="*/ 36 w 121"/>
                  <a:gd name="T5" fmla="*/ 0 h 85"/>
                  <a:gd name="T6" fmla="*/ 36 w 121"/>
                  <a:gd name="T7" fmla="*/ 0 h 85"/>
                  <a:gd name="T8" fmla="*/ 99 w 121"/>
                  <a:gd name="T9" fmla="*/ 71 h 85"/>
                  <a:gd name="T10" fmla="*/ 121 w 121"/>
                  <a:gd name="T11" fmla="*/ 85 h 85"/>
                  <a:gd name="T12" fmla="*/ 92 w 121"/>
                  <a:gd name="T13" fmla="*/ 78 h 85"/>
                  <a:gd name="T14" fmla="*/ 0 w 121"/>
                  <a:gd name="T15" fmla="*/ 49 h 85"/>
                  <a:gd name="T16" fmla="*/ 0 w 121"/>
                  <a:gd name="T17" fmla="*/ 49 h 85"/>
                  <a:gd name="T18" fmla="*/ 7 w 121"/>
                  <a:gd name="T19" fmla="*/ 42 h 85"/>
                  <a:gd name="T20" fmla="*/ 7 w 121"/>
                  <a:gd name="T21" fmla="*/ 42 h 85"/>
                  <a:gd name="T22" fmla="*/ 99 w 121"/>
                  <a:gd name="T23" fmla="*/ 71 h 85"/>
                  <a:gd name="T24" fmla="*/ 92 w 121"/>
                  <a:gd name="T25" fmla="*/ 78 h 85"/>
                  <a:gd name="T26" fmla="*/ 92 w 121"/>
                  <a:gd name="T27" fmla="*/ 78 h 85"/>
                  <a:gd name="T28" fmla="*/ 28 w 121"/>
                  <a:gd name="T29" fmla="*/ 7 h 85"/>
                  <a:gd name="T30" fmla="*/ 36 w 121"/>
                  <a:gd name="T31" fmla="*/ 0 h 85"/>
                  <a:gd name="T32" fmla="*/ 43 w 121"/>
                  <a:gd name="T33" fmla="*/ 7 h 85"/>
                  <a:gd name="T34" fmla="*/ 28 w 121"/>
                  <a:gd name="T35" fmla="*/ 28 h 85"/>
                  <a:gd name="T36" fmla="*/ 21 w 121"/>
                  <a:gd name="T37" fmla="*/ 2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" h="85">
                    <a:moveTo>
                      <a:pt x="21" y="21"/>
                    </a:move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99" y="71"/>
                    </a:lnTo>
                    <a:lnTo>
                      <a:pt x="121" y="85"/>
                    </a:lnTo>
                    <a:lnTo>
                      <a:pt x="92" y="7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99" y="71"/>
                    </a:lnTo>
                    <a:lnTo>
                      <a:pt x="92" y="78"/>
                    </a:lnTo>
                    <a:lnTo>
                      <a:pt x="92" y="78"/>
                    </a:lnTo>
                    <a:lnTo>
                      <a:pt x="28" y="7"/>
                    </a:lnTo>
                    <a:lnTo>
                      <a:pt x="36" y="0"/>
                    </a:lnTo>
                    <a:lnTo>
                      <a:pt x="43" y="7"/>
                    </a:lnTo>
                    <a:lnTo>
                      <a:pt x="28" y="28"/>
                    </a:lnTo>
                    <a:lnTo>
                      <a:pt x="21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93" name="Freeform 573"/>
              <p:cNvSpPr>
                <a:spLocks/>
              </p:cNvSpPr>
              <p:nvPr/>
            </p:nvSpPr>
            <p:spPr bwMode="auto">
              <a:xfrm>
                <a:off x="1211" y="1586"/>
                <a:ext cx="21" cy="28"/>
              </a:xfrm>
              <a:custGeom>
                <a:avLst/>
                <a:gdLst>
                  <a:gd name="T0" fmla="*/ 0 w 21"/>
                  <a:gd name="T1" fmla="*/ 21 h 28"/>
                  <a:gd name="T2" fmla="*/ 14 w 21"/>
                  <a:gd name="T3" fmla="*/ 0 h 28"/>
                  <a:gd name="T4" fmla="*/ 14 w 21"/>
                  <a:gd name="T5" fmla="*/ 0 h 28"/>
                  <a:gd name="T6" fmla="*/ 14 w 21"/>
                  <a:gd name="T7" fmla="*/ 0 h 28"/>
                  <a:gd name="T8" fmla="*/ 21 w 21"/>
                  <a:gd name="T9" fmla="*/ 7 h 28"/>
                  <a:gd name="T10" fmla="*/ 7 w 21"/>
                  <a:gd name="T11" fmla="*/ 28 h 28"/>
                  <a:gd name="T12" fmla="*/ 0 w 21"/>
                  <a:gd name="T13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8">
                    <a:moveTo>
                      <a:pt x="0" y="21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7" y="28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94" name="Freeform 574"/>
              <p:cNvSpPr>
                <a:spLocks/>
              </p:cNvSpPr>
              <p:nvPr/>
            </p:nvSpPr>
            <p:spPr bwMode="auto">
              <a:xfrm>
                <a:off x="1211" y="1565"/>
                <a:ext cx="92" cy="71"/>
              </a:xfrm>
              <a:custGeom>
                <a:avLst/>
                <a:gdLst>
                  <a:gd name="T0" fmla="*/ 14 w 92"/>
                  <a:gd name="T1" fmla="*/ 21 h 71"/>
                  <a:gd name="T2" fmla="*/ 29 w 92"/>
                  <a:gd name="T3" fmla="*/ 0 h 71"/>
                  <a:gd name="T4" fmla="*/ 92 w 92"/>
                  <a:gd name="T5" fmla="*/ 71 h 71"/>
                  <a:gd name="T6" fmla="*/ 0 w 92"/>
                  <a:gd name="T7" fmla="*/ 42 h 71"/>
                  <a:gd name="T8" fmla="*/ 14 w 92"/>
                  <a:gd name="T9" fmla="*/ 2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71">
                    <a:moveTo>
                      <a:pt x="14" y="21"/>
                    </a:moveTo>
                    <a:lnTo>
                      <a:pt x="29" y="0"/>
                    </a:lnTo>
                    <a:lnTo>
                      <a:pt x="92" y="71"/>
                    </a:lnTo>
                    <a:lnTo>
                      <a:pt x="0" y="42"/>
                    </a:lnTo>
                    <a:lnTo>
                      <a:pt x="14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95" name="Freeform 575"/>
              <p:cNvSpPr>
                <a:spLocks/>
              </p:cNvSpPr>
              <p:nvPr/>
            </p:nvSpPr>
            <p:spPr bwMode="auto">
              <a:xfrm>
                <a:off x="1225" y="1586"/>
                <a:ext cx="7" cy="7"/>
              </a:xfrm>
              <a:custGeom>
                <a:avLst/>
                <a:gdLst>
                  <a:gd name="T0" fmla="*/ 0 w 7"/>
                  <a:gd name="T1" fmla="*/ 7 h 7"/>
                  <a:gd name="T2" fmla="*/ 0 w 7"/>
                  <a:gd name="T3" fmla="*/ 7 h 7"/>
                  <a:gd name="T4" fmla="*/ 7 w 7"/>
                  <a:gd name="T5" fmla="*/ 0 h 7"/>
                  <a:gd name="T6" fmla="*/ 7 w 7"/>
                  <a:gd name="T7" fmla="*/ 0 h 7"/>
                  <a:gd name="T8" fmla="*/ 0 w 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96" name="Freeform 576"/>
              <p:cNvSpPr>
                <a:spLocks/>
              </p:cNvSpPr>
              <p:nvPr/>
            </p:nvSpPr>
            <p:spPr bwMode="auto">
              <a:xfrm>
                <a:off x="1204" y="1558"/>
                <a:ext cx="28" cy="35"/>
              </a:xfrm>
              <a:custGeom>
                <a:avLst/>
                <a:gdLst>
                  <a:gd name="T0" fmla="*/ 21 w 28"/>
                  <a:gd name="T1" fmla="*/ 35 h 35"/>
                  <a:gd name="T2" fmla="*/ 0 w 28"/>
                  <a:gd name="T3" fmla="*/ 7 h 35"/>
                  <a:gd name="T4" fmla="*/ 0 w 28"/>
                  <a:gd name="T5" fmla="*/ 0 h 35"/>
                  <a:gd name="T6" fmla="*/ 7 w 28"/>
                  <a:gd name="T7" fmla="*/ 0 h 35"/>
                  <a:gd name="T8" fmla="*/ 7 w 28"/>
                  <a:gd name="T9" fmla="*/ 0 h 35"/>
                  <a:gd name="T10" fmla="*/ 28 w 28"/>
                  <a:gd name="T11" fmla="*/ 28 h 35"/>
                  <a:gd name="T12" fmla="*/ 21 w 28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35">
                    <a:moveTo>
                      <a:pt x="21" y="35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8" y="28"/>
                    </a:lnTo>
                    <a:lnTo>
                      <a:pt x="21" y="3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97" name="Freeform 577"/>
              <p:cNvSpPr>
                <a:spLocks/>
              </p:cNvSpPr>
              <p:nvPr/>
            </p:nvSpPr>
            <p:spPr bwMode="auto">
              <a:xfrm>
                <a:off x="1190" y="1522"/>
                <a:ext cx="21" cy="36"/>
              </a:xfrm>
              <a:custGeom>
                <a:avLst/>
                <a:gdLst>
                  <a:gd name="T0" fmla="*/ 14 w 21"/>
                  <a:gd name="T1" fmla="*/ 36 h 36"/>
                  <a:gd name="T2" fmla="*/ 0 w 21"/>
                  <a:gd name="T3" fmla="*/ 0 h 36"/>
                  <a:gd name="T4" fmla="*/ 0 w 21"/>
                  <a:gd name="T5" fmla="*/ 0 h 36"/>
                  <a:gd name="T6" fmla="*/ 7 w 21"/>
                  <a:gd name="T7" fmla="*/ 0 h 36"/>
                  <a:gd name="T8" fmla="*/ 7 w 21"/>
                  <a:gd name="T9" fmla="*/ 0 h 36"/>
                  <a:gd name="T10" fmla="*/ 21 w 21"/>
                  <a:gd name="T11" fmla="*/ 36 h 36"/>
                  <a:gd name="T12" fmla="*/ 14 w 21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36">
                    <a:moveTo>
                      <a:pt x="14" y="36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1" y="36"/>
                    </a:lnTo>
                    <a:lnTo>
                      <a:pt x="14" y="36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98" name="Rectangle 578"/>
              <p:cNvSpPr>
                <a:spLocks noChangeArrowheads="1"/>
              </p:cNvSpPr>
              <p:nvPr/>
            </p:nvSpPr>
            <p:spPr bwMode="auto">
              <a:xfrm>
                <a:off x="1176" y="1430"/>
                <a:ext cx="7" cy="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699" name="Freeform 579"/>
              <p:cNvSpPr>
                <a:spLocks/>
              </p:cNvSpPr>
              <p:nvPr/>
            </p:nvSpPr>
            <p:spPr bwMode="auto">
              <a:xfrm>
                <a:off x="1176" y="1430"/>
                <a:ext cx="21" cy="92"/>
              </a:xfrm>
              <a:custGeom>
                <a:avLst/>
                <a:gdLst>
                  <a:gd name="T0" fmla="*/ 14 w 21"/>
                  <a:gd name="T1" fmla="*/ 92 h 92"/>
                  <a:gd name="T2" fmla="*/ 21 w 21"/>
                  <a:gd name="T3" fmla="*/ 92 h 92"/>
                  <a:gd name="T4" fmla="*/ 7 w 21"/>
                  <a:gd name="T5" fmla="*/ 0 h 92"/>
                  <a:gd name="T6" fmla="*/ 0 w 21"/>
                  <a:gd name="T7" fmla="*/ 0 h 92"/>
                  <a:gd name="T8" fmla="*/ 14 w 21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92">
                    <a:moveTo>
                      <a:pt x="14" y="92"/>
                    </a:moveTo>
                    <a:lnTo>
                      <a:pt x="21" y="92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4" y="92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00" name="Freeform 580"/>
              <p:cNvSpPr>
                <a:spLocks/>
              </p:cNvSpPr>
              <p:nvPr/>
            </p:nvSpPr>
            <p:spPr bwMode="auto">
              <a:xfrm>
                <a:off x="1034" y="1820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0 w 7"/>
                  <a:gd name="T3" fmla="*/ 0 h 7"/>
                  <a:gd name="T4" fmla="*/ 0 w 7"/>
                  <a:gd name="T5" fmla="*/ 7 h 7"/>
                  <a:gd name="T6" fmla="*/ 0 w 7"/>
                  <a:gd name="T7" fmla="*/ 7 h 7"/>
                  <a:gd name="T8" fmla="*/ 7 w 7"/>
                  <a:gd name="T9" fmla="*/ 7 h 7"/>
                  <a:gd name="T10" fmla="*/ 7 w 7"/>
                  <a:gd name="T11" fmla="*/ 7 h 7"/>
                  <a:gd name="T12" fmla="*/ 7 w 7"/>
                  <a:gd name="T13" fmla="*/ 7 h 7"/>
                  <a:gd name="T14" fmla="*/ 7 w 7"/>
                  <a:gd name="T15" fmla="*/ 0 h 7"/>
                  <a:gd name="T16" fmla="*/ 7 w 7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01" name="Freeform 581"/>
              <p:cNvSpPr>
                <a:spLocks/>
              </p:cNvSpPr>
              <p:nvPr/>
            </p:nvSpPr>
            <p:spPr bwMode="auto">
              <a:xfrm>
                <a:off x="1013" y="1735"/>
                <a:ext cx="56" cy="85"/>
              </a:xfrm>
              <a:custGeom>
                <a:avLst/>
                <a:gdLst>
                  <a:gd name="T0" fmla="*/ 28 w 56"/>
                  <a:gd name="T1" fmla="*/ 85 h 85"/>
                  <a:gd name="T2" fmla="*/ 0 w 56"/>
                  <a:gd name="T3" fmla="*/ 85 h 85"/>
                  <a:gd name="T4" fmla="*/ 0 w 56"/>
                  <a:gd name="T5" fmla="*/ 85 h 85"/>
                  <a:gd name="T6" fmla="*/ 0 w 56"/>
                  <a:gd name="T7" fmla="*/ 85 h 85"/>
                  <a:gd name="T8" fmla="*/ 21 w 56"/>
                  <a:gd name="T9" fmla="*/ 0 h 85"/>
                  <a:gd name="T10" fmla="*/ 28 w 56"/>
                  <a:gd name="T11" fmla="*/ 0 h 85"/>
                  <a:gd name="T12" fmla="*/ 28 w 56"/>
                  <a:gd name="T13" fmla="*/ 0 h 85"/>
                  <a:gd name="T14" fmla="*/ 56 w 56"/>
                  <a:gd name="T15" fmla="*/ 85 h 85"/>
                  <a:gd name="T16" fmla="*/ 56 w 56"/>
                  <a:gd name="T17" fmla="*/ 85 h 85"/>
                  <a:gd name="T18" fmla="*/ 49 w 56"/>
                  <a:gd name="T19" fmla="*/ 85 h 85"/>
                  <a:gd name="T20" fmla="*/ 49 w 56"/>
                  <a:gd name="T21" fmla="*/ 85 h 85"/>
                  <a:gd name="T22" fmla="*/ 21 w 56"/>
                  <a:gd name="T23" fmla="*/ 0 h 85"/>
                  <a:gd name="T24" fmla="*/ 28 w 56"/>
                  <a:gd name="T25" fmla="*/ 0 h 85"/>
                  <a:gd name="T26" fmla="*/ 28 w 56"/>
                  <a:gd name="T27" fmla="*/ 0 h 85"/>
                  <a:gd name="T28" fmla="*/ 7 w 56"/>
                  <a:gd name="T29" fmla="*/ 85 h 85"/>
                  <a:gd name="T30" fmla="*/ 0 w 56"/>
                  <a:gd name="T31" fmla="*/ 85 h 85"/>
                  <a:gd name="T32" fmla="*/ 0 w 56"/>
                  <a:gd name="T33" fmla="*/ 78 h 85"/>
                  <a:gd name="T34" fmla="*/ 28 w 56"/>
                  <a:gd name="T35" fmla="*/ 78 h 85"/>
                  <a:gd name="T36" fmla="*/ 28 w 56"/>
                  <a:gd name="T37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85">
                    <a:moveTo>
                      <a:pt x="28" y="85"/>
                    </a:moveTo>
                    <a:lnTo>
                      <a:pt x="0" y="85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56" y="85"/>
                    </a:lnTo>
                    <a:lnTo>
                      <a:pt x="56" y="85"/>
                    </a:lnTo>
                    <a:lnTo>
                      <a:pt x="49" y="85"/>
                    </a:lnTo>
                    <a:lnTo>
                      <a:pt x="49" y="85"/>
                    </a:lnTo>
                    <a:lnTo>
                      <a:pt x="21" y="0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7" y="85"/>
                    </a:lnTo>
                    <a:lnTo>
                      <a:pt x="0" y="85"/>
                    </a:lnTo>
                    <a:lnTo>
                      <a:pt x="0" y="78"/>
                    </a:lnTo>
                    <a:lnTo>
                      <a:pt x="28" y="78"/>
                    </a:lnTo>
                    <a:lnTo>
                      <a:pt x="28" y="8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02" name="Freeform 582"/>
              <p:cNvSpPr>
                <a:spLocks/>
              </p:cNvSpPr>
              <p:nvPr/>
            </p:nvSpPr>
            <p:spPr bwMode="auto">
              <a:xfrm>
                <a:off x="1041" y="1813"/>
                <a:ext cx="21" cy="7"/>
              </a:xfrm>
              <a:custGeom>
                <a:avLst/>
                <a:gdLst>
                  <a:gd name="T0" fmla="*/ 21 w 21"/>
                  <a:gd name="T1" fmla="*/ 7 h 7"/>
                  <a:gd name="T2" fmla="*/ 0 w 21"/>
                  <a:gd name="T3" fmla="*/ 7 h 7"/>
                  <a:gd name="T4" fmla="*/ 0 w 21"/>
                  <a:gd name="T5" fmla="*/ 0 h 7"/>
                  <a:gd name="T6" fmla="*/ 0 w 21"/>
                  <a:gd name="T7" fmla="*/ 0 h 7"/>
                  <a:gd name="T8" fmla="*/ 0 w 21"/>
                  <a:gd name="T9" fmla="*/ 0 h 7"/>
                  <a:gd name="T10" fmla="*/ 21 w 21"/>
                  <a:gd name="T11" fmla="*/ 0 h 7"/>
                  <a:gd name="T12" fmla="*/ 21 w 21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7">
                    <a:moveTo>
                      <a:pt x="21" y="7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1" y="0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03" name="Freeform 583"/>
              <p:cNvSpPr>
                <a:spLocks/>
              </p:cNvSpPr>
              <p:nvPr/>
            </p:nvSpPr>
            <p:spPr bwMode="auto">
              <a:xfrm>
                <a:off x="1013" y="1735"/>
                <a:ext cx="49" cy="85"/>
              </a:xfrm>
              <a:custGeom>
                <a:avLst/>
                <a:gdLst>
                  <a:gd name="T0" fmla="*/ 28 w 49"/>
                  <a:gd name="T1" fmla="*/ 85 h 85"/>
                  <a:gd name="T2" fmla="*/ 0 w 49"/>
                  <a:gd name="T3" fmla="*/ 85 h 85"/>
                  <a:gd name="T4" fmla="*/ 21 w 49"/>
                  <a:gd name="T5" fmla="*/ 0 h 85"/>
                  <a:gd name="T6" fmla="*/ 49 w 49"/>
                  <a:gd name="T7" fmla="*/ 85 h 85"/>
                  <a:gd name="T8" fmla="*/ 28 w 49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85">
                    <a:moveTo>
                      <a:pt x="28" y="85"/>
                    </a:moveTo>
                    <a:lnTo>
                      <a:pt x="0" y="85"/>
                    </a:lnTo>
                    <a:lnTo>
                      <a:pt x="21" y="0"/>
                    </a:lnTo>
                    <a:lnTo>
                      <a:pt x="49" y="85"/>
                    </a:lnTo>
                    <a:lnTo>
                      <a:pt x="28" y="8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04" name="Freeform 584"/>
              <p:cNvSpPr>
                <a:spLocks/>
              </p:cNvSpPr>
              <p:nvPr/>
            </p:nvSpPr>
            <p:spPr bwMode="auto">
              <a:xfrm>
                <a:off x="1119" y="2068"/>
                <a:ext cx="7" cy="14"/>
              </a:xfrm>
              <a:custGeom>
                <a:avLst/>
                <a:gdLst>
                  <a:gd name="T0" fmla="*/ 7 w 7"/>
                  <a:gd name="T1" fmla="*/ 7 h 14"/>
                  <a:gd name="T2" fmla="*/ 7 w 7"/>
                  <a:gd name="T3" fmla="*/ 7 h 14"/>
                  <a:gd name="T4" fmla="*/ 7 w 7"/>
                  <a:gd name="T5" fmla="*/ 0 h 14"/>
                  <a:gd name="T6" fmla="*/ 0 w 7"/>
                  <a:gd name="T7" fmla="*/ 0 h 14"/>
                  <a:gd name="T8" fmla="*/ 0 w 7"/>
                  <a:gd name="T9" fmla="*/ 7 h 14"/>
                  <a:gd name="T10" fmla="*/ 0 w 7"/>
                  <a:gd name="T11" fmla="*/ 7 h 14"/>
                  <a:gd name="T12" fmla="*/ 0 w 7"/>
                  <a:gd name="T13" fmla="*/ 14 h 14"/>
                  <a:gd name="T14" fmla="*/ 0 w 7"/>
                  <a:gd name="T15" fmla="*/ 14 h 14"/>
                  <a:gd name="T16" fmla="*/ 7 w 7"/>
                  <a:gd name="T1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4">
                    <a:moveTo>
                      <a:pt x="7" y="7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05" name="Freeform 585"/>
              <p:cNvSpPr>
                <a:spLocks/>
              </p:cNvSpPr>
              <p:nvPr/>
            </p:nvSpPr>
            <p:spPr bwMode="auto">
              <a:xfrm>
                <a:off x="1105" y="2054"/>
                <a:ext cx="92" cy="71"/>
              </a:xfrm>
              <a:custGeom>
                <a:avLst/>
                <a:gdLst>
                  <a:gd name="T0" fmla="*/ 21 w 92"/>
                  <a:gd name="T1" fmla="*/ 21 h 71"/>
                  <a:gd name="T2" fmla="*/ 35 w 92"/>
                  <a:gd name="T3" fmla="*/ 0 h 71"/>
                  <a:gd name="T4" fmla="*/ 35 w 92"/>
                  <a:gd name="T5" fmla="*/ 0 h 71"/>
                  <a:gd name="T6" fmla="*/ 35 w 92"/>
                  <a:gd name="T7" fmla="*/ 0 h 71"/>
                  <a:gd name="T8" fmla="*/ 92 w 92"/>
                  <a:gd name="T9" fmla="*/ 63 h 71"/>
                  <a:gd name="T10" fmla="*/ 85 w 92"/>
                  <a:gd name="T11" fmla="*/ 71 h 71"/>
                  <a:gd name="T12" fmla="*/ 85 w 92"/>
                  <a:gd name="T13" fmla="*/ 71 h 71"/>
                  <a:gd name="T14" fmla="*/ 0 w 92"/>
                  <a:gd name="T15" fmla="*/ 49 h 71"/>
                  <a:gd name="T16" fmla="*/ 0 w 92"/>
                  <a:gd name="T17" fmla="*/ 49 h 71"/>
                  <a:gd name="T18" fmla="*/ 7 w 92"/>
                  <a:gd name="T19" fmla="*/ 42 h 71"/>
                  <a:gd name="T20" fmla="*/ 7 w 92"/>
                  <a:gd name="T21" fmla="*/ 42 h 71"/>
                  <a:gd name="T22" fmla="*/ 92 w 92"/>
                  <a:gd name="T23" fmla="*/ 63 h 71"/>
                  <a:gd name="T24" fmla="*/ 85 w 92"/>
                  <a:gd name="T25" fmla="*/ 71 h 71"/>
                  <a:gd name="T26" fmla="*/ 85 w 92"/>
                  <a:gd name="T27" fmla="*/ 71 h 71"/>
                  <a:gd name="T28" fmla="*/ 28 w 92"/>
                  <a:gd name="T29" fmla="*/ 7 h 71"/>
                  <a:gd name="T30" fmla="*/ 35 w 92"/>
                  <a:gd name="T31" fmla="*/ 0 h 71"/>
                  <a:gd name="T32" fmla="*/ 42 w 92"/>
                  <a:gd name="T33" fmla="*/ 7 h 71"/>
                  <a:gd name="T34" fmla="*/ 28 w 92"/>
                  <a:gd name="T35" fmla="*/ 28 h 71"/>
                  <a:gd name="T36" fmla="*/ 21 w 92"/>
                  <a:gd name="T37" fmla="*/ 2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71">
                    <a:moveTo>
                      <a:pt x="21" y="21"/>
                    </a:moveTo>
                    <a:lnTo>
                      <a:pt x="35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92" y="63"/>
                    </a:lnTo>
                    <a:lnTo>
                      <a:pt x="85" y="71"/>
                    </a:lnTo>
                    <a:lnTo>
                      <a:pt x="85" y="71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92" y="63"/>
                    </a:lnTo>
                    <a:lnTo>
                      <a:pt x="85" y="71"/>
                    </a:lnTo>
                    <a:lnTo>
                      <a:pt x="85" y="71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42" y="7"/>
                    </a:lnTo>
                    <a:lnTo>
                      <a:pt x="28" y="28"/>
                    </a:lnTo>
                    <a:lnTo>
                      <a:pt x="21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06" name="Freeform 586"/>
              <p:cNvSpPr>
                <a:spLocks/>
              </p:cNvSpPr>
              <p:nvPr/>
            </p:nvSpPr>
            <p:spPr bwMode="auto">
              <a:xfrm>
                <a:off x="1112" y="2075"/>
                <a:ext cx="21" cy="28"/>
              </a:xfrm>
              <a:custGeom>
                <a:avLst/>
                <a:gdLst>
                  <a:gd name="T0" fmla="*/ 0 w 21"/>
                  <a:gd name="T1" fmla="*/ 21 h 28"/>
                  <a:gd name="T2" fmla="*/ 14 w 21"/>
                  <a:gd name="T3" fmla="*/ 0 h 28"/>
                  <a:gd name="T4" fmla="*/ 14 w 21"/>
                  <a:gd name="T5" fmla="*/ 0 h 28"/>
                  <a:gd name="T6" fmla="*/ 14 w 21"/>
                  <a:gd name="T7" fmla="*/ 0 h 28"/>
                  <a:gd name="T8" fmla="*/ 21 w 21"/>
                  <a:gd name="T9" fmla="*/ 7 h 28"/>
                  <a:gd name="T10" fmla="*/ 7 w 21"/>
                  <a:gd name="T11" fmla="*/ 28 h 28"/>
                  <a:gd name="T12" fmla="*/ 0 w 21"/>
                  <a:gd name="T13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8">
                    <a:moveTo>
                      <a:pt x="0" y="21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7" y="28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07" name="Freeform 587"/>
              <p:cNvSpPr>
                <a:spLocks/>
              </p:cNvSpPr>
              <p:nvPr/>
            </p:nvSpPr>
            <p:spPr bwMode="auto">
              <a:xfrm>
                <a:off x="1112" y="2054"/>
                <a:ext cx="85" cy="63"/>
              </a:xfrm>
              <a:custGeom>
                <a:avLst/>
                <a:gdLst>
                  <a:gd name="T0" fmla="*/ 14 w 85"/>
                  <a:gd name="T1" fmla="*/ 21 h 63"/>
                  <a:gd name="T2" fmla="*/ 28 w 85"/>
                  <a:gd name="T3" fmla="*/ 0 h 63"/>
                  <a:gd name="T4" fmla="*/ 85 w 85"/>
                  <a:gd name="T5" fmla="*/ 63 h 63"/>
                  <a:gd name="T6" fmla="*/ 0 w 85"/>
                  <a:gd name="T7" fmla="*/ 42 h 63"/>
                  <a:gd name="T8" fmla="*/ 14 w 85"/>
                  <a:gd name="T9" fmla="*/ 2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63">
                    <a:moveTo>
                      <a:pt x="14" y="21"/>
                    </a:moveTo>
                    <a:lnTo>
                      <a:pt x="28" y="0"/>
                    </a:lnTo>
                    <a:lnTo>
                      <a:pt x="85" y="63"/>
                    </a:lnTo>
                    <a:lnTo>
                      <a:pt x="0" y="42"/>
                    </a:lnTo>
                    <a:lnTo>
                      <a:pt x="14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08" name="Freeform 588"/>
              <p:cNvSpPr>
                <a:spLocks/>
              </p:cNvSpPr>
              <p:nvPr/>
            </p:nvSpPr>
            <p:spPr bwMode="auto">
              <a:xfrm>
                <a:off x="1119" y="2075"/>
                <a:ext cx="7" cy="7"/>
              </a:xfrm>
              <a:custGeom>
                <a:avLst/>
                <a:gdLst>
                  <a:gd name="T0" fmla="*/ 0 w 7"/>
                  <a:gd name="T1" fmla="*/ 7 h 7"/>
                  <a:gd name="T2" fmla="*/ 0 w 7"/>
                  <a:gd name="T3" fmla="*/ 7 h 7"/>
                  <a:gd name="T4" fmla="*/ 7 w 7"/>
                  <a:gd name="T5" fmla="*/ 0 h 7"/>
                  <a:gd name="T6" fmla="*/ 7 w 7"/>
                  <a:gd name="T7" fmla="*/ 0 h 7"/>
                  <a:gd name="T8" fmla="*/ 0 w 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09" name="Freeform 589"/>
              <p:cNvSpPr>
                <a:spLocks/>
              </p:cNvSpPr>
              <p:nvPr/>
            </p:nvSpPr>
            <p:spPr bwMode="auto">
              <a:xfrm>
                <a:off x="1084" y="2040"/>
                <a:ext cx="42" cy="42"/>
              </a:xfrm>
              <a:custGeom>
                <a:avLst/>
                <a:gdLst>
                  <a:gd name="T0" fmla="*/ 35 w 42"/>
                  <a:gd name="T1" fmla="*/ 42 h 42"/>
                  <a:gd name="T2" fmla="*/ 0 w 42"/>
                  <a:gd name="T3" fmla="*/ 7 h 42"/>
                  <a:gd name="T4" fmla="*/ 0 w 42"/>
                  <a:gd name="T5" fmla="*/ 0 h 42"/>
                  <a:gd name="T6" fmla="*/ 7 w 42"/>
                  <a:gd name="T7" fmla="*/ 0 h 42"/>
                  <a:gd name="T8" fmla="*/ 7 w 42"/>
                  <a:gd name="T9" fmla="*/ 0 h 42"/>
                  <a:gd name="T10" fmla="*/ 42 w 42"/>
                  <a:gd name="T11" fmla="*/ 35 h 42"/>
                  <a:gd name="T12" fmla="*/ 35 w 42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42">
                    <a:moveTo>
                      <a:pt x="35" y="42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2" y="35"/>
                    </a:lnTo>
                    <a:lnTo>
                      <a:pt x="35" y="42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10" name="Freeform 590"/>
              <p:cNvSpPr>
                <a:spLocks/>
              </p:cNvSpPr>
              <p:nvPr/>
            </p:nvSpPr>
            <p:spPr bwMode="auto">
              <a:xfrm>
                <a:off x="1062" y="1976"/>
                <a:ext cx="29" cy="64"/>
              </a:xfrm>
              <a:custGeom>
                <a:avLst/>
                <a:gdLst>
                  <a:gd name="T0" fmla="*/ 22 w 29"/>
                  <a:gd name="T1" fmla="*/ 64 h 64"/>
                  <a:gd name="T2" fmla="*/ 0 w 29"/>
                  <a:gd name="T3" fmla="*/ 0 h 64"/>
                  <a:gd name="T4" fmla="*/ 0 w 29"/>
                  <a:gd name="T5" fmla="*/ 0 h 64"/>
                  <a:gd name="T6" fmla="*/ 7 w 29"/>
                  <a:gd name="T7" fmla="*/ 0 h 64"/>
                  <a:gd name="T8" fmla="*/ 7 w 29"/>
                  <a:gd name="T9" fmla="*/ 0 h 64"/>
                  <a:gd name="T10" fmla="*/ 29 w 29"/>
                  <a:gd name="T11" fmla="*/ 64 h 64"/>
                  <a:gd name="T12" fmla="*/ 22 w 29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4">
                    <a:moveTo>
                      <a:pt x="22" y="64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29" y="64"/>
                    </a:lnTo>
                    <a:lnTo>
                      <a:pt x="22" y="6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11" name="Rectangle 591"/>
              <p:cNvSpPr>
                <a:spLocks noChangeArrowheads="1"/>
              </p:cNvSpPr>
              <p:nvPr/>
            </p:nvSpPr>
            <p:spPr bwMode="auto">
              <a:xfrm>
                <a:off x="1041" y="1827"/>
                <a:ext cx="7" cy="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12" name="Freeform 592"/>
              <p:cNvSpPr>
                <a:spLocks/>
              </p:cNvSpPr>
              <p:nvPr/>
            </p:nvSpPr>
            <p:spPr bwMode="auto">
              <a:xfrm>
                <a:off x="1041" y="1827"/>
                <a:ext cx="28" cy="149"/>
              </a:xfrm>
              <a:custGeom>
                <a:avLst/>
                <a:gdLst>
                  <a:gd name="T0" fmla="*/ 21 w 28"/>
                  <a:gd name="T1" fmla="*/ 149 h 149"/>
                  <a:gd name="T2" fmla="*/ 28 w 28"/>
                  <a:gd name="T3" fmla="*/ 149 h 149"/>
                  <a:gd name="T4" fmla="*/ 7 w 28"/>
                  <a:gd name="T5" fmla="*/ 0 h 149"/>
                  <a:gd name="T6" fmla="*/ 0 w 28"/>
                  <a:gd name="T7" fmla="*/ 0 h 149"/>
                  <a:gd name="T8" fmla="*/ 21 w 28"/>
                  <a:gd name="T9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49">
                    <a:moveTo>
                      <a:pt x="21" y="149"/>
                    </a:moveTo>
                    <a:lnTo>
                      <a:pt x="28" y="149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21" y="149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13" name="Freeform 593"/>
              <p:cNvSpPr>
                <a:spLocks/>
              </p:cNvSpPr>
              <p:nvPr/>
            </p:nvSpPr>
            <p:spPr bwMode="auto">
              <a:xfrm>
                <a:off x="2359" y="2181"/>
                <a:ext cx="7" cy="7"/>
              </a:xfrm>
              <a:custGeom>
                <a:avLst/>
                <a:gdLst>
                  <a:gd name="T0" fmla="*/ 0 w 7"/>
                  <a:gd name="T1" fmla="*/ 7 h 7"/>
                  <a:gd name="T2" fmla="*/ 0 w 7"/>
                  <a:gd name="T3" fmla="*/ 7 h 7"/>
                  <a:gd name="T4" fmla="*/ 7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0 w 7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14" name="Freeform 594"/>
              <p:cNvSpPr>
                <a:spLocks/>
              </p:cNvSpPr>
              <p:nvPr/>
            </p:nvSpPr>
            <p:spPr bwMode="auto">
              <a:xfrm>
                <a:off x="2274" y="2160"/>
                <a:ext cx="92" cy="50"/>
              </a:xfrm>
              <a:custGeom>
                <a:avLst/>
                <a:gdLst>
                  <a:gd name="T0" fmla="*/ 85 w 92"/>
                  <a:gd name="T1" fmla="*/ 28 h 50"/>
                  <a:gd name="T2" fmla="*/ 92 w 92"/>
                  <a:gd name="T3" fmla="*/ 50 h 50"/>
                  <a:gd name="T4" fmla="*/ 92 w 92"/>
                  <a:gd name="T5" fmla="*/ 50 h 50"/>
                  <a:gd name="T6" fmla="*/ 92 w 92"/>
                  <a:gd name="T7" fmla="*/ 50 h 50"/>
                  <a:gd name="T8" fmla="*/ 0 w 92"/>
                  <a:gd name="T9" fmla="*/ 50 h 50"/>
                  <a:gd name="T10" fmla="*/ 0 w 92"/>
                  <a:gd name="T11" fmla="*/ 43 h 50"/>
                  <a:gd name="T12" fmla="*/ 0 w 92"/>
                  <a:gd name="T13" fmla="*/ 43 h 50"/>
                  <a:gd name="T14" fmla="*/ 78 w 92"/>
                  <a:gd name="T15" fmla="*/ 0 h 50"/>
                  <a:gd name="T16" fmla="*/ 78 w 92"/>
                  <a:gd name="T17" fmla="*/ 0 h 50"/>
                  <a:gd name="T18" fmla="*/ 78 w 92"/>
                  <a:gd name="T19" fmla="*/ 7 h 50"/>
                  <a:gd name="T20" fmla="*/ 78 w 92"/>
                  <a:gd name="T21" fmla="*/ 7 h 50"/>
                  <a:gd name="T22" fmla="*/ 0 w 92"/>
                  <a:gd name="T23" fmla="*/ 50 h 50"/>
                  <a:gd name="T24" fmla="*/ 0 w 92"/>
                  <a:gd name="T25" fmla="*/ 50 h 50"/>
                  <a:gd name="T26" fmla="*/ 0 w 92"/>
                  <a:gd name="T27" fmla="*/ 43 h 50"/>
                  <a:gd name="T28" fmla="*/ 92 w 92"/>
                  <a:gd name="T29" fmla="*/ 43 h 50"/>
                  <a:gd name="T30" fmla="*/ 92 w 92"/>
                  <a:gd name="T31" fmla="*/ 50 h 50"/>
                  <a:gd name="T32" fmla="*/ 85 w 92"/>
                  <a:gd name="T33" fmla="*/ 50 h 50"/>
                  <a:gd name="T34" fmla="*/ 78 w 92"/>
                  <a:gd name="T35" fmla="*/ 28 h 50"/>
                  <a:gd name="T36" fmla="*/ 85 w 92"/>
                  <a:gd name="T37" fmla="*/ 2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50">
                    <a:moveTo>
                      <a:pt x="85" y="28"/>
                    </a:moveTo>
                    <a:lnTo>
                      <a:pt x="92" y="50"/>
                    </a:lnTo>
                    <a:lnTo>
                      <a:pt x="92" y="50"/>
                    </a:lnTo>
                    <a:lnTo>
                      <a:pt x="92" y="50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78" y="0"/>
                    </a:lnTo>
                    <a:lnTo>
                      <a:pt x="78" y="0"/>
                    </a:lnTo>
                    <a:lnTo>
                      <a:pt x="78" y="7"/>
                    </a:lnTo>
                    <a:lnTo>
                      <a:pt x="78" y="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92" y="43"/>
                    </a:lnTo>
                    <a:lnTo>
                      <a:pt x="92" y="50"/>
                    </a:lnTo>
                    <a:lnTo>
                      <a:pt x="85" y="50"/>
                    </a:lnTo>
                    <a:lnTo>
                      <a:pt x="78" y="28"/>
                    </a:lnTo>
                    <a:lnTo>
                      <a:pt x="85" y="28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15" name="Freeform 595"/>
              <p:cNvSpPr>
                <a:spLocks/>
              </p:cNvSpPr>
              <p:nvPr/>
            </p:nvSpPr>
            <p:spPr bwMode="auto">
              <a:xfrm>
                <a:off x="2345" y="2167"/>
                <a:ext cx="14" cy="21"/>
              </a:xfrm>
              <a:custGeom>
                <a:avLst/>
                <a:gdLst>
                  <a:gd name="T0" fmla="*/ 7 w 14"/>
                  <a:gd name="T1" fmla="*/ 0 h 21"/>
                  <a:gd name="T2" fmla="*/ 14 w 14"/>
                  <a:gd name="T3" fmla="*/ 21 h 21"/>
                  <a:gd name="T4" fmla="*/ 14 w 14"/>
                  <a:gd name="T5" fmla="*/ 21 h 21"/>
                  <a:gd name="T6" fmla="*/ 14 w 14"/>
                  <a:gd name="T7" fmla="*/ 21 h 21"/>
                  <a:gd name="T8" fmla="*/ 7 w 14"/>
                  <a:gd name="T9" fmla="*/ 21 h 21"/>
                  <a:gd name="T10" fmla="*/ 0 w 14"/>
                  <a:gd name="T11" fmla="*/ 0 h 21"/>
                  <a:gd name="T12" fmla="*/ 7 w 14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0"/>
                    </a:move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16" name="Freeform 596"/>
              <p:cNvSpPr>
                <a:spLocks/>
              </p:cNvSpPr>
              <p:nvPr/>
            </p:nvSpPr>
            <p:spPr bwMode="auto">
              <a:xfrm>
                <a:off x="2274" y="2167"/>
                <a:ext cx="92" cy="43"/>
              </a:xfrm>
              <a:custGeom>
                <a:avLst/>
                <a:gdLst>
                  <a:gd name="T0" fmla="*/ 85 w 92"/>
                  <a:gd name="T1" fmla="*/ 21 h 43"/>
                  <a:gd name="T2" fmla="*/ 92 w 92"/>
                  <a:gd name="T3" fmla="*/ 43 h 43"/>
                  <a:gd name="T4" fmla="*/ 0 w 92"/>
                  <a:gd name="T5" fmla="*/ 43 h 43"/>
                  <a:gd name="T6" fmla="*/ 78 w 92"/>
                  <a:gd name="T7" fmla="*/ 0 h 43"/>
                  <a:gd name="T8" fmla="*/ 85 w 92"/>
                  <a:gd name="T9" fmla="*/ 2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43">
                    <a:moveTo>
                      <a:pt x="85" y="21"/>
                    </a:moveTo>
                    <a:lnTo>
                      <a:pt x="92" y="43"/>
                    </a:lnTo>
                    <a:lnTo>
                      <a:pt x="0" y="43"/>
                    </a:lnTo>
                    <a:lnTo>
                      <a:pt x="78" y="0"/>
                    </a:lnTo>
                    <a:lnTo>
                      <a:pt x="85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17" name="Freeform 597"/>
              <p:cNvSpPr>
                <a:spLocks/>
              </p:cNvSpPr>
              <p:nvPr/>
            </p:nvSpPr>
            <p:spPr bwMode="auto">
              <a:xfrm>
                <a:off x="2529" y="1933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7 h 7"/>
                  <a:gd name="T8" fmla="*/ 7 w 7"/>
                  <a:gd name="T9" fmla="*/ 7 h 7"/>
                  <a:gd name="T10" fmla="*/ 7 w 7"/>
                  <a:gd name="T11" fmla="*/ 7 h 7"/>
                  <a:gd name="T12" fmla="*/ 7 w 7"/>
                  <a:gd name="T13" fmla="*/ 0 h 7"/>
                  <a:gd name="T14" fmla="*/ 7 w 7"/>
                  <a:gd name="T15" fmla="*/ 0 h 7"/>
                  <a:gd name="T16" fmla="*/ 7 w 7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18" name="Freeform 598"/>
              <p:cNvSpPr>
                <a:spLocks/>
              </p:cNvSpPr>
              <p:nvPr/>
            </p:nvSpPr>
            <p:spPr bwMode="auto">
              <a:xfrm>
                <a:off x="2508" y="1841"/>
                <a:ext cx="57" cy="92"/>
              </a:xfrm>
              <a:custGeom>
                <a:avLst/>
                <a:gdLst>
                  <a:gd name="T0" fmla="*/ 28 w 57"/>
                  <a:gd name="T1" fmla="*/ 92 h 92"/>
                  <a:gd name="T2" fmla="*/ 0 w 57"/>
                  <a:gd name="T3" fmla="*/ 85 h 92"/>
                  <a:gd name="T4" fmla="*/ 0 w 57"/>
                  <a:gd name="T5" fmla="*/ 85 h 92"/>
                  <a:gd name="T6" fmla="*/ 0 w 57"/>
                  <a:gd name="T7" fmla="*/ 85 h 92"/>
                  <a:gd name="T8" fmla="*/ 35 w 57"/>
                  <a:gd name="T9" fmla="*/ 0 h 92"/>
                  <a:gd name="T10" fmla="*/ 42 w 57"/>
                  <a:gd name="T11" fmla="*/ 0 h 92"/>
                  <a:gd name="T12" fmla="*/ 42 w 57"/>
                  <a:gd name="T13" fmla="*/ 0 h 92"/>
                  <a:gd name="T14" fmla="*/ 57 w 57"/>
                  <a:gd name="T15" fmla="*/ 92 h 92"/>
                  <a:gd name="T16" fmla="*/ 57 w 57"/>
                  <a:gd name="T17" fmla="*/ 92 h 92"/>
                  <a:gd name="T18" fmla="*/ 50 w 57"/>
                  <a:gd name="T19" fmla="*/ 92 h 92"/>
                  <a:gd name="T20" fmla="*/ 50 w 57"/>
                  <a:gd name="T21" fmla="*/ 92 h 92"/>
                  <a:gd name="T22" fmla="*/ 35 w 57"/>
                  <a:gd name="T23" fmla="*/ 0 h 92"/>
                  <a:gd name="T24" fmla="*/ 42 w 57"/>
                  <a:gd name="T25" fmla="*/ 0 h 92"/>
                  <a:gd name="T26" fmla="*/ 42 w 57"/>
                  <a:gd name="T27" fmla="*/ 0 h 92"/>
                  <a:gd name="T28" fmla="*/ 7 w 57"/>
                  <a:gd name="T29" fmla="*/ 85 h 92"/>
                  <a:gd name="T30" fmla="*/ 0 w 57"/>
                  <a:gd name="T31" fmla="*/ 85 h 92"/>
                  <a:gd name="T32" fmla="*/ 0 w 57"/>
                  <a:gd name="T33" fmla="*/ 78 h 92"/>
                  <a:gd name="T34" fmla="*/ 28 w 57"/>
                  <a:gd name="T35" fmla="*/ 85 h 92"/>
                  <a:gd name="T36" fmla="*/ 28 w 57"/>
                  <a:gd name="T3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92">
                    <a:moveTo>
                      <a:pt x="28" y="92"/>
                    </a:moveTo>
                    <a:lnTo>
                      <a:pt x="0" y="85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35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57" y="92"/>
                    </a:lnTo>
                    <a:lnTo>
                      <a:pt x="57" y="92"/>
                    </a:lnTo>
                    <a:lnTo>
                      <a:pt x="50" y="92"/>
                    </a:lnTo>
                    <a:lnTo>
                      <a:pt x="50" y="92"/>
                    </a:lnTo>
                    <a:lnTo>
                      <a:pt x="35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7" y="85"/>
                    </a:lnTo>
                    <a:lnTo>
                      <a:pt x="0" y="85"/>
                    </a:lnTo>
                    <a:lnTo>
                      <a:pt x="0" y="78"/>
                    </a:lnTo>
                    <a:lnTo>
                      <a:pt x="28" y="85"/>
                    </a:lnTo>
                    <a:lnTo>
                      <a:pt x="28" y="92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19" name="Freeform 599"/>
              <p:cNvSpPr>
                <a:spLocks/>
              </p:cNvSpPr>
              <p:nvPr/>
            </p:nvSpPr>
            <p:spPr bwMode="auto">
              <a:xfrm>
                <a:off x="2536" y="1926"/>
                <a:ext cx="22" cy="7"/>
              </a:xfrm>
              <a:custGeom>
                <a:avLst/>
                <a:gdLst>
                  <a:gd name="T0" fmla="*/ 22 w 22"/>
                  <a:gd name="T1" fmla="*/ 7 h 7"/>
                  <a:gd name="T2" fmla="*/ 0 w 22"/>
                  <a:gd name="T3" fmla="*/ 7 h 7"/>
                  <a:gd name="T4" fmla="*/ 0 w 22"/>
                  <a:gd name="T5" fmla="*/ 7 h 7"/>
                  <a:gd name="T6" fmla="*/ 0 w 22"/>
                  <a:gd name="T7" fmla="*/ 7 h 7"/>
                  <a:gd name="T8" fmla="*/ 0 w 22"/>
                  <a:gd name="T9" fmla="*/ 0 h 7"/>
                  <a:gd name="T10" fmla="*/ 22 w 22"/>
                  <a:gd name="T11" fmla="*/ 0 h 7"/>
                  <a:gd name="T12" fmla="*/ 22 w 22"/>
                  <a:gd name="T1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7">
                    <a:moveTo>
                      <a:pt x="22" y="7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20" name="Freeform 600"/>
              <p:cNvSpPr>
                <a:spLocks/>
              </p:cNvSpPr>
              <p:nvPr/>
            </p:nvSpPr>
            <p:spPr bwMode="auto">
              <a:xfrm>
                <a:off x="2508" y="1841"/>
                <a:ext cx="50" cy="92"/>
              </a:xfrm>
              <a:custGeom>
                <a:avLst/>
                <a:gdLst>
                  <a:gd name="T0" fmla="*/ 28 w 50"/>
                  <a:gd name="T1" fmla="*/ 92 h 92"/>
                  <a:gd name="T2" fmla="*/ 0 w 50"/>
                  <a:gd name="T3" fmla="*/ 85 h 92"/>
                  <a:gd name="T4" fmla="*/ 35 w 50"/>
                  <a:gd name="T5" fmla="*/ 0 h 92"/>
                  <a:gd name="T6" fmla="*/ 50 w 50"/>
                  <a:gd name="T7" fmla="*/ 92 h 92"/>
                  <a:gd name="T8" fmla="*/ 28 w 50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2">
                    <a:moveTo>
                      <a:pt x="28" y="92"/>
                    </a:moveTo>
                    <a:lnTo>
                      <a:pt x="0" y="85"/>
                    </a:lnTo>
                    <a:lnTo>
                      <a:pt x="35" y="0"/>
                    </a:lnTo>
                    <a:lnTo>
                      <a:pt x="50" y="92"/>
                    </a:lnTo>
                    <a:lnTo>
                      <a:pt x="28" y="92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21" name="Rectangle 601"/>
              <p:cNvSpPr>
                <a:spLocks noChangeArrowheads="1"/>
              </p:cNvSpPr>
              <p:nvPr/>
            </p:nvSpPr>
            <p:spPr bwMode="auto">
              <a:xfrm>
                <a:off x="2536" y="1933"/>
                <a:ext cx="7" cy="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22" name="Freeform 602"/>
              <p:cNvSpPr>
                <a:spLocks/>
              </p:cNvSpPr>
              <p:nvPr/>
            </p:nvSpPr>
            <p:spPr bwMode="auto">
              <a:xfrm>
                <a:off x="2480" y="1933"/>
                <a:ext cx="63" cy="170"/>
              </a:xfrm>
              <a:custGeom>
                <a:avLst/>
                <a:gdLst>
                  <a:gd name="T0" fmla="*/ 63 w 63"/>
                  <a:gd name="T1" fmla="*/ 0 h 170"/>
                  <a:gd name="T2" fmla="*/ 42 w 63"/>
                  <a:gd name="T3" fmla="*/ 92 h 170"/>
                  <a:gd name="T4" fmla="*/ 42 w 63"/>
                  <a:gd name="T5" fmla="*/ 92 h 170"/>
                  <a:gd name="T6" fmla="*/ 42 w 63"/>
                  <a:gd name="T7" fmla="*/ 92 h 170"/>
                  <a:gd name="T8" fmla="*/ 7 w 63"/>
                  <a:gd name="T9" fmla="*/ 163 h 170"/>
                  <a:gd name="T10" fmla="*/ 7 w 63"/>
                  <a:gd name="T11" fmla="*/ 170 h 170"/>
                  <a:gd name="T12" fmla="*/ 0 w 63"/>
                  <a:gd name="T13" fmla="*/ 163 h 170"/>
                  <a:gd name="T14" fmla="*/ 0 w 63"/>
                  <a:gd name="T15" fmla="*/ 163 h 170"/>
                  <a:gd name="T16" fmla="*/ 35 w 63"/>
                  <a:gd name="T17" fmla="*/ 92 h 170"/>
                  <a:gd name="T18" fmla="*/ 35 w 63"/>
                  <a:gd name="T19" fmla="*/ 92 h 170"/>
                  <a:gd name="T20" fmla="*/ 35 w 63"/>
                  <a:gd name="T21" fmla="*/ 92 h 170"/>
                  <a:gd name="T22" fmla="*/ 56 w 63"/>
                  <a:gd name="T23" fmla="*/ 0 h 170"/>
                  <a:gd name="T24" fmla="*/ 63 w 63"/>
                  <a:gd name="T25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3" h="170">
                    <a:moveTo>
                      <a:pt x="63" y="0"/>
                    </a:moveTo>
                    <a:lnTo>
                      <a:pt x="42" y="92"/>
                    </a:lnTo>
                    <a:lnTo>
                      <a:pt x="42" y="92"/>
                    </a:lnTo>
                    <a:lnTo>
                      <a:pt x="42" y="92"/>
                    </a:lnTo>
                    <a:lnTo>
                      <a:pt x="7" y="163"/>
                    </a:lnTo>
                    <a:lnTo>
                      <a:pt x="7" y="170"/>
                    </a:lnTo>
                    <a:lnTo>
                      <a:pt x="0" y="163"/>
                    </a:lnTo>
                    <a:lnTo>
                      <a:pt x="0" y="163"/>
                    </a:lnTo>
                    <a:lnTo>
                      <a:pt x="35" y="92"/>
                    </a:lnTo>
                    <a:lnTo>
                      <a:pt x="35" y="92"/>
                    </a:lnTo>
                    <a:lnTo>
                      <a:pt x="35" y="92"/>
                    </a:lnTo>
                    <a:lnTo>
                      <a:pt x="56" y="0"/>
                    </a:lnTo>
                    <a:lnTo>
                      <a:pt x="63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23" name="Freeform 603"/>
              <p:cNvSpPr>
                <a:spLocks/>
              </p:cNvSpPr>
              <p:nvPr/>
            </p:nvSpPr>
            <p:spPr bwMode="auto">
              <a:xfrm>
                <a:off x="2430" y="2096"/>
                <a:ext cx="57" cy="64"/>
              </a:xfrm>
              <a:custGeom>
                <a:avLst/>
                <a:gdLst>
                  <a:gd name="T0" fmla="*/ 57 w 57"/>
                  <a:gd name="T1" fmla="*/ 7 h 64"/>
                  <a:gd name="T2" fmla="*/ 7 w 57"/>
                  <a:gd name="T3" fmla="*/ 64 h 64"/>
                  <a:gd name="T4" fmla="*/ 0 w 57"/>
                  <a:gd name="T5" fmla="*/ 64 h 64"/>
                  <a:gd name="T6" fmla="*/ 0 w 57"/>
                  <a:gd name="T7" fmla="*/ 57 h 64"/>
                  <a:gd name="T8" fmla="*/ 0 w 57"/>
                  <a:gd name="T9" fmla="*/ 57 h 64"/>
                  <a:gd name="T10" fmla="*/ 50 w 57"/>
                  <a:gd name="T11" fmla="*/ 0 h 64"/>
                  <a:gd name="T12" fmla="*/ 57 w 57"/>
                  <a:gd name="T13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64">
                    <a:moveTo>
                      <a:pt x="57" y="7"/>
                    </a:moveTo>
                    <a:lnTo>
                      <a:pt x="7" y="64"/>
                    </a:lnTo>
                    <a:lnTo>
                      <a:pt x="0" y="6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50" y="0"/>
                    </a:lnTo>
                    <a:lnTo>
                      <a:pt x="57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24" name="Rectangle 604"/>
              <p:cNvSpPr>
                <a:spLocks noChangeArrowheads="1"/>
              </p:cNvSpPr>
              <p:nvPr/>
            </p:nvSpPr>
            <p:spPr bwMode="auto">
              <a:xfrm>
                <a:off x="2366" y="2188"/>
                <a:ext cx="1" cy="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25" name="Freeform 605"/>
              <p:cNvSpPr>
                <a:spLocks/>
              </p:cNvSpPr>
              <p:nvPr/>
            </p:nvSpPr>
            <p:spPr bwMode="auto">
              <a:xfrm>
                <a:off x="2366" y="2153"/>
                <a:ext cx="64" cy="42"/>
              </a:xfrm>
              <a:custGeom>
                <a:avLst/>
                <a:gdLst>
                  <a:gd name="T0" fmla="*/ 64 w 64"/>
                  <a:gd name="T1" fmla="*/ 7 h 42"/>
                  <a:gd name="T2" fmla="*/ 64 w 64"/>
                  <a:gd name="T3" fmla="*/ 0 h 42"/>
                  <a:gd name="T4" fmla="*/ 0 w 64"/>
                  <a:gd name="T5" fmla="*/ 35 h 42"/>
                  <a:gd name="T6" fmla="*/ 0 w 64"/>
                  <a:gd name="T7" fmla="*/ 42 h 42"/>
                  <a:gd name="T8" fmla="*/ 64 w 64"/>
                  <a:gd name="T9" fmla="*/ 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2">
                    <a:moveTo>
                      <a:pt x="64" y="7"/>
                    </a:moveTo>
                    <a:lnTo>
                      <a:pt x="64" y="0"/>
                    </a:lnTo>
                    <a:lnTo>
                      <a:pt x="0" y="35"/>
                    </a:lnTo>
                    <a:lnTo>
                      <a:pt x="0" y="42"/>
                    </a:lnTo>
                    <a:lnTo>
                      <a:pt x="64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726" name="Freeform 606"/>
              <p:cNvSpPr>
                <a:spLocks/>
              </p:cNvSpPr>
              <p:nvPr/>
            </p:nvSpPr>
            <p:spPr bwMode="auto">
              <a:xfrm>
                <a:off x="2621" y="1621"/>
                <a:ext cx="7" cy="8"/>
              </a:xfrm>
              <a:custGeom>
                <a:avLst/>
                <a:gdLst>
                  <a:gd name="T0" fmla="*/ 0 w 7"/>
                  <a:gd name="T1" fmla="*/ 8 h 8"/>
                  <a:gd name="T2" fmla="*/ 0 w 7"/>
                  <a:gd name="T3" fmla="*/ 8 h 8"/>
                  <a:gd name="T4" fmla="*/ 7 w 7"/>
                  <a:gd name="T5" fmla="*/ 8 h 8"/>
                  <a:gd name="T6" fmla="*/ 7 w 7"/>
                  <a:gd name="T7" fmla="*/ 0 h 8"/>
                  <a:gd name="T8" fmla="*/ 0 w 7"/>
                  <a:gd name="T9" fmla="*/ 0 h 8"/>
                  <a:gd name="T10" fmla="*/ 0 w 7"/>
                  <a:gd name="T11" fmla="*/ 0 h 8"/>
                  <a:gd name="T12" fmla="*/ 0 w 7"/>
                  <a:gd name="T13" fmla="*/ 0 h 8"/>
                  <a:gd name="T14" fmla="*/ 0 w 7"/>
                  <a:gd name="T15" fmla="*/ 8 h 8"/>
                  <a:gd name="T16" fmla="*/ 0 w 7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0" y="8"/>
                    </a:moveTo>
                    <a:lnTo>
                      <a:pt x="0" y="8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1728" name="Freeform 608"/>
            <p:cNvSpPr>
              <a:spLocks/>
            </p:cNvSpPr>
            <p:nvPr/>
          </p:nvSpPr>
          <p:spPr bwMode="auto">
            <a:xfrm>
              <a:off x="3899" y="2142"/>
              <a:ext cx="38" cy="60"/>
            </a:xfrm>
            <a:custGeom>
              <a:avLst/>
              <a:gdLst>
                <a:gd name="T0" fmla="*/ 42 w 64"/>
                <a:gd name="T1" fmla="*/ 8 h 85"/>
                <a:gd name="T2" fmla="*/ 64 w 64"/>
                <a:gd name="T3" fmla="*/ 15 h 85"/>
                <a:gd name="T4" fmla="*/ 64 w 64"/>
                <a:gd name="T5" fmla="*/ 15 h 85"/>
                <a:gd name="T6" fmla="*/ 64 w 64"/>
                <a:gd name="T7" fmla="*/ 15 h 85"/>
                <a:gd name="T8" fmla="*/ 7 w 64"/>
                <a:gd name="T9" fmla="*/ 85 h 85"/>
                <a:gd name="T10" fmla="*/ 0 w 64"/>
                <a:gd name="T11" fmla="*/ 85 h 85"/>
                <a:gd name="T12" fmla="*/ 0 w 64"/>
                <a:gd name="T13" fmla="*/ 85 h 85"/>
                <a:gd name="T14" fmla="*/ 14 w 64"/>
                <a:gd name="T15" fmla="*/ 0 h 85"/>
                <a:gd name="T16" fmla="*/ 14 w 64"/>
                <a:gd name="T17" fmla="*/ 0 h 85"/>
                <a:gd name="T18" fmla="*/ 21 w 64"/>
                <a:gd name="T19" fmla="*/ 0 h 85"/>
                <a:gd name="T20" fmla="*/ 21 w 64"/>
                <a:gd name="T21" fmla="*/ 0 h 85"/>
                <a:gd name="T22" fmla="*/ 7 w 64"/>
                <a:gd name="T23" fmla="*/ 85 h 85"/>
                <a:gd name="T24" fmla="*/ 7 w 64"/>
                <a:gd name="T25" fmla="*/ 85 h 85"/>
                <a:gd name="T26" fmla="*/ 0 w 64"/>
                <a:gd name="T27" fmla="*/ 85 h 85"/>
                <a:gd name="T28" fmla="*/ 57 w 64"/>
                <a:gd name="T29" fmla="*/ 15 h 85"/>
                <a:gd name="T30" fmla="*/ 64 w 64"/>
                <a:gd name="T31" fmla="*/ 15 h 85"/>
                <a:gd name="T32" fmla="*/ 64 w 64"/>
                <a:gd name="T33" fmla="*/ 22 h 85"/>
                <a:gd name="T34" fmla="*/ 42 w 64"/>
                <a:gd name="T35" fmla="*/ 15 h 85"/>
                <a:gd name="T36" fmla="*/ 42 w 64"/>
                <a:gd name="T37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85">
                  <a:moveTo>
                    <a:pt x="42" y="8"/>
                  </a:moveTo>
                  <a:lnTo>
                    <a:pt x="64" y="15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7" y="8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7" y="85"/>
                  </a:lnTo>
                  <a:lnTo>
                    <a:pt x="7" y="85"/>
                  </a:lnTo>
                  <a:lnTo>
                    <a:pt x="0" y="85"/>
                  </a:lnTo>
                  <a:lnTo>
                    <a:pt x="57" y="15"/>
                  </a:lnTo>
                  <a:lnTo>
                    <a:pt x="64" y="15"/>
                  </a:lnTo>
                  <a:lnTo>
                    <a:pt x="64" y="22"/>
                  </a:lnTo>
                  <a:lnTo>
                    <a:pt x="42" y="15"/>
                  </a:lnTo>
                  <a:lnTo>
                    <a:pt x="42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29" name="Freeform 609"/>
            <p:cNvSpPr>
              <a:spLocks/>
            </p:cNvSpPr>
            <p:nvPr/>
          </p:nvSpPr>
          <p:spPr bwMode="auto">
            <a:xfrm>
              <a:off x="3911" y="2142"/>
              <a:ext cx="13" cy="11"/>
            </a:xfrm>
            <a:custGeom>
              <a:avLst/>
              <a:gdLst>
                <a:gd name="T0" fmla="*/ 0 w 21"/>
                <a:gd name="T1" fmla="*/ 0 h 15"/>
                <a:gd name="T2" fmla="*/ 21 w 21"/>
                <a:gd name="T3" fmla="*/ 8 h 15"/>
                <a:gd name="T4" fmla="*/ 21 w 21"/>
                <a:gd name="T5" fmla="*/ 8 h 15"/>
                <a:gd name="T6" fmla="*/ 21 w 21"/>
                <a:gd name="T7" fmla="*/ 8 h 15"/>
                <a:gd name="T8" fmla="*/ 21 w 21"/>
                <a:gd name="T9" fmla="*/ 15 h 15"/>
                <a:gd name="T10" fmla="*/ 0 w 21"/>
                <a:gd name="T11" fmla="*/ 8 h 15"/>
                <a:gd name="T12" fmla="*/ 0 w 2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">
                  <a:moveTo>
                    <a:pt x="0" y="0"/>
                  </a:move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15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30" name="Freeform 610"/>
            <p:cNvSpPr>
              <a:spLocks/>
            </p:cNvSpPr>
            <p:nvPr/>
          </p:nvSpPr>
          <p:spPr bwMode="auto">
            <a:xfrm>
              <a:off x="3903" y="2142"/>
              <a:ext cx="34" cy="60"/>
            </a:xfrm>
            <a:custGeom>
              <a:avLst/>
              <a:gdLst>
                <a:gd name="T0" fmla="*/ 35 w 57"/>
                <a:gd name="T1" fmla="*/ 8 h 85"/>
                <a:gd name="T2" fmla="*/ 57 w 57"/>
                <a:gd name="T3" fmla="*/ 15 h 85"/>
                <a:gd name="T4" fmla="*/ 0 w 57"/>
                <a:gd name="T5" fmla="*/ 85 h 85"/>
                <a:gd name="T6" fmla="*/ 14 w 57"/>
                <a:gd name="T7" fmla="*/ 0 h 85"/>
                <a:gd name="T8" fmla="*/ 35 w 57"/>
                <a:gd name="T9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85">
                  <a:moveTo>
                    <a:pt x="35" y="8"/>
                  </a:moveTo>
                  <a:lnTo>
                    <a:pt x="57" y="15"/>
                  </a:lnTo>
                  <a:lnTo>
                    <a:pt x="0" y="85"/>
                  </a:lnTo>
                  <a:lnTo>
                    <a:pt x="14" y="0"/>
                  </a:lnTo>
                  <a:lnTo>
                    <a:pt x="35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31" name="Freeform 611"/>
            <p:cNvSpPr>
              <a:spLocks/>
            </p:cNvSpPr>
            <p:nvPr/>
          </p:nvSpPr>
          <p:spPr bwMode="auto">
            <a:xfrm>
              <a:off x="3861" y="1930"/>
              <a:ext cx="4" cy="5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7 h 7"/>
                <a:gd name="T4" fmla="*/ 0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7 h 7"/>
                <a:gd name="T12" fmla="*/ 7 w 7"/>
                <a:gd name="T13" fmla="*/ 0 h 7"/>
                <a:gd name="T14" fmla="*/ 7 w 7"/>
                <a:gd name="T15" fmla="*/ 0 h 7"/>
                <a:gd name="T16" fmla="*/ 0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32" name="Freeform 612"/>
            <p:cNvSpPr>
              <a:spLocks/>
            </p:cNvSpPr>
            <p:nvPr/>
          </p:nvSpPr>
          <p:spPr bwMode="auto">
            <a:xfrm>
              <a:off x="3827" y="1880"/>
              <a:ext cx="50" cy="59"/>
            </a:xfrm>
            <a:custGeom>
              <a:avLst/>
              <a:gdLst>
                <a:gd name="T0" fmla="*/ 57 w 85"/>
                <a:gd name="T1" fmla="*/ 71 h 85"/>
                <a:gd name="T2" fmla="*/ 43 w 85"/>
                <a:gd name="T3" fmla="*/ 85 h 85"/>
                <a:gd name="T4" fmla="*/ 43 w 85"/>
                <a:gd name="T5" fmla="*/ 85 h 85"/>
                <a:gd name="T6" fmla="*/ 43 w 85"/>
                <a:gd name="T7" fmla="*/ 85 h 85"/>
                <a:gd name="T8" fmla="*/ 0 w 85"/>
                <a:gd name="T9" fmla="*/ 7 h 85"/>
                <a:gd name="T10" fmla="*/ 7 w 85"/>
                <a:gd name="T11" fmla="*/ 0 h 85"/>
                <a:gd name="T12" fmla="*/ 7 w 85"/>
                <a:gd name="T13" fmla="*/ 0 h 85"/>
                <a:gd name="T14" fmla="*/ 85 w 85"/>
                <a:gd name="T15" fmla="*/ 49 h 85"/>
                <a:gd name="T16" fmla="*/ 85 w 85"/>
                <a:gd name="T17" fmla="*/ 49 h 85"/>
                <a:gd name="T18" fmla="*/ 78 w 85"/>
                <a:gd name="T19" fmla="*/ 57 h 85"/>
                <a:gd name="T20" fmla="*/ 78 w 85"/>
                <a:gd name="T21" fmla="*/ 57 h 85"/>
                <a:gd name="T22" fmla="*/ 0 w 85"/>
                <a:gd name="T23" fmla="*/ 7 h 85"/>
                <a:gd name="T24" fmla="*/ 0 w 85"/>
                <a:gd name="T25" fmla="*/ 7 h 85"/>
                <a:gd name="T26" fmla="*/ 7 w 85"/>
                <a:gd name="T27" fmla="*/ 0 h 85"/>
                <a:gd name="T28" fmla="*/ 50 w 85"/>
                <a:gd name="T29" fmla="*/ 78 h 85"/>
                <a:gd name="T30" fmla="*/ 43 w 85"/>
                <a:gd name="T31" fmla="*/ 85 h 85"/>
                <a:gd name="T32" fmla="*/ 36 w 85"/>
                <a:gd name="T33" fmla="*/ 78 h 85"/>
                <a:gd name="T34" fmla="*/ 50 w 85"/>
                <a:gd name="T35" fmla="*/ 64 h 85"/>
                <a:gd name="T36" fmla="*/ 57 w 85"/>
                <a:gd name="T37" fmla="*/ 7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5">
                  <a:moveTo>
                    <a:pt x="57" y="71"/>
                  </a:moveTo>
                  <a:lnTo>
                    <a:pt x="43" y="85"/>
                  </a:lnTo>
                  <a:lnTo>
                    <a:pt x="43" y="85"/>
                  </a:lnTo>
                  <a:lnTo>
                    <a:pt x="43" y="85"/>
                  </a:lnTo>
                  <a:lnTo>
                    <a:pt x="0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85" y="49"/>
                  </a:lnTo>
                  <a:lnTo>
                    <a:pt x="85" y="49"/>
                  </a:lnTo>
                  <a:lnTo>
                    <a:pt x="78" y="57"/>
                  </a:lnTo>
                  <a:lnTo>
                    <a:pt x="78" y="57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50" y="78"/>
                  </a:lnTo>
                  <a:lnTo>
                    <a:pt x="43" y="85"/>
                  </a:lnTo>
                  <a:lnTo>
                    <a:pt x="36" y="78"/>
                  </a:lnTo>
                  <a:lnTo>
                    <a:pt x="50" y="64"/>
                  </a:lnTo>
                  <a:lnTo>
                    <a:pt x="57" y="7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33" name="Freeform 613"/>
            <p:cNvSpPr>
              <a:spLocks/>
            </p:cNvSpPr>
            <p:nvPr/>
          </p:nvSpPr>
          <p:spPr bwMode="auto">
            <a:xfrm>
              <a:off x="3857" y="1914"/>
              <a:ext cx="16" cy="16"/>
            </a:xfrm>
            <a:custGeom>
              <a:avLst/>
              <a:gdLst>
                <a:gd name="T0" fmla="*/ 28 w 28"/>
                <a:gd name="T1" fmla="*/ 8 h 22"/>
                <a:gd name="T2" fmla="*/ 7 w 28"/>
                <a:gd name="T3" fmla="*/ 22 h 22"/>
                <a:gd name="T4" fmla="*/ 0 w 28"/>
                <a:gd name="T5" fmla="*/ 15 h 22"/>
                <a:gd name="T6" fmla="*/ 0 w 28"/>
                <a:gd name="T7" fmla="*/ 15 h 22"/>
                <a:gd name="T8" fmla="*/ 0 w 28"/>
                <a:gd name="T9" fmla="*/ 15 h 22"/>
                <a:gd name="T10" fmla="*/ 21 w 28"/>
                <a:gd name="T11" fmla="*/ 0 h 22"/>
                <a:gd name="T12" fmla="*/ 28 w 28"/>
                <a:gd name="T1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2">
                  <a:moveTo>
                    <a:pt x="28" y="8"/>
                  </a:moveTo>
                  <a:lnTo>
                    <a:pt x="7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1" y="0"/>
                  </a:lnTo>
                  <a:lnTo>
                    <a:pt x="2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34" name="Freeform 614"/>
            <p:cNvSpPr>
              <a:spLocks/>
            </p:cNvSpPr>
            <p:nvPr/>
          </p:nvSpPr>
          <p:spPr bwMode="auto">
            <a:xfrm>
              <a:off x="3827" y="1885"/>
              <a:ext cx="46" cy="54"/>
            </a:xfrm>
            <a:custGeom>
              <a:avLst/>
              <a:gdLst>
                <a:gd name="T0" fmla="*/ 57 w 78"/>
                <a:gd name="T1" fmla="*/ 64 h 78"/>
                <a:gd name="T2" fmla="*/ 43 w 78"/>
                <a:gd name="T3" fmla="*/ 78 h 78"/>
                <a:gd name="T4" fmla="*/ 0 w 78"/>
                <a:gd name="T5" fmla="*/ 0 h 78"/>
                <a:gd name="T6" fmla="*/ 78 w 78"/>
                <a:gd name="T7" fmla="*/ 50 h 78"/>
                <a:gd name="T8" fmla="*/ 57 w 78"/>
                <a:gd name="T9" fmla="*/ 6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8">
                  <a:moveTo>
                    <a:pt x="57" y="64"/>
                  </a:moveTo>
                  <a:lnTo>
                    <a:pt x="43" y="78"/>
                  </a:lnTo>
                  <a:lnTo>
                    <a:pt x="0" y="0"/>
                  </a:lnTo>
                  <a:lnTo>
                    <a:pt x="78" y="50"/>
                  </a:lnTo>
                  <a:lnTo>
                    <a:pt x="57" y="6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36" name="Freeform 616"/>
            <p:cNvSpPr>
              <a:spLocks/>
            </p:cNvSpPr>
            <p:nvPr/>
          </p:nvSpPr>
          <p:spPr bwMode="auto">
            <a:xfrm>
              <a:off x="3865" y="1930"/>
              <a:ext cx="63" cy="114"/>
            </a:xfrm>
            <a:custGeom>
              <a:avLst/>
              <a:gdLst>
                <a:gd name="T0" fmla="*/ 7 w 106"/>
                <a:gd name="T1" fmla="*/ 0 h 163"/>
                <a:gd name="T2" fmla="*/ 64 w 106"/>
                <a:gd name="T3" fmla="*/ 78 h 163"/>
                <a:gd name="T4" fmla="*/ 64 w 106"/>
                <a:gd name="T5" fmla="*/ 78 h 163"/>
                <a:gd name="T6" fmla="*/ 64 w 106"/>
                <a:gd name="T7" fmla="*/ 78 h 163"/>
                <a:gd name="T8" fmla="*/ 106 w 106"/>
                <a:gd name="T9" fmla="*/ 156 h 163"/>
                <a:gd name="T10" fmla="*/ 106 w 106"/>
                <a:gd name="T11" fmla="*/ 163 h 163"/>
                <a:gd name="T12" fmla="*/ 99 w 106"/>
                <a:gd name="T13" fmla="*/ 163 h 163"/>
                <a:gd name="T14" fmla="*/ 99 w 106"/>
                <a:gd name="T15" fmla="*/ 163 h 163"/>
                <a:gd name="T16" fmla="*/ 57 w 106"/>
                <a:gd name="T17" fmla="*/ 85 h 163"/>
                <a:gd name="T18" fmla="*/ 57 w 106"/>
                <a:gd name="T19" fmla="*/ 85 h 163"/>
                <a:gd name="T20" fmla="*/ 57 w 106"/>
                <a:gd name="T21" fmla="*/ 85 h 163"/>
                <a:gd name="T22" fmla="*/ 0 w 106"/>
                <a:gd name="T23" fmla="*/ 7 h 163"/>
                <a:gd name="T24" fmla="*/ 7 w 106"/>
                <a:gd name="T2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63">
                  <a:moveTo>
                    <a:pt x="7" y="0"/>
                  </a:moveTo>
                  <a:lnTo>
                    <a:pt x="64" y="78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106" y="156"/>
                  </a:lnTo>
                  <a:lnTo>
                    <a:pt x="106" y="163"/>
                  </a:lnTo>
                  <a:lnTo>
                    <a:pt x="99" y="163"/>
                  </a:lnTo>
                  <a:lnTo>
                    <a:pt x="99" y="163"/>
                  </a:lnTo>
                  <a:lnTo>
                    <a:pt x="57" y="85"/>
                  </a:lnTo>
                  <a:lnTo>
                    <a:pt x="57" y="85"/>
                  </a:lnTo>
                  <a:lnTo>
                    <a:pt x="57" y="85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37" name="Freeform 617"/>
            <p:cNvSpPr>
              <a:spLocks/>
            </p:cNvSpPr>
            <p:nvPr/>
          </p:nvSpPr>
          <p:spPr bwMode="auto">
            <a:xfrm>
              <a:off x="3924" y="2044"/>
              <a:ext cx="13" cy="54"/>
            </a:xfrm>
            <a:custGeom>
              <a:avLst/>
              <a:gdLst>
                <a:gd name="T0" fmla="*/ 7 w 22"/>
                <a:gd name="T1" fmla="*/ 0 h 78"/>
                <a:gd name="T2" fmla="*/ 22 w 22"/>
                <a:gd name="T3" fmla="*/ 78 h 78"/>
                <a:gd name="T4" fmla="*/ 22 w 22"/>
                <a:gd name="T5" fmla="*/ 78 h 78"/>
                <a:gd name="T6" fmla="*/ 15 w 22"/>
                <a:gd name="T7" fmla="*/ 78 h 78"/>
                <a:gd name="T8" fmla="*/ 15 w 22"/>
                <a:gd name="T9" fmla="*/ 78 h 78"/>
                <a:gd name="T10" fmla="*/ 0 w 22"/>
                <a:gd name="T11" fmla="*/ 0 h 78"/>
                <a:gd name="T12" fmla="*/ 7 w 22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8">
                  <a:moveTo>
                    <a:pt x="7" y="0"/>
                  </a:moveTo>
                  <a:lnTo>
                    <a:pt x="22" y="78"/>
                  </a:lnTo>
                  <a:lnTo>
                    <a:pt x="22" y="78"/>
                  </a:lnTo>
                  <a:lnTo>
                    <a:pt x="15" y="78"/>
                  </a:lnTo>
                  <a:lnTo>
                    <a:pt x="15" y="78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39" name="Freeform 619"/>
            <p:cNvSpPr>
              <a:spLocks/>
            </p:cNvSpPr>
            <p:nvPr/>
          </p:nvSpPr>
          <p:spPr bwMode="auto">
            <a:xfrm>
              <a:off x="3924" y="2098"/>
              <a:ext cx="13" cy="44"/>
            </a:xfrm>
            <a:custGeom>
              <a:avLst/>
              <a:gdLst>
                <a:gd name="T0" fmla="*/ 22 w 22"/>
                <a:gd name="T1" fmla="*/ 0 h 63"/>
                <a:gd name="T2" fmla="*/ 15 w 22"/>
                <a:gd name="T3" fmla="*/ 0 h 63"/>
                <a:gd name="T4" fmla="*/ 0 w 22"/>
                <a:gd name="T5" fmla="*/ 63 h 63"/>
                <a:gd name="T6" fmla="*/ 7 w 22"/>
                <a:gd name="T7" fmla="*/ 63 h 63"/>
                <a:gd name="T8" fmla="*/ 22 w 22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63">
                  <a:moveTo>
                    <a:pt x="22" y="0"/>
                  </a:moveTo>
                  <a:lnTo>
                    <a:pt x="15" y="0"/>
                  </a:lnTo>
                  <a:lnTo>
                    <a:pt x="0" y="63"/>
                  </a:lnTo>
                  <a:lnTo>
                    <a:pt x="7" y="63"/>
                  </a:lnTo>
                  <a:lnTo>
                    <a:pt x="22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40" name="Freeform 620"/>
            <p:cNvSpPr>
              <a:spLocks/>
            </p:cNvSpPr>
            <p:nvPr/>
          </p:nvSpPr>
          <p:spPr bwMode="auto">
            <a:xfrm>
              <a:off x="3734" y="1800"/>
              <a:ext cx="5" cy="6"/>
            </a:xfrm>
            <a:custGeom>
              <a:avLst/>
              <a:gdLst>
                <a:gd name="T0" fmla="*/ 8 w 8"/>
                <a:gd name="T1" fmla="*/ 8 h 8"/>
                <a:gd name="T2" fmla="*/ 8 w 8"/>
                <a:gd name="T3" fmla="*/ 8 h 8"/>
                <a:gd name="T4" fmla="*/ 8 w 8"/>
                <a:gd name="T5" fmla="*/ 8 h 8"/>
                <a:gd name="T6" fmla="*/ 8 w 8"/>
                <a:gd name="T7" fmla="*/ 0 h 8"/>
                <a:gd name="T8" fmla="*/ 0 w 8"/>
                <a:gd name="T9" fmla="*/ 0 h 8"/>
                <a:gd name="T10" fmla="*/ 0 w 8"/>
                <a:gd name="T11" fmla="*/ 8 h 8"/>
                <a:gd name="T12" fmla="*/ 0 w 8"/>
                <a:gd name="T13" fmla="*/ 8 h 8"/>
                <a:gd name="T14" fmla="*/ 0 w 8"/>
                <a:gd name="T15" fmla="*/ 8 h 8"/>
                <a:gd name="T16" fmla="*/ 8 w 8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">
                  <a:moveTo>
                    <a:pt x="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41" name="Freeform 621"/>
            <p:cNvSpPr>
              <a:spLocks/>
            </p:cNvSpPr>
            <p:nvPr/>
          </p:nvSpPr>
          <p:spPr bwMode="auto">
            <a:xfrm>
              <a:off x="3718" y="1800"/>
              <a:ext cx="42" cy="80"/>
            </a:xfrm>
            <a:custGeom>
              <a:avLst/>
              <a:gdLst>
                <a:gd name="T0" fmla="*/ 36 w 71"/>
                <a:gd name="T1" fmla="*/ 8 h 114"/>
                <a:gd name="T2" fmla="*/ 57 w 71"/>
                <a:gd name="T3" fmla="*/ 0 h 114"/>
                <a:gd name="T4" fmla="*/ 57 w 71"/>
                <a:gd name="T5" fmla="*/ 0 h 114"/>
                <a:gd name="T6" fmla="*/ 57 w 71"/>
                <a:gd name="T7" fmla="*/ 0 h 114"/>
                <a:gd name="T8" fmla="*/ 64 w 71"/>
                <a:gd name="T9" fmla="*/ 93 h 114"/>
                <a:gd name="T10" fmla="*/ 71 w 71"/>
                <a:gd name="T11" fmla="*/ 114 h 114"/>
                <a:gd name="T12" fmla="*/ 57 w 71"/>
                <a:gd name="T13" fmla="*/ 93 h 114"/>
                <a:gd name="T14" fmla="*/ 0 w 71"/>
                <a:gd name="T15" fmla="*/ 22 h 114"/>
                <a:gd name="T16" fmla="*/ 0 w 71"/>
                <a:gd name="T17" fmla="*/ 22 h 114"/>
                <a:gd name="T18" fmla="*/ 7 w 71"/>
                <a:gd name="T19" fmla="*/ 22 h 114"/>
                <a:gd name="T20" fmla="*/ 7 w 71"/>
                <a:gd name="T21" fmla="*/ 22 h 114"/>
                <a:gd name="T22" fmla="*/ 64 w 71"/>
                <a:gd name="T23" fmla="*/ 93 h 114"/>
                <a:gd name="T24" fmla="*/ 57 w 71"/>
                <a:gd name="T25" fmla="*/ 93 h 114"/>
                <a:gd name="T26" fmla="*/ 57 w 71"/>
                <a:gd name="T27" fmla="*/ 93 h 114"/>
                <a:gd name="T28" fmla="*/ 50 w 71"/>
                <a:gd name="T29" fmla="*/ 0 h 114"/>
                <a:gd name="T30" fmla="*/ 57 w 71"/>
                <a:gd name="T31" fmla="*/ 0 h 114"/>
                <a:gd name="T32" fmla="*/ 57 w 71"/>
                <a:gd name="T33" fmla="*/ 8 h 114"/>
                <a:gd name="T34" fmla="*/ 36 w 71"/>
                <a:gd name="T35" fmla="*/ 15 h 114"/>
                <a:gd name="T36" fmla="*/ 36 w 71"/>
                <a:gd name="T37" fmla="*/ 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1" h="114">
                  <a:moveTo>
                    <a:pt x="36" y="8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64" y="93"/>
                  </a:lnTo>
                  <a:lnTo>
                    <a:pt x="71" y="114"/>
                  </a:lnTo>
                  <a:lnTo>
                    <a:pt x="57" y="93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64" y="93"/>
                  </a:lnTo>
                  <a:lnTo>
                    <a:pt x="57" y="93"/>
                  </a:lnTo>
                  <a:lnTo>
                    <a:pt x="57" y="93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8"/>
                  </a:lnTo>
                  <a:lnTo>
                    <a:pt x="36" y="15"/>
                  </a:lnTo>
                  <a:lnTo>
                    <a:pt x="36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42" name="Freeform 622"/>
            <p:cNvSpPr>
              <a:spLocks/>
            </p:cNvSpPr>
            <p:nvPr/>
          </p:nvSpPr>
          <p:spPr bwMode="auto">
            <a:xfrm>
              <a:off x="3722" y="1806"/>
              <a:ext cx="17" cy="14"/>
            </a:xfrm>
            <a:custGeom>
              <a:avLst/>
              <a:gdLst>
                <a:gd name="T0" fmla="*/ 0 w 29"/>
                <a:gd name="T1" fmla="*/ 14 h 21"/>
                <a:gd name="T2" fmla="*/ 29 w 29"/>
                <a:gd name="T3" fmla="*/ 0 h 21"/>
                <a:gd name="T4" fmla="*/ 29 w 29"/>
                <a:gd name="T5" fmla="*/ 0 h 21"/>
                <a:gd name="T6" fmla="*/ 29 w 29"/>
                <a:gd name="T7" fmla="*/ 0 h 21"/>
                <a:gd name="T8" fmla="*/ 29 w 29"/>
                <a:gd name="T9" fmla="*/ 7 h 21"/>
                <a:gd name="T10" fmla="*/ 0 w 29"/>
                <a:gd name="T11" fmla="*/ 21 h 21"/>
                <a:gd name="T12" fmla="*/ 0 w 29"/>
                <a:gd name="T1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1">
                  <a:moveTo>
                    <a:pt x="0" y="14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7"/>
                  </a:lnTo>
                  <a:lnTo>
                    <a:pt x="0" y="21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43" name="Freeform 623"/>
            <p:cNvSpPr>
              <a:spLocks/>
            </p:cNvSpPr>
            <p:nvPr/>
          </p:nvSpPr>
          <p:spPr bwMode="auto">
            <a:xfrm>
              <a:off x="3722" y="1800"/>
              <a:ext cx="34" cy="65"/>
            </a:xfrm>
            <a:custGeom>
              <a:avLst/>
              <a:gdLst>
                <a:gd name="T0" fmla="*/ 29 w 57"/>
                <a:gd name="T1" fmla="*/ 8 h 93"/>
                <a:gd name="T2" fmla="*/ 50 w 57"/>
                <a:gd name="T3" fmla="*/ 0 h 93"/>
                <a:gd name="T4" fmla="*/ 57 w 57"/>
                <a:gd name="T5" fmla="*/ 93 h 93"/>
                <a:gd name="T6" fmla="*/ 0 w 57"/>
                <a:gd name="T7" fmla="*/ 22 h 93"/>
                <a:gd name="T8" fmla="*/ 29 w 57"/>
                <a:gd name="T9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3">
                  <a:moveTo>
                    <a:pt x="29" y="8"/>
                  </a:moveTo>
                  <a:lnTo>
                    <a:pt x="50" y="0"/>
                  </a:lnTo>
                  <a:lnTo>
                    <a:pt x="57" y="93"/>
                  </a:lnTo>
                  <a:lnTo>
                    <a:pt x="0" y="22"/>
                  </a:lnTo>
                  <a:lnTo>
                    <a:pt x="29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44" name="Freeform 624"/>
            <p:cNvSpPr>
              <a:spLocks/>
            </p:cNvSpPr>
            <p:nvPr/>
          </p:nvSpPr>
          <p:spPr bwMode="auto">
            <a:xfrm>
              <a:off x="3659" y="1741"/>
              <a:ext cx="4" cy="5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8 h 8"/>
                <a:gd name="T4" fmla="*/ 7 w 7"/>
                <a:gd name="T5" fmla="*/ 8 h 8"/>
                <a:gd name="T6" fmla="*/ 7 w 7"/>
                <a:gd name="T7" fmla="*/ 8 h 8"/>
                <a:gd name="T8" fmla="*/ 7 w 7"/>
                <a:gd name="T9" fmla="*/ 0 h 8"/>
                <a:gd name="T10" fmla="*/ 7 w 7"/>
                <a:gd name="T11" fmla="*/ 0 h 8"/>
                <a:gd name="T12" fmla="*/ 7 w 7"/>
                <a:gd name="T13" fmla="*/ 0 h 8"/>
                <a:gd name="T14" fmla="*/ 0 w 7"/>
                <a:gd name="T15" fmla="*/ 0 h 8"/>
                <a:gd name="T16" fmla="*/ 0 w 7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0" y="0"/>
                  </a:moveTo>
                  <a:lnTo>
                    <a:pt x="0" y="8"/>
                  </a:lnTo>
                  <a:lnTo>
                    <a:pt x="7" y="8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45" name="Freeform 625"/>
            <p:cNvSpPr>
              <a:spLocks/>
            </p:cNvSpPr>
            <p:nvPr/>
          </p:nvSpPr>
          <p:spPr bwMode="auto">
            <a:xfrm>
              <a:off x="3608" y="1721"/>
              <a:ext cx="51" cy="40"/>
            </a:xfrm>
            <a:custGeom>
              <a:avLst/>
              <a:gdLst>
                <a:gd name="T0" fmla="*/ 85 w 85"/>
                <a:gd name="T1" fmla="*/ 28 h 57"/>
                <a:gd name="T2" fmla="*/ 85 w 85"/>
                <a:gd name="T3" fmla="*/ 57 h 57"/>
                <a:gd name="T4" fmla="*/ 85 w 85"/>
                <a:gd name="T5" fmla="*/ 57 h 57"/>
                <a:gd name="T6" fmla="*/ 85 w 85"/>
                <a:gd name="T7" fmla="*/ 57 h 57"/>
                <a:gd name="T8" fmla="*/ 0 w 85"/>
                <a:gd name="T9" fmla="*/ 21 h 57"/>
                <a:gd name="T10" fmla="*/ 0 w 85"/>
                <a:gd name="T11" fmla="*/ 14 h 57"/>
                <a:gd name="T12" fmla="*/ 0 w 85"/>
                <a:gd name="T13" fmla="*/ 14 h 57"/>
                <a:gd name="T14" fmla="*/ 85 w 85"/>
                <a:gd name="T15" fmla="*/ 0 h 57"/>
                <a:gd name="T16" fmla="*/ 85 w 85"/>
                <a:gd name="T17" fmla="*/ 0 h 57"/>
                <a:gd name="T18" fmla="*/ 85 w 85"/>
                <a:gd name="T19" fmla="*/ 7 h 57"/>
                <a:gd name="T20" fmla="*/ 85 w 85"/>
                <a:gd name="T21" fmla="*/ 7 h 57"/>
                <a:gd name="T22" fmla="*/ 0 w 85"/>
                <a:gd name="T23" fmla="*/ 21 h 57"/>
                <a:gd name="T24" fmla="*/ 0 w 85"/>
                <a:gd name="T25" fmla="*/ 14 h 57"/>
                <a:gd name="T26" fmla="*/ 0 w 85"/>
                <a:gd name="T27" fmla="*/ 14 h 57"/>
                <a:gd name="T28" fmla="*/ 85 w 85"/>
                <a:gd name="T29" fmla="*/ 50 h 57"/>
                <a:gd name="T30" fmla="*/ 85 w 85"/>
                <a:gd name="T31" fmla="*/ 57 h 57"/>
                <a:gd name="T32" fmla="*/ 78 w 85"/>
                <a:gd name="T33" fmla="*/ 57 h 57"/>
                <a:gd name="T34" fmla="*/ 78 w 85"/>
                <a:gd name="T35" fmla="*/ 28 h 57"/>
                <a:gd name="T36" fmla="*/ 85 w 85"/>
                <a:gd name="T3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57">
                  <a:moveTo>
                    <a:pt x="85" y="28"/>
                  </a:moveTo>
                  <a:lnTo>
                    <a:pt x="85" y="57"/>
                  </a:lnTo>
                  <a:lnTo>
                    <a:pt x="85" y="57"/>
                  </a:lnTo>
                  <a:lnTo>
                    <a:pt x="85" y="57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85" y="50"/>
                  </a:lnTo>
                  <a:lnTo>
                    <a:pt x="85" y="57"/>
                  </a:lnTo>
                  <a:lnTo>
                    <a:pt x="78" y="57"/>
                  </a:lnTo>
                  <a:lnTo>
                    <a:pt x="78" y="28"/>
                  </a:lnTo>
                  <a:lnTo>
                    <a:pt x="85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46" name="Freeform 626"/>
            <p:cNvSpPr>
              <a:spLocks/>
            </p:cNvSpPr>
            <p:nvPr/>
          </p:nvSpPr>
          <p:spPr bwMode="auto">
            <a:xfrm>
              <a:off x="3655" y="1726"/>
              <a:ext cx="4" cy="15"/>
            </a:xfrm>
            <a:custGeom>
              <a:avLst/>
              <a:gdLst>
                <a:gd name="T0" fmla="*/ 7 w 7"/>
                <a:gd name="T1" fmla="*/ 0 h 21"/>
                <a:gd name="T2" fmla="*/ 7 w 7"/>
                <a:gd name="T3" fmla="*/ 21 h 21"/>
                <a:gd name="T4" fmla="*/ 7 w 7"/>
                <a:gd name="T5" fmla="*/ 21 h 21"/>
                <a:gd name="T6" fmla="*/ 7 w 7"/>
                <a:gd name="T7" fmla="*/ 21 h 21"/>
                <a:gd name="T8" fmla="*/ 0 w 7"/>
                <a:gd name="T9" fmla="*/ 21 h 21"/>
                <a:gd name="T10" fmla="*/ 0 w 7"/>
                <a:gd name="T11" fmla="*/ 0 h 21"/>
                <a:gd name="T12" fmla="*/ 7 w 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0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47" name="Freeform 627"/>
            <p:cNvSpPr>
              <a:spLocks/>
            </p:cNvSpPr>
            <p:nvPr/>
          </p:nvSpPr>
          <p:spPr bwMode="auto">
            <a:xfrm>
              <a:off x="3608" y="1726"/>
              <a:ext cx="51" cy="35"/>
            </a:xfrm>
            <a:custGeom>
              <a:avLst/>
              <a:gdLst>
                <a:gd name="T0" fmla="*/ 85 w 85"/>
                <a:gd name="T1" fmla="*/ 21 h 50"/>
                <a:gd name="T2" fmla="*/ 85 w 85"/>
                <a:gd name="T3" fmla="*/ 50 h 50"/>
                <a:gd name="T4" fmla="*/ 0 w 85"/>
                <a:gd name="T5" fmla="*/ 14 h 50"/>
                <a:gd name="T6" fmla="*/ 85 w 85"/>
                <a:gd name="T7" fmla="*/ 0 h 50"/>
                <a:gd name="T8" fmla="*/ 85 w 85"/>
                <a:gd name="T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0">
                  <a:moveTo>
                    <a:pt x="85" y="21"/>
                  </a:moveTo>
                  <a:lnTo>
                    <a:pt x="85" y="50"/>
                  </a:lnTo>
                  <a:lnTo>
                    <a:pt x="0" y="14"/>
                  </a:lnTo>
                  <a:lnTo>
                    <a:pt x="85" y="0"/>
                  </a:lnTo>
                  <a:lnTo>
                    <a:pt x="85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49" name="Freeform 629"/>
            <p:cNvSpPr>
              <a:spLocks/>
            </p:cNvSpPr>
            <p:nvPr/>
          </p:nvSpPr>
          <p:spPr bwMode="auto">
            <a:xfrm>
              <a:off x="3663" y="1741"/>
              <a:ext cx="50" cy="30"/>
            </a:xfrm>
            <a:custGeom>
              <a:avLst/>
              <a:gdLst>
                <a:gd name="T0" fmla="*/ 0 w 85"/>
                <a:gd name="T1" fmla="*/ 0 h 43"/>
                <a:gd name="T2" fmla="*/ 78 w 85"/>
                <a:gd name="T3" fmla="*/ 36 h 43"/>
                <a:gd name="T4" fmla="*/ 85 w 85"/>
                <a:gd name="T5" fmla="*/ 36 h 43"/>
                <a:gd name="T6" fmla="*/ 78 w 85"/>
                <a:gd name="T7" fmla="*/ 43 h 43"/>
                <a:gd name="T8" fmla="*/ 78 w 85"/>
                <a:gd name="T9" fmla="*/ 43 h 43"/>
                <a:gd name="T10" fmla="*/ 0 w 85"/>
                <a:gd name="T11" fmla="*/ 8 h 43"/>
                <a:gd name="T12" fmla="*/ 0 w 85"/>
                <a:gd name="T1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3">
                  <a:moveTo>
                    <a:pt x="0" y="0"/>
                  </a:moveTo>
                  <a:lnTo>
                    <a:pt x="78" y="36"/>
                  </a:lnTo>
                  <a:lnTo>
                    <a:pt x="85" y="36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50" name="Freeform 630"/>
            <p:cNvSpPr>
              <a:spLocks/>
            </p:cNvSpPr>
            <p:nvPr/>
          </p:nvSpPr>
          <p:spPr bwMode="auto">
            <a:xfrm>
              <a:off x="3709" y="1766"/>
              <a:ext cx="21" cy="19"/>
            </a:xfrm>
            <a:custGeom>
              <a:avLst/>
              <a:gdLst>
                <a:gd name="T0" fmla="*/ 7 w 35"/>
                <a:gd name="T1" fmla="*/ 0 h 28"/>
                <a:gd name="T2" fmla="*/ 35 w 35"/>
                <a:gd name="T3" fmla="*/ 21 h 28"/>
                <a:gd name="T4" fmla="*/ 35 w 35"/>
                <a:gd name="T5" fmla="*/ 21 h 28"/>
                <a:gd name="T6" fmla="*/ 28 w 35"/>
                <a:gd name="T7" fmla="*/ 21 h 28"/>
                <a:gd name="T8" fmla="*/ 28 w 35"/>
                <a:gd name="T9" fmla="*/ 28 h 28"/>
                <a:gd name="T10" fmla="*/ 0 w 35"/>
                <a:gd name="T11" fmla="*/ 7 h 28"/>
                <a:gd name="T12" fmla="*/ 7 w 3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8">
                  <a:moveTo>
                    <a:pt x="7" y="0"/>
                  </a:moveTo>
                  <a:lnTo>
                    <a:pt x="35" y="21"/>
                  </a:lnTo>
                  <a:lnTo>
                    <a:pt x="35" y="21"/>
                  </a:lnTo>
                  <a:lnTo>
                    <a:pt x="28" y="21"/>
                  </a:lnTo>
                  <a:lnTo>
                    <a:pt x="28" y="28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52" name="Freeform 632"/>
            <p:cNvSpPr>
              <a:spLocks/>
            </p:cNvSpPr>
            <p:nvPr/>
          </p:nvSpPr>
          <p:spPr bwMode="auto">
            <a:xfrm>
              <a:off x="3726" y="1781"/>
              <a:ext cx="13" cy="25"/>
            </a:xfrm>
            <a:custGeom>
              <a:avLst/>
              <a:gdLst>
                <a:gd name="T0" fmla="*/ 7 w 22"/>
                <a:gd name="T1" fmla="*/ 0 h 36"/>
                <a:gd name="T2" fmla="*/ 0 w 22"/>
                <a:gd name="T3" fmla="*/ 0 h 36"/>
                <a:gd name="T4" fmla="*/ 14 w 22"/>
                <a:gd name="T5" fmla="*/ 36 h 36"/>
                <a:gd name="T6" fmla="*/ 22 w 22"/>
                <a:gd name="T7" fmla="*/ 36 h 36"/>
                <a:gd name="T8" fmla="*/ 7 w 22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6">
                  <a:moveTo>
                    <a:pt x="7" y="0"/>
                  </a:moveTo>
                  <a:lnTo>
                    <a:pt x="0" y="0"/>
                  </a:lnTo>
                  <a:lnTo>
                    <a:pt x="14" y="36"/>
                  </a:lnTo>
                  <a:lnTo>
                    <a:pt x="22" y="36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53" name="Freeform 633"/>
            <p:cNvSpPr>
              <a:spLocks/>
            </p:cNvSpPr>
            <p:nvPr/>
          </p:nvSpPr>
          <p:spPr bwMode="auto">
            <a:xfrm>
              <a:off x="4046" y="3001"/>
              <a:ext cx="4" cy="5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54" name="Freeform 634"/>
            <p:cNvSpPr>
              <a:spLocks/>
            </p:cNvSpPr>
            <p:nvPr/>
          </p:nvSpPr>
          <p:spPr bwMode="auto">
            <a:xfrm>
              <a:off x="4046" y="2927"/>
              <a:ext cx="55" cy="79"/>
            </a:xfrm>
            <a:custGeom>
              <a:avLst/>
              <a:gdLst>
                <a:gd name="T0" fmla="*/ 0 w 92"/>
                <a:gd name="T1" fmla="*/ 106 h 113"/>
                <a:gd name="T2" fmla="*/ 35 w 92"/>
                <a:gd name="T3" fmla="*/ 64 h 113"/>
                <a:gd name="T4" fmla="*/ 42 w 92"/>
                <a:gd name="T5" fmla="*/ 71 h 113"/>
                <a:gd name="T6" fmla="*/ 35 w 92"/>
                <a:gd name="T7" fmla="*/ 64 h 113"/>
                <a:gd name="T8" fmla="*/ 85 w 92"/>
                <a:gd name="T9" fmla="*/ 0 h 113"/>
                <a:gd name="T10" fmla="*/ 92 w 92"/>
                <a:gd name="T11" fmla="*/ 0 h 113"/>
                <a:gd name="T12" fmla="*/ 85 w 92"/>
                <a:gd name="T13" fmla="*/ 0 h 113"/>
                <a:gd name="T14" fmla="*/ 92 w 92"/>
                <a:gd name="T15" fmla="*/ 7 h 113"/>
                <a:gd name="T16" fmla="*/ 42 w 92"/>
                <a:gd name="T17" fmla="*/ 71 h 113"/>
                <a:gd name="T18" fmla="*/ 42 w 92"/>
                <a:gd name="T19" fmla="*/ 71 h 113"/>
                <a:gd name="T20" fmla="*/ 42 w 92"/>
                <a:gd name="T21" fmla="*/ 71 h 113"/>
                <a:gd name="T22" fmla="*/ 7 w 92"/>
                <a:gd name="T23" fmla="*/ 113 h 113"/>
                <a:gd name="T24" fmla="*/ 0 w 92"/>
                <a:gd name="T25" fmla="*/ 10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13">
                  <a:moveTo>
                    <a:pt x="0" y="106"/>
                  </a:moveTo>
                  <a:lnTo>
                    <a:pt x="35" y="64"/>
                  </a:lnTo>
                  <a:lnTo>
                    <a:pt x="42" y="71"/>
                  </a:lnTo>
                  <a:lnTo>
                    <a:pt x="35" y="64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85" y="0"/>
                  </a:lnTo>
                  <a:lnTo>
                    <a:pt x="92" y="7"/>
                  </a:lnTo>
                  <a:lnTo>
                    <a:pt x="42" y="71"/>
                  </a:lnTo>
                  <a:lnTo>
                    <a:pt x="42" y="71"/>
                  </a:lnTo>
                  <a:lnTo>
                    <a:pt x="42" y="71"/>
                  </a:lnTo>
                  <a:lnTo>
                    <a:pt x="7" y="113"/>
                  </a:lnTo>
                  <a:lnTo>
                    <a:pt x="0" y="106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55" name="Freeform 635"/>
            <p:cNvSpPr>
              <a:spLocks/>
            </p:cNvSpPr>
            <p:nvPr/>
          </p:nvSpPr>
          <p:spPr bwMode="auto">
            <a:xfrm>
              <a:off x="4088" y="2927"/>
              <a:ext cx="13" cy="49"/>
            </a:xfrm>
            <a:custGeom>
              <a:avLst/>
              <a:gdLst>
                <a:gd name="T0" fmla="*/ 21 w 21"/>
                <a:gd name="T1" fmla="*/ 0 h 71"/>
                <a:gd name="T2" fmla="*/ 7 w 21"/>
                <a:gd name="T3" fmla="*/ 64 h 71"/>
                <a:gd name="T4" fmla="*/ 0 w 21"/>
                <a:gd name="T5" fmla="*/ 64 h 71"/>
                <a:gd name="T6" fmla="*/ 7 w 21"/>
                <a:gd name="T7" fmla="*/ 71 h 71"/>
                <a:gd name="T8" fmla="*/ 0 w 21"/>
                <a:gd name="T9" fmla="*/ 64 h 71"/>
                <a:gd name="T10" fmla="*/ 14 w 21"/>
                <a:gd name="T11" fmla="*/ 0 h 71"/>
                <a:gd name="T12" fmla="*/ 21 w 21"/>
                <a:gd name="T1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1">
                  <a:moveTo>
                    <a:pt x="21" y="0"/>
                  </a:moveTo>
                  <a:lnTo>
                    <a:pt x="7" y="64"/>
                  </a:lnTo>
                  <a:lnTo>
                    <a:pt x="0" y="64"/>
                  </a:lnTo>
                  <a:lnTo>
                    <a:pt x="7" y="71"/>
                  </a:lnTo>
                  <a:lnTo>
                    <a:pt x="0" y="64"/>
                  </a:lnTo>
                  <a:lnTo>
                    <a:pt x="14" y="0"/>
                  </a:lnTo>
                  <a:lnTo>
                    <a:pt x="21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56" name="Freeform 636"/>
            <p:cNvSpPr>
              <a:spLocks/>
            </p:cNvSpPr>
            <p:nvPr/>
          </p:nvSpPr>
          <p:spPr bwMode="auto">
            <a:xfrm>
              <a:off x="4143" y="2887"/>
              <a:ext cx="4" cy="5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57" name="Freeform 637"/>
            <p:cNvSpPr>
              <a:spLocks/>
            </p:cNvSpPr>
            <p:nvPr/>
          </p:nvSpPr>
          <p:spPr bwMode="auto">
            <a:xfrm>
              <a:off x="4088" y="2887"/>
              <a:ext cx="59" cy="89"/>
            </a:xfrm>
            <a:custGeom>
              <a:avLst/>
              <a:gdLst>
                <a:gd name="T0" fmla="*/ 0 w 99"/>
                <a:gd name="T1" fmla="*/ 121 h 128"/>
                <a:gd name="T2" fmla="*/ 7 w 99"/>
                <a:gd name="T3" fmla="*/ 128 h 128"/>
                <a:gd name="T4" fmla="*/ 99 w 99"/>
                <a:gd name="T5" fmla="*/ 7 h 128"/>
                <a:gd name="T6" fmla="*/ 92 w 99"/>
                <a:gd name="T7" fmla="*/ 0 h 128"/>
                <a:gd name="T8" fmla="*/ 0 w 99"/>
                <a:gd name="T9" fmla="*/ 12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28">
                  <a:moveTo>
                    <a:pt x="0" y="121"/>
                  </a:moveTo>
                  <a:lnTo>
                    <a:pt x="7" y="128"/>
                  </a:lnTo>
                  <a:lnTo>
                    <a:pt x="99" y="7"/>
                  </a:lnTo>
                  <a:lnTo>
                    <a:pt x="92" y="0"/>
                  </a:lnTo>
                  <a:lnTo>
                    <a:pt x="0" y="12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59" name="Freeform 639"/>
            <p:cNvSpPr>
              <a:spLocks/>
            </p:cNvSpPr>
            <p:nvPr/>
          </p:nvSpPr>
          <p:spPr bwMode="auto">
            <a:xfrm>
              <a:off x="3996" y="2877"/>
              <a:ext cx="12" cy="94"/>
            </a:xfrm>
            <a:custGeom>
              <a:avLst/>
              <a:gdLst>
                <a:gd name="T0" fmla="*/ 14 w 21"/>
                <a:gd name="T1" fmla="*/ 135 h 135"/>
                <a:gd name="T2" fmla="*/ 0 w 21"/>
                <a:gd name="T3" fmla="*/ 0 h 135"/>
                <a:gd name="T4" fmla="*/ 7 w 21"/>
                <a:gd name="T5" fmla="*/ 0 h 135"/>
                <a:gd name="T6" fmla="*/ 0 w 21"/>
                <a:gd name="T7" fmla="*/ 7 h 135"/>
                <a:gd name="T8" fmla="*/ 7 w 21"/>
                <a:gd name="T9" fmla="*/ 0 h 135"/>
                <a:gd name="T10" fmla="*/ 21 w 21"/>
                <a:gd name="T11" fmla="*/ 135 h 135"/>
                <a:gd name="T12" fmla="*/ 14 w 21"/>
                <a:gd name="T1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35">
                  <a:moveTo>
                    <a:pt x="14" y="135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lnTo>
                    <a:pt x="21" y="135"/>
                  </a:lnTo>
                  <a:lnTo>
                    <a:pt x="14" y="135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60" name="Freeform 640"/>
            <p:cNvSpPr>
              <a:spLocks/>
            </p:cNvSpPr>
            <p:nvPr/>
          </p:nvSpPr>
          <p:spPr bwMode="auto">
            <a:xfrm>
              <a:off x="3996" y="2877"/>
              <a:ext cx="29" cy="55"/>
            </a:xfrm>
            <a:custGeom>
              <a:avLst/>
              <a:gdLst>
                <a:gd name="T0" fmla="*/ 7 w 49"/>
                <a:gd name="T1" fmla="*/ 0 h 78"/>
                <a:gd name="T2" fmla="*/ 49 w 49"/>
                <a:gd name="T3" fmla="*/ 64 h 78"/>
                <a:gd name="T4" fmla="*/ 49 w 49"/>
                <a:gd name="T5" fmla="*/ 64 h 78"/>
                <a:gd name="T6" fmla="*/ 49 w 49"/>
                <a:gd name="T7" fmla="*/ 78 h 78"/>
                <a:gd name="T8" fmla="*/ 42 w 49"/>
                <a:gd name="T9" fmla="*/ 71 h 78"/>
                <a:gd name="T10" fmla="*/ 0 w 49"/>
                <a:gd name="T11" fmla="*/ 7 h 78"/>
                <a:gd name="T12" fmla="*/ 7 w 49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78">
                  <a:moveTo>
                    <a:pt x="7" y="0"/>
                  </a:moveTo>
                  <a:lnTo>
                    <a:pt x="49" y="64"/>
                  </a:lnTo>
                  <a:lnTo>
                    <a:pt x="49" y="64"/>
                  </a:lnTo>
                  <a:lnTo>
                    <a:pt x="49" y="78"/>
                  </a:lnTo>
                  <a:lnTo>
                    <a:pt x="42" y="71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62" name="Freeform 642"/>
            <p:cNvSpPr>
              <a:spLocks/>
            </p:cNvSpPr>
            <p:nvPr/>
          </p:nvSpPr>
          <p:spPr bwMode="auto">
            <a:xfrm>
              <a:off x="4021" y="2808"/>
              <a:ext cx="8" cy="114"/>
            </a:xfrm>
            <a:custGeom>
              <a:avLst/>
              <a:gdLst>
                <a:gd name="T0" fmla="*/ 0 w 15"/>
                <a:gd name="T1" fmla="*/ 163 h 163"/>
                <a:gd name="T2" fmla="*/ 7 w 15"/>
                <a:gd name="T3" fmla="*/ 163 h 163"/>
                <a:gd name="T4" fmla="*/ 15 w 15"/>
                <a:gd name="T5" fmla="*/ 0 h 163"/>
                <a:gd name="T6" fmla="*/ 7 w 15"/>
                <a:gd name="T7" fmla="*/ 0 h 163"/>
                <a:gd name="T8" fmla="*/ 0 w 1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3">
                  <a:moveTo>
                    <a:pt x="0" y="163"/>
                  </a:moveTo>
                  <a:lnTo>
                    <a:pt x="7" y="163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163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64" name="Freeform 644"/>
            <p:cNvSpPr>
              <a:spLocks/>
            </p:cNvSpPr>
            <p:nvPr/>
          </p:nvSpPr>
          <p:spPr bwMode="auto">
            <a:xfrm>
              <a:off x="3877" y="2852"/>
              <a:ext cx="47" cy="94"/>
            </a:xfrm>
            <a:custGeom>
              <a:avLst/>
              <a:gdLst>
                <a:gd name="T0" fmla="*/ 7 w 78"/>
                <a:gd name="T1" fmla="*/ 0 h 134"/>
                <a:gd name="T2" fmla="*/ 78 w 78"/>
                <a:gd name="T3" fmla="*/ 134 h 134"/>
                <a:gd name="T4" fmla="*/ 71 w 78"/>
                <a:gd name="T5" fmla="*/ 134 h 134"/>
                <a:gd name="T6" fmla="*/ 78 w 78"/>
                <a:gd name="T7" fmla="*/ 134 h 134"/>
                <a:gd name="T8" fmla="*/ 71 w 78"/>
                <a:gd name="T9" fmla="*/ 134 h 134"/>
                <a:gd name="T10" fmla="*/ 0 w 78"/>
                <a:gd name="T11" fmla="*/ 0 h 134"/>
                <a:gd name="T12" fmla="*/ 7 w 78"/>
                <a:gd name="T13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134">
                  <a:moveTo>
                    <a:pt x="7" y="0"/>
                  </a:moveTo>
                  <a:lnTo>
                    <a:pt x="78" y="134"/>
                  </a:lnTo>
                  <a:lnTo>
                    <a:pt x="71" y="134"/>
                  </a:lnTo>
                  <a:lnTo>
                    <a:pt x="78" y="134"/>
                  </a:lnTo>
                  <a:lnTo>
                    <a:pt x="71" y="134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65" name="Freeform 645"/>
            <p:cNvSpPr>
              <a:spLocks/>
            </p:cNvSpPr>
            <p:nvPr/>
          </p:nvSpPr>
          <p:spPr bwMode="auto">
            <a:xfrm>
              <a:off x="3920" y="2897"/>
              <a:ext cx="4" cy="49"/>
            </a:xfrm>
            <a:custGeom>
              <a:avLst/>
              <a:gdLst>
                <a:gd name="T0" fmla="*/ 0 w 7"/>
                <a:gd name="T1" fmla="*/ 70 h 70"/>
                <a:gd name="T2" fmla="*/ 0 w 7"/>
                <a:gd name="T3" fmla="*/ 0 h 70"/>
                <a:gd name="T4" fmla="*/ 7 w 7"/>
                <a:gd name="T5" fmla="*/ 0 h 70"/>
                <a:gd name="T6" fmla="*/ 0 w 7"/>
                <a:gd name="T7" fmla="*/ 0 h 70"/>
                <a:gd name="T8" fmla="*/ 7 w 7"/>
                <a:gd name="T9" fmla="*/ 0 h 70"/>
                <a:gd name="T10" fmla="*/ 7 w 7"/>
                <a:gd name="T11" fmla="*/ 70 h 70"/>
                <a:gd name="T12" fmla="*/ 0 w 7"/>
                <a:gd name="T1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0">
                  <a:moveTo>
                    <a:pt x="0" y="7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70"/>
                  </a:lnTo>
                  <a:lnTo>
                    <a:pt x="0" y="7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67" name="Freeform 647"/>
            <p:cNvSpPr>
              <a:spLocks/>
            </p:cNvSpPr>
            <p:nvPr/>
          </p:nvSpPr>
          <p:spPr bwMode="auto">
            <a:xfrm>
              <a:off x="3920" y="2897"/>
              <a:ext cx="50" cy="99"/>
            </a:xfrm>
            <a:custGeom>
              <a:avLst/>
              <a:gdLst>
                <a:gd name="T0" fmla="*/ 7 w 85"/>
                <a:gd name="T1" fmla="*/ 0 h 141"/>
                <a:gd name="T2" fmla="*/ 0 w 85"/>
                <a:gd name="T3" fmla="*/ 0 h 141"/>
                <a:gd name="T4" fmla="*/ 78 w 85"/>
                <a:gd name="T5" fmla="*/ 141 h 141"/>
                <a:gd name="T6" fmla="*/ 85 w 85"/>
                <a:gd name="T7" fmla="*/ 141 h 141"/>
                <a:gd name="T8" fmla="*/ 7 w 85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41">
                  <a:moveTo>
                    <a:pt x="7" y="0"/>
                  </a:moveTo>
                  <a:lnTo>
                    <a:pt x="0" y="0"/>
                  </a:lnTo>
                  <a:lnTo>
                    <a:pt x="78" y="141"/>
                  </a:lnTo>
                  <a:lnTo>
                    <a:pt x="85" y="141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68" name="Freeform 648"/>
            <p:cNvSpPr>
              <a:spLocks/>
            </p:cNvSpPr>
            <p:nvPr/>
          </p:nvSpPr>
          <p:spPr bwMode="auto">
            <a:xfrm>
              <a:off x="3348" y="1949"/>
              <a:ext cx="20" cy="35"/>
            </a:xfrm>
            <a:custGeom>
              <a:avLst/>
              <a:gdLst>
                <a:gd name="T0" fmla="*/ 28 w 35"/>
                <a:gd name="T1" fmla="*/ 0 h 50"/>
                <a:gd name="T2" fmla="*/ 14 w 35"/>
                <a:gd name="T3" fmla="*/ 21 h 50"/>
                <a:gd name="T4" fmla="*/ 14 w 35"/>
                <a:gd name="T5" fmla="*/ 28 h 50"/>
                <a:gd name="T6" fmla="*/ 0 w 35"/>
                <a:gd name="T7" fmla="*/ 50 h 50"/>
                <a:gd name="T8" fmla="*/ 0 w 35"/>
                <a:gd name="T9" fmla="*/ 50 h 50"/>
                <a:gd name="T10" fmla="*/ 14 w 35"/>
                <a:gd name="T11" fmla="*/ 28 h 50"/>
                <a:gd name="T12" fmla="*/ 21 w 35"/>
                <a:gd name="T13" fmla="*/ 28 h 50"/>
                <a:gd name="T14" fmla="*/ 35 w 35"/>
                <a:gd name="T15" fmla="*/ 14 h 50"/>
                <a:gd name="T16" fmla="*/ 28 w 35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0">
                  <a:moveTo>
                    <a:pt x="28" y="0"/>
                  </a:moveTo>
                  <a:lnTo>
                    <a:pt x="14" y="21"/>
                  </a:lnTo>
                  <a:lnTo>
                    <a:pt x="14" y="2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4" y="28"/>
                  </a:lnTo>
                  <a:lnTo>
                    <a:pt x="21" y="28"/>
                  </a:lnTo>
                  <a:lnTo>
                    <a:pt x="35" y="14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69" name="Freeform 649"/>
            <p:cNvSpPr>
              <a:spLocks/>
            </p:cNvSpPr>
            <p:nvPr/>
          </p:nvSpPr>
          <p:spPr bwMode="auto">
            <a:xfrm>
              <a:off x="3348" y="1944"/>
              <a:ext cx="29" cy="45"/>
            </a:xfrm>
            <a:custGeom>
              <a:avLst/>
              <a:gdLst>
                <a:gd name="T0" fmla="*/ 35 w 49"/>
                <a:gd name="T1" fmla="*/ 14 h 64"/>
                <a:gd name="T2" fmla="*/ 21 w 49"/>
                <a:gd name="T3" fmla="*/ 35 h 64"/>
                <a:gd name="T4" fmla="*/ 14 w 49"/>
                <a:gd name="T5" fmla="*/ 28 h 64"/>
                <a:gd name="T6" fmla="*/ 21 w 49"/>
                <a:gd name="T7" fmla="*/ 28 h 64"/>
                <a:gd name="T8" fmla="*/ 21 w 49"/>
                <a:gd name="T9" fmla="*/ 35 h 64"/>
                <a:gd name="T10" fmla="*/ 21 w 49"/>
                <a:gd name="T11" fmla="*/ 42 h 64"/>
                <a:gd name="T12" fmla="*/ 21 w 49"/>
                <a:gd name="T13" fmla="*/ 42 h 64"/>
                <a:gd name="T14" fmla="*/ 7 w 49"/>
                <a:gd name="T15" fmla="*/ 64 h 64"/>
                <a:gd name="T16" fmla="*/ 0 w 49"/>
                <a:gd name="T17" fmla="*/ 57 h 64"/>
                <a:gd name="T18" fmla="*/ 0 w 49"/>
                <a:gd name="T19" fmla="*/ 57 h 64"/>
                <a:gd name="T20" fmla="*/ 14 w 49"/>
                <a:gd name="T21" fmla="*/ 35 h 64"/>
                <a:gd name="T22" fmla="*/ 14 w 49"/>
                <a:gd name="T23" fmla="*/ 35 h 64"/>
                <a:gd name="T24" fmla="*/ 14 w 49"/>
                <a:gd name="T25" fmla="*/ 35 h 64"/>
                <a:gd name="T26" fmla="*/ 21 w 49"/>
                <a:gd name="T27" fmla="*/ 35 h 64"/>
                <a:gd name="T28" fmla="*/ 28 w 49"/>
                <a:gd name="T29" fmla="*/ 42 h 64"/>
                <a:gd name="T30" fmla="*/ 21 w 49"/>
                <a:gd name="T31" fmla="*/ 35 h 64"/>
                <a:gd name="T32" fmla="*/ 35 w 49"/>
                <a:gd name="T33" fmla="*/ 21 h 64"/>
                <a:gd name="T34" fmla="*/ 42 w 49"/>
                <a:gd name="T35" fmla="*/ 21 h 64"/>
                <a:gd name="T36" fmla="*/ 35 w 49"/>
                <a:gd name="T37" fmla="*/ 21 h 64"/>
                <a:gd name="T38" fmla="*/ 28 w 49"/>
                <a:gd name="T39" fmla="*/ 7 h 64"/>
                <a:gd name="T40" fmla="*/ 28 w 49"/>
                <a:gd name="T41" fmla="*/ 7 h 64"/>
                <a:gd name="T42" fmla="*/ 35 w 49"/>
                <a:gd name="T43" fmla="*/ 0 h 64"/>
                <a:gd name="T44" fmla="*/ 35 w 49"/>
                <a:gd name="T45" fmla="*/ 7 h 64"/>
                <a:gd name="T46" fmla="*/ 42 w 49"/>
                <a:gd name="T47" fmla="*/ 21 h 64"/>
                <a:gd name="T48" fmla="*/ 49 w 49"/>
                <a:gd name="T49" fmla="*/ 28 h 64"/>
                <a:gd name="T50" fmla="*/ 42 w 49"/>
                <a:gd name="T51" fmla="*/ 28 h 64"/>
                <a:gd name="T52" fmla="*/ 28 w 49"/>
                <a:gd name="T53" fmla="*/ 42 h 64"/>
                <a:gd name="T54" fmla="*/ 28 w 49"/>
                <a:gd name="T55" fmla="*/ 42 h 64"/>
                <a:gd name="T56" fmla="*/ 21 w 49"/>
                <a:gd name="T57" fmla="*/ 42 h 64"/>
                <a:gd name="T58" fmla="*/ 14 w 49"/>
                <a:gd name="T59" fmla="*/ 42 h 64"/>
                <a:gd name="T60" fmla="*/ 14 w 49"/>
                <a:gd name="T61" fmla="*/ 35 h 64"/>
                <a:gd name="T62" fmla="*/ 21 w 49"/>
                <a:gd name="T63" fmla="*/ 42 h 64"/>
                <a:gd name="T64" fmla="*/ 7 w 49"/>
                <a:gd name="T65" fmla="*/ 64 h 64"/>
                <a:gd name="T66" fmla="*/ 7 w 49"/>
                <a:gd name="T67" fmla="*/ 64 h 64"/>
                <a:gd name="T68" fmla="*/ 0 w 49"/>
                <a:gd name="T69" fmla="*/ 57 h 64"/>
                <a:gd name="T70" fmla="*/ 14 w 49"/>
                <a:gd name="T71" fmla="*/ 35 h 64"/>
                <a:gd name="T72" fmla="*/ 21 w 49"/>
                <a:gd name="T73" fmla="*/ 42 h 64"/>
                <a:gd name="T74" fmla="*/ 14 w 49"/>
                <a:gd name="T75" fmla="*/ 35 h 64"/>
                <a:gd name="T76" fmla="*/ 14 w 49"/>
                <a:gd name="T77" fmla="*/ 28 h 64"/>
                <a:gd name="T78" fmla="*/ 14 w 49"/>
                <a:gd name="T79" fmla="*/ 28 h 64"/>
                <a:gd name="T80" fmla="*/ 14 w 49"/>
                <a:gd name="T81" fmla="*/ 28 h 64"/>
                <a:gd name="T82" fmla="*/ 28 w 49"/>
                <a:gd name="T83" fmla="*/ 7 h 64"/>
                <a:gd name="T84" fmla="*/ 35 w 49"/>
                <a:gd name="T85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" h="64">
                  <a:moveTo>
                    <a:pt x="35" y="14"/>
                  </a:moveTo>
                  <a:lnTo>
                    <a:pt x="21" y="35"/>
                  </a:lnTo>
                  <a:lnTo>
                    <a:pt x="14" y="28"/>
                  </a:lnTo>
                  <a:lnTo>
                    <a:pt x="21" y="28"/>
                  </a:lnTo>
                  <a:lnTo>
                    <a:pt x="21" y="35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7" y="64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21" y="35"/>
                  </a:lnTo>
                  <a:lnTo>
                    <a:pt x="28" y="42"/>
                  </a:lnTo>
                  <a:lnTo>
                    <a:pt x="21" y="35"/>
                  </a:lnTo>
                  <a:lnTo>
                    <a:pt x="35" y="21"/>
                  </a:lnTo>
                  <a:lnTo>
                    <a:pt x="42" y="21"/>
                  </a:lnTo>
                  <a:lnTo>
                    <a:pt x="35" y="21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42" y="21"/>
                  </a:lnTo>
                  <a:lnTo>
                    <a:pt x="49" y="28"/>
                  </a:lnTo>
                  <a:lnTo>
                    <a:pt x="42" y="2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1" y="42"/>
                  </a:lnTo>
                  <a:lnTo>
                    <a:pt x="14" y="42"/>
                  </a:lnTo>
                  <a:lnTo>
                    <a:pt x="14" y="35"/>
                  </a:lnTo>
                  <a:lnTo>
                    <a:pt x="21" y="42"/>
                  </a:lnTo>
                  <a:lnTo>
                    <a:pt x="7" y="64"/>
                  </a:lnTo>
                  <a:lnTo>
                    <a:pt x="7" y="64"/>
                  </a:lnTo>
                  <a:lnTo>
                    <a:pt x="0" y="57"/>
                  </a:lnTo>
                  <a:lnTo>
                    <a:pt x="14" y="35"/>
                  </a:lnTo>
                  <a:lnTo>
                    <a:pt x="21" y="42"/>
                  </a:lnTo>
                  <a:lnTo>
                    <a:pt x="14" y="35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8" y="7"/>
                  </a:lnTo>
                  <a:lnTo>
                    <a:pt x="35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70" name="Freeform 650"/>
            <p:cNvSpPr>
              <a:spLocks/>
            </p:cNvSpPr>
            <p:nvPr/>
          </p:nvSpPr>
          <p:spPr bwMode="auto">
            <a:xfrm>
              <a:off x="3263" y="1865"/>
              <a:ext cx="105" cy="109"/>
            </a:xfrm>
            <a:custGeom>
              <a:avLst/>
              <a:gdLst>
                <a:gd name="T0" fmla="*/ 14 w 177"/>
                <a:gd name="T1" fmla="*/ 0 h 155"/>
                <a:gd name="T2" fmla="*/ 120 w 177"/>
                <a:gd name="T3" fmla="*/ 141 h 155"/>
                <a:gd name="T4" fmla="*/ 177 w 177"/>
                <a:gd name="T5" fmla="*/ 134 h 155"/>
                <a:gd name="T6" fmla="*/ 163 w 177"/>
                <a:gd name="T7" fmla="*/ 148 h 155"/>
                <a:gd name="T8" fmla="*/ 106 w 177"/>
                <a:gd name="T9" fmla="*/ 155 h 155"/>
                <a:gd name="T10" fmla="*/ 0 w 177"/>
                <a:gd name="T11" fmla="*/ 21 h 155"/>
                <a:gd name="T12" fmla="*/ 14 w 177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55">
                  <a:moveTo>
                    <a:pt x="14" y="0"/>
                  </a:moveTo>
                  <a:lnTo>
                    <a:pt x="120" y="141"/>
                  </a:lnTo>
                  <a:lnTo>
                    <a:pt x="177" y="134"/>
                  </a:lnTo>
                  <a:lnTo>
                    <a:pt x="163" y="148"/>
                  </a:lnTo>
                  <a:lnTo>
                    <a:pt x="106" y="155"/>
                  </a:lnTo>
                  <a:lnTo>
                    <a:pt x="0" y="21"/>
                  </a:lnTo>
                  <a:lnTo>
                    <a:pt x="14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71" name="Freeform 651"/>
            <p:cNvSpPr>
              <a:spLocks/>
            </p:cNvSpPr>
            <p:nvPr/>
          </p:nvSpPr>
          <p:spPr bwMode="auto">
            <a:xfrm>
              <a:off x="3259" y="1865"/>
              <a:ext cx="118" cy="114"/>
            </a:xfrm>
            <a:custGeom>
              <a:avLst/>
              <a:gdLst>
                <a:gd name="T0" fmla="*/ 28 w 198"/>
                <a:gd name="T1" fmla="*/ 0 h 163"/>
                <a:gd name="T2" fmla="*/ 134 w 198"/>
                <a:gd name="T3" fmla="*/ 141 h 163"/>
                <a:gd name="T4" fmla="*/ 127 w 198"/>
                <a:gd name="T5" fmla="*/ 148 h 163"/>
                <a:gd name="T6" fmla="*/ 127 w 198"/>
                <a:gd name="T7" fmla="*/ 141 h 163"/>
                <a:gd name="T8" fmla="*/ 184 w 198"/>
                <a:gd name="T9" fmla="*/ 134 h 163"/>
                <a:gd name="T10" fmla="*/ 198 w 198"/>
                <a:gd name="T11" fmla="*/ 134 h 163"/>
                <a:gd name="T12" fmla="*/ 191 w 198"/>
                <a:gd name="T13" fmla="*/ 141 h 163"/>
                <a:gd name="T14" fmla="*/ 177 w 198"/>
                <a:gd name="T15" fmla="*/ 155 h 163"/>
                <a:gd name="T16" fmla="*/ 170 w 198"/>
                <a:gd name="T17" fmla="*/ 155 h 163"/>
                <a:gd name="T18" fmla="*/ 170 w 198"/>
                <a:gd name="T19" fmla="*/ 155 h 163"/>
                <a:gd name="T20" fmla="*/ 113 w 198"/>
                <a:gd name="T21" fmla="*/ 163 h 163"/>
                <a:gd name="T22" fmla="*/ 113 w 198"/>
                <a:gd name="T23" fmla="*/ 163 h 163"/>
                <a:gd name="T24" fmla="*/ 113 w 198"/>
                <a:gd name="T25" fmla="*/ 163 h 163"/>
                <a:gd name="T26" fmla="*/ 7 w 198"/>
                <a:gd name="T27" fmla="*/ 28 h 163"/>
                <a:gd name="T28" fmla="*/ 0 w 198"/>
                <a:gd name="T29" fmla="*/ 28 h 163"/>
                <a:gd name="T30" fmla="*/ 7 w 198"/>
                <a:gd name="T31" fmla="*/ 21 h 163"/>
                <a:gd name="T32" fmla="*/ 14 w 198"/>
                <a:gd name="T33" fmla="*/ 21 h 163"/>
                <a:gd name="T34" fmla="*/ 120 w 198"/>
                <a:gd name="T35" fmla="*/ 155 h 163"/>
                <a:gd name="T36" fmla="*/ 113 w 198"/>
                <a:gd name="T37" fmla="*/ 163 h 163"/>
                <a:gd name="T38" fmla="*/ 113 w 198"/>
                <a:gd name="T39" fmla="*/ 155 h 163"/>
                <a:gd name="T40" fmla="*/ 170 w 198"/>
                <a:gd name="T41" fmla="*/ 148 h 163"/>
                <a:gd name="T42" fmla="*/ 170 w 198"/>
                <a:gd name="T43" fmla="*/ 155 h 163"/>
                <a:gd name="T44" fmla="*/ 170 w 198"/>
                <a:gd name="T45" fmla="*/ 148 h 163"/>
                <a:gd name="T46" fmla="*/ 184 w 198"/>
                <a:gd name="T47" fmla="*/ 134 h 163"/>
                <a:gd name="T48" fmla="*/ 191 w 198"/>
                <a:gd name="T49" fmla="*/ 141 h 163"/>
                <a:gd name="T50" fmla="*/ 184 w 198"/>
                <a:gd name="T51" fmla="*/ 141 h 163"/>
                <a:gd name="T52" fmla="*/ 127 w 198"/>
                <a:gd name="T53" fmla="*/ 148 h 163"/>
                <a:gd name="T54" fmla="*/ 127 w 198"/>
                <a:gd name="T55" fmla="*/ 148 h 163"/>
                <a:gd name="T56" fmla="*/ 127 w 198"/>
                <a:gd name="T57" fmla="*/ 148 h 163"/>
                <a:gd name="T58" fmla="*/ 21 w 198"/>
                <a:gd name="T59" fmla="*/ 7 h 163"/>
                <a:gd name="T60" fmla="*/ 28 w 198"/>
                <a:gd name="T6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8" h="163">
                  <a:moveTo>
                    <a:pt x="28" y="0"/>
                  </a:moveTo>
                  <a:lnTo>
                    <a:pt x="134" y="141"/>
                  </a:lnTo>
                  <a:lnTo>
                    <a:pt x="127" y="148"/>
                  </a:lnTo>
                  <a:lnTo>
                    <a:pt x="127" y="141"/>
                  </a:lnTo>
                  <a:lnTo>
                    <a:pt x="184" y="134"/>
                  </a:lnTo>
                  <a:lnTo>
                    <a:pt x="198" y="134"/>
                  </a:lnTo>
                  <a:lnTo>
                    <a:pt x="191" y="141"/>
                  </a:lnTo>
                  <a:lnTo>
                    <a:pt x="177" y="155"/>
                  </a:lnTo>
                  <a:lnTo>
                    <a:pt x="170" y="155"/>
                  </a:lnTo>
                  <a:lnTo>
                    <a:pt x="170" y="155"/>
                  </a:lnTo>
                  <a:lnTo>
                    <a:pt x="113" y="163"/>
                  </a:lnTo>
                  <a:lnTo>
                    <a:pt x="113" y="163"/>
                  </a:lnTo>
                  <a:lnTo>
                    <a:pt x="113" y="163"/>
                  </a:lnTo>
                  <a:lnTo>
                    <a:pt x="7" y="28"/>
                  </a:lnTo>
                  <a:lnTo>
                    <a:pt x="0" y="28"/>
                  </a:lnTo>
                  <a:lnTo>
                    <a:pt x="7" y="21"/>
                  </a:lnTo>
                  <a:lnTo>
                    <a:pt x="14" y="21"/>
                  </a:lnTo>
                  <a:lnTo>
                    <a:pt x="120" y="155"/>
                  </a:lnTo>
                  <a:lnTo>
                    <a:pt x="113" y="163"/>
                  </a:lnTo>
                  <a:lnTo>
                    <a:pt x="113" y="155"/>
                  </a:lnTo>
                  <a:lnTo>
                    <a:pt x="170" y="148"/>
                  </a:lnTo>
                  <a:lnTo>
                    <a:pt x="170" y="155"/>
                  </a:lnTo>
                  <a:lnTo>
                    <a:pt x="170" y="148"/>
                  </a:lnTo>
                  <a:lnTo>
                    <a:pt x="184" y="134"/>
                  </a:lnTo>
                  <a:lnTo>
                    <a:pt x="191" y="141"/>
                  </a:lnTo>
                  <a:lnTo>
                    <a:pt x="184" y="141"/>
                  </a:lnTo>
                  <a:lnTo>
                    <a:pt x="127" y="148"/>
                  </a:lnTo>
                  <a:lnTo>
                    <a:pt x="127" y="148"/>
                  </a:lnTo>
                  <a:lnTo>
                    <a:pt x="127" y="148"/>
                  </a:lnTo>
                  <a:lnTo>
                    <a:pt x="21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72" name="Freeform 652"/>
            <p:cNvSpPr>
              <a:spLocks/>
            </p:cNvSpPr>
            <p:nvPr/>
          </p:nvSpPr>
          <p:spPr bwMode="auto">
            <a:xfrm>
              <a:off x="3263" y="1860"/>
              <a:ext cx="13" cy="25"/>
            </a:xfrm>
            <a:custGeom>
              <a:avLst/>
              <a:gdLst>
                <a:gd name="T0" fmla="*/ 0 w 21"/>
                <a:gd name="T1" fmla="*/ 29 h 36"/>
                <a:gd name="T2" fmla="*/ 14 w 21"/>
                <a:gd name="T3" fmla="*/ 8 h 36"/>
                <a:gd name="T4" fmla="*/ 14 w 21"/>
                <a:gd name="T5" fmla="*/ 0 h 36"/>
                <a:gd name="T6" fmla="*/ 21 w 21"/>
                <a:gd name="T7" fmla="*/ 8 h 36"/>
                <a:gd name="T8" fmla="*/ 21 w 21"/>
                <a:gd name="T9" fmla="*/ 15 h 36"/>
                <a:gd name="T10" fmla="*/ 7 w 21"/>
                <a:gd name="T11" fmla="*/ 36 h 36"/>
                <a:gd name="T12" fmla="*/ 0 w 21"/>
                <a:gd name="T13" fmla="*/ 29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6">
                  <a:moveTo>
                    <a:pt x="0" y="29"/>
                  </a:moveTo>
                  <a:lnTo>
                    <a:pt x="14" y="8"/>
                  </a:lnTo>
                  <a:lnTo>
                    <a:pt x="14" y="0"/>
                  </a:lnTo>
                  <a:lnTo>
                    <a:pt x="21" y="8"/>
                  </a:lnTo>
                  <a:lnTo>
                    <a:pt x="21" y="15"/>
                  </a:lnTo>
                  <a:lnTo>
                    <a:pt x="7" y="36"/>
                  </a:lnTo>
                  <a:lnTo>
                    <a:pt x="0" y="29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73" name="Freeform 653"/>
            <p:cNvSpPr>
              <a:spLocks/>
            </p:cNvSpPr>
            <p:nvPr/>
          </p:nvSpPr>
          <p:spPr bwMode="auto">
            <a:xfrm>
              <a:off x="3255" y="1875"/>
              <a:ext cx="21" cy="34"/>
            </a:xfrm>
            <a:custGeom>
              <a:avLst/>
              <a:gdLst>
                <a:gd name="T0" fmla="*/ 28 w 35"/>
                <a:gd name="T1" fmla="*/ 0 h 49"/>
                <a:gd name="T2" fmla="*/ 14 w 35"/>
                <a:gd name="T3" fmla="*/ 14 h 49"/>
                <a:gd name="T4" fmla="*/ 14 w 35"/>
                <a:gd name="T5" fmla="*/ 21 h 49"/>
                <a:gd name="T6" fmla="*/ 0 w 35"/>
                <a:gd name="T7" fmla="*/ 42 h 49"/>
                <a:gd name="T8" fmla="*/ 0 w 35"/>
                <a:gd name="T9" fmla="*/ 49 h 49"/>
                <a:gd name="T10" fmla="*/ 14 w 35"/>
                <a:gd name="T11" fmla="*/ 28 h 49"/>
                <a:gd name="T12" fmla="*/ 21 w 35"/>
                <a:gd name="T13" fmla="*/ 28 h 49"/>
                <a:gd name="T14" fmla="*/ 35 w 35"/>
                <a:gd name="T15" fmla="*/ 7 h 49"/>
                <a:gd name="T16" fmla="*/ 28 w 35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9">
                  <a:moveTo>
                    <a:pt x="28" y="0"/>
                  </a:moveTo>
                  <a:lnTo>
                    <a:pt x="14" y="14"/>
                  </a:lnTo>
                  <a:lnTo>
                    <a:pt x="14" y="21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14" y="28"/>
                  </a:lnTo>
                  <a:lnTo>
                    <a:pt x="21" y="28"/>
                  </a:lnTo>
                  <a:lnTo>
                    <a:pt x="35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74" name="Freeform 654"/>
            <p:cNvSpPr>
              <a:spLocks/>
            </p:cNvSpPr>
            <p:nvPr/>
          </p:nvSpPr>
          <p:spPr bwMode="auto">
            <a:xfrm>
              <a:off x="3255" y="1875"/>
              <a:ext cx="25" cy="50"/>
            </a:xfrm>
            <a:custGeom>
              <a:avLst/>
              <a:gdLst>
                <a:gd name="T0" fmla="*/ 35 w 42"/>
                <a:gd name="T1" fmla="*/ 7 h 71"/>
                <a:gd name="T2" fmla="*/ 21 w 42"/>
                <a:gd name="T3" fmla="*/ 21 h 71"/>
                <a:gd name="T4" fmla="*/ 14 w 42"/>
                <a:gd name="T5" fmla="*/ 14 h 71"/>
                <a:gd name="T6" fmla="*/ 21 w 42"/>
                <a:gd name="T7" fmla="*/ 14 h 71"/>
                <a:gd name="T8" fmla="*/ 21 w 42"/>
                <a:gd name="T9" fmla="*/ 21 h 71"/>
                <a:gd name="T10" fmla="*/ 21 w 42"/>
                <a:gd name="T11" fmla="*/ 28 h 71"/>
                <a:gd name="T12" fmla="*/ 21 w 42"/>
                <a:gd name="T13" fmla="*/ 28 h 71"/>
                <a:gd name="T14" fmla="*/ 7 w 42"/>
                <a:gd name="T15" fmla="*/ 49 h 71"/>
                <a:gd name="T16" fmla="*/ 0 w 42"/>
                <a:gd name="T17" fmla="*/ 42 h 71"/>
                <a:gd name="T18" fmla="*/ 7 w 42"/>
                <a:gd name="T19" fmla="*/ 42 h 71"/>
                <a:gd name="T20" fmla="*/ 7 w 42"/>
                <a:gd name="T21" fmla="*/ 49 h 71"/>
                <a:gd name="T22" fmla="*/ 7 w 42"/>
                <a:gd name="T23" fmla="*/ 56 h 71"/>
                <a:gd name="T24" fmla="*/ 0 w 42"/>
                <a:gd name="T25" fmla="*/ 49 h 71"/>
                <a:gd name="T26" fmla="*/ 14 w 42"/>
                <a:gd name="T27" fmla="*/ 28 h 71"/>
                <a:gd name="T28" fmla="*/ 14 w 42"/>
                <a:gd name="T29" fmla="*/ 28 h 71"/>
                <a:gd name="T30" fmla="*/ 14 w 42"/>
                <a:gd name="T31" fmla="*/ 28 h 71"/>
                <a:gd name="T32" fmla="*/ 21 w 42"/>
                <a:gd name="T33" fmla="*/ 28 h 71"/>
                <a:gd name="T34" fmla="*/ 28 w 42"/>
                <a:gd name="T35" fmla="*/ 35 h 71"/>
                <a:gd name="T36" fmla="*/ 21 w 42"/>
                <a:gd name="T37" fmla="*/ 28 h 71"/>
                <a:gd name="T38" fmla="*/ 35 w 42"/>
                <a:gd name="T39" fmla="*/ 7 h 71"/>
                <a:gd name="T40" fmla="*/ 42 w 42"/>
                <a:gd name="T41" fmla="*/ 7 h 71"/>
                <a:gd name="T42" fmla="*/ 42 w 42"/>
                <a:gd name="T43" fmla="*/ 7 h 71"/>
                <a:gd name="T44" fmla="*/ 42 w 42"/>
                <a:gd name="T45" fmla="*/ 14 h 71"/>
                <a:gd name="T46" fmla="*/ 28 w 42"/>
                <a:gd name="T47" fmla="*/ 35 h 71"/>
                <a:gd name="T48" fmla="*/ 28 w 42"/>
                <a:gd name="T49" fmla="*/ 35 h 71"/>
                <a:gd name="T50" fmla="*/ 21 w 42"/>
                <a:gd name="T51" fmla="*/ 35 h 71"/>
                <a:gd name="T52" fmla="*/ 14 w 42"/>
                <a:gd name="T53" fmla="*/ 35 h 71"/>
                <a:gd name="T54" fmla="*/ 14 w 42"/>
                <a:gd name="T55" fmla="*/ 28 h 71"/>
                <a:gd name="T56" fmla="*/ 21 w 42"/>
                <a:gd name="T57" fmla="*/ 35 h 71"/>
                <a:gd name="T58" fmla="*/ 7 w 42"/>
                <a:gd name="T59" fmla="*/ 56 h 71"/>
                <a:gd name="T60" fmla="*/ 0 w 42"/>
                <a:gd name="T61" fmla="*/ 71 h 71"/>
                <a:gd name="T62" fmla="*/ 0 w 42"/>
                <a:gd name="T63" fmla="*/ 49 h 71"/>
                <a:gd name="T64" fmla="*/ 0 w 42"/>
                <a:gd name="T65" fmla="*/ 42 h 71"/>
                <a:gd name="T66" fmla="*/ 0 w 42"/>
                <a:gd name="T67" fmla="*/ 42 h 71"/>
                <a:gd name="T68" fmla="*/ 0 w 42"/>
                <a:gd name="T69" fmla="*/ 42 h 71"/>
                <a:gd name="T70" fmla="*/ 14 w 42"/>
                <a:gd name="T71" fmla="*/ 21 h 71"/>
                <a:gd name="T72" fmla="*/ 21 w 42"/>
                <a:gd name="T73" fmla="*/ 28 h 71"/>
                <a:gd name="T74" fmla="*/ 14 w 42"/>
                <a:gd name="T75" fmla="*/ 21 h 71"/>
                <a:gd name="T76" fmla="*/ 14 w 42"/>
                <a:gd name="T77" fmla="*/ 14 h 71"/>
                <a:gd name="T78" fmla="*/ 14 w 42"/>
                <a:gd name="T79" fmla="*/ 14 h 71"/>
                <a:gd name="T80" fmla="*/ 14 w 42"/>
                <a:gd name="T81" fmla="*/ 14 h 71"/>
                <a:gd name="T82" fmla="*/ 28 w 42"/>
                <a:gd name="T83" fmla="*/ 0 h 71"/>
                <a:gd name="T84" fmla="*/ 35 w 42"/>
                <a:gd name="T85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71">
                  <a:moveTo>
                    <a:pt x="35" y="7"/>
                  </a:moveTo>
                  <a:lnTo>
                    <a:pt x="21" y="21"/>
                  </a:lnTo>
                  <a:lnTo>
                    <a:pt x="14" y="14"/>
                  </a:lnTo>
                  <a:lnTo>
                    <a:pt x="21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7" y="49"/>
                  </a:lnTo>
                  <a:lnTo>
                    <a:pt x="0" y="42"/>
                  </a:lnTo>
                  <a:lnTo>
                    <a:pt x="7" y="42"/>
                  </a:lnTo>
                  <a:lnTo>
                    <a:pt x="7" y="49"/>
                  </a:lnTo>
                  <a:lnTo>
                    <a:pt x="7" y="56"/>
                  </a:lnTo>
                  <a:lnTo>
                    <a:pt x="0" y="49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1" y="28"/>
                  </a:lnTo>
                  <a:lnTo>
                    <a:pt x="28" y="35"/>
                  </a:lnTo>
                  <a:lnTo>
                    <a:pt x="21" y="2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14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1" y="35"/>
                  </a:lnTo>
                  <a:lnTo>
                    <a:pt x="14" y="35"/>
                  </a:lnTo>
                  <a:lnTo>
                    <a:pt x="14" y="28"/>
                  </a:lnTo>
                  <a:lnTo>
                    <a:pt x="21" y="35"/>
                  </a:lnTo>
                  <a:lnTo>
                    <a:pt x="7" y="56"/>
                  </a:lnTo>
                  <a:lnTo>
                    <a:pt x="0" y="71"/>
                  </a:lnTo>
                  <a:lnTo>
                    <a:pt x="0" y="49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4" y="21"/>
                  </a:lnTo>
                  <a:lnTo>
                    <a:pt x="21" y="28"/>
                  </a:lnTo>
                  <a:lnTo>
                    <a:pt x="14" y="21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8" y="0"/>
                  </a:lnTo>
                  <a:lnTo>
                    <a:pt x="35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75" name="Freeform 655"/>
            <p:cNvSpPr>
              <a:spLocks/>
            </p:cNvSpPr>
            <p:nvPr/>
          </p:nvSpPr>
          <p:spPr bwMode="auto">
            <a:xfrm>
              <a:off x="3272" y="1870"/>
              <a:ext cx="8" cy="15"/>
            </a:xfrm>
            <a:custGeom>
              <a:avLst/>
              <a:gdLst>
                <a:gd name="T0" fmla="*/ 7 w 14"/>
                <a:gd name="T1" fmla="*/ 21 h 21"/>
                <a:gd name="T2" fmla="*/ 0 w 14"/>
                <a:gd name="T3" fmla="*/ 14 h 21"/>
                <a:gd name="T4" fmla="*/ 0 w 14"/>
                <a:gd name="T5" fmla="*/ 7 h 21"/>
                <a:gd name="T6" fmla="*/ 7 w 14"/>
                <a:gd name="T7" fmla="*/ 0 h 21"/>
                <a:gd name="T8" fmla="*/ 7 w 14"/>
                <a:gd name="T9" fmla="*/ 7 h 21"/>
                <a:gd name="T10" fmla="*/ 14 w 14"/>
                <a:gd name="T11" fmla="*/ 14 h 21"/>
                <a:gd name="T12" fmla="*/ 7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7" y="21"/>
                  </a:moveTo>
                  <a:lnTo>
                    <a:pt x="0" y="14"/>
                  </a:lnTo>
                  <a:lnTo>
                    <a:pt x="0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14" y="14"/>
                  </a:lnTo>
                  <a:lnTo>
                    <a:pt x="7" y="21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76" name="Freeform 656"/>
            <p:cNvSpPr>
              <a:spLocks/>
            </p:cNvSpPr>
            <p:nvPr/>
          </p:nvSpPr>
          <p:spPr bwMode="auto">
            <a:xfrm>
              <a:off x="3263" y="1885"/>
              <a:ext cx="21" cy="35"/>
            </a:xfrm>
            <a:custGeom>
              <a:avLst/>
              <a:gdLst>
                <a:gd name="T0" fmla="*/ 28 w 35"/>
                <a:gd name="T1" fmla="*/ 0 h 50"/>
                <a:gd name="T2" fmla="*/ 14 w 35"/>
                <a:gd name="T3" fmla="*/ 21 h 50"/>
                <a:gd name="T4" fmla="*/ 14 w 35"/>
                <a:gd name="T5" fmla="*/ 28 h 50"/>
                <a:gd name="T6" fmla="*/ 0 w 35"/>
                <a:gd name="T7" fmla="*/ 42 h 50"/>
                <a:gd name="T8" fmla="*/ 0 w 35"/>
                <a:gd name="T9" fmla="*/ 50 h 50"/>
                <a:gd name="T10" fmla="*/ 14 w 35"/>
                <a:gd name="T11" fmla="*/ 28 h 50"/>
                <a:gd name="T12" fmla="*/ 21 w 35"/>
                <a:gd name="T13" fmla="*/ 28 h 50"/>
                <a:gd name="T14" fmla="*/ 35 w 35"/>
                <a:gd name="T15" fmla="*/ 14 h 50"/>
                <a:gd name="T16" fmla="*/ 28 w 35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0">
                  <a:moveTo>
                    <a:pt x="28" y="0"/>
                  </a:moveTo>
                  <a:lnTo>
                    <a:pt x="14" y="21"/>
                  </a:lnTo>
                  <a:lnTo>
                    <a:pt x="14" y="28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14" y="28"/>
                  </a:lnTo>
                  <a:lnTo>
                    <a:pt x="21" y="28"/>
                  </a:lnTo>
                  <a:lnTo>
                    <a:pt x="35" y="14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77" name="Freeform 657"/>
            <p:cNvSpPr>
              <a:spLocks/>
            </p:cNvSpPr>
            <p:nvPr/>
          </p:nvSpPr>
          <p:spPr bwMode="auto">
            <a:xfrm>
              <a:off x="3263" y="1885"/>
              <a:ext cx="29" cy="50"/>
            </a:xfrm>
            <a:custGeom>
              <a:avLst/>
              <a:gdLst>
                <a:gd name="T0" fmla="*/ 35 w 49"/>
                <a:gd name="T1" fmla="*/ 7 h 71"/>
                <a:gd name="T2" fmla="*/ 21 w 49"/>
                <a:gd name="T3" fmla="*/ 28 h 71"/>
                <a:gd name="T4" fmla="*/ 14 w 49"/>
                <a:gd name="T5" fmla="*/ 21 h 71"/>
                <a:gd name="T6" fmla="*/ 21 w 49"/>
                <a:gd name="T7" fmla="*/ 21 h 71"/>
                <a:gd name="T8" fmla="*/ 21 w 49"/>
                <a:gd name="T9" fmla="*/ 28 h 71"/>
                <a:gd name="T10" fmla="*/ 21 w 49"/>
                <a:gd name="T11" fmla="*/ 35 h 71"/>
                <a:gd name="T12" fmla="*/ 21 w 49"/>
                <a:gd name="T13" fmla="*/ 35 h 71"/>
                <a:gd name="T14" fmla="*/ 7 w 49"/>
                <a:gd name="T15" fmla="*/ 50 h 71"/>
                <a:gd name="T16" fmla="*/ 0 w 49"/>
                <a:gd name="T17" fmla="*/ 42 h 71"/>
                <a:gd name="T18" fmla="*/ 7 w 49"/>
                <a:gd name="T19" fmla="*/ 42 h 71"/>
                <a:gd name="T20" fmla="*/ 7 w 49"/>
                <a:gd name="T21" fmla="*/ 50 h 71"/>
                <a:gd name="T22" fmla="*/ 7 w 49"/>
                <a:gd name="T23" fmla="*/ 57 h 71"/>
                <a:gd name="T24" fmla="*/ 0 w 49"/>
                <a:gd name="T25" fmla="*/ 50 h 71"/>
                <a:gd name="T26" fmla="*/ 14 w 49"/>
                <a:gd name="T27" fmla="*/ 28 h 71"/>
                <a:gd name="T28" fmla="*/ 14 w 49"/>
                <a:gd name="T29" fmla="*/ 28 h 71"/>
                <a:gd name="T30" fmla="*/ 14 w 49"/>
                <a:gd name="T31" fmla="*/ 28 h 71"/>
                <a:gd name="T32" fmla="*/ 21 w 49"/>
                <a:gd name="T33" fmla="*/ 28 h 71"/>
                <a:gd name="T34" fmla="*/ 28 w 49"/>
                <a:gd name="T35" fmla="*/ 35 h 71"/>
                <a:gd name="T36" fmla="*/ 21 w 49"/>
                <a:gd name="T37" fmla="*/ 28 h 71"/>
                <a:gd name="T38" fmla="*/ 35 w 49"/>
                <a:gd name="T39" fmla="*/ 14 h 71"/>
                <a:gd name="T40" fmla="*/ 42 w 49"/>
                <a:gd name="T41" fmla="*/ 14 h 71"/>
                <a:gd name="T42" fmla="*/ 49 w 49"/>
                <a:gd name="T43" fmla="*/ 21 h 71"/>
                <a:gd name="T44" fmla="*/ 42 w 49"/>
                <a:gd name="T45" fmla="*/ 21 h 71"/>
                <a:gd name="T46" fmla="*/ 28 w 49"/>
                <a:gd name="T47" fmla="*/ 35 h 71"/>
                <a:gd name="T48" fmla="*/ 28 w 49"/>
                <a:gd name="T49" fmla="*/ 35 h 71"/>
                <a:gd name="T50" fmla="*/ 21 w 49"/>
                <a:gd name="T51" fmla="*/ 35 h 71"/>
                <a:gd name="T52" fmla="*/ 14 w 49"/>
                <a:gd name="T53" fmla="*/ 35 h 71"/>
                <a:gd name="T54" fmla="*/ 14 w 49"/>
                <a:gd name="T55" fmla="*/ 28 h 71"/>
                <a:gd name="T56" fmla="*/ 21 w 49"/>
                <a:gd name="T57" fmla="*/ 35 h 71"/>
                <a:gd name="T58" fmla="*/ 7 w 49"/>
                <a:gd name="T59" fmla="*/ 57 h 71"/>
                <a:gd name="T60" fmla="*/ 0 w 49"/>
                <a:gd name="T61" fmla="*/ 71 h 71"/>
                <a:gd name="T62" fmla="*/ 0 w 49"/>
                <a:gd name="T63" fmla="*/ 50 h 71"/>
                <a:gd name="T64" fmla="*/ 0 w 49"/>
                <a:gd name="T65" fmla="*/ 42 h 71"/>
                <a:gd name="T66" fmla="*/ 0 w 49"/>
                <a:gd name="T67" fmla="*/ 42 h 71"/>
                <a:gd name="T68" fmla="*/ 0 w 49"/>
                <a:gd name="T69" fmla="*/ 42 h 71"/>
                <a:gd name="T70" fmla="*/ 14 w 49"/>
                <a:gd name="T71" fmla="*/ 28 h 71"/>
                <a:gd name="T72" fmla="*/ 21 w 49"/>
                <a:gd name="T73" fmla="*/ 35 h 71"/>
                <a:gd name="T74" fmla="*/ 14 w 49"/>
                <a:gd name="T75" fmla="*/ 28 h 71"/>
                <a:gd name="T76" fmla="*/ 14 w 49"/>
                <a:gd name="T77" fmla="*/ 21 h 71"/>
                <a:gd name="T78" fmla="*/ 14 w 49"/>
                <a:gd name="T79" fmla="*/ 21 h 71"/>
                <a:gd name="T80" fmla="*/ 14 w 49"/>
                <a:gd name="T81" fmla="*/ 21 h 71"/>
                <a:gd name="T82" fmla="*/ 28 w 49"/>
                <a:gd name="T83" fmla="*/ 0 h 71"/>
                <a:gd name="T84" fmla="*/ 35 w 49"/>
                <a:gd name="T85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" h="71">
                  <a:moveTo>
                    <a:pt x="35" y="7"/>
                  </a:moveTo>
                  <a:lnTo>
                    <a:pt x="21" y="28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7" y="50"/>
                  </a:lnTo>
                  <a:lnTo>
                    <a:pt x="0" y="42"/>
                  </a:lnTo>
                  <a:lnTo>
                    <a:pt x="7" y="42"/>
                  </a:lnTo>
                  <a:lnTo>
                    <a:pt x="7" y="50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1" y="28"/>
                  </a:lnTo>
                  <a:lnTo>
                    <a:pt x="28" y="35"/>
                  </a:lnTo>
                  <a:lnTo>
                    <a:pt x="21" y="28"/>
                  </a:lnTo>
                  <a:lnTo>
                    <a:pt x="35" y="14"/>
                  </a:lnTo>
                  <a:lnTo>
                    <a:pt x="42" y="14"/>
                  </a:lnTo>
                  <a:lnTo>
                    <a:pt x="49" y="21"/>
                  </a:lnTo>
                  <a:lnTo>
                    <a:pt x="42" y="21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1" y="35"/>
                  </a:lnTo>
                  <a:lnTo>
                    <a:pt x="14" y="35"/>
                  </a:lnTo>
                  <a:lnTo>
                    <a:pt x="14" y="28"/>
                  </a:lnTo>
                  <a:lnTo>
                    <a:pt x="21" y="35"/>
                  </a:lnTo>
                  <a:lnTo>
                    <a:pt x="7" y="57"/>
                  </a:lnTo>
                  <a:lnTo>
                    <a:pt x="0" y="71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4" y="28"/>
                  </a:lnTo>
                  <a:lnTo>
                    <a:pt x="21" y="35"/>
                  </a:lnTo>
                  <a:lnTo>
                    <a:pt x="14" y="28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28" y="0"/>
                  </a:lnTo>
                  <a:lnTo>
                    <a:pt x="35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78" name="Freeform 658"/>
            <p:cNvSpPr>
              <a:spLocks/>
            </p:cNvSpPr>
            <p:nvPr/>
          </p:nvSpPr>
          <p:spPr bwMode="auto">
            <a:xfrm>
              <a:off x="3280" y="1880"/>
              <a:ext cx="8" cy="15"/>
            </a:xfrm>
            <a:custGeom>
              <a:avLst/>
              <a:gdLst>
                <a:gd name="T0" fmla="*/ 7 w 14"/>
                <a:gd name="T1" fmla="*/ 21 h 21"/>
                <a:gd name="T2" fmla="*/ 0 w 14"/>
                <a:gd name="T3" fmla="*/ 7 h 21"/>
                <a:gd name="T4" fmla="*/ 0 w 14"/>
                <a:gd name="T5" fmla="*/ 7 h 21"/>
                <a:gd name="T6" fmla="*/ 7 w 14"/>
                <a:gd name="T7" fmla="*/ 0 h 21"/>
                <a:gd name="T8" fmla="*/ 7 w 14"/>
                <a:gd name="T9" fmla="*/ 7 h 21"/>
                <a:gd name="T10" fmla="*/ 14 w 14"/>
                <a:gd name="T11" fmla="*/ 21 h 21"/>
                <a:gd name="T12" fmla="*/ 7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7" y="21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14" y="21"/>
                  </a:lnTo>
                  <a:lnTo>
                    <a:pt x="7" y="21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79" name="Freeform 659"/>
            <p:cNvSpPr>
              <a:spLocks/>
            </p:cNvSpPr>
            <p:nvPr/>
          </p:nvSpPr>
          <p:spPr bwMode="auto">
            <a:xfrm>
              <a:off x="3267" y="1900"/>
              <a:ext cx="25" cy="30"/>
            </a:xfrm>
            <a:custGeom>
              <a:avLst/>
              <a:gdLst>
                <a:gd name="T0" fmla="*/ 28 w 42"/>
                <a:gd name="T1" fmla="*/ 0 h 43"/>
                <a:gd name="T2" fmla="*/ 21 w 42"/>
                <a:gd name="T3" fmla="*/ 14 h 43"/>
                <a:gd name="T4" fmla="*/ 21 w 42"/>
                <a:gd name="T5" fmla="*/ 21 h 43"/>
                <a:gd name="T6" fmla="*/ 0 w 42"/>
                <a:gd name="T7" fmla="*/ 43 h 43"/>
                <a:gd name="T8" fmla="*/ 7 w 42"/>
                <a:gd name="T9" fmla="*/ 43 h 43"/>
                <a:gd name="T10" fmla="*/ 21 w 42"/>
                <a:gd name="T11" fmla="*/ 21 h 43"/>
                <a:gd name="T12" fmla="*/ 28 w 42"/>
                <a:gd name="T13" fmla="*/ 21 h 43"/>
                <a:gd name="T14" fmla="*/ 42 w 42"/>
                <a:gd name="T15" fmla="*/ 7 h 43"/>
                <a:gd name="T16" fmla="*/ 28 w 42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43">
                  <a:moveTo>
                    <a:pt x="28" y="0"/>
                  </a:moveTo>
                  <a:lnTo>
                    <a:pt x="21" y="14"/>
                  </a:lnTo>
                  <a:lnTo>
                    <a:pt x="21" y="21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1" y="21"/>
                  </a:lnTo>
                  <a:lnTo>
                    <a:pt x="28" y="21"/>
                  </a:lnTo>
                  <a:lnTo>
                    <a:pt x="42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80" name="Freeform 660"/>
            <p:cNvSpPr>
              <a:spLocks/>
            </p:cNvSpPr>
            <p:nvPr/>
          </p:nvSpPr>
          <p:spPr bwMode="auto">
            <a:xfrm>
              <a:off x="3263" y="1900"/>
              <a:ext cx="38" cy="35"/>
            </a:xfrm>
            <a:custGeom>
              <a:avLst/>
              <a:gdLst>
                <a:gd name="T0" fmla="*/ 42 w 64"/>
                <a:gd name="T1" fmla="*/ 0 h 50"/>
                <a:gd name="T2" fmla="*/ 35 w 64"/>
                <a:gd name="T3" fmla="*/ 14 h 50"/>
                <a:gd name="T4" fmla="*/ 28 w 64"/>
                <a:gd name="T5" fmla="*/ 14 h 50"/>
                <a:gd name="T6" fmla="*/ 35 w 64"/>
                <a:gd name="T7" fmla="*/ 14 h 50"/>
                <a:gd name="T8" fmla="*/ 35 w 64"/>
                <a:gd name="T9" fmla="*/ 21 h 50"/>
                <a:gd name="T10" fmla="*/ 35 w 64"/>
                <a:gd name="T11" fmla="*/ 29 h 50"/>
                <a:gd name="T12" fmla="*/ 35 w 64"/>
                <a:gd name="T13" fmla="*/ 29 h 50"/>
                <a:gd name="T14" fmla="*/ 14 w 64"/>
                <a:gd name="T15" fmla="*/ 50 h 50"/>
                <a:gd name="T16" fmla="*/ 7 w 64"/>
                <a:gd name="T17" fmla="*/ 50 h 50"/>
                <a:gd name="T18" fmla="*/ 7 w 64"/>
                <a:gd name="T19" fmla="*/ 43 h 50"/>
                <a:gd name="T20" fmla="*/ 14 w 64"/>
                <a:gd name="T21" fmla="*/ 43 h 50"/>
                <a:gd name="T22" fmla="*/ 21 w 64"/>
                <a:gd name="T23" fmla="*/ 50 h 50"/>
                <a:gd name="T24" fmla="*/ 14 w 64"/>
                <a:gd name="T25" fmla="*/ 43 h 50"/>
                <a:gd name="T26" fmla="*/ 28 w 64"/>
                <a:gd name="T27" fmla="*/ 21 h 50"/>
                <a:gd name="T28" fmla="*/ 28 w 64"/>
                <a:gd name="T29" fmla="*/ 21 h 50"/>
                <a:gd name="T30" fmla="*/ 28 w 64"/>
                <a:gd name="T31" fmla="*/ 21 h 50"/>
                <a:gd name="T32" fmla="*/ 35 w 64"/>
                <a:gd name="T33" fmla="*/ 21 h 50"/>
                <a:gd name="T34" fmla="*/ 42 w 64"/>
                <a:gd name="T35" fmla="*/ 29 h 50"/>
                <a:gd name="T36" fmla="*/ 35 w 64"/>
                <a:gd name="T37" fmla="*/ 21 h 50"/>
                <a:gd name="T38" fmla="*/ 49 w 64"/>
                <a:gd name="T39" fmla="*/ 7 h 50"/>
                <a:gd name="T40" fmla="*/ 49 w 64"/>
                <a:gd name="T41" fmla="*/ 7 h 50"/>
                <a:gd name="T42" fmla="*/ 64 w 64"/>
                <a:gd name="T43" fmla="*/ 14 h 50"/>
                <a:gd name="T44" fmla="*/ 56 w 64"/>
                <a:gd name="T45" fmla="*/ 14 h 50"/>
                <a:gd name="T46" fmla="*/ 42 w 64"/>
                <a:gd name="T47" fmla="*/ 29 h 50"/>
                <a:gd name="T48" fmla="*/ 42 w 64"/>
                <a:gd name="T49" fmla="*/ 29 h 50"/>
                <a:gd name="T50" fmla="*/ 35 w 64"/>
                <a:gd name="T51" fmla="*/ 29 h 50"/>
                <a:gd name="T52" fmla="*/ 28 w 64"/>
                <a:gd name="T53" fmla="*/ 29 h 50"/>
                <a:gd name="T54" fmla="*/ 28 w 64"/>
                <a:gd name="T55" fmla="*/ 21 h 50"/>
                <a:gd name="T56" fmla="*/ 35 w 64"/>
                <a:gd name="T57" fmla="*/ 29 h 50"/>
                <a:gd name="T58" fmla="*/ 21 w 64"/>
                <a:gd name="T59" fmla="*/ 50 h 50"/>
                <a:gd name="T60" fmla="*/ 21 w 64"/>
                <a:gd name="T61" fmla="*/ 50 h 50"/>
                <a:gd name="T62" fmla="*/ 14 w 64"/>
                <a:gd name="T63" fmla="*/ 50 h 50"/>
                <a:gd name="T64" fmla="*/ 7 w 64"/>
                <a:gd name="T65" fmla="*/ 50 h 50"/>
                <a:gd name="T66" fmla="*/ 0 w 64"/>
                <a:gd name="T67" fmla="*/ 50 h 50"/>
                <a:gd name="T68" fmla="*/ 7 w 64"/>
                <a:gd name="T69" fmla="*/ 43 h 50"/>
                <a:gd name="T70" fmla="*/ 28 w 64"/>
                <a:gd name="T71" fmla="*/ 21 h 50"/>
                <a:gd name="T72" fmla="*/ 35 w 64"/>
                <a:gd name="T73" fmla="*/ 29 h 50"/>
                <a:gd name="T74" fmla="*/ 28 w 64"/>
                <a:gd name="T75" fmla="*/ 21 h 50"/>
                <a:gd name="T76" fmla="*/ 28 w 64"/>
                <a:gd name="T77" fmla="*/ 14 h 50"/>
                <a:gd name="T78" fmla="*/ 28 w 64"/>
                <a:gd name="T79" fmla="*/ 14 h 50"/>
                <a:gd name="T80" fmla="*/ 28 w 64"/>
                <a:gd name="T81" fmla="*/ 14 h 50"/>
                <a:gd name="T82" fmla="*/ 35 w 64"/>
                <a:gd name="T83" fmla="*/ 0 h 50"/>
                <a:gd name="T84" fmla="*/ 42 w 64"/>
                <a:gd name="T8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50">
                  <a:moveTo>
                    <a:pt x="42" y="0"/>
                  </a:moveTo>
                  <a:lnTo>
                    <a:pt x="35" y="14"/>
                  </a:lnTo>
                  <a:lnTo>
                    <a:pt x="28" y="14"/>
                  </a:lnTo>
                  <a:lnTo>
                    <a:pt x="35" y="14"/>
                  </a:lnTo>
                  <a:lnTo>
                    <a:pt x="35" y="21"/>
                  </a:lnTo>
                  <a:lnTo>
                    <a:pt x="35" y="29"/>
                  </a:lnTo>
                  <a:lnTo>
                    <a:pt x="35" y="29"/>
                  </a:lnTo>
                  <a:lnTo>
                    <a:pt x="14" y="50"/>
                  </a:lnTo>
                  <a:lnTo>
                    <a:pt x="7" y="50"/>
                  </a:lnTo>
                  <a:lnTo>
                    <a:pt x="7" y="43"/>
                  </a:lnTo>
                  <a:lnTo>
                    <a:pt x="14" y="43"/>
                  </a:lnTo>
                  <a:lnTo>
                    <a:pt x="21" y="50"/>
                  </a:lnTo>
                  <a:lnTo>
                    <a:pt x="14" y="43"/>
                  </a:lnTo>
                  <a:lnTo>
                    <a:pt x="28" y="21"/>
                  </a:lnTo>
                  <a:lnTo>
                    <a:pt x="28" y="21"/>
                  </a:lnTo>
                  <a:lnTo>
                    <a:pt x="28" y="21"/>
                  </a:lnTo>
                  <a:lnTo>
                    <a:pt x="35" y="21"/>
                  </a:lnTo>
                  <a:lnTo>
                    <a:pt x="42" y="29"/>
                  </a:lnTo>
                  <a:lnTo>
                    <a:pt x="35" y="21"/>
                  </a:lnTo>
                  <a:lnTo>
                    <a:pt x="49" y="7"/>
                  </a:lnTo>
                  <a:lnTo>
                    <a:pt x="49" y="7"/>
                  </a:lnTo>
                  <a:lnTo>
                    <a:pt x="64" y="14"/>
                  </a:lnTo>
                  <a:lnTo>
                    <a:pt x="56" y="14"/>
                  </a:lnTo>
                  <a:lnTo>
                    <a:pt x="42" y="29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28" y="29"/>
                  </a:lnTo>
                  <a:lnTo>
                    <a:pt x="28" y="21"/>
                  </a:lnTo>
                  <a:lnTo>
                    <a:pt x="35" y="29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14" y="50"/>
                  </a:lnTo>
                  <a:lnTo>
                    <a:pt x="7" y="50"/>
                  </a:lnTo>
                  <a:lnTo>
                    <a:pt x="0" y="50"/>
                  </a:lnTo>
                  <a:lnTo>
                    <a:pt x="7" y="43"/>
                  </a:lnTo>
                  <a:lnTo>
                    <a:pt x="28" y="21"/>
                  </a:lnTo>
                  <a:lnTo>
                    <a:pt x="35" y="29"/>
                  </a:lnTo>
                  <a:lnTo>
                    <a:pt x="28" y="21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35" y="0"/>
                  </a:lnTo>
                  <a:lnTo>
                    <a:pt x="42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81" name="Freeform 661"/>
            <p:cNvSpPr>
              <a:spLocks/>
            </p:cNvSpPr>
            <p:nvPr/>
          </p:nvSpPr>
          <p:spPr bwMode="auto">
            <a:xfrm>
              <a:off x="3284" y="1900"/>
              <a:ext cx="8" cy="9"/>
            </a:xfrm>
            <a:custGeom>
              <a:avLst/>
              <a:gdLst>
                <a:gd name="T0" fmla="*/ 14 w 14"/>
                <a:gd name="T1" fmla="*/ 14 h 14"/>
                <a:gd name="T2" fmla="*/ 0 w 14"/>
                <a:gd name="T3" fmla="*/ 7 h 14"/>
                <a:gd name="T4" fmla="*/ 0 w 14"/>
                <a:gd name="T5" fmla="*/ 0 h 14"/>
                <a:gd name="T6" fmla="*/ 0 w 14"/>
                <a:gd name="T7" fmla="*/ 0 h 14"/>
                <a:gd name="T8" fmla="*/ 0 w 14"/>
                <a:gd name="T9" fmla="*/ 0 h 14"/>
                <a:gd name="T10" fmla="*/ 14 w 14"/>
                <a:gd name="T11" fmla="*/ 7 h 14"/>
                <a:gd name="T12" fmla="*/ 14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4" y="14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7"/>
                  </a:lnTo>
                  <a:lnTo>
                    <a:pt x="14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82" name="Freeform 662"/>
            <p:cNvSpPr>
              <a:spLocks/>
            </p:cNvSpPr>
            <p:nvPr/>
          </p:nvSpPr>
          <p:spPr bwMode="auto">
            <a:xfrm>
              <a:off x="3276" y="1909"/>
              <a:ext cx="21" cy="35"/>
            </a:xfrm>
            <a:custGeom>
              <a:avLst/>
              <a:gdLst>
                <a:gd name="T0" fmla="*/ 28 w 35"/>
                <a:gd name="T1" fmla="*/ 0 h 50"/>
                <a:gd name="T2" fmla="*/ 21 w 35"/>
                <a:gd name="T3" fmla="*/ 15 h 50"/>
                <a:gd name="T4" fmla="*/ 21 w 35"/>
                <a:gd name="T5" fmla="*/ 22 h 50"/>
                <a:gd name="T6" fmla="*/ 0 w 35"/>
                <a:gd name="T7" fmla="*/ 43 h 50"/>
                <a:gd name="T8" fmla="*/ 7 w 35"/>
                <a:gd name="T9" fmla="*/ 50 h 50"/>
                <a:gd name="T10" fmla="*/ 21 w 35"/>
                <a:gd name="T11" fmla="*/ 29 h 50"/>
                <a:gd name="T12" fmla="*/ 28 w 35"/>
                <a:gd name="T13" fmla="*/ 29 h 50"/>
                <a:gd name="T14" fmla="*/ 35 w 35"/>
                <a:gd name="T15" fmla="*/ 15 h 50"/>
                <a:gd name="T16" fmla="*/ 28 w 35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0">
                  <a:moveTo>
                    <a:pt x="28" y="0"/>
                  </a:moveTo>
                  <a:lnTo>
                    <a:pt x="21" y="15"/>
                  </a:lnTo>
                  <a:lnTo>
                    <a:pt x="21" y="22"/>
                  </a:lnTo>
                  <a:lnTo>
                    <a:pt x="0" y="43"/>
                  </a:lnTo>
                  <a:lnTo>
                    <a:pt x="7" y="50"/>
                  </a:lnTo>
                  <a:lnTo>
                    <a:pt x="21" y="29"/>
                  </a:lnTo>
                  <a:lnTo>
                    <a:pt x="28" y="29"/>
                  </a:lnTo>
                  <a:lnTo>
                    <a:pt x="35" y="15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83" name="Freeform 663"/>
            <p:cNvSpPr>
              <a:spLocks/>
            </p:cNvSpPr>
            <p:nvPr/>
          </p:nvSpPr>
          <p:spPr bwMode="auto">
            <a:xfrm>
              <a:off x="3272" y="1909"/>
              <a:ext cx="29" cy="45"/>
            </a:xfrm>
            <a:custGeom>
              <a:avLst/>
              <a:gdLst>
                <a:gd name="T0" fmla="*/ 42 w 50"/>
                <a:gd name="T1" fmla="*/ 0 h 64"/>
                <a:gd name="T2" fmla="*/ 35 w 50"/>
                <a:gd name="T3" fmla="*/ 15 h 64"/>
                <a:gd name="T4" fmla="*/ 28 w 50"/>
                <a:gd name="T5" fmla="*/ 15 h 64"/>
                <a:gd name="T6" fmla="*/ 35 w 50"/>
                <a:gd name="T7" fmla="*/ 15 h 64"/>
                <a:gd name="T8" fmla="*/ 35 w 50"/>
                <a:gd name="T9" fmla="*/ 22 h 64"/>
                <a:gd name="T10" fmla="*/ 35 w 50"/>
                <a:gd name="T11" fmla="*/ 29 h 64"/>
                <a:gd name="T12" fmla="*/ 35 w 50"/>
                <a:gd name="T13" fmla="*/ 29 h 64"/>
                <a:gd name="T14" fmla="*/ 14 w 50"/>
                <a:gd name="T15" fmla="*/ 50 h 64"/>
                <a:gd name="T16" fmla="*/ 7 w 50"/>
                <a:gd name="T17" fmla="*/ 50 h 64"/>
                <a:gd name="T18" fmla="*/ 14 w 50"/>
                <a:gd name="T19" fmla="*/ 43 h 64"/>
                <a:gd name="T20" fmla="*/ 21 w 50"/>
                <a:gd name="T21" fmla="*/ 50 h 64"/>
                <a:gd name="T22" fmla="*/ 21 w 50"/>
                <a:gd name="T23" fmla="*/ 57 h 64"/>
                <a:gd name="T24" fmla="*/ 14 w 50"/>
                <a:gd name="T25" fmla="*/ 50 h 64"/>
                <a:gd name="T26" fmla="*/ 28 w 50"/>
                <a:gd name="T27" fmla="*/ 29 h 64"/>
                <a:gd name="T28" fmla="*/ 28 w 50"/>
                <a:gd name="T29" fmla="*/ 29 h 64"/>
                <a:gd name="T30" fmla="*/ 28 w 50"/>
                <a:gd name="T31" fmla="*/ 29 h 64"/>
                <a:gd name="T32" fmla="*/ 35 w 50"/>
                <a:gd name="T33" fmla="*/ 29 h 64"/>
                <a:gd name="T34" fmla="*/ 42 w 50"/>
                <a:gd name="T35" fmla="*/ 29 h 64"/>
                <a:gd name="T36" fmla="*/ 35 w 50"/>
                <a:gd name="T37" fmla="*/ 29 h 64"/>
                <a:gd name="T38" fmla="*/ 42 w 50"/>
                <a:gd name="T39" fmla="*/ 15 h 64"/>
                <a:gd name="T40" fmla="*/ 50 w 50"/>
                <a:gd name="T41" fmla="*/ 15 h 64"/>
                <a:gd name="T42" fmla="*/ 50 w 50"/>
                <a:gd name="T43" fmla="*/ 15 h 64"/>
                <a:gd name="T44" fmla="*/ 50 w 50"/>
                <a:gd name="T45" fmla="*/ 15 h 64"/>
                <a:gd name="T46" fmla="*/ 42 w 50"/>
                <a:gd name="T47" fmla="*/ 29 h 64"/>
                <a:gd name="T48" fmla="*/ 35 w 50"/>
                <a:gd name="T49" fmla="*/ 36 h 64"/>
                <a:gd name="T50" fmla="*/ 35 w 50"/>
                <a:gd name="T51" fmla="*/ 36 h 64"/>
                <a:gd name="T52" fmla="*/ 28 w 50"/>
                <a:gd name="T53" fmla="*/ 36 h 64"/>
                <a:gd name="T54" fmla="*/ 28 w 50"/>
                <a:gd name="T55" fmla="*/ 29 h 64"/>
                <a:gd name="T56" fmla="*/ 35 w 50"/>
                <a:gd name="T57" fmla="*/ 36 h 64"/>
                <a:gd name="T58" fmla="*/ 21 w 50"/>
                <a:gd name="T59" fmla="*/ 57 h 64"/>
                <a:gd name="T60" fmla="*/ 14 w 50"/>
                <a:gd name="T61" fmla="*/ 64 h 64"/>
                <a:gd name="T62" fmla="*/ 14 w 50"/>
                <a:gd name="T63" fmla="*/ 57 h 64"/>
                <a:gd name="T64" fmla="*/ 7 w 50"/>
                <a:gd name="T65" fmla="*/ 50 h 64"/>
                <a:gd name="T66" fmla="*/ 0 w 50"/>
                <a:gd name="T67" fmla="*/ 43 h 64"/>
                <a:gd name="T68" fmla="*/ 7 w 50"/>
                <a:gd name="T69" fmla="*/ 43 h 64"/>
                <a:gd name="T70" fmla="*/ 28 w 50"/>
                <a:gd name="T71" fmla="*/ 22 h 64"/>
                <a:gd name="T72" fmla="*/ 35 w 50"/>
                <a:gd name="T73" fmla="*/ 29 h 64"/>
                <a:gd name="T74" fmla="*/ 28 w 50"/>
                <a:gd name="T75" fmla="*/ 22 h 64"/>
                <a:gd name="T76" fmla="*/ 28 w 50"/>
                <a:gd name="T77" fmla="*/ 15 h 64"/>
                <a:gd name="T78" fmla="*/ 28 w 50"/>
                <a:gd name="T79" fmla="*/ 15 h 64"/>
                <a:gd name="T80" fmla="*/ 28 w 50"/>
                <a:gd name="T81" fmla="*/ 15 h 64"/>
                <a:gd name="T82" fmla="*/ 35 w 50"/>
                <a:gd name="T83" fmla="*/ 0 h 64"/>
                <a:gd name="T84" fmla="*/ 42 w 50"/>
                <a:gd name="T8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64">
                  <a:moveTo>
                    <a:pt x="42" y="0"/>
                  </a:moveTo>
                  <a:lnTo>
                    <a:pt x="35" y="15"/>
                  </a:lnTo>
                  <a:lnTo>
                    <a:pt x="28" y="15"/>
                  </a:lnTo>
                  <a:lnTo>
                    <a:pt x="35" y="15"/>
                  </a:lnTo>
                  <a:lnTo>
                    <a:pt x="35" y="22"/>
                  </a:lnTo>
                  <a:lnTo>
                    <a:pt x="35" y="29"/>
                  </a:lnTo>
                  <a:lnTo>
                    <a:pt x="35" y="29"/>
                  </a:lnTo>
                  <a:lnTo>
                    <a:pt x="14" y="50"/>
                  </a:lnTo>
                  <a:lnTo>
                    <a:pt x="7" y="50"/>
                  </a:lnTo>
                  <a:lnTo>
                    <a:pt x="14" y="43"/>
                  </a:lnTo>
                  <a:lnTo>
                    <a:pt x="21" y="50"/>
                  </a:lnTo>
                  <a:lnTo>
                    <a:pt x="21" y="57"/>
                  </a:lnTo>
                  <a:lnTo>
                    <a:pt x="14" y="50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5" y="29"/>
                  </a:lnTo>
                  <a:lnTo>
                    <a:pt x="42" y="29"/>
                  </a:lnTo>
                  <a:lnTo>
                    <a:pt x="35" y="29"/>
                  </a:lnTo>
                  <a:lnTo>
                    <a:pt x="42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50" y="15"/>
                  </a:lnTo>
                  <a:lnTo>
                    <a:pt x="42" y="29"/>
                  </a:lnTo>
                  <a:lnTo>
                    <a:pt x="35" y="36"/>
                  </a:lnTo>
                  <a:lnTo>
                    <a:pt x="35" y="36"/>
                  </a:lnTo>
                  <a:lnTo>
                    <a:pt x="28" y="36"/>
                  </a:lnTo>
                  <a:lnTo>
                    <a:pt x="28" y="29"/>
                  </a:lnTo>
                  <a:lnTo>
                    <a:pt x="35" y="36"/>
                  </a:lnTo>
                  <a:lnTo>
                    <a:pt x="21" y="57"/>
                  </a:lnTo>
                  <a:lnTo>
                    <a:pt x="14" y="64"/>
                  </a:lnTo>
                  <a:lnTo>
                    <a:pt x="14" y="57"/>
                  </a:lnTo>
                  <a:lnTo>
                    <a:pt x="7" y="50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8" y="22"/>
                  </a:lnTo>
                  <a:lnTo>
                    <a:pt x="35" y="29"/>
                  </a:lnTo>
                  <a:lnTo>
                    <a:pt x="28" y="22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28" y="15"/>
                  </a:lnTo>
                  <a:lnTo>
                    <a:pt x="35" y="0"/>
                  </a:lnTo>
                  <a:lnTo>
                    <a:pt x="42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84" name="Freeform 664"/>
            <p:cNvSpPr>
              <a:spLocks/>
            </p:cNvSpPr>
            <p:nvPr/>
          </p:nvSpPr>
          <p:spPr bwMode="auto">
            <a:xfrm>
              <a:off x="3292" y="1904"/>
              <a:ext cx="9" cy="16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7 h 22"/>
                <a:gd name="T4" fmla="*/ 0 w 15"/>
                <a:gd name="T5" fmla="*/ 7 h 22"/>
                <a:gd name="T6" fmla="*/ 7 w 15"/>
                <a:gd name="T7" fmla="*/ 0 h 22"/>
                <a:gd name="T8" fmla="*/ 7 w 15"/>
                <a:gd name="T9" fmla="*/ 7 h 22"/>
                <a:gd name="T10" fmla="*/ 15 w 15"/>
                <a:gd name="T11" fmla="*/ 22 h 22"/>
                <a:gd name="T12" fmla="*/ 7 w 1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15" y="22"/>
                  </a:lnTo>
                  <a:lnTo>
                    <a:pt x="7" y="2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85" name="Freeform 665"/>
            <p:cNvSpPr>
              <a:spLocks/>
            </p:cNvSpPr>
            <p:nvPr/>
          </p:nvSpPr>
          <p:spPr bwMode="auto">
            <a:xfrm>
              <a:off x="3284" y="1920"/>
              <a:ext cx="21" cy="34"/>
            </a:xfrm>
            <a:custGeom>
              <a:avLst/>
              <a:gdLst>
                <a:gd name="T0" fmla="*/ 29 w 36"/>
                <a:gd name="T1" fmla="*/ 0 h 49"/>
                <a:gd name="T2" fmla="*/ 14 w 36"/>
                <a:gd name="T3" fmla="*/ 21 h 49"/>
                <a:gd name="T4" fmla="*/ 14 w 36"/>
                <a:gd name="T5" fmla="*/ 28 h 49"/>
                <a:gd name="T6" fmla="*/ 0 w 36"/>
                <a:gd name="T7" fmla="*/ 49 h 49"/>
                <a:gd name="T8" fmla="*/ 7 w 36"/>
                <a:gd name="T9" fmla="*/ 49 h 49"/>
                <a:gd name="T10" fmla="*/ 21 w 36"/>
                <a:gd name="T11" fmla="*/ 28 h 49"/>
                <a:gd name="T12" fmla="*/ 21 w 36"/>
                <a:gd name="T13" fmla="*/ 28 h 49"/>
                <a:gd name="T14" fmla="*/ 36 w 36"/>
                <a:gd name="T15" fmla="*/ 14 h 49"/>
                <a:gd name="T16" fmla="*/ 29 w 36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9">
                  <a:moveTo>
                    <a:pt x="29" y="0"/>
                  </a:moveTo>
                  <a:lnTo>
                    <a:pt x="14" y="21"/>
                  </a:lnTo>
                  <a:lnTo>
                    <a:pt x="14" y="28"/>
                  </a:lnTo>
                  <a:lnTo>
                    <a:pt x="0" y="49"/>
                  </a:lnTo>
                  <a:lnTo>
                    <a:pt x="7" y="49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36" y="14"/>
                  </a:lnTo>
                  <a:lnTo>
                    <a:pt x="29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86" name="Freeform 666"/>
            <p:cNvSpPr>
              <a:spLocks/>
            </p:cNvSpPr>
            <p:nvPr/>
          </p:nvSpPr>
          <p:spPr bwMode="auto">
            <a:xfrm>
              <a:off x="3280" y="1914"/>
              <a:ext cx="34" cy="45"/>
            </a:xfrm>
            <a:custGeom>
              <a:avLst/>
              <a:gdLst>
                <a:gd name="T0" fmla="*/ 43 w 57"/>
                <a:gd name="T1" fmla="*/ 15 h 64"/>
                <a:gd name="T2" fmla="*/ 28 w 57"/>
                <a:gd name="T3" fmla="*/ 36 h 64"/>
                <a:gd name="T4" fmla="*/ 21 w 57"/>
                <a:gd name="T5" fmla="*/ 29 h 64"/>
                <a:gd name="T6" fmla="*/ 28 w 57"/>
                <a:gd name="T7" fmla="*/ 29 h 64"/>
                <a:gd name="T8" fmla="*/ 28 w 57"/>
                <a:gd name="T9" fmla="*/ 36 h 64"/>
                <a:gd name="T10" fmla="*/ 28 w 57"/>
                <a:gd name="T11" fmla="*/ 43 h 64"/>
                <a:gd name="T12" fmla="*/ 28 w 57"/>
                <a:gd name="T13" fmla="*/ 43 h 64"/>
                <a:gd name="T14" fmla="*/ 14 w 57"/>
                <a:gd name="T15" fmla="*/ 64 h 64"/>
                <a:gd name="T16" fmla="*/ 7 w 57"/>
                <a:gd name="T17" fmla="*/ 64 h 64"/>
                <a:gd name="T18" fmla="*/ 7 w 57"/>
                <a:gd name="T19" fmla="*/ 57 h 64"/>
                <a:gd name="T20" fmla="*/ 14 w 57"/>
                <a:gd name="T21" fmla="*/ 57 h 64"/>
                <a:gd name="T22" fmla="*/ 21 w 57"/>
                <a:gd name="T23" fmla="*/ 64 h 64"/>
                <a:gd name="T24" fmla="*/ 14 w 57"/>
                <a:gd name="T25" fmla="*/ 57 h 64"/>
                <a:gd name="T26" fmla="*/ 28 w 57"/>
                <a:gd name="T27" fmla="*/ 36 h 64"/>
                <a:gd name="T28" fmla="*/ 28 w 57"/>
                <a:gd name="T29" fmla="*/ 36 h 64"/>
                <a:gd name="T30" fmla="*/ 28 w 57"/>
                <a:gd name="T31" fmla="*/ 36 h 64"/>
                <a:gd name="T32" fmla="*/ 43 w 57"/>
                <a:gd name="T33" fmla="*/ 22 h 64"/>
                <a:gd name="T34" fmla="*/ 50 w 57"/>
                <a:gd name="T35" fmla="*/ 22 h 64"/>
                <a:gd name="T36" fmla="*/ 43 w 57"/>
                <a:gd name="T37" fmla="*/ 22 h 64"/>
                <a:gd name="T38" fmla="*/ 36 w 57"/>
                <a:gd name="T39" fmla="*/ 8 h 64"/>
                <a:gd name="T40" fmla="*/ 36 w 57"/>
                <a:gd name="T41" fmla="*/ 8 h 64"/>
                <a:gd name="T42" fmla="*/ 43 w 57"/>
                <a:gd name="T43" fmla="*/ 0 h 64"/>
                <a:gd name="T44" fmla="*/ 43 w 57"/>
                <a:gd name="T45" fmla="*/ 8 h 64"/>
                <a:gd name="T46" fmla="*/ 50 w 57"/>
                <a:gd name="T47" fmla="*/ 22 h 64"/>
                <a:gd name="T48" fmla="*/ 57 w 57"/>
                <a:gd name="T49" fmla="*/ 29 h 64"/>
                <a:gd name="T50" fmla="*/ 50 w 57"/>
                <a:gd name="T51" fmla="*/ 29 h 64"/>
                <a:gd name="T52" fmla="*/ 36 w 57"/>
                <a:gd name="T53" fmla="*/ 43 h 64"/>
                <a:gd name="T54" fmla="*/ 28 w 57"/>
                <a:gd name="T55" fmla="*/ 36 h 64"/>
                <a:gd name="T56" fmla="*/ 36 w 57"/>
                <a:gd name="T57" fmla="*/ 43 h 64"/>
                <a:gd name="T58" fmla="*/ 21 w 57"/>
                <a:gd name="T59" fmla="*/ 64 h 64"/>
                <a:gd name="T60" fmla="*/ 21 w 57"/>
                <a:gd name="T61" fmla="*/ 64 h 64"/>
                <a:gd name="T62" fmla="*/ 14 w 57"/>
                <a:gd name="T63" fmla="*/ 64 h 64"/>
                <a:gd name="T64" fmla="*/ 7 w 57"/>
                <a:gd name="T65" fmla="*/ 64 h 64"/>
                <a:gd name="T66" fmla="*/ 0 w 57"/>
                <a:gd name="T67" fmla="*/ 64 h 64"/>
                <a:gd name="T68" fmla="*/ 7 w 57"/>
                <a:gd name="T69" fmla="*/ 57 h 64"/>
                <a:gd name="T70" fmla="*/ 21 w 57"/>
                <a:gd name="T71" fmla="*/ 36 h 64"/>
                <a:gd name="T72" fmla="*/ 28 w 57"/>
                <a:gd name="T73" fmla="*/ 43 h 64"/>
                <a:gd name="T74" fmla="*/ 21 w 57"/>
                <a:gd name="T75" fmla="*/ 36 h 64"/>
                <a:gd name="T76" fmla="*/ 21 w 57"/>
                <a:gd name="T77" fmla="*/ 29 h 64"/>
                <a:gd name="T78" fmla="*/ 21 w 57"/>
                <a:gd name="T79" fmla="*/ 29 h 64"/>
                <a:gd name="T80" fmla="*/ 21 w 57"/>
                <a:gd name="T81" fmla="*/ 29 h 64"/>
                <a:gd name="T82" fmla="*/ 36 w 57"/>
                <a:gd name="T83" fmla="*/ 8 h 64"/>
                <a:gd name="T84" fmla="*/ 43 w 57"/>
                <a:gd name="T85" fmla="*/ 1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" h="64">
                  <a:moveTo>
                    <a:pt x="43" y="15"/>
                  </a:moveTo>
                  <a:lnTo>
                    <a:pt x="28" y="36"/>
                  </a:lnTo>
                  <a:lnTo>
                    <a:pt x="21" y="29"/>
                  </a:lnTo>
                  <a:lnTo>
                    <a:pt x="28" y="29"/>
                  </a:lnTo>
                  <a:lnTo>
                    <a:pt x="28" y="36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14" y="64"/>
                  </a:lnTo>
                  <a:lnTo>
                    <a:pt x="7" y="64"/>
                  </a:lnTo>
                  <a:lnTo>
                    <a:pt x="7" y="57"/>
                  </a:lnTo>
                  <a:lnTo>
                    <a:pt x="14" y="57"/>
                  </a:lnTo>
                  <a:lnTo>
                    <a:pt x="21" y="64"/>
                  </a:lnTo>
                  <a:lnTo>
                    <a:pt x="14" y="57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43" y="22"/>
                  </a:lnTo>
                  <a:lnTo>
                    <a:pt x="50" y="22"/>
                  </a:lnTo>
                  <a:lnTo>
                    <a:pt x="43" y="22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43" y="0"/>
                  </a:lnTo>
                  <a:lnTo>
                    <a:pt x="43" y="8"/>
                  </a:lnTo>
                  <a:lnTo>
                    <a:pt x="50" y="22"/>
                  </a:lnTo>
                  <a:lnTo>
                    <a:pt x="57" y="29"/>
                  </a:lnTo>
                  <a:lnTo>
                    <a:pt x="50" y="29"/>
                  </a:lnTo>
                  <a:lnTo>
                    <a:pt x="36" y="43"/>
                  </a:lnTo>
                  <a:lnTo>
                    <a:pt x="28" y="36"/>
                  </a:lnTo>
                  <a:lnTo>
                    <a:pt x="36" y="43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14" y="64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7" y="57"/>
                  </a:lnTo>
                  <a:lnTo>
                    <a:pt x="21" y="36"/>
                  </a:lnTo>
                  <a:lnTo>
                    <a:pt x="28" y="43"/>
                  </a:lnTo>
                  <a:lnTo>
                    <a:pt x="21" y="36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36" y="8"/>
                  </a:lnTo>
                  <a:lnTo>
                    <a:pt x="43" y="15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87" name="Freeform 667"/>
            <p:cNvSpPr>
              <a:spLocks/>
            </p:cNvSpPr>
            <p:nvPr/>
          </p:nvSpPr>
          <p:spPr bwMode="auto">
            <a:xfrm>
              <a:off x="3292" y="1935"/>
              <a:ext cx="22" cy="29"/>
            </a:xfrm>
            <a:custGeom>
              <a:avLst/>
              <a:gdLst>
                <a:gd name="T0" fmla="*/ 29 w 36"/>
                <a:gd name="T1" fmla="*/ 0 h 42"/>
                <a:gd name="T2" fmla="*/ 15 w 36"/>
                <a:gd name="T3" fmla="*/ 14 h 42"/>
                <a:gd name="T4" fmla="*/ 15 w 36"/>
                <a:gd name="T5" fmla="*/ 21 h 42"/>
                <a:gd name="T6" fmla="*/ 0 w 36"/>
                <a:gd name="T7" fmla="*/ 42 h 42"/>
                <a:gd name="T8" fmla="*/ 0 w 36"/>
                <a:gd name="T9" fmla="*/ 42 h 42"/>
                <a:gd name="T10" fmla="*/ 15 w 36"/>
                <a:gd name="T11" fmla="*/ 28 h 42"/>
                <a:gd name="T12" fmla="*/ 22 w 36"/>
                <a:gd name="T13" fmla="*/ 28 h 42"/>
                <a:gd name="T14" fmla="*/ 36 w 36"/>
                <a:gd name="T15" fmla="*/ 7 h 42"/>
                <a:gd name="T16" fmla="*/ 29 w 36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2">
                  <a:moveTo>
                    <a:pt x="29" y="0"/>
                  </a:moveTo>
                  <a:lnTo>
                    <a:pt x="15" y="14"/>
                  </a:lnTo>
                  <a:lnTo>
                    <a:pt x="15" y="2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5" y="28"/>
                  </a:lnTo>
                  <a:lnTo>
                    <a:pt x="22" y="28"/>
                  </a:lnTo>
                  <a:lnTo>
                    <a:pt x="36" y="7"/>
                  </a:lnTo>
                  <a:lnTo>
                    <a:pt x="29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88" name="Freeform 668"/>
            <p:cNvSpPr>
              <a:spLocks/>
            </p:cNvSpPr>
            <p:nvPr/>
          </p:nvSpPr>
          <p:spPr bwMode="auto">
            <a:xfrm>
              <a:off x="3292" y="1930"/>
              <a:ext cx="26" cy="39"/>
            </a:xfrm>
            <a:custGeom>
              <a:avLst/>
              <a:gdLst>
                <a:gd name="T0" fmla="*/ 36 w 43"/>
                <a:gd name="T1" fmla="*/ 14 h 56"/>
                <a:gd name="T2" fmla="*/ 22 w 43"/>
                <a:gd name="T3" fmla="*/ 28 h 56"/>
                <a:gd name="T4" fmla="*/ 15 w 43"/>
                <a:gd name="T5" fmla="*/ 21 h 56"/>
                <a:gd name="T6" fmla="*/ 22 w 43"/>
                <a:gd name="T7" fmla="*/ 21 h 56"/>
                <a:gd name="T8" fmla="*/ 22 w 43"/>
                <a:gd name="T9" fmla="*/ 28 h 56"/>
                <a:gd name="T10" fmla="*/ 22 w 43"/>
                <a:gd name="T11" fmla="*/ 35 h 56"/>
                <a:gd name="T12" fmla="*/ 22 w 43"/>
                <a:gd name="T13" fmla="*/ 35 h 56"/>
                <a:gd name="T14" fmla="*/ 7 w 43"/>
                <a:gd name="T15" fmla="*/ 56 h 56"/>
                <a:gd name="T16" fmla="*/ 0 w 43"/>
                <a:gd name="T17" fmla="*/ 49 h 56"/>
                <a:gd name="T18" fmla="*/ 0 w 43"/>
                <a:gd name="T19" fmla="*/ 49 h 56"/>
                <a:gd name="T20" fmla="*/ 15 w 43"/>
                <a:gd name="T21" fmla="*/ 35 h 56"/>
                <a:gd name="T22" fmla="*/ 15 w 43"/>
                <a:gd name="T23" fmla="*/ 35 h 56"/>
                <a:gd name="T24" fmla="*/ 15 w 43"/>
                <a:gd name="T25" fmla="*/ 35 h 56"/>
                <a:gd name="T26" fmla="*/ 22 w 43"/>
                <a:gd name="T27" fmla="*/ 35 h 56"/>
                <a:gd name="T28" fmla="*/ 29 w 43"/>
                <a:gd name="T29" fmla="*/ 42 h 56"/>
                <a:gd name="T30" fmla="*/ 22 w 43"/>
                <a:gd name="T31" fmla="*/ 35 h 56"/>
                <a:gd name="T32" fmla="*/ 36 w 43"/>
                <a:gd name="T33" fmla="*/ 14 h 56"/>
                <a:gd name="T34" fmla="*/ 43 w 43"/>
                <a:gd name="T35" fmla="*/ 14 h 56"/>
                <a:gd name="T36" fmla="*/ 36 w 43"/>
                <a:gd name="T37" fmla="*/ 21 h 56"/>
                <a:gd name="T38" fmla="*/ 29 w 43"/>
                <a:gd name="T39" fmla="*/ 14 h 56"/>
                <a:gd name="T40" fmla="*/ 29 w 43"/>
                <a:gd name="T41" fmla="*/ 7 h 56"/>
                <a:gd name="T42" fmla="*/ 36 w 43"/>
                <a:gd name="T43" fmla="*/ 0 h 56"/>
                <a:gd name="T44" fmla="*/ 36 w 43"/>
                <a:gd name="T45" fmla="*/ 7 h 56"/>
                <a:gd name="T46" fmla="*/ 43 w 43"/>
                <a:gd name="T47" fmla="*/ 14 h 56"/>
                <a:gd name="T48" fmla="*/ 43 w 43"/>
                <a:gd name="T49" fmla="*/ 14 h 56"/>
                <a:gd name="T50" fmla="*/ 43 w 43"/>
                <a:gd name="T51" fmla="*/ 21 h 56"/>
                <a:gd name="T52" fmla="*/ 29 w 43"/>
                <a:gd name="T53" fmla="*/ 42 h 56"/>
                <a:gd name="T54" fmla="*/ 29 w 43"/>
                <a:gd name="T55" fmla="*/ 42 h 56"/>
                <a:gd name="T56" fmla="*/ 22 w 43"/>
                <a:gd name="T57" fmla="*/ 42 h 56"/>
                <a:gd name="T58" fmla="*/ 15 w 43"/>
                <a:gd name="T59" fmla="*/ 42 h 56"/>
                <a:gd name="T60" fmla="*/ 15 w 43"/>
                <a:gd name="T61" fmla="*/ 35 h 56"/>
                <a:gd name="T62" fmla="*/ 22 w 43"/>
                <a:gd name="T63" fmla="*/ 42 h 56"/>
                <a:gd name="T64" fmla="*/ 7 w 43"/>
                <a:gd name="T65" fmla="*/ 56 h 56"/>
                <a:gd name="T66" fmla="*/ 7 w 43"/>
                <a:gd name="T67" fmla="*/ 56 h 56"/>
                <a:gd name="T68" fmla="*/ 0 w 43"/>
                <a:gd name="T69" fmla="*/ 49 h 56"/>
                <a:gd name="T70" fmla="*/ 15 w 43"/>
                <a:gd name="T71" fmla="*/ 28 h 56"/>
                <a:gd name="T72" fmla="*/ 22 w 43"/>
                <a:gd name="T73" fmla="*/ 35 h 56"/>
                <a:gd name="T74" fmla="*/ 15 w 43"/>
                <a:gd name="T75" fmla="*/ 28 h 56"/>
                <a:gd name="T76" fmla="*/ 15 w 43"/>
                <a:gd name="T77" fmla="*/ 21 h 56"/>
                <a:gd name="T78" fmla="*/ 15 w 43"/>
                <a:gd name="T79" fmla="*/ 21 h 56"/>
                <a:gd name="T80" fmla="*/ 15 w 43"/>
                <a:gd name="T81" fmla="*/ 21 h 56"/>
                <a:gd name="T82" fmla="*/ 29 w 43"/>
                <a:gd name="T83" fmla="*/ 7 h 56"/>
                <a:gd name="T84" fmla="*/ 36 w 43"/>
                <a:gd name="T8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56">
                  <a:moveTo>
                    <a:pt x="36" y="14"/>
                  </a:moveTo>
                  <a:lnTo>
                    <a:pt x="22" y="28"/>
                  </a:lnTo>
                  <a:lnTo>
                    <a:pt x="15" y="21"/>
                  </a:lnTo>
                  <a:lnTo>
                    <a:pt x="22" y="21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7" y="56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22" y="35"/>
                  </a:lnTo>
                  <a:lnTo>
                    <a:pt x="29" y="42"/>
                  </a:lnTo>
                  <a:lnTo>
                    <a:pt x="22" y="35"/>
                  </a:lnTo>
                  <a:lnTo>
                    <a:pt x="36" y="14"/>
                  </a:lnTo>
                  <a:lnTo>
                    <a:pt x="43" y="14"/>
                  </a:lnTo>
                  <a:lnTo>
                    <a:pt x="36" y="21"/>
                  </a:lnTo>
                  <a:lnTo>
                    <a:pt x="29" y="14"/>
                  </a:lnTo>
                  <a:lnTo>
                    <a:pt x="29" y="7"/>
                  </a:lnTo>
                  <a:lnTo>
                    <a:pt x="36" y="0"/>
                  </a:lnTo>
                  <a:lnTo>
                    <a:pt x="36" y="7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3" y="21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5" y="35"/>
                  </a:lnTo>
                  <a:lnTo>
                    <a:pt x="22" y="42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0" y="49"/>
                  </a:lnTo>
                  <a:lnTo>
                    <a:pt x="15" y="28"/>
                  </a:lnTo>
                  <a:lnTo>
                    <a:pt x="22" y="35"/>
                  </a:lnTo>
                  <a:lnTo>
                    <a:pt x="15" y="28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29" y="7"/>
                  </a:lnTo>
                  <a:lnTo>
                    <a:pt x="36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89" name="Freeform 669"/>
            <p:cNvSpPr>
              <a:spLocks/>
            </p:cNvSpPr>
            <p:nvPr/>
          </p:nvSpPr>
          <p:spPr bwMode="auto">
            <a:xfrm>
              <a:off x="3301" y="1944"/>
              <a:ext cx="21" cy="35"/>
            </a:xfrm>
            <a:custGeom>
              <a:avLst/>
              <a:gdLst>
                <a:gd name="T0" fmla="*/ 28 w 35"/>
                <a:gd name="T1" fmla="*/ 0 h 50"/>
                <a:gd name="T2" fmla="*/ 14 w 35"/>
                <a:gd name="T3" fmla="*/ 21 h 50"/>
                <a:gd name="T4" fmla="*/ 14 w 35"/>
                <a:gd name="T5" fmla="*/ 28 h 50"/>
                <a:gd name="T6" fmla="*/ 0 w 35"/>
                <a:gd name="T7" fmla="*/ 42 h 50"/>
                <a:gd name="T8" fmla="*/ 0 w 35"/>
                <a:gd name="T9" fmla="*/ 50 h 50"/>
                <a:gd name="T10" fmla="*/ 14 w 35"/>
                <a:gd name="T11" fmla="*/ 28 h 50"/>
                <a:gd name="T12" fmla="*/ 21 w 35"/>
                <a:gd name="T13" fmla="*/ 28 h 50"/>
                <a:gd name="T14" fmla="*/ 35 w 35"/>
                <a:gd name="T15" fmla="*/ 14 h 50"/>
                <a:gd name="T16" fmla="*/ 28 w 35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0">
                  <a:moveTo>
                    <a:pt x="28" y="0"/>
                  </a:moveTo>
                  <a:lnTo>
                    <a:pt x="14" y="21"/>
                  </a:lnTo>
                  <a:lnTo>
                    <a:pt x="14" y="28"/>
                  </a:lnTo>
                  <a:lnTo>
                    <a:pt x="0" y="42"/>
                  </a:lnTo>
                  <a:lnTo>
                    <a:pt x="0" y="50"/>
                  </a:lnTo>
                  <a:lnTo>
                    <a:pt x="14" y="28"/>
                  </a:lnTo>
                  <a:lnTo>
                    <a:pt x="21" y="28"/>
                  </a:lnTo>
                  <a:lnTo>
                    <a:pt x="35" y="14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90" name="Freeform 670"/>
            <p:cNvSpPr>
              <a:spLocks/>
            </p:cNvSpPr>
            <p:nvPr/>
          </p:nvSpPr>
          <p:spPr bwMode="auto">
            <a:xfrm>
              <a:off x="3301" y="1944"/>
              <a:ext cx="29" cy="50"/>
            </a:xfrm>
            <a:custGeom>
              <a:avLst/>
              <a:gdLst>
                <a:gd name="T0" fmla="*/ 35 w 49"/>
                <a:gd name="T1" fmla="*/ 7 h 71"/>
                <a:gd name="T2" fmla="*/ 21 w 49"/>
                <a:gd name="T3" fmla="*/ 28 h 71"/>
                <a:gd name="T4" fmla="*/ 14 w 49"/>
                <a:gd name="T5" fmla="*/ 21 h 71"/>
                <a:gd name="T6" fmla="*/ 21 w 49"/>
                <a:gd name="T7" fmla="*/ 21 h 71"/>
                <a:gd name="T8" fmla="*/ 21 w 49"/>
                <a:gd name="T9" fmla="*/ 28 h 71"/>
                <a:gd name="T10" fmla="*/ 21 w 49"/>
                <a:gd name="T11" fmla="*/ 35 h 71"/>
                <a:gd name="T12" fmla="*/ 21 w 49"/>
                <a:gd name="T13" fmla="*/ 35 h 71"/>
                <a:gd name="T14" fmla="*/ 7 w 49"/>
                <a:gd name="T15" fmla="*/ 50 h 71"/>
                <a:gd name="T16" fmla="*/ 0 w 49"/>
                <a:gd name="T17" fmla="*/ 42 h 71"/>
                <a:gd name="T18" fmla="*/ 7 w 49"/>
                <a:gd name="T19" fmla="*/ 42 h 71"/>
                <a:gd name="T20" fmla="*/ 7 w 49"/>
                <a:gd name="T21" fmla="*/ 50 h 71"/>
                <a:gd name="T22" fmla="*/ 7 w 49"/>
                <a:gd name="T23" fmla="*/ 57 h 71"/>
                <a:gd name="T24" fmla="*/ 0 w 49"/>
                <a:gd name="T25" fmla="*/ 50 h 71"/>
                <a:gd name="T26" fmla="*/ 14 w 49"/>
                <a:gd name="T27" fmla="*/ 28 h 71"/>
                <a:gd name="T28" fmla="*/ 14 w 49"/>
                <a:gd name="T29" fmla="*/ 28 h 71"/>
                <a:gd name="T30" fmla="*/ 14 w 49"/>
                <a:gd name="T31" fmla="*/ 28 h 71"/>
                <a:gd name="T32" fmla="*/ 21 w 49"/>
                <a:gd name="T33" fmla="*/ 28 h 71"/>
                <a:gd name="T34" fmla="*/ 28 w 49"/>
                <a:gd name="T35" fmla="*/ 35 h 71"/>
                <a:gd name="T36" fmla="*/ 21 w 49"/>
                <a:gd name="T37" fmla="*/ 28 h 71"/>
                <a:gd name="T38" fmla="*/ 35 w 49"/>
                <a:gd name="T39" fmla="*/ 14 h 71"/>
                <a:gd name="T40" fmla="*/ 42 w 49"/>
                <a:gd name="T41" fmla="*/ 14 h 71"/>
                <a:gd name="T42" fmla="*/ 49 w 49"/>
                <a:gd name="T43" fmla="*/ 21 h 71"/>
                <a:gd name="T44" fmla="*/ 42 w 49"/>
                <a:gd name="T45" fmla="*/ 21 h 71"/>
                <a:gd name="T46" fmla="*/ 28 w 49"/>
                <a:gd name="T47" fmla="*/ 35 h 71"/>
                <a:gd name="T48" fmla="*/ 28 w 49"/>
                <a:gd name="T49" fmla="*/ 35 h 71"/>
                <a:gd name="T50" fmla="*/ 21 w 49"/>
                <a:gd name="T51" fmla="*/ 35 h 71"/>
                <a:gd name="T52" fmla="*/ 14 w 49"/>
                <a:gd name="T53" fmla="*/ 35 h 71"/>
                <a:gd name="T54" fmla="*/ 14 w 49"/>
                <a:gd name="T55" fmla="*/ 28 h 71"/>
                <a:gd name="T56" fmla="*/ 21 w 49"/>
                <a:gd name="T57" fmla="*/ 35 h 71"/>
                <a:gd name="T58" fmla="*/ 7 w 49"/>
                <a:gd name="T59" fmla="*/ 57 h 71"/>
                <a:gd name="T60" fmla="*/ 0 w 49"/>
                <a:gd name="T61" fmla="*/ 71 h 71"/>
                <a:gd name="T62" fmla="*/ 0 w 49"/>
                <a:gd name="T63" fmla="*/ 50 h 71"/>
                <a:gd name="T64" fmla="*/ 0 w 49"/>
                <a:gd name="T65" fmla="*/ 42 h 71"/>
                <a:gd name="T66" fmla="*/ 0 w 49"/>
                <a:gd name="T67" fmla="*/ 42 h 71"/>
                <a:gd name="T68" fmla="*/ 0 w 49"/>
                <a:gd name="T69" fmla="*/ 42 h 71"/>
                <a:gd name="T70" fmla="*/ 14 w 49"/>
                <a:gd name="T71" fmla="*/ 28 h 71"/>
                <a:gd name="T72" fmla="*/ 21 w 49"/>
                <a:gd name="T73" fmla="*/ 35 h 71"/>
                <a:gd name="T74" fmla="*/ 14 w 49"/>
                <a:gd name="T75" fmla="*/ 28 h 71"/>
                <a:gd name="T76" fmla="*/ 14 w 49"/>
                <a:gd name="T77" fmla="*/ 21 h 71"/>
                <a:gd name="T78" fmla="*/ 14 w 49"/>
                <a:gd name="T79" fmla="*/ 21 h 71"/>
                <a:gd name="T80" fmla="*/ 14 w 49"/>
                <a:gd name="T81" fmla="*/ 21 h 71"/>
                <a:gd name="T82" fmla="*/ 28 w 49"/>
                <a:gd name="T83" fmla="*/ 0 h 71"/>
                <a:gd name="T84" fmla="*/ 35 w 49"/>
                <a:gd name="T85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" h="71">
                  <a:moveTo>
                    <a:pt x="35" y="7"/>
                  </a:moveTo>
                  <a:lnTo>
                    <a:pt x="21" y="28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7" y="50"/>
                  </a:lnTo>
                  <a:lnTo>
                    <a:pt x="0" y="42"/>
                  </a:lnTo>
                  <a:lnTo>
                    <a:pt x="7" y="42"/>
                  </a:lnTo>
                  <a:lnTo>
                    <a:pt x="7" y="50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1" y="28"/>
                  </a:lnTo>
                  <a:lnTo>
                    <a:pt x="28" y="35"/>
                  </a:lnTo>
                  <a:lnTo>
                    <a:pt x="21" y="28"/>
                  </a:lnTo>
                  <a:lnTo>
                    <a:pt x="35" y="14"/>
                  </a:lnTo>
                  <a:lnTo>
                    <a:pt x="42" y="14"/>
                  </a:lnTo>
                  <a:lnTo>
                    <a:pt x="49" y="21"/>
                  </a:lnTo>
                  <a:lnTo>
                    <a:pt x="42" y="21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1" y="35"/>
                  </a:lnTo>
                  <a:lnTo>
                    <a:pt x="14" y="35"/>
                  </a:lnTo>
                  <a:lnTo>
                    <a:pt x="14" y="28"/>
                  </a:lnTo>
                  <a:lnTo>
                    <a:pt x="21" y="35"/>
                  </a:lnTo>
                  <a:lnTo>
                    <a:pt x="7" y="57"/>
                  </a:lnTo>
                  <a:lnTo>
                    <a:pt x="0" y="71"/>
                  </a:lnTo>
                  <a:lnTo>
                    <a:pt x="0" y="50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14" y="28"/>
                  </a:lnTo>
                  <a:lnTo>
                    <a:pt x="21" y="35"/>
                  </a:lnTo>
                  <a:lnTo>
                    <a:pt x="14" y="28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28" y="0"/>
                  </a:lnTo>
                  <a:lnTo>
                    <a:pt x="35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91" name="Freeform 671"/>
            <p:cNvSpPr>
              <a:spLocks/>
            </p:cNvSpPr>
            <p:nvPr/>
          </p:nvSpPr>
          <p:spPr bwMode="auto">
            <a:xfrm>
              <a:off x="3318" y="1939"/>
              <a:ext cx="8" cy="15"/>
            </a:xfrm>
            <a:custGeom>
              <a:avLst/>
              <a:gdLst>
                <a:gd name="T0" fmla="*/ 7 w 14"/>
                <a:gd name="T1" fmla="*/ 21 h 21"/>
                <a:gd name="T2" fmla="*/ 0 w 14"/>
                <a:gd name="T3" fmla="*/ 7 h 21"/>
                <a:gd name="T4" fmla="*/ 0 w 14"/>
                <a:gd name="T5" fmla="*/ 7 h 21"/>
                <a:gd name="T6" fmla="*/ 7 w 14"/>
                <a:gd name="T7" fmla="*/ 0 h 21"/>
                <a:gd name="T8" fmla="*/ 7 w 14"/>
                <a:gd name="T9" fmla="*/ 7 h 21"/>
                <a:gd name="T10" fmla="*/ 14 w 14"/>
                <a:gd name="T11" fmla="*/ 21 h 21"/>
                <a:gd name="T12" fmla="*/ 7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7" y="21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14" y="21"/>
                  </a:lnTo>
                  <a:lnTo>
                    <a:pt x="7" y="21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92" name="Freeform 672"/>
            <p:cNvSpPr>
              <a:spLocks/>
            </p:cNvSpPr>
            <p:nvPr/>
          </p:nvSpPr>
          <p:spPr bwMode="auto">
            <a:xfrm>
              <a:off x="3310" y="1959"/>
              <a:ext cx="20" cy="30"/>
            </a:xfrm>
            <a:custGeom>
              <a:avLst/>
              <a:gdLst>
                <a:gd name="T0" fmla="*/ 28 w 35"/>
                <a:gd name="T1" fmla="*/ 0 h 43"/>
                <a:gd name="T2" fmla="*/ 14 w 35"/>
                <a:gd name="T3" fmla="*/ 14 h 43"/>
                <a:gd name="T4" fmla="*/ 14 w 35"/>
                <a:gd name="T5" fmla="*/ 21 h 43"/>
                <a:gd name="T6" fmla="*/ 0 w 35"/>
                <a:gd name="T7" fmla="*/ 43 h 43"/>
                <a:gd name="T8" fmla="*/ 0 w 35"/>
                <a:gd name="T9" fmla="*/ 43 h 43"/>
                <a:gd name="T10" fmla="*/ 14 w 35"/>
                <a:gd name="T11" fmla="*/ 21 h 43"/>
                <a:gd name="T12" fmla="*/ 21 w 35"/>
                <a:gd name="T13" fmla="*/ 21 h 43"/>
                <a:gd name="T14" fmla="*/ 35 w 35"/>
                <a:gd name="T15" fmla="*/ 7 h 43"/>
                <a:gd name="T16" fmla="*/ 28 w 35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3">
                  <a:moveTo>
                    <a:pt x="28" y="0"/>
                  </a:moveTo>
                  <a:lnTo>
                    <a:pt x="14" y="14"/>
                  </a:lnTo>
                  <a:lnTo>
                    <a:pt x="14" y="2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35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93" name="Freeform 673"/>
            <p:cNvSpPr>
              <a:spLocks/>
            </p:cNvSpPr>
            <p:nvPr/>
          </p:nvSpPr>
          <p:spPr bwMode="auto">
            <a:xfrm>
              <a:off x="3310" y="1954"/>
              <a:ext cx="29" cy="40"/>
            </a:xfrm>
            <a:custGeom>
              <a:avLst/>
              <a:gdLst>
                <a:gd name="T0" fmla="*/ 35 w 49"/>
                <a:gd name="T1" fmla="*/ 14 h 57"/>
                <a:gd name="T2" fmla="*/ 21 w 49"/>
                <a:gd name="T3" fmla="*/ 28 h 57"/>
                <a:gd name="T4" fmla="*/ 14 w 49"/>
                <a:gd name="T5" fmla="*/ 21 h 57"/>
                <a:gd name="T6" fmla="*/ 21 w 49"/>
                <a:gd name="T7" fmla="*/ 21 h 57"/>
                <a:gd name="T8" fmla="*/ 21 w 49"/>
                <a:gd name="T9" fmla="*/ 28 h 57"/>
                <a:gd name="T10" fmla="*/ 21 w 49"/>
                <a:gd name="T11" fmla="*/ 36 h 57"/>
                <a:gd name="T12" fmla="*/ 21 w 49"/>
                <a:gd name="T13" fmla="*/ 36 h 57"/>
                <a:gd name="T14" fmla="*/ 7 w 49"/>
                <a:gd name="T15" fmla="*/ 57 h 57"/>
                <a:gd name="T16" fmla="*/ 0 w 49"/>
                <a:gd name="T17" fmla="*/ 50 h 57"/>
                <a:gd name="T18" fmla="*/ 0 w 49"/>
                <a:gd name="T19" fmla="*/ 50 h 57"/>
                <a:gd name="T20" fmla="*/ 14 w 49"/>
                <a:gd name="T21" fmla="*/ 28 h 57"/>
                <a:gd name="T22" fmla="*/ 14 w 49"/>
                <a:gd name="T23" fmla="*/ 28 h 57"/>
                <a:gd name="T24" fmla="*/ 14 w 49"/>
                <a:gd name="T25" fmla="*/ 28 h 57"/>
                <a:gd name="T26" fmla="*/ 21 w 49"/>
                <a:gd name="T27" fmla="*/ 28 h 57"/>
                <a:gd name="T28" fmla="*/ 28 w 49"/>
                <a:gd name="T29" fmla="*/ 36 h 57"/>
                <a:gd name="T30" fmla="*/ 21 w 49"/>
                <a:gd name="T31" fmla="*/ 28 h 57"/>
                <a:gd name="T32" fmla="*/ 35 w 49"/>
                <a:gd name="T33" fmla="*/ 14 h 57"/>
                <a:gd name="T34" fmla="*/ 42 w 49"/>
                <a:gd name="T35" fmla="*/ 14 h 57"/>
                <a:gd name="T36" fmla="*/ 35 w 49"/>
                <a:gd name="T37" fmla="*/ 21 h 57"/>
                <a:gd name="T38" fmla="*/ 28 w 49"/>
                <a:gd name="T39" fmla="*/ 14 h 57"/>
                <a:gd name="T40" fmla="*/ 28 w 49"/>
                <a:gd name="T41" fmla="*/ 7 h 57"/>
                <a:gd name="T42" fmla="*/ 35 w 49"/>
                <a:gd name="T43" fmla="*/ 0 h 57"/>
                <a:gd name="T44" fmla="*/ 35 w 49"/>
                <a:gd name="T45" fmla="*/ 7 h 57"/>
                <a:gd name="T46" fmla="*/ 42 w 49"/>
                <a:gd name="T47" fmla="*/ 14 h 57"/>
                <a:gd name="T48" fmla="*/ 49 w 49"/>
                <a:gd name="T49" fmla="*/ 21 h 57"/>
                <a:gd name="T50" fmla="*/ 42 w 49"/>
                <a:gd name="T51" fmla="*/ 21 h 57"/>
                <a:gd name="T52" fmla="*/ 28 w 49"/>
                <a:gd name="T53" fmla="*/ 36 h 57"/>
                <a:gd name="T54" fmla="*/ 28 w 49"/>
                <a:gd name="T55" fmla="*/ 36 h 57"/>
                <a:gd name="T56" fmla="*/ 21 w 49"/>
                <a:gd name="T57" fmla="*/ 36 h 57"/>
                <a:gd name="T58" fmla="*/ 14 w 49"/>
                <a:gd name="T59" fmla="*/ 36 h 57"/>
                <a:gd name="T60" fmla="*/ 14 w 49"/>
                <a:gd name="T61" fmla="*/ 28 h 57"/>
                <a:gd name="T62" fmla="*/ 21 w 49"/>
                <a:gd name="T63" fmla="*/ 36 h 57"/>
                <a:gd name="T64" fmla="*/ 7 w 49"/>
                <a:gd name="T65" fmla="*/ 57 h 57"/>
                <a:gd name="T66" fmla="*/ 7 w 49"/>
                <a:gd name="T67" fmla="*/ 57 h 57"/>
                <a:gd name="T68" fmla="*/ 0 w 49"/>
                <a:gd name="T69" fmla="*/ 50 h 57"/>
                <a:gd name="T70" fmla="*/ 14 w 49"/>
                <a:gd name="T71" fmla="*/ 28 h 57"/>
                <a:gd name="T72" fmla="*/ 21 w 49"/>
                <a:gd name="T73" fmla="*/ 36 h 57"/>
                <a:gd name="T74" fmla="*/ 14 w 49"/>
                <a:gd name="T75" fmla="*/ 28 h 57"/>
                <a:gd name="T76" fmla="*/ 14 w 49"/>
                <a:gd name="T77" fmla="*/ 21 h 57"/>
                <a:gd name="T78" fmla="*/ 14 w 49"/>
                <a:gd name="T79" fmla="*/ 21 h 57"/>
                <a:gd name="T80" fmla="*/ 14 w 49"/>
                <a:gd name="T81" fmla="*/ 21 h 57"/>
                <a:gd name="T82" fmla="*/ 28 w 49"/>
                <a:gd name="T83" fmla="*/ 7 h 57"/>
                <a:gd name="T84" fmla="*/ 35 w 49"/>
                <a:gd name="T85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" h="57">
                  <a:moveTo>
                    <a:pt x="35" y="14"/>
                  </a:moveTo>
                  <a:lnTo>
                    <a:pt x="21" y="28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1" y="28"/>
                  </a:lnTo>
                  <a:lnTo>
                    <a:pt x="28" y="36"/>
                  </a:lnTo>
                  <a:lnTo>
                    <a:pt x="21" y="28"/>
                  </a:lnTo>
                  <a:lnTo>
                    <a:pt x="35" y="14"/>
                  </a:lnTo>
                  <a:lnTo>
                    <a:pt x="42" y="14"/>
                  </a:lnTo>
                  <a:lnTo>
                    <a:pt x="35" y="21"/>
                  </a:lnTo>
                  <a:lnTo>
                    <a:pt x="28" y="14"/>
                  </a:lnTo>
                  <a:lnTo>
                    <a:pt x="28" y="7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42" y="14"/>
                  </a:lnTo>
                  <a:lnTo>
                    <a:pt x="49" y="21"/>
                  </a:lnTo>
                  <a:lnTo>
                    <a:pt x="42" y="21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1" y="36"/>
                  </a:lnTo>
                  <a:lnTo>
                    <a:pt x="14" y="36"/>
                  </a:lnTo>
                  <a:lnTo>
                    <a:pt x="14" y="28"/>
                  </a:lnTo>
                  <a:lnTo>
                    <a:pt x="21" y="36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14" y="28"/>
                  </a:lnTo>
                  <a:lnTo>
                    <a:pt x="21" y="36"/>
                  </a:lnTo>
                  <a:lnTo>
                    <a:pt x="14" y="28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28" y="7"/>
                  </a:lnTo>
                  <a:lnTo>
                    <a:pt x="35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94" name="Freeform 674"/>
            <p:cNvSpPr>
              <a:spLocks/>
            </p:cNvSpPr>
            <p:nvPr/>
          </p:nvSpPr>
          <p:spPr bwMode="auto">
            <a:xfrm>
              <a:off x="3272" y="1865"/>
              <a:ext cx="96" cy="99"/>
            </a:xfrm>
            <a:custGeom>
              <a:avLst/>
              <a:gdLst>
                <a:gd name="T0" fmla="*/ 0 w 163"/>
                <a:gd name="T1" fmla="*/ 0 h 141"/>
                <a:gd name="T2" fmla="*/ 106 w 163"/>
                <a:gd name="T3" fmla="*/ 141 h 141"/>
                <a:gd name="T4" fmla="*/ 163 w 163"/>
                <a:gd name="T5" fmla="*/ 134 h 141"/>
                <a:gd name="T6" fmla="*/ 64 w 163"/>
                <a:gd name="T7" fmla="*/ 0 h 141"/>
                <a:gd name="T8" fmla="*/ 0 w 163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41">
                  <a:moveTo>
                    <a:pt x="0" y="0"/>
                  </a:moveTo>
                  <a:lnTo>
                    <a:pt x="106" y="141"/>
                  </a:lnTo>
                  <a:lnTo>
                    <a:pt x="163" y="134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95" name="Freeform 675"/>
            <p:cNvSpPr>
              <a:spLocks/>
            </p:cNvSpPr>
            <p:nvPr/>
          </p:nvSpPr>
          <p:spPr bwMode="auto">
            <a:xfrm>
              <a:off x="3272" y="1865"/>
              <a:ext cx="105" cy="104"/>
            </a:xfrm>
            <a:custGeom>
              <a:avLst/>
              <a:gdLst>
                <a:gd name="T0" fmla="*/ 7 w 177"/>
                <a:gd name="T1" fmla="*/ 0 h 148"/>
                <a:gd name="T2" fmla="*/ 113 w 177"/>
                <a:gd name="T3" fmla="*/ 141 h 148"/>
                <a:gd name="T4" fmla="*/ 106 w 177"/>
                <a:gd name="T5" fmla="*/ 148 h 148"/>
                <a:gd name="T6" fmla="*/ 106 w 177"/>
                <a:gd name="T7" fmla="*/ 141 h 148"/>
                <a:gd name="T8" fmla="*/ 163 w 177"/>
                <a:gd name="T9" fmla="*/ 134 h 148"/>
                <a:gd name="T10" fmla="*/ 170 w 177"/>
                <a:gd name="T11" fmla="*/ 134 h 148"/>
                <a:gd name="T12" fmla="*/ 163 w 177"/>
                <a:gd name="T13" fmla="*/ 141 h 148"/>
                <a:gd name="T14" fmla="*/ 64 w 177"/>
                <a:gd name="T15" fmla="*/ 7 h 148"/>
                <a:gd name="T16" fmla="*/ 64 w 177"/>
                <a:gd name="T17" fmla="*/ 0 h 148"/>
                <a:gd name="T18" fmla="*/ 71 w 177"/>
                <a:gd name="T19" fmla="*/ 0 h 148"/>
                <a:gd name="T20" fmla="*/ 71 w 177"/>
                <a:gd name="T21" fmla="*/ 0 h 148"/>
                <a:gd name="T22" fmla="*/ 170 w 177"/>
                <a:gd name="T23" fmla="*/ 134 h 148"/>
                <a:gd name="T24" fmla="*/ 177 w 177"/>
                <a:gd name="T25" fmla="*/ 141 h 148"/>
                <a:gd name="T26" fmla="*/ 163 w 177"/>
                <a:gd name="T27" fmla="*/ 141 h 148"/>
                <a:gd name="T28" fmla="*/ 106 w 177"/>
                <a:gd name="T29" fmla="*/ 148 h 148"/>
                <a:gd name="T30" fmla="*/ 106 w 177"/>
                <a:gd name="T31" fmla="*/ 148 h 148"/>
                <a:gd name="T32" fmla="*/ 106 w 177"/>
                <a:gd name="T33" fmla="*/ 148 h 148"/>
                <a:gd name="T34" fmla="*/ 0 w 177"/>
                <a:gd name="T35" fmla="*/ 7 h 148"/>
                <a:gd name="T36" fmla="*/ 7 w 177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7" h="148">
                  <a:moveTo>
                    <a:pt x="7" y="0"/>
                  </a:moveTo>
                  <a:lnTo>
                    <a:pt x="113" y="141"/>
                  </a:lnTo>
                  <a:lnTo>
                    <a:pt x="106" y="148"/>
                  </a:lnTo>
                  <a:lnTo>
                    <a:pt x="106" y="141"/>
                  </a:lnTo>
                  <a:lnTo>
                    <a:pt x="163" y="134"/>
                  </a:lnTo>
                  <a:lnTo>
                    <a:pt x="170" y="134"/>
                  </a:lnTo>
                  <a:lnTo>
                    <a:pt x="163" y="141"/>
                  </a:lnTo>
                  <a:lnTo>
                    <a:pt x="64" y="7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170" y="134"/>
                  </a:lnTo>
                  <a:lnTo>
                    <a:pt x="177" y="141"/>
                  </a:lnTo>
                  <a:lnTo>
                    <a:pt x="163" y="141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96" name="Freeform 676"/>
            <p:cNvSpPr>
              <a:spLocks/>
            </p:cNvSpPr>
            <p:nvPr/>
          </p:nvSpPr>
          <p:spPr bwMode="auto">
            <a:xfrm>
              <a:off x="3267" y="1865"/>
              <a:ext cx="43" cy="5"/>
            </a:xfrm>
            <a:custGeom>
              <a:avLst/>
              <a:gdLst>
                <a:gd name="T0" fmla="*/ 71 w 71"/>
                <a:gd name="T1" fmla="*/ 7 h 7"/>
                <a:gd name="T2" fmla="*/ 7 w 71"/>
                <a:gd name="T3" fmla="*/ 7 h 7"/>
                <a:gd name="T4" fmla="*/ 7 w 71"/>
                <a:gd name="T5" fmla="*/ 7 h 7"/>
                <a:gd name="T6" fmla="*/ 0 w 71"/>
                <a:gd name="T7" fmla="*/ 0 h 7"/>
                <a:gd name="T8" fmla="*/ 7 w 71"/>
                <a:gd name="T9" fmla="*/ 0 h 7"/>
                <a:gd name="T10" fmla="*/ 71 w 71"/>
                <a:gd name="T11" fmla="*/ 0 h 7"/>
                <a:gd name="T12" fmla="*/ 71 w 7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7">
                  <a:moveTo>
                    <a:pt x="71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1" y="0"/>
                  </a:lnTo>
                  <a:lnTo>
                    <a:pt x="71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97" name="Freeform 677"/>
            <p:cNvSpPr>
              <a:spLocks/>
            </p:cNvSpPr>
            <p:nvPr/>
          </p:nvSpPr>
          <p:spPr bwMode="auto">
            <a:xfrm>
              <a:off x="3297" y="1885"/>
              <a:ext cx="46" cy="59"/>
            </a:xfrm>
            <a:custGeom>
              <a:avLst/>
              <a:gdLst>
                <a:gd name="T0" fmla="*/ 0 w 78"/>
                <a:gd name="T1" fmla="*/ 28 h 85"/>
                <a:gd name="T2" fmla="*/ 43 w 78"/>
                <a:gd name="T3" fmla="*/ 0 h 85"/>
                <a:gd name="T4" fmla="*/ 78 w 78"/>
                <a:gd name="T5" fmla="*/ 57 h 85"/>
                <a:gd name="T6" fmla="*/ 43 w 78"/>
                <a:gd name="T7" fmla="*/ 85 h 85"/>
                <a:gd name="T8" fmla="*/ 0 w 78"/>
                <a:gd name="T9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5">
                  <a:moveTo>
                    <a:pt x="0" y="28"/>
                  </a:moveTo>
                  <a:lnTo>
                    <a:pt x="43" y="0"/>
                  </a:lnTo>
                  <a:lnTo>
                    <a:pt x="78" y="57"/>
                  </a:lnTo>
                  <a:lnTo>
                    <a:pt x="43" y="85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98" name="Freeform 678"/>
            <p:cNvSpPr>
              <a:spLocks/>
            </p:cNvSpPr>
            <p:nvPr/>
          </p:nvSpPr>
          <p:spPr bwMode="auto">
            <a:xfrm>
              <a:off x="3297" y="1880"/>
              <a:ext cx="51" cy="69"/>
            </a:xfrm>
            <a:custGeom>
              <a:avLst/>
              <a:gdLst>
                <a:gd name="T0" fmla="*/ 0 w 86"/>
                <a:gd name="T1" fmla="*/ 35 h 99"/>
                <a:gd name="T2" fmla="*/ 43 w 86"/>
                <a:gd name="T3" fmla="*/ 7 h 99"/>
                <a:gd name="T4" fmla="*/ 50 w 86"/>
                <a:gd name="T5" fmla="*/ 0 h 99"/>
                <a:gd name="T6" fmla="*/ 50 w 86"/>
                <a:gd name="T7" fmla="*/ 0 h 99"/>
                <a:gd name="T8" fmla="*/ 86 w 86"/>
                <a:gd name="T9" fmla="*/ 57 h 99"/>
                <a:gd name="T10" fmla="*/ 86 w 86"/>
                <a:gd name="T11" fmla="*/ 71 h 99"/>
                <a:gd name="T12" fmla="*/ 86 w 86"/>
                <a:gd name="T13" fmla="*/ 71 h 99"/>
                <a:gd name="T14" fmla="*/ 50 w 86"/>
                <a:gd name="T15" fmla="*/ 99 h 99"/>
                <a:gd name="T16" fmla="*/ 50 w 86"/>
                <a:gd name="T17" fmla="*/ 99 h 99"/>
                <a:gd name="T18" fmla="*/ 43 w 86"/>
                <a:gd name="T19" fmla="*/ 92 h 99"/>
                <a:gd name="T20" fmla="*/ 43 w 86"/>
                <a:gd name="T21" fmla="*/ 92 h 99"/>
                <a:gd name="T22" fmla="*/ 78 w 86"/>
                <a:gd name="T23" fmla="*/ 64 h 99"/>
                <a:gd name="T24" fmla="*/ 86 w 86"/>
                <a:gd name="T25" fmla="*/ 71 h 99"/>
                <a:gd name="T26" fmla="*/ 78 w 86"/>
                <a:gd name="T27" fmla="*/ 64 h 99"/>
                <a:gd name="T28" fmla="*/ 43 w 86"/>
                <a:gd name="T29" fmla="*/ 7 h 99"/>
                <a:gd name="T30" fmla="*/ 50 w 86"/>
                <a:gd name="T31" fmla="*/ 0 h 99"/>
                <a:gd name="T32" fmla="*/ 50 w 86"/>
                <a:gd name="T33" fmla="*/ 14 h 99"/>
                <a:gd name="T34" fmla="*/ 8 w 86"/>
                <a:gd name="T35" fmla="*/ 42 h 99"/>
                <a:gd name="T36" fmla="*/ 0 w 86"/>
                <a:gd name="T37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99">
                  <a:moveTo>
                    <a:pt x="0" y="35"/>
                  </a:moveTo>
                  <a:lnTo>
                    <a:pt x="43" y="7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86" y="57"/>
                  </a:lnTo>
                  <a:lnTo>
                    <a:pt x="86" y="71"/>
                  </a:lnTo>
                  <a:lnTo>
                    <a:pt x="86" y="71"/>
                  </a:lnTo>
                  <a:lnTo>
                    <a:pt x="50" y="99"/>
                  </a:lnTo>
                  <a:lnTo>
                    <a:pt x="50" y="99"/>
                  </a:lnTo>
                  <a:lnTo>
                    <a:pt x="43" y="92"/>
                  </a:lnTo>
                  <a:lnTo>
                    <a:pt x="43" y="92"/>
                  </a:lnTo>
                  <a:lnTo>
                    <a:pt x="78" y="64"/>
                  </a:lnTo>
                  <a:lnTo>
                    <a:pt x="86" y="71"/>
                  </a:lnTo>
                  <a:lnTo>
                    <a:pt x="78" y="64"/>
                  </a:lnTo>
                  <a:lnTo>
                    <a:pt x="43" y="7"/>
                  </a:lnTo>
                  <a:lnTo>
                    <a:pt x="50" y="0"/>
                  </a:lnTo>
                  <a:lnTo>
                    <a:pt x="50" y="14"/>
                  </a:lnTo>
                  <a:lnTo>
                    <a:pt x="8" y="42"/>
                  </a:lnTo>
                  <a:lnTo>
                    <a:pt x="0" y="35"/>
                  </a:ln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799" name="Freeform 679"/>
            <p:cNvSpPr>
              <a:spLocks/>
            </p:cNvSpPr>
            <p:nvPr/>
          </p:nvSpPr>
          <p:spPr bwMode="auto">
            <a:xfrm>
              <a:off x="3297" y="1900"/>
              <a:ext cx="29" cy="44"/>
            </a:xfrm>
            <a:custGeom>
              <a:avLst/>
              <a:gdLst>
                <a:gd name="T0" fmla="*/ 43 w 50"/>
                <a:gd name="T1" fmla="*/ 64 h 64"/>
                <a:gd name="T2" fmla="*/ 0 w 50"/>
                <a:gd name="T3" fmla="*/ 7 h 64"/>
                <a:gd name="T4" fmla="*/ 0 w 50"/>
                <a:gd name="T5" fmla="*/ 7 h 64"/>
                <a:gd name="T6" fmla="*/ 0 w 50"/>
                <a:gd name="T7" fmla="*/ 7 h 64"/>
                <a:gd name="T8" fmla="*/ 8 w 50"/>
                <a:gd name="T9" fmla="*/ 0 h 64"/>
                <a:gd name="T10" fmla="*/ 50 w 50"/>
                <a:gd name="T11" fmla="*/ 57 h 64"/>
                <a:gd name="T12" fmla="*/ 43 w 50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4">
                  <a:moveTo>
                    <a:pt x="43" y="64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50" y="57"/>
                  </a:lnTo>
                  <a:lnTo>
                    <a:pt x="43" y="64"/>
                  </a:ln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00" name="Freeform 680"/>
            <p:cNvSpPr>
              <a:spLocks/>
            </p:cNvSpPr>
            <p:nvPr/>
          </p:nvSpPr>
          <p:spPr bwMode="auto">
            <a:xfrm>
              <a:off x="3301" y="1890"/>
              <a:ext cx="38" cy="45"/>
            </a:xfrm>
            <a:custGeom>
              <a:avLst/>
              <a:gdLst>
                <a:gd name="T0" fmla="*/ 35 w 63"/>
                <a:gd name="T1" fmla="*/ 0 h 64"/>
                <a:gd name="T2" fmla="*/ 63 w 63"/>
                <a:gd name="T3" fmla="*/ 43 h 64"/>
                <a:gd name="T4" fmla="*/ 28 w 63"/>
                <a:gd name="T5" fmla="*/ 64 h 64"/>
                <a:gd name="T6" fmla="*/ 0 w 63"/>
                <a:gd name="T7" fmla="*/ 28 h 64"/>
                <a:gd name="T8" fmla="*/ 35 w 63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4">
                  <a:moveTo>
                    <a:pt x="35" y="0"/>
                  </a:moveTo>
                  <a:lnTo>
                    <a:pt x="63" y="43"/>
                  </a:lnTo>
                  <a:lnTo>
                    <a:pt x="28" y="64"/>
                  </a:lnTo>
                  <a:lnTo>
                    <a:pt x="0" y="28"/>
                  </a:lnTo>
                  <a:lnTo>
                    <a:pt x="35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61801" name="Picture 68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1" y="1895"/>
              <a:ext cx="38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1802" name="Freeform 682"/>
            <p:cNvSpPr>
              <a:spLocks/>
            </p:cNvSpPr>
            <p:nvPr/>
          </p:nvSpPr>
          <p:spPr bwMode="auto">
            <a:xfrm>
              <a:off x="3225" y="2163"/>
              <a:ext cx="4" cy="5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7 h 7"/>
                <a:gd name="T4" fmla="*/ 7 w 7"/>
                <a:gd name="T5" fmla="*/ 7 h 7"/>
                <a:gd name="T6" fmla="*/ 7 w 7"/>
                <a:gd name="T7" fmla="*/ 7 h 7"/>
                <a:gd name="T8" fmla="*/ 7 w 7"/>
                <a:gd name="T9" fmla="*/ 0 h 7"/>
                <a:gd name="T10" fmla="*/ 7 w 7"/>
                <a:gd name="T11" fmla="*/ 0 h 7"/>
                <a:gd name="T12" fmla="*/ 7 w 7"/>
                <a:gd name="T13" fmla="*/ 0 h 7"/>
                <a:gd name="T14" fmla="*/ 0 w 7"/>
                <a:gd name="T15" fmla="*/ 0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03" name="Freeform 683"/>
            <p:cNvSpPr>
              <a:spLocks/>
            </p:cNvSpPr>
            <p:nvPr/>
          </p:nvSpPr>
          <p:spPr bwMode="auto">
            <a:xfrm>
              <a:off x="3167" y="2142"/>
              <a:ext cx="62" cy="45"/>
            </a:xfrm>
            <a:custGeom>
              <a:avLst/>
              <a:gdLst>
                <a:gd name="T0" fmla="*/ 99 w 106"/>
                <a:gd name="T1" fmla="*/ 36 h 64"/>
                <a:gd name="T2" fmla="*/ 106 w 106"/>
                <a:gd name="T3" fmla="*/ 57 h 64"/>
                <a:gd name="T4" fmla="*/ 106 w 106"/>
                <a:gd name="T5" fmla="*/ 57 h 64"/>
                <a:gd name="T6" fmla="*/ 106 w 106"/>
                <a:gd name="T7" fmla="*/ 57 h 64"/>
                <a:gd name="T8" fmla="*/ 21 w 106"/>
                <a:gd name="T9" fmla="*/ 57 h 64"/>
                <a:gd name="T10" fmla="*/ 0 w 106"/>
                <a:gd name="T11" fmla="*/ 64 h 64"/>
                <a:gd name="T12" fmla="*/ 21 w 106"/>
                <a:gd name="T13" fmla="*/ 50 h 64"/>
                <a:gd name="T14" fmla="*/ 92 w 106"/>
                <a:gd name="T15" fmla="*/ 0 h 64"/>
                <a:gd name="T16" fmla="*/ 92 w 106"/>
                <a:gd name="T17" fmla="*/ 0 h 64"/>
                <a:gd name="T18" fmla="*/ 92 w 106"/>
                <a:gd name="T19" fmla="*/ 8 h 64"/>
                <a:gd name="T20" fmla="*/ 92 w 106"/>
                <a:gd name="T21" fmla="*/ 8 h 64"/>
                <a:gd name="T22" fmla="*/ 21 w 106"/>
                <a:gd name="T23" fmla="*/ 57 h 64"/>
                <a:gd name="T24" fmla="*/ 21 w 106"/>
                <a:gd name="T25" fmla="*/ 50 h 64"/>
                <a:gd name="T26" fmla="*/ 21 w 106"/>
                <a:gd name="T27" fmla="*/ 50 h 64"/>
                <a:gd name="T28" fmla="*/ 106 w 106"/>
                <a:gd name="T29" fmla="*/ 50 h 64"/>
                <a:gd name="T30" fmla="*/ 106 w 106"/>
                <a:gd name="T31" fmla="*/ 57 h 64"/>
                <a:gd name="T32" fmla="*/ 99 w 106"/>
                <a:gd name="T33" fmla="*/ 57 h 64"/>
                <a:gd name="T34" fmla="*/ 92 w 106"/>
                <a:gd name="T35" fmla="*/ 36 h 64"/>
                <a:gd name="T36" fmla="*/ 99 w 106"/>
                <a:gd name="T37" fmla="*/ 3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6" h="64">
                  <a:moveTo>
                    <a:pt x="99" y="36"/>
                  </a:moveTo>
                  <a:lnTo>
                    <a:pt x="106" y="57"/>
                  </a:lnTo>
                  <a:lnTo>
                    <a:pt x="106" y="57"/>
                  </a:lnTo>
                  <a:lnTo>
                    <a:pt x="106" y="57"/>
                  </a:lnTo>
                  <a:lnTo>
                    <a:pt x="21" y="57"/>
                  </a:lnTo>
                  <a:lnTo>
                    <a:pt x="0" y="64"/>
                  </a:lnTo>
                  <a:lnTo>
                    <a:pt x="21" y="5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2" y="8"/>
                  </a:lnTo>
                  <a:lnTo>
                    <a:pt x="92" y="8"/>
                  </a:lnTo>
                  <a:lnTo>
                    <a:pt x="21" y="57"/>
                  </a:lnTo>
                  <a:lnTo>
                    <a:pt x="21" y="50"/>
                  </a:lnTo>
                  <a:lnTo>
                    <a:pt x="21" y="50"/>
                  </a:lnTo>
                  <a:lnTo>
                    <a:pt x="106" y="50"/>
                  </a:lnTo>
                  <a:lnTo>
                    <a:pt x="106" y="57"/>
                  </a:lnTo>
                  <a:lnTo>
                    <a:pt x="99" y="57"/>
                  </a:lnTo>
                  <a:lnTo>
                    <a:pt x="92" y="36"/>
                  </a:lnTo>
                  <a:lnTo>
                    <a:pt x="99" y="36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04" name="Freeform 684"/>
            <p:cNvSpPr>
              <a:spLocks/>
            </p:cNvSpPr>
            <p:nvPr/>
          </p:nvSpPr>
          <p:spPr bwMode="auto">
            <a:xfrm>
              <a:off x="3217" y="2148"/>
              <a:ext cx="8" cy="20"/>
            </a:xfrm>
            <a:custGeom>
              <a:avLst/>
              <a:gdLst>
                <a:gd name="T0" fmla="*/ 7 w 14"/>
                <a:gd name="T1" fmla="*/ 0 h 28"/>
                <a:gd name="T2" fmla="*/ 14 w 14"/>
                <a:gd name="T3" fmla="*/ 28 h 28"/>
                <a:gd name="T4" fmla="*/ 7 w 14"/>
                <a:gd name="T5" fmla="*/ 28 h 28"/>
                <a:gd name="T6" fmla="*/ 7 w 14"/>
                <a:gd name="T7" fmla="*/ 28 h 28"/>
                <a:gd name="T8" fmla="*/ 7 w 14"/>
                <a:gd name="T9" fmla="*/ 28 h 28"/>
                <a:gd name="T10" fmla="*/ 0 w 14"/>
                <a:gd name="T11" fmla="*/ 0 h 28"/>
                <a:gd name="T12" fmla="*/ 7 w 14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8">
                  <a:moveTo>
                    <a:pt x="7" y="0"/>
                  </a:moveTo>
                  <a:lnTo>
                    <a:pt x="14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05" name="Freeform 685"/>
            <p:cNvSpPr>
              <a:spLocks/>
            </p:cNvSpPr>
            <p:nvPr/>
          </p:nvSpPr>
          <p:spPr bwMode="auto">
            <a:xfrm>
              <a:off x="3179" y="2148"/>
              <a:ext cx="50" cy="34"/>
            </a:xfrm>
            <a:custGeom>
              <a:avLst/>
              <a:gdLst>
                <a:gd name="T0" fmla="*/ 78 w 85"/>
                <a:gd name="T1" fmla="*/ 28 h 49"/>
                <a:gd name="T2" fmla="*/ 85 w 85"/>
                <a:gd name="T3" fmla="*/ 49 h 49"/>
                <a:gd name="T4" fmla="*/ 0 w 85"/>
                <a:gd name="T5" fmla="*/ 49 h 49"/>
                <a:gd name="T6" fmla="*/ 71 w 85"/>
                <a:gd name="T7" fmla="*/ 0 h 49"/>
                <a:gd name="T8" fmla="*/ 78 w 85"/>
                <a:gd name="T9" fmla="*/ 2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78" y="28"/>
                  </a:moveTo>
                  <a:lnTo>
                    <a:pt x="85" y="49"/>
                  </a:lnTo>
                  <a:lnTo>
                    <a:pt x="0" y="49"/>
                  </a:lnTo>
                  <a:lnTo>
                    <a:pt x="71" y="0"/>
                  </a:lnTo>
                  <a:lnTo>
                    <a:pt x="78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06" name="Freeform 686"/>
            <p:cNvSpPr>
              <a:spLocks/>
            </p:cNvSpPr>
            <p:nvPr/>
          </p:nvSpPr>
          <p:spPr bwMode="auto">
            <a:xfrm>
              <a:off x="3310" y="1999"/>
              <a:ext cx="8" cy="5"/>
            </a:xfrm>
            <a:custGeom>
              <a:avLst/>
              <a:gdLst>
                <a:gd name="T0" fmla="*/ 7 w 14"/>
                <a:gd name="T1" fmla="*/ 0 h 7"/>
                <a:gd name="T2" fmla="*/ 7 w 14"/>
                <a:gd name="T3" fmla="*/ 0 h 7"/>
                <a:gd name="T4" fmla="*/ 0 w 14"/>
                <a:gd name="T5" fmla="*/ 0 h 7"/>
                <a:gd name="T6" fmla="*/ 7 w 14"/>
                <a:gd name="T7" fmla="*/ 7 h 7"/>
                <a:gd name="T8" fmla="*/ 7 w 14"/>
                <a:gd name="T9" fmla="*/ 7 h 7"/>
                <a:gd name="T10" fmla="*/ 7 w 14"/>
                <a:gd name="T11" fmla="*/ 7 h 7"/>
                <a:gd name="T12" fmla="*/ 14 w 14"/>
                <a:gd name="T13" fmla="*/ 0 h 7"/>
                <a:gd name="T14" fmla="*/ 14 w 14"/>
                <a:gd name="T15" fmla="*/ 0 h 7"/>
                <a:gd name="T16" fmla="*/ 7 w 1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7">
                  <a:moveTo>
                    <a:pt x="7" y="0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07" name="Freeform 687"/>
            <p:cNvSpPr>
              <a:spLocks/>
            </p:cNvSpPr>
            <p:nvPr/>
          </p:nvSpPr>
          <p:spPr bwMode="auto">
            <a:xfrm>
              <a:off x="3301" y="1920"/>
              <a:ext cx="34" cy="79"/>
            </a:xfrm>
            <a:custGeom>
              <a:avLst/>
              <a:gdLst>
                <a:gd name="T0" fmla="*/ 21 w 56"/>
                <a:gd name="T1" fmla="*/ 113 h 113"/>
                <a:gd name="T2" fmla="*/ 0 w 56"/>
                <a:gd name="T3" fmla="*/ 106 h 113"/>
                <a:gd name="T4" fmla="*/ 0 w 56"/>
                <a:gd name="T5" fmla="*/ 106 h 113"/>
                <a:gd name="T6" fmla="*/ 0 w 56"/>
                <a:gd name="T7" fmla="*/ 106 h 113"/>
                <a:gd name="T8" fmla="*/ 28 w 56"/>
                <a:gd name="T9" fmla="*/ 21 h 113"/>
                <a:gd name="T10" fmla="*/ 28 w 56"/>
                <a:gd name="T11" fmla="*/ 0 h 113"/>
                <a:gd name="T12" fmla="*/ 35 w 56"/>
                <a:gd name="T13" fmla="*/ 21 h 113"/>
                <a:gd name="T14" fmla="*/ 56 w 56"/>
                <a:gd name="T15" fmla="*/ 113 h 113"/>
                <a:gd name="T16" fmla="*/ 56 w 56"/>
                <a:gd name="T17" fmla="*/ 113 h 113"/>
                <a:gd name="T18" fmla="*/ 49 w 56"/>
                <a:gd name="T19" fmla="*/ 113 h 113"/>
                <a:gd name="T20" fmla="*/ 49 w 56"/>
                <a:gd name="T21" fmla="*/ 113 h 113"/>
                <a:gd name="T22" fmla="*/ 28 w 56"/>
                <a:gd name="T23" fmla="*/ 21 h 113"/>
                <a:gd name="T24" fmla="*/ 35 w 56"/>
                <a:gd name="T25" fmla="*/ 21 h 113"/>
                <a:gd name="T26" fmla="*/ 35 w 56"/>
                <a:gd name="T27" fmla="*/ 21 h 113"/>
                <a:gd name="T28" fmla="*/ 7 w 56"/>
                <a:gd name="T29" fmla="*/ 106 h 113"/>
                <a:gd name="T30" fmla="*/ 0 w 56"/>
                <a:gd name="T31" fmla="*/ 106 h 113"/>
                <a:gd name="T32" fmla="*/ 0 w 56"/>
                <a:gd name="T33" fmla="*/ 99 h 113"/>
                <a:gd name="T34" fmla="*/ 21 w 56"/>
                <a:gd name="T35" fmla="*/ 106 h 113"/>
                <a:gd name="T36" fmla="*/ 21 w 56"/>
                <a:gd name="T3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113">
                  <a:moveTo>
                    <a:pt x="21" y="113"/>
                  </a:moveTo>
                  <a:lnTo>
                    <a:pt x="0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8" y="21"/>
                  </a:lnTo>
                  <a:lnTo>
                    <a:pt x="28" y="0"/>
                  </a:lnTo>
                  <a:lnTo>
                    <a:pt x="35" y="21"/>
                  </a:lnTo>
                  <a:lnTo>
                    <a:pt x="56" y="113"/>
                  </a:lnTo>
                  <a:lnTo>
                    <a:pt x="56" y="113"/>
                  </a:lnTo>
                  <a:lnTo>
                    <a:pt x="49" y="113"/>
                  </a:lnTo>
                  <a:lnTo>
                    <a:pt x="49" y="113"/>
                  </a:lnTo>
                  <a:lnTo>
                    <a:pt x="28" y="21"/>
                  </a:lnTo>
                  <a:lnTo>
                    <a:pt x="35" y="21"/>
                  </a:lnTo>
                  <a:lnTo>
                    <a:pt x="35" y="21"/>
                  </a:lnTo>
                  <a:lnTo>
                    <a:pt x="7" y="106"/>
                  </a:lnTo>
                  <a:lnTo>
                    <a:pt x="0" y="106"/>
                  </a:lnTo>
                  <a:lnTo>
                    <a:pt x="0" y="99"/>
                  </a:lnTo>
                  <a:lnTo>
                    <a:pt x="21" y="106"/>
                  </a:lnTo>
                  <a:lnTo>
                    <a:pt x="21" y="113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08" name="Freeform 688"/>
            <p:cNvSpPr>
              <a:spLocks/>
            </p:cNvSpPr>
            <p:nvPr/>
          </p:nvSpPr>
          <p:spPr bwMode="auto">
            <a:xfrm>
              <a:off x="3314" y="1994"/>
              <a:ext cx="16" cy="5"/>
            </a:xfrm>
            <a:custGeom>
              <a:avLst/>
              <a:gdLst>
                <a:gd name="T0" fmla="*/ 28 w 28"/>
                <a:gd name="T1" fmla="*/ 7 h 7"/>
                <a:gd name="T2" fmla="*/ 0 w 28"/>
                <a:gd name="T3" fmla="*/ 7 h 7"/>
                <a:gd name="T4" fmla="*/ 0 w 28"/>
                <a:gd name="T5" fmla="*/ 7 h 7"/>
                <a:gd name="T6" fmla="*/ 0 w 28"/>
                <a:gd name="T7" fmla="*/ 7 h 7"/>
                <a:gd name="T8" fmla="*/ 0 w 28"/>
                <a:gd name="T9" fmla="*/ 0 h 7"/>
                <a:gd name="T10" fmla="*/ 28 w 28"/>
                <a:gd name="T11" fmla="*/ 0 h 7"/>
                <a:gd name="T12" fmla="*/ 28 w 28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28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09" name="Freeform 689"/>
            <p:cNvSpPr>
              <a:spLocks/>
            </p:cNvSpPr>
            <p:nvPr/>
          </p:nvSpPr>
          <p:spPr bwMode="auto">
            <a:xfrm>
              <a:off x="3301" y="1935"/>
              <a:ext cx="29" cy="64"/>
            </a:xfrm>
            <a:custGeom>
              <a:avLst/>
              <a:gdLst>
                <a:gd name="T0" fmla="*/ 21 w 49"/>
                <a:gd name="T1" fmla="*/ 92 h 92"/>
                <a:gd name="T2" fmla="*/ 0 w 49"/>
                <a:gd name="T3" fmla="*/ 85 h 92"/>
                <a:gd name="T4" fmla="*/ 28 w 49"/>
                <a:gd name="T5" fmla="*/ 0 h 92"/>
                <a:gd name="T6" fmla="*/ 49 w 49"/>
                <a:gd name="T7" fmla="*/ 92 h 92"/>
                <a:gd name="T8" fmla="*/ 21 w 49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2">
                  <a:moveTo>
                    <a:pt x="21" y="92"/>
                  </a:moveTo>
                  <a:lnTo>
                    <a:pt x="0" y="85"/>
                  </a:lnTo>
                  <a:lnTo>
                    <a:pt x="28" y="0"/>
                  </a:lnTo>
                  <a:lnTo>
                    <a:pt x="49" y="92"/>
                  </a:lnTo>
                  <a:lnTo>
                    <a:pt x="21" y="9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11" name="Freeform 691"/>
            <p:cNvSpPr>
              <a:spLocks/>
            </p:cNvSpPr>
            <p:nvPr/>
          </p:nvSpPr>
          <p:spPr bwMode="auto">
            <a:xfrm>
              <a:off x="3288" y="1999"/>
              <a:ext cx="30" cy="114"/>
            </a:xfrm>
            <a:custGeom>
              <a:avLst/>
              <a:gdLst>
                <a:gd name="T0" fmla="*/ 50 w 50"/>
                <a:gd name="T1" fmla="*/ 0 h 163"/>
                <a:gd name="T2" fmla="*/ 36 w 50"/>
                <a:gd name="T3" fmla="*/ 85 h 163"/>
                <a:gd name="T4" fmla="*/ 36 w 50"/>
                <a:gd name="T5" fmla="*/ 85 h 163"/>
                <a:gd name="T6" fmla="*/ 36 w 50"/>
                <a:gd name="T7" fmla="*/ 85 h 163"/>
                <a:gd name="T8" fmla="*/ 7 w 50"/>
                <a:gd name="T9" fmla="*/ 156 h 163"/>
                <a:gd name="T10" fmla="*/ 7 w 50"/>
                <a:gd name="T11" fmla="*/ 163 h 163"/>
                <a:gd name="T12" fmla="*/ 0 w 50"/>
                <a:gd name="T13" fmla="*/ 156 h 163"/>
                <a:gd name="T14" fmla="*/ 0 w 50"/>
                <a:gd name="T15" fmla="*/ 156 h 163"/>
                <a:gd name="T16" fmla="*/ 29 w 50"/>
                <a:gd name="T17" fmla="*/ 85 h 163"/>
                <a:gd name="T18" fmla="*/ 29 w 50"/>
                <a:gd name="T19" fmla="*/ 85 h 163"/>
                <a:gd name="T20" fmla="*/ 29 w 50"/>
                <a:gd name="T21" fmla="*/ 85 h 163"/>
                <a:gd name="T22" fmla="*/ 43 w 50"/>
                <a:gd name="T23" fmla="*/ 0 h 163"/>
                <a:gd name="T24" fmla="*/ 50 w 50"/>
                <a:gd name="T25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" h="163">
                  <a:moveTo>
                    <a:pt x="50" y="0"/>
                  </a:moveTo>
                  <a:lnTo>
                    <a:pt x="36" y="85"/>
                  </a:lnTo>
                  <a:lnTo>
                    <a:pt x="36" y="85"/>
                  </a:lnTo>
                  <a:lnTo>
                    <a:pt x="36" y="85"/>
                  </a:lnTo>
                  <a:lnTo>
                    <a:pt x="7" y="156"/>
                  </a:lnTo>
                  <a:lnTo>
                    <a:pt x="7" y="163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9" y="85"/>
                  </a:lnTo>
                  <a:lnTo>
                    <a:pt x="29" y="85"/>
                  </a:lnTo>
                  <a:lnTo>
                    <a:pt x="29" y="85"/>
                  </a:lnTo>
                  <a:lnTo>
                    <a:pt x="43" y="0"/>
                  </a:lnTo>
                  <a:lnTo>
                    <a:pt x="5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12" name="Freeform 692"/>
            <p:cNvSpPr>
              <a:spLocks/>
            </p:cNvSpPr>
            <p:nvPr/>
          </p:nvSpPr>
          <p:spPr bwMode="auto">
            <a:xfrm>
              <a:off x="3259" y="2108"/>
              <a:ext cx="33" cy="40"/>
            </a:xfrm>
            <a:custGeom>
              <a:avLst/>
              <a:gdLst>
                <a:gd name="T0" fmla="*/ 56 w 56"/>
                <a:gd name="T1" fmla="*/ 7 h 57"/>
                <a:gd name="T2" fmla="*/ 7 w 56"/>
                <a:gd name="T3" fmla="*/ 57 h 57"/>
                <a:gd name="T4" fmla="*/ 7 w 56"/>
                <a:gd name="T5" fmla="*/ 57 h 57"/>
                <a:gd name="T6" fmla="*/ 0 w 56"/>
                <a:gd name="T7" fmla="*/ 49 h 57"/>
                <a:gd name="T8" fmla="*/ 0 w 56"/>
                <a:gd name="T9" fmla="*/ 49 h 57"/>
                <a:gd name="T10" fmla="*/ 49 w 56"/>
                <a:gd name="T11" fmla="*/ 0 h 57"/>
                <a:gd name="T12" fmla="*/ 56 w 56"/>
                <a:gd name="T13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57">
                  <a:moveTo>
                    <a:pt x="56" y="7"/>
                  </a:moveTo>
                  <a:lnTo>
                    <a:pt x="7" y="57"/>
                  </a:lnTo>
                  <a:lnTo>
                    <a:pt x="7" y="57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49" y="0"/>
                  </a:lnTo>
                  <a:lnTo>
                    <a:pt x="56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13" name="Freeform 693"/>
            <p:cNvSpPr>
              <a:spLocks/>
            </p:cNvSpPr>
            <p:nvPr/>
          </p:nvSpPr>
          <p:spPr bwMode="auto">
            <a:xfrm>
              <a:off x="3229" y="2168"/>
              <a:ext cx="5" cy="5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7 h 7"/>
                <a:gd name="T4" fmla="*/ 0 w 7"/>
                <a:gd name="T5" fmla="*/ 0 h 7"/>
                <a:gd name="T6" fmla="*/ 0 w 7"/>
                <a:gd name="T7" fmla="*/ 0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14" name="Freeform 694"/>
            <p:cNvSpPr>
              <a:spLocks/>
            </p:cNvSpPr>
            <p:nvPr/>
          </p:nvSpPr>
          <p:spPr bwMode="auto">
            <a:xfrm>
              <a:off x="3229" y="2142"/>
              <a:ext cx="34" cy="31"/>
            </a:xfrm>
            <a:custGeom>
              <a:avLst/>
              <a:gdLst>
                <a:gd name="T0" fmla="*/ 57 w 57"/>
                <a:gd name="T1" fmla="*/ 8 h 43"/>
                <a:gd name="T2" fmla="*/ 50 w 57"/>
                <a:gd name="T3" fmla="*/ 0 h 43"/>
                <a:gd name="T4" fmla="*/ 0 w 57"/>
                <a:gd name="T5" fmla="*/ 36 h 43"/>
                <a:gd name="T6" fmla="*/ 7 w 57"/>
                <a:gd name="T7" fmla="*/ 43 h 43"/>
                <a:gd name="T8" fmla="*/ 57 w 57"/>
                <a:gd name="T9" fmla="*/ 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3">
                  <a:moveTo>
                    <a:pt x="57" y="8"/>
                  </a:moveTo>
                  <a:lnTo>
                    <a:pt x="50" y="0"/>
                  </a:lnTo>
                  <a:lnTo>
                    <a:pt x="0" y="36"/>
                  </a:lnTo>
                  <a:lnTo>
                    <a:pt x="7" y="43"/>
                  </a:lnTo>
                  <a:lnTo>
                    <a:pt x="57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15" name="Freeform 695"/>
            <p:cNvSpPr>
              <a:spLocks/>
            </p:cNvSpPr>
            <p:nvPr/>
          </p:nvSpPr>
          <p:spPr bwMode="auto">
            <a:xfrm>
              <a:off x="3373" y="1959"/>
              <a:ext cx="46" cy="64"/>
            </a:xfrm>
            <a:custGeom>
              <a:avLst/>
              <a:gdLst>
                <a:gd name="T0" fmla="*/ 50 w 78"/>
                <a:gd name="T1" fmla="*/ 85 h 92"/>
                <a:gd name="T2" fmla="*/ 35 w 78"/>
                <a:gd name="T3" fmla="*/ 92 h 92"/>
                <a:gd name="T4" fmla="*/ 35 w 78"/>
                <a:gd name="T5" fmla="*/ 92 h 92"/>
                <a:gd name="T6" fmla="*/ 35 w 78"/>
                <a:gd name="T7" fmla="*/ 92 h 92"/>
                <a:gd name="T8" fmla="*/ 14 w 78"/>
                <a:gd name="T9" fmla="*/ 21 h 92"/>
                <a:gd name="T10" fmla="*/ 0 w 78"/>
                <a:gd name="T11" fmla="*/ 0 h 92"/>
                <a:gd name="T12" fmla="*/ 21 w 78"/>
                <a:gd name="T13" fmla="*/ 14 h 92"/>
                <a:gd name="T14" fmla="*/ 78 w 78"/>
                <a:gd name="T15" fmla="*/ 64 h 92"/>
                <a:gd name="T16" fmla="*/ 78 w 78"/>
                <a:gd name="T17" fmla="*/ 64 h 92"/>
                <a:gd name="T18" fmla="*/ 71 w 78"/>
                <a:gd name="T19" fmla="*/ 71 h 92"/>
                <a:gd name="T20" fmla="*/ 71 w 78"/>
                <a:gd name="T21" fmla="*/ 71 h 92"/>
                <a:gd name="T22" fmla="*/ 14 w 78"/>
                <a:gd name="T23" fmla="*/ 21 h 92"/>
                <a:gd name="T24" fmla="*/ 21 w 78"/>
                <a:gd name="T25" fmla="*/ 14 h 92"/>
                <a:gd name="T26" fmla="*/ 21 w 78"/>
                <a:gd name="T27" fmla="*/ 14 h 92"/>
                <a:gd name="T28" fmla="*/ 43 w 78"/>
                <a:gd name="T29" fmla="*/ 85 h 92"/>
                <a:gd name="T30" fmla="*/ 35 w 78"/>
                <a:gd name="T31" fmla="*/ 92 h 92"/>
                <a:gd name="T32" fmla="*/ 28 w 78"/>
                <a:gd name="T33" fmla="*/ 85 h 92"/>
                <a:gd name="T34" fmla="*/ 43 w 78"/>
                <a:gd name="T35" fmla="*/ 78 h 92"/>
                <a:gd name="T36" fmla="*/ 50 w 78"/>
                <a:gd name="T37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92">
                  <a:moveTo>
                    <a:pt x="50" y="85"/>
                  </a:moveTo>
                  <a:lnTo>
                    <a:pt x="35" y="92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14" y="21"/>
                  </a:lnTo>
                  <a:lnTo>
                    <a:pt x="0" y="0"/>
                  </a:lnTo>
                  <a:lnTo>
                    <a:pt x="21" y="14"/>
                  </a:lnTo>
                  <a:lnTo>
                    <a:pt x="78" y="64"/>
                  </a:lnTo>
                  <a:lnTo>
                    <a:pt x="78" y="64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14" y="21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43" y="85"/>
                  </a:lnTo>
                  <a:lnTo>
                    <a:pt x="35" y="92"/>
                  </a:lnTo>
                  <a:lnTo>
                    <a:pt x="28" y="85"/>
                  </a:lnTo>
                  <a:lnTo>
                    <a:pt x="43" y="78"/>
                  </a:lnTo>
                  <a:lnTo>
                    <a:pt x="50" y="8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16" name="Freeform 696"/>
            <p:cNvSpPr>
              <a:spLocks/>
            </p:cNvSpPr>
            <p:nvPr/>
          </p:nvSpPr>
          <p:spPr bwMode="auto">
            <a:xfrm>
              <a:off x="3398" y="2004"/>
              <a:ext cx="17" cy="15"/>
            </a:xfrm>
            <a:custGeom>
              <a:avLst/>
              <a:gdLst>
                <a:gd name="T0" fmla="*/ 28 w 28"/>
                <a:gd name="T1" fmla="*/ 7 h 21"/>
                <a:gd name="T2" fmla="*/ 7 w 28"/>
                <a:gd name="T3" fmla="*/ 21 h 21"/>
                <a:gd name="T4" fmla="*/ 7 w 28"/>
                <a:gd name="T5" fmla="*/ 21 h 21"/>
                <a:gd name="T6" fmla="*/ 7 w 28"/>
                <a:gd name="T7" fmla="*/ 21 h 21"/>
                <a:gd name="T8" fmla="*/ 0 w 28"/>
                <a:gd name="T9" fmla="*/ 14 h 21"/>
                <a:gd name="T10" fmla="*/ 21 w 28"/>
                <a:gd name="T11" fmla="*/ 0 h 21"/>
                <a:gd name="T12" fmla="*/ 28 w 28"/>
                <a:gd name="T13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1">
                  <a:moveTo>
                    <a:pt x="28" y="7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0" y="14"/>
                  </a:lnTo>
                  <a:lnTo>
                    <a:pt x="21" y="0"/>
                  </a:lnTo>
                  <a:lnTo>
                    <a:pt x="28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17" name="Freeform 697"/>
            <p:cNvSpPr>
              <a:spLocks/>
            </p:cNvSpPr>
            <p:nvPr/>
          </p:nvSpPr>
          <p:spPr bwMode="auto">
            <a:xfrm>
              <a:off x="3381" y="1974"/>
              <a:ext cx="34" cy="49"/>
            </a:xfrm>
            <a:custGeom>
              <a:avLst/>
              <a:gdLst>
                <a:gd name="T0" fmla="*/ 36 w 57"/>
                <a:gd name="T1" fmla="*/ 64 h 71"/>
                <a:gd name="T2" fmla="*/ 21 w 57"/>
                <a:gd name="T3" fmla="*/ 71 h 71"/>
                <a:gd name="T4" fmla="*/ 0 w 57"/>
                <a:gd name="T5" fmla="*/ 0 h 71"/>
                <a:gd name="T6" fmla="*/ 57 w 57"/>
                <a:gd name="T7" fmla="*/ 50 h 71"/>
                <a:gd name="T8" fmla="*/ 36 w 57"/>
                <a:gd name="T9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71">
                  <a:moveTo>
                    <a:pt x="36" y="64"/>
                  </a:moveTo>
                  <a:lnTo>
                    <a:pt x="21" y="71"/>
                  </a:lnTo>
                  <a:lnTo>
                    <a:pt x="0" y="0"/>
                  </a:lnTo>
                  <a:lnTo>
                    <a:pt x="57" y="50"/>
                  </a:lnTo>
                  <a:lnTo>
                    <a:pt x="36" y="6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18" name="Freeform 698"/>
            <p:cNvSpPr>
              <a:spLocks/>
            </p:cNvSpPr>
            <p:nvPr/>
          </p:nvSpPr>
          <p:spPr bwMode="auto">
            <a:xfrm>
              <a:off x="3478" y="2118"/>
              <a:ext cx="34" cy="55"/>
            </a:xfrm>
            <a:custGeom>
              <a:avLst/>
              <a:gdLst>
                <a:gd name="T0" fmla="*/ 21 w 57"/>
                <a:gd name="T1" fmla="*/ 14 h 78"/>
                <a:gd name="T2" fmla="*/ 36 w 57"/>
                <a:gd name="T3" fmla="*/ 0 h 78"/>
                <a:gd name="T4" fmla="*/ 36 w 57"/>
                <a:gd name="T5" fmla="*/ 0 h 78"/>
                <a:gd name="T6" fmla="*/ 36 w 57"/>
                <a:gd name="T7" fmla="*/ 0 h 78"/>
                <a:gd name="T8" fmla="*/ 57 w 57"/>
                <a:gd name="T9" fmla="*/ 71 h 78"/>
                <a:gd name="T10" fmla="*/ 50 w 57"/>
                <a:gd name="T11" fmla="*/ 78 h 78"/>
                <a:gd name="T12" fmla="*/ 50 w 57"/>
                <a:gd name="T13" fmla="*/ 78 h 78"/>
                <a:gd name="T14" fmla="*/ 0 w 57"/>
                <a:gd name="T15" fmla="*/ 28 h 78"/>
                <a:gd name="T16" fmla="*/ 0 w 57"/>
                <a:gd name="T17" fmla="*/ 28 h 78"/>
                <a:gd name="T18" fmla="*/ 7 w 57"/>
                <a:gd name="T19" fmla="*/ 21 h 78"/>
                <a:gd name="T20" fmla="*/ 7 w 57"/>
                <a:gd name="T21" fmla="*/ 21 h 78"/>
                <a:gd name="T22" fmla="*/ 57 w 57"/>
                <a:gd name="T23" fmla="*/ 71 h 78"/>
                <a:gd name="T24" fmla="*/ 57 w 57"/>
                <a:gd name="T25" fmla="*/ 71 h 78"/>
                <a:gd name="T26" fmla="*/ 50 w 57"/>
                <a:gd name="T27" fmla="*/ 78 h 78"/>
                <a:gd name="T28" fmla="*/ 29 w 57"/>
                <a:gd name="T29" fmla="*/ 7 h 78"/>
                <a:gd name="T30" fmla="*/ 36 w 57"/>
                <a:gd name="T31" fmla="*/ 0 h 78"/>
                <a:gd name="T32" fmla="*/ 43 w 57"/>
                <a:gd name="T33" fmla="*/ 7 h 78"/>
                <a:gd name="T34" fmla="*/ 29 w 57"/>
                <a:gd name="T35" fmla="*/ 21 h 78"/>
                <a:gd name="T36" fmla="*/ 21 w 57"/>
                <a:gd name="T37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78">
                  <a:moveTo>
                    <a:pt x="21" y="14"/>
                  </a:move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57" y="71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57" y="71"/>
                  </a:lnTo>
                  <a:lnTo>
                    <a:pt x="57" y="71"/>
                  </a:lnTo>
                  <a:lnTo>
                    <a:pt x="50" y="78"/>
                  </a:lnTo>
                  <a:lnTo>
                    <a:pt x="29" y="7"/>
                  </a:lnTo>
                  <a:lnTo>
                    <a:pt x="36" y="0"/>
                  </a:lnTo>
                  <a:lnTo>
                    <a:pt x="43" y="7"/>
                  </a:lnTo>
                  <a:lnTo>
                    <a:pt x="29" y="21"/>
                  </a:lnTo>
                  <a:lnTo>
                    <a:pt x="21" y="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19" name="Freeform 699"/>
            <p:cNvSpPr>
              <a:spLocks/>
            </p:cNvSpPr>
            <p:nvPr/>
          </p:nvSpPr>
          <p:spPr bwMode="auto">
            <a:xfrm>
              <a:off x="3482" y="2128"/>
              <a:ext cx="13" cy="10"/>
            </a:xfrm>
            <a:custGeom>
              <a:avLst/>
              <a:gdLst>
                <a:gd name="T0" fmla="*/ 0 w 22"/>
                <a:gd name="T1" fmla="*/ 7 h 14"/>
                <a:gd name="T2" fmla="*/ 14 w 22"/>
                <a:gd name="T3" fmla="*/ 0 h 14"/>
                <a:gd name="T4" fmla="*/ 22 w 22"/>
                <a:gd name="T5" fmla="*/ 7 h 14"/>
                <a:gd name="T6" fmla="*/ 22 w 22"/>
                <a:gd name="T7" fmla="*/ 7 h 14"/>
                <a:gd name="T8" fmla="*/ 22 w 22"/>
                <a:gd name="T9" fmla="*/ 7 h 14"/>
                <a:gd name="T10" fmla="*/ 7 w 22"/>
                <a:gd name="T11" fmla="*/ 14 h 14"/>
                <a:gd name="T12" fmla="*/ 0 w 22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4">
                  <a:moveTo>
                    <a:pt x="0" y="7"/>
                  </a:moveTo>
                  <a:lnTo>
                    <a:pt x="14" y="0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7" y="14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20" name="Freeform 700"/>
            <p:cNvSpPr>
              <a:spLocks/>
            </p:cNvSpPr>
            <p:nvPr/>
          </p:nvSpPr>
          <p:spPr bwMode="auto">
            <a:xfrm>
              <a:off x="3482" y="2118"/>
              <a:ext cx="30" cy="50"/>
            </a:xfrm>
            <a:custGeom>
              <a:avLst/>
              <a:gdLst>
                <a:gd name="T0" fmla="*/ 14 w 50"/>
                <a:gd name="T1" fmla="*/ 14 h 71"/>
                <a:gd name="T2" fmla="*/ 29 w 50"/>
                <a:gd name="T3" fmla="*/ 0 h 71"/>
                <a:gd name="T4" fmla="*/ 50 w 50"/>
                <a:gd name="T5" fmla="*/ 71 h 71"/>
                <a:gd name="T6" fmla="*/ 0 w 50"/>
                <a:gd name="T7" fmla="*/ 21 h 71"/>
                <a:gd name="T8" fmla="*/ 14 w 50"/>
                <a:gd name="T9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1">
                  <a:moveTo>
                    <a:pt x="14" y="14"/>
                  </a:moveTo>
                  <a:lnTo>
                    <a:pt x="29" y="0"/>
                  </a:lnTo>
                  <a:lnTo>
                    <a:pt x="50" y="71"/>
                  </a:lnTo>
                  <a:lnTo>
                    <a:pt x="0" y="21"/>
                  </a:lnTo>
                  <a:lnTo>
                    <a:pt x="14" y="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21" name="Freeform 701"/>
            <p:cNvSpPr>
              <a:spLocks/>
            </p:cNvSpPr>
            <p:nvPr/>
          </p:nvSpPr>
          <p:spPr bwMode="auto">
            <a:xfrm>
              <a:off x="3402" y="2019"/>
              <a:ext cx="4" cy="4"/>
            </a:xfrm>
            <a:custGeom>
              <a:avLst/>
              <a:gdLst>
                <a:gd name="T0" fmla="*/ 7 w 7"/>
                <a:gd name="T1" fmla="*/ 0 h 7"/>
                <a:gd name="T2" fmla="*/ 7 w 7"/>
                <a:gd name="T3" fmla="*/ 0 h 7"/>
                <a:gd name="T4" fmla="*/ 0 w 7"/>
                <a:gd name="T5" fmla="*/ 7 h 7"/>
                <a:gd name="T6" fmla="*/ 0 w 7"/>
                <a:gd name="T7" fmla="*/ 7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22" name="Freeform 702"/>
            <p:cNvSpPr>
              <a:spLocks/>
            </p:cNvSpPr>
            <p:nvPr/>
          </p:nvSpPr>
          <p:spPr bwMode="auto">
            <a:xfrm>
              <a:off x="3402" y="2019"/>
              <a:ext cx="51" cy="89"/>
            </a:xfrm>
            <a:custGeom>
              <a:avLst/>
              <a:gdLst>
                <a:gd name="T0" fmla="*/ 7 w 85"/>
                <a:gd name="T1" fmla="*/ 0 h 128"/>
                <a:gd name="T2" fmla="*/ 85 w 85"/>
                <a:gd name="T3" fmla="*/ 121 h 128"/>
                <a:gd name="T4" fmla="*/ 78 w 85"/>
                <a:gd name="T5" fmla="*/ 121 h 128"/>
                <a:gd name="T6" fmla="*/ 85 w 85"/>
                <a:gd name="T7" fmla="*/ 121 h 128"/>
                <a:gd name="T8" fmla="*/ 78 w 85"/>
                <a:gd name="T9" fmla="*/ 128 h 128"/>
                <a:gd name="T10" fmla="*/ 0 w 85"/>
                <a:gd name="T11" fmla="*/ 7 h 128"/>
                <a:gd name="T12" fmla="*/ 7 w 85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28">
                  <a:moveTo>
                    <a:pt x="7" y="0"/>
                  </a:moveTo>
                  <a:lnTo>
                    <a:pt x="85" y="121"/>
                  </a:lnTo>
                  <a:lnTo>
                    <a:pt x="78" y="121"/>
                  </a:lnTo>
                  <a:lnTo>
                    <a:pt x="85" y="121"/>
                  </a:lnTo>
                  <a:lnTo>
                    <a:pt x="78" y="128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23" name="Freeform 703"/>
            <p:cNvSpPr>
              <a:spLocks/>
            </p:cNvSpPr>
            <p:nvPr/>
          </p:nvSpPr>
          <p:spPr bwMode="auto">
            <a:xfrm>
              <a:off x="3431" y="2023"/>
              <a:ext cx="22" cy="80"/>
            </a:xfrm>
            <a:custGeom>
              <a:avLst/>
              <a:gdLst>
                <a:gd name="T0" fmla="*/ 29 w 36"/>
                <a:gd name="T1" fmla="*/ 114 h 114"/>
                <a:gd name="T2" fmla="*/ 0 w 36"/>
                <a:gd name="T3" fmla="*/ 0 h 114"/>
                <a:gd name="T4" fmla="*/ 7 w 36"/>
                <a:gd name="T5" fmla="*/ 0 h 114"/>
                <a:gd name="T6" fmla="*/ 0 w 36"/>
                <a:gd name="T7" fmla="*/ 7 h 114"/>
                <a:gd name="T8" fmla="*/ 7 w 36"/>
                <a:gd name="T9" fmla="*/ 0 h 114"/>
                <a:gd name="T10" fmla="*/ 36 w 36"/>
                <a:gd name="T11" fmla="*/ 114 h 114"/>
                <a:gd name="T12" fmla="*/ 29 w 36"/>
                <a:gd name="T13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14">
                  <a:moveTo>
                    <a:pt x="29" y="114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lnTo>
                    <a:pt x="36" y="114"/>
                  </a:lnTo>
                  <a:lnTo>
                    <a:pt x="29" y="1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24" name="Freeform 704"/>
            <p:cNvSpPr>
              <a:spLocks/>
            </p:cNvSpPr>
            <p:nvPr/>
          </p:nvSpPr>
          <p:spPr bwMode="auto">
            <a:xfrm>
              <a:off x="3490" y="2128"/>
              <a:ext cx="5" cy="5"/>
            </a:xfrm>
            <a:custGeom>
              <a:avLst/>
              <a:gdLst>
                <a:gd name="T0" fmla="*/ 8 w 8"/>
                <a:gd name="T1" fmla="*/ 0 h 7"/>
                <a:gd name="T2" fmla="*/ 8 w 8"/>
                <a:gd name="T3" fmla="*/ 0 h 7"/>
                <a:gd name="T4" fmla="*/ 0 w 8"/>
                <a:gd name="T5" fmla="*/ 7 h 7"/>
                <a:gd name="T6" fmla="*/ 0 w 8"/>
                <a:gd name="T7" fmla="*/ 7 h 7"/>
                <a:gd name="T8" fmla="*/ 8 w 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25" name="Freeform 705"/>
            <p:cNvSpPr>
              <a:spLocks/>
            </p:cNvSpPr>
            <p:nvPr/>
          </p:nvSpPr>
          <p:spPr bwMode="auto">
            <a:xfrm>
              <a:off x="3431" y="2023"/>
              <a:ext cx="64" cy="110"/>
            </a:xfrm>
            <a:custGeom>
              <a:avLst/>
              <a:gdLst>
                <a:gd name="T0" fmla="*/ 7 w 107"/>
                <a:gd name="T1" fmla="*/ 0 h 156"/>
                <a:gd name="T2" fmla="*/ 0 w 107"/>
                <a:gd name="T3" fmla="*/ 7 h 156"/>
                <a:gd name="T4" fmla="*/ 99 w 107"/>
                <a:gd name="T5" fmla="*/ 156 h 156"/>
                <a:gd name="T6" fmla="*/ 107 w 107"/>
                <a:gd name="T7" fmla="*/ 149 h 156"/>
                <a:gd name="T8" fmla="*/ 7 w 107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56">
                  <a:moveTo>
                    <a:pt x="7" y="0"/>
                  </a:moveTo>
                  <a:lnTo>
                    <a:pt x="0" y="7"/>
                  </a:lnTo>
                  <a:lnTo>
                    <a:pt x="99" y="156"/>
                  </a:lnTo>
                  <a:lnTo>
                    <a:pt x="107" y="149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26" name="Freeform 706"/>
            <p:cNvSpPr>
              <a:spLocks/>
            </p:cNvSpPr>
            <p:nvPr/>
          </p:nvSpPr>
          <p:spPr bwMode="auto">
            <a:xfrm>
              <a:off x="3453" y="3055"/>
              <a:ext cx="21" cy="35"/>
            </a:xfrm>
            <a:custGeom>
              <a:avLst/>
              <a:gdLst>
                <a:gd name="T0" fmla="*/ 28 w 35"/>
                <a:gd name="T1" fmla="*/ 0 h 50"/>
                <a:gd name="T2" fmla="*/ 14 w 35"/>
                <a:gd name="T3" fmla="*/ 22 h 50"/>
                <a:gd name="T4" fmla="*/ 14 w 35"/>
                <a:gd name="T5" fmla="*/ 29 h 50"/>
                <a:gd name="T6" fmla="*/ 0 w 35"/>
                <a:gd name="T7" fmla="*/ 50 h 50"/>
                <a:gd name="T8" fmla="*/ 7 w 35"/>
                <a:gd name="T9" fmla="*/ 50 h 50"/>
                <a:gd name="T10" fmla="*/ 21 w 35"/>
                <a:gd name="T11" fmla="*/ 29 h 50"/>
                <a:gd name="T12" fmla="*/ 21 w 35"/>
                <a:gd name="T13" fmla="*/ 29 h 50"/>
                <a:gd name="T14" fmla="*/ 35 w 35"/>
                <a:gd name="T15" fmla="*/ 15 h 50"/>
                <a:gd name="T16" fmla="*/ 28 w 35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0">
                  <a:moveTo>
                    <a:pt x="28" y="0"/>
                  </a:moveTo>
                  <a:lnTo>
                    <a:pt x="14" y="22"/>
                  </a:lnTo>
                  <a:lnTo>
                    <a:pt x="14" y="29"/>
                  </a:lnTo>
                  <a:lnTo>
                    <a:pt x="0" y="50"/>
                  </a:lnTo>
                  <a:lnTo>
                    <a:pt x="7" y="50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35" y="15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27" name="Freeform 707"/>
            <p:cNvSpPr>
              <a:spLocks/>
            </p:cNvSpPr>
            <p:nvPr/>
          </p:nvSpPr>
          <p:spPr bwMode="auto">
            <a:xfrm>
              <a:off x="3449" y="3051"/>
              <a:ext cx="33" cy="44"/>
            </a:xfrm>
            <a:custGeom>
              <a:avLst/>
              <a:gdLst>
                <a:gd name="T0" fmla="*/ 42 w 56"/>
                <a:gd name="T1" fmla="*/ 14 h 64"/>
                <a:gd name="T2" fmla="*/ 28 w 56"/>
                <a:gd name="T3" fmla="*/ 36 h 64"/>
                <a:gd name="T4" fmla="*/ 21 w 56"/>
                <a:gd name="T5" fmla="*/ 29 h 64"/>
                <a:gd name="T6" fmla="*/ 28 w 56"/>
                <a:gd name="T7" fmla="*/ 29 h 64"/>
                <a:gd name="T8" fmla="*/ 28 w 56"/>
                <a:gd name="T9" fmla="*/ 36 h 64"/>
                <a:gd name="T10" fmla="*/ 28 w 56"/>
                <a:gd name="T11" fmla="*/ 43 h 64"/>
                <a:gd name="T12" fmla="*/ 28 w 56"/>
                <a:gd name="T13" fmla="*/ 43 h 64"/>
                <a:gd name="T14" fmla="*/ 14 w 56"/>
                <a:gd name="T15" fmla="*/ 64 h 64"/>
                <a:gd name="T16" fmla="*/ 7 w 56"/>
                <a:gd name="T17" fmla="*/ 64 h 64"/>
                <a:gd name="T18" fmla="*/ 7 w 56"/>
                <a:gd name="T19" fmla="*/ 57 h 64"/>
                <a:gd name="T20" fmla="*/ 14 w 56"/>
                <a:gd name="T21" fmla="*/ 57 h 64"/>
                <a:gd name="T22" fmla="*/ 21 w 56"/>
                <a:gd name="T23" fmla="*/ 64 h 64"/>
                <a:gd name="T24" fmla="*/ 14 w 56"/>
                <a:gd name="T25" fmla="*/ 57 h 64"/>
                <a:gd name="T26" fmla="*/ 28 w 56"/>
                <a:gd name="T27" fmla="*/ 36 h 64"/>
                <a:gd name="T28" fmla="*/ 28 w 56"/>
                <a:gd name="T29" fmla="*/ 36 h 64"/>
                <a:gd name="T30" fmla="*/ 28 w 56"/>
                <a:gd name="T31" fmla="*/ 36 h 64"/>
                <a:gd name="T32" fmla="*/ 42 w 56"/>
                <a:gd name="T33" fmla="*/ 22 h 64"/>
                <a:gd name="T34" fmla="*/ 49 w 56"/>
                <a:gd name="T35" fmla="*/ 22 h 64"/>
                <a:gd name="T36" fmla="*/ 42 w 56"/>
                <a:gd name="T37" fmla="*/ 22 h 64"/>
                <a:gd name="T38" fmla="*/ 35 w 56"/>
                <a:gd name="T39" fmla="*/ 7 h 64"/>
                <a:gd name="T40" fmla="*/ 35 w 56"/>
                <a:gd name="T41" fmla="*/ 7 h 64"/>
                <a:gd name="T42" fmla="*/ 42 w 56"/>
                <a:gd name="T43" fmla="*/ 0 h 64"/>
                <a:gd name="T44" fmla="*/ 42 w 56"/>
                <a:gd name="T45" fmla="*/ 7 h 64"/>
                <a:gd name="T46" fmla="*/ 49 w 56"/>
                <a:gd name="T47" fmla="*/ 22 h 64"/>
                <a:gd name="T48" fmla="*/ 56 w 56"/>
                <a:gd name="T49" fmla="*/ 29 h 64"/>
                <a:gd name="T50" fmla="*/ 49 w 56"/>
                <a:gd name="T51" fmla="*/ 29 h 64"/>
                <a:gd name="T52" fmla="*/ 35 w 56"/>
                <a:gd name="T53" fmla="*/ 43 h 64"/>
                <a:gd name="T54" fmla="*/ 28 w 56"/>
                <a:gd name="T55" fmla="*/ 36 h 64"/>
                <a:gd name="T56" fmla="*/ 35 w 56"/>
                <a:gd name="T57" fmla="*/ 43 h 64"/>
                <a:gd name="T58" fmla="*/ 21 w 56"/>
                <a:gd name="T59" fmla="*/ 64 h 64"/>
                <a:gd name="T60" fmla="*/ 21 w 56"/>
                <a:gd name="T61" fmla="*/ 64 h 64"/>
                <a:gd name="T62" fmla="*/ 14 w 56"/>
                <a:gd name="T63" fmla="*/ 64 h 64"/>
                <a:gd name="T64" fmla="*/ 7 w 56"/>
                <a:gd name="T65" fmla="*/ 64 h 64"/>
                <a:gd name="T66" fmla="*/ 0 w 56"/>
                <a:gd name="T67" fmla="*/ 64 h 64"/>
                <a:gd name="T68" fmla="*/ 7 w 56"/>
                <a:gd name="T69" fmla="*/ 57 h 64"/>
                <a:gd name="T70" fmla="*/ 21 w 56"/>
                <a:gd name="T71" fmla="*/ 36 h 64"/>
                <a:gd name="T72" fmla="*/ 28 w 56"/>
                <a:gd name="T73" fmla="*/ 43 h 64"/>
                <a:gd name="T74" fmla="*/ 21 w 56"/>
                <a:gd name="T75" fmla="*/ 36 h 64"/>
                <a:gd name="T76" fmla="*/ 21 w 56"/>
                <a:gd name="T77" fmla="*/ 29 h 64"/>
                <a:gd name="T78" fmla="*/ 21 w 56"/>
                <a:gd name="T79" fmla="*/ 29 h 64"/>
                <a:gd name="T80" fmla="*/ 21 w 56"/>
                <a:gd name="T81" fmla="*/ 29 h 64"/>
                <a:gd name="T82" fmla="*/ 35 w 56"/>
                <a:gd name="T83" fmla="*/ 7 h 64"/>
                <a:gd name="T84" fmla="*/ 42 w 56"/>
                <a:gd name="T85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6" h="64">
                  <a:moveTo>
                    <a:pt x="42" y="14"/>
                  </a:moveTo>
                  <a:lnTo>
                    <a:pt x="28" y="36"/>
                  </a:lnTo>
                  <a:lnTo>
                    <a:pt x="21" y="29"/>
                  </a:lnTo>
                  <a:lnTo>
                    <a:pt x="28" y="29"/>
                  </a:lnTo>
                  <a:lnTo>
                    <a:pt x="28" y="36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14" y="64"/>
                  </a:lnTo>
                  <a:lnTo>
                    <a:pt x="7" y="64"/>
                  </a:lnTo>
                  <a:lnTo>
                    <a:pt x="7" y="57"/>
                  </a:lnTo>
                  <a:lnTo>
                    <a:pt x="14" y="57"/>
                  </a:lnTo>
                  <a:lnTo>
                    <a:pt x="21" y="64"/>
                  </a:lnTo>
                  <a:lnTo>
                    <a:pt x="14" y="57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42" y="22"/>
                  </a:lnTo>
                  <a:lnTo>
                    <a:pt x="49" y="22"/>
                  </a:lnTo>
                  <a:lnTo>
                    <a:pt x="42" y="22"/>
                  </a:lnTo>
                  <a:lnTo>
                    <a:pt x="35" y="7"/>
                  </a:lnTo>
                  <a:lnTo>
                    <a:pt x="35" y="7"/>
                  </a:lnTo>
                  <a:lnTo>
                    <a:pt x="42" y="0"/>
                  </a:lnTo>
                  <a:lnTo>
                    <a:pt x="42" y="7"/>
                  </a:lnTo>
                  <a:lnTo>
                    <a:pt x="49" y="22"/>
                  </a:lnTo>
                  <a:lnTo>
                    <a:pt x="56" y="29"/>
                  </a:lnTo>
                  <a:lnTo>
                    <a:pt x="49" y="29"/>
                  </a:lnTo>
                  <a:lnTo>
                    <a:pt x="35" y="43"/>
                  </a:lnTo>
                  <a:lnTo>
                    <a:pt x="28" y="36"/>
                  </a:lnTo>
                  <a:lnTo>
                    <a:pt x="35" y="43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14" y="64"/>
                  </a:lnTo>
                  <a:lnTo>
                    <a:pt x="7" y="64"/>
                  </a:lnTo>
                  <a:lnTo>
                    <a:pt x="0" y="64"/>
                  </a:lnTo>
                  <a:lnTo>
                    <a:pt x="7" y="57"/>
                  </a:lnTo>
                  <a:lnTo>
                    <a:pt x="21" y="36"/>
                  </a:lnTo>
                  <a:lnTo>
                    <a:pt x="28" y="43"/>
                  </a:lnTo>
                  <a:lnTo>
                    <a:pt x="21" y="36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35" y="7"/>
                  </a:lnTo>
                  <a:lnTo>
                    <a:pt x="42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28" name="Freeform 708"/>
            <p:cNvSpPr>
              <a:spLocks/>
            </p:cNvSpPr>
            <p:nvPr/>
          </p:nvSpPr>
          <p:spPr bwMode="auto">
            <a:xfrm>
              <a:off x="3368" y="2971"/>
              <a:ext cx="110" cy="110"/>
            </a:xfrm>
            <a:custGeom>
              <a:avLst/>
              <a:gdLst>
                <a:gd name="T0" fmla="*/ 14 w 184"/>
                <a:gd name="T1" fmla="*/ 0 h 156"/>
                <a:gd name="T2" fmla="*/ 120 w 184"/>
                <a:gd name="T3" fmla="*/ 142 h 156"/>
                <a:gd name="T4" fmla="*/ 184 w 184"/>
                <a:gd name="T5" fmla="*/ 135 h 156"/>
                <a:gd name="T6" fmla="*/ 170 w 184"/>
                <a:gd name="T7" fmla="*/ 149 h 156"/>
                <a:gd name="T8" fmla="*/ 106 w 184"/>
                <a:gd name="T9" fmla="*/ 156 h 156"/>
                <a:gd name="T10" fmla="*/ 0 w 184"/>
                <a:gd name="T11" fmla="*/ 21 h 156"/>
                <a:gd name="T12" fmla="*/ 14 w 184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56">
                  <a:moveTo>
                    <a:pt x="14" y="0"/>
                  </a:moveTo>
                  <a:lnTo>
                    <a:pt x="120" y="142"/>
                  </a:lnTo>
                  <a:lnTo>
                    <a:pt x="184" y="135"/>
                  </a:lnTo>
                  <a:lnTo>
                    <a:pt x="170" y="149"/>
                  </a:lnTo>
                  <a:lnTo>
                    <a:pt x="106" y="156"/>
                  </a:lnTo>
                  <a:lnTo>
                    <a:pt x="0" y="21"/>
                  </a:lnTo>
                  <a:lnTo>
                    <a:pt x="14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29" name="Freeform 709"/>
            <p:cNvSpPr>
              <a:spLocks/>
            </p:cNvSpPr>
            <p:nvPr/>
          </p:nvSpPr>
          <p:spPr bwMode="auto">
            <a:xfrm>
              <a:off x="3364" y="2971"/>
              <a:ext cx="122" cy="115"/>
            </a:xfrm>
            <a:custGeom>
              <a:avLst/>
              <a:gdLst>
                <a:gd name="T0" fmla="*/ 28 w 205"/>
                <a:gd name="T1" fmla="*/ 0 h 163"/>
                <a:gd name="T2" fmla="*/ 134 w 205"/>
                <a:gd name="T3" fmla="*/ 142 h 163"/>
                <a:gd name="T4" fmla="*/ 127 w 205"/>
                <a:gd name="T5" fmla="*/ 149 h 163"/>
                <a:gd name="T6" fmla="*/ 127 w 205"/>
                <a:gd name="T7" fmla="*/ 142 h 163"/>
                <a:gd name="T8" fmla="*/ 191 w 205"/>
                <a:gd name="T9" fmla="*/ 135 h 163"/>
                <a:gd name="T10" fmla="*/ 205 w 205"/>
                <a:gd name="T11" fmla="*/ 135 h 163"/>
                <a:gd name="T12" fmla="*/ 198 w 205"/>
                <a:gd name="T13" fmla="*/ 142 h 163"/>
                <a:gd name="T14" fmla="*/ 184 w 205"/>
                <a:gd name="T15" fmla="*/ 156 h 163"/>
                <a:gd name="T16" fmla="*/ 177 w 205"/>
                <a:gd name="T17" fmla="*/ 156 h 163"/>
                <a:gd name="T18" fmla="*/ 177 w 205"/>
                <a:gd name="T19" fmla="*/ 156 h 163"/>
                <a:gd name="T20" fmla="*/ 113 w 205"/>
                <a:gd name="T21" fmla="*/ 163 h 163"/>
                <a:gd name="T22" fmla="*/ 113 w 205"/>
                <a:gd name="T23" fmla="*/ 163 h 163"/>
                <a:gd name="T24" fmla="*/ 113 w 205"/>
                <a:gd name="T25" fmla="*/ 163 h 163"/>
                <a:gd name="T26" fmla="*/ 7 w 205"/>
                <a:gd name="T27" fmla="*/ 28 h 163"/>
                <a:gd name="T28" fmla="*/ 0 w 205"/>
                <a:gd name="T29" fmla="*/ 28 h 163"/>
                <a:gd name="T30" fmla="*/ 7 w 205"/>
                <a:gd name="T31" fmla="*/ 21 h 163"/>
                <a:gd name="T32" fmla="*/ 14 w 205"/>
                <a:gd name="T33" fmla="*/ 21 h 163"/>
                <a:gd name="T34" fmla="*/ 120 w 205"/>
                <a:gd name="T35" fmla="*/ 156 h 163"/>
                <a:gd name="T36" fmla="*/ 113 w 205"/>
                <a:gd name="T37" fmla="*/ 163 h 163"/>
                <a:gd name="T38" fmla="*/ 113 w 205"/>
                <a:gd name="T39" fmla="*/ 156 h 163"/>
                <a:gd name="T40" fmla="*/ 177 w 205"/>
                <a:gd name="T41" fmla="*/ 149 h 163"/>
                <a:gd name="T42" fmla="*/ 177 w 205"/>
                <a:gd name="T43" fmla="*/ 156 h 163"/>
                <a:gd name="T44" fmla="*/ 177 w 205"/>
                <a:gd name="T45" fmla="*/ 149 h 163"/>
                <a:gd name="T46" fmla="*/ 191 w 205"/>
                <a:gd name="T47" fmla="*/ 135 h 163"/>
                <a:gd name="T48" fmla="*/ 198 w 205"/>
                <a:gd name="T49" fmla="*/ 142 h 163"/>
                <a:gd name="T50" fmla="*/ 191 w 205"/>
                <a:gd name="T51" fmla="*/ 142 h 163"/>
                <a:gd name="T52" fmla="*/ 127 w 205"/>
                <a:gd name="T53" fmla="*/ 149 h 163"/>
                <a:gd name="T54" fmla="*/ 127 w 205"/>
                <a:gd name="T55" fmla="*/ 149 h 163"/>
                <a:gd name="T56" fmla="*/ 127 w 205"/>
                <a:gd name="T57" fmla="*/ 149 h 163"/>
                <a:gd name="T58" fmla="*/ 21 w 205"/>
                <a:gd name="T59" fmla="*/ 7 h 163"/>
                <a:gd name="T60" fmla="*/ 28 w 205"/>
                <a:gd name="T6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163">
                  <a:moveTo>
                    <a:pt x="28" y="0"/>
                  </a:moveTo>
                  <a:lnTo>
                    <a:pt x="134" y="142"/>
                  </a:lnTo>
                  <a:lnTo>
                    <a:pt x="127" y="149"/>
                  </a:lnTo>
                  <a:lnTo>
                    <a:pt x="127" y="142"/>
                  </a:lnTo>
                  <a:lnTo>
                    <a:pt x="191" y="135"/>
                  </a:lnTo>
                  <a:lnTo>
                    <a:pt x="205" y="135"/>
                  </a:lnTo>
                  <a:lnTo>
                    <a:pt x="198" y="142"/>
                  </a:lnTo>
                  <a:lnTo>
                    <a:pt x="184" y="156"/>
                  </a:lnTo>
                  <a:lnTo>
                    <a:pt x="177" y="156"/>
                  </a:lnTo>
                  <a:lnTo>
                    <a:pt x="177" y="156"/>
                  </a:lnTo>
                  <a:lnTo>
                    <a:pt x="113" y="163"/>
                  </a:lnTo>
                  <a:lnTo>
                    <a:pt x="113" y="163"/>
                  </a:lnTo>
                  <a:lnTo>
                    <a:pt x="113" y="163"/>
                  </a:lnTo>
                  <a:lnTo>
                    <a:pt x="7" y="28"/>
                  </a:lnTo>
                  <a:lnTo>
                    <a:pt x="0" y="28"/>
                  </a:lnTo>
                  <a:lnTo>
                    <a:pt x="7" y="21"/>
                  </a:lnTo>
                  <a:lnTo>
                    <a:pt x="14" y="21"/>
                  </a:lnTo>
                  <a:lnTo>
                    <a:pt x="120" y="156"/>
                  </a:lnTo>
                  <a:lnTo>
                    <a:pt x="113" y="163"/>
                  </a:lnTo>
                  <a:lnTo>
                    <a:pt x="113" y="156"/>
                  </a:lnTo>
                  <a:lnTo>
                    <a:pt x="177" y="149"/>
                  </a:lnTo>
                  <a:lnTo>
                    <a:pt x="177" y="156"/>
                  </a:lnTo>
                  <a:lnTo>
                    <a:pt x="177" y="149"/>
                  </a:lnTo>
                  <a:lnTo>
                    <a:pt x="191" y="135"/>
                  </a:lnTo>
                  <a:lnTo>
                    <a:pt x="198" y="142"/>
                  </a:lnTo>
                  <a:lnTo>
                    <a:pt x="191" y="142"/>
                  </a:lnTo>
                  <a:lnTo>
                    <a:pt x="127" y="149"/>
                  </a:lnTo>
                  <a:lnTo>
                    <a:pt x="127" y="149"/>
                  </a:lnTo>
                  <a:lnTo>
                    <a:pt x="127" y="149"/>
                  </a:lnTo>
                  <a:lnTo>
                    <a:pt x="21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30" name="Freeform 710"/>
            <p:cNvSpPr>
              <a:spLocks/>
            </p:cNvSpPr>
            <p:nvPr/>
          </p:nvSpPr>
          <p:spPr bwMode="auto">
            <a:xfrm>
              <a:off x="3368" y="2967"/>
              <a:ext cx="13" cy="24"/>
            </a:xfrm>
            <a:custGeom>
              <a:avLst/>
              <a:gdLst>
                <a:gd name="T0" fmla="*/ 0 w 21"/>
                <a:gd name="T1" fmla="*/ 28 h 35"/>
                <a:gd name="T2" fmla="*/ 14 w 21"/>
                <a:gd name="T3" fmla="*/ 7 h 35"/>
                <a:gd name="T4" fmla="*/ 14 w 21"/>
                <a:gd name="T5" fmla="*/ 0 h 35"/>
                <a:gd name="T6" fmla="*/ 21 w 21"/>
                <a:gd name="T7" fmla="*/ 7 h 35"/>
                <a:gd name="T8" fmla="*/ 21 w 21"/>
                <a:gd name="T9" fmla="*/ 14 h 35"/>
                <a:gd name="T10" fmla="*/ 7 w 21"/>
                <a:gd name="T11" fmla="*/ 35 h 35"/>
                <a:gd name="T12" fmla="*/ 0 w 21"/>
                <a:gd name="T1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5">
                  <a:moveTo>
                    <a:pt x="0" y="28"/>
                  </a:moveTo>
                  <a:lnTo>
                    <a:pt x="14" y="7"/>
                  </a:lnTo>
                  <a:lnTo>
                    <a:pt x="14" y="0"/>
                  </a:lnTo>
                  <a:lnTo>
                    <a:pt x="21" y="7"/>
                  </a:lnTo>
                  <a:lnTo>
                    <a:pt x="21" y="14"/>
                  </a:lnTo>
                  <a:lnTo>
                    <a:pt x="7" y="35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31" name="Freeform 711"/>
            <p:cNvSpPr>
              <a:spLocks/>
            </p:cNvSpPr>
            <p:nvPr/>
          </p:nvSpPr>
          <p:spPr bwMode="auto">
            <a:xfrm>
              <a:off x="3360" y="2981"/>
              <a:ext cx="21" cy="35"/>
            </a:xfrm>
            <a:custGeom>
              <a:avLst/>
              <a:gdLst>
                <a:gd name="T0" fmla="*/ 28 w 35"/>
                <a:gd name="T1" fmla="*/ 0 h 50"/>
                <a:gd name="T2" fmla="*/ 14 w 35"/>
                <a:gd name="T3" fmla="*/ 14 h 50"/>
                <a:gd name="T4" fmla="*/ 14 w 35"/>
                <a:gd name="T5" fmla="*/ 21 h 50"/>
                <a:gd name="T6" fmla="*/ 0 w 35"/>
                <a:gd name="T7" fmla="*/ 43 h 50"/>
                <a:gd name="T8" fmla="*/ 0 w 35"/>
                <a:gd name="T9" fmla="*/ 50 h 50"/>
                <a:gd name="T10" fmla="*/ 21 w 35"/>
                <a:gd name="T11" fmla="*/ 28 h 50"/>
                <a:gd name="T12" fmla="*/ 21 w 35"/>
                <a:gd name="T13" fmla="*/ 28 h 50"/>
                <a:gd name="T14" fmla="*/ 35 w 35"/>
                <a:gd name="T15" fmla="*/ 7 h 50"/>
                <a:gd name="T16" fmla="*/ 28 w 35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0">
                  <a:moveTo>
                    <a:pt x="28" y="0"/>
                  </a:moveTo>
                  <a:lnTo>
                    <a:pt x="14" y="14"/>
                  </a:lnTo>
                  <a:lnTo>
                    <a:pt x="14" y="21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35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32" name="Freeform 712"/>
            <p:cNvSpPr>
              <a:spLocks/>
            </p:cNvSpPr>
            <p:nvPr/>
          </p:nvSpPr>
          <p:spPr bwMode="auto">
            <a:xfrm>
              <a:off x="3360" y="2976"/>
              <a:ext cx="25" cy="50"/>
            </a:xfrm>
            <a:custGeom>
              <a:avLst/>
              <a:gdLst>
                <a:gd name="T0" fmla="*/ 35 w 42"/>
                <a:gd name="T1" fmla="*/ 14 h 71"/>
                <a:gd name="T2" fmla="*/ 21 w 42"/>
                <a:gd name="T3" fmla="*/ 28 h 71"/>
                <a:gd name="T4" fmla="*/ 14 w 42"/>
                <a:gd name="T5" fmla="*/ 21 h 71"/>
                <a:gd name="T6" fmla="*/ 21 w 42"/>
                <a:gd name="T7" fmla="*/ 21 h 71"/>
                <a:gd name="T8" fmla="*/ 21 w 42"/>
                <a:gd name="T9" fmla="*/ 28 h 71"/>
                <a:gd name="T10" fmla="*/ 21 w 42"/>
                <a:gd name="T11" fmla="*/ 35 h 71"/>
                <a:gd name="T12" fmla="*/ 21 w 42"/>
                <a:gd name="T13" fmla="*/ 35 h 71"/>
                <a:gd name="T14" fmla="*/ 7 w 42"/>
                <a:gd name="T15" fmla="*/ 57 h 71"/>
                <a:gd name="T16" fmla="*/ 0 w 42"/>
                <a:gd name="T17" fmla="*/ 50 h 71"/>
                <a:gd name="T18" fmla="*/ 7 w 42"/>
                <a:gd name="T19" fmla="*/ 50 h 71"/>
                <a:gd name="T20" fmla="*/ 7 w 42"/>
                <a:gd name="T21" fmla="*/ 57 h 71"/>
                <a:gd name="T22" fmla="*/ 7 w 42"/>
                <a:gd name="T23" fmla="*/ 64 h 71"/>
                <a:gd name="T24" fmla="*/ 0 w 42"/>
                <a:gd name="T25" fmla="*/ 57 h 71"/>
                <a:gd name="T26" fmla="*/ 21 w 42"/>
                <a:gd name="T27" fmla="*/ 35 h 71"/>
                <a:gd name="T28" fmla="*/ 28 w 42"/>
                <a:gd name="T29" fmla="*/ 42 h 71"/>
                <a:gd name="T30" fmla="*/ 21 w 42"/>
                <a:gd name="T31" fmla="*/ 35 h 71"/>
                <a:gd name="T32" fmla="*/ 35 w 42"/>
                <a:gd name="T33" fmla="*/ 14 h 71"/>
                <a:gd name="T34" fmla="*/ 42 w 42"/>
                <a:gd name="T35" fmla="*/ 14 h 71"/>
                <a:gd name="T36" fmla="*/ 35 w 42"/>
                <a:gd name="T37" fmla="*/ 21 h 71"/>
                <a:gd name="T38" fmla="*/ 28 w 42"/>
                <a:gd name="T39" fmla="*/ 14 h 71"/>
                <a:gd name="T40" fmla="*/ 28 w 42"/>
                <a:gd name="T41" fmla="*/ 7 h 71"/>
                <a:gd name="T42" fmla="*/ 35 w 42"/>
                <a:gd name="T43" fmla="*/ 0 h 71"/>
                <a:gd name="T44" fmla="*/ 35 w 42"/>
                <a:gd name="T45" fmla="*/ 7 h 71"/>
                <a:gd name="T46" fmla="*/ 42 w 42"/>
                <a:gd name="T47" fmla="*/ 14 h 71"/>
                <a:gd name="T48" fmla="*/ 42 w 42"/>
                <a:gd name="T49" fmla="*/ 14 h 71"/>
                <a:gd name="T50" fmla="*/ 42 w 42"/>
                <a:gd name="T51" fmla="*/ 21 h 71"/>
                <a:gd name="T52" fmla="*/ 28 w 42"/>
                <a:gd name="T53" fmla="*/ 42 h 71"/>
                <a:gd name="T54" fmla="*/ 28 w 42"/>
                <a:gd name="T55" fmla="*/ 42 h 71"/>
                <a:gd name="T56" fmla="*/ 28 w 42"/>
                <a:gd name="T57" fmla="*/ 42 h 71"/>
                <a:gd name="T58" fmla="*/ 7 w 42"/>
                <a:gd name="T59" fmla="*/ 64 h 71"/>
                <a:gd name="T60" fmla="*/ 0 w 42"/>
                <a:gd name="T61" fmla="*/ 71 h 71"/>
                <a:gd name="T62" fmla="*/ 0 w 42"/>
                <a:gd name="T63" fmla="*/ 57 h 71"/>
                <a:gd name="T64" fmla="*/ 0 w 42"/>
                <a:gd name="T65" fmla="*/ 50 h 71"/>
                <a:gd name="T66" fmla="*/ 0 w 42"/>
                <a:gd name="T67" fmla="*/ 50 h 71"/>
                <a:gd name="T68" fmla="*/ 0 w 42"/>
                <a:gd name="T69" fmla="*/ 50 h 71"/>
                <a:gd name="T70" fmla="*/ 14 w 42"/>
                <a:gd name="T71" fmla="*/ 28 h 71"/>
                <a:gd name="T72" fmla="*/ 21 w 42"/>
                <a:gd name="T73" fmla="*/ 35 h 71"/>
                <a:gd name="T74" fmla="*/ 14 w 42"/>
                <a:gd name="T75" fmla="*/ 28 h 71"/>
                <a:gd name="T76" fmla="*/ 14 w 42"/>
                <a:gd name="T77" fmla="*/ 21 h 71"/>
                <a:gd name="T78" fmla="*/ 14 w 42"/>
                <a:gd name="T79" fmla="*/ 21 h 71"/>
                <a:gd name="T80" fmla="*/ 14 w 42"/>
                <a:gd name="T81" fmla="*/ 21 h 71"/>
                <a:gd name="T82" fmla="*/ 28 w 42"/>
                <a:gd name="T83" fmla="*/ 7 h 71"/>
                <a:gd name="T84" fmla="*/ 35 w 42"/>
                <a:gd name="T85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71">
                  <a:moveTo>
                    <a:pt x="35" y="14"/>
                  </a:moveTo>
                  <a:lnTo>
                    <a:pt x="21" y="28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7" y="50"/>
                  </a:lnTo>
                  <a:lnTo>
                    <a:pt x="7" y="57"/>
                  </a:lnTo>
                  <a:lnTo>
                    <a:pt x="7" y="64"/>
                  </a:lnTo>
                  <a:lnTo>
                    <a:pt x="0" y="57"/>
                  </a:lnTo>
                  <a:lnTo>
                    <a:pt x="21" y="35"/>
                  </a:lnTo>
                  <a:lnTo>
                    <a:pt x="28" y="42"/>
                  </a:lnTo>
                  <a:lnTo>
                    <a:pt x="21" y="35"/>
                  </a:lnTo>
                  <a:lnTo>
                    <a:pt x="35" y="14"/>
                  </a:lnTo>
                  <a:lnTo>
                    <a:pt x="42" y="14"/>
                  </a:lnTo>
                  <a:lnTo>
                    <a:pt x="35" y="21"/>
                  </a:lnTo>
                  <a:lnTo>
                    <a:pt x="28" y="14"/>
                  </a:lnTo>
                  <a:lnTo>
                    <a:pt x="28" y="7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42" y="14"/>
                  </a:lnTo>
                  <a:lnTo>
                    <a:pt x="42" y="14"/>
                  </a:lnTo>
                  <a:lnTo>
                    <a:pt x="42" y="21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7" y="64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4" y="28"/>
                  </a:lnTo>
                  <a:lnTo>
                    <a:pt x="21" y="35"/>
                  </a:lnTo>
                  <a:lnTo>
                    <a:pt x="14" y="28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28" y="7"/>
                  </a:lnTo>
                  <a:lnTo>
                    <a:pt x="35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33" name="Freeform 713"/>
            <p:cNvSpPr>
              <a:spLocks/>
            </p:cNvSpPr>
            <p:nvPr/>
          </p:nvSpPr>
          <p:spPr bwMode="auto">
            <a:xfrm>
              <a:off x="3368" y="2991"/>
              <a:ext cx="21" cy="35"/>
            </a:xfrm>
            <a:custGeom>
              <a:avLst/>
              <a:gdLst>
                <a:gd name="T0" fmla="*/ 28 w 35"/>
                <a:gd name="T1" fmla="*/ 0 h 50"/>
                <a:gd name="T2" fmla="*/ 14 w 35"/>
                <a:gd name="T3" fmla="*/ 21 h 50"/>
                <a:gd name="T4" fmla="*/ 14 w 35"/>
                <a:gd name="T5" fmla="*/ 29 h 50"/>
                <a:gd name="T6" fmla="*/ 0 w 35"/>
                <a:gd name="T7" fmla="*/ 43 h 50"/>
                <a:gd name="T8" fmla="*/ 0 w 35"/>
                <a:gd name="T9" fmla="*/ 50 h 50"/>
                <a:gd name="T10" fmla="*/ 14 w 35"/>
                <a:gd name="T11" fmla="*/ 29 h 50"/>
                <a:gd name="T12" fmla="*/ 21 w 35"/>
                <a:gd name="T13" fmla="*/ 29 h 50"/>
                <a:gd name="T14" fmla="*/ 35 w 35"/>
                <a:gd name="T15" fmla="*/ 14 h 50"/>
                <a:gd name="T16" fmla="*/ 28 w 35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0">
                  <a:moveTo>
                    <a:pt x="28" y="0"/>
                  </a:moveTo>
                  <a:lnTo>
                    <a:pt x="14" y="21"/>
                  </a:lnTo>
                  <a:lnTo>
                    <a:pt x="14" y="29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14" y="29"/>
                  </a:lnTo>
                  <a:lnTo>
                    <a:pt x="21" y="29"/>
                  </a:lnTo>
                  <a:lnTo>
                    <a:pt x="35" y="14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34" name="Freeform 714"/>
            <p:cNvSpPr>
              <a:spLocks/>
            </p:cNvSpPr>
            <p:nvPr/>
          </p:nvSpPr>
          <p:spPr bwMode="auto">
            <a:xfrm>
              <a:off x="3368" y="2991"/>
              <a:ext cx="30" cy="50"/>
            </a:xfrm>
            <a:custGeom>
              <a:avLst/>
              <a:gdLst>
                <a:gd name="T0" fmla="*/ 35 w 50"/>
                <a:gd name="T1" fmla="*/ 7 h 71"/>
                <a:gd name="T2" fmla="*/ 21 w 50"/>
                <a:gd name="T3" fmla="*/ 29 h 71"/>
                <a:gd name="T4" fmla="*/ 14 w 50"/>
                <a:gd name="T5" fmla="*/ 21 h 71"/>
                <a:gd name="T6" fmla="*/ 21 w 50"/>
                <a:gd name="T7" fmla="*/ 21 h 71"/>
                <a:gd name="T8" fmla="*/ 21 w 50"/>
                <a:gd name="T9" fmla="*/ 29 h 71"/>
                <a:gd name="T10" fmla="*/ 21 w 50"/>
                <a:gd name="T11" fmla="*/ 36 h 71"/>
                <a:gd name="T12" fmla="*/ 21 w 50"/>
                <a:gd name="T13" fmla="*/ 36 h 71"/>
                <a:gd name="T14" fmla="*/ 7 w 50"/>
                <a:gd name="T15" fmla="*/ 50 h 71"/>
                <a:gd name="T16" fmla="*/ 0 w 50"/>
                <a:gd name="T17" fmla="*/ 43 h 71"/>
                <a:gd name="T18" fmla="*/ 7 w 50"/>
                <a:gd name="T19" fmla="*/ 43 h 71"/>
                <a:gd name="T20" fmla="*/ 7 w 50"/>
                <a:gd name="T21" fmla="*/ 50 h 71"/>
                <a:gd name="T22" fmla="*/ 7 w 50"/>
                <a:gd name="T23" fmla="*/ 57 h 71"/>
                <a:gd name="T24" fmla="*/ 0 w 50"/>
                <a:gd name="T25" fmla="*/ 50 h 71"/>
                <a:gd name="T26" fmla="*/ 14 w 50"/>
                <a:gd name="T27" fmla="*/ 29 h 71"/>
                <a:gd name="T28" fmla="*/ 14 w 50"/>
                <a:gd name="T29" fmla="*/ 29 h 71"/>
                <a:gd name="T30" fmla="*/ 14 w 50"/>
                <a:gd name="T31" fmla="*/ 29 h 71"/>
                <a:gd name="T32" fmla="*/ 21 w 50"/>
                <a:gd name="T33" fmla="*/ 29 h 71"/>
                <a:gd name="T34" fmla="*/ 28 w 50"/>
                <a:gd name="T35" fmla="*/ 36 h 71"/>
                <a:gd name="T36" fmla="*/ 21 w 50"/>
                <a:gd name="T37" fmla="*/ 29 h 71"/>
                <a:gd name="T38" fmla="*/ 35 w 50"/>
                <a:gd name="T39" fmla="*/ 14 h 71"/>
                <a:gd name="T40" fmla="*/ 42 w 50"/>
                <a:gd name="T41" fmla="*/ 14 h 71"/>
                <a:gd name="T42" fmla="*/ 50 w 50"/>
                <a:gd name="T43" fmla="*/ 21 h 71"/>
                <a:gd name="T44" fmla="*/ 42 w 50"/>
                <a:gd name="T45" fmla="*/ 21 h 71"/>
                <a:gd name="T46" fmla="*/ 28 w 50"/>
                <a:gd name="T47" fmla="*/ 36 h 71"/>
                <a:gd name="T48" fmla="*/ 28 w 50"/>
                <a:gd name="T49" fmla="*/ 36 h 71"/>
                <a:gd name="T50" fmla="*/ 21 w 50"/>
                <a:gd name="T51" fmla="*/ 36 h 71"/>
                <a:gd name="T52" fmla="*/ 14 w 50"/>
                <a:gd name="T53" fmla="*/ 36 h 71"/>
                <a:gd name="T54" fmla="*/ 14 w 50"/>
                <a:gd name="T55" fmla="*/ 29 h 71"/>
                <a:gd name="T56" fmla="*/ 21 w 50"/>
                <a:gd name="T57" fmla="*/ 36 h 71"/>
                <a:gd name="T58" fmla="*/ 7 w 50"/>
                <a:gd name="T59" fmla="*/ 57 h 71"/>
                <a:gd name="T60" fmla="*/ 0 w 50"/>
                <a:gd name="T61" fmla="*/ 71 h 71"/>
                <a:gd name="T62" fmla="*/ 0 w 50"/>
                <a:gd name="T63" fmla="*/ 50 h 71"/>
                <a:gd name="T64" fmla="*/ 0 w 50"/>
                <a:gd name="T65" fmla="*/ 43 h 71"/>
                <a:gd name="T66" fmla="*/ 0 w 50"/>
                <a:gd name="T67" fmla="*/ 43 h 71"/>
                <a:gd name="T68" fmla="*/ 0 w 50"/>
                <a:gd name="T69" fmla="*/ 43 h 71"/>
                <a:gd name="T70" fmla="*/ 14 w 50"/>
                <a:gd name="T71" fmla="*/ 29 h 71"/>
                <a:gd name="T72" fmla="*/ 21 w 50"/>
                <a:gd name="T73" fmla="*/ 36 h 71"/>
                <a:gd name="T74" fmla="*/ 14 w 50"/>
                <a:gd name="T75" fmla="*/ 29 h 71"/>
                <a:gd name="T76" fmla="*/ 14 w 50"/>
                <a:gd name="T77" fmla="*/ 21 h 71"/>
                <a:gd name="T78" fmla="*/ 14 w 50"/>
                <a:gd name="T79" fmla="*/ 21 h 71"/>
                <a:gd name="T80" fmla="*/ 14 w 50"/>
                <a:gd name="T81" fmla="*/ 21 h 71"/>
                <a:gd name="T82" fmla="*/ 28 w 50"/>
                <a:gd name="T83" fmla="*/ 0 h 71"/>
                <a:gd name="T84" fmla="*/ 35 w 50"/>
                <a:gd name="T85" fmla="*/ 7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71">
                  <a:moveTo>
                    <a:pt x="35" y="7"/>
                  </a:moveTo>
                  <a:lnTo>
                    <a:pt x="21" y="29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1" y="29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7" y="50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7" y="50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21" y="29"/>
                  </a:lnTo>
                  <a:lnTo>
                    <a:pt x="28" y="36"/>
                  </a:lnTo>
                  <a:lnTo>
                    <a:pt x="21" y="29"/>
                  </a:lnTo>
                  <a:lnTo>
                    <a:pt x="35" y="14"/>
                  </a:lnTo>
                  <a:lnTo>
                    <a:pt x="42" y="14"/>
                  </a:lnTo>
                  <a:lnTo>
                    <a:pt x="50" y="21"/>
                  </a:lnTo>
                  <a:lnTo>
                    <a:pt x="42" y="21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1" y="36"/>
                  </a:lnTo>
                  <a:lnTo>
                    <a:pt x="14" y="36"/>
                  </a:lnTo>
                  <a:lnTo>
                    <a:pt x="14" y="29"/>
                  </a:lnTo>
                  <a:lnTo>
                    <a:pt x="21" y="36"/>
                  </a:lnTo>
                  <a:lnTo>
                    <a:pt x="7" y="57"/>
                  </a:lnTo>
                  <a:lnTo>
                    <a:pt x="0" y="7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4" y="29"/>
                  </a:lnTo>
                  <a:lnTo>
                    <a:pt x="21" y="36"/>
                  </a:lnTo>
                  <a:lnTo>
                    <a:pt x="14" y="2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28" y="0"/>
                  </a:lnTo>
                  <a:lnTo>
                    <a:pt x="35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35" name="Freeform 715"/>
            <p:cNvSpPr>
              <a:spLocks/>
            </p:cNvSpPr>
            <p:nvPr/>
          </p:nvSpPr>
          <p:spPr bwMode="auto">
            <a:xfrm>
              <a:off x="3385" y="2986"/>
              <a:ext cx="8" cy="15"/>
            </a:xfrm>
            <a:custGeom>
              <a:avLst/>
              <a:gdLst>
                <a:gd name="T0" fmla="*/ 7 w 14"/>
                <a:gd name="T1" fmla="*/ 21 h 21"/>
                <a:gd name="T2" fmla="*/ 0 w 14"/>
                <a:gd name="T3" fmla="*/ 7 h 21"/>
                <a:gd name="T4" fmla="*/ 0 w 14"/>
                <a:gd name="T5" fmla="*/ 7 h 21"/>
                <a:gd name="T6" fmla="*/ 7 w 14"/>
                <a:gd name="T7" fmla="*/ 0 h 21"/>
                <a:gd name="T8" fmla="*/ 7 w 14"/>
                <a:gd name="T9" fmla="*/ 7 h 21"/>
                <a:gd name="T10" fmla="*/ 14 w 14"/>
                <a:gd name="T11" fmla="*/ 21 h 21"/>
                <a:gd name="T12" fmla="*/ 7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7" y="21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14" y="21"/>
                  </a:lnTo>
                  <a:lnTo>
                    <a:pt x="7" y="21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36" name="Freeform 716"/>
            <p:cNvSpPr>
              <a:spLocks/>
            </p:cNvSpPr>
            <p:nvPr/>
          </p:nvSpPr>
          <p:spPr bwMode="auto">
            <a:xfrm>
              <a:off x="3377" y="3006"/>
              <a:ext cx="21" cy="30"/>
            </a:xfrm>
            <a:custGeom>
              <a:avLst/>
              <a:gdLst>
                <a:gd name="T0" fmla="*/ 28 w 36"/>
                <a:gd name="T1" fmla="*/ 0 h 43"/>
                <a:gd name="T2" fmla="*/ 14 w 36"/>
                <a:gd name="T3" fmla="*/ 15 h 43"/>
                <a:gd name="T4" fmla="*/ 14 w 36"/>
                <a:gd name="T5" fmla="*/ 22 h 43"/>
                <a:gd name="T6" fmla="*/ 0 w 36"/>
                <a:gd name="T7" fmla="*/ 43 h 43"/>
                <a:gd name="T8" fmla="*/ 0 w 36"/>
                <a:gd name="T9" fmla="*/ 43 h 43"/>
                <a:gd name="T10" fmla="*/ 14 w 36"/>
                <a:gd name="T11" fmla="*/ 22 h 43"/>
                <a:gd name="T12" fmla="*/ 21 w 36"/>
                <a:gd name="T13" fmla="*/ 22 h 43"/>
                <a:gd name="T14" fmla="*/ 36 w 36"/>
                <a:gd name="T15" fmla="*/ 8 h 43"/>
                <a:gd name="T16" fmla="*/ 28 w 36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3">
                  <a:moveTo>
                    <a:pt x="28" y="0"/>
                  </a:moveTo>
                  <a:lnTo>
                    <a:pt x="14" y="15"/>
                  </a:lnTo>
                  <a:lnTo>
                    <a:pt x="14" y="2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4" y="22"/>
                  </a:lnTo>
                  <a:lnTo>
                    <a:pt x="21" y="22"/>
                  </a:lnTo>
                  <a:lnTo>
                    <a:pt x="36" y="8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37" name="Freeform 717"/>
            <p:cNvSpPr>
              <a:spLocks/>
            </p:cNvSpPr>
            <p:nvPr/>
          </p:nvSpPr>
          <p:spPr bwMode="auto">
            <a:xfrm>
              <a:off x="3377" y="3001"/>
              <a:ext cx="29" cy="40"/>
            </a:xfrm>
            <a:custGeom>
              <a:avLst/>
              <a:gdLst>
                <a:gd name="T0" fmla="*/ 36 w 50"/>
                <a:gd name="T1" fmla="*/ 15 h 57"/>
                <a:gd name="T2" fmla="*/ 21 w 50"/>
                <a:gd name="T3" fmla="*/ 29 h 57"/>
                <a:gd name="T4" fmla="*/ 14 w 50"/>
                <a:gd name="T5" fmla="*/ 22 h 57"/>
                <a:gd name="T6" fmla="*/ 21 w 50"/>
                <a:gd name="T7" fmla="*/ 22 h 57"/>
                <a:gd name="T8" fmla="*/ 21 w 50"/>
                <a:gd name="T9" fmla="*/ 29 h 57"/>
                <a:gd name="T10" fmla="*/ 21 w 50"/>
                <a:gd name="T11" fmla="*/ 36 h 57"/>
                <a:gd name="T12" fmla="*/ 21 w 50"/>
                <a:gd name="T13" fmla="*/ 36 h 57"/>
                <a:gd name="T14" fmla="*/ 7 w 50"/>
                <a:gd name="T15" fmla="*/ 57 h 57"/>
                <a:gd name="T16" fmla="*/ 0 w 50"/>
                <a:gd name="T17" fmla="*/ 50 h 57"/>
                <a:gd name="T18" fmla="*/ 0 w 50"/>
                <a:gd name="T19" fmla="*/ 50 h 57"/>
                <a:gd name="T20" fmla="*/ 14 w 50"/>
                <a:gd name="T21" fmla="*/ 29 h 57"/>
                <a:gd name="T22" fmla="*/ 14 w 50"/>
                <a:gd name="T23" fmla="*/ 29 h 57"/>
                <a:gd name="T24" fmla="*/ 14 w 50"/>
                <a:gd name="T25" fmla="*/ 29 h 57"/>
                <a:gd name="T26" fmla="*/ 21 w 50"/>
                <a:gd name="T27" fmla="*/ 29 h 57"/>
                <a:gd name="T28" fmla="*/ 28 w 50"/>
                <a:gd name="T29" fmla="*/ 36 h 57"/>
                <a:gd name="T30" fmla="*/ 21 w 50"/>
                <a:gd name="T31" fmla="*/ 29 h 57"/>
                <a:gd name="T32" fmla="*/ 36 w 50"/>
                <a:gd name="T33" fmla="*/ 15 h 57"/>
                <a:gd name="T34" fmla="*/ 43 w 50"/>
                <a:gd name="T35" fmla="*/ 15 h 57"/>
                <a:gd name="T36" fmla="*/ 36 w 50"/>
                <a:gd name="T37" fmla="*/ 22 h 57"/>
                <a:gd name="T38" fmla="*/ 28 w 50"/>
                <a:gd name="T39" fmla="*/ 15 h 57"/>
                <a:gd name="T40" fmla="*/ 28 w 50"/>
                <a:gd name="T41" fmla="*/ 7 h 57"/>
                <a:gd name="T42" fmla="*/ 36 w 50"/>
                <a:gd name="T43" fmla="*/ 0 h 57"/>
                <a:gd name="T44" fmla="*/ 36 w 50"/>
                <a:gd name="T45" fmla="*/ 7 h 57"/>
                <a:gd name="T46" fmla="*/ 43 w 50"/>
                <a:gd name="T47" fmla="*/ 15 h 57"/>
                <a:gd name="T48" fmla="*/ 50 w 50"/>
                <a:gd name="T49" fmla="*/ 22 h 57"/>
                <a:gd name="T50" fmla="*/ 43 w 50"/>
                <a:gd name="T51" fmla="*/ 22 h 57"/>
                <a:gd name="T52" fmla="*/ 28 w 50"/>
                <a:gd name="T53" fmla="*/ 36 h 57"/>
                <a:gd name="T54" fmla="*/ 28 w 50"/>
                <a:gd name="T55" fmla="*/ 36 h 57"/>
                <a:gd name="T56" fmla="*/ 21 w 50"/>
                <a:gd name="T57" fmla="*/ 36 h 57"/>
                <a:gd name="T58" fmla="*/ 14 w 50"/>
                <a:gd name="T59" fmla="*/ 36 h 57"/>
                <a:gd name="T60" fmla="*/ 14 w 50"/>
                <a:gd name="T61" fmla="*/ 29 h 57"/>
                <a:gd name="T62" fmla="*/ 21 w 50"/>
                <a:gd name="T63" fmla="*/ 36 h 57"/>
                <a:gd name="T64" fmla="*/ 7 w 50"/>
                <a:gd name="T65" fmla="*/ 57 h 57"/>
                <a:gd name="T66" fmla="*/ 7 w 50"/>
                <a:gd name="T67" fmla="*/ 57 h 57"/>
                <a:gd name="T68" fmla="*/ 0 w 50"/>
                <a:gd name="T69" fmla="*/ 50 h 57"/>
                <a:gd name="T70" fmla="*/ 14 w 50"/>
                <a:gd name="T71" fmla="*/ 29 h 57"/>
                <a:gd name="T72" fmla="*/ 21 w 50"/>
                <a:gd name="T73" fmla="*/ 36 h 57"/>
                <a:gd name="T74" fmla="*/ 14 w 50"/>
                <a:gd name="T75" fmla="*/ 29 h 57"/>
                <a:gd name="T76" fmla="*/ 14 w 50"/>
                <a:gd name="T77" fmla="*/ 22 h 57"/>
                <a:gd name="T78" fmla="*/ 14 w 50"/>
                <a:gd name="T79" fmla="*/ 22 h 57"/>
                <a:gd name="T80" fmla="*/ 14 w 50"/>
                <a:gd name="T81" fmla="*/ 22 h 57"/>
                <a:gd name="T82" fmla="*/ 28 w 50"/>
                <a:gd name="T83" fmla="*/ 7 h 57"/>
                <a:gd name="T84" fmla="*/ 36 w 50"/>
                <a:gd name="T85" fmla="*/ 1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57">
                  <a:moveTo>
                    <a:pt x="36" y="15"/>
                  </a:moveTo>
                  <a:lnTo>
                    <a:pt x="21" y="29"/>
                  </a:lnTo>
                  <a:lnTo>
                    <a:pt x="14" y="22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21" y="29"/>
                  </a:lnTo>
                  <a:lnTo>
                    <a:pt x="28" y="36"/>
                  </a:lnTo>
                  <a:lnTo>
                    <a:pt x="21" y="29"/>
                  </a:lnTo>
                  <a:lnTo>
                    <a:pt x="36" y="15"/>
                  </a:lnTo>
                  <a:lnTo>
                    <a:pt x="43" y="15"/>
                  </a:lnTo>
                  <a:lnTo>
                    <a:pt x="36" y="22"/>
                  </a:lnTo>
                  <a:lnTo>
                    <a:pt x="28" y="15"/>
                  </a:lnTo>
                  <a:lnTo>
                    <a:pt x="28" y="7"/>
                  </a:lnTo>
                  <a:lnTo>
                    <a:pt x="36" y="0"/>
                  </a:lnTo>
                  <a:lnTo>
                    <a:pt x="36" y="7"/>
                  </a:lnTo>
                  <a:lnTo>
                    <a:pt x="43" y="15"/>
                  </a:lnTo>
                  <a:lnTo>
                    <a:pt x="50" y="22"/>
                  </a:lnTo>
                  <a:lnTo>
                    <a:pt x="43" y="22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1" y="36"/>
                  </a:lnTo>
                  <a:lnTo>
                    <a:pt x="14" y="36"/>
                  </a:lnTo>
                  <a:lnTo>
                    <a:pt x="14" y="29"/>
                  </a:lnTo>
                  <a:lnTo>
                    <a:pt x="21" y="36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14" y="29"/>
                  </a:lnTo>
                  <a:lnTo>
                    <a:pt x="21" y="36"/>
                  </a:lnTo>
                  <a:lnTo>
                    <a:pt x="14" y="29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28" y="7"/>
                  </a:lnTo>
                  <a:lnTo>
                    <a:pt x="36" y="15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38" name="Freeform 718"/>
            <p:cNvSpPr>
              <a:spLocks/>
            </p:cNvSpPr>
            <p:nvPr/>
          </p:nvSpPr>
          <p:spPr bwMode="auto">
            <a:xfrm>
              <a:off x="3385" y="3016"/>
              <a:ext cx="21" cy="35"/>
            </a:xfrm>
            <a:custGeom>
              <a:avLst/>
              <a:gdLst>
                <a:gd name="T0" fmla="*/ 29 w 36"/>
                <a:gd name="T1" fmla="*/ 0 h 49"/>
                <a:gd name="T2" fmla="*/ 14 w 36"/>
                <a:gd name="T3" fmla="*/ 21 h 49"/>
                <a:gd name="T4" fmla="*/ 14 w 36"/>
                <a:gd name="T5" fmla="*/ 21 h 49"/>
                <a:gd name="T6" fmla="*/ 0 w 36"/>
                <a:gd name="T7" fmla="*/ 42 h 49"/>
                <a:gd name="T8" fmla="*/ 0 w 36"/>
                <a:gd name="T9" fmla="*/ 49 h 49"/>
                <a:gd name="T10" fmla="*/ 14 w 36"/>
                <a:gd name="T11" fmla="*/ 28 h 49"/>
                <a:gd name="T12" fmla="*/ 22 w 36"/>
                <a:gd name="T13" fmla="*/ 28 h 49"/>
                <a:gd name="T14" fmla="*/ 36 w 36"/>
                <a:gd name="T15" fmla="*/ 14 h 49"/>
                <a:gd name="T16" fmla="*/ 29 w 36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9">
                  <a:moveTo>
                    <a:pt x="29" y="0"/>
                  </a:moveTo>
                  <a:lnTo>
                    <a:pt x="14" y="21"/>
                  </a:lnTo>
                  <a:lnTo>
                    <a:pt x="14" y="21"/>
                  </a:lnTo>
                  <a:lnTo>
                    <a:pt x="0" y="42"/>
                  </a:lnTo>
                  <a:lnTo>
                    <a:pt x="0" y="49"/>
                  </a:lnTo>
                  <a:lnTo>
                    <a:pt x="14" y="28"/>
                  </a:lnTo>
                  <a:lnTo>
                    <a:pt x="22" y="28"/>
                  </a:lnTo>
                  <a:lnTo>
                    <a:pt x="36" y="14"/>
                  </a:lnTo>
                  <a:lnTo>
                    <a:pt x="29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39" name="Freeform 719"/>
            <p:cNvSpPr>
              <a:spLocks/>
            </p:cNvSpPr>
            <p:nvPr/>
          </p:nvSpPr>
          <p:spPr bwMode="auto">
            <a:xfrm>
              <a:off x="3385" y="3011"/>
              <a:ext cx="30" cy="55"/>
            </a:xfrm>
            <a:custGeom>
              <a:avLst/>
              <a:gdLst>
                <a:gd name="T0" fmla="*/ 36 w 50"/>
                <a:gd name="T1" fmla="*/ 14 h 78"/>
                <a:gd name="T2" fmla="*/ 7 w 50"/>
                <a:gd name="T3" fmla="*/ 56 h 78"/>
                <a:gd name="T4" fmla="*/ 0 w 50"/>
                <a:gd name="T5" fmla="*/ 49 h 78"/>
                <a:gd name="T6" fmla="*/ 7 w 50"/>
                <a:gd name="T7" fmla="*/ 49 h 78"/>
                <a:gd name="T8" fmla="*/ 7 w 50"/>
                <a:gd name="T9" fmla="*/ 56 h 78"/>
                <a:gd name="T10" fmla="*/ 7 w 50"/>
                <a:gd name="T11" fmla="*/ 63 h 78"/>
                <a:gd name="T12" fmla="*/ 0 w 50"/>
                <a:gd name="T13" fmla="*/ 56 h 78"/>
                <a:gd name="T14" fmla="*/ 14 w 50"/>
                <a:gd name="T15" fmla="*/ 35 h 78"/>
                <a:gd name="T16" fmla="*/ 14 w 50"/>
                <a:gd name="T17" fmla="*/ 35 h 78"/>
                <a:gd name="T18" fmla="*/ 14 w 50"/>
                <a:gd name="T19" fmla="*/ 35 h 78"/>
                <a:gd name="T20" fmla="*/ 22 w 50"/>
                <a:gd name="T21" fmla="*/ 35 h 78"/>
                <a:gd name="T22" fmla="*/ 29 w 50"/>
                <a:gd name="T23" fmla="*/ 42 h 78"/>
                <a:gd name="T24" fmla="*/ 22 w 50"/>
                <a:gd name="T25" fmla="*/ 35 h 78"/>
                <a:gd name="T26" fmla="*/ 36 w 50"/>
                <a:gd name="T27" fmla="*/ 21 h 78"/>
                <a:gd name="T28" fmla="*/ 43 w 50"/>
                <a:gd name="T29" fmla="*/ 21 h 78"/>
                <a:gd name="T30" fmla="*/ 36 w 50"/>
                <a:gd name="T31" fmla="*/ 21 h 78"/>
                <a:gd name="T32" fmla="*/ 29 w 50"/>
                <a:gd name="T33" fmla="*/ 7 h 78"/>
                <a:gd name="T34" fmla="*/ 29 w 50"/>
                <a:gd name="T35" fmla="*/ 7 h 78"/>
                <a:gd name="T36" fmla="*/ 36 w 50"/>
                <a:gd name="T37" fmla="*/ 0 h 78"/>
                <a:gd name="T38" fmla="*/ 36 w 50"/>
                <a:gd name="T39" fmla="*/ 7 h 78"/>
                <a:gd name="T40" fmla="*/ 43 w 50"/>
                <a:gd name="T41" fmla="*/ 21 h 78"/>
                <a:gd name="T42" fmla="*/ 50 w 50"/>
                <a:gd name="T43" fmla="*/ 28 h 78"/>
                <a:gd name="T44" fmla="*/ 43 w 50"/>
                <a:gd name="T45" fmla="*/ 28 h 78"/>
                <a:gd name="T46" fmla="*/ 29 w 50"/>
                <a:gd name="T47" fmla="*/ 42 h 78"/>
                <a:gd name="T48" fmla="*/ 29 w 50"/>
                <a:gd name="T49" fmla="*/ 42 h 78"/>
                <a:gd name="T50" fmla="*/ 22 w 50"/>
                <a:gd name="T51" fmla="*/ 42 h 78"/>
                <a:gd name="T52" fmla="*/ 14 w 50"/>
                <a:gd name="T53" fmla="*/ 42 h 78"/>
                <a:gd name="T54" fmla="*/ 14 w 50"/>
                <a:gd name="T55" fmla="*/ 35 h 78"/>
                <a:gd name="T56" fmla="*/ 22 w 50"/>
                <a:gd name="T57" fmla="*/ 42 h 78"/>
                <a:gd name="T58" fmla="*/ 7 w 50"/>
                <a:gd name="T59" fmla="*/ 63 h 78"/>
                <a:gd name="T60" fmla="*/ 0 w 50"/>
                <a:gd name="T61" fmla="*/ 78 h 78"/>
                <a:gd name="T62" fmla="*/ 0 w 50"/>
                <a:gd name="T63" fmla="*/ 56 h 78"/>
                <a:gd name="T64" fmla="*/ 0 w 50"/>
                <a:gd name="T65" fmla="*/ 49 h 78"/>
                <a:gd name="T66" fmla="*/ 0 w 50"/>
                <a:gd name="T67" fmla="*/ 49 h 78"/>
                <a:gd name="T68" fmla="*/ 0 w 50"/>
                <a:gd name="T69" fmla="*/ 49 h 78"/>
                <a:gd name="T70" fmla="*/ 29 w 50"/>
                <a:gd name="T71" fmla="*/ 7 h 78"/>
                <a:gd name="T72" fmla="*/ 36 w 50"/>
                <a:gd name="T73" fmla="*/ 1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78">
                  <a:moveTo>
                    <a:pt x="36" y="14"/>
                  </a:moveTo>
                  <a:lnTo>
                    <a:pt x="7" y="56"/>
                  </a:lnTo>
                  <a:lnTo>
                    <a:pt x="0" y="49"/>
                  </a:lnTo>
                  <a:lnTo>
                    <a:pt x="7" y="49"/>
                  </a:lnTo>
                  <a:lnTo>
                    <a:pt x="7" y="56"/>
                  </a:lnTo>
                  <a:lnTo>
                    <a:pt x="7" y="63"/>
                  </a:lnTo>
                  <a:lnTo>
                    <a:pt x="0" y="56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22" y="35"/>
                  </a:lnTo>
                  <a:lnTo>
                    <a:pt x="29" y="42"/>
                  </a:lnTo>
                  <a:lnTo>
                    <a:pt x="22" y="35"/>
                  </a:lnTo>
                  <a:lnTo>
                    <a:pt x="36" y="21"/>
                  </a:lnTo>
                  <a:lnTo>
                    <a:pt x="43" y="21"/>
                  </a:lnTo>
                  <a:lnTo>
                    <a:pt x="36" y="21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6" y="0"/>
                  </a:lnTo>
                  <a:lnTo>
                    <a:pt x="36" y="7"/>
                  </a:lnTo>
                  <a:lnTo>
                    <a:pt x="43" y="21"/>
                  </a:lnTo>
                  <a:lnTo>
                    <a:pt x="50" y="28"/>
                  </a:lnTo>
                  <a:lnTo>
                    <a:pt x="43" y="28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22" y="42"/>
                  </a:lnTo>
                  <a:lnTo>
                    <a:pt x="14" y="42"/>
                  </a:lnTo>
                  <a:lnTo>
                    <a:pt x="14" y="35"/>
                  </a:lnTo>
                  <a:lnTo>
                    <a:pt x="22" y="42"/>
                  </a:lnTo>
                  <a:lnTo>
                    <a:pt x="7" y="63"/>
                  </a:lnTo>
                  <a:lnTo>
                    <a:pt x="0" y="78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29" y="7"/>
                  </a:lnTo>
                  <a:lnTo>
                    <a:pt x="36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40" name="Freeform 720"/>
            <p:cNvSpPr>
              <a:spLocks/>
            </p:cNvSpPr>
            <p:nvPr/>
          </p:nvSpPr>
          <p:spPr bwMode="auto">
            <a:xfrm>
              <a:off x="3393" y="3026"/>
              <a:ext cx="22" cy="34"/>
            </a:xfrm>
            <a:custGeom>
              <a:avLst/>
              <a:gdLst>
                <a:gd name="T0" fmla="*/ 22 w 36"/>
                <a:gd name="T1" fmla="*/ 0 h 49"/>
                <a:gd name="T2" fmla="*/ 15 w 36"/>
                <a:gd name="T3" fmla="*/ 21 h 49"/>
                <a:gd name="T4" fmla="*/ 15 w 36"/>
                <a:gd name="T5" fmla="*/ 28 h 49"/>
                <a:gd name="T6" fmla="*/ 0 w 36"/>
                <a:gd name="T7" fmla="*/ 49 h 49"/>
                <a:gd name="T8" fmla="*/ 0 w 36"/>
                <a:gd name="T9" fmla="*/ 49 h 49"/>
                <a:gd name="T10" fmla="*/ 15 w 36"/>
                <a:gd name="T11" fmla="*/ 28 h 49"/>
                <a:gd name="T12" fmla="*/ 22 w 36"/>
                <a:gd name="T13" fmla="*/ 28 h 49"/>
                <a:gd name="T14" fmla="*/ 36 w 36"/>
                <a:gd name="T15" fmla="*/ 14 h 49"/>
                <a:gd name="T16" fmla="*/ 22 w 36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9">
                  <a:moveTo>
                    <a:pt x="22" y="0"/>
                  </a:moveTo>
                  <a:lnTo>
                    <a:pt x="15" y="21"/>
                  </a:lnTo>
                  <a:lnTo>
                    <a:pt x="15" y="2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5" y="28"/>
                  </a:lnTo>
                  <a:lnTo>
                    <a:pt x="22" y="28"/>
                  </a:lnTo>
                  <a:lnTo>
                    <a:pt x="36" y="14"/>
                  </a:lnTo>
                  <a:lnTo>
                    <a:pt x="22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41" name="Freeform 721"/>
            <p:cNvSpPr>
              <a:spLocks/>
            </p:cNvSpPr>
            <p:nvPr/>
          </p:nvSpPr>
          <p:spPr bwMode="auto">
            <a:xfrm>
              <a:off x="3393" y="3021"/>
              <a:ext cx="30" cy="45"/>
            </a:xfrm>
            <a:custGeom>
              <a:avLst/>
              <a:gdLst>
                <a:gd name="T0" fmla="*/ 29 w 50"/>
                <a:gd name="T1" fmla="*/ 7 h 64"/>
                <a:gd name="T2" fmla="*/ 22 w 50"/>
                <a:gd name="T3" fmla="*/ 28 h 64"/>
                <a:gd name="T4" fmla="*/ 15 w 50"/>
                <a:gd name="T5" fmla="*/ 28 h 64"/>
                <a:gd name="T6" fmla="*/ 22 w 50"/>
                <a:gd name="T7" fmla="*/ 28 h 64"/>
                <a:gd name="T8" fmla="*/ 22 w 50"/>
                <a:gd name="T9" fmla="*/ 35 h 64"/>
                <a:gd name="T10" fmla="*/ 22 w 50"/>
                <a:gd name="T11" fmla="*/ 42 h 64"/>
                <a:gd name="T12" fmla="*/ 22 w 50"/>
                <a:gd name="T13" fmla="*/ 42 h 64"/>
                <a:gd name="T14" fmla="*/ 8 w 50"/>
                <a:gd name="T15" fmla="*/ 64 h 64"/>
                <a:gd name="T16" fmla="*/ 0 w 50"/>
                <a:gd name="T17" fmla="*/ 56 h 64"/>
                <a:gd name="T18" fmla="*/ 0 w 50"/>
                <a:gd name="T19" fmla="*/ 56 h 64"/>
                <a:gd name="T20" fmla="*/ 15 w 50"/>
                <a:gd name="T21" fmla="*/ 35 h 64"/>
                <a:gd name="T22" fmla="*/ 15 w 50"/>
                <a:gd name="T23" fmla="*/ 35 h 64"/>
                <a:gd name="T24" fmla="*/ 15 w 50"/>
                <a:gd name="T25" fmla="*/ 35 h 64"/>
                <a:gd name="T26" fmla="*/ 22 w 50"/>
                <a:gd name="T27" fmla="*/ 35 h 64"/>
                <a:gd name="T28" fmla="*/ 29 w 50"/>
                <a:gd name="T29" fmla="*/ 42 h 64"/>
                <a:gd name="T30" fmla="*/ 22 w 50"/>
                <a:gd name="T31" fmla="*/ 35 h 64"/>
                <a:gd name="T32" fmla="*/ 36 w 50"/>
                <a:gd name="T33" fmla="*/ 21 h 64"/>
                <a:gd name="T34" fmla="*/ 43 w 50"/>
                <a:gd name="T35" fmla="*/ 21 h 64"/>
                <a:gd name="T36" fmla="*/ 36 w 50"/>
                <a:gd name="T37" fmla="*/ 28 h 64"/>
                <a:gd name="T38" fmla="*/ 22 w 50"/>
                <a:gd name="T39" fmla="*/ 14 h 64"/>
                <a:gd name="T40" fmla="*/ 22 w 50"/>
                <a:gd name="T41" fmla="*/ 7 h 64"/>
                <a:gd name="T42" fmla="*/ 22 w 50"/>
                <a:gd name="T43" fmla="*/ 0 h 64"/>
                <a:gd name="T44" fmla="*/ 29 w 50"/>
                <a:gd name="T45" fmla="*/ 7 h 64"/>
                <a:gd name="T46" fmla="*/ 43 w 50"/>
                <a:gd name="T47" fmla="*/ 21 h 64"/>
                <a:gd name="T48" fmla="*/ 50 w 50"/>
                <a:gd name="T49" fmla="*/ 28 h 64"/>
                <a:gd name="T50" fmla="*/ 43 w 50"/>
                <a:gd name="T51" fmla="*/ 28 h 64"/>
                <a:gd name="T52" fmla="*/ 29 w 50"/>
                <a:gd name="T53" fmla="*/ 42 h 64"/>
                <a:gd name="T54" fmla="*/ 29 w 50"/>
                <a:gd name="T55" fmla="*/ 42 h 64"/>
                <a:gd name="T56" fmla="*/ 22 w 50"/>
                <a:gd name="T57" fmla="*/ 42 h 64"/>
                <a:gd name="T58" fmla="*/ 15 w 50"/>
                <a:gd name="T59" fmla="*/ 42 h 64"/>
                <a:gd name="T60" fmla="*/ 15 w 50"/>
                <a:gd name="T61" fmla="*/ 35 h 64"/>
                <a:gd name="T62" fmla="*/ 22 w 50"/>
                <a:gd name="T63" fmla="*/ 42 h 64"/>
                <a:gd name="T64" fmla="*/ 8 w 50"/>
                <a:gd name="T65" fmla="*/ 64 h 64"/>
                <a:gd name="T66" fmla="*/ 8 w 50"/>
                <a:gd name="T67" fmla="*/ 64 h 64"/>
                <a:gd name="T68" fmla="*/ 0 w 50"/>
                <a:gd name="T69" fmla="*/ 56 h 64"/>
                <a:gd name="T70" fmla="*/ 15 w 50"/>
                <a:gd name="T71" fmla="*/ 35 h 64"/>
                <a:gd name="T72" fmla="*/ 22 w 50"/>
                <a:gd name="T73" fmla="*/ 42 h 64"/>
                <a:gd name="T74" fmla="*/ 15 w 50"/>
                <a:gd name="T75" fmla="*/ 35 h 64"/>
                <a:gd name="T76" fmla="*/ 15 w 50"/>
                <a:gd name="T77" fmla="*/ 28 h 64"/>
                <a:gd name="T78" fmla="*/ 15 w 50"/>
                <a:gd name="T79" fmla="*/ 28 h 64"/>
                <a:gd name="T80" fmla="*/ 15 w 50"/>
                <a:gd name="T81" fmla="*/ 28 h 64"/>
                <a:gd name="T82" fmla="*/ 22 w 50"/>
                <a:gd name="T83" fmla="*/ 7 h 64"/>
                <a:gd name="T84" fmla="*/ 29 w 50"/>
                <a:gd name="T85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64">
                  <a:moveTo>
                    <a:pt x="29" y="7"/>
                  </a:moveTo>
                  <a:lnTo>
                    <a:pt x="22" y="28"/>
                  </a:lnTo>
                  <a:lnTo>
                    <a:pt x="15" y="28"/>
                  </a:lnTo>
                  <a:lnTo>
                    <a:pt x="22" y="28"/>
                  </a:lnTo>
                  <a:lnTo>
                    <a:pt x="22" y="35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8" y="64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15" y="35"/>
                  </a:lnTo>
                  <a:lnTo>
                    <a:pt x="22" y="35"/>
                  </a:lnTo>
                  <a:lnTo>
                    <a:pt x="29" y="42"/>
                  </a:lnTo>
                  <a:lnTo>
                    <a:pt x="22" y="35"/>
                  </a:lnTo>
                  <a:lnTo>
                    <a:pt x="36" y="21"/>
                  </a:lnTo>
                  <a:lnTo>
                    <a:pt x="43" y="21"/>
                  </a:lnTo>
                  <a:lnTo>
                    <a:pt x="36" y="28"/>
                  </a:lnTo>
                  <a:lnTo>
                    <a:pt x="22" y="14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29" y="7"/>
                  </a:lnTo>
                  <a:lnTo>
                    <a:pt x="43" y="21"/>
                  </a:lnTo>
                  <a:lnTo>
                    <a:pt x="50" y="28"/>
                  </a:lnTo>
                  <a:lnTo>
                    <a:pt x="43" y="28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22" y="42"/>
                  </a:lnTo>
                  <a:lnTo>
                    <a:pt x="15" y="42"/>
                  </a:lnTo>
                  <a:lnTo>
                    <a:pt x="15" y="35"/>
                  </a:lnTo>
                  <a:lnTo>
                    <a:pt x="22" y="42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0" y="56"/>
                  </a:lnTo>
                  <a:lnTo>
                    <a:pt x="15" y="35"/>
                  </a:lnTo>
                  <a:lnTo>
                    <a:pt x="22" y="42"/>
                  </a:lnTo>
                  <a:lnTo>
                    <a:pt x="15" y="35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22" y="7"/>
                  </a:lnTo>
                  <a:lnTo>
                    <a:pt x="29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42" name="Freeform 722"/>
            <p:cNvSpPr>
              <a:spLocks/>
            </p:cNvSpPr>
            <p:nvPr/>
          </p:nvSpPr>
          <p:spPr bwMode="auto">
            <a:xfrm>
              <a:off x="3398" y="3041"/>
              <a:ext cx="21" cy="35"/>
            </a:xfrm>
            <a:custGeom>
              <a:avLst/>
              <a:gdLst>
                <a:gd name="T0" fmla="*/ 28 w 35"/>
                <a:gd name="T1" fmla="*/ 0 h 50"/>
                <a:gd name="T2" fmla="*/ 14 w 35"/>
                <a:gd name="T3" fmla="*/ 14 h 50"/>
                <a:gd name="T4" fmla="*/ 14 w 35"/>
                <a:gd name="T5" fmla="*/ 21 h 50"/>
                <a:gd name="T6" fmla="*/ 0 w 35"/>
                <a:gd name="T7" fmla="*/ 43 h 50"/>
                <a:gd name="T8" fmla="*/ 7 w 35"/>
                <a:gd name="T9" fmla="*/ 50 h 50"/>
                <a:gd name="T10" fmla="*/ 21 w 35"/>
                <a:gd name="T11" fmla="*/ 28 h 50"/>
                <a:gd name="T12" fmla="*/ 28 w 35"/>
                <a:gd name="T13" fmla="*/ 28 h 50"/>
                <a:gd name="T14" fmla="*/ 35 w 35"/>
                <a:gd name="T15" fmla="*/ 7 h 50"/>
                <a:gd name="T16" fmla="*/ 28 w 35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0">
                  <a:moveTo>
                    <a:pt x="28" y="0"/>
                  </a:moveTo>
                  <a:lnTo>
                    <a:pt x="14" y="14"/>
                  </a:lnTo>
                  <a:lnTo>
                    <a:pt x="14" y="21"/>
                  </a:lnTo>
                  <a:lnTo>
                    <a:pt x="0" y="43"/>
                  </a:lnTo>
                  <a:lnTo>
                    <a:pt x="7" y="50"/>
                  </a:lnTo>
                  <a:lnTo>
                    <a:pt x="21" y="28"/>
                  </a:lnTo>
                  <a:lnTo>
                    <a:pt x="28" y="28"/>
                  </a:lnTo>
                  <a:lnTo>
                    <a:pt x="35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43" name="Freeform 723"/>
            <p:cNvSpPr>
              <a:spLocks/>
            </p:cNvSpPr>
            <p:nvPr/>
          </p:nvSpPr>
          <p:spPr bwMode="auto">
            <a:xfrm>
              <a:off x="3398" y="3041"/>
              <a:ext cx="25" cy="45"/>
            </a:xfrm>
            <a:custGeom>
              <a:avLst/>
              <a:gdLst>
                <a:gd name="T0" fmla="*/ 35 w 42"/>
                <a:gd name="T1" fmla="*/ 7 h 64"/>
                <a:gd name="T2" fmla="*/ 21 w 42"/>
                <a:gd name="T3" fmla="*/ 21 h 64"/>
                <a:gd name="T4" fmla="*/ 14 w 42"/>
                <a:gd name="T5" fmla="*/ 14 h 64"/>
                <a:gd name="T6" fmla="*/ 21 w 42"/>
                <a:gd name="T7" fmla="*/ 14 h 64"/>
                <a:gd name="T8" fmla="*/ 21 w 42"/>
                <a:gd name="T9" fmla="*/ 21 h 64"/>
                <a:gd name="T10" fmla="*/ 21 w 42"/>
                <a:gd name="T11" fmla="*/ 28 h 64"/>
                <a:gd name="T12" fmla="*/ 21 w 42"/>
                <a:gd name="T13" fmla="*/ 28 h 64"/>
                <a:gd name="T14" fmla="*/ 7 w 42"/>
                <a:gd name="T15" fmla="*/ 50 h 64"/>
                <a:gd name="T16" fmla="*/ 0 w 42"/>
                <a:gd name="T17" fmla="*/ 50 h 64"/>
                <a:gd name="T18" fmla="*/ 7 w 42"/>
                <a:gd name="T19" fmla="*/ 43 h 64"/>
                <a:gd name="T20" fmla="*/ 14 w 42"/>
                <a:gd name="T21" fmla="*/ 50 h 64"/>
                <a:gd name="T22" fmla="*/ 14 w 42"/>
                <a:gd name="T23" fmla="*/ 57 h 64"/>
                <a:gd name="T24" fmla="*/ 7 w 42"/>
                <a:gd name="T25" fmla="*/ 50 h 64"/>
                <a:gd name="T26" fmla="*/ 21 w 42"/>
                <a:gd name="T27" fmla="*/ 28 h 64"/>
                <a:gd name="T28" fmla="*/ 21 w 42"/>
                <a:gd name="T29" fmla="*/ 28 h 64"/>
                <a:gd name="T30" fmla="*/ 21 w 42"/>
                <a:gd name="T31" fmla="*/ 28 h 64"/>
                <a:gd name="T32" fmla="*/ 28 w 42"/>
                <a:gd name="T33" fmla="*/ 28 h 64"/>
                <a:gd name="T34" fmla="*/ 35 w 42"/>
                <a:gd name="T35" fmla="*/ 28 h 64"/>
                <a:gd name="T36" fmla="*/ 28 w 42"/>
                <a:gd name="T37" fmla="*/ 28 h 64"/>
                <a:gd name="T38" fmla="*/ 35 w 42"/>
                <a:gd name="T39" fmla="*/ 7 h 64"/>
                <a:gd name="T40" fmla="*/ 42 w 42"/>
                <a:gd name="T41" fmla="*/ 7 h 64"/>
                <a:gd name="T42" fmla="*/ 42 w 42"/>
                <a:gd name="T43" fmla="*/ 7 h 64"/>
                <a:gd name="T44" fmla="*/ 42 w 42"/>
                <a:gd name="T45" fmla="*/ 7 h 64"/>
                <a:gd name="T46" fmla="*/ 35 w 42"/>
                <a:gd name="T47" fmla="*/ 28 h 64"/>
                <a:gd name="T48" fmla="*/ 35 w 42"/>
                <a:gd name="T49" fmla="*/ 36 h 64"/>
                <a:gd name="T50" fmla="*/ 28 w 42"/>
                <a:gd name="T51" fmla="*/ 36 h 64"/>
                <a:gd name="T52" fmla="*/ 21 w 42"/>
                <a:gd name="T53" fmla="*/ 36 h 64"/>
                <a:gd name="T54" fmla="*/ 21 w 42"/>
                <a:gd name="T55" fmla="*/ 28 h 64"/>
                <a:gd name="T56" fmla="*/ 28 w 42"/>
                <a:gd name="T57" fmla="*/ 36 h 64"/>
                <a:gd name="T58" fmla="*/ 14 w 42"/>
                <a:gd name="T59" fmla="*/ 57 h 64"/>
                <a:gd name="T60" fmla="*/ 7 w 42"/>
                <a:gd name="T61" fmla="*/ 64 h 64"/>
                <a:gd name="T62" fmla="*/ 7 w 42"/>
                <a:gd name="T63" fmla="*/ 57 h 64"/>
                <a:gd name="T64" fmla="*/ 0 w 42"/>
                <a:gd name="T65" fmla="*/ 50 h 64"/>
                <a:gd name="T66" fmla="*/ 0 w 42"/>
                <a:gd name="T67" fmla="*/ 50 h 64"/>
                <a:gd name="T68" fmla="*/ 0 w 42"/>
                <a:gd name="T69" fmla="*/ 43 h 64"/>
                <a:gd name="T70" fmla="*/ 14 w 42"/>
                <a:gd name="T71" fmla="*/ 21 h 64"/>
                <a:gd name="T72" fmla="*/ 21 w 42"/>
                <a:gd name="T73" fmla="*/ 28 h 64"/>
                <a:gd name="T74" fmla="*/ 14 w 42"/>
                <a:gd name="T75" fmla="*/ 21 h 64"/>
                <a:gd name="T76" fmla="*/ 14 w 42"/>
                <a:gd name="T77" fmla="*/ 14 h 64"/>
                <a:gd name="T78" fmla="*/ 14 w 42"/>
                <a:gd name="T79" fmla="*/ 14 h 64"/>
                <a:gd name="T80" fmla="*/ 14 w 42"/>
                <a:gd name="T81" fmla="*/ 14 h 64"/>
                <a:gd name="T82" fmla="*/ 28 w 42"/>
                <a:gd name="T83" fmla="*/ 0 h 64"/>
                <a:gd name="T84" fmla="*/ 35 w 42"/>
                <a:gd name="T85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64">
                  <a:moveTo>
                    <a:pt x="35" y="7"/>
                  </a:moveTo>
                  <a:lnTo>
                    <a:pt x="21" y="21"/>
                  </a:lnTo>
                  <a:lnTo>
                    <a:pt x="14" y="14"/>
                  </a:lnTo>
                  <a:lnTo>
                    <a:pt x="21" y="14"/>
                  </a:lnTo>
                  <a:lnTo>
                    <a:pt x="21" y="21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7" y="50"/>
                  </a:lnTo>
                  <a:lnTo>
                    <a:pt x="0" y="50"/>
                  </a:lnTo>
                  <a:lnTo>
                    <a:pt x="7" y="43"/>
                  </a:lnTo>
                  <a:lnTo>
                    <a:pt x="14" y="50"/>
                  </a:lnTo>
                  <a:lnTo>
                    <a:pt x="14" y="57"/>
                  </a:lnTo>
                  <a:lnTo>
                    <a:pt x="7" y="50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8" y="28"/>
                  </a:lnTo>
                  <a:lnTo>
                    <a:pt x="35" y="28"/>
                  </a:lnTo>
                  <a:lnTo>
                    <a:pt x="28" y="2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35" y="28"/>
                  </a:lnTo>
                  <a:lnTo>
                    <a:pt x="35" y="36"/>
                  </a:lnTo>
                  <a:lnTo>
                    <a:pt x="28" y="36"/>
                  </a:lnTo>
                  <a:lnTo>
                    <a:pt x="21" y="36"/>
                  </a:lnTo>
                  <a:lnTo>
                    <a:pt x="21" y="28"/>
                  </a:lnTo>
                  <a:lnTo>
                    <a:pt x="28" y="36"/>
                  </a:lnTo>
                  <a:lnTo>
                    <a:pt x="14" y="57"/>
                  </a:lnTo>
                  <a:lnTo>
                    <a:pt x="7" y="64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4" y="21"/>
                  </a:lnTo>
                  <a:lnTo>
                    <a:pt x="21" y="28"/>
                  </a:lnTo>
                  <a:lnTo>
                    <a:pt x="14" y="21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8" y="0"/>
                  </a:lnTo>
                  <a:lnTo>
                    <a:pt x="35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44" name="Freeform 724"/>
            <p:cNvSpPr>
              <a:spLocks/>
            </p:cNvSpPr>
            <p:nvPr/>
          </p:nvSpPr>
          <p:spPr bwMode="auto">
            <a:xfrm>
              <a:off x="3415" y="3036"/>
              <a:ext cx="8" cy="15"/>
            </a:xfrm>
            <a:custGeom>
              <a:avLst/>
              <a:gdLst>
                <a:gd name="T0" fmla="*/ 7 w 14"/>
                <a:gd name="T1" fmla="*/ 21 h 21"/>
                <a:gd name="T2" fmla="*/ 0 w 14"/>
                <a:gd name="T3" fmla="*/ 14 h 21"/>
                <a:gd name="T4" fmla="*/ 0 w 14"/>
                <a:gd name="T5" fmla="*/ 7 h 21"/>
                <a:gd name="T6" fmla="*/ 7 w 14"/>
                <a:gd name="T7" fmla="*/ 0 h 21"/>
                <a:gd name="T8" fmla="*/ 7 w 14"/>
                <a:gd name="T9" fmla="*/ 7 h 21"/>
                <a:gd name="T10" fmla="*/ 14 w 14"/>
                <a:gd name="T11" fmla="*/ 14 h 21"/>
                <a:gd name="T12" fmla="*/ 7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7" y="21"/>
                  </a:moveTo>
                  <a:lnTo>
                    <a:pt x="0" y="14"/>
                  </a:lnTo>
                  <a:lnTo>
                    <a:pt x="0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14" y="14"/>
                  </a:lnTo>
                  <a:lnTo>
                    <a:pt x="7" y="21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45" name="Freeform 725"/>
            <p:cNvSpPr>
              <a:spLocks/>
            </p:cNvSpPr>
            <p:nvPr/>
          </p:nvSpPr>
          <p:spPr bwMode="auto">
            <a:xfrm>
              <a:off x="3406" y="3051"/>
              <a:ext cx="21" cy="35"/>
            </a:xfrm>
            <a:custGeom>
              <a:avLst/>
              <a:gdLst>
                <a:gd name="T0" fmla="*/ 28 w 35"/>
                <a:gd name="T1" fmla="*/ 0 h 50"/>
                <a:gd name="T2" fmla="*/ 14 w 35"/>
                <a:gd name="T3" fmla="*/ 22 h 50"/>
                <a:gd name="T4" fmla="*/ 14 w 35"/>
                <a:gd name="T5" fmla="*/ 29 h 50"/>
                <a:gd name="T6" fmla="*/ 0 w 35"/>
                <a:gd name="T7" fmla="*/ 43 h 50"/>
                <a:gd name="T8" fmla="*/ 0 w 35"/>
                <a:gd name="T9" fmla="*/ 50 h 50"/>
                <a:gd name="T10" fmla="*/ 21 w 35"/>
                <a:gd name="T11" fmla="*/ 29 h 50"/>
                <a:gd name="T12" fmla="*/ 21 w 35"/>
                <a:gd name="T13" fmla="*/ 29 h 50"/>
                <a:gd name="T14" fmla="*/ 35 w 35"/>
                <a:gd name="T15" fmla="*/ 14 h 50"/>
                <a:gd name="T16" fmla="*/ 28 w 35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0">
                  <a:moveTo>
                    <a:pt x="28" y="0"/>
                  </a:moveTo>
                  <a:lnTo>
                    <a:pt x="14" y="22"/>
                  </a:lnTo>
                  <a:lnTo>
                    <a:pt x="14" y="29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35" y="14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46" name="Freeform 726"/>
            <p:cNvSpPr>
              <a:spLocks/>
            </p:cNvSpPr>
            <p:nvPr/>
          </p:nvSpPr>
          <p:spPr bwMode="auto">
            <a:xfrm>
              <a:off x="3406" y="3046"/>
              <a:ext cx="30" cy="49"/>
            </a:xfrm>
            <a:custGeom>
              <a:avLst/>
              <a:gdLst>
                <a:gd name="T0" fmla="*/ 35 w 49"/>
                <a:gd name="T1" fmla="*/ 14 h 71"/>
                <a:gd name="T2" fmla="*/ 21 w 49"/>
                <a:gd name="T3" fmla="*/ 36 h 71"/>
                <a:gd name="T4" fmla="*/ 14 w 49"/>
                <a:gd name="T5" fmla="*/ 29 h 71"/>
                <a:gd name="T6" fmla="*/ 21 w 49"/>
                <a:gd name="T7" fmla="*/ 29 h 71"/>
                <a:gd name="T8" fmla="*/ 21 w 49"/>
                <a:gd name="T9" fmla="*/ 36 h 71"/>
                <a:gd name="T10" fmla="*/ 21 w 49"/>
                <a:gd name="T11" fmla="*/ 43 h 71"/>
                <a:gd name="T12" fmla="*/ 21 w 49"/>
                <a:gd name="T13" fmla="*/ 43 h 71"/>
                <a:gd name="T14" fmla="*/ 7 w 49"/>
                <a:gd name="T15" fmla="*/ 57 h 71"/>
                <a:gd name="T16" fmla="*/ 0 w 49"/>
                <a:gd name="T17" fmla="*/ 50 h 71"/>
                <a:gd name="T18" fmla="*/ 7 w 49"/>
                <a:gd name="T19" fmla="*/ 50 h 71"/>
                <a:gd name="T20" fmla="*/ 7 w 49"/>
                <a:gd name="T21" fmla="*/ 57 h 71"/>
                <a:gd name="T22" fmla="*/ 7 w 49"/>
                <a:gd name="T23" fmla="*/ 64 h 71"/>
                <a:gd name="T24" fmla="*/ 0 w 49"/>
                <a:gd name="T25" fmla="*/ 57 h 71"/>
                <a:gd name="T26" fmla="*/ 35 w 49"/>
                <a:gd name="T27" fmla="*/ 21 h 71"/>
                <a:gd name="T28" fmla="*/ 42 w 49"/>
                <a:gd name="T29" fmla="*/ 21 h 71"/>
                <a:gd name="T30" fmla="*/ 35 w 49"/>
                <a:gd name="T31" fmla="*/ 21 h 71"/>
                <a:gd name="T32" fmla="*/ 28 w 49"/>
                <a:gd name="T33" fmla="*/ 7 h 71"/>
                <a:gd name="T34" fmla="*/ 28 w 49"/>
                <a:gd name="T35" fmla="*/ 7 h 71"/>
                <a:gd name="T36" fmla="*/ 35 w 49"/>
                <a:gd name="T37" fmla="*/ 0 h 71"/>
                <a:gd name="T38" fmla="*/ 35 w 49"/>
                <a:gd name="T39" fmla="*/ 7 h 71"/>
                <a:gd name="T40" fmla="*/ 42 w 49"/>
                <a:gd name="T41" fmla="*/ 21 h 71"/>
                <a:gd name="T42" fmla="*/ 49 w 49"/>
                <a:gd name="T43" fmla="*/ 29 h 71"/>
                <a:gd name="T44" fmla="*/ 42 w 49"/>
                <a:gd name="T45" fmla="*/ 29 h 71"/>
                <a:gd name="T46" fmla="*/ 7 w 49"/>
                <a:gd name="T47" fmla="*/ 64 h 71"/>
                <a:gd name="T48" fmla="*/ 0 w 49"/>
                <a:gd name="T49" fmla="*/ 71 h 71"/>
                <a:gd name="T50" fmla="*/ 0 w 49"/>
                <a:gd name="T51" fmla="*/ 57 h 71"/>
                <a:gd name="T52" fmla="*/ 0 w 49"/>
                <a:gd name="T53" fmla="*/ 50 h 71"/>
                <a:gd name="T54" fmla="*/ 0 w 49"/>
                <a:gd name="T55" fmla="*/ 50 h 71"/>
                <a:gd name="T56" fmla="*/ 0 w 49"/>
                <a:gd name="T57" fmla="*/ 50 h 71"/>
                <a:gd name="T58" fmla="*/ 14 w 49"/>
                <a:gd name="T59" fmla="*/ 36 h 71"/>
                <a:gd name="T60" fmla="*/ 21 w 49"/>
                <a:gd name="T61" fmla="*/ 43 h 71"/>
                <a:gd name="T62" fmla="*/ 14 w 49"/>
                <a:gd name="T63" fmla="*/ 36 h 71"/>
                <a:gd name="T64" fmla="*/ 14 w 49"/>
                <a:gd name="T65" fmla="*/ 29 h 71"/>
                <a:gd name="T66" fmla="*/ 14 w 49"/>
                <a:gd name="T67" fmla="*/ 29 h 71"/>
                <a:gd name="T68" fmla="*/ 14 w 49"/>
                <a:gd name="T69" fmla="*/ 29 h 71"/>
                <a:gd name="T70" fmla="*/ 28 w 49"/>
                <a:gd name="T71" fmla="*/ 7 h 71"/>
                <a:gd name="T72" fmla="*/ 35 w 49"/>
                <a:gd name="T73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" h="71">
                  <a:moveTo>
                    <a:pt x="35" y="14"/>
                  </a:moveTo>
                  <a:lnTo>
                    <a:pt x="21" y="36"/>
                  </a:lnTo>
                  <a:lnTo>
                    <a:pt x="14" y="29"/>
                  </a:lnTo>
                  <a:lnTo>
                    <a:pt x="21" y="29"/>
                  </a:lnTo>
                  <a:lnTo>
                    <a:pt x="21" y="36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7" y="50"/>
                  </a:lnTo>
                  <a:lnTo>
                    <a:pt x="7" y="57"/>
                  </a:lnTo>
                  <a:lnTo>
                    <a:pt x="7" y="64"/>
                  </a:lnTo>
                  <a:lnTo>
                    <a:pt x="0" y="57"/>
                  </a:lnTo>
                  <a:lnTo>
                    <a:pt x="35" y="21"/>
                  </a:lnTo>
                  <a:lnTo>
                    <a:pt x="42" y="21"/>
                  </a:lnTo>
                  <a:lnTo>
                    <a:pt x="35" y="21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42" y="21"/>
                  </a:lnTo>
                  <a:lnTo>
                    <a:pt x="49" y="29"/>
                  </a:lnTo>
                  <a:lnTo>
                    <a:pt x="42" y="29"/>
                  </a:lnTo>
                  <a:lnTo>
                    <a:pt x="7" y="64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4" y="36"/>
                  </a:lnTo>
                  <a:lnTo>
                    <a:pt x="21" y="43"/>
                  </a:lnTo>
                  <a:lnTo>
                    <a:pt x="14" y="36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28" y="7"/>
                  </a:lnTo>
                  <a:lnTo>
                    <a:pt x="35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47" name="Freeform 727"/>
            <p:cNvSpPr>
              <a:spLocks/>
            </p:cNvSpPr>
            <p:nvPr/>
          </p:nvSpPr>
          <p:spPr bwMode="auto">
            <a:xfrm>
              <a:off x="3415" y="3066"/>
              <a:ext cx="21" cy="29"/>
            </a:xfrm>
            <a:custGeom>
              <a:avLst/>
              <a:gdLst>
                <a:gd name="T0" fmla="*/ 28 w 35"/>
                <a:gd name="T1" fmla="*/ 0 h 42"/>
                <a:gd name="T2" fmla="*/ 14 w 35"/>
                <a:gd name="T3" fmla="*/ 14 h 42"/>
                <a:gd name="T4" fmla="*/ 14 w 35"/>
                <a:gd name="T5" fmla="*/ 21 h 42"/>
                <a:gd name="T6" fmla="*/ 0 w 35"/>
                <a:gd name="T7" fmla="*/ 42 h 42"/>
                <a:gd name="T8" fmla="*/ 0 w 35"/>
                <a:gd name="T9" fmla="*/ 42 h 42"/>
                <a:gd name="T10" fmla="*/ 21 w 35"/>
                <a:gd name="T11" fmla="*/ 28 h 42"/>
                <a:gd name="T12" fmla="*/ 21 w 35"/>
                <a:gd name="T13" fmla="*/ 28 h 42"/>
                <a:gd name="T14" fmla="*/ 35 w 35"/>
                <a:gd name="T15" fmla="*/ 7 h 42"/>
                <a:gd name="T16" fmla="*/ 28 w 35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2">
                  <a:moveTo>
                    <a:pt x="28" y="0"/>
                  </a:moveTo>
                  <a:lnTo>
                    <a:pt x="14" y="14"/>
                  </a:lnTo>
                  <a:lnTo>
                    <a:pt x="14" y="2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35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48" name="Freeform 728"/>
            <p:cNvSpPr>
              <a:spLocks/>
            </p:cNvSpPr>
            <p:nvPr/>
          </p:nvSpPr>
          <p:spPr bwMode="auto">
            <a:xfrm>
              <a:off x="3415" y="3060"/>
              <a:ext cx="25" cy="40"/>
            </a:xfrm>
            <a:custGeom>
              <a:avLst/>
              <a:gdLst>
                <a:gd name="T0" fmla="*/ 35 w 42"/>
                <a:gd name="T1" fmla="*/ 15 h 57"/>
                <a:gd name="T2" fmla="*/ 21 w 42"/>
                <a:gd name="T3" fmla="*/ 29 h 57"/>
                <a:gd name="T4" fmla="*/ 14 w 42"/>
                <a:gd name="T5" fmla="*/ 22 h 57"/>
                <a:gd name="T6" fmla="*/ 21 w 42"/>
                <a:gd name="T7" fmla="*/ 22 h 57"/>
                <a:gd name="T8" fmla="*/ 21 w 42"/>
                <a:gd name="T9" fmla="*/ 29 h 57"/>
                <a:gd name="T10" fmla="*/ 21 w 42"/>
                <a:gd name="T11" fmla="*/ 36 h 57"/>
                <a:gd name="T12" fmla="*/ 21 w 42"/>
                <a:gd name="T13" fmla="*/ 36 h 57"/>
                <a:gd name="T14" fmla="*/ 7 w 42"/>
                <a:gd name="T15" fmla="*/ 57 h 57"/>
                <a:gd name="T16" fmla="*/ 0 w 42"/>
                <a:gd name="T17" fmla="*/ 50 h 57"/>
                <a:gd name="T18" fmla="*/ 0 w 42"/>
                <a:gd name="T19" fmla="*/ 50 h 57"/>
                <a:gd name="T20" fmla="*/ 21 w 42"/>
                <a:gd name="T21" fmla="*/ 36 h 57"/>
                <a:gd name="T22" fmla="*/ 28 w 42"/>
                <a:gd name="T23" fmla="*/ 43 h 57"/>
                <a:gd name="T24" fmla="*/ 21 w 42"/>
                <a:gd name="T25" fmla="*/ 36 h 57"/>
                <a:gd name="T26" fmla="*/ 35 w 42"/>
                <a:gd name="T27" fmla="*/ 15 h 57"/>
                <a:gd name="T28" fmla="*/ 42 w 42"/>
                <a:gd name="T29" fmla="*/ 15 h 57"/>
                <a:gd name="T30" fmla="*/ 35 w 42"/>
                <a:gd name="T31" fmla="*/ 22 h 57"/>
                <a:gd name="T32" fmla="*/ 28 w 42"/>
                <a:gd name="T33" fmla="*/ 15 h 57"/>
                <a:gd name="T34" fmla="*/ 28 w 42"/>
                <a:gd name="T35" fmla="*/ 8 h 57"/>
                <a:gd name="T36" fmla="*/ 35 w 42"/>
                <a:gd name="T37" fmla="*/ 0 h 57"/>
                <a:gd name="T38" fmla="*/ 35 w 42"/>
                <a:gd name="T39" fmla="*/ 8 h 57"/>
                <a:gd name="T40" fmla="*/ 42 w 42"/>
                <a:gd name="T41" fmla="*/ 15 h 57"/>
                <a:gd name="T42" fmla="*/ 42 w 42"/>
                <a:gd name="T43" fmla="*/ 15 h 57"/>
                <a:gd name="T44" fmla="*/ 42 w 42"/>
                <a:gd name="T45" fmla="*/ 22 h 57"/>
                <a:gd name="T46" fmla="*/ 28 w 42"/>
                <a:gd name="T47" fmla="*/ 43 h 57"/>
                <a:gd name="T48" fmla="*/ 28 w 42"/>
                <a:gd name="T49" fmla="*/ 43 h 57"/>
                <a:gd name="T50" fmla="*/ 28 w 42"/>
                <a:gd name="T51" fmla="*/ 43 h 57"/>
                <a:gd name="T52" fmla="*/ 7 w 42"/>
                <a:gd name="T53" fmla="*/ 57 h 57"/>
                <a:gd name="T54" fmla="*/ 7 w 42"/>
                <a:gd name="T55" fmla="*/ 57 h 57"/>
                <a:gd name="T56" fmla="*/ 0 w 42"/>
                <a:gd name="T57" fmla="*/ 50 h 57"/>
                <a:gd name="T58" fmla="*/ 14 w 42"/>
                <a:gd name="T59" fmla="*/ 29 h 57"/>
                <a:gd name="T60" fmla="*/ 21 w 42"/>
                <a:gd name="T61" fmla="*/ 36 h 57"/>
                <a:gd name="T62" fmla="*/ 14 w 42"/>
                <a:gd name="T63" fmla="*/ 29 h 57"/>
                <a:gd name="T64" fmla="*/ 14 w 42"/>
                <a:gd name="T65" fmla="*/ 22 h 57"/>
                <a:gd name="T66" fmla="*/ 14 w 42"/>
                <a:gd name="T67" fmla="*/ 22 h 57"/>
                <a:gd name="T68" fmla="*/ 14 w 42"/>
                <a:gd name="T69" fmla="*/ 22 h 57"/>
                <a:gd name="T70" fmla="*/ 28 w 42"/>
                <a:gd name="T71" fmla="*/ 8 h 57"/>
                <a:gd name="T72" fmla="*/ 35 w 42"/>
                <a:gd name="T73" fmla="*/ 1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" h="57">
                  <a:moveTo>
                    <a:pt x="35" y="15"/>
                  </a:moveTo>
                  <a:lnTo>
                    <a:pt x="21" y="29"/>
                  </a:lnTo>
                  <a:lnTo>
                    <a:pt x="14" y="22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1" y="36"/>
                  </a:lnTo>
                  <a:lnTo>
                    <a:pt x="28" y="43"/>
                  </a:lnTo>
                  <a:lnTo>
                    <a:pt x="21" y="36"/>
                  </a:lnTo>
                  <a:lnTo>
                    <a:pt x="35" y="15"/>
                  </a:lnTo>
                  <a:lnTo>
                    <a:pt x="42" y="15"/>
                  </a:lnTo>
                  <a:lnTo>
                    <a:pt x="35" y="22"/>
                  </a:lnTo>
                  <a:lnTo>
                    <a:pt x="28" y="15"/>
                  </a:lnTo>
                  <a:lnTo>
                    <a:pt x="28" y="8"/>
                  </a:lnTo>
                  <a:lnTo>
                    <a:pt x="35" y="0"/>
                  </a:lnTo>
                  <a:lnTo>
                    <a:pt x="35" y="8"/>
                  </a:lnTo>
                  <a:lnTo>
                    <a:pt x="42" y="15"/>
                  </a:lnTo>
                  <a:lnTo>
                    <a:pt x="42" y="15"/>
                  </a:lnTo>
                  <a:lnTo>
                    <a:pt x="42" y="22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28" y="43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14" y="29"/>
                  </a:lnTo>
                  <a:lnTo>
                    <a:pt x="21" y="36"/>
                  </a:lnTo>
                  <a:lnTo>
                    <a:pt x="14" y="29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28" y="8"/>
                  </a:lnTo>
                  <a:lnTo>
                    <a:pt x="35" y="15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49" name="Freeform 729"/>
            <p:cNvSpPr>
              <a:spLocks/>
            </p:cNvSpPr>
            <p:nvPr/>
          </p:nvSpPr>
          <p:spPr bwMode="auto">
            <a:xfrm>
              <a:off x="3377" y="2971"/>
              <a:ext cx="101" cy="100"/>
            </a:xfrm>
            <a:custGeom>
              <a:avLst/>
              <a:gdLst>
                <a:gd name="T0" fmla="*/ 0 w 170"/>
                <a:gd name="T1" fmla="*/ 0 h 142"/>
                <a:gd name="T2" fmla="*/ 106 w 170"/>
                <a:gd name="T3" fmla="*/ 142 h 142"/>
                <a:gd name="T4" fmla="*/ 170 w 170"/>
                <a:gd name="T5" fmla="*/ 135 h 142"/>
                <a:gd name="T6" fmla="*/ 64 w 170"/>
                <a:gd name="T7" fmla="*/ 0 h 142"/>
                <a:gd name="T8" fmla="*/ 0 w 170"/>
                <a:gd name="T9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0"/>
                  </a:moveTo>
                  <a:lnTo>
                    <a:pt x="106" y="142"/>
                  </a:lnTo>
                  <a:lnTo>
                    <a:pt x="170" y="135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50" name="Freeform 730"/>
            <p:cNvSpPr>
              <a:spLocks/>
            </p:cNvSpPr>
            <p:nvPr/>
          </p:nvSpPr>
          <p:spPr bwMode="auto">
            <a:xfrm>
              <a:off x="3377" y="2971"/>
              <a:ext cx="109" cy="105"/>
            </a:xfrm>
            <a:custGeom>
              <a:avLst/>
              <a:gdLst>
                <a:gd name="T0" fmla="*/ 7 w 184"/>
                <a:gd name="T1" fmla="*/ 0 h 149"/>
                <a:gd name="T2" fmla="*/ 113 w 184"/>
                <a:gd name="T3" fmla="*/ 142 h 149"/>
                <a:gd name="T4" fmla="*/ 106 w 184"/>
                <a:gd name="T5" fmla="*/ 149 h 149"/>
                <a:gd name="T6" fmla="*/ 106 w 184"/>
                <a:gd name="T7" fmla="*/ 142 h 149"/>
                <a:gd name="T8" fmla="*/ 170 w 184"/>
                <a:gd name="T9" fmla="*/ 135 h 149"/>
                <a:gd name="T10" fmla="*/ 177 w 184"/>
                <a:gd name="T11" fmla="*/ 135 h 149"/>
                <a:gd name="T12" fmla="*/ 170 w 184"/>
                <a:gd name="T13" fmla="*/ 142 h 149"/>
                <a:gd name="T14" fmla="*/ 64 w 184"/>
                <a:gd name="T15" fmla="*/ 7 h 149"/>
                <a:gd name="T16" fmla="*/ 64 w 184"/>
                <a:gd name="T17" fmla="*/ 0 h 149"/>
                <a:gd name="T18" fmla="*/ 71 w 184"/>
                <a:gd name="T19" fmla="*/ 0 h 149"/>
                <a:gd name="T20" fmla="*/ 71 w 184"/>
                <a:gd name="T21" fmla="*/ 0 h 149"/>
                <a:gd name="T22" fmla="*/ 177 w 184"/>
                <a:gd name="T23" fmla="*/ 135 h 149"/>
                <a:gd name="T24" fmla="*/ 184 w 184"/>
                <a:gd name="T25" fmla="*/ 142 h 149"/>
                <a:gd name="T26" fmla="*/ 170 w 184"/>
                <a:gd name="T27" fmla="*/ 142 h 149"/>
                <a:gd name="T28" fmla="*/ 106 w 184"/>
                <a:gd name="T29" fmla="*/ 149 h 149"/>
                <a:gd name="T30" fmla="*/ 106 w 184"/>
                <a:gd name="T31" fmla="*/ 149 h 149"/>
                <a:gd name="T32" fmla="*/ 106 w 184"/>
                <a:gd name="T33" fmla="*/ 149 h 149"/>
                <a:gd name="T34" fmla="*/ 0 w 184"/>
                <a:gd name="T35" fmla="*/ 7 h 149"/>
                <a:gd name="T36" fmla="*/ 7 w 184"/>
                <a:gd name="T3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149">
                  <a:moveTo>
                    <a:pt x="7" y="0"/>
                  </a:moveTo>
                  <a:lnTo>
                    <a:pt x="113" y="142"/>
                  </a:lnTo>
                  <a:lnTo>
                    <a:pt x="106" y="149"/>
                  </a:lnTo>
                  <a:lnTo>
                    <a:pt x="106" y="142"/>
                  </a:lnTo>
                  <a:lnTo>
                    <a:pt x="170" y="135"/>
                  </a:lnTo>
                  <a:lnTo>
                    <a:pt x="177" y="135"/>
                  </a:lnTo>
                  <a:lnTo>
                    <a:pt x="170" y="142"/>
                  </a:lnTo>
                  <a:lnTo>
                    <a:pt x="64" y="7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177" y="135"/>
                  </a:lnTo>
                  <a:lnTo>
                    <a:pt x="184" y="142"/>
                  </a:lnTo>
                  <a:lnTo>
                    <a:pt x="170" y="142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106" y="149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51" name="Freeform 731"/>
            <p:cNvSpPr>
              <a:spLocks/>
            </p:cNvSpPr>
            <p:nvPr/>
          </p:nvSpPr>
          <p:spPr bwMode="auto">
            <a:xfrm>
              <a:off x="3373" y="2971"/>
              <a:ext cx="42" cy="5"/>
            </a:xfrm>
            <a:custGeom>
              <a:avLst/>
              <a:gdLst>
                <a:gd name="T0" fmla="*/ 71 w 71"/>
                <a:gd name="T1" fmla="*/ 7 h 7"/>
                <a:gd name="T2" fmla="*/ 7 w 71"/>
                <a:gd name="T3" fmla="*/ 7 h 7"/>
                <a:gd name="T4" fmla="*/ 7 w 71"/>
                <a:gd name="T5" fmla="*/ 7 h 7"/>
                <a:gd name="T6" fmla="*/ 0 w 71"/>
                <a:gd name="T7" fmla="*/ 0 h 7"/>
                <a:gd name="T8" fmla="*/ 7 w 71"/>
                <a:gd name="T9" fmla="*/ 0 h 7"/>
                <a:gd name="T10" fmla="*/ 71 w 71"/>
                <a:gd name="T11" fmla="*/ 0 h 7"/>
                <a:gd name="T12" fmla="*/ 71 w 7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7">
                  <a:moveTo>
                    <a:pt x="71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1" y="0"/>
                  </a:lnTo>
                  <a:lnTo>
                    <a:pt x="71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52" name="Freeform 732"/>
            <p:cNvSpPr>
              <a:spLocks/>
            </p:cNvSpPr>
            <p:nvPr/>
          </p:nvSpPr>
          <p:spPr bwMode="auto">
            <a:xfrm>
              <a:off x="3406" y="2991"/>
              <a:ext cx="47" cy="60"/>
            </a:xfrm>
            <a:custGeom>
              <a:avLst/>
              <a:gdLst>
                <a:gd name="T0" fmla="*/ 0 w 78"/>
                <a:gd name="T1" fmla="*/ 29 h 85"/>
                <a:gd name="T2" fmla="*/ 35 w 78"/>
                <a:gd name="T3" fmla="*/ 0 h 85"/>
                <a:gd name="T4" fmla="*/ 78 w 78"/>
                <a:gd name="T5" fmla="*/ 57 h 85"/>
                <a:gd name="T6" fmla="*/ 35 w 78"/>
                <a:gd name="T7" fmla="*/ 85 h 85"/>
                <a:gd name="T8" fmla="*/ 0 w 78"/>
                <a:gd name="T9" fmla="*/ 2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5">
                  <a:moveTo>
                    <a:pt x="0" y="29"/>
                  </a:moveTo>
                  <a:lnTo>
                    <a:pt x="35" y="0"/>
                  </a:lnTo>
                  <a:lnTo>
                    <a:pt x="78" y="57"/>
                  </a:lnTo>
                  <a:lnTo>
                    <a:pt x="35" y="85"/>
                  </a:lnTo>
                  <a:lnTo>
                    <a:pt x="0" y="29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53" name="Freeform 733"/>
            <p:cNvSpPr>
              <a:spLocks/>
            </p:cNvSpPr>
            <p:nvPr/>
          </p:nvSpPr>
          <p:spPr bwMode="auto">
            <a:xfrm>
              <a:off x="3406" y="2986"/>
              <a:ext cx="51" cy="69"/>
            </a:xfrm>
            <a:custGeom>
              <a:avLst/>
              <a:gdLst>
                <a:gd name="T0" fmla="*/ 0 w 85"/>
                <a:gd name="T1" fmla="*/ 36 h 99"/>
                <a:gd name="T2" fmla="*/ 35 w 85"/>
                <a:gd name="T3" fmla="*/ 7 h 99"/>
                <a:gd name="T4" fmla="*/ 42 w 85"/>
                <a:gd name="T5" fmla="*/ 0 h 99"/>
                <a:gd name="T6" fmla="*/ 42 w 85"/>
                <a:gd name="T7" fmla="*/ 0 h 99"/>
                <a:gd name="T8" fmla="*/ 85 w 85"/>
                <a:gd name="T9" fmla="*/ 57 h 99"/>
                <a:gd name="T10" fmla="*/ 85 w 85"/>
                <a:gd name="T11" fmla="*/ 71 h 99"/>
                <a:gd name="T12" fmla="*/ 85 w 85"/>
                <a:gd name="T13" fmla="*/ 71 h 99"/>
                <a:gd name="T14" fmla="*/ 42 w 85"/>
                <a:gd name="T15" fmla="*/ 99 h 99"/>
                <a:gd name="T16" fmla="*/ 42 w 85"/>
                <a:gd name="T17" fmla="*/ 99 h 99"/>
                <a:gd name="T18" fmla="*/ 35 w 85"/>
                <a:gd name="T19" fmla="*/ 92 h 99"/>
                <a:gd name="T20" fmla="*/ 35 w 85"/>
                <a:gd name="T21" fmla="*/ 92 h 99"/>
                <a:gd name="T22" fmla="*/ 78 w 85"/>
                <a:gd name="T23" fmla="*/ 64 h 99"/>
                <a:gd name="T24" fmla="*/ 85 w 85"/>
                <a:gd name="T25" fmla="*/ 71 h 99"/>
                <a:gd name="T26" fmla="*/ 78 w 85"/>
                <a:gd name="T27" fmla="*/ 64 h 99"/>
                <a:gd name="T28" fmla="*/ 35 w 85"/>
                <a:gd name="T29" fmla="*/ 7 h 99"/>
                <a:gd name="T30" fmla="*/ 42 w 85"/>
                <a:gd name="T31" fmla="*/ 0 h 99"/>
                <a:gd name="T32" fmla="*/ 42 w 85"/>
                <a:gd name="T33" fmla="*/ 14 h 99"/>
                <a:gd name="T34" fmla="*/ 7 w 85"/>
                <a:gd name="T35" fmla="*/ 43 h 99"/>
                <a:gd name="T36" fmla="*/ 0 w 85"/>
                <a:gd name="T37" fmla="*/ 36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99">
                  <a:moveTo>
                    <a:pt x="0" y="36"/>
                  </a:moveTo>
                  <a:lnTo>
                    <a:pt x="35" y="7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85" y="57"/>
                  </a:lnTo>
                  <a:lnTo>
                    <a:pt x="85" y="71"/>
                  </a:lnTo>
                  <a:lnTo>
                    <a:pt x="85" y="71"/>
                  </a:lnTo>
                  <a:lnTo>
                    <a:pt x="42" y="99"/>
                  </a:lnTo>
                  <a:lnTo>
                    <a:pt x="42" y="99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78" y="64"/>
                  </a:lnTo>
                  <a:lnTo>
                    <a:pt x="85" y="71"/>
                  </a:lnTo>
                  <a:lnTo>
                    <a:pt x="78" y="64"/>
                  </a:lnTo>
                  <a:lnTo>
                    <a:pt x="35" y="7"/>
                  </a:lnTo>
                  <a:lnTo>
                    <a:pt x="42" y="0"/>
                  </a:lnTo>
                  <a:lnTo>
                    <a:pt x="42" y="14"/>
                  </a:lnTo>
                  <a:lnTo>
                    <a:pt x="7" y="43"/>
                  </a:lnTo>
                  <a:lnTo>
                    <a:pt x="0" y="36"/>
                  </a:ln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54" name="Freeform 734"/>
            <p:cNvSpPr>
              <a:spLocks/>
            </p:cNvSpPr>
            <p:nvPr/>
          </p:nvSpPr>
          <p:spPr bwMode="auto">
            <a:xfrm>
              <a:off x="3406" y="3006"/>
              <a:ext cx="25" cy="45"/>
            </a:xfrm>
            <a:custGeom>
              <a:avLst/>
              <a:gdLst>
                <a:gd name="T0" fmla="*/ 35 w 42"/>
                <a:gd name="T1" fmla="*/ 64 h 64"/>
                <a:gd name="T2" fmla="*/ 0 w 42"/>
                <a:gd name="T3" fmla="*/ 8 h 64"/>
                <a:gd name="T4" fmla="*/ 0 w 42"/>
                <a:gd name="T5" fmla="*/ 8 h 64"/>
                <a:gd name="T6" fmla="*/ 0 w 42"/>
                <a:gd name="T7" fmla="*/ 8 h 64"/>
                <a:gd name="T8" fmla="*/ 7 w 42"/>
                <a:gd name="T9" fmla="*/ 0 h 64"/>
                <a:gd name="T10" fmla="*/ 42 w 42"/>
                <a:gd name="T11" fmla="*/ 57 h 64"/>
                <a:gd name="T12" fmla="*/ 35 w 42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64">
                  <a:moveTo>
                    <a:pt x="35" y="64"/>
                  </a:move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42" y="57"/>
                  </a:lnTo>
                  <a:lnTo>
                    <a:pt x="35" y="64"/>
                  </a:ln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55" name="Freeform 735"/>
            <p:cNvSpPr>
              <a:spLocks/>
            </p:cNvSpPr>
            <p:nvPr/>
          </p:nvSpPr>
          <p:spPr bwMode="auto">
            <a:xfrm>
              <a:off x="3406" y="3001"/>
              <a:ext cx="38" cy="40"/>
            </a:xfrm>
            <a:custGeom>
              <a:avLst/>
              <a:gdLst>
                <a:gd name="T0" fmla="*/ 42 w 63"/>
                <a:gd name="T1" fmla="*/ 0 h 57"/>
                <a:gd name="T2" fmla="*/ 63 w 63"/>
                <a:gd name="T3" fmla="*/ 36 h 57"/>
                <a:gd name="T4" fmla="*/ 28 w 63"/>
                <a:gd name="T5" fmla="*/ 57 h 57"/>
                <a:gd name="T6" fmla="*/ 0 w 63"/>
                <a:gd name="T7" fmla="*/ 22 h 57"/>
                <a:gd name="T8" fmla="*/ 42 w 63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7">
                  <a:moveTo>
                    <a:pt x="42" y="0"/>
                  </a:moveTo>
                  <a:lnTo>
                    <a:pt x="63" y="36"/>
                  </a:lnTo>
                  <a:lnTo>
                    <a:pt x="28" y="57"/>
                  </a:lnTo>
                  <a:lnTo>
                    <a:pt x="0" y="22"/>
                  </a:lnTo>
                  <a:lnTo>
                    <a:pt x="42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61856" name="Picture 73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6" y="3006"/>
              <a:ext cx="38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1857" name="Freeform 737"/>
            <p:cNvSpPr>
              <a:spLocks/>
            </p:cNvSpPr>
            <p:nvPr/>
          </p:nvSpPr>
          <p:spPr bwMode="auto">
            <a:xfrm>
              <a:off x="3915" y="2292"/>
              <a:ext cx="30" cy="64"/>
            </a:xfrm>
            <a:custGeom>
              <a:avLst/>
              <a:gdLst>
                <a:gd name="T0" fmla="*/ 21 w 50"/>
                <a:gd name="T1" fmla="*/ 92 h 92"/>
                <a:gd name="T2" fmla="*/ 0 w 50"/>
                <a:gd name="T3" fmla="*/ 92 h 92"/>
                <a:gd name="T4" fmla="*/ 0 w 50"/>
                <a:gd name="T5" fmla="*/ 92 h 92"/>
                <a:gd name="T6" fmla="*/ 0 w 50"/>
                <a:gd name="T7" fmla="*/ 92 h 92"/>
                <a:gd name="T8" fmla="*/ 21 w 50"/>
                <a:gd name="T9" fmla="*/ 21 h 92"/>
                <a:gd name="T10" fmla="*/ 21 w 50"/>
                <a:gd name="T11" fmla="*/ 0 h 92"/>
                <a:gd name="T12" fmla="*/ 29 w 50"/>
                <a:gd name="T13" fmla="*/ 21 h 92"/>
                <a:gd name="T14" fmla="*/ 50 w 50"/>
                <a:gd name="T15" fmla="*/ 92 h 92"/>
                <a:gd name="T16" fmla="*/ 50 w 50"/>
                <a:gd name="T17" fmla="*/ 92 h 92"/>
                <a:gd name="T18" fmla="*/ 43 w 50"/>
                <a:gd name="T19" fmla="*/ 92 h 92"/>
                <a:gd name="T20" fmla="*/ 43 w 50"/>
                <a:gd name="T21" fmla="*/ 92 h 92"/>
                <a:gd name="T22" fmla="*/ 21 w 50"/>
                <a:gd name="T23" fmla="*/ 21 h 92"/>
                <a:gd name="T24" fmla="*/ 29 w 50"/>
                <a:gd name="T25" fmla="*/ 21 h 92"/>
                <a:gd name="T26" fmla="*/ 29 w 50"/>
                <a:gd name="T27" fmla="*/ 21 h 92"/>
                <a:gd name="T28" fmla="*/ 7 w 50"/>
                <a:gd name="T29" fmla="*/ 92 h 92"/>
                <a:gd name="T30" fmla="*/ 0 w 50"/>
                <a:gd name="T31" fmla="*/ 92 h 92"/>
                <a:gd name="T32" fmla="*/ 0 w 50"/>
                <a:gd name="T33" fmla="*/ 85 h 92"/>
                <a:gd name="T34" fmla="*/ 21 w 50"/>
                <a:gd name="T35" fmla="*/ 85 h 92"/>
                <a:gd name="T36" fmla="*/ 21 w 50"/>
                <a:gd name="T37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92">
                  <a:moveTo>
                    <a:pt x="21" y="92"/>
                  </a:moveTo>
                  <a:lnTo>
                    <a:pt x="0" y="9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21" y="21"/>
                  </a:lnTo>
                  <a:lnTo>
                    <a:pt x="21" y="0"/>
                  </a:lnTo>
                  <a:lnTo>
                    <a:pt x="29" y="21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2"/>
                  </a:lnTo>
                  <a:lnTo>
                    <a:pt x="43" y="92"/>
                  </a:lnTo>
                  <a:lnTo>
                    <a:pt x="21" y="21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7" y="92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21" y="85"/>
                  </a:lnTo>
                  <a:lnTo>
                    <a:pt x="21" y="9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58" name="Freeform 738"/>
            <p:cNvSpPr>
              <a:spLocks/>
            </p:cNvSpPr>
            <p:nvPr/>
          </p:nvSpPr>
          <p:spPr bwMode="auto">
            <a:xfrm>
              <a:off x="3928" y="2351"/>
              <a:ext cx="13" cy="5"/>
            </a:xfrm>
            <a:custGeom>
              <a:avLst/>
              <a:gdLst>
                <a:gd name="T0" fmla="*/ 22 w 22"/>
                <a:gd name="T1" fmla="*/ 7 h 7"/>
                <a:gd name="T2" fmla="*/ 0 w 22"/>
                <a:gd name="T3" fmla="*/ 7 h 7"/>
                <a:gd name="T4" fmla="*/ 0 w 22"/>
                <a:gd name="T5" fmla="*/ 0 h 7"/>
                <a:gd name="T6" fmla="*/ 0 w 22"/>
                <a:gd name="T7" fmla="*/ 0 h 7"/>
                <a:gd name="T8" fmla="*/ 0 w 22"/>
                <a:gd name="T9" fmla="*/ 0 h 7"/>
                <a:gd name="T10" fmla="*/ 22 w 22"/>
                <a:gd name="T11" fmla="*/ 0 h 7"/>
                <a:gd name="T12" fmla="*/ 22 w 2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22" y="7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2" y="0"/>
                  </a:lnTo>
                  <a:lnTo>
                    <a:pt x="22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59" name="Freeform 739"/>
            <p:cNvSpPr>
              <a:spLocks/>
            </p:cNvSpPr>
            <p:nvPr/>
          </p:nvSpPr>
          <p:spPr bwMode="auto">
            <a:xfrm>
              <a:off x="3915" y="2306"/>
              <a:ext cx="26" cy="50"/>
            </a:xfrm>
            <a:custGeom>
              <a:avLst/>
              <a:gdLst>
                <a:gd name="T0" fmla="*/ 21 w 43"/>
                <a:gd name="T1" fmla="*/ 71 h 71"/>
                <a:gd name="T2" fmla="*/ 0 w 43"/>
                <a:gd name="T3" fmla="*/ 71 h 71"/>
                <a:gd name="T4" fmla="*/ 21 w 43"/>
                <a:gd name="T5" fmla="*/ 0 h 71"/>
                <a:gd name="T6" fmla="*/ 43 w 43"/>
                <a:gd name="T7" fmla="*/ 71 h 71"/>
                <a:gd name="T8" fmla="*/ 21 w 4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1">
                  <a:moveTo>
                    <a:pt x="21" y="71"/>
                  </a:moveTo>
                  <a:lnTo>
                    <a:pt x="0" y="71"/>
                  </a:lnTo>
                  <a:lnTo>
                    <a:pt x="21" y="0"/>
                  </a:lnTo>
                  <a:lnTo>
                    <a:pt x="43" y="71"/>
                  </a:lnTo>
                  <a:lnTo>
                    <a:pt x="21" y="7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60" name="Freeform 740"/>
            <p:cNvSpPr>
              <a:spLocks/>
            </p:cNvSpPr>
            <p:nvPr/>
          </p:nvSpPr>
          <p:spPr bwMode="auto">
            <a:xfrm>
              <a:off x="3958" y="2922"/>
              <a:ext cx="25" cy="49"/>
            </a:xfrm>
            <a:custGeom>
              <a:avLst/>
              <a:gdLst>
                <a:gd name="T0" fmla="*/ 28 w 43"/>
                <a:gd name="T1" fmla="*/ 0 h 71"/>
                <a:gd name="T2" fmla="*/ 43 w 43"/>
                <a:gd name="T3" fmla="*/ 0 h 71"/>
                <a:gd name="T4" fmla="*/ 43 w 43"/>
                <a:gd name="T5" fmla="*/ 0 h 71"/>
                <a:gd name="T6" fmla="*/ 43 w 43"/>
                <a:gd name="T7" fmla="*/ 0 h 71"/>
                <a:gd name="T8" fmla="*/ 28 w 43"/>
                <a:gd name="T9" fmla="*/ 71 h 71"/>
                <a:gd name="T10" fmla="*/ 21 w 43"/>
                <a:gd name="T11" fmla="*/ 71 h 71"/>
                <a:gd name="T12" fmla="*/ 21 w 43"/>
                <a:gd name="T13" fmla="*/ 71 h 71"/>
                <a:gd name="T14" fmla="*/ 0 w 43"/>
                <a:gd name="T15" fmla="*/ 0 h 71"/>
                <a:gd name="T16" fmla="*/ 0 w 43"/>
                <a:gd name="T17" fmla="*/ 0 h 71"/>
                <a:gd name="T18" fmla="*/ 7 w 43"/>
                <a:gd name="T19" fmla="*/ 0 h 71"/>
                <a:gd name="T20" fmla="*/ 7 w 43"/>
                <a:gd name="T21" fmla="*/ 0 h 71"/>
                <a:gd name="T22" fmla="*/ 28 w 43"/>
                <a:gd name="T23" fmla="*/ 71 h 71"/>
                <a:gd name="T24" fmla="*/ 28 w 43"/>
                <a:gd name="T25" fmla="*/ 71 h 71"/>
                <a:gd name="T26" fmla="*/ 21 w 43"/>
                <a:gd name="T27" fmla="*/ 71 h 71"/>
                <a:gd name="T28" fmla="*/ 35 w 43"/>
                <a:gd name="T29" fmla="*/ 0 h 71"/>
                <a:gd name="T30" fmla="*/ 43 w 43"/>
                <a:gd name="T31" fmla="*/ 0 h 71"/>
                <a:gd name="T32" fmla="*/ 43 w 43"/>
                <a:gd name="T33" fmla="*/ 7 h 71"/>
                <a:gd name="T34" fmla="*/ 28 w 43"/>
                <a:gd name="T35" fmla="*/ 7 h 71"/>
                <a:gd name="T36" fmla="*/ 28 w 43"/>
                <a:gd name="T3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" h="71">
                  <a:moveTo>
                    <a:pt x="28" y="0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28" y="71"/>
                  </a:lnTo>
                  <a:lnTo>
                    <a:pt x="21" y="71"/>
                  </a:lnTo>
                  <a:lnTo>
                    <a:pt x="21" y="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21" y="71"/>
                  </a:lnTo>
                  <a:lnTo>
                    <a:pt x="35" y="0"/>
                  </a:lnTo>
                  <a:lnTo>
                    <a:pt x="43" y="0"/>
                  </a:lnTo>
                  <a:lnTo>
                    <a:pt x="43" y="7"/>
                  </a:lnTo>
                  <a:lnTo>
                    <a:pt x="28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61" name="Freeform 741"/>
            <p:cNvSpPr>
              <a:spLocks/>
            </p:cNvSpPr>
            <p:nvPr/>
          </p:nvSpPr>
          <p:spPr bwMode="auto">
            <a:xfrm>
              <a:off x="3962" y="2922"/>
              <a:ext cx="12" cy="5"/>
            </a:xfrm>
            <a:custGeom>
              <a:avLst/>
              <a:gdLst>
                <a:gd name="T0" fmla="*/ 0 w 21"/>
                <a:gd name="T1" fmla="*/ 0 h 7"/>
                <a:gd name="T2" fmla="*/ 21 w 21"/>
                <a:gd name="T3" fmla="*/ 0 h 7"/>
                <a:gd name="T4" fmla="*/ 21 w 21"/>
                <a:gd name="T5" fmla="*/ 0 h 7"/>
                <a:gd name="T6" fmla="*/ 21 w 21"/>
                <a:gd name="T7" fmla="*/ 0 h 7"/>
                <a:gd name="T8" fmla="*/ 21 w 21"/>
                <a:gd name="T9" fmla="*/ 7 h 7"/>
                <a:gd name="T10" fmla="*/ 0 w 21"/>
                <a:gd name="T11" fmla="*/ 7 h 7"/>
                <a:gd name="T12" fmla="*/ 0 w 2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">
                  <a:moveTo>
                    <a:pt x="0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62" name="Freeform 742"/>
            <p:cNvSpPr>
              <a:spLocks/>
            </p:cNvSpPr>
            <p:nvPr/>
          </p:nvSpPr>
          <p:spPr bwMode="auto">
            <a:xfrm>
              <a:off x="3962" y="2922"/>
              <a:ext cx="21" cy="49"/>
            </a:xfrm>
            <a:custGeom>
              <a:avLst/>
              <a:gdLst>
                <a:gd name="T0" fmla="*/ 21 w 36"/>
                <a:gd name="T1" fmla="*/ 0 h 71"/>
                <a:gd name="T2" fmla="*/ 36 w 36"/>
                <a:gd name="T3" fmla="*/ 0 h 71"/>
                <a:gd name="T4" fmla="*/ 21 w 36"/>
                <a:gd name="T5" fmla="*/ 71 h 71"/>
                <a:gd name="T6" fmla="*/ 0 w 36"/>
                <a:gd name="T7" fmla="*/ 0 h 71"/>
                <a:gd name="T8" fmla="*/ 21 w 36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71">
                  <a:moveTo>
                    <a:pt x="21" y="0"/>
                  </a:moveTo>
                  <a:lnTo>
                    <a:pt x="36" y="0"/>
                  </a:lnTo>
                  <a:lnTo>
                    <a:pt x="21" y="71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64" name="Freeform 744"/>
            <p:cNvSpPr>
              <a:spLocks/>
            </p:cNvSpPr>
            <p:nvPr/>
          </p:nvSpPr>
          <p:spPr bwMode="auto">
            <a:xfrm>
              <a:off x="3928" y="2356"/>
              <a:ext cx="5" cy="209"/>
            </a:xfrm>
            <a:custGeom>
              <a:avLst/>
              <a:gdLst>
                <a:gd name="T0" fmla="*/ 8 w 8"/>
                <a:gd name="T1" fmla="*/ 0 h 298"/>
                <a:gd name="T2" fmla="*/ 8 w 8"/>
                <a:gd name="T3" fmla="*/ 298 h 298"/>
                <a:gd name="T4" fmla="*/ 0 w 8"/>
                <a:gd name="T5" fmla="*/ 298 h 298"/>
                <a:gd name="T6" fmla="*/ 8 w 8"/>
                <a:gd name="T7" fmla="*/ 298 h 298"/>
                <a:gd name="T8" fmla="*/ 0 w 8"/>
                <a:gd name="T9" fmla="*/ 298 h 298"/>
                <a:gd name="T10" fmla="*/ 0 w 8"/>
                <a:gd name="T11" fmla="*/ 0 h 298"/>
                <a:gd name="T12" fmla="*/ 8 w 8"/>
                <a:gd name="T13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98">
                  <a:moveTo>
                    <a:pt x="8" y="0"/>
                  </a:moveTo>
                  <a:lnTo>
                    <a:pt x="8" y="298"/>
                  </a:lnTo>
                  <a:lnTo>
                    <a:pt x="0" y="298"/>
                  </a:lnTo>
                  <a:lnTo>
                    <a:pt x="8" y="298"/>
                  </a:lnTo>
                  <a:lnTo>
                    <a:pt x="0" y="298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65" name="Freeform 745"/>
            <p:cNvSpPr>
              <a:spLocks/>
            </p:cNvSpPr>
            <p:nvPr/>
          </p:nvSpPr>
          <p:spPr bwMode="auto">
            <a:xfrm>
              <a:off x="3928" y="2475"/>
              <a:ext cx="34" cy="90"/>
            </a:xfrm>
            <a:custGeom>
              <a:avLst/>
              <a:gdLst>
                <a:gd name="T0" fmla="*/ 0 w 57"/>
                <a:gd name="T1" fmla="*/ 128 h 128"/>
                <a:gd name="T2" fmla="*/ 50 w 57"/>
                <a:gd name="T3" fmla="*/ 0 h 128"/>
                <a:gd name="T4" fmla="*/ 57 w 57"/>
                <a:gd name="T5" fmla="*/ 0 h 128"/>
                <a:gd name="T6" fmla="*/ 50 w 57"/>
                <a:gd name="T7" fmla="*/ 0 h 128"/>
                <a:gd name="T8" fmla="*/ 57 w 57"/>
                <a:gd name="T9" fmla="*/ 0 h 128"/>
                <a:gd name="T10" fmla="*/ 8 w 57"/>
                <a:gd name="T11" fmla="*/ 128 h 128"/>
                <a:gd name="T12" fmla="*/ 0 w 57"/>
                <a:gd name="T1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28">
                  <a:moveTo>
                    <a:pt x="0" y="128"/>
                  </a:moveTo>
                  <a:lnTo>
                    <a:pt x="50" y="0"/>
                  </a:lnTo>
                  <a:lnTo>
                    <a:pt x="57" y="0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8" y="128"/>
                  </a:lnTo>
                  <a:lnTo>
                    <a:pt x="0" y="12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67" name="Freeform 747"/>
            <p:cNvSpPr>
              <a:spLocks/>
            </p:cNvSpPr>
            <p:nvPr/>
          </p:nvSpPr>
          <p:spPr bwMode="auto">
            <a:xfrm>
              <a:off x="3958" y="2475"/>
              <a:ext cx="20" cy="442"/>
            </a:xfrm>
            <a:custGeom>
              <a:avLst/>
              <a:gdLst>
                <a:gd name="T0" fmla="*/ 7 w 35"/>
                <a:gd name="T1" fmla="*/ 0 h 631"/>
                <a:gd name="T2" fmla="*/ 0 w 35"/>
                <a:gd name="T3" fmla="*/ 0 h 631"/>
                <a:gd name="T4" fmla="*/ 28 w 35"/>
                <a:gd name="T5" fmla="*/ 631 h 631"/>
                <a:gd name="T6" fmla="*/ 35 w 35"/>
                <a:gd name="T7" fmla="*/ 631 h 631"/>
                <a:gd name="T8" fmla="*/ 7 w 35"/>
                <a:gd name="T9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631">
                  <a:moveTo>
                    <a:pt x="7" y="0"/>
                  </a:moveTo>
                  <a:lnTo>
                    <a:pt x="0" y="0"/>
                  </a:lnTo>
                  <a:lnTo>
                    <a:pt x="28" y="631"/>
                  </a:lnTo>
                  <a:lnTo>
                    <a:pt x="35" y="631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68" name="Freeform 748"/>
            <p:cNvSpPr>
              <a:spLocks/>
            </p:cNvSpPr>
            <p:nvPr/>
          </p:nvSpPr>
          <p:spPr bwMode="auto">
            <a:xfrm>
              <a:off x="3495" y="2306"/>
              <a:ext cx="42" cy="50"/>
            </a:xfrm>
            <a:custGeom>
              <a:avLst/>
              <a:gdLst>
                <a:gd name="T0" fmla="*/ 14 w 70"/>
                <a:gd name="T1" fmla="*/ 50 h 71"/>
                <a:gd name="T2" fmla="*/ 0 w 70"/>
                <a:gd name="T3" fmla="*/ 36 h 71"/>
                <a:gd name="T4" fmla="*/ 0 w 70"/>
                <a:gd name="T5" fmla="*/ 36 h 71"/>
                <a:gd name="T6" fmla="*/ 0 w 70"/>
                <a:gd name="T7" fmla="*/ 36 h 71"/>
                <a:gd name="T8" fmla="*/ 63 w 70"/>
                <a:gd name="T9" fmla="*/ 0 h 71"/>
                <a:gd name="T10" fmla="*/ 70 w 70"/>
                <a:gd name="T11" fmla="*/ 7 h 71"/>
                <a:gd name="T12" fmla="*/ 70 w 70"/>
                <a:gd name="T13" fmla="*/ 7 h 71"/>
                <a:gd name="T14" fmla="*/ 35 w 70"/>
                <a:gd name="T15" fmla="*/ 71 h 71"/>
                <a:gd name="T16" fmla="*/ 35 w 70"/>
                <a:gd name="T17" fmla="*/ 71 h 71"/>
                <a:gd name="T18" fmla="*/ 28 w 70"/>
                <a:gd name="T19" fmla="*/ 64 h 71"/>
                <a:gd name="T20" fmla="*/ 28 w 70"/>
                <a:gd name="T21" fmla="*/ 64 h 71"/>
                <a:gd name="T22" fmla="*/ 63 w 70"/>
                <a:gd name="T23" fmla="*/ 0 h 71"/>
                <a:gd name="T24" fmla="*/ 70 w 70"/>
                <a:gd name="T25" fmla="*/ 7 h 71"/>
                <a:gd name="T26" fmla="*/ 70 w 70"/>
                <a:gd name="T27" fmla="*/ 7 h 71"/>
                <a:gd name="T28" fmla="*/ 7 w 70"/>
                <a:gd name="T29" fmla="*/ 43 h 71"/>
                <a:gd name="T30" fmla="*/ 0 w 70"/>
                <a:gd name="T31" fmla="*/ 36 h 71"/>
                <a:gd name="T32" fmla="*/ 7 w 70"/>
                <a:gd name="T33" fmla="*/ 29 h 71"/>
                <a:gd name="T34" fmla="*/ 21 w 70"/>
                <a:gd name="T35" fmla="*/ 43 h 71"/>
                <a:gd name="T36" fmla="*/ 14 w 70"/>
                <a:gd name="T37" fmla="*/ 5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14" y="50"/>
                  </a:move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3" y="0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35" y="71"/>
                  </a:lnTo>
                  <a:lnTo>
                    <a:pt x="35" y="71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63" y="0"/>
                  </a:lnTo>
                  <a:lnTo>
                    <a:pt x="70" y="7"/>
                  </a:lnTo>
                  <a:lnTo>
                    <a:pt x="70" y="7"/>
                  </a:lnTo>
                  <a:lnTo>
                    <a:pt x="7" y="43"/>
                  </a:lnTo>
                  <a:lnTo>
                    <a:pt x="0" y="36"/>
                  </a:lnTo>
                  <a:lnTo>
                    <a:pt x="7" y="29"/>
                  </a:lnTo>
                  <a:lnTo>
                    <a:pt x="21" y="43"/>
                  </a:lnTo>
                  <a:lnTo>
                    <a:pt x="14" y="5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69" name="Freeform 749"/>
            <p:cNvSpPr>
              <a:spLocks/>
            </p:cNvSpPr>
            <p:nvPr/>
          </p:nvSpPr>
          <p:spPr bwMode="auto">
            <a:xfrm>
              <a:off x="3503" y="2336"/>
              <a:ext cx="13" cy="15"/>
            </a:xfrm>
            <a:custGeom>
              <a:avLst/>
              <a:gdLst>
                <a:gd name="T0" fmla="*/ 14 w 21"/>
                <a:gd name="T1" fmla="*/ 21 h 21"/>
                <a:gd name="T2" fmla="*/ 0 w 21"/>
                <a:gd name="T3" fmla="*/ 7 h 21"/>
                <a:gd name="T4" fmla="*/ 0 w 21"/>
                <a:gd name="T5" fmla="*/ 7 h 21"/>
                <a:gd name="T6" fmla="*/ 0 w 21"/>
                <a:gd name="T7" fmla="*/ 7 h 21"/>
                <a:gd name="T8" fmla="*/ 7 w 21"/>
                <a:gd name="T9" fmla="*/ 0 h 21"/>
                <a:gd name="T10" fmla="*/ 21 w 21"/>
                <a:gd name="T11" fmla="*/ 14 h 21"/>
                <a:gd name="T12" fmla="*/ 14 w 21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14" y="21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21" y="14"/>
                  </a:lnTo>
                  <a:lnTo>
                    <a:pt x="14" y="2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70" name="Freeform 750"/>
            <p:cNvSpPr>
              <a:spLocks/>
            </p:cNvSpPr>
            <p:nvPr/>
          </p:nvSpPr>
          <p:spPr bwMode="auto">
            <a:xfrm>
              <a:off x="3495" y="2306"/>
              <a:ext cx="37" cy="45"/>
            </a:xfrm>
            <a:custGeom>
              <a:avLst/>
              <a:gdLst>
                <a:gd name="T0" fmla="*/ 14 w 63"/>
                <a:gd name="T1" fmla="*/ 50 h 64"/>
                <a:gd name="T2" fmla="*/ 0 w 63"/>
                <a:gd name="T3" fmla="*/ 36 h 64"/>
                <a:gd name="T4" fmla="*/ 63 w 63"/>
                <a:gd name="T5" fmla="*/ 0 h 64"/>
                <a:gd name="T6" fmla="*/ 28 w 63"/>
                <a:gd name="T7" fmla="*/ 64 h 64"/>
                <a:gd name="T8" fmla="*/ 14 w 63"/>
                <a:gd name="T9" fmla="*/ 5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4">
                  <a:moveTo>
                    <a:pt x="14" y="50"/>
                  </a:moveTo>
                  <a:lnTo>
                    <a:pt x="0" y="36"/>
                  </a:lnTo>
                  <a:lnTo>
                    <a:pt x="63" y="0"/>
                  </a:lnTo>
                  <a:lnTo>
                    <a:pt x="28" y="64"/>
                  </a:lnTo>
                  <a:lnTo>
                    <a:pt x="14" y="5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71" name="Freeform 751"/>
            <p:cNvSpPr>
              <a:spLocks/>
            </p:cNvSpPr>
            <p:nvPr/>
          </p:nvSpPr>
          <p:spPr bwMode="auto">
            <a:xfrm>
              <a:off x="3377" y="2446"/>
              <a:ext cx="46" cy="59"/>
            </a:xfrm>
            <a:custGeom>
              <a:avLst/>
              <a:gdLst>
                <a:gd name="T0" fmla="*/ 64 w 78"/>
                <a:gd name="T1" fmla="*/ 21 h 85"/>
                <a:gd name="T2" fmla="*/ 78 w 78"/>
                <a:gd name="T3" fmla="*/ 42 h 85"/>
                <a:gd name="T4" fmla="*/ 78 w 78"/>
                <a:gd name="T5" fmla="*/ 42 h 85"/>
                <a:gd name="T6" fmla="*/ 78 w 78"/>
                <a:gd name="T7" fmla="*/ 42 h 85"/>
                <a:gd name="T8" fmla="*/ 14 w 78"/>
                <a:gd name="T9" fmla="*/ 71 h 85"/>
                <a:gd name="T10" fmla="*/ 0 w 78"/>
                <a:gd name="T11" fmla="*/ 85 h 85"/>
                <a:gd name="T12" fmla="*/ 7 w 78"/>
                <a:gd name="T13" fmla="*/ 63 h 85"/>
                <a:gd name="T14" fmla="*/ 43 w 78"/>
                <a:gd name="T15" fmla="*/ 0 h 85"/>
                <a:gd name="T16" fmla="*/ 43 w 78"/>
                <a:gd name="T17" fmla="*/ 0 h 85"/>
                <a:gd name="T18" fmla="*/ 50 w 78"/>
                <a:gd name="T19" fmla="*/ 7 h 85"/>
                <a:gd name="T20" fmla="*/ 50 w 78"/>
                <a:gd name="T21" fmla="*/ 7 h 85"/>
                <a:gd name="T22" fmla="*/ 14 w 78"/>
                <a:gd name="T23" fmla="*/ 71 h 85"/>
                <a:gd name="T24" fmla="*/ 7 w 78"/>
                <a:gd name="T25" fmla="*/ 63 h 85"/>
                <a:gd name="T26" fmla="*/ 7 w 78"/>
                <a:gd name="T27" fmla="*/ 63 h 85"/>
                <a:gd name="T28" fmla="*/ 71 w 78"/>
                <a:gd name="T29" fmla="*/ 35 h 85"/>
                <a:gd name="T30" fmla="*/ 78 w 78"/>
                <a:gd name="T31" fmla="*/ 42 h 85"/>
                <a:gd name="T32" fmla="*/ 71 w 78"/>
                <a:gd name="T33" fmla="*/ 49 h 85"/>
                <a:gd name="T34" fmla="*/ 57 w 78"/>
                <a:gd name="T35" fmla="*/ 28 h 85"/>
                <a:gd name="T36" fmla="*/ 64 w 78"/>
                <a:gd name="T37" fmla="*/ 2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85">
                  <a:moveTo>
                    <a:pt x="64" y="21"/>
                  </a:moveTo>
                  <a:lnTo>
                    <a:pt x="78" y="42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14" y="71"/>
                  </a:lnTo>
                  <a:lnTo>
                    <a:pt x="0" y="85"/>
                  </a:lnTo>
                  <a:lnTo>
                    <a:pt x="7" y="63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14" y="71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71" y="35"/>
                  </a:lnTo>
                  <a:lnTo>
                    <a:pt x="78" y="42"/>
                  </a:lnTo>
                  <a:lnTo>
                    <a:pt x="71" y="49"/>
                  </a:lnTo>
                  <a:lnTo>
                    <a:pt x="57" y="28"/>
                  </a:lnTo>
                  <a:lnTo>
                    <a:pt x="64" y="2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72" name="Freeform 752"/>
            <p:cNvSpPr>
              <a:spLocks/>
            </p:cNvSpPr>
            <p:nvPr/>
          </p:nvSpPr>
          <p:spPr bwMode="auto">
            <a:xfrm>
              <a:off x="3402" y="2451"/>
              <a:ext cx="13" cy="14"/>
            </a:xfrm>
            <a:custGeom>
              <a:avLst/>
              <a:gdLst>
                <a:gd name="T0" fmla="*/ 7 w 21"/>
                <a:gd name="T1" fmla="*/ 0 h 21"/>
                <a:gd name="T2" fmla="*/ 21 w 21"/>
                <a:gd name="T3" fmla="*/ 14 h 21"/>
                <a:gd name="T4" fmla="*/ 21 w 21"/>
                <a:gd name="T5" fmla="*/ 14 h 21"/>
                <a:gd name="T6" fmla="*/ 21 w 21"/>
                <a:gd name="T7" fmla="*/ 14 h 21"/>
                <a:gd name="T8" fmla="*/ 14 w 21"/>
                <a:gd name="T9" fmla="*/ 21 h 21"/>
                <a:gd name="T10" fmla="*/ 0 w 21"/>
                <a:gd name="T11" fmla="*/ 7 h 21"/>
                <a:gd name="T12" fmla="*/ 7 w 21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7" y="0"/>
                  </a:moveTo>
                  <a:lnTo>
                    <a:pt x="21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14" y="21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73" name="Freeform 753"/>
            <p:cNvSpPr>
              <a:spLocks/>
            </p:cNvSpPr>
            <p:nvPr/>
          </p:nvSpPr>
          <p:spPr bwMode="auto">
            <a:xfrm>
              <a:off x="3385" y="2451"/>
              <a:ext cx="38" cy="44"/>
            </a:xfrm>
            <a:custGeom>
              <a:avLst/>
              <a:gdLst>
                <a:gd name="T0" fmla="*/ 50 w 64"/>
                <a:gd name="T1" fmla="*/ 14 h 64"/>
                <a:gd name="T2" fmla="*/ 64 w 64"/>
                <a:gd name="T3" fmla="*/ 35 h 64"/>
                <a:gd name="T4" fmla="*/ 0 w 64"/>
                <a:gd name="T5" fmla="*/ 64 h 64"/>
                <a:gd name="T6" fmla="*/ 36 w 64"/>
                <a:gd name="T7" fmla="*/ 0 h 64"/>
                <a:gd name="T8" fmla="*/ 50 w 64"/>
                <a:gd name="T9" fmla="*/ 1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50" y="14"/>
                  </a:moveTo>
                  <a:lnTo>
                    <a:pt x="64" y="35"/>
                  </a:lnTo>
                  <a:lnTo>
                    <a:pt x="0" y="64"/>
                  </a:lnTo>
                  <a:lnTo>
                    <a:pt x="36" y="0"/>
                  </a:lnTo>
                  <a:lnTo>
                    <a:pt x="50" y="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74" name="Freeform 754"/>
            <p:cNvSpPr>
              <a:spLocks/>
            </p:cNvSpPr>
            <p:nvPr/>
          </p:nvSpPr>
          <p:spPr bwMode="auto">
            <a:xfrm>
              <a:off x="3503" y="2346"/>
              <a:ext cx="4" cy="5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7 h 7"/>
                <a:gd name="T4" fmla="*/ 0 w 7"/>
                <a:gd name="T5" fmla="*/ 0 h 7"/>
                <a:gd name="T6" fmla="*/ 0 w 7"/>
                <a:gd name="T7" fmla="*/ 0 h 7"/>
                <a:gd name="T8" fmla="*/ 7 w 7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75" name="Freeform 755"/>
            <p:cNvSpPr>
              <a:spLocks/>
            </p:cNvSpPr>
            <p:nvPr/>
          </p:nvSpPr>
          <p:spPr bwMode="auto">
            <a:xfrm>
              <a:off x="3453" y="2346"/>
              <a:ext cx="54" cy="65"/>
            </a:xfrm>
            <a:custGeom>
              <a:avLst/>
              <a:gdLst>
                <a:gd name="T0" fmla="*/ 92 w 92"/>
                <a:gd name="T1" fmla="*/ 7 h 92"/>
                <a:gd name="T2" fmla="*/ 7 w 92"/>
                <a:gd name="T3" fmla="*/ 92 h 92"/>
                <a:gd name="T4" fmla="*/ 0 w 92"/>
                <a:gd name="T5" fmla="*/ 85 h 92"/>
                <a:gd name="T6" fmla="*/ 0 w 92"/>
                <a:gd name="T7" fmla="*/ 92 h 92"/>
                <a:gd name="T8" fmla="*/ 0 w 92"/>
                <a:gd name="T9" fmla="*/ 85 h 92"/>
                <a:gd name="T10" fmla="*/ 85 w 92"/>
                <a:gd name="T11" fmla="*/ 0 h 92"/>
                <a:gd name="T12" fmla="*/ 92 w 92"/>
                <a:gd name="T13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92" y="7"/>
                  </a:moveTo>
                  <a:lnTo>
                    <a:pt x="7" y="92"/>
                  </a:lnTo>
                  <a:lnTo>
                    <a:pt x="0" y="85"/>
                  </a:lnTo>
                  <a:lnTo>
                    <a:pt x="0" y="92"/>
                  </a:lnTo>
                  <a:lnTo>
                    <a:pt x="0" y="85"/>
                  </a:lnTo>
                  <a:lnTo>
                    <a:pt x="85" y="0"/>
                  </a:lnTo>
                  <a:lnTo>
                    <a:pt x="92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76" name="Freeform 756"/>
            <p:cNvSpPr>
              <a:spLocks/>
            </p:cNvSpPr>
            <p:nvPr/>
          </p:nvSpPr>
          <p:spPr bwMode="auto">
            <a:xfrm>
              <a:off x="3453" y="2371"/>
              <a:ext cx="59" cy="40"/>
            </a:xfrm>
            <a:custGeom>
              <a:avLst/>
              <a:gdLst>
                <a:gd name="T0" fmla="*/ 0 w 99"/>
                <a:gd name="T1" fmla="*/ 50 h 57"/>
                <a:gd name="T2" fmla="*/ 92 w 99"/>
                <a:gd name="T3" fmla="*/ 0 h 57"/>
                <a:gd name="T4" fmla="*/ 99 w 99"/>
                <a:gd name="T5" fmla="*/ 7 h 57"/>
                <a:gd name="T6" fmla="*/ 92 w 99"/>
                <a:gd name="T7" fmla="*/ 0 h 57"/>
                <a:gd name="T8" fmla="*/ 92 w 99"/>
                <a:gd name="T9" fmla="*/ 7 h 57"/>
                <a:gd name="T10" fmla="*/ 0 w 99"/>
                <a:gd name="T11" fmla="*/ 57 h 57"/>
                <a:gd name="T12" fmla="*/ 0 w 99"/>
                <a:gd name="T13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57">
                  <a:moveTo>
                    <a:pt x="0" y="50"/>
                  </a:moveTo>
                  <a:lnTo>
                    <a:pt x="92" y="0"/>
                  </a:lnTo>
                  <a:lnTo>
                    <a:pt x="99" y="7"/>
                  </a:lnTo>
                  <a:lnTo>
                    <a:pt x="92" y="0"/>
                  </a:lnTo>
                  <a:lnTo>
                    <a:pt x="92" y="7"/>
                  </a:lnTo>
                  <a:lnTo>
                    <a:pt x="0" y="57"/>
                  </a:lnTo>
                  <a:lnTo>
                    <a:pt x="0" y="5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78" name="Freeform 758"/>
            <p:cNvSpPr>
              <a:spLocks/>
            </p:cNvSpPr>
            <p:nvPr/>
          </p:nvSpPr>
          <p:spPr bwMode="auto">
            <a:xfrm>
              <a:off x="3415" y="2371"/>
              <a:ext cx="97" cy="94"/>
            </a:xfrm>
            <a:custGeom>
              <a:avLst/>
              <a:gdLst>
                <a:gd name="T0" fmla="*/ 163 w 163"/>
                <a:gd name="T1" fmla="*/ 7 h 135"/>
                <a:gd name="T2" fmla="*/ 156 w 163"/>
                <a:gd name="T3" fmla="*/ 0 h 135"/>
                <a:gd name="T4" fmla="*/ 0 w 163"/>
                <a:gd name="T5" fmla="*/ 128 h 135"/>
                <a:gd name="T6" fmla="*/ 7 w 163"/>
                <a:gd name="T7" fmla="*/ 135 h 135"/>
                <a:gd name="T8" fmla="*/ 163 w 163"/>
                <a:gd name="T9" fmla="*/ 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" h="135">
                  <a:moveTo>
                    <a:pt x="163" y="7"/>
                  </a:moveTo>
                  <a:lnTo>
                    <a:pt x="156" y="0"/>
                  </a:lnTo>
                  <a:lnTo>
                    <a:pt x="0" y="128"/>
                  </a:lnTo>
                  <a:lnTo>
                    <a:pt x="7" y="135"/>
                  </a:lnTo>
                  <a:lnTo>
                    <a:pt x="163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79" name="Rectangle 759"/>
            <p:cNvSpPr>
              <a:spLocks noChangeArrowheads="1"/>
            </p:cNvSpPr>
            <p:nvPr/>
          </p:nvSpPr>
          <p:spPr bwMode="auto">
            <a:xfrm>
              <a:off x="3024" y="2961"/>
              <a:ext cx="6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900" b="1">
                  <a:solidFill>
                    <a:srgbClr val="FF00FF"/>
                  </a:solidFill>
                  <a:latin typeface="Helvetica-Narrow" pitchFamily="34" charset="0"/>
                </a:rPr>
                <a:t>M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1880" name="Rectangle 760"/>
            <p:cNvSpPr>
              <a:spLocks noChangeArrowheads="1"/>
            </p:cNvSpPr>
            <p:nvPr/>
          </p:nvSpPr>
          <p:spPr bwMode="auto">
            <a:xfrm>
              <a:off x="3053" y="2961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900" b="1">
                  <a:solidFill>
                    <a:srgbClr val="FF00FF"/>
                  </a:solidFill>
                  <a:latin typeface="Helvetica-Narrow" pitchFamily="34" charset="0"/>
                </a:rPr>
                <a:t>U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1881" name="Rectangle 761"/>
            <p:cNvSpPr>
              <a:spLocks noChangeArrowheads="1"/>
            </p:cNvSpPr>
            <p:nvPr/>
          </p:nvSpPr>
          <p:spPr bwMode="auto">
            <a:xfrm>
              <a:off x="3082" y="2961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900" b="1">
                  <a:solidFill>
                    <a:srgbClr val="FF00FF"/>
                  </a:solidFill>
                  <a:latin typeface="Helvetica-Narrow" pitchFamily="34" charset="0"/>
                </a:rPr>
                <a:t>L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1882" name="Rectangle 762"/>
            <p:cNvSpPr>
              <a:spLocks noChangeArrowheads="1"/>
            </p:cNvSpPr>
            <p:nvPr/>
          </p:nvSpPr>
          <p:spPr bwMode="auto">
            <a:xfrm>
              <a:off x="3102" y="2961"/>
              <a:ext cx="4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900" b="1">
                  <a:solidFill>
                    <a:srgbClr val="FF00FF"/>
                  </a:solidFill>
                  <a:latin typeface="Helvetica-Narrow" pitchFamily="34" charset="0"/>
                </a:rPr>
                <a:t>T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1883" name="Rectangle 763"/>
            <p:cNvSpPr>
              <a:spLocks noChangeArrowheads="1"/>
            </p:cNvSpPr>
            <p:nvPr/>
          </p:nvSpPr>
          <p:spPr bwMode="auto">
            <a:xfrm>
              <a:off x="3124" y="2961"/>
              <a:ext cx="20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900" b="1">
                  <a:solidFill>
                    <a:srgbClr val="FF00FF"/>
                  </a:solidFill>
                  <a:latin typeface="Helvetica-Narrow" pitchFamily="34" charset="0"/>
                </a:rPr>
                <a:t>I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1884" name="Rectangle 764"/>
            <p:cNvSpPr>
              <a:spLocks noChangeArrowheads="1"/>
            </p:cNvSpPr>
            <p:nvPr/>
          </p:nvSpPr>
          <p:spPr bwMode="auto">
            <a:xfrm>
              <a:off x="3133" y="294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1200" b="1">
                  <a:solidFill>
                    <a:srgbClr val="FF00FF"/>
                  </a:solidFill>
                  <a:latin typeface="Helvetica-Narrow" pitchFamily="34" charset="0"/>
                </a:rPr>
                <a:t>-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1885" name="Rectangle 765"/>
            <p:cNvSpPr>
              <a:spLocks noChangeArrowheads="1"/>
            </p:cNvSpPr>
            <p:nvPr/>
          </p:nvSpPr>
          <p:spPr bwMode="auto">
            <a:xfrm>
              <a:off x="3150" y="2961"/>
              <a:ext cx="5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900" b="1">
                  <a:solidFill>
                    <a:srgbClr val="FF00FF"/>
                  </a:solidFill>
                  <a:latin typeface="Helvetica-Narrow" pitchFamily="34" charset="0"/>
                </a:rPr>
                <a:t>H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1886" name="Rectangle 766"/>
            <p:cNvSpPr>
              <a:spLocks noChangeArrowheads="1"/>
            </p:cNvSpPr>
            <p:nvPr/>
          </p:nvSpPr>
          <p:spPr bwMode="auto">
            <a:xfrm>
              <a:off x="3175" y="2961"/>
              <a:ext cx="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900" b="1">
                  <a:solidFill>
                    <a:srgbClr val="FF00FF"/>
                  </a:solidFill>
                  <a:latin typeface="Helvetica-Narrow" pitchFamily="34" charset="0"/>
                </a:rPr>
                <a:t>O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1887" name="Rectangle 767"/>
            <p:cNvSpPr>
              <a:spLocks noChangeArrowheads="1"/>
            </p:cNvSpPr>
            <p:nvPr/>
          </p:nvSpPr>
          <p:spPr bwMode="auto">
            <a:xfrm>
              <a:off x="3205" y="2961"/>
              <a:ext cx="48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900" b="1">
                  <a:solidFill>
                    <a:srgbClr val="FF00FF"/>
                  </a:solidFill>
                  <a:latin typeface="Helvetica-Narrow" pitchFamily="34" charset="0"/>
                </a:rPr>
                <a:t>P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1888" name="Freeform 768"/>
            <p:cNvSpPr>
              <a:spLocks/>
            </p:cNvSpPr>
            <p:nvPr/>
          </p:nvSpPr>
          <p:spPr bwMode="auto">
            <a:xfrm>
              <a:off x="3524" y="3145"/>
              <a:ext cx="8" cy="10"/>
            </a:xfrm>
            <a:custGeom>
              <a:avLst/>
              <a:gdLst>
                <a:gd name="T0" fmla="*/ 0 w 14"/>
                <a:gd name="T1" fmla="*/ 14 h 14"/>
                <a:gd name="T2" fmla="*/ 7 w 14"/>
                <a:gd name="T3" fmla="*/ 14 h 14"/>
                <a:gd name="T4" fmla="*/ 14 w 14"/>
                <a:gd name="T5" fmla="*/ 0 h 14"/>
                <a:gd name="T6" fmla="*/ 7 w 14"/>
                <a:gd name="T7" fmla="*/ 0 h 14"/>
                <a:gd name="T8" fmla="*/ 0 w 14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14"/>
                  </a:moveTo>
                  <a:lnTo>
                    <a:pt x="7" y="1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89" name="Freeform 769"/>
            <p:cNvSpPr>
              <a:spLocks/>
            </p:cNvSpPr>
            <p:nvPr/>
          </p:nvSpPr>
          <p:spPr bwMode="auto">
            <a:xfrm>
              <a:off x="3465" y="3115"/>
              <a:ext cx="63" cy="40"/>
            </a:xfrm>
            <a:custGeom>
              <a:avLst/>
              <a:gdLst>
                <a:gd name="T0" fmla="*/ 99 w 106"/>
                <a:gd name="T1" fmla="*/ 57 h 57"/>
                <a:gd name="T2" fmla="*/ 50 w 106"/>
                <a:gd name="T3" fmla="*/ 43 h 57"/>
                <a:gd name="T4" fmla="*/ 50 w 106"/>
                <a:gd name="T5" fmla="*/ 43 h 57"/>
                <a:gd name="T6" fmla="*/ 50 w 106"/>
                <a:gd name="T7" fmla="*/ 43 h 57"/>
                <a:gd name="T8" fmla="*/ 7 w 106"/>
                <a:gd name="T9" fmla="*/ 15 h 57"/>
                <a:gd name="T10" fmla="*/ 0 w 106"/>
                <a:gd name="T11" fmla="*/ 15 h 57"/>
                <a:gd name="T12" fmla="*/ 14 w 106"/>
                <a:gd name="T13" fmla="*/ 7 h 57"/>
                <a:gd name="T14" fmla="*/ 14 w 106"/>
                <a:gd name="T15" fmla="*/ 0 h 57"/>
                <a:gd name="T16" fmla="*/ 57 w 106"/>
                <a:gd name="T17" fmla="*/ 29 h 57"/>
                <a:gd name="T18" fmla="*/ 57 w 106"/>
                <a:gd name="T19" fmla="*/ 29 h 57"/>
                <a:gd name="T20" fmla="*/ 57 w 106"/>
                <a:gd name="T21" fmla="*/ 29 h 57"/>
                <a:gd name="T22" fmla="*/ 106 w 106"/>
                <a:gd name="T23" fmla="*/ 43 h 57"/>
                <a:gd name="T24" fmla="*/ 99 w 106"/>
                <a:gd name="T25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57">
                  <a:moveTo>
                    <a:pt x="99" y="57"/>
                  </a:moveTo>
                  <a:lnTo>
                    <a:pt x="50" y="43"/>
                  </a:lnTo>
                  <a:lnTo>
                    <a:pt x="50" y="43"/>
                  </a:lnTo>
                  <a:lnTo>
                    <a:pt x="50" y="43"/>
                  </a:lnTo>
                  <a:lnTo>
                    <a:pt x="7" y="15"/>
                  </a:lnTo>
                  <a:lnTo>
                    <a:pt x="0" y="15"/>
                  </a:lnTo>
                  <a:lnTo>
                    <a:pt x="14" y="7"/>
                  </a:lnTo>
                  <a:lnTo>
                    <a:pt x="14" y="0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57" y="29"/>
                  </a:lnTo>
                  <a:lnTo>
                    <a:pt x="106" y="43"/>
                  </a:lnTo>
                  <a:lnTo>
                    <a:pt x="99" y="57"/>
                  </a:lnTo>
                  <a:close/>
                </a:path>
              </a:pathLst>
            </a:cu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90" name="Freeform 770"/>
            <p:cNvSpPr>
              <a:spLocks/>
            </p:cNvSpPr>
            <p:nvPr/>
          </p:nvSpPr>
          <p:spPr bwMode="auto">
            <a:xfrm>
              <a:off x="3444" y="3090"/>
              <a:ext cx="30" cy="35"/>
            </a:xfrm>
            <a:custGeom>
              <a:avLst/>
              <a:gdLst>
                <a:gd name="T0" fmla="*/ 36 w 50"/>
                <a:gd name="T1" fmla="*/ 50 h 50"/>
                <a:gd name="T2" fmla="*/ 0 w 50"/>
                <a:gd name="T3" fmla="*/ 7 h 50"/>
                <a:gd name="T4" fmla="*/ 0 w 50"/>
                <a:gd name="T5" fmla="*/ 0 h 50"/>
                <a:gd name="T6" fmla="*/ 15 w 50"/>
                <a:gd name="T7" fmla="*/ 0 h 50"/>
                <a:gd name="T8" fmla="*/ 15 w 50"/>
                <a:gd name="T9" fmla="*/ 0 h 50"/>
                <a:gd name="T10" fmla="*/ 50 w 50"/>
                <a:gd name="T11" fmla="*/ 42 h 50"/>
                <a:gd name="T12" fmla="*/ 36 w 50"/>
                <a:gd name="T13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50">
                  <a:moveTo>
                    <a:pt x="36" y="50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50" y="42"/>
                  </a:lnTo>
                  <a:lnTo>
                    <a:pt x="36" y="50"/>
                  </a:lnTo>
                  <a:close/>
                </a:path>
              </a:pathLst>
            </a:cu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91" name="Rectangle 771"/>
            <p:cNvSpPr>
              <a:spLocks noChangeArrowheads="1"/>
            </p:cNvSpPr>
            <p:nvPr/>
          </p:nvSpPr>
          <p:spPr bwMode="auto">
            <a:xfrm>
              <a:off x="3440" y="3046"/>
              <a:ext cx="9" cy="5"/>
            </a:xfrm>
            <a:prstGeom prst="rect">
              <a:avLst/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92" name="Freeform 772"/>
            <p:cNvSpPr>
              <a:spLocks/>
            </p:cNvSpPr>
            <p:nvPr/>
          </p:nvSpPr>
          <p:spPr bwMode="auto">
            <a:xfrm>
              <a:off x="3440" y="3051"/>
              <a:ext cx="13" cy="39"/>
            </a:xfrm>
            <a:custGeom>
              <a:avLst/>
              <a:gdLst>
                <a:gd name="T0" fmla="*/ 7 w 22"/>
                <a:gd name="T1" fmla="*/ 57 h 57"/>
                <a:gd name="T2" fmla="*/ 22 w 22"/>
                <a:gd name="T3" fmla="*/ 57 h 57"/>
                <a:gd name="T4" fmla="*/ 15 w 22"/>
                <a:gd name="T5" fmla="*/ 0 h 57"/>
                <a:gd name="T6" fmla="*/ 0 w 22"/>
                <a:gd name="T7" fmla="*/ 0 h 57"/>
                <a:gd name="T8" fmla="*/ 7 w 22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57">
                  <a:moveTo>
                    <a:pt x="7" y="57"/>
                  </a:moveTo>
                  <a:lnTo>
                    <a:pt x="22" y="57"/>
                  </a:lnTo>
                  <a:lnTo>
                    <a:pt x="15" y="0"/>
                  </a:lnTo>
                  <a:lnTo>
                    <a:pt x="0" y="0"/>
                  </a:lnTo>
                  <a:lnTo>
                    <a:pt x="7" y="57"/>
                  </a:lnTo>
                  <a:close/>
                </a:path>
              </a:pathLst>
            </a:cu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93" name="Freeform 773"/>
            <p:cNvSpPr>
              <a:spLocks/>
            </p:cNvSpPr>
            <p:nvPr/>
          </p:nvSpPr>
          <p:spPr bwMode="auto">
            <a:xfrm>
              <a:off x="3587" y="3214"/>
              <a:ext cx="21" cy="35"/>
            </a:xfrm>
            <a:custGeom>
              <a:avLst/>
              <a:gdLst>
                <a:gd name="T0" fmla="*/ 29 w 36"/>
                <a:gd name="T1" fmla="*/ 0 h 50"/>
                <a:gd name="T2" fmla="*/ 15 w 36"/>
                <a:gd name="T3" fmla="*/ 21 h 50"/>
                <a:gd name="T4" fmla="*/ 15 w 36"/>
                <a:gd name="T5" fmla="*/ 28 h 50"/>
                <a:gd name="T6" fmla="*/ 0 w 36"/>
                <a:gd name="T7" fmla="*/ 43 h 50"/>
                <a:gd name="T8" fmla="*/ 8 w 36"/>
                <a:gd name="T9" fmla="*/ 50 h 50"/>
                <a:gd name="T10" fmla="*/ 22 w 36"/>
                <a:gd name="T11" fmla="*/ 28 h 50"/>
                <a:gd name="T12" fmla="*/ 29 w 36"/>
                <a:gd name="T13" fmla="*/ 28 h 50"/>
                <a:gd name="T14" fmla="*/ 36 w 36"/>
                <a:gd name="T15" fmla="*/ 14 h 50"/>
                <a:gd name="T16" fmla="*/ 29 w 36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0">
                  <a:moveTo>
                    <a:pt x="29" y="0"/>
                  </a:moveTo>
                  <a:lnTo>
                    <a:pt x="15" y="21"/>
                  </a:lnTo>
                  <a:lnTo>
                    <a:pt x="15" y="28"/>
                  </a:lnTo>
                  <a:lnTo>
                    <a:pt x="0" y="43"/>
                  </a:lnTo>
                  <a:lnTo>
                    <a:pt x="8" y="50"/>
                  </a:lnTo>
                  <a:lnTo>
                    <a:pt x="22" y="28"/>
                  </a:lnTo>
                  <a:lnTo>
                    <a:pt x="29" y="28"/>
                  </a:lnTo>
                  <a:lnTo>
                    <a:pt x="36" y="14"/>
                  </a:lnTo>
                  <a:lnTo>
                    <a:pt x="29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94" name="Freeform 774"/>
            <p:cNvSpPr>
              <a:spLocks/>
            </p:cNvSpPr>
            <p:nvPr/>
          </p:nvSpPr>
          <p:spPr bwMode="auto">
            <a:xfrm>
              <a:off x="3583" y="3214"/>
              <a:ext cx="30" cy="45"/>
            </a:xfrm>
            <a:custGeom>
              <a:avLst/>
              <a:gdLst>
                <a:gd name="T0" fmla="*/ 43 w 50"/>
                <a:gd name="T1" fmla="*/ 7 h 64"/>
                <a:gd name="T2" fmla="*/ 29 w 50"/>
                <a:gd name="T3" fmla="*/ 28 h 64"/>
                <a:gd name="T4" fmla="*/ 22 w 50"/>
                <a:gd name="T5" fmla="*/ 21 h 64"/>
                <a:gd name="T6" fmla="*/ 29 w 50"/>
                <a:gd name="T7" fmla="*/ 21 h 64"/>
                <a:gd name="T8" fmla="*/ 29 w 50"/>
                <a:gd name="T9" fmla="*/ 28 h 64"/>
                <a:gd name="T10" fmla="*/ 29 w 50"/>
                <a:gd name="T11" fmla="*/ 36 h 64"/>
                <a:gd name="T12" fmla="*/ 29 w 50"/>
                <a:gd name="T13" fmla="*/ 36 h 64"/>
                <a:gd name="T14" fmla="*/ 15 w 50"/>
                <a:gd name="T15" fmla="*/ 50 h 64"/>
                <a:gd name="T16" fmla="*/ 7 w 50"/>
                <a:gd name="T17" fmla="*/ 50 h 64"/>
                <a:gd name="T18" fmla="*/ 15 w 50"/>
                <a:gd name="T19" fmla="*/ 43 h 64"/>
                <a:gd name="T20" fmla="*/ 22 w 50"/>
                <a:gd name="T21" fmla="*/ 50 h 64"/>
                <a:gd name="T22" fmla="*/ 22 w 50"/>
                <a:gd name="T23" fmla="*/ 57 h 64"/>
                <a:gd name="T24" fmla="*/ 15 w 50"/>
                <a:gd name="T25" fmla="*/ 50 h 64"/>
                <a:gd name="T26" fmla="*/ 29 w 50"/>
                <a:gd name="T27" fmla="*/ 28 h 64"/>
                <a:gd name="T28" fmla="*/ 29 w 50"/>
                <a:gd name="T29" fmla="*/ 28 h 64"/>
                <a:gd name="T30" fmla="*/ 29 w 50"/>
                <a:gd name="T31" fmla="*/ 28 h 64"/>
                <a:gd name="T32" fmla="*/ 36 w 50"/>
                <a:gd name="T33" fmla="*/ 28 h 64"/>
                <a:gd name="T34" fmla="*/ 43 w 50"/>
                <a:gd name="T35" fmla="*/ 28 h 64"/>
                <a:gd name="T36" fmla="*/ 36 w 50"/>
                <a:gd name="T37" fmla="*/ 28 h 64"/>
                <a:gd name="T38" fmla="*/ 43 w 50"/>
                <a:gd name="T39" fmla="*/ 14 h 64"/>
                <a:gd name="T40" fmla="*/ 50 w 50"/>
                <a:gd name="T41" fmla="*/ 14 h 64"/>
                <a:gd name="T42" fmla="*/ 50 w 50"/>
                <a:gd name="T43" fmla="*/ 14 h 64"/>
                <a:gd name="T44" fmla="*/ 50 w 50"/>
                <a:gd name="T45" fmla="*/ 14 h 64"/>
                <a:gd name="T46" fmla="*/ 43 w 50"/>
                <a:gd name="T47" fmla="*/ 28 h 64"/>
                <a:gd name="T48" fmla="*/ 36 w 50"/>
                <a:gd name="T49" fmla="*/ 36 h 64"/>
                <a:gd name="T50" fmla="*/ 36 w 50"/>
                <a:gd name="T51" fmla="*/ 36 h 64"/>
                <a:gd name="T52" fmla="*/ 29 w 50"/>
                <a:gd name="T53" fmla="*/ 36 h 64"/>
                <a:gd name="T54" fmla="*/ 29 w 50"/>
                <a:gd name="T55" fmla="*/ 28 h 64"/>
                <a:gd name="T56" fmla="*/ 36 w 50"/>
                <a:gd name="T57" fmla="*/ 36 h 64"/>
                <a:gd name="T58" fmla="*/ 22 w 50"/>
                <a:gd name="T59" fmla="*/ 57 h 64"/>
                <a:gd name="T60" fmla="*/ 15 w 50"/>
                <a:gd name="T61" fmla="*/ 64 h 64"/>
                <a:gd name="T62" fmla="*/ 15 w 50"/>
                <a:gd name="T63" fmla="*/ 57 h 64"/>
                <a:gd name="T64" fmla="*/ 7 w 50"/>
                <a:gd name="T65" fmla="*/ 50 h 64"/>
                <a:gd name="T66" fmla="*/ 0 w 50"/>
                <a:gd name="T67" fmla="*/ 43 h 64"/>
                <a:gd name="T68" fmla="*/ 7 w 50"/>
                <a:gd name="T69" fmla="*/ 43 h 64"/>
                <a:gd name="T70" fmla="*/ 22 w 50"/>
                <a:gd name="T71" fmla="*/ 28 h 64"/>
                <a:gd name="T72" fmla="*/ 29 w 50"/>
                <a:gd name="T73" fmla="*/ 36 h 64"/>
                <a:gd name="T74" fmla="*/ 22 w 50"/>
                <a:gd name="T75" fmla="*/ 28 h 64"/>
                <a:gd name="T76" fmla="*/ 22 w 50"/>
                <a:gd name="T77" fmla="*/ 21 h 64"/>
                <a:gd name="T78" fmla="*/ 22 w 50"/>
                <a:gd name="T79" fmla="*/ 21 h 64"/>
                <a:gd name="T80" fmla="*/ 22 w 50"/>
                <a:gd name="T81" fmla="*/ 21 h 64"/>
                <a:gd name="T82" fmla="*/ 36 w 50"/>
                <a:gd name="T83" fmla="*/ 0 h 64"/>
                <a:gd name="T84" fmla="*/ 43 w 50"/>
                <a:gd name="T85" fmla="*/ 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64">
                  <a:moveTo>
                    <a:pt x="43" y="7"/>
                  </a:moveTo>
                  <a:lnTo>
                    <a:pt x="29" y="28"/>
                  </a:lnTo>
                  <a:lnTo>
                    <a:pt x="22" y="21"/>
                  </a:lnTo>
                  <a:lnTo>
                    <a:pt x="29" y="21"/>
                  </a:lnTo>
                  <a:lnTo>
                    <a:pt x="29" y="28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15" y="50"/>
                  </a:lnTo>
                  <a:lnTo>
                    <a:pt x="7" y="50"/>
                  </a:lnTo>
                  <a:lnTo>
                    <a:pt x="15" y="43"/>
                  </a:lnTo>
                  <a:lnTo>
                    <a:pt x="22" y="50"/>
                  </a:lnTo>
                  <a:lnTo>
                    <a:pt x="22" y="57"/>
                  </a:lnTo>
                  <a:lnTo>
                    <a:pt x="15" y="50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36" y="28"/>
                  </a:lnTo>
                  <a:lnTo>
                    <a:pt x="43" y="28"/>
                  </a:lnTo>
                  <a:lnTo>
                    <a:pt x="36" y="28"/>
                  </a:lnTo>
                  <a:lnTo>
                    <a:pt x="43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43" y="28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29" y="36"/>
                  </a:lnTo>
                  <a:lnTo>
                    <a:pt x="29" y="28"/>
                  </a:lnTo>
                  <a:lnTo>
                    <a:pt x="36" y="36"/>
                  </a:lnTo>
                  <a:lnTo>
                    <a:pt x="22" y="57"/>
                  </a:lnTo>
                  <a:lnTo>
                    <a:pt x="15" y="64"/>
                  </a:lnTo>
                  <a:lnTo>
                    <a:pt x="15" y="57"/>
                  </a:lnTo>
                  <a:lnTo>
                    <a:pt x="7" y="50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22" y="28"/>
                  </a:lnTo>
                  <a:lnTo>
                    <a:pt x="29" y="36"/>
                  </a:lnTo>
                  <a:lnTo>
                    <a:pt x="22" y="28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36" y="0"/>
                  </a:lnTo>
                  <a:lnTo>
                    <a:pt x="43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95" name="Freeform 775"/>
            <p:cNvSpPr>
              <a:spLocks/>
            </p:cNvSpPr>
            <p:nvPr/>
          </p:nvSpPr>
          <p:spPr bwMode="auto">
            <a:xfrm>
              <a:off x="3604" y="3209"/>
              <a:ext cx="9" cy="15"/>
            </a:xfrm>
            <a:custGeom>
              <a:avLst/>
              <a:gdLst>
                <a:gd name="T0" fmla="*/ 7 w 14"/>
                <a:gd name="T1" fmla="*/ 21 h 21"/>
                <a:gd name="T2" fmla="*/ 0 w 14"/>
                <a:gd name="T3" fmla="*/ 7 h 21"/>
                <a:gd name="T4" fmla="*/ 0 w 14"/>
                <a:gd name="T5" fmla="*/ 7 h 21"/>
                <a:gd name="T6" fmla="*/ 7 w 14"/>
                <a:gd name="T7" fmla="*/ 0 h 21"/>
                <a:gd name="T8" fmla="*/ 7 w 14"/>
                <a:gd name="T9" fmla="*/ 7 h 21"/>
                <a:gd name="T10" fmla="*/ 14 w 14"/>
                <a:gd name="T11" fmla="*/ 21 h 21"/>
                <a:gd name="T12" fmla="*/ 7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7" y="21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14" y="21"/>
                  </a:lnTo>
                  <a:lnTo>
                    <a:pt x="7" y="21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96" name="Freeform 776"/>
            <p:cNvSpPr>
              <a:spLocks/>
            </p:cNvSpPr>
            <p:nvPr/>
          </p:nvSpPr>
          <p:spPr bwMode="auto">
            <a:xfrm>
              <a:off x="3503" y="3130"/>
              <a:ext cx="110" cy="110"/>
            </a:xfrm>
            <a:custGeom>
              <a:avLst/>
              <a:gdLst>
                <a:gd name="T0" fmla="*/ 14 w 184"/>
                <a:gd name="T1" fmla="*/ 0 h 156"/>
                <a:gd name="T2" fmla="*/ 120 w 184"/>
                <a:gd name="T3" fmla="*/ 141 h 156"/>
                <a:gd name="T4" fmla="*/ 184 w 184"/>
                <a:gd name="T5" fmla="*/ 134 h 156"/>
                <a:gd name="T6" fmla="*/ 170 w 184"/>
                <a:gd name="T7" fmla="*/ 148 h 156"/>
                <a:gd name="T8" fmla="*/ 106 w 184"/>
                <a:gd name="T9" fmla="*/ 156 h 156"/>
                <a:gd name="T10" fmla="*/ 0 w 184"/>
                <a:gd name="T11" fmla="*/ 21 h 156"/>
                <a:gd name="T12" fmla="*/ 14 w 184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4" h="156">
                  <a:moveTo>
                    <a:pt x="14" y="0"/>
                  </a:moveTo>
                  <a:lnTo>
                    <a:pt x="120" y="141"/>
                  </a:lnTo>
                  <a:lnTo>
                    <a:pt x="184" y="134"/>
                  </a:lnTo>
                  <a:lnTo>
                    <a:pt x="170" y="148"/>
                  </a:lnTo>
                  <a:lnTo>
                    <a:pt x="106" y="156"/>
                  </a:lnTo>
                  <a:lnTo>
                    <a:pt x="0" y="21"/>
                  </a:lnTo>
                  <a:lnTo>
                    <a:pt x="14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97" name="Freeform 777"/>
            <p:cNvSpPr>
              <a:spLocks/>
            </p:cNvSpPr>
            <p:nvPr/>
          </p:nvSpPr>
          <p:spPr bwMode="auto">
            <a:xfrm>
              <a:off x="3499" y="3130"/>
              <a:ext cx="122" cy="114"/>
            </a:xfrm>
            <a:custGeom>
              <a:avLst/>
              <a:gdLst>
                <a:gd name="T0" fmla="*/ 28 w 205"/>
                <a:gd name="T1" fmla="*/ 0 h 163"/>
                <a:gd name="T2" fmla="*/ 134 w 205"/>
                <a:gd name="T3" fmla="*/ 141 h 163"/>
                <a:gd name="T4" fmla="*/ 127 w 205"/>
                <a:gd name="T5" fmla="*/ 148 h 163"/>
                <a:gd name="T6" fmla="*/ 127 w 205"/>
                <a:gd name="T7" fmla="*/ 141 h 163"/>
                <a:gd name="T8" fmla="*/ 191 w 205"/>
                <a:gd name="T9" fmla="*/ 134 h 163"/>
                <a:gd name="T10" fmla="*/ 205 w 205"/>
                <a:gd name="T11" fmla="*/ 134 h 163"/>
                <a:gd name="T12" fmla="*/ 198 w 205"/>
                <a:gd name="T13" fmla="*/ 141 h 163"/>
                <a:gd name="T14" fmla="*/ 184 w 205"/>
                <a:gd name="T15" fmla="*/ 156 h 163"/>
                <a:gd name="T16" fmla="*/ 177 w 205"/>
                <a:gd name="T17" fmla="*/ 156 h 163"/>
                <a:gd name="T18" fmla="*/ 177 w 205"/>
                <a:gd name="T19" fmla="*/ 156 h 163"/>
                <a:gd name="T20" fmla="*/ 113 w 205"/>
                <a:gd name="T21" fmla="*/ 163 h 163"/>
                <a:gd name="T22" fmla="*/ 113 w 205"/>
                <a:gd name="T23" fmla="*/ 163 h 163"/>
                <a:gd name="T24" fmla="*/ 113 w 205"/>
                <a:gd name="T25" fmla="*/ 163 h 163"/>
                <a:gd name="T26" fmla="*/ 7 w 205"/>
                <a:gd name="T27" fmla="*/ 28 h 163"/>
                <a:gd name="T28" fmla="*/ 0 w 205"/>
                <a:gd name="T29" fmla="*/ 28 h 163"/>
                <a:gd name="T30" fmla="*/ 7 w 205"/>
                <a:gd name="T31" fmla="*/ 21 h 163"/>
                <a:gd name="T32" fmla="*/ 14 w 205"/>
                <a:gd name="T33" fmla="*/ 21 h 163"/>
                <a:gd name="T34" fmla="*/ 120 w 205"/>
                <a:gd name="T35" fmla="*/ 156 h 163"/>
                <a:gd name="T36" fmla="*/ 113 w 205"/>
                <a:gd name="T37" fmla="*/ 163 h 163"/>
                <a:gd name="T38" fmla="*/ 113 w 205"/>
                <a:gd name="T39" fmla="*/ 156 h 163"/>
                <a:gd name="T40" fmla="*/ 177 w 205"/>
                <a:gd name="T41" fmla="*/ 148 h 163"/>
                <a:gd name="T42" fmla="*/ 177 w 205"/>
                <a:gd name="T43" fmla="*/ 156 h 163"/>
                <a:gd name="T44" fmla="*/ 177 w 205"/>
                <a:gd name="T45" fmla="*/ 148 h 163"/>
                <a:gd name="T46" fmla="*/ 191 w 205"/>
                <a:gd name="T47" fmla="*/ 134 h 163"/>
                <a:gd name="T48" fmla="*/ 198 w 205"/>
                <a:gd name="T49" fmla="*/ 141 h 163"/>
                <a:gd name="T50" fmla="*/ 191 w 205"/>
                <a:gd name="T51" fmla="*/ 141 h 163"/>
                <a:gd name="T52" fmla="*/ 127 w 205"/>
                <a:gd name="T53" fmla="*/ 148 h 163"/>
                <a:gd name="T54" fmla="*/ 127 w 205"/>
                <a:gd name="T55" fmla="*/ 148 h 163"/>
                <a:gd name="T56" fmla="*/ 127 w 205"/>
                <a:gd name="T57" fmla="*/ 148 h 163"/>
                <a:gd name="T58" fmla="*/ 21 w 205"/>
                <a:gd name="T59" fmla="*/ 7 h 163"/>
                <a:gd name="T60" fmla="*/ 28 w 205"/>
                <a:gd name="T6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5" h="163">
                  <a:moveTo>
                    <a:pt x="28" y="0"/>
                  </a:moveTo>
                  <a:lnTo>
                    <a:pt x="134" y="141"/>
                  </a:lnTo>
                  <a:lnTo>
                    <a:pt x="127" y="148"/>
                  </a:lnTo>
                  <a:lnTo>
                    <a:pt x="127" y="141"/>
                  </a:lnTo>
                  <a:lnTo>
                    <a:pt x="191" y="134"/>
                  </a:lnTo>
                  <a:lnTo>
                    <a:pt x="205" y="134"/>
                  </a:lnTo>
                  <a:lnTo>
                    <a:pt x="198" y="141"/>
                  </a:lnTo>
                  <a:lnTo>
                    <a:pt x="184" y="156"/>
                  </a:lnTo>
                  <a:lnTo>
                    <a:pt x="177" y="156"/>
                  </a:lnTo>
                  <a:lnTo>
                    <a:pt x="177" y="156"/>
                  </a:lnTo>
                  <a:lnTo>
                    <a:pt x="113" y="163"/>
                  </a:lnTo>
                  <a:lnTo>
                    <a:pt x="113" y="163"/>
                  </a:lnTo>
                  <a:lnTo>
                    <a:pt x="113" y="163"/>
                  </a:lnTo>
                  <a:lnTo>
                    <a:pt x="7" y="28"/>
                  </a:lnTo>
                  <a:lnTo>
                    <a:pt x="0" y="28"/>
                  </a:lnTo>
                  <a:lnTo>
                    <a:pt x="7" y="21"/>
                  </a:lnTo>
                  <a:lnTo>
                    <a:pt x="14" y="21"/>
                  </a:lnTo>
                  <a:lnTo>
                    <a:pt x="120" y="156"/>
                  </a:lnTo>
                  <a:lnTo>
                    <a:pt x="113" y="163"/>
                  </a:lnTo>
                  <a:lnTo>
                    <a:pt x="113" y="156"/>
                  </a:lnTo>
                  <a:lnTo>
                    <a:pt x="177" y="148"/>
                  </a:lnTo>
                  <a:lnTo>
                    <a:pt x="177" y="156"/>
                  </a:lnTo>
                  <a:lnTo>
                    <a:pt x="177" y="148"/>
                  </a:lnTo>
                  <a:lnTo>
                    <a:pt x="191" y="134"/>
                  </a:lnTo>
                  <a:lnTo>
                    <a:pt x="198" y="141"/>
                  </a:lnTo>
                  <a:lnTo>
                    <a:pt x="191" y="141"/>
                  </a:lnTo>
                  <a:lnTo>
                    <a:pt x="127" y="148"/>
                  </a:lnTo>
                  <a:lnTo>
                    <a:pt x="127" y="148"/>
                  </a:lnTo>
                  <a:lnTo>
                    <a:pt x="127" y="148"/>
                  </a:lnTo>
                  <a:lnTo>
                    <a:pt x="21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98" name="Freeform 778"/>
            <p:cNvSpPr>
              <a:spLocks/>
            </p:cNvSpPr>
            <p:nvPr/>
          </p:nvSpPr>
          <p:spPr bwMode="auto">
            <a:xfrm>
              <a:off x="3503" y="3125"/>
              <a:ext cx="13" cy="25"/>
            </a:xfrm>
            <a:custGeom>
              <a:avLst/>
              <a:gdLst>
                <a:gd name="T0" fmla="*/ 0 w 21"/>
                <a:gd name="T1" fmla="*/ 28 h 35"/>
                <a:gd name="T2" fmla="*/ 14 w 21"/>
                <a:gd name="T3" fmla="*/ 7 h 35"/>
                <a:gd name="T4" fmla="*/ 14 w 21"/>
                <a:gd name="T5" fmla="*/ 0 h 35"/>
                <a:gd name="T6" fmla="*/ 21 w 21"/>
                <a:gd name="T7" fmla="*/ 7 h 35"/>
                <a:gd name="T8" fmla="*/ 21 w 21"/>
                <a:gd name="T9" fmla="*/ 14 h 35"/>
                <a:gd name="T10" fmla="*/ 7 w 21"/>
                <a:gd name="T11" fmla="*/ 35 h 35"/>
                <a:gd name="T12" fmla="*/ 0 w 21"/>
                <a:gd name="T13" fmla="*/ 2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35">
                  <a:moveTo>
                    <a:pt x="0" y="28"/>
                  </a:moveTo>
                  <a:lnTo>
                    <a:pt x="14" y="7"/>
                  </a:lnTo>
                  <a:lnTo>
                    <a:pt x="14" y="0"/>
                  </a:lnTo>
                  <a:lnTo>
                    <a:pt x="21" y="7"/>
                  </a:lnTo>
                  <a:lnTo>
                    <a:pt x="21" y="14"/>
                  </a:lnTo>
                  <a:lnTo>
                    <a:pt x="7" y="35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899" name="Freeform 779"/>
            <p:cNvSpPr>
              <a:spLocks/>
            </p:cNvSpPr>
            <p:nvPr/>
          </p:nvSpPr>
          <p:spPr bwMode="auto">
            <a:xfrm>
              <a:off x="3495" y="3140"/>
              <a:ext cx="21" cy="30"/>
            </a:xfrm>
            <a:custGeom>
              <a:avLst/>
              <a:gdLst>
                <a:gd name="T0" fmla="*/ 28 w 35"/>
                <a:gd name="T1" fmla="*/ 0 h 42"/>
                <a:gd name="T2" fmla="*/ 14 w 35"/>
                <a:gd name="T3" fmla="*/ 14 h 42"/>
                <a:gd name="T4" fmla="*/ 14 w 35"/>
                <a:gd name="T5" fmla="*/ 21 h 42"/>
                <a:gd name="T6" fmla="*/ 0 w 35"/>
                <a:gd name="T7" fmla="*/ 42 h 42"/>
                <a:gd name="T8" fmla="*/ 7 w 35"/>
                <a:gd name="T9" fmla="*/ 42 h 42"/>
                <a:gd name="T10" fmla="*/ 21 w 35"/>
                <a:gd name="T11" fmla="*/ 28 h 42"/>
                <a:gd name="T12" fmla="*/ 21 w 35"/>
                <a:gd name="T13" fmla="*/ 28 h 42"/>
                <a:gd name="T14" fmla="*/ 35 w 35"/>
                <a:gd name="T15" fmla="*/ 7 h 42"/>
                <a:gd name="T16" fmla="*/ 28 w 35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2">
                  <a:moveTo>
                    <a:pt x="28" y="0"/>
                  </a:moveTo>
                  <a:lnTo>
                    <a:pt x="14" y="14"/>
                  </a:lnTo>
                  <a:lnTo>
                    <a:pt x="14" y="21"/>
                  </a:lnTo>
                  <a:lnTo>
                    <a:pt x="0" y="42"/>
                  </a:lnTo>
                  <a:lnTo>
                    <a:pt x="7" y="42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35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00" name="Freeform 780"/>
            <p:cNvSpPr>
              <a:spLocks/>
            </p:cNvSpPr>
            <p:nvPr/>
          </p:nvSpPr>
          <p:spPr bwMode="auto">
            <a:xfrm>
              <a:off x="3490" y="3135"/>
              <a:ext cx="30" cy="39"/>
            </a:xfrm>
            <a:custGeom>
              <a:avLst/>
              <a:gdLst>
                <a:gd name="T0" fmla="*/ 43 w 50"/>
                <a:gd name="T1" fmla="*/ 14 h 56"/>
                <a:gd name="T2" fmla="*/ 29 w 50"/>
                <a:gd name="T3" fmla="*/ 28 h 56"/>
                <a:gd name="T4" fmla="*/ 22 w 50"/>
                <a:gd name="T5" fmla="*/ 21 h 56"/>
                <a:gd name="T6" fmla="*/ 29 w 50"/>
                <a:gd name="T7" fmla="*/ 21 h 56"/>
                <a:gd name="T8" fmla="*/ 29 w 50"/>
                <a:gd name="T9" fmla="*/ 28 h 56"/>
                <a:gd name="T10" fmla="*/ 29 w 50"/>
                <a:gd name="T11" fmla="*/ 35 h 56"/>
                <a:gd name="T12" fmla="*/ 29 w 50"/>
                <a:gd name="T13" fmla="*/ 35 h 56"/>
                <a:gd name="T14" fmla="*/ 15 w 50"/>
                <a:gd name="T15" fmla="*/ 56 h 56"/>
                <a:gd name="T16" fmla="*/ 8 w 50"/>
                <a:gd name="T17" fmla="*/ 56 h 56"/>
                <a:gd name="T18" fmla="*/ 8 w 50"/>
                <a:gd name="T19" fmla="*/ 49 h 56"/>
                <a:gd name="T20" fmla="*/ 15 w 50"/>
                <a:gd name="T21" fmla="*/ 49 h 56"/>
                <a:gd name="T22" fmla="*/ 22 w 50"/>
                <a:gd name="T23" fmla="*/ 56 h 56"/>
                <a:gd name="T24" fmla="*/ 15 w 50"/>
                <a:gd name="T25" fmla="*/ 49 h 56"/>
                <a:gd name="T26" fmla="*/ 29 w 50"/>
                <a:gd name="T27" fmla="*/ 35 h 56"/>
                <a:gd name="T28" fmla="*/ 36 w 50"/>
                <a:gd name="T29" fmla="*/ 42 h 56"/>
                <a:gd name="T30" fmla="*/ 29 w 50"/>
                <a:gd name="T31" fmla="*/ 35 h 56"/>
                <a:gd name="T32" fmla="*/ 43 w 50"/>
                <a:gd name="T33" fmla="*/ 14 h 56"/>
                <a:gd name="T34" fmla="*/ 50 w 50"/>
                <a:gd name="T35" fmla="*/ 14 h 56"/>
                <a:gd name="T36" fmla="*/ 43 w 50"/>
                <a:gd name="T37" fmla="*/ 21 h 56"/>
                <a:gd name="T38" fmla="*/ 36 w 50"/>
                <a:gd name="T39" fmla="*/ 14 h 56"/>
                <a:gd name="T40" fmla="*/ 36 w 50"/>
                <a:gd name="T41" fmla="*/ 7 h 56"/>
                <a:gd name="T42" fmla="*/ 43 w 50"/>
                <a:gd name="T43" fmla="*/ 0 h 56"/>
                <a:gd name="T44" fmla="*/ 43 w 50"/>
                <a:gd name="T45" fmla="*/ 7 h 56"/>
                <a:gd name="T46" fmla="*/ 50 w 50"/>
                <a:gd name="T47" fmla="*/ 14 h 56"/>
                <a:gd name="T48" fmla="*/ 50 w 50"/>
                <a:gd name="T49" fmla="*/ 14 h 56"/>
                <a:gd name="T50" fmla="*/ 50 w 50"/>
                <a:gd name="T51" fmla="*/ 21 h 56"/>
                <a:gd name="T52" fmla="*/ 36 w 50"/>
                <a:gd name="T53" fmla="*/ 42 h 56"/>
                <a:gd name="T54" fmla="*/ 36 w 50"/>
                <a:gd name="T55" fmla="*/ 42 h 56"/>
                <a:gd name="T56" fmla="*/ 36 w 50"/>
                <a:gd name="T57" fmla="*/ 42 h 56"/>
                <a:gd name="T58" fmla="*/ 22 w 50"/>
                <a:gd name="T59" fmla="*/ 56 h 56"/>
                <a:gd name="T60" fmla="*/ 22 w 50"/>
                <a:gd name="T61" fmla="*/ 56 h 56"/>
                <a:gd name="T62" fmla="*/ 15 w 50"/>
                <a:gd name="T63" fmla="*/ 56 h 56"/>
                <a:gd name="T64" fmla="*/ 8 w 50"/>
                <a:gd name="T65" fmla="*/ 56 h 56"/>
                <a:gd name="T66" fmla="*/ 0 w 50"/>
                <a:gd name="T67" fmla="*/ 56 h 56"/>
                <a:gd name="T68" fmla="*/ 8 w 50"/>
                <a:gd name="T69" fmla="*/ 49 h 56"/>
                <a:gd name="T70" fmla="*/ 22 w 50"/>
                <a:gd name="T71" fmla="*/ 28 h 56"/>
                <a:gd name="T72" fmla="*/ 29 w 50"/>
                <a:gd name="T73" fmla="*/ 35 h 56"/>
                <a:gd name="T74" fmla="*/ 22 w 50"/>
                <a:gd name="T75" fmla="*/ 28 h 56"/>
                <a:gd name="T76" fmla="*/ 22 w 50"/>
                <a:gd name="T77" fmla="*/ 21 h 56"/>
                <a:gd name="T78" fmla="*/ 22 w 50"/>
                <a:gd name="T79" fmla="*/ 21 h 56"/>
                <a:gd name="T80" fmla="*/ 22 w 50"/>
                <a:gd name="T81" fmla="*/ 21 h 56"/>
                <a:gd name="T82" fmla="*/ 36 w 50"/>
                <a:gd name="T83" fmla="*/ 7 h 56"/>
                <a:gd name="T84" fmla="*/ 43 w 50"/>
                <a:gd name="T85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56">
                  <a:moveTo>
                    <a:pt x="43" y="14"/>
                  </a:moveTo>
                  <a:lnTo>
                    <a:pt x="29" y="28"/>
                  </a:lnTo>
                  <a:lnTo>
                    <a:pt x="22" y="21"/>
                  </a:lnTo>
                  <a:lnTo>
                    <a:pt x="29" y="21"/>
                  </a:lnTo>
                  <a:lnTo>
                    <a:pt x="29" y="28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8" y="49"/>
                  </a:lnTo>
                  <a:lnTo>
                    <a:pt x="15" y="49"/>
                  </a:lnTo>
                  <a:lnTo>
                    <a:pt x="22" y="56"/>
                  </a:lnTo>
                  <a:lnTo>
                    <a:pt x="15" y="49"/>
                  </a:lnTo>
                  <a:lnTo>
                    <a:pt x="29" y="35"/>
                  </a:lnTo>
                  <a:lnTo>
                    <a:pt x="36" y="42"/>
                  </a:lnTo>
                  <a:lnTo>
                    <a:pt x="29" y="35"/>
                  </a:lnTo>
                  <a:lnTo>
                    <a:pt x="43" y="14"/>
                  </a:lnTo>
                  <a:lnTo>
                    <a:pt x="50" y="14"/>
                  </a:lnTo>
                  <a:lnTo>
                    <a:pt x="43" y="21"/>
                  </a:lnTo>
                  <a:lnTo>
                    <a:pt x="36" y="14"/>
                  </a:lnTo>
                  <a:lnTo>
                    <a:pt x="36" y="7"/>
                  </a:lnTo>
                  <a:lnTo>
                    <a:pt x="43" y="0"/>
                  </a:lnTo>
                  <a:lnTo>
                    <a:pt x="43" y="7"/>
                  </a:lnTo>
                  <a:lnTo>
                    <a:pt x="50" y="14"/>
                  </a:lnTo>
                  <a:lnTo>
                    <a:pt x="50" y="14"/>
                  </a:lnTo>
                  <a:lnTo>
                    <a:pt x="50" y="21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15" y="56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8" y="49"/>
                  </a:lnTo>
                  <a:lnTo>
                    <a:pt x="22" y="28"/>
                  </a:lnTo>
                  <a:lnTo>
                    <a:pt x="29" y="35"/>
                  </a:lnTo>
                  <a:lnTo>
                    <a:pt x="22" y="28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36" y="7"/>
                  </a:lnTo>
                  <a:lnTo>
                    <a:pt x="43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01" name="Freeform 781"/>
            <p:cNvSpPr>
              <a:spLocks/>
            </p:cNvSpPr>
            <p:nvPr/>
          </p:nvSpPr>
          <p:spPr bwMode="auto">
            <a:xfrm>
              <a:off x="3503" y="3150"/>
              <a:ext cx="21" cy="35"/>
            </a:xfrm>
            <a:custGeom>
              <a:avLst/>
              <a:gdLst>
                <a:gd name="T0" fmla="*/ 28 w 35"/>
                <a:gd name="T1" fmla="*/ 0 h 50"/>
                <a:gd name="T2" fmla="*/ 14 w 35"/>
                <a:gd name="T3" fmla="*/ 21 h 50"/>
                <a:gd name="T4" fmla="*/ 14 w 35"/>
                <a:gd name="T5" fmla="*/ 21 h 50"/>
                <a:gd name="T6" fmla="*/ 0 w 35"/>
                <a:gd name="T7" fmla="*/ 43 h 50"/>
                <a:gd name="T8" fmla="*/ 0 w 35"/>
                <a:gd name="T9" fmla="*/ 50 h 50"/>
                <a:gd name="T10" fmla="*/ 21 w 35"/>
                <a:gd name="T11" fmla="*/ 28 h 50"/>
                <a:gd name="T12" fmla="*/ 21 w 35"/>
                <a:gd name="T13" fmla="*/ 28 h 50"/>
                <a:gd name="T14" fmla="*/ 35 w 35"/>
                <a:gd name="T15" fmla="*/ 14 h 50"/>
                <a:gd name="T16" fmla="*/ 28 w 35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0">
                  <a:moveTo>
                    <a:pt x="28" y="0"/>
                  </a:moveTo>
                  <a:lnTo>
                    <a:pt x="14" y="21"/>
                  </a:lnTo>
                  <a:lnTo>
                    <a:pt x="14" y="21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35" y="14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02" name="Freeform 782"/>
            <p:cNvSpPr>
              <a:spLocks/>
            </p:cNvSpPr>
            <p:nvPr/>
          </p:nvSpPr>
          <p:spPr bwMode="auto">
            <a:xfrm>
              <a:off x="3503" y="3145"/>
              <a:ext cx="29" cy="50"/>
            </a:xfrm>
            <a:custGeom>
              <a:avLst/>
              <a:gdLst>
                <a:gd name="T0" fmla="*/ 35 w 49"/>
                <a:gd name="T1" fmla="*/ 14 h 71"/>
                <a:gd name="T2" fmla="*/ 7 w 49"/>
                <a:gd name="T3" fmla="*/ 57 h 71"/>
                <a:gd name="T4" fmla="*/ 0 w 49"/>
                <a:gd name="T5" fmla="*/ 50 h 71"/>
                <a:gd name="T6" fmla="*/ 7 w 49"/>
                <a:gd name="T7" fmla="*/ 50 h 71"/>
                <a:gd name="T8" fmla="*/ 7 w 49"/>
                <a:gd name="T9" fmla="*/ 57 h 71"/>
                <a:gd name="T10" fmla="*/ 7 w 49"/>
                <a:gd name="T11" fmla="*/ 64 h 71"/>
                <a:gd name="T12" fmla="*/ 0 w 49"/>
                <a:gd name="T13" fmla="*/ 57 h 71"/>
                <a:gd name="T14" fmla="*/ 35 w 49"/>
                <a:gd name="T15" fmla="*/ 21 h 71"/>
                <a:gd name="T16" fmla="*/ 42 w 49"/>
                <a:gd name="T17" fmla="*/ 21 h 71"/>
                <a:gd name="T18" fmla="*/ 35 w 49"/>
                <a:gd name="T19" fmla="*/ 21 h 71"/>
                <a:gd name="T20" fmla="*/ 28 w 49"/>
                <a:gd name="T21" fmla="*/ 7 h 71"/>
                <a:gd name="T22" fmla="*/ 28 w 49"/>
                <a:gd name="T23" fmla="*/ 7 h 71"/>
                <a:gd name="T24" fmla="*/ 35 w 49"/>
                <a:gd name="T25" fmla="*/ 0 h 71"/>
                <a:gd name="T26" fmla="*/ 35 w 49"/>
                <a:gd name="T27" fmla="*/ 7 h 71"/>
                <a:gd name="T28" fmla="*/ 42 w 49"/>
                <a:gd name="T29" fmla="*/ 21 h 71"/>
                <a:gd name="T30" fmla="*/ 49 w 49"/>
                <a:gd name="T31" fmla="*/ 28 h 71"/>
                <a:gd name="T32" fmla="*/ 42 w 49"/>
                <a:gd name="T33" fmla="*/ 28 h 71"/>
                <a:gd name="T34" fmla="*/ 7 w 49"/>
                <a:gd name="T35" fmla="*/ 64 h 71"/>
                <a:gd name="T36" fmla="*/ 0 w 49"/>
                <a:gd name="T37" fmla="*/ 71 h 71"/>
                <a:gd name="T38" fmla="*/ 0 w 49"/>
                <a:gd name="T39" fmla="*/ 57 h 71"/>
                <a:gd name="T40" fmla="*/ 0 w 49"/>
                <a:gd name="T41" fmla="*/ 50 h 71"/>
                <a:gd name="T42" fmla="*/ 0 w 49"/>
                <a:gd name="T43" fmla="*/ 50 h 71"/>
                <a:gd name="T44" fmla="*/ 0 w 49"/>
                <a:gd name="T45" fmla="*/ 50 h 71"/>
                <a:gd name="T46" fmla="*/ 28 w 49"/>
                <a:gd name="T47" fmla="*/ 7 h 71"/>
                <a:gd name="T48" fmla="*/ 35 w 49"/>
                <a:gd name="T49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" h="71">
                  <a:moveTo>
                    <a:pt x="35" y="14"/>
                  </a:moveTo>
                  <a:lnTo>
                    <a:pt x="7" y="57"/>
                  </a:lnTo>
                  <a:lnTo>
                    <a:pt x="0" y="50"/>
                  </a:lnTo>
                  <a:lnTo>
                    <a:pt x="7" y="50"/>
                  </a:lnTo>
                  <a:lnTo>
                    <a:pt x="7" y="57"/>
                  </a:lnTo>
                  <a:lnTo>
                    <a:pt x="7" y="64"/>
                  </a:lnTo>
                  <a:lnTo>
                    <a:pt x="0" y="57"/>
                  </a:lnTo>
                  <a:lnTo>
                    <a:pt x="35" y="21"/>
                  </a:lnTo>
                  <a:lnTo>
                    <a:pt x="42" y="21"/>
                  </a:lnTo>
                  <a:lnTo>
                    <a:pt x="35" y="21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42" y="21"/>
                  </a:lnTo>
                  <a:lnTo>
                    <a:pt x="49" y="28"/>
                  </a:lnTo>
                  <a:lnTo>
                    <a:pt x="42" y="28"/>
                  </a:lnTo>
                  <a:lnTo>
                    <a:pt x="7" y="64"/>
                  </a:lnTo>
                  <a:lnTo>
                    <a:pt x="0" y="71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8" y="7"/>
                  </a:lnTo>
                  <a:lnTo>
                    <a:pt x="35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03" name="Freeform 783"/>
            <p:cNvSpPr>
              <a:spLocks/>
            </p:cNvSpPr>
            <p:nvPr/>
          </p:nvSpPr>
          <p:spPr bwMode="auto">
            <a:xfrm>
              <a:off x="3512" y="3165"/>
              <a:ext cx="20" cy="30"/>
            </a:xfrm>
            <a:custGeom>
              <a:avLst/>
              <a:gdLst>
                <a:gd name="T0" fmla="*/ 28 w 35"/>
                <a:gd name="T1" fmla="*/ 0 h 43"/>
                <a:gd name="T2" fmla="*/ 14 w 35"/>
                <a:gd name="T3" fmla="*/ 14 h 43"/>
                <a:gd name="T4" fmla="*/ 14 w 35"/>
                <a:gd name="T5" fmla="*/ 22 h 43"/>
                <a:gd name="T6" fmla="*/ 0 w 35"/>
                <a:gd name="T7" fmla="*/ 43 h 43"/>
                <a:gd name="T8" fmla="*/ 0 w 35"/>
                <a:gd name="T9" fmla="*/ 43 h 43"/>
                <a:gd name="T10" fmla="*/ 14 w 35"/>
                <a:gd name="T11" fmla="*/ 22 h 43"/>
                <a:gd name="T12" fmla="*/ 21 w 35"/>
                <a:gd name="T13" fmla="*/ 22 h 43"/>
                <a:gd name="T14" fmla="*/ 35 w 35"/>
                <a:gd name="T15" fmla="*/ 7 h 43"/>
                <a:gd name="T16" fmla="*/ 28 w 35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3">
                  <a:moveTo>
                    <a:pt x="28" y="0"/>
                  </a:moveTo>
                  <a:lnTo>
                    <a:pt x="14" y="14"/>
                  </a:lnTo>
                  <a:lnTo>
                    <a:pt x="14" y="2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4" y="22"/>
                  </a:lnTo>
                  <a:lnTo>
                    <a:pt x="21" y="22"/>
                  </a:lnTo>
                  <a:lnTo>
                    <a:pt x="35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04" name="Freeform 784"/>
            <p:cNvSpPr>
              <a:spLocks/>
            </p:cNvSpPr>
            <p:nvPr/>
          </p:nvSpPr>
          <p:spPr bwMode="auto">
            <a:xfrm>
              <a:off x="3512" y="3160"/>
              <a:ext cx="29" cy="40"/>
            </a:xfrm>
            <a:custGeom>
              <a:avLst/>
              <a:gdLst>
                <a:gd name="T0" fmla="*/ 35 w 49"/>
                <a:gd name="T1" fmla="*/ 14 h 57"/>
                <a:gd name="T2" fmla="*/ 21 w 49"/>
                <a:gd name="T3" fmla="*/ 29 h 57"/>
                <a:gd name="T4" fmla="*/ 14 w 49"/>
                <a:gd name="T5" fmla="*/ 21 h 57"/>
                <a:gd name="T6" fmla="*/ 21 w 49"/>
                <a:gd name="T7" fmla="*/ 21 h 57"/>
                <a:gd name="T8" fmla="*/ 21 w 49"/>
                <a:gd name="T9" fmla="*/ 29 h 57"/>
                <a:gd name="T10" fmla="*/ 21 w 49"/>
                <a:gd name="T11" fmla="*/ 36 h 57"/>
                <a:gd name="T12" fmla="*/ 21 w 49"/>
                <a:gd name="T13" fmla="*/ 36 h 57"/>
                <a:gd name="T14" fmla="*/ 7 w 49"/>
                <a:gd name="T15" fmla="*/ 57 h 57"/>
                <a:gd name="T16" fmla="*/ 0 w 49"/>
                <a:gd name="T17" fmla="*/ 50 h 57"/>
                <a:gd name="T18" fmla="*/ 0 w 49"/>
                <a:gd name="T19" fmla="*/ 50 h 57"/>
                <a:gd name="T20" fmla="*/ 14 w 49"/>
                <a:gd name="T21" fmla="*/ 29 h 57"/>
                <a:gd name="T22" fmla="*/ 14 w 49"/>
                <a:gd name="T23" fmla="*/ 29 h 57"/>
                <a:gd name="T24" fmla="*/ 14 w 49"/>
                <a:gd name="T25" fmla="*/ 29 h 57"/>
                <a:gd name="T26" fmla="*/ 21 w 49"/>
                <a:gd name="T27" fmla="*/ 29 h 57"/>
                <a:gd name="T28" fmla="*/ 28 w 49"/>
                <a:gd name="T29" fmla="*/ 36 h 57"/>
                <a:gd name="T30" fmla="*/ 21 w 49"/>
                <a:gd name="T31" fmla="*/ 29 h 57"/>
                <a:gd name="T32" fmla="*/ 35 w 49"/>
                <a:gd name="T33" fmla="*/ 14 h 57"/>
                <a:gd name="T34" fmla="*/ 42 w 49"/>
                <a:gd name="T35" fmla="*/ 14 h 57"/>
                <a:gd name="T36" fmla="*/ 35 w 49"/>
                <a:gd name="T37" fmla="*/ 21 h 57"/>
                <a:gd name="T38" fmla="*/ 28 w 49"/>
                <a:gd name="T39" fmla="*/ 14 h 57"/>
                <a:gd name="T40" fmla="*/ 28 w 49"/>
                <a:gd name="T41" fmla="*/ 7 h 57"/>
                <a:gd name="T42" fmla="*/ 35 w 49"/>
                <a:gd name="T43" fmla="*/ 0 h 57"/>
                <a:gd name="T44" fmla="*/ 35 w 49"/>
                <a:gd name="T45" fmla="*/ 7 h 57"/>
                <a:gd name="T46" fmla="*/ 42 w 49"/>
                <a:gd name="T47" fmla="*/ 14 h 57"/>
                <a:gd name="T48" fmla="*/ 49 w 49"/>
                <a:gd name="T49" fmla="*/ 21 h 57"/>
                <a:gd name="T50" fmla="*/ 42 w 49"/>
                <a:gd name="T51" fmla="*/ 21 h 57"/>
                <a:gd name="T52" fmla="*/ 28 w 49"/>
                <a:gd name="T53" fmla="*/ 36 h 57"/>
                <a:gd name="T54" fmla="*/ 28 w 49"/>
                <a:gd name="T55" fmla="*/ 36 h 57"/>
                <a:gd name="T56" fmla="*/ 21 w 49"/>
                <a:gd name="T57" fmla="*/ 36 h 57"/>
                <a:gd name="T58" fmla="*/ 14 w 49"/>
                <a:gd name="T59" fmla="*/ 36 h 57"/>
                <a:gd name="T60" fmla="*/ 14 w 49"/>
                <a:gd name="T61" fmla="*/ 29 h 57"/>
                <a:gd name="T62" fmla="*/ 21 w 49"/>
                <a:gd name="T63" fmla="*/ 36 h 57"/>
                <a:gd name="T64" fmla="*/ 7 w 49"/>
                <a:gd name="T65" fmla="*/ 57 h 57"/>
                <a:gd name="T66" fmla="*/ 7 w 49"/>
                <a:gd name="T67" fmla="*/ 57 h 57"/>
                <a:gd name="T68" fmla="*/ 0 w 49"/>
                <a:gd name="T69" fmla="*/ 50 h 57"/>
                <a:gd name="T70" fmla="*/ 14 w 49"/>
                <a:gd name="T71" fmla="*/ 29 h 57"/>
                <a:gd name="T72" fmla="*/ 21 w 49"/>
                <a:gd name="T73" fmla="*/ 36 h 57"/>
                <a:gd name="T74" fmla="*/ 14 w 49"/>
                <a:gd name="T75" fmla="*/ 29 h 57"/>
                <a:gd name="T76" fmla="*/ 14 w 49"/>
                <a:gd name="T77" fmla="*/ 21 h 57"/>
                <a:gd name="T78" fmla="*/ 14 w 49"/>
                <a:gd name="T79" fmla="*/ 21 h 57"/>
                <a:gd name="T80" fmla="*/ 14 w 49"/>
                <a:gd name="T81" fmla="*/ 21 h 57"/>
                <a:gd name="T82" fmla="*/ 28 w 49"/>
                <a:gd name="T83" fmla="*/ 7 h 57"/>
                <a:gd name="T84" fmla="*/ 35 w 49"/>
                <a:gd name="T85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" h="57">
                  <a:moveTo>
                    <a:pt x="35" y="14"/>
                  </a:moveTo>
                  <a:lnTo>
                    <a:pt x="21" y="29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1" y="29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21" y="29"/>
                  </a:lnTo>
                  <a:lnTo>
                    <a:pt x="28" y="36"/>
                  </a:lnTo>
                  <a:lnTo>
                    <a:pt x="21" y="29"/>
                  </a:lnTo>
                  <a:lnTo>
                    <a:pt x="35" y="14"/>
                  </a:lnTo>
                  <a:lnTo>
                    <a:pt x="42" y="14"/>
                  </a:lnTo>
                  <a:lnTo>
                    <a:pt x="35" y="21"/>
                  </a:lnTo>
                  <a:lnTo>
                    <a:pt x="28" y="14"/>
                  </a:lnTo>
                  <a:lnTo>
                    <a:pt x="28" y="7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42" y="14"/>
                  </a:lnTo>
                  <a:lnTo>
                    <a:pt x="49" y="21"/>
                  </a:lnTo>
                  <a:lnTo>
                    <a:pt x="42" y="21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1" y="36"/>
                  </a:lnTo>
                  <a:lnTo>
                    <a:pt x="14" y="36"/>
                  </a:lnTo>
                  <a:lnTo>
                    <a:pt x="14" y="29"/>
                  </a:lnTo>
                  <a:lnTo>
                    <a:pt x="21" y="36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14" y="29"/>
                  </a:lnTo>
                  <a:lnTo>
                    <a:pt x="21" y="36"/>
                  </a:lnTo>
                  <a:lnTo>
                    <a:pt x="14" y="2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28" y="7"/>
                  </a:lnTo>
                  <a:lnTo>
                    <a:pt x="35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05" name="Freeform 785"/>
            <p:cNvSpPr>
              <a:spLocks/>
            </p:cNvSpPr>
            <p:nvPr/>
          </p:nvSpPr>
          <p:spPr bwMode="auto">
            <a:xfrm>
              <a:off x="3520" y="3174"/>
              <a:ext cx="21" cy="35"/>
            </a:xfrm>
            <a:custGeom>
              <a:avLst/>
              <a:gdLst>
                <a:gd name="T0" fmla="*/ 28 w 35"/>
                <a:gd name="T1" fmla="*/ 0 h 50"/>
                <a:gd name="T2" fmla="*/ 14 w 35"/>
                <a:gd name="T3" fmla="*/ 15 h 50"/>
                <a:gd name="T4" fmla="*/ 14 w 35"/>
                <a:gd name="T5" fmla="*/ 22 h 50"/>
                <a:gd name="T6" fmla="*/ 0 w 35"/>
                <a:gd name="T7" fmla="*/ 43 h 50"/>
                <a:gd name="T8" fmla="*/ 0 w 35"/>
                <a:gd name="T9" fmla="*/ 50 h 50"/>
                <a:gd name="T10" fmla="*/ 14 w 35"/>
                <a:gd name="T11" fmla="*/ 29 h 50"/>
                <a:gd name="T12" fmla="*/ 21 w 35"/>
                <a:gd name="T13" fmla="*/ 29 h 50"/>
                <a:gd name="T14" fmla="*/ 35 w 35"/>
                <a:gd name="T15" fmla="*/ 8 h 50"/>
                <a:gd name="T16" fmla="*/ 28 w 35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50">
                  <a:moveTo>
                    <a:pt x="28" y="0"/>
                  </a:moveTo>
                  <a:lnTo>
                    <a:pt x="14" y="15"/>
                  </a:lnTo>
                  <a:lnTo>
                    <a:pt x="14" y="22"/>
                  </a:lnTo>
                  <a:lnTo>
                    <a:pt x="0" y="43"/>
                  </a:lnTo>
                  <a:lnTo>
                    <a:pt x="0" y="50"/>
                  </a:lnTo>
                  <a:lnTo>
                    <a:pt x="14" y="29"/>
                  </a:lnTo>
                  <a:lnTo>
                    <a:pt x="21" y="29"/>
                  </a:lnTo>
                  <a:lnTo>
                    <a:pt x="35" y="8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06" name="Freeform 786"/>
            <p:cNvSpPr>
              <a:spLocks/>
            </p:cNvSpPr>
            <p:nvPr/>
          </p:nvSpPr>
          <p:spPr bwMode="auto">
            <a:xfrm>
              <a:off x="3520" y="3174"/>
              <a:ext cx="25" cy="50"/>
            </a:xfrm>
            <a:custGeom>
              <a:avLst/>
              <a:gdLst>
                <a:gd name="T0" fmla="*/ 35 w 43"/>
                <a:gd name="T1" fmla="*/ 8 h 71"/>
                <a:gd name="T2" fmla="*/ 21 w 43"/>
                <a:gd name="T3" fmla="*/ 22 h 71"/>
                <a:gd name="T4" fmla="*/ 14 w 43"/>
                <a:gd name="T5" fmla="*/ 15 h 71"/>
                <a:gd name="T6" fmla="*/ 21 w 43"/>
                <a:gd name="T7" fmla="*/ 15 h 71"/>
                <a:gd name="T8" fmla="*/ 21 w 43"/>
                <a:gd name="T9" fmla="*/ 22 h 71"/>
                <a:gd name="T10" fmla="*/ 21 w 43"/>
                <a:gd name="T11" fmla="*/ 29 h 71"/>
                <a:gd name="T12" fmla="*/ 21 w 43"/>
                <a:gd name="T13" fmla="*/ 29 h 71"/>
                <a:gd name="T14" fmla="*/ 7 w 43"/>
                <a:gd name="T15" fmla="*/ 50 h 71"/>
                <a:gd name="T16" fmla="*/ 0 w 43"/>
                <a:gd name="T17" fmla="*/ 43 h 71"/>
                <a:gd name="T18" fmla="*/ 7 w 43"/>
                <a:gd name="T19" fmla="*/ 43 h 71"/>
                <a:gd name="T20" fmla="*/ 7 w 43"/>
                <a:gd name="T21" fmla="*/ 50 h 71"/>
                <a:gd name="T22" fmla="*/ 7 w 43"/>
                <a:gd name="T23" fmla="*/ 57 h 71"/>
                <a:gd name="T24" fmla="*/ 0 w 43"/>
                <a:gd name="T25" fmla="*/ 50 h 71"/>
                <a:gd name="T26" fmla="*/ 14 w 43"/>
                <a:gd name="T27" fmla="*/ 29 h 71"/>
                <a:gd name="T28" fmla="*/ 14 w 43"/>
                <a:gd name="T29" fmla="*/ 29 h 71"/>
                <a:gd name="T30" fmla="*/ 14 w 43"/>
                <a:gd name="T31" fmla="*/ 29 h 71"/>
                <a:gd name="T32" fmla="*/ 21 w 43"/>
                <a:gd name="T33" fmla="*/ 29 h 71"/>
                <a:gd name="T34" fmla="*/ 28 w 43"/>
                <a:gd name="T35" fmla="*/ 36 h 71"/>
                <a:gd name="T36" fmla="*/ 21 w 43"/>
                <a:gd name="T37" fmla="*/ 29 h 71"/>
                <a:gd name="T38" fmla="*/ 35 w 43"/>
                <a:gd name="T39" fmla="*/ 8 h 71"/>
                <a:gd name="T40" fmla="*/ 43 w 43"/>
                <a:gd name="T41" fmla="*/ 8 h 71"/>
                <a:gd name="T42" fmla="*/ 43 w 43"/>
                <a:gd name="T43" fmla="*/ 8 h 71"/>
                <a:gd name="T44" fmla="*/ 43 w 43"/>
                <a:gd name="T45" fmla="*/ 15 h 71"/>
                <a:gd name="T46" fmla="*/ 28 w 43"/>
                <a:gd name="T47" fmla="*/ 36 h 71"/>
                <a:gd name="T48" fmla="*/ 28 w 43"/>
                <a:gd name="T49" fmla="*/ 36 h 71"/>
                <a:gd name="T50" fmla="*/ 21 w 43"/>
                <a:gd name="T51" fmla="*/ 36 h 71"/>
                <a:gd name="T52" fmla="*/ 14 w 43"/>
                <a:gd name="T53" fmla="*/ 36 h 71"/>
                <a:gd name="T54" fmla="*/ 14 w 43"/>
                <a:gd name="T55" fmla="*/ 29 h 71"/>
                <a:gd name="T56" fmla="*/ 21 w 43"/>
                <a:gd name="T57" fmla="*/ 36 h 71"/>
                <a:gd name="T58" fmla="*/ 7 w 43"/>
                <a:gd name="T59" fmla="*/ 57 h 71"/>
                <a:gd name="T60" fmla="*/ 0 w 43"/>
                <a:gd name="T61" fmla="*/ 71 h 71"/>
                <a:gd name="T62" fmla="*/ 0 w 43"/>
                <a:gd name="T63" fmla="*/ 50 h 71"/>
                <a:gd name="T64" fmla="*/ 0 w 43"/>
                <a:gd name="T65" fmla="*/ 43 h 71"/>
                <a:gd name="T66" fmla="*/ 0 w 43"/>
                <a:gd name="T67" fmla="*/ 43 h 71"/>
                <a:gd name="T68" fmla="*/ 0 w 43"/>
                <a:gd name="T69" fmla="*/ 43 h 71"/>
                <a:gd name="T70" fmla="*/ 14 w 43"/>
                <a:gd name="T71" fmla="*/ 22 h 71"/>
                <a:gd name="T72" fmla="*/ 21 w 43"/>
                <a:gd name="T73" fmla="*/ 29 h 71"/>
                <a:gd name="T74" fmla="*/ 14 w 43"/>
                <a:gd name="T75" fmla="*/ 22 h 71"/>
                <a:gd name="T76" fmla="*/ 14 w 43"/>
                <a:gd name="T77" fmla="*/ 15 h 71"/>
                <a:gd name="T78" fmla="*/ 14 w 43"/>
                <a:gd name="T79" fmla="*/ 15 h 71"/>
                <a:gd name="T80" fmla="*/ 14 w 43"/>
                <a:gd name="T81" fmla="*/ 15 h 71"/>
                <a:gd name="T82" fmla="*/ 28 w 43"/>
                <a:gd name="T83" fmla="*/ 0 h 71"/>
                <a:gd name="T84" fmla="*/ 35 w 43"/>
                <a:gd name="T85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71">
                  <a:moveTo>
                    <a:pt x="35" y="8"/>
                  </a:moveTo>
                  <a:lnTo>
                    <a:pt x="21" y="22"/>
                  </a:lnTo>
                  <a:lnTo>
                    <a:pt x="14" y="15"/>
                  </a:lnTo>
                  <a:lnTo>
                    <a:pt x="21" y="15"/>
                  </a:lnTo>
                  <a:lnTo>
                    <a:pt x="21" y="22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7" y="50"/>
                  </a:lnTo>
                  <a:lnTo>
                    <a:pt x="0" y="43"/>
                  </a:lnTo>
                  <a:lnTo>
                    <a:pt x="7" y="43"/>
                  </a:lnTo>
                  <a:lnTo>
                    <a:pt x="7" y="50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21" y="29"/>
                  </a:lnTo>
                  <a:lnTo>
                    <a:pt x="28" y="36"/>
                  </a:lnTo>
                  <a:lnTo>
                    <a:pt x="21" y="29"/>
                  </a:lnTo>
                  <a:lnTo>
                    <a:pt x="35" y="8"/>
                  </a:lnTo>
                  <a:lnTo>
                    <a:pt x="43" y="8"/>
                  </a:lnTo>
                  <a:lnTo>
                    <a:pt x="43" y="8"/>
                  </a:lnTo>
                  <a:lnTo>
                    <a:pt x="43" y="15"/>
                  </a:lnTo>
                  <a:lnTo>
                    <a:pt x="28" y="36"/>
                  </a:lnTo>
                  <a:lnTo>
                    <a:pt x="28" y="36"/>
                  </a:lnTo>
                  <a:lnTo>
                    <a:pt x="21" y="36"/>
                  </a:lnTo>
                  <a:lnTo>
                    <a:pt x="14" y="36"/>
                  </a:lnTo>
                  <a:lnTo>
                    <a:pt x="14" y="29"/>
                  </a:lnTo>
                  <a:lnTo>
                    <a:pt x="21" y="36"/>
                  </a:lnTo>
                  <a:lnTo>
                    <a:pt x="7" y="57"/>
                  </a:lnTo>
                  <a:lnTo>
                    <a:pt x="0" y="7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4" y="22"/>
                  </a:lnTo>
                  <a:lnTo>
                    <a:pt x="21" y="29"/>
                  </a:lnTo>
                  <a:lnTo>
                    <a:pt x="14" y="22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28" y="0"/>
                  </a:lnTo>
                  <a:lnTo>
                    <a:pt x="35" y="8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07" name="Freeform 787"/>
            <p:cNvSpPr>
              <a:spLocks/>
            </p:cNvSpPr>
            <p:nvPr/>
          </p:nvSpPr>
          <p:spPr bwMode="auto">
            <a:xfrm>
              <a:off x="3537" y="3170"/>
              <a:ext cx="8" cy="15"/>
            </a:xfrm>
            <a:custGeom>
              <a:avLst/>
              <a:gdLst>
                <a:gd name="T0" fmla="*/ 7 w 15"/>
                <a:gd name="T1" fmla="*/ 22 h 22"/>
                <a:gd name="T2" fmla="*/ 0 w 15"/>
                <a:gd name="T3" fmla="*/ 15 h 22"/>
                <a:gd name="T4" fmla="*/ 0 w 15"/>
                <a:gd name="T5" fmla="*/ 7 h 22"/>
                <a:gd name="T6" fmla="*/ 7 w 15"/>
                <a:gd name="T7" fmla="*/ 0 h 22"/>
                <a:gd name="T8" fmla="*/ 7 w 15"/>
                <a:gd name="T9" fmla="*/ 7 h 22"/>
                <a:gd name="T10" fmla="*/ 15 w 15"/>
                <a:gd name="T11" fmla="*/ 15 h 22"/>
                <a:gd name="T12" fmla="*/ 7 w 1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2">
                  <a:moveTo>
                    <a:pt x="7" y="22"/>
                  </a:moveTo>
                  <a:lnTo>
                    <a:pt x="0" y="15"/>
                  </a:lnTo>
                  <a:lnTo>
                    <a:pt x="0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15" y="15"/>
                  </a:lnTo>
                  <a:lnTo>
                    <a:pt x="7" y="2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08" name="Freeform 788"/>
            <p:cNvSpPr>
              <a:spLocks/>
            </p:cNvSpPr>
            <p:nvPr/>
          </p:nvSpPr>
          <p:spPr bwMode="auto">
            <a:xfrm>
              <a:off x="3528" y="3185"/>
              <a:ext cx="22" cy="34"/>
            </a:xfrm>
            <a:custGeom>
              <a:avLst/>
              <a:gdLst>
                <a:gd name="T0" fmla="*/ 29 w 36"/>
                <a:gd name="T1" fmla="*/ 0 h 49"/>
                <a:gd name="T2" fmla="*/ 14 w 36"/>
                <a:gd name="T3" fmla="*/ 21 h 49"/>
                <a:gd name="T4" fmla="*/ 14 w 36"/>
                <a:gd name="T5" fmla="*/ 28 h 49"/>
                <a:gd name="T6" fmla="*/ 0 w 36"/>
                <a:gd name="T7" fmla="*/ 49 h 49"/>
                <a:gd name="T8" fmla="*/ 0 w 36"/>
                <a:gd name="T9" fmla="*/ 49 h 49"/>
                <a:gd name="T10" fmla="*/ 14 w 36"/>
                <a:gd name="T11" fmla="*/ 28 h 49"/>
                <a:gd name="T12" fmla="*/ 21 w 36"/>
                <a:gd name="T13" fmla="*/ 28 h 49"/>
                <a:gd name="T14" fmla="*/ 36 w 36"/>
                <a:gd name="T15" fmla="*/ 14 h 49"/>
                <a:gd name="T16" fmla="*/ 29 w 36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9">
                  <a:moveTo>
                    <a:pt x="29" y="0"/>
                  </a:moveTo>
                  <a:lnTo>
                    <a:pt x="14" y="21"/>
                  </a:lnTo>
                  <a:lnTo>
                    <a:pt x="14" y="2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14" y="28"/>
                  </a:lnTo>
                  <a:lnTo>
                    <a:pt x="21" y="28"/>
                  </a:lnTo>
                  <a:lnTo>
                    <a:pt x="36" y="14"/>
                  </a:lnTo>
                  <a:lnTo>
                    <a:pt x="29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09" name="Freeform 789"/>
            <p:cNvSpPr>
              <a:spLocks/>
            </p:cNvSpPr>
            <p:nvPr/>
          </p:nvSpPr>
          <p:spPr bwMode="auto">
            <a:xfrm>
              <a:off x="3528" y="3180"/>
              <a:ext cx="30" cy="44"/>
            </a:xfrm>
            <a:custGeom>
              <a:avLst/>
              <a:gdLst>
                <a:gd name="T0" fmla="*/ 36 w 50"/>
                <a:gd name="T1" fmla="*/ 14 h 63"/>
                <a:gd name="T2" fmla="*/ 21 w 50"/>
                <a:gd name="T3" fmla="*/ 35 h 63"/>
                <a:gd name="T4" fmla="*/ 14 w 50"/>
                <a:gd name="T5" fmla="*/ 28 h 63"/>
                <a:gd name="T6" fmla="*/ 21 w 50"/>
                <a:gd name="T7" fmla="*/ 28 h 63"/>
                <a:gd name="T8" fmla="*/ 21 w 50"/>
                <a:gd name="T9" fmla="*/ 35 h 63"/>
                <a:gd name="T10" fmla="*/ 21 w 50"/>
                <a:gd name="T11" fmla="*/ 42 h 63"/>
                <a:gd name="T12" fmla="*/ 21 w 50"/>
                <a:gd name="T13" fmla="*/ 42 h 63"/>
                <a:gd name="T14" fmla="*/ 7 w 50"/>
                <a:gd name="T15" fmla="*/ 63 h 63"/>
                <a:gd name="T16" fmla="*/ 0 w 50"/>
                <a:gd name="T17" fmla="*/ 56 h 63"/>
                <a:gd name="T18" fmla="*/ 0 w 50"/>
                <a:gd name="T19" fmla="*/ 56 h 63"/>
                <a:gd name="T20" fmla="*/ 14 w 50"/>
                <a:gd name="T21" fmla="*/ 35 h 63"/>
                <a:gd name="T22" fmla="*/ 14 w 50"/>
                <a:gd name="T23" fmla="*/ 35 h 63"/>
                <a:gd name="T24" fmla="*/ 14 w 50"/>
                <a:gd name="T25" fmla="*/ 35 h 63"/>
                <a:gd name="T26" fmla="*/ 21 w 50"/>
                <a:gd name="T27" fmla="*/ 35 h 63"/>
                <a:gd name="T28" fmla="*/ 29 w 50"/>
                <a:gd name="T29" fmla="*/ 42 h 63"/>
                <a:gd name="T30" fmla="*/ 21 w 50"/>
                <a:gd name="T31" fmla="*/ 35 h 63"/>
                <a:gd name="T32" fmla="*/ 36 w 50"/>
                <a:gd name="T33" fmla="*/ 21 h 63"/>
                <a:gd name="T34" fmla="*/ 43 w 50"/>
                <a:gd name="T35" fmla="*/ 21 h 63"/>
                <a:gd name="T36" fmla="*/ 36 w 50"/>
                <a:gd name="T37" fmla="*/ 21 h 63"/>
                <a:gd name="T38" fmla="*/ 29 w 50"/>
                <a:gd name="T39" fmla="*/ 7 h 63"/>
                <a:gd name="T40" fmla="*/ 29 w 50"/>
                <a:gd name="T41" fmla="*/ 7 h 63"/>
                <a:gd name="T42" fmla="*/ 36 w 50"/>
                <a:gd name="T43" fmla="*/ 0 h 63"/>
                <a:gd name="T44" fmla="*/ 36 w 50"/>
                <a:gd name="T45" fmla="*/ 7 h 63"/>
                <a:gd name="T46" fmla="*/ 43 w 50"/>
                <a:gd name="T47" fmla="*/ 21 h 63"/>
                <a:gd name="T48" fmla="*/ 50 w 50"/>
                <a:gd name="T49" fmla="*/ 28 h 63"/>
                <a:gd name="T50" fmla="*/ 43 w 50"/>
                <a:gd name="T51" fmla="*/ 28 h 63"/>
                <a:gd name="T52" fmla="*/ 29 w 50"/>
                <a:gd name="T53" fmla="*/ 42 h 63"/>
                <a:gd name="T54" fmla="*/ 29 w 50"/>
                <a:gd name="T55" fmla="*/ 42 h 63"/>
                <a:gd name="T56" fmla="*/ 21 w 50"/>
                <a:gd name="T57" fmla="*/ 42 h 63"/>
                <a:gd name="T58" fmla="*/ 14 w 50"/>
                <a:gd name="T59" fmla="*/ 42 h 63"/>
                <a:gd name="T60" fmla="*/ 14 w 50"/>
                <a:gd name="T61" fmla="*/ 35 h 63"/>
                <a:gd name="T62" fmla="*/ 21 w 50"/>
                <a:gd name="T63" fmla="*/ 42 h 63"/>
                <a:gd name="T64" fmla="*/ 7 w 50"/>
                <a:gd name="T65" fmla="*/ 63 h 63"/>
                <a:gd name="T66" fmla="*/ 7 w 50"/>
                <a:gd name="T67" fmla="*/ 63 h 63"/>
                <a:gd name="T68" fmla="*/ 0 w 50"/>
                <a:gd name="T69" fmla="*/ 56 h 63"/>
                <a:gd name="T70" fmla="*/ 14 w 50"/>
                <a:gd name="T71" fmla="*/ 35 h 63"/>
                <a:gd name="T72" fmla="*/ 21 w 50"/>
                <a:gd name="T73" fmla="*/ 42 h 63"/>
                <a:gd name="T74" fmla="*/ 14 w 50"/>
                <a:gd name="T75" fmla="*/ 35 h 63"/>
                <a:gd name="T76" fmla="*/ 14 w 50"/>
                <a:gd name="T77" fmla="*/ 28 h 63"/>
                <a:gd name="T78" fmla="*/ 14 w 50"/>
                <a:gd name="T79" fmla="*/ 28 h 63"/>
                <a:gd name="T80" fmla="*/ 14 w 50"/>
                <a:gd name="T81" fmla="*/ 28 h 63"/>
                <a:gd name="T82" fmla="*/ 29 w 50"/>
                <a:gd name="T83" fmla="*/ 7 h 63"/>
                <a:gd name="T84" fmla="*/ 36 w 50"/>
                <a:gd name="T85" fmla="*/ 1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63">
                  <a:moveTo>
                    <a:pt x="36" y="14"/>
                  </a:moveTo>
                  <a:lnTo>
                    <a:pt x="21" y="35"/>
                  </a:lnTo>
                  <a:lnTo>
                    <a:pt x="14" y="28"/>
                  </a:lnTo>
                  <a:lnTo>
                    <a:pt x="21" y="28"/>
                  </a:lnTo>
                  <a:lnTo>
                    <a:pt x="21" y="35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7" y="6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21" y="35"/>
                  </a:lnTo>
                  <a:lnTo>
                    <a:pt x="29" y="42"/>
                  </a:lnTo>
                  <a:lnTo>
                    <a:pt x="21" y="35"/>
                  </a:lnTo>
                  <a:lnTo>
                    <a:pt x="36" y="21"/>
                  </a:lnTo>
                  <a:lnTo>
                    <a:pt x="43" y="21"/>
                  </a:lnTo>
                  <a:lnTo>
                    <a:pt x="36" y="21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6" y="0"/>
                  </a:lnTo>
                  <a:lnTo>
                    <a:pt x="36" y="7"/>
                  </a:lnTo>
                  <a:lnTo>
                    <a:pt x="43" y="21"/>
                  </a:lnTo>
                  <a:lnTo>
                    <a:pt x="50" y="28"/>
                  </a:lnTo>
                  <a:lnTo>
                    <a:pt x="43" y="28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21" y="42"/>
                  </a:lnTo>
                  <a:lnTo>
                    <a:pt x="14" y="42"/>
                  </a:lnTo>
                  <a:lnTo>
                    <a:pt x="14" y="35"/>
                  </a:lnTo>
                  <a:lnTo>
                    <a:pt x="21" y="42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0" y="56"/>
                  </a:lnTo>
                  <a:lnTo>
                    <a:pt x="14" y="35"/>
                  </a:lnTo>
                  <a:lnTo>
                    <a:pt x="21" y="42"/>
                  </a:lnTo>
                  <a:lnTo>
                    <a:pt x="14" y="35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29" y="7"/>
                  </a:lnTo>
                  <a:lnTo>
                    <a:pt x="36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10" name="Freeform 790"/>
            <p:cNvSpPr>
              <a:spLocks/>
            </p:cNvSpPr>
            <p:nvPr/>
          </p:nvSpPr>
          <p:spPr bwMode="auto">
            <a:xfrm>
              <a:off x="3532" y="3200"/>
              <a:ext cx="22" cy="29"/>
            </a:xfrm>
            <a:custGeom>
              <a:avLst/>
              <a:gdLst>
                <a:gd name="T0" fmla="*/ 29 w 36"/>
                <a:gd name="T1" fmla="*/ 0 h 42"/>
                <a:gd name="T2" fmla="*/ 22 w 36"/>
                <a:gd name="T3" fmla="*/ 14 h 42"/>
                <a:gd name="T4" fmla="*/ 22 w 36"/>
                <a:gd name="T5" fmla="*/ 21 h 42"/>
                <a:gd name="T6" fmla="*/ 0 w 36"/>
                <a:gd name="T7" fmla="*/ 42 h 42"/>
                <a:gd name="T8" fmla="*/ 7 w 36"/>
                <a:gd name="T9" fmla="*/ 42 h 42"/>
                <a:gd name="T10" fmla="*/ 22 w 36"/>
                <a:gd name="T11" fmla="*/ 28 h 42"/>
                <a:gd name="T12" fmla="*/ 29 w 36"/>
                <a:gd name="T13" fmla="*/ 28 h 42"/>
                <a:gd name="T14" fmla="*/ 36 w 36"/>
                <a:gd name="T15" fmla="*/ 7 h 42"/>
                <a:gd name="T16" fmla="*/ 29 w 36"/>
                <a:gd name="T1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2">
                  <a:moveTo>
                    <a:pt x="29" y="0"/>
                  </a:moveTo>
                  <a:lnTo>
                    <a:pt x="22" y="14"/>
                  </a:lnTo>
                  <a:lnTo>
                    <a:pt x="22" y="21"/>
                  </a:lnTo>
                  <a:lnTo>
                    <a:pt x="0" y="42"/>
                  </a:lnTo>
                  <a:lnTo>
                    <a:pt x="7" y="42"/>
                  </a:lnTo>
                  <a:lnTo>
                    <a:pt x="22" y="28"/>
                  </a:lnTo>
                  <a:lnTo>
                    <a:pt x="29" y="28"/>
                  </a:lnTo>
                  <a:lnTo>
                    <a:pt x="36" y="7"/>
                  </a:lnTo>
                  <a:lnTo>
                    <a:pt x="29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11" name="Freeform 791"/>
            <p:cNvSpPr>
              <a:spLocks/>
            </p:cNvSpPr>
            <p:nvPr/>
          </p:nvSpPr>
          <p:spPr bwMode="auto">
            <a:xfrm>
              <a:off x="3528" y="3200"/>
              <a:ext cx="30" cy="34"/>
            </a:xfrm>
            <a:custGeom>
              <a:avLst/>
              <a:gdLst>
                <a:gd name="T0" fmla="*/ 43 w 50"/>
                <a:gd name="T1" fmla="*/ 0 h 49"/>
                <a:gd name="T2" fmla="*/ 36 w 50"/>
                <a:gd name="T3" fmla="*/ 14 h 49"/>
                <a:gd name="T4" fmla="*/ 29 w 50"/>
                <a:gd name="T5" fmla="*/ 14 h 49"/>
                <a:gd name="T6" fmla="*/ 36 w 50"/>
                <a:gd name="T7" fmla="*/ 14 h 49"/>
                <a:gd name="T8" fmla="*/ 36 w 50"/>
                <a:gd name="T9" fmla="*/ 21 h 49"/>
                <a:gd name="T10" fmla="*/ 36 w 50"/>
                <a:gd name="T11" fmla="*/ 28 h 49"/>
                <a:gd name="T12" fmla="*/ 36 w 50"/>
                <a:gd name="T13" fmla="*/ 28 h 49"/>
                <a:gd name="T14" fmla="*/ 14 w 50"/>
                <a:gd name="T15" fmla="*/ 49 h 49"/>
                <a:gd name="T16" fmla="*/ 7 w 50"/>
                <a:gd name="T17" fmla="*/ 49 h 49"/>
                <a:gd name="T18" fmla="*/ 7 w 50"/>
                <a:gd name="T19" fmla="*/ 42 h 49"/>
                <a:gd name="T20" fmla="*/ 14 w 50"/>
                <a:gd name="T21" fmla="*/ 42 h 49"/>
                <a:gd name="T22" fmla="*/ 21 w 50"/>
                <a:gd name="T23" fmla="*/ 49 h 49"/>
                <a:gd name="T24" fmla="*/ 14 w 50"/>
                <a:gd name="T25" fmla="*/ 42 h 49"/>
                <a:gd name="T26" fmla="*/ 29 w 50"/>
                <a:gd name="T27" fmla="*/ 28 h 49"/>
                <a:gd name="T28" fmla="*/ 29 w 50"/>
                <a:gd name="T29" fmla="*/ 28 h 49"/>
                <a:gd name="T30" fmla="*/ 29 w 50"/>
                <a:gd name="T31" fmla="*/ 28 h 49"/>
                <a:gd name="T32" fmla="*/ 36 w 50"/>
                <a:gd name="T33" fmla="*/ 28 h 49"/>
                <a:gd name="T34" fmla="*/ 43 w 50"/>
                <a:gd name="T35" fmla="*/ 28 h 49"/>
                <a:gd name="T36" fmla="*/ 36 w 50"/>
                <a:gd name="T37" fmla="*/ 28 h 49"/>
                <a:gd name="T38" fmla="*/ 43 w 50"/>
                <a:gd name="T39" fmla="*/ 7 h 49"/>
                <a:gd name="T40" fmla="*/ 50 w 50"/>
                <a:gd name="T41" fmla="*/ 7 h 49"/>
                <a:gd name="T42" fmla="*/ 50 w 50"/>
                <a:gd name="T43" fmla="*/ 7 h 49"/>
                <a:gd name="T44" fmla="*/ 50 w 50"/>
                <a:gd name="T45" fmla="*/ 7 h 49"/>
                <a:gd name="T46" fmla="*/ 43 w 50"/>
                <a:gd name="T47" fmla="*/ 28 h 49"/>
                <a:gd name="T48" fmla="*/ 43 w 50"/>
                <a:gd name="T49" fmla="*/ 35 h 49"/>
                <a:gd name="T50" fmla="*/ 36 w 50"/>
                <a:gd name="T51" fmla="*/ 35 h 49"/>
                <a:gd name="T52" fmla="*/ 29 w 50"/>
                <a:gd name="T53" fmla="*/ 35 h 49"/>
                <a:gd name="T54" fmla="*/ 29 w 50"/>
                <a:gd name="T55" fmla="*/ 28 h 49"/>
                <a:gd name="T56" fmla="*/ 36 w 50"/>
                <a:gd name="T57" fmla="*/ 35 h 49"/>
                <a:gd name="T58" fmla="*/ 21 w 50"/>
                <a:gd name="T59" fmla="*/ 49 h 49"/>
                <a:gd name="T60" fmla="*/ 21 w 50"/>
                <a:gd name="T61" fmla="*/ 49 h 49"/>
                <a:gd name="T62" fmla="*/ 14 w 50"/>
                <a:gd name="T63" fmla="*/ 49 h 49"/>
                <a:gd name="T64" fmla="*/ 7 w 50"/>
                <a:gd name="T65" fmla="*/ 49 h 49"/>
                <a:gd name="T66" fmla="*/ 0 w 50"/>
                <a:gd name="T67" fmla="*/ 49 h 49"/>
                <a:gd name="T68" fmla="*/ 7 w 50"/>
                <a:gd name="T69" fmla="*/ 42 h 49"/>
                <a:gd name="T70" fmla="*/ 29 w 50"/>
                <a:gd name="T71" fmla="*/ 21 h 49"/>
                <a:gd name="T72" fmla="*/ 36 w 50"/>
                <a:gd name="T73" fmla="*/ 28 h 49"/>
                <a:gd name="T74" fmla="*/ 29 w 50"/>
                <a:gd name="T75" fmla="*/ 21 h 49"/>
                <a:gd name="T76" fmla="*/ 29 w 50"/>
                <a:gd name="T77" fmla="*/ 14 h 49"/>
                <a:gd name="T78" fmla="*/ 29 w 50"/>
                <a:gd name="T79" fmla="*/ 14 h 49"/>
                <a:gd name="T80" fmla="*/ 29 w 50"/>
                <a:gd name="T81" fmla="*/ 14 h 49"/>
                <a:gd name="T82" fmla="*/ 36 w 50"/>
                <a:gd name="T83" fmla="*/ 0 h 49"/>
                <a:gd name="T84" fmla="*/ 43 w 50"/>
                <a:gd name="T8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0" h="49">
                  <a:moveTo>
                    <a:pt x="43" y="0"/>
                  </a:moveTo>
                  <a:lnTo>
                    <a:pt x="36" y="14"/>
                  </a:lnTo>
                  <a:lnTo>
                    <a:pt x="29" y="14"/>
                  </a:lnTo>
                  <a:lnTo>
                    <a:pt x="36" y="14"/>
                  </a:lnTo>
                  <a:lnTo>
                    <a:pt x="36" y="21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14" y="49"/>
                  </a:lnTo>
                  <a:lnTo>
                    <a:pt x="7" y="49"/>
                  </a:lnTo>
                  <a:lnTo>
                    <a:pt x="7" y="42"/>
                  </a:lnTo>
                  <a:lnTo>
                    <a:pt x="14" y="42"/>
                  </a:lnTo>
                  <a:lnTo>
                    <a:pt x="21" y="49"/>
                  </a:lnTo>
                  <a:lnTo>
                    <a:pt x="14" y="42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36" y="28"/>
                  </a:lnTo>
                  <a:lnTo>
                    <a:pt x="43" y="28"/>
                  </a:lnTo>
                  <a:lnTo>
                    <a:pt x="36" y="28"/>
                  </a:lnTo>
                  <a:lnTo>
                    <a:pt x="43" y="7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43" y="28"/>
                  </a:lnTo>
                  <a:lnTo>
                    <a:pt x="43" y="35"/>
                  </a:lnTo>
                  <a:lnTo>
                    <a:pt x="36" y="35"/>
                  </a:lnTo>
                  <a:lnTo>
                    <a:pt x="29" y="35"/>
                  </a:lnTo>
                  <a:lnTo>
                    <a:pt x="29" y="28"/>
                  </a:lnTo>
                  <a:lnTo>
                    <a:pt x="36" y="35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14" y="49"/>
                  </a:lnTo>
                  <a:lnTo>
                    <a:pt x="7" y="49"/>
                  </a:lnTo>
                  <a:lnTo>
                    <a:pt x="0" y="49"/>
                  </a:lnTo>
                  <a:lnTo>
                    <a:pt x="7" y="42"/>
                  </a:lnTo>
                  <a:lnTo>
                    <a:pt x="29" y="21"/>
                  </a:lnTo>
                  <a:lnTo>
                    <a:pt x="36" y="28"/>
                  </a:lnTo>
                  <a:lnTo>
                    <a:pt x="29" y="21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36" y="0"/>
                  </a:lnTo>
                  <a:lnTo>
                    <a:pt x="43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12" name="Freeform 792"/>
            <p:cNvSpPr>
              <a:spLocks/>
            </p:cNvSpPr>
            <p:nvPr/>
          </p:nvSpPr>
          <p:spPr bwMode="auto">
            <a:xfrm>
              <a:off x="3550" y="3195"/>
              <a:ext cx="8" cy="14"/>
            </a:xfrm>
            <a:custGeom>
              <a:avLst/>
              <a:gdLst>
                <a:gd name="T0" fmla="*/ 7 w 14"/>
                <a:gd name="T1" fmla="*/ 21 h 21"/>
                <a:gd name="T2" fmla="*/ 0 w 14"/>
                <a:gd name="T3" fmla="*/ 14 h 21"/>
                <a:gd name="T4" fmla="*/ 0 w 14"/>
                <a:gd name="T5" fmla="*/ 7 h 21"/>
                <a:gd name="T6" fmla="*/ 7 w 14"/>
                <a:gd name="T7" fmla="*/ 0 h 21"/>
                <a:gd name="T8" fmla="*/ 7 w 14"/>
                <a:gd name="T9" fmla="*/ 7 h 21"/>
                <a:gd name="T10" fmla="*/ 14 w 14"/>
                <a:gd name="T11" fmla="*/ 14 h 21"/>
                <a:gd name="T12" fmla="*/ 7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7" y="21"/>
                  </a:moveTo>
                  <a:lnTo>
                    <a:pt x="0" y="14"/>
                  </a:lnTo>
                  <a:lnTo>
                    <a:pt x="0" y="7"/>
                  </a:lnTo>
                  <a:lnTo>
                    <a:pt x="7" y="0"/>
                  </a:lnTo>
                  <a:lnTo>
                    <a:pt x="7" y="7"/>
                  </a:lnTo>
                  <a:lnTo>
                    <a:pt x="14" y="14"/>
                  </a:lnTo>
                  <a:lnTo>
                    <a:pt x="7" y="21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13" name="Freeform 793"/>
            <p:cNvSpPr>
              <a:spLocks/>
            </p:cNvSpPr>
            <p:nvPr/>
          </p:nvSpPr>
          <p:spPr bwMode="auto">
            <a:xfrm>
              <a:off x="3541" y="3209"/>
              <a:ext cx="21" cy="35"/>
            </a:xfrm>
            <a:custGeom>
              <a:avLst/>
              <a:gdLst>
                <a:gd name="T0" fmla="*/ 29 w 36"/>
                <a:gd name="T1" fmla="*/ 0 h 50"/>
                <a:gd name="T2" fmla="*/ 15 w 36"/>
                <a:gd name="T3" fmla="*/ 21 h 50"/>
                <a:gd name="T4" fmla="*/ 15 w 36"/>
                <a:gd name="T5" fmla="*/ 21 h 50"/>
                <a:gd name="T6" fmla="*/ 0 w 36"/>
                <a:gd name="T7" fmla="*/ 43 h 50"/>
                <a:gd name="T8" fmla="*/ 8 w 36"/>
                <a:gd name="T9" fmla="*/ 50 h 50"/>
                <a:gd name="T10" fmla="*/ 22 w 36"/>
                <a:gd name="T11" fmla="*/ 28 h 50"/>
                <a:gd name="T12" fmla="*/ 22 w 36"/>
                <a:gd name="T13" fmla="*/ 28 h 50"/>
                <a:gd name="T14" fmla="*/ 36 w 36"/>
                <a:gd name="T15" fmla="*/ 14 h 50"/>
                <a:gd name="T16" fmla="*/ 29 w 36"/>
                <a:gd name="T1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0">
                  <a:moveTo>
                    <a:pt x="29" y="0"/>
                  </a:moveTo>
                  <a:lnTo>
                    <a:pt x="15" y="21"/>
                  </a:lnTo>
                  <a:lnTo>
                    <a:pt x="15" y="21"/>
                  </a:lnTo>
                  <a:lnTo>
                    <a:pt x="0" y="43"/>
                  </a:lnTo>
                  <a:lnTo>
                    <a:pt x="8" y="50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36" y="14"/>
                  </a:lnTo>
                  <a:lnTo>
                    <a:pt x="29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14" name="Freeform 794"/>
            <p:cNvSpPr>
              <a:spLocks/>
            </p:cNvSpPr>
            <p:nvPr/>
          </p:nvSpPr>
          <p:spPr bwMode="auto">
            <a:xfrm>
              <a:off x="3541" y="3205"/>
              <a:ext cx="29" cy="49"/>
            </a:xfrm>
            <a:custGeom>
              <a:avLst/>
              <a:gdLst>
                <a:gd name="T0" fmla="*/ 36 w 50"/>
                <a:gd name="T1" fmla="*/ 14 h 71"/>
                <a:gd name="T2" fmla="*/ 8 w 50"/>
                <a:gd name="T3" fmla="*/ 57 h 71"/>
                <a:gd name="T4" fmla="*/ 0 w 50"/>
                <a:gd name="T5" fmla="*/ 57 h 71"/>
                <a:gd name="T6" fmla="*/ 8 w 50"/>
                <a:gd name="T7" fmla="*/ 50 h 71"/>
                <a:gd name="T8" fmla="*/ 15 w 50"/>
                <a:gd name="T9" fmla="*/ 57 h 71"/>
                <a:gd name="T10" fmla="*/ 15 w 50"/>
                <a:gd name="T11" fmla="*/ 64 h 71"/>
                <a:gd name="T12" fmla="*/ 8 w 50"/>
                <a:gd name="T13" fmla="*/ 57 h 71"/>
                <a:gd name="T14" fmla="*/ 22 w 50"/>
                <a:gd name="T15" fmla="*/ 35 h 71"/>
                <a:gd name="T16" fmla="*/ 22 w 50"/>
                <a:gd name="T17" fmla="*/ 35 h 71"/>
                <a:gd name="T18" fmla="*/ 22 w 50"/>
                <a:gd name="T19" fmla="*/ 35 h 71"/>
                <a:gd name="T20" fmla="*/ 36 w 50"/>
                <a:gd name="T21" fmla="*/ 21 h 71"/>
                <a:gd name="T22" fmla="*/ 43 w 50"/>
                <a:gd name="T23" fmla="*/ 21 h 71"/>
                <a:gd name="T24" fmla="*/ 36 w 50"/>
                <a:gd name="T25" fmla="*/ 21 h 71"/>
                <a:gd name="T26" fmla="*/ 29 w 50"/>
                <a:gd name="T27" fmla="*/ 7 h 71"/>
                <a:gd name="T28" fmla="*/ 29 w 50"/>
                <a:gd name="T29" fmla="*/ 7 h 71"/>
                <a:gd name="T30" fmla="*/ 36 w 50"/>
                <a:gd name="T31" fmla="*/ 0 h 71"/>
                <a:gd name="T32" fmla="*/ 36 w 50"/>
                <a:gd name="T33" fmla="*/ 7 h 71"/>
                <a:gd name="T34" fmla="*/ 43 w 50"/>
                <a:gd name="T35" fmla="*/ 21 h 71"/>
                <a:gd name="T36" fmla="*/ 50 w 50"/>
                <a:gd name="T37" fmla="*/ 28 h 71"/>
                <a:gd name="T38" fmla="*/ 43 w 50"/>
                <a:gd name="T39" fmla="*/ 28 h 71"/>
                <a:gd name="T40" fmla="*/ 29 w 50"/>
                <a:gd name="T41" fmla="*/ 42 h 71"/>
                <a:gd name="T42" fmla="*/ 22 w 50"/>
                <a:gd name="T43" fmla="*/ 35 h 71"/>
                <a:gd name="T44" fmla="*/ 29 w 50"/>
                <a:gd name="T45" fmla="*/ 42 h 71"/>
                <a:gd name="T46" fmla="*/ 15 w 50"/>
                <a:gd name="T47" fmla="*/ 64 h 71"/>
                <a:gd name="T48" fmla="*/ 8 w 50"/>
                <a:gd name="T49" fmla="*/ 71 h 71"/>
                <a:gd name="T50" fmla="*/ 8 w 50"/>
                <a:gd name="T51" fmla="*/ 64 h 71"/>
                <a:gd name="T52" fmla="*/ 0 w 50"/>
                <a:gd name="T53" fmla="*/ 57 h 71"/>
                <a:gd name="T54" fmla="*/ 0 w 50"/>
                <a:gd name="T55" fmla="*/ 57 h 71"/>
                <a:gd name="T56" fmla="*/ 0 w 50"/>
                <a:gd name="T57" fmla="*/ 50 h 71"/>
                <a:gd name="T58" fmla="*/ 29 w 50"/>
                <a:gd name="T59" fmla="*/ 7 h 71"/>
                <a:gd name="T60" fmla="*/ 36 w 50"/>
                <a:gd name="T61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" h="71">
                  <a:moveTo>
                    <a:pt x="36" y="14"/>
                  </a:moveTo>
                  <a:lnTo>
                    <a:pt x="8" y="57"/>
                  </a:lnTo>
                  <a:lnTo>
                    <a:pt x="0" y="57"/>
                  </a:lnTo>
                  <a:lnTo>
                    <a:pt x="8" y="50"/>
                  </a:lnTo>
                  <a:lnTo>
                    <a:pt x="15" y="57"/>
                  </a:lnTo>
                  <a:lnTo>
                    <a:pt x="15" y="64"/>
                  </a:lnTo>
                  <a:lnTo>
                    <a:pt x="8" y="57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22" y="35"/>
                  </a:lnTo>
                  <a:lnTo>
                    <a:pt x="36" y="21"/>
                  </a:lnTo>
                  <a:lnTo>
                    <a:pt x="43" y="21"/>
                  </a:lnTo>
                  <a:lnTo>
                    <a:pt x="36" y="21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36" y="0"/>
                  </a:lnTo>
                  <a:lnTo>
                    <a:pt x="36" y="7"/>
                  </a:lnTo>
                  <a:lnTo>
                    <a:pt x="43" y="21"/>
                  </a:lnTo>
                  <a:lnTo>
                    <a:pt x="50" y="28"/>
                  </a:lnTo>
                  <a:lnTo>
                    <a:pt x="43" y="28"/>
                  </a:lnTo>
                  <a:lnTo>
                    <a:pt x="29" y="42"/>
                  </a:lnTo>
                  <a:lnTo>
                    <a:pt x="22" y="35"/>
                  </a:lnTo>
                  <a:lnTo>
                    <a:pt x="29" y="42"/>
                  </a:lnTo>
                  <a:lnTo>
                    <a:pt x="15" y="64"/>
                  </a:lnTo>
                  <a:lnTo>
                    <a:pt x="8" y="71"/>
                  </a:lnTo>
                  <a:lnTo>
                    <a:pt x="8" y="64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29" y="7"/>
                  </a:lnTo>
                  <a:lnTo>
                    <a:pt x="36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15" name="Freeform 795"/>
            <p:cNvSpPr>
              <a:spLocks/>
            </p:cNvSpPr>
            <p:nvPr/>
          </p:nvSpPr>
          <p:spPr bwMode="auto">
            <a:xfrm>
              <a:off x="3550" y="3224"/>
              <a:ext cx="20" cy="30"/>
            </a:xfrm>
            <a:custGeom>
              <a:avLst/>
              <a:gdLst>
                <a:gd name="T0" fmla="*/ 28 w 35"/>
                <a:gd name="T1" fmla="*/ 0 h 43"/>
                <a:gd name="T2" fmla="*/ 14 w 35"/>
                <a:gd name="T3" fmla="*/ 14 h 43"/>
                <a:gd name="T4" fmla="*/ 14 w 35"/>
                <a:gd name="T5" fmla="*/ 22 h 43"/>
                <a:gd name="T6" fmla="*/ 0 w 35"/>
                <a:gd name="T7" fmla="*/ 43 h 43"/>
                <a:gd name="T8" fmla="*/ 0 w 35"/>
                <a:gd name="T9" fmla="*/ 43 h 43"/>
                <a:gd name="T10" fmla="*/ 21 w 35"/>
                <a:gd name="T11" fmla="*/ 22 h 43"/>
                <a:gd name="T12" fmla="*/ 21 w 35"/>
                <a:gd name="T13" fmla="*/ 22 h 43"/>
                <a:gd name="T14" fmla="*/ 35 w 35"/>
                <a:gd name="T15" fmla="*/ 7 h 43"/>
                <a:gd name="T16" fmla="*/ 28 w 35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43">
                  <a:moveTo>
                    <a:pt x="28" y="0"/>
                  </a:moveTo>
                  <a:lnTo>
                    <a:pt x="14" y="14"/>
                  </a:lnTo>
                  <a:lnTo>
                    <a:pt x="14" y="2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35" y="7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16" name="Freeform 796"/>
            <p:cNvSpPr>
              <a:spLocks/>
            </p:cNvSpPr>
            <p:nvPr/>
          </p:nvSpPr>
          <p:spPr bwMode="auto">
            <a:xfrm>
              <a:off x="3550" y="3219"/>
              <a:ext cx="29" cy="40"/>
            </a:xfrm>
            <a:custGeom>
              <a:avLst/>
              <a:gdLst>
                <a:gd name="T0" fmla="*/ 35 w 49"/>
                <a:gd name="T1" fmla="*/ 14 h 57"/>
                <a:gd name="T2" fmla="*/ 21 w 49"/>
                <a:gd name="T3" fmla="*/ 29 h 57"/>
                <a:gd name="T4" fmla="*/ 14 w 49"/>
                <a:gd name="T5" fmla="*/ 21 h 57"/>
                <a:gd name="T6" fmla="*/ 21 w 49"/>
                <a:gd name="T7" fmla="*/ 21 h 57"/>
                <a:gd name="T8" fmla="*/ 21 w 49"/>
                <a:gd name="T9" fmla="*/ 29 h 57"/>
                <a:gd name="T10" fmla="*/ 21 w 49"/>
                <a:gd name="T11" fmla="*/ 36 h 57"/>
                <a:gd name="T12" fmla="*/ 21 w 49"/>
                <a:gd name="T13" fmla="*/ 36 h 57"/>
                <a:gd name="T14" fmla="*/ 7 w 49"/>
                <a:gd name="T15" fmla="*/ 57 h 57"/>
                <a:gd name="T16" fmla="*/ 0 w 49"/>
                <a:gd name="T17" fmla="*/ 50 h 57"/>
                <a:gd name="T18" fmla="*/ 0 w 49"/>
                <a:gd name="T19" fmla="*/ 50 h 57"/>
                <a:gd name="T20" fmla="*/ 35 w 49"/>
                <a:gd name="T21" fmla="*/ 14 h 57"/>
                <a:gd name="T22" fmla="*/ 42 w 49"/>
                <a:gd name="T23" fmla="*/ 14 h 57"/>
                <a:gd name="T24" fmla="*/ 35 w 49"/>
                <a:gd name="T25" fmla="*/ 21 h 57"/>
                <a:gd name="T26" fmla="*/ 28 w 49"/>
                <a:gd name="T27" fmla="*/ 14 h 57"/>
                <a:gd name="T28" fmla="*/ 28 w 49"/>
                <a:gd name="T29" fmla="*/ 7 h 57"/>
                <a:gd name="T30" fmla="*/ 35 w 49"/>
                <a:gd name="T31" fmla="*/ 0 h 57"/>
                <a:gd name="T32" fmla="*/ 35 w 49"/>
                <a:gd name="T33" fmla="*/ 7 h 57"/>
                <a:gd name="T34" fmla="*/ 42 w 49"/>
                <a:gd name="T35" fmla="*/ 14 h 57"/>
                <a:gd name="T36" fmla="*/ 49 w 49"/>
                <a:gd name="T37" fmla="*/ 21 h 57"/>
                <a:gd name="T38" fmla="*/ 42 w 49"/>
                <a:gd name="T39" fmla="*/ 21 h 57"/>
                <a:gd name="T40" fmla="*/ 7 w 49"/>
                <a:gd name="T41" fmla="*/ 57 h 57"/>
                <a:gd name="T42" fmla="*/ 7 w 49"/>
                <a:gd name="T43" fmla="*/ 57 h 57"/>
                <a:gd name="T44" fmla="*/ 0 w 49"/>
                <a:gd name="T45" fmla="*/ 50 h 57"/>
                <a:gd name="T46" fmla="*/ 14 w 49"/>
                <a:gd name="T47" fmla="*/ 29 h 57"/>
                <a:gd name="T48" fmla="*/ 21 w 49"/>
                <a:gd name="T49" fmla="*/ 36 h 57"/>
                <a:gd name="T50" fmla="*/ 14 w 49"/>
                <a:gd name="T51" fmla="*/ 29 h 57"/>
                <a:gd name="T52" fmla="*/ 14 w 49"/>
                <a:gd name="T53" fmla="*/ 21 h 57"/>
                <a:gd name="T54" fmla="*/ 14 w 49"/>
                <a:gd name="T55" fmla="*/ 21 h 57"/>
                <a:gd name="T56" fmla="*/ 14 w 49"/>
                <a:gd name="T57" fmla="*/ 21 h 57"/>
                <a:gd name="T58" fmla="*/ 28 w 49"/>
                <a:gd name="T59" fmla="*/ 7 h 57"/>
                <a:gd name="T60" fmla="*/ 35 w 49"/>
                <a:gd name="T61" fmla="*/ 1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57">
                  <a:moveTo>
                    <a:pt x="35" y="14"/>
                  </a:moveTo>
                  <a:lnTo>
                    <a:pt x="21" y="29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1" y="29"/>
                  </a:lnTo>
                  <a:lnTo>
                    <a:pt x="21" y="36"/>
                  </a:lnTo>
                  <a:lnTo>
                    <a:pt x="21" y="36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35" y="14"/>
                  </a:lnTo>
                  <a:lnTo>
                    <a:pt x="42" y="14"/>
                  </a:lnTo>
                  <a:lnTo>
                    <a:pt x="35" y="21"/>
                  </a:lnTo>
                  <a:lnTo>
                    <a:pt x="28" y="14"/>
                  </a:lnTo>
                  <a:lnTo>
                    <a:pt x="28" y="7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42" y="14"/>
                  </a:lnTo>
                  <a:lnTo>
                    <a:pt x="49" y="21"/>
                  </a:lnTo>
                  <a:lnTo>
                    <a:pt x="42" y="21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14" y="29"/>
                  </a:lnTo>
                  <a:lnTo>
                    <a:pt x="21" y="36"/>
                  </a:lnTo>
                  <a:lnTo>
                    <a:pt x="14" y="29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28" y="7"/>
                  </a:lnTo>
                  <a:lnTo>
                    <a:pt x="35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17" name="Freeform 797"/>
            <p:cNvSpPr>
              <a:spLocks/>
            </p:cNvSpPr>
            <p:nvPr/>
          </p:nvSpPr>
          <p:spPr bwMode="auto">
            <a:xfrm>
              <a:off x="3512" y="3130"/>
              <a:ext cx="101" cy="99"/>
            </a:xfrm>
            <a:custGeom>
              <a:avLst/>
              <a:gdLst>
                <a:gd name="T0" fmla="*/ 0 w 170"/>
                <a:gd name="T1" fmla="*/ 0 h 141"/>
                <a:gd name="T2" fmla="*/ 106 w 170"/>
                <a:gd name="T3" fmla="*/ 141 h 141"/>
                <a:gd name="T4" fmla="*/ 170 w 170"/>
                <a:gd name="T5" fmla="*/ 134 h 141"/>
                <a:gd name="T6" fmla="*/ 64 w 170"/>
                <a:gd name="T7" fmla="*/ 0 h 141"/>
                <a:gd name="T8" fmla="*/ 0 w 170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1">
                  <a:moveTo>
                    <a:pt x="0" y="0"/>
                  </a:moveTo>
                  <a:lnTo>
                    <a:pt x="106" y="141"/>
                  </a:lnTo>
                  <a:lnTo>
                    <a:pt x="170" y="134"/>
                  </a:lnTo>
                  <a:lnTo>
                    <a:pt x="64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18" name="Freeform 798"/>
            <p:cNvSpPr>
              <a:spLocks/>
            </p:cNvSpPr>
            <p:nvPr/>
          </p:nvSpPr>
          <p:spPr bwMode="auto">
            <a:xfrm>
              <a:off x="3512" y="3130"/>
              <a:ext cx="109" cy="104"/>
            </a:xfrm>
            <a:custGeom>
              <a:avLst/>
              <a:gdLst>
                <a:gd name="T0" fmla="*/ 7 w 184"/>
                <a:gd name="T1" fmla="*/ 0 h 148"/>
                <a:gd name="T2" fmla="*/ 113 w 184"/>
                <a:gd name="T3" fmla="*/ 141 h 148"/>
                <a:gd name="T4" fmla="*/ 106 w 184"/>
                <a:gd name="T5" fmla="*/ 148 h 148"/>
                <a:gd name="T6" fmla="*/ 106 w 184"/>
                <a:gd name="T7" fmla="*/ 141 h 148"/>
                <a:gd name="T8" fmla="*/ 170 w 184"/>
                <a:gd name="T9" fmla="*/ 134 h 148"/>
                <a:gd name="T10" fmla="*/ 177 w 184"/>
                <a:gd name="T11" fmla="*/ 134 h 148"/>
                <a:gd name="T12" fmla="*/ 170 w 184"/>
                <a:gd name="T13" fmla="*/ 141 h 148"/>
                <a:gd name="T14" fmla="*/ 64 w 184"/>
                <a:gd name="T15" fmla="*/ 7 h 148"/>
                <a:gd name="T16" fmla="*/ 64 w 184"/>
                <a:gd name="T17" fmla="*/ 0 h 148"/>
                <a:gd name="T18" fmla="*/ 71 w 184"/>
                <a:gd name="T19" fmla="*/ 0 h 148"/>
                <a:gd name="T20" fmla="*/ 71 w 184"/>
                <a:gd name="T21" fmla="*/ 0 h 148"/>
                <a:gd name="T22" fmla="*/ 177 w 184"/>
                <a:gd name="T23" fmla="*/ 134 h 148"/>
                <a:gd name="T24" fmla="*/ 184 w 184"/>
                <a:gd name="T25" fmla="*/ 141 h 148"/>
                <a:gd name="T26" fmla="*/ 170 w 184"/>
                <a:gd name="T27" fmla="*/ 141 h 148"/>
                <a:gd name="T28" fmla="*/ 106 w 184"/>
                <a:gd name="T29" fmla="*/ 148 h 148"/>
                <a:gd name="T30" fmla="*/ 106 w 184"/>
                <a:gd name="T31" fmla="*/ 148 h 148"/>
                <a:gd name="T32" fmla="*/ 106 w 184"/>
                <a:gd name="T33" fmla="*/ 148 h 148"/>
                <a:gd name="T34" fmla="*/ 0 w 184"/>
                <a:gd name="T35" fmla="*/ 7 h 148"/>
                <a:gd name="T36" fmla="*/ 7 w 184"/>
                <a:gd name="T3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148">
                  <a:moveTo>
                    <a:pt x="7" y="0"/>
                  </a:moveTo>
                  <a:lnTo>
                    <a:pt x="113" y="141"/>
                  </a:lnTo>
                  <a:lnTo>
                    <a:pt x="106" y="148"/>
                  </a:lnTo>
                  <a:lnTo>
                    <a:pt x="106" y="141"/>
                  </a:lnTo>
                  <a:lnTo>
                    <a:pt x="170" y="134"/>
                  </a:lnTo>
                  <a:lnTo>
                    <a:pt x="177" y="134"/>
                  </a:lnTo>
                  <a:lnTo>
                    <a:pt x="170" y="141"/>
                  </a:lnTo>
                  <a:lnTo>
                    <a:pt x="64" y="7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177" y="134"/>
                  </a:lnTo>
                  <a:lnTo>
                    <a:pt x="184" y="141"/>
                  </a:lnTo>
                  <a:lnTo>
                    <a:pt x="170" y="141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106" y="148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19" name="Freeform 799"/>
            <p:cNvSpPr>
              <a:spLocks/>
            </p:cNvSpPr>
            <p:nvPr/>
          </p:nvSpPr>
          <p:spPr bwMode="auto">
            <a:xfrm>
              <a:off x="3507" y="3130"/>
              <a:ext cx="43" cy="5"/>
            </a:xfrm>
            <a:custGeom>
              <a:avLst/>
              <a:gdLst>
                <a:gd name="T0" fmla="*/ 71 w 71"/>
                <a:gd name="T1" fmla="*/ 7 h 7"/>
                <a:gd name="T2" fmla="*/ 7 w 71"/>
                <a:gd name="T3" fmla="*/ 7 h 7"/>
                <a:gd name="T4" fmla="*/ 7 w 71"/>
                <a:gd name="T5" fmla="*/ 7 h 7"/>
                <a:gd name="T6" fmla="*/ 0 w 71"/>
                <a:gd name="T7" fmla="*/ 0 h 7"/>
                <a:gd name="T8" fmla="*/ 7 w 71"/>
                <a:gd name="T9" fmla="*/ 0 h 7"/>
                <a:gd name="T10" fmla="*/ 71 w 71"/>
                <a:gd name="T11" fmla="*/ 0 h 7"/>
                <a:gd name="T12" fmla="*/ 71 w 7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7">
                  <a:moveTo>
                    <a:pt x="71" y="7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1" y="0"/>
                  </a:lnTo>
                  <a:lnTo>
                    <a:pt x="71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20" name="Freeform 800"/>
            <p:cNvSpPr>
              <a:spLocks/>
            </p:cNvSpPr>
            <p:nvPr/>
          </p:nvSpPr>
          <p:spPr bwMode="auto">
            <a:xfrm>
              <a:off x="3541" y="3150"/>
              <a:ext cx="46" cy="59"/>
            </a:xfrm>
            <a:custGeom>
              <a:avLst/>
              <a:gdLst>
                <a:gd name="T0" fmla="*/ 0 w 78"/>
                <a:gd name="T1" fmla="*/ 28 h 85"/>
                <a:gd name="T2" fmla="*/ 36 w 78"/>
                <a:gd name="T3" fmla="*/ 0 h 85"/>
                <a:gd name="T4" fmla="*/ 78 w 78"/>
                <a:gd name="T5" fmla="*/ 57 h 85"/>
                <a:gd name="T6" fmla="*/ 36 w 78"/>
                <a:gd name="T7" fmla="*/ 85 h 85"/>
                <a:gd name="T8" fmla="*/ 0 w 78"/>
                <a:gd name="T9" fmla="*/ 2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5">
                  <a:moveTo>
                    <a:pt x="0" y="28"/>
                  </a:moveTo>
                  <a:lnTo>
                    <a:pt x="36" y="0"/>
                  </a:lnTo>
                  <a:lnTo>
                    <a:pt x="78" y="57"/>
                  </a:lnTo>
                  <a:lnTo>
                    <a:pt x="36" y="85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21" name="Freeform 801"/>
            <p:cNvSpPr>
              <a:spLocks/>
            </p:cNvSpPr>
            <p:nvPr/>
          </p:nvSpPr>
          <p:spPr bwMode="auto">
            <a:xfrm>
              <a:off x="3541" y="3145"/>
              <a:ext cx="51" cy="69"/>
            </a:xfrm>
            <a:custGeom>
              <a:avLst/>
              <a:gdLst>
                <a:gd name="T0" fmla="*/ 0 w 86"/>
                <a:gd name="T1" fmla="*/ 35 h 99"/>
                <a:gd name="T2" fmla="*/ 36 w 86"/>
                <a:gd name="T3" fmla="*/ 7 h 99"/>
                <a:gd name="T4" fmla="*/ 43 w 86"/>
                <a:gd name="T5" fmla="*/ 0 h 99"/>
                <a:gd name="T6" fmla="*/ 43 w 86"/>
                <a:gd name="T7" fmla="*/ 0 h 99"/>
                <a:gd name="T8" fmla="*/ 86 w 86"/>
                <a:gd name="T9" fmla="*/ 57 h 99"/>
                <a:gd name="T10" fmla="*/ 86 w 86"/>
                <a:gd name="T11" fmla="*/ 71 h 99"/>
                <a:gd name="T12" fmla="*/ 86 w 86"/>
                <a:gd name="T13" fmla="*/ 71 h 99"/>
                <a:gd name="T14" fmla="*/ 43 w 86"/>
                <a:gd name="T15" fmla="*/ 99 h 99"/>
                <a:gd name="T16" fmla="*/ 43 w 86"/>
                <a:gd name="T17" fmla="*/ 99 h 99"/>
                <a:gd name="T18" fmla="*/ 36 w 86"/>
                <a:gd name="T19" fmla="*/ 92 h 99"/>
                <a:gd name="T20" fmla="*/ 36 w 86"/>
                <a:gd name="T21" fmla="*/ 92 h 99"/>
                <a:gd name="T22" fmla="*/ 78 w 86"/>
                <a:gd name="T23" fmla="*/ 64 h 99"/>
                <a:gd name="T24" fmla="*/ 86 w 86"/>
                <a:gd name="T25" fmla="*/ 71 h 99"/>
                <a:gd name="T26" fmla="*/ 78 w 86"/>
                <a:gd name="T27" fmla="*/ 64 h 99"/>
                <a:gd name="T28" fmla="*/ 36 w 86"/>
                <a:gd name="T29" fmla="*/ 7 h 99"/>
                <a:gd name="T30" fmla="*/ 43 w 86"/>
                <a:gd name="T31" fmla="*/ 0 h 99"/>
                <a:gd name="T32" fmla="*/ 43 w 86"/>
                <a:gd name="T33" fmla="*/ 14 h 99"/>
                <a:gd name="T34" fmla="*/ 8 w 86"/>
                <a:gd name="T35" fmla="*/ 42 h 99"/>
                <a:gd name="T36" fmla="*/ 0 w 86"/>
                <a:gd name="T37" fmla="*/ 3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6" h="99">
                  <a:moveTo>
                    <a:pt x="0" y="35"/>
                  </a:moveTo>
                  <a:lnTo>
                    <a:pt x="36" y="7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86" y="57"/>
                  </a:lnTo>
                  <a:lnTo>
                    <a:pt x="86" y="71"/>
                  </a:lnTo>
                  <a:lnTo>
                    <a:pt x="86" y="71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36" y="92"/>
                  </a:lnTo>
                  <a:lnTo>
                    <a:pt x="36" y="92"/>
                  </a:lnTo>
                  <a:lnTo>
                    <a:pt x="78" y="64"/>
                  </a:lnTo>
                  <a:lnTo>
                    <a:pt x="86" y="71"/>
                  </a:lnTo>
                  <a:lnTo>
                    <a:pt x="78" y="64"/>
                  </a:lnTo>
                  <a:lnTo>
                    <a:pt x="36" y="7"/>
                  </a:lnTo>
                  <a:lnTo>
                    <a:pt x="43" y="0"/>
                  </a:lnTo>
                  <a:lnTo>
                    <a:pt x="43" y="14"/>
                  </a:lnTo>
                  <a:lnTo>
                    <a:pt x="8" y="42"/>
                  </a:lnTo>
                  <a:lnTo>
                    <a:pt x="0" y="35"/>
                  </a:ln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22" name="Freeform 802"/>
            <p:cNvSpPr>
              <a:spLocks/>
            </p:cNvSpPr>
            <p:nvPr/>
          </p:nvSpPr>
          <p:spPr bwMode="auto">
            <a:xfrm>
              <a:off x="3541" y="3165"/>
              <a:ext cx="25" cy="44"/>
            </a:xfrm>
            <a:custGeom>
              <a:avLst/>
              <a:gdLst>
                <a:gd name="T0" fmla="*/ 36 w 43"/>
                <a:gd name="T1" fmla="*/ 64 h 64"/>
                <a:gd name="T2" fmla="*/ 0 w 43"/>
                <a:gd name="T3" fmla="*/ 7 h 64"/>
                <a:gd name="T4" fmla="*/ 0 w 43"/>
                <a:gd name="T5" fmla="*/ 7 h 64"/>
                <a:gd name="T6" fmla="*/ 0 w 43"/>
                <a:gd name="T7" fmla="*/ 7 h 64"/>
                <a:gd name="T8" fmla="*/ 8 w 43"/>
                <a:gd name="T9" fmla="*/ 0 h 64"/>
                <a:gd name="T10" fmla="*/ 43 w 43"/>
                <a:gd name="T11" fmla="*/ 57 h 64"/>
                <a:gd name="T12" fmla="*/ 36 w 43"/>
                <a:gd name="T1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64">
                  <a:moveTo>
                    <a:pt x="36" y="64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43" y="57"/>
                  </a:lnTo>
                  <a:lnTo>
                    <a:pt x="36" y="64"/>
                  </a:ln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23" name="Freeform 803"/>
            <p:cNvSpPr>
              <a:spLocks/>
            </p:cNvSpPr>
            <p:nvPr/>
          </p:nvSpPr>
          <p:spPr bwMode="auto">
            <a:xfrm>
              <a:off x="3541" y="3155"/>
              <a:ext cx="38" cy="45"/>
            </a:xfrm>
            <a:custGeom>
              <a:avLst/>
              <a:gdLst>
                <a:gd name="T0" fmla="*/ 43 w 64"/>
                <a:gd name="T1" fmla="*/ 0 h 64"/>
                <a:gd name="T2" fmla="*/ 64 w 64"/>
                <a:gd name="T3" fmla="*/ 36 h 64"/>
                <a:gd name="T4" fmla="*/ 29 w 64"/>
                <a:gd name="T5" fmla="*/ 64 h 64"/>
                <a:gd name="T6" fmla="*/ 0 w 64"/>
                <a:gd name="T7" fmla="*/ 28 h 64"/>
                <a:gd name="T8" fmla="*/ 43 w 64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4">
                  <a:moveTo>
                    <a:pt x="43" y="0"/>
                  </a:moveTo>
                  <a:lnTo>
                    <a:pt x="64" y="36"/>
                  </a:lnTo>
                  <a:lnTo>
                    <a:pt x="29" y="64"/>
                  </a:lnTo>
                  <a:lnTo>
                    <a:pt x="0" y="28"/>
                  </a:lnTo>
                  <a:lnTo>
                    <a:pt x="43" y="0"/>
                  </a:lnTo>
                  <a:close/>
                </a:path>
              </a:pathLst>
            </a:cu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61924" name="Picture 804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1" y="3160"/>
              <a:ext cx="38" cy="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1925" name="Freeform 805"/>
            <p:cNvSpPr>
              <a:spLocks/>
            </p:cNvSpPr>
            <p:nvPr/>
          </p:nvSpPr>
          <p:spPr bwMode="auto">
            <a:xfrm>
              <a:off x="3697" y="3269"/>
              <a:ext cx="8" cy="10"/>
            </a:xfrm>
            <a:custGeom>
              <a:avLst/>
              <a:gdLst>
                <a:gd name="T0" fmla="*/ 14 w 14"/>
                <a:gd name="T1" fmla="*/ 7 h 14"/>
                <a:gd name="T2" fmla="*/ 7 w 14"/>
                <a:gd name="T3" fmla="*/ 7 h 14"/>
                <a:gd name="T4" fmla="*/ 7 w 14"/>
                <a:gd name="T5" fmla="*/ 0 h 14"/>
                <a:gd name="T6" fmla="*/ 0 w 14"/>
                <a:gd name="T7" fmla="*/ 7 h 14"/>
                <a:gd name="T8" fmla="*/ 0 w 14"/>
                <a:gd name="T9" fmla="*/ 7 h 14"/>
                <a:gd name="T10" fmla="*/ 0 w 14"/>
                <a:gd name="T11" fmla="*/ 14 h 14"/>
                <a:gd name="T12" fmla="*/ 7 w 14"/>
                <a:gd name="T13" fmla="*/ 14 h 14"/>
                <a:gd name="T14" fmla="*/ 7 w 14"/>
                <a:gd name="T15" fmla="*/ 14 h 14"/>
                <a:gd name="T16" fmla="*/ 14 w 14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lnTo>
                    <a:pt x="7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14" y="7"/>
                  </a:lnTo>
                  <a:close/>
                </a:path>
              </a:pathLst>
            </a:cu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26" name="Freeform 806"/>
            <p:cNvSpPr>
              <a:spLocks/>
            </p:cNvSpPr>
            <p:nvPr/>
          </p:nvSpPr>
          <p:spPr bwMode="auto">
            <a:xfrm>
              <a:off x="3693" y="3249"/>
              <a:ext cx="83" cy="55"/>
            </a:xfrm>
            <a:custGeom>
              <a:avLst/>
              <a:gdLst>
                <a:gd name="T0" fmla="*/ 14 w 141"/>
                <a:gd name="T1" fmla="*/ 35 h 78"/>
                <a:gd name="T2" fmla="*/ 14 w 141"/>
                <a:gd name="T3" fmla="*/ 14 h 78"/>
                <a:gd name="T4" fmla="*/ 0 w 141"/>
                <a:gd name="T5" fmla="*/ 0 h 78"/>
                <a:gd name="T6" fmla="*/ 28 w 141"/>
                <a:gd name="T7" fmla="*/ 7 h 78"/>
                <a:gd name="T8" fmla="*/ 113 w 141"/>
                <a:gd name="T9" fmla="*/ 35 h 78"/>
                <a:gd name="T10" fmla="*/ 141 w 141"/>
                <a:gd name="T11" fmla="*/ 42 h 78"/>
                <a:gd name="T12" fmla="*/ 113 w 141"/>
                <a:gd name="T13" fmla="*/ 49 h 78"/>
                <a:gd name="T14" fmla="*/ 21 w 141"/>
                <a:gd name="T15" fmla="*/ 71 h 78"/>
                <a:gd name="T16" fmla="*/ 7 w 141"/>
                <a:gd name="T17" fmla="*/ 78 h 78"/>
                <a:gd name="T18" fmla="*/ 7 w 141"/>
                <a:gd name="T19" fmla="*/ 64 h 78"/>
                <a:gd name="T20" fmla="*/ 14 w 141"/>
                <a:gd name="T21" fmla="*/ 56 h 78"/>
                <a:gd name="T22" fmla="*/ 106 w 141"/>
                <a:gd name="T23" fmla="*/ 35 h 78"/>
                <a:gd name="T24" fmla="*/ 113 w 141"/>
                <a:gd name="T25" fmla="*/ 49 h 78"/>
                <a:gd name="T26" fmla="*/ 106 w 141"/>
                <a:gd name="T27" fmla="*/ 49 h 78"/>
                <a:gd name="T28" fmla="*/ 21 w 141"/>
                <a:gd name="T29" fmla="*/ 21 h 78"/>
                <a:gd name="T30" fmla="*/ 28 w 141"/>
                <a:gd name="T31" fmla="*/ 7 h 78"/>
                <a:gd name="T32" fmla="*/ 28 w 141"/>
                <a:gd name="T33" fmla="*/ 14 h 78"/>
                <a:gd name="T34" fmla="*/ 28 w 141"/>
                <a:gd name="T35" fmla="*/ 35 h 78"/>
                <a:gd name="T36" fmla="*/ 14 w 141"/>
                <a:gd name="T37" fmla="*/ 3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1" h="78">
                  <a:moveTo>
                    <a:pt x="14" y="35"/>
                  </a:moveTo>
                  <a:lnTo>
                    <a:pt x="14" y="14"/>
                  </a:lnTo>
                  <a:lnTo>
                    <a:pt x="0" y="0"/>
                  </a:lnTo>
                  <a:lnTo>
                    <a:pt x="28" y="7"/>
                  </a:lnTo>
                  <a:lnTo>
                    <a:pt x="113" y="35"/>
                  </a:lnTo>
                  <a:lnTo>
                    <a:pt x="141" y="42"/>
                  </a:lnTo>
                  <a:lnTo>
                    <a:pt x="113" y="49"/>
                  </a:lnTo>
                  <a:lnTo>
                    <a:pt x="21" y="71"/>
                  </a:lnTo>
                  <a:lnTo>
                    <a:pt x="7" y="78"/>
                  </a:lnTo>
                  <a:lnTo>
                    <a:pt x="7" y="64"/>
                  </a:lnTo>
                  <a:lnTo>
                    <a:pt x="14" y="56"/>
                  </a:lnTo>
                  <a:lnTo>
                    <a:pt x="106" y="35"/>
                  </a:lnTo>
                  <a:lnTo>
                    <a:pt x="113" y="49"/>
                  </a:lnTo>
                  <a:lnTo>
                    <a:pt x="106" y="49"/>
                  </a:lnTo>
                  <a:lnTo>
                    <a:pt x="21" y="21"/>
                  </a:lnTo>
                  <a:lnTo>
                    <a:pt x="28" y="7"/>
                  </a:lnTo>
                  <a:lnTo>
                    <a:pt x="28" y="14"/>
                  </a:lnTo>
                  <a:lnTo>
                    <a:pt x="28" y="35"/>
                  </a:lnTo>
                  <a:lnTo>
                    <a:pt x="14" y="35"/>
                  </a:lnTo>
                  <a:close/>
                </a:path>
              </a:pathLst>
            </a:cu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1927" name="Freeform 807"/>
            <p:cNvSpPr>
              <a:spLocks/>
            </p:cNvSpPr>
            <p:nvPr/>
          </p:nvSpPr>
          <p:spPr bwMode="auto">
            <a:xfrm>
              <a:off x="3697" y="3274"/>
              <a:ext cx="12" cy="20"/>
            </a:xfrm>
            <a:custGeom>
              <a:avLst/>
              <a:gdLst>
                <a:gd name="T0" fmla="*/ 0 w 21"/>
                <a:gd name="T1" fmla="*/ 29 h 29"/>
                <a:gd name="T2" fmla="*/ 7 w 21"/>
                <a:gd name="T3" fmla="*/ 0 h 29"/>
                <a:gd name="T4" fmla="*/ 21 w 21"/>
                <a:gd name="T5" fmla="*/ 0 h 29"/>
                <a:gd name="T6" fmla="*/ 21 w 21"/>
                <a:gd name="T7" fmla="*/ 0 h 29"/>
                <a:gd name="T8" fmla="*/ 21 w 21"/>
                <a:gd name="T9" fmla="*/ 0 h 29"/>
                <a:gd name="T10" fmla="*/ 14 w 21"/>
                <a:gd name="T11" fmla="*/ 29 h 29"/>
                <a:gd name="T12" fmla="*/ 0 w 21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9">
                  <a:moveTo>
                    <a:pt x="0" y="29"/>
                  </a:moveTo>
                  <a:lnTo>
                    <a:pt x="7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14" y="29"/>
                  </a:lnTo>
                  <a:lnTo>
                    <a:pt x="0" y="29"/>
                  </a:lnTo>
                  <a:close/>
                </a:path>
              </a:pathLst>
            </a:cu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1928" name="Group 808"/>
            <p:cNvGrpSpPr>
              <a:grpSpLocks/>
            </p:cNvGrpSpPr>
            <p:nvPr/>
          </p:nvGrpSpPr>
          <p:grpSpPr bwMode="auto">
            <a:xfrm>
              <a:off x="3124" y="2262"/>
              <a:ext cx="1988" cy="1032"/>
              <a:chOff x="1275" y="1792"/>
              <a:chExt cx="3345" cy="1474"/>
            </a:xfrm>
          </p:grpSpPr>
          <p:sp>
            <p:nvSpPr>
              <p:cNvPr id="261929" name="Freeform 809"/>
              <p:cNvSpPr>
                <a:spLocks/>
              </p:cNvSpPr>
              <p:nvPr/>
            </p:nvSpPr>
            <p:spPr bwMode="auto">
              <a:xfrm>
                <a:off x="2246" y="3216"/>
                <a:ext cx="92" cy="50"/>
              </a:xfrm>
              <a:custGeom>
                <a:avLst/>
                <a:gdLst>
                  <a:gd name="T0" fmla="*/ 7 w 92"/>
                  <a:gd name="T1" fmla="*/ 21 h 50"/>
                  <a:gd name="T2" fmla="*/ 7 w 92"/>
                  <a:gd name="T3" fmla="*/ 0 h 50"/>
                  <a:gd name="T4" fmla="*/ 92 w 92"/>
                  <a:gd name="T5" fmla="*/ 28 h 50"/>
                  <a:gd name="T6" fmla="*/ 0 w 92"/>
                  <a:gd name="T7" fmla="*/ 50 h 50"/>
                  <a:gd name="T8" fmla="*/ 7 w 92"/>
                  <a:gd name="T9" fmla="*/ 2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50">
                    <a:moveTo>
                      <a:pt x="7" y="21"/>
                    </a:moveTo>
                    <a:lnTo>
                      <a:pt x="7" y="0"/>
                    </a:lnTo>
                    <a:lnTo>
                      <a:pt x="92" y="28"/>
                    </a:lnTo>
                    <a:lnTo>
                      <a:pt x="0" y="50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30" name="Rectangle 810"/>
              <p:cNvSpPr>
                <a:spLocks noChangeArrowheads="1"/>
              </p:cNvSpPr>
              <p:nvPr/>
            </p:nvSpPr>
            <p:spPr bwMode="auto">
              <a:xfrm>
                <a:off x="2246" y="3230"/>
                <a:ext cx="7" cy="14"/>
              </a:xfrm>
              <a:prstGeom prst="rect">
                <a:avLst/>
              </a:pr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31" name="Freeform 811"/>
              <p:cNvSpPr>
                <a:spLocks/>
              </p:cNvSpPr>
              <p:nvPr/>
            </p:nvSpPr>
            <p:spPr bwMode="auto">
              <a:xfrm>
                <a:off x="2104" y="3202"/>
                <a:ext cx="142" cy="42"/>
              </a:xfrm>
              <a:custGeom>
                <a:avLst/>
                <a:gdLst>
                  <a:gd name="T0" fmla="*/ 142 w 142"/>
                  <a:gd name="T1" fmla="*/ 42 h 42"/>
                  <a:gd name="T2" fmla="*/ 0 w 142"/>
                  <a:gd name="T3" fmla="*/ 14 h 42"/>
                  <a:gd name="T4" fmla="*/ 0 w 142"/>
                  <a:gd name="T5" fmla="*/ 14 h 42"/>
                  <a:gd name="T6" fmla="*/ 7 w 142"/>
                  <a:gd name="T7" fmla="*/ 0 h 42"/>
                  <a:gd name="T8" fmla="*/ 0 w 142"/>
                  <a:gd name="T9" fmla="*/ 0 h 42"/>
                  <a:gd name="T10" fmla="*/ 142 w 142"/>
                  <a:gd name="T11" fmla="*/ 28 h 42"/>
                  <a:gd name="T12" fmla="*/ 142 w 142"/>
                  <a:gd name="T1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42">
                    <a:moveTo>
                      <a:pt x="142" y="42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42" y="28"/>
                    </a:lnTo>
                    <a:lnTo>
                      <a:pt x="142" y="42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32" name="Freeform 812"/>
              <p:cNvSpPr>
                <a:spLocks/>
              </p:cNvSpPr>
              <p:nvPr/>
            </p:nvSpPr>
            <p:spPr bwMode="auto">
              <a:xfrm>
                <a:off x="2054" y="3180"/>
                <a:ext cx="57" cy="36"/>
              </a:xfrm>
              <a:custGeom>
                <a:avLst/>
                <a:gdLst>
                  <a:gd name="T0" fmla="*/ 50 w 57"/>
                  <a:gd name="T1" fmla="*/ 36 h 36"/>
                  <a:gd name="T2" fmla="*/ 8 w 57"/>
                  <a:gd name="T3" fmla="*/ 15 h 36"/>
                  <a:gd name="T4" fmla="*/ 0 w 57"/>
                  <a:gd name="T5" fmla="*/ 15 h 36"/>
                  <a:gd name="T6" fmla="*/ 15 w 57"/>
                  <a:gd name="T7" fmla="*/ 8 h 36"/>
                  <a:gd name="T8" fmla="*/ 15 w 57"/>
                  <a:gd name="T9" fmla="*/ 0 h 36"/>
                  <a:gd name="T10" fmla="*/ 57 w 57"/>
                  <a:gd name="T11" fmla="*/ 22 h 36"/>
                  <a:gd name="T12" fmla="*/ 50 w 57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6">
                    <a:moveTo>
                      <a:pt x="50" y="36"/>
                    </a:moveTo>
                    <a:lnTo>
                      <a:pt x="8" y="15"/>
                    </a:lnTo>
                    <a:lnTo>
                      <a:pt x="0" y="15"/>
                    </a:lnTo>
                    <a:lnTo>
                      <a:pt x="15" y="8"/>
                    </a:lnTo>
                    <a:lnTo>
                      <a:pt x="15" y="0"/>
                    </a:lnTo>
                    <a:lnTo>
                      <a:pt x="57" y="22"/>
                    </a:lnTo>
                    <a:lnTo>
                      <a:pt x="50" y="36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33" name="Freeform 813"/>
              <p:cNvSpPr>
                <a:spLocks/>
              </p:cNvSpPr>
              <p:nvPr/>
            </p:nvSpPr>
            <p:spPr bwMode="auto">
              <a:xfrm>
                <a:off x="2040" y="3159"/>
                <a:ext cx="14" cy="14"/>
              </a:xfrm>
              <a:custGeom>
                <a:avLst/>
                <a:gdLst>
                  <a:gd name="T0" fmla="*/ 0 w 14"/>
                  <a:gd name="T1" fmla="*/ 14 h 14"/>
                  <a:gd name="T2" fmla="*/ 0 w 14"/>
                  <a:gd name="T3" fmla="*/ 7 h 14"/>
                  <a:gd name="T4" fmla="*/ 14 w 14"/>
                  <a:gd name="T5" fmla="*/ 0 h 14"/>
                  <a:gd name="T6" fmla="*/ 14 w 14"/>
                  <a:gd name="T7" fmla="*/ 7 h 14"/>
                  <a:gd name="T8" fmla="*/ 0 w 14"/>
                  <a:gd name="T9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0" y="14"/>
                    </a:moveTo>
                    <a:lnTo>
                      <a:pt x="0" y="7"/>
                    </a:lnTo>
                    <a:lnTo>
                      <a:pt x="14" y="0"/>
                    </a:lnTo>
                    <a:lnTo>
                      <a:pt x="14" y="7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34" name="Freeform 814"/>
              <p:cNvSpPr>
                <a:spLocks/>
              </p:cNvSpPr>
              <p:nvPr/>
            </p:nvSpPr>
            <p:spPr bwMode="auto">
              <a:xfrm>
                <a:off x="2040" y="3166"/>
                <a:ext cx="29" cy="29"/>
              </a:xfrm>
              <a:custGeom>
                <a:avLst/>
                <a:gdLst>
                  <a:gd name="T0" fmla="*/ 14 w 29"/>
                  <a:gd name="T1" fmla="*/ 29 h 29"/>
                  <a:gd name="T2" fmla="*/ 29 w 29"/>
                  <a:gd name="T3" fmla="*/ 22 h 29"/>
                  <a:gd name="T4" fmla="*/ 14 w 29"/>
                  <a:gd name="T5" fmla="*/ 0 h 29"/>
                  <a:gd name="T6" fmla="*/ 0 w 29"/>
                  <a:gd name="T7" fmla="*/ 7 h 29"/>
                  <a:gd name="T8" fmla="*/ 14 w 29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9">
                    <a:moveTo>
                      <a:pt x="14" y="29"/>
                    </a:moveTo>
                    <a:lnTo>
                      <a:pt x="29" y="22"/>
                    </a:lnTo>
                    <a:lnTo>
                      <a:pt x="14" y="0"/>
                    </a:lnTo>
                    <a:lnTo>
                      <a:pt x="0" y="7"/>
                    </a:lnTo>
                    <a:lnTo>
                      <a:pt x="14" y="29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35" name="Freeform 815"/>
              <p:cNvSpPr>
                <a:spLocks/>
              </p:cNvSpPr>
              <p:nvPr/>
            </p:nvSpPr>
            <p:spPr bwMode="auto">
              <a:xfrm>
                <a:off x="1757" y="2876"/>
                <a:ext cx="14" cy="14"/>
              </a:xfrm>
              <a:custGeom>
                <a:avLst/>
                <a:gdLst>
                  <a:gd name="T0" fmla="*/ 0 w 14"/>
                  <a:gd name="T1" fmla="*/ 7 h 14"/>
                  <a:gd name="T2" fmla="*/ 0 w 14"/>
                  <a:gd name="T3" fmla="*/ 14 h 14"/>
                  <a:gd name="T4" fmla="*/ 14 w 14"/>
                  <a:gd name="T5" fmla="*/ 7 h 14"/>
                  <a:gd name="T6" fmla="*/ 14 w 14"/>
                  <a:gd name="T7" fmla="*/ 0 h 14"/>
                  <a:gd name="T8" fmla="*/ 0 w 14"/>
                  <a:gd name="T9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0" y="7"/>
                    </a:moveTo>
                    <a:lnTo>
                      <a:pt x="0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36" name="Freeform 816"/>
              <p:cNvSpPr>
                <a:spLocks/>
              </p:cNvSpPr>
              <p:nvPr/>
            </p:nvSpPr>
            <p:spPr bwMode="auto">
              <a:xfrm>
                <a:off x="1736" y="2833"/>
                <a:ext cx="35" cy="50"/>
              </a:xfrm>
              <a:custGeom>
                <a:avLst/>
                <a:gdLst>
                  <a:gd name="T0" fmla="*/ 21 w 35"/>
                  <a:gd name="T1" fmla="*/ 50 h 50"/>
                  <a:gd name="T2" fmla="*/ 35 w 35"/>
                  <a:gd name="T3" fmla="*/ 43 h 50"/>
                  <a:gd name="T4" fmla="*/ 14 w 35"/>
                  <a:gd name="T5" fmla="*/ 0 h 50"/>
                  <a:gd name="T6" fmla="*/ 14 w 35"/>
                  <a:gd name="T7" fmla="*/ 0 h 50"/>
                  <a:gd name="T8" fmla="*/ 0 w 35"/>
                  <a:gd name="T9" fmla="*/ 0 h 50"/>
                  <a:gd name="T10" fmla="*/ 0 w 35"/>
                  <a:gd name="T11" fmla="*/ 7 h 50"/>
                  <a:gd name="T12" fmla="*/ 21 w 35"/>
                  <a:gd name="T1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50">
                    <a:moveTo>
                      <a:pt x="21" y="50"/>
                    </a:moveTo>
                    <a:lnTo>
                      <a:pt x="35" y="43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21" y="50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37" name="Rectangle 817"/>
              <p:cNvSpPr>
                <a:spLocks noChangeArrowheads="1"/>
              </p:cNvSpPr>
              <p:nvPr/>
            </p:nvSpPr>
            <p:spPr bwMode="auto">
              <a:xfrm>
                <a:off x="1721" y="2741"/>
                <a:ext cx="15" cy="7"/>
              </a:xfrm>
              <a:prstGeom prst="rect">
                <a:avLst/>
              </a:pr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38" name="Freeform 818"/>
              <p:cNvSpPr>
                <a:spLocks/>
              </p:cNvSpPr>
              <p:nvPr/>
            </p:nvSpPr>
            <p:spPr bwMode="auto">
              <a:xfrm>
                <a:off x="1721" y="2748"/>
                <a:ext cx="29" cy="85"/>
              </a:xfrm>
              <a:custGeom>
                <a:avLst/>
                <a:gdLst>
                  <a:gd name="T0" fmla="*/ 15 w 29"/>
                  <a:gd name="T1" fmla="*/ 85 h 85"/>
                  <a:gd name="T2" fmla="*/ 29 w 29"/>
                  <a:gd name="T3" fmla="*/ 85 h 85"/>
                  <a:gd name="T4" fmla="*/ 15 w 29"/>
                  <a:gd name="T5" fmla="*/ 0 h 85"/>
                  <a:gd name="T6" fmla="*/ 0 w 29"/>
                  <a:gd name="T7" fmla="*/ 0 h 85"/>
                  <a:gd name="T8" fmla="*/ 15 w 29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5">
                    <a:moveTo>
                      <a:pt x="15" y="85"/>
                    </a:moveTo>
                    <a:lnTo>
                      <a:pt x="29" y="8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15" y="85"/>
                    </a:lnTo>
                    <a:close/>
                  </a:path>
                </a:pathLst>
              </a:custGeom>
              <a:blipFill dpi="0" rotWithShape="0">
                <a:blip r:embed="rId15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39" name="Freeform 819"/>
              <p:cNvSpPr>
                <a:spLocks/>
              </p:cNvSpPr>
              <p:nvPr/>
            </p:nvSpPr>
            <p:spPr bwMode="auto">
              <a:xfrm>
                <a:off x="1743" y="2727"/>
                <a:ext cx="21" cy="28"/>
              </a:xfrm>
              <a:custGeom>
                <a:avLst/>
                <a:gdLst>
                  <a:gd name="T0" fmla="*/ 14 w 21"/>
                  <a:gd name="T1" fmla="*/ 0 h 28"/>
                  <a:gd name="T2" fmla="*/ 7 w 21"/>
                  <a:gd name="T3" fmla="*/ 14 h 28"/>
                  <a:gd name="T4" fmla="*/ 7 w 21"/>
                  <a:gd name="T5" fmla="*/ 14 h 28"/>
                  <a:gd name="T6" fmla="*/ 0 w 21"/>
                  <a:gd name="T7" fmla="*/ 28 h 28"/>
                  <a:gd name="T8" fmla="*/ 0 w 21"/>
                  <a:gd name="T9" fmla="*/ 28 h 28"/>
                  <a:gd name="T10" fmla="*/ 7 w 21"/>
                  <a:gd name="T11" fmla="*/ 21 h 28"/>
                  <a:gd name="T12" fmla="*/ 14 w 21"/>
                  <a:gd name="T13" fmla="*/ 21 h 28"/>
                  <a:gd name="T14" fmla="*/ 21 w 21"/>
                  <a:gd name="T15" fmla="*/ 7 h 28"/>
                  <a:gd name="T16" fmla="*/ 14 w 21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8">
                    <a:moveTo>
                      <a:pt x="14" y="0"/>
                    </a:moveTo>
                    <a:lnTo>
                      <a:pt x="7" y="14"/>
                    </a:lnTo>
                    <a:lnTo>
                      <a:pt x="7" y="1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1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40" name="Freeform 820"/>
              <p:cNvSpPr>
                <a:spLocks/>
              </p:cNvSpPr>
              <p:nvPr/>
            </p:nvSpPr>
            <p:spPr bwMode="auto">
              <a:xfrm>
                <a:off x="1743" y="2720"/>
                <a:ext cx="28" cy="42"/>
              </a:xfrm>
              <a:custGeom>
                <a:avLst/>
                <a:gdLst>
                  <a:gd name="T0" fmla="*/ 21 w 28"/>
                  <a:gd name="T1" fmla="*/ 7 h 42"/>
                  <a:gd name="T2" fmla="*/ 7 w 28"/>
                  <a:gd name="T3" fmla="*/ 35 h 42"/>
                  <a:gd name="T4" fmla="*/ 0 w 28"/>
                  <a:gd name="T5" fmla="*/ 35 h 42"/>
                  <a:gd name="T6" fmla="*/ 0 w 28"/>
                  <a:gd name="T7" fmla="*/ 35 h 42"/>
                  <a:gd name="T8" fmla="*/ 7 w 28"/>
                  <a:gd name="T9" fmla="*/ 28 h 42"/>
                  <a:gd name="T10" fmla="*/ 7 w 28"/>
                  <a:gd name="T11" fmla="*/ 28 h 42"/>
                  <a:gd name="T12" fmla="*/ 7 w 28"/>
                  <a:gd name="T13" fmla="*/ 28 h 42"/>
                  <a:gd name="T14" fmla="*/ 14 w 28"/>
                  <a:gd name="T15" fmla="*/ 28 h 42"/>
                  <a:gd name="T16" fmla="*/ 21 w 28"/>
                  <a:gd name="T17" fmla="*/ 28 h 42"/>
                  <a:gd name="T18" fmla="*/ 14 w 28"/>
                  <a:gd name="T19" fmla="*/ 28 h 42"/>
                  <a:gd name="T20" fmla="*/ 21 w 28"/>
                  <a:gd name="T21" fmla="*/ 14 h 42"/>
                  <a:gd name="T22" fmla="*/ 28 w 28"/>
                  <a:gd name="T23" fmla="*/ 14 h 42"/>
                  <a:gd name="T24" fmla="*/ 21 w 28"/>
                  <a:gd name="T25" fmla="*/ 21 h 42"/>
                  <a:gd name="T26" fmla="*/ 14 w 28"/>
                  <a:gd name="T27" fmla="*/ 14 h 42"/>
                  <a:gd name="T28" fmla="*/ 14 w 28"/>
                  <a:gd name="T29" fmla="*/ 7 h 42"/>
                  <a:gd name="T30" fmla="*/ 21 w 28"/>
                  <a:gd name="T31" fmla="*/ 0 h 42"/>
                  <a:gd name="T32" fmla="*/ 21 w 28"/>
                  <a:gd name="T33" fmla="*/ 7 h 42"/>
                  <a:gd name="T34" fmla="*/ 28 w 28"/>
                  <a:gd name="T35" fmla="*/ 14 h 42"/>
                  <a:gd name="T36" fmla="*/ 28 w 28"/>
                  <a:gd name="T37" fmla="*/ 14 h 42"/>
                  <a:gd name="T38" fmla="*/ 28 w 28"/>
                  <a:gd name="T39" fmla="*/ 14 h 42"/>
                  <a:gd name="T40" fmla="*/ 21 w 28"/>
                  <a:gd name="T41" fmla="*/ 28 h 42"/>
                  <a:gd name="T42" fmla="*/ 14 w 28"/>
                  <a:gd name="T43" fmla="*/ 35 h 42"/>
                  <a:gd name="T44" fmla="*/ 14 w 28"/>
                  <a:gd name="T45" fmla="*/ 35 h 42"/>
                  <a:gd name="T46" fmla="*/ 7 w 28"/>
                  <a:gd name="T47" fmla="*/ 35 h 42"/>
                  <a:gd name="T48" fmla="*/ 7 w 28"/>
                  <a:gd name="T49" fmla="*/ 28 h 42"/>
                  <a:gd name="T50" fmla="*/ 14 w 28"/>
                  <a:gd name="T51" fmla="*/ 35 h 42"/>
                  <a:gd name="T52" fmla="*/ 7 w 28"/>
                  <a:gd name="T53" fmla="*/ 42 h 42"/>
                  <a:gd name="T54" fmla="*/ 7 w 28"/>
                  <a:gd name="T55" fmla="*/ 42 h 42"/>
                  <a:gd name="T56" fmla="*/ 0 w 28"/>
                  <a:gd name="T57" fmla="*/ 35 h 42"/>
                  <a:gd name="T58" fmla="*/ 14 w 28"/>
                  <a:gd name="T59" fmla="*/ 7 h 42"/>
                  <a:gd name="T60" fmla="*/ 21 w 28"/>
                  <a:gd name="T61" fmla="*/ 7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42">
                    <a:moveTo>
                      <a:pt x="21" y="7"/>
                    </a:moveTo>
                    <a:lnTo>
                      <a:pt x="7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1" y="21"/>
                    </a:lnTo>
                    <a:lnTo>
                      <a:pt x="14" y="14"/>
                    </a:lnTo>
                    <a:lnTo>
                      <a:pt x="14" y="7"/>
                    </a:lnTo>
                    <a:lnTo>
                      <a:pt x="21" y="0"/>
                    </a:lnTo>
                    <a:lnTo>
                      <a:pt x="21" y="7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1" y="28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7" y="28"/>
                    </a:lnTo>
                    <a:lnTo>
                      <a:pt x="14" y="35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0" y="35"/>
                    </a:lnTo>
                    <a:lnTo>
                      <a:pt x="14" y="7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41" name="Freeform 821"/>
              <p:cNvSpPr>
                <a:spLocks/>
              </p:cNvSpPr>
              <p:nvPr/>
            </p:nvSpPr>
            <p:spPr bwMode="auto">
              <a:xfrm>
                <a:off x="1651" y="2656"/>
                <a:ext cx="113" cy="92"/>
              </a:xfrm>
              <a:custGeom>
                <a:avLst/>
                <a:gdLst>
                  <a:gd name="T0" fmla="*/ 14 w 113"/>
                  <a:gd name="T1" fmla="*/ 0 h 92"/>
                  <a:gd name="T2" fmla="*/ 77 w 113"/>
                  <a:gd name="T3" fmla="*/ 85 h 92"/>
                  <a:gd name="T4" fmla="*/ 113 w 113"/>
                  <a:gd name="T5" fmla="*/ 78 h 92"/>
                  <a:gd name="T6" fmla="*/ 106 w 113"/>
                  <a:gd name="T7" fmla="*/ 92 h 92"/>
                  <a:gd name="T8" fmla="*/ 70 w 113"/>
                  <a:gd name="T9" fmla="*/ 92 h 92"/>
                  <a:gd name="T10" fmla="*/ 0 w 113"/>
                  <a:gd name="T11" fmla="*/ 7 h 92"/>
                  <a:gd name="T12" fmla="*/ 14 w 113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3" h="92">
                    <a:moveTo>
                      <a:pt x="14" y="0"/>
                    </a:moveTo>
                    <a:lnTo>
                      <a:pt x="77" y="85"/>
                    </a:lnTo>
                    <a:lnTo>
                      <a:pt x="113" y="78"/>
                    </a:lnTo>
                    <a:lnTo>
                      <a:pt x="106" y="92"/>
                    </a:lnTo>
                    <a:lnTo>
                      <a:pt x="70" y="92"/>
                    </a:lnTo>
                    <a:lnTo>
                      <a:pt x="0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42" name="Freeform 822"/>
              <p:cNvSpPr>
                <a:spLocks/>
              </p:cNvSpPr>
              <p:nvPr/>
            </p:nvSpPr>
            <p:spPr bwMode="auto">
              <a:xfrm>
                <a:off x="1651" y="2656"/>
                <a:ext cx="120" cy="99"/>
              </a:xfrm>
              <a:custGeom>
                <a:avLst/>
                <a:gdLst>
                  <a:gd name="T0" fmla="*/ 21 w 120"/>
                  <a:gd name="T1" fmla="*/ 0 h 99"/>
                  <a:gd name="T2" fmla="*/ 85 w 120"/>
                  <a:gd name="T3" fmla="*/ 85 h 99"/>
                  <a:gd name="T4" fmla="*/ 77 w 120"/>
                  <a:gd name="T5" fmla="*/ 92 h 99"/>
                  <a:gd name="T6" fmla="*/ 77 w 120"/>
                  <a:gd name="T7" fmla="*/ 85 h 99"/>
                  <a:gd name="T8" fmla="*/ 113 w 120"/>
                  <a:gd name="T9" fmla="*/ 78 h 99"/>
                  <a:gd name="T10" fmla="*/ 120 w 120"/>
                  <a:gd name="T11" fmla="*/ 78 h 99"/>
                  <a:gd name="T12" fmla="*/ 120 w 120"/>
                  <a:gd name="T13" fmla="*/ 78 h 99"/>
                  <a:gd name="T14" fmla="*/ 113 w 120"/>
                  <a:gd name="T15" fmla="*/ 92 h 99"/>
                  <a:gd name="T16" fmla="*/ 106 w 120"/>
                  <a:gd name="T17" fmla="*/ 99 h 99"/>
                  <a:gd name="T18" fmla="*/ 106 w 120"/>
                  <a:gd name="T19" fmla="*/ 99 h 99"/>
                  <a:gd name="T20" fmla="*/ 70 w 120"/>
                  <a:gd name="T21" fmla="*/ 99 h 99"/>
                  <a:gd name="T22" fmla="*/ 70 w 120"/>
                  <a:gd name="T23" fmla="*/ 99 h 99"/>
                  <a:gd name="T24" fmla="*/ 70 w 120"/>
                  <a:gd name="T25" fmla="*/ 99 h 99"/>
                  <a:gd name="T26" fmla="*/ 0 w 120"/>
                  <a:gd name="T27" fmla="*/ 14 h 99"/>
                  <a:gd name="T28" fmla="*/ 0 w 120"/>
                  <a:gd name="T29" fmla="*/ 7 h 99"/>
                  <a:gd name="T30" fmla="*/ 0 w 120"/>
                  <a:gd name="T31" fmla="*/ 7 h 99"/>
                  <a:gd name="T32" fmla="*/ 7 w 120"/>
                  <a:gd name="T33" fmla="*/ 7 h 99"/>
                  <a:gd name="T34" fmla="*/ 77 w 120"/>
                  <a:gd name="T35" fmla="*/ 92 h 99"/>
                  <a:gd name="T36" fmla="*/ 70 w 120"/>
                  <a:gd name="T37" fmla="*/ 99 h 99"/>
                  <a:gd name="T38" fmla="*/ 70 w 120"/>
                  <a:gd name="T39" fmla="*/ 92 h 99"/>
                  <a:gd name="T40" fmla="*/ 106 w 120"/>
                  <a:gd name="T41" fmla="*/ 92 h 99"/>
                  <a:gd name="T42" fmla="*/ 106 w 120"/>
                  <a:gd name="T43" fmla="*/ 99 h 99"/>
                  <a:gd name="T44" fmla="*/ 106 w 120"/>
                  <a:gd name="T45" fmla="*/ 92 h 99"/>
                  <a:gd name="T46" fmla="*/ 113 w 120"/>
                  <a:gd name="T47" fmla="*/ 78 h 99"/>
                  <a:gd name="T48" fmla="*/ 120 w 120"/>
                  <a:gd name="T49" fmla="*/ 78 h 99"/>
                  <a:gd name="T50" fmla="*/ 113 w 120"/>
                  <a:gd name="T51" fmla="*/ 85 h 99"/>
                  <a:gd name="T52" fmla="*/ 77 w 120"/>
                  <a:gd name="T53" fmla="*/ 92 h 99"/>
                  <a:gd name="T54" fmla="*/ 77 w 120"/>
                  <a:gd name="T55" fmla="*/ 92 h 99"/>
                  <a:gd name="T56" fmla="*/ 77 w 120"/>
                  <a:gd name="T57" fmla="*/ 92 h 99"/>
                  <a:gd name="T58" fmla="*/ 14 w 120"/>
                  <a:gd name="T59" fmla="*/ 7 h 99"/>
                  <a:gd name="T60" fmla="*/ 21 w 120"/>
                  <a:gd name="T6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20" h="99">
                    <a:moveTo>
                      <a:pt x="21" y="0"/>
                    </a:moveTo>
                    <a:lnTo>
                      <a:pt x="85" y="85"/>
                    </a:lnTo>
                    <a:lnTo>
                      <a:pt x="77" y="92"/>
                    </a:lnTo>
                    <a:lnTo>
                      <a:pt x="77" y="85"/>
                    </a:lnTo>
                    <a:lnTo>
                      <a:pt x="113" y="78"/>
                    </a:lnTo>
                    <a:lnTo>
                      <a:pt x="120" y="78"/>
                    </a:lnTo>
                    <a:lnTo>
                      <a:pt x="120" y="78"/>
                    </a:lnTo>
                    <a:lnTo>
                      <a:pt x="113" y="92"/>
                    </a:lnTo>
                    <a:lnTo>
                      <a:pt x="106" y="99"/>
                    </a:lnTo>
                    <a:lnTo>
                      <a:pt x="106" y="99"/>
                    </a:lnTo>
                    <a:lnTo>
                      <a:pt x="70" y="99"/>
                    </a:lnTo>
                    <a:lnTo>
                      <a:pt x="70" y="99"/>
                    </a:lnTo>
                    <a:lnTo>
                      <a:pt x="70" y="99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7" y="92"/>
                    </a:lnTo>
                    <a:lnTo>
                      <a:pt x="70" y="99"/>
                    </a:lnTo>
                    <a:lnTo>
                      <a:pt x="70" y="92"/>
                    </a:lnTo>
                    <a:lnTo>
                      <a:pt x="106" y="92"/>
                    </a:lnTo>
                    <a:lnTo>
                      <a:pt x="106" y="99"/>
                    </a:lnTo>
                    <a:lnTo>
                      <a:pt x="106" y="92"/>
                    </a:lnTo>
                    <a:lnTo>
                      <a:pt x="113" y="78"/>
                    </a:lnTo>
                    <a:lnTo>
                      <a:pt x="120" y="78"/>
                    </a:lnTo>
                    <a:lnTo>
                      <a:pt x="113" y="85"/>
                    </a:lnTo>
                    <a:lnTo>
                      <a:pt x="77" y="92"/>
                    </a:lnTo>
                    <a:lnTo>
                      <a:pt x="77" y="92"/>
                    </a:lnTo>
                    <a:lnTo>
                      <a:pt x="77" y="92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43" name="Freeform 823"/>
              <p:cNvSpPr>
                <a:spLocks/>
              </p:cNvSpPr>
              <p:nvPr/>
            </p:nvSpPr>
            <p:spPr bwMode="auto">
              <a:xfrm>
                <a:off x="1651" y="2656"/>
                <a:ext cx="21" cy="14"/>
              </a:xfrm>
              <a:custGeom>
                <a:avLst/>
                <a:gdLst>
                  <a:gd name="T0" fmla="*/ 0 w 21"/>
                  <a:gd name="T1" fmla="*/ 7 h 14"/>
                  <a:gd name="T2" fmla="*/ 14 w 21"/>
                  <a:gd name="T3" fmla="*/ 0 h 14"/>
                  <a:gd name="T4" fmla="*/ 21 w 21"/>
                  <a:gd name="T5" fmla="*/ 0 h 14"/>
                  <a:gd name="T6" fmla="*/ 21 w 21"/>
                  <a:gd name="T7" fmla="*/ 0 h 14"/>
                  <a:gd name="T8" fmla="*/ 14 w 21"/>
                  <a:gd name="T9" fmla="*/ 7 h 14"/>
                  <a:gd name="T10" fmla="*/ 0 w 21"/>
                  <a:gd name="T11" fmla="*/ 14 h 14"/>
                  <a:gd name="T12" fmla="*/ 0 w 21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14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4" y="7"/>
                    </a:lnTo>
                    <a:lnTo>
                      <a:pt x="0" y="14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44" name="Freeform 824"/>
              <p:cNvSpPr>
                <a:spLocks/>
              </p:cNvSpPr>
              <p:nvPr/>
            </p:nvSpPr>
            <p:spPr bwMode="auto">
              <a:xfrm>
                <a:off x="1643" y="2656"/>
                <a:ext cx="22" cy="35"/>
              </a:xfrm>
              <a:custGeom>
                <a:avLst/>
                <a:gdLst>
                  <a:gd name="T0" fmla="*/ 15 w 22"/>
                  <a:gd name="T1" fmla="*/ 0 h 35"/>
                  <a:gd name="T2" fmla="*/ 8 w 22"/>
                  <a:gd name="T3" fmla="*/ 14 h 35"/>
                  <a:gd name="T4" fmla="*/ 8 w 22"/>
                  <a:gd name="T5" fmla="*/ 21 h 35"/>
                  <a:gd name="T6" fmla="*/ 0 w 22"/>
                  <a:gd name="T7" fmla="*/ 28 h 35"/>
                  <a:gd name="T8" fmla="*/ 0 w 22"/>
                  <a:gd name="T9" fmla="*/ 35 h 35"/>
                  <a:gd name="T10" fmla="*/ 15 w 22"/>
                  <a:gd name="T11" fmla="*/ 21 h 35"/>
                  <a:gd name="T12" fmla="*/ 15 w 22"/>
                  <a:gd name="T13" fmla="*/ 21 h 35"/>
                  <a:gd name="T14" fmla="*/ 22 w 22"/>
                  <a:gd name="T15" fmla="*/ 7 h 35"/>
                  <a:gd name="T16" fmla="*/ 15 w 22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35">
                    <a:moveTo>
                      <a:pt x="15" y="0"/>
                    </a:moveTo>
                    <a:lnTo>
                      <a:pt x="8" y="14"/>
                    </a:lnTo>
                    <a:lnTo>
                      <a:pt x="8" y="21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15" y="21"/>
                    </a:lnTo>
                    <a:lnTo>
                      <a:pt x="15" y="21"/>
                    </a:lnTo>
                    <a:lnTo>
                      <a:pt x="22" y="7"/>
                    </a:lnTo>
                    <a:lnTo>
                      <a:pt x="15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45" name="Freeform 825"/>
              <p:cNvSpPr>
                <a:spLocks/>
              </p:cNvSpPr>
              <p:nvPr/>
            </p:nvSpPr>
            <p:spPr bwMode="auto">
              <a:xfrm>
                <a:off x="1643" y="2649"/>
                <a:ext cx="29" cy="57"/>
              </a:xfrm>
              <a:custGeom>
                <a:avLst/>
                <a:gdLst>
                  <a:gd name="T0" fmla="*/ 22 w 29"/>
                  <a:gd name="T1" fmla="*/ 7 h 57"/>
                  <a:gd name="T2" fmla="*/ 15 w 29"/>
                  <a:gd name="T3" fmla="*/ 21 h 57"/>
                  <a:gd name="T4" fmla="*/ 8 w 29"/>
                  <a:gd name="T5" fmla="*/ 21 h 57"/>
                  <a:gd name="T6" fmla="*/ 15 w 29"/>
                  <a:gd name="T7" fmla="*/ 21 h 57"/>
                  <a:gd name="T8" fmla="*/ 15 w 29"/>
                  <a:gd name="T9" fmla="*/ 28 h 57"/>
                  <a:gd name="T10" fmla="*/ 15 w 29"/>
                  <a:gd name="T11" fmla="*/ 35 h 57"/>
                  <a:gd name="T12" fmla="*/ 15 w 29"/>
                  <a:gd name="T13" fmla="*/ 35 h 57"/>
                  <a:gd name="T14" fmla="*/ 8 w 29"/>
                  <a:gd name="T15" fmla="*/ 42 h 57"/>
                  <a:gd name="T16" fmla="*/ 0 w 29"/>
                  <a:gd name="T17" fmla="*/ 35 h 57"/>
                  <a:gd name="T18" fmla="*/ 8 w 29"/>
                  <a:gd name="T19" fmla="*/ 35 h 57"/>
                  <a:gd name="T20" fmla="*/ 8 w 29"/>
                  <a:gd name="T21" fmla="*/ 42 h 57"/>
                  <a:gd name="T22" fmla="*/ 8 w 29"/>
                  <a:gd name="T23" fmla="*/ 50 h 57"/>
                  <a:gd name="T24" fmla="*/ 0 w 29"/>
                  <a:gd name="T25" fmla="*/ 42 h 57"/>
                  <a:gd name="T26" fmla="*/ 15 w 29"/>
                  <a:gd name="T27" fmla="*/ 28 h 57"/>
                  <a:gd name="T28" fmla="*/ 22 w 29"/>
                  <a:gd name="T29" fmla="*/ 28 h 57"/>
                  <a:gd name="T30" fmla="*/ 15 w 29"/>
                  <a:gd name="T31" fmla="*/ 28 h 57"/>
                  <a:gd name="T32" fmla="*/ 22 w 29"/>
                  <a:gd name="T33" fmla="*/ 14 h 57"/>
                  <a:gd name="T34" fmla="*/ 29 w 29"/>
                  <a:gd name="T35" fmla="*/ 14 h 57"/>
                  <a:gd name="T36" fmla="*/ 22 w 29"/>
                  <a:gd name="T37" fmla="*/ 21 h 57"/>
                  <a:gd name="T38" fmla="*/ 15 w 29"/>
                  <a:gd name="T39" fmla="*/ 14 h 57"/>
                  <a:gd name="T40" fmla="*/ 15 w 29"/>
                  <a:gd name="T41" fmla="*/ 7 h 57"/>
                  <a:gd name="T42" fmla="*/ 22 w 29"/>
                  <a:gd name="T43" fmla="*/ 0 h 57"/>
                  <a:gd name="T44" fmla="*/ 22 w 29"/>
                  <a:gd name="T45" fmla="*/ 7 h 57"/>
                  <a:gd name="T46" fmla="*/ 29 w 29"/>
                  <a:gd name="T47" fmla="*/ 14 h 57"/>
                  <a:gd name="T48" fmla="*/ 29 w 29"/>
                  <a:gd name="T49" fmla="*/ 14 h 57"/>
                  <a:gd name="T50" fmla="*/ 29 w 29"/>
                  <a:gd name="T51" fmla="*/ 14 h 57"/>
                  <a:gd name="T52" fmla="*/ 22 w 29"/>
                  <a:gd name="T53" fmla="*/ 28 h 57"/>
                  <a:gd name="T54" fmla="*/ 15 w 29"/>
                  <a:gd name="T55" fmla="*/ 42 h 57"/>
                  <a:gd name="T56" fmla="*/ 22 w 29"/>
                  <a:gd name="T57" fmla="*/ 35 h 57"/>
                  <a:gd name="T58" fmla="*/ 8 w 29"/>
                  <a:gd name="T59" fmla="*/ 50 h 57"/>
                  <a:gd name="T60" fmla="*/ 0 w 29"/>
                  <a:gd name="T61" fmla="*/ 57 h 57"/>
                  <a:gd name="T62" fmla="*/ 0 w 29"/>
                  <a:gd name="T63" fmla="*/ 42 h 57"/>
                  <a:gd name="T64" fmla="*/ 0 w 29"/>
                  <a:gd name="T65" fmla="*/ 35 h 57"/>
                  <a:gd name="T66" fmla="*/ 0 w 29"/>
                  <a:gd name="T67" fmla="*/ 35 h 57"/>
                  <a:gd name="T68" fmla="*/ 0 w 29"/>
                  <a:gd name="T69" fmla="*/ 35 h 57"/>
                  <a:gd name="T70" fmla="*/ 8 w 29"/>
                  <a:gd name="T71" fmla="*/ 28 h 57"/>
                  <a:gd name="T72" fmla="*/ 15 w 29"/>
                  <a:gd name="T73" fmla="*/ 35 h 57"/>
                  <a:gd name="T74" fmla="*/ 8 w 29"/>
                  <a:gd name="T75" fmla="*/ 28 h 57"/>
                  <a:gd name="T76" fmla="*/ 8 w 29"/>
                  <a:gd name="T77" fmla="*/ 21 h 57"/>
                  <a:gd name="T78" fmla="*/ 8 w 29"/>
                  <a:gd name="T79" fmla="*/ 21 h 57"/>
                  <a:gd name="T80" fmla="*/ 8 w 29"/>
                  <a:gd name="T81" fmla="*/ 21 h 57"/>
                  <a:gd name="T82" fmla="*/ 15 w 29"/>
                  <a:gd name="T83" fmla="*/ 7 h 57"/>
                  <a:gd name="T84" fmla="*/ 22 w 29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" h="57">
                    <a:moveTo>
                      <a:pt x="22" y="7"/>
                    </a:moveTo>
                    <a:lnTo>
                      <a:pt x="15" y="21"/>
                    </a:lnTo>
                    <a:lnTo>
                      <a:pt x="8" y="21"/>
                    </a:lnTo>
                    <a:lnTo>
                      <a:pt x="15" y="21"/>
                    </a:lnTo>
                    <a:lnTo>
                      <a:pt x="15" y="28"/>
                    </a:lnTo>
                    <a:lnTo>
                      <a:pt x="15" y="35"/>
                    </a:lnTo>
                    <a:lnTo>
                      <a:pt x="15" y="35"/>
                    </a:lnTo>
                    <a:lnTo>
                      <a:pt x="8" y="42"/>
                    </a:lnTo>
                    <a:lnTo>
                      <a:pt x="0" y="35"/>
                    </a:lnTo>
                    <a:lnTo>
                      <a:pt x="8" y="35"/>
                    </a:lnTo>
                    <a:lnTo>
                      <a:pt x="8" y="42"/>
                    </a:lnTo>
                    <a:lnTo>
                      <a:pt x="8" y="50"/>
                    </a:lnTo>
                    <a:lnTo>
                      <a:pt x="0" y="42"/>
                    </a:lnTo>
                    <a:lnTo>
                      <a:pt x="15" y="28"/>
                    </a:lnTo>
                    <a:lnTo>
                      <a:pt x="22" y="28"/>
                    </a:lnTo>
                    <a:lnTo>
                      <a:pt x="15" y="28"/>
                    </a:lnTo>
                    <a:lnTo>
                      <a:pt x="22" y="14"/>
                    </a:lnTo>
                    <a:lnTo>
                      <a:pt x="29" y="14"/>
                    </a:lnTo>
                    <a:lnTo>
                      <a:pt x="22" y="21"/>
                    </a:lnTo>
                    <a:lnTo>
                      <a:pt x="15" y="14"/>
                    </a:lnTo>
                    <a:lnTo>
                      <a:pt x="15" y="7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2" y="28"/>
                    </a:lnTo>
                    <a:lnTo>
                      <a:pt x="15" y="42"/>
                    </a:lnTo>
                    <a:lnTo>
                      <a:pt x="22" y="35"/>
                    </a:lnTo>
                    <a:lnTo>
                      <a:pt x="8" y="50"/>
                    </a:lnTo>
                    <a:lnTo>
                      <a:pt x="0" y="57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8" y="28"/>
                    </a:lnTo>
                    <a:lnTo>
                      <a:pt x="15" y="35"/>
                    </a:lnTo>
                    <a:lnTo>
                      <a:pt x="8" y="28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8" y="21"/>
                    </a:lnTo>
                    <a:lnTo>
                      <a:pt x="15" y="7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46" name="Freeform 826"/>
              <p:cNvSpPr>
                <a:spLocks/>
              </p:cNvSpPr>
              <p:nvPr/>
            </p:nvSpPr>
            <p:spPr bwMode="auto">
              <a:xfrm>
                <a:off x="1651" y="2670"/>
                <a:ext cx="21" cy="29"/>
              </a:xfrm>
              <a:custGeom>
                <a:avLst/>
                <a:gdLst>
                  <a:gd name="T0" fmla="*/ 21 w 21"/>
                  <a:gd name="T1" fmla="*/ 0 h 29"/>
                  <a:gd name="T2" fmla="*/ 14 w 21"/>
                  <a:gd name="T3" fmla="*/ 7 h 29"/>
                  <a:gd name="T4" fmla="*/ 14 w 21"/>
                  <a:gd name="T5" fmla="*/ 14 h 29"/>
                  <a:gd name="T6" fmla="*/ 0 w 21"/>
                  <a:gd name="T7" fmla="*/ 29 h 29"/>
                  <a:gd name="T8" fmla="*/ 0 w 21"/>
                  <a:gd name="T9" fmla="*/ 29 h 29"/>
                  <a:gd name="T10" fmla="*/ 14 w 21"/>
                  <a:gd name="T11" fmla="*/ 14 h 29"/>
                  <a:gd name="T12" fmla="*/ 14 w 21"/>
                  <a:gd name="T13" fmla="*/ 14 h 29"/>
                  <a:gd name="T14" fmla="*/ 21 w 21"/>
                  <a:gd name="T15" fmla="*/ 7 h 29"/>
                  <a:gd name="T16" fmla="*/ 21 w 21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9">
                    <a:moveTo>
                      <a:pt x="21" y="0"/>
                    </a:moveTo>
                    <a:lnTo>
                      <a:pt x="14" y="7"/>
                    </a:lnTo>
                    <a:lnTo>
                      <a:pt x="14" y="14"/>
                    </a:lnTo>
                    <a:lnTo>
                      <a:pt x="0" y="29"/>
                    </a:lnTo>
                    <a:lnTo>
                      <a:pt x="0" y="29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1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47" name="Freeform 827"/>
              <p:cNvSpPr>
                <a:spLocks/>
              </p:cNvSpPr>
              <p:nvPr/>
            </p:nvSpPr>
            <p:spPr bwMode="auto">
              <a:xfrm>
                <a:off x="1651" y="2663"/>
                <a:ext cx="28" cy="43"/>
              </a:xfrm>
              <a:custGeom>
                <a:avLst/>
                <a:gdLst>
                  <a:gd name="T0" fmla="*/ 28 w 28"/>
                  <a:gd name="T1" fmla="*/ 14 h 43"/>
                  <a:gd name="T2" fmla="*/ 21 w 28"/>
                  <a:gd name="T3" fmla="*/ 21 h 43"/>
                  <a:gd name="T4" fmla="*/ 14 w 28"/>
                  <a:gd name="T5" fmla="*/ 14 h 43"/>
                  <a:gd name="T6" fmla="*/ 21 w 28"/>
                  <a:gd name="T7" fmla="*/ 14 h 43"/>
                  <a:gd name="T8" fmla="*/ 21 w 28"/>
                  <a:gd name="T9" fmla="*/ 21 h 43"/>
                  <a:gd name="T10" fmla="*/ 21 w 28"/>
                  <a:gd name="T11" fmla="*/ 28 h 43"/>
                  <a:gd name="T12" fmla="*/ 21 w 28"/>
                  <a:gd name="T13" fmla="*/ 28 h 43"/>
                  <a:gd name="T14" fmla="*/ 7 w 28"/>
                  <a:gd name="T15" fmla="*/ 43 h 43"/>
                  <a:gd name="T16" fmla="*/ 0 w 28"/>
                  <a:gd name="T17" fmla="*/ 36 h 43"/>
                  <a:gd name="T18" fmla="*/ 0 w 28"/>
                  <a:gd name="T19" fmla="*/ 36 h 43"/>
                  <a:gd name="T20" fmla="*/ 21 w 28"/>
                  <a:gd name="T21" fmla="*/ 14 h 43"/>
                  <a:gd name="T22" fmla="*/ 28 w 28"/>
                  <a:gd name="T23" fmla="*/ 14 h 43"/>
                  <a:gd name="T24" fmla="*/ 21 w 28"/>
                  <a:gd name="T25" fmla="*/ 14 h 43"/>
                  <a:gd name="T26" fmla="*/ 21 w 28"/>
                  <a:gd name="T27" fmla="*/ 7 h 43"/>
                  <a:gd name="T28" fmla="*/ 21 w 28"/>
                  <a:gd name="T29" fmla="*/ 7 h 43"/>
                  <a:gd name="T30" fmla="*/ 28 w 28"/>
                  <a:gd name="T31" fmla="*/ 0 h 43"/>
                  <a:gd name="T32" fmla="*/ 28 w 28"/>
                  <a:gd name="T33" fmla="*/ 7 h 43"/>
                  <a:gd name="T34" fmla="*/ 28 w 28"/>
                  <a:gd name="T35" fmla="*/ 14 h 43"/>
                  <a:gd name="T36" fmla="*/ 28 w 28"/>
                  <a:gd name="T37" fmla="*/ 21 h 43"/>
                  <a:gd name="T38" fmla="*/ 28 w 28"/>
                  <a:gd name="T39" fmla="*/ 21 h 43"/>
                  <a:gd name="T40" fmla="*/ 7 w 28"/>
                  <a:gd name="T41" fmla="*/ 43 h 43"/>
                  <a:gd name="T42" fmla="*/ 7 w 28"/>
                  <a:gd name="T43" fmla="*/ 43 h 43"/>
                  <a:gd name="T44" fmla="*/ 0 w 28"/>
                  <a:gd name="T45" fmla="*/ 36 h 43"/>
                  <a:gd name="T46" fmla="*/ 14 w 28"/>
                  <a:gd name="T47" fmla="*/ 21 h 43"/>
                  <a:gd name="T48" fmla="*/ 21 w 28"/>
                  <a:gd name="T49" fmla="*/ 28 h 43"/>
                  <a:gd name="T50" fmla="*/ 14 w 28"/>
                  <a:gd name="T51" fmla="*/ 21 h 43"/>
                  <a:gd name="T52" fmla="*/ 14 w 28"/>
                  <a:gd name="T53" fmla="*/ 14 h 43"/>
                  <a:gd name="T54" fmla="*/ 14 w 28"/>
                  <a:gd name="T55" fmla="*/ 14 h 43"/>
                  <a:gd name="T56" fmla="*/ 14 w 28"/>
                  <a:gd name="T57" fmla="*/ 14 h 43"/>
                  <a:gd name="T58" fmla="*/ 21 w 28"/>
                  <a:gd name="T59" fmla="*/ 7 h 43"/>
                  <a:gd name="T60" fmla="*/ 28 w 28"/>
                  <a:gd name="T61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43">
                    <a:moveTo>
                      <a:pt x="28" y="14"/>
                    </a:moveTo>
                    <a:lnTo>
                      <a:pt x="21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7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1" y="14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8" y="0"/>
                    </a:lnTo>
                    <a:lnTo>
                      <a:pt x="28" y="7"/>
                    </a:lnTo>
                    <a:lnTo>
                      <a:pt x="28" y="14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7" y="43"/>
                    </a:lnTo>
                    <a:lnTo>
                      <a:pt x="7" y="43"/>
                    </a:lnTo>
                    <a:lnTo>
                      <a:pt x="0" y="36"/>
                    </a:lnTo>
                    <a:lnTo>
                      <a:pt x="14" y="21"/>
                    </a:lnTo>
                    <a:lnTo>
                      <a:pt x="21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1" y="7"/>
                    </a:lnTo>
                    <a:lnTo>
                      <a:pt x="28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48" name="Freeform 828"/>
              <p:cNvSpPr>
                <a:spLocks/>
              </p:cNvSpPr>
              <p:nvPr/>
            </p:nvSpPr>
            <p:spPr bwMode="auto">
              <a:xfrm>
                <a:off x="1658" y="2677"/>
                <a:ext cx="21" cy="36"/>
              </a:xfrm>
              <a:custGeom>
                <a:avLst/>
                <a:gdLst>
                  <a:gd name="T0" fmla="*/ 21 w 21"/>
                  <a:gd name="T1" fmla="*/ 0 h 36"/>
                  <a:gd name="T2" fmla="*/ 14 w 21"/>
                  <a:gd name="T3" fmla="*/ 14 h 36"/>
                  <a:gd name="T4" fmla="*/ 14 w 21"/>
                  <a:gd name="T5" fmla="*/ 22 h 36"/>
                  <a:gd name="T6" fmla="*/ 0 w 21"/>
                  <a:gd name="T7" fmla="*/ 29 h 36"/>
                  <a:gd name="T8" fmla="*/ 7 w 21"/>
                  <a:gd name="T9" fmla="*/ 36 h 36"/>
                  <a:gd name="T10" fmla="*/ 14 w 21"/>
                  <a:gd name="T11" fmla="*/ 22 h 36"/>
                  <a:gd name="T12" fmla="*/ 14 w 21"/>
                  <a:gd name="T13" fmla="*/ 22 h 36"/>
                  <a:gd name="T14" fmla="*/ 21 w 21"/>
                  <a:gd name="T15" fmla="*/ 7 h 36"/>
                  <a:gd name="T16" fmla="*/ 21 w 21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6">
                    <a:moveTo>
                      <a:pt x="21" y="0"/>
                    </a:moveTo>
                    <a:lnTo>
                      <a:pt x="14" y="14"/>
                    </a:lnTo>
                    <a:lnTo>
                      <a:pt x="14" y="22"/>
                    </a:lnTo>
                    <a:lnTo>
                      <a:pt x="0" y="29"/>
                    </a:lnTo>
                    <a:lnTo>
                      <a:pt x="7" y="36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1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49" name="Freeform 829"/>
              <p:cNvSpPr>
                <a:spLocks/>
              </p:cNvSpPr>
              <p:nvPr/>
            </p:nvSpPr>
            <p:spPr bwMode="auto">
              <a:xfrm>
                <a:off x="1651" y="2677"/>
                <a:ext cx="35" cy="43"/>
              </a:xfrm>
              <a:custGeom>
                <a:avLst/>
                <a:gdLst>
                  <a:gd name="T0" fmla="*/ 35 w 35"/>
                  <a:gd name="T1" fmla="*/ 0 h 43"/>
                  <a:gd name="T2" fmla="*/ 28 w 35"/>
                  <a:gd name="T3" fmla="*/ 14 h 43"/>
                  <a:gd name="T4" fmla="*/ 21 w 35"/>
                  <a:gd name="T5" fmla="*/ 14 h 43"/>
                  <a:gd name="T6" fmla="*/ 28 w 35"/>
                  <a:gd name="T7" fmla="*/ 14 h 43"/>
                  <a:gd name="T8" fmla="*/ 28 w 35"/>
                  <a:gd name="T9" fmla="*/ 22 h 43"/>
                  <a:gd name="T10" fmla="*/ 28 w 35"/>
                  <a:gd name="T11" fmla="*/ 22 h 43"/>
                  <a:gd name="T12" fmla="*/ 21 w 35"/>
                  <a:gd name="T13" fmla="*/ 29 h 43"/>
                  <a:gd name="T14" fmla="*/ 7 w 35"/>
                  <a:gd name="T15" fmla="*/ 36 h 43"/>
                  <a:gd name="T16" fmla="*/ 7 w 35"/>
                  <a:gd name="T17" fmla="*/ 36 h 43"/>
                  <a:gd name="T18" fmla="*/ 14 w 35"/>
                  <a:gd name="T19" fmla="*/ 29 h 43"/>
                  <a:gd name="T20" fmla="*/ 21 w 35"/>
                  <a:gd name="T21" fmla="*/ 36 h 43"/>
                  <a:gd name="T22" fmla="*/ 21 w 35"/>
                  <a:gd name="T23" fmla="*/ 36 h 43"/>
                  <a:gd name="T24" fmla="*/ 14 w 35"/>
                  <a:gd name="T25" fmla="*/ 36 h 43"/>
                  <a:gd name="T26" fmla="*/ 28 w 35"/>
                  <a:gd name="T27" fmla="*/ 7 h 43"/>
                  <a:gd name="T28" fmla="*/ 35 w 35"/>
                  <a:gd name="T29" fmla="*/ 7 h 43"/>
                  <a:gd name="T30" fmla="*/ 28 w 35"/>
                  <a:gd name="T31" fmla="*/ 7 h 43"/>
                  <a:gd name="T32" fmla="*/ 28 w 35"/>
                  <a:gd name="T33" fmla="*/ 0 h 43"/>
                  <a:gd name="T34" fmla="*/ 35 w 35"/>
                  <a:gd name="T35" fmla="*/ 0 h 43"/>
                  <a:gd name="T36" fmla="*/ 28 w 35"/>
                  <a:gd name="T37" fmla="*/ 0 h 43"/>
                  <a:gd name="T38" fmla="*/ 35 w 35"/>
                  <a:gd name="T39" fmla="*/ 0 h 43"/>
                  <a:gd name="T40" fmla="*/ 35 w 35"/>
                  <a:gd name="T41" fmla="*/ 7 h 43"/>
                  <a:gd name="T42" fmla="*/ 35 w 35"/>
                  <a:gd name="T43" fmla="*/ 7 h 43"/>
                  <a:gd name="T44" fmla="*/ 35 w 35"/>
                  <a:gd name="T45" fmla="*/ 7 h 43"/>
                  <a:gd name="T46" fmla="*/ 21 w 35"/>
                  <a:gd name="T47" fmla="*/ 36 h 43"/>
                  <a:gd name="T48" fmla="*/ 14 w 35"/>
                  <a:gd name="T49" fmla="*/ 43 h 43"/>
                  <a:gd name="T50" fmla="*/ 14 w 35"/>
                  <a:gd name="T51" fmla="*/ 43 h 43"/>
                  <a:gd name="T52" fmla="*/ 7 w 35"/>
                  <a:gd name="T53" fmla="*/ 36 h 43"/>
                  <a:gd name="T54" fmla="*/ 0 w 35"/>
                  <a:gd name="T55" fmla="*/ 29 h 43"/>
                  <a:gd name="T56" fmla="*/ 7 w 35"/>
                  <a:gd name="T57" fmla="*/ 29 h 43"/>
                  <a:gd name="T58" fmla="*/ 21 w 35"/>
                  <a:gd name="T59" fmla="*/ 22 h 43"/>
                  <a:gd name="T60" fmla="*/ 21 w 35"/>
                  <a:gd name="T61" fmla="*/ 29 h 43"/>
                  <a:gd name="T62" fmla="*/ 21 w 35"/>
                  <a:gd name="T63" fmla="*/ 22 h 43"/>
                  <a:gd name="T64" fmla="*/ 21 w 35"/>
                  <a:gd name="T65" fmla="*/ 14 h 43"/>
                  <a:gd name="T66" fmla="*/ 21 w 35"/>
                  <a:gd name="T67" fmla="*/ 14 h 43"/>
                  <a:gd name="T68" fmla="*/ 21 w 35"/>
                  <a:gd name="T69" fmla="*/ 14 h 43"/>
                  <a:gd name="T70" fmla="*/ 28 w 35"/>
                  <a:gd name="T71" fmla="*/ 0 h 43"/>
                  <a:gd name="T72" fmla="*/ 35 w 35"/>
                  <a:gd name="T7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5" h="43">
                    <a:moveTo>
                      <a:pt x="35" y="0"/>
                    </a:moveTo>
                    <a:lnTo>
                      <a:pt x="28" y="14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1" y="29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14" y="29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28" y="7"/>
                    </a:lnTo>
                    <a:lnTo>
                      <a:pt x="35" y="7"/>
                    </a:lnTo>
                    <a:lnTo>
                      <a:pt x="28" y="7"/>
                    </a:lnTo>
                    <a:lnTo>
                      <a:pt x="28" y="0"/>
                    </a:lnTo>
                    <a:lnTo>
                      <a:pt x="35" y="0"/>
                    </a:lnTo>
                    <a:lnTo>
                      <a:pt x="28" y="0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35" y="7"/>
                    </a:lnTo>
                    <a:lnTo>
                      <a:pt x="21" y="36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7" y="36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21" y="22"/>
                    </a:lnTo>
                    <a:lnTo>
                      <a:pt x="21" y="29"/>
                    </a:lnTo>
                    <a:lnTo>
                      <a:pt x="21" y="22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8" y="0"/>
                    </a:lnTo>
                    <a:lnTo>
                      <a:pt x="35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50" name="Freeform 830"/>
              <p:cNvSpPr>
                <a:spLocks/>
              </p:cNvSpPr>
              <p:nvPr/>
            </p:nvSpPr>
            <p:spPr bwMode="auto">
              <a:xfrm>
                <a:off x="1665" y="2691"/>
                <a:ext cx="28" cy="29"/>
              </a:xfrm>
              <a:custGeom>
                <a:avLst/>
                <a:gdLst>
                  <a:gd name="T0" fmla="*/ 21 w 28"/>
                  <a:gd name="T1" fmla="*/ 0 h 29"/>
                  <a:gd name="T2" fmla="*/ 14 w 28"/>
                  <a:gd name="T3" fmla="*/ 8 h 29"/>
                  <a:gd name="T4" fmla="*/ 14 w 28"/>
                  <a:gd name="T5" fmla="*/ 15 h 29"/>
                  <a:gd name="T6" fmla="*/ 0 w 28"/>
                  <a:gd name="T7" fmla="*/ 29 h 29"/>
                  <a:gd name="T8" fmla="*/ 7 w 28"/>
                  <a:gd name="T9" fmla="*/ 29 h 29"/>
                  <a:gd name="T10" fmla="*/ 14 w 28"/>
                  <a:gd name="T11" fmla="*/ 15 h 29"/>
                  <a:gd name="T12" fmla="*/ 21 w 28"/>
                  <a:gd name="T13" fmla="*/ 15 h 29"/>
                  <a:gd name="T14" fmla="*/ 28 w 28"/>
                  <a:gd name="T15" fmla="*/ 8 h 29"/>
                  <a:gd name="T16" fmla="*/ 21 w 28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9">
                    <a:moveTo>
                      <a:pt x="21" y="0"/>
                    </a:moveTo>
                    <a:lnTo>
                      <a:pt x="14" y="8"/>
                    </a:lnTo>
                    <a:lnTo>
                      <a:pt x="14" y="15"/>
                    </a:lnTo>
                    <a:lnTo>
                      <a:pt x="0" y="29"/>
                    </a:lnTo>
                    <a:lnTo>
                      <a:pt x="7" y="29"/>
                    </a:lnTo>
                    <a:lnTo>
                      <a:pt x="14" y="15"/>
                    </a:lnTo>
                    <a:lnTo>
                      <a:pt x="21" y="15"/>
                    </a:lnTo>
                    <a:lnTo>
                      <a:pt x="28" y="8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51" name="Freeform 831"/>
              <p:cNvSpPr>
                <a:spLocks/>
              </p:cNvSpPr>
              <p:nvPr/>
            </p:nvSpPr>
            <p:spPr bwMode="auto">
              <a:xfrm>
                <a:off x="1658" y="2691"/>
                <a:ext cx="49" cy="36"/>
              </a:xfrm>
              <a:custGeom>
                <a:avLst/>
                <a:gdLst>
                  <a:gd name="T0" fmla="*/ 35 w 49"/>
                  <a:gd name="T1" fmla="*/ 8 h 36"/>
                  <a:gd name="T2" fmla="*/ 28 w 49"/>
                  <a:gd name="T3" fmla="*/ 15 h 36"/>
                  <a:gd name="T4" fmla="*/ 21 w 49"/>
                  <a:gd name="T5" fmla="*/ 8 h 36"/>
                  <a:gd name="T6" fmla="*/ 28 w 49"/>
                  <a:gd name="T7" fmla="*/ 8 h 36"/>
                  <a:gd name="T8" fmla="*/ 28 w 49"/>
                  <a:gd name="T9" fmla="*/ 15 h 36"/>
                  <a:gd name="T10" fmla="*/ 28 w 49"/>
                  <a:gd name="T11" fmla="*/ 22 h 36"/>
                  <a:gd name="T12" fmla="*/ 28 w 49"/>
                  <a:gd name="T13" fmla="*/ 22 h 36"/>
                  <a:gd name="T14" fmla="*/ 14 w 49"/>
                  <a:gd name="T15" fmla="*/ 36 h 36"/>
                  <a:gd name="T16" fmla="*/ 7 w 49"/>
                  <a:gd name="T17" fmla="*/ 36 h 36"/>
                  <a:gd name="T18" fmla="*/ 7 w 49"/>
                  <a:gd name="T19" fmla="*/ 29 h 36"/>
                  <a:gd name="T20" fmla="*/ 14 w 49"/>
                  <a:gd name="T21" fmla="*/ 29 h 36"/>
                  <a:gd name="T22" fmla="*/ 21 w 49"/>
                  <a:gd name="T23" fmla="*/ 29 h 36"/>
                  <a:gd name="T24" fmla="*/ 14 w 49"/>
                  <a:gd name="T25" fmla="*/ 29 h 36"/>
                  <a:gd name="T26" fmla="*/ 21 w 49"/>
                  <a:gd name="T27" fmla="*/ 15 h 36"/>
                  <a:gd name="T28" fmla="*/ 21 w 49"/>
                  <a:gd name="T29" fmla="*/ 15 h 36"/>
                  <a:gd name="T30" fmla="*/ 21 w 49"/>
                  <a:gd name="T31" fmla="*/ 15 h 36"/>
                  <a:gd name="T32" fmla="*/ 28 w 49"/>
                  <a:gd name="T33" fmla="*/ 15 h 36"/>
                  <a:gd name="T34" fmla="*/ 35 w 49"/>
                  <a:gd name="T35" fmla="*/ 22 h 36"/>
                  <a:gd name="T36" fmla="*/ 28 w 49"/>
                  <a:gd name="T37" fmla="*/ 15 h 36"/>
                  <a:gd name="T38" fmla="*/ 35 w 49"/>
                  <a:gd name="T39" fmla="*/ 8 h 36"/>
                  <a:gd name="T40" fmla="*/ 42 w 49"/>
                  <a:gd name="T41" fmla="*/ 8 h 36"/>
                  <a:gd name="T42" fmla="*/ 49 w 49"/>
                  <a:gd name="T43" fmla="*/ 15 h 36"/>
                  <a:gd name="T44" fmla="*/ 42 w 49"/>
                  <a:gd name="T45" fmla="*/ 15 h 36"/>
                  <a:gd name="T46" fmla="*/ 35 w 49"/>
                  <a:gd name="T47" fmla="*/ 22 h 36"/>
                  <a:gd name="T48" fmla="*/ 35 w 49"/>
                  <a:gd name="T49" fmla="*/ 22 h 36"/>
                  <a:gd name="T50" fmla="*/ 28 w 49"/>
                  <a:gd name="T51" fmla="*/ 22 h 36"/>
                  <a:gd name="T52" fmla="*/ 21 w 49"/>
                  <a:gd name="T53" fmla="*/ 22 h 36"/>
                  <a:gd name="T54" fmla="*/ 21 w 49"/>
                  <a:gd name="T55" fmla="*/ 15 h 36"/>
                  <a:gd name="T56" fmla="*/ 28 w 49"/>
                  <a:gd name="T57" fmla="*/ 15 h 36"/>
                  <a:gd name="T58" fmla="*/ 21 w 49"/>
                  <a:gd name="T59" fmla="*/ 29 h 36"/>
                  <a:gd name="T60" fmla="*/ 14 w 49"/>
                  <a:gd name="T61" fmla="*/ 36 h 36"/>
                  <a:gd name="T62" fmla="*/ 14 w 49"/>
                  <a:gd name="T63" fmla="*/ 36 h 36"/>
                  <a:gd name="T64" fmla="*/ 7 w 49"/>
                  <a:gd name="T65" fmla="*/ 36 h 36"/>
                  <a:gd name="T66" fmla="*/ 0 w 49"/>
                  <a:gd name="T67" fmla="*/ 36 h 36"/>
                  <a:gd name="T68" fmla="*/ 7 w 49"/>
                  <a:gd name="T69" fmla="*/ 29 h 36"/>
                  <a:gd name="T70" fmla="*/ 21 w 49"/>
                  <a:gd name="T71" fmla="*/ 15 h 36"/>
                  <a:gd name="T72" fmla="*/ 28 w 49"/>
                  <a:gd name="T73" fmla="*/ 22 h 36"/>
                  <a:gd name="T74" fmla="*/ 21 w 49"/>
                  <a:gd name="T75" fmla="*/ 15 h 36"/>
                  <a:gd name="T76" fmla="*/ 21 w 49"/>
                  <a:gd name="T77" fmla="*/ 8 h 36"/>
                  <a:gd name="T78" fmla="*/ 21 w 49"/>
                  <a:gd name="T79" fmla="*/ 8 h 36"/>
                  <a:gd name="T80" fmla="*/ 21 w 49"/>
                  <a:gd name="T81" fmla="*/ 8 h 36"/>
                  <a:gd name="T82" fmla="*/ 28 w 49"/>
                  <a:gd name="T83" fmla="*/ 0 h 36"/>
                  <a:gd name="T84" fmla="*/ 35 w 49"/>
                  <a:gd name="T85" fmla="*/ 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36">
                    <a:moveTo>
                      <a:pt x="35" y="8"/>
                    </a:moveTo>
                    <a:lnTo>
                      <a:pt x="28" y="15"/>
                    </a:lnTo>
                    <a:lnTo>
                      <a:pt x="21" y="8"/>
                    </a:lnTo>
                    <a:lnTo>
                      <a:pt x="28" y="8"/>
                    </a:lnTo>
                    <a:lnTo>
                      <a:pt x="28" y="15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14" y="36"/>
                    </a:lnTo>
                    <a:lnTo>
                      <a:pt x="7" y="36"/>
                    </a:lnTo>
                    <a:lnTo>
                      <a:pt x="7" y="29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14" y="29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1" y="15"/>
                    </a:lnTo>
                    <a:lnTo>
                      <a:pt x="28" y="15"/>
                    </a:lnTo>
                    <a:lnTo>
                      <a:pt x="35" y="22"/>
                    </a:lnTo>
                    <a:lnTo>
                      <a:pt x="28" y="15"/>
                    </a:lnTo>
                    <a:lnTo>
                      <a:pt x="35" y="8"/>
                    </a:lnTo>
                    <a:lnTo>
                      <a:pt x="42" y="8"/>
                    </a:lnTo>
                    <a:lnTo>
                      <a:pt x="49" y="15"/>
                    </a:lnTo>
                    <a:lnTo>
                      <a:pt x="42" y="15"/>
                    </a:lnTo>
                    <a:lnTo>
                      <a:pt x="35" y="22"/>
                    </a:lnTo>
                    <a:lnTo>
                      <a:pt x="35" y="22"/>
                    </a:lnTo>
                    <a:lnTo>
                      <a:pt x="28" y="22"/>
                    </a:lnTo>
                    <a:lnTo>
                      <a:pt x="21" y="22"/>
                    </a:lnTo>
                    <a:lnTo>
                      <a:pt x="21" y="15"/>
                    </a:lnTo>
                    <a:lnTo>
                      <a:pt x="28" y="15"/>
                    </a:lnTo>
                    <a:lnTo>
                      <a:pt x="21" y="29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7" y="36"/>
                    </a:lnTo>
                    <a:lnTo>
                      <a:pt x="0" y="36"/>
                    </a:lnTo>
                    <a:lnTo>
                      <a:pt x="7" y="29"/>
                    </a:lnTo>
                    <a:lnTo>
                      <a:pt x="21" y="15"/>
                    </a:lnTo>
                    <a:lnTo>
                      <a:pt x="28" y="22"/>
                    </a:lnTo>
                    <a:lnTo>
                      <a:pt x="21" y="15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1" y="8"/>
                    </a:lnTo>
                    <a:lnTo>
                      <a:pt x="28" y="0"/>
                    </a:lnTo>
                    <a:lnTo>
                      <a:pt x="35" y="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52" name="Freeform 832"/>
              <p:cNvSpPr>
                <a:spLocks/>
              </p:cNvSpPr>
              <p:nvPr/>
            </p:nvSpPr>
            <p:spPr bwMode="auto">
              <a:xfrm>
                <a:off x="1686" y="2684"/>
                <a:ext cx="14" cy="22"/>
              </a:xfrm>
              <a:custGeom>
                <a:avLst/>
                <a:gdLst>
                  <a:gd name="T0" fmla="*/ 7 w 14"/>
                  <a:gd name="T1" fmla="*/ 22 h 22"/>
                  <a:gd name="T2" fmla="*/ 0 w 14"/>
                  <a:gd name="T3" fmla="*/ 15 h 22"/>
                  <a:gd name="T4" fmla="*/ 0 w 14"/>
                  <a:gd name="T5" fmla="*/ 7 h 22"/>
                  <a:gd name="T6" fmla="*/ 7 w 14"/>
                  <a:gd name="T7" fmla="*/ 0 h 22"/>
                  <a:gd name="T8" fmla="*/ 7 w 14"/>
                  <a:gd name="T9" fmla="*/ 7 h 22"/>
                  <a:gd name="T10" fmla="*/ 14 w 14"/>
                  <a:gd name="T11" fmla="*/ 15 h 22"/>
                  <a:gd name="T12" fmla="*/ 7 w 14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7" y="22"/>
                    </a:moveTo>
                    <a:lnTo>
                      <a:pt x="0" y="15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5"/>
                    </a:lnTo>
                    <a:lnTo>
                      <a:pt x="7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53" name="Freeform 833"/>
              <p:cNvSpPr>
                <a:spLocks/>
              </p:cNvSpPr>
              <p:nvPr/>
            </p:nvSpPr>
            <p:spPr bwMode="auto">
              <a:xfrm>
                <a:off x="1679" y="2699"/>
                <a:ext cx="21" cy="35"/>
              </a:xfrm>
              <a:custGeom>
                <a:avLst/>
                <a:gdLst>
                  <a:gd name="T0" fmla="*/ 14 w 21"/>
                  <a:gd name="T1" fmla="*/ 0 h 35"/>
                  <a:gd name="T2" fmla="*/ 7 w 21"/>
                  <a:gd name="T3" fmla="*/ 14 h 35"/>
                  <a:gd name="T4" fmla="*/ 7 w 21"/>
                  <a:gd name="T5" fmla="*/ 21 h 35"/>
                  <a:gd name="T6" fmla="*/ 0 w 21"/>
                  <a:gd name="T7" fmla="*/ 28 h 35"/>
                  <a:gd name="T8" fmla="*/ 0 w 21"/>
                  <a:gd name="T9" fmla="*/ 35 h 35"/>
                  <a:gd name="T10" fmla="*/ 7 w 21"/>
                  <a:gd name="T11" fmla="*/ 21 h 35"/>
                  <a:gd name="T12" fmla="*/ 14 w 21"/>
                  <a:gd name="T13" fmla="*/ 21 h 35"/>
                  <a:gd name="T14" fmla="*/ 21 w 21"/>
                  <a:gd name="T15" fmla="*/ 7 h 35"/>
                  <a:gd name="T16" fmla="*/ 14 w 21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5">
                    <a:moveTo>
                      <a:pt x="14" y="0"/>
                    </a:moveTo>
                    <a:lnTo>
                      <a:pt x="7" y="14"/>
                    </a:lnTo>
                    <a:lnTo>
                      <a:pt x="7" y="21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1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54" name="Freeform 834"/>
              <p:cNvSpPr>
                <a:spLocks/>
              </p:cNvSpPr>
              <p:nvPr/>
            </p:nvSpPr>
            <p:spPr bwMode="auto">
              <a:xfrm>
                <a:off x="1679" y="2699"/>
                <a:ext cx="28" cy="35"/>
              </a:xfrm>
              <a:custGeom>
                <a:avLst/>
                <a:gdLst>
                  <a:gd name="T0" fmla="*/ 21 w 28"/>
                  <a:gd name="T1" fmla="*/ 0 h 35"/>
                  <a:gd name="T2" fmla="*/ 14 w 28"/>
                  <a:gd name="T3" fmla="*/ 14 h 35"/>
                  <a:gd name="T4" fmla="*/ 7 w 28"/>
                  <a:gd name="T5" fmla="*/ 14 h 35"/>
                  <a:gd name="T6" fmla="*/ 14 w 28"/>
                  <a:gd name="T7" fmla="*/ 14 h 35"/>
                  <a:gd name="T8" fmla="*/ 14 w 28"/>
                  <a:gd name="T9" fmla="*/ 21 h 35"/>
                  <a:gd name="T10" fmla="*/ 14 w 28"/>
                  <a:gd name="T11" fmla="*/ 28 h 35"/>
                  <a:gd name="T12" fmla="*/ 14 w 28"/>
                  <a:gd name="T13" fmla="*/ 28 h 35"/>
                  <a:gd name="T14" fmla="*/ 7 w 28"/>
                  <a:gd name="T15" fmla="*/ 35 h 35"/>
                  <a:gd name="T16" fmla="*/ 0 w 28"/>
                  <a:gd name="T17" fmla="*/ 28 h 35"/>
                  <a:gd name="T18" fmla="*/ 7 w 28"/>
                  <a:gd name="T19" fmla="*/ 28 h 35"/>
                  <a:gd name="T20" fmla="*/ 7 w 28"/>
                  <a:gd name="T21" fmla="*/ 35 h 35"/>
                  <a:gd name="T22" fmla="*/ 0 w 28"/>
                  <a:gd name="T23" fmla="*/ 35 h 35"/>
                  <a:gd name="T24" fmla="*/ 0 w 28"/>
                  <a:gd name="T25" fmla="*/ 35 h 35"/>
                  <a:gd name="T26" fmla="*/ 7 w 28"/>
                  <a:gd name="T27" fmla="*/ 21 h 35"/>
                  <a:gd name="T28" fmla="*/ 7 w 28"/>
                  <a:gd name="T29" fmla="*/ 21 h 35"/>
                  <a:gd name="T30" fmla="*/ 7 w 28"/>
                  <a:gd name="T31" fmla="*/ 21 h 35"/>
                  <a:gd name="T32" fmla="*/ 14 w 28"/>
                  <a:gd name="T33" fmla="*/ 21 h 35"/>
                  <a:gd name="T34" fmla="*/ 21 w 28"/>
                  <a:gd name="T35" fmla="*/ 21 h 35"/>
                  <a:gd name="T36" fmla="*/ 14 w 28"/>
                  <a:gd name="T37" fmla="*/ 21 h 35"/>
                  <a:gd name="T38" fmla="*/ 21 w 28"/>
                  <a:gd name="T39" fmla="*/ 7 h 35"/>
                  <a:gd name="T40" fmla="*/ 28 w 28"/>
                  <a:gd name="T41" fmla="*/ 7 h 35"/>
                  <a:gd name="T42" fmla="*/ 28 w 28"/>
                  <a:gd name="T43" fmla="*/ 7 h 35"/>
                  <a:gd name="T44" fmla="*/ 28 w 28"/>
                  <a:gd name="T45" fmla="*/ 7 h 35"/>
                  <a:gd name="T46" fmla="*/ 21 w 28"/>
                  <a:gd name="T47" fmla="*/ 21 h 35"/>
                  <a:gd name="T48" fmla="*/ 14 w 28"/>
                  <a:gd name="T49" fmla="*/ 28 h 35"/>
                  <a:gd name="T50" fmla="*/ 14 w 28"/>
                  <a:gd name="T51" fmla="*/ 28 h 35"/>
                  <a:gd name="T52" fmla="*/ 7 w 28"/>
                  <a:gd name="T53" fmla="*/ 28 h 35"/>
                  <a:gd name="T54" fmla="*/ 7 w 28"/>
                  <a:gd name="T55" fmla="*/ 21 h 35"/>
                  <a:gd name="T56" fmla="*/ 14 w 28"/>
                  <a:gd name="T57" fmla="*/ 21 h 35"/>
                  <a:gd name="T58" fmla="*/ 7 w 28"/>
                  <a:gd name="T59" fmla="*/ 35 h 35"/>
                  <a:gd name="T60" fmla="*/ 7 w 28"/>
                  <a:gd name="T61" fmla="*/ 35 h 35"/>
                  <a:gd name="T62" fmla="*/ 0 w 28"/>
                  <a:gd name="T63" fmla="*/ 35 h 35"/>
                  <a:gd name="T64" fmla="*/ 0 w 28"/>
                  <a:gd name="T65" fmla="*/ 28 h 35"/>
                  <a:gd name="T66" fmla="*/ 0 w 28"/>
                  <a:gd name="T67" fmla="*/ 28 h 35"/>
                  <a:gd name="T68" fmla="*/ 0 w 28"/>
                  <a:gd name="T69" fmla="*/ 28 h 35"/>
                  <a:gd name="T70" fmla="*/ 7 w 28"/>
                  <a:gd name="T71" fmla="*/ 21 h 35"/>
                  <a:gd name="T72" fmla="*/ 14 w 28"/>
                  <a:gd name="T73" fmla="*/ 28 h 35"/>
                  <a:gd name="T74" fmla="*/ 7 w 28"/>
                  <a:gd name="T75" fmla="*/ 21 h 35"/>
                  <a:gd name="T76" fmla="*/ 7 w 28"/>
                  <a:gd name="T77" fmla="*/ 14 h 35"/>
                  <a:gd name="T78" fmla="*/ 7 w 28"/>
                  <a:gd name="T79" fmla="*/ 14 h 35"/>
                  <a:gd name="T80" fmla="*/ 7 w 28"/>
                  <a:gd name="T81" fmla="*/ 14 h 35"/>
                  <a:gd name="T82" fmla="*/ 14 w 28"/>
                  <a:gd name="T83" fmla="*/ 0 h 35"/>
                  <a:gd name="T84" fmla="*/ 21 w 28"/>
                  <a:gd name="T8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" h="35">
                    <a:moveTo>
                      <a:pt x="21" y="0"/>
                    </a:moveTo>
                    <a:lnTo>
                      <a:pt x="14" y="14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14" y="21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7" y="35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7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21" y="7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1" y="21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0" y="35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28"/>
                    </a:lnTo>
                    <a:lnTo>
                      <a:pt x="7" y="21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14" y="0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55" name="Freeform 835"/>
              <p:cNvSpPr>
                <a:spLocks/>
              </p:cNvSpPr>
              <p:nvPr/>
            </p:nvSpPr>
            <p:spPr bwMode="auto">
              <a:xfrm>
                <a:off x="1693" y="2691"/>
                <a:ext cx="14" cy="22"/>
              </a:xfrm>
              <a:custGeom>
                <a:avLst/>
                <a:gdLst>
                  <a:gd name="T0" fmla="*/ 7 w 14"/>
                  <a:gd name="T1" fmla="*/ 22 h 22"/>
                  <a:gd name="T2" fmla="*/ 0 w 14"/>
                  <a:gd name="T3" fmla="*/ 15 h 22"/>
                  <a:gd name="T4" fmla="*/ 0 w 14"/>
                  <a:gd name="T5" fmla="*/ 8 h 22"/>
                  <a:gd name="T6" fmla="*/ 7 w 14"/>
                  <a:gd name="T7" fmla="*/ 0 h 22"/>
                  <a:gd name="T8" fmla="*/ 7 w 14"/>
                  <a:gd name="T9" fmla="*/ 8 h 22"/>
                  <a:gd name="T10" fmla="*/ 14 w 14"/>
                  <a:gd name="T11" fmla="*/ 15 h 22"/>
                  <a:gd name="T12" fmla="*/ 7 w 14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7" y="22"/>
                    </a:moveTo>
                    <a:lnTo>
                      <a:pt x="0" y="15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lnTo>
                      <a:pt x="14" y="15"/>
                    </a:lnTo>
                    <a:lnTo>
                      <a:pt x="7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56" name="Freeform 836"/>
              <p:cNvSpPr>
                <a:spLocks/>
              </p:cNvSpPr>
              <p:nvPr/>
            </p:nvSpPr>
            <p:spPr bwMode="auto">
              <a:xfrm>
                <a:off x="1686" y="2713"/>
                <a:ext cx="21" cy="28"/>
              </a:xfrm>
              <a:custGeom>
                <a:avLst/>
                <a:gdLst>
                  <a:gd name="T0" fmla="*/ 14 w 21"/>
                  <a:gd name="T1" fmla="*/ 0 h 28"/>
                  <a:gd name="T2" fmla="*/ 7 w 21"/>
                  <a:gd name="T3" fmla="*/ 7 h 28"/>
                  <a:gd name="T4" fmla="*/ 7 w 21"/>
                  <a:gd name="T5" fmla="*/ 14 h 28"/>
                  <a:gd name="T6" fmla="*/ 0 w 21"/>
                  <a:gd name="T7" fmla="*/ 28 h 28"/>
                  <a:gd name="T8" fmla="*/ 0 w 21"/>
                  <a:gd name="T9" fmla="*/ 28 h 28"/>
                  <a:gd name="T10" fmla="*/ 7 w 21"/>
                  <a:gd name="T11" fmla="*/ 14 h 28"/>
                  <a:gd name="T12" fmla="*/ 14 w 21"/>
                  <a:gd name="T13" fmla="*/ 14 h 28"/>
                  <a:gd name="T14" fmla="*/ 21 w 21"/>
                  <a:gd name="T15" fmla="*/ 7 h 28"/>
                  <a:gd name="T16" fmla="*/ 14 w 21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8">
                    <a:moveTo>
                      <a:pt x="14" y="0"/>
                    </a:moveTo>
                    <a:lnTo>
                      <a:pt x="7" y="7"/>
                    </a:lnTo>
                    <a:lnTo>
                      <a:pt x="7" y="1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1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57" name="Freeform 837"/>
              <p:cNvSpPr>
                <a:spLocks/>
              </p:cNvSpPr>
              <p:nvPr/>
            </p:nvSpPr>
            <p:spPr bwMode="auto">
              <a:xfrm>
                <a:off x="1686" y="2706"/>
                <a:ext cx="35" cy="35"/>
              </a:xfrm>
              <a:custGeom>
                <a:avLst/>
                <a:gdLst>
                  <a:gd name="T0" fmla="*/ 21 w 35"/>
                  <a:gd name="T1" fmla="*/ 14 h 35"/>
                  <a:gd name="T2" fmla="*/ 14 w 35"/>
                  <a:gd name="T3" fmla="*/ 21 h 35"/>
                  <a:gd name="T4" fmla="*/ 7 w 35"/>
                  <a:gd name="T5" fmla="*/ 14 h 35"/>
                  <a:gd name="T6" fmla="*/ 14 w 35"/>
                  <a:gd name="T7" fmla="*/ 14 h 35"/>
                  <a:gd name="T8" fmla="*/ 14 w 35"/>
                  <a:gd name="T9" fmla="*/ 21 h 35"/>
                  <a:gd name="T10" fmla="*/ 14 w 35"/>
                  <a:gd name="T11" fmla="*/ 21 h 35"/>
                  <a:gd name="T12" fmla="*/ 14 w 35"/>
                  <a:gd name="T13" fmla="*/ 21 h 35"/>
                  <a:gd name="T14" fmla="*/ 7 w 35"/>
                  <a:gd name="T15" fmla="*/ 35 h 35"/>
                  <a:gd name="T16" fmla="*/ 0 w 35"/>
                  <a:gd name="T17" fmla="*/ 35 h 35"/>
                  <a:gd name="T18" fmla="*/ 0 w 35"/>
                  <a:gd name="T19" fmla="*/ 35 h 35"/>
                  <a:gd name="T20" fmla="*/ 7 w 35"/>
                  <a:gd name="T21" fmla="*/ 21 h 35"/>
                  <a:gd name="T22" fmla="*/ 7 w 35"/>
                  <a:gd name="T23" fmla="*/ 21 h 35"/>
                  <a:gd name="T24" fmla="*/ 7 w 35"/>
                  <a:gd name="T25" fmla="*/ 21 h 35"/>
                  <a:gd name="T26" fmla="*/ 14 w 35"/>
                  <a:gd name="T27" fmla="*/ 21 h 35"/>
                  <a:gd name="T28" fmla="*/ 21 w 35"/>
                  <a:gd name="T29" fmla="*/ 28 h 35"/>
                  <a:gd name="T30" fmla="*/ 14 w 35"/>
                  <a:gd name="T31" fmla="*/ 21 h 35"/>
                  <a:gd name="T32" fmla="*/ 21 w 35"/>
                  <a:gd name="T33" fmla="*/ 14 h 35"/>
                  <a:gd name="T34" fmla="*/ 28 w 35"/>
                  <a:gd name="T35" fmla="*/ 14 h 35"/>
                  <a:gd name="T36" fmla="*/ 21 w 35"/>
                  <a:gd name="T37" fmla="*/ 21 h 35"/>
                  <a:gd name="T38" fmla="*/ 14 w 35"/>
                  <a:gd name="T39" fmla="*/ 14 h 35"/>
                  <a:gd name="T40" fmla="*/ 14 w 35"/>
                  <a:gd name="T41" fmla="*/ 7 h 35"/>
                  <a:gd name="T42" fmla="*/ 21 w 35"/>
                  <a:gd name="T43" fmla="*/ 0 h 35"/>
                  <a:gd name="T44" fmla="*/ 21 w 35"/>
                  <a:gd name="T45" fmla="*/ 7 h 35"/>
                  <a:gd name="T46" fmla="*/ 28 w 35"/>
                  <a:gd name="T47" fmla="*/ 14 h 35"/>
                  <a:gd name="T48" fmla="*/ 35 w 35"/>
                  <a:gd name="T49" fmla="*/ 21 h 35"/>
                  <a:gd name="T50" fmla="*/ 28 w 35"/>
                  <a:gd name="T51" fmla="*/ 21 h 35"/>
                  <a:gd name="T52" fmla="*/ 21 w 35"/>
                  <a:gd name="T53" fmla="*/ 28 h 35"/>
                  <a:gd name="T54" fmla="*/ 21 w 35"/>
                  <a:gd name="T55" fmla="*/ 28 h 35"/>
                  <a:gd name="T56" fmla="*/ 14 w 35"/>
                  <a:gd name="T57" fmla="*/ 28 h 35"/>
                  <a:gd name="T58" fmla="*/ 7 w 35"/>
                  <a:gd name="T59" fmla="*/ 28 h 35"/>
                  <a:gd name="T60" fmla="*/ 7 w 35"/>
                  <a:gd name="T61" fmla="*/ 21 h 35"/>
                  <a:gd name="T62" fmla="*/ 14 w 35"/>
                  <a:gd name="T63" fmla="*/ 21 h 35"/>
                  <a:gd name="T64" fmla="*/ 7 w 35"/>
                  <a:gd name="T65" fmla="*/ 35 h 35"/>
                  <a:gd name="T66" fmla="*/ 7 w 35"/>
                  <a:gd name="T67" fmla="*/ 35 h 35"/>
                  <a:gd name="T68" fmla="*/ 0 w 35"/>
                  <a:gd name="T69" fmla="*/ 35 h 35"/>
                  <a:gd name="T70" fmla="*/ 7 w 35"/>
                  <a:gd name="T71" fmla="*/ 21 h 35"/>
                  <a:gd name="T72" fmla="*/ 14 w 35"/>
                  <a:gd name="T73" fmla="*/ 21 h 35"/>
                  <a:gd name="T74" fmla="*/ 7 w 35"/>
                  <a:gd name="T75" fmla="*/ 21 h 35"/>
                  <a:gd name="T76" fmla="*/ 7 w 35"/>
                  <a:gd name="T77" fmla="*/ 14 h 35"/>
                  <a:gd name="T78" fmla="*/ 7 w 35"/>
                  <a:gd name="T79" fmla="*/ 14 h 35"/>
                  <a:gd name="T80" fmla="*/ 7 w 35"/>
                  <a:gd name="T81" fmla="*/ 14 h 35"/>
                  <a:gd name="T82" fmla="*/ 14 w 35"/>
                  <a:gd name="T83" fmla="*/ 7 h 35"/>
                  <a:gd name="T84" fmla="*/ 21 w 35"/>
                  <a:gd name="T85" fmla="*/ 1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35">
                    <a:moveTo>
                      <a:pt x="21" y="14"/>
                    </a:moveTo>
                    <a:lnTo>
                      <a:pt x="14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7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1" y="28"/>
                    </a:lnTo>
                    <a:lnTo>
                      <a:pt x="14" y="21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1" y="21"/>
                    </a:lnTo>
                    <a:lnTo>
                      <a:pt x="14" y="14"/>
                    </a:lnTo>
                    <a:lnTo>
                      <a:pt x="14" y="7"/>
                    </a:lnTo>
                    <a:lnTo>
                      <a:pt x="21" y="0"/>
                    </a:lnTo>
                    <a:lnTo>
                      <a:pt x="21" y="7"/>
                    </a:lnTo>
                    <a:lnTo>
                      <a:pt x="28" y="14"/>
                    </a:lnTo>
                    <a:lnTo>
                      <a:pt x="35" y="21"/>
                    </a:lnTo>
                    <a:lnTo>
                      <a:pt x="28" y="21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0" y="35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21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58" name="Freeform 838"/>
              <p:cNvSpPr>
                <a:spLocks/>
              </p:cNvSpPr>
              <p:nvPr/>
            </p:nvSpPr>
            <p:spPr bwMode="auto">
              <a:xfrm>
                <a:off x="1693" y="2720"/>
                <a:ext cx="21" cy="35"/>
              </a:xfrm>
              <a:custGeom>
                <a:avLst/>
                <a:gdLst>
                  <a:gd name="T0" fmla="*/ 14 w 21"/>
                  <a:gd name="T1" fmla="*/ 0 h 35"/>
                  <a:gd name="T2" fmla="*/ 7 w 21"/>
                  <a:gd name="T3" fmla="*/ 14 h 35"/>
                  <a:gd name="T4" fmla="*/ 7 w 21"/>
                  <a:gd name="T5" fmla="*/ 21 h 35"/>
                  <a:gd name="T6" fmla="*/ 0 w 21"/>
                  <a:gd name="T7" fmla="*/ 28 h 35"/>
                  <a:gd name="T8" fmla="*/ 0 w 21"/>
                  <a:gd name="T9" fmla="*/ 35 h 35"/>
                  <a:gd name="T10" fmla="*/ 7 w 21"/>
                  <a:gd name="T11" fmla="*/ 21 h 35"/>
                  <a:gd name="T12" fmla="*/ 14 w 21"/>
                  <a:gd name="T13" fmla="*/ 21 h 35"/>
                  <a:gd name="T14" fmla="*/ 21 w 21"/>
                  <a:gd name="T15" fmla="*/ 7 h 35"/>
                  <a:gd name="T16" fmla="*/ 14 w 21"/>
                  <a:gd name="T1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5">
                    <a:moveTo>
                      <a:pt x="14" y="0"/>
                    </a:moveTo>
                    <a:lnTo>
                      <a:pt x="7" y="14"/>
                    </a:lnTo>
                    <a:lnTo>
                      <a:pt x="7" y="21"/>
                    </a:lnTo>
                    <a:lnTo>
                      <a:pt x="0" y="28"/>
                    </a:lnTo>
                    <a:lnTo>
                      <a:pt x="0" y="35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1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59" name="Freeform 839"/>
              <p:cNvSpPr>
                <a:spLocks/>
              </p:cNvSpPr>
              <p:nvPr/>
            </p:nvSpPr>
            <p:spPr bwMode="auto">
              <a:xfrm>
                <a:off x="1693" y="2720"/>
                <a:ext cx="28" cy="35"/>
              </a:xfrm>
              <a:custGeom>
                <a:avLst/>
                <a:gdLst>
                  <a:gd name="T0" fmla="*/ 21 w 28"/>
                  <a:gd name="T1" fmla="*/ 0 h 35"/>
                  <a:gd name="T2" fmla="*/ 14 w 28"/>
                  <a:gd name="T3" fmla="*/ 14 h 35"/>
                  <a:gd name="T4" fmla="*/ 7 w 28"/>
                  <a:gd name="T5" fmla="*/ 14 h 35"/>
                  <a:gd name="T6" fmla="*/ 14 w 28"/>
                  <a:gd name="T7" fmla="*/ 14 h 35"/>
                  <a:gd name="T8" fmla="*/ 14 w 28"/>
                  <a:gd name="T9" fmla="*/ 21 h 35"/>
                  <a:gd name="T10" fmla="*/ 14 w 28"/>
                  <a:gd name="T11" fmla="*/ 28 h 35"/>
                  <a:gd name="T12" fmla="*/ 14 w 28"/>
                  <a:gd name="T13" fmla="*/ 28 h 35"/>
                  <a:gd name="T14" fmla="*/ 7 w 28"/>
                  <a:gd name="T15" fmla="*/ 35 h 35"/>
                  <a:gd name="T16" fmla="*/ 0 w 28"/>
                  <a:gd name="T17" fmla="*/ 28 h 35"/>
                  <a:gd name="T18" fmla="*/ 7 w 28"/>
                  <a:gd name="T19" fmla="*/ 28 h 35"/>
                  <a:gd name="T20" fmla="*/ 7 w 28"/>
                  <a:gd name="T21" fmla="*/ 35 h 35"/>
                  <a:gd name="T22" fmla="*/ 0 w 28"/>
                  <a:gd name="T23" fmla="*/ 35 h 35"/>
                  <a:gd name="T24" fmla="*/ 0 w 28"/>
                  <a:gd name="T25" fmla="*/ 35 h 35"/>
                  <a:gd name="T26" fmla="*/ 7 w 28"/>
                  <a:gd name="T27" fmla="*/ 21 h 35"/>
                  <a:gd name="T28" fmla="*/ 7 w 28"/>
                  <a:gd name="T29" fmla="*/ 21 h 35"/>
                  <a:gd name="T30" fmla="*/ 7 w 28"/>
                  <a:gd name="T31" fmla="*/ 21 h 35"/>
                  <a:gd name="T32" fmla="*/ 14 w 28"/>
                  <a:gd name="T33" fmla="*/ 21 h 35"/>
                  <a:gd name="T34" fmla="*/ 21 w 28"/>
                  <a:gd name="T35" fmla="*/ 21 h 35"/>
                  <a:gd name="T36" fmla="*/ 14 w 28"/>
                  <a:gd name="T37" fmla="*/ 21 h 35"/>
                  <a:gd name="T38" fmla="*/ 21 w 28"/>
                  <a:gd name="T39" fmla="*/ 7 h 35"/>
                  <a:gd name="T40" fmla="*/ 28 w 28"/>
                  <a:gd name="T41" fmla="*/ 7 h 35"/>
                  <a:gd name="T42" fmla="*/ 28 w 28"/>
                  <a:gd name="T43" fmla="*/ 7 h 35"/>
                  <a:gd name="T44" fmla="*/ 28 w 28"/>
                  <a:gd name="T45" fmla="*/ 7 h 35"/>
                  <a:gd name="T46" fmla="*/ 21 w 28"/>
                  <a:gd name="T47" fmla="*/ 21 h 35"/>
                  <a:gd name="T48" fmla="*/ 14 w 28"/>
                  <a:gd name="T49" fmla="*/ 28 h 35"/>
                  <a:gd name="T50" fmla="*/ 14 w 28"/>
                  <a:gd name="T51" fmla="*/ 28 h 35"/>
                  <a:gd name="T52" fmla="*/ 7 w 28"/>
                  <a:gd name="T53" fmla="*/ 28 h 35"/>
                  <a:gd name="T54" fmla="*/ 7 w 28"/>
                  <a:gd name="T55" fmla="*/ 21 h 35"/>
                  <a:gd name="T56" fmla="*/ 14 w 28"/>
                  <a:gd name="T57" fmla="*/ 21 h 35"/>
                  <a:gd name="T58" fmla="*/ 7 w 28"/>
                  <a:gd name="T59" fmla="*/ 35 h 35"/>
                  <a:gd name="T60" fmla="*/ 7 w 28"/>
                  <a:gd name="T61" fmla="*/ 35 h 35"/>
                  <a:gd name="T62" fmla="*/ 0 w 28"/>
                  <a:gd name="T63" fmla="*/ 35 h 35"/>
                  <a:gd name="T64" fmla="*/ 0 w 28"/>
                  <a:gd name="T65" fmla="*/ 28 h 35"/>
                  <a:gd name="T66" fmla="*/ 0 w 28"/>
                  <a:gd name="T67" fmla="*/ 28 h 35"/>
                  <a:gd name="T68" fmla="*/ 0 w 28"/>
                  <a:gd name="T69" fmla="*/ 28 h 35"/>
                  <a:gd name="T70" fmla="*/ 7 w 28"/>
                  <a:gd name="T71" fmla="*/ 21 h 35"/>
                  <a:gd name="T72" fmla="*/ 14 w 28"/>
                  <a:gd name="T73" fmla="*/ 28 h 35"/>
                  <a:gd name="T74" fmla="*/ 7 w 28"/>
                  <a:gd name="T75" fmla="*/ 21 h 35"/>
                  <a:gd name="T76" fmla="*/ 7 w 28"/>
                  <a:gd name="T77" fmla="*/ 14 h 35"/>
                  <a:gd name="T78" fmla="*/ 7 w 28"/>
                  <a:gd name="T79" fmla="*/ 14 h 35"/>
                  <a:gd name="T80" fmla="*/ 7 w 28"/>
                  <a:gd name="T81" fmla="*/ 14 h 35"/>
                  <a:gd name="T82" fmla="*/ 14 w 28"/>
                  <a:gd name="T83" fmla="*/ 0 h 35"/>
                  <a:gd name="T84" fmla="*/ 21 w 28"/>
                  <a:gd name="T8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" h="35">
                    <a:moveTo>
                      <a:pt x="21" y="0"/>
                    </a:moveTo>
                    <a:lnTo>
                      <a:pt x="14" y="14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14" y="21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7" y="35"/>
                    </a:lnTo>
                    <a:lnTo>
                      <a:pt x="0" y="28"/>
                    </a:lnTo>
                    <a:lnTo>
                      <a:pt x="7" y="28"/>
                    </a:lnTo>
                    <a:lnTo>
                      <a:pt x="7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21" y="7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21" y="21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0" y="35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28"/>
                    </a:lnTo>
                    <a:lnTo>
                      <a:pt x="7" y="21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14" y="0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60" name="Freeform 840"/>
              <p:cNvSpPr>
                <a:spLocks/>
              </p:cNvSpPr>
              <p:nvPr/>
            </p:nvSpPr>
            <p:spPr bwMode="auto">
              <a:xfrm>
                <a:off x="1707" y="2713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14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14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61" name="Freeform 841"/>
              <p:cNvSpPr>
                <a:spLocks/>
              </p:cNvSpPr>
              <p:nvPr/>
            </p:nvSpPr>
            <p:spPr bwMode="auto">
              <a:xfrm>
                <a:off x="1700" y="2734"/>
                <a:ext cx="21" cy="28"/>
              </a:xfrm>
              <a:custGeom>
                <a:avLst/>
                <a:gdLst>
                  <a:gd name="T0" fmla="*/ 21 w 21"/>
                  <a:gd name="T1" fmla="*/ 0 h 28"/>
                  <a:gd name="T2" fmla="*/ 7 w 21"/>
                  <a:gd name="T3" fmla="*/ 7 h 28"/>
                  <a:gd name="T4" fmla="*/ 7 w 21"/>
                  <a:gd name="T5" fmla="*/ 14 h 28"/>
                  <a:gd name="T6" fmla="*/ 0 w 21"/>
                  <a:gd name="T7" fmla="*/ 28 h 28"/>
                  <a:gd name="T8" fmla="*/ 0 w 21"/>
                  <a:gd name="T9" fmla="*/ 28 h 28"/>
                  <a:gd name="T10" fmla="*/ 14 w 21"/>
                  <a:gd name="T11" fmla="*/ 14 h 28"/>
                  <a:gd name="T12" fmla="*/ 14 w 21"/>
                  <a:gd name="T13" fmla="*/ 14 h 28"/>
                  <a:gd name="T14" fmla="*/ 21 w 21"/>
                  <a:gd name="T15" fmla="*/ 7 h 28"/>
                  <a:gd name="T16" fmla="*/ 21 w 21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28">
                    <a:moveTo>
                      <a:pt x="21" y="0"/>
                    </a:moveTo>
                    <a:lnTo>
                      <a:pt x="7" y="7"/>
                    </a:lnTo>
                    <a:lnTo>
                      <a:pt x="7" y="14"/>
                    </a:lnTo>
                    <a:lnTo>
                      <a:pt x="0" y="28"/>
                    </a:lnTo>
                    <a:lnTo>
                      <a:pt x="0" y="28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1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62" name="Freeform 842"/>
              <p:cNvSpPr>
                <a:spLocks/>
              </p:cNvSpPr>
              <p:nvPr/>
            </p:nvSpPr>
            <p:spPr bwMode="auto">
              <a:xfrm>
                <a:off x="1700" y="2727"/>
                <a:ext cx="28" cy="42"/>
              </a:xfrm>
              <a:custGeom>
                <a:avLst/>
                <a:gdLst>
                  <a:gd name="T0" fmla="*/ 21 w 28"/>
                  <a:gd name="T1" fmla="*/ 14 h 42"/>
                  <a:gd name="T2" fmla="*/ 7 w 28"/>
                  <a:gd name="T3" fmla="*/ 21 h 42"/>
                  <a:gd name="T4" fmla="*/ 7 w 28"/>
                  <a:gd name="T5" fmla="*/ 14 h 42"/>
                  <a:gd name="T6" fmla="*/ 14 w 28"/>
                  <a:gd name="T7" fmla="*/ 14 h 42"/>
                  <a:gd name="T8" fmla="*/ 14 w 28"/>
                  <a:gd name="T9" fmla="*/ 21 h 42"/>
                  <a:gd name="T10" fmla="*/ 14 w 28"/>
                  <a:gd name="T11" fmla="*/ 21 h 42"/>
                  <a:gd name="T12" fmla="*/ 14 w 28"/>
                  <a:gd name="T13" fmla="*/ 21 h 42"/>
                  <a:gd name="T14" fmla="*/ 7 w 28"/>
                  <a:gd name="T15" fmla="*/ 35 h 42"/>
                  <a:gd name="T16" fmla="*/ 0 w 28"/>
                  <a:gd name="T17" fmla="*/ 35 h 42"/>
                  <a:gd name="T18" fmla="*/ 0 w 28"/>
                  <a:gd name="T19" fmla="*/ 35 h 42"/>
                  <a:gd name="T20" fmla="*/ 21 w 28"/>
                  <a:gd name="T21" fmla="*/ 14 h 42"/>
                  <a:gd name="T22" fmla="*/ 28 w 28"/>
                  <a:gd name="T23" fmla="*/ 14 h 42"/>
                  <a:gd name="T24" fmla="*/ 21 w 28"/>
                  <a:gd name="T25" fmla="*/ 14 h 42"/>
                  <a:gd name="T26" fmla="*/ 21 w 28"/>
                  <a:gd name="T27" fmla="*/ 7 h 42"/>
                  <a:gd name="T28" fmla="*/ 21 w 28"/>
                  <a:gd name="T29" fmla="*/ 7 h 42"/>
                  <a:gd name="T30" fmla="*/ 28 w 28"/>
                  <a:gd name="T31" fmla="*/ 0 h 42"/>
                  <a:gd name="T32" fmla="*/ 28 w 28"/>
                  <a:gd name="T33" fmla="*/ 7 h 42"/>
                  <a:gd name="T34" fmla="*/ 28 w 28"/>
                  <a:gd name="T35" fmla="*/ 14 h 42"/>
                  <a:gd name="T36" fmla="*/ 28 w 28"/>
                  <a:gd name="T37" fmla="*/ 21 h 42"/>
                  <a:gd name="T38" fmla="*/ 28 w 28"/>
                  <a:gd name="T39" fmla="*/ 21 h 42"/>
                  <a:gd name="T40" fmla="*/ 7 w 28"/>
                  <a:gd name="T41" fmla="*/ 42 h 42"/>
                  <a:gd name="T42" fmla="*/ 7 w 28"/>
                  <a:gd name="T43" fmla="*/ 42 h 42"/>
                  <a:gd name="T44" fmla="*/ 0 w 28"/>
                  <a:gd name="T45" fmla="*/ 35 h 42"/>
                  <a:gd name="T46" fmla="*/ 7 w 28"/>
                  <a:gd name="T47" fmla="*/ 21 h 42"/>
                  <a:gd name="T48" fmla="*/ 14 w 28"/>
                  <a:gd name="T49" fmla="*/ 21 h 42"/>
                  <a:gd name="T50" fmla="*/ 7 w 28"/>
                  <a:gd name="T51" fmla="*/ 21 h 42"/>
                  <a:gd name="T52" fmla="*/ 7 w 28"/>
                  <a:gd name="T53" fmla="*/ 14 h 42"/>
                  <a:gd name="T54" fmla="*/ 7 w 28"/>
                  <a:gd name="T55" fmla="*/ 14 h 42"/>
                  <a:gd name="T56" fmla="*/ 7 w 28"/>
                  <a:gd name="T57" fmla="*/ 14 h 42"/>
                  <a:gd name="T58" fmla="*/ 21 w 28"/>
                  <a:gd name="T59" fmla="*/ 7 h 42"/>
                  <a:gd name="T60" fmla="*/ 21 w 28"/>
                  <a:gd name="T61" fmla="*/ 1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42">
                    <a:moveTo>
                      <a:pt x="21" y="14"/>
                    </a:moveTo>
                    <a:lnTo>
                      <a:pt x="7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7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1" y="14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28" y="0"/>
                    </a:lnTo>
                    <a:lnTo>
                      <a:pt x="28" y="7"/>
                    </a:lnTo>
                    <a:lnTo>
                      <a:pt x="28" y="14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7" y="42"/>
                    </a:lnTo>
                    <a:lnTo>
                      <a:pt x="7" y="42"/>
                    </a:lnTo>
                    <a:lnTo>
                      <a:pt x="0" y="35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21" y="7"/>
                    </a:lnTo>
                    <a:lnTo>
                      <a:pt x="21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63" name="Freeform 843"/>
              <p:cNvSpPr>
                <a:spLocks/>
              </p:cNvSpPr>
              <p:nvPr/>
            </p:nvSpPr>
            <p:spPr bwMode="auto">
              <a:xfrm>
                <a:off x="1665" y="2649"/>
                <a:ext cx="99" cy="92"/>
              </a:xfrm>
              <a:custGeom>
                <a:avLst/>
                <a:gdLst>
                  <a:gd name="T0" fmla="*/ 0 w 99"/>
                  <a:gd name="T1" fmla="*/ 7 h 92"/>
                  <a:gd name="T2" fmla="*/ 63 w 99"/>
                  <a:gd name="T3" fmla="*/ 92 h 92"/>
                  <a:gd name="T4" fmla="*/ 99 w 99"/>
                  <a:gd name="T5" fmla="*/ 85 h 92"/>
                  <a:gd name="T6" fmla="*/ 35 w 99"/>
                  <a:gd name="T7" fmla="*/ 0 h 92"/>
                  <a:gd name="T8" fmla="*/ 0 w 99"/>
                  <a:gd name="T9" fmla="*/ 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92">
                    <a:moveTo>
                      <a:pt x="0" y="7"/>
                    </a:moveTo>
                    <a:lnTo>
                      <a:pt x="63" y="92"/>
                    </a:lnTo>
                    <a:lnTo>
                      <a:pt x="99" y="85"/>
                    </a:lnTo>
                    <a:lnTo>
                      <a:pt x="35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64" name="Freeform 844"/>
              <p:cNvSpPr>
                <a:spLocks/>
              </p:cNvSpPr>
              <p:nvPr/>
            </p:nvSpPr>
            <p:spPr bwMode="auto">
              <a:xfrm>
                <a:off x="1665" y="2649"/>
                <a:ext cx="113" cy="99"/>
              </a:xfrm>
              <a:custGeom>
                <a:avLst/>
                <a:gdLst>
                  <a:gd name="T0" fmla="*/ 7 w 113"/>
                  <a:gd name="T1" fmla="*/ 7 h 99"/>
                  <a:gd name="T2" fmla="*/ 71 w 113"/>
                  <a:gd name="T3" fmla="*/ 92 h 99"/>
                  <a:gd name="T4" fmla="*/ 63 w 113"/>
                  <a:gd name="T5" fmla="*/ 99 h 99"/>
                  <a:gd name="T6" fmla="*/ 63 w 113"/>
                  <a:gd name="T7" fmla="*/ 92 h 99"/>
                  <a:gd name="T8" fmla="*/ 99 w 113"/>
                  <a:gd name="T9" fmla="*/ 85 h 99"/>
                  <a:gd name="T10" fmla="*/ 106 w 113"/>
                  <a:gd name="T11" fmla="*/ 85 h 99"/>
                  <a:gd name="T12" fmla="*/ 99 w 113"/>
                  <a:gd name="T13" fmla="*/ 92 h 99"/>
                  <a:gd name="T14" fmla="*/ 35 w 113"/>
                  <a:gd name="T15" fmla="*/ 7 h 99"/>
                  <a:gd name="T16" fmla="*/ 35 w 113"/>
                  <a:gd name="T17" fmla="*/ 0 h 99"/>
                  <a:gd name="T18" fmla="*/ 35 w 113"/>
                  <a:gd name="T19" fmla="*/ 0 h 99"/>
                  <a:gd name="T20" fmla="*/ 42 w 113"/>
                  <a:gd name="T21" fmla="*/ 0 h 99"/>
                  <a:gd name="T22" fmla="*/ 106 w 113"/>
                  <a:gd name="T23" fmla="*/ 85 h 99"/>
                  <a:gd name="T24" fmla="*/ 113 w 113"/>
                  <a:gd name="T25" fmla="*/ 92 h 99"/>
                  <a:gd name="T26" fmla="*/ 99 w 113"/>
                  <a:gd name="T27" fmla="*/ 92 h 99"/>
                  <a:gd name="T28" fmla="*/ 63 w 113"/>
                  <a:gd name="T29" fmla="*/ 99 h 99"/>
                  <a:gd name="T30" fmla="*/ 63 w 113"/>
                  <a:gd name="T31" fmla="*/ 99 h 99"/>
                  <a:gd name="T32" fmla="*/ 63 w 113"/>
                  <a:gd name="T33" fmla="*/ 99 h 99"/>
                  <a:gd name="T34" fmla="*/ 0 w 113"/>
                  <a:gd name="T35" fmla="*/ 14 h 99"/>
                  <a:gd name="T36" fmla="*/ 7 w 113"/>
                  <a:gd name="T37" fmla="*/ 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3" h="99">
                    <a:moveTo>
                      <a:pt x="7" y="7"/>
                    </a:moveTo>
                    <a:lnTo>
                      <a:pt x="71" y="92"/>
                    </a:lnTo>
                    <a:lnTo>
                      <a:pt x="63" y="99"/>
                    </a:lnTo>
                    <a:lnTo>
                      <a:pt x="63" y="92"/>
                    </a:lnTo>
                    <a:lnTo>
                      <a:pt x="99" y="85"/>
                    </a:lnTo>
                    <a:lnTo>
                      <a:pt x="106" y="85"/>
                    </a:lnTo>
                    <a:lnTo>
                      <a:pt x="99" y="92"/>
                    </a:lnTo>
                    <a:lnTo>
                      <a:pt x="35" y="7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42" y="0"/>
                    </a:lnTo>
                    <a:lnTo>
                      <a:pt x="106" y="85"/>
                    </a:lnTo>
                    <a:lnTo>
                      <a:pt x="113" y="92"/>
                    </a:lnTo>
                    <a:lnTo>
                      <a:pt x="99" y="92"/>
                    </a:lnTo>
                    <a:lnTo>
                      <a:pt x="63" y="99"/>
                    </a:lnTo>
                    <a:lnTo>
                      <a:pt x="63" y="99"/>
                    </a:lnTo>
                    <a:lnTo>
                      <a:pt x="63" y="99"/>
                    </a:lnTo>
                    <a:lnTo>
                      <a:pt x="0" y="14"/>
                    </a:lnTo>
                    <a:lnTo>
                      <a:pt x="7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65" name="Freeform 845"/>
              <p:cNvSpPr>
                <a:spLocks/>
              </p:cNvSpPr>
              <p:nvPr/>
            </p:nvSpPr>
            <p:spPr bwMode="auto">
              <a:xfrm>
                <a:off x="1658" y="2649"/>
                <a:ext cx="42" cy="14"/>
              </a:xfrm>
              <a:custGeom>
                <a:avLst/>
                <a:gdLst>
                  <a:gd name="T0" fmla="*/ 42 w 42"/>
                  <a:gd name="T1" fmla="*/ 7 h 14"/>
                  <a:gd name="T2" fmla="*/ 7 w 42"/>
                  <a:gd name="T3" fmla="*/ 14 h 14"/>
                  <a:gd name="T4" fmla="*/ 7 w 42"/>
                  <a:gd name="T5" fmla="*/ 14 h 14"/>
                  <a:gd name="T6" fmla="*/ 0 w 42"/>
                  <a:gd name="T7" fmla="*/ 7 h 14"/>
                  <a:gd name="T8" fmla="*/ 7 w 42"/>
                  <a:gd name="T9" fmla="*/ 7 h 14"/>
                  <a:gd name="T10" fmla="*/ 42 w 42"/>
                  <a:gd name="T11" fmla="*/ 0 h 14"/>
                  <a:gd name="T12" fmla="*/ 42 w 42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4">
                    <a:moveTo>
                      <a:pt x="42" y="7"/>
                    </a:moveTo>
                    <a:lnTo>
                      <a:pt x="7" y="14"/>
                    </a:lnTo>
                    <a:lnTo>
                      <a:pt x="7" y="14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42" y="0"/>
                    </a:lnTo>
                    <a:lnTo>
                      <a:pt x="4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66" name="Freeform 846"/>
              <p:cNvSpPr>
                <a:spLocks/>
              </p:cNvSpPr>
              <p:nvPr/>
            </p:nvSpPr>
            <p:spPr bwMode="auto">
              <a:xfrm>
                <a:off x="1693" y="2670"/>
                <a:ext cx="43" cy="50"/>
              </a:xfrm>
              <a:custGeom>
                <a:avLst/>
                <a:gdLst>
                  <a:gd name="T0" fmla="*/ 0 w 43"/>
                  <a:gd name="T1" fmla="*/ 14 h 50"/>
                  <a:gd name="T2" fmla="*/ 21 w 43"/>
                  <a:gd name="T3" fmla="*/ 0 h 50"/>
                  <a:gd name="T4" fmla="*/ 43 w 43"/>
                  <a:gd name="T5" fmla="*/ 36 h 50"/>
                  <a:gd name="T6" fmla="*/ 21 w 43"/>
                  <a:gd name="T7" fmla="*/ 50 h 50"/>
                  <a:gd name="T8" fmla="*/ 0 w 43"/>
                  <a:gd name="T9" fmla="*/ 1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50">
                    <a:moveTo>
                      <a:pt x="0" y="14"/>
                    </a:moveTo>
                    <a:lnTo>
                      <a:pt x="21" y="0"/>
                    </a:lnTo>
                    <a:lnTo>
                      <a:pt x="43" y="36"/>
                    </a:lnTo>
                    <a:lnTo>
                      <a:pt x="21" y="50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67" name="Freeform 847"/>
              <p:cNvSpPr>
                <a:spLocks/>
              </p:cNvSpPr>
              <p:nvPr/>
            </p:nvSpPr>
            <p:spPr bwMode="auto">
              <a:xfrm>
                <a:off x="1693" y="2663"/>
                <a:ext cx="50" cy="64"/>
              </a:xfrm>
              <a:custGeom>
                <a:avLst/>
                <a:gdLst>
                  <a:gd name="T0" fmla="*/ 0 w 50"/>
                  <a:gd name="T1" fmla="*/ 21 h 64"/>
                  <a:gd name="T2" fmla="*/ 21 w 50"/>
                  <a:gd name="T3" fmla="*/ 7 h 64"/>
                  <a:gd name="T4" fmla="*/ 28 w 50"/>
                  <a:gd name="T5" fmla="*/ 0 h 64"/>
                  <a:gd name="T6" fmla="*/ 28 w 50"/>
                  <a:gd name="T7" fmla="*/ 0 h 64"/>
                  <a:gd name="T8" fmla="*/ 50 w 50"/>
                  <a:gd name="T9" fmla="*/ 36 h 64"/>
                  <a:gd name="T10" fmla="*/ 50 w 50"/>
                  <a:gd name="T11" fmla="*/ 50 h 64"/>
                  <a:gd name="T12" fmla="*/ 50 w 50"/>
                  <a:gd name="T13" fmla="*/ 50 h 64"/>
                  <a:gd name="T14" fmla="*/ 28 w 50"/>
                  <a:gd name="T15" fmla="*/ 64 h 64"/>
                  <a:gd name="T16" fmla="*/ 28 w 50"/>
                  <a:gd name="T17" fmla="*/ 64 h 64"/>
                  <a:gd name="T18" fmla="*/ 21 w 50"/>
                  <a:gd name="T19" fmla="*/ 57 h 64"/>
                  <a:gd name="T20" fmla="*/ 21 w 50"/>
                  <a:gd name="T21" fmla="*/ 57 h 64"/>
                  <a:gd name="T22" fmla="*/ 43 w 50"/>
                  <a:gd name="T23" fmla="*/ 43 h 64"/>
                  <a:gd name="T24" fmla="*/ 50 w 50"/>
                  <a:gd name="T25" fmla="*/ 50 h 64"/>
                  <a:gd name="T26" fmla="*/ 43 w 50"/>
                  <a:gd name="T27" fmla="*/ 43 h 64"/>
                  <a:gd name="T28" fmla="*/ 21 w 50"/>
                  <a:gd name="T29" fmla="*/ 7 h 64"/>
                  <a:gd name="T30" fmla="*/ 28 w 50"/>
                  <a:gd name="T31" fmla="*/ 0 h 64"/>
                  <a:gd name="T32" fmla="*/ 28 w 50"/>
                  <a:gd name="T33" fmla="*/ 14 h 64"/>
                  <a:gd name="T34" fmla="*/ 7 w 50"/>
                  <a:gd name="T35" fmla="*/ 28 h 64"/>
                  <a:gd name="T36" fmla="*/ 0 w 50"/>
                  <a:gd name="T3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" h="64">
                    <a:moveTo>
                      <a:pt x="0" y="21"/>
                    </a:moveTo>
                    <a:lnTo>
                      <a:pt x="21" y="7"/>
                    </a:lnTo>
                    <a:lnTo>
                      <a:pt x="28" y="0"/>
                    </a:lnTo>
                    <a:lnTo>
                      <a:pt x="28" y="0"/>
                    </a:lnTo>
                    <a:lnTo>
                      <a:pt x="50" y="3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28" y="64"/>
                    </a:lnTo>
                    <a:lnTo>
                      <a:pt x="28" y="64"/>
                    </a:lnTo>
                    <a:lnTo>
                      <a:pt x="21" y="57"/>
                    </a:lnTo>
                    <a:lnTo>
                      <a:pt x="21" y="57"/>
                    </a:lnTo>
                    <a:lnTo>
                      <a:pt x="43" y="43"/>
                    </a:lnTo>
                    <a:lnTo>
                      <a:pt x="50" y="50"/>
                    </a:lnTo>
                    <a:lnTo>
                      <a:pt x="43" y="43"/>
                    </a:lnTo>
                    <a:lnTo>
                      <a:pt x="21" y="7"/>
                    </a:lnTo>
                    <a:lnTo>
                      <a:pt x="28" y="0"/>
                    </a:lnTo>
                    <a:lnTo>
                      <a:pt x="28" y="14"/>
                    </a:lnTo>
                    <a:lnTo>
                      <a:pt x="7" y="28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68" name="Freeform 848"/>
              <p:cNvSpPr>
                <a:spLocks/>
              </p:cNvSpPr>
              <p:nvPr/>
            </p:nvSpPr>
            <p:spPr bwMode="auto">
              <a:xfrm>
                <a:off x="1693" y="2677"/>
                <a:ext cx="28" cy="43"/>
              </a:xfrm>
              <a:custGeom>
                <a:avLst/>
                <a:gdLst>
                  <a:gd name="T0" fmla="*/ 21 w 28"/>
                  <a:gd name="T1" fmla="*/ 43 h 43"/>
                  <a:gd name="T2" fmla="*/ 0 w 28"/>
                  <a:gd name="T3" fmla="*/ 7 h 43"/>
                  <a:gd name="T4" fmla="*/ 0 w 28"/>
                  <a:gd name="T5" fmla="*/ 7 h 43"/>
                  <a:gd name="T6" fmla="*/ 0 w 28"/>
                  <a:gd name="T7" fmla="*/ 7 h 43"/>
                  <a:gd name="T8" fmla="*/ 7 w 28"/>
                  <a:gd name="T9" fmla="*/ 0 h 43"/>
                  <a:gd name="T10" fmla="*/ 28 w 28"/>
                  <a:gd name="T11" fmla="*/ 36 h 43"/>
                  <a:gd name="T12" fmla="*/ 21 w 28"/>
                  <a:gd name="T13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43">
                    <a:moveTo>
                      <a:pt x="21" y="43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28" y="36"/>
                    </a:lnTo>
                    <a:lnTo>
                      <a:pt x="21" y="43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69" name="Freeform 849"/>
              <p:cNvSpPr>
                <a:spLocks/>
              </p:cNvSpPr>
              <p:nvPr/>
            </p:nvSpPr>
            <p:spPr bwMode="auto">
              <a:xfrm>
                <a:off x="1693" y="2677"/>
                <a:ext cx="43" cy="36"/>
              </a:xfrm>
              <a:custGeom>
                <a:avLst/>
                <a:gdLst>
                  <a:gd name="T0" fmla="*/ 21 w 43"/>
                  <a:gd name="T1" fmla="*/ 0 h 36"/>
                  <a:gd name="T2" fmla="*/ 43 w 43"/>
                  <a:gd name="T3" fmla="*/ 22 h 36"/>
                  <a:gd name="T4" fmla="*/ 14 w 43"/>
                  <a:gd name="T5" fmla="*/ 36 h 36"/>
                  <a:gd name="T6" fmla="*/ 0 w 43"/>
                  <a:gd name="T7" fmla="*/ 14 h 36"/>
                  <a:gd name="T8" fmla="*/ 21 w 43"/>
                  <a:gd name="T9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36">
                    <a:moveTo>
                      <a:pt x="21" y="0"/>
                    </a:moveTo>
                    <a:lnTo>
                      <a:pt x="43" y="22"/>
                    </a:lnTo>
                    <a:lnTo>
                      <a:pt x="14" y="36"/>
                    </a:lnTo>
                    <a:lnTo>
                      <a:pt x="0" y="14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1970" name="Picture 850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3" y="2684"/>
                <a:ext cx="43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971" name="Freeform 851"/>
              <p:cNvSpPr>
                <a:spLocks/>
              </p:cNvSpPr>
              <p:nvPr/>
            </p:nvSpPr>
            <p:spPr bwMode="auto">
              <a:xfrm>
                <a:off x="1580" y="2543"/>
                <a:ext cx="28" cy="42"/>
              </a:xfrm>
              <a:custGeom>
                <a:avLst/>
                <a:gdLst>
                  <a:gd name="T0" fmla="*/ 7 w 28"/>
                  <a:gd name="T1" fmla="*/ 0 h 42"/>
                  <a:gd name="T2" fmla="*/ 14 w 28"/>
                  <a:gd name="T3" fmla="*/ 14 h 42"/>
                  <a:gd name="T4" fmla="*/ 14 w 28"/>
                  <a:gd name="T5" fmla="*/ 21 h 42"/>
                  <a:gd name="T6" fmla="*/ 28 w 28"/>
                  <a:gd name="T7" fmla="*/ 42 h 42"/>
                  <a:gd name="T8" fmla="*/ 28 w 28"/>
                  <a:gd name="T9" fmla="*/ 42 h 42"/>
                  <a:gd name="T10" fmla="*/ 14 w 28"/>
                  <a:gd name="T11" fmla="*/ 28 h 42"/>
                  <a:gd name="T12" fmla="*/ 7 w 28"/>
                  <a:gd name="T13" fmla="*/ 28 h 42"/>
                  <a:gd name="T14" fmla="*/ 0 w 28"/>
                  <a:gd name="T15" fmla="*/ 14 h 42"/>
                  <a:gd name="T16" fmla="*/ 7 w 28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2">
                    <a:moveTo>
                      <a:pt x="7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72" name="Freeform 852"/>
              <p:cNvSpPr>
                <a:spLocks/>
              </p:cNvSpPr>
              <p:nvPr/>
            </p:nvSpPr>
            <p:spPr bwMode="auto">
              <a:xfrm>
                <a:off x="1580" y="2536"/>
                <a:ext cx="35" cy="56"/>
              </a:xfrm>
              <a:custGeom>
                <a:avLst/>
                <a:gdLst>
                  <a:gd name="T0" fmla="*/ 14 w 35"/>
                  <a:gd name="T1" fmla="*/ 7 h 56"/>
                  <a:gd name="T2" fmla="*/ 21 w 35"/>
                  <a:gd name="T3" fmla="*/ 21 h 56"/>
                  <a:gd name="T4" fmla="*/ 21 w 35"/>
                  <a:gd name="T5" fmla="*/ 21 h 56"/>
                  <a:gd name="T6" fmla="*/ 21 w 35"/>
                  <a:gd name="T7" fmla="*/ 21 h 56"/>
                  <a:gd name="T8" fmla="*/ 21 w 35"/>
                  <a:gd name="T9" fmla="*/ 28 h 56"/>
                  <a:gd name="T10" fmla="*/ 14 w 35"/>
                  <a:gd name="T11" fmla="*/ 35 h 56"/>
                  <a:gd name="T12" fmla="*/ 21 w 35"/>
                  <a:gd name="T13" fmla="*/ 28 h 56"/>
                  <a:gd name="T14" fmla="*/ 35 w 35"/>
                  <a:gd name="T15" fmla="*/ 49 h 56"/>
                  <a:gd name="T16" fmla="*/ 28 w 35"/>
                  <a:gd name="T17" fmla="*/ 56 h 56"/>
                  <a:gd name="T18" fmla="*/ 28 w 35"/>
                  <a:gd name="T19" fmla="*/ 56 h 56"/>
                  <a:gd name="T20" fmla="*/ 14 w 35"/>
                  <a:gd name="T21" fmla="*/ 42 h 56"/>
                  <a:gd name="T22" fmla="*/ 14 w 35"/>
                  <a:gd name="T23" fmla="*/ 35 h 56"/>
                  <a:gd name="T24" fmla="*/ 14 w 35"/>
                  <a:gd name="T25" fmla="*/ 42 h 56"/>
                  <a:gd name="T26" fmla="*/ 7 w 35"/>
                  <a:gd name="T27" fmla="*/ 42 h 56"/>
                  <a:gd name="T28" fmla="*/ 14 w 35"/>
                  <a:gd name="T29" fmla="*/ 42 h 56"/>
                  <a:gd name="T30" fmla="*/ 7 w 35"/>
                  <a:gd name="T31" fmla="*/ 35 h 56"/>
                  <a:gd name="T32" fmla="*/ 0 w 35"/>
                  <a:gd name="T33" fmla="*/ 21 h 56"/>
                  <a:gd name="T34" fmla="*/ 0 w 35"/>
                  <a:gd name="T35" fmla="*/ 21 h 56"/>
                  <a:gd name="T36" fmla="*/ 0 w 35"/>
                  <a:gd name="T37" fmla="*/ 21 h 56"/>
                  <a:gd name="T38" fmla="*/ 7 w 35"/>
                  <a:gd name="T39" fmla="*/ 7 h 56"/>
                  <a:gd name="T40" fmla="*/ 7 w 35"/>
                  <a:gd name="T41" fmla="*/ 0 h 56"/>
                  <a:gd name="T42" fmla="*/ 14 w 35"/>
                  <a:gd name="T43" fmla="*/ 7 h 56"/>
                  <a:gd name="T44" fmla="*/ 14 w 35"/>
                  <a:gd name="T45" fmla="*/ 7 h 56"/>
                  <a:gd name="T46" fmla="*/ 7 w 35"/>
                  <a:gd name="T47" fmla="*/ 21 h 56"/>
                  <a:gd name="T48" fmla="*/ 0 w 35"/>
                  <a:gd name="T49" fmla="*/ 21 h 56"/>
                  <a:gd name="T50" fmla="*/ 7 w 35"/>
                  <a:gd name="T51" fmla="*/ 21 h 56"/>
                  <a:gd name="T52" fmla="*/ 14 w 35"/>
                  <a:gd name="T53" fmla="*/ 35 h 56"/>
                  <a:gd name="T54" fmla="*/ 7 w 35"/>
                  <a:gd name="T55" fmla="*/ 35 h 56"/>
                  <a:gd name="T56" fmla="*/ 7 w 35"/>
                  <a:gd name="T57" fmla="*/ 35 h 56"/>
                  <a:gd name="T58" fmla="*/ 14 w 35"/>
                  <a:gd name="T59" fmla="*/ 35 h 56"/>
                  <a:gd name="T60" fmla="*/ 21 w 35"/>
                  <a:gd name="T61" fmla="*/ 35 h 56"/>
                  <a:gd name="T62" fmla="*/ 21 w 35"/>
                  <a:gd name="T63" fmla="*/ 35 h 56"/>
                  <a:gd name="T64" fmla="*/ 35 w 35"/>
                  <a:gd name="T65" fmla="*/ 49 h 56"/>
                  <a:gd name="T66" fmla="*/ 35 w 35"/>
                  <a:gd name="T67" fmla="*/ 49 h 56"/>
                  <a:gd name="T68" fmla="*/ 28 w 35"/>
                  <a:gd name="T69" fmla="*/ 56 h 56"/>
                  <a:gd name="T70" fmla="*/ 14 w 35"/>
                  <a:gd name="T71" fmla="*/ 35 h 56"/>
                  <a:gd name="T72" fmla="*/ 14 w 35"/>
                  <a:gd name="T73" fmla="*/ 35 h 56"/>
                  <a:gd name="T74" fmla="*/ 14 w 35"/>
                  <a:gd name="T75" fmla="*/ 28 h 56"/>
                  <a:gd name="T76" fmla="*/ 14 w 35"/>
                  <a:gd name="T77" fmla="*/ 21 h 56"/>
                  <a:gd name="T78" fmla="*/ 21 w 35"/>
                  <a:gd name="T79" fmla="*/ 21 h 56"/>
                  <a:gd name="T80" fmla="*/ 14 w 35"/>
                  <a:gd name="T81" fmla="*/ 21 h 56"/>
                  <a:gd name="T82" fmla="*/ 7 w 35"/>
                  <a:gd name="T83" fmla="*/ 7 h 56"/>
                  <a:gd name="T84" fmla="*/ 14 w 35"/>
                  <a:gd name="T8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56">
                    <a:moveTo>
                      <a:pt x="14" y="7"/>
                    </a:moveTo>
                    <a:lnTo>
                      <a:pt x="21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14" y="35"/>
                    </a:lnTo>
                    <a:lnTo>
                      <a:pt x="21" y="28"/>
                    </a:lnTo>
                    <a:lnTo>
                      <a:pt x="35" y="49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14" y="42"/>
                    </a:lnTo>
                    <a:lnTo>
                      <a:pt x="14" y="35"/>
                    </a:lnTo>
                    <a:lnTo>
                      <a:pt x="14" y="42"/>
                    </a:lnTo>
                    <a:lnTo>
                      <a:pt x="7" y="42"/>
                    </a:lnTo>
                    <a:lnTo>
                      <a:pt x="14" y="42"/>
                    </a:lnTo>
                    <a:lnTo>
                      <a:pt x="7" y="3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21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35" y="49"/>
                    </a:lnTo>
                    <a:lnTo>
                      <a:pt x="35" y="49"/>
                    </a:lnTo>
                    <a:lnTo>
                      <a:pt x="28" y="56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7" y="7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73" name="Freeform 853"/>
              <p:cNvSpPr>
                <a:spLocks/>
              </p:cNvSpPr>
              <p:nvPr/>
            </p:nvSpPr>
            <p:spPr bwMode="auto">
              <a:xfrm>
                <a:off x="1573" y="2429"/>
                <a:ext cx="170" cy="149"/>
              </a:xfrm>
              <a:custGeom>
                <a:avLst/>
                <a:gdLst>
                  <a:gd name="T0" fmla="*/ 155 w 170"/>
                  <a:gd name="T1" fmla="*/ 0 h 149"/>
                  <a:gd name="T2" fmla="*/ 56 w 170"/>
                  <a:gd name="T3" fmla="*/ 135 h 149"/>
                  <a:gd name="T4" fmla="*/ 0 w 170"/>
                  <a:gd name="T5" fmla="*/ 128 h 149"/>
                  <a:gd name="T6" fmla="*/ 14 w 170"/>
                  <a:gd name="T7" fmla="*/ 142 h 149"/>
                  <a:gd name="T8" fmla="*/ 70 w 170"/>
                  <a:gd name="T9" fmla="*/ 149 h 149"/>
                  <a:gd name="T10" fmla="*/ 170 w 170"/>
                  <a:gd name="T11" fmla="*/ 22 h 149"/>
                  <a:gd name="T12" fmla="*/ 155 w 170"/>
                  <a:gd name="T1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49">
                    <a:moveTo>
                      <a:pt x="155" y="0"/>
                    </a:moveTo>
                    <a:lnTo>
                      <a:pt x="56" y="135"/>
                    </a:lnTo>
                    <a:lnTo>
                      <a:pt x="0" y="128"/>
                    </a:lnTo>
                    <a:lnTo>
                      <a:pt x="14" y="142"/>
                    </a:lnTo>
                    <a:lnTo>
                      <a:pt x="70" y="149"/>
                    </a:lnTo>
                    <a:lnTo>
                      <a:pt x="170" y="22"/>
                    </a:lnTo>
                    <a:lnTo>
                      <a:pt x="155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74" name="Freeform 854"/>
              <p:cNvSpPr>
                <a:spLocks/>
              </p:cNvSpPr>
              <p:nvPr/>
            </p:nvSpPr>
            <p:spPr bwMode="auto">
              <a:xfrm>
                <a:off x="1565" y="2429"/>
                <a:ext cx="192" cy="156"/>
              </a:xfrm>
              <a:custGeom>
                <a:avLst/>
                <a:gdLst>
                  <a:gd name="T0" fmla="*/ 171 w 192"/>
                  <a:gd name="T1" fmla="*/ 7 h 156"/>
                  <a:gd name="T2" fmla="*/ 71 w 192"/>
                  <a:gd name="T3" fmla="*/ 142 h 156"/>
                  <a:gd name="T4" fmla="*/ 64 w 192"/>
                  <a:gd name="T5" fmla="*/ 142 h 156"/>
                  <a:gd name="T6" fmla="*/ 64 w 192"/>
                  <a:gd name="T7" fmla="*/ 142 h 156"/>
                  <a:gd name="T8" fmla="*/ 8 w 192"/>
                  <a:gd name="T9" fmla="*/ 135 h 156"/>
                  <a:gd name="T10" fmla="*/ 8 w 192"/>
                  <a:gd name="T11" fmla="*/ 135 h 156"/>
                  <a:gd name="T12" fmla="*/ 15 w 192"/>
                  <a:gd name="T13" fmla="*/ 128 h 156"/>
                  <a:gd name="T14" fmla="*/ 29 w 192"/>
                  <a:gd name="T15" fmla="*/ 142 h 156"/>
                  <a:gd name="T16" fmla="*/ 22 w 192"/>
                  <a:gd name="T17" fmla="*/ 149 h 156"/>
                  <a:gd name="T18" fmla="*/ 22 w 192"/>
                  <a:gd name="T19" fmla="*/ 142 h 156"/>
                  <a:gd name="T20" fmla="*/ 78 w 192"/>
                  <a:gd name="T21" fmla="*/ 149 h 156"/>
                  <a:gd name="T22" fmla="*/ 86 w 192"/>
                  <a:gd name="T23" fmla="*/ 156 h 156"/>
                  <a:gd name="T24" fmla="*/ 78 w 192"/>
                  <a:gd name="T25" fmla="*/ 149 h 156"/>
                  <a:gd name="T26" fmla="*/ 178 w 192"/>
                  <a:gd name="T27" fmla="*/ 22 h 156"/>
                  <a:gd name="T28" fmla="*/ 185 w 192"/>
                  <a:gd name="T29" fmla="*/ 22 h 156"/>
                  <a:gd name="T30" fmla="*/ 192 w 192"/>
                  <a:gd name="T31" fmla="*/ 29 h 156"/>
                  <a:gd name="T32" fmla="*/ 185 w 192"/>
                  <a:gd name="T33" fmla="*/ 29 h 156"/>
                  <a:gd name="T34" fmla="*/ 86 w 192"/>
                  <a:gd name="T35" fmla="*/ 156 h 156"/>
                  <a:gd name="T36" fmla="*/ 86 w 192"/>
                  <a:gd name="T37" fmla="*/ 156 h 156"/>
                  <a:gd name="T38" fmla="*/ 78 w 192"/>
                  <a:gd name="T39" fmla="*/ 156 h 156"/>
                  <a:gd name="T40" fmla="*/ 22 w 192"/>
                  <a:gd name="T41" fmla="*/ 149 h 156"/>
                  <a:gd name="T42" fmla="*/ 22 w 192"/>
                  <a:gd name="T43" fmla="*/ 149 h 156"/>
                  <a:gd name="T44" fmla="*/ 22 w 192"/>
                  <a:gd name="T45" fmla="*/ 149 h 156"/>
                  <a:gd name="T46" fmla="*/ 8 w 192"/>
                  <a:gd name="T47" fmla="*/ 135 h 156"/>
                  <a:gd name="T48" fmla="*/ 0 w 192"/>
                  <a:gd name="T49" fmla="*/ 128 h 156"/>
                  <a:gd name="T50" fmla="*/ 8 w 192"/>
                  <a:gd name="T51" fmla="*/ 128 h 156"/>
                  <a:gd name="T52" fmla="*/ 64 w 192"/>
                  <a:gd name="T53" fmla="*/ 135 h 156"/>
                  <a:gd name="T54" fmla="*/ 64 w 192"/>
                  <a:gd name="T55" fmla="*/ 142 h 156"/>
                  <a:gd name="T56" fmla="*/ 64 w 192"/>
                  <a:gd name="T57" fmla="*/ 135 h 156"/>
                  <a:gd name="T58" fmla="*/ 163 w 192"/>
                  <a:gd name="T59" fmla="*/ 0 h 156"/>
                  <a:gd name="T60" fmla="*/ 171 w 192"/>
                  <a:gd name="T61" fmla="*/ 7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2" h="156">
                    <a:moveTo>
                      <a:pt x="171" y="7"/>
                    </a:moveTo>
                    <a:lnTo>
                      <a:pt x="71" y="142"/>
                    </a:lnTo>
                    <a:lnTo>
                      <a:pt x="64" y="142"/>
                    </a:lnTo>
                    <a:lnTo>
                      <a:pt x="64" y="142"/>
                    </a:lnTo>
                    <a:lnTo>
                      <a:pt x="8" y="135"/>
                    </a:lnTo>
                    <a:lnTo>
                      <a:pt x="8" y="135"/>
                    </a:lnTo>
                    <a:lnTo>
                      <a:pt x="15" y="128"/>
                    </a:lnTo>
                    <a:lnTo>
                      <a:pt x="29" y="142"/>
                    </a:lnTo>
                    <a:lnTo>
                      <a:pt x="22" y="149"/>
                    </a:lnTo>
                    <a:lnTo>
                      <a:pt x="22" y="142"/>
                    </a:lnTo>
                    <a:lnTo>
                      <a:pt x="78" y="149"/>
                    </a:lnTo>
                    <a:lnTo>
                      <a:pt x="86" y="156"/>
                    </a:lnTo>
                    <a:lnTo>
                      <a:pt x="78" y="149"/>
                    </a:lnTo>
                    <a:lnTo>
                      <a:pt x="178" y="22"/>
                    </a:lnTo>
                    <a:lnTo>
                      <a:pt x="185" y="22"/>
                    </a:lnTo>
                    <a:lnTo>
                      <a:pt x="192" y="29"/>
                    </a:lnTo>
                    <a:lnTo>
                      <a:pt x="185" y="29"/>
                    </a:lnTo>
                    <a:lnTo>
                      <a:pt x="86" y="156"/>
                    </a:lnTo>
                    <a:lnTo>
                      <a:pt x="86" y="156"/>
                    </a:lnTo>
                    <a:lnTo>
                      <a:pt x="78" y="156"/>
                    </a:lnTo>
                    <a:lnTo>
                      <a:pt x="22" y="149"/>
                    </a:lnTo>
                    <a:lnTo>
                      <a:pt x="22" y="149"/>
                    </a:lnTo>
                    <a:lnTo>
                      <a:pt x="22" y="149"/>
                    </a:lnTo>
                    <a:lnTo>
                      <a:pt x="8" y="135"/>
                    </a:lnTo>
                    <a:lnTo>
                      <a:pt x="0" y="128"/>
                    </a:lnTo>
                    <a:lnTo>
                      <a:pt x="8" y="128"/>
                    </a:lnTo>
                    <a:lnTo>
                      <a:pt x="64" y="135"/>
                    </a:lnTo>
                    <a:lnTo>
                      <a:pt x="64" y="142"/>
                    </a:lnTo>
                    <a:lnTo>
                      <a:pt x="64" y="135"/>
                    </a:lnTo>
                    <a:lnTo>
                      <a:pt x="163" y="0"/>
                    </a:lnTo>
                    <a:lnTo>
                      <a:pt x="17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75" name="Freeform 855"/>
              <p:cNvSpPr>
                <a:spLocks/>
              </p:cNvSpPr>
              <p:nvPr/>
            </p:nvSpPr>
            <p:spPr bwMode="auto">
              <a:xfrm>
                <a:off x="1728" y="2422"/>
                <a:ext cx="22" cy="36"/>
              </a:xfrm>
              <a:custGeom>
                <a:avLst/>
                <a:gdLst>
                  <a:gd name="T0" fmla="*/ 15 w 22"/>
                  <a:gd name="T1" fmla="*/ 36 h 36"/>
                  <a:gd name="T2" fmla="*/ 0 w 22"/>
                  <a:gd name="T3" fmla="*/ 14 h 36"/>
                  <a:gd name="T4" fmla="*/ 0 w 22"/>
                  <a:gd name="T5" fmla="*/ 7 h 36"/>
                  <a:gd name="T6" fmla="*/ 8 w 22"/>
                  <a:gd name="T7" fmla="*/ 0 h 36"/>
                  <a:gd name="T8" fmla="*/ 8 w 22"/>
                  <a:gd name="T9" fmla="*/ 7 h 36"/>
                  <a:gd name="T10" fmla="*/ 22 w 22"/>
                  <a:gd name="T11" fmla="*/ 29 h 36"/>
                  <a:gd name="T12" fmla="*/ 15 w 2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6">
                    <a:moveTo>
                      <a:pt x="15" y="36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8" y="7"/>
                    </a:lnTo>
                    <a:lnTo>
                      <a:pt x="22" y="29"/>
                    </a:lnTo>
                    <a:lnTo>
                      <a:pt x="15" y="36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76" name="Freeform 856"/>
              <p:cNvSpPr>
                <a:spLocks/>
              </p:cNvSpPr>
              <p:nvPr/>
            </p:nvSpPr>
            <p:spPr bwMode="auto">
              <a:xfrm>
                <a:off x="1721" y="2443"/>
                <a:ext cx="36" cy="43"/>
              </a:xfrm>
              <a:custGeom>
                <a:avLst/>
                <a:gdLst>
                  <a:gd name="T0" fmla="*/ 7 w 36"/>
                  <a:gd name="T1" fmla="*/ 0 h 43"/>
                  <a:gd name="T2" fmla="*/ 22 w 36"/>
                  <a:gd name="T3" fmla="*/ 15 h 43"/>
                  <a:gd name="T4" fmla="*/ 22 w 36"/>
                  <a:gd name="T5" fmla="*/ 22 h 43"/>
                  <a:gd name="T6" fmla="*/ 36 w 36"/>
                  <a:gd name="T7" fmla="*/ 36 h 43"/>
                  <a:gd name="T8" fmla="*/ 36 w 36"/>
                  <a:gd name="T9" fmla="*/ 43 h 43"/>
                  <a:gd name="T10" fmla="*/ 22 w 36"/>
                  <a:gd name="T11" fmla="*/ 22 h 43"/>
                  <a:gd name="T12" fmla="*/ 15 w 36"/>
                  <a:gd name="T13" fmla="*/ 22 h 43"/>
                  <a:gd name="T14" fmla="*/ 0 w 36"/>
                  <a:gd name="T15" fmla="*/ 8 h 43"/>
                  <a:gd name="T16" fmla="*/ 7 w 36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7" y="0"/>
                    </a:moveTo>
                    <a:lnTo>
                      <a:pt x="22" y="15"/>
                    </a:lnTo>
                    <a:lnTo>
                      <a:pt x="22" y="22"/>
                    </a:lnTo>
                    <a:lnTo>
                      <a:pt x="36" y="36"/>
                    </a:lnTo>
                    <a:lnTo>
                      <a:pt x="36" y="43"/>
                    </a:lnTo>
                    <a:lnTo>
                      <a:pt x="22" y="22"/>
                    </a:lnTo>
                    <a:lnTo>
                      <a:pt x="15" y="22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77" name="Freeform 857"/>
              <p:cNvSpPr>
                <a:spLocks/>
              </p:cNvSpPr>
              <p:nvPr/>
            </p:nvSpPr>
            <p:spPr bwMode="auto">
              <a:xfrm>
                <a:off x="1714" y="2443"/>
                <a:ext cx="50" cy="64"/>
              </a:xfrm>
              <a:custGeom>
                <a:avLst/>
                <a:gdLst>
                  <a:gd name="T0" fmla="*/ 22 w 50"/>
                  <a:gd name="T1" fmla="*/ 0 h 64"/>
                  <a:gd name="T2" fmla="*/ 36 w 50"/>
                  <a:gd name="T3" fmla="*/ 15 h 64"/>
                  <a:gd name="T4" fmla="*/ 36 w 50"/>
                  <a:gd name="T5" fmla="*/ 15 h 64"/>
                  <a:gd name="T6" fmla="*/ 36 w 50"/>
                  <a:gd name="T7" fmla="*/ 15 h 64"/>
                  <a:gd name="T8" fmla="*/ 36 w 50"/>
                  <a:gd name="T9" fmla="*/ 22 h 64"/>
                  <a:gd name="T10" fmla="*/ 29 w 50"/>
                  <a:gd name="T11" fmla="*/ 29 h 64"/>
                  <a:gd name="T12" fmla="*/ 36 w 50"/>
                  <a:gd name="T13" fmla="*/ 22 h 64"/>
                  <a:gd name="T14" fmla="*/ 50 w 50"/>
                  <a:gd name="T15" fmla="*/ 36 h 64"/>
                  <a:gd name="T16" fmla="*/ 50 w 50"/>
                  <a:gd name="T17" fmla="*/ 36 h 64"/>
                  <a:gd name="T18" fmla="*/ 50 w 50"/>
                  <a:gd name="T19" fmla="*/ 36 h 64"/>
                  <a:gd name="T20" fmla="*/ 50 w 50"/>
                  <a:gd name="T21" fmla="*/ 43 h 64"/>
                  <a:gd name="T22" fmla="*/ 50 w 50"/>
                  <a:gd name="T23" fmla="*/ 64 h 64"/>
                  <a:gd name="T24" fmla="*/ 43 w 50"/>
                  <a:gd name="T25" fmla="*/ 50 h 64"/>
                  <a:gd name="T26" fmla="*/ 29 w 50"/>
                  <a:gd name="T27" fmla="*/ 29 h 64"/>
                  <a:gd name="T28" fmla="*/ 29 w 50"/>
                  <a:gd name="T29" fmla="*/ 22 h 64"/>
                  <a:gd name="T30" fmla="*/ 29 w 50"/>
                  <a:gd name="T31" fmla="*/ 29 h 64"/>
                  <a:gd name="T32" fmla="*/ 22 w 50"/>
                  <a:gd name="T33" fmla="*/ 29 h 64"/>
                  <a:gd name="T34" fmla="*/ 22 w 50"/>
                  <a:gd name="T35" fmla="*/ 29 h 64"/>
                  <a:gd name="T36" fmla="*/ 22 w 50"/>
                  <a:gd name="T37" fmla="*/ 29 h 64"/>
                  <a:gd name="T38" fmla="*/ 7 w 50"/>
                  <a:gd name="T39" fmla="*/ 15 h 64"/>
                  <a:gd name="T40" fmla="*/ 0 w 50"/>
                  <a:gd name="T41" fmla="*/ 15 h 64"/>
                  <a:gd name="T42" fmla="*/ 7 w 50"/>
                  <a:gd name="T43" fmla="*/ 8 h 64"/>
                  <a:gd name="T44" fmla="*/ 14 w 50"/>
                  <a:gd name="T45" fmla="*/ 8 h 64"/>
                  <a:gd name="T46" fmla="*/ 29 w 50"/>
                  <a:gd name="T47" fmla="*/ 22 h 64"/>
                  <a:gd name="T48" fmla="*/ 22 w 50"/>
                  <a:gd name="T49" fmla="*/ 29 h 64"/>
                  <a:gd name="T50" fmla="*/ 22 w 50"/>
                  <a:gd name="T51" fmla="*/ 22 h 64"/>
                  <a:gd name="T52" fmla="*/ 29 w 50"/>
                  <a:gd name="T53" fmla="*/ 22 h 64"/>
                  <a:gd name="T54" fmla="*/ 36 w 50"/>
                  <a:gd name="T55" fmla="*/ 22 h 64"/>
                  <a:gd name="T56" fmla="*/ 36 w 50"/>
                  <a:gd name="T57" fmla="*/ 22 h 64"/>
                  <a:gd name="T58" fmla="*/ 50 w 50"/>
                  <a:gd name="T59" fmla="*/ 43 h 64"/>
                  <a:gd name="T60" fmla="*/ 43 w 50"/>
                  <a:gd name="T61" fmla="*/ 50 h 64"/>
                  <a:gd name="T62" fmla="*/ 43 w 50"/>
                  <a:gd name="T63" fmla="*/ 43 h 64"/>
                  <a:gd name="T64" fmla="*/ 43 w 50"/>
                  <a:gd name="T65" fmla="*/ 36 h 64"/>
                  <a:gd name="T66" fmla="*/ 50 w 50"/>
                  <a:gd name="T67" fmla="*/ 36 h 64"/>
                  <a:gd name="T68" fmla="*/ 43 w 50"/>
                  <a:gd name="T69" fmla="*/ 43 h 64"/>
                  <a:gd name="T70" fmla="*/ 29 w 50"/>
                  <a:gd name="T71" fmla="*/ 29 h 64"/>
                  <a:gd name="T72" fmla="*/ 29 w 50"/>
                  <a:gd name="T73" fmla="*/ 29 h 64"/>
                  <a:gd name="T74" fmla="*/ 29 w 50"/>
                  <a:gd name="T75" fmla="*/ 22 h 64"/>
                  <a:gd name="T76" fmla="*/ 29 w 50"/>
                  <a:gd name="T77" fmla="*/ 15 h 64"/>
                  <a:gd name="T78" fmla="*/ 36 w 50"/>
                  <a:gd name="T79" fmla="*/ 15 h 64"/>
                  <a:gd name="T80" fmla="*/ 29 w 50"/>
                  <a:gd name="T81" fmla="*/ 22 h 64"/>
                  <a:gd name="T82" fmla="*/ 14 w 50"/>
                  <a:gd name="T83" fmla="*/ 8 h 64"/>
                  <a:gd name="T84" fmla="*/ 22 w 50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4">
                    <a:moveTo>
                      <a:pt x="22" y="0"/>
                    </a:moveTo>
                    <a:lnTo>
                      <a:pt x="36" y="15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6" y="22"/>
                    </a:lnTo>
                    <a:lnTo>
                      <a:pt x="29" y="29"/>
                    </a:lnTo>
                    <a:lnTo>
                      <a:pt x="36" y="22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36"/>
                    </a:lnTo>
                    <a:lnTo>
                      <a:pt x="50" y="43"/>
                    </a:lnTo>
                    <a:lnTo>
                      <a:pt x="50" y="64"/>
                    </a:lnTo>
                    <a:lnTo>
                      <a:pt x="43" y="50"/>
                    </a:lnTo>
                    <a:lnTo>
                      <a:pt x="29" y="29"/>
                    </a:lnTo>
                    <a:lnTo>
                      <a:pt x="29" y="22"/>
                    </a:lnTo>
                    <a:lnTo>
                      <a:pt x="29" y="29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7" y="15"/>
                    </a:lnTo>
                    <a:lnTo>
                      <a:pt x="0" y="15"/>
                    </a:lnTo>
                    <a:lnTo>
                      <a:pt x="7" y="8"/>
                    </a:lnTo>
                    <a:lnTo>
                      <a:pt x="14" y="8"/>
                    </a:lnTo>
                    <a:lnTo>
                      <a:pt x="29" y="22"/>
                    </a:lnTo>
                    <a:lnTo>
                      <a:pt x="22" y="29"/>
                    </a:lnTo>
                    <a:lnTo>
                      <a:pt x="22" y="22"/>
                    </a:lnTo>
                    <a:lnTo>
                      <a:pt x="29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50" y="43"/>
                    </a:lnTo>
                    <a:lnTo>
                      <a:pt x="43" y="50"/>
                    </a:lnTo>
                    <a:lnTo>
                      <a:pt x="43" y="43"/>
                    </a:lnTo>
                    <a:lnTo>
                      <a:pt x="43" y="36"/>
                    </a:lnTo>
                    <a:lnTo>
                      <a:pt x="50" y="36"/>
                    </a:lnTo>
                    <a:lnTo>
                      <a:pt x="43" y="43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9" y="22"/>
                    </a:lnTo>
                    <a:lnTo>
                      <a:pt x="29" y="15"/>
                    </a:lnTo>
                    <a:lnTo>
                      <a:pt x="36" y="15"/>
                    </a:lnTo>
                    <a:lnTo>
                      <a:pt x="29" y="22"/>
                    </a:lnTo>
                    <a:lnTo>
                      <a:pt x="14" y="8"/>
                    </a:lnTo>
                    <a:lnTo>
                      <a:pt x="22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78" name="Freeform 858"/>
              <p:cNvSpPr>
                <a:spLocks/>
              </p:cNvSpPr>
              <p:nvPr/>
            </p:nvSpPr>
            <p:spPr bwMode="auto">
              <a:xfrm>
                <a:off x="1721" y="2436"/>
                <a:ext cx="15" cy="22"/>
              </a:xfrm>
              <a:custGeom>
                <a:avLst/>
                <a:gdLst>
                  <a:gd name="T0" fmla="*/ 0 w 15"/>
                  <a:gd name="T1" fmla="*/ 15 h 22"/>
                  <a:gd name="T2" fmla="*/ 7 w 15"/>
                  <a:gd name="T3" fmla="*/ 7 h 22"/>
                  <a:gd name="T4" fmla="*/ 7 w 15"/>
                  <a:gd name="T5" fmla="*/ 0 h 22"/>
                  <a:gd name="T6" fmla="*/ 15 w 15"/>
                  <a:gd name="T7" fmla="*/ 7 h 22"/>
                  <a:gd name="T8" fmla="*/ 15 w 15"/>
                  <a:gd name="T9" fmla="*/ 15 h 22"/>
                  <a:gd name="T10" fmla="*/ 7 w 15"/>
                  <a:gd name="T11" fmla="*/ 22 h 22"/>
                  <a:gd name="T12" fmla="*/ 0 w 15"/>
                  <a:gd name="T13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2">
                    <a:moveTo>
                      <a:pt x="0" y="15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5" y="7"/>
                    </a:lnTo>
                    <a:lnTo>
                      <a:pt x="15" y="15"/>
                    </a:lnTo>
                    <a:lnTo>
                      <a:pt x="7" y="22"/>
                    </a:lnTo>
                    <a:lnTo>
                      <a:pt x="0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79" name="Freeform 859"/>
              <p:cNvSpPr>
                <a:spLocks/>
              </p:cNvSpPr>
              <p:nvPr/>
            </p:nvSpPr>
            <p:spPr bwMode="auto">
              <a:xfrm>
                <a:off x="1714" y="2458"/>
                <a:ext cx="29" cy="42"/>
              </a:xfrm>
              <a:custGeom>
                <a:avLst/>
                <a:gdLst>
                  <a:gd name="T0" fmla="*/ 7 w 29"/>
                  <a:gd name="T1" fmla="*/ 0 h 42"/>
                  <a:gd name="T2" fmla="*/ 14 w 29"/>
                  <a:gd name="T3" fmla="*/ 14 h 42"/>
                  <a:gd name="T4" fmla="*/ 14 w 29"/>
                  <a:gd name="T5" fmla="*/ 21 h 42"/>
                  <a:gd name="T6" fmla="*/ 29 w 29"/>
                  <a:gd name="T7" fmla="*/ 42 h 42"/>
                  <a:gd name="T8" fmla="*/ 29 w 29"/>
                  <a:gd name="T9" fmla="*/ 42 h 42"/>
                  <a:gd name="T10" fmla="*/ 14 w 29"/>
                  <a:gd name="T11" fmla="*/ 21 h 42"/>
                  <a:gd name="T12" fmla="*/ 7 w 29"/>
                  <a:gd name="T13" fmla="*/ 21 h 42"/>
                  <a:gd name="T14" fmla="*/ 0 w 29"/>
                  <a:gd name="T15" fmla="*/ 7 h 42"/>
                  <a:gd name="T16" fmla="*/ 7 w 29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42">
                    <a:moveTo>
                      <a:pt x="7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29" y="42"/>
                    </a:lnTo>
                    <a:lnTo>
                      <a:pt x="29" y="42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80" name="Freeform 860"/>
              <p:cNvSpPr>
                <a:spLocks/>
              </p:cNvSpPr>
              <p:nvPr/>
            </p:nvSpPr>
            <p:spPr bwMode="auto">
              <a:xfrm>
                <a:off x="1714" y="2451"/>
                <a:ext cx="36" cy="56"/>
              </a:xfrm>
              <a:custGeom>
                <a:avLst/>
                <a:gdLst>
                  <a:gd name="T0" fmla="*/ 14 w 36"/>
                  <a:gd name="T1" fmla="*/ 7 h 56"/>
                  <a:gd name="T2" fmla="*/ 22 w 36"/>
                  <a:gd name="T3" fmla="*/ 21 h 56"/>
                  <a:gd name="T4" fmla="*/ 22 w 36"/>
                  <a:gd name="T5" fmla="*/ 21 h 56"/>
                  <a:gd name="T6" fmla="*/ 22 w 36"/>
                  <a:gd name="T7" fmla="*/ 21 h 56"/>
                  <a:gd name="T8" fmla="*/ 22 w 36"/>
                  <a:gd name="T9" fmla="*/ 28 h 56"/>
                  <a:gd name="T10" fmla="*/ 14 w 36"/>
                  <a:gd name="T11" fmla="*/ 35 h 56"/>
                  <a:gd name="T12" fmla="*/ 22 w 36"/>
                  <a:gd name="T13" fmla="*/ 28 h 56"/>
                  <a:gd name="T14" fmla="*/ 36 w 36"/>
                  <a:gd name="T15" fmla="*/ 49 h 56"/>
                  <a:gd name="T16" fmla="*/ 29 w 36"/>
                  <a:gd name="T17" fmla="*/ 56 h 56"/>
                  <a:gd name="T18" fmla="*/ 29 w 36"/>
                  <a:gd name="T19" fmla="*/ 56 h 56"/>
                  <a:gd name="T20" fmla="*/ 14 w 36"/>
                  <a:gd name="T21" fmla="*/ 35 h 56"/>
                  <a:gd name="T22" fmla="*/ 14 w 36"/>
                  <a:gd name="T23" fmla="*/ 28 h 56"/>
                  <a:gd name="T24" fmla="*/ 14 w 36"/>
                  <a:gd name="T25" fmla="*/ 35 h 56"/>
                  <a:gd name="T26" fmla="*/ 7 w 36"/>
                  <a:gd name="T27" fmla="*/ 35 h 56"/>
                  <a:gd name="T28" fmla="*/ 14 w 36"/>
                  <a:gd name="T29" fmla="*/ 35 h 56"/>
                  <a:gd name="T30" fmla="*/ 7 w 36"/>
                  <a:gd name="T31" fmla="*/ 28 h 56"/>
                  <a:gd name="T32" fmla="*/ 0 w 36"/>
                  <a:gd name="T33" fmla="*/ 14 h 56"/>
                  <a:gd name="T34" fmla="*/ 0 w 36"/>
                  <a:gd name="T35" fmla="*/ 14 h 56"/>
                  <a:gd name="T36" fmla="*/ 0 w 36"/>
                  <a:gd name="T37" fmla="*/ 14 h 56"/>
                  <a:gd name="T38" fmla="*/ 7 w 36"/>
                  <a:gd name="T39" fmla="*/ 7 h 56"/>
                  <a:gd name="T40" fmla="*/ 7 w 36"/>
                  <a:gd name="T41" fmla="*/ 0 h 56"/>
                  <a:gd name="T42" fmla="*/ 14 w 36"/>
                  <a:gd name="T43" fmla="*/ 7 h 56"/>
                  <a:gd name="T44" fmla="*/ 14 w 36"/>
                  <a:gd name="T45" fmla="*/ 14 h 56"/>
                  <a:gd name="T46" fmla="*/ 7 w 36"/>
                  <a:gd name="T47" fmla="*/ 21 h 56"/>
                  <a:gd name="T48" fmla="*/ 0 w 36"/>
                  <a:gd name="T49" fmla="*/ 14 h 56"/>
                  <a:gd name="T50" fmla="*/ 7 w 36"/>
                  <a:gd name="T51" fmla="*/ 14 h 56"/>
                  <a:gd name="T52" fmla="*/ 14 w 36"/>
                  <a:gd name="T53" fmla="*/ 28 h 56"/>
                  <a:gd name="T54" fmla="*/ 7 w 36"/>
                  <a:gd name="T55" fmla="*/ 28 h 56"/>
                  <a:gd name="T56" fmla="*/ 7 w 36"/>
                  <a:gd name="T57" fmla="*/ 28 h 56"/>
                  <a:gd name="T58" fmla="*/ 14 w 36"/>
                  <a:gd name="T59" fmla="*/ 28 h 56"/>
                  <a:gd name="T60" fmla="*/ 22 w 36"/>
                  <a:gd name="T61" fmla="*/ 28 h 56"/>
                  <a:gd name="T62" fmla="*/ 22 w 36"/>
                  <a:gd name="T63" fmla="*/ 28 h 56"/>
                  <a:gd name="T64" fmla="*/ 36 w 36"/>
                  <a:gd name="T65" fmla="*/ 49 h 56"/>
                  <a:gd name="T66" fmla="*/ 36 w 36"/>
                  <a:gd name="T67" fmla="*/ 49 h 56"/>
                  <a:gd name="T68" fmla="*/ 29 w 36"/>
                  <a:gd name="T69" fmla="*/ 56 h 56"/>
                  <a:gd name="T70" fmla="*/ 14 w 36"/>
                  <a:gd name="T71" fmla="*/ 35 h 56"/>
                  <a:gd name="T72" fmla="*/ 14 w 36"/>
                  <a:gd name="T73" fmla="*/ 35 h 56"/>
                  <a:gd name="T74" fmla="*/ 14 w 36"/>
                  <a:gd name="T75" fmla="*/ 28 h 56"/>
                  <a:gd name="T76" fmla="*/ 14 w 36"/>
                  <a:gd name="T77" fmla="*/ 21 h 56"/>
                  <a:gd name="T78" fmla="*/ 22 w 36"/>
                  <a:gd name="T79" fmla="*/ 21 h 56"/>
                  <a:gd name="T80" fmla="*/ 14 w 36"/>
                  <a:gd name="T81" fmla="*/ 21 h 56"/>
                  <a:gd name="T82" fmla="*/ 7 w 36"/>
                  <a:gd name="T83" fmla="*/ 7 h 56"/>
                  <a:gd name="T84" fmla="*/ 14 w 36"/>
                  <a:gd name="T8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6" h="56">
                    <a:moveTo>
                      <a:pt x="14" y="7"/>
                    </a:moveTo>
                    <a:lnTo>
                      <a:pt x="22" y="21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22" y="28"/>
                    </a:lnTo>
                    <a:lnTo>
                      <a:pt x="14" y="35"/>
                    </a:lnTo>
                    <a:lnTo>
                      <a:pt x="22" y="28"/>
                    </a:lnTo>
                    <a:lnTo>
                      <a:pt x="36" y="49"/>
                    </a:lnTo>
                    <a:lnTo>
                      <a:pt x="29" y="56"/>
                    </a:lnTo>
                    <a:lnTo>
                      <a:pt x="29" y="56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7" y="2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36" y="49"/>
                    </a:lnTo>
                    <a:lnTo>
                      <a:pt x="36" y="49"/>
                    </a:lnTo>
                    <a:lnTo>
                      <a:pt x="29" y="56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22" y="21"/>
                    </a:lnTo>
                    <a:lnTo>
                      <a:pt x="14" y="21"/>
                    </a:lnTo>
                    <a:lnTo>
                      <a:pt x="7" y="7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81" name="Freeform 861"/>
              <p:cNvSpPr>
                <a:spLocks/>
              </p:cNvSpPr>
              <p:nvPr/>
            </p:nvSpPr>
            <p:spPr bwMode="auto">
              <a:xfrm>
                <a:off x="1700" y="2472"/>
                <a:ext cx="36" cy="42"/>
              </a:xfrm>
              <a:custGeom>
                <a:avLst/>
                <a:gdLst>
                  <a:gd name="T0" fmla="*/ 7 w 36"/>
                  <a:gd name="T1" fmla="*/ 0 h 42"/>
                  <a:gd name="T2" fmla="*/ 21 w 36"/>
                  <a:gd name="T3" fmla="*/ 14 h 42"/>
                  <a:gd name="T4" fmla="*/ 21 w 36"/>
                  <a:gd name="T5" fmla="*/ 21 h 42"/>
                  <a:gd name="T6" fmla="*/ 36 w 36"/>
                  <a:gd name="T7" fmla="*/ 42 h 42"/>
                  <a:gd name="T8" fmla="*/ 28 w 36"/>
                  <a:gd name="T9" fmla="*/ 42 h 42"/>
                  <a:gd name="T10" fmla="*/ 14 w 36"/>
                  <a:gd name="T11" fmla="*/ 28 h 42"/>
                  <a:gd name="T12" fmla="*/ 14 w 36"/>
                  <a:gd name="T13" fmla="*/ 28 h 42"/>
                  <a:gd name="T14" fmla="*/ 0 w 36"/>
                  <a:gd name="T15" fmla="*/ 14 h 42"/>
                  <a:gd name="T16" fmla="*/ 7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6" y="42"/>
                    </a:lnTo>
                    <a:lnTo>
                      <a:pt x="28" y="4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82" name="Freeform 862"/>
              <p:cNvSpPr>
                <a:spLocks/>
              </p:cNvSpPr>
              <p:nvPr/>
            </p:nvSpPr>
            <p:spPr bwMode="auto">
              <a:xfrm>
                <a:off x="1693" y="2465"/>
                <a:ext cx="57" cy="56"/>
              </a:xfrm>
              <a:custGeom>
                <a:avLst/>
                <a:gdLst>
                  <a:gd name="T0" fmla="*/ 21 w 57"/>
                  <a:gd name="T1" fmla="*/ 7 h 56"/>
                  <a:gd name="T2" fmla="*/ 35 w 57"/>
                  <a:gd name="T3" fmla="*/ 21 h 56"/>
                  <a:gd name="T4" fmla="*/ 35 w 57"/>
                  <a:gd name="T5" fmla="*/ 21 h 56"/>
                  <a:gd name="T6" fmla="*/ 35 w 57"/>
                  <a:gd name="T7" fmla="*/ 21 h 56"/>
                  <a:gd name="T8" fmla="*/ 35 w 57"/>
                  <a:gd name="T9" fmla="*/ 28 h 56"/>
                  <a:gd name="T10" fmla="*/ 28 w 57"/>
                  <a:gd name="T11" fmla="*/ 35 h 56"/>
                  <a:gd name="T12" fmla="*/ 35 w 57"/>
                  <a:gd name="T13" fmla="*/ 28 h 56"/>
                  <a:gd name="T14" fmla="*/ 50 w 57"/>
                  <a:gd name="T15" fmla="*/ 49 h 56"/>
                  <a:gd name="T16" fmla="*/ 57 w 57"/>
                  <a:gd name="T17" fmla="*/ 56 h 56"/>
                  <a:gd name="T18" fmla="*/ 43 w 57"/>
                  <a:gd name="T19" fmla="*/ 56 h 56"/>
                  <a:gd name="T20" fmla="*/ 35 w 57"/>
                  <a:gd name="T21" fmla="*/ 56 h 56"/>
                  <a:gd name="T22" fmla="*/ 35 w 57"/>
                  <a:gd name="T23" fmla="*/ 56 h 56"/>
                  <a:gd name="T24" fmla="*/ 35 w 57"/>
                  <a:gd name="T25" fmla="*/ 56 h 56"/>
                  <a:gd name="T26" fmla="*/ 7 w 57"/>
                  <a:gd name="T27" fmla="*/ 28 h 56"/>
                  <a:gd name="T28" fmla="*/ 0 w 57"/>
                  <a:gd name="T29" fmla="*/ 28 h 56"/>
                  <a:gd name="T30" fmla="*/ 7 w 57"/>
                  <a:gd name="T31" fmla="*/ 21 h 56"/>
                  <a:gd name="T32" fmla="*/ 14 w 57"/>
                  <a:gd name="T33" fmla="*/ 7 h 56"/>
                  <a:gd name="T34" fmla="*/ 14 w 57"/>
                  <a:gd name="T35" fmla="*/ 0 h 56"/>
                  <a:gd name="T36" fmla="*/ 21 w 57"/>
                  <a:gd name="T37" fmla="*/ 7 h 56"/>
                  <a:gd name="T38" fmla="*/ 21 w 57"/>
                  <a:gd name="T39" fmla="*/ 7 h 56"/>
                  <a:gd name="T40" fmla="*/ 14 w 57"/>
                  <a:gd name="T41" fmla="*/ 21 h 56"/>
                  <a:gd name="T42" fmla="*/ 7 w 57"/>
                  <a:gd name="T43" fmla="*/ 21 h 56"/>
                  <a:gd name="T44" fmla="*/ 14 w 57"/>
                  <a:gd name="T45" fmla="*/ 21 h 56"/>
                  <a:gd name="T46" fmla="*/ 43 w 57"/>
                  <a:gd name="T47" fmla="*/ 49 h 56"/>
                  <a:gd name="T48" fmla="*/ 35 w 57"/>
                  <a:gd name="T49" fmla="*/ 56 h 56"/>
                  <a:gd name="T50" fmla="*/ 35 w 57"/>
                  <a:gd name="T51" fmla="*/ 49 h 56"/>
                  <a:gd name="T52" fmla="*/ 43 w 57"/>
                  <a:gd name="T53" fmla="*/ 49 h 56"/>
                  <a:gd name="T54" fmla="*/ 43 w 57"/>
                  <a:gd name="T55" fmla="*/ 56 h 56"/>
                  <a:gd name="T56" fmla="*/ 43 w 57"/>
                  <a:gd name="T57" fmla="*/ 56 h 56"/>
                  <a:gd name="T58" fmla="*/ 28 w 57"/>
                  <a:gd name="T59" fmla="*/ 35 h 56"/>
                  <a:gd name="T60" fmla="*/ 28 w 57"/>
                  <a:gd name="T61" fmla="*/ 35 h 56"/>
                  <a:gd name="T62" fmla="*/ 28 w 57"/>
                  <a:gd name="T63" fmla="*/ 28 h 56"/>
                  <a:gd name="T64" fmla="*/ 28 w 57"/>
                  <a:gd name="T65" fmla="*/ 21 h 56"/>
                  <a:gd name="T66" fmla="*/ 35 w 57"/>
                  <a:gd name="T67" fmla="*/ 21 h 56"/>
                  <a:gd name="T68" fmla="*/ 28 w 57"/>
                  <a:gd name="T69" fmla="*/ 28 h 56"/>
                  <a:gd name="T70" fmla="*/ 14 w 57"/>
                  <a:gd name="T71" fmla="*/ 14 h 56"/>
                  <a:gd name="T72" fmla="*/ 21 w 57"/>
                  <a:gd name="T73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" h="56">
                    <a:moveTo>
                      <a:pt x="21" y="7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35" y="28"/>
                    </a:lnTo>
                    <a:lnTo>
                      <a:pt x="50" y="49"/>
                    </a:lnTo>
                    <a:lnTo>
                      <a:pt x="57" y="56"/>
                    </a:lnTo>
                    <a:lnTo>
                      <a:pt x="43" y="56"/>
                    </a:lnTo>
                    <a:lnTo>
                      <a:pt x="35" y="56"/>
                    </a:lnTo>
                    <a:lnTo>
                      <a:pt x="35" y="56"/>
                    </a:lnTo>
                    <a:lnTo>
                      <a:pt x="35" y="56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43" y="49"/>
                    </a:lnTo>
                    <a:lnTo>
                      <a:pt x="35" y="56"/>
                    </a:lnTo>
                    <a:lnTo>
                      <a:pt x="35" y="49"/>
                    </a:lnTo>
                    <a:lnTo>
                      <a:pt x="43" y="49"/>
                    </a:lnTo>
                    <a:lnTo>
                      <a:pt x="43" y="56"/>
                    </a:lnTo>
                    <a:lnTo>
                      <a:pt x="43" y="56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83" name="Freeform 863"/>
              <p:cNvSpPr>
                <a:spLocks/>
              </p:cNvSpPr>
              <p:nvPr/>
            </p:nvSpPr>
            <p:spPr bwMode="auto">
              <a:xfrm>
                <a:off x="1686" y="2486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21 h 50"/>
                  <a:gd name="T4" fmla="*/ 21 w 35"/>
                  <a:gd name="T5" fmla="*/ 28 h 50"/>
                  <a:gd name="T6" fmla="*/ 35 w 35"/>
                  <a:gd name="T7" fmla="*/ 43 h 50"/>
                  <a:gd name="T8" fmla="*/ 35 w 35"/>
                  <a:gd name="T9" fmla="*/ 50 h 50"/>
                  <a:gd name="T10" fmla="*/ 14 w 35"/>
                  <a:gd name="T11" fmla="*/ 28 h 50"/>
                  <a:gd name="T12" fmla="*/ 14 w 35"/>
                  <a:gd name="T13" fmla="*/ 28 h 50"/>
                  <a:gd name="T14" fmla="*/ 0 w 35"/>
                  <a:gd name="T15" fmla="*/ 14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43"/>
                    </a:lnTo>
                    <a:lnTo>
                      <a:pt x="35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84" name="Freeform 864"/>
              <p:cNvSpPr>
                <a:spLocks/>
              </p:cNvSpPr>
              <p:nvPr/>
            </p:nvSpPr>
            <p:spPr bwMode="auto">
              <a:xfrm>
                <a:off x="1679" y="2479"/>
                <a:ext cx="49" cy="71"/>
              </a:xfrm>
              <a:custGeom>
                <a:avLst/>
                <a:gdLst>
                  <a:gd name="T0" fmla="*/ 21 w 49"/>
                  <a:gd name="T1" fmla="*/ 7 h 71"/>
                  <a:gd name="T2" fmla="*/ 35 w 49"/>
                  <a:gd name="T3" fmla="*/ 28 h 71"/>
                  <a:gd name="T4" fmla="*/ 35 w 49"/>
                  <a:gd name="T5" fmla="*/ 28 h 71"/>
                  <a:gd name="T6" fmla="*/ 35 w 49"/>
                  <a:gd name="T7" fmla="*/ 28 h 71"/>
                  <a:gd name="T8" fmla="*/ 35 w 49"/>
                  <a:gd name="T9" fmla="*/ 35 h 71"/>
                  <a:gd name="T10" fmla="*/ 28 w 49"/>
                  <a:gd name="T11" fmla="*/ 42 h 71"/>
                  <a:gd name="T12" fmla="*/ 35 w 49"/>
                  <a:gd name="T13" fmla="*/ 35 h 71"/>
                  <a:gd name="T14" fmla="*/ 49 w 49"/>
                  <a:gd name="T15" fmla="*/ 50 h 71"/>
                  <a:gd name="T16" fmla="*/ 49 w 49"/>
                  <a:gd name="T17" fmla="*/ 50 h 71"/>
                  <a:gd name="T18" fmla="*/ 49 w 49"/>
                  <a:gd name="T19" fmla="*/ 50 h 71"/>
                  <a:gd name="T20" fmla="*/ 49 w 49"/>
                  <a:gd name="T21" fmla="*/ 57 h 71"/>
                  <a:gd name="T22" fmla="*/ 49 w 49"/>
                  <a:gd name="T23" fmla="*/ 71 h 71"/>
                  <a:gd name="T24" fmla="*/ 42 w 49"/>
                  <a:gd name="T25" fmla="*/ 64 h 71"/>
                  <a:gd name="T26" fmla="*/ 7 w 49"/>
                  <a:gd name="T27" fmla="*/ 28 h 71"/>
                  <a:gd name="T28" fmla="*/ 0 w 49"/>
                  <a:gd name="T29" fmla="*/ 28 h 71"/>
                  <a:gd name="T30" fmla="*/ 7 w 49"/>
                  <a:gd name="T31" fmla="*/ 21 h 71"/>
                  <a:gd name="T32" fmla="*/ 14 w 49"/>
                  <a:gd name="T33" fmla="*/ 7 h 71"/>
                  <a:gd name="T34" fmla="*/ 14 w 49"/>
                  <a:gd name="T35" fmla="*/ 0 h 71"/>
                  <a:gd name="T36" fmla="*/ 21 w 49"/>
                  <a:gd name="T37" fmla="*/ 7 h 71"/>
                  <a:gd name="T38" fmla="*/ 21 w 49"/>
                  <a:gd name="T39" fmla="*/ 7 h 71"/>
                  <a:gd name="T40" fmla="*/ 14 w 49"/>
                  <a:gd name="T41" fmla="*/ 21 h 71"/>
                  <a:gd name="T42" fmla="*/ 7 w 49"/>
                  <a:gd name="T43" fmla="*/ 21 h 71"/>
                  <a:gd name="T44" fmla="*/ 14 w 49"/>
                  <a:gd name="T45" fmla="*/ 21 h 71"/>
                  <a:gd name="T46" fmla="*/ 49 w 49"/>
                  <a:gd name="T47" fmla="*/ 57 h 71"/>
                  <a:gd name="T48" fmla="*/ 42 w 49"/>
                  <a:gd name="T49" fmla="*/ 64 h 71"/>
                  <a:gd name="T50" fmla="*/ 42 w 49"/>
                  <a:gd name="T51" fmla="*/ 57 h 71"/>
                  <a:gd name="T52" fmla="*/ 42 w 49"/>
                  <a:gd name="T53" fmla="*/ 50 h 71"/>
                  <a:gd name="T54" fmla="*/ 49 w 49"/>
                  <a:gd name="T55" fmla="*/ 50 h 71"/>
                  <a:gd name="T56" fmla="*/ 42 w 49"/>
                  <a:gd name="T57" fmla="*/ 57 h 71"/>
                  <a:gd name="T58" fmla="*/ 28 w 49"/>
                  <a:gd name="T59" fmla="*/ 42 h 71"/>
                  <a:gd name="T60" fmla="*/ 28 w 49"/>
                  <a:gd name="T61" fmla="*/ 42 h 71"/>
                  <a:gd name="T62" fmla="*/ 28 w 49"/>
                  <a:gd name="T63" fmla="*/ 35 h 71"/>
                  <a:gd name="T64" fmla="*/ 28 w 49"/>
                  <a:gd name="T65" fmla="*/ 28 h 71"/>
                  <a:gd name="T66" fmla="*/ 35 w 49"/>
                  <a:gd name="T67" fmla="*/ 28 h 71"/>
                  <a:gd name="T68" fmla="*/ 28 w 49"/>
                  <a:gd name="T69" fmla="*/ 35 h 71"/>
                  <a:gd name="T70" fmla="*/ 14 w 49"/>
                  <a:gd name="T71" fmla="*/ 14 h 71"/>
                  <a:gd name="T72" fmla="*/ 21 w 49"/>
                  <a:gd name="T73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" h="71">
                    <a:moveTo>
                      <a:pt x="21" y="7"/>
                    </a:moveTo>
                    <a:lnTo>
                      <a:pt x="35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35" y="35"/>
                    </a:lnTo>
                    <a:lnTo>
                      <a:pt x="49" y="50"/>
                    </a:lnTo>
                    <a:lnTo>
                      <a:pt x="49" y="50"/>
                    </a:lnTo>
                    <a:lnTo>
                      <a:pt x="49" y="50"/>
                    </a:lnTo>
                    <a:lnTo>
                      <a:pt x="49" y="57"/>
                    </a:lnTo>
                    <a:lnTo>
                      <a:pt x="49" y="71"/>
                    </a:lnTo>
                    <a:lnTo>
                      <a:pt x="42" y="64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49" y="57"/>
                    </a:lnTo>
                    <a:lnTo>
                      <a:pt x="42" y="64"/>
                    </a:lnTo>
                    <a:lnTo>
                      <a:pt x="42" y="57"/>
                    </a:lnTo>
                    <a:lnTo>
                      <a:pt x="42" y="50"/>
                    </a:lnTo>
                    <a:lnTo>
                      <a:pt x="49" y="50"/>
                    </a:lnTo>
                    <a:lnTo>
                      <a:pt x="42" y="57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85" name="Freeform 865"/>
              <p:cNvSpPr>
                <a:spLocks/>
              </p:cNvSpPr>
              <p:nvPr/>
            </p:nvSpPr>
            <p:spPr bwMode="auto">
              <a:xfrm>
                <a:off x="1672" y="2507"/>
                <a:ext cx="35" cy="43"/>
              </a:xfrm>
              <a:custGeom>
                <a:avLst/>
                <a:gdLst>
                  <a:gd name="T0" fmla="*/ 7 w 35"/>
                  <a:gd name="T1" fmla="*/ 0 h 43"/>
                  <a:gd name="T2" fmla="*/ 21 w 35"/>
                  <a:gd name="T3" fmla="*/ 14 h 43"/>
                  <a:gd name="T4" fmla="*/ 21 w 35"/>
                  <a:gd name="T5" fmla="*/ 22 h 43"/>
                  <a:gd name="T6" fmla="*/ 35 w 35"/>
                  <a:gd name="T7" fmla="*/ 36 h 43"/>
                  <a:gd name="T8" fmla="*/ 35 w 35"/>
                  <a:gd name="T9" fmla="*/ 43 h 43"/>
                  <a:gd name="T10" fmla="*/ 21 w 35"/>
                  <a:gd name="T11" fmla="*/ 22 h 43"/>
                  <a:gd name="T12" fmla="*/ 14 w 35"/>
                  <a:gd name="T13" fmla="*/ 22 h 43"/>
                  <a:gd name="T14" fmla="*/ 0 w 35"/>
                  <a:gd name="T15" fmla="*/ 7 h 43"/>
                  <a:gd name="T16" fmla="*/ 7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7" y="0"/>
                    </a:moveTo>
                    <a:lnTo>
                      <a:pt x="21" y="14"/>
                    </a:lnTo>
                    <a:lnTo>
                      <a:pt x="21" y="22"/>
                    </a:lnTo>
                    <a:lnTo>
                      <a:pt x="35" y="36"/>
                    </a:lnTo>
                    <a:lnTo>
                      <a:pt x="35" y="43"/>
                    </a:lnTo>
                    <a:lnTo>
                      <a:pt x="21" y="22"/>
                    </a:lnTo>
                    <a:lnTo>
                      <a:pt x="14" y="22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86" name="Freeform 866"/>
              <p:cNvSpPr>
                <a:spLocks/>
              </p:cNvSpPr>
              <p:nvPr/>
            </p:nvSpPr>
            <p:spPr bwMode="auto">
              <a:xfrm>
                <a:off x="1665" y="2507"/>
                <a:ext cx="49" cy="64"/>
              </a:xfrm>
              <a:custGeom>
                <a:avLst/>
                <a:gdLst>
                  <a:gd name="T0" fmla="*/ 21 w 49"/>
                  <a:gd name="T1" fmla="*/ 0 h 64"/>
                  <a:gd name="T2" fmla="*/ 35 w 49"/>
                  <a:gd name="T3" fmla="*/ 14 h 64"/>
                  <a:gd name="T4" fmla="*/ 35 w 49"/>
                  <a:gd name="T5" fmla="*/ 14 h 64"/>
                  <a:gd name="T6" fmla="*/ 35 w 49"/>
                  <a:gd name="T7" fmla="*/ 14 h 64"/>
                  <a:gd name="T8" fmla="*/ 35 w 49"/>
                  <a:gd name="T9" fmla="*/ 22 h 64"/>
                  <a:gd name="T10" fmla="*/ 28 w 49"/>
                  <a:gd name="T11" fmla="*/ 29 h 64"/>
                  <a:gd name="T12" fmla="*/ 35 w 49"/>
                  <a:gd name="T13" fmla="*/ 22 h 64"/>
                  <a:gd name="T14" fmla="*/ 49 w 49"/>
                  <a:gd name="T15" fmla="*/ 36 h 64"/>
                  <a:gd name="T16" fmla="*/ 49 w 49"/>
                  <a:gd name="T17" fmla="*/ 36 h 64"/>
                  <a:gd name="T18" fmla="*/ 49 w 49"/>
                  <a:gd name="T19" fmla="*/ 36 h 64"/>
                  <a:gd name="T20" fmla="*/ 49 w 49"/>
                  <a:gd name="T21" fmla="*/ 43 h 64"/>
                  <a:gd name="T22" fmla="*/ 49 w 49"/>
                  <a:gd name="T23" fmla="*/ 64 h 64"/>
                  <a:gd name="T24" fmla="*/ 42 w 49"/>
                  <a:gd name="T25" fmla="*/ 50 h 64"/>
                  <a:gd name="T26" fmla="*/ 28 w 49"/>
                  <a:gd name="T27" fmla="*/ 29 h 64"/>
                  <a:gd name="T28" fmla="*/ 28 w 49"/>
                  <a:gd name="T29" fmla="*/ 22 h 64"/>
                  <a:gd name="T30" fmla="*/ 28 w 49"/>
                  <a:gd name="T31" fmla="*/ 29 h 64"/>
                  <a:gd name="T32" fmla="*/ 21 w 49"/>
                  <a:gd name="T33" fmla="*/ 29 h 64"/>
                  <a:gd name="T34" fmla="*/ 21 w 49"/>
                  <a:gd name="T35" fmla="*/ 29 h 64"/>
                  <a:gd name="T36" fmla="*/ 21 w 49"/>
                  <a:gd name="T37" fmla="*/ 29 h 64"/>
                  <a:gd name="T38" fmla="*/ 7 w 49"/>
                  <a:gd name="T39" fmla="*/ 14 h 64"/>
                  <a:gd name="T40" fmla="*/ 0 w 49"/>
                  <a:gd name="T41" fmla="*/ 14 h 64"/>
                  <a:gd name="T42" fmla="*/ 7 w 49"/>
                  <a:gd name="T43" fmla="*/ 7 h 64"/>
                  <a:gd name="T44" fmla="*/ 14 w 49"/>
                  <a:gd name="T45" fmla="*/ 7 h 64"/>
                  <a:gd name="T46" fmla="*/ 28 w 49"/>
                  <a:gd name="T47" fmla="*/ 22 h 64"/>
                  <a:gd name="T48" fmla="*/ 21 w 49"/>
                  <a:gd name="T49" fmla="*/ 29 h 64"/>
                  <a:gd name="T50" fmla="*/ 21 w 49"/>
                  <a:gd name="T51" fmla="*/ 22 h 64"/>
                  <a:gd name="T52" fmla="*/ 28 w 49"/>
                  <a:gd name="T53" fmla="*/ 22 h 64"/>
                  <a:gd name="T54" fmla="*/ 35 w 49"/>
                  <a:gd name="T55" fmla="*/ 22 h 64"/>
                  <a:gd name="T56" fmla="*/ 35 w 49"/>
                  <a:gd name="T57" fmla="*/ 22 h 64"/>
                  <a:gd name="T58" fmla="*/ 49 w 49"/>
                  <a:gd name="T59" fmla="*/ 43 h 64"/>
                  <a:gd name="T60" fmla="*/ 42 w 49"/>
                  <a:gd name="T61" fmla="*/ 50 h 64"/>
                  <a:gd name="T62" fmla="*/ 42 w 49"/>
                  <a:gd name="T63" fmla="*/ 43 h 64"/>
                  <a:gd name="T64" fmla="*/ 42 w 49"/>
                  <a:gd name="T65" fmla="*/ 36 h 64"/>
                  <a:gd name="T66" fmla="*/ 49 w 49"/>
                  <a:gd name="T67" fmla="*/ 36 h 64"/>
                  <a:gd name="T68" fmla="*/ 42 w 49"/>
                  <a:gd name="T69" fmla="*/ 43 h 64"/>
                  <a:gd name="T70" fmla="*/ 28 w 49"/>
                  <a:gd name="T71" fmla="*/ 29 h 64"/>
                  <a:gd name="T72" fmla="*/ 28 w 49"/>
                  <a:gd name="T73" fmla="*/ 29 h 64"/>
                  <a:gd name="T74" fmla="*/ 28 w 49"/>
                  <a:gd name="T75" fmla="*/ 22 h 64"/>
                  <a:gd name="T76" fmla="*/ 28 w 49"/>
                  <a:gd name="T77" fmla="*/ 14 h 64"/>
                  <a:gd name="T78" fmla="*/ 35 w 49"/>
                  <a:gd name="T79" fmla="*/ 14 h 64"/>
                  <a:gd name="T80" fmla="*/ 28 w 49"/>
                  <a:gd name="T81" fmla="*/ 22 h 64"/>
                  <a:gd name="T82" fmla="*/ 14 w 49"/>
                  <a:gd name="T83" fmla="*/ 7 h 64"/>
                  <a:gd name="T84" fmla="*/ 21 w 49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4">
                    <a:moveTo>
                      <a:pt x="21" y="0"/>
                    </a:moveTo>
                    <a:lnTo>
                      <a:pt x="35" y="14"/>
                    </a:lnTo>
                    <a:lnTo>
                      <a:pt x="35" y="14"/>
                    </a:lnTo>
                    <a:lnTo>
                      <a:pt x="35" y="14"/>
                    </a:lnTo>
                    <a:lnTo>
                      <a:pt x="35" y="22"/>
                    </a:lnTo>
                    <a:lnTo>
                      <a:pt x="28" y="29"/>
                    </a:lnTo>
                    <a:lnTo>
                      <a:pt x="35" y="22"/>
                    </a:lnTo>
                    <a:lnTo>
                      <a:pt x="49" y="36"/>
                    </a:lnTo>
                    <a:lnTo>
                      <a:pt x="49" y="36"/>
                    </a:lnTo>
                    <a:lnTo>
                      <a:pt x="49" y="36"/>
                    </a:lnTo>
                    <a:lnTo>
                      <a:pt x="49" y="43"/>
                    </a:lnTo>
                    <a:lnTo>
                      <a:pt x="49" y="64"/>
                    </a:lnTo>
                    <a:lnTo>
                      <a:pt x="42" y="50"/>
                    </a:lnTo>
                    <a:lnTo>
                      <a:pt x="28" y="29"/>
                    </a:lnTo>
                    <a:lnTo>
                      <a:pt x="28" y="22"/>
                    </a:lnTo>
                    <a:lnTo>
                      <a:pt x="28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7" y="1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14" y="7"/>
                    </a:lnTo>
                    <a:lnTo>
                      <a:pt x="28" y="22"/>
                    </a:lnTo>
                    <a:lnTo>
                      <a:pt x="21" y="29"/>
                    </a:lnTo>
                    <a:lnTo>
                      <a:pt x="21" y="22"/>
                    </a:lnTo>
                    <a:lnTo>
                      <a:pt x="28" y="22"/>
                    </a:lnTo>
                    <a:lnTo>
                      <a:pt x="35" y="22"/>
                    </a:lnTo>
                    <a:lnTo>
                      <a:pt x="35" y="22"/>
                    </a:lnTo>
                    <a:lnTo>
                      <a:pt x="49" y="43"/>
                    </a:lnTo>
                    <a:lnTo>
                      <a:pt x="42" y="50"/>
                    </a:lnTo>
                    <a:lnTo>
                      <a:pt x="42" y="43"/>
                    </a:lnTo>
                    <a:lnTo>
                      <a:pt x="42" y="36"/>
                    </a:lnTo>
                    <a:lnTo>
                      <a:pt x="49" y="36"/>
                    </a:lnTo>
                    <a:lnTo>
                      <a:pt x="42" y="43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28" y="22"/>
                    </a:lnTo>
                    <a:lnTo>
                      <a:pt x="28" y="14"/>
                    </a:lnTo>
                    <a:lnTo>
                      <a:pt x="35" y="14"/>
                    </a:lnTo>
                    <a:lnTo>
                      <a:pt x="28" y="22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87" name="Freeform 867"/>
              <p:cNvSpPr>
                <a:spLocks/>
              </p:cNvSpPr>
              <p:nvPr/>
            </p:nvSpPr>
            <p:spPr bwMode="auto">
              <a:xfrm>
                <a:off x="1672" y="2500"/>
                <a:ext cx="14" cy="21"/>
              </a:xfrm>
              <a:custGeom>
                <a:avLst/>
                <a:gdLst>
                  <a:gd name="T0" fmla="*/ 0 w 14"/>
                  <a:gd name="T1" fmla="*/ 14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14 h 21"/>
                  <a:gd name="T10" fmla="*/ 7 w 14"/>
                  <a:gd name="T11" fmla="*/ 21 h 21"/>
                  <a:gd name="T12" fmla="*/ 0 w 14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14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88" name="Freeform 868"/>
              <p:cNvSpPr>
                <a:spLocks/>
              </p:cNvSpPr>
              <p:nvPr/>
            </p:nvSpPr>
            <p:spPr bwMode="auto">
              <a:xfrm>
                <a:off x="1665" y="2521"/>
                <a:ext cx="28" cy="43"/>
              </a:xfrm>
              <a:custGeom>
                <a:avLst/>
                <a:gdLst>
                  <a:gd name="T0" fmla="*/ 7 w 28"/>
                  <a:gd name="T1" fmla="*/ 0 h 43"/>
                  <a:gd name="T2" fmla="*/ 14 w 28"/>
                  <a:gd name="T3" fmla="*/ 15 h 43"/>
                  <a:gd name="T4" fmla="*/ 14 w 28"/>
                  <a:gd name="T5" fmla="*/ 22 h 43"/>
                  <a:gd name="T6" fmla="*/ 28 w 28"/>
                  <a:gd name="T7" fmla="*/ 43 h 43"/>
                  <a:gd name="T8" fmla="*/ 28 w 28"/>
                  <a:gd name="T9" fmla="*/ 43 h 43"/>
                  <a:gd name="T10" fmla="*/ 14 w 28"/>
                  <a:gd name="T11" fmla="*/ 22 h 43"/>
                  <a:gd name="T12" fmla="*/ 7 w 28"/>
                  <a:gd name="T13" fmla="*/ 22 h 43"/>
                  <a:gd name="T14" fmla="*/ 0 w 28"/>
                  <a:gd name="T15" fmla="*/ 8 h 43"/>
                  <a:gd name="T16" fmla="*/ 7 w 28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43">
                    <a:moveTo>
                      <a:pt x="7" y="0"/>
                    </a:moveTo>
                    <a:lnTo>
                      <a:pt x="14" y="15"/>
                    </a:lnTo>
                    <a:lnTo>
                      <a:pt x="14" y="22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14" y="22"/>
                    </a:lnTo>
                    <a:lnTo>
                      <a:pt x="7" y="22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89" name="Freeform 869"/>
              <p:cNvSpPr>
                <a:spLocks/>
              </p:cNvSpPr>
              <p:nvPr/>
            </p:nvSpPr>
            <p:spPr bwMode="auto">
              <a:xfrm>
                <a:off x="1665" y="2514"/>
                <a:ext cx="35" cy="57"/>
              </a:xfrm>
              <a:custGeom>
                <a:avLst/>
                <a:gdLst>
                  <a:gd name="T0" fmla="*/ 14 w 35"/>
                  <a:gd name="T1" fmla="*/ 7 h 57"/>
                  <a:gd name="T2" fmla="*/ 21 w 35"/>
                  <a:gd name="T3" fmla="*/ 22 h 57"/>
                  <a:gd name="T4" fmla="*/ 21 w 35"/>
                  <a:gd name="T5" fmla="*/ 22 h 57"/>
                  <a:gd name="T6" fmla="*/ 21 w 35"/>
                  <a:gd name="T7" fmla="*/ 22 h 57"/>
                  <a:gd name="T8" fmla="*/ 21 w 35"/>
                  <a:gd name="T9" fmla="*/ 29 h 57"/>
                  <a:gd name="T10" fmla="*/ 14 w 35"/>
                  <a:gd name="T11" fmla="*/ 36 h 57"/>
                  <a:gd name="T12" fmla="*/ 21 w 35"/>
                  <a:gd name="T13" fmla="*/ 29 h 57"/>
                  <a:gd name="T14" fmla="*/ 35 w 35"/>
                  <a:gd name="T15" fmla="*/ 50 h 57"/>
                  <a:gd name="T16" fmla="*/ 28 w 35"/>
                  <a:gd name="T17" fmla="*/ 57 h 57"/>
                  <a:gd name="T18" fmla="*/ 28 w 35"/>
                  <a:gd name="T19" fmla="*/ 57 h 57"/>
                  <a:gd name="T20" fmla="*/ 14 w 35"/>
                  <a:gd name="T21" fmla="*/ 36 h 57"/>
                  <a:gd name="T22" fmla="*/ 14 w 35"/>
                  <a:gd name="T23" fmla="*/ 29 h 57"/>
                  <a:gd name="T24" fmla="*/ 14 w 35"/>
                  <a:gd name="T25" fmla="*/ 36 h 57"/>
                  <a:gd name="T26" fmla="*/ 7 w 35"/>
                  <a:gd name="T27" fmla="*/ 36 h 57"/>
                  <a:gd name="T28" fmla="*/ 14 w 35"/>
                  <a:gd name="T29" fmla="*/ 36 h 57"/>
                  <a:gd name="T30" fmla="*/ 7 w 35"/>
                  <a:gd name="T31" fmla="*/ 29 h 57"/>
                  <a:gd name="T32" fmla="*/ 0 w 35"/>
                  <a:gd name="T33" fmla="*/ 15 h 57"/>
                  <a:gd name="T34" fmla="*/ 0 w 35"/>
                  <a:gd name="T35" fmla="*/ 15 h 57"/>
                  <a:gd name="T36" fmla="*/ 0 w 35"/>
                  <a:gd name="T37" fmla="*/ 15 h 57"/>
                  <a:gd name="T38" fmla="*/ 7 w 35"/>
                  <a:gd name="T39" fmla="*/ 7 h 57"/>
                  <a:gd name="T40" fmla="*/ 7 w 35"/>
                  <a:gd name="T41" fmla="*/ 0 h 57"/>
                  <a:gd name="T42" fmla="*/ 14 w 35"/>
                  <a:gd name="T43" fmla="*/ 7 h 57"/>
                  <a:gd name="T44" fmla="*/ 14 w 35"/>
                  <a:gd name="T45" fmla="*/ 15 h 57"/>
                  <a:gd name="T46" fmla="*/ 7 w 35"/>
                  <a:gd name="T47" fmla="*/ 22 h 57"/>
                  <a:gd name="T48" fmla="*/ 0 w 35"/>
                  <a:gd name="T49" fmla="*/ 15 h 57"/>
                  <a:gd name="T50" fmla="*/ 7 w 35"/>
                  <a:gd name="T51" fmla="*/ 15 h 57"/>
                  <a:gd name="T52" fmla="*/ 14 w 35"/>
                  <a:gd name="T53" fmla="*/ 29 h 57"/>
                  <a:gd name="T54" fmla="*/ 7 w 35"/>
                  <a:gd name="T55" fmla="*/ 29 h 57"/>
                  <a:gd name="T56" fmla="*/ 7 w 35"/>
                  <a:gd name="T57" fmla="*/ 29 h 57"/>
                  <a:gd name="T58" fmla="*/ 14 w 35"/>
                  <a:gd name="T59" fmla="*/ 29 h 57"/>
                  <a:gd name="T60" fmla="*/ 21 w 35"/>
                  <a:gd name="T61" fmla="*/ 29 h 57"/>
                  <a:gd name="T62" fmla="*/ 21 w 35"/>
                  <a:gd name="T63" fmla="*/ 29 h 57"/>
                  <a:gd name="T64" fmla="*/ 35 w 35"/>
                  <a:gd name="T65" fmla="*/ 50 h 57"/>
                  <a:gd name="T66" fmla="*/ 35 w 35"/>
                  <a:gd name="T67" fmla="*/ 50 h 57"/>
                  <a:gd name="T68" fmla="*/ 28 w 35"/>
                  <a:gd name="T69" fmla="*/ 57 h 57"/>
                  <a:gd name="T70" fmla="*/ 14 w 35"/>
                  <a:gd name="T71" fmla="*/ 36 h 57"/>
                  <a:gd name="T72" fmla="*/ 14 w 35"/>
                  <a:gd name="T73" fmla="*/ 36 h 57"/>
                  <a:gd name="T74" fmla="*/ 14 w 35"/>
                  <a:gd name="T75" fmla="*/ 29 h 57"/>
                  <a:gd name="T76" fmla="*/ 14 w 35"/>
                  <a:gd name="T77" fmla="*/ 22 h 57"/>
                  <a:gd name="T78" fmla="*/ 21 w 35"/>
                  <a:gd name="T79" fmla="*/ 22 h 57"/>
                  <a:gd name="T80" fmla="*/ 14 w 35"/>
                  <a:gd name="T81" fmla="*/ 22 h 57"/>
                  <a:gd name="T82" fmla="*/ 7 w 35"/>
                  <a:gd name="T83" fmla="*/ 7 h 57"/>
                  <a:gd name="T84" fmla="*/ 14 w 35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5" h="57">
                    <a:moveTo>
                      <a:pt x="14" y="7"/>
                    </a:moveTo>
                    <a:lnTo>
                      <a:pt x="21" y="22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1" y="29"/>
                    </a:lnTo>
                    <a:lnTo>
                      <a:pt x="14" y="36"/>
                    </a:lnTo>
                    <a:lnTo>
                      <a:pt x="21" y="29"/>
                    </a:lnTo>
                    <a:lnTo>
                      <a:pt x="35" y="50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14" y="36"/>
                    </a:lnTo>
                    <a:lnTo>
                      <a:pt x="7" y="36"/>
                    </a:lnTo>
                    <a:lnTo>
                      <a:pt x="14" y="36"/>
                    </a:lnTo>
                    <a:lnTo>
                      <a:pt x="7" y="29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5"/>
                    </a:lnTo>
                    <a:lnTo>
                      <a:pt x="7" y="22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1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35" y="50"/>
                    </a:lnTo>
                    <a:lnTo>
                      <a:pt x="35" y="50"/>
                    </a:lnTo>
                    <a:lnTo>
                      <a:pt x="28" y="57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14" y="22"/>
                    </a:lnTo>
                    <a:lnTo>
                      <a:pt x="21" y="22"/>
                    </a:lnTo>
                    <a:lnTo>
                      <a:pt x="14" y="22"/>
                    </a:lnTo>
                    <a:lnTo>
                      <a:pt x="7" y="7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90" name="Freeform 870"/>
              <p:cNvSpPr>
                <a:spLocks/>
              </p:cNvSpPr>
              <p:nvPr/>
            </p:nvSpPr>
            <p:spPr bwMode="auto">
              <a:xfrm>
                <a:off x="1651" y="2536"/>
                <a:ext cx="35" cy="42"/>
              </a:xfrm>
              <a:custGeom>
                <a:avLst/>
                <a:gdLst>
                  <a:gd name="T0" fmla="*/ 7 w 35"/>
                  <a:gd name="T1" fmla="*/ 0 h 42"/>
                  <a:gd name="T2" fmla="*/ 21 w 35"/>
                  <a:gd name="T3" fmla="*/ 14 h 42"/>
                  <a:gd name="T4" fmla="*/ 21 w 35"/>
                  <a:gd name="T5" fmla="*/ 21 h 42"/>
                  <a:gd name="T6" fmla="*/ 35 w 35"/>
                  <a:gd name="T7" fmla="*/ 42 h 42"/>
                  <a:gd name="T8" fmla="*/ 28 w 35"/>
                  <a:gd name="T9" fmla="*/ 42 h 42"/>
                  <a:gd name="T10" fmla="*/ 14 w 35"/>
                  <a:gd name="T11" fmla="*/ 28 h 42"/>
                  <a:gd name="T12" fmla="*/ 14 w 35"/>
                  <a:gd name="T13" fmla="*/ 28 h 42"/>
                  <a:gd name="T14" fmla="*/ 0 w 35"/>
                  <a:gd name="T15" fmla="*/ 14 h 42"/>
                  <a:gd name="T16" fmla="*/ 7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2"/>
                    </a:lnTo>
                    <a:lnTo>
                      <a:pt x="28" y="4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91" name="Freeform 871"/>
              <p:cNvSpPr>
                <a:spLocks/>
              </p:cNvSpPr>
              <p:nvPr/>
            </p:nvSpPr>
            <p:spPr bwMode="auto">
              <a:xfrm>
                <a:off x="1643" y="2529"/>
                <a:ext cx="57" cy="56"/>
              </a:xfrm>
              <a:custGeom>
                <a:avLst/>
                <a:gdLst>
                  <a:gd name="T0" fmla="*/ 22 w 57"/>
                  <a:gd name="T1" fmla="*/ 7 h 56"/>
                  <a:gd name="T2" fmla="*/ 36 w 57"/>
                  <a:gd name="T3" fmla="*/ 21 h 56"/>
                  <a:gd name="T4" fmla="*/ 36 w 57"/>
                  <a:gd name="T5" fmla="*/ 21 h 56"/>
                  <a:gd name="T6" fmla="*/ 36 w 57"/>
                  <a:gd name="T7" fmla="*/ 21 h 56"/>
                  <a:gd name="T8" fmla="*/ 36 w 57"/>
                  <a:gd name="T9" fmla="*/ 28 h 56"/>
                  <a:gd name="T10" fmla="*/ 29 w 57"/>
                  <a:gd name="T11" fmla="*/ 35 h 56"/>
                  <a:gd name="T12" fmla="*/ 36 w 57"/>
                  <a:gd name="T13" fmla="*/ 28 h 56"/>
                  <a:gd name="T14" fmla="*/ 50 w 57"/>
                  <a:gd name="T15" fmla="*/ 49 h 56"/>
                  <a:gd name="T16" fmla="*/ 57 w 57"/>
                  <a:gd name="T17" fmla="*/ 56 h 56"/>
                  <a:gd name="T18" fmla="*/ 43 w 57"/>
                  <a:gd name="T19" fmla="*/ 56 h 56"/>
                  <a:gd name="T20" fmla="*/ 36 w 57"/>
                  <a:gd name="T21" fmla="*/ 56 h 56"/>
                  <a:gd name="T22" fmla="*/ 36 w 57"/>
                  <a:gd name="T23" fmla="*/ 56 h 56"/>
                  <a:gd name="T24" fmla="*/ 36 w 57"/>
                  <a:gd name="T25" fmla="*/ 56 h 56"/>
                  <a:gd name="T26" fmla="*/ 8 w 57"/>
                  <a:gd name="T27" fmla="*/ 28 h 56"/>
                  <a:gd name="T28" fmla="*/ 0 w 57"/>
                  <a:gd name="T29" fmla="*/ 28 h 56"/>
                  <a:gd name="T30" fmla="*/ 8 w 57"/>
                  <a:gd name="T31" fmla="*/ 21 h 56"/>
                  <a:gd name="T32" fmla="*/ 15 w 57"/>
                  <a:gd name="T33" fmla="*/ 7 h 56"/>
                  <a:gd name="T34" fmla="*/ 15 w 57"/>
                  <a:gd name="T35" fmla="*/ 0 h 56"/>
                  <a:gd name="T36" fmla="*/ 22 w 57"/>
                  <a:gd name="T37" fmla="*/ 7 h 56"/>
                  <a:gd name="T38" fmla="*/ 22 w 57"/>
                  <a:gd name="T39" fmla="*/ 7 h 56"/>
                  <a:gd name="T40" fmla="*/ 15 w 57"/>
                  <a:gd name="T41" fmla="*/ 21 h 56"/>
                  <a:gd name="T42" fmla="*/ 8 w 57"/>
                  <a:gd name="T43" fmla="*/ 21 h 56"/>
                  <a:gd name="T44" fmla="*/ 15 w 57"/>
                  <a:gd name="T45" fmla="*/ 21 h 56"/>
                  <a:gd name="T46" fmla="*/ 43 w 57"/>
                  <a:gd name="T47" fmla="*/ 49 h 56"/>
                  <a:gd name="T48" fmla="*/ 36 w 57"/>
                  <a:gd name="T49" fmla="*/ 56 h 56"/>
                  <a:gd name="T50" fmla="*/ 36 w 57"/>
                  <a:gd name="T51" fmla="*/ 49 h 56"/>
                  <a:gd name="T52" fmla="*/ 43 w 57"/>
                  <a:gd name="T53" fmla="*/ 49 h 56"/>
                  <a:gd name="T54" fmla="*/ 43 w 57"/>
                  <a:gd name="T55" fmla="*/ 56 h 56"/>
                  <a:gd name="T56" fmla="*/ 43 w 57"/>
                  <a:gd name="T57" fmla="*/ 56 h 56"/>
                  <a:gd name="T58" fmla="*/ 29 w 57"/>
                  <a:gd name="T59" fmla="*/ 35 h 56"/>
                  <a:gd name="T60" fmla="*/ 29 w 57"/>
                  <a:gd name="T61" fmla="*/ 35 h 56"/>
                  <a:gd name="T62" fmla="*/ 29 w 57"/>
                  <a:gd name="T63" fmla="*/ 28 h 56"/>
                  <a:gd name="T64" fmla="*/ 29 w 57"/>
                  <a:gd name="T65" fmla="*/ 21 h 56"/>
                  <a:gd name="T66" fmla="*/ 36 w 57"/>
                  <a:gd name="T67" fmla="*/ 21 h 56"/>
                  <a:gd name="T68" fmla="*/ 29 w 57"/>
                  <a:gd name="T69" fmla="*/ 28 h 56"/>
                  <a:gd name="T70" fmla="*/ 15 w 57"/>
                  <a:gd name="T71" fmla="*/ 14 h 56"/>
                  <a:gd name="T72" fmla="*/ 22 w 57"/>
                  <a:gd name="T73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" h="56">
                    <a:moveTo>
                      <a:pt x="22" y="7"/>
                    </a:move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29" y="35"/>
                    </a:lnTo>
                    <a:lnTo>
                      <a:pt x="36" y="28"/>
                    </a:lnTo>
                    <a:lnTo>
                      <a:pt x="50" y="49"/>
                    </a:lnTo>
                    <a:lnTo>
                      <a:pt x="57" y="56"/>
                    </a:lnTo>
                    <a:lnTo>
                      <a:pt x="43" y="56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8" y="28"/>
                    </a:lnTo>
                    <a:lnTo>
                      <a:pt x="0" y="28"/>
                    </a:lnTo>
                    <a:lnTo>
                      <a:pt x="8" y="21"/>
                    </a:lnTo>
                    <a:lnTo>
                      <a:pt x="15" y="7"/>
                    </a:lnTo>
                    <a:lnTo>
                      <a:pt x="15" y="0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15" y="21"/>
                    </a:lnTo>
                    <a:lnTo>
                      <a:pt x="8" y="21"/>
                    </a:lnTo>
                    <a:lnTo>
                      <a:pt x="15" y="21"/>
                    </a:lnTo>
                    <a:lnTo>
                      <a:pt x="43" y="49"/>
                    </a:lnTo>
                    <a:lnTo>
                      <a:pt x="36" y="56"/>
                    </a:lnTo>
                    <a:lnTo>
                      <a:pt x="36" y="49"/>
                    </a:lnTo>
                    <a:lnTo>
                      <a:pt x="43" y="49"/>
                    </a:lnTo>
                    <a:lnTo>
                      <a:pt x="43" y="56"/>
                    </a:lnTo>
                    <a:lnTo>
                      <a:pt x="43" y="56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29" y="21"/>
                    </a:lnTo>
                    <a:lnTo>
                      <a:pt x="36" y="21"/>
                    </a:lnTo>
                    <a:lnTo>
                      <a:pt x="29" y="28"/>
                    </a:lnTo>
                    <a:lnTo>
                      <a:pt x="15" y="14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92" name="Freeform 872"/>
              <p:cNvSpPr>
                <a:spLocks/>
              </p:cNvSpPr>
              <p:nvPr/>
            </p:nvSpPr>
            <p:spPr bwMode="auto">
              <a:xfrm>
                <a:off x="1636" y="2550"/>
                <a:ext cx="36" cy="49"/>
              </a:xfrm>
              <a:custGeom>
                <a:avLst/>
                <a:gdLst>
                  <a:gd name="T0" fmla="*/ 7 w 36"/>
                  <a:gd name="T1" fmla="*/ 0 h 49"/>
                  <a:gd name="T2" fmla="*/ 22 w 36"/>
                  <a:gd name="T3" fmla="*/ 21 h 49"/>
                  <a:gd name="T4" fmla="*/ 22 w 36"/>
                  <a:gd name="T5" fmla="*/ 28 h 49"/>
                  <a:gd name="T6" fmla="*/ 36 w 36"/>
                  <a:gd name="T7" fmla="*/ 42 h 49"/>
                  <a:gd name="T8" fmla="*/ 36 w 36"/>
                  <a:gd name="T9" fmla="*/ 49 h 49"/>
                  <a:gd name="T10" fmla="*/ 22 w 36"/>
                  <a:gd name="T11" fmla="*/ 28 h 49"/>
                  <a:gd name="T12" fmla="*/ 15 w 36"/>
                  <a:gd name="T13" fmla="*/ 28 h 49"/>
                  <a:gd name="T14" fmla="*/ 0 w 36"/>
                  <a:gd name="T15" fmla="*/ 14 h 49"/>
                  <a:gd name="T16" fmla="*/ 7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7" y="0"/>
                    </a:moveTo>
                    <a:lnTo>
                      <a:pt x="22" y="21"/>
                    </a:lnTo>
                    <a:lnTo>
                      <a:pt x="22" y="28"/>
                    </a:lnTo>
                    <a:lnTo>
                      <a:pt x="36" y="42"/>
                    </a:lnTo>
                    <a:lnTo>
                      <a:pt x="36" y="49"/>
                    </a:lnTo>
                    <a:lnTo>
                      <a:pt x="22" y="28"/>
                    </a:lnTo>
                    <a:lnTo>
                      <a:pt x="15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93" name="Freeform 873"/>
              <p:cNvSpPr>
                <a:spLocks/>
              </p:cNvSpPr>
              <p:nvPr/>
            </p:nvSpPr>
            <p:spPr bwMode="auto">
              <a:xfrm>
                <a:off x="1629" y="2550"/>
                <a:ext cx="50" cy="71"/>
              </a:xfrm>
              <a:custGeom>
                <a:avLst/>
                <a:gdLst>
                  <a:gd name="T0" fmla="*/ 22 w 50"/>
                  <a:gd name="T1" fmla="*/ 0 h 71"/>
                  <a:gd name="T2" fmla="*/ 36 w 50"/>
                  <a:gd name="T3" fmla="*/ 21 h 71"/>
                  <a:gd name="T4" fmla="*/ 36 w 50"/>
                  <a:gd name="T5" fmla="*/ 21 h 71"/>
                  <a:gd name="T6" fmla="*/ 36 w 50"/>
                  <a:gd name="T7" fmla="*/ 21 h 71"/>
                  <a:gd name="T8" fmla="*/ 36 w 50"/>
                  <a:gd name="T9" fmla="*/ 28 h 71"/>
                  <a:gd name="T10" fmla="*/ 29 w 50"/>
                  <a:gd name="T11" fmla="*/ 35 h 71"/>
                  <a:gd name="T12" fmla="*/ 36 w 50"/>
                  <a:gd name="T13" fmla="*/ 28 h 71"/>
                  <a:gd name="T14" fmla="*/ 50 w 50"/>
                  <a:gd name="T15" fmla="*/ 42 h 71"/>
                  <a:gd name="T16" fmla="*/ 50 w 50"/>
                  <a:gd name="T17" fmla="*/ 42 h 71"/>
                  <a:gd name="T18" fmla="*/ 50 w 50"/>
                  <a:gd name="T19" fmla="*/ 42 h 71"/>
                  <a:gd name="T20" fmla="*/ 50 w 50"/>
                  <a:gd name="T21" fmla="*/ 49 h 71"/>
                  <a:gd name="T22" fmla="*/ 50 w 50"/>
                  <a:gd name="T23" fmla="*/ 71 h 71"/>
                  <a:gd name="T24" fmla="*/ 43 w 50"/>
                  <a:gd name="T25" fmla="*/ 56 h 71"/>
                  <a:gd name="T26" fmla="*/ 29 w 50"/>
                  <a:gd name="T27" fmla="*/ 35 h 71"/>
                  <a:gd name="T28" fmla="*/ 29 w 50"/>
                  <a:gd name="T29" fmla="*/ 28 h 71"/>
                  <a:gd name="T30" fmla="*/ 29 w 50"/>
                  <a:gd name="T31" fmla="*/ 35 h 71"/>
                  <a:gd name="T32" fmla="*/ 22 w 50"/>
                  <a:gd name="T33" fmla="*/ 35 h 71"/>
                  <a:gd name="T34" fmla="*/ 22 w 50"/>
                  <a:gd name="T35" fmla="*/ 35 h 71"/>
                  <a:gd name="T36" fmla="*/ 22 w 50"/>
                  <a:gd name="T37" fmla="*/ 35 h 71"/>
                  <a:gd name="T38" fmla="*/ 7 w 50"/>
                  <a:gd name="T39" fmla="*/ 21 h 71"/>
                  <a:gd name="T40" fmla="*/ 0 w 50"/>
                  <a:gd name="T41" fmla="*/ 21 h 71"/>
                  <a:gd name="T42" fmla="*/ 7 w 50"/>
                  <a:gd name="T43" fmla="*/ 14 h 71"/>
                  <a:gd name="T44" fmla="*/ 14 w 50"/>
                  <a:gd name="T45" fmla="*/ 14 h 71"/>
                  <a:gd name="T46" fmla="*/ 29 w 50"/>
                  <a:gd name="T47" fmla="*/ 28 h 71"/>
                  <a:gd name="T48" fmla="*/ 22 w 50"/>
                  <a:gd name="T49" fmla="*/ 35 h 71"/>
                  <a:gd name="T50" fmla="*/ 22 w 50"/>
                  <a:gd name="T51" fmla="*/ 28 h 71"/>
                  <a:gd name="T52" fmla="*/ 29 w 50"/>
                  <a:gd name="T53" fmla="*/ 28 h 71"/>
                  <a:gd name="T54" fmla="*/ 36 w 50"/>
                  <a:gd name="T55" fmla="*/ 28 h 71"/>
                  <a:gd name="T56" fmla="*/ 36 w 50"/>
                  <a:gd name="T57" fmla="*/ 28 h 71"/>
                  <a:gd name="T58" fmla="*/ 50 w 50"/>
                  <a:gd name="T59" fmla="*/ 49 h 71"/>
                  <a:gd name="T60" fmla="*/ 43 w 50"/>
                  <a:gd name="T61" fmla="*/ 56 h 71"/>
                  <a:gd name="T62" fmla="*/ 43 w 50"/>
                  <a:gd name="T63" fmla="*/ 49 h 71"/>
                  <a:gd name="T64" fmla="*/ 43 w 50"/>
                  <a:gd name="T65" fmla="*/ 42 h 71"/>
                  <a:gd name="T66" fmla="*/ 50 w 50"/>
                  <a:gd name="T67" fmla="*/ 42 h 71"/>
                  <a:gd name="T68" fmla="*/ 43 w 50"/>
                  <a:gd name="T69" fmla="*/ 49 h 71"/>
                  <a:gd name="T70" fmla="*/ 29 w 50"/>
                  <a:gd name="T71" fmla="*/ 35 h 71"/>
                  <a:gd name="T72" fmla="*/ 29 w 50"/>
                  <a:gd name="T73" fmla="*/ 35 h 71"/>
                  <a:gd name="T74" fmla="*/ 29 w 50"/>
                  <a:gd name="T75" fmla="*/ 28 h 71"/>
                  <a:gd name="T76" fmla="*/ 29 w 50"/>
                  <a:gd name="T77" fmla="*/ 21 h 71"/>
                  <a:gd name="T78" fmla="*/ 36 w 50"/>
                  <a:gd name="T79" fmla="*/ 21 h 71"/>
                  <a:gd name="T80" fmla="*/ 29 w 50"/>
                  <a:gd name="T81" fmla="*/ 28 h 71"/>
                  <a:gd name="T82" fmla="*/ 14 w 50"/>
                  <a:gd name="T83" fmla="*/ 7 h 71"/>
                  <a:gd name="T84" fmla="*/ 22 w 50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71">
                    <a:moveTo>
                      <a:pt x="22" y="0"/>
                    </a:move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29" y="35"/>
                    </a:lnTo>
                    <a:lnTo>
                      <a:pt x="36" y="28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0" y="42"/>
                    </a:lnTo>
                    <a:lnTo>
                      <a:pt x="50" y="49"/>
                    </a:lnTo>
                    <a:lnTo>
                      <a:pt x="50" y="71"/>
                    </a:lnTo>
                    <a:lnTo>
                      <a:pt x="43" y="56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29" y="35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9" y="28"/>
                    </a:lnTo>
                    <a:lnTo>
                      <a:pt x="22" y="35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50" y="49"/>
                    </a:lnTo>
                    <a:lnTo>
                      <a:pt x="43" y="56"/>
                    </a:lnTo>
                    <a:lnTo>
                      <a:pt x="43" y="49"/>
                    </a:lnTo>
                    <a:lnTo>
                      <a:pt x="43" y="42"/>
                    </a:lnTo>
                    <a:lnTo>
                      <a:pt x="50" y="42"/>
                    </a:lnTo>
                    <a:lnTo>
                      <a:pt x="43" y="49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29" y="21"/>
                    </a:lnTo>
                    <a:lnTo>
                      <a:pt x="36" y="21"/>
                    </a:lnTo>
                    <a:lnTo>
                      <a:pt x="29" y="28"/>
                    </a:lnTo>
                    <a:lnTo>
                      <a:pt x="14" y="7"/>
                    </a:lnTo>
                    <a:lnTo>
                      <a:pt x="22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94" name="Freeform 874"/>
              <p:cNvSpPr>
                <a:spLocks/>
              </p:cNvSpPr>
              <p:nvPr/>
            </p:nvSpPr>
            <p:spPr bwMode="auto">
              <a:xfrm>
                <a:off x="1636" y="2543"/>
                <a:ext cx="15" cy="21"/>
              </a:xfrm>
              <a:custGeom>
                <a:avLst/>
                <a:gdLst>
                  <a:gd name="T0" fmla="*/ 0 w 15"/>
                  <a:gd name="T1" fmla="*/ 21 h 21"/>
                  <a:gd name="T2" fmla="*/ 7 w 15"/>
                  <a:gd name="T3" fmla="*/ 7 h 21"/>
                  <a:gd name="T4" fmla="*/ 7 w 15"/>
                  <a:gd name="T5" fmla="*/ 0 h 21"/>
                  <a:gd name="T6" fmla="*/ 15 w 15"/>
                  <a:gd name="T7" fmla="*/ 7 h 21"/>
                  <a:gd name="T8" fmla="*/ 15 w 15"/>
                  <a:gd name="T9" fmla="*/ 7 h 21"/>
                  <a:gd name="T10" fmla="*/ 7 w 15"/>
                  <a:gd name="T11" fmla="*/ 21 h 21"/>
                  <a:gd name="T12" fmla="*/ 0 w 15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1">
                    <a:moveTo>
                      <a:pt x="0" y="21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5" y="7"/>
                    </a:lnTo>
                    <a:lnTo>
                      <a:pt x="15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95" name="Freeform 875"/>
              <p:cNvSpPr>
                <a:spLocks/>
              </p:cNvSpPr>
              <p:nvPr/>
            </p:nvSpPr>
            <p:spPr bwMode="auto">
              <a:xfrm>
                <a:off x="1573" y="2429"/>
                <a:ext cx="155" cy="135"/>
              </a:xfrm>
              <a:custGeom>
                <a:avLst/>
                <a:gdLst>
                  <a:gd name="T0" fmla="*/ 155 w 155"/>
                  <a:gd name="T1" fmla="*/ 0 h 135"/>
                  <a:gd name="T2" fmla="*/ 56 w 155"/>
                  <a:gd name="T3" fmla="*/ 135 h 135"/>
                  <a:gd name="T4" fmla="*/ 0 w 155"/>
                  <a:gd name="T5" fmla="*/ 128 h 135"/>
                  <a:gd name="T6" fmla="*/ 99 w 155"/>
                  <a:gd name="T7" fmla="*/ 0 h 135"/>
                  <a:gd name="T8" fmla="*/ 155 w 155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35">
                    <a:moveTo>
                      <a:pt x="155" y="0"/>
                    </a:moveTo>
                    <a:lnTo>
                      <a:pt x="56" y="135"/>
                    </a:lnTo>
                    <a:lnTo>
                      <a:pt x="0" y="128"/>
                    </a:lnTo>
                    <a:lnTo>
                      <a:pt x="99" y="0"/>
                    </a:lnTo>
                    <a:lnTo>
                      <a:pt x="155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96" name="Freeform 876"/>
              <p:cNvSpPr>
                <a:spLocks/>
              </p:cNvSpPr>
              <p:nvPr/>
            </p:nvSpPr>
            <p:spPr bwMode="auto">
              <a:xfrm>
                <a:off x="1565" y="2429"/>
                <a:ext cx="171" cy="142"/>
              </a:xfrm>
              <a:custGeom>
                <a:avLst/>
                <a:gdLst>
                  <a:gd name="T0" fmla="*/ 171 w 171"/>
                  <a:gd name="T1" fmla="*/ 7 h 142"/>
                  <a:gd name="T2" fmla="*/ 71 w 171"/>
                  <a:gd name="T3" fmla="*/ 142 h 142"/>
                  <a:gd name="T4" fmla="*/ 64 w 171"/>
                  <a:gd name="T5" fmla="*/ 142 h 142"/>
                  <a:gd name="T6" fmla="*/ 64 w 171"/>
                  <a:gd name="T7" fmla="*/ 142 h 142"/>
                  <a:gd name="T8" fmla="*/ 8 w 171"/>
                  <a:gd name="T9" fmla="*/ 135 h 142"/>
                  <a:gd name="T10" fmla="*/ 0 w 171"/>
                  <a:gd name="T11" fmla="*/ 135 h 142"/>
                  <a:gd name="T12" fmla="*/ 8 w 171"/>
                  <a:gd name="T13" fmla="*/ 128 h 142"/>
                  <a:gd name="T14" fmla="*/ 107 w 171"/>
                  <a:gd name="T15" fmla="*/ 0 h 142"/>
                  <a:gd name="T16" fmla="*/ 107 w 171"/>
                  <a:gd name="T17" fmla="*/ 0 h 142"/>
                  <a:gd name="T18" fmla="*/ 107 w 171"/>
                  <a:gd name="T19" fmla="*/ 0 h 142"/>
                  <a:gd name="T20" fmla="*/ 114 w 171"/>
                  <a:gd name="T21" fmla="*/ 7 h 142"/>
                  <a:gd name="T22" fmla="*/ 15 w 171"/>
                  <a:gd name="T23" fmla="*/ 135 h 142"/>
                  <a:gd name="T24" fmla="*/ 8 w 171"/>
                  <a:gd name="T25" fmla="*/ 128 h 142"/>
                  <a:gd name="T26" fmla="*/ 8 w 171"/>
                  <a:gd name="T27" fmla="*/ 128 h 142"/>
                  <a:gd name="T28" fmla="*/ 64 w 171"/>
                  <a:gd name="T29" fmla="*/ 135 h 142"/>
                  <a:gd name="T30" fmla="*/ 64 w 171"/>
                  <a:gd name="T31" fmla="*/ 142 h 142"/>
                  <a:gd name="T32" fmla="*/ 64 w 171"/>
                  <a:gd name="T33" fmla="*/ 135 h 142"/>
                  <a:gd name="T34" fmla="*/ 163 w 171"/>
                  <a:gd name="T35" fmla="*/ 0 h 142"/>
                  <a:gd name="T36" fmla="*/ 171 w 171"/>
                  <a:gd name="T37" fmla="*/ 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1" h="142">
                    <a:moveTo>
                      <a:pt x="171" y="7"/>
                    </a:moveTo>
                    <a:lnTo>
                      <a:pt x="71" y="142"/>
                    </a:lnTo>
                    <a:lnTo>
                      <a:pt x="64" y="142"/>
                    </a:lnTo>
                    <a:lnTo>
                      <a:pt x="64" y="142"/>
                    </a:lnTo>
                    <a:lnTo>
                      <a:pt x="8" y="135"/>
                    </a:lnTo>
                    <a:lnTo>
                      <a:pt x="0" y="135"/>
                    </a:lnTo>
                    <a:lnTo>
                      <a:pt x="8" y="128"/>
                    </a:lnTo>
                    <a:lnTo>
                      <a:pt x="107" y="0"/>
                    </a:lnTo>
                    <a:lnTo>
                      <a:pt x="107" y="0"/>
                    </a:lnTo>
                    <a:lnTo>
                      <a:pt x="107" y="0"/>
                    </a:lnTo>
                    <a:lnTo>
                      <a:pt x="114" y="7"/>
                    </a:lnTo>
                    <a:lnTo>
                      <a:pt x="15" y="135"/>
                    </a:lnTo>
                    <a:lnTo>
                      <a:pt x="8" y="128"/>
                    </a:lnTo>
                    <a:lnTo>
                      <a:pt x="8" y="128"/>
                    </a:lnTo>
                    <a:lnTo>
                      <a:pt x="64" y="135"/>
                    </a:lnTo>
                    <a:lnTo>
                      <a:pt x="64" y="142"/>
                    </a:lnTo>
                    <a:lnTo>
                      <a:pt x="64" y="135"/>
                    </a:lnTo>
                    <a:lnTo>
                      <a:pt x="163" y="0"/>
                    </a:lnTo>
                    <a:lnTo>
                      <a:pt x="17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97" name="Freeform 877"/>
              <p:cNvSpPr>
                <a:spLocks/>
              </p:cNvSpPr>
              <p:nvPr/>
            </p:nvSpPr>
            <p:spPr bwMode="auto">
              <a:xfrm>
                <a:off x="1672" y="2429"/>
                <a:ext cx="71" cy="7"/>
              </a:xfrm>
              <a:custGeom>
                <a:avLst/>
                <a:gdLst>
                  <a:gd name="T0" fmla="*/ 0 w 71"/>
                  <a:gd name="T1" fmla="*/ 0 h 7"/>
                  <a:gd name="T2" fmla="*/ 56 w 71"/>
                  <a:gd name="T3" fmla="*/ 0 h 7"/>
                  <a:gd name="T4" fmla="*/ 71 w 71"/>
                  <a:gd name="T5" fmla="*/ 0 h 7"/>
                  <a:gd name="T6" fmla="*/ 64 w 71"/>
                  <a:gd name="T7" fmla="*/ 7 h 7"/>
                  <a:gd name="T8" fmla="*/ 56 w 71"/>
                  <a:gd name="T9" fmla="*/ 7 h 7"/>
                  <a:gd name="T10" fmla="*/ 0 w 71"/>
                  <a:gd name="T11" fmla="*/ 7 h 7"/>
                  <a:gd name="T12" fmla="*/ 0 w 71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7">
                    <a:moveTo>
                      <a:pt x="0" y="0"/>
                    </a:moveTo>
                    <a:lnTo>
                      <a:pt x="56" y="0"/>
                    </a:lnTo>
                    <a:lnTo>
                      <a:pt x="71" y="0"/>
                    </a:lnTo>
                    <a:lnTo>
                      <a:pt x="64" y="7"/>
                    </a:lnTo>
                    <a:lnTo>
                      <a:pt x="56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98" name="Freeform 878"/>
              <p:cNvSpPr>
                <a:spLocks/>
              </p:cNvSpPr>
              <p:nvPr/>
            </p:nvSpPr>
            <p:spPr bwMode="auto">
              <a:xfrm>
                <a:off x="1615" y="2458"/>
                <a:ext cx="71" cy="78"/>
              </a:xfrm>
              <a:custGeom>
                <a:avLst/>
                <a:gdLst>
                  <a:gd name="T0" fmla="*/ 36 w 71"/>
                  <a:gd name="T1" fmla="*/ 0 h 78"/>
                  <a:gd name="T2" fmla="*/ 71 w 71"/>
                  <a:gd name="T3" fmla="*/ 21 h 78"/>
                  <a:gd name="T4" fmla="*/ 36 w 71"/>
                  <a:gd name="T5" fmla="*/ 78 h 78"/>
                  <a:gd name="T6" fmla="*/ 0 w 71"/>
                  <a:gd name="T7" fmla="*/ 56 h 78"/>
                  <a:gd name="T8" fmla="*/ 36 w 71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78">
                    <a:moveTo>
                      <a:pt x="36" y="0"/>
                    </a:moveTo>
                    <a:lnTo>
                      <a:pt x="71" y="21"/>
                    </a:lnTo>
                    <a:lnTo>
                      <a:pt x="36" y="78"/>
                    </a:lnTo>
                    <a:lnTo>
                      <a:pt x="0" y="56"/>
                    </a:lnTo>
                    <a:lnTo>
                      <a:pt x="36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999" name="Freeform 879"/>
              <p:cNvSpPr>
                <a:spLocks/>
              </p:cNvSpPr>
              <p:nvPr/>
            </p:nvSpPr>
            <p:spPr bwMode="auto">
              <a:xfrm>
                <a:off x="1608" y="2458"/>
                <a:ext cx="85" cy="85"/>
              </a:xfrm>
              <a:custGeom>
                <a:avLst/>
                <a:gdLst>
                  <a:gd name="T0" fmla="*/ 43 w 85"/>
                  <a:gd name="T1" fmla="*/ 0 h 85"/>
                  <a:gd name="T2" fmla="*/ 78 w 85"/>
                  <a:gd name="T3" fmla="*/ 21 h 85"/>
                  <a:gd name="T4" fmla="*/ 85 w 85"/>
                  <a:gd name="T5" fmla="*/ 28 h 85"/>
                  <a:gd name="T6" fmla="*/ 85 w 85"/>
                  <a:gd name="T7" fmla="*/ 28 h 85"/>
                  <a:gd name="T8" fmla="*/ 50 w 85"/>
                  <a:gd name="T9" fmla="*/ 85 h 85"/>
                  <a:gd name="T10" fmla="*/ 35 w 85"/>
                  <a:gd name="T11" fmla="*/ 85 h 85"/>
                  <a:gd name="T12" fmla="*/ 35 w 85"/>
                  <a:gd name="T13" fmla="*/ 85 h 85"/>
                  <a:gd name="T14" fmla="*/ 0 w 85"/>
                  <a:gd name="T15" fmla="*/ 63 h 85"/>
                  <a:gd name="T16" fmla="*/ 0 w 85"/>
                  <a:gd name="T17" fmla="*/ 63 h 85"/>
                  <a:gd name="T18" fmla="*/ 7 w 85"/>
                  <a:gd name="T19" fmla="*/ 56 h 85"/>
                  <a:gd name="T20" fmla="*/ 7 w 85"/>
                  <a:gd name="T21" fmla="*/ 56 h 85"/>
                  <a:gd name="T22" fmla="*/ 43 w 85"/>
                  <a:gd name="T23" fmla="*/ 78 h 85"/>
                  <a:gd name="T24" fmla="*/ 35 w 85"/>
                  <a:gd name="T25" fmla="*/ 85 h 85"/>
                  <a:gd name="T26" fmla="*/ 43 w 85"/>
                  <a:gd name="T27" fmla="*/ 78 h 85"/>
                  <a:gd name="T28" fmla="*/ 78 w 85"/>
                  <a:gd name="T29" fmla="*/ 21 h 85"/>
                  <a:gd name="T30" fmla="*/ 85 w 85"/>
                  <a:gd name="T31" fmla="*/ 28 h 85"/>
                  <a:gd name="T32" fmla="*/ 71 w 85"/>
                  <a:gd name="T33" fmla="*/ 28 h 85"/>
                  <a:gd name="T34" fmla="*/ 35 w 85"/>
                  <a:gd name="T35" fmla="*/ 7 h 85"/>
                  <a:gd name="T36" fmla="*/ 43 w 85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85">
                    <a:moveTo>
                      <a:pt x="43" y="0"/>
                    </a:moveTo>
                    <a:lnTo>
                      <a:pt x="78" y="21"/>
                    </a:lnTo>
                    <a:lnTo>
                      <a:pt x="85" y="28"/>
                    </a:lnTo>
                    <a:lnTo>
                      <a:pt x="85" y="28"/>
                    </a:lnTo>
                    <a:lnTo>
                      <a:pt x="50" y="85"/>
                    </a:lnTo>
                    <a:lnTo>
                      <a:pt x="35" y="85"/>
                    </a:lnTo>
                    <a:lnTo>
                      <a:pt x="35" y="85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7" y="56"/>
                    </a:lnTo>
                    <a:lnTo>
                      <a:pt x="7" y="56"/>
                    </a:lnTo>
                    <a:lnTo>
                      <a:pt x="43" y="78"/>
                    </a:lnTo>
                    <a:lnTo>
                      <a:pt x="35" y="85"/>
                    </a:lnTo>
                    <a:lnTo>
                      <a:pt x="43" y="78"/>
                    </a:lnTo>
                    <a:lnTo>
                      <a:pt x="78" y="21"/>
                    </a:lnTo>
                    <a:lnTo>
                      <a:pt x="85" y="28"/>
                    </a:lnTo>
                    <a:lnTo>
                      <a:pt x="71" y="28"/>
                    </a:lnTo>
                    <a:lnTo>
                      <a:pt x="35" y="7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00" name="Freeform 880"/>
              <p:cNvSpPr>
                <a:spLocks/>
              </p:cNvSpPr>
              <p:nvPr/>
            </p:nvSpPr>
            <p:spPr bwMode="auto">
              <a:xfrm>
                <a:off x="1615" y="2458"/>
                <a:ext cx="43" cy="63"/>
              </a:xfrm>
              <a:custGeom>
                <a:avLst/>
                <a:gdLst>
                  <a:gd name="T0" fmla="*/ 0 w 43"/>
                  <a:gd name="T1" fmla="*/ 56 h 63"/>
                  <a:gd name="T2" fmla="*/ 36 w 43"/>
                  <a:gd name="T3" fmla="*/ 0 h 63"/>
                  <a:gd name="T4" fmla="*/ 36 w 43"/>
                  <a:gd name="T5" fmla="*/ 0 h 63"/>
                  <a:gd name="T6" fmla="*/ 36 w 43"/>
                  <a:gd name="T7" fmla="*/ 0 h 63"/>
                  <a:gd name="T8" fmla="*/ 43 w 43"/>
                  <a:gd name="T9" fmla="*/ 7 h 63"/>
                  <a:gd name="T10" fmla="*/ 7 w 43"/>
                  <a:gd name="T11" fmla="*/ 63 h 63"/>
                  <a:gd name="T12" fmla="*/ 0 w 43"/>
                  <a:gd name="T13" fmla="*/ 5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3">
                    <a:moveTo>
                      <a:pt x="0" y="56"/>
                    </a:moveTo>
                    <a:lnTo>
                      <a:pt x="36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43" y="7"/>
                    </a:lnTo>
                    <a:lnTo>
                      <a:pt x="7" y="63"/>
                    </a:lnTo>
                    <a:lnTo>
                      <a:pt x="0" y="56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01" name="Freeform 881"/>
              <p:cNvSpPr>
                <a:spLocks/>
              </p:cNvSpPr>
              <p:nvPr/>
            </p:nvSpPr>
            <p:spPr bwMode="auto">
              <a:xfrm>
                <a:off x="1622" y="2465"/>
                <a:ext cx="57" cy="56"/>
              </a:xfrm>
              <a:custGeom>
                <a:avLst/>
                <a:gdLst>
                  <a:gd name="T0" fmla="*/ 0 w 57"/>
                  <a:gd name="T1" fmla="*/ 35 h 56"/>
                  <a:gd name="T2" fmla="*/ 29 w 57"/>
                  <a:gd name="T3" fmla="*/ 0 h 56"/>
                  <a:gd name="T4" fmla="*/ 57 w 57"/>
                  <a:gd name="T5" fmla="*/ 21 h 56"/>
                  <a:gd name="T6" fmla="*/ 36 w 57"/>
                  <a:gd name="T7" fmla="*/ 56 h 56"/>
                  <a:gd name="T8" fmla="*/ 0 w 57"/>
                  <a:gd name="T9" fmla="*/ 3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0" y="35"/>
                    </a:moveTo>
                    <a:lnTo>
                      <a:pt x="29" y="0"/>
                    </a:lnTo>
                    <a:lnTo>
                      <a:pt x="57" y="21"/>
                    </a:lnTo>
                    <a:lnTo>
                      <a:pt x="36" y="56"/>
                    </a:lnTo>
                    <a:lnTo>
                      <a:pt x="0" y="35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2002" name="Picture 882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2" y="2472"/>
                <a:ext cx="57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003" name="Freeform 883"/>
              <p:cNvSpPr>
                <a:spLocks/>
              </p:cNvSpPr>
              <p:nvPr/>
            </p:nvSpPr>
            <p:spPr bwMode="auto">
              <a:xfrm>
                <a:off x="2139" y="2252"/>
                <a:ext cx="8" cy="7"/>
              </a:xfrm>
              <a:custGeom>
                <a:avLst/>
                <a:gdLst>
                  <a:gd name="T0" fmla="*/ 8 w 8"/>
                  <a:gd name="T1" fmla="*/ 7 h 7"/>
                  <a:gd name="T2" fmla="*/ 8 w 8"/>
                  <a:gd name="T3" fmla="*/ 0 h 7"/>
                  <a:gd name="T4" fmla="*/ 0 w 8"/>
                  <a:gd name="T5" fmla="*/ 0 h 7"/>
                  <a:gd name="T6" fmla="*/ 0 w 8"/>
                  <a:gd name="T7" fmla="*/ 0 h 7"/>
                  <a:gd name="T8" fmla="*/ 0 w 8"/>
                  <a:gd name="T9" fmla="*/ 7 h 7"/>
                  <a:gd name="T10" fmla="*/ 0 w 8"/>
                  <a:gd name="T11" fmla="*/ 7 h 7"/>
                  <a:gd name="T12" fmla="*/ 8 w 8"/>
                  <a:gd name="T13" fmla="*/ 7 h 7"/>
                  <a:gd name="T14" fmla="*/ 8 w 8"/>
                  <a:gd name="T15" fmla="*/ 7 h 7"/>
                  <a:gd name="T16" fmla="*/ 8 w 8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8" y="7"/>
                    </a:lnTo>
                    <a:lnTo>
                      <a:pt x="8" y="7"/>
                    </a:lnTo>
                    <a:lnTo>
                      <a:pt x="8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04" name="Freeform 884"/>
              <p:cNvSpPr>
                <a:spLocks/>
              </p:cNvSpPr>
              <p:nvPr/>
            </p:nvSpPr>
            <p:spPr bwMode="auto">
              <a:xfrm>
                <a:off x="2147" y="2231"/>
                <a:ext cx="85" cy="57"/>
              </a:xfrm>
              <a:custGeom>
                <a:avLst/>
                <a:gdLst>
                  <a:gd name="T0" fmla="*/ 0 w 85"/>
                  <a:gd name="T1" fmla="*/ 28 h 57"/>
                  <a:gd name="T2" fmla="*/ 0 w 85"/>
                  <a:gd name="T3" fmla="*/ 0 h 57"/>
                  <a:gd name="T4" fmla="*/ 0 w 85"/>
                  <a:gd name="T5" fmla="*/ 0 h 57"/>
                  <a:gd name="T6" fmla="*/ 0 w 85"/>
                  <a:gd name="T7" fmla="*/ 0 h 57"/>
                  <a:gd name="T8" fmla="*/ 85 w 85"/>
                  <a:gd name="T9" fmla="*/ 21 h 57"/>
                  <a:gd name="T10" fmla="*/ 85 w 85"/>
                  <a:gd name="T11" fmla="*/ 28 h 57"/>
                  <a:gd name="T12" fmla="*/ 85 w 85"/>
                  <a:gd name="T13" fmla="*/ 28 h 57"/>
                  <a:gd name="T14" fmla="*/ 0 w 85"/>
                  <a:gd name="T15" fmla="*/ 57 h 57"/>
                  <a:gd name="T16" fmla="*/ 0 w 85"/>
                  <a:gd name="T17" fmla="*/ 57 h 57"/>
                  <a:gd name="T18" fmla="*/ 0 w 85"/>
                  <a:gd name="T19" fmla="*/ 49 h 57"/>
                  <a:gd name="T20" fmla="*/ 0 w 85"/>
                  <a:gd name="T21" fmla="*/ 49 h 57"/>
                  <a:gd name="T22" fmla="*/ 85 w 85"/>
                  <a:gd name="T23" fmla="*/ 21 h 57"/>
                  <a:gd name="T24" fmla="*/ 85 w 85"/>
                  <a:gd name="T25" fmla="*/ 28 h 57"/>
                  <a:gd name="T26" fmla="*/ 85 w 85"/>
                  <a:gd name="T27" fmla="*/ 28 h 57"/>
                  <a:gd name="T28" fmla="*/ 0 w 85"/>
                  <a:gd name="T29" fmla="*/ 7 h 57"/>
                  <a:gd name="T30" fmla="*/ 0 w 85"/>
                  <a:gd name="T31" fmla="*/ 0 h 57"/>
                  <a:gd name="T32" fmla="*/ 7 w 85"/>
                  <a:gd name="T33" fmla="*/ 0 h 57"/>
                  <a:gd name="T34" fmla="*/ 7 w 85"/>
                  <a:gd name="T35" fmla="*/ 28 h 57"/>
                  <a:gd name="T36" fmla="*/ 0 w 85"/>
                  <a:gd name="T37" fmla="*/ 2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57">
                    <a:moveTo>
                      <a:pt x="0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5" y="21"/>
                    </a:lnTo>
                    <a:lnTo>
                      <a:pt x="85" y="28"/>
                    </a:lnTo>
                    <a:lnTo>
                      <a:pt x="85" y="28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85" y="21"/>
                    </a:lnTo>
                    <a:lnTo>
                      <a:pt x="85" y="28"/>
                    </a:lnTo>
                    <a:lnTo>
                      <a:pt x="85" y="28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8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05" name="Freeform 885"/>
              <p:cNvSpPr>
                <a:spLocks/>
              </p:cNvSpPr>
              <p:nvPr/>
            </p:nvSpPr>
            <p:spPr bwMode="auto">
              <a:xfrm>
                <a:off x="2147" y="2259"/>
                <a:ext cx="7" cy="21"/>
              </a:xfrm>
              <a:custGeom>
                <a:avLst/>
                <a:gdLst>
                  <a:gd name="T0" fmla="*/ 0 w 7"/>
                  <a:gd name="T1" fmla="*/ 21 h 21"/>
                  <a:gd name="T2" fmla="*/ 0 w 7"/>
                  <a:gd name="T3" fmla="*/ 0 h 21"/>
                  <a:gd name="T4" fmla="*/ 7 w 7"/>
                  <a:gd name="T5" fmla="*/ 0 h 21"/>
                  <a:gd name="T6" fmla="*/ 7 w 7"/>
                  <a:gd name="T7" fmla="*/ 0 h 21"/>
                  <a:gd name="T8" fmla="*/ 7 w 7"/>
                  <a:gd name="T9" fmla="*/ 0 h 21"/>
                  <a:gd name="T10" fmla="*/ 7 w 7"/>
                  <a:gd name="T11" fmla="*/ 21 h 21"/>
                  <a:gd name="T12" fmla="*/ 0 w 7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1">
                    <a:moveTo>
                      <a:pt x="0" y="21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06" name="Freeform 886"/>
              <p:cNvSpPr>
                <a:spLocks/>
              </p:cNvSpPr>
              <p:nvPr/>
            </p:nvSpPr>
            <p:spPr bwMode="auto">
              <a:xfrm>
                <a:off x="2147" y="2231"/>
                <a:ext cx="85" cy="49"/>
              </a:xfrm>
              <a:custGeom>
                <a:avLst/>
                <a:gdLst>
                  <a:gd name="T0" fmla="*/ 0 w 85"/>
                  <a:gd name="T1" fmla="*/ 28 h 49"/>
                  <a:gd name="T2" fmla="*/ 0 w 85"/>
                  <a:gd name="T3" fmla="*/ 0 h 49"/>
                  <a:gd name="T4" fmla="*/ 85 w 85"/>
                  <a:gd name="T5" fmla="*/ 21 h 49"/>
                  <a:gd name="T6" fmla="*/ 0 w 85"/>
                  <a:gd name="T7" fmla="*/ 49 h 49"/>
                  <a:gd name="T8" fmla="*/ 0 w 85"/>
                  <a:gd name="T9" fmla="*/ 28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0" y="28"/>
                    </a:moveTo>
                    <a:lnTo>
                      <a:pt x="0" y="0"/>
                    </a:lnTo>
                    <a:lnTo>
                      <a:pt x="85" y="21"/>
                    </a:lnTo>
                    <a:lnTo>
                      <a:pt x="0" y="49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07" name="Freeform 887"/>
              <p:cNvSpPr>
                <a:spLocks/>
              </p:cNvSpPr>
              <p:nvPr/>
            </p:nvSpPr>
            <p:spPr bwMode="auto">
              <a:xfrm>
                <a:off x="1757" y="2373"/>
                <a:ext cx="7" cy="7"/>
              </a:xfrm>
              <a:custGeom>
                <a:avLst/>
                <a:gdLst>
                  <a:gd name="T0" fmla="*/ 0 w 7"/>
                  <a:gd name="T1" fmla="*/ 7 h 7"/>
                  <a:gd name="T2" fmla="*/ 0 w 7"/>
                  <a:gd name="T3" fmla="*/ 7 h 7"/>
                  <a:gd name="T4" fmla="*/ 7 w 7"/>
                  <a:gd name="T5" fmla="*/ 7 h 7"/>
                  <a:gd name="T6" fmla="*/ 7 w 7"/>
                  <a:gd name="T7" fmla="*/ 0 h 7"/>
                  <a:gd name="T8" fmla="*/ 0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7 h 7"/>
                  <a:gd name="T16" fmla="*/ 0 w 7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08" name="Freeform 888"/>
              <p:cNvSpPr>
                <a:spLocks/>
              </p:cNvSpPr>
              <p:nvPr/>
            </p:nvSpPr>
            <p:spPr bwMode="auto">
              <a:xfrm>
                <a:off x="1707" y="2366"/>
                <a:ext cx="71" cy="92"/>
              </a:xfrm>
              <a:custGeom>
                <a:avLst/>
                <a:gdLst>
                  <a:gd name="T0" fmla="*/ 50 w 71"/>
                  <a:gd name="T1" fmla="*/ 14 h 92"/>
                  <a:gd name="T2" fmla="*/ 71 w 71"/>
                  <a:gd name="T3" fmla="*/ 28 h 92"/>
                  <a:gd name="T4" fmla="*/ 71 w 71"/>
                  <a:gd name="T5" fmla="*/ 28 h 92"/>
                  <a:gd name="T6" fmla="*/ 71 w 71"/>
                  <a:gd name="T7" fmla="*/ 28 h 92"/>
                  <a:gd name="T8" fmla="*/ 7 w 71"/>
                  <a:gd name="T9" fmla="*/ 92 h 92"/>
                  <a:gd name="T10" fmla="*/ 0 w 71"/>
                  <a:gd name="T11" fmla="*/ 92 h 92"/>
                  <a:gd name="T12" fmla="*/ 0 w 71"/>
                  <a:gd name="T13" fmla="*/ 92 h 92"/>
                  <a:gd name="T14" fmla="*/ 21 w 71"/>
                  <a:gd name="T15" fmla="*/ 0 h 92"/>
                  <a:gd name="T16" fmla="*/ 21 w 71"/>
                  <a:gd name="T17" fmla="*/ 0 h 92"/>
                  <a:gd name="T18" fmla="*/ 29 w 71"/>
                  <a:gd name="T19" fmla="*/ 0 h 92"/>
                  <a:gd name="T20" fmla="*/ 29 w 71"/>
                  <a:gd name="T21" fmla="*/ 0 h 92"/>
                  <a:gd name="T22" fmla="*/ 7 w 71"/>
                  <a:gd name="T23" fmla="*/ 92 h 92"/>
                  <a:gd name="T24" fmla="*/ 0 w 71"/>
                  <a:gd name="T25" fmla="*/ 92 h 92"/>
                  <a:gd name="T26" fmla="*/ 0 w 71"/>
                  <a:gd name="T27" fmla="*/ 92 h 92"/>
                  <a:gd name="T28" fmla="*/ 64 w 71"/>
                  <a:gd name="T29" fmla="*/ 28 h 92"/>
                  <a:gd name="T30" fmla="*/ 71 w 71"/>
                  <a:gd name="T31" fmla="*/ 28 h 92"/>
                  <a:gd name="T32" fmla="*/ 71 w 71"/>
                  <a:gd name="T33" fmla="*/ 35 h 92"/>
                  <a:gd name="T34" fmla="*/ 50 w 71"/>
                  <a:gd name="T35" fmla="*/ 21 h 92"/>
                  <a:gd name="T36" fmla="*/ 50 w 71"/>
                  <a:gd name="T37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1" h="92">
                    <a:moveTo>
                      <a:pt x="50" y="14"/>
                    </a:moveTo>
                    <a:lnTo>
                      <a:pt x="71" y="28"/>
                    </a:lnTo>
                    <a:lnTo>
                      <a:pt x="71" y="28"/>
                    </a:lnTo>
                    <a:lnTo>
                      <a:pt x="71" y="28"/>
                    </a:lnTo>
                    <a:lnTo>
                      <a:pt x="7" y="92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7" y="92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64" y="28"/>
                    </a:lnTo>
                    <a:lnTo>
                      <a:pt x="71" y="28"/>
                    </a:lnTo>
                    <a:lnTo>
                      <a:pt x="71" y="35"/>
                    </a:lnTo>
                    <a:lnTo>
                      <a:pt x="50" y="21"/>
                    </a:lnTo>
                    <a:lnTo>
                      <a:pt x="50" y="1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09" name="Freeform 889"/>
              <p:cNvSpPr>
                <a:spLocks/>
              </p:cNvSpPr>
              <p:nvPr/>
            </p:nvSpPr>
            <p:spPr bwMode="auto">
              <a:xfrm>
                <a:off x="1736" y="2366"/>
                <a:ext cx="21" cy="21"/>
              </a:xfrm>
              <a:custGeom>
                <a:avLst/>
                <a:gdLst>
                  <a:gd name="T0" fmla="*/ 0 w 21"/>
                  <a:gd name="T1" fmla="*/ 0 h 21"/>
                  <a:gd name="T2" fmla="*/ 21 w 21"/>
                  <a:gd name="T3" fmla="*/ 14 h 21"/>
                  <a:gd name="T4" fmla="*/ 21 w 21"/>
                  <a:gd name="T5" fmla="*/ 14 h 21"/>
                  <a:gd name="T6" fmla="*/ 21 w 21"/>
                  <a:gd name="T7" fmla="*/ 14 h 21"/>
                  <a:gd name="T8" fmla="*/ 21 w 21"/>
                  <a:gd name="T9" fmla="*/ 21 h 21"/>
                  <a:gd name="T10" fmla="*/ 0 w 21"/>
                  <a:gd name="T11" fmla="*/ 7 h 21"/>
                  <a:gd name="T12" fmla="*/ 0 w 21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1">
                    <a:moveTo>
                      <a:pt x="0" y="0"/>
                    </a:moveTo>
                    <a:lnTo>
                      <a:pt x="21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10" name="Freeform 890"/>
              <p:cNvSpPr>
                <a:spLocks/>
              </p:cNvSpPr>
              <p:nvPr/>
            </p:nvSpPr>
            <p:spPr bwMode="auto">
              <a:xfrm>
                <a:off x="1714" y="2366"/>
                <a:ext cx="64" cy="92"/>
              </a:xfrm>
              <a:custGeom>
                <a:avLst/>
                <a:gdLst>
                  <a:gd name="T0" fmla="*/ 43 w 64"/>
                  <a:gd name="T1" fmla="*/ 14 h 92"/>
                  <a:gd name="T2" fmla="*/ 64 w 64"/>
                  <a:gd name="T3" fmla="*/ 28 h 92"/>
                  <a:gd name="T4" fmla="*/ 0 w 64"/>
                  <a:gd name="T5" fmla="*/ 92 h 92"/>
                  <a:gd name="T6" fmla="*/ 22 w 64"/>
                  <a:gd name="T7" fmla="*/ 0 h 92"/>
                  <a:gd name="T8" fmla="*/ 43 w 64"/>
                  <a:gd name="T9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92">
                    <a:moveTo>
                      <a:pt x="43" y="14"/>
                    </a:moveTo>
                    <a:lnTo>
                      <a:pt x="64" y="28"/>
                    </a:lnTo>
                    <a:lnTo>
                      <a:pt x="0" y="92"/>
                    </a:lnTo>
                    <a:lnTo>
                      <a:pt x="22" y="0"/>
                    </a:lnTo>
                    <a:lnTo>
                      <a:pt x="43" y="1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11" name="Freeform 891"/>
              <p:cNvSpPr>
                <a:spLocks/>
              </p:cNvSpPr>
              <p:nvPr/>
            </p:nvSpPr>
            <p:spPr bwMode="auto">
              <a:xfrm>
                <a:off x="1757" y="2373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7 w 7"/>
                  <a:gd name="T5" fmla="*/ 7 h 7"/>
                  <a:gd name="T6" fmla="*/ 7 w 7"/>
                  <a:gd name="T7" fmla="*/ 7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12" name="Freeform 892"/>
              <p:cNvSpPr>
                <a:spLocks/>
              </p:cNvSpPr>
              <p:nvPr/>
            </p:nvSpPr>
            <p:spPr bwMode="auto">
              <a:xfrm>
                <a:off x="1757" y="2323"/>
                <a:ext cx="64" cy="57"/>
              </a:xfrm>
              <a:custGeom>
                <a:avLst/>
                <a:gdLst>
                  <a:gd name="T0" fmla="*/ 0 w 64"/>
                  <a:gd name="T1" fmla="*/ 50 h 57"/>
                  <a:gd name="T2" fmla="*/ 21 w 64"/>
                  <a:gd name="T3" fmla="*/ 21 h 57"/>
                  <a:gd name="T4" fmla="*/ 21 w 64"/>
                  <a:gd name="T5" fmla="*/ 21 h 57"/>
                  <a:gd name="T6" fmla="*/ 21 w 64"/>
                  <a:gd name="T7" fmla="*/ 21 h 57"/>
                  <a:gd name="T8" fmla="*/ 56 w 64"/>
                  <a:gd name="T9" fmla="*/ 0 h 57"/>
                  <a:gd name="T10" fmla="*/ 56 w 64"/>
                  <a:gd name="T11" fmla="*/ 0 h 57"/>
                  <a:gd name="T12" fmla="*/ 56 w 64"/>
                  <a:gd name="T13" fmla="*/ 7 h 57"/>
                  <a:gd name="T14" fmla="*/ 64 w 64"/>
                  <a:gd name="T15" fmla="*/ 7 h 57"/>
                  <a:gd name="T16" fmla="*/ 28 w 64"/>
                  <a:gd name="T17" fmla="*/ 28 h 57"/>
                  <a:gd name="T18" fmla="*/ 28 w 64"/>
                  <a:gd name="T19" fmla="*/ 28 h 57"/>
                  <a:gd name="T20" fmla="*/ 28 w 64"/>
                  <a:gd name="T21" fmla="*/ 28 h 57"/>
                  <a:gd name="T22" fmla="*/ 7 w 64"/>
                  <a:gd name="T23" fmla="*/ 57 h 57"/>
                  <a:gd name="T24" fmla="*/ 0 w 64"/>
                  <a:gd name="T25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57">
                    <a:moveTo>
                      <a:pt x="0" y="50"/>
                    </a:moveTo>
                    <a:lnTo>
                      <a:pt x="21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56" y="7"/>
                    </a:lnTo>
                    <a:lnTo>
                      <a:pt x="64" y="7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7" y="57"/>
                    </a:lnTo>
                    <a:lnTo>
                      <a:pt x="0" y="5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13" name="Freeform 893"/>
              <p:cNvSpPr>
                <a:spLocks/>
              </p:cNvSpPr>
              <p:nvPr/>
            </p:nvSpPr>
            <p:spPr bwMode="auto">
              <a:xfrm>
                <a:off x="1813" y="2288"/>
                <a:ext cx="93" cy="42"/>
              </a:xfrm>
              <a:custGeom>
                <a:avLst/>
                <a:gdLst>
                  <a:gd name="T0" fmla="*/ 0 w 93"/>
                  <a:gd name="T1" fmla="*/ 35 h 42"/>
                  <a:gd name="T2" fmla="*/ 93 w 93"/>
                  <a:gd name="T3" fmla="*/ 0 h 42"/>
                  <a:gd name="T4" fmla="*/ 93 w 93"/>
                  <a:gd name="T5" fmla="*/ 0 h 42"/>
                  <a:gd name="T6" fmla="*/ 93 w 93"/>
                  <a:gd name="T7" fmla="*/ 7 h 42"/>
                  <a:gd name="T8" fmla="*/ 93 w 93"/>
                  <a:gd name="T9" fmla="*/ 7 h 42"/>
                  <a:gd name="T10" fmla="*/ 0 w 93"/>
                  <a:gd name="T11" fmla="*/ 42 h 42"/>
                  <a:gd name="T12" fmla="*/ 0 w 93"/>
                  <a:gd name="T13" fmla="*/ 3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42">
                    <a:moveTo>
                      <a:pt x="0" y="35"/>
                    </a:moveTo>
                    <a:lnTo>
                      <a:pt x="93" y="0"/>
                    </a:lnTo>
                    <a:lnTo>
                      <a:pt x="93" y="0"/>
                    </a:lnTo>
                    <a:lnTo>
                      <a:pt x="93" y="7"/>
                    </a:lnTo>
                    <a:lnTo>
                      <a:pt x="93" y="7"/>
                    </a:lnTo>
                    <a:lnTo>
                      <a:pt x="0" y="42"/>
                    </a:lnTo>
                    <a:lnTo>
                      <a:pt x="0" y="3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14" name="Rectangle 894"/>
              <p:cNvSpPr>
                <a:spLocks noChangeArrowheads="1"/>
              </p:cNvSpPr>
              <p:nvPr/>
            </p:nvSpPr>
            <p:spPr bwMode="auto">
              <a:xfrm>
                <a:off x="2147" y="2259"/>
                <a:ext cx="1" cy="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15" name="Freeform 895"/>
              <p:cNvSpPr>
                <a:spLocks/>
              </p:cNvSpPr>
              <p:nvPr/>
            </p:nvSpPr>
            <p:spPr bwMode="auto">
              <a:xfrm>
                <a:off x="1906" y="2259"/>
                <a:ext cx="241" cy="36"/>
              </a:xfrm>
              <a:custGeom>
                <a:avLst/>
                <a:gdLst>
                  <a:gd name="T0" fmla="*/ 0 w 241"/>
                  <a:gd name="T1" fmla="*/ 29 h 36"/>
                  <a:gd name="T2" fmla="*/ 0 w 241"/>
                  <a:gd name="T3" fmla="*/ 36 h 36"/>
                  <a:gd name="T4" fmla="*/ 241 w 241"/>
                  <a:gd name="T5" fmla="*/ 7 h 36"/>
                  <a:gd name="T6" fmla="*/ 241 w 241"/>
                  <a:gd name="T7" fmla="*/ 0 h 36"/>
                  <a:gd name="T8" fmla="*/ 0 w 241"/>
                  <a:gd name="T9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1" h="36">
                    <a:moveTo>
                      <a:pt x="0" y="29"/>
                    </a:moveTo>
                    <a:lnTo>
                      <a:pt x="0" y="36"/>
                    </a:lnTo>
                    <a:lnTo>
                      <a:pt x="241" y="7"/>
                    </a:lnTo>
                    <a:lnTo>
                      <a:pt x="241" y="0"/>
                    </a:lnTo>
                    <a:lnTo>
                      <a:pt x="0" y="29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16" name="Freeform 896"/>
              <p:cNvSpPr>
                <a:spLocks/>
              </p:cNvSpPr>
              <p:nvPr/>
            </p:nvSpPr>
            <p:spPr bwMode="auto">
              <a:xfrm>
                <a:off x="1303" y="2316"/>
                <a:ext cx="14" cy="14"/>
              </a:xfrm>
              <a:custGeom>
                <a:avLst/>
                <a:gdLst>
                  <a:gd name="T0" fmla="*/ 7 w 14"/>
                  <a:gd name="T1" fmla="*/ 0 h 14"/>
                  <a:gd name="T2" fmla="*/ 7 w 14"/>
                  <a:gd name="T3" fmla="*/ 7 h 14"/>
                  <a:gd name="T4" fmla="*/ 0 w 14"/>
                  <a:gd name="T5" fmla="*/ 7 h 14"/>
                  <a:gd name="T6" fmla="*/ 7 w 14"/>
                  <a:gd name="T7" fmla="*/ 14 h 14"/>
                  <a:gd name="T8" fmla="*/ 7 w 14"/>
                  <a:gd name="T9" fmla="*/ 14 h 14"/>
                  <a:gd name="T10" fmla="*/ 14 w 14"/>
                  <a:gd name="T11" fmla="*/ 7 h 14"/>
                  <a:gd name="T12" fmla="*/ 14 w 14"/>
                  <a:gd name="T13" fmla="*/ 7 h 14"/>
                  <a:gd name="T14" fmla="*/ 7 w 14"/>
                  <a:gd name="T15" fmla="*/ 7 h 14"/>
                  <a:gd name="T16" fmla="*/ 7 w 14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lnTo>
                      <a:pt x="7" y="7"/>
                    </a:lnTo>
                    <a:lnTo>
                      <a:pt x="0" y="7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17" name="Freeform 897"/>
              <p:cNvSpPr>
                <a:spLocks/>
              </p:cNvSpPr>
              <p:nvPr/>
            </p:nvSpPr>
            <p:spPr bwMode="auto">
              <a:xfrm>
                <a:off x="1275" y="2217"/>
                <a:ext cx="64" cy="106"/>
              </a:xfrm>
              <a:custGeom>
                <a:avLst/>
                <a:gdLst>
                  <a:gd name="T0" fmla="*/ 35 w 64"/>
                  <a:gd name="T1" fmla="*/ 99 h 106"/>
                  <a:gd name="T2" fmla="*/ 14 w 64"/>
                  <a:gd name="T3" fmla="*/ 106 h 106"/>
                  <a:gd name="T4" fmla="*/ 14 w 64"/>
                  <a:gd name="T5" fmla="*/ 106 h 106"/>
                  <a:gd name="T6" fmla="*/ 14 w 64"/>
                  <a:gd name="T7" fmla="*/ 106 h 106"/>
                  <a:gd name="T8" fmla="*/ 7 w 64"/>
                  <a:gd name="T9" fmla="*/ 21 h 106"/>
                  <a:gd name="T10" fmla="*/ 0 w 64"/>
                  <a:gd name="T11" fmla="*/ 0 h 106"/>
                  <a:gd name="T12" fmla="*/ 14 w 64"/>
                  <a:gd name="T13" fmla="*/ 21 h 106"/>
                  <a:gd name="T14" fmla="*/ 64 w 64"/>
                  <a:gd name="T15" fmla="*/ 92 h 106"/>
                  <a:gd name="T16" fmla="*/ 64 w 64"/>
                  <a:gd name="T17" fmla="*/ 92 h 106"/>
                  <a:gd name="T18" fmla="*/ 57 w 64"/>
                  <a:gd name="T19" fmla="*/ 92 h 106"/>
                  <a:gd name="T20" fmla="*/ 57 w 64"/>
                  <a:gd name="T21" fmla="*/ 92 h 106"/>
                  <a:gd name="T22" fmla="*/ 7 w 64"/>
                  <a:gd name="T23" fmla="*/ 21 h 106"/>
                  <a:gd name="T24" fmla="*/ 14 w 64"/>
                  <a:gd name="T25" fmla="*/ 21 h 106"/>
                  <a:gd name="T26" fmla="*/ 14 w 64"/>
                  <a:gd name="T27" fmla="*/ 21 h 106"/>
                  <a:gd name="T28" fmla="*/ 21 w 64"/>
                  <a:gd name="T29" fmla="*/ 106 h 106"/>
                  <a:gd name="T30" fmla="*/ 14 w 64"/>
                  <a:gd name="T31" fmla="*/ 106 h 106"/>
                  <a:gd name="T32" fmla="*/ 14 w 64"/>
                  <a:gd name="T33" fmla="*/ 99 h 106"/>
                  <a:gd name="T34" fmla="*/ 35 w 64"/>
                  <a:gd name="T35" fmla="*/ 92 h 106"/>
                  <a:gd name="T36" fmla="*/ 35 w 64"/>
                  <a:gd name="T37" fmla="*/ 9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106">
                    <a:moveTo>
                      <a:pt x="35" y="99"/>
                    </a:moveTo>
                    <a:lnTo>
                      <a:pt x="14" y="106"/>
                    </a:lnTo>
                    <a:lnTo>
                      <a:pt x="14" y="106"/>
                    </a:lnTo>
                    <a:lnTo>
                      <a:pt x="14" y="106"/>
                    </a:lnTo>
                    <a:lnTo>
                      <a:pt x="7" y="21"/>
                    </a:lnTo>
                    <a:lnTo>
                      <a:pt x="0" y="0"/>
                    </a:lnTo>
                    <a:lnTo>
                      <a:pt x="14" y="21"/>
                    </a:lnTo>
                    <a:lnTo>
                      <a:pt x="64" y="92"/>
                    </a:lnTo>
                    <a:lnTo>
                      <a:pt x="64" y="92"/>
                    </a:lnTo>
                    <a:lnTo>
                      <a:pt x="57" y="92"/>
                    </a:lnTo>
                    <a:lnTo>
                      <a:pt x="57" y="92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1" y="106"/>
                    </a:lnTo>
                    <a:lnTo>
                      <a:pt x="14" y="106"/>
                    </a:lnTo>
                    <a:lnTo>
                      <a:pt x="14" y="99"/>
                    </a:lnTo>
                    <a:lnTo>
                      <a:pt x="35" y="92"/>
                    </a:lnTo>
                    <a:lnTo>
                      <a:pt x="35" y="99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18" name="Freeform 898"/>
              <p:cNvSpPr>
                <a:spLocks/>
              </p:cNvSpPr>
              <p:nvPr/>
            </p:nvSpPr>
            <p:spPr bwMode="auto">
              <a:xfrm>
                <a:off x="1310" y="2302"/>
                <a:ext cx="22" cy="14"/>
              </a:xfrm>
              <a:custGeom>
                <a:avLst/>
                <a:gdLst>
                  <a:gd name="T0" fmla="*/ 22 w 22"/>
                  <a:gd name="T1" fmla="*/ 7 h 14"/>
                  <a:gd name="T2" fmla="*/ 0 w 22"/>
                  <a:gd name="T3" fmla="*/ 14 h 14"/>
                  <a:gd name="T4" fmla="*/ 0 w 22"/>
                  <a:gd name="T5" fmla="*/ 14 h 14"/>
                  <a:gd name="T6" fmla="*/ 0 w 22"/>
                  <a:gd name="T7" fmla="*/ 14 h 14"/>
                  <a:gd name="T8" fmla="*/ 0 w 22"/>
                  <a:gd name="T9" fmla="*/ 7 h 14"/>
                  <a:gd name="T10" fmla="*/ 22 w 22"/>
                  <a:gd name="T11" fmla="*/ 0 h 14"/>
                  <a:gd name="T12" fmla="*/ 22 w 22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4">
                    <a:moveTo>
                      <a:pt x="22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22" y="0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19" name="Freeform 899"/>
              <p:cNvSpPr>
                <a:spLocks/>
              </p:cNvSpPr>
              <p:nvPr/>
            </p:nvSpPr>
            <p:spPr bwMode="auto">
              <a:xfrm>
                <a:off x="1282" y="2238"/>
                <a:ext cx="50" cy="85"/>
              </a:xfrm>
              <a:custGeom>
                <a:avLst/>
                <a:gdLst>
                  <a:gd name="T0" fmla="*/ 28 w 50"/>
                  <a:gd name="T1" fmla="*/ 78 h 85"/>
                  <a:gd name="T2" fmla="*/ 7 w 50"/>
                  <a:gd name="T3" fmla="*/ 85 h 85"/>
                  <a:gd name="T4" fmla="*/ 0 w 50"/>
                  <a:gd name="T5" fmla="*/ 0 h 85"/>
                  <a:gd name="T6" fmla="*/ 50 w 50"/>
                  <a:gd name="T7" fmla="*/ 71 h 85"/>
                  <a:gd name="T8" fmla="*/ 28 w 50"/>
                  <a:gd name="T9" fmla="*/ 7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85">
                    <a:moveTo>
                      <a:pt x="28" y="78"/>
                    </a:moveTo>
                    <a:lnTo>
                      <a:pt x="7" y="85"/>
                    </a:lnTo>
                    <a:lnTo>
                      <a:pt x="0" y="0"/>
                    </a:lnTo>
                    <a:lnTo>
                      <a:pt x="50" y="71"/>
                    </a:lnTo>
                    <a:lnTo>
                      <a:pt x="28" y="78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20" name="Freeform 900"/>
              <p:cNvSpPr>
                <a:spLocks/>
              </p:cNvSpPr>
              <p:nvPr/>
            </p:nvSpPr>
            <p:spPr bwMode="auto">
              <a:xfrm>
                <a:off x="1565" y="2472"/>
                <a:ext cx="8" cy="14"/>
              </a:xfrm>
              <a:custGeom>
                <a:avLst/>
                <a:gdLst>
                  <a:gd name="T0" fmla="*/ 8 w 8"/>
                  <a:gd name="T1" fmla="*/ 7 h 14"/>
                  <a:gd name="T2" fmla="*/ 8 w 8"/>
                  <a:gd name="T3" fmla="*/ 7 h 14"/>
                  <a:gd name="T4" fmla="*/ 0 w 8"/>
                  <a:gd name="T5" fmla="*/ 0 h 14"/>
                  <a:gd name="T6" fmla="*/ 0 w 8"/>
                  <a:gd name="T7" fmla="*/ 7 h 14"/>
                  <a:gd name="T8" fmla="*/ 0 w 8"/>
                  <a:gd name="T9" fmla="*/ 7 h 14"/>
                  <a:gd name="T10" fmla="*/ 0 w 8"/>
                  <a:gd name="T11" fmla="*/ 7 h 14"/>
                  <a:gd name="T12" fmla="*/ 0 w 8"/>
                  <a:gd name="T13" fmla="*/ 14 h 14"/>
                  <a:gd name="T14" fmla="*/ 8 w 8"/>
                  <a:gd name="T15" fmla="*/ 7 h 14"/>
                  <a:gd name="T16" fmla="*/ 8 w 8"/>
                  <a:gd name="T1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4">
                    <a:moveTo>
                      <a:pt x="8" y="7"/>
                    </a:moveTo>
                    <a:lnTo>
                      <a:pt x="8" y="7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8" y="7"/>
                    </a:lnTo>
                    <a:lnTo>
                      <a:pt x="8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21" name="Freeform 901"/>
              <p:cNvSpPr>
                <a:spLocks/>
              </p:cNvSpPr>
              <p:nvPr/>
            </p:nvSpPr>
            <p:spPr bwMode="auto">
              <a:xfrm>
                <a:off x="1573" y="2458"/>
                <a:ext cx="106" cy="56"/>
              </a:xfrm>
              <a:custGeom>
                <a:avLst/>
                <a:gdLst>
                  <a:gd name="T0" fmla="*/ 0 w 106"/>
                  <a:gd name="T1" fmla="*/ 21 h 56"/>
                  <a:gd name="T2" fmla="*/ 0 w 106"/>
                  <a:gd name="T3" fmla="*/ 0 h 56"/>
                  <a:gd name="T4" fmla="*/ 0 w 106"/>
                  <a:gd name="T5" fmla="*/ 0 h 56"/>
                  <a:gd name="T6" fmla="*/ 0 w 106"/>
                  <a:gd name="T7" fmla="*/ 0 h 56"/>
                  <a:gd name="T8" fmla="*/ 85 w 106"/>
                  <a:gd name="T9" fmla="*/ 28 h 56"/>
                  <a:gd name="T10" fmla="*/ 106 w 106"/>
                  <a:gd name="T11" fmla="*/ 28 h 56"/>
                  <a:gd name="T12" fmla="*/ 85 w 106"/>
                  <a:gd name="T13" fmla="*/ 35 h 56"/>
                  <a:gd name="T14" fmla="*/ 0 w 106"/>
                  <a:gd name="T15" fmla="*/ 56 h 56"/>
                  <a:gd name="T16" fmla="*/ 0 w 106"/>
                  <a:gd name="T17" fmla="*/ 56 h 56"/>
                  <a:gd name="T18" fmla="*/ 0 w 106"/>
                  <a:gd name="T19" fmla="*/ 49 h 56"/>
                  <a:gd name="T20" fmla="*/ 0 w 106"/>
                  <a:gd name="T21" fmla="*/ 49 h 56"/>
                  <a:gd name="T22" fmla="*/ 85 w 106"/>
                  <a:gd name="T23" fmla="*/ 28 h 56"/>
                  <a:gd name="T24" fmla="*/ 85 w 106"/>
                  <a:gd name="T25" fmla="*/ 35 h 56"/>
                  <a:gd name="T26" fmla="*/ 85 w 106"/>
                  <a:gd name="T27" fmla="*/ 35 h 56"/>
                  <a:gd name="T28" fmla="*/ 0 w 106"/>
                  <a:gd name="T29" fmla="*/ 7 h 56"/>
                  <a:gd name="T30" fmla="*/ 0 w 106"/>
                  <a:gd name="T31" fmla="*/ 0 h 56"/>
                  <a:gd name="T32" fmla="*/ 7 w 106"/>
                  <a:gd name="T33" fmla="*/ 0 h 56"/>
                  <a:gd name="T34" fmla="*/ 7 w 106"/>
                  <a:gd name="T35" fmla="*/ 21 h 56"/>
                  <a:gd name="T36" fmla="*/ 0 w 106"/>
                  <a:gd name="T37" fmla="*/ 2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6" h="56">
                    <a:moveTo>
                      <a:pt x="0" y="21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5" y="28"/>
                    </a:lnTo>
                    <a:lnTo>
                      <a:pt x="106" y="28"/>
                    </a:lnTo>
                    <a:lnTo>
                      <a:pt x="85" y="35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85" y="28"/>
                    </a:lnTo>
                    <a:lnTo>
                      <a:pt x="85" y="35"/>
                    </a:lnTo>
                    <a:lnTo>
                      <a:pt x="85" y="35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22" name="Freeform 902"/>
              <p:cNvSpPr>
                <a:spLocks/>
              </p:cNvSpPr>
              <p:nvPr/>
            </p:nvSpPr>
            <p:spPr bwMode="auto">
              <a:xfrm>
                <a:off x="1573" y="2479"/>
                <a:ext cx="7" cy="2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0 h 28"/>
                  <a:gd name="T4" fmla="*/ 0 w 7"/>
                  <a:gd name="T5" fmla="*/ 0 h 28"/>
                  <a:gd name="T6" fmla="*/ 0 w 7"/>
                  <a:gd name="T7" fmla="*/ 0 h 28"/>
                  <a:gd name="T8" fmla="*/ 7 w 7"/>
                  <a:gd name="T9" fmla="*/ 0 h 28"/>
                  <a:gd name="T10" fmla="*/ 7 w 7"/>
                  <a:gd name="T11" fmla="*/ 28 h 28"/>
                  <a:gd name="T12" fmla="*/ 0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28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23" name="Freeform 903"/>
              <p:cNvSpPr>
                <a:spLocks/>
              </p:cNvSpPr>
              <p:nvPr/>
            </p:nvSpPr>
            <p:spPr bwMode="auto">
              <a:xfrm>
                <a:off x="1573" y="2458"/>
                <a:ext cx="85" cy="49"/>
              </a:xfrm>
              <a:custGeom>
                <a:avLst/>
                <a:gdLst>
                  <a:gd name="T0" fmla="*/ 0 w 85"/>
                  <a:gd name="T1" fmla="*/ 21 h 49"/>
                  <a:gd name="T2" fmla="*/ 0 w 85"/>
                  <a:gd name="T3" fmla="*/ 0 h 49"/>
                  <a:gd name="T4" fmla="*/ 85 w 85"/>
                  <a:gd name="T5" fmla="*/ 28 h 49"/>
                  <a:gd name="T6" fmla="*/ 0 w 85"/>
                  <a:gd name="T7" fmla="*/ 49 h 49"/>
                  <a:gd name="T8" fmla="*/ 0 w 85"/>
                  <a:gd name="T9" fmla="*/ 2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49">
                    <a:moveTo>
                      <a:pt x="0" y="21"/>
                    </a:moveTo>
                    <a:lnTo>
                      <a:pt x="0" y="0"/>
                    </a:lnTo>
                    <a:lnTo>
                      <a:pt x="85" y="28"/>
                    </a:lnTo>
                    <a:lnTo>
                      <a:pt x="0" y="49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24" name="Rectangle 904"/>
              <p:cNvSpPr>
                <a:spLocks noChangeArrowheads="1"/>
              </p:cNvSpPr>
              <p:nvPr/>
            </p:nvSpPr>
            <p:spPr bwMode="auto">
              <a:xfrm>
                <a:off x="1565" y="2479"/>
                <a:ext cx="1" cy="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25" name="Freeform 905"/>
              <p:cNvSpPr>
                <a:spLocks/>
              </p:cNvSpPr>
              <p:nvPr/>
            </p:nvSpPr>
            <p:spPr bwMode="auto">
              <a:xfrm>
                <a:off x="1402" y="2429"/>
                <a:ext cx="163" cy="57"/>
              </a:xfrm>
              <a:custGeom>
                <a:avLst/>
                <a:gdLst>
                  <a:gd name="T0" fmla="*/ 163 w 163"/>
                  <a:gd name="T1" fmla="*/ 57 h 57"/>
                  <a:gd name="T2" fmla="*/ 78 w 163"/>
                  <a:gd name="T3" fmla="*/ 43 h 57"/>
                  <a:gd name="T4" fmla="*/ 78 w 163"/>
                  <a:gd name="T5" fmla="*/ 43 h 57"/>
                  <a:gd name="T6" fmla="*/ 78 w 163"/>
                  <a:gd name="T7" fmla="*/ 43 h 57"/>
                  <a:gd name="T8" fmla="*/ 0 w 163"/>
                  <a:gd name="T9" fmla="*/ 7 h 57"/>
                  <a:gd name="T10" fmla="*/ 0 w 163"/>
                  <a:gd name="T11" fmla="*/ 7 h 57"/>
                  <a:gd name="T12" fmla="*/ 8 w 163"/>
                  <a:gd name="T13" fmla="*/ 0 h 57"/>
                  <a:gd name="T14" fmla="*/ 0 w 163"/>
                  <a:gd name="T15" fmla="*/ 0 h 57"/>
                  <a:gd name="T16" fmla="*/ 78 w 163"/>
                  <a:gd name="T17" fmla="*/ 36 h 57"/>
                  <a:gd name="T18" fmla="*/ 78 w 163"/>
                  <a:gd name="T19" fmla="*/ 36 h 57"/>
                  <a:gd name="T20" fmla="*/ 78 w 163"/>
                  <a:gd name="T21" fmla="*/ 36 h 57"/>
                  <a:gd name="T22" fmla="*/ 163 w 163"/>
                  <a:gd name="T23" fmla="*/ 50 h 57"/>
                  <a:gd name="T24" fmla="*/ 163 w 163"/>
                  <a:gd name="T2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3" h="57">
                    <a:moveTo>
                      <a:pt x="163" y="57"/>
                    </a:moveTo>
                    <a:lnTo>
                      <a:pt x="78" y="43"/>
                    </a:lnTo>
                    <a:lnTo>
                      <a:pt x="78" y="43"/>
                    </a:lnTo>
                    <a:lnTo>
                      <a:pt x="78" y="43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78" y="36"/>
                    </a:lnTo>
                    <a:lnTo>
                      <a:pt x="163" y="50"/>
                    </a:lnTo>
                    <a:lnTo>
                      <a:pt x="163" y="5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26" name="Freeform 906"/>
              <p:cNvSpPr>
                <a:spLocks/>
              </p:cNvSpPr>
              <p:nvPr/>
            </p:nvSpPr>
            <p:spPr bwMode="auto">
              <a:xfrm>
                <a:off x="1346" y="2380"/>
                <a:ext cx="64" cy="56"/>
              </a:xfrm>
              <a:custGeom>
                <a:avLst/>
                <a:gdLst>
                  <a:gd name="T0" fmla="*/ 56 w 64"/>
                  <a:gd name="T1" fmla="*/ 56 h 56"/>
                  <a:gd name="T2" fmla="*/ 0 w 64"/>
                  <a:gd name="T3" fmla="*/ 7 h 56"/>
                  <a:gd name="T4" fmla="*/ 0 w 64"/>
                  <a:gd name="T5" fmla="*/ 7 h 56"/>
                  <a:gd name="T6" fmla="*/ 7 w 64"/>
                  <a:gd name="T7" fmla="*/ 0 h 56"/>
                  <a:gd name="T8" fmla="*/ 7 w 64"/>
                  <a:gd name="T9" fmla="*/ 0 h 56"/>
                  <a:gd name="T10" fmla="*/ 64 w 64"/>
                  <a:gd name="T11" fmla="*/ 49 h 56"/>
                  <a:gd name="T12" fmla="*/ 56 w 64"/>
                  <a:gd name="T13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6">
                    <a:moveTo>
                      <a:pt x="56" y="56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64" y="49"/>
                    </a:lnTo>
                    <a:lnTo>
                      <a:pt x="56" y="56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27" name="Freeform 907"/>
              <p:cNvSpPr>
                <a:spLocks/>
              </p:cNvSpPr>
              <p:nvPr/>
            </p:nvSpPr>
            <p:spPr bwMode="auto">
              <a:xfrm>
                <a:off x="1310" y="2323"/>
                <a:ext cx="7" cy="7"/>
              </a:xfrm>
              <a:custGeom>
                <a:avLst/>
                <a:gdLst>
                  <a:gd name="T0" fmla="*/ 0 w 7"/>
                  <a:gd name="T1" fmla="*/ 7 h 7"/>
                  <a:gd name="T2" fmla="*/ 0 w 7"/>
                  <a:gd name="T3" fmla="*/ 7 h 7"/>
                  <a:gd name="T4" fmla="*/ 7 w 7"/>
                  <a:gd name="T5" fmla="*/ 0 h 7"/>
                  <a:gd name="T6" fmla="*/ 7 w 7"/>
                  <a:gd name="T7" fmla="*/ 0 h 7"/>
                  <a:gd name="T8" fmla="*/ 0 w 7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28" name="Freeform 908"/>
              <p:cNvSpPr>
                <a:spLocks/>
              </p:cNvSpPr>
              <p:nvPr/>
            </p:nvSpPr>
            <p:spPr bwMode="auto">
              <a:xfrm>
                <a:off x="1310" y="2323"/>
                <a:ext cx="43" cy="64"/>
              </a:xfrm>
              <a:custGeom>
                <a:avLst/>
                <a:gdLst>
                  <a:gd name="T0" fmla="*/ 36 w 43"/>
                  <a:gd name="T1" fmla="*/ 64 h 64"/>
                  <a:gd name="T2" fmla="*/ 43 w 43"/>
                  <a:gd name="T3" fmla="*/ 57 h 64"/>
                  <a:gd name="T4" fmla="*/ 7 w 43"/>
                  <a:gd name="T5" fmla="*/ 0 h 64"/>
                  <a:gd name="T6" fmla="*/ 0 w 43"/>
                  <a:gd name="T7" fmla="*/ 7 h 64"/>
                  <a:gd name="T8" fmla="*/ 36 w 43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64">
                    <a:moveTo>
                      <a:pt x="36" y="64"/>
                    </a:moveTo>
                    <a:lnTo>
                      <a:pt x="43" y="57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36" y="6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29" name="Freeform 909"/>
              <p:cNvSpPr>
                <a:spLocks/>
              </p:cNvSpPr>
              <p:nvPr/>
            </p:nvSpPr>
            <p:spPr bwMode="auto">
              <a:xfrm>
                <a:off x="1622" y="2245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0 w 7"/>
                  <a:gd name="T5" fmla="*/ 0 h 7"/>
                  <a:gd name="T6" fmla="*/ 0 w 7"/>
                  <a:gd name="T7" fmla="*/ 7 h 7"/>
                  <a:gd name="T8" fmla="*/ 0 w 7"/>
                  <a:gd name="T9" fmla="*/ 7 h 7"/>
                  <a:gd name="T10" fmla="*/ 7 w 7"/>
                  <a:gd name="T11" fmla="*/ 0 h 7"/>
                  <a:gd name="T12" fmla="*/ 7 w 7"/>
                  <a:gd name="T13" fmla="*/ 0 h 7"/>
                  <a:gd name="T14" fmla="*/ 7 w 7"/>
                  <a:gd name="T15" fmla="*/ 0 h 7"/>
                  <a:gd name="T16" fmla="*/ 0 w 7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30" name="Freeform 910"/>
              <p:cNvSpPr>
                <a:spLocks/>
              </p:cNvSpPr>
              <p:nvPr/>
            </p:nvSpPr>
            <p:spPr bwMode="auto">
              <a:xfrm>
                <a:off x="1601" y="2125"/>
                <a:ext cx="57" cy="120"/>
              </a:xfrm>
              <a:custGeom>
                <a:avLst/>
                <a:gdLst>
                  <a:gd name="T0" fmla="*/ 21 w 57"/>
                  <a:gd name="T1" fmla="*/ 120 h 120"/>
                  <a:gd name="T2" fmla="*/ 0 w 57"/>
                  <a:gd name="T3" fmla="*/ 120 h 120"/>
                  <a:gd name="T4" fmla="*/ 0 w 57"/>
                  <a:gd name="T5" fmla="*/ 120 h 120"/>
                  <a:gd name="T6" fmla="*/ 0 w 57"/>
                  <a:gd name="T7" fmla="*/ 120 h 120"/>
                  <a:gd name="T8" fmla="*/ 7 w 57"/>
                  <a:gd name="T9" fmla="*/ 28 h 120"/>
                  <a:gd name="T10" fmla="*/ 0 w 57"/>
                  <a:gd name="T11" fmla="*/ 0 h 120"/>
                  <a:gd name="T12" fmla="*/ 14 w 57"/>
                  <a:gd name="T13" fmla="*/ 28 h 120"/>
                  <a:gd name="T14" fmla="*/ 57 w 57"/>
                  <a:gd name="T15" fmla="*/ 113 h 120"/>
                  <a:gd name="T16" fmla="*/ 57 w 57"/>
                  <a:gd name="T17" fmla="*/ 113 h 120"/>
                  <a:gd name="T18" fmla="*/ 50 w 57"/>
                  <a:gd name="T19" fmla="*/ 113 h 120"/>
                  <a:gd name="T20" fmla="*/ 50 w 57"/>
                  <a:gd name="T21" fmla="*/ 113 h 120"/>
                  <a:gd name="T22" fmla="*/ 7 w 57"/>
                  <a:gd name="T23" fmla="*/ 28 h 120"/>
                  <a:gd name="T24" fmla="*/ 14 w 57"/>
                  <a:gd name="T25" fmla="*/ 28 h 120"/>
                  <a:gd name="T26" fmla="*/ 14 w 57"/>
                  <a:gd name="T27" fmla="*/ 28 h 120"/>
                  <a:gd name="T28" fmla="*/ 7 w 57"/>
                  <a:gd name="T29" fmla="*/ 120 h 120"/>
                  <a:gd name="T30" fmla="*/ 0 w 57"/>
                  <a:gd name="T31" fmla="*/ 120 h 120"/>
                  <a:gd name="T32" fmla="*/ 0 w 57"/>
                  <a:gd name="T33" fmla="*/ 113 h 120"/>
                  <a:gd name="T34" fmla="*/ 21 w 57"/>
                  <a:gd name="T35" fmla="*/ 113 h 120"/>
                  <a:gd name="T36" fmla="*/ 21 w 57"/>
                  <a:gd name="T3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120">
                    <a:moveTo>
                      <a:pt x="21" y="120"/>
                    </a:moveTo>
                    <a:lnTo>
                      <a:pt x="0" y="12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7" y="28"/>
                    </a:lnTo>
                    <a:lnTo>
                      <a:pt x="0" y="0"/>
                    </a:lnTo>
                    <a:lnTo>
                      <a:pt x="14" y="28"/>
                    </a:lnTo>
                    <a:lnTo>
                      <a:pt x="57" y="113"/>
                    </a:lnTo>
                    <a:lnTo>
                      <a:pt x="57" y="113"/>
                    </a:lnTo>
                    <a:lnTo>
                      <a:pt x="50" y="113"/>
                    </a:lnTo>
                    <a:lnTo>
                      <a:pt x="50" y="113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7" y="120"/>
                    </a:lnTo>
                    <a:lnTo>
                      <a:pt x="0" y="120"/>
                    </a:lnTo>
                    <a:lnTo>
                      <a:pt x="0" y="113"/>
                    </a:lnTo>
                    <a:lnTo>
                      <a:pt x="21" y="113"/>
                    </a:lnTo>
                    <a:lnTo>
                      <a:pt x="21" y="12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31" name="Freeform 911"/>
              <p:cNvSpPr>
                <a:spLocks/>
              </p:cNvSpPr>
              <p:nvPr/>
            </p:nvSpPr>
            <p:spPr bwMode="auto">
              <a:xfrm>
                <a:off x="1622" y="2231"/>
                <a:ext cx="29" cy="14"/>
              </a:xfrm>
              <a:custGeom>
                <a:avLst/>
                <a:gdLst>
                  <a:gd name="T0" fmla="*/ 29 w 29"/>
                  <a:gd name="T1" fmla="*/ 7 h 14"/>
                  <a:gd name="T2" fmla="*/ 0 w 29"/>
                  <a:gd name="T3" fmla="*/ 14 h 14"/>
                  <a:gd name="T4" fmla="*/ 0 w 29"/>
                  <a:gd name="T5" fmla="*/ 14 h 14"/>
                  <a:gd name="T6" fmla="*/ 0 w 29"/>
                  <a:gd name="T7" fmla="*/ 14 h 14"/>
                  <a:gd name="T8" fmla="*/ 0 w 29"/>
                  <a:gd name="T9" fmla="*/ 7 h 14"/>
                  <a:gd name="T10" fmla="*/ 29 w 29"/>
                  <a:gd name="T11" fmla="*/ 0 h 14"/>
                  <a:gd name="T12" fmla="*/ 29 w 29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14">
                    <a:moveTo>
                      <a:pt x="29" y="7"/>
                    </a:move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29" y="0"/>
                    </a:lnTo>
                    <a:lnTo>
                      <a:pt x="29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32" name="Freeform 912"/>
              <p:cNvSpPr>
                <a:spLocks/>
              </p:cNvSpPr>
              <p:nvPr/>
            </p:nvSpPr>
            <p:spPr bwMode="auto">
              <a:xfrm>
                <a:off x="1601" y="2153"/>
                <a:ext cx="50" cy="92"/>
              </a:xfrm>
              <a:custGeom>
                <a:avLst/>
                <a:gdLst>
                  <a:gd name="T0" fmla="*/ 21 w 50"/>
                  <a:gd name="T1" fmla="*/ 92 h 92"/>
                  <a:gd name="T2" fmla="*/ 0 w 50"/>
                  <a:gd name="T3" fmla="*/ 92 h 92"/>
                  <a:gd name="T4" fmla="*/ 7 w 50"/>
                  <a:gd name="T5" fmla="*/ 0 h 92"/>
                  <a:gd name="T6" fmla="*/ 50 w 50"/>
                  <a:gd name="T7" fmla="*/ 85 h 92"/>
                  <a:gd name="T8" fmla="*/ 21 w 50"/>
                  <a:gd name="T9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2">
                    <a:moveTo>
                      <a:pt x="21" y="92"/>
                    </a:moveTo>
                    <a:lnTo>
                      <a:pt x="0" y="92"/>
                    </a:lnTo>
                    <a:lnTo>
                      <a:pt x="7" y="0"/>
                    </a:lnTo>
                    <a:lnTo>
                      <a:pt x="50" y="85"/>
                    </a:lnTo>
                    <a:lnTo>
                      <a:pt x="21" y="92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33" name="Freeform 913"/>
              <p:cNvSpPr>
                <a:spLocks/>
              </p:cNvSpPr>
              <p:nvPr/>
            </p:nvSpPr>
            <p:spPr bwMode="auto">
              <a:xfrm>
                <a:off x="1651" y="2408"/>
                <a:ext cx="14" cy="14"/>
              </a:xfrm>
              <a:custGeom>
                <a:avLst/>
                <a:gdLst>
                  <a:gd name="T0" fmla="*/ 7 w 14"/>
                  <a:gd name="T1" fmla="*/ 14 h 14"/>
                  <a:gd name="T2" fmla="*/ 14 w 14"/>
                  <a:gd name="T3" fmla="*/ 7 h 14"/>
                  <a:gd name="T4" fmla="*/ 14 w 14"/>
                  <a:gd name="T5" fmla="*/ 7 h 14"/>
                  <a:gd name="T6" fmla="*/ 7 w 14"/>
                  <a:gd name="T7" fmla="*/ 7 h 14"/>
                  <a:gd name="T8" fmla="*/ 7 w 14"/>
                  <a:gd name="T9" fmla="*/ 0 h 14"/>
                  <a:gd name="T10" fmla="*/ 7 w 14"/>
                  <a:gd name="T11" fmla="*/ 7 h 14"/>
                  <a:gd name="T12" fmla="*/ 0 w 14"/>
                  <a:gd name="T13" fmla="*/ 7 h 14"/>
                  <a:gd name="T14" fmla="*/ 7 w 14"/>
                  <a:gd name="T15" fmla="*/ 14 h 14"/>
                  <a:gd name="T16" fmla="*/ 7 w 14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14">
                    <a:moveTo>
                      <a:pt x="7" y="14"/>
                    </a:moveTo>
                    <a:lnTo>
                      <a:pt x="14" y="7"/>
                    </a:lnTo>
                    <a:lnTo>
                      <a:pt x="14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0" y="7"/>
                    </a:lnTo>
                    <a:lnTo>
                      <a:pt x="7" y="14"/>
                    </a:lnTo>
                    <a:lnTo>
                      <a:pt x="7" y="1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34" name="Freeform 914"/>
              <p:cNvSpPr>
                <a:spLocks/>
              </p:cNvSpPr>
              <p:nvPr/>
            </p:nvSpPr>
            <p:spPr bwMode="auto">
              <a:xfrm>
                <a:off x="1629" y="2415"/>
                <a:ext cx="57" cy="92"/>
              </a:xfrm>
              <a:custGeom>
                <a:avLst/>
                <a:gdLst>
                  <a:gd name="T0" fmla="*/ 29 w 57"/>
                  <a:gd name="T1" fmla="*/ 7 h 92"/>
                  <a:gd name="T2" fmla="*/ 57 w 57"/>
                  <a:gd name="T3" fmla="*/ 0 h 92"/>
                  <a:gd name="T4" fmla="*/ 57 w 57"/>
                  <a:gd name="T5" fmla="*/ 0 h 92"/>
                  <a:gd name="T6" fmla="*/ 57 w 57"/>
                  <a:gd name="T7" fmla="*/ 0 h 92"/>
                  <a:gd name="T8" fmla="*/ 43 w 57"/>
                  <a:gd name="T9" fmla="*/ 92 h 92"/>
                  <a:gd name="T10" fmla="*/ 36 w 57"/>
                  <a:gd name="T11" fmla="*/ 92 h 92"/>
                  <a:gd name="T12" fmla="*/ 36 w 57"/>
                  <a:gd name="T13" fmla="*/ 92 h 92"/>
                  <a:gd name="T14" fmla="*/ 0 w 57"/>
                  <a:gd name="T15" fmla="*/ 7 h 92"/>
                  <a:gd name="T16" fmla="*/ 0 w 57"/>
                  <a:gd name="T17" fmla="*/ 7 h 92"/>
                  <a:gd name="T18" fmla="*/ 7 w 57"/>
                  <a:gd name="T19" fmla="*/ 7 h 92"/>
                  <a:gd name="T20" fmla="*/ 7 w 57"/>
                  <a:gd name="T21" fmla="*/ 7 h 92"/>
                  <a:gd name="T22" fmla="*/ 43 w 57"/>
                  <a:gd name="T23" fmla="*/ 92 h 92"/>
                  <a:gd name="T24" fmla="*/ 36 w 57"/>
                  <a:gd name="T25" fmla="*/ 92 h 92"/>
                  <a:gd name="T26" fmla="*/ 36 w 57"/>
                  <a:gd name="T27" fmla="*/ 92 h 92"/>
                  <a:gd name="T28" fmla="*/ 50 w 57"/>
                  <a:gd name="T29" fmla="*/ 0 h 92"/>
                  <a:gd name="T30" fmla="*/ 57 w 57"/>
                  <a:gd name="T31" fmla="*/ 0 h 92"/>
                  <a:gd name="T32" fmla="*/ 57 w 57"/>
                  <a:gd name="T33" fmla="*/ 7 h 92"/>
                  <a:gd name="T34" fmla="*/ 29 w 57"/>
                  <a:gd name="T35" fmla="*/ 14 h 92"/>
                  <a:gd name="T36" fmla="*/ 29 w 57"/>
                  <a:gd name="T37" fmla="*/ 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7" h="92">
                    <a:moveTo>
                      <a:pt x="29" y="7"/>
                    </a:moveTo>
                    <a:lnTo>
                      <a:pt x="57" y="0"/>
                    </a:lnTo>
                    <a:lnTo>
                      <a:pt x="57" y="0"/>
                    </a:lnTo>
                    <a:lnTo>
                      <a:pt x="57" y="0"/>
                    </a:lnTo>
                    <a:lnTo>
                      <a:pt x="43" y="92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43" y="92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50" y="0"/>
                    </a:lnTo>
                    <a:lnTo>
                      <a:pt x="57" y="0"/>
                    </a:lnTo>
                    <a:lnTo>
                      <a:pt x="57" y="7"/>
                    </a:lnTo>
                    <a:lnTo>
                      <a:pt x="29" y="14"/>
                    </a:lnTo>
                    <a:lnTo>
                      <a:pt x="29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35" name="Freeform 915"/>
              <p:cNvSpPr>
                <a:spLocks/>
              </p:cNvSpPr>
              <p:nvPr/>
            </p:nvSpPr>
            <p:spPr bwMode="auto">
              <a:xfrm>
                <a:off x="1636" y="2422"/>
                <a:ext cx="22" cy="7"/>
              </a:xfrm>
              <a:custGeom>
                <a:avLst/>
                <a:gdLst>
                  <a:gd name="T0" fmla="*/ 0 w 22"/>
                  <a:gd name="T1" fmla="*/ 0 h 7"/>
                  <a:gd name="T2" fmla="*/ 22 w 22"/>
                  <a:gd name="T3" fmla="*/ 0 h 7"/>
                  <a:gd name="T4" fmla="*/ 22 w 22"/>
                  <a:gd name="T5" fmla="*/ 7 h 7"/>
                  <a:gd name="T6" fmla="*/ 22 w 22"/>
                  <a:gd name="T7" fmla="*/ 7 h 7"/>
                  <a:gd name="T8" fmla="*/ 22 w 22"/>
                  <a:gd name="T9" fmla="*/ 7 h 7"/>
                  <a:gd name="T10" fmla="*/ 0 w 22"/>
                  <a:gd name="T11" fmla="*/ 7 h 7"/>
                  <a:gd name="T12" fmla="*/ 0 w 2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7">
                    <a:moveTo>
                      <a:pt x="0" y="0"/>
                    </a:moveTo>
                    <a:lnTo>
                      <a:pt x="22" y="0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36" name="Freeform 916"/>
              <p:cNvSpPr>
                <a:spLocks/>
              </p:cNvSpPr>
              <p:nvPr/>
            </p:nvSpPr>
            <p:spPr bwMode="auto">
              <a:xfrm>
                <a:off x="1636" y="2415"/>
                <a:ext cx="50" cy="92"/>
              </a:xfrm>
              <a:custGeom>
                <a:avLst/>
                <a:gdLst>
                  <a:gd name="T0" fmla="*/ 22 w 50"/>
                  <a:gd name="T1" fmla="*/ 7 h 92"/>
                  <a:gd name="T2" fmla="*/ 50 w 50"/>
                  <a:gd name="T3" fmla="*/ 0 h 92"/>
                  <a:gd name="T4" fmla="*/ 36 w 50"/>
                  <a:gd name="T5" fmla="*/ 92 h 92"/>
                  <a:gd name="T6" fmla="*/ 0 w 50"/>
                  <a:gd name="T7" fmla="*/ 7 h 92"/>
                  <a:gd name="T8" fmla="*/ 22 w 50"/>
                  <a:gd name="T9" fmla="*/ 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92">
                    <a:moveTo>
                      <a:pt x="22" y="7"/>
                    </a:moveTo>
                    <a:lnTo>
                      <a:pt x="50" y="0"/>
                    </a:lnTo>
                    <a:lnTo>
                      <a:pt x="36" y="92"/>
                    </a:lnTo>
                    <a:lnTo>
                      <a:pt x="0" y="7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37" name="Rectangle 917"/>
              <p:cNvSpPr>
                <a:spLocks noChangeArrowheads="1"/>
              </p:cNvSpPr>
              <p:nvPr/>
            </p:nvSpPr>
            <p:spPr bwMode="auto">
              <a:xfrm>
                <a:off x="1622" y="2245"/>
                <a:ext cx="7" cy="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38" name="Rectangle 918"/>
              <p:cNvSpPr>
                <a:spLocks noChangeArrowheads="1"/>
              </p:cNvSpPr>
              <p:nvPr/>
            </p:nvSpPr>
            <p:spPr bwMode="auto">
              <a:xfrm>
                <a:off x="1658" y="2415"/>
                <a:ext cx="7" cy="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39" name="Freeform 919"/>
              <p:cNvSpPr>
                <a:spLocks/>
              </p:cNvSpPr>
              <p:nvPr/>
            </p:nvSpPr>
            <p:spPr bwMode="auto">
              <a:xfrm>
                <a:off x="1622" y="2245"/>
                <a:ext cx="43" cy="170"/>
              </a:xfrm>
              <a:custGeom>
                <a:avLst/>
                <a:gdLst>
                  <a:gd name="T0" fmla="*/ 7 w 43"/>
                  <a:gd name="T1" fmla="*/ 0 h 170"/>
                  <a:gd name="T2" fmla="*/ 0 w 43"/>
                  <a:gd name="T3" fmla="*/ 0 h 170"/>
                  <a:gd name="T4" fmla="*/ 36 w 43"/>
                  <a:gd name="T5" fmla="*/ 170 h 170"/>
                  <a:gd name="T6" fmla="*/ 43 w 43"/>
                  <a:gd name="T7" fmla="*/ 170 h 170"/>
                  <a:gd name="T8" fmla="*/ 7 w 43"/>
                  <a:gd name="T9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170">
                    <a:moveTo>
                      <a:pt x="7" y="0"/>
                    </a:moveTo>
                    <a:lnTo>
                      <a:pt x="0" y="0"/>
                    </a:lnTo>
                    <a:lnTo>
                      <a:pt x="36" y="170"/>
                    </a:lnTo>
                    <a:lnTo>
                      <a:pt x="43" y="17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40" name="Freeform 920"/>
              <p:cNvSpPr>
                <a:spLocks/>
              </p:cNvSpPr>
              <p:nvPr/>
            </p:nvSpPr>
            <p:spPr bwMode="auto">
              <a:xfrm>
                <a:off x="4478" y="2054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7 h 7"/>
                  <a:gd name="T4" fmla="*/ 0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7 h 7"/>
                  <a:gd name="T12" fmla="*/ 7 w 7"/>
                  <a:gd name="T13" fmla="*/ 0 h 7"/>
                  <a:gd name="T14" fmla="*/ 7 w 7"/>
                  <a:gd name="T15" fmla="*/ 0 h 7"/>
                  <a:gd name="T16" fmla="*/ 0 w 7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41" name="Freeform 921"/>
              <p:cNvSpPr>
                <a:spLocks/>
              </p:cNvSpPr>
              <p:nvPr/>
            </p:nvSpPr>
            <p:spPr bwMode="auto">
              <a:xfrm>
                <a:off x="4400" y="1983"/>
                <a:ext cx="106" cy="92"/>
              </a:xfrm>
              <a:custGeom>
                <a:avLst/>
                <a:gdLst>
                  <a:gd name="T0" fmla="*/ 78 w 106"/>
                  <a:gd name="T1" fmla="*/ 71 h 92"/>
                  <a:gd name="T2" fmla="*/ 64 w 106"/>
                  <a:gd name="T3" fmla="*/ 92 h 92"/>
                  <a:gd name="T4" fmla="*/ 64 w 106"/>
                  <a:gd name="T5" fmla="*/ 92 h 92"/>
                  <a:gd name="T6" fmla="*/ 64 w 106"/>
                  <a:gd name="T7" fmla="*/ 92 h 92"/>
                  <a:gd name="T8" fmla="*/ 14 w 106"/>
                  <a:gd name="T9" fmla="*/ 14 h 92"/>
                  <a:gd name="T10" fmla="*/ 0 w 106"/>
                  <a:gd name="T11" fmla="*/ 0 h 92"/>
                  <a:gd name="T12" fmla="*/ 21 w 106"/>
                  <a:gd name="T13" fmla="*/ 7 h 92"/>
                  <a:gd name="T14" fmla="*/ 106 w 106"/>
                  <a:gd name="T15" fmla="*/ 49 h 92"/>
                  <a:gd name="T16" fmla="*/ 106 w 106"/>
                  <a:gd name="T17" fmla="*/ 49 h 92"/>
                  <a:gd name="T18" fmla="*/ 99 w 106"/>
                  <a:gd name="T19" fmla="*/ 57 h 92"/>
                  <a:gd name="T20" fmla="*/ 99 w 106"/>
                  <a:gd name="T21" fmla="*/ 57 h 92"/>
                  <a:gd name="T22" fmla="*/ 14 w 106"/>
                  <a:gd name="T23" fmla="*/ 14 h 92"/>
                  <a:gd name="T24" fmla="*/ 21 w 106"/>
                  <a:gd name="T25" fmla="*/ 7 h 92"/>
                  <a:gd name="T26" fmla="*/ 21 w 106"/>
                  <a:gd name="T27" fmla="*/ 7 h 92"/>
                  <a:gd name="T28" fmla="*/ 71 w 106"/>
                  <a:gd name="T29" fmla="*/ 85 h 92"/>
                  <a:gd name="T30" fmla="*/ 64 w 106"/>
                  <a:gd name="T31" fmla="*/ 92 h 92"/>
                  <a:gd name="T32" fmla="*/ 57 w 106"/>
                  <a:gd name="T33" fmla="*/ 85 h 92"/>
                  <a:gd name="T34" fmla="*/ 71 w 106"/>
                  <a:gd name="T35" fmla="*/ 64 h 92"/>
                  <a:gd name="T36" fmla="*/ 78 w 106"/>
                  <a:gd name="T37" fmla="*/ 7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6" h="92">
                    <a:moveTo>
                      <a:pt x="78" y="71"/>
                    </a:moveTo>
                    <a:lnTo>
                      <a:pt x="64" y="92"/>
                    </a:lnTo>
                    <a:lnTo>
                      <a:pt x="64" y="92"/>
                    </a:lnTo>
                    <a:lnTo>
                      <a:pt x="64" y="92"/>
                    </a:lnTo>
                    <a:lnTo>
                      <a:pt x="14" y="14"/>
                    </a:lnTo>
                    <a:lnTo>
                      <a:pt x="0" y="0"/>
                    </a:lnTo>
                    <a:lnTo>
                      <a:pt x="21" y="7"/>
                    </a:lnTo>
                    <a:lnTo>
                      <a:pt x="106" y="49"/>
                    </a:lnTo>
                    <a:lnTo>
                      <a:pt x="106" y="49"/>
                    </a:lnTo>
                    <a:lnTo>
                      <a:pt x="99" y="57"/>
                    </a:lnTo>
                    <a:lnTo>
                      <a:pt x="99" y="57"/>
                    </a:lnTo>
                    <a:lnTo>
                      <a:pt x="14" y="14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71" y="85"/>
                    </a:lnTo>
                    <a:lnTo>
                      <a:pt x="64" y="92"/>
                    </a:lnTo>
                    <a:lnTo>
                      <a:pt x="57" y="85"/>
                    </a:lnTo>
                    <a:lnTo>
                      <a:pt x="71" y="64"/>
                    </a:lnTo>
                    <a:lnTo>
                      <a:pt x="78" y="7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42" name="Freeform 922"/>
              <p:cNvSpPr>
                <a:spLocks/>
              </p:cNvSpPr>
              <p:nvPr/>
            </p:nvSpPr>
            <p:spPr bwMode="auto">
              <a:xfrm>
                <a:off x="4471" y="2032"/>
                <a:ext cx="28" cy="22"/>
              </a:xfrm>
              <a:custGeom>
                <a:avLst/>
                <a:gdLst>
                  <a:gd name="T0" fmla="*/ 28 w 28"/>
                  <a:gd name="T1" fmla="*/ 8 h 22"/>
                  <a:gd name="T2" fmla="*/ 7 w 28"/>
                  <a:gd name="T3" fmla="*/ 22 h 22"/>
                  <a:gd name="T4" fmla="*/ 0 w 28"/>
                  <a:gd name="T5" fmla="*/ 15 h 22"/>
                  <a:gd name="T6" fmla="*/ 0 w 28"/>
                  <a:gd name="T7" fmla="*/ 15 h 22"/>
                  <a:gd name="T8" fmla="*/ 0 w 28"/>
                  <a:gd name="T9" fmla="*/ 15 h 22"/>
                  <a:gd name="T10" fmla="*/ 21 w 28"/>
                  <a:gd name="T11" fmla="*/ 0 h 22"/>
                  <a:gd name="T12" fmla="*/ 28 w 28"/>
                  <a:gd name="T13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2">
                    <a:moveTo>
                      <a:pt x="28" y="8"/>
                    </a:moveTo>
                    <a:lnTo>
                      <a:pt x="7" y="2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21" y="0"/>
                    </a:lnTo>
                    <a:lnTo>
                      <a:pt x="28" y="8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43" name="Freeform 923"/>
              <p:cNvSpPr>
                <a:spLocks/>
              </p:cNvSpPr>
              <p:nvPr/>
            </p:nvSpPr>
            <p:spPr bwMode="auto">
              <a:xfrm>
                <a:off x="4414" y="1997"/>
                <a:ext cx="85" cy="78"/>
              </a:xfrm>
              <a:custGeom>
                <a:avLst/>
                <a:gdLst>
                  <a:gd name="T0" fmla="*/ 64 w 85"/>
                  <a:gd name="T1" fmla="*/ 57 h 78"/>
                  <a:gd name="T2" fmla="*/ 50 w 85"/>
                  <a:gd name="T3" fmla="*/ 78 h 78"/>
                  <a:gd name="T4" fmla="*/ 0 w 85"/>
                  <a:gd name="T5" fmla="*/ 0 h 78"/>
                  <a:gd name="T6" fmla="*/ 85 w 85"/>
                  <a:gd name="T7" fmla="*/ 43 h 78"/>
                  <a:gd name="T8" fmla="*/ 64 w 85"/>
                  <a:gd name="T9" fmla="*/ 5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78">
                    <a:moveTo>
                      <a:pt x="64" y="57"/>
                    </a:moveTo>
                    <a:lnTo>
                      <a:pt x="50" y="78"/>
                    </a:lnTo>
                    <a:lnTo>
                      <a:pt x="0" y="0"/>
                    </a:lnTo>
                    <a:lnTo>
                      <a:pt x="85" y="43"/>
                    </a:lnTo>
                    <a:lnTo>
                      <a:pt x="64" y="5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44" name="Freeform 924"/>
              <p:cNvSpPr>
                <a:spLocks/>
              </p:cNvSpPr>
              <p:nvPr/>
            </p:nvSpPr>
            <p:spPr bwMode="auto">
              <a:xfrm>
                <a:off x="4549" y="2117"/>
                <a:ext cx="7" cy="15"/>
              </a:xfrm>
              <a:custGeom>
                <a:avLst/>
                <a:gdLst>
                  <a:gd name="T0" fmla="*/ 7 w 7"/>
                  <a:gd name="T1" fmla="*/ 8 h 15"/>
                  <a:gd name="T2" fmla="*/ 7 w 7"/>
                  <a:gd name="T3" fmla="*/ 8 h 15"/>
                  <a:gd name="T4" fmla="*/ 7 w 7"/>
                  <a:gd name="T5" fmla="*/ 8 h 15"/>
                  <a:gd name="T6" fmla="*/ 7 w 7"/>
                  <a:gd name="T7" fmla="*/ 0 h 15"/>
                  <a:gd name="T8" fmla="*/ 0 w 7"/>
                  <a:gd name="T9" fmla="*/ 8 h 15"/>
                  <a:gd name="T10" fmla="*/ 0 w 7"/>
                  <a:gd name="T11" fmla="*/ 8 h 15"/>
                  <a:gd name="T12" fmla="*/ 0 w 7"/>
                  <a:gd name="T13" fmla="*/ 8 h 15"/>
                  <a:gd name="T14" fmla="*/ 7 w 7"/>
                  <a:gd name="T15" fmla="*/ 15 h 15"/>
                  <a:gd name="T16" fmla="*/ 7 w 7"/>
                  <a:gd name="T1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5">
                    <a:moveTo>
                      <a:pt x="7" y="8"/>
                    </a:moveTo>
                    <a:lnTo>
                      <a:pt x="7" y="8"/>
                    </a:lnTo>
                    <a:lnTo>
                      <a:pt x="7" y="8"/>
                    </a:lnTo>
                    <a:lnTo>
                      <a:pt x="7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7" y="15"/>
                    </a:lnTo>
                    <a:lnTo>
                      <a:pt x="7" y="8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45" name="Freeform 925"/>
              <p:cNvSpPr>
                <a:spLocks/>
              </p:cNvSpPr>
              <p:nvPr/>
            </p:nvSpPr>
            <p:spPr bwMode="auto">
              <a:xfrm>
                <a:off x="4535" y="2110"/>
                <a:ext cx="85" cy="85"/>
              </a:xfrm>
              <a:custGeom>
                <a:avLst/>
                <a:gdLst>
                  <a:gd name="T0" fmla="*/ 21 w 85"/>
                  <a:gd name="T1" fmla="*/ 15 h 85"/>
                  <a:gd name="T2" fmla="*/ 42 w 85"/>
                  <a:gd name="T3" fmla="*/ 0 h 85"/>
                  <a:gd name="T4" fmla="*/ 42 w 85"/>
                  <a:gd name="T5" fmla="*/ 0 h 85"/>
                  <a:gd name="T6" fmla="*/ 42 w 85"/>
                  <a:gd name="T7" fmla="*/ 0 h 85"/>
                  <a:gd name="T8" fmla="*/ 85 w 85"/>
                  <a:gd name="T9" fmla="*/ 78 h 85"/>
                  <a:gd name="T10" fmla="*/ 78 w 85"/>
                  <a:gd name="T11" fmla="*/ 85 h 85"/>
                  <a:gd name="T12" fmla="*/ 78 w 85"/>
                  <a:gd name="T13" fmla="*/ 85 h 85"/>
                  <a:gd name="T14" fmla="*/ 0 w 85"/>
                  <a:gd name="T15" fmla="*/ 43 h 85"/>
                  <a:gd name="T16" fmla="*/ 0 w 85"/>
                  <a:gd name="T17" fmla="*/ 43 h 85"/>
                  <a:gd name="T18" fmla="*/ 7 w 85"/>
                  <a:gd name="T19" fmla="*/ 36 h 85"/>
                  <a:gd name="T20" fmla="*/ 7 w 85"/>
                  <a:gd name="T21" fmla="*/ 36 h 85"/>
                  <a:gd name="T22" fmla="*/ 85 w 85"/>
                  <a:gd name="T23" fmla="*/ 78 h 85"/>
                  <a:gd name="T24" fmla="*/ 78 w 85"/>
                  <a:gd name="T25" fmla="*/ 85 h 85"/>
                  <a:gd name="T26" fmla="*/ 78 w 85"/>
                  <a:gd name="T27" fmla="*/ 85 h 85"/>
                  <a:gd name="T28" fmla="*/ 35 w 85"/>
                  <a:gd name="T29" fmla="*/ 7 h 85"/>
                  <a:gd name="T30" fmla="*/ 42 w 85"/>
                  <a:gd name="T31" fmla="*/ 0 h 85"/>
                  <a:gd name="T32" fmla="*/ 49 w 85"/>
                  <a:gd name="T33" fmla="*/ 7 h 85"/>
                  <a:gd name="T34" fmla="*/ 28 w 85"/>
                  <a:gd name="T35" fmla="*/ 22 h 85"/>
                  <a:gd name="T36" fmla="*/ 21 w 85"/>
                  <a:gd name="T37" fmla="*/ 1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85">
                    <a:moveTo>
                      <a:pt x="21" y="15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85" y="78"/>
                    </a:lnTo>
                    <a:lnTo>
                      <a:pt x="78" y="85"/>
                    </a:lnTo>
                    <a:lnTo>
                      <a:pt x="78" y="85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7" y="36"/>
                    </a:lnTo>
                    <a:lnTo>
                      <a:pt x="7" y="36"/>
                    </a:lnTo>
                    <a:lnTo>
                      <a:pt x="85" y="78"/>
                    </a:lnTo>
                    <a:lnTo>
                      <a:pt x="78" y="85"/>
                    </a:lnTo>
                    <a:lnTo>
                      <a:pt x="78" y="85"/>
                    </a:lnTo>
                    <a:lnTo>
                      <a:pt x="35" y="7"/>
                    </a:lnTo>
                    <a:lnTo>
                      <a:pt x="42" y="0"/>
                    </a:lnTo>
                    <a:lnTo>
                      <a:pt x="49" y="7"/>
                    </a:lnTo>
                    <a:lnTo>
                      <a:pt x="28" y="22"/>
                    </a:lnTo>
                    <a:lnTo>
                      <a:pt x="21" y="1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46" name="Freeform 926"/>
              <p:cNvSpPr>
                <a:spLocks/>
              </p:cNvSpPr>
              <p:nvPr/>
            </p:nvSpPr>
            <p:spPr bwMode="auto">
              <a:xfrm>
                <a:off x="4542" y="2125"/>
                <a:ext cx="21" cy="28"/>
              </a:xfrm>
              <a:custGeom>
                <a:avLst/>
                <a:gdLst>
                  <a:gd name="T0" fmla="*/ 0 w 21"/>
                  <a:gd name="T1" fmla="*/ 21 h 28"/>
                  <a:gd name="T2" fmla="*/ 14 w 21"/>
                  <a:gd name="T3" fmla="*/ 0 h 28"/>
                  <a:gd name="T4" fmla="*/ 14 w 21"/>
                  <a:gd name="T5" fmla="*/ 0 h 28"/>
                  <a:gd name="T6" fmla="*/ 14 w 21"/>
                  <a:gd name="T7" fmla="*/ 0 h 28"/>
                  <a:gd name="T8" fmla="*/ 21 w 21"/>
                  <a:gd name="T9" fmla="*/ 7 h 28"/>
                  <a:gd name="T10" fmla="*/ 7 w 21"/>
                  <a:gd name="T11" fmla="*/ 28 h 28"/>
                  <a:gd name="T12" fmla="*/ 0 w 21"/>
                  <a:gd name="T13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8">
                    <a:moveTo>
                      <a:pt x="0" y="21"/>
                    </a:moveTo>
                    <a:lnTo>
                      <a:pt x="14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7" y="28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47" name="Freeform 927"/>
              <p:cNvSpPr>
                <a:spLocks/>
              </p:cNvSpPr>
              <p:nvPr/>
            </p:nvSpPr>
            <p:spPr bwMode="auto">
              <a:xfrm>
                <a:off x="4542" y="2110"/>
                <a:ext cx="78" cy="78"/>
              </a:xfrm>
              <a:custGeom>
                <a:avLst/>
                <a:gdLst>
                  <a:gd name="T0" fmla="*/ 14 w 78"/>
                  <a:gd name="T1" fmla="*/ 15 h 78"/>
                  <a:gd name="T2" fmla="*/ 35 w 78"/>
                  <a:gd name="T3" fmla="*/ 0 h 78"/>
                  <a:gd name="T4" fmla="*/ 78 w 78"/>
                  <a:gd name="T5" fmla="*/ 78 h 78"/>
                  <a:gd name="T6" fmla="*/ 0 w 78"/>
                  <a:gd name="T7" fmla="*/ 36 h 78"/>
                  <a:gd name="T8" fmla="*/ 14 w 78"/>
                  <a:gd name="T9" fmla="*/ 1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8">
                    <a:moveTo>
                      <a:pt x="14" y="15"/>
                    </a:moveTo>
                    <a:lnTo>
                      <a:pt x="35" y="0"/>
                    </a:lnTo>
                    <a:lnTo>
                      <a:pt x="78" y="78"/>
                    </a:lnTo>
                    <a:lnTo>
                      <a:pt x="0" y="36"/>
                    </a:lnTo>
                    <a:lnTo>
                      <a:pt x="14" y="15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48" name="Freeform 928"/>
              <p:cNvSpPr>
                <a:spLocks/>
              </p:cNvSpPr>
              <p:nvPr/>
            </p:nvSpPr>
            <p:spPr bwMode="auto">
              <a:xfrm>
                <a:off x="4485" y="2061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0 w 7"/>
                  <a:gd name="T5" fmla="*/ 7 h 7"/>
                  <a:gd name="T6" fmla="*/ 0 w 7"/>
                  <a:gd name="T7" fmla="*/ 7 h 7"/>
                  <a:gd name="T8" fmla="*/ 7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49" name="Freeform 929"/>
              <p:cNvSpPr>
                <a:spLocks/>
              </p:cNvSpPr>
              <p:nvPr/>
            </p:nvSpPr>
            <p:spPr bwMode="auto">
              <a:xfrm>
                <a:off x="4556" y="2125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7 w 7"/>
                  <a:gd name="T3" fmla="*/ 0 h 7"/>
                  <a:gd name="T4" fmla="*/ 0 w 7"/>
                  <a:gd name="T5" fmla="*/ 7 h 7"/>
                  <a:gd name="T6" fmla="*/ 0 w 7"/>
                  <a:gd name="T7" fmla="*/ 7 h 7"/>
                  <a:gd name="T8" fmla="*/ 7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50" name="Freeform 930"/>
              <p:cNvSpPr>
                <a:spLocks/>
              </p:cNvSpPr>
              <p:nvPr/>
            </p:nvSpPr>
            <p:spPr bwMode="auto">
              <a:xfrm>
                <a:off x="4485" y="2061"/>
                <a:ext cx="78" cy="71"/>
              </a:xfrm>
              <a:custGeom>
                <a:avLst/>
                <a:gdLst>
                  <a:gd name="T0" fmla="*/ 7 w 78"/>
                  <a:gd name="T1" fmla="*/ 0 h 71"/>
                  <a:gd name="T2" fmla="*/ 0 w 78"/>
                  <a:gd name="T3" fmla="*/ 7 h 71"/>
                  <a:gd name="T4" fmla="*/ 71 w 78"/>
                  <a:gd name="T5" fmla="*/ 71 h 71"/>
                  <a:gd name="T6" fmla="*/ 78 w 78"/>
                  <a:gd name="T7" fmla="*/ 64 h 71"/>
                  <a:gd name="T8" fmla="*/ 7 w 78"/>
                  <a:gd name="T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1">
                    <a:moveTo>
                      <a:pt x="7" y="0"/>
                    </a:moveTo>
                    <a:lnTo>
                      <a:pt x="0" y="7"/>
                    </a:lnTo>
                    <a:lnTo>
                      <a:pt x="71" y="71"/>
                    </a:lnTo>
                    <a:lnTo>
                      <a:pt x="78" y="6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51" name="Freeform 931"/>
              <p:cNvSpPr>
                <a:spLocks/>
              </p:cNvSpPr>
              <p:nvPr/>
            </p:nvSpPr>
            <p:spPr bwMode="auto">
              <a:xfrm>
                <a:off x="3436" y="2224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14 w 36"/>
                  <a:gd name="T3" fmla="*/ 21 h 49"/>
                  <a:gd name="T4" fmla="*/ 14 w 36"/>
                  <a:gd name="T5" fmla="*/ 28 h 49"/>
                  <a:gd name="T6" fmla="*/ 0 w 36"/>
                  <a:gd name="T7" fmla="*/ 49 h 49"/>
                  <a:gd name="T8" fmla="*/ 0 w 36"/>
                  <a:gd name="T9" fmla="*/ 49 h 49"/>
                  <a:gd name="T10" fmla="*/ 14 w 36"/>
                  <a:gd name="T11" fmla="*/ 28 h 49"/>
                  <a:gd name="T12" fmla="*/ 22 w 36"/>
                  <a:gd name="T13" fmla="*/ 28 h 49"/>
                  <a:gd name="T14" fmla="*/ 36 w 36"/>
                  <a:gd name="T15" fmla="*/ 14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14" y="21"/>
                    </a:lnTo>
                    <a:lnTo>
                      <a:pt x="14" y="2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2" y="28"/>
                    </a:lnTo>
                    <a:lnTo>
                      <a:pt x="36" y="14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52" name="Freeform 932"/>
              <p:cNvSpPr>
                <a:spLocks/>
              </p:cNvSpPr>
              <p:nvPr/>
            </p:nvSpPr>
            <p:spPr bwMode="auto">
              <a:xfrm>
                <a:off x="3436" y="2217"/>
                <a:ext cx="50" cy="63"/>
              </a:xfrm>
              <a:custGeom>
                <a:avLst/>
                <a:gdLst>
                  <a:gd name="T0" fmla="*/ 36 w 50"/>
                  <a:gd name="T1" fmla="*/ 14 h 63"/>
                  <a:gd name="T2" fmla="*/ 22 w 50"/>
                  <a:gd name="T3" fmla="*/ 35 h 63"/>
                  <a:gd name="T4" fmla="*/ 14 w 50"/>
                  <a:gd name="T5" fmla="*/ 28 h 63"/>
                  <a:gd name="T6" fmla="*/ 22 w 50"/>
                  <a:gd name="T7" fmla="*/ 28 h 63"/>
                  <a:gd name="T8" fmla="*/ 22 w 50"/>
                  <a:gd name="T9" fmla="*/ 35 h 63"/>
                  <a:gd name="T10" fmla="*/ 22 w 50"/>
                  <a:gd name="T11" fmla="*/ 42 h 63"/>
                  <a:gd name="T12" fmla="*/ 22 w 50"/>
                  <a:gd name="T13" fmla="*/ 42 h 63"/>
                  <a:gd name="T14" fmla="*/ 7 w 50"/>
                  <a:gd name="T15" fmla="*/ 63 h 63"/>
                  <a:gd name="T16" fmla="*/ 0 w 50"/>
                  <a:gd name="T17" fmla="*/ 56 h 63"/>
                  <a:gd name="T18" fmla="*/ 0 w 50"/>
                  <a:gd name="T19" fmla="*/ 56 h 63"/>
                  <a:gd name="T20" fmla="*/ 14 w 50"/>
                  <a:gd name="T21" fmla="*/ 35 h 63"/>
                  <a:gd name="T22" fmla="*/ 14 w 50"/>
                  <a:gd name="T23" fmla="*/ 35 h 63"/>
                  <a:gd name="T24" fmla="*/ 14 w 50"/>
                  <a:gd name="T25" fmla="*/ 35 h 63"/>
                  <a:gd name="T26" fmla="*/ 22 w 50"/>
                  <a:gd name="T27" fmla="*/ 35 h 63"/>
                  <a:gd name="T28" fmla="*/ 29 w 50"/>
                  <a:gd name="T29" fmla="*/ 42 h 63"/>
                  <a:gd name="T30" fmla="*/ 22 w 50"/>
                  <a:gd name="T31" fmla="*/ 35 h 63"/>
                  <a:gd name="T32" fmla="*/ 36 w 50"/>
                  <a:gd name="T33" fmla="*/ 21 h 63"/>
                  <a:gd name="T34" fmla="*/ 43 w 50"/>
                  <a:gd name="T35" fmla="*/ 21 h 63"/>
                  <a:gd name="T36" fmla="*/ 36 w 50"/>
                  <a:gd name="T37" fmla="*/ 21 h 63"/>
                  <a:gd name="T38" fmla="*/ 29 w 50"/>
                  <a:gd name="T39" fmla="*/ 7 h 63"/>
                  <a:gd name="T40" fmla="*/ 29 w 50"/>
                  <a:gd name="T41" fmla="*/ 7 h 63"/>
                  <a:gd name="T42" fmla="*/ 36 w 50"/>
                  <a:gd name="T43" fmla="*/ 0 h 63"/>
                  <a:gd name="T44" fmla="*/ 36 w 50"/>
                  <a:gd name="T45" fmla="*/ 7 h 63"/>
                  <a:gd name="T46" fmla="*/ 43 w 50"/>
                  <a:gd name="T47" fmla="*/ 21 h 63"/>
                  <a:gd name="T48" fmla="*/ 50 w 50"/>
                  <a:gd name="T49" fmla="*/ 28 h 63"/>
                  <a:gd name="T50" fmla="*/ 43 w 50"/>
                  <a:gd name="T51" fmla="*/ 28 h 63"/>
                  <a:gd name="T52" fmla="*/ 29 w 50"/>
                  <a:gd name="T53" fmla="*/ 42 h 63"/>
                  <a:gd name="T54" fmla="*/ 29 w 50"/>
                  <a:gd name="T55" fmla="*/ 42 h 63"/>
                  <a:gd name="T56" fmla="*/ 22 w 50"/>
                  <a:gd name="T57" fmla="*/ 42 h 63"/>
                  <a:gd name="T58" fmla="*/ 14 w 50"/>
                  <a:gd name="T59" fmla="*/ 42 h 63"/>
                  <a:gd name="T60" fmla="*/ 14 w 50"/>
                  <a:gd name="T61" fmla="*/ 35 h 63"/>
                  <a:gd name="T62" fmla="*/ 22 w 50"/>
                  <a:gd name="T63" fmla="*/ 42 h 63"/>
                  <a:gd name="T64" fmla="*/ 7 w 50"/>
                  <a:gd name="T65" fmla="*/ 63 h 63"/>
                  <a:gd name="T66" fmla="*/ 7 w 50"/>
                  <a:gd name="T67" fmla="*/ 63 h 63"/>
                  <a:gd name="T68" fmla="*/ 0 w 50"/>
                  <a:gd name="T69" fmla="*/ 56 h 63"/>
                  <a:gd name="T70" fmla="*/ 14 w 50"/>
                  <a:gd name="T71" fmla="*/ 35 h 63"/>
                  <a:gd name="T72" fmla="*/ 22 w 50"/>
                  <a:gd name="T73" fmla="*/ 42 h 63"/>
                  <a:gd name="T74" fmla="*/ 14 w 50"/>
                  <a:gd name="T75" fmla="*/ 35 h 63"/>
                  <a:gd name="T76" fmla="*/ 14 w 50"/>
                  <a:gd name="T77" fmla="*/ 28 h 63"/>
                  <a:gd name="T78" fmla="*/ 14 w 50"/>
                  <a:gd name="T79" fmla="*/ 28 h 63"/>
                  <a:gd name="T80" fmla="*/ 14 w 50"/>
                  <a:gd name="T81" fmla="*/ 28 h 63"/>
                  <a:gd name="T82" fmla="*/ 29 w 50"/>
                  <a:gd name="T83" fmla="*/ 7 h 63"/>
                  <a:gd name="T84" fmla="*/ 36 w 50"/>
                  <a:gd name="T85" fmla="*/ 1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3">
                    <a:moveTo>
                      <a:pt x="36" y="14"/>
                    </a:moveTo>
                    <a:lnTo>
                      <a:pt x="22" y="35"/>
                    </a:lnTo>
                    <a:lnTo>
                      <a:pt x="14" y="28"/>
                    </a:lnTo>
                    <a:lnTo>
                      <a:pt x="22" y="28"/>
                    </a:lnTo>
                    <a:lnTo>
                      <a:pt x="22" y="35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7" y="63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22" y="35"/>
                    </a:lnTo>
                    <a:lnTo>
                      <a:pt x="29" y="42"/>
                    </a:lnTo>
                    <a:lnTo>
                      <a:pt x="22" y="35"/>
                    </a:lnTo>
                    <a:lnTo>
                      <a:pt x="36" y="21"/>
                    </a:lnTo>
                    <a:lnTo>
                      <a:pt x="43" y="21"/>
                    </a:lnTo>
                    <a:lnTo>
                      <a:pt x="36" y="21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36" y="7"/>
                    </a:lnTo>
                    <a:lnTo>
                      <a:pt x="43" y="21"/>
                    </a:lnTo>
                    <a:lnTo>
                      <a:pt x="50" y="28"/>
                    </a:lnTo>
                    <a:lnTo>
                      <a:pt x="43" y="28"/>
                    </a:lnTo>
                    <a:lnTo>
                      <a:pt x="29" y="42"/>
                    </a:lnTo>
                    <a:lnTo>
                      <a:pt x="29" y="42"/>
                    </a:lnTo>
                    <a:lnTo>
                      <a:pt x="22" y="42"/>
                    </a:lnTo>
                    <a:lnTo>
                      <a:pt x="14" y="42"/>
                    </a:lnTo>
                    <a:lnTo>
                      <a:pt x="14" y="35"/>
                    </a:lnTo>
                    <a:lnTo>
                      <a:pt x="22" y="42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0" y="56"/>
                    </a:lnTo>
                    <a:lnTo>
                      <a:pt x="14" y="35"/>
                    </a:lnTo>
                    <a:lnTo>
                      <a:pt x="22" y="42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9" y="7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53" name="Freeform 933"/>
              <p:cNvSpPr>
                <a:spLocks/>
              </p:cNvSpPr>
              <p:nvPr/>
            </p:nvSpPr>
            <p:spPr bwMode="auto">
              <a:xfrm>
                <a:off x="3295" y="2110"/>
                <a:ext cx="177" cy="156"/>
              </a:xfrm>
              <a:custGeom>
                <a:avLst/>
                <a:gdLst>
                  <a:gd name="T0" fmla="*/ 14 w 177"/>
                  <a:gd name="T1" fmla="*/ 0 h 156"/>
                  <a:gd name="T2" fmla="*/ 120 w 177"/>
                  <a:gd name="T3" fmla="*/ 135 h 156"/>
                  <a:gd name="T4" fmla="*/ 177 w 177"/>
                  <a:gd name="T5" fmla="*/ 128 h 156"/>
                  <a:gd name="T6" fmla="*/ 163 w 177"/>
                  <a:gd name="T7" fmla="*/ 142 h 156"/>
                  <a:gd name="T8" fmla="*/ 106 w 177"/>
                  <a:gd name="T9" fmla="*/ 156 h 156"/>
                  <a:gd name="T10" fmla="*/ 0 w 177"/>
                  <a:gd name="T11" fmla="*/ 15 h 156"/>
                  <a:gd name="T12" fmla="*/ 14 w 177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56">
                    <a:moveTo>
                      <a:pt x="14" y="0"/>
                    </a:moveTo>
                    <a:lnTo>
                      <a:pt x="120" y="135"/>
                    </a:lnTo>
                    <a:lnTo>
                      <a:pt x="177" y="128"/>
                    </a:lnTo>
                    <a:lnTo>
                      <a:pt x="163" y="142"/>
                    </a:lnTo>
                    <a:lnTo>
                      <a:pt x="106" y="156"/>
                    </a:lnTo>
                    <a:lnTo>
                      <a:pt x="0" y="15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54" name="Freeform 934"/>
              <p:cNvSpPr>
                <a:spLocks/>
              </p:cNvSpPr>
              <p:nvPr/>
            </p:nvSpPr>
            <p:spPr bwMode="auto">
              <a:xfrm>
                <a:off x="3295" y="2110"/>
                <a:ext cx="191" cy="163"/>
              </a:xfrm>
              <a:custGeom>
                <a:avLst/>
                <a:gdLst>
                  <a:gd name="T0" fmla="*/ 21 w 191"/>
                  <a:gd name="T1" fmla="*/ 0 h 163"/>
                  <a:gd name="T2" fmla="*/ 127 w 191"/>
                  <a:gd name="T3" fmla="*/ 135 h 163"/>
                  <a:gd name="T4" fmla="*/ 120 w 191"/>
                  <a:gd name="T5" fmla="*/ 142 h 163"/>
                  <a:gd name="T6" fmla="*/ 120 w 191"/>
                  <a:gd name="T7" fmla="*/ 135 h 163"/>
                  <a:gd name="T8" fmla="*/ 177 w 191"/>
                  <a:gd name="T9" fmla="*/ 128 h 163"/>
                  <a:gd name="T10" fmla="*/ 191 w 191"/>
                  <a:gd name="T11" fmla="*/ 128 h 163"/>
                  <a:gd name="T12" fmla="*/ 184 w 191"/>
                  <a:gd name="T13" fmla="*/ 135 h 163"/>
                  <a:gd name="T14" fmla="*/ 170 w 191"/>
                  <a:gd name="T15" fmla="*/ 149 h 163"/>
                  <a:gd name="T16" fmla="*/ 163 w 191"/>
                  <a:gd name="T17" fmla="*/ 149 h 163"/>
                  <a:gd name="T18" fmla="*/ 163 w 191"/>
                  <a:gd name="T19" fmla="*/ 149 h 163"/>
                  <a:gd name="T20" fmla="*/ 106 w 191"/>
                  <a:gd name="T21" fmla="*/ 163 h 163"/>
                  <a:gd name="T22" fmla="*/ 106 w 191"/>
                  <a:gd name="T23" fmla="*/ 163 h 163"/>
                  <a:gd name="T24" fmla="*/ 106 w 191"/>
                  <a:gd name="T25" fmla="*/ 163 h 163"/>
                  <a:gd name="T26" fmla="*/ 0 w 191"/>
                  <a:gd name="T27" fmla="*/ 22 h 163"/>
                  <a:gd name="T28" fmla="*/ 0 w 191"/>
                  <a:gd name="T29" fmla="*/ 15 h 163"/>
                  <a:gd name="T30" fmla="*/ 0 w 191"/>
                  <a:gd name="T31" fmla="*/ 15 h 163"/>
                  <a:gd name="T32" fmla="*/ 7 w 191"/>
                  <a:gd name="T33" fmla="*/ 15 h 163"/>
                  <a:gd name="T34" fmla="*/ 113 w 191"/>
                  <a:gd name="T35" fmla="*/ 156 h 163"/>
                  <a:gd name="T36" fmla="*/ 106 w 191"/>
                  <a:gd name="T37" fmla="*/ 163 h 163"/>
                  <a:gd name="T38" fmla="*/ 106 w 191"/>
                  <a:gd name="T39" fmla="*/ 156 h 163"/>
                  <a:gd name="T40" fmla="*/ 163 w 191"/>
                  <a:gd name="T41" fmla="*/ 142 h 163"/>
                  <a:gd name="T42" fmla="*/ 163 w 191"/>
                  <a:gd name="T43" fmla="*/ 149 h 163"/>
                  <a:gd name="T44" fmla="*/ 163 w 191"/>
                  <a:gd name="T45" fmla="*/ 142 h 163"/>
                  <a:gd name="T46" fmla="*/ 177 w 191"/>
                  <a:gd name="T47" fmla="*/ 128 h 163"/>
                  <a:gd name="T48" fmla="*/ 184 w 191"/>
                  <a:gd name="T49" fmla="*/ 135 h 163"/>
                  <a:gd name="T50" fmla="*/ 177 w 191"/>
                  <a:gd name="T51" fmla="*/ 135 h 163"/>
                  <a:gd name="T52" fmla="*/ 120 w 191"/>
                  <a:gd name="T53" fmla="*/ 142 h 163"/>
                  <a:gd name="T54" fmla="*/ 120 w 191"/>
                  <a:gd name="T55" fmla="*/ 142 h 163"/>
                  <a:gd name="T56" fmla="*/ 120 w 191"/>
                  <a:gd name="T57" fmla="*/ 142 h 163"/>
                  <a:gd name="T58" fmla="*/ 14 w 191"/>
                  <a:gd name="T59" fmla="*/ 7 h 163"/>
                  <a:gd name="T60" fmla="*/ 21 w 191"/>
                  <a:gd name="T6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1" h="163">
                    <a:moveTo>
                      <a:pt x="21" y="0"/>
                    </a:moveTo>
                    <a:lnTo>
                      <a:pt x="127" y="135"/>
                    </a:lnTo>
                    <a:lnTo>
                      <a:pt x="120" y="142"/>
                    </a:lnTo>
                    <a:lnTo>
                      <a:pt x="120" y="135"/>
                    </a:lnTo>
                    <a:lnTo>
                      <a:pt x="177" y="128"/>
                    </a:lnTo>
                    <a:lnTo>
                      <a:pt x="191" y="128"/>
                    </a:lnTo>
                    <a:lnTo>
                      <a:pt x="184" y="135"/>
                    </a:lnTo>
                    <a:lnTo>
                      <a:pt x="170" y="149"/>
                    </a:lnTo>
                    <a:lnTo>
                      <a:pt x="163" y="149"/>
                    </a:lnTo>
                    <a:lnTo>
                      <a:pt x="163" y="149"/>
                    </a:lnTo>
                    <a:lnTo>
                      <a:pt x="106" y="163"/>
                    </a:lnTo>
                    <a:lnTo>
                      <a:pt x="106" y="163"/>
                    </a:lnTo>
                    <a:lnTo>
                      <a:pt x="106" y="163"/>
                    </a:lnTo>
                    <a:lnTo>
                      <a:pt x="0" y="2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113" y="156"/>
                    </a:lnTo>
                    <a:lnTo>
                      <a:pt x="106" y="163"/>
                    </a:lnTo>
                    <a:lnTo>
                      <a:pt x="106" y="156"/>
                    </a:lnTo>
                    <a:lnTo>
                      <a:pt x="163" y="142"/>
                    </a:lnTo>
                    <a:lnTo>
                      <a:pt x="163" y="149"/>
                    </a:lnTo>
                    <a:lnTo>
                      <a:pt x="163" y="142"/>
                    </a:lnTo>
                    <a:lnTo>
                      <a:pt x="177" y="128"/>
                    </a:lnTo>
                    <a:lnTo>
                      <a:pt x="184" y="135"/>
                    </a:lnTo>
                    <a:lnTo>
                      <a:pt x="177" y="135"/>
                    </a:lnTo>
                    <a:lnTo>
                      <a:pt x="120" y="142"/>
                    </a:lnTo>
                    <a:lnTo>
                      <a:pt x="120" y="142"/>
                    </a:lnTo>
                    <a:lnTo>
                      <a:pt x="120" y="142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55" name="Freeform 935"/>
              <p:cNvSpPr>
                <a:spLocks/>
              </p:cNvSpPr>
              <p:nvPr/>
            </p:nvSpPr>
            <p:spPr bwMode="auto">
              <a:xfrm>
                <a:off x="3295" y="2103"/>
                <a:ext cx="21" cy="29"/>
              </a:xfrm>
              <a:custGeom>
                <a:avLst/>
                <a:gdLst>
                  <a:gd name="T0" fmla="*/ 0 w 21"/>
                  <a:gd name="T1" fmla="*/ 22 h 29"/>
                  <a:gd name="T2" fmla="*/ 14 w 21"/>
                  <a:gd name="T3" fmla="*/ 7 h 29"/>
                  <a:gd name="T4" fmla="*/ 14 w 21"/>
                  <a:gd name="T5" fmla="*/ 0 h 29"/>
                  <a:gd name="T6" fmla="*/ 21 w 21"/>
                  <a:gd name="T7" fmla="*/ 7 h 29"/>
                  <a:gd name="T8" fmla="*/ 21 w 21"/>
                  <a:gd name="T9" fmla="*/ 14 h 29"/>
                  <a:gd name="T10" fmla="*/ 7 w 21"/>
                  <a:gd name="T11" fmla="*/ 29 h 29"/>
                  <a:gd name="T12" fmla="*/ 0 w 21"/>
                  <a:gd name="T13" fmla="*/ 22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9">
                    <a:moveTo>
                      <a:pt x="0" y="22"/>
                    </a:move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7" y="29"/>
                    </a:lnTo>
                    <a:lnTo>
                      <a:pt x="0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56" name="Freeform 936"/>
              <p:cNvSpPr>
                <a:spLocks/>
              </p:cNvSpPr>
              <p:nvPr/>
            </p:nvSpPr>
            <p:spPr bwMode="auto">
              <a:xfrm>
                <a:off x="3280" y="2117"/>
                <a:ext cx="36" cy="50"/>
              </a:xfrm>
              <a:custGeom>
                <a:avLst/>
                <a:gdLst>
                  <a:gd name="T0" fmla="*/ 29 w 36"/>
                  <a:gd name="T1" fmla="*/ 0 h 50"/>
                  <a:gd name="T2" fmla="*/ 15 w 36"/>
                  <a:gd name="T3" fmla="*/ 15 h 50"/>
                  <a:gd name="T4" fmla="*/ 15 w 36"/>
                  <a:gd name="T5" fmla="*/ 22 h 50"/>
                  <a:gd name="T6" fmla="*/ 0 w 36"/>
                  <a:gd name="T7" fmla="*/ 43 h 50"/>
                  <a:gd name="T8" fmla="*/ 0 w 36"/>
                  <a:gd name="T9" fmla="*/ 50 h 50"/>
                  <a:gd name="T10" fmla="*/ 15 w 36"/>
                  <a:gd name="T11" fmla="*/ 29 h 50"/>
                  <a:gd name="T12" fmla="*/ 22 w 36"/>
                  <a:gd name="T13" fmla="*/ 29 h 50"/>
                  <a:gd name="T14" fmla="*/ 36 w 36"/>
                  <a:gd name="T15" fmla="*/ 8 h 50"/>
                  <a:gd name="T16" fmla="*/ 29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29" y="0"/>
                    </a:moveTo>
                    <a:lnTo>
                      <a:pt x="15" y="15"/>
                    </a:lnTo>
                    <a:lnTo>
                      <a:pt x="15" y="22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15" y="29"/>
                    </a:lnTo>
                    <a:lnTo>
                      <a:pt x="22" y="29"/>
                    </a:lnTo>
                    <a:lnTo>
                      <a:pt x="36" y="8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57" name="Freeform 937"/>
              <p:cNvSpPr>
                <a:spLocks/>
              </p:cNvSpPr>
              <p:nvPr/>
            </p:nvSpPr>
            <p:spPr bwMode="auto">
              <a:xfrm>
                <a:off x="3280" y="2117"/>
                <a:ext cx="43" cy="71"/>
              </a:xfrm>
              <a:custGeom>
                <a:avLst/>
                <a:gdLst>
                  <a:gd name="T0" fmla="*/ 36 w 43"/>
                  <a:gd name="T1" fmla="*/ 8 h 71"/>
                  <a:gd name="T2" fmla="*/ 22 w 43"/>
                  <a:gd name="T3" fmla="*/ 22 h 71"/>
                  <a:gd name="T4" fmla="*/ 15 w 43"/>
                  <a:gd name="T5" fmla="*/ 15 h 71"/>
                  <a:gd name="T6" fmla="*/ 22 w 43"/>
                  <a:gd name="T7" fmla="*/ 15 h 71"/>
                  <a:gd name="T8" fmla="*/ 22 w 43"/>
                  <a:gd name="T9" fmla="*/ 22 h 71"/>
                  <a:gd name="T10" fmla="*/ 22 w 43"/>
                  <a:gd name="T11" fmla="*/ 29 h 71"/>
                  <a:gd name="T12" fmla="*/ 22 w 43"/>
                  <a:gd name="T13" fmla="*/ 29 h 71"/>
                  <a:gd name="T14" fmla="*/ 7 w 43"/>
                  <a:gd name="T15" fmla="*/ 50 h 71"/>
                  <a:gd name="T16" fmla="*/ 0 w 43"/>
                  <a:gd name="T17" fmla="*/ 43 h 71"/>
                  <a:gd name="T18" fmla="*/ 7 w 43"/>
                  <a:gd name="T19" fmla="*/ 43 h 71"/>
                  <a:gd name="T20" fmla="*/ 7 w 43"/>
                  <a:gd name="T21" fmla="*/ 50 h 71"/>
                  <a:gd name="T22" fmla="*/ 7 w 43"/>
                  <a:gd name="T23" fmla="*/ 57 h 71"/>
                  <a:gd name="T24" fmla="*/ 0 w 43"/>
                  <a:gd name="T25" fmla="*/ 50 h 71"/>
                  <a:gd name="T26" fmla="*/ 15 w 43"/>
                  <a:gd name="T27" fmla="*/ 29 h 71"/>
                  <a:gd name="T28" fmla="*/ 15 w 43"/>
                  <a:gd name="T29" fmla="*/ 29 h 71"/>
                  <a:gd name="T30" fmla="*/ 15 w 43"/>
                  <a:gd name="T31" fmla="*/ 29 h 71"/>
                  <a:gd name="T32" fmla="*/ 22 w 43"/>
                  <a:gd name="T33" fmla="*/ 29 h 71"/>
                  <a:gd name="T34" fmla="*/ 29 w 43"/>
                  <a:gd name="T35" fmla="*/ 36 h 71"/>
                  <a:gd name="T36" fmla="*/ 22 w 43"/>
                  <a:gd name="T37" fmla="*/ 29 h 71"/>
                  <a:gd name="T38" fmla="*/ 36 w 43"/>
                  <a:gd name="T39" fmla="*/ 8 h 71"/>
                  <a:gd name="T40" fmla="*/ 43 w 43"/>
                  <a:gd name="T41" fmla="*/ 8 h 71"/>
                  <a:gd name="T42" fmla="*/ 43 w 43"/>
                  <a:gd name="T43" fmla="*/ 8 h 71"/>
                  <a:gd name="T44" fmla="*/ 43 w 43"/>
                  <a:gd name="T45" fmla="*/ 15 h 71"/>
                  <a:gd name="T46" fmla="*/ 29 w 43"/>
                  <a:gd name="T47" fmla="*/ 36 h 71"/>
                  <a:gd name="T48" fmla="*/ 29 w 43"/>
                  <a:gd name="T49" fmla="*/ 36 h 71"/>
                  <a:gd name="T50" fmla="*/ 22 w 43"/>
                  <a:gd name="T51" fmla="*/ 36 h 71"/>
                  <a:gd name="T52" fmla="*/ 15 w 43"/>
                  <a:gd name="T53" fmla="*/ 36 h 71"/>
                  <a:gd name="T54" fmla="*/ 15 w 43"/>
                  <a:gd name="T55" fmla="*/ 29 h 71"/>
                  <a:gd name="T56" fmla="*/ 22 w 43"/>
                  <a:gd name="T57" fmla="*/ 36 h 71"/>
                  <a:gd name="T58" fmla="*/ 7 w 43"/>
                  <a:gd name="T59" fmla="*/ 57 h 71"/>
                  <a:gd name="T60" fmla="*/ 0 w 43"/>
                  <a:gd name="T61" fmla="*/ 71 h 71"/>
                  <a:gd name="T62" fmla="*/ 0 w 43"/>
                  <a:gd name="T63" fmla="*/ 50 h 71"/>
                  <a:gd name="T64" fmla="*/ 0 w 43"/>
                  <a:gd name="T65" fmla="*/ 43 h 71"/>
                  <a:gd name="T66" fmla="*/ 0 w 43"/>
                  <a:gd name="T67" fmla="*/ 43 h 71"/>
                  <a:gd name="T68" fmla="*/ 0 w 43"/>
                  <a:gd name="T69" fmla="*/ 43 h 71"/>
                  <a:gd name="T70" fmla="*/ 15 w 43"/>
                  <a:gd name="T71" fmla="*/ 22 h 71"/>
                  <a:gd name="T72" fmla="*/ 22 w 43"/>
                  <a:gd name="T73" fmla="*/ 29 h 71"/>
                  <a:gd name="T74" fmla="*/ 15 w 43"/>
                  <a:gd name="T75" fmla="*/ 22 h 71"/>
                  <a:gd name="T76" fmla="*/ 15 w 43"/>
                  <a:gd name="T77" fmla="*/ 15 h 71"/>
                  <a:gd name="T78" fmla="*/ 15 w 43"/>
                  <a:gd name="T79" fmla="*/ 15 h 71"/>
                  <a:gd name="T80" fmla="*/ 15 w 43"/>
                  <a:gd name="T81" fmla="*/ 15 h 71"/>
                  <a:gd name="T82" fmla="*/ 29 w 43"/>
                  <a:gd name="T83" fmla="*/ 0 h 71"/>
                  <a:gd name="T84" fmla="*/ 36 w 43"/>
                  <a:gd name="T85" fmla="*/ 8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71">
                    <a:moveTo>
                      <a:pt x="36" y="8"/>
                    </a:moveTo>
                    <a:lnTo>
                      <a:pt x="22" y="22"/>
                    </a:lnTo>
                    <a:lnTo>
                      <a:pt x="15" y="15"/>
                    </a:lnTo>
                    <a:lnTo>
                      <a:pt x="22" y="15"/>
                    </a:lnTo>
                    <a:lnTo>
                      <a:pt x="22" y="22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7" y="50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22" y="29"/>
                    </a:lnTo>
                    <a:lnTo>
                      <a:pt x="29" y="36"/>
                    </a:lnTo>
                    <a:lnTo>
                      <a:pt x="22" y="29"/>
                    </a:lnTo>
                    <a:lnTo>
                      <a:pt x="36" y="8"/>
                    </a:lnTo>
                    <a:lnTo>
                      <a:pt x="43" y="8"/>
                    </a:lnTo>
                    <a:lnTo>
                      <a:pt x="43" y="8"/>
                    </a:lnTo>
                    <a:lnTo>
                      <a:pt x="43" y="15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2" y="36"/>
                    </a:lnTo>
                    <a:lnTo>
                      <a:pt x="15" y="36"/>
                    </a:lnTo>
                    <a:lnTo>
                      <a:pt x="15" y="29"/>
                    </a:lnTo>
                    <a:lnTo>
                      <a:pt x="22" y="36"/>
                    </a:lnTo>
                    <a:lnTo>
                      <a:pt x="7" y="57"/>
                    </a:lnTo>
                    <a:lnTo>
                      <a:pt x="0" y="71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5" y="22"/>
                    </a:lnTo>
                    <a:lnTo>
                      <a:pt x="22" y="29"/>
                    </a:lnTo>
                    <a:lnTo>
                      <a:pt x="15" y="22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15" y="15"/>
                    </a:lnTo>
                    <a:lnTo>
                      <a:pt x="29" y="0"/>
                    </a:lnTo>
                    <a:lnTo>
                      <a:pt x="36" y="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58" name="Freeform 938"/>
              <p:cNvSpPr>
                <a:spLocks/>
              </p:cNvSpPr>
              <p:nvPr/>
            </p:nvSpPr>
            <p:spPr bwMode="auto">
              <a:xfrm>
                <a:off x="3309" y="2110"/>
                <a:ext cx="14" cy="22"/>
              </a:xfrm>
              <a:custGeom>
                <a:avLst/>
                <a:gdLst>
                  <a:gd name="T0" fmla="*/ 7 w 14"/>
                  <a:gd name="T1" fmla="*/ 22 h 22"/>
                  <a:gd name="T2" fmla="*/ 0 w 14"/>
                  <a:gd name="T3" fmla="*/ 15 h 22"/>
                  <a:gd name="T4" fmla="*/ 0 w 14"/>
                  <a:gd name="T5" fmla="*/ 7 h 22"/>
                  <a:gd name="T6" fmla="*/ 7 w 14"/>
                  <a:gd name="T7" fmla="*/ 0 h 22"/>
                  <a:gd name="T8" fmla="*/ 7 w 14"/>
                  <a:gd name="T9" fmla="*/ 7 h 22"/>
                  <a:gd name="T10" fmla="*/ 14 w 14"/>
                  <a:gd name="T11" fmla="*/ 15 h 22"/>
                  <a:gd name="T12" fmla="*/ 7 w 14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7" y="22"/>
                    </a:moveTo>
                    <a:lnTo>
                      <a:pt x="0" y="15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5"/>
                    </a:lnTo>
                    <a:lnTo>
                      <a:pt x="7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59" name="Freeform 939"/>
              <p:cNvSpPr>
                <a:spLocks/>
              </p:cNvSpPr>
              <p:nvPr/>
            </p:nvSpPr>
            <p:spPr bwMode="auto">
              <a:xfrm>
                <a:off x="3295" y="2132"/>
                <a:ext cx="35" cy="49"/>
              </a:xfrm>
              <a:custGeom>
                <a:avLst/>
                <a:gdLst>
                  <a:gd name="T0" fmla="*/ 28 w 35"/>
                  <a:gd name="T1" fmla="*/ 0 h 49"/>
                  <a:gd name="T2" fmla="*/ 14 w 35"/>
                  <a:gd name="T3" fmla="*/ 21 h 49"/>
                  <a:gd name="T4" fmla="*/ 14 w 35"/>
                  <a:gd name="T5" fmla="*/ 28 h 49"/>
                  <a:gd name="T6" fmla="*/ 0 w 35"/>
                  <a:gd name="T7" fmla="*/ 49 h 49"/>
                  <a:gd name="T8" fmla="*/ 0 w 35"/>
                  <a:gd name="T9" fmla="*/ 49 h 49"/>
                  <a:gd name="T10" fmla="*/ 14 w 35"/>
                  <a:gd name="T11" fmla="*/ 28 h 49"/>
                  <a:gd name="T12" fmla="*/ 21 w 35"/>
                  <a:gd name="T13" fmla="*/ 28 h 49"/>
                  <a:gd name="T14" fmla="*/ 35 w 35"/>
                  <a:gd name="T15" fmla="*/ 14 h 49"/>
                  <a:gd name="T16" fmla="*/ 28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28" y="0"/>
                    </a:moveTo>
                    <a:lnTo>
                      <a:pt x="14" y="21"/>
                    </a:lnTo>
                    <a:lnTo>
                      <a:pt x="14" y="2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60" name="Freeform 940"/>
              <p:cNvSpPr>
                <a:spLocks/>
              </p:cNvSpPr>
              <p:nvPr/>
            </p:nvSpPr>
            <p:spPr bwMode="auto">
              <a:xfrm>
                <a:off x="3295" y="2125"/>
                <a:ext cx="49" cy="63"/>
              </a:xfrm>
              <a:custGeom>
                <a:avLst/>
                <a:gdLst>
                  <a:gd name="T0" fmla="*/ 35 w 49"/>
                  <a:gd name="T1" fmla="*/ 14 h 63"/>
                  <a:gd name="T2" fmla="*/ 21 w 49"/>
                  <a:gd name="T3" fmla="*/ 35 h 63"/>
                  <a:gd name="T4" fmla="*/ 14 w 49"/>
                  <a:gd name="T5" fmla="*/ 28 h 63"/>
                  <a:gd name="T6" fmla="*/ 21 w 49"/>
                  <a:gd name="T7" fmla="*/ 28 h 63"/>
                  <a:gd name="T8" fmla="*/ 21 w 49"/>
                  <a:gd name="T9" fmla="*/ 35 h 63"/>
                  <a:gd name="T10" fmla="*/ 21 w 49"/>
                  <a:gd name="T11" fmla="*/ 42 h 63"/>
                  <a:gd name="T12" fmla="*/ 21 w 49"/>
                  <a:gd name="T13" fmla="*/ 42 h 63"/>
                  <a:gd name="T14" fmla="*/ 7 w 49"/>
                  <a:gd name="T15" fmla="*/ 63 h 63"/>
                  <a:gd name="T16" fmla="*/ 0 w 49"/>
                  <a:gd name="T17" fmla="*/ 56 h 63"/>
                  <a:gd name="T18" fmla="*/ 0 w 49"/>
                  <a:gd name="T19" fmla="*/ 56 h 63"/>
                  <a:gd name="T20" fmla="*/ 14 w 49"/>
                  <a:gd name="T21" fmla="*/ 35 h 63"/>
                  <a:gd name="T22" fmla="*/ 14 w 49"/>
                  <a:gd name="T23" fmla="*/ 35 h 63"/>
                  <a:gd name="T24" fmla="*/ 14 w 49"/>
                  <a:gd name="T25" fmla="*/ 35 h 63"/>
                  <a:gd name="T26" fmla="*/ 21 w 49"/>
                  <a:gd name="T27" fmla="*/ 35 h 63"/>
                  <a:gd name="T28" fmla="*/ 28 w 49"/>
                  <a:gd name="T29" fmla="*/ 42 h 63"/>
                  <a:gd name="T30" fmla="*/ 21 w 49"/>
                  <a:gd name="T31" fmla="*/ 35 h 63"/>
                  <a:gd name="T32" fmla="*/ 35 w 49"/>
                  <a:gd name="T33" fmla="*/ 21 h 63"/>
                  <a:gd name="T34" fmla="*/ 42 w 49"/>
                  <a:gd name="T35" fmla="*/ 21 h 63"/>
                  <a:gd name="T36" fmla="*/ 35 w 49"/>
                  <a:gd name="T37" fmla="*/ 21 h 63"/>
                  <a:gd name="T38" fmla="*/ 28 w 49"/>
                  <a:gd name="T39" fmla="*/ 7 h 63"/>
                  <a:gd name="T40" fmla="*/ 28 w 49"/>
                  <a:gd name="T41" fmla="*/ 7 h 63"/>
                  <a:gd name="T42" fmla="*/ 35 w 49"/>
                  <a:gd name="T43" fmla="*/ 0 h 63"/>
                  <a:gd name="T44" fmla="*/ 35 w 49"/>
                  <a:gd name="T45" fmla="*/ 7 h 63"/>
                  <a:gd name="T46" fmla="*/ 42 w 49"/>
                  <a:gd name="T47" fmla="*/ 21 h 63"/>
                  <a:gd name="T48" fmla="*/ 49 w 49"/>
                  <a:gd name="T49" fmla="*/ 28 h 63"/>
                  <a:gd name="T50" fmla="*/ 42 w 49"/>
                  <a:gd name="T51" fmla="*/ 28 h 63"/>
                  <a:gd name="T52" fmla="*/ 28 w 49"/>
                  <a:gd name="T53" fmla="*/ 42 h 63"/>
                  <a:gd name="T54" fmla="*/ 28 w 49"/>
                  <a:gd name="T55" fmla="*/ 42 h 63"/>
                  <a:gd name="T56" fmla="*/ 21 w 49"/>
                  <a:gd name="T57" fmla="*/ 42 h 63"/>
                  <a:gd name="T58" fmla="*/ 14 w 49"/>
                  <a:gd name="T59" fmla="*/ 42 h 63"/>
                  <a:gd name="T60" fmla="*/ 14 w 49"/>
                  <a:gd name="T61" fmla="*/ 35 h 63"/>
                  <a:gd name="T62" fmla="*/ 21 w 49"/>
                  <a:gd name="T63" fmla="*/ 42 h 63"/>
                  <a:gd name="T64" fmla="*/ 7 w 49"/>
                  <a:gd name="T65" fmla="*/ 63 h 63"/>
                  <a:gd name="T66" fmla="*/ 7 w 49"/>
                  <a:gd name="T67" fmla="*/ 63 h 63"/>
                  <a:gd name="T68" fmla="*/ 0 w 49"/>
                  <a:gd name="T69" fmla="*/ 56 h 63"/>
                  <a:gd name="T70" fmla="*/ 14 w 49"/>
                  <a:gd name="T71" fmla="*/ 35 h 63"/>
                  <a:gd name="T72" fmla="*/ 21 w 49"/>
                  <a:gd name="T73" fmla="*/ 42 h 63"/>
                  <a:gd name="T74" fmla="*/ 14 w 49"/>
                  <a:gd name="T75" fmla="*/ 35 h 63"/>
                  <a:gd name="T76" fmla="*/ 14 w 49"/>
                  <a:gd name="T77" fmla="*/ 28 h 63"/>
                  <a:gd name="T78" fmla="*/ 14 w 49"/>
                  <a:gd name="T79" fmla="*/ 28 h 63"/>
                  <a:gd name="T80" fmla="*/ 14 w 49"/>
                  <a:gd name="T81" fmla="*/ 28 h 63"/>
                  <a:gd name="T82" fmla="*/ 28 w 49"/>
                  <a:gd name="T83" fmla="*/ 7 h 63"/>
                  <a:gd name="T84" fmla="*/ 35 w 49"/>
                  <a:gd name="T85" fmla="*/ 1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3">
                    <a:moveTo>
                      <a:pt x="35" y="14"/>
                    </a:moveTo>
                    <a:lnTo>
                      <a:pt x="21" y="35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7" y="63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21" y="35"/>
                    </a:lnTo>
                    <a:lnTo>
                      <a:pt x="28" y="42"/>
                    </a:lnTo>
                    <a:lnTo>
                      <a:pt x="21" y="35"/>
                    </a:lnTo>
                    <a:lnTo>
                      <a:pt x="35" y="21"/>
                    </a:lnTo>
                    <a:lnTo>
                      <a:pt x="42" y="21"/>
                    </a:lnTo>
                    <a:lnTo>
                      <a:pt x="35" y="21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21"/>
                    </a:lnTo>
                    <a:lnTo>
                      <a:pt x="49" y="28"/>
                    </a:lnTo>
                    <a:lnTo>
                      <a:pt x="42" y="2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1" y="42"/>
                    </a:lnTo>
                    <a:lnTo>
                      <a:pt x="14" y="42"/>
                    </a:lnTo>
                    <a:lnTo>
                      <a:pt x="14" y="35"/>
                    </a:lnTo>
                    <a:lnTo>
                      <a:pt x="21" y="42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0" y="56"/>
                    </a:lnTo>
                    <a:lnTo>
                      <a:pt x="14" y="35"/>
                    </a:lnTo>
                    <a:lnTo>
                      <a:pt x="21" y="42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61" name="Freeform 941"/>
              <p:cNvSpPr>
                <a:spLocks/>
              </p:cNvSpPr>
              <p:nvPr/>
            </p:nvSpPr>
            <p:spPr bwMode="auto">
              <a:xfrm>
                <a:off x="3302" y="2153"/>
                <a:ext cx="35" cy="42"/>
              </a:xfrm>
              <a:custGeom>
                <a:avLst/>
                <a:gdLst>
                  <a:gd name="T0" fmla="*/ 28 w 35"/>
                  <a:gd name="T1" fmla="*/ 0 h 42"/>
                  <a:gd name="T2" fmla="*/ 21 w 35"/>
                  <a:gd name="T3" fmla="*/ 14 h 42"/>
                  <a:gd name="T4" fmla="*/ 21 w 35"/>
                  <a:gd name="T5" fmla="*/ 21 h 42"/>
                  <a:gd name="T6" fmla="*/ 0 w 35"/>
                  <a:gd name="T7" fmla="*/ 42 h 42"/>
                  <a:gd name="T8" fmla="*/ 7 w 35"/>
                  <a:gd name="T9" fmla="*/ 42 h 42"/>
                  <a:gd name="T10" fmla="*/ 21 w 35"/>
                  <a:gd name="T11" fmla="*/ 28 h 42"/>
                  <a:gd name="T12" fmla="*/ 28 w 35"/>
                  <a:gd name="T13" fmla="*/ 28 h 42"/>
                  <a:gd name="T14" fmla="*/ 35 w 35"/>
                  <a:gd name="T15" fmla="*/ 7 h 42"/>
                  <a:gd name="T16" fmla="*/ 28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28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62" name="Freeform 942"/>
              <p:cNvSpPr>
                <a:spLocks/>
              </p:cNvSpPr>
              <p:nvPr/>
            </p:nvSpPr>
            <p:spPr bwMode="auto">
              <a:xfrm>
                <a:off x="3295" y="2153"/>
                <a:ext cx="49" cy="50"/>
              </a:xfrm>
              <a:custGeom>
                <a:avLst/>
                <a:gdLst>
                  <a:gd name="T0" fmla="*/ 42 w 49"/>
                  <a:gd name="T1" fmla="*/ 0 h 50"/>
                  <a:gd name="T2" fmla="*/ 35 w 49"/>
                  <a:gd name="T3" fmla="*/ 14 h 50"/>
                  <a:gd name="T4" fmla="*/ 28 w 49"/>
                  <a:gd name="T5" fmla="*/ 14 h 50"/>
                  <a:gd name="T6" fmla="*/ 35 w 49"/>
                  <a:gd name="T7" fmla="*/ 14 h 50"/>
                  <a:gd name="T8" fmla="*/ 35 w 49"/>
                  <a:gd name="T9" fmla="*/ 21 h 50"/>
                  <a:gd name="T10" fmla="*/ 35 w 49"/>
                  <a:gd name="T11" fmla="*/ 28 h 50"/>
                  <a:gd name="T12" fmla="*/ 35 w 49"/>
                  <a:gd name="T13" fmla="*/ 28 h 50"/>
                  <a:gd name="T14" fmla="*/ 14 w 49"/>
                  <a:gd name="T15" fmla="*/ 50 h 50"/>
                  <a:gd name="T16" fmla="*/ 7 w 49"/>
                  <a:gd name="T17" fmla="*/ 50 h 50"/>
                  <a:gd name="T18" fmla="*/ 7 w 49"/>
                  <a:gd name="T19" fmla="*/ 42 h 50"/>
                  <a:gd name="T20" fmla="*/ 14 w 49"/>
                  <a:gd name="T21" fmla="*/ 42 h 50"/>
                  <a:gd name="T22" fmla="*/ 21 w 49"/>
                  <a:gd name="T23" fmla="*/ 50 h 50"/>
                  <a:gd name="T24" fmla="*/ 14 w 49"/>
                  <a:gd name="T25" fmla="*/ 42 h 50"/>
                  <a:gd name="T26" fmla="*/ 28 w 49"/>
                  <a:gd name="T27" fmla="*/ 28 h 50"/>
                  <a:gd name="T28" fmla="*/ 28 w 49"/>
                  <a:gd name="T29" fmla="*/ 28 h 50"/>
                  <a:gd name="T30" fmla="*/ 28 w 49"/>
                  <a:gd name="T31" fmla="*/ 28 h 50"/>
                  <a:gd name="T32" fmla="*/ 35 w 49"/>
                  <a:gd name="T33" fmla="*/ 28 h 50"/>
                  <a:gd name="T34" fmla="*/ 42 w 49"/>
                  <a:gd name="T35" fmla="*/ 28 h 50"/>
                  <a:gd name="T36" fmla="*/ 35 w 49"/>
                  <a:gd name="T37" fmla="*/ 28 h 50"/>
                  <a:gd name="T38" fmla="*/ 42 w 49"/>
                  <a:gd name="T39" fmla="*/ 7 h 50"/>
                  <a:gd name="T40" fmla="*/ 49 w 49"/>
                  <a:gd name="T41" fmla="*/ 7 h 50"/>
                  <a:gd name="T42" fmla="*/ 49 w 49"/>
                  <a:gd name="T43" fmla="*/ 7 h 50"/>
                  <a:gd name="T44" fmla="*/ 49 w 49"/>
                  <a:gd name="T45" fmla="*/ 7 h 50"/>
                  <a:gd name="T46" fmla="*/ 42 w 49"/>
                  <a:gd name="T47" fmla="*/ 28 h 50"/>
                  <a:gd name="T48" fmla="*/ 42 w 49"/>
                  <a:gd name="T49" fmla="*/ 35 h 50"/>
                  <a:gd name="T50" fmla="*/ 35 w 49"/>
                  <a:gd name="T51" fmla="*/ 35 h 50"/>
                  <a:gd name="T52" fmla="*/ 28 w 49"/>
                  <a:gd name="T53" fmla="*/ 35 h 50"/>
                  <a:gd name="T54" fmla="*/ 28 w 49"/>
                  <a:gd name="T55" fmla="*/ 28 h 50"/>
                  <a:gd name="T56" fmla="*/ 35 w 49"/>
                  <a:gd name="T57" fmla="*/ 35 h 50"/>
                  <a:gd name="T58" fmla="*/ 21 w 49"/>
                  <a:gd name="T59" fmla="*/ 50 h 50"/>
                  <a:gd name="T60" fmla="*/ 21 w 49"/>
                  <a:gd name="T61" fmla="*/ 50 h 50"/>
                  <a:gd name="T62" fmla="*/ 14 w 49"/>
                  <a:gd name="T63" fmla="*/ 50 h 50"/>
                  <a:gd name="T64" fmla="*/ 7 w 49"/>
                  <a:gd name="T65" fmla="*/ 50 h 50"/>
                  <a:gd name="T66" fmla="*/ 0 w 49"/>
                  <a:gd name="T67" fmla="*/ 50 h 50"/>
                  <a:gd name="T68" fmla="*/ 7 w 49"/>
                  <a:gd name="T69" fmla="*/ 42 h 50"/>
                  <a:gd name="T70" fmla="*/ 28 w 49"/>
                  <a:gd name="T71" fmla="*/ 21 h 50"/>
                  <a:gd name="T72" fmla="*/ 35 w 49"/>
                  <a:gd name="T73" fmla="*/ 28 h 50"/>
                  <a:gd name="T74" fmla="*/ 28 w 49"/>
                  <a:gd name="T75" fmla="*/ 21 h 50"/>
                  <a:gd name="T76" fmla="*/ 28 w 49"/>
                  <a:gd name="T77" fmla="*/ 14 h 50"/>
                  <a:gd name="T78" fmla="*/ 28 w 49"/>
                  <a:gd name="T79" fmla="*/ 14 h 50"/>
                  <a:gd name="T80" fmla="*/ 28 w 49"/>
                  <a:gd name="T81" fmla="*/ 14 h 50"/>
                  <a:gd name="T82" fmla="*/ 35 w 49"/>
                  <a:gd name="T83" fmla="*/ 0 h 50"/>
                  <a:gd name="T84" fmla="*/ 42 w 49"/>
                  <a:gd name="T8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50">
                    <a:moveTo>
                      <a:pt x="42" y="0"/>
                    </a:moveTo>
                    <a:lnTo>
                      <a:pt x="35" y="14"/>
                    </a:lnTo>
                    <a:lnTo>
                      <a:pt x="28" y="14"/>
                    </a:lnTo>
                    <a:lnTo>
                      <a:pt x="35" y="14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14" y="50"/>
                    </a:lnTo>
                    <a:lnTo>
                      <a:pt x="7" y="50"/>
                    </a:lnTo>
                    <a:lnTo>
                      <a:pt x="7" y="42"/>
                    </a:lnTo>
                    <a:lnTo>
                      <a:pt x="14" y="42"/>
                    </a:lnTo>
                    <a:lnTo>
                      <a:pt x="21" y="50"/>
                    </a:lnTo>
                    <a:lnTo>
                      <a:pt x="14" y="42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42" y="28"/>
                    </a:lnTo>
                    <a:lnTo>
                      <a:pt x="35" y="28"/>
                    </a:lnTo>
                    <a:lnTo>
                      <a:pt x="42" y="7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9" y="7"/>
                    </a:lnTo>
                    <a:lnTo>
                      <a:pt x="42" y="28"/>
                    </a:lnTo>
                    <a:lnTo>
                      <a:pt x="42" y="35"/>
                    </a:lnTo>
                    <a:lnTo>
                      <a:pt x="35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35" y="35"/>
                    </a:lnTo>
                    <a:lnTo>
                      <a:pt x="21" y="50"/>
                    </a:lnTo>
                    <a:lnTo>
                      <a:pt x="21" y="50"/>
                    </a:lnTo>
                    <a:lnTo>
                      <a:pt x="14" y="50"/>
                    </a:lnTo>
                    <a:lnTo>
                      <a:pt x="7" y="50"/>
                    </a:lnTo>
                    <a:lnTo>
                      <a:pt x="0" y="50"/>
                    </a:lnTo>
                    <a:lnTo>
                      <a:pt x="7" y="42"/>
                    </a:lnTo>
                    <a:lnTo>
                      <a:pt x="28" y="21"/>
                    </a:lnTo>
                    <a:lnTo>
                      <a:pt x="35" y="28"/>
                    </a:lnTo>
                    <a:lnTo>
                      <a:pt x="28" y="21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35" y="0"/>
                    </a:lnTo>
                    <a:lnTo>
                      <a:pt x="42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63" name="Freeform 943"/>
              <p:cNvSpPr>
                <a:spLocks/>
              </p:cNvSpPr>
              <p:nvPr/>
            </p:nvSpPr>
            <p:spPr bwMode="auto">
              <a:xfrm>
                <a:off x="3330" y="2146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14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14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64" name="Freeform 944"/>
              <p:cNvSpPr>
                <a:spLocks/>
              </p:cNvSpPr>
              <p:nvPr/>
            </p:nvSpPr>
            <p:spPr bwMode="auto">
              <a:xfrm>
                <a:off x="3316" y="2167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21 h 50"/>
                  <a:gd name="T4" fmla="*/ 14 w 35"/>
                  <a:gd name="T5" fmla="*/ 28 h 50"/>
                  <a:gd name="T6" fmla="*/ 0 w 35"/>
                  <a:gd name="T7" fmla="*/ 43 h 50"/>
                  <a:gd name="T8" fmla="*/ 7 w 35"/>
                  <a:gd name="T9" fmla="*/ 50 h 50"/>
                  <a:gd name="T10" fmla="*/ 21 w 35"/>
                  <a:gd name="T11" fmla="*/ 28 h 50"/>
                  <a:gd name="T12" fmla="*/ 28 w 35"/>
                  <a:gd name="T13" fmla="*/ 28 h 50"/>
                  <a:gd name="T14" fmla="*/ 35 w 35"/>
                  <a:gd name="T15" fmla="*/ 14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21"/>
                    </a:lnTo>
                    <a:lnTo>
                      <a:pt x="14" y="28"/>
                    </a:lnTo>
                    <a:lnTo>
                      <a:pt x="0" y="43"/>
                    </a:lnTo>
                    <a:lnTo>
                      <a:pt x="7" y="50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65" name="Freeform 945"/>
              <p:cNvSpPr>
                <a:spLocks/>
              </p:cNvSpPr>
              <p:nvPr/>
            </p:nvSpPr>
            <p:spPr bwMode="auto">
              <a:xfrm>
                <a:off x="3309" y="2167"/>
                <a:ext cx="49" cy="64"/>
              </a:xfrm>
              <a:custGeom>
                <a:avLst/>
                <a:gdLst>
                  <a:gd name="T0" fmla="*/ 42 w 49"/>
                  <a:gd name="T1" fmla="*/ 7 h 64"/>
                  <a:gd name="T2" fmla="*/ 28 w 49"/>
                  <a:gd name="T3" fmla="*/ 28 h 64"/>
                  <a:gd name="T4" fmla="*/ 21 w 49"/>
                  <a:gd name="T5" fmla="*/ 21 h 64"/>
                  <a:gd name="T6" fmla="*/ 28 w 49"/>
                  <a:gd name="T7" fmla="*/ 21 h 64"/>
                  <a:gd name="T8" fmla="*/ 28 w 49"/>
                  <a:gd name="T9" fmla="*/ 28 h 64"/>
                  <a:gd name="T10" fmla="*/ 28 w 49"/>
                  <a:gd name="T11" fmla="*/ 36 h 64"/>
                  <a:gd name="T12" fmla="*/ 28 w 49"/>
                  <a:gd name="T13" fmla="*/ 36 h 64"/>
                  <a:gd name="T14" fmla="*/ 14 w 49"/>
                  <a:gd name="T15" fmla="*/ 50 h 64"/>
                  <a:gd name="T16" fmla="*/ 7 w 49"/>
                  <a:gd name="T17" fmla="*/ 50 h 64"/>
                  <a:gd name="T18" fmla="*/ 14 w 49"/>
                  <a:gd name="T19" fmla="*/ 43 h 64"/>
                  <a:gd name="T20" fmla="*/ 21 w 49"/>
                  <a:gd name="T21" fmla="*/ 50 h 64"/>
                  <a:gd name="T22" fmla="*/ 21 w 49"/>
                  <a:gd name="T23" fmla="*/ 57 h 64"/>
                  <a:gd name="T24" fmla="*/ 14 w 49"/>
                  <a:gd name="T25" fmla="*/ 50 h 64"/>
                  <a:gd name="T26" fmla="*/ 28 w 49"/>
                  <a:gd name="T27" fmla="*/ 28 h 64"/>
                  <a:gd name="T28" fmla="*/ 28 w 49"/>
                  <a:gd name="T29" fmla="*/ 28 h 64"/>
                  <a:gd name="T30" fmla="*/ 28 w 49"/>
                  <a:gd name="T31" fmla="*/ 28 h 64"/>
                  <a:gd name="T32" fmla="*/ 35 w 49"/>
                  <a:gd name="T33" fmla="*/ 28 h 64"/>
                  <a:gd name="T34" fmla="*/ 42 w 49"/>
                  <a:gd name="T35" fmla="*/ 28 h 64"/>
                  <a:gd name="T36" fmla="*/ 35 w 49"/>
                  <a:gd name="T37" fmla="*/ 28 h 64"/>
                  <a:gd name="T38" fmla="*/ 42 w 49"/>
                  <a:gd name="T39" fmla="*/ 14 h 64"/>
                  <a:gd name="T40" fmla="*/ 49 w 49"/>
                  <a:gd name="T41" fmla="*/ 14 h 64"/>
                  <a:gd name="T42" fmla="*/ 49 w 49"/>
                  <a:gd name="T43" fmla="*/ 14 h 64"/>
                  <a:gd name="T44" fmla="*/ 49 w 49"/>
                  <a:gd name="T45" fmla="*/ 14 h 64"/>
                  <a:gd name="T46" fmla="*/ 42 w 49"/>
                  <a:gd name="T47" fmla="*/ 28 h 64"/>
                  <a:gd name="T48" fmla="*/ 35 w 49"/>
                  <a:gd name="T49" fmla="*/ 36 h 64"/>
                  <a:gd name="T50" fmla="*/ 35 w 49"/>
                  <a:gd name="T51" fmla="*/ 36 h 64"/>
                  <a:gd name="T52" fmla="*/ 28 w 49"/>
                  <a:gd name="T53" fmla="*/ 36 h 64"/>
                  <a:gd name="T54" fmla="*/ 28 w 49"/>
                  <a:gd name="T55" fmla="*/ 28 h 64"/>
                  <a:gd name="T56" fmla="*/ 35 w 49"/>
                  <a:gd name="T57" fmla="*/ 36 h 64"/>
                  <a:gd name="T58" fmla="*/ 21 w 49"/>
                  <a:gd name="T59" fmla="*/ 57 h 64"/>
                  <a:gd name="T60" fmla="*/ 14 w 49"/>
                  <a:gd name="T61" fmla="*/ 64 h 64"/>
                  <a:gd name="T62" fmla="*/ 14 w 49"/>
                  <a:gd name="T63" fmla="*/ 57 h 64"/>
                  <a:gd name="T64" fmla="*/ 7 w 49"/>
                  <a:gd name="T65" fmla="*/ 50 h 64"/>
                  <a:gd name="T66" fmla="*/ 0 w 49"/>
                  <a:gd name="T67" fmla="*/ 43 h 64"/>
                  <a:gd name="T68" fmla="*/ 7 w 49"/>
                  <a:gd name="T69" fmla="*/ 43 h 64"/>
                  <a:gd name="T70" fmla="*/ 21 w 49"/>
                  <a:gd name="T71" fmla="*/ 28 h 64"/>
                  <a:gd name="T72" fmla="*/ 28 w 49"/>
                  <a:gd name="T73" fmla="*/ 36 h 64"/>
                  <a:gd name="T74" fmla="*/ 21 w 49"/>
                  <a:gd name="T75" fmla="*/ 28 h 64"/>
                  <a:gd name="T76" fmla="*/ 21 w 49"/>
                  <a:gd name="T77" fmla="*/ 21 h 64"/>
                  <a:gd name="T78" fmla="*/ 21 w 49"/>
                  <a:gd name="T79" fmla="*/ 21 h 64"/>
                  <a:gd name="T80" fmla="*/ 21 w 49"/>
                  <a:gd name="T81" fmla="*/ 21 h 64"/>
                  <a:gd name="T82" fmla="*/ 35 w 49"/>
                  <a:gd name="T83" fmla="*/ 0 h 64"/>
                  <a:gd name="T84" fmla="*/ 42 w 49"/>
                  <a:gd name="T85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4">
                    <a:moveTo>
                      <a:pt x="42" y="7"/>
                    </a:moveTo>
                    <a:lnTo>
                      <a:pt x="28" y="28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28" y="28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14" y="50"/>
                    </a:lnTo>
                    <a:lnTo>
                      <a:pt x="7" y="50"/>
                    </a:lnTo>
                    <a:lnTo>
                      <a:pt x="14" y="43"/>
                    </a:lnTo>
                    <a:lnTo>
                      <a:pt x="21" y="50"/>
                    </a:lnTo>
                    <a:lnTo>
                      <a:pt x="21" y="57"/>
                    </a:lnTo>
                    <a:lnTo>
                      <a:pt x="14" y="50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42" y="28"/>
                    </a:lnTo>
                    <a:lnTo>
                      <a:pt x="35" y="28"/>
                    </a:lnTo>
                    <a:lnTo>
                      <a:pt x="42" y="14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9" y="14"/>
                    </a:lnTo>
                    <a:lnTo>
                      <a:pt x="42" y="28"/>
                    </a:lnTo>
                    <a:lnTo>
                      <a:pt x="35" y="36"/>
                    </a:lnTo>
                    <a:lnTo>
                      <a:pt x="35" y="36"/>
                    </a:lnTo>
                    <a:lnTo>
                      <a:pt x="28" y="36"/>
                    </a:lnTo>
                    <a:lnTo>
                      <a:pt x="28" y="28"/>
                    </a:lnTo>
                    <a:lnTo>
                      <a:pt x="35" y="36"/>
                    </a:lnTo>
                    <a:lnTo>
                      <a:pt x="21" y="57"/>
                    </a:lnTo>
                    <a:lnTo>
                      <a:pt x="14" y="64"/>
                    </a:lnTo>
                    <a:lnTo>
                      <a:pt x="14" y="57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21" y="28"/>
                    </a:lnTo>
                    <a:lnTo>
                      <a:pt x="28" y="36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35" y="0"/>
                    </a:lnTo>
                    <a:lnTo>
                      <a:pt x="4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66" name="Freeform 946"/>
              <p:cNvSpPr>
                <a:spLocks/>
              </p:cNvSpPr>
              <p:nvPr/>
            </p:nvSpPr>
            <p:spPr bwMode="auto">
              <a:xfrm>
                <a:off x="3344" y="2160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7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21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21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67" name="Freeform 947"/>
              <p:cNvSpPr>
                <a:spLocks/>
              </p:cNvSpPr>
              <p:nvPr/>
            </p:nvSpPr>
            <p:spPr bwMode="auto">
              <a:xfrm>
                <a:off x="3330" y="2188"/>
                <a:ext cx="35" cy="43"/>
              </a:xfrm>
              <a:custGeom>
                <a:avLst/>
                <a:gdLst>
                  <a:gd name="T0" fmla="*/ 28 w 35"/>
                  <a:gd name="T1" fmla="*/ 0 h 43"/>
                  <a:gd name="T2" fmla="*/ 14 w 35"/>
                  <a:gd name="T3" fmla="*/ 15 h 43"/>
                  <a:gd name="T4" fmla="*/ 14 w 35"/>
                  <a:gd name="T5" fmla="*/ 22 h 43"/>
                  <a:gd name="T6" fmla="*/ 0 w 35"/>
                  <a:gd name="T7" fmla="*/ 43 h 43"/>
                  <a:gd name="T8" fmla="*/ 0 w 35"/>
                  <a:gd name="T9" fmla="*/ 43 h 43"/>
                  <a:gd name="T10" fmla="*/ 21 w 35"/>
                  <a:gd name="T11" fmla="*/ 22 h 43"/>
                  <a:gd name="T12" fmla="*/ 21 w 35"/>
                  <a:gd name="T13" fmla="*/ 22 h 43"/>
                  <a:gd name="T14" fmla="*/ 35 w 35"/>
                  <a:gd name="T15" fmla="*/ 7 h 43"/>
                  <a:gd name="T16" fmla="*/ 28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28" y="0"/>
                    </a:moveTo>
                    <a:lnTo>
                      <a:pt x="14" y="15"/>
                    </a:lnTo>
                    <a:lnTo>
                      <a:pt x="14" y="22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68" name="Freeform 948"/>
              <p:cNvSpPr>
                <a:spLocks/>
              </p:cNvSpPr>
              <p:nvPr/>
            </p:nvSpPr>
            <p:spPr bwMode="auto">
              <a:xfrm>
                <a:off x="3330" y="2181"/>
                <a:ext cx="50" cy="57"/>
              </a:xfrm>
              <a:custGeom>
                <a:avLst/>
                <a:gdLst>
                  <a:gd name="T0" fmla="*/ 35 w 50"/>
                  <a:gd name="T1" fmla="*/ 14 h 57"/>
                  <a:gd name="T2" fmla="*/ 21 w 50"/>
                  <a:gd name="T3" fmla="*/ 29 h 57"/>
                  <a:gd name="T4" fmla="*/ 14 w 50"/>
                  <a:gd name="T5" fmla="*/ 22 h 57"/>
                  <a:gd name="T6" fmla="*/ 21 w 50"/>
                  <a:gd name="T7" fmla="*/ 22 h 57"/>
                  <a:gd name="T8" fmla="*/ 21 w 50"/>
                  <a:gd name="T9" fmla="*/ 29 h 57"/>
                  <a:gd name="T10" fmla="*/ 21 w 50"/>
                  <a:gd name="T11" fmla="*/ 36 h 57"/>
                  <a:gd name="T12" fmla="*/ 21 w 50"/>
                  <a:gd name="T13" fmla="*/ 36 h 57"/>
                  <a:gd name="T14" fmla="*/ 7 w 50"/>
                  <a:gd name="T15" fmla="*/ 57 h 57"/>
                  <a:gd name="T16" fmla="*/ 0 w 50"/>
                  <a:gd name="T17" fmla="*/ 50 h 57"/>
                  <a:gd name="T18" fmla="*/ 0 w 50"/>
                  <a:gd name="T19" fmla="*/ 50 h 57"/>
                  <a:gd name="T20" fmla="*/ 35 w 50"/>
                  <a:gd name="T21" fmla="*/ 14 h 57"/>
                  <a:gd name="T22" fmla="*/ 43 w 50"/>
                  <a:gd name="T23" fmla="*/ 14 h 57"/>
                  <a:gd name="T24" fmla="*/ 35 w 50"/>
                  <a:gd name="T25" fmla="*/ 22 h 57"/>
                  <a:gd name="T26" fmla="*/ 28 w 50"/>
                  <a:gd name="T27" fmla="*/ 14 h 57"/>
                  <a:gd name="T28" fmla="*/ 28 w 50"/>
                  <a:gd name="T29" fmla="*/ 7 h 57"/>
                  <a:gd name="T30" fmla="*/ 35 w 50"/>
                  <a:gd name="T31" fmla="*/ 0 h 57"/>
                  <a:gd name="T32" fmla="*/ 35 w 50"/>
                  <a:gd name="T33" fmla="*/ 7 h 57"/>
                  <a:gd name="T34" fmla="*/ 43 w 50"/>
                  <a:gd name="T35" fmla="*/ 14 h 57"/>
                  <a:gd name="T36" fmla="*/ 50 w 50"/>
                  <a:gd name="T37" fmla="*/ 22 h 57"/>
                  <a:gd name="T38" fmla="*/ 43 w 50"/>
                  <a:gd name="T39" fmla="*/ 22 h 57"/>
                  <a:gd name="T40" fmla="*/ 7 w 50"/>
                  <a:gd name="T41" fmla="*/ 57 h 57"/>
                  <a:gd name="T42" fmla="*/ 7 w 50"/>
                  <a:gd name="T43" fmla="*/ 57 h 57"/>
                  <a:gd name="T44" fmla="*/ 0 w 50"/>
                  <a:gd name="T45" fmla="*/ 50 h 57"/>
                  <a:gd name="T46" fmla="*/ 14 w 50"/>
                  <a:gd name="T47" fmla="*/ 29 h 57"/>
                  <a:gd name="T48" fmla="*/ 21 w 50"/>
                  <a:gd name="T49" fmla="*/ 36 h 57"/>
                  <a:gd name="T50" fmla="*/ 14 w 50"/>
                  <a:gd name="T51" fmla="*/ 29 h 57"/>
                  <a:gd name="T52" fmla="*/ 14 w 50"/>
                  <a:gd name="T53" fmla="*/ 22 h 57"/>
                  <a:gd name="T54" fmla="*/ 14 w 50"/>
                  <a:gd name="T55" fmla="*/ 22 h 57"/>
                  <a:gd name="T56" fmla="*/ 14 w 50"/>
                  <a:gd name="T57" fmla="*/ 22 h 57"/>
                  <a:gd name="T58" fmla="*/ 28 w 50"/>
                  <a:gd name="T59" fmla="*/ 7 h 57"/>
                  <a:gd name="T60" fmla="*/ 35 w 50"/>
                  <a:gd name="T61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" h="57">
                    <a:moveTo>
                      <a:pt x="35" y="14"/>
                    </a:moveTo>
                    <a:lnTo>
                      <a:pt x="21" y="29"/>
                    </a:lnTo>
                    <a:lnTo>
                      <a:pt x="14" y="22"/>
                    </a:lnTo>
                    <a:lnTo>
                      <a:pt x="21" y="22"/>
                    </a:lnTo>
                    <a:lnTo>
                      <a:pt x="21" y="29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35" y="14"/>
                    </a:lnTo>
                    <a:lnTo>
                      <a:pt x="43" y="14"/>
                    </a:lnTo>
                    <a:lnTo>
                      <a:pt x="35" y="22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3" y="14"/>
                    </a:lnTo>
                    <a:lnTo>
                      <a:pt x="50" y="22"/>
                    </a:lnTo>
                    <a:lnTo>
                      <a:pt x="43" y="22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21" y="36"/>
                    </a:lnTo>
                    <a:lnTo>
                      <a:pt x="14" y="29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69" name="Freeform 949"/>
              <p:cNvSpPr>
                <a:spLocks/>
              </p:cNvSpPr>
              <p:nvPr/>
            </p:nvSpPr>
            <p:spPr bwMode="auto">
              <a:xfrm>
                <a:off x="3344" y="2203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14 w 36"/>
                  <a:gd name="T3" fmla="*/ 14 h 49"/>
                  <a:gd name="T4" fmla="*/ 14 w 36"/>
                  <a:gd name="T5" fmla="*/ 21 h 49"/>
                  <a:gd name="T6" fmla="*/ 0 w 36"/>
                  <a:gd name="T7" fmla="*/ 42 h 49"/>
                  <a:gd name="T8" fmla="*/ 0 w 36"/>
                  <a:gd name="T9" fmla="*/ 49 h 49"/>
                  <a:gd name="T10" fmla="*/ 14 w 36"/>
                  <a:gd name="T11" fmla="*/ 28 h 49"/>
                  <a:gd name="T12" fmla="*/ 21 w 36"/>
                  <a:gd name="T13" fmla="*/ 28 h 49"/>
                  <a:gd name="T14" fmla="*/ 36 w 36"/>
                  <a:gd name="T15" fmla="*/ 7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70" name="Freeform 950"/>
              <p:cNvSpPr>
                <a:spLocks/>
              </p:cNvSpPr>
              <p:nvPr/>
            </p:nvSpPr>
            <p:spPr bwMode="auto">
              <a:xfrm>
                <a:off x="3344" y="2203"/>
                <a:ext cx="43" cy="70"/>
              </a:xfrm>
              <a:custGeom>
                <a:avLst/>
                <a:gdLst>
                  <a:gd name="T0" fmla="*/ 36 w 43"/>
                  <a:gd name="T1" fmla="*/ 7 h 70"/>
                  <a:gd name="T2" fmla="*/ 21 w 43"/>
                  <a:gd name="T3" fmla="*/ 21 h 70"/>
                  <a:gd name="T4" fmla="*/ 14 w 43"/>
                  <a:gd name="T5" fmla="*/ 14 h 70"/>
                  <a:gd name="T6" fmla="*/ 21 w 43"/>
                  <a:gd name="T7" fmla="*/ 14 h 70"/>
                  <a:gd name="T8" fmla="*/ 21 w 43"/>
                  <a:gd name="T9" fmla="*/ 21 h 70"/>
                  <a:gd name="T10" fmla="*/ 21 w 43"/>
                  <a:gd name="T11" fmla="*/ 28 h 70"/>
                  <a:gd name="T12" fmla="*/ 21 w 43"/>
                  <a:gd name="T13" fmla="*/ 28 h 70"/>
                  <a:gd name="T14" fmla="*/ 7 w 43"/>
                  <a:gd name="T15" fmla="*/ 49 h 70"/>
                  <a:gd name="T16" fmla="*/ 0 w 43"/>
                  <a:gd name="T17" fmla="*/ 42 h 70"/>
                  <a:gd name="T18" fmla="*/ 7 w 43"/>
                  <a:gd name="T19" fmla="*/ 42 h 70"/>
                  <a:gd name="T20" fmla="*/ 7 w 43"/>
                  <a:gd name="T21" fmla="*/ 49 h 70"/>
                  <a:gd name="T22" fmla="*/ 7 w 43"/>
                  <a:gd name="T23" fmla="*/ 56 h 70"/>
                  <a:gd name="T24" fmla="*/ 0 w 43"/>
                  <a:gd name="T25" fmla="*/ 49 h 70"/>
                  <a:gd name="T26" fmla="*/ 14 w 43"/>
                  <a:gd name="T27" fmla="*/ 28 h 70"/>
                  <a:gd name="T28" fmla="*/ 14 w 43"/>
                  <a:gd name="T29" fmla="*/ 28 h 70"/>
                  <a:gd name="T30" fmla="*/ 14 w 43"/>
                  <a:gd name="T31" fmla="*/ 28 h 70"/>
                  <a:gd name="T32" fmla="*/ 21 w 43"/>
                  <a:gd name="T33" fmla="*/ 28 h 70"/>
                  <a:gd name="T34" fmla="*/ 29 w 43"/>
                  <a:gd name="T35" fmla="*/ 35 h 70"/>
                  <a:gd name="T36" fmla="*/ 21 w 43"/>
                  <a:gd name="T37" fmla="*/ 28 h 70"/>
                  <a:gd name="T38" fmla="*/ 36 w 43"/>
                  <a:gd name="T39" fmla="*/ 7 h 70"/>
                  <a:gd name="T40" fmla="*/ 43 w 43"/>
                  <a:gd name="T41" fmla="*/ 7 h 70"/>
                  <a:gd name="T42" fmla="*/ 43 w 43"/>
                  <a:gd name="T43" fmla="*/ 7 h 70"/>
                  <a:gd name="T44" fmla="*/ 43 w 43"/>
                  <a:gd name="T45" fmla="*/ 14 h 70"/>
                  <a:gd name="T46" fmla="*/ 29 w 43"/>
                  <a:gd name="T47" fmla="*/ 35 h 70"/>
                  <a:gd name="T48" fmla="*/ 29 w 43"/>
                  <a:gd name="T49" fmla="*/ 35 h 70"/>
                  <a:gd name="T50" fmla="*/ 21 w 43"/>
                  <a:gd name="T51" fmla="*/ 35 h 70"/>
                  <a:gd name="T52" fmla="*/ 14 w 43"/>
                  <a:gd name="T53" fmla="*/ 35 h 70"/>
                  <a:gd name="T54" fmla="*/ 14 w 43"/>
                  <a:gd name="T55" fmla="*/ 28 h 70"/>
                  <a:gd name="T56" fmla="*/ 21 w 43"/>
                  <a:gd name="T57" fmla="*/ 35 h 70"/>
                  <a:gd name="T58" fmla="*/ 7 w 43"/>
                  <a:gd name="T59" fmla="*/ 56 h 70"/>
                  <a:gd name="T60" fmla="*/ 0 w 43"/>
                  <a:gd name="T61" fmla="*/ 70 h 70"/>
                  <a:gd name="T62" fmla="*/ 0 w 43"/>
                  <a:gd name="T63" fmla="*/ 49 h 70"/>
                  <a:gd name="T64" fmla="*/ 0 w 43"/>
                  <a:gd name="T65" fmla="*/ 42 h 70"/>
                  <a:gd name="T66" fmla="*/ 0 w 43"/>
                  <a:gd name="T67" fmla="*/ 42 h 70"/>
                  <a:gd name="T68" fmla="*/ 0 w 43"/>
                  <a:gd name="T69" fmla="*/ 42 h 70"/>
                  <a:gd name="T70" fmla="*/ 14 w 43"/>
                  <a:gd name="T71" fmla="*/ 21 h 70"/>
                  <a:gd name="T72" fmla="*/ 21 w 43"/>
                  <a:gd name="T73" fmla="*/ 28 h 70"/>
                  <a:gd name="T74" fmla="*/ 14 w 43"/>
                  <a:gd name="T75" fmla="*/ 21 h 70"/>
                  <a:gd name="T76" fmla="*/ 14 w 43"/>
                  <a:gd name="T77" fmla="*/ 14 h 70"/>
                  <a:gd name="T78" fmla="*/ 14 w 43"/>
                  <a:gd name="T79" fmla="*/ 14 h 70"/>
                  <a:gd name="T80" fmla="*/ 14 w 43"/>
                  <a:gd name="T81" fmla="*/ 14 h 70"/>
                  <a:gd name="T82" fmla="*/ 29 w 43"/>
                  <a:gd name="T83" fmla="*/ 0 h 70"/>
                  <a:gd name="T84" fmla="*/ 36 w 43"/>
                  <a:gd name="T85" fmla="*/ 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70">
                    <a:moveTo>
                      <a:pt x="36" y="7"/>
                    </a:moveTo>
                    <a:lnTo>
                      <a:pt x="21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7" y="49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7" y="49"/>
                    </a:lnTo>
                    <a:lnTo>
                      <a:pt x="7" y="56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9" y="35"/>
                    </a:lnTo>
                    <a:lnTo>
                      <a:pt x="21" y="28"/>
                    </a:lnTo>
                    <a:lnTo>
                      <a:pt x="36" y="7"/>
                    </a:lnTo>
                    <a:lnTo>
                      <a:pt x="43" y="7"/>
                    </a:lnTo>
                    <a:lnTo>
                      <a:pt x="43" y="7"/>
                    </a:lnTo>
                    <a:lnTo>
                      <a:pt x="43" y="14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6"/>
                    </a:lnTo>
                    <a:lnTo>
                      <a:pt x="0" y="70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1"/>
                    </a:lnTo>
                    <a:lnTo>
                      <a:pt x="21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9" y="0"/>
                    </a:lnTo>
                    <a:lnTo>
                      <a:pt x="36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71" name="Freeform 951"/>
              <p:cNvSpPr>
                <a:spLocks/>
              </p:cNvSpPr>
              <p:nvPr/>
            </p:nvSpPr>
            <p:spPr bwMode="auto">
              <a:xfrm>
                <a:off x="3373" y="2195"/>
                <a:ext cx="14" cy="22"/>
              </a:xfrm>
              <a:custGeom>
                <a:avLst/>
                <a:gdLst>
                  <a:gd name="T0" fmla="*/ 7 w 14"/>
                  <a:gd name="T1" fmla="*/ 22 h 22"/>
                  <a:gd name="T2" fmla="*/ 0 w 14"/>
                  <a:gd name="T3" fmla="*/ 15 h 22"/>
                  <a:gd name="T4" fmla="*/ 0 w 14"/>
                  <a:gd name="T5" fmla="*/ 8 h 22"/>
                  <a:gd name="T6" fmla="*/ 7 w 14"/>
                  <a:gd name="T7" fmla="*/ 0 h 22"/>
                  <a:gd name="T8" fmla="*/ 7 w 14"/>
                  <a:gd name="T9" fmla="*/ 8 h 22"/>
                  <a:gd name="T10" fmla="*/ 14 w 14"/>
                  <a:gd name="T11" fmla="*/ 15 h 22"/>
                  <a:gd name="T12" fmla="*/ 7 w 14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7" y="22"/>
                    </a:moveTo>
                    <a:lnTo>
                      <a:pt x="0" y="15"/>
                    </a:lnTo>
                    <a:lnTo>
                      <a:pt x="0" y="8"/>
                    </a:lnTo>
                    <a:lnTo>
                      <a:pt x="7" y="0"/>
                    </a:lnTo>
                    <a:lnTo>
                      <a:pt x="7" y="8"/>
                    </a:lnTo>
                    <a:lnTo>
                      <a:pt x="14" y="15"/>
                    </a:lnTo>
                    <a:lnTo>
                      <a:pt x="7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72" name="Freeform 952"/>
              <p:cNvSpPr>
                <a:spLocks/>
              </p:cNvSpPr>
              <p:nvPr/>
            </p:nvSpPr>
            <p:spPr bwMode="auto">
              <a:xfrm>
                <a:off x="3358" y="2217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15 w 36"/>
                  <a:gd name="T3" fmla="*/ 21 h 49"/>
                  <a:gd name="T4" fmla="*/ 15 w 36"/>
                  <a:gd name="T5" fmla="*/ 28 h 49"/>
                  <a:gd name="T6" fmla="*/ 0 w 36"/>
                  <a:gd name="T7" fmla="*/ 49 h 49"/>
                  <a:gd name="T8" fmla="*/ 0 w 36"/>
                  <a:gd name="T9" fmla="*/ 49 h 49"/>
                  <a:gd name="T10" fmla="*/ 15 w 36"/>
                  <a:gd name="T11" fmla="*/ 28 h 49"/>
                  <a:gd name="T12" fmla="*/ 22 w 36"/>
                  <a:gd name="T13" fmla="*/ 28 h 49"/>
                  <a:gd name="T14" fmla="*/ 36 w 36"/>
                  <a:gd name="T15" fmla="*/ 14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15" y="21"/>
                    </a:lnTo>
                    <a:lnTo>
                      <a:pt x="15" y="2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5" y="28"/>
                    </a:lnTo>
                    <a:lnTo>
                      <a:pt x="22" y="28"/>
                    </a:lnTo>
                    <a:lnTo>
                      <a:pt x="36" y="14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73" name="Freeform 953"/>
              <p:cNvSpPr>
                <a:spLocks/>
              </p:cNvSpPr>
              <p:nvPr/>
            </p:nvSpPr>
            <p:spPr bwMode="auto">
              <a:xfrm>
                <a:off x="3358" y="2210"/>
                <a:ext cx="50" cy="63"/>
              </a:xfrm>
              <a:custGeom>
                <a:avLst/>
                <a:gdLst>
                  <a:gd name="T0" fmla="*/ 36 w 50"/>
                  <a:gd name="T1" fmla="*/ 14 h 63"/>
                  <a:gd name="T2" fmla="*/ 22 w 50"/>
                  <a:gd name="T3" fmla="*/ 35 h 63"/>
                  <a:gd name="T4" fmla="*/ 15 w 50"/>
                  <a:gd name="T5" fmla="*/ 28 h 63"/>
                  <a:gd name="T6" fmla="*/ 22 w 50"/>
                  <a:gd name="T7" fmla="*/ 28 h 63"/>
                  <a:gd name="T8" fmla="*/ 22 w 50"/>
                  <a:gd name="T9" fmla="*/ 35 h 63"/>
                  <a:gd name="T10" fmla="*/ 22 w 50"/>
                  <a:gd name="T11" fmla="*/ 42 h 63"/>
                  <a:gd name="T12" fmla="*/ 22 w 50"/>
                  <a:gd name="T13" fmla="*/ 42 h 63"/>
                  <a:gd name="T14" fmla="*/ 7 w 50"/>
                  <a:gd name="T15" fmla="*/ 63 h 63"/>
                  <a:gd name="T16" fmla="*/ 0 w 50"/>
                  <a:gd name="T17" fmla="*/ 56 h 63"/>
                  <a:gd name="T18" fmla="*/ 0 w 50"/>
                  <a:gd name="T19" fmla="*/ 56 h 63"/>
                  <a:gd name="T20" fmla="*/ 15 w 50"/>
                  <a:gd name="T21" fmla="*/ 35 h 63"/>
                  <a:gd name="T22" fmla="*/ 15 w 50"/>
                  <a:gd name="T23" fmla="*/ 35 h 63"/>
                  <a:gd name="T24" fmla="*/ 15 w 50"/>
                  <a:gd name="T25" fmla="*/ 35 h 63"/>
                  <a:gd name="T26" fmla="*/ 22 w 50"/>
                  <a:gd name="T27" fmla="*/ 35 h 63"/>
                  <a:gd name="T28" fmla="*/ 29 w 50"/>
                  <a:gd name="T29" fmla="*/ 42 h 63"/>
                  <a:gd name="T30" fmla="*/ 22 w 50"/>
                  <a:gd name="T31" fmla="*/ 35 h 63"/>
                  <a:gd name="T32" fmla="*/ 36 w 50"/>
                  <a:gd name="T33" fmla="*/ 21 h 63"/>
                  <a:gd name="T34" fmla="*/ 43 w 50"/>
                  <a:gd name="T35" fmla="*/ 21 h 63"/>
                  <a:gd name="T36" fmla="*/ 36 w 50"/>
                  <a:gd name="T37" fmla="*/ 21 h 63"/>
                  <a:gd name="T38" fmla="*/ 29 w 50"/>
                  <a:gd name="T39" fmla="*/ 7 h 63"/>
                  <a:gd name="T40" fmla="*/ 29 w 50"/>
                  <a:gd name="T41" fmla="*/ 7 h 63"/>
                  <a:gd name="T42" fmla="*/ 36 w 50"/>
                  <a:gd name="T43" fmla="*/ 0 h 63"/>
                  <a:gd name="T44" fmla="*/ 36 w 50"/>
                  <a:gd name="T45" fmla="*/ 7 h 63"/>
                  <a:gd name="T46" fmla="*/ 43 w 50"/>
                  <a:gd name="T47" fmla="*/ 21 h 63"/>
                  <a:gd name="T48" fmla="*/ 50 w 50"/>
                  <a:gd name="T49" fmla="*/ 28 h 63"/>
                  <a:gd name="T50" fmla="*/ 43 w 50"/>
                  <a:gd name="T51" fmla="*/ 28 h 63"/>
                  <a:gd name="T52" fmla="*/ 29 w 50"/>
                  <a:gd name="T53" fmla="*/ 42 h 63"/>
                  <a:gd name="T54" fmla="*/ 29 w 50"/>
                  <a:gd name="T55" fmla="*/ 42 h 63"/>
                  <a:gd name="T56" fmla="*/ 22 w 50"/>
                  <a:gd name="T57" fmla="*/ 42 h 63"/>
                  <a:gd name="T58" fmla="*/ 15 w 50"/>
                  <a:gd name="T59" fmla="*/ 42 h 63"/>
                  <a:gd name="T60" fmla="*/ 15 w 50"/>
                  <a:gd name="T61" fmla="*/ 35 h 63"/>
                  <a:gd name="T62" fmla="*/ 22 w 50"/>
                  <a:gd name="T63" fmla="*/ 42 h 63"/>
                  <a:gd name="T64" fmla="*/ 7 w 50"/>
                  <a:gd name="T65" fmla="*/ 63 h 63"/>
                  <a:gd name="T66" fmla="*/ 7 w 50"/>
                  <a:gd name="T67" fmla="*/ 63 h 63"/>
                  <a:gd name="T68" fmla="*/ 0 w 50"/>
                  <a:gd name="T69" fmla="*/ 56 h 63"/>
                  <a:gd name="T70" fmla="*/ 15 w 50"/>
                  <a:gd name="T71" fmla="*/ 35 h 63"/>
                  <a:gd name="T72" fmla="*/ 22 w 50"/>
                  <a:gd name="T73" fmla="*/ 42 h 63"/>
                  <a:gd name="T74" fmla="*/ 15 w 50"/>
                  <a:gd name="T75" fmla="*/ 35 h 63"/>
                  <a:gd name="T76" fmla="*/ 15 w 50"/>
                  <a:gd name="T77" fmla="*/ 28 h 63"/>
                  <a:gd name="T78" fmla="*/ 15 w 50"/>
                  <a:gd name="T79" fmla="*/ 28 h 63"/>
                  <a:gd name="T80" fmla="*/ 15 w 50"/>
                  <a:gd name="T81" fmla="*/ 28 h 63"/>
                  <a:gd name="T82" fmla="*/ 29 w 50"/>
                  <a:gd name="T83" fmla="*/ 7 h 63"/>
                  <a:gd name="T84" fmla="*/ 36 w 50"/>
                  <a:gd name="T85" fmla="*/ 14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3">
                    <a:moveTo>
                      <a:pt x="36" y="14"/>
                    </a:moveTo>
                    <a:lnTo>
                      <a:pt x="22" y="35"/>
                    </a:lnTo>
                    <a:lnTo>
                      <a:pt x="15" y="28"/>
                    </a:lnTo>
                    <a:lnTo>
                      <a:pt x="22" y="28"/>
                    </a:lnTo>
                    <a:lnTo>
                      <a:pt x="22" y="35"/>
                    </a:lnTo>
                    <a:lnTo>
                      <a:pt x="22" y="42"/>
                    </a:lnTo>
                    <a:lnTo>
                      <a:pt x="22" y="42"/>
                    </a:lnTo>
                    <a:lnTo>
                      <a:pt x="7" y="63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15" y="35"/>
                    </a:lnTo>
                    <a:lnTo>
                      <a:pt x="15" y="35"/>
                    </a:lnTo>
                    <a:lnTo>
                      <a:pt x="15" y="35"/>
                    </a:lnTo>
                    <a:lnTo>
                      <a:pt x="22" y="35"/>
                    </a:lnTo>
                    <a:lnTo>
                      <a:pt x="29" y="42"/>
                    </a:lnTo>
                    <a:lnTo>
                      <a:pt x="22" y="35"/>
                    </a:lnTo>
                    <a:lnTo>
                      <a:pt x="36" y="21"/>
                    </a:lnTo>
                    <a:lnTo>
                      <a:pt x="43" y="21"/>
                    </a:lnTo>
                    <a:lnTo>
                      <a:pt x="36" y="21"/>
                    </a:lnTo>
                    <a:lnTo>
                      <a:pt x="29" y="7"/>
                    </a:lnTo>
                    <a:lnTo>
                      <a:pt x="29" y="7"/>
                    </a:lnTo>
                    <a:lnTo>
                      <a:pt x="36" y="0"/>
                    </a:lnTo>
                    <a:lnTo>
                      <a:pt x="36" y="7"/>
                    </a:lnTo>
                    <a:lnTo>
                      <a:pt x="43" y="21"/>
                    </a:lnTo>
                    <a:lnTo>
                      <a:pt x="50" y="28"/>
                    </a:lnTo>
                    <a:lnTo>
                      <a:pt x="43" y="28"/>
                    </a:lnTo>
                    <a:lnTo>
                      <a:pt x="29" y="42"/>
                    </a:lnTo>
                    <a:lnTo>
                      <a:pt x="29" y="42"/>
                    </a:lnTo>
                    <a:lnTo>
                      <a:pt x="22" y="42"/>
                    </a:lnTo>
                    <a:lnTo>
                      <a:pt x="15" y="42"/>
                    </a:lnTo>
                    <a:lnTo>
                      <a:pt x="15" y="35"/>
                    </a:lnTo>
                    <a:lnTo>
                      <a:pt x="22" y="42"/>
                    </a:lnTo>
                    <a:lnTo>
                      <a:pt x="7" y="63"/>
                    </a:lnTo>
                    <a:lnTo>
                      <a:pt x="7" y="63"/>
                    </a:lnTo>
                    <a:lnTo>
                      <a:pt x="0" y="56"/>
                    </a:lnTo>
                    <a:lnTo>
                      <a:pt x="15" y="35"/>
                    </a:lnTo>
                    <a:lnTo>
                      <a:pt x="22" y="42"/>
                    </a:lnTo>
                    <a:lnTo>
                      <a:pt x="15" y="35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15" y="28"/>
                    </a:lnTo>
                    <a:lnTo>
                      <a:pt x="29" y="7"/>
                    </a:lnTo>
                    <a:lnTo>
                      <a:pt x="36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74" name="Freeform 954"/>
              <p:cNvSpPr>
                <a:spLocks/>
              </p:cNvSpPr>
              <p:nvPr/>
            </p:nvSpPr>
            <p:spPr bwMode="auto">
              <a:xfrm>
                <a:off x="3373" y="2238"/>
                <a:ext cx="35" cy="42"/>
              </a:xfrm>
              <a:custGeom>
                <a:avLst/>
                <a:gdLst>
                  <a:gd name="T0" fmla="*/ 28 w 35"/>
                  <a:gd name="T1" fmla="*/ 0 h 42"/>
                  <a:gd name="T2" fmla="*/ 14 w 35"/>
                  <a:gd name="T3" fmla="*/ 14 h 42"/>
                  <a:gd name="T4" fmla="*/ 14 w 35"/>
                  <a:gd name="T5" fmla="*/ 21 h 42"/>
                  <a:gd name="T6" fmla="*/ 0 w 35"/>
                  <a:gd name="T7" fmla="*/ 42 h 42"/>
                  <a:gd name="T8" fmla="*/ 0 w 35"/>
                  <a:gd name="T9" fmla="*/ 42 h 42"/>
                  <a:gd name="T10" fmla="*/ 14 w 35"/>
                  <a:gd name="T11" fmla="*/ 28 h 42"/>
                  <a:gd name="T12" fmla="*/ 21 w 35"/>
                  <a:gd name="T13" fmla="*/ 28 h 42"/>
                  <a:gd name="T14" fmla="*/ 35 w 35"/>
                  <a:gd name="T15" fmla="*/ 7 h 42"/>
                  <a:gd name="T16" fmla="*/ 28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75" name="Freeform 955"/>
              <p:cNvSpPr>
                <a:spLocks/>
              </p:cNvSpPr>
              <p:nvPr/>
            </p:nvSpPr>
            <p:spPr bwMode="auto">
              <a:xfrm>
                <a:off x="3373" y="2231"/>
                <a:ext cx="42" cy="57"/>
              </a:xfrm>
              <a:custGeom>
                <a:avLst/>
                <a:gdLst>
                  <a:gd name="T0" fmla="*/ 35 w 42"/>
                  <a:gd name="T1" fmla="*/ 14 h 57"/>
                  <a:gd name="T2" fmla="*/ 21 w 42"/>
                  <a:gd name="T3" fmla="*/ 28 h 57"/>
                  <a:gd name="T4" fmla="*/ 14 w 42"/>
                  <a:gd name="T5" fmla="*/ 21 h 57"/>
                  <a:gd name="T6" fmla="*/ 21 w 42"/>
                  <a:gd name="T7" fmla="*/ 21 h 57"/>
                  <a:gd name="T8" fmla="*/ 21 w 42"/>
                  <a:gd name="T9" fmla="*/ 28 h 57"/>
                  <a:gd name="T10" fmla="*/ 21 w 42"/>
                  <a:gd name="T11" fmla="*/ 35 h 57"/>
                  <a:gd name="T12" fmla="*/ 21 w 42"/>
                  <a:gd name="T13" fmla="*/ 35 h 57"/>
                  <a:gd name="T14" fmla="*/ 7 w 42"/>
                  <a:gd name="T15" fmla="*/ 57 h 57"/>
                  <a:gd name="T16" fmla="*/ 0 w 42"/>
                  <a:gd name="T17" fmla="*/ 49 h 57"/>
                  <a:gd name="T18" fmla="*/ 0 w 42"/>
                  <a:gd name="T19" fmla="*/ 49 h 57"/>
                  <a:gd name="T20" fmla="*/ 14 w 42"/>
                  <a:gd name="T21" fmla="*/ 35 h 57"/>
                  <a:gd name="T22" fmla="*/ 14 w 42"/>
                  <a:gd name="T23" fmla="*/ 35 h 57"/>
                  <a:gd name="T24" fmla="*/ 14 w 42"/>
                  <a:gd name="T25" fmla="*/ 35 h 57"/>
                  <a:gd name="T26" fmla="*/ 21 w 42"/>
                  <a:gd name="T27" fmla="*/ 35 h 57"/>
                  <a:gd name="T28" fmla="*/ 28 w 42"/>
                  <a:gd name="T29" fmla="*/ 42 h 57"/>
                  <a:gd name="T30" fmla="*/ 21 w 42"/>
                  <a:gd name="T31" fmla="*/ 35 h 57"/>
                  <a:gd name="T32" fmla="*/ 35 w 42"/>
                  <a:gd name="T33" fmla="*/ 14 h 57"/>
                  <a:gd name="T34" fmla="*/ 42 w 42"/>
                  <a:gd name="T35" fmla="*/ 14 h 57"/>
                  <a:gd name="T36" fmla="*/ 35 w 42"/>
                  <a:gd name="T37" fmla="*/ 21 h 57"/>
                  <a:gd name="T38" fmla="*/ 28 w 42"/>
                  <a:gd name="T39" fmla="*/ 14 h 57"/>
                  <a:gd name="T40" fmla="*/ 28 w 42"/>
                  <a:gd name="T41" fmla="*/ 7 h 57"/>
                  <a:gd name="T42" fmla="*/ 35 w 42"/>
                  <a:gd name="T43" fmla="*/ 0 h 57"/>
                  <a:gd name="T44" fmla="*/ 35 w 42"/>
                  <a:gd name="T45" fmla="*/ 7 h 57"/>
                  <a:gd name="T46" fmla="*/ 42 w 42"/>
                  <a:gd name="T47" fmla="*/ 14 h 57"/>
                  <a:gd name="T48" fmla="*/ 42 w 42"/>
                  <a:gd name="T49" fmla="*/ 14 h 57"/>
                  <a:gd name="T50" fmla="*/ 42 w 42"/>
                  <a:gd name="T51" fmla="*/ 21 h 57"/>
                  <a:gd name="T52" fmla="*/ 28 w 42"/>
                  <a:gd name="T53" fmla="*/ 42 h 57"/>
                  <a:gd name="T54" fmla="*/ 28 w 42"/>
                  <a:gd name="T55" fmla="*/ 42 h 57"/>
                  <a:gd name="T56" fmla="*/ 21 w 42"/>
                  <a:gd name="T57" fmla="*/ 42 h 57"/>
                  <a:gd name="T58" fmla="*/ 14 w 42"/>
                  <a:gd name="T59" fmla="*/ 42 h 57"/>
                  <a:gd name="T60" fmla="*/ 14 w 42"/>
                  <a:gd name="T61" fmla="*/ 35 h 57"/>
                  <a:gd name="T62" fmla="*/ 21 w 42"/>
                  <a:gd name="T63" fmla="*/ 42 h 57"/>
                  <a:gd name="T64" fmla="*/ 7 w 42"/>
                  <a:gd name="T65" fmla="*/ 57 h 57"/>
                  <a:gd name="T66" fmla="*/ 7 w 42"/>
                  <a:gd name="T67" fmla="*/ 57 h 57"/>
                  <a:gd name="T68" fmla="*/ 0 w 42"/>
                  <a:gd name="T69" fmla="*/ 49 h 57"/>
                  <a:gd name="T70" fmla="*/ 14 w 42"/>
                  <a:gd name="T71" fmla="*/ 28 h 57"/>
                  <a:gd name="T72" fmla="*/ 21 w 42"/>
                  <a:gd name="T73" fmla="*/ 35 h 57"/>
                  <a:gd name="T74" fmla="*/ 14 w 42"/>
                  <a:gd name="T75" fmla="*/ 28 h 57"/>
                  <a:gd name="T76" fmla="*/ 14 w 42"/>
                  <a:gd name="T77" fmla="*/ 21 h 57"/>
                  <a:gd name="T78" fmla="*/ 14 w 42"/>
                  <a:gd name="T79" fmla="*/ 21 h 57"/>
                  <a:gd name="T80" fmla="*/ 14 w 42"/>
                  <a:gd name="T81" fmla="*/ 21 h 57"/>
                  <a:gd name="T82" fmla="*/ 28 w 42"/>
                  <a:gd name="T83" fmla="*/ 7 h 57"/>
                  <a:gd name="T84" fmla="*/ 35 w 42"/>
                  <a:gd name="T8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57">
                    <a:moveTo>
                      <a:pt x="35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21" y="35"/>
                    </a:lnTo>
                    <a:lnTo>
                      <a:pt x="28" y="42"/>
                    </a:lnTo>
                    <a:lnTo>
                      <a:pt x="21" y="35"/>
                    </a:lnTo>
                    <a:lnTo>
                      <a:pt x="35" y="14"/>
                    </a:lnTo>
                    <a:lnTo>
                      <a:pt x="42" y="14"/>
                    </a:lnTo>
                    <a:lnTo>
                      <a:pt x="35" y="21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42" y="21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1" y="42"/>
                    </a:lnTo>
                    <a:lnTo>
                      <a:pt x="14" y="42"/>
                    </a:lnTo>
                    <a:lnTo>
                      <a:pt x="14" y="35"/>
                    </a:lnTo>
                    <a:lnTo>
                      <a:pt x="21" y="42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76" name="Freeform 956"/>
              <p:cNvSpPr>
                <a:spLocks/>
              </p:cNvSpPr>
              <p:nvPr/>
            </p:nvSpPr>
            <p:spPr bwMode="auto">
              <a:xfrm>
                <a:off x="3309" y="2103"/>
                <a:ext cx="163" cy="142"/>
              </a:xfrm>
              <a:custGeom>
                <a:avLst/>
                <a:gdLst>
                  <a:gd name="T0" fmla="*/ 0 w 163"/>
                  <a:gd name="T1" fmla="*/ 7 h 142"/>
                  <a:gd name="T2" fmla="*/ 106 w 163"/>
                  <a:gd name="T3" fmla="*/ 142 h 142"/>
                  <a:gd name="T4" fmla="*/ 163 w 163"/>
                  <a:gd name="T5" fmla="*/ 135 h 142"/>
                  <a:gd name="T6" fmla="*/ 64 w 163"/>
                  <a:gd name="T7" fmla="*/ 0 h 142"/>
                  <a:gd name="T8" fmla="*/ 0 w 163"/>
                  <a:gd name="T9" fmla="*/ 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42">
                    <a:moveTo>
                      <a:pt x="0" y="7"/>
                    </a:moveTo>
                    <a:lnTo>
                      <a:pt x="106" y="142"/>
                    </a:lnTo>
                    <a:lnTo>
                      <a:pt x="163" y="135"/>
                    </a:lnTo>
                    <a:lnTo>
                      <a:pt x="64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77" name="Freeform 957"/>
              <p:cNvSpPr>
                <a:spLocks/>
              </p:cNvSpPr>
              <p:nvPr/>
            </p:nvSpPr>
            <p:spPr bwMode="auto">
              <a:xfrm>
                <a:off x="3309" y="2103"/>
                <a:ext cx="177" cy="149"/>
              </a:xfrm>
              <a:custGeom>
                <a:avLst/>
                <a:gdLst>
                  <a:gd name="T0" fmla="*/ 7 w 177"/>
                  <a:gd name="T1" fmla="*/ 7 h 149"/>
                  <a:gd name="T2" fmla="*/ 113 w 177"/>
                  <a:gd name="T3" fmla="*/ 142 h 149"/>
                  <a:gd name="T4" fmla="*/ 106 w 177"/>
                  <a:gd name="T5" fmla="*/ 149 h 149"/>
                  <a:gd name="T6" fmla="*/ 106 w 177"/>
                  <a:gd name="T7" fmla="*/ 142 h 149"/>
                  <a:gd name="T8" fmla="*/ 163 w 177"/>
                  <a:gd name="T9" fmla="*/ 135 h 149"/>
                  <a:gd name="T10" fmla="*/ 170 w 177"/>
                  <a:gd name="T11" fmla="*/ 135 h 149"/>
                  <a:gd name="T12" fmla="*/ 163 w 177"/>
                  <a:gd name="T13" fmla="*/ 142 h 149"/>
                  <a:gd name="T14" fmla="*/ 64 w 177"/>
                  <a:gd name="T15" fmla="*/ 7 h 149"/>
                  <a:gd name="T16" fmla="*/ 64 w 177"/>
                  <a:gd name="T17" fmla="*/ 0 h 149"/>
                  <a:gd name="T18" fmla="*/ 64 w 177"/>
                  <a:gd name="T19" fmla="*/ 0 h 149"/>
                  <a:gd name="T20" fmla="*/ 71 w 177"/>
                  <a:gd name="T21" fmla="*/ 0 h 149"/>
                  <a:gd name="T22" fmla="*/ 170 w 177"/>
                  <a:gd name="T23" fmla="*/ 135 h 149"/>
                  <a:gd name="T24" fmla="*/ 177 w 177"/>
                  <a:gd name="T25" fmla="*/ 142 h 149"/>
                  <a:gd name="T26" fmla="*/ 163 w 177"/>
                  <a:gd name="T27" fmla="*/ 142 h 149"/>
                  <a:gd name="T28" fmla="*/ 106 w 177"/>
                  <a:gd name="T29" fmla="*/ 149 h 149"/>
                  <a:gd name="T30" fmla="*/ 106 w 177"/>
                  <a:gd name="T31" fmla="*/ 149 h 149"/>
                  <a:gd name="T32" fmla="*/ 106 w 177"/>
                  <a:gd name="T33" fmla="*/ 149 h 149"/>
                  <a:gd name="T34" fmla="*/ 0 w 177"/>
                  <a:gd name="T35" fmla="*/ 14 h 149"/>
                  <a:gd name="T36" fmla="*/ 7 w 177"/>
                  <a:gd name="T37" fmla="*/ 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49">
                    <a:moveTo>
                      <a:pt x="7" y="7"/>
                    </a:moveTo>
                    <a:lnTo>
                      <a:pt x="113" y="142"/>
                    </a:lnTo>
                    <a:lnTo>
                      <a:pt x="106" y="149"/>
                    </a:lnTo>
                    <a:lnTo>
                      <a:pt x="106" y="142"/>
                    </a:lnTo>
                    <a:lnTo>
                      <a:pt x="163" y="135"/>
                    </a:lnTo>
                    <a:lnTo>
                      <a:pt x="170" y="135"/>
                    </a:lnTo>
                    <a:lnTo>
                      <a:pt x="163" y="142"/>
                    </a:lnTo>
                    <a:lnTo>
                      <a:pt x="64" y="7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170" y="135"/>
                    </a:lnTo>
                    <a:lnTo>
                      <a:pt x="177" y="142"/>
                    </a:lnTo>
                    <a:lnTo>
                      <a:pt x="163" y="142"/>
                    </a:lnTo>
                    <a:lnTo>
                      <a:pt x="106" y="149"/>
                    </a:lnTo>
                    <a:lnTo>
                      <a:pt x="106" y="149"/>
                    </a:lnTo>
                    <a:lnTo>
                      <a:pt x="106" y="149"/>
                    </a:lnTo>
                    <a:lnTo>
                      <a:pt x="0" y="14"/>
                    </a:lnTo>
                    <a:lnTo>
                      <a:pt x="7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78" name="Freeform 958"/>
              <p:cNvSpPr>
                <a:spLocks/>
              </p:cNvSpPr>
              <p:nvPr/>
            </p:nvSpPr>
            <p:spPr bwMode="auto">
              <a:xfrm>
                <a:off x="3302" y="2103"/>
                <a:ext cx="71" cy="14"/>
              </a:xfrm>
              <a:custGeom>
                <a:avLst/>
                <a:gdLst>
                  <a:gd name="T0" fmla="*/ 71 w 71"/>
                  <a:gd name="T1" fmla="*/ 7 h 14"/>
                  <a:gd name="T2" fmla="*/ 7 w 71"/>
                  <a:gd name="T3" fmla="*/ 14 h 14"/>
                  <a:gd name="T4" fmla="*/ 7 w 71"/>
                  <a:gd name="T5" fmla="*/ 14 h 14"/>
                  <a:gd name="T6" fmla="*/ 0 w 71"/>
                  <a:gd name="T7" fmla="*/ 7 h 14"/>
                  <a:gd name="T8" fmla="*/ 7 w 71"/>
                  <a:gd name="T9" fmla="*/ 7 h 14"/>
                  <a:gd name="T10" fmla="*/ 71 w 71"/>
                  <a:gd name="T11" fmla="*/ 0 h 14"/>
                  <a:gd name="T12" fmla="*/ 71 w 71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">
                    <a:moveTo>
                      <a:pt x="71" y="7"/>
                    </a:moveTo>
                    <a:lnTo>
                      <a:pt x="7" y="14"/>
                    </a:lnTo>
                    <a:lnTo>
                      <a:pt x="7" y="14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1" y="0"/>
                    </a:lnTo>
                    <a:lnTo>
                      <a:pt x="7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79" name="Freeform 959"/>
              <p:cNvSpPr>
                <a:spLocks/>
              </p:cNvSpPr>
              <p:nvPr/>
            </p:nvSpPr>
            <p:spPr bwMode="auto">
              <a:xfrm>
                <a:off x="3351" y="2132"/>
                <a:ext cx="78" cy="85"/>
              </a:xfrm>
              <a:custGeom>
                <a:avLst/>
                <a:gdLst>
                  <a:gd name="T0" fmla="*/ 0 w 78"/>
                  <a:gd name="T1" fmla="*/ 28 h 85"/>
                  <a:gd name="T2" fmla="*/ 43 w 78"/>
                  <a:gd name="T3" fmla="*/ 0 h 85"/>
                  <a:gd name="T4" fmla="*/ 78 w 78"/>
                  <a:gd name="T5" fmla="*/ 56 h 85"/>
                  <a:gd name="T6" fmla="*/ 43 w 78"/>
                  <a:gd name="T7" fmla="*/ 85 h 85"/>
                  <a:gd name="T8" fmla="*/ 0 w 78"/>
                  <a:gd name="T9" fmla="*/ 2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0" y="28"/>
                    </a:moveTo>
                    <a:lnTo>
                      <a:pt x="43" y="0"/>
                    </a:lnTo>
                    <a:lnTo>
                      <a:pt x="78" y="56"/>
                    </a:lnTo>
                    <a:lnTo>
                      <a:pt x="43" y="85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80" name="Freeform 960"/>
              <p:cNvSpPr>
                <a:spLocks/>
              </p:cNvSpPr>
              <p:nvPr/>
            </p:nvSpPr>
            <p:spPr bwMode="auto">
              <a:xfrm>
                <a:off x="3351" y="2125"/>
                <a:ext cx="85" cy="99"/>
              </a:xfrm>
              <a:custGeom>
                <a:avLst/>
                <a:gdLst>
                  <a:gd name="T0" fmla="*/ 0 w 85"/>
                  <a:gd name="T1" fmla="*/ 35 h 99"/>
                  <a:gd name="T2" fmla="*/ 43 w 85"/>
                  <a:gd name="T3" fmla="*/ 7 h 99"/>
                  <a:gd name="T4" fmla="*/ 50 w 85"/>
                  <a:gd name="T5" fmla="*/ 0 h 99"/>
                  <a:gd name="T6" fmla="*/ 50 w 85"/>
                  <a:gd name="T7" fmla="*/ 0 h 99"/>
                  <a:gd name="T8" fmla="*/ 85 w 85"/>
                  <a:gd name="T9" fmla="*/ 56 h 99"/>
                  <a:gd name="T10" fmla="*/ 85 w 85"/>
                  <a:gd name="T11" fmla="*/ 70 h 99"/>
                  <a:gd name="T12" fmla="*/ 85 w 85"/>
                  <a:gd name="T13" fmla="*/ 70 h 99"/>
                  <a:gd name="T14" fmla="*/ 50 w 85"/>
                  <a:gd name="T15" fmla="*/ 99 h 99"/>
                  <a:gd name="T16" fmla="*/ 50 w 85"/>
                  <a:gd name="T17" fmla="*/ 99 h 99"/>
                  <a:gd name="T18" fmla="*/ 43 w 85"/>
                  <a:gd name="T19" fmla="*/ 92 h 99"/>
                  <a:gd name="T20" fmla="*/ 43 w 85"/>
                  <a:gd name="T21" fmla="*/ 92 h 99"/>
                  <a:gd name="T22" fmla="*/ 78 w 85"/>
                  <a:gd name="T23" fmla="*/ 63 h 99"/>
                  <a:gd name="T24" fmla="*/ 85 w 85"/>
                  <a:gd name="T25" fmla="*/ 70 h 99"/>
                  <a:gd name="T26" fmla="*/ 78 w 85"/>
                  <a:gd name="T27" fmla="*/ 63 h 99"/>
                  <a:gd name="T28" fmla="*/ 43 w 85"/>
                  <a:gd name="T29" fmla="*/ 7 h 99"/>
                  <a:gd name="T30" fmla="*/ 50 w 85"/>
                  <a:gd name="T31" fmla="*/ 0 h 99"/>
                  <a:gd name="T32" fmla="*/ 50 w 85"/>
                  <a:gd name="T33" fmla="*/ 14 h 99"/>
                  <a:gd name="T34" fmla="*/ 7 w 85"/>
                  <a:gd name="T35" fmla="*/ 42 h 99"/>
                  <a:gd name="T36" fmla="*/ 0 w 85"/>
                  <a:gd name="T37" fmla="*/ 3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99">
                    <a:moveTo>
                      <a:pt x="0" y="35"/>
                    </a:moveTo>
                    <a:lnTo>
                      <a:pt x="43" y="7"/>
                    </a:lnTo>
                    <a:lnTo>
                      <a:pt x="50" y="0"/>
                    </a:lnTo>
                    <a:lnTo>
                      <a:pt x="50" y="0"/>
                    </a:lnTo>
                    <a:lnTo>
                      <a:pt x="85" y="56"/>
                    </a:lnTo>
                    <a:lnTo>
                      <a:pt x="85" y="70"/>
                    </a:lnTo>
                    <a:lnTo>
                      <a:pt x="85" y="70"/>
                    </a:lnTo>
                    <a:lnTo>
                      <a:pt x="50" y="99"/>
                    </a:lnTo>
                    <a:lnTo>
                      <a:pt x="50" y="99"/>
                    </a:lnTo>
                    <a:lnTo>
                      <a:pt x="43" y="92"/>
                    </a:lnTo>
                    <a:lnTo>
                      <a:pt x="43" y="92"/>
                    </a:lnTo>
                    <a:lnTo>
                      <a:pt x="78" y="63"/>
                    </a:lnTo>
                    <a:lnTo>
                      <a:pt x="85" y="70"/>
                    </a:lnTo>
                    <a:lnTo>
                      <a:pt x="78" y="63"/>
                    </a:lnTo>
                    <a:lnTo>
                      <a:pt x="43" y="7"/>
                    </a:lnTo>
                    <a:lnTo>
                      <a:pt x="50" y="0"/>
                    </a:lnTo>
                    <a:lnTo>
                      <a:pt x="50" y="14"/>
                    </a:lnTo>
                    <a:lnTo>
                      <a:pt x="7" y="42"/>
                    </a:lnTo>
                    <a:lnTo>
                      <a:pt x="0" y="35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81" name="Freeform 961"/>
              <p:cNvSpPr>
                <a:spLocks/>
              </p:cNvSpPr>
              <p:nvPr/>
            </p:nvSpPr>
            <p:spPr bwMode="auto">
              <a:xfrm>
                <a:off x="3351" y="2153"/>
                <a:ext cx="50" cy="64"/>
              </a:xfrm>
              <a:custGeom>
                <a:avLst/>
                <a:gdLst>
                  <a:gd name="T0" fmla="*/ 43 w 50"/>
                  <a:gd name="T1" fmla="*/ 64 h 64"/>
                  <a:gd name="T2" fmla="*/ 0 w 50"/>
                  <a:gd name="T3" fmla="*/ 7 h 64"/>
                  <a:gd name="T4" fmla="*/ 0 w 50"/>
                  <a:gd name="T5" fmla="*/ 7 h 64"/>
                  <a:gd name="T6" fmla="*/ 0 w 50"/>
                  <a:gd name="T7" fmla="*/ 7 h 64"/>
                  <a:gd name="T8" fmla="*/ 7 w 50"/>
                  <a:gd name="T9" fmla="*/ 0 h 64"/>
                  <a:gd name="T10" fmla="*/ 50 w 50"/>
                  <a:gd name="T11" fmla="*/ 57 h 64"/>
                  <a:gd name="T12" fmla="*/ 43 w 50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64">
                    <a:moveTo>
                      <a:pt x="43" y="64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50" y="57"/>
                    </a:lnTo>
                    <a:lnTo>
                      <a:pt x="43" y="64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82" name="Freeform 962"/>
              <p:cNvSpPr>
                <a:spLocks/>
              </p:cNvSpPr>
              <p:nvPr/>
            </p:nvSpPr>
            <p:spPr bwMode="auto">
              <a:xfrm>
                <a:off x="3358" y="2146"/>
                <a:ext cx="64" cy="57"/>
              </a:xfrm>
              <a:custGeom>
                <a:avLst/>
                <a:gdLst>
                  <a:gd name="T0" fmla="*/ 36 w 64"/>
                  <a:gd name="T1" fmla="*/ 0 h 57"/>
                  <a:gd name="T2" fmla="*/ 64 w 64"/>
                  <a:gd name="T3" fmla="*/ 35 h 57"/>
                  <a:gd name="T4" fmla="*/ 29 w 64"/>
                  <a:gd name="T5" fmla="*/ 57 h 57"/>
                  <a:gd name="T6" fmla="*/ 0 w 64"/>
                  <a:gd name="T7" fmla="*/ 21 h 57"/>
                  <a:gd name="T8" fmla="*/ 36 w 64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7">
                    <a:moveTo>
                      <a:pt x="36" y="0"/>
                    </a:moveTo>
                    <a:lnTo>
                      <a:pt x="64" y="35"/>
                    </a:lnTo>
                    <a:lnTo>
                      <a:pt x="29" y="57"/>
                    </a:lnTo>
                    <a:lnTo>
                      <a:pt x="0" y="21"/>
                    </a:lnTo>
                    <a:lnTo>
                      <a:pt x="36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2083" name="Picture 96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8" y="2153"/>
                <a:ext cx="64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084" name="Freeform 964"/>
              <p:cNvSpPr>
                <a:spLocks/>
              </p:cNvSpPr>
              <p:nvPr/>
            </p:nvSpPr>
            <p:spPr bwMode="auto">
              <a:xfrm>
                <a:off x="3677" y="2401"/>
                <a:ext cx="36" cy="42"/>
              </a:xfrm>
              <a:custGeom>
                <a:avLst/>
                <a:gdLst>
                  <a:gd name="T0" fmla="*/ 7 w 36"/>
                  <a:gd name="T1" fmla="*/ 0 h 42"/>
                  <a:gd name="T2" fmla="*/ 14 w 36"/>
                  <a:gd name="T3" fmla="*/ 14 h 42"/>
                  <a:gd name="T4" fmla="*/ 14 w 36"/>
                  <a:gd name="T5" fmla="*/ 21 h 42"/>
                  <a:gd name="T6" fmla="*/ 36 w 36"/>
                  <a:gd name="T7" fmla="*/ 42 h 42"/>
                  <a:gd name="T8" fmla="*/ 29 w 36"/>
                  <a:gd name="T9" fmla="*/ 42 h 42"/>
                  <a:gd name="T10" fmla="*/ 14 w 36"/>
                  <a:gd name="T11" fmla="*/ 28 h 42"/>
                  <a:gd name="T12" fmla="*/ 7 w 36"/>
                  <a:gd name="T13" fmla="*/ 28 h 42"/>
                  <a:gd name="T14" fmla="*/ 0 w 36"/>
                  <a:gd name="T15" fmla="*/ 7 h 42"/>
                  <a:gd name="T16" fmla="*/ 7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7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36" y="42"/>
                    </a:lnTo>
                    <a:lnTo>
                      <a:pt x="29" y="42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85" name="Freeform 965"/>
              <p:cNvSpPr>
                <a:spLocks/>
              </p:cNvSpPr>
              <p:nvPr/>
            </p:nvSpPr>
            <p:spPr bwMode="auto">
              <a:xfrm>
                <a:off x="3677" y="2401"/>
                <a:ext cx="50" cy="50"/>
              </a:xfrm>
              <a:custGeom>
                <a:avLst/>
                <a:gdLst>
                  <a:gd name="T0" fmla="*/ 14 w 50"/>
                  <a:gd name="T1" fmla="*/ 0 h 50"/>
                  <a:gd name="T2" fmla="*/ 21 w 50"/>
                  <a:gd name="T3" fmla="*/ 14 h 50"/>
                  <a:gd name="T4" fmla="*/ 21 w 50"/>
                  <a:gd name="T5" fmla="*/ 14 h 50"/>
                  <a:gd name="T6" fmla="*/ 21 w 50"/>
                  <a:gd name="T7" fmla="*/ 14 h 50"/>
                  <a:gd name="T8" fmla="*/ 21 w 50"/>
                  <a:gd name="T9" fmla="*/ 21 h 50"/>
                  <a:gd name="T10" fmla="*/ 14 w 50"/>
                  <a:gd name="T11" fmla="*/ 28 h 50"/>
                  <a:gd name="T12" fmla="*/ 21 w 50"/>
                  <a:gd name="T13" fmla="*/ 21 h 50"/>
                  <a:gd name="T14" fmla="*/ 43 w 50"/>
                  <a:gd name="T15" fmla="*/ 42 h 50"/>
                  <a:gd name="T16" fmla="*/ 50 w 50"/>
                  <a:gd name="T17" fmla="*/ 50 h 50"/>
                  <a:gd name="T18" fmla="*/ 36 w 50"/>
                  <a:gd name="T19" fmla="*/ 50 h 50"/>
                  <a:gd name="T20" fmla="*/ 29 w 50"/>
                  <a:gd name="T21" fmla="*/ 50 h 50"/>
                  <a:gd name="T22" fmla="*/ 29 w 50"/>
                  <a:gd name="T23" fmla="*/ 50 h 50"/>
                  <a:gd name="T24" fmla="*/ 29 w 50"/>
                  <a:gd name="T25" fmla="*/ 50 h 50"/>
                  <a:gd name="T26" fmla="*/ 14 w 50"/>
                  <a:gd name="T27" fmla="*/ 35 h 50"/>
                  <a:gd name="T28" fmla="*/ 14 w 50"/>
                  <a:gd name="T29" fmla="*/ 28 h 50"/>
                  <a:gd name="T30" fmla="*/ 14 w 50"/>
                  <a:gd name="T31" fmla="*/ 35 h 50"/>
                  <a:gd name="T32" fmla="*/ 7 w 50"/>
                  <a:gd name="T33" fmla="*/ 35 h 50"/>
                  <a:gd name="T34" fmla="*/ 7 w 50"/>
                  <a:gd name="T35" fmla="*/ 35 h 50"/>
                  <a:gd name="T36" fmla="*/ 7 w 50"/>
                  <a:gd name="T37" fmla="*/ 28 h 50"/>
                  <a:gd name="T38" fmla="*/ 0 w 50"/>
                  <a:gd name="T39" fmla="*/ 7 h 50"/>
                  <a:gd name="T40" fmla="*/ 0 w 50"/>
                  <a:gd name="T41" fmla="*/ 7 h 50"/>
                  <a:gd name="T42" fmla="*/ 0 w 50"/>
                  <a:gd name="T43" fmla="*/ 7 h 50"/>
                  <a:gd name="T44" fmla="*/ 7 w 50"/>
                  <a:gd name="T45" fmla="*/ 7 h 50"/>
                  <a:gd name="T46" fmla="*/ 14 w 50"/>
                  <a:gd name="T47" fmla="*/ 28 h 50"/>
                  <a:gd name="T48" fmla="*/ 7 w 50"/>
                  <a:gd name="T49" fmla="*/ 28 h 50"/>
                  <a:gd name="T50" fmla="*/ 7 w 50"/>
                  <a:gd name="T51" fmla="*/ 28 h 50"/>
                  <a:gd name="T52" fmla="*/ 14 w 50"/>
                  <a:gd name="T53" fmla="*/ 28 h 50"/>
                  <a:gd name="T54" fmla="*/ 21 w 50"/>
                  <a:gd name="T55" fmla="*/ 28 h 50"/>
                  <a:gd name="T56" fmla="*/ 21 w 50"/>
                  <a:gd name="T57" fmla="*/ 28 h 50"/>
                  <a:gd name="T58" fmla="*/ 36 w 50"/>
                  <a:gd name="T59" fmla="*/ 42 h 50"/>
                  <a:gd name="T60" fmla="*/ 29 w 50"/>
                  <a:gd name="T61" fmla="*/ 50 h 50"/>
                  <a:gd name="T62" fmla="*/ 29 w 50"/>
                  <a:gd name="T63" fmla="*/ 42 h 50"/>
                  <a:gd name="T64" fmla="*/ 36 w 50"/>
                  <a:gd name="T65" fmla="*/ 42 h 50"/>
                  <a:gd name="T66" fmla="*/ 36 w 50"/>
                  <a:gd name="T67" fmla="*/ 50 h 50"/>
                  <a:gd name="T68" fmla="*/ 36 w 50"/>
                  <a:gd name="T69" fmla="*/ 50 h 50"/>
                  <a:gd name="T70" fmla="*/ 14 w 50"/>
                  <a:gd name="T71" fmla="*/ 28 h 50"/>
                  <a:gd name="T72" fmla="*/ 14 w 50"/>
                  <a:gd name="T73" fmla="*/ 28 h 50"/>
                  <a:gd name="T74" fmla="*/ 14 w 50"/>
                  <a:gd name="T75" fmla="*/ 21 h 50"/>
                  <a:gd name="T76" fmla="*/ 14 w 50"/>
                  <a:gd name="T77" fmla="*/ 14 h 50"/>
                  <a:gd name="T78" fmla="*/ 21 w 50"/>
                  <a:gd name="T79" fmla="*/ 14 h 50"/>
                  <a:gd name="T80" fmla="*/ 14 w 50"/>
                  <a:gd name="T81" fmla="*/ 14 h 50"/>
                  <a:gd name="T82" fmla="*/ 7 w 50"/>
                  <a:gd name="T83" fmla="*/ 0 h 50"/>
                  <a:gd name="T84" fmla="*/ 14 w 50"/>
                  <a:gd name="T8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0">
                    <a:moveTo>
                      <a:pt x="14" y="0"/>
                    </a:moveTo>
                    <a:lnTo>
                      <a:pt x="21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14" y="28"/>
                    </a:lnTo>
                    <a:lnTo>
                      <a:pt x="21" y="21"/>
                    </a:lnTo>
                    <a:lnTo>
                      <a:pt x="43" y="42"/>
                    </a:lnTo>
                    <a:lnTo>
                      <a:pt x="50" y="50"/>
                    </a:lnTo>
                    <a:lnTo>
                      <a:pt x="36" y="50"/>
                    </a:lnTo>
                    <a:lnTo>
                      <a:pt x="29" y="50"/>
                    </a:lnTo>
                    <a:lnTo>
                      <a:pt x="29" y="50"/>
                    </a:lnTo>
                    <a:lnTo>
                      <a:pt x="29" y="50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6" y="42"/>
                    </a:lnTo>
                    <a:lnTo>
                      <a:pt x="29" y="50"/>
                    </a:lnTo>
                    <a:lnTo>
                      <a:pt x="29" y="42"/>
                    </a:lnTo>
                    <a:lnTo>
                      <a:pt x="36" y="42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14" y="14"/>
                    </a:lnTo>
                    <a:lnTo>
                      <a:pt x="7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86" name="Freeform 966"/>
              <p:cNvSpPr>
                <a:spLocks/>
              </p:cNvSpPr>
              <p:nvPr/>
            </p:nvSpPr>
            <p:spPr bwMode="auto">
              <a:xfrm>
                <a:off x="3677" y="2394"/>
                <a:ext cx="14" cy="21"/>
              </a:xfrm>
              <a:custGeom>
                <a:avLst/>
                <a:gdLst>
                  <a:gd name="T0" fmla="*/ 0 w 14"/>
                  <a:gd name="T1" fmla="*/ 14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14 h 21"/>
                  <a:gd name="T10" fmla="*/ 7 w 14"/>
                  <a:gd name="T11" fmla="*/ 21 h 21"/>
                  <a:gd name="T12" fmla="*/ 0 w 14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14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87" name="Freeform 967"/>
              <p:cNvSpPr>
                <a:spLocks/>
              </p:cNvSpPr>
              <p:nvPr/>
            </p:nvSpPr>
            <p:spPr bwMode="auto">
              <a:xfrm>
                <a:off x="3670" y="2280"/>
                <a:ext cx="177" cy="156"/>
              </a:xfrm>
              <a:custGeom>
                <a:avLst/>
                <a:gdLst>
                  <a:gd name="T0" fmla="*/ 170 w 177"/>
                  <a:gd name="T1" fmla="*/ 0 h 156"/>
                  <a:gd name="T2" fmla="*/ 64 w 177"/>
                  <a:gd name="T3" fmla="*/ 135 h 156"/>
                  <a:gd name="T4" fmla="*/ 0 w 177"/>
                  <a:gd name="T5" fmla="*/ 128 h 156"/>
                  <a:gd name="T6" fmla="*/ 14 w 177"/>
                  <a:gd name="T7" fmla="*/ 149 h 156"/>
                  <a:gd name="T8" fmla="*/ 78 w 177"/>
                  <a:gd name="T9" fmla="*/ 156 h 156"/>
                  <a:gd name="T10" fmla="*/ 177 w 177"/>
                  <a:gd name="T11" fmla="*/ 15 h 156"/>
                  <a:gd name="T12" fmla="*/ 170 w 177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56">
                    <a:moveTo>
                      <a:pt x="170" y="0"/>
                    </a:moveTo>
                    <a:lnTo>
                      <a:pt x="64" y="135"/>
                    </a:lnTo>
                    <a:lnTo>
                      <a:pt x="0" y="128"/>
                    </a:lnTo>
                    <a:lnTo>
                      <a:pt x="14" y="149"/>
                    </a:lnTo>
                    <a:lnTo>
                      <a:pt x="78" y="156"/>
                    </a:lnTo>
                    <a:lnTo>
                      <a:pt x="177" y="15"/>
                    </a:lnTo>
                    <a:lnTo>
                      <a:pt x="170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88" name="Freeform 968"/>
              <p:cNvSpPr>
                <a:spLocks/>
              </p:cNvSpPr>
              <p:nvPr/>
            </p:nvSpPr>
            <p:spPr bwMode="auto">
              <a:xfrm>
                <a:off x="3663" y="2280"/>
                <a:ext cx="198" cy="163"/>
              </a:xfrm>
              <a:custGeom>
                <a:avLst/>
                <a:gdLst>
                  <a:gd name="T0" fmla="*/ 184 w 198"/>
                  <a:gd name="T1" fmla="*/ 8 h 163"/>
                  <a:gd name="T2" fmla="*/ 78 w 198"/>
                  <a:gd name="T3" fmla="*/ 142 h 163"/>
                  <a:gd name="T4" fmla="*/ 71 w 198"/>
                  <a:gd name="T5" fmla="*/ 142 h 163"/>
                  <a:gd name="T6" fmla="*/ 71 w 198"/>
                  <a:gd name="T7" fmla="*/ 142 h 163"/>
                  <a:gd name="T8" fmla="*/ 7 w 198"/>
                  <a:gd name="T9" fmla="*/ 135 h 163"/>
                  <a:gd name="T10" fmla="*/ 7 w 198"/>
                  <a:gd name="T11" fmla="*/ 135 h 163"/>
                  <a:gd name="T12" fmla="*/ 14 w 198"/>
                  <a:gd name="T13" fmla="*/ 128 h 163"/>
                  <a:gd name="T14" fmla="*/ 28 w 198"/>
                  <a:gd name="T15" fmla="*/ 149 h 163"/>
                  <a:gd name="T16" fmla="*/ 21 w 198"/>
                  <a:gd name="T17" fmla="*/ 156 h 163"/>
                  <a:gd name="T18" fmla="*/ 21 w 198"/>
                  <a:gd name="T19" fmla="*/ 149 h 163"/>
                  <a:gd name="T20" fmla="*/ 85 w 198"/>
                  <a:gd name="T21" fmla="*/ 156 h 163"/>
                  <a:gd name="T22" fmla="*/ 92 w 198"/>
                  <a:gd name="T23" fmla="*/ 163 h 163"/>
                  <a:gd name="T24" fmla="*/ 85 w 198"/>
                  <a:gd name="T25" fmla="*/ 156 h 163"/>
                  <a:gd name="T26" fmla="*/ 184 w 198"/>
                  <a:gd name="T27" fmla="*/ 15 h 163"/>
                  <a:gd name="T28" fmla="*/ 191 w 198"/>
                  <a:gd name="T29" fmla="*/ 15 h 163"/>
                  <a:gd name="T30" fmla="*/ 198 w 198"/>
                  <a:gd name="T31" fmla="*/ 22 h 163"/>
                  <a:gd name="T32" fmla="*/ 191 w 198"/>
                  <a:gd name="T33" fmla="*/ 22 h 163"/>
                  <a:gd name="T34" fmla="*/ 92 w 198"/>
                  <a:gd name="T35" fmla="*/ 163 h 163"/>
                  <a:gd name="T36" fmla="*/ 92 w 198"/>
                  <a:gd name="T37" fmla="*/ 163 h 163"/>
                  <a:gd name="T38" fmla="*/ 85 w 198"/>
                  <a:gd name="T39" fmla="*/ 163 h 163"/>
                  <a:gd name="T40" fmla="*/ 21 w 198"/>
                  <a:gd name="T41" fmla="*/ 156 h 163"/>
                  <a:gd name="T42" fmla="*/ 21 w 198"/>
                  <a:gd name="T43" fmla="*/ 156 h 163"/>
                  <a:gd name="T44" fmla="*/ 21 w 198"/>
                  <a:gd name="T45" fmla="*/ 156 h 163"/>
                  <a:gd name="T46" fmla="*/ 7 w 198"/>
                  <a:gd name="T47" fmla="*/ 135 h 163"/>
                  <a:gd name="T48" fmla="*/ 0 w 198"/>
                  <a:gd name="T49" fmla="*/ 128 h 163"/>
                  <a:gd name="T50" fmla="*/ 7 w 198"/>
                  <a:gd name="T51" fmla="*/ 128 h 163"/>
                  <a:gd name="T52" fmla="*/ 71 w 198"/>
                  <a:gd name="T53" fmla="*/ 135 h 163"/>
                  <a:gd name="T54" fmla="*/ 71 w 198"/>
                  <a:gd name="T55" fmla="*/ 142 h 163"/>
                  <a:gd name="T56" fmla="*/ 71 w 198"/>
                  <a:gd name="T57" fmla="*/ 135 h 163"/>
                  <a:gd name="T58" fmla="*/ 177 w 198"/>
                  <a:gd name="T59" fmla="*/ 0 h 163"/>
                  <a:gd name="T60" fmla="*/ 184 w 198"/>
                  <a:gd name="T61" fmla="*/ 8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63">
                    <a:moveTo>
                      <a:pt x="184" y="8"/>
                    </a:moveTo>
                    <a:lnTo>
                      <a:pt x="78" y="142"/>
                    </a:lnTo>
                    <a:lnTo>
                      <a:pt x="71" y="142"/>
                    </a:lnTo>
                    <a:lnTo>
                      <a:pt x="71" y="142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14" y="128"/>
                    </a:lnTo>
                    <a:lnTo>
                      <a:pt x="28" y="149"/>
                    </a:lnTo>
                    <a:lnTo>
                      <a:pt x="21" y="156"/>
                    </a:lnTo>
                    <a:lnTo>
                      <a:pt x="21" y="149"/>
                    </a:lnTo>
                    <a:lnTo>
                      <a:pt x="85" y="156"/>
                    </a:lnTo>
                    <a:lnTo>
                      <a:pt x="92" y="163"/>
                    </a:lnTo>
                    <a:lnTo>
                      <a:pt x="85" y="156"/>
                    </a:lnTo>
                    <a:lnTo>
                      <a:pt x="184" y="15"/>
                    </a:lnTo>
                    <a:lnTo>
                      <a:pt x="191" y="15"/>
                    </a:lnTo>
                    <a:lnTo>
                      <a:pt x="198" y="22"/>
                    </a:lnTo>
                    <a:lnTo>
                      <a:pt x="191" y="22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5" y="163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7" y="135"/>
                    </a:lnTo>
                    <a:lnTo>
                      <a:pt x="0" y="128"/>
                    </a:lnTo>
                    <a:lnTo>
                      <a:pt x="7" y="128"/>
                    </a:lnTo>
                    <a:lnTo>
                      <a:pt x="71" y="135"/>
                    </a:lnTo>
                    <a:lnTo>
                      <a:pt x="71" y="142"/>
                    </a:lnTo>
                    <a:lnTo>
                      <a:pt x="71" y="135"/>
                    </a:lnTo>
                    <a:lnTo>
                      <a:pt x="177" y="0"/>
                    </a:lnTo>
                    <a:lnTo>
                      <a:pt x="184" y="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89" name="Freeform 969"/>
              <p:cNvSpPr>
                <a:spLocks/>
              </p:cNvSpPr>
              <p:nvPr/>
            </p:nvSpPr>
            <p:spPr bwMode="auto">
              <a:xfrm>
                <a:off x="3840" y="2273"/>
                <a:ext cx="14" cy="22"/>
              </a:xfrm>
              <a:custGeom>
                <a:avLst/>
                <a:gdLst>
                  <a:gd name="T0" fmla="*/ 7 w 14"/>
                  <a:gd name="T1" fmla="*/ 22 h 22"/>
                  <a:gd name="T2" fmla="*/ 0 w 14"/>
                  <a:gd name="T3" fmla="*/ 7 h 22"/>
                  <a:gd name="T4" fmla="*/ 0 w 14"/>
                  <a:gd name="T5" fmla="*/ 7 h 22"/>
                  <a:gd name="T6" fmla="*/ 7 w 14"/>
                  <a:gd name="T7" fmla="*/ 0 h 22"/>
                  <a:gd name="T8" fmla="*/ 7 w 14"/>
                  <a:gd name="T9" fmla="*/ 7 h 22"/>
                  <a:gd name="T10" fmla="*/ 14 w 14"/>
                  <a:gd name="T11" fmla="*/ 22 h 22"/>
                  <a:gd name="T12" fmla="*/ 7 w 14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7" y="22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22"/>
                    </a:lnTo>
                    <a:lnTo>
                      <a:pt x="7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90" name="Freeform 970"/>
              <p:cNvSpPr>
                <a:spLocks/>
              </p:cNvSpPr>
              <p:nvPr/>
            </p:nvSpPr>
            <p:spPr bwMode="auto">
              <a:xfrm>
                <a:off x="3833" y="2288"/>
                <a:ext cx="36" cy="49"/>
              </a:xfrm>
              <a:custGeom>
                <a:avLst/>
                <a:gdLst>
                  <a:gd name="T0" fmla="*/ 7 w 36"/>
                  <a:gd name="T1" fmla="*/ 0 h 49"/>
                  <a:gd name="T2" fmla="*/ 21 w 36"/>
                  <a:gd name="T3" fmla="*/ 21 h 49"/>
                  <a:gd name="T4" fmla="*/ 21 w 36"/>
                  <a:gd name="T5" fmla="*/ 28 h 49"/>
                  <a:gd name="T6" fmla="*/ 36 w 36"/>
                  <a:gd name="T7" fmla="*/ 49 h 49"/>
                  <a:gd name="T8" fmla="*/ 28 w 36"/>
                  <a:gd name="T9" fmla="*/ 49 h 49"/>
                  <a:gd name="T10" fmla="*/ 14 w 36"/>
                  <a:gd name="T11" fmla="*/ 28 h 49"/>
                  <a:gd name="T12" fmla="*/ 7 w 36"/>
                  <a:gd name="T13" fmla="*/ 28 h 49"/>
                  <a:gd name="T14" fmla="*/ 0 w 36"/>
                  <a:gd name="T15" fmla="*/ 14 h 49"/>
                  <a:gd name="T16" fmla="*/ 7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6" y="49"/>
                    </a:lnTo>
                    <a:lnTo>
                      <a:pt x="28" y="49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91" name="Freeform 971"/>
              <p:cNvSpPr>
                <a:spLocks/>
              </p:cNvSpPr>
              <p:nvPr/>
            </p:nvSpPr>
            <p:spPr bwMode="auto">
              <a:xfrm>
                <a:off x="3833" y="2288"/>
                <a:ext cx="50" cy="56"/>
              </a:xfrm>
              <a:custGeom>
                <a:avLst/>
                <a:gdLst>
                  <a:gd name="T0" fmla="*/ 14 w 50"/>
                  <a:gd name="T1" fmla="*/ 0 h 56"/>
                  <a:gd name="T2" fmla="*/ 28 w 50"/>
                  <a:gd name="T3" fmla="*/ 21 h 56"/>
                  <a:gd name="T4" fmla="*/ 28 w 50"/>
                  <a:gd name="T5" fmla="*/ 21 h 56"/>
                  <a:gd name="T6" fmla="*/ 28 w 50"/>
                  <a:gd name="T7" fmla="*/ 21 h 56"/>
                  <a:gd name="T8" fmla="*/ 28 w 50"/>
                  <a:gd name="T9" fmla="*/ 28 h 56"/>
                  <a:gd name="T10" fmla="*/ 21 w 50"/>
                  <a:gd name="T11" fmla="*/ 35 h 56"/>
                  <a:gd name="T12" fmla="*/ 28 w 50"/>
                  <a:gd name="T13" fmla="*/ 28 h 56"/>
                  <a:gd name="T14" fmla="*/ 43 w 50"/>
                  <a:gd name="T15" fmla="*/ 49 h 56"/>
                  <a:gd name="T16" fmla="*/ 50 w 50"/>
                  <a:gd name="T17" fmla="*/ 56 h 56"/>
                  <a:gd name="T18" fmla="*/ 36 w 50"/>
                  <a:gd name="T19" fmla="*/ 56 h 56"/>
                  <a:gd name="T20" fmla="*/ 28 w 50"/>
                  <a:gd name="T21" fmla="*/ 56 h 56"/>
                  <a:gd name="T22" fmla="*/ 28 w 50"/>
                  <a:gd name="T23" fmla="*/ 56 h 56"/>
                  <a:gd name="T24" fmla="*/ 28 w 50"/>
                  <a:gd name="T25" fmla="*/ 56 h 56"/>
                  <a:gd name="T26" fmla="*/ 14 w 50"/>
                  <a:gd name="T27" fmla="*/ 35 h 56"/>
                  <a:gd name="T28" fmla="*/ 14 w 50"/>
                  <a:gd name="T29" fmla="*/ 28 h 56"/>
                  <a:gd name="T30" fmla="*/ 14 w 50"/>
                  <a:gd name="T31" fmla="*/ 35 h 56"/>
                  <a:gd name="T32" fmla="*/ 7 w 50"/>
                  <a:gd name="T33" fmla="*/ 35 h 56"/>
                  <a:gd name="T34" fmla="*/ 14 w 50"/>
                  <a:gd name="T35" fmla="*/ 35 h 56"/>
                  <a:gd name="T36" fmla="*/ 7 w 50"/>
                  <a:gd name="T37" fmla="*/ 28 h 56"/>
                  <a:gd name="T38" fmla="*/ 0 w 50"/>
                  <a:gd name="T39" fmla="*/ 14 h 56"/>
                  <a:gd name="T40" fmla="*/ 0 w 50"/>
                  <a:gd name="T41" fmla="*/ 14 h 56"/>
                  <a:gd name="T42" fmla="*/ 0 w 50"/>
                  <a:gd name="T43" fmla="*/ 14 h 56"/>
                  <a:gd name="T44" fmla="*/ 7 w 50"/>
                  <a:gd name="T45" fmla="*/ 14 h 56"/>
                  <a:gd name="T46" fmla="*/ 14 w 50"/>
                  <a:gd name="T47" fmla="*/ 28 h 56"/>
                  <a:gd name="T48" fmla="*/ 7 w 50"/>
                  <a:gd name="T49" fmla="*/ 28 h 56"/>
                  <a:gd name="T50" fmla="*/ 7 w 50"/>
                  <a:gd name="T51" fmla="*/ 28 h 56"/>
                  <a:gd name="T52" fmla="*/ 14 w 50"/>
                  <a:gd name="T53" fmla="*/ 28 h 56"/>
                  <a:gd name="T54" fmla="*/ 21 w 50"/>
                  <a:gd name="T55" fmla="*/ 28 h 56"/>
                  <a:gd name="T56" fmla="*/ 21 w 50"/>
                  <a:gd name="T57" fmla="*/ 28 h 56"/>
                  <a:gd name="T58" fmla="*/ 36 w 50"/>
                  <a:gd name="T59" fmla="*/ 49 h 56"/>
                  <a:gd name="T60" fmla="*/ 28 w 50"/>
                  <a:gd name="T61" fmla="*/ 56 h 56"/>
                  <a:gd name="T62" fmla="*/ 28 w 50"/>
                  <a:gd name="T63" fmla="*/ 49 h 56"/>
                  <a:gd name="T64" fmla="*/ 36 w 50"/>
                  <a:gd name="T65" fmla="*/ 49 h 56"/>
                  <a:gd name="T66" fmla="*/ 36 w 50"/>
                  <a:gd name="T67" fmla="*/ 56 h 56"/>
                  <a:gd name="T68" fmla="*/ 36 w 50"/>
                  <a:gd name="T69" fmla="*/ 56 h 56"/>
                  <a:gd name="T70" fmla="*/ 21 w 50"/>
                  <a:gd name="T71" fmla="*/ 35 h 56"/>
                  <a:gd name="T72" fmla="*/ 21 w 50"/>
                  <a:gd name="T73" fmla="*/ 35 h 56"/>
                  <a:gd name="T74" fmla="*/ 21 w 50"/>
                  <a:gd name="T75" fmla="*/ 28 h 56"/>
                  <a:gd name="T76" fmla="*/ 21 w 50"/>
                  <a:gd name="T77" fmla="*/ 21 h 56"/>
                  <a:gd name="T78" fmla="*/ 28 w 50"/>
                  <a:gd name="T79" fmla="*/ 21 h 56"/>
                  <a:gd name="T80" fmla="*/ 21 w 50"/>
                  <a:gd name="T81" fmla="*/ 28 h 56"/>
                  <a:gd name="T82" fmla="*/ 7 w 50"/>
                  <a:gd name="T83" fmla="*/ 7 h 56"/>
                  <a:gd name="T84" fmla="*/ 14 w 50"/>
                  <a:gd name="T8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6">
                    <a:moveTo>
                      <a:pt x="14" y="0"/>
                    </a:moveTo>
                    <a:lnTo>
                      <a:pt x="28" y="21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8" y="28"/>
                    </a:lnTo>
                    <a:lnTo>
                      <a:pt x="43" y="49"/>
                    </a:lnTo>
                    <a:lnTo>
                      <a:pt x="50" y="56"/>
                    </a:lnTo>
                    <a:lnTo>
                      <a:pt x="36" y="56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7" y="2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6" y="49"/>
                    </a:lnTo>
                    <a:lnTo>
                      <a:pt x="28" y="56"/>
                    </a:lnTo>
                    <a:lnTo>
                      <a:pt x="28" y="49"/>
                    </a:lnTo>
                    <a:lnTo>
                      <a:pt x="36" y="49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21" y="28"/>
                    </a:lnTo>
                    <a:lnTo>
                      <a:pt x="7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92" name="Freeform 972"/>
              <p:cNvSpPr>
                <a:spLocks/>
              </p:cNvSpPr>
              <p:nvPr/>
            </p:nvSpPr>
            <p:spPr bwMode="auto">
              <a:xfrm>
                <a:off x="3833" y="2280"/>
                <a:ext cx="14" cy="22"/>
              </a:xfrm>
              <a:custGeom>
                <a:avLst/>
                <a:gdLst>
                  <a:gd name="T0" fmla="*/ 0 w 14"/>
                  <a:gd name="T1" fmla="*/ 22 h 22"/>
                  <a:gd name="T2" fmla="*/ 7 w 14"/>
                  <a:gd name="T3" fmla="*/ 8 h 22"/>
                  <a:gd name="T4" fmla="*/ 7 w 14"/>
                  <a:gd name="T5" fmla="*/ 0 h 22"/>
                  <a:gd name="T6" fmla="*/ 14 w 14"/>
                  <a:gd name="T7" fmla="*/ 8 h 22"/>
                  <a:gd name="T8" fmla="*/ 14 w 14"/>
                  <a:gd name="T9" fmla="*/ 8 h 22"/>
                  <a:gd name="T10" fmla="*/ 7 w 14"/>
                  <a:gd name="T11" fmla="*/ 22 h 22"/>
                  <a:gd name="T12" fmla="*/ 0 w 14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0" y="22"/>
                    </a:moveTo>
                    <a:lnTo>
                      <a:pt x="7" y="8"/>
                    </a:lnTo>
                    <a:lnTo>
                      <a:pt x="7" y="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7" y="22"/>
                    </a:lnTo>
                    <a:lnTo>
                      <a:pt x="0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93" name="Freeform 973"/>
              <p:cNvSpPr>
                <a:spLocks/>
              </p:cNvSpPr>
              <p:nvPr/>
            </p:nvSpPr>
            <p:spPr bwMode="auto">
              <a:xfrm>
                <a:off x="3819" y="2309"/>
                <a:ext cx="35" cy="42"/>
              </a:xfrm>
              <a:custGeom>
                <a:avLst/>
                <a:gdLst>
                  <a:gd name="T0" fmla="*/ 7 w 35"/>
                  <a:gd name="T1" fmla="*/ 0 h 42"/>
                  <a:gd name="T2" fmla="*/ 21 w 35"/>
                  <a:gd name="T3" fmla="*/ 14 h 42"/>
                  <a:gd name="T4" fmla="*/ 21 w 35"/>
                  <a:gd name="T5" fmla="*/ 21 h 42"/>
                  <a:gd name="T6" fmla="*/ 35 w 35"/>
                  <a:gd name="T7" fmla="*/ 42 h 42"/>
                  <a:gd name="T8" fmla="*/ 28 w 35"/>
                  <a:gd name="T9" fmla="*/ 42 h 42"/>
                  <a:gd name="T10" fmla="*/ 14 w 35"/>
                  <a:gd name="T11" fmla="*/ 28 h 42"/>
                  <a:gd name="T12" fmla="*/ 14 w 35"/>
                  <a:gd name="T13" fmla="*/ 28 h 42"/>
                  <a:gd name="T14" fmla="*/ 0 w 35"/>
                  <a:gd name="T15" fmla="*/ 7 h 42"/>
                  <a:gd name="T16" fmla="*/ 7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2"/>
                    </a:lnTo>
                    <a:lnTo>
                      <a:pt x="28" y="42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94" name="Freeform 974"/>
              <p:cNvSpPr>
                <a:spLocks/>
              </p:cNvSpPr>
              <p:nvPr/>
            </p:nvSpPr>
            <p:spPr bwMode="auto">
              <a:xfrm>
                <a:off x="3819" y="2302"/>
                <a:ext cx="50" cy="56"/>
              </a:xfrm>
              <a:custGeom>
                <a:avLst/>
                <a:gdLst>
                  <a:gd name="T0" fmla="*/ 14 w 50"/>
                  <a:gd name="T1" fmla="*/ 7 h 56"/>
                  <a:gd name="T2" fmla="*/ 28 w 50"/>
                  <a:gd name="T3" fmla="*/ 21 h 56"/>
                  <a:gd name="T4" fmla="*/ 28 w 50"/>
                  <a:gd name="T5" fmla="*/ 21 h 56"/>
                  <a:gd name="T6" fmla="*/ 28 w 50"/>
                  <a:gd name="T7" fmla="*/ 21 h 56"/>
                  <a:gd name="T8" fmla="*/ 28 w 50"/>
                  <a:gd name="T9" fmla="*/ 28 h 56"/>
                  <a:gd name="T10" fmla="*/ 21 w 50"/>
                  <a:gd name="T11" fmla="*/ 35 h 56"/>
                  <a:gd name="T12" fmla="*/ 28 w 50"/>
                  <a:gd name="T13" fmla="*/ 28 h 56"/>
                  <a:gd name="T14" fmla="*/ 42 w 50"/>
                  <a:gd name="T15" fmla="*/ 49 h 56"/>
                  <a:gd name="T16" fmla="*/ 50 w 50"/>
                  <a:gd name="T17" fmla="*/ 56 h 56"/>
                  <a:gd name="T18" fmla="*/ 35 w 50"/>
                  <a:gd name="T19" fmla="*/ 56 h 56"/>
                  <a:gd name="T20" fmla="*/ 28 w 50"/>
                  <a:gd name="T21" fmla="*/ 56 h 56"/>
                  <a:gd name="T22" fmla="*/ 28 w 50"/>
                  <a:gd name="T23" fmla="*/ 56 h 56"/>
                  <a:gd name="T24" fmla="*/ 28 w 50"/>
                  <a:gd name="T25" fmla="*/ 56 h 56"/>
                  <a:gd name="T26" fmla="*/ 14 w 50"/>
                  <a:gd name="T27" fmla="*/ 42 h 56"/>
                  <a:gd name="T28" fmla="*/ 14 w 50"/>
                  <a:gd name="T29" fmla="*/ 42 h 56"/>
                  <a:gd name="T30" fmla="*/ 14 w 50"/>
                  <a:gd name="T31" fmla="*/ 42 h 56"/>
                  <a:gd name="T32" fmla="*/ 0 w 50"/>
                  <a:gd name="T33" fmla="*/ 21 h 56"/>
                  <a:gd name="T34" fmla="*/ 0 w 50"/>
                  <a:gd name="T35" fmla="*/ 14 h 56"/>
                  <a:gd name="T36" fmla="*/ 0 w 50"/>
                  <a:gd name="T37" fmla="*/ 14 h 56"/>
                  <a:gd name="T38" fmla="*/ 7 w 50"/>
                  <a:gd name="T39" fmla="*/ 7 h 56"/>
                  <a:gd name="T40" fmla="*/ 7 w 50"/>
                  <a:gd name="T41" fmla="*/ 0 h 56"/>
                  <a:gd name="T42" fmla="*/ 14 w 50"/>
                  <a:gd name="T43" fmla="*/ 7 h 56"/>
                  <a:gd name="T44" fmla="*/ 14 w 50"/>
                  <a:gd name="T45" fmla="*/ 14 h 56"/>
                  <a:gd name="T46" fmla="*/ 7 w 50"/>
                  <a:gd name="T47" fmla="*/ 21 h 56"/>
                  <a:gd name="T48" fmla="*/ 0 w 50"/>
                  <a:gd name="T49" fmla="*/ 14 h 56"/>
                  <a:gd name="T50" fmla="*/ 7 w 50"/>
                  <a:gd name="T51" fmla="*/ 14 h 56"/>
                  <a:gd name="T52" fmla="*/ 21 w 50"/>
                  <a:gd name="T53" fmla="*/ 35 h 56"/>
                  <a:gd name="T54" fmla="*/ 14 w 50"/>
                  <a:gd name="T55" fmla="*/ 42 h 56"/>
                  <a:gd name="T56" fmla="*/ 21 w 50"/>
                  <a:gd name="T57" fmla="*/ 35 h 56"/>
                  <a:gd name="T58" fmla="*/ 35 w 50"/>
                  <a:gd name="T59" fmla="*/ 49 h 56"/>
                  <a:gd name="T60" fmla="*/ 28 w 50"/>
                  <a:gd name="T61" fmla="*/ 56 h 56"/>
                  <a:gd name="T62" fmla="*/ 28 w 50"/>
                  <a:gd name="T63" fmla="*/ 49 h 56"/>
                  <a:gd name="T64" fmla="*/ 35 w 50"/>
                  <a:gd name="T65" fmla="*/ 49 h 56"/>
                  <a:gd name="T66" fmla="*/ 35 w 50"/>
                  <a:gd name="T67" fmla="*/ 56 h 56"/>
                  <a:gd name="T68" fmla="*/ 35 w 50"/>
                  <a:gd name="T69" fmla="*/ 56 h 56"/>
                  <a:gd name="T70" fmla="*/ 21 w 50"/>
                  <a:gd name="T71" fmla="*/ 35 h 56"/>
                  <a:gd name="T72" fmla="*/ 21 w 50"/>
                  <a:gd name="T73" fmla="*/ 35 h 56"/>
                  <a:gd name="T74" fmla="*/ 21 w 50"/>
                  <a:gd name="T75" fmla="*/ 28 h 56"/>
                  <a:gd name="T76" fmla="*/ 21 w 50"/>
                  <a:gd name="T77" fmla="*/ 21 h 56"/>
                  <a:gd name="T78" fmla="*/ 28 w 50"/>
                  <a:gd name="T79" fmla="*/ 21 h 56"/>
                  <a:gd name="T80" fmla="*/ 21 w 50"/>
                  <a:gd name="T81" fmla="*/ 28 h 56"/>
                  <a:gd name="T82" fmla="*/ 7 w 50"/>
                  <a:gd name="T83" fmla="*/ 14 h 56"/>
                  <a:gd name="T84" fmla="*/ 14 w 50"/>
                  <a:gd name="T8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6">
                    <a:moveTo>
                      <a:pt x="14" y="7"/>
                    </a:moveTo>
                    <a:lnTo>
                      <a:pt x="28" y="21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8" y="28"/>
                    </a:lnTo>
                    <a:lnTo>
                      <a:pt x="42" y="49"/>
                    </a:lnTo>
                    <a:lnTo>
                      <a:pt x="50" y="56"/>
                    </a:lnTo>
                    <a:lnTo>
                      <a:pt x="35" y="56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28" y="56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21" y="35"/>
                    </a:lnTo>
                    <a:lnTo>
                      <a:pt x="14" y="42"/>
                    </a:lnTo>
                    <a:lnTo>
                      <a:pt x="21" y="35"/>
                    </a:lnTo>
                    <a:lnTo>
                      <a:pt x="35" y="49"/>
                    </a:lnTo>
                    <a:lnTo>
                      <a:pt x="28" y="56"/>
                    </a:lnTo>
                    <a:lnTo>
                      <a:pt x="28" y="49"/>
                    </a:lnTo>
                    <a:lnTo>
                      <a:pt x="35" y="49"/>
                    </a:lnTo>
                    <a:lnTo>
                      <a:pt x="35" y="56"/>
                    </a:lnTo>
                    <a:lnTo>
                      <a:pt x="35" y="56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21" y="28"/>
                    </a:lnTo>
                    <a:lnTo>
                      <a:pt x="7" y="14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95" name="Freeform 975"/>
              <p:cNvSpPr>
                <a:spLocks/>
              </p:cNvSpPr>
              <p:nvPr/>
            </p:nvSpPr>
            <p:spPr bwMode="auto">
              <a:xfrm>
                <a:off x="3805" y="2323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21 h 50"/>
                  <a:gd name="T4" fmla="*/ 21 w 35"/>
                  <a:gd name="T5" fmla="*/ 21 h 50"/>
                  <a:gd name="T6" fmla="*/ 35 w 35"/>
                  <a:gd name="T7" fmla="*/ 43 h 50"/>
                  <a:gd name="T8" fmla="*/ 35 w 35"/>
                  <a:gd name="T9" fmla="*/ 50 h 50"/>
                  <a:gd name="T10" fmla="*/ 14 w 35"/>
                  <a:gd name="T11" fmla="*/ 28 h 50"/>
                  <a:gd name="T12" fmla="*/ 14 w 35"/>
                  <a:gd name="T13" fmla="*/ 28 h 50"/>
                  <a:gd name="T14" fmla="*/ 0 w 35"/>
                  <a:gd name="T15" fmla="*/ 14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21"/>
                    </a:lnTo>
                    <a:lnTo>
                      <a:pt x="21" y="21"/>
                    </a:lnTo>
                    <a:lnTo>
                      <a:pt x="35" y="43"/>
                    </a:lnTo>
                    <a:lnTo>
                      <a:pt x="35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96" name="Freeform 976"/>
              <p:cNvSpPr>
                <a:spLocks/>
              </p:cNvSpPr>
              <p:nvPr/>
            </p:nvSpPr>
            <p:spPr bwMode="auto">
              <a:xfrm>
                <a:off x="3798" y="2316"/>
                <a:ext cx="49" cy="71"/>
              </a:xfrm>
              <a:custGeom>
                <a:avLst/>
                <a:gdLst>
                  <a:gd name="T0" fmla="*/ 21 w 49"/>
                  <a:gd name="T1" fmla="*/ 7 h 71"/>
                  <a:gd name="T2" fmla="*/ 49 w 49"/>
                  <a:gd name="T3" fmla="*/ 50 h 71"/>
                  <a:gd name="T4" fmla="*/ 49 w 49"/>
                  <a:gd name="T5" fmla="*/ 50 h 71"/>
                  <a:gd name="T6" fmla="*/ 49 w 49"/>
                  <a:gd name="T7" fmla="*/ 50 h 71"/>
                  <a:gd name="T8" fmla="*/ 49 w 49"/>
                  <a:gd name="T9" fmla="*/ 57 h 71"/>
                  <a:gd name="T10" fmla="*/ 49 w 49"/>
                  <a:gd name="T11" fmla="*/ 71 h 71"/>
                  <a:gd name="T12" fmla="*/ 42 w 49"/>
                  <a:gd name="T13" fmla="*/ 64 h 71"/>
                  <a:gd name="T14" fmla="*/ 7 w 49"/>
                  <a:gd name="T15" fmla="*/ 28 h 71"/>
                  <a:gd name="T16" fmla="*/ 0 w 49"/>
                  <a:gd name="T17" fmla="*/ 28 h 71"/>
                  <a:gd name="T18" fmla="*/ 7 w 49"/>
                  <a:gd name="T19" fmla="*/ 21 h 71"/>
                  <a:gd name="T20" fmla="*/ 14 w 49"/>
                  <a:gd name="T21" fmla="*/ 7 h 71"/>
                  <a:gd name="T22" fmla="*/ 14 w 49"/>
                  <a:gd name="T23" fmla="*/ 0 h 71"/>
                  <a:gd name="T24" fmla="*/ 21 w 49"/>
                  <a:gd name="T25" fmla="*/ 7 h 71"/>
                  <a:gd name="T26" fmla="*/ 21 w 49"/>
                  <a:gd name="T27" fmla="*/ 7 h 71"/>
                  <a:gd name="T28" fmla="*/ 14 w 49"/>
                  <a:gd name="T29" fmla="*/ 21 h 71"/>
                  <a:gd name="T30" fmla="*/ 7 w 49"/>
                  <a:gd name="T31" fmla="*/ 21 h 71"/>
                  <a:gd name="T32" fmla="*/ 14 w 49"/>
                  <a:gd name="T33" fmla="*/ 21 h 71"/>
                  <a:gd name="T34" fmla="*/ 49 w 49"/>
                  <a:gd name="T35" fmla="*/ 57 h 71"/>
                  <a:gd name="T36" fmla="*/ 42 w 49"/>
                  <a:gd name="T37" fmla="*/ 64 h 71"/>
                  <a:gd name="T38" fmla="*/ 42 w 49"/>
                  <a:gd name="T39" fmla="*/ 57 h 71"/>
                  <a:gd name="T40" fmla="*/ 42 w 49"/>
                  <a:gd name="T41" fmla="*/ 50 h 71"/>
                  <a:gd name="T42" fmla="*/ 49 w 49"/>
                  <a:gd name="T43" fmla="*/ 50 h 71"/>
                  <a:gd name="T44" fmla="*/ 42 w 49"/>
                  <a:gd name="T45" fmla="*/ 57 h 71"/>
                  <a:gd name="T46" fmla="*/ 14 w 49"/>
                  <a:gd name="T47" fmla="*/ 14 h 71"/>
                  <a:gd name="T48" fmla="*/ 21 w 49"/>
                  <a:gd name="T49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9" h="71">
                    <a:moveTo>
                      <a:pt x="21" y="7"/>
                    </a:moveTo>
                    <a:lnTo>
                      <a:pt x="49" y="50"/>
                    </a:lnTo>
                    <a:lnTo>
                      <a:pt x="49" y="50"/>
                    </a:lnTo>
                    <a:lnTo>
                      <a:pt x="49" y="50"/>
                    </a:lnTo>
                    <a:lnTo>
                      <a:pt x="49" y="57"/>
                    </a:lnTo>
                    <a:lnTo>
                      <a:pt x="49" y="71"/>
                    </a:lnTo>
                    <a:lnTo>
                      <a:pt x="42" y="64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49" y="57"/>
                    </a:lnTo>
                    <a:lnTo>
                      <a:pt x="42" y="64"/>
                    </a:lnTo>
                    <a:lnTo>
                      <a:pt x="42" y="57"/>
                    </a:lnTo>
                    <a:lnTo>
                      <a:pt x="42" y="50"/>
                    </a:lnTo>
                    <a:lnTo>
                      <a:pt x="49" y="50"/>
                    </a:lnTo>
                    <a:lnTo>
                      <a:pt x="42" y="57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97" name="Freeform 977"/>
              <p:cNvSpPr>
                <a:spLocks/>
              </p:cNvSpPr>
              <p:nvPr/>
            </p:nvSpPr>
            <p:spPr bwMode="auto">
              <a:xfrm>
                <a:off x="3791" y="2344"/>
                <a:ext cx="35" cy="43"/>
              </a:xfrm>
              <a:custGeom>
                <a:avLst/>
                <a:gdLst>
                  <a:gd name="T0" fmla="*/ 7 w 35"/>
                  <a:gd name="T1" fmla="*/ 0 h 43"/>
                  <a:gd name="T2" fmla="*/ 21 w 35"/>
                  <a:gd name="T3" fmla="*/ 14 h 43"/>
                  <a:gd name="T4" fmla="*/ 21 w 35"/>
                  <a:gd name="T5" fmla="*/ 22 h 43"/>
                  <a:gd name="T6" fmla="*/ 35 w 35"/>
                  <a:gd name="T7" fmla="*/ 43 h 43"/>
                  <a:gd name="T8" fmla="*/ 35 w 35"/>
                  <a:gd name="T9" fmla="*/ 43 h 43"/>
                  <a:gd name="T10" fmla="*/ 21 w 35"/>
                  <a:gd name="T11" fmla="*/ 22 h 43"/>
                  <a:gd name="T12" fmla="*/ 14 w 35"/>
                  <a:gd name="T13" fmla="*/ 22 h 43"/>
                  <a:gd name="T14" fmla="*/ 0 w 35"/>
                  <a:gd name="T15" fmla="*/ 7 h 43"/>
                  <a:gd name="T16" fmla="*/ 7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7" y="0"/>
                    </a:moveTo>
                    <a:lnTo>
                      <a:pt x="21" y="14"/>
                    </a:lnTo>
                    <a:lnTo>
                      <a:pt x="21" y="22"/>
                    </a:lnTo>
                    <a:lnTo>
                      <a:pt x="35" y="43"/>
                    </a:lnTo>
                    <a:lnTo>
                      <a:pt x="35" y="43"/>
                    </a:lnTo>
                    <a:lnTo>
                      <a:pt x="21" y="22"/>
                    </a:lnTo>
                    <a:lnTo>
                      <a:pt x="14" y="22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98" name="Freeform 978"/>
              <p:cNvSpPr>
                <a:spLocks/>
              </p:cNvSpPr>
              <p:nvPr/>
            </p:nvSpPr>
            <p:spPr bwMode="auto">
              <a:xfrm>
                <a:off x="3784" y="2337"/>
                <a:ext cx="49" cy="57"/>
              </a:xfrm>
              <a:custGeom>
                <a:avLst/>
                <a:gdLst>
                  <a:gd name="T0" fmla="*/ 21 w 49"/>
                  <a:gd name="T1" fmla="*/ 7 h 57"/>
                  <a:gd name="T2" fmla="*/ 35 w 49"/>
                  <a:gd name="T3" fmla="*/ 21 h 57"/>
                  <a:gd name="T4" fmla="*/ 35 w 49"/>
                  <a:gd name="T5" fmla="*/ 21 h 57"/>
                  <a:gd name="T6" fmla="*/ 35 w 49"/>
                  <a:gd name="T7" fmla="*/ 21 h 57"/>
                  <a:gd name="T8" fmla="*/ 35 w 49"/>
                  <a:gd name="T9" fmla="*/ 29 h 57"/>
                  <a:gd name="T10" fmla="*/ 28 w 49"/>
                  <a:gd name="T11" fmla="*/ 36 h 57"/>
                  <a:gd name="T12" fmla="*/ 35 w 49"/>
                  <a:gd name="T13" fmla="*/ 29 h 57"/>
                  <a:gd name="T14" fmla="*/ 49 w 49"/>
                  <a:gd name="T15" fmla="*/ 50 h 57"/>
                  <a:gd name="T16" fmla="*/ 42 w 49"/>
                  <a:gd name="T17" fmla="*/ 57 h 57"/>
                  <a:gd name="T18" fmla="*/ 42 w 49"/>
                  <a:gd name="T19" fmla="*/ 57 h 57"/>
                  <a:gd name="T20" fmla="*/ 28 w 49"/>
                  <a:gd name="T21" fmla="*/ 36 h 57"/>
                  <a:gd name="T22" fmla="*/ 28 w 49"/>
                  <a:gd name="T23" fmla="*/ 29 h 57"/>
                  <a:gd name="T24" fmla="*/ 28 w 49"/>
                  <a:gd name="T25" fmla="*/ 36 h 57"/>
                  <a:gd name="T26" fmla="*/ 21 w 49"/>
                  <a:gd name="T27" fmla="*/ 36 h 57"/>
                  <a:gd name="T28" fmla="*/ 21 w 49"/>
                  <a:gd name="T29" fmla="*/ 36 h 57"/>
                  <a:gd name="T30" fmla="*/ 21 w 49"/>
                  <a:gd name="T31" fmla="*/ 36 h 57"/>
                  <a:gd name="T32" fmla="*/ 7 w 49"/>
                  <a:gd name="T33" fmla="*/ 21 h 57"/>
                  <a:gd name="T34" fmla="*/ 0 w 49"/>
                  <a:gd name="T35" fmla="*/ 21 h 57"/>
                  <a:gd name="T36" fmla="*/ 7 w 49"/>
                  <a:gd name="T37" fmla="*/ 14 h 57"/>
                  <a:gd name="T38" fmla="*/ 14 w 49"/>
                  <a:gd name="T39" fmla="*/ 7 h 57"/>
                  <a:gd name="T40" fmla="*/ 14 w 49"/>
                  <a:gd name="T41" fmla="*/ 0 h 57"/>
                  <a:gd name="T42" fmla="*/ 21 w 49"/>
                  <a:gd name="T43" fmla="*/ 7 h 57"/>
                  <a:gd name="T44" fmla="*/ 21 w 49"/>
                  <a:gd name="T45" fmla="*/ 14 h 57"/>
                  <a:gd name="T46" fmla="*/ 14 w 49"/>
                  <a:gd name="T47" fmla="*/ 21 h 57"/>
                  <a:gd name="T48" fmla="*/ 7 w 49"/>
                  <a:gd name="T49" fmla="*/ 14 h 57"/>
                  <a:gd name="T50" fmla="*/ 14 w 49"/>
                  <a:gd name="T51" fmla="*/ 14 h 57"/>
                  <a:gd name="T52" fmla="*/ 28 w 49"/>
                  <a:gd name="T53" fmla="*/ 29 h 57"/>
                  <a:gd name="T54" fmla="*/ 21 w 49"/>
                  <a:gd name="T55" fmla="*/ 36 h 57"/>
                  <a:gd name="T56" fmla="*/ 21 w 49"/>
                  <a:gd name="T57" fmla="*/ 29 h 57"/>
                  <a:gd name="T58" fmla="*/ 28 w 49"/>
                  <a:gd name="T59" fmla="*/ 29 h 57"/>
                  <a:gd name="T60" fmla="*/ 35 w 49"/>
                  <a:gd name="T61" fmla="*/ 29 h 57"/>
                  <a:gd name="T62" fmla="*/ 35 w 49"/>
                  <a:gd name="T63" fmla="*/ 29 h 57"/>
                  <a:gd name="T64" fmla="*/ 49 w 49"/>
                  <a:gd name="T65" fmla="*/ 50 h 57"/>
                  <a:gd name="T66" fmla="*/ 49 w 49"/>
                  <a:gd name="T67" fmla="*/ 50 h 57"/>
                  <a:gd name="T68" fmla="*/ 42 w 49"/>
                  <a:gd name="T69" fmla="*/ 57 h 57"/>
                  <a:gd name="T70" fmla="*/ 28 w 49"/>
                  <a:gd name="T71" fmla="*/ 36 h 57"/>
                  <a:gd name="T72" fmla="*/ 28 w 49"/>
                  <a:gd name="T73" fmla="*/ 36 h 57"/>
                  <a:gd name="T74" fmla="*/ 28 w 49"/>
                  <a:gd name="T75" fmla="*/ 29 h 57"/>
                  <a:gd name="T76" fmla="*/ 28 w 49"/>
                  <a:gd name="T77" fmla="*/ 21 h 57"/>
                  <a:gd name="T78" fmla="*/ 35 w 49"/>
                  <a:gd name="T79" fmla="*/ 21 h 57"/>
                  <a:gd name="T80" fmla="*/ 28 w 49"/>
                  <a:gd name="T81" fmla="*/ 29 h 57"/>
                  <a:gd name="T82" fmla="*/ 14 w 49"/>
                  <a:gd name="T83" fmla="*/ 14 h 57"/>
                  <a:gd name="T84" fmla="*/ 21 w 49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57">
                    <a:moveTo>
                      <a:pt x="21" y="7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9"/>
                    </a:lnTo>
                    <a:lnTo>
                      <a:pt x="28" y="36"/>
                    </a:lnTo>
                    <a:lnTo>
                      <a:pt x="35" y="29"/>
                    </a:lnTo>
                    <a:lnTo>
                      <a:pt x="49" y="50"/>
                    </a:lnTo>
                    <a:lnTo>
                      <a:pt x="42" y="57"/>
                    </a:lnTo>
                    <a:lnTo>
                      <a:pt x="42" y="57"/>
                    </a:lnTo>
                    <a:lnTo>
                      <a:pt x="28" y="36"/>
                    </a:lnTo>
                    <a:lnTo>
                      <a:pt x="28" y="29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14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9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8" y="29"/>
                    </a:lnTo>
                    <a:lnTo>
                      <a:pt x="35" y="29"/>
                    </a:lnTo>
                    <a:lnTo>
                      <a:pt x="35" y="29"/>
                    </a:lnTo>
                    <a:lnTo>
                      <a:pt x="49" y="50"/>
                    </a:lnTo>
                    <a:lnTo>
                      <a:pt x="49" y="50"/>
                    </a:lnTo>
                    <a:lnTo>
                      <a:pt x="42" y="57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29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9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099" name="Freeform 979"/>
              <p:cNvSpPr>
                <a:spLocks/>
              </p:cNvSpPr>
              <p:nvPr/>
            </p:nvSpPr>
            <p:spPr bwMode="auto">
              <a:xfrm>
                <a:off x="3776" y="2358"/>
                <a:ext cx="36" cy="50"/>
              </a:xfrm>
              <a:custGeom>
                <a:avLst/>
                <a:gdLst>
                  <a:gd name="T0" fmla="*/ 8 w 36"/>
                  <a:gd name="T1" fmla="*/ 0 h 50"/>
                  <a:gd name="T2" fmla="*/ 22 w 36"/>
                  <a:gd name="T3" fmla="*/ 15 h 50"/>
                  <a:gd name="T4" fmla="*/ 22 w 36"/>
                  <a:gd name="T5" fmla="*/ 22 h 50"/>
                  <a:gd name="T6" fmla="*/ 36 w 36"/>
                  <a:gd name="T7" fmla="*/ 43 h 50"/>
                  <a:gd name="T8" fmla="*/ 36 w 36"/>
                  <a:gd name="T9" fmla="*/ 50 h 50"/>
                  <a:gd name="T10" fmla="*/ 22 w 36"/>
                  <a:gd name="T11" fmla="*/ 29 h 50"/>
                  <a:gd name="T12" fmla="*/ 15 w 36"/>
                  <a:gd name="T13" fmla="*/ 29 h 50"/>
                  <a:gd name="T14" fmla="*/ 0 w 36"/>
                  <a:gd name="T15" fmla="*/ 8 h 50"/>
                  <a:gd name="T16" fmla="*/ 8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8" y="0"/>
                    </a:moveTo>
                    <a:lnTo>
                      <a:pt x="22" y="15"/>
                    </a:lnTo>
                    <a:lnTo>
                      <a:pt x="22" y="22"/>
                    </a:lnTo>
                    <a:lnTo>
                      <a:pt x="36" y="43"/>
                    </a:lnTo>
                    <a:lnTo>
                      <a:pt x="36" y="50"/>
                    </a:lnTo>
                    <a:lnTo>
                      <a:pt x="22" y="29"/>
                    </a:lnTo>
                    <a:lnTo>
                      <a:pt x="15" y="29"/>
                    </a:lnTo>
                    <a:lnTo>
                      <a:pt x="0" y="8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00" name="Freeform 980"/>
              <p:cNvSpPr>
                <a:spLocks/>
              </p:cNvSpPr>
              <p:nvPr/>
            </p:nvSpPr>
            <p:spPr bwMode="auto">
              <a:xfrm>
                <a:off x="3776" y="2358"/>
                <a:ext cx="43" cy="71"/>
              </a:xfrm>
              <a:custGeom>
                <a:avLst/>
                <a:gdLst>
                  <a:gd name="T0" fmla="*/ 15 w 43"/>
                  <a:gd name="T1" fmla="*/ 0 h 71"/>
                  <a:gd name="T2" fmla="*/ 29 w 43"/>
                  <a:gd name="T3" fmla="*/ 15 h 71"/>
                  <a:gd name="T4" fmla="*/ 29 w 43"/>
                  <a:gd name="T5" fmla="*/ 15 h 71"/>
                  <a:gd name="T6" fmla="*/ 29 w 43"/>
                  <a:gd name="T7" fmla="*/ 15 h 71"/>
                  <a:gd name="T8" fmla="*/ 29 w 43"/>
                  <a:gd name="T9" fmla="*/ 22 h 71"/>
                  <a:gd name="T10" fmla="*/ 22 w 43"/>
                  <a:gd name="T11" fmla="*/ 29 h 71"/>
                  <a:gd name="T12" fmla="*/ 29 w 43"/>
                  <a:gd name="T13" fmla="*/ 22 h 71"/>
                  <a:gd name="T14" fmla="*/ 43 w 43"/>
                  <a:gd name="T15" fmla="*/ 43 h 71"/>
                  <a:gd name="T16" fmla="*/ 43 w 43"/>
                  <a:gd name="T17" fmla="*/ 43 h 71"/>
                  <a:gd name="T18" fmla="*/ 43 w 43"/>
                  <a:gd name="T19" fmla="*/ 43 h 71"/>
                  <a:gd name="T20" fmla="*/ 43 w 43"/>
                  <a:gd name="T21" fmla="*/ 50 h 71"/>
                  <a:gd name="T22" fmla="*/ 43 w 43"/>
                  <a:gd name="T23" fmla="*/ 71 h 71"/>
                  <a:gd name="T24" fmla="*/ 36 w 43"/>
                  <a:gd name="T25" fmla="*/ 57 h 71"/>
                  <a:gd name="T26" fmla="*/ 22 w 43"/>
                  <a:gd name="T27" fmla="*/ 36 h 71"/>
                  <a:gd name="T28" fmla="*/ 22 w 43"/>
                  <a:gd name="T29" fmla="*/ 29 h 71"/>
                  <a:gd name="T30" fmla="*/ 22 w 43"/>
                  <a:gd name="T31" fmla="*/ 36 h 71"/>
                  <a:gd name="T32" fmla="*/ 15 w 43"/>
                  <a:gd name="T33" fmla="*/ 36 h 71"/>
                  <a:gd name="T34" fmla="*/ 15 w 43"/>
                  <a:gd name="T35" fmla="*/ 36 h 71"/>
                  <a:gd name="T36" fmla="*/ 15 w 43"/>
                  <a:gd name="T37" fmla="*/ 36 h 71"/>
                  <a:gd name="T38" fmla="*/ 0 w 43"/>
                  <a:gd name="T39" fmla="*/ 15 h 71"/>
                  <a:gd name="T40" fmla="*/ 0 w 43"/>
                  <a:gd name="T41" fmla="*/ 8 h 71"/>
                  <a:gd name="T42" fmla="*/ 0 w 43"/>
                  <a:gd name="T43" fmla="*/ 8 h 71"/>
                  <a:gd name="T44" fmla="*/ 8 w 43"/>
                  <a:gd name="T45" fmla="*/ 8 h 71"/>
                  <a:gd name="T46" fmla="*/ 22 w 43"/>
                  <a:gd name="T47" fmla="*/ 29 h 71"/>
                  <a:gd name="T48" fmla="*/ 15 w 43"/>
                  <a:gd name="T49" fmla="*/ 36 h 71"/>
                  <a:gd name="T50" fmla="*/ 15 w 43"/>
                  <a:gd name="T51" fmla="*/ 29 h 71"/>
                  <a:gd name="T52" fmla="*/ 22 w 43"/>
                  <a:gd name="T53" fmla="*/ 29 h 71"/>
                  <a:gd name="T54" fmla="*/ 29 w 43"/>
                  <a:gd name="T55" fmla="*/ 29 h 71"/>
                  <a:gd name="T56" fmla="*/ 29 w 43"/>
                  <a:gd name="T57" fmla="*/ 29 h 71"/>
                  <a:gd name="T58" fmla="*/ 43 w 43"/>
                  <a:gd name="T59" fmla="*/ 50 h 71"/>
                  <a:gd name="T60" fmla="*/ 36 w 43"/>
                  <a:gd name="T61" fmla="*/ 57 h 71"/>
                  <a:gd name="T62" fmla="*/ 36 w 43"/>
                  <a:gd name="T63" fmla="*/ 50 h 71"/>
                  <a:gd name="T64" fmla="*/ 36 w 43"/>
                  <a:gd name="T65" fmla="*/ 43 h 71"/>
                  <a:gd name="T66" fmla="*/ 43 w 43"/>
                  <a:gd name="T67" fmla="*/ 43 h 71"/>
                  <a:gd name="T68" fmla="*/ 36 w 43"/>
                  <a:gd name="T69" fmla="*/ 50 h 71"/>
                  <a:gd name="T70" fmla="*/ 22 w 43"/>
                  <a:gd name="T71" fmla="*/ 29 h 71"/>
                  <a:gd name="T72" fmla="*/ 22 w 43"/>
                  <a:gd name="T73" fmla="*/ 29 h 71"/>
                  <a:gd name="T74" fmla="*/ 22 w 43"/>
                  <a:gd name="T75" fmla="*/ 22 h 71"/>
                  <a:gd name="T76" fmla="*/ 22 w 43"/>
                  <a:gd name="T77" fmla="*/ 15 h 71"/>
                  <a:gd name="T78" fmla="*/ 29 w 43"/>
                  <a:gd name="T79" fmla="*/ 15 h 71"/>
                  <a:gd name="T80" fmla="*/ 22 w 43"/>
                  <a:gd name="T81" fmla="*/ 22 h 71"/>
                  <a:gd name="T82" fmla="*/ 8 w 43"/>
                  <a:gd name="T83" fmla="*/ 8 h 71"/>
                  <a:gd name="T84" fmla="*/ 15 w 43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71">
                    <a:moveTo>
                      <a:pt x="15" y="0"/>
                    </a:moveTo>
                    <a:lnTo>
                      <a:pt x="29" y="15"/>
                    </a:lnTo>
                    <a:lnTo>
                      <a:pt x="29" y="15"/>
                    </a:lnTo>
                    <a:lnTo>
                      <a:pt x="29" y="15"/>
                    </a:lnTo>
                    <a:lnTo>
                      <a:pt x="29" y="22"/>
                    </a:lnTo>
                    <a:lnTo>
                      <a:pt x="22" y="29"/>
                    </a:lnTo>
                    <a:lnTo>
                      <a:pt x="29" y="22"/>
                    </a:lnTo>
                    <a:lnTo>
                      <a:pt x="43" y="43"/>
                    </a:lnTo>
                    <a:lnTo>
                      <a:pt x="43" y="43"/>
                    </a:lnTo>
                    <a:lnTo>
                      <a:pt x="43" y="43"/>
                    </a:lnTo>
                    <a:lnTo>
                      <a:pt x="43" y="50"/>
                    </a:lnTo>
                    <a:lnTo>
                      <a:pt x="43" y="71"/>
                    </a:lnTo>
                    <a:lnTo>
                      <a:pt x="36" y="57"/>
                    </a:lnTo>
                    <a:lnTo>
                      <a:pt x="22" y="36"/>
                    </a:lnTo>
                    <a:lnTo>
                      <a:pt x="22" y="29"/>
                    </a:lnTo>
                    <a:lnTo>
                      <a:pt x="22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8" y="8"/>
                    </a:lnTo>
                    <a:lnTo>
                      <a:pt x="22" y="29"/>
                    </a:lnTo>
                    <a:lnTo>
                      <a:pt x="15" y="36"/>
                    </a:lnTo>
                    <a:lnTo>
                      <a:pt x="15" y="29"/>
                    </a:lnTo>
                    <a:lnTo>
                      <a:pt x="22" y="2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43" y="50"/>
                    </a:lnTo>
                    <a:lnTo>
                      <a:pt x="36" y="57"/>
                    </a:lnTo>
                    <a:lnTo>
                      <a:pt x="36" y="50"/>
                    </a:lnTo>
                    <a:lnTo>
                      <a:pt x="36" y="43"/>
                    </a:lnTo>
                    <a:lnTo>
                      <a:pt x="43" y="43"/>
                    </a:lnTo>
                    <a:lnTo>
                      <a:pt x="36" y="50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22" y="22"/>
                    </a:lnTo>
                    <a:lnTo>
                      <a:pt x="22" y="15"/>
                    </a:lnTo>
                    <a:lnTo>
                      <a:pt x="29" y="15"/>
                    </a:lnTo>
                    <a:lnTo>
                      <a:pt x="22" y="22"/>
                    </a:lnTo>
                    <a:lnTo>
                      <a:pt x="8" y="8"/>
                    </a:lnTo>
                    <a:lnTo>
                      <a:pt x="15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01" name="Freeform 981"/>
              <p:cNvSpPr>
                <a:spLocks/>
              </p:cNvSpPr>
              <p:nvPr/>
            </p:nvSpPr>
            <p:spPr bwMode="auto">
              <a:xfrm>
                <a:off x="3776" y="2351"/>
                <a:ext cx="15" cy="22"/>
              </a:xfrm>
              <a:custGeom>
                <a:avLst/>
                <a:gdLst>
                  <a:gd name="T0" fmla="*/ 0 w 15"/>
                  <a:gd name="T1" fmla="*/ 15 h 22"/>
                  <a:gd name="T2" fmla="*/ 8 w 15"/>
                  <a:gd name="T3" fmla="*/ 7 h 22"/>
                  <a:gd name="T4" fmla="*/ 8 w 15"/>
                  <a:gd name="T5" fmla="*/ 0 h 22"/>
                  <a:gd name="T6" fmla="*/ 15 w 15"/>
                  <a:gd name="T7" fmla="*/ 7 h 22"/>
                  <a:gd name="T8" fmla="*/ 15 w 15"/>
                  <a:gd name="T9" fmla="*/ 15 h 22"/>
                  <a:gd name="T10" fmla="*/ 8 w 15"/>
                  <a:gd name="T11" fmla="*/ 22 h 22"/>
                  <a:gd name="T12" fmla="*/ 0 w 15"/>
                  <a:gd name="T13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2">
                    <a:moveTo>
                      <a:pt x="0" y="15"/>
                    </a:moveTo>
                    <a:lnTo>
                      <a:pt x="8" y="7"/>
                    </a:lnTo>
                    <a:lnTo>
                      <a:pt x="8" y="0"/>
                    </a:lnTo>
                    <a:lnTo>
                      <a:pt x="15" y="7"/>
                    </a:lnTo>
                    <a:lnTo>
                      <a:pt x="15" y="15"/>
                    </a:lnTo>
                    <a:lnTo>
                      <a:pt x="8" y="22"/>
                    </a:lnTo>
                    <a:lnTo>
                      <a:pt x="0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02" name="Freeform 982"/>
              <p:cNvSpPr>
                <a:spLocks/>
              </p:cNvSpPr>
              <p:nvPr/>
            </p:nvSpPr>
            <p:spPr bwMode="auto">
              <a:xfrm>
                <a:off x="3762" y="2373"/>
                <a:ext cx="43" cy="49"/>
              </a:xfrm>
              <a:custGeom>
                <a:avLst/>
                <a:gdLst>
                  <a:gd name="T0" fmla="*/ 14 w 43"/>
                  <a:gd name="T1" fmla="*/ 0 h 49"/>
                  <a:gd name="T2" fmla="*/ 22 w 43"/>
                  <a:gd name="T3" fmla="*/ 21 h 49"/>
                  <a:gd name="T4" fmla="*/ 22 w 43"/>
                  <a:gd name="T5" fmla="*/ 28 h 49"/>
                  <a:gd name="T6" fmla="*/ 43 w 43"/>
                  <a:gd name="T7" fmla="*/ 42 h 49"/>
                  <a:gd name="T8" fmla="*/ 36 w 43"/>
                  <a:gd name="T9" fmla="*/ 49 h 49"/>
                  <a:gd name="T10" fmla="*/ 22 w 43"/>
                  <a:gd name="T11" fmla="*/ 28 h 49"/>
                  <a:gd name="T12" fmla="*/ 14 w 43"/>
                  <a:gd name="T13" fmla="*/ 28 h 49"/>
                  <a:gd name="T14" fmla="*/ 0 w 43"/>
                  <a:gd name="T15" fmla="*/ 14 h 49"/>
                  <a:gd name="T16" fmla="*/ 14 w 43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49">
                    <a:moveTo>
                      <a:pt x="14" y="0"/>
                    </a:moveTo>
                    <a:lnTo>
                      <a:pt x="22" y="21"/>
                    </a:lnTo>
                    <a:lnTo>
                      <a:pt x="22" y="28"/>
                    </a:lnTo>
                    <a:lnTo>
                      <a:pt x="43" y="42"/>
                    </a:lnTo>
                    <a:lnTo>
                      <a:pt x="36" y="49"/>
                    </a:lnTo>
                    <a:lnTo>
                      <a:pt x="22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03" name="Freeform 983"/>
              <p:cNvSpPr>
                <a:spLocks/>
              </p:cNvSpPr>
              <p:nvPr/>
            </p:nvSpPr>
            <p:spPr bwMode="auto">
              <a:xfrm>
                <a:off x="3755" y="2373"/>
                <a:ext cx="64" cy="63"/>
              </a:xfrm>
              <a:custGeom>
                <a:avLst/>
                <a:gdLst>
                  <a:gd name="T0" fmla="*/ 29 w 64"/>
                  <a:gd name="T1" fmla="*/ 0 h 63"/>
                  <a:gd name="T2" fmla="*/ 36 w 64"/>
                  <a:gd name="T3" fmla="*/ 21 h 63"/>
                  <a:gd name="T4" fmla="*/ 36 w 64"/>
                  <a:gd name="T5" fmla="*/ 21 h 63"/>
                  <a:gd name="T6" fmla="*/ 36 w 64"/>
                  <a:gd name="T7" fmla="*/ 21 h 63"/>
                  <a:gd name="T8" fmla="*/ 36 w 64"/>
                  <a:gd name="T9" fmla="*/ 28 h 63"/>
                  <a:gd name="T10" fmla="*/ 29 w 64"/>
                  <a:gd name="T11" fmla="*/ 35 h 63"/>
                  <a:gd name="T12" fmla="*/ 36 w 64"/>
                  <a:gd name="T13" fmla="*/ 28 h 63"/>
                  <a:gd name="T14" fmla="*/ 57 w 64"/>
                  <a:gd name="T15" fmla="*/ 42 h 63"/>
                  <a:gd name="T16" fmla="*/ 64 w 64"/>
                  <a:gd name="T17" fmla="*/ 42 h 63"/>
                  <a:gd name="T18" fmla="*/ 57 w 64"/>
                  <a:gd name="T19" fmla="*/ 49 h 63"/>
                  <a:gd name="T20" fmla="*/ 50 w 64"/>
                  <a:gd name="T21" fmla="*/ 56 h 63"/>
                  <a:gd name="T22" fmla="*/ 50 w 64"/>
                  <a:gd name="T23" fmla="*/ 63 h 63"/>
                  <a:gd name="T24" fmla="*/ 43 w 64"/>
                  <a:gd name="T25" fmla="*/ 56 h 63"/>
                  <a:gd name="T26" fmla="*/ 29 w 64"/>
                  <a:gd name="T27" fmla="*/ 35 h 63"/>
                  <a:gd name="T28" fmla="*/ 29 w 64"/>
                  <a:gd name="T29" fmla="*/ 28 h 63"/>
                  <a:gd name="T30" fmla="*/ 29 w 64"/>
                  <a:gd name="T31" fmla="*/ 35 h 63"/>
                  <a:gd name="T32" fmla="*/ 21 w 64"/>
                  <a:gd name="T33" fmla="*/ 35 h 63"/>
                  <a:gd name="T34" fmla="*/ 21 w 64"/>
                  <a:gd name="T35" fmla="*/ 35 h 63"/>
                  <a:gd name="T36" fmla="*/ 21 w 64"/>
                  <a:gd name="T37" fmla="*/ 35 h 63"/>
                  <a:gd name="T38" fmla="*/ 7 w 64"/>
                  <a:gd name="T39" fmla="*/ 21 h 63"/>
                  <a:gd name="T40" fmla="*/ 0 w 64"/>
                  <a:gd name="T41" fmla="*/ 21 h 63"/>
                  <a:gd name="T42" fmla="*/ 7 w 64"/>
                  <a:gd name="T43" fmla="*/ 14 h 63"/>
                  <a:gd name="T44" fmla="*/ 14 w 64"/>
                  <a:gd name="T45" fmla="*/ 14 h 63"/>
                  <a:gd name="T46" fmla="*/ 29 w 64"/>
                  <a:gd name="T47" fmla="*/ 28 h 63"/>
                  <a:gd name="T48" fmla="*/ 21 w 64"/>
                  <a:gd name="T49" fmla="*/ 35 h 63"/>
                  <a:gd name="T50" fmla="*/ 21 w 64"/>
                  <a:gd name="T51" fmla="*/ 28 h 63"/>
                  <a:gd name="T52" fmla="*/ 29 w 64"/>
                  <a:gd name="T53" fmla="*/ 28 h 63"/>
                  <a:gd name="T54" fmla="*/ 36 w 64"/>
                  <a:gd name="T55" fmla="*/ 28 h 63"/>
                  <a:gd name="T56" fmla="*/ 36 w 64"/>
                  <a:gd name="T57" fmla="*/ 28 h 63"/>
                  <a:gd name="T58" fmla="*/ 50 w 64"/>
                  <a:gd name="T59" fmla="*/ 49 h 63"/>
                  <a:gd name="T60" fmla="*/ 43 w 64"/>
                  <a:gd name="T61" fmla="*/ 56 h 63"/>
                  <a:gd name="T62" fmla="*/ 43 w 64"/>
                  <a:gd name="T63" fmla="*/ 49 h 63"/>
                  <a:gd name="T64" fmla="*/ 50 w 64"/>
                  <a:gd name="T65" fmla="*/ 42 h 63"/>
                  <a:gd name="T66" fmla="*/ 57 w 64"/>
                  <a:gd name="T67" fmla="*/ 49 h 63"/>
                  <a:gd name="T68" fmla="*/ 50 w 64"/>
                  <a:gd name="T69" fmla="*/ 49 h 63"/>
                  <a:gd name="T70" fmla="*/ 29 w 64"/>
                  <a:gd name="T71" fmla="*/ 35 h 63"/>
                  <a:gd name="T72" fmla="*/ 29 w 64"/>
                  <a:gd name="T73" fmla="*/ 35 h 63"/>
                  <a:gd name="T74" fmla="*/ 29 w 64"/>
                  <a:gd name="T75" fmla="*/ 28 h 63"/>
                  <a:gd name="T76" fmla="*/ 29 w 64"/>
                  <a:gd name="T77" fmla="*/ 21 h 63"/>
                  <a:gd name="T78" fmla="*/ 36 w 64"/>
                  <a:gd name="T79" fmla="*/ 21 h 63"/>
                  <a:gd name="T80" fmla="*/ 29 w 64"/>
                  <a:gd name="T81" fmla="*/ 21 h 63"/>
                  <a:gd name="T82" fmla="*/ 21 w 64"/>
                  <a:gd name="T83" fmla="*/ 0 h 63"/>
                  <a:gd name="T84" fmla="*/ 29 w 64"/>
                  <a:gd name="T8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4" h="63">
                    <a:moveTo>
                      <a:pt x="29" y="0"/>
                    </a:move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29" y="35"/>
                    </a:lnTo>
                    <a:lnTo>
                      <a:pt x="36" y="28"/>
                    </a:lnTo>
                    <a:lnTo>
                      <a:pt x="57" y="42"/>
                    </a:lnTo>
                    <a:lnTo>
                      <a:pt x="64" y="42"/>
                    </a:lnTo>
                    <a:lnTo>
                      <a:pt x="57" y="49"/>
                    </a:lnTo>
                    <a:lnTo>
                      <a:pt x="50" y="56"/>
                    </a:lnTo>
                    <a:lnTo>
                      <a:pt x="50" y="63"/>
                    </a:lnTo>
                    <a:lnTo>
                      <a:pt x="43" y="56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29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9" y="28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50" y="49"/>
                    </a:lnTo>
                    <a:lnTo>
                      <a:pt x="43" y="56"/>
                    </a:lnTo>
                    <a:lnTo>
                      <a:pt x="43" y="49"/>
                    </a:lnTo>
                    <a:lnTo>
                      <a:pt x="50" y="42"/>
                    </a:lnTo>
                    <a:lnTo>
                      <a:pt x="57" y="49"/>
                    </a:lnTo>
                    <a:lnTo>
                      <a:pt x="50" y="49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29" y="21"/>
                    </a:lnTo>
                    <a:lnTo>
                      <a:pt x="36" y="21"/>
                    </a:lnTo>
                    <a:lnTo>
                      <a:pt x="29" y="21"/>
                    </a:lnTo>
                    <a:lnTo>
                      <a:pt x="21" y="0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04" name="Freeform 984"/>
              <p:cNvSpPr>
                <a:spLocks/>
              </p:cNvSpPr>
              <p:nvPr/>
            </p:nvSpPr>
            <p:spPr bwMode="auto">
              <a:xfrm>
                <a:off x="3762" y="2366"/>
                <a:ext cx="22" cy="28"/>
              </a:xfrm>
              <a:custGeom>
                <a:avLst/>
                <a:gdLst>
                  <a:gd name="T0" fmla="*/ 0 w 22"/>
                  <a:gd name="T1" fmla="*/ 21 h 28"/>
                  <a:gd name="T2" fmla="*/ 14 w 22"/>
                  <a:gd name="T3" fmla="*/ 7 h 28"/>
                  <a:gd name="T4" fmla="*/ 22 w 22"/>
                  <a:gd name="T5" fmla="*/ 0 h 28"/>
                  <a:gd name="T6" fmla="*/ 22 w 22"/>
                  <a:gd name="T7" fmla="*/ 7 h 28"/>
                  <a:gd name="T8" fmla="*/ 22 w 22"/>
                  <a:gd name="T9" fmla="*/ 14 h 28"/>
                  <a:gd name="T10" fmla="*/ 7 w 22"/>
                  <a:gd name="T11" fmla="*/ 28 h 28"/>
                  <a:gd name="T12" fmla="*/ 0 w 22"/>
                  <a:gd name="T13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8">
                    <a:moveTo>
                      <a:pt x="0" y="21"/>
                    </a:moveTo>
                    <a:lnTo>
                      <a:pt x="14" y="7"/>
                    </a:lnTo>
                    <a:lnTo>
                      <a:pt x="22" y="0"/>
                    </a:lnTo>
                    <a:lnTo>
                      <a:pt x="22" y="7"/>
                    </a:lnTo>
                    <a:lnTo>
                      <a:pt x="22" y="14"/>
                    </a:lnTo>
                    <a:lnTo>
                      <a:pt x="7" y="28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05" name="Freeform 985"/>
              <p:cNvSpPr>
                <a:spLocks/>
              </p:cNvSpPr>
              <p:nvPr/>
            </p:nvSpPr>
            <p:spPr bwMode="auto">
              <a:xfrm>
                <a:off x="3755" y="2394"/>
                <a:ext cx="36" cy="42"/>
              </a:xfrm>
              <a:custGeom>
                <a:avLst/>
                <a:gdLst>
                  <a:gd name="T0" fmla="*/ 7 w 36"/>
                  <a:gd name="T1" fmla="*/ 0 h 42"/>
                  <a:gd name="T2" fmla="*/ 14 w 36"/>
                  <a:gd name="T3" fmla="*/ 14 h 42"/>
                  <a:gd name="T4" fmla="*/ 14 w 36"/>
                  <a:gd name="T5" fmla="*/ 21 h 42"/>
                  <a:gd name="T6" fmla="*/ 36 w 36"/>
                  <a:gd name="T7" fmla="*/ 42 h 42"/>
                  <a:gd name="T8" fmla="*/ 29 w 36"/>
                  <a:gd name="T9" fmla="*/ 42 h 42"/>
                  <a:gd name="T10" fmla="*/ 14 w 36"/>
                  <a:gd name="T11" fmla="*/ 28 h 42"/>
                  <a:gd name="T12" fmla="*/ 7 w 36"/>
                  <a:gd name="T13" fmla="*/ 28 h 42"/>
                  <a:gd name="T14" fmla="*/ 0 w 36"/>
                  <a:gd name="T15" fmla="*/ 7 h 42"/>
                  <a:gd name="T16" fmla="*/ 7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7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36" y="42"/>
                    </a:lnTo>
                    <a:lnTo>
                      <a:pt x="29" y="42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06" name="Freeform 986"/>
              <p:cNvSpPr>
                <a:spLocks/>
              </p:cNvSpPr>
              <p:nvPr/>
            </p:nvSpPr>
            <p:spPr bwMode="auto">
              <a:xfrm>
                <a:off x="3755" y="2394"/>
                <a:ext cx="50" cy="49"/>
              </a:xfrm>
              <a:custGeom>
                <a:avLst/>
                <a:gdLst>
                  <a:gd name="T0" fmla="*/ 14 w 50"/>
                  <a:gd name="T1" fmla="*/ 0 h 49"/>
                  <a:gd name="T2" fmla="*/ 21 w 50"/>
                  <a:gd name="T3" fmla="*/ 14 h 49"/>
                  <a:gd name="T4" fmla="*/ 21 w 50"/>
                  <a:gd name="T5" fmla="*/ 14 h 49"/>
                  <a:gd name="T6" fmla="*/ 21 w 50"/>
                  <a:gd name="T7" fmla="*/ 14 h 49"/>
                  <a:gd name="T8" fmla="*/ 21 w 50"/>
                  <a:gd name="T9" fmla="*/ 21 h 49"/>
                  <a:gd name="T10" fmla="*/ 14 w 50"/>
                  <a:gd name="T11" fmla="*/ 28 h 49"/>
                  <a:gd name="T12" fmla="*/ 21 w 50"/>
                  <a:gd name="T13" fmla="*/ 21 h 49"/>
                  <a:gd name="T14" fmla="*/ 43 w 50"/>
                  <a:gd name="T15" fmla="*/ 42 h 49"/>
                  <a:gd name="T16" fmla="*/ 50 w 50"/>
                  <a:gd name="T17" fmla="*/ 49 h 49"/>
                  <a:gd name="T18" fmla="*/ 36 w 50"/>
                  <a:gd name="T19" fmla="*/ 49 h 49"/>
                  <a:gd name="T20" fmla="*/ 29 w 50"/>
                  <a:gd name="T21" fmla="*/ 49 h 49"/>
                  <a:gd name="T22" fmla="*/ 29 w 50"/>
                  <a:gd name="T23" fmla="*/ 49 h 49"/>
                  <a:gd name="T24" fmla="*/ 29 w 50"/>
                  <a:gd name="T25" fmla="*/ 49 h 49"/>
                  <a:gd name="T26" fmla="*/ 14 w 50"/>
                  <a:gd name="T27" fmla="*/ 35 h 49"/>
                  <a:gd name="T28" fmla="*/ 14 w 50"/>
                  <a:gd name="T29" fmla="*/ 28 h 49"/>
                  <a:gd name="T30" fmla="*/ 14 w 50"/>
                  <a:gd name="T31" fmla="*/ 35 h 49"/>
                  <a:gd name="T32" fmla="*/ 7 w 50"/>
                  <a:gd name="T33" fmla="*/ 35 h 49"/>
                  <a:gd name="T34" fmla="*/ 7 w 50"/>
                  <a:gd name="T35" fmla="*/ 35 h 49"/>
                  <a:gd name="T36" fmla="*/ 7 w 50"/>
                  <a:gd name="T37" fmla="*/ 28 h 49"/>
                  <a:gd name="T38" fmla="*/ 0 w 50"/>
                  <a:gd name="T39" fmla="*/ 7 h 49"/>
                  <a:gd name="T40" fmla="*/ 0 w 50"/>
                  <a:gd name="T41" fmla="*/ 7 h 49"/>
                  <a:gd name="T42" fmla="*/ 0 w 50"/>
                  <a:gd name="T43" fmla="*/ 7 h 49"/>
                  <a:gd name="T44" fmla="*/ 7 w 50"/>
                  <a:gd name="T45" fmla="*/ 7 h 49"/>
                  <a:gd name="T46" fmla="*/ 14 w 50"/>
                  <a:gd name="T47" fmla="*/ 28 h 49"/>
                  <a:gd name="T48" fmla="*/ 7 w 50"/>
                  <a:gd name="T49" fmla="*/ 28 h 49"/>
                  <a:gd name="T50" fmla="*/ 7 w 50"/>
                  <a:gd name="T51" fmla="*/ 28 h 49"/>
                  <a:gd name="T52" fmla="*/ 14 w 50"/>
                  <a:gd name="T53" fmla="*/ 28 h 49"/>
                  <a:gd name="T54" fmla="*/ 21 w 50"/>
                  <a:gd name="T55" fmla="*/ 28 h 49"/>
                  <a:gd name="T56" fmla="*/ 21 w 50"/>
                  <a:gd name="T57" fmla="*/ 28 h 49"/>
                  <a:gd name="T58" fmla="*/ 36 w 50"/>
                  <a:gd name="T59" fmla="*/ 42 h 49"/>
                  <a:gd name="T60" fmla="*/ 29 w 50"/>
                  <a:gd name="T61" fmla="*/ 49 h 49"/>
                  <a:gd name="T62" fmla="*/ 29 w 50"/>
                  <a:gd name="T63" fmla="*/ 42 h 49"/>
                  <a:gd name="T64" fmla="*/ 36 w 50"/>
                  <a:gd name="T65" fmla="*/ 42 h 49"/>
                  <a:gd name="T66" fmla="*/ 36 w 50"/>
                  <a:gd name="T67" fmla="*/ 49 h 49"/>
                  <a:gd name="T68" fmla="*/ 36 w 50"/>
                  <a:gd name="T69" fmla="*/ 49 h 49"/>
                  <a:gd name="T70" fmla="*/ 14 w 50"/>
                  <a:gd name="T71" fmla="*/ 28 h 49"/>
                  <a:gd name="T72" fmla="*/ 14 w 50"/>
                  <a:gd name="T73" fmla="*/ 28 h 49"/>
                  <a:gd name="T74" fmla="*/ 14 w 50"/>
                  <a:gd name="T75" fmla="*/ 21 h 49"/>
                  <a:gd name="T76" fmla="*/ 14 w 50"/>
                  <a:gd name="T77" fmla="*/ 14 h 49"/>
                  <a:gd name="T78" fmla="*/ 21 w 50"/>
                  <a:gd name="T79" fmla="*/ 14 h 49"/>
                  <a:gd name="T80" fmla="*/ 14 w 50"/>
                  <a:gd name="T81" fmla="*/ 14 h 49"/>
                  <a:gd name="T82" fmla="*/ 7 w 50"/>
                  <a:gd name="T83" fmla="*/ 0 h 49"/>
                  <a:gd name="T84" fmla="*/ 14 w 50"/>
                  <a:gd name="T8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49">
                    <a:moveTo>
                      <a:pt x="14" y="0"/>
                    </a:moveTo>
                    <a:lnTo>
                      <a:pt x="21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14" y="28"/>
                    </a:lnTo>
                    <a:lnTo>
                      <a:pt x="21" y="21"/>
                    </a:lnTo>
                    <a:lnTo>
                      <a:pt x="43" y="42"/>
                    </a:lnTo>
                    <a:lnTo>
                      <a:pt x="50" y="49"/>
                    </a:lnTo>
                    <a:lnTo>
                      <a:pt x="36" y="49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29" y="49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6" y="42"/>
                    </a:lnTo>
                    <a:lnTo>
                      <a:pt x="29" y="49"/>
                    </a:lnTo>
                    <a:lnTo>
                      <a:pt x="29" y="42"/>
                    </a:lnTo>
                    <a:lnTo>
                      <a:pt x="36" y="42"/>
                    </a:lnTo>
                    <a:lnTo>
                      <a:pt x="36" y="49"/>
                    </a:lnTo>
                    <a:lnTo>
                      <a:pt x="36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14" y="14"/>
                    </a:lnTo>
                    <a:lnTo>
                      <a:pt x="7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07" name="Freeform 987"/>
              <p:cNvSpPr>
                <a:spLocks/>
              </p:cNvSpPr>
              <p:nvPr/>
            </p:nvSpPr>
            <p:spPr bwMode="auto">
              <a:xfrm>
                <a:off x="3755" y="2387"/>
                <a:ext cx="14" cy="21"/>
              </a:xfrm>
              <a:custGeom>
                <a:avLst/>
                <a:gdLst>
                  <a:gd name="T0" fmla="*/ 0 w 14"/>
                  <a:gd name="T1" fmla="*/ 14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14 h 21"/>
                  <a:gd name="T10" fmla="*/ 7 w 14"/>
                  <a:gd name="T11" fmla="*/ 21 h 21"/>
                  <a:gd name="T12" fmla="*/ 0 w 14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14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08" name="Freeform 988"/>
              <p:cNvSpPr>
                <a:spLocks/>
              </p:cNvSpPr>
              <p:nvPr/>
            </p:nvSpPr>
            <p:spPr bwMode="auto">
              <a:xfrm>
                <a:off x="3741" y="2408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21 h 50"/>
                  <a:gd name="T4" fmla="*/ 21 w 35"/>
                  <a:gd name="T5" fmla="*/ 21 h 50"/>
                  <a:gd name="T6" fmla="*/ 35 w 35"/>
                  <a:gd name="T7" fmla="*/ 43 h 50"/>
                  <a:gd name="T8" fmla="*/ 28 w 35"/>
                  <a:gd name="T9" fmla="*/ 50 h 50"/>
                  <a:gd name="T10" fmla="*/ 14 w 35"/>
                  <a:gd name="T11" fmla="*/ 28 h 50"/>
                  <a:gd name="T12" fmla="*/ 14 w 35"/>
                  <a:gd name="T13" fmla="*/ 28 h 50"/>
                  <a:gd name="T14" fmla="*/ 0 w 35"/>
                  <a:gd name="T15" fmla="*/ 14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21"/>
                    </a:lnTo>
                    <a:lnTo>
                      <a:pt x="21" y="21"/>
                    </a:lnTo>
                    <a:lnTo>
                      <a:pt x="35" y="43"/>
                    </a:lnTo>
                    <a:lnTo>
                      <a:pt x="28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09" name="Freeform 989"/>
              <p:cNvSpPr>
                <a:spLocks/>
              </p:cNvSpPr>
              <p:nvPr/>
            </p:nvSpPr>
            <p:spPr bwMode="auto">
              <a:xfrm>
                <a:off x="3734" y="2401"/>
                <a:ext cx="50" cy="71"/>
              </a:xfrm>
              <a:custGeom>
                <a:avLst/>
                <a:gdLst>
                  <a:gd name="T0" fmla="*/ 21 w 50"/>
                  <a:gd name="T1" fmla="*/ 7 h 71"/>
                  <a:gd name="T2" fmla="*/ 50 w 50"/>
                  <a:gd name="T3" fmla="*/ 50 h 71"/>
                  <a:gd name="T4" fmla="*/ 50 w 50"/>
                  <a:gd name="T5" fmla="*/ 57 h 71"/>
                  <a:gd name="T6" fmla="*/ 50 w 50"/>
                  <a:gd name="T7" fmla="*/ 57 h 71"/>
                  <a:gd name="T8" fmla="*/ 42 w 50"/>
                  <a:gd name="T9" fmla="*/ 64 h 71"/>
                  <a:gd name="T10" fmla="*/ 42 w 50"/>
                  <a:gd name="T11" fmla="*/ 71 h 71"/>
                  <a:gd name="T12" fmla="*/ 35 w 50"/>
                  <a:gd name="T13" fmla="*/ 64 h 71"/>
                  <a:gd name="T14" fmla="*/ 21 w 50"/>
                  <a:gd name="T15" fmla="*/ 42 h 71"/>
                  <a:gd name="T16" fmla="*/ 28 w 50"/>
                  <a:gd name="T17" fmla="*/ 35 h 71"/>
                  <a:gd name="T18" fmla="*/ 21 w 50"/>
                  <a:gd name="T19" fmla="*/ 42 h 71"/>
                  <a:gd name="T20" fmla="*/ 7 w 50"/>
                  <a:gd name="T21" fmla="*/ 28 h 71"/>
                  <a:gd name="T22" fmla="*/ 0 w 50"/>
                  <a:gd name="T23" fmla="*/ 28 h 71"/>
                  <a:gd name="T24" fmla="*/ 7 w 50"/>
                  <a:gd name="T25" fmla="*/ 21 h 71"/>
                  <a:gd name="T26" fmla="*/ 14 w 50"/>
                  <a:gd name="T27" fmla="*/ 7 h 71"/>
                  <a:gd name="T28" fmla="*/ 14 w 50"/>
                  <a:gd name="T29" fmla="*/ 0 h 71"/>
                  <a:gd name="T30" fmla="*/ 21 w 50"/>
                  <a:gd name="T31" fmla="*/ 7 h 71"/>
                  <a:gd name="T32" fmla="*/ 21 w 50"/>
                  <a:gd name="T33" fmla="*/ 7 h 71"/>
                  <a:gd name="T34" fmla="*/ 14 w 50"/>
                  <a:gd name="T35" fmla="*/ 21 h 71"/>
                  <a:gd name="T36" fmla="*/ 7 w 50"/>
                  <a:gd name="T37" fmla="*/ 21 h 71"/>
                  <a:gd name="T38" fmla="*/ 14 w 50"/>
                  <a:gd name="T39" fmla="*/ 21 h 71"/>
                  <a:gd name="T40" fmla="*/ 28 w 50"/>
                  <a:gd name="T41" fmla="*/ 35 h 71"/>
                  <a:gd name="T42" fmla="*/ 28 w 50"/>
                  <a:gd name="T43" fmla="*/ 35 h 71"/>
                  <a:gd name="T44" fmla="*/ 28 w 50"/>
                  <a:gd name="T45" fmla="*/ 35 h 71"/>
                  <a:gd name="T46" fmla="*/ 42 w 50"/>
                  <a:gd name="T47" fmla="*/ 57 h 71"/>
                  <a:gd name="T48" fmla="*/ 35 w 50"/>
                  <a:gd name="T49" fmla="*/ 64 h 71"/>
                  <a:gd name="T50" fmla="*/ 35 w 50"/>
                  <a:gd name="T51" fmla="*/ 57 h 71"/>
                  <a:gd name="T52" fmla="*/ 42 w 50"/>
                  <a:gd name="T53" fmla="*/ 50 h 71"/>
                  <a:gd name="T54" fmla="*/ 50 w 50"/>
                  <a:gd name="T55" fmla="*/ 57 h 71"/>
                  <a:gd name="T56" fmla="*/ 42 w 50"/>
                  <a:gd name="T57" fmla="*/ 57 h 71"/>
                  <a:gd name="T58" fmla="*/ 14 w 50"/>
                  <a:gd name="T59" fmla="*/ 14 h 71"/>
                  <a:gd name="T60" fmla="*/ 21 w 50"/>
                  <a:gd name="T61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" h="71">
                    <a:moveTo>
                      <a:pt x="21" y="7"/>
                    </a:moveTo>
                    <a:lnTo>
                      <a:pt x="50" y="50"/>
                    </a:lnTo>
                    <a:lnTo>
                      <a:pt x="50" y="57"/>
                    </a:lnTo>
                    <a:lnTo>
                      <a:pt x="50" y="57"/>
                    </a:lnTo>
                    <a:lnTo>
                      <a:pt x="42" y="64"/>
                    </a:lnTo>
                    <a:lnTo>
                      <a:pt x="42" y="71"/>
                    </a:lnTo>
                    <a:lnTo>
                      <a:pt x="35" y="64"/>
                    </a:lnTo>
                    <a:lnTo>
                      <a:pt x="21" y="42"/>
                    </a:lnTo>
                    <a:lnTo>
                      <a:pt x="28" y="35"/>
                    </a:lnTo>
                    <a:lnTo>
                      <a:pt x="21" y="42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42" y="57"/>
                    </a:lnTo>
                    <a:lnTo>
                      <a:pt x="35" y="64"/>
                    </a:lnTo>
                    <a:lnTo>
                      <a:pt x="35" y="57"/>
                    </a:lnTo>
                    <a:lnTo>
                      <a:pt x="42" y="50"/>
                    </a:lnTo>
                    <a:lnTo>
                      <a:pt x="50" y="57"/>
                    </a:lnTo>
                    <a:lnTo>
                      <a:pt x="42" y="57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10" name="Freeform 990"/>
              <p:cNvSpPr>
                <a:spLocks/>
              </p:cNvSpPr>
              <p:nvPr/>
            </p:nvSpPr>
            <p:spPr bwMode="auto">
              <a:xfrm>
                <a:off x="3670" y="2273"/>
                <a:ext cx="170" cy="142"/>
              </a:xfrm>
              <a:custGeom>
                <a:avLst/>
                <a:gdLst>
                  <a:gd name="T0" fmla="*/ 170 w 170"/>
                  <a:gd name="T1" fmla="*/ 7 h 142"/>
                  <a:gd name="T2" fmla="*/ 64 w 170"/>
                  <a:gd name="T3" fmla="*/ 142 h 142"/>
                  <a:gd name="T4" fmla="*/ 0 w 170"/>
                  <a:gd name="T5" fmla="*/ 135 h 142"/>
                  <a:gd name="T6" fmla="*/ 106 w 170"/>
                  <a:gd name="T7" fmla="*/ 0 h 142"/>
                  <a:gd name="T8" fmla="*/ 170 w 170"/>
                  <a:gd name="T9" fmla="*/ 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42">
                    <a:moveTo>
                      <a:pt x="170" y="7"/>
                    </a:moveTo>
                    <a:lnTo>
                      <a:pt x="64" y="142"/>
                    </a:lnTo>
                    <a:lnTo>
                      <a:pt x="0" y="135"/>
                    </a:lnTo>
                    <a:lnTo>
                      <a:pt x="106" y="0"/>
                    </a:lnTo>
                    <a:lnTo>
                      <a:pt x="170" y="7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11" name="Freeform 991"/>
              <p:cNvSpPr>
                <a:spLocks/>
              </p:cNvSpPr>
              <p:nvPr/>
            </p:nvSpPr>
            <p:spPr bwMode="auto">
              <a:xfrm>
                <a:off x="3663" y="2273"/>
                <a:ext cx="184" cy="149"/>
              </a:xfrm>
              <a:custGeom>
                <a:avLst/>
                <a:gdLst>
                  <a:gd name="T0" fmla="*/ 184 w 184"/>
                  <a:gd name="T1" fmla="*/ 15 h 149"/>
                  <a:gd name="T2" fmla="*/ 78 w 184"/>
                  <a:gd name="T3" fmla="*/ 149 h 149"/>
                  <a:gd name="T4" fmla="*/ 71 w 184"/>
                  <a:gd name="T5" fmla="*/ 149 h 149"/>
                  <a:gd name="T6" fmla="*/ 71 w 184"/>
                  <a:gd name="T7" fmla="*/ 149 h 149"/>
                  <a:gd name="T8" fmla="*/ 7 w 184"/>
                  <a:gd name="T9" fmla="*/ 142 h 149"/>
                  <a:gd name="T10" fmla="*/ 0 w 184"/>
                  <a:gd name="T11" fmla="*/ 142 h 149"/>
                  <a:gd name="T12" fmla="*/ 7 w 184"/>
                  <a:gd name="T13" fmla="*/ 135 h 149"/>
                  <a:gd name="T14" fmla="*/ 113 w 184"/>
                  <a:gd name="T15" fmla="*/ 0 h 149"/>
                  <a:gd name="T16" fmla="*/ 113 w 184"/>
                  <a:gd name="T17" fmla="*/ 0 h 149"/>
                  <a:gd name="T18" fmla="*/ 113 w 184"/>
                  <a:gd name="T19" fmla="*/ 0 h 149"/>
                  <a:gd name="T20" fmla="*/ 121 w 184"/>
                  <a:gd name="T21" fmla="*/ 7 h 149"/>
                  <a:gd name="T22" fmla="*/ 14 w 184"/>
                  <a:gd name="T23" fmla="*/ 142 h 149"/>
                  <a:gd name="T24" fmla="*/ 7 w 184"/>
                  <a:gd name="T25" fmla="*/ 135 h 149"/>
                  <a:gd name="T26" fmla="*/ 7 w 184"/>
                  <a:gd name="T27" fmla="*/ 135 h 149"/>
                  <a:gd name="T28" fmla="*/ 71 w 184"/>
                  <a:gd name="T29" fmla="*/ 142 h 149"/>
                  <a:gd name="T30" fmla="*/ 71 w 184"/>
                  <a:gd name="T31" fmla="*/ 149 h 149"/>
                  <a:gd name="T32" fmla="*/ 71 w 184"/>
                  <a:gd name="T33" fmla="*/ 142 h 149"/>
                  <a:gd name="T34" fmla="*/ 177 w 184"/>
                  <a:gd name="T35" fmla="*/ 7 h 149"/>
                  <a:gd name="T36" fmla="*/ 184 w 184"/>
                  <a:gd name="T37" fmla="*/ 1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4" h="149">
                    <a:moveTo>
                      <a:pt x="184" y="15"/>
                    </a:moveTo>
                    <a:lnTo>
                      <a:pt x="78" y="149"/>
                    </a:lnTo>
                    <a:lnTo>
                      <a:pt x="71" y="149"/>
                    </a:lnTo>
                    <a:lnTo>
                      <a:pt x="71" y="149"/>
                    </a:lnTo>
                    <a:lnTo>
                      <a:pt x="7" y="142"/>
                    </a:lnTo>
                    <a:lnTo>
                      <a:pt x="0" y="142"/>
                    </a:lnTo>
                    <a:lnTo>
                      <a:pt x="7" y="135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1" y="7"/>
                    </a:lnTo>
                    <a:lnTo>
                      <a:pt x="14" y="142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71" y="142"/>
                    </a:lnTo>
                    <a:lnTo>
                      <a:pt x="71" y="149"/>
                    </a:lnTo>
                    <a:lnTo>
                      <a:pt x="71" y="142"/>
                    </a:lnTo>
                    <a:lnTo>
                      <a:pt x="177" y="7"/>
                    </a:lnTo>
                    <a:lnTo>
                      <a:pt x="184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12" name="Freeform 992"/>
              <p:cNvSpPr>
                <a:spLocks/>
              </p:cNvSpPr>
              <p:nvPr/>
            </p:nvSpPr>
            <p:spPr bwMode="auto">
              <a:xfrm>
                <a:off x="3776" y="2273"/>
                <a:ext cx="78" cy="15"/>
              </a:xfrm>
              <a:custGeom>
                <a:avLst/>
                <a:gdLst>
                  <a:gd name="T0" fmla="*/ 0 w 78"/>
                  <a:gd name="T1" fmla="*/ 0 h 15"/>
                  <a:gd name="T2" fmla="*/ 64 w 78"/>
                  <a:gd name="T3" fmla="*/ 7 h 15"/>
                  <a:gd name="T4" fmla="*/ 78 w 78"/>
                  <a:gd name="T5" fmla="*/ 7 h 15"/>
                  <a:gd name="T6" fmla="*/ 71 w 78"/>
                  <a:gd name="T7" fmla="*/ 15 h 15"/>
                  <a:gd name="T8" fmla="*/ 64 w 78"/>
                  <a:gd name="T9" fmla="*/ 15 h 15"/>
                  <a:gd name="T10" fmla="*/ 0 w 78"/>
                  <a:gd name="T11" fmla="*/ 7 h 15"/>
                  <a:gd name="T12" fmla="*/ 0 w 78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5">
                    <a:moveTo>
                      <a:pt x="0" y="0"/>
                    </a:moveTo>
                    <a:lnTo>
                      <a:pt x="64" y="7"/>
                    </a:lnTo>
                    <a:lnTo>
                      <a:pt x="78" y="7"/>
                    </a:lnTo>
                    <a:lnTo>
                      <a:pt x="71" y="15"/>
                    </a:lnTo>
                    <a:lnTo>
                      <a:pt x="64" y="15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13" name="Freeform 993"/>
              <p:cNvSpPr>
                <a:spLocks/>
              </p:cNvSpPr>
              <p:nvPr/>
            </p:nvSpPr>
            <p:spPr bwMode="auto">
              <a:xfrm>
                <a:off x="3713" y="2309"/>
                <a:ext cx="78" cy="85"/>
              </a:xfrm>
              <a:custGeom>
                <a:avLst/>
                <a:gdLst>
                  <a:gd name="T0" fmla="*/ 42 w 78"/>
                  <a:gd name="T1" fmla="*/ 0 h 85"/>
                  <a:gd name="T2" fmla="*/ 78 w 78"/>
                  <a:gd name="T3" fmla="*/ 21 h 85"/>
                  <a:gd name="T4" fmla="*/ 35 w 78"/>
                  <a:gd name="T5" fmla="*/ 85 h 85"/>
                  <a:gd name="T6" fmla="*/ 0 w 78"/>
                  <a:gd name="T7" fmla="*/ 57 h 85"/>
                  <a:gd name="T8" fmla="*/ 42 w 78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42" y="0"/>
                    </a:moveTo>
                    <a:lnTo>
                      <a:pt x="78" y="21"/>
                    </a:lnTo>
                    <a:lnTo>
                      <a:pt x="35" y="85"/>
                    </a:lnTo>
                    <a:lnTo>
                      <a:pt x="0" y="57"/>
                    </a:lnTo>
                    <a:lnTo>
                      <a:pt x="42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14" name="Freeform 994"/>
              <p:cNvSpPr>
                <a:spLocks/>
              </p:cNvSpPr>
              <p:nvPr/>
            </p:nvSpPr>
            <p:spPr bwMode="auto">
              <a:xfrm>
                <a:off x="3706" y="2309"/>
                <a:ext cx="92" cy="92"/>
              </a:xfrm>
              <a:custGeom>
                <a:avLst/>
                <a:gdLst>
                  <a:gd name="T0" fmla="*/ 49 w 92"/>
                  <a:gd name="T1" fmla="*/ 0 h 92"/>
                  <a:gd name="T2" fmla="*/ 85 w 92"/>
                  <a:gd name="T3" fmla="*/ 21 h 92"/>
                  <a:gd name="T4" fmla="*/ 92 w 92"/>
                  <a:gd name="T5" fmla="*/ 28 h 92"/>
                  <a:gd name="T6" fmla="*/ 92 w 92"/>
                  <a:gd name="T7" fmla="*/ 28 h 92"/>
                  <a:gd name="T8" fmla="*/ 49 w 92"/>
                  <a:gd name="T9" fmla="*/ 92 h 92"/>
                  <a:gd name="T10" fmla="*/ 35 w 92"/>
                  <a:gd name="T11" fmla="*/ 92 h 92"/>
                  <a:gd name="T12" fmla="*/ 35 w 92"/>
                  <a:gd name="T13" fmla="*/ 92 h 92"/>
                  <a:gd name="T14" fmla="*/ 0 w 92"/>
                  <a:gd name="T15" fmla="*/ 64 h 92"/>
                  <a:gd name="T16" fmla="*/ 0 w 92"/>
                  <a:gd name="T17" fmla="*/ 64 h 92"/>
                  <a:gd name="T18" fmla="*/ 7 w 92"/>
                  <a:gd name="T19" fmla="*/ 57 h 92"/>
                  <a:gd name="T20" fmla="*/ 7 w 92"/>
                  <a:gd name="T21" fmla="*/ 57 h 92"/>
                  <a:gd name="T22" fmla="*/ 42 w 92"/>
                  <a:gd name="T23" fmla="*/ 85 h 92"/>
                  <a:gd name="T24" fmla="*/ 35 w 92"/>
                  <a:gd name="T25" fmla="*/ 92 h 92"/>
                  <a:gd name="T26" fmla="*/ 42 w 92"/>
                  <a:gd name="T27" fmla="*/ 85 h 92"/>
                  <a:gd name="T28" fmla="*/ 85 w 92"/>
                  <a:gd name="T29" fmla="*/ 21 h 92"/>
                  <a:gd name="T30" fmla="*/ 92 w 92"/>
                  <a:gd name="T31" fmla="*/ 28 h 92"/>
                  <a:gd name="T32" fmla="*/ 78 w 92"/>
                  <a:gd name="T33" fmla="*/ 28 h 92"/>
                  <a:gd name="T34" fmla="*/ 42 w 92"/>
                  <a:gd name="T35" fmla="*/ 7 h 92"/>
                  <a:gd name="T36" fmla="*/ 49 w 92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92">
                    <a:moveTo>
                      <a:pt x="49" y="0"/>
                    </a:moveTo>
                    <a:lnTo>
                      <a:pt x="85" y="21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49" y="92"/>
                    </a:lnTo>
                    <a:lnTo>
                      <a:pt x="35" y="92"/>
                    </a:lnTo>
                    <a:lnTo>
                      <a:pt x="35" y="9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42" y="85"/>
                    </a:lnTo>
                    <a:lnTo>
                      <a:pt x="35" y="92"/>
                    </a:lnTo>
                    <a:lnTo>
                      <a:pt x="42" y="85"/>
                    </a:lnTo>
                    <a:lnTo>
                      <a:pt x="85" y="21"/>
                    </a:lnTo>
                    <a:lnTo>
                      <a:pt x="92" y="28"/>
                    </a:lnTo>
                    <a:lnTo>
                      <a:pt x="78" y="28"/>
                    </a:lnTo>
                    <a:lnTo>
                      <a:pt x="42" y="7"/>
                    </a:lnTo>
                    <a:lnTo>
                      <a:pt x="49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15" name="Freeform 995"/>
              <p:cNvSpPr>
                <a:spLocks/>
              </p:cNvSpPr>
              <p:nvPr/>
            </p:nvSpPr>
            <p:spPr bwMode="auto">
              <a:xfrm>
                <a:off x="3713" y="2309"/>
                <a:ext cx="49" cy="64"/>
              </a:xfrm>
              <a:custGeom>
                <a:avLst/>
                <a:gdLst>
                  <a:gd name="T0" fmla="*/ 0 w 49"/>
                  <a:gd name="T1" fmla="*/ 57 h 64"/>
                  <a:gd name="T2" fmla="*/ 42 w 49"/>
                  <a:gd name="T3" fmla="*/ 0 h 64"/>
                  <a:gd name="T4" fmla="*/ 42 w 49"/>
                  <a:gd name="T5" fmla="*/ 0 h 64"/>
                  <a:gd name="T6" fmla="*/ 42 w 49"/>
                  <a:gd name="T7" fmla="*/ 0 h 64"/>
                  <a:gd name="T8" fmla="*/ 49 w 49"/>
                  <a:gd name="T9" fmla="*/ 7 h 64"/>
                  <a:gd name="T10" fmla="*/ 7 w 49"/>
                  <a:gd name="T11" fmla="*/ 64 h 64"/>
                  <a:gd name="T12" fmla="*/ 0 w 49"/>
                  <a:gd name="T13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4">
                    <a:moveTo>
                      <a:pt x="0" y="57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9" y="7"/>
                    </a:lnTo>
                    <a:lnTo>
                      <a:pt x="7" y="64"/>
                    </a:lnTo>
                    <a:lnTo>
                      <a:pt x="0" y="57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16" name="Freeform 996"/>
              <p:cNvSpPr>
                <a:spLocks/>
              </p:cNvSpPr>
              <p:nvPr/>
            </p:nvSpPr>
            <p:spPr bwMode="auto">
              <a:xfrm>
                <a:off x="3727" y="2316"/>
                <a:ext cx="57" cy="64"/>
              </a:xfrm>
              <a:custGeom>
                <a:avLst/>
                <a:gdLst>
                  <a:gd name="T0" fmla="*/ 0 w 57"/>
                  <a:gd name="T1" fmla="*/ 35 h 64"/>
                  <a:gd name="T2" fmla="*/ 21 w 57"/>
                  <a:gd name="T3" fmla="*/ 0 h 64"/>
                  <a:gd name="T4" fmla="*/ 57 w 57"/>
                  <a:gd name="T5" fmla="*/ 28 h 64"/>
                  <a:gd name="T6" fmla="*/ 35 w 57"/>
                  <a:gd name="T7" fmla="*/ 64 h 64"/>
                  <a:gd name="T8" fmla="*/ 0 w 57"/>
                  <a:gd name="T9" fmla="*/ 35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64">
                    <a:moveTo>
                      <a:pt x="0" y="35"/>
                    </a:moveTo>
                    <a:lnTo>
                      <a:pt x="21" y="0"/>
                    </a:lnTo>
                    <a:lnTo>
                      <a:pt x="57" y="28"/>
                    </a:lnTo>
                    <a:lnTo>
                      <a:pt x="35" y="64"/>
                    </a:lnTo>
                    <a:lnTo>
                      <a:pt x="0" y="35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2117" name="Picture 99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7" y="2323"/>
                <a:ext cx="57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118" name="Freeform 998"/>
              <p:cNvSpPr>
                <a:spLocks/>
              </p:cNvSpPr>
              <p:nvPr/>
            </p:nvSpPr>
            <p:spPr bwMode="auto">
              <a:xfrm>
                <a:off x="3365" y="1919"/>
                <a:ext cx="36" cy="43"/>
              </a:xfrm>
              <a:custGeom>
                <a:avLst/>
                <a:gdLst>
                  <a:gd name="T0" fmla="*/ 29 w 36"/>
                  <a:gd name="T1" fmla="*/ 0 h 43"/>
                  <a:gd name="T2" fmla="*/ 22 w 36"/>
                  <a:gd name="T3" fmla="*/ 14 h 43"/>
                  <a:gd name="T4" fmla="*/ 22 w 36"/>
                  <a:gd name="T5" fmla="*/ 21 h 43"/>
                  <a:gd name="T6" fmla="*/ 0 w 36"/>
                  <a:gd name="T7" fmla="*/ 43 h 43"/>
                  <a:gd name="T8" fmla="*/ 8 w 36"/>
                  <a:gd name="T9" fmla="*/ 43 h 43"/>
                  <a:gd name="T10" fmla="*/ 22 w 36"/>
                  <a:gd name="T11" fmla="*/ 21 h 43"/>
                  <a:gd name="T12" fmla="*/ 29 w 36"/>
                  <a:gd name="T13" fmla="*/ 21 h 43"/>
                  <a:gd name="T14" fmla="*/ 36 w 36"/>
                  <a:gd name="T15" fmla="*/ 7 h 43"/>
                  <a:gd name="T16" fmla="*/ 29 w 36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29" y="0"/>
                    </a:moveTo>
                    <a:lnTo>
                      <a:pt x="22" y="14"/>
                    </a:lnTo>
                    <a:lnTo>
                      <a:pt x="22" y="21"/>
                    </a:lnTo>
                    <a:lnTo>
                      <a:pt x="0" y="43"/>
                    </a:lnTo>
                    <a:lnTo>
                      <a:pt x="8" y="43"/>
                    </a:lnTo>
                    <a:lnTo>
                      <a:pt x="22" y="21"/>
                    </a:lnTo>
                    <a:lnTo>
                      <a:pt x="29" y="21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19" name="Freeform 999"/>
              <p:cNvSpPr>
                <a:spLocks/>
              </p:cNvSpPr>
              <p:nvPr/>
            </p:nvSpPr>
            <p:spPr bwMode="auto">
              <a:xfrm>
                <a:off x="3358" y="1919"/>
                <a:ext cx="50" cy="50"/>
              </a:xfrm>
              <a:custGeom>
                <a:avLst/>
                <a:gdLst>
                  <a:gd name="T0" fmla="*/ 43 w 50"/>
                  <a:gd name="T1" fmla="*/ 0 h 50"/>
                  <a:gd name="T2" fmla="*/ 36 w 50"/>
                  <a:gd name="T3" fmla="*/ 14 h 50"/>
                  <a:gd name="T4" fmla="*/ 29 w 50"/>
                  <a:gd name="T5" fmla="*/ 14 h 50"/>
                  <a:gd name="T6" fmla="*/ 36 w 50"/>
                  <a:gd name="T7" fmla="*/ 14 h 50"/>
                  <a:gd name="T8" fmla="*/ 36 w 50"/>
                  <a:gd name="T9" fmla="*/ 21 h 50"/>
                  <a:gd name="T10" fmla="*/ 36 w 50"/>
                  <a:gd name="T11" fmla="*/ 28 h 50"/>
                  <a:gd name="T12" fmla="*/ 36 w 50"/>
                  <a:gd name="T13" fmla="*/ 28 h 50"/>
                  <a:gd name="T14" fmla="*/ 15 w 50"/>
                  <a:gd name="T15" fmla="*/ 50 h 50"/>
                  <a:gd name="T16" fmla="*/ 7 w 50"/>
                  <a:gd name="T17" fmla="*/ 50 h 50"/>
                  <a:gd name="T18" fmla="*/ 7 w 50"/>
                  <a:gd name="T19" fmla="*/ 43 h 50"/>
                  <a:gd name="T20" fmla="*/ 15 w 50"/>
                  <a:gd name="T21" fmla="*/ 43 h 50"/>
                  <a:gd name="T22" fmla="*/ 22 w 50"/>
                  <a:gd name="T23" fmla="*/ 50 h 50"/>
                  <a:gd name="T24" fmla="*/ 15 w 50"/>
                  <a:gd name="T25" fmla="*/ 43 h 50"/>
                  <a:gd name="T26" fmla="*/ 29 w 50"/>
                  <a:gd name="T27" fmla="*/ 21 h 50"/>
                  <a:gd name="T28" fmla="*/ 29 w 50"/>
                  <a:gd name="T29" fmla="*/ 21 h 50"/>
                  <a:gd name="T30" fmla="*/ 29 w 50"/>
                  <a:gd name="T31" fmla="*/ 21 h 50"/>
                  <a:gd name="T32" fmla="*/ 36 w 50"/>
                  <a:gd name="T33" fmla="*/ 21 h 50"/>
                  <a:gd name="T34" fmla="*/ 43 w 50"/>
                  <a:gd name="T35" fmla="*/ 21 h 50"/>
                  <a:gd name="T36" fmla="*/ 36 w 50"/>
                  <a:gd name="T37" fmla="*/ 21 h 50"/>
                  <a:gd name="T38" fmla="*/ 43 w 50"/>
                  <a:gd name="T39" fmla="*/ 7 h 50"/>
                  <a:gd name="T40" fmla="*/ 50 w 50"/>
                  <a:gd name="T41" fmla="*/ 7 h 50"/>
                  <a:gd name="T42" fmla="*/ 50 w 50"/>
                  <a:gd name="T43" fmla="*/ 7 h 50"/>
                  <a:gd name="T44" fmla="*/ 50 w 50"/>
                  <a:gd name="T45" fmla="*/ 7 h 50"/>
                  <a:gd name="T46" fmla="*/ 43 w 50"/>
                  <a:gd name="T47" fmla="*/ 21 h 50"/>
                  <a:gd name="T48" fmla="*/ 36 w 50"/>
                  <a:gd name="T49" fmla="*/ 28 h 50"/>
                  <a:gd name="T50" fmla="*/ 36 w 50"/>
                  <a:gd name="T51" fmla="*/ 28 h 50"/>
                  <a:gd name="T52" fmla="*/ 29 w 50"/>
                  <a:gd name="T53" fmla="*/ 28 h 50"/>
                  <a:gd name="T54" fmla="*/ 29 w 50"/>
                  <a:gd name="T55" fmla="*/ 21 h 50"/>
                  <a:gd name="T56" fmla="*/ 36 w 50"/>
                  <a:gd name="T57" fmla="*/ 28 h 50"/>
                  <a:gd name="T58" fmla="*/ 22 w 50"/>
                  <a:gd name="T59" fmla="*/ 50 h 50"/>
                  <a:gd name="T60" fmla="*/ 22 w 50"/>
                  <a:gd name="T61" fmla="*/ 50 h 50"/>
                  <a:gd name="T62" fmla="*/ 15 w 50"/>
                  <a:gd name="T63" fmla="*/ 50 h 50"/>
                  <a:gd name="T64" fmla="*/ 7 w 50"/>
                  <a:gd name="T65" fmla="*/ 50 h 50"/>
                  <a:gd name="T66" fmla="*/ 0 w 50"/>
                  <a:gd name="T67" fmla="*/ 50 h 50"/>
                  <a:gd name="T68" fmla="*/ 7 w 50"/>
                  <a:gd name="T69" fmla="*/ 43 h 50"/>
                  <a:gd name="T70" fmla="*/ 29 w 50"/>
                  <a:gd name="T71" fmla="*/ 21 h 50"/>
                  <a:gd name="T72" fmla="*/ 36 w 50"/>
                  <a:gd name="T73" fmla="*/ 28 h 50"/>
                  <a:gd name="T74" fmla="*/ 29 w 50"/>
                  <a:gd name="T75" fmla="*/ 21 h 50"/>
                  <a:gd name="T76" fmla="*/ 29 w 50"/>
                  <a:gd name="T77" fmla="*/ 14 h 50"/>
                  <a:gd name="T78" fmla="*/ 29 w 50"/>
                  <a:gd name="T79" fmla="*/ 14 h 50"/>
                  <a:gd name="T80" fmla="*/ 29 w 50"/>
                  <a:gd name="T81" fmla="*/ 14 h 50"/>
                  <a:gd name="T82" fmla="*/ 36 w 50"/>
                  <a:gd name="T83" fmla="*/ 0 h 50"/>
                  <a:gd name="T84" fmla="*/ 43 w 50"/>
                  <a:gd name="T8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0">
                    <a:moveTo>
                      <a:pt x="43" y="0"/>
                    </a:moveTo>
                    <a:lnTo>
                      <a:pt x="36" y="14"/>
                    </a:lnTo>
                    <a:lnTo>
                      <a:pt x="29" y="14"/>
                    </a:lnTo>
                    <a:lnTo>
                      <a:pt x="36" y="14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15" y="50"/>
                    </a:lnTo>
                    <a:lnTo>
                      <a:pt x="7" y="50"/>
                    </a:lnTo>
                    <a:lnTo>
                      <a:pt x="7" y="43"/>
                    </a:lnTo>
                    <a:lnTo>
                      <a:pt x="15" y="43"/>
                    </a:lnTo>
                    <a:lnTo>
                      <a:pt x="22" y="50"/>
                    </a:lnTo>
                    <a:lnTo>
                      <a:pt x="15" y="43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36" y="21"/>
                    </a:lnTo>
                    <a:lnTo>
                      <a:pt x="43" y="21"/>
                    </a:lnTo>
                    <a:lnTo>
                      <a:pt x="36" y="21"/>
                    </a:lnTo>
                    <a:lnTo>
                      <a:pt x="43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43" y="21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29" y="28"/>
                    </a:lnTo>
                    <a:lnTo>
                      <a:pt x="29" y="21"/>
                    </a:lnTo>
                    <a:lnTo>
                      <a:pt x="36" y="28"/>
                    </a:lnTo>
                    <a:lnTo>
                      <a:pt x="22" y="50"/>
                    </a:lnTo>
                    <a:lnTo>
                      <a:pt x="22" y="50"/>
                    </a:lnTo>
                    <a:lnTo>
                      <a:pt x="15" y="50"/>
                    </a:lnTo>
                    <a:lnTo>
                      <a:pt x="7" y="50"/>
                    </a:lnTo>
                    <a:lnTo>
                      <a:pt x="0" y="50"/>
                    </a:lnTo>
                    <a:lnTo>
                      <a:pt x="7" y="43"/>
                    </a:lnTo>
                    <a:lnTo>
                      <a:pt x="29" y="21"/>
                    </a:lnTo>
                    <a:lnTo>
                      <a:pt x="36" y="28"/>
                    </a:lnTo>
                    <a:lnTo>
                      <a:pt x="29" y="21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36" y="0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20" name="Freeform 1000"/>
              <p:cNvSpPr>
                <a:spLocks/>
              </p:cNvSpPr>
              <p:nvPr/>
            </p:nvSpPr>
            <p:spPr bwMode="auto">
              <a:xfrm>
                <a:off x="3394" y="1912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14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14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21" name="Freeform 1001"/>
              <p:cNvSpPr>
                <a:spLocks/>
              </p:cNvSpPr>
              <p:nvPr/>
            </p:nvSpPr>
            <p:spPr bwMode="auto">
              <a:xfrm>
                <a:off x="3231" y="1799"/>
                <a:ext cx="177" cy="155"/>
              </a:xfrm>
              <a:custGeom>
                <a:avLst/>
                <a:gdLst>
                  <a:gd name="T0" fmla="*/ 7 w 177"/>
                  <a:gd name="T1" fmla="*/ 0 h 155"/>
                  <a:gd name="T2" fmla="*/ 113 w 177"/>
                  <a:gd name="T3" fmla="*/ 134 h 155"/>
                  <a:gd name="T4" fmla="*/ 177 w 177"/>
                  <a:gd name="T5" fmla="*/ 127 h 155"/>
                  <a:gd name="T6" fmla="*/ 163 w 177"/>
                  <a:gd name="T7" fmla="*/ 141 h 155"/>
                  <a:gd name="T8" fmla="*/ 99 w 177"/>
                  <a:gd name="T9" fmla="*/ 155 h 155"/>
                  <a:gd name="T10" fmla="*/ 0 w 177"/>
                  <a:gd name="T11" fmla="*/ 14 h 155"/>
                  <a:gd name="T12" fmla="*/ 7 w 177"/>
                  <a:gd name="T13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55">
                    <a:moveTo>
                      <a:pt x="7" y="0"/>
                    </a:moveTo>
                    <a:lnTo>
                      <a:pt x="113" y="134"/>
                    </a:lnTo>
                    <a:lnTo>
                      <a:pt x="177" y="127"/>
                    </a:lnTo>
                    <a:lnTo>
                      <a:pt x="163" y="141"/>
                    </a:lnTo>
                    <a:lnTo>
                      <a:pt x="99" y="155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22" name="Freeform 1002"/>
              <p:cNvSpPr>
                <a:spLocks/>
              </p:cNvSpPr>
              <p:nvPr/>
            </p:nvSpPr>
            <p:spPr bwMode="auto">
              <a:xfrm>
                <a:off x="3224" y="1799"/>
                <a:ext cx="198" cy="163"/>
              </a:xfrm>
              <a:custGeom>
                <a:avLst/>
                <a:gdLst>
                  <a:gd name="T0" fmla="*/ 21 w 198"/>
                  <a:gd name="T1" fmla="*/ 0 h 163"/>
                  <a:gd name="T2" fmla="*/ 127 w 198"/>
                  <a:gd name="T3" fmla="*/ 134 h 163"/>
                  <a:gd name="T4" fmla="*/ 120 w 198"/>
                  <a:gd name="T5" fmla="*/ 141 h 163"/>
                  <a:gd name="T6" fmla="*/ 120 w 198"/>
                  <a:gd name="T7" fmla="*/ 134 h 163"/>
                  <a:gd name="T8" fmla="*/ 184 w 198"/>
                  <a:gd name="T9" fmla="*/ 127 h 163"/>
                  <a:gd name="T10" fmla="*/ 198 w 198"/>
                  <a:gd name="T11" fmla="*/ 127 h 163"/>
                  <a:gd name="T12" fmla="*/ 191 w 198"/>
                  <a:gd name="T13" fmla="*/ 134 h 163"/>
                  <a:gd name="T14" fmla="*/ 177 w 198"/>
                  <a:gd name="T15" fmla="*/ 148 h 163"/>
                  <a:gd name="T16" fmla="*/ 170 w 198"/>
                  <a:gd name="T17" fmla="*/ 148 h 163"/>
                  <a:gd name="T18" fmla="*/ 170 w 198"/>
                  <a:gd name="T19" fmla="*/ 148 h 163"/>
                  <a:gd name="T20" fmla="*/ 106 w 198"/>
                  <a:gd name="T21" fmla="*/ 163 h 163"/>
                  <a:gd name="T22" fmla="*/ 106 w 198"/>
                  <a:gd name="T23" fmla="*/ 163 h 163"/>
                  <a:gd name="T24" fmla="*/ 106 w 198"/>
                  <a:gd name="T25" fmla="*/ 163 h 163"/>
                  <a:gd name="T26" fmla="*/ 7 w 198"/>
                  <a:gd name="T27" fmla="*/ 21 h 163"/>
                  <a:gd name="T28" fmla="*/ 0 w 198"/>
                  <a:gd name="T29" fmla="*/ 21 h 163"/>
                  <a:gd name="T30" fmla="*/ 7 w 198"/>
                  <a:gd name="T31" fmla="*/ 14 h 163"/>
                  <a:gd name="T32" fmla="*/ 14 w 198"/>
                  <a:gd name="T33" fmla="*/ 14 h 163"/>
                  <a:gd name="T34" fmla="*/ 113 w 198"/>
                  <a:gd name="T35" fmla="*/ 155 h 163"/>
                  <a:gd name="T36" fmla="*/ 106 w 198"/>
                  <a:gd name="T37" fmla="*/ 163 h 163"/>
                  <a:gd name="T38" fmla="*/ 106 w 198"/>
                  <a:gd name="T39" fmla="*/ 155 h 163"/>
                  <a:gd name="T40" fmla="*/ 170 w 198"/>
                  <a:gd name="T41" fmla="*/ 141 h 163"/>
                  <a:gd name="T42" fmla="*/ 170 w 198"/>
                  <a:gd name="T43" fmla="*/ 148 h 163"/>
                  <a:gd name="T44" fmla="*/ 170 w 198"/>
                  <a:gd name="T45" fmla="*/ 141 h 163"/>
                  <a:gd name="T46" fmla="*/ 184 w 198"/>
                  <a:gd name="T47" fmla="*/ 127 h 163"/>
                  <a:gd name="T48" fmla="*/ 191 w 198"/>
                  <a:gd name="T49" fmla="*/ 134 h 163"/>
                  <a:gd name="T50" fmla="*/ 184 w 198"/>
                  <a:gd name="T51" fmla="*/ 134 h 163"/>
                  <a:gd name="T52" fmla="*/ 120 w 198"/>
                  <a:gd name="T53" fmla="*/ 141 h 163"/>
                  <a:gd name="T54" fmla="*/ 120 w 198"/>
                  <a:gd name="T55" fmla="*/ 141 h 163"/>
                  <a:gd name="T56" fmla="*/ 120 w 198"/>
                  <a:gd name="T57" fmla="*/ 141 h 163"/>
                  <a:gd name="T58" fmla="*/ 14 w 198"/>
                  <a:gd name="T59" fmla="*/ 7 h 163"/>
                  <a:gd name="T60" fmla="*/ 21 w 198"/>
                  <a:gd name="T6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63">
                    <a:moveTo>
                      <a:pt x="21" y="0"/>
                    </a:moveTo>
                    <a:lnTo>
                      <a:pt x="127" y="134"/>
                    </a:lnTo>
                    <a:lnTo>
                      <a:pt x="120" y="141"/>
                    </a:lnTo>
                    <a:lnTo>
                      <a:pt x="120" y="134"/>
                    </a:lnTo>
                    <a:lnTo>
                      <a:pt x="184" y="127"/>
                    </a:lnTo>
                    <a:lnTo>
                      <a:pt x="198" y="127"/>
                    </a:lnTo>
                    <a:lnTo>
                      <a:pt x="191" y="134"/>
                    </a:lnTo>
                    <a:lnTo>
                      <a:pt x="177" y="148"/>
                    </a:lnTo>
                    <a:lnTo>
                      <a:pt x="170" y="148"/>
                    </a:lnTo>
                    <a:lnTo>
                      <a:pt x="170" y="148"/>
                    </a:lnTo>
                    <a:lnTo>
                      <a:pt x="106" y="163"/>
                    </a:lnTo>
                    <a:lnTo>
                      <a:pt x="106" y="163"/>
                    </a:lnTo>
                    <a:lnTo>
                      <a:pt x="106" y="163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113" y="155"/>
                    </a:lnTo>
                    <a:lnTo>
                      <a:pt x="106" y="163"/>
                    </a:lnTo>
                    <a:lnTo>
                      <a:pt x="106" y="155"/>
                    </a:lnTo>
                    <a:lnTo>
                      <a:pt x="170" y="141"/>
                    </a:lnTo>
                    <a:lnTo>
                      <a:pt x="170" y="148"/>
                    </a:lnTo>
                    <a:lnTo>
                      <a:pt x="170" y="141"/>
                    </a:lnTo>
                    <a:lnTo>
                      <a:pt x="184" y="127"/>
                    </a:lnTo>
                    <a:lnTo>
                      <a:pt x="191" y="134"/>
                    </a:lnTo>
                    <a:lnTo>
                      <a:pt x="184" y="134"/>
                    </a:lnTo>
                    <a:lnTo>
                      <a:pt x="120" y="141"/>
                    </a:lnTo>
                    <a:lnTo>
                      <a:pt x="120" y="141"/>
                    </a:lnTo>
                    <a:lnTo>
                      <a:pt x="120" y="141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23" name="Freeform 1003"/>
              <p:cNvSpPr>
                <a:spLocks/>
              </p:cNvSpPr>
              <p:nvPr/>
            </p:nvSpPr>
            <p:spPr bwMode="auto">
              <a:xfrm>
                <a:off x="3231" y="1792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24" name="Freeform 1004"/>
              <p:cNvSpPr>
                <a:spLocks/>
              </p:cNvSpPr>
              <p:nvPr/>
            </p:nvSpPr>
            <p:spPr bwMode="auto">
              <a:xfrm>
                <a:off x="3210" y="1806"/>
                <a:ext cx="35" cy="49"/>
              </a:xfrm>
              <a:custGeom>
                <a:avLst/>
                <a:gdLst>
                  <a:gd name="T0" fmla="*/ 28 w 35"/>
                  <a:gd name="T1" fmla="*/ 0 h 49"/>
                  <a:gd name="T2" fmla="*/ 14 w 35"/>
                  <a:gd name="T3" fmla="*/ 14 h 49"/>
                  <a:gd name="T4" fmla="*/ 14 w 35"/>
                  <a:gd name="T5" fmla="*/ 21 h 49"/>
                  <a:gd name="T6" fmla="*/ 0 w 35"/>
                  <a:gd name="T7" fmla="*/ 42 h 49"/>
                  <a:gd name="T8" fmla="*/ 7 w 35"/>
                  <a:gd name="T9" fmla="*/ 49 h 49"/>
                  <a:gd name="T10" fmla="*/ 21 w 35"/>
                  <a:gd name="T11" fmla="*/ 28 h 49"/>
                  <a:gd name="T12" fmla="*/ 28 w 35"/>
                  <a:gd name="T13" fmla="*/ 28 h 49"/>
                  <a:gd name="T14" fmla="*/ 35 w 35"/>
                  <a:gd name="T15" fmla="*/ 7 h 49"/>
                  <a:gd name="T16" fmla="*/ 28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7" y="49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25" name="Freeform 1005"/>
              <p:cNvSpPr>
                <a:spLocks/>
              </p:cNvSpPr>
              <p:nvPr/>
            </p:nvSpPr>
            <p:spPr bwMode="auto">
              <a:xfrm>
                <a:off x="3210" y="1806"/>
                <a:ext cx="42" cy="63"/>
              </a:xfrm>
              <a:custGeom>
                <a:avLst/>
                <a:gdLst>
                  <a:gd name="T0" fmla="*/ 35 w 42"/>
                  <a:gd name="T1" fmla="*/ 7 h 63"/>
                  <a:gd name="T2" fmla="*/ 21 w 42"/>
                  <a:gd name="T3" fmla="*/ 21 h 63"/>
                  <a:gd name="T4" fmla="*/ 14 w 42"/>
                  <a:gd name="T5" fmla="*/ 14 h 63"/>
                  <a:gd name="T6" fmla="*/ 21 w 42"/>
                  <a:gd name="T7" fmla="*/ 14 h 63"/>
                  <a:gd name="T8" fmla="*/ 21 w 42"/>
                  <a:gd name="T9" fmla="*/ 21 h 63"/>
                  <a:gd name="T10" fmla="*/ 21 w 42"/>
                  <a:gd name="T11" fmla="*/ 28 h 63"/>
                  <a:gd name="T12" fmla="*/ 21 w 42"/>
                  <a:gd name="T13" fmla="*/ 28 h 63"/>
                  <a:gd name="T14" fmla="*/ 7 w 42"/>
                  <a:gd name="T15" fmla="*/ 49 h 63"/>
                  <a:gd name="T16" fmla="*/ 0 w 42"/>
                  <a:gd name="T17" fmla="*/ 49 h 63"/>
                  <a:gd name="T18" fmla="*/ 7 w 42"/>
                  <a:gd name="T19" fmla="*/ 42 h 63"/>
                  <a:gd name="T20" fmla="*/ 14 w 42"/>
                  <a:gd name="T21" fmla="*/ 49 h 63"/>
                  <a:gd name="T22" fmla="*/ 14 w 42"/>
                  <a:gd name="T23" fmla="*/ 56 h 63"/>
                  <a:gd name="T24" fmla="*/ 7 w 42"/>
                  <a:gd name="T25" fmla="*/ 49 h 63"/>
                  <a:gd name="T26" fmla="*/ 21 w 42"/>
                  <a:gd name="T27" fmla="*/ 28 h 63"/>
                  <a:gd name="T28" fmla="*/ 21 w 42"/>
                  <a:gd name="T29" fmla="*/ 28 h 63"/>
                  <a:gd name="T30" fmla="*/ 21 w 42"/>
                  <a:gd name="T31" fmla="*/ 28 h 63"/>
                  <a:gd name="T32" fmla="*/ 28 w 42"/>
                  <a:gd name="T33" fmla="*/ 28 h 63"/>
                  <a:gd name="T34" fmla="*/ 35 w 42"/>
                  <a:gd name="T35" fmla="*/ 28 h 63"/>
                  <a:gd name="T36" fmla="*/ 28 w 42"/>
                  <a:gd name="T37" fmla="*/ 28 h 63"/>
                  <a:gd name="T38" fmla="*/ 35 w 42"/>
                  <a:gd name="T39" fmla="*/ 7 h 63"/>
                  <a:gd name="T40" fmla="*/ 42 w 42"/>
                  <a:gd name="T41" fmla="*/ 7 h 63"/>
                  <a:gd name="T42" fmla="*/ 42 w 42"/>
                  <a:gd name="T43" fmla="*/ 7 h 63"/>
                  <a:gd name="T44" fmla="*/ 42 w 42"/>
                  <a:gd name="T45" fmla="*/ 7 h 63"/>
                  <a:gd name="T46" fmla="*/ 35 w 42"/>
                  <a:gd name="T47" fmla="*/ 28 h 63"/>
                  <a:gd name="T48" fmla="*/ 35 w 42"/>
                  <a:gd name="T49" fmla="*/ 35 h 63"/>
                  <a:gd name="T50" fmla="*/ 28 w 42"/>
                  <a:gd name="T51" fmla="*/ 35 h 63"/>
                  <a:gd name="T52" fmla="*/ 21 w 42"/>
                  <a:gd name="T53" fmla="*/ 35 h 63"/>
                  <a:gd name="T54" fmla="*/ 21 w 42"/>
                  <a:gd name="T55" fmla="*/ 28 h 63"/>
                  <a:gd name="T56" fmla="*/ 28 w 42"/>
                  <a:gd name="T57" fmla="*/ 35 h 63"/>
                  <a:gd name="T58" fmla="*/ 14 w 42"/>
                  <a:gd name="T59" fmla="*/ 56 h 63"/>
                  <a:gd name="T60" fmla="*/ 7 w 42"/>
                  <a:gd name="T61" fmla="*/ 63 h 63"/>
                  <a:gd name="T62" fmla="*/ 7 w 42"/>
                  <a:gd name="T63" fmla="*/ 56 h 63"/>
                  <a:gd name="T64" fmla="*/ 0 w 42"/>
                  <a:gd name="T65" fmla="*/ 49 h 63"/>
                  <a:gd name="T66" fmla="*/ 0 w 42"/>
                  <a:gd name="T67" fmla="*/ 49 h 63"/>
                  <a:gd name="T68" fmla="*/ 0 w 42"/>
                  <a:gd name="T69" fmla="*/ 42 h 63"/>
                  <a:gd name="T70" fmla="*/ 14 w 42"/>
                  <a:gd name="T71" fmla="*/ 21 h 63"/>
                  <a:gd name="T72" fmla="*/ 21 w 42"/>
                  <a:gd name="T73" fmla="*/ 28 h 63"/>
                  <a:gd name="T74" fmla="*/ 14 w 42"/>
                  <a:gd name="T75" fmla="*/ 21 h 63"/>
                  <a:gd name="T76" fmla="*/ 14 w 42"/>
                  <a:gd name="T77" fmla="*/ 14 h 63"/>
                  <a:gd name="T78" fmla="*/ 14 w 42"/>
                  <a:gd name="T79" fmla="*/ 14 h 63"/>
                  <a:gd name="T80" fmla="*/ 14 w 42"/>
                  <a:gd name="T81" fmla="*/ 14 h 63"/>
                  <a:gd name="T82" fmla="*/ 28 w 42"/>
                  <a:gd name="T83" fmla="*/ 0 h 63"/>
                  <a:gd name="T84" fmla="*/ 35 w 42"/>
                  <a:gd name="T85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63">
                    <a:moveTo>
                      <a:pt x="35" y="7"/>
                    </a:moveTo>
                    <a:lnTo>
                      <a:pt x="21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7" y="49"/>
                    </a:lnTo>
                    <a:lnTo>
                      <a:pt x="0" y="49"/>
                    </a:lnTo>
                    <a:lnTo>
                      <a:pt x="7" y="42"/>
                    </a:lnTo>
                    <a:lnTo>
                      <a:pt x="14" y="49"/>
                    </a:lnTo>
                    <a:lnTo>
                      <a:pt x="14" y="56"/>
                    </a:lnTo>
                    <a:lnTo>
                      <a:pt x="7" y="49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28" y="28"/>
                    </a:lnTo>
                    <a:lnTo>
                      <a:pt x="35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35" y="28"/>
                    </a:lnTo>
                    <a:lnTo>
                      <a:pt x="35" y="35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14" y="56"/>
                    </a:lnTo>
                    <a:lnTo>
                      <a:pt x="7" y="63"/>
                    </a:lnTo>
                    <a:lnTo>
                      <a:pt x="7" y="56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14" y="21"/>
                    </a:lnTo>
                    <a:lnTo>
                      <a:pt x="21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8" y="0"/>
                    </a:lnTo>
                    <a:lnTo>
                      <a:pt x="35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26" name="Freeform 1006"/>
              <p:cNvSpPr>
                <a:spLocks/>
              </p:cNvSpPr>
              <p:nvPr/>
            </p:nvSpPr>
            <p:spPr bwMode="auto">
              <a:xfrm>
                <a:off x="3238" y="1799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14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14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27" name="Freeform 1007"/>
              <p:cNvSpPr>
                <a:spLocks/>
              </p:cNvSpPr>
              <p:nvPr/>
            </p:nvSpPr>
            <p:spPr bwMode="auto">
              <a:xfrm>
                <a:off x="3224" y="1820"/>
                <a:ext cx="35" cy="49"/>
              </a:xfrm>
              <a:custGeom>
                <a:avLst/>
                <a:gdLst>
                  <a:gd name="T0" fmla="*/ 28 w 35"/>
                  <a:gd name="T1" fmla="*/ 0 h 49"/>
                  <a:gd name="T2" fmla="*/ 14 w 35"/>
                  <a:gd name="T3" fmla="*/ 21 h 49"/>
                  <a:gd name="T4" fmla="*/ 14 w 35"/>
                  <a:gd name="T5" fmla="*/ 28 h 49"/>
                  <a:gd name="T6" fmla="*/ 0 w 35"/>
                  <a:gd name="T7" fmla="*/ 49 h 49"/>
                  <a:gd name="T8" fmla="*/ 0 w 35"/>
                  <a:gd name="T9" fmla="*/ 49 h 49"/>
                  <a:gd name="T10" fmla="*/ 21 w 35"/>
                  <a:gd name="T11" fmla="*/ 28 h 49"/>
                  <a:gd name="T12" fmla="*/ 21 w 35"/>
                  <a:gd name="T13" fmla="*/ 28 h 49"/>
                  <a:gd name="T14" fmla="*/ 35 w 35"/>
                  <a:gd name="T15" fmla="*/ 14 h 49"/>
                  <a:gd name="T16" fmla="*/ 28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28" y="0"/>
                    </a:moveTo>
                    <a:lnTo>
                      <a:pt x="14" y="21"/>
                    </a:lnTo>
                    <a:lnTo>
                      <a:pt x="14" y="28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28" name="Freeform 1008"/>
              <p:cNvSpPr>
                <a:spLocks/>
              </p:cNvSpPr>
              <p:nvPr/>
            </p:nvSpPr>
            <p:spPr bwMode="auto">
              <a:xfrm>
                <a:off x="3224" y="1813"/>
                <a:ext cx="49" cy="64"/>
              </a:xfrm>
              <a:custGeom>
                <a:avLst/>
                <a:gdLst>
                  <a:gd name="T0" fmla="*/ 35 w 49"/>
                  <a:gd name="T1" fmla="*/ 14 h 64"/>
                  <a:gd name="T2" fmla="*/ 21 w 49"/>
                  <a:gd name="T3" fmla="*/ 35 h 64"/>
                  <a:gd name="T4" fmla="*/ 14 w 49"/>
                  <a:gd name="T5" fmla="*/ 28 h 64"/>
                  <a:gd name="T6" fmla="*/ 21 w 49"/>
                  <a:gd name="T7" fmla="*/ 28 h 64"/>
                  <a:gd name="T8" fmla="*/ 21 w 49"/>
                  <a:gd name="T9" fmla="*/ 35 h 64"/>
                  <a:gd name="T10" fmla="*/ 21 w 49"/>
                  <a:gd name="T11" fmla="*/ 42 h 64"/>
                  <a:gd name="T12" fmla="*/ 21 w 49"/>
                  <a:gd name="T13" fmla="*/ 42 h 64"/>
                  <a:gd name="T14" fmla="*/ 7 w 49"/>
                  <a:gd name="T15" fmla="*/ 64 h 64"/>
                  <a:gd name="T16" fmla="*/ 0 w 49"/>
                  <a:gd name="T17" fmla="*/ 56 h 64"/>
                  <a:gd name="T18" fmla="*/ 0 w 49"/>
                  <a:gd name="T19" fmla="*/ 56 h 64"/>
                  <a:gd name="T20" fmla="*/ 35 w 49"/>
                  <a:gd name="T21" fmla="*/ 21 h 64"/>
                  <a:gd name="T22" fmla="*/ 42 w 49"/>
                  <a:gd name="T23" fmla="*/ 21 h 64"/>
                  <a:gd name="T24" fmla="*/ 35 w 49"/>
                  <a:gd name="T25" fmla="*/ 21 h 64"/>
                  <a:gd name="T26" fmla="*/ 28 w 49"/>
                  <a:gd name="T27" fmla="*/ 7 h 64"/>
                  <a:gd name="T28" fmla="*/ 28 w 49"/>
                  <a:gd name="T29" fmla="*/ 7 h 64"/>
                  <a:gd name="T30" fmla="*/ 35 w 49"/>
                  <a:gd name="T31" fmla="*/ 0 h 64"/>
                  <a:gd name="T32" fmla="*/ 35 w 49"/>
                  <a:gd name="T33" fmla="*/ 7 h 64"/>
                  <a:gd name="T34" fmla="*/ 42 w 49"/>
                  <a:gd name="T35" fmla="*/ 21 h 64"/>
                  <a:gd name="T36" fmla="*/ 49 w 49"/>
                  <a:gd name="T37" fmla="*/ 28 h 64"/>
                  <a:gd name="T38" fmla="*/ 42 w 49"/>
                  <a:gd name="T39" fmla="*/ 28 h 64"/>
                  <a:gd name="T40" fmla="*/ 7 w 49"/>
                  <a:gd name="T41" fmla="*/ 64 h 64"/>
                  <a:gd name="T42" fmla="*/ 7 w 49"/>
                  <a:gd name="T43" fmla="*/ 64 h 64"/>
                  <a:gd name="T44" fmla="*/ 0 w 49"/>
                  <a:gd name="T45" fmla="*/ 56 h 64"/>
                  <a:gd name="T46" fmla="*/ 14 w 49"/>
                  <a:gd name="T47" fmla="*/ 35 h 64"/>
                  <a:gd name="T48" fmla="*/ 21 w 49"/>
                  <a:gd name="T49" fmla="*/ 42 h 64"/>
                  <a:gd name="T50" fmla="*/ 14 w 49"/>
                  <a:gd name="T51" fmla="*/ 35 h 64"/>
                  <a:gd name="T52" fmla="*/ 14 w 49"/>
                  <a:gd name="T53" fmla="*/ 28 h 64"/>
                  <a:gd name="T54" fmla="*/ 14 w 49"/>
                  <a:gd name="T55" fmla="*/ 28 h 64"/>
                  <a:gd name="T56" fmla="*/ 14 w 49"/>
                  <a:gd name="T57" fmla="*/ 28 h 64"/>
                  <a:gd name="T58" fmla="*/ 28 w 49"/>
                  <a:gd name="T59" fmla="*/ 7 h 64"/>
                  <a:gd name="T60" fmla="*/ 35 w 49"/>
                  <a:gd name="T61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9" h="64">
                    <a:moveTo>
                      <a:pt x="35" y="14"/>
                    </a:moveTo>
                    <a:lnTo>
                      <a:pt x="21" y="35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42"/>
                    </a:lnTo>
                    <a:lnTo>
                      <a:pt x="21" y="42"/>
                    </a:lnTo>
                    <a:lnTo>
                      <a:pt x="7" y="64"/>
                    </a:lnTo>
                    <a:lnTo>
                      <a:pt x="0" y="56"/>
                    </a:lnTo>
                    <a:lnTo>
                      <a:pt x="0" y="56"/>
                    </a:lnTo>
                    <a:lnTo>
                      <a:pt x="35" y="21"/>
                    </a:lnTo>
                    <a:lnTo>
                      <a:pt x="42" y="21"/>
                    </a:lnTo>
                    <a:lnTo>
                      <a:pt x="35" y="21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21"/>
                    </a:lnTo>
                    <a:lnTo>
                      <a:pt x="49" y="28"/>
                    </a:lnTo>
                    <a:lnTo>
                      <a:pt x="42" y="28"/>
                    </a:lnTo>
                    <a:lnTo>
                      <a:pt x="7" y="64"/>
                    </a:lnTo>
                    <a:lnTo>
                      <a:pt x="7" y="64"/>
                    </a:lnTo>
                    <a:lnTo>
                      <a:pt x="0" y="56"/>
                    </a:lnTo>
                    <a:lnTo>
                      <a:pt x="14" y="35"/>
                    </a:lnTo>
                    <a:lnTo>
                      <a:pt x="21" y="42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2129" name="Group 1009"/>
            <p:cNvGrpSpPr>
              <a:grpSpLocks/>
            </p:cNvGrpSpPr>
            <p:nvPr/>
          </p:nvGrpSpPr>
          <p:grpSpPr bwMode="auto">
            <a:xfrm>
              <a:off x="4286" y="1488"/>
              <a:ext cx="905" cy="1230"/>
              <a:chOff x="3231" y="686"/>
              <a:chExt cx="1523" cy="1757"/>
            </a:xfrm>
          </p:grpSpPr>
          <p:sp>
            <p:nvSpPr>
              <p:cNvPr id="262130" name="Freeform 1010"/>
              <p:cNvSpPr>
                <a:spLocks/>
              </p:cNvSpPr>
              <p:nvPr/>
            </p:nvSpPr>
            <p:spPr bwMode="auto">
              <a:xfrm>
                <a:off x="3238" y="1841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14 h 50"/>
                  <a:gd name="T4" fmla="*/ 14 w 35"/>
                  <a:gd name="T5" fmla="*/ 21 h 50"/>
                  <a:gd name="T6" fmla="*/ 0 w 35"/>
                  <a:gd name="T7" fmla="*/ 43 h 50"/>
                  <a:gd name="T8" fmla="*/ 0 w 35"/>
                  <a:gd name="T9" fmla="*/ 50 h 50"/>
                  <a:gd name="T10" fmla="*/ 14 w 35"/>
                  <a:gd name="T11" fmla="*/ 28 h 50"/>
                  <a:gd name="T12" fmla="*/ 21 w 35"/>
                  <a:gd name="T13" fmla="*/ 28 h 50"/>
                  <a:gd name="T14" fmla="*/ 35 w 35"/>
                  <a:gd name="T15" fmla="*/ 7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31" name="Freeform 1011"/>
              <p:cNvSpPr>
                <a:spLocks/>
              </p:cNvSpPr>
              <p:nvPr/>
            </p:nvSpPr>
            <p:spPr bwMode="auto">
              <a:xfrm>
                <a:off x="3238" y="1841"/>
                <a:ext cx="42" cy="71"/>
              </a:xfrm>
              <a:custGeom>
                <a:avLst/>
                <a:gdLst>
                  <a:gd name="T0" fmla="*/ 35 w 42"/>
                  <a:gd name="T1" fmla="*/ 7 h 71"/>
                  <a:gd name="T2" fmla="*/ 21 w 42"/>
                  <a:gd name="T3" fmla="*/ 21 h 71"/>
                  <a:gd name="T4" fmla="*/ 14 w 42"/>
                  <a:gd name="T5" fmla="*/ 14 h 71"/>
                  <a:gd name="T6" fmla="*/ 21 w 42"/>
                  <a:gd name="T7" fmla="*/ 14 h 71"/>
                  <a:gd name="T8" fmla="*/ 21 w 42"/>
                  <a:gd name="T9" fmla="*/ 21 h 71"/>
                  <a:gd name="T10" fmla="*/ 21 w 42"/>
                  <a:gd name="T11" fmla="*/ 28 h 71"/>
                  <a:gd name="T12" fmla="*/ 21 w 42"/>
                  <a:gd name="T13" fmla="*/ 28 h 71"/>
                  <a:gd name="T14" fmla="*/ 7 w 42"/>
                  <a:gd name="T15" fmla="*/ 50 h 71"/>
                  <a:gd name="T16" fmla="*/ 0 w 42"/>
                  <a:gd name="T17" fmla="*/ 43 h 71"/>
                  <a:gd name="T18" fmla="*/ 7 w 42"/>
                  <a:gd name="T19" fmla="*/ 43 h 71"/>
                  <a:gd name="T20" fmla="*/ 7 w 42"/>
                  <a:gd name="T21" fmla="*/ 50 h 71"/>
                  <a:gd name="T22" fmla="*/ 7 w 42"/>
                  <a:gd name="T23" fmla="*/ 57 h 71"/>
                  <a:gd name="T24" fmla="*/ 0 w 42"/>
                  <a:gd name="T25" fmla="*/ 50 h 71"/>
                  <a:gd name="T26" fmla="*/ 14 w 42"/>
                  <a:gd name="T27" fmla="*/ 28 h 71"/>
                  <a:gd name="T28" fmla="*/ 14 w 42"/>
                  <a:gd name="T29" fmla="*/ 28 h 71"/>
                  <a:gd name="T30" fmla="*/ 14 w 42"/>
                  <a:gd name="T31" fmla="*/ 28 h 71"/>
                  <a:gd name="T32" fmla="*/ 21 w 42"/>
                  <a:gd name="T33" fmla="*/ 28 h 71"/>
                  <a:gd name="T34" fmla="*/ 28 w 42"/>
                  <a:gd name="T35" fmla="*/ 36 h 71"/>
                  <a:gd name="T36" fmla="*/ 21 w 42"/>
                  <a:gd name="T37" fmla="*/ 28 h 71"/>
                  <a:gd name="T38" fmla="*/ 35 w 42"/>
                  <a:gd name="T39" fmla="*/ 7 h 71"/>
                  <a:gd name="T40" fmla="*/ 42 w 42"/>
                  <a:gd name="T41" fmla="*/ 7 h 71"/>
                  <a:gd name="T42" fmla="*/ 42 w 42"/>
                  <a:gd name="T43" fmla="*/ 7 h 71"/>
                  <a:gd name="T44" fmla="*/ 42 w 42"/>
                  <a:gd name="T45" fmla="*/ 14 h 71"/>
                  <a:gd name="T46" fmla="*/ 28 w 42"/>
                  <a:gd name="T47" fmla="*/ 36 h 71"/>
                  <a:gd name="T48" fmla="*/ 28 w 42"/>
                  <a:gd name="T49" fmla="*/ 36 h 71"/>
                  <a:gd name="T50" fmla="*/ 21 w 42"/>
                  <a:gd name="T51" fmla="*/ 36 h 71"/>
                  <a:gd name="T52" fmla="*/ 14 w 42"/>
                  <a:gd name="T53" fmla="*/ 36 h 71"/>
                  <a:gd name="T54" fmla="*/ 14 w 42"/>
                  <a:gd name="T55" fmla="*/ 28 h 71"/>
                  <a:gd name="T56" fmla="*/ 21 w 42"/>
                  <a:gd name="T57" fmla="*/ 36 h 71"/>
                  <a:gd name="T58" fmla="*/ 7 w 42"/>
                  <a:gd name="T59" fmla="*/ 57 h 71"/>
                  <a:gd name="T60" fmla="*/ 0 w 42"/>
                  <a:gd name="T61" fmla="*/ 71 h 71"/>
                  <a:gd name="T62" fmla="*/ 0 w 42"/>
                  <a:gd name="T63" fmla="*/ 50 h 71"/>
                  <a:gd name="T64" fmla="*/ 0 w 42"/>
                  <a:gd name="T65" fmla="*/ 43 h 71"/>
                  <a:gd name="T66" fmla="*/ 0 w 42"/>
                  <a:gd name="T67" fmla="*/ 43 h 71"/>
                  <a:gd name="T68" fmla="*/ 0 w 42"/>
                  <a:gd name="T69" fmla="*/ 43 h 71"/>
                  <a:gd name="T70" fmla="*/ 14 w 42"/>
                  <a:gd name="T71" fmla="*/ 21 h 71"/>
                  <a:gd name="T72" fmla="*/ 21 w 42"/>
                  <a:gd name="T73" fmla="*/ 28 h 71"/>
                  <a:gd name="T74" fmla="*/ 14 w 42"/>
                  <a:gd name="T75" fmla="*/ 21 h 71"/>
                  <a:gd name="T76" fmla="*/ 14 w 42"/>
                  <a:gd name="T77" fmla="*/ 14 h 71"/>
                  <a:gd name="T78" fmla="*/ 14 w 42"/>
                  <a:gd name="T79" fmla="*/ 14 h 71"/>
                  <a:gd name="T80" fmla="*/ 14 w 42"/>
                  <a:gd name="T81" fmla="*/ 14 h 71"/>
                  <a:gd name="T82" fmla="*/ 28 w 42"/>
                  <a:gd name="T83" fmla="*/ 0 h 71"/>
                  <a:gd name="T84" fmla="*/ 35 w 42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35" y="7"/>
                    </a:moveTo>
                    <a:lnTo>
                      <a:pt x="21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7" y="50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6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1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28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71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4" y="21"/>
                    </a:lnTo>
                    <a:lnTo>
                      <a:pt x="21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8" y="0"/>
                    </a:lnTo>
                    <a:lnTo>
                      <a:pt x="35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32" name="Freeform 1012"/>
              <p:cNvSpPr>
                <a:spLocks/>
              </p:cNvSpPr>
              <p:nvPr/>
            </p:nvSpPr>
            <p:spPr bwMode="auto">
              <a:xfrm>
                <a:off x="3266" y="1834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14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14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33" name="Freeform 1013"/>
              <p:cNvSpPr>
                <a:spLocks/>
              </p:cNvSpPr>
              <p:nvPr/>
            </p:nvSpPr>
            <p:spPr bwMode="auto">
              <a:xfrm>
                <a:off x="3252" y="1855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22 h 50"/>
                  <a:gd name="T4" fmla="*/ 14 w 35"/>
                  <a:gd name="T5" fmla="*/ 29 h 50"/>
                  <a:gd name="T6" fmla="*/ 0 w 35"/>
                  <a:gd name="T7" fmla="*/ 50 h 50"/>
                  <a:gd name="T8" fmla="*/ 0 w 35"/>
                  <a:gd name="T9" fmla="*/ 50 h 50"/>
                  <a:gd name="T10" fmla="*/ 14 w 35"/>
                  <a:gd name="T11" fmla="*/ 29 h 50"/>
                  <a:gd name="T12" fmla="*/ 21 w 35"/>
                  <a:gd name="T13" fmla="*/ 29 h 50"/>
                  <a:gd name="T14" fmla="*/ 35 w 35"/>
                  <a:gd name="T15" fmla="*/ 14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22"/>
                    </a:lnTo>
                    <a:lnTo>
                      <a:pt x="14" y="29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34" name="Freeform 1014"/>
              <p:cNvSpPr>
                <a:spLocks/>
              </p:cNvSpPr>
              <p:nvPr/>
            </p:nvSpPr>
            <p:spPr bwMode="auto">
              <a:xfrm>
                <a:off x="3252" y="1848"/>
                <a:ext cx="50" cy="64"/>
              </a:xfrm>
              <a:custGeom>
                <a:avLst/>
                <a:gdLst>
                  <a:gd name="T0" fmla="*/ 35 w 50"/>
                  <a:gd name="T1" fmla="*/ 14 h 64"/>
                  <a:gd name="T2" fmla="*/ 21 w 50"/>
                  <a:gd name="T3" fmla="*/ 36 h 64"/>
                  <a:gd name="T4" fmla="*/ 14 w 50"/>
                  <a:gd name="T5" fmla="*/ 29 h 64"/>
                  <a:gd name="T6" fmla="*/ 21 w 50"/>
                  <a:gd name="T7" fmla="*/ 29 h 64"/>
                  <a:gd name="T8" fmla="*/ 21 w 50"/>
                  <a:gd name="T9" fmla="*/ 36 h 64"/>
                  <a:gd name="T10" fmla="*/ 21 w 50"/>
                  <a:gd name="T11" fmla="*/ 43 h 64"/>
                  <a:gd name="T12" fmla="*/ 21 w 50"/>
                  <a:gd name="T13" fmla="*/ 43 h 64"/>
                  <a:gd name="T14" fmla="*/ 7 w 50"/>
                  <a:gd name="T15" fmla="*/ 64 h 64"/>
                  <a:gd name="T16" fmla="*/ 0 w 50"/>
                  <a:gd name="T17" fmla="*/ 57 h 64"/>
                  <a:gd name="T18" fmla="*/ 0 w 50"/>
                  <a:gd name="T19" fmla="*/ 57 h 64"/>
                  <a:gd name="T20" fmla="*/ 14 w 50"/>
                  <a:gd name="T21" fmla="*/ 36 h 64"/>
                  <a:gd name="T22" fmla="*/ 14 w 50"/>
                  <a:gd name="T23" fmla="*/ 36 h 64"/>
                  <a:gd name="T24" fmla="*/ 14 w 50"/>
                  <a:gd name="T25" fmla="*/ 36 h 64"/>
                  <a:gd name="T26" fmla="*/ 21 w 50"/>
                  <a:gd name="T27" fmla="*/ 36 h 64"/>
                  <a:gd name="T28" fmla="*/ 28 w 50"/>
                  <a:gd name="T29" fmla="*/ 43 h 64"/>
                  <a:gd name="T30" fmla="*/ 21 w 50"/>
                  <a:gd name="T31" fmla="*/ 36 h 64"/>
                  <a:gd name="T32" fmla="*/ 35 w 50"/>
                  <a:gd name="T33" fmla="*/ 21 h 64"/>
                  <a:gd name="T34" fmla="*/ 43 w 50"/>
                  <a:gd name="T35" fmla="*/ 21 h 64"/>
                  <a:gd name="T36" fmla="*/ 35 w 50"/>
                  <a:gd name="T37" fmla="*/ 21 h 64"/>
                  <a:gd name="T38" fmla="*/ 28 w 50"/>
                  <a:gd name="T39" fmla="*/ 7 h 64"/>
                  <a:gd name="T40" fmla="*/ 28 w 50"/>
                  <a:gd name="T41" fmla="*/ 7 h 64"/>
                  <a:gd name="T42" fmla="*/ 35 w 50"/>
                  <a:gd name="T43" fmla="*/ 0 h 64"/>
                  <a:gd name="T44" fmla="*/ 35 w 50"/>
                  <a:gd name="T45" fmla="*/ 7 h 64"/>
                  <a:gd name="T46" fmla="*/ 43 w 50"/>
                  <a:gd name="T47" fmla="*/ 21 h 64"/>
                  <a:gd name="T48" fmla="*/ 50 w 50"/>
                  <a:gd name="T49" fmla="*/ 29 h 64"/>
                  <a:gd name="T50" fmla="*/ 43 w 50"/>
                  <a:gd name="T51" fmla="*/ 29 h 64"/>
                  <a:gd name="T52" fmla="*/ 28 w 50"/>
                  <a:gd name="T53" fmla="*/ 43 h 64"/>
                  <a:gd name="T54" fmla="*/ 28 w 50"/>
                  <a:gd name="T55" fmla="*/ 43 h 64"/>
                  <a:gd name="T56" fmla="*/ 21 w 50"/>
                  <a:gd name="T57" fmla="*/ 43 h 64"/>
                  <a:gd name="T58" fmla="*/ 14 w 50"/>
                  <a:gd name="T59" fmla="*/ 43 h 64"/>
                  <a:gd name="T60" fmla="*/ 14 w 50"/>
                  <a:gd name="T61" fmla="*/ 36 h 64"/>
                  <a:gd name="T62" fmla="*/ 21 w 50"/>
                  <a:gd name="T63" fmla="*/ 43 h 64"/>
                  <a:gd name="T64" fmla="*/ 7 w 50"/>
                  <a:gd name="T65" fmla="*/ 64 h 64"/>
                  <a:gd name="T66" fmla="*/ 7 w 50"/>
                  <a:gd name="T67" fmla="*/ 64 h 64"/>
                  <a:gd name="T68" fmla="*/ 0 w 50"/>
                  <a:gd name="T69" fmla="*/ 57 h 64"/>
                  <a:gd name="T70" fmla="*/ 14 w 50"/>
                  <a:gd name="T71" fmla="*/ 36 h 64"/>
                  <a:gd name="T72" fmla="*/ 21 w 50"/>
                  <a:gd name="T73" fmla="*/ 43 h 64"/>
                  <a:gd name="T74" fmla="*/ 14 w 50"/>
                  <a:gd name="T75" fmla="*/ 36 h 64"/>
                  <a:gd name="T76" fmla="*/ 14 w 50"/>
                  <a:gd name="T77" fmla="*/ 29 h 64"/>
                  <a:gd name="T78" fmla="*/ 14 w 50"/>
                  <a:gd name="T79" fmla="*/ 29 h 64"/>
                  <a:gd name="T80" fmla="*/ 14 w 50"/>
                  <a:gd name="T81" fmla="*/ 29 h 64"/>
                  <a:gd name="T82" fmla="*/ 28 w 50"/>
                  <a:gd name="T83" fmla="*/ 7 h 64"/>
                  <a:gd name="T84" fmla="*/ 35 w 50"/>
                  <a:gd name="T85" fmla="*/ 1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4">
                    <a:moveTo>
                      <a:pt x="35" y="14"/>
                    </a:moveTo>
                    <a:lnTo>
                      <a:pt x="21" y="36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1" y="36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7" y="64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21" y="36"/>
                    </a:lnTo>
                    <a:lnTo>
                      <a:pt x="28" y="43"/>
                    </a:lnTo>
                    <a:lnTo>
                      <a:pt x="21" y="36"/>
                    </a:lnTo>
                    <a:lnTo>
                      <a:pt x="35" y="21"/>
                    </a:lnTo>
                    <a:lnTo>
                      <a:pt x="43" y="21"/>
                    </a:lnTo>
                    <a:lnTo>
                      <a:pt x="35" y="21"/>
                    </a:lnTo>
                    <a:lnTo>
                      <a:pt x="28" y="7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3" y="21"/>
                    </a:lnTo>
                    <a:lnTo>
                      <a:pt x="50" y="29"/>
                    </a:lnTo>
                    <a:lnTo>
                      <a:pt x="43" y="29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36"/>
                    </a:lnTo>
                    <a:lnTo>
                      <a:pt x="21" y="43"/>
                    </a:lnTo>
                    <a:lnTo>
                      <a:pt x="7" y="64"/>
                    </a:lnTo>
                    <a:lnTo>
                      <a:pt x="7" y="64"/>
                    </a:lnTo>
                    <a:lnTo>
                      <a:pt x="0" y="57"/>
                    </a:lnTo>
                    <a:lnTo>
                      <a:pt x="14" y="36"/>
                    </a:lnTo>
                    <a:lnTo>
                      <a:pt x="21" y="43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35" name="Freeform 1015"/>
              <p:cNvSpPr>
                <a:spLocks/>
              </p:cNvSpPr>
              <p:nvPr/>
            </p:nvSpPr>
            <p:spPr bwMode="auto">
              <a:xfrm>
                <a:off x="3266" y="1877"/>
                <a:ext cx="36" cy="42"/>
              </a:xfrm>
              <a:custGeom>
                <a:avLst/>
                <a:gdLst>
                  <a:gd name="T0" fmla="*/ 29 w 36"/>
                  <a:gd name="T1" fmla="*/ 0 h 42"/>
                  <a:gd name="T2" fmla="*/ 14 w 36"/>
                  <a:gd name="T3" fmla="*/ 14 h 42"/>
                  <a:gd name="T4" fmla="*/ 14 w 36"/>
                  <a:gd name="T5" fmla="*/ 21 h 42"/>
                  <a:gd name="T6" fmla="*/ 0 w 36"/>
                  <a:gd name="T7" fmla="*/ 42 h 42"/>
                  <a:gd name="T8" fmla="*/ 0 w 36"/>
                  <a:gd name="T9" fmla="*/ 42 h 42"/>
                  <a:gd name="T10" fmla="*/ 14 w 36"/>
                  <a:gd name="T11" fmla="*/ 21 h 42"/>
                  <a:gd name="T12" fmla="*/ 21 w 36"/>
                  <a:gd name="T13" fmla="*/ 21 h 42"/>
                  <a:gd name="T14" fmla="*/ 36 w 36"/>
                  <a:gd name="T15" fmla="*/ 7 h 42"/>
                  <a:gd name="T16" fmla="*/ 29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29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36" name="Freeform 1016"/>
              <p:cNvSpPr>
                <a:spLocks/>
              </p:cNvSpPr>
              <p:nvPr/>
            </p:nvSpPr>
            <p:spPr bwMode="auto">
              <a:xfrm>
                <a:off x="3266" y="1869"/>
                <a:ext cx="50" cy="57"/>
              </a:xfrm>
              <a:custGeom>
                <a:avLst/>
                <a:gdLst>
                  <a:gd name="T0" fmla="*/ 36 w 50"/>
                  <a:gd name="T1" fmla="*/ 15 h 57"/>
                  <a:gd name="T2" fmla="*/ 21 w 50"/>
                  <a:gd name="T3" fmla="*/ 29 h 57"/>
                  <a:gd name="T4" fmla="*/ 14 w 50"/>
                  <a:gd name="T5" fmla="*/ 22 h 57"/>
                  <a:gd name="T6" fmla="*/ 21 w 50"/>
                  <a:gd name="T7" fmla="*/ 22 h 57"/>
                  <a:gd name="T8" fmla="*/ 21 w 50"/>
                  <a:gd name="T9" fmla="*/ 29 h 57"/>
                  <a:gd name="T10" fmla="*/ 21 w 50"/>
                  <a:gd name="T11" fmla="*/ 36 h 57"/>
                  <a:gd name="T12" fmla="*/ 21 w 50"/>
                  <a:gd name="T13" fmla="*/ 36 h 57"/>
                  <a:gd name="T14" fmla="*/ 7 w 50"/>
                  <a:gd name="T15" fmla="*/ 57 h 57"/>
                  <a:gd name="T16" fmla="*/ 0 w 50"/>
                  <a:gd name="T17" fmla="*/ 50 h 57"/>
                  <a:gd name="T18" fmla="*/ 0 w 50"/>
                  <a:gd name="T19" fmla="*/ 50 h 57"/>
                  <a:gd name="T20" fmla="*/ 14 w 50"/>
                  <a:gd name="T21" fmla="*/ 29 h 57"/>
                  <a:gd name="T22" fmla="*/ 14 w 50"/>
                  <a:gd name="T23" fmla="*/ 29 h 57"/>
                  <a:gd name="T24" fmla="*/ 14 w 50"/>
                  <a:gd name="T25" fmla="*/ 29 h 57"/>
                  <a:gd name="T26" fmla="*/ 21 w 50"/>
                  <a:gd name="T27" fmla="*/ 29 h 57"/>
                  <a:gd name="T28" fmla="*/ 29 w 50"/>
                  <a:gd name="T29" fmla="*/ 36 h 57"/>
                  <a:gd name="T30" fmla="*/ 21 w 50"/>
                  <a:gd name="T31" fmla="*/ 29 h 57"/>
                  <a:gd name="T32" fmla="*/ 36 w 50"/>
                  <a:gd name="T33" fmla="*/ 15 h 57"/>
                  <a:gd name="T34" fmla="*/ 43 w 50"/>
                  <a:gd name="T35" fmla="*/ 15 h 57"/>
                  <a:gd name="T36" fmla="*/ 36 w 50"/>
                  <a:gd name="T37" fmla="*/ 22 h 57"/>
                  <a:gd name="T38" fmla="*/ 29 w 50"/>
                  <a:gd name="T39" fmla="*/ 15 h 57"/>
                  <a:gd name="T40" fmla="*/ 29 w 50"/>
                  <a:gd name="T41" fmla="*/ 8 h 57"/>
                  <a:gd name="T42" fmla="*/ 36 w 50"/>
                  <a:gd name="T43" fmla="*/ 0 h 57"/>
                  <a:gd name="T44" fmla="*/ 36 w 50"/>
                  <a:gd name="T45" fmla="*/ 8 h 57"/>
                  <a:gd name="T46" fmla="*/ 43 w 50"/>
                  <a:gd name="T47" fmla="*/ 15 h 57"/>
                  <a:gd name="T48" fmla="*/ 50 w 50"/>
                  <a:gd name="T49" fmla="*/ 22 h 57"/>
                  <a:gd name="T50" fmla="*/ 43 w 50"/>
                  <a:gd name="T51" fmla="*/ 22 h 57"/>
                  <a:gd name="T52" fmla="*/ 29 w 50"/>
                  <a:gd name="T53" fmla="*/ 36 h 57"/>
                  <a:gd name="T54" fmla="*/ 29 w 50"/>
                  <a:gd name="T55" fmla="*/ 36 h 57"/>
                  <a:gd name="T56" fmla="*/ 21 w 50"/>
                  <a:gd name="T57" fmla="*/ 36 h 57"/>
                  <a:gd name="T58" fmla="*/ 14 w 50"/>
                  <a:gd name="T59" fmla="*/ 36 h 57"/>
                  <a:gd name="T60" fmla="*/ 14 w 50"/>
                  <a:gd name="T61" fmla="*/ 29 h 57"/>
                  <a:gd name="T62" fmla="*/ 21 w 50"/>
                  <a:gd name="T63" fmla="*/ 36 h 57"/>
                  <a:gd name="T64" fmla="*/ 7 w 50"/>
                  <a:gd name="T65" fmla="*/ 57 h 57"/>
                  <a:gd name="T66" fmla="*/ 7 w 50"/>
                  <a:gd name="T67" fmla="*/ 57 h 57"/>
                  <a:gd name="T68" fmla="*/ 0 w 50"/>
                  <a:gd name="T69" fmla="*/ 50 h 57"/>
                  <a:gd name="T70" fmla="*/ 14 w 50"/>
                  <a:gd name="T71" fmla="*/ 29 h 57"/>
                  <a:gd name="T72" fmla="*/ 21 w 50"/>
                  <a:gd name="T73" fmla="*/ 36 h 57"/>
                  <a:gd name="T74" fmla="*/ 14 w 50"/>
                  <a:gd name="T75" fmla="*/ 29 h 57"/>
                  <a:gd name="T76" fmla="*/ 14 w 50"/>
                  <a:gd name="T77" fmla="*/ 22 h 57"/>
                  <a:gd name="T78" fmla="*/ 14 w 50"/>
                  <a:gd name="T79" fmla="*/ 22 h 57"/>
                  <a:gd name="T80" fmla="*/ 14 w 50"/>
                  <a:gd name="T81" fmla="*/ 22 h 57"/>
                  <a:gd name="T82" fmla="*/ 29 w 50"/>
                  <a:gd name="T83" fmla="*/ 8 h 57"/>
                  <a:gd name="T84" fmla="*/ 36 w 50"/>
                  <a:gd name="T85" fmla="*/ 1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36" y="15"/>
                    </a:moveTo>
                    <a:lnTo>
                      <a:pt x="21" y="29"/>
                    </a:lnTo>
                    <a:lnTo>
                      <a:pt x="14" y="22"/>
                    </a:lnTo>
                    <a:lnTo>
                      <a:pt x="21" y="22"/>
                    </a:lnTo>
                    <a:lnTo>
                      <a:pt x="21" y="29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9" y="36"/>
                    </a:lnTo>
                    <a:lnTo>
                      <a:pt x="21" y="29"/>
                    </a:lnTo>
                    <a:lnTo>
                      <a:pt x="36" y="15"/>
                    </a:lnTo>
                    <a:lnTo>
                      <a:pt x="43" y="15"/>
                    </a:lnTo>
                    <a:lnTo>
                      <a:pt x="36" y="22"/>
                    </a:lnTo>
                    <a:lnTo>
                      <a:pt x="29" y="15"/>
                    </a:lnTo>
                    <a:lnTo>
                      <a:pt x="29" y="8"/>
                    </a:lnTo>
                    <a:lnTo>
                      <a:pt x="36" y="0"/>
                    </a:lnTo>
                    <a:lnTo>
                      <a:pt x="36" y="8"/>
                    </a:lnTo>
                    <a:lnTo>
                      <a:pt x="43" y="15"/>
                    </a:lnTo>
                    <a:lnTo>
                      <a:pt x="50" y="22"/>
                    </a:lnTo>
                    <a:lnTo>
                      <a:pt x="43" y="22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21" y="36"/>
                    </a:lnTo>
                    <a:lnTo>
                      <a:pt x="14" y="29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14" y="22"/>
                    </a:lnTo>
                    <a:lnTo>
                      <a:pt x="29" y="8"/>
                    </a:lnTo>
                    <a:lnTo>
                      <a:pt x="36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37" name="Freeform 1017"/>
              <p:cNvSpPr>
                <a:spLocks/>
              </p:cNvSpPr>
              <p:nvPr/>
            </p:nvSpPr>
            <p:spPr bwMode="auto">
              <a:xfrm>
                <a:off x="3273" y="1891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22 w 36"/>
                  <a:gd name="T3" fmla="*/ 14 h 49"/>
                  <a:gd name="T4" fmla="*/ 22 w 36"/>
                  <a:gd name="T5" fmla="*/ 21 h 49"/>
                  <a:gd name="T6" fmla="*/ 0 w 36"/>
                  <a:gd name="T7" fmla="*/ 42 h 49"/>
                  <a:gd name="T8" fmla="*/ 7 w 36"/>
                  <a:gd name="T9" fmla="*/ 49 h 49"/>
                  <a:gd name="T10" fmla="*/ 22 w 36"/>
                  <a:gd name="T11" fmla="*/ 28 h 49"/>
                  <a:gd name="T12" fmla="*/ 29 w 36"/>
                  <a:gd name="T13" fmla="*/ 28 h 49"/>
                  <a:gd name="T14" fmla="*/ 36 w 36"/>
                  <a:gd name="T15" fmla="*/ 7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22" y="14"/>
                    </a:lnTo>
                    <a:lnTo>
                      <a:pt x="22" y="21"/>
                    </a:lnTo>
                    <a:lnTo>
                      <a:pt x="0" y="42"/>
                    </a:lnTo>
                    <a:lnTo>
                      <a:pt x="7" y="49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38" name="Freeform 1018"/>
              <p:cNvSpPr>
                <a:spLocks/>
              </p:cNvSpPr>
              <p:nvPr/>
            </p:nvSpPr>
            <p:spPr bwMode="auto">
              <a:xfrm>
                <a:off x="3266" y="1891"/>
                <a:ext cx="50" cy="63"/>
              </a:xfrm>
              <a:custGeom>
                <a:avLst/>
                <a:gdLst>
                  <a:gd name="T0" fmla="*/ 43 w 50"/>
                  <a:gd name="T1" fmla="*/ 0 h 63"/>
                  <a:gd name="T2" fmla="*/ 36 w 50"/>
                  <a:gd name="T3" fmla="*/ 14 h 63"/>
                  <a:gd name="T4" fmla="*/ 29 w 50"/>
                  <a:gd name="T5" fmla="*/ 14 h 63"/>
                  <a:gd name="T6" fmla="*/ 36 w 50"/>
                  <a:gd name="T7" fmla="*/ 14 h 63"/>
                  <a:gd name="T8" fmla="*/ 36 w 50"/>
                  <a:gd name="T9" fmla="*/ 21 h 63"/>
                  <a:gd name="T10" fmla="*/ 36 w 50"/>
                  <a:gd name="T11" fmla="*/ 28 h 63"/>
                  <a:gd name="T12" fmla="*/ 36 w 50"/>
                  <a:gd name="T13" fmla="*/ 28 h 63"/>
                  <a:gd name="T14" fmla="*/ 14 w 50"/>
                  <a:gd name="T15" fmla="*/ 49 h 63"/>
                  <a:gd name="T16" fmla="*/ 7 w 50"/>
                  <a:gd name="T17" fmla="*/ 49 h 63"/>
                  <a:gd name="T18" fmla="*/ 14 w 50"/>
                  <a:gd name="T19" fmla="*/ 42 h 63"/>
                  <a:gd name="T20" fmla="*/ 21 w 50"/>
                  <a:gd name="T21" fmla="*/ 49 h 63"/>
                  <a:gd name="T22" fmla="*/ 21 w 50"/>
                  <a:gd name="T23" fmla="*/ 56 h 63"/>
                  <a:gd name="T24" fmla="*/ 14 w 50"/>
                  <a:gd name="T25" fmla="*/ 49 h 63"/>
                  <a:gd name="T26" fmla="*/ 29 w 50"/>
                  <a:gd name="T27" fmla="*/ 28 h 63"/>
                  <a:gd name="T28" fmla="*/ 29 w 50"/>
                  <a:gd name="T29" fmla="*/ 28 h 63"/>
                  <a:gd name="T30" fmla="*/ 29 w 50"/>
                  <a:gd name="T31" fmla="*/ 28 h 63"/>
                  <a:gd name="T32" fmla="*/ 36 w 50"/>
                  <a:gd name="T33" fmla="*/ 28 h 63"/>
                  <a:gd name="T34" fmla="*/ 43 w 50"/>
                  <a:gd name="T35" fmla="*/ 28 h 63"/>
                  <a:gd name="T36" fmla="*/ 36 w 50"/>
                  <a:gd name="T37" fmla="*/ 28 h 63"/>
                  <a:gd name="T38" fmla="*/ 43 w 50"/>
                  <a:gd name="T39" fmla="*/ 7 h 63"/>
                  <a:gd name="T40" fmla="*/ 50 w 50"/>
                  <a:gd name="T41" fmla="*/ 7 h 63"/>
                  <a:gd name="T42" fmla="*/ 50 w 50"/>
                  <a:gd name="T43" fmla="*/ 7 h 63"/>
                  <a:gd name="T44" fmla="*/ 50 w 50"/>
                  <a:gd name="T45" fmla="*/ 7 h 63"/>
                  <a:gd name="T46" fmla="*/ 43 w 50"/>
                  <a:gd name="T47" fmla="*/ 28 h 63"/>
                  <a:gd name="T48" fmla="*/ 43 w 50"/>
                  <a:gd name="T49" fmla="*/ 35 h 63"/>
                  <a:gd name="T50" fmla="*/ 36 w 50"/>
                  <a:gd name="T51" fmla="*/ 35 h 63"/>
                  <a:gd name="T52" fmla="*/ 29 w 50"/>
                  <a:gd name="T53" fmla="*/ 35 h 63"/>
                  <a:gd name="T54" fmla="*/ 29 w 50"/>
                  <a:gd name="T55" fmla="*/ 28 h 63"/>
                  <a:gd name="T56" fmla="*/ 36 w 50"/>
                  <a:gd name="T57" fmla="*/ 35 h 63"/>
                  <a:gd name="T58" fmla="*/ 21 w 50"/>
                  <a:gd name="T59" fmla="*/ 56 h 63"/>
                  <a:gd name="T60" fmla="*/ 14 w 50"/>
                  <a:gd name="T61" fmla="*/ 63 h 63"/>
                  <a:gd name="T62" fmla="*/ 14 w 50"/>
                  <a:gd name="T63" fmla="*/ 56 h 63"/>
                  <a:gd name="T64" fmla="*/ 7 w 50"/>
                  <a:gd name="T65" fmla="*/ 49 h 63"/>
                  <a:gd name="T66" fmla="*/ 0 w 50"/>
                  <a:gd name="T67" fmla="*/ 42 h 63"/>
                  <a:gd name="T68" fmla="*/ 7 w 50"/>
                  <a:gd name="T69" fmla="*/ 42 h 63"/>
                  <a:gd name="T70" fmla="*/ 29 w 50"/>
                  <a:gd name="T71" fmla="*/ 21 h 63"/>
                  <a:gd name="T72" fmla="*/ 36 w 50"/>
                  <a:gd name="T73" fmla="*/ 28 h 63"/>
                  <a:gd name="T74" fmla="*/ 29 w 50"/>
                  <a:gd name="T75" fmla="*/ 21 h 63"/>
                  <a:gd name="T76" fmla="*/ 29 w 50"/>
                  <a:gd name="T77" fmla="*/ 14 h 63"/>
                  <a:gd name="T78" fmla="*/ 29 w 50"/>
                  <a:gd name="T79" fmla="*/ 14 h 63"/>
                  <a:gd name="T80" fmla="*/ 29 w 50"/>
                  <a:gd name="T81" fmla="*/ 14 h 63"/>
                  <a:gd name="T82" fmla="*/ 36 w 50"/>
                  <a:gd name="T83" fmla="*/ 0 h 63"/>
                  <a:gd name="T84" fmla="*/ 43 w 50"/>
                  <a:gd name="T8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3">
                    <a:moveTo>
                      <a:pt x="43" y="0"/>
                    </a:moveTo>
                    <a:lnTo>
                      <a:pt x="36" y="14"/>
                    </a:lnTo>
                    <a:lnTo>
                      <a:pt x="29" y="14"/>
                    </a:lnTo>
                    <a:lnTo>
                      <a:pt x="36" y="14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14" y="49"/>
                    </a:lnTo>
                    <a:lnTo>
                      <a:pt x="7" y="49"/>
                    </a:lnTo>
                    <a:lnTo>
                      <a:pt x="14" y="42"/>
                    </a:lnTo>
                    <a:lnTo>
                      <a:pt x="21" y="49"/>
                    </a:lnTo>
                    <a:lnTo>
                      <a:pt x="21" y="56"/>
                    </a:lnTo>
                    <a:lnTo>
                      <a:pt x="14" y="49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43" y="28"/>
                    </a:lnTo>
                    <a:lnTo>
                      <a:pt x="36" y="28"/>
                    </a:lnTo>
                    <a:lnTo>
                      <a:pt x="43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43" y="28"/>
                    </a:lnTo>
                    <a:lnTo>
                      <a:pt x="43" y="35"/>
                    </a:lnTo>
                    <a:lnTo>
                      <a:pt x="36" y="35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36" y="35"/>
                    </a:lnTo>
                    <a:lnTo>
                      <a:pt x="21" y="56"/>
                    </a:lnTo>
                    <a:lnTo>
                      <a:pt x="14" y="63"/>
                    </a:lnTo>
                    <a:lnTo>
                      <a:pt x="14" y="56"/>
                    </a:lnTo>
                    <a:lnTo>
                      <a:pt x="7" y="49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29" y="21"/>
                    </a:lnTo>
                    <a:lnTo>
                      <a:pt x="36" y="28"/>
                    </a:lnTo>
                    <a:lnTo>
                      <a:pt x="29" y="21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36" y="0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39" name="Freeform 1019"/>
              <p:cNvSpPr>
                <a:spLocks/>
              </p:cNvSpPr>
              <p:nvPr/>
            </p:nvSpPr>
            <p:spPr bwMode="auto">
              <a:xfrm>
                <a:off x="3302" y="1884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14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14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40" name="Freeform 1020"/>
              <p:cNvSpPr>
                <a:spLocks/>
              </p:cNvSpPr>
              <p:nvPr/>
            </p:nvSpPr>
            <p:spPr bwMode="auto">
              <a:xfrm>
                <a:off x="3287" y="1905"/>
                <a:ext cx="36" cy="49"/>
              </a:xfrm>
              <a:custGeom>
                <a:avLst/>
                <a:gdLst>
                  <a:gd name="T0" fmla="*/ 29 w 36"/>
                  <a:gd name="T1" fmla="*/ 0 h 49"/>
                  <a:gd name="T2" fmla="*/ 15 w 36"/>
                  <a:gd name="T3" fmla="*/ 21 h 49"/>
                  <a:gd name="T4" fmla="*/ 15 w 36"/>
                  <a:gd name="T5" fmla="*/ 28 h 49"/>
                  <a:gd name="T6" fmla="*/ 0 w 36"/>
                  <a:gd name="T7" fmla="*/ 49 h 49"/>
                  <a:gd name="T8" fmla="*/ 8 w 36"/>
                  <a:gd name="T9" fmla="*/ 49 h 49"/>
                  <a:gd name="T10" fmla="*/ 22 w 36"/>
                  <a:gd name="T11" fmla="*/ 28 h 49"/>
                  <a:gd name="T12" fmla="*/ 29 w 36"/>
                  <a:gd name="T13" fmla="*/ 28 h 49"/>
                  <a:gd name="T14" fmla="*/ 36 w 36"/>
                  <a:gd name="T15" fmla="*/ 14 h 49"/>
                  <a:gd name="T16" fmla="*/ 29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29" y="0"/>
                    </a:moveTo>
                    <a:lnTo>
                      <a:pt x="15" y="21"/>
                    </a:lnTo>
                    <a:lnTo>
                      <a:pt x="15" y="28"/>
                    </a:lnTo>
                    <a:lnTo>
                      <a:pt x="0" y="49"/>
                    </a:lnTo>
                    <a:lnTo>
                      <a:pt x="8" y="49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36" y="14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41" name="Freeform 1021"/>
              <p:cNvSpPr>
                <a:spLocks/>
              </p:cNvSpPr>
              <p:nvPr/>
            </p:nvSpPr>
            <p:spPr bwMode="auto">
              <a:xfrm>
                <a:off x="3280" y="1905"/>
                <a:ext cx="50" cy="57"/>
              </a:xfrm>
              <a:custGeom>
                <a:avLst/>
                <a:gdLst>
                  <a:gd name="T0" fmla="*/ 43 w 50"/>
                  <a:gd name="T1" fmla="*/ 7 h 57"/>
                  <a:gd name="T2" fmla="*/ 29 w 50"/>
                  <a:gd name="T3" fmla="*/ 28 h 57"/>
                  <a:gd name="T4" fmla="*/ 22 w 50"/>
                  <a:gd name="T5" fmla="*/ 21 h 57"/>
                  <a:gd name="T6" fmla="*/ 29 w 50"/>
                  <a:gd name="T7" fmla="*/ 21 h 57"/>
                  <a:gd name="T8" fmla="*/ 29 w 50"/>
                  <a:gd name="T9" fmla="*/ 28 h 57"/>
                  <a:gd name="T10" fmla="*/ 29 w 50"/>
                  <a:gd name="T11" fmla="*/ 35 h 57"/>
                  <a:gd name="T12" fmla="*/ 29 w 50"/>
                  <a:gd name="T13" fmla="*/ 35 h 57"/>
                  <a:gd name="T14" fmla="*/ 15 w 50"/>
                  <a:gd name="T15" fmla="*/ 57 h 57"/>
                  <a:gd name="T16" fmla="*/ 7 w 50"/>
                  <a:gd name="T17" fmla="*/ 57 h 57"/>
                  <a:gd name="T18" fmla="*/ 7 w 50"/>
                  <a:gd name="T19" fmla="*/ 49 h 57"/>
                  <a:gd name="T20" fmla="*/ 15 w 50"/>
                  <a:gd name="T21" fmla="*/ 49 h 57"/>
                  <a:gd name="T22" fmla="*/ 22 w 50"/>
                  <a:gd name="T23" fmla="*/ 57 h 57"/>
                  <a:gd name="T24" fmla="*/ 15 w 50"/>
                  <a:gd name="T25" fmla="*/ 49 h 57"/>
                  <a:gd name="T26" fmla="*/ 29 w 50"/>
                  <a:gd name="T27" fmla="*/ 28 h 57"/>
                  <a:gd name="T28" fmla="*/ 29 w 50"/>
                  <a:gd name="T29" fmla="*/ 28 h 57"/>
                  <a:gd name="T30" fmla="*/ 29 w 50"/>
                  <a:gd name="T31" fmla="*/ 28 h 57"/>
                  <a:gd name="T32" fmla="*/ 36 w 50"/>
                  <a:gd name="T33" fmla="*/ 28 h 57"/>
                  <a:gd name="T34" fmla="*/ 43 w 50"/>
                  <a:gd name="T35" fmla="*/ 28 h 57"/>
                  <a:gd name="T36" fmla="*/ 36 w 50"/>
                  <a:gd name="T37" fmla="*/ 28 h 57"/>
                  <a:gd name="T38" fmla="*/ 43 w 50"/>
                  <a:gd name="T39" fmla="*/ 14 h 57"/>
                  <a:gd name="T40" fmla="*/ 50 w 50"/>
                  <a:gd name="T41" fmla="*/ 14 h 57"/>
                  <a:gd name="T42" fmla="*/ 50 w 50"/>
                  <a:gd name="T43" fmla="*/ 14 h 57"/>
                  <a:gd name="T44" fmla="*/ 50 w 50"/>
                  <a:gd name="T45" fmla="*/ 14 h 57"/>
                  <a:gd name="T46" fmla="*/ 43 w 50"/>
                  <a:gd name="T47" fmla="*/ 28 h 57"/>
                  <a:gd name="T48" fmla="*/ 36 w 50"/>
                  <a:gd name="T49" fmla="*/ 35 h 57"/>
                  <a:gd name="T50" fmla="*/ 36 w 50"/>
                  <a:gd name="T51" fmla="*/ 35 h 57"/>
                  <a:gd name="T52" fmla="*/ 29 w 50"/>
                  <a:gd name="T53" fmla="*/ 35 h 57"/>
                  <a:gd name="T54" fmla="*/ 29 w 50"/>
                  <a:gd name="T55" fmla="*/ 28 h 57"/>
                  <a:gd name="T56" fmla="*/ 36 w 50"/>
                  <a:gd name="T57" fmla="*/ 35 h 57"/>
                  <a:gd name="T58" fmla="*/ 22 w 50"/>
                  <a:gd name="T59" fmla="*/ 57 h 57"/>
                  <a:gd name="T60" fmla="*/ 22 w 50"/>
                  <a:gd name="T61" fmla="*/ 57 h 57"/>
                  <a:gd name="T62" fmla="*/ 15 w 50"/>
                  <a:gd name="T63" fmla="*/ 57 h 57"/>
                  <a:gd name="T64" fmla="*/ 7 w 50"/>
                  <a:gd name="T65" fmla="*/ 57 h 57"/>
                  <a:gd name="T66" fmla="*/ 0 w 50"/>
                  <a:gd name="T67" fmla="*/ 57 h 57"/>
                  <a:gd name="T68" fmla="*/ 7 w 50"/>
                  <a:gd name="T69" fmla="*/ 49 h 57"/>
                  <a:gd name="T70" fmla="*/ 22 w 50"/>
                  <a:gd name="T71" fmla="*/ 28 h 57"/>
                  <a:gd name="T72" fmla="*/ 29 w 50"/>
                  <a:gd name="T73" fmla="*/ 35 h 57"/>
                  <a:gd name="T74" fmla="*/ 22 w 50"/>
                  <a:gd name="T75" fmla="*/ 28 h 57"/>
                  <a:gd name="T76" fmla="*/ 22 w 50"/>
                  <a:gd name="T77" fmla="*/ 21 h 57"/>
                  <a:gd name="T78" fmla="*/ 22 w 50"/>
                  <a:gd name="T79" fmla="*/ 21 h 57"/>
                  <a:gd name="T80" fmla="*/ 22 w 50"/>
                  <a:gd name="T81" fmla="*/ 21 h 57"/>
                  <a:gd name="T82" fmla="*/ 36 w 50"/>
                  <a:gd name="T83" fmla="*/ 0 h 57"/>
                  <a:gd name="T84" fmla="*/ 43 w 50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43" y="7"/>
                    </a:moveTo>
                    <a:lnTo>
                      <a:pt x="29" y="28"/>
                    </a:lnTo>
                    <a:lnTo>
                      <a:pt x="22" y="21"/>
                    </a:lnTo>
                    <a:lnTo>
                      <a:pt x="29" y="21"/>
                    </a:lnTo>
                    <a:lnTo>
                      <a:pt x="29" y="28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15" y="57"/>
                    </a:lnTo>
                    <a:lnTo>
                      <a:pt x="7" y="57"/>
                    </a:lnTo>
                    <a:lnTo>
                      <a:pt x="7" y="49"/>
                    </a:lnTo>
                    <a:lnTo>
                      <a:pt x="15" y="49"/>
                    </a:lnTo>
                    <a:lnTo>
                      <a:pt x="22" y="57"/>
                    </a:lnTo>
                    <a:lnTo>
                      <a:pt x="15" y="49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43" y="28"/>
                    </a:lnTo>
                    <a:lnTo>
                      <a:pt x="36" y="28"/>
                    </a:lnTo>
                    <a:lnTo>
                      <a:pt x="4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3" y="28"/>
                    </a:lnTo>
                    <a:lnTo>
                      <a:pt x="36" y="35"/>
                    </a:lnTo>
                    <a:lnTo>
                      <a:pt x="36" y="35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36" y="35"/>
                    </a:lnTo>
                    <a:lnTo>
                      <a:pt x="22" y="57"/>
                    </a:lnTo>
                    <a:lnTo>
                      <a:pt x="22" y="57"/>
                    </a:lnTo>
                    <a:lnTo>
                      <a:pt x="15" y="57"/>
                    </a:lnTo>
                    <a:lnTo>
                      <a:pt x="7" y="57"/>
                    </a:lnTo>
                    <a:lnTo>
                      <a:pt x="0" y="57"/>
                    </a:lnTo>
                    <a:lnTo>
                      <a:pt x="7" y="49"/>
                    </a:lnTo>
                    <a:lnTo>
                      <a:pt x="22" y="28"/>
                    </a:lnTo>
                    <a:lnTo>
                      <a:pt x="29" y="35"/>
                    </a:lnTo>
                    <a:lnTo>
                      <a:pt x="22" y="28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22" y="21"/>
                    </a:lnTo>
                    <a:lnTo>
                      <a:pt x="36" y="0"/>
                    </a:lnTo>
                    <a:lnTo>
                      <a:pt x="43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42" name="Freeform 1022"/>
              <p:cNvSpPr>
                <a:spLocks/>
              </p:cNvSpPr>
              <p:nvPr/>
            </p:nvSpPr>
            <p:spPr bwMode="auto">
              <a:xfrm>
                <a:off x="3316" y="1898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7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21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21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43" name="Freeform 1023"/>
              <p:cNvSpPr>
                <a:spLocks/>
              </p:cNvSpPr>
              <p:nvPr/>
            </p:nvSpPr>
            <p:spPr bwMode="auto">
              <a:xfrm>
                <a:off x="3302" y="1926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14 h 50"/>
                  <a:gd name="T4" fmla="*/ 14 w 35"/>
                  <a:gd name="T5" fmla="*/ 21 h 50"/>
                  <a:gd name="T6" fmla="*/ 0 w 35"/>
                  <a:gd name="T7" fmla="*/ 43 h 50"/>
                  <a:gd name="T8" fmla="*/ 0 w 35"/>
                  <a:gd name="T9" fmla="*/ 50 h 50"/>
                  <a:gd name="T10" fmla="*/ 21 w 35"/>
                  <a:gd name="T11" fmla="*/ 28 h 50"/>
                  <a:gd name="T12" fmla="*/ 21 w 35"/>
                  <a:gd name="T13" fmla="*/ 28 h 50"/>
                  <a:gd name="T14" fmla="*/ 35 w 35"/>
                  <a:gd name="T15" fmla="*/ 7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44" name="Freeform 0"/>
              <p:cNvSpPr>
                <a:spLocks/>
              </p:cNvSpPr>
              <p:nvPr/>
            </p:nvSpPr>
            <p:spPr bwMode="auto">
              <a:xfrm>
                <a:off x="3302" y="1919"/>
                <a:ext cx="42" cy="71"/>
              </a:xfrm>
              <a:custGeom>
                <a:avLst/>
                <a:gdLst>
                  <a:gd name="T0" fmla="*/ 35 w 42"/>
                  <a:gd name="T1" fmla="*/ 14 h 71"/>
                  <a:gd name="T2" fmla="*/ 21 w 42"/>
                  <a:gd name="T3" fmla="*/ 28 h 71"/>
                  <a:gd name="T4" fmla="*/ 14 w 42"/>
                  <a:gd name="T5" fmla="*/ 21 h 71"/>
                  <a:gd name="T6" fmla="*/ 21 w 42"/>
                  <a:gd name="T7" fmla="*/ 21 h 71"/>
                  <a:gd name="T8" fmla="*/ 21 w 42"/>
                  <a:gd name="T9" fmla="*/ 28 h 71"/>
                  <a:gd name="T10" fmla="*/ 21 w 42"/>
                  <a:gd name="T11" fmla="*/ 35 h 71"/>
                  <a:gd name="T12" fmla="*/ 21 w 42"/>
                  <a:gd name="T13" fmla="*/ 35 h 71"/>
                  <a:gd name="T14" fmla="*/ 7 w 42"/>
                  <a:gd name="T15" fmla="*/ 57 h 71"/>
                  <a:gd name="T16" fmla="*/ 0 w 42"/>
                  <a:gd name="T17" fmla="*/ 50 h 71"/>
                  <a:gd name="T18" fmla="*/ 7 w 42"/>
                  <a:gd name="T19" fmla="*/ 50 h 71"/>
                  <a:gd name="T20" fmla="*/ 7 w 42"/>
                  <a:gd name="T21" fmla="*/ 57 h 71"/>
                  <a:gd name="T22" fmla="*/ 7 w 42"/>
                  <a:gd name="T23" fmla="*/ 64 h 71"/>
                  <a:gd name="T24" fmla="*/ 0 w 42"/>
                  <a:gd name="T25" fmla="*/ 57 h 71"/>
                  <a:gd name="T26" fmla="*/ 21 w 42"/>
                  <a:gd name="T27" fmla="*/ 35 h 71"/>
                  <a:gd name="T28" fmla="*/ 28 w 42"/>
                  <a:gd name="T29" fmla="*/ 43 h 71"/>
                  <a:gd name="T30" fmla="*/ 21 w 42"/>
                  <a:gd name="T31" fmla="*/ 35 h 71"/>
                  <a:gd name="T32" fmla="*/ 35 w 42"/>
                  <a:gd name="T33" fmla="*/ 14 h 71"/>
                  <a:gd name="T34" fmla="*/ 42 w 42"/>
                  <a:gd name="T35" fmla="*/ 14 h 71"/>
                  <a:gd name="T36" fmla="*/ 35 w 42"/>
                  <a:gd name="T37" fmla="*/ 21 h 71"/>
                  <a:gd name="T38" fmla="*/ 28 w 42"/>
                  <a:gd name="T39" fmla="*/ 14 h 71"/>
                  <a:gd name="T40" fmla="*/ 28 w 42"/>
                  <a:gd name="T41" fmla="*/ 7 h 71"/>
                  <a:gd name="T42" fmla="*/ 35 w 42"/>
                  <a:gd name="T43" fmla="*/ 0 h 71"/>
                  <a:gd name="T44" fmla="*/ 35 w 42"/>
                  <a:gd name="T45" fmla="*/ 7 h 71"/>
                  <a:gd name="T46" fmla="*/ 42 w 42"/>
                  <a:gd name="T47" fmla="*/ 14 h 71"/>
                  <a:gd name="T48" fmla="*/ 42 w 42"/>
                  <a:gd name="T49" fmla="*/ 14 h 71"/>
                  <a:gd name="T50" fmla="*/ 42 w 42"/>
                  <a:gd name="T51" fmla="*/ 21 h 71"/>
                  <a:gd name="T52" fmla="*/ 28 w 42"/>
                  <a:gd name="T53" fmla="*/ 43 h 71"/>
                  <a:gd name="T54" fmla="*/ 28 w 42"/>
                  <a:gd name="T55" fmla="*/ 43 h 71"/>
                  <a:gd name="T56" fmla="*/ 28 w 42"/>
                  <a:gd name="T57" fmla="*/ 43 h 71"/>
                  <a:gd name="T58" fmla="*/ 7 w 42"/>
                  <a:gd name="T59" fmla="*/ 64 h 71"/>
                  <a:gd name="T60" fmla="*/ 0 w 42"/>
                  <a:gd name="T61" fmla="*/ 71 h 71"/>
                  <a:gd name="T62" fmla="*/ 0 w 42"/>
                  <a:gd name="T63" fmla="*/ 57 h 71"/>
                  <a:gd name="T64" fmla="*/ 0 w 42"/>
                  <a:gd name="T65" fmla="*/ 50 h 71"/>
                  <a:gd name="T66" fmla="*/ 0 w 42"/>
                  <a:gd name="T67" fmla="*/ 50 h 71"/>
                  <a:gd name="T68" fmla="*/ 0 w 42"/>
                  <a:gd name="T69" fmla="*/ 50 h 71"/>
                  <a:gd name="T70" fmla="*/ 14 w 42"/>
                  <a:gd name="T71" fmla="*/ 28 h 71"/>
                  <a:gd name="T72" fmla="*/ 21 w 42"/>
                  <a:gd name="T73" fmla="*/ 35 h 71"/>
                  <a:gd name="T74" fmla="*/ 14 w 42"/>
                  <a:gd name="T75" fmla="*/ 28 h 71"/>
                  <a:gd name="T76" fmla="*/ 14 w 42"/>
                  <a:gd name="T77" fmla="*/ 21 h 71"/>
                  <a:gd name="T78" fmla="*/ 14 w 42"/>
                  <a:gd name="T79" fmla="*/ 21 h 71"/>
                  <a:gd name="T80" fmla="*/ 14 w 42"/>
                  <a:gd name="T81" fmla="*/ 21 h 71"/>
                  <a:gd name="T82" fmla="*/ 28 w 42"/>
                  <a:gd name="T83" fmla="*/ 7 h 71"/>
                  <a:gd name="T84" fmla="*/ 35 w 42"/>
                  <a:gd name="T85" fmla="*/ 1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35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7" y="50"/>
                    </a:lnTo>
                    <a:lnTo>
                      <a:pt x="7" y="57"/>
                    </a:lnTo>
                    <a:lnTo>
                      <a:pt x="7" y="64"/>
                    </a:lnTo>
                    <a:lnTo>
                      <a:pt x="0" y="57"/>
                    </a:lnTo>
                    <a:lnTo>
                      <a:pt x="21" y="35"/>
                    </a:lnTo>
                    <a:lnTo>
                      <a:pt x="28" y="43"/>
                    </a:lnTo>
                    <a:lnTo>
                      <a:pt x="21" y="35"/>
                    </a:lnTo>
                    <a:lnTo>
                      <a:pt x="35" y="14"/>
                    </a:lnTo>
                    <a:lnTo>
                      <a:pt x="42" y="14"/>
                    </a:lnTo>
                    <a:lnTo>
                      <a:pt x="35" y="21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14"/>
                    </a:lnTo>
                    <a:lnTo>
                      <a:pt x="42" y="14"/>
                    </a:lnTo>
                    <a:lnTo>
                      <a:pt x="42" y="21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7" y="64"/>
                    </a:lnTo>
                    <a:lnTo>
                      <a:pt x="0" y="71"/>
                    </a:lnTo>
                    <a:lnTo>
                      <a:pt x="0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45" name="Freeform 1"/>
              <p:cNvSpPr>
                <a:spLocks/>
              </p:cNvSpPr>
              <p:nvPr/>
            </p:nvSpPr>
            <p:spPr bwMode="auto">
              <a:xfrm>
                <a:off x="3238" y="1792"/>
                <a:ext cx="170" cy="141"/>
              </a:xfrm>
              <a:custGeom>
                <a:avLst/>
                <a:gdLst>
                  <a:gd name="T0" fmla="*/ 0 w 170"/>
                  <a:gd name="T1" fmla="*/ 7 h 141"/>
                  <a:gd name="T2" fmla="*/ 106 w 170"/>
                  <a:gd name="T3" fmla="*/ 141 h 141"/>
                  <a:gd name="T4" fmla="*/ 170 w 170"/>
                  <a:gd name="T5" fmla="*/ 134 h 141"/>
                  <a:gd name="T6" fmla="*/ 64 w 170"/>
                  <a:gd name="T7" fmla="*/ 0 h 141"/>
                  <a:gd name="T8" fmla="*/ 0 w 170"/>
                  <a:gd name="T9" fmla="*/ 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41">
                    <a:moveTo>
                      <a:pt x="0" y="7"/>
                    </a:moveTo>
                    <a:lnTo>
                      <a:pt x="106" y="141"/>
                    </a:lnTo>
                    <a:lnTo>
                      <a:pt x="170" y="134"/>
                    </a:lnTo>
                    <a:lnTo>
                      <a:pt x="64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46" name="Freeform 2"/>
              <p:cNvSpPr>
                <a:spLocks/>
              </p:cNvSpPr>
              <p:nvPr/>
            </p:nvSpPr>
            <p:spPr bwMode="auto">
              <a:xfrm>
                <a:off x="3238" y="1792"/>
                <a:ext cx="184" cy="148"/>
              </a:xfrm>
              <a:custGeom>
                <a:avLst/>
                <a:gdLst>
                  <a:gd name="T0" fmla="*/ 7 w 184"/>
                  <a:gd name="T1" fmla="*/ 7 h 148"/>
                  <a:gd name="T2" fmla="*/ 113 w 184"/>
                  <a:gd name="T3" fmla="*/ 141 h 148"/>
                  <a:gd name="T4" fmla="*/ 106 w 184"/>
                  <a:gd name="T5" fmla="*/ 148 h 148"/>
                  <a:gd name="T6" fmla="*/ 106 w 184"/>
                  <a:gd name="T7" fmla="*/ 141 h 148"/>
                  <a:gd name="T8" fmla="*/ 170 w 184"/>
                  <a:gd name="T9" fmla="*/ 134 h 148"/>
                  <a:gd name="T10" fmla="*/ 177 w 184"/>
                  <a:gd name="T11" fmla="*/ 134 h 148"/>
                  <a:gd name="T12" fmla="*/ 170 w 184"/>
                  <a:gd name="T13" fmla="*/ 141 h 148"/>
                  <a:gd name="T14" fmla="*/ 64 w 184"/>
                  <a:gd name="T15" fmla="*/ 7 h 148"/>
                  <a:gd name="T16" fmla="*/ 64 w 184"/>
                  <a:gd name="T17" fmla="*/ 0 h 148"/>
                  <a:gd name="T18" fmla="*/ 64 w 184"/>
                  <a:gd name="T19" fmla="*/ 0 h 148"/>
                  <a:gd name="T20" fmla="*/ 71 w 184"/>
                  <a:gd name="T21" fmla="*/ 0 h 148"/>
                  <a:gd name="T22" fmla="*/ 177 w 184"/>
                  <a:gd name="T23" fmla="*/ 134 h 148"/>
                  <a:gd name="T24" fmla="*/ 184 w 184"/>
                  <a:gd name="T25" fmla="*/ 141 h 148"/>
                  <a:gd name="T26" fmla="*/ 170 w 184"/>
                  <a:gd name="T27" fmla="*/ 141 h 148"/>
                  <a:gd name="T28" fmla="*/ 106 w 184"/>
                  <a:gd name="T29" fmla="*/ 148 h 148"/>
                  <a:gd name="T30" fmla="*/ 106 w 184"/>
                  <a:gd name="T31" fmla="*/ 148 h 148"/>
                  <a:gd name="T32" fmla="*/ 106 w 184"/>
                  <a:gd name="T33" fmla="*/ 148 h 148"/>
                  <a:gd name="T34" fmla="*/ 0 w 184"/>
                  <a:gd name="T35" fmla="*/ 14 h 148"/>
                  <a:gd name="T36" fmla="*/ 7 w 184"/>
                  <a:gd name="T37" fmla="*/ 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4" h="148">
                    <a:moveTo>
                      <a:pt x="7" y="7"/>
                    </a:moveTo>
                    <a:lnTo>
                      <a:pt x="113" y="141"/>
                    </a:lnTo>
                    <a:lnTo>
                      <a:pt x="106" y="148"/>
                    </a:lnTo>
                    <a:lnTo>
                      <a:pt x="106" y="141"/>
                    </a:lnTo>
                    <a:lnTo>
                      <a:pt x="170" y="134"/>
                    </a:lnTo>
                    <a:lnTo>
                      <a:pt x="177" y="134"/>
                    </a:lnTo>
                    <a:lnTo>
                      <a:pt x="170" y="141"/>
                    </a:lnTo>
                    <a:lnTo>
                      <a:pt x="64" y="7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177" y="134"/>
                    </a:lnTo>
                    <a:lnTo>
                      <a:pt x="184" y="141"/>
                    </a:lnTo>
                    <a:lnTo>
                      <a:pt x="170" y="141"/>
                    </a:lnTo>
                    <a:lnTo>
                      <a:pt x="106" y="148"/>
                    </a:lnTo>
                    <a:lnTo>
                      <a:pt x="106" y="148"/>
                    </a:lnTo>
                    <a:lnTo>
                      <a:pt x="106" y="148"/>
                    </a:lnTo>
                    <a:lnTo>
                      <a:pt x="0" y="14"/>
                    </a:lnTo>
                    <a:lnTo>
                      <a:pt x="7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47" name="Freeform 3"/>
              <p:cNvSpPr>
                <a:spLocks/>
              </p:cNvSpPr>
              <p:nvPr/>
            </p:nvSpPr>
            <p:spPr bwMode="auto">
              <a:xfrm>
                <a:off x="3231" y="1792"/>
                <a:ext cx="71" cy="14"/>
              </a:xfrm>
              <a:custGeom>
                <a:avLst/>
                <a:gdLst>
                  <a:gd name="T0" fmla="*/ 71 w 71"/>
                  <a:gd name="T1" fmla="*/ 7 h 14"/>
                  <a:gd name="T2" fmla="*/ 7 w 71"/>
                  <a:gd name="T3" fmla="*/ 14 h 14"/>
                  <a:gd name="T4" fmla="*/ 7 w 71"/>
                  <a:gd name="T5" fmla="*/ 14 h 14"/>
                  <a:gd name="T6" fmla="*/ 0 w 71"/>
                  <a:gd name="T7" fmla="*/ 7 h 14"/>
                  <a:gd name="T8" fmla="*/ 7 w 71"/>
                  <a:gd name="T9" fmla="*/ 7 h 14"/>
                  <a:gd name="T10" fmla="*/ 71 w 71"/>
                  <a:gd name="T11" fmla="*/ 0 h 14"/>
                  <a:gd name="T12" fmla="*/ 71 w 71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">
                    <a:moveTo>
                      <a:pt x="71" y="7"/>
                    </a:moveTo>
                    <a:lnTo>
                      <a:pt x="7" y="14"/>
                    </a:lnTo>
                    <a:lnTo>
                      <a:pt x="7" y="14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1" y="0"/>
                    </a:lnTo>
                    <a:lnTo>
                      <a:pt x="7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48" name="Freeform 4"/>
              <p:cNvSpPr>
                <a:spLocks/>
              </p:cNvSpPr>
              <p:nvPr/>
            </p:nvSpPr>
            <p:spPr bwMode="auto">
              <a:xfrm>
                <a:off x="3287" y="1820"/>
                <a:ext cx="78" cy="85"/>
              </a:xfrm>
              <a:custGeom>
                <a:avLst/>
                <a:gdLst>
                  <a:gd name="T0" fmla="*/ 0 w 78"/>
                  <a:gd name="T1" fmla="*/ 28 h 85"/>
                  <a:gd name="T2" fmla="*/ 36 w 78"/>
                  <a:gd name="T3" fmla="*/ 0 h 85"/>
                  <a:gd name="T4" fmla="*/ 78 w 78"/>
                  <a:gd name="T5" fmla="*/ 64 h 85"/>
                  <a:gd name="T6" fmla="*/ 36 w 78"/>
                  <a:gd name="T7" fmla="*/ 85 h 85"/>
                  <a:gd name="T8" fmla="*/ 0 w 78"/>
                  <a:gd name="T9" fmla="*/ 2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0" y="28"/>
                    </a:moveTo>
                    <a:lnTo>
                      <a:pt x="36" y="0"/>
                    </a:lnTo>
                    <a:lnTo>
                      <a:pt x="78" y="64"/>
                    </a:lnTo>
                    <a:lnTo>
                      <a:pt x="36" y="85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49" name="Freeform 5"/>
              <p:cNvSpPr>
                <a:spLocks/>
              </p:cNvSpPr>
              <p:nvPr/>
            </p:nvSpPr>
            <p:spPr bwMode="auto">
              <a:xfrm>
                <a:off x="3287" y="1813"/>
                <a:ext cx="86" cy="99"/>
              </a:xfrm>
              <a:custGeom>
                <a:avLst/>
                <a:gdLst>
                  <a:gd name="T0" fmla="*/ 0 w 86"/>
                  <a:gd name="T1" fmla="*/ 35 h 99"/>
                  <a:gd name="T2" fmla="*/ 36 w 86"/>
                  <a:gd name="T3" fmla="*/ 7 h 99"/>
                  <a:gd name="T4" fmla="*/ 43 w 86"/>
                  <a:gd name="T5" fmla="*/ 0 h 99"/>
                  <a:gd name="T6" fmla="*/ 43 w 86"/>
                  <a:gd name="T7" fmla="*/ 0 h 99"/>
                  <a:gd name="T8" fmla="*/ 86 w 86"/>
                  <a:gd name="T9" fmla="*/ 64 h 99"/>
                  <a:gd name="T10" fmla="*/ 86 w 86"/>
                  <a:gd name="T11" fmla="*/ 78 h 99"/>
                  <a:gd name="T12" fmla="*/ 86 w 86"/>
                  <a:gd name="T13" fmla="*/ 78 h 99"/>
                  <a:gd name="T14" fmla="*/ 43 w 86"/>
                  <a:gd name="T15" fmla="*/ 99 h 99"/>
                  <a:gd name="T16" fmla="*/ 43 w 86"/>
                  <a:gd name="T17" fmla="*/ 99 h 99"/>
                  <a:gd name="T18" fmla="*/ 36 w 86"/>
                  <a:gd name="T19" fmla="*/ 92 h 99"/>
                  <a:gd name="T20" fmla="*/ 36 w 86"/>
                  <a:gd name="T21" fmla="*/ 92 h 99"/>
                  <a:gd name="T22" fmla="*/ 78 w 86"/>
                  <a:gd name="T23" fmla="*/ 71 h 99"/>
                  <a:gd name="T24" fmla="*/ 86 w 86"/>
                  <a:gd name="T25" fmla="*/ 78 h 99"/>
                  <a:gd name="T26" fmla="*/ 78 w 86"/>
                  <a:gd name="T27" fmla="*/ 71 h 99"/>
                  <a:gd name="T28" fmla="*/ 36 w 86"/>
                  <a:gd name="T29" fmla="*/ 7 h 99"/>
                  <a:gd name="T30" fmla="*/ 43 w 86"/>
                  <a:gd name="T31" fmla="*/ 0 h 99"/>
                  <a:gd name="T32" fmla="*/ 43 w 86"/>
                  <a:gd name="T33" fmla="*/ 14 h 99"/>
                  <a:gd name="T34" fmla="*/ 8 w 86"/>
                  <a:gd name="T35" fmla="*/ 42 h 99"/>
                  <a:gd name="T36" fmla="*/ 0 w 86"/>
                  <a:gd name="T37" fmla="*/ 3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6" h="99">
                    <a:moveTo>
                      <a:pt x="0" y="35"/>
                    </a:moveTo>
                    <a:lnTo>
                      <a:pt x="36" y="7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86" y="64"/>
                    </a:lnTo>
                    <a:lnTo>
                      <a:pt x="86" y="78"/>
                    </a:lnTo>
                    <a:lnTo>
                      <a:pt x="86" y="78"/>
                    </a:lnTo>
                    <a:lnTo>
                      <a:pt x="43" y="99"/>
                    </a:lnTo>
                    <a:lnTo>
                      <a:pt x="43" y="99"/>
                    </a:lnTo>
                    <a:lnTo>
                      <a:pt x="36" y="92"/>
                    </a:lnTo>
                    <a:lnTo>
                      <a:pt x="36" y="92"/>
                    </a:lnTo>
                    <a:lnTo>
                      <a:pt x="78" y="71"/>
                    </a:lnTo>
                    <a:lnTo>
                      <a:pt x="86" y="78"/>
                    </a:lnTo>
                    <a:lnTo>
                      <a:pt x="78" y="71"/>
                    </a:lnTo>
                    <a:lnTo>
                      <a:pt x="36" y="7"/>
                    </a:lnTo>
                    <a:lnTo>
                      <a:pt x="43" y="0"/>
                    </a:lnTo>
                    <a:lnTo>
                      <a:pt x="43" y="14"/>
                    </a:lnTo>
                    <a:lnTo>
                      <a:pt x="8" y="42"/>
                    </a:lnTo>
                    <a:lnTo>
                      <a:pt x="0" y="35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50" name="Freeform 6"/>
              <p:cNvSpPr>
                <a:spLocks/>
              </p:cNvSpPr>
              <p:nvPr/>
            </p:nvSpPr>
            <p:spPr bwMode="auto">
              <a:xfrm>
                <a:off x="3287" y="1841"/>
                <a:ext cx="43" cy="64"/>
              </a:xfrm>
              <a:custGeom>
                <a:avLst/>
                <a:gdLst>
                  <a:gd name="T0" fmla="*/ 36 w 43"/>
                  <a:gd name="T1" fmla="*/ 64 h 64"/>
                  <a:gd name="T2" fmla="*/ 0 w 43"/>
                  <a:gd name="T3" fmla="*/ 7 h 64"/>
                  <a:gd name="T4" fmla="*/ 0 w 43"/>
                  <a:gd name="T5" fmla="*/ 7 h 64"/>
                  <a:gd name="T6" fmla="*/ 0 w 43"/>
                  <a:gd name="T7" fmla="*/ 7 h 64"/>
                  <a:gd name="T8" fmla="*/ 8 w 43"/>
                  <a:gd name="T9" fmla="*/ 0 h 64"/>
                  <a:gd name="T10" fmla="*/ 43 w 43"/>
                  <a:gd name="T11" fmla="*/ 57 h 64"/>
                  <a:gd name="T12" fmla="*/ 36 w 43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64">
                    <a:moveTo>
                      <a:pt x="36" y="64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43" y="57"/>
                    </a:lnTo>
                    <a:lnTo>
                      <a:pt x="36" y="64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51" name="Freeform 7"/>
              <p:cNvSpPr>
                <a:spLocks/>
              </p:cNvSpPr>
              <p:nvPr/>
            </p:nvSpPr>
            <p:spPr bwMode="auto">
              <a:xfrm>
                <a:off x="3295" y="1834"/>
                <a:ext cx="56" cy="57"/>
              </a:xfrm>
              <a:custGeom>
                <a:avLst/>
                <a:gdLst>
                  <a:gd name="T0" fmla="*/ 35 w 56"/>
                  <a:gd name="T1" fmla="*/ 0 h 57"/>
                  <a:gd name="T2" fmla="*/ 56 w 56"/>
                  <a:gd name="T3" fmla="*/ 35 h 57"/>
                  <a:gd name="T4" fmla="*/ 21 w 56"/>
                  <a:gd name="T5" fmla="*/ 57 h 57"/>
                  <a:gd name="T6" fmla="*/ 0 w 56"/>
                  <a:gd name="T7" fmla="*/ 21 h 57"/>
                  <a:gd name="T8" fmla="*/ 35 w 56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7">
                    <a:moveTo>
                      <a:pt x="35" y="0"/>
                    </a:moveTo>
                    <a:lnTo>
                      <a:pt x="56" y="35"/>
                    </a:lnTo>
                    <a:lnTo>
                      <a:pt x="21" y="57"/>
                    </a:lnTo>
                    <a:lnTo>
                      <a:pt x="0" y="21"/>
                    </a:lnTo>
                    <a:lnTo>
                      <a:pt x="35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2152" name="Picture 8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5" y="1841"/>
                <a:ext cx="56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153" name="Freeform 9"/>
              <p:cNvSpPr>
                <a:spLocks/>
              </p:cNvSpPr>
              <p:nvPr/>
            </p:nvSpPr>
            <p:spPr bwMode="auto">
              <a:xfrm>
                <a:off x="4556" y="2259"/>
                <a:ext cx="35" cy="43"/>
              </a:xfrm>
              <a:custGeom>
                <a:avLst/>
                <a:gdLst>
                  <a:gd name="T0" fmla="*/ 7 w 35"/>
                  <a:gd name="T1" fmla="*/ 0 h 43"/>
                  <a:gd name="T2" fmla="*/ 21 w 35"/>
                  <a:gd name="T3" fmla="*/ 14 h 43"/>
                  <a:gd name="T4" fmla="*/ 21 w 35"/>
                  <a:gd name="T5" fmla="*/ 21 h 43"/>
                  <a:gd name="T6" fmla="*/ 35 w 35"/>
                  <a:gd name="T7" fmla="*/ 43 h 43"/>
                  <a:gd name="T8" fmla="*/ 28 w 35"/>
                  <a:gd name="T9" fmla="*/ 43 h 43"/>
                  <a:gd name="T10" fmla="*/ 14 w 35"/>
                  <a:gd name="T11" fmla="*/ 21 h 43"/>
                  <a:gd name="T12" fmla="*/ 14 w 35"/>
                  <a:gd name="T13" fmla="*/ 21 h 43"/>
                  <a:gd name="T14" fmla="*/ 0 w 35"/>
                  <a:gd name="T15" fmla="*/ 7 h 43"/>
                  <a:gd name="T16" fmla="*/ 7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3"/>
                    </a:lnTo>
                    <a:lnTo>
                      <a:pt x="28" y="43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54" name="Freeform 10"/>
              <p:cNvSpPr>
                <a:spLocks/>
              </p:cNvSpPr>
              <p:nvPr/>
            </p:nvSpPr>
            <p:spPr bwMode="auto">
              <a:xfrm>
                <a:off x="4549" y="2252"/>
                <a:ext cx="57" cy="57"/>
              </a:xfrm>
              <a:custGeom>
                <a:avLst/>
                <a:gdLst>
                  <a:gd name="T0" fmla="*/ 21 w 57"/>
                  <a:gd name="T1" fmla="*/ 7 h 57"/>
                  <a:gd name="T2" fmla="*/ 35 w 57"/>
                  <a:gd name="T3" fmla="*/ 21 h 57"/>
                  <a:gd name="T4" fmla="*/ 35 w 57"/>
                  <a:gd name="T5" fmla="*/ 21 h 57"/>
                  <a:gd name="T6" fmla="*/ 35 w 57"/>
                  <a:gd name="T7" fmla="*/ 21 h 57"/>
                  <a:gd name="T8" fmla="*/ 35 w 57"/>
                  <a:gd name="T9" fmla="*/ 28 h 57"/>
                  <a:gd name="T10" fmla="*/ 28 w 57"/>
                  <a:gd name="T11" fmla="*/ 36 h 57"/>
                  <a:gd name="T12" fmla="*/ 35 w 57"/>
                  <a:gd name="T13" fmla="*/ 28 h 57"/>
                  <a:gd name="T14" fmla="*/ 49 w 57"/>
                  <a:gd name="T15" fmla="*/ 50 h 57"/>
                  <a:gd name="T16" fmla="*/ 57 w 57"/>
                  <a:gd name="T17" fmla="*/ 57 h 57"/>
                  <a:gd name="T18" fmla="*/ 42 w 57"/>
                  <a:gd name="T19" fmla="*/ 57 h 57"/>
                  <a:gd name="T20" fmla="*/ 35 w 57"/>
                  <a:gd name="T21" fmla="*/ 57 h 57"/>
                  <a:gd name="T22" fmla="*/ 35 w 57"/>
                  <a:gd name="T23" fmla="*/ 57 h 57"/>
                  <a:gd name="T24" fmla="*/ 35 w 57"/>
                  <a:gd name="T25" fmla="*/ 57 h 57"/>
                  <a:gd name="T26" fmla="*/ 21 w 57"/>
                  <a:gd name="T27" fmla="*/ 36 h 57"/>
                  <a:gd name="T28" fmla="*/ 28 w 57"/>
                  <a:gd name="T29" fmla="*/ 28 h 57"/>
                  <a:gd name="T30" fmla="*/ 21 w 57"/>
                  <a:gd name="T31" fmla="*/ 36 h 57"/>
                  <a:gd name="T32" fmla="*/ 7 w 57"/>
                  <a:gd name="T33" fmla="*/ 21 h 57"/>
                  <a:gd name="T34" fmla="*/ 0 w 57"/>
                  <a:gd name="T35" fmla="*/ 21 h 57"/>
                  <a:gd name="T36" fmla="*/ 7 w 57"/>
                  <a:gd name="T37" fmla="*/ 14 h 57"/>
                  <a:gd name="T38" fmla="*/ 14 w 57"/>
                  <a:gd name="T39" fmla="*/ 7 h 57"/>
                  <a:gd name="T40" fmla="*/ 14 w 57"/>
                  <a:gd name="T41" fmla="*/ 0 h 57"/>
                  <a:gd name="T42" fmla="*/ 21 w 57"/>
                  <a:gd name="T43" fmla="*/ 7 h 57"/>
                  <a:gd name="T44" fmla="*/ 21 w 57"/>
                  <a:gd name="T45" fmla="*/ 14 h 57"/>
                  <a:gd name="T46" fmla="*/ 14 w 57"/>
                  <a:gd name="T47" fmla="*/ 21 h 57"/>
                  <a:gd name="T48" fmla="*/ 7 w 57"/>
                  <a:gd name="T49" fmla="*/ 14 h 57"/>
                  <a:gd name="T50" fmla="*/ 14 w 57"/>
                  <a:gd name="T51" fmla="*/ 14 h 57"/>
                  <a:gd name="T52" fmla="*/ 28 w 57"/>
                  <a:gd name="T53" fmla="*/ 28 h 57"/>
                  <a:gd name="T54" fmla="*/ 28 w 57"/>
                  <a:gd name="T55" fmla="*/ 28 h 57"/>
                  <a:gd name="T56" fmla="*/ 28 w 57"/>
                  <a:gd name="T57" fmla="*/ 28 h 57"/>
                  <a:gd name="T58" fmla="*/ 42 w 57"/>
                  <a:gd name="T59" fmla="*/ 50 h 57"/>
                  <a:gd name="T60" fmla="*/ 35 w 57"/>
                  <a:gd name="T61" fmla="*/ 57 h 57"/>
                  <a:gd name="T62" fmla="*/ 35 w 57"/>
                  <a:gd name="T63" fmla="*/ 50 h 57"/>
                  <a:gd name="T64" fmla="*/ 42 w 57"/>
                  <a:gd name="T65" fmla="*/ 50 h 57"/>
                  <a:gd name="T66" fmla="*/ 42 w 57"/>
                  <a:gd name="T67" fmla="*/ 57 h 57"/>
                  <a:gd name="T68" fmla="*/ 42 w 57"/>
                  <a:gd name="T69" fmla="*/ 57 h 57"/>
                  <a:gd name="T70" fmla="*/ 28 w 57"/>
                  <a:gd name="T71" fmla="*/ 36 h 57"/>
                  <a:gd name="T72" fmla="*/ 28 w 57"/>
                  <a:gd name="T73" fmla="*/ 36 h 57"/>
                  <a:gd name="T74" fmla="*/ 28 w 57"/>
                  <a:gd name="T75" fmla="*/ 28 h 57"/>
                  <a:gd name="T76" fmla="*/ 28 w 57"/>
                  <a:gd name="T77" fmla="*/ 21 h 57"/>
                  <a:gd name="T78" fmla="*/ 35 w 57"/>
                  <a:gd name="T79" fmla="*/ 21 h 57"/>
                  <a:gd name="T80" fmla="*/ 28 w 57"/>
                  <a:gd name="T81" fmla="*/ 28 h 57"/>
                  <a:gd name="T82" fmla="*/ 14 w 57"/>
                  <a:gd name="T83" fmla="*/ 14 h 57"/>
                  <a:gd name="T84" fmla="*/ 21 w 57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57">
                    <a:moveTo>
                      <a:pt x="21" y="7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28" y="36"/>
                    </a:lnTo>
                    <a:lnTo>
                      <a:pt x="35" y="28"/>
                    </a:lnTo>
                    <a:lnTo>
                      <a:pt x="49" y="50"/>
                    </a:lnTo>
                    <a:lnTo>
                      <a:pt x="57" y="57"/>
                    </a:lnTo>
                    <a:lnTo>
                      <a:pt x="42" y="57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21" y="36"/>
                    </a:lnTo>
                    <a:lnTo>
                      <a:pt x="28" y="28"/>
                    </a:lnTo>
                    <a:lnTo>
                      <a:pt x="21" y="36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14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50"/>
                    </a:lnTo>
                    <a:lnTo>
                      <a:pt x="42" y="50"/>
                    </a:lnTo>
                    <a:lnTo>
                      <a:pt x="42" y="57"/>
                    </a:lnTo>
                    <a:lnTo>
                      <a:pt x="42" y="57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55" name="Freeform 11"/>
              <p:cNvSpPr>
                <a:spLocks/>
              </p:cNvSpPr>
              <p:nvPr/>
            </p:nvSpPr>
            <p:spPr bwMode="auto">
              <a:xfrm>
                <a:off x="4549" y="2139"/>
                <a:ext cx="184" cy="156"/>
              </a:xfrm>
              <a:custGeom>
                <a:avLst/>
                <a:gdLst>
                  <a:gd name="T0" fmla="*/ 170 w 184"/>
                  <a:gd name="T1" fmla="*/ 0 h 156"/>
                  <a:gd name="T2" fmla="*/ 64 w 184"/>
                  <a:gd name="T3" fmla="*/ 134 h 156"/>
                  <a:gd name="T4" fmla="*/ 0 w 184"/>
                  <a:gd name="T5" fmla="*/ 127 h 156"/>
                  <a:gd name="T6" fmla="*/ 14 w 184"/>
                  <a:gd name="T7" fmla="*/ 149 h 156"/>
                  <a:gd name="T8" fmla="*/ 78 w 184"/>
                  <a:gd name="T9" fmla="*/ 156 h 156"/>
                  <a:gd name="T10" fmla="*/ 184 w 184"/>
                  <a:gd name="T11" fmla="*/ 14 h 156"/>
                  <a:gd name="T12" fmla="*/ 170 w 184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156">
                    <a:moveTo>
                      <a:pt x="170" y="0"/>
                    </a:moveTo>
                    <a:lnTo>
                      <a:pt x="64" y="134"/>
                    </a:lnTo>
                    <a:lnTo>
                      <a:pt x="0" y="127"/>
                    </a:lnTo>
                    <a:lnTo>
                      <a:pt x="14" y="149"/>
                    </a:lnTo>
                    <a:lnTo>
                      <a:pt x="78" y="156"/>
                    </a:lnTo>
                    <a:lnTo>
                      <a:pt x="184" y="14"/>
                    </a:lnTo>
                    <a:lnTo>
                      <a:pt x="170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56" name="Freeform 12"/>
              <p:cNvSpPr>
                <a:spLocks/>
              </p:cNvSpPr>
              <p:nvPr/>
            </p:nvSpPr>
            <p:spPr bwMode="auto">
              <a:xfrm>
                <a:off x="4542" y="2139"/>
                <a:ext cx="198" cy="163"/>
              </a:xfrm>
              <a:custGeom>
                <a:avLst/>
                <a:gdLst>
                  <a:gd name="T0" fmla="*/ 184 w 198"/>
                  <a:gd name="T1" fmla="*/ 7 h 163"/>
                  <a:gd name="T2" fmla="*/ 78 w 198"/>
                  <a:gd name="T3" fmla="*/ 141 h 163"/>
                  <a:gd name="T4" fmla="*/ 71 w 198"/>
                  <a:gd name="T5" fmla="*/ 141 h 163"/>
                  <a:gd name="T6" fmla="*/ 71 w 198"/>
                  <a:gd name="T7" fmla="*/ 141 h 163"/>
                  <a:gd name="T8" fmla="*/ 7 w 198"/>
                  <a:gd name="T9" fmla="*/ 134 h 163"/>
                  <a:gd name="T10" fmla="*/ 7 w 198"/>
                  <a:gd name="T11" fmla="*/ 134 h 163"/>
                  <a:gd name="T12" fmla="*/ 14 w 198"/>
                  <a:gd name="T13" fmla="*/ 127 h 163"/>
                  <a:gd name="T14" fmla="*/ 28 w 198"/>
                  <a:gd name="T15" fmla="*/ 149 h 163"/>
                  <a:gd name="T16" fmla="*/ 21 w 198"/>
                  <a:gd name="T17" fmla="*/ 156 h 163"/>
                  <a:gd name="T18" fmla="*/ 21 w 198"/>
                  <a:gd name="T19" fmla="*/ 149 h 163"/>
                  <a:gd name="T20" fmla="*/ 85 w 198"/>
                  <a:gd name="T21" fmla="*/ 156 h 163"/>
                  <a:gd name="T22" fmla="*/ 92 w 198"/>
                  <a:gd name="T23" fmla="*/ 163 h 163"/>
                  <a:gd name="T24" fmla="*/ 85 w 198"/>
                  <a:gd name="T25" fmla="*/ 156 h 163"/>
                  <a:gd name="T26" fmla="*/ 191 w 198"/>
                  <a:gd name="T27" fmla="*/ 14 h 163"/>
                  <a:gd name="T28" fmla="*/ 198 w 198"/>
                  <a:gd name="T29" fmla="*/ 14 h 163"/>
                  <a:gd name="T30" fmla="*/ 198 w 198"/>
                  <a:gd name="T31" fmla="*/ 14 h 163"/>
                  <a:gd name="T32" fmla="*/ 198 w 198"/>
                  <a:gd name="T33" fmla="*/ 21 h 163"/>
                  <a:gd name="T34" fmla="*/ 92 w 198"/>
                  <a:gd name="T35" fmla="*/ 163 h 163"/>
                  <a:gd name="T36" fmla="*/ 92 w 198"/>
                  <a:gd name="T37" fmla="*/ 163 h 163"/>
                  <a:gd name="T38" fmla="*/ 85 w 198"/>
                  <a:gd name="T39" fmla="*/ 163 h 163"/>
                  <a:gd name="T40" fmla="*/ 21 w 198"/>
                  <a:gd name="T41" fmla="*/ 156 h 163"/>
                  <a:gd name="T42" fmla="*/ 21 w 198"/>
                  <a:gd name="T43" fmla="*/ 156 h 163"/>
                  <a:gd name="T44" fmla="*/ 21 w 198"/>
                  <a:gd name="T45" fmla="*/ 156 h 163"/>
                  <a:gd name="T46" fmla="*/ 7 w 198"/>
                  <a:gd name="T47" fmla="*/ 134 h 163"/>
                  <a:gd name="T48" fmla="*/ 0 w 198"/>
                  <a:gd name="T49" fmla="*/ 127 h 163"/>
                  <a:gd name="T50" fmla="*/ 7 w 198"/>
                  <a:gd name="T51" fmla="*/ 127 h 163"/>
                  <a:gd name="T52" fmla="*/ 71 w 198"/>
                  <a:gd name="T53" fmla="*/ 134 h 163"/>
                  <a:gd name="T54" fmla="*/ 71 w 198"/>
                  <a:gd name="T55" fmla="*/ 141 h 163"/>
                  <a:gd name="T56" fmla="*/ 71 w 198"/>
                  <a:gd name="T57" fmla="*/ 134 h 163"/>
                  <a:gd name="T58" fmla="*/ 177 w 198"/>
                  <a:gd name="T59" fmla="*/ 0 h 163"/>
                  <a:gd name="T60" fmla="*/ 184 w 198"/>
                  <a:gd name="T61" fmla="*/ 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63">
                    <a:moveTo>
                      <a:pt x="184" y="7"/>
                    </a:moveTo>
                    <a:lnTo>
                      <a:pt x="78" y="141"/>
                    </a:lnTo>
                    <a:lnTo>
                      <a:pt x="71" y="141"/>
                    </a:lnTo>
                    <a:lnTo>
                      <a:pt x="71" y="141"/>
                    </a:lnTo>
                    <a:lnTo>
                      <a:pt x="7" y="134"/>
                    </a:lnTo>
                    <a:lnTo>
                      <a:pt x="7" y="134"/>
                    </a:lnTo>
                    <a:lnTo>
                      <a:pt x="14" y="127"/>
                    </a:lnTo>
                    <a:lnTo>
                      <a:pt x="28" y="149"/>
                    </a:lnTo>
                    <a:lnTo>
                      <a:pt x="21" y="156"/>
                    </a:lnTo>
                    <a:lnTo>
                      <a:pt x="21" y="149"/>
                    </a:lnTo>
                    <a:lnTo>
                      <a:pt x="85" y="156"/>
                    </a:lnTo>
                    <a:lnTo>
                      <a:pt x="92" y="163"/>
                    </a:lnTo>
                    <a:lnTo>
                      <a:pt x="85" y="156"/>
                    </a:lnTo>
                    <a:lnTo>
                      <a:pt x="191" y="14"/>
                    </a:lnTo>
                    <a:lnTo>
                      <a:pt x="198" y="14"/>
                    </a:lnTo>
                    <a:lnTo>
                      <a:pt x="198" y="14"/>
                    </a:lnTo>
                    <a:lnTo>
                      <a:pt x="198" y="21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5" y="163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7" y="134"/>
                    </a:lnTo>
                    <a:lnTo>
                      <a:pt x="0" y="127"/>
                    </a:lnTo>
                    <a:lnTo>
                      <a:pt x="7" y="127"/>
                    </a:lnTo>
                    <a:lnTo>
                      <a:pt x="71" y="134"/>
                    </a:lnTo>
                    <a:lnTo>
                      <a:pt x="71" y="141"/>
                    </a:lnTo>
                    <a:lnTo>
                      <a:pt x="71" y="134"/>
                    </a:lnTo>
                    <a:lnTo>
                      <a:pt x="177" y="0"/>
                    </a:lnTo>
                    <a:lnTo>
                      <a:pt x="18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57" name="Freeform 13"/>
              <p:cNvSpPr>
                <a:spLocks/>
              </p:cNvSpPr>
              <p:nvPr/>
            </p:nvSpPr>
            <p:spPr bwMode="auto">
              <a:xfrm>
                <a:off x="4719" y="2132"/>
                <a:ext cx="21" cy="28"/>
              </a:xfrm>
              <a:custGeom>
                <a:avLst/>
                <a:gdLst>
                  <a:gd name="T0" fmla="*/ 14 w 21"/>
                  <a:gd name="T1" fmla="*/ 28 h 28"/>
                  <a:gd name="T2" fmla="*/ 0 w 21"/>
                  <a:gd name="T3" fmla="*/ 14 h 28"/>
                  <a:gd name="T4" fmla="*/ 0 w 21"/>
                  <a:gd name="T5" fmla="*/ 7 h 28"/>
                  <a:gd name="T6" fmla="*/ 7 w 21"/>
                  <a:gd name="T7" fmla="*/ 0 h 28"/>
                  <a:gd name="T8" fmla="*/ 7 w 21"/>
                  <a:gd name="T9" fmla="*/ 7 h 28"/>
                  <a:gd name="T10" fmla="*/ 21 w 21"/>
                  <a:gd name="T11" fmla="*/ 21 h 28"/>
                  <a:gd name="T12" fmla="*/ 14 w 21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8">
                    <a:moveTo>
                      <a:pt x="14" y="28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21" y="21"/>
                    </a:lnTo>
                    <a:lnTo>
                      <a:pt x="14" y="2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58" name="Freeform 14"/>
              <p:cNvSpPr>
                <a:spLocks/>
              </p:cNvSpPr>
              <p:nvPr/>
            </p:nvSpPr>
            <p:spPr bwMode="auto">
              <a:xfrm>
                <a:off x="4712" y="2146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21 h 49"/>
                  <a:gd name="T4" fmla="*/ 21 w 35"/>
                  <a:gd name="T5" fmla="*/ 21 h 49"/>
                  <a:gd name="T6" fmla="*/ 35 w 35"/>
                  <a:gd name="T7" fmla="*/ 42 h 49"/>
                  <a:gd name="T8" fmla="*/ 28 w 35"/>
                  <a:gd name="T9" fmla="*/ 49 h 49"/>
                  <a:gd name="T10" fmla="*/ 14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1"/>
                    </a:lnTo>
                    <a:lnTo>
                      <a:pt x="35" y="42"/>
                    </a:lnTo>
                    <a:lnTo>
                      <a:pt x="28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59" name="Freeform 15"/>
              <p:cNvSpPr>
                <a:spLocks/>
              </p:cNvSpPr>
              <p:nvPr/>
            </p:nvSpPr>
            <p:spPr bwMode="auto">
              <a:xfrm>
                <a:off x="4705" y="2139"/>
                <a:ext cx="49" cy="71"/>
              </a:xfrm>
              <a:custGeom>
                <a:avLst/>
                <a:gdLst>
                  <a:gd name="T0" fmla="*/ 21 w 49"/>
                  <a:gd name="T1" fmla="*/ 7 h 71"/>
                  <a:gd name="T2" fmla="*/ 49 w 49"/>
                  <a:gd name="T3" fmla="*/ 49 h 71"/>
                  <a:gd name="T4" fmla="*/ 49 w 49"/>
                  <a:gd name="T5" fmla="*/ 56 h 71"/>
                  <a:gd name="T6" fmla="*/ 49 w 49"/>
                  <a:gd name="T7" fmla="*/ 56 h 71"/>
                  <a:gd name="T8" fmla="*/ 42 w 49"/>
                  <a:gd name="T9" fmla="*/ 64 h 71"/>
                  <a:gd name="T10" fmla="*/ 42 w 49"/>
                  <a:gd name="T11" fmla="*/ 71 h 71"/>
                  <a:gd name="T12" fmla="*/ 35 w 49"/>
                  <a:gd name="T13" fmla="*/ 64 h 71"/>
                  <a:gd name="T14" fmla="*/ 21 w 49"/>
                  <a:gd name="T15" fmla="*/ 42 h 71"/>
                  <a:gd name="T16" fmla="*/ 28 w 49"/>
                  <a:gd name="T17" fmla="*/ 35 h 71"/>
                  <a:gd name="T18" fmla="*/ 21 w 49"/>
                  <a:gd name="T19" fmla="*/ 42 h 71"/>
                  <a:gd name="T20" fmla="*/ 7 w 49"/>
                  <a:gd name="T21" fmla="*/ 28 h 71"/>
                  <a:gd name="T22" fmla="*/ 0 w 49"/>
                  <a:gd name="T23" fmla="*/ 28 h 71"/>
                  <a:gd name="T24" fmla="*/ 7 w 49"/>
                  <a:gd name="T25" fmla="*/ 21 h 71"/>
                  <a:gd name="T26" fmla="*/ 14 w 49"/>
                  <a:gd name="T27" fmla="*/ 7 h 71"/>
                  <a:gd name="T28" fmla="*/ 14 w 49"/>
                  <a:gd name="T29" fmla="*/ 0 h 71"/>
                  <a:gd name="T30" fmla="*/ 21 w 49"/>
                  <a:gd name="T31" fmla="*/ 7 h 71"/>
                  <a:gd name="T32" fmla="*/ 21 w 49"/>
                  <a:gd name="T33" fmla="*/ 7 h 71"/>
                  <a:gd name="T34" fmla="*/ 14 w 49"/>
                  <a:gd name="T35" fmla="*/ 21 h 71"/>
                  <a:gd name="T36" fmla="*/ 7 w 49"/>
                  <a:gd name="T37" fmla="*/ 21 h 71"/>
                  <a:gd name="T38" fmla="*/ 14 w 49"/>
                  <a:gd name="T39" fmla="*/ 21 h 71"/>
                  <a:gd name="T40" fmla="*/ 28 w 49"/>
                  <a:gd name="T41" fmla="*/ 35 h 71"/>
                  <a:gd name="T42" fmla="*/ 28 w 49"/>
                  <a:gd name="T43" fmla="*/ 35 h 71"/>
                  <a:gd name="T44" fmla="*/ 28 w 49"/>
                  <a:gd name="T45" fmla="*/ 35 h 71"/>
                  <a:gd name="T46" fmla="*/ 42 w 49"/>
                  <a:gd name="T47" fmla="*/ 56 h 71"/>
                  <a:gd name="T48" fmla="*/ 35 w 49"/>
                  <a:gd name="T49" fmla="*/ 64 h 71"/>
                  <a:gd name="T50" fmla="*/ 35 w 49"/>
                  <a:gd name="T51" fmla="*/ 56 h 71"/>
                  <a:gd name="T52" fmla="*/ 42 w 49"/>
                  <a:gd name="T53" fmla="*/ 49 h 71"/>
                  <a:gd name="T54" fmla="*/ 49 w 49"/>
                  <a:gd name="T55" fmla="*/ 56 h 71"/>
                  <a:gd name="T56" fmla="*/ 42 w 49"/>
                  <a:gd name="T57" fmla="*/ 56 h 71"/>
                  <a:gd name="T58" fmla="*/ 14 w 49"/>
                  <a:gd name="T59" fmla="*/ 14 h 71"/>
                  <a:gd name="T60" fmla="*/ 21 w 49"/>
                  <a:gd name="T61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9" h="71">
                    <a:moveTo>
                      <a:pt x="21" y="7"/>
                    </a:moveTo>
                    <a:lnTo>
                      <a:pt x="49" y="49"/>
                    </a:lnTo>
                    <a:lnTo>
                      <a:pt x="49" y="56"/>
                    </a:lnTo>
                    <a:lnTo>
                      <a:pt x="49" y="56"/>
                    </a:lnTo>
                    <a:lnTo>
                      <a:pt x="42" y="64"/>
                    </a:lnTo>
                    <a:lnTo>
                      <a:pt x="42" y="71"/>
                    </a:lnTo>
                    <a:lnTo>
                      <a:pt x="35" y="64"/>
                    </a:lnTo>
                    <a:lnTo>
                      <a:pt x="21" y="42"/>
                    </a:lnTo>
                    <a:lnTo>
                      <a:pt x="28" y="35"/>
                    </a:lnTo>
                    <a:lnTo>
                      <a:pt x="21" y="42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42" y="56"/>
                    </a:lnTo>
                    <a:lnTo>
                      <a:pt x="35" y="64"/>
                    </a:lnTo>
                    <a:lnTo>
                      <a:pt x="35" y="56"/>
                    </a:lnTo>
                    <a:lnTo>
                      <a:pt x="42" y="49"/>
                    </a:lnTo>
                    <a:lnTo>
                      <a:pt x="49" y="56"/>
                    </a:lnTo>
                    <a:lnTo>
                      <a:pt x="42" y="56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60" name="Freeform 16"/>
              <p:cNvSpPr>
                <a:spLocks/>
              </p:cNvSpPr>
              <p:nvPr/>
            </p:nvSpPr>
            <p:spPr bwMode="auto">
              <a:xfrm>
                <a:off x="4698" y="2167"/>
                <a:ext cx="35" cy="43"/>
              </a:xfrm>
              <a:custGeom>
                <a:avLst/>
                <a:gdLst>
                  <a:gd name="T0" fmla="*/ 7 w 35"/>
                  <a:gd name="T1" fmla="*/ 0 h 43"/>
                  <a:gd name="T2" fmla="*/ 21 w 35"/>
                  <a:gd name="T3" fmla="*/ 14 h 43"/>
                  <a:gd name="T4" fmla="*/ 21 w 35"/>
                  <a:gd name="T5" fmla="*/ 21 h 43"/>
                  <a:gd name="T6" fmla="*/ 35 w 35"/>
                  <a:gd name="T7" fmla="*/ 43 h 43"/>
                  <a:gd name="T8" fmla="*/ 35 w 35"/>
                  <a:gd name="T9" fmla="*/ 43 h 43"/>
                  <a:gd name="T10" fmla="*/ 14 w 35"/>
                  <a:gd name="T11" fmla="*/ 21 h 43"/>
                  <a:gd name="T12" fmla="*/ 14 w 35"/>
                  <a:gd name="T13" fmla="*/ 21 h 43"/>
                  <a:gd name="T14" fmla="*/ 0 w 35"/>
                  <a:gd name="T15" fmla="*/ 7 h 43"/>
                  <a:gd name="T16" fmla="*/ 7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3"/>
                    </a:lnTo>
                    <a:lnTo>
                      <a:pt x="35" y="43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61" name="Freeform 17"/>
              <p:cNvSpPr>
                <a:spLocks/>
              </p:cNvSpPr>
              <p:nvPr/>
            </p:nvSpPr>
            <p:spPr bwMode="auto">
              <a:xfrm>
                <a:off x="4691" y="2160"/>
                <a:ext cx="49" cy="57"/>
              </a:xfrm>
              <a:custGeom>
                <a:avLst/>
                <a:gdLst>
                  <a:gd name="T0" fmla="*/ 21 w 49"/>
                  <a:gd name="T1" fmla="*/ 7 h 57"/>
                  <a:gd name="T2" fmla="*/ 35 w 49"/>
                  <a:gd name="T3" fmla="*/ 21 h 57"/>
                  <a:gd name="T4" fmla="*/ 35 w 49"/>
                  <a:gd name="T5" fmla="*/ 21 h 57"/>
                  <a:gd name="T6" fmla="*/ 35 w 49"/>
                  <a:gd name="T7" fmla="*/ 21 h 57"/>
                  <a:gd name="T8" fmla="*/ 35 w 49"/>
                  <a:gd name="T9" fmla="*/ 28 h 57"/>
                  <a:gd name="T10" fmla="*/ 28 w 49"/>
                  <a:gd name="T11" fmla="*/ 35 h 57"/>
                  <a:gd name="T12" fmla="*/ 35 w 49"/>
                  <a:gd name="T13" fmla="*/ 28 h 57"/>
                  <a:gd name="T14" fmla="*/ 49 w 49"/>
                  <a:gd name="T15" fmla="*/ 50 h 57"/>
                  <a:gd name="T16" fmla="*/ 42 w 49"/>
                  <a:gd name="T17" fmla="*/ 57 h 57"/>
                  <a:gd name="T18" fmla="*/ 42 w 49"/>
                  <a:gd name="T19" fmla="*/ 57 h 57"/>
                  <a:gd name="T20" fmla="*/ 7 w 49"/>
                  <a:gd name="T21" fmla="*/ 21 h 57"/>
                  <a:gd name="T22" fmla="*/ 0 w 49"/>
                  <a:gd name="T23" fmla="*/ 21 h 57"/>
                  <a:gd name="T24" fmla="*/ 7 w 49"/>
                  <a:gd name="T25" fmla="*/ 14 h 57"/>
                  <a:gd name="T26" fmla="*/ 14 w 49"/>
                  <a:gd name="T27" fmla="*/ 7 h 57"/>
                  <a:gd name="T28" fmla="*/ 14 w 49"/>
                  <a:gd name="T29" fmla="*/ 0 h 57"/>
                  <a:gd name="T30" fmla="*/ 21 w 49"/>
                  <a:gd name="T31" fmla="*/ 7 h 57"/>
                  <a:gd name="T32" fmla="*/ 21 w 49"/>
                  <a:gd name="T33" fmla="*/ 14 h 57"/>
                  <a:gd name="T34" fmla="*/ 14 w 49"/>
                  <a:gd name="T35" fmla="*/ 21 h 57"/>
                  <a:gd name="T36" fmla="*/ 7 w 49"/>
                  <a:gd name="T37" fmla="*/ 14 h 57"/>
                  <a:gd name="T38" fmla="*/ 14 w 49"/>
                  <a:gd name="T39" fmla="*/ 14 h 57"/>
                  <a:gd name="T40" fmla="*/ 49 w 49"/>
                  <a:gd name="T41" fmla="*/ 50 h 57"/>
                  <a:gd name="T42" fmla="*/ 49 w 49"/>
                  <a:gd name="T43" fmla="*/ 50 h 57"/>
                  <a:gd name="T44" fmla="*/ 42 w 49"/>
                  <a:gd name="T45" fmla="*/ 57 h 57"/>
                  <a:gd name="T46" fmla="*/ 28 w 49"/>
                  <a:gd name="T47" fmla="*/ 35 h 57"/>
                  <a:gd name="T48" fmla="*/ 28 w 49"/>
                  <a:gd name="T49" fmla="*/ 35 h 57"/>
                  <a:gd name="T50" fmla="*/ 28 w 49"/>
                  <a:gd name="T51" fmla="*/ 28 h 57"/>
                  <a:gd name="T52" fmla="*/ 28 w 49"/>
                  <a:gd name="T53" fmla="*/ 21 h 57"/>
                  <a:gd name="T54" fmla="*/ 35 w 49"/>
                  <a:gd name="T55" fmla="*/ 21 h 57"/>
                  <a:gd name="T56" fmla="*/ 28 w 49"/>
                  <a:gd name="T57" fmla="*/ 28 h 57"/>
                  <a:gd name="T58" fmla="*/ 14 w 49"/>
                  <a:gd name="T59" fmla="*/ 14 h 57"/>
                  <a:gd name="T60" fmla="*/ 21 w 49"/>
                  <a:gd name="T61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9" h="57">
                    <a:moveTo>
                      <a:pt x="21" y="7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35" y="28"/>
                    </a:lnTo>
                    <a:lnTo>
                      <a:pt x="49" y="50"/>
                    </a:lnTo>
                    <a:lnTo>
                      <a:pt x="42" y="57"/>
                    </a:lnTo>
                    <a:lnTo>
                      <a:pt x="42" y="57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14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49" y="50"/>
                    </a:lnTo>
                    <a:lnTo>
                      <a:pt x="49" y="50"/>
                    </a:lnTo>
                    <a:lnTo>
                      <a:pt x="42" y="57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62" name="Freeform 18"/>
              <p:cNvSpPr>
                <a:spLocks/>
              </p:cNvSpPr>
              <p:nvPr/>
            </p:nvSpPr>
            <p:spPr bwMode="auto">
              <a:xfrm>
                <a:off x="4683" y="2181"/>
                <a:ext cx="36" cy="50"/>
              </a:xfrm>
              <a:custGeom>
                <a:avLst/>
                <a:gdLst>
                  <a:gd name="T0" fmla="*/ 8 w 36"/>
                  <a:gd name="T1" fmla="*/ 0 h 50"/>
                  <a:gd name="T2" fmla="*/ 22 w 36"/>
                  <a:gd name="T3" fmla="*/ 14 h 50"/>
                  <a:gd name="T4" fmla="*/ 22 w 36"/>
                  <a:gd name="T5" fmla="*/ 22 h 50"/>
                  <a:gd name="T6" fmla="*/ 36 w 36"/>
                  <a:gd name="T7" fmla="*/ 43 h 50"/>
                  <a:gd name="T8" fmla="*/ 36 w 36"/>
                  <a:gd name="T9" fmla="*/ 50 h 50"/>
                  <a:gd name="T10" fmla="*/ 22 w 36"/>
                  <a:gd name="T11" fmla="*/ 29 h 50"/>
                  <a:gd name="T12" fmla="*/ 15 w 36"/>
                  <a:gd name="T13" fmla="*/ 29 h 50"/>
                  <a:gd name="T14" fmla="*/ 0 w 36"/>
                  <a:gd name="T15" fmla="*/ 7 h 50"/>
                  <a:gd name="T16" fmla="*/ 8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8" y="0"/>
                    </a:moveTo>
                    <a:lnTo>
                      <a:pt x="22" y="14"/>
                    </a:lnTo>
                    <a:lnTo>
                      <a:pt x="22" y="22"/>
                    </a:lnTo>
                    <a:lnTo>
                      <a:pt x="36" y="43"/>
                    </a:lnTo>
                    <a:lnTo>
                      <a:pt x="36" y="50"/>
                    </a:lnTo>
                    <a:lnTo>
                      <a:pt x="22" y="29"/>
                    </a:lnTo>
                    <a:lnTo>
                      <a:pt x="15" y="29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63" name="Freeform 19"/>
              <p:cNvSpPr>
                <a:spLocks/>
              </p:cNvSpPr>
              <p:nvPr/>
            </p:nvSpPr>
            <p:spPr bwMode="auto">
              <a:xfrm>
                <a:off x="4683" y="2181"/>
                <a:ext cx="43" cy="71"/>
              </a:xfrm>
              <a:custGeom>
                <a:avLst/>
                <a:gdLst>
                  <a:gd name="T0" fmla="*/ 15 w 43"/>
                  <a:gd name="T1" fmla="*/ 0 h 71"/>
                  <a:gd name="T2" fmla="*/ 29 w 43"/>
                  <a:gd name="T3" fmla="*/ 14 h 71"/>
                  <a:gd name="T4" fmla="*/ 29 w 43"/>
                  <a:gd name="T5" fmla="*/ 14 h 71"/>
                  <a:gd name="T6" fmla="*/ 29 w 43"/>
                  <a:gd name="T7" fmla="*/ 14 h 71"/>
                  <a:gd name="T8" fmla="*/ 29 w 43"/>
                  <a:gd name="T9" fmla="*/ 22 h 71"/>
                  <a:gd name="T10" fmla="*/ 22 w 43"/>
                  <a:gd name="T11" fmla="*/ 29 h 71"/>
                  <a:gd name="T12" fmla="*/ 29 w 43"/>
                  <a:gd name="T13" fmla="*/ 22 h 71"/>
                  <a:gd name="T14" fmla="*/ 43 w 43"/>
                  <a:gd name="T15" fmla="*/ 43 h 71"/>
                  <a:gd name="T16" fmla="*/ 43 w 43"/>
                  <a:gd name="T17" fmla="*/ 43 h 71"/>
                  <a:gd name="T18" fmla="*/ 43 w 43"/>
                  <a:gd name="T19" fmla="*/ 43 h 71"/>
                  <a:gd name="T20" fmla="*/ 43 w 43"/>
                  <a:gd name="T21" fmla="*/ 50 h 71"/>
                  <a:gd name="T22" fmla="*/ 43 w 43"/>
                  <a:gd name="T23" fmla="*/ 71 h 71"/>
                  <a:gd name="T24" fmla="*/ 36 w 43"/>
                  <a:gd name="T25" fmla="*/ 57 h 71"/>
                  <a:gd name="T26" fmla="*/ 22 w 43"/>
                  <a:gd name="T27" fmla="*/ 36 h 71"/>
                  <a:gd name="T28" fmla="*/ 22 w 43"/>
                  <a:gd name="T29" fmla="*/ 29 h 71"/>
                  <a:gd name="T30" fmla="*/ 22 w 43"/>
                  <a:gd name="T31" fmla="*/ 36 h 71"/>
                  <a:gd name="T32" fmla="*/ 15 w 43"/>
                  <a:gd name="T33" fmla="*/ 36 h 71"/>
                  <a:gd name="T34" fmla="*/ 15 w 43"/>
                  <a:gd name="T35" fmla="*/ 36 h 71"/>
                  <a:gd name="T36" fmla="*/ 15 w 43"/>
                  <a:gd name="T37" fmla="*/ 36 h 71"/>
                  <a:gd name="T38" fmla="*/ 0 w 43"/>
                  <a:gd name="T39" fmla="*/ 14 h 71"/>
                  <a:gd name="T40" fmla="*/ 0 w 43"/>
                  <a:gd name="T41" fmla="*/ 7 h 71"/>
                  <a:gd name="T42" fmla="*/ 0 w 43"/>
                  <a:gd name="T43" fmla="*/ 7 h 71"/>
                  <a:gd name="T44" fmla="*/ 8 w 43"/>
                  <a:gd name="T45" fmla="*/ 7 h 71"/>
                  <a:gd name="T46" fmla="*/ 22 w 43"/>
                  <a:gd name="T47" fmla="*/ 29 h 71"/>
                  <a:gd name="T48" fmla="*/ 15 w 43"/>
                  <a:gd name="T49" fmla="*/ 36 h 71"/>
                  <a:gd name="T50" fmla="*/ 15 w 43"/>
                  <a:gd name="T51" fmla="*/ 29 h 71"/>
                  <a:gd name="T52" fmla="*/ 22 w 43"/>
                  <a:gd name="T53" fmla="*/ 29 h 71"/>
                  <a:gd name="T54" fmla="*/ 29 w 43"/>
                  <a:gd name="T55" fmla="*/ 29 h 71"/>
                  <a:gd name="T56" fmla="*/ 29 w 43"/>
                  <a:gd name="T57" fmla="*/ 29 h 71"/>
                  <a:gd name="T58" fmla="*/ 43 w 43"/>
                  <a:gd name="T59" fmla="*/ 50 h 71"/>
                  <a:gd name="T60" fmla="*/ 36 w 43"/>
                  <a:gd name="T61" fmla="*/ 57 h 71"/>
                  <a:gd name="T62" fmla="*/ 36 w 43"/>
                  <a:gd name="T63" fmla="*/ 50 h 71"/>
                  <a:gd name="T64" fmla="*/ 36 w 43"/>
                  <a:gd name="T65" fmla="*/ 43 h 71"/>
                  <a:gd name="T66" fmla="*/ 43 w 43"/>
                  <a:gd name="T67" fmla="*/ 43 h 71"/>
                  <a:gd name="T68" fmla="*/ 36 w 43"/>
                  <a:gd name="T69" fmla="*/ 50 h 71"/>
                  <a:gd name="T70" fmla="*/ 22 w 43"/>
                  <a:gd name="T71" fmla="*/ 29 h 71"/>
                  <a:gd name="T72" fmla="*/ 22 w 43"/>
                  <a:gd name="T73" fmla="*/ 29 h 71"/>
                  <a:gd name="T74" fmla="*/ 22 w 43"/>
                  <a:gd name="T75" fmla="*/ 22 h 71"/>
                  <a:gd name="T76" fmla="*/ 22 w 43"/>
                  <a:gd name="T77" fmla="*/ 14 h 71"/>
                  <a:gd name="T78" fmla="*/ 29 w 43"/>
                  <a:gd name="T79" fmla="*/ 14 h 71"/>
                  <a:gd name="T80" fmla="*/ 22 w 43"/>
                  <a:gd name="T81" fmla="*/ 22 h 71"/>
                  <a:gd name="T82" fmla="*/ 8 w 43"/>
                  <a:gd name="T83" fmla="*/ 7 h 71"/>
                  <a:gd name="T84" fmla="*/ 15 w 43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71">
                    <a:moveTo>
                      <a:pt x="15" y="0"/>
                    </a:moveTo>
                    <a:lnTo>
                      <a:pt x="29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9" y="22"/>
                    </a:lnTo>
                    <a:lnTo>
                      <a:pt x="22" y="29"/>
                    </a:lnTo>
                    <a:lnTo>
                      <a:pt x="29" y="22"/>
                    </a:lnTo>
                    <a:lnTo>
                      <a:pt x="43" y="43"/>
                    </a:lnTo>
                    <a:lnTo>
                      <a:pt x="43" y="43"/>
                    </a:lnTo>
                    <a:lnTo>
                      <a:pt x="43" y="43"/>
                    </a:lnTo>
                    <a:lnTo>
                      <a:pt x="43" y="50"/>
                    </a:lnTo>
                    <a:lnTo>
                      <a:pt x="43" y="71"/>
                    </a:lnTo>
                    <a:lnTo>
                      <a:pt x="36" y="57"/>
                    </a:lnTo>
                    <a:lnTo>
                      <a:pt x="22" y="36"/>
                    </a:lnTo>
                    <a:lnTo>
                      <a:pt x="22" y="29"/>
                    </a:lnTo>
                    <a:lnTo>
                      <a:pt x="22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8" y="7"/>
                    </a:lnTo>
                    <a:lnTo>
                      <a:pt x="22" y="29"/>
                    </a:lnTo>
                    <a:lnTo>
                      <a:pt x="15" y="36"/>
                    </a:lnTo>
                    <a:lnTo>
                      <a:pt x="15" y="29"/>
                    </a:lnTo>
                    <a:lnTo>
                      <a:pt x="22" y="2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43" y="50"/>
                    </a:lnTo>
                    <a:lnTo>
                      <a:pt x="36" y="57"/>
                    </a:lnTo>
                    <a:lnTo>
                      <a:pt x="36" y="50"/>
                    </a:lnTo>
                    <a:lnTo>
                      <a:pt x="36" y="43"/>
                    </a:lnTo>
                    <a:lnTo>
                      <a:pt x="43" y="43"/>
                    </a:lnTo>
                    <a:lnTo>
                      <a:pt x="36" y="50"/>
                    </a:lnTo>
                    <a:lnTo>
                      <a:pt x="22" y="29"/>
                    </a:lnTo>
                    <a:lnTo>
                      <a:pt x="22" y="29"/>
                    </a:lnTo>
                    <a:lnTo>
                      <a:pt x="22" y="22"/>
                    </a:lnTo>
                    <a:lnTo>
                      <a:pt x="22" y="14"/>
                    </a:lnTo>
                    <a:lnTo>
                      <a:pt x="29" y="14"/>
                    </a:lnTo>
                    <a:lnTo>
                      <a:pt x="22" y="22"/>
                    </a:lnTo>
                    <a:lnTo>
                      <a:pt x="8" y="7"/>
                    </a:lnTo>
                    <a:lnTo>
                      <a:pt x="15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64" name="Freeform 20"/>
              <p:cNvSpPr>
                <a:spLocks/>
              </p:cNvSpPr>
              <p:nvPr/>
            </p:nvSpPr>
            <p:spPr bwMode="auto">
              <a:xfrm>
                <a:off x="4683" y="2174"/>
                <a:ext cx="15" cy="21"/>
              </a:xfrm>
              <a:custGeom>
                <a:avLst/>
                <a:gdLst>
                  <a:gd name="T0" fmla="*/ 0 w 15"/>
                  <a:gd name="T1" fmla="*/ 14 h 21"/>
                  <a:gd name="T2" fmla="*/ 8 w 15"/>
                  <a:gd name="T3" fmla="*/ 7 h 21"/>
                  <a:gd name="T4" fmla="*/ 8 w 15"/>
                  <a:gd name="T5" fmla="*/ 0 h 21"/>
                  <a:gd name="T6" fmla="*/ 15 w 15"/>
                  <a:gd name="T7" fmla="*/ 7 h 21"/>
                  <a:gd name="T8" fmla="*/ 15 w 15"/>
                  <a:gd name="T9" fmla="*/ 14 h 21"/>
                  <a:gd name="T10" fmla="*/ 8 w 15"/>
                  <a:gd name="T11" fmla="*/ 21 h 21"/>
                  <a:gd name="T12" fmla="*/ 0 w 15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1">
                    <a:moveTo>
                      <a:pt x="0" y="14"/>
                    </a:moveTo>
                    <a:lnTo>
                      <a:pt x="8" y="7"/>
                    </a:lnTo>
                    <a:lnTo>
                      <a:pt x="8" y="0"/>
                    </a:lnTo>
                    <a:lnTo>
                      <a:pt x="15" y="7"/>
                    </a:lnTo>
                    <a:lnTo>
                      <a:pt x="15" y="14"/>
                    </a:lnTo>
                    <a:lnTo>
                      <a:pt x="8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65" name="Freeform 21"/>
              <p:cNvSpPr>
                <a:spLocks/>
              </p:cNvSpPr>
              <p:nvPr/>
            </p:nvSpPr>
            <p:spPr bwMode="auto">
              <a:xfrm>
                <a:off x="4669" y="2195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2 w 36"/>
                  <a:gd name="T3" fmla="*/ 22 h 50"/>
                  <a:gd name="T4" fmla="*/ 22 w 36"/>
                  <a:gd name="T5" fmla="*/ 29 h 50"/>
                  <a:gd name="T6" fmla="*/ 36 w 36"/>
                  <a:gd name="T7" fmla="*/ 50 h 50"/>
                  <a:gd name="T8" fmla="*/ 36 w 36"/>
                  <a:gd name="T9" fmla="*/ 50 h 50"/>
                  <a:gd name="T10" fmla="*/ 22 w 36"/>
                  <a:gd name="T11" fmla="*/ 29 h 50"/>
                  <a:gd name="T12" fmla="*/ 14 w 36"/>
                  <a:gd name="T13" fmla="*/ 29 h 50"/>
                  <a:gd name="T14" fmla="*/ 0 w 36"/>
                  <a:gd name="T15" fmla="*/ 15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2" y="22"/>
                    </a:lnTo>
                    <a:lnTo>
                      <a:pt x="22" y="29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2" y="29"/>
                    </a:lnTo>
                    <a:lnTo>
                      <a:pt x="14" y="29"/>
                    </a:lnTo>
                    <a:lnTo>
                      <a:pt x="0" y="15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66" name="Freeform 22"/>
              <p:cNvSpPr>
                <a:spLocks/>
              </p:cNvSpPr>
              <p:nvPr/>
            </p:nvSpPr>
            <p:spPr bwMode="auto">
              <a:xfrm>
                <a:off x="4662" y="2188"/>
                <a:ext cx="50" cy="64"/>
              </a:xfrm>
              <a:custGeom>
                <a:avLst/>
                <a:gdLst>
                  <a:gd name="T0" fmla="*/ 21 w 50"/>
                  <a:gd name="T1" fmla="*/ 7 h 64"/>
                  <a:gd name="T2" fmla="*/ 36 w 50"/>
                  <a:gd name="T3" fmla="*/ 29 h 64"/>
                  <a:gd name="T4" fmla="*/ 36 w 50"/>
                  <a:gd name="T5" fmla="*/ 29 h 64"/>
                  <a:gd name="T6" fmla="*/ 36 w 50"/>
                  <a:gd name="T7" fmla="*/ 29 h 64"/>
                  <a:gd name="T8" fmla="*/ 36 w 50"/>
                  <a:gd name="T9" fmla="*/ 36 h 64"/>
                  <a:gd name="T10" fmla="*/ 29 w 50"/>
                  <a:gd name="T11" fmla="*/ 43 h 64"/>
                  <a:gd name="T12" fmla="*/ 36 w 50"/>
                  <a:gd name="T13" fmla="*/ 36 h 64"/>
                  <a:gd name="T14" fmla="*/ 50 w 50"/>
                  <a:gd name="T15" fmla="*/ 57 h 64"/>
                  <a:gd name="T16" fmla="*/ 43 w 50"/>
                  <a:gd name="T17" fmla="*/ 64 h 64"/>
                  <a:gd name="T18" fmla="*/ 43 w 50"/>
                  <a:gd name="T19" fmla="*/ 64 h 64"/>
                  <a:gd name="T20" fmla="*/ 29 w 50"/>
                  <a:gd name="T21" fmla="*/ 43 h 64"/>
                  <a:gd name="T22" fmla="*/ 29 w 50"/>
                  <a:gd name="T23" fmla="*/ 36 h 64"/>
                  <a:gd name="T24" fmla="*/ 29 w 50"/>
                  <a:gd name="T25" fmla="*/ 43 h 64"/>
                  <a:gd name="T26" fmla="*/ 21 w 50"/>
                  <a:gd name="T27" fmla="*/ 43 h 64"/>
                  <a:gd name="T28" fmla="*/ 21 w 50"/>
                  <a:gd name="T29" fmla="*/ 43 h 64"/>
                  <a:gd name="T30" fmla="*/ 21 w 50"/>
                  <a:gd name="T31" fmla="*/ 43 h 64"/>
                  <a:gd name="T32" fmla="*/ 7 w 50"/>
                  <a:gd name="T33" fmla="*/ 29 h 64"/>
                  <a:gd name="T34" fmla="*/ 0 w 50"/>
                  <a:gd name="T35" fmla="*/ 29 h 64"/>
                  <a:gd name="T36" fmla="*/ 7 w 50"/>
                  <a:gd name="T37" fmla="*/ 22 h 64"/>
                  <a:gd name="T38" fmla="*/ 14 w 50"/>
                  <a:gd name="T39" fmla="*/ 7 h 64"/>
                  <a:gd name="T40" fmla="*/ 14 w 50"/>
                  <a:gd name="T41" fmla="*/ 0 h 64"/>
                  <a:gd name="T42" fmla="*/ 21 w 50"/>
                  <a:gd name="T43" fmla="*/ 7 h 64"/>
                  <a:gd name="T44" fmla="*/ 21 w 50"/>
                  <a:gd name="T45" fmla="*/ 7 h 64"/>
                  <a:gd name="T46" fmla="*/ 14 w 50"/>
                  <a:gd name="T47" fmla="*/ 22 h 64"/>
                  <a:gd name="T48" fmla="*/ 7 w 50"/>
                  <a:gd name="T49" fmla="*/ 22 h 64"/>
                  <a:gd name="T50" fmla="*/ 14 w 50"/>
                  <a:gd name="T51" fmla="*/ 22 h 64"/>
                  <a:gd name="T52" fmla="*/ 29 w 50"/>
                  <a:gd name="T53" fmla="*/ 36 h 64"/>
                  <a:gd name="T54" fmla="*/ 21 w 50"/>
                  <a:gd name="T55" fmla="*/ 43 h 64"/>
                  <a:gd name="T56" fmla="*/ 21 w 50"/>
                  <a:gd name="T57" fmla="*/ 36 h 64"/>
                  <a:gd name="T58" fmla="*/ 29 w 50"/>
                  <a:gd name="T59" fmla="*/ 36 h 64"/>
                  <a:gd name="T60" fmla="*/ 36 w 50"/>
                  <a:gd name="T61" fmla="*/ 36 h 64"/>
                  <a:gd name="T62" fmla="*/ 36 w 50"/>
                  <a:gd name="T63" fmla="*/ 36 h 64"/>
                  <a:gd name="T64" fmla="*/ 50 w 50"/>
                  <a:gd name="T65" fmla="*/ 57 h 64"/>
                  <a:gd name="T66" fmla="*/ 50 w 50"/>
                  <a:gd name="T67" fmla="*/ 57 h 64"/>
                  <a:gd name="T68" fmla="*/ 43 w 50"/>
                  <a:gd name="T69" fmla="*/ 64 h 64"/>
                  <a:gd name="T70" fmla="*/ 29 w 50"/>
                  <a:gd name="T71" fmla="*/ 43 h 64"/>
                  <a:gd name="T72" fmla="*/ 29 w 50"/>
                  <a:gd name="T73" fmla="*/ 43 h 64"/>
                  <a:gd name="T74" fmla="*/ 29 w 50"/>
                  <a:gd name="T75" fmla="*/ 36 h 64"/>
                  <a:gd name="T76" fmla="*/ 29 w 50"/>
                  <a:gd name="T77" fmla="*/ 29 h 64"/>
                  <a:gd name="T78" fmla="*/ 36 w 50"/>
                  <a:gd name="T79" fmla="*/ 29 h 64"/>
                  <a:gd name="T80" fmla="*/ 29 w 50"/>
                  <a:gd name="T81" fmla="*/ 36 h 64"/>
                  <a:gd name="T82" fmla="*/ 14 w 50"/>
                  <a:gd name="T83" fmla="*/ 15 h 64"/>
                  <a:gd name="T84" fmla="*/ 21 w 50"/>
                  <a:gd name="T85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4">
                    <a:moveTo>
                      <a:pt x="21" y="7"/>
                    </a:moveTo>
                    <a:lnTo>
                      <a:pt x="36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6" y="36"/>
                    </a:lnTo>
                    <a:lnTo>
                      <a:pt x="29" y="43"/>
                    </a:lnTo>
                    <a:lnTo>
                      <a:pt x="36" y="36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43" y="64"/>
                    </a:lnTo>
                    <a:lnTo>
                      <a:pt x="29" y="43"/>
                    </a:lnTo>
                    <a:lnTo>
                      <a:pt x="29" y="36"/>
                    </a:lnTo>
                    <a:lnTo>
                      <a:pt x="29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7" y="29"/>
                    </a:lnTo>
                    <a:lnTo>
                      <a:pt x="0" y="29"/>
                    </a:lnTo>
                    <a:lnTo>
                      <a:pt x="7" y="22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2"/>
                    </a:lnTo>
                    <a:lnTo>
                      <a:pt x="7" y="22"/>
                    </a:lnTo>
                    <a:lnTo>
                      <a:pt x="14" y="22"/>
                    </a:lnTo>
                    <a:lnTo>
                      <a:pt x="29" y="36"/>
                    </a:lnTo>
                    <a:lnTo>
                      <a:pt x="21" y="43"/>
                    </a:lnTo>
                    <a:lnTo>
                      <a:pt x="21" y="36"/>
                    </a:lnTo>
                    <a:lnTo>
                      <a:pt x="29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50" y="57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29" y="36"/>
                    </a:lnTo>
                    <a:lnTo>
                      <a:pt x="29" y="29"/>
                    </a:lnTo>
                    <a:lnTo>
                      <a:pt x="36" y="29"/>
                    </a:lnTo>
                    <a:lnTo>
                      <a:pt x="29" y="36"/>
                    </a:lnTo>
                    <a:lnTo>
                      <a:pt x="14" y="15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67" name="Freeform 23"/>
              <p:cNvSpPr>
                <a:spLocks/>
              </p:cNvSpPr>
              <p:nvPr/>
            </p:nvSpPr>
            <p:spPr bwMode="auto">
              <a:xfrm>
                <a:off x="4655" y="2217"/>
                <a:ext cx="36" cy="42"/>
              </a:xfrm>
              <a:custGeom>
                <a:avLst/>
                <a:gdLst>
                  <a:gd name="T0" fmla="*/ 7 w 36"/>
                  <a:gd name="T1" fmla="*/ 0 h 42"/>
                  <a:gd name="T2" fmla="*/ 21 w 36"/>
                  <a:gd name="T3" fmla="*/ 14 h 42"/>
                  <a:gd name="T4" fmla="*/ 21 w 36"/>
                  <a:gd name="T5" fmla="*/ 21 h 42"/>
                  <a:gd name="T6" fmla="*/ 36 w 36"/>
                  <a:gd name="T7" fmla="*/ 42 h 42"/>
                  <a:gd name="T8" fmla="*/ 36 w 36"/>
                  <a:gd name="T9" fmla="*/ 42 h 42"/>
                  <a:gd name="T10" fmla="*/ 21 w 36"/>
                  <a:gd name="T11" fmla="*/ 28 h 42"/>
                  <a:gd name="T12" fmla="*/ 14 w 36"/>
                  <a:gd name="T13" fmla="*/ 28 h 42"/>
                  <a:gd name="T14" fmla="*/ 0 w 36"/>
                  <a:gd name="T15" fmla="*/ 7 h 42"/>
                  <a:gd name="T16" fmla="*/ 7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68" name="Freeform 24"/>
              <p:cNvSpPr>
                <a:spLocks/>
              </p:cNvSpPr>
              <p:nvPr/>
            </p:nvSpPr>
            <p:spPr bwMode="auto">
              <a:xfrm>
                <a:off x="4655" y="2210"/>
                <a:ext cx="43" cy="56"/>
              </a:xfrm>
              <a:custGeom>
                <a:avLst/>
                <a:gdLst>
                  <a:gd name="T0" fmla="*/ 14 w 43"/>
                  <a:gd name="T1" fmla="*/ 7 h 56"/>
                  <a:gd name="T2" fmla="*/ 28 w 43"/>
                  <a:gd name="T3" fmla="*/ 21 h 56"/>
                  <a:gd name="T4" fmla="*/ 28 w 43"/>
                  <a:gd name="T5" fmla="*/ 21 h 56"/>
                  <a:gd name="T6" fmla="*/ 28 w 43"/>
                  <a:gd name="T7" fmla="*/ 21 h 56"/>
                  <a:gd name="T8" fmla="*/ 28 w 43"/>
                  <a:gd name="T9" fmla="*/ 28 h 56"/>
                  <a:gd name="T10" fmla="*/ 21 w 43"/>
                  <a:gd name="T11" fmla="*/ 35 h 56"/>
                  <a:gd name="T12" fmla="*/ 28 w 43"/>
                  <a:gd name="T13" fmla="*/ 28 h 56"/>
                  <a:gd name="T14" fmla="*/ 43 w 43"/>
                  <a:gd name="T15" fmla="*/ 49 h 56"/>
                  <a:gd name="T16" fmla="*/ 36 w 43"/>
                  <a:gd name="T17" fmla="*/ 56 h 56"/>
                  <a:gd name="T18" fmla="*/ 36 w 43"/>
                  <a:gd name="T19" fmla="*/ 56 h 56"/>
                  <a:gd name="T20" fmla="*/ 21 w 43"/>
                  <a:gd name="T21" fmla="*/ 42 h 56"/>
                  <a:gd name="T22" fmla="*/ 21 w 43"/>
                  <a:gd name="T23" fmla="*/ 35 h 56"/>
                  <a:gd name="T24" fmla="*/ 21 w 43"/>
                  <a:gd name="T25" fmla="*/ 42 h 56"/>
                  <a:gd name="T26" fmla="*/ 14 w 43"/>
                  <a:gd name="T27" fmla="*/ 42 h 56"/>
                  <a:gd name="T28" fmla="*/ 14 w 43"/>
                  <a:gd name="T29" fmla="*/ 42 h 56"/>
                  <a:gd name="T30" fmla="*/ 14 w 43"/>
                  <a:gd name="T31" fmla="*/ 42 h 56"/>
                  <a:gd name="T32" fmla="*/ 0 w 43"/>
                  <a:gd name="T33" fmla="*/ 21 h 56"/>
                  <a:gd name="T34" fmla="*/ 0 w 43"/>
                  <a:gd name="T35" fmla="*/ 14 h 56"/>
                  <a:gd name="T36" fmla="*/ 0 w 43"/>
                  <a:gd name="T37" fmla="*/ 14 h 56"/>
                  <a:gd name="T38" fmla="*/ 7 w 43"/>
                  <a:gd name="T39" fmla="*/ 7 h 56"/>
                  <a:gd name="T40" fmla="*/ 7 w 43"/>
                  <a:gd name="T41" fmla="*/ 0 h 56"/>
                  <a:gd name="T42" fmla="*/ 14 w 43"/>
                  <a:gd name="T43" fmla="*/ 7 h 56"/>
                  <a:gd name="T44" fmla="*/ 14 w 43"/>
                  <a:gd name="T45" fmla="*/ 14 h 56"/>
                  <a:gd name="T46" fmla="*/ 7 w 43"/>
                  <a:gd name="T47" fmla="*/ 21 h 56"/>
                  <a:gd name="T48" fmla="*/ 0 w 43"/>
                  <a:gd name="T49" fmla="*/ 14 h 56"/>
                  <a:gd name="T50" fmla="*/ 7 w 43"/>
                  <a:gd name="T51" fmla="*/ 14 h 56"/>
                  <a:gd name="T52" fmla="*/ 21 w 43"/>
                  <a:gd name="T53" fmla="*/ 35 h 56"/>
                  <a:gd name="T54" fmla="*/ 14 w 43"/>
                  <a:gd name="T55" fmla="*/ 42 h 56"/>
                  <a:gd name="T56" fmla="*/ 14 w 43"/>
                  <a:gd name="T57" fmla="*/ 35 h 56"/>
                  <a:gd name="T58" fmla="*/ 21 w 43"/>
                  <a:gd name="T59" fmla="*/ 35 h 56"/>
                  <a:gd name="T60" fmla="*/ 28 w 43"/>
                  <a:gd name="T61" fmla="*/ 35 h 56"/>
                  <a:gd name="T62" fmla="*/ 28 w 43"/>
                  <a:gd name="T63" fmla="*/ 35 h 56"/>
                  <a:gd name="T64" fmla="*/ 43 w 43"/>
                  <a:gd name="T65" fmla="*/ 49 h 56"/>
                  <a:gd name="T66" fmla="*/ 43 w 43"/>
                  <a:gd name="T67" fmla="*/ 49 h 56"/>
                  <a:gd name="T68" fmla="*/ 36 w 43"/>
                  <a:gd name="T69" fmla="*/ 56 h 56"/>
                  <a:gd name="T70" fmla="*/ 21 w 43"/>
                  <a:gd name="T71" fmla="*/ 35 h 56"/>
                  <a:gd name="T72" fmla="*/ 21 w 43"/>
                  <a:gd name="T73" fmla="*/ 35 h 56"/>
                  <a:gd name="T74" fmla="*/ 21 w 43"/>
                  <a:gd name="T75" fmla="*/ 28 h 56"/>
                  <a:gd name="T76" fmla="*/ 21 w 43"/>
                  <a:gd name="T77" fmla="*/ 21 h 56"/>
                  <a:gd name="T78" fmla="*/ 28 w 43"/>
                  <a:gd name="T79" fmla="*/ 21 h 56"/>
                  <a:gd name="T80" fmla="*/ 21 w 43"/>
                  <a:gd name="T81" fmla="*/ 28 h 56"/>
                  <a:gd name="T82" fmla="*/ 7 w 43"/>
                  <a:gd name="T83" fmla="*/ 14 h 56"/>
                  <a:gd name="T84" fmla="*/ 14 w 43"/>
                  <a:gd name="T8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56">
                    <a:moveTo>
                      <a:pt x="14" y="7"/>
                    </a:moveTo>
                    <a:lnTo>
                      <a:pt x="28" y="21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8" y="28"/>
                    </a:lnTo>
                    <a:lnTo>
                      <a:pt x="43" y="49"/>
                    </a:lnTo>
                    <a:lnTo>
                      <a:pt x="36" y="56"/>
                    </a:lnTo>
                    <a:lnTo>
                      <a:pt x="36" y="56"/>
                    </a:lnTo>
                    <a:lnTo>
                      <a:pt x="21" y="42"/>
                    </a:lnTo>
                    <a:lnTo>
                      <a:pt x="21" y="35"/>
                    </a:lnTo>
                    <a:lnTo>
                      <a:pt x="21" y="42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21" y="35"/>
                    </a:lnTo>
                    <a:lnTo>
                      <a:pt x="14" y="42"/>
                    </a:lnTo>
                    <a:lnTo>
                      <a:pt x="14" y="35"/>
                    </a:lnTo>
                    <a:lnTo>
                      <a:pt x="21" y="35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43" y="49"/>
                    </a:lnTo>
                    <a:lnTo>
                      <a:pt x="43" y="49"/>
                    </a:lnTo>
                    <a:lnTo>
                      <a:pt x="36" y="56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21" y="28"/>
                    </a:lnTo>
                    <a:lnTo>
                      <a:pt x="7" y="14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69" name="Freeform 25"/>
              <p:cNvSpPr>
                <a:spLocks/>
              </p:cNvSpPr>
              <p:nvPr/>
            </p:nvSpPr>
            <p:spPr bwMode="auto">
              <a:xfrm>
                <a:off x="4648" y="2231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21 h 49"/>
                  <a:gd name="T4" fmla="*/ 21 w 35"/>
                  <a:gd name="T5" fmla="*/ 21 h 49"/>
                  <a:gd name="T6" fmla="*/ 35 w 35"/>
                  <a:gd name="T7" fmla="*/ 42 h 49"/>
                  <a:gd name="T8" fmla="*/ 28 w 35"/>
                  <a:gd name="T9" fmla="*/ 49 h 49"/>
                  <a:gd name="T10" fmla="*/ 14 w 35"/>
                  <a:gd name="T11" fmla="*/ 28 h 49"/>
                  <a:gd name="T12" fmla="*/ 7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1"/>
                    </a:lnTo>
                    <a:lnTo>
                      <a:pt x="35" y="42"/>
                    </a:lnTo>
                    <a:lnTo>
                      <a:pt x="28" y="49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70" name="Freeform 26"/>
              <p:cNvSpPr>
                <a:spLocks/>
              </p:cNvSpPr>
              <p:nvPr/>
            </p:nvSpPr>
            <p:spPr bwMode="auto">
              <a:xfrm>
                <a:off x="4648" y="2224"/>
                <a:ext cx="43" cy="71"/>
              </a:xfrm>
              <a:custGeom>
                <a:avLst/>
                <a:gdLst>
                  <a:gd name="T0" fmla="*/ 14 w 43"/>
                  <a:gd name="T1" fmla="*/ 7 h 71"/>
                  <a:gd name="T2" fmla="*/ 43 w 43"/>
                  <a:gd name="T3" fmla="*/ 49 h 71"/>
                  <a:gd name="T4" fmla="*/ 43 w 43"/>
                  <a:gd name="T5" fmla="*/ 56 h 71"/>
                  <a:gd name="T6" fmla="*/ 43 w 43"/>
                  <a:gd name="T7" fmla="*/ 56 h 71"/>
                  <a:gd name="T8" fmla="*/ 35 w 43"/>
                  <a:gd name="T9" fmla="*/ 64 h 71"/>
                  <a:gd name="T10" fmla="*/ 35 w 43"/>
                  <a:gd name="T11" fmla="*/ 71 h 71"/>
                  <a:gd name="T12" fmla="*/ 28 w 43"/>
                  <a:gd name="T13" fmla="*/ 64 h 71"/>
                  <a:gd name="T14" fmla="*/ 14 w 43"/>
                  <a:gd name="T15" fmla="*/ 42 h 71"/>
                  <a:gd name="T16" fmla="*/ 14 w 43"/>
                  <a:gd name="T17" fmla="*/ 35 h 71"/>
                  <a:gd name="T18" fmla="*/ 14 w 43"/>
                  <a:gd name="T19" fmla="*/ 42 h 71"/>
                  <a:gd name="T20" fmla="*/ 7 w 43"/>
                  <a:gd name="T21" fmla="*/ 42 h 71"/>
                  <a:gd name="T22" fmla="*/ 14 w 43"/>
                  <a:gd name="T23" fmla="*/ 42 h 71"/>
                  <a:gd name="T24" fmla="*/ 7 w 43"/>
                  <a:gd name="T25" fmla="*/ 35 h 71"/>
                  <a:gd name="T26" fmla="*/ 0 w 43"/>
                  <a:gd name="T27" fmla="*/ 21 h 71"/>
                  <a:gd name="T28" fmla="*/ 0 w 43"/>
                  <a:gd name="T29" fmla="*/ 21 h 71"/>
                  <a:gd name="T30" fmla="*/ 0 w 43"/>
                  <a:gd name="T31" fmla="*/ 21 h 71"/>
                  <a:gd name="T32" fmla="*/ 7 w 43"/>
                  <a:gd name="T33" fmla="*/ 7 h 71"/>
                  <a:gd name="T34" fmla="*/ 7 w 43"/>
                  <a:gd name="T35" fmla="*/ 0 h 71"/>
                  <a:gd name="T36" fmla="*/ 14 w 43"/>
                  <a:gd name="T37" fmla="*/ 7 h 71"/>
                  <a:gd name="T38" fmla="*/ 14 w 43"/>
                  <a:gd name="T39" fmla="*/ 7 h 71"/>
                  <a:gd name="T40" fmla="*/ 7 w 43"/>
                  <a:gd name="T41" fmla="*/ 21 h 71"/>
                  <a:gd name="T42" fmla="*/ 0 w 43"/>
                  <a:gd name="T43" fmla="*/ 21 h 71"/>
                  <a:gd name="T44" fmla="*/ 7 w 43"/>
                  <a:gd name="T45" fmla="*/ 21 h 71"/>
                  <a:gd name="T46" fmla="*/ 14 w 43"/>
                  <a:gd name="T47" fmla="*/ 35 h 71"/>
                  <a:gd name="T48" fmla="*/ 7 w 43"/>
                  <a:gd name="T49" fmla="*/ 35 h 71"/>
                  <a:gd name="T50" fmla="*/ 7 w 43"/>
                  <a:gd name="T51" fmla="*/ 35 h 71"/>
                  <a:gd name="T52" fmla="*/ 14 w 43"/>
                  <a:gd name="T53" fmla="*/ 35 h 71"/>
                  <a:gd name="T54" fmla="*/ 21 w 43"/>
                  <a:gd name="T55" fmla="*/ 35 h 71"/>
                  <a:gd name="T56" fmla="*/ 21 w 43"/>
                  <a:gd name="T57" fmla="*/ 35 h 71"/>
                  <a:gd name="T58" fmla="*/ 35 w 43"/>
                  <a:gd name="T59" fmla="*/ 56 h 71"/>
                  <a:gd name="T60" fmla="*/ 28 w 43"/>
                  <a:gd name="T61" fmla="*/ 64 h 71"/>
                  <a:gd name="T62" fmla="*/ 28 w 43"/>
                  <a:gd name="T63" fmla="*/ 56 h 71"/>
                  <a:gd name="T64" fmla="*/ 35 w 43"/>
                  <a:gd name="T65" fmla="*/ 49 h 71"/>
                  <a:gd name="T66" fmla="*/ 43 w 43"/>
                  <a:gd name="T67" fmla="*/ 56 h 71"/>
                  <a:gd name="T68" fmla="*/ 35 w 43"/>
                  <a:gd name="T69" fmla="*/ 56 h 71"/>
                  <a:gd name="T70" fmla="*/ 7 w 43"/>
                  <a:gd name="T71" fmla="*/ 14 h 71"/>
                  <a:gd name="T72" fmla="*/ 14 w 43"/>
                  <a:gd name="T73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" h="71">
                    <a:moveTo>
                      <a:pt x="14" y="7"/>
                    </a:moveTo>
                    <a:lnTo>
                      <a:pt x="43" y="49"/>
                    </a:lnTo>
                    <a:lnTo>
                      <a:pt x="43" y="56"/>
                    </a:lnTo>
                    <a:lnTo>
                      <a:pt x="43" y="56"/>
                    </a:lnTo>
                    <a:lnTo>
                      <a:pt x="35" y="64"/>
                    </a:lnTo>
                    <a:lnTo>
                      <a:pt x="35" y="71"/>
                    </a:lnTo>
                    <a:lnTo>
                      <a:pt x="28" y="64"/>
                    </a:lnTo>
                    <a:lnTo>
                      <a:pt x="14" y="42"/>
                    </a:lnTo>
                    <a:lnTo>
                      <a:pt x="14" y="35"/>
                    </a:lnTo>
                    <a:lnTo>
                      <a:pt x="14" y="42"/>
                    </a:lnTo>
                    <a:lnTo>
                      <a:pt x="7" y="42"/>
                    </a:lnTo>
                    <a:lnTo>
                      <a:pt x="14" y="42"/>
                    </a:lnTo>
                    <a:lnTo>
                      <a:pt x="7" y="35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0" y="21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21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35" y="56"/>
                    </a:lnTo>
                    <a:lnTo>
                      <a:pt x="28" y="64"/>
                    </a:lnTo>
                    <a:lnTo>
                      <a:pt x="28" y="56"/>
                    </a:lnTo>
                    <a:lnTo>
                      <a:pt x="35" y="49"/>
                    </a:lnTo>
                    <a:lnTo>
                      <a:pt x="43" y="56"/>
                    </a:lnTo>
                    <a:lnTo>
                      <a:pt x="35" y="56"/>
                    </a:lnTo>
                    <a:lnTo>
                      <a:pt x="7" y="14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71" name="Freeform 27"/>
              <p:cNvSpPr>
                <a:spLocks/>
              </p:cNvSpPr>
              <p:nvPr/>
            </p:nvSpPr>
            <p:spPr bwMode="auto">
              <a:xfrm>
                <a:off x="4634" y="2252"/>
                <a:ext cx="35" cy="43"/>
              </a:xfrm>
              <a:custGeom>
                <a:avLst/>
                <a:gdLst>
                  <a:gd name="T0" fmla="*/ 7 w 35"/>
                  <a:gd name="T1" fmla="*/ 0 h 43"/>
                  <a:gd name="T2" fmla="*/ 21 w 35"/>
                  <a:gd name="T3" fmla="*/ 14 h 43"/>
                  <a:gd name="T4" fmla="*/ 21 w 35"/>
                  <a:gd name="T5" fmla="*/ 21 h 43"/>
                  <a:gd name="T6" fmla="*/ 35 w 35"/>
                  <a:gd name="T7" fmla="*/ 43 h 43"/>
                  <a:gd name="T8" fmla="*/ 28 w 35"/>
                  <a:gd name="T9" fmla="*/ 43 h 43"/>
                  <a:gd name="T10" fmla="*/ 14 w 35"/>
                  <a:gd name="T11" fmla="*/ 21 h 43"/>
                  <a:gd name="T12" fmla="*/ 14 w 35"/>
                  <a:gd name="T13" fmla="*/ 21 h 43"/>
                  <a:gd name="T14" fmla="*/ 0 w 35"/>
                  <a:gd name="T15" fmla="*/ 7 h 43"/>
                  <a:gd name="T16" fmla="*/ 7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3"/>
                    </a:lnTo>
                    <a:lnTo>
                      <a:pt x="28" y="43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72" name="Freeform 28"/>
              <p:cNvSpPr>
                <a:spLocks/>
              </p:cNvSpPr>
              <p:nvPr/>
            </p:nvSpPr>
            <p:spPr bwMode="auto">
              <a:xfrm>
                <a:off x="4627" y="2245"/>
                <a:ext cx="56" cy="57"/>
              </a:xfrm>
              <a:custGeom>
                <a:avLst/>
                <a:gdLst>
                  <a:gd name="T0" fmla="*/ 21 w 56"/>
                  <a:gd name="T1" fmla="*/ 7 h 57"/>
                  <a:gd name="T2" fmla="*/ 35 w 56"/>
                  <a:gd name="T3" fmla="*/ 21 h 57"/>
                  <a:gd name="T4" fmla="*/ 35 w 56"/>
                  <a:gd name="T5" fmla="*/ 21 h 57"/>
                  <a:gd name="T6" fmla="*/ 35 w 56"/>
                  <a:gd name="T7" fmla="*/ 21 h 57"/>
                  <a:gd name="T8" fmla="*/ 35 w 56"/>
                  <a:gd name="T9" fmla="*/ 28 h 57"/>
                  <a:gd name="T10" fmla="*/ 28 w 56"/>
                  <a:gd name="T11" fmla="*/ 35 h 57"/>
                  <a:gd name="T12" fmla="*/ 35 w 56"/>
                  <a:gd name="T13" fmla="*/ 28 h 57"/>
                  <a:gd name="T14" fmla="*/ 49 w 56"/>
                  <a:gd name="T15" fmla="*/ 50 h 57"/>
                  <a:gd name="T16" fmla="*/ 56 w 56"/>
                  <a:gd name="T17" fmla="*/ 57 h 57"/>
                  <a:gd name="T18" fmla="*/ 42 w 56"/>
                  <a:gd name="T19" fmla="*/ 57 h 57"/>
                  <a:gd name="T20" fmla="*/ 35 w 56"/>
                  <a:gd name="T21" fmla="*/ 57 h 57"/>
                  <a:gd name="T22" fmla="*/ 35 w 56"/>
                  <a:gd name="T23" fmla="*/ 57 h 57"/>
                  <a:gd name="T24" fmla="*/ 35 w 56"/>
                  <a:gd name="T25" fmla="*/ 57 h 57"/>
                  <a:gd name="T26" fmla="*/ 21 w 56"/>
                  <a:gd name="T27" fmla="*/ 35 h 57"/>
                  <a:gd name="T28" fmla="*/ 28 w 56"/>
                  <a:gd name="T29" fmla="*/ 28 h 57"/>
                  <a:gd name="T30" fmla="*/ 21 w 56"/>
                  <a:gd name="T31" fmla="*/ 35 h 57"/>
                  <a:gd name="T32" fmla="*/ 7 w 56"/>
                  <a:gd name="T33" fmla="*/ 21 h 57"/>
                  <a:gd name="T34" fmla="*/ 0 w 56"/>
                  <a:gd name="T35" fmla="*/ 21 h 57"/>
                  <a:gd name="T36" fmla="*/ 7 w 56"/>
                  <a:gd name="T37" fmla="*/ 14 h 57"/>
                  <a:gd name="T38" fmla="*/ 14 w 56"/>
                  <a:gd name="T39" fmla="*/ 7 h 57"/>
                  <a:gd name="T40" fmla="*/ 14 w 56"/>
                  <a:gd name="T41" fmla="*/ 0 h 57"/>
                  <a:gd name="T42" fmla="*/ 21 w 56"/>
                  <a:gd name="T43" fmla="*/ 7 h 57"/>
                  <a:gd name="T44" fmla="*/ 21 w 56"/>
                  <a:gd name="T45" fmla="*/ 14 h 57"/>
                  <a:gd name="T46" fmla="*/ 14 w 56"/>
                  <a:gd name="T47" fmla="*/ 21 h 57"/>
                  <a:gd name="T48" fmla="*/ 7 w 56"/>
                  <a:gd name="T49" fmla="*/ 14 h 57"/>
                  <a:gd name="T50" fmla="*/ 14 w 56"/>
                  <a:gd name="T51" fmla="*/ 14 h 57"/>
                  <a:gd name="T52" fmla="*/ 28 w 56"/>
                  <a:gd name="T53" fmla="*/ 28 h 57"/>
                  <a:gd name="T54" fmla="*/ 28 w 56"/>
                  <a:gd name="T55" fmla="*/ 28 h 57"/>
                  <a:gd name="T56" fmla="*/ 28 w 56"/>
                  <a:gd name="T57" fmla="*/ 28 h 57"/>
                  <a:gd name="T58" fmla="*/ 42 w 56"/>
                  <a:gd name="T59" fmla="*/ 50 h 57"/>
                  <a:gd name="T60" fmla="*/ 35 w 56"/>
                  <a:gd name="T61" fmla="*/ 57 h 57"/>
                  <a:gd name="T62" fmla="*/ 35 w 56"/>
                  <a:gd name="T63" fmla="*/ 50 h 57"/>
                  <a:gd name="T64" fmla="*/ 42 w 56"/>
                  <a:gd name="T65" fmla="*/ 50 h 57"/>
                  <a:gd name="T66" fmla="*/ 42 w 56"/>
                  <a:gd name="T67" fmla="*/ 57 h 57"/>
                  <a:gd name="T68" fmla="*/ 42 w 56"/>
                  <a:gd name="T69" fmla="*/ 57 h 57"/>
                  <a:gd name="T70" fmla="*/ 28 w 56"/>
                  <a:gd name="T71" fmla="*/ 35 h 57"/>
                  <a:gd name="T72" fmla="*/ 28 w 56"/>
                  <a:gd name="T73" fmla="*/ 35 h 57"/>
                  <a:gd name="T74" fmla="*/ 28 w 56"/>
                  <a:gd name="T75" fmla="*/ 28 h 57"/>
                  <a:gd name="T76" fmla="*/ 28 w 56"/>
                  <a:gd name="T77" fmla="*/ 21 h 57"/>
                  <a:gd name="T78" fmla="*/ 35 w 56"/>
                  <a:gd name="T79" fmla="*/ 21 h 57"/>
                  <a:gd name="T80" fmla="*/ 28 w 56"/>
                  <a:gd name="T81" fmla="*/ 28 h 57"/>
                  <a:gd name="T82" fmla="*/ 14 w 56"/>
                  <a:gd name="T83" fmla="*/ 14 h 57"/>
                  <a:gd name="T84" fmla="*/ 21 w 56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57">
                    <a:moveTo>
                      <a:pt x="21" y="7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35" y="28"/>
                    </a:lnTo>
                    <a:lnTo>
                      <a:pt x="49" y="50"/>
                    </a:lnTo>
                    <a:lnTo>
                      <a:pt x="56" y="57"/>
                    </a:lnTo>
                    <a:lnTo>
                      <a:pt x="42" y="57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21" y="35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14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50"/>
                    </a:lnTo>
                    <a:lnTo>
                      <a:pt x="42" y="50"/>
                    </a:lnTo>
                    <a:lnTo>
                      <a:pt x="42" y="57"/>
                    </a:lnTo>
                    <a:lnTo>
                      <a:pt x="42" y="57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73" name="Freeform 29"/>
              <p:cNvSpPr>
                <a:spLocks/>
              </p:cNvSpPr>
              <p:nvPr/>
            </p:nvSpPr>
            <p:spPr bwMode="auto">
              <a:xfrm>
                <a:off x="4620" y="2266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14 h 50"/>
                  <a:gd name="T4" fmla="*/ 21 w 35"/>
                  <a:gd name="T5" fmla="*/ 22 h 50"/>
                  <a:gd name="T6" fmla="*/ 35 w 35"/>
                  <a:gd name="T7" fmla="*/ 43 h 50"/>
                  <a:gd name="T8" fmla="*/ 35 w 35"/>
                  <a:gd name="T9" fmla="*/ 50 h 50"/>
                  <a:gd name="T10" fmla="*/ 14 w 35"/>
                  <a:gd name="T11" fmla="*/ 29 h 50"/>
                  <a:gd name="T12" fmla="*/ 14 w 35"/>
                  <a:gd name="T13" fmla="*/ 29 h 50"/>
                  <a:gd name="T14" fmla="*/ 0 w 35"/>
                  <a:gd name="T15" fmla="*/ 7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14"/>
                    </a:lnTo>
                    <a:lnTo>
                      <a:pt x="21" y="22"/>
                    </a:lnTo>
                    <a:lnTo>
                      <a:pt x="35" y="43"/>
                    </a:lnTo>
                    <a:lnTo>
                      <a:pt x="35" y="50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74" name="Freeform 30"/>
              <p:cNvSpPr>
                <a:spLocks/>
              </p:cNvSpPr>
              <p:nvPr/>
            </p:nvSpPr>
            <p:spPr bwMode="auto">
              <a:xfrm>
                <a:off x="4620" y="2259"/>
                <a:ext cx="42" cy="71"/>
              </a:xfrm>
              <a:custGeom>
                <a:avLst/>
                <a:gdLst>
                  <a:gd name="T0" fmla="*/ 14 w 42"/>
                  <a:gd name="T1" fmla="*/ 7 h 71"/>
                  <a:gd name="T2" fmla="*/ 28 w 42"/>
                  <a:gd name="T3" fmla="*/ 21 h 71"/>
                  <a:gd name="T4" fmla="*/ 28 w 42"/>
                  <a:gd name="T5" fmla="*/ 21 h 71"/>
                  <a:gd name="T6" fmla="*/ 28 w 42"/>
                  <a:gd name="T7" fmla="*/ 21 h 71"/>
                  <a:gd name="T8" fmla="*/ 28 w 42"/>
                  <a:gd name="T9" fmla="*/ 29 h 71"/>
                  <a:gd name="T10" fmla="*/ 21 w 42"/>
                  <a:gd name="T11" fmla="*/ 36 h 71"/>
                  <a:gd name="T12" fmla="*/ 28 w 42"/>
                  <a:gd name="T13" fmla="*/ 29 h 71"/>
                  <a:gd name="T14" fmla="*/ 42 w 42"/>
                  <a:gd name="T15" fmla="*/ 50 h 71"/>
                  <a:gd name="T16" fmla="*/ 42 w 42"/>
                  <a:gd name="T17" fmla="*/ 50 h 71"/>
                  <a:gd name="T18" fmla="*/ 42 w 42"/>
                  <a:gd name="T19" fmla="*/ 50 h 71"/>
                  <a:gd name="T20" fmla="*/ 42 w 42"/>
                  <a:gd name="T21" fmla="*/ 57 h 71"/>
                  <a:gd name="T22" fmla="*/ 42 w 42"/>
                  <a:gd name="T23" fmla="*/ 71 h 71"/>
                  <a:gd name="T24" fmla="*/ 35 w 42"/>
                  <a:gd name="T25" fmla="*/ 64 h 71"/>
                  <a:gd name="T26" fmla="*/ 14 w 42"/>
                  <a:gd name="T27" fmla="*/ 43 h 71"/>
                  <a:gd name="T28" fmla="*/ 14 w 42"/>
                  <a:gd name="T29" fmla="*/ 43 h 71"/>
                  <a:gd name="T30" fmla="*/ 14 w 42"/>
                  <a:gd name="T31" fmla="*/ 43 h 71"/>
                  <a:gd name="T32" fmla="*/ 0 w 42"/>
                  <a:gd name="T33" fmla="*/ 21 h 71"/>
                  <a:gd name="T34" fmla="*/ 0 w 42"/>
                  <a:gd name="T35" fmla="*/ 14 h 71"/>
                  <a:gd name="T36" fmla="*/ 0 w 42"/>
                  <a:gd name="T37" fmla="*/ 14 h 71"/>
                  <a:gd name="T38" fmla="*/ 7 w 42"/>
                  <a:gd name="T39" fmla="*/ 7 h 71"/>
                  <a:gd name="T40" fmla="*/ 7 w 42"/>
                  <a:gd name="T41" fmla="*/ 0 h 71"/>
                  <a:gd name="T42" fmla="*/ 14 w 42"/>
                  <a:gd name="T43" fmla="*/ 7 h 71"/>
                  <a:gd name="T44" fmla="*/ 14 w 42"/>
                  <a:gd name="T45" fmla="*/ 14 h 71"/>
                  <a:gd name="T46" fmla="*/ 7 w 42"/>
                  <a:gd name="T47" fmla="*/ 21 h 71"/>
                  <a:gd name="T48" fmla="*/ 0 w 42"/>
                  <a:gd name="T49" fmla="*/ 14 h 71"/>
                  <a:gd name="T50" fmla="*/ 7 w 42"/>
                  <a:gd name="T51" fmla="*/ 14 h 71"/>
                  <a:gd name="T52" fmla="*/ 21 w 42"/>
                  <a:gd name="T53" fmla="*/ 36 h 71"/>
                  <a:gd name="T54" fmla="*/ 14 w 42"/>
                  <a:gd name="T55" fmla="*/ 43 h 71"/>
                  <a:gd name="T56" fmla="*/ 21 w 42"/>
                  <a:gd name="T57" fmla="*/ 36 h 71"/>
                  <a:gd name="T58" fmla="*/ 42 w 42"/>
                  <a:gd name="T59" fmla="*/ 57 h 71"/>
                  <a:gd name="T60" fmla="*/ 35 w 42"/>
                  <a:gd name="T61" fmla="*/ 64 h 71"/>
                  <a:gd name="T62" fmla="*/ 35 w 42"/>
                  <a:gd name="T63" fmla="*/ 57 h 71"/>
                  <a:gd name="T64" fmla="*/ 35 w 42"/>
                  <a:gd name="T65" fmla="*/ 50 h 71"/>
                  <a:gd name="T66" fmla="*/ 42 w 42"/>
                  <a:gd name="T67" fmla="*/ 50 h 71"/>
                  <a:gd name="T68" fmla="*/ 35 w 42"/>
                  <a:gd name="T69" fmla="*/ 57 h 71"/>
                  <a:gd name="T70" fmla="*/ 21 w 42"/>
                  <a:gd name="T71" fmla="*/ 36 h 71"/>
                  <a:gd name="T72" fmla="*/ 21 w 42"/>
                  <a:gd name="T73" fmla="*/ 36 h 71"/>
                  <a:gd name="T74" fmla="*/ 21 w 42"/>
                  <a:gd name="T75" fmla="*/ 29 h 71"/>
                  <a:gd name="T76" fmla="*/ 21 w 42"/>
                  <a:gd name="T77" fmla="*/ 21 h 71"/>
                  <a:gd name="T78" fmla="*/ 28 w 42"/>
                  <a:gd name="T79" fmla="*/ 21 h 71"/>
                  <a:gd name="T80" fmla="*/ 21 w 42"/>
                  <a:gd name="T81" fmla="*/ 29 h 71"/>
                  <a:gd name="T82" fmla="*/ 7 w 42"/>
                  <a:gd name="T83" fmla="*/ 14 h 71"/>
                  <a:gd name="T84" fmla="*/ 14 w 42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14" y="7"/>
                    </a:moveTo>
                    <a:lnTo>
                      <a:pt x="28" y="21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28" y="29"/>
                    </a:lnTo>
                    <a:lnTo>
                      <a:pt x="21" y="36"/>
                    </a:lnTo>
                    <a:lnTo>
                      <a:pt x="28" y="29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42" y="57"/>
                    </a:lnTo>
                    <a:lnTo>
                      <a:pt x="42" y="71"/>
                    </a:lnTo>
                    <a:lnTo>
                      <a:pt x="35" y="64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21" y="36"/>
                    </a:lnTo>
                    <a:lnTo>
                      <a:pt x="14" y="43"/>
                    </a:lnTo>
                    <a:lnTo>
                      <a:pt x="21" y="36"/>
                    </a:lnTo>
                    <a:lnTo>
                      <a:pt x="42" y="57"/>
                    </a:lnTo>
                    <a:lnTo>
                      <a:pt x="35" y="64"/>
                    </a:lnTo>
                    <a:lnTo>
                      <a:pt x="35" y="57"/>
                    </a:lnTo>
                    <a:lnTo>
                      <a:pt x="35" y="50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21" y="29"/>
                    </a:lnTo>
                    <a:lnTo>
                      <a:pt x="7" y="14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75" name="Freeform 31"/>
              <p:cNvSpPr>
                <a:spLocks/>
              </p:cNvSpPr>
              <p:nvPr/>
            </p:nvSpPr>
            <p:spPr bwMode="auto">
              <a:xfrm>
                <a:off x="4549" y="2132"/>
                <a:ext cx="170" cy="141"/>
              </a:xfrm>
              <a:custGeom>
                <a:avLst/>
                <a:gdLst>
                  <a:gd name="T0" fmla="*/ 170 w 170"/>
                  <a:gd name="T1" fmla="*/ 7 h 141"/>
                  <a:gd name="T2" fmla="*/ 64 w 170"/>
                  <a:gd name="T3" fmla="*/ 141 h 141"/>
                  <a:gd name="T4" fmla="*/ 0 w 170"/>
                  <a:gd name="T5" fmla="*/ 134 h 141"/>
                  <a:gd name="T6" fmla="*/ 106 w 170"/>
                  <a:gd name="T7" fmla="*/ 0 h 141"/>
                  <a:gd name="T8" fmla="*/ 170 w 170"/>
                  <a:gd name="T9" fmla="*/ 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41">
                    <a:moveTo>
                      <a:pt x="170" y="7"/>
                    </a:moveTo>
                    <a:lnTo>
                      <a:pt x="64" y="141"/>
                    </a:lnTo>
                    <a:lnTo>
                      <a:pt x="0" y="134"/>
                    </a:lnTo>
                    <a:lnTo>
                      <a:pt x="106" y="0"/>
                    </a:lnTo>
                    <a:lnTo>
                      <a:pt x="170" y="7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76" name="Freeform 32"/>
              <p:cNvSpPr>
                <a:spLocks/>
              </p:cNvSpPr>
              <p:nvPr/>
            </p:nvSpPr>
            <p:spPr bwMode="auto">
              <a:xfrm>
                <a:off x="4542" y="2132"/>
                <a:ext cx="184" cy="148"/>
              </a:xfrm>
              <a:custGeom>
                <a:avLst/>
                <a:gdLst>
                  <a:gd name="T0" fmla="*/ 184 w 184"/>
                  <a:gd name="T1" fmla="*/ 14 h 148"/>
                  <a:gd name="T2" fmla="*/ 78 w 184"/>
                  <a:gd name="T3" fmla="*/ 148 h 148"/>
                  <a:gd name="T4" fmla="*/ 71 w 184"/>
                  <a:gd name="T5" fmla="*/ 148 h 148"/>
                  <a:gd name="T6" fmla="*/ 71 w 184"/>
                  <a:gd name="T7" fmla="*/ 148 h 148"/>
                  <a:gd name="T8" fmla="*/ 7 w 184"/>
                  <a:gd name="T9" fmla="*/ 141 h 148"/>
                  <a:gd name="T10" fmla="*/ 0 w 184"/>
                  <a:gd name="T11" fmla="*/ 141 h 148"/>
                  <a:gd name="T12" fmla="*/ 7 w 184"/>
                  <a:gd name="T13" fmla="*/ 134 h 148"/>
                  <a:gd name="T14" fmla="*/ 113 w 184"/>
                  <a:gd name="T15" fmla="*/ 0 h 148"/>
                  <a:gd name="T16" fmla="*/ 113 w 184"/>
                  <a:gd name="T17" fmla="*/ 0 h 148"/>
                  <a:gd name="T18" fmla="*/ 113 w 184"/>
                  <a:gd name="T19" fmla="*/ 0 h 148"/>
                  <a:gd name="T20" fmla="*/ 120 w 184"/>
                  <a:gd name="T21" fmla="*/ 7 h 148"/>
                  <a:gd name="T22" fmla="*/ 14 w 184"/>
                  <a:gd name="T23" fmla="*/ 141 h 148"/>
                  <a:gd name="T24" fmla="*/ 7 w 184"/>
                  <a:gd name="T25" fmla="*/ 134 h 148"/>
                  <a:gd name="T26" fmla="*/ 7 w 184"/>
                  <a:gd name="T27" fmla="*/ 134 h 148"/>
                  <a:gd name="T28" fmla="*/ 71 w 184"/>
                  <a:gd name="T29" fmla="*/ 141 h 148"/>
                  <a:gd name="T30" fmla="*/ 71 w 184"/>
                  <a:gd name="T31" fmla="*/ 148 h 148"/>
                  <a:gd name="T32" fmla="*/ 71 w 184"/>
                  <a:gd name="T33" fmla="*/ 141 h 148"/>
                  <a:gd name="T34" fmla="*/ 177 w 184"/>
                  <a:gd name="T35" fmla="*/ 7 h 148"/>
                  <a:gd name="T36" fmla="*/ 184 w 184"/>
                  <a:gd name="T37" fmla="*/ 1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4" h="148">
                    <a:moveTo>
                      <a:pt x="184" y="14"/>
                    </a:moveTo>
                    <a:lnTo>
                      <a:pt x="78" y="148"/>
                    </a:lnTo>
                    <a:lnTo>
                      <a:pt x="71" y="148"/>
                    </a:lnTo>
                    <a:lnTo>
                      <a:pt x="71" y="148"/>
                    </a:lnTo>
                    <a:lnTo>
                      <a:pt x="7" y="141"/>
                    </a:lnTo>
                    <a:lnTo>
                      <a:pt x="0" y="141"/>
                    </a:lnTo>
                    <a:lnTo>
                      <a:pt x="7" y="134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0" y="7"/>
                    </a:lnTo>
                    <a:lnTo>
                      <a:pt x="14" y="141"/>
                    </a:lnTo>
                    <a:lnTo>
                      <a:pt x="7" y="134"/>
                    </a:lnTo>
                    <a:lnTo>
                      <a:pt x="7" y="134"/>
                    </a:lnTo>
                    <a:lnTo>
                      <a:pt x="71" y="141"/>
                    </a:lnTo>
                    <a:lnTo>
                      <a:pt x="71" y="148"/>
                    </a:lnTo>
                    <a:lnTo>
                      <a:pt x="71" y="141"/>
                    </a:lnTo>
                    <a:lnTo>
                      <a:pt x="177" y="7"/>
                    </a:lnTo>
                    <a:lnTo>
                      <a:pt x="184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77" name="Freeform 33"/>
              <p:cNvSpPr>
                <a:spLocks/>
              </p:cNvSpPr>
              <p:nvPr/>
            </p:nvSpPr>
            <p:spPr bwMode="auto">
              <a:xfrm>
                <a:off x="4655" y="2132"/>
                <a:ext cx="78" cy="14"/>
              </a:xfrm>
              <a:custGeom>
                <a:avLst/>
                <a:gdLst>
                  <a:gd name="T0" fmla="*/ 0 w 78"/>
                  <a:gd name="T1" fmla="*/ 0 h 14"/>
                  <a:gd name="T2" fmla="*/ 64 w 78"/>
                  <a:gd name="T3" fmla="*/ 7 h 14"/>
                  <a:gd name="T4" fmla="*/ 78 w 78"/>
                  <a:gd name="T5" fmla="*/ 7 h 14"/>
                  <a:gd name="T6" fmla="*/ 71 w 78"/>
                  <a:gd name="T7" fmla="*/ 14 h 14"/>
                  <a:gd name="T8" fmla="*/ 64 w 78"/>
                  <a:gd name="T9" fmla="*/ 14 h 14"/>
                  <a:gd name="T10" fmla="*/ 0 w 78"/>
                  <a:gd name="T11" fmla="*/ 7 h 14"/>
                  <a:gd name="T12" fmla="*/ 0 w 78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4">
                    <a:moveTo>
                      <a:pt x="0" y="0"/>
                    </a:moveTo>
                    <a:lnTo>
                      <a:pt x="64" y="7"/>
                    </a:lnTo>
                    <a:lnTo>
                      <a:pt x="78" y="7"/>
                    </a:lnTo>
                    <a:lnTo>
                      <a:pt x="71" y="14"/>
                    </a:lnTo>
                    <a:lnTo>
                      <a:pt x="64" y="14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78" name="Freeform 34"/>
              <p:cNvSpPr>
                <a:spLocks/>
              </p:cNvSpPr>
              <p:nvPr/>
            </p:nvSpPr>
            <p:spPr bwMode="auto">
              <a:xfrm>
                <a:off x="4591" y="2167"/>
                <a:ext cx="78" cy="78"/>
              </a:xfrm>
              <a:custGeom>
                <a:avLst/>
                <a:gdLst>
                  <a:gd name="T0" fmla="*/ 43 w 78"/>
                  <a:gd name="T1" fmla="*/ 0 h 78"/>
                  <a:gd name="T2" fmla="*/ 78 w 78"/>
                  <a:gd name="T3" fmla="*/ 21 h 78"/>
                  <a:gd name="T4" fmla="*/ 43 w 78"/>
                  <a:gd name="T5" fmla="*/ 78 h 78"/>
                  <a:gd name="T6" fmla="*/ 0 w 78"/>
                  <a:gd name="T7" fmla="*/ 57 h 78"/>
                  <a:gd name="T8" fmla="*/ 43 w 78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8">
                    <a:moveTo>
                      <a:pt x="43" y="0"/>
                    </a:moveTo>
                    <a:lnTo>
                      <a:pt x="78" y="21"/>
                    </a:lnTo>
                    <a:lnTo>
                      <a:pt x="43" y="78"/>
                    </a:lnTo>
                    <a:lnTo>
                      <a:pt x="0" y="57"/>
                    </a:lnTo>
                    <a:lnTo>
                      <a:pt x="43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79" name="Freeform 35"/>
              <p:cNvSpPr>
                <a:spLocks/>
              </p:cNvSpPr>
              <p:nvPr/>
            </p:nvSpPr>
            <p:spPr bwMode="auto">
              <a:xfrm>
                <a:off x="4584" y="2167"/>
                <a:ext cx="92" cy="85"/>
              </a:xfrm>
              <a:custGeom>
                <a:avLst/>
                <a:gdLst>
                  <a:gd name="T0" fmla="*/ 50 w 92"/>
                  <a:gd name="T1" fmla="*/ 0 h 85"/>
                  <a:gd name="T2" fmla="*/ 85 w 92"/>
                  <a:gd name="T3" fmla="*/ 21 h 85"/>
                  <a:gd name="T4" fmla="*/ 92 w 92"/>
                  <a:gd name="T5" fmla="*/ 28 h 85"/>
                  <a:gd name="T6" fmla="*/ 92 w 92"/>
                  <a:gd name="T7" fmla="*/ 28 h 85"/>
                  <a:gd name="T8" fmla="*/ 57 w 92"/>
                  <a:gd name="T9" fmla="*/ 85 h 85"/>
                  <a:gd name="T10" fmla="*/ 43 w 92"/>
                  <a:gd name="T11" fmla="*/ 85 h 85"/>
                  <a:gd name="T12" fmla="*/ 43 w 92"/>
                  <a:gd name="T13" fmla="*/ 85 h 85"/>
                  <a:gd name="T14" fmla="*/ 0 w 92"/>
                  <a:gd name="T15" fmla="*/ 64 h 85"/>
                  <a:gd name="T16" fmla="*/ 0 w 92"/>
                  <a:gd name="T17" fmla="*/ 64 h 85"/>
                  <a:gd name="T18" fmla="*/ 7 w 92"/>
                  <a:gd name="T19" fmla="*/ 57 h 85"/>
                  <a:gd name="T20" fmla="*/ 7 w 92"/>
                  <a:gd name="T21" fmla="*/ 57 h 85"/>
                  <a:gd name="T22" fmla="*/ 50 w 92"/>
                  <a:gd name="T23" fmla="*/ 78 h 85"/>
                  <a:gd name="T24" fmla="*/ 43 w 92"/>
                  <a:gd name="T25" fmla="*/ 85 h 85"/>
                  <a:gd name="T26" fmla="*/ 50 w 92"/>
                  <a:gd name="T27" fmla="*/ 78 h 85"/>
                  <a:gd name="T28" fmla="*/ 85 w 92"/>
                  <a:gd name="T29" fmla="*/ 21 h 85"/>
                  <a:gd name="T30" fmla="*/ 92 w 92"/>
                  <a:gd name="T31" fmla="*/ 28 h 85"/>
                  <a:gd name="T32" fmla="*/ 78 w 92"/>
                  <a:gd name="T33" fmla="*/ 28 h 85"/>
                  <a:gd name="T34" fmla="*/ 43 w 92"/>
                  <a:gd name="T35" fmla="*/ 7 h 85"/>
                  <a:gd name="T36" fmla="*/ 50 w 92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85">
                    <a:moveTo>
                      <a:pt x="50" y="0"/>
                    </a:moveTo>
                    <a:lnTo>
                      <a:pt x="85" y="21"/>
                    </a:lnTo>
                    <a:lnTo>
                      <a:pt x="92" y="28"/>
                    </a:lnTo>
                    <a:lnTo>
                      <a:pt x="92" y="28"/>
                    </a:lnTo>
                    <a:lnTo>
                      <a:pt x="57" y="85"/>
                    </a:lnTo>
                    <a:lnTo>
                      <a:pt x="43" y="85"/>
                    </a:lnTo>
                    <a:lnTo>
                      <a:pt x="43" y="85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50" y="78"/>
                    </a:lnTo>
                    <a:lnTo>
                      <a:pt x="43" y="85"/>
                    </a:lnTo>
                    <a:lnTo>
                      <a:pt x="50" y="78"/>
                    </a:lnTo>
                    <a:lnTo>
                      <a:pt x="85" y="21"/>
                    </a:lnTo>
                    <a:lnTo>
                      <a:pt x="92" y="28"/>
                    </a:lnTo>
                    <a:lnTo>
                      <a:pt x="78" y="28"/>
                    </a:lnTo>
                    <a:lnTo>
                      <a:pt x="43" y="7"/>
                    </a:lnTo>
                    <a:lnTo>
                      <a:pt x="50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80" name="Freeform 36"/>
              <p:cNvSpPr>
                <a:spLocks/>
              </p:cNvSpPr>
              <p:nvPr/>
            </p:nvSpPr>
            <p:spPr bwMode="auto">
              <a:xfrm>
                <a:off x="4591" y="2167"/>
                <a:ext cx="50" cy="64"/>
              </a:xfrm>
              <a:custGeom>
                <a:avLst/>
                <a:gdLst>
                  <a:gd name="T0" fmla="*/ 0 w 50"/>
                  <a:gd name="T1" fmla="*/ 57 h 64"/>
                  <a:gd name="T2" fmla="*/ 43 w 50"/>
                  <a:gd name="T3" fmla="*/ 0 h 64"/>
                  <a:gd name="T4" fmla="*/ 43 w 50"/>
                  <a:gd name="T5" fmla="*/ 0 h 64"/>
                  <a:gd name="T6" fmla="*/ 43 w 50"/>
                  <a:gd name="T7" fmla="*/ 0 h 64"/>
                  <a:gd name="T8" fmla="*/ 50 w 50"/>
                  <a:gd name="T9" fmla="*/ 7 h 64"/>
                  <a:gd name="T10" fmla="*/ 7 w 50"/>
                  <a:gd name="T11" fmla="*/ 64 h 64"/>
                  <a:gd name="T12" fmla="*/ 0 w 50"/>
                  <a:gd name="T13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64">
                    <a:moveTo>
                      <a:pt x="0" y="57"/>
                    </a:moveTo>
                    <a:lnTo>
                      <a:pt x="43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50" y="7"/>
                    </a:lnTo>
                    <a:lnTo>
                      <a:pt x="7" y="64"/>
                    </a:lnTo>
                    <a:lnTo>
                      <a:pt x="0" y="57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81" name="Freeform 37"/>
              <p:cNvSpPr>
                <a:spLocks/>
              </p:cNvSpPr>
              <p:nvPr/>
            </p:nvSpPr>
            <p:spPr bwMode="auto">
              <a:xfrm>
                <a:off x="4606" y="2174"/>
                <a:ext cx="63" cy="64"/>
              </a:xfrm>
              <a:custGeom>
                <a:avLst/>
                <a:gdLst>
                  <a:gd name="T0" fmla="*/ 0 w 63"/>
                  <a:gd name="T1" fmla="*/ 36 h 64"/>
                  <a:gd name="T2" fmla="*/ 21 w 63"/>
                  <a:gd name="T3" fmla="*/ 0 h 64"/>
                  <a:gd name="T4" fmla="*/ 63 w 63"/>
                  <a:gd name="T5" fmla="*/ 21 h 64"/>
                  <a:gd name="T6" fmla="*/ 35 w 63"/>
                  <a:gd name="T7" fmla="*/ 64 h 64"/>
                  <a:gd name="T8" fmla="*/ 0 w 63"/>
                  <a:gd name="T9" fmla="*/ 3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4">
                    <a:moveTo>
                      <a:pt x="0" y="36"/>
                    </a:moveTo>
                    <a:lnTo>
                      <a:pt x="21" y="0"/>
                    </a:lnTo>
                    <a:lnTo>
                      <a:pt x="63" y="21"/>
                    </a:lnTo>
                    <a:lnTo>
                      <a:pt x="35" y="64"/>
                    </a:lnTo>
                    <a:lnTo>
                      <a:pt x="0" y="36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2182" name="Picture 38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6" y="2181"/>
                <a:ext cx="63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183" name="Freeform 39"/>
              <p:cNvSpPr>
                <a:spLocks/>
              </p:cNvSpPr>
              <p:nvPr/>
            </p:nvSpPr>
            <p:spPr bwMode="auto">
              <a:xfrm>
                <a:off x="4265" y="2025"/>
                <a:ext cx="36" cy="43"/>
              </a:xfrm>
              <a:custGeom>
                <a:avLst/>
                <a:gdLst>
                  <a:gd name="T0" fmla="*/ 7 w 36"/>
                  <a:gd name="T1" fmla="*/ 0 h 43"/>
                  <a:gd name="T2" fmla="*/ 22 w 36"/>
                  <a:gd name="T3" fmla="*/ 15 h 43"/>
                  <a:gd name="T4" fmla="*/ 22 w 36"/>
                  <a:gd name="T5" fmla="*/ 22 h 43"/>
                  <a:gd name="T6" fmla="*/ 36 w 36"/>
                  <a:gd name="T7" fmla="*/ 43 h 43"/>
                  <a:gd name="T8" fmla="*/ 29 w 36"/>
                  <a:gd name="T9" fmla="*/ 43 h 43"/>
                  <a:gd name="T10" fmla="*/ 15 w 36"/>
                  <a:gd name="T11" fmla="*/ 22 h 43"/>
                  <a:gd name="T12" fmla="*/ 15 w 36"/>
                  <a:gd name="T13" fmla="*/ 22 h 43"/>
                  <a:gd name="T14" fmla="*/ 0 w 36"/>
                  <a:gd name="T15" fmla="*/ 7 h 43"/>
                  <a:gd name="T16" fmla="*/ 7 w 36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7" y="0"/>
                    </a:moveTo>
                    <a:lnTo>
                      <a:pt x="22" y="15"/>
                    </a:lnTo>
                    <a:lnTo>
                      <a:pt x="22" y="22"/>
                    </a:lnTo>
                    <a:lnTo>
                      <a:pt x="36" y="43"/>
                    </a:lnTo>
                    <a:lnTo>
                      <a:pt x="29" y="43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84" name="Freeform 40"/>
              <p:cNvSpPr>
                <a:spLocks/>
              </p:cNvSpPr>
              <p:nvPr/>
            </p:nvSpPr>
            <p:spPr bwMode="auto">
              <a:xfrm>
                <a:off x="4258" y="2018"/>
                <a:ext cx="57" cy="57"/>
              </a:xfrm>
              <a:custGeom>
                <a:avLst/>
                <a:gdLst>
                  <a:gd name="T0" fmla="*/ 22 w 57"/>
                  <a:gd name="T1" fmla="*/ 7 h 57"/>
                  <a:gd name="T2" fmla="*/ 36 w 57"/>
                  <a:gd name="T3" fmla="*/ 22 h 57"/>
                  <a:gd name="T4" fmla="*/ 36 w 57"/>
                  <a:gd name="T5" fmla="*/ 22 h 57"/>
                  <a:gd name="T6" fmla="*/ 36 w 57"/>
                  <a:gd name="T7" fmla="*/ 22 h 57"/>
                  <a:gd name="T8" fmla="*/ 36 w 57"/>
                  <a:gd name="T9" fmla="*/ 29 h 57"/>
                  <a:gd name="T10" fmla="*/ 29 w 57"/>
                  <a:gd name="T11" fmla="*/ 36 h 57"/>
                  <a:gd name="T12" fmla="*/ 36 w 57"/>
                  <a:gd name="T13" fmla="*/ 29 h 57"/>
                  <a:gd name="T14" fmla="*/ 50 w 57"/>
                  <a:gd name="T15" fmla="*/ 50 h 57"/>
                  <a:gd name="T16" fmla="*/ 57 w 57"/>
                  <a:gd name="T17" fmla="*/ 57 h 57"/>
                  <a:gd name="T18" fmla="*/ 43 w 57"/>
                  <a:gd name="T19" fmla="*/ 57 h 57"/>
                  <a:gd name="T20" fmla="*/ 36 w 57"/>
                  <a:gd name="T21" fmla="*/ 57 h 57"/>
                  <a:gd name="T22" fmla="*/ 36 w 57"/>
                  <a:gd name="T23" fmla="*/ 57 h 57"/>
                  <a:gd name="T24" fmla="*/ 36 w 57"/>
                  <a:gd name="T25" fmla="*/ 57 h 57"/>
                  <a:gd name="T26" fmla="*/ 22 w 57"/>
                  <a:gd name="T27" fmla="*/ 36 h 57"/>
                  <a:gd name="T28" fmla="*/ 29 w 57"/>
                  <a:gd name="T29" fmla="*/ 29 h 57"/>
                  <a:gd name="T30" fmla="*/ 22 w 57"/>
                  <a:gd name="T31" fmla="*/ 36 h 57"/>
                  <a:gd name="T32" fmla="*/ 7 w 57"/>
                  <a:gd name="T33" fmla="*/ 22 h 57"/>
                  <a:gd name="T34" fmla="*/ 0 w 57"/>
                  <a:gd name="T35" fmla="*/ 22 h 57"/>
                  <a:gd name="T36" fmla="*/ 7 w 57"/>
                  <a:gd name="T37" fmla="*/ 14 h 57"/>
                  <a:gd name="T38" fmla="*/ 14 w 57"/>
                  <a:gd name="T39" fmla="*/ 7 h 57"/>
                  <a:gd name="T40" fmla="*/ 14 w 57"/>
                  <a:gd name="T41" fmla="*/ 0 h 57"/>
                  <a:gd name="T42" fmla="*/ 22 w 57"/>
                  <a:gd name="T43" fmla="*/ 7 h 57"/>
                  <a:gd name="T44" fmla="*/ 22 w 57"/>
                  <a:gd name="T45" fmla="*/ 14 h 57"/>
                  <a:gd name="T46" fmla="*/ 14 w 57"/>
                  <a:gd name="T47" fmla="*/ 22 h 57"/>
                  <a:gd name="T48" fmla="*/ 7 w 57"/>
                  <a:gd name="T49" fmla="*/ 14 h 57"/>
                  <a:gd name="T50" fmla="*/ 14 w 57"/>
                  <a:gd name="T51" fmla="*/ 14 h 57"/>
                  <a:gd name="T52" fmla="*/ 29 w 57"/>
                  <a:gd name="T53" fmla="*/ 29 h 57"/>
                  <a:gd name="T54" fmla="*/ 29 w 57"/>
                  <a:gd name="T55" fmla="*/ 29 h 57"/>
                  <a:gd name="T56" fmla="*/ 29 w 57"/>
                  <a:gd name="T57" fmla="*/ 29 h 57"/>
                  <a:gd name="T58" fmla="*/ 43 w 57"/>
                  <a:gd name="T59" fmla="*/ 50 h 57"/>
                  <a:gd name="T60" fmla="*/ 36 w 57"/>
                  <a:gd name="T61" fmla="*/ 57 h 57"/>
                  <a:gd name="T62" fmla="*/ 36 w 57"/>
                  <a:gd name="T63" fmla="*/ 50 h 57"/>
                  <a:gd name="T64" fmla="*/ 43 w 57"/>
                  <a:gd name="T65" fmla="*/ 50 h 57"/>
                  <a:gd name="T66" fmla="*/ 43 w 57"/>
                  <a:gd name="T67" fmla="*/ 57 h 57"/>
                  <a:gd name="T68" fmla="*/ 43 w 57"/>
                  <a:gd name="T69" fmla="*/ 57 h 57"/>
                  <a:gd name="T70" fmla="*/ 29 w 57"/>
                  <a:gd name="T71" fmla="*/ 36 h 57"/>
                  <a:gd name="T72" fmla="*/ 29 w 57"/>
                  <a:gd name="T73" fmla="*/ 36 h 57"/>
                  <a:gd name="T74" fmla="*/ 29 w 57"/>
                  <a:gd name="T75" fmla="*/ 29 h 57"/>
                  <a:gd name="T76" fmla="*/ 29 w 57"/>
                  <a:gd name="T77" fmla="*/ 22 h 57"/>
                  <a:gd name="T78" fmla="*/ 36 w 57"/>
                  <a:gd name="T79" fmla="*/ 22 h 57"/>
                  <a:gd name="T80" fmla="*/ 29 w 57"/>
                  <a:gd name="T81" fmla="*/ 29 h 57"/>
                  <a:gd name="T82" fmla="*/ 14 w 57"/>
                  <a:gd name="T83" fmla="*/ 14 h 57"/>
                  <a:gd name="T84" fmla="*/ 22 w 57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57">
                    <a:moveTo>
                      <a:pt x="22" y="7"/>
                    </a:moveTo>
                    <a:lnTo>
                      <a:pt x="36" y="22"/>
                    </a:lnTo>
                    <a:lnTo>
                      <a:pt x="36" y="22"/>
                    </a:lnTo>
                    <a:lnTo>
                      <a:pt x="36" y="22"/>
                    </a:lnTo>
                    <a:lnTo>
                      <a:pt x="36" y="29"/>
                    </a:lnTo>
                    <a:lnTo>
                      <a:pt x="29" y="36"/>
                    </a:lnTo>
                    <a:lnTo>
                      <a:pt x="36" y="29"/>
                    </a:lnTo>
                    <a:lnTo>
                      <a:pt x="50" y="50"/>
                    </a:lnTo>
                    <a:lnTo>
                      <a:pt x="57" y="57"/>
                    </a:lnTo>
                    <a:lnTo>
                      <a:pt x="43" y="57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22" y="36"/>
                    </a:lnTo>
                    <a:lnTo>
                      <a:pt x="29" y="29"/>
                    </a:lnTo>
                    <a:lnTo>
                      <a:pt x="22" y="36"/>
                    </a:lnTo>
                    <a:lnTo>
                      <a:pt x="7" y="22"/>
                    </a:lnTo>
                    <a:lnTo>
                      <a:pt x="0" y="22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2" y="7"/>
                    </a:lnTo>
                    <a:lnTo>
                      <a:pt x="22" y="14"/>
                    </a:lnTo>
                    <a:lnTo>
                      <a:pt x="14" y="22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43" y="50"/>
                    </a:lnTo>
                    <a:lnTo>
                      <a:pt x="36" y="57"/>
                    </a:lnTo>
                    <a:lnTo>
                      <a:pt x="36" y="50"/>
                    </a:lnTo>
                    <a:lnTo>
                      <a:pt x="43" y="50"/>
                    </a:lnTo>
                    <a:lnTo>
                      <a:pt x="43" y="57"/>
                    </a:lnTo>
                    <a:lnTo>
                      <a:pt x="43" y="57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29"/>
                    </a:lnTo>
                    <a:lnTo>
                      <a:pt x="29" y="22"/>
                    </a:lnTo>
                    <a:lnTo>
                      <a:pt x="36" y="22"/>
                    </a:lnTo>
                    <a:lnTo>
                      <a:pt x="29" y="29"/>
                    </a:lnTo>
                    <a:lnTo>
                      <a:pt x="14" y="14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85" name="Freeform 41"/>
              <p:cNvSpPr>
                <a:spLocks/>
              </p:cNvSpPr>
              <p:nvPr/>
            </p:nvSpPr>
            <p:spPr bwMode="auto">
              <a:xfrm>
                <a:off x="4258" y="1905"/>
                <a:ext cx="185" cy="156"/>
              </a:xfrm>
              <a:custGeom>
                <a:avLst/>
                <a:gdLst>
                  <a:gd name="T0" fmla="*/ 170 w 185"/>
                  <a:gd name="T1" fmla="*/ 0 h 156"/>
                  <a:gd name="T2" fmla="*/ 64 w 185"/>
                  <a:gd name="T3" fmla="*/ 135 h 156"/>
                  <a:gd name="T4" fmla="*/ 0 w 185"/>
                  <a:gd name="T5" fmla="*/ 127 h 156"/>
                  <a:gd name="T6" fmla="*/ 14 w 185"/>
                  <a:gd name="T7" fmla="*/ 142 h 156"/>
                  <a:gd name="T8" fmla="*/ 78 w 185"/>
                  <a:gd name="T9" fmla="*/ 156 h 156"/>
                  <a:gd name="T10" fmla="*/ 185 w 185"/>
                  <a:gd name="T11" fmla="*/ 14 h 156"/>
                  <a:gd name="T12" fmla="*/ 170 w 185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5" h="156">
                    <a:moveTo>
                      <a:pt x="170" y="0"/>
                    </a:moveTo>
                    <a:lnTo>
                      <a:pt x="64" y="135"/>
                    </a:lnTo>
                    <a:lnTo>
                      <a:pt x="0" y="127"/>
                    </a:lnTo>
                    <a:lnTo>
                      <a:pt x="14" y="142"/>
                    </a:lnTo>
                    <a:lnTo>
                      <a:pt x="78" y="156"/>
                    </a:lnTo>
                    <a:lnTo>
                      <a:pt x="185" y="14"/>
                    </a:lnTo>
                    <a:lnTo>
                      <a:pt x="170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86" name="Freeform 42"/>
              <p:cNvSpPr>
                <a:spLocks/>
              </p:cNvSpPr>
              <p:nvPr/>
            </p:nvSpPr>
            <p:spPr bwMode="auto">
              <a:xfrm>
                <a:off x="4251" y="1905"/>
                <a:ext cx="199" cy="163"/>
              </a:xfrm>
              <a:custGeom>
                <a:avLst/>
                <a:gdLst>
                  <a:gd name="T0" fmla="*/ 184 w 199"/>
                  <a:gd name="T1" fmla="*/ 7 h 163"/>
                  <a:gd name="T2" fmla="*/ 78 w 199"/>
                  <a:gd name="T3" fmla="*/ 142 h 163"/>
                  <a:gd name="T4" fmla="*/ 71 w 199"/>
                  <a:gd name="T5" fmla="*/ 142 h 163"/>
                  <a:gd name="T6" fmla="*/ 71 w 199"/>
                  <a:gd name="T7" fmla="*/ 142 h 163"/>
                  <a:gd name="T8" fmla="*/ 7 w 199"/>
                  <a:gd name="T9" fmla="*/ 135 h 163"/>
                  <a:gd name="T10" fmla="*/ 7 w 199"/>
                  <a:gd name="T11" fmla="*/ 135 h 163"/>
                  <a:gd name="T12" fmla="*/ 14 w 199"/>
                  <a:gd name="T13" fmla="*/ 127 h 163"/>
                  <a:gd name="T14" fmla="*/ 29 w 199"/>
                  <a:gd name="T15" fmla="*/ 142 h 163"/>
                  <a:gd name="T16" fmla="*/ 21 w 199"/>
                  <a:gd name="T17" fmla="*/ 149 h 163"/>
                  <a:gd name="T18" fmla="*/ 21 w 199"/>
                  <a:gd name="T19" fmla="*/ 142 h 163"/>
                  <a:gd name="T20" fmla="*/ 85 w 199"/>
                  <a:gd name="T21" fmla="*/ 156 h 163"/>
                  <a:gd name="T22" fmla="*/ 92 w 199"/>
                  <a:gd name="T23" fmla="*/ 163 h 163"/>
                  <a:gd name="T24" fmla="*/ 85 w 199"/>
                  <a:gd name="T25" fmla="*/ 156 h 163"/>
                  <a:gd name="T26" fmla="*/ 192 w 199"/>
                  <a:gd name="T27" fmla="*/ 14 h 163"/>
                  <a:gd name="T28" fmla="*/ 199 w 199"/>
                  <a:gd name="T29" fmla="*/ 14 h 163"/>
                  <a:gd name="T30" fmla="*/ 199 w 199"/>
                  <a:gd name="T31" fmla="*/ 14 h 163"/>
                  <a:gd name="T32" fmla="*/ 199 w 199"/>
                  <a:gd name="T33" fmla="*/ 21 h 163"/>
                  <a:gd name="T34" fmla="*/ 92 w 199"/>
                  <a:gd name="T35" fmla="*/ 163 h 163"/>
                  <a:gd name="T36" fmla="*/ 92 w 199"/>
                  <a:gd name="T37" fmla="*/ 163 h 163"/>
                  <a:gd name="T38" fmla="*/ 85 w 199"/>
                  <a:gd name="T39" fmla="*/ 163 h 163"/>
                  <a:gd name="T40" fmla="*/ 21 w 199"/>
                  <a:gd name="T41" fmla="*/ 149 h 163"/>
                  <a:gd name="T42" fmla="*/ 21 w 199"/>
                  <a:gd name="T43" fmla="*/ 149 h 163"/>
                  <a:gd name="T44" fmla="*/ 21 w 199"/>
                  <a:gd name="T45" fmla="*/ 149 h 163"/>
                  <a:gd name="T46" fmla="*/ 7 w 199"/>
                  <a:gd name="T47" fmla="*/ 135 h 163"/>
                  <a:gd name="T48" fmla="*/ 0 w 199"/>
                  <a:gd name="T49" fmla="*/ 127 h 163"/>
                  <a:gd name="T50" fmla="*/ 7 w 199"/>
                  <a:gd name="T51" fmla="*/ 127 h 163"/>
                  <a:gd name="T52" fmla="*/ 71 w 199"/>
                  <a:gd name="T53" fmla="*/ 135 h 163"/>
                  <a:gd name="T54" fmla="*/ 71 w 199"/>
                  <a:gd name="T55" fmla="*/ 142 h 163"/>
                  <a:gd name="T56" fmla="*/ 71 w 199"/>
                  <a:gd name="T57" fmla="*/ 135 h 163"/>
                  <a:gd name="T58" fmla="*/ 177 w 199"/>
                  <a:gd name="T59" fmla="*/ 0 h 163"/>
                  <a:gd name="T60" fmla="*/ 184 w 199"/>
                  <a:gd name="T61" fmla="*/ 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9" h="163">
                    <a:moveTo>
                      <a:pt x="184" y="7"/>
                    </a:moveTo>
                    <a:lnTo>
                      <a:pt x="78" y="142"/>
                    </a:lnTo>
                    <a:lnTo>
                      <a:pt x="71" y="142"/>
                    </a:lnTo>
                    <a:lnTo>
                      <a:pt x="71" y="142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14" y="127"/>
                    </a:lnTo>
                    <a:lnTo>
                      <a:pt x="29" y="142"/>
                    </a:lnTo>
                    <a:lnTo>
                      <a:pt x="21" y="149"/>
                    </a:lnTo>
                    <a:lnTo>
                      <a:pt x="21" y="142"/>
                    </a:lnTo>
                    <a:lnTo>
                      <a:pt x="85" y="156"/>
                    </a:lnTo>
                    <a:lnTo>
                      <a:pt x="92" y="163"/>
                    </a:lnTo>
                    <a:lnTo>
                      <a:pt x="85" y="156"/>
                    </a:lnTo>
                    <a:lnTo>
                      <a:pt x="192" y="14"/>
                    </a:lnTo>
                    <a:lnTo>
                      <a:pt x="199" y="14"/>
                    </a:lnTo>
                    <a:lnTo>
                      <a:pt x="199" y="14"/>
                    </a:lnTo>
                    <a:lnTo>
                      <a:pt x="199" y="21"/>
                    </a:lnTo>
                    <a:lnTo>
                      <a:pt x="92" y="163"/>
                    </a:lnTo>
                    <a:lnTo>
                      <a:pt x="92" y="163"/>
                    </a:lnTo>
                    <a:lnTo>
                      <a:pt x="85" y="163"/>
                    </a:lnTo>
                    <a:lnTo>
                      <a:pt x="21" y="149"/>
                    </a:lnTo>
                    <a:lnTo>
                      <a:pt x="21" y="149"/>
                    </a:lnTo>
                    <a:lnTo>
                      <a:pt x="21" y="149"/>
                    </a:lnTo>
                    <a:lnTo>
                      <a:pt x="7" y="135"/>
                    </a:lnTo>
                    <a:lnTo>
                      <a:pt x="0" y="127"/>
                    </a:lnTo>
                    <a:lnTo>
                      <a:pt x="7" y="127"/>
                    </a:lnTo>
                    <a:lnTo>
                      <a:pt x="71" y="135"/>
                    </a:lnTo>
                    <a:lnTo>
                      <a:pt x="71" y="142"/>
                    </a:lnTo>
                    <a:lnTo>
                      <a:pt x="71" y="135"/>
                    </a:lnTo>
                    <a:lnTo>
                      <a:pt x="177" y="0"/>
                    </a:lnTo>
                    <a:lnTo>
                      <a:pt x="18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87" name="Freeform 43"/>
              <p:cNvSpPr>
                <a:spLocks/>
              </p:cNvSpPr>
              <p:nvPr/>
            </p:nvSpPr>
            <p:spPr bwMode="auto">
              <a:xfrm>
                <a:off x="4428" y="1898"/>
                <a:ext cx="22" cy="28"/>
              </a:xfrm>
              <a:custGeom>
                <a:avLst/>
                <a:gdLst>
                  <a:gd name="T0" fmla="*/ 15 w 22"/>
                  <a:gd name="T1" fmla="*/ 28 h 28"/>
                  <a:gd name="T2" fmla="*/ 0 w 22"/>
                  <a:gd name="T3" fmla="*/ 14 h 28"/>
                  <a:gd name="T4" fmla="*/ 0 w 22"/>
                  <a:gd name="T5" fmla="*/ 7 h 28"/>
                  <a:gd name="T6" fmla="*/ 7 w 22"/>
                  <a:gd name="T7" fmla="*/ 0 h 28"/>
                  <a:gd name="T8" fmla="*/ 7 w 22"/>
                  <a:gd name="T9" fmla="*/ 7 h 28"/>
                  <a:gd name="T10" fmla="*/ 22 w 22"/>
                  <a:gd name="T11" fmla="*/ 21 h 28"/>
                  <a:gd name="T12" fmla="*/ 15 w 22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28">
                    <a:moveTo>
                      <a:pt x="15" y="28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22" y="21"/>
                    </a:lnTo>
                    <a:lnTo>
                      <a:pt x="15" y="2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88" name="Freeform 44"/>
              <p:cNvSpPr>
                <a:spLocks/>
              </p:cNvSpPr>
              <p:nvPr/>
            </p:nvSpPr>
            <p:spPr bwMode="auto">
              <a:xfrm>
                <a:off x="4421" y="1912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2 w 36"/>
                  <a:gd name="T3" fmla="*/ 14 h 50"/>
                  <a:gd name="T4" fmla="*/ 22 w 36"/>
                  <a:gd name="T5" fmla="*/ 21 h 50"/>
                  <a:gd name="T6" fmla="*/ 36 w 36"/>
                  <a:gd name="T7" fmla="*/ 42 h 50"/>
                  <a:gd name="T8" fmla="*/ 36 w 36"/>
                  <a:gd name="T9" fmla="*/ 50 h 50"/>
                  <a:gd name="T10" fmla="*/ 14 w 36"/>
                  <a:gd name="T11" fmla="*/ 28 h 50"/>
                  <a:gd name="T12" fmla="*/ 14 w 36"/>
                  <a:gd name="T13" fmla="*/ 28 h 50"/>
                  <a:gd name="T14" fmla="*/ 0 w 36"/>
                  <a:gd name="T15" fmla="*/ 7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2" y="14"/>
                    </a:lnTo>
                    <a:lnTo>
                      <a:pt x="22" y="21"/>
                    </a:lnTo>
                    <a:lnTo>
                      <a:pt x="36" y="42"/>
                    </a:lnTo>
                    <a:lnTo>
                      <a:pt x="36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89" name="Freeform 45"/>
              <p:cNvSpPr>
                <a:spLocks/>
              </p:cNvSpPr>
              <p:nvPr/>
            </p:nvSpPr>
            <p:spPr bwMode="auto">
              <a:xfrm>
                <a:off x="4421" y="1905"/>
                <a:ext cx="43" cy="71"/>
              </a:xfrm>
              <a:custGeom>
                <a:avLst/>
                <a:gdLst>
                  <a:gd name="T0" fmla="*/ 14 w 43"/>
                  <a:gd name="T1" fmla="*/ 7 h 71"/>
                  <a:gd name="T2" fmla="*/ 29 w 43"/>
                  <a:gd name="T3" fmla="*/ 21 h 71"/>
                  <a:gd name="T4" fmla="*/ 29 w 43"/>
                  <a:gd name="T5" fmla="*/ 21 h 71"/>
                  <a:gd name="T6" fmla="*/ 29 w 43"/>
                  <a:gd name="T7" fmla="*/ 21 h 71"/>
                  <a:gd name="T8" fmla="*/ 29 w 43"/>
                  <a:gd name="T9" fmla="*/ 28 h 71"/>
                  <a:gd name="T10" fmla="*/ 22 w 43"/>
                  <a:gd name="T11" fmla="*/ 35 h 71"/>
                  <a:gd name="T12" fmla="*/ 29 w 43"/>
                  <a:gd name="T13" fmla="*/ 28 h 71"/>
                  <a:gd name="T14" fmla="*/ 43 w 43"/>
                  <a:gd name="T15" fmla="*/ 49 h 71"/>
                  <a:gd name="T16" fmla="*/ 43 w 43"/>
                  <a:gd name="T17" fmla="*/ 49 h 71"/>
                  <a:gd name="T18" fmla="*/ 43 w 43"/>
                  <a:gd name="T19" fmla="*/ 49 h 71"/>
                  <a:gd name="T20" fmla="*/ 43 w 43"/>
                  <a:gd name="T21" fmla="*/ 57 h 71"/>
                  <a:gd name="T22" fmla="*/ 43 w 43"/>
                  <a:gd name="T23" fmla="*/ 71 h 71"/>
                  <a:gd name="T24" fmla="*/ 36 w 43"/>
                  <a:gd name="T25" fmla="*/ 64 h 71"/>
                  <a:gd name="T26" fmla="*/ 14 w 43"/>
                  <a:gd name="T27" fmla="*/ 42 h 71"/>
                  <a:gd name="T28" fmla="*/ 14 w 43"/>
                  <a:gd name="T29" fmla="*/ 42 h 71"/>
                  <a:gd name="T30" fmla="*/ 14 w 43"/>
                  <a:gd name="T31" fmla="*/ 42 h 71"/>
                  <a:gd name="T32" fmla="*/ 0 w 43"/>
                  <a:gd name="T33" fmla="*/ 21 h 71"/>
                  <a:gd name="T34" fmla="*/ 0 w 43"/>
                  <a:gd name="T35" fmla="*/ 14 h 71"/>
                  <a:gd name="T36" fmla="*/ 0 w 43"/>
                  <a:gd name="T37" fmla="*/ 14 h 71"/>
                  <a:gd name="T38" fmla="*/ 7 w 43"/>
                  <a:gd name="T39" fmla="*/ 7 h 71"/>
                  <a:gd name="T40" fmla="*/ 7 w 43"/>
                  <a:gd name="T41" fmla="*/ 0 h 71"/>
                  <a:gd name="T42" fmla="*/ 14 w 43"/>
                  <a:gd name="T43" fmla="*/ 7 h 71"/>
                  <a:gd name="T44" fmla="*/ 14 w 43"/>
                  <a:gd name="T45" fmla="*/ 14 h 71"/>
                  <a:gd name="T46" fmla="*/ 7 w 43"/>
                  <a:gd name="T47" fmla="*/ 21 h 71"/>
                  <a:gd name="T48" fmla="*/ 0 w 43"/>
                  <a:gd name="T49" fmla="*/ 14 h 71"/>
                  <a:gd name="T50" fmla="*/ 7 w 43"/>
                  <a:gd name="T51" fmla="*/ 14 h 71"/>
                  <a:gd name="T52" fmla="*/ 22 w 43"/>
                  <a:gd name="T53" fmla="*/ 35 h 71"/>
                  <a:gd name="T54" fmla="*/ 14 w 43"/>
                  <a:gd name="T55" fmla="*/ 42 h 71"/>
                  <a:gd name="T56" fmla="*/ 22 w 43"/>
                  <a:gd name="T57" fmla="*/ 35 h 71"/>
                  <a:gd name="T58" fmla="*/ 43 w 43"/>
                  <a:gd name="T59" fmla="*/ 57 h 71"/>
                  <a:gd name="T60" fmla="*/ 36 w 43"/>
                  <a:gd name="T61" fmla="*/ 64 h 71"/>
                  <a:gd name="T62" fmla="*/ 36 w 43"/>
                  <a:gd name="T63" fmla="*/ 57 h 71"/>
                  <a:gd name="T64" fmla="*/ 36 w 43"/>
                  <a:gd name="T65" fmla="*/ 49 h 71"/>
                  <a:gd name="T66" fmla="*/ 43 w 43"/>
                  <a:gd name="T67" fmla="*/ 49 h 71"/>
                  <a:gd name="T68" fmla="*/ 36 w 43"/>
                  <a:gd name="T69" fmla="*/ 57 h 71"/>
                  <a:gd name="T70" fmla="*/ 22 w 43"/>
                  <a:gd name="T71" fmla="*/ 35 h 71"/>
                  <a:gd name="T72" fmla="*/ 22 w 43"/>
                  <a:gd name="T73" fmla="*/ 35 h 71"/>
                  <a:gd name="T74" fmla="*/ 22 w 43"/>
                  <a:gd name="T75" fmla="*/ 28 h 71"/>
                  <a:gd name="T76" fmla="*/ 22 w 43"/>
                  <a:gd name="T77" fmla="*/ 21 h 71"/>
                  <a:gd name="T78" fmla="*/ 29 w 43"/>
                  <a:gd name="T79" fmla="*/ 21 h 71"/>
                  <a:gd name="T80" fmla="*/ 22 w 43"/>
                  <a:gd name="T81" fmla="*/ 28 h 71"/>
                  <a:gd name="T82" fmla="*/ 7 w 43"/>
                  <a:gd name="T83" fmla="*/ 14 h 71"/>
                  <a:gd name="T84" fmla="*/ 14 w 43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71">
                    <a:moveTo>
                      <a:pt x="14" y="7"/>
                    </a:moveTo>
                    <a:lnTo>
                      <a:pt x="29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9" y="28"/>
                    </a:lnTo>
                    <a:lnTo>
                      <a:pt x="22" y="35"/>
                    </a:lnTo>
                    <a:lnTo>
                      <a:pt x="29" y="28"/>
                    </a:lnTo>
                    <a:lnTo>
                      <a:pt x="43" y="49"/>
                    </a:lnTo>
                    <a:lnTo>
                      <a:pt x="43" y="49"/>
                    </a:lnTo>
                    <a:lnTo>
                      <a:pt x="43" y="49"/>
                    </a:lnTo>
                    <a:lnTo>
                      <a:pt x="43" y="57"/>
                    </a:lnTo>
                    <a:lnTo>
                      <a:pt x="43" y="71"/>
                    </a:lnTo>
                    <a:lnTo>
                      <a:pt x="36" y="64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14" y="42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22" y="35"/>
                    </a:lnTo>
                    <a:lnTo>
                      <a:pt x="14" y="42"/>
                    </a:lnTo>
                    <a:lnTo>
                      <a:pt x="22" y="35"/>
                    </a:lnTo>
                    <a:lnTo>
                      <a:pt x="43" y="57"/>
                    </a:lnTo>
                    <a:lnTo>
                      <a:pt x="36" y="64"/>
                    </a:lnTo>
                    <a:lnTo>
                      <a:pt x="36" y="57"/>
                    </a:lnTo>
                    <a:lnTo>
                      <a:pt x="36" y="49"/>
                    </a:lnTo>
                    <a:lnTo>
                      <a:pt x="43" y="49"/>
                    </a:lnTo>
                    <a:lnTo>
                      <a:pt x="36" y="57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28"/>
                    </a:lnTo>
                    <a:lnTo>
                      <a:pt x="22" y="21"/>
                    </a:lnTo>
                    <a:lnTo>
                      <a:pt x="29" y="21"/>
                    </a:lnTo>
                    <a:lnTo>
                      <a:pt x="22" y="28"/>
                    </a:lnTo>
                    <a:lnTo>
                      <a:pt x="7" y="14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90" name="Freeform 46"/>
              <p:cNvSpPr>
                <a:spLocks/>
              </p:cNvSpPr>
              <p:nvPr/>
            </p:nvSpPr>
            <p:spPr bwMode="auto">
              <a:xfrm>
                <a:off x="4407" y="1926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1 w 36"/>
                  <a:gd name="T3" fmla="*/ 21 h 50"/>
                  <a:gd name="T4" fmla="*/ 21 w 36"/>
                  <a:gd name="T5" fmla="*/ 28 h 50"/>
                  <a:gd name="T6" fmla="*/ 36 w 36"/>
                  <a:gd name="T7" fmla="*/ 50 h 50"/>
                  <a:gd name="T8" fmla="*/ 36 w 36"/>
                  <a:gd name="T9" fmla="*/ 50 h 50"/>
                  <a:gd name="T10" fmla="*/ 21 w 36"/>
                  <a:gd name="T11" fmla="*/ 28 h 50"/>
                  <a:gd name="T12" fmla="*/ 14 w 36"/>
                  <a:gd name="T13" fmla="*/ 28 h 50"/>
                  <a:gd name="T14" fmla="*/ 0 w 36"/>
                  <a:gd name="T15" fmla="*/ 14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91" name="Freeform 47"/>
              <p:cNvSpPr>
                <a:spLocks/>
              </p:cNvSpPr>
              <p:nvPr/>
            </p:nvSpPr>
            <p:spPr bwMode="auto">
              <a:xfrm>
                <a:off x="4400" y="1919"/>
                <a:ext cx="50" cy="64"/>
              </a:xfrm>
              <a:custGeom>
                <a:avLst/>
                <a:gdLst>
                  <a:gd name="T0" fmla="*/ 21 w 50"/>
                  <a:gd name="T1" fmla="*/ 7 h 64"/>
                  <a:gd name="T2" fmla="*/ 35 w 50"/>
                  <a:gd name="T3" fmla="*/ 28 h 64"/>
                  <a:gd name="T4" fmla="*/ 35 w 50"/>
                  <a:gd name="T5" fmla="*/ 28 h 64"/>
                  <a:gd name="T6" fmla="*/ 35 w 50"/>
                  <a:gd name="T7" fmla="*/ 28 h 64"/>
                  <a:gd name="T8" fmla="*/ 35 w 50"/>
                  <a:gd name="T9" fmla="*/ 35 h 64"/>
                  <a:gd name="T10" fmla="*/ 28 w 50"/>
                  <a:gd name="T11" fmla="*/ 43 h 64"/>
                  <a:gd name="T12" fmla="*/ 35 w 50"/>
                  <a:gd name="T13" fmla="*/ 35 h 64"/>
                  <a:gd name="T14" fmla="*/ 50 w 50"/>
                  <a:gd name="T15" fmla="*/ 57 h 64"/>
                  <a:gd name="T16" fmla="*/ 43 w 50"/>
                  <a:gd name="T17" fmla="*/ 64 h 64"/>
                  <a:gd name="T18" fmla="*/ 43 w 50"/>
                  <a:gd name="T19" fmla="*/ 64 h 64"/>
                  <a:gd name="T20" fmla="*/ 28 w 50"/>
                  <a:gd name="T21" fmla="*/ 43 h 64"/>
                  <a:gd name="T22" fmla="*/ 28 w 50"/>
                  <a:gd name="T23" fmla="*/ 35 h 64"/>
                  <a:gd name="T24" fmla="*/ 28 w 50"/>
                  <a:gd name="T25" fmla="*/ 43 h 64"/>
                  <a:gd name="T26" fmla="*/ 21 w 50"/>
                  <a:gd name="T27" fmla="*/ 43 h 64"/>
                  <a:gd name="T28" fmla="*/ 21 w 50"/>
                  <a:gd name="T29" fmla="*/ 43 h 64"/>
                  <a:gd name="T30" fmla="*/ 21 w 50"/>
                  <a:gd name="T31" fmla="*/ 43 h 64"/>
                  <a:gd name="T32" fmla="*/ 7 w 50"/>
                  <a:gd name="T33" fmla="*/ 28 h 64"/>
                  <a:gd name="T34" fmla="*/ 0 w 50"/>
                  <a:gd name="T35" fmla="*/ 28 h 64"/>
                  <a:gd name="T36" fmla="*/ 7 w 50"/>
                  <a:gd name="T37" fmla="*/ 21 h 64"/>
                  <a:gd name="T38" fmla="*/ 14 w 50"/>
                  <a:gd name="T39" fmla="*/ 7 h 64"/>
                  <a:gd name="T40" fmla="*/ 14 w 50"/>
                  <a:gd name="T41" fmla="*/ 0 h 64"/>
                  <a:gd name="T42" fmla="*/ 21 w 50"/>
                  <a:gd name="T43" fmla="*/ 7 h 64"/>
                  <a:gd name="T44" fmla="*/ 21 w 50"/>
                  <a:gd name="T45" fmla="*/ 7 h 64"/>
                  <a:gd name="T46" fmla="*/ 14 w 50"/>
                  <a:gd name="T47" fmla="*/ 21 h 64"/>
                  <a:gd name="T48" fmla="*/ 7 w 50"/>
                  <a:gd name="T49" fmla="*/ 21 h 64"/>
                  <a:gd name="T50" fmla="*/ 14 w 50"/>
                  <a:gd name="T51" fmla="*/ 21 h 64"/>
                  <a:gd name="T52" fmla="*/ 28 w 50"/>
                  <a:gd name="T53" fmla="*/ 35 h 64"/>
                  <a:gd name="T54" fmla="*/ 21 w 50"/>
                  <a:gd name="T55" fmla="*/ 43 h 64"/>
                  <a:gd name="T56" fmla="*/ 21 w 50"/>
                  <a:gd name="T57" fmla="*/ 35 h 64"/>
                  <a:gd name="T58" fmla="*/ 28 w 50"/>
                  <a:gd name="T59" fmla="*/ 35 h 64"/>
                  <a:gd name="T60" fmla="*/ 35 w 50"/>
                  <a:gd name="T61" fmla="*/ 35 h 64"/>
                  <a:gd name="T62" fmla="*/ 35 w 50"/>
                  <a:gd name="T63" fmla="*/ 35 h 64"/>
                  <a:gd name="T64" fmla="*/ 50 w 50"/>
                  <a:gd name="T65" fmla="*/ 57 h 64"/>
                  <a:gd name="T66" fmla="*/ 50 w 50"/>
                  <a:gd name="T67" fmla="*/ 57 h 64"/>
                  <a:gd name="T68" fmla="*/ 43 w 50"/>
                  <a:gd name="T69" fmla="*/ 64 h 64"/>
                  <a:gd name="T70" fmla="*/ 28 w 50"/>
                  <a:gd name="T71" fmla="*/ 43 h 64"/>
                  <a:gd name="T72" fmla="*/ 28 w 50"/>
                  <a:gd name="T73" fmla="*/ 43 h 64"/>
                  <a:gd name="T74" fmla="*/ 28 w 50"/>
                  <a:gd name="T75" fmla="*/ 35 h 64"/>
                  <a:gd name="T76" fmla="*/ 28 w 50"/>
                  <a:gd name="T77" fmla="*/ 28 h 64"/>
                  <a:gd name="T78" fmla="*/ 35 w 50"/>
                  <a:gd name="T79" fmla="*/ 28 h 64"/>
                  <a:gd name="T80" fmla="*/ 28 w 50"/>
                  <a:gd name="T81" fmla="*/ 35 h 64"/>
                  <a:gd name="T82" fmla="*/ 14 w 50"/>
                  <a:gd name="T83" fmla="*/ 14 h 64"/>
                  <a:gd name="T84" fmla="*/ 21 w 50"/>
                  <a:gd name="T85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4">
                    <a:moveTo>
                      <a:pt x="21" y="7"/>
                    </a:moveTo>
                    <a:lnTo>
                      <a:pt x="35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5" y="35"/>
                    </a:lnTo>
                    <a:lnTo>
                      <a:pt x="28" y="43"/>
                    </a:lnTo>
                    <a:lnTo>
                      <a:pt x="35" y="35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43" y="64"/>
                    </a:lnTo>
                    <a:lnTo>
                      <a:pt x="28" y="43"/>
                    </a:lnTo>
                    <a:lnTo>
                      <a:pt x="28" y="35"/>
                    </a:lnTo>
                    <a:lnTo>
                      <a:pt x="28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8" y="35"/>
                    </a:lnTo>
                    <a:lnTo>
                      <a:pt x="21" y="43"/>
                    </a:lnTo>
                    <a:lnTo>
                      <a:pt x="21" y="35"/>
                    </a:lnTo>
                    <a:lnTo>
                      <a:pt x="28" y="35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50" y="57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92" name="Freeform 48"/>
              <p:cNvSpPr>
                <a:spLocks/>
              </p:cNvSpPr>
              <p:nvPr/>
            </p:nvSpPr>
            <p:spPr bwMode="auto">
              <a:xfrm>
                <a:off x="4393" y="1947"/>
                <a:ext cx="35" cy="43"/>
              </a:xfrm>
              <a:custGeom>
                <a:avLst/>
                <a:gdLst>
                  <a:gd name="T0" fmla="*/ 7 w 35"/>
                  <a:gd name="T1" fmla="*/ 0 h 43"/>
                  <a:gd name="T2" fmla="*/ 21 w 35"/>
                  <a:gd name="T3" fmla="*/ 15 h 43"/>
                  <a:gd name="T4" fmla="*/ 21 w 35"/>
                  <a:gd name="T5" fmla="*/ 22 h 43"/>
                  <a:gd name="T6" fmla="*/ 35 w 35"/>
                  <a:gd name="T7" fmla="*/ 43 h 43"/>
                  <a:gd name="T8" fmla="*/ 35 w 35"/>
                  <a:gd name="T9" fmla="*/ 43 h 43"/>
                  <a:gd name="T10" fmla="*/ 21 w 35"/>
                  <a:gd name="T11" fmla="*/ 29 h 43"/>
                  <a:gd name="T12" fmla="*/ 14 w 35"/>
                  <a:gd name="T13" fmla="*/ 29 h 43"/>
                  <a:gd name="T14" fmla="*/ 0 w 35"/>
                  <a:gd name="T15" fmla="*/ 7 h 43"/>
                  <a:gd name="T16" fmla="*/ 7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7" y="0"/>
                    </a:moveTo>
                    <a:lnTo>
                      <a:pt x="21" y="15"/>
                    </a:lnTo>
                    <a:lnTo>
                      <a:pt x="21" y="22"/>
                    </a:lnTo>
                    <a:lnTo>
                      <a:pt x="35" y="43"/>
                    </a:lnTo>
                    <a:lnTo>
                      <a:pt x="35" y="43"/>
                    </a:lnTo>
                    <a:lnTo>
                      <a:pt x="21" y="29"/>
                    </a:lnTo>
                    <a:lnTo>
                      <a:pt x="14" y="29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93" name="Freeform 49"/>
              <p:cNvSpPr>
                <a:spLocks/>
              </p:cNvSpPr>
              <p:nvPr/>
            </p:nvSpPr>
            <p:spPr bwMode="auto">
              <a:xfrm>
                <a:off x="4393" y="1940"/>
                <a:ext cx="42" cy="57"/>
              </a:xfrm>
              <a:custGeom>
                <a:avLst/>
                <a:gdLst>
                  <a:gd name="T0" fmla="*/ 14 w 42"/>
                  <a:gd name="T1" fmla="*/ 7 h 57"/>
                  <a:gd name="T2" fmla="*/ 28 w 42"/>
                  <a:gd name="T3" fmla="*/ 22 h 57"/>
                  <a:gd name="T4" fmla="*/ 28 w 42"/>
                  <a:gd name="T5" fmla="*/ 22 h 57"/>
                  <a:gd name="T6" fmla="*/ 28 w 42"/>
                  <a:gd name="T7" fmla="*/ 22 h 57"/>
                  <a:gd name="T8" fmla="*/ 28 w 42"/>
                  <a:gd name="T9" fmla="*/ 29 h 57"/>
                  <a:gd name="T10" fmla="*/ 21 w 42"/>
                  <a:gd name="T11" fmla="*/ 36 h 57"/>
                  <a:gd name="T12" fmla="*/ 28 w 42"/>
                  <a:gd name="T13" fmla="*/ 29 h 57"/>
                  <a:gd name="T14" fmla="*/ 42 w 42"/>
                  <a:gd name="T15" fmla="*/ 50 h 57"/>
                  <a:gd name="T16" fmla="*/ 35 w 42"/>
                  <a:gd name="T17" fmla="*/ 57 h 57"/>
                  <a:gd name="T18" fmla="*/ 35 w 42"/>
                  <a:gd name="T19" fmla="*/ 57 h 57"/>
                  <a:gd name="T20" fmla="*/ 21 w 42"/>
                  <a:gd name="T21" fmla="*/ 43 h 57"/>
                  <a:gd name="T22" fmla="*/ 21 w 42"/>
                  <a:gd name="T23" fmla="*/ 36 h 57"/>
                  <a:gd name="T24" fmla="*/ 21 w 42"/>
                  <a:gd name="T25" fmla="*/ 43 h 57"/>
                  <a:gd name="T26" fmla="*/ 14 w 42"/>
                  <a:gd name="T27" fmla="*/ 43 h 57"/>
                  <a:gd name="T28" fmla="*/ 14 w 42"/>
                  <a:gd name="T29" fmla="*/ 43 h 57"/>
                  <a:gd name="T30" fmla="*/ 14 w 42"/>
                  <a:gd name="T31" fmla="*/ 43 h 57"/>
                  <a:gd name="T32" fmla="*/ 0 w 42"/>
                  <a:gd name="T33" fmla="*/ 22 h 57"/>
                  <a:gd name="T34" fmla="*/ 0 w 42"/>
                  <a:gd name="T35" fmla="*/ 14 h 57"/>
                  <a:gd name="T36" fmla="*/ 0 w 42"/>
                  <a:gd name="T37" fmla="*/ 14 h 57"/>
                  <a:gd name="T38" fmla="*/ 7 w 42"/>
                  <a:gd name="T39" fmla="*/ 7 h 57"/>
                  <a:gd name="T40" fmla="*/ 7 w 42"/>
                  <a:gd name="T41" fmla="*/ 0 h 57"/>
                  <a:gd name="T42" fmla="*/ 14 w 42"/>
                  <a:gd name="T43" fmla="*/ 7 h 57"/>
                  <a:gd name="T44" fmla="*/ 14 w 42"/>
                  <a:gd name="T45" fmla="*/ 14 h 57"/>
                  <a:gd name="T46" fmla="*/ 7 w 42"/>
                  <a:gd name="T47" fmla="*/ 22 h 57"/>
                  <a:gd name="T48" fmla="*/ 0 w 42"/>
                  <a:gd name="T49" fmla="*/ 14 h 57"/>
                  <a:gd name="T50" fmla="*/ 7 w 42"/>
                  <a:gd name="T51" fmla="*/ 14 h 57"/>
                  <a:gd name="T52" fmla="*/ 21 w 42"/>
                  <a:gd name="T53" fmla="*/ 36 h 57"/>
                  <a:gd name="T54" fmla="*/ 14 w 42"/>
                  <a:gd name="T55" fmla="*/ 43 h 57"/>
                  <a:gd name="T56" fmla="*/ 14 w 42"/>
                  <a:gd name="T57" fmla="*/ 36 h 57"/>
                  <a:gd name="T58" fmla="*/ 21 w 42"/>
                  <a:gd name="T59" fmla="*/ 36 h 57"/>
                  <a:gd name="T60" fmla="*/ 28 w 42"/>
                  <a:gd name="T61" fmla="*/ 36 h 57"/>
                  <a:gd name="T62" fmla="*/ 28 w 42"/>
                  <a:gd name="T63" fmla="*/ 36 h 57"/>
                  <a:gd name="T64" fmla="*/ 42 w 42"/>
                  <a:gd name="T65" fmla="*/ 50 h 57"/>
                  <a:gd name="T66" fmla="*/ 42 w 42"/>
                  <a:gd name="T67" fmla="*/ 50 h 57"/>
                  <a:gd name="T68" fmla="*/ 35 w 42"/>
                  <a:gd name="T69" fmla="*/ 57 h 57"/>
                  <a:gd name="T70" fmla="*/ 21 w 42"/>
                  <a:gd name="T71" fmla="*/ 36 h 57"/>
                  <a:gd name="T72" fmla="*/ 21 w 42"/>
                  <a:gd name="T73" fmla="*/ 36 h 57"/>
                  <a:gd name="T74" fmla="*/ 21 w 42"/>
                  <a:gd name="T75" fmla="*/ 29 h 57"/>
                  <a:gd name="T76" fmla="*/ 21 w 42"/>
                  <a:gd name="T77" fmla="*/ 22 h 57"/>
                  <a:gd name="T78" fmla="*/ 28 w 42"/>
                  <a:gd name="T79" fmla="*/ 22 h 57"/>
                  <a:gd name="T80" fmla="*/ 21 w 42"/>
                  <a:gd name="T81" fmla="*/ 29 h 57"/>
                  <a:gd name="T82" fmla="*/ 7 w 42"/>
                  <a:gd name="T83" fmla="*/ 14 h 57"/>
                  <a:gd name="T84" fmla="*/ 14 w 42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57">
                    <a:moveTo>
                      <a:pt x="14" y="7"/>
                    </a:moveTo>
                    <a:lnTo>
                      <a:pt x="28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9"/>
                    </a:lnTo>
                    <a:lnTo>
                      <a:pt x="21" y="36"/>
                    </a:lnTo>
                    <a:lnTo>
                      <a:pt x="28" y="29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21" y="43"/>
                    </a:lnTo>
                    <a:lnTo>
                      <a:pt x="21" y="36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2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21" y="36"/>
                    </a:lnTo>
                    <a:lnTo>
                      <a:pt x="14" y="43"/>
                    </a:lnTo>
                    <a:lnTo>
                      <a:pt x="14" y="36"/>
                    </a:lnTo>
                    <a:lnTo>
                      <a:pt x="21" y="36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1" y="22"/>
                    </a:lnTo>
                    <a:lnTo>
                      <a:pt x="28" y="22"/>
                    </a:lnTo>
                    <a:lnTo>
                      <a:pt x="21" y="29"/>
                    </a:lnTo>
                    <a:lnTo>
                      <a:pt x="7" y="14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94" name="Freeform 50"/>
              <p:cNvSpPr>
                <a:spLocks/>
              </p:cNvSpPr>
              <p:nvPr/>
            </p:nvSpPr>
            <p:spPr bwMode="auto">
              <a:xfrm>
                <a:off x="4379" y="1962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21 h 49"/>
                  <a:gd name="T4" fmla="*/ 21 w 35"/>
                  <a:gd name="T5" fmla="*/ 28 h 49"/>
                  <a:gd name="T6" fmla="*/ 35 w 35"/>
                  <a:gd name="T7" fmla="*/ 42 h 49"/>
                  <a:gd name="T8" fmla="*/ 35 w 35"/>
                  <a:gd name="T9" fmla="*/ 49 h 49"/>
                  <a:gd name="T10" fmla="*/ 21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42"/>
                    </a:lnTo>
                    <a:lnTo>
                      <a:pt x="35" y="49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95" name="Freeform 51"/>
              <p:cNvSpPr>
                <a:spLocks/>
              </p:cNvSpPr>
              <p:nvPr/>
            </p:nvSpPr>
            <p:spPr bwMode="auto">
              <a:xfrm>
                <a:off x="4372" y="1962"/>
                <a:ext cx="49" cy="70"/>
              </a:xfrm>
              <a:custGeom>
                <a:avLst/>
                <a:gdLst>
                  <a:gd name="T0" fmla="*/ 21 w 49"/>
                  <a:gd name="T1" fmla="*/ 0 h 70"/>
                  <a:gd name="T2" fmla="*/ 35 w 49"/>
                  <a:gd name="T3" fmla="*/ 21 h 70"/>
                  <a:gd name="T4" fmla="*/ 35 w 49"/>
                  <a:gd name="T5" fmla="*/ 21 h 70"/>
                  <a:gd name="T6" fmla="*/ 35 w 49"/>
                  <a:gd name="T7" fmla="*/ 21 h 70"/>
                  <a:gd name="T8" fmla="*/ 35 w 49"/>
                  <a:gd name="T9" fmla="*/ 28 h 70"/>
                  <a:gd name="T10" fmla="*/ 28 w 49"/>
                  <a:gd name="T11" fmla="*/ 35 h 70"/>
                  <a:gd name="T12" fmla="*/ 35 w 49"/>
                  <a:gd name="T13" fmla="*/ 28 h 70"/>
                  <a:gd name="T14" fmla="*/ 49 w 49"/>
                  <a:gd name="T15" fmla="*/ 42 h 70"/>
                  <a:gd name="T16" fmla="*/ 49 w 49"/>
                  <a:gd name="T17" fmla="*/ 42 h 70"/>
                  <a:gd name="T18" fmla="*/ 49 w 49"/>
                  <a:gd name="T19" fmla="*/ 42 h 70"/>
                  <a:gd name="T20" fmla="*/ 49 w 49"/>
                  <a:gd name="T21" fmla="*/ 49 h 70"/>
                  <a:gd name="T22" fmla="*/ 49 w 49"/>
                  <a:gd name="T23" fmla="*/ 70 h 70"/>
                  <a:gd name="T24" fmla="*/ 42 w 49"/>
                  <a:gd name="T25" fmla="*/ 56 h 70"/>
                  <a:gd name="T26" fmla="*/ 28 w 49"/>
                  <a:gd name="T27" fmla="*/ 35 h 70"/>
                  <a:gd name="T28" fmla="*/ 28 w 49"/>
                  <a:gd name="T29" fmla="*/ 28 h 70"/>
                  <a:gd name="T30" fmla="*/ 28 w 49"/>
                  <a:gd name="T31" fmla="*/ 35 h 70"/>
                  <a:gd name="T32" fmla="*/ 21 w 49"/>
                  <a:gd name="T33" fmla="*/ 35 h 70"/>
                  <a:gd name="T34" fmla="*/ 21 w 49"/>
                  <a:gd name="T35" fmla="*/ 35 h 70"/>
                  <a:gd name="T36" fmla="*/ 21 w 49"/>
                  <a:gd name="T37" fmla="*/ 35 h 70"/>
                  <a:gd name="T38" fmla="*/ 7 w 49"/>
                  <a:gd name="T39" fmla="*/ 21 h 70"/>
                  <a:gd name="T40" fmla="*/ 0 w 49"/>
                  <a:gd name="T41" fmla="*/ 21 h 70"/>
                  <a:gd name="T42" fmla="*/ 7 w 49"/>
                  <a:gd name="T43" fmla="*/ 14 h 70"/>
                  <a:gd name="T44" fmla="*/ 14 w 49"/>
                  <a:gd name="T45" fmla="*/ 14 h 70"/>
                  <a:gd name="T46" fmla="*/ 28 w 49"/>
                  <a:gd name="T47" fmla="*/ 28 h 70"/>
                  <a:gd name="T48" fmla="*/ 21 w 49"/>
                  <a:gd name="T49" fmla="*/ 35 h 70"/>
                  <a:gd name="T50" fmla="*/ 21 w 49"/>
                  <a:gd name="T51" fmla="*/ 28 h 70"/>
                  <a:gd name="T52" fmla="*/ 28 w 49"/>
                  <a:gd name="T53" fmla="*/ 28 h 70"/>
                  <a:gd name="T54" fmla="*/ 35 w 49"/>
                  <a:gd name="T55" fmla="*/ 28 h 70"/>
                  <a:gd name="T56" fmla="*/ 35 w 49"/>
                  <a:gd name="T57" fmla="*/ 28 h 70"/>
                  <a:gd name="T58" fmla="*/ 49 w 49"/>
                  <a:gd name="T59" fmla="*/ 49 h 70"/>
                  <a:gd name="T60" fmla="*/ 42 w 49"/>
                  <a:gd name="T61" fmla="*/ 56 h 70"/>
                  <a:gd name="T62" fmla="*/ 42 w 49"/>
                  <a:gd name="T63" fmla="*/ 49 h 70"/>
                  <a:gd name="T64" fmla="*/ 42 w 49"/>
                  <a:gd name="T65" fmla="*/ 42 h 70"/>
                  <a:gd name="T66" fmla="*/ 49 w 49"/>
                  <a:gd name="T67" fmla="*/ 42 h 70"/>
                  <a:gd name="T68" fmla="*/ 42 w 49"/>
                  <a:gd name="T69" fmla="*/ 49 h 70"/>
                  <a:gd name="T70" fmla="*/ 28 w 49"/>
                  <a:gd name="T71" fmla="*/ 35 h 70"/>
                  <a:gd name="T72" fmla="*/ 28 w 49"/>
                  <a:gd name="T73" fmla="*/ 35 h 70"/>
                  <a:gd name="T74" fmla="*/ 28 w 49"/>
                  <a:gd name="T75" fmla="*/ 28 h 70"/>
                  <a:gd name="T76" fmla="*/ 28 w 49"/>
                  <a:gd name="T77" fmla="*/ 21 h 70"/>
                  <a:gd name="T78" fmla="*/ 35 w 49"/>
                  <a:gd name="T79" fmla="*/ 21 h 70"/>
                  <a:gd name="T80" fmla="*/ 28 w 49"/>
                  <a:gd name="T81" fmla="*/ 28 h 70"/>
                  <a:gd name="T82" fmla="*/ 14 w 49"/>
                  <a:gd name="T83" fmla="*/ 7 h 70"/>
                  <a:gd name="T84" fmla="*/ 21 w 49"/>
                  <a:gd name="T85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70">
                    <a:moveTo>
                      <a:pt x="21" y="0"/>
                    </a:moveTo>
                    <a:lnTo>
                      <a:pt x="35" y="21"/>
                    </a:lnTo>
                    <a:lnTo>
                      <a:pt x="35" y="21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35" y="28"/>
                    </a:lnTo>
                    <a:lnTo>
                      <a:pt x="49" y="42"/>
                    </a:lnTo>
                    <a:lnTo>
                      <a:pt x="49" y="42"/>
                    </a:lnTo>
                    <a:lnTo>
                      <a:pt x="49" y="42"/>
                    </a:lnTo>
                    <a:lnTo>
                      <a:pt x="49" y="49"/>
                    </a:lnTo>
                    <a:lnTo>
                      <a:pt x="49" y="70"/>
                    </a:lnTo>
                    <a:lnTo>
                      <a:pt x="42" y="56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49" y="49"/>
                    </a:lnTo>
                    <a:lnTo>
                      <a:pt x="42" y="56"/>
                    </a:lnTo>
                    <a:lnTo>
                      <a:pt x="42" y="49"/>
                    </a:lnTo>
                    <a:lnTo>
                      <a:pt x="42" y="42"/>
                    </a:lnTo>
                    <a:lnTo>
                      <a:pt x="49" y="42"/>
                    </a:lnTo>
                    <a:lnTo>
                      <a:pt x="42" y="49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5" y="21"/>
                    </a:lnTo>
                    <a:lnTo>
                      <a:pt x="28" y="28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96" name="Freeform 52"/>
              <p:cNvSpPr>
                <a:spLocks/>
              </p:cNvSpPr>
              <p:nvPr/>
            </p:nvSpPr>
            <p:spPr bwMode="auto">
              <a:xfrm>
                <a:off x="4379" y="1954"/>
                <a:ext cx="14" cy="22"/>
              </a:xfrm>
              <a:custGeom>
                <a:avLst/>
                <a:gdLst>
                  <a:gd name="T0" fmla="*/ 0 w 14"/>
                  <a:gd name="T1" fmla="*/ 22 h 22"/>
                  <a:gd name="T2" fmla="*/ 7 w 14"/>
                  <a:gd name="T3" fmla="*/ 8 h 22"/>
                  <a:gd name="T4" fmla="*/ 7 w 14"/>
                  <a:gd name="T5" fmla="*/ 0 h 22"/>
                  <a:gd name="T6" fmla="*/ 14 w 14"/>
                  <a:gd name="T7" fmla="*/ 8 h 22"/>
                  <a:gd name="T8" fmla="*/ 14 w 14"/>
                  <a:gd name="T9" fmla="*/ 8 h 22"/>
                  <a:gd name="T10" fmla="*/ 7 w 14"/>
                  <a:gd name="T11" fmla="*/ 22 h 22"/>
                  <a:gd name="T12" fmla="*/ 0 w 14"/>
                  <a:gd name="T13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0" y="22"/>
                    </a:moveTo>
                    <a:lnTo>
                      <a:pt x="7" y="8"/>
                    </a:lnTo>
                    <a:lnTo>
                      <a:pt x="7" y="0"/>
                    </a:lnTo>
                    <a:lnTo>
                      <a:pt x="14" y="8"/>
                    </a:lnTo>
                    <a:lnTo>
                      <a:pt x="14" y="8"/>
                    </a:lnTo>
                    <a:lnTo>
                      <a:pt x="7" y="22"/>
                    </a:lnTo>
                    <a:lnTo>
                      <a:pt x="0" y="22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97" name="Freeform 53"/>
              <p:cNvSpPr>
                <a:spLocks/>
              </p:cNvSpPr>
              <p:nvPr/>
            </p:nvSpPr>
            <p:spPr bwMode="auto">
              <a:xfrm>
                <a:off x="4365" y="1983"/>
                <a:ext cx="42" cy="42"/>
              </a:xfrm>
              <a:custGeom>
                <a:avLst/>
                <a:gdLst>
                  <a:gd name="T0" fmla="*/ 14 w 42"/>
                  <a:gd name="T1" fmla="*/ 0 h 42"/>
                  <a:gd name="T2" fmla="*/ 21 w 42"/>
                  <a:gd name="T3" fmla="*/ 14 h 42"/>
                  <a:gd name="T4" fmla="*/ 21 w 42"/>
                  <a:gd name="T5" fmla="*/ 21 h 42"/>
                  <a:gd name="T6" fmla="*/ 42 w 42"/>
                  <a:gd name="T7" fmla="*/ 42 h 42"/>
                  <a:gd name="T8" fmla="*/ 35 w 42"/>
                  <a:gd name="T9" fmla="*/ 42 h 42"/>
                  <a:gd name="T10" fmla="*/ 21 w 42"/>
                  <a:gd name="T11" fmla="*/ 21 h 42"/>
                  <a:gd name="T12" fmla="*/ 14 w 42"/>
                  <a:gd name="T13" fmla="*/ 21 h 42"/>
                  <a:gd name="T14" fmla="*/ 0 w 42"/>
                  <a:gd name="T15" fmla="*/ 7 h 42"/>
                  <a:gd name="T16" fmla="*/ 14 w 42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2">
                    <a:moveTo>
                      <a:pt x="14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42" y="42"/>
                    </a:lnTo>
                    <a:lnTo>
                      <a:pt x="35" y="42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98" name="Freeform 54"/>
              <p:cNvSpPr>
                <a:spLocks/>
              </p:cNvSpPr>
              <p:nvPr/>
            </p:nvSpPr>
            <p:spPr bwMode="auto">
              <a:xfrm>
                <a:off x="4365" y="1983"/>
                <a:ext cx="56" cy="49"/>
              </a:xfrm>
              <a:custGeom>
                <a:avLst/>
                <a:gdLst>
                  <a:gd name="T0" fmla="*/ 21 w 56"/>
                  <a:gd name="T1" fmla="*/ 0 h 49"/>
                  <a:gd name="T2" fmla="*/ 28 w 56"/>
                  <a:gd name="T3" fmla="*/ 14 h 49"/>
                  <a:gd name="T4" fmla="*/ 28 w 56"/>
                  <a:gd name="T5" fmla="*/ 14 h 49"/>
                  <a:gd name="T6" fmla="*/ 28 w 56"/>
                  <a:gd name="T7" fmla="*/ 14 h 49"/>
                  <a:gd name="T8" fmla="*/ 28 w 56"/>
                  <a:gd name="T9" fmla="*/ 21 h 49"/>
                  <a:gd name="T10" fmla="*/ 21 w 56"/>
                  <a:gd name="T11" fmla="*/ 28 h 49"/>
                  <a:gd name="T12" fmla="*/ 28 w 56"/>
                  <a:gd name="T13" fmla="*/ 21 h 49"/>
                  <a:gd name="T14" fmla="*/ 49 w 56"/>
                  <a:gd name="T15" fmla="*/ 42 h 49"/>
                  <a:gd name="T16" fmla="*/ 56 w 56"/>
                  <a:gd name="T17" fmla="*/ 49 h 49"/>
                  <a:gd name="T18" fmla="*/ 42 w 56"/>
                  <a:gd name="T19" fmla="*/ 49 h 49"/>
                  <a:gd name="T20" fmla="*/ 35 w 56"/>
                  <a:gd name="T21" fmla="*/ 49 h 49"/>
                  <a:gd name="T22" fmla="*/ 35 w 56"/>
                  <a:gd name="T23" fmla="*/ 49 h 49"/>
                  <a:gd name="T24" fmla="*/ 35 w 56"/>
                  <a:gd name="T25" fmla="*/ 49 h 49"/>
                  <a:gd name="T26" fmla="*/ 21 w 56"/>
                  <a:gd name="T27" fmla="*/ 28 h 49"/>
                  <a:gd name="T28" fmla="*/ 21 w 56"/>
                  <a:gd name="T29" fmla="*/ 21 h 49"/>
                  <a:gd name="T30" fmla="*/ 21 w 56"/>
                  <a:gd name="T31" fmla="*/ 28 h 49"/>
                  <a:gd name="T32" fmla="*/ 14 w 56"/>
                  <a:gd name="T33" fmla="*/ 28 h 49"/>
                  <a:gd name="T34" fmla="*/ 14 w 56"/>
                  <a:gd name="T35" fmla="*/ 28 h 49"/>
                  <a:gd name="T36" fmla="*/ 14 w 56"/>
                  <a:gd name="T37" fmla="*/ 28 h 49"/>
                  <a:gd name="T38" fmla="*/ 0 w 56"/>
                  <a:gd name="T39" fmla="*/ 14 h 49"/>
                  <a:gd name="T40" fmla="*/ 0 w 56"/>
                  <a:gd name="T41" fmla="*/ 7 h 49"/>
                  <a:gd name="T42" fmla="*/ 0 w 56"/>
                  <a:gd name="T43" fmla="*/ 7 h 49"/>
                  <a:gd name="T44" fmla="*/ 7 w 56"/>
                  <a:gd name="T45" fmla="*/ 7 h 49"/>
                  <a:gd name="T46" fmla="*/ 21 w 56"/>
                  <a:gd name="T47" fmla="*/ 21 h 49"/>
                  <a:gd name="T48" fmla="*/ 14 w 56"/>
                  <a:gd name="T49" fmla="*/ 28 h 49"/>
                  <a:gd name="T50" fmla="*/ 14 w 56"/>
                  <a:gd name="T51" fmla="*/ 21 h 49"/>
                  <a:gd name="T52" fmla="*/ 21 w 56"/>
                  <a:gd name="T53" fmla="*/ 21 h 49"/>
                  <a:gd name="T54" fmla="*/ 28 w 56"/>
                  <a:gd name="T55" fmla="*/ 21 h 49"/>
                  <a:gd name="T56" fmla="*/ 28 w 56"/>
                  <a:gd name="T57" fmla="*/ 21 h 49"/>
                  <a:gd name="T58" fmla="*/ 42 w 56"/>
                  <a:gd name="T59" fmla="*/ 42 h 49"/>
                  <a:gd name="T60" fmla="*/ 35 w 56"/>
                  <a:gd name="T61" fmla="*/ 49 h 49"/>
                  <a:gd name="T62" fmla="*/ 35 w 56"/>
                  <a:gd name="T63" fmla="*/ 42 h 49"/>
                  <a:gd name="T64" fmla="*/ 42 w 56"/>
                  <a:gd name="T65" fmla="*/ 42 h 49"/>
                  <a:gd name="T66" fmla="*/ 42 w 56"/>
                  <a:gd name="T67" fmla="*/ 49 h 49"/>
                  <a:gd name="T68" fmla="*/ 42 w 56"/>
                  <a:gd name="T69" fmla="*/ 49 h 49"/>
                  <a:gd name="T70" fmla="*/ 21 w 56"/>
                  <a:gd name="T71" fmla="*/ 28 h 49"/>
                  <a:gd name="T72" fmla="*/ 21 w 56"/>
                  <a:gd name="T73" fmla="*/ 28 h 49"/>
                  <a:gd name="T74" fmla="*/ 21 w 56"/>
                  <a:gd name="T75" fmla="*/ 21 h 49"/>
                  <a:gd name="T76" fmla="*/ 21 w 56"/>
                  <a:gd name="T77" fmla="*/ 14 h 49"/>
                  <a:gd name="T78" fmla="*/ 28 w 56"/>
                  <a:gd name="T79" fmla="*/ 14 h 49"/>
                  <a:gd name="T80" fmla="*/ 21 w 56"/>
                  <a:gd name="T81" fmla="*/ 14 h 49"/>
                  <a:gd name="T82" fmla="*/ 14 w 56"/>
                  <a:gd name="T83" fmla="*/ 0 h 49"/>
                  <a:gd name="T84" fmla="*/ 21 w 56"/>
                  <a:gd name="T8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6" h="49">
                    <a:moveTo>
                      <a:pt x="21" y="0"/>
                    </a:move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21"/>
                    </a:lnTo>
                    <a:lnTo>
                      <a:pt x="21" y="28"/>
                    </a:lnTo>
                    <a:lnTo>
                      <a:pt x="28" y="21"/>
                    </a:lnTo>
                    <a:lnTo>
                      <a:pt x="49" y="42"/>
                    </a:lnTo>
                    <a:lnTo>
                      <a:pt x="56" y="49"/>
                    </a:lnTo>
                    <a:lnTo>
                      <a:pt x="42" y="49"/>
                    </a:lnTo>
                    <a:lnTo>
                      <a:pt x="35" y="49"/>
                    </a:lnTo>
                    <a:lnTo>
                      <a:pt x="35" y="49"/>
                    </a:lnTo>
                    <a:lnTo>
                      <a:pt x="35" y="49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21" y="21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42" y="42"/>
                    </a:lnTo>
                    <a:lnTo>
                      <a:pt x="35" y="49"/>
                    </a:lnTo>
                    <a:lnTo>
                      <a:pt x="35" y="42"/>
                    </a:lnTo>
                    <a:lnTo>
                      <a:pt x="42" y="42"/>
                    </a:lnTo>
                    <a:lnTo>
                      <a:pt x="42" y="49"/>
                    </a:lnTo>
                    <a:lnTo>
                      <a:pt x="42" y="49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1" y="14"/>
                    </a:lnTo>
                    <a:lnTo>
                      <a:pt x="14" y="0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199" name="Freeform 55"/>
              <p:cNvSpPr>
                <a:spLocks/>
              </p:cNvSpPr>
              <p:nvPr/>
            </p:nvSpPr>
            <p:spPr bwMode="auto">
              <a:xfrm>
                <a:off x="4365" y="1983"/>
                <a:ext cx="21" cy="14"/>
              </a:xfrm>
              <a:custGeom>
                <a:avLst/>
                <a:gdLst>
                  <a:gd name="T0" fmla="*/ 0 w 21"/>
                  <a:gd name="T1" fmla="*/ 7 h 14"/>
                  <a:gd name="T2" fmla="*/ 14 w 21"/>
                  <a:gd name="T3" fmla="*/ 0 h 14"/>
                  <a:gd name="T4" fmla="*/ 21 w 21"/>
                  <a:gd name="T5" fmla="*/ 0 h 14"/>
                  <a:gd name="T6" fmla="*/ 21 w 21"/>
                  <a:gd name="T7" fmla="*/ 0 h 14"/>
                  <a:gd name="T8" fmla="*/ 14 w 21"/>
                  <a:gd name="T9" fmla="*/ 7 h 14"/>
                  <a:gd name="T10" fmla="*/ 0 w 21"/>
                  <a:gd name="T11" fmla="*/ 14 h 14"/>
                  <a:gd name="T12" fmla="*/ 0 w 21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14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4" y="7"/>
                    </a:lnTo>
                    <a:lnTo>
                      <a:pt x="0" y="14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00" name="Freeform 56"/>
              <p:cNvSpPr>
                <a:spLocks/>
              </p:cNvSpPr>
              <p:nvPr/>
            </p:nvSpPr>
            <p:spPr bwMode="auto">
              <a:xfrm>
                <a:off x="4358" y="1997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14 h 50"/>
                  <a:gd name="T4" fmla="*/ 21 w 35"/>
                  <a:gd name="T5" fmla="*/ 21 h 50"/>
                  <a:gd name="T6" fmla="*/ 35 w 35"/>
                  <a:gd name="T7" fmla="*/ 43 h 50"/>
                  <a:gd name="T8" fmla="*/ 28 w 35"/>
                  <a:gd name="T9" fmla="*/ 50 h 50"/>
                  <a:gd name="T10" fmla="*/ 14 w 35"/>
                  <a:gd name="T11" fmla="*/ 28 h 50"/>
                  <a:gd name="T12" fmla="*/ 7 w 35"/>
                  <a:gd name="T13" fmla="*/ 28 h 50"/>
                  <a:gd name="T14" fmla="*/ 0 w 35"/>
                  <a:gd name="T15" fmla="*/ 7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3"/>
                    </a:lnTo>
                    <a:lnTo>
                      <a:pt x="28" y="50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01" name="Freeform 57"/>
              <p:cNvSpPr>
                <a:spLocks/>
              </p:cNvSpPr>
              <p:nvPr/>
            </p:nvSpPr>
            <p:spPr bwMode="auto">
              <a:xfrm>
                <a:off x="4358" y="1997"/>
                <a:ext cx="42" cy="64"/>
              </a:xfrm>
              <a:custGeom>
                <a:avLst/>
                <a:gdLst>
                  <a:gd name="T0" fmla="*/ 14 w 42"/>
                  <a:gd name="T1" fmla="*/ 0 h 64"/>
                  <a:gd name="T2" fmla="*/ 28 w 42"/>
                  <a:gd name="T3" fmla="*/ 14 h 64"/>
                  <a:gd name="T4" fmla="*/ 28 w 42"/>
                  <a:gd name="T5" fmla="*/ 14 h 64"/>
                  <a:gd name="T6" fmla="*/ 28 w 42"/>
                  <a:gd name="T7" fmla="*/ 14 h 64"/>
                  <a:gd name="T8" fmla="*/ 28 w 42"/>
                  <a:gd name="T9" fmla="*/ 21 h 64"/>
                  <a:gd name="T10" fmla="*/ 21 w 42"/>
                  <a:gd name="T11" fmla="*/ 28 h 64"/>
                  <a:gd name="T12" fmla="*/ 28 w 42"/>
                  <a:gd name="T13" fmla="*/ 21 h 64"/>
                  <a:gd name="T14" fmla="*/ 42 w 42"/>
                  <a:gd name="T15" fmla="*/ 43 h 64"/>
                  <a:gd name="T16" fmla="*/ 42 w 42"/>
                  <a:gd name="T17" fmla="*/ 50 h 64"/>
                  <a:gd name="T18" fmla="*/ 42 w 42"/>
                  <a:gd name="T19" fmla="*/ 50 h 64"/>
                  <a:gd name="T20" fmla="*/ 35 w 42"/>
                  <a:gd name="T21" fmla="*/ 57 h 64"/>
                  <a:gd name="T22" fmla="*/ 35 w 42"/>
                  <a:gd name="T23" fmla="*/ 64 h 64"/>
                  <a:gd name="T24" fmla="*/ 28 w 42"/>
                  <a:gd name="T25" fmla="*/ 57 h 64"/>
                  <a:gd name="T26" fmla="*/ 14 w 42"/>
                  <a:gd name="T27" fmla="*/ 35 h 64"/>
                  <a:gd name="T28" fmla="*/ 14 w 42"/>
                  <a:gd name="T29" fmla="*/ 28 h 64"/>
                  <a:gd name="T30" fmla="*/ 14 w 42"/>
                  <a:gd name="T31" fmla="*/ 35 h 64"/>
                  <a:gd name="T32" fmla="*/ 7 w 42"/>
                  <a:gd name="T33" fmla="*/ 35 h 64"/>
                  <a:gd name="T34" fmla="*/ 7 w 42"/>
                  <a:gd name="T35" fmla="*/ 35 h 64"/>
                  <a:gd name="T36" fmla="*/ 7 w 42"/>
                  <a:gd name="T37" fmla="*/ 28 h 64"/>
                  <a:gd name="T38" fmla="*/ 0 w 42"/>
                  <a:gd name="T39" fmla="*/ 7 h 64"/>
                  <a:gd name="T40" fmla="*/ 0 w 42"/>
                  <a:gd name="T41" fmla="*/ 7 h 64"/>
                  <a:gd name="T42" fmla="*/ 0 w 42"/>
                  <a:gd name="T43" fmla="*/ 7 h 64"/>
                  <a:gd name="T44" fmla="*/ 7 w 42"/>
                  <a:gd name="T45" fmla="*/ 7 h 64"/>
                  <a:gd name="T46" fmla="*/ 14 w 42"/>
                  <a:gd name="T47" fmla="*/ 28 h 64"/>
                  <a:gd name="T48" fmla="*/ 7 w 42"/>
                  <a:gd name="T49" fmla="*/ 28 h 64"/>
                  <a:gd name="T50" fmla="*/ 7 w 42"/>
                  <a:gd name="T51" fmla="*/ 28 h 64"/>
                  <a:gd name="T52" fmla="*/ 14 w 42"/>
                  <a:gd name="T53" fmla="*/ 28 h 64"/>
                  <a:gd name="T54" fmla="*/ 21 w 42"/>
                  <a:gd name="T55" fmla="*/ 28 h 64"/>
                  <a:gd name="T56" fmla="*/ 21 w 42"/>
                  <a:gd name="T57" fmla="*/ 28 h 64"/>
                  <a:gd name="T58" fmla="*/ 35 w 42"/>
                  <a:gd name="T59" fmla="*/ 50 h 64"/>
                  <a:gd name="T60" fmla="*/ 28 w 42"/>
                  <a:gd name="T61" fmla="*/ 57 h 64"/>
                  <a:gd name="T62" fmla="*/ 28 w 42"/>
                  <a:gd name="T63" fmla="*/ 50 h 64"/>
                  <a:gd name="T64" fmla="*/ 35 w 42"/>
                  <a:gd name="T65" fmla="*/ 43 h 64"/>
                  <a:gd name="T66" fmla="*/ 42 w 42"/>
                  <a:gd name="T67" fmla="*/ 50 h 64"/>
                  <a:gd name="T68" fmla="*/ 35 w 42"/>
                  <a:gd name="T69" fmla="*/ 50 h 64"/>
                  <a:gd name="T70" fmla="*/ 21 w 42"/>
                  <a:gd name="T71" fmla="*/ 28 h 64"/>
                  <a:gd name="T72" fmla="*/ 21 w 42"/>
                  <a:gd name="T73" fmla="*/ 28 h 64"/>
                  <a:gd name="T74" fmla="*/ 21 w 42"/>
                  <a:gd name="T75" fmla="*/ 21 h 64"/>
                  <a:gd name="T76" fmla="*/ 21 w 42"/>
                  <a:gd name="T77" fmla="*/ 14 h 64"/>
                  <a:gd name="T78" fmla="*/ 28 w 42"/>
                  <a:gd name="T79" fmla="*/ 14 h 64"/>
                  <a:gd name="T80" fmla="*/ 21 w 42"/>
                  <a:gd name="T81" fmla="*/ 21 h 64"/>
                  <a:gd name="T82" fmla="*/ 7 w 42"/>
                  <a:gd name="T83" fmla="*/ 7 h 64"/>
                  <a:gd name="T84" fmla="*/ 14 w 42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64">
                    <a:moveTo>
                      <a:pt x="14" y="0"/>
                    </a:move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21"/>
                    </a:lnTo>
                    <a:lnTo>
                      <a:pt x="21" y="28"/>
                    </a:lnTo>
                    <a:lnTo>
                      <a:pt x="28" y="21"/>
                    </a:lnTo>
                    <a:lnTo>
                      <a:pt x="42" y="43"/>
                    </a:lnTo>
                    <a:lnTo>
                      <a:pt x="42" y="50"/>
                    </a:lnTo>
                    <a:lnTo>
                      <a:pt x="42" y="50"/>
                    </a:lnTo>
                    <a:lnTo>
                      <a:pt x="35" y="57"/>
                    </a:lnTo>
                    <a:lnTo>
                      <a:pt x="35" y="64"/>
                    </a:lnTo>
                    <a:lnTo>
                      <a:pt x="28" y="57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5" y="50"/>
                    </a:lnTo>
                    <a:lnTo>
                      <a:pt x="28" y="57"/>
                    </a:lnTo>
                    <a:lnTo>
                      <a:pt x="28" y="50"/>
                    </a:lnTo>
                    <a:lnTo>
                      <a:pt x="35" y="43"/>
                    </a:lnTo>
                    <a:lnTo>
                      <a:pt x="42" y="50"/>
                    </a:lnTo>
                    <a:lnTo>
                      <a:pt x="35" y="50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1" y="21"/>
                    </a:lnTo>
                    <a:lnTo>
                      <a:pt x="7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02" name="Freeform 58"/>
              <p:cNvSpPr>
                <a:spLocks/>
              </p:cNvSpPr>
              <p:nvPr/>
            </p:nvSpPr>
            <p:spPr bwMode="auto">
              <a:xfrm>
                <a:off x="4358" y="1990"/>
                <a:ext cx="14" cy="21"/>
              </a:xfrm>
              <a:custGeom>
                <a:avLst/>
                <a:gdLst>
                  <a:gd name="T0" fmla="*/ 0 w 14"/>
                  <a:gd name="T1" fmla="*/ 14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14 h 21"/>
                  <a:gd name="T10" fmla="*/ 7 w 14"/>
                  <a:gd name="T11" fmla="*/ 21 h 21"/>
                  <a:gd name="T12" fmla="*/ 0 w 14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14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03" name="Freeform 59"/>
              <p:cNvSpPr>
                <a:spLocks/>
              </p:cNvSpPr>
              <p:nvPr/>
            </p:nvSpPr>
            <p:spPr bwMode="auto">
              <a:xfrm>
                <a:off x="4343" y="2011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2 w 36"/>
                  <a:gd name="T3" fmla="*/ 21 h 50"/>
                  <a:gd name="T4" fmla="*/ 22 w 36"/>
                  <a:gd name="T5" fmla="*/ 29 h 50"/>
                  <a:gd name="T6" fmla="*/ 36 w 36"/>
                  <a:gd name="T7" fmla="*/ 50 h 50"/>
                  <a:gd name="T8" fmla="*/ 36 w 36"/>
                  <a:gd name="T9" fmla="*/ 50 h 50"/>
                  <a:gd name="T10" fmla="*/ 15 w 36"/>
                  <a:gd name="T11" fmla="*/ 29 h 50"/>
                  <a:gd name="T12" fmla="*/ 15 w 36"/>
                  <a:gd name="T13" fmla="*/ 29 h 50"/>
                  <a:gd name="T14" fmla="*/ 0 w 36"/>
                  <a:gd name="T15" fmla="*/ 14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2" y="21"/>
                    </a:lnTo>
                    <a:lnTo>
                      <a:pt x="22" y="29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04" name="Freeform 60"/>
              <p:cNvSpPr>
                <a:spLocks/>
              </p:cNvSpPr>
              <p:nvPr/>
            </p:nvSpPr>
            <p:spPr bwMode="auto">
              <a:xfrm>
                <a:off x="4336" y="2004"/>
                <a:ext cx="50" cy="64"/>
              </a:xfrm>
              <a:custGeom>
                <a:avLst/>
                <a:gdLst>
                  <a:gd name="T0" fmla="*/ 22 w 50"/>
                  <a:gd name="T1" fmla="*/ 7 h 64"/>
                  <a:gd name="T2" fmla="*/ 36 w 50"/>
                  <a:gd name="T3" fmla="*/ 28 h 64"/>
                  <a:gd name="T4" fmla="*/ 36 w 50"/>
                  <a:gd name="T5" fmla="*/ 28 h 64"/>
                  <a:gd name="T6" fmla="*/ 36 w 50"/>
                  <a:gd name="T7" fmla="*/ 28 h 64"/>
                  <a:gd name="T8" fmla="*/ 36 w 50"/>
                  <a:gd name="T9" fmla="*/ 36 h 64"/>
                  <a:gd name="T10" fmla="*/ 29 w 50"/>
                  <a:gd name="T11" fmla="*/ 43 h 64"/>
                  <a:gd name="T12" fmla="*/ 36 w 50"/>
                  <a:gd name="T13" fmla="*/ 36 h 64"/>
                  <a:gd name="T14" fmla="*/ 50 w 50"/>
                  <a:gd name="T15" fmla="*/ 57 h 64"/>
                  <a:gd name="T16" fmla="*/ 43 w 50"/>
                  <a:gd name="T17" fmla="*/ 64 h 64"/>
                  <a:gd name="T18" fmla="*/ 43 w 50"/>
                  <a:gd name="T19" fmla="*/ 64 h 64"/>
                  <a:gd name="T20" fmla="*/ 7 w 50"/>
                  <a:gd name="T21" fmla="*/ 28 h 64"/>
                  <a:gd name="T22" fmla="*/ 0 w 50"/>
                  <a:gd name="T23" fmla="*/ 28 h 64"/>
                  <a:gd name="T24" fmla="*/ 7 w 50"/>
                  <a:gd name="T25" fmla="*/ 21 h 64"/>
                  <a:gd name="T26" fmla="*/ 14 w 50"/>
                  <a:gd name="T27" fmla="*/ 7 h 64"/>
                  <a:gd name="T28" fmla="*/ 14 w 50"/>
                  <a:gd name="T29" fmla="*/ 0 h 64"/>
                  <a:gd name="T30" fmla="*/ 22 w 50"/>
                  <a:gd name="T31" fmla="*/ 7 h 64"/>
                  <a:gd name="T32" fmla="*/ 22 w 50"/>
                  <a:gd name="T33" fmla="*/ 7 h 64"/>
                  <a:gd name="T34" fmla="*/ 14 w 50"/>
                  <a:gd name="T35" fmla="*/ 21 h 64"/>
                  <a:gd name="T36" fmla="*/ 7 w 50"/>
                  <a:gd name="T37" fmla="*/ 21 h 64"/>
                  <a:gd name="T38" fmla="*/ 14 w 50"/>
                  <a:gd name="T39" fmla="*/ 21 h 64"/>
                  <a:gd name="T40" fmla="*/ 50 w 50"/>
                  <a:gd name="T41" fmla="*/ 57 h 64"/>
                  <a:gd name="T42" fmla="*/ 50 w 50"/>
                  <a:gd name="T43" fmla="*/ 57 h 64"/>
                  <a:gd name="T44" fmla="*/ 43 w 50"/>
                  <a:gd name="T45" fmla="*/ 64 h 64"/>
                  <a:gd name="T46" fmla="*/ 29 w 50"/>
                  <a:gd name="T47" fmla="*/ 43 h 64"/>
                  <a:gd name="T48" fmla="*/ 29 w 50"/>
                  <a:gd name="T49" fmla="*/ 43 h 64"/>
                  <a:gd name="T50" fmla="*/ 29 w 50"/>
                  <a:gd name="T51" fmla="*/ 36 h 64"/>
                  <a:gd name="T52" fmla="*/ 29 w 50"/>
                  <a:gd name="T53" fmla="*/ 28 h 64"/>
                  <a:gd name="T54" fmla="*/ 36 w 50"/>
                  <a:gd name="T55" fmla="*/ 28 h 64"/>
                  <a:gd name="T56" fmla="*/ 29 w 50"/>
                  <a:gd name="T57" fmla="*/ 36 h 64"/>
                  <a:gd name="T58" fmla="*/ 14 w 50"/>
                  <a:gd name="T59" fmla="*/ 14 h 64"/>
                  <a:gd name="T60" fmla="*/ 22 w 50"/>
                  <a:gd name="T61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" h="64">
                    <a:moveTo>
                      <a:pt x="22" y="7"/>
                    </a:moveTo>
                    <a:lnTo>
                      <a:pt x="36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36" y="36"/>
                    </a:lnTo>
                    <a:lnTo>
                      <a:pt x="29" y="43"/>
                    </a:lnTo>
                    <a:lnTo>
                      <a:pt x="36" y="36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43" y="64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50" y="57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29" y="36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29" y="36"/>
                    </a:lnTo>
                    <a:lnTo>
                      <a:pt x="14" y="14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05" name="Freeform 61"/>
              <p:cNvSpPr>
                <a:spLocks/>
              </p:cNvSpPr>
              <p:nvPr/>
            </p:nvSpPr>
            <p:spPr bwMode="auto">
              <a:xfrm>
                <a:off x="4329" y="2032"/>
                <a:ext cx="36" cy="43"/>
              </a:xfrm>
              <a:custGeom>
                <a:avLst/>
                <a:gdLst>
                  <a:gd name="T0" fmla="*/ 7 w 36"/>
                  <a:gd name="T1" fmla="*/ 0 h 43"/>
                  <a:gd name="T2" fmla="*/ 21 w 36"/>
                  <a:gd name="T3" fmla="*/ 15 h 43"/>
                  <a:gd name="T4" fmla="*/ 21 w 36"/>
                  <a:gd name="T5" fmla="*/ 22 h 43"/>
                  <a:gd name="T6" fmla="*/ 36 w 36"/>
                  <a:gd name="T7" fmla="*/ 43 h 43"/>
                  <a:gd name="T8" fmla="*/ 36 w 36"/>
                  <a:gd name="T9" fmla="*/ 43 h 43"/>
                  <a:gd name="T10" fmla="*/ 21 w 36"/>
                  <a:gd name="T11" fmla="*/ 29 h 43"/>
                  <a:gd name="T12" fmla="*/ 14 w 36"/>
                  <a:gd name="T13" fmla="*/ 29 h 43"/>
                  <a:gd name="T14" fmla="*/ 0 w 36"/>
                  <a:gd name="T15" fmla="*/ 8 h 43"/>
                  <a:gd name="T16" fmla="*/ 7 w 36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7" y="0"/>
                    </a:moveTo>
                    <a:lnTo>
                      <a:pt x="21" y="15"/>
                    </a:lnTo>
                    <a:lnTo>
                      <a:pt x="21" y="22"/>
                    </a:lnTo>
                    <a:lnTo>
                      <a:pt x="36" y="43"/>
                    </a:lnTo>
                    <a:lnTo>
                      <a:pt x="36" y="43"/>
                    </a:lnTo>
                    <a:lnTo>
                      <a:pt x="21" y="29"/>
                    </a:lnTo>
                    <a:lnTo>
                      <a:pt x="14" y="29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06" name="Freeform 62"/>
              <p:cNvSpPr>
                <a:spLocks/>
              </p:cNvSpPr>
              <p:nvPr/>
            </p:nvSpPr>
            <p:spPr bwMode="auto">
              <a:xfrm>
                <a:off x="4329" y="2025"/>
                <a:ext cx="43" cy="57"/>
              </a:xfrm>
              <a:custGeom>
                <a:avLst/>
                <a:gdLst>
                  <a:gd name="T0" fmla="*/ 14 w 43"/>
                  <a:gd name="T1" fmla="*/ 7 h 57"/>
                  <a:gd name="T2" fmla="*/ 29 w 43"/>
                  <a:gd name="T3" fmla="*/ 22 h 57"/>
                  <a:gd name="T4" fmla="*/ 29 w 43"/>
                  <a:gd name="T5" fmla="*/ 22 h 57"/>
                  <a:gd name="T6" fmla="*/ 29 w 43"/>
                  <a:gd name="T7" fmla="*/ 22 h 57"/>
                  <a:gd name="T8" fmla="*/ 29 w 43"/>
                  <a:gd name="T9" fmla="*/ 29 h 57"/>
                  <a:gd name="T10" fmla="*/ 21 w 43"/>
                  <a:gd name="T11" fmla="*/ 36 h 57"/>
                  <a:gd name="T12" fmla="*/ 29 w 43"/>
                  <a:gd name="T13" fmla="*/ 29 h 57"/>
                  <a:gd name="T14" fmla="*/ 43 w 43"/>
                  <a:gd name="T15" fmla="*/ 50 h 57"/>
                  <a:gd name="T16" fmla="*/ 36 w 43"/>
                  <a:gd name="T17" fmla="*/ 57 h 57"/>
                  <a:gd name="T18" fmla="*/ 36 w 43"/>
                  <a:gd name="T19" fmla="*/ 57 h 57"/>
                  <a:gd name="T20" fmla="*/ 21 w 43"/>
                  <a:gd name="T21" fmla="*/ 43 h 57"/>
                  <a:gd name="T22" fmla="*/ 21 w 43"/>
                  <a:gd name="T23" fmla="*/ 36 h 57"/>
                  <a:gd name="T24" fmla="*/ 21 w 43"/>
                  <a:gd name="T25" fmla="*/ 43 h 57"/>
                  <a:gd name="T26" fmla="*/ 14 w 43"/>
                  <a:gd name="T27" fmla="*/ 43 h 57"/>
                  <a:gd name="T28" fmla="*/ 14 w 43"/>
                  <a:gd name="T29" fmla="*/ 43 h 57"/>
                  <a:gd name="T30" fmla="*/ 14 w 43"/>
                  <a:gd name="T31" fmla="*/ 43 h 57"/>
                  <a:gd name="T32" fmla="*/ 0 w 43"/>
                  <a:gd name="T33" fmla="*/ 22 h 57"/>
                  <a:gd name="T34" fmla="*/ 0 w 43"/>
                  <a:gd name="T35" fmla="*/ 15 h 57"/>
                  <a:gd name="T36" fmla="*/ 0 w 43"/>
                  <a:gd name="T37" fmla="*/ 15 h 57"/>
                  <a:gd name="T38" fmla="*/ 7 w 43"/>
                  <a:gd name="T39" fmla="*/ 7 h 57"/>
                  <a:gd name="T40" fmla="*/ 7 w 43"/>
                  <a:gd name="T41" fmla="*/ 0 h 57"/>
                  <a:gd name="T42" fmla="*/ 14 w 43"/>
                  <a:gd name="T43" fmla="*/ 7 h 57"/>
                  <a:gd name="T44" fmla="*/ 14 w 43"/>
                  <a:gd name="T45" fmla="*/ 15 h 57"/>
                  <a:gd name="T46" fmla="*/ 7 w 43"/>
                  <a:gd name="T47" fmla="*/ 22 h 57"/>
                  <a:gd name="T48" fmla="*/ 0 w 43"/>
                  <a:gd name="T49" fmla="*/ 15 h 57"/>
                  <a:gd name="T50" fmla="*/ 7 w 43"/>
                  <a:gd name="T51" fmla="*/ 15 h 57"/>
                  <a:gd name="T52" fmla="*/ 21 w 43"/>
                  <a:gd name="T53" fmla="*/ 36 h 57"/>
                  <a:gd name="T54" fmla="*/ 14 w 43"/>
                  <a:gd name="T55" fmla="*/ 43 h 57"/>
                  <a:gd name="T56" fmla="*/ 14 w 43"/>
                  <a:gd name="T57" fmla="*/ 36 h 57"/>
                  <a:gd name="T58" fmla="*/ 21 w 43"/>
                  <a:gd name="T59" fmla="*/ 36 h 57"/>
                  <a:gd name="T60" fmla="*/ 29 w 43"/>
                  <a:gd name="T61" fmla="*/ 36 h 57"/>
                  <a:gd name="T62" fmla="*/ 29 w 43"/>
                  <a:gd name="T63" fmla="*/ 36 h 57"/>
                  <a:gd name="T64" fmla="*/ 43 w 43"/>
                  <a:gd name="T65" fmla="*/ 50 h 57"/>
                  <a:gd name="T66" fmla="*/ 43 w 43"/>
                  <a:gd name="T67" fmla="*/ 50 h 57"/>
                  <a:gd name="T68" fmla="*/ 36 w 43"/>
                  <a:gd name="T69" fmla="*/ 57 h 57"/>
                  <a:gd name="T70" fmla="*/ 21 w 43"/>
                  <a:gd name="T71" fmla="*/ 36 h 57"/>
                  <a:gd name="T72" fmla="*/ 21 w 43"/>
                  <a:gd name="T73" fmla="*/ 36 h 57"/>
                  <a:gd name="T74" fmla="*/ 21 w 43"/>
                  <a:gd name="T75" fmla="*/ 29 h 57"/>
                  <a:gd name="T76" fmla="*/ 21 w 43"/>
                  <a:gd name="T77" fmla="*/ 22 h 57"/>
                  <a:gd name="T78" fmla="*/ 29 w 43"/>
                  <a:gd name="T79" fmla="*/ 22 h 57"/>
                  <a:gd name="T80" fmla="*/ 21 w 43"/>
                  <a:gd name="T81" fmla="*/ 29 h 57"/>
                  <a:gd name="T82" fmla="*/ 7 w 43"/>
                  <a:gd name="T83" fmla="*/ 15 h 57"/>
                  <a:gd name="T84" fmla="*/ 14 w 43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57">
                    <a:moveTo>
                      <a:pt x="14" y="7"/>
                    </a:moveTo>
                    <a:lnTo>
                      <a:pt x="29" y="22"/>
                    </a:lnTo>
                    <a:lnTo>
                      <a:pt x="29" y="22"/>
                    </a:lnTo>
                    <a:lnTo>
                      <a:pt x="29" y="22"/>
                    </a:lnTo>
                    <a:lnTo>
                      <a:pt x="29" y="29"/>
                    </a:lnTo>
                    <a:lnTo>
                      <a:pt x="21" y="36"/>
                    </a:lnTo>
                    <a:lnTo>
                      <a:pt x="29" y="29"/>
                    </a:lnTo>
                    <a:lnTo>
                      <a:pt x="43" y="50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21" y="43"/>
                    </a:lnTo>
                    <a:lnTo>
                      <a:pt x="21" y="36"/>
                    </a:lnTo>
                    <a:lnTo>
                      <a:pt x="21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0" y="2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5"/>
                    </a:lnTo>
                    <a:lnTo>
                      <a:pt x="7" y="22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21" y="36"/>
                    </a:lnTo>
                    <a:lnTo>
                      <a:pt x="14" y="43"/>
                    </a:lnTo>
                    <a:lnTo>
                      <a:pt x="14" y="36"/>
                    </a:lnTo>
                    <a:lnTo>
                      <a:pt x="21" y="36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43" y="50"/>
                    </a:lnTo>
                    <a:lnTo>
                      <a:pt x="43" y="50"/>
                    </a:lnTo>
                    <a:lnTo>
                      <a:pt x="36" y="57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1" y="22"/>
                    </a:lnTo>
                    <a:lnTo>
                      <a:pt x="29" y="22"/>
                    </a:lnTo>
                    <a:lnTo>
                      <a:pt x="21" y="29"/>
                    </a:lnTo>
                    <a:lnTo>
                      <a:pt x="7" y="15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07" name="Freeform 63"/>
              <p:cNvSpPr>
                <a:spLocks/>
              </p:cNvSpPr>
              <p:nvPr/>
            </p:nvSpPr>
            <p:spPr bwMode="auto">
              <a:xfrm>
                <a:off x="4258" y="1898"/>
                <a:ext cx="170" cy="142"/>
              </a:xfrm>
              <a:custGeom>
                <a:avLst/>
                <a:gdLst>
                  <a:gd name="T0" fmla="*/ 170 w 170"/>
                  <a:gd name="T1" fmla="*/ 7 h 142"/>
                  <a:gd name="T2" fmla="*/ 64 w 170"/>
                  <a:gd name="T3" fmla="*/ 142 h 142"/>
                  <a:gd name="T4" fmla="*/ 0 w 170"/>
                  <a:gd name="T5" fmla="*/ 134 h 142"/>
                  <a:gd name="T6" fmla="*/ 107 w 170"/>
                  <a:gd name="T7" fmla="*/ 0 h 142"/>
                  <a:gd name="T8" fmla="*/ 170 w 170"/>
                  <a:gd name="T9" fmla="*/ 7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42">
                    <a:moveTo>
                      <a:pt x="170" y="7"/>
                    </a:moveTo>
                    <a:lnTo>
                      <a:pt x="64" y="142"/>
                    </a:lnTo>
                    <a:lnTo>
                      <a:pt x="0" y="134"/>
                    </a:lnTo>
                    <a:lnTo>
                      <a:pt x="107" y="0"/>
                    </a:lnTo>
                    <a:lnTo>
                      <a:pt x="170" y="7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08" name="Freeform 64"/>
              <p:cNvSpPr>
                <a:spLocks/>
              </p:cNvSpPr>
              <p:nvPr/>
            </p:nvSpPr>
            <p:spPr bwMode="auto">
              <a:xfrm>
                <a:off x="4251" y="1898"/>
                <a:ext cx="184" cy="149"/>
              </a:xfrm>
              <a:custGeom>
                <a:avLst/>
                <a:gdLst>
                  <a:gd name="T0" fmla="*/ 184 w 184"/>
                  <a:gd name="T1" fmla="*/ 14 h 149"/>
                  <a:gd name="T2" fmla="*/ 78 w 184"/>
                  <a:gd name="T3" fmla="*/ 149 h 149"/>
                  <a:gd name="T4" fmla="*/ 71 w 184"/>
                  <a:gd name="T5" fmla="*/ 149 h 149"/>
                  <a:gd name="T6" fmla="*/ 71 w 184"/>
                  <a:gd name="T7" fmla="*/ 149 h 149"/>
                  <a:gd name="T8" fmla="*/ 7 w 184"/>
                  <a:gd name="T9" fmla="*/ 142 h 149"/>
                  <a:gd name="T10" fmla="*/ 0 w 184"/>
                  <a:gd name="T11" fmla="*/ 142 h 149"/>
                  <a:gd name="T12" fmla="*/ 7 w 184"/>
                  <a:gd name="T13" fmla="*/ 134 h 149"/>
                  <a:gd name="T14" fmla="*/ 114 w 184"/>
                  <a:gd name="T15" fmla="*/ 0 h 149"/>
                  <a:gd name="T16" fmla="*/ 114 w 184"/>
                  <a:gd name="T17" fmla="*/ 0 h 149"/>
                  <a:gd name="T18" fmla="*/ 114 w 184"/>
                  <a:gd name="T19" fmla="*/ 0 h 149"/>
                  <a:gd name="T20" fmla="*/ 121 w 184"/>
                  <a:gd name="T21" fmla="*/ 7 h 149"/>
                  <a:gd name="T22" fmla="*/ 14 w 184"/>
                  <a:gd name="T23" fmla="*/ 142 h 149"/>
                  <a:gd name="T24" fmla="*/ 7 w 184"/>
                  <a:gd name="T25" fmla="*/ 134 h 149"/>
                  <a:gd name="T26" fmla="*/ 7 w 184"/>
                  <a:gd name="T27" fmla="*/ 134 h 149"/>
                  <a:gd name="T28" fmla="*/ 71 w 184"/>
                  <a:gd name="T29" fmla="*/ 142 h 149"/>
                  <a:gd name="T30" fmla="*/ 71 w 184"/>
                  <a:gd name="T31" fmla="*/ 149 h 149"/>
                  <a:gd name="T32" fmla="*/ 71 w 184"/>
                  <a:gd name="T33" fmla="*/ 142 h 149"/>
                  <a:gd name="T34" fmla="*/ 177 w 184"/>
                  <a:gd name="T35" fmla="*/ 7 h 149"/>
                  <a:gd name="T36" fmla="*/ 184 w 184"/>
                  <a:gd name="T37" fmla="*/ 1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4" h="149">
                    <a:moveTo>
                      <a:pt x="184" y="14"/>
                    </a:moveTo>
                    <a:lnTo>
                      <a:pt x="78" y="149"/>
                    </a:lnTo>
                    <a:lnTo>
                      <a:pt x="71" y="149"/>
                    </a:lnTo>
                    <a:lnTo>
                      <a:pt x="71" y="149"/>
                    </a:lnTo>
                    <a:lnTo>
                      <a:pt x="7" y="142"/>
                    </a:lnTo>
                    <a:lnTo>
                      <a:pt x="0" y="142"/>
                    </a:lnTo>
                    <a:lnTo>
                      <a:pt x="7" y="134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14" y="0"/>
                    </a:lnTo>
                    <a:lnTo>
                      <a:pt x="121" y="7"/>
                    </a:lnTo>
                    <a:lnTo>
                      <a:pt x="14" y="142"/>
                    </a:lnTo>
                    <a:lnTo>
                      <a:pt x="7" y="134"/>
                    </a:lnTo>
                    <a:lnTo>
                      <a:pt x="7" y="134"/>
                    </a:lnTo>
                    <a:lnTo>
                      <a:pt x="71" y="142"/>
                    </a:lnTo>
                    <a:lnTo>
                      <a:pt x="71" y="149"/>
                    </a:lnTo>
                    <a:lnTo>
                      <a:pt x="71" y="142"/>
                    </a:lnTo>
                    <a:lnTo>
                      <a:pt x="177" y="7"/>
                    </a:lnTo>
                    <a:lnTo>
                      <a:pt x="184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09" name="Freeform 65"/>
              <p:cNvSpPr>
                <a:spLocks/>
              </p:cNvSpPr>
              <p:nvPr/>
            </p:nvSpPr>
            <p:spPr bwMode="auto">
              <a:xfrm>
                <a:off x="4365" y="1898"/>
                <a:ext cx="78" cy="14"/>
              </a:xfrm>
              <a:custGeom>
                <a:avLst/>
                <a:gdLst>
                  <a:gd name="T0" fmla="*/ 0 w 78"/>
                  <a:gd name="T1" fmla="*/ 0 h 14"/>
                  <a:gd name="T2" fmla="*/ 63 w 78"/>
                  <a:gd name="T3" fmla="*/ 7 h 14"/>
                  <a:gd name="T4" fmla="*/ 78 w 78"/>
                  <a:gd name="T5" fmla="*/ 7 h 14"/>
                  <a:gd name="T6" fmla="*/ 70 w 78"/>
                  <a:gd name="T7" fmla="*/ 14 h 14"/>
                  <a:gd name="T8" fmla="*/ 63 w 78"/>
                  <a:gd name="T9" fmla="*/ 14 h 14"/>
                  <a:gd name="T10" fmla="*/ 0 w 78"/>
                  <a:gd name="T11" fmla="*/ 7 h 14"/>
                  <a:gd name="T12" fmla="*/ 0 w 78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4">
                    <a:moveTo>
                      <a:pt x="0" y="0"/>
                    </a:moveTo>
                    <a:lnTo>
                      <a:pt x="63" y="7"/>
                    </a:lnTo>
                    <a:lnTo>
                      <a:pt x="78" y="7"/>
                    </a:lnTo>
                    <a:lnTo>
                      <a:pt x="70" y="14"/>
                    </a:lnTo>
                    <a:lnTo>
                      <a:pt x="63" y="14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10" name="Freeform 66"/>
              <p:cNvSpPr>
                <a:spLocks/>
              </p:cNvSpPr>
              <p:nvPr/>
            </p:nvSpPr>
            <p:spPr bwMode="auto">
              <a:xfrm>
                <a:off x="4301" y="1926"/>
                <a:ext cx="78" cy="85"/>
              </a:xfrm>
              <a:custGeom>
                <a:avLst/>
                <a:gdLst>
                  <a:gd name="T0" fmla="*/ 42 w 78"/>
                  <a:gd name="T1" fmla="*/ 0 h 85"/>
                  <a:gd name="T2" fmla="*/ 78 w 78"/>
                  <a:gd name="T3" fmla="*/ 28 h 85"/>
                  <a:gd name="T4" fmla="*/ 42 w 78"/>
                  <a:gd name="T5" fmla="*/ 85 h 85"/>
                  <a:gd name="T6" fmla="*/ 0 w 78"/>
                  <a:gd name="T7" fmla="*/ 64 h 85"/>
                  <a:gd name="T8" fmla="*/ 42 w 78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42" y="0"/>
                    </a:moveTo>
                    <a:lnTo>
                      <a:pt x="78" y="28"/>
                    </a:lnTo>
                    <a:lnTo>
                      <a:pt x="42" y="85"/>
                    </a:lnTo>
                    <a:lnTo>
                      <a:pt x="0" y="64"/>
                    </a:lnTo>
                    <a:lnTo>
                      <a:pt x="42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11" name="Freeform 67"/>
              <p:cNvSpPr>
                <a:spLocks/>
              </p:cNvSpPr>
              <p:nvPr/>
            </p:nvSpPr>
            <p:spPr bwMode="auto">
              <a:xfrm>
                <a:off x="4294" y="1926"/>
                <a:ext cx="92" cy="92"/>
              </a:xfrm>
              <a:custGeom>
                <a:avLst/>
                <a:gdLst>
                  <a:gd name="T0" fmla="*/ 49 w 92"/>
                  <a:gd name="T1" fmla="*/ 0 h 92"/>
                  <a:gd name="T2" fmla="*/ 85 w 92"/>
                  <a:gd name="T3" fmla="*/ 28 h 92"/>
                  <a:gd name="T4" fmla="*/ 92 w 92"/>
                  <a:gd name="T5" fmla="*/ 36 h 92"/>
                  <a:gd name="T6" fmla="*/ 92 w 92"/>
                  <a:gd name="T7" fmla="*/ 36 h 92"/>
                  <a:gd name="T8" fmla="*/ 56 w 92"/>
                  <a:gd name="T9" fmla="*/ 92 h 92"/>
                  <a:gd name="T10" fmla="*/ 42 w 92"/>
                  <a:gd name="T11" fmla="*/ 92 h 92"/>
                  <a:gd name="T12" fmla="*/ 42 w 92"/>
                  <a:gd name="T13" fmla="*/ 92 h 92"/>
                  <a:gd name="T14" fmla="*/ 0 w 92"/>
                  <a:gd name="T15" fmla="*/ 71 h 92"/>
                  <a:gd name="T16" fmla="*/ 0 w 92"/>
                  <a:gd name="T17" fmla="*/ 71 h 92"/>
                  <a:gd name="T18" fmla="*/ 7 w 92"/>
                  <a:gd name="T19" fmla="*/ 64 h 92"/>
                  <a:gd name="T20" fmla="*/ 7 w 92"/>
                  <a:gd name="T21" fmla="*/ 64 h 92"/>
                  <a:gd name="T22" fmla="*/ 49 w 92"/>
                  <a:gd name="T23" fmla="*/ 85 h 92"/>
                  <a:gd name="T24" fmla="*/ 42 w 92"/>
                  <a:gd name="T25" fmla="*/ 92 h 92"/>
                  <a:gd name="T26" fmla="*/ 49 w 92"/>
                  <a:gd name="T27" fmla="*/ 85 h 92"/>
                  <a:gd name="T28" fmla="*/ 85 w 92"/>
                  <a:gd name="T29" fmla="*/ 28 h 92"/>
                  <a:gd name="T30" fmla="*/ 92 w 92"/>
                  <a:gd name="T31" fmla="*/ 36 h 92"/>
                  <a:gd name="T32" fmla="*/ 78 w 92"/>
                  <a:gd name="T33" fmla="*/ 36 h 92"/>
                  <a:gd name="T34" fmla="*/ 42 w 92"/>
                  <a:gd name="T35" fmla="*/ 7 h 92"/>
                  <a:gd name="T36" fmla="*/ 49 w 92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92">
                    <a:moveTo>
                      <a:pt x="49" y="0"/>
                    </a:moveTo>
                    <a:lnTo>
                      <a:pt x="85" y="28"/>
                    </a:lnTo>
                    <a:lnTo>
                      <a:pt x="92" y="36"/>
                    </a:lnTo>
                    <a:lnTo>
                      <a:pt x="92" y="36"/>
                    </a:lnTo>
                    <a:lnTo>
                      <a:pt x="56" y="92"/>
                    </a:lnTo>
                    <a:lnTo>
                      <a:pt x="42" y="92"/>
                    </a:lnTo>
                    <a:lnTo>
                      <a:pt x="42" y="92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7" y="64"/>
                    </a:lnTo>
                    <a:lnTo>
                      <a:pt x="7" y="64"/>
                    </a:lnTo>
                    <a:lnTo>
                      <a:pt x="49" y="85"/>
                    </a:lnTo>
                    <a:lnTo>
                      <a:pt x="42" y="92"/>
                    </a:lnTo>
                    <a:lnTo>
                      <a:pt x="49" y="85"/>
                    </a:lnTo>
                    <a:lnTo>
                      <a:pt x="85" y="28"/>
                    </a:lnTo>
                    <a:lnTo>
                      <a:pt x="92" y="36"/>
                    </a:lnTo>
                    <a:lnTo>
                      <a:pt x="78" y="36"/>
                    </a:lnTo>
                    <a:lnTo>
                      <a:pt x="42" y="7"/>
                    </a:lnTo>
                    <a:lnTo>
                      <a:pt x="49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12" name="Freeform 68"/>
              <p:cNvSpPr>
                <a:spLocks/>
              </p:cNvSpPr>
              <p:nvPr/>
            </p:nvSpPr>
            <p:spPr bwMode="auto">
              <a:xfrm>
                <a:off x="4301" y="1926"/>
                <a:ext cx="49" cy="71"/>
              </a:xfrm>
              <a:custGeom>
                <a:avLst/>
                <a:gdLst>
                  <a:gd name="T0" fmla="*/ 0 w 49"/>
                  <a:gd name="T1" fmla="*/ 64 h 71"/>
                  <a:gd name="T2" fmla="*/ 42 w 49"/>
                  <a:gd name="T3" fmla="*/ 0 h 71"/>
                  <a:gd name="T4" fmla="*/ 42 w 49"/>
                  <a:gd name="T5" fmla="*/ 0 h 71"/>
                  <a:gd name="T6" fmla="*/ 42 w 49"/>
                  <a:gd name="T7" fmla="*/ 0 h 71"/>
                  <a:gd name="T8" fmla="*/ 49 w 49"/>
                  <a:gd name="T9" fmla="*/ 7 h 71"/>
                  <a:gd name="T10" fmla="*/ 7 w 49"/>
                  <a:gd name="T11" fmla="*/ 71 h 71"/>
                  <a:gd name="T12" fmla="*/ 0 w 49"/>
                  <a:gd name="T13" fmla="*/ 6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71">
                    <a:moveTo>
                      <a:pt x="0" y="64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9" y="7"/>
                    </a:lnTo>
                    <a:lnTo>
                      <a:pt x="7" y="71"/>
                    </a:lnTo>
                    <a:lnTo>
                      <a:pt x="0" y="64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13" name="Freeform 69"/>
              <p:cNvSpPr>
                <a:spLocks/>
              </p:cNvSpPr>
              <p:nvPr/>
            </p:nvSpPr>
            <p:spPr bwMode="auto">
              <a:xfrm>
                <a:off x="4315" y="1940"/>
                <a:ext cx="64" cy="57"/>
              </a:xfrm>
              <a:custGeom>
                <a:avLst/>
                <a:gdLst>
                  <a:gd name="T0" fmla="*/ 0 w 64"/>
                  <a:gd name="T1" fmla="*/ 36 h 57"/>
                  <a:gd name="T2" fmla="*/ 21 w 64"/>
                  <a:gd name="T3" fmla="*/ 0 h 57"/>
                  <a:gd name="T4" fmla="*/ 64 w 64"/>
                  <a:gd name="T5" fmla="*/ 22 h 57"/>
                  <a:gd name="T6" fmla="*/ 35 w 64"/>
                  <a:gd name="T7" fmla="*/ 57 h 57"/>
                  <a:gd name="T8" fmla="*/ 0 w 64"/>
                  <a:gd name="T9" fmla="*/ 3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7">
                    <a:moveTo>
                      <a:pt x="0" y="36"/>
                    </a:moveTo>
                    <a:lnTo>
                      <a:pt x="21" y="0"/>
                    </a:lnTo>
                    <a:lnTo>
                      <a:pt x="64" y="22"/>
                    </a:lnTo>
                    <a:lnTo>
                      <a:pt x="35" y="57"/>
                    </a:lnTo>
                    <a:lnTo>
                      <a:pt x="0" y="36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2214" name="Picture 70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5" y="1947"/>
                <a:ext cx="64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215" name="Freeform 71"/>
              <p:cNvSpPr>
                <a:spLocks/>
              </p:cNvSpPr>
              <p:nvPr/>
            </p:nvSpPr>
            <p:spPr bwMode="auto">
              <a:xfrm>
                <a:off x="4244" y="2373"/>
                <a:ext cx="36" cy="49"/>
              </a:xfrm>
              <a:custGeom>
                <a:avLst/>
                <a:gdLst>
                  <a:gd name="T0" fmla="*/ 7 w 36"/>
                  <a:gd name="T1" fmla="*/ 0 h 49"/>
                  <a:gd name="T2" fmla="*/ 14 w 36"/>
                  <a:gd name="T3" fmla="*/ 14 h 49"/>
                  <a:gd name="T4" fmla="*/ 14 w 36"/>
                  <a:gd name="T5" fmla="*/ 21 h 49"/>
                  <a:gd name="T6" fmla="*/ 36 w 36"/>
                  <a:gd name="T7" fmla="*/ 42 h 49"/>
                  <a:gd name="T8" fmla="*/ 28 w 36"/>
                  <a:gd name="T9" fmla="*/ 49 h 49"/>
                  <a:gd name="T10" fmla="*/ 14 w 36"/>
                  <a:gd name="T11" fmla="*/ 28 h 49"/>
                  <a:gd name="T12" fmla="*/ 7 w 36"/>
                  <a:gd name="T13" fmla="*/ 28 h 49"/>
                  <a:gd name="T14" fmla="*/ 0 w 36"/>
                  <a:gd name="T15" fmla="*/ 7 h 49"/>
                  <a:gd name="T16" fmla="*/ 7 w 3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9">
                    <a:moveTo>
                      <a:pt x="7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36" y="42"/>
                    </a:lnTo>
                    <a:lnTo>
                      <a:pt x="28" y="49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16" name="Freeform 72"/>
              <p:cNvSpPr>
                <a:spLocks/>
              </p:cNvSpPr>
              <p:nvPr/>
            </p:nvSpPr>
            <p:spPr bwMode="auto">
              <a:xfrm>
                <a:off x="4244" y="2373"/>
                <a:ext cx="50" cy="63"/>
              </a:xfrm>
              <a:custGeom>
                <a:avLst/>
                <a:gdLst>
                  <a:gd name="T0" fmla="*/ 14 w 50"/>
                  <a:gd name="T1" fmla="*/ 0 h 63"/>
                  <a:gd name="T2" fmla="*/ 21 w 50"/>
                  <a:gd name="T3" fmla="*/ 14 h 63"/>
                  <a:gd name="T4" fmla="*/ 21 w 50"/>
                  <a:gd name="T5" fmla="*/ 14 h 63"/>
                  <a:gd name="T6" fmla="*/ 21 w 50"/>
                  <a:gd name="T7" fmla="*/ 14 h 63"/>
                  <a:gd name="T8" fmla="*/ 21 w 50"/>
                  <a:gd name="T9" fmla="*/ 21 h 63"/>
                  <a:gd name="T10" fmla="*/ 14 w 50"/>
                  <a:gd name="T11" fmla="*/ 28 h 63"/>
                  <a:gd name="T12" fmla="*/ 21 w 50"/>
                  <a:gd name="T13" fmla="*/ 21 h 63"/>
                  <a:gd name="T14" fmla="*/ 43 w 50"/>
                  <a:gd name="T15" fmla="*/ 42 h 63"/>
                  <a:gd name="T16" fmla="*/ 50 w 50"/>
                  <a:gd name="T17" fmla="*/ 42 h 63"/>
                  <a:gd name="T18" fmla="*/ 43 w 50"/>
                  <a:gd name="T19" fmla="*/ 49 h 63"/>
                  <a:gd name="T20" fmla="*/ 36 w 50"/>
                  <a:gd name="T21" fmla="*/ 56 h 63"/>
                  <a:gd name="T22" fmla="*/ 36 w 50"/>
                  <a:gd name="T23" fmla="*/ 63 h 63"/>
                  <a:gd name="T24" fmla="*/ 28 w 50"/>
                  <a:gd name="T25" fmla="*/ 56 h 63"/>
                  <a:gd name="T26" fmla="*/ 14 w 50"/>
                  <a:gd name="T27" fmla="*/ 35 h 63"/>
                  <a:gd name="T28" fmla="*/ 14 w 50"/>
                  <a:gd name="T29" fmla="*/ 28 h 63"/>
                  <a:gd name="T30" fmla="*/ 14 w 50"/>
                  <a:gd name="T31" fmla="*/ 35 h 63"/>
                  <a:gd name="T32" fmla="*/ 7 w 50"/>
                  <a:gd name="T33" fmla="*/ 35 h 63"/>
                  <a:gd name="T34" fmla="*/ 7 w 50"/>
                  <a:gd name="T35" fmla="*/ 35 h 63"/>
                  <a:gd name="T36" fmla="*/ 7 w 50"/>
                  <a:gd name="T37" fmla="*/ 28 h 63"/>
                  <a:gd name="T38" fmla="*/ 0 w 50"/>
                  <a:gd name="T39" fmla="*/ 7 h 63"/>
                  <a:gd name="T40" fmla="*/ 0 w 50"/>
                  <a:gd name="T41" fmla="*/ 7 h 63"/>
                  <a:gd name="T42" fmla="*/ 0 w 50"/>
                  <a:gd name="T43" fmla="*/ 7 h 63"/>
                  <a:gd name="T44" fmla="*/ 7 w 50"/>
                  <a:gd name="T45" fmla="*/ 7 h 63"/>
                  <a:gd name="T46" fmla="*/ 14 w 50"/>
                  <a:gd name="T47" fmla="*/ 28 h 63"/>
                  <a:gd name="T48" fmla="*/ 7 w 50"/>
                  <a:gd name="T49" fmla="*/ 28 h 63"/>
                  <a:gd name="T50" fmla="*/ 7 w 50"/>
                  <a:gd name="T51" fmla="*/ 28 h 63"/>
                  <a:gd name="T52" fmla="*/ 14 w 50"/>
                  <a:gd name="T53" fmla="*/ 28 h 63"/>
                  <a:gd name="T54" fmla="*/ 21 w 50"/>
                  <a:gd name="T55" fmla="*/ 28 h 63"/>
                  <a:gd name="T56" fmla="*/ 21 w 50"/>
                  <a:gd name="T57" fmla="*/ 28 h 63"/>
                  <a:gd name="T58" fmla="*/ 36 w 50"/>
                  <a:gd name="T59" fmla="*/ 49 h 63"/>
                  <a:gd name="T60" fmla="*/ 28 w 50"/>
                  <a:gd name="T61" fmla="*/ 56 h 63"/>
                  <a:gd name="T62" fmla="*/ 28 w 50"/>
                  <a:gd name="T63" fmla="*/ 49 h 63"/>
                  <a:gd name="T64" fmla="*/ 36 w 50"/>
                  <a:gd name="T65" fmla="*/ 42 h 63"/>
                  <a:gd name="T66" fmla="*/ 43 w 50"/>
                  <a:gd name="T67" fmla="*/ 49 h 63"/>
                  <a:gd name="T68" fmla="*/ 36 w 50"/>
                  <a:gd name="T69" fmla="*/ 49 h 63"/>
                  <a:gd name="T70" fmla="*/ 14 w 50"/>
                  <a:gd name="T71" fmla="*/ 28 h 63"/>
                  <a:gd name="T72" fmla="*/ 14 w 50"/>
                  <a:gd name="T73" fmla="*/ 28 h 63"/>
                  <a:gd name="T74" fmla="*/ 14 w 50"/>
                  <a:gd name="T75" fmla="*/ 21 h 63"/>
                  <a:gd name="T76" fmla="*/ 14 w 50"/>
                  <a:gd name="T77" fmla="*/ 14 h 63"/>
                  <a:gd name="T78" fmla="*/ 21 w 50"/>
                  <a:gd name="T79" fmla="*/ 14 h 63"/>
                  <a:gd name="T80" fmla="*/ 14 w 50"/>
                  <a:gd name="T81" fmla="*/ 14 h 63"/>
                  <a:gd name="T82" fmla="*/ 7 w 50"/>
                  <a:gd name="T83" fmla="*/ 0 h 63"/>
                  <a:gd name="T84" fmla="*/ 14 w 50"/>
                  <a:gd name="T8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3">
                    <a:moveTo>
                      <a:pt x="14" y="0"/>
                    </a:moveTo>
                    <a:lnTo>
                      <a:pt x="21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14" y="28"/>
                    </a:lnTo>
                    <a:lnTo>
                      <a:pt x="21" y="21"/>
                    </a:lnTo>
                    <a:lnTo>
                      <a:pt x="43" y="42"/>
                    </a:lnTo>
                    <a:lnTo>
                      <a:pt x="50" y="42"/>
                    </a:lnTo>
                    <a:lnTo>
                      <a:pt x="43" y="49"/>
                    </a:lnTo>
                    <a:lnTo>
                      <a:pt x="36" y="56"/>
                    </a:lnTo>
                    <a:lnTo>
                      <a:pt x="36" y="63"/>
                    </a:lnTo>
                    <a:lnTo>
                      <a:pt x="28" y="56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6" y="49"/>
                    </a:lnTo>
                    <a:lnTo>
                      <a:pt x="28" y="56"/>
                    </a:lnTo>
                    <a:lnTo>
                      <a:pt x="28" y="49"/>
                    </a:lnTo>
                    <a:lnTo>
                      <a:pt x="36" y="42"/>
                    </a:lnTo>
                    <a:lnTo>
                      <a:pt x="43" y="49"/>
                    </a:lnTo>
                    <a:lnTo>
                      <a:pt x="36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14" y="14"/>
                    </a:lnTo>
                    <a:lnTo>
                      <a:pt x="7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17" name="Freeform 73"/>
              <p:cNvSpPr>
                <a:spLocks/>
              </p:cNvSpPr>
              <p:nvPr/>
            </p:nvSpPr>
            <p:spPr bwMode="auto">
              <a:xfrm>
                <a:off x="4244" y="2366"/>
                <a:ext cx="14" cy="21"/>
              </a:xfrm>
              <a:custGeom>
                <a:avLst/>
                <a:gdLst>
                  <a:gd name="T0" fmla="*/ 0 w 14"/>
                  <a:gd name="T1" fmla="*/ 14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14 h 21"/>
                  <a:gd name="T10" fmla="*/ 7 w 14"/>
                  <a:gd name="T11" fmla="*/ 21 h 21"/>
                  <a:gd name="T12" fmla="*/ 0 w 14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14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4"/>
                    </a:lnTo>
                    <a:lnTo>
                      <a:pt x="7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18" name="Freeform 74"/>
              <p:cNvSpPr>
                <a:spLocks/>
              </p:cNvSpPr>
              <p:nvPr/>
            </p:nvSpPr>
            <p:spPr bwMode="auto">
              <a:xfrm>
                <a:off x="4237" y="2252"/>
                <a:ext cx="177" cy="156"/>
              </a:xfrm>
              <a:custGeom>
                <a:avLst/>
                <a:gdLst>
                  <a:gd name="T0" fmla="*/ 170 w 177"/>
                  <a:gd name="T1" fmla="*/ 0 h 156"/>
                  <a:gd name="T2" fmla="*/ 64 w 177"/>
                  <a:gd name="T3" fmla="*/ 142 h 156"/>
                  <a:gd name="T4" fmla="*/ 0 w 177"/>
                  <a:gd name="T5" fmla="*/ 128 h 156"/>
                  <a:gd name="T6" fmla="*/ 14 w 177"/>
                  <a:gd name="T7" fmla="*/ 149 h 156"/>
                  <a:gd name="T8" fmla="*/ 71 w 177"/>
                  <a:gd name="T9" fmla="*/ 156 h 156"/>
                  <a:gd name="T10" fmla="*/ 177 w 177"/>
                  <a:gd name="T11" fmla="*/ 14 h 156"/>
                  <a:gd name="T12" fmla="*/ 170 w 177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56">
                    <a:moveTo>
                      <a:pt x="170" y="0"/>
                    </a:moveTo>
                    <a:lnTo>
                      <a:pt x="64" y="142"/>
                    </a:lnTo>
                    <a:lnTo>
                      <a:pt x="0" y="128"/>
                    </a:lnTo>
                    <a:lnTo>
                      <a:pt x="14" y="149"/>
                    </a:lnTo>
                    <a:lnTo>
                      <a:pt x="71" y="156"/>
                    </a:lnTo>
                    <a:lnTo>
                      <a:pt x="177" y="14"/>
                    </a:lnTo>
                    <a:lnTo>
                      <a:pt x="170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19" name="Freeform 75"/>
              <p:cNvSpPr>
                <a:spLocks/>
              </p:cNvSpPr>
              <p:nvPr/>
            </p:nvSpPr>
            <p:spPr bwMode="auto">
              <a:xfrm>
                <a:off x="4230" y="2252"/>
                <a:ext cx="198" cy="163"/>
              </a:xfrm>
              <a:custGeom>
                <a:avLst/>
                <a:gdLst>
                  <a:gd name="T0" fmla="*/ 184 w 198"/>
                  <a:gd name="T1" fmla="*/ 7 h 163"/>
                  <a:gd name="T2" fmla="*/ 78 w 198"/>
                  <a:gd name="T3" fmla="*/ 149 h 163"/>
                  <a:gd name="T4" fmla="*/ 71 w 198"/>
                  <a:gd name="T5" fmla="*/ 149 h 163"/>
                  <a:gd name="T6" fmla="*/ 71 w 198"/>
                  <a:gd name="T7" fmla="*/ 149 h 163"/>
                  <a:gd name="T8" fmla="*/ 7 w 198"/>
                  <a:gd name="T9" fmla="*/ 135 h 163"/>
                  <a:gd name="T10" fmla="*/ 7 w 198"/>
                  <a:gd name="T11" fmla="*/ 135 h 163"/>
                  <a:gd name="T12" fmla="*/ 14 w 198"/>
                  <a:gd name="T13" fmla="*/ 128 h 163"/>
                  <a:gd name="T14" fmla="*/ 28 w 198"/>
                  <a:gd name="T15" fmla="*/ 149 h 163"/>
                  <a:gd name="T16" fmla="*/ 21 w 198"/>
                  <a:gd name="T17" fmla="*/ 156 h 163"/>
                  <a:gd name="T18" fmla="*/ 21 w 198"/>
                  <a:gd name="T19" fmla="*/ 149 h 163"/>
                  <a:gd name="T20" fmla="*/ 78 w 198"/>
                  <a:gd name="T21" fmla="*/ 156 h 163"/>
                  <a:gd name="T22" fmla="*/ 85 w 198"/>
                  <a:gd name="T23" fmla="*/ 163 h 163"/>
                  <a:gd name="T24" fmla="*/ 78 w 198"/>
                  <a:gd name="T25" fmla="*/ 156 h 163"/>
                  <a:gd name="T26" fmla="*/ 184 w 198"/>
                  <a:gd name="T27" fmla="*/ 14 h 163"/>
                  <a:gd name="T28" fmla="*/ 191 w 198"/>
                  <a:gd name="T29" fmla="*/ 14 h 163"/>
                  <a:gd name="T30" fmla="*/ 198 w 198"/>
                  <a:gd name="T31" fmla="*/ 21 h 163"/>
                  <a:gd name="T32" fmla="*/ 191 w 198"/>
                  <a:gd name="T33" fmla="*/ 21 h 163"/>
                  <a:gd name="T34" fmla="*/ 85 w 198"/>
                  <a:gd name="T35" fmla="*/ 163 h 163"/>
                  <a:gd name="T36" fmla="*/ 85 w 198"/>
                  <a:gd name="T37" fmla="*/ 163 h 163"/>
                  <a:gd name="T38" fmla="*/ 78 w 198"/>
                  <a:gd name="T39" fmla="*/ 163 h 163"/>
                  <a:gd name="T40" fmla="*/ 21 w 198"/>
                  <a:gd name="T41" fmla="*/ 156 h 163"/>
                  <a:gd name="T42" fmla="*/ 21 w 198"/>
                  <a:gd name="T43" fmla="*/ 156 h 163"/>
                  <a:gd name="T44" fmla="*/ 21 w 198"/>
                  <a:gd name="T45" fmla="*/ 156 h 163"/>
                  <a:gd name="T46" fmla="*/ 7 w 198"/>
                  <a:gd name="T47" fmla="*/ 135 h 163"/>
                  <a:gd name="T48" fmla="*/ 0 w 198"/>
                  <a:gd name="T49" fmla="*/ 128 h 163"/>
                  <a:gd name="T50" fmla="*/ 7 w 198"/>
                  <a:gd name="T51" fmla="*/ 128 h 163"/>
                  <a:gd name="T52" fmla="*/ 71 w 198"/>
                  <a:gd name="T53" fmla="*/ 142 h 163"/>
                  <a:gd name="T54" fmla="*/ 71 w 198"/>
                  <a:gd name="T55" fmla="*/ 149 h 163"/>
                  <a:gd name="T56" fmla="*/ 71 w 198"/>
                  <a:gd name="T57" fmla="*/ 142 h 163"/>
                  <a:gd name="T58" fmla="*/ 177 w 198"/>
                  <a:gd name="T59" fmla="*/ 0 h 163"/>
                  <a:gd name="T60" fmla="*/ 184 w 198"/>
                  <a:gd name="T61" fmla="*/ 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8" h="163">
                    <a:moveTo>
                      <a:pt x="184" y="7"/>
                    </a:moveTo>
                    <a:lnTo>
                      <a:pt x="78" y="149"/>
                    </a:lnTo>
                    <a:lnTo>
                      <a:pt x="71" y="149"/>
                    </a:lnTo>
                    <a:lnTo>
                      <a:pt x="71" y="149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14" y="128"/>
                    </a:lnTo>
                    <a:lnTo>
                      <a:pt x="28" y="149"/>
                    </a:lnTo>
                    <a:lnTo>
                      <a:pt x="21" y="156"/>
                    </a:lnTo>
                    <a:lnTo>
                      <a:pt x="21" y="149"/>
                    </a:lnTo>
                    <a:lnTo>
                      <a:pt x="78" y="156"/>
                    </a:lnTo>
                    <a:lnTo>
                      <a:pt x="85" y="163"/>
                    </a:lnTo>
                    <a:lnTo>
                      <a:pt x="78" y="156"/>
                    </a:lnTo>
                    <a:lnTo>
                      <a:pt x="184" y="14"/>
                    </a:lnTo>
                    <a:lnTo>
                      <a:pt x="191" y="14"/>
                    </a:lnTo>
                    <a:lnTo>
                      <a:pt x="198" y="21"/>
                    </a:lnTo>
                    <a:lnTo>
                      <a:pt x="191" y="21"/>
                    </a:lnTo>
                    <a:lnTo>
                      <a:pt x="85" y="163"/>
                    </a:lnTo>
                    <a:lnTo>
                      <a:pt x="85" y="163"/>
                    </a:lnTo>
                    <a:lnTo>
                      <a:pt x="78" y="163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21" y="156"/>
                    </a:lnTo>
                    <a:lnTo>
                      <a:pt x="7" y="135"/>
                    </a:lnTo>
                    <a:lnTo>
                      <a:pt x="0" y="128"/>
                    </a:lnTo>
                    <a:lnTo>
                      <a:pt x="7" y="128"/>
                    </a:lnTo>
                    <a:lnTo>
                      <a:pt x="71" y="142"/>
                    </a:lnTo>
                    <a:lnTo>
                      <a:pt x="71" y="149"/>
                    </a:lnTo>
                    <a:lnTo>
                      <a:pt x="71" y="142"/>
                    </a:lnTo>
                    <a:lnTo>
                      <a:pt x="177" y="0"/>
                    </a:lnTo>
                    <a:lnTo>
                      <a:pt x="18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20" name="Freeform 76"/>
              <p:cNvSpPr>
                <a:spLocks/>
              </p:cNvSpPr>
              <p:nvPr/>
            </p:nvSpPr>
            <p:spPr bwMode="auto">
              <a:xfrm>
                <a:off x="4407" y="2245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7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21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21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21" name="Freeform 77"/>
              <p:cNvSpPr>
                <a:spLocks/>
              </p:cNvSpPr>
              <p:nvPr/>
            </p:nvSpPr>
            <p:spPr bwMode="auto">
              <a:xfrm>
                <a:off x="4400" y="2259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14 w 35"/>
                  <a:gd name="T3" fmla="*/ 21 h 50"/>
                  <a:gd name="T4" fmla="*/ 14 w 35"/>
                  <a:gd name="T5" fmla="*/ 29 h 50"/>
                  <a:gd name="T6" fmla="*/ 35 w 35"/>
                  <a:gd name="T7" fmla="*/ 50 h 50"/>
                  <a:gd name="T8" fmla="*/ 28 w 35"/>
                  <a:gd name="T9" fmla="*/ 50 h 50"/>
                  <a:gd name="T10" fmla="*/ 14 w 35"/>
                  <a:gd name="T11" fmla="*/ 29 h 50"/>
                  <a:gd name="T12" fmla="*/ 7 w 35"/>
                  <a:gd name="T13" fmla="*/ 29 h 50"/>
                  <a:gd name="T14" fmla="*/ 0 w 35"/>
                  <a:gd name="T15" fmla="*/ 14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14" y="21"/>
                    </a:lnTo>
                    <a:lnTo>
                      <a:pt x="14" y="29"/>
                    </a:lnTo>
                    <a:lnTo>
                      <a:pt x="35" y="50"/>
                    </a:lnTo>
                    <a:lnTo>
                      <a:pt x="28" y="50"/>
                    </a:lnTo>
                    <a:lnTo>
                      <a:pt x="14" y="29"/>
                    </a:lnTo>
                    <a:lnTo>
                      <a:pt x="7" y="29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22" name="Freeform 78"/>
              <p:cNvSpPr>
                <a:spLocks/>
              </p:cNvSpPr>
              <p:nvPr/>
            </p:nvSpPr>
            <p:spPr bwMode="auto">
              <a:xfrm>
                <a:off x="4400" y="2259"/>
                <a:ext cx="50" cy="57"/>
              </a:xfrm>
              <a:custGeom>
                <a:avLst/>
                <a:gdLst>
                  <a:gd name="T0" fmla="*/ 14 w 50"/>
                  <a:gd name="T1" fmla="*/ 0 h 57"/>
                  <a:gd name="T2" fmla="*/ 21 w 50"/>
                  <a:gd name="T3" fmla="*/ 21 h 57"/>
                  <a:gd name="T4" fmla="*/ 21 w 50"/>
                  <a:gd name="T5" fmla="*/ 21 h 57"/>
                  <a:gd name="T6" fmla="*/ 21 w 50"/>
                  <a:gd name="T7" fmla="*/ 21 h 57"/>
                  <a:gd name="T8" fmla="*/ 21 w 50"/>
                  <a:gd name="T9" fmla="*/ 29 h 57"/>
                  <a:gd name="T10" fmla="*/ 14 w 50"/>
                  <a:gd name="T11" fmla="*/ 36 h 57"/>
                  <a:gd name="T12" fmla="*/ 21 w 50"/>
                  <a:gd name="T13" fmla="*/ 29 h 57"/>
                  <a:gd name="T14" fmla="*/ 43 w 50"/>
                  <a:gd name="T15" fmla="*/ 50 h 57"/>
                  <a:gd name="T16" fmla="*/ 50 w 50"/>
                  <a:gd name="T17" fmla="*/ 57 h 57"/>
                  <a:gd name="T18" fmla="*/ 35 w 50"/>
                  <a:gd name="T19" fmla="*/ 57 h 57"/>
                  <a:gd name="T20" fmla="*/ 28 w 50"/>
                  <a:gd name="T21" fmla="*/ 57 h 57"/>
                  <a:gd name="T22" fmla="*/ 28 w 50"/>
                  <a:gd name="T23" fmla="*/ 57 h 57"/>
                  <a:gd name="T24" fmla="*/ 28 w 50"/>
                  <a:gd name="T25" fmla="*/ 57 h 57"/>
                  <a:gd name="T26" fmla="*/ 14 w 50"/>
                  <a:gd name="T27" fmla="*/ 36 h 57"/>
                  <a:gd name="T28" fmla="*/ 14 w 50"/>
                  <a:gd name="T29" fmla="*/ 29 h 57"/>
                  <a:gd name="T30" fmla="*/ 14 w 50"/>
                  <a:gd name="T31" fmla="*/ 36 h 57"/>
                  <a:gd name="T32" fmla="*/ 7 w 50"/>
                  <a:gd name="T33" fmla="*/ 36 h 57"/>
                  <a:gd name="T34" fmla="*/ 14 w 50"/>
                  <a:gd name="T35" fmla="*/ 36 h 57"/>
                  <a:gd name="T36" fmla="*/ 7 w 50"/>
                  <a:gd name="T37" fmla="*/ 29 h 57"/>
                  <a:gd name="T38" fmla="*/ 0 w 50"/>
                  <a:gd name="T39" fmla="*/ 14 h 57"/>
                  <a:gd name="T40" fmla="*/ 0 w 50"/>
                  <a:gd name="T41" fmla="*/ 14 h 57"/>
                  <a:gd name="T42" fmla="*/ 0 w 50"/>
                  <a:gd name="T43" fmla="*/ 14 h 57"/>
                  <a:gd name="T44" fmla="*/ 7 w 50"/>
                  <a:gd name="T45" fmla="*/ 14 h 57"/>
                  <a:gd name="T46" fmla="*/ 14 w 50"/>
                  <a:gd name="T47" fmla="*/ 29 h 57"/>
                  <a:gd name="T48" fmla="*/ 7 w 50"/>
                  <a:gd name="T49" fmla="*/ 29 h 57"/>
                  <a:gd name="T50" fmla="*/ 7 w 50"/>
                  <a:gd name="T51" fmla="*/ 29 h 57"/>
                  <a:gd name="T52" fmla="*/ 14 w 50"/>
                  <a:gd name="T53" fmla="*/ 29 h 57"/>
                  <a:gd name="T54" fmla="*/ 21 w 50"/>
                  <a:gd name="T55" fmla="*/ 29 h 57"/>
                  <a:gd name="T56" fmla="*/ 21 w 50"/>
                  <a:gd name="T57" fmla="*/ 29 h 57"/>
                  <a:gd name="T58" fmla="*/ 35 w 50"/>
                  <a:gd name="T59" fmla="*/ 50 h 57"/>
                  <a:gd name="T60" fmla="*/ 28 w 50"/>
                  <a:gd name="T61" fmla="*/ 57 h 57"/>
                  <a:gd name="T62" fmla="*/ 28 w 50"/>
                  <a:gd name="T63" fmla="*/ 50 h 57"/>
                  <a:gd name="T64" fmla="*/ 35 w 50"/>
                  <a:gd name="T65" fmla="*/ 50 h 57"/>
                  <a:gd name="T66" fmla="*/ 35 w 50"/>
                  <a:gd name="T67" fmla="*/ 57 h 57"/>
                  <a:gd name="T68" fmla="*/ 35 w 50"/>
                  <a:gd name="T69" fmla="*/ 57 h 57"/>
                  <a:gd name="T70" fmla="*/ 14 w 50"/>
                  <a:gd name="T71" fmla="*/ 36 h 57"/>
                  <a:gd name="T72" fmla="*/ 14 w 50"/>
                  <a:gd name="T73" fmla="*/ 36 h 57"/>
                  <a:gd name="T74" fmla="*/ 14 w 50"/>
                  <a:gd name="T75" fmla="*/ 29 h 57"/>
                  <a:gd name="T76" fmla="*/ 14 w 50"/>
                  <a:gd name="T77" fmla="*/ 21 h 57"/>
                  <a:gd name="T78" fmla="*/ 21 w 50"/>
                  <a:gd name="T79" fmla="*/ 21 h 57"/>
                  <a:gd name="T80" fmla="*/ 14 w 50"/>
                  <a:gd name="T81" fmla="*/ 21 h 57"/>
                  <a:gd name="T82" fmla="*/ 7 w 50"/>
                  <a:gd name="T83" fmla="*/ 0 h 57"/>
                  <a:gd name="T84" fmla="*/ 14 w 50"/>
                  <a:gd name="T8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14" y="0"/>
                    </a:moveTo>
                    <a:lnTo>
                      <a:pt x="21" y="21"/>
                    </a:lnTo>
                    <a:lnTo>
                      <a:pt x="21" y="21"/>
                    </a:lnTo>
                    <a:lnTo>
                      <a:pt x="21" y="21"/>
                    </a:lnTo>
                    <a:lnTo>
                      <a:pt x="21" y="29"/>
                    </a:lnTo>
                    <a:lnTo>
                      <a:pt x="14" y="36"/>
                    </a:lnTo>
                    <a:lnTo>
                      <a:pt x="21" y="29"/>
                    </a:lnTo>
                    <a:lnTo>
                      <a:pt x="43" y="50"/>
                    </a:lnTo>
                    <a:lnTo>
                      <a:pt x="50" y="57"/>
                    </a:lnTo>
                    <a:lnTo>
                      <a:pt x="35" y="57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14" y="36"/>
                    </a:lnTo>
                    <a:lnTo>
                      <a:pt x="7" y="36"/>
                    </a:lnTo>
                    <a:lnTo>
                      <a:pt x="14" y="36"/>
                    </a:lnTo>
                    <a:lnTo>
                      <a:pt x="7" y="29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14" y="29"/>
                    </a:lnTo>
                    <a:lnTo>
                      <a:pt x="7" y="29"/>
                    </a:lnTo>
                    <a:lnTo>
                      <a:pt x="7" y="29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35" y="50"/>
                    </a:lnTo>
                    <a:lnTo>
                      <a:pt x="28" y="57"/>
                    </a:lnTo>
                    <a:lnTo>
                      <a:pt x="28" y="50"/>
                    </a:lnTo>
                    <a:lnTo>
                      <a:pt x="35" y="50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14" y="36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7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23" name="Freeform 79"/>
              <p:cNvSpPr>
                <a:spLocks/>
              </p:cNvSpPr>
              <p:nvPr/>
            </p:nvSpPr>
            <p:spPr bwMode="auto">
              <a:xfrm>
                <a:off x="4400" y="2252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14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14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24" name="Freeform 80"/>
              <p:cNvSpPr>
                <a:spLocks/>
              </p:cNvSpPr>
              <p:nvPr/>
            </p:nvSpPr>
            <p:spPr bwMode="auto">
              <a:xfrm>
                <a:off x="4386" y="2280"/>
                <a:ext cx="35" cy="43"/>
              </a:xfrm>
              <a:custGeom>
                <a:avLst/>
                <a:gdLst>
                  <a:gd name="T0" fmla="*/ 7 w 35"/>
                  <a:gd name="T1" fmla="*/ 0 h 43"/>
                  <a:gd name="T2" fmla="*/ 21 w 35"/>
                  <a:gd name="T3" fmla="*/ 15 h 43"/>
                  <a:gd name="T4" fmla="*/ 21 w 35"/>
                  <a:gd name="T5" fmla="*/ 22 h 43"/>
                  <a:gd name="T6" fmla="*/ 35 w 35"/>
                  <a:gd name="T7" fmla="*/ 43 h 43"/>
                  <a:gd name="T8" fmla="*/ 28 w 35"/>
                  <a:gd name="T9" fmla="*/ 43 h 43"/>
                  <a:gd name="T10" fmla="*/ 14 w 35"/>
                  <a:gd name="T11" fmla="*/ 29 h 43"/>
                  <a:gd name="T12" fmla="*/ 14 w 35"/>
                  <a:gd name="T13" fmla="*/ 29 h 43"/>
                  <a:gd name="T14" fmla="*/ 0 w 35"/>
                  <a:gd name="T15" fmla="*/ 8 h 43"/>
                  <a:gd name="T16" fmla="*/ 7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7" y="0"/>
                    </a:moveTo>
                    <a:lnTo>
                      <a:pt x="21" y="15"/>
                    </a:lnTo>
                    <a:lnTo>
                      <a:pt x="21" y="22"/>
                    </a:lnTo>
                    <a:lnTo>
                      <a:pt x="35" y="43"/>
                    </a:lnTo>
                    <a:lnTo>
                      <a:pt x="28" y="43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0" y="8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25" name="Freeform 81"/>
              <p:cNvSpPr>
                <a:spLocks/>
              </p:cNvSpPr>
              <p:nvPr/>
            </p:nvSpPr>
            <p:spPr bwMode="auto">
              <a:xfrm>
                <a:off x="4386" y="2273"/>
                <a:ext cx="49" cy="57"/>
              </a:xfrm>
              <a:custGeom>
                <a:avLst/>
                <a:gdLst>
                  <a:gd name="T0" fmla="*/ 14 w 49"/>
                  <a:gd name="T1" fmla="*/ 7 h 57"/>
                  <a:gd name="T2" fmla="*/ 28 w 49"/>
                  <a:gd name="T3" fmla="*/ 22 h 57"/>
                  <a:gd name="T4" fmla="*/ 28 w 49"/>
                  <a:gd name="T5" fmla="*/ 22 h 57"/>
                  <a:gd name="T6" fmla="*/ 28 w 49"/>
                  <a:gd name="T7" fmla="*/ 22 h 57"/>
                  <a:gd name="T8" fmla="*/ 28 w 49"/>
                  <a:gd name="T9" fmla="*/ 29 h 57"/>
                  <a:gd name="T10" fmla="*/ 21 w 49"/>
                  <a:gd name="T11" fmla="*/ 36 h 57"/>
                  <a:gd name="T12" fmla="*/ 28 w 49"/>
                  <a:gd name="T13" fmla="*/ 29 h 57"/>
                  <a:gd name="T14" fmla="*/ 42 w 49"/>
                  <a:gd name="T15" fmla="*/ 50 h 57"/>
                  <a:gd name="T16" fmla="*/ 49 w 49"/>
                  <a:gd name="T17" fmla="*/ 57 h 57"/>
                  <a:gd name="T18" fmla="*/ 35 w 49"/>
                  <a:gd name="T19" fmla="*/ 57 h 57"/>
                  <a:gd name="T20" fmla="*/ 28 w 49"/>
                  <a:gd name="T21" fmla="*/ 57 h 57"/>
                  <a:gd name="T22" fmla="*/ 28 w 49"/>
                  <a:gd name="T23" fmla="*/ 57 h 57"/>
                  <a:gd name="T24" fmla="*/ 28 w 49"/>
                  <a:gd name="T25" fmla="*/ 57 h 57"/>
                  <a:gd name="T26" fmla="*/ 14 w 49"/>
                  <a:gd name="T27" fmla="*/ 43 h 57"/>
                  <a:gd name="T28" fmla="*/ 14 w 49"/>
                  <a:gd name="T29" fmla="*/ 43 h 57"/>
                  <a:gd name="T30" fmla="*/ 14 w 49"/>
                  <a:gd name="T31" fmla="*/ 43 h 57"/>
                  <a:gd name="T32" fmla="*/ 0 w 49"/>
                  <a:gd name="T33" fmla="*/ 22 h 57"/>
                  <a:gd name="T34" fmla="*/ 0 w 49"/>
                  <a:gd name="T35" fmla="*/ 15 h 57"/>
                  <a:gd name="T36" fmla="*/ 0 w 49"/>
                  <a:gd name="T37" fmla="*/ 15 h 57"/>
                  <a:gd name="T38" fmla="*/ 7 w 49"/>
                  <a:gd name="T39" fmla="*/ 7 h 57"/>
                  <a:gd name="T40" fmla="*/ 7 w 49"/>
                  <a:gd name="T41" fmla="*/ 0 h 57"/>
                  <a:gd name="T42" fmla="*/ 14 w 49"/>
                  <a:gd name="T43" fmla="*/ 7 h 57"/>
                  <a:gd name="T44" fmla="*/ 14 w 49"/>
                  <a:gd name="T45" fmla="*/ 15 h 57"/>
                  <a:gd name="T46" fmla="*/ 7 w 49"/>
                  <a:gd name="T47" fmla="*/ 22 h 57"/>
                  <a:gd name="T48" fmla="*/ 0 w 49"/>
                  <a:gd name="T49" fmla="*/ 15 h 57"/>
                  <a:gd name="T50" fmla="*/ 7 w 49"/>
                  <a:gd name="T51" fmla="*/ 15 h 57"/>
                  <a:gd name="T52" fmla="*/ 21 w 49"/>
                  <a:gd name="T53" fmla="*/ 36 h 57"/>
                  <a:gd name="T54" fmla="*/ 14 w 49"/>
                  <a:gd name="T55" fmla="*/ 43 h 57"/>
                  <a:gd name="T56" fmla="*/ 21 w 49"/>
                  <a:gd name="T57" fmla="*/ 36 h 57"/>
                  <a:gd name="T58" fmla="*/ 35 w 49"/>
                  <a:gd name="T59" fmla="*/ 50 h 57"/>
                  <a:gd name="T60" fmla="*/ 28 w 49"/>
                  <a:gd name="T61" fmla="*/ 57 h 57"/>
                  <a:gd name="T62" fmla="*/ 28 w 49"/>
                  <a:gd name="T63" fmla="*/ 50 h 57"/>
                  <a:gd name="T64" fmla="*/ 35 w 49"/>
                  <a:gd name="T65" fmla="*/ 50 h 57"/>
                  <a:gd name="T66" fmla="*/ 35 w 49"/>
                  <a:gd name="T67" fmla="*/ 57 h 57"/>
                  <a:gd name="T68" fmla="*/ 35 w 49"/>
                  <a:gd name="T69" fmla="*/ 57 h 57"/>
                  <a:gd name="T70" fmla="*/ 21 w 49"/>
                  <a:gd name="T71" fmla="*/ 36 h 57"/>
                  <a:gd name="T72" fmla="*/ 21 w 49"/>
                  <a:gd name="T73" fmla="*/ 36 h 57"/>
                  <a:gd name="T74" fmla="*/ 21 w 49"/>
                  <a:gd name="T75" fmla="*/ 29 h 57"/>
                  <a:gd name="T76" fmla="*/ 21 w 49"/>
                  <a:gd name="T77" fmla="*/ 22 h 57"/>
                  <a:gd name="T78" fmla="*/ 28 w 49"/>
                  <a:gd name="T79" fmla="*/ 22 h 57"/>
                  <a:gd name="T80" fmla="*/ 21 w 49"/>
                  <a:gd name="T81" fmla="*/ 29 h 57"/>
                  <a:gd name="T82" fmla="*/ 7 w 49"/>
                  <a:gd name="T83" fmla="*/ 15 h 57"/>
                  <a:gd name="T84" fmla="*/ 14 w 49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57">
                    <a:moveTo>
                      <a:pt x="14" y="7"/>
                    </a:moveTo>
                    <a:lnTo>
                      <a:pt x="28" y="22"/>
                    </a:lnTo>
                    <a:lnTo>
                      <a:pt x="28" y="22"/>
                    </a:lnTo>
                    <a:lnTo>
                      <a:pt x="28" y="22"/>
                    </a:lnTo>
                    <a:lnTo>
                      <a:pt x="28" y="29"/>
                    </a:lnTo>
                    <a:lnTo>
                      <a:pt x="21" y="36"/>
                    </a:lnTo>
                    <a:lnTo>
                      <a:pt x="28" y="29"/>
                    </a:lnTo>
                    <a:lnTo>
                      <a:pt x="42" y="50"/>
                    </a:lnTo>
                    <a:lnTo>
                      <a:pt x="49" y="57"/>
                    </a:lnTo>
                    <a:lnTo>
                      <a:pt x="35" y="57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14" y="43"/>
                    </a:lnTo>
                    <a:lnTo>
                      <a:pt x="0" y="22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15"/>
                    </a:lnTo>
                    <a:lnTo>
                      <a:pt x="7" y="22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21" y="36"/>
                    </a:lnTo>
                    <a:lnTo>
                      <a:pt x="14" y="43"/>
                    </a:lnTo>
                    <a:lnTo>
                      <a:pt x="21" y="36"/>
                    </a:lnTo>
                    <a:lnTo>
                      <a:pt x="35" y="50"/>
                    </a:lnTo>
                    <a:lnTo>
                      <a:pt x="28" y="57"/>
                    </a:lnTo>
                    <a:lnTo>
                      <a:pt x="28" y="50"/>
                    </a:lnTo>
                    <a:lnTo>
                      <a:pt x="35" y="50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1" y="22"/>
                    </a:lnTo>
                    <a:lnTo>
                      <a:pt x="28" y="22"/>
                    </a:lnTo>
                    <a:lnTo>
                      <a:pt x="21" y="29"/>
                    </a:lnTo>
                    <a:lnTo>
                      <a:pt x="7" y="15"/>
                    </a:lnTo>
                    <a:lnTo>
                      <a:pt x="1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26" name="Freeform 82"/>
              <p:cNvSpPr>
                <a:spLocks/>
              </p:cNvSpPr>
              <p:nvPr/>
            </p:nvSpPr>
            <p:spPr bwMode="auto">
              <a:xfrm>
                <a:off x="4372" y="2295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21 h 49"/>
                  <a:gd name="T4" fmla="*/ 21 w 35"/>
                  <a:gd name="T5" fmla="*/ 28 h 49"/>
                  <a:gd name="T6" fmla="*/ 35 w 35"/>
                  <a:gd name="T7" fmla="*/ 42 h 49"/>
                  <a:gd name="T8" fmla="*/ 35 w 35"/>
                  <a:gd name="T9" fmla="*/ 49 h 49"/>
                  <a:gd name="T10" fmla="*/ 14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42"/>
                    </a:lnTo>
                    <a:lnTo>
                      <a:pt x="35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27" name="Freeform 83"/>
              <p:cNvSpPr>
                <a:spLocks/>
              </p:cNvSpPr>
              <p:nvPr/>
            </p:nvSpPr>
            <p:spPr bwMode="auto">
              <a:xfrm>
                <a:off x="4365" y="2288"/>
                <a:ext cx="49" cy="70"/>
              </a:xfrm>
              <a:custGeom>
                <a:avLst/>
                <a:gdLst>
                  <a:gd name="T0" fmla="*/ 21 w 49"/>
                  <a:gd name="T1" fmla="*/ 7 h 70"/>
                  <a:gd name="T2" fmla="*/ 35 w 49"/>
                  <a:gd name="T3" fmla="*/ 28 h 70"/>
                  <a:gd name="T4" fmla="*/ 35 w 49"/>
                  <a:gd name="T5" fmla="*/ 28 h 70"/>
                  <a:gd name="T6" fmla="*/ 35 w 49"/>
                  <a:gd name="T7" fmla="*/ 28 h 70"/>
                  <a:gd name="T8" fmla="*/ 35 w 49"/>
                  <a:gd name="T9" fmla="*/ 35 h 70"/>
                  <a:gd name="T10" fmla="*/ 28 w 49"/>
                  <a:gd name="T11" fmla="*/ 42 h 70"/>
                  <a:gd name="T12" fmla="*/ 35 w 49"/>
                  <a:gd name="T13" fmla="*/ 35 h 70"/>
                  <a:gd name="T14" fmla="*/ 49 w 49"/>
                  <a:gd name="T15" fmla="*/ 49 h 70"/>
                  <a:gd name="T16" fmla="*/ 49 w 49"/>
                  <a:gd name="T17" fmla="*/ 49 h 70"/>
                  <a:gd name="T18" fmla="*/ 49 w 49"/>
                  <a:gd name="T19" fmla="*/ 49 h 70"/>
                  <a:gd name="T20" fmla="*/ 49 w 49"/>
                  <a:gd name="T21" fmla="*/ 56 h 70"/>
                  <a:gd name="T22" fmla="*/ 49 w 49"/>
                  <a:gd name="T23" fmla="*/ 70 h 70"/>
                  <a:gd name="T24" fmla="*/ 42 w 49"/>
                  <a:gd name="T25" fmla="*/ 63 h 70"/>
                  <a:gd name="T26" fmla="*/ 7 w 49"/>
                  <a:gd name="T27" fmla="*/ 28 h 70"/>
                  <a:gd name="T28" fmla="*/ 0 w 49"/>
                  <a:gd name="T29" fmla="*/ 28 h 70"/>
                  <a:gd name="T30" fmla="*/ 7 w 49"/>
                  <a:gd name="T31" fmla="*/ 21 h 70"/>
                  <a:gd name="T32" fmla="*/ 14 w 49"/>
                  <a:gd name="T33" fmla="*/ 7 h 70"/>
                  <a:gd name="T34" fmla="*/ 14 w 49"/>
                  <a:gd name="T35" fmla="*/ 0 h 70"/>
                  <a:gd name="T36" fmla="*/ 21 w 49"/>
                  <a:gd name="T37" fmla="*/ 7 h 70"/>
                  <a:gd name="T38" fmla="*/ 21 w 49"/>
                  <a:gd name="T39" fmla="*/ 7 h 70"/>
                  <a:gd name="T40" fmla="*/ 14 w 49"/>
                  <a:gd name="T41" fmla="*/ 21 h 70"/>
                  <a:gd name="T42" fmla="*/ 7 w 49"/>
                  <a:gd name="T43" fmla="*/ 21 h 70"/>
                  <a:gd name="T44" fmla="*/ 14 w 49"/>
                  <a:gd name="T45" fmla="*/ 21 h 70"/>
                  <a:gd name="T46" fmla="*/ 49 w 49"/>
                  <a:gd name="T47" fmla="*/ 56 h 70"/>
                  <a:gd name="T48" fmla="*/ 42 w 49"/>
                  <a:gd name="T49" fmla="*/ 63 h 70"/>
                  <a:gd name="T50" fmla="*/ 42 w 49"/>
                  <a:gd name="T51" fmla="*/ 56 h 70"/>
                  <a:gd name="T52" fmla="*/ 42 w 49"/>
                  <a:gd name="T53" fmla="*/ 49 h 70"/>
                  <a:gd name="T54" fmla="*/ 49 w 49"/>
                  <a:gd name="T55" fmla="*/ 49 h 70"/>
                  <a:gd name="T56" fmla="*/ 42 w 49"/>
                  <a:gd name="T57" fmla="*/ 56 h 70"/>
                  <a:gd name="T58" fmla="*/ 28 w 49"/>
                  <a:gd name="T59" fmla="*/ 42 h 70"/>
                  <a:gd name="T60" fmla="*/ 28 w 49"/>
                  <a:gd name="T61" fmla="*/ 42 h 70"/>
                  <a:gd name="T62" fmla="*/ 28 w 49"/>
                  <a:gd name="T63" fmla="*/ 35 h 70"/>
                  <a:gd name="T64" fmla="*/ 28 w 49"/>
                  <a:gd name="T65" fmla="*/ 28 h 70"/>
                  <a:gd name="T66" fmla="*/ 35 w 49"/>
                  <a:gd name="T67" fmla="*/ 28 h 70"/>
                  <a:gd name="T68" fmla="*/ 28 w 49"/>
                  <a:gd name="T69" fmla="*/ 35 h 70"/>
                  <a:gd name="T70" fmla="*/ 14 w 49"/>
                  <a:gd name="T71" fmla="*/ 14 h 70"/>
                  <a:gd name="T72" fmla="*/ 21 w 49"/>
                  <a:gd name="T73" fmla="*/ 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9" h="70">
                    <a:moveTo>
                      <a:pt x="21" y="7"/>
                    </a:moveTo>
                    <a:lnTo>
                      <a:pt x="35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35" y="35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49" y="56"/>
                    </a:lnTo>
                    <a:lnTo>
                      <a:pt x="49" y="70"/>
                    </a:lnTo>
                    <a:lnTo>
                      <a:pt x="42" y="63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49" y="56"/>
                    </a:lnTo>
                    <a:lnTo>
                      <a:pt x="42" y="63"/>
                    </a:lnTo>
                    <a:lnTo>
                      <a:pt x="42" y="56"/>
                    </a:lnTo>
                    <a:lnTo>
                      <a:pt x="42" y="49"/>
                    </a:lnTo>
                    <a:lnTo>
                      <a:pt x="49" y="49"/>
                    </a:lnTo>
                    <a:lnTo>
                      <a:pt x="42" y="56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28" name="Freeform 84"/>
              <p:cNvSpPr>
                <a:spLocks/>
              </p:cNvSpPr>
              <p:nvPr/>
            </p:nvSpPr>
            <p:spPr bwMode="auto">
              <a:xfrm>
                <a:off x="4358" y="2316"/>
                <a:ext cx="35" cy="42"/>
              </a:xfrm>
              <a:custGeom>
                <a:avLst/>
                <a:gdLst>
                  <a:gd name="T0" fmla="*/ 7 w 35"/>
                  <a:gd name="T1" fmla="*/ 0 h 42"/>
                  <a:gd name="T2" fmla="*/ 21 w 35"/>
                  <a:gd name="T3" fmla="*/ 14 h 42"/>
                  <a:gd name="T4" fmla="*/ 21 w 35"/>
                  <a:gd name="T5" fmla="*/ 21 h 42"/>
                  <a:gd name="T6" fmla="*/ 35 w 35"/>
                  <a:gd name="T7" fmla="*/ 42 h 42"/>
                  <a:gd name="T8" fmla="*/ 35 w 35"/>
                  <a:gd name="T9" fmla="*/ 42 h 42"/>
                  <a:gd name="T10" fmla="*/ 21 w 35"/>
                  <a:gd name="T11" fmla="*/ 21 h 42"/>
                  <a:gd name="T12" fmla="*/ 14 w 35"/>
                  <a:gd name="T13" fmla="*/ 21 h 42"/>
                  <a:gd name="T14" fmla="*/ 0 w 35"/>
                  <a:gd name="T15" fmla="*/ 7 h 42"/>
                  <a:gd name="T16" fmla="*/ 7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29" name="Freeform 85"/>
              <p:cNvSpPr>
                <a:spLocks/>
              </p:cNvSpPr>
              <p:nvPr/>
            </p:nvSpPr>
            <p:spPr bwMode="auto">
              <a:xfrm>
                <a:off x="4350" y="2309"/>
                <a:ext cx="50" cy="57"/>
              </a:xfrm>
              <a:custGeom>
                <a:avLst/>
                <a:gdLst>
                  <a:gd name="T0" fmla="*/ 22 w 50"/>
                  <a:gd name="T1" fmla="*/ 7 h 57"/>
                  <a:gd name="T2" fmla="*/ 36 w 50"/>
                  <a:gd name="T3" fmla="*/ 21 h 57"/>
                  <a:gd name="T4" fmla="*/ 36 w 50"/>
                  <a:gd name="T5" fmla="*/ 21 h 57"/>
                  <a:gd name="T6" fmla="*/ 36 w 50"/>
                  <a:gd name="T7" fmla="*/ 21 h 57"/>
                  <a:gd name="T8" fmla="*/ 36 w 50"/>
                  <a:gd name="T9" fmla="*/ 28 h 57"/>
                  <a:gd name="T10" fmla="*/ 29 w 50"/>
                  <a:gd name="T11" fmla="*/ 35 h 57"/>
                  <a:gd name="T12" fmla="*/ 36 w 50"/>
                  <a:gd name="T13" fmla="*/ 28 h 57"/>
                  <a:gd name="T14" fmla="*/ 50 w 50"/>
                  <a:gd name="T15" fmla="*/ 49 h 57"/>
                  <a:gd name="T16" fmla="*/ 43 w 50"/>
                  <a:gd name="T17" fmla="*/ 57 h 57"/>
                  <a:gd name="T18" fmla="*/ 43 w 50"/>
                  <a:gd name="T19" fmla="*/ 57 h 57"/>
                  <a:gd name="T20" fmla="*/ 29 w 50"/>
                  <a:gd name="T21" fmla="*/ 35 h 57"/>
                  <a:gd name="T22" fmla="*/ 29 w 50"/>
                  <a:gd name="T23" fmla="*/ 28 h 57"/>
                  <a:gd name="T24" fmla="*/ 29 w 50"/>
                  <a:gd name="T25" fmla="*/ 35 h 57"/>
                  <a:gd name="T26" fmla="*/ 22 w 50"/>
                  <a:gd name="T27" fmla="*/ 35 h 57"/>
                  <a:gd name="T28" fmla="*/ 22 w 50"/>
                  <a:gd name="T29" fmla="*/ 35 h 57"/>
                  <a:gd name="T30" fmla="*/ 22 w 50"/>
                  <a:gd name="T31" fmla="*/ 35 h 57"/>
                  <a:gd name="T32" fmla="*/ 8 w 50"/>
                  <a:gd name="T33" fmla="*/ 21 h 57"/>
                  <a:gd name="T34" fmla="*/ 0 w 50"/>
                  <a:gd name="T35" fmla="*/ 21 h 57"/>
                  <a:gd name="T36" fmla="*/ 8 w 50"/>
                  <a:gd name="T37" fmla="*/ 14 h 57"/>
                  <a:gd name="T38" fmla="*/ 15 w 50"/>
                  <a:gd name="T39" fmla="*/ 7 h 57"/>
                  <a:gd name="T40" fmla="*/ 15 w 50"/>
                  <a:gd name="T41" fmla="*/ 0 h 57"/>
                  <a:gd name="T42" fmla="*/ 22 w 50"/>
                  <a:gd name="T43" fmla="*/ 7 h 57"/>
                  <a:gd name="T44" fmla="*/ 22 w 50"/>
                  <a:gd name="T45" fmla="*/ 14 h 57"/>
                  <a:gd name="T46" fmla="*/ 15 w 50"/>
                  <a:gd name="T47" fmla="*/ 21 h 57"/>
                  <a:gd name="T48" fmla="*/ 8 w 50"/>
                  <a:gd name="T49" fmla="*/ 14 h 57"/>
                  <a:gd name="T50" fmla="*/ 15 w 50"/>
                  <a:gd name="T51" fmla="*/ 14 h 57"/>
                  <a:gd name="T52" fmla="*/ 29 w 50"/>
                  <a:gd name="T53" fmla="*/ 28 h 57"/>
                  <a:gd name="T54" fmla="*/ 22 w 50"/>
                  <a:gd name="T55" fmla="*/ 35 h 57"/>
                  <a:gd name="T56" fmla="*/ 22 w 50"/>
                  <a:gd name="T57" fmla="*/ 28 h 57"/>
                  <a:gd name="T58" fmla="*/ 29 w 50"/>
                  <a:gd name="T59" fmla="*/ 28 h 57"/>
                  <a:gd name="T60" fmla="*/ 36 w 50"/>
                  <a:gd name="T61" fmla="*/ 28 h 57"/>
                  <a:gd name="T62" fmla="*/ 36 w 50"/>
                  <a:gd name="T63" fmla="*/ 28 h 57"/>
                  <a:gd name="T64" fmla="*/ 50 w 50"/>
                  <a:gd name="T65" fmla="*/ 49 h 57"/>
                  <a:gd name="T66" fmla="*/ 50 w 50"/>
                  <a:gd name="T67" fmla="*/ 49 h 57"/>
                  <a:gd name="T68" fmla="*/ 43 w 50"/>
                  <a:gd name="T69" fmla="*/ 57 h 57"/>
                  <a:gd name="T70" fmla="*/ 29 w 50"/>
                  <a:gd name="T71" fmla="*/ 35 h 57"/>
                  <a:gd name="T72" fmla="*/ 29 w 50"/>
                  <a:gd name="T73" fmla="*/ 35 h 57"/>
                  <a:gd name="T74" fmla="*/ 29 w 50"/>
                  <a:gd name="T75" fmla="*/ 28 h 57"/>
                  <a:gd name="T76" fmla="*/ 29 w 50"/>
                  <a:gd name="T77" fmla="*/ 21 h 57"/>
                  <a:gd name="T78" fmla="*/ 36 w 50"/>
                  <a:gd name="T79" fmla="*/ 21 h 57"/>
                  <a:gd name="T80" fmla="*/ 29 w 50"/>
                  <a:gd name="T81" fmla="*/ 28 h 57"/>
                  <a:gd name="T82" fmla="*/ 15 w 50"/>
                  <a:gd name="T83" fmla="*/ 14 h 57"/>
                  <a:gd name="T84" fmla="*/ 22 w 50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22" y="7"/>
                    </a:move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29" y="35"/>
                    </a:lnTo>
                    <a:lnTo>
                      <a:pt x="36" y="28"/>
                    </a:lnTo>
                    <a:lnTo>
                      <a:pt x="50" y="49"/>
                    </a:lnTo>
                    <a:lnTo>
                      <a:pt x="43" y="57"/>
                    </a:lnTo>
                    <a:lnTo>
                      <a:pt x="43" y="57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29" y="35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8" y="21"/>
                    </a:lnTo>
                    <a:lnTo>
                      <a:pt x="0" y="21"/>
                    </a:lnTo>
                    <a:lnTo>
                      <a:pt x="8" y="14"/>
                    </a:lnTo>
                    <a:lnTo>
                      <a:pt x="15" y="7"/>
                    </a:lnTo>
                    <a:lnTo>
                      <a:pt x="15" y="0"/>
                    </a:lnTo>
                    <a:lnTo>
                      <a:pt x="22" y="7"/>
                    </a:lnTo>
                    <a:lnTo>
                      <a:pt x="22" y="14"/>
                    </a:lnTo>
                    <a:lnTo>
                      <a:pt x="15" y="21"/>
                    </a:lnTo>
                    <a:lnTo>
                      <a:pt x="8" y="14"/>
                    </a:lnTo>
                    <a:lnTo>
                      <a:pt x="15" y="14"/>
                    </a:lnTo>
                    <a:lnTo>
                      <a:pt x="29" y="28"/>
                    </a:lnTo>
                    <a:lnTo>
                      <a:pt x="22" y="35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50" y="49"/>
                    </a:lnTo>
                    <a:lnTo>
                      <a:pt x="50" y="49"/>
                    </a:lnTo>
                    <a:lnTo>
                      <a:pt x="43" y="57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29" y="28"/>
                    </a:lnTo>
                    <a:lnTo>
                      <a:pt x="29" y="21"/>
                    </a:lnTo>
                    <a:lnTo>
                      <a:pt x="36" y="21"/>
                    </a:lnTo>
                    <a:lnTo>
                      <a:pt x="29" y="28"/>
                    </a:lnTo>
                    <a:lnTo>
                      <a:pt x="15" y="14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30" name="Freeform 86"/>
              <p:cNvSpPr>
                <a:spLocks/>
              </p:cNvSpPr>
              <p:nvPr/>
            </p:nvSpPr>
            <p:spPr bwMode="auto">
              <a:xfrm>
                <a:off x="4343" y="2330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2 w 36"/>
                  <a:gd name="T3" fmla="*/ 14 h 50"/>
                  <a:gd name="T4" fmla="*/ 22 w 36"/>
                  <a:gd name="T5" fmla="*/ 21 h 50"/>
                  <a:gd name="T6" fmla="*/ 36 w 36"/>
                  <a:gd name="T7" fmla="*/ 43 h 50"/>
                  <a:gd name="T8" fmla="*/ 36 w 36"/>
                  <a:gd name="T9" fmla="*/ 50 h 50"/>
                  <a:gd name="T10" fmla="*/ 22 w 36"/>
                  <a:gd name="T11" fmla="*/ 28 h 50"/>
                  <a:gd name="T12" fmla="*/ 15 w 36"/>
                  <a:gd name="T13" fmla="*/ 28 h 50"/>
                  <a:gd name="T14" fmla="*/ 0 w 36"/>
                  <a:gd name="T15" fmla="*/ 7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2" y="14"/>
                    </a:lnTo>
                    <a:lnTo>
                      <a:pt x="22" y="21"/>
                    </a:lnTo>
                    <a:lnTo>
                      <a:pt x="36" y="43"/>
                    </a:lnTo>
                    <a:lnTo>
                      <a:pt x="36" y="50"/>
                    </a:lnTo>
                    <a:lnTo>
                      <a:pt x="22" y="28"/>
                    </a:lnTo>
                    <a:lnTo>
                      <a:pt x="15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31" name="Freeform 87"/>
              <p:cNvSpPr>
                <a:spLocks/>
              </p:cNvSpPr>
              <p:nvPr/>
            </p:nvSpPr>
            <p:spPr bwMode="auto">
              <a:xfrm>
                <a:off x="4343" y="2330"/>
                <a:ext cx="43" cy="71"/>
              </a:xfrm>
              <a:custGeom>
                <a:avLst/>
                <a:gdLst>
                  <a:gd name="T0" fmla="*/ 15 w 43"/>
                  <a:gd name="T1" fmla="*/ 0 h 71"/>
                  <a:gd name="T2" fmla="*/ 29 w 43"/>
                  <a:gd name="T3" fmla="*/ 14 h 71"/>
                  <a:gd name="T4" fmla="*/ 29 w 43"/>
                  <a:gd name="T5" fmla="*/ 14 h 71"/>
                  <a:gd name="T6" fmla="*/ 29 w 43"/>
                  <a:gd name="T7" fmla="*/ 14 h 71"/>
                  <a:gd name="T8" fmla="*/ 29 w 43"/>
                  <a:gd name="T9" fmla="*/ 21 h 71"/>
                  <a:gd name="T10" fmla="*/ 22 w 43"/>
                  <a:gd name="T11" fmla="*/ 28 h 71"/>
                  <a:gd name="T12" fmla="*/ 29 w 43"/>
                  <a:gd name="T13" fmla="*/ 21 h 71"/>
                  <a:gd name="T14" fmla="*/ 43 w 43"/>
                  <a:gd name="T15" fmla="*/ 43 h 71"/>
                  <a:gd name="T16" fmla="*/ 43 w 43"/>
                  <a:gd name="T17" fmla="*/ 43 h 71"/>
                  <a:gd name="T18" fmla="*/ 43 w 43"/>
                  <a:gd name="T19" fmla="*/ 43 h 71"/>
                  <a:gd name="T20" fmla="*/ 43 w 43"/>
                  <a:gd name="T21" fmla="*/ 50 h 71"/>
                  <a:gd name="T22" fmla="*/ 43 w 43"/>
                  <a:gd name="T23" fmla="*/ 71 h 71"/>
                  <a:gd name="T24" fmla="*/ 36 w 43"/>
                  <a:gd name="T25" fmla="*/ 57 h 71"/>
                  <a:gd name="T26" fmla="*/ 22 w 43"/>
                  <a:gd name="T27" fmla="*/ 36 h 71"/>
                  <a:gd name="T28" fmla="*/ 22 w 43"/>
                  <a:gd name="T29" fmla="*/ 28 h 71"/>
                  <a:gd name="T30" fmla="*/ 22 w 43"/>
                  <a:gd name="T31" fmla="*/ 36 h 71"/>
                  <a:gd name="T32" fmla="*/ 15 w 43"/>
                  <a:gd name="T33" fmla="*/ 36 h 71"/>
                  <a:gd name="T34" fmla="*/ 15 w 43"/>
                  <a:gd name="T35" fmla="*/ 36 h 71"/>
                  <a:gd name="T36" fmla="*/ 15 w 43"/>
                  <a:gd name="T37" fmla="*/ 36 h 71"/>
                  <a:gd name="T38" fmla="*/ 0 w 43"/>
                  <a:gd name="T39" fmla="*/ 14 h 71"/>
                  <a:gd name="T40" fmla="*/ 0 w 43"/>
                  <a:gd name="T41" fmla="*/ 7 h 71"/>
                  <a:gd name="T42" fmla="*/ 0 w 43"/>
                  <a:gd name="T43" fmla="*/ 7 h 71"/>
                  <a:gd name="T44" fmla="*/ 7 w 43"/>
                  <a:gd name="T45" fmla="*/ 7 h 71"/>
                  <a:gd name="T46" fmla="*/ 22 w 43"/>
                  <a:gd name="T47" fmla="*/ 28 h 71"/>
                  <a:gd name="T48" fmla="*/ 15 w 43"/>
                  <a:gd name="T49" fmla="*/ 36 h 71"/>
                  <a:gd name="T50" fmla="*/ 15 w 43"/>
                  <a:gd name="T51" fmla="*/ 28 h 71"/>
                  <a:gd name="T52" fmla="*/ 22 w 43"/>
                  <a:gd name="T53" fmla="*/ 28 h 71"/>
                  <a:gd name="T54" fmla="*/ 29 w 43"/>
                  <a:gd name="T55" fmla="*/ 28 h 71"/>
                  <a:gd name="T56" fmla="*/ 29 w 43"/>
                  <a:gd name="T57" fmla="*/ 28 h 71"/>
                  <a:gd name="T58" fmla="*/ 43 w 43"/>
                  <a:gd name="T59" fmla="*/ 50 h 71"/>
                  <a:gd name="T60" fmla="*/ 36 w 43"/>
                  <a:gd name="T61" fmla="*/ 57 h 71"/>
                  <a:gd name="T62" fmla="*/ 36 w 43"/>
                  <a:gd name="T63" fmla="*/ 50 h 71"/>
                  <a:gd name="T64" fmla="*/ 36 w 43"/>
                  <a:gd name="T65" fmla="*/ 43 h 71"/>
                  <a:gd name="T66" fmla="*/ 43 w 43"/>
                  <a:gd name="T67" fmla="*/ 43 h 71"/>
                  <a:gd name="T68" fmla="*/ 36 w 43"/>
                  <a:gd name="T69" fmla="*/ 50 h 71"/>
                  <a:gd name="T70" fmla="*/ 22 w 43"/>
                  <a:gd name="T71" fmla="*/ 28 h 71"/>
                  <a:gd name="T72" fmla="*/ 22 w 43"/>
                  <a:gd name="T73" fmla="*/ 28 h 71"/>
                  <a:gd name="T74" fmla="*/ 22 w 43"/>
                  <a:gd name="T75" fmla="*/ 21 h 71"/>
                  <a:gd name="T76" fmla="*/ 22 w 43"/>
                  <a:gd name="T77" fmla="*/ 14 h 71"/>
                  <a:gd name="T78" fmla="*/ 29 w 43"/>
                  <a:gd name="T79" fmla="*/ 14 h 71"/>
                  <a:gd name="T80" fmla="*/ 22 w 43"/>
                  <a:gd name="T81" fmla="*/ 21 h 71"/>
                  <a:gd name="T82" fmla="*/ 7 w 43"/>
                  <a:gd name="T83" fmla="*/ 7 h 71"/>
                  <a:gd name="T84" fmla="*/ 15 w 43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71">
                    <a:moveTo>
                      <a:pt x="15" y="0"/>
                    </a:moveTo>
                    <a:lnTo>
                      <a:pt x="29" y="14"/>
                    </a:lnTo>
                    <a:lnTo>
                      <a:pt x="29" y="14"/>
                    </a:lnTo>
                    <a:lnTo>
                      <a:pt x="29" y="14"/>
                    </a:lnTo>
                    <a:lnTo>
                      <a:pt x="29" y="21"/>
                    </a:lnTo>
                    <a:lnTo>
                      <a:pt x="22" y="28"/>
                    </a:lnTo>
                    <a:lnTo>
                      <a:pt x="29" y="21"/>
                    </a:lnTo>
                    <a:lnTo>
                      <a:pt x="43" y="43"/>
                    </a:lnTo>
                    <a:lnTo>
                      <a:pt x="43" y="43"/>
                    </a:lnTo>
                    <a:lnTo>
                      <a:pt x="43" y="43"/>
                    </a:lnTo>
                    <a:lnTo>
                      <a:pt x="43" y="50"/>
                    </a:lnTo>
                    <a:lnTo>
                      <a:pt x="43" y="71"/>
                    </a:lnTo>
                    <a:lnTo>
                      <a:pt x="36" y="57"/>
                    </a:lnTo>
                    <a:lnTo>
                      <a:pt x="22" y="36"/>
                    </a:lnTo>
                    <a:lnTo>
                      <a:pt x="22" y="28"/>
                    </a:lnTo>
                    <a:lnTo>
                      <a:pt x="22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15" y="36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22" y="28"/>
                    </a:lnTo>
                    <a:lnTo>
                      <a:pt x="15" y="36"/>
                    </a:lnTo>
                    <a:lnTo>
                      <a:pt x="15" y="28"/>
                    </a:lnTo>
                    <a:lnTo>
                      <a:pt x="22" y="28"/>
                    </a:lnTo>
                    <a:lnTo>
                      <a:pt x="29" y="28"/>
                    </a:lnTo>
                    <a:lnTo>
                      <a:pt x="29" y="28"/>
                    </a:lnTo>
                    <a:lnTo>
                      <a:pt x="43" y="50"/>
                    </a:lnTo>
                    <a:lnTo>
                      <a:pt x="36" y="57"/>
                    </a:lnTo>
                    <a:lnTo>
                      <a:pt x="36" y="50"/>
                    </a:lnTo>
                    <a:lnTo>
                      <a:pt x="36" y="43"/>
                    </a:lnTo>
                    <a:lnTo>
                      <a:pt x="43" y="43"/>
                    </a:lnTo>
                    <a:lnTo>
                      <a:pt x="36" y="50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22" y="21"/>
                    </a:lnTo>
                    <a:lnTo>
                      <a:pt x="22" y="14"/>
                    </a:lnTo>
                    <a:lnTo>
                      <a:pt x="29" y="14"/>
                    </a:lnTo>
                    <a:lnTo>
                      <a:pt x="22" y="21"/>
                    </a:lnTo>
                    <a:lnTo>
                      <a:pt x="7" y="7"/>
                    </a:lnTo>
                    <a:lnTo>
                      <a:pt x="15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32" name="Freeform 88"/>
              <p:cNvSpPr>
                <a:spLocks/>
              </p:cNvSpPr>
              <p:nvPr/>
            </p:nvSpPr>
            <p:spPr bwMode="auto">
              <a:xfrm>
                <a:off x="4343" y="2323"/>
                <a:ext cx="15" cy="21"/>
              </a:xfrm>
              <a:custGeom>
                <a:avLst/>
                <a:gdLst>
                  <a:gd name="T0" fmla="*/ 0 w 15"/>
                  <a:gd name="T1" fmla="*/ 14 h 21"/>
                  <a:gd name="T2" fmla="*/ 7 w 15"/>
                  <a:gd name="T3" fmla="*/ 7 h 21"/>
                  <a:gd name="T4" fmla="*/ 7 w 15"/>
                  <a:gd name="T5" fmla="*/ 0 h 21"/>
                  <a:gd name="T6" fmla="*/ 15 w 15"/>
                  <a:gd name="T7" fmla="*/ 7 h 21"/>
                  <a:gd name="T8" fmla="*/ 15 w 15"/>
                  <a:gd name="T9" fmla="*/ 14 h 21"/>
                  <a:gd name="T10" fmla="*/ 7 w 15"/>
                  <a:gd name="T11" fmla="*/ 21 h 21"/>
                  <a:gd name="T12" fmla="*/ 0 w 15"/>
                  <a:gd name="T13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1">
                    <a:moveTo>
                      <a:pt x="0" y="14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5" y="7"/>
                    </a:lnTo>
                    <a:lnTo>
                      <a:pt x="15" y="14"/>
                    </a:lnTo>
                    <a:lnTo>
                      <a:pt x="7" y="21"/>
                    </a:lnTo>
                    <a:lnTo>
                      <a:pt x="0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33" name="Freeform 89"/>
              <p:cNvSpPr>
                <a:spLocks/>
              </p:cNvSpPr>
              <p:nvPr/>
            </p:nvSpPr>
            <p:spPr bwMode="auto">
              <a:xfrm>
                <a:off x="4329" y="2344"/>
                <a:ext cx="36" cy="50"/>
              </a:xfrm>
              <a:custGeom>
                <a:avLst/>
                <a:gdLst>
                  <a:gd name="T0" fmla="*/ 14 w 36"/>
                  <a:gd name="T1" fmla="*/ 0 h 50"/>
                  <a:gd name="T2" fmla="*/ 21 w 36"/>
                  <a:gd name="T3" fmla="*/ 22 h 50"/>
                  <a:gd name="T4" fmla="*/ 21 w 36"/>
                  <a:gd name="T5" fmla="*/ 29 h 50"/>
                  <a:gd name="T6" fmla="*/ 36 w 36"/>
                  <a:gd name="T7" fmla="*/ 50 h 50"/>
                  <a:gd name="T8" fmla="*/ 36 w 36"/>
                  <a:gd name="T9" fmla="*/ 50 h 50"/>
                  <a:gd name="T10" fmla="*/ 21 w 36"/>
                  <a:gd name="T11" fmla="*/ 29 h 50"/>
                  <a:gd name="T12" fmla="*/ 14 w 36"/>
                  <a:gd name="T13" fmla="*/ 29 h 50"/>
                  <a:gd name="T14" fmla="*/ 0 w 36"/>
                  <a:gd name="T15" fmla="*/ 14 h 50"/>
                  <a:gd name="T16" fmla="*/ 14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14" y="0"/>
                    </a:moveTo>
                    <a:lnTo>
                      <a:pt x="21" y="22"/>
                    </a:lnTo>
                    <a:lnTo>
                      <a:pt x="21" y="29"/>
                    </a:lnTo>
                    <a:lnTo>
                      <a:pt x="36" y="50"/>
                    </a:lnTo>
                    <a:lnTo>
                      <a:pt x="36" y="50"/>
                    </a:lnTo>
                    <a:lnTo>
                      <a:pt x="21" y="29"/>
                    </a:lnTo>
                    <a:lnTo>
                      <a:pt x="14" y="29"/>
                    </a:lnTo>
                    <a:lnTo>
                      <a:pt x="0" y="14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34" name="Freeform 90"/>
              <p:cNvSpPr>
                <a:spLocks/>
              </p:cNvSpPr>
              <p:nvPr/>
            </p:nvSpPr>
            <p:spPr bwMode="auto">
              <a:xfrm>
                <a:off x="4322" y="2337"/>
                <a:ext cx="50" cy="64"/>
              </a:xfrm>
              <a:custGeom>
                <a:avLst/>
                <a:gdLst>
                  <a:gd name="T0" fmla="*/ 28 w 50"/>
                  <a:gd name="T1" fmla="*/ 7 h 64"/>
                  <a:gd name="T2" fmla="*/ 36 w 50"/>
                  <a:gd name="T3" fmla="*/ 29 h 64"/>
                  <a:gd name="T4" fmla="*/ 36 w 50"/>
                  <a:gd name="T5" fmla="*/ 29 h 64"/>
                  <a:gd name="T6" fmla="*/ 36 w 50"/>
                  <a:gd name="T7" fmla="*/ 29 h 64"/>
                  <a:gd name="T8" fmla="*/ 36 w 50"/>
                  <a:gd name="T9" fmla="*/ 36 h 64"/>
                  <a:gd name="T10" fmla="*/ 28 w 50"/>
                  <a:gd name="T11" fmla="*/ 43 h 64"/>
                  <a:gd name="T12" fmla="*/ 36 w 50"/>
                  <a:gd name="T13" fmla="*/ 36 h 64"/>
                  <a:gd name="T14" fmla="*/ 50 w 50"/>
                  <a:gd name="T15" fmla="*/ 57 h 64"/>
                  <a:gd name="T16" fmla="*/ 43 w 50"/>
                  <a:gd name="T17" fmla="*/ 64 h 64"/>
                  <a:gd name="T18" fmla="*/ 43 w 50"/>
                  <a:gd name="T19" fmla="*/ 64 h 64"/>
                  <a:gd name="T20" fmla="*/ 28 w 50"/>
                  <a:gd name="T21" fmla="*/ 43 h 64"/>
                  <a:gd name="T22" fmla="*/ 28 w 50"/>
                  <a:gd name="T23" fmla="*/ 36 h 64"/>
                  <a:gd name="T24" fmla="*/ 28 w 50"/>
                  <a:gd name="T25" fmla="*/ 43 h 64"/>
                  <a:gd name="T26" fmla="*/ 21 w 50"/>
                  <a:gd name="T27" fmla="*/ 43 h 64"/>
                  <a:gd name="T28" fmla="*/ 21 w 50"/>
                  <a:gd name="T29" fmla="*/ 43 h 64"/>
                  <a:gd name="T30" fmla="*/ 21 w 50"/>
                  <a:gd name="T31" fmla="*/ 43 h 64"/>
                  <a:gd name="T32" fmla="*/ 7 w 50"/>
                  <a:gd name="T33" fmla="*/ 29 h 64"/>
                  <a:gd name="T34" fmla="*/ 0 w 50"/>
                  <a:gd name="T35" fmla="*/ 29 h 64"/>
                  <a:gd name="T36" fmla="*/ 7 w 50"/>
                  <a:gd name="T37" fmla="*/ 21 h 64"/>
                  <a:gd name="T38" fmla="*/ 21 w 50"/>
                  <a:gd name="T39" fmla="*/ 7 h 64"/>
                  <a:gd name="T40" fmla="*/ 28 w 50"/>
                  <a:gd name="T41" fmla="*/ 0 h 64"/>
                  <a:gd name="T42" fmla="*/ 28 w 50"/>
                  <a:gd name="T43" fmla="*/ 7 h 64"/>
                  <a:gd name="T44" fmla="*/ 28 w 50"/>
                  <a:gd name="T45" fmla="*/ 14 h 64"/>
                  <a:gd name="T46" fmla="*/ 14 w 50"/>
                  <a:gd name="T47" fmla="*/ 29 h 64"/>
                  <a:gd name="T48" fmla="*/ 7 w 50"/>
                  <a:gd name="T49" fmla="*/ 21 h 64"/>
                  <a:gd name="T50" fmla="*/ 14 w 50"/>
                  <a:gd name="T51" fmla="*/ 21 h 64"/>
                  <a:gd name="T52" fmla="*/ 28 w 50"/>
                  <a:gd name="T53" fmla="*/ 36 h 64"/>
                  <a:gd name="T54" fmla="*/ 21 w 50"/>
                  <a:gd name="T55" fmla="*/ 43 h 64"/>
                  <a:gd name="T56" fmla="*/ 21 w 50"/>
                  <a:gd name="T57" fmla="*/ 36 h 64"/>
                  <a:gd name="T58" fmla="*/ 28 w 50"/>
                  <a:gd name="T59" fmla="*/ 36 h 64"/>
                  <a:gd name="T60" fmla="*/ 36 w 50"/>
                  <a:gd name="T61" fmla="*/ 36 h 64"/>
                  <a:gd name="T62" fmla="*/ 36 w 50"/>
                  <a:gd name="T63" fmla="*/ 36 h 64"/>
                  <a:gd name="T64" fmla="*/ 50 w 50"/>
                  <a:gd name="T65" fmla="*/ 57 h 64"/>
                  <a:gd name="T66" fmla="*/ 50 w 50"/>
                  <a:gd name="T67" fmla="*/ 57 h 64"/>
                  <a:gd name="T68" fmla="*/ 43 w 50"/>
                  <a:gd name="T69" fmla="*/ 64 h 64"/>
                  <a:gd name="T70" fmla="*/ 28 w 50"/>
                  <a:gd name="T71" fmla="*/ 43 h 64"/>
                  <a:gd name="T72" fmla="*/ 28 w 50"/>
                  <a:gd name="T73" fmla="*/ 43 h 64"/>
                  <a:gd name="T74" fmla="*/ 28 w 50"/>
                  <a:gd name="T75" fmla="*/ 36 h 64"/>
                  <a:gd name="T76" fmla="*/ 28 w 50"/>
                  <a:gd name="T77" fmla="*/ 29 h 64"/>
                  <a:gd name="T78" fmla="*/ 36 w 50"/>
                  <a:gd name="T79" fmla="*/ 29 h 64"/>
                  <a:gd name="T80" fmla="*/ 28 w 50"/>
                  <a:gd name="T81" fmla="*/ 29 h 64"/>
                  <a:gd name="T82" fmla="*/ 21 w 50"/>
                  <a:gd name="T83" fmla="*/ 7 h 64"/>
                  <a:gd name="T84" fmla="*/ 28 w 50"/>
                  <a:gd name="T85" fmla="*/ 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4">
                    <a:moveTo>
                      <a:pt x="28" y="7"/>
                    </a:moveTo>
                    <a:lnTo>
                      <a:pt x="36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6" y="36"/>
                    </a:lnTo>
                    <a:lnTo>
                      <a:pt x="28" y="43"/>
                    </a:lnTo>
                    <a:lnTo>
                      <a:pt x="36" y="36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43" y="64"/>
                    </a:lnTo>
                    <a:lnTo>
                      <a:pt x="28" y="43"/>
                    </a:lnTo>
                    <a:lnTo>
                      <a:pt x="28" y="36"/>
                    </a:lnTo>
                    <a:lnTo>
                      <a:pt x="28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7" y="29"/>
                    </a:lnTo>
                    <a:lnTo>
                      <a:pt x="0" y="29"/>
                    </a:lnTo>
                    <a:lnTo>
                      <a:pt x="7" y="21"/>
                    </a:lnTo>
                    <a:lnTo>
                      <a:pt x="21" y="7"/>
                    </a:lnTo>
                    <a:lnTo>
                      <a:pt x="28" y="0"/>
                    </a:lnTo>
                    <a:lnTo>
                      <a:pt x="28" y="7"/>
                    </a:lnTo>
                    <a:lnTo>
                      <a:pt x="28" y="14"/>
                    </a:lnTo>
                    <a:lnTo>
                      <a:pt x="14" y="29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8" y="36"/>
                    </a:lnTo>
                    <a:lnTo>
                      <a:pt x="21" y="43"/>
                    </a:lnTo>
                    <a:lnTo>
                      <a:pt x="21" y="36"/>
                    </a:lnTo>
                    <a:lnTo>
                      <a:pt x="28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50" y="57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28" y="43"/>
                    </a:lnTo>
                    <a:lnTo>
                      <a:pt x="28" y="43"/>
                    </a:lnTo>
                    <a:lnTo>
                      <a:pt x="28" y="36"/>
                    </a:lnTo>
                    <a:lnTo>
                      <a:pt x="28" y="29"/>
                    </a:lnTo>
                    <a:lnTo>
                      <a:pt x="36" y="29"/>
                    </a:lnTo>
                    <a:lnTo>
                      <a:pt x="28" y="29"/>
                    </a:lnTo>
                    <a:lnTo>
                      <a:pt x="21" y="7"/>
                    </a:lnTo>
                    <a:lnTo>
                      <a:pt x="28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35" name="Freeform 91"/>
              <p:cNvSpPr>
                <a:spLocks/>
              </p:cNvSpPr>
              <p:nvPr/>
            </p:nvSpPr>
            <p:spPr bwMode="auto">
              <a:xfrm>
                <a:off x="4322" y="2366"/>
                <a:ext cx="36" cy="42"/>
              </a:xfrm>
              <a:custGeom>
                <a:avLst/>
                <a:gdLst>
                  <a:gd name="T0" fmla="*/ 7 w 36"/>
                  <a:gd name="T1" fmla="*/ 0 h 42"/>
                  <a:gd name="T2" fmla="*/ 14 w 36"/>
                  <a:gd name="T3" fmla="*/ 14 h 42"/>
                  <a:gd name="T4" fmla="*/ 14 w 36"/>
                  <a:gd name="T5" fmla="*/ 21 h 42"/>
                  <a:gd name="T6" fmla="*/ 36 w 36"/>
                  <a:gd name="T7" fmla="*/ 42 h 42"/>
                  <a:gd name="T8" fmla="*/ 28 w 36"/>
                  <a:gd name="T9" fmla="*/ 42 h 42"/>
                  <a:gd name="T10" fmla="*/ 14 w 36"/>
                  <a:gd name="T11" fmla="*/ 28 h 42"/>
                  <a:gd name="T12" fmla="*/ 7 w 36"/>
                  <a:gd name="T13" fmla="*/ 28 h 42"/>
                  <a:gd name="T14" fmla="*/ 0 w 36"/>
                  <a:gd name="T15" fmla="*/ 7 h 42"/>
                  <a:gd name="T16" fmla="*/ 7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7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36" y="42"/>
                    </a:lnTo>
                    <a:lnTo>
                      <a:pt x="28" y="42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36" name="Freeform 92"/>
              <p:cNvSpPr>
                <a:spLocks/>
              </p:cNvSpPr>
              <p:nvPr/>
            </p:nvSpPr>
            <p:spPr bwMode="auto">
              <a:xfrm>
                <a:off x="4322" y="2366"/>
                <a:ext cx="50" cy="49"/>
              </a:xfrm>
              <a:custGeom>
                <a:avLst/>
                <a:gdLst>
                  <a:gd name="T0" fmla="*/ 14 w 50"/>
                  <a:gd name="T1" fmla="*/ 0 h 49"/>
                  <a:gd name="T2" fmla="*/ 21 w 50"/>
                  <a:gd name="T3" fmla="*/ 14 h 49"/>
                  <a:gd name="T4" fmla="*/ 21 w 50"/>
                  <a:gd name="T5" fmla="*/ 14 h 49"/>
                  <a:gd name="T6" fmla="*/ 21 w 50"/>
                  <a:gd name="T7" fmla="*/ 14 h 49"/>
                  <a:gd name="T8" fmla="*/ 21 w 50"/>
                  <a:gd name="T9" fmla="*/ 21 h 49"/>
                  <a:gd name="T10" fmla="*/ 14 w 50"/>
                  <a:gd name="T11" fmla="*/ 28 h 49"/>
                  <a:gd name="T12" fmla="*/ 21 w 50"/>
                  <a:gd name="T13" fmla="*/ 21 h 49"/>
                  <a:gd name="T14" fmla="*/ 43 w 50"/>
                  <a:gd name="T15" fmla="*/ 42 h 49"/>
                  <a:gd name="T16" fmla="*/ 50 w 50"/>
                  <a:gd name="T17" fmla="*/ 49 h 49"/>
                  <a:gd name="T18" fmla="*/ 36 w 50"/>
                  <a:gd name="T19" fmla="*/ 49 h 49"/>
                  <a:gd name="T20" fmla="*/ 28 w 50"/>
                  <a:gd name="T21" fmla="*/ 49 h 49"/>
                  <a:gd name="T22" fmla="*/ 28 w 50"/>
                  <a:gd name="T23" fmla="*/ 49 h 49"/>
                  <a:gd name="T24" fmla="*/ 28 w 50"/>
                  <a:gd name="T25" fmla="*/ 49 h 49"/>
                  <a:gd name="T26" fmla="*/ 14 w 50"/>
                  <a:gd name="T27" fmla="*/ 35 h 49"/>
                  <a:gd name="T28" fmla="*/ 14 w 50"/>
                  <a:gd name="T29" fmla="*/ 28 h 49"/>
                  <a:gd name="T30" fmla="*/ 14 w 50"/>
                  <a:gd name="T31" fmla="*/ 35 h 49"/>
                  <a:gd name="T32" fmla="*/ 7 w 50"/>
                  <a:gd name="T33" fmla="*/ 35 h 49"/>
                  <a:gd name="T34" fmla="*/ 7 w 50"/>
                  <a:gd name="T35" fmla="*/ 35 h 49"/>
                  <a:gd name="T36" fmla="*/ 7 w 50"/>
                  <a:gd name="T37" fmla="*/ 28 h 49"/>
                  <a:gd name="T38" fmla="*/ 0 w 50"/>
                  <a:gd name="T39" fmla="*/ 7 h 49"/>
                  <a:gd name="T40" fmla="*/ 0 w 50"/>
                  <a:gd name="T41" fmla="*/ 7 h 49"/>
                  <a:gd name="T42" fmla="*/ 0 w 50"/>
                  <a:gd name="T43" fmla="*/ 7 h 49"/>
                  <a:gd name="T44" fmla="*/ 7 w 50"/>
                  <a:gd name="T45" fmla="*/ 7 h 49"/>
                  <a:gd name="T46" fmla="*/ 14 w 50"/>
                  <a:gd name="T47" fmla="*/ 28 h 49"/>
                  <a:gd name="T48" fmla="*/ 7 w 50"/>
                  <a:gd name="T49" fmla="*/ 28 h 49"/>
                  <a:gd name="T50" fmla="*/ 7 w 50"/>
                  <a:gd name="T51" fmla="*/ 28 h 49"/>
                  <a:gd name="T52" fmla="*/ 14 w 50"/>
                  <a:gd name="T53" fmla="*/ 28 h 49"/>
                  <a:gd name="T54" fmla="*/ 21 w 50"/>
                  <a:gd name="T55" fmla="*/ 28 h 49"/>
                  <a:gd name="T56" fmla="*/ 21 w 50"/>
                  <a:gd name="T57" fmla="*/ 28 h 49"/>
                  <a:gd name="T58" fmla="*/ 36 w 50"/>
                  <a:gd name="T59" fmla="*/ 42 h 49"/>
                  <a:gd name="T60" fmla="*/ 28 w 50"/>
                  <a:gd name="T61" fmla="*/ 49 h 49"/>
                  <a:gd name="T62" fmla="*/ 28 w 50"/>
                  <a:gd name="T63" fmla="*/ 42 h 49"/>
                  <a:gd name="T64" fmla="*/ 36 w 50"/>
                  <a:gd name="T65" fmla="*/ 42 h 49"/>
                  <a:gd name="T66" fmla="*/ 36 w 50"/>
                  <a:gd name="T67" fmla="*/ 49 h 49"/>
                  <a:gd name="T68" fmla="*/ 36 w 50"/>
                  <a:gd name="T69" fmla="*/ 49 h 49"/>
                  <a:gd name="T70" fmla="*/ 14 w 50"/>
                  <a:gd name="T71" fmla="*/ 28 h 49"/>
                  <a:gd name="T72" fmla="*/ 14 w 50"/>
                  <a:gd name="T73" fmla="*/ 28 h 49"/>
                  <a:gd name="T74" fmla="*/ 14 w 50"/>
                  <a:gd name="T75" fmla="*/ 21 h 49"/>
                  <a:gd name="T76" fmla="*/ 14 w 50"/>
                  <a:gd name="T77" fmla="*/ 14 h 49"/>
                  <a:gd name="T78" fmla="*/ 21 w 50"/>
                  <a:gd name="T79" fmla="*/ 14 h 49"/>
                  <a:gd name="T80" fmla="*/ 14 w 50"/>
                  <a:gd name="T81" fmla="*/ 14 h 49"/>
                  <a:gd name="T82" fmla="*/ 7 w 50"/>
                  <a:gd name="T83" fmla="*/ 0 h 49"/>
                  <a:gd name="T84" fmla="*/ 14 w 50"/>
                  <a:gd name="T85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49">
                    <a:moveTo>
                      <a:pt x="14" y="0"/>
                    </a:moveTo>
                    <a:lnTo>
                      <a:pt x="21" y="14"/>
                    </a:lnTo>
                    <a:lnTo>
                      <a:pt x="21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14" y="28"/>
                    </a:lnTo>
                    <a:lnTo>
                      <a:pt x="21" y="21"/>
                    </a:lnTo>
                    <a:lnTo>
                      <a:pt x="43" y="42"/>
                    </a:lnTo>
                    <a:lnTo>
                      <a:pt x="50" y="49"/>
                    </a:lnTo>
                    <a:lnTo>
                      <a:pt x="36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28" y="49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7" y="35"/>
                    </a:lnTo>
                    <a:lnTo>
                      <a:pt x="7" y="28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6" y="42"/>
                    </a:lnTo>
                    <a:lnTo>
                      <a:pt x="28" y="49"/>
                    </a:lnTo>
                    <a:lnTo>
                      <a:pt x="28" y="42"/>
                    </a:lnTo>
                    <a:lnTo>
                      <a:pt x="36" y="42"/>
                    </a:lnTo>
                    <a:lnTo>
                      <a:pt x="36" y="49"/>
                    </a:lnTo>
                    <a:lnTo>
                      <a:pt x="36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14" y="14"/>
                    </a:lnTo>
                    <a:lnTo>
                      <a:pt x="7" y="0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37" name="Freeform 93"/>
              <p:cNvSpPr>
                <a:spLocks/>
              </p:cNvSpPr>
              <p:nvPr/>
            </p:nvSpPr>
            <p:spPr bwMode="auto">
              <a:xfrm>
                <a:off x="4322" y="2358"/>
                <a:ext cx="14" cy="22"/>
              </a:xfrm>
              <a:custGeom>
                <a:avLst/>
                <a:gdLst>
                  <a:gd name="T0" fmla="*/ 0 w 14"/>
                  <a:gd name="T1" fmla="*/ 15 h 22"/>
                  <a:gd name="T2" fmla="*/ 7 w 14"/>
                  <a:gd name="T3" fmla="*/ 8 h 22"/>
                  <a:gd name="T4" fmla="*/ 7 w 14"/>
                  <a:gd name="T5" fmla="*/ 0 h 22"/>
                  <a:gd name="T6" fmla="*/ 14 w 14"/>
                  <a:gd name="T7" fmla="*/ 8 h 22"/>
                  <a:gd name="T8" fmla="*/ 14 w 14"/>
                  <a:gd name="T9" fmla="*/ 15 h 22"/>
                  <a:gd name="T10" fmla="*/ 7 w 14"/>
                  <a:gd name="T11" fmla="*/ 22 h 22"/>
                  <a:gd name="T12" fmla="*/ 0 w 14"/>
                  <a:gd name="T13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2">
                    <a:moveTo>
                      <a:pt x="0" y="15"/>
                    </a:moveTo>
                    <a:lnTo>
                      <a:pt x="7" y="8"/>
                    </a:lnTo>
                    <a:lnTo>
                      <a:pt x="7" y="0"/>
                    </a:lnTo>
                    <a:lnTo>
                      <a:pt x="14" y="8"/>
                    </a:lnTo>
                    <a:lnTo>
                      <a:pt x="14" y="15"/>
                    </a:lnTo>
                    <a:lnTo>
                      <a:pt x="7" y="22"/>
                    </a:lnTo>
                    <a:lnTo>
                      <a:pt x="0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38" name="Freeform 94"/>
              <p:cNvSpPr>
                <a:spLocks/>
              </p:cNvSpPr>
              <p:nvPr/>
            </p:nvSpPr>
            <p:spPr bwMode="auto">
              <a:xfrm>
                <a:off x="4308" y="2380"/>
                <a:ext cx="35" cy="49"/>
              </a:xfrm>
              <a:custGeom>
                <a:avLst/>
                <a:gdLst>
                  <a:gd name="T0" fmla="*/ 7 w 35"/>
                  <a:gd name="T1" fmla="*/ 0 h 49"/>
                  <a:gd name="T2" fmla="*/ 21 w 35"/>
                  <a:gd name="T3" fmla="*/ 21 h 49"/>
                  <a:gd name="T4" fmla="*/ 21 w 35"/>
                  <a:gd name="T5" fmla="*/ 28 h 49"/>
                  <a:gd name="T6" fmla="*/ 35 w 35"/>
                  <a:gd name="T7" fmla="*/ 42 h 49"/>
                  <a:gd name="T8" fmla="*/ 28 w 35"/>
                  <a:gd name="T9" fmla="*/ 49 h 49"/>
                  <a:gd name="T10" fmla="*/ 14 w 35"/>
                  <a:gd name="T11" fmla="*/ 28 h 49"/>
                  <a:gd name="T12" fmla="*/ 14 w 35"/>
                  <a:gd name="T13" fmla="*/ 28 h 49"/>
                  <a:gd name="T14" fmla="*/ 0 w 35"/>
                  <a:gd name="T15" fmla="*/ 14 h 49"/>
                  <a:gd name="T16" fmla="*/ 7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42"/>
                    </a:lnTo>
                    <a:lnTo>
                      <a:pt x="28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39" name="Freeform 95"/>
              <p:cNvSpPr>
                <a:spLocks/>
              </p:cNvSpPr>
              <p:nvPr/>
            </p:nvSpPr>
            <p:spPr bwMode="auto">
              <a:xfrm>
                <a:off x="4301" y="2373"/>
                <a:ext cx="57" cy="70"/>
              </a:xfrm>
              <a:custGeom>
                <a:avLst/>
                <a:gdLst>
                  <a:gd name="T0" fmla="*/ 21 w 57"/>
                  <a:gd name="T1" fmla="*/ 7 h 70"/>
                  <a:gd name="T2" fmla="*/ 35 w 57"/>
                  <a:gd name="T3" fmla="*/ 28 h 70"/>
                  <a:gd name="T4" fmla="*/ 35 w 57"/>
                  <a:gd name="T5" fmla="*/ 28 h 70"/>
                  <a:gd name="T6" fmla="*/ 35 w 57"/>
                  <a:gd name="T7" fmla="*/ 28 h 70"/>
                  <a:gd name="T8" fmla="*/ 35 w 57"/>
                  <a:gd name="T9" fmla="*/ 35 h 70"/>
                  <a:gd name="T10" fmla="*/ 28 w 57"/>
                  <a:gd name="T11" fmla="*/ 42 h 70"/>
                  <a:gd name="T12" fmla="*/ 35 w 57"/>
                  <a:gd name="T13" fmla="*/ 35 h 70"/>
                  <a:gd name="T14" fmla="*/ 49 w 57"/>
                  <a:gd name="T15" fmla="*/ 49 h 70"/>
                  <a:gd name="T16" fmla="*/ 57 w 57"/>
                  <a:gd name="T17" fmla="*/ 49 h 70"/>
                  <a:gd name="T18" fmla="*/ 49 w 57"/>
                  <a:gd name="T19" fmla="*/ 56 h 70"/>
                  <a:gd name="T20" fmla="*/ 42 w 57"/>
                  <a:gd name="T21" fmla="*/ 63 h 70"/>
                  <a:gd name="T22" fmla="*/ 42 w 57"/>
                  <a:gd name="T23" fmla="*/ 70 h 70"/>
                  <a:gd name="T24" fmla="*/ 35 w 57"/>
                  <a:gd name="T25" fmla="*/ 63 h 70"/>
                  <a:gd name="T26" fmla="*/ 21 w 57"/>
                  <a:gd name="T27" fmla="*/ 42 h 70"/>
                  <a:gd name="T28" fmla="*/ 28 w 57"/>
                  <a:gd name="T29" fmla="*/ 35 h 70"/>
                  <a:gd name="T30" fmla="*/ 21 w 57"/>
                  <a:gd name="T31" fmla="*/ 42 h 70"/>
                  <a:gd name="T32" fmla="*/ 7 w 57"/>
                  <a:gd name="T33" fmla="*/ 28 h 70"/>
                  <a:gd name="T34" fmla="*/ 0 w 57"/>
                  <a:gd name="T35" fmla="*/ 28 h 70"/>
                  <a:gd name="T36" fmla="*/ 7 w 57"/>
                  <a:gd name="T37" fmla="*/ 21 h 70"/>
                  <a:gd name="T38" fmla="*/ 14 w 57"/>
                  <a:gd name="T39" fmla="*/ 7 h 70"/>
                  <a:gd name="T40" fmla="*/ 14 w 57"/>
                  <a:gd name="T41" fmla="*/ 0 h 70"/>
                  <a:gd name="T42" fmla="*/ 21 w 57"/>
                  <a:gd name="T43" fmla="*/ 7 h 70"/>
                  <a:gd name="T44" fmla="*/ 21 w 57"/>
                  <a:gd name="T45" fmla="*/ 7 h 70"/>
                  <a:gd name="T46" fmla="*/ 14 w 57"/>
                  <a:gd name="T47" fmla="*/ 21 h 70"/>
                  <a:gd name="T48" fmla="*/ 7 w 57"/>
                  <a:gd name="T49" fmla="*/ 21 h 70"/>
                  <a:gd name="T50" fmla="*/ 14 w 57"/>
                  <a:gd name="T51" fmla="*/ 21 h 70"/>
                  <a:gd name="T52" fmla="*/ 28 w 57"/>
                  <a:gd name="T53" fmla="*/ 35 h 70"/>
                  <a:gd name="T54" fmla="*/ 28 w 57"/>
                  <a:gd name="T55" fmla="*/ 35 h 70"/>
                  <a:gd name="T56" fmla="*/ 28 w 57"/>
                  <a:gd name="T57" fmla="*/ 35 h 70"/>
                  <a:gd name="T58" fmla="*/ 42 w 57"/>
                  <a:gd name="T59" fmla="*/ 56 h 70"/>
                  <a:gd name="T60" fmla="*/ 35 w 57"/>
                  <a:gd name="T61" fmla="*/ 63 h 70"/>
                  <a:gd name="T62" fmla="*/ 35 w 57"/>
                  <a:gd name="T63" fmla="*/ 56 h 70"/>
                  <a:gd name="T64" fmla="*/ 42 w 57"/>
                  <a:gd name="T65" fmla="*/ 49 h 70"/>
                  <a:gd name="T66" fmla="*/ 49 w 57"/>
                  <a:gd name="T67" fmla="*/ 56 h 70"/>
                  <a:gd name="T68" fmla="*/ 42 w 57"/>
                  <a:gd name="T69" fmla="*/ 56 h 70"/>
                  <a:gd name="T70" fmla="*/ 28 w 57"/>
                  <a:gd name="T71" fmla="*/ 42 h 70"/>
                  <a:gd name="T72" fmla="*/ 28 w 57"/>
                  <a:gd name="T73" fmla="*/ 42 h 70"/>
                  <a:gd name="T74" fmla="*/ 28 w 57"/>
                  <a:gd name="T75" fmla="*/ 35 h 70"/>
                  <a:gd name="T76" fmla="*/ 28 w 57"/>
                  <a:gd name="T77" fmla="*/ 28 h 70"/>
                  <a:gd name="T78" fmla="*/ 35 w 57"/>
                  <a:gd name="T79" fmla="*/ 28 h 70"/>
                  <a:gd name="T80" fmla="*/ 28 w 57"/>
                  <a:gd name="T81" fmla="*/ 35 h 70"/>
                  <a:gd name="T82" fmla="*/ 14 w 57"/>
                  <a:gd name="T83" fmla="*/ 14 h 70"/>
                  <a:gd name="T84" fmla="*/ 21 w 57"/>
                  <a:gd name="T85" fmla="*/ 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70">
                    <a:moveTo>
                      <a:pt x="21" y="7"/>
                    </a:moveTo>
                    <a:lnTo>
                      <a:pt x="35" y="28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35" y="35"/>
                    </a:lnTo>
                    <a:lnTo>
                      <a:pt x="28" y="42"/>
                    </a:lnTo>
                    <a:lnTo>
                      <a:pt x="35" y="35"/>
                    </a:lnTo>
                    <a:lnTo>
                      <a:pt x="49" y="49"/>
                    </a:lnTo>
                    <a:lnTo>
                      <a:pt x="57" y="49"/>
                    </a:lnTo>
                    <a:lnTo>
                      <a:pt x="49" y="56"/>
                    </a:lnTo>
                    <a:lnTo>
                      <a:pt x="42" y="63"/>
                    </a:lnTo>
                    <a:lnTo>
                      <a:pt x="42" y="70"/>
                    </a:lnTo>
                    <a:lnTo>
                      <a:pt x="35" y="63"/>
                    </a:lnTo>
                    <a:lnTo>
                      <a:pt x="21" y="42"/>
                    </a:lnTo>
                    <a:lnTo>
                      <a:pt x="28" y="35"/>
                    </a:lnTo>
                    <a:lnTo>
                      <a:pt x="21" y="42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7" y="21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7"/>
                    </a:lnTo>
                    <a:lnTo>
                      <a:pt x="14" y="21"/>
                    </a:lnTo>
                    <a:lnTo>
                      <a:pt x="7" y="21"/>
                    </a:lnTo>
                    <a:lnTo>
                      <a:pt x="14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42" y="56"/>
                    </a:lnTo>
                    <a:lnTo>
                      <a:pt x="35" y="63"/>
                    </a:lnTo>
                    <a:lnTo>
                      <a:pt x="35" y="56"/>
                    </a:lnTo>
                    <a:lnTo>
                      <a:pt x="42" y="49"/>
                    </a:lnTo>
                    <a:lnTo>
                      <a:pt x="49" y="56"/>
                    </a:lnTo>
                    <a:lnTo>
                      <a:pt x="42" y="56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28" y="35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40" name="Freeform 96"/>
              <p:cNvSpPr>
                <a:spLocks/>
              </p:cNvSpPr>
              <p:nvPr/>
            </p:nvSpPr>
            <p:spPr bwMode="auto">
              <a:xfrm>
                <a:off x="4237" y="2252"/>
                <a:ext cx="170" cy="142"/>
              </a:xfrm>
              <a:custGeom>
                <a:avLst/>
                <a:gdLst>
                  <a:gd name="T0" fmla="*/ 170 w 170"/>
                  <a:gd name="T1" fmla="*/ 0 h 142"/>
                  <a:gd name="T2" fmla="*/ 64 w 170"/>
                  <a:gd name="T3" fmla="*/ 142 h 142"/>
                  <a:gd name="T4" fmla="*/ 0 w 170"/>
                  <a:gd name="T5" fmla="*/ 128 h 142"/>
                  <a:gd name="T6" fmla="*/ 106 w 170"/>
                  <a:gd name="T7" fmla="*/ 0 h 142"/>
                  <a:gd name="T8" fmla="*/ 170 w 170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42">
                    <a:moveTo>
                      <a:pt x="170" y="0"/>
                    </a:moveTo>
                    <a:lnTo>
                      <a:pt x="64" y="142"/>
                    </a:lnTo>
                    <a:lnTo>
                      <a:pt x="0" y="128"/>
                    </a:lnTo>
                    <a:lnTo>
                      <a:pt x="106" y="0"/>
                    </a:lnTo>
                    <a:lnTo>
                      <a:pt x="170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41" name="Freeform 97"/>
              <p:cNvSpPr>
                <a:spLocks/>
              </p:cNvSpPr>
              <p:nvPr/>
            </p:nvSpPr>
            <p:spPr bwMode="auto">
              <a:xfrm>
                <a:off x="4230" y="2252"/>
                <a:ext cx="184" cy="149"/>
              </a:xfrm>
              <a:custGeom>
                <a:avLst/>
                <a:gdLst>
                  <a:gd name="T0" fmla="*/ 184 w 184"/>
                  <a:gd name="T1" fmla="*/ 7 h 149"/>
                  <a:gd name="T2" fmla="*/ 78 w 184"/>
                  <a:gd name="T3" fmla="*/ 149 h 149"/>
                  <a:gd name="T4" fmla="*/ 71 w 184"/>
                  <a:gd name="T5" fmla="*/ 149 h 149"/>
                  <a:gd name="T6" fmla="*/ 71 w 184"/>
                  <a:gd name="T7" fmla="*/ 149 h 149"/>
                  <a:gd name="T8" fmla="*/ 7 w 184"/>
                  <a:gd name="T9" fmla="*/ 135 h 149"/>
                  <a:gd name="T10" fmla="*/ 0 w 184"/>
                  <a:gd name="T11" fmla="*/ 135 h 149"/>
                  <a:gd name="T12" fmla="*/ 7 w 184"/>
                  <a:gd name="T13" fmla="*/ 128 h 149"/>
                  <a:gd name="T14" fmla="*/ 113 w 184"/>
                  <a:gd name="T15" fmla="*/ 0 h 149"/>
                  <a:gd name="T16" fmla="*/ 113 w 184"/>
                  <a:gd name="T17" fmla="*/ 0 h 149"/>
                  <a:gd name="T18" fmla="*/ 113 w 184"/>
                  <a:gd name="T19" fmla="*/ 0 h 149"/>
                  <a:gd name="T20" fmla="*/ 120 w 184"/>
                  <a:gd name="T21" fmla="*/ 7 h 149"/>
                  <a:gd name="T22" fmla="*/ 14 w 184"/>
                  <a:gd name="T23" fmla="*/ 135 h 149"/>
                  <a:gd name="T24" fmla="*/ 7 w 184"/>
                  <a:gd name="T25" fmla="*/ 128 h 149"/>
                  <a:gd name="T26" fmla="*/ 7 w 184"/>
                  <a:gd name="T27" fmla="*/ 128 h 149"/>
                  <a:gd name="T28" fmla="*/ 71 w 184"/>
                  <a:gd name="T29" fmla="*/ 142 h 149"/>
                  <a:gd name="T30" fmla="*/ 71 w 184"/>
                  <a:gd name="T31" fmla="*/ 149 h 149"/>
                  <a:gd name="T32" fmla="*/ 71 w 184"/>
                  <a:gd name="T33" fmla="*/ 142 h 149"/>
                  <a:gd name="T34" fmla="*/ 177 w 184"/>
                  <a:gd name="T35" fmla="*/ 0 h 149"/>
                  <a:gd name="T36" fmla="*/ 184 w 184"/>
                  <a:gd name="T37" fmla="*/ 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84" h="149">
                    <a:moveTo>
                      <a:pt x="184" y="7"/>
                    </a:moveTo>
                    <a:lnTo>
                      <a:pt x="78" y="149"/>
                    </a:lnTo>
                    <a:lnTo>
                      <a:pt x="71" y="149"/>
                    </a:lnTo>
                    <a:lnTo>
                      <a:pt x="71" y="149"/>
                    </a:lnTo>
                    <a:lnTo>
                      <a:pt x="7" y="135"/>
                    </a:lnTo>
                    <a:lnTo>
                      <a:pt x="0" y="135"/>
                    </a:lnTo>
                    <a:lnTo>
                      <a:pt x="7" y="128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13" y="0"/>
                    </a:lnTo>
                    <a:lnTo>
                      <a:pt x="120" y="7"/>
                    </a:lnTo>
                    <a:lnTo>
                      <a:pt x="14" y="135"/>
                    </a:lnTo>
                    <a:lnTo>
                      <a:pt x="7" y="128"/>
                    </a:lnTo>
                    <a:lnTo>
                      <a:pt x="7" y="128"/>
                    </a:lnTo>
                    <a:lnTo>
                      <a:pt x="71" y="142"/>
                    </a:lnTo>
                    <a:lnTo>
                      <a:pt x="71" y="149"/>
                    </a:lnTo>
                    <a:lnTo>
                      <a:pt x="71" y="142"/>
                    </a:lnTo>
                    <a:lnTo>
                      <a:pt x="177" y="0"/>
                    </a:lnTo>
                    <a:lnTo>
                      <a:pt x="184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42" name="Freeform 98"/>
              <p:cNvSpPr>
                <a:spLocks/>
              </p:cNvSpPr>
              <p:nvPr/>
            </p:nvSpPr>
            <p:spPr bwMode="auto">
              <a:xfrm>
                <a:off x="4343" y="2252"/>
                <a:ext cx="78" cy="7"/>
              </a:xfrm>
              <a:custGeom>
                <a:avLst/>
                <a:gdLst>
                  <a:gd name="T0" fmla="*/ 0 w 78"/>
                  <a:gd name="T1" fmla="*/ 0 h 7"/>
                  <a:gd name="T2" fmla="*/ 64 w 78"/>
                  <a:gd name="T3" fmla="*/ 0 h 7"/>
                  <a:gd name="T4" fmla="*/ 78 w 78"/>
                  <a:gd name="T5" fmla="*/ 0 h 7"/>
                  <a:gd name="T6" fmla="*/ 71 w 78"/>
                  <a:gd name="T7" fmla="*/ 7 h 7"/>
                  <a:gd name="T8" fmla="*/ 64 w 78"/>
                  <a:gd name="T9" fmla="*/ 7 h 7"/>
                  <a:gd name="T10" fmla="*/ 0 w 78"/>
                  <a:gd name="T11" fmla="*/ 7 h 7"/>
                  <a:gd name="T12" fmla="*/ 0 w 78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">
                    <a:moveTo>
                      <a:pt x="0" y="0"/>
                    </a:moveTo>
                    <a:lnTo>
                      <a:pt x="64" y="0"/>
                    </a:lnTo>
                    <a:lnTo>
                      <a:pt x="78" y="0"/>
                    </a:lnTo>
                    <a:lnTo>
                      <a:pt x="71" y="7"/>
                    </a:lnTo>
                    <a:lnTo>
                      <a:pt x="64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43" name="Freeform 99"/>
              <p:cNvSpPr>
                <a:spLocks/>
              </p:cNvSpPr>
              <p:nvPr/>
            </p:nvSpPr>
            <p:spPr bwMode="auto">
              <a:xfrm>
                <a:off x="4280" y="2280"/>
                <a:ext cx="78" cy="86"/>
              </a:xfrm>
              <a:custGeom>
                <a:avLst/>
                <a:gdLst>
                  <a:gd name="T0" fmla="*/ 42 w 78"/>
                  <a:gd name="T1" fmla="*/ 0 h 86"/>
                  <a:gd name="T2" fmla="*/ 78 w 78"/>
                  <a:gd name="T3" fmla="*/ 22 h 86"/>
                  <a:gd name="T4" fmla="*/ 35 w 78"/>
                  <a:gd name="T5" fmla="*/ 86 h 86"/>
                  <a:gd name="T6" fmla="*/ 0 w 78"/>
                  <a:gd name="T7" fmla="*/ 57 h 86"/>
                  <a:gd name="T8" fmla="*/ 42 w 7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6">
                    <a:moveTo>
                      <a:pt x="42" y="0"/>
                    </a:moveTo>
                    <a:lnTo>
                      <a:pt x="78" y="22"/>
                    </a:lnTo>
                    <a:lnTo>
                      <a:pt x="35" y="86"/>
                    </a:lnTo>
                    <a:lnTo>
                      <a:pt x="0" y="57"/>
                    </a:lnTo>
                    <a:lnTo>
                      <a:pt x="42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44" name="Freeform 100"/>
              <p:cNvSpPr>
                <a:spLocks/>
              </p:cNvSpPr>
              <p:nvPr/>
            </p:nvSpPr>
            <p:spPr bwMode="auto">
              <a:xfrm>
                <a:off x="4272" y="2280"/>
                <a:ext cx="93" cy="93"/>
              </a:xfrm>
              <a:custGeom>
                <a:avLst/>
                <a:gdLst>
                  <a:gd name="T0" fmla="*/ 50 w 93"/>
                  <a:gd name="T1" fmla="*/ 0 h 93"/>
                  <a:gd name="T2" fmla="*/ 86 w 93"/>
                  <a:gd name="T3" fmla="*/ 22 h 93"/>
                  <a:gd name="T4" fmla="*/ 93 w 93"/>
                  <a:gd name="T5" fmla="*/ 29 h 93"/>
                  <a:gd name="T6" fmla="*/ 93 w 93"/>
                  <a:gd name="T7" fmla="*/ 29 h 93"/>
                  <a:gd name="T8" fmla="*/ 50 w 93"/>
                  <a:gd name="T9" fmla="*/ 93 h 93"/>
                  <a:gd name="T10" fmla="*/ 36 w 93"/>
                  <a:gd name="T11" fmla="*/ 93 h 93"/>
                  <a:gd name="T12" fmla="*/ 36 w 93"/>
                  <a:gd name="T13" fmla="*/ 93 h 93"/>
                  <a:gd name="T14" fmla="*/ 0 w 93"/>
                  <a:gd name="T15" fmla="*/ 64 h 93"/>
                  <a:gd name="T16" fmla="*/ 0 w 93"/>
                  <a:gd name="T17" fmla="*/ 64 h 93"/>
                  <a:gd name="T18" fmla="*/ 8 w 93"/>
                  <a:gd name="T19" fmla="*/ 57 h 93"/>
                  <a:gd name="T20" fmla="*/ 8 w 93"/>
                  <a:gd name="T21" fmla="*/ 57 h 93"/>
                  <a:gd name="T22" fmla="*/ 43 w 93"/>
                  <a:gd name="T23" fmla="*/ 86 h 93"/>
                  <a:gd name="T24" fmla="*/ 36 w 93"/>
                  <a:gd name="T25" fmla="*/ 93 h 93"/>
                  <a:gd name="T26" fmla="*/ 43 w 93"/>
                  <a:gd name="T27" fmla="*/ 86 h 93"/>
                  <a:gd name="T28" fmla="*/ 86 w 93"/>
                  <a:gd name="T29" fmla="*/ 22 h 93"/>
                  <a:gd name="T30" fmla="*/ 93 w 93"/>
                  <a:gd name="T31" fmla="*/ 29 h 93"/>
                  <a:gd name="T32" fmla="*/ 78 w 93"/>
                  <a:gd name="T33" fmla="*/ 29 h 93"/>
                  <a:gd name="T34" fmla="*/ 43 w 93"/>
                  <a:gd name="T35" fmla="*/ 8 h 93"/>
                  <a:gd name="T36" fmla="*/ 50 w 93"/>
                  <a:gd name="T37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3" h="93">
                    <a:moveTo>
                      <a:pt x="50" y="0"/>
                    </a:moveTo>
                    <a:lnTo>
                      <a:pt x="86" y="22"/>
                    </a:lnTo>
                    <a:lnTo>
                      <a:pt x="93" y="29"/>
                    </a:lnTo>
                    <a:lnTo>
                      <a:pt x="93" y="29"/>
                    </a:lnTo>
                    <a:lnTo>
                      <a:pt x="50" y="93"/>
                    </a:lnTo>
                    <a:lnTo>
                      <a:pt x="36" y="93"/>
                    </a:lnTo>
                    <a:lnTo>
                      <a:pt x="36" y="93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8" y="57"/>
                    </a:lnTo>
                    <a:lnTo>
                      <a:pt x="8" y="57"/>
                    </a:lnTo>
                    <a:lnTo>
                      <a:pt x="43" y="86"/>
                    </a:lnTo>
                    <a:lnTo>
                      <a:pt x="36" y="93"/>
                    </a:lnTo>
                    <a:lnTo>
                      <a:pt x="43" y="86"/>
                    </a:lnTo>
                    <a:lnTo>
                      <a:pt x="86" y="22"/>
                    </a:lnTo>
                    <a:lnTo>
                      <a:pt x="93" y="29"/>
                    </a:lnTo>
                    <a:lnTo>
                      <a:pt x="78" y="29"/>
                    </a:lnTo>
                    <a:lnTo>
                      <a:pt x="43" y="8"/>
                    </a:lnTo>
                    <a:lnTo>
                      <a:pt x="50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45" name="Freeform 101"/>
              <p:cNvSpPr>
                <a:spLocks/>
              </p:cNvSpPr>
              <p:nvPr/>
            </p:nvSpPr>
            <p:spPr bwMode="auto">
              <a:xfrm>
                <a:off x="4280" y="2280"/>
                <a:ext cx="49" cy="64"/>
              </a:xfrm>
              <a:custGeom>
                <a:avLst/>
                <a:gdLst>
                  <a:gd name="T0" fmla="*/ 0 w 49"/>
                  <a:gd name="T1" fmla="*/ 57 h 64"/>
                  <a:gd name="T2" fmla="*/ 42 w 49"/>
                  <a:gd name="T3" fmla="*/ 0 h 64"/>
                  <a:gd name="T4" fmla="*/ 42 w 49"/>
                  <a:gd name="T5" fmla="*/ 0 h 64"/>
                  <a:gd name="T6" fmla="*/ 42 w 49"/>
                  <a:gd name="T7" fmla="*/ 0 h 64"/>
                  <a:gd name="T8" fmla="*/ 49 w 49"/>
                  <a:gd name="T9" fmla="*/ 8 h 64"/>
                  <a:gd name="T10" fmla="*/ 7 w 49"/>
                  <a:gd name="T11" fmla="*/ 64 h 64"/>
                  <a:gd name="T12" fmla="*/ 0 w 49"/>
                  <a:gd name="T13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4">
                    <a:moveTo>
                      <a:pt x="0" y="57"/>
                    </a:moveTo>
                    <a:lnTo>
                      <a:pt x="42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49" y="8"/>
                    </a:lnTo>
                    <a:lnTo>
                      <a:pt x="7" y="64"/>
                    </a:lnTo>
                    <a:lnTo>
                      <a:pt x="0" y="57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46" name="Freeform 102"/>
              <p:cNvSpPr>
                <a:spLocks/>
              </p:cNvSpPr>
              <p:nvPr/>
            </p:nvSpPr>
            <p:spPr bwMode="auto">
              <a:xfrm>
                <a:off x="4294" y="2288"/>
                <a:ext cx="56" cy="63"/>
              </a:xfrm>
              <a:custGeom>
                <a:avLst/>
                <a:gdLst>
                  <a:gd name="T0" fmla="*/ 0 w 56"/>
                  <a:gd name="T1" fmla="*/ 35 h 63"/>
                  <a:gd name="T2" fmla="*/ 21 w 56"/>
                  <a:gd name="T3" fmla="*/ 0 h 63"/>
                  <a:gd name="T4" fmla="*/ 56 w 56"/>
                  <a:gd name="T5" fmla="*/ 28 h 63"/>
                  <a:gd name="T6" fmla="*/ 35 w 56"/>
                  <a:gd name="T7" fmla="*/ 63 h 63"/>
                  <a:gd name="T8" fmla="*/ 0 w 56"/>
                  <a:gd name="T9" fmla="*/ 3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63">
                    <a:moveTo>
                      <a:pt x="0" y="35"/>
                    </a:moveTo>
                    <a:lnTo>
                      <a:pt x="21" y="0"/>
                    </a:lnTo>
                    <a:lnTo>
                      <a:pt x="56" y="28"/>
                    </a:lnTo>
                    <a:lnTo>
                      <a:pt x="35" y="63"/>
                    </a:lnTo>
                    <a:lnTo>
                      <a:pt x="0" y="35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2247" name="Picture 103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4" y="2295"/>
                <a:ext cx="56" cy="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248" name="Freeform 104"/>
              <p:cNvSpPr>
                <a:spLocks/>
              </p:cNvSpPr>
              <p:nvPr/>
            </p:nvSpPr>
            <p:spPr bwMode="auto">
              <a:xfrm>
                <a:off x="4244" y="2025"/>
                <a:ext cx="92" cy="64"/>
              </a:xfrm>
              <a:custGeom>
                <a:avLst/>
                <a:gdLst>
                  <a:gd name="T0" fmla="*/ 14 w 92"/>
                  <a:gd name="T1" fmla="*/ 43 h 64"/>
                  <a:gd name="T2" fmla="*/ 0 w 92"/>
                  <a:gd name="T3" fmla="*/ 22 h 64"/>
                  <a:gd name="T4" fmla="*/ 0 w 92"/>
                  <a:gd name="T5" fmla="*/ 22 h 64"/>
                  <a:gd name="T6" fmla="*/ 0 w 92"/>
                  <a:gd name="T7" fmla="*/ 22 h 64"/>
                  <a:gd name="T8" fmla="*/ 71 w 92"/>
                  <a:gd name="T9" fmla="*/ 7 h 64"/>
                  <a:gd name="T10" fmla="*/ 92 w 92"/>
                  <a:gd name="T11" fmla="*/ 0 h 64"/>
                  <a:gd name="T12" fmla="*/ 71 w 92"/>
                  <a:gd name="T13" fmla="*/ 15 h 64"/>
                  <a:gd name="T14" fmla="*/ 21 w 92"/>
                  <a:gd name="T15" fmla="*/ 64 h 64"/>
                  <a:gd name="T16" fmla="*/ 21 w 92"/>
                  <a:gd name="T17" fmla="*/ 64 h 64"/>
                  <a:gd name="T18" fmla="*/ 21 w 92"/>
                  <a:gd name="T19" fmla="*/ 57 h 64"/>
                  <a:gd name="T20" fmla="*/ 21 w 92"/>
                  <a:gd name="T21" fmla="*/ 57 h 64"/>
                  <a:gd name="T22" fmla="*/ 71 w 92"/>
                  <a:gd name="T23" fmla="*/ 7 h 64"/>
                  <a:gd name="T24" fmla="*/ 71 w 92"/>
                  <a:gd name="T25" fmla="*/ 15 h 64"/>
                  <a:gd name="T26" fmla="*/ 71 w 92"/>
                  <a:gd name="T27" fmla="*/ 15 h 64"/>
                  <a:gd name="T28" fmla="*/ 0 w 92"/>
                  <a:gd name="T29" fmla="*/ 29 h 64"/>
                  <a:gd name="T30" fmla="*/ 0 w 92"/>
                  <a:gd name="T31" fmla="*/ 22 h 64"/>
                  <a:gd name="T32" fmla="*/ 7 w 92"/>
                  <a:gd name="T33" fmla="*/ 22 h 64"/>
                  <a:gd name="T34" fmla="*/ 21 w 92"/>
                  <a:gd name="T35" fmla="*/ 43 h 64"/>
                  <a:gd name="T36" fmla="*/ 14 w 92"/>
                  <a:gd name="T37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64">
                    <a:moveTo>
                      <a:pt x="14" y="43"/>
                    </a:moveTo>
                    <a:lnTo>
                      <a:pt x="0" y="22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71" y="7"/>
                    </a:lnTo>
                    <a:lnTo>
                      <a:pt x="92" y="0"/>
                    </a:lnTo>
                    <a:lnTo>
                      <a:pt x="71" y="1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21" y="57"/>
                    </a:lnTo>
                    <a:lnTo>
                      <a:pt x="21" y="57"/>
                    </a:lnTo>
                    <a:lnTo>
                      <a:pt x="71" y="7"/>
                    </a:lnTo>
                    <a:lnTo>
                      <a:pt x="71" y="15"/>
                    </a:lnTo>
                    <a:lnTo>
                      <a:pt x="71" y="15"/>
                    </a:lnTo>
                    <a:lnTo>
                      <a:pt x="0" y="29"/>
                    </a:lnTo>
                    <a:lnTo>
                      <a:pt x="0" y="22"/>
                    </a:lnTo>
                    <a:lnTo>
                      <a:pt x="7" y="22"/>
                    </a:lnTo>
                    <a:lnTo>
                      <a:pt x="21" y="43"/>
                    </a:lnTo>
                    <a:lnTo>
                      <a:pt x="14" y="43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49" name="Freeform 105"/>
              <p:cNvSpPr>
                <a:spLocks/>
              </p:cNvSpPr>
              <p:nvPr/>
            </p:nvSpPr>
            <p:spPr bwMode="auto">
              <a:xfrm>
                <a:off x="4258" y="2068"/>
                <a:ext cx="14" cy="14"/>
              </a:xfrm>
              <a:custGeom>
                <a:avLst/>
                <a:gdLst>
                  <a:gd name="T0" fmla="*/ 7 w 14"/>
                  <a:gd name="T1" fmla="*/ 14 h 14"/>
                  <a:gd name="T2" fmla="*/ 0 w 14"/>
                  <a:gd name="T3" fmla="*/ 0 h 14"/>
                  <a:gd name="T4" fmla="*/ 7 w 14"/>
                  <a:gd name="T5" fmla="*/ 0 h 14"/>
                  <a:gd name="T6" fmla="*/ 7 w 14"/>
                  <a:gd name="T7" fmla="*/ 0 h 14"/>
                  <a:gd name="T8" fmla="*/ 7 w 14"/>
                  <a:gd name="T9" fmla="*/ 0 h 14"/>
                  <a:gd name="T10" fmla="*/ 14 w 14"/>
                  <a:gd name="T11" fmla="*/ 14 h 14"/>
                  <a:gd name="T12" fmla="*/ 7 w 14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4">
                    <a:moveTo>
                      <a:pt x="7" y="14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14" y="14"/>
                    </a:lnTo>
                    <a:lnTo>
                      <a:pt x="7" y="1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50" name="Freeform 106"/>
              <p:cNvSpPr>
                <a:spLocks/>
              </p:cNvSpPr>
              <p:nvPr/>
            </p:nvSpPr>
            <p:spPr bwMode="auto">
              <a:xfrm>
                <a:off x="4244" y="2032"/>
                <a:ext cx="71" cy="50"/>
              </a:xfrm>
              <a:custGeom>
                <a:avLst/>
                <a:gdLst>
                  <a:gd name="T0" fmla="*/ 14 w 71"/>
                  <a:gd name="T1" fmla="*/ 36 h 50"/>
                  <a:gd name="T2" fmla="*/ 0 w 71"/>
                  <a:gd name="T3" fmla="*/ 15 h 50"/>
                  <a:gd name="T4" fmla="*/ 71 w 71"/>
                  <a:gd name="T5" fmla="*/ 0 h 50"/>
                  <a:gd name="T6" fmla="*/ 21 w 71"/>
                  <a:gd name="T7" fmla="*/ 50 h 50"/>
                  <a:gd name="T8" fmla="*/ 14 w 71"/>
                  <a:gd name="T9" fmla="*/ 3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50">
                    <a:moveTo>
                      <a:pt x="14" y="36"/>
                    </a:moveTo>
                    <a:lnTo>
                      <a:pt x="0" y="15"/>
                    </a:lnTo>
                    <a:lnTo>
                      <a:pt x="71" y="0"/>
                    </a:lnTo>
                    <a:lnTo>
                      <a:pt x="21" y="50"/>
                    </a:lnTo>
                    <a:lnTo>
                      <a:pt x="14" y="36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51" name="Freeform 107"/>
              <p:cNvSpPr>
                <a:spLocks/>
              </p:cNvSpPr>
              <p:nvPr/>
            </p:nvSpPr>
            <p:spPr bwMode="auto">
              <a:xfrm>
                <a:off x="3840" y="2217"/>
                <a:ext cx="92" cy="63"/>
              </a:xfrm>
              <a:custGeom>
                <a:avLst/>
                <a:gdLst>
                  <a:gd name="T0" fmla="*/ 78 w 92"/>
                  <a:gd name="T1" fmla="*/ 21 h 63"/>
                  <a:gd name="T2" fmla="*/ 92 w 92"/>
                  <a:gd name="T3" fmla="*/ 42 h 63"/>
                  <a:gd name="T4" fmla="*/ 92 w 92"/>
                  <a:gd name="T5" fmla="*/ 42 h 63"/>
                  <a:gd name="T6" fmla="*/ 92 w 92"/>
                  <a:gd name="T7" fmla="*/ 42 h 63"/>
                  <a:gd name="T8" fmla="*/ 21 w 92"/>
                  <a:gd name="T9" fmla="*/ 56 h 63"/>
                  <a:gd name="T10" fmla="*/ 0 w 92"/>
                  <a:gd name="T11" fmla="*/ 63 h 63"/>
                  <a:gd name="T12" fmla="*/ 21 w 92"/>
                  <a:gd name="T13" fmla="*/ 49 h 63"/>
                  <a:gd name="T14" fmla="*/ 71 w 92"/>
                  <a:gd name="T15" fmla="*/ 0 h 63"/>
                  <a:gd name="T16" fmla="*/ 71 w 92"/>
                  <a:gd name="T17" fmla="*/ 0 h 63"/>
                  <a:gd name="T18" fmla="*/ 71 w 92"/>
                  <a:gd name="T19" fmla="*/ 7 h 63"/>
                  <a:gd name="T20" fmla="*/ 71 w 92"/>
                  <a:gd name="T21" fmla="*/ 7 h 63"/>
                  <a:gd name="T22" fmla="*/ 21 w 92"/>
                  <a:gd name="T23" fmla="*/ 56 h 63"/>
                  <a:gd name="T24" fmla="*/ 21 w 92"/>
                  <a:gd name="T25" fmla="*/ 49 h 63"/>
                  <a:gd name="T26" fmla="*/ 21 w 92"/>
                  <a:gd name="T27" fmla="*/ 49 h 63"/>
                  <a:gd name="T28" fmla="*/ 92 w 92"/>
                  <a:gd name="T29" fmla="*/ 35 h 63"/>
                  <a:gd name="T30" fmla="*/ 92 w 92"/>
                  <a:gd name="T31" fmla="*/ 42 h 63"/>
                  <a:gd name="T32" fmla="*/ 85 w 92"/>
                  <a:gd name="T33" fmla="*/ 42 h 63"/>
                  <a:gd name="T34" fmla="*/ 71 w 92"/>
                  <a:gd name="T35" fmla="*/ 21 h 63"/>
                  <a:gd name="T36" fmla="*/ 78 w 92"/>
                  <a:gd name="T37" fmla="*/ 2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63">
                    <a:moveTo>
                      <a:pt x="78" y="21"/>
                    </a:moveTo>
                    <a:lnTo>
                      <a:pt x="92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21" y="56"/>
                    </a:lnTo>
                    <a:lnTo>
                      <a:pt x="0" y="63"/>
                    </a:lnTo>
                    <a:lnTo>
                      <a:pt x="21" y="49"/>
                    </a:lnTo>
                    <a:lnTo>
                      <a:pt x="71" y="0"/>
                    </a:lnTo>
                    <a:lnTo>
                      <a:pt x="71" y="0"/>
                    </a:lnTo>
                    <a:lnTo>
                      <a:pt x="71" y="7"/>
                    </a:lnTo>
                    <a:lnTo>
                      <a:pt x="71" y="7"/>
                    </a:lnTo>
                    <a:lnTo>
                      <a:pt x="21" y="56"/>
                    </a:lnTo>
                    <a:lnTo>
                      <a:pt x="21" y="49"/>
                    </a:lnTo>
                    <a:lnTo>
                      <a:pt x="21" y="49"/>
                    </a:lnTo>
                    <a:lnTo>
                      <a:pt x="92" y="35"/>
                    </a:lnTo>
                    <a:lnTo>
                      <a:pt x="92" y="42"/>
                    </a:lnTo>
                    <a:lnTo>
                      <a:pt x="85" y="42"/>
                    </a:lnTo>
                    <a:lnTo>
                      <a:pt x="71" y="21"/>
                    </a:lnTo>
                    <a:lnTo>
                      <a:pt x="78" y="21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52" name="Freeform 108"/>
              <p:cNvSpPr>
                <a:spLocks/>
              </p:cNvSpPr>
              <p:nvPr/>
            </p:nvSpPr>
            <p:spPr bwMode="auto">
              <a:xfrm>
                <a:off x="3904" y="2224"/>
                <a:ext cx="14" cy="14"/>
              </a:xfrm>
              <a:custGeom>
                <a:avLst/>
                <a:gdLst>
                  <a:gd name="T0" fmla="*/ 7 w 14"/>
                  <a:gd name="T1" fmla="*/ 0 h 14"/>
                  <a:gd name="T2" fmla="*/ 14 w 14"/>
                  <a:gd name="T3" fmla="*/ 14 h 14"/>
                  <a:gd name="T4" fmla="*/ 7 w 14"/>
                  <a:gd name="T5" fmla="*/ 14 h 14"/>
                  <a:gd name="T6" fmla="*/ 7 w 14"/>
                  <a:gd name="T7" fmla="*/ 14 h 14"/>
                  <a:gd name="T8" fmla="*/ 7 w 14"/>
                  <a:gd name="T9" fmla="*/ 14 h 14"/>
                  <a:gd name="T10" fmla="*/ 0 w 14"/>
                  <a:gd name="T11" fmla="*/ 0 h 14"/>
                  <a:gd name="T12" fmla="*/ 7 w 14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4">
                    <a:moveTo>
                      <a:pt x="7" y="0"/>
                    </a:moveTo>
                    <a:lnTo>
                      <a:pt x="14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7" y="14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53" name="Freeform 109"/>
              <p:cNvSpPr>
                <a:spLocks/>
              </p:cNvSpPr>
              <p:nvPr/>
            </p:nvSpPr>
            <p:spPr bwMode="auto">
              <a:xfrm>
                <a:off x="3861" y="2224"/>
                <a:ext cx="71" cy="49"/>
              </a:xfrm>
              <a:custGeom>
                <a:avLst/>
                <a:gdLst>
                  <a:gd name="T0" fmla="*/ 57 w 71"/>
                  <a:gd name="T1" fmla="*/ 14 h 49"/>
                  <a:gd name="T2" fmla="*/ 71 w 71"/>
                  <a:gd name="T3" fmla="*/ 35 h 49"/>
                  <a:gd name="T4" fmla="*/ 0 w 71"/>
                  <a:gd name="T5" fmla="*/ 49 h 49"/>
                  <a:gd name="T6" fmla="*/ 50 w 71"/>
                  <a:gd name="T7" fmla="*/ 0 h 49"/>
                  <a:gd name="T8" fmla="*/ 57 w 71"/>
                  <a:gd name="T9" fmla="*/ 1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9">
                    <a:moveTo>
                      <a:pt x="57" y="14"/>
                    </a:moveTo>
                    <a:lnTo>
                      <a:pt x="71" y="35"/>
                    </a:lnTo>
                    <a:lnTo>
                      <a:pt x="0" y="49"/>
                    </a:lnTo>
                    <a:lnTo>
                      <a:pt x="50" y="0"/>
                    </a:lnTo>
                    <a:lnTo>
                      <a:pt x="57" y="14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54" name="Rectangle 110"/>
              <p:cNvSpPr>
                <a:spLocks noChangeArrowheads="1"/>
              </p:cNvSpPr>
              <p:nvPr/>
            </p:nvSpPr>
            <p:spPr bwMode="auto">
              <a:xfrm>
                <a:off x="4251" y="2068"/>
                <a:ext cx="1" cy="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55" name="Rectangle 111"/>
              <p:cNvSpPr>
                <a:spLocks noChangeArrowheads="1"/>
              </p:cNvSpPr>
              <p:nvPr/>
            </p:nvSpPr>
            <p:spPr bwMode="auto">
              <a:xfrm>
                <a:off x="3925" y="2238"/>
                <a:ext cx="1" cy="7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56" name="Freeform 112"/>
              <p:cNvSpPr>
                <a:spLocks/>
              </p:cNvSpPr>
              <p:nvPr/>
            </p:nvSpPr>
            <p:spPr bwMode="auto">
              <a:xfrm>
                <a:off x="3925" y="2068"/>
                <a:ext cx="326" cy="177"/>
              </a:xfrm>
              <a:custGeom>
                <a:avLst/>
                <a:gdLst>
                  <a:gd name="T0" fmla="*/ 326 w 326"/>
                  <a:gd name="T1" fmla="*/ 7 h 177"/>
                  <a:gd name="T2" fmla="*/ 326 w 326"/>
                  <a:gd name="T3" fmla="*/ 0 h 177"/>
                  <a:gd name="T4" fmla="*/ 0 w 326"/>
                  <a:gd name="T5" fmla="*/ 170 h 177"/>
                  <a:gd name="T6" fmla="*/ 0 w 326"/>
                  <a:gd name="T7" fmla="*/ 177 h 177"/>
                  <a:gd name="T8" fmla="*/ 326 w 326"/>
                  <a:gd name="T9" fmla="*/ 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177">
                    <a:moveTo>
                      <a:pt x="326" y="7"/>
                    </a:moveTo>
                    <a:lnTo>
                      <a:pt x="326" y="0"/>
                    </a:lnTo>
                    <a:lnTo>
                      <a:pt x="0" y="170"/>
                    </a:lnTo>
                    <a:lnTo>
                      <a:pt x="0" y="177"/>
                    </a:lnTo>
                    <a:lnTo>
                      <a:pt x="326" y="7"/>
                    </a:lnTo>
                    <a:close/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57" name="Freeform 113"/>
              <p:cNvSpPr>
                <a:spLocks/>
              </p:cNvSpPr>
              <p:nvPr/>
            </p:nvSpPr>
            <p:spPr bwMode="auto">
              <a:xfrm>
                <a:off x="4024" y="2195"/>
                <a:ext cx="36" cy="50"/>
              </a:xfrm>
              <a:custGeom>
                <a:avLst/>
                <a:gdLst>
                  <a:gd name="T0" fmla="*/ 8 w 36"/>
                  <a:gd name="T1" fmla="*/ 0 h 50"/>
                  <a:gd name="T2" fmla="*/ 22 w 36"/>
                  <a:gd name="T3" fmla="*/ 22 h 50"/>
                  <a:gd name="T4" fmla="*/ 22 w 36"/>
                  <a:gd name="T5" fmla="*/ 29 h 50"/>
                  <a:gd name="T6" fmla="*/ 36 w 36"/>
                  <a:gd name="T7" fmla="*/ 43 h 50"/>
                  <a:gd name="T8" fmla="*/ 36 w 36"/>
                  <a:gd name="T9" fmla="*/ 50 h 50"/>
                  <a:gd name="T10" fmla="*/ 15 w 36"/>
                  <a:gd name="T11" fmla="*/ 29 h 50"/>
                  <a:gd name="T12" fmla="*/ 15 w 36"/>
                  <a:gd name="T13" fmla="*/ 29 h 50"/>
                  <a:gd name="T14" fmla="*/ 0 w 36"/>
                  <a:gd name="T15" fmla="*/ 15 h 50"/>
                  <a:gd name="T16" fmla="*/ 8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8" y="0"/>
                    </a:moveTo>
                    <a:lnTo>
                      <a:pt x="22" y="22"/>
                    </a:lnTo>
                    <a:lnTo>
                      <a:pt x="22" y="29"/>
                    </a:lnTo>
                    <a:lnTo>
                      <a:pt x="36" y="43"/>
                    </a:lnTo>
                    <a:lnTo>
                      <a:pt x="36" y="50"/>
                    </a:lnTo>
                    <a:lnTo>
                      <a:pt x="15" y="29"/>
                    </a:lnTo>
                    <a:lnTo>
                      <a:pt x="15" y="29"/>
                    </a:lnTo>
                    <a:lnTo>
                      <a:pt x="0" y="15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58" name="Freeform 114"/>
              <p:cNvSpPr>
                <a:spLocks/>
              </p:cNvSpPr>
              <p:nvPr/>
            </p:nvSpPr>
            <p:spPr bwMode="auto">
              <a:xfrm>
                <a:off x="4017" y="2188"/>
                <a:ext cx="50" cy="71"/>
              </a:xfrm>
              <a:custGeom>
                <a:avLst/>
                <a:gdLst>
                  <a:gd name="T0" fmla="*/ 22 w 50"/>
                  <a:gd name="T1" fmla="*/ 7 h 71"/>
                  <a:gd name="T2" fmla="*/ 36 w 50"/>
                  <a:gd name="T3" fmla="*/ 29 h 71"/>
                  <a:gd name="T4" fmla="*/ 36 w 50"/>
                  <a:gd name="T5" fmla="*/ 29 h 71"/>
                  <a:gd name="T6" fmla="*/ 36 w 50"/>
                  <a:gd name="T7" fmla="*/ 29 h 71"/>
                  <a:gd name="T8" fmla="*/ 36 w 50"/>
                  <a:gd name="T9" fmla="*/ 36 h 71"/>
                  <a:gd name="T10" fmla="*/ 29 w 50"/>
                  <a:gd name="T11" fmla="*/ 43 h 71"/>
                  <a:gd name="T12" fmla="*/ 36 w 50"/>
                  <a:gd name="T13" fmla="*/ 36 h 71"/>
                  <a:gd name="T14" fmla="*/ 50 w 50"/>
                  <a:gd name="T15" fmla="*/ 50 h 71"/>
                  <a:gd name="T16" fmla="*/ 50 w 50"/>
                  <a:gd name="T17" fmla="*/ 50 h 71"/>
                  <a:gd name="T18" fmla="*/ 50 w 50"/>
                  <a:gd name="T19" fmla="*/ 50 h 71"/>
                  <a:gd name="T20" fmla="*/ 50 w 50"/>
                  <a:gd name="T21" fmla="*/ 57 h 71"/>
                  <a:gd name="T22" fmla="*/ 50 w 50"/>
                  <a:gd name="T23" fmla="*/ 71 h 71"/>
                  <a:gd name="T24" fmla="*/ 43 w 50"/>
                  <a:gd name="T25" fmla="*/ 64 h 71"/>
                  <a:gd name="T26" fmla="*/ 7 w 50"/>
                  <a:gd name="T27" fmla="*/ 29 h 71"/>
                  <a:gd name="T28" fmla="*/ 0 w 50"/>
                  <a:gd name="T29" fmla="*/ 29 h 71"/>
                  <a:gd name="T30" fmla="*/ 7 w 50"/>
                  <a:gd name="T31" fmla="*/ 22 h 71"/>
                  <a:gd name="T32" fmla="*/ 15 w 50"/>
                  <a:gd name="T33" fmla="*/ 7 h 71"/>
                  <a:gd name="T34" fmla="*/ 15 w 50"/>
                  <a:gd name="T35" fmla="*/ 0 h 71"/>
                  <a:gd name="T36" fmla="*/ 22 w 50"/>
                  <a:gd name="T37" fmla="*/ 7 h 71"/>
                  <a:gd name="T38" fmla="*/ 22 w 50"/>
                  <a:gd name="T39" fmla="*/ 7 h 71"/>
                  <a:gd name="T40" fmla="*/ 15 w 50"/>
                  <a:gd name="T41" fmla="*/ 22 h 71"/>
                  <a:gd name="T42" fmla="*/ 7 w 50"/>
                  <a:gd name="T43" fmla="*/ 22 h 71"/>
                  <a:gd name="T44" fmla="*/ 15 w 50"/>
                  <a:gd name="T45" fmla="*/ 22 h 71"/>
                  <a:gd name="T46" fmla="*/ 50 w 50"/>
                  <a:gd name="T47" fmla="*/ 57 h 71"/>
                  <a:gd name="T48" fmla="*/ 43 w 50"/>
                  <a:gd name="T49" fmla="*/ 64 h 71"/>
                  <a:gd name="T50" fmla="*/ 43 w 50"/>
                  <a:gd name="T51" fmla="*/ 57 h 71"/>
                  <a:gd name="T52" fmla="*/ 43 w 50"/>
                  <a:gd name="T53" fmla="*/ 50 h 71"/>
                  <a:gd name="T54" fmla="*/ 50 w 50"/>
                  <a:gd name="T55" fmla="*/ 50 h 71"/>
                  <a:gd name="T56" fmla="*/ 43 w 50"/>
                  <a:gd name="T57" fmla="*/ 57 h 71"/>
                  <a:gd name="T58" fmla="*/ 29 w 50"/>
                  <a:gd name="T59" fmla="*/ 43 h 71"/>
                  <a:gd name="T60" fmla="*/ 29 w 50"/>
                  <a:gd name="T61" fmla="*/ 43 h 71"/>
                  <a:gd name="T62" fmla="*/ 29 w 50"/>
                  <a:gd name="T63" fmla="*/ 36 h 71"/>
                  <a:gd name="T64" fmla="*/ 29 w 50"/>
                  <a:gd name="T65" fmla="*/ 29 h 71"/>
                  <a:gd name="T66" fmla="*/ 36 w 50"/>
                  <a:gd name="T67" fmla="*/ 29 h 71"/>
                  <a:gd name="T68" fmla="*/ 29 w 50"/>
                  <a:gd name="T69" fmla="*/ 36 h 71"/>
                  <a:gd name="T70" fmla="*/ 15 w 50"/>
                  <a:gd name="T71" fmla="*/ 15 h 71"/>
                  <a:gd name="T72" fmla="*/ 22 w 50"/>
                  <a:gd name="T73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71">
                    <a:moveTo>
                      <a:pt x="22" y="7"/>
                    </a:moveTo>
                    <a:lnTo>
                      <a:pt x="36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6" y="36"/>
                    </a:lnTo>
                    <a:lnTo>
                      <a:pt x="29" y="43"/>
                    </a:lnTo>
                    <a:lnTo>
                      <a:pt x="36" y="36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57"/>
                    </a:lnTo>
                    <a:lnTo>
                      <a:pt x="50" y="71"/>
                    </a:lnTo>
                    <a:lnTo>
                      <a:pt x="43" y="64"/>
                    </a:lnTo>
                    <a:lnTo>
                      <a:pt x="7" y="29"/>
                    </a:lnTo>
                    <a:lnTo>
                      <a:pt x="0" y="29"/>
                    </a:lnTo>
                    <a:lnTo>
                      <a:pt x="7" y="22"/>
                    </a:lnTo>
                    <a:lnTo>
                      <a:pt x="15" y="7"/>
                    </a:lnTo>
                    <a:lnTo>
                      <a:pt x="15" y="0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15" y="22"/>
                    </a:lnTo>
                    <a:lnTo>
                      <a:pt x="7" y="22"/>
                    </a:lnTo>
                    <a:lnTo>
                      <a:pt x="15" y="22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43" y="57"/>
                    </a:lnTo>
                    <a:lnTo>
                      <a:pt x="43" y="50"/>
                    </a:lnTo>
                    <a:lnTo>
                      <a:pt x="50" y="50"/>
                    </a:lnTo>
                    <a:lnTo>
                      <a:pt x="43" y="57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29" y="36"/>
                    </a:lnTo>
                    <a:lnTo>
                      <a:pt x="29" y="29"/>
                    </a:lnTo>
                    <a:lnTo>
                      <a:pt x="36" y="29"/>
                    </a:lnTo>
                    <a:lnTo>
                      <a:pt x="29" y="36"/>
                    </a:lnTo>
                    <a:lnTo>
                      <a:pt x="15" y="15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59" name="Freeform 115"/>
              <p:cNvSpPr>
                <a:spLocks/>
              </p:cNvSpPr>
              <p:nvPr/>
            </p:nvSpPr>
            <p:spPr bwMode="auto">
              <a:xfrm>
                <a:off x="4024" y="2075"/>
                <a:ext cx="178" cy="156"/>
              </a:xfrm>
              <a:custGeom>
                <a:avLst/>
                <a:gdLst>
                  <a:gd name="T0" fmla="*/ 163 w 178"/>
                  <a:gd name="T1" fmla="*/ 0 h 156"/>
                  <a:gd name="T2" fmla="*/ 57 w 178"/>
                  <a:gd name="T3" fmla="*/ 142 h 156"/>
                  <a:gd name="T4" fmla="*/ 0 w 178"/>
                  <a:gd name="T5" fmla="*/ 135 h 156"/>
                  <a:gd name="T6" fmla="*/ 15 w 178"/>
                  <a:gd name="T7" fmla="*/ 149 h 156"/>
                  <a:gd name="T8" fmla="*/ 71 w 178"/>
                  <a:gd name="T9" fmla="*/ 156 h 156"/>
                  <a:gd name="T10" fmla="*/ 178 w 178"/>
                  <a:gd name="T11" fmla="*/ 21 h 156"/>
                  <a:gd name="T12" fmla="*/ 163 w 178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8" h="156">
                    <a:moveTo>
                      <a:pt x="163" y="0"/>
                    </a:moveTo>
                    <a:lnTo>
                      <a:pt x="57" y="142"/>
                    </a:lnTo>
                    <a:lnTo>
                      <a:pt x="0" y="135"/>
                    </a:lnTo>
                    <a:lnTo>
                      <a:pt x="15" y="149"/>
                    </a:lnTo>
                    <a:lnTo>
                      <a:pt x="71" y="156"/>
                    </a:lnTo>
                    <a:lnTo>
                      <a:pt x="178" y="21"/>
                    </a:lnTo>
                    <a:lnTo>
                      <a:pt x="163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60" name="Freeform 116"/>
              <p:cNvSpPr>
                <a:spLocks/>
              </p:cNvSpPr>
              <p:nvPr/>
            </p:nvSpPr>
            <p:spPr bwMode="auto">
              <a:xfrm>
                <a:off x="4017" y="2075"/>
                <a:ext cx="199" cy="163"/>
              </a:xfrm>
              <a:custGeom>
                <a:avLst/>
                <a:gdLst>
                  <a:gd name="T0" fmla="*/ 178 w 199"/>
                  <a:gd name="T1" fmla="*/ 7 h 163"/>
                  <a:gd name="T2" fmla="*/ 71 w 199"/>
                  <a:gd name="T3" fmla="*/ 149 h 163"/>
                  <a:gd name="T4" fmla="*/ 64 w 199"/>
                  <a:gd name="T5" fmla="*/ 149 h 163"/>
                  <a:gd name="T6" fmla="*/ 64 w 199"/>
                  <a:gd name="T7" fmla="*/ 149 h 163"/>
                  <a:gd name="T8" fmla="*/ 7 w 199"/>
                  <a:gd name="T9" fmla="*/ 142 h 163"/>
                  <a:gd name="T10" fmla="*/ 7 w 199"/>
                  <a:gd name="T11" fmla="*/ 142 h 163"/>
                  <a:gd name="T12" fmla="*/ 15 w 199"/>
                  <a:gd name="T13" fmla="*/ 135 h 163"/>
                  <a:gd name="T14" fmla="*/ 29 w 199"/>
                  <a:gd name="T15" fmla="*/ 149 h 163"/>
                  <a:gd name="T16" fmla="*/ 22 w 199"/>
                  <a:gd name="T17" fmla="*/ 156 h 163"/>
                  <a:gd name="T18" fmla="*/ 22 w 199"/>
                  <a:gd name="T19" fmla="*/ 149 h 163"/>
                  <a:gd name="T20" fmla="*/ 78 w 199"/>
                  <a:gd name="T21" fmla="*/ 156 h 163"/>
                  <a:gd name="T22" fmla="*/ 85 w 199"/>
                  <a:gd name="T23" fmla="*/ 163 h 163"/>
                  <a:gd name="T24" fmla="*/ 78 w 199"/>
                  <a:gd name="T25" fmla="*/ 156 h 163"/>
                  <a:gd name="T26" fmla="*/ 185 w 199"/>
                  <a:gd name="T27" fmla="*/ 21 h 163"/>
                  <a:gd name="T28" fmla="*/ 192 w 199"/>
                  <a:gd name="T29" fmla="*/ 21 h 163"/>
                  <a:gd name="T30" fmla="*/ 199 w 199"/>
                  <a:gd name="T31" fmla="*/ 28 h 163"/>
                  <a:gd name="T32" fmla="*/ 192 w 199"/>
                  <a:gd name="T33" fmla="*/ 28 h 163"/>
                  <a:gd name="T34" fmla="*/ 85 w 199"/>
                  <a:gd name="T35" fmla="*/ 163 h 163"/>
                  <a:gd name="T36" fmla="*/ 85 w 199"/>
                  <a:gd name="T37" fmla="*/ 163 h 163"/>
                  <a:gd name="T38" fmla="*/ 78 w 199"/>
                  <a:gd name="T39" fmla="*/ 163 h 163"/>
                  <a:gd name="T40" fmla="*/ 22 w 199"/>
                  <a:gd name="T41" fmla="*/ 156 h 163"/>
                  <a:gd name="T42" fmla="*/ 22 w 199"/>
                  <a:gd name="T43" fmla="*/ 156 h 163"/>
                  <a:gd name="T44" fmla="*/ 22 w 199"/>
                  <a:gd name="T45" fmla="*/ 156 h 163"/>
                  <a:gd name="T46" fmla="*/ 7 w 199"/>
                  <a:gd name="T47" fmla="*/ 142 h 163"/>
                  <a:gd name="T48" fmla="*/ 0 w 199"/>
                  <a:gd name="T49" fmla="*/ 135 h 163"/>
                  <a:gd name="T50" fmla="*/ 7 w 199"/>
                  <a:gd name="T51" fmla="*/ 135 h 163"/>
                  <a:gd name="T52" fmla="*/ 64 w 199"/>
                  <a:gd name="T53" fmla="*/ 142 h 163"/>
                  <a:gd name="T54" fmla="*/ 64 w 199"/>
                  <a:gd name="T55" fmla="*/ 149 h 163"/>
                  <a:gd name="T56" fmla="*/ 64 w 199"/>
                  <a:gd name="T57" fmla="*/ 142 h 163"/>
                  <a:gd name="T58" fmla="*/ 170 w 199"/>
                  <a:gd name="T59" fmla="*/ 0 h 163"/>
                  <a:gd name="T60" fmla="*/ 178 w 199"/>
                  <a:gd name="T61" fmla="*/ 7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9" h="163">
                    <a:moveTo>
                      <a:pt x="178" y="7"/>
                    </a:moveTo>
                    <a:lnTo>
                      <a:pt x="71" y="149"/>
                    </a:lnTo>
                    <a:lnTo>
                      <a:pt x="64" y="149"/>
                    </a:lnTo>
                    <a:lnTo>
                      <a:pt x="64" y="149"/>
                    </a:lnTo>
                    <a:lnTo>
                      <a:pt x="7" y="142"/>
                    </a:lnTo>
                    <a:lnTo>
                      <a:pt x="7" y="142"/>
                    </a:lnTo>
                    <a:lnTo>
                      <a:pt x="15" y="135"/>
                    </a:lnTo>
                    <a:lnTo>
                      <a:pt x="29" y="149"/>
                    </a:lnTo>
                    <a:lnTo>
                      <a:pt x="22" y="156"/>
                    </a:lnTo>
                    <a:lnTo>
                      <a:pt x="22" y="149"/>
                    </a:lnTo>
                    <a:lnTo>
                      <a:pt x="78" y="156"/>
                    </a:lnTo>
                    <a:lnTo>
                      <a:pt x="85" y="163"/>
                    </a:lnTo>
                    <a:lnTo>
                      <a:pt x="78" y="156"/>
                    </a:lnTo>
                    <a:lnTo>
                      <a:pt x="185" y="21"/>
                    </a:lnTo>
                    <a:lnTo>
                      <a:pt x="192" y="21"/>
                    </a:lnTo>
                    <a:lnTo>
                      <a:pt x="199" y="28"/>
                    </a:lnTo>
                    <a:lnTo>
                      <a:pt x="192" y="28"/>
                    </a:lnTo>
                    <a:lnTo>
                      <a:pt x="85" y="163"/>
                    </a:lnTo>
                    <a:lnTo>
                      <a:pt x="85" y="163"/>
                    </a:lnTo>
                    <a:lnTo>
                      <a:pt x="78" y="163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22" y="156"/>
                    </a:lnTo>
                    <a:lnTo>
                      <a:pt x="7" y="142"/>
                    </a:lnTo>
                    <a:lnTo>
                      <a:pt x="0" y="135"/>
                    </a:lnTo>
                    <a:lnTo>
                      <a:pt x="7" y="135"/>
                    </a:lnTo>
                    <a:lnTo>
                      <a:pt x="64" y="142"/>
                    </a:lnTo>
                    <a:lnTo>
                      <a:pt x="64" y="149"/>
                    </a:lnTo>
                    <a:lnTo>
                      <a:pt x="64" y="142"/>
                    </a:lnTo>
                    <a:lnTo>
                      <a:pt x="170" y="0"/>
                    </a:lnTo>
                    <a:lnTo>
                      <a:pt x="178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61" name="Freeform 117"/>
              <p:cNvSpPr>
                <a:spLocks/>
              </p:cNvSpPr>
              <p:nvPr/>
            </p:nvSpPr>
            <p:spPr bwMode="auto">
              <a:xfrm>
                <a:off x="4187" y="2068"/>
                <a:ext cx="22" cy="35"/>
              </a:xfrm>
              <a:custGeom>
                <a:avLst/>
                <a:gdLst>
                  <a:gd name="T0" fmla="*/ 15 w 22"/>
                  <a:gd name="T1" fmla="*/ 35 h 35"/>
                  <a:gd name="T2" fmla="*/ 0 w 22"/>
                  <a:gd name="T3" fmla="*/ 14 h 35"/>
                  <a:gd name="T4" fmla="*/ 0 w 22"/>
                  <a:gd name="T5" fmla="*/ 7 h 35"/>
                  <a:gd name="T6" fmla="*/ 8 w 22"/>
                  <a:gd name="T7" fmla="*/ 0 h 35"/>
                  <a:gd name="T8" fmla="*/ 8 w 22"/>
                  <a:gd name="T9" fmla="*/ 7 h 35"/>
                  <a:gd name="T10" fmla="*/ 22 w 22"/>
                  <a:gd name="T11" fmla="*/ 28 h 35"/>
                  <a:gd name="T12" fmla="*/ 15 w 22"/>
                  <a:gd name="T13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35">
                    <a:moveTo>
                      <a:pt x="15" y="35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8" y="7"/>
                    </a:lnTo>
                    <a:lnTo>
                      <a:pt x="22" y="28"/>
                    </a:lnTo>
                    <a:lnTo>
                      <a:pt x="15" y="3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62" name="Freeform 118"/>
              <p:cNvSpPr>
                <a:spLocks/>
              </p:cNvSpPr>
              <p:nvPr/>
            </p:nvSpPr>
            <p:spPr bwMode="auto">
              <a:xfrm>
                <a:off x="4180" y="2089"/>
                <a:ext cx="36" cy="43"/>
              </a:xfrm>
              <a:custGeom>
                <a:avLst/>
                <a:gdLst>
                  <a:gd name="T0" fmla="*/ 7 w 36"/>
                  <a:gd name="T1" fmla="*/ 0 h 43"/>
                  <a:gd name="T2" fmla="*/ 22 w 36"/>
                  <a:gd name="T3" fmla="*/ 14 h 43"/>
                  <a:gd name="T4" fmla="*/ 22 w 36"/>
                  <a:gd name="T5" fmla="*/ 21 h 43"/>
                  <a:gd name="T6" fmla="*/ 36 w 36"/>
                  <a:gd name="T7" fmla="*/ 43 h 43"/>
                  <a:gd name="T8" fmla="*/ 36 w 36"/>
                  <a:gd name="T9" fmla="*/ 43 h 43"/>
                  <a:gd name="T10" fmla="*/ 22 w 36"/>
                  <a:gd name="T11" fmla="*/ 28 h 43"/>
                  <a:gd name="T12" fmla="*/ 15 w 36"/>
                  <a:gd name="T13" fmla="*/ 28 h 43"/>
                  <a:gd name="T14" fmla="*/ 0 w 36"/>
                  <a:gd name="T15" fmla="*/ 7 h 43"/>
                  <a:gd name="T16" fmla="*/ 7 w 36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3">
                    <a:moveTo>
                      <a:pt x="7" y="0"/>
                    </a:moveTo>
                    <a:lnTo>
                      <a:pt x="22" y="14"/>
                    </a:lnTo>
                    <a:lnTo>
                      <a:pt x="22" y="21"/>
                    </a:lnTo>
                    <a:lnTo>
                      <a:pt x="36" y="43"/>
                    </a:lnTo>
                    <a:lnTo>
                      <a:pt x="36" y="43"/>
                    </a:lnTo>
                    <a:lnTo>
                      <a:pt x="22" y="28"/>
                    </a:lnTo>
                    <a:lnTo>
                      <a:pt x="15" y="28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63" name="Freeform 119"/>
              <p:cNvSpPr>
                <a:spLocks/>
              </p:cNvSpPr>
              <p:nvPr/>
            </p:nvSpPr>
            <p:spPr bwMode="auto">
              <a:xfrm>
                <a:off x="4180" y="2082"/>
                <a:ext cx="43" cy="57"/>
              </a:xfrm>
              <a:custGeom>
                <a:avLst/>
                <a:gdLst>
                  <a:gd name="T0" fmla="*/ 15 w 43"/>
                  <a:gd name="T1" fmla="*/ 7 h 57"/>
                  <a:gd name="T2" fmla="*/ 29 w 43"/>
                  <a:gd name="T3" fmla="*/ 21 h 57"/>
                  <a:gd name="T4" fmla="*/ 29 w 43"/>
                  <a:gd name="T5" fmla="*/ 21 h 57"/>
                  <a:gd name="T6" fmla="*/ 29 w 43"/>
                  <a:gd name="T7" fmla="*/ 21 h 57"/>
                  <a:gd name="T8" fmla="*/ 29 w 43"/>
                  <a:gd name="T9" fmla="*/ 28 h 57"/>
                  <a:gd name="T10" fmla="*/ 22 w 43"/>
                  <a:gd name="T11" fmla="*/ 35 h 57"/>
                  <a:gd name="T12" fmla="*/ 29 w 43"/>
                  <a:gd name="T13" fmla="*/ 28 h 57"/>
                  <a:gd name="T14" fmla="*/ 43 w 43"/>
                  <a:gd name="T15" fmla="*/ 50 h 57"/>
                  <a:gd name="T16" fmla="*/ 36 w 43"/>
                  <a:gd name="T17" fmla="*/ 57 h 57"/>
                  <a:gd name="T18" fmla="*/ 36 w 43"/>
                  <a:gd name="T19" fmla="*/ 57 h 57"/>
                  <a:gd name="T20" fmla="*/ 22 w 43"/>
                  <a:gd name="T21" fmla="*/ 43 h 57"/>
                  <a:gd name="T22" fmla="*/ 22 w 43"/>
                  <a:gd name="T23" fmla="*/ 35 h 57"/>
                  <a:gd name="T24" fmla="*/ 22 w 43"/>
                  <a:gd name="T25" fmla="*/ 43 h 57"/>
                  <a:gd name="T26" fmla="*/ 15 w 43"/>
                  <a:gd name="T27" fmla="*/ 43 h 57"/>
                  <a:gd name="T28" fmla="*/ 15 w 43"/>
                  <a:gd name="T29" fmla="*/ 43 h 57"/>
                  <a:gd name="T30" fmla="*/ 15 w 43"/>
                  <a:gd name="T31" fmla="*/ 43 h 57"/>
                  <a:gd name="T32" fmla="*/ 0 w 43"/>
                  <a:gd name="T33" fmla="*/ 21 h 57"/>
                  <a:gd name="T34" fmla="*/ 0 w 43"/>
                  <a:gd name="T35" fmla="*/ 14 h 57"/>
                  <a:gd name="T36" fmla="*/ 0 w 43"/>
                  <a:gd name="T37" fmla="*/ 14 h 57"/>
                  <a:gd name="T38" fmla="*/ 7 w 43"/>
                  <a:gd name="T39" fmla="*/ 7 h 57"/>
                  <a:gd name="T40" fmla="*/ 7 w 43"/>
                  <a:gd name="T41" fmla="*/ 0 h 57"/>
                  <a:gd name="T42" fmla="*/ 15 w 43"/>
                  <a:gd name="T43" fmla="*/ 7 h 57"/>
                  <a:gd name="T44" fmla="*/ 15 w 43"/>
                  <a:gd name="T45" fmla="*/ 14 h 57"/>
                  <a:gd name="T46" fmla="*/ 7 w 43"/>
                  <a:gd name="T47" fmla="*/ 21 h 57"/>
                  <a:gd name="T48" fmla="*/ 0 w 43"/>
                  <a:gd name="T49" fmla="*/ 14 h 57"/>
                  <a:gd name="T50" fmla="*/ 7 w 43"/>
                  <a:gd name="T51" fmla="*/ 14 h 57"/>
                  <a:gd name="T52" fmla="*/ 22 w 43"/>
                  <a:gd name="T53" fmla="*/ 35 h 57"/>
                  <a:gd name="T54" fmla="*/ 15 w 43"/>
                  <a:gd name="T55" fmla="*/ 43 h 57"/>
                  <a:gd name="T56" fmla="*/ 15 w 43"/>
                  <a:gd name="T57" fmla="*/ 35 h 57"/>
                  <a:gd name="T58" fmla="*/ 22 w 43"/>
                  <a:gd name="T59" fmla="*/ 35 h 57"/>
                  <a:gd name="T60" fmla="*/ 29 w 43"/>
                  <a:gd name="T61" fmla="*/ 35 h 57"/>
                  <a:gd name="T62" fmla="*/ 29 w 43"/>
                  <a:gd name="T63" fmla="*/ 35 h 57"/>
                  <a:gd name="T64" fmla="*/ 43 w 43"/>
                  <a:gd name="T65" fmla="*/ 50 h 57"/>
                  <a:gd name="T66" fmla="*/ 43 w 43"/>
                  <a:gd name="T67" fmla="*/ 50 h 57"/>
                  <a:gd name="T68" fmla="*/ 36 w 43"/>
                  <a:gd name="T69" fmla="*/ 57 h 57"/>
                  <a:gd name="T70" fmla="*/ 22 w 43"/>
                  <a:gd name="T71" fmla="*/ 35 h 57"/>
                  <a:gd name="T72" fmla="*/ 22 w 43"/>
                  <a:gd name="T73" fmla="*/ 35 h 57"/>
                  <a:gd name="T74" fmla="*/ 22 w 43"/>
                  <a:gd name="T75" fmla="*/ 28 h 57"/>
                  <a:gd name="T76" fmla="*/ 22 w 43"/>
                  <a:gd name="T77" fmla="*/ 21 h 57"/>
                  <a:gd name="T78" fmla="*/ 29 w 43"/>
                  <a:gd name="T79" fmla="*/ 21 h 57"/>
                  <a:gd name="T80" fmla="*/ 22 w 43"/>
                  <a:gd name="T81" fmla="*/ 28 h 57"/>
                  <a:gd name="T82" fmla="*/ 7 w 43"/>
                  <a:gd name="T83" fmla="*/ 14 h 57"/>
                  <a:gd name="T84" fmla="*/ 15 w 43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57">
                    <a:moveTo>
                      <a:pt x="15" y="7"/>
                    </a:moveTo>
                    <a:lnTo>
                      <a:pt x="29" y="21"/>
                    </a:lnTo>
                    <a:lnTo>
                      <a:pt x="29" y="21"/>
                    </a:lnTo>
                    <a:lnTo>
                      <a:pt x="29" y="21"/>
                    </a:lnTo>
                    <a:lnTo>
                      <a:pt x="29" y="28"/>
                    </a:lnTo>
                    <a:lnTo>
                      <a:pt x="22" y="35"/>
                    </a:lnTo>
                    <a:lnTo>
                      <a:pt x="29" y="28"/>
                    </a:lnTo>
                    <a:lnTo>
                      <a:pt x="43" y="50"/>
                    </a:lnTo>
                    <a:lnTo>
                      <a:pt x="36" y="57"/>
                    </a:lnTo>
                    <a:lnTo>
                      <a:pt x="36" y="57"/>
                    </a:lnTo>
                    <a:lnTo>
                      <a:pt x="22" y="43"/>
                    </a:lnTo>
                    <a:lnTo>
                      <a:pt x="22" y="35"/>
                    </a:lnTo>
                    <a:lnTo>
                      <a:pt x="22" y="43"/>
                    </a:lnTo>
                    <a:lnTo>
                      <a:pt x="15" y="43"/>
                    </a:lnTo>
                    <a:lnTo>
                      <a:pt x="15" y="43"/>
                    </a:lnTo>
                    <a:lnTo>
                      <a:pt x="15" y="43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7"/>
                    </a:lnTo>
                    <a:lnTo>
                      <a:pt x="7" y="0"/>
                    </a:lnTo>
                    <a:lnTo>
                      <a:pt x="15" y="7"/>
                    </a:lnTo>
                    <a:lnTo>
                      <a:pt x="15" y="14"/>
                    </a:lnTo>
                    <a:lnTo>
                      <a:pt x="7" y="21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22" y="35"/>
                    </a:lnTo>
                    <a:lnTo>
                      <a:pt x="15" y="43"/>
                    </a:lnTo>
                    <a:lnTo>
                      <a:pt x="15" y="35"/>
                    </a:lnTo>
                    <a:lnTo>
                      <a:pt x="22" y="35"/>
                    </a:lnTo>
                    <a:lnTo>
                      <a:pt x="29" y="35"/>
                    </a:lnTo>
                    <a:lnTo>
                      <a:pt x="29" y="35"/>
                    </a:lnTo>
                    <a:lnTo>
                      <a:pt x="43" y="50"/>
                    </a:lnTo>
                    <a:lnTo>
                      <a:pt x="43" y="50"/>
                    </a:lnTo>
                    <a:lnTo>
                      <a:pt x="36" y="57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28"/>
                    </a:lnTo>
                    <a:lnTo>
                      <a:pt x="22" y="21"/>
                    </a:lnTo>
                    <a:lnTo>
                      <a:pt x="29" y="21"/>
                    </a:lnTo>
                    <a:lnTo>
                      <a:pt x="22" y="28"/>
                    </a:lnTo>
                    <a:lnTo>
                      <a:pt x="7" y="14"/>
                    </a:lnTo>
                    <a:lnTo>
                      <a:pt x="15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64" name="Freeform 120"/>
              <p:cNvSpPr>
                <a:spLocks/>
              </p:cNvSpPr>
              <p:nvPr/>
            </p:nvSpPr>
            <p:spPr bwMode="auto">
              <a:xfrm>
                <a:off x="4166" y="2103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1 w 36"/>
                  <a:gd name="T3" fmla="*/ 14 h 50"/>
                  <a:gd name="T4" fmla="*/ 21 w 36"/>
                  <a:gd name="T5" fmla="*/ 22 h 50"/>
                  <a:gd name="T6" fmla="*/ 36 w 36"/>
                  <a:gd name="T7" fmla="*/ 43 h 50"/>
                  <a:gd name="T8" fmla="*/ 36 w 36"/>
                  <a:gd name="T9" fmla="*/ 50 h 50"/>
                  <a:gd name="T10" fmla="*/ 21 w 36"/>
                  <a:gd name="T11" fmla="*/ 29 h 50"/>
                  <a:gd name="T12" fmla="*/ 14 w 36"/>
                  <a:gd name="T13" fmla="*/ 29 h 50"/>
                  <a:gd name="T14" fmla="*/ 0 w 36"/>
                  <a:gd name="T15" fmla="*/ 14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1" y="14"/>
                    </a:lnTo>
                    <a:lnTo>
                      <a:pt x="21" y="22"/>
                    </a:lnTo>
                    <a:lnTo>
                      <a:pt x="36" y="43"/>
                    </a:lnTo>
                    <a:lnTo>
                      <a:pt x="36" y="50"/>
                    </a:lnTo>
                    <a:lnTo>
                      <a:pt x="21" y="29"/>
                    </a:lnTo>
                    <a:lnTo>
                      <a:pt x="14" y="29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65" name="Freeform 121"/>
              <p:cNvSpPr>
                <a:spLocks/>
              </p:cNvSpPr>
              <p:nvPr/>
            </p:nvSpPr>
            <p:spPr bwMode="auto">
              <a:xfrm>
                <a:off x="4159" y="2103"/>
                <a:ext cx="50" cy="71"/>
              </a:xfrm>
              <a:custGeom>
                <a:avLst/>
                <a:gdLst>
                  <a:gd name="T0" fmla="*/ 21 w 50"/>
                  <a:gd name="T1" fmla="*/ 0 h 71"/>
                  <a:gd name="T2" fmla="*/ 36 w 50"/>
                  <a:gd name="T3" fmla="*/ 14 h 71"/>
                  <a:gd name="T4" fmla="*/ 36 w 50"/>
                  <a:gd name="T5" fmla="*/ 14 h 71"/>
                  <a:gd name="T6" fmla="*/ 36 w 50"/>
                  <a:gd name="T7" fmla="*/ 14 h 71"/>
                  <a:gd name="T8" fmla="*/ 36 w 50"/>
                  <a:gd name="T9" fmla="*/ 22 h 71"/>
                  <a:gd name="T10" fmla="*/ 28 w 50"/>
                  <a:gd name="T11" fmla="*/ 29 h 71"/>
                  <a:gd name="T12" fmla="*/ 36 w 50"/>
                  <a:gd name="T13" fmla="*/ 22 h 71"/>
                  <a:gd name="T14" fmla="*/ 50 w 50"/>
                  <a:gd name="T15" fmla="*/ 43 h 71"/>
                  <a:gd name="T16" fmla="*/ 50 w 50"/>
                  <a:gd name="T17" fmla="*/ 43 h 71"/>
                  <a:gd name="T18" fmla="*/ 50 w 50"/>
                  <a:gd name="T19" fmla="*/ 43 h 71"/>
                  <a:gd name="T20" fmla="*/ 50 w 50"/>
                  <a:gd name="T21" fmla="*/ 50 h 71"/>
                  <a:gd name="T22" fmla="*/ 50 w 50"/>
                  <a:gd name="T23" fmla="*/ 71 h 71"/>
                  <a:gd name="T24" fmla="*/ 43 w 50"/>
                  <a:gd name="T25" fmla="*/ 57 h 71"/>
                  <a:gd name="T26" fmla="*/ 28 w 50"/>
                  <a:gd name="T27" fmla="*/ 36 h 71"/>
                  <a:gd name="T28" fmla="*/ 28 w 50"/>
                  <a:gd name="T29" fmla="*/ 29 h 71"/>
                  <a:gd name="T30" fmla="*/ 28 w 50"/>
                  <a:gd name="T31" fmla="*/ 36 h 71"/>
                  <a:gd name="T32" fmla="*/ 21 w 50"/>
                  <a:gd name="T33" fmla="*/ 36 h 71"/>
                  <a:gd name="T34" fmla="*/ 21 w 50"/>
                  <a:gd name="T35" fmla="*/ 36 h 71"/>
                  <a:gd name="T36" fmla="*/ 21 w 50"/>
                  <a:gd name="T37" fmla="*/ 36 h 71"/>
                  <a:gd name="T38" fmla="*/ 7 w 50"/>
                  <a:gd name="T39" fmla="*/ 22 h 71"/>
                  <a:gd name="T40" fmla="*/ 0 w 50"/>
                  <a:gd name="T41" fmla="*/ 22 h 71"/>
                  <a:gd name="T42" fmla="*/ 7 w 50"/>
                  <a:gd name="T43" fmla="*/ 14 h 71"/>
                  <a:gd name="T44" fmla="*/ 14 w 50"/>
                  <a:gd name="T45" fmla="*/ 14 h 71"/>
                  <a:gd name="T46" fmla="*/ 28 w 50"/>
                  <a:gd name="T47" fmla="*/ 29 h 71"/>
                  <a:gd name="T48" fmla="*/ 21 w 50"/>
                  <a:gd name="T49" fmla="*/ 36 h 71"/>
                  <a:gd name="T50" fmla="*/ 21 w 50"/>
                  <a:gd name="T51" fmla="*/ 29 h 71"/>
                  <a:gd name="T52" fmla="*/ 28 w 50"/>
                  <a:gd name="T53" fmla="*/ 29 h 71"/>
                  <a:gd name="T54" fmla="*/ 36 w 50"/>
                  <a:gd name="T55" fmla="*/ 29 h 71"/>
                  <a:gd name="T56" fmla="*/ 36 w 50"/>
                  <a:gd name="T57" fmla="*/ 29 h 71"/>
                  <a:gd name="T58" fmla="*/ 50 w 50"/>
                  <a:gd name="T59" fmla="*/ 50 h 71"/>
                  <a:gd name="T60" fmla="*/ 43 w 50"/>
                  <a:gd name="T61" fmla="*/ 57 h 71"/>
                  <a:gd name="T62" fmla="*/ 43 w 50"/>
                  <a:gd name="T63" fmla="*/ 50 h 71"/>
                  <a:gd name="T64" fmla="*/ 43 w 50"/>
                  <a:gd name="T65" fmla="*/ 43 h 71"/>
                  <a:gd name="T66" fmla="*/ 50 w 50"/>
                  <a:gd name="T67" fmla="*/ 43 h 71"/>
                  <a:gd name="T68" fmla="*/ 43 w 50"/>
                  <a:gd name="T69" fmla="*/ 50 h 71"/>
                  <a:gd name="T70" fmla="*/ 28 w 50"/>
                  <a:gd name="T71" fmla="*/ 29 h 71"/>
                  <a:gd name="T72" fmla="*/ 28 w 50"/>
                  <a:gd name="T73" fmla="*/ 29 h 71"/>
                  <a:gd name="T74" fmla="*/ 28 w 50"/>
                  <a:gd name="T75" fmla="*/ 22 h 71"/>
                  <a:gd name="T76" fmla="*/ 28 w 50"/>
                  <a:gd name="T77" fmla="*/ 14 h 71"/>
                  <a:gd name="T78" fmla="*/ 36 w 50"/>
                  <a:gd name="T79" fmla="*/ 14 h 71"/>
                  <a:gd name="T80" fmla="*/ 28 w 50"/>
                  <a:gd name="T81" fmla="*/ 22 h 71"/>
                  <a:gd name="T82" fmla="*/ 14 w 50"/>
                  <a:gd name="T83" fmla="*/ 7 h 71"/>
                  <a:gd name="T84" fmla="*/ 21 w 50"/>
                  <a:gd name="T85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71">
                    <a:moveTo>
                      <a:pt x="21" y="0"/>
                    </a:moveTo>
                    <a:lnTo>
                      <a:pt x="36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36" y="22"/>
                    </a:lnTo>
                    <a:lnTo>
                      <a:pt x="28" y="29"/>
                    </a:lnTo>
                    <a:lnTo>
                      <a:pt x="36" y="22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50" y="43"/>
                    </a:lnTo>
                    <a:lnTo>
                      <a:pt x="50" y="50"/>
                    </a:lnTo>
                    <a:lnTo>
                      <a:pt x="50" y="71"/>
                    </a:lnTo>
                    <a:lnTo>
                      <a:pt x="43" y="57"/>
                    </a:lnTo>
                    <a:lnTo>
                      <a:pt x="28" y="36"/>
                    </a:lnTo>
                    <a:lnTo>
                      <a:pt x="28" y="29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7" y="22"/>
                    </a:lnTo>
                    <a:lnTo>
                      <a:pt x="0" y="22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9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8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50" y="50"/>
                    </a:lnTo>
                    <a:lnTo>
                      <a:pt x="43" y="57"/>
                    </a:lnTo>
                    <a:lnTo>
                      <a:pt x="43" y="50"/>
                    </a:lnTo>
                    <a:lnTo>
                      <a:pt x="43" y="43"/>
                    </a:lnTo>
                    <a:lnTo>
                      <a:pt x="50" y="43"/>
                    </a:lnTo>
                    <a:lnTo>
                      <a:pt x="43" y="50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28" y="22"/>
                    </a:lnTo>
                    <a:lnTo>
                      <a:pt x="28" y="14"/>
                    </a:lnTo>
                    <a:lnTo>
                      <a:pt x="36" y="14"/>
                    </a:lnTo>
                    <a:lnTo>
                      <a:pt x="28" y="22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66" name="Freeform 122"/>
              <p:cNvSpPr>
                <a:spLocks/>
              </p:cNvSpPr>
              <p:nvPr/>
            </p:nvSpPr>
            <p:spPr bwMode="auto">
              <a:xfrm>
                <a:off x="4166" y="2096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67" name="Freeform 123"/>
              <p:cNvSpPr>
                <a:spLocks/>
              </p:cNvSpPr>
              <p:nvPr/>
            </p:nvSpPr>
            <p:spPr bwMode="auto">
              <a:xfrm>
                <a:off x="4152" y="2125"/>
                <a:ext cx="35" cy="42"/>
              </a:xfrm>
              <a:custGeom>
                <a:avLst/>
                <a:gdLst>
                  <a:gd name="T0" fmla="*/ 7 w 35"/>
                  <a:gd name="T1" fmla="*/ 0 h 42"/>
                  <a:gd name="T2" fmla="*/ 21 w 35"/>
                  <a:gd name="T3" fmla="*/ 14 h 42"/>
                  <a:gd name="T4" fmla="*/ 21 w 35"/>
                  <a:gd name="T5" fmla="*/ 21 h 42"/>
                  <a:gd name="T6" fmla="*/ 35 w 35"/>
                  <a:gd name="T7" fmla="*/ 42 h 42"/>
                  <a:gd name="T8" fmla="*/ 35 w 35"/>
                  <a:gd name="T9" fmla="*/ 42 h 42"/>
                  <a:gd name="T10" fmla="*/ 21 w 35"/>
                  <a:gd name="T11" fmla="*/ 21 h 42"/>
                  <a:gd name="T12" fmla="*/ 14 w 35"/>
                  <a:gd name="T13" fmla="*/ 21 h 42"/>
                  <a:gd name="T14" fmla="*/ 0 w 35"/>
                  <a:gd name="T15" fmla="*/ 7 h 42"/>
                  <a:gd name="T16" fmla="*/ 7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2"/>
                    </a:lnTo>
                    <a:lnTo>
                      <a:pt x="35" y="42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68" name="Freeform 124"/>
              <p:cNvSpPr>
                <a:spLocks/>
              </p:cNvSpPr>
              <p:nvPr/>
            </p:nvSpPr>
            <p:spPr bwMode="auto">
              <a:xfrm>
                <a:off x="4145" y="2117"/>
                <a:ext cx="50" cy="57"/>
              </a:xfrm>
              <a:custGeom>
                <a:avLst/>
                <a:gdLst>
                  <a:gd name="T0" fmla="*/ 21 w 50"/>
                  <a:gd name="T1" fmla="*/ 8 h 57"/>
                  <a:gd name="T2" fmla="*/ 35 w 50"/>
                  <a:gd name="T3" fmla="*/ 22 h 57"/>
                  <a:gd name="T4" fmla="*/ 35 w 50"/>
                  <a:gd name="T5" fmla="*/ 22 h 57"/>
                  <a:gd name="T6" fmla="*/ 35 w 50"/>
                  <a:gd name="T7" fmla="*/ 22 h 57"/>
                  <a:gd name="T8" fmla="*/ 35 w 50"/>
                  <a:gd name="T9" fmla="*/ 29 h 57"/>
                  <a:gd name="T10" fmla="*/ 28 w 50"/>
                  <a:gd name="T11" fmla="*/ 36 h 57"/>
                  <a:gd name="T12" fmla="*/ 35 w 50"/>
                  <a:gd name="T13" fmla="*/ 29 h 57"/>
                  <a:gd name="T14" fmla="*/ 50 w 50"/>
                  <a:gd name="T15" fmla="*/ 50 h 57"/>
                  <a:gd name="T16" fmla="*/ 42 w 50"/>
                  <a:gd name="T17" fmla="*/ 57 h 57"/>
                  <a:gd name="T18" fmla="*/ 42 w 50"/>
                  <a:gd name="T19" fmla="*/ 57 h 57"/>
                  <a:gd name="T20" fmla="*/ 28 w 50"/>
                  <a:gd name="T21" fmla="*/ 36 h 57"/>
                  <a:gd name="T22" fmla="*/ 28 w 50"/>
                  <a:gd name="T23" fmla="*/ 29 h 57"/>
                  <a:gd name="T24" fmla="*/ 28 w 50"/>
                  <a:gd name="T25" fmla="*/ 36 h 57"/>
                  <a:gd name="T26" fmla="*/ 21 w 50"/>
                  <a:gd name="T27" fmla="*/ 36 h 57"/>
                  <a:gd name="T28" fmla="*/ 21 w 50"/>
                  <a:gd name="T29" fmla="*/ 36 h 57"/>
                  <a:gd name="T30" fmla="*/ 21 w 50"/>
                  <a:gd name="T31" fmla="*/ 36 h 57"/>
                  <a:gd name="T32" fmla="*/ 7 w 50"/>
                  <a:gd name="T33" fmla="*/ 22 h 57"/>
                  <a:gd name="T34" fmla="*/ 0 w 50"/>
                  <a:gd name="T35" fmla="*/ 22 h 57"/>
                  <a:gd name="T36" fmla="*/ 7 w 50"/>
                  <a:gd name="T37" fmla="*/ 15 h 57"/>
                  <a:gd name="T38" fmla="*/ 14 w 50"/>
                  <a:gd name="T39" fmla="*/ 8 h 57"/>
                  <a:gd name="T40" fmla="*/ 14 w 50"/>
                  <a:gd name="T41" fmla="*/ 0 h 57"/>
                  <a:gd name="T42" fmla="*/ 21 w 50"/>
                  <a:gd name="T43" fmla="*/ 8 h 57"/>
                  <a:gd name="T44" fmla="*/ 21 w 50"/>
                  <a:gd name="T45" fmla="*/ 15 h 57"/>
                  <a:gd name="T46" fmla="*/ 14 w 50"/>
                  <a:gd name="T47" fmla="*/ 22 h 57"/>
                  <a:gd name="T48" fmla="*/ 7 w 50"/>
                  <a:gd name="T49" fmla="*/ 15 h 57"/>
                  <a:gd name="T50" fmla="*/ 14 w 50"/>
                  <a:gd name="T51" fmla="*/ 15 h 57"/>
                  <a:gd name="T52" fmla="*/ 28 w 50"/>
                  <a:gd name="T53" fmla="*/ 29 h 57"/>
                  <a:gd name="T54" fmla="*/ 21 w 50"/>
                  <a:gd name="T55" fmla="*/ 36 h 57"/>
                  <a:gd name="T56" fmla="*/ 21 w 50"/>
                  <a:gd name="T57" fmla="*/ 29 h 57"/>
                  <a:gd name="T58" fmla="*/ 28 w 50"/>
                  <a:gd name="T59" fmla="*/ 29 h 57"/>
                  <a:gd name="T60" fmla="*/ 35 w 50"/>
                  <a:gd name="T61" fmla="*/ 29 h 57"/>
                  <a:gd name="T62" fmla="*/ 35 w 50"/>
                  <a:gd name="T63" fmla="*/ 29 h 57"/>
                  <a:gd name="T64" fmla="*/ 50 w 50"/>
                  <a:gd name="T65" fmla="*/ 50 h 57"/>
                  <a:gd name="T66" fmla="*/ 50 w 50"/>
                  <a:gd name="T67" fmla="*/ 50 h 57"/>
                  <a:gd name="T68" fmla="*/ 42 w 50"/>
                  <a:gd name="T69" fmla="*/ 57 h 57"/>
                  <a:gd name="T70" fmla="*/ 28 w 50"/>
                  <a:gd name="T71" fmla="*/ 36 h 57"/>
                  <a:gd name="T72" fmla="*/ 28 w 50"/>
                  <a:gd name="T73" fmla="*/ 36 h 57"/>
                  <a:gd name="T74" fmla="*/ 28 w 50"/>
                  <a:gd name="T75" fmla="*/ 29 h 57"/>
                  <a:gd name="T76" fmla="*/ 28 w 50"/>
                  <a:gd name="T77" fmla="*/ 22 h 57"/>
                  <a:gd name="T78" fmla="*/ 35 w 50"/>
                  <a:gd name="T79" fmla="*/ 22 h 57"/>
                  <a:gd name="T80" fmla="*/ 28 w 50"/>
                  <a:gd name="T81" fmla="*/ 29 h 57"/>
                  <a:gd name="T82" fmla="*/ 14 w 50"/>
                  <a:gd name="T83" fmla="*/ 15 h 57"/>
                  <a:gd name="T84" fmla="*/ 21 w 50"/>
                  <a:gd name="T85" fmla="*/ 8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21" y="8"/>
                    </a:moveTo>
                    <a:lnTo>
                      <a:pt x="35" y="22"/>
                    </a:lnTo>
                    <a:lnTo>
                      <a:pt x="35" y="22"/>
                    </a:lnTo>
                    <a:lnTo>
                      <a:pt x="35" y="22"/>
                    </a:lnTo>
                    <a:lnTo>
                      <a:pt x="35" y="29"/>
                    </a:lnTo>
                    <a:lnTo>
                      <a:pt x="28" y="36"/>
                    </a:lnTo>
                    <a:lnTo>
                      <a:pt x="35" y="29"/>
                    </a:lnTo>
                    <a:lnTo>
                      <a:pt x="50" y="50"/>
                    </a:lnTo>
                    <a:lnTo>
                      <a:pt x="42" y="57"/>
                    </a:lnTo>
                    <a:lnTo>
                      <a:pt x="42" y="57"/>
                    </a:lnTo>
                    <a:lnTo>
                      <a:pt x="28" y="36"/>
                    </a:lnTo>
                    <a:lnTo>
                      <a:pt x="28" y="29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7" y="22"/>
                    </a:lnTo>
                    <a:lnTo>
                      <a:pt x="0" y="22"/>
                    </a:lnTo>
                    <a:lnTo>
                      <a:pt x="7" y="15"/>
                    </a:lnTo>
                    <a:lnTo>
                      <a:pt x="14" y="8"/>
                    </a:lnTo>
                    <a:lnTo>
                      <a:pt x="14" y="0"/>
                    </a:lnTo>
                    <a:lnTo>
                      <a:pt x="21" y="8"/>
                    </a:lnTo>
                    <a:lnTo>
                      <a:pt x="21" y="15"/>
                    </a:lnTo>
                    <a:lnTo>
                      <a:pt x="14" y="22"/>
                    </a:lnTo>
                    <a:lnTo>
                      <a:pt x="7" y="15"/>
                    </a:lnTo>
                    <a:lnTo>
                      <a:pt x="14" y="15"/>
                    </a:lnTo>
                    <a:lnTo>
                      <a:pt x="28" y="29"/>
                    </a:lnTo>
                    <a:lnTo>
                      <a:pt x="21" y="36"/>
                    </a:lnTo>
                    <a:lnTo>
                      <a:pt x="21" y="29"/>
                    </a:lnTo>
                    <a:lnTo>
                      <a:pt x="28" y="29"/>
                    </a:lnTo>
                    <a:lnTo>
                      <a:pt x="35" y="29"/>
                    </a:lnTo>
                    <a:lnTo>
                      <a:pt x="35" y="29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42" y="57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8" y="29"/>
                    </a:lnTo>
                    <a:lnTo>
                      <a:pt x="28" y="22"/>
                    </a:lnTo>
                    <a:lnTo>
                      <a:pt x="35" y="22"/>
                    </a:lnTo>
                    <a:lnTo>
                      <a:pt x="28" y="29"/>
                    </a:lnTo>
                    <a:lnTo>
                      <a:pt x="14" y="15"/>
                    </a:lnTo>
                    <a:lnTo>
                      <a:pt x="21" y="8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69" name="Freeform 125"/>
              <p:cNvSpPr>
                <a:spLocks/>
              </p:cNvSpPr>
              <p:nvPr/>
            </p:nvSpPr>
            <p:spPr bwMode="auto">
              <a:xfrm>
                <a:off x="4138" y="2139"/>
                <a:ext cx="42" cy="49"/>
              </a:xfrm>
              <a:custGeom>
                <a:avLst/>
                <a:gdLst>
                  <a:gd name="T0" fmla="*/ 14 w 42"/>
                  <a:gd name="T1" fmla="*/ 0 h 49"/>
                  <a:gd name="T2" fmla="*/ 21 w 42"/>
                  <a:gd name="T3" fmla="*/ 14 h 49"/>
                  <a:gd name="T4" fmla="*/ 21 w 42"/>
                  <a:gd name="T5" fmla="*/ 21 h 49"/>
                  <a:gd name="T6" fmla="*/ 42 w 42"/>
                  <a:gd name="T7" fmla="*/ 42 h 49"/>
                  <a:gd name="T8" fmla="*/ 35 w 42"/>
                  <a:gd name="T9" fmla="*/ 49 h 49"/>
                  <a:gd name="T10" fmla="*/ 21 w 42"/>
                  <a:gd name="T11" fmla="*/ 28 h 49"/>
                  <a:gd name="T12" fmla="*/ 14 w 42"/>
                  <a:gd name="T13" fmla="*/ 28 h 49"/>
                  <a:gd name="T14" fmla="*/ 0 w 42"/>
                  <a:gd name="T15" fmla="*/ 7 h 49"/>
                  <a:gd name="T16" fmla="*/ 14 w 42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" h="49">
                    <a:moveTo>
                      <a:pt x="14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42" y="42"/>
                    </a:lnTo>
                    <a:lnTo>
                      <a:pt x="35" y="49"/>
                    </a:lnTo>
                    <a:lnTo>
                      <a:pt x="21" y="28"/>
                    </a:lnTo>
                    <a:lnTo>
                      <a:pt x="14" y="28"/>
                    </a:lnTo>
                    <a:lnTo>
                      <a:pt x="0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70" name="Freeform 126"/>
              <p:cNvSpPr>
                <a:spLocks/>
              </p:cNvSpPr>
              <p:nvPr/>
            </p:nvSpPr>
            <p:spPr bwMode="auto">
              <a:xfrm>
                <a:off x="4138" y="2139"/>
                <a:ext cx="57" cy="64"/>
              </a:xfrm>
              <a:custGeom>
                <a:avLst/>
                <a:gdLst>
                  <a:gd name="T0" fmla="*/ 21 w 57"/>
                  <a:gd name="T1" fmla="*/ 0 h 64"/>
                  <a:gd name="T2" fmla="*/ 28 w 57"/>
                  <a:gd name="T3" fmla="*/ 14 h 64"/>
                  <a:gd name="T4" fmla="*/ 28 w 57"/>
                  <a:gd name="T5" fmla="*/ 14 h 64"/>
                  <a:gd name="T6" fmla="*/ 28 w 57"/>
                  <a:gd name="T7" fmla="*/ 14 h 64"/>
                  <a:gd name="T8" fmla="*/ 28 w 57"/>
                  <a:gd name="T9" fmla="*/ 21 h 64"/>
                  <a:gd name="T10" fmla="*/ 21 w 57"/>
                  <a:gd name="T11" fmla="*/ 28 h 64"/>
                  <a:gd name="T12" fmla="*/ 28 w 57"/>
                  <a:gd name="T13" fmla="*/ 21 h 64"/>
                  <a:gd name="T14" fmla="*/ 49 w 57"/>
                  <a:gd name="T15" fmla="*/ 42 h 64"/>
                  <a:gd name="T16" fmla="*/ 57 w 57"/>
                  <a:gd name="T17" fmla="*/ 42 h 64"/>
                  <a:gd name="T18" fmla="*/ 49 w 57"/>
                  <a:gd name="T19" fmla="*/ 49 h 64"/>
                  <a:gd name="T20" fmla="*/ 42 w 57"/>
                  <a:gd name="T21" fmla="*/ 56 h 64"/>
                  <a:gd name="T22" fmla="*/ 42 w 57"/>
                  <a:gd name="T23" fmla="*/ 64 h 64"/>
                  <a:gd name="T24" fmla="*/ 35 w 57"/>
                  <a:gd name="T25" fmla="*/ 56 h 64"/>
                  <a:gd name="T26" fmla="*/ 21 w 57"/>
                  <a:gd name="T27" fmla="*/ 35 h 64"/>
                  <a:gd name="T28" fmla="*/ 21 w 57"/>
                  <a:gd name="T29" fmla="*/ 28 h 64"/>
                  <a:gd name="T30" fmla="*/ 21 w 57"/>
                  <a:gd name="T31" fmla="*/ 35 h 64"/>
                  <a:gd name="T32" fmla="*/ 14 w 57"/>
                  <a:gd name="T33" fmla="*/ 35 h 64"/>
                  <a:gd name="T34" fmla="*/ 14 w 57"/>
                  <a:gd name="T35" fmla="*/ 35 h 64"/>
                  <a:gd name="T36" fmla="*/ 14 w 57"/>
                  <a:gd name="T37" fmla="*/ 35 h 64"/>
                  <a:gd name="T38" fmla="*/ 0 w 57"/>
                  <a:gd name="T39" fmla="*/ 14 h 64"/>
                  <a:gd name="T40" fmla="*/ 0 w 57"/>
                  <a:gd name="T41" fmla="*/ 7 h 64"/>
                  <a:gd name="T42" fmla="*/ 0 w 57"/>
                  <a:gd name="T43" fmla="*/ 7 h 64"/>
                  <a:gd name="T44" fmla="*/ 7 w 57"/>
                  <a:gd name="T45" fmla="*/ 7 h 64"/>
                  <a:gd name="T46" fmla="*/ 21 w 57"/>
                  <a:gd name="T47" fmla="*/ 28 h 64"/>
                  <a:gd name="T48" fmla="*/ 14 w 57"/>
                  <a:gd name="T49" fmla="*/ 35 h 64"/>
                  <a:gd name="T50" fmla="*/ 14 w 57"/>
                  <a:gd name="T51" fmla="*/ 28 h 64"/>
                  <a:gd name="T52" fmla="*/ 21 w 57"/>
                  <a:gd name="T53" fmla="*/ 28 h 64"/>
                  <a:gd name="T54" fmla="*/ 28 w 57"/>
                  <a:gd name="T55" fmla="*/ 28 h 64"/>
                  <a:gd name="T56" fmla="*/ 28 w 57"/>
                  <a:gd name="T57" fmla="*/ 28 h 64"/>
                  <a:gd name="T58" fmla="*/ 42 w 57"/>
                  <a:gd name="T59" fmla="*/ 49 h 64"/>
                  <a:gd name="T60" fmla="*/ 35 w 57"/>
                  <a:gd name="T61" fmla="*/ 56 h 64"/>
                  <a:gd name="T62" fmla="*/ 35 w 57"/>
                  <a:gd name="T63" fmla="*/ 49 h 64"/>
                  <a:gd name="T64" fmla="*/ 42 w 57"/>
                  <a:gd name="T65" fmla="*/ 42 h 64"/>
                  <a:gd name="T66" fmla="*/ 49 w 57"/>
                  <a:gd name="T67" fmla="*/ 49 h 64"/>
                  <a:gd name="T68" fmla="*/ 42 w 57"/>
                  <a:gd name="T69" fmla="*/ 49 h 64"/>
                  <a:gd name="T70" fmla="*/ 21 w 57"/>
                  <a:gd name="T71" fmla="*/ 28 h 64"/>
                  <a:gd name="T72" fmla="*/ 21 w 57"/>
                  <a:gd name="T73" fmla="*/ 28 h 64"/>
                  <a:gd name="T74" fmla="*/ 21 w 57"/>
                  <a:gd name="T75" fmla="*/ 21 h 64"/>
                  <a:gd name="T76" fmla="*/ 21 w 57"/>
                  <a:gd name="T77" fmla="*/ 14 h 64"/>
                  <a:gd name="T78" fmla="*/ 28 w 57"/>
                  <a:gd name="T79" fmla="*/ 14 h 64"/>
                  <a:gd name="T80" fmla="*/ 21 w 57"/>
                  <a:gd name="T81" fmla="*/ 14 h 64"/>
                  <a:gd name="T82" fmla="*/ 14 w 57"/>
                  <a:gd name="T83" fmla="*/ 0 h 64"/>
                  <a:gd name="T84" fmla="*/ 21 w 57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64">
                    <a:moveTo>
                      <a:pt x="21" y="0"/>
                    </a:move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21"/>
                    </a:lnTo>
                    <a:lnTo>
                      <a:pt x="21" y="28"/>
                    </a:lnTo>
                    <a:lnTo>
                      <a:pt x="28" y="21"/>
                    </a:lnTo>
                    <a:lnTo>
                      <a:pt x="49" y="42"/>
                    </a:lnTo>
                    <a:lnTo>
                      <a:pt x="57" y="42"/>
                    </a:lnTo>
                    <a:lnTo>
                      <a:pt x="49" y="49"/>
                    </a:lnTo>
                    <a:lnTo>
                      <a:pt x="42" y="56"/>
                    </a:lnTo>
                    <a:lnTo>
                      <a:pt x="42" y="64"/>
                    </a:lnTo>
                    <a:lnTo>
                      <a:pt x="35" y="56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14" y="35"/>
                    </a:lnTo>
                    <a:lnTo>
                      <a:pt x="0" y="14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21" y="28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42" y="49"/>
                    </a:lnTo>
                    <a:lnTo>
                      <a:pt x="35" y="56"/>
                    </a:lnTo>
                    <a:lnTo>
                      <a:pt x="35" y="49"/>
                    </a:lnTo>
                    <a:lnTo>
                      <a:pt x="42" y="42"/>
                    </a:lnTo>
                    <a:lnTo>
                      <a:pt x="49" y="49"/>
                    </a:lnTo>
                    <a:lnTo>
                      <a:pt x="42" y="49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1" y="14"/>
                    </a:lnTo>
                    <a:lnTo>
                      <a:pt x="28" y="14"/>
                    </a:lnTo>
                    <a:lnTo>
                      <a:pt x="21" y="14"/>
                    </a:lnTo>
                    <a:lnTo>
                      <a:pt x="14" y="0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71" name="Freeform 127"/>
              <p:cNvSpPr>
                <a:spLocks/>
              </p:cNvSpPr>
              <p:nvPr/>
            </p:nvSpPr>
            <p:spPr bwMode="auto">
              <a:xfrm>
                <a:off x="4138" y="2139"/>
                <a:ext cx="21" cy="14"/>
              </a:xfrm>
              <a:custGeom>
                <a:avLst/>
                <a:gdLst>
                  <a:gd name="T0" fmla="*/ 0 w 21"/>
                  <a:gd name="T1" fmla="*/ 7 h 14"/>
                  <a:gd name="T2" fmla="*/ 14 w 21"/>
                  <a:gd name="T3" fmla="*/ 0 h 14"/>
                  <a:gd name="T4" fmla="*/ 21 w 21"/>
                  <a:gd name="T5" fmla="*/ 0 h 14"/>
                  <a:gd name="T6" fmla="*/ 21 w 21"/>
                  <a:gd name="T7" fmla="*/ 0 h 14"/>
                  <a:gd name="T8" fmla="*/ 14 w 21"/>
                  <a:gd name="T9" fmla="*/ 7 h 14"/>
                  <a:gd name="T10" fmla="*/ 0 w 21"/>
                  <a:gd name="T11" fmla="*/ 14 h 14"/>
                  <a:gd name="T12" fmla="*/ 0 w 21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4">
                    <a:moveTo>
                      <a:pt x="0" y="7"/>
                    </a:moveTo>
                    <a:lnTo>
                      <a:pt x="14" y="0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14" y="7"/>
                    </a:lnTo>
                    <a:lnTo>
                      <a:pt x="0" y="14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72" name="Freeform 128"/>
              <p:cNvSpPr>
                <a:spLocks/>
              </p:cNvSpPr>
              <p:nvPr/>
            </p:nvSpPr>
            <p:spPr bwMode="auto">
              <a:xfrm>
                <a:off x="4131" y="2153"/>
                <a:ext cx="35" cy="50"/>
              </a:xfrm>
              <a:custGeom>
                <a:avLst/>
                <a:gdLst>
                  <a:gd name="T0" fmla="*/ 7 w 35"/>
                  <a:gd name="T1" fmla="*/ 0 h 50"/>
                  <a:gd name="T2" fmla="*/ 21 w 35"/>
                  <a:gd name="T3" fmla="*/ 21 h 50"/>
                  <a:gd name="T4" fmla="*/ 21 w 35"/>
                  <a:gd name="T5" fmla="*/ 28 h 50"/>
                  <a:gd name="T6" fmla="*/ 35 w 35"/>
                  <a:gd name="T7" fmla="*/ 50 h 50"/>
                  <a:gd name="T8" fmla="*/ 28 w 35"/>
                  <a:gd name="T9" fmla="*/ 50 h 50"/>
                  <a:gd name="T10" fmla="*/ 14 w 35"/>
                  <a:gd name="T11" fmla="*/ 28 h 50"/>
                  <a:gd name="T12" fmla="*/ 7 w 35"/>
                  <a:gd name="T13" fmla="*/ 28 h 50"/>
                  <a:gd name="T14" fmla="*/ 0 w 35"/>
                  <a:gd name="T15" fmla="*/ 14 h 50"/>
                  <a:gd name="T16" fmla="*/ 7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7" y="0"/>
                    </a:moveTo>
                    <a:lnTo>
                      <a:pt x="21" y="21"/>
                    </a:lnTo>
                    <a:lnTo>
                      <a:pt x="21" y="28"/>
                    </a:lnTo>
                    <a:lnTo>
                      <a:pt x="35" y="50"/>
                    </a:lnTo>
                    <a:lnTo>
                      <a:pt x="28" y="50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0" y="14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73" name="Freeform 129"/>
              <p:cNvSpPr>
                <a:spLocks/>
              </p:cNvSpPr>
              <p:nvPr/>
            </p:nvSpPr>
            <p:spPr bwMode="auto">
              <a:xfrm>
                <a:off x="4131" y="2153"/>
                <a:ext cx="49" cy="57"/>
              </a:xfrm>
              <a:custGeom>
                <a:avLst/>
                <a:gdLst>
                  <a:gd name="T0" fmla="*/ 14 w 49"/>
                  <a:gd name="T1" fmla="*/ 0 h 57"/>
                  <a:gd name="T2" fmla="*/ 28 w 49"/>
                  <a:gd name="T3" fmla="*/ 21 h 57"/>
                  <a:gd name="T4" fmla="*/ 28 w 49"/>
                  <a:gd name="T5" fmla="*/ 21 h 57"/>
                  <a:gd name="T6" fmla="*/ 28 w 49"/>
                  <a:gd name="T7" fmla="*/ 21 h 57"/>
                  <a:gd name="T8" fmla="*/ 28 w 49"/>
                  <a:gd name="T9" fmla="*/ 28 h 57"/>
                  <a:gd name="T10" fmla="*/ 21 w 49"/>
                  <a:gd name="T11" fmla="*/ 35 h 57"/>
                  <a:gd name="T12" fmla="*/ 28 w 49"/>
                  <a:gd name="T13" fmla="*/ 28 h 57"/>
                  <a:gd name="T14" fmla="*/ 42 w 49"/>
                  <a:gd name="T15" fmla="*/ 50 h 57"/>
                  <a:gd name="T16" fmla="*/ 49 w 49"/>
                  <a:gd name="T17" fmla="*/ 57 h 57"/>
                  <a:gd name="T18" fmla="*/ 35 w 49"/>
                  <a:gd name="T19" fmla="*/ 57 h 57"/>
                  <a:gd name="T20" fmla="*/ 28 w 49"/>
                  <a:gd name="T21" fmla="*/ 57 h 57"/>
                  <a:gd name="T22" fmla="*/ 28 w 49"/>
                  <a:gd name="T23" fmla="*/ 57 h 57"/>
                  <a:gd name="T24" fmla="*/ 28 w 49"/>
                  <a:gd name="T25" fmla="*/ 57 h 57"/>
                  <a:gd name="T26" fmla="*/ 14 w 49"/>
                  <a:gd name="T27" fmla="*/ 35 h 57"/>
                  <a:gd name="T28" fmla="*/ 14 w 49"/>
                  <a:gd name="T29" fmla="*/ 28 h 57"/>
                  <a:gd name="T30" fmla="*/ 14 w 49"/>
                  <a:gd name="T31" fmla="*/ 35 h 57"/>
                  <a:gd name="T32" fmla="*/ 7 w 49"/>
                  <a:gd name="T33" fmla="*/ 35 h 57"/>
                  <a:gd name="T34" fmla="*/ 14 w 49"/>
                  <a:gd name="T35" fmla="*/ 35 h 57"/>
                  <a:gd name="T36" fmla="*/ 7 w 49"/>
                  <a:gd name="T37" fmla="*/ 28 h 57"/>
                  <a:gd name="T38" fmla="*/ 0 w 49"/>
                  <a:gd name="T39" fmla="*/ 14 h 57"/>
                  <a:gd name="T40" fmla="*/ 0 w 49"/>
                  <a:gd name="T41" fmla="*/ 14 h 57"/>
                  <a:gd name="T42" fmla="*/ 0 w 49"/>
                  <a:gd name="T43" fmla="*/ 14 h 57"/>
                  <a:gd name="T44" fmla="*/ 7 w 49"/>
                  <a:gd name="T45" fmla="*/ 14 h 57"/>
                  <a:gd name="T46" fmla="*/ 14 w 49"/>
                  <a:gd name="T47" fmla="*/ 28 h 57"/>
                  <a:gd name="T48" fmla="*/ 7 w 49"/>
                  <a:gd name="T49" fmla="*/ 28 h 57"/>
                  <a:gd name="T50" fmla="*/ 7 w 49"/>
                  <a:gd name="T51" fmla="*/ 28 h 57"/>
                  <a:gd name="T52" fmla="*/ 14 w 49"/>
                  <a:gd name="T53" fmla="*/ 28 h 57"/>
                  <a:gd name="T54" fmla="*/ 21 w 49"/>
                  <a:gd name="T55" fmla="*/ 28 h 57"/>
                  <a:gd name="T56" fmla="*/ 21 w 49"/>
                  <a:gd name="T57" fmla="*/ 28 h 57"/>
                  <a:gd name="T58" fmla="*/ 35 w 49"/>
                  <a:gd name="T59" fmla="*/ 50 h 57"/>
                  <a:gd name="T60" fmla="*/ 28 w 49"/>
                  <a:gd name="T61" fmla="*/ 57 h 57"/>
                  <a:gd name="T62" fmla="*/ 28 w 49"/>
                  <a:gd name="T63" fmla="*/ 50 h 57"/>
                  <a:gd name="T64" fmla="*/ 35 w 49"/>
                  <a:gd name="T65" fmla="*/ 50 h 57"/>
                  <a:gd name="T66" fmla="*/ 35 w 49"/>
                  <a:gd name="T67" fmla="*/ 57 h 57"/>
                  <a:gd name="T68" fmla="*/ 35 w 49"/>
                  <a:gd name="T69" fmla="*/ 57 h 57"/>
                  <a:gd name="T70" fmla="*/ 21 w 49"/>
                  <a:gd name="T71" fmla="*/ 35 h 57"/>
                  <a:gd name="T72" fmla="*/ 21 w 49"/>
                  <a:gd name="T73" fmla="*/ 35 h 57"/>
                  <a:gd name="T74" fmla="*/ 21 w 49"/>
                  <a:gd name="T75" fmla="*/ 28 h 57"/>
                  <a:gd name="T76" fmla="*/ 21 w 49"/>
                  <a:gd name="T77" fmla="*/ 21 h 57"/>
                  <a:gd name="T78" fmla="*/ 28 w 49"/>
                  <a:gd name="T79" fmla="*/ 21 h 57"/>
                  <a:gd name="T80" fmla="*/ 21 w 49"/>
                  <a:gd name="T81" fmla="*/ 28 h 57"/>
                  <a:gd name="T82" fmla="*/ 7 w 49"/>
                  <a:gd name="T83" fmla="*/ 7 h 57"/>
                  <a:gd name="T84" fmla="*/ 14 w 49"/>
                  <a:gd name="T8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57">
                    <a:moveTo>
                      <a:pt x="14" y="0"/>
                    </a:moveTo>
                    <a:lnTo>
                      <a:pt x="28" y="21"/>
                    </a:lnTo>
                    <a:lnTo>
                      <a:pt x="28" y="21"/>
                    </a:lnTo>
                    <a:lnTo>
                      <a:pt x="28" y="21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8" y="28"/>
                    </a:lnTo>
                    <a:lnTo>
                      <a:pt x="42" y="50"/>
                    </a:lnTo>
                    <a:lnTo>
                      <a:pt x="49" y="57"/>
                    </a:lnTo>
                    <a:lnTo>
                      <a:pt x="35" y="57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28" y="57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14" y="35"/>
                    </a:lnTo>
                    <a:lnTo>
                      <a:pt x="7" y="35"/>
                    </a:lnTo>
                    <a:lnTo>
                      <a:pt x="14" y="35"/>
                    </a:lnTo>
                    <a:lnTo>
                      <a:pt x="7" y="28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14" y="28"/>
                    </a:lnTo>
                    <a:lnTo>
                      <a:pt x="7" y="28"/>
                    </a:lnTo>
                    <a:lnTo>
                      <a:pt x="7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35" y="50"/>
                    </a:lnTo>
                    <a:lnTo>
                      <a:pt x="28" y="57"/>
                    </a:lnTo>
                    <a:lnTo>
                      <a:pt x="28" y="50"/>
                    </a:lnTo>
                    <a:lnTo>
                      <a:pt x="35" y="50"/>
                    </a:lnTo>
                    <a:lnTo>
                      <a:pt x="35" y="57"/>
                    </a:lnTo>
                    <a:lnTo>
                      <a:pt x="35" y="57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1" y="21"/>
                    </a:lnTo>
                    <a:lnTo>
                      <a:pt x="28" y="21"/>
                    </a:lnTo>
                    <a:lnTo>
                      <a:pt x="21" y="28"/>
                    </a:lnTo>
                    <a:lnTo>
                      <a:pt x="7" y="7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74" name="Freeform 130"/>
              <p:cNvSpPr>
                <a:spLocks/>
              </p:cNvSpPr>
              <p:nvPr/>
            </p:nvSpPr>
            <p:spPr bwMode="auto">
              <a:xfrm>
                <a:off x="4131" y="2146"/>
                <a:ext cx="14" cy="21"/>
              </a:xfrm>
              <a:custGeom>
                <a:avLst/>
                <a:gdLst>
                  <a:gd name="T0" fmla="*/ 0 w 14"/>
                  <a:gd name="T1" fmla="*/ 21 h 21"/>
                  <a:gd name="T2" fmla="*/ 7 w 14"/>
                  <a:gd name="T3" fmla="*/ 7 h 21"/>
                  <a:gd name="T4" fmla="*/ 7 w 14"/>
                  <a:gd name="T5" fmla="*/ 0 h 21"/>
                  <a:gd name="T6" fmla="*/ 14 w 14"/>
                  <a:gd name="T7" fmla="*/ 7 h 21"/>
                  <a:gd name="T8" fmla="*/ 14 w 14"/>
                  <a:gd name="T9" fmla="*/ 7 h 21"/>
                  <a:gd name="T10" fmla="*/ 7 w 14"/>
                  <a:gd name="T11" fmla="*/ 21 h 21"/>
                  <a:gd name="T12" fmla="*/ 0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0" y="21"/>
                    </a:moveTo>
                    <a:lnTo>
                      <a:pt x="7" y="7"/>
                    </a:lnTo>
                    <a:lnTo>
                      <a:pt x="7" y="0"/>
                    </a:lnTo>
                    <a:lnTo>
                      <a:pt x="14" y="7"/>
                    </a:lnTo>
                    <a:lnTo>
                      <a:pt x="14" y="7"/>
                    </a:lnTo>
                    <a:lnTo>
                      <a:pt x="7" y="21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75" name="Freeform 131"/>
              <p:cNvSpPr>
                <a:spLocks/>
              </p:cNvSpPr>
              <p:nvPr/>
            </p:nvSpPr>
            <p:spPr bwMode="auto">
              <a:xfrm>
                <a:off x="4117" y="2174"/>
                <a:ext cx="35" cy="43"/>
              </a:xfrm>
              <a:custGeom>
                <a:avLst/>
                <a:gdLst>
                  <a:gd name="T0" fmla="*/ 7 w 35"/>
                  <a:gd name="T1" fmla="*/ 0 h 43"/>
                  <a:gd name="T2" fmla="*/ 21 w 35"/>
                  <a:gd name="T3" fmla="*/ 14 h 43"/>
                  <a:gd name="T4" fmla="*/ 21 w 35"/>
                  <a:gd name="T5" fmla="*/ 21 h 43"/>
                  <a:gd name="T6" fmla="*/ 35 w 35"/>
                  <a:gd name="T7" fmla="*/ 43 h 43"/>
                  <a:gd name="T8" fmla="*/ 35 w 35"/>
                  <a:gd name="T9" fmla="*/ 43 h 43"/>
                  <a:gd name="T10" fmla="*/ 14 w 35"/>
                  <a:gd name="T11" fmla="*/ 21 h 43"/>
                  <a:gd name="T12" fmla="*/ 14 w 35"/>
                  <a:gd name="T13" fmla="*/ 21 h 43"/>
                  <a:gd name="T14" fmla="*/ 0 w 35"/>
                  <a:gd name="T15" fmla="*/ 7 h 43"/>
                  <a:gd name="T16" fmla="*/ 7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5" y="43"/>
                    </a:lnTo>
                    <a:lnTo>
                      <a:pt x="35" y="43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76" name="Freeform 132"/>
              <p:cNvSpPr>
                <a:spLocks/>
              </p:cNvSpPr>
              <p:nvPr/>
            </p:nvSpPr>
            <p:spPr bwMode="auto">
              <a:xfrm>
                <a:off x="4109" y="2167"/>
                <a:ext cx="50" cy="57"/>
              </a:xfrm>
              <a:custGeom>
                <a:avLst/>
                <a:gdLst>
                  <a:gd name="T0" fmla="*/ 22 w 50"/>
                  <a:gd name="T1" fmla="*/ 7 h 57"/>
                  <a:gd name="T2" fmla="*/ 36 w 50"/>
                  <a:gd name="T3" fmla="*/ 21 h 57"/>
                  <a:gd name="T4" fmla="*/ 36 w 50"/>
                  <a:gd name="T5" fmla="*/ 21 h 57"/>
                  <a:gd name="T6" fmla="*/ 36 w 50"/>
                  <a:gd name="T7" fmla="*/ 21 h 57"/>
                  <a:gd name="T8" fmla="*/ 36 w 50"/>
                  <a:gd name="T9" fmla="*/ 28 h 57"/>
                  <a:gd name="T10" fmla="*/ 29 w 50"/>
                  <a:gd name="T11" fmla="*/ 36 h 57"/>
                  <a:gd name="T12" fmla="*/ 36 w 50"/>
                  <a:gd name="T13" fmla="*/ 28 h 57"/>
                  <a:gd name="T14" fmla="*/ 50 w 50"/>
                  <a:gd name="T15" fmla="*/ 50 h 57"/>
                  <a:gd name="T16" fmla="*/ 43 w 50"/>
                  <a:gd name="T17" fmla="*/ 57 h 57"/>
                  <a:gd name="T18" fmla="*/ 43 w 50"/>
                  <a:gd name="T19" fmla="*/ 57 h 57"/>
                  <a:gd name="T20" fmla="*/ 8 w 50"/>
                  <a:gd name="T21" fmla="*/ 21 h 57"/>
                  <a:gd name="T22" fmla="*/ 0 w 50"/>
                  <a:gd name="T23" fmla="*/ 21 h 57"/>
                  <a:gd name="T24" fmla="*/ 8 w 50"/>
                  <a:gd name="T25" fmla="*/ 14 h 57"/>
                  <a:gd name="T26" fmla="*/ 15 w 50"/>
                  <a:gd name="T27" fmla="*/ 7 h 57"/>
                  <a:gd name="T28" fmla="*/ 15 w 50"/>
                  <a:gd name="T29" fmla="*/ 0 h 57"/>
                  <a:gd name="T30" fmla="*/ 22 w 50"/>
                  <a:gd name="T31" fmla="*/ 7 h 57"/>
                  <a:gd name="T32" fmla="*/ 22 w 50"/>
                  <a:gd name="T33" fmla="*/ 14 h 57"/>
                  <a:gd name="T34" fmla="*/ 15 w 50"/>
                  <a:gd name="T35" fmla="*/ 21 h 57"/>
                  <a:gd name="T36" fmla="*/ 8 w 50"/>
                  <a:gd name="T37" fmla="*/ 14 h 57"/>
                  <a:gd name="T38" fmla="*/ 15 w 50"/>
                  <a:gd name="T39" fmla="*/ 14 h 57"/>
                  <a:gd name="T40" fmla="*/ 50 w 50"/>
                  <a:gd name="T41" fmla="*/ 50 h 57"/>
                  <a:gd name="T42" fmla="*/ 50 w 50"/>
                  <a:gd name="T43" fmla="*/ 50 h 57"/>
                  <a:gd name="T44" fmla="*/ 43 w 50"/>
                  <a:gd name="T45" fmla="*/ 57 h 57"/>
                  <a:gd name="T46" fmla="*/ 29 w 50"/>
                  <a:gd name="T47" fmla="*/ 36 h 57"/>
                  <a:gd name="T48" fmla="*/ 29 w 50"/>
                  <a:gd name="T49" fmla="*/ 36 h 57"/>
                  <a:gd name="T50" fmla="*/ 29 w 50"/>
                  <a:gd name="T51" fmla="*/ 28 h 57"/>
                  <a:gd name="T52" fmla="*/ 29 w 50"/>
                  <a:gd name="T53" fmla="*/ 21 h 57"/>
                  <a:gd name="T54" fmla="*/ 36 w 50"/>
                  <a:gd name="T55" fmla="*/ 21 h 57"/>
                  <a:gd name="T56" fmla="*/ 29 w 50"/>
                  <a:gd name="T57" fmla="*/ 28 h 57"/>
                  <a:gd name="T58" fmla="*/ 15 w 50"/>
                  <a:gd name="T59" fmla="*/ 14 h 57"/>
                  <a:gd name="T60" fmla="*/ 22 w 50"/>
                  <a:gd name="T61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0" h="57">
                    <a:moveTo>
                      <a:pt x="22" y="7"/>
                    </a:move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29" y="36"/>
                    </a:lnTo>
                    <a:lnTo>
                      <a:pt x="36" y="28"/>
                    </a:lnTo>
                    <a:lnTo>
                      <a:pt x="50" y="50"/>
                    </a:lnTo>
                    <a:lnTo>
                      <a:pt x="43" y="57"/>
                    </a:lnTo>
                    <a:lnTo>
                      <a:pt x="43" y="57"/>
                    </a:lnTo>
                    <a:lnTo>
                      <a:pt x="8" y="21"/>
                    </a:lnTo>
                    <a:lnTo>
                      <a:pt x="0" y="21"/>
                    </a:lnTo>
                    <a:lnTo>
                      <a:pt x="8" y="14"/>
                    </a:lnTo>
                    <a:lnTo>
                      <a:pt x="15" y="7"/>
                    </a:lnTo>
                    <a:lnTo>
                      <a:pt x="15" y="0"/>
                    </a:lnTo>
                    <a:lnTo>
                      <a:pt x="22" y="7"/>
                    </a:lnTo>
                    <a:lnTo>
                      <a:pt x="22" y="14"/>
                    </a:lnTo>
                    <a:lnTo>
                      <a:pt x="15" y="21"/>
                    </a:lnTo>
                    <a:lnTo>
                      <a:pt x="8" y="14"/>
                    </a:lnTo>
                    <a:lnTo>
                      <a:pt x="15" y="14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43" y="57"/>
                    </a:lnTo>
                    <a:lnTo>
                      <a:pt x="29" y="36"/>
                    </a:lnTo>
                    <a:lnTo>
                      <a:pt x="29" y="36"/>
                    </a:lnTo>
                    <a:lnTo>
                      <a:pt x="29" y="28"/>
                    </a:lnTo>
                    <a:lnTo>
                      <a:pt x="29" y="21"/>
                    </a:lnTo>
                    <a:lnTo>
                      <a:pt x="36" y="21"/>
                    </a:lnTo>
                    <a:lnTo>
                      <a:pt x="29" y="28"/>
                    </a:lnTo>
                    <a:lnTo>
                      <a:pt x="15" y="14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77" name="Freeform 133"/>
              <p:cNvSpPr>
                <a:spLocks/>
              </p:cNvSpPr>
              <p:nvPr/>
            </p:nvSpPr>
            <p:spPr bwMode="auto">
              <a:xfrm>
                <a:off x="4102" y="2188"/>
                <a:ext cx="36" cy="50"/>
              </a:xfrm>
              <a:custGeom>
                <a:avLst/>
                <a:gdLst>
                  <a:gd name="T0" fmla="*/ 7 w 36"/>
                  <a:gd name="T1" fmla="*/ 0 h 50"/>
                  <a:gd name="T2" fmla="*/ 22 w 36"/>
                  <a:gd name="T3" fmla="*/ 22 h 50"/>
                  <a:gd name="T4" fmla="*/ 22 w 36"/>
                  <a:gd name="T5" fmla="*/ 22 h 50"/>
                  <a:gd name="T6" fmla="*/ 36 w 36"/>
                  <a:gd name="T7" fmla="*/ 43 h 50"/>
                  <a:gd name="T8" fmla="*/ 36 w 36"/>
                  <a:gd name="T9" fmla="*/ 50 h 50"/>
                  <a:gd name="T10" fmla="*/ 22 w 36"/>
                  <a:gd name="T11" fmla="*/ 29 h 50"/>
                  <a:gd name="T12" fmla="*/ 15 w 36"/>
                  <a:gd name="T13" fmla="*/ 29 h 50"/>
                  <a:gd name="T14" fmla="*/ 0 w 36"/>
                  <a:gd name="T15" fmla="*/ 15 h 50"/>
                  <a:gd name="T16" fmla="*/ 7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7" y="0"/>
                    </a:moveTo>
                    <a:lnTo>
                      <a:pt x="22" y="22"/>
                    </a:lnTo>
                    <a:lnTo>
                      <a:pt x="22" y="22"/>
                    </a:lnTo>
                    <a:lnTo>
                      <a:pt x="36" y="43"/>
                    </a:lnTo>
                    <a:lnTo>
                      <a:pt x="36" y="50"/>
                    </a:lnTo>
                    <a:lnTo>
                      <a:pt x="22" y="29"/>
                    </a:lnTo>
                    <a:lnTo>
                      <a:pt x="15" y="29"/>
                    </a:lnTo>
                    <a:lnTo>
                      <a:pt x="0" y="15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78" name="Freeform 134"/>
              <p:cNvSpPr>
                <a:spLocks/>
              </p:cNvSpPr>
              <p:nvPr/>
            </p:nvSpPr>
            <p:spPr bwMode="auto">
              <a:xfrm>
                <a:off x="4095" y="2181"/>
                <a:ext cx="50" cy="78"/>
              </a:xfrm>
              <a:custGeom>
                <a:avLst/>
                <a:gdLst>
                  <a:gd name="T0" fmla="*/ 22 w 50"/>
                  <a:gd name="T1" fmla="*/ 7 h 78"/>
                  <a:gd name="T2" fmla="*/ 50 w 50"/>
                  <a:gd name="T3" fmla="*/ 50 h 78"/>
                  <a:gd name="T4" fmla="*/ 50 w 50"/>
                  <a:gd name="T5" fmla="*/ 50 h 78"/>
                  <a:gd name="T6" fmla="*/ 50 w 50"/>
                  <a:gd name="T7" fmla="*/ 50 h 78"/>
                  <a:gd name="T8" fmla="*/ 50 w 50"/>
                  <a:gd name="T9" fmla="*/ 57 h 78"/>
                  <a:gd name="T10" fmla="*/ 50 w 50"/>
                  <a:gd name="T11" fmla="*/ 78 h 78"/>
                  <a:gd name="T12" fmla="*/ 43 w 50"/>
                  <a:gd name="T13" fmla="*/ 64 h 78"/>
                  <a:gd name="T14" fmla="*/ 29 w 50"/>
                  <a:gd name="T15" fmla="*/ 43 h 78"/>
                  <a:gd name="T16" fmla="*/ 29 w 50"/>
                  <a:gd name="T17" fmla="*/ 36 h 78"/>
                  <a:gd name="T18" fmla="*/ 29 w 50"/>
                  <a:gd name="T19" fmla="*/ 43 h 78"/>
                  <a:gd name="T20" fmla="*/ 22 w 50"/>
                  <a:gd name="T21" fmla="*/ 43 h 78"/>
                  <a:gd name="T22" fmla="*/ 22 w 50"/>
                  <a:gd name="T23" fmla="*/ 43 h 78"/>
                  <a:gd name="T24" fmla="*/ 22 w 50"/>
                  <a:gd name="T25" fmla="*/ 43 h 78"/>
                  <a:gd name="T26" fmla="*/ 7 w 50"/>
                  <a:gd name="T27" fmla="*/ 29 h 78"/>
                  <a:gd name="T28" fmla="*/ 0 w 50"/>
                  <a:gd name="T29" fmla="*/ 29 h 78"/>
                  <a:gd name="T30" fmla="*/ 7 w 50"/>
                  <a:gd name="T31" fmla="*/ 22 h 78"/>
                  <a:gd name="T32" fmla="*/ 14 w 50"/>
                  <a:gd name="T33" fmla="*/ 7 h 78"/>
                  <a:gd name="T34" fmla="*/ 14 w 50"/>
                  <a:gd name="T35" fmla="*/ 0 h 78"/>
                  <a:gd name="T36" fmla="*/ 22 w 50"/>
                  <a:gd name="T37" fmla="*/ 7 h 78"/>
                  <a:gd name="T38" fmla="*/ 22 w 50"/>
                  <a:gd name="T39" fmla="*/ 7 h 78"/>
                  <a:gd name="T40" fmla="*/ 14 w 50"/>
                  <a:gd name="T41" fmla="*/ 22 h 78"/>
                  <a:gd name="T42" fmla="*/ 7 w 50"/>
                  <a:gd name="T43" fmla="*/ 22 h 78"/>
                  <a:gd name="T44" fmla="*/ 14 w 50"/>
                  <a:gd name="T45" fmla="*/ 22 h 78"/>
                  <a:gd name="T46" fmla="*/ 29 w 50"/>
                  <a:gd name="T47" fmla="*/ 36 h 78"/>
                  <a:gd name="T48" fmla="*/ 22 w 50"/>
                  <a:gd name="T49" fmla="*/ 43 h 78"/>
                  <a:gd name="T50" fmla="*/ 22 w 50"/>
                  <a:gd name="T51" fmla="*/ 36 h 78"/>
                  <a:gd name="T52" fmla="*/ 29 w 50"/>
                  <a:gd name="T53" fmla="*/ 36 h 78"/>
                  <a:gd name="T54" fmla="*/ 36 w 50"/>
                  <a:gd name="T55" fmla="*/ 36 h 78"/>
                  <a:gd name="T56" fmla="*/ 36 w 50"/>
                  <a:gd name="T57" fmla="*/ 36 h 78"/>
                  <a:gd name="T58" fmla="*/ 50 w 50"/>
                  <a:gd name="T59" fmla="*/ 57 h 78"/>
                  <a:gd name="T60" fmla="*/ 43 w 50"/>
                  <a:gd name="T61" fmla="*/ 64 h 78"/>
                  <a:gd name="T62" fmla="*/ 43 w 50"/>
                  <a:gd name="T63" fmla="*/ 57 h 78"/>
                  <a:gd name="T64" fmla="*/ 43 w 50"/>
                  <a:gd name="T65" fmla="*/ 50 h 78"/>
                  <a:gd name="T66" fmla="*/ 50 w 50"/>
                  <a:gd name="T67" fmla="*/ 50 h 78"/>
                  <a:gd name="T68" fmla="*/ 43 w 50"/>
                  <a:gd name="T69" fmla="*/ 57 h 78"/>
                  <a:gd name="T70" fmla="*/ 14 w 50"/>
                  <a:gd name="T71" fmla="*/ 14 h 78"/>
                  <a:gd name="T72" fmla="*/ 22 w 50"/>
                  <a:gd name="T73" fmla="*/ 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78">
                    <a:moveTo>
                      <a:pt x="22" y="7"/>
                    </a:moveTo>
                    <a:lnTo>
                      <a:pt x="50" y="50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0" y="57"/>
                    </a:lnTo>
                    <a:lnTo>
                      <a:pt x="50" y="78"/>
                    </a:lnTo>
                    <a:lnTo>
                      <a:pt x="43" y="64"/>
                    </a:lnTo>
                    <a:lnTo>
                      <a:pt x="29" y="43"/>
                    </a:lnTo>
                    <a:lnTo>
                      <a:pt x="29" y="36"/>
                    </a:lnTo>
                    <a:lnTo>
                      <a:pt x="29" y="43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22" y="43"/>
                    </a:lnTo>
                    <a:lnTo>
                      <a:pt x="7" y="29"/>
                    </a:lnTo>
                    <a:lnTo>
                      <a:pt x="0" y="29"/>
                    </a:lnTo>
                    <a:lnTo>
                      <a:pt x="7" y="22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2" y="7"/>
                    </a:lnTo>
                    <a:lnTo>
                      <a:pt x="22" y="7"/>
                    </a:lnTo>
                    <a:lnTo>
                      <a:pt x="14" y="22"/>
                    </a:lnTo>
                    <a:lnTo>
                      <a:pt x="7" y="22"/>
                    </a:lnTo>
                    <a:lnTo>
                      <a:pt x="14" y="22"/>
                    </a:lnTo>
                    <a:lnTo>
                      <a:pt x="29" y="36"/>
                    </a:lnTo>
                    <a:lnTo>
                      <a:pt x="22" y="43"/>
                    </a:lnTo>
                    <a:lnTo>
                      <a:pt x="22" y="36"/>
                    </a:lnTo>
                    <a:lnTo>
                      <a:pt x="29" y="36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50" y="57"/>
                    </a:lnTo>
                    <a:lnTo>
                      <a:pt x="43" y="64"/>
                    </a:lnTo>
                    <a:lnTo>
                      <a:pt x="43" y="57"/>
                    </a:lnTo>
                    <a:lnTo>
                      <a:pt x="43" y="50"/>
                    </a:lnTo>
                    <a:lnTo>
                      <a:pt x="50" y="50"/>
                    </a:lnTo>
                    <a:lnTo>
                      <a:pt x="43" y="57"/>
                    </a:lnTo>
                    <a:lnTo>
                      <a:pt x="14" y="14"/>
                    </a:lnTo>
                    <a:lnTo>
                      <a:pt x="22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79" name="Freeform 135"/>
              <p:cNvSpPr>
                <a:spLocks/>
              </p:cNvSpPr>
              <p:nvPr/>
            </p:nvSpPr>
            <p:spPr bwMode="auto">
              <a:xfrm>
                <a:off x="4088" y="2210"/>
                <a:ext cx="36" cy="42"/>
              </a:xfrm>
              <a:custGeom>
                <a:avLst/>
                <a:gdLst>
                  <a:gd name="T0" fmla="*/ 7 w 36"/>
                  <a:gd name="T1" fmla="*/ 0 h 42"/>
                  <a:gd name="T2" fmla="*/ 21 w 36"/>
                  <a:gd name="T3" fmla="*/ 14 h 42"/>
                  <a:gd name="T4" fmla="*/ 21 w 36"/>
                  <a:gd name="T5" fmla="*/ 21 h 42"/>
                  <a:gd name="T6" fmla="*/ 36 w 36"/>
                  <a:gd name="T7" fmla="*/ 42 h 42"/>
                  <a:gd name="T8" fmla="*/ 36 w 36"/>
                  <a:gd name="T9" fmla="*/ 42 h 42"/>
                  <a:gd name="T10" fmla="*/ 21 w 36"/>
                  <a:gd name="T11" fmla="*/ 21 h 42"/>
                  <a:gd name="T12" fmla="*/ 14 w 36"/>
                  <a:gd name="T13" fmla="*/ 21 h 42"/>
                  <a:gd name="T14" fmla="*/ 0 w 36"/>
                  <a:gd name="T15" fmla="*/ 7 h 42"/>
                  <a:gd name="T16" fmla="*/ 7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7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36" y="42"/>
                    </a:lnTo>
                    <a:lnTo>
                      <a:pt x="36" y="42"/>
                    </a:lnTo>
                    <a:lnTo>
                      <a:pt x="21" y="21"/>
                    </a:lnTo>
                    <a:lnTo>
                      <a:pt x="14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80" name="Freeform 136"/>
              <p:cNvSpPr>
                <a:spLocks/>
              </p:cNvSpPr>
              <p:nvPr/>
            </p:nvSpPr>
            <p:spPr bwMode="auto">
              <a:xfrm>
                <a:off x="4081" y="2203"/>
                <a:ext cx="50" cy="56"/>
              </a:xfrm>
              <a:custGeom>
                <a:avLst/>
                <a:gdLst>
                  <a:gd name="T0" fmla="*/ 21 w 50"/>
                  <a:gd name="T1" fmla="*/ 7 h 56"/>
                  <a:gd name="T2" fmla="*/ 36 w 50"/>
                  <a:gd name="T3" fmla="*/ 21 h 56"/>
                  <a:gd name="T4" fmla="*/ 36 w 50"/>
                  <a:gd name="T5" fmla="*/ 21 h 56"/>
                  <a:gd name="T6" fmla="*/ 36 w 50"/>
                  <a:gd name="T7" fmla="*/ 21 h 56"/>
                  <a:gd name="T8" fmla="*/ 36 w 50"/>
                  <a:gd name="T9" fmla="*/ 28 h 56"/>
                  <a:gd name="T10" fmla="*/ 28 w 50"/>
                  <a:gd name="T11" fmla="*/ 35 h 56"/>
                  <a:gd name="T12" fmla="*/ 36 w 50"/>
                  <a:gd name="T13" fmla="*/ 28 h 56"/>
                  <a:gd name="T14" fmla="*/ 50 w 50"/>
                  <a:gd name="T15" fmla="*/ 49 h 56"/>
                  <a:gd name="T16" fmla="*/ 43 w 50"/>
                  <a:gd name="T17" fmla="*/ 56 h 56"/>
                  <a:gd name="T18" fmla="*/ 43 w 50"/>
                  <a:gd name="T19" fmla="*/ 56 h 56"/>
                  <a:gd name="T20" fmla="*/ 28 w 50"/>
                  <a:gd name="T21" fmla="*/ 35 h 56"/>
                  <a:gd name="T22" fmla="*/ 28 w 50"/>
                  <a:gd name="T23" fmla="*/ 28 h 56"/>
                  <a:gd name="T24" fmla="*/ 28 w 50"/>
                  <a:gd name="T25" fmla="*/ 35 h 56"/>
                  <a:gd name="T26" fmla="*/ 21 w 50"/>
                  <a:gd name="T27" fmla="*/ 35 h 56"/>
                  <a:gd name="T28" fmla="*/ 21 w 50"/>
                  <a:gd name="T29" fmla="*/ 35 h 56"/>
                  <a:gd name="T30" fmla="*/ 21 w 50"/>
                  <a:gd name="T31" fmla="*/ 35 h 56"/>
                  <a:gd name="T32" fmla="*/ 7 w 50"/>
                  <a:gd name="T33" fmla="*/ 21 h 56"/>
                  <a:gd name="T34" fmla="*/ 0 w 50"/>
                  <a:gd name="T35" fmla="*/ 21 h 56"/>
                  <a:gd name="T36" fmla="*/ 7 w 50"/>
                  <a:gd name="T37" fmla="*/ 14 h 56"/>
                  <a:gd name="T38" fmla="*/ 14 w 50"/>
                  <a:gd name="T39" fmla="*/ 7 h 56"/>
                  <a:gd name="T40" fmla="*/ 14 w 50"/>
                  <a:gd name="T41" fmla="*/ 0 h 56"/>
                  <a:gd name="T42" fmla="*/ 21 w 50"/>
                  <a:gd name="T43" fmla="*/ 7 h 56"/>
                  <a:gd name="T44" fmla="*/ 21 w 50"/>
                  <a:gd name="T45" fmla="*/ 14 h 56"/>
                  <a:gd name="T46" fmla="*/ 14 w 50"/>
                  <a:gd name="T47" fmla="*/ 21 h 56"/>
                  <a:gd name="T48" fmla="*/ 7 w 50"/>
                  <a:gd name="T49" fmla="*/ 14 h 56"/>
                  <a:gd name="T50" fmla="*/ 14 w 50"/>
                  <a:gd name="T51" fmla="*/ 14 h 56"/>
                  <a:gd name="T52" fmla="*/ 28 w 50"/>
                  <a:gd name="T53" fmla="*/ 28 h 56"/>
                  <a:gd name="T54" fmla="*/ 21 w 50"/>
                  <a:gd name="T55" fmla="*/ 35 h 56"/>
                  <a:gd name="T56" fmla="*/ 21 w 50"/>
                  <a:gd name="T57" fmla="*/ 28 h 56"/>
                  <a:gd name="T58" fmla="*/ 28 w 50"/>
                  <a:gd name="T59" fmla="*/ 28 h 56"/>
                  <a:gd name="T60" fmla="*/ 36 w 50"/>
                  <a:gd name="T61" fmla="*/ 28 h 56"/>
                  <a:gd name="T62" fmla="*/ 36 w 50"/>
                  <a:gd name="T63" fmla="*/ 28 h 56"/>
                  <a:gd name="T64" fmla="*/ 50 w 50"/>
                  <a:gd name="T65" fmla="*/ 49 h 56"/>
                  <a:gd name="T66" fmla="*/ 50 w 50"/>
                  <a:gd name="T67" fmla="*/ 49 h 56"/>
                  <a:gd name="T68" fmla="*/ 43 w 50"/>
                  <a:gd name="T69" fmla="*/ 56 h 56"/>
                  <a:gd name="T70" fmla="*/ 28 w 50"/>
                  <a:gd name="T71" fmla="*/ 35 h 56"/>
                  <a:gd name="T72" fmla="*/ 28 w 50"/>
                  <a:gd name="T73" fmla="*/ 35 h 56"/>
                  <a:gd name="T74" fmla="*/ 28 w 50"/>
                  <a:gd name="T75" fmla="*/ 28 h 56"/>
                  <a:gd name="T76" fmla="*/ 28 w 50"/>
                  <a:gd name="T77" fmla="*/ 21 h 56"/>
                  <a:gd name="T78" fmla="*/ 36 w 50"/>
                  <a:gd name="T79" fmla="*/ 21 h 56"/>
                  <a:gd name="T80" fmla="*/ 28 w 50"/>
                  <a:gd name="T81" fmla="*/ 28 h 56"/>
                  <a:gd name="T82" fmla="*/ 14 w 50"/>
                  <a:gd name="T83" fmla="*/ 14 h 56"/>
                  <a:gd name="T84" fmla="*/ 21 w 50"/>
                  <a:gd name="T85" fmla="*/ 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6">
                    <a:moveTo>
                      <a:pt x="21" y="7"/>
                    </a:moveTo>
                    <a:lnTo>
                      <a:pt x="36" y="21"/>
                    </a:lnTo>
                    <a:lnTo>
                      <a:pt x="36" y="21"/>
                    </a:lnTo>
                    <a:lnTo>
                      <a:pt x="36" y="21"/>
                    </a:lnTo>
                    <a:lnTo>
                      <a:pt x="36" y="28"/>
                    </a:lnTo>
                    <a:lnTo>
                      <a:pt x="28" y="35"/>
                    </a:lnTo>
                    <a:lnTo>
                      <a:pt x="36" y="28"/>
                    </a:lnTo>
                    <a:lnTo>
                      <a:pt x="50" y="49"/>
                    </a:lnTo>
                    <a:lnTo>
                      <a:pt x="43" y="56"/>
                    </a:lnTo>
                    <a:lnTo>
                      <a:pt x="43" y="56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21"/>
                    </a:lnTo>
                    <a:lnTo>
                      <a:pt x="0" y="21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14" y="21"/>
                    </a:lnTo>
                    <a:lnTo>
                      <a:pt x="7" y="14"/>
                    </a:lnTo>
                    <a:lnTo>
                      <a:pt x="14" y="14"/>
                    </a:lnTo>
                    <a:lnTo>
                      <a:pt x="28" y="28"/>
                    </a:lnTo>
                    <a:lnTo>
                      <a:pt x="21" y="35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6" y="28"/>
                    </a:lnTo>
                    <a:lnTo>
                      <a:pt x="36" y="28"/>
                    </a:lnTo>
                    <a:lnTo>
                      <a:pt x="50" y="49"/>
                    </a:lnTo>
                    <a:lnTo>
                      <a:pt x="50" y="49"/>
                    </a:lnTo>
                    <a:lnTo>
                      <a:pt x="43" y="56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36" y="21"/>
                    </a:lnTo>
                    <a:lnTo>
                      <a:pt x="28" y="28"/>
                    </a:lnTo>
                    <a:lnTo>
                      <a:pt x="14" y="14"/>
                    </a:lnTo>
                    <a:lnTo>
                      <a:pt x="2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81" name="Freeform 137"/>
              <p:cNvSpPr>
                <a:spLocks/>
              </p:cNvSpPr>
              <p:nvPr/>
            </p:nvSpPr>
            <p:spPr bwMode="auto">
              <a:xfrm>
                <a:off x="4024" y="2075"/>
                <a:ext cx="163" cy="142"/>
              </a:xfrm>
              <a:custGeom>
                <a:avLst/>
                <a:gdLst>
                  <a:gd name="T0" fmla="*/ 163 w 163"/>
                  <a:gd name="T1" fmla="*/ 0 h 142"/>
                  <a:gd name="T2" fmla="*/ 57 w 163"/>
                  <a:gd name="T3" fmla="*/ 142 h 142"/>
                  <a:gd name="T4" fmla="*/ 0 w 163"/>
                  <a:gd name="T5" fmla="*/ 135 h 142"/>
                  <a:gd name="T6" fmla="*/ 100 w 163"/>
                  <a:gd name="T7" fmla="*/ 0 h 142"/>
                  <a:gd name="T8" fmla="*/ 163 w 163"/>
                  <a:gd name="T9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42">
                    <a:moveTo>
                      <a:pt x="163" y="0"/>
                    </a:moveTo>
                    <a:lnTo>
                      <a:pt x="57" y="142"/>
                    </a:lnTo>
                    <a:lnTo>
                      <a:pt x="0" y="135"/>
                    </a:lnTo>
                    <a:lnTo>
                      <a:pt x="100" y="0"/>
                    </a:lnTo>
                    <a:lnTo>
                      <a:pt x="163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82" name="Freeform 138"/>
              <p:cNvSpPr>
                <a:spLocks/>
              </p:cNvSpPr>
              <p:nvPr/>
            </p:nvSpPr>
            <p:spPr bwMode="auto">
              <a:xfrm>
                <a:off x="4017" y="2075"/>
                <a:ext cx="178" cy="149"/>
              </a:xfrm>
              <a:custGeom>
                <a:avLst/>
                <a:gdLst>
                  <a:gd name="T0" fmla="*/ 178 w 178"/>
                  <a:gd name="T1" fmla="*/ 7 h 149"/>
                  <a:gd name="T2" fmla="*/ 71 w 178"/>
                  <a:gd name="T3" fmla="*/ 149 h 149"/>
                  <a:gd name="T4" fmla="*/ 64 w 178"/>
                  <a:gd name="T5" fmla="*/ 149 h 149"/>
                  <a:gd name="T6" fmla="*/ 64 w 178"/>
                  <a:gd name="T7" fmla="*/ 149 h 149"/>
                  <a:gd name="T8" fmla="*/ 7 w 178"/>
                  <a:gd name="T9" fmla="*/ 142 h 149"/>
                  <a:gd name="T10" fmla="*/ 0 w 178"/>
                  <a:gd name="T11" fmla="*/ 142 h 149"/>
                  <a:gd name="T12" fmla="*/ 7 w 178"/>
                  <a:gd name="T13" fmla="*/ 135 h 149"/>
                  <a:gd name="T14" fmla="*/ 107 w 178"/>
                  <a:gd name="T15" fmla="*/ 0 h 149"/>
                  <a:gd name="T16" fmla="*/ 107 w 178"/>
                  <a:gd name="T17" fmla="*/ 0 h 149"/>
                  <a:gd name="T18" fmla="*/ 107 w 178"/>
                  <a:gd name="T19" fmla="*/ 0 h 149"/>
                  <a:gd name="T20" fmla="*/ 114 w 178"/>
                  <a:gd name="T21" fmla="*/ 7 h 149"/>
                  <a:gd name="T22" fmla="*/ 15 w 178"/>
                  <a:gd name="T23" fmla="*/ 142 h 149"/>
                  <a:gd name="T24" fmla="*/ 7 w 178"/>
                  <a:gd name="T25" fmla="*/ 135 h 149"/>
                  <a:gd name="T26" fmla="*/ 7 w 178"/>
                  <a:gd name="T27" fmla="*/ 135 h 149"/>
                  <a:gd name="T28" fmla="*/ 64 w 178"/>
                  <a:gd name="T29" fmla="*/ 142 h 149"/>
                  <a:gd name="T30" fmla="*/ 64 w 178"/>
                  <a:gd name="T31" fmla="*/ 149 h 149"/>
                  <a:gd name="T32" fmla="*/ 64 w 178"/>
                  <a:gd name="T33" fmla="*/ 142 h 149"/>
                  <a:gd name="T34" fmla="*/ 170 w 178"/>
                  <a:gd name="T35" fmla="*/ 0 h 149"/>
                  <a:gd name="T36" fmla="*/ 178 w 178"/>
                  <a:gd name="T37" fmla="*/ 7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8" h="149">
                    <a:moveTo>
                      <a:pt x="178" y="7"/>
                    </a:moveTo>
                    <a:lnTo>
                      <a:pt x="71" y="149"/>
                    </a:lnTo>
                    <a:lnTo>
                      <a:pt x="64" y="149"/>
                    </a:lnTo>
                    <a:lnTo>
                      <a:pt x="64" y="149"/>
                    </a:lnTo>
                    <a:lnTo>
                      <a:pt x="7" y="142"/>
                    </a:lnTo>
                    <a:lnTo>
                      <a:pt x="0" y="142"/>
                    </a:lnTo>
                    <a:lnTo>
                      <a:pt x="7" y="135"/>
                    </a:lnTo>
                    <a:lnTo>
                      <a:pt x="107" y="0"/>
                    </a:lnTo>
                    <a:lnTo>
                      <a:pt x="107" y="0"/>
                    </a:lnTo>
                    <a:lnTo>
                      <a:pt x="107" y="0"/>
                    </a:lnTo>
                    <a:lnTo>
                      <a:pt x="114" y="7"/>
                    </a:lnTo>
                    <a:lnTo>
                      <a:pt x="15" y="142"/>
                    </a:lnTo>
                    <a:lnTo>
                      <a:pt x="7" y="135"/>
                    </a:lnTo>
                    <a:lnTo>
                      <a:pt x="7" y="135"/>
                    </a:lnTo>
                    <a:lnTo>
                      <a:pt x="64" y="142"/>
                    </a:lnTo>
                    <a:lnTo>
                      <a:pt x="64" y="149"/>
                    </a:lnTo>
                    <a:lnTo>
                      <a:pt x="64" y="142"/>
                    </a:lnTo>
                    <a:lnTo>
                      <a:pt x="170" y="0"/>
                    </a:lnTo>
                    <a:lnTo>
                      <a:pt x="178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83" name="Freeform 139"/>
              <p:cNvSpPr>
                <a:spLocks/>
              </p:cNvSpPr>
              <p:nvPr/>
            </p:nvSpPr>
            <p:spPr bwMode="auto">
              <a:xfrm>
                <a:off x="4124" y="2075"/>
                <a:ext cx="78" cy="7"/>
              </a:xfrm>
              <a:custGeom>
                <a:avLst/>
                <a:gdLst>
                  <a:gd name="T0" fmla="*/ 0 w 78"/>
                  <a:gd name="T1" fmla="*/ 0 h 7"/>
                  <a:gd name="T2" fmla="*/ 63 w 78"/>
                  <a:gd name="T3" fmla="*/ 0 h 7"/>
                  <a:gd name="T4" fmla="*/ 78 w 78"/>
                  <a:gd name="T5" fmla="*/ 0 h 7"/>
                  <a:gd name="T6" fmla="*/ 71 w 78"/>
                  <a:gd name="T7" fmla="*/ 7 h 7"/>
                  <a:gd name="T8" fmla="*/ 63 w 78"/>
                  <a:gd name="T9" fmla="*/ 7 h 7"/>
                  <a:gd name="T10" fmla="*/ 0 w 78"/>
                  <a:gd name="T11" fmla="*/ 7 h 7"/>
                  <a:gd name="T12" fmla="*/ 0 w 78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7">
                    <a:moveTo>
                      <a:pt x="0" y="0"/>
                    </a:moveTo>
                    <a:lnTo>
                      <a:pt x="63" y="0"/>
                    </a:lnTo>
                    <a:lnTo>
                      <a:pt x="78" y="0"/>
                    </a:lnTo>
                    <a:lnTo>
                      <a:pt x="71" y="7"/>
                    </a:lnTo>
                    <a:lnTo>
                      <a:pt x="63" y="7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84" name="Freeform 140"/>
              <p:cNvSpPr>
                <a:spLocks/>
              </p:cNvSpPr>
              <p:nvPr/>
            </p:nvSpPr>
            <p:spPr bwMode="auto">
              <a:xfrm>
                <a:off x="4067" y="2103"/>
                <a:ext cx="78" cy="85"/>
              </a:xfrm>
              <a:custGeom>
                <a:avLst/>
                <a:gdLst>
                  <a:gd name="T0" fmla="*/ 35 w 78"/>
                  <a:gd name="T1" fmla="*/ 0 h 85"/>
                  <a:gd name="T2" fmla="*/ 78 w 78"/>
                  <a:gd name="T3" fmla="*/ 29 h 85"/>
                  <a:gd name="T4" fmla="*/ 35 w 78"/>
                  <a:gd name="T5" fmla="*/ 85 h 85"/>
                  <a:gd name="T6" fmla="*/ 0 w 78"/>
                  <a:gd name="T7" fmla="*/ 57 h 85"/>
                  <a:gd name="T8" fmla="*/ 35 w 78"/>
                  <a:gd name="T9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35" y="0"/>
                    </a:moveTo>
                    <a:lnTo>
                      <a:pt x="78" y="29"/>
                    </a:lnTo>
                    <a:lnTo>
                      <a:pt x="35" y="85"/>
                    </a:lnTo>
                    <a:lnTo>
                      <a:pt x="0" y="57"/>
                    </a:lnTo>
                    <a:lnTo>
                      <a:pt x="35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85" name="Freeform 141"/>
              <p:cNvSpPr>
                <a:spLocks/>
              </p:cNvSpPr>
              <p:nvPr/>
            </p:nvSpPr>
            <p:spPr bwMode="auto">
              <a:xfrm>
                <a:off x="4060" y="2103"/>
                <a:ext cx="92" cy="92"/>
              </a:xfrm>
              <a:custGeom>
                <a:avLst/>
                <a:gdLst>
                  <a:gd name="T0" fmla="*/ 42 w 92"/>
                  <a:gd name="T1" fmla="*/ 0 h 92"/>
                  <a:gd name="T2" fmla="*/ 85 w 92"/>
                  <a:gd name="T3" fmla="*/ 29 h 92"/>
                  <a:gd name="T4" fmla="*/ 92 w 92"/>
                  <a:gd name="T5" fmla="*/ 36 h 92"/>
                  <a:gd name="T6" fmla="*/ 92 w 92"/>
                  <a:gd name="T7" fmla="*/ 36 h 92"/>
                  <a:gd name="T8" fmla="*/ 49 w 92"/>
                  <a:gd name="T9" fmla="*/ 92 h 92"/>
                  <a:gd name="T10" fmla="*/ 35 w 92"/>
                  <a:gd name="T11" fmla="*/ 92 h 92"/>
                  <a:gd name="T12" fmla="*/ 35 w 92"/>
                  <a:gd name="T13" fmla="*/ 92 h 92"/>
                  <a:gd name="T14" fmla="*/ 0 w 92"/>
                  <a:gd name="T15" fmla="*/ 64 h 92"/>
                  <a:gd name="T16" fmla="*/ 0 w 92"/>
                  <a:gd name="T17" fmla="*/ 64 h 92"/>
                  <a:gd name="T18" fmla="*/ 7 w 92"/>
                  <a:gd name="T19" fmla="*/ 57 h 92"/>
                  <a:gd name="T20" fmla="*/ 7 w 92"/>
                  <a:gd name="T21" fmla="*/ 57 h 92"/>
                  <a:gd name="T22" fmla="*/ 42 w 92"/>
                  <a:gd name="T23" fmla="*/ 85 h 92"/>
                  <a:gd name="T24" fmla="*/ 35 w 92"/>
                  <a:gd name="T25" fmla="*/ 92 h 92"/>
                  <a:gd name="T26" fmla="*/ 42 w 92"/>
                  <a:gd name="T27" fmla="*/ 85 h 92"/>
                  <a:gd name="T28" fmla="*/ 85 w 92"/>
                  <a:gd name="T29" fmla="*/ 29 h 92"/>
                  <a:gd name="T30" fmla="*/ 92 w 92"/>
                  <a:gd name="T31" fmla="*/ 36 h 92"/>
                  <a:gd name="T32" fmla="*/ 78 w 92"/>
                  <a:gd name="T33" fmla="*/ 36 h 92"/>
                  <a:gd name="T34" fmla="*/ 35 w 92"/>
                  <a:gd name="T35" fmla="*/ 7 h 92"/>
                  <a:gd name="T36" fmla="*/ 42 w 92"/>
                  <a:gd name="T37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92">
                    <a:moveTo>
                      <a:pt x="42" y="0"/>
                    </a:moveTo>
                    <a:lnTo>
                      <a:pt x="85" y="29"/>
                    </a:lnTo>
                    <a:lnTo>
                      <a:pt x="92" y="36"/>
                    </a:lnTo>
                    <a:lnTo>
                      <a:pt x="92" y="36"/>
                    </a:lnTo>
                    <a:lnTo>
                      <a:pt x="49" y="92"/>
                    </a:lnTo>
                    <a:lnTo>
                      <a:pt x="35" y="92"/>
                    </a:lnTo>
                    <a:lnTo>
                      <a:pt x="35" y="92"/>
                    </a:lnTo>
                    <a:lnTo>
                      <a:pt x="0" y="64"/>
                    </a:lnTo>
                    <a:lnTo>
                      <a:pt x="0" y="64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42" y="85"/>
                    </a:lnTo>
                    <a:lnTo>
                      <a:pt x="35" y="92"/>
                    </a:lnTo>
                    <a:lnTo>
                      <a:pt x="42" y="85"/>
                    </a:lnTo>
                    <a:lnTo>
                      <a:pt x="85" y="29"/>
                    </a:lnTo>
                    <a:lnTo>
                      <a:pt x="92" y="36"/>
                    </a:lnTo>
                    <a:lnTo>
                      <a:pt x="78" y="36"/>
                    </a:lnTo>
                    <a:lnTo>
                      <a:pt x="35" y="7"/>
                    </a:lnTo>
                    <a:lnTo>
                      <a:pt x="42" y="0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86" name="Freeform 142"/>
              <p:cNvSpPr>
                <a:spLocks/>
              </p:cNvSpPr>
              <p:nvPr/>
            </p:nvSpPr>
            <p:spPr bwMode="auto">
              <a:xfrm>
                <a:off x="4067" y="2103"/>
                <a:ext cx="42" cy="64"/>
              </a:xfrm>
              <a:custGeom>
                <a:avLst/>
                <a:gdLst>
                  <a:gd name="T0" fmla="*/ 0 w 42"/>
                  <a:gd name="T1" fmla="*/ 57 h 64"/>
                  <a:gd name="T2" fmla="*/ 35 w 42"/>
                  <a:gd name="T3" fmla="*/ 0 h 64"/>
                  <a:gd name="T4" fmla="*/ 35 w 42"/>
                  <a:gd name="T5" fmla="*/ 0 h 64"/>
                  <a:gd name="T6" fmla="*/ 35 w 42"/>
                  <a:gd name="T7" fmla="*/ 0 h 64"/>
                  <a:gd name="T8" fmla="*/ 42 w 42"/>
                  <a:gd name="T9" fmla="*/ 7 h 64"/>
                  <a:gd name="T10" fmla="*/ 7 w 42"/>
                  <a:gd name="T11" fmla="*/ 64 h 64"/>
                  <a:gd name="T12" fmla="*/ 0 w 42"/>
                  <a:gd name="T13" fmla="*/ 57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64">
                    <a:moveTo>
                      <a:pt x="0" y="57"/>
                    </a:moveTo>
                    <a:lnTo>
                      <a:pt x="35" y="0"/>
                    </a:lnTo>
                    <a:lnTo>
                      <a:pt x="35" y="0"/>
                    </a:lnTo>
                    <a:lnTo>
                      <a:pt x="35" y="0"/>
                    </a:lnTo>
                    <a:lnTo>
                      <a:pt x="42" y="7"/>
                    </a:lnTo>
                    <a:lnTo>
                      <a:pt x="7" y="64"/>
                    </a:lnTo>
                    <a:lnTo>
                      <a:pt x="0" y="57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87" name="Freeform 143"/>
              <p:cNvSpPr>
                <a:spLocks/>
              </p:cNvSpPr>
              <p:nvPr/>
            </p:nvSpPr>
            <p:spPr bwMode="auto">
              <a:xfrm>
                <a:off x="4074" y="2110"/>
                <a:ext cx="64" cy="64"/>
              </a:xfrm>
              <a:custGeom>
                <a:avLst/>
                <a:gdLst>
                  <a:gd name="T0" fmla="*/ 0 w 64"/>
                  <a:gd name="T1" fmla="*/ 36 h 64"/>
                  <a:gd name="T2" fmla="*/ 28 w 64"/>
                  <a:gd name="T3" fmla="*/ 0 h 64"/>
                  <a:gd name="T4" fmla="*/ 64 w 64"/>
                  <a:gd name="T5" fmla="*/ 29 h 64"/>
                  <a:gd name="T6" fmla="*/ 35 w 64"/>
                  <a:gd name="T7" fmla="*/ 64 h 64"/>
                  <a:gd name="T8" fmla="*/ 0 w 64"/>
                  <a:gd name="T9" fmla="*/ 3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0" y="36"/>
                    </a:moveTo>
                    <a:lnTo>
                      <a:pt x="28" y="0"/>
                    </a:lnTo>
                    <a:lnTo>
                      <a:pt x="64" y="29"/>
                    </a:lnTo>
                    <a:lnTo>
                      <a:pt x="35" y="64"/>
                    </a:lnTo>
                    <a:lnTo>
                      <a:pt x="0" y="36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2288" name="Picture 144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4" y="2117"/>
                <a:ext cx="6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289" name="Freeform 145"/>
              <p:cNvSpPr>
                <a:spLocks/>
              </p:cNvSpPr>
              <p:nvPr/>
            </p:nvSpPr>
            <p:spPr bwMode="auto">
              <a:xfrm>
                <a:off x="3798" y="2004"/>
                <a:ext cx="35" cy="43"/>
              </a:xfrm>
              <a:custGeom>
                <a:avLst/>
                <a:gdLst>
                  <a:gd name="T0" fmla="*/ 28 w 35"/>
                  <a:gd name="T1" fmla="*/ 0 h 43"/>
                  <a:gd name="T2" fmla="*/ 14 w 35"/>
                  <a:gd name="T3" fmla="*/ 14 h 43"/>
                  <a:gd name="T4" fmla="*/ 14 w 35"/>
                  <a:gd name="T5" fmla="*/ 21 h 43"/>
                  <a:gd name="T6" fmla="*/ 0 w 35"/>
                  <a:gd name="T7" fmla="*/ 43 h 43"/>
                  <a:gd name="T8" fmla="*/ 0 w 35"/>
                  <a:gd name="T9" fmla="*/ 43 h 43"/>
                  <a:gd name="T10" fmla="*/ 14 w 35"/>
                  <a:gd name="T11" fmla="*/ 21 h 43"/>
                  <a:gd name="T12" fmla="*/ 21 w 35"/>
                  <a:gd name="T13" fmla="*/ 21 h 43"/>
                  <a:gd name="T14" fmla="*/ 35 w 35"/>
                  <a:gd name="T15" fmla="*/ 7 h 43"/>
                  <a:gd name="T16" fmla="*/ 28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90" name="Freeform 146"/>
              <p:cNvSpPr>
                <a:spLocks/>
              </p:cNvSpPr>
              <p:nvPr/>
            </p:nvSpPr>
            <p:spPr bwMode="auto">
              <a:xfrm>
                <a:off x="3798" y="1997"/>
                <a:ext cx="49" cy="57"/>
              </a:xfrm>
              <a:custGeom>
                <a:avLst/>
                <a:gdLst>
                  <a:gd name="T0" fmla="*/ 35 w 49"/>
                  <a:gd name="T1" fmla="*/ 14 h 57"/>
                  <a:gd name="T2" fmla="*/ 21 w 49"/>
                  <a:gd name="T3" fmla="*/ 28 h 57"/>
                  <a:gd name="T4" fmla="*/ 14 w 49"/>
                  <a:gd name="T5" fmla="*/ 21 h 57"/>
                  <a:gd name="T6" fmla="*/ 21 w 49"/>
                  <a:gd name="T7" fmla="*/ 21 h 57"/>
                  <a:gd name="T8" fmla="*/ 21 w 49"/>
                  <a:gd name="T9" fmla="*/ 28 h 57"/>
                  <a:gd name="T10" fmla="*/ 21 w 49"/>
                  <a:gd name="T11" fmla="*/ 35 h 57"/>
                  <a:gd name="T12" fmla="*/ 21 w 49"/>
                  <a:gd name="T13" fmla="*/ 35 h 57"/>
                  <a:gd name="T14" fmla="*/ 7 w 49"/>
                  <a:gd name="T15" fmla="*/ 57 h 57"/>
                  <a:gd name="T16" fmla="*/ 0 w 49"/>
                  <a:gd name="T17" fmla="*/ 50 h 57"/>
                  <a:gd name="T18" fmla="*/ 0 w 49"/>
                  <a:gd name="T19" fmla="*/ 50 h 57"/>
                  <a:gd name="T20" fmla="*/ 14 w 49"/>
                  <a:gd name="T21" fmla="*/ 28 h 57"/>
                  <a:gd name="T22" fmla="*/ 14 w 49"/>
                  <a:gd name="T23" fmla="*/ 28 h 57"/>
                  <a:gd name="T24" fmla="*/ 14 w 49"/>
                  <a:gd name="T25" fmla="*/ 28 h 57"/>
                  <a:gd name="T26" fmla="*/ 21 w 49"/>
                  <a:gd name="T27" fmla="*/ 28 h 57"/>
                  <a:gd name="T28" fmla="*/ 28 w 49"/>
                  <a:gd name="T29" fmla="*/ 35 h 57"/>
                  <a:gd name="T30" fmla="*/ 21 w 49"/>
                  <a:gd name="T31" fmla="*/ 28 h 57"/>
                  <a:gd name="T32" fmla="*/ 35 w 49"/>
                  <a:gd name="T33" fmla="*/ 14 h 57"/>
                  <a:gd name="T34" fmla="*/ 42 w 49"/>
                  <a:gd name="T35" fmla="*/ 14 h 57"/>
                  <a:gd name="T36" fmla="*/ 35 w 49"/>
                  <a:gd name="T37" fmla="*/ 21 h 57"/>
                  <a:gd name="T38" fmla="*/ 28 w 49"/>
                  <a:gd name="T39" fmla="*/ 14 h 57"/>
                  <a:gd name="T40" fmla="*/ 28 w 49"/>
                  <a:gd name="T41" fmla="*/ 7 h 57"/>
                  <a:gd name="T42" fmla="*/ 35 w 49"/>
                  <a:gd name="T43" fmla="*/ 0 h 57"/>
                  <a:gd name="T44" fmla="*/ 35 w 49"/>
                  <a:gd name="T45" fmla="*/ 7 h 57"/>
                  <a:gd name="T46" fmla="*/ 42 w 49"/>
                  <a:gd name="T47" fmla="*/ 14 h 57"/>
                  <a:gd name="T48" fmla="*/ 49 w 49"/>
                  <a:gd name="T49" fmla="*/ 21 h 57"/>
                  <a:gd name="T50" fmla="*/ 42 w 49"/>
                  <a:gd name="T51" fmla="*/ 21 h 57"/>
                  <a:gd name="T52" fmla="*/ 28 w 49"/>
                  <a:gd name="T53" fmla="*/ 35 h 57"/>
                  <a:gd name="T54" fmla="*/ 28 w 49"/>
                  <a:gd name="T55" fmla="*/ 35 h 57"/>
                  <a:gd name="T56" fmla="*/ 21 w 49"/>
                  <a:gd name="T57" fmla="*/ 35 h 57"/>
                  <a:gd name="T58" fmla="*/ 14 w 49"/>
                  <a:gd name="T59" fmla="*/ 35 h 57"/>
                  <a:gd name="T60" fmla="*/ 14 w 49"/>
                  <a:gd name="T61" fmla="*/ 28 h 57"/>
                  <a:gd name="T62" fmla="*/ 21 w 49"/>
                  <a:gd name="T63" fmla="*/ 35 h 57"/>
                  <a:gd name="T64" fmla="*/ 7 w 49"/>
                  <a:gd name="T65" fmla="*/ 57 h 57"/>
                  <a:gd name="T66" fmla="*/ 7 w 49"/>
                  <a:gd name="T67" fmla="*/ 57 h 57"/>
                  <a:gd name="T68" fmla="*/ 0 w 49"/>
                  <a:gd name="T69" fmla="*/ 50 h 57"/>
                  <a:gd name="T70" fmla="*/ 14 w 49"/>
                  <a:gd name="T71" fmla="*/ 28 h 57"/>
                  <a:gd name="T72" fmla="*/ 21 w 49"/>
                  <a:gd name="T73" fmla="*/ 35 h 57"/>
                  <a:gd name="T74" fmla="*/ 14 w 49"/>
                  <a:gd name="T75" fmla="*/ 28 h 57"/>
                  <a:gd name="T76" fmla="*/ 14 w 49"/>
                  <a:gd name="T77" fmla="*/ 21 h 57"/>
                  <a:gd name="T78" fmla="*/ 14 w 49"/>
                  <a:gd name="T79" fmla="*/ 21 h 57"/>
                  <a:gd name="T80" fmla="*/ 14 w 49"/>
                  <a:gd name="T81" fmla="*/ 21 h 57"/>
                  <a:gd name="T82" fmla="*/ 28 w 49"/>
                  <a:gd name="T83" fmla="*/ 7 h 57"/>
                  <a:gd name="T84" fmla="*/ 35 w 49"/>
                  <a:gd name="T8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57">
                    <a:moveTo>
                      <a:pt x="35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42" y="14"/>
                    </a:lnTo>
                    <a:lnTo>
                      <a:pt x="35" y="21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14"/>
                    </a:lnTo>
                    <a:lnTo>
                      <a:pt x="49" y="21"/>
                    </a:lnTo>
                    <a:lnTo>
                      <a:pt x="42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91" name="Freeform 147"/>
              <p:cNvSpPr>
                <a:spLocks/>
              </p:cNvSpPr>
              <p:nvPr/>
            </p:nvSpPr>
            <p:spPr bwMode="auto">
              <a:xfrm>
                <a:off x="3656" y="1884"/>
                <a:ext cx="177" cy="156"/>
              </a:xfrm>
              <a:custGeom>
                <a:avLst/>
                <a:gdLst>
                  <a:gd name="T0" fmla="*/ 14 w 177"/>
                  <a:gd name="T1" fmla="*/ 0 h 156"/>
                  <a:gd name="T2" fmla="*/ 120 w 177"/>
                  <a:gd name="T3" fmla="*/ 134 h 156"/>
                  <a:gd name="T4" fmla="*/ 177 w 177"/>
                  <a:gd name="T5" fmla="*/ 127 h 156"/>
                  <a:gd name="T6" fmla="*/ 163 w 177"/>
                  <a:gd name="T7" fmla="*/ 141 h 156"/>
                  <a:gd name="T8" fmla="*/ 106 w 177"/>
                  <a:gd name="T9" fmla="*/ 156 h 156"/>
                  <a:gd name="T10" fmla="*/ 0 w 177"/>
                  <a:gd name="T11" fmla="*/ 14 h 156"/>
                  <a:gd name="T12" fmla="*/ 14 w 177"/>
                  <a:gd name="T13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7" h="156">
                    <a:moveTo>
                      <a:pt x="14" y="0"/>
                    </a:moveTo>
                    <a:lnTo>
                      <a:pt x="120" y="134"/>
                    </a:lnTo>
                    <a:lnTo>
                      <a:pt x="177" y="127"/>
                    </a:lnTo>
                    <a:lnTo>
                      <a:pt x="163" y="141"/>
                    </a:lnTo>
                    <a:lnTo>
                      <a:pt x="106" y="156"/>
                    </a:lnTo>
                    <a:lnTo>
                      <a:pt x="0" y="14"/>
                    </a:lnTo>
                    <a:lnTo>
                      <a:pt x="14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92" name="Freeform 148"/>
              <p:cNvSpPr>
                <a:spLocks/>
              </p:cNvSpPr>
              <p:nvPr/>
            </p:nvSpPr>
            <p:spPr bwMode="auto">
              <a:xfrm>
                <a:off x="3656" y="1884"/>
                <a:ext cx="191" cy="163"/>
              </a:xfrm>
              <a:custGeom>
                <a:avLst/>
                <a:gdLst>
                  <a:gd name="T0" fmla="*/ 21 w 191"/>
                  <a:gd name="T1" fmla="*/ 0 h 163"/>
                  <a:gd name="T2" fmla="*/ 128 w 191"/>
                  <a:gd name="T3" fmla="*/ 134 h 163"/>
                  <a:gd name="T4" fmla="*/ 120 w 191"/>
                  <a:gd name="T5" fmla="*/ 141 h 163"/>
                  <a:gd name="T6" fmla="*/ 120 w 191"/>
                  <a:gd name="T7" fmla="*/ 134 h 163"/>
                  <a:gd name="T8" fmla="*/ 177 w 191"/>
                  <a:gd name="T9" fmla="*/ 127 h 163"/>
                  <a:gd name="T10" fmla="*/ 191 w 191"/>
                  <a:gd name="T11" fmla="*/ 127 h 163"/>
                  <a:gd name="T12" fmla="*/ 184 w 191"/>
                  <a:gd name="T13" fmla="*/ 134 h 163"/>
                  <a:gd name="T14" fmla="*/ 170 w 191"/>
                  <a:gd name="T15" fmla="*/ 148 h 163"/>
                  <a:gd name="T16" fmla="*/ 163 w 191"/>
                  <a:gd name="T17" fmla="*/ 148 h 163"/>
                  <a:gd name="T18" fmla="*/ 163 w 191"/>
                  <a:gd name="T19" fmla="*/ 148 h 163"/>
                  <a:gd name="T20" fmla="*/ 106 w 191"/>
                  <a:gd name="T21" fmla="*/ 163 h 163"/>
                  <a:gd name="T22" fmla="*/ 106 w 191"/>
                  <a:gd name="T23" fmla="*/ 163 h 163"/>
                  <a:gd name="T24" fmla="*/ 106 w 191"/>
                  <a:gd name="T25" fmla="*/ 163 h 163"/>
                  <a:gd name="T26" fmla="*/ 0 w 191"/>
                  <a:gd name="T27" fmla="*/ 21 h 163"/>
                  <a:gd name="T28" fmla="*/ 0 w 191"/>
                  <a:gd name="T29" fmla="*/ 14 h 163"/>
                  <a:gd name="T30" fmla="*/ 0 w 191"/>
                  <a:gd name="T31" fmla="*/ 14 h 163"/>
                  <a:gd name="T32" fmla="*/ 7 w 191"/>
                  <a:gd name="T33" fmla="*/ 14 h 163"/>
                  <a:gd name="T34" fmla="*/ 113 w 191"/>
                  <a:gd name="T35" fmla="*/ 156 h 163"/>
                  <a:gd name="T36" fmla="*/ 106 w 191"/>
                  <a:gd name="T37" fmla="*/ 163 h 163"/>
                  <a:gd name="T38" fmla="*/ 106 w 191"/>
                  <a:gd name="T39" fmla="*/ 156 h 163"/>
                  <a:gd name="T40" fmla="*/ 163 w 191"/>
                  <a:gd name="T41" fmla="*/ 141 h 163"/>
                  <a:gd name="T42" fmla="*/ 163 w 191"/>
                  <a:gd name="T43" fmla="*/ 148 h 163"/>
                  <a:gd name="T44" fmla="*/ 163 w 191"/>
                  <a:gd name="T45" fmla="*/ 141 h 163"/>
                  <a:gd name="T46" fmla="*/ 177 w 191"/>
                  <a:gd name="T47" fmla="*/ 127 h 163"/>
                  <a:gd name="T48" fmla="*/ 184 w 191"/>
                  <a:gd name="T49" fmla="*/ 134 h 163"/>
                  <a:gd name="T50" fmla="*/ 177 w 191"/>
                  <a:gd name="T51" fmla="*/ 134 h 163"/>
                  <a:gd name="T52" fmla="*/ 120 w 191"/>
                  <a:gd name="T53" fmla="*/ 141 h 163"/>
                  <a:gd name="T54" fmla="*/ 120 w 191"/>
                  <a:gd name="T55" fmla="*/ 141 h 163"/>
                  <a:gd name="T56" fmla="*/ 120 w 191"/>
                  <a:gd name="T57" fmla="*/ 141 h 163"/>
                  <a:gd name="T58" fmla="*/ 14 w 191"/>
                  <a:gd name="T59" fmla="*/ 7 h 163"/>
                  <a:gd name="T60" fmla="*/ 21 w 191"/>
                  <a:gd name="T61" fmla="*/ 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1" h="163">
                    <a:moveTo>
                      <a:pt x="21" y="0"/>
                    </a:moveTo>
                    <a:lnTo>
                      <a:pt x="128" y="134"/>
                    </a:lnTo>
                    <a:lnTo>
                      <a:pt x="120" y="141"/>
                    </a:lnTo>
                    <a:lnTo>
                      <a:pt x="120" y="134"/>
                    </a:lnTo>
                    <a:lnTo>
                      <a:pt x="177" y="127"/>
                    </a:lnTo>
                    <a:lnTo>
                      <a:pt x="191" y="127"/>
                    </a:lnTo>
                    <a:lnTo>
                      <a:pt x="184" y="134"/>
                    </a:lnTo>
                    <a:lnTo>
                      <a:pt x="170" y="148"/>
                    </a:lnTo>
                    <a:lnTo>
                      <a:pt x="163" y="148"/>
                    </a:lnTo>
                    <a:lnTo>
                      <a:pt x="163" y="148"/>
                    </a:lnTo>
                    <a:lnTo>
                      <a:pt x="106" y="163"/>
                    </a:lnTo>
                    <a:lnTo>
                      <a:pt x="106" y="163"/>
                    </a:lnTo>
                    <a:lnTo>
                      <a:pt x="106" y="163"/>
                    </a:lnTo>
                    <a:lnTo>
                      <a:pt x="0" y="21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7" y="14"/>
                    </a:lnTo>
                    <a:lnTo>
                      <a:pt x="113" y="156"/>
                    </a:lnTo>
                    <a:lnTo>
                      <a:pt x="106" y="163"/>
                    </a:lnTo>
                    <a:lnTo>
                      <a:pt x="106" y="156"/>
                    </a:lnTo>
                    <a:lnTo>
                      <a:pt x="163" y="141"/>
                    </a:lnTo>
                    <a:lnTo>
                      <a:pt x="163" y="148"/>
                    </a:lnTo>
                    <a:lnTo>
                      <a:pt x="163" y="141"/>
                    </a:lnTo>
                    <a:lnTo>
                      <a:pt x="177" y="127"/>
                    </a:lnTo>
                    <a:lnTo>
                      <a:pt x="184" y="134"/>
                    </a:lnTo>
                    <a:lnTo>
                      <a:pt x="177" y="134"/>
                    </a:lnTo>
                    <a:lnTo>
                      <a:pt x="120" y="141"/>
                    </a:lnTo>
                    <a:lnTo>
                      <a:pt x="120" y="141"/>
                    </a:lnTo>
                    <a:lnTo>
                      <a:pt x="120" y="141"/>
                    </a:lnTo>
                    <a:lnTo>
                      <a:pt x="14" y="7"/>
                    </a:lnTo>
                    <a:lnTo>
                      <a:pt x="21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93" name="Freeform 149"/>
              <p:cNvSpPr>
                <a:spLocks/>
              </p:cNvSpPr>
              <p:nvPr/>
            </p:nvSpPr>
            <p:spPr bwMode="auto">
              <a:xfrm>
                <a:off x="3656" y="1877"/>
                <a:ext cx="21" cy="28"/>
              </a:xfrm>
              <a:custGeom>
                <a:avLst/>
                <a:gdLst>
                  <a:gd name="T0" fmla="*/ 0 w 21"/>
                  <a:gd name="T1" fmla="*/ 21 h 28"/>
                  <a:gd name="T2" fmla="*/ 14 w 21"/>
                  <a:gd name="T3" fmla="*/ 7 h 28"/>
                  <a:gd name="T4" fmla="*/ 14 w 21"/>
                  <a:gd name="T5" fmla="*/ 0 h 28"/>
                  <a:gd name="T6" fmla="*/ 21 w 21"/>
                  <a:gd name="T7" fmla="*/ 7 h 28"/>
                  <a:gd name="T8" fmla="*/ 21 w 21"/>
                  <a:gd name="T9" fmla="*/ 14 h 28"/>
                  <a:gd name="T10" fmla="*/ 7 w 21"/>
                  <a:gd name="T11" fmla="*/ 28 h 28"/>
                  <a:gd name="T12" fmla="*/ 0 w 21"/>
                  <a:gd name="T13" fmla="*/ 2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28">
                    <a:moveTo>
                      <a:pt x="0" y="21"/>
                    </a:moveTo>
                    <a:lnTo>
                      <a:pt x="14" y="7"/>
                    </a:lnTo>
                    <a:lnTo>
                      <a:pt x="14" y="0"/>
                    </a:lnTo>
                    <a:lnTo>
                      <a:pt x="21" y="7"/>
                    </a:lnTo>
                    <a:lnTo>
                      <a:pt x="21" y="14"/>
                    </a:lnTo>
                    <a:lnTo>
                      <a:pt x="7" y="28"/>
                    </a:lnTo>
                    <a:lnTo>
                      <a:pt x="0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94" name="Freeform 150"/>
              <p:cNvSpPr>
                <a:spLocks/>
              </p:cNvSpPr>
              <p:nvPr/>
            </p:nvSpPr>
            <p:spPr bwMode="auto">
              <a:xfrm>
                <a:off x="3642" y="1891"/>
                <a:ext cx="35" cy="49"/>
              </a:xfrm>
              <a:custGeom>
                <a:avLst/>
                <a:gdLst>
                  <a:gd name="T0" fmla="*/ 28 w 35"/>
                  <a:gd name="T1" fmla="*/ 0 h 49"/>
                  <a:gd name="T2" fmla="*/ 14 w 35"/>
                  <a:gd name="T3" fmla="*/ 14 h 49"/>
                  <a:gd name="T4" fmla="*/ 14 w 35"/>
                  <a:gd name="T5" fmla="*/ 21 h 49"/>
                  <a:gd name="T6" fmla="*/ 0 w 35"/>
                  <a:gd name="T7" fmla="*/ 42 h 49"/>
                  <a:gd name="T8" fmla="*/ 0 w 35"/>
                  <a:gd name="T9" fmla="*/ 49 h 49"/>
                  <a:gd name="T10" fmla="*/ 14 w 35"/>
                  <a:gd name="T11" fmla="*/ 28 h 49"/>
                  <a:gd name="T12" fmla="*/ 21 w 35"/>
                  <a:gd name="T13" fmla="*/ 28 h 49"/>
                  <a:gd name="T14" fmla="*/ 35 w 35"/>
                  <a:gd name="T15" fmla="*/ 14 h 49"/>
                  <a:gd name="T16" fmla="*/ 28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95" name="Freeform 151"/>
              <p:cNvSpPr>
                <a:spLocks/>
              </p:cNvSpPr>
              <p:nvPr/>
            </p:nvSpPr>
            <p:spPr bwMode="auto">
              <a:xfrm>
                <a:off x="3642" y="1891"/>
                <a:ext cx="49" cy="71"/>
              </a:xfrm>
              <a:custGeom>
                <a:avLst/>
                <a:gdLst>
                  <a:gd name="T0" fmla="*/ 35 w 49"/>
                  <a:gd name="T1" fmla="*/ 7 h 71"/>
                  <a:gd name="T2" fmla="*/ 21 w 49"/>
                  <a:gd name="T3" fmla="*/ 21 h 71"/>
                  <a:gd name="T4" fmla="*/ 14 w 49"/>
                  <a:gd name="T5" fmla="*/ 14 h 71"/>
                  <a:gd name="T6" fmla="*/ 21 w 49"/>
                  <a:gd name="T7" fmla="*/ 14 h 71"/>
                  <a:gd name="T8" fmla="*/ 21 w 49"/>
                  <a:gd name="T9" fmla="*/ 21 h 71"/>
                  <a:gd name="T10" fmla="*/ 21 w 49"/>
                  <a:gd name="T11" fmla="*/ 28 h 71"/>
                  <a:gd name="T12" fmla="*/ 21 w 49"/>
                  <a:gd name="T13" fmla="*/ 28 h 71"/>
                  <a:gd name="T14" fmla="*/ 7 w 49"/>
                  <a:gd name="T15" fmla="*/ 49 h 71"/>
                  <a:gd name="T16" fmla="*/ 0 w 49"/>
                  <a:gd name="T17" fmla="*/ 42 h 71"/>
                  <a:gd name="T18" fmla="*/ 7 w 49"/>
                  <a:gd name="T19" fmla="*/ 42 h 71"/>
                  <a:gd name="T20" fmla="*/ 7 w 49"/>
                  <a:gd name="T21" fmla="*/ 49 h 71"/>
                  <a:gd name="T22" fmla="*/ 7 w 49"/>
                  <a:gd name="T23" fmla="*/ 56 h 71"/>
                  <a:gd name="T24" fmla="*/ 0 w 49"/>
                  <a:gd name="T25" fmla="*/ 49 h 71"/>
                  <a:gd name="T26" fmla="*/ 14 w 49"/>
                  <a:gd name="T27" fmla="*/ 28 h 71"/>
                  <a:gd name="T28" fmla="*/ 14 w 49"/>
                  <a:gd name="T29" fmla="*/ 28 h 71"/>
                  <a:gd name="T30" fmla="*/ 14 w 49"/>
                  <a:gd name="T31" fmla="*/ 28 h 71"/>
                  <a:gd name="T32" fmla="*/ 21 w 49"/>
                  <a:gd name="T33" fmla="*/ 28 h 71"/>
                  <a:gd name="T34" fmla="*/ 28 w 49"/>
                  <a:gd name="T35" fmla="*/ 35 h 71"/>
                  <a:gd name="T36" fmla="*/ 21 w 49"/>
                  <a:gd name="T37" fmla="*/ 28 h 71"/>
                  <a:gd name="T38" fmla="*/ 35 w 49"/>
                  <a:gd name="T39" fmla="*/ 14 h 71"/>
                  <a:gd name="T40" fmla="*/ 42 w 49"/>
                  <a:gd name="T41" fmla="*/ 14 h 71"/>
                  <a:gd name="T42" fmla="*/ 49 w 49"/>
                  <a:gd name="T43" fmla="*/ 21 h 71"/>
                  <a:gd name="T44" fmla="*/ 42 w 49"/>
                  <a:gd name="T45" fmla="*/ 21 h 71"/>
                  <a:gd name="T46" fmla="*/ 28 w 49"/>
                  <a:gd name="T47" fmla="*/ 35 h 71"/>
                  <a:gd name="T48" fmla="*/ 28 w 49"/>
                  <a:gd name="T49" fmla="*/ 35 h 71"/>
                  <a:gd name="T50" fmla="*/ 21 w 49"/>
                  <a:gd name="T51" fmla="*/ 35 h 71"/>
                  <a:gd name="T52" fmla="*/ 14 w 49"/>
                  <a:gd name="T53" fmla="*/ 35 h 71"/>
                  <a:gd name="T54" fmla="*/ 14 w 49"/>
                  <a:gd name="T55" fmla="*/ 28 h 71"/>
                  <a:gd name="T56" fmla="*/ 21 w 49"/>
                  <a:gd name="T57" fmla="*/ 35 h 71"/>
                  <a:gd name="T58" fmla="*/ 7 w 49"/>
                  <a:gd name="T59" fmla="*/ 56 h 71"/>
                  <a:gd name="T60" fmla="*/ 0 w 49"/>
                  <a:gd name="T61" fmla="*/ 71 h 71"/>
                  <a:gd name="T62" fmla="*/ 0 w 49"/>
                  <a:gd name="T63" fmla="*/ 49 h 71"/>
                  <a:gd name="T64" fmla="*/ 0 w 49"/>
                  <a:gd name="T65" fmla="*/ 42 h 71"/>
                  <a:gd name="T66" fmla="*/ 0 w 49"/>
                  <a:gd name="T67" fmla="*/ 42 h 71"/>
                  <a:gd name="T68" fmla="*/ 0 w 49"/>
                  <a:gd name="T69" fmla="*/ 42 h 71"/>
                  <a:gd name="T70" fmla="*/ 14 w 49"/>
                  <a:gd name="T71" fmla="*/ 21 h 71"/>
                  <a:gd name="T72" fmla="*/ 21 w 49"/>
                  <a:gd name="T73" fmla="*/ 28 h 71"/>
                  <a:gd name="T74" fmla="*/ 14 w 49"/>
                  <a:gd name="T75" fmla="*/ 21 h 71"/>
                  <a:gd name="T76" fmla="*/ 14 w 49"/>
                  <a:gd name="T77" fmla="*/ 14 h 71"/>
                  <a:gd name="T78" fmla="*/ 14 w 49"/>
                  <a:gd name="T79" fmla="*/ 14 h 71"/>
                  <a:gd name="T80" fmla="*/ 14 w 49"/>
                  <a:gd name="T81" fmla="*/ 14 h 71"/>
                  <a:gd name="T82" fmla="*/ 28 w 49"/>
                  <a:gd name="T83" fmla="*/ 0 h 71"/>
                  <a:gd name="T84" fmla="*/ 35 w 49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71">
                    <a:moveTo>
                      <a:pt x="35" y="7"/>
                    </a:moveTo>
                    <a:lnTo>
                      <a:pt x="21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7" y="49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7" y="49"/>
                    </a:lnTo>
                    <a:lnTo>
                      <a:pt x="7" y="56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42" y="14"/>
                    </a:lnTo>
                    <a:lnTo>
                      <a:pt x="49" y="21"/>
                    </a:lnTo>
                    <a:lnTo>
                      <a:pt x="42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6"/>
                    </a:lnTo>
                    <a:lnTo>
                      <a:pt x="0" y="71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1"/>
                    </a:lnTo>
                    <a:lnTo>
                      <a:pt x="21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8" y="0"/>
                    </a:lnTo>
                    <a:lnTo>
                      <a:pt x="35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96" name="Freeform 152"/>
              <p:cNvSpPr>
                <a:spLocks/>
              </p:cNvSpPr>
              <p:nvPr/>
            </p:nvSpPr>
            <p:spPr bwMode="auto">
              <a:xfrm>
                <a:off x="3670" y="1884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7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21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21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97" name="Freeform 153"/>
              <p:cNvSpPr>
                <a:spLocks/>
              </p:cNvSpPr>
              <p:nvPr/>
            </p:nvSpPr>
            <p:spPr bwMode="auto">
              <a:xfrm>
                <a:off x="3656" y="1912"/>
                <a:ext cx="35" cy="42"/>
              </a:xfrm>
              <a:custGeom>
                <a:avLst/>
                <a:gdLst>
                  <a:gd name="T0" fmla="*/ 28 w 35"/>
                  <a:gd name="T1" fmla="*/ 0 h 42"/>
                  <a:gd name="T2" fmla="*/ 14 w 35"/>
                  <a:gd name="T3" fmla="*/ 14 h 42"/>
                  <a:gd name="T4" fmla="*/ 14 w 35"/>
                  <a:gd name="T5" fmla="*/ 21 h 42"/>
                  <a:gd name="T6" fmla="*/ 0 w 35"/>
                  <a:gd name="T7" fmla="*/ 42 h 42"/>
                  <a:gd name="T8" fmla="*/ 0 w 35"/>
                  <a:gd name="T9" fmla="*/ 42 h 42"/>
                  <a:gd name="T10" fmla="*/ 14 w 35"/>
                  <a:gd name="T11" fmla="*/ 21 h 42"/>
                  <a:gd name="T12" fmla="*/ 21 w 35"/>
                  <a:gd name="T13" fmla="*/ 21 h 42"/>
                  <a:gd name="T14" fmla="*/ 35 w 35"/>
                  <a:gd name="T15" fmla="*/ 7 h 42"/>
                  <a:gd name="T16" fmla="*/ 28 w 35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2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98" name="Freeform 154"/>
              <p:cNvSpPr>
                <a:spLocks/>
              </p:cNvSpPr>
              <p:nvPr/>
            </p:nvSpPr>
            <p:spPr bwMode="auto">
              <a:xfrm>
                <a:off x="3656" y="1905"/>
                <a:ext cx="50" cy="57"/>
              </a:xfrm>
              <a:custGeom>
                <a:avLst/>
                <a:gdLst>
                  <a:gd name="T0" fmla="*/ 35 w 50"/>
                  <a:gd name="T1" fmla="*/ 14 h 57"/>
                  <a:gd name="T2" fmla="*/ 21 w 50"/>
                  <a:gd name="T3" fmla="*/ 28 h 57"/>
                  <a:gd name="T4" fmla="*/ 14 w 50"/>
                  <a:gd name="T5" fmla="*/ 21 h 57"/>
                  <a:gd name="T6" fmla="*/ 21 w 50"/>
                  <a:gd name="T7" fmla="*/ 21 h 57"/>
                  <a:gd name="T8" fmla="*/ 21 w 50"/>
                  <a:gd name="T9" fmla="*/ 28 h 57"/>
                  <a:gd name="T10" fmla="*/ 21 w 50"/>
                  <a:gd name="T11" fmla="*/ 35 h 57"/>
                  <a:gd name="T12" fmla="*/ 21 w 50"/>
                  <a:gd name="T13" fmla="*/ 35 h 57"/>
                  <a:gd name="T14" fmla="*/ 7 w 50"/>
                  <a:gd name="T15" fmla="*/ 57 h 57"/>
                  <a:gd name="T16" fmla="*/ 0 w 50"/>
                  <a:gd name="T17" fmla="*/ 49 h 57"/>
                  <a:gd name="T18" fmla="*/ 0 w 50"/>
                  <a:gd name="T19" fmla="*/ 49 h 57"/>
                  <a:gd name="T20" fmla="*/ 14 w 50"/>
                  <a:gd name="T21" fmla="*/ 28 h 57"/>
                  <a:gd name="T22" fmla="*/ 14 w 50"/>
                  <a:gd name="T23" fmla="*/ 28 h 57"/>
                  <a:gd name="T24" fmla="*/ 14 w 50"/>
                  <a:gd name="T25" fmla="*/ 28 h 57"/>
                  <a:gd name="T26" fmla="*/ 21 w 50"/>
                  <a:gd name="T27" fmla="*/ 28 h 57"/>
                  <a:gd name="T28" fmla="*/ 28 w 50"/>
                  <a:gd name="T29" fmla="*/ 35 h 57"/>
                  <a:gd name="T30" fmla="*/ 21 w 50"/>
                  <a:gd name="T31" fmla="*/ 28 h 57"/>
                  <a:gd name="T32" fmla="*/ 35 w 50"/>
                  <a:gd name="T33" fmla="*/ 14 h 57"/>
                  <a:gd name="T34" fmla="*/ 42 w 50"/>
                  <a:gd name="T35" fmla="*/ 14 h 57"/>
                  <a:gd name="T36" fmla="*/ 35 w 50"/>
                  <a:gd name="T37" fmla="*/ 21 h 57"/>
                  <a:gd name="T38" fmla="*/ 28 w 50"/>
                  <a:gd name="T39" fmla="*/ 14 h 57"/>
                  <a:gd name="T40" fmla="*/ 28 w 50"/>
                  <a:gd name="T41" fmla="*/ 7 h 57"/>
                  <a:gd name="T42" fmla="*/ 35 w 50"/>
                  <a:gd name="T43" fmla="*/ 0 h 57"/>
                  <a:gd name="T44" fmla="*/ 35 w 50"/>
                  <a:gd name="T45" fmla="*/ 7 h 57"/>
                  <a:gd name="T46" fmla="*/ 42 w 50"/>
                  <a:gd name="T47" fmla="*/ 14 h 57"/>
                  <a:gd name="T48" fmla="*/ 50 w 50"/>
                  <a:gd name="T49" fmla="*/ 21 h 57"/>
                  <a:gd name="T50" fmla="*/ 42 w 50"/>
                  <a:gd name="T51" fmla="*/ 21 h 57"/>
                  <a:gd name="T52" fmla="*/ 28 w 50"/>
                  <a:gd name="T53" fmla="*/ 35 h 57"/>
                  <a:gd name="T54" fmla="*/ 28 w 50"/>
                  <a:gd name="T55" fmla="*/ 35 h 57"/>
                  <a:gd name="T56" fmla="*/ 21 w 50"/>
                  <a:gd name="T57" fmla="*/ 35 h 57"/>
                  <a:gd name="T58" fmla="*/ 14 w 50"/>
                  <a:gd name="T59" fmla="*/ 35 h 57"/>
                  <a:gd name="T60" fmla="*/ 14 w 50"/>
                  <a:gd name="T61" fmla="*/ 28 h 57"/>
                  <a:gd name="T62" fmla="*/ 21 w 50"/>
                  <a:gd name="T63" fmla="*/ 35 h 57"/>
                  <a:gd name="T64" fmla="*/ 7 w 50"/>
                  <a:gd name="T65" fmla="*/ 57 h 57"/>
                  <a:gd name="T66" fmla="*/ 7 w 50"/>
                  <a:gd name="T67" fmla="*/ 57 h 57"/>
                  <a:gd name="T68" fmla="*/ 0 w 50"/>
                  <a:gd name="T69" fmla="*/ 49 h 57"/>
                  <a:gd name="T70" fmla="*/ 14 w 50"/>
                  <a:gd name="T71" fmla="*/ 28 h 57"/>
                  <a:gd name="T72" fmla="*/ 21 w 50"/>
                  <a:gd name="T73" fmla="*/ 35 h 57"/>
                  <a:gd name="T74" fmla="*/ 14 w 50"/>
                  <a:gd name="T75" fmla="*/ 28 h 57"/>
                  <a:gd name="T76" fmla="*/ 14 w 50"/>
                  <a:gd name="T77" fmla="*/ 21 h 57"/>
                  <a:gd name="T78" fmla="*/ 14 w 50"/>
                  <a:gd name="T79" fmla="*/ 21 h 57"/>
                  <a:gd name="T80" fmla="*/ 14 w 50"/>
                  <a:gd name="T81" fmla="*/ 21 h 57"/>
                  <a:gd name="T82" fmla="*/ 28 w 50"/>
                  <a:gd name="T83" fmla="*/ 7 h 57"/>
                  <a:gd name="T84" fmla="*/ 35 w 50"/>
                  <a:gd name="T8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35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42" y="14"/>
                    </a:lnTo>
                    <a:lnTo>
                      <a:pt x="35" y="21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14"/>
                    </a:lnTo>
                    <a:lnTo>
                      <a:pt x="50" y="21"/>
                    </a:lnTo>
                    <a:lnTo>
                      <a:pt x="42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299" name="Freeform 155"/>
              <p:cNvSpPr>
                <a:spLocks/>
              </p:cNvSpPr>
              <p:nvPr/>
            </p:nvSpPr>
            <p:spPr bwMode="auto">
              <a:xfrm>
                <a:off x="3663" y="1926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21 w 35"/>
                  <a:gd name="T3" fmla="*/ 14 h 50"/>
                  <a:gd name="T4" fmla="*/ 21 w 35"/>
                  <a:gd name="T5" fmla="*/ 21 h 50"/>
                  <a:gd name="T6" fmla="*/ 0 w 35"/>
                  <a:gd name="T7" fmla="*/ 43 h 50"/>
                  <a:gd name="T8" fmla="*/ 7 w 35"/>
                  <a:gd name="T9" fmla="*/ 50 h 50"/>
                  <a:gd name="T10" fmla="*/ 21 w 35"/>
                  <a:gd name="T11" fmla="*/ 28 h 50"/>
                  <a:gd name="T12" fmla="*/ 28 w 35"/>
                  <a:gd name="T13" fmla="*/ 28 h 50"/>
                  <a:gd name="T14" fmla="*/ 35 w 35"/>
                  <a:gd name="T15" fmla="*/ 7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21" y="14"/>
                    </a:lnTo>
                    <a:lnTo>
                      <a:pt x="21" y="21"/>
                    </a:lnTo>
                    <a:lnTo>
                      <a:pt x="0" y="43"/>
                    </a:lnTo>
                    <a:lnTo>
                      <a:pt x="7" y="50"/>
                    </a:lnTo>
                    <a:lnTo>
                      <a:pt x="21" y="28"/>
                    </a:lnTo>
                    <a:lnTo>
                      <a:pt x="28" y="28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00" name="Freeform 156"/>
              <p:cNvSpPr>
                <a:spLocks/>
              </p:cNvSpPr>
              <p:nvPr/>
            </p:nvSpPr>
            <p:spPr bwMode="auto">
              <a:xfrm>
                <a:off x="3656" y="1926"/>
                <a:ext cx="50" cy="64"/>
              </a:xfrm>
              <a:custGeom>
                <a:avLst/>
                <a:gdLst>
                  <a:gd name="T0" fmla="*/ 42 w 50"/>
                  <a:gd name="T1" fmla="*/ 0 h 64"/>
                  <a:gd name="T2" fmla="*/ 35 w 50"/>
                  <a:gd name="T3" fmla="*/ 14 h 64"/>
                  <a:gd name="T4" fmla="*/ 28 w 50"/>
                  <a:gd name="T5" fmla="*/ 14 h 64"/>
                  <a:gd name="T6" fmla="*/ 35 w 50"/>
                  <a:gd name="T7" fmla="*/ 14 h 64"/>
                  <a:gd name="T8" fmla="*/ 35 w 50"/>
                  <a:gd name="T9" fmla="*/ 21 h 64"/>
                  <a:gd name="T10" fmla="*/ 35 w 50"/>
                  <a:gd name="T11" fmla="*/ 28 h 64"/>
                  <a:gd name="T12" fmla="*/ 35 w 50"/>
                  <a:gd name="T13" fmla="*/ 28 h 64"/>
                  <a:gd name="T14" fmla="*/ 14 w 50"/>
                  <a:gd name="T15" fmla="*/ 50 h 64"/>
                  <a:gd name="T16" fmla="*/ 7 w 50"/>
                  <a:gd name="T17" fmla="*/ 50 h 64"/>
                  <a:gd name="T18" fmla="*/ 14 w 50"/>
                  <a:gd name="T19" fmla="*/ 43 h 64"/>
                  <a:gd name="T20" fmla="*/ 21 w 50"/>
                  <a:gd name="T21" fmla="*/ 50 h 64"/>
                  <a:gd name="T22" fmla="*/ 21 w 50"/>
                  <a:gd name="T23" fmla="*/ 57 h 64"/>
                  <a:gd name="T24" fmla="*/ 14 w 50"/>
                  <a:gd name="T25" fmla="*/ 50 h 64"/>
                  <a:gd name="T26" fmla="*/ 28 w 50"/>
                  <a:gd name="T27" fmla="*/ 28 h 64"/>
                  <a:gd name="T28" fmla="*/ 28 w 50"/>
                  <a:gd name="T29" fmla="*/ 28 h 64"/>
                  <a:gd name="T30" fmla="*/ 28 w 50"/>
                  <a:gd name="T31" fmla="*/ 28 h 64"/>
                  <a:gd name="T32" fmla="*/ 35 w 50"/>
                  <a:gd name="T33" fmla="*/ 28 h 64"/>
                  <a:gd name="T34" fmla="*/ 42 w 50"/>
                  <a:gd name="T35" fmla="*/ 28 h 64"/>
                  <a:gd name="T36" fmla="*/ 35 w 50"/>
                  <a:gd name="T37" fmla="*/ 28 h 64"/>
                  <a:gd name="T38" fmla="*/ 42 w 50"/>
                  <a:gd name="T39" fmla="*/ 7 h 64"/>
                  <a:gd name="T40" fmla="*/ 50 w 50"/>
                  <a:gd name="T41" fmla="*/ 7 h 64"/>
                  <a:gd name="T42" fmla="*/ 50 w 50"/>
                  <a:gd name="T43" fmla="*/ 7 h 64"/>
                  <a:gd name="T44" fmla="*/ 50 w 50"/>
                  <a:gd name="T45" fmla="*/ 7 h 64"/>
                  <a:gd name="T46" fmla="*/ 42 w 50"/>
                  <a:gd name="T47" fmla="*/ 28 h 64"/>
                  <a:gd name="T48" fmla="*/ 42 w 50"/>
                  <a:gd name="T49" fmla="*/ 36 h 64"/>
                  <a:gd name="T50" fmla="*/ 35 w 50"/>
                  <a:gd name="T51" fmla="*/ 36 h 64"/>
                  <a:gd name="T52" fmla="*/ 28 w 50"/>
                  <a:gd name="T53" fmla="*/ 36 h 64"/>
                  <a:gd name="T54" fmla="*/ 28 w 50"/>
                  <a:gd name="T55" fmla="*/ 28 h 64"/>
                  <a:gd name="T56" fmla="*/ 35 w 50"/>
                  <a:gd name="T57" fmla="*/ 36 h 64"/>
                  <a:gd name="T58" fmla="*/ 21 w 50"/>
                  <a:gd name="T59" fmla="*/ 57 h 64"/>
                  <a:gd name="T60" fmla="*/ 14 w 50"/>
                  <a:gd name="T61" fmla="*/ 64 h 64"/>
                  <a:gd name="T62" fmla="*/ 14 w 50"/>
                  <a:gd name="T63" fmla="*/ 57 h 64"/>
                  <a:gd name="T64" fmla="*/ 7 w 50"/>
                  <a:gd name="T65" fmla="*/ 50 h 64"/>
                  <a:gd name="T66" fmla="*/ 0 w 50"/>
                  <a:gd name="T67" fmla="*/ 43 h 64"/>
                  <a:gd name="T68" fmla="*/ 7 w 50"/>
                  <a:gd name="T69" fmla="*/ 43 h 64"/>
                  <a:gd name="T70" fmla="*/ 28 w 50"/>
                  <a:gd name="T71" fmla="*/ 21 h 64"/>
                  <a:gd name="T72" fmla="*/ 35 w 50"/>
                  <a:gd name="T73" fmla="*/ 28 h 64"/>
                  <a:gd name="T74" fmla="*/ 28 w 50"/>
                  <a:gd name="T75" fmla="*/ 21 h 64"/>
                  <a:gd name="T76" fmla="*/ 28 w 50"/>
                  <a:gd name="T77" fmla="*/ 14 h 64"/>
                  <a:gd name="T78" fmla="*/ 28 w 50"/>
                  <a:gd name="T79" fmla="*/ 14 h 64"/>
                  <a:gd name="T80" fmla="*/ 28 w 50"/>
                  <a:gd name="T81" fmla="*/ 14 h 64"/>
                  <a:gd name="T82" fmla="*/ 35 w 50"/>
                  <a:gd name="T83" fmla="*/ 0 h 64"/>
                  <a:gd name="T84" fmla="*/ 42 w 50"/>
                  <a:gd name="T85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4">
                    <a:moveTo>
                      <a:pt x="42" y="0"/>
                    </a:moveTo>
                    <a:lnTo>
                      <a:pt x="35" y="14"/>
                    </a:lnTo>
                    <a:lnTo>
                      <a:pt x="28" y="14"/>
                    </a:lnTo>
                    <a:lnTo>
                      <a:pt x="35" y="14"/>
                    </a:lnTo>
                    <a:lnTo>
                      <a:pt x="35" y="21"/>
                    </a:lnTo>
                    <a:lnTo>
                      <a:pt x="35" y="28"/>
                    </a:lnTo>
                    <a:lnTo>
                      <a:pt x="35" y="28"/>
                    </a:lnTo>
                    <a:lnTo>
                      <a:pt x="14" y="50"/>
                    </a:lnTo>
                    <a:lnTo>
                      <a:pt x="7" y="50"/>
                    </a:lnTo>
                    <a:lnTo>
                      <a:pt x="14" y="43"/>
                    </a:lnTo>
                    <a:lnTo>
                      <a:pt x="21" y="50"/>
                    </a:lnTo>
                    <a:lnTo>
                      <a:pt x="21" y="57"/>
                    </a:lnTo>
                    <a:lnTo>
                      <a:pt x="14" y="50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28" y="28"/>
                    </a:lnTo>
                    <a:lnTo>
                      <a:pt x="35" y="28"/>
                    </a:lnTo>
                    <a:lnTo>
                      <a:pt x="42" y="28"/>
                    </a:lnTo>
                    <a:lnTo>
                      <a:pt x="35" y="28"/>
                    </a:lnTo>
                    <a:lnTo>
                      <a:pt x="42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50" y="7"/>
                    </a:lnTo>
                    <a:lnTo>
                      <a:pt x="42" y="28"/>
                    </a:lnTo>
                    <a:lnTo>
                      <a:pt x="42" y="36"/>
                    </a:lnTo>
                    <a:lnTo>
                      <a:pt x="35" y="36"/>
                    </a:lnTo>
                    <a:lnTo>
                      <a:pt x="28" y="36"/>
                    </a:lnTo>
                    <a:lnTo>
                      <a:pt x="28" y="28"/>
                    </a:lnTo>
                    <a:lnTo>
                      <a:pt x="35" y="36"/>
                    </a:lnTo>
                    <a:lnTo>
                      <a:pt x="21" y="57"/>
                    </a:lnTo>
                    <a:lnTo>
                      <a:pt x="14" y="64"/>
                    </a:lnTo>
                    <a:lnTo>
                      <a:pt x="14" y="57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28" y="21"/>
                    </a:lnTo>
                    <a:lnTo>
                      <a:pt x="35" y="28"/>
                    </a:lnTo>
                    <a:lnTo>
                      <a:pt x="28" y="21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35" y="0"/>
                    </a:lnTo>
                    <a:lnTo>
                      <a:pt x="42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01" name="Freeform 157"/>
              <p:cNvSpPr>
                <a:spLocks/>
              </p:cNvSpPr>
              <p:nvPr/>
            </p:nvSpPr>
            <p:spPr bwMode="auto">
              <a:xfrm>
                <a:off x="3691" y="1919"/>
                <a:ext cx="15" cy="21"/>
              </a:xfrm>
              <a:custGeom>
                <a:avLst/>
                <a:gdLst>
                  <a:gd name="T0" fmla="*/ 7 w 15"/>
                  <a:gd name="T1" fmla="*/ 21 h 21"/>
                  <a:gd name="T2" fmla="*/ 0 w 15"/>
                  <a:gd name="T3" fmla="*/ 14 h 21"/>
                  <a:gd name="T4" fmla="*/ 0 w 15"/>
                  <a:gd name="T5" fmla="*/ 7 h 21"/>
                  <a:gd name="T6" fmla="*/ 7 w 15"/>
                  <a:gd name="T7" fmla="*/ 0 h 21"/>
                  <a:gd name="T8" fmla="*/ 7 w 15"/>
                  <a:gd name="T9" fmla="*/ 7 h 21"/>
                  <a:gd name="T10" fmla="*/ 15 w 15"/>
                  <a:gd name="T11" fmla="*/ 14 h 21"/>
                  <a:gd name="T12" fmla="*/ 7 w 15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5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02" name="Freeform 158"/>
              <p:cNvSpPr>
                <a:spLocks/>
              </p:cNvSpPr>
              <p:nvPr/>
            </p:nvSpPr>
            <p:spPr bwMode="auto">
              <a:xfrm>
                <a:off x="3677" y="1940"/>
                <a:ext cx="36" cy="50"/>
              </a:xfrm>
              <a:custGeom>
                <a:avLst/>
                <a:gdLst>
                  <a:gd name="T0" fmla="*/ 29 w 36"/>
                  <a:gd name="T1" fmla="*/ 0 h 50"/>
                  <a:gd name="T2" fmla="*/ 14 w 36"/>
                  <a:gd name="T3" fmla="*/ 22 h 50"/>
                  <a:gd name="T4" fmla="*/ 14 w 36"/>
                  <a:gd name="T5" fmla="*/ 29 h 50"/>
                  <a:gd name="T6" fmla="*/ 0 w 36"/>
                  <a:gd name="T7" fmla="*/ 50 h 50"/>
                  <a:gd name="T8" fmla="*/ 7 w 36"/>
                  <a:gd name="T9" fmla="*/ 50 h 50"/>
                  <a:gd name="T10" fmla="*/ 21 w 36"/>
                  <a:gd name="T11" fmla="*/ 29 h 50"/>
                  <a:gd name="T12" fmla="*/ 29 w 36"/>
                  <a:gd name="T13" fmla="*/ 29 h 50"/>
                  <a:gd name="T14" fmla="*/ 36 w 36"/>
                  <a:gd name="T15" fmla="*/ 14 h 50"/>
                  <a:gd name="T16" fmla="*/ 29 w 36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50">
                    <a:moveTo>
                      <a:pt x="29" y="0"/>
                    </a:moveTo>
                    <a:lnTo>
                      <a:pt x="14" y="22"/>
                    </a:lnTo>
                    <a:lnTo>
                      <a:pt x="14" y="29"/>
                    </a:lnTo>
                    <a:lnTo>
                      <a:pt x="0" y="50"/>
                    </a:lnTo>
                    <a:lnTo>
                      <a:pt x="7" y="50"/>
                    </a:lnTo>
                    <a:lnTo>
                      <a:pt x="21" y="29"/>
                    </a:lnTo>
                    <a:lnTo>
                      <a:pt x="29" y="29"/>
                    </a:lnTo>
                    <a:lnTo>
                      <a:pt x="36" y="14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03" name="Freeform 159"/>
              <p:cNvSpPr>
                <a:spLocks/>
              </p:cNvSpPr>
              <p:nvPr/>
            </p:nvSpPr>
            <p:spPr bwMode="auto">
              <a:xfrm>
                <a:off x="3670" y="1940"/>
                <a:ext cx="50" cy="57"/>
              </a:xfrm>
              <a:custGeom>
                <a:avLst/>
                <a:gdLst>
                  <a:gd name="T0" fmla="*/ 43 w 50"/>
                  <a:gd name="T1" fmla="*/ 7 h 57"/>
                  <a:gd name="T2" fmla="*/ 28 w 50"/>
                  <a:gd name="T3" fmla="*/ 29 h 57"/>
                  <a:gd name="T4" fmla="*/ 21 w 50"/>
                  <a:gd name="T5" fmla="*/ 22 h 57"/>
                  <a:gd name="T6" fmla="*/ 28 w 50"/>
                  <a:gd name="T7" fmla="*/ 22 h 57"/>
                  <a:gd name="T8" fmla="*/ 28 w 50"/>
                  <a:gd name="T9" fmla="*/ 29 h 57"/>
                  <a:gd name="T10" fmla="*/ 28 w 50"/>
                  <a:gd name="T11" fmla="*/ 36 h 57"/>
                  <a:gd name="T12" fmla="*/ 28 w 50"/>
                  <a:gd name="T13" fmla="*/ 36 h 57"/>
                  <a:gd name="T14" fmla="*/ 14 w 50"/>
                  <a:gd name="T15" fmla="*/ 57 h 57"/>
                  <a:gd name="T16" fmla="*/ 7 w 50"/>
                  <a:gd name="T17" fmla="*/ 57 h 57"/>
                  <a:gd name="T18" fmla="*/ 7 w 50"/>
                  <a:gd name="T19" fmla="*/ 50 h 57"/>
                  <a:gd name="T20" fmla="*/ 14 w 50"/>
                  <a:gd name="T21" fmla="*/ 50 h 57"/>
                  <a:gd name="T22" fmla="*/ 21 w 50"/>
                  <a:gd name="T23" fmla="*/ 57 h 57"/>
                  <a:gd name="T24" fmla="*/ 14 w 50"/>
                  <a:gd name="T25" fmla="*/ 50 h 57"/>
                  <a:gd name="T26" fmla="*/ 28 w 50"/>
                  <a:gd name="T27" fmla="*/ 29 h 57"/>
                  <a:gd name="T28" fmla="*/ 28 w 50"/>
                  <a:gd name="T29" fmla="*/ 29 h 57"/>
                  <a:gd name="T30" fmla="*/ 28 w 50"/>
                  <a:gd name="T31" fmla="*/ 29 h 57"/>
                  <a:gd name="T32" fmla="*/ 36 w 50"/>
                  <a:gd name="T33" fmla="*/ 29 h 57"/>
                  <a:gd name="T34" fmla="*/ 43 w 50"/>
                  <a:gd name="T35" fmla="*/ 29 h 57"/>
                  <a:gd name="T36" fmla="*/ 36 w 50"/>
                  <a:gd name="T37" fmla="*/ 29 h 57"/>
                  <a:gd name="T38" fmla="*/ 43 w 50"/>
                  <a:gd name="T39" fmla="*/ 14 h 57"/>
                  <a:gd name="T40" fmla="*/ 50 w 50"/>
                  <a:gd name="T41" fmla="*/ 14 h 57"/>
                  <a:gd name="T42" fmla="*/ 50 w 50"/>
                  <a:gd name="T43" fmla="*/ 14 h 57"/>
                  <a:gd name="T44" fmla="*/ 50 w 50"/>
                  <a:gd name="T45" fmla="*/ 14 h 57"/>
                  <a:gd name="T46" fmla="*/ 43 w 50"/>
                  <a:gd name="T47" fmla="*/ 29 h 57"/>
                  <a:gd name="T48" fmla="*/ 36 w 50"/>
                  <a:gd name="T49" fmla="*/ 36 h 57"/>
                  <a:gd name="T50" fmla="*/ 36 w 50"/>
                  <a:gd name="T51" fmla="*/ 36 h 57"/>
                  <a:gd name="T52" fmla="*/ 28 w 50"/>
                  <a:gd name="T53" fmla="*/ 36 h 57"/>
                  <a:gd name="T54" fmla="*/ 28 w 50"/>
                  <a:gd name="T55" fmla="*/ 29 h 57"/>
                  <a:gd name="T56" fmla="*/ 36 w 50"/>
                  <a:gd name="T57" fmla="*/ 36 h 57"/>
                  <a:gd name="T58" fmla="*/ 21 w 50"/>
                  <a:gd name="T59" fmla="*/ 57 h 57"/>
                  <a:gd name="T60" fmla="*/ 21 w 50"/>
                  <a:gd name="T61" fmla="*/ 57 h 57"/>
                  <a:gd name="T62" fmla="*/ 14 w 50"/>
                  <a:gd name="T63" fmla="*/ 57 h 57"/>
                  <a:gd name="T64" fmla="*/ 7 w 50"/>
                  <a:gd name="T65" fmla="*/ 57 h 57"/>
                  <a:gd name="T66" fmla="*/ 0 w 50"/>
                  <a:gd name="T67" fmla="*/ 57 h 57"/>
                  <a:gd name="T68" fmla="*/ 7 w 50"/>
                  <a:gd name="T69" fmla="*/ 50 h 57"/>
                  <a:gd name="T70" fmla="*/ 21 w 50"/>
                  <a:gd name="T71" fmla="*/ 29 h 57"/>
                  <a:gd name="T72" fmla="*/ 28 w 50"/>
                  <a:gd name="T73" fmla="*/ 36 h 57"/>
                  <a:gd name="T74" fmla="*/ 21 w 50"/>
                  <a:gd name="T75" fmla="*/ 29 h 57"/>
                  <a:gd name="T76" fmla="*/ 21 w 50"/>
                  <a:gd name="T77" fmla="*/ 22 h 57"/>
                  <a:gd name="T78" fmla="*/ 21 w 50"/>
                  <a:gd name="T79" fmla="*/ 22 h 57"/>
                  <a:gd name="T80" fmla="*/ 21 w 50"/>
                  <a:gd name="T81" fmla="*/ 22 h 57"/>
                  <a:gd name="T82" fmla="*/ 36 w 50"/>
                  <a:gd name="T83" fmla="*/ 0 h 57"/>
                  <a:gd name="T84" fmla="*/ 43 w 50"/>
                  <a:gd name="T85" fmla="*/ 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57">
                    <a:moveTo>
                      <a:pt x="43" y="7"/>
                    </a:moveTo>
                    <a:lnTo>
                      <a:pt x="28" y="29"/>
                    </a:lnTo>
                    <a:lnTo>
                      <a:pt x="21" y="22"/>
                    </a:lnTo>
                    <a:lnTo>
                      <a:pt x="28" y="22"/>
                    </a:lnTo>
                    <a:lnTo>
                      <a:pt x="28" y="29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14" y="57"/>
                    </a:lnTo>
                    <a:lnTo>
                      <a:pt x="7" y="57"/>
                    </a:lnTo>
                    <a:lnTo>
                      <a:pt x="7" y="50"/>
                    </a:lnTo>
                    <a:lnTo>
                      <a:pt x="14" y="50"/>
                    </a:lnTo>
                    <a:lnTo>
                      <a:pt x="21" y="57"/>
                    </a:lnTo>
                    <a:lnTo>
                      <a:pt x="14" y="50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28" y="29"/>
                    </a:lnTo>
                    <a:lnTo>
                      <a:pt x="36" y="29"/>
                    </a:lnTo>
                    <a:lnTo>
                      <a:pt x="43" y="29"/>
                    </a:lnTo>
                    <a:lnTo>
                      <a:pt x="36" y="29"/>
                    </a:lnTo>
                    <a:lnTo>
                      <a:pt x="43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50" y="14"/>
                    </a:lnTo>
                    <a:lnTo>
                      <a:pt x="43" y="29"/>
                    </a:lnTo>
                    <a:lnTo>
                      <a:pt x="36" y="36"/>
                    </a:lnTo>
                    <a:lnTo>
                      <a:pt x="36" y="36"/>
                    </a:lnTo>
                    <a:lnTo>
                      <a:pt x="28" y="36"/>
                    </a:lnTo>
                    <a:lnTo>
                      <a:pt x="28" y="29"/>
                    </a:lnTo>
                    <a:lnTo>
                      <a:pt x="36" y="36"/>
                    </a:lnTo>
                    <a:lnTo>
                      <a:pt x="21" y="57"/>
                    </a:lnTo>
                    <a:lnTo>
                      <a:pt x="21" y="57"/>
                    </a:lnTo>
                    <a:lnTo>
                      <a:pt x="14" y="57"/>
                    </a:lnTo>
                    <a:lnTo>
                      <a:pt x="7" y="57"/>
                    </a:lnTo>
                    <a:lnTo>
                      <a:pt x="0" y="57"/>
                    </a:lnTo>
                    <a:lnTo>
                      <a:pt x="7" y="50"/>
                    </a:lnTo>
                    <a:lnTo>
                      <a:pt x="21" y="29"/>
                    </a:lnTo>
                    <a:lnTo>
                      <a:pt x="28" y="36"/>
                    </a:lnTo>
                    <a:lnTo>
                      <a:pt x="21" y="29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21" y="22"/>
                    </a:lnTo>
                    <a:lnTo>
                      <a:pt x="36" y="0"/>
                    </a:lnTo>
                    <a:lnTo>
                      <a:pt x="43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04" name="Freeform 160"/>
              <p:cNvSpPr>
                <a:spLocks/>
              </p:cNvSpPr>
              <p:nvPr/>
            </p:nvSpPr>
            <p:spPr bwMode="auto">
              <a:xfrm>
                <a:off x="3706" y="1933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7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21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21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05" name="Freeform 161"/>
              <p:cNvSpPr>
                <a:spLocks/>
              </p:cNvSpPr>
              <p:nvPr/>
            </p:nvSpPr>
            <p:spPr bwMode="auto">
              <a:xfrm>
                <a:off x="3691" y="1962"/>
                <a:ext cx="36" cy="42"/>
              </a:xfrm>
              <a:custGeom>
                <a:avLst/>
                <a:gdLst>
                  <a:gd name="T0" fmla="*/ 29 w 36"/>
                  <a:gd name="T1" fmla="*/ 0 h 42"/>
                  <a:gd name="T2" fmla="*/ 15 w 36"/>
                  <a:gd name="T3" fmla="*/ 14 h 42"/>
                  <a:gd name="T4" fmla="*/ 15 w 36"/>
                  <a:gd name="T5" fmla="*/ 21 h 42"/>
                  <a:gd name="T6" fmla="*/ 0 w 36"/>
                  <a:gd name="T7" fmla="*/ 42 h 42"/>
                  <a:gd name="T8" fmla="*/ 0 w 36"/>
                  <a:gd name="T9" fmla="*/ 42 h 42"/>
                  <a:gd name="T10" fmla="*/ 22 w 36"/>
                  <a:gd name="T11" fmla="*/ 28 h 42"/>
                  <a:gd name="T12" fmla="*/ 22 w 36"/>
                  <a:gd name="T13" fmla="*/ 28 h 42"/>
                  <a:gd name="T14" fmla="*/ 36 w 36"/>
                  <a:gd name="T15" fmla="*/ 7 h 42"/>
                  <a:gd name="T16" fmla="*/ 29 w 36"/>
                  <a:gd name="T17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42">
                    <a:moveTo>
                      <a:pt x="29" y="0"/>
                    </a:moveTo>
                    <a:lnTo>
                      <a:pt x="15" y="14"/>
                    </a:lnTo>
                    <a:lnTo>
                      <a:pt x="15" y="21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22" y="28"/>
                    </a:lnTo>
                    <a:lnTo>
                      <a:pt x="22" y="28"/>
                    </a:lnTo>
                    <a:lnTo>
                      <a:pt x="36" y="7"/>
                    </a:lnTo>
                    <a:lnTo>
                      <a:pt x="29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06" name="Freeform 162"/>
              <p:cNvSpPr>
                <a:spLocks/>
              </p:cNvSpPr>
              <p:nvPr/>
            </p:nvSpPr>
            <p:spPr bwMode="auto">
              <a:xfrm>
                <a:off x="3691" y="1954"/>
                <a:ext cx="43" cy="57"/>
              </a:xfrm>
              <a:custGeom>
                <a:avLst/>
                <a:gdLst>
                  <a:gd name="T0" fmla="*/ 36 w 43"/>
                  <a:gd name="T1" fmla="*/ 15 h 57"/>
                  <a:gd name="T2" fmla="*/ 22 w 43"/>
                  <a:gd name="T3" fmla="*/ 29 h 57"/>
                  <a:gd name="T4" fmla="*/ 15 w 43"/>
                  <a:gd name="T5" fmla="*/ 22 h 57"/>
                  <a:gd name="T6" fmla="*/ 22 w 43"/>
                  <a:gd name="T7" fmla="*/ 22 h 57"/>
                  <a:gd name="T8" fmla="*/ 22 w 43"/>
                  <a:gd name="T9" fmla="*/ 29 h 57"/>
                  <a:gd name="T10" fmla="*/ 22 w 43"/>
                  <a:gd name="T11" fmla="*/ 36 h 57"/>
                  <a:gd name="T12" fmla="*/ 22 w 43"/>
                  <a:gd name="T13" fmla="*/ 36 h 57"/>
                  <a:gd name="T14" fmla="*/ 7 w 43"/>
                  <a:gd name="T15" fmla="*/ 57 h 57"/>
                  <a:gd name="T16" fmla="*/ 0 w 43"/>
                  <a:gd name="T17" fmla="*/ 50 h 57"/>
                  <a:gd name="T18" fmla="*/ 0 w 43"/>
                  <a:gd name="T19" fmla="*/ 50 h 57"/>
                  <a:gd name="T20" fmla="*/ 22 w 43"/>
                  <a:gd name="T21" fmla="*/ 36 h 57"/>
                  <a:gd name="T22" fmla="*/ 29 w 43"/>
                  <a:gd name="T23" fmla="*/ 43 h 57"/>
                  <a:gd name="T24" fmla="*/ 22 w 43"/>
                  <a:gd name="T25" fmla="*/ 36 h 57"/>
                  <a:gd name="T26" fmla="*/ 36 w 43"/>
                  <a:gd name="T27" fmla="*/ 15 h 57"/>
                  <a:gd name="T28" fmla="*/ 43 w 43"/>
                  <a:gd name="T29" fmla="*/ 15 h 57"/>
                  <a:gd name="T30" fmla="*/ 36 w 43"/>
                  <a:gd name="T31" fmla="*/ 22 h 57"/>
                  <a:gd name="T32" fmla="*/ 29 w 43"/>
                  <a:gd name="T33" fmla="*/ 15 h 57"/>
                  <a:gd name="T34" fmla="*/ 29 w 43"/>
                  <a:gd name="T35" fmla="*/ 8 h 57"/>
                  <a:gd name="T36" fmla="*/ 36 w 43"/>
                  <a:gd name="T37" fmla="*/ 0 h 57"/>
                  <a:gd name="T38" fmla="*/ 36 w 43"/>
                  <a:gd name="T39" fmla="*/ 8 h 57"/>
                  <a:gd name="T40" fmla="*/ 43 w 43"/>
                  <a:gd name="T41" fmla="*/ 15 h 57"/>
                  <a:gd name="T42" fmla="*/ 43 w 43"/>
                  <a:gd name="T43" fmla="*/ 15 h 57"/>
                  <a:gd name="T44" fmla="*/ 43 w 43"/>
                  <a:gd name="T45" fmla="*/ 22 h 57"/>
                  <a:gd name="T46" fmla="*/ 29 w 43"/>
                  <a:gd name="T47" fmla="*/ 43 h 57"/>
                  <a:gd name="T48" fmla="*/ 29 w 43"/>
                  <a:gd name="T49" fmla="*/ 43 h 57"/>
                  <a:gd name="T50" fmla="*/ 29 w 43"/>
                  <a:gd name="T51" fmla="*/ 43 h 57"/>
                  <a:gd name="T52" fmla="*/ 7 w 43"/>
                  <a:gd name="T53" fmla="*/ 57 h 57"/>
                  <a:gd name="T54" fmla="*/ 7 w 43"/>
                  <a:gd name="T55" fmla="*/ 57 h 57"/>
                  <a:gd name="T56" fmla="*/ 0 w 43"/>
                  <a:gd name="T57" fmla="*/ 50 h 57"/>
                  <a:gd name="T58" fmla="*/ 15 w 43"/>
                  <a:gd name="T59" fmla="*/ 29 h 57"/>
                  <a:gd name="T60" fmla="*/ 22 w 43"/>
                  <a:gd name="T61" fmla="*/ 36 h 57"/>
                  <a:gd name="T62" fmla="*/ 15 w 43"/>
                  <a:gd name="T63" fmla="*/ 29 h 57"/>
                  <a:gd name="T64" fmla="*/ 15 w 43"/>
                  <a:gd name="T65" fmla="*/ 22 h 57"/>
                  <a:gd name="T66" fmla="*/ 15 w 43"/>
                  <a:gd name="T67" fmla="*/ 22 h 57"/>
                  <a:gd name="T68" fmla="*/ 15 w 43"/>
                  <a:gd name="T69" fmla="*/ 22 h 57"/>
                  <a:gd name="T70" fmla="*/ 29 w 43"/>
                  <a:gd name="T71" fmla="*/ 8 h 57"/>
                  <a:gd name="T72" fmla="*/ 36 w 43"/>
                  <a:gd name="T73" fmla="*/ 1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3" h="57">
                    <a:moveTo>
                      <a:pt x="36" y="15"/>
                    </a:moveTo>
                    <a:lnTo>
                      <a:pt x="22" y="29"/>
                    </a:lnTo>
                    <a:lnTo>
                      <a:pt x="15" y="22"/>
                    </a:lnTo>
                    <a:lnTo>
                      <a:pt x="22" y="22"/>
                    </a:lnTo>
                    <a:lnTo>
                      <a:pt x="22" y="29"/>
                    </a:lnTo>
                    <a:lnTo>
                      <a:pt x="22" y="36"/>
                    </a:lnTo>
                    <a:lnTo>
                      <a:pt x="22" y="36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22" y="36"/>
                    </a:lnTo>
                    <a:lnTo>
                      <a:pt x="29" y="43"/>
                    </a:lnTo>
                    <a:lnTo>
                      <a:pt x="22" y="36"/>
                    </a:lnTo>
                    <a:lnTo>
                      <a:pt x="36" y="15"/>
                    </a:lnTo>
                    <a:lnTo>
                      <a:pt x="43" y="15"/>
                    </a:lnTo>
                    <a:lnTo>
                      <a:pt x="36" y="22"/>
                    </a:lnTo>
                    <a:lnTo>
                      <a:pt x="29" y="15"/>
                    </a:lnTo>
                    <a:lnTo>
                      <a:pt x="29" y="8"/>
                    </a:lnTo>
                    <a:lnTo>
                      <a:pt x="36" y="0"/>
                    </a:lnTo>
                    <a:lnTo>
                      <a:pt x="36" y="8"/>
                    </a:lnTo>
                    <a:lnTo>
                      <a:pt x="43" y="15"/>
                    </a:lnTo>
                    <a:lnTo>
                      <a:pt x="43" y="15"/>
                    </a:lnTo>
                    <a:lnTo>
                      <a:pt x="43" y="22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29" y="43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5" y="29"/>
                    </a:lnTo>
                    <a:lnTo>
                      <a:pt x="22" y="36"/>
                    </a:lnTo>
                    <a:lnTo>
                      <a:pt x="15" y="29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15" y="22"/>
                    </a:lnTo>
                    <a:lnTo>
                      <a:pt x="29" y="8"/>
                    </a:lnTo>
                    <a:lnTo>
                      <a:pt x="36" y="15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07" name="Freeform 163"/>
              <p:cNvSpPr>
                <a:spLocks/>
              </p:cNvSpPr>
              <p:nvPr/>
            </p:nvSpPr>
            <p:spPr bwMode="auto">
              <a:xfrm>
                <a:off x="3706" y="1976"/>
                <a:ext cx="35" cy="49"/>
              </a:xfrm>
              <a:custGeom>
                <a:avLst/>
                <a:gdLst>
                  <a:gd name="T0" fmla="*/ 28 w 35"/>
                  <a:gd name="T1" fmla="*/ 0 h 49"/>
                  <a:gd name="T2" fmla="*/ 14 w 35"/>
                  <a:gd name="T3" fmla="*/ 14 h 49"/>
                  <a:gd name="T4" fmla="*/ 14 w 35"/>
                  <a:gd name="T5" fmla="*/ 21 h 49"/>
                  <a:gd name="T6" fmla="*/ 0 w 35"/>
                  <a:gd name="T7" fmla="*/ 42 h 49"/>
                  <a:gd name="T8" fmla="*/ 0 w 35"/>
                  <a:gd name="T9" fmla="*/ 49 h 49"/>
                  <a:gd name="T10" fmla="*/ 14 w 35"/>
                  <a:gd name="T11" fmla="*/ 28 h 49"/>
                  <a:gd name="T12" fmla="*/ 21 w 35"/>
                  <a:gd name="T13" fmla="*/ 28 h 49"/>
                  <a:gd name="T14" fmla="*/ 35 w 35"/>
                  <a:gd name="T15" fmla="*/ 14 h 49"/>
                  <a:gd name="T16" fmla="*/ 28 w 35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9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2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08" name="Freeform 164"/>
              <p:cNvSpPr>
                <a:spLocks/>
              </p:cNvSpPr>
              <p:nvPr/>
            </p:nvSpPr>
            <p:spPr bwMode="auto">
              <a:xfrm>
                <a:off x="3706" y="1976"/>
                <a:ext cx="49" cy="71"/>
              </a:xfrm>
              <a:custGeom>
                <a:avLst/>
                <a:gdLst>
                  <a:gd name="T0" fmla="*/ 35 w 49"/>
                  <a:gd name="T1" fmla="*/ 7 h 71"/>
                  <a:gd name="T2" fmla="*/ 21 w 49"/>
                  <a:gd name="T3" fmla="*/ 21 h 71"/>
                  <a:gd name="T4" fmla="*/ 14 w 49"/>
                  <a:gd name="T5" fmla="*/ 14 h 71"/>
                  <a:gd name="T6" fmla="*/ 21 w 49"/>
                  <a:gd name="T7" fmla="*/ 14 h 71"/>
                  <a:gd name="T8" fmla="*/ 21 w 49"/>
                  <a:gd name="T9" fmla="*/ 21 h 71"/>
                  <a:gd name="T10" fmla="*/ 21 w 49"/>
                  <a:gd name="T11" fmla="*/ 28 h 71"/>
                  <a:gd name="T12" fmla="*/ 21 w 49"/>
                  <a:gd name="T13" fmla="*/ 28 h 71"/>
                  <a:gd name="T14" fmla="*/ 7 w 49"/>
                  <a:gd name="T15" fmla="*/ 49 h 71"/>
                  <a:gd name="T16" fmla="*/ 0 w 49"/>
                  <a:gd name="T17" fmla="*/ 42 h 71"/>
                  <a:gd name="T18" fmla="*/ 7 w 49"/>
                  <a:gd name="T19" fmla="*/ 42 h 71"/>
                  <a:gd name="T20" fmla="*/ 7 w 49"/>
                  <a:gd name="T21" fmla="*/ 49 h 71"/>
                  <a:gd name="T22" fmla="*/ 7 w 49"/>
                  <a:gd name="T23" fmla="*/ 56 h 71"/>
                  <a:gd name="T24" fmla="*/ 0 w 49"/>
                  <a:gd name="T25" fmla="*/ 49 h 71"/>
                  <a:gd name="T26" fmla="*/ 14 w 49"/>
                  <a:gd name="T27" fmla="*/ 28 h 71"/>
                  <a:gd name="T28" fmla="*/ 14 w 49"/>
                  <a:gd name="T29" fmla="*/ 28 h 71"/>
                  <a:gd name="T30" fmla="*/ 14 w 49"/>
                  <a:gd name="T31" fmla="*/ 28 h 71"/>
                  <a:gd name="T32" fmla="*/ 21 w 49"/>
                  <a:gd name="T33" fmla="*/ 28 h 71"/>
                  <a:gd name="T34" fmla="*/ 28 w 49"/>
                  <a:gd name="T35" fmla="*/ 35 h 71"/>
                  <a:gd name="T36" fmla="*/ 21 w 49"/>
                  <a:gd name="T37" fmla="*/ 28 h 71"/>
                  <a:gd name="T38" fmla="*/ 35 w 49"/>
                  <a:gd name="T39" fmla="*/ 14 h 71"/>
                  <a:gd name="T40" fmla="*/ 42 w 49"/>
                  <a:gd name="T41" fmla="*/ 14 h 71"/>
                  <a:gd name="T42" fmla="*/ 49 w 49"/>
                  <a:gd name="T43" fmla="*/ 21 h 71"/>
                  <a:gd name="T44" fmla="*/ 42 w 49"/>
                  <a:gd name="T45" fmla="*/ 21 h 71"/>
                  <a:gd name="T46" fmla="*/ 28 w 49"/>
                  <a:gd name="T47" fmla="*/ 35 h 71"/>
                  <a:gd name="T48" fmla="*/ 28 w 49"/>
                  <a:gd name="T49" fmla="*/ 35 h 71"/>
                  <a:gd name="T50" fmla="*/ 21 w 49"/>
                  <a:gd name="T51" fmla="*/ 35 h 71"/>
                  <a:gd name="T52" fmla="*/ 14 w 49"/>
                  <a:gd name="T53" fmla="*/ 35 h 71"/>
                  <a:gd name="T54" fmla="*/ 14 w 49"/>
                  <a:gd name="T55" fmla="*/ 28 h 71"/>
                  <a:gd name="T56" fmla="*/ 21 w 49"/>
                  <a:gd name="T57" fmla="*/ 35 h 71"/>
                  <a:gd name="T58" fmla="*/ 7 w 49"/>
                  <a:gd name="T59" fmla="*/ 56 h 71"/>
                  <a:gd name="T60" fmla="*/ 0 w 49"/>
                  <a:gd name="T61" fmla="*/ 71 h 71"/>
                  <a:gd name="T62" fmla="*/ 0 w 49"/>
                  <a:gd name="T63" fmla="*/ 49 h 71"/>
                  <a:gd name="T64" fmla="*/ 0 w 49"/>
                  <a:gd name="T65" fmla="*/ 42 h 71"/>
                  <a:gd name="T66" fmla="*/ 0 w 49"/>
                  <a:gd name="T67" fmla="*/ 42 h 71"/>
                  <a:gd name="T68" fmla="*/ 0 w 49"/>
                  <a:gd name="T69" fmla="*/ 42 h 71"/>
                  <a:gd name="T70" fmla="*/ 14 w 49"/>
                  <a:gd name="T71" fmla="*/ 21 h 71"/>
                  <a:gd name="T72" fmla="*/ 21 w 49"/>
                  <a:gd name="T73" fmla="*/ 28 h 71"/>
                  <a:gd name="T74" fmla="*/ 14 w 49"/>
                  <a:gd name="T75" fmla="*/ 21 h 71"/>
                  <a:gd name="T76" fmla="*/ 14 w 49"/>
                  <a:gd name="T77" fmla="*/ 14 h 71"/>
                  <a:gd name="T78" fmla="*/ 14 w 49"/>
                  <a:gd name="T79" fmla="*/ 14 h 71"/>
                  <a:gd name="T80" fmla="*/ 14 w 49"/>
                  <a:gd name="T81" fmla="*/ 14 h 71"/>
                  <a:gd name="T82" fmla="*/ 28 w 49"/>
                  <a:gd name="T83" fmla="*/ 0 h 71"/>
                  <a:gd name="T84" fmla="*/ 35 w 49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71">
                    <a:moveTo>
                      <a:pt x="35" y="7"/>
                    </a:moveTo>
                    <a:lnTo>
                      <a:pt x="21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28"/>
                    </a:lnTo>
                    <a:lnTo>
                      <a:pt x="7" y="49"/>
                    </a:lnTo>
                    <a:lnTo>
                      <a:pt x="0" y="42"/>
                    </a:lnTo>
                    <a:lnTo>
                      <a:pt x="7" y="42"/>
                    </a:lnTo>
                    <a:lnTo>
                      <a:pt x="7" y="49"/>
                    </a:lnTo>
                    <a:lnTo>
                      <a:pt x="7" y="56"/>
                    </a:lnTo>
                    <a:lnTo>
                      <a:pt x="0" y="49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42" y="14"/>
                    </a:lnTo>
                    <a:lnTo>
                      <a:pt x="49" y="21"/>
                    </a:lnTo>
                    <a:lnTo>
                      <a:pt x="42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6"/>
                    </a:lnTo>
                    <a:lnTo>
                      <a:pt x="0" y="71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0" y="42"/>
                    </a:lnTo>
                    <a:lnTo>
                      <a:pt x="14" y="21"/>
                    </a:lnTo>
                    <a:lnTo>
                      <a:pt x="21" y="28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8" y="0"/>
                    </a:lnTo>
                    <a:lnTo>
                      <a:pt x="35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09" name="Freeform 165"/>
              <p:cNvSpPr>
                <a:spLocks/>
              </p:cNvSpPr>
              <p:nvPr/>
            </p:nvSpPr>
            <p:spPr bwMode="auto">
              <a:xfrm>
                <a:off x="3734" y="1969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7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21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21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10" name="Freeform 166"/>
              <p:cNvSpPr>
                <a:spLocks/>
              </p:cNvSpPr>
              <p:nvPr/>
            </p:nvSpPr>
            <p:spPr bwMode="auto">
              <a:xfrm>
                <a:off x="3720" y="1997"/>
                <a:ext cx="35" cy="43"/>
              </a:xfrm>
              <a:custGeom>
                <a:avLst/>
                <a:gdLst>
                  <a:gd name="T0" fmla="*/ 28 w 35"/>
                  <a:gd name="T1" fmla="*/ 0 h 43"/>
                  <a:gd name="T2" fmla="*/ 14 w 35"/>
                  <a:gd name="T3" fmla="*/ 14 h 43"/>
                  <a:gd name="T4" fmla="*/ 14 w 35"/>
                  <a:gd name="T5" fmla="*/ 21 h 43"/>
                  <a:gd name="T6" fmla="*/ 0 w 35"/>
                  <a:gd name="T7" fmla="*/ 43 h 43"/>
                  <a:gd name="T8" fmla="*/ 0 w 35"/>
                  <a:gd name="T9" fmla="*/ 43 h 43"/>
                  <a:gd name="T10" fmla="*/ 14 w 35"/>
                  <a:gd name="T11" fmla="*/ 21 h 43"/>
                  <a:gd name="T12" fmla="*/ 21 w 35"/>
                  <a:gd name="T13" fmla="*/ 21 h 43"/>
                  <a:gd name="T14" fmla="*/ 35 w 35"/>
                  <a:gd name="T15" fmla="*/ 7 h 43"/>
                  <a:gd name="T16" fmla="*/ 28 w 35"/>
                  <a:gd name="T17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43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11" name="Freeform 167"/>
              <p:cNvSpPr>
                <a:spLocks/>
              </p:cNvSpPr>
              <p:nvPr/>
            </p:nvSpPr>
            <p:spPr bwMode="auto">
              <a:xfrm>
                <a:off x="3720" y="1990"/>
                <a:ext cx="49" cy="57"/>
              </a:xfrm>
              <a:custGeom>
                <a:avLst/>
                <a:gdLst>
                  <a:gd name="T0" fmla="*/ 35 w 49"/>
                  <a:gd name="T1" fmla="*/ 14 h 57"/>
                  <a:gd name="T2" fmla="*/ 21 w 49"/>
                  <a:gd name="T3" fmla="*/ 28 h 57"/>
                  <a:gd name="T4" fmla="*/ 14 w 49"/>
                  <a:gd name="T5" fmla="*/ 21 h 57"/>
                  <a:gd name="T6" fmla="*/ 21 w 49"/>
                  <a:gd name="T7" fmla="*/ 21 h 57"/>
                  <a:gd name="T8" fmla="*/ 21 w 49"/>
                  <a:gd name="T9" fmla="*/ 28 h 57"/>
                  <a:gd name="T10" fmla="*/ 21 w 49"/>
                  <a:gd name="T11" fmla="*/ 35 h 57"/>
                  <a:gd name="T12" fmla="*/ 21 w 49"/>
                  <a:gd name="T13" fmla="*/ 35 h 57"/>
                  <a:gd name="T14" fmla="*/ 7 w 49"/>
                  <a:gd name="T15" fmla="*/ 57 h 57"/>
                  <a:gd name="T16" fmla="*/ 0 w 49"/>
                  <a:gd name="T17" fmla="*/ 50 h 57"/>
                  <a:gd name="T18" fmla="*/ 0 w 49"/>
                  <a:gd name="T19" fmla="*/ 50 h 57"/>
                  <a:gd name="T20" fmla="*/ 14 w 49"/>
                  <a:gd name="T21" fmla="*/ 28 h 57"/>
                  <a:gd name="T22" fmla="*/ 14 w 49"/>
                  <a:gd name="T23" fmla="*/ 28 h 57"/>
                  <a:gd name="T24" fmla="*/ 14 w 49"/>
                  <a:gd name="T25" fmla="*/ 28 h 57"/>
                  <a:gd name="T26" fmla="*/ 21 w 49"/>
                  <a:gd name="T27" fmla="*/ 28 h 57"/>
                  <a:gd name="T28" fmla="*/ 28 w 49"/>
                  <a:gd name="T29" fmla="*/ 35 h 57"/>
                  <a:gd name="T30" fmla="*/ 21 w 49"/>
                  <a:gd name="T31" fmla="*/ 28 h 57"/>
                  <a:gd name="T32" fmla="*/ 35 w 49"/>
                  <a:gd name="T33" fmla="*/ 14 h 57"/>
                  <a:gd name="T34" fmla="*/ 42 w 49"/>
                  <a:gd name="T35" fmla="*/ 14 h 57"/>
                  <a:gd name="T36" fmla="*/ 35 w 49"/>
                  <a:gd name="T37" fmla="*/ 21 h 57"/>
                  <a:gd name="T38" fmla="*/ 28 w 49"/>
                  <a:gd name="T39" fmla="*/ 14 h 57"/>
                  <a:gd name="T40" fmla="*/ 28 w 49"/>
                  <a:gd name="T41" fmla="*/ 7 h 57"/>
                  <a:gd name="T42" fmla="*/ 35 w 49"/>
                  <a:gd name="T43" fmla="*/ 0 h 57"/>
                  <a:gd name="T44" fmla="*/ 35 w 49"/>
                  <a:gd name="T45" fmla="*/ 7 h 57"/>
                  <a:gd name="T46" fmla="*/ 42 w 49"/>
                  <a:gd name="T47" fmla="*/ 14 h 57"/>
                  <a:gd name="T48" fmla="*/ 49 w 49"/>
                  <a:gd name="T49" fmla="*/ 21 h 57"/>
                  <a:gd name="T50" fmla="*/ 42 w 49"/>
                  <a:gd name="T51" fmla="*/ 21 h 57"/>
                  <a:gd name="T52" fmla="*/ 28 w 49"/>
                  <a:gd name="T53" fmla="*/ 35 h 57"/>
                  <a:gd name="T54" fmla="*/ 28 w 49"/>
                  <a:gd name="T55" fmla="*/ 35 h 57"/>
                  <a:gd name="T56" fmla="*/ 21 w 49"/>
                  <a:gd name="T57" fmla="*/ 35 h 57"/>
                  <a:gd name="T58" fmla="*/ 14 w 49"/>
                  <a:gd name="T59" fmla="*/ 35 h 57"/>
                  <a:gd name="T60" fmla="*/ 14 w 49"/>
                  <a:gd name="T61" fmla="*/ 28 h 57"/>
                  <a:gd name="T62" fmla="*/ 21 w 49"/>
                  <a:gd name="T63" fmla="*/ 35 h 57"/>
                  <a:gd name="T64" fmla="*/ 7 w 49"/>
                  <a:gd name="T65" fmla="*/ 57 h 57"/>
                  <a:gd name="T66" fmla="*/ 7 w 49"/>
                  <a:gd name="T67" fmla="*/ 57 h 57"/>
                  <a:gd name="T68" fmla="*/ 0 w 49"/>
                  <a:gd name="T69" fmla="*/ 50 h 57"/>
                  <a:gd name="T70" fmla="*/ 14 w 49"/>
                  <a:gd name="T71" fmla="*/ 28 h 57"/>
                  <a:gd name="T72" fmla="*/ 21 w 49"/>
                  <a:gd name="T73" fmla="*/ 35 h 57"/>
                  <a:gd name="T74" fmla="*/ 14 w 49"/>
                  <a:gd name="T75" fmla="*/ 28 h 57"/>
                  <a:gd name="T76" fmla="*/ 14 w 49"/>
                  <a:gd name="T77" fmla="*/ 21 h 57"/>
                  <a:gd name="T78" fmla="*/ 14 w 49"/>
                  <a:gd name="T79" fmla="*/ 21 h 57"/>
                  <a:gd name="T80" fmla="*/ 14 w 49"/>
                  <a:gd name="T81" fmla="*/ 21 h 57"/>
                  <a:gd name="T82" fmla="*/ 28 w 49"/>
                  <a:gd name="T83" fmla="*/ 7 h 57"/>
                  <a:gd name="T84" fmla="*/ 35 w 49"/>
                  <a:gd name="T85" fmla="*/ 14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57">
                    <a:moveTo>
                      <a:pt x="35" y="14"/>
                    </a:moveTo>
                    <a:lnTo>
                      <a:pt x="21" y="28"/>
                    </a:lnTo>
                    <a:lnTo>
                      <a:pt x="14" y="21"/>
                    </a:lnTo>
                    <a:lnTo>
                      <a:pt x="21" y="21"/>
                    </a:lnTo>
                    <a:lnTo>
                      <a:pt x="21" y="28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14" y="28"/>
                    </a:lnTo>
                    <a:lnTo>
                      <a:pt x="21" y="28"/>
                    </a:lnTo>
                    <a:lnTo>
                      <a:pt x="28" y="35"/>
                    </a:lnTo>
                    <a:lnTo>
                      <a:pt x="21" y="28"/>
                    </a:lnTo>
                    <a:lnTo>
                      <a:pt x="35" y="14"/>
                    </a:lnTo>
                    <a:lnTo>
                      <a:pt x="42" y="14"/>
                    </a:lnTo>
                    <a:lnTo>
                      <a:pt x="35" y="21"/>
                    </a:lnTo>
                    <a:lnTo>
                      <a:pt x="28" y="14"/>
                    </a:lnTo>
                    <a:lnTo>
                      <a:pt x="28" y="7"/>
                    </a:lnTo>
                    <a:lnTo>
                      <a:pt x="35" y="0"/>
                    </a:lnTo>
                    <a:lnTo>
                      <a:pt x="35" y="7"/>
                    </a:lnTo>
                    <a:lnTo>
                      <a:pt x="42" y="14"/>
                    </a:lnTo>
                    <a:lnTo>
                      <a:pt x="49" y="21"/>
                    </a:lnTo>
                    <a:lnTo>
                      <a:pt x="42" y="21"/>
                    </a:lnTo>
                    <a:lnTo>
                      <a:pt x="28" y="35"/>
                    </a:lnTo>
                    <a:lnTo>
                      <a:pt x="28" y="35"/>
                    </a:lnTo>
                    <a:lnTo>
                      <a:pt x="21" y="35"/>
                    </a:lnTo>
                    <a:lnTo>
                      <a:pt x="14" y="35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7" y="57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8"/>
                    </a:lnTo>
                    <a:lnTo>
                      <a:pt x="21" y="35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14" y="21"/>
                    </a:lnTo>
                    <a:lnTo>
                      <a:pt x="28" y="7"/>
                    </a:lnTo>
                    <a:lnTo>
                      <a:pt x="35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12" name="Freeform 168"/>
              <p:cNvSpPr>
                <a:spLocks/>
              </p:cNvSpPr>
              <p:nvPr/>
            </p:nvSpPr>
            <p:spPr bwMode="auto">
              <a:xfrm>
                <a:off x="3734" y="2011"/>
                <a:ext cx="35" cy="50"/>
              </a:xfrm>
              <a:custGeom>
                <a:avLst/>
                <a:gdLst>
                  <a:gd name="T0" fmla="*/ 28 w 35"/>
                  <a:gd name="T1" fmla="*/ 0 h 50"/>
                  <a:gd name="T2" fmla="*/ 14 w 35"/>
                  <a:gd name="T3" fmla="*/ 14 h 50"/>
                  <a:gd name="T4" fmla="*/ 14 w 35"/>
                  <a:gd name="T5" fmla="*/ 21 h 50"/>
                  <a:gd name="T6" fmla="*/ 0 w 35"/>
                  <a:gd name="T7" fmla="*/ 43 h 50"/>
                  <a:gd name="T8" fmla="*/ 0 w 35"/>
                  <a:gd name="T9" fmla="*/ 50 h 50"/>
                  <a:gd name="T10" fmla="*/ 14 w 35"/>
                  <a:gd name="T11" fmla="*/ 29 h 50"/>
                  <a:gd name="T12" fmla="*/ 21 w 35"/>
                  <a:gd name="T13" fmla="*/ 29 h 50"/>
                  <a:gd name="T14" fmla="*/ 35 w 35"/>
                  <a:gd name="T15" fmla="*/ 7 h 50"/>
                  <a:gd name="T16" fmla="*/ 28 w 35"/>
                  <a:gd name="T17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" h="50">
                    <a:moveTo>
                      <a:pt x="28" y="0"/>
                    </a:moveTo>
                    <a:lnTo>
                      <a:pt x="14" y="14"/>
                    </a:lnTo>
                    <a:lnTo>
                      <a:pt x="14" y="21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35" y="7"/>
                    </a:lnTo>
                    <a:lnTo>
                      <a:pt x="28" y="0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13" name="Freeform 169"/>
              <p:cNvSpPr>
                <a:spLocks/>
              </p:cNvSpPr>
              <p:nvPr/>
            </p:nvSpPr>
            <p:spPr bwMode="auto">
              <a:xfrm>
                <a:off x="3734" y="2011"/>
                <a:ext cx="42" cy="71"/>
              </a:xfrm>
              <a:custGeom>
                <a:avLst/>
                <a:gdLst>
                  <a:gd name="T0" fmla="*/ 35 w 42"/>
                  <a:gd name="T1" fmla="*/ 7 h 71"/>
                  <a:gd name="T2" fmla="*/ 21 w 42"/>
                  <a:gd name="T3" fmla="*/ 21 h 71"/>
                  <a:gd name="T4" fmla="*/ 14 w 42"/>
                  <a:gd name="T5" fmla="*/ 14 h 71"/>
                  <a:gd name="T6" fmla="*/ 21 w 42"/>
                  <a:gd name="T7" fmla="*/ 14 h 71"/>
                  <a:gd name="T8" fmla="*/ 21 w 42"/>
                  <a:gd name="T9" fmla="*/ 21 h 71"/>
                  <a:gd name="T10" fmla="*/ 21 w 42"/>
                  <a:gd name="T11" fmla="*/ 29 h 71"/>
                  <a:gd name="T12" fmla="*/ 21 w 42"/>
                  <a:gd name="T13" fmla="*/ 29 h 71"/>
                  <a:gd name="T14" fmla="*/ 7 w 42"/>
                  <a:gd name="T15" fmla="*/ 50 h 71"/>
                  <a:gd name="T16" fmla="*/ 0 w 42"/>
                  <a:gd name="T17" fmla="*/ 43 h 71"/>
                  <a:gd name="T18" fmla="*/ 7 w 42"/>
                  <a:gd name="T19" fmla="*/ 43 h 71"/>
                  <a:gd name="T20" fmla="*/ 7 w 42"/>
                  <a:gd name="T21" fmla="*/ 50 h 71"/>
                  <a:gd name="T22" fmla="*/ 7 w 42"/>
                  <a:gd name="T23" fmla="*/ 57 h 71"/>
                  <a:gd name="T24" fmla="*/ 0 w 42"/>
                  <a:gd name="T25" fmla="*/ 50 h 71"/>
                  <a:gd name="T26" fmla="*/ 14 w 42"/>
                  <a:gd name="T27" fmla="*/ 29 h 71"/>
                  <a:gd name="T28" fmla="*/ 14 w 42"/>
                  <a:gd name="T29" fmla="*/ 29 h 71"/>
                  <a:gd name="T30" fmla="*/ 14 w 42"/>
                  <a:gd name="T31" fmla="*/ 29 h 71"/>
                  <a:gd name="T32" fmla="*/ 21 w 42"/>
                  <a:gd name="T33" fmla="*/ 29 h 71"/>
                  <a:gd name="T34" fmla="*/ 28 w 42"/>
                  <a:gd name="T35" fmla="*/ 36 h 71"/>
                  <a:gd name="T36" fmla="*/ 21 w 42"/>
                  <a:gd name="T37" fmla="*/ 29 h 71"/>
                  <a:gd name="T38" fmla="*/ 35 w 42"/>
                  <a:gd name="T39" fmla="*/ 7 h 71"/>
                  <a:gd name="T40" fmla="*/ 42 w 42"/>
                  <a:gd name="T41" fmla="*/ 7 h 71"/>
                  <a:gd name="T42" fmla="*/ 42 w 42"/>
                  <a:gd name="T43" fmla="*/ 7 h 71"/>
                  <a:gd name="T44" fmla="*/ 42 w 42"/>
                  <a:gd name="T45" fmla="*/ 14 h 71"/>
                  <a:gd name="T46" fmla="*/ 28 w 42"/>
                  <a:gd name="T47" fmla="*/ 36 h 71"/>
                  <a:gd name="T48" fmla="*/ 28 w 42"/>
                  <a:gd name="T49" fmla="*/ 36 h 71"/>
                  <a:gd name="T50" fmla="*/ 21 w 42"/>
                  <a:gd name="T51" fmla="*/ 36 h 71"/>
                  <a:gd name="T52" fmla="*/ 14 w 42"/>
                  <a:gd name="T53" fmla="*/ 36 h 71"/>
                  <a:gd name="T54" fmla="*/ 14 w 42"/>
                  <a:gd name="T55" fmla="*/ 29 h 71"/>
                  <a:gd name="T56" fmla="*/ 21 w 42"/>
                  <a:gd name="T57" fmla="*/ 36 h 71"/>
                  <a:gd name="T58" fmla="*/ 7 w 42"/>
                  <a:gd name="T59" fmla="*/ 57 h 71"/>
                  <a:gd name="T60" fmla="*/ 0 w 42"/>
                  <a:gd name="T61" fmla="*/ 71 h 71"/>
                  <a:gd name="T62" fmla="*/ 0 w 42"/>
                  <a:gd name="T63" fmla="*/ 50 h 71"/>
                  <a:gd name="T64" fmla="*/ 0 w 42"/>
                  <a:gd name="T65" fmla="*/ 43 h 71"/>
                  <a:gd name="T66" fmla="*/ 0 w 42"/>
                  <a:gd name="T67" fmla="*/ 43 h 71"/>
                  <a:gd name="T68" fmla="*/ 0 w 42"/>
                  <a:gd name="T69" fmla="*/ 43 h 71"/>
                  <a:gd name="T70" fmla="*/ 14 w 42"/>
                  <a:gd name="T71" fmla="*/ 21 h 71"/>
                  <a:gd name="T72" fmla="*/ 21 w 42"/>
                  <a:gd name="T73" fmla="*/ 29 h 71"/>
                  <a:gd name="T74" fmla="*/ 14 w 42"/>
                  <a:gd name="T75" fmla="*/ 21 h 71"/>
                  <a:gd name="T76" fmla="*/ 14 w 42"/>
                  <a:gd name="T77" fmla="*/ 14 h 71"/>
                  <a:gd name="T78" fmla="*/ 14 w 42"/>
                  <a:gd name="T79" fmla="*/ 14 h 71"/>
                  <a:gd name="T80" fmla="*/ 14 w 42"/>
                  <a:gd name="T81" fmla="*/ 14 h 71"/>
                  <a:gd name="T82" fmla="*/ 28 w 42"/>
                  <a:gd name="T83" fmla="*/ 0 h 71"/>
                  <a:gd name="T84" fmla="*/ 35 w 42"/>
                  <a:gd name="T85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2" h="71">
                    <a:moveTo>
                      <a:pt x="35" y="7"/>
                    </a:moveTo>
                    <a:lnTo>
                      <a:pt x="21" y="21"/>
                    </a:lnTo>
                    <a:lnTo>
                      <a:pt x="14" y="14"/>
                    </a:lnTo>
                    <a:lnTo>
                      <a:pt x="21" y="14"/>
                    </a:lnTo>
                    <a:lnTo>
                      <a:pt x="21" y="21"/>
                    </a:lnTo>
                    <a:lnTo>
                      <a:pt x="21" y="29"/>
                    </a:lnTo>
                    <a:lnTo>
                      <a:pt x="21" y="29"/>
                    </a:lnTo>
                    <a:lnTo>
                      <a:pt x="7" y="50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7" y="50"/>
                    </a:lnTo>
                    <a:lnTo>
                      <a:pt x="7" y="57"/>
                    </a:lnTo>
                    <a:lnTo>
                      <a:pt x="0" y="50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14" y="29"/>
                    </a:lnTo>
                    <a:lnTo>
                      <a:pt x="21" y="29"/>
                    </a:lnTo>
                    <a:lnTo>
                      <a:pt x="28" y="36"/>
                    </a:lnTo>
                    <a:lnTo>
                      <a:pt x="21" y="29"/>
                    </a:lnTo>
                    <a:lnTo>
                      <a:pt x="35" y="7"/>
                    </a:lnTo>
                    <a:lnTo>
                      <a:pt x="42" y="7"/>
                    </a:lnTo>
                    <a:lnTo>
                      <a:pt x="42" y="7"/>
                    </a:lnTo>
                    <a:lnTo>
                      <a:pt x="42" y="14"/>
                    </a:lnTo>
                    <a:lnTo>
                      <a:pt x="28" y="36"/>
                    </a:lnTo>
                    <a:lnTo>
                      <a:pt x="28" y="36"/>
                    </a:lnTo>
                    <a:lnTo>
                      <a:pt x="21" y="36"/>
                    </a:lnTo>
                    <a:lnTo>
                      <a:pt x="14" y="36"/>
                    </a:lnTo>
                    <a:lnTo>
                      <a:pt x="14" y="29"/>
                    </a:lnTo>
                    <a:lnTo>
                      <a:pt x="21" y="36"/>
                    </a:lnTo>
                    <a:lnTo>
                      <a:pt x="7" y="57"/>
                    </a:lnTo>
                    <a:lnTo>
                      <a:pt x="0" y="71"/>
                    </a:lnTo>
                    <a:lnTo>
                      <a:pt x="0" y="50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4" y="21"/>
                    </a:lnTo>
                    <a:lnTo>
                      <a:pt x="21" y="29"/>
                    </a:lnTo>
                    <a:lnTo>
                      <a:pt x="14" y="21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14" y="14"/>
                    </a:lnTo>
                    <a:lnTo>
                      <a:pt x="28" y="0"/>
                    </a:lnTo>
                    <a:lnTo>
                      <a:pt x="35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14" name="Freeform 170"/>
              <p:cNvSpPr>
                <a:spLocks/>
              </p:cNvSpPr>
              <p:nvPr/>
            </p:nvSpPr>
            <p:spPr bwMode="auto">
              <a:xfrm>
                <a:off x="3762" y="2004"/>
                <a:ext cx="14" cy="21"/>
              </a:xfrm>
              <a:custGeom>
                <a:avLst/>
                <a:gdLst>
                  <a:gd name="T0" fmla="*/ 7 w 14"/>
                  <a:gd name="T1" fmla="*/ 21 h 21"/>
                  <a:gd name="T2" fmla="*/ 0 w 14"/>
                  <a:gd name="T3" fmla="*/ 14 h 21"/>
                  <a:gd name="T4" fmla="*/ 0 w 14"/>
                  <a:gd name="T5" fmla="*/ 7 h 21"/>
                  <a:gd name="T6" fmla="*/ 7 w 14"/>
                  <a:gd name="T7" fmla="*/ 0 h 21"/>
                  <a:gd name="T8" fmla="*/ 7 w 14"/>
                  <a:gd name="T9" fmla="*/ 7 h 21"/>
                  <a:gd name="T10" fmla="*/ 14 w 14"/>
                  <a:gd name="T11" fmla="*/ 14 h 21"/>
                  <a:gd name="T12" fmla="*/ 7 w 14"/>
                  <a:gd name="T13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1">
                    <a:moveTo>
                      <a:pt x="7" y="21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7" y="7"/>
                    </a:lnTo>
                    <a:lnTo>
                      <a:pt x="14" y="14"/>
                    </a:lnTo>
                    <a:lnTo>
                      <a:pt x="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15" name="Freeform 171"/>
              <p:cNvSpPr>
                <a:spLocks/>
              </p:cNvSpPr>
              <p:nvPr/>
            </p:nvSpPr>
            <p:spPr bwMode="auto">
              <a:xfrm>
                <a:off x="3670" y="1877"/>
                <a:ext cx="163" cy="141"/>
              </a:xfrm>
              <a:custGeom>
                <a:avLst/>
                <a:gdLst>
                  <a:gd name="T0" fmla="*/ 0 w 163"/>
                  <a:gd name="T1" fmla="*/ 7 h 141"/>
                  <a:gd name="T2" fmla="*/ 106 w 163"/>
                  <a:gd name="T3" fmla="*/ 141 h 141"/>
                  <a:gd name="T4" fmla="*/ 163 w 163"/>
                  <a:gd name="T5" fmla="*/ 134 h 141"/>
                  <a:gd name="T6" fmla="*/ 64 w 163"/>
                  <a:gd name="T7" fmla="*/ 0 h 141"/>
                  <a:gd name="T8" fmla="*/ 0 w 163"/>
                  <a:gd name="T9" fmla="*/ 7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3" h="141">
                    <a:moveTo>
                      <a:pt x="0" y="7"/>
                    </a:moveTo>
                    <a:lnTo>
                      <a:pt x="106" y="141"/>
                    </a:lnTo>
                    <a:lnTo>
                      <a:pt x="163" y="134"/>
                    </a:lnTo>
                    <a:lnTo>
                      <a:pt x="64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13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16" name="Freeform 172"/>
              <p:cNvSpPr>
                <a:spLocks/>
              </p:cNvSpPr>
              <p:nvPr/>
            </p:nvSpPr>
            <p:spPr bwMode="auto">
              <a:xfrm>
                <a:off x="3670" y="1877"/>
                <a:ext cx="177" cy="148"/>
              </a:xfrm>
              <a:custGeom>
                <a:avLst/>
                <a:gdLst>
                  <a:gd name="T0" fmla="*/ 7 w 177"/>
                  <a:gd name="T1" fmla="*/ 7 h 148"/>
                  <a:gd name="T2" fmla="*/ 114 w 177"/>
                  <a:gd name="T3" fmla="*/ 141 h 148"/>
                  <a:gd name="T4" fmla="*/ 106 w 177"/>
                  <a:gd name="T5" fmla="*/ 148 h 148"/>
                  <a:gd name="T6" fmla="*/ 106 w 177"/>
                  <a:gd name="T7" fmla="*/ 141 h 148"/>
                  <a:gd name="T8" fmla="*/ 163 w 177"/>
                  <a:gd name="T9" fmla="*/ 134 h 148"/>
                  <a:gd name="T10" fmla="*/ 170 w 177"/>
                  <a:gd name="T11" fmla="*/ 134 h 148"/>
                  <a:gd name="T12" fmla="*/ 163 w 177"/>
                  <a:gd name="T13" fmla="*/ 141 h 148"/>
                  <a:gd name="T14" fmla="*/ 64 w 177"/>
                  <a:gd name="T15" fmla="*/ 7 h 148"/>
                  <a:gd name="T16" fmla="*/ 64 w 177"/>
                  <a:gd name="T17" fmla="*/ 0 h 148"/>
                  <a:gd name="T18" fmla="*/ 64 w 177"/>
                  <a:gd name="T19" fmla="*/ 0 h 148"/>
                  <a:gd name="T20" fmla="*/ 71 w 177"/>
                  <a:gd name="T21" fmla="*/ 0 h 148"/>
                  <a:gd name="T22" fmla="*/ 170 w 177"/>
                  <a:gd name="T23" fmla="*/ 134 h 148"/>
                  <a:gd name="T24" fmla="*/ 177 w 177"/>
                  <a:gd name="T25" fmla="*/ 141 h 148"/>
                  <a:gd name="T26" fmla="*/ 163 w 177"/>
                  <a:gd name="T27" fmla="*/ 141 h 148"/>
                  <a:gd name="T28" fmla="*/ 106 w 177"/>
                  <a:gd name="T29" fmla="*/ 148 h 148"/>
                  <a:gd name="T30" fmla="*/ 106 w 177"/>
                  <a:gd name="T31" fmla="*/ 148 h 148"/>
                  <a:gd name="T32" fmla="*/ 106 w 177"/>
                  <a:gd name="T33" fmla="*/ 148 h 148"/>
                  <a:gd name="T34" fmla="*/ 0 w 177"/>
                  <a:gd name="T35" fmla="*/ 14 h 148"/>
                  <a:gd name="T36" fmla="*/ 7 w 177"/>
                  <a:gd name="T37" fmla="*/ 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48">
                    <a:moveTo>
                      <a:pt x="7" y="7"/>
                    </a:moveTo>
                    <a:lnTo>
                      <a:pt x="114" y="141"/>
                    </a:lnTo>
                    <a:lnTo>
                      <a:pt x="106" y="148"/>
                    </a:lnTo>
                    <a:lnTo>
                      <a:pt x="106" y="141"/>
                    </a:lnTo>
                    <a:lnTo>
                      <a:pt x="163" y="134"/>
                    </a:lnTo>
                    <a:lnTo>
                      <a:pt x="170" y="134"/>
                    </a:lnTo>
                    <a:lnTo>
                      <a:pt x="163" y="141"/>
                    </a:lnTo>
                    <a:lnTo>
                      <a:pt x="64" y="7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1" y="0"/>
                    </a:lnTo>
                    <a:lnTo>
                      <a:pt x="170" y="134"/>
                    </a:lnTo>
                    <a:lnTo>
                      <a:pt x="177" y="141"/>
                    </a:lnTo>
                    <a:lnTo>
                      <a:pt x="163" y="141"/>
                    </a:lnTo>
                    <a:lnTo>
                      <a:pt x="106" y="148"/>
                    </a:lnTo>
                    <a:lnTo>
                      <a:pt x="106" y="148"/>
                    </a:lnTo>
                    <a:lnTo>
                      <a:pt x="106" y="148"/>
                    </a:lnTo>
                    <a:lnTo>
                      <a:pt x="0" y="14"/>
                    </a:lnTo>
                    <a:lnTo>
                      <a:pt x="7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17" name="Freeform 173"/>
              <p:cNvSpPr>
                <a:spLocks/>
              </p:cNvSpPr>
              <p:nvPr/>
            </p:nvSpPr>
            <p:spPr bwMode="auto">
              <a:xfrm>
                <a:off x="3663" y="1877"/>
                <a:ext cx="71" cy="14"/>
              </a:xfrm>
              <a:custGeom>
                <a:avLst/>
                <a:gdLst>
                  <a:gd name="T0" fmla="*/ 71 w 71"/>
                  <a:gd name="T1" fmla="*/ 7 h 14"/>
                  <a:gd name="T2" fmla="*/ 7 w 71"/>
                  <a:gd name="T3" fmla="*/ 14 h 14"/>
                  <a:gd name="T4" fmla="*/ 7 w 71"/>
                  <a:gd name="T5" fmla="*/ 14 h 14"/>
                  <a:gd name="T6" fmla="*/ 0 w 71"/>
                  <a:gd name="T7" fmla="*/ 7 h 14"/>
                  <a:gd name="T8" fmla="*/ 7 w 71"/>
                  <a:gd name="T9" fmla="*/ 7 h 14"/>
                  <a:gd name="T10" fmla="*/ 71 w 71"/>
                  <a:gd name="T11" fmla="*/ 0 h 14"/>
                  <a:gd name="T12" fmla="*/ 71 w 71"/>
                  <a:gd name="T1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">
                    <a:moveTo>
                      <a:pt x="71" y="7"/>
                    </a:moveTo>
                    <a:lnTo>
                      <a:pt x="7" y="14"/>
                    </a:lnTo>
                    <a:lnTo>
                      <a:pt x="7" y="14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1" y="0"/>
                    </a:lnTo>
                    <a:lnTo>
                      <a:pt x="71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18" name="Freeform 174"/>
              <p:cNvSpPr>
                <a:spLocks/>
              </p:cNvSpPr>
              <p:nvPr/>
            </p:nvSpPr>
            <p:spPr bwMode="auto">
              <a:xfrm>
                <a:off x="3713" y="1905"/>
                <a:ext cx="78" cy="85"/>
              </a:xfrm>
              <a:custGeom>
                <a:avLst/>
                <a:gdLst>
                  <a:gd name="T0" fmla="*/ 0 w 78"/>
                  <a:gd name="T1" fmla="*/ 28 h 85"/>
                  <a:gd name="T2" fmla="*/ 35 w 78"/>
                  <a:gd name="T3" fmla="*/ 0 h 85"/>
                  <a:gd name="T4" fmla="*/ 78 w 78"/>
                  <a:gd name="T5" fmla="*/ 64 h 85"/>
                  <a:gd name="T6" fmla="*/ 42 w 78"/>
                  <a:gd name="T7" fmla="*/ 85 h 85"/>
                  <a:gd name="T8" fmla="*/ 0 w 78"/>
                  <a:gd name="T9" fmla="*/ 28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85">
                    <a:moveTo>
                      <a:pt x="0" y="28"/>
                    </a:moveTo>
                    <a:lnTo>
                      <a:pt x="35" y="0"/>
                    </a:lnTo>
                    <a:lnTo>
                      <a:pt x="78" y="64"/>
                    </a:lnTo>
                    <a:lnTo>
                      <a:pt x="42" y="85"/>
                    </a:lnTo>
                    <a:lnTo>
                      <a:pt x="0" y="28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19" name="Freeform 175"/>
              <p:cNvSpPr>
                <a:spLocks/>
              </p:cNvSpPr>
              <p:nvPr/>
            </p:nvSpPr>
            <p:spPr bwMode="auto">
              <a:xfrm>
                <a:off x="3713" y="1898"/>
                <a:ext cx="85" cy="99"/>
              </a:xfrm>
              <a:custGeom>
                <a:avLst/>
                <a:gdLst>
                  <a:gd name="T0" fmla="*/ 0 w 85"/>
                  <a:gd name="T1" fmla="*/ 35 h 99"/>
                  <a:gd name="T2" fmla="*/ 35 w 85"/>
                  <a:gd name="T3" fmla="*/ 7 h 99"/>
                  <a:gd name="T4" fmla="*/ 42 w 85"/>
                  <a:gd name="T5" fmla="*/ 0 h 99"/>
                  <a:gd name="T6" fmla="*/ 42 w 85"/>
                  <a:gd name="T7" fmla="*/ 0 h 99"/>
                  <a:gd name="T8" fmla="*/ 85 w 85"/>
                  <a:gd name="T9" fmla="*/ 64 h 99"/>
                  <a:gd name="T10" fmla="*/ 85 w 85"/>
                  <a:gd name="T11" fmla="*/ 78 h 99"/>
                  <a:gd name="T12" fmla="*/ 85 w 85"/>
                  <a:gd name="T13" fmla="*/ 78 h 99"/>
                  <a:gd name="T14" fmla="*/ 49 w 85"/>
                  <a:gd name="T15" fmla="*/ 99 h 99"/>
                  <a:gd name="T16" fmla="*/ 49 w 85"/>
                  <a:gd name="T17" fmla="*/ 99 h 99"/>
                  <a:gd name="T18" fmla="*/ 42 w 85"/>
                  <a:gd name="T19" fmla="*/ 92 h 99"/>
                  <a:gd name="T20" fmla="*/ 42 w 85"/>
                  <a:gd name="T21" fmla="*/ 92 h 99"/>
                  <a:gd name="T22" fmla="*/ 78 w 85"/>
                  <a:gd name="T23" fmla="*/ 71 h 99"/>
                  <a:gd name="T24" fmla="*/ 85 w 85"/>
                  <a:gd name="T25" fmla="*/ 78 h 99"/>
                  <a:gd name="T26" fmla="*/ 78 w 85"/>
                  <a:gd name="T27" fmla="*/ 71 h 99"/>
                  <a:gd name="T28" fmla="*/ 35 w 85"/>
                  <a:gd name="T29" fmla="*/ 7 h 99"/>
                  <a:gd name="T30" fmla="*/ 42 w 85"/>
                  <a:gd name="T31" fmla="*/ 0 h 99"/>
                  <a:gd name="T32" fmla="*/ 42 w 85"/>
                  <a:gd name="T33" fmla="*/ 14 h 99"/>
                  <a:gd name="T34" fmla="*/ 7 w 85"/>
                  <a:gd name="T35" fmla="*/ 42 h 99"/>
                  <a:gd name="T36" fmla="*/ 0 w 85"/>
                  <a:gd name="T37" fmla="*/ 3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99">
                    <a:moveTo>
                      <a:pt x="0" y="35"/>
                    </a:moveTo>
                    <a:lnTo>
                      <a:pt x="35" y="7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85" y="64"/>
                    </a:lnTo>
                    <a:lnTo>
                      <a:pt x="85" y="78"/>
                    </a:lnTo>
                    <a:lnTo>
                      <a:pt x="85" y="78"/>
                    </a:lnTo>
                    <a:lnTo>
                      <a:pt x="49" y="99"/>
                    </a:lnTo>
                    <a:lnTo>
                      <a:pt x="49" y="99"/>
                    </a:lnTo>
                    <a:lnTo>
                      <a:pt x="42" y="92"/>
                    </a:lnTo>
                    <a:lnTo>
                      <a:pt x="42" y="92"/>
                    </a:lnTo>
                    <a:lnTo>
                      <a:pt x="78" y="71"/>
                    </a:lnTo>
                    <a:lnTo>
                      <a:pt x="85" y="78"/>
                    </a:lnTo>
                    <a:lnTo>
                      <a:pt x="78" y="71"/>
                    </a:lnTo>
                    <a:lnTo>
                      <a:pt x="35" y="7"/>
                    </a:lnTo>
                    <a:lnTo>
                      <a:pt x="42" y="0"/>
                    </a:lnTo>
                    <a:lnTo>
                      <a:pt x="42" y="14"/>
                    </a:lnTo>
                    <a:lnTo>
                      <a:pt x="7" y="42"/>
                    </a:lnTo>
                    <a:lnTo>
                      <a:pt x="0" y="35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20" name="Freeform 176"/>
              <p:cNvSpPr>
                <a:spLocks/>
              </p:cNvSpPr>
              <p:nvPr/>
            </p:nvSpPr>
            <p:spPr bwMode="auto">
              <a:xfrm>
                <a:off x="3713" y="1926"/>
                <a:ext cx="49" cy="64"/>
              </a:xfrm>
              <a:custGeom>
                <a:avLst/>
                <a:gdLst>
                  <a:gd name="T0" fmla="*/ 42 w 49"/>
                  <a:gd name="T1" fmla="*/ 64 h 64"/>
                  <a:gd name="T2" fmla="*/ 0 w 49"/>
                  <a:gd name="T3" fmla="*/ 7 h 64"/>
                  <a:gd name="T4" fmla="*/ 0 w 49"/>
                  <a:gd name="T5" fmla="*/ 7 h 64"/>
                  <a:gd name="T6" fmla="*/ 0 w 49"/>
                  <a:gd name="T7" fmla="*/ 7 h 64"/>
                  <a:gd name="T8" fmla="*/ 7 w 49"/>
                  <a:gd name="T9" fmla="*/ 0 h 64"/>
                  <a:gd name="T10" fmla="*/ 49 w 49"/>
                  <a:gd name="T11" fmla="*/ 57 h 64"/>
                  <a:gd name="T12" fmla="*/ 42 w 49"/>
                  <a:gd name="T13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64">
                    <a:moveTo>
                      <a:pt x="42" y="64"/>
                    </a:moveTo>
                    <a:lnTo>
                      <a:pt x="0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49" y="57"/>
                    </a:lnTo>
                    <a:lnTo>
                      <a:pt x="42" y="64"/>
                    </a:lnTo>
                    <a:close/>
                  </a:path>
                </a:pathLst>
              </a:cu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21" name="Freeform 177"/>
              <p:cNvSpPr>
                <a:spLocks/>
              </p:cNvSpPr>
              <p:nvPr/>
            </p:nvSpPr>
            <p:spPr bwMode="auto">
              <a:xfrm>
                <a:off x="3720" y="1919"/>
                <a:ext cx="64" cy="57"/>
              </a:xfrm>
              <a:custGeom>
                <a:avLst/>
                <a:gdLst>
                  <a:gd name="T0" fmla="*/ 35 w 64"/>
                  <a:gd name="T1" fmla="*/ 0 h 57"/>
                  <a:gd name="T2" fmla="*/ 64 w 64"/>
                  <a:gd name="T3" fmla="*/ 35 h 57"/>
                  <a:gd name="T4" fmla="*/ 28 w 64"/>
                  <a:gd name="T5" fmla="*/ 57 h 57"/>
                  <a:gd name="T6" fmla="*/ 0 w 64"/>
                  <a:gd name="T7" fmla="*/ 21 h 57"/>
                  <a:gd name="T8" fmla="*/ 35 w 64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57">
                    <a:moveTo>
                      <a:pt x="35" y="0"/>
                    </a:moveTo>
                    <a:lnTo>
                      <a:pt x="64" y="35"/>
                    </a:lnTo>
                    <a:lnTo>
                      <a:pt x="28" y="57"/>
                    </a:lnTo>
                    <a:lnTo>
                      <a:pt x="0" y="21"/>
                    </a:lnTo>
                    <a:lnTo>
                      <a:pt x="35" y="0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2322" name="Picture 178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0" y="1926"/>
                <a:ext cx="64" cy="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323" name="Freeform 179"/>
              <p:cNvSpPr>
                <a:spLocks/>
              </p:cNvSpPr>
              <p:nvPr/>
            </p:nvSpPr>
            <p:spPr bwMode="auto">
              <a:xfrm>
                <a:off x="3550" y="686"/>
                <a:ext cx="885" cy="631"/>
              </a:xfrm>
              <a:custGeom>
                <a:avLst/>
                <a:gdLst>
                  <a:gd name="T0" fmla="*/ 0 w 885"/>
                  <a:gd name="T1" fmla="*/ 269 h 631"/>
                  <a:gd name="T2" fmla="*/ 751 w 885"/>
                  <a:gd name="T3" fmla="*/ 0 h 631"/>
                  <a:gd name="T4" fmla="*/ 885 w 885"/>
                  <a:gd name="T5" fmla="*/ 361 h 631"/>
                  <a:gd name="T6" fmla="*/ 134 w 885"/>
                  <a:gd name="T7" fmla="*/ 631 h 631"/>
                  <a:gd name="T8" fmla="*/ 0 w 885"/>
                  <a:gd name="T9" fmla="*/ 269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5" h="631">
                    <a:moveTo>
                      <a:pt x="0" y="269"/>
                    </a:moveTo>
                    <a:lnTo>
                      <a:pt x="751" y="0"/>
                    </a:lnTo>
                    <a:lnTo>
                      <a:pt x="885" y="361"/>
                    </a:lnTo>
                    <a:lnTo>
                      <a:pt x="134" y="631"/>
                    </a:lnTo>
                    <a:lnTo>
                      <a:pt x="0" y="269"/>
                    </a:lnTo>
                    <a:close/>
                  </a:path>
                </a:pathLst>
              </a:cu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62324" name="Picture 180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50" y="693"/>
                <a:ext cx="885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325" name="Freeform 181"/>
              <p:cNvSpPr>
                <a:spLocks/>
              </p:cNvSpPr>
              <p:nvPr/>
            </p:nvSpPr>
            <p:spPr bwMode="auto">
              <a:xfrm>
                <a:off x="3422" y="1671"/>
                <a:ext cx="7" cy="7"/>
              </a:xfrm>
              <a:custGeom>
                <a:avLst/>
                <a:gdLst>
                  <a:gd name="T0" fmla="*/ 0 w 7"/>
                  <a:gd name="T1" fmla="*/ 7 h 7"/>
                  <a:gd name="T2" fmla="*/ 0 w 7"/>
                  <a:gd name="T3" fmla="*/ 7 h 7"/>
                  <a:gd name="T4" fmla="*/ 7 w 7"/>
                  <a:gd name="T5" fmla="*/ 0 h 7"/>
                  <a:gd name="T6" fmla="*/ 7 w 7"/>
                  <a:gd name="T7" fmla="*/ 0 h 7"/>
                  <a:gd name="T8" fmla="*/ 7 w 7"/>
                  <a:gd name="T9" fmla="*/ 0 h 7"/>
                  <a:gd name="T10" fmla="*/ 0 w 7"/>
                  <a:gd name="T11" fmla="*/ 0 h 7"/>
                  <a:gd name="T12" fmla="*/ 0 w 7"/>
                  <a:gd name="T13" fmla="*/ 0 h 7"/>
                  <a:gd name="T14" fmla="*/ 0 w 7"/>
                  <a:gd name="T15" fmla="*/ 0 h 7"/>
                  <a:gd name="T16" fmla="*/ 0 w 7"/>
                  <a:gd name="T1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lnTo>
                      <a:pt x="0" y="7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26" name="Freeform 182"/>
              <p:cNvSpPr>
                <a:spLocks/>
              </p:cNvSpPr>
              <p:nvPr/>
            </p:nvSpPr>
            <p:spPr bwMode="auto">
              <a:xfrm>
                <a:off x="3365" y="1657"/>
                <a:ext cx="78" cy="92"/>
              </a:xfrm>
              <a:custGeom>
                <a:avLst/>
                <a:gdLst>
                  <a:gd name="T0" fmla="*/ 57 w 78"/>
                  <a:gd name="T1" fmla="*/ 21 h 92"/>
                  <a:gd name="T2" fmla="*/ 78 w 78"/>
                  <a:gd name="T3" fmla="*/ 35 h 92"/>
                  <a:gd name="T4" fmla="*/ 78 w 78"/>
                  <a:gd name="T5" fmla="*/ 35 h 92"/>
                  <a:gd name="T6" fmla="*/ 78 w 78"/>
                  <a:gd name="T7" fmla="*/ 35 h 92"/>
                  <a:gd name="T8" fmla="*/ 8 w 78"/>
                  <a:gd name="T9" fmla="*/ 92 h 92"/>
                  <a:gd name="T10" fmla="*/ 0 w 78"/>
                  <a:gd name="T11" fmla="*/ 85 h 92"/>
                  <a:gd name="T12" fmla="*/ 0 w 78"/>
                  <a:gd name="T13" fmla="*/ 85 h 92"/>
                  <a:gd name="T14" fmla="*/ 29 w 78"/>
                  <a:gd name="T15" fmla="*/ 0 h 92"/>
                  <a:gd name="T16" fmla="*/ 29 w 78"/>
                  <a:gd name="T17" fmla="*/ 0 h 92"/>
                  <a:gd name="T18" fmla="*/ 36 w 78"/>
                  <a:gd name="T19" fmla="*/ 7 h 92"/>
                  <a:gd name="T20" fmla="*/ 36 w 78"/>
                  <a:gd name="T21" fmla="*/ 7 h 92"/>
                  <a:gd name="T22" fmla="*/ 8 w 78"/>
                  <a:gd name="T23" fmla="*/ 92 h 92"/>
                  <a:gd name="T24" fmla="*/ 0 w 78"/>
                  <a:gd name="T25" fmla="*/ 85 h 92"/>
                  <a:gd name="T26" fmla="*/ 0 w 78"/>
                  <a:gd name="T27" fmla="*/ 85 h 92"/>
                  <a:gd name="T28" fmla="*/ 71 w 78"/>
                  <a:gd name="T29" fmla="*/ 28 h 92"/>
                  <a:gd name="T30" fmla="*/ 78 w 78"/>
                  <a:gd name="T31" fmla="*/ 35 h 92"/>
                  <a:gd name="T32" fmla="*/ 71 w 78"/>
                  <a:gd name="T33" fmla="*/ 42 h 92"/>
                  <a:gd name="T34" fmla="*/ 50 w 78"/>
                  <a:gd name="T35" fmla="*/ 28 h 92"/>
                  <a:gd name="T36" fmla="*/ 57 w 78"/>
                  <a:gd name="T37" fmla="*/ 2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8" h="92">
                    <a:moveTo>
                      <a:pt x="57" y="21"/>
                    </a:moveTo>
                    <a:lnTo>
                      <a:pt x="78" y="35"/>
                    </a:lnTo>
                    <a:lnTo>
                      <a:pt x="78" y="35"/>
                    </a:lnTo>
                    <a:lnTo>
                      <a:pt x="78" y="35"/>
                    </a:lnTo>
                    <a:lnTo>
                      <a:pt x="8" y="92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36" y="7"/>
                    </a:lnTo>
                    <a:lnTo>
                      <a:pt x="36" y="7"/>
                    </a:lnTo>
                    <a:lnTo>
                      <a:pt x="8" y="92"/>
                    </a:lnTo>
                    <a:lnTo>
                      <a:pt x="0" y="85"/>
                    </a:lnTo>
                    <a:lnTo>
                      <a:pt x="0" y="85"/>
                    </a:lnTo>
                    <a:lnTo>
                      <a:pt x="71" y="28"/>
                    </a:lnTo>
                    <a:lnTo>
                      <a:pt x="78" y="35"/>
                    </a:lnTo>
                    <a:lnTo>
                      <a:pt x="71" y="42"/>
                    </a:lnTo>
                    <a:lnTo>
                      <a:pt x="50" y="28"/>
                    </a:lnTo>
                    <a:lnTo>
                      <a:pt x="57" y="21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27" name="Freeform 183"/>
              <p:cNvSpPr>
                <a:spLocks/>
              </p:cNvSpPr>
              <p:nvPr/>
            </p:nvSpPr>
            <p:spPr bwMode="auto">
              <a:xfrm>
                <a:off x="3394" y="1664"/>
                <a:ext cx="28" cy="21"/>
              </a:xfrm>
              <a:custGeom>
                <a:avLst/>
                <a:gdLst>
                  <a:gd name="T0" fmla="*/ 7 w 28"/>
                  <a:gd name="T1" fmla="*/ 0 h 21"/>
                  <a:gd name="T2" fmla="*/ 28 w 28"/>
                  <a:gd name="T3" fmla="*/ 14 h 21"/>
                  <a:gd name="T4" fmla="*/ 28 w 28"/>
                  <a:gd name="T5" fmla="*/ 14 h 21"/>
                  <a:gd name="T6" fmla="*/ 28 w 28"/>
                  <a:gd name="T7" fmla="*/ 14 h 21"/>
                  <a:gd name="T8" fmla="*/ 21 w 28"/>
                  <a:gd name="T9" fmla="*/ 21 h 21"/>
                  <a:gd name="T10" fmla="*/ 0 w 28"/>
                  <a:gd name="T11" fmla="*/ 7 h 21"/>
                  <a:gd name="T12" fmla="*/ 7 w 28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21">
                    <a:moveTo>
                      <a:pt x="7" y="0"/>
                    </a:moveTo>
                    <a:lnTo>
                      <a:pt x="28" y="14"/>
                    </a:lnTo>
                    <a:lnTo>
                      <a:pt x="28" y="14"/>
                    </a:lnTo>
                    <a:lnTo>
                      <a:pt x="28" y="14"/>
                    </a:lnTo>
                    <a:lnTo>
                      <a:pt x="21" y="21"/>
                    </a:lnTo>
                    <a:lnTo>
                      <a:pt x="0" y="7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28" name="Freeform 184"/>
              <p:cNvSpPr>
                <a:spLocks/>
              </p:cNvSpPr>
              <p:nvPr/>
            </p:nvSpPr>
            <p:spPr bwMode="auto">
              <a:xfrm>
                <a:off x="3373" y="1664"/>
                <a:ext cx="70" cy="85"/>
              </a:xfrm>
              <a:custGeom>
                <a:avLst/>
                <a:gdLst>
                  <a:gd name="T0" fmla="*/ 49 w 70"/>
                  <a:gd name="T1" fmla="*/ 14 h 85"/>
                  <a:gd name="T2" fmla="*/ 70 w 70"/>
                  <a:gd name="T3" fmla="*/ 28 h 85"/>
                  <a:gd name="T4" fmla="*/ 0 w 70"/>
                  <a:gd name="T5" fmla="*/ 85 h 85"/>
                  <a:gd name="T6" fmla="*/ 28 w 70"/>
                  <a:gd name="T7" fmla="*/ 0 h 85"/>
                  <a:gd name="T8" fmla="*/ 49 w 70"/>
                  <a:gd name="T9" fmla="*/ 1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85">
                    <a:moveTo>
                      <a:pt x="49" y="14"/>
                    </a:moveTo>
                    <a:lnTo>
                      <a:pt x="70" y="28"/>
                    </a:lnTo>
                    <a:lnTo>
                      <a:pt x="0" y="85"/>
                    </a:lnTo>
                    <a:lnTo>
                      <a:pt x="28" y="0"/>
                    </a:lnTo>
                    <a:lnTo>
                      <a:pt x="49" y="14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329" name="Freeform 185"/>
              <p:cNvSpPr>
                <a:spLocks/>
              </p:cNvSpPr>
              <p:nvPr/>
            </p:nvSpPr>
            <p:spPr bwMode="auto">
              <a:xfrm>
                <a:off x="3727" y="1168"/>
                <a:ext cx="14" cy="7"/>
              </a:xfrm>
              <a:custGeom>
                <a:avLst/>
                <a:gdLst>
                  <a:gd name="T0" fmla="*/ 7 w 14"/>
                  <a:gd name="T1" fmla="*/ 0 h 7"/>
                  <a:gd name="T2" fmla="*/ 7 w 14"/>
                  <a:gd name="T3" fmla="*/ 0 h 7"/>
                  <a:gd name="T4" fmla="*/ 0 w 14"/>
                  <a:gd name="T5" fmla="*/ 0 h 7"/>
                  <a:gd name="T6" fmla="*/ 0 w 14"/>
                  <a:gd name="T7" fmla="*/ 7 h 7"/>
                  <a:gd name="T8" fmla="*/ 7 w 14"/>
                  <a:gd name="T9" fmla="*/ 7 h 7"/>
                  <a:gd name="T10" fmla="*/ 7 w 14"/>
                  <a:gd name="T11" fmla="*/ 7 h 7"/>
                  <a:gd name="T12" fmla="*/ 7 w 14"/>
                  <a:gd name="T13" fmla="*/ 7 h 7"/>
                  <a:gd name="T14" fmla="*/ 14 w 14"/>
                  <a:gd name="T15" fmla="*/ 0 h 7"/>
                  <a:gd name="T16" fmla="*/ 7 w 14"/>
                  <a:gd name="T1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" h="7">
                    <a:moveTo>
                      <a:pt x="7" y="0"/>
                    </a:moveTo>
                    <a:lnTo>
                      <a:pt x="7" y="0"/>
                    </a:lnTo>
                    <a:lnTo>
                      <a:pt x="0" y="0"/>
                    </a:lnTo>
                    <a:lnTo>
                      <a:pt x="0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7" y="7"/>
                    </a:lnTo>
                    <a:lnTo>
                      <a:pt x="14" y="0"/>
                    </a:lnTo>
                    <a:lnTo>
                      <a:pt x="7" y="0"/>
                    </a:lnTo>
                    <a:close/>
                  </a:path>
                </a:pathLst>
              </a:cu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2330" name="Freeform 186"/>
            <p:cNvSpPr>
              <a:spLocks/>
            </p:cNvSpPr>
            <p:nvPr/>
          </p:nvSpPr>
          <p:spPr bwMode="auto">
            <a:xfrm>
              <a:off x="4573" y="1776"/>
              <a:ext cx="46" cy="64"/>
            </a:xfrm>
            <a:custGeom>
              <a:avLst/>
              <a:gdLst>
                <a:gd name="T0" fmla="*/ 21 w 78"/>
                <a:gd name="T1" fmla="*/ 71 h 92"/>
                <a:gd name="T2" fmla="*/ 0 w 78"/>
                <a:gd name="T3" fmla="*/ 57 h 92"/>
                <a:gd name="T4" fmla="*/ 0 w 78"/>
                <a:gd name="T5" fmla="*/ 57 h 92"/>
                <a:gd name="T6" fmla="*/ 0 w 78"/>
                <a:gd name="T7" fmla="*/ 57 h 92"/>
                <a:gd name="T8" fmla="*/ 71 w 78"/>
                <a:gd name="T9" fmla="*/ 0 h 92"/>
                <a:gd name="T10" fmla="*/ 78 w 78"/>
                <a:gd name="T11" fmla="*/ 7 h 92"/>
                <a:gd name="T12" fmla="*/ 78 w 78"/>
                <a:gd name="T13" fmla="*/ 7 h 92"/>
                <a:gd name="T14" fmla="*/ 49 w 78"/>
                <a:gd name="T15" fmla="*/ 92 h 92"/>
                <a:gd name="T16" fmla="*/ 49 w 78"/>
                <a:gd name="T17" fmla="*/ 92 h 92"/>
                <a:gd name="T18" fmla="*/ 42 w 78"/>
                <a:gd name="T19" fmla="*/ 85 h 92"/>
                <a:gd name="T20" fmla="*/ 42 w 78"/>
                <a:gd name="T21" fmla="*/ 85 h 92"/>
                <a:gd name="T22" fmla="*/ 71 w 78"/>
                <a:gd name="T23" fmla="*/ 0 h 92"/>
                <a:gd name="T24" fmla="*/ 78 w 78"/>
                <a:gd name="T25" fmla="*/ 7 h 92"/>
                <a:gd name="T26" fmla="*/ 78 w 78"/>
                <a:gd name="T27" fmla="*/ 7 h 92"/>
                <a:gd name="T28" fmla="*/ 7 w 78"/>
                <a:gd name="T29" fmla="*/ 64 h 92"/>
                <a:gd name="T30" fmla="*/ 0 w 78"/>
                <a:gd name="T31" fmla="*/ 57 h 92"/>
                <a:gd name="T32" fmla="*/ 7 w 78"/>
                <a:gd name="T33" fmla="*/ 50 h 92"/>
                <a:gd name="T34" fmla="*/ 28 w 78"/>
                <a:gd name="T35" fmla="*/ 64 h 92"/>
                <a:gd name="T36" fmla="*/ 21 w 78"/>
                <a:gd name="T37" fmla="*/ 7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92">
                  <a:moveTo>
                    <a:pt x="21" y="71"/>
                  </a:move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71" y="0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2" y="85"/>
                  </a:lnTo>
                  <a:lnTo>
                    <a:pt x="42" y="85"/>
                  </a:lnTo>
                  <a:lnTo>
                    <a:pt x="71" y="0"/>
                  </a:lnTo>
                  <a:lnTo>
                    <a:pt x="78" y="7"/>
                  </a:lnTo>
                  <a:lnTo>
                    <a:pt x="78" y="7"/>
                  </a:lnTo>
                  <a:lnTo>
                    <a:pt x="7" y="64"/>
                  </a:lnTo>
                  <a:lnTo>
                    <a:pt x="0" y="57"/>
                  </a:lnTo>
                  <a:lnTo>
                    <a:pt x="7" y="50"/>
                  </a:lnTo>
                  <a:lnTo>
                    <a:pt x="28" y="64"/>
                  </a:lnTo>
                  <a:lnTo>
                    <a:pt x="21" y="71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31" name="Freeform 187"/>
            <p:cNvSpPr>
              <a:spLocks/>
            </p:cNvSpPr>
            <p:nvPr/>
          </p:nvSpPr>
          <p:spPr bwMode="auto">
            <a:xfrm>
              <a:off x="4585" y="1821"/>
              <a:ext cx="17" cy="14"/>
            </a:xfrm>
            <a:custGeom>
              <a:avLst/>
              <a:gdLst>
                <a:gd name="T0" fmla="*/ 21 w 28"/>
                <a:gd name="T1" fmla="*/ 21 h 21"/>
                <a:gd name="T2" fmla="*/ 0 w 28"/>
                <a:gd name="T3" fmla="*/ 7 h 21"/>
                <a:gd name="T4" fmla="*/ 0 w 28"/>
                <a:gd name="T5" fmla="*/ 7 h 21"/>
                <a:gd name="T6" fmla="*/ 0 w 28"/>
                <a:gd name="T7" fmla="*/ 7 h 21"/>
                <a:gd name="T8" fmla="*/ 7 w 28"/>
                <a:gd name="T9" fmla="*/ 0 h 21"/>
                <a:gd name="T10" fmla="*/ 28 w 28"/>
                <a:gd name="T11" fmla="*/ 14 h 21"/>
                <a:gd name="T12" fmla="*/ 21 w 28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1">
                  <a:moveTo>
                    <a:pt x="21" y="21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28" y="14"/>
                  </a:lnTo>
                  <a:lnTo>
                    <a:pt x="21" y="21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32" name="Freeform 188"/>
            <p:cNvSpPr>
              <a:spLocks/>
            </p:cNvSpPr>
            <p:nvPr/>
          </p:nvSpPr>
          <p:spPr bwMode="auto">
            <a:xfrm>
              <a:off x="4573" y="1776"/>
              <a:ext cx="42" cy="59"/>
            </a:xfrm>
            <a:custGeom>
              <a:avLst/>
              <a:gdLst>
                <a:gd name="T0" fmla="*/ 21 w 71"/>
                <a:gd name="T1" fmla="*/ 71 h 85"/>
                <a:gd name="T2" fmla="*/ 0 w 71"/>
                <a:gd name="T3" fmla="*/ 57 h 85"/>
                <a:gd name="T4" fmla="*/ 71 w 71"/>
                <a:gd name="T5" fmla="*/ 0 h 85"/>
                <a:gd name="T6" fmla="*/ 42 w 71"/>
                <a:gd name="T7" fmla="*/ 85 h 85"/>
                <a:gd name="T8" fmla="*/ 21 w 71"/>
                <a:gd name="T9" fmla="*/ 7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85">
                  <a:moveTo>
                    <a:pt x="21" y="71"/>
                  </a:moveTo>
                  <a:lnTo>
                    <a:pt x="0" y="57"/>
                  </a:lnTo>
                  <a:lnTo>
                    <a:pt x="71" y="0"/>
                  </a:lnTo>
                  <a:lnTo>
                    <a:pt x="42" y="85"/>
                  </a:lnTo>
                  <a:lnTo>
                    <a:pt x="21" y="71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33" name="Freeform 189"/>
            <p:cNvSpPr>
              <a:spLocks/>
            </p:cNvSpPr>
            <p:nvPr/>
          </p:nvSpPr>
          <p:spPr bwMode="auto">
            <a:xfrm>
              <a:off x="4400" y="2178"/>
              <a:ext cx="4" cy="5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35" name="Freeform 191"/>
            <p:cNvSpPr>
              <a:spLocks/>
            </p:cNvSpPr>
            <p:nvPr/>
          </p:nvSpPr>
          <p:spPr bwMode="auto">
            <a:xfrm>
              <a:off x="4400" y="1825"/>
              <a:ext cx="190" cy="358"/>
            </a:xfrm>
            <a:custGeom>
              <a:avLst/>
              <a:gdLst>
                <a:gd name="T0" fmla="*/ 0 w 319"/>
                <a:gd name="T1" fmla="*/ 503 h 510"/>
                <a:gd name="T2" fmla="*/ 7 w 319"/>
                <a:gd name="T3" fmla="*/ 510 h 510"/>
                <a:gd name="T4" fmla="*/ 319 w 319"/>
                <a:gd name="T5" fmla="*/ 7 h 510"/>
                <a:gd name="T6" fmla="*/ 312 w 319"/>
                <a:gd name="T7" fmla="*/ 0 h 510"/>
                <a:gd name="T8" fmla="*/ 0 w 319"/>
                <a:gd name="T9" fmla="*/ 503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510">
                  <a:moveTo>
                    <a:pt x="0" y="503"/>
                  </a:moveTo>
                  <a:lnTo>
                    <a:pt x="7" y="510"/>
                  </a:lnTo>
                  <a:lnTo>
                    <a:pt x="319" y="7"/>
                  </a:lnTo>
                  <a:lnTo>
                    <a:pt x="312" y="0"/>
                  </a:lnTo>
                  <a:lnTo>
                    <a:pt x="0" y="503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36" name="Freeform 192"/>
            <p:cNvSpPr>
              <a:spLocks/>
            </p:cNvSpPr>
            <p:nvPr/>
          </p:nvSpPr>
          <p:spPr bwMode="auto">
            <a:xfrm>
              <a:off x="4442" y="2430"/>
              <a:ext cx="4" cy="6"/>
            </a:xfrm>
            <a:custGeom>
              <a:avLst/>
              <a:gdLst>
                <a:gd name="T0" fmla="*/ 0 w 7"/>
                <a:gd name="T1" fmla="*/ 8 h 8"/>
                <a:gd name="T2" fmla="*/ 0 w 7"/>
                <a:gd name="T3" fmla="*/ 8 h 8"/>
                <a:gd name="T4" fmla="*/ 7 w 7"/>
                <a:gd name="T5" fmla="*/ 0 h 8"/>
                <a:gd name="T6" fmla="*/ 7 w 7"/>
                <a:gd name="T7" fmla="*/ 0 h 8"/>
                <a:gd name="T8" fmla="*/ 0 w 7"/>
                <a:gd name="T9" fmla="*/ 0 h 8"/>
                <a:gd name="T10" fmla="*/ 0 w 7"/>
                <a:gd name="T11" fmla="*/ 0 h 8"/>
                <a:gd name="T12" fmla="*/ 0 w 7"/>
                <a:gd name="T13" fmla="*/ 0 h 8"/>
                <a:gd name="T14" fmla="*/ 0 w 7"/>
                <a:gd name="T15" fmla="*/ 0 h 8"/>
                <a:gd name="T16" fmla="*/ 0 w 7"/>
                <a:gd name="T1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8">
                  <a:moveTo>
                    <a:pt x="0" y="8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37" name="Freeform 193"/>
            <p:cNvSpPr>
              <a:spLocks/>
            </p:cNvSpPr>
            <p:nvPr/>
          </p:nvSpPr>
          <p:spPr bwMode="auto">
            <a:xfrm>
              <a:off x="4417" y="2425"/>
              <a:ext cx="38" cy="65"/>
            </a:xfrm>
            <a:custGeom>
              <a:avLst/>
              <a:gdLst>
                <a:gd name="T0" fmla="*/ 43 w 64"/>
                <a:gd name="T1" fmla="*/ 15 h 92"/>
                <a:gd name="T2" fmla="*/ 64 w 64"/>
                <a:gd name="T3" fmla="*/ 22 h 92"/>
                <a:gd name="T4" fmla="*/ 64 w 64"/>
                <a:gd name="T5" fmla="*/ 22 h 92"/>
                <a:gd name="T6" fmla="*/ 64 w 64"/>
                <a:gd name="T7" fmla="*/ 22 h 92"/>
                <a:gd name="T8" fmla="*/ 8 w 64"/>
                <a:gd name="T9" fmla="*/ 92 h 92"/>
                <a:gd name="T10" fmla="*/ 0 w 64"/>
                <a:gd name="T11" fmla="*/ 92 h 92"/>
                <a:gd name="T12" fmla="*/ 0 w 64"/>
                <a:gd name="T13" fmla="*/ 92 h 92"/>
                <a:gd name="T14" fmla="*/ 15 w 64"/>
                <a:gd name="T15" fmla="*/ 0 h 92"/>
                <a:gd name="T16" fmla="*/ 15 w 64"/>
                <a:gd name="T17" fmla="*/ 0 h 92"/>
                <a:gd name="T18" fmla="*/ 22 w 64"/>
                <a:gd name="T19" fmla="*/ 0 h 92"/>
                <a:gd name="T20" fmla="*/ 22 w 64"/>
                <a:gd name="T21" fmla="*/ 0 h 92"/>
                <a:gd name="T22" fmla="*/ 8 w 64"/>
                <a:gd name="T23" fmla="*/ 92 h 92"/>
                <a:gd name="T24" fmla="*/ 8 w 64"/>
                <a:gd name="T25" fmla="*/ 92 h 92"/>
                <a:gd name="T26" fmla="*/ 0 w 64"/>
                <a:gd name="T27" fmla="*/ 92 h 92"/>
                <a:gd name="T28" fmla="*/ 57 w 64"/>
                <a:gd name="T29" fmla="*/ 22 h 92"/>
                <a:gd name="T30" fmla="*/ 64 w 64"/>
                <a:gd name="T31" fmla="*/ 22 h 92"/>
                <a:gd name="T32" fmla="*/ 64 w 64"/>
                <a:gd name="T33" fmla="*/ 29 h 92"/>
                <a:gd name="T34" fmla="*/ 43 w 64"/>
                <a:gd name="T35" fmla="*/ 22 h 92"/>
                <a:gd name="T36" fmla="*/ 43 w 64"/>
                <a:gd name="T37" fmla="*/ 1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92">
                  <a:moveTo>
                    <a:pt x="43" y="15"/>
                  </a:moveTo>
                  <a:lnTo>
                    <a:pt x="64" y="22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8" y="92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8" y="92"/>
                  </a:lnTo>
                  <a:lnTo>
                    <a:pt x="8" y="92"/>
                  </a:lnTo>
                  <a:lnTo>
                    <a:pt x="0" y="92"/>
                  </a:lnTo>
                  <a:lnTo>
                    <a:pt x="57" y="22"/>
                  </a:lnTo>
                  <a:lnTo>
                    <a:pt x="64" y="22"/>
                  </a:lnTo>
                  <a:lnTo>
                    <a:pt x="64" y="29"/>
                  </a:lnTo>
                  <a:lnTo>
                    <a:pt x="43" y="22"/>
                  </a:lnTo>
                  <a:lnTo>
                    <a:pt x="43" y="15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38" name="Freeform 194"/>
            <p:cNvSpPr>
              <a:spLocks/>
            </p:cNvSpPr>
            <p:nvPr/>
          </p:nvSpPr>
          <p:spPr bwMode="auto">
            <a:xfrm>
              <a:off x="4430" y="2425"/>
              <a:ext cx="12" cy="16"/>
            </a:xfrm>
            <a:custGeom>
              <a:avLst/>
              <a:gdLst>
                <a:gd name="T0" fmla="*/ 0 w 21"/>
                <a:gd name="T1" fmla="*/ 0 h 22"/>
                <a:gd name="T2" fmla="*/ 21 w 21"/>
                <a:gd name="T3" fmla="*/ 15 h 22"/>
                <a:gd name="T4" fmla="*/ 21 w 21"/>
                <a:gd name="T5" fmla="*/ 22 h 22"/>
                <a:gd name="T6" fmla="*/ 21 w 21"/>
                <a:gd name="T7" fmla="*/ 22 h 22"/>
                <a:gd name="T8" fmla="*/ 21 w 21"/>
                <a:gd name="T9" fmla="*/ 22 h 22"/>
                <a:gd name="T10" fmla="*/ 0 w 21"/>
                <a:gd name="T11" fmla="*/ 7 h 22"/>
                <a:gd name="T12" fmla="*/ 0 w 21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21" y="15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39" name="Freeform 195"/>
            <p:cNvSpPr>
              <a:spLocks/>
            </p:cNvSpPr>
            <p:nvPr/>
          </p:nvSpPr>
          <p:spPr bwMode="auto">
            <a:xfrm>
              <a:off x="4421" y="2425"/>
              <a:ext cx="34" cy="65"/>
            </a:xfrm>
            <a:custGeom>
              <a:avLst/>
              <a:gdLst>
                <a:gd name="T0" fmla="*/ 35 w 56"/>
                <a:gd name="T1" fmla="*/ 15 h 92"/>
                <a:gd name="T2" fmla="*/ 56 w 56"/>
                <a:gd name="T3" fmla="*/ 22 h 92"/>
                <a:gd name="T4" fmla="*/ 0 w 56"/>
                <a:gd name="T5" fmla="*/ 92 h 92"/>
                <a:gd name="T6" fmla="*/ 14 w 56"/>
                <a:gd name="T7" fmla="*/ 0 h 92"/>
                <a:gd name="T8" fmla="*/ 35 w 56"/>
                <a:gd name="T9" fmla="*/ 1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92">
                  <a:moveTo>
                    <a:pt x="35" y="15"/>
                  </a:moveTo>
                  <a:lnTo>
                    <a:pt x="56" y="22"/>
                  </a:lnTo>
                  <a:lnTo>
                    <a:pt x="0" y="92"/>
                  </a:lnTo>
                  <a:lnTo>
                    <a:pt x="14" y="0"/>
                  </a:lnTo>
                  <a:lnTo>
                    <a:pt x="35" y="15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40" name="Freeform 196"/>
            <p:cNvSpPr>
              <a:spLocks/>
            </p:cNvSpPr>
            <p:nvPr/>
          </p:nvSpPr>
          <p:spPr bwMode="auto">
            <a:xfrm>
              <a:off x="4661" y="1850"/>
              <a:ext cx="5" cy="5"/>
            </a:xfrm>
            <a:custGeom>
              <a:avLst/>
              <a:gdLst>
                <a:gd name="T0" fmla="*/ 8 w 8"/>
                <a:gd name="T1" fmla="*/ 0 h 7"/>
                <a:gd name="T2" fmla="*/ 0 w 8"/>
                <a:gd name="T3" fmla="*/ 0 h 7"/>
                <a:gd name="T4" fmla="*/ 0 w 8"/>
                <a:gd name="T5" fmla="*/ 7 h 7"/>
                <a:gd name="T6" fmla="*/ 0 w 8"/>
                <a:gd name="T7" fmla="*/ 7 h 7"/>
                <a:gd name="T8" fmla="*/ 0 w 8"/>
                <a:gd name="T9" fmla="*/ 7 h 7"/>
                <a:gd name="T10" fmla="*/ 8 w 8"/>
                <a:gd name="T11" fmla="*/ 7 h 7"/>
                <a:gd name="T12" fmla="*/ 8 w 8"/>
                <a:gd name="T13" fmla="*/ 7 h 7"/>
                <a:gd name="T14" fmla="*/ 8 w 8"/>
                <a:gd name="T15" fmla="*/ 7 h 7"/>
                <a:gd name="T16" fmla="*/ 8 w 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41" name="Freeform 197"/>
            <p:cNvSpPr>
              <a:spLocks/>
            </p:cNvSpPr>
            <p:nvPr/>
          </p:nvSpPr>
          <p:spPr bwMode="auto">
            <a:xfrm>
              <a:off x="4652" y="1795"/>
              <a:ext cx="39" cy="65"/>
            </a:xfrm>
            <a:custGeom>
              <a:avLst/>
              <a:gdLst>
                <a:gd name="T0" fmla="*/ 22 w 64"/>
                <a:gd name="T1" fmla="*/ 78 h 92"/>
                <a:gd name="T2" fmla="*/ 0 w 64"/>
                <a:gd name="T3" fmla="*/ 71 h 92"/>
                <a:gd name="T4" fmla="*/ 0 w 64"/>
                <a:gd name="T5" fmla="*/ 71 h 92"/>
                <a:gd name="T6" fmla="*/ 0 w 64"/>
                <a:gd name="T7" fmla="*/ 71 h 92"/>
                <a:gd name="T8" fmla="*/ 57 w 64"/>
                <a:gd name="T9" fmla="*/ 0 h 92"/>
                <a:gd name="T10" fmla="*/ 64 w 64"/>
                <a:gd name="T11" fmla="*/ 0 h 92"/>
                <a:gd name="T12" fmla="*/ 64 w 64"/>
                <a:gd name="T13" fmla="*/ 0 h 92"/>
                <a:gd name="T14" fmla="*/ 50 w 64"/>
                <a:gd name="T15" fmla="*/ 92 h 92"/>
                <a:gd name="T16" fmla="*/ 50 w 64"/>
                <a:gd name="T17" fmla="*/ 92 h 92"/>
                <a:gd name="T18" fmla="*/ 43 w 64"/>
                <a:gd name="T19" fmla="*/ 92 h 92"/>
                <a:gd name="T20" fmla="*/ 43 w 64"/>
                <a:gd name="T21" fmla="*/ 92 h 92"/>
                <a:gd name="T22" fmla="*/ 57 w 64"/>
                <a:gd name="T23" fmla="*/ 0 h 92"/>
                <a:gd name="T24" fmla="*/ 57 w 64"/>
                <a:gd name="T25" fmla="*/ 0 h 92"/>
                <a:gd name="T26" fmla="*/ 64 w 64"/>
                <a:gd name="T27" fmla="*/ 0 h 92"/>
                <a:gd name="T28" fmla="*/ 7 w 64"/>
                <a:gd name="T29" fmla="*/ 71 h 92"/>
                <a:gd name="T30" fmla="*/ 0 w 64"/>
                <a:gd name="T31" fmla="*/ 71 h 92"/>
                <a:gd name="T32" fmla="*/ 0 w 64"/>
                <a:gd name="T33" fmla="*/ 64 h 92"/>
                <a:gd name="T34" fmla="*/ 22 w 64"/>
                <a:gd name="T35" fmla="*/ 71 h 92"/>
                <a:gd name="T36" fmla="*/ 22 w 64"/>
                <a:gd name="T37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92">
                  <a:moveTo>
                    <a:pt x="22" y="78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3" y="92"/>
                  </a:lnTo>
                  <a:lnTo>
                    <a:pt x="43" y="92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64" y="0"/>
                  </a:lnTo>
                  <a:lnTo>
                    <a:pt x="7" y="71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22" y="71"/>
                  </a:lnTo>
                  <a:lnTo>
                    <a:pt x="22" y="78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42" name="Freeform 198"/>
            <p:cNvSpPr>
              <a:spLocks/>
            </p:cNvSpPr>
            <p:nvPr/>
          </p:nvSpPr>
          <p:spPr bwMode="auto">
            <a:xfrm>
              <a:off x="4666" y="1845"/>
              <a:ext cx="12" cy="15"/>
            </a:xfrm>
            <a:custGeom>
              <a:avLst/>
              <a:gdLst>
                <a:gd name="T0" fmla="*/ 21 w 21"/>
                <a:gd name="T1" fmla="*/ 21 h 21"/>
                <a:gd name="T2" fmla="*/ 0 w 21"/>
                <a:gd name="T3" fmla="*/ 7 h 21"/>
                <a:gd name="T4" fmla="*/ 0 w 21"/>
                <a:gd name="T5" fmla="*/ 0 h 21"/>
                <a:gd name="T6" fmla="*/ 0 w 21"/>
                <a:gd name="T7" fmla="*/ 0 h 21"/>
                <a:gd name="T8" fmla="*/ 0 w 21"/>
                <a:gd name="T9" fmla="*/ 0 h 21"/>
                <a:gd name="T10" fmla="*/ 21 w 21"/>
                <a:gd name="T11" fmla="*/ 14 h 21"/>
                <a:gd name="T12" fmla="*/ 21 w 21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21" y="21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1" y="14"/>
                  </a:lnTo>
                  <a:lnTo>
                    <a:pt x="21" y="21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43" name="Freeform 199"/>
            <p:cNvSpPr>
              <a:spLocks/>
            </p:cNvSpPr>
            <p:nvPr/>
          </p:nvSpPr>
          <p:spPr bwMode="auto">
            <a:xfrm>
              <a:off x="4652" y="1795"/>
              <a:ext cx="34" cy="65"/>
            </a:xfrm>
            <a:custGeom>
              <a:avLst/>
              <a:gdLst>
                <a:gd name="T0" fmla="*/ 22 w 57"/>
                <a:gd name="T1" fmla="*/ 78 h 92"/>
                <a:gd name="T2" fmla="*/ 0 w 57"/>
                <a:gd name="T3" fmla="*/ 71 h 92"/>
                <a:gd name="T4" fmla="*/ 57 w 57"/>
                <a:gd name="T5" fmla="*/ 0 h 92"/>
                <a:gd name="T6" fmla="*/ 43 w 57"/>
                <a:gd name="T7" fmla="*/ 92 h 92"/>
                <a:gd name="T8" fmla="*/ 22 w 57"/>
                <a:gd name="T9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2">
                  <a:moveTo>
                    <a:pt x="22" y="78"/>
                  </a:moveTo>
                  <a:lnTo>
                    <a:pt x="0" y="71"/>
                  </a:lnTo>
                  <a:lnTo>
                    <a:pt x="57" y="0"/>
                  </a:lnTo>
                  <a:lnTo>
                    <a:pt x="43" y="92"/>
                  </a:lnTo>
                  <a:lnTo>
                    <a:pt x="22" y="78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45" name="Freeform 201"/>
            <p:cNvSpPr>
              <a:spLocks/>
            </p:cNvSpPr>
            <p:nvPr/>
          </p:nvSpPr>
          <p:spPr bwMode="auto">
            <a:xfrm>
              <a:off x="4442" y="1855"/>
              <a:ext cx="224" cy="575"/>
            </a:xfrm>
            <a:custGeom>
              <a:avLst/>
              <a:gdLst>
                <a:gd name="T0" fmla="*/ 0 w 376"/>
                <a:gd name="T1" fmla="*/ 822 h 822"/>
                <a:gd name="T2" fmla="*/ 7 w 376"/>
                <a:gd name="T3" fmla="*/ 822 h 822"/>
                <a:gd name="T4" fmla="*/ 376 w 376"/>
                <a:gd name="T5" fmla="*/ 0 h 822"/>
                <a:gd name="T6" fmla="*/ 368 w 376"/>
                <a:gd name="T7" fmla="*/ 0 h 822"/>
                <a:gd name="T8" fmla="*/ 0 w 376"/>
                <a:gd name="T9" fmla="*/ 822 h 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822">
                  <a:moveTo>
                    <a:pt x="0" y="822"/>
                  </a:moveTo>
                  <a:lnTo>
                    <a:pt x="7" y="822"/>
                  </a:lnTo>
                  <a:lnTo>
                    <a:pt x="376" y="0"/>
                  </a:lnTo>
                  <a:lnTo>
                    <a:pt x="368" y="0"/>
                  </a:lnTo>
                  <a:lnTo>
                    <a:pt x="0" y="82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46" name="Freeform 202"/>
            <p:cNvSpPr>
              <a:spLocks/>
            </p:cNvSpPr>
            <p:nvPr/>
          </p:nvSpPr>
          <p:spPr bwMode="auto">
            <a:xfrm>
              <a:off x="4767" y="1830"/>
              <a:ext cx="4" cy="5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0 w 7"/>
                <a:gd name="T5" fmla="*/ 7 h 7"/>
                <a:gd name="T6" fmla="*/ 0 w 7"/>
                <a:gd name="T7" fmla="*/ 7 h 7"/>
                <a:gd name="T8" fmla="*/ 0 w 7"/>
                <a:gd name="T9" fmla="*/ 7 h 7"/>
                <a:gd name="T10" fmla="*/ 7 w 7"/>
                <a:gd name="T11" fmla="*/ 7 h 7"/>
                <a:gd name="T12" fmla="*/ 7 w 7"/>
                <a:gd name="T13" fmla="*/ 7 h 7"/>
                <a:gd name="T14" fmla="*/ 7 w 7"/>
                <a:gd name="T15" fmla="*/ 0 h 7"/>
                <a:gd name="T16" fmla="*/ 0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47" name="Freeform 203"/>
            <p:cNvSpPr>
              <a:spLocks/>
            </p:cNvSpPr>
            <p:nvPr/>
          </p:nvSpPr>
          <p:spPr bwMode="auto">
            <a:xfrm>
              <a:off x="4754" y="1771"/>
              <a:ext cx="33" cy="59"/>
            </a:xfrm>
            <a:custGeom>
              <a:avLst/>
              <a:gdLst>
                <a:gd name="T0" fmla="*/ 22 w 57"/>
                <a:gd name="T1" fmla="*/ 85 h 85"/>
                <a:gd name="T2" fmla="*/ 0 w 57"/>
                <a:gd name="T3" fmla="*/ 85 h 85"/>
                <a:gd name="T4" fmla="*/ 0 w 57"/>
                <a:gd name="T5" fmla="*/ 85 h 85"/>
                <a:gd name="T6" fmla="*/ 0 w 57"/>
                <a:gd name="T7" fmla="*/ 85 h 85"/>
                <a:gd name="T8" fmla="*/ 22 w 57"/>
                <a:gd name="T9" fmla="*/ 0 h 85"/>
                <a:gd name="T10" fmla="*/ 29 w 57"/>
                <a:gd name="T11" fmla="*/ 0 h 85"/>
                <a:gd name="T12" fmla="*/ 29 w 57"/>
                <a:gd name="T13" fmla="*/ 0 h 85"/>
                <a:gd name="T14" fmla="*/ 57 w 57"/>
                <a:gd name="T15" fmla="*/ 85 h 85"/>
                <a:gd name="T16" fmla="*/ 57 w 57"/>
                <a:gd name="T17" fmla="*/ 85 h 85"/>
                <a:gd name="T18" fmla="*/ 50 w 57"/>
                <a:gd name="T19" fmla="*/ 85 h 85"/>
                <a:gd name="T20" fmla="*/ 50 w 57"/>
                <a:gd name="T21" fmla="*/ 85 h 85"/>
                <a:gd name="T22" fmla="*/ 22 w 57"/>
                <a:gd name="T23" fmla="*/ 0 h 85"/>
                <a:gd name="T24" fmla="*/ 29 w 57"/>
                <a:gd name="T25" fmla="*/ 0 h 85"/>
                <a:gd name="T26" fmla="*/ 29 w 57"/>
                <a:gd name="T27" fmla="*/ 0 h 85"/>
                <a:gd name="T28" fmla="*/ 7 w 57"/>
                <a:gd name="T29" fmla="*/ 85 h 85"/>
                <a:gd name="T30" fmla="*/ 0 w 57"/>
                <a:gd name="T31" fmla="*/ 85 h 85"/>
                <a:gd name="T32" fmla="*/ 0 w 57"/>
                <a:gd name="T33" fmla="*/ 78 h 85"/>
                <a:gd name="T34" fmla="*/ 22 w 57"/>
                <a:gd name="T35" fmla="*/ 78 h 85"/>
                <a:gd name="T36" fmla="*/ 22 w 57"/>
                <a:gd name="T37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85">
                  <a:moveTo>
                    <a:pt x="22" y="85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0" y="85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57" y="85"/>
                  </a:lnTo>
                  <a:lnTo>
                    <a:pt x="57" y="85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7" y="85"/>
                  </a:lnTo>
                  <a:lnTo>
                    <a:pt x="0" y="85"/>
                  </a:lnTo>
                  <a:lnTo>
                    <a:pt x="0" y="78"/>
                  </a:lnTo>
                  <a:lnTo>
                    <a:pt x="22" y="78"/>
                  </a:lnTo>
                  <a:lnTo>
                    <a:pt x="22" y="85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48" name="Freeform 204"/>
            <p:cNvSpPr>
              <a:spLocks/>
            </p:cNvSpPr>
            <p:nvPr/>
          </p:nvSpPr>
          <p:spPr bwMode="auto">
            <a:xfrm>
              <a:off x="4767" y="1825"/>
              <a:ext cx="16" cy="5"/>
            </a:xfrm>
            <a:custGeom>
              <a:avLst/>
              <a:gdLst>
                <a:gd name="T0" fmla="*/ 28 w 28"/>
                <a:gd name="T1" fmla="*/ 7 h 7"/>
                <a:gd name="T2" fmla="*/ 0 w 28"/>
                <a:gd name="T3" fmla="*/ 7 h 7"/>
                <a:gd name="T4" fmla="*/ 0 w 28"/>
                <a:gd name="T5" fmla="*/ 7 h 7"/>
                <a:gd name="T6" fmla="*/ 0 w 28"/>
                <a:gd name="T7" fmla="*/ 7 h 7"/>
                <a:gd name="T8" fmla="*/ 0 w 28"/>
                <a:gd name="T9" fmla="*/ 0 h 7"/>
                <a:gd name="T10" fmla="*/ 28 w 28"/>
                <a:gd name="T11" fmla="*/ 0 h 7"/>
                <a:gd name="T12" fmla="*/ 28 w 28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28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49" name="Freeform 205"/>
            <p:cNvSpPr>
              <a:spLocks/>
            </p:cNvSpPr>
            <p:nvPr/>
          </p:nvSpPr>
          <p:spPr bwMode="auto">
            <a:xfrm>
              <a:off x="4754" y="1771"/>
              <a:ext cx="29" cy="59"/>
            </a:xfrm>
            <a:custGeom>
              <a:avLst/>
              <a:gdLst>
                <a:gd name="T0" fmla="*/ 22 w 50"/>
                <a:gd name="T1" fmla="*/ 85 h 85"/>
                <a:gd name="T2" fmla="*/ 0 w 50"/>
                <a:gd name="T3" fmla="*/ 85 h 85"/>
                <a:gd name="T4" fmla="*/ 22 w 50"/>
                <a:gd name="T5" fmla="*/ 0 h 85"/>
                <a:gd name="T6" fmla="*/ 50 w 50"/>
                <a:gd name="T7" fmla="*/ 85 h 85"/>
                <a:gd name="T8" fmla="*/ 22 w 50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5">
                  <a:moveTo>
                    <a:pt x="22" y="85"/>
                  </a:moveTo>
                  <a:lnTo>
                    <a:pt x="0" y="85"/>
                  </a:lnTo>
                  <a:lnTo>
                    <a:pt x="22" y="0"/>
                  </a:lnTo>
                  <a:lnTo>
                    <a:pt x="50" y="85"/>
                  </a:lnTo>
                  <a:lnTo>
                    <a:pt x="22" y="85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50" name="Freeform 206"/>
            <p:cNvSpPr>
              <a:spLocks/>
            </p:cNvSpPr>
            <p:nvPr/>
          </p:nvSpPr>
          <p:spPr bwMode="auto">
            <a:xfrm>
              <a:off x="4792" y="2366"/>
              <a:ext cx="4" cy="10"/>
            </a:xfrm>
            <a:custGeom>
              <a:avLst/>
              <a:gdLst>
                <a:gd name="T0" fmla="*/ 0 w 7"/>
                <a:gd name="T1" fmla="*/ 14 h 14"/>
                <a:gd name="T2" fmla="*/ 7 w 7"/>
                <a:gd name="T3" fmla="*/ 7 h 14"/>
                <a:gd name="T4" fmla="*/ 7 w 7"/>
                <a:gd name="T5" fmla="*/ 7 h 14"/>
                <a:gd name="T6" fmla="*/ 7 w 7"/>
                <a:gd name="T7" fmla="*/ 7 h 14"/>
                <a:gd name="T8" fmla="*/ 0 w 7"/>
                <a:gd name="T9" fmla="*/ 0 h 14"/>
                <a:gd name="T10" fmla="*/ 0 w 7"/>
                <a:gd name="T11" fmla="*/ 7 h 14"/>
                <a:gd name="T12" fmla="*/ 0 w 7"/>
                <a:gd name="T13" fmla="*/ 7 h 14"/>
                <a:gd name="T14" fmla="*/ 0 w 7"/>
                <a:gd name="T15" fmla="*/ 14 h 14"/>
                <a:gd name="T16" fmla="*/ 0 w 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4">
                  <a:moveTo>
                    <a:pt x="0" y="14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51" name="Freeform 207"/>
            <p:cNvSpPr>
              <a:spLocks/>
            </p:cNvSpPr>
            <p:nvPr/>
          </p:nvSpPr>
          <p:spPr bwMode="auto">
            <a:xfrm>
              <a:off x="4775" y="2371"/>
              <a:ext cx="33" cy="65"/>
            </a:xfrm>
            <a:custGeom>
              <a:avLst/>
              <a:gdLst>
                <a:gd name="T0" fmla="*/ 28 w 56"/>
                <a:gd name="T1" fmla="*/ 7 h 93"/>
                <a:gd name="T2" fmla="*/ 56 w 56"/>
                <a:gd name="T3" fmla="*/ 0 h 93"/>
                <a:gd name="T4" fmla="*/ 56 w 56"/>
                <a:gd name="T5" fmla="*/ 0 h 93"/>
                <a:gd name="T6" fmla="*/ 56 w 56"/>
                <a:gd name="T7" fmla="*/ 0 h 93"/>
                <a:gd name="T8" fmla="*/ 35 w 56"/>
                <a:gd name="T9" fmla="*/ 93 h 93"/>
                <a:gd name="T10" fmla="*/ 28 w 56"/>
                <a:gd name="T11" fmla="*/ 93 h 93"/>
                <a:gd name="T12" fmla="*/ 28 w 56"/>
                <a:gd name="T13" fmla="*/ 93 h 93"/>
                <a:gd name="T14" fmla="*/ 0 w 56"/>
                <a:gd name="T15" fmla="*/ 7 h 93"/>
                <a:gd name="T16" fmla="*/ 0 w 56"/>
                <a:gd name="T17" fmla="*/ 7 h 93"/>
                <a:gd name="T18" fmla="*/ 7 w 56"/>
                <a:gd name="T19" fmla="*/ 7 h 93"/>
                <a:gd name="T20" fmla="*/ 7 w 56"/>
                <a:gd name="T21" fmla="*/ 7 h 93"/>
                <a:gd name="T22" fmla="*/ 35 w 56"/>
                <a:gd name="T23" fmla="*/ 93 h 93"/>
                <a:gd name="T24" fmla="*/ 28 w 56"/>
                <a:gd name="T25" fmla="*/ 93 h 93"/>
                <a:gd name="T26" fmla="*/ 28 w 56"/>
                <a:gd name="T27" fmla="*/ 93 h 93"/>
                <a:gd name="T28" fmla="*/ 49 w 56"/>
                <a:gd name="T29" fmla="*/ 0 h 93"/>
                <a:gd name="T30" fmla="*/ 56 w 56"/>
                <a:gd name="T31" fmla="*/ 0 h 93"/>
                <a:gd name="T32" fmla="*/ 56 w 56"/>
                <a:gd name="T33" fmla="*/ 7 h 93"/>
                <a:gd name="T34" fmla="*/ 28 w 56"/>
                <a:gd name="T35" fmla="*/ 15 h 93"/>
                <a:gd name="T36" fmla="*/ 28 w 56"/>
                <a:gd name="T37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93">
                  <a:moveTo>
                    <a:pt x="28" y="7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35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35" y="93"/>
                  </a:lnTo>
                  <a:lnTo>
                    <a:pt x="28" y="93"/>
                  </a:lnTo>
                  <a:lnTo>
                    <a:pt x="28" y="93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56" y="7"/>
                  </a:lnTo>
                  <a:lnTo>
                    <a:pt x="28" y="15"/>
                  </a:lnTo>
                  <a:lnTo>
                    <a:pt x="28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52" name="Freeform 208"/>
            <p:cNvSpPr>
              <a:spLocks/>
            </p:cNvSpPr>
            <p:nvPr/>
          </p:nvSpPr>
          <p:spPr bwMode="auto">
            <a:xfrm>
              <a:off x="4779" y="2376"/>
              <a:ext cx="13" cy="5"/>
            </a:xfrm>
            <a:custGeom>
              <a:avLst/>
              <a:gdLst>
                <a:gd name="T0" fmla="*/ 0 w 21"/>
                <a:gd name="T1" fmla="*/ 0 h 8"/>
                <a:gd name="T2" fmla="*/ 21 w 21"/>
                <a:gd name="T3" fmla="*/ 0 h 8"/>
                <a:gd name="T4" fmla="*/ 21 w 21"/>
                <a:gd name="T5" fmla="*/ 8 h 8"/>
                <a:gd name="T6" fmla="*/ 21 w 21"/>
                <a:gd name="T7" fmla="*/ 8 h 8"/>
                <a:gd name="T8" fmla="*/ 21 w 21"/>
                <a:gd name="T9" fmla="*/ 8 h 8"/>
                <a:gd name="T10" fmla="*/ 0 w 21"/>
                <a:gd name="T11" fmla="*/ 8 h 8"/>
                <a:gd name="T12" fmla="*/ 0 w 21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8">
                  <a:moveTo>
                    <a:pt x="0" y="0"/>
                  </a:moveTo>
                  <a:lnTo>
                    <a:pt x="21" y="0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53" name="Freeform 209"/>
            <p:cNvSpPr>
              <a:spLocks/>
            </p:cNvSpPr>
            <p:nvPr/>
          </p:nvSpPr>
          <p:spPr bwMode="auto">
            <a:xfrm>
              <a:off x="4779" y="2371"/>
              <a:ext cx="29" cy="65"/>
            </a:xfrm>
            <a:custGeom>
              <a:avLst/>
              <a:gdLst>
                <a:gd name="T0" fmla="*/ 21 w 49"/>
                <a:gd name="T1" fmla="*/ 7 h 93"/>
                <a:gd name="T2" fmla="*/ 49 w 49"/>
                <a:gd name="T3" fmla="*/ 0 h 93"/>
                <a:gd name="T4" fmla="*/ 28 w 49"/>
                <a:gd name="T5" fmla="*/ 93 h 93"/>
                <a:gd name="T6" fmla="*/ 0 w 49"/>
                <a:gd name="T7" fmla="*/ 7 h 93"/>
                <a:gd name="T8" fmla="*/ 21 w 49"/>
                <a:gd name="T9" fmla="*/ 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3">
                  <a:moveTo>
                    <a:pt x="21" y="7"/>
                  </a:moveTo>
                  <a:lnTo>
                    <a:pt x="49" y="0"/>
                  </a:lnTo>
                  <a:lnTo>
                    <a:pt x="28" y="93"/>
                  </a:lnTo>
                  <a:lnTo>
                    <a:pt x="0" y="7"/>
                  </a:lnTo>
                  <a:lnTo>
                    <a:pt x="21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54" name="Freeform 210"/>
            <p:cNvSpPr>
              <a:spLocks/>
            </p:cNvSpPr>
            <p:nvPr/>
          </p:nvSpPr>
          <p:spPr bwMode="auto">
            <a:xfrm>
              <a:off x="4767" y="1835"/>
              <a:ext cx="29" cy="536"/>
            </a:xfrm>
            <a:custGeom>
              <a:avLst/>
              <a:gdLst>
                <a:gd name="T0" fmla="*/ 7 w 49"/>
                <a:gd name="T1" fmla="*/ 0 h 765"/>
                <a:gd name="T2" fmla="*/ 0 w 49"/>
                <a:gd name="T3" fmla="*/ 0 h 765"/>
                <a:gd name="T4" fmla="*/ 42 w 49"/>
                <a:gd name="T5" fmla="*/ 765 h 765"/>
                <a:gd name="T6" fmla="*/ 49 w 49"/>
                <a:gd name="T7" fmla="*/ 765 h 765"/>
                <a:gd name="T8" fmla="*/ 7 w 49"/>
                <a:gd name="T9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65">
                  <a:moveTo>
                    <a:pt x="7" y="0"/>
                  </a:moveTo>
                  <a:lnTo>
                    <a:pt x="0" y="0"/>
                  </a:lnTo>
                  <a:lnTo>
                    <a:pt x="42" y="765"/>
                  </a:lnTo>
                  <a:lnTo>
                    <a:pt x="49" y="765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55" name="Freeform 211"/>
            <p:cNvSpPr>
              <a:spLocks/>
            </p:cNvSpPr>
            <p:nvPr/>
          </p:nvSpPr>
          <p:spPr bwMode="auto">
            <a:xfrm>
              <a:off x="4918" y="1944"/>
              <a:ext cx="4" cy="5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0 w 7"/>
                <a:gd name="T5" fmla="*/ 7 h 7"/>
                <a:gd name="T6" fmla="*/ 0 w 7"/>
                <a:gd name="T7" fmla="*/ 7 h 7"/>
                <a:gd name="T8" fmla="*/ 7 w 7"/>
                <a:gd name="T9" fmla="*/ 7 h 7"/>
                <a:gd name="T10" fmla="*/ 7 w 7"/>
                <a:gd name="T11" fmla="*/ 7 h 7"/>
                <a:gd name="T12" fmla="*/ 7 w 7"/>
                <a:gd name="T13" fmla="*/ 0 h 7"/>
                <a:gd name="T14" fmla="*/ 7 w 7"/>
                <a:gd name="T15" fmla="*/ 0 h 7"/>
                <a:gd name="T16" fmla="*/ 0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56" name="Freeform 212"/>
            <p:cNvSpPr>
              <a:spLocks/>
            </p:cNvSpPr>
            <p:nvPr/>
          </p:nvSpPr>
          <p:spPr bwMode="auto">
            <a:xfrm>
              <a:off x="4901" y="1885"/>
              <a:ext cx="38" cy="64"/>
            </a:xfrm>
            <a:custGeom>
              <a:avLst/>
              <a:gdLst>
                <a:gd name="T0" fmla="*/ 29 w 64"/>
                <a:gd name="T1" fmla="*/ 85 h 92"/>
                <a:gd name="T2" fmla="*/ 7 w 64"/>
                <a:gd name="T3" fmla="*/ 92 h 92"/>
                <a:gd name="T4" fmla="*/ 7 w 64"/>
                <a:gd name="T5" fmla="*/ 92 h 92"/>
                <a:gd name="T6" fmla="*/ 7 w 64"/>
                <a:gd name="T7" fmla="*/ 92 h 92"/>
                <a:gd name="T8" fmla="*/ 0 w 64"/>
                <a:gd name="T9" fmla="*/ 0 h 92"/>
                <a:gd name="T10" fmla="*/ 7 w 64"/>
                <a:gd name="T11" fmla="*/ 0 h 92"/>
                <a:gd name="T12" fmla="*/ 7 w 64"/>
                <a:gd name="T13" fmla="*/ 0 h 92"/>
                <a:gd name="T14" fmla="*/ 64 w 64"/>
                <a:gd name="T15" fmla="*/ 71 h 92"/>
                <a:gd name="T16" fmla="*/ 64 w 64"/>
                <a:gd name="T17" fmla="*/ 71 h 92"/>
                <a:gd name="T18" fmla="*/ 57 w 64"/>
                <a:gd name="T19" fmla="*/ 71 h 92"/>
                <a:gd name="T20" fmla="*/ 57 w 64"/>
                <a:gd name="T21" fmla="*/ 71 h 92"/>
                <a:gd name="T22" fmla="*/ 0 w 64"/>
                <a:gd name="T23" fmla="*/ 0 h 92"/>
                <a:gd name="T24" fmla="*/ 7 w 64"/>
                <a:gd name="T25" fmla="*/ 0 h 92"/>
                <a:gd name="T26" fmla="*/ 7 w 64"/>
                <a:gd name="T27" fmla="*/ 0 h 92"/>
                <a:gd name="T28" fmla="*/ 15 w 64"/>
                <a:gd name="T29" fmla="*/ 92 h 92"/>
                <a:gd name="T30" fmla="*/ 7 w 64"/>
                <a:gd name="T31" fmla="*/ 92 h 92"/>
                <a:gd name="T32" fmla="*/ 7 w 64"/>
                <a:gd name="T33" fmla="*/ 85 h 92"/>
                <a:gd name="T34" fmla="*/ 29 w 64"/>
                <a:gd name="T35" fmla="*/ 78 h 92"/>
                <a:gd name="T36" fmla="*/ 29 w 64"/>
                <a:gd name="T37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92">
                  <a:moveTo>
                    <a:pt x="29" y="85"/>
                  </a:moveTo>
                  <a:lnTo>
                    <a:pt x="7" y="92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64" y="71"/>
                  </a:lnTo>
                  <a:lnTo>
                    <a:pt x="64" y="71"/>
                  </a:lnTo>
                  <a:lnTo>
                    <a:pt x="57" y="71"/>
                  </a:lnTo>
                  <a:lnTo>
                    <a:pt x="57" y="71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15" y="92"/>
                  </a:lnTo>
                  <a:lnTo>
                    <a:pt x="7" y="92"/>
                  </a:lnTo>
                  <a:lnTo>
                    <a:pt x="7" y="85"/>
                  </a:lnTo>
                  <a:lnTo>
                    <a:pt x="29" y="78"/>
                  </a:lnTo>
                  <a:lnTo>
                    <a:pt x="29" y="85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57" name="Freeform 213"/>
            <p:cNvSpPr>
              <a:spLocks/>
            </p:cNvSpPr>
            <p:nvPr/>
          </p:nvSpPr>
          <p:spPr bwMode="auto">
            <a:xfrm>
              <a:off x="4918" y="1930"/>
              <a:ext cx="17" cy="14"/>
            </a:xfrm>
            <a:custGeom>
              <a:avLst/>
              <a:gdLst>
                <a:gd name="T0" fmla="*/ 28 w 28"/>
                <a:gd name="T1" fmla="*/ 7 h 21"/>
                <a:gd name="T2" fmla="*/ 0 w 28"/>
                <a:gd name="T3" fmla="*/ 21 h 21"/>
                <a:gd name="T4" fmla="*/ 0 w 28"/>
                <a:gd name="T5" fmla="*/ 21 h 21"/>
                <a:gd name="T6" fmla="*/ 0 w 28"/>
                <a:gd name="T7" fmla="*/ 21 h 21"/>
                <a:gd name="T8" fmla="*/ 0 w 28"/>
                <a:gd name="T9" fmla="*/ 14 h 21"/>
                <a:gd name="T10" fmla="*/ 28 w 28"/>
                <a:gd name="T11" fmla="*/ 0 h 21"/>
                <a:gd name="T12" fmla="*/ 28 w 28"/>
                <a:gd name="T13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1">
                  <a:moveTo>
                    <a:pt x="28" y="7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28" y="0"/>
                  </a:lnTo>
                  <a:lnTo>
                    <a:pt x="28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58" name="Freeform 214"/>
            <p:cNvSpPr>
              <a:spLocks/>
            </p:cNvSpPr>
            <p:nvPr/>
          </p:nvSpPr>
          <p:spPr bwMode="auto">
            <a:xfrm>
              <a:off x="4901" y="1885"/>
              <a:ext cx="34" cy="64"/>
            </a:xfrm>
            <a:custGeom>
              <a:avLst/>
              <a:gdLst>
                <a:gd name="T0" fmla="*/ 29 w 57"/>
                <a:gd name="T1" fmla="*/ 85 h 92"/>
                <a:gd name="T2" fmla="*/ 7 w 57"/>
                <a:gd name="T3" fmla="*/ 92 h 92"/>
                <a:gd name="T4" fmla="*/ 0 w 57"/>
                <a:gd name="T5" fmla="*/ 0 h 92"/>
                <a:gd name="T6" fmla="*/ 57 w 57"/>
                <a:gd name="T7" fmla="*/ 71 h 92"/>
                <a:gd name="T8" fmla="*/ 29 w 57"/>
                <a:gd name="T9" fmla="*/ 8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2">
                  <a:moveTo>
                    <a:pt x="29" y="85"/>
                  </a:moveTo>
                  <a:lnTo>
                    <a:pt x="7" y="92"/>
                  </a:lnTo>
                  <a:lnTo>
                    <a:pt x="0" y="0"/>
                  </a:lnTo>
                  <a:lnTo>
                    <a:pt x="57" y="71"/>
                  </a:lnTo>
                  <a:lnTo>
                    <a:pt x="29" y="85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59" name="Freeform 215"/>
            <p:cNvSpPr>
              <a:spLocks/>
            </p:cNvSpPr>
            <p:nvPr/>
          </p:nvSpPr>
          <p:spPr bwMode="auto">
            <a:xfrm>
              <a:off x="5078" y="2406"/>
              <a:ext cx="8" cy="5"/>
            </a:xfrm>
            <a:custGeom>
              <a:avLst/>
              <a:gdLst>
                <a:gd name="T0" fmla="*/ 7 w 14"/>
                <a:gd name="T1" fmla="*/ 7 h 7"/>
                <a:gd name="T2" fmla="*/ 14 w 14"/>
                <a:gd name="T3" fmla="*/ 7 h 7"/>
                <a:gd name="T4" fmla="*/ 14 w 14"/>
                <a:gd name="T5" fmla="*/ 0 h 7"/>
                <a:gd name="T6" fmla="*/ 7 w 14"/>
                <a:gd name="T7" fmla="*/ 0 h 7"/>
                <a:gd name="T8" fmla="*/ 7 w 14"/>
                <a:gd name="T9" fmla="*/ 0 h 7"/>
                <a:gd name="T10" fmla="*/ 0 w 14"/>
                <a:gd name="T11" fmla="*/ 0 h 7"/>
                <a:gd name="T12" fmla="*/ 0 w 14"/>
                <a:gd name="T13" fmla="*/ 7 h 7"/>
                <a:gd name="T14" fmla="*/ 7 w 14"/>
                <a:gd name="T15" fmla="*/ 7 h 7"/>
                <a:gd name="T16" fmla="*/ 7 w 14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7">
                  <a:moveTo>
                    <a:pt x="7" y="7"/>
                  </a:moveTo>
                  <a:lnTo>
                    <a:pt x="14" y="7"/>
                  </a:lnTo>
                  <a:lnTo>
                    <a:pt x="14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60" name="Freeform 216"/>
            <p:cNvSpPr>
              <a:spLocks/>
            </p:cNvSpPr>
            <p:nvPr/>
          </p:nvSpPr>
          <p:spPr bwMode="auto">
            <a:xfrm>
              <a:off x="5065" y="2406"/>
              <a:ext cx="38" cy="64"/>
            </a:xfrm>
            <a:custGeom>
              <a:avLst/>
              <a:gdLst>
                <a:gd name="T0" fmla="*/ 28 w 64"/>
                <a:gd name="T1" fmla="*/ 7 h 92"/>
                <a:gd name="T2" fmla="*/ 56 w 64"/>
                <a:gd name="T3" fmla="*/ 0 h 92"/>
                <a:gd name="T4" fmla="*/ 56 w 64"/>
                <a:gd name="T5" fmla="*/ 0 h 92"/>
                <a:gd name="T6" fmla="*/ 56 w 64"/>
                <a:gd name="T7" fmla="*/ 0 h 92"/>
                <a:gd name="T8" fmla="*/ 64 w 64"/>
                <a:gd name="T9" fmla="*/ 92 h 92"/>
                <a:gd name="T10" fmla="*/ 56 w 64"/>
                <a:gd name="T11" fmla="*/ 92 h 92"/>
                <a:gd name="T12" fmla="*/ 56 w 64"/>
                <a:gd name="T13" fmla="*/ 92 h 92"/>
                <a:gd name="T14" fmla="*/ 0 w 64"/>
                <a:gd name="T15" fmla="*/ 21 h 92"/>
                <a:gd name="T16" fmla="*/ 0 w 64"/>
                <a:gd name="T17" fmla="*/ 21 h 92"/>
                <a:gd name="T18" fmla="*/ 7 w 64"/>
                <a:gd name="T19" fmla="*/ 21 h 92"/>
                <a:gd name="T20" fmla="*/ 7 w 64"/>
                <a:gd name="T21" fmla="*/ 21 h 92"/>
                <a:gd name="T22" fmla="*/ 64 w 64"/>
                <a:gd name="T23" fmla="*/ 92 h 92"/>
                <a:gd name="T24" fmla="*/ 56 w 64"/>
                <a:gd name="T25" fmla="*/ 92 h 92"/>
                <a:gd name="T26" fmla="*/ 56 w 64"/>
                <a:gd name="T27" fmla="*/ 92 h 92"/>
                <a:gd name="T28" fmla="*/ 49 w 64"/>
                <a:gd name="T29" fmla="*/ 0 h 92"/>
                <a:gd name="T30" fmla="*/ 56 w 64"/>
                <a:gd name="T31" fmla="*/ 0 h 92"/>
                <a:gd name="T32" fmla="*/ 56 w 64"/>
                <a:gd name="T33" fmla="*/ 7 h 92"/>
                <a:gd name="T34" fmla="*/ 28 w 64"/>
                <a:gd name="T35" fmla="*/ 14 h 92"/>
                <a:gd name="T36" fmla="*/ 28 w 64"/>
                <a:gd name="T37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92">
                  <a:moveTo>
                    <a:pt x="28" y="7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64" y="92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64" y="92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56" y="7"/>
                  </a:lnTo>
                  <a:lnTo>
                    <a:pt x="28" y="14"/>
                  </a:lnTo>
                  <a:lnTo>
                    <a:pt x="28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61" name="Freeform 217"/>
            <p:cNvSpPr>
              <a:spLocks/>
            </p:cNvSpPr>
            <p:nvPr/>
          </p:nvSpPr>
          <p:spPr bwMode="auto">
            <a:xfrm>
              <a:off x="5070" y="2411"/>
              <a:ext cx="12" cy="14"/>
            </a:xfrm>
            <a:custGeom>
              <a:avLst/>
              <a:gdLst>
                <a:gd name="T0" fmla="*/ 0 w 21"/>
                <a:gd name="T1" fmla="*/ 14 h 21"/>
                <a:gd name="T2" fmla="*/ 21 w 21"/>
                <a:gd name="T3" fmla="*/ 0 h 21"/>
                <a:gd name="T4" fmla="*/ 21 w 21"/>
                <a:gd name="T5" fmla="*/ 0 h 21"/>
                <a:gd name="T6" fmla="*/ 21 w 21"/>
                <a:gd name="T7" fmla="*/ 0 h 21"/>
                <a:gd name="T8" fmla="*/ 21 w 21"/>
                <a:gd name="T9" fmla="*/ 7 h 21"/>
                <a:gd name="T10" fmla="*/ 0 w 21"/>
                <a:gd name="T11" fmla="*/ 21 h 21"/>
                <a:gd name="T12" fmla="*/ 0 w 21"/>
                <a:gd name="T1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0" y="14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7"/>
                  </a:lnTo>
                  <a:lnTo>
                    <a:pt x="0" y="21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62" name="Freeform 218"/>
            <p:cNvSpPr>
              <a:spLocks/>
            </p:cNvSpPr>
            <p:nvPr/>
          </p:nvSpPr>
          <p:spPr bwMode="auto">
            <a:xfrm>
              <a:off x="5070" y="2406"/>
              <a:ext cx="33" cy="64"/>
            </a:xfrm>
            <a:custGeom>
              <a:avLst/>
              <a:gdLst>
                <a:gd name="T0" fmla="*/ 21 w 57"/>
                <a:gd name="T1" fmla="*/ 7 h 92"/>
                <a:gd name="T2" fmla="*/ 49 w 57"/>
                <a:gd name="T3" fmla="*/ 0 h 92"/>
                <a:gd name="T4" fmla="*/ 57 w 57"/>
                <a:gd name="T5" fmla="*/ 92 h 92"/>
                <a:gd name="T6" fmla="*/ 0 w 57"/>
                <a:gd name="T7" fmla="*/ 21 h 92"/>
                <a:gd name="T8" fmla="*/ 21 w 57"/>
                <a:gd name="T9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92">
                  <a:moveTo>
                    <a:pt x="21" y="7"/>
                  </a:moveTo>
                  <a:lnTo>
                    <a:pt x="49" y="0"/>
                  </a:lnTo>
                  <a:lnTo>
                    <a:pt x="57" y="92"/>
                  </a:lnTo>
                  <a:lnTo>
                    <a:pt x="0" y="21"/>
                  </a:lnTo>
                  <a:lnTo>
                    <a:pt x="21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63" name="Freeform 219"/>
            <p:cNvSpPr>
              <a:spLocks/>
            </p:cNvSpPr>
            <p:nvPr/>
          </p:nvSpPr>
          <p:spPr bwMode="auto">
            <a:xfrm>
              <a:off x="4922" y="1944"/>
              <a:ext cx="164" cy="467"/>
            </a:xfrm>
            <a:custGeom>
              <a:avLst/>
              <a:gdLst>
                <a:gd name="T0" fmla="*/ 7 w 276"/>
                <a:gd name="T1" fmla="*/ 0 h 666"/>
                <a:gd name="T2" fmla="*/ 0 w 276"/>
                <a:gd name="T3" fmla="*/ 0 h 666"/>
                <a:gd name="T4" fmla="*/ 269 w 276"/>
                <a:gd name="T5" fmla="*/ 666 h 666"/>
                <a:gd name="T6" fmla="*/ 276 w 276"/>
                <a:gd name="T7" fmla="*/ 666 h 666"/>
                <a:gd name="T8" fmla="*/ 7 w 276"/>
                <a:gd name="T9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666">
                  <a:moveTo>
                    <a:pt x="7" y="0"/>
                  </a:moveTo>
                  <a:lnTo>
                    <a:pt x="0" y="0"/>
                  </a:lnTo>
                  <a:lnTo>
                    <a:pt x="269" y="666"/>
                  </a:lnTo>
                  <a:lnTo>
                    <a:pt x="276" y="666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64" name="Rectangle 220"/>
            <p:cNvSpPr>
              <a:spLocks noChangeArrowheads="1"/>
            </p:cNvSpPr>
            <p:nvPr/>
          </p:nvSpPr>
          <p:spPr bwMode="auto">
            <a:xfrm>
              <a:off x="4266" y="1870"/>
              <a:ext cx="35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800" b="1" i="1">
                  <a:solidFill>
                    <a:srgbClr val="0000FF"/>
                  </a:solidFill>
                  <a:latin typeface="Helvetica-Narrow" pitchFamily="34" charset="0"/>
                </a:rPr>
                <a:t>cooperative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2365" name="Rectangle 221"/>
            <p:cNvSpPr>
              <a:spLocks noChangeArrowheads="1"/>
            </p:cNvSpPr>
            <p:nvPr/>
          </p:nvSpPr>
          <p:spPr bwMode="auto">
            <a:xfrm>
              <a:off x="4281" y="1919"/>
              <a:ext cx="29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800" b="1" i="1">
                  <a:solidFill>
                    <a:srgbClr val="0000FF"/>
                  </a:solidFill>
                  <a:latin typeface="Helvetica-Narrow" pitchFamily="34" charset="0"/>
                </a:rPr>
                <a:t>signalling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2366" name="Rectangle 222"/>
            <p:cNvSpPr>
              <a:spLocks noChangeArrowheads="1"/>
            </p:cNvSpPr>
            <p:nvPr/>
          </p:nvSpPr>
          <p:spPr bwMode="auto">
            <a:xfrm>
              <a:off x="5007" y="2708"/>
              <a:ext cx="513" cy="273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62367" name="Picture 223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"/>
            <a:stretch>
              <a:fillRect/>
            </a:stretch>
          </p:blipFill>
          <p:spPr bwMode="auto">
            <a:xfrm>
              <a:off x="5007" y="2708"/>
              <a:ext cx="51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2368" name="Rectangle 224"/>
            <p:cNvSpPr>
              <a:spLocks noChangeArrowheads="1"/>
            </p:cNvSpPr>
            <p:nvPr/>
          </p:nvSpPr>
          <p:spPr bwMode="auto">
            <a:xfrm>
              <a:off x="5065" y="2858"/>
              <a:ext cx="38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sz="1200" b="1">
                  <a:solidFill>
                    <a:srgbClr val="FF0000"/>
                  </a:solidFill>
                  <a:latin typeface="Helvetica-Narrow" pitchFamily="34" charset="0"/>
                </a:rPr>
                <a:t>THREAT</a:t>
              </a:r>
              <a:endParaRPr kumimoji="0" lang="en-US" sz="2400">
                <a:latin typeface="Times New Roman" pitchFamily="18" charset="0"/>
              </a:endParaRPr>
            </a:p>
          </p:txBody>
        </p:sp>
        <p:sp>
          <p:nvSpPr>
            <p:cNvPr id="262369" name="Freeform 225"/>
            <p:cNvSpPr>
              <a:spLocks/>
            </p:cNvSpPr>
            <p:nvPr/>
          </p:nvSpPr>
          <p:spPr bwMode="auto">
            <a:xfrm>
              <a:off x="5145" y="2575"/>
              <a:ext cx="30" cy="49"/>
            </a:xfrm>
            <a:custGeom>
              <a:avLst/>
              <a:gdLst>
                <a:gd name="T0" fmla="*/ 22 w 50"/>
                <a:gd name="T1" fmla="*/ 71 h 71"/>
                <a:gd name="T2" fmla="*/ 0 w 50"/>
                <a:gd name="T3" fmla="*/ 71 h 71"/>
                <a:gd name="T4" fmla="*/ 0 w 50"/>
                <a:gd name="T5" fmla="*/ 71 h 71"/>
                <a:gd name="T6" fmla="*/ 0 w 50"/>
                <a:gd name="T7" fmla="*/ 71 h 71"/>
                <a:gd name="T8" fmla="*/ 22 w 50"/>
                <a:gd name="T9" fmla="*/ 0 h 71"/>
                <a:gd name="T10" fmla="*/ 29 w 50"/>
                <a:gd name="T11" fmla="*/ 0 h 71"/>
                <a:gd name="T12" fmla="*/ 29 w 50"/>
                <a:gd name="T13" fmla="*/ 0 h 71"/>
                <a:gd name="T14" fmla="*/ 50 w 50"/>
                <a:gd name="T15" fmla="*/ 71 h 71"/>
                <a:gd name="T16" fmla="*/ 50 w 50"/>
                <a:gd name="T17" fmla="*/ 71 h 71"/>
                <a:gd name="T18" fmla="*/ 43 w 50"/>
                <a:gd name="T19" fmla="*/ 71 h 71"/>
                <a:gd name="T20" fmla="*/ 43 w 50"/>
                <a:gd name="T21" fmla="*/ 71 h 71"/>
                <a:gd name="T22" fmla="*/ 22 w 50"/>
                <a:gd name="T23" fmla="*/ 0 h 71"/>
                <a:gd name="T24" fmla="*/ 29 w 50"/>
                <a:gd name="T25" fmla="*/ 0 h 71"/>
                <a:gd name="T26" fmla="*/ 29 w 50"/>
                <a:gd name="T27" fmla="*/ 0 h 71"/>
                <a:gd name="T28" fmla="*/ 7 w 50"/>
                <a:gd name="T29" fmla="*/ 71 h 71"/>
                <a:gd name="T30" fmla="*/ 0 w 50"/>
                <a:gd name="T31" fmla="*/ 71 h 71"/>
                <a:gd name="T32" fmla="*/ 0 w 50"/>
                <a:gd name="T33" fmla="*/ 64 h 71"/>
                <a:gd name="T34" fmla="*/ 22 w 50"/>
                <a:gd name="T35" fmla="*/ 64 h 71"/>
                <a:gd name="T36" fmla="*/ 22 w 50"/>
                <a:gd name="T37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" h="71">
                  <a:moveTo>
                    <a:pt x="22" y="71"/>
                  </a:moveTo>
                  <a:lnTo>
                    <a:pt x="0" y="71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43" y="71"/>
                  </a:lnTo>
                  <a:lnTo>
                    <a:pt x="43" y="7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7" y="71"/>
                  </a:lnTo>
                  <a:lnTo>
                    <a:pt x="0" y="71"/>
                  </a:lnTo>
                  <a:lnTo>
                    <a:pt x="0" y="64"/>
                  </a:lnTo>
                  <a:lnTo>
                    <a:pt x="22" y="64"/>
                  </a:lnTo>
                  <a:lnTo>
                    <a:pt x="22" y="7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70" name="Freeform 226"/>
            <p:cNvSpPr>
              <a:spLocks/>
            </p:cNvSpPr>
            <p:nvPr/>
          </p:nvSpPr>
          <p:spPr bwMode="auto">
            <a:xfrm>
              <a:off x="5158" y="2619"/>
              <a:ext cx="13" cy="5"/>
            </a:xfrm>
            <a:custGeom>
              <a:avLst/>
              <a:gdLst>
                <a:gd name="T0" fmla="*/ 21 w 21"/>
                <a:gd name="T1" fmla="*/ 7 h 7"/>
                <a:gd name="T2" fmla="*/ 0 w 21"/>
                <a:gd name="T3" fmla="*/ 7 h 7"/>
                <a:gd name="T4" fmla="*/ 0 w 21"/>
                <a:gd name="T5" fmla="*/ 7 h 7"/>
                <a:gd name="T6" fmla="*/ 0 w 21"/>
                <a:gd name="T7" fmla="*/ 7 h 7"/>
                <a:gd name="T8" fmla="*/ 0 w 21"/>
                <a:gd name="T9" fmla="*/ 0 h 7"/>
                <a:gd name="T10" fmla="*/ 21 w 21"/>
                <a:gd name="T11" fmla="*/ 0 h 7"/>
                <a:gd name="T12" fmla="*/ 21 w 21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7">
                  <a:moveTo>
                    <a:pt x="21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71" name="Freeform 227"/>
            <p:cNvSpPr>
              <a:spLocks/>
            </p:cNvSpPr>
            <p:nvPr/>
          </p:nvSpPr>
          <p:spPr bwMode="auto">
            <a:xfrm>
              <a:off x="5145" y="2575"/>
              <a:ext cx="26" cy="49"/>
            </a:xfrm>
            <a:custGeom>
              <a:avLst/>
              <a:gdLst>
                <a:gd name="T0" fmla="*/ 22 w 43"/>
                <a:gd name="T1" fmla="*/ 71 h 71"/>
                <a:gd name="T2" fmla="*/ 0 w 43"/>
                <a:gd name="T3" fmla="*/ 71 h 71"/>
                <a:gd name="T4" fmla="*/ 22 w 43"/>
                <a:gd name="T5" fmla="*/ 0 h 71"/>
                <a:gd name="T6" fmla="*/ 43 w 43"/>
                <a:gd name="T7" fmla="*/ 71 h 71"/>
                <a:gd name="T8" fmla="*/ 22 w 4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1">
                  <a:moveTo>
                    <a:pt x="22" y="71"/>
                  </a:moveTo>
                  <a:lnTo>
                    <a:pt x="0" y="71"/>
                  </a:lnTo>
                  <a:lnTo>
                    <a:pt x="22" y="0"/>
                  </a:lnTo>
                  <a:lnTo>
                    <a:pt x="43" y="71"/>
                  </a:lnTo>
                  <a:lnTo>
                    <a:pt x="22" y="7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72" name="Freeform 228"/>
            <p:cNvSpPr>
              <a:spLocks/>
            </p:cNvSpPr>
            <p:nvPr/>
          </p:nvSpPr>
          <p:spPr bwMode="auto">
            <a:xfrm>
              <a:off x="5158" y="2718"/>
              <a:ext cx="29" cy="65"/>
            </a:xfrm>
            <a:custGeom>
              <a:avLst/>
              <a:gdLst>
                <a:gd name="T0" fmla="*/ 28 w 49"/>
                <a:gd name="T1" fmla="*/ 0 h 93"/>
                <a:gd name="T2" fmla="*/ 49 w 49"/>
                <a:gd name="T3" fmla="*/ 0 h 93"/>
                <a:gd name="T4" fmla="*/ 49 w 49"/>
                <a:gd name="T5" fmla="*/ 0 h 93"/>
                <a:gd name="T6" fmla="*/ 49 w 49"/>
                <a:gd name="T7" fmla="*/ 0 h 93"/>
                <a:gd name="T8" fmla="*/ 35 w 49"/>
                <a:gd name="T9" fmla="*/ 71 h 93"/>
                <a:gd name="T10" fmla="*/ 35 w 49"/>
                <a:gd name="T11" fmla="*/ 93 h 93"/>
                <a:gd name="T12" fmla="*/ 28 w 49"/>
                <a:gd name="T13" fmla="*/ 71 h 93"/>
                <a:gd name="T14" fmla="*/ 0 w 49"/>
                <a:gd name="T15" fmla="*/ 0 h 93"/>
                <a:gd name="T16" fmla="*/ 0 w 49"/>
                <a:gd name="T17" fmla="*/ 0 h 93"/>
                <a:gd name="T18" fmla="*/ 7 w 49"/>
                <a:gd name="T19" fmla="*/ 0 h 93"/>
                <a:gd name="T20" fmla="*/ 7 w 49"/>
                <a:gd name="T21" fmla="*/ 0 h 93"/>
                <a:gd name="T22" fmla="*/ 35 w 49"/>
                <a:gd name="T23" fmla="*/ 71 h 93"/>
                <a:gd name="T24" fmla="*/ 28 w 49"/>
                <a:gd name="T25" fmla="*/ 71 h 93"/>
                <a:gd name="T26" fmla="*/ 28 w 49"/>
                <a:gd name="T27" fmla="*/ 71 h 93"/>
                <a:gd name="T28" fmla="*/ 42 w 49"/>
                <a:gd name="T29" fmla="*/ 0 h 93"/>
                <a:gd name="T30" fmla="*/ 49 w 49"/>
                <a:gd name="T31" fmla="*/ 0 h 93"/>
                <a:gd name="T32" fmla="*/ 49 w 49"/>
                <a:gd name="T33" fmla="*/ 8 h 93"/>
                <a:gd name="T34" fmla="*/ 28 w 49"/>
                <a:gd name="T35" fmla="*/ 8 h 93"/>
                <a:gd name="T36" fmla="*/ 28 w 49"/>
                <a:gd name="T3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" h="93">
                  <a:moveTo>
                    <a:pt x="28" y="0"/>
                  </a:moveTo>
                  <a:lnTo>
                    <a:pt x="49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35" y="71"/>
                  </a:lnTo>
                  <a:lnTo>
                    <a:pt x="35" y="93"/>
                  </a:lnTo>
                  <a:lnTo>
                    <a:pt x="28" y="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35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42" y="0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28" y="8"/>
                  </a:lnTo>
                  <a:lnTo>
                    <a:pt x="28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73" name="Freeform 229"/>
            <p:cNvSpPr>
              <a:spLocks/>
            </p:cNvSpPr>
            <p:nvPr/>
          </p:nvSpPr>
          <p:spPr bwMode="auto">
            <a:xfrm>
              <a:off x="5162" y="2718"/>
              <a:ext cx="13" cy="6"/>
            </a:xfrm>
            <a:custGeom>
              <a:avLst/>
              <a:gdLst>
                <a:gd name="T0" fmla="*/ 0 w 21"/>
                <a:gd name="T1" fmla="*/ 0 h 8"/>
                <a:gd name="T2" fmla="*/ 21 w 21"/>
                <a:gd name="T3" fmla="*/ 0 h 8"/>
                <a:gd name="T4" fmla="*/ 21 w 21"/>
                <a:gd name="T5" fmla="*/ 0 h 8"/>
                <a:gd name="T6" fmla="*/ 21 w 21"/>
                <a:gd name="T7" fmla="*/ 0 h 8"/>
                <a:gd name="T8" fmla="*/ 21 w 21"/>
                <a:gd name="T9" fmla="*/ 8 h 8"/>
                <a:gd name="T10" fmla="*/ 0 w 21"/>
                <a:gd name="T11" fmla="*/ 8 h 8"/>
                <a:gd name="T12" fmla="*/ 0 w 21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8">
                  <a:moveTo>
                    <a:pt x="0" y="0"/>
                  </a:move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74" name="Freeform 230"/>
            <p:cNvSpPr>
              <a:spLocks/>
            </p:cNvSpPr>
            <p:nvPr/>
          </p:nvSpPr>
          <p:spPr bwMode="auto">
            <a:xfrm>
              <a:off x="5162" y="2718"/>
              <a:ext cx="25" cy="50"/>
            </a:xfrm>
            <a:custGeom>
              <a:avLst/>
              <a:gdLst>
                <a:gd name="T0" fmla="*/ 21 w 42"/>
                <a:gd name="T1" fmla="*/ 0 h 71"/>
                <a:gd name="T2" fmla="*/ 42 w 42"/>
                <a:gd name="T3" fmla="*/ 0 h 71"/>
                <a:gd name="T4" fmla="*/ 28 w 42"/>
                <a:gd name="T5" fmla="*/ 71 h 71"/>
                <a:gd name="T6" fmla="*/ 0 w 42"/>
                <a:gd name="T7" fmla="*/ 0 h 71"/>
                <a:gd name="T8" fmla="*/ 21 w 42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1">
                  <a:moveTo>
                    <a:pt x="21" y="0"/>
                  </a:moveTo>
                  <a:lnTo>
                    <a:pt x="42" y="0"/>
                  </a:lnTo>
                  <a:lnTo>
                    <a:pt x="28" y="71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75" name="Freeform 231"/>
            <p:cNvSpPr>
              <a:spLocks/>
            </p:cNvSpPr>
            <p:nvPr/>
          </p:nvSpPr>
          <p:spPr bwMode="auto">
            <a:xfrm>
              <a:off x="5158" y="2629"/>
              <a:ext cx="4" cy="65"/>
            </a:xfrm>
            <a:custGeom>
              <a:avLst/>
              <a:gdLst>
                <a:gd name="T0" fmla="*/ 7 w 7"/>
                <a:gd name="T1" fmla="*/ 0 h 92"/>
                <a:gd name="T2" fmla="*/ 7 w 7"/>
                <a:gd name="T3" fmla="*/ 92 h 92"/>
                <a:gd name="T4" fmla="*/ 0 w 7"/>
                <a:gd name="T5" fmla="*/ 92 h 92"/>
                <a:gd name="T6" fmla="*/ 7 w 7"/>
                <a:gd name="T7" fmla="*/ 92 h 92"/>
                <a:gd name="T8" fmla="*/ 0 w 7"/>
                <a:gd name="T9" fmla="*/ 92 h 92"/>
                <a:gd name="T10" fmla="*/ 0 w 7"/>
                <a:gd name="T11" fmla="*/ 0 h 92"/>
                <a:gd name="T12" fmla="*/ 7 w 7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92">
                  <a:moveTo>
                    <a:pt x="7" y="0"/>
                  </a:moveTo>
                  <a:lnTo>
                    <a:pt x="7" y="92"/>
                  </a:lnTo>
                  <a:lnTo>
                    <a:pt x="0" y="92"/>
                  </a:lnTo>
                  <a:lnTo>
                    <a:pt x="7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76" name="Freeform 232"/>
            <p:cNvSpPr>
              <a:spLocks/>
            </p:cNvSpPr>
            <p:nvPr/>
          </p:nvSpPr>
          <p:spPr bwMode="auto">
            <a:xfrm>
              <a:off x="5158" y="2610"/>
              <a:ext cx="13" cy="84"/>
            </a:xfrm>
            <a:custGeom>
              <a:avLst/>
              <a:gdLst>
                <a:gd name="T0" fmla="*/ 0 w 21"/>
                <a:gd name="T1" fmla="*/ 120 h 120"/>
                <a:gd name="T2" fmla="*/ 14 w 21"/>
                <a:gd name="T3" fmla="*/ 0 h 120"/>
                <a:gd name="T4" fmla="*/ 21 w 21"/>
                <a:gd name="T5" fmla="*/ 0 h 120"/>
                <a:gd name="T6" fmla="*/ 14 w 21"/>
                <a:gd name="T7" fmla="*/ 0 h 120"/>
                <a:gd name="T8" fmla="*/ 21 w 21"/>
                <a:gd name="T9" fmla="*/ 0 h 120"/>
                <a:gd name="T10" fmla="*/ 7 w 21"/>
                <a:gd name="T11" fmla="*/ 120 h 120"/>
                <a:gd name="T12" fmla="*/ 0 w 21"/>
                <a:gd name="T1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20">
                  <a:moveTo>
                    <a:pt x="0" y="120"/>
                  </a:moveTo>
                  <a:lnTo>
                    <a:pt x="14" y="0"/>
                  </a:lnTo>
                  <a:lnTo>
                    <a:pt x="21" y="0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7" y="120"/>
                  </a:lnTo>
                  <a:lnTo>
                    <a:pt x="0" y="12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78" name="Freeform 234"/>
            <p:cNvSpPr>
              <a:spLocks/>
            </p:cNvSpPr>
            <p:nvPr/>
          </p:nvSpPr>
          <p:spPr bwMode="auto">
            <a:xfrm>
              <a:off x="5166" y="2610"/>
              <a:ext cx="13" cy="108"/>
            </a:xfrm>
            <a:custGeom>
              <a:avLst/>
              <a:gdLst>
                <a:gd name="T0" fmla="*/ 7 w 21"/>
                <a:gd name="T1" fmla="*/ 0 h 155"/>
                <a:gd name="T2" fmla="*/ 0 w 21"/>
                <a:gd name="T3" fmla="*/ 0 h 155"/>
                <a:gd name="T4" fmla="*/ 14 w 21"/>
                <a:gd name="T5" fmla="*/ 155 h 155"/>
                <a:gd name="T6" fmla="*/ 21 w 21"/>
                <a:gd name="T7" fmla="*/ 155 h 155"/>
                <a:gd name="T8" fmla="*/ 7 w 21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55">
                  <a:moveTo>
                    <a:pt x="7" y="0"/>
                  </a:moveTo>
                  <a:lnTo>
                    <a:pt x="0" y="0"/>
                  </a:lnTo>
                  <a:lnTo>
                    <a:pt x="14" y="155"/>
                  </a:lnTo>
                  <a:lnTo>
                    <a:pt x="21" y="155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79" name="Freeform 235"/>
            <p:cNvSpPr>
              <a:spLocks/>
            </p:cNvSpPr>
            <p:nvPr/>
          </p:nvSpPr>
          <p:spPr bwMode="auto">
            <a:xfrm>
              <a:off x="4716" y="2649"/>
              <a:ext cx="4" cy="5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7 h 7"/>
                <a:gd name="T4" fmla="*/ 7 w 7"/>
                <a:gd name="T5" fmla="*/ 7 h 7"/>
                <a:gd name="T6" fmla="*/ 7 w 7"/>
                <a:gd name="T7" fmla="*/ 7 h 7"/>
                <a:gd name="T8" fmla="*/ 7 w 7"/>
                <a:gd name="T9" fmla="*/ 0 h 7"/>
                <a:gd name="T10" fmla="*/ 7 w 7"/>
                <a:gd name="T11" fmla="*/ 0 h 7"/>
                <a:gd name="T12" fmla="*/ 7 w 7"/>
                <a:gd name="T13" fmla="*/ 0 h 7"/>
                <a:gd name="T14" fmla="*/ 0 w 7"/>
                <a:gd name="T15" fmla="*/ 0 h 7"/>
                <a:gd name="T16" fmla="*/ 0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80" name="Freeform 236"/>
            <p:cNvSpPr>
              <a:spLocks/>
            </p:cNvSpPr>
            <p:nvPr/>
          </p:nvSpPr>
          <p:spPr bwMode="auto">
            <a:xfrm>
              <a:off x="4666" y="2629"/>
              <a:ext cx="54" cy="40"/>
            </a:xfrm>
            <a:custGeom>
              <a:avLst/>
              <a:gdLst>
                <a:gd name="T0" fmla="*/ 85 w 92"/>
                <a:gd name="T1" fmla="*/ 28 h 57"/>
                <a:gd name="T2" fmla="*/ 92 w 92"/>
                <a:gd name="T3" fmla="*/ 57 h 57"/>
                <a:gd name="T4" fmla="*/ 92 w 92"/>
                <a:gd name="T5" fmla="*/ 57 h 57"/>
                <a:gd name="T6" fmla="*/ 92 w 92"/>
                <a:gd name="T7" fmla="*/ 57 h 57"/>
                <a:gd name="T8" fmla="*/ 0 w 92"/>
                <a:gd name="T9" fmla="*/ 35 h 57"/>
                <a:gd name="T10" fmla="*/ 0 w 92"/>
                <a:gd name="T11" fmla="*/ 28 h 57"/>
                <a:gd name="T12" fmla="*/ 0 w 92"/>
                <a:gd name="T13" fmla="*/ 28 h 57"/>
                <a:gd name="T14" fmla="*/ 85 w 92"/>
                <a:gd name="T15" fmla="*/ 0 h 57"/>
                <a:gd name="T16" fmla="*/ 85 w 92"/>
                <a:gd name="T17" fmla="*/ 0 h 57"/>
                <a:gd name="T18" fmla="*/ 85 w 92"/>
                <a:gd name="T19" fmla="*/ 7 h 57"/>
                <a:gd name="T20" fmla="*/ 85 w 92"/>
                <a:gd name="T21" fmla="*/ 7 h 57"/>
                <a:gd name="T22" fmla="*/ 0 w 92"/>
                <a:gd name="T23" fmla="*/ 35 h 57"/>
                <a:gd name="T24" fmla="*/ 0 w 92"/>
                <a:gd name="T25" fmla="*/ 28 h 57"/>
                <a:gd name="T26" fmla="*/ 0 w 92"/>
                <a:gd name="T27" fmla="*/ 28 h 57"/>
                <a:gd name="T28" fmla="*/ 92 w 92"/>
                <a:gd name="T29" fmla="*/ 50 h 57"/>
                <a:gd name="T30" fmla="*/ 92 w 92"/>
                <a:gd name="T31" fmla="*/ 57 h 57"/>
                <a:gd name="T32" fmla="*/ 85 w 92"/>
                <a:gd name="T33" fmla="*/ 57 h 57"/>
                <a:gd name="T34" fmla="*/ 78 w 92"/>
                <a:gd name="T35" fmla="*/ 28 h 57"/>
                <a:gd name="T36" fmla="*/ 85 w 92"/>
                <a:gd name="T3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57">
                  <a:moveTo>
                    <a:pt x="85" y="28"/>
                  </a:moveTo>
                  <a:lnTo>
                    <a:pt x="92" y="57"/>
                  </a:lnTo>
                  <a:lnTo>
                    <a:pt x="92" y="57"/>
                  </a:lnTo>
                  <a:lnTo>
                    <a:pt x="92" y="57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0" y="35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92" y="50"/>
                  </a:lnTo>
                  <a:lnTo>
                    <a:pt x="92" y="57"/>
                  </a:lnTo>
                  <a:lnTo>
                    <a:pt x="85" y="57"/>
                  </a:lnTo>
                  <a:lnTo>
                    <a:pt x="78" y="28"/>
                  </a:lnTo>
                  <a:lnTo>
                    <a:pt x="85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81" name="Freeform 237"/>
            <p:cNvSpPr>
              <a:spLocks/>
            </p:cNvSpPr>
            <p:nvPr/>
          </p:nvSpPr>
          <p:spPr bwMode="auto">
            <a:xfrm>
              <a:off x="4712" y="2634"/>
              <a:ext cx="4" cy="15"/>
            </a:xfrm>
            <a:custGeom>
              <a:avLst/>
              <a:gdLst>
                <a:gd name="T0" fmla="*/ 7 w 7"/>
                <a:gd name="T1" fmla="*/ 0 h 21"/>
                <a:gd name="T2" fmla="*/ 7 w 7"/>
                <a:gd name="T3" fmla="*/ 21 h 21"/>
                <a:gd name="T4" fmla="*/ 0 w 7"/>
                <a:gd name="T5" fmla="*/ 21 h 21"/>
                <a:gd name="T6" fmla="*/ 0 w 7"/>
                <a:gd name="T7" fmla="*/ 21 h 21"/>
                <a:gd name="T8" fmla="*/ 0 w 7"/>
                <a:gd name="T9" fmla="*/ 21 h 21"/>
                <a:gd name="T10" fmla="*/ 0 w 7"/>
                <a:gd name="T11" fmla="*/ 0 h 21"/>
                <a:gd name="T12" fmla="*/ 7 w 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0"/>
                  </a:moveTo>
                  <a:lnTo>
                    <a:pt x="7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82" name="Freeform 238"/>
            <p:cNvSpPr>
              <a:spLocks/>
            </p:cNvSpPr>
            <p:nvPr/>
          </p:nvSpPr>
          <p:spPr bwMode="auto">
            <a:xfrm>
              <a:off x="4666" y="2634"/>
              <a:ext cx="54" cy="35"/>
            </a:xfrm>
            <a:custGeom>
              <a:avLst/>
              <a:gdLst>
                <a:gd name="T0" fmla="*/ 85 w 92"/>
                <a:gd name="T1" fmla="*/ 21 h 50"/>
                <a:gd name="T2" fmla="*/ 92 w 92"/>
                <a:gd name="T3" fmla="*/ 50 h 50"/>
                <a:gd name="T4" fmla="*/ 0 w 92"/>
                <a:gd name="T5" fmla="*/ 28 h 50"/>
                <a:gd name="T6" fmla="*/ 85 w 92"/>
                <a:gd name="T7" fmla="*/ 0 h 50"/>
                <a:gd name="T8" fmla="*/ 85 w 92"/>
                <a:gd name="T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50">
                  <a:moveTo>
                    <a:pt x="85" y="21"/>
                  </a:moveTo>
                  <a:lnTo>
                    <a:pt x="92" y="50"/>
                  </a:lnTo>
                  <a:lnTo>
                    <a:pt x="0" y="28"/>
                  </a:lnTo>
                  <a:lnTo>
                    <a:pt x="85" y="0"/>
                  </a:lnTo>
                  <a:lnTo>
                    <a:pt x="85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83" name="Freeform 239"/>
            <p:cNvSpPr>
              <a:spLocks/>
            </p:cNvSpPr>
            <p:nvPr/>
          </p:nvSpPr>
          <p:spPr bwMode="auto">
            <a:xfrm>
              <a:off x="4838" y="2634"/>
              <a:ext cx="4" cy="5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0 h 7"/>
                <a:gd name="T4" fmla="*/ 7 w 7"/>
                <a:gd name="T5" fmla="*/ 0 h 7"/>
                <a:gd name="T6" fmla="*/ 0 w 7"/>
                <a:gd name="T7" fmla="*/ 0 h 7"/>
                <a:gd name="T8" fmla="*/ 0 w 7"/>
                <a:gd name="T9" fmla="*/ 7 h 7"/>
                <a:gd name="T10" fmla="*/ 0 w 7"/>
                <a:gd name="T11" fmla="*/ 7 h 7"/>
                <a:gd name="T12" fmla="*/ 7 w 7"/>
                <a:gd name="T13" fmla="*/ 7 h 7"/>
                <a:gd name="T14" fmla="*/ 7 w 7"/>
                <a:gd name="T15" fmla="*/ 7 h 7"/>
                <a:gd name="T16" fmla="*/ 7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84" name="Freeform 240"/>
            <p:cNvSpPr>
              <a:spLocks/>
            </p:cNvSpPr>
            <p:nvPr/>
          </p:nvSpPr>
          <p:spPr bwMode="auto">
            <a:xfrm>
              <a:off x="4842" y="2619"/>
              <a:ext cx="55" cy="40"/>
            </a:xfrm>
            <a:custGeom>
              <a:avLst/>
              <a:gdLst>
                <a:gd name="T0" fmla="*/ 0 w 92"/>
                <a:gd name="T1" fmla="*/ 28 h 56"/>
                <a:gd name="T2" fmla="*/ 0 w 92"/>
                <a:gd name="T3" fmla="*/ 0 h 56"/>
                <a:gd name="T4" fmla="*/ 0 w 92"/>
                <a:gd name="T5" fmla="*/ 0 h 56"/>
                <a:gd name="T6" fmla="*/ 0 w 92"/>
                <a:gd name="T7" fmla="*/ 0 h 56"/>
                <a:gd name="T8" fmla="*/ 92 w 92"/>
                <a:gd name="T9" fmla="*/ 21 h 56"/>
                <a:gd name="T10" fmla="*/ 92 w 92"/>
                <a:gd name="T11" fmla="*/ 28 h 56"/>
                <a:gd name="T12" fmla="*/ 92 w 92"/>
                <a:gd name="T13" fmla="*/ 28 h 56"/>
                <a:gd name="T14" fmla="*/ 7 w 92"/>
                <a:gd name="T15" fmla="*/ 56 h 56"/>
                <a:gd name="T16" fmla="*/ 7 w 92"/>
                <a:gd name="T17" fmla="*/ 56 h 56"/>
                <a:gd name="T18" fmla="*/ 7 w 92"/>
                <a:gd name="T19" fmla="*/ 49 h 56"/>
                <a:gd name="T20" fmla="*/ 7 w 92"/>
                <a:gd name="T21" fmla="*/ 49 h 56"/>
                <a:gd name="T22" fmla="*/ 92 w 92"/>
                <a:gd name="T23" fmla="*/ 21 h 56"/>
                <a:gd name="T24" fmla="*/ 92 w 92"/>
                <a:gd name="T25" fmla="*/ 28 h 56"/>
                <a:gd name="T26" fmla="*/ 92 w 92"/>
                <a:gd name="T27" fmla="*/ 28 h 56"/>
                <a:gd name="T28" fmla="*/ 0 w 92"/>
                <a:gd name="T29" fmla="*/ 7 h 56"/>
                <a:gd name="T30" fmla="*/ 0 w 92"/>
                <a:gd name="T31" fmla="*/ 0 h 56"/>
                <a:gd name="T32" fmla="*/ 7 w 92"/>
                <a:gd name="T33" fmla="*/ 0 h 56"/>
                <a:gd name="T34" fmla="*/ 7 w 92"/>
                <a:gd name="T35" fmla="*/ 28 h 56"/>
                <a:gd name="T36" fmla="*/ 0 w 92"/>
                <a:gd name="T37" fmla="*/ 2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56">
                  <a:moveTo>
                    <a:pt x="0" y="28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92" y="21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7" y="56"/>
                  </a:lnTo>
                  <a:lnTo>
                    <a:pt x="7" y="56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92" y="21"/>
                  </a:lnTo>
                  <a:lnTo>
                    <a:pt x="92" y="28"/>
                  </a:lnTo>
                  <a:lnTo>
                    <a:pt x="92" y="28"/>
                  </a:lnTo>
                  <a:lnTo>
                    <a:pt x="0" y="7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28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85" name="Freeform 241"/>
            <p:cNvSpPr>
              <a:spLocks/>
            </p:cNvSpPr>
            <p:nvPr/>
          </p:nvSpPr>
          <p:spPr bwMode="auto">
            <a:xfrm>
              <a:off x="4842" y="2639"/>
              <a:ext cx="8" cy="15"/>
            </a:xfrm>
            <a:custGeom>
              <a:avLst/>
              <a:gdLst>
                <a:gd name="T0" fmla="*/ 7 w 14"/>
                <a:gd name="T1" fmla="*/ 21 h 21"/>
                <a:gd name="T2" fmla="*/ 0 w 14"/>
                <a:gd name="T3" fmla="*/ 0 h 21"/>
                <a:gd name="T4" fmla="*/ 0 w 14"/>
                <a:gd name="T5" fmla="*/ 0 h 21"/>
                <a:gd name="T6" fmla="*/ 0 w 14"/>
                <a:gd name="T7" fmla="*/ 0 h 21"/>
                <a:gd name="T8" fmla="*/ 7 w 14"/>
                <a:gd name="T9" fmla="*/ 0 h 21"/>
                <a:gd name="T10" fmla="*/ 14 w 14"/>
                <a:gd name="T11" fmla="*/ 21 h 21"/>
                <a:gd name="T12" fmla="*/ 7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7" y="2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4" y="21"/>
                  </a:lnTo>
                  <a:lnTo>
                    <a:pt x="7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86" name="Freeform 242"/>
            <p:cNvSpPr>
              <a:spLocks/>
            </p:cNvSpPr>
            <p:nvPr/>
          </p:nvSpPr>
          <p:spPr bwMode="auto">
            <a:xfrm>
              <a:off x="4842" y="2619"/>
              <a:ext cx="55" cy="35"/>
            </a:xfrm>
            <a:custGeom>
              <a:avLst/>
              <a:gdLst>
                <a:gd name="T0" fmla="*/ 0 w 92"/>
                <a:gd name="T1" fmla="*/ 28 h 49"/>
                <a:gd name="T2" fmla="*/ 0 w 92"/>
                <a:gd name="T3" fmla="*/ 0 h 49"/>
                <a:gd name="T4" fmla="*/ 92 w 92"/>
                <a:gd name="T5" fmla="*/ 21 h 49"/>
                <a:gd name="T6" fmla="*/ 7 w 92"/>
                <a:gd name="T7" fmla="*/ 49 h 49"/>
                <a:gd name="T8" fmla="*/ 0 w 92"/>
                <a:gd name="T9" fmla="*/ 2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49">
                  <a:moveTo>
                    <a:pt x="0" y="28"/>
                  </a:moveTo>
                  <a:lnTo>
                    <a:pt x="0" y="0"/>
                  </a:lnTo>
                  <a:lnTo>
                    <a:pt x="92" y="21"/>
                  </a:lnTo>
                  <a:lnTo>
                    <a:pt x="7" y="49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87" name="Freeform 243"/>
            <p:cNvSpPr>
              <a:spLocks/>
            </p:cNvSpPr>
            <p:nvPr/>
          </p:nvSpPr>
          <p:spPr bwMode="auto">
            <a:xfrm>
              <a:off x="4720" y="2639"/>
              <a:ext cx="122" cy="15"/>
            </a:xfrm>
            <a:custGeom>
              <a:avLst/>
              <a:gdLst>
                <a:gd name="T0" fmla="*/ 0 w 205"/>
                <a:gd name="T1" fmla="*/ 14 h 21"/>
                <a:gd name="T2" fmla="*/ 0 w 205"/>
                <a:gd name="T3" fmla="*/ 21 h 21"/>
                <a:gd name="T4" fmla="*/ 205 w 205"/>
                <a:gd name="T5" fmla="*/ 7 h 21"/>
                <a:gd name="T6" fmla="*/ 205 w 205"/>
                <a:gd name="T7" fmla="*/ 0 h 21"/>
                <a:gd name="T8" fmla="*/ 0 w 205"/>
                <a:gd name="T9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1">
                  <a:moveTo>
                    <a:pt x="0" y="14"/>
                  </a:moveTo>
                  <a:lnTo>
                    <a:pt x="0" y="21"/>
                  </a:lnTo>
                  <a:lnTo>
                    <a:pt x="205" y="7"/>
                  </a:lnTo>
                  <a:lnTo>
                    <a:pt x="205" y="0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88" name="Freeform 244"/>
            <p:cNvSpPr>
              <a:spLocks/>
            </p:cNvSpPr>
            <p:nvPr/>
          </p:nvSpPr>
          <p:spPr bwMode="auto">
            <a:xfrm>
              <a:off x="4615" y="2684"/>
              <a:ext cx="59" cy="34"/>
            </a:xfrm>
            <a:custGeom>
              <a:avLst/>
              <a:gdLst>
                <a:gd name="T0" fmla="*/ 92 w 99"/>
                <a:gd name="T1" fmla="*/ 28 h 49"/>
                <a:gd name="T2" fmla="*/ 85 w 99"/>
                <a:gd name="T3" fmla="*/ 49 h 49"/>
                <a:gd name="T4" fmla="*/ 85 w 99"/>
                <a:gd name="T5" fmla="*/ 49 h 49"/>
                <a:gd name="T6" fmla="*/ 85 w 99"/>
                <a:gd name="T7" fmla="*/ 49 h 49"/>
                <a:gd name="T8" fmla="*/ 21 w 99"/>
                <a:gd name="T9" fmla="*/ 7 h 49"/>
                <a:gd name="T10" fmla="*/ 0 w 99"/>
                <a:gd name="T11" fmla="*/ 0 h 49"/>
                <a:gd name="T12" fmla="*/ 21 w 99"/>
                <a:gd name="T13" fmla="*/ 0 h 49"/>
                <a:gd name="T14" fmla="*/ 99 w 99"/>
                <a:gd name="T15" fmla="*/ 0 h 49"/>
                <a:gd name="T16" fmla="*/ 99 w 99"/>
                <a:gd name="T17" fmla="*/ 0 h 49"/>
                <a:gd name="T18" fmla="*/ 99 w 99"/>
                <a:gd name="T19" fmla="*/ 7 h 49"/>
                <a:gd name="T20" fmla="*/ 99 w 99"/>
                <a:gd name="T21" fmla="*/ 7 h 49"/>
                <a:gd name="T22" fmla="*/ 21 w 99"/>
                <a:gd name="T23" fmla="*/ 7 h 49"/>
                <a:gd name="T24" fmla="*/ 21 w 99"/>
                <a:gd name="T25" fmla="*/ 0 h 49"/>
                <a:gd name="T26" fmla="*/ 21 w 99"/>
                <a:gd name="T27" fmla="*/ 0 h 49"/>
                <a:gd name="T28" fmla="*/ 85 w 99"/>
                <a:gd name="T29" fmla="*/ 42 h 49"/>
                <a:gd name="T30" fmla="*/ 85 w 99"/>
                <a:gd name="T31" fmla="*/ 49 h 49"/>
                <a:gd name="T32" fmla="*/ 77 w 99"/>
                <a:gd name="T33" fmla="*/ 49 h 49"/>
                <a:gd name="T34" fmla="*/ 85 w 99"/>
                <a:gd name="T35" fmla="*/ 28 h 49"/>
                <a:gd name="T36" fmla="*/ 92 w 99"/>
                <a:gd name="T37" fmla="*/ 2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49">
                  <a:moveTo>
                    <a:pt x="92" y="28"/>
                  </a:moveTo>
                  <a:lnTo>
                    <a:pt x="85" y="49"/>
                  </a:lnTo>
                  <a:lnTo>
                    <a:pt x="85" y="49"/>
                  </a:lnTo>
                  <a:lnTo>
                    <a:pt x="85" y="49"/>
                  </a:lnTo>
                  <a:lnTo>
                    <a:pt x="21" y="7"/>
                  </a:lnTo>
                  <a:lnTo>
                    <a:pt x="0" y="0"/>
                  </a:lnTo>
                  <a:lnTo>
                    <a:pt x="21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9" y="7"/>
                  </a:lnTo>
                  <a:lnTo>
                    <a:pt x="99" y="7"/>
                  </a:lnTo>
                  <a:lnTo>
                    <a:pt x="21" y="7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85" y="42"/>
                  </a:lnTo>
                  <a:lnTo>
                    <a:pt x="85" y="49"/>
                  </a:lnTo>
                  <a:lnTo>
                    <a:pt x="77" y="49"/>
                  </a:lnTo>
                  <a:lnTo>
                    <a:pt x="85" y="28"/>
                  </a:lnTo>
                  <a:lnTo>
                    <a:pt x="92" y="28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89" name="Freeform 245"/>
            <p:cNvSpPr>
              <a:spLocks/>
            </p:cNvSpPr>
            <p:nvPr/>
          </p:nvSpPr>
          <p:spPr bwMode="auto">
            <a:xfrm>
              <a:off x="4666" y="2689"/>
              <a:ext cx="8" cy="14"/>
            </a:xfrm>
            <a:custGeom>
              <a:avLst/>
              <a:gdLst>
                <a:gd name="T0" fmla="*/ 14 w 14"/>
                <a:gd name="T1" fmla="*/ 0 h 21"/>
                <a:gd name="T2" fmla="*/ 7 w 14"/>
                <a:gd name="T3" fmla="*/ 21 h 21"/>
                <a:gd name="T4" fmla="*/ 7 w 14"/>
                <a:gd name="T5" fmla="*/ 21 h 21"/>
                <a:gd name="T6" fmla="*/ 7 w 14"/>
                <a:gd name="T7" fmla="*/ 21 h 21"/>
                <a:gd name="T8" fmla="*/ 0 w 14"/>
                <a:gd name="T9" fmla="*/ 21 h 21"/>
                <a:gd name="T10" fmla="*/ 7 w 14"/>
                <a:gd name="T11" fmla="*/ 0 h 21"/>
                <a:gd name="T12" fmla="*/ 14 w 1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14" y="0"/>
                  </a:moveTo>
                  <a:lnTo>
                    <a:pt x="7" y="21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0" y="21"/>
                  </a:lnTo>
                  <a:lnTo>
                    <a:pt x="7" y="0"/>
                  </a:lnTo>
                  <a:lnTo>
                    <a:pt x="14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90" name="Freeform 246"/>
            <p:cNvSpPr>
              <a:spLocks/>
            </p:cNvSpPr>
            <p:nvPr/>
          </p:nvSpPr>
          <p:spPr bwMode="auto">
            <a:xfrm>
              <a:off x="4628" y="2689"/>
              <a:ext cx="46" cy="29"/>
            </a:xfrm>
            <a:custGeom>
              <a:avLst/>
              <a:gdLst>
                <a:gd name="T0" fmla="*/ 71 w 78"/>
                <a:gd name="T1" fmla="*/ 21 h 42"/>
                <a:gd name="T2" fmla="*/ 64 w 78"/>
                <a:gd name="T3" fmla="*/ 42 h 42"/>
                <a:gd name="T4" fmla="*/ 0 w 78"/>
                <a:gd name="T5" fmla="*/ 0 h 42"/>
                <a:gd name="T6" fmla="*/ 78 w 78"/>
                <a:gd name="T7" fmla="*/ 0 h 42"/>
                <a:gd name="T8" fmla="*/ 71 w 78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2">
                  <a:moveTo>
                    <a:pt x="71" y="21"/>
                  </a:moveTo>
                  <a:lnTo>
                    <a:pt x="64" y="42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1" y="2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91" name="Freeform 247"/>
            <p:cNvSpPr>
              <a:spLocks/>
            </p:cNvSpPr>
            <p:nvPr/>
          </p:nvSpPr>
          <p:spPr bwMode="auto">
            <a:xfrm>
              <a:off x="4981" y="2808"/>
              <a:ext cx="46" cy="35"/>
            </a:xfrm>
            <a:custGeom>
              <a:avLst/>
              <a:gdLst>
                <a:gd name="T0" fmla="*/ 7 w 78"/>
                <a:gd name="T1" fmla="*/ 21 h 50"/>
                <a:gd name="T2" fmla="*/ 14 w 78"/>
                <a:gd name="T3" fmla="*/ 0 h 50"/>
                <a:gd name="T4" fmla="*/ 14 w 78"/>
                <a:gd name="T5" fmla="*/ 0 h 50"/>
                <a:gd name="T6" fmla="*/ 14 w 78"/>
                <a:gd name="T7" fmla="*/ 0 h 50"/>
                <a:gd name="T8" fmla="*/ 78 w 78"/>
                <a:gd name="T9" fmla="*/ 43 h 50"/>
                <a:gd name="T10" fmla="*/ 78 w 78"/>
                <a:gd name="T11" fmla="*/ 50 h 50"/>
                <a:gd name="T12" fmla="*/ 78 w 78"/>
                <a:gd name="T13" fmla="*/ 50 h 50"/>
                <a:gd name="T14" fmla="*/ 0 w 78"/>
                <a:gd name="T15" fmla="*/ 43 h 50"/>
                <a:gd name="T16" fmla="*/ 0 w 78"/>
                <a:gd name="T17" fmla="*/ 43 h 50"/>
                <a:gd name="T18" fmla="*/ 0 w 78"/>
                <a:gd name="T19" fmla="*/ 35 h 50"/>
                <a:gd name="T20" fmla="*/ 0 w 78"/>
                <a:gd name="T21" fmla="*/ 35 h 50"/>
                <a:gd name="T22" fmla="*/ 78 w 78"/>
                <a:gd name="T23" fmla="*/ 43 h 50"/>
                <a:gd name="T24" fmla="*/ 78 w 78"/>
                <a:gd name="T25" fmla="*/ 43 h 50"/>
                <a:gd name="T26" fmla="*/ 78 w 78"/>
                <a:gd name="T27" fmla="*/ 50 h 50"/>
                <a:gd name="T28" fmla="*/ 14 w 78"/>
                <a:gd name="T29" fmla="*/ 7 h 50"/>
                <a:gd name="T30" fmla="*/ 14 w 78"/>
                <a:gd name="T31" fmla="*/ 0 h 50"/>
                <a:gd name="T32" fmla="*/ 21 w 78"/>
                <a:gd name="T33" fmla="*/ 0 h 50"/>
                <a:gd name="T34" fmla="*/ 14 w 78"/>
                <a:gd name="T35" fmla="*/ 21 h 50"/>
                <a:gd name="T36" fmla="*/ 7 w 78"/>
                <a:gd name="T37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8" h="50">
                  <a:moveTo>
                    <a:pt x="7" y="21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8" y="43"/>
                  </a:lnTo>
                  <a:lnTo>
                    <a:pt x="78" y="50"/>
                  </a:lnTo>
                  <a:lnTo>
                    <a:pt x="78" y="5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78" y="50"/>
                  </a:lnTo>
                  <a:lnTo>
                    <a:pt x="14" y="7"/>
                  </a:lnTo>
                  <a:lnTo>
                    <a:pt x="14" y="0"/>
                  </a:lnTo>
                  <a:lnTo>
                    <a:pt x="21" y="0"/>
                  </a:lnTo>
                  <a:lnTo>
                    <a:pt x="14" y="21"/>
                  </a:lnTo>
                  <a:lnTo>
                    <a:pt x="7" y="2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92" name="Freeform 248"/>
            <p:cNvSpPr>
              <a:spLocks/>
            </p:cNvSpPr>
            <p:nvPr/>
          </p:nvSpPr>
          <p:spPr bwMode="auto">
            <a:xfrm>
              <a:off x="4981" y="2822"/>
              <a:ext cx="8" cy="10"/>
            </a:xfrm>
            <a:custGeom>
              <a:avLst/>
              <a:gdLst>
                <a:gd name="T0" fmla="*/ 0 w 14"/>
                <a:gd name="T1" fmla="*/ 14 h 14"/>
                <a:gd name="T2" fmla="*/ 7 w 14"/>
                <a:gd name="T3" fmla="*/ 0 h 14"/>
                <a:gd name="T4" fmla="*/ 14 w 14"/>
                <a:gd name="T5" fmla="*/ 0 h 14"/>
                <a:gd name="T6" fmla="*/ 14 w 14"/>
                <a:gd name="T7" fmla="*/ 0 h 14"/>
                <a:gd name="T8" fmla="*/ 14 w 14"/>
                <a:gd name="T9" fmla="*/ 0 h 14"/>
                <a:gd name="T10" fmla="*/ 7 w 14"/>
                <a:gd name="T11" fmla="*/ 14 h 14"/>
                <a:gd name="T12" fmla="*/ 0 w 14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14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14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93" name="Freeform 249"/>
            <p:cNvSpPr>
              <a:spLocks/>
            </p:cNvSpPr>
            <p:nvPr/>
          </p:nvSpPr>
          <p:spPr bwMode="auto">
            <a:xfrm>
              <a:off x="4981" y="2808"/>
              <a:ext cx="46" cy="30"/>
            </a:xfrm>
            <a:custGeom>
              <a:avLst/>
              <a:gdLst>
                <a:gd name="T0" fmla="*/ 7 w 78"/>
                <a:gd name="T1" fmla="*/ 21 h 43"/>
                <a:gd name="T2" fmla="*/ 14 w 78"/>
                <a:gd name="T3" fmla="*/ 0 h 43"/>
                <a:gd name="T4" fmla="*/ 78 w 78"/>
                <a:gd name="T5" fmla="*/ 43 h 43"/>
                <a:gd name="T6" fmla="*/ 0 w 78"/>
                <a:gd name="T7" fmla="*/ 35 h 43"/>
                <a:gd name="T8" fmla="*/ 7 w 78"/>
                <a:gd name="T9" fmla="*/ 2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43">
                  <a:moveTo>
                    <a:pt x="7" y="21"/>
                  </a:moveTo>
                  <a:lnTo>
                    <a:pt x="14" y="0"/>
                  </a:lnTo>
                  <a:lnTo>
                    <a:pt x="78" y="43"/>
                  </a:lnTo>
                  <a:lnTo>
                    <a:pt x="0" y="35"/>
                  </a:lnTo>
                  <a:lnTo>
                    <a:pt x="7" y="2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95" name="Freeform 251"/>
            <p:cNvSpPr>
              <a:spLocks/>
            </p:cNvSpPr>
            <p:nvPr/>
          </p:nvSpPr>
          <p:spPr bwMode="auto">
            <a:xfrm>
              <a:off x="4674" y="2703"/>
              <a:ext cx="147" cy="60"/>
            </a:xfrm>
            <a:custGeom>
              <a:avLst/>
              <a:gdLst>
                <a:gd name="T0" fmla="*/ 0 w 248"/>
                <a:gd name="T1" fmla="*/ 0 h 85"/>
                <a:gd name="T2" fmla="*/ 241 w 248"/>
                <a:gd name="T3" fmla="*/ 78 h 85"/>
                <a:gd name="T4" fmla="*/ 241 w 248"/>
                <a:gd name="T5" fmla="*/ 85 h 85"/>
                <a:gd name="T6" fmla="*/ 248 w 248"/>
                <a:gd name="T7" fmla="*/ 78 h 85"/>
                <a:gd name="T8" fmla="*/ 241 w 248"/>
                <a:gd name="T9" fmla="*/ 85 h 85"/>
                <a:gd name="T10" fmla="*/ 0 w 248"/>
                <a:gd name="T11" fmla="*/ 7 h 85"/>
                <a:gd name="T12" fmla="*/ 0 w 248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85">
                  <a:moveTo>
                    <a:pt x="0" y="0"/>
                  </a:moveTo>
                  <a:lnTo>
                    <a:pt x="241" y="78"/>
                  </a:lnTo>
                  <a:lnTo>
                    <a:pt x="241" y="85"/>
                  </a:lnTo>
                  <a:lnTo>
                    <a:pt x="248" y="78"/>
                  </a:lnTo>
                  <a:lnTo>
                    <a:pt x="241" y="85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96" name="Freeform 252"/>
            <p:cNvSpPr>
              <a:spLocks/>
            </p:cNvSpPr>
            <p:nvPr/>
          </p:nvSpPr>
          <p:spPr bwMode="auto">
            <a:xfrm>
              <a:off x="4783" y="2729"/>
              <a:ext cx="38" cy="34"/>
            </a:xfrm>
            <a:custGeom>
              <a:avLst/>
              <a:gdLst>
                <a:gd name="T0" fmla="*/ 57 w 64"/>
                <a:gd name="T1" fmla="*/ 49 h 49"/>
                <a:gd name="T2" fmla="*/ 0 w 64"/>
                <a:gd name="T3" fmla="*/ 7 h 49"/>
                <a:gd name="T4" fmla="*/ 0 w 64"/>
                <a:gd name="T5" fmla="*/ 0 h 49"/>
                <a:gd name="T6" fmla="*/ 0 w 64"/>
                <a:gd name="T7" fmla="*/ 7 h 49"/>
                <a:gd name="T8" fmla="*/ 7 w 64"/>
                <a:gd name="T9" fmla="*/ 0 h 49"/>
                <a:gd name="T10" fmla="*/ 64 w 64"/>
                <a:gd name="T11" fmla="*/ 42 h 49"/>
                <a:gd name="T12" fmla="*/ 57 w 64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49">
                  <a:moveTo>
                    <a:pt x="57" y="49"/>
                  </a:move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0"/>
                  </a:lnTo>
                  <a:lnTo>
                    <a:pt x="64" y="42"/>
                  </a:lnTo>
                  <a:lnTo>
                    <a:pt x="57" y="49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97" name="Freeform 253"/>
            <p:cNvSpPr>
              <a:spLocks/>
            </p:cNvSpPr>
            <p:nvPr/>
          </p:nvSpPr>
          <p:spPr bwMode="auto">
            <a:xfrm>
              <a:off x="4783" y="2729"/>
              <a:ext cx="202" cy="98"/>
            </a:xfrm>
            <a:custGeom>
              <a:avLst/>
              <a:gdLst>
                <a:gd name="T0" fmla="*/ 0 w 340"/>
                <a:gd name="T1" fmla="*/ 0 h 141"/>
                <a:gd name="T2" fmla="*/ 0 w 340"/>
                <a:gd name="T3" fmla="*/ 7 h 141"/>
                <a:gd name="T4" fmla="*/ 340 w 340"/>
                <a:gd name="T5" fmla="*/ 141 h 141"/>
                <a:gd name="T6" fmla="*/ 340 w 340"/>
                <a:gd name="T7" fmla="*/ 134 h 141"/>
                <a:gd name="T8" fmla="*/ 0 w 340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141">
                  <a:moveTo>
                    <a:pt x="0" y="0"/>
                  </a:moveTo>
                  <a:lnTo>
                    <a:pt x="0" y="7"/>
                  </a:lnTo>
                  <a:lnTo>
                    <a:pt x="340" y="141"/>
                  </a:lnTo>
                  <a:lnTo>
                    <a:pt x="340" y="134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98" name="Freeform 254"/>
            <p:cNvSpPr>
              <a:spLocks/>
            </p:cNvSpPr>
            <p:nvPr/>
          </p:nvSpPr>
          <p:spPr bwMode="auto">
            <a:xfrm>
              <a:off x="4615" y="2505"/>
              <a:ext cx="4" cy="5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0 w 7"/>
                <a:gd name="T5" fmla="*/ 7 h 7"/>
                <a:gd name="T6" fmla="*/ 0 w 7"/>
                <a:gd name="T7" fmla="*/ 7 h 7"/>
                <a:gd name="T8" fmla="*/ 0 w 7"/>
                <a:gd name="T9" fmla="*/ 7 h 7"/>
                <a:gd name="T10" fmla="*/ 7 w 7"/>
                <a:gd name="T11" fmla="*/ 7 h 7"/>
                <a:gd name="T12" fmla="*/ 7 w 7"/>
                <a:gd name="T13" fmla="*/ 7 h 7"/>
                <a:gd name="T14" fmla="*/ 7 w 7"/>
                <a:gd name="T15" fmla="*/ 0 h 7"/>
                <a:gd name="T16" fmla="*/ 0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399" name="Freeform 255"/>
            <p:cNvSpPr>
              <a:spLocks/>
            </p:cNvSpPr>
            <p:nvPr/>
          </p:nvSpPr>
          <p:spPr bwMode="auto">
            <a:xfrm>
              <a:off x="4602" y="2430"/>
              <a:ext cx="34" cy="75"/>
            </a:xfrm>
            <a:custGeom>
              <a:avLst/>
              <a:gdLst>
                <a:gd name="T0" fmla="*/ 22 w 57"/>
                <a:gd name="T1" fmla="*/ 107 h 107"/>
                <a:gd name="T2" fmla="*/ 0 w 57"/>
                <a:gd name="T3" fmla="*/ 107 h 107"/>
                <a:gd name="T4" fmla="*/ 0 w 57"/>
                <a:gd name="T5" fmla="*/ 107 h 107"/>
                <a:gd name="T6" fmla="*/ 0 w 57"/>
                <a:gd name="T7" fmla="*/ 107 h 107"/>
                <a:gd name="T8" fmla="*/ 14 w 57"/>
                <a:gd name="T9" fmla="*/ 22 h 107"/>
                <a:gd name="T10" fmla="*/ 14 w 57"/>
                <a:gd name="T11" fmla="*/ 0 h 107"/>
                <a:gd name="T12" fmla="*/ 22 w 57"/>
                <a:gd name="T13" fmla="*/ 22 h 107"/>
                <a:gd name="T14" fmla="*/ 57 w 57"/>
                <a:gd name="T15" fmla="*/ 107 h 107"/>
                <a:gd name="T16" fmla="*/ 57 w 57"/>
                <a:gd name="T17" fmla="*/ 107 h 107"/>
                <a:gd name="T18" fmla="*/ 50 w 57"/>
                <a:gd name="T19" fmla="*/ 107 h 107"/>
                <a:gd name="T20" fmla="*/ 50 w 57"/>
                <a:gd name="T21" fmla="*/ 107 h 107"/>
                <a:gd name="T22" fmla="*/ 14 w 57"/>
                <a:gd name="T23" fmla="*/ 22 h 107"/>
                <a:gd name="T24" fmla="*/ 22 w 57"/>
                <a:gd name="T25" fmla="*/ 22 h 107"/>
                <a:gd name="T26" fmla="*/ 22 w 57"/>
                <a:gd name="T27" fmla="*/ 22 h 107"/>
                <a:gd name="T28" fmla="*/ 7 w 57"/>
                <a:gd name="T29" fmla="*/ 107 h 107"/>
                <a:gd name="T30" fmla="*/ 0 w 57"/>
                <a:gd name="T31" fmla="*/ 107 h 107"/>
                <a:gd name="T32" fmla="*/ 0 w 57"/>
                <a:gd name="T33" fmla="*/ 100 h 107"/>
                <a:gd name="T34" fmla="*/ 22 w 57"/>
                <a:gd name="T35" fmla="*/ 100 h 107"/>
                <a:gd name="T36" fmla="*/ 22 w 57"/>
                <a:gd name="T3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07">
                  <a:moveTo>
                    <a:pt x="22" y="107"/>
                  </a:moveTo>
                  <a:lnTo>
                    <a:pt x="0" y="107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14" y="22"/>
                  </a:lnTo>
                  <a:lnTo>
                    <a:pt x="14" y="0"/>
                  </a:lnTo>
                  <a:lnTo>
                    <a:pt x="22" y="22"/>
                  </a:lnTo>
                  <a:lnTo>
                    <a:pt x="57" y="107"/>
                  </a:lnTo>
                  <a:lnTo>
                    <a:pt x="57" y="107"/>
                  </a:lnTo>
                  <a:lnTo>
                    <a:pt x="50" y="107"/>
                  </a:lnTo>
                  <a:lnTo>
                    <a:pt x="50" y="107"/>
                  </a:lnTo>
                  <a:lnTo>
                    <a:pt x="14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7" y="107"/>
                  </a:lnTo>
                  <a:lnTo>
                    <a:pt x="0" y="107"/>
                  </a:lnTo>
                  <a:lnTo>
                    <a:pt x="0" y="100"/>
                  </a:lnTo>
                  <a:lnTo>
                    <a:pt x="22" y="100"/>
                  </a:lnTo>
                  <a:lnTo>
                    <a:pt x="22" y="10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00" name="Freeform 256"/>
            <p:cNvSpPr>
              <a:spLocks/>
            </p:cNvSpPr>
            <p:nvPr/>
          </p:nvSpPr>
          <p:spPr bwMode="auto">
            <a:xfrm>
              <a:off x="4615" y="2500"/>
              <a:ext cx="17" cy="5"/>
            </a:xfrm>
            <a:custGeom>
              <a:avLst/>
              <a:gdLst>
                <a:gd name="T0" fmla="*/ 28 w 28"/>
                <a:gd name="T1" fmla="*/ 7 h 7"/>
                <a:gd name="T2" fmla="*/ 0 w 28"/>
                <a:gd name="T3" fmla="*/ 7 h 7"/>
                <a:gd name="T4" fmla="*/ 0 w 28"/>
                <a:gd name="T5" fmla="*/ 7 h 7"/>
                <a:gd name="T6" fmla="*/ 0 w 28"/>
                <a:gd name="T7" fmla="*/ 7 h 7"/>
                <a:gd name="T8" fmla="*/ 0 w 28"/>
                <a:gd name="T9" fmla="*/ 0 h 7"/>
                <a:gd name="T10" fmla="*/ 28 w 28"/>
                <a:gd name="T11" fmla="*/ 0 h 7"/>
                <a:gd name="T12" fmla="*/ 28 w 28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28" y="7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01" name="Freeform 257"/>
            <p:cNvSpPr>
              <a:spLocks/>
            </p:cNvSpPr>
            <p:nvPr/>
          </p:nvSpPr>
          <p:spPr bwMode="auto">
            <a:xfrm>
              <a:off x="4602" y="2446"/>
              <a:ext cx="30" cy="59"/>
            </a:xfrm>
            <a:custGeom>
              <a:avLst/>
              <a:gdLst>
                <a:gd name="T0" fmla="*/ 22 w 50"/>
                <a:gd name="T1" fmla="*/ 85 h 85"/>
                <a:gd name="T2" fmla="*/ 0 w 50"/>
                <a:gd name="T3" fmla="*/ 85 h 85"/>
                <a:gd name="T4" fmla="*/ 14 w 50"/>
                <a:gd name="T5" fmla="*/ 0 h 85"/>
                <a:gd name="T6" fmla="*/ 50 w 50"/>
                <a:gd name="T7" fmla="*/ 85 h 85"/>
                <a:gd name="T8" fmla="*/ 22 w 50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5">
                  <a:moveTo>
                    <a:pt x="22" y="85"/>
                  </a:moveTo>
                  <a:lnTo>
                    <a:pt x="0" y="85"/>
                  </a:lnTo>
                  <a:lnTo>
                    <a:pt x="14" y="0"/>
                  </a:lnTo>
                  <a:lnTo>
                    <a:pt x="50" y="85"/>
                  </a:lnTo>
                  <a:lnTo>
                    <a:pt x="22" y="8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02" name="Freeform 258"/>
            <p:cNvSpPr>
              <a:spLocks/>
            </p:cNvSpPr>
            <p:nvPr/>
          </p:nvSpPr>
          <p:spPr bwMode="auto">
            <a:xfrm>
              <a:off x="4615" y="2535"/>
              <a:ext cx="4" cy="10"/>
            </a:xfrm>
            <a:custGeom>
              <a:avLst/>
              <a:gdLst>
                <a:gd name="T0" fmla="*/ 0 w 7"/>
                <a:gd name="T1" fmla="*/ 14 h 14"/>
                <a:gd name="T2" fmla="*/ 7 w 7"/>
                <a:gd name="T3" fmla="*/ 7 h 14"/>
                <a:gd name="T4" fmla="*/ 7 w 7"/>
                <a:gd name="T5" fmla="*/ 7 h 14"/>
                <a:gd name="T6" fmla="*/ 7 w 7"/>
                <a:gd name="T7" fmla="*/ 7 h 14"/>
                <a:gd name="T8" fmla="*/ 0 w 7"/>
                <a:gd name="T9" fmla="*/ 0 h 14"/>
                <a:gd name="T10" fmla="*/ 0 w 7"/>
                <a:gd name="T11" fmla="*/ 7 h 14"/>
                <a:gd name="T12" fmla="*/ 0 w 7"/>
                <a:gd name="T13" fmla="*/ 7 h 14"/>
                <a:gd name="T14" fmla="*/ 0 w 7"/>
                <a:gd name="T15" fmla="*/ 7 h 14"/>
                <a:gd name="T16" fmla="*/ 0 w 7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4">
                  <a:moveTo>
                    <a:pt x="0" y="14"/>
                  </a:move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03" name="Freeform 259"/>
            <p:cNvSpPr>
              <a:spLocks/>
            </p:cNvSpPr>
            <p:nvPr/>
          </p:nvSpPr>
          <p:spPr bwMode="auto">
            <a:xfrm>
              <a:off x="4598" y="2540"/>
              <a:ext cx="34" cy="64"/>
            </a:xfrm>
            <a:custGeom>
              <a:avLst/>
              <a:gdLst>
                <a:gd name="T0" fmla="*/ 29 w 57"/>
                <a:gd name="T1" fmla="*/ 7 h 92"/>
                <a:gd name="T2" fmla="*/ 57 w 57"/>
                <a:gd name="T3" fmla="*/ 0 h 92"/>
                <a:gd name="T4" fmla="*/ 57 w 57"/>
                <a:gd name="T5" fmla="*/ 0 h 92"/>
                <a:gd name="T6" fmla="*/ 57 w 57"/>
                <a:gd name="T7" fmla="*/ 0 h 92"/>
                <a:gd name="T8" fmla="*/ 36 w 57"/>
                <a:gd name="T9" fmla="*/ 92 h 92"/>
                <a:gd name="T10" fmla="*/ 29 w 57"/>
                <a:gd name="T11" fmla="*/ 92 h 92"/>
                <a:gd name="T12" fmla="*/ 29 w 57"/>
                <a:gd name="T13" fmla="*/ 92 h 92"/>
                <a:gd name="T14" fmla="*/ 0 w 57"/>
                <a:gd name="T15" fmla="*/ 7 h 92"/>
                <a:gd name="T16" fmla="*/ 0 w 57"/>
                <a:gd name="T17" fmla="*/ 7 h 92"/>
                <a:gd name="T18" fmla="*/ 7 w 57"/>
                <a:gd name="T19" fmla="*/ 7 h 92"/>
                <a:gd name="T20" fmla="*/ 7 w 57"/>
                <a:gd name="T21" fmla="*/ 7 h 92"/>
                <a:gd name="T22" fmla="*/ 36 w 57"/>
                <a:gd name="T23" fmla="*/ 92 h 92"/>
                <a:gd name="T24" fmla="*/ 29 w 57"/>
                <a:gd name="T25" fmla="*/ 92 h 92"/>
                <a:gd name="T26" fmla="*/ 29 w 57"/>
                <a:gd name="T27" fmla="*/ 92 h 92"/>
                <a:gd name="T28" fmla="*/ 50 w 57"/>
                <a:gd name="T29" fmla="*/ 0 h 92"/>
                <a:gd name="T30" fmla="*/ 57 w 57"/>
                <a:gd name="T31" fmla="*/ 0 h 92"/>
                <a:gd name="T32" fmla="*/ 57 w 57"/>
                <a:gd name="T33" fmla="*/ 7 h 92"/>
                <a:gd name="T34" fmla="*/ 29 w 57"/>
                <a:gd name="T35" fmla="*/ 15 h 92"/>
                <a:gd name="T36" fmla="*/ 29 w 57"/>
                <a:gd name="T37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92">
                  <a:moveTo>
                    <a:pt x="29" y="7"/>
                  </a:moveTo>
                  <a:lnTo>
                    <a:pt x="57" y="0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36" y="92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36" y="92"/>
                  </a:lnTo>
                  <a:lnTo>
                    <a:pt x="29" y="92"/>
                  </a:lnTo>
                  <a:lnTo>
                    <a:pt x="29" y="92"/>
                  </a:lnTo>
                  <a:lnTo>
                    <a:pt x="50" y="0"/>
                  </a:lnTo>
                  <a:lnTo>
                    <a:pt x="57" y="0"/>
                  </a:lnTo>
                  <a:lnTo>
                    <a:pt x="57" y="7"/>
                  </a:lnTo>
                  <a:lnTo>
                    <a:pt x="29" y="15"/>
                  </a:lnTo>
                  <a:lnTo>
                    <a:pt x="29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04" name="Freeform 260"/>
            <p:cNvSpPr>
              <a:spLocks/>
            </p:cNvSpPr>
            <p:nvPr/>
          </p:nvSpPr>
          <p:spPr bwMode="auto">
            <a:xfrm>
              <a:off x="4602" y="2545"/>
              <a:ext cx="13" cy="5"/>
            </a:xfrm>
            <a:custGeom>
              <a:avLst/>
              <a:gdLst>
                <a:gd name="T0" fmla="*/ 0 w 22"/>
                <a:gd name="T1" fmla="*/ 0 h 8"/>
                <a:gd name="T2" fmla="*/ 22 w 22"/>
                <a:gd name="T3" fmla="*/ 0 h 8"/>
                <a:gd name="T4" fmla="*/ 22 w 22"/>
                <a:gd name="T5" fmla="*/ 8 h 8"/>
                <a:gd name="T6" fmla="*/ 22 w 22"/>
                <a:gd name="T7" fmla="*/ 8 h 8"/>
                <a:gd name="T8" fmla="*/ 22 w 22"/>
                <a:gd name="T9" fmla="*/ 8 h 8"/>
                <a:gd name="T10" fmla="*/ 0 w 22"/>
                <a:gd name="T11" fmla="*/ 8 h 8"/>
                <a:gd name="T12" fmla="*/ 0 w 22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8">
                  <a:moveTo>
                    <a:pt x="0" y="0"/>
                  </a:moveTo>
                  <a:lnTo>
                    <a:pt x="22" y="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05" name="Freeform 261"/>
            <p:cNvSpPr>
              <a:spLocks/>
            </p:cNvSpPr>
            <p:nvPr/>
          </p:nvSpPr>
          <p:spPr bwMode="auto">
            <a:xfrm>
              <a:off x="4602" y="2540"/>
              <a:ext cx="30" cy="64"/>
            </a:xfrm>
            <a:custGeom>
              <a:avLst/>
              <a:gdLst>
                <a:gd name="T0" fmla="*/ 22 w 50"/>
                <a:gd name="T1" fmla="*/ 7 h 92"/>
                <a:gd name="T2" fmla="*/ 50 w 50"/>
                <a:gd name="T3" fmla="*/ 0 h 92"/>
                <a:gd name="T4" fmla="*/ 29 w 50"/>
                <a:gd name="T5" fmla="*/ 92 h 92"/>
                <a:gd name="T6" fmla="*/ 0 w 50"/>
                <a:gd name="T7" fmla="*/ 7 h 92"/>
                <a:gd name="T8" fmla="*/ 22 w 50"/>
                <a:gd name="T9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2">
                  <a:moveTo>
                    <a:pt x="22" y="7"/>
                  </a:moveTo>
                  <a:lnTo>
                    <a:pt x="50" y="0"/>
                  </a:lnTo>
                  <a:lnTo>
                    <a:pt x="29" y="92"/>
                  </a:lnTo>
                  <a:lnTo>
                    <a:pt x="0" y="7"/>
                  </a:lnTo>
                  <a:lnTo>
                    <a:pt x="22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07" name="Rectangle 263"/>
            <p:cNvSpPr>
              <a:spLocks noChangeArrowheads="1"/>
            </p:cNvSpPr>
            <p:nvPr/>
          </p:nvSpPr>
          <p:spPr bwMode="auto">
            <a:xfrm>
              <a:off x="4615" y="2510"/>
              <a:ext cx="4" cy="3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08" name="Freeform 264"/>
            <p:cNvSpPr>
              <a:spLocks/>
            </p:cNvSpPr>
            <p:nvPr/>
          </p:nvSpPr>
          <p:spPr bwMode="auto">
            <a:xfrm>
              <a:off x="4476" y="2505"/>
              <a:ext cx="4" cy="5"/>
            </a:xfrm>
            <a:custGeom>
              <a:avLst/>
              <a:gdLst>
                <a:gd name="T0" fmla="*/ 0 w 7"/>
                <a:gd name="T1" fmla="*/ 7 h 7"/>
                <a:gd name="T2" fmla="*/ 0 w 7"/>
                <a:gd name="T3" fmla="*/ 7 h 7"/>
                <a:gd name="T4" fmla="*/ 7 w 7"/>
                <a:gd name="T5" fmla="*/ 7 h 7"/>
                <a:gd name="T6" fmla="*/ 7 w 7"/>
                <a:gd name="T7" fmla="*/ 7 h 7"/>
                <a:gd name="T8" fmla="*/ 7 w 7"/>
                <a:gd name="T9" fmla="*/ 0 h 7"/>
                <a:gd name="T10" fmla="*/ 7 w 7"/>
                <a:gd name="T11" fmla="*/ 0 h 7"/>
                <a:gd name="T12" fmla="*/ 0 w 7"/>
                <a:gd name="T13" fmla="*/ 0 h 7"/>
                <a:gd name="T14" fmla="*/ 0 w 7"/>
                <a:gd name="T15" fmla="*/ 7 h 7"/>
                <a:gd name="T16" fmla="*/ 0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7"/>
                  </a:moveTo>
                  <a:lnTo>
                    <a:pt x="0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09" name="Freeform 265"/>
            <p:cNvSpPr>
              <a:spLocks/>
            </p:cNvSpPr>
            <p:nvPr/>
          </p:nvSpPr>
          <p:spPr bwMode="auto">
            <a:xfrm>
              <a:off x="4434" y="2495"/>
              <a:ext cx="50" cy="55"/>
            </a:xfrm>
            <a:custGeom>
              <a:avLst/>
              <a:gdLst>
                <a:gd name="T0" fmla="*/ 71 w 85"/>
                <a:gd name="T1" fmla="*/ 21 h 78"/>
                <a:gd name="T2" fmla="*/ 85 w 85"/>
                <a:gd name="T3" fmla="*/ 42 h 78"/>
                <a:gd name="T4" fmla="*/ 85 w 85"/>
                <a:gd name="T5" fmla="*/ 42 h 78"/>
                <a:gd name="T6" fmla="*/ 85 w 85"/>
                <a:gd name="T7" fmla="*/ 42 h 78"/>
                <a:gd name="T8" fmla="*/ 7 w 85"/>
                <a:gd name="T9" fmla="*/ 78 h 78"/>
                <a:gd name="T10" fmla="*/ 0 w 85"/>
                <a:gd name="T11" fmla="*/ 70 h 78"/>
                <a:gd name="T12" fmla="*/ 0 w 85"/>
                <a:gd name="T13" fmla="*/ 70 h 78"/>
                <a:gd name="T14" fmla="*/ 49 w 85"/>
                <a:gd name="T15" fmla="*/ 0 h 78"/>
                <a:gd name="T16" fmla="*/ 49 w 85"/>
                <a:gd name="T17" fmla="*/ 0 h 78"/>
                <a:gd name="T18" fmla="*/ 56 w 85"/>
                <a:gd name="T19" fmla="*/ 7 h 78"/>
                <a:gd name="T20" fmla="*/ 56 w 85"/>
                <a:gd name="T21" fmla="*/ 7 h 78"/>
                <a:gd name="T22" fmla="*/ 7 w 85"/>
                <a:gd name="T23" fmla="*/ 78 h 78"/>
                <a:gd name="T24" fmla="*/ 0 w 85"/>
                <a:gd name="T25" fmla="*/ 70 h 78"/>
                <a:gd name="T26" fmla="*/ 0 w 85"/>
                <a:gd name="T27" fmla="*/ 70 h 78"/>
                <a:gd name="T28" fmla="*/ 78 w 85"/>
                <a:gd name="T29" fmla="*/ 35 h 78"/>
                <a:gd name="T30" fmla="*/ 85 w 85"/>
                <a:gd name="T31" fmla="*/ 42 h 78"/>
                <a:gd name="T32" fmla="*/ 78 w 85"/>
                <a:gd name="T33" fmla="*/ 49 h 78"/>
                <a:gd name="T34" fmla="*/ 64 w 85"/>
                <a:gd name="T35" fmla="*/ 28 h 78"/>
                <a:gd name="T36" fmla="*/ 71 w 85"/>
                <a:gd name="T37" fmla="*/ 2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78">
                  <a:moveTo>
                    <a:pt x="71" y="21"/>
                  </a:moveTo>
                  <a:lnTo>
                    <a:pt x="85" y="42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7" y="78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7"/>
                  </a:lnTo>
                  <a:lnTo>
                    <a:pt x="56" y="7"/>
                  </a:lnTo>
                  <a:lnTo>
                    <a:pt x="7" y="78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78" y="35"/>
                  </a:lnTo>
                  <a:lnTo>
                    <a:pt x="85" y="42"/>
                  </a:lnTo>
                  <a:lnTo>
                    <a:pt x="78" y="49"/>
                  </a:lnTo>
                  <a:lnTo>
                    <a:pt x="64" y="28"/>
                  </a:lnTo>
                  <a:lnTo>
                    <a:pt x="71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10" name="Freeform 266"/>
            <p:cNvSpPr>
              <a:spLocks/>
            </p:cNvSpPr>
            <p:nvPr/>
          </p:nvSpPr>
          <p:spPr bwMode="auto">
            <a:xfrm>
              <a:off x="4463" y="2500"/>
              <a:ext cx="13" cy="15"/>
            </a:xfrm>
            <a:custGeom>
              <a:avLst/>
              <a:gdLst>
                <a:gd name="T0" fmla="*/ 7 w 22"/>
                <a:gd name="T1" fmla="*/ 0 h 21"/>
                <a:gd name="T2" fmla="*/ 22 w 22"/>
                <a:gd name="T3" fmla="*/ 14 h 21"/>
                <a:gd name="T4" fmla="*/ 22 w 22"/>
                <a:gd name="T5" fmla="*/ 14 h 21"/>
                <a:gd name="T6" fmla="*/ 22 w 22"/>
                <a:gd name="T7" fmla="*/ 14 h 21"/>
                <a:gd name="T8" fmla="*/ 15 w 22"/>
                <a:gd name="T9" fmla="*/ 21 h 21"/>
                <a:gd name="T10" fmla="*/ 0 w 22"/>
                <a:gd name="T11" fmla="*/ 7 h 21"/>
                <a:gd name="T12" fmla="*/ 7 w 22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21">
                  <a:moveTo>
                    <a:pt x="7" y="0"/>
                  </a:moveTo>
                  <a:lnTo>
                    <a:pt x="22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15" y="21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11" name="Freeform 267"/>
            <p:cNvSpPr>
              <a:spLocks/>
            </p:cNvSpPr>
            <p:nvPr/>
          </p:nvSpPr>
          <p:spPr bwMode="auto">
            <a:xfrm>
              <a:off x="4438" y="2500"/>
              <a:ext cx="46" cy="50"/>
            </a:xfrm>
            <a:custGeom>
              <a:avLst/>
              <a:gdLst>
                <a:gd name="T0" fmla="*/ 64 w 78"/>
                <a:gd name="T1" fmla="*/ 14 h 71"/>
                <a:gd name="T2" fmla="*/ 78 w 78"/>
                <a:gd name="T3" fmla="*/ 35 h 71"/>
                <a:gd name="T4" fmla="*/ 0 w 78"/>
                <a:gd name="T5" fmla="*/ 71 h 71"/>
                <a:gd name="T6" fmla="*/ 49 w 78"/>
                <a:gd name="T7" fmla="*/ 0 h 71"/>
                <a:gd name="T8" fmla="*/ 64 w 78"/>
                <a:gd name="T9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64" y="14"/>
                  </a:moveTo>
                  <a:lnTo>
                    <a:pt x="78" y="35"/>
                  </a:lnTo>
                  <a:lnTo>
                    <a:pt x="0" y="71"/>
                  </a:lnTo>
                  <a:lnTo>
                    <a:pt x="49" y="0"/>
                  </a:lnTo>
                  <a:lnTo>
                    <a:pt x="64" y="14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12" name="Freeform 268"/>
            <p:cNvSpPr>
              <a:spLocks/>
            </p:cNvSpPr>
            <p:nvPr/>
          </p:nvSpPr>
          <p:spPr bwMode="auto">
            <a:xfrm>
              <a:off x="4522" y="2460"/>
              <a:ext cx="9" cy="5"/>
            </a:xfrm>
            <a:custGeom>
              <a:avLst/>
              <a:gdLst>
                <a:gd name="T0" fmla="*/ 7 w 14"/>
                <a:gd name="T1" fmla="*/ 0 h 7"/>
                <a:gd name="T2" fmla="*/ 7 w 14"/>
                <a:gd name="T3" fmla="*/ 0 h 7"/>
                <a:gd name="T4" fmla="*/ 7 w 14"/>
                <a:gd name="T5" fmla="*/ 0 h 7"/>
                <a:gd name="T6" fmla="*/ 0 w 14"/>
                <a:gd name="T7" fmla="*/ 0 h 7"/>
                <a:gd name="T8" fmla="*/ 7 w 14"/>
                <a:gd name="T9" fmla="*/ 7 h 7"/>
                <a:gd name="T10" fmla="*/ 7 w 14"/>
                <a:gd name="T11" fmla="*/ 7 h 7"/>
                <a:gd name="T12" fmla="*/ 7 w 14"/>
                <a:gd name="T13" fmla="*/ 7 h 7"/>
                <a:gd name="T14" fmla="*/ 14 w 14"/>
                <a:gd name="T15" fmla="*/ 0 h 7"/>
                <a:gd name="T16" fmla="*/ 7 w 14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7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13" name="Freeform 269"/>
            <p:cNvSpPr>
              <a:spLocks/>
            </p:cNvSpPr>
            <p:nvPr/>
          </p:nvSpPr>
          <p:spPr bwMode="auto">
            <a:xfrm>
              <a:off x="4518" y="2411"/>
              <a:ext cx="59" cy="69"/>
            </a:xfrm>
            <a:custGeom>
              <a:avLst/>
              <a:gdLst>
                <a:gd name="T0" fmla="*/ 14 w 99"/>
                <a:gd name="T1" fmla="*/ 71 h 99"/>
                <a:gd name="T2" fmla="*/ 0 w 99"/>
                <a:gd name="T3" fmla="*/ 50 h 99"/>
                <a:gd name="T4" fmla="*/ 0 w 99"/>
                <a:gd name="T5" fmla="*/ 50 h 99"/>
                <a:gd name="T6" fmla="*/ 0 w 99"/>
                <a:gd name="T7" fmla="*/ 50 h 99"/>
                <a:gd name="T8" fmla="*/ 85 w 99"/>
                <a:gd name="T9" fmla="*/ 14 h 99"/>
                <a:gd name="T10" fmla="*/ 99 w 99"/>
                <a:gd name="T11" fmla="*/ 0 h 99"/>
                <a:gd name="T12" fmla="*/ 92 w 99"/>
                <a:gd name="T13" fmla="*/ 21 h 99"/>
                <a:gd name="T14" fmla="*/ 42 w 99"/>
                <a:gd name="T15" fmla="*/ 99 h 99"/>
                <a:gd name="T16" fmla="*/ 42 w 99"/>
                <a:gd name="T17" fmla="*/ 99 h 99"/>
                <a:gd name="T18" fmla="*/ 35 w 99"/>
                <a:gd name="T19" fmla="*/ 92 h 99"/>
                <a:gd name="T20" fmla="*/ 35 w 99"/>
                <a:gd name="T21" fmla="*/ 92 h 99"/>
                <a:gd name="T22" fmla="*/ 85 w 99"/>
                <a:gd name="T23" fmla="*/ 14 h 99"/>
                <a:gd name="T24" fmla="*/ 92 w 99"/>
                <a:gd name="T25" fmla="*/ 21 h 99"/>
                <a:gd name="T26" fmla="*/ 92 w 99"/>
                <a:gd name="T27" fmla="*/ 21 h 99"/>
                <a:gd name="T28" fmla="*/ 7 w 99"/>
                <a:gd name="T29" fmla="*/ 57 h 99"/>
                <a:gd name="T30" fmla="*/ 0 w 99"/>
                <a:gd name="T31" fmla="*/ 50 h 99"/>
                <a:gd name="T32" fmla="*/ 7 w 99"/>
                <a:gd name="T33" fmla="*/ 43 h 99"/>
                <a:gd name="T34" fmla="*/ 21 w 99"/>
                <a:gd name="T35" fmla="*/ 64 h 99"/>
                <a:gd name="T36" fmla="*/ 14 w 99"/>
                <a:gd name="T37" fmla="*/ 7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99">
                  <a:moveTo>
                    <a:pt x="14" y="71"/>
                  </a:move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85" y="14"/>
                  </a:lnTo>
                  <a:lnTo>
                    <a:pt x="99" y="0"/>
                  </a:lnTo>
                  <a:lnTo>
                    <a:pt x="92" y="21"/>
                  </a:lnTo>
                  <a:lnTo>
                    <a:pt x="42" y="99"/>
                  </a:lnTo>
                  <a:lnTo>
                    <a:pt x="42" y="99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85" y="14"/>
                  </a:lnTo>
                  <a:lnTo>
                    <a:pt x="92" y="21"/>
                  </a:lnTo>
                  <a:lnTo>
                    <a:pt x="92" y="21"/>
                  </a:lnTo>
                  <a:lnTo>
                    <a:pt x="7" y="57"/>
                  </a:lnTo>
                  <a:lnTo>
                    <a:pt x="0" y="50"/>
                  </a:lnTo>
                  <a:lnTo>
                    <a:pt x="7" y="43"/>
                  </a:lnTo>
                  <a:lnTo>
                    <a:pt x="21" y="64"/>
                  </a:lnTo>
                  <a:lnTo>
                    <a:pt x="14" y="7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14" name="Freeform 270"/>
            <p:cNvSpPr>
              <a:spLocks/>
            </p:cNvSpPr>
            <p:nvPr/>
          </p:nvSpPr>
          <p:spPr bwMode="auto">
            <a:xfrm>
              <a:off x="4527" y="2456"/>
              <a:ext cx="16" cy="19"/>
            </a:xfrm>
            <a:custGeom>
              <a:avLst/>
              <a:gdLst>
                <a:gd name="T0" fmla="*/ 21 w 28"/>
                <a:gd name="T1" fmla="*/ 28 h 28"/>
                <a:gd name="T2" fmla="*/ 0 w 28"/>
                <a:gd name="T3" fmla="*/ 7 h 28"/>
                <a:gd name="T4" fmla="*/ 0 w 28"/>
                <a:gd name="T5" fmla="*/ 7 h 28"/>
                <a:gd name="T6" fmla="*/ 0 w 28"/>
                <a:gd name="T7" fmla="*/ 7 h 28"/>
                <a:gd name="T8" fmla="*/ 7 w 28"/>
                <a:gd name="T9" fmla="*/ 0 h 28"/>
                <a:gd name="T10" fmla="*/ 28 w 28"/>
                <a:gd name="T11" fmla="*/ 21 h 28"/>
                <a:gd name="T12" fmla="*/ 21 w 28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8">
                  <a:moveTo>
                    <a:pt x="21" y="28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28" y="21"/>
                  </a:lnTo>
                  <a:lnTo>
                    <a:pt x="21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15" name="Freeform 271"/>
            <p:cNvSpPr>
              <a:spLocks/>
            </p:cNvSpPr>
            <p:nvPr/>
          </p:nvSpPr>
          <p:spPr bwMode="auto">
            <a:xfrm>
              <a:off x="4518" y="2421"/>
              <a:ext cx="51" cy="54"/>
            </a:xfrm>
            <a:custGeom>
              <a:avLst/>
              <a:gdLst>
                <a:gd name="T0" fmla="*/ 14 w 85"/>
                <a:gd name="T1" fmla="*/ 57 h 78"/>
                <a:gd name="T2" fmla="*/ 0 w 85"/>
                <a:gd name="T3" fmla="*/ 36 h 78"/>
                <a:gd name="T4" fmla="*/ 85 w 85"/>
                <a:gd name="T5" fmla="*/ 0 h 78"/>
                <a:gd name="T6" fmla="*/ 35 w 85"/>
                <a:gd name="T7" fmla="*/ 78 h 78"/>
                <a:gd name="T8" fmla="*/ 14 w 85"/>
                <a:gd name="T9" fmla="*/ 5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78">
                  <a:moveTo>
                    <a:pt x="14" y="57"/>
                  </a:moveTo>
                  <a:lnTo>
                    <a:pt x="0" y="36"/>
                  </a:lnTo>
                  <a:lnTo>
                    <a:pt x="85" y="0"/>
                  </a:lnTo>
                  <a:lnTo>
                    <a:pt x="35" y="78"/>
                  </a:lnTo>
                  <a:lnTo>
                    <a:pt x="14" y="5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16" name="Freeform 272"/>
            <p:cNvSpPr>
              <a:spLocks/>
            </p:cNvSpPr>
            <p:nvPr/>
          </p:nvSpPr>
          <p:spPr bwMode="auto">
            <a:xfrm>
              <a:off x="4480" y="2510"/>
              <a:ext cx="4" cy="5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7 w 7"/>
                <a:gd name="T5" fmla="*/ 7 h 7"/>
                <a:gd name="T6" fmla="*/ 7 w 7"/>
                <a:gd name="T7" fmla="*/ 7 h 7"/>
                <a:gd name="T8" fmla="*/ 0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7" y="7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18" name="Freeform 274"/>
            <p:cNvSpPr>
              <a:spLocks/>
            </p:cNvSpPr>
            <p:nvPr/>
          </p:nvSpPr>
          <p:spPr bwMode="auto">
            <a:xfrm>
              <a:off x="4480" y="2460"/>
              <a:ext cx="51" cy="55"/>
            </a:xfrm>
            <a:custGeom>
              <a:avLst/>
              <a:gdLst>
                <a:gd name="T0" fmla="*/ 0 w 85"/>
                <a:gd name="T1" fmla="*/ 71 h 78"/>
                <a:gd name="T2" fmla="*/ 7 w 85"/>
                <a:gd name="T3" fmla="*/ 78 h 78"/>
                <a:gd name="T4" fmla="*/ 85 w 85"/>
                <a:gd name="T5" fmla="*/ 7 h 78"/>
                <a:gd name="T6" fmla="*/ 78 w 85"/>
                <a:gd name="T7" fmla="*/ 0 h 78"/>
                <a:gd name="T8" fmla="*/ 0 w 85"/>
                <a:gd name="T9" fmla="*/ 7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78">
                  <a:moveTo>
                    <a:pt x="0" y="71"/>
                  </a:moveTo>
                  <a:lnTo>
                    <a:pt x="7" y="78"/>
                  </a:lnTo>
                  <a:lnTo>
                    <a:pt x="85" y="7"/>
                  </a:lnTo>
                  <a:lnTo>
                    <a:pt x="78" y="0"/>
                  </a:lnTo>
                  <a:lnTo>
                    <a:pt x="0" y="7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19" name="Freeform 275"/>
            <p:cNvSpPr>
              <a:spLocks/>
            </p:cNvSpPr>
            <p:nvPr/>
          </p:nvSpPr>
          <p:spPr bwMode="auto">
            <a:xfrm>
              <a:off x="4855" y="2346"/>
              <a:ext cx="4" cy="5"/>
            </a:xfrm>
            <a:custGeom>
              <a:avLst/>
              <a:gdLst>
                <a:gd name="T0" fmla="*/ 8 w 8"/>
                <a:gd name="T1" fmla="*/ 0 h 7"/>
                <a:gd name="T2" fmla="*/ 8 w 8"/>
                <a:gd name="T3" fmla="*/ 0 h 7"/>
                <a:gd name="T4" fmla="*/ 8 w 8"/>
                <a:gd name="T5" fmla="*/ 0 h 7"/>
                <a:gd name="T6" fmla="*/ 0 w 8"/>
                <a:gd name="T7" fmla="*/ 0 h 7"/>
                <a:gd name="T8" fmla="*/ 0 w 8"/>
                <a:gd name="T9" fmla="*/ 0 h 7"/>
                <a:gd name="T10" fmla="*/ 0 w 8"/>
                <a:gd name="T11" fmla="*/ 0 h 7"/>
                <a:gd name="T12" fmla="*/ 0 w 8"/>
                <a:gd name="T13" fmla="*/ 7 h 7"/>
                <a:gd name="T14" fmla="*/ 8 w 8"/>
                <a:gd name="T15" fmla="*/ 7 h 7"/>
                <a:gd name="T16" fmla="*/ 8 w 8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7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8" y="7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20" name="Freeform 276"/>
            <p:cNvSpPr>
              <a:spLocks/>
            </p:cNvSpPr>
            <p:nvPr/>
          </p:nvSpPr>
          <p:spPr bwMode="auto">
            <a:xfrm>
              <a:off x="4855" y="2332"/>
              <a:ext cx="50" cy="44"/>
            </a:xfrm>
            <a:custGeom>
              <a:avLst/>
              <a:gdLst>
                <a:gd name="T0" fmla="*/ 8 w 85"/>
                <a:gd name="T1" fmla="*/ 21 h 63"/>
                <a:gd name="T2" fmla="*/ 22 w 85"/>
                <a:gd name="T3" fmla="*/ 0 h 63"/>
                <a:gd name="T4" fmla="*/ 22 w 85"/>
                <a:gd name="T5" fmla="*/ 0 h 63"/>
                <a:gd name="T6" fmla="*/ 22 w 85"/>
                <a:gd name="T7" fmla="*/ 0 h 63"/>
                <a:gd name="T8" fmla="*/ 85 w 85"/>
                <a:gd name="T9" fmla="*/ 56 h 63"/>
                <a:gd name="T10" fmla="*/ 85 w 85"/>
                <a:gd name="T11" fmla="*/ 63 h 63"/>
                <a:gd name="T12" fmla="*/ 85 w 85"/>
                <a:gd name="T13" fmla="*/ 63 h 63"/>
                <a:gd name="T14" fmla="*/ 0 w 85"/>
                <a:gd name="T15" fmla="*/ 56 h 63"/>
                <a:gd name="T16" fmla="*/ 0 w 85"/>
                <a:gd name="T17" fmla="*/ 56 h 63"/>
                <a:gd name="T18" fmla="*/ 0 w 85"/>
                <a:gd name="T19" fmla="*/ 49 h 63"/>
                <a:gd name="T20" fmla="*/ 0 w 85"/>
                <a:gd name="T21" fmla="*/ 49 h 63"/>
                <a:gd name="T22" fmla="*/ 85 w 85"/>
                <a:gd name="T23" fmla="*/ 56 h 63"/>
                <a:gd name="T24" fmla="*/ 85 w 85"/>
                <a:gd name="T25" fmla="*/ 63 h 63"/>
                <a:gd name="T26" fmla="*/ 85 w 85"/>
                <a:gd name="T27" fmla="*/ 63 h 63"/>
                <a:gd name="T28" fmla="*/ 22 w 85"/>
                <a:gd name="T29" fmla="*/ 7 h 63"/>
                <a:gd name="T30" fmla="*/ 22 w 85"/>
                <a:gd name="T31" fmla="*/ 0 h 63"/>
                <a:gd name="T32" fmla="*/ 29 w 85"/>
                <a:gd name="T33" fmla="*/ 0 h 63"/>
                <a:gd name="T34" fmla="*/ 15 w 85"/>
                <a:gd name="T35" fmla="*/ 21 h 63"/>
                <a:gd name="T36" fmla="*/ 8 w 85"/>
                <a:gd name="T37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63">
                  <a:moveTo>
                    <a:pt x="8" y="21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85" y="56"/>
                  </a:lnTo>
                  <a:lnTo>
                    <a:pt x="85" y="63"/>
                  </a:lnTo>
                  <a:lnTo>
                    <a:pt x="85" y="63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85" y="56"/>
                  </a:lnTo>
                  <a:lnTo>
                    <a:pt x="85" y="63"/>
                  </a:lnTo>
                  <a:lnTo>
                    <a:pt x="85" y="63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15" y="21"/>
                  </a:lnTo>
                  <a:lnTo>
                    <a:pt x="8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21" name="Freeform 277"/>
            <p:cNvSpPr>
              <a:spLocks/>
            </p:cNvSpPr>
            <p:nvPr/>
          </p:nvSpPr>
          <p:spPr bwMode="auto">
            <a:xfrm>
              <a:off x="4855" y="2346"/>
              <a:ext cx="8" cy="20"/>
            </a:xfrm>
            <a:custGeom>
              <a:avLst/>
              <a:gdLst>
                <a:gd name="T0" fmla="*/ 0 w 15"/>
                <a:gd name="T1" fmla="*/ 28 h 28"/>
                <a:gd name="T2" fmla="*/ 8 w 15"/>
                <a:gd name="T3" fmla="*/ 0 h 28"/>
                <a:gd name="T4" fmla="*/ 8 w 15"/>
                <a:gd name="T5" fmla="*/ 0 h 28"/>
                <a:gd name="T6" fmla="*/ 8 w 15"/>
                <a:gd name="T7" fmla="*/ 0 h 28"/>
                <a:gd name="T8" fmla="*/ 15 w 15"/>
                <a:gd name="T9" fmla="*/ 0 h 28"/>
                <a:gd name="T10" fmla="*/ 8 w 15"/>
                <a:gd name="T11" fmla="*/ 28 h 28"/>
                <a:gd name="T12" fmla="*/ 0 w 15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8">
                  <a:moveTo>
                    <a:pt x="0" y="28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" y="0"/>
                  </a:lnTo>
                  <a:lnTo>
                    <a:pt x="8" y="28"/>
                  </a:lnTo>
                  <a:lnTo>
                    <a:pt x="0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22" name="Freeform 278"/>
            <p:cNvSpPr>
              <a:spLocks/>
            </p:cNvSpPr>
            <p:nvPr/>
          </p:nvSpPr>
          <p:spPr bwMode="auto">
            <a:xfrm>
              <a:off x="4855" y="2332"/>
              <a:ext cx="50" cy="39"/>
            </a:xfrm>
            <a:custGeom>
              <a:avLst/>
              <a:gdLst>
                <a:gd name="T0" fmla="*/ 8 w 85"/>
                <a:gd name="T1" fmla="*/ 21 h 56"/>
                <a:gd name="T2" fmla="*/ 22 w 85"/>
                <a:gd name="T3" fmla="*/ 0 h 56"/>
                <a:gd name="T4" fmla="*/ 85 w 85"/>
                <a:gd name="T5" fmla="*/ 56 h 56"/>
                <a:gd name="T6" fmla="*/ 0 w 85"/>
                <a:gd name="T7" fmla="*/ 49 h 56"/>
                <a:gd name="T8" fmla="*/ 8 w 85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6">
                  <a:moveTo>
                    <a:pt x="8" y="21"/>
                  </a:moveTo>
                  <a:lnTo>
                    <a:pt x="22" y="0"/>
                  </a:lnTo>
                  <a:lnTo>
                    <a:pt x="85" y="56"/>
                  </a:lnTo>
                  <a:lnTo>
                    <a:pt x="0" y="49"/>
                  </a:lnTo>
                  <a:lnTo>
                    <a:pt x="8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23" name="Freeform 279"/>
            <p:cNvSpPr>
              <a:spLocks/>
            </p:cNvSpPr>
            <p:nvPr/>
          </p:nvSpPr>
          <p:spPr bwMode="auto">
            <a:xfrm>
              <a:off x="4442" y="2306"/>
              <a:ext cx="8" cy="10"/>
            </a:xfrm>
            <a:custGeom>
              <a:avLst/>
              <a:gdLst>
                <a:gd name="T0" fmla="*/ 0 w 14"/>
                <a:gd name="T1" fmla="*/ 7 h 14"/>
                <a:gd name="T2" fmla="*/ 0 w 14"/>
                <a:gd name="T3" fmla="*/ 14 h 14"/>
                <a:gd name="T4" fmla="*/ 7 w 14"/>
                <a:gd name="T5" fmla="*/ 14 h 14"/>
                <a:gd name="T6" fmla="*/ 7 w 14"/>
                <a:gd name="T7" fmla="*/ 14 h 14"/>
                <a:gd name="T8" fmla="*/ 14 w 14"/>
                <a:gd name="T9" fmla="*/ 7 h 14"/>
                <a:gd name="T10" fmla="*/ 7 w 14"/>
                <a:gd name="T11" fmla="*/ 7 h 14"/>
                <a:gd name="T12" fmla="*/ 7 w 14"/>
                <a:gd name="T13" fmla="*/ 0 h 14"/>
                <a:gd name="T14" fmla="*/ 0 w 14"/>
                <a:gd name="T15" fmla="*/ 7 h 14"/>
                <a:gd name="T16" fmla="*/ 0 w 14"/>
                <a:gd name="T17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0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24" name="Freeform 280"/>
            <p:cNvSpPr>
              <a:spLocks/>
            </p:cNvSpPr>
            <p:nvPr/>
          </p:nvSpPr>
          <p:spPr bwMode="auto">
            <a:xfrm>
              <a:off x="4392" y="2292"/>
              <a:ext cx="50" cy="40"/>
            </a:xfrm>
            <a:custGeom>
              <a:avLst/>
              <a:gdLst>
                <a:gd name="T0" fmla="*/ 85 w 85"/>
                <a:gd name="T1" fmla="*/ 28 h 57"/>
                <a:gd name="T2" fmla="*/ 85 w 85"/>
                <a:gd name="T3" fmla="*/ 57 h 57"/>
                <a:gd name="T4" fmla="*/ 85 w 85"/>
                <a:gd name="T5" fmla="*/ 57 h 57"/>
                <a:gd name="T6" fmla="*/ 85 w 85"/>
                <a:gd name="T7" fmla="*/ 57 h 57"/>
                <a:gd name="T8" fmla="*/ 0 w 85"/>
                <a:gd name="T9" fmla="*/ 28 h 57"/>
                <a:gd name="T10" fmla="*/ 0 w 85"/>
                <a:gd name="T11" fmla="*/ 21 h 57"/>
                <a:gd name="T12" fmla="*/ 0 w 85"/>
                <a:gd name="T13" fmla="*/ 21 h 57"/>
                <a:gd name="T14" fmla="*/ 85 w 85"/>
                <a:gd name="T15" fmla="*/ 0 h 57"/>
                <a:gd name="T16" fmla="*/ 85 w 85"/>
                <a:gd name="T17" fmla="*/ 0 h 57"/>
                <a:gd name="T18" fmla="*/ 85 w 85"/>
                <a:gd name="T19" fmla="*/ 7 h 57"/>
                <a:gd name="T20" fmla="*/ 85 w 85"/>
                <a:gd name="T21" fmla="*/ 7 h 57"/>
                <a:gd name="T22" fmla="*/ 0 w 85"/>
                <a:gd name="T23" fmla="*/ 28 h 57"/>
                <a:gd name="T24" fmla="*/ 0 w 85"/>
                <a:gd name="T25" fmla="*/ 21 h 57"/>
                <a:gd name="T26" fmla="*/ 0 w 85"/>
                <a:gd name="T27" fmla="*/ 21 h 57"/>
                <a:gd name="T28" fmla="*/ 85 w 85"/>
                <a:gd name="T29" fmla="*/ 50 h 57"/>
                <a:gd name="T30" fmla="*/ 85 w 85"/>
                <a:gd name="T31" fmla="*/ 57 h 57"/>
                <a:gd name="T32" fmla="*/ 78 w 85"/>
                <a:gd name="T33" fmla="*/ 57 h 57"/>
                <a:gd name="T34" fmla="*/ 78 w 85"/>
                <a:gd name="T35" fmla="*/ 28 h 57"/>
                <a:gd name="T36" fmla="*/ 85 w 85"/>
                <a:gd name="T37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57">
                  <a:moveTo>
                    <a:pt x="85" y="28"/>
                  </a:moveTo>
                  <a:lnTo>
                    <a:pt x="85" y="57"/>
                  </a:lnTo>
                  <a:lnTo>
                    <a:pt x="85" y="57"/>
                  </a:lnTo>
                  <a:lnTo>
                    <a:pt x="85" y="57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85" y="0"/>
                  </a:lnTo>
                  <a:lnTo>
                    <a:pt x="85" y="0"/>
                  </a:lnTo>
                  <a:lnTo>
                    <a:pt x="85" y="7"/>
                  </a:lnTo>
                  <a:lnTo>
                    <a:pt x="85" y="7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85" y="50"/>
                  </a:lnTo>
                  <a:lnTo>
                    <a:pt x="85" y="57"/>
                  </a:lnTo>
                  <a:lnTo>
                    <a:pt x="78" y="57"/>
                  </a:lnTo>
                  <a:lnTo>
                    <a:pt x="78" y="28"/>
                  </a:lnTo>
                  <a:lnTo>
                    <a:pt x="85" y="2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25" name="Freeform 281"/>
            <p:cNvSpPr>
              <a:spLocks/>
            </p:cNvSpPr>
            <p:nvPr/>
          </p:nvSpPr>
          <p:spPr bwMode="auto">
            <a:xfrm>
              <a:off x="4438" y="2297"/>
              <a:ext cx="4" cy="14"/>
            </a:xfrm>
            <a:custGeom>
              <a:avLst/>
              <a:gdLst>
                <a:gd name="T0" fmla="*/ 7 w 7"/>
                <a:gd name="T1" fmla="*/ 0 h 21"/>
                <a:gd name="T2" fmla="*/ 7 w 7"/>
                <a:gd name="T3" fmla="*/ 21 h 21"/>
                <a:gd name="T4" fmla="*/ 0 w 7"/>
                <a:gd name="T5" fmla="*/ 21 h 21"/>
                <a:gd name="T6" fmla="*/ 0 w 7"/>
                <a:gd name="T7" fmla="*/ 21 h 21"/>
                <a:gd name="T8" fmla="*/ 0 w 7"/>
                <a:gd name="T9" fmla="*/ 21 h 21"/>
                <a:gd name="T10" fmla="*/ 0 w 7"/>
                <a:gd name="T11" fmla="*/ 0 h 21"/>
                <a:gd name="T12" fmla="*/ 7 w 7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0"/>
                  </a:moveTo>
                  <a:lnTo>
                    <a:pt x="7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26" name="Freeform 282"/>
            <p:cNvSpPr>
              <a:spLocks/>
            </p:cNvSpPr>
            <p:nvPr/>
          </p:nvSpPr>
          <p:spPr bwMode="auto">
            <a:xfrm>
              <a:off x="4392" y="2297"/>
              <a:ext cx="50" cy="35"/>
            </a:xfrm>
            <a:custGeom>
              <a:avLst/>
              <a:gdLst>
                <a:gd name="T0" fmla="*/ 85 w 85"/>
                <a:gd name="T1" fmla="*/ 21 h 50"/>
                <a:gd name="T2" fmla="*/ 85 w 85"/>
                <a:gd name="T3" fmla="*/ 50 h 50"/>
                <a:gd name="T4" fmla="*/ 0 w 85"/>
                <a:gd name="T5" fmla="*/ 21 h 50"/>
                <a:gd name="T6" fmla="*/ 85 w 85"/>
                <a:gd name="T7" fmla="*/ 0 h 50"/>
                <a:gd name="T8" fmla="*/ 85 w 85"/>
                <a:gd name="T9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50">
                  <a:moveTo>
                    <a:pt x="85" y="21"/>
                  </a:moveTo>
                  <a:lnTo>
                    <a:pt x="85" y="50"/>
                  </a:lnTo>
                  <a:lnTo>
                    <a:pt x="0" y="21"/>
                  </a:lnTo>
                  <a:lnTo>
                    <a:pt x="85" y="0"/>
                  </a:lnTo>
                  <a:lnTo>
                    <a:pt x="85" y="21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27" name="Freeform 283"/>
            <p:cNvSpPr>
              <a:spLocks/>
            </p:cNvSpPr>
            <p:nvPr/>
          </p:nvSpPr>
          <p:spPr bwMode="auto">
            <a:xfrm>
              <a:off x="4446" y="2311"/>
              <a:ext cx="245" cy="11"/>
            </a:xfrm>
            <a:custGeom>
              <a:avLst/>
              <a:gdLst>
                <a:gd name="T0" fmla="*/ 0 w 411"/>
                <a:gd name="T1" fmla="*/ 0 h 15"/>
                <a:gd name="T2" fmla="*/ 411 w 411"/>
                <a:gd name="T3" fmla="*/ 7 h 15"/>
                <a:gd name="T4" fmla="*/ 411 w 411"/>
                <a:gd name="T5" fmla="*/ 7 h 15"/>
                <a:gd name="T6" fmla="*/ 411 w 411"/>
                <a:gd name="T7" fmla="*/ 15 h 15"/>
                <a:gd name="T8" fmla="*/ 411 w 411"/>
                <a:gd name="T9" fmla="*/ 15 h 15"/>
                <a:gd name="T10" fmla="*/ 0 w 411"/>
                <a:gd name="T11" fmla="*/ 7 h 15"/>
                <a:gd name="T12" fmla="*/ 0 w 411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1" h="15">
                  <a:moveTo>
                    <a:pt x="0" y="0"/>
                  </a:moveTo>
                  <a:lnTo>
                    <a:pt x="411" y="7"/>
                  </a:lnTo>
                  <a:lnTo>
                    <a:pt x="411" y="7"/>
                  </a:lnTo>
                  <a:lnTo>
                    <a:pt x="411" y="15"/>
                  </a:lnTo>
                  <a:lnTo>
                    <a:pt x="411" y="15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28" name="Freeform 284"/>
            <p:cNvSpPr>
              <a:spLocks/>
            </p:cNvSpPr>
            <p:nvPr/>
          </p:nvSpPr>
          <p:spPr bwMode="auto">
            <a:xfrm>
              <a:off x="4691" y="2316"/>
              <a:ext cx="96" cy="16"/>
            </a:xfrm>
            <a:custGeom>
              <a:avLst/>
              <a:gdLst>
                <a:gd name="T0" fmla="*/ 0 w 163"/>
                <a:gd name="T1" fmla="*/ 0 h 22"/>
                <a:gd name="T2" fmla="*/ 163 w 163"/>
                <a:gd name="T3" fmla="*/ 15 h 22"/>
                <a:gd name="T4" fmla="*/ 163 w 163"/>
                <a:gd name="T5" fmla="*/ 15 h 22"/>
                <a:gd name="T6" fmla="*/ 163 w 163"/>
                <a:gd name="T7" fmla="*/ 22 h 22"/>
                <a:gd name="T8" fmla="*/ 163 w 163"/>
                <a:gd name="T9" fmla="*/ 22 h 22"/>
                <a:gd name="T10" fmla="*/ 0 w 163"/>
                <a:gd name="T11" fmla="*/ 8 h 22"/>
                <a:gd name="T12" fmla="*/ 0 w 163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" h="22">
                  <a:moveTo>
                    <a:pt x="0" y="0"/>
                  </a:moveTo>
                  <a:lnTo>
                    <a:pt x="163" y="15"/>
                  </a:lnTo>
                  <a:lnTo>
                    <a:pt x="163" y="15"/>
                  </a:lnTo>
                  <a:lnTo>
                    <a:pt x="163" y="22"/>
                  </a:lnTo>
                  <a:lnTo>
                    <a:pt x="163" y="22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29" name="Freeform 285"/>
            <p:cNvSpPr>
              <a:spLocks/>
            </p:cNvSpPr>
            <p:nvPr/>
          </p:nvSpPr>
          <p:spPr bwMode="auto">
            <a:xfrm>
              <a:off x="4787" y="2327"/>
              <a:ext cx="72" cy="24"/>
            </a:xfrm>
            <a:custGeom>
              <a:avLst/>
              <a:gdLst>
                <a:gd name="T0" fmla="*/ 0 w 121"/>
                <a:gd name="T1" fmla="*/ 0 h 35"/>
                <a:gd name="T2" fmla="*/ 0 w 121"/>
                <a:gd name="T3" fmla="*/ 7 h 35"/>
                <a:gd name="T4" fmla="*/ 121 w 121"/>
                <a:gd name="T5" fmla="*/ 35 h 35"/>
                <a:gd name="T6" fmla="*/ 121 w 121"/>
                <a:gd name="T7" fmla="*/ 28 h 35"/>
                <a:gd name="T8" fmla="*/ 0 w 121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35">
                  <a:moveTo>
                    <a:pt x="0" y="0"/>
                  </a:moveTo>
                  <a:lnTo>
                    <a:pt x="0" y="7"/>
                  </a:lnTo>
                  <a:lnTo>
                    <a:pt x="121" y="35"/>
                  </a:lnTo>
                  <a:lnTo>
                    <a:pt x="121" y="2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30" name="Freeform 286"/>
            <p:cNvSpPr>
              <a:spLocks/>
            </p:cNvSpPr>
            <p:nvPr/>
          </p:nvSpPr>
          <p:spPr bwMode="auto">
            <a:xfrm>
              <a:off x="4969" y="2659"/>
              <a:ext cx="54" cy="54"/>
            </a:xfrm>
            <a:custGeom>
              <a:avLst/>
              <a:gdLst>
                <a:gd name="T0" fmla="*/ 71 w 92"/>
                <a:gd name="T1" fmla="*/ 57 h 78"/>
                <a:gd name="T2" fmla="*/ 56 w 92"/>
                <a:gd name="T3" fmla="*/ 78 h 78"/>
                <a:gd name="T4" fmla="*/ 56 w 92"/>
                <a:gd name="T5" fmla="*/ 78 h 78"/>
                <a:gd name="T6" fmla="*/ 56 w 92"/>
                <a:gd name="T7" fmla="*/ 78 h 78"/>
                <a:gd name="T8" fmla="*/ 14 w 92"/>
                <a:gd name="T9" fmla="*/ 15 h 78"/>
                <a:gd name="T10" fmla="*/ 0 w 92"/>
                <a:gd name="T11" fmla="*/ 0 h 78"/>
                <a:gd name="T12" fmla="*/ 21 w 92"/>
                <a:gd name="T13" fmla="*/ 8 h 78"/>
                <a:gd name="T14" fmla="*/ 92 w 92"/>
                <a:gd name="T15" fmla="*/ 36 h 78"/>
                <a:gd name="T16" fmla="*/ 92 w 92"/>
                <a:gd name="T17" fmla="*/ 36 h 78"/>
                <a:gd name="T18" fmla="*/ 85 w 92"/>
                <a:gd name="T19" fmla="*/ 43 h 78"/>
                <a:gd name="T20" fmla="*/ 85 w 92"/>
                <a:gd name="T21" fmla="*/ 43 h 78"/>
                <a:gd name="T22" fmla="*/ 14 w 92"/>
                <a:gd name="T23" fmla="*/ 15 h 78"/>
                <a:gd name="T24" fmla="*/ 21 w 92"/>
                <a:gd name="T25" fmla="*/ 8 h 78"/>
                <a:gd name="T26" fmla="*/ 21 w 92"/>
                <a:gd name="T27" fmla="*/ 8 h 78"/>
                <a:gd name="T28" fmla="*/ 64 w 92"/>
                <a:gd name="T29" fmla="*/ 71 h 78"/>
                <a:gd name="T30" fmla="*/ 56 w 92"/>
                <a:gd name="T31" fmla="*/ 78 h 78"/>
                <a:gd name="T32" fmla="*/ 49 w 92"/>
                <a:gd name="T33" fmla="*/ 71 h 78"/>
                <a:gd name="T34" fmla="*/ 64 w 92"/>
                <a:gd name="T35" fmla="*/ 50 h 78"/>
                <a:gd name="T36" fmla="*/ 71 w 92"/>
                <a:gd name="T37" fmla="*/ 5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2" h="78">
                  <a:moveTo>
                    <a:pt x="71" y="57"/>
                  </a:moveTo>
                  <a:lnTo>
                    <a:pt x="56" y="78"/>
                  </a:lnTo>
                  <a:lnTo>
                    <a:pt x="56" y="78"/>
                  </a:lnTo>
                  <a:lnTo>
                    <a:pt x="56" y="78"/>
                  </a:lnTo>
                  <a:lnTo>
                    <a:pt x="14" y="15"/>
                  </a:lnTo>
                  <a:lnTo>
                    <a:pt x="0" y="0"/>
                  </a:lnTo>
                  <a:lnTo>
                    <a:pt x="21" y="8"/>
                  </a:lnTo>
                  <a:lnTo>
                    <a:pt x="92" y="36"/>
                  </a:lnTo>
                  <a:lnTo>
                    <a:pt x="92" y="36"/>
                  </a:lnTo>
                  <a:lnTo>
                    <a:pt x="85" y="43"/>
                  </a:lnTo>
                  <a:lnTo>
                    <a:pt x="85" y="43"/>
                  </a:lnTo>
                  <a:lnTo>
                    <a:pt x="14" y="15"/>
                  </a:lnTo>
                  <a:lnTo>
                    <a:pt x="21" y="8"/>
                  </a:lnTo>
                  <a:lnTo>
                    <a:pt x="21" y="8"/>
                  </a:lnTo>
                  <a:lnTo>
                    <a:pt x="64" y="71"/>
                  </a:lnTo>
                  <a:lnTo>
                    <a:pt x="56" y="78"/>
                  </a:lnTo>
                  <a:lnTo>
                    <a:pt x="49" y="71"/>
                  </a:lnTo>
                  <a:lnTo>
                    <a:pt x="64" y="50"/>
                  </a:lnTo>
                  <a:lnTo>
                    <a:pt x="71" y="5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31" name="Freeform 287"/>
            <p:cNvSpPr>
              <a:spLocks/>
            </p:cNvSpPr>
            <p:nvPr/>
          </p:nvSpPr>
          <p:spPr bwMode="auto">
            <a:xfrm>
              <a:off x="5007" y="2684"/>
              <a:ext cx="12" cy="15"/>
            </a:xfrm>
            <a:custGeom>
              <a:avLst/>
              <a:gdLst>
                <a:gd name="T0" fmla="*/ 21 w 21"/>
                <a:gd name="T1" fmla="*/ 7 h 21"/>
                <a:gd name="T2" fmla="*/ 7 w 21"/>
                <a:gd name="T3" fmla="*/ 21 h 21"/>
                <a:gd name="T4" fmla="*/ 0 w 21"/>
                <a:gd name="T5" fmla="*/ 14 h 21"/>
                <a:gd name="T6" fmla="*/ 0 w 21"/>
                <a:gd name="T7" fmla="*/ 14 h 21"/>
                <a:gd name="T8" fmla="*/ 0 w 21"/>
                <a:gd name="T9" fmla="*/ 14 h 21"/>
                <a:gd name="T10" fmla="*/ 14 w 21"/>
                <a:gd name="T11" fmla="*/ 0 h 21"/>
                <a:gd name="T12" fmla="*/ 21 w 21"/>
                <a:gd name="T13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1">
                  <a:moveTo>
                    <a:pt x="21" y="7"/>
                  </a:moveTo>
                  <a:lnTo>
                    <a:pt x="7" y="2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4" y="0"/>
                  </a:lnTo>
                  <a:lnTo>
                    <a:pt x="21" y="7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32" name="Freeform 288"/>
            <p:cNvSpPr>
              <a:spLocks/>
            </p:cNvSpPr>
            <p:nvPr/>
          </p:nvSpPr>
          <p:spPr bwMode="auto">
            <a:xfrm>
              <a:off x="4977" y="2669"/>
              <a:ext cx="42" cy="44"/>
            </a:xfrm>
            <a:custGeom>
              <a:avLst/>
              <a:gdLst>
                <a:gd name="T0" fmla="*/ 57 w 71"/>
                <a:gd name="T1" fmla="*/ 42 h 63"/>
                <a:gd name="T2" fmla="*/ 42 w 71"/>
                <a:gd name="T3" fmla="*/ 63 h 63"/>
                <a:gd name="T4" fmla="*/ 0 w 71"/>
                <a:gd name="T5" fmla="*/ 0 h 63"/>
                <a:gd name="T6" fmla="*/ 71 w 71"/>
                <a:gd name="T7" fmla="*/ 28 h 63"/>
                <a:gd name="T8" fmla="*/ 57 w 71"/>
                <a:gd name="T9" fmla="*/ 4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3">
                  <a:moveTo>
                    <a:pt x="57" y="42"/>
                  </a:moveTo>
                  <a:lnTo>
                    <a:pt x="42" y="63"/>
                  </a:lnTo>
                  <a:lnTo>
                    <a:pt x="0" y="0"/>
                  </a:lnTo>
                  <a:lnTo>
                    <a:pt x="71" y="28"/>
                  </a:lnTo>
                  <a:lnTo>
                    <a:pt x="57" y="42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33" name="Freeform 289"/>
            <p:cNvSpPr>
              <a:spLocks/>
            </p:cNvSpPr>
            <p:nvPr/>
          </p:nvSpPr>
          <p:spPr bwMode="auto">
            <a:xfrm>
              <a:off x="5078" y="2763"/>
              <a:ext cx="50" cy="59"/>
            </a:xfrm>
            <a:custGeom>
              <a:avLst/>
              <a:gdLst>
                <a:gd name="T0" fmla="*/ 21 w 85"/>
                <a:gd name="T1" fmla="*/ 14 h 85"/>
                <a:gd name="T2" fmla="*/ 43 w 85"/>
                <a:gd name="T3" fmla="*/ 0 h 85"/>
                <a:gd name="T4" fmla="*/ 43 w 85"/>
                <a:gd name="T5" fmla="*/ 0 h 85"/>
                <a:gd name="T6" fmla="*/ 43 w 85"/>
                <a:gd name="T7" fmla="*/ 0 h 85"/>
                <a:gd name="T8" fmla="*/ 71 w 85"/>
                <a:gd name="T9" fmla="*/ 71 h 85"/>
                <a:gd name="T10" fmla="*/ 85 w 85"/>
                <a:gd name="T11" fmla="*/ 85 h 85"/>
                <a:gd name="T12" fmla="*/ 64 w 85"/>
                <a:gd name="T13" fmla="*/ 78 h 85"/>
                <a:gd name="T14" fmla="*/ 0 w 85"/>
                <a:gd name="T15" fmla="*/ 36 h 85"/>
                <a:gd name="T16" fmla="*/ 0 w 85"/>
                <a:gd name="T17" fmla="*/ 36 h 85"/>
                <a:gd name="T18" fmla="*/ 7 w 85"/>
                <a:gd name="T19" fmla="*/ 29 h 85"/>
                <a:gd name="T20" fmla="*/ 7 w 85"/>
                <a:gd name="T21" fmla="*/ 29 h 85"/>
                <a:gd name="T22" fmla="*/ 71 w 85"/>
                <a:gd name="T23" fmla="*/ 71 h 85"/>
                <a:gd name="T24" fmla="*/ 64 w 85"/>
                <a:gd name="T25" fmla="*/ 78 h 85"/>
                <a:gd name="T26" fmla="*/ 64 w 85"/>
                <a:gd name="T27" fmla="*/ 78 h 85"/>
                <a:gd name="T28" fmla="*/ 35 w 85"/>
                <a:gd name="T29" fmla="*/ 7 h 85"/>
                <a:gd name="T30" fmla="*/ 43 w 85"/>
                <a:gd name="T31" fmla="*/ 0 h 85"/>
                <a:gd name="T32" fmla="*/ 50 w 85"/>
                <a:gd name="T33" fmla="*/ 7 h 85"/>
                <a:gd name="T34" fmla="*/ 28 w 85"/>
                <a:gd name="T35" fmla="*/ 22 h 85"/>
                <a:gd name="T36" fmla="*/ 21 w 85"/>
                <a:gd name="T37" fmla="*/ 1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5">
                  <a:moveTo>
                    <a:pt x="21" y="14"/>
                  </a:move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71" y="71"/>
                  </a:lnTo>
                  <a:lnTo>
                    <a:pt x="85" y="85"/>
                  </a:lnTo>
                  <a:lnTo>
                    <a:pt x="64" y="7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71" y="71"/>
                  </a:lnTo>
                  <a:lnTo>
                    <a:pt x="64" y="78"/>
                  </a:lnTo>
                  <a:lnTo>
                    <a:pt x="64" y="78"/>
                  </a:lnTo>
                  <a:lnTo>
                    <a:pt x="35" y="7"/>
                  </a:lnTo>
                  <a:lnTo>
                    <a:pt x="43" y="0"/>
                  </a:lnTo>
                  <a:lnTo>
                    <a:pt x="50" y="7"/>
                  </a:lnTo>
                  <a:lnTo>
                    <a:pt x="28" y="22"/>
                  </a:lnTo>
                  <a:lnTo>
                    <a:pt x="21" y="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34" name="Freeform 290"/>
            <p:cNvSpPr>
              <a:spLocks/>
            </p:cNvSpPr>
            <p:nvPr/>
          </p:nvSpPr>
          <p:spPr bwMode="auto">
            <a:xfrm>
              <a:off x="5082" y="2773"/>
              <a:ext cx="13" cy="15"/>
            </a:xfrm>
            <a:custGeom>
              <a:avLst/>
              <a:gdLst>
                <a:gd name="T0" fmla="*/ 0 w 21"/>
                <a:gd name="T1" fmla="*/ 15 h 22"/>
                <a:gd name="T2" fmla="*/ 14 w 21"/>
                <a:gd name="T3" fmla="*/ 0 h 22"/>
                <a:gd name="T4" fmla="*/ 14 w 21"/>
                <a:gd name="T5" fmla="*/ 0 h 22"/>
                <a:gd name="T6" fmla="*/ 14 w 21"/>
                <a:gd name="T7" fmla="*/ 0 h 22"/>
                <a:gd name="T8" fmla="*/ 21 w 21"/>
                <a:gd name="T9" fmla="*/ 8 h 22"/>
                <a:gd name="T10" fmla="*/ 7 w 21"/>
                <a:gd name="T11" fmla="*/ 22 h 22"/>
                <a:gd name="T12" fmla="*/ 0 w 21"/>
                <a:gd name="T13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2">
                  <a:moveTo>
                    <a:pt x="0" y="15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1" y="8"/>
                  </a:lnTo>
                  <a:lnTo>
                    <a:pt x="7" y="22"/>
                  </a:lnTo>
                  <a:lnTo>
                    <a:pt x="0" y="1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35" name="Freeform 291"/>
            <p:cNvSpPr>
              <a:spLocks/>
            </p:cNvSpPr>
            <p:nvPr/>
          </p:nvSpPr>
          <p:spPr bwMode="auto">
            <a:xfrm>
              <a:off x="5082" y="2763"/>
              <a:ext cx="38" cy="50"/>
            </a:xfrm>
            <a:custGeom>
              <a:avLst/>
              <a:gdLst>
                <a:gd name="T0" fmla="*/ 14 w 64"/>
                <a:gd name="T1" fmla="*/ 14 h 71"/>
                <a:gd name="T2" fmla="*/ 36 w 64"/>
                <a:gd name="T3" fmla="*/ 0 h 71"/>
                <a:gd name="T4" fmla="*/ 64 w 64"/>
                <a:gd name="T5" fmla="*/ 71 h 71"/>
                <a:gd name="T6" fmla="*/ 0 w 64"/>
                <a:gd name="T7" fmla="*/ 29 h 71"/>
                <a:gd name="T8" fmla="*/ 14 w 64"/>
                <a:gd name="T9" fmla="*/ 1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1">
                  <a:moveTo>
                    <a:pt x="14" y="14"/>
                  </a:moveTo>
                  <a:lnTo>
                    <a:pt x="36" y="0"/>
                  </a:lnTo>
                  <a:lnTo>
                    <a:pt x="64" y="71"/>
                  </a:lnTo>
                  <a:lnTo>
                    <a:pt x="0" y="29"/>
                  </a:lnTo>
                  <a:lnTo>
                    <a:pt x="14" y="14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36" name="Freeform 292"/>
            <p:cNvSpPr>
              <a:spLocks/>
            </p:cNvSpPr>
            <p:nvPr/>
          </p:nvSpPr>
          <p:spPr bwMode="auto">
            <a:xfrm>
              <a:off x="5011" y="2703"/>
              <a:ext cx="4" cy="5"/>
            </a:xfrm>
            <a:custGeom>
              <a:avLst/>
              <a:gdLst>
                <a:gd name="T0" fmla="*/ 7 w 7"/>
                <a:gd name="T1" fmla="*/ 0 h 7"/>
                <a:gd name="T2" fmla="*/ 7 w 7"/>
                <a:gd name="T3" fmla="*/ 0 h 7"/>
                <a:gd name="T4" fmla="*/ 0 w 7"/>
                <a:gd name="T5" fmla="*/ 7 h 7"/>
                <a:gd name="T6" fmla="*/ 0 w 7"/>
                <a:gd name="T7" fmla="*/ 7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37" name="Freeform 293"/>
            <p:cNvSpPr>
              <a:spLocks/>
            </p:cNvSpPr>
            <p:nvPr/>
          </p:nvSpPr>
          <p:spPr bwMode="auto">
            <a:xfrm>
              <a:off x="5011" y="2703"/>
              <a:ext cx="59" cy="55"/>
            </a:xfrm>
            <a:custGeom>
              <a:avLst/>
              <a:gdLst>
                <a:gd name="T0" fmla="*/ 7 w 99"/>
                <a:gd name="T1" fmla="*/ 0 h 78"/>
                <a:gd name="T2" fmla="*/ 99 w 99"/>
                <a:gd name="T3" fmla="*/ 71 h 78"/>
                <a:gd name="T4" fmla="*/ 92 w 99"/>
                <a:gd name="T5" fmla="*/ 71 h 78"/>
                <a:gd name="T6" fmla="*/ 99 w 99"/>
                <a:gd name="T7" fmla="*/ 71 h 78"/>
                <a:gd name="T8" fmla="*/ 92 w 99"/>
                <a:gd name="T9" fmla="*/ 78 h 78"/>
                <a:gd name="T10" fmla="*/ 0 w 99"/>
                <a:gd name="T11" fmla="*/ 7 h 78"/>
                <a:gd name="T12" fmla="*/ 7 w 99"/>
                <a:gd name="T1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78">
                  <a:moveTo>
                    <a:pt x="7" y="0"/>
                  </a:moveTo>
                  <a:lnTo>
                    <a:pt x="99" y="71"/>
                  </a:lnTo>
                  <a:lnTo>
                    <a:pt x="92" y="71"/>
                  </a:lnTo>
                  <a:lnTo>
                    <a:pt x="99" y="71"/>
                  </a:lnTo>
                  <a:lnTo>
                    <a:pt x="92" y="78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38" name="Freeform 294"/>
            <p:cNvSpPr>
              <a:spLocks/>
            </p:cNvSpPr>
            <p:nvPr/>
          </p:nvSpPr>
          <p:spPr bwMode="auto">
            <a:xfrm>
              <a:off x="5044" y="2703"/>
              <a:ext cx="26" cy="50"/>
            </a:xfrm>
            <a:custGeom>
              <a:avLst/>
              <a:gdLst>
                <a:gd name="T0" fmla="*/ 36 w 43"/>
                <a:gd name="T1" fmla="*/ 71 h 71"/>
                <a:gd name="T2" fmla="*/ 0 w 43"/>
                <a:gd name="T3" fmla="*/ 0 h 71"/>
                <a:gd name="T4" fmla="*/ 7 w 43"/>
                <a:gd name="T5" fmla="*/ 0 h 71"/>
                <a:gd name="T6" fmla="*/ 0 w 43"/>
                <a:gd name="T7" fmla="*/ 7 h 71"/>
                <a:gd name="T8" fmla="*/ 7 w 43"/>
                <a:gd name="T9" fmla="*/ 0 h 71"/>
                <a:gd name="T10" fmla="*/ 43 w 43"/>
                <a:gd name="T11" fmla="*/ 71 h 71"/>
                <a:gd name="T12" fmla="*/ 36 w 43"/>
                <a:gd name="T13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71">
                  <a:moveTo>
                    <a:pt x="36" y="7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0" y="7"/>
                  </a:lnTo>
                  <a:lnTo>
                    <a:pt x="7" y="0"/>
                  </a:lnTo>
                  <a:lnTo>
                    <a:pt x="43" y="71"/>
                  </a:lnTo>
                  <a:lnTo>
                    <a:pt x="36" y="71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39" name="Freeform 295"/>
            <p:cNvSpPr>
              <a:spLocks/>
            </p:cNvSpPr>
            <p:nvPr/>
          </p:nvSpPr>
          <p:spPr bwMode="auto">
            <a:xfrm>
              <a:off x="5090" y="2768"/>
              <a:ext cx="5" cy="5"/>
            </a:xfrm>
            <a:custGeom>
              <a:avLst/>
              <a:gdLst>
                <a:gd name="T0" fmla="*/ 7 w 7"/>
                <a:gd name="T1" fmla="*/ 0 h 7"/>
                <a:gd name="T2" fmla="*/ 7 w 7"/>
                <a:gd name="T3" fmla="*/ 0 h 7"/>
                <a:gd name="T4" fmla="*/ 0 w 7"/>
                <a:gd name="T5" fmla="*/ 7 h 7"/>
                <a:gd name="T6" fmla="*/ 0 w 7"/>
                <a:gd name="T7" fmla="*/ 7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40" name="Freeform 296"/>
            <p:cNvSpPr>
              <a:spLocks/>
            </p:cNvSpPr>
            <p:nvPr/>
          </p:nvSpPr>
          <p:spPr bwMode="auto">
            <a:xfrm>
              <a:off x="5044" y="2703"/>
              <a:ext cx="51" cy="70"/>
            </a:xfrm>
            <a:custGeom>
              <a:avLst/>
              <a:gdLst>
                <a:gd name="T0" fmla="*/ 7 w 85"/>
                <a:gd name="T1" fmla="*/ 0 h 99"/>
                <a:gd name="T2" fmla="*/ 0 w 85"/>
                <a:gd name="T3" fmla="*/ 7 h 99"/>
                <a:gd name="T4" fmla="*/ 78 w 85"/>
                <a:gd name="T5" fmla="*/ 99 h 99"/>
                <a:gd name="T6" fmla="*/ 85 w 85"/>
                <a:gd name="T7" fmla="*/ 92 h 99"/>
                <a:gd name="T8" fmla="*/ 7 w 85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99">
                  <a:moveTo>
                    <a:pt x="7" y="0"/>
                  </a:moveTo>
                  <a:lnTo>
                    <a:pt x="0" y="7"/>
                  </a:lnTo>
                  <a:lnTo>
                    <a:pt x="78" y="99"/>
                  </a:lnTo>
                  <a:lnTo>
                    <a:pt x="85" y="92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41" name="Freeform 297"/>
            <p:cNvSpPr>
              <a:spLocks/>
            </p:cNvSpPr>
            <p:nvPr/>
          </p:nvSpPr>
          <p:spPr bwMode="auto">
            <a:xfrm>
              <a:off x="4931" y="2495"/>
              <a:ext cx="4" cy="5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0 h 7"/>
                <a:gd name="T4" fmla="*/ 7 w 7"/>
                <a:gd name="T5" fmla="*/ 0 h 7"/>
                <a:gd name="T6" fmla="*/ 7 w 7"/>
                <a:gd name="T7" fmla="*/ 0 h 7"/>
                <a:gd name="T8" fmla="*/ 0 w 7"/>
                <a:gd name="T9" fmla="*/ 0 h 7"/>
                <a:gd name="T10" fmla="*/ 0 w 7"/>
                <a:gd name="T11" fmla="*/ 0 h 7"/>
                <a:gd name="T12" fmla="*/ 0 w 7"/>
                <a:gd name="T13" fmla="*/ 0 h 7"/>
                <a:gd name="T14" fmla="*/ 0 w 7"/>
                <a:gd name="T15" fmla="*/ 7 h 7"/>
                <a:gd name="T16" fmla="*/ 7 w 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7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42" name="Freeform 298"/>
            <p:cNvSpPr>
              <a:spLocks/>
            </p:cNvSpPr>
            <p:nvPr/>
          </p:nvSpPr>
          <p:spPr bwMode="auto">
            <a:xfrm>
              <a:off x="4914" y="2495"/>
              <a:ext cx="33" cy="65"/>
            </a:xfrm>
            <a:custGeom>
              <a:avLst/>
              <a:gdLst>
                <a:gd name="T0" fmla="*/ 35 w 56"/>
                <a:gd name="T1" fmla="*/ 7 h 92"/>
                <a:gd name="T2" fmla="*/ 56 w 56"/>
                <a:gd name="T3" fmla="*/ 0 h 92"/>
                <a:gd name="T4" fmla="*/ 56 w 56"/>
                <a:gd name="T5" fmla="*/ 0 h 92"/>
                <a:gd name="T6" fmla="*/ 56 w 56"/>
                <a:gd name="T7" fmla="*/ 0 h 92"/>
                <a:gd name="T8" fmla="*/ 42 w 56"/>
                <a:gd name="T9" fmla="*/ 92 h 92"/>
                <a:gd name="T10" fmla="*/ 35 w 56"/>
                <a:gd name="T11" fmla="*/ 92 h 92"/>
                <a:gd name="T12" fmla="*/ 35 w 56"/>
                <a:gd name="T13" fmla="*/ 92 h 92"/>
                <a:gd name="T14" fmla="*/ 0 w 56"/>
                <a:gd name="T15" fmla="*/ 7 h 92"/>
                <a:gd name="T16" fmla="*/ 0 w 56"/>
                <a:gd name="T17" fmla="*/ 7 h 92"/>
                <a:gd name="T18" fmla="*/ 7 w 56"/>
                <a:gd name="T19" fmla="*/ 7 h 92"/>
                <a:gd name="T20" fmla="*/ 7 w 56"/>
                <a:gd name="T21" fmla="*/ 7 h 92"/>
                <a:gd name="T22" fmla="*/ 42 w 56"/>
                <a:gd name="T23" fmla="*/ 92 h 92"/>
                <a:gd name="T24" fmla="*/ 35 w 56"/>
                <a:gd name="T25" fmla="*/ 92 h 92"/>
                <a:gd name="T26" fmla="*/ 35 w 56"/>
                <a:gd name="T27" fmla="*/ 92 h 92"/>
                <a:gd name="T28" fmla="*/ 49 w 56"/>
                <a:gd name="T29" fmla="*/ 0 h 92"/>
                <a:gd name="T30" fmla="*/ 56 w 56"/>
                <a:gd name="T31" fmla="*/ 0 h 92"/>
                <a:gd name="T32" fmla="*/ 56 w 56"/>
                <a:gd name="T33" fmla="*/ 7 h 92"/>
                <a:gd name="T34" fmla="*/ 35 w 56"/>
                <a:gd name="T35" fmla="*/ 14 h 92"/>
                <a:gd name="T36" fmla="*/ 35 w 56"/>
                <a:gd name="T37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" h="92">
                  <a:moveTo>
                    <a:pt x="35" y="7"/>
                  </a:moveTo>
                  <a:lnTo>
                    <a:pt x="56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2" y="92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7"/>
                  </a:lnTo>
                  <a:lnTo>
                    <a:pt x="42" y="92"/>
                  </a:lnTo>
                  <a:lnTo>
                    <a:pt x="35" y="92"/>
                  </a:lnTo>
                  <a:lnTo>
                    <a:pt x="35" y="92"/>
                  </a:lnTo>
                  <a:lnTo>
                    <a:pt x="49" y="0"/>
                  </a:lnTo>
                  <a:lnTo>
                    <a:pt x="56" y="0"/>
                  </a:lnTo>
                  <a:lnTo>
                    <a:pt x="56" y="7"/>
                  </a:lnTo>
                  <a:lnTo>
                    <a:pt x="35" y="14"/>
                  </a:lnTo>
                  <a:lnTo>
                    <a:pt x="35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43" name="Freeform 299"/>
            <p:cNvSpPr>
              <a:spLocks/>
            </p:cNvSpPr>
            <p:nvPr/>
          </p:nvSpPr>
          <p:spPr bwMode="auto">
            <a:xfrm>
              <a:off x="4918" y="2500"/>
              <a:ext cx="17" cy="5"/>
            </a:xfrm>
            <a:custGeom>
              <a:avLst/>
              <a:gdLst>
                <a:gd name="T0" fmla="*/ 0 w 28"/>
                <a:gd name="T1" fmla="*/ 0 h 7"/>
                <a:gd name="T2" fmla="*/ 28 w 28"/>
                <a:gd name="T3" fmla="*/ 0 h 7"/>
                <a:gd name="T4" fmla="*/ 28 w 28"/>
                <a:gd name="T5" fmla="*/ 7 h 7"/>
                <a:gd name="T6" fmla="*/ 28 w 28"/>
                <a:gd name="T7" fmla="*/ 7 h 7"/>
                <a:gd name="T8" fmla="*/ 28 w 28"/>
                <a:gd name="T9" fmla="*/ 7 h 7"/>
                <a:gd name="T10" fmla="*/ 0 w 28"/>
                <a:gd name="T11" fmla="*/ 7 h 7"/>
                <a:gd name="T12" fmla="*/ 0 w 28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7">
                  <a:moveTo>
                    <a:pt x="0" y="0"/>
                  </a:moveTo>
                  <a:lnTo>
                    <a:pt x="28" y="0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44" name="Freeform 300"/>
            <p:cNvSpPr>
              <a:spLocks/>
            </p:cNvSpPr>
            <p:nvPr/>
          </p:nvSpPr>
          <p:spPr bwMode="auto">
            <a:xfrm>
              <a:off x="4918" y="2495"/>
              <a:ext cx="29" cy="65"/>
            </a:xfrm>
            <a:custGeom>
              <a:avLst/>
              <a:gdLst>
                <a:gd name="T0" fmla="*/ 28 w 49"/>
                <a:gd name="T1" fmla="*/ 7 h 92"/>
                <a:gd name="T2" fmla="*/ 49 w 49"/>
                <a:gd name="T3" fmla="*/ 0 h 92"/>
                <a:gd name="T4" fmla="*/ 35 w 49"/>
                <a:gd name="T5" fmla="*/ 92 h 92"/>
                <a:gd name="T6" fmla="*/ 0 w 49"/>
                <a:gd name="T7" fmla="*/ 7 h 92"/>
                <a:gd name="T8" fmla="*/ 28 w 49"/>
                <a:gd name="T9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2">
                  <a:moveTo>
                    <a:pt x="28" y="7"/>
                  </a:moveTo>
                  <a:lnTo>
                    <a:pt x="49" y="0"/>
                  </a:lnTo>
                  <a:lnTo>
                    <a:pt x="35" y="92"/>
                  </a:lnTo>
                  <a:lnTo>
                    <a:pt x="0" y="7"/>
                  </a:lnTo>
                  <a:lnTo>
                    <a:pt x="28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45" name="Freeform 301"/>
            <p:cNvSpPr>
              <a:spLocks/>
            </p:cNvSpPr>
            <p:nvPr/>
          </p:nvSpPr>
          <p:spPr bwMode="auto">
            <a:xfrm>
              <a:off x="4850" y="1875"/>
              <a:ext cx="5" cy="5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0 h 7"/>
                <a:gd name="T4" fmla="*/ 0 w 7"/>
                <a:gd name="T5" fmla="*/ 0 h 7"/>
                <a:gd name="T6" fmla="*/ 0 w 7"/>
                <a:gd name="T7" fmla="*/ 7 h 7"/>
                <a:gd name="T8" fmla="*/ 0 w 7"/>
                <a:gd name="T9" fmla="*/ 7 h 7"/>
                <a:gd name="T10" fmla="*/ 7 w 7"/>
                <a:gd name="T11" fmla="*/ 7 h 7"/>
                <a:gd name="T12" fmla="*/ 7 w 7"/>
                <a:gd name="T13" fmla="*/ 0 h 7"/>
                <a:gd name="T14" fmla="*/ 7 w 7"/>
                <a:gd name="T15" fmla="*/ 0 h 7"/>
                <a:gd name="T16" fmla="*/ 0 w 7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7"/>
                  </a:lnTo>
                  <a:lnTo>
                    <a:pt x="7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46" name="Freeform 302"/>
            <p:cNvSpPr>
              <a:spLocks/>
            </p:cNvSpPr>
            <p:nvPr/>
          </p:nvSpPr>
          <p:spPr bwMode="auto">
            <a:xfrm>
              <a:off x="4838" y="1795"/>
              <a:ext cx="34" cy="80"/>
            </a:xfrm>
            <a:custGeom>
              <a:avLst/>
              <a:gdLst>
                <a:gd name="T0" fmla="*/ 21 w 57"/>
                <a:gd name="T1" fmla="*/ 114 h 114"/>
                <a:gd name="T2" fmla="*/ 0 w 57"/>
                <a:gd name="T3" fmla="*/ 114 h 114"/>
                <a:gd name="T4" fmla="*/ 0 w 57"/>
                <a:gd name="T5" fmla="*/ 114 h 114"/>
                <a:gd name="T6" fmla="*/ 0 w 57"/>
                <a:gd name="T7" fmla="*/ 114 h 114"/>
                <a:gd name="T8" fmla="*/ 7 w 57"/>
                <a:gd name="T9" fmla="*/ 22 h 114"/>
                <a:gd name="T10" fmla="*/ 7 w 57"/>
                <a:gd name="T11" fmla="*/ 0 h 114"/>
                <a:gd name="T12" fmla="*/ 14 w 57"/>
                <a:gd name="T13" fmla="*/ 22 h 114"/>
                <a:gd name="T14" fmla="*/ 57 w 57"/>
                <a:gd name="T15" fmla="*/ 107 h 114"/>
                <a:gd name="T16" fmla="*/ 57 w 57"/>
                <a:gd name="T17" fmla="*/ 107 h 114"/>
                <a:gd name="T18" fmla="*/ 50 w 57"/>
                <a:gd name="T19" fmla="*/ 107 h 114"/>
                <a:gd name="T20" fmla="*/ 50 w 57"/>
                <a:gd name="T21" fmla="*/ 107 h 114"/>
                <a:gd name="T22" fmla="*/ 7 w 57"/>
                <a:gd name="T23" fmla="*/ 22 h 114"/>
                <a:gd name="T24" fmla="*/ 14 w 57"/>
                <a:gd name="T25" fmla="*/ 22 h 114"/>
                <a:gd name="T26" fmla="*/ 14 w 57"/>
                <a:gd name="T27" fmla="*/ 22 h 114"/>
                <a:gd name="T28" fmla="*/ 7 w 57"/>
                <a:gd name="T29" fmla="*/ 114 h 114"/>
                <a:gd name="T30" fmla="*/ 0 w 57"/>
                <a:gd name="T31" fmla="*/ 114 h 114"/>
                <a:gd name="T32" fmla="*/ 0 w 57"/>
                <a:gd name="T33" fmla="*/ 107 h 114"/>
                <a:gd name="T34" fmla="*/ 21 w 57"/>
                <a:gd name="T35" fmla="*/ 107 h 114"/>
                <a:gd name="T36" fmla="*/ 21 w 57"/>
                <a:gd name="T3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4">
                  <a:moveTo>
                    <a:pt x="21" y="114"/>
                  </a:moveTo>
                  <a:lnTo>
                    <a:pt x="0" y="11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7" y="22"/>
                  </a:lnTo>
                  <a:lnTo>
                    <a:pt x="7" y="0"/>
                  </a:lnTo>
                  <a:lnTo>
                    <a:pt x="14" y="22"/>
                  </a:lnTo>
                  <a:lnTo>
                    <a:pt x="57" y="107"/>
                  </a:lnTo>
                  <a:lnTo>
                    <a:pt x="57" y="107"/>
                  </a:lnTo>
                  <a:lnTo>
                    <a:pt x="50" y="107"/>
                  </a:lnTo>
                  <a:lnTo>
                    <a:pt x="50" y="107"/>
                  </a:lnTo>
                  <a:lnTo>
                    <a:pt x="7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7" y="114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21" y="107"/>
                  </a:lnTo>
                  <a:lnTo>
                    <a:pt x="21" y="114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47" name="Freeform 303"/>
            <p:cNvSpPr>
              <a:spLocks/>
            </p:cNvSpPr>
            <p:nvPr/>
          </p:nvSpPr>
          <p:spPr bwMode="auto">
            <a:xfrm>
              <a:off x="4850" y="1865"/>
              <a:ext cx="18" cy="10"/>
            </a:xfrm>
            <a:custGeom>
              <a:avLst/>
              <a:gdLst>
                <a:gd name="T0" fmla="*/ 29 w 29"/>
                <a:gd name="T1" fmla="*/ 7 h 14"/>
                <a:gd name="T2" fmla="*/ 0 w 29"/>
                <a:gd name="T3" fmla="*/ 14 h 14"/>
                <a:gd name="T4" fmla="*/ 0 w 29"/>
                <a:gd name="T5" fmla="*/ 14 h 14"/>
                <a:gd name="T6" fmla="*/ 0 w 29"/>
                <a:gd name="T7" fmla="*/ 14 h 14"/>
                <a:gd name="T8" fmla="*/ 0 w 29"/>
                <a:gd name="T9" fmla="*/ 7 h 14"/>
                <a:gd name="T10" fmla="*/ 29 w 29"/>
                <a:gd name="T11" fmla="*/ 0 h 14"/>
                <a:gd name="T12" fmla="*/ 29 w 29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4">
                  <a:moveTo>
                    <a:pt x="29" y="7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7"/>
                  </a:lnTo>
                  <a:lnTo>
                    <a:pt x="29" y="0"/>
                  </a:lnTo>
                  <a:lnTo>
                    <a:pt x="29" y="7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48" name="Freeform 304"/>
            <p:cNvSpPr>
              <a:spLocks/>
            </p:cNvSpPr>
            <p:nvPr/>
          </p:nvSpPr>
          <p:spPr bwMode="auto">
            <a:xfrm>
              <a:off x="4838" y="1811"/>
              <a:ext cx="30" cy="64"/>
            </a:xfrm>
            <a:custGeom>
              <a:avLst/>
              <a:gdLst>
                <a:gd name="T0" fmla="*/ 21 w 50"/>
                <a:gd name="T1" fmla="*/ 92 h 92"/>
                <a:gd name="T2" fmla="*/ 0 w 50"/>
                <a:gd name="T3" fmla="*/ 92 h 92"/>
                <a:gd name="T4" fmla="*/ 7 w 50"/>
                <a:gd name="T5" fmla="*/ 0 h 92"/>
                <a:gd name="T6" fmla="*/ 50 w 50"/>
                <a:gd name="T7" fmla="*/ 85 h 92"/>
                <a:gd name="T8" fmla="*/ 21 w 50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2">
                  <a:moveTo>
                    <a:pt x="21" y="92"/>
                  </a:moveTo>
                  <a:lnTo>
                    <a:pt x="0" y="92"/>
                  </a:lnTo>
                  <a:lnTo>
                    <a:pt x="7" y="0"/>
                  </a:lnTo>
                  <a:lnTo>
                    <a:pt x="50" y="85"/>
                  </a:lnTo>
                  <a:lnTo>
                    <a:pt x="21" y="92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449" name="Freeform 305"/>
            <p:cNvSpPr>
              <a:spLocks/>
            </p:cNvSpPr>
            <p:nvPr/>
          </p:nvSpPr>
          <p:spPr bwMode="auto">
            <a:xfrm>
              <a:off x="4850" y="1875"/>
              <a:ext cx="85" cy="620"/>
            </a:xfrm>
            <a:custGeom>
              <a:avLst/>
              <a:gdLst>
                <a:gd name="T0" fmla="*/ 135 w 142"/>
                <a:gd name="T1" fmla="*/ 886 h 886"/>
                <a:gd name="T2" fmla="*/ 142 w 142"/>
                <a:gd name="T3" fmla="*/ 886 h 886"/>
                <a:gd name="T4" fmla="*/ 7 w 142"/>
                <a:gd name="T5" fmla="*/ 0 h 886"/>
                <a:gd name="T6" fmla="*/ 0 w 142"/>
                <a:gd name="T7" fmla="*/ 0 h 886"/>
                <a:gd name="T8" fmla="*/ 135 w 142"/>
                <a:gd name="T9" fmla="*/ 886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886">
                  <a:moveTo>
                    <a:pt x="135" y="886"/>
                  </a:moveTo>
                  <a:lnTo>
                    <a:pt x="142" y="886"/>
                  </a:lnTo>
                  <a:lnTo>
                    <a:pt x="7" y="0"/>
                  </a:lnTo>
                  <a:lnTo>
                    <a:pt x="0" y="0"/>
                  </a:lnTo>
                  <a:lnTo>
                    <a:pt x="135" y="886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62450" name="Object 306"/>
          <p:cNvGraphicFramePr>
            <a:graphicFrameLocks noChangeAspect="1"/>
          </p:cNvGraphicFramePr>
          <p:nvPr/>
        </p:nvGraphicFramePr>
        <p:xfrm>
          <a:off x="1676400" y="4724400"/>
          <a:ext cx="6069013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Photo Editor Photo" r:id="rId24" imgW="6039693" imgH="1609524" progId="MSPhotoEd.3">
                  <p:embed/>
                </p:oleObj>
              </mc:Choice>
              <mc:Fallback>
                <p:oleObj name="Photo Editor Photo" r:id="rId24" imgW="6039693" imgH="160952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6069013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ap="rnd">
                            <a:solidFill>
                              <a:srgbClr val="FF33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38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16CD-5D0A-49AA-9493-B5A6685AA22C}" type="slidenum">
              <a:rPr lang="en-US"/>
              <a:pPr/>
              <a:t>95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Applications, contd.</a:t>
            </a:r>
          </a:p>
        </p:txBody>
      </p:sp>
      <p:pic>
        <p:nvPicPr>
          <p:cNvPr id="256006" name="Picture 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1963" y="1092200"/>
            <a:ext cx="8382000" cy="5202238"/>
          </a:xfrm>
        </p:spPr>
      </p:pic>
    </p:spTree>
    <p:extLst>
      <p:ext uri="{BB962C8B-B14F-4D97-AF65-F5344CB8AC3E}">
        <p14:creationId xmlns:p14="http://schemas.microsoft.com/office/powerpoint/2010/main" val="17015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WSNs </a:t>
            </a:r>
            <a:br>
              <a:rPr lang="en-US" dirty="0"/>
            </a:br>
            <a:r>
              <a:rPr lang="en-US" sz="3100" dirty="0"/>
              <a:t>The differences between WSNs and ad-hoc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sensor nodes in a sensor network can be several orders of magnitude higher.</a:t>
            </a:r>
          </a:p>
          <a:p>
            <a:r>
              <a:rPr lang="en-US" dirty="0"/>
              <a:t>Sensor nodes are densely deployed.</a:t>
            </a:r>
          </a:p>
          <a:p>
            <a:r>
              <a:rPr lang="en-US" dirty="0"/>
              <a:t>Sensor nodes are prone to failures.</a:t>
            </a:r>
          </a:p>
          <a:p>
            <a:r>
              <a:rPr lang="en-US" dirty="0"/>
              <a:t>Sensor nodes are limited in power, computational capacities, and memory.</a:t>
            </a:r>
          </a:p>
        </p:txBody>
      </p:sp>
    </p:spTree>
    <p:extLst>
      <p:ext uri="{BB962C8B-B14F-4D97-AF65-F5344CB8AC3E}">
        <p14:creationId xmlns:p14="http://schemas.microsoft.com/office/powerpoint/2010/main" val="21161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WSNs </a:t>
            </a:r>
            <a:br>
              <a:rPr lang="en-US" dirty="0"/>
            </a:br>
            <a:r>
              <a:rPr lang="en-US" sz="3100" dirty="0"/>
              <a:t>The differences between WSNs and ad-hoc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nodes mainly use a broadcast communication paradigm, whereas most ad hoc networks are based on point-to-point communications.</a:t>
            </a:r>
          </a:p>
          <a:p>
            <a:r>
              <a:rPr lang="en-US" dirty="0"/>
              <a:t>Sensor nodes may not have global identification (ID) because of the large amount of overhead and large number of sensors.</a:t>
            </a:r>
          </a:p>
        </p:txBody>
      </p:sp>
    </p:spTree>
    <p:extLst>
      <p:ext uri="{BB962C8B-B14F-4D97-AF65-F5344CB8AC3E}">
        <p14:creationId xmlns:p14="http://schemas.microsoft.com/office/powerpoint/2010/main" val="412014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WSN-Design factors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 costs</a:t>
            </a:r>
          </a:p>
          <a:p>
            <a:pPr lvl="1"/>
            <a:r>
              <a:rPr lang="en-US" dirty="0"/>
              <a:t>The cost of each sensor node should be much less than US $1 in order for the sensor network to be feasible.</a:t>
            </a:r>
          </a:p>
          <a:p>
            <a:r>
              <a:rPr lang="en-US" dirty="0"/>
              <a:t>Transmission media</a:t>
            </a:r>
          </a:p>
          <a:p>
            <a:pPr lvl="1"/>
            <a:r>
              <a:rPr lang="en-US" dirty="0"/>
              <a:t>In a multi-hop sensor network, communicating nodes are linked by radio, infrared or optical media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WSN-Design factors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Sensor network usually work unattended in remote geographic areas, such as large machinery, ocean, biologically and chemically contaminated field.</a:t>
            </a:r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A sensor node is made up of four basic components: sensing unit, processing unit, transceiver unit, power unit, and also have additional application-dependent components.</a:t>
            </a:r>
          </a:p>
        </p:txBody>
      </p:sp>
    </p:spTree>
    <p:extLst>
      <p:ext uri="{BB962C8B-B14F-4D97-AF65-F5344CB8AC3E}">
        <p14:creationId xmlns:p14="http://schemas.microsoft.com/office/powerpoint/2010/main" val="23607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5320</Words>
  <Application>Microsoft Office PowerPoint</Application>
  <PresentationFormat>On-screen Show (4:3)</PresentationFormat>
  <Paragraphs>1123</Paragraphs>
  <Slides>105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105</vt:i4>
      </vt:variant>
    </vt:vector>
  </HeadingPairs>
  <TitlesOfParts>
    <vt:vector size="118" baseType="lpstr">
      <vt:lpstr>Arial</vt:lpstr>
      <vt:lpstr>Arial Black</vt:lpstr>
      <vt:lpstr>Calibri</vt:lpstr>
      <vt:lpstr>Comic Sans MS</vt:lpstr>
      <vt:lpstr>Helvetica-Narrow</vt:lpstr>
      <vt:lpstr>Tahoma</vt:lpstr>
      <vt:lpstr>Times</vt:lpstr>
      <vt:lpstr>Times New Roman</vt:lpstr>
      <vt:lpstr>Wingdings</vt:lpstr>
      <vt:lpstr>Office Theme</vt:lpstr>
      <vt:lpstr>Clip</vt:lpstr>
      <vt:lpstr>Visio</vt:lpstr>
      <vt:lpstr>Photo Editor Photo</vt:lpstr>
      <vt:lpstr>Ad Hoc Networks</vt:lpstr>
      <vt:lpstr>Ad Hoc Networks</vt:lpstr>
      <vt:lpstr>Topologies -Ad Hoc Networking</vt:lpstr>
      <vt:lpstr>Topologies -Ad Hoc Networking</vt:lpstr>
      <vt:lpstr>Topologies -Ad Hoc Networking</vt:lpstr>
      <vt:lpstr>Illustration</vt:lpstr>
      <vt:lpstr>Wireless Ad Hoc Networks</vt:lpstr>
      <vt:lpstr>Classes of Wireless Ad Hoc Networks</vt:lpstr>
      <vt:lpstr>Multihop Routing</vt:lpstr>
      <vt:lpstr>MANET</vt:lpstr>
      <vt:lpstr>Comparisons</vt:lpstr>
      <vt:lpstr>Unicast Routing in MANET</vt:lpstr>
      <vt:lpstr>Types of Protocols</vt:lpstr>
      <vt:lpstr>Traditional Routing Algorithms</vt:lpstr>
      <vt:lpstr>Problems of Traditional Routing Algorithms</vt:lpstr>
      <vt:lpstr>Routing Protocols for Ad Hoc Networks</vt:lpstr>
      <vt:lpstr>Proactive Routing Protocols…</vt:lpstr>
      <vt:lpstr>Goals </vt:lpstr>
      <vt:lpstr>Reactive (On-Demand) Protocols</vt:lpstr>
      <vt:lpstr>Dynamic Source Routing (DSR)</vt:lpstr>
      <vt:lpstr>Dynamic Source Routing (DSR) </vt:lpstr>
      <vt:lpstr>Dynamic Source Routing (DSR) </vt:lpstr>
      <vt:lpstr>Dynamic Source Routing I</vt:lpstr>
      <vt:lpstr>Dynamic Source Routing II</vt:lpstr>
      <vt:lpstr>Dynamic Source Routing III</vt:lpstr>
      <vt:lpstr>Route Discovery in DSR </vt:lpstr>
      <vt:lpstr>Route Discovery in DSR </vt:lpstr>
      <vt:lpstr>Route Discovery in DSR</vt:lpstr>
      <vt:lpstr>Route Discovery in DSR</vt:lpstr>
      <vt:lpstr>Route Discovery in DSR</vt:lpstr>
      <vt:lpstr>Route Discovery in DSR</vt:lpstr>
      <vt:lpstr>PowerPoint Presentation</vt:lpstr>
      <vt:lpstr>Route Discovery in DSR</vt:lpstr>
      <vt:lpstr>Route Reply in DSR</vt:lpstr>
      <vt:lpstr>Route Reply in DSR</vt:lpstr>
      <vt:lpstr>Dynamic Source Routing (DSR)</vt:lpstr>
      <vt:lpstr>Data Delivery in DSR</vt:lpstr>
      <vt:lpstr>DSR Optimization: Route Caching</vt:lpstr>
      <vt:lpstr>Use of Route Caching</vt:lpstr>
      <vt:lpstr>Use of Route Caching</vt:lpstr>
      <vt:lpstr>Use of Route Caching: Can Speed up Route Discovery</vt:lpstr>
      <vt:lpstr>Use of Route Caching: Can Reduce Propagation of Route Requests</vt:lpstr>
      <vt:lpstr>Route Error (RERR)</vt:lpstr>
      <vt:lpstr>Route Caching: Beware!</vt:lpstr>
      <vt:lpstr>Dynamic Source Routing: Advantages</vt:lpstr>
      <vt:lpstr>Dynamic Source Routing: Disadvantages</vt:lpstr>
      <vt:lpstr>Ad Hoc On-Demand Distance Vector Routing (AODV)</vt:lpstr>
      <vt:lpstr>AODV</vt:lpstr>
      <vt:lpstr>AODV Ad Hoc On-demand Distance Vector Routing </vt:lpstr>
      <vt:lpstr>AODV Ad Hoc On-demand Distance Vector Routing </vt:lpstr>
      <vt:lpstr>AODV Ad Hoc On-demand Distance Vector Routing </vt:lpstr>
      <vt:lpstr>AODV Ad Hoc On-demand Distance Vector Routing </vt:lpstr>
      <vt:lpstr>Illustration of route establishment in AODV</vt:lpstr>
      <vt:lpstr>Illustration of route establishment in AODV (cont.)</vt:lpstr>
      <vt:lpstr>Illustration of route establishment in AODV (cont.)</vt:lpstr>
      <vt:lpstr>Illustration of route establishment in AODV (cont.)</vt:lpstr>
      <vt:lpstr>Illustration of route establishment in AODV (cont.)</vt:lpstr>
      <vt:lpstr>Route Requests in AODV </vt:lpstr>
      <vt:lpstr>Route Requests in AODV </vt:lpstr>
      <vt:lpstr>Route Requests in AODV </vt:lpstr>
      <vt:lpstr>Reverse Path Setup in AODV </vt:lpstr>
      <vt:lpstr>Reverse Path Setup in AODV </vt:lpstr>
      <vt:lpstr>Reverse Path Setup in AODV </vt:lpstr>
      <vt:lpstr>Route Reply in AODV </vt:lpstr>
      <vt:lpstr>Route Reply in AODV</vt:lpstr>
      <vt:lpstr>Forward Path Setup in AODV </vt:lpstr>
      <vt:lpstr>Data Delivery in AODV</vt:lpstr>
      <vt:lpstr>PowerPoint Presentation</vt:lpstr>
      <vt:lpstr>Timeouts</vt:lpstr>
      <vt:lpstr>Link Failure Reporting</vt:lpstr>
      <vt:lpstr>Route Error</vt:lpstr>
      <vt:lpstr>Link Failure Detection</vt:lpstr>
      <vt:lpstr>Why Sequence Numbers in AODV</vt:lpstr>
      <vt:lpstr>Optimization: Expanding Ring Search</vt:lpstr>
      <vt:lpstr>Summary: AODV</vt:lpstr>
      <vt:lpstr>Proactive Protocols</vt:lpstr>
      <vt:lpstr>Link State Routing </vt:lpstr>
      <vt:lpstr>Destination-Sequenced Distance-Vector (DSDV) </vt:lpstr>
      <vt:lpstr>Destination-Sequenced Distance-Vector (DSDV)</vt:lpstr>
      <vt:lpstr>Destination-Sequenced Distance-Vector (DSDV)</vt:lpstr>
      <vt:lpstr>Comparison</vt:lpstr>
      <vt:lpstr>Implementation Issues</vt:lpstr>
      <vt:lpstr>Introduction to WSN</vt:lpstr>
      <vt:lpstr>PowerPoint Presentation</vt:lpstr>
      <vt:lpstr>Sensor node architecture</vt:lpstr>
      <vt:lpstr>PowerPoint Presentation</vt:lpstr>
      <vt:lpstr>Sensor Nodes, contd.</vt:lpstr>
      <vt:lpstr>Sensors (contd.)</vt:lpstr>
      <vt:lpstr>Communication Architecture of a sensor node </vt:lpstr>
      <vt:lpstr>Wireless Sensor Networks (WSN)</vt:lpstr>
      <vt:lpstr>Networked vs. individual sensors</vt:lpstr>
      <vt:lpstr>Applications of sensor networks</vt:lpstr>
      <vt:lpstr>Applications of sensor networks</vt:lpstr>
      <vt:lpstr>Applications, contd.</vt:lpstr>
      <vt:lpstr>Applications, contd.</vt:lpstr>
      <vt:lpstr>Introduction to WSNs  The differences between WSNs and ad-hoc networks</vt:lpstr>
      <vt:lpstr>Introduction to WSNs  The differences between WSNs and ad-hoc networks</vt:lpstr>
      <vt:lpstr>WSN-Design factors</vt:lpstr>
      <vt:lpstr>WSN-Design factors (cont.)</vt:lpstr>
      <vt:lpstr>WSNs –Network deployment</vt:lpstr>
      <vt:lpstr>WSNs –Network deployment (cont.)</vt:lpstr>
      <vt:lpstr>WSN-Characteristics</vt:lpstr>
      <vt:lpstr>WSNs –Routing challenges and design issues</vt:lpstr>
      <vt:lpstr>WSNs –Routing challenges and design issues (cont.)</vt:lpstr>
      <vt:lpstr>WSNs –Routing challenges and design issues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TESLA-DRIVE</dc:creator>
  <cp:lastModifiedBy>Sachin</cp:lastModifiedBy>
  <cp:revision>20</cp:revision>
  <cp:lastPrinted>2018-03-23T14:51:04Z</cp:lastPrinted>
  <dcterms:created xsi:type="dcterms:W3CDTF">2018-03-22T11:38:41Z</dcterms:created>
  <dcterms:modified xsi:type="dcterms:W3CDTF">2018-03-25T01:36:46Z</dcterms:modified>
</cp:coreProperties>
</file>