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  <p:sldMasterId id="2147483807" r:id="rId2"/>
  </p:sldMasterIdLst>
  <p:notesMasterIdLst>
    <p:notesMasterId r:id="rId17"/>
  </p:notesMasterIdLst>
  <p:sldIdLst>
    <p:sldId id="265" r:id="rId3"/>
    <p:sldId id="293" r:id="rId4"/>
    <p:sldId id="322" r:id="rId5"/>
    <p:sldId id="323" r:id="rId6"/>
    <p:sldId id="324" r:id="rId7"/>
    <p:sldId id="335" r:id="rId8"/>
    <p:sldId id="334" r:id="rId9"/>
    <p:sldId id="325" r:id="rId10"/>
    <p:sldId id="328" r:id="rId11"/>
    <p:sldId id="329" r:id="rId12"/>
    <p:sldId id="330" r:id="rId13"/>
    <p:sldId id="331" r:id="rId14"/>
    <p:sldId id="332" r:id="rId15"/>
    <p:sldId id="33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5D3AAD-1454-475E-80F6-752371B50B31}">
          <p14:sldIdLst>
            <p14:sldId id="265"/>
            <p14:sldId id="293"/>
            <p14:sldId id="322"/>
            <p14:sldId id="323"/>
            <p14:sldId id="324"/>
            <p14:sldId id="335"/>
            <p14:sldId id="334"/>
            <p14:sldId id="325"/>
            <p14:sldId id="328"/>
            <p14:sldId id="329"/>
            <p14:sldId id="330"/>
            <p14:sldId id="331"/>
            <p14:sldId id="332"/>
            <p14:sldId id="333"/>
          </p14:sldIdLst>
        </p14:section>
        <p14:section name="Untitled Section" id="{737963E0-DCD9-4F0E-AC04-AF71B858F60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9900FF"/>
    <a:srgbClr val="AC6600"/>
    <a:srgbClr val="0099FF"/>
    <a:srgbClr val="008000"/>
    <a:srgbClr val="07B4E3"/>
    <a:srgbClr val="FF9900"/>
    <a:srgbClr val="000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>
        <p:scale>
          <a:sx n="100" d="100"/>
          <a:sy n="100" d="100"/>
        </p:scale>
        <p:origin x="902" y="-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AFF18-90F7-4F74-B9E9-1358AC86A3A7}" type="datetimeFigureOut">
              <a:rPr lang="en-IN" smtClean="0"/>
              <a:t>22-07-2017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97EF1-D084-4F7B-A877-1C4C93D39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1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1173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7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73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3BF95E-5CE2-4803-913F-78973D7E596E}" type="datetime1">
              <a:rPr lang="en-US" smtClean="0">
                <a:solidFill>
                  <a:srgbClr val="04617B"/>
                </a:solidFill>
              </a:rPr>
              <a:pPr>
                <a:defRPr/>
              </a:pPr>
              <a:t>7/22/2017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04617B"/>
                </a:solidFill>
              </a:rPr>
              <a:t>Indian School of Mines, Dhanbad</a:t>
            </a:r>
            <a:endParaRPr lang="en-US">
              <a:solidFill>
                <a:srgbClr val="04617B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79B0C76-E765-4189-9FE0-3AD7133BB7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25709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2ED359-00CB-448E-98BA-3B071C22DF3B}" type="datetime1">
              <a:rPr lang="en-US" smtClean="0">
                <a:solidFill>
                  <a:srgbClr val="04617B"/>
                </a:solidFill>
              </a:rPr>
              <a:pPr>
                <a:defRPr/>
              </a:pPr>
              <a:t>7/22/2017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04617B"/>
                </a:solidFill>
              </a:rPr>
              <a:t>Indian School of Mines, Dhanbad</a:t>
            </a:r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DE5E8-727B-4C0D-9C0E-D83C18DD89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81222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EEE0B8-9D2A-43BE-9945-6C23584C88EB}" type="datetime1">
              <a:rPr lang="en-US" smtClean="0">
                <a:solidFill>
                  <a:srgbClr val="04617B"/>
                </a:solidFill>
              </a:rPr>
              <a:pPr>
                <a:defRPr/>
              </a:pPr>
              <a:t>7/22/2017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04617B"/>
                </a:solidFill>
              </a:rPr>
              <a:t>Indian School of Mines, Dhanbad</a:t>
            </a:r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9F14280-A08A-4688-8F60-A546A9CAD8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6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2699ED-6D04-461C-B305-2EB4F3EFBC3C}" type="datetime1">
              <a:rPr lang="en-US" smtClean="0">
                <a:solidFill>
                  <a:srgbClr val="04617B"/>
                </a:solidFill>
              </a:rPr>
              <a:pPr>
                <a:defRPr/>
              </a:pPr>
              <a:t>7/22/2017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04617B"/>
                </a:solidFill>
              </a:rPr>
              <a:t>Indian School of Mines, Dhanbad</a:t>
            </a:r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8E096-789E-4C96-84E5-3B7365287A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22381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E9080-3C98-4896-B8D9-DC1AD6E9AA8D}" type="datetime1">
              <a:rPr lang="en-US" smtClean="0">
                <a:solidFill>
                  <a:srgbClr val="04617B"/>
                </a:solidFill>
              </a:rPr>
              <a:pPr>
                <a:defRPr/>
              </a:pPr>
              <a:t>7/22/2017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04617B"/>
                </a:solidFill>
              </a:rPr>
              <a:t>Indian School of Mines, Dhanbad</a:t>
            </a:r>
            <a:endParaRPr lang="en-US">
              <a:solidFill>
                <a:srgbClr val="04617B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4E2F2-2BAF-4E2C-92F2-3C421039D9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49284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5F65A8-A334-44C0-8AE0-F18CD994FC79}" type="datetime1">
              <a:rPr lang="en-US" smtClean="0">
                <a:solidFill>
                  <a:srgbClr val="04617B"/>
                </a:solidFill>
              </a:rPr>
              <a:pPr>
                <a:defRPr/>
              </a:pPr>
              <a:t>7/22/2017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04617B"/>
                </a:solidFill>
              </a:rPr>
              <a:t>Indian School of Mines, Dhanbad</a:t>
            </a:r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51AC6F-1411-4404-AE9E-90F06F9785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8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8EABA7-5635-4B80-A83A-84D6D32D5E7C}" type="datetime1">
              <a:rPr lang="en-US" smtClean="0">
                <a:solidFill>
                  <a:srgbClr val="04617B"/>
                </a:solidFill>
              </a:rPr>
              <a:pPr>
                <a:defRPr/>
              </a:pPr>
              <a:t>7/22/2017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04617B"/>
                </a:solidFill>
              </a:rPr>
              <a:t>Indian School of Mines, Dhanbad</a:t>
            </a:r>
            <a:endParaRPr lang="en-US">
              <a:solidFill>
                <a:srgbClr val="04617B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D3690C-3F07-4644-B436-EE1115F09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57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6A5C8-E15C-49EE-A127-DCF068AB8C93}" type="datetime1">
              <a:rPr lang="en-US" smtClean="0">
                <a:solidFill>
                  <a:srgbClr val="04617B"/>
                </a:solidFill>
              </a:rPr>
              <a:pPr>
                <a:defRPr/>
              </a:pPr>
              <a:t>7/22/2017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04617B"/>
                </a:solidFill>
              </a:rPr>
              <a:t>Indian School of Mines, Dhanbad</a:t>
            </a:r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1CF5D-CDA7-45CB-B746-7F9C0A90B9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7986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05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508815-BA84-4FED-9F16-61F0938643B6}" type="datetime1">
              <a:rPr lang="en-US" smtClean="0">
                <a:solidFill>
                  <a:srgbClr val="04617B"/>
                </a:solidFill>
              </a:rPr>
              <a:pPr>
                <a:defRPr/>
              </a:pPr>
              <a:t>7/22/2017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04617B"/>
                </a:solidFill>
              </a:rPr>
              <a:t>Indian School of Mines, Dhanbad</a:t>
            </a:r>
            <a:endParaRPr lang="en-US">
              <a:solidFill>
                <a:srgbClr val="04617B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C5207AA4-11E2-4AC5-8F30-58AD2AE6DF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3568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9FD449-87A7-43B3-B9EC-92AB2048BC43}" type="datetime1">
              <a:rPr lang="en-US" smtClean="0">
                <a:solidFill>
                  <a:srgbClr val="04617B"/>
                </a:solidFill>
              </a:rPr>
              <a:pPr>
                <a:defRPr/>
              </a:pPr>
              <a:t>7/22/2017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04617B"/>
                </a:solidFill>
              </a:rPr>
              <a:t>Indian School of Mines, Dhanbad</a:t>
            </a:r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8FD3B-0C86-4C67-A50A-8FECBA8E92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53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31ECA-2C34-43D3-BF37-90C926C52761}" type="datetime1">
              <a:rPr lang="en-US" smtClean="0">
                <a:solidFill>
                  <a:srgbClr val="04617B"/>
                </a:solidFill>
              </a:rPr>
              <a:pPr>
                <a:defRPr/>
              </a:pPr>
              <a:t>7/22/2017</a:t>
            </a:fld>
            <a:endParaRPr lang="en-US">
              <a:solidFill>
                <a:srgbClr val="04617B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04617B"/>
                </a:solidFill>
              </a:rPr>
              <a:t>Indian School of Mines, Dhanbad</a:t>
            </a:r>
            <a:endParaRPr lang="en-US">
              <a:solidFill>
                <a:srgbClr val="04617B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4EEA0-20C7-4B42-B86C-E892D2C50C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2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8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4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39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EE8D-0D8C-4020-9C7F-5F93BA76A400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A3524-AEDE-4AE0-8A9E-7DBE9589D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CE51ED-028F-46D1-9B57-94C45C06FC88}" type="datetime1">
              <a:rPr lang="en-US" smtClean="0">
                <a:solidFill>
                  <a:srgbClr val="04617B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7/22/2017</a:t>
            </a:fld>
            <a:endParaRPr lang="en-US">
              <a:solidFill>
                <a:srgbClr val="0461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smtClean="0">
                <a:solidFill>
                  <a:srgbClr val="04617B"/>
                </a:solidFill>
                <a:latin typeface="Arial" pitchFamily="34" charset="0"/>
                <a:cs typeface="Arial" pitchFamily="34" charset="0"/>
              </a:rPr>
              <a:t>Indian School of Mines, Dhanbad</a:t>
            </a:r>
            <a:endParaRPr lang="en-US">
              <a:solidFill>
                <a:srgbClr val="04617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0F5A50-5331-414B-A5C0-0EEB1C6485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6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304800" y="3200400"/>
            <a:ext cx="8534400" cy="3352800"/>
          </a:xfrm>
        </p:spPr>
        <p:txBody>
          <a:bodyPr rtlCol="0">
            <a:normAutofit fontScale="92500" lnSpcReduction="20000"/>
          </a:bodyPr>
          <a:lstStyle/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de-DE" sz="22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de-DE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de-DE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/>
          </a:p>
        </p:txBody>
      </p:sp>
      <p:sp>
        <p:nvSpPr>
          <p:cNvPr id="21507" name="Title 1"/>
          <p:cNvSpPr>
            <a:spLocks noGrp="1"/>
          </p:cNvSpPr>
          <p:nvPr>
            <p:ph type="ctrTitle"/>
          </p:nvPr>
        </p:nvSpPr>
        <p:spPr>
          <a:xfrm>
            <a:off x="2125" y="1386024"/>
            <a:ext cx="9144000" cy="1714512"/>
          </a:xfrm>
          <a:solidFill>
            <a:srgbClr val="0033CC"/>
          </a:solidFill>
          <a:ln>
            <a:solidFill>
              <a:srgbClr val="0033CC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</a:t>
            </a:r>
            <a:endParaRPr b="1" dirty="0" smtClean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3200400"/>
            <a:ext cx="7924800" cy="3047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Prasanta</a:t>
            </a:r>
            <a:r>
              <a:rPr lang="en-US" sz="20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K. Jana, </a:t>
            </a:r>
            <a:r>
              <a:rPr lang="en-US" sz="20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IEEE Senior Member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000" dirty="0" smtClean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Department 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Computer Science and Engineering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Indian Institute of Technology(ISM), </a:t>
            </a:r>
            <a:r>
              <a:rPr lang="en-US" sz="20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Dhanbad</a:t>
            </a:r>
            <a:endParaRPr lang="en-US" sz="20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E-mail: prasantajana@yahoo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.com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 smtClean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 dirty="0" smtClean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C:\Users\Prof P K Jana\Desktop\log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502" y="3848902"/>
            <a:ext cx="1487118" cy="1401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5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900FF"/>
                </a:solidFill>
              </a:rPr>
              <a:t>Recursive Equations</a:t>
            </a:r>
            <a:r>
              <a:rPr lang="en-IN" dirty="0" smtClean="0">
                <a:solidFill>
                  <a:srgbClr val="C00000"/>
                </a:solidFill>
              </a:rPr>
              <a:t>: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658" y="1959668"/>
            <a:ext cx="8424100" cy="216927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633" y="4506807"/>
            <a:ext cx="8608403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I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 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I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the 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number, 1 or 2, whose station </a:t>
            </a:r>
            <a:r>
              <a:rPr lang="en-I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− 1 is used in a fastest way </a:t>
            </a:r>
            <a:r>
              <a:rPr lang="en-IN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station </a:t>
            </a:r>
            <a:r>
              <a:rPr lang="en-IN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Si, j </a:t>
            </a:r>
            <a:r>
              <a:rPr lang="en-I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3504" y="6180057"/>
            <a:ext cx="8257692" cy="0"/>
          </a:xfrm>
          <a:prstGeom prst="line">
            <a:avLst/>
          </a:prstGeom>
          <a:ln w="158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1" y="6322932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7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56" y="4818102"/>
            <a:ext cx="8031636" cy="1394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9" y="725867"/>
            <a:ext cx="9055801" cy="381785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03504" y="6312035"/>
            <a:ext cx="8257692" cy="0"/>
          </a:xfrm>
          <a:prstGeom prst="line">
            <a:avLst/>
          </a:prstGeom>
          <a:ln w="158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-298921" y="175149"/>
            <a:ext cx="9365807" cy="351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IN" sz="18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Scheduling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0114" y="575031"/>
            <a:ext cx="8597246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1" y="6322932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2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13" y="413369"/>
            <a:ext cx="7026481" cy="634748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298921" y="71452"/>
            <a:ext cx="9365807" cy="351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IN" sz="18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Scheduling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40114" y="471334"/>
            <a:ext cx="8597246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400801" y="6322932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13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to print </a:t>
            </a:r>
            <a:r>
              <a:rPr lang="en-IN" sz="24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IN" sz="2400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stations in </a:t>
            </a:r>
            <a:r>
              <a:rPr lang="en-IN" sz="24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decreasing order of </a:t>
            </a:r>
            <a:r>
              <a:rPr lang="en-IN" sz="2400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 number</a:t>
            </a:r>
            <a:r>
              <a:rPr lang="en-IN" sz="24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97" y="1362232"/>
            <a:ext cx="5407040" cy="22014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9" y="3920716"/>
            <a:ext cx="1829057" cy="2687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905" y="3901862"/>
            <a:ext cx="1262708" cy="2651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16" y="4198909"/>
            <a:ext cx="2236167" cy="202538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98921" y="175149"/>
            <a:ext cx="9365807" cy="351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IN" sz="18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Scheduling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0114" y="575031"/>
            <a:ext cx="8597246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41212" y="6415732"/>
            <a:ext cx="8257692" cy="0"/>
          </a:xfrm>
          <a:prstGeom prst="line">
            <a:avLst/>
          </a:prstGeom>
          <a:ln w="158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t="7727"/>
          <a:stretch/>
        </p:blipFill>
        <p:spPr>
          <a:xfrm>
            <a:off x="3225983" y="4350839"/>
            <a:ext cx="5873906" cy="11594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32396" y="6388921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6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688" y="371324"/>
            <a:ext cx="8185412" cy="1325563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1: Find the path for the following assembly scheduling problem. Omit the bold path from the figure.</a:t>
            </a:r>
            <a:endParaRPr lang="en-IN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2130458"/>
            <a:ext cx="7638656" cy="30191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395166" y="2960016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4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395166" y="3960560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849224" y="2455829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7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622275" y="2455828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8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153069" y="3715877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3696878" y="2455828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5</a:t>
            </a:r>
          </a:p>
        </p:txBody>
      </p:sp>
      <p:sp>
        <p:nvSpPr>
          <p:cNvPr id="11" name="Oval 10"/>
          <p:cNvSpPr/>
          <p:nvPr/>
        </p:nvSpPr>
        <p:spPr>
          <a:xfrm>
            <a:off x="2207444" y="3720382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3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74624" y="4471447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5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140501" y="3211397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2773051" y="2455829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6</a:t>
            </a:r>
          </a:p>
        </p:txBody>
      </p:sp>
      <p:sp>
        <p:nvSpPr>
          <p:cNvPr id="15" name="Oval 14"/>
          <p:cNvSpPr/>
          <p:nvPr/>
        </p:nvSpPr>
        <p:spPr>
          <a:xfrm>
            <a:off x="2207444" y="3218080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2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1849224" y="4471447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4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898808" y="3711308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6906704" y="2966447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6466789" y="2465254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4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544532" y="2455828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7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055098" y="3722307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2" name="Oval 21"/>
          <p:cNvSpPr/>
          <p:nvPr/>
        </p:nvSpPr>
        <p:spPr>
          <a:xfrm>
            <a:off x="4066877" y="3217828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6932028" y="3960559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4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4638770" y="4469608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4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5902752" y="3211396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26" name="Oval 25"/>
          <p:cNvSpPr/>
          <p:nvPr/>
        </p:nvSpPr>
        <p:spPr>
          <a:xfrm>
            <a:off x="4976953" y="3714452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3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3690597" y="4481806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8</a:t>
            </a:r>
          </a:p>
        </p:txBody>
      </p:sp>
      <p:sp>
        <p:nvSpPr>
          <p:cNvPr id="28" name="Oval 27"/>
          <p:cNvSpPr/>
          <p:nvPr/>
        </p:nvSpPr>
        <p:spPr>
          <a:xfrm>
            <a:off x="4976376" y="3193548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6476216" y="4469609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prstClr val="white"/>
                </a:solidFill>
              </a:rPr>
              <a:t>6</a:t>
            </a:r>
            <a:endParaRPr lang="en-IN" dirty="0">
              <a:solidFill>
                <a:prstClr val="white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563776" y="4471446"/>
            <a:ext cx="358220" cy="358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1" y="6322932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69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4DE5E8-727B-4C0D-9C0E-D83C18DD89A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80066" y="847921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Dynamic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about its history?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its application areas?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504611" y="331005"/>
            <a:ext cx="9365807" cy="351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67643" y="735288"/>
            <a:ext cx="8597246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3504" y="6322932"/>
            <a:ext cx="8257692" cy="0"/>
          </a:xfrm>
          <a:prstGeom prst="line">
            <a:avLst/>
          </a:prstGeom>
          <a:ln w="158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0801" y="6322932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1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379" y="180347"/>
            <a:ext cx="7886700" cy="797146"/>
          </a:xfrm>
          <a:solidFill>
            <a:srgbClr val="0000FF"/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Assembly Line Scheduling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87" y="983189"/>
            <a:ext cx="7886700" cy="4351338"/>
          </a:xfrm>
        </p:spPr>
        <p:txBody>
          <a:bodyPr/>
          <a:lstStyle/>
          <a:p>
            <a:r>
              <a:rPr lang="en-IN" dirty="0" smtClean="0">
                <a:solidFill>
                  <a:srgbClr val="FF00FF"/>
                </a:solidFill>
              </a:rPr>
              <a:t>Background: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 smtClean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64" y="1411708"/>
            <a:ext cx="7688401" cy="2766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4" y="1707594"/>
            <a:ext cx="950172" cy="250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64" y="2200937"/>
            <a:ext cx="4566601" cy="2251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609" y="2169644"/>
            <a:ext cx="3044400" cy="250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364" y="2490925"/>
            <a:ext cx="4566601" cy="173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4422" y="2490188"/>
            <a:ext cx="774000" cy="180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10" y="2818615"/>
            <a:ext cx="8952601" cy="367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IN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4382" y="1401418"/>
            <a:ext cx="7886700" cy="4802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j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 the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station on line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where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1 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to transfer a chassis form line </a:t>
            </a:r>
            <a:r>
              <a:rPr lang="en-I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same function as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 </a:t>
            </a:r>
            <a:endParaRPr lang="en-IN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required at each station varies even between  stations at the same position on different lines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to determine which stations from line 1 and which stations from line 2 so that total assembly time is minimized.</a:t>
            </a:r>
            <a:endParaRPr lang="en-IN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328448" y="244796"/>
            <a:ext cx="9365807" cy="351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IN" sz="18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Scheduling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03504" y="6180057"/>
            <a:ext cx="8257692" cy="0"/>
          </a:xfrm>
          <a:prstGeom prst="line">
            <a:avLst/>
          </a:prstGeom>
          <a:ln w="158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0114" y="650447"/>
            <a:ext cx="8597246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-328448" y="241773"/>
            <a:ext cx="9365807" cy="351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IN" sz="18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Scheduling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40114" y="647424"/>
            <a:ext cx="8597246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1" y="6322932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8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" y="1651492"/>
            <a:ext cx="9101581" cy="3533253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13089" y="858124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Instance of </a:t>
            </a:r>
            <a:r>
              <a:rPr lang="en-IN" sz="24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</a:t>
            </a:r>
            <a:r>
              <a:rPr lang="en-IN" sz="2400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Problem</a:t>
            </a:r>
            <a:endParaRPr lang="en-US" sz="2400" dirty="0">
              <a:solidFill>
                <a:srgbClr val="99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98921" y="175149"/>
            <a:ext cx="9365807" cy="351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IN" sz="18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Scheduling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03504" y="6180057"/>
            <a:ext cx="8257692" cy="0"/>
          </a:xfrm>
          <a:prstGeom prst="line">
            <a:avLst/>
          </a:prstGeom>
          <a:ln w="158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0114" y="575031"/>
            <a:ext cx="8597246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0801" y="6322932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9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2816"/>
            <a:ext cx="78867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I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denote the fastest possible time to get a chassis from the starting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through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</a:t>
            </a:r>
            <a:r>
              <a:rPr lang="en-I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</a:t>
            </a:r>
          </a:p>
          <a:p>
            <a:endParaRPr lang="en-IN" sz="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∗ be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 time to get a chassis all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 through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factory.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chassis has to get all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 through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either line 1 or line 2 and then to the factory exit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</a:t>
            </a:r>
          </a:p>
          <a:p>
            <a:pPr marL="0" indent="0">
              <a:buNone/>
            </a:pPr>
            <a:r>
              <a:rPr lang="pt-BR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f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 = min(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3504" y="6180057"/>
            <a:ext cx="8257692" cy="0"/>
          </a:xfrm>
          <a:prstGeom prst="line">
            <a:avLst/>
          </a:prstGeom>
          <a:ln w="158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-298921" y="175149"/>
            <a:ext cx="9365807" cy="351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IN" sz="18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Scheduling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0114" y="575031"/>
            <a:ext cx="8597246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1" y="6322932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6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989" y="719449"/>
            <a:ext cx="7886700" cy="51462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0" indent="0">
              <a:buNone/>
            </a:pP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en-IN" sz="22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en-IN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I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endParaRPr lang="en-IN" sz="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[ 2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f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I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en-IN" sz="28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[ 2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f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03504" y="6180057"/>
            <a:ext cx="8257692" cy="0"/>
          </a:xfrm>
          <a:prstGeom prst="line">
            <a:avLst/>
          </a:prstGeom>
          <a:ln w="158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-298921" y="175149"/>
            <a:ext cx="9365807" cy="351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IN" sz="18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Scheduling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0114" y="575031"/>
            <a:ext cx="8597246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25" y="944309"/>
            <a:ext cx="6804453" cy="2942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00801" y="6322932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5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Thus, the fastest way </a:t>
            </a:r>
            <a:r>
              <a:rPr lang="en-IN" sz="2800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station </a:t>
            </a:r>
            <a:r>
              <a:rPr lang="en-IN" sz="2800" i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800" i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 </a:t>
            </a:r>
            <a:r>
              <a:rPr lang="en-IN" sz="28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either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16" y="1790524"/>
            <a:ext cx="8686587" cy="307370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03504" y="6180057"/>
            <a:ext cx="8257692" cy="0"/>
          </a:xfrm>
          <a:prstGeom prst="line">
            <a:avLst/>
          </a:prstGeom>
          <a:ln w="158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-298921" y="175149"/>
            <a:ext cx="9365807" cy="351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IN" sz="18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Scheduling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0114" y="575031"/>
            <a:ext cx="8597246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00801" y="6322932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04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57250"/>
            <a:ext cx="7886700" cy="5319713"/>
          </a:xfrm>
        </p:spPr>
        <p:txBody>
          <a:bodyPr/>
          <a:lstStyle/>
          <a:p>
            <a:pPr marL="0" indent="0">
              <a:buNone/>
            </a:pPr>
            <a:endParaRPr lang="en-IN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pPr marL="0" indent="0">
              <a:buNone/>
            </a:pPr>
            <a:endParaRPr lang="en-IN" sz="20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</a:t>
            </a:r>
            <a:r>
              <a:rPr lang="en-I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 . . , n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 have,</a:t>
            </a:r>
          </a:p>
          <a:p>
            <a:pPr marL="0" indent="0">
              <a:buNone/>
            </a:pPr>
            <a:endParaRPr lang="en-I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− 1] +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  f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− 1] +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</a:p>
          <a:p>
            <a:pPr marL="0" indent="0">
              <a:buNone/>
            </a:pPr>
            <a:endParaRPr lang="en-IN" sz="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0" indent="0">
              <a:buNone/>
            </a:pPr>
            <a:endParaRPr lang="en-I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− 1] +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or f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− 1] +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3504" y="6180057"/>
            <a:ext cx="8257692" cy="0"/>
          </a:xfrm>
          <a:prstGeom prst="line">
            <a:avLst/>
          </a:prstGeom>
          <a:ln w="15875"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 txBox="1">
            <a:spLocks/>
          </p:cNvSpPr>
          <p:nvPr/>
        </p:nvSpPr>
        <p:spPr>
          <a:xfrm>
            <a:off x="-298921" y="175149"/>
            <a:ext cx="9365807" cy="3513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IN" sz="1800" dirty="0">
                <a:solidFill>
                  <a:srgbClr val="5B9B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Line Scheduling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0114" y="575031"/>
            <a:ext cx="8597246" cy="0"/>
          </a:xfrm>
          <a:prstGeom prst="line">
            <a:avLst/>
          </a:prstGeom>
          <a:ln w="19050">
            <a:solidFill>
              <a:srgbClr val="00CCF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00801" y="6266370"/>
            <a:ext cx="226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rgbClr val="CC00FF"/>
                </a:solidFill>
              </a:rPr>
              <a:t>IIIF, IIT(ISM) </a:t>
            </a:r>
            <a:r>
              <a:rPr lang="en-IN" sz="1600" dirty="0" err="1" smtClean="0">
                <a:solidFill>
                  <a:srgbClr val="CC00FF"/>
                </a:solidFill>
              </a:rPr>
              <a:t>Dhanbad</a:t>
            </a:r>
            <a:endParaRPr lang="en-IN" sz="1600" dirty="0">
              <a:solidFill>
                <a:srgbClr val="CC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quity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599</Words>
  <Application>Microsoft Office PowerPoint</Application>
  <PresentationFormat>On-screen Show (4:3)</PresentationFormat>
  <Paragraphs>132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Perpetua</vt:lpstr>
      <vt:lpstr>Times New Roman</vt:lpstr>
      <vt:lpstr>Wingdings</vt:lpstr>
      <vt:lpstr>Wingdings 2</vt:lpstr>
      <vt:lpstr>Office Theme</vt:lpstr>
      <vt:lpstr>Equity</vt:lpstr>
      <vt:lpstr>Dynamic Programming</vt:lpstr>
      <vt:lpstr>PowerPoint Presentation</vt:lpstr>
      <vt:lpstr>Assembly Line Scheduling</vt:lpstr>
      <vt:lpstr>Problem Statement:</vt:lpstr>
      <vt:lpstr>PowerPoint Presentation</vt:lpstr>
      <vt:lpstr>A recursive solution</vt:lpstr>
      <vt:lpstr>PowerPoint Presentation</vt:lpstr>
      <vt:lpstr>Thus, the fastest way through station S1, j is either</vt:lpstr>
      <vt:lpstr>PowerPoint Presentation</vt:lpstr>
      <vt:lpstr>Recursive Equations:</vt:lpstr>
      <vt:lpstr>PowerPoint Presentation</vt:lpstr>
      <vt:lpstr>PowerPoint Presentation</vt:lpstr>
      <vt:lpstr>Procedure to print out stations in decreasing order of station number.</vt:lpstr>
      <vt:lpstr>Exercise 1: Find the path for the following assembly scheduling problem. Omit the bold path from the figure.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Chain Multiplication</dc:title>
  <dc:creator>kumar</dc:creator>
  <cp:lastModifiedBy>Prof P K Jana</cp:lastModifiedBy>
  <cp:revision>258</cp:revision>
  <dcterms:created xsi:type="dcterms:W3CDTF">2015-08-01T09:38:40Z</dcterms:created>
  <dcterms:modified xsi:type="dcterms:W3CDTF">2017-07-22T15:33:59Z</dcterms:modified>
</cp:coreProperties>
</file>