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36" r:id="rId2"/>
    <p:sldId id="264" r:id="rId3"/>
    <p:sldId id="266" r:id="rId4"/>
    <p:sldId id="339" r:id="rId5"/>
    <p:sldId id="265" r:id="rId6"/>
    <p:sldId id="267" r:id="rId7"/>
    <p:sldId id="268" r:id="rId8"/>
    <p:sldId id="296" r:id="rId9"/>
    <p:sldId id="297" r:id="rId10"/>
    <p:sldId id="299" r:id="rId11"/>
    <p:sldId id="300" r:id="rId12"/>
    <p:sldId id="301" r:id="rId13"/>
    <p:sldId id="341" r:id="rId14"/>
    <p:sldId id="340" r:id="rId15"/>
    <p:sldId id="337" r:id="rId16"/>
    <p:sldId id="325" r:id="rId17"/>
    <p:sldId id="326" r:id="rId18"/>
    <p:sldId id="327" r:id="rId19"/>
    <p:sldId id="328" r:id="rId20"/>
    <p:sldId id="329" r:id="rId21"/>
    <p:sldId id="330" r:id="rId22"/>
    <p:sldId id="331" r:id="rId23"/>
    <p:sldId id="332" r:id="rId24"/>
    <p:sldId id="333" r:id="rId25"/>
    <p:sldId id="334" r:id="rId26"/>
    <p:sldId id="322" r:id="rId27"/>
    <p:sldId id="323"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FF"/>
    <a:srgbClr val="CC66FF"/>
    <a:srgbClr val="CC99FF"/>
    <a:srgbClr val="FF00FF"/>
    <a:srgbClr val="993366"/>
    <a:srgbClr val="9900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p:cViewPr varScale="1">
        <p:scale>
          <a:sx n="81" d="100"/>
          <a:sy n="81" d="100"/>
        </p:scale>
        <p:origin x="1517"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E5D9AFF3-B9C6-4274-93C7-379F12A8BE3A}" type="datetimeFigureOut">
              <a:rPr lang="en-US"/>
              <a:pPr>
                <a:defRPr/>
              </a:pPr>
              <a:t>8/12/2017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51550E4-47A4-4DC8-B497-3440E901D15E}" type="slidenum">
              <a:rPr lang="en-US"/>
              <a:pPr/>
              <a:t>‹#›</a:t>
            </a:fld>
            <a:endParaRPr lang="en-US"/>
          </a:p>
        </p:txBody>
      </p:sp>
    </p:spTree>
    <p:extLst>
      <p:ext uri="{BB962C8B-B14F-4D97-AF65-F5344CB8AC3E}">
        <p14:creationId xmlns:p14="http://schemas.microsoft.com/office/powerpoint/2010/main" val="2366154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14C4DE-A7AA-4697-8DD1-CE9EDFEA74F2}" type="slidenum">
              <a:rPr lang="en-US"/>
              <a:pPr eaLnBrk="1" hangingPunct="1"/>
              <a:t>1</a:t>
            </a:fld>
            <a:endParaRPr lang="en-US"/>
          </a:p>
        </p:txBody>
      </p:sp>
    </p:spTree>
    <p:extLst>
      <p:ext uri="{BB962C8B-B14F-4D97-AF65-F5344CB8AC3E}">
        <p14:creationId xmlns:p14="http://schemas.microsoft.com/office/powerpoint/2010/main" val="3901533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1550E4-47A4-4DC8-B497-3440E901D15E}" type="slidenum">
              <a:rPr lang="en-US" smtClean="0"/>
              <a:pPr/>
              <a:t>4</a:t>
            </a:fld>
            <a:endParaRPr lang="en-US"/>
          </a:p>
        </p:txBody>
      </p:sp>
    </p:spTree>
    <p:extLst>
      <p:ext uri="{BB962C8B-B14F-4D97-AF65-F5344CB8AC3E}">
        <p14:creationId xmlns:p14="http://schemas.microsoft.com/office/powerpoint/2010/main" val="2857156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4516"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mtClean="0"/>
              <a:t>ADCONS 2011</a:t>
            </a:r>
          </a:p>
        </p:txBody>
      </p:sp>
    </p:spTree>
    <p:extLst>
      <p:ext uri="{BB962C8B-B14F-4D97-AF65-F5344CB8AC3E}">
        <p14:creationId xmlns:p14="http://schemas.microsoft.com/office/powerpoint/2010/main" val="1941249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5540"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mtClean="0"/>
              <a:t>ADCONS 2011</a:t>
            </a:r>
          </a:p>
        </p:txBody>
      </p:sp>
    </p:spTree>
    <p:extLst>
      <p:ext uri="{BB962C8B-B14F-4D97-AF65-F5344CB8AC3E}">
        <p14:creationId xmlns:p14="http://schemas.microsoft.com/office/powerpoint/2010/main" val="4147255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9"/>
          <p:cNvSpPr>
            <a:spLocks noGrp="1"/>
          </p:cNvSpPr>
          <p:nvPr>
            <p:ph type="dt" sz="half" idx="10"/>
          </p:nvPr>
        </p:nvSpPr>
        <p:spPr/>
        <p:txBody>
          <a:bodyPr/>
          <a:lstStyle>
            <a:lvl1pPr>
              <a:defRPr/>
            </a:lvl1pPr>
          </a:lstStyle>
          <a:p>
            <a:pPr>
              <a:defRPr/>
            </a:pPr>
            <a:fld id="{F014D2BE-DEEF-4659-AAFE-570A37B1576C}" type="datetimeFigureOut">
              <a:rPr lang="en-IN"/>
              <a:pPr>
                <a:defRPr/>
              </a:pPr>
              <a:t>12-08-2017</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fld id="{E205FB0B-4B27-4316-980A-5F472E7FF12B}" type="slidenum">
              <a:rPr lang="en-IN"/>
              <a:pPr/>
              <a:t>‹#›</a:t>
            </a:fld>
            <a:endParaRPr lang="en-IN"/>
          </a:p>
        </p:txBody>
      </p:sp>
    </p:spTree>
    <p:extLst>
      <p:ext uri="{BB962C8B-B14F-4D97-AF65-F5344CB8AC3E}">
        <p14:creationId xmlns:p14="http://schemas.microsoft.com/office/powerpoint/2010/main" val="153183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273BD94-9CBF-4103-A729-2ECD41F153B9}" type="datetimeFigureOut">
              <a:rPr lang="en-IN"/>
              <a:pPr>
                <a:defRPr/>
              </a:pPr>
              <a:t>12-08-2017</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fld id="{CCA5D357-1CC0-4676-8B7F-899C012A9599}" type="slidenum">
              <a:rPr lang="en-IN"/>
              <a:pPr/>
              <a:t>‹#›</a:t>
            </a:fld>
            <a:endParaRPr lang="en-IN"/>
          </a:p>
        </p:txBody>
      </p:sp>
    </p:spTree>
    <p:extLst>
      <p:ext uri="{BB962C8B-B14F-4D97-AF65-F5344CB8AC3E}">
        <p14:creationId xmlns:p14="http://schemas.microsoft.com/office/powerpoint/2010/main" val="2812221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4D94590-B754-4537-8201-59CDB0AD6763}" type="datetimeFigureOut">
              <a:rPr lang="en-IN"/>
              <a:pPr>
                <a:defRPr/>
              </a:pPr>
              <a:t>12-08-2017</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fld id="{63825C21-0F8A-495B-B0BD-F8019A7D2A4A}" type="slidenum">
              <a:rPr lang="en-IN"/>
              <a:pPr/>
              <a:t>‹#›</a:t>
            </a:fld>
            <a:endParaRPr lang="en-IN"/>
          </a:p>
        </p:txBody>
      </p:sp>
    </p:spTree>
    <p:extLst>
      <p:ext uri="{BB962C8B-B14F-4D97-AF65-F5344CB8AC3E}">
        <p14:creationId xmlns:p14="http://schemas.microsoft.com/office/powerpoint/2010/main" val="266808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21132D3-BEF5-40FE-851F-A74A78D372F8}" type="datetimeFigureOut">
              <a:rPr lang="en-IN"/>
              <a:pPr>
                <a:defRPr/>
              </a:pPr>
              <a:t>12-08-2017</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fld id="{EE587260-8E7D-4B9F-8CE9-2BDD80C9053D}" type="slidenum">
              <a:rPr lang="en-IN"/>
              <a:pPr/>
              <a:t>‹#›</a:t>
            </a:fld>
            <a:endParaRPr lang="en-IN"/>
          </a:p>
        </p:txBody>
      </p:sp>
    </p:spTree>
    <p:extLst>
      <p:ext uri="{BB962C8B-B14F-4D97-AF65-F5344CB8AC3E}">
        <p14:creationId xmlns:p14="http://schemas.microsoft.com/office/powerpoint/2010/main" val="12500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9"/>
          <p:cNvSpPr>
            <a:spLocks noGrp="1"/>
          </p:cNvSpPr>
          <p:nvPr>
            <p:ph type="dt" sz="half" idx="10"/>
          </p:nvPr>
        </p:nvSpPr>
        <p:spPr/>
        <p:txBody>
          <a:bodyPr/>
          <a:lstStyle>
            <a:lvl1pPr>
              <a:defRPr/>
            </a:lvl1pPr>
          </a:lstStyle>
          <a:p>
            <a:pPr>
              <a:defRPr/>
            </a:pPr>
            <a:fld id="{EB03B772-62EB-4D0D-B1B1-8F5F24E3C6C9}" type="datetimeFigureOut">
              <a:rPr lang="en-IN"/>
              <a:pPr>
                <a:defRPr/>
              </a:pPr>
              <a:t>12-08-2017</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fld id="{135935A3-A788-4CE8-88CA-CBF755B782B4}" type="slidenum">
              <a:rPr lang="en-IN"/>
              <a:pPr/>
              <a:t>‹#›</a:t>
            </a:fld>
            <a:endParaRPr lang="en-IN"/>
          </a:p>
        </p:txBody>
      </p:sp>
    </p:spTree>
    <p:extLst>
      <p:ext uri="{BB962C8B-B14F-4D97-AF65-F5344CB8AC3E}">
        <p14:creationId xmlns:p14="http://schemas.microsoft.com/office/powerpoint/2010/main" val="64473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D0F06AEA-55CC-43D8-ADBA-594661F74B31}" type="datetimeFigureOut">
              <a:rPr lang="en-IN"/>
              <a:pPr>
                <a:defRPr/>
              </a:pPr>
              <a:t>12-08-2017</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fld id="{38E75B91-E988-4FDB-ADF0-D073A8B59E58}" type="slidenum">
              <a:rPr lang="en-IN"/>
              <a:pPr/>
              <a:t>‹#›</a:t>
            </a:fld>
            <a:endParaRPr lang="en-IN"/>
          </a:p>
        </p:txBody>
      </p:sp>
    </p:spTree>
    <p:extLst>
      <p:ext uri="{BB962C8B-B14F-4D97-AF65-F5344CB8AC3E}">
        <p14:creationId xmlns:p14="http://schemas.microsoft.com/office/powerpoint/2010/main" val="311425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5FB342B1-09E9-47AD-9195-6A179B51B876}" type="datetimeFigureOut">
              <a:rPr lang="en-IN"/>
              <a:pPr>
                <a:defRPr/>
              </a:pPr>
              <a:t>12-08-2017</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fld id="{45FA97F8-19D1-47D0-AD4C-3AC3EAC45559}" type="slidenum">
              <a:rPr lang="en-IN"/>
              <a:pPr/>
              <a:t>‹#›</a:t>
            </a:fld>
            <a:endParaRPr lang="en-IN"/>
          </a:p>
        </p:txBody>
      </p:sp>
    </p:spTree>
    <p:extLst>
      <p:ext uri="{BB962C8B-B14F-4D97-AF65-F5344CB8AC3E}">
        <p14:creationId xmlns:p14="http://schemas.microsoft.com/office/powerpoint/2010/main" val="42023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E51939E4-4D39-4554-9272-9C627D243D8D}" type="datetimeFigureOut">
              <a:rPr lang="en-IN"/>
              <a:pPr>
                <a:defRPr/>
              </a:pPr>
              <a:t>12-08-2017</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fld id="{B0FADBB2-771B-4B95-AB8E-F9A585744166}" type="slidenum">
              <a:rPr lang="en-IN"/>
              <a:pPr/>
              <a:t>‹#›</a:t>
            </a:fld>
            <a:endParaRPr lang="en-IN"/>
          </a:p>
        </p:txBody>
      </p:sp>
    </p:spTree>
    <p:extLst>
      <p:ext uri="{BB962C8B-B14F-4D97-AF65-F5344CB8AC3E}">
        <p14:creationId xmlns:p14="http://schemas.microsoft.com/office/powerpoint/2010/main" val="90897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AFB950EF-A84A-40E4-8955-1C981EDE1E1A}" type="datetimeFigureOut">
              <a:rPr lang="en-IN"/>
              <a:pPr>
                <a:defRPr/>
              </a:pPr>
              <a:t>12-08-2017</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fld id="{CF230CCF-4AE0-4488-AB8E-5703FAD638E0}" type="slidenum">
              <a:rPr lang="en-IN"/>
              <a:pPr/>
              <a:t>‹#›</a:t>
            </a:fld>
            <a:endParaRPr lang="en-IN"/>
          </a:p>
        </p:txBody>
      </p:sp>
    </p:spTree>
    <p:extLst>
      <p:ext uri="{BB962C8B-B14F-4D97-AF65-F5344CB8AC3E}">
        <p14:creationId xmlns:p14="http://schemas.microsoft.com/office/powerpoint/2010/main" val="85556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0238AE1E-0092-4481-BF35-F5F59AB8D224}" type="datetimeFigureOut">
              <a:rPr lang="en-IN"/>
              <a:pPr>
                <a:defRPr/>
              </a:pPr>
              <a:t>12-08-2017</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fld id="{97055F8E-5847-4070-A14C-4D4E24E0BB01}" type="slidenum">
              <a:rPr lang="en-IN"/>
              <a:pPr/>
              <a:t>‹#›</a:t>
            </a:fld>
            <a:endParaRPr lang="en-IN"/>
          </a:p>
        </p:txBody>
      </p:sp>
    </p:spTree>
    <p:extLst>
      <p:ext uri="{BB962C8B-B14F-4D97-AF65-F5344CB8AC3E}">
        <p14:creationId xmlns:p14="http://schemas.microsoft.com/office/powerpoint/2010/main" val="1269001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Constantia" pitchFamily="18" charset="0"/>
              <a:cs typeface="Arial" charset="0"/>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Constantia" pitchFamily="18" charset="0"/>
              <a:cs typeface="Arial" charset="0"/>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CC788849-E8B4-4FE7-9184-BB33DDC0BBCD}" type="datetimeFigureOut">
              <a:rPr lang="en-IN"/>
              <a:pPr>
                <a:defRPr/>
              </a:pPr>
              <a:t>12-08-2017</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5B8D3E3D-6C5B-4296-A40A-507777215D5C}" type="slidenum">
              <a:rPr lang="en-IN"/>
              <a:pPr/>
              <a:t>‹#›</a:t>
            </a:fld>
            <a:endParaRPr lang="en-IN"/>
          </a:p>
        </p:txBody>
      </p:sp>
    </p:spTree>
    <p:extLst>
      <p:ext uri="{BB962C8B-B14F-4D97-AF65-F5344CB8AC3E}">
        <p14:creationId xmlns:p14="http://schemas.microsoft.com/office/powerpoint/2010/main" val="128955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Constantia" pitchFamily="18" charset="0"/>
              <a:cs typeface="Arial" charset="0"/>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Constantia" pitchFamily="18" charset="0"/>
              <a:cs typeface="Arial" charset="0"/>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A93C93"/>
                </a:solidFill>
                <a:latin typeface="Constantia" pitchFamily="18" charset="0"/>
                <a:cs typeface="Arial" charset="0"/>
              </a:defRPr>
            </a:lvl1pPr>
          </a:lstStyle>
          <a:p>
            <a:pPr>
              <a:defRPr/>
            </a:pPr>
            <a:fld id="{C61E1171-739A-4ACD-8A7A-FAFEDB591A2A}" type="datetimeFigureOut">
              <a:rPr lang="en-IN"/>
              <a:pPr>
                <a:defRPr/>
              </a:pPr>
              <a:t>12-08-2017</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a:defRPr sz="1200">
                <a:solidFill>
                  <a:srgbClr val="A93C93"/>
                </a:solidFill>
                <a:latin typeface="Constantia" pitchFamily="18" charset="0"/>
                <a:cs typeface="Arial" charset="0"/>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A93C93"/>
                </a:solidFill>
                <a:latin typeface="Constantia" panose="02030602050306030303" pitchFamily="18" charset="0"/>
              </a:defRPr>
            </a:lvl1pPr>
          </a:lstStyle>
          <a:p>
            <a:fld id="{B848CCB2-60E5-4FAE-B3A5-D83BE3FCC86B}" type="slidenum">
              <a:rPr lang="en-IN"/>
              <a:pPr/>
              <a:t>‹#›</a:t>
            </a:fld>
            <a:endParaRPr lang="en-I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atin typeface="Constantia" pitchFamily="18" charset="0"/>
                <a:cs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atin typeface="Constantia" pitchFamily="18" charset="0"/>
                <a:cs typeface="Arial" charset="0"/>
              </a:endParaRPr>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3" r:id="rId9"/>
    <p:sldLayoutId id="2147483921" r:id="rId10"/>
    <p:sldLayoutId id="2147483922"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DE6C36"/>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DE6C36"/>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F9B639"/>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0" y="1117476"/>
            <a:ext cx="9144000" cy="1735460"/>
          </a:xfrm>
          <a:prstGeom prst="rect">
            <a:avLst/>
          </a:prstGeom>
          <a:solidFill>
            <a:srgbClr val="3333FF"/>
          </a:solidFill>
          <a:ln w="9525">
            <a:solidFill>
              <a:srgbClr val="9966FF"/>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Aft>
                <a:spcPts val="1000"/>
              </a:spcAft>
            </a:pPr>
            <a:endParaRPr lang="en-US" sz="2400" dirty="0" smtClean="0">
              <a:latin typeface="Times New Roman" panose="02020603050405020304" pitchFamily="18" charset="0"/>
            </a:endParaRPr>
          </a:p>
          <a:p>
            <a:pPr algn="ctr" eaLnBrk="1" hangingPunct="1">
              <a:spcAft>
                <a:spcPts val="1000"/>
              </a:spcAft>
            </a:pPr>
            <a:r>
              <a:rPr lang="en-US" sz="4000" dirty="0" smtClean="0">
                <a:solidFill>
                  <a:schemeClr val="bg1"/>
                </a:solidFill>
                <a:latin typeface="Times New Roman" panose="02020603050405020304" pitchFamily="18" charset="0"/>
              </a:rPr>
              <a:t>Geometric Algorithms</a:t>
            </a:r>
            <a:endParaRPr lang="en-US" sz="4000" dirty="0">
              <a:solidFill>
                <a:schemeClr val="bg1"/>
              </a:solidFill>
              <a:latin typeface="Times New Roman" panose="02020603050405020304" pitchFamily="18" charset="0"/>
            </a:endParaRPr>
          </a:p>
          <a:p>
            <a:pPr eaLnBrk="1" hangingPunct="1"/>
            <a:endParaRPr lang="en-US" dirty="0"/>
          </a:p>
        </p:txBody>
      </p:sp>
      <p:sp>
        <p:nvSpPr>
          <p:cNvPr id="2" name="Rectangle 1"/>
          <p:cNvSpPr/>
          <p:nvPr/>
        </p:nvSpPr>
        <p:spPr>
          <a:xfrm>
            <a:off x="1143000" y="4082296"/>
            <a:ext cx="6885384" cy="1938992"/>
          </a:xfrm>
          <a:prstGeom prst="rect">
            <a:avLst/>
          </a:prstGeom>
        </p:spPr>
        <p:txBody>
          <a:bodyPr wrap="square">
            <a:spAutoFit/>
          </a:bodyPr>
          <a:lstStyle/>
          <a:p>
            <a:pPr algn="ctr"/>
            <a:r>
              <a:rPr lang="en-US" sz="2400" b="1" dirty="0" err="1">
                <a:latin typeface="Times New Roman" pitchFamily="18" charset="0"/>
                <a:cs typeface="Times New Roman" pitchFamily="18" charset="0"/>
              </a:rPr>
              <a:t>Prasanta</a:t>
            </a:r>
            <a:r>
              <a:rPr lang="en-US" sz="2400" b="1" dirty="0">
                <a:latin typeface="Times New Roman" pitchFamily="18" charset="0"/>
                <a:cs typeface="Times New Roman" pitchFamily="18" charset="0"/>
              </a:rPr>
              <a:t> K. Jana, </a:t>
            </a:r>
            <a:r>
              <a:rPr lang="en-US" sz="2400" b="1" i="1" dirty="0">
                <a:latin typeface="Times New Roman" pitchFamily="18" charset="0"/>
                <a:cs typeface="Times New Roman" pitchFamily="18" charset="0"/>
              </a:rPr>
              <a:t>IEEE Senior Member</a:t>
            </a:r>
            <a:r>
              <a:rPr lang="en-US" sz="2400" b="1" dirty="0">
                <a:latin typeface="Times New Roman" pitchFamily="18" charset="0"/>
                <a:cs typeface="Times New Roman" pitchFamily="18" charset="0"/>
              </a:rPr>
              <a:t> </a:t>
            </a:r>
          </a:p>
          <a:p>
            <a:pPr algn="ctr"/>
            <a:r>
              <a:rPr lang="en-US" sz="2400" b="1" dirty="0">
                <a:latin typeface="Times New Roman" pitchFamily="18" charset="0"/>
                <a:cs typeface="Times New Roman" pitchFamily="18" charset="0"/>
              </a:rPr>
              <a:t> </a:t>
            </a:r>
          </a:p>
          <a:p>
            <a:pPr algn="ctr"/>
            <a:r>
              <a:rPr lang="en-US" sz="2400" b="1" dirty="0">
                <a:latin typeface="Times New Roman" pitchFamily="18" charset="0"/>
                <a:cs typeface="Times New Roman" pitchFamily="18" charset="0"/>
              </a:rPr>
              <a:t>Department of Computer Science and Engineering</a:t>
            </a:r>
          </a:p>
          <a:p>
            <a:pPr algn="ctr"/>
            <a:r>
              <a:rPr lang="en-US" sz="2400" b="1" dirty="0">
                <a:latin typeface="Times New Roman" pitchFamily="18" charset="0"/>
                <a:cs typeface="Times New Roman" pitchFamily="18" charset="0"/>
              </a:rPr>
              <a:t>Indian School of Mines, </a:t>
            </a:r>
            <a:r>
              <a:rPr lang="en-US" sz="2400" b="1" dirty="0" err="1">
                <a:latin typeface="Times New Roman" pitchFamily="18" charset="0"/>
                <a:cs typeface="Times New Roman" pitchFamily="18" charset="0"/>
              </a:rPr>
              <a:t>Dhanbad</a:t>
            </a:r>
            <a:r>
              <a:rPr lang="en-US" sz="2400" b="1" dirty="0">
                <a:latin typeface="Times New Roman" pitchFamily="18" charset="0"/>
                <a:cs typeface="Times New Roman" pitchFamily="18" charset="0"/>
              </a:rPr>
              <a:t> - 826 004</a:t>
            </a:r>
          </a:p>
          <a:p>
            <a:pPr algn="ctr"/>
            <a:r>
              <a:rPr lang="en-US" sz="2400" b="1" dirty="0">
                <a:latin typeface="Times New Roman" pitchFamily="18" charset="0"/>
                <a:cs typeface="Times New Roman" pitchFamily="18" charset="0"/>
              </a:rPr>
              <a:t>E-mail: prasantajana@yahoo.com </a:t>
            </a:r>
          </a:p>
        </p:txBody>
      </p:sp>
    </p:spTree>
    <p:extLst>
      <p:ext uri="{BB962C8B-B14F-4D97-AF65-F5344CB8AC3E}">
        <p14:creationId xmlns:p14="http://schemas.microsoft.com/office/powerpoint/2010/main" val="1071957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214313"/>
            <a:ext cx="82867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b="1">
                <a:solidFill>
                  <a:srgbClr val="000000"/>
                </a:solidFill>
                <a:latin typeface="Times New Roman" panose="02020603050405020304" pitchFamily="18" charset="0"/>
              </a:rPr>
              <a:t>Algorithm Segment Intersection</a:t>
            </a:r>
            <a:endParaRPr lang="en-US" sz="2400"/>
          </a:p>
          <a:p>
            <a:endParaRPr lang="en-US" sz="2000"/>
          </a:p>
        </p:txBody>
      </p:sp>
      <p:sp>
        <p:nvSpPr>
          <p:cNvPr id="45059" name="Rectangle 3"/>
          <p:cNvSpPr>
            <a:spLocks noChangeArrowheads="1"/>
          </p:cNvSpPr>
          <p:nvPr/>
        </p:nvSpPr>
        <p:spPr bwMode="auto">
          <a:xfrm>
            <a:off x="914400" y="642938"/>
            <a:ext cx="7689850"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6286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6286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286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286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286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286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286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286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28650" algn="l"/>
              </a:tabLst>
              <a:defRPr>
                <a:solidFill>
                  <a:schemeClr val="tx1"/>
                </a:solidFill>
                <a:latin typeface="Arial" panose="020B0604020202020204" pitchFamily="34" charset="0"/>
                <a:cs typeface="Arial" panose="020B0604020202020204" pitchFamily="34" charset="0"/>
              </a:defRPr>
            </a:lvl9pPr>
          </a:lstStyle>
          <a:p>
            <a:pPr>
              <a:lnSpc>
                <a:spcPct val="150000"/>
              </a:lnSpc>
            </a:pPr>
            <a:r>
              <a:rPr lang="en-US" sz="2000" dirty="0">
                <a:solidFill>
                  <a:srgbClr val="000000"/>
                </a:solidFill>
                <a:latin typeface="Times New Roman" panose="02020603050405020304" pitchFamily="18" charset="0"/>
              </a:rPr>
              <a:t>Step 1. </a:t>
            </a:r>
            <a:r>
              <a:rPr lang="en-US" sz="2000" i="1" dirty="0">
                <a:solidFill>
                  <a:srgbClr val="000000"/>
                </a:solidFill>
                <a:latin typeface="Times New Roman" panose="02020603050405020304" pitchFamily="18" charset="0"/>
              </a:rPr>
              <a:t>T = </a:t>
            </a:r>
            <a:r>
              <a:rPr lang="en-US" sz="2000" dirty="0">
                <a:solidFill>
                  <a:srgbClr val="000000"/>
                </a:solidFill>
                <a:latin typeface="Times New Roman" panose="02020603050405020304" pitchFamily="18" charset="0"/>
              </a:rPr>
              <a:t>Φ </a:t>
            </a:r>
            <a:endParaRPr lang="en-US" sz="2000" dirty="0"/>
          </a:p>
          <a:p>
            <a:pPr>
              <a:lnSpc>
                <a:spcPct val="150000"/>
              </a:lnSpc>
            </a:pPr>
            <a:r>
              <a:rPr lang="en-US" sz="2000" dirty="0">
                <a:solidFill>
                  <a:srgbClr val="000000"/>
                </a:solidFill>
                <a:latin typeface="Times New Roman" panose="02020603050405020304" pitchFamily="18" charset="0"/>
              </a:rPr>
              <a:t>Step 2. Sort the endpoints of segments in </a:t>
            </a:r>
            <a:r>
              <a:rPr lang="en-US" sz="2000" i="1" dirty="0">
                <a:solidFill>
                  <a:srgbClr val="000000"/>
                </a:solidFill>
                <a:latin typeface="Times New Roman" panose="02020603050405020304" pitchFamily="18" charset="0"/>
              </a:rPr>
              <a:t>S</a:t>
            </a:r>
            <a:r>
              <a:rPr lang="en-US" sz="2000" dirty="0">
                <a:solidFill>
                  <a:srgbClr val="000000"/>
                </a:solidFill>
                <a:latin typeface="Times New Roman" panose="02020603050405020304" pitchFamily="18" charset="0"/>
              </a:rPr>
              <a:t> from left to right, breaking ties by putting points with lower </a:t>
            </a:r>
            <a:r>
              <a:rPr lang="en-US" sz="2000" i="1" dirty="0">
                <a:solidFill>
                  <a:srgbClr val="000000"/>
                </a:solidFill>
                <a:latin typeface="Times New Roman" panose="02020603050405020304" pitchFamily="18" charset="0"/>
              </a:rPr>
              <a:t>y</a:t>
            </a:r>
            <a:r>
              <a:rPr lang="en-US" sz="2000" dirty="0">
                <a:solidFill>
                  <a:srgbClr val="000000"/>
                </a:solidFill>
                <a:latin typeface="Times New Roman" panose="02020603050405020304" pitchFamily="18" charset="0"/>
              </a:rPr>
              <a:t>-coordinates first.</a:t>
            </a:r>
            <a:endParaRPr lang="en-US" sz="2000" dirty="0"/>
          </a:p>
          <a:p>
            <a:pPr>
              <a:lnSpc>
                <a:spcPct val="150000"/>
              </a:lnSpc>
            </a:pPr>
            <a:r>
              <a:rPr lang="en-US" sz="2000" dirty="0">
                <a:solidFill>
                  <a:srgbClr val="000000"/>
                </a:solidFill>
                <a:latin typeface="Times New Roman" panose="02020603050405020304" pitchFamily="18" charset="0"/>
              </a:rPr>
              <a:t>Step 3. For each point </a:t>
            </a:r>
            <a:r>
              <a:rPr lang="en-US" sz="2000" i="1" dirty="0">
                <a:solidFill>
                  <a:srgbClr val="000000"/>
                </a:solidFill>
                <a:latin typeface="Times New Roman" panose="02020603050405020304" pitchFamily="18" charset="0"/>
              </a:rPr>
              <a:t>p</a:t>
            </a:r>
            <a:r>
              <a:rPr lang="en-US" sz="2000" dirty="0">
                <a:solidFill>
                  <a:srgbClr val="000000"/>
                </a:solidFill>
                <a:latin typeface="Times New Roman" panose="02020603050405020304" pitchFamily="18" charset="0"/>
              </a:rPr>
              <a:t> in the sorted list of end points do</a:t>
            </a:r>
            <a:endParaRPr lang="en-US" sz="2000" dirty="0"/>
          </a:p>
          <a:p>
            <a:pPr>
              <a:lnSpc>
                <a:spcPct val="150000"/>
              </a:lnSpc>
            </a:pPr>
            <a:r>
              <a:rPr lang="en-US" sz="2000" dirty="0">
                <a:solidFill>
                  <a:srgbClr val="000000"/>
                </a:solidFill>
                <a:latin typeface="Times New Roman" panose="02020603050405020304" pitchFamily="18" charset="0"/>
              </a:rPr>
              <a:t>           (a):  If </a:t>
            </a:r>
            <a:r>
              <a:rPr lang="en-US" sz="2000" i="1" dirty="0">
                <a:solidFill>
                  <a:srgbClr val="000000"/>
                </a:solidFill>
                <a:latin typeface="Times New Roman" panose="02020603050405020304" pitchFamily="18" charset="0"/>
              </a:rPr>
              <a:t>p</a:t>
            </a:r>
            <a:r>
              <a:rPr lang="en-US" sz="2000" dirty="0">
                <a:solidFill>
                  <a:srgbClr val="000000"/>
                </a:solidFill>
                <a:latin typeface="Times New Roman" panose="02020603050405020304" pitchFamily="18" charset="0"/>
              </a:rPr>
              <a:t> is the left end point of a segment S then</a:t>
            </a:r>
            <a:endParaRPr lang="en-US" sz="2000" dirty="0"/>
          </a:p>
          <a:p>
            <a:pPr>
              <a:lnSpc>
                <a:spcPct val="150000"/>
              </a:lnSpc>
            </a:pPr>
            <a:r>
              <a:rPr lang="en-US" sz="2000" dirty="0">
                <a:solidFill>
                  <a:srgbClr val="000000"/>
                </a:solidFill>
                <a:latin typeface="Times New Roman" panose="02020603050405020304" pitchFamily="18" charset="0"/>
              </a:rPr>
              <a:t>                     INSERT (</a:t>
            </a:r>
            <a:r>
              <a:rPr lang="en-US" sz="2000" i="1" dirty="0">
                <a:solidFill>
                  <a:srgbClr val="000000"/>
                </a:solidFill>
                <a:latin typeface="Times New Roman" panose="02020603050405020304" pitchFamily="18" charset="0"/>
              </a:rPr>
              <a:t>T, S</a:t>
            </a:r>
            <a:r>
              <a:rPr lang="en-US" sz="2000" dirty="0">
                <a:solidFill>
                  <a:srgbClr val="000000"/>
                </a:solidFill>
                <a:latin typeface="Times New Roman" panose="02020603050405020304" pitchFamily="18" charset="0"/>
              </a:rPr>
              <a:t>)</a:t>
            </a:r>
            <a:endParaRPr lang="en-US" sz="2000" dirty="0"/>
          </a:p>
          <a:p>
            <a:pPr>
              <a:lnSpc>
                <a:spcPct val="150000"/>
              </a:lnSpc>
            </a:pPr>
            <a:r>
              <a:rPr lang="en-US" sz="2000" dirty="0">
                <a:solidFill>
                  <a:srgbClr val="000000"/>
                </a:solidFill>
                <a:latin typeface="Times New Roman" panose="02020603050405020304" pitchFamily="18" charset="0"/>
              </a:rPr>
              <a:t>                     If (ABOVE (</a:t>
            </a:r>
            <a:r>
              <a:rPr lang="en-US" sz="2000" i="1" dirty="0">
                <a:solidFill>
                  <a:srgbClr val="000000"/>
                </a:solidFill>
                <a:latin typeface="Times New Roman" panose="02020603050405020304" pitchFamily="18" charset="0"/>
              </a:rPr>
              <a:t>T, S</a:t>
            </a:r>
            <a:r>
              <a:rPr lang="en-US" sz="2000" dirty="0">
                <a:solidFill>
                  <a:srgbClr val="000000"/>
                </a:solidFill>
                <a:latin typeface="Times New Roman" panose="02020603050405020304" pitchFamily="18" charset="0"/>
              </a:rPr>
              <a:t>) exists and intersect </a:t>
            </a:r>
            <a:r>
              <a:rPr lang="en-US" sz="2000" i="1" dirty="0" smtClean="0">
                <a:solidFill>
                  <a:srgbClr val="000000"/>
                </a:solidFill>
                <a:latin typeface="Times New Roman" panose="02020603050405020304" pitchFamily="18" charset="0"/>
              </a:rPr>
              <a:t>S</a:t>
            </a:r>
            <a:r>
              <a:rPr lang="en-US" sz="2000" dirty="0" smtClean="0">
                <a:solidFill>
                  <a:srgbClr val="000000"/>
                </a:solidFill>
                <a:latin typeface="Times New Roman" panose="02020603050405020304" pitchFamily="18" charset="0"/>
              </a:rPr>
              <a:t> </a:t>
            </a:r>
            <a:r>
              <a:rPr lang="en-US" sz="2000" dirty="0">
                <a:solidFill>
                  <a:srgbClr val="000000"/>
                </a:solidFill>
                <a:latin typeface="Times New Roman" panose="02020603050405020304" pitchFamily="18" charset="0"/>
              </a:rPr>
              <a:t>or (BELOW (</a:t>
            </a:r>
            <a:r>
              <a:rPr lang="en-US" sz="2000" i="1" dirty="0">
                <a:solidFill>
                  <a:srgbClr val="000000"/>
                </a:solidFill>
                <a:latin typeface="Times New Roman" panose="02020603050405020304" pitchFamily="18" charset="0"/>
              </a:rPr>
              <a:t>T, S</a:t>
            </a:r>
            <a:r>
              <a:rPr lang="en-US" sz="2000" dirty="0">
                <a:solidFill>
                  <a:srgbClr val="000000"/>
                </a:solidFill>
                <a:latin typeface="Times New Roman" panose="02020603050405020304" pitchFamily="18" charset="0"/>
              </a:rPr>
              <a:t>)                     exists  and </a:t>
            </a:r>
            <a:r>
              <a:rPr lang="en-US" sz="2000">
                <a:solidFill>
                  <a:srgbClr val="000000"/>
                </a:solidFill>
                <a:latin typeface="Times New Roman" panose="02020603050405020304" pitchFamily="18" charset="0"/>
              </a:rPr>
              <a:t>intersect </a:t>
            </a:r>
            <a:r>
              <a:rPr lang="en-US" sz="2000" i="1" smtClean="0">
                <a:solidFill>
                  <a:srgbClr val="000000"/>
                </a:solidFill>
                <a:latin typeface="Times New Roman" panose="02020603050405020304" pitchFamily="18" charset="0"/>
              </a:rPr>
              <a:t>S</a:t>
            </a:r>
            <a:r>
              <a:rPr lang="en-US" sz="2000" smtClean="0">
                <a:solidFill>
                  <a:srgbClr val="000000"/>
                </a:solidFill>
                <a:latin typeface="Times New Roman" panose="02020603050405020304" pitchFamily="18" charset="0"/>
              </a:rPr>
              <a:t> </a:t>
            </a:r>
            <a:r>
              <a:rPr lang="en-US" sz="2000" dirty="0">
                <a:solidFill>
                  <a:srgbClr val="000000"/>
                </a:solidFill>
                <a:latin typeface="Times New Roman" panose="02020603050405020304" pitchFamily="18" charset="0"/>
              </a:rPr>
              <a:t>then return TRUE.</a:t>
            </a:r>
            <a:endParaRPr lang="en-US" sz="2000" dirty="0"/>
          </a:p>
          <a:p>
            <a:pPr>
              <a:lnSpc>
                <a:spcPct val="150000"/>
              </a:lnSpc>
            </a:pPr>
            <a:r>
              <a:rPr lang="en-US" sz="2000" dirty="0">
                <a:solidFill>
                  <a:srgbClr val="000000"/>
                </a:solidFill>
                <a:latin typeface="Times New Roman" panose="02020603050405020304" pitchFamily="18" charset="0"/>
              </a:rPr>
              <a:t>            (b): If </a:t>
            </a:r>
            <a:r>
              <a:rPr lang="en-US" sz="2000" i="1" dirty="0">
                <a:solidFill>
                  <a:srgbClr val="000000"/>
                </a:solidFill>
                <a:latin typeface="Times New Roman" panose="02020603050405020304" pitchFamily="18" charset="0"/>
              </a:rPr>
              <a:t>p</a:t>
            </a:r>
            <a:r>
              <a:rPr lang="en-US" sz="2000" dirty="0">
                <a:solidFill>
                  <a:srgbClr val="000000"/>
                </a:solidFill>
                <a:latin typeface="Times New Roman" panose="02020603050405020304" pitchFamily="18" charset="0"/>
              </a:rPr>
              <a:t> is the right end point of a segment </a:t>
            </a:r>
            <a:r>
              <a:rPr lang="en-US" sz="2000" i="1" dirty="0">
                <a:solidFill>
                  <a:srgbClr val="000000"/>
                </a:solidFill>
                <a:latin typeface="Times New Roman" panose="02020603050405020304" pitchFamily="18" charset="0"/>
              </a:rPr>
              <a:t>S</a:t>
            </a:r>
            <a:r>
              <a:rPr lang="en-US" sz="2000" dirty="0">
                <a:solidFill>
                  <a:srgbClr val="000000"/>
                </a:solidFill>
                <a:latin typeface="Times New Roman" panose="02020603050405020304" pitchFamily="18" charset="0"/>
              </a:rPr>
              <a:t> then</a:t>
            </a:r>
            <a:endParaRPr lang="en-US" sz="2000" dirty="0"/>
          </a:p>
          <a:p>
            <a:pPr>
              <a:lnSpc>
                <a:spcPct val="150000"/>
              </a:lnSpc>
            </a:pPr>
            <a:r>
              <a:rPr lang="en-US" sz="2000" dirty="0">
                <a:solidFill>
                  <a:srgbClr val="000000"/>
                </a:solidFill>
                <a:latin typeface="Times New Roman" panose="02020603050405020304" pitchFamily="18" charset="0"/>
              </a:rPr>
              <a:t>                      If both ABOVE (</a:t>
            </a:r>
            <a:r>
              <a:rPr lang="en-US" sz="2000" i="1" dirty="0">
                <a:solidFill>
                  <a:srgbClr val="000000"/>
                </a:solidFill>
                <a:latin typeface="Times New Roman" panose="02020603050405020304" pitchFamily="18" charset="0"/>
              </a:rPr>
              <a:t>T, S</a:t>
            </a:r>
            <a:r>
              <a:rPr lang="en-US" sz="2000" dirty="0">
                <a:solidFill>
                  <a:srgbClr val="000000"/>
                </a:solidFill>
                <a:latin typeface="Times New Roman" panose="02020603050405020304" pitchFamily="18" charset="0"/>
              </a:rPr>
              <a:t>) and BELOW (</a:t>
            </a:r>
            <a:r>
              <a:rPr lang="en-US" sz="2000" i="1" dirty="0">
                <a:solidFill>
                  <a:srgbClr val="000000"/>
                </a:solidFill>
                <a:latin typeface="Times New Roman" panose="02020603050405020304" pitchFamily="18" charset="0"/>
              </a:rPr>
              <a:t>T, S</a:t>
            </a:r>
            <a:r>
              <a:rPr lang="en-US" sz="2000" dirty="0">
                <a:solidFill>
                  <a:srgbClr val="000000"/>
                </a:solidFill>
                <a:latin typeface="Times New Roman" panose="02020603050405020304" pitchFamily="18" charset="0"/>
              </a:rPr>
              <a:t>) exist and ABOVE (</a:t>
            </a:r>
            <a:r>
              <a:rPr lang="en-US" sz="2000" i="1" dirty="0">
                <a:solidFill>
                  <a:srgbClr val="000000"/>
                </a:solidFill>
                <a:latin typeface="Times New Roman" panose="02020603050405020304" pitchFamily="18" charset="0"/>
              </a:rPr>
              <a:t>T, S</a:t>
            </a:r>
            <a:r>
              <a:rPr lang="en-US" sz="2000" dirty="0">
                <a:solidFill>
                  <a:srgbClr val="000000"/>
                </a:solidFill>
                <a:latin typeface="Times New Roman" panose="02020603050405020304" pitchFamily="18" charset="0"/>
              </a:rPr>
              <a:t>) intersects BELOW (</a:t>
            </a:r>
            <a:r>
              <a:rPr lang="en-US" sz="2000" i="1" dirty="0">
                <a:solidFill>
                  <a:srgbClr val="000000"/>
                </a:solidFill>
                <a:latin typeface="Times New Roman" panose="02020603050405020304" pitchFamily="18" charset="0"/>
              </a:rPr>
              <a:t>T, S</a:t>
            </a:r>
            <a:r>
              <a:rPr lang="en-US" sz="2000" dirty="0">
                <a:solidFill>
                  <a:srgbClr val="000000"/>
                </a:solidFill>
                <a:latin typeface="Times New Roman" panose="02020603050405020304" pitchFamily="18" charset="0"/>
              </a:rPr>
              <a:t>) then return TRUE</a:t>
            </a:r>
            <a:endParaRPr lang="en-US" sz="2000" dirty="0"/>
          </a:p>
          <a:p>
            <a:pPr>
              <a:lnSpc>
                <a:spcPct val="150000"/>
              </a:lnSpc>
            </a:pPr>
            <a:r>
              <a:rPr lang="en-US" sz="2000" dirty="0">
                <a:solidFill>
                  <a:srgbClr val="000000"/>
                </a:solidFill>
                <a:latin typeface="Times New Roman" panose="02020603050405020304" pitchFamily="18" charset="0"/>
              </a:rPr>
              <a:t>                   DELETE (</a:t>
            </a:r>
            <a:r>
              <a:rPr lang="en-US" sz="2000" i="1" dirty="0">
                <a:solidFill>
                  <a:srgbClr val="000000"/>
                </a:solidFill>
                <a:latin typeface="Times New Roman" panose="02020603050405020304" pitchFamily="18" charset="0"/>
              </a:rPr>
              <a:t>T, S</a:t>
            </a:r>
            <a:r>
              <a:rPr lang="en-US" sz="2000" dirty="0">
                <a:solidFill>
                  <a:srgbClr val="000000"/>
                </a:solidFill>
                <a:latin typeface="Times New Roman" panose="02020603050405020304" pitchFamily="18" charset="0"/>
              </a:rPr>
              <a:t>)</a:t>
            </a:r>
            <a:endParaRPr lang="en-US" sz="2000" dirty="0"/>
          </a:p>
          <a:p>
            <a:pPr>
              <a:lnSpc>
                <a:spcPct val="150000"/>
              </a:lnSpc>
            </a:pPr>
            <a:r>
              <a:rPr lang="en-US" sz="2000" dirty="0">
                <a:solidFill>
                  <a:srgbClr val="000000"/>
                </a:solidFill>
                <a:latin typeface="Times New Roman" panose="02020603050405020304" pitchFamily="18" charset="0"/>
              </a:rPr>
              <a:t>Step 4. Return FALSE.  </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b="1" smtClean="0"/>
              <a:t>Time Complexity</a:t>
            </a:r>
            <a:endParaRPr lang="en-US" smtClean="0"/>
          </a:p>
        </p:txBody>
      </p:sp>
      <p:sp>
        <p:nvSpPr>
          <p:cNvPr id="46083" name="Content Placeholder 2"/>
          <p:cNvSpPr>
            <a:spLocks noGrp="1"/>
          </p:cNvSpPr>
          <p:nvPr>
            <p:ph idx="1"/>
          </p:nvPr>
        </p:nvSpPr>
        <p:spPr/>
        <p:txBody>
          <a:bodyPr/>
          <a:lstStyle/>
          <a:p>
            <a:pPr>
              <a:lnSpc>
                <a:spcPct val="150000"/>
              </a:lnSpc>
              <a:buFont typeface="Wingdings 2" panose="05020102010507070707" pitchFamily="18" charset="2"/>
              <a:buNone/>
            </a:pPr>
            <a:r>
              <a:rPr lang="en-US" smtClean="0"/>
              <a:t> Step 1 takes O(1) time.</a:t>
            </a:r>
          </a:p>
          <a:p>
            <a:pPr>
              <a:lnSpc>
                <a:spcPct val="150000"/>
              </a:lnSpc>
              <a:buFont typeface="Wingdings 2" panose="05020102010507070707" pitchFamily="18" charset="2"/>
              <a:buNone/>
            </a:pPr>
            <a:r>
              <a:rPr lang="en-US" smtClean="0"/>
              <a:t> Step 2 </a:t>
            </a:r>
            <a:r>
              <a:rPr lang="en-US" i="1" smtClean="0"/>
              <a:t>O</a:t>
            </a:r>
            <a:r>
              <a:rPr lang="en-US" smtClean="0"/>
              <a:t>(</a:t>
            </a:r>
            <a:r>
              <a:rPr lang="en-US" i="1" smtClean="0"/>
              <a:t>n </a:t>
            </a:r>
            <a:r>
              <a:rPr lang="en-US" smtClean="0"/>
              <a:t>log</a:t>
            </a:r>
            <a:r>
              <a:rPr lang="en-US" i="1" smtClean="0"/>
              <a:t> n</a:t>
            </a:r>
            <a:r>
              <a:rPr lang="en-US" smtClean="0"/>
              <a:t> ) time. </a:t>
            </a:r>
          </a:p>
          <a:p>
            <a:pPr>
              <a:lnSpc>
                <a:spcPct val="150000"/>
              </a:lnSpc>
              <a:buFont typeface="Wingdings 2" panose="05020102010507070707" pitchFamily="18" charset="2"/>
              <a:buNone/>
            </a:pPr>
            <a:r>
              <a:rPr lang="en-US" smtClean="0"/>
              <a:t> Since there are 2</a:t>
            </a:r>
            <a:r>
              <a:rPr lang="en-US" i="1" smtClean="0"/>
              <a:t>n</a:t>
            </a:r>
            <a:r>
              <a:rPr lang="en-US" smtClean="0"/>
              <a:t> event points, for loop takes at most </a:t>
            </a:r>
            <a:r>
              <a:rPr lang="en-US" i="1" smtClean="0"/>
              <a:t>2n </a:t>
            </a:r>
            <a:r>
              <a:rPr lang="en-US" smtClean="0"/>
              <a:t>iteration. Each iteration take of (</a:t>
            </a:r>
            <a:r>
              <a:rPr lang="en-US" i="1" smtClean="0"/>
              <a:t>log n</a:t>
            </a:r>
            <a:r>
              <a:rPr lang="en-US" smtClean="0"/>
              <a:t>) time. </a:t>
            </a:r>
          </a:p>
          <a:p>
            <a:pPr>
              <a:lnSpc>
                <a:spcPct val="150000"/>
              </a:lnSpc>
              <a:buFont typeface="Wingdings 2" panose="05020102010507070707" pitchFamily="18" charset="2"/>
              <a:buNone/>
            </a:pPr>
            <a:r>
              <a:rPr lang="en-US" smtClean="0"/>
              <a:t>  Therefore the for loop takes O(</a:t>
            </a:r>
            <a:r>
              <a:rPr lang="en-US" i="1" smtClean="0"/>
              <a:t>n log n</a:t>
            </a:r>
            <a:r>
              <a:rPr lang="en-US" smtClean="0"/>
              <a:t>) time. </a:t>
            </a:r>
          </a:p>
          <a:p>
            <a:pPr>
              <a:lnSpc>
                <a:spcPct val="150000"/>
              </a:lnSpc>
              <a:buFont typeface="Wingdings 2" panose="05020102010507070707" pitchFamily="18" charset="2"/>
              <a:buNone/>
            </a:pPr>
            <a:r>
              <a:rPr lang="en-US" smtClean="0"/>
              <a:t> Hence overall time is </a:t>
            </a:r>
            <a:r>
              <a:rPr lang="en-US" i="1" smtClean="0"/>
              <a:t>O</a:t>
            </a:r>
            <a:r>
              <a:rPr lang="en-US" smtClean="0"/>
              <a:t>(</a:t>
            </a:r>
            <a:r>
              <a:rPr lang="en-US" i="1" smtClean="0"/>
              <a:t>n </a:t>
            </a:r>
            <a:r>
              <a:rPr lang="en-US" smtClean="0"/>
              <a:t>log</a:t>
            </a:r>
            <a:r>
              <a:rPr lang="en-US" i="1" smtClean="0"/>
              <a:t> n</a:t>
            </a:r>
            <a:r>
              <a:rPr lang="en-US" smtClean="0"/>
              <a:t>).</a:t>
            </a:r>
          </a:p>
          <a:p>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47106" name="Group 2"/>
          <p:cNvGrpSpPr>
            <a:grpSpLocks noGrp="1"/>
          </p:cNvGrpSpPr>
          <p:nvPr/>
        </p:nvGrpSpPr>
        <p:grpSpPr bwMode="auto">
          <a:xfrm>
            <a:off x="1309688" y="1000125"/>
            <a:ext cx="6286500" cy="5359400"/>
            <a:chOff x="1370" y="2006"/>
            <a:chExt cx="8750" cy="8670"/>
          </a:xfrm>
        </p:grpSpPr>
        <p:sp>
          <p:nvSpPr>
            <p:cNvPr id="47109" name="Text Box 3"/>
            <p:cNvSpPr txBox="1">
              <a:spLocks noChangeArrowheads="1"/>
            </p:cNvSpPr>
            <p:nvPr/>
          </p:nvSpPr>
          <p:spPr bwMode="auto">
            <a:xfrm>
              <a:off x="8068" y="6499"/>
              <a:ext cx="328"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f</a:t>
              </a:r>
              <a:endParaRPr lang="en-US"/>
            </a:p>
          </p:txBody>
        </p:sp>
        <p:sp>
          <p:nvSpPr>
            <p:cNvPr id="47110" name="Text Box 4"/>
            <p:cNvSpPr txBox="1">
              <a:spLocks noChangeArrowheads="1"/>
            </p:cNvSpPr>
            <p:nvPr/>
          </p:nvSpPr>
          <p:spPr bwMode="auto">
            <a:xfrm>
              <a:off x="4759" y="2584"/>
              <a:ext cx="262"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d</a:t>
              </a:r>
              <a:endParaRPr lang="en-US"/>
            </a:p>
          </p:txBody>
        </p:sp>
        <p:sp>
          <p:nvSpPr>
            <p:cNvPr id="47111" name="Text Box 5"/>
            <p:cNvSpPr txBox="1">
              <a:spLocks noChangeArrowheads="1"/>
            </p:cNvSpPr>
            <p:nvPr/>
          </p:nvSpPr>
          <p:spPr bwMode="auto">
            <a:xfrm>
              <a:off x="3681" y="5357"/>
              <a:ext cx="374"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c</a:t>
              </a:r>
              <a:endParaRPr lang="en-US"/>
            </a:p>
          </p:txBody>
        </p:sp>
        <p:sp>
          <p:nvSpPr>
            <p:cNvPr id="47112" name="Text Box 6"/>
            <p:cNvSpPr txBox="1">
              <a:spLocks noChangeArrowheads="1"/>
            </p:cNvSpPr>
            <p:nvPr/>
          </p:nvSpPr>
          <p:spPr bwMode="auto">
            <a:xfrm>
              <a:off x="2556" y="6859"/>
              <a:ext cx="362"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b</a:t>
              </a:r>
              <a:endParaRPr lang="en-US"/>
            </a:p>
          </p:txBody>
        </p:sp>
        <p:sp>
          <p:nvSpPr>
            <p:cNvPr id="47113" name="Text Box 7"/>
            <p:cNvSpPr txBox="1">
              <a:spLocks noChangeArrowheads="1"/>
            </p:cNvSpPr>
            <p:nvPr/>
          </p:nvSpPr>
          <p:spPr bwMode="auto">
            <a:xfrm>
              <a:off x="6598" y="2699"/>
              <a:ext cx="24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e</a:t>
              </a:r>
              <a:endParaRPr lang="en-US"/>
            </a:p>
          </p:txBody>
        </p:sp>
        <p:sp>
          <p:nvSpPr>
            <p:cNvPr id="47114" name="Text Box 8"/>
            <p:cNvSpPr txBox="1">
              <a:spLocks noChangeArrowheads="1"/>
            </p:cNvSpPr>
            <p:nvPr/>
          </p:nvSpPr>
          <p:spPr bwMode="auto">
            <a:xfrm>
              <a:off x="1370" y="7959"/>
              <a:ext cx="41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a</a:t>
              </a:r>
              <a:endParaRPr lang="en-US"/>
            </a:p>
          </p:txBody>
        </p:sp>
        <p:sp>
          <p:nvSpPr>
            <p:cNvPr id="47115" name="Text Box 9"/>
            <p:cNvSpPr txBox="1">
              <a:spLocks noChangeArrowheads="1"/>
            </p:cNvSpPr>
            <p:nvPr/>
          </p:nvSpPr>
          <p:spPr bwMode="auto">
            <a:xfrm>
              <a:off x="1746" y="2584"/>
              <a:ext cx="452"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a</a:t>
              </a:r>
              <a:endParaRPr lang="en-US"/>
            </a:p>
          </p:txBody>
        </p:sp>
        <p:cxnSp>
          <p:nvCxnSpPr>
            <p:cNvPr id="47116" name="AutoShape 10"/>
            <p:cNvCxnSpPr>
              <a:cxnSpLocks noChangeShapeType="1"/>
            </p:cNvCxnSpPr>
            <p:nvPr/>
          </p:nvCxnSpPr>
          <p:spPr bwMode="auto">
            <a:xfrm flipH="1">
              <a:off x="1548" y="2445"/>
              <a:ext cx="45" cy="5666"/>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7117" name="AutoShape 11"/>
            <p:cNvCxnSpPr>
              <a:cxnSpLocks noChangeShapeType="1"/>
            </p:cNvCxnSpPr>
            <p:nvPr/>
          </p:nvCxnSpPr>
          <p:spPr bwMode="auto">
            <a:xfrm rot="5400000">
              <a:off x="-188" y="5081"/>
              <a:ext cx="5536" cy="101"/>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7118" name="AutoShape 12"/>
            <p:cNvCxnSpPr>
              <a:cxnSpLocks noChangeShapeType="1"/>
            </p:cNvCxnSpPr>
            <p:nvPr/>
          </p:nvCxnSpPr>
          <p:spPr bwMode="auto">
            <a:xfrm flipH="1">
              <a:off x="3513" y="2363"/>
              <a:ext cx="135" cy="5816"/>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7119" name="AutoShape 13"/>
            <p:cNvCxnSpPr>
              <a:cxnSpLocks noChangeShapeType="1"/>
            </p:cNvCxnSpPr>
            <p:nvPr/>
          </p:nvCxnSpPr>
          <p:spPr bwMode="auto">
            <a:xfrm flipH="1">
              <a:off x="4463" y="2274"/>
              <a:ext cx="90" cy="5912"/>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7120" name="AutoShape 14"/>
            <p:cNvCxnSpPr>
              <a:cxnSpLocks noChangeShapeType="1"/>
            </p:cNvCxnSpPr>
            <p:nvPr/>
          </p:nvCxnSpPr>
          <p:spPr bwMode="auto">
            <a:xfrm>
              <a:off x="5510" y="2122"/>
              <a:ext cx="0" cy="606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7121" name="AutoShape 15"/>
            <p:cNvCxnSpPr>
              <a:cxnSpLocks noChangeShapeType="1"/>
            </p:cNvCxnSpPr>
            <p:nvPr/>
          </p:nvCxnSpPr>
          <p:spPr bwMode="auto">
            <a:xfrm>
              <a:off x="6350" y="2122"/>
              <a:ext cx="15" cy="5996"/>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7122" name="AutoShape 16"/>
            <p:cNvCxnSpPr>
              <a:cxnSpLocks noChangeShapeType="1"/>
            </p:cNvCxnSpPr>
            <p:nvPr/>
          </p:nvCxnSpPr>
          <p:spPr bwMode="auto">
            <a:xfrm flipH="1">
              <a:off x="7259" y="2006"/>
              <a:ext cx="45" cy="6338"/>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7123" name="AutoShape 17"/>
            <p:cNvCxnSpPr>
              <a:cxnSpLocks noChangeShapeType="1"/>
            </p:cNvCxnSpPr>
            <p:nvPr/>
          </p:nvCxnSpPr>
          <p:spPr bwMode="auto">
            <a:xfrm>
              <a:off x="1593" y="3047"/>
              <a:ext cx="3917" cy="14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124" name="AutoShape 18"/>
            <p:cNvCxnSpPr>
              <a:cxnSpLocks noChangeShapeType="1"/>
            </p:cNvCxnSpPr>
            <p:nvPr/>
          </p:nvCxnSpPr>
          <p:spPr bwMode="auto">
            <a:xfrm flipV="1">
              <a:off x="3557" y="5111"/>
              <a:ext cx="3746" cy="92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125" name="AutoShape 19"/>
            <p:cNvCxnSpPr>
              <a:cxnSpLocks noChangeShapeType="1"/>
            </p:cNvCxnSpPr>
            <p:nvPr/>
          </p:nvCxnSpPr>
          <p:spPr bwMode="auto">
            <a:xfrm flipV="1">
              <a:off x="2523" y="4188"/>
              <a:ext cx="7597" cy="34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126" name="AutoShape 20"/>
            <p:cNvCxnSpPr>
              <a:cxnSpLocks noChangeShapeType="1"/>
            </p:cNvCxnSpPr>
            <p:nvPr/>
          </p:nvCxnSpPr>
          <p:spPr bwMode="auto">
            <a:xfrm>
              <a:off x="4553" y="2964"/>
              <a:ext cx="4825" cy="247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127" name="AutoShape 21"/>
            <p:cNvCxnSpPr>
              <a:cxnSpLocks noChangeShapeType="1"/>
            </p:cNvCxnSpPr>
            <p:nvPr/>
          </p:nvCxnSpPr>
          <p:spPr bwMode="auto">
            <a:xfrm>
              <a:off x="6378" y="3016"/>
              <a:ext cx="3294" cy="206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128" name="AutoShape 22"/>
            <p:cNvCxnSpPr>
              <a:cxnSpLocks noChangeShapeType="1"/>
            </p:cNvCxnSpPr>
            <p:nvPr/>
          </p:nvCxnSpPr>
          <p:spPr bwMode="auto">
            <a:xfrm>
              <a:off x="7625" y="6111"/>
              <a:ext cx="2295" cy="72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7129" name="Text Box 23"/>
            <p:cNvSpPr txBox="1">
              <a:spLocks noChangeArrowheads="1"/>
            </p:cNvSpPr>
            <p:nvPr/>
          </p:nvSpPr>
          <p:spPr bwMode="auto">
            <a:xfrm>
              <a:off x="2346" y="8090"/>
              <a:ext cx="355" cy="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a</a:t>
              </a:r>
            </a:p>
            <a:p>
              <a:pPr eaLnBrk="1" hangingPunct="1">
                <a:spcAft>
                  <a:spcPts val="1000"/>
                </a:spcAft>
              </a:pPr>
              <a:r>
                <a:rPr lang="en-US">
                  <a:latin typeface="Calibri" panose="020F0502020204030204" pitchFamily="34" charset="0"/>
                </a:rPr>
                <a:t>b</a:t>
              </a:r>
              <a:endParaRPr lang="en-US"/>
            </a:p>
          </p:txBody>
        </p:sp>
        <p:sp>
          <p:nvSpPr>
            <p:cNvPr id="47130" name="Text Box 24"/>
            <p:cNvSpPr txBox="1">
              <a:spLocks noChangeArrowheads="1"/>
            </p:cNvSpPr>
            <p:nvPr/>
          </p:nvSpPr>
          <p:spPr bwMode="auto">
            <a:xfrm>
              <a:off x="3319" y="8090"/>
              <a:ext cx="482" cy="1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a</a:t>
              </a:r>
            </a:p>
            <a:p>
              <a:pPr eaLnBrk="1" hangingPunct="1">
                <a:spcAft>
                  <a:spcPts val="1000"/>
                </a:spcAft>
              </a:pPr>
              <a:r>
                <a:rPr lang="en-US">
                  <a:latin typeface="Calibri" panose="020F0502020204030204" pitchFamily="34" charset="0"/>
                </a:rPr>
                <a:t>c</a:t>
              </a:r>
            </a:p>
            <a:p>
              <a:pPr eaLnBrk="1" hangingPunct="1">
                <a:spcAft>
                  <a:spcPts val="1000"/>
                </a:spcAft>
              </a:pPr>
              <a:r>
                <a:rPr lang="en-US">
                  <a:latin typeface="Calibri" panose="020F0502020204030204" pitchFamily="34" charset="0"/>
                </a:rPr>
                <a:t>b</a:t>
              </a:r>
              <a:endParaRPr lang="en-US"/>
            </a:p>
          </p:txBody>
        </p:sp>
        <p:sp>
          <p:nvSpPr>
            <p:cNvPr id="47131" name="Text Box 25"/>
            <p:cNvSpPr txBox="1">
              <a:spLocks noChangeArrowheads="1"/>
            </p:cNvSpPr>
            <p:nvPr/>
          </p:nvSpPr>
          <p:spPr bwMode="auto">
            <a:xfrm>
              <a:off x="4382" y="8090"/>
              <a:ext cx="377" cy="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d</a:t>
              </a:r>
            </a:p>
            <a:p>
              <a:pPr eaLnBrk="1" hangingPunct="1">
                <a:spcAft>
                  <a:spcPts val="1000"/>
                </a:spcAft>
              </a:pPr>
              <a:r>
                <a:rPr lang="en-US">
                  <a:latin typeface="Calibri" panose="020F0502020204030204" pitchFamily="34" charset="0"/>
                </a:rPr>
                <a:t>a</a:t>
              </a:r>
            </a:p>
            <a:p>
              <a:pPr eaLnBrk="1" hangingPunct="1">
                <a:spcAft>
                  <a:spcPts val="1000"/>
                </a:spcAft>
              </a:pPr>
              <a:r>
                <a:rPr lang="en-US">
                  <a:latin typeface="Calibri" panose="020F0502020204030204" pitchFamily="34" charset="0"/>
                </a:rPr>
                <a:t>c</a:t>
              </a:r>
            </a:p>
            <a:p>
              <a:pPr eaLnBrk="1" hangingPunct="1">
                <a:spcAft>
                  <a:spcPts val="1000"/>
                </a:spcAft>
              </a:pPr>
              <a:r>
                <a:rPr lang="en-US">
                  <a:latin typeface="Calibri" panose="020F0502020204030204" pitchFamily="34" charset="0"/>
                </a:rPr>
                <a:t>b</a:t>
              </a:r>
              <a:endParaRPr lang="en-US"/>
            </a:p>
          </p:txBody>
        </p:sp>
        <p:sp>
          <p:nvSpPr>
            <p:cNvPr id="47132" name="Text Box 26"/>
            <p:cNvSpPr txBox="1">
              <a:spLocks noChangeArrowheads="1"/>
            </p:cNvSpPr>
            <p:nvPr/>
          </p:nvSpPr>
          <p:spPr bwMode="auto">
            <a:xfrm>
              <a:off x="5345" y="8022"/>
              <a:ext cx="377" cy="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d</a:t>
              </a:r>
            </a:p>
            <a:p>
              <a:pPr eaLnBrk="1" hangingPunct="1">
                <a:spcAft>
                  <a:spcPts val="1000"/>
                </a:spcAft>
              </a:pPr>
              <a:r>
                <a:rPr lang="en-US">
                  <a:latin typeface="Calibri" panose="020F0502020204030204" pitchFamily="34" charset="0"/>
                </a:rPr>
                <a:t>c</a:t>
              </a:r>
            </a:p>
            <a:p>
              <a:pPr eaLnBrk="1" hangingPunct="1">
                <a:spcAft>
                  <a:spcPts val="1000"/>
                </a:spcAft>
              </a:pPr>
              <a:r>
                <a:rPr lang="en-US">
                  <a:latin typeface="Calibri" panose="020F0502020204030204" pitchFamily="34" charset="0"/>
                </a:rPr>
                <a:t>b</a:t>
              </a:r>
              <a:endParaRPr lang="en-US"/>
            </a:p>
          </p:txBody>
        </p:sp>
        <p:sp>
          <p:nvSpPr>
            <p:cNvPr id="47133" name="Text Box 27"/>
            <p:cNvSpPr txBox="1">
              <a:spLocks noChangeArrowheads="1"/>
            </p:cNvSpPr>
            <p:nvPr/>
          </p:nvSpPr>
          <p:spPr bwMode="auto">
            <a:xfrm>
              <a:off x="6261" y="7984"/>
              <a:ext cx="377" cy="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e</a:t>
              </a:r>
            </a:p>
            <a:p>
              <a:pPr eaLnBrk="1" hangingPunct="1">
                <a:spcAft>
                  <a:spcPts val="1000"/>
                </a:spcAft>
              </a:pPr>
              <a:r>
                <a:rPr lang="en-US">
                  <a:latin typeface="Calibri" panose="020F0502020204030204" pitchFamily="34" charset="0"/>
                </a:rPr>
                <a:t>d</a:t>
              </a:r>
            </a:p>
            <a:p>
              <a:pPr eaLnBrk="1" hangingPunct="1">
                <a:spcAft>
                  <a:spcPts val="1000"/>
                </a:spcAft>
              </a:pPr>
              <a:r>
                <a:rPr lang="en-US">
                  <a:latin typeface="Calibri" panose="020F0502020204030204" pitchFamily="34" charset="0"/>
                </a:rPr>
                <a:t>c</a:t>
              </a:r>
            </a:p>
            <a:p>
              <a:pPr eaLnBrk="1" hangingPunct="1">
                <a:spcAft>
                  <a:spcPts val="1000"/>
                </a:spcAft>
              </a:pPr>
              <a:r>
                <a:rPr lang="en-US">
                  <a:latin typeface="Calibri" panose="020F0502020204030204" pitchFamily="34" charset="0"/>
                </a:rPr>
                <a:t>b</a:t>
              </a:r>
              <a:endParaRPr lang="en-US"/>
            </a:p>
          </p:txBody>
        </p:sp>
        <p:sp>
          <p:nvSpPr>
            <p:cNvPr id="47134" name="Text Box 28"/>
            <p:cNvSpPr txBox="1">
              <a:spLocks noChangeArrowheads="1"/>
            </p:cNvSpPr>
            <p:nvPr/>
          </p:nvSpPr>
          <p:spPr bwMode="auto">
            <a:xfrm>
              <a:off x="7083" y="8189"/>
              <a:ext cx="656" cy="1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e</a:t>
              </a:r>
            </a:p>
            <a:p>
              <a:pPr eaLnBrk="1" hangingPunct="1">
                <a:spcAft>
                  <a:spcPts val="1000"/>
                </a:spcAft>
              </a:pPr>
              <a:r>
                <a:rPr lang="en-US">
                  <a:latin typeface="Calibri" panose="020F0502020204030204" pitchFamily="34" charset="0"/>
                </a:rPr>
                <a:t>d</a:t>
              </a:r>
            </a:p>
            <a:p>
              <a:pPr eaLnBrk="1" hangingPunct="1">
                <a:spcAft>
                  <a:spcPts val="1000"/>
                </a:spcAft>
              </a:pPr>
              <a:r>
                <a:rPr lang="en-US">
                  <a:latin typeface="Calibri" panose="020F0502020204030204" pitchFamily="34" charset="0"/>
                </a:rPr>
                <a:t>b</a:t>
              </a:r>
              <a:endParaRPr lang="en-US"/>
            </a:p>
          </p:txBody>
        </p:sp>
      </p:grpSp>
      <p:sp>
        <p:nvSpPr>
          <p:cNvPr id="47107" name="TextBox 31"/>
          <p:cNvSpPr txBox="1">
            <a:spLocks noChangeArrowheads="1"/>
          </p:cNvSpPr>
          <p:nvPr/>
        </p:nvSpPr>
        <p:spPr bwMode="auto">
          <a:xfrm>
            <a:off x="2357438" y="357188"/>
            <a:ext cx="3571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200">
                <a:solidFill>
                  <a:srgbClr val="9900CC"/>
                </a:solidFill>
              </a:rPr>
              <a:t>An Illustration</a:t>
            </a:r>
          </a:p>
        </p:txBody>
      </p:sp>
      <p:sp>
        <p:nvSpPr>
          <p:cNvPr id="30" name="Rectangle 29"/>
          <p:cNvSpPr/>
          <p:nvPr/>
        </p:nvSpPr>
        <p:spPr>
          <a:xfrm>
            <a:off x="5364163" y="5229225"/>
            <a:ext cx="360362" cy="7921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rgbClr val="FFFFFF"/>
              </a:solidFill>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1984"/>
            <a:ext cx="8229600" cy="1143000"/>
          </a:xfrm>
        </p:spPr>
        <p:txBody>
          <a:bodyPr/>
          <a:lstStyle/>
          <a:p>
            <a:pPr lvl="0"/>
            <a:r>
              <a:rPr lang="en-IN" dirty="0" smtClean="0"/>
              <a:t>Exercise Problem 1</a:t>
            </a:r>
            <a:br>
              <a:rPr lang="en-IN" dirty="0" smtClean="0"/>
            </a:br>
            <a:r>
              <a:rPr lang="en-IN" dirty="0" smtClean="0"/>
              <a:t/>
            </a:r>
            <a:br>
              <a:rPr lang="en-IN" dirty="0" smtClean="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sz="4000" dirty="0" smtClean="0">
                <a:solidFill>
                  <a:srgbClr val="3333FF"/>
                </a:solidFill>
              </a:rPr>
              <a:t>Exercise Problem 1:</a:t>
            </a:r>
            <a:r>
              <a:rPr lang="en-IN" dirty="0" smtClean="0"/>
              <a:t/>
            </a:r>
            <a:br>
              <a:rPr lang="en-IN" dirty="0" smtClean="0"/>
            </a:br>
            <a:r>
              <a:rPr lang="en-US" sz="2000" dirty="0" smtClean="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Given </a:t>
            </a:r>
            <a:r>
              <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the position of the sweep line shown by dotted line, create a balanced binary search tree that represents the Y-structure for the following figure. Finally apply plane sweep technique to compute pair wise intersections of all the line segment</a:t>
            </a:r>
            <a:r>
              <a:rPr lang="en-US" sz="2000" dirty="0" smtClean="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a:t>
            </a:r>
            <a:br>
              <a:rPr lang="en-US" sz="2000" dirty="0" smtClean="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p>
        </p:txBody>
      </p:sp>
      <p:sp>
        <p:nvSpPr>
          <p:cNvPr id="21" name="Rectangle 39"/>
          <p:cNvSpPr>
            <a:spLocks noChangeArrowheads="1"/>
          </p:cNvSpPr>
          <p:nvPr/>
        </p:nvSpPr>
        <p:spPr bwMode="auto">
          <a:xfrm>
            <a:off x="0" y="289979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22" name="Group 21"/>
          <p:cNvGrpSpPr/>
          <p:nvPr/>
        </p:nvGrpSpPr>
        <p:grpSpPr>
          <a:xfrm>
            <a:off x="2621280" y="2996952"/>
            <a:ext cx="2670800" cy="3054945"/>
            <a:chOff x="143142" y="-113066"/>
            <a:chExt cx="3312780" cy="2898318"/>
          </a:xfrm>
        </p:grpSpPr>
        <p:grpSp>
          <p:nvGrpSpPr>
            <p:cNvPr id="23" name="Group 22"/>
            <p:cNvGrpSpPr>
              <a:grpSpLocks/>
            </p:cNvGrpSpPr>
            <p:nvPr/>
          </p:nvGrpSpPr>
          <p:grpSpPr bwMode="auto">
            <a:xfrm>
              <a:off x="143142" y="-113066"/>
              <a:ext cx="3312780" cy="2898318"/>
              <a:chOff x="196" y="-164"/>
              <a:chExt cx="4536" cy="4204"/>
            </a:xfrm>
          </p:grpSpPr>
          <p:sp>
            <p:nvSpPr>
              <p:cNvPr id="26" name="Text Box 3"/>
              <p:cNvSpPr txBox="1">
                <a:spLocks noChangeArrowheads="1"/>
              </p:cNvSpPr>
              <p:nvPr/>
            </p:nvSpPr>
            <p:spPr bwMode="auto">
              <a:xfrm>
                <a:off x="3285" y="2916"/>
                <a:ext cx="1078" cy="711"/>
              </a:xfrm>
              <a:prstGeom prst="rect">
                <a:avLst/>
              </a:prstGeom>
              <a:solidFill>
                <a:srgbClr val="FFFFFF">
                  <a:alpha val="0"/>
                </a:srgbClr>
              </a:solidFill>
              <a:ln w="9525">
                <a:solidFill>
                  <a:srgbClr val="FFFFFF">
                    <a:alpha val="0"/>
                  </a:srgbClr>
                </a:solidFill>
                <a:miter lim="800000"/>
                <a:headEnd/>
                <a:tailEnd/>
              </a:ln>
            </p:spPr>
            <p:txBody>
              <a:bodyPr/>
              <a:lstStyle/>
              <a:p>
                <a:pPr fontAlgn="base">
                  <a:spcAft>
                    <a:spcPts val="1000"/>
                  </a:spcAft>
                </a:pPr>
                <a:r>
                  <a:rPr lang="en-US" sz="14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a:t>
                </a:r>
                <a:r>
                  <a:rPr lang="en-US" sz="1400" kern="1200" baseline="-250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4</a:t>
                </a:r>
                <a:endParaRPr lang="en-IN" sz="1200">
                  <a:effectLst/>
                  <a:latin typeface="Times New Roman" panose="02020603050405020304" pitchFamily="18" charset="0"/>
                  <a:ea typeface="Times New Roman" panose="02020603050405020304" pitchFamily="18" charset="0"/>
                </a:endParaRPr>
              </a:p>
            </p:txBody>
          </p:sp>
          <p:sp>
            <p:nvSpPr>
              <p:cNvPr id="27" name="Text Box 5"/>
              <p:cNvSpPr txBox="1">
                <a:spLocks noChangeArrowheads="1"/>
              </p:cNvSpPr>
              <p:nvPr/>
            </p:nvSpPr>
            <p:spPr bwMode="auto">
              <a:xfrm>
                <a:off x="686" y="2364"/>
                <a:ext cx="808" cy="824"/>
              </a:xfrm>
              <a:prstGeom prst="rect">
                <a:avLst/>
              </a:prstGeom>
              <a:solidFill>
                <a:srgbClr val="FFFFFF">
                  <a:alpha val="0"/>
                </a:srgbClr>
              </a:solidFill>
              <a:ln w="9525">
                <a:solidFill>
                  <a:srgbClr val="FFFFFF">
                    <a:alpha val="0"/>
                  </a:srgbClr>
                </a:solidFill>
                <a:miter lim="800000"/>
                <a:headEnd/>
                <a:tailEnd/>
              </a:ln>
            </p:spPr>
            <p:txBody>
              <a:bodyPr/>
              <a:lstStyle/>
              <a:p>
                <a:pPr fontAlgn="base">
                  <a:spcAft>
                    <a:spcPts val="1000"/>
                  </a:spcAft>
                </a:pPr>
                <a:r>
                  <a:rPr lang="en-US" sz="14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a:t>
                </a:r>
                <a:r>
                  <a:rPr lang="en-US" sz="1400" kern="1200" baseline="-250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1</a:t>
                </a:r>
                <a:endParaRPr lang="en-IN" sz="1200">
                  <a:effectLst/>
                  <a:latin typeface="Times New Roman" panose="02020603050405020304" pitchFamily="18" charset="0"/>
                  <a:ea typeface="Times New Roman" panose="02020603050405020304" pitchFamily="18" charset="0"/>
                </a:endParaRPr>
              </a:p>
            </p:txBody>
          </p:sp>
          <p:sp>
            <p:nvSpPr>
              <p:cNvPr id="28" name="Text Box 6"/>
              <p:cNvSpPr txBox="1">
                <a:spLocks noChangeArrowheads="1"/>
              </p:cNvSpPr>
              <p:nvPr/>
            </p:nvSpPr>
            <p:spPr bwMode="auto">
              <a:xfrm>
                <a:off x="1112" y="1607"/>
                <a:ext cx="770" cy="694"/>
              </a:xfrm>
              <a:prstGeom prst="rect">
                <a:avLst/>
              </a:prstGeom>
              <a:solidFill>
                <a:srgbClr val="FFFFFF">
                  <a:alpha val="0"/>
                </a:srgbClr>
              </a:solidFill>
              <a:ln w="9525">
                <a:solidFill>
                  <a:srgbClr val="FFFFFF">
                    <a:alpha val="0"/>
                  </a:srgbClr>
                </a:solidFill>
                <a:miter lim="800000"/>
                <a:headEnd/>
                <a:tailEnd/>
              </a:ln>
            </p:spPr>
            <p:txBody>
              <a:bodyPr/>
              <a:lstStyle/>
              <a:p>
                <a:pPr fontAlgn="base">
                  <a:spcAft>
                    <a:spcPts val="1000"/>
                  </a:spcAft>
                </a:pPr>
                <a:r>
                  <a:rPr lang="en-US" sz="14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a:t>
                </a:r>
                <a:r>
                  <a:rPr lang="en-US" sz="1400" kern="1200" baseline="-250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5</a:t>
                </a:r>
                <a:endParaRPr lang="en-IN" sz="1200">
                  <a:effectLst/>
                  <a:latin typeface="Times New Roman" panose="02020603050405020304" pitchFamily="18" charset="0"/>
                  <a:ea typeface="Times New Roman" panose="02020603050405020304" pitchFamily="18" charset="0"/>
                </a:endParaRPr>
              </a:p>
            </p:txBody>
          </p:sp>
          <p:sp>
            <p:nvSpPr>
              <p:cNvPr id="29" name="Text Box 7"/>
              <p:cNvSpPr txBox="1">
                <a:spLocks noChangeArrowheads="1"/>
              </p:cNvSpPr>
              <p:nvPr/>
            </p:nvSpPr>
            <p:spPr bwMode="auto">
              <a:xfrm>
                <a:off x="1970" y="850"/>
                <a:ext cx="759" cy="709"/>
              </a:xfrm>
              <a:prstGeom prst="rect">
                <a:avLst/>
              </a:prstGeom>
              <a:solidFill>
                <a:srgbClr val="FFFFFF">
                  <a:alpha val="0"/>
                </a:srgbClr>
              </a:solidFill>
              <a:ln w="9525">
                <a:solidFill>
                  <a:srgbClr val="FFFFFF">
                    <a:alpha val="0"/>
                  </a:srgbClr>
                </a:solidFill>
                <a:miter lim="800000"/>
                <a:headEnd/>
                <a:tailEnd/>
              </a:ln>
            </p:spPr>
            <p:txBody>
              <a:bodyPr/>
              <a:lstStyle/>
              <a:p>
                <a:pPr fontAlgn="base">
                  <a:spcAft>
                    <a:spcPts val="1000"/>
                  </a:spcAft>
                </a:pPr>
                <a:r>
                  <a:rPr lang="en-US" sz="14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a:t>
                </a:r>
                <a:r>
                  <a:rPr lang="en-US" sz="1400" kern="1200" baseline="-250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a:t>
                </a:r>
                <a:endParaRPr lang="en-IN" sz="1200">
                  <a:effectLst/>
                  <a:latin typeface="Times New Roman" panose="02020603050405020304" pitchFamily="18" charset="0"/>
                  <a:ea typeface="Times New Roman" panose="02020603050405020304" pitchFamily="18" charset="0"/>
                </a:endParaRPr>
              </a:p>
            </p:txBody>
          </p:sp>
          <p:sp>
            <p:nvSpPr>
              <p:cNvPr id="30" name="Text Box 8"/>
              <p:cNvSpPr txBox="1">
                <a:spLocks noChangeArrowheads="1"/>
              </p:cNvSpPr>
              <p:nvPr/>
            </p:nvSpPr>
            <p:spPr bwMode="auto">
              <a:xfrm>
                <a:off x="2928" y="-164"/>
                <a:ext cx="913" cy="717"/>
              </a:xfrm>
              <a:prstGeom prst="rect">
                <a:avLst/>
              </a:prstGeom>
              <a:solidFill>
                <a:srgbClr val="FFFFFF">
                  <a:alpha val="0"/>
                </a:srgbClr>
              </a:solidFill>
              <a:ln w="9525">
                <a:solidFill>
                  <a:srgbClr val="FFFFFF">
                    <a:alpha val="0"/>
                  </a:srgbClr>
                </a:solidFill>
                <a:miter lim="800000"/>
                <a:headEnd/>
                <a:tailEnd/>
              </a:ln>
            </p:spPr>
            <p:txBody>
              <a:bodyPr/>
              <a:lstStyle/>
              <a:p>
                <a:pPr fontAlgn="base">
                  <a:spcAft>
                    <a:spcPts val="1000"/>
                  </a:spcAft>
                </a:pPr>
                <a:r>
                  <a:rPr lang="en-US" sz="14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a:t>
                </a:r>
                <a:r>
                  <a:rPr lang="en-US" sz="1400" kern="1200" baseline="-250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3</a:t>
                </a:r>
                <a:endParaRPr lang="en-IN" sz="1200">
                  <a:effectLst/>
                  <a:latin typeface="Times New Roman" panose="02020603050405020304" pitchFamily="18" charset="0"/>
                  <a:ea typeface="Times New Roman" panose="02020603050405020304" pitchFamily="18" charset="0"/>
                </a:endParaRPr>
              </a:p>
            </p:txBody>
          </p:sp>
          <p:cxnSp>
            <p:nvCxnSpPr>
              <p:cNvPr id="31" name="AutoShape 9"/>
              <p:cNvCxnSpPr>
                <a:cxnSpLocks noChangeShapeType="1"/>
              </p:cNvCxnSpPr>
              <p:nvPr/>
            </p:nvCxnSpPr>
            <p:spPr bwMode="auto">
              <a:xfrm>
                <a:off x="2567" y="410"/>
                <a:ext cx="45" cy="363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1402" y="275"/>
                <a:ext cx="2535" cy="7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11"/>
              <p:cNvCxnSpPr>
                <a:cxnSpLocks noChangeShapeType="1"/>
              </p:cNvCxnSpPr>
              <p:nvPr/>
            </p:nvCxnSpPr>
            <p:spPr bwMode="auto">
              <a:xfrm flipV="1">
                <a:off x="905" y="738"/>
                <a:ext cx="3500" cy="235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12"/>
              <p:cNvCxnSpPr>
                <a:cxnSpLocks noChangeShapeType="1"/>
              </p:cNvCxnSpPr>
              <p:nvPr/>
            </p:nvCxnSpPr>
            <p:spPr bwMode="auto">
              <a:xfrm>
                <a:off x="1882" y="1430"/>
                <a:ext cx="1815" cy="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5" name="AutoShape 13"/>
              <p:cNvCxnSpPr>
                <a:cxnSpLocks noChangeShapeType="1"/>
              </p:cNvCxnSpPr>
              <p:nvPr/>
            </p:nvCxnSpPr>
            <p:spPr bwMode="auto">
              <a:xfrm>
                <a:off x="1203" y="2210"/>
                <a:ext cx="2059"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14"/>
              <p:cNvCxnSpPr>
                <a:cxnSpLocks noChangeShapeType="1"/>
              </p:cNvCxnSpPr>
              <p:nvPr/>
            </p:nvCxnSpPr>
            <p:spPr bwMode="auto">
              <a:xfrm flipV="1">
                <a:off x="196" y="3540"/>
                <a:ext cx="4536" cy="6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24" name="Straight Connector 23"/>
            <p:cNvCxnSpPr/>
            <p:nvPr/>
          </p:nvCxnSpPr>
          <p:spPr>
            <a:xfrm>
              <a:off x="1879897" y="579180"/>
              <a:ext cx="1102747" cy="471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 Box 7"/>
            <p:cNvSpPr txBox="1">
              <a:spLocks noChangeArrowheads="1"/>
            </p:cNvSpPr>
            <p:nvPr/>
          </p:nvSpPr>
          <p:spPr bwMode="auto">
            <a:xfrm>
              <a:off x="2064310" y="390347"/>
              <a:ext cx="537077" cy="509717"/>
            </a:xfrm>
            <a:prstGeom prst="rect">
              <a:avLst/>
            </a:prstGeom>
            <a:solidFill>
              <a:srgbClr val="FFFFFF">
                <a:alpha val="0"/>
              </a:srgbClr>
            </a:solidFill>
            <a:ln w="9525">
              <a:solidFill>
                <a:srgbClr val="FFFFFF">
                  <a:alpha val="0"/>
                </a:srgbClr>
              </a:solidFill>
              <a:miter lim="800000"/>
              <a:headEnd/>
              <a:tailEnd/>
            </a:ln>
          </p:spPr>
          <p:txBody>
            <a:bodyPr/>
            <a:lstStyle/>
            <a:p>
              <a:pPr fontAlgn="base">
                <a:spcAft>
                  <a:spcPts val="1000"/>
                </a:spcAft>
              </a:pPr>
              <a:r>
                <a:rPr lang="en-US" sz="14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a:t>
              </a:r>
              <a:r>
                <a:rPr lang="en-US" sz="1400" kern="1200" baseline="-250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6</a:t>
              </a:r>
              <a:endParaRPr lang="en-IN"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20703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solidFill>
                  <a:srgbClr val="3333FF"/>
                </a:solidFill>
              </a:rPr>
              <a:t>Exercise Problem </a:t>
            </a:r>
            <a:r>
              <a:rPr lang="en-IN" sz="4000" dirty="0" smtClean="0">
                <a:solidFill>
                  <a:srgbClr val="3333FF"/>
                </a:solidFill>
              </a:rPr>
              <a:t>2:</a:t>
            </a:r>
            <a:endParaRPr lang="en-IN" sz="4000" dirty="0">
              <a:solidFill>
                <a:srgbClr val="3333FF"/>
              </a:solidFill>
            </a:endParaRPr>
          </a:p>
        </p:txBody>
      </p:sp>
      <p:sp>
        <p:nvSpPr>
          <p:cNvPr id="4" name="Rectangle 15"/>
          <p:cNvSpPr>
            <a:spLocks noChangeArrowheads="1"/>
          </p:cNvSpPr>
          <p:nvPr/>
        </p:nvSpPr>
        <p:spPr bwMode="auto">
          <a:xfrm>
            <a:off x="64240" y="1972464"/>
            <a:ext cx="7819769"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Apply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Plane sweep </a:t>
            </a: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algorithm to compute pair wise intersections of all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line segments given below.</a:t>
            </a:r>
            <a:endParaRPr kumimoji="0" lang="en-US" sz="20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5" name="Group 4"/>
          <p:cNvGrpSpPr/>
          <p:nvPr/>
        </p:nvGrpSpPr>
        <p:grpSpPr>
          <a:xfrm>
            <a:off x="1979712" y="2852936"/>
            <a:ext cx="3240360" cy="2664296"/>
            <a:chOff x="-402414" y="-113066"/>
            <a:chExt cx="4113952" cy="2613588"/>
          </a:xfrm>
        </p:grpSpPr>
        <p:grpSp>
          <p:nvGrpSpPr>
            <p:cNvPr id="6" name="Group 5"/>
            <p:cNvGrpSpPr>
              <a:grpSpLocks/>
            </p:cNvGrpSpPr>
            <p:nvPr/>
          </p:nvGrpSpPr>
          <p:grpSpPr bwMode="auto">
            <a:xfrm>
              <a:off x="-402414" y="-113066"/>
              <a:ext cx="4113952" cy="2613588"/>
              <a:chOff x="-551" y="-164"/>
              <a:chExt cx="5633" cy="3791"/>
            </a:xfrm>
          </p:grpSpPr>
          <p:sp>
            <p:nvSpPr>
              <p:cNvPr id="9" name="Text Box 3"/>
              <p:cNvSpPr txBox="1">
                <a:spLocks noChangeArrowheads="1"/>
              </p:cNvSpPr>
              <p:nvPr/>
            </p:nvSpPr>
            <p:spPr bwMode="auto">
              <a:xfrm>
                <a:off x="3285" y="2916"/>
                <a:ext cx="1078" cy="711"/>
              </a:xfrm>
              <a:prstGeom prst="rect">
                <a:avLst/>
              </a:prstGeom>
              <a:solidFill>
                <a:srgbClr val="FFFFFF">
                  <a:alpha val="0"/>
                </a:srgbClr>
              </a:solidFill>
              <a:ln w="9525">
                <a:solidFill>
                  <a:srgbClr val="FFFFFF">
                    <a:alpha val="0"/>
                  </a:srgbClr>
                </a:solidFill>
                <a:miter lim="800000"/>
                <a:headEnd/>
                <a:tailEnd/>
              </a:ln>
            </p:spPr>
            <p:txBody>
              <a:bodyPr/>
              <a:lstStyle/>
              <a:p>
                <a:pPr fontAlgn="base">
                  <a:spcAft>
                    <a:spcPts val="1000"/>
                  </a:spcAft>
                </a:pPr>
                <a:r>
                  <a:rPr lang="en-US" sz="14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a:t>
                </a:r>
                <a:r>
                  <a:rPr lang="en-US" sz="1400" kern="1200" baseline="-250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4</a:t>
                </a:r>
                <a:endParaRPr lang="en-IN" sz="1200">
                  <a:effectLst/>
                  <a:latin typeface="Times New Roman" panose="02020603050405020304" pitchFamily="18" charset="0"/>
                  <a:ea typeface="Times New Roman" panose="02020603050405020304" pitchFamily="18" charset="0"/>
                </a:endParaRPr>
              </a:p>
            </p:txBody>
          </p:sp>
          <p:sp>
            <p:nvSpPr>
              <p:cNvPr id="10" name="Text Box 5"/>
              <p:cNvSpPr txBox="1">
                <a:spLocks noChangeArrowheads="1"/>
              </p:cNvSpPr>
              <p:nvPr/>
            </p:nvSpPr>
            <p:spPr bwMode="auto">
              <a:xfrm>
                <a:off x="686" y="2364"/>
                <a:ext cx="808" cy="824"/>
              </a:xfrm>
              <a:prstGeom prst="rect">
                <a:avLst/>
              </a:prstGeom>
              <a:solidFill>
                <a:srgbClr val="FFFFFF">
                  <a:alpha val="0"/>
                </a:srgbClr>
              </a:solidFill>
              <a:ln w="9525">
                <a:solidFill>
                  <a:srgbClr val="FFFFFF">
                    <a:alpha val="0"/>
                  </a:srgbClr>
                </a:solidFill>
                <a:miter lim="800000"/>
                <a:headEnd/>
                <a:tailEnd/>
              </a:ln>
            </p:spPr>
            <p:txBody>
              <a:bodyPr/>
              <a:lstStyle/>
              <a:p>
                <a:pPr fontAlgn="base">
                  <a:spcAft>
                    <a:spcPts val="1000"/>
                  </a:spcAft>
                </a:pPr>
                <a:r>
                  <a:rPr lang="en-US" sz="14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a:t>
                </a:r>
                <a:r>
                  <a:rPr lang="en-US" sz="1400" kern="1200" baseline="-250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1</a:t>
                </a:r>
                <a:endParaRPr lang="en-IN" sz="1200">
                  <a:effectLst/>
                  <a:latin typeface="Times New Roman" panose="02020603050405020304" pitchFamily="18" charset="0"/>
                  <a:ea typeface="Times New Roman" panose="02020603050405020304" pitchFamily="18" charset="0"/>
                </a:endParaRPr>
              </a:p>
            </p:txBody>
          </p:sp>
          <p:sp>
            <p:nvSpPr>
              <p:cNvPr id="11" name="Text Box 6"/>
              <p:cNvSpPr txBox="1">
                <a:spLocks noChangeArrowheads="1"/>
              </p:cNvSpPr>
              <p:nvPr/>
            </p:nvSpPr>
            <p:spPr bwMode="auto">
              <a:xfrm>
                <a:off x="1112" y="1607"/>
                <a:ext cx="770" cy="694"/>
              </a:xfrm>
              <a:prstGeom prst="rect">
                <a:avLst/>
              </a:prstGeom>
              <a:solidFill>
                <a:srgbClr val="FFFFFF">
                  <a:alpha val="0"/>
                </a:srgbClr>
              </a:solidFill>
              <a:ln w="9525">
                <a:solidFill>
                  <a:srgbClr val="FFFFFF">
                    <a:alpha val="0"/>
                  </a:srgbClr>
                </a:solidFill>
                <a:miter lim="800000"/>
                <a:headEnd/>
                <a:tailEnd/>
              </a:ln>
            </p:spPr>
            <p:txBody>
              <a:bodyPr/>
              <a:lstStyle/>
              <a:p>
                <a:pPr fontAlgn="base">
                  <a:spcAft>
                    <a:spcPts val="1000"/>
                  </a:spcAft>
                </a:pPr>
                <a:r>
                  <a:rPr lang="en-US" sz="14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a:t>
                </a:r>
                <a:r>
                  <a:rPr lang="en-US" sz="1400" kern="1200" baseline="-250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5</a:t>
                </a:r>
                <a:endParaRPr lang="en-IN" sz="1200">
                  <a:effectLst/>
                  <a:latin typeface="Times New Roman" panose="02020603050405020304" pitchFamily="18" charset="0"/>
                  <a:ea typeface="Times New Roman" panose="02020603050405020304" pitchFamily="18" charset="0"/>
                </a:endParaRPr>
              </a:p>
            </p:txBody>
          </p:sp>
          <p:sp>
            <p:nvSpPr>
              <p:cNvPr id="12" name="Text Box 7"/>
              <p:cNvSpPr txBox="1">
                <a:spLocks noChangeArrowheads="1"/>
              </p:cNvSpPr>
              <p:nvPr/>
            </p:nvSpPr>
            <p:spPr bwMode="auto">
              <a:xfrm>
                <a:off x="3380" y="1782"/>
                <a:ext cx="759" cy="709"/>
              </a:xfrm>
              <a:prstGeom prst="rect">
                <a:avLst/>
              </a:prstGeom>
              <a:solidFill>
                <a:srgbClr val="FFFFFF">
                  <a:alpha val="0"/>
                </a:srgbClr>
              </a:solidFill>
              <a:ln w="9525">
                <a:solidFill>
                  <a:srgbClr val="FFFFFF">
                    <a:alpha val="0"/>
                  </a:srgbClr>
                </a:solidFill>
                <a:miter lim="800000"/>
                <a:headEnd/>
                <a:tailEnd/>
              </a:ln>
            </p:spPr>
            <p:txBody>
              <a:bodyPr/>
              <a:lstStyle/>
              <a:p>
                <a:pPr fontAlgn="base">
                  <a:spcAft>
                    <a:spcPts val="1000"/>
                  </a:spcAft>
                </a:pPr>
                <a:r>
                  <a:rPr lang="en-US" sz="14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a:t>
                </a:r>
                <a:r>
                  <a:rPr lang="en-US" sz="1400" kern="1200" baseline="-250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2</a:t>
                </a:r>
                <a:endParaRPr lang="en-IN" sz="1200">
                  <a:effectLst/>
                  <a:latin typeface="Times New Roman" panose="02020603050405020304" pitchFamily="18" charset="0"/>
                  <a:ea typeface="Times New Roman" panose="02020603050405020304" pitchFamily="18" charset="0"/>
                </a:endParaRPr>
              </a:p>
            </p:txBody>
          </p:sp>
          <p:sp>
            <p:nvSpPr>
              <p:cNvPr id="13" name="Text Box 8"/>
              <p:cNvSpPr txBox="1">
                <a:spLocks noChangeArrowheads="1"/>
              </p:cNvSpPr>
              <p:nvPr/>
            </p:nvSpPr>
            <p:spPr bwMode="auto">
              <a:xfrm>
                <a:off x="2928" y="-164"/>
                <a:ext cx="913" cy="717"/>
              </a:xfrm>
              <a:prstGeom prst="rect">
                <a:avLst/>
              </a:prstGeom>
              <a:solidFill>
                <a:srgbClr val="FFFFFF">
                  <a:alpha val="0"/>
                </a:srgbClr>
              </a:solidFill>
              <a:ln w="9525">
                <a:solidFill>
                  <a:srgbClr val="FFFFFF">
                    <a:alpha val="0"/>
                  </a:srgbClr>
                </a:solidFill>
                <a:miter lim="800000"/>
                <a:headEnd/>
                <a:tailEnd/>
              </a:ln>
            </p:spPr>
            <p:txBody>
              <a:bodyPr/>
              <a:lstStyle/>
              <a:p>
                <a:pPr fontAlgn="base">
                  <a:spcAft>
                    <a:spcPts val="1000"/>
                  </a:spcAft>
                </a:pPr>
                <a:r>
                  <a:rPr lang="en-US" sz="14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a:t>
                </a:r>
                <a:r>
                  <a:rPr lang="en-US" sz="1400" kern="1200" baseline="-250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3</a:t>
                </a:r>
                <a:endParaRPr lang="en-IN" sz="1200">
                  <a:effectLst/>
                  <a:latin typeface="Times New Roman" panose="02020603050405020304" pitchFamily="18" charset="0"/>
                  <a:ea typeface="Times New Roman" panose="02020603050405020304" pitchFamily="18" charset="0"/>
                </a:endParaRPr>
              </a:p>
            </p:txBody>
          </p:sp>
          <p:cxnSp>
            <p:nvCxnSpPr>
              <p:cNvPr id="14" name="AutoShape 10"/>
              <p:cNvCxnSpPr>
                <a:cxnSpLocks noChangeShapeType="1"/>
              </p:cNvCxnSpPr>
              <p:nvPr/>
            </p:nvCxnSpPr>
            <p:spPr bwMode="auto">
              <a:xfrm flipV="1">
                <a:off x="1402" y="275"/>
                <a:ext cx="2535" cy="7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1"/>
              <p:cNvCxnSpPr>
                <a:cxnSpLocks noChangeShapeType="1"/>
              </p:cNvCxnSpPr>
              <p:nvPr/>
            </p:nvCxnSpPr>
            <p:spPr bwMode="auto">
              <a:xfrm flipV="1">
                <a:off x="905" y="738"/>
                <a:ext cx="3500" cy="235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2"/>
              <p:cNvCxnSpPr>
                <a:cxnSpLocks noChangeShapeType="1"/>
              </p:cNvCxnSpPr>
              <p:nvPr/>
            </p:nvCxnSpPr>
            <p:spPr bwMode="auto">
              <a:xfrm flipV="1">
                <a:off x="1889" y="1069"/>
                <a:ext cx="3193" cy="180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13"/>
              <p:cNvCxnSpPr>
                <a:cxnSpLocks noChangeShapeType="1"/>
              </p:cNvCxnSpPr>
              <p:nvPr/>
            </p:nvCxnSpPr>
            <p:spPr bwMode="auto">
              <a:xfrm flipV="1">
                <a:off x="-551" y="1922"/>
                <a:ext cx="3703" cy="41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14"/>
              <p:cNvCxnSpPr>
                <a:cxnSpLocks noChangeShapeType="1"/>
              </p:cNvCxnSpPr>
              <p:nvPr/>
            </p:nvCxnSpPr>
            <p:spPr bwMode="auto">
              <a:xfrm flipV="1">
                <a:off x="308" y="2743"/>
                <a:ext cx="4622" cy="86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7" name="Straight Connector 6"/>
            <p:cNvCxnSpPr/>
            <p:nvPr/>
          </p:nvCxnSpPr>
          <p:spPr>
            <a:xfrm>
              <a:off x="1879410" y="579048"/>
              <a:ext cx="1375726" cy="626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7"/>
            <p:cNvSpPr txBox="1">
              <a:spLocks noChangeArrowheads="1"/>
            </p:cNvSpPr>
            <p:nvPr/>
          </p:nvSpPr>
          <p:spPr bwMode="auto">
            <a:xfrm>
              <a:off x="2064310" y="390347"/>
              <a:ext cx="537077" cy="509717"/>
            </a:xfrm>
            <a:prstGeom prst="rect">
              <a:avLst/>
            </a:prstGeom>
            <a:solidFill>
              <a:srgbClr val="FFFFFF">
                <a:alpha val="0"/>
              </a:srgbClr>
            </a:solidFill>
            <a:ln w="9525">
              <a:solidFill>
                <a:srgbClr val="FFFFFF">
                  <a:alpha val="0"/>
                </a:srgbClr>
              </a:solidFill>
              <a:miter lim="800000"/>
              <a:headEnd/>
              <a:tailEnd/>
            </a:ln>
          </p:spPr>
          <p:txBody>
            <a:bodyPr/>
            <a:lstStyle/>
            <a:p>
              <a:pPr fontAlgn="base">
                <a:spcAft>
                  <a:spcPts val="1000"/>
                </a:spcAft>
              </a:pPr>
              <a:r>
                <a:rPr lang="en-US" sz="14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a:t>
              </a:r>
              <a:r>
                <a:rPr lang="en-US" sz="1400" kern="1200" baseline="-250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6</a:t>
              </a:r>
              <a:endParaRPr lang="en-IN" sz="1200">
                <a:effectLst/>
                <a:latin typeface="Times New Roman" panose="02020603050405020304" pitchFamily="18" charset="0"/>
                <a:ea typeface="Times New Roman" panose="02020603050405020304" pitchFamily="18" charset="0"/>
              </a:endParaRPr>
            </a:p>
          </p:txBody>
        </p:sp>
      </p:grpSp>
      <p:sp>
        <p:nvSpPr>
          <p:cNvPr id="19" name="Rectangle 22"/>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82114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6626" name="Subtitle 2"/>
          <p:cNvSpPr>
            <a:spLocks noGrp="1"/>
          </p:cNvSpPr>
          <p:nvPr>
            <p:ph type="subTitle" idx="1"/>
          </p:nvPr>
        </p:nvSpPr>
        <p:spPr>
          <a:xfrm>
            <a:off x="1214438" y="1571625"/>
            <a:ext cx="6929437" cy="4999038"/>
          </a:xfrm>
        </p:spPr>
        <p:txBody>
          <a:bodyPr/>
          <a:lstStyle/>
          <a:p>
            <a:pPr marR="0" algn="l" eaLnBrk="1" hangingPunct="1">
              <a:lnSpc>
                <a:spcPct val="90000"/>
              </a:lnSpc>
            </a:pPr>
            <a:r>
              <a:rPr lang="en-US" sz="2000" dirty="0" smtClean="0">
                <a:latin typeface="Times New Roman" panose="02020603050405020304" pitchFamily="18" charset="0"/>
                <a:cs typeface="Times New Roman" panose="02020603050405020304" pitchFamily="18" charset="0"/>
              </a:rPr>
              <a:t>Triangulation: A decomposition of a polygon into triangles by a maximal set of non-intersecting diagonals.</a:t>
            </a: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r>
              <a:rPr lang="en-US" sz="2000" b="1" dirty="0" smtClean="0">
                <a:latin typeface="Times New Roman" panose="02020603050405020304" pitchFamily="18" charset="0"/>
                <a:cs typeface="Times New Roman" panose="02020603050405020304" pitchFamily="18" charset="0"/>
              </a:rPr>
              <a:t>Note: </a:t>
            </a:r>
            <a:r>
              <a:rPr lang="en-US" sz="2000" dirty="0" smtClean="0">
                <a:latin typeface="Times New Roman" panose="02020603050405020304" pitchFamily="18" charset="0"/>
                <a:cs typeface="Times New Roman" panose="02020603050405020304" pitchFamily="18" charset="0"/>
              </a:rPr>
              <a:t> Triangulations are usually not unique.</a:t>
            </a:r>
          </a:p>
          <a:p>
            <a:pPr marR="0" algn="l" eaLnBrk="1" hangingPunct="1">
              <a:lnSpc>
                <a:spcPct val="90000"/>
              </a:lnSpc>
            </a:pPr>
            <a:endParaRPr lang="en-US" sz="1000" b="1" dirty="0" smtClean="0">
              <a:latin typeface="Times New Roman" panose="02020603050405020304" pitchFamily="18" charset="0"/>
              <a:cs typeface="Times New Roman" panose="02020603050405020304" pitchFamily="18" charset="0"/>
            </a:endParaRPr>
          </a:p>
          <a:p>
            <a:pPr marR="0" algn="l" eaLnBrk="1" hangingPunct="1">
              <a:lnSpc>
                <a:spcPct val="90000"/>
              </a:lnSpc>
            </a:pPr>
            <a:r>
              <a:rPr lang="en-US" sz="2000" b="1" dirty="0" smtClean="0">
                <a:latin typeface="Times New Roman" panose="02020603050405020304" pitchFamily="18" charset="0"/>
                <a:cs typeface="Times New Roman" panose="02020603050405020304" pitchFamily="18" charset="0"/>
              </a:rPr>
              <a:t>Theorem: </a:t>
            </a:r>
            <a:r>
              <a:rPr lang="en-US" sz="2000" dirty="0" smtClean="0">
                <a:latin typeface="Times New Roman" panose="02020603050405020304" pitchFamily="18" charset="0"/>
                <a:cs typeface="Times New Roman" panose="02020603050405020304" pitchFamily="18" charset="0"/>
              </a:rPr>
              <a:t>Every simple polygon admits triangulations it consists of exactly </a:t>
            </a:r>
            <a:r>
              <a:rPr lang="en-US" sz="2000" i="1"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-2 triangles</a:t>
            </a:r>
            <a:r>
              <a:rPr lang="en-US" sz="2000" b="1" dirty="0" smtClean="0">
                <a:latin typeface="Times New Roman" panose="02020603050405020304" pitchFamily="18" charset="0"/>
                <a:cs typeface="Times New Roman" panose="02020603050405020304" pitchFamily="18" charset="0"/>
              </a:rPr>
              <a:t>.</a:t>
            </a:r>
          </a:p>
        </p:txBody>
      </p:sp>
      <p:grpSp>
        <p:nvGrpSpPr>
          <p:cNvPr id="26627" name="Group 2"/>
          <p:cNvGrpSpPr>
            <a:grpSpLocks/>
          </p:cNvGrpSpPr>
          <p:nvPr/>
        </p:nvGrpSpPr>
        <p:grpSpPr bwMode="auto">
          <a:xfrm>
            <a:off x="5034855" y="2357438"/>
            <a:ext cx="3857625" cy="2428875"/>
            <a:chOff x="2700" y="10207"/>
            <a:chExt cx="5385" cy="3330"/>
          </a:xfrm>
        </p:grpSpPr>
        <p:cxnSp>
          <p:nvCxnSpPr>
            <p:cNvPr id="26629" name="AutoShape 3"/>
            <p:cNvCxnSpPr>
              <a:cxnSpLocks noChangeShapeType="1"/>
            </p:cNvCxnSpPr>
            <p:nvPr/>
          </p:nvCxnSpPr>
          <p:spPr bwMode="auto">
            <a:xfrm flipV="1">
              <a:off x="2700" y="11017"/>
              <a:ext cx="630" cy="12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30" name="AutoShape 4"/>
            <p:cNvCxnSpPr>
              <a:cxnSpLocks noChangeShapeType="1"/>
            </p:cNvCxnSpPr>
            <p:nvPr/>
          </p:nvCxnSpPr>
          <p:spPr bwMode="auto">
            <a:xfrm flipV="1">
              <a:off x="2700" y="12172"/>
              <a:ext cx="1185" cy="9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31" name="AutoShape 5"/>
            <p:cNvCxnSpPr>
              <a:cxnSpLocks noChangeShapeType="1"/>
            </p:cNvCxnSpPr>
            <p:nvPr/>
          </p:nvCxnSpPr>
          <p:spPr bwMode="auto">
            <a:xfrm flipH="1">
              <a:off x="3660" y="12172"/>
              <a:ext cx="225" cy="7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32" name="AutoShape 6"/>
            <p:cNvCxnSpPr>
              <a:cxnSpLocks noChangeShapeType="1"/>
            </p:cNvCxnSpPr>
            <p:nvPr/>
          </p:nvCxnSpPr>
          <p:spPr bwMode="auto">
            <a:xfrm flipH="1">
              <a:off x="2865" y="12892"/>
              <a:ext cx="795" cy="3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33" name="AutoShape 7"/>
            <p:cNvCxnSpPr>
              <a:cxnSpLocks noChangeShapeType="1"/>
            </p:cNvCxnSpPr>
            <p:nvPr/>
          </p:nvCxnSpPr>
          <p:spPr bwMode="auto">
            <a:xfrm>
              <a:off x="3660" y="12892"/>
              <a:ext cx="765" cy="3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34" name="AutoShape 8"/>
            <p:cNvCxnSpPr>
              <a:cxnSpLocks noChangeShapeType="1"/>
            </p:cNvCxnSpPr>
            <p:nvPr/>
          </p:nvCxnSpPr>
          <p:spPr bwMode="auto">
            <a:xfrm flipV="1">
              <a:off x="3660" y="11932"/>
              <a:ext cx="1080" cy="9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35" name="AutoShape 9"/>
            <p:cNvCxnSpPr>
              <a:cxnSpLocks noChangeShapeType="1"/>
            </p:cNvCxnSpPr>
            <p:nvPr/>
          </p:nvCxnSpPr>
          <p:spPr bwMode="auto">
            <a:xfrm flipV="1">
              <a:off x="3885" y="11932"/>
              <a:ext cx="855" cy="2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36" name="AutoShape 10"/>
            <p:cNvCxnSpPr>
              <a:cxnSpLocks noChangeShapeType="1"/>
            </p:cNvCxnSpPr>
            <p:nvPr/>
          </p:nvCxnSpPr>
          <p:spPr bwMode="auto">
            <a:xfrm>
              <a:off x="4740" y="11932"/>
              <a:ext cx="825" cy="78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37" name="AutoShape 11"/>
            <p:cNvCxnSpPr>
              <a:cxnSpLocks noChangeShapeType="1"/>
            </p:cNvCxnSpPr>
            <p:nvPr/>
          </p:nvCxnSpPr>
          <p:spPr bwMode="auto">
            <a:xfrm flipV="1">
              <a:off x="4425" y="12712"/>
              <a:ext cx="1140" cy="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38" name="AutoShape 12"/>
            <p:cNvCxnSpPr>
              <a:cxnSpLocks noChangeShapeType="1"/>
            </p:cNvCxnSpPr>
            <p:nvPr/>
          </p:nvCxnSpPr>
          <p:spPr bwMode="auto">
            <a:xfrm flipV="1">
              <a:off x="4740" y="11302"/>
              <a:ext cx="615" cy="6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39" name="AutoShape 13"/>
            <p:cNvCxnSpPr>
              <a:cxnSpLocks noChangeShapeType="1"/>
            </p:cNvCxnSpPr>
            <p:nvPr/>
          </p:nvCxnSpPr>
          <p:spPr bwMode="auto">
            <a:xfrm flipH="1" flipV="1">
              <a:off x="4245" y="11017"/>
              <a:ext cx="1110" cy="28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40" name="AutoShape 14"/>
            <p:cNvCxnSpPr>
              <a:cxnSpLocks noChangeShapeType="1"/>
            </p:cNvCxnSpPr>
            <p:nvPr/>
          </p:nvCxnSpPr>
          <p:spPr bwMode="auto">
            <a:xfrm>
              <a:off x="5235" y="10207"/>
              <a:ext cx="120" cy="10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41" name="AutoShape 15"/>
            <p:cNvCxnSpPr>
              <a:cxnSpLocks noChangeShapeType="1"/>
            </p:cNvCxnSpPr>
            <p:nvPr/>
          </p:nvCxnSpPr>
          <p:spPr bwMode="auto">
            <a:xfrm flipV="1">
              <a:off x="5700" y="13042"/>
              <a:ext cx="1155" cy="4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42" name="AutoShape 16"/>
            <p:cNvCxnSpPr>
              <a:cxnSpLocks noChangeShapeType="1"/>
            </p:cNvCxnSpPr>
            <p:nvPr/>
          </p:nvCxnSpPr>
          <p:spPr bwMode="auto">
            <a:xfrm flipV="1">
              <a:off x="5565" y="11932"/>
              <a:ext cx="1080" cy="78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43" name="AutoShape 17"/>
            <p:cNvCxnSpPr>
              <a:cxnSpLocks noChangeShapeType="1"/>
            </p:cNvCxnSpPr>
            <p:nvPr/>
          </p:nvCxnSpPr>
          <p:spPr bwMode="auto">
            <a:xfrm flipV="1">
              <a:off x="5355" y="11017"/>
              <a:ext cx="840" cy="28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44" name="AutoShape 18"/>
            <p:cNvCxnSpPr>
              <a:cxnSpLocks noChangeShapeType="1"/>
            </p:cNvCxnSpPr>
            <p:nvPr/>
          </p:nvCxnSpPr>
          <p:spPr bwMode="auto">
            <a:xfrm>
              <a:off x="6195" y="11017"/>
              <a:ext cx="450" cy="91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45" name="AutoShape 19"/>
            <p:cNvCxnSpPr>
              <a:cxnSpLocks noChangeShapeType="1"/>
            </p:cNvCxnSpPr>
            <p:nvPr/>
          </p:nvCxnSpPr>
          <p:spPr bwMode="auto">
            <a:xfrm>
              <a:off x="6195" y="11017"/>
              <a:ext cx="145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46" name="AutoShape 20"/>
            <p:cNvCxnSpPr>
              <a:cxnSpLocks noChangeShapeType="1"/>
            </p:cNvCxnSpPr>
            <p:nvPr/>
          </p:nvCxnSpPr>
          <p:spPr bwMode="auto">
            <a:xfrm flipV="1">
              <a:off x="6645" y="11632"/>
              <a:ext cx="1440" cy="3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47" name="AutoShape 21"/>
            <p:cNvCxnSpPr>
              <a:cxnSpLocks noChangeShapeType="1"/>
            </p:cNvCxnSpPr>
            <p:nvPr/>
          </p:nvCxnSpPr>
          <p:spPr bwMode="auto">
            <a:xfrm>
              <a:off x="7650" y="11017"/>
              <a:ext cx="435" cy="61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48" name="AutoShape 22"/>
            <p:cNvCxnSpPr>
              <a:cxnSpLocks noChangeShapeType="1"/>
            </p:cNvCxnSpPr>
            <p:nvPr/>
          </p:nvCxnSpPr>
          <p:spPr bwMode="auto">
            <a:xfrm>
              <a:off x="3330" y="11017"/>
              <a:ext cx="555" cy="115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49" name="AutoShape 23"/>
            <p:cNvCxnSpPr>
              <a:cxnSpLocks noChangeShapeType="1"/>
            </p:cNvCxnSpPr>
            <p:nvPr/>
          </p:nvCxnSpPr>
          <p:spPr bwMode="auto">
            <a:xfrm>
              <a:off x="2700" y="12262"/>
              <a:ext cx="960" cy="6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50" name="AutoShape 24"/>
            <p:cNvCxnSpPr>
              <a:cxnSpLocks noChangeShapeType="1"/>
            </p:cNvCxnSpPr>
            <p:nvPr/>
          </p:nvCxnSpPr>
          <p:spPr bwMode="auto">
            <a:xfrm>
              <a:off x="2865" y="13252"/>
              <a:ext cx="156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51" name="AutoShape 25"/>
            <p:cNvCxnSpPr>
              <a:cxnSpLocks noChangeShapeType="1"/>
            </p:cNvCxnSpPr>
            <p:nvPr/>
          </p:nvCxnSpPr>
          <p:spPr bwMode="auto">
            <a:xfrm flipH="1">
              <a:off x="4425" y="11932"/>
              <a:ext cx="315" cy="13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52" name="AutoShape 26"/>
            <p:cNvCxnSpPr>
              <a:cxnSpLocks noChangeShapeType="1"/>
            </p:cNvCxnSpPr>
            <p:nvPr/>
          </p:nvCxnSpPr>
          <p:spPr bwMode="auto">
            <a:xfrm>
              <a:off x="5355" y="11303"/>
              <a:ext cx="210" cy="141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53" name="AutoShape 27"/>
            <p:cNvCxnSpPr>
              <a:cxnSpLocks noChangeShapeType="1"/>
            </p:cNvCxnSpPr>
            <p:nvPr/>
          </p:nvCxnSpPr>
          <p:spPr bwMode="auto">
            <a:xfrm flipV="1">
              <a:off x="4245" y="10207"/>
              <a:ext cx="990" cy="81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54" name="AutoShape 28"/>
            <p:cNvCxnSpPr>
              <a:cxnSpLocks noChangeShapeType="1"/>
            </p:cNvCxnSpPr>
            <p:nvPr/>
          </p:nvCxnSpPr>
          <p:spPr bwMode="auto">
            <a:xfrm>
              <a:off x="5565" y="12712"/>
              <a:ext cx="135" cy="8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55" name="AutoShape 29"/>
            <p:cNvCxnSpPr>
              <a:cxnSpLocks noChangeShapeType="1"/>
            </p:cNvCxnSpPr>
            <p:nvPr/>
          </p:nvCxnSpPr>
          <p:spPr bwMode="auto">
            <a:xfrm>
              <a:off x="5565" y="12712"/>
              <a:ext cx="1290" cy="3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56" name="AutoShape 30"/>
            <p:cNvCxnSpPr>
              <a:cxnSpLocks noChangeShapeType="1"/>
            </p:cNvCxnSpPr>
            <p:nvPr/>
          </p:nvCxnSpPr>
          <p:spPr bwMode="auto">
            <a:xfrm>
              <a:off x="6645" y="11932"/>
              <a:ext cx="210" cy="111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57" name="AutoShape 31"/>
            <p:cNvCxnSpPr>
              <a:cxnSpLocks noChangeShapeType="1"/>
            </p:cNvCxnSpPr>
            <p:nvPr/>
          </p:nvCxnSpPr>
          <p:spPr bwMode="auto">
            <a:xfrm flipH="1">
              <a:off x="5565" y="11017"/>
              <a:ext cx="630" cy="16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658" name="AutoShape 32"/>
            <p:cNvCxnSpPr>
              <a:cxnSpLocks noChangeShapeType="1"/>
            </p:cNvCxnSpPr>
            <p:nvPr/>
          </p:nvCxnSpPr>
          <p:spPr bwMode="auto">
            <a:xfrm flipV="1">
              <a:off x="6645" y="11017"/>
              <a:ext cx="1005" cy="91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7" name="Title 1"/>
          <p:cNvSpPr>
            <a:spLocks noGrp="1"/>
          </p:cNvSpPr>
          <p:nvPr>
            <p:ph type="ctrTitle"/>
          </p:nvPr>
        </p:nvSpPr>
        <p:spPr>
          <a:xfrm>
            <a:off x="214282" y="332656"/>
            <a:ext cx="8572560" cy="667452"/>
          </a:xfrm>
          <a:ln>
            <a:miter lim="800000"/>
            <a:headEnd/>
            <a:tailEnd/>
          </a:ln>
        </p:spPr>
        <p:txBody>
          <a:bodyPr>
            <a:normAutofit fontScale="90000"/>
          </a:bodyPr>
          <a:lstStyle/>
          <a:p>
            <a:pPr algn="ctr" eaLnBrk="1" fontAlgn="auto" hangingPunct="1">
              <a:spcAft>
                <a:spcPts val="0"/>
              </a:spcAft>
              <a:defRPr/>
            </a:pPr>
            <a:r>
              <a:rPr lang="en-US" sz="4400" dirty="0" smtClean="0">
                <a:solidFill>
                  <a:srgbClr val="9900CC"/>
                </a:solidFill>
                <a:latin typeface="Times New Roman" pitchFamily="18" charset="0"/>
                <a:cs typeface="Times New Roman" pitchFamily="18" charset="0"/>
              </a:rPr>
              <a:t>Art Gallery Problem</a:t>
            </a:r>
            <a:endParaRPr lang="en-IN" sz="4400" dirty="0">
              <a:solidFill>
                <a:srgbClr val="9900CC"/>
              </a:solidFill>
            </a:endParaRPr>
          </a:p>
        </p:txBody>
      </p:sp>
      <p:grpSp>
        <p:nvGrpSpPr>
          <p:cNvPr id="36" name="Group 2"/>
          <p:cNvGrpSpPr>
            <a:grpSpLocks/>
          </p:cNvGrpSpPr>
          <p:nvPr/>
        </p:nvGrpSpPr>
        <p:grpSpPr bwMode="auto">
          <a:xfrm>
            <a:off x="999929" y="2291792"/>
            <a:ext cx="3857625" cy="2428875"/>
            <a:chOff x="2700" y="10207"/>
            <a:chExt cx="5385" cy="3330"/>
          </a:xfrm>
        </p:grpSpPr>
        <p:cxnSp>
          <p:nvCxnSpPr>
            <p:cNvPr id="38" name="AutoShape 3"/>
            <p:cNvCxnSpPr>
              <a:cxnSpLocks noChangeShapeType="1"/>
            </p:cNvCxnSpPr>
            <p:nvPr/>
          </p:nvCxnSpPr>
          <p:spPr bwMode="auto">
            <a:xfrm flipV="1">
              <a:off x="2700" y="11017"/>
              <a:ext cx="630" cy="12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 name="AutoShape 6"/>
            <p:cNvCxnSpPr>
              <a:cxnSpLocks noChangeShapeType="1"/>
            </p:cNvCxnSpPr>
            <p:nvPr/>
          </p:nvCxnSpPr>
          <p:spPr bwMode="auto">
            <a:xfrm flipH="1">
              <a:off x="2865" y="12892"/>
              <a:ext cx="795" cy="3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4" name="AutoShape 9"/>
            <p:cNvCxnSpPr>
              <a:cxnSpLocks noChangeShapeType="1"/>
            </p:cNvCxnSpPr>
            <p:nvPr/>
          </p:nvCxnSpPr>
          <p:spPr bwMode="auto">
            <a:xfrm flipV="1">
              <a:off x="3885" y="11932"/>
              <a:ext cx="855" cy="2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 name="AutoShape 11"/>
            <p:cNvCxnSpPr>
              <a:cxnSpLocks noChangeShapeType="1"/>
            </p:cNvCxnSpPr>
            <p:nvPr/>
          </p:nvCxnSpPr>
          <p:spPr bwMode="auto">
            <a:xfrm flipV="1">
              <a:off x="4425" y="12712"/>
              <a:ext cx="1140" cy="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 name="AutoShape 12"/>
            <p:cNvCxnSpPr>
              <a:cxnSpLocks noChangeShapeType="1"/>
            </p:cNvCxnSpPr>
            <p:nvPr/>
          </p:nvCxnSpPr>
          <p:spPr bwMode="auto">
            <a:xfrm flipV="1">
              <a:off x="4740" y="11302"/>
              <a:ext cx="615" cy="6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13"/>
            <p:cNvCxnSpPr>
              <a:cxnSpLocks noChangeShapeType="1"/>
            </p:cNvCxnSpPr>
            <p:nvPr/>
          </p:nvCxnSpPr>
          <p:spPr bwMode="auto">
            <a:xfrm flipH="1" flipV="1">
              <a:off x="4245" y="11017"/>
              <a:ext cx="1110" cy="28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9" name="AutoShape 14"/>
            <p:cNvCxnSpPr>
              <a:cxnSpLocks noChangeShapeType="1"/>
            </p:cNvCxnSpPr>
            <p:nvPr/>
          </p:nvCxnSpPr>
          <p:spPr bwMode="auto">
            <a:xfrm>
              <a:off x="5235" y="10207"/>
              <a:ext cx="120" cy="10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 name="AutoShape 15"/>
            <p:cNvCxnSpPr>
              <a:cxnSpLocks noChangeShapeType="1"/>
            </p:cNvCxnSpPr>
            <p:nvPr/>
          </p:nvCxnSpPr>
          <p:spPr bwMode="auto">
            <a:xfrm flipV="1">
              <a:off x="5700" y="13042"/>
              <a:ext cx="1155" cy="4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2" name="AutoShape 17"/>
            <p:cNvCxnSpPr>
              <a:cxnSpLocks noChangeShapeType="1"/>
            </p:cNvCxnSpPr>
            <p:nvPr/>
          </p:nvCxnSpPr>
          <p:spPr bwMode="auto">
            <a:xfrm flipV="1">
              <a:off x="5355" y="11017"/>
              <a:ext cx="840" cy="28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4" name="AutoShape 19"/>
            <p:cNvCxnSpPr>
              <a:cxnSpLocks noChangeShapeType="1"/>
            </p:cNvCxnSpPr>
            <p:nvPr/>
          </p:nvCxnSpPr>
          <p:spPr bwMode="auto">
            <a:xfrm>
              <a:off x="6195" y="11017"/>
              <a:ext cx="145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5" name="AutoShape 20"/>
            <p:cNvCxnSpPr>
              <a:cxnSpLocks noChangeShapeType="1"/>
            </p:cNvCxnSpPr>
            <p:nvPr/>
          </p:nvCxnSpPr>
          <p:spPr bwMode="auto">
            <a:xfrm flipV="1">
              <a:off x="6645" y="11632"/>
              <a:ext cx="1440" cy="3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6" name="AutoShape 21"/>
            <p:cNvCxnSpPr>
              <a:cxnSpLocks noChangeShapeType="1"/>
            </p:cNvCxnSpPr>
            <p:nvPr/>
          </p:nvCxnSpPr>
          <p:spPr bwMode="auto">
            <a:xfrm>
              <a:off x="7650" y="11017"/>
              <a:ext cx="435" cy="61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 name="AutoShape 22"/>
            <p:cNvCxnSpPr>
              <a:cxnSpLocks noChangeShapeType="1"/>
            </p:cNvCxnSpPr>
            <p:nvPr/>
          </p:nvCxnSpPr>
          <p:spPr bwMode="auto">
            <a:xfrm>
              <a:off x="3330" y="11017"/>
              <a:ext cx="555" cy="115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 name="AutoShape 23"/>
            <p:cNvCxnSpPr>
              <a:cxnSpLocks noChangeShapeType="1"/>
            </p:cNvCxnSpPr>
            <p:nvPr/>
          </p:nvCxnSpPr>
          <p:spPr bwMode="auto">
            <a:xfrm>
              <a:off x="2700" y="12262"/>
              <a:ext cx="960" cy="6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9" name="AutoShape 24"/>
            <p:cNvCxnSpPr>
              <a:cxnSpLocks noChangeShapeType="1"/>
            </p:cNvCxnSpPr>
            <p:nvPr/>
          </p:nvCxnSpPr>
          <p:spPr bwMode="auto">
            <a:xfrm>
              <a:off x="2865" y="13252"/>
              <a:ext cx="156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 name="AutoShape 27"/>
            <p:cNvCxnSpPr>
              <a:cxnSpLocks noChangeShapeType="1"/>
            </p:cNvCxnSpPr>
            <p:nvPr/>
          </p:nvCxnSpPr>
          <p:spPr bwMode="auto">
            <a:xfrm flipV="1">
              <a:off x="4245" y="10207"/>
              <a:ext cx="990" cy="81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3" name="AutoShape 28"/>
            <p:cNvCxnSpPr>
              <a:cxnSpLocks noChangeShapeType="1"/>
            </p:cNvCxnSpPr>
            <p:nvPr/>
          </p:nvCxnSpPr>
          <p:spPr bwMode="auto">
            <a:xfrm>
              <a:off x="5565" y="12712"/>
              <a:ext cx="135" cy="8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5" name="AutoShape 30"/>
            <p:cNvCxnSpPr>
              <a:cxnSpLocks noChangeShapeType="1"/>
            </p:cNvCxnSpPr>
            <p:nvPr/>
          </p:nvCxnSpPr>
          <p:spPr bwMode="auto">
            <a:xfrm>
              <a:off x="6645" y="11932"/>
              <a:ext cx="210" cy="111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584968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7650" name="Subtitle 2"/>
          <p:cNvSpPr>
            <a:spLocks noGrp="1"/>
          </p:cNvSpPr>
          <p:nvPr>
            <p:ph type="subTitle" idx="1"/>
          </p:nvPr>
        </p:nvSpPr>
        <p:spPr>
          <a:xfrm>
            <a:off x="1285875" y="1143000"/>
            <a:ext cx="6643688" cy="5427663"/>
          </a:xfrm>
        </p:spPr>
        <p:txBody>
          <a:bodyPr/>
          <a:lstStyle/>
          <a:p>
            <a:pPr marR="0" algn="l" eaLnBrk="1" hangingPunct="1"/>
            <a:r>
              <a:rPr lang="en-US" sz="2000" b="1" smtClean="0">
                <a:latin typeface="Times New Roman" panose="02020603050405020304" pitchFamily="18" charset="0"/>
                <a:cs typeface="Times New Roman" panose="02020603050405020304" pitchFamily="18" charset="0"/>
              </a:rPr>
              <a:t>Conclusion:</a:t>
            </a:r>
            <a:endParaRPr lang="en-US" sz="2000" smtClean="0">
              <a:latin typeface="Times New Roman" panose="02020603050405020304" pitchFamily="18" charset="0"/>
              <a:cs typeface="Times New Roman" panose="02020603050405020304" pitchFamily="18" charset="0"/>
            </a:endParaRPr>
          </a:p>
          <a:p>
            <a:pPr marR="0" algn="l" eaLnBrk="1" hangingPunct="1"/>
            <a:r>
              <a:rPr lang="en-US" sz="2000" smtClean="0">
                <a:latin typeface="Times New Roman" panose="02020603050405020304" pitchFamily="18" charset="0"/>
                <a:cs typeface="Times New Roman" panose="02020603050405020304" pitchFamily="18" charset="0"/>
              </a:rPr>
              <a:t>Theorem 3.1 implies that any simple polygon with </a:t>
            </a:r>
            <a:r>
              <a:rPr lang="en-US" sz="2000" i="1" smtClean="0">
                <a:latin typeface="Times New Roman" panose="02020603050405020304" pitchFamily="18" charset="0"/>
                <a:cs typeface="Times New Roman" panose="02020603050405020304" pitchFamily="18" charset="0"/>
              </a:rPr>
              <a:t>n</a:t>
            </a:r>
            <a:r>
              <a:rPr lang="en-US" sz="2000" smtClean="0">
                <a:latin typeface="Times New Roman" panose="02020603050405020304" pitchFamily="18" charset="0"/>
                <a:cs typeface="Times New Roman" panose="02020603050405020304" pitchFamily="18" charset="0"/>
              </a:rPr>
              <a:t> vertices guarded with </a:t>
            </a:r>
            <a:r>
              <a:rPr lang="en-US" sz="2000" i="1" smtClean="0">
                <a:latin typeface="Times New Roman" panose="02020603050405020304" pitchFamily="18" charset="0"/>
                <a:cs typeface="Times New Roman" panose="02020603050405020304" pitchFamily="18" charset="0"/>
              </a:rPr>
              <a:t>n</a:t>
            </a:r>
            <a:r>
              <a:rPr lang="en-US" sz="2000" smtClean="0">
                <a:latin typeface="Times New Roman" panose="02020603050405020304" pitchFamily="18" charset="0"/>
                <a:cs typeface="Times New Roman" panose="02020603050405020304" pitchFamily="18" charset="0"/>
              </a:rPr>
              <a:t>-2 cameras but it is over kill.</a:t>
            </a:r>
          </a:p>
          <a:p>
            <a:pPr marR="0" algn="l" eaLnBrk="1" hangingPunct="1"/>
            <a:endParaRPr lang="en-US" sz="1000" smtClean="0">
              <a:latin typeface="Times New Roman" panose="02020603050405020304" pitchFamily="18" charset="0"/>
              <a:cs typeface="Times New Roman" panose="02020603050405020304" pitchFamily="18" charset="0"/>
            </a:endParaRPr>
          </a:p>
          <a:p>
            <a:pPr marR="0" algn="l" eaLnBrk="1" hangingPunct="1"/>
            <a:r>
              <a:rPr lang="en-US" sz="2000" b="1" smtClean="0">
                <a:latin typeface="Times New Roman" panose="02020603050405020304" pitchFamily="18" charset="0"/>
                <a:cs typeface="Times New Roman" panose="02020603050405020304" pitchFamily="18" charset="0"/>
              </a:rPr>
              <a:t>Reduction 1:</a:t>
            </a:r>
            <a:r>
              <a:rPr lang="en-US" sz="2000" smtClean="0">
                <a:latin typeface="Times New Roman" panose="02020603050405020304" pitchFamily="18" charset="0"/>
                <a:cs typeface="Times New Roman" panose="02020603050405020304" pitchFamily="18" charset="0"/>
              </a:rPr>
              <a:t> A camera placed on a diagonal will guard two triangles. So no. of cameras can be reduced to </a:t>
            </a:r>
            <a:r>
              <a:rPr lang="en-US" sz="2000" i="1" smtClean="0">
                <a:latin typeface="Times New Roman" panose="02020603050405020304" pitchFamily="18" charset="0"/>
                <a:cs typeface="Times New Roman" panose="02020603050405020304" pitchFamily="18" charset="0"/>
              </a:rPr>
              <a:t>n</a:t>
            </a:r>
            <a:r>
              <a:rPr lang="en-US" sz="2000" smtClean="0">
                <a:latin typeface="Times New Roman" panose="02020603050405020304" pitchFamily="18" charset="0"/>
                <a:cs typeface="Times New Roman" panose="02020603050405020304" pitchFamily="18" charset="0"/>
              </a:rPr>
              <a:t>/2 by placing the cameras on well chosen diagonals.</a:t>
            </a:r>
          </a:p>
          <a:p>
            <a:pPr marR="0" algn="l" eaLnBrk="1" hangingPunct="1"/>
            <a:endParaRPr lang="en-US" sz="1000" smtClean="0">
              <a:latin typeface="Times New Roman" panose="02020603050405020304" pitchFamily="18" charset="0"/>
              <a:cs typeface="Times New Roman" panose="02020603050405020304" pitchFamily="18" charset="0"/>
            </a:endParaRPr>
          </a:p>
          <a:p>
            <a:pPr marR="0" algn="l" eaLnBrk="1" hangingPunct="1"/>
            <a:r>
              <a:rPr lang="en-US" sz="2000" b="1" smtClean="0">
                <a:latin typeface="Times New Roman" panose="02020603050405020304" pitchFamily="18" charset="0"/>
                <a:cs typeface="Times New Roman" panose="02020603050405020304" pitchFamily="18" charset="0"/>
              </a:rPr>
              <a:t>Reduction 3: </a:t>
            </a:r>
            <a:r>
              <a:rPr lang="en-US" sz="2000" smtClean="0">
                <a:latin typeface="Times New Roman" panose="02020603050405020304" pitchFamily="18" charset="0"/>
                <a:cs typeface="Times New Roman" panose="02020603050405020304" pitchFamily="18" charset="0"/>
              </a:rPr>
              <a:t> Placing cameras at vertices seems even better because a vertex can be incident to many triangles and a camera at that vertex guards all of them. This suggests the following approach.</a:t>
            </a:r>
          </a:p>
          <a:p>
            <a:pPr marR="0" algn="l" eaLnBrk="1" hangingPunct="1"/>
            <a:endParaRPr lang="en-US" sz="1000" smtClean="0">
              <a:latin typeface="Times New Roman" panose="02020603050405020304" pitchFamily="18" charset="0"/>
              <a:cs typeface="Times New Roman" panose="02020603050405020304" pitchFamily="18" charset="0"/>
            </a:endParaRPr>
          </a:p>
          <a:p>
            <a:pPr marR="0" algn="l" eaLnBrk="1" hangingPunct="1"/>
            <a:r>
              <a:rPr lang="en-US" sz="2000" b="1" smtClean="0">
                <a:latin typeface="Times New Roman" panose="02020603050405020304" pitchFamily="18" charset="0"/>
                <a:cs typeface="Times New Roman" panose="02020603050405020304" pitchFamily="18" charset="0"/>
              </a:rPr>
              <a:t>How? </a:t>
            </a:r>
            <a:r>
              <a:rPr lang="en-US" sz="2000" smtClean="0">
                <a:latin typeface="Times New Roman" panose="02020603050405020304" pitchFamily="18" charset="0"/>
                <a:cs typeface="Times New Roman" panose="02020603050405020304" pitchFamily="18" charset="0"/>
              </a:rPr>
              <a:t>After 3-coloring of a triangulated polygon with white, gray, and black, we place cameras at all white vertex, we can guard </a:t>
            </a:r>
            <a:r>
              <a:rPr lang="en-US" sz="2000" i="1" smtClean="0">
                <a:latin typeface="Times New Roman" panose="02020603050405020304" pitchFamily="18" charset="0"/>
                <a:cs typeface="Times New Roman" panose="02020603050405020304" pitchFamily="18" charset="0"/>
              </a:rPr>
              <a:t>P </a:t>
            </a:r>
            <a:r>
              <a:rPr lang="en-US" sz="2000" smtClean="0">
                <a:latin typeface="Times New Roman" panose="02020603050405020304" pitchFamily="18" charset="0"/>
                <a:cs typeface="Times New Roman" panose="02020603050405020304" pitchFamily="18" charset="0"/>
              </a:rPr>
              <a:t>using at most </a:t>
            </a:r>
            <a:r>
              <a:rPr lang="en-US" sz="2000" i="1" smtClean="0">
                <a:latin typeface="Times New Roman" panose="02020603050405020304" pitchFamily="18" charset="0"/>
                <a:cs typeface="Times New Roman" panose="02020603050405020304" pitchFamily="18" charset="0"/>
              </a:rPr>
              <a:t>n</a:t>
            </a:r>
            <a:r>
              <a:rPr lang="en-US" sz="2000" smtClean="0">
                <a:latin typeface="Times New Roman" panose="02020603050405020304" pitchFamily="18" charset="0"/>
                <a:cs typeface="Times New Roman" panose="02020603050405020304" pitchFamily="18" charset="0"/>
              </a:rPr>
              <a:t>/3  cameras.</a:t>
            </a:r>
          </a:p>
        </p:txBody>
      </p:sp>
      <p:sp>
        <p:nvSpPr>
          <p:cNvPr id="36" name="Title 1"/>
          <p:cNvSpPr>
            <a:spLocks noGrp="1"/>
          </p:cNvSpPr>
          <p:nvPr>
            <p:ph type="ctrTitle"/>
          </p:nvPr>
        </p:nvSpPr>
        <p:spPr>
          <a:xfrm>
            <a:off x="214282" y="332656"/>
            <a:ext cx="8572560" cy="667452"/>
          </a:xfrm>
          <a:ln>
            <a:miter lim="800000"/>
            <a:headEnd/>
            <a:tailEnd/>
          </a:ln>
        </p:spPr>
        <p:txBody>
          <a:bodyPr>
            <a:normAutofit fontScale="90000"/>
          </a:bodyPr>
          <a:lstStyle/>
          <a:p>
            <a:pPr algn="ctr" eaLnBrk="1" fontAlgn="auto" hangingPunct="1">
              <a:spcAft>
                <a:spcPts val="0"/>
              </a:spcAft>
              <a:defRPr/>
            </a:pPr>
            <a:r>
              <a:rPr lang="en-US" sz="4400" dirty="0" smtClean="0">
                <a:solidFill>
                  <a:srgbClr val="9900CC"/>
                </a:solidFill>
                <a:latin typeface="Times New Roman" pitchFamily="18" charset="0"/>
                <a:cs typeface="Times New Roman" pitchFamily="18" charset="0"/>
              </a:rPr>
              <a:t>No. of Cameras and their Positions</a:t>
            </a:r>
            <a:endParaRPr lang="en-IN" sz="4400" dirty="0">
              <a:solidFill>
                <a:srgbClr val="9900CC"/>
              </a:solidFill>
            </a:endParaRPr>
          </a:p>
        </p:txBody>
      </p:sp>
    </p:spTree>
    <p:extLst>
      <p:ext uri="{BB962C8B-B14F-4D97-AF65-F5344CB8AC3E}">
        <p14:creationId xmlns:p14="http://schemas.microsoft.com/office/powerpoint/2010/main" val="2403297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8674" name="Subtitle 2"/>
          <p:cNvSpPr>
            <a:spLocks noGrp="1"/>
          </p:cNvSpPr>
          <p:nvPr>
            <p:ph type="subTitle" idx="1"/>
          </p:nvPr>
        </p:nvSpPr>
        <p:spPr>
          <a:xfrm>
            <a:off x="611188" y="1268413"/>
            <a:ext cx="7705725" cy="5303837"/>
          </a:xfrm>
        </p:spPr>
        <p:txBody>
          <a:bodyPr/>
          <a:lstStyle/>
          <a:p>
            <a:pPr marR="0" algn="l" eaLnBrk="1" hangingPunct="1"/>
            <a:endParaRPr lang="en-US" sz="2400" smtClean="0">
              <a:latin typeface="Times New Roman" panose="02020603050405020304" pitchFamily="18" charset="0"/>
              <a:cs typeface="Times New Roman" panose="02020603050405020304" pitchFamily="18" charset="0"/>
            </a:endParaRPr>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1773238"/>
            <a:ext cx="7323138"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a:xfrm>
            <a:off x="214282" y="332656"/>
            <a:ext cx="8572560" cy="667452"/>
          </a:xfrm>
          <a:ln>
            <a:miter lim="800000"/>
            <a:headEnd/>
            <a:tailEnd/>
          </a:ln>
        </p:spPr>
        <p:txBody>
          <a:bodyPr>
            <a:normAutofit fontScale="90000"/>
          </a:bodyPr>
          <a:lstStyle/>
          <a:p>
            <a:pPr algn="ctr" eaLnBrk="1" hangingPunct="1">
              <a:defRPr/>
            </a:pPr>
            <a:r>
              <a:rPr lang="en-US" sz="4400" dirty="0" smtClean="0">
                <a:solidFill>
                  <a:srgbClr val="9900CC"/>
                </a:solidFill>
                <a:latin typeface="Times New Roman" pitchFamily="18" charset="0"/>
                <a:cs typeface="Times New Roman" pitchFamily="18" charset="0"/>
              </a:rPr>
              <a:t>An illustration</a:t>
            </a:r>
          </a:p>
        </p:txBody>
      </p:sp>
    </p:spTree>
    <p:extLst>
      <p:ext uri="{BB962C8B-B14F-4D97-AF65-F5344CB8AC3E}">
        <p14:creationId xmlns:p14="http://schemas.microsoft.com/office/powerpoint/2010/main" val="1009761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9698" name="Subtitle 2"/>
          <p:cNvSpPr>
            <a:spLocks noGrp="1"/>
          </p:cNvSpPr>
          <p:nvPr>
            <p:ph type="subTitle" idx="1"/>
          </p:nvPr>
        </p:nvSpPr>
        <p:spPr>
          <a:xfrm>
            <a:off x="928688" y="1143000"/>
            <a:ext cx="6715125" cy="5427663"/>
          </a:xfrm>
        </p:spPr>
        <p:txBody>
          <a:bodyPr/>
          <a:lstStyle/>
          <a:p>
            <a:pPr marR="0" algn="l" eaLnBrk="1" hangingPunct="1"/>
            <a:r>
              <a:rPr lang="en-US" sz="2000" b="1" smtClean="0">
                <a:latin typeface="Times New Roman" panose="02020603050405020304" pitchFamily="18" charset="0"/>
                <a:cs typeface="Times New Roman" panose="02020603050405020304" pitchFamily="18" charset="0"/>
              </a:rPr>
              <a:t>Question: </a:t>
            </a:r>
            <a:r>
              <a:rPr lang="en-US" sz="2000" smtClean="0">
                <a:latin typeface="Times New Roman" panose="02020603050405020304" pitchFamily="18" charset="0"/>
                <a:cs typeface="Times New Roman" panose="02020603050405020304" pitchFamily="18" charset="0"/>
              </a:rPr>
              <a:t>But does a 3-coloring always exist, the answer is yes.</a:t>
            </a:r>
          </a:p>
          <a:p>
            <a:pPr marR="0" algn="l" eaLnBrk="1" hangingPunct="1"/>
            <a:r>
              <a:rPr lang="en-US" sz="2000" smtClean="0">
                <a:latin typeface="Times New Roman" panose="02020603050405020304" pitchFamily="18" charset="0"/>
                <a:cs typeface="Times New Roman" panose="02020603050405020304" pitchFamily="18" charset="0"/>
              </a:rPr>
              <a:t> </a:t>
            </a:r>
          </a:p>
          <a:p>
            <a:pPr marR="0" algn="l" eaLnBrk="1" hangingPunct="1"/>
            <a:r>
              <a:rPr lang="en-US" sz="2000" b="1" smtClean="0">
                <a:latin typeface="Times New Roman" panose="02020603050405020304" pitchFamily="18" charset="0"/>
                <a:cs typeface="Times New Roman" panose="02020603050405020304" pitchFamily="18" charset="0"/>
              </a:rPr>
              <a:t>Assignment: </a:t>
            </a:r>
            <a:r>
              <a:rPr lang="en-US" sz="2000" smtClean="0">
                <a:latin typeface="Times New Roman" panose="02020603050405020304" pitchFamily="18" charset="0"/>
                <a:cs typeface="Times New Roman" panose="02020603050405020304" pitchFamily="18" charset="0"/>
              </a:rPr>
              <a:t>Then, how to do 3-coloring</a:t>
            </a:r>
          </a:p>
          <a:p>
            <a:pPr marR="0" algn="l" eaLnBrk="1" hangingPunct="1"/>
            <a:endParaRPr lang="en-US" sz="2000" b="1" smtClean="0">
              <a:latin typeface="Times New Roman" panose="02020603050405020304" pitchFamily="18" charset="0"/>
              <a:cs typeface="Times New Roman" panose="02020603050405020304" pitchFamily="18" charset="0"/>
            </a:endParaRPr>
          </a:p>
          <a:p>
            <a:pPr marR="0" algn="l" eaLnBrk="1" hangingPunct="1"/>
            <a:r>
              <a:rPr lang="en-US" sz="2000" b="1" smtClean="0">
                <a:latin typeface="Times New Roman" panose="02020603050405020304" pitchFamily="18" charset="0"/>
                <a:cs typeface="Times New Roman" panose="02020603050405020304" pitchFamily="18" charset="0"/>
              </a:rPr>
              <a:t>Answer: </a:t>
            </a:r>
            <a:r>
              <a:rPr lang="en-US" sz="2000" smtClean="0">
                <a:latin typeface="Times New Roman" panose="02020603050405020304" pitchFamily="18" charset="0"/>
                <a:cs typeface="Times New Roman" panose="02020603050405020304" pitchFamily="18" charset="0"/>
              </a:rPr>
              <a:t>Use Depth First Search</a:t>
            </a: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smtClean="0">
              <a:latin typeface="Times New Roman" panose="02020603050405020304" pitchFamily="18" charset="0"/>
              <a:cs typeface="Times New Roman" panose="02020603050405020304" pitchFamily="18" charset="0"/>
            </a:endParaRPr>
          </a:p>
        </p:txBody>
      </p:sp>
      <p:sp>
        <p:nvSpPr>
          <p:cNvPr id="6" name="Title 1"/>
          <p:cNvSpPr>
            <a:spLocks noGrp="1"/>
          </p:cNvSpPr>
          <p:nvPr>
            <p:ph type="ctrTitle"/>
          </p:nvPr>
        </p:nvSpPr>
        <p:spPr>
          <a:xfrm>
            <a:off x="214282" y="332656"/>
            <a:ext cx="8572560" cy="667452"/>
          </a:xfrm>
          <a:ln>
            <a:miter lim="800000"/>
            <a:headEnd/>
            <a:tailEnd/>
          </a:ln>
        </p:spPr>
        <p:txBody>
          <a:bodyPr>
            <a:normAutofit fontScale="90000"/>
          </a:bodyPr>
          <a:lstStyle/>
          <a:p>
            <a:pPr algn="ctr" eaLnBrk="1" fontAlgn="auto" hangingPunct="1">
              <a:spcAft>
                <a:spcPts val="0"/>
              </a:spcAft>
              <a:defRPr/>
            </a:pPr>
            <a:r>
              <a:rPr lang="en-US" sz="4400" dirty="0" smtClean="0">
                <a:solidFill>
                  <a:srgbClr val="9900CC"/>
                </a:solidFill>
                <a:latin typeface="Times New Roman" pitchFamily="18" charset="0"/>
                <a:cs typeface="Times New Roman" pitchFamily="18" charset="0"/>
              </a:rPr>
              <a:t>Art Gallery Problem</a:t>
            </a:r>
            <a:endParaRPr lang="en-IN" sz="4400" dirty="0">
              <a:solidFill>
                <a:srgbClr val="9900CC"/>
              </a:solidFill>
            </a:endParaRPr>
          </a:p>
        </p:txBody>
      </p:sp>
    </p:spTree>
    <p:extLst>
      <p:ext uri="{BB962C8B-B14F-4D97-AF65-F5344CB8AC3E}">
        <p14:creationId xmlns:p14="http://schemas.microsoft.com/office/powerpoint/2010/main" val="3128548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0722" name="Subtitle 2"/>
          <p:cNvSpPr>
            <a:spLocks noGrp="1"/>
          </p:cNvSpPr>
          <p:nvPr>
            <p:ph type="subTitle" idx="1"/>
          </p:nvPr>
        </p:nvSpPr>
        <p:spPr>
          <a:xfrm>
            <a:off x="900113" y="1052513"/>
            <a:ext cx="6715125" cy="5427662"/>
          </a:xfrm>
        </p:spPr>
        <p:txBody>
          <a:bodyPr/>
          <a:lstStyle/>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endParaRPr lang="en-US" sz="1600" b="1" smtClean="0">
              <a:latin typeface="Times New Roman" panose="02020603050405020304" pitchFamily="18" charset="0"/>
              <a:cs typeface="Times New Roman" panose="02020603050405020304" pitchFamily="18" charset="0"/>
            </a:endParaRPr>
          </a:p>
          <a:p>
            <a:pPr marR="0" algn="l" eaLnBrk="1" hangingPunct="1"/>
            <a:r>
              <a:rPr lang="en-US" sz="2000" b="1" smtClean="0">
                <a:latin typeface="Times New Roman" panose="02020603050405020304" pitchFamily="18" charset="0"/>
                <a:cs typeface="Times New Roman" panose="02020603050405020304" pitchFamily="18" charset="0"/>
              </a:rPr>
              <a:t>Conclusion: </a:t>
            </a:r>
            <a:endParaRPr lang="en-US" sz="2000" smtClean="0">
              <a:latin typeface="Times New Roman" panose="02020603050405020304" pitchFamily="18" charset="0"/>
              <a:cs typeface="Times New Roman" panose="02020603050405020304" pitchFamily="18" charset="0"/>
            </a:endParaRPr>
          </a:p>
          <a:p>
            <a:pPr marR="0" algn="l" eaLnBrk="1" hangingPunct="1"/>
            <a:r>
              <a:rPr lang="en-US" sz="2000" smtClean="0">
                <a:latin typeface="Times New Roman" panose="02020603050405020304" pitchFamily="18" charset="0"/>
                <a:cs typeface="Times New Roman" panose="02020603050405020304" pitchFamily="18" charset="0"/>
              </a:rPr>
              <a:t>A triangulated simple polygon can always be 3-colored. As a result any simple polygon can be guarded with  </a:t>
            </a:r>
            <a:r>
              <a:rPr lang="en-US" sz="2000" i="1" smtClean="0">
                <a:latin typeface="Times New Roman" panose="02020603050405020304" pitchFamily="18" charset="0"/>
                <a:cs typeface="Times New Roman" panose="02020603050405020304" pitchFamily="18" charset="0"/>
              </a:rPr>
              <a:t>n</a:t>
            </a:r>
            <a:r>
              <a:rPr lang="en-US" sz="2000" smtClean="0">
                <a:latin typeface="Times New Roman" panose="02020603050405020304" pitchFamily="18" charset="0"/>
                <a:cs typeface="Times New Roman" panose="02020603050405020304" pitchFamily="18" charset="0"/>
              </a:rPr>
              <a:t>/3cameras.</a:t>
            </a:r>
          </a:p>
          <a:p>
            <a:pPr marR="0" algn="l" eaLnBrk="1" hangingPunct="1"/>
            <a:endParaRPr lang="en-US" sz="1600" smtClean="0">
              <a:latin typeface="Times New Roman" panose="02020603050405020304" pitchFamily="18" charset="0"/>
              <a:cs typeface="Times New Roman" panose="02020603050405020304" pitchFamily="18" charset="0"/>
            </a:endParaRPr>
          </a:p>
        </p:txBody>
      </p:sp>
      <p:sp>
        <p:nvSpPr>
          <p:cNvPr id="6" name="Title 1"/>
          <p:cNvSpPr>
            <a:spLocks noGrp="1"/>
          </p:cNvSpPr>
          <p:nvPr>
            <p:ph type="ctrTitle"/>
          </p:nvPr>
        </p:nvSpPr>
        <p:spPr>
          <a:xfrm>
            <a:off x="214282" y="116632"/>
            <a:ext cx="8572560" cy="667452"/>
          </a:xfrm>
          <a:ln>
            <a:miter lim="800000"/>
            <a:headEnd/>
            <a:tailEnd/>
          </a:ln>
        </p:spPr>
        <p:txBody>
          <a:bodyPr>
            <a:normAutofit fontScale="90000"/>
          </a:bodyPr>
          <a:lstStyle/>
          <a:p>
            <a:pPr algn="ctr" eaLnBrk="1" hangingPunct="1">
              <a:defRPr/>
            </a:pPr>
            <a:r>
              <a:rPr lang="en-US" sz="4400" dirty="0" smtClean="0">
                <a:solidFill>
                  <a:srgbClr val="9900CC"/>
                </a:solidFill>
                <a:latin typeface="Times New Roman" pitchFamily="18" charset="0"/>
                <a:cs typeface="Times New Roman" pitchFamily="18" charset="0"/>
              </a:rPr>
              <a:t>An illustration of 3-colouring</a:t>
            </a:r>
          </a:p>
        </p:txBody>
      </p:sp>
      <p:grpSp>
        <p:nvGrpSpPr>
          <p:cNvPr id="30724" name="Group 32"/>
          <p:cNvGrpSpPr>
            <a:grpSpLocks/>
          </p:cNvGrpSpPr>
          <p:nvPr/>
        </p:nvGrpSpPr>
        <p:grpSpPr bwMode="auto">
          <a:xfrm>
            <a:off x="755650" y="1052513"/>
            <a:ext cx="7488238" cy="4392612"/>
            <a:chOff x="1115616" y="2445546"/>
            <a:chExt cx="5184576" cy="2888357"/>
          </a:xfrm>
        </p:grpSpPr>
        <p:pic>
          <p:nvPicPr>
            <p:cNvPr id="307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445546"/>
              <a:ext cx="5184576" cy="288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6" name="Group 4"/>
            <p:cNvGrpSpPr>
              <a:grpSpLocks/>
            </p:cNvGrpSpPr>
            <p:nvPr/>
          </p:nvGrpSpPr>
          <p:grpSpPr bwMode="auto">
            <a:xfrm>
              <a:off x="1835696" y="3438252"/>
              <a:ext cx="3312368" cy="1502916"/>
              <a:chOff x="2663" y="2826"/>
              <a:chExt cx="5013" cy="2133"/>
            </a:xfrm>
          </p:grpSpPr>
          <p:sp>
            <p:nvSpPr>
              <p:cNvPr id="30727" name="Oval 29"/>
              <p:cNvSpPr>
                <a:spLocks noChangeArrowheads="1"/>
              </p:cNvSpPr>
              <p:nvPr/>
            </p:nvSpPr>
            <p:spPr bwMode="auto">
              <a:xfrm>
                <a:off x="2663" y="3451"/>
                <a:ext cx="68" cy="68"/>
              </a:xfrm>
              <a:prstGeom prst="ellipse">
                <a:avLst/>
              </a:prstGeom>
              <a:solidFill>
                <a:srgbClr val="000000"/>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30728" name="Oval 28"/>
              <p:cNvSpPr>
                <a:spLocks noChangeArrowheads="1"/>
              </p:cNvSpPr>
              <p:nvPr/>
            </p:nvSpPr>
            <p:spPr bwMode="auto">
              <a:xfrm>
                <a:off x="2731" y="4103"/>
                <a:ext cx="68" cy="68"/>
              </a:xfrm>
              <a:prstGeom prst="ellipse">
                <a:avLst/>
              </a:prstGeom>
              <a:solidFill>
                <a:srgbClr val="000000"/>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30729" name="Oval 27"/>
              <p:cNvSpPr>
                <a:spLocks noChangeArrowheads="1"/>
              </p:cNvSpPr>
              <p:nvPr/>
            </p:nvSpPr>
            <p:spPr bwMode="auto">
              <a:xfrm>
                <a:off x="3075" y="4823"/>
                <a:ext cx="68" cy="68"/>
              </a:xfrm>
              <a:prstGeom prst="ellipse">
                <a:avLst/>
              </a:prstGeom>
              <a:solidFill>
                <a:srgbClr val="000000"/>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30730" name="Oval 26"/>
              <p:cNvSpPr>
                <a:spLocks noChangeArrowheads="1"/>
              </p:cNvSpPr>
              <p:nvPr/>
            </p:nvSpPr>
            <p:spPr bwMode="auto">
              <a:xfrm>
                <a:off x="3555" y="4035"/>
                <a:ext cx="68" cy="68"/>
              </a:xfrm>
              <a:prstGeom prst="ellipse">
                <a:avLst/>
              </a:prstGeom>
              <a:solidFill>
                <a:srgbClr val="000000"/>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30731" name="Oval 25"/>
              <p:cNvSpPr>
                <a:spLocks noChangeArrowheads="1"/>
              </p:cNvSpPr>
              <p:nvPr/>
            </p:nvSpPr>
            <p:spPr bwMode="auto">
              <a:xfrm>
                <a:off x="3863" y="4411"/>
                <a:ext cx="68" cy="68"/>
              </a:xfrm>
              <a:prstGeom prst="ellipse">
                <a:avLst/>
              </a:prstGeom>
              <a:solidFill>
                <a:srgbClr val="000000"/>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30732" name="Oval 24"/>
              <p:cNvSpPr>
                <a:spLocks noChangeArrowheads="1"/>
              </p:cNvSpPr>
              <p:nvPr/>
            </p:nvSpPr>
            <p:spPr bwMode="auto">
              <a:xfrm>
                <a:off x="4646" y="4411"/>
                <a:ext cx="68" cy="68"/>
              </a:xfrm>
              <a:prstGeom prst="ellipse">
                <a:avLst/>
              </a:prstGeom>
              <a:solidFill>
                <a:srgbClr val="000000"/>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30733" name="Oval 23"/>
              <p:cNvSpPr>
                <a:spLocks noChangeArrowheads="1"/>
              </p:cNvSpPr>
              <p:nvPr/>
            </p:nvSpPr>
            <p:spPr bwMode="auto">
              <a:xfrm>
                <a:off x="4972" y="3614"/>
                <a:ext cx="68" cy="68"/>
              </a:xfrm>
              <a:prstGeom prst="ellipse">
                <a:avLst/>
              </a:prstGeom>
              <a:solidFill>
                <a:srgbClr val="000000"/>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30734" name="Oval 22"/>
              <p:cNvSpPr>
                <a:spLocks noChangeArrowheads="1"/>
              </p:cNvSpPr>
              <p:nvPr/>
            </p:nvSpPr>
            <p:spPr bwMode="auto">
              <a:xfrm>
                <a:off x="5520" y="3274"/>
                <a:ext cx="68" cy="68"/>
              </a:xfrm>
              <a:prstGeom prst="ellipse">
                <a:avLst/>
              </a:prstGeom>
              <a:solidFill>
                <a:srgbClr val="000000"/>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30735" name="Oval 21"/>
              <p:cNvSpPr>
                <a:spLocks noChangeArrowheads="1"/>
              </p:cNvSpPr>
              <p:nvPr/>
            </p:nvSpPr>
            <p:spPr bwMode="auto">
              <a:xfrm>
                <a:off x="6018" y="3519"/>
                <a:ext cx="68" cy="68"/>
              </a:xfrm>
              <a:prstGeom prst="ellipse">
                <a:avLst/>
              </a:prstGeom>
              <a:solidFill>
                <a:srgbClr val="000000"/>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30736" name="Oval 20"/>
              <p:cNvSpPr>
                <a:spLocks noChangeArrowheads="1"/>
              </p:cNvSpPr>
              <p:nvPr/>
            </p:nvSpPr>
            <p:spPr bwMode="auto">
              <a:xfrm>
                <a:off x="6240" y="4171"/>
                <a:ext cx="68" cy="68"/>
              </a:xfrm>
              <a:prstGeom prst="ellipse">
                <a:avLst/>
              </a:prstGeom>
              <a:solidFill>
                <a:srgbClr val="000000"/>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30737" name="Oval 19"/>
              <p:cNvSpPr>
                <a:spLocks noChangeArrowheads="1"/>
              </p:cNvSpPr>
              <p:nvPr/>
            </p:nvSpPr>
            <p:spPr bwMode="auto">
              <a:xfrm>
                <a:off x="5869" y="4891"/>
                <a:ext cx="68" cy="68"/>
              </a:xfrm>
              <a:prstGeom prst="ellipse">
                <a:avLst/>
              </a:prstGeom>
              <a:solidFill>
                <a:srgbClr val="000000"/>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30738" name="Oval 18"/>
              <p:cNvSpPr>
                <a:spLocks noChangeArrowheads="1"/>
              </p:cNvSpPr>
              <p:nvPr/>
            </p:nvSpPr>
            <p:spPr bwMode="auto">
              <a:xfrm>
                <a:off x="6820" y="2826"/>
                <a:ext cx="68" cy="68"/>
              </a:xfrm>
              <a:prstGeom prst="ellipse">
                <a:avLst/>
              </a:prstGeom>
              <a:solidFill>
                <a:srgbClr val="000000"/>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30739" name="Oval 17"/>
              <p:cNvSpPr>
                <a:spLocks noChangeArrowheads="1"/>
              </p:cNvSpPr>
              <p:nvPr/>
            </p:nvSpPr>
            <p:spPr bwMode="auto">
              <a:xfrm>
                <a:off x="7608" y="3164"/>
                <a:ext cx="68" cy="68"/>
              </a:xfrm>
              <a:prstGeom prst="ellipse">
                <a:avLst/>
              </a:prstGeom>
              <a:solidFill>
                <a:srgbClr val="000000"/>
              </a:solidFill>
              <a:ln w="9525">
                <a:solidFill>
                  <a:srgbClr val="000000"/>
                </a:solidFill>
                <a:prstDash val="dash"/>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cxnSp>
            <p:nvCxnSpPr>
              <p:cNvPr id="30740" name="AutoShape 16"/>
              <p:cNvCxnSpPr>
                <a:cxnSpLocks noChangeShapeType="1"/>
              </p:cNvCxnSpPr>
              <p:nvPr/>
            </p:nvCxnSpPr>
            <p:spPr bwMode="auto">
              <a:xfrm>
                <a:off x="2689" y="3451"/>
                <a:ext cx="68" cy="72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0741" name="AutoShape 15"/>
              <p:cNvCxnSpPr>
                <a:cxnSpLocks noChangeShapeType="1"/>
              </p:cNvCxnSpPr>
              <p:nvPr/>
            </p:nvCxnSpPr>
            <p:spPr bwMode="auto">
              <a:xfrm flipV="1">
                <a:off x="2757" y="4075"/>
                <a:ext cx="798" cy="68"/>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0742" name="AutoShape 14"/>
              <p:cNvCxnSpPr>
                <a:cxnSpLocks noChangeShapeType="1"/>
              </p:cNvCxnSpPr>
              <p:nvPr/>
            </p:nvCxnSpPr>
            <p:spPr bwMode="auto">
              <a:xfrm>
                <a:off x="3569" y="4049"/>
                <a:ext cx="308" cy="376"/>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0743" name="AutoShape 13"/>
              <p:cNvCxnSpPr>
                <a:cxnSpLocks noChangeShapeType="1"/>
              </p:cNvCxnSpPr>
              <p:nvPr/>
            </p:nvCxnSpPr>
            <p:spPr bwMode="auto">
              <a:xfrm flipV="1">
                <a:off x="3143" y="4425"/>
                <a:ext cx="788" cy="398"/>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0744" name="AutoShape 12"/>
              <p:cNvCxnSpPr>
                <a:cxnSpLocks noChangeShapeType="1"/>
              </p:cNvCxnSpPr>
              <p:nvPr/>
            </p:nvCxnSpPr>
            <p:spPr bwMode="auto">
              <a:xfrm flipH="1">
                <a:off x="3931" y="4425"/>
                <a:ext cx="715"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0745" name="AutoShape 11"/>
              <p:cNvCxnSpPr>
                <a:cxnSpLocks noChangeShapeType="1"/>
              </p:cNvCxnSpPr>
              <p:nvPr/>
            </p:nvCxnSpPr>
            <p:spPr bwMode="auto">
              <a:xfrm flipH="1">
                <a:off x="4714" y="3614"/>
                <a:ext cx="258" cy="811"/>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0746" name="AutoShape 10"/>
              <p:cNvCxnSpPr>
                <a:cxnSpLocks noChangeShapeType="1"/>
              </p:cNvCxnSpPr>
              <p:nvPr/>
            </p:nvCxnSpPr>
            <p:spPr bwMode="auto">
              <a:xfrm flipV="1">
                <a:off x="5040" y="3274"/>
                <a:ext cx="480" cy="34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0747" name="AutoShape 9"/>
              <p:cNvCxnSpPr>
                <a:cxnSpLocks noChangeShapeType="1"/>
              </p:cNvCxnSpPr>
              <p:nvPr/>
            </p:nvCxnSpPr>
            <p:spPr bwMode="auto">
              <a:xfrm>
                <a:off x="5588" y="3274"/>
                <a:ext cx="430" cy="245"/>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0748" name="AutoShape 8"/>
              <p:cNvCxnSpPr>
                <a:cxnSpLocks noChangeShapeType="1"/>
              </p:cNvCxnSpPr>
              <p:nvPr/>
            </p:nvCxnSpPr>
            <p:spPr bwMode="auto">
              <a:xfrm>
                <a:off x="6086" y="3587"/>
                <a:ext cx="222" cy="652"/>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0749" name="AutoShape 7"/>
              <p:cNvCxnSpPr>
                <a:cxnSpLocks noChangeShapeType="1"/>
              </p:cNvCxnSpPr>
              <p:nvPr/>
            </p:nvCxnSpPr>
            <p:spPr bwMode="auto">
              <a:xfrm flipH="1">
                <a:off x="5937" y="4239"/>
                <a:ext cx="303" cy="652"/>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0750" name="AutoShape 6"/>
              <p:cNvCxnSpPr>
                <a:cxnSpLocks noChangeShapeType="1"/>
              </p:cNvCxnSpPr>
              <p:nvPr/>
            </p:nvCxnSpPr>
            <p:spPr bwMode="auto">
              <a:xfrm flipV="1">
                <a:off x="6086" y="2894"/>
                <a:ext cx="734" cy="625"/>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0751" name="AutoShape 5"/>
              <p:cNvCxnSpPr>
                <a:cxnSpLocks noChangeShapeType="1"/>
              </p:cNvCxnSpPr>
              <p:nvPr/>
            </p:nvCxnSpPr>
            <p:spPr bwMode="auto">
              <a:xfrm>
                <a:off x="6820" y="2826"/>
                <a:ext cx="788" cy="338"/>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3083887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7890" name="Subtitle 2"/>
          <p:cNvSpPr>
            <a:spLocks noGrp="1"/>
          </p:cNvSpPr>
          <p:nvPr>
            <p:ph type="subTitle" idx="1"/>
          </p:nvPr>
        </p:nvSpPr>
        <p:spPr>
          <a:xfrm>
            <a:off x="611560" y="1428750"/>
            <a:ext cx="7929562" cy="5429250"/>
          </a:xfrm>
        </p:spPr>
        <p:txBody>
          <a:bodyPr/>
          <a:lstStyle/>
          <a:p>
            <a:pPr marR="0" algn="just" eaLnBrk="1" hangingPunct="1"/>
            <a:r>
              <a:rPr lang="en-US" sz="1800" b="1" dirty="0" smtClean="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R="0" algn="just" eaLnBrk="1" hangingPunct="1"/>
            <a:r>
              <a:rPr lang="en-US" sz="1800" b="1" dirty="0" smtClean="0">
                <a:latin typeface="Times New Roman" panose="02020603050405020304" pitchFamily="18" charset="0"/>
                <a:cs typeface="Times New Roman" panose="02020603050405020304" pitchFamily="18" charset="0"/>
              </a:rPr>
              <a:t>Applications:</a:t>
            </a:r>
            <a:r>
              <a:rPr lang="en-US" sz="1800" dirty="0" smtClean="0">
                <a:latin typeface="Times New Roman" panose="02020603050405020304" pitchFamily="18" charset="0"/>
                <a:cs typeface="Times New Roman" panose="02020603050405020304" pitchFamily="18" charset="0"/>
              </a:rPr>
              <a:t> Mostly used for intersection problem, triangulation and other order problems.</a:t>
            </a:r>
          </a:p>
          <a:p>
            <a:pPr marR="0" algn="just" eaLnBrk="1" hangingPunct="1"/>
            <a:r>
              <a:rPr lang="en-US" sz="1800" b="1" dirty="0" smtClean="0">
                <a:latin typeface="Times New Roman" panose="02020603050405020304" pitchFamily="18" charset="0"/>
                <a:cs typeface="Times New Roman" panose="02020603050405020304" pitchFamily="18" charset="0"/>
              </a:rPr>
              <a:t>Basic Technique:</a:t>
            </a:r>
            <a:r>
              <a:rPr lang="en-US" sz="1800" dirty="0" smtClean="0">
                <a:latin typeface="Times New Roman" panose="02020603050405020304" pitchFamily="18" charset="0"/>
                <a:cs typeface="Times New Roman" panose="02020603050405020304" pitchFamily="18" charset="0"/>
              </a:rPr>
              <a:t> An imaginary vertical sweep line moves from left to right across the objects. </a:t>
            </a:r>
          </a:p>
          <a:p>
            <a:pPr marR="0" algn="just" eaLnBrk="1" hangingPunct="1"/>
            <a:r>
              <a:rPr lang="en-US" sz="1800" b="1" dirty="0" smtClean="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R="0" algn="just" eaLnBrk="1" hangingPunct="1"/>
            <a:r>
              <a:rPr lang="en-US" sz="1800" b="1" dirty="0" smtClean="0">
                <a:latin typeface="Times New Roman" panose="02020603050405020304" pitchFamily="18" charset="0"/>
                <a:cs typeface="Times New Roman" panose="02020603050405020304" pitchFamily="18" charset="0"/>
              </a:rPr>
              <a:t>Problem of Line Segment Intersection: </a:t>
            </a:r>
            <a:r>
              <a:rPr lang="en-US" sz="1800" dirty="0" smtClean="0">
                <a:latin typeface="Times New Roman" panose="02020603050405020304" pitchFamily="18" charset="0"/>
                <a:cs typeface="Times New Roman" panose="02020603050405020304" pitchFamily="18" charset="0"/>
              </a:rPr>
              <a:t>Let </a:t>
            </a:r>
            <a:r>
              <a:rPr lang="en-US" sz="1800" i="1" dirty="0" smtClean="0">
                <a:latin typeface="Times New Roman" panose="02020603050405020304" pitchFamily="18" charset="0"/>
                <a:cs typeface="Times New Roman" panose="02020603050405020304" pitchFamily="18" charset="0"/>
              </a:rPr>
              <a:t>L</a:t>
            </a:r>
            <a:r>
              <a:rPr lang="en-US" sz="1800" baseline="-25000" dirty="0" smtClean="0">
                <a:latin typeface="Times New Roman" panose="02020603050405020304" pitchFamily="18" charset="0"/>
                <a:cs typeface="Times New Roman" panose="02020603050405020304" pitchFamily="18" charset="0"/>
              </a:rPr>
              <a:t>1</a:t>
            </a:r>
            <a:r>
              <a:rPr lang="en-US" sz="1800" dirty="0" smtClean="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L</a:t>
            </a:r>
            <a:r>
              <a:rPr lang="en-US" sz="1800" baseline="-25000" dirty="0" smtClean="0">
                <a:latin typeface="Times New Roman" panose="02020603050405020304" pitchFamily="18" charset="0"/>
                <a:cs typeface="Times New Roman" panose="02020603050405020304" pitchFamily="18" charset="0"/>
              </a:rPr>
              <a:t>2</a:t>
            </a:r>
            <a:r>
              <a:rPr lang="en-US" sz="1800" dirty="0" smtClean="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L</a:t>
            </a:r>
            <a:r>
              <a:rPr lang="en-US" sz="1800" baseline="-25000" dirty="0" smtClean="0">
                <a:latin typeface="Times New Roman" panose="02020603050405020304" pitchFamily="18" charset="0"/>
                <a:cs typeface="Times New Roman" panose="02020603050405020304" pitchFamily="18" charset="0"/>
              </a:rPr>
              <a:t>3</a:t>
            </a:r>
            <a:r>
              <a:rPr lang="en-US" sz="1800" dirty="0" smtClean="0">
                <a:latin typeface="Times New Roman" panose="02020603050405020304" pitchFamily="18" charset="0"/>
                <a:cs typeface="Times New Roman" panose="02020603050405020304" pitchFamily="18" charset="0"/>
              </a:rPr>
              <a:t>,</a:t>
            </a:r>
            <a:r>
              <a:rPr lang="en-US" sz="1800" baseline="-250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L</a:t>
            </a:r>
            <a:r>
              <a:rPr lang="en-US" sz="1800" i="1" baseline="-25000" dirty="0" smtClean="0">
                <a:latin typeface="Times New Roman" panose="02020603050405020304" pitchFamily="18" charset="0"/>
                <a:cs typeface="Times New Roman" panose="02020603050405020304" pitchFamily="18" charset="0"/>
              </a:rPr>
              <a:t>n</a:t>
            </a:r>
            <a:r>
              <a:rPr lang="en-US" sz="1800" baseline="-250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be a set of </a:t>
            </a:r>
            <a:r>
              <a:rPr lang="en-US" sz="1800" i="1" dirty="0" smtClean="0">
                <a:latin typeface="Times New Roman" panose="02020603050405020304" pitchFamily="18" charset="0"/>
                <a:cs typeface="Times New Roman" panose="02020603050405020304" pitchFamily="18" charset="0"/>
              </a:rPr>
              <a:t>n</a:t>
            </a:r>
            <a:r>
              <a:rPr lang="en-US" sz="1800" dirty="0" smtClean="0">
                <a:latin typeface="Times New Roman" panose="02020603050405020304" pitchFamily="18" charset="0"/>
                <a:cs typeface="Times New Roman" panose="02020603050405020304" pitchFamily="18" charset="0"/>
              </a:rPr>
              <a:t> line segments in the plane. We want to compute all their pair wise intersections.</a:t>
            </a:r>
          </a:p>
          <a:p>
            <a:pPr marR="0" algn="just" eaLnBrk="1" hangingPunct="1"/>
            <a:r>
              <a:rPr lang="en-US" sz="1800" b="1" dirty="0" smtClean="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R="0" algn="just" eaLnBrk="1" hangingPunct="1"/>
            <a:r>
              <a:rPr lang="en-US" sz="1800" b="1" dirty="0" smtClean="0">
                <a:latin typeface="Times New Roman" panose="02020603050405020304" pitchFamily="18" charset="0"/>
                <a:cs typeface="Times New Roman" panose="02020603050405020304" pitchFamily="18" charset="0"/>
              </a:rPr>
              <a:t>Brute Force Approach:</a:t>
            </a:r>
            <a:endParaRPr lang="en-US" sz="1800" dirty="0" smtClean="0">
              <a:latin typeface="Times New Roman" panose="02020603050405020304" pitchFamily="18" charset="0"/>
              <a:cs typeface="Times New Roman" panose="02020603050405020304" pitchFamily="18" charset="0"/>
            </a:endParaRPr>
          </a:p>
          <a:p>
            <a:pPr marR="0" algn="just" eaLnBrk="1" hangingPunct="1"/>
            <a:r>
              <a:rPr lang="en-US" sz="1800" dirty="0" smtClean="0">
                <a:latin typeface="Times New Roman" panose="02020603050405020304" pitchFamily="18" charset="0"/>
                <a:cs typeface="Times New Roman" panose="02020603050405020304" pitchFamily="18" charset="0"/>
              </a:rPr>
              <a:t>To check all pairs </a:t>
            </a:r>
            <a:r>
              <a:rPr lang="en-US" sz="1800" i="1" dirty="0" smtClean="0">
                <a:latin typeface="Times New Roman" panose="02020603050405020304" pitchFamily="18" charset="0"/>
                <a:cs typeface="Times New Roman" panose="02020603050405020304" pitchFamily="18" charset="0"/>
              </a:rPr>
              <a:t>L</a:t>
            </a:r>
            <a:r>
              <a:rPr lang="en-US" sz="1800" baseline="-25000" dirty="0"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a:t>
            </a:r>
            <a:r>
              <a:rPr lang="en-US" sz="1800" i="1" dirty="0" err="1" smtClean="0">
                <a:latin typeface="Times New Roman" panose="02020603050405020304" pitchFamily="18" charset="0"/>
                <a:cs typeface="Times New Roman" panose="02020603050405020304" pitchFamily="18" charset="0"/>
              </a:rPr>
              <a:t>L</a:t>
            </a:r>
            <a:r>
              <a:rPr lang="en-US" sz="1800" baseline="-25000" dirty="0" err="1" smtClean="0">
                <a:latin typeface="Times New Roman" panose="02020603050405020304" pitchFamily="18" charset="0"/>
                <a:cs typeface="Times New Roman" panose="02020603050405020304" pitchFamily="18" charset="0"/>
              </a:rPr>
              <a:t>j</a:t>
            </a:r>
            <a:r>
              <a:rPr lang="en-US" sz="1800" baseline="-250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with 1 ≤ </a:t>
            </a:r>
            <a:r>
              <a:rPr lang="en-US" sz="1800" i="1"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&lt; </a:t>
            </a:r>
            <a:r>
              <a:rPr lang="en-US" sz="1800" i="1" dirty="0" smtClean="0">
                <a:latin typeface="Times New Roman" panose="02020603050405020304" pitchFamily="18" charset="0"/>
                <a:cs typeface="Times New Roman" panose="02020603050405020304" pitchFamily="18" charset="0"/>
              </a:rPr>
              <a:t>j ≤ n </a:t>
            </a:r>
            <a:r>
              <a:rPr lang="en-US" sz="1800" dirty="0" smtClean="0">
                <a:latin typeface="Times New Roman" panose="02020603050405020304" pitchFamily="18" charset="0"/>
                <a:cs typeface="Times New Roman" panose="02020603050405020304" pitchFamily="18" charset="0"/>
              </a:rPr>
              <a:t>for intersection. It runs in </a:t>
            </a:r>
            <a:r>
              <a:rPr lang="en-US" sz="1800" i="1" dirty="0" smtClean="0">
                <a:latin typeface="Times New Roman" panose="02020603050405020304" pitchFamily="18" charset="0"/>
                <a:cs typeface="Times New Roman" panose="02020603050405020304" pitchFamily="18" charset="0"/>
              </a:rPr>
              <a:t>O</a:t>
            </a:r>
            <a:r>
              <a:rPr lang="en-US" sz="1800" dirty="0" smtClean="0">
                <a:latin typeface="Times New Roman" panose="02020603050405020304" pitchFamily="18" charset="0"/>
                <a:cs typeface="Times New Roman" panose="02020603050405020304" pitchFamily="18" charset="0"/>
              </a:rPr>
              <a:t>(</a:t>
            </a:r>
            <a:r>
              <a:rPr lang="en-US" sz="1800" i="1" dirty="0" smtClean="0">
                <a:latin typeface="Times New Roman" panose="02020603050405020304" pitchFamily="18" charset="0"/>
                <a:cs typeface="Times New Roman" panose="02020603050405020304" pitchFamily="18" charset="0"/>
              </a:rPr>
              <a:t>n</a:t>
            </a:r>
            <a:r>
              <a:rPr lang="en-US" sz="1800" baseline="30000" dirty="0" smtClean="0">
                <a:latin typeface="Times New Roman" panose="02020603050405020304" pitchFamily="18" charset="0"/>
                <a:cs typeface="Times New Roman" panose="02020603050405020304" pitchFamily="18" charset="0"/>
              </a:rPr>
              <a:t>2</a:t>
            </a:r>
            <a:r>
              <a:rPr lang="en-US" sz="1800" dirty="0" smtClean="0">
                <a:latin typeface="Times New Roman" panose="02020603050405020304" pitchFamily="18" charset="0"/>
                <a:cs typeface="Times New Roman" panose="02020603050405020304" pitchFamily="18" charset="0"/>
              </a:rPr>
              <a:t>) time.</a:t>
            </a:r>
          </a:p>
          <a:p>
            <a:pPr marR="0" algn="just" eaLnBrk="1" hangingPunct="1"/>
            <a:endParaRPr lang="en-US" sz="1800" dirty="0" smtClean="0">
              <a:latin typeface="Times New Roman" panose="02020603050405020304" pitchFamily="18" charset="0"/>
              <a:cs typeface="Times New Roman" panose="02020603050405020304" pitchFamily="18" charset="0"/>
            </a:endParaRPr>
          </a:p>
          <a:p>
            <a:pPr marR="0" algn="just" eaLnBrk="1" hangingPunct="1"/>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Assumptions:</a:t>
            </a:r>
            <a:endParaRPr lang="en-US" sz="1800" dirty="0" smtClean="0">
              <a:latin typeface="Times New Roman" panose="02020603050405020304" pitchFamily="18" charset="0"/>
              <a:cs typeface="Times New Roman" panose="02020603050405020304" pitchFamily="18" charset="0"/>
            </a:endParaRPr>
          </a:p>
          <a:p>
            <a:pPr marR="0" algn="just" eaLnBrk="1" hangingPunct="1"/>
            <a:r>
              <a:rPr lang="en-US" sz="1800" b="1" dirty="0" smtClean="0">
                <a:latin typeface="Times New Roman" panose="02020603050405020304" pitchFamily="18" charset="0"/>
                <a:cs typeface="Times New Roman" panose="02020603050405020304" pitchFamily="18" charset="0"/>
              </a:rPr>
              <a:t>1:</a:t>
            </a:r>
            <a:r>
              <a:rPr lang="en-US" sz="1800" dirty="0" smtClean="0">
                <a:latin typeface="Times New Roman" panose="02020603050405020304" pitchFamily="18" charset="0"/>
                <a:cs typeface="Times New Roman" panose="02020603050405020304" pitchFamily="18" charset="0"/>
              </a:rPr>
              <a:t>  No line segment is vertical.</a:t>
            </a:r>
          </a:p>
          <a:p>
            <a:pPr marR="0" algn="just" eaLnBrk="1" hangingPunct="1"/>
            <a:r>
              <a:rPr lang="en-US" sz="1800" b="1" dirty="0" smtClean="0">
                <a:latin typeface="Times New Roman" panose="02020603050405020304" pitchFamily="18" charset="0"/>
                <a:cs typeface="Times New Roman" panose="02020603050405020304" pitchFamily="18" charset="0"/>
              </a:rPr>
              <a:t>2:</a:t>
            </a:r>
            <a:r>
              <a:rPr lang="en-US" sz="1800" dirty="0" smtClean="0">
                <a:latin typeface="Times New Roman" panose="02020603050405020304" pitchFamily="18" charset="0"/>
                <a:cs typeface="Times New Roman" panose="02020603050405020304" pitchFamily="18" charset="0"/>
              </a:rPr>
              <a:t>  No two endpoints or intersection points have the same </a:t>
            </a:r>
            <a:r>
              <a:rPr lang="en-US" sz="1800" i="1" dirty="0" smtClean="0">
                <a:latin typeface="Times New Roman" panose="02020603050405020304" pitchFamily="18" charset="0"/>
                <a:cs typeface="Times New Roman" panose="02020603050405020304" pitchFamily="18" charset="0"/>
              </a:rPr>
              <a:t>X</a:t>
            </a:r>
            <a:r>
              <a:rPr lang="en-US" sz="1800" dirty="0" smtClean="0">
                <a:latin typeface="Times New Roman" panose="02020603050405020304" pitchFamily="18" charset="0"/>
                <a:cs typeface="Times New Roman" panose="02020603050405020304" pitchFamily="18" charset="0"/>
              </a:rPr>
              <a:t>-coordinate. </a:t>
            </a:r>
            <a:endParaRPr lang="en-IN" sz="1800" dirty="0" smtClean="0">
              <a:latin typeface="Times New Roman" panose="02020603050405020304" pitchFamily="18" charset="0"/>
              <a:cs typeface="Times New Roman" panose="02020603050405020304" pitchFamily="18" charset="0"/>
            </a:endParaRPr>
          </a:p>
        </p:txBody>
      </p:sp>
      <p:sp>
        <p:nvSpPr>
          <p:cNvPr id="5" name="Title 1"/>
          <p:cNvSpPr>
            <a:spLocks noGrp="1"/>
          </p:cNvSpPr>
          <p:nvPr>
            <p:ph type="ctrTitle"/>
          </p:nvPr>
        </p:nvSpPr>
        <p:spPr>
          <a:xfrm>
            <a:off x="290061" y="620688"/>
            <a:ext cx="8572560" cy="667452"/>
          </a:xfrm>
          <a:ln>
            <a:miter lim="800000"/>
            <a:headEnd/>
            <a:tailEnd/>
          </a:ln>
        </p:spPr>
        <p:txBody>
          <a:bodyPr>
            <a:normAutofit fontScale="90000"/>
          </a:bodyPr>
          <a:lstStyle/>
          <a:p>
            <a:pPr algn="ctr" eaLnBrk="1" hangingPunct="1">
              <a:defRPr/>
            </a:pPr>
            <a:r>
              <a:rPr lang="en-US" sz="4400" dirty="0" smtClean="0">
                <a:solidFill>
                  <a:srgbClr val="9900CC"/>
                </a:solidFill>
                <a:effectLst>
                  <a:outerShdw blurRad="38100" dist="38100" dir="2700000" algn="tl">
                    <a:srgbClr val="C0C0C0"/>
                  </a:outerShdw>
                </a:effectLst>
                <a:latin typeface="Times New Roman" pitchFamily="18" charset="0"/>
                <a:cs typeface="Times New Roman" pitchFamily="18" charset="0"/>
              </a:rPr>
              <a:t>Plane-Sweep Technique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704850"/>
            <a:ext cx="8229600" cy="779463"/>
          </a:xfrm>
        </p:spPr>
        <p:txBody>
          <a:bodyPr/>
          <a:lstStyle/>
          <a:p>
            <a:pPr algn="ctr"/>
            <a:r>
              <a:rPr lang="en-US" sz="4000" smtClean="0">
                <a:solidFill>
                  <a:srgbClr val="9900CC"/>
                </a:solidFill>
              </a:rPr>
              <a:t>Trainulating Monotonic Polygon</a:t>
            </a:r>
            <a:endParaRPr lang="en-IN" sz="4000" smtClean="0">
              <a:solidFill>
                <a:srgbClr val="9900CC"/>
              </a:solidFill>
            </a:endParaRPr>
          </a:p>
        </p:txBody>
      </p:sp>
      <p:sp>
        <p:nvSpPr>
          <p:cNvPr id="31747" name="Content Placeholder 2"/>
          <p:cNvSpPr>
            <a:spLocks noGrp="1"/>
          </p:cNvSpPr>
          <p:nvPr>
            <p:ph idx="1"/>
          </p:nvPr>
        </p:nvSpPr>
        <p:spPr>
          <a:xfrm>
            <a:off x="395288" y="2060575"/>
            <a:ext cx="8229600" cy="4389438"/>
          </a:xfrm>
        </p:spPr>
        <p:txBody>
          <a:bodyPr/>
          <a:lstStyle/>
          <a:p>
            <a:r>
              <a:rPr lang="en-US" smtClean="0"/>
              <a:t>Definition: Its boundary is composed of two monotone polygonal chains.</a:t>
            </a:r>
          </a:p>
          <a:p>
            <a:endParaRPr lang="en-US" smtClean="0"/>
          </a:p>
          <a:p>
            <a:endParaRPr lang="en-IN" smtClean="0"/>
          </a:p>
        </p:txBody>
      </p:sp>
      <p:grpSp>
        <p:nvGrpSpPr>
          <p:cNvPr id="31748" name="Group 70"/>
          <p:cNvGrpSpPr>
            <a:grpSpLocks/>
          </p:cNvGrpSpPr>
          <p:nvPr/>
        </p:nvGrpSpPr>
        <p:grpSpPr bwMode="auto">
          <a:xfrm>
            <a:off x="1187450" y="3357563"/>
            <a:ext cx="5688013" cy="1943100"/>
            <a:chOff x="755576" y="3212976"/>
            <a:chExt cx="6408712" cy="2016224"/>
          </a:xfrm>
        </p:grpSpPr>
        <p:cxnSp>
          <p:nvCxnSpPr>
            <p:cNvPr id="8" name="Straight Connector 7"/>
            <p:cNvCxnSpPr/>
            <p:nvPr/>
          </p:nvCxnSpPr>
          <p:spPr>
            <a:xfrm>
              <a:off x="2038034" y="3212976"/>
              <a:ext cx="960501" cy="784087"/>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998536" y="3324988"/>
              <a:ext cx="320168" cy="67207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18703" y="3324988"/>
              <a:ext cx="747653" cy="22402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66357" y="3549013"/>
              <a:ext cx="107319" cy="56006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173675" y="3549013"/>
              <a:ext cx="1282457" cy="56006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56132" y="3549013"/>
              <a:ext cx="1067821" cy="11201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523953" y="3661026"/>
              <a:ext cx="640335" cy="67207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250882" y="4109076"/>
              <a:ext cx="212849" cy="336037"/>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63732" y="4109076"/>
              <a:ext cx="642123" cy="22402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105854" y="4333100"/>
              <a:ext cx="320168" cy="56006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08479" y="4893163"/>
              <a:ext cx="425697" cy="336037"/>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426022" y="4893163"/>
              <a:ext cx="1282457"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134177" y="5229200"/>
              <a:ext cx="106960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55576" y="3212976"/>
              <a:ext cx="1282458" cy="8961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290381" y="4445113"/>
              <a:ext cx="960501" cy="11201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755576" y="4109076"/>
              <a:ext cx="534805" cy="44805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203786" y="4333100"/>
              <a:ext cx="960502" cy="8961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7084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305800" cy="720080"/>
          </a:xfrm>
          <a:ln>
            <a:miter lim="800000"/>
            <a:headEnd/>
            <a:tailEnd/>
          </a:ln>
        </p:spPr>
        <p:txBody>
          <a:bodyPr/>
          <a:lstStyle/>
          <a:p>
            <a:pPr algn="ctr">
              <a:defRPr/>
            </a:pPr>
            <a:r>
              <a:rPr lang="en-US" sz="4000" dirty="0" smtClean="0">
                <a:solidFill>
                  <a:srgbClr val="9900CC"/>
                </a:solidFill>
              </a:rPr>
              <a:t>Three Cases</a:t>
            </a:r>
            <a:endParaRPr lang="en-IN" sz="4000" dirty="0">
              <a:solidFill>
                <a:srgbClr val="9900CC"/>
              </a:solidFill>
            </a:endParaRPr>
          </a:p>
        </p:txBody>
      </p:sp>
      <p:cxnSp>
        <p:nvCxnSpPr>
          <p:cNvPr id="4" name="Straight Connector 3"/>
          <p:cNvCxnSpPr/>
          <p:nvPr/>
        </p:nvCxnSpPr>
        <p:spPr bwMode="auto">
          <a:xfrm flipV="1">
            <a:off x="838200" y="2422525"/>
            <a:ext cx="708025" cy="196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bwMode="auto">
          <a:xfrm flipV="1">
            <a:off x="1546225" y="2030413"/>
            <a:ext cx="504825" cy="392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auto">
          <a:xfrm flipV="1">
            <a:off x="2051050" y="1443038"/>
            <a:ext cx="404813" cy="587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774" name="Oval 20"/>
          <p:cNvSpPr>
            <a:spLocks noChangeArrowheads="1"/>
          </p:cNvSpPr>
          <p:nvPr/>
        </p:nvSpPr>
        <p:spPr bwMode="auto">
          <a:xfrm>
            <a:off x="1444625" y="2362200"/>
            <a:ext cx="134938" cy="139700"/>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2775" name="Oval 20"/>
          <p:cNvSpPr>
            <a:spLocks noChangeArrowheads="1"/>
          </p:cNvSpPr>
          <p:nvPr/>
        </p:nvSpPr>
        <p:spPr bwMode="auto">
          <a:xfrm>
            <a:off x="3043238" y="2654300"/>
            <a:ext cx="134937" cy="14128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2776" name="Oval 20"/>
          <p:cNvSpPr>
            <a:spLocks noChangeArrowheads="1"/>
          </p:cNvSpPr>
          <p:nvPr/>
        </p:nvSpPr>
        <p:spPr bwMode="auto">
          <a:xfrm>
            <a:off x="2420938" y="1382713"/>
            <a:ext cx="136525" cy="139700"/>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2777" name="Oval 20"/>
          <p:cNvSpPr>
            <a:spLocks noChangeArrowheads="1"/>
          </p:cNvSpPr>
          <p:nvPr/>
        </p:nvSpPr>
        <p:spPr bwMode="auto">
          <a:xfrm>
            <a:off x="2016125" y="1933575"/>
            <a:ext cx="136525" cy="139700"/>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2778" name="Oval 20"/>
          <p:cNvSpPr>
            <a:spLocks noChangeArrowheads="1"/>
          </p:cNvSpPr>
          <p:nvPr/>
        </p:nvSpPr>
        <p:spPr bwMode="auto">
          <a:xfrm>
            <a:off x="803275" y="2557463"/>
            <a:ext cx="134938" cy="139700"/>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2779" name="TextBox 47"/>
          <p:cNvSpPr txBox="1">
            <a:spLocks noChangeArrowheads="1"/>
          </p:cNvSpPr>
          <p:nvPr/>
        </p:nvSpPr>
        <p:spPr bwMode="auto">
          <a:xfrm>
            <a:off x="468313" y="2390775"/>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1</a:t>
            </a:r>
            <a:endParaRPr lang="en-IN" sz="2400" baseline="-25000">
              <a:latin typeface="Calibri" panose="020F0502020204030204" pitchFamily="34" charset="0"/>
            </a:endParaRPr>
          </a:p>
        </p:txBody>
      </p:sp>
      <p:sp>
        <p:nvSpPr>
          <p:cNvPr id="32780" name="TextBox 48"/>
          <p:cNvSpPr txBox="1">
            <a:spLocks noChangeArrowheads="1"/>
          </p:cNvSpPr>
          <p:nvPr/>
        </p:nvSpPr>
        <p:spPr bwMode="auto">
          <a:xfrm>
            <a:off x="1116013" y="2001838"/>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2</a:t>
            </a:r>
            <a:endParaRPr lang="en-IN" sz="2400" baseline="-25000">
              <a:latin typeface="Calibri" panose="020F0502020204030204" pitchFamily="34" charset="0"/>
            </a:endParaRPr>
          </a:p>
        </p:txBody>
      </p:sp>
      <p:sp>
        <p:nvSpPr>
          <p:cNvPr id="32781" name="TextBox 49"/>
          <p:cNvSpPr txBox="1">
            <a:spLocks noChangeArrowheads="1"/>
          </p:cNvSpPr>
          <p:nvPr/>
        </p:nvSpPr>
        <p:spPr bwMode="auto">
          <a:xfrm>
            <a:off x="1619250" y="1671638"/>
            <a:ext cx="433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3</a:t>
            </a:r>
            <a:endParaRPr lang="en-IN" sz="2400" baseline="-25000">
              <a:latin typeface="Calibri" panose="020F0502020204030204" pitchFamily="34" charset="0"/>
            </a:endParaRPr>
          </a:p>
        </p:txBody>
      </p:sp>
      <p:sp>
        <p:nvSpPr>
          <p:cNvPr id="32782" name="TextBox 50"/>
          <p:cNvSpPr txBox="1">
            <a:spLocks noChangeArrowheads="1"/>
          </p:cNvSpPr>
          <p:nvPr/>
        </p:nvSpPr>
        <p:spPr bwMode="auto">
          <a:xfrm>
            <a:off x="2051050" y="1095375"/>
            <a:ext cx="433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4</a:t>
            </a:r>
            <a:endParaRPr lang="en-IN" sz="2400" baseline="-25000">
              <a:latin typeface="Calibri" panose="020F0502020204030204" pitchFamily="34" charset="0"/>
            </a:endParaRPr>
          </a:p>
        </p:txBody>
      </p:sp>
      <p:sp>
        <p:nvSpPr>
          <p:cNvPr id="32783" name="TextBox 72"/>
          <p:cNvSpPr txBox="1">
            <a:spLocks noChangeArrowheads="1"/>
          </p:cNvSpPr>
          <p:nvPr/>
        </p:nvSpPr>
        <p:spPr bwMode="auto">
          <a:xfrm>
            <a:off x="3132138" y="2390775"/>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v</a:t>
            </a:r>
            <a:r>
              <a:rPr lang="en-US" sz="2400" baseline="-25000">
                <a:latin typeface="Calibri" panose="020F0502020204030204" pitchFamily="34" charset="0"/>
              </a:rPr>
              <a:t>i</a:t>
            </a:r>
            <a:endParaRPr lang="en-IN" sz="2400" baseline="-25000">
              <a:latin typeface="Calibri" panose="020F0502020204030204" pitchFamily="34" charset="0"/>
            </a:endParaRPr>
          </a:p>
        </p:txBody>
      </p:sp>
      <p:cxnSp>
        <p:nvCxnSpPr>
          <p:cNvPr id="67" name="Straight Connector 66"/>
          <p:cNvCxnSpPr>
            <a:endCxn id="32776" idx="5"/>
          </p:cNvCxnSpPr>
          <p:nvPr/>
        </p:nvCxnSpPr>
        <p:spPr>
          <a:xfrm flipH="1" flipV="1">
            <a:off x="2536825" y="1503363"/>
            <a:ext cx="595313" cy="124777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2775" idx="1"/>
            <a:endCxn id="32777" idx="5"/>
          </p:cNvCxnSpPr>
          <p:nvPr/>
        </p:nvCxnSpPr>
        <p:spPr>
          <a:xfrm flipH="1" flipV="1">
            <a:off x="2132013" y="2052638"/>
            <a:ext cx="931862" cy="62230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2775" idx="1"/>
          </p:cNvCxnSpPr>
          <p:nvPr/>
        </p:nvCxnSpPr>
        <p:spPr>
          <a:xfrm flipH="1" flipV="1">
            <a:off x="1476375" y="2463800"/>
            <a:ext cx="1587500" cy="211138"/>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auto">
          <a:xfrm flipV="1">
            <a:off x="5516563" y="2278063"/>
            <a:ext cx="708025" cy="196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auto">
          <a:xfrm flipV="1">
            <a:off x="6224588" y="1885950"/>
            <a:ext cx="504825" cy="392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auto">
          <a:xfrm flipV="1">
            <a:off x="6729413" y="1298575"/>
            <a:ext cx="404812" cy="587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790" name="Oval 20"/>
          <p:cNvSpPr>
            <a:spLocks noChangeArrowheads="1"/>
          </p:cNvSpPr>
          <p:nvPr/>
        </p:nvSpPr>
        <p:spPr bwMode="auto">
          <a:xfrm>
            <a:off x="6124575" y="2217738"/>
            <a:ext cx="134938" cy="139700"/>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2791" name="Oval 20"/>
          <p:cNvSpPr>
            <a:spLocks noChangeArrowheads="1"/>
          </p:cNvSpPr>
          <p:nvPr/>
        </p:nvSpPr>
        <p:spPr bwMode="auto">
          <a:xfrm>
            <a:off x="7723188" y="2511425"/>
            <a:ext cx="134937" cy="139700"/>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2792" name="Oval 20"/>
          <p:cNvSpPr>
            <a:spLocks noChangeArrowheads="1"/>
          </p:cNvSpPr>
          <p:nvPr/>
        </p:nvSpPr>
        <p:spPr bwMode="auto">
          <a:xfrm>
            <a:off x="7100888" y="1238250"/>
            <a:ext cx="136525" cy="14128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2793" name="Oval 20"/>
          <p:cNvSpPr>
            <a:spLocks noChangeArrowheads="1"/>
          </p:cNvSpPr>
          <p:nvPr/>
        </p:nvSpPr>
        <p:spPr bwMode="auto">
          <a:xfrm>
            <a:off x="6696075" y="1789113"/>
            <a:ext cx="136525" cy="139700"/>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2794" name="Oval 20"/>
          <p:cNvSpPr>
            <a:spLocks noChangeArrowheads="1"/>
          </p:cNvSpPr>
          <p:nvPr/>
        </p:nvSpPr>
        <p:spPr bwMode="auto">
          <a:xfrm>
            <a:off x="5483225" y="2413000"/>
            <a:ext cx="134938" cy="139700"/>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2795" name="TextBox 47"/>
          <p:cNvSpPr txBox="1">
            <a:spLocks noChangeArrowheads="1"/>
          </p:cNvSpPr>
          <p:nvPr/>
        </p:nvSpPr>
        <p:spPr bwMode="auto">
          <a:xfrm>
            <a:off x="5146675" y="2246313"/>
            <a:ext cx="433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1</a:t>
            </a:r>
            <a:endParaRPr lang="en-IN" sz="2400" baseline="-25000">
              <a:latin typeface="Calibri" panose="020F0502020204030204" pitchFamily="34" charset="0"/>
            </a:endParaRPr>
          </a:p>
        </p:txBody>
      </p:sp>
      <p:sp>
        <p:nvSpPr>
          <p:cNvPr id="32796" name="TextBox 48"/>
          <p:cNvSpPr txBox="1">
            <a:spLocks noChangeArrowheads="1"/>
          </p:cNvSpPr>
          <p:nvPr/>
        </p:nvSpPr>
        <p:spPr bwMode="auto">
          <a:xfrm>
            <a:off x="5795963" y="1857375"/>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2</a:t>
            </a:r>
            <a:endParaRPr lang="en-IN" sz="2400" baseline="-25000">
              <a:latin typeface="Calibri" panose="020F0502020204030204" pitchFamily="34" charset="0"/>
            </a:endParaRPr>
          </a:p>
        </p:txBody>
      </p:sp>
      <p:sp>
        <p:nvSpPr>
          <p:cNvPr id="32797" name="TextBox 49"/>
          <p:cNvSpPr txBox="1">
            <a:spLocks noChangeArrowheads="1"/>
          </p:cNvSpPr>
          <p:nvPr/>
        </p:nvSpPr>
        <p:spPr bwMode="auto">
          <a:xfrm>
            <a:off x="6299200" y="1527175"/>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3</a:t>
            </a:r>
            <a:endParaRPr lang="en-IN" sz="2400" baseline="-25000">
              <a:latin typeface="Calibri" panose="020F0502020204030204" pitchFamily="34" charset="0"/>
            </a:endParaRPr>
          </a:p>
        </p:txBody>
      </p:sp>
      <p:sp>
        <p:nvSpPr>
          <p:cNvPr id="32798" name="TextBox 50"/>
          <p:cNvSpPr txBox="1">
            <a:spLocks noChangeArrowheads="1"/>
          </p:cNvSpPr>
          <p:nvPr/>
        </p:nvSpPr>
        <p:spPr bwMode="auto">
          <a:xfrm>
            <a:off x="6731000" y="950913"/>
            <a:ext cx="433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4</a:t>
            </a:r>
            <a:endParaRPr lang="en-IN" sz="2400" baseline="-25000">
              <a:latin typeface="Calibri" panose="020F0502020204030204" pitchFamily="34" charset="0"/>
            </a:endParaRPr>
          </a:p>
        </p:txBody>
      </p:sp>
      <p:sp>
        <p:nvSpPr>
          <p:cNvPr id="32799" name="TextBox 72"/>
          <p:cNvSpPr txBox="1">
            <a:spLocks noChangeArrowheads="1"/>
          </p:cNvSpPr>
          <p:nvPr/>
        </p:nvSpPr>
        <p:spPr bwMode="auto">
          <a:xfrm>
            <a:off x="7812088" y="2247900"/>
            <a:ext cx="43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v</a:t>
            </a:r>
            <a:r>
              <a:rPr lang="en-US" sz="2400" baseline="-25000">
                <a:latin typeface="Calibri" panose="020F0502020204030204" pitchFamily="34" charset="0"/>
              </a:rPr>
              <a:t>i</a:t>
            </a:r>
            <a:endParaRPr lang="en-IN" sz="2400" baseline="-25000">
              <a:latin typeface="Calibri" panose="020F0502020204030204" pitchFamily="34" charset="0"/>
            </a:endParaRPr>
          </a:p>
        </p:txBody>
      </p:sp>
      <p:cxnSp>
        <p:nvCxnSpPr>
          <p:cNvPr id="88" name="Straight Connector 87"/>
          <p:cNvCxnSpPr>
            <a:endCxn id="32792" idx="5"/>
          </p:cNvCxnSpPr>
          <p:nvPr/>
        </p:nvCxnSpPr>
        <p:spPr>
          <a:xfrm flipH="1" flipV="1">
            <a:off x="7216775" y="1358900"/>
            <a:ext cx="595313" cy="12477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32791" idx="1"/>
            <a:endCxn id="32793" idx="5"/>
          </p:cNvCxnSpPr>
          <p:nvPr/>
        </p:nvCxnSpPr>
        <p:spPr>
          <a:xfrm flipH="1" flipV="1">
            <a:off x="6811963" y="1908175"/>
            <a:ext cx="931862" cy="6238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32791" idx="1"/>
          </p:cNvCxnSpPr>
          <p:nvPr/>
        </p:nvCxnSpPr>
        <p:spPr>
          <a:xfrm flipH="1" flipV="1">
            <a:off x="6156325" y="2319338"/>
            <a:ext cx="1587500" cy="21272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32795" idx="3"/>
            <a:endCxn id="32791" idx="2"/>
          </p:cNvCxnSpPr>
          <p:nvPr/>
        </p:nvCxnSpPr>
        <p:spPr>
          <a:xfrm>
            <a:off x="5580063" y="2478088"/>
            <a:ext cx="2143125" cy="103187"/>
          </a:xfrm>
          <a:prstGeom prst="line">
            <a:avLst/>
          </a:prstGeom>
          <a:ln w="222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flipV="1">
            <a:off x="2349500" y="4799013"/>
            <a:ext cx="708025" cy="196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auto">
          <a:xfrm flipV="1">
            <a:off x="3057525" y="4406900"/>
            <a:ext cx="504825" cy="392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bwMode="auto">
          <a:xfrm flipV="1">
            <a:off x="3562350" y="3819525"/>
            <a:ext cx="404813" cy="587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807" name="Oval 20"/>
          <p:cNvSpPr>
            <a:spLocks noChangeArrowheads="1"/>
          </p:cNvSpPr>
          <p:nvPr/>
        </p:nvSpPr>
        <p:spPr bwMode="auto">
          <a:xfrm>
            <a:off x="2955925" y="4737100"/>
            <a:ext cx="136525" cy="14128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2808" name="Oval 20"/>
          <p:cNvSpPr>
            <a:spLocks noChangeArrowheads="1"/>
          </p:cNvSpPr>
          <p:nvPr/>
        </p:nvSpPr>
        <p:spPr bwMode="auto">
          <a:xfrm>
            <a:off x="4556125" y="5030788"/>
            <a:ext cx="134938" cy="141287"/>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2809" name="Oval 20"/>
          <p:cNvSpPr>
            <a:spLocks noChangeArrowheads="1"/>
          </p:cNvSpPr>
          <p:nvPr/>
        </p:nvSpPr>
        <p:spPr bwMode="auto">
          <a:xfrm>
            <a:off x="3933825" y="3759200"/>
            <a:ext cx="134938" cy="139700"/>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2810" name="Oval 20"/>
          <p:cNvSpPr>
            <a:spLocks noChangeArrowheads="1"/>
          </p:cNvSpPr>
          <p:nvPr/>
        </p:nvSpPr>
        <p:spPr bwMode="auto">
          <a:xfrm>
            <a:off x="3529013" y="4310063"/>
            <a:ext cx="134937" cy="139700"/>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2811" name="Oval 20"/>
          <p:cNvSpPr>
            <a:spLocks noChangeArrowheads="1"/>
          </p:cNvSpPr>
          <p:nvPr/>
        </p:nvSpPr>
        <p:spPr bwMode="auto">
          <a:xfrm>
            <a:off x="2314575" y="4933950"/>
            <a:ext cx="136525" cy="139700"/>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2812" name="TextBox 47"/>
          <p:cNvSpPr txBox="1">
            <a:spLocks noChangeArrowheads="1"/>
          </p:cNvSpPr>
          <p:nvPr/>
        </p:nvSpPr>
        <p:spPr bwMode="auto">
          <a:xfrm>
            <a:off x="1979613" y="4767263"/>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1</a:t>
            </a:r>
            <a:endParaRPr lang="en-IN" sz="2400" baseline="-25000">
              <a:latin typeface="Calibri" panose="020F0502020204030204" pitchFamily="34" charset="0"/>
            </a:endParaRPr>
          </a:p>
        </p:txBody>
      </p:sp>
      <p:sp>
        <p:nvSpPr>
          <p:cNvPr id="32813" name="TextBox 48"/>
          <p:cNvSpPr txBox="1">
            <a:spLocks noChangeArrowheads="1"/>
          </p:cNvSpPr>
          <p:nvPr/>
        </p:nvSpPr>
        <p:spPr bwMode="auto">
          <a:xfrm>
            <a:off x="2627313" y="4378325"/>
            <a:ext cx="433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2</a:t>
            </a:r>
            <a:endParaRPr lang="en-IN" sz="2400" baseline="-25000">
              <a:latin typeface="Calibri" panose="020F0502020204030204" pitchFamily="34" charset="0"/>
            </a:endParaRPr>
          </a:p>
        </p:txBody>
      </p:sp>
      <p:sp>
        <p:nvSpPr>
          <p:cNvPr id="32814" name="TextBox 49"/>
          <p:cNvSpPr txBox="1">
            <a:spLocks noChangeArrowheads="1"/>
          </p:cNvSpPr>
          <p:nvPr/>
        </p:nvSpPr>
        <p:spPr bwMode="auto">
          <a:xfrm>
            <a:off x="3132138" y="4046538"/>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3</a:t>
            </a:r>
            <a:endParaRPr lang="en-IN" sz="2400" baseline="-25000">
              <a:latin typeface="Calibri" panose="020F0502020204030204" pitchFamily="34" charset="0"/>
            </a:endParaRPr>
          </a:p>
        </p:txBody>
      </p:sp>
      <p:sp>
        <p:nvSpPr>
          <p:cNvPr id="32815" name="TextBox 72"/>
          <p:cNvSpPr txBox="1">
            <a:spLocks noChangeArrowheads="1"/>
          </p:cNvSpPr>
          <p:nvPr/>
        </p:nvSpPr>
        <p:spPr bwMode="auto">
          <a:xfrm>
            <a:off x="4645025" y="4767263"/>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v</a:t>
            </a:r>
            <a:r>
              <a:rPr lang="en-US" sz="2400" baseline="-25000">
                <a:latin typeface="Calibri" panose="020F0502020204030204" pitchFamily="34" charset="0"/>
              </a:rPr>
              <a:t>i</a:t>
            </a:r>
            <a:endParaRPr lang="en-IN" sz="2400" baseline="-25000">
              <a:latin typeface="Calibri" panose="020F0502020204030204" pitchFamily="34" charset="0"/>
            </a:endParaRPr>
          </a:p>
        </p:txBody>
      </p:sp>
      <p:cxnSp>
        <p:nvCxnSpPr>
          <p:cNvPr id="106" name="Straight Connector 105"/>
          <p:cNvCxnSpPr>
            <a:endCxn id="32809" idx="5"/>
          </p:cNvCxnSpPr>
          <p:nvPr/>
        </p:nvCxnSpPr>
        <p:spPr>
          <a:xfrm flipH="1" flipV="1">
            <a:off x="4049713" y="3878263"/>
            <a:ext cx="595312" cy="1249362"/>
          </a:xfrm>
          <a:prstGeom prst="line">
            <a:avLst/>
          </a:prstGeom>
          <a:ln w="25400">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32808" idx="1"/>
            <a:endCxn id="32810" idx="5"/>
          </p:cNvCxnSpPr>
          <p:nvPr/>
        </p:nvCxnSpPr>
        <p:spPr>
          <a:xfrm flipH="1" flipV="1">
            <a:off x="3644900" y="4429125"/>
            <a:ext cx="930275" cy="6223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32808" idx="1"/>
          </p:cNvCxnSpPr>
          <p:nvPr/>
        </p:nvCxnSpPr>
        <p:spPr>
          <a:xfrm flipH="1" flipV="1">
            <a:off x="2987675" y="4840288"/>
            <a:ext cx="1587500" cy="21113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32812" idx="3"/>
            <a:endCxn id="32808" idx="2"/>
          </p:cNvCxnSpPr>
          <p:nvPr/>
        </p:nvCxnSpPr>
        <p:spPr>
          <a:xfrm>
            <a:off x="2411413" y="4997450"/>
            <a:ext cx="2144712" cy="103188"/>
          </a:xfrm>
          <a:prstGeom prst="line">
            <a:avLst/>
          </a:prstGeom>
          <a:ln w="22225">
            <a:solidFill>
              <a:srgbClr val="00B0F0"/>
            </a:solidFill>
          </a:ln>
        </p:spPr>
        <p:style>
          <a:lnRef idx="1">
            <a:schemeClr val="accent1"/>
          </a:lnRef>
          <a:fillRef idx="0">
            <a:schemeClr val="accent1"/>
          </a:fillRef>
          <a:effectRef idx="0">
            <a:schemeClr val="accent1"/>
          </a:effectRef>
          <a:fontRef idx="minor">
            <a:schemeClr val="tx1"/>
          </a:fontRef>
        </p:style>
      </p:cxnSp>
      <p:sp>
        <p:nvSpPr>
          <p:cNvPr id="32820" name="TextBox 109"/>
          <p:cNvSpPr txBox="1">
            <a:spLocks noChangeArrowheads="1"/>
          </p:cNvSpPr>
          <p:nvPr/>
        </p:nvSpPr>
        <p:spPr bwMode="auto">
          <a:xfrm>
            <a:off x="323850" y="3213100"/>
            <a:ext cx="3887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000">
                <a:latin typeface="Calibri" panose="020F0502020204030204" pitchFamily="34" charset="0"/>
              </a:rPr>
              <a:t>A. Split     v</a:t>
            </a:r>
            <a:r>
              <a:rPr lang="en-US" sz="2000" baseline="-25000">
                <a:latin typeface="Calibri" panose="020F0502020204030204" pitchFamily="34" charset="0"/>
              </a:rPr>
              <a:t>i</a:t>
            </a:r>
            <a:r>
              <a:rPr lang="en-US" sz="2000">
                <a:latin typeface="Calibri" panose="020F0502020204030204" pitchFamily="34" charset="0"/>
              </a:rPr>
              <a:t>s</a:t>
            </a:r>
            <a:r>
              <a:rPr lang="en-US" sz="2000" baseline="-25000">
                <a:latin typeface="Calibri" panose="020F0502020204030204" pitchFamily="34" charset="0"/>
              </a:rPr>
              <a:t>t</a:t>
            </a:r>
            <a:r>
              <a:rPr lang="en-US" sz="2000">
                <a:latin typeface="Calibri" panose="020F0502020204030204" pitchFamily="34" charset="0"/>
              </a:rPr>
              <a:t>s</a:t>
            </a:r>
            <a:r>
              <a:rPr lang="en-US" sz="2000" baseline="-25000">
                <a:latin typeface="Calibri" panose="020F0502020204030204" pitchFamily="34" charset="0"/>
              </a:rPr>
              <a:t>t-1</a:t>
            </a:r>
            <a:r>
              <a:rPr lang="en-US" sz="2000">
                <a:latin typeface="Calibri" panose="020F0502020204030204" pitchFamily="34" charset="0"/>
              </a:rPr>
              <a:t>, pop s</a:t>
            </a:r>
            <a:r>
              <a:rPr lang="en-US" sz="2000" baseline="-25000">
                <a:latin typeface="Calibri" panose="020F0502020204030204" pitchFamily="34" charset="0"/>
              </a:rPr>
              <a:t>t</a:t>
            </a:r>
            <a:r>
              <a:rPr lang="en-US" sz="2000">
                <a:latin typeface="Calibri" panose="020F0502020204030204" pitchFamily="34" charset="0"/>
              </a:rPr>
              <a:t> and push v</a:t>
            </a:r>
            <a:r>
              <a:rPr lang="en-US" sz="2000" baseline="-25000">
                <a:latin typeface="Calibri" panose="020F0502020204030204" pitchFamily="34" charset="0"/>
              </a:rPr>
              <a:t>i</a:t>
            </a:r>
            <a:endParaRPr lang="en-IN" sz="2000" baseline="-25000">
              <a:latin typeface="Calibri" panose="020F0502020204030204" pitchFamily="34" charset="0"/>
            </a:endParaRPr>
          </a:p>
        </p:txBody>
      </p:sp>
      <p:sp>
        <p:nvSpPr>
          <p:cNvPr id="112" name="Isosceles Triangle 111"/>
          <p:cNvSpPr/>
          <p:nvPr/>
        </p:nvSpPr>
        <p:spPr>
          <a:xfrm>
            <a:off x="1187450" y="3357563"/>
            <a:ext cx="144463" cy="14287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rgbClr val="FFFFFF"/>
              </a:solidFill>
              <a:cs typeface="Arial" charset="0"/>
            </a:endParaRPr>
          </a:p>
        </p:txBody>
      </p:sp>
      <p:sp>
        <p:nvSpPr>
          <p:cNvPr id="32822" name="TextBox 112"/>
          <p:cNvSpPr txBox="1">
            <a:spLocks noChangeArrowheads="1"/>
          </p:cNvSpPr>
          <p:nvPr/>
        </p:nvSpPr>
        <p:spPr bwMode="auto">
          <a:xfrm>
            <a:off x="4140200" y="3173413"/>
            <a:ext cx="41036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000">
                <a:latin typeface="Calibri" panose="020F0502020204030204" pitchFamily="34" charset="0"/>
              </a:rPr>
              <a:t>B. Split the polygon defined by v</a:t>
            </a:r>
            <a:r>
              <a:rPr lang="en-US" sz="2000" baseline="-25000">
                <a:latin typeface="Calibri" panose="020F0502020204030204" pitchFamily="34" charset="0"/>
              </a:rPr>
              <a:t>i</a:t>
            </a:r>
            <a:r>
              <a:rPr lang="en-US" sz="2000">
                <a:latin typeface="Calibri" panose="020F0502020204030204" pitchFamily="34" charset="0"/>
              </a:rPr>
              <a:t>, s</a:t>
            </a:r>
            <a:r>
              <a:rPr lang="en-US" sz="2000" baseline="-25000">
                <a:latin typeface="Calibri" panose="020F0502020204030204" pitchFamily="34" charset="0"/>
              </a:rPr>
              <a:t>1</a:t>
            </a:r>
            <a:r>
              <a:rPr lang="en-US" sz="2000">
                <a:latin typeface="Calibri" panose="020F0502020204030204" pitchFamily="34" charset="0"/>
              </a:rPr>
              <a:t>, s</a:t>
            </a:r>
            <a:r>
              <a:rPr lang="en-US" sz="2000" baseline="-25000">
                <a:latin typeface="Calibri" panose="020F0502020204030204" pitchFamily="34" charset="0"/>
              </a:rPr>
              <a:t>2</a:t>
            </a:r>
            <a:r>
              <a:rPr lang="en-US" sz="2000">
                <a:latin typeface="Calibri" panose="020F0502020204030204" pitchFamily="34" charset="0"/>
              </a:rPr>
              <a:t>,…, s</a:t>
            </a:r>
            <a:r>
              <a:rPr lang="en-US" sz="2000" baseline="-25000">
                <a:latin typeface="Calibri" panose="020F0502020204030204" pitchFamily="34" charset="0"/>
              </a:rPr>
              <a:t>t</a:t>
            </a:r>
            <a:r>
              <a:rPr lang="en-US" sz="2000">
                <a:latin typeface="Calibri" panose="020F0502020204030204" pitchFamily="34" charset="0"/>
              </a:rPr>
              <a:t>. Empty stack, push s</a:t>
            </a:r>
            <a:r>
              <a:rPr lang="en-US" sz="2000" baseline="-25000">
                <a:latin typeface="Calibri" panose="020F0502020204030204" pitchFamily="34" charset="0"/>
              </a:rPr>
              <a:t>t</a:t>
            </a:r>
            <a:r>
              <a:rPr lang="en-US" sz="2000">
                <a:latin typeface="Calibri" panose="020F0502020204030204" pitchFamily="34" charset="0"/>
              </a:rPr>
              <a:t> and v</a:t>
            </a:r>
            <a:r>
              <a:rPr lang="en-US" sz="2000" baseline="-25000">
                <a:latin typeface="Calibri" panose="020F0502020204030204" pitchFamily="34" charset="0"/>
              </a:rPr>
              <a:t>i</a:t>
            </a:r>
            <a:endParaRPr lang="en-IN" sz="2000" baseline="-25000">
              <a:latin typeface="Calibri" panose="020F0502020204030204" pitchFamily="34" charset="0"/>
            </a:endParaRPr>
          </a:p>
        </p:txBody>
      </p:sp>
      <p:sp>
        <p:nvSpPr>
          <p:cNvPr id="32823" name="TextBox 114"/>
          <p:cNvSpPr txBox="1">
            <a:spLocks noChangeArrowheads="1"/>
          </p:cNvSpPr>
          <p:nvPr/>
        </p:nvSpPr>
        <p:spPr bwMode="auto">
          <a:xfrm>
            <a:off x="1979613" y="5457825"/>
            <a:ext cx="4105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000">
                <a:latin typeface="Calibri" panose="020F0502020204030204" pitchFamily="34" charset="0"/>
              </a:rPr>
              <a:t>B. In this case v</a:t>
            </a:r>
            <a:r>
              <a:rPr lang="en-US" sz="2000" baseline="-25000">
                <a:latin typeface="Calibri" panose="020F0502020204030204" pitchFamily="34" charset="0"/>
              </a:rPr>
              <a:t>i</a:t>
            </a:r>
            <a:r>
              <a:rPr lang="en-US" sz="2000">
                <a:latin typeface="Calibri" panose="020F0502020204030204" pitchFamily="34" charset="0"/>
              </a:rPr>
              <a:t>=v</a:t>
            </a:r>
            <a:r>
              <a:rPr lang="en-US" sz="2000" baseline="-25000">
                <a:latin typeface="Calibri" panose="020F0502020204030204" pitchFamily="34" charset="0"/>
              </a:rPr>
              <a:t>n. </a:t>
            </a:r>
            <a:r>
              <a:rPr lang="en-US" sz="2000">
                <a:latin typeface="Calibri" panose="020F0502020204030204" pitchFamily="34" charset="0"/>
              </a:rPr>
              <a:t>Split the polygon defined by v</a:t>
            </a:r>
            <a:r>
              <a:rPr lang="en-US" sz="2000" baseline="-25000">
                <a:latin typeface="Calibri" panose="020F0502020204030204" pitchFamily="34" charset="0"/>
              </a:rPr>
              <a:t>i</a:t>
            </a:r>
            <a:r>
              <a:rPr lang="en-US" sz="2000">
                <a:latin typeface="Calibri" panose="020F0502020204030204" pitchFamily="34" charset="0"/>
              </a:rPr>
              <a:t>, s</a:t>
            </a:r>
            <a:r>
              <a:rPr lang="en-US" sz="2000" baseline="-25000">
                <a:latin typeface="Calibri" panose="020F0502020204030204" pitchFamily="34" charset="0"/>
              </a:rPr>
              <a:t>1</a:t>
            </a:r>
            <a:r>
              <a:rPr lang="en-US" sz="2000">
                <a:latin typeface="Calibri" panose="020F0502020204030204" pitchFamily="34" charset="0"/>
              </a:rPr>
              <a:t>, s</a:t>
            </a:r>
            <a:r>
              <a:rPr lang="en-US" sz="2000" baseline="-25000">
                <a:latin typeface="Calibri" panose="020F0502020204030204" pitchFamily="34" charset="0"/>
              </a:rPr>
              <a:t>2</a:t>
            </a:r>
            <a:r>
              <a:rPr lang="en-US" sz="2000">
                <a:latin typeface="Calibri" panose="020F0502020204030204" pitchFamily="34" charset="0"/>
              </a:rPr>
              <a:t>,…, s</a:t>
            </a:r>
            <a:r>
              <a:rPr lang="en-US" sz="2000" baseline="-25000">
                <a:latin typeface="Calibri" panose="020F0502020204030204" pitchFamily="34" charset="0"/>
              </a:rPr>
              <a:t>t</a:t>
            </a:r>
            <a:r>
              <a:rPr lang="en-US" sz="2000">
                <a:latin typeface="Calibri" panose="020F0502020204030204" pitchFamily="34" charset="0"/>
              </a:rPr>
              <a:t>. </a:t>
            </a:r>
            <a:endParaRPr lang="en-IN" sz="2000" baseline="-25000">
              <a:latin typeface="Calibri" panose="020F0502020204030204" pitchFamily="34" charset="0"/>
            </a:endParaRPr>
          </a:p>
        </p:txBody>
      </p:sp>
    </p:spTree>
    <p:extLst>
      <p:ext uri="{BB962C8B-B14F-4D97-AF65-F5344CB8AC3E}">
        <p14:creationId xmlns:p14="http://schemas.microsoft.com/office/powerpoint/2010/main" val="1585381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305800" cy="720080"/>
          </a:xfrm>
          <a:ln>
            <a:miter lim="800000"/>
            <a:headEnd/>
            <a:tailEnd/>
          </a:ln>
        </p:spPr>
        <p:txBody>
          <a:bodyPr/>
          <a:lstStyle/>
          <a:p>
            <a:pPr algn="ctr">
              <a:defRPr/>
            </a:pPr>
            <a:r>
              <a:rPr lang="en-US" sz="4000" dirty="0" smtClean="0">
                <a:solidFill>
                  <a:srgbClr val="9900CC"/>
                </a:solidFill>
              </a:rPr>
              <a:t>Triangulation Illustration</a:t>
            </a:r>
            <a:endParaRPr lang="en-IN" sz="4000" dirty="0">
              <a:solidFill>
                <a:srgbClr val="9900CC"/>
              </a:solidFill>
            </a:endParaRPr>
          </a:p>
        </p:txBody>
      </p:sp>
      <p:grpSp>
        <p:nvGrpSpPr>
          <p:cNvPr id="33795" name="Group 84"/>
          <p:cNvGrpSpPr>
            <a:grpSpLocks/>
          </p:cNvGrpSpPr>
          <p:nvPr/>
        </p:nvGrpSpPr>
        <p:grpSpPr bwMode="auto">
          <a:xfrm>
            <a:off x="1042988" y="1052513"/>
            <a:ext cx="6489700" cy="5040312"/>
            <a:chOff x="1043608" y="1052736"/>
            <a:chExt cx="6489104" cy="5040560"/>
          </a:xfrm>
        </p:grpSpPr>
        <p:grpSp>
          <p:nvGrpSpPr>
            <p:cNvPr id="33796" name="Group 44"/>
            <p:cNvGrpSpPr>
              <a:grpSpLocks/>
            </p:cNvGrpSpPr>
            <p:nvPr/>
          </p:nvGrpSpPr>
          <p:grpSpPr bwMode="auto">
            <a:xfrm>
              <a:off x="1379195" y="1340768"/>
              <a:ext cx="6001117" cy="2232248"/>
              <a:chOff x="1379195" y="2376066"/>
              <a:chExt cx="4272925" cy="1642646"/>
            </a:xfrm>
          </p:grpSpPr>
          <p:cxnSp>
            <p:nvCxnSpPr>
              <p:cNvPr id="4" name="Straight Connector 3"/>
              <p:cNvCxnSpPr/>
              <p:nvPr/>
            </p:nvCxnSpPr>
            <p:spPr>
              <a:xfrm flipV="1">
                <a:off x="1403593" y="3140771"/>
                <a:ext cx="504083" cy="14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907676" y="2852212"/>
                <a:ext cx="359413" cy="288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267089" y="2419958"/>
                <a:ext cx="288209" cy="43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55298" y="2419958"/>
                <a:ext cx="3096832" cy="43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403593" y="3285634"/>
                <a:ext cx="1583453" cy="71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987046" y="2997075"/>
                <a:ext cx="504083" cy="359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91129" y="2997075"/>
                <a:ext cx="360543" cy="288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51672" y="3285634"/>
                <a:ext cx="288209" cy="719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139882" y="3356897"/>
                <a:ext cx="504083" cy="648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43964" y="2852212"/>
                <a:ext cx="1008166" cy="504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38" name="Oval 20"/>
              <p:cNvSpPr>
                <a:spLocks noChangeArrowheads="1"/>
              </p:cNvSpPr>
              <p:nvPr/>
            </p:nvSpPr>
            <p:spPr bwMode="auto">
              <a:xfrm>
                <a:off x="1835696" y="3096146"/>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39" name="Oval 20"/>
              <p:cNvSpPr>
                <a:spLocks noChangeArrowheads="1"/>
              </p:cNvSpPr>
              <p:nvPr/>
            </p:nvSpPr>
            <p:spPr bwMode="auto">
              <a:xfrm>
                <a:off x="5555659" y="2821762"/>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40" name="Oval 20"/>
              <p:cNvSpPr>
                <a:spLocks noChangeArrowheads="1"/>
              </p:cNvSpPr>
              <p:nvPr/>
            </p:nvSpPr>
            <p:spPr bwMode="auto">
              <a:xfrm>
                <a:off x="4572000" y="3325818"/>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41" name="Oval 20"/>
              <p:cNvSpPr>
                <a:spLocks noChangeArrowheads="1"/>
              </p:cNvSpPr>
              <p:nvPr/>
            </p:nvSpPr>
            <p:spPr bwMode="auto">
              <a:xfrm>
                <a:off x="4081592" y="3915530"/>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42" name="Oval 20"/>
              <p:cNvSpPr>
                <a:spLocks noChangeArrowheads="1"/>
              </p:cNvSpPr>
              <p:nvPr/>
            </p:nvSpPr>
            <p:spPr bwMode="auto">
              <a:xfrm>
                <a:off x="3793560" y="3253810"/>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43" name="Oval 20"/>
              <p:cNvSpPr>
                <a:spLocks noChangeArrowheads="1"/>
              </p:cNvSpPr>
              <p:nvPr/>
            </p:nvSpPr>
            <p:spPr bwMode="auto">
              <a:xfrm>
                <a:off x="3467427" y="2965778"/>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44" name="Oval 20"/>
              <p:cNvSpPr>
                <a:spLocks noChangeArrowheads="1"/>
              </p:cNvSpPr>
              <p:nvPr/>
            </p:nvSpPr>
            <p:spPr bwMode="auto">
              <a:xfrm>
                <a:off x="2974176" y="3312170"/>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45" name="Oval 20"/>
              <p:cNvSpPr>
                <a:spLocks noChangeArrowheads="1"/>
              </p:cNvSpPr>
              <p:nvPr/>
            </p:nvSpPr>
            <p:spPr bwMode="auto">
              <a:xfrm>
                <a:off x="2531323" y="2376066"/>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46" name="Oval 20"/>
              <p:cNvSpPr>
                <a:spLocks noChangeArrowheads="1"/>
              </p:cNvSpPr>
              <p:nvPr/>
            </p:nvSpPr>
            <p:spPr bwMode="auto">
              <a:xfrm>
                <a:off x="2243291" y="2780928"/>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47" name="Oval 20"/>
              <p:cNvSpPr>
                <a:spLocks noChangeArrowheads="1"/>
              </p:cNvSpPr>
              <p:nvPr/>
            </p:nvSpPr>
            <p:spPr bwMode="auto">
              <a:xfrm>
                <a:off x="1379195" y="3240162"/>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sp>
          <p:nvSpPr>
            <p:cNvPr id="33797" name="TextBox 47"/>
            <p:cNvSpPr txBox="1">
              <a:spLocks noChangeArrowheads="1"/>
            </p:cNvSpPr>
            <p:nvPr/>
          </p:nvSpPr>
          <p:spPr bwMode="auto">
            <a:xfrm>
              <a:off x="1043608" y="2348880"/>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1</a:t>
              </a:r>
              <a:endParaRPr lang="en-IN" sz="2400" baseline="-25000">
                <a:latin typeface="Calibri" panose="020F0502020204030204" pitchFamily="34" charset="0"/>
              </a:endParaRPr>
            </a:p>
          </p:txBody>
        </p:sp>
        <p:sp>
          <p:nvSpPr>
            <p:cNvPr id="33798" name="TextBox 48"/>
            <p:cNvSpPr txBox="1">
              <a:spLocks noChangeArrowheads="1"/>
            </p:cNvSpPr>
            <p:nvPr/>
          </p:nvSpPr>
          <p:spPr bwMode="auto">
            <a:xfrm>
              <a:off x="1691680" y="1959223"/>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2</a:t>
              </a:r>
              <a:endParaRPr lang="en-IN" sz="2400" baseline="-25000">
                <a:latin typeface="Calibri" panose="020F0502020204030204" pitchFamily="34" charset="0"/>
              </a:endParaRPr>
            </a:p>
          </p:txBody>
        </p:sp>
        <p:sp>
          <p:nvSpPr>
            <p:cNvPr id="33799" name="TextBox 49"/>
            <p:cNvSpPr txBox="1">
              <a:spLocks noChangeArrowheads="1"/>
            </p:cNvSpPr>
            <p:nvPr/>
          </p:nvSpPr>
          <p:spPr bwMode="auto">
            <a:xfrm>
              <a:off x="2195736" y="1628800"/>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3</a:t>
              </a:r>
              <a:endParaRPr lang="en-IN" sz="2400" baseline="-25000">
                <a:latin typeface="Calibri" panose="020F0502020204030204" pitchFamily="34" charset="0"/>
              </a:endParaRPr>
            </a:p>
          </p:txBody>
        </p:sp>
        <p:sp>
          <p:nvSpPr>
            <p:cNvPr id="33800" name="TextBox 50"/>
            <p:cNvSpPr txBox="1">
              <a:spLocks noChangeArrowheads="1"/>
            </p:cNvSpPr>
            <p:nvPr/>
          </p:nvSpPr>
          <p:spPr bwMode="auto">
            <a:xfrm>
              <a:off x="2627784" y="1052736"/>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4</a:t>
              </a:r>
              <a:endParaRPr lang="en-IN" sz="2400" baseline="-25000">
                <a:latin typeface="Calibri" panose="020F0502020204030204" pitchFamily="34" charset="0"/>
              </a:endParaRPr>
            </a:p>
          </p:txBody>
        </p:sp>
        <p:sp>
          <p:nvSpPr>
            <p:cNvPr id="33801" name="TextBox 72"/>
            <p:cNvSpPr txBox="1">
              <a:spLocks noChangeArrowheads="1"/>
            </p:cNvSpPr>
            <p:nvPr/>
          </p:nvSpPr>
          <p:spPr bwMode="auto">
            <a:xfrm>
              <a:off x="2771800" y="3573016"/>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1</a:t>
              </a:r>
              <a:endParaRPr lang="en-IN" sz="2400" baseline="-25000">
                <a:latin typeface="Calibri" panose="020F0502020204030204" pitchFamily="34" charset="0"/>
              </a:endParaRPr>
            </a:p>
          </p:txBody>
        </p:sp>
        <p:grpSp>
          <p:nvGrpSpPr>
            <p:cNvPr id="33802" name="Group 83"/>
            <p:cNvGrpSpPr>
              <a:grpSpLocks/>
            </p:cNvGrpSpPr>
            <p:nvPr/>
          </p:nvGrpSpPr>
          <p:grpSpPr bwMode="auto">
            <a:xfrm>
              <a:off x="1531595" y="3861048"/>
              <a:ext cx="6001117" cy="2232248"/>
              <a:chOff x="1531595" y="3861048"/>
              <a:chExt cx="6001117" cy="2232248"/>
            </a:xfrm>
          </p:grpSpPr>
          <p:grpSp>
            <p:nvGrpSpPr>
              <p:cNvPr id="33803" name="Group 51"/>
              <p:cNvGrpSpPr>
                <a:grpSpLocks/>
              </p:cNvGrpSpPr>
              <p:nvPr/>
            </p:nvGrpSpPr>
            <p:grpSpPr bwMode="auto">
              <a:xfrm>
                <a:off x="1531595" y="3861048"/>
                <a:ext cx="6001117" cy="2232248"/>
                <a:chOff x="1379195" y="2376066"/>
                <a:chExt cx="4272925" cy="1642646"/>
              </a:xfrm>
            </p:grpSpPr>
            <p:cxnSp>
              <p:nvCxnSpPr>
                <p:cNvPr id="53" name="Straight Connector 52"/>
                <p:cNvCxnSpPr/>
                <p:nvPr/>
              </p:nvCxnSpPr>
              <p:spPr>
                <a:xfrm flipV="1">
                  <a:off x="1403583" y="3141355"/>
                  <a:ext cx="504083" cy="1436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907666" y="2852796"/>
                  <a:ext cx="359413" cy="288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267079" y="2420543"/>
                  <a:ext cx="288209" cy="43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555288" y="2420543"/>
                  <a:ext cx="3096832" cy="43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403583" y="3285050"/>
                  <a:ext cx="1583453" cy="72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987036" y="2996492"/>
                  <a:ext cx="504083" cy="360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491119" y="2996492"/>
                  <a:ext cx="360543" cy="288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851662" y="3285050"/>
                  <a:ext cx="288209" cy="719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4139872" y="3357481"/>
                  <a:ext cx="504083" cy="647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643954" y="2852796"/>
                  <a:ext cx="1008166" cy="504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18" name="Oval 20"/>
                <p:cNvSpPr>
                  <a:spLocks noChangeArrowheads="1"/>
                </p:cNvSpPr>
                <p:nvPr/>
              </p:nvSpPr>
              <p:spPr bwMode="auto">
                <a:xfrm>
                  <a:off x="1835696" y="3096146"/>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19" name="Oval 20"/>
                <p:cNvSpPr>
                  <a:spLocks noChangeArrowheads="1"/>
                </p:cNvSpPr>
                <p:nvPr/>
              </p:nvSpPr>
              <p:spPr bwMode="auto">
                <a:xfrm>
                  <a:off x="5555659" y="2821762"/>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20" name="Oval 20"/>
                <p:cNvSpPr>
                  <a:spLocks noChangeArrowheads="1"/>
                </p:cNvSpPr>
                <p:nvPr/>
              </p:nvSpPr>
              <p:spPr bwMode="auto">
                <a:xfrm>
                  <a:off x="4572000" y="3325818"/>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21" name="Oval 20"/>
                <p:cNvSpPr>
                  <a:spLocks noChangeArrowheads="1"/>
                </p:cNvSpPr>
                <p:nvPr/>
              </p:nvSpPr>
              <p:spPr bwMode="auto">
                <a:xfrm>
                  <a:off x="4081592" y="3915530"/>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22" name="Oval 20"/>
                <p:cNvSpPr>
                  <a:spLocks noChangeArrowheads="1"/>
                </p:cNvSpPr>
                <p:nvPr/>
              </p:nvSpPr>
              <p:spPr bwMode="auto">
                <a:xfrm>
                  <a:off x="3793560" y="3253810"/>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23" name="Oval 20"/>
                <p:cNvSpPr>
                  <a:spLocks noChangeArrowheads="1"/>
                </p:cNvSpPr>
                <p:nvPr/>
              </p:nvSpPr>
              <p:spPr bwMode="auto">
                <a:xfrm>
                  <a:off x="3467427" y="2965778"/>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24" name="Oval 20"/>
                <p:cNvSpPr>
                  <a:spLocks noChangeArrowheads="1"/>
                </p:cNvSpPr>
                <p:nvPr/>
              </p:nvSpPr>
              <p:spPr bwMode="auto">
                <a:xfrm>
                  <a:off x="2974176" y="3312170"/>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25" name="Oval 20"/>
                <p:cNvSpPr>
                  <a:spLocks noChangeArrowheads="1"/>
                </p:cNvSpPr>
                <p:nvPr/>
              </p:nvSpPr>
              <p:spPr bwMode="auto">
                <a:xfrm>
                  <a:off x="2531323" y="2376066"/>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26" name="Oval 20"/>
                <p:cNvSpPr>
                  <a:spLocks noChangeArrowheads="1"/>
                </p:cNvSpPr>
                <p:nvPr/>
              </p:nvSpPr>
              <p:spPr bwMode="auto">
                <a:xfrm>
                  <a:off x="2243291" y="2780928"/>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3827" name="Oval 20"/>
                <p:cNvSpPr>
                  <a:spLocks noChangeArrowheads="1"/>
                </p:cNvSpPr>
                <p:nvPr/>
              </p:nvSpPr>
              <p:spPr bwMode="auto">
                <a:xfrm>
                  <a:off x="1379195" y="3240162"/>
                  <a:ext cx="96461" cy="103182"/>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cxnSp>
            <p:nvCxnSpPr>
              <p:cNvPr id="77" name="Straight Connector 76"/>
              <p:cNvCxnSpPr>
                <a:stCxn id="33824" idx="1"/>
                <a:endCxn id="33818" idx="6"/>
              </p:cNvCxnSpPr>
              <p:nvPr/>
            </p:nvCxnSpPr>
            <p:spPr>
              <a:xfrm flipH="1" flipV="1">
                <a:off x="2307142" y="4910551"/>
                <a:ext cx="1484176" cy="242899"/>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2791284" y="4459678"/>
                <a:ext cx="1027019" cy="70806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33824" idx="0"/>
                <a:endCxn id="33825" idx="4"/>
              </p:cNvCxnSpPr>
              <p:nvPr/>
            </p:nvCxnSpPr>
            <p:spPr>
              <a:xfrm flipH="1" flipV="1">
                <a:off x="3216695" y="4000868"/>
                <a:ext cx="622243" cy="1131944"/>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33807" name="TextBox 82"/>
              <p:cNvSpPr txBox="1">
                <a:spLocks noChangeArrowheads="1"/>
              </p:cNvSpPr>
              <p:nvPr/>
            </p:nvSpPr>
            <p:spPr bwMode="auto">
              <a:xfrm>
                <a:off x="3635896" y="5127575"/>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2</a:t>
                </a:r>
                <a:endParaRPr lang="en-IN" sz="2400" baseline="-25000">
                  <a:latin typeface="Calibri" panose="020F0502020204030204" pitchFamily="34" charset="0"/>
                </a:endParaRPr>
              </a:p>
            </p:txBody>
          </p:sp>
        </p:grpSp>
      </p:grpSp>
    </p:spTree>
    <p:extLst>
      <p:ext uri="{BB962C8B-B14F-4D97-AF65-F5344CB8AC3E}">
        <p14:creationId xmlns:p14="http://schemas.microsoft.com/office/powerpoint/2010/main" val="2810820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305800" cy="720080"/>
          </a:xfrm>
          <a:ln>
            <a:miter lim="800000"/>
            <a:headEnd/>
            <a:tailEnd/>
          </a:ln>
        </p:spPr>
        <p:txBody>
          <a:bodyPr>
            <a:normAutofit fontScale="90000"/>
          </a:bodyPr>
          <a:lstStyle/>
          <a:p>
            <a:pPr algn="ctr">
              <a:defRPr/>
            </a:pPr>
            <a:r>
              <a:rPr lang="en-US" dirty="0" smtClean="0">
                <a:solidFill>
                  <a:srgbClr val="9900CC"/>
                </a:solidFill>
              </a:rPr>
              <a:t>Triangulation Illustration</a:t>
            </a:r>
            <a:endParaRPr lang="en-IN" dirty="0">
              <a:solidFill>
                <a:srgbClr val="9900CC"/>
              </a:solidFill>
            </a:endParaRPr>
          </a:p>
        </p:txBody>
      </p:sp>
      <p:grpSp>
        <p:nvGrpSpPr>
          <p:cNvPr id="34819" name="Group 117"/>
          <p:cNvGrpSpPr>
            <a:grpSpLocks/>
          </p:cNvGrpSpPr>
          <p:nvPr/>
        </p:nvGrpSpPr>
        <p:grpSpPr bwMode="auto">
          <a:xfrm>
            <a:off x="1531938" y="1125538"/>
            <a:ext cx="6064250" cy="5284787"/>
            <a:chOff x="1531595" y="1124744"/>
            <a:chExt cx="6064741" cy="5286201"/>
          </a:xfrm>
        </p:grpSpPr>
        <p:sp>
          <p:nvSpPr>
            <p:cNvPr id="34820" name="TextBox 72"/>
            <p:cNvSpPr txBox="1">
              <a:spLocks noChangeArrowheads="1"/>
            </p:cNvSpPr>
            <p:nvPr/>
          </p:nvSpPr>
          <p:spPr bwMode="auto">
            <a:xfrm>
              <a:off x="2843808" y="1124744"/>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1</a:t>
              </a:r>
              <a:endParaRPr lang="en-IN" sz="2400" baseline="-25000">
                <a:latin typeface="Calibri" panose="020F0502020204030204" pitchFamily="34" charset="0"/>
              </a:endParaRPr>
            </a:p>
          </p:txBody>
        </p:sp>
        <p:cxnSp>
          <p:nvCxnSpPr>
            <p:cNvPr id="53" name="Straight Connector 52"/>
            <p:cNvCxnSpPr/>
            <p:nvPr/>
          </p:nvCxnSpPr>
          <p:spPr>
            <a:xfrm flipV="1">
              <a:off x="1566523" y="2553876"/>
              <a:ext cx="708082" cy="195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274605" y="2161658"/>
              <a:ext cx="504866" cy="392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779471" y="1575715"/>
              <a:ext cx="404845" cy="5859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184316" y="1575715"/>
              <a:ext cx="4348515" cy="5859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566523" y="2749191"/>
              <a:ext cx="2224267" cy="98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790790" y="2358561"/>
              <a:ext cx="708082" cy="489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408584" y="2847642"/>
              <a:ext cx="708082" cy="8797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6116666" y="2161658"/>
              <a:ext cx="1416165" cy="685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829" name="Oval 20"/>
            <p:cNvSpPr>
              <a:spLocks noChangeArrowheads="1"/>
            </p:cNvSpPr>
            <p:nvPr/>
          </p:nvSpPr>
          <p:spPr bwMode="auto">
            <a:xfrm>
              <a:off x="2172729" y="2492942"/>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30" name="Oval 20"/>
            <p:cNvSpPr>
              <a:spLocks noChangeArrowheads="1"/>
            </p:cNvSpPr>
            <p:nvPr/>
          </p:nvSpPr>
          <p:spPr bwMode="auto">
            <a:xfrm>
              <a:off x="7397237" y="2120073"/>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31" name="Oval 20"/>
            <p:cNvSpPr>
              <a:spLocks noChangeArrowheads="1"/>
            </p:cNvSpPr>
            <p:nvPr/>
          </p:nvSpPr>
          <p:spPr bwMode="auto">
            <a:xfrm>
              <a:off x="6015736" y="2805052"/>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32" name="Oval 20"/>
            <p:cNvSpPr>
              <a:spLocks noChangeArrowheads="1"/>
            </p:cNvSpPr>
            <p:nvPr/>
          </p:nvSpPr>
          <p:spPr bwMode="auto">
            <a:xfrm>
              <a:off x="5326981" y="3606431"/>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33" name="Oval 20"/>
            <p:cNvSpPr>
              <a:spLocks noChangeArrowheads="1"/>
            </p:cNvSpPr>
            <p:nvPr/>
          </p:nvSpPr>
          <p:spPr bwMode="auto">
            <a:xfrm>
              <a:off x="4860032" y="2742335"/>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34" name="Oval 20"/>
            <p:cNvSpPr>
              <a:spLocks noChangeArrowheads="1"/>
            </p:cNvSpPr>
            <p:nvPr/>
          </p:nvSpPr>
          <p:spPr bwMode="auto">
            <a:xfrm>
              <a:off x="4464416" y="2315781"/>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35" name="Oval 20"/>
            <p:cNvSpPr>
              <a:spLocks noChangeArrowheads="1"/>
            </p:cNvSpPr>
            <p:nvPr/>
          </p:nvSpPr>
          <p:spPr bwMode="auto">
            <a:xfrm>
              <a:off x="3771669" y="2786505"/>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36" name="Oval 20"/>
            <p:cNvSpPr>
              <a:spLocks noChangeArrowheads="1"/>
            </p:cNvSpPr>
            <p:nvPr/>
          </p:nvSpPr>
          <p:spPr bwMode="auto">
            <a:xfrm>
              <a:off x="3149703" y="1514401"/>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37" name="Oval 20"/>
            <p:cNvSpPr>
              <a:spLocks noChangeArrowheads="1"/>
            </p:cNvSpPr>
            <p:nvPr/>
          </p:nvSpPr>
          <p:spPr bwMode="auto">
            <a:xfrm>
              <a:off x="2745176" y="2064582"/>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38" name="Oval 20"/>
            <p:cNvSpPr>
              <a:spLocks noChangeArrowheads="1"/>
            </p:cNvSpPr>
            <p:nvPr/>
          </p:nvSpPr>
          <p:spPr bwMode="auto">
            <a:xfrm>
              <a:off x="1531595" y="2688651"/>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cxnSp>
          <p:nvCxnSpPr>
            <p:cNvPr id="77" name="Straight Connector 76"/>
            <p:cNvCxnSpPr>
              <a:stCxn id="34835" idx="1"/>
              <a:endCxn id="34829" idx="6"/>
            </p:cNvCxnSpPr>
            <p:nvPr/>
          </p:nvCxnSpPr>
          <p:spPr>
            <a:xfrm flipH="1" flipV="1">
              <a:off x="2307945" y="2563404"/>
              <a:ext cx="1482845" cy="242952"/>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2792172" y="2112433"/>
              <a:ext cx="1027195" cy="708214"/>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34835" idx="0"/>
              <a:endCxn id="34836" idx="4"/>
            </p:cNvCxnSpPr>
            <p:nvPr/>
          </p:nvCxnSpPr>
          <p:spPr>
            <a:xfrm flipH="1" flipV="1">
              <a:off x="3217657" y="1655111"/>
              <a:ext cx="622350" cy="1130602"/>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34842" name="TextBox 82"/>
            <p:cNvSpPr txBox="1">
              <a:spLocks noChangeArrowheads="1"/>
            </p:cNvSpPr>
            <p:nvPr/>
          </p:nvSpPr>
          <p:spPr bwMode="auto">
            <a:xfrm>
              <a:off x="4355976" y="2306489"/>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2</a:t>
              </a:r>
              <a:endParaRPr lang="en-IN" sz="2400" baseline="-25000">
                <a:latin typeface="Calibri" panose="020F0502020204030204" pitchFamily="34" charset="0"/>
              </a:endParaRPr>
            </a:p>
          </p:txBody>
        </p:sp>
        <p:cxnSp>
          <p:nvCxnSpPr>
            <p:cNvPr id="75" name="Straight Connector 74"/>
            <p:cNvCxnSpPr/>
            <p:nvPr/>
          </p:nvCxnSpPr>
          <p:spPr>
            <a:xfrm flipH="1" flipV="1">
              <a:off x="3204955" y="1570950"/>
              <a:ext cx="1314556" cy="801903"/>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34832" idx="2"/>
            </p:cNvCxnSpPr>
            <p:nvPr/>
          </p:nvCxnSpPr>
          <p:spPr>
            <a:xfrm>
              <a:off x="4932295" y="2811120"/>
              <a:ext cx="395319" cy="8654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571903" y="2401436"/>
              <a:ext cx="355629" cy="436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1630028" y="4900829"/>
              <a:ext cx="708082" cy="195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2338110" y="4508611"/>
              <a:ext cx="504866" cy="392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2842976" y="3922667"/>
              <a:ext cx="404845" cy="5859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247821" y="3922667"/>
              <a:ext cx="4348515" cy="5859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630028" y="5096143"/>
              <a:ext cx="2224267" cy="98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3854295" y="4705514"/>
              <a:ext cx="708082" cy="489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5472089" y="5194595"/>
              <a:ext cx="708082" cy="8797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6180171" y="4508611"/>
              <a:ext cx="1416165" cy="685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854" name="Oval 20"/>
            <p:cNvSpPr>
              <a:spLocks noChangeArrowheads="1"/>
            </p:cNvSpPr>
            <p:nvPr/>
          </p:nvSpPr>
          <p:spPr bwMode="auto">
            <a:xfrm>
              <a:off x="2236353" y="4839589"/>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55" name="Oval 20"/>
            <p:cNvSpPr>
              <a:spLocks noChangeArrowheads="1"/>
            </p:cNvSpPr>
            <p:nvPr/>
          </p:nvSpPr>
          <p:spPr bwMode="auto">
            <a:xfrm>
              <a:off x="7460861" y="4466720"/>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56" name="Oval 20"/>
            <p:cNvSpPr>
              <a:spLocks noChangeArrowheads="1"/>
            </p:cNvSpPr>
            <p:nvPr/>
          </p:nvSpPr>
          <p:spPr bwMode="auto">
            <a:xfrm>
              <a:off x="6079360" y="5151699"/>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57" name="Oval 20"/>
            <p:cNvSpPr>
              <a:spLocks noChangeArrowheads="1"/>
            </p:cNvSpPr>
            <p:nvPr/>
          </p:nvSpPr>
          <p:spPr bwMode="auto">
            <a:xfrm>
              <a:off x="5390605" y="5953078"/>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58" name="Oval 20"/>
            <p:cNvSpPr>
              <a:spLocks noChangeArrowheads="1"/>
            </p:cNvSpPr>
            <p:nvPr/>
          </p:nvSpPr>
          <p:spPr bwMode="auto">
            <a:xfrm>
              <a:off x="4923656" y="5088982"/>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59" name="Oval 20"/>
            <p:cNvSpPr>
              <a:spLocks noChangeArrowheads="1"/>
            </p:cNvSpPr>
            <p:nvPr/>
          </p:nvSpPr>
          <p:spPr bwMode="auto">
            <a:xfrm>
              <a:off x="4528040" y="4662428"/>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60" name="Oval 20"/>
            <p:cNvSpPr>
              <a:spLocks noChangeArrowheads="1"/>
            </p:cNvSpPr>
            <p:nvPr/>
          </p:nvSpPr>
          <p:spPr bwMode="auto">
            <a:xfrm>
              <a:off x="3835293" y="5133152"/>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61" name="Oval 20"/>
            <p:cNvSpPr>
              <a:spLocks noChangeArrowheads="1"/>
            </p:cNvSpPr>
            <p:nvPr/>
          </p:nvSpPr>
          <p:spPr bwMode="auto">
            <a:xfrm>
              <a:off x="3213327" y="3861048"/>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62" name="Oval 20"/>
            <p:cNvSpPr>
              <a:spLocks noChangeArrowheads="1"/>
            </p:cNvSpPr>
            <p:nvPr/>
          </p:nvSpPr>
          <p:spPr bwMode="auto">
            <a:xfrm>
              <a:off x="2808800" y="4411229"/>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4863" name="Oval 20"/>
            <p:cNvSpPr>
              <a:spLocks noChangeArrowheads="1"/>
            </p:cNvSpPr>
            <p:nvPr/>
          </p:nvSpPr>
          <p:spPr bwMode="auto">
            <a:xfrm>
              <a:off x="1595219" y="5035298"/>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cxnSp>
          <p:nvCxnSpPr>
            <p:cNvPr id="108" name="Straight Connector 107"/>
            <p:cNvCxnSpPr>
              <a:stCxn id="34860" idx="1"/>
              <a:endCxn id="34854" idx="6"/>
            </p:cNvCxnSpPr>
            <p:nvPr/>
          </p:nvCxnSpPr>
          <p:spPr>
            <a:xfrm flipH="1" flipV="1">
              <a:off x="2371450" y="4910357"/>
              <a:ext cx="1484433" cy="242952"/>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flipV="1">
              <a:off x="2855677" y="4459386"/>
              <a:ext cx="1027195" cy="708214"/>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34860" idx="0"/>
              <a:endCxn id="34861" idx="4"/>
            </p:cNvCxnSpPr>
            <p:nvPr/>
          </p:nvCxnSpPr>
          <p:spPr>
            <a:xfrm flipH="1" flipV="1">
              <a:off x="3281162" y="4000475"/>
              <a:ext cx="622350" cy="1132191"/>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34867" name="TextBox 110"/>
            <p:cNvSpPr txBox="1">
              <a:spLocks noChangeArrowheads="1"/>
            </p:cNvSpPr>
            <p:nvPr/>
          </p:nvSpPr>
          <p:spPr bwMode="auto">
            <a:xfrm>
              <a:off x="4419600" y="4653136"/>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2</a:t>
              </a:r>
              <a:endParaRPr lang="en-IN" sz="2400" baseline="-25000">
                <a:latin typeface="Calibri" panose="020F0502020204030204" pitchFamily="34" charset="0"/>
              </a:endParaRPr>
            </a:p>
          </p:txBody>
        </p:sp>
        <p:cxnSp>
          <p:nvCxnSpPr>
            <p:cNvPr id="112" name="Straight Connector 111"/>
            <p:cNvCxnSpPr/>
            <p:nvPr/>
          </p:nvCxnSpPr>
          <p:spPr>
            <a:xfrm flipH="1" flipV="1">
              <a:off x="3268461" y="3917903"/>
              <a:ext cx="1314556" cy="800314"/>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endCxn id="34857" idx="2"/>
            </p:cNvCxnSpPr>
            <p:nvPr/>
          </p:nvCxnSpPr>
          <p:spPr>
            <a:xfrm>
              <a:off x="4995800" y="5156484"/>
              <a:ext cx="395319" cy="867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635408" y="4748388"/>
              <a:ext cx="355629" cy="436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871" name="TextBox 114"/>
            <p:cNvSpPr txBox="1">
              <a:spLocks noChangeArrowheads="1"/>
            </p:cNvSpPr>
            <p:nvPr/>
          </p:nvSpPr>
          <p:spPr bwMode="auto">
            <a:xfrm>
              <a:off x="4635624" y="4983559"/>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3</a:t>
              </a:r>
              <a:endParaRPr lang="en-IN" sz="2400" baseline="-25000">
                <a:latin typeface="Calibri" panose="020F0502020204030204" pitchFamily="34" charset="0"/>
              </a:endParaRPr>
            </a:p>
          </p:txBody>
        </p:sp>
        <p:sp>
          <p:nvSpPr>
            <p:cNvPr id="34872" name="TextBox 115"/>
            <p:cNvSpPr txBox="1">
              <a:spLocks noChangeArrowheads="1"/>
            </p:cNvSpPr>
            <p:nvPr/>
          </p:nvSpPr>
          <p:spPr bwMode="auto">
            <a:xfrm>
              <a:off x="2843808" y="3543399"/>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1</a:t>
              </a:r>
              <a:endParaRPr lang="en-IN" sz="2400" baseline="-25000">
                <a:latin typeface="Calibri" panose="020F0502020204030204" pitchFamily="34" charset="0"/>
              </a:endParaRPr>
            </a:p>
          </p:txBody>
        </p:sp>
        <p:sp>
          <p:nvSpPr>
            <p:cNvPr id="34873" name="TextBox 116"/>
            <p:cNvSpPr txBox="1">
              <a:spLocks noChangeArrowheads="1"/>
            </p:cNvSpPr>
            <p:nvPr/>
          </p:nvSpPr>
          <p:spPr bwMode="auto">
            <a:xfrm>
              <a:off x="5292080" y="5949280"/>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4</a:t>
              </a:r>
              <a:endParaRPr lang="en-IN" sz="2400" baseline="-25000">
                <a:latin typeface="Calibri" panose="020F0502020204030204" pitchFamily="34" charset="0"/>
              </a:endParaRPr>
            </a:p>
          </p:txBody>
        </p:sp>
      </p:grpSp>
    </p:spTree>
    <p:extLst>
      <p:ext uri="{BB962C8B-B14F-4D97-AF65-F5344CB8AC3E}">
        <p14:creationId xmlns:p14="http://schemas.microsoft.com/office/powerpoint/2010/main" val="826078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305800" cy="720080"/>
          </a:xfrm>
          <a:ln>
            <a:miter lim="800000"/>
            <a:headEnd/>
            <a:tailEnd/>
          </a:ln>
        </p:spPr>
        <p:txBody>
          <a:bodyPr>
            <a:normAutofit fontScale="90000"/>
          </a:bodyPr>
          <a:lstStyle/>
          <a:p>
            <a:pPr algn="ctr">
              <a:defRPr/>
            </a:pPr>
            <a:r>
              <a:rPr lang="en-US" dirty="0" smtClean="0">
                <a:solidFill>
                  <a:srgbClr val="9900CC"/>
                </a:solidFill>
              </a:rPr>
              <a:t>Triangulation Illustration</a:t>
            </a:r>
            <a:endParaRPr lang="en-IN" dirty="0">
              <a:solidFill>
                <a:srgbClr val="9900CC"/>
              </a:solidFill>
            </a:endParaRPr>
          </a:p>
        </p:txBody>
      </p:sp>
      <p:grpSp>
        <p:nvGrpSpPr>
          <p:cNvPr id="35843" name="Group 85"/>
          <p:cNvGrpSpPr>
            <a:grpSpLocks/>
          </p:cNvGrpSpPr>
          <p:nvPr/>
        </p:nvGrpSpPr>
        <p:grpSpPr bwMode="auto">
          <a:xfrm>
            <a:off x="1531938" y="1125538"/>
            <a:ext cx="6064250" cy="4967287"/>
            <a:chOff x="1531595" y="1124744"/>
            <a:chExt cx="6064741" cy="4968552"/>
          </a:xfrm>
        </p:grpSpPr>
        <p:sp>
          <p:nvSpPr>
            <p:cNvPr id="35844" name="TextBox 72"/>
            <p:cNvSpPr txBox="1">
              <a:spLocks noChangeArrowheads="1"/>
            </p:cNvSpPr>
            <p:nvPr/>
          </p:nvSpPr>
          <p:spPr bwMode="auto">
            <a:xfrm>
              <a:off x="2843808" y="1124744"/>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1</a:t>
              </a:r>
              <a:endParaRPr lang="en-IN" sz="2400" baseline="-25000">
                <a:latin typeface="Calibri" panose="020F0502020204030204" pitchFamily="34" charset="0"/>
              </a:endParaRPr>
            </a:p>
          </p:txBody>
        </p:sp>
        <p:cxnSp>
          <p:nvCxnSpPr>
            <p:cNvPr id="53" name="Straight Connector 52"/>
            <p:cNvCxnSpPr/>
            <p:nvPr/>
          </p:nvCxnSpPr>
          <p:spPr>
            <a:xfrm flipV="1">
              <a:off x="1566523" y="2553858"/>
              <a:ext cx="708082" cy="195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274605" y="2161645"/>
              <a:ext cx="504866" cy="392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779471" y="1575709"/>
              <a:ext cx="404845" cy="585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184316" y="1575709"/>
              <a:ext cx="4348515" cy="585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566523" y="2749170"/>
              <a:ext cx="2224267" cy="98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790790" y="2358545"/>
              <a:ext cx="708082" cy="489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408584" y="2847620"/>
              <a:ext cx="708082" cy="8796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6116666" y="2161645"/>
              <a:ext cx="1416165" cy="685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853" name="Oval 20"/>
            <p:cNvSpPr>
              <a:spLocks noChangeArrowheads="1"/>
            </p:cNvSpPr>
            <p:nvPr/>
          </p:nvSpPr>
          <p:spPr bwMode="auto">
            <a:xfrm>
              <a:off x="2172729" y="2492942"/>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54" name="Oval 20"/>
            <p:cNvSpPr>
              <a:spLocks noChangeArrowheads="1"/>
            </p:cNvSpPr>
            <p:nvPr/>
          </p:nvSpPr>
          <p:spPr bwMode="auto">
            <a:xfrm>
              <a:off x="7397237" y="2120073"/>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55" name="Oval 20"/>
            <p:cNvSpPr>
              <a:spLocks noChangeArrowheads="1"/>
            </p:cNvSpPr>
            <p:nvPr/>
          </p:nvSpPr>
          <p:spPr bwMode="auto">
            <a:xfrm>
              <a:off x="6015736" y="2805052"/>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56" name="Oval 20"/>
            <p:cNvSpPr>
              <a:spLocks noChangeArrowheads="1"/>
            </p:cNvSpPr>
            <p:nvPr/>
          </p:nvSpPr>
          <p:spPr bwMode="auto">
            <a:xfrm>
              <a:off x="5326981" y="3606431"/>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57" name="Oval 20"/>
            <p:cNvSpPr>
              <a:spLocks noChangeArrowheads="1"/>
            </p:cNvSpPr>
            <p:nvPr/>
          </p:nvSpPr>
          <p:spPr bwMode="auto">
            <a:xfrm>
              <a:off x="4860032" y="2742335"/>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58" name="Oval 20"/>
            <p:cNvSpPr>
              <a:spLocks noChangeArrowheads="1"/>
            </p:cNvSpPr>
            <p:nvPr/>
          </p:nvSpPr>
          <p:spPr bwMode="auto">
            <a:xfrm>
              <a:off x="4464416" y="2315781"/>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59" name="Oval 20"/>
            <p:cNvSpPr>
              <a:spLocks noChangeArrowheads="1"/>
            </p:cNvSpPr>
            <p:nvPr/>
          </p:nvSpPr>
          <p:spPr bwMode="auto">
            <a:xfrm>
              <a:off x="3771669" y="2786505"/>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60" name="Oval 20"/>
            <p:cNvSpPr>
              <a:spLocks noChangeArrowheads="1"/>
            </p:cNvSpPr>
            <p:nvPr/>
          </p:nvSpPr>
          <p:spPr bwMode="auto">
            <a:xfrm>
              <a:off x="3149703" y="1514401"/>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61" name="Oval 20"/>
            <p:cNvSpPr>
              <a:spLocks noChangeArrowheads="1"/>
            </p:cNvSpPr>
            <p:nvPr/>
          </p:nvSpPr>
          <p:spPr bwMode="auto">
            <a:xfrm>
              <a:off x="2745176" y="2064582"/>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62" name="Oval 20"/>
            <p:cNvSpPr>
              <a:spLocks noChangeArrowheads="1"/>
            </p:cNvSpPr>
            <p:nvPr/>
          </p:nvSpPr>
          <p:spPr bwMode="auto">
            <a:xfrm>
              <a:off x="1531595" y="2688651"/>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cxnSp>
          <p:nvCxnSpPr>
            <p:cNvPr id="77" name="Straight Connector 76"/>
            <p:cNvCxnSpPr>
              <a:stCxn id="35859" idx="1"/>
              <a:endCxn id="35853" idx="6"/>
            </p:cNvCxnSpPr>
            <p:nvPr/>
          </p:nvCxnSpPr>
          <p:spPr>
            <a:xfrm flipH="1" flipV="1">
              <a:off x="2307945" y="2563385"/>
              <a:ext cx="1482845" cy="242949"/>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2792172" y="2112420"/>
              <a:ext cx="1027195" cy="708205"/>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35859" idx="0"/>
              <a:endCxn id="35860" idx="4"/>
            </p:cNvCxnSpPr>
            <p:nvPr/>
          </p:nvCxnSpPr>
          <p:spPr>
            <a:xfrm flipH="1" flipV="1">
              <a:off x="3217657" y="1655104"/>
              <a:ext cx="622350" cy="1132175"/>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35866" name="TextBox 82"/>
            <p:cNvSpPr txBox="1">
              <a:spLocks noChangeArrowheads="1"/>
            </p:cNvSpPr>
            <p:nvPr/>
          </p:nvSpPr>
          <p:spPr bwMode="auto">
            <a:xfrm>
              <a:off x="4355976" y="2306489"/>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2</a:t>
              </a:r>
              <a:endParaRPr lang="en-IN" sz="2400" baseline="-25000">
                <a:latin typeface="Calibri" panose="020F0502020204030204" pitchFamily="34" charset="0"/>
              </a:endParaRPr>
            </a:p>
          </p:txBody>
        </p:sp>
        <p:cxnSp>
          <p:nvCxnSpPr>
            <p:cNvPr id="75" name="Straight Connector 74"/>
            <p:cNvCxnSpPr/>
            <p:nvPr/>
          </p:nvCxnSpPr>
          <p:spPr>
            <a:xfrm flipH="1" flipV="1">
              <a:off x="3204955" y="1570945"/>
              <a:ext cx="1314556" cy="801892"/>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35856" idx="2"/>
            </p:cNvCxnSpPr>
            <p:nvPr/>
          </p:nvCxnSpPr>
          <p:spPr>
            <a:xfrm>
              <a:off x="4932295" y="2811098"/>
              <a:ext cx="395319" cy="8654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571903" y="2401419"/>
              <a:ext cx="355629" cy="4366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1630028" y="4900780"/>
              <a:ext cx="708082" cy="195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2338110" y="4508568"/>
              <a:ext cx="504866" cy="392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2842976" y="3922631"/>
              <a:ext cx="404845" cy="585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247821" y="3922631"/>
              <a:ext cx="4348515" cy="585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630028" y="5096092"/>
              <a:ext cx="2224267" cy="98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3854295" y="4705468"/>
              <a:ext cx="708082" cy="489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5472089" y="5194542"/>
              <a:ext cx="708082" cy="8796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6180171" y="4508568"/>
              <a:ext cx="1416165" cy="685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878" name="Oval 20"/>
            <p:cNvSpPr>
              <a:spLocks noChangeArrowheads="1"/>
            </p:cNvSpPr>
            <p:nvPr/>
          </p:nvSpPr>
          <p:spPr bwMode="auto">
            <a:xfrm>
              <a:off x="2236353" y="4839589"/>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79" name="Oval 20"/>
            <p:cNvSpPr>
              <a:spLocks noChangeArrowheads="1"/>
            </p:cNvSpPr>
            <p:nvPr/>
          </p:nvSpPr>
          <p:spPr bwMode="auto">
            <a:xfrm>
              <a:off x="7460861" y="4466720"/>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80" name="Oval 20"/>
            <p:cNvSpPr>
              <a:spLocks noChangeArrowheads="1"/>
            </p:cNvSpPr>
            <p:nvPr/>
          </p:nvSpPr>
          <p:spPr bwMode="auto">
            <a:xfrm>
              <a:off x="6079360" y="5151699"/>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81" name="Oval 20"/>
            <p:cNvSpPr>
              <a:spLocks noChangeArrowheads="1"/>
            </p:cNvSpPr>
            <p:nvPr/>
          </p:nvSpPr>
          <p:spPr bwMode="auto">
            <a:xfrm>
              <a:off x="5390605" y="5953078"/>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82" name="Oval 20"/>
            <p:cNvSpPr>
              <a:spLocks noChangeArrowheads="1"/>
            </p:cNvSpPr>
            <p:nvPr/>
          </p:nvSpPr>
          <p:spPr bwMode="auto">
            <a:xfrm>
              <a:off x="4923656" y="5088982"/>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83" name="Oval 20"/>
            <p:cNvSpPr>
              <a:spLocks noChangeArrowheads="1"/>
            </p:cNvSpPr>
            <p:nvPr/>
          </p:nvSpPr>
          <p:spPr bwMode="auto">
            <a:xfrm>
              <a:off x="4528040" y="4662428"/>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84" name="Oval 20"/>
            <p:cNvSpPr>
              <a:spLocks noChangeArrowheads="1"/>
            </p:cNvSpPr>
            <p:nvPr/>
          </p:nvSpPr>
          <p:spPr bwMode="auto">
            <a:xfrm>
              <a:off x="3835293" y="5133152"/>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85" name="Oval 20"/>
            <p:cNvSpPr>
              <a:spLocks noChangeArrowheads="1"/>
            </p:cNvSpPr>
            <p:nvPr/>
          </p:nvSpPr>
          <p:spPr bwMode="auto">
            <a:xfrm>
              <a:off x="3213327" y="3861048"/>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86" name="Oval 20"/>
            <p:cNvSpPr>
              <a:spLocks noChangeArrowheads="1"/>
            </p:cNvSpPr>
            <p:nvPr/>
          </p:nvSpPr>
          <p:spPr bwMode="auto">
            <a:xfrm>
              <a:off x="2808800" y="4411229"/>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87" name="Oval 20"/>
            <p:cNvSpPr>
              <a:spLocks noChangeArrowheads="1"/>
            </p:cNvSpPr>
            <p:nvPr/>
          </p:nvSpPr>
          <p:spPr bwMode="auto">
            <a:xfrm>
              <a:off x="1595219" y="5035298"/>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cxnSp>
          <p:nvCxnSpPr>
            <p:cNvPr id="108" name="Straight Connector 107"/>
            <p:cNvCxnSpPr>
              <a:stCxn id="35884" idx="1"/>
              <a:endCxn id="35878" idx="6"/>
            </p:cNvCxnSpPr>
            <p:nvPr/>
          </p:nvCxnSpPr>
          <p:spPr>
            <a:xfrm flipH="1" flipV="1">
              <a:off x="2371450" y="4910308"/>
              <a:ext cx="1484433" cy="242949"/>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flipV="1">
              <a:off x="2855677" y="4459343"/>
              <a:ext cx="1027195" cy="708205"/>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35884" idx="0"/>
              <a:endCxn id="35885" idx="4"/>
            </p:cNvCxnSpPr>
            <p:nvPr/>
          </p:nvCxnSpPr>
          <p:spPr>
            <a:xfrm flipH="1" flipV="1">
              <a:off x="3281162" y="4002027"/>
              <a:ext cx="622350" cy="1130588"/>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35891" name="TextBox 110"/>
            <p:cNvSpPr txBox="1">
              <a:spLocks noChangeArrowheads="1"/>
            </p:cNvSpPr>
            <p:nvPr/>
          </p:nvSpPr>
          <p:spPr bwMode="auto">
            <a:xfrm>
              <a:off x="4419600" y="4653136"/>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2</a:t>
              </a:r>
              <a:endParaRPr lang="en-IN" sz="2400" baseline="-25000">
                <a:latin typeface="Calibri" panose="020F0502020204030204" pitchFamily="34" charset="0"/>
              </a:endParaRPr>
            </a:p>
          </p:txBody>
        </p:sp>
        <p:cxnSp>
          <p:nvCxnSpPr>
            <p:cNvPr id="112" name="Straight Connector 111"/>
            <p:cNvCxnSpPr/>
            <p:nvPr/>
          </p:nvCxnSpPr>
          <p:spPr>
            <a:xfrm flipH="1" flipV="1">
              <a:off x="3268461" y="3917867"/>
              <a:ext cx="1314556" cy="800304"/>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endCxn id="35881" idx="2"/>
            </p:cNvCxnSpPr>
            <p:nvPr/>
          </p:nvCxnSpPr>
          <p:spPr>
            <a:xfrm>
              <a:off x="4995800" y="5156432"/>
              <a:ext cx="395319" cy="8669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635408" y="4748342"/>
              <a:ext cx="355629" cy="4366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895" name="TextBox 114"/>
            <p:cNvSpPr txBox="1">
              <a:spLocks noChangeArrowheads="1"/>
            </p:cNvSpPr>
            <p:nvPr/>
          </p:nvSpPr>
          <p:spPr bwMode="auto">
            <a:xfrm>
              <a:off x="6156176" y="5075304"/>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dash"/>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3</a:t>
              </a:r>
              <a:endParaRPr lang="en-IN" sz="2400" baseline="-25000">
                <a:latin typeface="Calibri" panose="020F0502020204030204" pitchFamily="34" charset="0"/>
              </a:endParaRPr>
            </a:p>
          </p:txBody>
        </p:sp>
        <p:sp>
          <p:nvSpPr>
            <p:cNvPr id="35896" name="TextBox 115"/>
            <p:cNvSpPr txBox="1">
              <a:spLocks noChangeArrowheads="1"/>
            </p:cNvSpPr>
            <p:nvPr/>
          </p:nvSpPr>
          <p:spPr bwMode="auto">
            <a:xfrm>
              <a:off x="2843808" y="3543399"/>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1</a:t>
              </a:r>
              <a:endParaRPr lang="en-IN" sz="2400" baseline="-25000">
                <a:latin typeface="Calibri" panose="020F0502020204030204" pitchFamily="34" charset="0"/>
              </a:endParaRPr>
            </a:p>
          </p:txBody>
        </p:sp>
        <p:cxnSp>
          <p:nvCxnSpPr>
            <p:cNvPr id="60" name="Straight Connector 59"/>
            <p:cNvCxnSpPr/>
            <p:nvPr/>
          </p:nvCxnSpPr>
          <p:spPr>
            <a:xfrm flipH="1" flipV="1">
              <a:off x="5040254" y="5186603"/>
              <a:ext cx="1127216" cy="5716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4635408" y="4721347"/>
              <a:ext cx="1511422" cy="525597"/>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0453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305800" cy="720080"/>
          </a:xfrm>
          <a:ln>
            <a:miter lim="800000"/>
            <a:headEnd/>
            <a:tailEnd/>
          </a:ln>
        </p:spPr>
        <p:txBody>
          <a:bodyPr>
            <a:normAutofit fontScale="90000"/>
          </a:bodyPr>
          <a:lstStyle/>
          <a:p>
            <a:pPr algn="ctr">
              <a:defRPr/>
            </a:pPr>
            <a:r>
              <a:rPr lang="en-US" dirty="0" smtClean="0">
                <a:solidFill>
                  <a:srgbClr val="9900CC"/>
                </a:solidFill>
              </a:rPr>
              <a:t>Triangulation Illustration</a:t>
            </a:r>
            <a:endParaRPr lang="en-IN" dirty="0">
              <a:solidFill>
                <a:srgbClr val="9900CC"/>
              </a:solidFill>
            </a:endParaRPr>
          </a:p>
        </p:txBody>
      </p:sp>
      <p:grpSp>
        <p:nvGrpSpPr>
          <p:cNvPr id="36867" name="Group 58"/>
          <p:cNvGrpSpPr>
            <a:grpSpLocks/>
          </p:cNvGrpSpPr>
          <p:nvPr/>
        </p:nvGrpSpPr>
        <p:grpSpPr bwMode="auto">
          <a:xfrm>
            <a:off x="1531938" y="1125538"/>
            <a:ext cx="6064250" cy="4967287"/>
            <a:chOff x="1531595" y="1124744"/>
            <a:chExt cx="6064741" cy="4968552"/>
          </a:xfrm>
        </p:grpSpPr>
        <p:sp>
          <p:nvSpPr>
            <p:cNvPr id="36868" name="TextBox 72"/>
            <p:cNvSpPr txBox="1">
              <a:spLocks noChangeArrowheads="1"/>
            </p:cNvSpPr>
            <p:nvPr/>
          </p:nvSpPr>
          <p:spPr bwMode="auto">
            <a:xfrm>
              <a:off x="2843808" y="1124744"/>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1</a:t>
              </a:r>
              <a:endParaRPr lang="en-IN" sz="2400" baseline="-25000">
                <a:latin typeface="Calibri" panose="020F0502020204030204" pitchFamily="34" charset="0"/>
              </a:endParaRPr>
            </a:p>
          </p:txBody>
        </p:sp>
        <p:cxnSp>
          <p:nvCxnSpPr>
            <p:cNvPr id="53" name="Straight Connector 52"/>
            <p:cNvCxnSpPr/>
            <p:nvPr/>
          </p:nvCxnSpPr>
          <p:spPr>
            <a:xfrm flipV="1">
              <a:off x="1566523" y="2553858"/>
              <a:ext cx="708082" cy="195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274605" y="2161645"/>
              <a:ext cx="504866" cy="392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779471" y="1575709"/>
              <a:ext cx="404845" cy="585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184316" y="1575709"/>
              <a:ext cx="4348515" cy="585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566523" y="2749170"/>
              <a:ext cx="2224267" cy="98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790790" y="2358545"/>
              <a:ext cx="708082" cy="489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408584" y="2847620"/>
              <a:ext cx="708082" cy="8796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6116666" y="2161645"/>
              <a:ext cx="1416165" cy="685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877" name="Oval 20"/>
            <p:cNvSpPr>
              <a:spLocks noChangeArrowheads="1"/>
            </p:cNvSpPr>
            <p:nvPr/>
          </p:nvSpPr>
          <p:spPr bwMode="auto">
            <a:xfrm>
              <a:off x="2172729" y="2492942"/>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878" name="Oval 20"/>
            <p:cNvSpPr>
              <a:spLocks noChangeArrowheads="1"/>
            </p:cNvSpPr>
            <p:nvPr/>
          </p:nvSpPr>
          <p:spPr bwMode="auto">
            <a:xfrm>
              <a:off x="7397237" y="2120073"/>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879" name="Oval 20"/>
            <p:cNvSpPr>
              <a:spLocks noChangeArrowheads="1"/>
            </p:cNvSpPr>
            <p:nvPr/>
          </p:nvSpPr>
          <p:spPr bwMode="auto">
            <a:xfrm>
              <a:off x="6015736" y="2805052"/>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880" name="Oval 20"/>
            <p:cNvSpPr>
              <a:spLocks noChangeArrowheads="1"/>
            </p:cNvSpPr>
            <p:nvPr/>
          </p:nvSpPr>
          <p:spPr bwMode="auto">
            <a:xfrm>
              <a:off x="5326981" y="3606431"/>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881" name="Oval 20"/>
            <p:cNvSpPr>
              <a:spLocks noChangeArrowheads="1"/>
            </p:cNvSpPr>
            <p:nvPr/>
          </p:nvSpPr>
          <p:spPr bwMode="auto">
            <a:xfrm>
              <a:off x="4860032" y="2742335"/>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882" name="Oval 20"/>
            <p:cNvSpPr>
              <a:spLocks noChangeArrowheads="1"/>
            </p:cNvSpPr>
            <p:nvPr/>
          </p:nvSpPr>
          <p:spPr bwMode="auto">
            <a:xfrm>
              <a:off x="4464416" y="2315781"/>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883" name="Oval 20"/>
            <p:cNvSpPr>
              <a:spLocks noChangeArrowheads="1"/>
            </p:cNvSpPr>
            <p:nvPr/>
          </p:nvSpPr>
          <p:spPr bwMode="auto">
            <a:xfrm>
              <a:off x="3771669" y="2786505"/>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884" name="Oval 20"/>
            <p:cNvSpPr>
              <a:spLocks noChangeArrowheads="1"/>
            </p:cNvSpPr>
            <p:nvPr/>
          </p:nvSpPr>
          <p:spPr bwMode="auto">
            <a:xfrm>
              <a:off x="3149703" y="1514401"/>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885" name="Oval 20"/>
            <p:cNvSpPr>
              <a:spLocks noChangeArrowheads="1"/>
            </p:cNvSpPr>
            <p:nvPr/>
          </p:nvSpPr>
          <p:spPr bwMode="auto">
            <a:xfrm>
              <a:off x="2745176" y="2064582"/>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886" name="Oval 20"/>
            <p:cNvSpPr>
              <a:spLocks noChangeArrowheads="1"/>
            </p:cNvSpPr>
            <p:nvPr/>
          </p:nvSpPr>
          <p:spPr bwMode="auto">
            <a:xfrm>
              <a:off x="1531595" y="2688651"/>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cxnSp>
          <p:nvCxnSpPr>
            <p:cNvPr id="77" name="Straight Connector 76"/>
            <p:cNvCxnSpPr>
              <a:stCxn id="36883" idx="1"/>
              <a:endCxn id="36877" idx="6"/>
            </p:cNvCxnSpPr>
            <p:nvPr/>
          </p:nvCxnSpPr>
          <p:spPr>
            <a:xfrm flipH="1" flipV="1">
              <a:off x="2307945" y="2563385"/>
              <a:ext cx="1482845" cy="242949"/>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2792172" y="2112420"/>
              <a:ext cx="1027195" cy="708205"/>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36883" idx="0"/>
              <a:endCxn id="36884" idx="4"/>
            </p:cNvCxnSpPr>
            <p:nvPr/>
          </p:nvCxnSpPr>
          <p:spPr>
            <a:xfrm flipH="1" flipV="1">
              <a:off x="3217657" y="1655104"/>
              <a:ext cx="622350" cy="1132175"/>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36890" name="TextBox 82"/>
            <p:cNvSpPr txBox="1">
              <a:spLocks noChangeArrowheads="1"/>
            </p:cNvSpPr>
            <p:nvPr/>
          </p:nvSpPr>
          <p:spPr bwMode="auto">
            <a:xfrm>
              <a:off x="4355976" y="2306489"/>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2</a:t>
              </a:r>
              <a:endParaRPr lang="en-IN" sz="2400" baseline="-25000">
                <a:latin typeface="Calibri" panose="020F0502020204030204" pitchFamily="34" charset="0"/>
              </a:endParaRPr>
            </a:p>
          </p:txBody>
        </p:sp>
        <p:cxnSp>
          <p:nvCxnSpPr>
            <p:cNvPr id="75" name="Straight Connector 74"/>
            <p:cNvCxnSpPr/>
            <p:nvPr/>
          </p:nvCxnSpPr>
          <p:spPr>
            <a:xfrm flipH="1" flipV="1">
              <a:off x="3204955" y="1570945"/>
              <a:ext cx="1314556" cy="801892"/>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36880" idx="2"/>
            </p:cNvCxnSpPr>
            <p:nvPr/>
          </p:nvCxnSpPr>
          <p:spPr>
            <a:xfrm>
              <a:off x="4932295" y="2811098"/>
              <a:ext cx="395319" cy="8654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571903" y="2401419"/>
              <a:ext cx="355629" cy="4366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1630028" y="4900780"/>
              <a:ext cx="708082" cy="195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2338110" y="4508568"/>
              <a:ext cx="504866" cy="392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2842976" y="3922631"/>
              <a:ext cx="404845" cy="585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247821" y="3922631"/>
              <a:ext cx="4348515" cy="585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630028" y="5096092"/>
              <a:ext cx="2224267" cy="98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3854295" y="4705468"/>
              <a:ext cx="708082" cy="489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5472089" y="5194542"/>
              <a:ext cx="708082" cy="8796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6180171" y="4508568"/>
              <a:ext cx="1416165" cy="685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902" name="Oval 20"/>
            <p:cNvSpPr>
              <a:spLocks noChangeArrowheads="1"/>
            </p:cNvSpPr>
            <p:nvPr/>
          </p:nvSpPr>
          <p:spPr bwMode="auto">
            <a:xfrm>
              <a:off x="2236353" y="4839589"/>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903" name="Oval 20"/>
            <p:cNvSpPr>
              <a:spLocks noChangeArrowheads="1"/>
            </p:cNvSpPr>
            <p:nvPr/>
          </p:nvSpPr>
          <p:spPr bwMode="auto">
            <a:xfrm>
              <a:off x="7460861" y="4466720"/>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904" name="Oval 20"/>
            <p:cNvSpPr>
              <a:spLocks noChangeArrowheads="1"/>
            </p:cNvSpPr>
            <p:nvPr/>
          </p:nvSpPr>
          <p:spPr bwMode="auto">
            <a:xfrm>
              <a:off x="6079360" y="5151699"/>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905" name="Oval 20"/>
            <p:cNvSpPr>
              <a:spLocks noChangeArrowheads="1"/>
            </p:cNvSpPr>
            <p:nvPr/>
          </p:nvSpPr>
          <p:spPr bwMode="auto">
            <a:xfrm>
              <a:off x="5390605" y="5953078"/>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906" name="Oval 20"/>
            <p:cNvSpPr>
              <a:spLocks noChangeArrowheads="1"/>
            </p:cNvSpPr>
            <p:nvPr/>
          </p:nvSpPr>
          <p:spPr bwMode="auto">
            <a:xfrm>
              <a:off x="4923656" y="5088982"/>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907" name="Oval 20"/>
            <p:cNvSpPr>
              <a:spLocks noChangeArrowheads="1"/>
            </p:cNvSpPr>
            <p:nvPr/>
          </p:nvSpPr>
          <p:spPr bwMode="auto">
            <a:xfrm>
              <a:off x="4528040" y="4662428"/>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908" name="Oval 20"/>
            <p:cNvSpPr>
              <a:spLocks noChangeArrowheads="1"/>
            </p:cNvSpPr>
            <p:nvPr/>
          </p:nvSpPr>
          <p:spPr bwMode="auto">
            <a:xfrm>
              <a:off x="3835293" y="5133152"/>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909" name="Oval 20"/>
            <p:cNvSpPr>
              <a:spLocks noChangeArrowheads="1"/>
            </p:cNvSpPr>
            <p:nvPr/>
          </p:nvSpPr>
          <p:spPr bwMode="auto">
            <a:xfrm>
              <a:off x="3213327" y="3861048"/>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910" name="Oval 20"/>
            <p:cNvSpPr>
              <a:spLocks noChangeArrowheads="1"/>
            </p:cNvSpPr>
            <p:nvPr/>
          </p:nvSpPr>
          <p:spPr bwMode="auto">
            <a:xfrm>
              <a:off x="2808800" y="4411229"/>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6911" name="Oval 20"/>
            <p:cNvSpPr>
              <a:spLocks noChangeArrowheads="1"/>
            </p:cNvSpPr>
            <p:nvPr/>
          </p:nvSpPr>
          <p:spPr bwMode="auto">
            <a:xfrm>
              <a:off x="1595219" y="5035298"/>
              <a:ext cx="135475" cy="140218"/>
            </a:xfrm>
            <a:prstGeom prst="ellipse">
              <a:avLst/>
            </a:prstGeom>
            <a:solidFill>
              <a:schemeClr val="tx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cxnSp>
          <p:nvCxnSpPr>
            <p:cNvPr id="108" name="Straight Connector 107"/>
            <p:cNvCxnSpPr>
              <a:stCxn id="36908" idx="1"/>
              <a:endCxn id="36902" idx="6"/>
            </p:cNvCxnSpPr>
            <p:nvPr/>
          </p:nvCxnSpPr>
          <p:spPr>
            <a:xfrm flipH="1" flipV="1">
              <a:off x="2371450" y="4910308"/>
              <a:ext cx="1484433" cy="242949"/>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flipV="1">
              <a:off x="2855677" y="4459343"/>
              <a:ext cx="1027195" cy="708205"/>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36908" idx="0"/>
              <a:endCxn id="36909" idx="4"/>
            </p:cNvCxnSpPr>
            <p:nvPr/>
          </p:nvCxnSpPr>
          <p:spPr>
            <a:xfrm flipH="1" flipV="1">
              <a:off x="3281162" y="4002027"/>
              <a:ext cx="622350" cy="1130588"/>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36915" name="TextBox 110"/>
            <p:cNvSpPr txBox="1">
              <a:spLocks noChangeArrowheads="1"/>
            </p:cNvSpPr>
            <p:nvPr/>
          </p:nvSpPr>
          <p:spPr bwMode="auto">
            <a:xfrm>
              <a:off x="4419600" y="4653136"/>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2</a:t>
              </a:r>
              <a:endParaRPr lang="en-IN" sz="2400" baseline="-25000">
                <a:latin typeface="Calibri" panose="020F0502020204030204" pitchFamily="34" charset="0"/>
              </a:endParaRPr>
            </a:p>
          </p:txBody>
        </p:sp>
        <p:cxnSp>
          <p:nvCxnSpPr>
            <p:cNvPr id="112" name="Straight Connector 111"/>
            <p:cNvCxnSpPr/>
            <p:nvPr/>
          </p:nvCxnSpPr>
          <p:spPr>
            <a:xfrm flipH="1" flipV="1">
              <a:off x="3268461" y="3917867"/>
              <a:ext cx="1314556" cy="800304"/>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endCxn id="36905" idx="2"/>
            </p:cNvCxnSpPr>
            <p:nvPr/>
          </p:nvCxnSpPr>
          <p:spPr>
            <a:xfrm>
              <a:off x="4995800" y="5156432"/>
              <a:ext cx="395319" cy="8669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635408" y="4748342"/>
              <a:ext cx="355629" cy="4366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919" name="TextBox 114"/>
            <p:cNvSpPr txBox="1">
              <a:spLocks noChangeArrowheads="1"/>
            </p:cNvSpPr>
            <p:nvPr/>
          </p:nvSpPr>
          <p:spPr bwMode="auto">
            <a:xfrm>
              <a:off x="6156176" y="5075304"/>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dash"/>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3</a:t>
              </a:r>
              <a:endParaRPr lang="en-IN" sz="2400" baseline="-25000">
                <a:latin typeface="Calibri" panose="020F0502020204030204" pitchFamily="34" charset="0"/>
              </a:endParaRPr>
            </a:p>
          </p:txBody>
        </p:sp>
        <p:sp>
          <p:nvSpPr>
            <p:cNvPr id="36920" name="TextBox 115"/>
            <p:cNvSpPr txBox="1">
              <a:spLocks noChangeArrowheads="1"/>
            </p:cNvSpPr>
            <p:nvPr/>
          </p:nvSpPr>
          <p:spPr bwMode="auto">
            <a:xfrm>
              <a:off x="2843808" y="3543399"/>
              <a:ext cx="432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a:latin typeface="Calibri" panose="020F0502020204030204" pitchFamily="34" charset="0"/>
                </a:rPr>
                <a:t>s</a:t>
              </a:r>
              <a:r>
                <a:rPr lang="en-US" sz="2400" baseline="-25000">
                  <a:latin typeface="Calibri" panose="020F0502020204030204" pitchFamily="34" charset="0"/>
                </a:rPr>
                <a:t>1</a:t>
              </a:r>
              <a:endParaRPr lang="en-IN" sz="2400" baseline="-25000">
                <a:latin typeface="Calibri" panose="020F0502020204030204" pitchFamily="34" charset="0"/>
              </a:endParaRPr>
            </a:p>
          </p:txBody>
        </p:sp>
        <p:cxnSp>
          <p:nvCxnSpPr>
            <p:cNvPr id="60" name="Straight Connector 59"/>
            <p:cNvCxnSpPr/>
            <p:nvPr/>
          </p:nvCxnSpPr>
          <p:spPr>
            <a:xfrm flipH="1" flipV="1">
              <a:off x="5040254" y="5186603"/>
              <a:ext cx="1127216" cy="5716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4635408" y="4721347"/>
              <a:ext cx="1511422" cy="525597"/>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544914" y="4522859"/>
              <a:ext cx="3024432" cy="18896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5655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lstStyle/>
          <a:p>
            <a:pPr>
              <a:defRPr/>
            </a:pPr>
            <a:r>
              <a:rPr lang="en-US" b="1" dirty="0" smtClean="0">
                <a:solidFill>
                  <a:schemeClr val="accent1">
                    <a:lumMod val="75000"/>
                  </a:schemeClr>
                </a:solidFill>
              </a:rPr>
              <a:t> </a:t>
            </a:r>
            <a:endParaRPr lang="en-US" b="1" dirty="0">
              <a:solidFill>
                <a:schemeClr val="accent1">
                  <a:lumMod val="75000"/>
                </a:schemeClr>
              </a:solidFill>
            </a:endParaRPr>
          </a:p>
        </p:txBody>
      </p:sp>
      <p:pic>
        <p:nvPicPr>
          <p:cNvPr id="60419" name="Picture 5"/>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a:xfrm>
            <a:off x="381000" y="1524000"/>
            <a:ext cx="3763963" cy="3516313"/>
          </a:xfrm>
        </p:spPr>
      </p:pic>
      <p:sp>
        <p:nvSpPr>
          <p:cNvPr id="60420" name="WordArt 7"/>
          <p:cNvSpPr>
            <a:spLocks noChangeArrowheads="1" noChangeShapeType="1" noTextEdit="1"/>
          </p:cNvSpPr>
          <p:nvPr/>
        </p:nvSpPr>
        <p:spPr bwMode="auto">
          <a:xfrm>
            <a:off x="3000375" y="1857375"/>
            <a:ext cx="4071938" cy="500063"/>
          </a:xfrm>
          <a:prstGeom prst="rect">
            <a:avLst/>
          </a:prstGeom>
        </p:spPr>
        <p:txBody>
          <a:bodyPr wrap="none" fromWordArt="1">
            <a:prstTxWarp prst="textPlain">
              <a:avLst>
                <a:gd name="adj" fmla="val 46806"/>
              </a:avLst>
            </a:prstTxWarp>
          </a:bodyPr>
          <a:lstStyle/>
          <a:p>
            <a:pPr algn="ctr"/>
            <a:r>
              <a:rPr lang="en-US" sz="3600" b="1" kern="10">
                <a:ln w="9525">
                  <a:solidFill>
                    <a:srgbClr val="000000"/>
                  </a:solidFill>
                  <a:round/>
                  <a:headEnd/>
                  <a:tailEnd/>
                </a:ln>
                <a:solidFill>
                  <a:srgbClr val="0000FF"/>
                </a:solidFill>
                <a:latin typeface="Times New Roman" panose="02020603050405020304" pitchFamily="18" charset="0"/>
                <a:cs typeface="Times New Roman" panose="02020603050405020304" pitchFamily="18" charset="0"/>
              </a:rPr>
              <a:t>Questions Please?</a:t>
            </a:r>
          </a:p>
        </p:txBody>
      </p:sp>
      <p:sp>
        <p:nvSpPr>
          <p:cNvPr id="6042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64D089-053A-402E-8135-1FCD767BCE89}" type="slidenum">
              <a:rPr lang="en-US">
                <a:solidFill>
                  <a:srgbClr val="A93C93"/>
                </a:solidFill>
                <a:latin typeface="Constantia" panose="02030602050306030303" pitchFamily="18" charset="0"/>
              </a:rPr>
              <a:pPr eaLnBrk="1" hangingPunct="1"/>
              <a:t>26</a:t>
            </a:fld>
            <a:endParaRPr lang="en-US">
              <a:solidFill>
                <a:srgbClr val="A93C93"/>
              </a:solidFill>
              <a:latin typeface="Constantia" panose="02030602050306030303"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1442" name="Title 1"/>
          <p:cNvSpPr>
            <a:spLocks noGrp="1"/>
          </p:cNvSpPr>
          <p:nvPr>
            <p:ph type="title"/>
          </p:nvPr>
        </p:nvSpPr>
        <p:spPr>
          <a:xfrm>
            <a:off x="2671763" y="838200"/>
            <a:ext cx="4186237" cy="1447800"/>
          </a:xfrm>
        </p:spPr>
        <p:txBody>
          <a:bodyPr/>
          <a:lstStyle/>
          <a:p>
            <a:r>
              <a:rPr lang="en-US" sz="4400" b="1" smtClean="0">
                <a:solidFill>
                  <a:srgbClr val="0000FF"/>
                </a:solidFill>
                <a:latin typeface="Times New Roman" panose="02020603050405020304" pitchFamily="18" charset="0"/>
                <a:cs typeface="Times New Roman" panose="02020603050405020304" pitchFamily="18" charset="0"/>
              </a:rPr>
              <a:t>THANK YOU</a:t>
            </a:r>
          </a:p>
        </p:txBody>
      </p:sp>
      <p:pic>
        <p:nvPicPr>
          <p:cNvPr id="4" name="Picture 7"/>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a:xfrm>
            <a:off x="1981200" y="2895600"/>
            <a:ext cx="4495800" cy="2971800"/>
          </a:xfrm>
        </p:spPr>
      </p:pic>
      <p:sp>
        <p:nvSpPr>
          <p:cNvPr id="6144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8122C5-DEB0-4D56-B60D-7C10ABAA3826}" type="slidenum">
              <a:rPr lang="en-US">
                <a:solidFill>
                  <a:srgbClr val="A93C93"/>
                </a:solidFill>
                <a:latin typeface="Constantia" panose="02030602050306030303" pitchFamily="18" charset="0"/>
              </a:rPr>
              <a:pPr eaLnBrk="1" hangingPunct="1"/>
              <a:t>27</a:t>
            </a:fld>
            <a:endParaRPr lang="en-US">
              <a:solidFill>
                <a:srgbClr val="A93C93"/>
              </a:solidFill>
              <a:latin typeface="Constantia" panose="0203060205030603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8914" name="Subtitle 2"/>
          <p:cNvSpPr>
            <a:spLocks noGrp="1"/>
          </p:cNvSpPr>
          <p:nvPr>
            <p:ph type="subTitle" idx="1"/>
          </p:nvPr>
        </p:nvSpPr>
        <p:spPr>
          <a:xfrm>
            <a:off x="785813" y="1643063"/>
            <a:ext cx="7500937" cy="4927600"/>
          </a:xfrm>
        </p:spPr>
        <p:txBody>
          <a:bodyPr/>
          <a:lstStyle/>
          <a:p>
            <a:pPr marR="0" algn="l" eaLnBrk="1" hangingPunct="1">
              <a:lnSpc>
                <a:spcPct val="90000"/>
              </a:lnSpc>
            </a:pPr>
            <a:r>
              <a:rPr lang="en-US" sz="1800" b="1" dirty="0" smtClean="0">
                <a:latin typeface="Times New Roman" panose="02020603050405020304" pitchFamily="18" charset="0"/>
                <a:cs typeface="Times New Roman" panose="02020603050405020304" pitchFamily="18" charset="0"/>
              </a:rPr>
              <a:t>Y-structure: </a:t>
            </a:r>
            <a:r>
              <a:rPr lang="en-US" sz="1800" dirty="0" smtClean="0">
                <a:latin typeface="Times New Roman" panose="02020603050405020304" pitchFamily="18" charset="0"/>
                <a:cs typeface="Times New Roman" panose="02020603050405020304" pitchFamily="18" charset="0"/>
              </a:rPr>
              <a:t> Stores active line segments ordered according to the y-coordinate of their intersection with the sweep line.</a:t>
            </a:r>
          </a:p>
          <a:p>
            <a:pPr marR="0" algn="l" eaLnBrk="1" hangingPunct="1">
              <a:lnSpc>
                <a:spcPct val="90000"/>
              </a:lnSpc>
            </a:pPr>
            <a:r>
              <a:rPr lang="en-US" sz="1800" dirty="0" smtClean="0">
                <a:latin typeface="Times New Roman" panose="02020603050405020304" pitchFamily="18" charset="0"/>
                <a:cs typeface="Times New Roman" panose="02020603050405020304" pitchFamily="18" charset="0"/>
              </a:rPr>
              <a:t> </a:t>
            </a:r>
          </a:p>
          <a:p>
            <a:pPr marR="0" algn="l" eaLnBrk="1" hangingPunct="1">
              <a:lnSpc>
                <a:spcPct val="90000"/>
              </a:lnSpc>
            </a:pPr>
            <a:r>
              <a:rPr lang="en-US" sz="1800" dirty="0" smtClean="0">
                <a:latin typeface="Times New Roman" panose="02020603050405020304" pitchFamily="18" charset="0"/>
                <a:cs typeface="Times New Roman" panose="02020603050405020304" pitchFamily="18" charset="0"/>
              </a:rPr>
              <a:t> </a:t>
            </a:r>
          </a:p>
          <a:p>
            <a:pPr marR="0" algn="l" eaLnBrk="1" hangingPunct="1">
              <a:lnSpc>
                <a:spcPct val="90000"/>
              </a:lnSpc>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9900CC"/>
                </a:solidFill>
                <a:latin typeface="Times New Roman" panose="02020603050405020304" pitchFamily="18" charset="0"/>
                <a:cs typeface="Times New Roman" panose="02020603050405020304" pitchFamily="18" charset="0"/>
              </a:rPr>
              <a:t>Type of line segments:</a:t>
            </a:r>
          </a:p>
          <a:p>
            <a:pPr marR="0" algn="l" eaLnBrk="1" hangingPunct="1">
              <a:lnSpc>
                <a:spcPct val="90000"/>
              </a:lnSpc>
            </a:pP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00B050"/>
                </a:solidFill>
                <a:latin typeface="Times New Roman" panose="02020603050405020304" pitchFamily="18" charset="0"/>
                <a:cs typeface="Times New Roman" panose="02020603050405020304" pitchFamily="18" charset="0"/>
              </a:rPr>
              <a:t>Dead: L</a:t>
            </a:r>
            <a:r>
              <a:rPr lang="en-US" sz="1800" baseline="-25000" dirty="0" smtClean="0">
                <a:solidFill>
                  <a:srgbClr val="00B050"/>
                </a:solidFill>
                <a:latin typeface="Times New Roman" panose="02020603050405020304" pitchFamily="18" charset="0"/>
                <a:cs typeface="Times New Roman" panose="02020603050405020304" pitchFamily="18" charset="0"/>
              </a:rPr>
              <a:t>1</a:t>
            </a:r>
          </a:p>
          <a:p>
            <a:pPr marR="0" algn="l" eaLnBrk="1" hangingPunct="1">
              <a:lnSpc>
                <a:spcPct val="90000"/>
              </a:lnSpc>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Active: L</a:t>
            </a:r>
            <a:r>
              <a:rPr lang="en-US" sz="1800" baseline="-25000" dirty="0" smtClean="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L</a:t>
            </a:r>
            <a:r>
              <a:rPr lang="en-US" sz="1800" baseline="-25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L</a:t>
            </a:r>
            <a:r>
              <a:rPr lang="en-US" sz="1800" baseline="-25000"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L</a:t>
            </a:r>
            <a:r>
              <a:rPr lang="en-US" sz="1800" baseline="-25000" dirty="0">
                <a:latin typeface="Times New Roman" panose="02020603050405020304" pitchFamily="18" charset="0"/>
                <a:cs typeface="Times New Roman" panose="02020603050405020304" pitchFamily="18" charset="0"/>
              </a:rPr>
              <a:t>5</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a:t>
            </a:r>
            <a:r>
              <a:rPr lang="en-US" sz="1800" baseline="-25000" dirty="0" smtClean="0">
                <a:latin typeface="Times New Roman" panose="02020603050405020304" pitchFamily="18" charset="0"/>
                <a:cs typeface="Times New Roman" panose="02020603050405020304" pitchFamily="18" charset="0"/>
              </a:rPr>
              <a:t>6</a:t>
            </a:r>
          </a:p>
          <a:p>
            <a:pPr marR="0" algn="l" eaLnBrk="1" hangingPunct="1">
              <a:lnSpc>
                <a:spcPct val="90000"/>
              </a:lnSpc>
            </a:pPr>
            <a:r>
              <a:rPr lang="en-US" sz="1800" dirty="0" smtClean="0">
                <a:solidFill>
                  <a:srgbClr val="993366"/>
                </a:solidFill>
                <a:latin typeface="Times New Roman" panose="02020603050405020304" pitchFamily="18" charset="0"/>
                <a:cs typeface="Times New Roman" panose="02020603050405020304" pitchFamily="18" charset="0"/>
              </a:rPr>
              <a:t> </a:t>
            </a:r>
            <a:r>
              <a:rPr lang="en-US" sz="1800" dirty="0" smtClean="0">
                <a:solidFill>
                  <a:srgbClr val="FF00FF"/>
                </a:solidFill>
                <a:latin typeface="Times New Roman" panose="02020603050405020304" pitchFamily="18" charset="0"/>
                <a:cs typeface="Times New Roman" panose="02020603050405020304" pitchFamily="18" charset="0"/>
              </a:rPr>
              <a:t>Dormant: L</a:t>
            </a:r>
            <a:r>
              <a:rPr lang="en-US" sz="1800" baseline="-25000" dirty="0" smtClean="0">
                <a:solidFill>
                  <a:srgbClr val="FF00FF"/>
                </a:solidFill>
                <a:latin typeface="Times New Roman" panose="02020603050405020304" pitchFamily="18" charset="0"/>
                <a:cs typeface="Times New Roman" panose="02020603050405020304" pitchFamily="18" charset="0"/>
              </a:rPr>
              <a:t>7</a:t>
            </a:r>
          </a:p>
          <a:p>
            <a:pPr marR="0" algn="l" eaLnBrk="1" hangingPunct="1">
              <a:lnSpc>
                <a:spcPct val="90000"/>
              </a:lnSpc>
            </a:pPr>
            <a:r>
              <a:rPr lang="en-US" sz="1800" dirty="0" smtClean="0">
                <a:latin typeface="Times New Roman" panose="02020603050405020304" pitchFamily="18" charset="0"/>
                <a:cs typeface="Times New Roman" panose="02020603050405020304" pitchFamily="18" charset="0"/>
              </a:rPr>
              <a:t> </a:t>
            </a:r>
          </a:p>
          <a:p>
            <a:pPr marR="0" algn="l" eaLnBrk="1" hangingPunct="1">
              <a:lnSpc>
                <a:spcPct val="90000"/>
              </a:lnSpc>
            </a:pPr>
            <a:r>
              <a:rPr lang="en-US" sz="1800" dirty="0" smtClean="0">
                <a:latin typeface="Times New Roman" panose="02020603050405020304" pitchFamily="18" charset="0"/>
                <a:cs typeface="Times New Roman" panose="02020603050405020304" pitchFamily="18" charset="0"/>
              </a:rPr>
              <a:t> </a:t>
            </a:r>
          </a:p>
          <a:p>
            <a:pPr marR="0" algn="l" eaLnBrk="1" hangingPunct="1">
              <a:lnSpc>
                <a:spcPct val="90000"/>
              </a:lnSpc>
            </a:pPr>
            <a:endParaRPr lang="en-US" sz="1800" dirty="0" smtClean="0">
              <a:latin typeface="Times New Roman" panose="02020603050405020304" pitchFamily="18" charset="0"/>
              <a:cs typeface="Times New Roman" panose="02020603050405020304" pitchFamily="18" charset="0"/>
            </a:endParaRPr>
          </a:p>
          <a:p>
            <a:pPr marR="0" algn="l" eaLnBrk="1" hangingPunct="1">
              <a:lnSpc>
                <a:spcPct val="90000"/>
              </a:lnSpc>
            </a:pPr>
            <a:endParaRPr lang="en-US" sz="1800" dirty="0" smtClean="0">
              <a:latin typeface="Times New Roman" panose="02020603050405020304" pitchFamily="18" charset="0"/>
              <a:cs typeface="Times New Roman" panose="02020603050405020304" pitchFamily="18" charset="0"/>
            </a:endParaRPr>
          </a:p>
          <a:p>
            <a:pPr marR="0" algn="l" eaLnBrk="1" hangingPunct="1">
              <a:lnSpc>
                <a:spcPct val="90000"/>
              </a:lnSpc>
            </a:pPr>
            <a:endParaRPr lang="en-US" sz="1800" dirty="0" smtClean="0">
              <a:latin typeface="Times New Roman" panose="02020603050405020304" pitchFamily="18" charset="0"/>
              <a:cs typeface="Times New Roman" panose="02020603050405020304" pitchFamily="18" charset="0"/>
            </a:endParaRPr>
          </a:p>
          <a:p>
            <a:pPr marR="0" algn="l" eaLnBrk="1" hangingPunct="1">
              <a:lnSpc>
                <a:spcPct val="90000"/>
              </a:lnSpc>
            </a:pP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L</a:t>
            </a:r>
            <a:r>
              <a:rPr lang="en-US" sz="1800" baseline="-25000" dirty="0" smtClean="0">
                <a:latin typeface="Times New Roman" panose="02020603050405020304" pitchFamily="18" charset="0"/>
                <a:cs typeface="Times New Roman" panose="02020603050405020304" pitchFamily="18" charset="0"/>
              </a:rPr>
              <a:t>2</a:t>
            </a:r>
            <a:r>
              <a:rPr lang="en-US" sz="1800" dirty="0" smtClean="0">
                <a:latin typeface="Times New Roman" panose="02020603050405020304" pitchFamily="18" charset="0"/>
                <a:cs typeface="Times New Roman" panose="02020603050405020304" pitchFamily="18" charset="0"/>
              </a:rPr>
              <a:t>, L</a:t>
            </a:r>
            <a:r>
              <a:rPr lang="en-US" sz="1800" baseline="-25000" dirty="0" smtClean="0">
                <a:latin typeface="Times New Roman" panose="02020603050405020304" pitchFamily="18" charset="0"/>
                <a:cs typeface="Times New Roman" panose="02020603050405020304" pitchFamily="18" charset="0"/>
              </a:rPr>
              <a:t>3</a:t>
            </a:r>
            <a:r>
              <a:rPr lang="en-US" sz="1800" dirty="0" smtClean="0">
                <a:latin typeface="Times New Roman" panose="02020603050405020304" pitchFamily="18" charset="0"/>
                <a:cs typeface="Times New Roman" panose="02020603050405020304" pitchFamily="18" charset="0"/>
              </a:rPr>
              <a:t>, L</a:t>
            </a:r>
            <a:r>
              <a:rPr lang="en-US" sz="1800" baseline="-25000" dirty="0" smtClean="0">
                <a:latin typeface="Times New Roman" panose="02020603050405020304" pitchFamily="18" charset="0"/>
                <a:cs typeface="Times New Roman" panose="02020603050405020304" pitchFamily="18" charset="0"/>
              </a:rPr>
              <a:t>4</a:t>
            </a:r>
            <a:r>
              <a:rPr lang="en-US" sz="1800" dirty="0" smtClean="0">
                <a:latin typeface="Times New Roman" panose="02020603050405020304" pitchFamily="18" charset="0"/>
                <a:cs typeface="Times New Roman" panose="02020603050405020304" pitchFamily="18" charset="0"/>
              </a:rPr>
              <a:t>, L</a:t>
            </a:r>
            <a:r>
              <a:rPr lang="en-US" sz="1800" baseline="-25000" dirty="0" smtClean="0">
                <a:latin typeface="Times New Roman" panose="02020603050405020304" pitchFamily="18" charset="0"/>
                <a:cs typeface="Times New Roman" panose="02020603050405020304" pitchFamily="18" charset="0"/>
              </a:rPr>
              <a:t>5</a:t>
            </a:r>
            <a:r>
              <a:rPr lang="en-US" sz="1800" dirty="0" smtClean="0">
                <a:latin typeface="Times New Roman" panose="02020603050405020304" pitchFamily="18" charset="0"/>
                <a:cs typeface="Times New Roman" panose="02020603050405020304" pitchFamily="18" charset="0"/>
              </a:rPr>
              <a:t>, L</a:t>
            </a:r>
            <a:r>
              <a:rPr lang="en-US" sz="1800" baseline="-25000" dirty="0" smtClean="0">
                <a:latin typeface="Times New Roman" panose="02020603050405020304" pitchFamily="18" charset="0"/>
                <a:cs typeface="Times New Roman" panose="02020603050405020304" pitchFamily="18" charset="0"/>
              </a:rPr>
              <a:t>6 </a:t>
            </a:r>
            <a:r>
              <a:rPr lang="en-US" sz="1800" dirty="0" smtClean="0">
                <a:latin typeface="Times New Roman" panose="02020603050405020304" pitchFamily="18" charset="0"/>
                <a:cs typeface="Times New Roman" panose="02020603050405020304" pitchFamily="18" charset="0"/>
              </a:rPr>
              <a:t>are active and are stored into Y-structure in this order.</a:t>
            </a:r>
          </a:p>
        </p:txBody>
      </p:sp>
      <p:sp>
        <p:nvSpPr>
          <p:cNvPr id="21" name="Title 1"/>
          <p:cNvSpPr>
            <a:spLocks noGrp="1"/>
          </p:cNvSpPr>
          <p:nvPr>
            <p:ph type="ctrTitle"/>
          </p:nvPr>
        </p:nvSpPr>
        <p:spPr>
          <a:xfrm>
            <a:off x="214282" y="332656"/>
            <a:ext cx="8572560" cy="667452"/>
          </a:xfrm>
          <a:ln>
            <a:miter lim="800000"/>
            <a:headEnd/>
            <a:tailEnd/>
          </a:ln>
        </p:spPr>
        <p:txBody>
          <a:bodyPr>
            <a:normAutofit fontScale="90000"/>
          </a:bodyPr>
          <a:lstStyle/>
          <a:p>
            <a:pPr algn="ctr" eaLnBrk="1" fontAlgn="auto" hangingPunct="1">
              <a:spcAft>
                <a:spcPts val="0"/>
              </a:spcAft>
              <a:defRPr/>
            </a:pPr>
            <a:r>
              <a:rPr lang="en-US" sz="4400" dirty="0" smtClean="0">
                <a:solidFill>
                  <a:srgbClr val="9900CC"/>
                </a:solidFill>
                <a:latin typeface="Times New Roman" pitchFamily="18" charset="0"/>
                <a:cs typeface="Times New Roman" pitchFamily="18" charset="0"/>
              </a:rPr>
              <a:t>Line Segment Intersection</a:t>
            </a:r>
            <a:endParaRPr lang="en-IN" sz="4400" dirty="0">
              <a:solidFill>
                <a:srgbClr val="9900CC"/>
              </a:solidFill>
            </a:endParaRPr>
          </a:p>
        </p:txBody>
      </p:sp>
      <p:grpSp>
        <p:nvGrpSpPr>
          <p:cNvPr id="27" name="Group 26"/>
          <p:cNvGrpSpPr/>
          <p:nvPr/>
        </p:nvGrpSpPr>
        <p:grpSpPr>
          <a:xfrm>
            <a:off x="3333399" y="2276872"/>
            <a:ext cx="3830889" cy="2866602"/>
            <a:chOff x="3043507" y="2571750"/>
            <a:chExt cx="3830889" cy="2866602"/>
          </a:xfrm>
        </p:grpSpPr>
        <p:grpSp>
          <p:nvGrpSpPr>
            <p:cNvPr id="28" name="Group 2"/>
            <p:cNvGrpSpPr>
              <a:grpSpLocks/>
            </p:cNvGrpSpPr>
            <p:nvPr/>
          </p:nvGrpSpPr>
          <p:grpSpPr bwMode="auto">
            <a:xfrm>
              <a:off x="3043507" y="2571750"/>
              <a:ext cx="3398960" cy="2866602"/>
              <a:chOff x="3083" y="5506"/>
              <a:chExt cx="4654" cy="4158"/>
            </a:xfrm>
          </p:grpSpPr>
          <p:sp>
            <p:nvSpPr>
              <p:cNvPr id="31" name="Text Box 3"/>
              <p:cNvSpPr txBox="1">
                <a:spLocks noChangeArrowheads="1"/>
              </p:cNvSpPr>
              <p:nvPr/>
            </p:nvSpPr>
            <p:spPr bwMode="auto">
              <a:xfrm>
                <a:off x="5400" y="9050"/>
                <a:ext cx="545" cy="425"/>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dirty="0">
                    <a:latin typeface="Calibri" panose="020F0502020204030204" pitchFamily="34" charset="0"/>
                  </a:rPr>
                  <a:t>L</a:t>
                </a:r>
                <a:r>
                  <a:rPr lang="en-US" sz="1400" baseline="-25000" dirty="0">
                    <a:latin typeface="Calibri" panose="020F0502020204030204" pitchFamily="34" charset="0"/>
                  </a:rPr>
                  <a:t>2</a:t>
                </a:r>
                <a:endParaRPr lang="en-US" dirty="0"/>
              </a:p>
            </p:txBody>
          </p:sp>
          <p:sp>
            <p:nvSpPr>
              <p:cNvPr id="32" name="Text Box 5"/>
              <p:cNvSpPr txBox="1">
                <a:spLocks noChangeArrowheads="1"/>
              </p:cNvSpPr>
              <p:nvPr/>
            </p:nvSpPr>
            <p:spPr bwMode="auto">
              <a:xfrm>
                <a:off x="5173" y="7801"/>
                <a:ext cx="475" cy="515"/>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dirty="0" smtClean="0">
                    <a:latin typeface="Calibri" panose="020F0502020204030204" pitchFamily="34" charset="0"/>
                  </a:rPr>
                  <a:t>L</a:t>
                </a:r>
                <a:r>
                  <a:rPr lang="en-US" sz="1400" baseline="-25000" dirty="0" smtClean="0">
                    <a:latin typeface="Calibri" panose="020F0502020204030204" pitchFamily="34" charset="0"/>
                  </a:rPr>
                  <a:t>4</a:t>
                </a:r>
                <a:endParaRPr lang="en-US" dirty="0"/>
              </a:p>
            </p:txBody>
          </p:sp>
          <p:sp>
            <p:nvSpPr>
              <p:cNvPr id="33" name="Text Box 6"/>
              <p:cNvSpPr txBox="1">
                <a:spLocks noChangeArrowheads="1"/>
              </p:cNvSpPr>
              <p:nvPr/>
            </p:nvSpPr>
            <p:spPr bwMode="auto">
              <a:xfrm>
                <a:off x="5901" y="7347"/>
                <a:ext cx="527" cy="470"/>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dirty="0" smtClean="0">
                    <a:latin typeface="Calibri" panose="020F0502020204030204" pitchFamily="34" charset="0"/>
                  </a:rPr>
                  <a:t>L</a:t>
                </a:r>
                <a:r>
                  <a:rPr lang="en-US" sz="1400" baseline="-25000" dirty="0" smtClean="0">
                    <a:latin typeface="Calibri" panose="020F0502020204030204" pitchFamily="34" charset="0"/>
                  </a:rPr>
                  <a:t>3</a:t>
                </a:r>
                <a:endParaRPr lang="en-US" dirty="0"/>
              </a:p>
            </p:txBody>
          </p:sp>
          <p:sp>
            <p:nvSpPr>
              <p:cNvPr id="34" name="Text Box 7"/>
              <p:cNvSpPr txBox="1">
                <a:spLocks noChangeArrowheads="1"/>
              </p:cNvSpPr>
              <p:nvPr/>
            </p:nvSpPr>
            <p:spPr bwMode="auto">
              <a:xfrm>
                <a:off x="5835" y="6602"/>
                <a:ext cx="527" cy="530"/>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dirty="0">
                    <a:latin typeface="Calibri" panose="020F0502020204030204" pitchFamily="34" charset="0"/>
                  </a:rPr>
                  <a:t>L</a:t>
                </a:r>
                <a:r>
                  <a:rPr lang="en-US" sz="1400" baseline="-25000" dirty="0">
                    <a:latin typeface="Calibri" panose="020F0502020204030204" pitchFamily="34" charset="0"/>
                  </a:rPr>
                  <a:t>5</a:t>
                </a:r>
                <a:endParaRPr lang="en-US" dirty="0"/>
              </a:p>
            </p:txBody>
          </p:sp>
          <p:sp>
            <p:nvSpPr>
              <p:cNvPr id="35" name="Text Box 8"/>
              <p:cNvSpPr txBox="1">
                <a:spLocks noChangeArrowheads="1"/>
              </p:cNvSpPr>
              <p:nvPr/>
            </p:nvSpPr>
            <p:spPr bwMode="auto">
              <a:xfrm>
                <a:off x="6020" y="5506"/>
                <a:ext cx="505" cy="485"/>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L</a:t>
                </a:r>
                <a:r>
                  <a:rPr lang="en-US" sz="1400" baseline="-25000">
                    <a:latin typeface="Calibri" panose="020F0502020204030204" pitchFamily="34" charset="0"/>
                  </a:rPr>
                  <a:t>6</a:t>
                </a:r>
                <a:endParaRPr lang="en-US"/>
              </a:p>
            </p:txBody>
          </p:sp>
          <p:cxnSp>
            <p:nvCxnSpPr>
              <p:cNvPr id="36" name="AutoShape 9"/>
              <p:cNvCxnSpPr>
                <a:cxnSpLocks noChangeShapeType="1"/>
              </p:cNvCxnSpPr>
              <p:nvPr/>
            </p:nvCxnSpPr>
            <p:spPr bwMode="auto">
              <a:xfrm>
                <a:off x="5819" y="5916"/>
                <a:ext cx="45" cy="363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7" name="AutoShape 10"/>
              <p:cNvCxnSpPr>
                <a:cxnSpLocks noChangeShapeType="1"/>
              </p:cNvCxnSpPr>
              <p:nvPr/>
            </p:nvCxnSpPr>
            <p:spPr bwMode="auto">
              <a:xfrm flipV="1">
                <a:off x="4485" y="5781"/>
                <a:ext cx="2535" cy="7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8" name="AutoShape 11"/>
              <p:cNvCxnSpPr>
                <a:cxnSpLocks noChangeShapeType="1"/>
              </p:cNvCxnSpPr>
              <p:nvPr/>
            </p:nvCxnSpPr>
            <p:spPr bwMode="auto">
              <a:xfrm flipV="1">
                <a:off x="4597" y="6426"/>
                <a:ext cx="2647" cy="198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9" name="AutoShape 12"/>
              <p:cNvCxnSpPr>
                <a:cxnSpLocks noChangeShapeType="1"/>
              </p:cNvCxnSpPr>
              <p:nvPr/>
            </p:nvCxnSpPr>
            <p:spPr bwMode="auto">
              <a:xfrm>
                <a:off x="4965" y="6936"/>
                <a:ext cx="1815" cy="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0" name="AutoShape 13"/>
              <p:cNvCxnSpPr>
                <a:cxnSpLocks noChangeShapeType="1"/>
              </p:cNvCxnSpPr>
              <p:nvPr/>
            </p:nvCxnSpPr>
            <p:spPr bwMode="auto">
              <a:xfrm>
                <a:off x="4286" y="7716"/>
                <a:ext cx="2059"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 name="AutoShape 14"/>
              <p:cNvCxnSpPr>
                <a:cxnSpLocks noChangeShapeType="1"/>
              </p:cNvCxnSpPr>
              <p:nvPr/>
            </p:nvCxnSpPr>
            <p:spPr bwMode="auto">
              <a:xfrm flipV="1">
                <a:off x="3201" y="9046"/>
                <a:ext cx="4536" cy="6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2" name="AutoShape 16"/>
              <p:cNvCxnSpPr>
                <a:cxnSpLocks noChangeShapeType="1"/>
              </p:cNvCxnSpPr>
              <p:nvPr/>
            </p:nvCxnSpPr>
            <p:spPr bwMode="auto">
              <a:xfrm>
                <a:off x="3083" y="8528"/>
                <a:ext cx="1607" cy="1136"/>
              </a:xfrm>
              <a:prstGeom prst="straightConnector1">
                <a:avLst/>
              </a:prstGeom>
              <a:noFill/>
              <a:ln w="9525">
                <a:solidFill>
                  <a:srgbClr val="00B050"/>
                </a:solidFill>
                <a:round/>
                <a:headEnd/>
                <a:tailEnd/>
              </a:ln>
              <a:extLst>
                <a:ext uri="{909E8E84-426E-40DD-AFC4-6F175D3DCCD1}">
                  <a14:hiddenFill xmlns:a14="http://schemas.microsoft.com/office/drawing/2010/main">
                    <a:noFill/>
                  </a14:hiddenFill>
                </a:ext>
              </a:extLst>
            </p:spPr>
          </p:cxnSp>
          <p:sp>
            <p:nvSpPr>
              <p:cNvPr id="43" name="Text Box 17"/>
              <p:cNvSpPr txBox="1">
                <a:spLocks noChangeArrowheads="1"/>
              </p:cNvSpPr>
              <p:nvPr/>
            </p:nvSpPr>
            <p:spPr bwMode="auto">
              <a:xfrm>
                <a:off x="3421" y="8486"/>
                <a:ext cx="572" cy="560"/>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dirty="0">
                    <a:latin typeface="Calibri" panose="020F0502020204030204" pitchFamily="34" charset="0"/>
                  </a:rPr>
                  <a:t>L</a:t>
                </a:r>
                <a:r>
                  <a:rPr lang="en-US" sz="1400" baseline="-25000" dirty="0">
                    <a:latin typeface="Calibri" panose="020F0502020204030204" pitchFamily="34" charset="0"/>
                  </a:rPr>
                  <a:t>1</a:t>
                </a:r>
                <a:endParaRPr lang="en-US" dirty="0"/>
              </a:p>
            </p:txBody>
          </p:sp>
        </p:grpSp>
        <p:cxnSp>
          <p:nvCxnSpPr>
            <p:cNvPr id="29" name="Straight Connector 28"/>
            <p:cNvCxnSpPr/>
            <p:nvPr/>
          </p:nvCxnSpPr>
          <p:spPr>
            <a:xfrm>
              <a:off x="5628618" y="3284869"/>
              <a:ext cx="1245778" cy="79904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 Box 7"/>
            <p:cNvSpPr txBox="1">
              <a:spLocks noChangeArrowheads="1"/>
            </p:cNvSpPr>
            <p:nvPr/>
          </p:nvSpPr>
          <p:spPr bwMode="auto">
            <a:xfrm>
              <a:off x="6209772" y="3422843"/>
              <a:ext cx="384884" cy="365392"/>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dirty="0" smtClean="0">
                  <a:latin typeface="Calibri" panose="020F0502020204030204" pitchFamily="34" charset="0"/>
                </a:rPr>
                <a:t>L</a:t>
              </a:r>
              <a:r>
                <a:rPr lang="en-US" sz="1400" baseline="-25000" dirty="0" smtClean="0">
                  <a:latin typeface="Calibri" panose="020F0502020204030204" pitchFamily="34" charset="0"/>
                </a:rPr>
                <a:t>7</a:t>
              </a:r>
              <a:endParaRPr lang="en-US"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8914" name="Subtitle 2"/>
          <p:cNvSpPr>
            <a:spLocks noGrp="1"/>
          </p:cNvSpPr>
          <p:nvPr>
            <p:ph type="subTitle" idx="1"/>
          </p:nvPr>
        </p:nvSpPr>
        <p:spPr>
          <a:xfrm>
            <a:off x="423223" y="1045556"/>
            <a:ext cx="7500937" cy="4927600"/>
          </a:xfrm>
          <a:noFill/>
          <a:ln w="19050">
            <a:solidFill>
              <a:schemeClr val="bg2">
                <a:lumMod val="75000"/>
              </a:schemeClr>
            </a:solidFill>
            <a:prstDash val="dash"/>
          </a:ln>
        </p:spPr>
        <p:txBody>
          <a:bodyPr/>
          <a:lstStyle/>
          <a:p>
            <a:pPr marL="171450" marR="0" indent="-171450" algn="l" eaLnBrk="1" hangingPunct="1">
              <a:lnSpc>
                <a:spcPct val="9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Y-structure is a balanced binary search </a:t>
            </a:r>
            <a:r>
              <a:rPr lang="en-US" sz="1600" dirty="0" smtClean="0">
                <a:latin typeface="Times New Roman" panose="02020603050405020304" pitchFamily="18" charset="0"/>
                <a:cs typeface="Times New Roman" panose="02020603050405020304" pitchFamily="18" charset="0"/>
              </a:rPr>
              <a:t>tree. So, dictionary </a:t>
            </a:r>
            <a:r>
              <a:rPr lang="en-US" sz="1600" dirty="0">
                <a:latin typeface="Times New Roman" panose="02020603050405020304" pitchFamily="18" charset="0"/>
                <a:cs typeface="Times New Roman" panose="02020603050405020304" pitchFamily="18" charset="0"/>
              </a:rPr>
              <a:t>operations are in </a:t>
            </a:r>
            <a:r>
              <a:rPr lang="en-US" sz="1600" i="1" dirty="0">
                <a:latin typeface="Times New Roman" panose="02020603050405020304" pitchFamily="18" charset="0"/>
                <a:cs typeface="Times New Roman" panose="02020603050405020304" pitchFamily="18" charset="0"/>
              </a:rPr>
              <a:t>O</a:t>
            </a:r>
            <a:r>
              <a:rPr lang="en-US" sz="1600" dirty="0">
                <a:latin typeface="Times New Roman" panose="02020603050405020304" pitchFamily="18" charset="0"/>
                <a:cs typeface="Times New Roman" panose="02020603050405020304" pitchFamily="18" charset="0"/>
              </a:rPr>
              <a:t>(log </a:t>
            </a:r>
            <a:r>
              <a:rPr lang="en-US" sz="1600" i="1" dirty="0">
                <a:latin typeface="Times New Roman" panose="02020603050405020304" pitchFamily="18" charset="0"/>
                <a:cs typeface="Times New Roman" panose="02020603050405020304" pitchFamily="18" charset="0"/>
              </a:rPr>
              <a:t>n</a:t>
            </a:r>
            <a:r>
              <a:rPr lang="en-US" sz="1600" dirty="0">
                <a:latin typeface="Times New Roman" panose="02020603050405020304" pitchFamily="18" charset="0"/>
                <a:cs typeface="Times New Roman" panose="02020603050405020304" pitchFamily="18" charset="0"/>
              </a:rPr>
              <a:t>) time. </a:t>
            </a:r>
            <a:endParaRPr lang="en-IN" sz="1600" dirty="0">
              <a:latin typeface="Times New Roman" panose="02020603050405020304" pitchFamily="18" charset="0"/>
              <a:cs typeface="Times New Roman" panose="02020603050405020304" pitchFamily="18" charset="0"/>
            </a:endParaRPr>
          </a:p>
          <a:p>
            <a:pPr marL="285750" marR="0" indent="-285750" algn="l" eaLnBrk="1" hangingPunct="1">
              <a:lnSpc>
                <a:spcPct val="90000"/>
              </a:lnSpc>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171450" marR="0" indent="-171450" algn="l" eaLnBrk="1" hangingPunct="1">
              <a:lnSpc>
                <a:spcPct val="9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Leaves store the segments from left to right in descending order of y-coordinates.</a:t>
            </a:r>
          </a:p>
          <a:p>
            <a:pPr marL="285750" marR="0" indent="-285750" algn="l" eaLnBrk="1" hangingPunct="1">
              <a:lnSpc>
                <a:spcPct val="90000"/>
              </a:lnSpc>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114300" marR="0" indent="-114300" algn="l" eaLnBrk="1" hangingPunct="1">
              <a:lnSpc>
                <a:spcPct val="9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Other node (root/intermediate) is the light-most leaf in its left-</a:t>
            </a:r>
            <a:r>
              <a:rPr lang="en-US" sz="1600" dirty="0" err="1" smtClean="0">
                <a:latin typeface="Times New Roman" panose="02020603050405020304" pitchFamily="18" charset="0"/>
                <a:cs typeface="Times New Roman" panose="02020603050405020304" pitchFamily="18" charset="0"/>
              </a:rPr>
              <a:t>subtree</a:t>
            </a:r>
            <a:r>
              <a:rPr lang="en-US" sz="1600" dirty="0" smtClean="0">
                <a:latin typeface="Times New Roman" panose="02020603050405020304" pitchFamily="18" charset="0"/>
                <a:cs typeface="Times New Roman" panose="02020603050405020304" pitchFamily="18" charset="0"/>
              </a:rPr>
              <a:t>.  </a:t>
            </a:r>
          </a:p>
          <a:p>
            <a:pPr marR="0" algn="l" eaLnBrk="1" hangingPunct="1">
              <a:lnSpc>
                <a:spcPct val="90000"/>
              </a:lnSpc>
            </a:pPr>
            <a:r>
              <a:rPr lang="en-US" sz="1800" dirty="0" smtClean="0">
                <a:latin typeface="Times New Roman" panose="02020603050405020304" pitchFamily="18" charset="0"/>
                <a:cs typeface="Times New Roman" panose="02020603050405020304" pitchFamily="18" charset="0"/>
              </a:rPr>
              <a:t> </a:t>
            </a: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r>
              <a:rPr lang="en-US" sz="1600" dirty="0" smtClean="0">
                <a:latin typeface="Times New Roman" panose="02020603050405020304" pitchFamily="18" charset="0"/>
                <a:cs typeface="Times New Roman" panose="02020603050405020304" pitchFamily="18" charset="0"/>
              </a:rPr>
              <a:t>  </a:t>
            </a: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endParaRPr lang="en-US" sz="1600" dirty="0" smtClean="0">
              <a:latin typeface="Times New Roman" panose="02020603050405020304" pitchFamily="18" charset="0"/>
              <a:cs typeface="Times New Roman" panose="02020603050405020304" pitchFamily="18" charset="0"/>
            </a:endParaRPr>
          </a:p>
          <a:p>
            <a:pPr marR="0" algn="l" eaLnBrk="1" hangingPunct="1">
              <a:lnSpc>
                <a:spcPct val="90000"/>
              </a:lnSpc>
            </a:pPr>
            <a:r>
              <a:rPr lang="en-US" sz="1600" dirty="0" smtClean="0">
                <a:latin typeface="Times New Roman" panose="02020603050405020304" pitchFamily="18" charset="0"/>
                <a:cs typeface="Times New Roman" panose="02020603050405020304" pitchFamily="18" charset="0"/>
              </a:rPr>
              <a:t>                                                                                                                                                                                                                                                                                                                                                                                                                                                                                                                                                                                                                                                                                                                                                                                                                                                                                                                                                                                 </a:t>
            </a:r>
            <a:br>
              <a:rPr lang="en-US" sz="1600" dirty="0" smtClean="0">
                <a:latin typeface="Times New Roman" panose="02020603050405020304" pitchFamily="18" charset="0"/>
                <a:cs typeface="Times New Roman" panose="02020603050405020304" pitchFamily="18" charset="0"/>
              </a:rPr>
            </a:br>
            <a:endParaRPr lang="en-IN" dirty="0" smtClean="0">
              <a:latin typeface="Times New Roman" panose="02020603050405020304" pitchFamily="18" charset="0"/>
              <a:cs typeface="Times New Roman" panose="02020603050405020304" pitchFamily="18" charset="0"/>
            </a:endParaRPr>
          </a:p>
        </p:txBody>
      </p:sp>
      <p:sp>
        <p:nvSpPr>
          <p:cNvPr id="21" name="Title 1"/>
          <p:cNvSpPr>
            <a:spLocks noGrp="1"/>
          </p:cNvSpPr>
          <p:nvPr>
            <p:ph type="ctrTitle"/>
          </p:nvPr>
        </p:nvSpPr>
        <p:spPr>
          <a:xfrm>
            <a:off x="214282" y="332656"/>
            <a:ext cx="8572560" cy="667452"/>
          </a:xfrm>
          <a:ln>
            <a:miter lim="800000"/>
            <a:headEnd/>
            <a:tailEnd/>
          </a:ln>
        </p:spPr>
        <p:txBody>
          <a:bodyPr>
            <a:normAutofit fontScale="90000"/>
          </a:bodyPr>
          <a:lstStyle/>
          <a:p>
            <a:pPr algn="ctr" eaLnBrk="1" fontAlgn="auto" hangingPunct="1">
              <a:spcAft>
                <a:spcPts val="0"/>
              </a:spcAft>
              <a:defRPr/>
            </a:pPr>
            <a:r>
              <a:rPr lang="en-US" sz="4400" dirty="0" smtClean="0">
                <a:solidFill>
                  <a:srgbClr val="9900CC"/>
                </a:solidFill>
                <a:latin typeface="Times New Roman" pitchFamily="18" charset="0"/>
                <a:cs typeface="Times New Roman" pitchFamily="18" charset="0"/>
              </a:rPr>
              <a:t>Line Segment Intersection</a:t>
            </a:r>
            <a:endParaRPr lang="en-IN" sz="4400" dirty="0">
              <a:solidFill>
                <a:srgbClr val="9900CC"/>
              </a:solidFill>
            </a:endParaRPr>
          </a:p>
        </p:txBody>
      </p:sp>
      <p:grpSp>
        <p:nvGrpSpPr>
          <p:cNvPr id="23" name="Group 22"/>
          <p:cNvGrpSpPr/>
          <p:nvPr/>
        </p:nvGrpSpPr>
        <p:grpSpPr>
          <a:xfrm>
            <a:off x="539552" y="2780928"/>
            <a:ext cx="3830889" cy="2866602"/>
            <a:chOff x="3043507" y="2571750"/>
            <a:chExt cx="3830889" cy="2866602"/>
          </a:xfrm>
        </p:grpSpPr>
        <p:grpSp>
          <p:nvGrpSpPr>
            <p:cNvPr id="24" name="Group 2"/>
            <p:cNvGrpSpPr>
              <a:grpSpLocks/>
            </p:cNvGrpSpPr>
            <p:nvPr/>
          </p:nvGrpSpPr>
          <p:grpSpPr bwMode="auto">
            <a:xfrm>
              <a:off x="3043507" y="2571750"/>
              <a:ext cx="3398960" cy="2866602"/>
              <a:chOff x="3083" y="5506"/>
              <a:chExt cx="4654" cy="4158"/>
            </a:xfrm>
          </p:grpSpPr>
          <p:sp>
            <p:nvSpPr>
              <p:cNvPr id="27" name="Text Box 3"/>
              <p:cNvSpPr txBox="1">
                <a:spLocks noChangeArrowheads="1"/>
              </p:cNvSpPr>
              <p:nvPr/>
            </p:nvSpPr>
            <p:spPr bwMode="auto">
              <a:xfrm>
                <a:off x="5400" y="9050"/>
                <a:ext cx="545" cy="425"/>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dirty="0">
                    <a:latin typeface="Calibri" panose="020F0502020204030204" pitchFamily="34" charset="0"/>
                  </a:rPr>
                  <a:t>L</a:t>
                </a:r>
                <a:r>
                  <a:rPr lang="en-US" sz="1400" baseline="-25000" dirty="0">
                    <a:latin typeface="Calibri" panose="020F0502020204030204" pitchFamily="34" charset="0"/>
                  </a:rPr>
                  <a:t>2</a:t>
                </a:r>
                <a:endParaRPr lang="en-US" dirty="0"/>
              </a:p>
            </p:txBody>
          </p:sp>
          <p:sp>
            <p:nvSpPr>
              <p:cNvPr id="28" name="Text Box 5"/>
              <p:cNvSpPr txBox="1">
                <a:spLocks noChangeArrowheads="1"/>
              </p:cNvSpPr>
              <p:nvPr/>
            </p:nvSpPr>
            <p:spPr bwMode="auto">
              <a:xfrm>
                <a:off x="5173" y="7801"/>
                <a:ext cx="475" cy="515"/>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dirty="0" smtClean="0">
                    <a:latin typeface="Calibri" panose="020F0502020204030204" pitchFamily="34" charset="0"/>
                  </a:rPr>
                  <a:t>L</a:t>
                </a:r>
                <a:r>
                  <a:rPr lang="en-US" sz="1400" baseline="-25000" dirty="0" smtClean="0">
                    <a:latin typeface="Calibri" panose="020F0502020204030204" pitchFamily="34" charset="0"/>
                  </a:rPr>
                  <a:t>4</a:t>
                </a:r>
                <a:endParaRPr lang="en-US" dirty="0"/>
              </a:p>
            </p:txBody>
          </p:sp>
          <p:sp>
            <p:nvSpPr>
              <p:cNvPr id="29" name="Text Box 6"/>
              <p:cNvSpPr txBox="1">
                <a:spLocks noChangeArrowheads="1"/>
              </p:cNvSpPr>
              <p:nvPr/>
            </p:nvSpPr>
            <p:spPr bwMode="auto">
              <a:xfrm>
                <a:off x="5901" y="7347"/>
                <a:ext cx="527" cy="470"/>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dirty="0" smtClean="0">
                    <a:latin typeface="Calibri" panose="020F0502020204030204" pitchFamily="34" charset="0"/>
                  </a:rPr>
                  <a:t>L</a:t>
                </a:r>
                <a:r>
                  <a:rPr lang="en-US" sz="1400" baseline="-25000" dirty="0" smtClean="0">
                    <a:latin typeface="Calibri" panose="020F0502020204030204" pitchFamily="34" charset="0"/>
                  </a:rPr>
                  <a:t>3</a:t>
                </a:r>
                <a:endParaRPr lang="en-US" dirty="0"/>
              </a:p>
            </p:txBody>
          </p:sp>
          <p:sp>
            <p:nvSpPr>
              <p:cNvPr id="30" name="Text Box 7"/>
              <p:cNvSpPr txBox="1">
                <a:spLocks noChangeArrowheads="1"/>
              </p:cNvSpPr>
              <p:nvPr/>
            </p:nvSpPr>
            <p:spPr bwMode="auto">
              <a:xfrm>
                <a:off x="5835" y="6602"/>
                <a:ext cx="527" cy="530"/>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dirty="0">
                    <a:latin typeface="Calibri" panose="020F0502020204030204" pitchFamily="34" charset="0"/>
                  </a:rPr>
                  <a:t>L</a:t>
                </a:r>
                <a:r>
                  <a:rPr lang="en-US" sz="1400" baseline="-25000" dirty="0">
                    <a:latin typeface="Calibri" panose="020F0502020204030204" pitchFamily="34" charset="0"/>
                  </a:rPr>
                  <a:t>5</a:t>
                </a:r>
                <a:endParaRPr lang="en-US" dirty="0"/>
              </a:p>
            </p:txBody>
          </p:sp>
          <p:sp>
            <p:nvSpPr>
              <p:cNvPr id="31" name="Text Box 8"/>
              <p:cNvSpPr txBox="1">
                <a:spLocks noChangeArrowheads="1"/>
              </p:cNvSpPr>
              <p:nvPr/>
            </p:nvSpPr>
            <p:spPr bwMode="auto">
              <a:xfrm>
                <a:off x="6020" y="5506"/>
                <a:ext cx="505" cy="485"/>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L</a:t>
                </a:r>
                <a:r>
                  <a:rPr lang="en-US" sz="1400" baseline="-25000">
                    <a:latin typeface="Calibri" panose="020F0502020204030204" pitchFamily="34" charset="0"/>
                  </a:rPr>
                  <a:t>6</a:t>
                </a:r>
                <a:endParaRPr lang="en-US"/>
              </a:p>
            </p:txBody>
          </p:sp>
          <p:cxnSp>
            <p:nvCxnSpPr>
              <p:cNvPr id="32" name="AutoShape 9"/>
              <p:cNvCxnSpPr>
                <a:cxnSpLocks noChangeShapeType="1"/>
              </p:cNvCxnSpPr>
              <p:nvPr/>
            </p:nvCxnSpPr>
            <p:spPr bwMode="auto">
              <a:xfrm>
                <a:off x="5819" y="5916"/>
                <a:ext cx="45" cy="363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3" name="AutoShape 10"/>
              <p:cNvCxnSpPr>
                <a:cxnSpLocks noChangeShapeType="1"/>
              </p:cNvCxnSpPr>
              <p:nvPr/>
            </p:nvCxnSpPr>
            <p:spPr bwMode="auto">
              <a:xfrm flipV="1">
                <a:off x="4485" y="5781"/>
                <a:ext cx="2535" cy="7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11"/>
              <p:cNvCxnSpPr>
                <a:cxnSpLocks noChangeShapeType="1"/>
              </p:cNvCxnSpPr>
              <p:nvPr/>
            </p:nvCxnSpPr>
            <p:spPr bwMode="auto">
              <a:xfrm flipV="1">
                <a:off x="4597" y="6426"/>
                <a:ext cx="2647" cy="198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5" name="AutoShape 12"/>
              <p:cNvCxnSpPr>
                <a:cxnSpLocks noChangeShapeType="1"/>
              </p:cNvCxnSpPr>
              <p:nvPr/>
            </p:nvCxnSpPr>
            <p:spPr bwMode="auto">
              <a:xfrm>
                <a:off x="4965" y="6936"/>
                <a:ext cx="1815" cy="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13"/>
              <p:cNvCxnSpPr>
                <a:cxnSpLocks noChangeShapeType="1"/>
              </p:cNvCxnSpPr>
              <p:nvPr/>
            </p:nvCxnSpPr>
            <p:spPr bwMode="auto">
              <a:xfrm>
                <a:off x="4286" y="7716"/>
                <a:ext cx="2059"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14"/>
              <p:cNvCxnSpPr>
                <a:cxnSpLocks noChangeShapeType="1"/>
              </p:cNvCxnSpPr>
              <p:nvPr/>
            </p:nvCxnSpPr>
            <p:spPr bwMode="auto">
              <a:xfrm flipV="1">
                <a:off x="3201" y="9046"/>
                <a:ext cx="4536" cy="6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8" name="AutoShape 16"/>
              <p:cNvCxnSpPr>
                <a:cxnSpLocks noChangeShapeType="1"/>
              </p:cNvCxnSpPr>
              <p:nvPr/>
            </p:nvCxnSpPr>
            <p:spPr bwMode="auto">
              <a:xfrm>
                <a:off x="3083" y="8528"/>
                <a:ext cx="1607" cy="1136"/>
              </a:xfrm>
              <a:prstGeom prst="straightConnector1">
                <a:avLst/>
              </a:prstGeom>
              <a:noFill/>
              <a:ln w="9525">
                <a:solidFill>
                  <a:srgbClr val="00B050"/>
                </a:solidFill>
                <a:round/>
                <a:headEnd/>
                <a:tailEnd/>
              </a:ln>
              <a:extLst>
                <a:ext uri="{909E8E84-426E-40DD-AFC4-6F175D3DCCD1}">
                  <a14:hiddenFill xmlns:a14="http://schemas.microsoft.com/office/drawing/2010/main">
                    <a:noFill/>
                  </a14:hiddenFill>
                </a:ext>
              </a:extLst>
            </p:spPr>
          </p:cxnSp>
          <p:sp>
            <p:nvSpPr>
              <p:cNvPr id="39" name="Text Box 17"/>
              <p:cNvSpPr txBox="1">
                <a:spLocks noChangeArrowheads="1"/>
              </p:cNvSpPr>
              <p:nvPr/>
            </p:nvSpPr>
            <p:spPr bwMode="auto">
              <a:xfrm>
                <a:off x="3421" y="8486"/>
                <a:ext cx="572" cy="560"/>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dirty="0">
                    <a:latin typeface="Calibri" panose="020F0502020204030204" pitchFamily="34" charset="0"/>
                  </a:rPr>
                  <a:t>L</a:t>
                </a:r>
                <a:r>
                  <a:rPr lang="en-US" sz="1400" baseline="-25000" dirty="0">
                    <a:latin typeface="Calibri" panose="020F0502020204030204" pitchFamily="34" charset="0"/>
                  </a:rPr>
                  <a:t>1</a:t>
                </a:r>
                <a:endParaRPr lang="en-US" dirty="0"/>
              </a:p>
            </p:txBody>
          </p:sp>
        </p:grpSp>
        <p:cxnSp>
          <p:nvCxnSpPr>
            <p:cNvPr id="25" name="Straight Connector 24"/>
            <p:cNvCxnSpPr/>
            <p:nvPr/>
          </p:nvCxnSpPr>
          <p:spPr>
            <a:xfrm>
              <a:off x="5628618" y="3284869"/>
              <a:ext cx="1245778" cy="799049"/>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 Box 7"/>
            <p:cNvSpPr txBox="1">
              <a:spLocks noChangeArrowheads="1"/>
            </p:cNvSpPr>
            <p:nvPr/>
          </p:nvSpPr>
          <p:spPr bwMode="auto">
            <a:xfrm>
              <a:off x="6209772" y="3422843"/>
              <a:ext cx="384884" cy="365392"/>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dirty="0" smtClean="0">
                  <a:latin typeface="Calibri" panose="020F0502020204030204" pitchFamily="34" charset="0"/>
                </a:rPr>
                <a:t>L</a:t>
              </a:r>
              <a:r>
                <a:rPr lang="en-US" sz="1400" baseline="-25000" dirty="0" smtClean="0">
                  <a:latin typeface="Calibri" panose="020F0502020204030204" pitchFamily="34" charset="0"/>
                </a:rPr>
                <a:t>7</a:t>
              </a:r>
              <a:endParaRPr lang="en-US" dirty="0"/>
            </a:p>
          </p:txBody>
        </p:sp>
      </p:grpSp>
      <p:sp>
        <p:nvSpPr>
          <p:cNvPr id="14" name="TextBox 13"/>
          <p:cNvSpPr txBox="1"/>
          <p:nvPr/>
        </p:nvSpPr>
        <p:spPr bwMode="auto">
          <a:xfrm>
            <a:off x="6416472" y="2894571"/>
            <a:ext cx="372145" cy="307777"/>
          </a:xfrm>
          <a:prstGeom prst="rect">
            <a:avLst/>
          </a:prstGeom>
          <a:solidFill>
            <a:schemeClr val="bg2">
              <a:lumMod val="90000"/>
            </a:schemeClr>
          </a:solidFill>
          <a:ln w="9525">
            <a:solidFill>
              <a:schemeClr val="bg2">
                <a:lumMod val="90000"/>
              </a:schemeClr>
            </a:solidFill>
            <a:miter lim="800000"/>
            <a:headEnd/>
            <a:tailEnd/>
          </a:ln>
        </p:spPr>
        <p:txBody>
          <a:bodyPr wrap="square" rtlCol="0">
            <a:spAutoFit/>
          </a:bodyPr>
          <a:lstStyle/>
          <a:p>
            <a:pPr>
              <a:spcAft>
                <a:spcPts val="1000"/>
              </a:spcAft>
            </a:pPr>
            <a:r>
              <a:rPr lang="en-US" sz="1400" dirty="0" smtClean="0">
                <a:latin typeface="Calibri" pitchFamily="34" charset="0"/>
              </a:rPr>
              <a:t>L</a:t>
            </a:r>
            <a:r>
              <a:rPr lang="en-US" sz="1600" baseline="-25000" dirty="0" smtClean="0">
                <a:latin typeface="Calibri" pitchFamily="34" charset="0"/>
              </a:rPr>
              <a:t>4</a:t>
            </a:r>
            <a:endParaRPr lang="en-US" sz="1600" baseline="-25000" dirty="0">
              <a:latin typeface="Calibri" pitchFamily="34" charset="0"/>
            </a:endParaRPr>
          </a:p>
        </p:txBody>
      </p:sp>
      <p:sp>
        <p:nvSpPr>
          <p:cNvPr id="58" name="TextBox 57"/>
          <p:cNvSpPr txBox="1"/>
          <p:nvPr/>
        </p:nvSpPr>
        <p:spPr bwMode="auto">
          <a:xfrm>
            <a:off x="5853365" y="4155781"/>
            <a:ext cx="372145" cy="307777"/>
          </a:xfrm>
          <a:prstGeom prst="rect">
            <a:avLst/>
          </a:prstGeom>
          <a:solidFill>
            <a:schemeClr val="bg2">
              <a:lumMod val="90000"/>
            </a:schemeClr>
          </a:solidFill>
          <a:ln w="9525">
            <a:solidFill>
              <a:schemeClr val="bg2">
                <a:lumMod val="90000"/>
              </a:schemeClr>
            </a:solidFill>
            <a:miter lim="800000"/>
            <a:headEnd/>
            <a:tailEnd/>
          </a:ln>
        </p:spPr>
        <p:txBody>
          <a:bodyPr wrap="square" rtlCol="0">
            <a:spAutoFit/>
          </a:bodyPr>
          <a:lstStyle/>
          <a:p>
            <a:pPr>
              <a:spcAft>
                <a:spcPts val="1000"/>
              </a:spcAft>
            </a:pPr>
            <a:r>
              <a:rPr lang="en-US" sz="1400" dirty="0" smtClean="0">
                <a:latin typeface="Calibri" pitchFamily="34" charset="0"/>
              </a:rPr>
              <a:t>L</a:t>
            </a:r>
            <a:r>
              <a:rPr lang="en-US" sz="1600" baseline="-25000" dirty="0" smtClean="0">
                <a:latin typeface="Calibri" pitchFamily="34" charset="0"/>
              </a:rPr>
              <a:t>5</a:t>
            </a:r>
            <a:endParaRPr lang="en-US" sz="1600" baseline="-25000" dirty="0">
              <a:latin typeface="Calibri" pitchFamily="34" charset="0"/>
            </a:endParaRPr>
          </a:p>
        </p:txBody>
      </p:sp>
      <p:sp>
        <p:nvSpPr>
          <p:cNvPr id="13" name="Oval 12"/>
          <p:cNvSpPr/>
          <p:nvPr/>
        </p:nvSpPr>
        <p:spPr>
          <a:xfrm>
            <a:off x="6226055" y="3040241"/>
            <a:ext cx="216024" cy="22974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aseline="-25000" dirty="0">
              <a:solidFill>
                <a:schemeClr val="tx1"/>
              </a:solidFill>
              <a:latin typeface="Times New Roman" panose="02020603050405020304" pitchFamily="18" charset="0"/>
              <a:cs typeface="Times New Roman" panose="02020603050405020304" pitchFamily="18" charset="0"/>
            </a:endParaRPr>
          </a:p>
        </p:txBody>
      </p:sp>
      <p:sp>
        <p:nvSpPr>
          <p:cNvPr id="53" name="Oval 52"/>
          <p:cNvSpPr/>
          <p:nvPr/>
        </p:nvSpPr>
        <p:spPr>
          <a:xfrm>
            <a:off x="5220072" y="3703314"/>
            <a:ext cx="216024" cy="22974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aseline="-25000" dirty="0">
              <a:solidFill>
                <a:schemeClr val="tx1"/>
              </a:solidFill>
              <a:latin typeface="Times New Roman" panose="02020603050405020304" pitchFamily="18" charset="0"/>
              <a:cs typeface="Times New Roman" panose="02020603050405020304" pitchFamily="18" charset="0"/>
            </a:endParaRPr>
          </a:p>
        </p:txBody>
      </p:sp>
      <p:sp>
        <p:nvSpPr>
          <p:cNvPr id="54" name="TextBox 53"/>
          <p:cNvSpPr txBox="1"/>
          <p:nvPr/>
        </p:nvSpPr>
        <p:spPr bwMode="auto">
          <a:xfrm>
            <a:off x="5480368" y="3600933"/>
            <a:ext cx="372145" cy="307777"/>
          </a:xfrm>
          <a:prstGeom prst="rect">
            <a:avLst/>
          </a:prstGeom>
          <a:solidFill>
            <a:schemeClr val="bg2">
              <a:lumMod val="90000"/>
            </a:schemeClr>
          </a:solidFill>
          <a:ln w="9525">
            <a:solidFill>
              <a:schemeClr val="bg2">
                <a:lumMod val="90000"/>
              </a:schemeClr>
            </a:solidFill>
            <a:miter lim="800000"/>
            <a:headEnd/>
            <a:tailEnd/>
          </a:ln>
        </p:spPr>
        <p:txBody>
          <a:bodyPr wrap="square" rtlCol="0">
            <a:spAutoFit/>
          </a:bodyPr>
          <a:lstStyle/>
          <a:p>
            <a:pPr>
              <a:spcAft>
                <a:spcPts val="1000"/>
              </a:spcAft>
            </a:pPr>
            <a:r>
              <a:rPr lang="en-US" sz="1400" dirty="0" smtClean="0">
                <a:latin typeface="Calibri" pitchFamily="34" charset="0"/>
              </a:rPr>
              <a:t>L</a:t>
            </a:r>
            <a:r>
              <a:rPr lang="en-US" sz="1600" baseline="-25000" dirty="0" smtClean="0">
                <a:latin typeface="Calibri" pitchFamily="34" charset="0"/>
              </a:rPr>
              <a:t>6</a:t>
            </a:r>
            <a:endParaRPr lang="en-US" sz="1600" baseline="-25000" dirty="0">
              <a:latin typeface="Calibri" pitchFamily="34" charset="0"/>
            </a:endParaRPr>
          </a:p>
        </p:txBody>
      </p:sp>
      <p:sp>
        <p:nvSpPr>
          <p:cNvPr id="55" name="Oval 54"/>
          <p:cNvSpPr/>
          <p:nvPr/>
        </p:nvSpPr>
        <p:spPr>
          <a:xfrm>
            <a:off x="7107911" y="3631306"/>
            <a:ext cx="216024" cy="22974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aseline="-25000" dirty="0">
              <a:solidFill>
                <a:schemeClr val="tx1"/>
              </a:solidFill>
              <a:latin typeface="Times New Roman" panose="02020603050405020304" pitchFamily="18" charset="0"/>
              <a:cs typeface="Times New Roman" panose="02020603050405020304" pitchFamily="18" charset="0"/>
            </a:endParaRPr>
          </a:p>
        </p:txBody>
      </p:sp>
      <p:sp>
        <p:nvSpPr>
          <p:cNvPr id="56" name="TextBox 55"/>
          <p:cNvSpPr txBox="1"/>
          <p:nvPr/>
        </p:nvSpPr>
        <p:spPr bwMode="auto">
          <a:xfrm>
            <a:off x="7368207" y="3528925"/>
            <a:ext cx="372145" cy="307777"/>
          </a:xfrm>
          <a:prstGeom prst="rect">
            <a:avLst/>
          </a:prstGeom>
          <a:solidFill>
            <a:schemeClr val="bg2">
              <a:lumMod val="90000"/>
            </a:schemeClr>
          </a:solidFill>
          <a:ln w="9525">
            <a:solidFill>
              <a:schemeClr val="bg2">
                <a:lumMod val="90000"/>
              </a:schemeClr>
            </a:solidFill>
            <a:miter lim="800000"/>
            <a:headEnd/>
            <a:tailEnd/>
          </a:ln>
        </p:spPr>
        <p:txBody>
          <a:bodyPr wrap="square" rtlCol="0">
            <a:spAutoFit/>
          </a:bodyPr>
          <a:lstStyle/>
          <a:p>
            <a:pPr>
              <a:spcAft>
                <a:spcPts val="1000"/>
              </a:spcAft>
            </a:pPr>
            <a:r>
              <a:rPr lang="en-US" sz="1400" dirty="0" smtClean="0">
                <a:latin typeface="Calibri" pitchFamily="34" charset="0"/>
              </a:rPr>
              <a:t>L</a:t>
            </a:r>
            <a:r>
              <a:rPr lang="en-US" sz="1600" baseline="-25000" dirty="0" smtClean="0">
                <a:latin typeface="Calibri" pitchFamily="34" charset="0"/>
              </a:rPr>
              <a:t>3</a:t>
            </a:r>
            <a:endParaRPr lang="en-US" sz="1600" baseline="-25000" dirty="0">
              <a:latin typeface="Calibri" pitchFamily="34" charset="0"/>
            </a:endParaRPr>
          </a:p>
        </p:txBody>
      </p:sp>
      <p:sp>
        <p:nvSpPr>
          <p:cNvPr id="57" name="Oval 56"/>
          <p:cNvSpPr/>
          <p:nvPr/>
        </p:nvSpPr>
        <p:spPr>
          <a:xfrm>
            <a:off x="5652120" y="4279378"/>
            <a:ext cx="216024" cy="22974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aseline="-25000" dirty="0">
              <a:solidFill>
                <a:schemeClr val="tx1"/>
              </a:solidFill>
              <a:latin typeface="Times New Roman" panose="02020603050405020304" pitchFamily="18" charset="0"/>
              <a:cs typeface="Times New Roman" panose="02020603050405020304" pitchFamily="18" charset="0"/>
            </a:endParaRPr>
          </a:p>
        </p:txBody>
      </p:sp>
      <p:sp>
        <p:nvSpPr>
          <p:cNvPr id="60" name="TextBox 59"/>
          <p:cNvSpPr txBox="1"/>
          <p:nvPr/>
        </p:nvSpPr>
        <p:spPr bwMode="auto">
          <a:xfrm>
            <a:off x="4788024" y="4345359"/>
            <a:ext cx="372145" cy="307777"/>
          </a:xfrm>
          <a:prstGeom prst="rect">
            <a:avLst/>
          </a:prstGeom>
          <a:solidFill>
            <a:srgbClr val="CC66FF"/>
          </a:solidFill>
          <a:ln w="9525">
            <a:solidFill>
              <a:schemeClr val="tx1"/>
            </a:solidFill>
            <a:miter lim="800000"/>
            <a:headEnd/>
            <a:tailEnd/>
          </a:ln>
        </p:spPr>
        <p:txBody>
          <a:bodyPr wrap="square" rtlCol="0">
            <a:spAutoFit/>
          </a:bodyPr>
          <a:lstStyle/>
          <a:p>
            <a:pPr>
              <a:spcAft>
                <a:spcPts val="1000"/>
              </a:spcAft>
            </a:pPr>
            <a:r>
              <a:rPr lang="en-US" sz="1400" dirty="0" smtClean="0">
                <a:latin typeface="Calibri" pitchFamily="34" charset="0"/>
              </a:rPr>
              <a:t>L</a:t>
            </a:r>
            <a:r>
              <a:rPr lang="en-US" sz="1600" baseline="-25000" dirty="0" smtClean="0">
                <a:latin typeface="Calibri" pitchFamily="34" charset="0"/>
              </a:rPr>
              <a:t>6</a:t>
            </a:r>
            <a:endParaRPr lang="en-US" sz="1600" baseline="-25000" dirty="0">
              <a:latin typeface="Calibri" pitchFamily="34" charset="0"/>
            </a:endParaRPr>
          </a:p>
        </p:txBody>
      </p:sp>
      <p:sp>
        <p:nvSpPr>
          <p:cNvPr id="61" name="TextBox 60"/>
          <p:cNvSpPr txBox="1"/>
          <p:nvPr/>
        </p:nvSpPr>
        <p:spPr bwMode="auto">
          <a:xfrm>
            <a:off x="5220072" y="4982105"/>
            <a:ext cx="372145" cy="307777"/>
          </a:xfrm>
          <a:prstGeom prst="rect">
            <a:avLst/>
          </a:prstGeom>
          <a:solidFill>
            <a:srgbClr val="CC66FF"/>
          </a:solidFill>
          <a:ln w="9525">
            <a:solidFill>
              <a:schemeClr val="tx1"/>
            </a:solidFill>
            <a:miter lim="800000"/>
            <a:headEnd/>
            <a:tailEnd/>
          </a:ln>
        </p:spPr>
        <p:txBody>
          <a:bodyPr wrap="square" rtlCol="0">
            <a:spAutoFit/>
          </a:bodyPr>
          <a:lstStyle/>
          <a:p>
            <a:pPr>
              <a:spcAft>
                <a:spcPts val="1000"/>
              </a:spcAft>
            </a:pPr>
            <a:r>
              <a:rPr lang="en-US" sz="1400" dirty="0" smtClean="0">
                <a:latin typeface="Calibri" pitchFamily="34" charset="0"/>
              </a:rPr>
              <a:t>L</a:t>
            </a:r>
            <a:r>
              <a:rPr lang="en-US" sz="1600" baseline="-25000" dirty="0" smtClean="0">
                <a:latin typeface="Calibri" pitchFamily="34" charset="0"/>
              </a:rPr>
              <a:t>5</a:t>
            </a:r>
            <a:endParaRPr lang="en-US" sz="1600" baseline="-25000" dirty="0">
              <a:latin typeface="Calibri" pitchFamily="34" charset="0"/>
            </a:endParaRPr>
          </a:p>
        </p:txBody>
      </p:sp>
      <p:sp>
        <p:nvSpPr>
          <p:cNvPr id="62" name="TextBox 61"/>
          <p:cNvSpPr txBox="1"/>
          <p:nvPr/>
        </p:nvSpPr>
        <p:spPr bwMode="auto">
          <a:xfrm>
            <a:off x="5940012" y="4993431"/>
            <a:ext cx="372145" cy="307777"/>
          </a:xfrm>
          <a:prstGeom prst="rect">
            <a:avLst/>
          </a:prstGeom>
          <a:solidFill>
            <a:srgbClr val="CC66FF"/>
          </a:solidFill>
          <a:ln w="9525">
            <a:solidFill>
              <a:schemeClr val="tx1"/>
            </a:solidFill>
            <a:miter lim="800000"/>
            <a:headEnd/>
            <a:tailEnd/>
          </a:ln>
        </p:spPr>
        <p:txBody>
          <a:bodyPr wrap="square" rtlCol="0">
            <a:spAutoFit/>
          </a:bodyPr>
          <a:lstStyle/>
          <a:p>
            <a:pPr>
              <a:spcAft>
                <a:spcPts val="1000"/>
              </a:spcAft>
            </a:pPr>
            <a:r>
              <a:rPr lang="en-US" sz="1400" dirty="0" smtClean="0">
                <a:latin typeface="Calibri" pitchFamily="34" charset="0"/>
              </a:rPr>
              <a:t>L</a:t>
            </a:r>
            <a:r>
              <a:rPr lang="en-US" sz="1600" baseline="-25000" dirty="0" smtClean="0">
                <a:latin typeface="Calibri" pitchFamily="34" charset="0"/>
              </a:rPr>
              <a:t>4</a:t>
            </a:r>
            <a:endParaRPr lang="en-US" sz="1600" baseline="-25000" dirty="0">
              <a:latin typeface="Calibri" pitchFamily="34" charset="0"/>
            </a:endParaRPr>
          </a:p>
        </p:txBody>
      </p:sp>
      <p:sp>
        <p:nvSpPr>
          <p:cNvPr id="63" name="TextBox 62"/>
          <p:cNvSpPr txBox="1"/>
          <p:nvPr/>
        </p:nvSpPr>
        <p:spPr bwMode="auto">
          <a:xfrm>
            <a:off x="6756886" y="4180144"/>
            <a:ext cx="372145" cy="307777"/>
          </a:xfrm>
          <a:prstGeom prst="rect">
            <a:avLst/>
          </a:prstGeom>
          <a:solidFill>
            <a:srgbClr val="CC66FF"/>
          </a:solidFill>
          <a:ln w="9525">
            <a:solidFill>
              <a:schemeClr val="tx1"/>
            </a:solidFill>
            <a:miter lim="800000"/>
            <a:headEnd/>
            <a:tailEnd/>
          </a:ln>
        </p:spPr>
        <p:txBody>
          <a:bodyPr wrap="square" rtlCol="0">
            <a:spAutoFit/>
          </a:bodyPr>
          <a:lstStyle/>
          <a:p>
            <a:pPr>
              <a:spcAft>
                <a:spcPts val="1000"/>
              </a:spcAft>
            </a:pPr>
            <a:r>
              <a:rPr lang="en-US" sz="1400" dirty="0" smtClean="0">
                <a:latin typeface="Calibri" pitchFamily="34" charset="0"/>
              </a:rPr>
              <a:t>L</a:t>
            </a:r>
            <a:r>
              <a:rPr lang="en-US" sz="1600" baseline="-25000" dirty="0" smtClean="0">
                <a:latin typeface="Calibri" pitchFamily="34" charset="0"/>
              </a:rPr>
              <a:t>3</a:t>
            </a:r>
            <a:endParaRPr lang="en-US" sz="1600" baseline="-25000" dirty="0">
              <a:latin typeface="Calibri" pitchFamily="34" charset="0"/>
            </a:endParaRPr>
          </a:p>
        </p:txBody>
      </p:sp>
      <p:sp>
        <p:nvSpPr>
          <p:cNvPr id="64" name="TextBox 63"/>
          <p:cNvSpPr txBox="1"/>
          <p:nvPr/>
        </p:nvSpPr>
        <p:spPr bwMode="auto">
          <a:xfrm>
            <a:off x="7476826" y="4191470"/>
            <a:ext cx="372145" cy="307777"/>
          </a:xfrm>
          <a:prstGeom prst="rect">
            <a:avLst/>
          </a:prstGeom>
          <a:solidFill>
            <a:srgbClr val="CC66FF"/>
          </a:solidFill>
          <a:ln w="9525">
            <a:solidFill>
              <a:schemeClr val="tx1"/>
            </a:solidFill>
            <a:miter lim="800000"/>
            <a:headEnd/>
            <a:tailEnd/>
          </a:ln>
        </p:spPr>
        <p:txBody>
          <a:bodyPr wrap="square" rtlCol="0">
            <a:spAutoFit/>
          </a:bodyPr>
          <a:lstStyle/>
          <a:p>
            <a:pPr>
              <a:spcAft>
                <a:spcPts val="1000"/>
              </a:spcAft>
            </a:pPr>
            <a:r>
              <a:rPr lang="en-US" sz="1400" dirty="0" smtClean="0">
                <a:latin typeface="Calibri" pitchFamily="34" charset="0"/>
              </a:rPr>
              <a:t>L</a:t>
            </a:r>
            <a:r>
              <a:rPr lang="en-US" sz="1600" baseline="-25000" dirty="0" smtClean="0">
                <a:latin typeface="Calibri" pitchFamily="34" charset="0"/>
              </a:rPr>
              <a:t>2</a:t>
            </a:r>
            <a:endParaRPr lang="en-US" sz="1600" baseline="-25000" dirty="0">
              <a:latin typeface="Calibri" pitchFamily="34" charset="0"/>
            </a:endParaRPr>
          </a:p>
        </p:txBody>
      </p:sp>
      <p:cxnSp>
        <p:nvCxnSpPr>
          <p:cNvPr id="16" name="Straight Connector 15"/>
          <p:cNvCxnSpPr>
            <a:stCxn id="13" idx="2"/>
            <a:endCxn id="53" idx="7"/>
          </p:cNvCxnSpPr>
          <p:nvPr/>
        </p:nvCxnSpPr>
        <p:spPr>
          <a:xfrm flipH="1">
            <a:off x="5404460" y="3155112"/>
            <a:ext cx="821595" cy="58184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13" idx="6"/>
            <a:endCxn id="55" idx="1"/>
          </p:cNvCxnSpPr>
          <p:nvPr/>
        </p:nvCxnSpPr>
        <p:spPr>
          <a:xfrm>
            <a:off x="6442079" y="3155112"/>
            <a:ext cx="697468" cy="509839"/>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53" idx="4"/>
            <a:endCxn id="60" idx="0"/>
          </p:cNvCxnSpPr>
          <p:nvPr/>
        </p:nvCxnSpPr>
        <p:spPr>
          <a:xfrm flipH="1">
            <a:off x="4974097" y="3933056"/>
            <a:ext cx="353987" cy="41230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53" idx="5"/>
            <a:endCxn id="57" idx="0"/>
          </p:cNvCxnSpPr>
          <p:nvPr/>
        </p:nvCxnSpPr>
        <p:spPr>
          <a:xfrm>
            <a:off x="5404460" y="3899411"/>
            <a:ext cx="355672" cy="37996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57" idx="3"/>
            <a:endCxn id="61" idx="0"/>
          </p:cNvCxnSpPr>
          <p:nvPr/>
        </p:nvCxnSpPr>
        <p:spPr>
          <a:xfrm flipH="1">
            <a:off x="5406145" y="4475475"/>
            <a:ext cx="277611" cy="50663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57" idx="5"/>
            <a:endCxn id="62" idx="0"/>
          </p:cNvCxnSpPr>
          <p:nvPr/>
        </p:nvCxnSpPr>
        <p:spPr>
          <a:xfrm>
            <a:off x="5836508" y="4475475"/>
            <a:ext cx="289577" cy="517956"/>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55" idx="3"/>
            <a:endCxn id="63" idx="0"/>
          </p:cNvCxnSpPr>
          <p:nvPr/>
        </p:nvCxnSpPr>
        <p:spPr>
          <a:xfrm flipH="1">
            <a:off x="6942959" y="3827403"/>
            <a:ext cx="196588" cy="352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5" idx="5"/>
            <a:endCxn id="64" idx="0"/>
          </p:cNvCxnSpPr>
          <p:nvPr/>
        </p:nvCxnSpPr>
        <p:spPr>
          <a:xfrm>
            <a:off x="7292299" y="3827403"/>
            <a:ext cx="370600" cy="364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5404460" y="3155112"/>
            <a:ext cx="721625" cy="476194"/>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437504" y="3855979"/>
            <a:ext cx="399004" cy="387607"/>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5328084" y="4461187"/>
            <a:ext cx="264133" cy="506630"/>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543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9938" name="Subtitle 2"/>
          <p:cNvSpPr>
            <a:spLocks noGrp="1"/>
          </p:cNvSpPr>
          <p:nvPr>
            <p:ph type="subTitle" idx="1"/>
          </p:nvPr>
        </p:nvSpPr>
        <p:spPr>
          <a:xfrm>
            <a:off x="857250" y="1571625"/>
            <a:ext cx="6858000" cy="4572000"/>
          </a:xfrm>
        </p:spPr>
        <p:txBody>
          <a:bodyPr/>
          <a:lstStyle/>
          <a:p>
            <a:pPr marR="0" algn="just" eaLnBrk="1" hangingPunct="1"/>
            <a:r>
              <a:rPr lang="en-US" sz="2000" b="1" smtClean="0">
                <a:latin typeface="Times New Roman" panose="02020603050405020304" pitchFamily="18" charset="0"/>
                <a:cs typeface="Times New Roman" panose="02020603050405020304" pitchFamily="18" charset="0"/>
              </a:rPr>
              <a:t>X-structure: </a:t>
            </a:r>
            <a:r>
              <a:rPr lang="en-US" sz="2000" smtClean="0">
                <a:latin typeface="Times New Roman" panose="02020603050405020304" pitchFamily="18" charset="0"/>
                <a:cs typeface="Times New Roman" panose="02020603050405020304" pitchFamily="18" charset="0"/>
              </a:rPr>
              <a:t>Contains all endpoints of line segments which are to the right of the sweep line. Furthermore, it contains some of the intersections of the line segments to the right of the sweep line. </a:t>
            </a:r>
          </a:p>
          <a:p>
            <a:pPr marR="0" algn="just" eaLnBrk="1" hangingPunct="1"/>
            <a:endParaRPr lang="en-US" sz="2000" smtClean="0">
              <a:latin typeface="Times New Roman" panose="02020603050405020304" pitchFamily="18" charset="0"/>
              <a:cs typeface="Times New Roman" panose="02020603050405020304" pitchFamily="18" charset="0"/>
            </a:endParaRPr>
          </a:p>
          <a:p>
            <a:pPr marR="0" algn="just" eaLnBrk="1" hangingPunct="1"/>
            <a:r>
              <a:rPr lang="en-US" sz="2000" smtClean="0">
                <a:latin typeface="Times New Roman" panose="02020603050405020304" pitchFamily="18" charset="0"/>
                <a:cs typeface="Times New Roman" panose="02020603050405020304" pitchFamily="18" charset="0"/>
              </a:rPr>
              <a:t>The points in the X-structure are sorted according to their X-coordinate, i.e, the X-structure is a heap.</a:t>
            </a:r>
            <a:endParaRPr lang="en-IN" sz="2000" smtClean="0">
              <a:latin typeface="Times New Roman" panose="02020603050405020304" pitchFamily="18" charset="0"/>
              <a:cs typeface="Times New Roman" panose="02020603050405020304" pitchFamily="18" charset="0"/>
            </a:endParaRPr>
          </a:p>
        </p:txBody>
      </p:sp>
      <p:sp>
        <p:nvSpPr>
          <p:cNvPr id="21" name="Title 1"/>
          <p:cNvSpPr>
            <a:spLocks noGrp="1"/>
          </p:cNvSpPr>
          <p:nvPr>
            <p:ph type="ctrTitle"/>
          </p:nvPr>
        </p:nvSpPr>
        <p:spPr>
          <a:xfrm>
            <a:off x="214282" y="332656"/>
            <a:ext cx="8572560" cy="667452"/>
          </a:xfrm>
          <a:ln>
            <a:miter lim="800000"/>
            <a:headEnd/>
            <a:tailEnd/>
          </a:ln>
        </p:spPr>
        <p:txBody>
          <a:bodyPr>
            <a:normAutofit fontScale="90000"/>
          </a:bodyPr>
          <a:lstStyle/>
          <a:p>
            <a:pPr algn="ctr" eaLnBrk="1" fontAlgn="auto" hangingPunct="1">
              <a:spcAft>
                <a:spcPts val="0"/>
              </a:spcAft>
              <a:defRPr/>
            </a:pPr>
            <a:r>
              <a:rPr lang="en-US" sz="4400" dirty="0" smtClean="0">
                <a:solidFill>
                  <a:srgbClr val="9900CC"/>
                </a:solidFill>
                <a:latin typeface="Times New Roman" pitchFamily="18" charset="0"/>
                <a:cs typeface="Times New Roman" pitchFamily="18" charset="0"/>
              </a:rPr>
              <a:t>Line Segment Intersection</a:t>
            </a:r>
            <a:endParaRPr lang="en-IN" sz="4400" dirty="0">
              <a:solidFill>
                <a:srgbClr val="9900CC"/>
              </a:solidFill>
            </a:endParaRPr>
          </a:p>
        </p:txBody>
      </p:sp>
      <p:grpSp>
        <p:nvGrpSpPr>
          <p:cNvPr id="39940" name="Group 17"/>
          <p:cNvGrpSpPr>
            <a:grpSpLocks/>
          </p:cNvGrpSpPr>
          <p:nvPr/>
        </p:nvGrpSpPr>
        <p:grpSpPr bwMode="auto">
          <a:xfrm>
            <a:off x="2195513" y="3860800"/>
            <a:ext cx="4752975" cy="1871663"/>
            <a:chOff x="2195736" y="3861048"/>
            <a:chExt cx="2952328" cy="1233428"/>
          </a:xfrm>
        </p:grpSpPr>
        <p:cxnSp>
          <p:nvCxnSpPr>
            <p:cNvPr id="5" name="Straight Connector 4"/>
            <p:cNvCxnSpPr/>
            <p:nvPr/>
          </p:nvCxnSpPr>
          <p:spPr>
            <a:xfrm flipV="1">
              <a:off x="2411688" y="4076558"/>
              <a:ext cx="1368681" cy="576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771608" y="4293114"/>
              <a:ext cx="1728601" cy="215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563431" y="4076558"/>
              <a:ext cx="1296697" cy="720808"/>
            </a:xfrm>
            <a:prstGeom prst="line">
              <a:avLst/>
            </a:prstGeom>
          </p:spPr>
          <p:style>
            <a:lnRef idx="1">
              <a:schemeClr val="accent1"/>
            </a:lnRef>
            <a:fillRef idx="0">
              <a:schemeClr val="accent1"/>
            </a:fillRef>
            <a:effectRef idx="0">
              <a:schemeClr val="accent1"/>
            </a:effectRef>
            <a:fontRef idx="minor">
              <a:schemeClr val="tx1"/>
            </a:fontRef>
          </p:style>
        </p:cxnSp>
        <p:sp>
          <p:nvSpPr>
            <p:cNvPr id="39944" name="TextBox 9"/>
            <p:cNvSpPr txBox="1">
              <a:spLocks noChangeArrowheads="1"/>
            </p:cNvSpPr>
            <p:nvPr/>
          </p:nvSpPr>
          <p:spPr bwMode="auto">
            <a:xfrm>
              <a:off x="2195736" y="4499828"/>
              <a:ext cx="288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1</a:t>
              </a:r>
              <a:endParaRPr lang="en-IN">
                <a:latin typeface="Calibri" panose="020F0502020204030204" pitchFamily="34" charset="0"/>
              </a:endParaRPr>
            </a:p>
          </p:txBody>
        </p:sp>
        <p:sp>
          <p:nvSpPr>
            <p:cNvPr id="39945" name="TextBox 10"/>
            <p:cNvSpPr txBox="1">
              <a:spLocks noChangeArrowheads="1"/>
            </p:cNvSpPr>
            <p:nvPr/>
          </p:nvSpPr>
          <p:spPr bwMode="auto">
            <a:xfrm>
              <a:off x="2623420" y="4155870"/>
              <a:ext cx="288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2</a:t>
              </a:r>
              <a:endParaRPr lang="en-IN">
                <a:latin typeface="Calibri" panose="020F0502020204030204" pitchFamily="34" charset="0"/>
              </a:endParaRPr>
            </a:p>
          </p:txBody>
        </p:sp>
        <p:sp>
          <p:nvSpPr>
            <p:cNvPr id="39946" name="TextBox 11"/>
            <p:cNvSpPr txBox="1">
              <a:spLocks noChangeArrowheads="1"/>
            </p:cNvSpPr>
            <p:nvPr/>
          </p:nvSpPr>
          <p:spPr bwMode="auto">
            <a:xfrm>
              <a:off x="3070742" y="4345628"/>
              <a:ext cx="288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3</a:t>
              </a:r>
              <a:endParaRPr lang="en-IN">
                <a:latin typeface="Calibri" panose="020F0502020204030204" pitchFamily="34" charset="0"/>
              </a:endParaRPr>
            </a:p>
          </p:txBody>
        </p:sp>
        <p:sp>
          <p:nvSpPr>
            <p:cNvPr id="39947" name="TextBox 12"/>
            <p:cNvSpPr txBox="1">
              <a:spLocks noChangeArrowheads="1"/>
            </p:cNvSpPr>
            <p:nvPr/>
          </p:nvSpPr>
          <p:spPr bwMode="auto">
            <a:xfrm>
              <a:off x="3330448" y="4725144"/>
              <a:ext cx="288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4</a:t>
              </a:r>
              <a:endParaRPr lang="en-IN">
                <a:latin typeface="Calibri" panose="020F0502020204030204" pitchFamily="34" charset="0"/>
              </a:endParaRPr>
            </a:p>
          </p:txBody>
        </p:sp>
        <p:sp>
          <p:nvSpPr>
            <p:cNvPr id="39948" name="TextBox 13"/>
            <p:cNvSpPr txBox="1">
              <a:spLocks noChangeArrowheads="1"/>
            </p:cNvSpPr>
            <p:nvPr/>
          </p:nvSpPr>
          <p:spPr bwMode="auto">
            <a:xfrm>
              <a:off x="3707904" y="3861048"/>
              <a:ext cx="288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5</a:t>
              </a:r>
              <a:endParaRPr lang="en-IN">
                <a:latin typeface="Calibri" panose="020F0502020204030204" pitchFamily="34" charset="0"/>
              </a:endParaRPr>
            </a:p>
          </p:txBody>
        </p:sp>
        <p:sp>
          <p:nvSpPr>
            <p:cNvPr id="39949" name="TextBox 14"/>
            <p:cNvSpPr txBox="1">
              <a:spLocks noChangeArrowheads="1"/>
            </p:cNvSpPr>
            <p:nvPr/>
          </p:nvSpPr>
          <p:spPr bwMode="auto">
            <a:xfrm>
              <a:off x="4099584" y="4440507"/>
              <a:ext cx="288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6</a:t>
              </a:r>
              <a:endParaRPr lang="en-IN">
                <a:latin typeface="Calibri" panose="020F0502020204030204" pitchFamily="34" charset="0"/>
              </a:endParaRPr>
            </a:p>
          </p:txBody>
        </p:sp>
        <p:sp>
          <p:nvSpPr>
            <p:cNvPr id="39950" name="TextBox 15"/>
            <p:cNvSpPr txBox="1">
              <a:spLocks noChangeArrowheads="1"/>
            </p:cNvSpPr>
            <p:nvPr/>
          </p:nvSpPr>
          <p:spPr bwMode="auto">
            <a:xfrm>
              <a:off x="4457442" y="4393067"/>
              <a:ext cx="288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7</a:t>
              </a:r>
              <a:endParaRPr lang="en-IN">
                <a:latin typeface="Calibri" panose="020F0502020204030204" pitchFamily="34" charset="0"/>
              </a:endParaRPr>
            </a:p>
          </p:txBody>
        </p:sp>
        <p:sp>
          <p:nvSpPr>
            <p:cNvPr id="39951" name="TextBox 16"/>
            <p:cNvSpPr txBox="1">
              <a:spLocks noChangeArrowheads="1"/>
            </p:cNvSpPr>
            <p:nvPr/>
          </p:nvSpPr>
          <p:spPr bwMode="auto">
            <a:xfrm>
              <a:off x="4860032" y="3861048"/>
              <a:ext cx="288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atin typeface="Calibri" panose="020F0502020204030204" pitchFamily="34" charset="0"/>
                </a:rPr>
                <a:t>8</a:t>
              </a:r>
              <a:endParaRPr lang="en-IN">
                <a:latin typeface="Calibri" panose="020F0502020204030204" pitchFamily="34"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0962" name="Subtitle 2"/>
          <p:cNvSpPr>
            <a:spLocks noGrp="1"/>
          </p:cNvSpPr>
          <p:nvPr>
            <p:ph type="subTitle" idx="1"/>
          </p:nvPr>
        </p:nvSpPr>
        <p:spPr>
          <a:xfrm>
            <a:off x="1214438" y="1143000"/>
            <a:ext cx="6286500" cy="5427663"/>
          </a:xfrm>
        </p:spPr>
        <p:txBody>
          <a:bodyPr/>
          <a:lstStyle/>
          <a:p>
            <a:pPr marR="0" algn="l" eaLnBrk="1" hangingPunct="1">
              <a:lnSpc>
                <a:spcPct val="80000"/>
              </a:lnSpc>
            </a:pPr>
            <a:r>
              <a:rPr lang="en-US" sz="1300" b="1" dirty="0" smtClean="0">
                <a:latin typeface="Times New Roman" panose="02020603050405020304" pitchFamily="18" charset="0"/>
                <a:cs typeface="Times New Roman" panose="02020603050405020304" pitchFamily="18" charset="0"/>
              </a:rPr>
              <a:t>Algorithm: (Line segment Intersection)</a:t>
            </a:r>
            <a:endParaRPr lang="en-US" sz="1300" dirty="0" smtClean="0">
              <a:latin typeface="Times New Roman" panose="02020603050405020304" pitchFamily="18" charset="0"/>
              <a:cs typeface="Times New Roman" panose="02020603050405020304" pitchFamily="18" charset="0"/>
            </a:endParaRP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Y-structure </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1300" dirty="0" smtClean="0">
                <a:latin typeface="Times New Roman" panose="02020603050405020304" pitchFamily="18" charset="0"/>
                <a:cs typeface="Times New Roman" panose="02020603050405020304" pitchFamily="18" charset="0"/>
              </a:rPr>
              <a:t>Φ</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X-structure </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1300" dirty="0" smtClean="0">
                <a:latin typeface="Times New Roman" panose="02020603050405020304" pitchFamily="18" charset="0"/>
                <a:cs typeface="Times New Roman" panose="02020603050405020304" pitchFamily="18" charset="0"/>
              </a:rPr>
              <a:t> the 2</a:t>
            </a:r>
            <a:r>
              <a:rPr lang="en-US" sz="1300" i="1" dirty="0" smtClean="0">
                <a:latin typeface="Times New Roman" panose="02020603050405020304" pitchFamily="18" charset="0"/>
                <a:cs typeface="Times New Roman" panose="02020603050405020304" pitchFamily="18" charset="0"/>
              </a:rPr>
              <a:t>n</a:t>
            </a:r>
            <a:r>
              <a:rPr lang="en-US" sz="1300" dirty="0" smtClean="0">
                <a:latin typeface="Times New Roman" panose="02020603050405020304" pitchFamily="18" charset="0"/>
                <a:cs typeface="Times New Roman" panose="02020603050405020304" pitchFamily="18" charset="0"/>
              </a:rPr>
              <a:t> end points of the line segments sorted by X-coordinate </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While X-structure ≠ Φ do</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Let </a:t>
            </a:r>
            <a:r>
              <a:rPr lang="en-US" sz="1300" i="1" dirty="0" smtClean="0">
                <a:latin typeface="Times New Roman" panose="02020603050405020304" pitchFamily="18" charset="0"/>
                <a:cs typeface="Times New Roman" panose="02020603050405020304" pitchFamily="18" charset="0"/>
              </a:rPr>
              <a:t>p</a:t>
            </a:r>
            <a:r>
              <a:rPr lang="en-US" sz="1300" dirty="0" smtClean="0">
                <a:latin typeface="Times New Roman" panose="02020603050405020304" pitchFamily="18" charset="0"/>
                <a:cs typeface="Times New Roman" panose="02020603050405020304" pitchFamily="18" charset="0"/>
              </a:rPr>
              <a:t> be a point with minimal </a:t>
            </a:r>
            <a:r>
              <a:rPr lang="en-US" sz="1300" i="1" dirty="0" smtClean="0">
                <a:latin typeface="Times New Roman" panose="02020603050405020304" pitchFamily="18" charset="0"/>
                <a:cs typeface="Times New Roman" panose="02020603050405020304" pitchFamily="18" charset="0"/>
              </a:rPr>
              <a:t>x</a:t>
            </a:r>
            <a:r>
              <a:rPr lang="en-US" sz="1300" dirty="0" smtClean="0">
                <a:latin typeface="Times New Roman" panose="02020603050405020304" pitchFamily="18" charset="0"/>
                <a:cs typeface="Times New Roman" panose="02020603050405020304" pitchFamily="18" charset="0"/>
              </a:rPr>
              <a:t>- coordinate in the X-structure. Delete </a:t>
            </a:r>
            <a:r>
              <a:rPr lang="en-US" sz="1300" i="1" dirty="0" smtClean="0">
                <a:latin typeface="Times New Roman" panose="02020603050405020304" pitchFamily="18" charset="0"/>
                <a:cs typeface="Times New Roman" panose="02020603050405020304" pitchFamily="18" charset="0"/>
              </a:rPr>
              <a:t>p</a:t>
            </a:r>
            <a:r>
              <a:rPr lang="en-US" sz="1300" dirty="0" smtClean="0">
                <a:latin typeface="Times New Roman" panose="02020603050405020304" pitchFamily="18" charset="0"/>
                <a:cs typeface="Times New Roman" panose="02020603050405020304" pitchFamily="18" charset="0"/>
              </a:rPr>
              <a:t> from X-structure  </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If </a:t>
            </a:r>
            <a:r>
              <a:rPr lang="en-US" sz="1300" i="1" dirty="0" smtClean="0">
                <a:latin typeface="Times New Roman" panose="02020603050405020304" pitchFamily="18" charset="0"/>
                <a:cs typeface="Times New Roman" panose="02020603050405020304" pitchFamily="18" charset="0"/>
              </a:rPr>
              <a:t>p</a:t>
            </a:r>
            <a:r>
              <a:rPr lang="en-US" sz="1300" dirty="0" smtClean="0">
                <a:latin typeface="Times New Roman" panose="02020603050405020304" pitchFamily="18" charset="0"/>
                <a:cs typeface="Times New Roman" panose="02020603050405020304" pitchFamily="18" charset="0"/>
              </a:rPr>
              <a:t> is a left end point of the some segment </a:t>
            </a:r>
            <a:r>
              <a:rPr lang="en-US" sz="1300" dirty="0" err="1" smtClean="0">
                <a:latin typeface="Times New Roman" panose="02020603050405020304" pitchFamily="18" charset="0"/>
                <a:cs typeface="Times New Roman" panose="02020603050405020304" pitchFamily="18" charset="0"/>
              </a:rPr>
              <a:t>L</a:t>
            </a:r>
            <a:r>
              <a:rPr lang="en-US" sz="1300" baseline="-25000" dirty="0" err="1" smtClean="0">
                <a:latin typeface="Times New Roman" panose="02020603050405020304" pitchFamily="18" charset="0"/>
                <a:cs typeface="Times New Roman" panose="02020603050405020304" pitchFamily="18" charset="0"/>
              </a:rPr>
              <a:t>j</a:t>
            </a:r>
            <a:endParaRPr lang="en-US" sz="1300" dirty="0" smtClean="0">
              <a:latin typeface="Times New Roman" panose="02020603050405020304" pitchFamily="18" charset="0"/>
              <a:cs typeface="Times New Roman" panose="02020603050405020304" pitchFamily="18" charset="0"/>
            </a:endParaRP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Then</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Search for </a:t>
            </a:r>
            <a:r>
              <a:rPr lang="en-US" sz="1300" i="1" dirty="0" smtClean="0">
                <a:latin typeface="Times New Roman" panose="02020603050405020304" pitchFamily="18" charset="0"/>
                <a:cs typeface="Times New Roman" panose="02020603050405020304" pitchFamily="18" charset="0"/>
              </a:rPr>
              <a:t>p</a:t>
            </a:r>
            <a:r>
              <a:rPr lang="en-US" sz="1300" dirty="0" smtClean="0">
                <a:latin typeface="Times New Roman" panose="02020603050405020304" pitchFamily="18" charset="0"/>
                <a:cs typeface="Times New Roman" panose="02020603050405020304" pitchFamily="18" charset="0"/>
              </a:rPr>
              <a:t> in Y-structure and insert </a:t>
            </a:r>
            <a:r>
              <a:rPr lang="en-US" sz="1300" dirty="0" err="1" smtClean="0">
                <a:latin typeface="Times New Roman" panose="02020603050405020304" pitchFamily="18" charset="0"/>
                <a:cs typeface="Times New Roman" panose="02020603050405020304" pitchFamily="18" charset="0"/>
              </a:rPr>
              <a:t>L</a:t>
            </a:r>
            <a:r>
              <a:rPr lang="en-US" sz="1300" baseline="-25000" dirty="0" err="1" smtClean="0">
                <a:latin typeface="Times New Roman" panose="02020603050405020304" pitchFamily="18" charset="0"/>
                <a:cs typeface="Times New Roman" panose="02020603050405020304" pitchFamily="18" charset="0"/>
              </a:rPr>
              <a:t>j</a:t>
            </a:r>
            <a:r>
              <a:rPr lang="en-US" sz="1300" baseline="-25000" dirty="0" smtClean="0">
                <a:latin typeface="Times New Roman" panose="02020603050405020304" pitchFamily="18" charset="0"/>
                <a:cs typeface="Times New Roman" panose="02020603050405020304" pitchFamily="18" charset="0"/>
              </a:rPr>
              <a:t> </a:t>
            </a:r>
            <a:r>
              <a:rPr lang="en-US" sz="1300" dirty="0" smtClean="0">
                <a:latin typeface="Times New Roman" panose="02020603050405020304" pitchFamily="18" charset="0"/>
                <a:cs typeface="Times New Roman" panose="02020603050405020304" pitchFamily="18" charset="0"/>
              </a:rPr>
              <a:t>into the Y-structure</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Let L</a:t>
            </a:r>
            <a:r>
              <a:rPr lang="en-US" sz="1300" baseline="-25000" dirty="0" smtClean="0">
                <a:latin typeface="Times New Roman" panose="02020603050405020304" pitchFamily="18" charset="0"/>
                <a:cs typeface="Times New Roman" panose="02020603050405020304" pitchFamily="18" charset="0"/>
              </a:rPr>
              <a:t>i</a:t>
            </a:r>
            <a:r>
              <a:rPr lang="en-US" sz="1300" dirty="0" smtClean="0">
                <a:latin typeface="Times New Roman" panose="02020603050405020304" pitchFamily="18" charset="0"/>
                <a:cs typeface="Times New Roman" panose="02020603050405020304" pitchFamily="18" charset="0"/>
              </a:rPr>
              <a:t>, </a:t>
            </a:r>
            <a:r>
              <a:rPr lang="en-US" sz="1300" dirty="0" err="1" smtClean="0">
                <a:latin typeface="Times New Roman" panose="02020603050405020304" pitchFamily="18" charset="0"/>
                <a:cs typeface="Times New Roman" panose="02020603050405020304" pitchFamily="18" charset="0"/>
              </a:rPr>
              <a:t>L</a:t>
            </a:r>
            <a:r>
              <a:rPr lang="en-US" sz="1300" baseline="-25000" dirty="0" err="1" smtClean="0">
                <a:latin typeface="Times New Roman" panose="02020603050405020304" pitchFamily="18" charset="0"/>
                <a:cs typeface="Times New Roman" panose="02020603050405020304" pitchFamily="18" charset="0"/>
              </a:rPr>
              <a:t>k</a:t>
            </a:r>
            <a:r>
              <a:rPr lang="en-US" sz="1300" dirty="0" smtClean="0">
                <a:latin typeface="Times New Roman" panose="02020603050405020304" pitchFamily="18" charset="0"/>
                <a:cs typeface="Times New Roman" panose="02020603050405020304" pitchFamily="18" charset="0"/>
              </a:rPr>
              <a:t> be the two neighbors of </a:t>
            </a:r>
            <a:r>
              <a:rPr lang="en-US" sz="1300" dirty="0" err="1" smtClean="0">
                <a:latin typeface="Times New Roman" panose="02020603050405020304" pitchFamily="18" charset="0"/>
                <a:cs typeface="Times New Roman" panose="02020603050405020304" pitchFamily="18" charset="0"/>
              </a:rPr>
              <a:t>L</a:t>
            </a:r>
            <a:r>
              <a:rPr lang="en-US" sz="1300" baseline="-25000" dirty="0" err="1" smtClean="0">
                <a:latin typeface="Times New Roman" panose="02020603050405020304" pitchFamily="18" charset="0"/>
                <a:cs typeface="Times New Roman" panose="02020603050405020304" pitchFamily="18" charset="0"/>
              </a:rPr>
              <a:t>j</a:t>
            </a:r>
            <a:r>
              <a:rPr lang="en-US" sz="1300" baseline="-25000" dirty="0" smtClean="0">
                <a:latin typeface="Times New Roman" panose="02020603050405020304" pitchFamily="18" charset="0"/>
                <a:cs typeface="Times New Roman" panose="02020603050405020304" pitchFamily="18" charset="0"/>
              </a:rPr>
              <a:t> </a:t>
            </a:r>
            <a:r>
              <a:rPr lang="en-US" sz="1300" dirty="0" smtClean="0">
                <a:latin typeface="Times New Roman" panose="02020603050405020304" pitchFamily="18" charset="0"/>
                <a:cs typeface="Times New Roman" panose="02020603050405020304" pitchFamily="18" charset="0"/>
              </a:rPr>
              <a:t>in the Y-structure; insert </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smtClean="0">
                <a:latin typeface="Times New Roman" panose="02020603050405020304" pitchFamily="18" charset="0"/>
                <a:cs typeface="Times New Roman" panose="02020603050405020304" pitchFamily="18" charset="0"/>
                <a:sym typeface="Symbol" panose="05050102010706020507" pitchFamily="18" charset="2"/>
              </a:rPr>
              <a:t>i</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1300" dirty="0" err="1"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err="1" smtClean="0">
                <a:latin typeface="Times New Roman" panose="02020603050405020304" pitchFamily="18" charset="0"/>
                <a:cs typeface="Times New Roman" panose="02020603050405020304" pitchFamily="18" charset="0"/>
                <a:sym typeface="Symbol" panose="05050102010706020507" pitchFamily="18" charset="2"/>
              </a:rPr>
              <a:t>j</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1300" dirty="0" smtClean="0">
                <a:latin typeface="Times New Roman" panose="02020603050405020304" pitchFamily="18" charset="0"/>
                <a:cs typeface="Times New Roman" panose="02020603050405020304" pitchFamily="18" charset="0"/>
              </a:rPr>
              <a:t> and </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1300" dirty="0" err="1"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err="1" smtClean="0">
                <a:latin typeface="Times New Roman" panose="02020603050405020304" pitchFamily="18" charset="0"/>
                <a:cs typeface="Times New Roman" panose="02020603050405020304" pitchFamily="18" charset="0"/>
                <a:sym typeface="Symbol" panose="05050102010706020507" pitchFamily="18" charset="2"/>
              </a:rPr>
              <a:t>j</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1300" dirty="0" err="1"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err="1" smtClean="0">
                <a:latin typeface="Times New Roman" panose="02020603050405020304" pitchFamily="18" charset="0"/>
                <a:cs typeface="Times New Roman" panose="02020603050405020304" pitchFamily="18" charset="0"/>
                <a:sym typeface="Symbol" panose="05050102010706020507" pitchFamily="18" charset="2"/>
              </a:rPr>
              <a:t>k</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sz="1300" dirty="0" smtClean="0">
              <a:latin typeface="Times New Roman" panose="02020603050405020304" pitchFamily="18" charset="0"/>
              <a:cs typeface="Times New Roman" panose="02020603050405020304" pitchFamily="18" charset="0"/>
            </a:endParaRP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into the X-structure if they exist;</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[Delete </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smtClean="0">
                <a:latin typeface="Times New Roman" panose="02020603050405020304" pitchFamily="18" charset="0"/>
                <a:cs typeface="Times New Roman" panose="02020603050405020304" pitchFamily="18" charset="0"/>
                <a:sym typeface="Symbol" panose="05050102010706020507" pitchFamily="18" charset="2"/>
              </a:rPr>
              <a:t>i</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1300" dirty="0" err="1"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err="1" smtClean="0">
                <a:latin typeface="Times New Roman" panose="02020603050405020304" pitchFamily="18" charset="0"/>
                <a:cs typeface="Times New Roman" panose="02020603050405020304" pitchFamily="18" charset="0"/>
                <a:sym typeface="Symbol" panose="05050102010706020507" pitchFamily="18" charset="2"/>
              </a:rPr>
              <a:t>k</a:t>
            </a:r>
            <a:r>
              <a:rPr lang="en-US" sz="1300" dirty="0" smtClean="0">
                <a:latin typeface="Times New Roman" panose="02020603050405020304" pitchFamily="18" charset="0"/>
                <a:cs typeface="Times New Roman" panose="02020603050405020304" pitchFamily="18" charset="0"/>
              </a:rPr>
              <a:t>)from the X-structure]</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a:t>
            </a:r>
            <a:r>
              <a:rPr lang="en-US" sz="1300" dirty="0" err="1" smtClean="0">
                <a:latin typeface="Times New Roman" panose="02020603050405020304" pitchFamily="18" charset="0"/>
                <a:cs typeface="Times New Roman" panose="02020603050405020304" pitchFamily="18" charset="0"/>
              </a:rPr>
              <a:t>Endif</a:t>
            </a:r>
            <a:endParaRPr lang="en-US" sz="1300" dirty="0" smtClean="0">
              <a:latin typeface="Times New Roman" panose="02020603050405020304" pitchFamily="18" charset="0"/>
              <a:cs typeface="Times New Roman" panose="02020603050405020304" pitchFamily="18" charset="0"/>
            </a:endParaRP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If  </a:t>
            </a:r>
            <a:r>
              <a:rPr lang="en-US" sz="1300" i="1" dirty="0" smtClean="0">
                <a:latin typeface="Times New Roman" panose="02020603050405020304" pitchFamily="18" charset="0"/>
                <a:cs typeface="Times New Roman" panose="02020603050405020304" pitchFamily="18" charset="0"/>
              </a:rPr>
              <a:t>p</a:t>
            </a:r>
            <a:r>
              <a:rPr lang="en-US" sz="1300" dirty="0" smtClean="0">
                <a:latin typeface="Times New Roman" panose="02020603050405020304" pitchFamily="18" charset="0"/>
                <a:cs typeface="Times New Roman" panose="02020603050405020304" pitchFamily="18" charset="0"/>
              </a:rPr>
              <a:t> is a right end point of some segment </a:t>
            </a:r>
            <a:r>
              <a:rPr lang="en-US" sz="1300" dirty="0" err="1" smtClean="0">
                <a:latin typeface="Times New Roman" panose="02020603050405020304" pitchFamily="18" charset="0"/>
                <a:cs typeface="Times New Roman" panose="02020603050405020304" pitchFamily="18" charset="0"/>
              </a:rPr>
              <a:t>L</a:t>
            </a:r>
            <a:r>
              <a:rPr lang="en-US" sz="1300" baseline="-25000" dirty="0" err="1" smtClean="0">
                <a:latin typeface="Times New Roman" panose="02020603050405020304" pitchFamily="18" charset="0"/>
                <a:cs typeface="Times New Roman" panose="02020603050405020304" pitchFamily="18" charset="0"/>
              </a:rPr>
              <a:t>j</a:t>
            </a:r>
            <a:r>
              <a:rPr lang="en-US" sz="1300" baseline="-25000" dirty="0" smtClean="0">
                <a:latin typeface="Times New Roman" panose="02020603050405020304" pitchFamily="18" charset="0"/>
                <a:cs typeface="Times New Roman" panose="02020603050405020304" pitchFamily="18" charset="0"/>
              </a:rPr>
              <a:t>  </a:t>
            </a:r>
            <a:endParaRPr lang="en-US" sz="1300" dirty="0" smtClean="0">
              <a:latin typeface="Times New Roman" panose="02020603050405020304" pitchFamily="18" charset="0"/>
              <a:cs typeface="Times New Roman" panose="02020603050405020304" pitchFamily="18" charset="0"/>
            </a:endParaRP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Then </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Let L</a:t>
            </a:r>
            <a:r>
              <a:rPr lang="en-US" sz="1300" baseline="-25000" dirty="0" smtClean="0">
                <a:latin typeface="Times New Roman" panose="02020603050405020304" pitchFamily="18" charset="0"/>
                <a:cs typeface="Times New Roman" panose="02020603050405020304" pitchFamily="18" charset="0"/>
              </a:rPr>
              <a:t>i </a:t>
            </a:r>
            <a:r>
              <a:rPr lang="en-US" sz="1300" dirty="0" smtClean="0">
                <a:latin typeface="Times New Roman" panose="02020603050405020304" pitchFamily="18" charset="0"/>
                <a:cs typeface="Times New Roman" panose="02020603050405020304" pitchFamily="18" charset="0"/>
              </a:rPr>
              <a:t>and </a:t>
            </a:r>
            <a:r>
              <a:rPr lang="en-US" sz="1300" dirty="0" err="1" smtClean="0">
                <a:latin typeface="Times New Roman" panose="02020603050405020304" pitchFamily="18" charset="0"/>
                <a:cs typeface="Times New Roman" panose="02020603050405020304" pitchFamily="18" charset="0"/>
              </a:rPr>
              <a:t>L</a:t>
            </a:r>
            <a:r>
              <a:rPr lang="en-US" sz="1300" baseline="-25000" dirty="0" err="1" smtClean="0">
                <a:latin typeface="Times New Roman" panose="02020603050405020304" pitchFamily="18" charset="0"/>
                <a:cs typeface="Times New Roman" panose="02020603050405020304" pitchFamily="18" charset="0"/>
              </a:rPr>
              <a:t>k</a:t>
            </a:r>
            <a:r>
              <a:rPr lang="en-US" sz="1300" baseline="-25000" dirty="0" smtClean="0">
                <a:latin typeface="Times New Roman" panose="02020603050405020304" pitchFamily="18" charset="0"/>
                <a:cs typeface="Times New Roman" panose="02020603050405020304" pitchFamily="18" charset="0"/>
              </a:rPr>
              <a:t> </a:t>
            </a:r>
            <a:r>
              <a:rPr lang="en-US" sz="1300" dirty="0" smtClean="0">
                <a:latin typeface="Times New Roman" panose="02020603050405020304" pitchFamily="18" charset="0"/>
                <a:cs typeface="Times New Roman" panose="02020603050405020304" pitchFamily="18" charset="0"/>
              </a:rPr>
              <a:t>be the two neighbors of </a:t>
            </a:r>
            <a:r>
              <a:rPr lang="en-US" sz="1300" dirty="0" err="1" smtClean="0">
                <a:latin typeface="Times New Roman" panose="02020603050405020304" pitchFamily="18" charset="0"/>
                <a:cs typeface="Times New Roman" panose="02020603050405020304" pitchFamily="18" charset="0"/>
              </a:rPr>
              <a:t>L</a:t>
            </a:r>
            <a:r>
              <a:rPr lang="en-US" sz="1300" baseline="-25000" dirty="0" err="1" smtClean="0">
                <a:latin typeface="Times New Roman" panose="02020603050405020304" pitchFamily="18" charset="0"/>
                <a:cs typeface="Times New Roman" panose="02020603050405020304" pitchFamily="18" charset="0"/>
              </a:rPr>
              <a:t>j</a:t>
            </a:r>
            <a:r>
              <a:rPr lang="en-US" sz="1300" dirty="0" smtClean="0">
                <a:latin typeface="Times New Roman" panose="02020603050405020304" pitchFamily="18" charset="0"/>
                <a:cs typeface="Times New Roman" panose="02020603050405020304" pitchFamily="18" charset="0"/>
              </a:rPr>
              <a:t> in the Y-structure;</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Delete </a:t>
            </a:r>
            <a:r>
              <a:rPr lang="en-US" sz="1300" dirty="0" err="1" smtClean="0">
                <a:latin typeface="Times New Roman" panose="02020603050405020304" pitchFamily="18" charset="0"/>
                <a:cs typeface="Times New Roman" panose="02020603050405020304" pitchFamily="18" charset="0"/>
              </a:rPr>
              <a:t>L</a:t>
            </a:r>
            <a:r>
              <a:rPr lang="en-US" sz="1300" baseline="-25000" dirty="0" err="1" smtClean="0">
                <a:latin typeface="Times New Roman" panose="02020603050405020304" pitchFamily="18" charset="0"/>
                <a:cs typeface="Times New Roman" panose="02020603050405020304" pitchFamily="18" charset="0"/>
              </a:rPr>
              <a:t>j</a:t>
            </a:r>
            <a:r>
              <a:rPr lang="en-US" sz="1300" dirty="0" smtClean="0">
                <a:latin typeface="Times New Roman" panose="02020603050405020304" pitchFamily="18" charset="0"/>
                <a:cs typeface="Times New Roman" panose="02020603050405020304" pitchFamily="18" charset="0"/>
              </a:rPr>
              <a:t> from the Y-structure.</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Insert  </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smtClean="0">
                <a:latin typeface="Times New Roman" panose="02020603050405020304" pitchFamily="18" charset="0"/>
                <a:cs typeface="Times New Roman" panose="02020603050405020304" pitchFamily="18" charset="0"/>
                <a:sym typeface="Symbol" panose="05050102010706020507" pitchFamily="18" charset="2"/>
              </a:rPr>
              <a:t>i</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1300" dirty="0" err="1"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err="1" smtClean="0">
                <a:latin typeface="Times New Roman" panose="02020603050405020304" pitchFamily="18" charset="0"/>
                <a:cs typeface="Times New Roman" panose="02020603050405020304" pitchFamily="18" charset="0"/>
                <a:sym typeface="Symbol" panose="05050102010706020507" pitchFamily="18" charset="2"/>
              </a:rPr>
              <a:t>k</a:t>
            </a:r>
            <a:r>
              <a:rPr lang="en-US" sz="1300" dirty="0" smtClean="0">
                <a:latin typeface="Times New Roman" panose="02020603050405020304" pitchFamily="18" charset="0"/>
                <a:cs typeface="Times New Roman" panose="02020603050405020304" pitchFamily="18" charset="0"/>
              </a:rPr>
              <a:t>) into X-structure if the intersection is to the right of sweep line.</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a:t>
            </a:r>
            <a:r>
              <a:rPr lang="en-US" sz="1300" dirty="0" err="1" smtClean="0">
                <a:latin typeface="Times New Roman" panose="02020603050405020304" pitchFamily="18" charset="0"/>
                <a:cs typeface="Times New Roman" panose="02020603050405020304" pitchFamily="18" charset="0"/>
              </a:rPr>
              <a:t>Endif</a:t>
            </a:r>
            <a:r>
              <a:rPr lang="en-US" sz="1300" dirty="0" smtClean="0">
                <a:latin typeface="Times New Roman" panose="02020603050405020304" pitchFamily="18" charset="0"/>
                <a:cs typeface="Times New Roman" panose="02020603050405020304" pitchFamily="18" charset="0"/>
              </a:rPr>
              <a:t> </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If </a:t>
            </a:r>
            <a:r>
              <a:rPr lang="en-US" sz="1300" i="1" dirty="0" smtClean="0">
                <a:latin typeface="Times New Roman" panose="02020603050405020304" pitchFamily="18" charset="0"/>
                <a:cs typeface="Times New Roman" panose="02020603050405020304" pitchFamily="18" charset="0"/>
              </a:rPr>
              <a:t>p</a:t>
            </a:r>
            <a:r>
              <a:rPr lang="en-US" sz="1300" dirty="0" smtClean="0">
                <a:latin typeface="Times New Roman" panose="02020603050405020304" pitchFamily="18" charset="0"/>
                <a:cs typeface="Times New Roman" panose="02020603050405020304" pitchFamily="18" charset="0"/>
              </a:rPr>
              <a:t> is  </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smtClean="0">
                <a:latin typeface="Times New Roman" panose="02020603050405020304" pitchFamily="18" charset="0"/>
                <a:cs typeface="Times New Roman" panose="02020603050405020304" pitchFamily="18" charset="0"/>
                <a:sym typeface="Symbol" panose="05050102010706020507" pitchFamily="18" charset="2"/>
              </a:rPr>
              <a:t>i</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1300" dirty="0" err="1"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err="1" smtClean="0">
                <a:latin typeface="Times New Roman" panose="02020603050405020304" pitchFamily="18" charset="0"/>
                <a:cs typeface="Times New Roman" panose="02020603050405020304" pitchFamily="18" charset="0"/>
                <a:sym typeface="Symbol" panose="05050102010706020507" pitchFamily="18" charset="2"/>
              </a:rPr>
              <a:t>j</a:t>
            </a:r>
            <a:r>
              <a:rPr lang="en-US" sz="1300" dirty="0" smtClean="0">
                <a:latin typeface="Times New Roman" panose="02020603050405020304" pitchFamily="18" charset="0"/>
                <a:cs typeface="Times New Roman" panose="02020603050405020304" pitchFamily="18" charset="0"/>
              </a:rPr>
              <a:t>)</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Then </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L</a:t>
            </a:r>
            <a:r>
              <a:rPr lang="en-US" sz="1300" baseline="-25000" dirty="0" smtClean="0">
                <a:latin typeface="Times New Roman" panose="02020603050405020304" pitchFamily="18" charset="0"/>
                <a:cs typeface="Times New Roman" panose="02020603050405020304" pitchFamily="18" charset="0"/>
              </a:rPr>
              <a:t>i</a:t>
            </a:r>
            <a:r>
              <a:rPr lang="en-US" sz="1300" dirty="0" smtClean="0">
                <a:latin typeface="Times New Roman" panose="02020603050405020304" pitchFamily="18" charset="0"/>
                <a:cs typeface="Times New Roman" panose="02020603050405020304" pitchFamily="18" charset="0"/>
              </a:rPr>
              <a:t>, </a:t>
            </a:r>
            <a:r>
              <a:rPr lang="en-US" sz="1300" dirty="0" err="1" smtClean="0">
                <a:latin typeface="Times New Roman" panose="02020603050405020304" pitchFamily="18" charset="0"/>
                <a:cs typeface="Times New Roman" panose="02020603050405020304" pitchFamily="18" charset="0"/>
              </a:rPr>
              <a:t>L</a:t>
            </a:r>
            <a:r>
              <a:rPr lang="en-US" sz="1300" baseline="-25000" dirty="0" err="1" smtClean="0">
                <a:latin typeface="Times New Roman" panose="02020603050405020304" pitchFamily="18" charset="0"/>
                <a:cs typeface="Times New Roman" panose="02020603050405020304" pitchFamily="18" charset="0"/>
              </a:rPr>
              <a:t>j</a:t>
            </a:r>
            <a:r>
              <a:rPr lang="en-US" sz="1300" baseline="-25000" dirty="0" smtClean="0">
                <a:latin typeface="Times New Roman" panose="02020603050405020304" pitchFamily="18" charset="0"/>
                <a:cs typeface="Times New Roman" panose="02020603050405020304" pitchFamily="18" charset="0"/>
              </a:rPr>
              <a:t> </a:t>
            </a:r>
            <a:r>
              <a:rPr lang="en-US" sz="1300" dirty="0" smtClean="0">
                <a:latin typeface="Times New Roman" panose="02020603050405020304" pitchFamily="18" charset="0"/>
                <a:cs typeface="Times New Roman" panose="02020603050405020304" pitchFamily="18" charset="0"/>
              </a:rPr>
              <a:t> are necessarily adjacent in the Y-structure;</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Interchange L</a:t>
            </a:r>
            <a:r>
              <a:rPr lang="en-US" sz="1300" baseline="-25000" dirty="0" smtClean="0">
                <a:latin typeface="Times New Roman" panose="02020603050405020304" pitchFamily="18" charset="0"/>
                <a:cs typeface="Times New Roman" panose="02020603050405020304" pitchFamily="18" charset="0"/>
              </a:rPr>
              <a:t>i </a:t>
            </a:r>
            <a:r>
              <a:rPr lang="en-US" sz="1300" dirty="0" smtClean="0">
                <a:latin typeface="Times New Roman" panose="02020603050405020304" pitchFamily="18" charset="0"/>
                <a:cs typeface="Times New Roman" panose="02020603050405020304" pitchFamily="18" charset="0"/>
              </a:rPr>
              <a:t>, </a:t>
            </a:r>
            <a:r>
              <a:rPr lang="en-US" sz="1300" dirty="0" err="1" smtClean="0">
                <a:latin typeface="Times New Roman" panose="02020603050405020304" pitchFamily="18" charset="0"/>
                <a:cs typeface="Times New Roman" panose="02020603050405020304" pitchFamily="18" charset="0"/>
              </a:rPr>
              <a:t>L</a:t>
            </a:r>
            <a:r>
              <a:rPr lang="en-US" sz="1300" baseline="-25000" dirty="0" err="1" smtClean="0">
                <a:latin typeface="Times New Roman" panose="02020603050405020304" pitchFamily="18" charset="0"/>
                <a:cs typeface="Times New Roman" panose="02020603050405020304" pitchFamily="18" charset="0"/>
              </a:rPr>
              <a:t>j</a:t>
            </a:r>
            <a:r>
              <a:rPr lang="en-US" sz="1300" baseline="-25000" dirty="0" smtClean="0">
                <a:latin typeface="Times New Roman" panose="02020603050405020304" pitchFamily="18" charset="0"/>
                <a:cs typeface="Times New Roman" panose="02020603050405020304" pitchFamily="18" charset="0"/>
              </a:rPr>
              <a:t> </a:t>
            </a:r>
            <a:r>
              <a:rPr lang="en-US" sz="1300" dirty="0" smtClean="0">
                <a:latin typeface="Times New Roman" panose="02020603050405020304" pitchFamily="18" charset="0"/>
                <a:cs typeface="Times New Roman" panose="02020603050405020304" pitchFamily="18" charset="0"/>
              </a:rPr>
              <a:t>in the Y-structure .</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Let </a:t>
            </a:r>
            <a:r>
              <a:rPr lang="en-US" sz="1300" dirty="0" err="1" smtClean="0">
                <a:latin typeface="Times New Roman" panose="02020603050405020304" pitchFamily="18" charset="0"/>
                <a:cs typeface="Times New Roman" panose="02020603050405020304" pitchFamily="18" charset="0"/>
              </a:rPr>
              <a:t>L</a:t>
            </a:r>
            <a:r>
              <a:rPr lang="en-US" sz="1300" baseline="-25000" dirty="0" err="1" smtClean="0">
                <a:latin typeface="Times New Roman" panose="02020603050405020304" pitchFamily="18" charset="0"/>
                <a:cs typeface="Times New Roman" panose="02020603050405020304" pitchFamily="18" charset="0"/>
              </a:rPr>
              <a:t>h</a:t>
            </a:r>
            <a:r>
              <a:rPr lang="en-US" sz="1300" baseline="-25000" dirty="0" smtClean="0">
                <a:latin typeface="Times New Roman" panose="02020603050405020304" pitchFamily="18" charset="0"/>
                <a:cs typeface="Times New Roman" panose="02020603050405020304" pitchFamily="18" charset="0"/>
              </a:rPr>
              <a:t> </a:t>
            </a:r>
            <a:r>
              <a:rPr lang="en-US" sz="1300" dirty="0" smtClean="0">
                <a:latin typeface="Times New Roman" panose="02020603050405020304" pitchFamily="18" charset="0"/>
                <a:cs typeface="Times New Roman" panose="02020603050405020304" pitchFamily="18" charset="0"/>
              </a:rPr>
              <a:t>,</a:t>
            </a:r>
            <a:r>
              <a:rPr lang="en-US" sz="1300" dirty="0" err="1" smtClean="0">
                <a:latin typeface="Times New Roman" panose="02020603050405020304" pitchFamily="18" charset="0"/>
                <a:cs typeface="Times New Roman" panose="02020603050405020304" pitchFamily="18" charset="0"/>
              </a:rPr>
              <a:t>L</a:t>
            </a:r>
            <a:r>
              <a:rPr lang="en-US" sz="1300" baseline="-25000" dirty="0" err="1" smtClean="0">
                <a:latin typeface="Times New Roman" panose="02020603050405020304" pitchFamily="18" charset="0"/>
                <a:cs typeface="Times New Roman" panose="02020603050405020304" pitchFamily="18" charset="0"/>
              </a:rPr>
              <a:t>k</a:t>
            </a:r>
            <a:r>
              <a:rPr lang="en-US" sz="1300" dirty="0" smtClean="0">
                <a:latin typeface="Times New Roman" panose="02020603050405020304" pitchFamily="18" charset="0"/>
                <a:cs typeface="Times New Roman" panose="02020603050405020304" pitchFamily="18" charset="0"/>
              </a:rPr>
              <a:t> be the two neighbors of L</a:t>
            </a:r>
            <a:r>
              <a:rPr lang="en-US" sz="1300" baseline="-25000" dirty="0" smtClean="0">
                <a:latin typeface="Times New Roman" panose="02020603050405020304" pitchFamily="18" charset="0"/>
                <a:cs typeface="Times New Roman" panose="02020603050405020304" pitchFamily="18" charset="0"/>
              </a:rPr>
              <a:t>i</a:t>
            </a:r>
            <a:r>
              <a:rPr lang="en-US" sz="1300" dirty="0" smtClean="0">
                <a:latin typeface="Times New Roman" panose="02020603050405020304" pitchFamily="18" charset="0"/>
                <a:cs typeface="Times New Roman" panose="02020603050405020304" pitchFamily="18" charset="0"/>
              </a:rPr>
              <a:t>, </a:t>
            </a:r>
            <a:r>
              <a:rPr lang="en-US" sz="1300" dirty="0" err="1" smtClean="0">
                <a:latin typeface="Times New Roman" panose="02020603050405020304" pitchFamily="18" charset="0"/>
                <a:cs typeface="Times New Roman" panose="02020603050405020304" pitchFamily="18" charset="0"/>
              </a:rPr>
              <a:t>L</a:t>
            </a:r>
            <a:r>
              <a:rPr lang="en-US" sz="1300" baseline="-25000" dirty="0" err="1" smtClean="0">
                <a:latin typeface="Times New Roman" panose="02020603050405020304" pitchFamily="18" charset="0"/>
                <a:cs typeface="Times New Roman" panose="02020603050405020304" pitchFamily="18" charset="0"/>
              </a:rPr>
              <a:t>j</a:t>
            </a:r>
            <a:r>
              <a:rPr lang="en-US" sz="1300" baseline="-25000" dirty="0" smtClean="0">
                <a:latin typeface="Times New Roman" panose="02020603050405020304" pitchFamily="18" charset="0"/>
                <a:cs typeface="Times New Roman" panose="02020603050405020304" pitchFamily="18" charset="0"/>
              </a:rPr>
              <a:t> </a:t>
            </a:r>
            <a:r>
              <a:rPr lang="en-US" sz="1300" dirty="0" smtClean="0">
                <a:latin typeface="Times New Roman" panose="02020603050405020304" pitchFamily="18" charset="0"/>
                <a:cs typeface="Times New Roman" panose="02020603050405020304" pitchFamily="18" charset="0"/>
              </a:rPr>
              <a:t>in the Y-structure.</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Insert  </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1300" dirty="0" err="1"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err="1" smtClean="0">
                <a:latin typeface="Times New Roman" panose="02020603050405020304" pitchFamily="18" charset="0"/>
                <a:cs typeface="Times New Roman" panose="02020603050405020304" pitchFamily="18" charset="0"/>
                <a:sym typeface="Symbol" panose="05050102010706020507" pitchFamily="18" charset="2"/>
              </a:rPr>
              <a:t>h</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1300" dirty="0" err="1"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err="1" smtClean="0">
                <a:latin typeface="Times New Roman" panose="02020603050405020304" pitchFamily="18" charset="0"/>
                <a:cs typeface="Times New Roman" panose="02020603050405020304" pitchFamily="18" charset="0"/>
                <a:sym typeface="Symbol" panose="05050102010706020507" pitchFamily="18" charset="2"/>
              </a:rPr>
              <a:t>j</a:t>
            </a:r>
            <a:r>
              <a:rPr lang="en-US" sz="1300" dirty="0" smtClean="0">
                <a:latin typeface="Times New Roman" panose="02020603050405020304" pitchFamily="18" charset="0"/>
                <a:cs typeface="Times New Roman" panose="02020603050405020304" pitchFamily="18" charset="0"/>
              </a:rPr>
              <a:t>) and  </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1300" dirty="0" err="1"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err="1" smtClean="0">
                <a:latin typeface="Times New Roman" panose="02020603050405020304" pitchFamily="18" charset="0"/>
                <a:cs typeface="Times New Roman" panose="02020603050405020304" pitchFamily="18" charset="0"/>
                <a:sym typeface="Symbol" panose="05050102010706020507" pitchFamily="18" charset="2"/>
              </a:rPr>
              <a:t>j</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1300" dirty="0" err="1"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err="1" smtClean="0">
                <a:latin typeface="Times New Roman" panose="02020603050405020304" pitchFamily="18" charset="0"/>
                <a:cs typeface="Times New Roman" panose="02020603050405020304" pitchFamily="18" charset="0"/>
                <a:sym typeface="Symbol" panose="05050102010706020507" pitchFamily="18" charset="2"/>
              </a:rPr>
              <a:t>k</a:t>
            </a:r>
            <a:r>
              <a:rPr lang="en-US" sz="1300" dirty="0" smtClean="0">
                <a:latin typeface="Times New Roman" panose="02020603050405020304" pitchFamily="18" charset="0"/>
                <a:cs typeface="Times New Roman" panose="02020603050405020304" pitchFamily="18" charset="0"/>
              </a:rPr>
              <a:t>)  into X-structure if they are to the right of sweep line.</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[Delete  </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1300" dirty="0" err="1"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err="1" smtClean="0">
                <a:latin typeface="Times New Roman" panose="02020603050405020304" pitchFamily="18" charset="0"/>
                <a:cs typeface="Times New Roman" panose="02020603050405020304" pitchFamily="18" charset="0"/>
                <a:sym typeface="Symbol" panose="05050102010706020507" pitchFamily="18" charset="2"/>
              </a:rPr>
              <a:t>h</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 L</a:t>
            </a:r>
            <a:r>
              <a:rPr lang="en-US" sz="1300" baseline="-25000" dirty="0" smtClean="0">
                <a:latin typeface="Times New Roman" panose="02020603050405020304" pitchFamily="18" charset="0"/>
                <a:cs typeface="Times New Roman" panose="02020603050405020304" pitchFamily="18" charset="0"/>
                <a:sym typeface="Symbol" panose="05050102010706020507" pitchFamily="18" charset="2"/>
              </a:rPr>
              <a:t>i</a:t>
            </a:r>
            <a:r>
              <a:rPr lang="en-US" sz="1300" dirty="0" smtClean="0">
                <a:latin typeface="Times New Roman" panose="02020603050405020304" pitchFamily="18" charset="0"/>
                <a:cs typeface="Times New Roman" panose="02020603050405020304" pitchFamily="18" charset="0"/>
              </a:rPr>
              <a:t>)  and  </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1300" dirty="0" err="1"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err="1" smtClean="0">
                <a:latin typeface="Times New Roman" panose="02020603050405020304" pitchFamily="18" charset="0"/>
                <a:cs typeface="Times New Roman" panose="02020603050405020304" pitchFamily="18" charset="0"/>
                <a:sym typeface="Symbol" panose="05050102010706020507" pitchFamily="18" charset="2"/>
              </a:rPr>
              <a:t>j</a:t>
            </a:r>
            <a:r>
              <a:rPr lang="en-US" sz="13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1300" dirty="0" err="1" smtClean="0">
                <a:latin typeface="Times New Roman" panose="02020603050405020304" pitchFamily="18" charset="0"/>
                <a:cs typeface="Times New Roman" panose="02020603050405020304" pitchFamily="18" charset="0"/>
                <a:sym typeface="Symbol" panose="05050102010706020507" pitchFamily="18" charset="2"/>
              </a:rPr>
              <a:t>L</a:t>
            </a:r>
            <a:r>
              <a:rPr lang="en-US" sz="1300" baseline="-25000" dirty="0" err="1" smtClean="0">
                <a:latin typeface="Times New Roman" panose="02020603050405020304" pitchFamily="18" charset="0"/>
                <a:cs typeface="Times New Roman" panose="02020603050405020304" pitchFamily="18" charset="0"/>
                <a:sym typeface="Symbol" panose="05050102010706020507" pitchFamily="18" charset="2"/>
              </a:rPr>
              <a:t>k</a:t>
            </a:r>
            <a:r>
              <a:rPr lang="en-US" sz="1300" dirty="0" smtClean="0">
                <a:latin typeface="Times New Roman" panose="02020603050405020304" pitchFamily="18" charset="0"/>
                <a:cs typeface="Times New Roman" panose="02020603050405020304" pitchFamily="18" charset="0"/>
              </a:rPr>
              <a:t>) from the X-structure;]</a:t>
            </a: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Output </a:t>
            </a:r>
            <a:r>
              <a:rPr lang="en-US" sz="1300" i="1" dirty="0" smtClean="0">
                <a:latin typeface="Times New Roman" panose="02020603050405020304" pitchFamily="18" charset="0"/>
                <a:cs typeface="Times New Roman" panose="02020603050405020304" pitchFamily="18" charset="0"/>
              </a:rPr>
              <a:t>p</a:t>
            </a:r>
            <a:endParaRPr lang="en-US" sz="1300" dirty="0" smtClean="0">
              <a:latin typeface="Times New Roman" panose="02020603050405020304" pitchFamily="18" charset="0"/>
              <a:cs typeface="Times New Roman" panose="02020603050405020304" pitchFamily="18" charset="0"/>
            </a:endParaRP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          </a:t>
            </a:r>
            <a:r>
              <a:rPr lang="en-US" sz="1300" dirty="0" err="1" smtClean="0">
                <a:latin typeface="Times New Roman" panose="02020603050405020304" pitchFamily="18" charset="0"/>
                <a:cs typeface="Times New Roman" panose="02020603050405020304" pitchFamily="18" charset="0"/>
              </a:rPr>
              <a:t>Endif</a:t>
            </a:r>
            <a:endParaRPr lang="en-US" sz="1300" dirty="0" smtClean="0">
              <a:latin typeface="Times New Roman" panose="02020603050405020304" pitchFamily="18" charset="0"/>
              <a:cs typeface="Times New Roman" panose="02020603050405020304" pitchFamily="18" charset="0"/>
            </a:endParaRPr>
          </a:p>
          <a:p>
            <a:pPr marR="0" algn="l" eaLnBrk="1" hangingPunct="1">
              <a:lnSpc>
                <a:spcPct val="80000"/>
              </a:lnSpc>
            </a:pPr>
            <a:r>
              <a:rPr lang="en-US" sz="1300" dirty="0" smtClean="0">
                <a:latin typeface="Times New Roman" panose="02020603050405020304" pitchFamily="18" charset="0"/>
                <a:cs typeface="Times New Roman" panose="02020603050405020304" pitchFamily="18" charset="0"/>
              </a:rPr>
              <a:t>End do</a:t>
            </a:r>
            <a:endParaRPr lang="en-IN" sz="1300" dirty="0" smtClean="0">
              <a:latin typeface="Times New Roman" panose="02020603050405020304" pitchFamily="18" charset="0"/>
              <a:cs typeface="Times New Roman" panose="02020603050405020304" pitchFamily="18" charset="0"/>
            </a:endParaRPr>
          </a:p>
        </p:txBody>
      </p:sp>
      <p:sp>
        <p:nvSpPr>
          <p:cNvPr id="5" name="Title 1"/>
          <p:cNvSpPr>
            <a:spLocks noGrp="1"/>
          </p:cNvSpPr>
          <p:nvPr>
            <p:ph type="ctrTitle"/>
          </p:nvPr>
        </p:nvSpPr>
        <p:spPr>
          <a:xfrm>
            <a:off x="214282" y="332656"/>
            <a:ext cx="8572560" cy="667452"/>
          </a:xfrm>
          <a:ln>
            <a:miter lim="800000"/>
            <a:headEnd/>
            <a:tailEnd/>
          </a:ln>
        </p:spPr>
        <p:txBody>
          <a:bodyPr>
            <a:normAutofit fontScale="90000"/>
          </a:bodyPr>
          <a:lstStyle/>
          <a:p>
            <a:pPr algn="ctr" eaLnBrk="1" fontAlgn="auto" hangingPunct="1">
              <a:spcAft>
                <a:spcPts val="0"/>
              </a:spcAft>
              <a:defRPr/>
            </a:pPr>
            <a:r>
              <a:rPr lang="en-US" sz="4400" dirty="0" smtClean="0">
                <a:solidFill>
                  <a:srgbClr val="9900CC"/>
                </a:solidFill>
                <a:latin typeface="Times New Roman" pitchFamily="18" charset="0"/>
                <a:cs typeface="Times New Roman" pitchFamily="18" charset="0"/>
              </a:rPr>
              <a:t>Line Segment Intersection</a:t>
            </a:r>
            <a:endParaRPr lang="en-IN" sz="4400" dirty="0">
              <a:solidFill>
                <a:srgbClr val="9900CC"/>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1986" name="Subtitle 2"/>
          <p:cNvSpPr>
            <a:spLocks noGrp="1"/>
          </p:cNvSpPr>
          <p:nvPr>
            <p:ph type="subTitle" idx="1"/>
          </p:nvPr>
        </p:nvSpPr>
        <p:spPr>
          <a:xfrm>
            <a:off x="357188" y="1143000"/>
            <a:ext cx="8643937" cy="5500688"/>
          </a:xfrm>
        </p:spPr>
        <p:txBody>
          <a:bodyPr/>
          <a:lstStyle/>
          <a:p>
            <a:pPr marR="0" algn="l" eaLnBrk="1" hangingPunct="1">
              <a:lnSpc>
                <a:spcPct val="80000"/>
              </a:lnSpc>
            </a:pPr>
            <a:endParaRPr lang="en-US" sz="1100" b="1" smtClean="0"/>
          </a:p>
          <a:p>
            <a:pPr marR="0" algn="l" eaLnBrk="1" hangingPunct="1">
              <a:lnSpc>
                <a:spcPct val="80000"/>
              </a:lnSpc>
            </a:pPr>
            <a:endParaRPr lang="en-US" sz="1100" b="1"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700" smtClean="0"/>
          </a:p>
          <a:p>
            <a:pPr marR="0" algn="l" eaLnBrk="1" hangingPunct="1">
              <a:lnSpc>
                <a:spcPct val="80000"/>
              </a:lnSpc>
            </a:pPr>
            <a:endParaRPr lang="en-US" sz="1500" smtClean="0">
              <a:latin typeface="Times New Roman" panose="02020603050405020304" pitchFamily="18" charset="0"/>
              <a:cs typeface="Times New Roman" panose="02020603050405020304" pitchFamily="18" charset="0"/>
            </a:endParaRPr>
          </a:p>
          <a:p>
            <a:pPr marR="0" algn="l" eaLnBrk="1" hangingPunct="1">
              <a:lnSpc>
                <a:spcPct val="80000"/>
              </a:lnSpc>
            </a:pPr>
            <a:endParaRPr lang="en-US" sz="1500" smtClean="0">
              <a:latin typeface="Times New Roman" panose="02020603050405020304" pitchFamily="18" charset="0"/>
              <a:cs typeface="Times New Roman" panose="02020603050405020304" pitchFamily="18" charset="0"/>
            </a:endParaRPr>
          </a:p>
          <a:p>
            <a:pPr marR="0" algn="l" eaLnBrk="1" hangingPunct="1">
              <a:lnSpc>
                <a:spcPct val="80000"/>
              </a:lnSpc>
            </a:pPr>
            <a:endParaRPr lang="en-US" sz="1500" smtClean="0">
              <a:latin typeface="Times New Roman" panose="02020603050405020304" pitchFamily="18" charset="0"/>
              <a:cs typeface="Times New Roman" panose="02020603050405020304" pitchFamily="18" charset="0"/>
            </a:endParaRPr>
          </a:p>
          <a:p>
            <a:pPr marR="0" algn="l" eaLnBrk="1" hangingPunct="1">
              <a:lnSpc>
                <a:spcPct val="80000"/>
              </a:lnSpc>
            </a:pPr>
            <a:r>
              <a:rPr lang="en-US" sz="1500"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Intit-Y-st : Φ &amp;X-st : 1, 2, 3, 7, 8, 9       1) Y-st : a &amp; X-st: 2, 3, 7, 8, 9      2)  Y-st : ab &amp; X-st: 3, 4, 7, 8, 9      </a:t>
            </a:r>
          </a:p>
          <a:p>
            <a:pPr marR="0" algn="l" eaLnBrk="1" hangingPunct="1">
              <a:lnSpc>
                <a:spcPct val="80000"/>
              </a:lnSpc>
            </a:pPr>
            <a:r>
              <a:rPr lang="en-US" sz="1600" smtClean="0">
                <a:latin typeface="Times New Roman" panose="02020603050405020304" pitchFamily="18" charset="0"/>
                <a:cs typeface="Times New Roman" panose="02020603050405020304" pitchFamily="18" charset="0"/>
              </a:rPr>
              <a:t> 3) Y-st : cab  &amp; X-st : 4, 6, 7, 8, 9           4). Y-st: cba  &amp; X-st :5, 6,7, 8, 9 &amp; Output: 4  </a:t>
            </a:r>
          </a:p>
          <a:p>
            <a:pPr marR="0" algn="l" eaLnBrk="1" hangingPunct="1">
              <a:lnSpc>
                <a:spcPct val="80000"/>
              </a:lnSpc>
            </a:pPr>
            <a:r>
              <a:rPr lang="en-US" sz="1600" smtClean="0">
                <a:latin typeface="Times New Roman" panose="02020603050405020304" pitchFamily="18" charset="0"/>
                <a:cs typeface="Times New Roman" panose="02020603050405020304" pitchFamily="18" charset="0"/>
              </a:rPr>
              <a:t> 5)Y-st : bca  &amp; X-st: 6, 7, 8, 9 &amp; Output: 4, 5     6) Y-st : bac  &amp; X-st: 7, 8, 9 &amp; Output: 4, 5, 6</a:t>
            </a:r>
          </a:p>
          <a:p>
            <a:pPr marR="0" algn="l" eaLnBrk="1" hangingPunct="1">
              <a:lnSpc>
                <a:spcPct val="80000"/>
              </a:lnSpc>
            </a:pPr>
            <a:r>
              <a:rPr lang="en-US" sz="1600" smtClean="0">
                <a:latin typeface="Times New Roman" panose="02020603050405020304" pitchFamily="18" charset="0"/>
                <a:cs typeface="Times New Roman" panose="02020603050405020304" pitchFamily="18" charset="0"/>
              </a:rPr>
              <a:t> 7) Y-st : ba  &amp; X-st: 8, 9 &amp; Output: 4, 5, 6           8) Y-st : a  &amp; X-st: 9 &amp; Output: 4, 5, 6</a:t>
            </a:r>
          </a:p>
          <a:p>
            <a:pPr marR="0" algn="l" eaLnBrk="1" hangingPunct="1">
              <a:lnSpc>
                <a:spcPct val="80000"/>
              </a:lnSpc>
            </a:pPr>
            <a:r>
              <a:rPr lang="en-US" sz="1600" smtClean="0">
                <a:latin typeface="Times New Roman" panose="02020603050405020304" pitchFamily="18" charset="0"/>
                <a:cs typeface="Times New Roman" panose="02020603050405020304" pitchFamily="18" charset="0"/>
              </a:rPr>
              <a:t> 9) ) Y-st : Φ &amp; X-st: Φ &amp; Output: 4, 5, 6</a:t>
            </a:r>
          </a:p>
          <a:p>
            <a:pPr marR="0" algn="l" eaLnBrk="1" hangingPunct="1">
              <a:lnSpc>
                <a:spcPct val="80000"/>
              </a:lnSpc>
            </a:pPr>
            <a:r>
              <a:rPr lang="en-US" sz="1500" smtClean="0">
                <a:latin typeface="Times New Roman" panose="02020603050405020304" pitchFamily="18" charset="0"/>
                <a:cs typeface="Times New Roman" panose="02020603050405020304" pitchFamily="18" charset="0"/>
              </a:rPr>
              <a:t> </a:t>
            </a:r>
          </a:p>
          <a:p>
            <a:pPr marR="0" algn="l" eaLnBrk="1" hangingPunct="1">
              <a:lnSpc>
                <a:spcPct val="80000"/>
              </a:lnSpc>
            </a:pPr>
            <a:r>
              <a:rPr lang="en-US" sz="1500" smtClean="0">
                <a:latin typeface="Times New Roman" panose="02020603050405020304" pitchFamily="18" charset="0"/>
                <a:cs typeface="Times New Roman" panose="02020603050405020304" pitchFamily="18" charset="0"/>
              </a:rPr>
              <a:t>Time Complexity: </a:t>
            </a:r>
            <a:r>
              <a:rPr lang="en-US" sz="1500" i="1" smtClean="0">
                <a:latin typeface="Times New Roman" panose="02020603050405020304" pitchFamily="18" charset="0"/>
                <a:cs typeface="Times New Roman" panose="02020603050405020304" pitchFamily="18" charset="0"/>
              </a:rPr>
              <a:t>O</a:t>
            </a:r>
            <a:r>
              <a:rPr lang="en-US" sz="1500" smtClean="0">
                <a:latin typeface="Times New Roman" panose="02020603050405020304" pitchFamily="18" charset="0"/>
                <a:cs typeface="Times New Roman" panose="02020603050405020304" pitchFamily="18" charset="0"/>
              </a:rPr>
              <a:t>(</a:t>
            </a:r>
            <a:r>
              <a:rPr lang="en-US" sz="1500" i="1" smtClean="0">
                <a:latin typeface="Times New Roman" panose="02020603050405020304" pitchFamily="18" charset="0"/>
                <a:cs typeface="Times New Roman" panose="02020603050405020304" pitchFamily="18" charset="0"/>
              </a:rPr>
              <a:t>n </a:t>
            </a:r>
            <a:r>
              <a:rPr lang="en-US" sz="1500" smtClean="0">
                <a:latin typeface="Times New Roman" panose="02020603050405020304" pitchFamily="18" charset="0"/>
                <a:cs typeface="Times New Roman" panose="02020603050405020304" pitchFamily="18" charset="0"/>
              </a:rPr>
              <a:t>log</a:t>
            </a:r>
            <a:r>
              <a:rPr lang="en-US" sz="1500" i="1" smtClean="0">
                <a:latin typeface="Times New Roman" panose="02020603050405020304" pitchFamily="18" charset="0"/>
                <a:cs typeface="Times New Roman" panose="02020603050405020304" pitchFamily="18" charset="0"/>
              </a:rPr>
              <a:t> n</a:t>
            </a:r>
            <a:r>
              <a:rPr lang="en-US" sz="1500" smtClean="0">
                <a:latin typeface="Times New Roman" panose="02020603050405020304" pitchFamily="18" charset="0"/>
                <a:cs typeface="Times New Roman" panose="02020603050405020304" pitchFamily="18" charset="0"/>
              </a:rPr>
              <a:t>).</a:t>
            </a:r>
            <a:endParaRPr lang="en-IN" sz="1500" smtClean="0">
              <a:latin typeface="Times New Roman" panose="02020603050405020304" pitchFamily="18" charset="0"/>
              <a:cs typeface="Times New Roman" panose="02020603050405020304" pitchFamily="18" charset="0"/>
            </a:endParaRPr>
          </a:p>
        </p:txBody>
      </p:sp>
      <p:grpSp>
        <p:nvGrpSpPr>
          <p:cNvPr id="41987" name="Group 2"/>
          <p:cNvGrpSpPr>
            <a:grpSpLocks/>
          </p:cNvGrpSpPr>
          <p:nvPr/>
        </p:nvGrpSpPr>
        <p:grpSpPr bwMode="auto">
          <a:xfrm>
            <a:off x="1171575" y="952500"/>
            <a:ext cx="4908550" cy="3757613"/>
            <a:chOff x="1846" y="1501"/>
            <a:chExt cx="7729" cy="5917"/>
          </a:xfrm>
        </p:grpSpPr>
        <p:sp>
          <p:nvSpPr>
            <p:cNvPr id="41989" name="Text Box 3"/>
            <p:cNvSpPr txBox="1">
              <a:spLocks noChangeArrowheads="1"/>
            </p:cNvSpPr>
            <p:nvPr/>
          </p:nvSpPr>
          <p:spPr bwMode="auto">
            <a:xfrm>
              <a:off x="8963" y="1501"/>
              <a:ext cx="494" cy="472"/>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9</a:t>
              </a:r>
              <a:endParaRPr lang="en-US"/>
            </a:p>
          </p:txBody>
        </p:sp>
        <p:sp>
          <p:nvSpPr>
            <p:cNvPr id="41990" name="Text Box 4"/>
            <p:cNvSpPr txBox="1">
              <a:spLocks noChangeArrowheads="1"/>
            </p:cNvSpPr>
            <p:nvPr/>
          </p:nvSpPr>
          <p:spPr bwMode="auto">
            <a:xfrm>
              <a:off x="8280" y="5146"/>
              <a:ext cx="561" cy="527"/>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8</a:t>
              </a:r>
              <a:endParaRPr lang="en-US"/>
            </a:p>
          </p:txBody>
        </p:sp>
        <p:sp>
          <p:nvSpPr>
            <p:cNvPr id="41991" name="Text Box 5"/>
            <p:cNvSpPr txBox="1">
              <a:spLocks noChangeArrowheads="1"/>
            </p:cNvSpPr>
            <p:nvPr/>
          </p:nvSpPr>
          <p:spPr bwMode="auto">
            <a:xfrm>
              <a:off x="7647" y="4640"/>
              <a:ext cx="571" cy="459"/>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b</a:t>
              </a:r>
              <a:endParaRPr lang="en-US"/>
            </a:p>
          </p:txBody>
        </p:sp>
        <p:sp>
          <p:nvSpPr>
            <p:cNvPr id="41992" name="Text Box 6"/>
            <p:cNvSpPr txBox="1">
              <a:spLocks noChangeArrowheads="1"/>
            </p:cNvSpPr>
            <p:nvPr/>
          </p:nvSpPr>
          <p:spPr bwMode="auto">
            <a:xfrm>
              <a:off x="7049" y="1542"/>
              <a:ext cx="629" cy="473"/>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7</a:t>
              </a:r>
              <a:endParaRPr lang="en-US"/>
            </a:p>
          </p:txBody>
        </p:sp>
        <p:sp>
          <p:nvSpPr>
            <p:cNvPr id="41993" name="Text Box 7"/>
            <p:cNvSpPr txBox="1">
              <a:spLocks noChangeArrowheads="1"/>
            </p:cNvSpPr>
            <p:nvPr/>
          </p:nvSpPr>
          <p:spPr bwMode="auto">
            <a:xfrm>
              <a:off x="6607" y="2019"/>
              <a:ext cx="624" cy="619"/>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c</a:t>
              </a:r>
              <a:endParaRPr lang="en-US"/>
            </a:p>
          </p:txBody>
        </p:sp>
        <p:sp>
          <p:nvSpPr>
            <p:cNvPr id="41994" name="Text Box 8"/>
            <p:cNvSpPr txBox="1">
              <a:spLocks noChangeArrowheads="1"/>
            </p:cNvSpPr>
            <p:nvPr/>
          </p:nvSpPr>
          <p:spPr bwMode="auto">
            <a:xfrm>
              <a:off x="6234" y="2405"/>
              <a:ext cx="442" cy="520"/>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6</a:t>
              </a:r>
              <a:endParaRPr lang="en-US"/>
            </a:p>
          </p:txBody>
        </p:sp>
        <p:sp>
          <p:nvSpPr>
            <p:cNvPr id="41995" name="Text Box 9"/>
            <p:cNvSpPr txBox="1">
              <a:spLocks noChangeArrowheads="1"/>
            </p:cNvSpPr>
            <p:nvPr/>
          </p:nvSpPr>
          <p:spPr bwMode="auto">
            <a:xfrm>
              <a:off x="5661" y="3704"/>
              <a:ext cx="490" cy="514"/>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5</a:t>
              </a:r>
              <a:endParaRPr lang="en-US"/>
            </a:p>
          </p:txBody>
        </p:sp>
        <p:sp>
          <p:nvSpPr>
            <p:cNvPr id="41996" name="Text Box 10"/>
            <p:cNvSpPr txBox="1">
              <a:spLocks noChangeArrowheads="1"/>
            </p:cNvSpPr>
            <p:nvPr/>
          </p:nvSpPr>
          <p:spPr bwMode="auto">
            <a:xfrm>
              <a:off x="4226" y="3323"/>
              <a:ext cx="450" cy="487"/>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4</a:t>
              </a:r>
              <a:endParaRPr lang="en-US"/>
            </a:p>
          </p:txBody>
        </p:sp>
        <p:sp>
          <p:nvSpPr>
            <p:cNvPr id="41997" name="Text Box 11"/>
            <p:cNvSpPr txBox="1">
              <a:spLocks noChangeArrowheads="1"/>
            </p:cNvSpPr>
            <p:nvPr/>
          </p:nvSpPr>
          <p:spPr bwMode="auto">
            <a:xfrm>
              <a:off x="3602" y="6063"/>
              <a:ext cx="622" cy="553"/>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3</a:t>
              </a:r>
              <a:endParaRPr lang="en-US"/>
            </a:p>
          </p:txBody>
        </p:sp>
        <p:sp>
          <p:nvSpPr>
            <p:cNvPr id="41998" name="Text Box 12"/>
            <p:cNvSpPr txBox="1">
              <a:spLocks noChangeArrowheads="1"/>
            </p:cNvSpPr>
            <p:nvPr/>
          </p:nvSpPr>
          <p:spPr bwMode="auto">
            <a:xfrm>
              <a:off x="2658" y="2514"/>
              <a:ext cx="553" cy="502"/>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2</a:t>
              </a:r>
              <a:endParaRPr lang="en-US"/>
            </a:p>
          </p:txBody>
        </p:sp>
        <p:sp>
          <p:nvSpPr>
            <p:cNvPr id="41999" name="Text Box 13"/>
            <p:cNvSpPr txBox="1">
              <a:spLocks noChangeArrowheads="1"/>
            </p:cNvSpPr>
            <p:nvPr/>
          </p:nvSpPr>
          <p:spPr bwMode="auto">
            <a:xfrm>
              <a:off x="2552" y="4040"/>
              <a:ext cx="616" cy="536"/>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a</a:t>
              </a:r>
              <a:endParaRPr lang="en-US"/>
            </a:p>
          </p:txBody>
        </p:sp>
        <p:sp>
          <p:nvSpPr>
            <p:cNvPr id="42000" name="Text Box 14"/>
            <p:cNvSpPr txBox="1">
              <a:spLocks noChangeArrowheads="1"/>
            </p:cNvSpPr>
            <p:nvPr/>
          </p:nvSpPr>
          <p:spPr bwMode="auto">
            <a:xfrm>
              <a:off x="1846" y="4576"/>
              <a:ext cx="512" cy="570"/>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1</a:t>
              </a:r>
            </a:p>
            <a:p>
              <a:pPr eaLnBrk="1" hangingPunct="1"/>
              <a:endParaRPr lang="en-US"/>
            </a:p>
          </p:txBody>
        </p:sp>
        <p:sp>
          <p:nvSpPr>
            <p:cNvPr id="42001" name="Text Box 15"/>
            <p:cNvSpPr txBox="1">
              <a:spLocks noChangeArrowheads="1"/>
            </p:cNvSpPr>
            <p:nvPr/>
          </p:nvSpPr>
          <p:spPr bwMode="auto">
            <a:xfrm>
              <a:off x="8841" y="6625"/>
              <a:ext cx="734" cy="511"/>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(9)</a:t>
              </a:r>
              <a:endParaRPr lang="en-US"/>
            </a:p>
          </p:txBody>
        </p:sp>
        <p:sp>
          <p:nvSpPr>
            <p:cNvPr id="42002" name="Text Box 16"/>
            <p:cNvSpPr txBox="1">
              <a:spLocks noChangeArrowheads="1"/>
            </p:cNvSpPr>
            <p:nvPr/>
          </p:nvSpPr>
          <p:spPr bwMode="auto">
            <a:xfrm>
              <a:off x="8168" y="6726"/>
              <a:ext cx="673" cy="547"/>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(8)</a:t>
              </a:r>
              <a:endParaRPr lang="en-US"/>
            </a:p>
          </p:txBody>
        </p:sp>
        <p:sp>
          <p:nvSpPr>
            <p:cNvPr id="42003" name="Text Box 17"/>
            <p:cNvSpPr txBox="1">
              <a:spLocks noChangeArrowheads="1"/>
            </p:cNvSpPr>
            <p:nvPr/>
          </p:nvSpPr>
          <p:spPr bwMode="auto">
            <a:xfrm>
              <a:off x="6387" y="6649"/>
              <a:ext cx="739" cy="624"/>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(6)</a:t>
              </a:r>
              <a:endParaRPr lang="en-US"/>
            </a:p>
          </p:txBody>
        </p:sp>
        <p:sp>
          <p:nvSpPr>
            <p:cNvPr id="42004" name="Text Box 18"/>
            <p:cNvSpPr txBox="1">
              <a:spLocks noChangeArrowheads="1"/>
            </p:cNvSpPr>
            <p:nvPr/>
          </p:nvSpPr>
          <p:spPr bwMode="auto">
            <a:xfrm>
              <a:off x="3731" y="6761"/>
              <a:ext cx="681" cy="479"/>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(3)</a:t>
              </a:r>
              <a:endParaRPr lang="en-US"/>
            </a:p>
          </p:txBody>
        </p:sp>
        <p:sp>
          <p:nvSpPr>
            <p:cNvPr id="42005" name="Text Box 19"/>
            <p:cNvSpPr txBox="1">
              <a:spLocks noChangeArrowheads="1"/>
            </p:cNvSpPr>
            <p:nvPr/>
          </p:nvSpPr>
          <p:spPr bwMode="auto">
            <a:xfrm>
              <a:off x="2731" y="6786"/>
              <a:ext cx="661" cy="454"/>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(2)</a:t>
              </a:r>
              <a:endParaRPr lang="en-US"/>
            </a:p>
          </p:txBody>
        </p:sp>
        <p:sp>
          <p:nvSpPr>
            <p:cNvPr id="42006" name="Text Box 20"/>
            <p:cNvSpPr txBox="1">
              <a:spLocks noChangeArrowheads="1"/>
            </p:cNvSpPr>
            <p:nvPr/>
          </p:nvSpPr>
          <p:spPr bwMode="auto">
            <a:xfrm>
              <a:off x="1867" y="6951"/>
              <a:ext cx="785" cy="451"/>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(1)</a:t>
              </a:r>
              <a:endParaRPr lang="en-US"/>
            </a:p>
          </p:txBody>
        </p:sp>
        <p:cxnSp>
          <p:nvCxnSpPr>
            <p:cNvPr id="42007" name="AutoShape 21"/>
            <p:cNvCxnSpPr>
              <a:cxnSpLocks noChangeShapeType="1"/>
            </p:cNvCxnSpPr>
            <p:nvPr/>
          </p:nvCxnSpPr>
          <p:spPr bwMode="auto">
            <a:xfrm flipH="1">
              <a:off x="2159" y="1985"/>
              <a:ext cx="24" cy="5039"/>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2008" name="AutoShape 22"/>
            <p:cNvCxnSpPr>
              <a:cxnSpLocks noChangeShapeType="1"/>
            </p:cNvCxnSpPr>
            <p:nvPr/>
          </p:nvCxnSpPr>
          <p:spPr bwMode="auto">
            <a:xfrm>
              <a:off x="2971" y="1985"/>
              <a:ext cx="1" cy="493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2009" name="AutoShape 23"/>
            <p:cNvCxnSpPr>
              <a:cxnSpLocks noChangeShapeType="1"/>
            </p:cNvCxnSpPr>
            <p:nvPr/>
          </p:nvCxnSpPr>
          <p:spPr bwMode="auto">
            <a:xfrm>
              <a:off x="3924" y="1985"/>
              <a:ext cx="1" cy="4856"/>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2010" name="AutoShape 24"/>
            <p:cNvCxnSpPr>
              <a:cxnSpLocks noChangeShapeType="1"/>
            </p:cNvCxnSpPr>
            <p:nvPr/>
          </p:nvCxnSpPr>
          <p:spPr bwMode="auto">
            <a:xfrm flipH="1">
              <a:off x="4748" y="1886"/>
              <a:ext cx="59" cy="5138"/>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2011" name="AutoShape 25"/>
            <p:cNvCxnSpPr>
              <a:cxnSpLocks noChangeShapeType="1"/>
            </p:cNvCxnSpPr>
            <p:nvPr/>
          </p:nvCxnSpPr>
          <p:spPr bwMode="auto">
            <a:xfrm>
              <a:off x="5677" y="1825"/>
              <a:ext cx="1" cy="495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2012" name="AutoShape 26"/>
            <p:cNvCxnSpPr>
              <a:cxnSpLocks noChangeShapeType="1"/>
            </p:cNvCxnSpPr>
            <p:nvPr/>
          </p:nvCxnSpPr>
          <p:spPr bwMode="auto">
            <a:xfrm>
              <a:off x="6631" y="1886"/>
              <a:ext cx="0" cy="4893"/>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2013" name="AutoShape 27"/>
            <p:cNvCxnSpPr>
              <a:cxnSpLocks noChangeShapeType="1"/>
            </p:cNvCxnSpPr>
            <p:nvPr/>
          </p:nvCxnSpPr>
          <p:spPr bwMode="auto">
            <a:xfrm>
              <a:off x="7326" y="1825"/>
              <a:ext cx="47" cy="495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2014" name="AutoShape 28"/>
            <p:cNvCxnSpPr>
              <a:cxnSpLocks noChangeShapeType="1"/>
            </p:cNvCxnSpPr>
            <p:nvPr/>
          </p:nvCxnSpPr>
          <p:spPr bwMode="auto">
            <a:xfrm>
              <a:off x="8324" y="1727"/>
              <a:ext cx="47" cy="511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2015" name="AutoShape 29"/>
            <p:cNvCxnSpPr>
              <a:cxnSpLocks noChangeShapeType="1"/>
            </p:cNvCxnSpPr>
            <p:nvPr/>
          </p:nvCxnSpPr>
          <p:spPr bwMode="auto">
            <a:xfrm>
              <a:off x="9034" y="1641"/>
              <a:ext cx="57" cy="5138"/>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2016" name="AutoShape 30"/>
            <p:cNvCxnSpPr>
              <a:cxnSpLocks noChangeShapeType="1"/>
            </p:cNvCxnSpPr>
            <p:nvPr/>
          </p:nvCxnSpPr>
          <p:spPr bwMode="auto">
            <a:xfrm flipV="1">
              <a:off x="2159" y="1678"/>
              <a:ext cx="6875" cy="309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2017" name="AutoShape 31"/>
            <p:cNvCxnSpPr>
              <a:cxnSpLocks noChangeShapeType="1"/>
            </p:cNvCxnSpPr>
            <p:nvPr/>
          </p:nvCxnSpPr>
          <p:spPr bwMode="auto">
            <a:xfrm>
              <a:off x="2971" y="2733"/>
              <a:ext cx="5400" cy="25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2018" name="AutoShape 32"/>
            <p:cNvCxnSpPr>
              <a:cxnSpLocks noChangeShapeType="1"/>
            </p:cNvCxnSpPr>
            <p:nvPr/>
          </p:nvCxnSpPr>
          <p:spPr bwMode="auto">
            <a:xfrm flipH="1">
              <a:off x="3938" y="1862"/>
              <a:ext cx="3399" cy="432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2019" name="Text Box 33"/>
            <p:cNvSpPr txBox="1">
              <a:spLocks noChangeArrowheads="1"/>
            </p:cNvSpPr>
            <p:nvPr/>
          </p:nvSpPr>
          <p:spPr bwMode="auto">
            <a:xfrm>
              <a:off x="4479" y="6944"/>
              <a:ext cx="601" cy="474"/>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(4)</a:t>
              </a:r>
              <a:endParaRPr lang="en-US"/>
            </a:p>
          </p:txBody>
        </p:sp>
        <p:sp>
          <p:nvSpPr>
            <p:cNvPr id="42020" name="Text Box 34"/>
            <p:cNvSpPr txBox="1">
              <a:spLocks noChangeArrowheads="1"/>
            </p:cNvSpPr>
            <p:nvPr/>
          </p:nvSpPr>
          <p:spPr bwMode="auto">
            <a:xfrm>
              <a:off x="5416" y="6681"/>
              <a:ext cx="735" cy="559"/>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(5)</a:t>
              </a:r>
              <a:endParaRPr lang="en-US"/>
            </a:p>
          </p:txBody>
        </p:sp>
        <p:sp>
          <p:nvSpPr>
            <p:cNvPr id="42021" name="Text Box 35"/>
            <p:cNvSpPr txBox="1">
              <a:spLocks noChangeArrowheads="1"/>
            </p:cNvSpPr>
            <p:nvPr/>
          </p:nvSpPr>
          <p:spPr bwMode="auto">
            <a:xfrm>
              <a:off x="7158" y="6722"/>
              <a:ext cx="700" cy="518"/>
            </a:xfrm>
            <a:prstGeom prst="rect">
              <a:avLst/>
            </a:prstGeom>
            <a:solidFill>
              <a:srgbClr val="FFFFFF">
                <a:alpha val="0"/>
              </a:srgbClr>
            </a:solidFill>
            <a:ln w="9525">
              <a:solidFill>
                <a:srgbClr val="FFFFFF">
                  <a:alpha val="0"/>
                </a:srgbClr>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400">
                  <a:latin typeface="Calibri" panose="020F0502020204030204" pitchFamily="34" charset="0"/>
                </a:rPr>
                <a:t>(7)</a:t>
              </a:r>
              <a:endParaRPr lang="en-US"/>
            </a:p>
          </p:txBody>
        </p:sp>
      </p:grpSp>
      <p:sp>
        <p:nvSpPr>
          <p:cNvPr id="39" name="Title 1"/>
          <p:cNvSpPr>
            <a:spLocks noGrp="1"/>
          </p:cNvSpPr>
          <p:nvPr>
            <p:ph type="ctrTitle"/>
          </p:nvPr>
        </p:nvSpPr>
        <p:spPr>
          <a:xfrm>
            <a:off x="214282" y="332656"/>
            <a:ext cx="8572560" cy="667452"/>
          </a:xfrm>
          <a:ln>
            <a:miter lim="800000"/>
            <a:headEnd/>
            <a:tailEnd/>
          </a:ln>
        </p:spPr>
        <p:txBody>
          <a:bodyPr>
            <a:normAutofit fontScale="90000"/>
          </a:bodyPr>
          <a:lstStyle/>
          <a:p>
            <a:pPr algn="ctr" eaLnBrk="1" fontAlgn="auto" hangingPunct="1">
              <a:spcAft>
                <a:spcPts val="0"/>
              </a:spcAft>
              <a:defRPr/>
            </a:pPr>
            <a:r>
              <a:rPr lang="en-US" sz="4400" dirty="0" smtClean="0">
                <a:solidFill>
                  <a:srgbClr val="9900CC"/>
                </a:solidFill>
              </a:rPr>
              <a:t>An Illustration</a:t>
            </a:r>
            <a:endParaRPr lang="en-IN" sz="4400" dirty="0">
              <a:solidFill>
                <a:srgbClr val="9900CC"/>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142875"/>
            <a:ext cx="8229600" cy="1428750"/>
          </a:xfrm>
        </p:spPr>
        <p:txBody>
          <a:bodyPr/>
          <a:lstStyle/>
          <a:p>
            <a:pPr algn="ctr"/>
            <a:r>
              <a:rPr lang="en-US" sz="4000" b="1" smtClean="0">
                <a:solidFill>
                  <a:srgbClr val="9900CC"/>
                </a:solidFill>
              </a:rPr>
              <a:t/>
            </a:r>
            <a:br>
              <a:rPr lang="en-US" sz="4000" b="1" smtClean="0">
                <a:solidFill>
                  <a:srgbClr val="9900CC"/>
                </a:solidFill>
              </a:rPr>
            </a:br>
            <a:r>
              <a:rPr lang="en-US" sz="4000" b="1" smtClean="0">
                <a:solidFill>
                  <a:srgbClr val="9900CC"/>
                </a:solidFill>
              </a:rPr>
              <a:t/>
            </a:r>
            <a:br>
              <a:rPr lang="en-US" sz="4000" b="1" smtClean="0">
                <a:solidFill>
                  <a:srgbClr val="9900CC"/>
                </a:solidFill>
              </a:rPr>
            </a:br>
            <a:r>
              <a:rPr lang="en-US" sz="4000" b="1" smtClean="0">
                <a:solidFill>
                  <a:srgbClr val="9900CC"/>
                </a:solidFill>
              </a:rPr>
              <a:t/>
            </a:r>
            <a:br>
              <a:rPr lang="en-US" sz="4000" b="1" smtClean="0">
                <a:solidFill>
                  <a:srgbClr val="9900CC"/>
                </a:solidFill>
              </a:rPr>
            </a:br>
            <a:r>
              <a:rPr lang="en-US" sz="4000" b="1" smtClean="0">
                <a:solidFill>
                  <a:srgbClr val="9900CC"/>
                </a:solidFill>
              </a:rPr>
              <a:t/>
            </a:r>
            <a:br>
              <a:rPr lang="en-US" sz="4000" b="1" smtClean="0">
                <a:solidFill>
                  <a:srgbClr val="9900CC"/>
                </a:solidFill>
              </a:rPr>
            </a:br>
            <a:r>
              <a:rPr lang="en-US" sz="4000" b="1" smtClean="0">
                <a:solidFill>
                  <a:srgbClr val="9900CC"/>
                </a:solidFill>
              </a:rPr>
              <a:t/>
            </a:r>
            <a:br>
              <a:rPr lang="en-US" sz="4000" b="1" smtClean="0">
                <a:solidFill>
                  <a:srgbClr val="9900CC"/>
                </a:solidFill>
              </a:rPr>
            </a:br>
            <a:r>
              <a:rPr lang="en-US" sz="4000" b="1" smtClean="0">
                <a:solidFill>
                  <a:srgbClr val="9900CC"/>
                </a:solidFill>
              </a:rPr>
              <a:t/>
            </a:r>
            <a:br>
              <a:rPr lang="en-US" sz="4000" b="1" smtClean="0">
                <a:solidFill>
                  <a:srgbClr val="9900CC"/>
                </a:solidFill>
              </a:rPr>
            </a:br>
            <a:r>
              <a:rPr lang="en-US" sz="4000" b="1" smtClean="0">
                <a:solidFill>
                  <a:srgbClr val="9900CC"/>
                </a:solidFill>
              </a:rPr>
              <a:t/>
            </a:r>
            <a:br>
              <a:rPr lang="en-US" sz="4000" b="1" smtClean="0">
                <a:solidFill>
                  <a:srgbClr val="9900CC"/>
                </a:solidFill>
              </a:rPr>
            </a:br>
            <a:r>
              <a:rPr lang="en-US" sz="4000" b="1" smtClean="0">
                <a:solidFill>
                  <a:srgbClr val="9900CC"/>
                </a:solidFill>
              </a:rPr>
              <a:t/>
            </a:r>
            <a:br>
              <a:rPr lang="en-US" sz="4000" b="1" smtClean="0">
                <a:solidFill>
                  <a:srgbClr val="9900CC"/>
                </a:solidFill>
              </a:rPr>
            </a:br>
            <a:r>
              <a:rPr lang="en-US" sz="4000" b="1" smtClean="0">
                <a:solidFill>
                  <a:srgbClr val="9900CC"/>
                </a:solidFill>
              </a:rPr>
              <a:t/>
            </a:r>
            <a:br>
              <a:rPr lang="en-US" sz="4000" b="1" smtClean="0">
                <a:solidFill>
                  <a:srgbClr val="9900CC"/>
                </a:solidFill>
              </a:rPr>
            </a:br>
            <a:r>
              <a:rPr lang="en-US" sz="4000" b="1" smtClean="0">
                <a:solidFill>
                  <a:srgbClr val="9900CC"/>
                </a:solidFill>
              </a:rPr>
              <a:t>Determine whether any pair of segment intersects </a:t>
            </a:r>
            <a:endParaRPr lang="en-US" smtClean="0">
              <a:solidFill>
                <a:srgbClr val="9900CC"/>
              </a:solidFill>
            </a:endParaRPr>
          </a:p>
        </p:txBody>
      </p:sp>
      <p:sp>
        <p:nvSpPr>
          <p:cNvPr id="43011" name="Content Placeholder 2"/>
          <p:cNvSpPr>
            <a:spLocks noGrp="1"/>
          </p:cNvSpPr>
          <p:nvPr>
            <p:ph idx="1"/>
          </p:nvPr>
        </p:nvSpPr>
        <p:spPr/>
        <p:txBody>
          <a:bodyPr/>
          <a:lstStyle/>
          <a:p>
            <a:r>
              <a:rPr lang="en-US" b="1" smtClean="0"/>
              <a:t>Problem:</a:t>
            </a:r>
            <a:r>
              <a:rPr lang="en-US" smtClean="0"/>
              <a:t> Given a set of segments determine whether any two line segments intersect.</a:t>
            </a:r>
          </a:p>
          <a:p>
            <a:r>
              <a:rPr lang="en-US" smtClean="0"/>
              <a:t>Assumption 1: No input segment is vertical.</a:t>
            </a:r>
          </a:p>
          <a:p>
            <a:r>
              <a:rPr lang="en-US" smtClean="0"/>
              <a:t>Assumption 2: No more than two input segments intersect at a single point.</a:t>
            </a:r>
          </a:p>
          <a:p>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4034" name="Content Placeholder 2"/>
          <p:cNvSpPr>
            <a:spLocks noGrp="1"/>
          </p:cNvSpPr>
          <p:nvPr>
            <p:ph idx="1"/>
          </p:nvPr>
        </p:nvSpPr>
        <p:spPr>
          <a:xfrm>
            <a:off x="457200" y="714375"/>
            <a:ext cx="8229600" cy="5610225"/>
          </a:xfrm>
        </p:spPr>
        <p:txBody>
          <a:bodyPr/>
          <a:lstStyle/>
          <a:p>
            <a:r>
              <a:rPr lang="en-US" b="1" smtClean="0"/>
              <a:t>Ordering segments:</a:t>
            </a:r>
            <a:r>
              <a:rPr lang="en-US" smtClean="0"/>
              <a:t> </a:t>
            </a:r>
          </a:p>
          <a:p>
            <a:pPr>
              <a:buFont typeface="Wingdings 2" panose="05020102010507070707" pitchFamily="18" charset="2"/>
              <a:buNone/>
            </a:pPr>
            <a:r>
              <a:rPr lang="en-US" smtClean="0"/>
              <a:t>  Order the segments that intersect a vertical sweep line according to the y-coordinate of the points of intersection.</a:t>
            </a:r>
          </a:p>
          <a:p>
            <a:pPr>
              <a:buFont typeface="Wingdings 2" panose="05020102010507070707" pitchFamily="18" charset="2"/>
              <a:buNone/>
            </a:pPr>
            <a:endParaRPr lang="en-US" smtClean="0"/>
          </a:p>
          <a:p>
            <a:endParaRPr 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txDef>
      <a:spPr bwMode="auto">
        <a:solidFill>
          <a:srgbClr val="FFFFFF"/>
        </a:solidFill>
        <a:ln w="9525">
          <a:solidFill>
            <a:srgbClr val="FFFFFF"/>
          </a:solidFill>
          <a:miter lim="800000"/>
          <a:headEnd/>
          <a:tailEnd/>
        </a:ln>
      </a:spPr>
      <a:bodyPr/>
      <a:lstStyle>
        <a:defPPr>
          <a:spcAft>
            <a:spcPts val="1000"/>
          </a:spcAft>
          <a:defRPr sz="2400" dirty="0">
            <a:latin typeface="Calibri"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1601</TotalTime>
  <Words>1413</Words>
  <Application>Microsoft Office PowerPoint</Application>
  <PresentationFormat>On-screen Show (4:3)</PresentationFormat>
  <Paragraphs>351</Paragraphs>
  <Slides>27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Constantia</vt:lpstr>
      <vt:lpstr>Symbol</vt:lpstr>
      <vt:lpstr>Times New Roman</vt:lpstr>
      <vt:lpstr>Wingdings 2</vt:lpstr>
      <vt:lpstr>Flow</vt:lpstr>
      <vt:lpstr>PowerPoint Presentation</vt:lpstr>
      <vt:lpstr>Plane-Sweep Technique</vt:lpstr>
      <vt:lpstr>Line Segment Intersection</vt:lpstr>
      <vt:lpstr>Line Segment Intersection</vt:lpstr>
      <vt:lpstr>Line Segment Intersection</vt:lpstr>
      <vt:lpstr>Line Segment Intersection</vt:lpstr>
      <vt:lpstr>An Illustration</vt:lpstr>
      <vt:lpstr>         Determine whether any pair of segment intersects </vt:lpstr>
      <vt:lpstr>PowerPoint Presentation</vt:lpstr>
      <vt:lpstr>PowerPoint Presentation</vt:lpstr>
      <vt:lpstr>Time Complexity</vt:lpstr>
      <vt:lpstr>PowerPoint Presentation</vt:lpstr>
      <vt:lpstr>Exercise Problem 1       Exercise Problem 1: Given the position of the sweep line shown by dotted line, create a balanced binary search tree that represents the Y-structure for the following figure. Finally apply plane sweep technique to compute pair wise intersections of all the line segment. </vt:lpstr>
      <vt:lpstr>Exercise Problem 2:</vt:lpstr>
      <vt:lpstr>Art Gallery Problem</vt:lpstr>
      <vt:lpstr>No. of Cameras and their Positions</vt:lpstr>
      <vt:lpstr>An illustration</vt:lpstr>
      <vt:lpstr>Art Gallery Problem</vt:lpstr>
      <vt:lpstr>An illustration of 3-colouring</vt:lpstr>
      <vt:lpstr>Trainulating Monotonic Polygon</vt:lpstr>
      <vt:lpstr>Three Cases</vt:lpstr>
      <vt:lpstr>Triangulation Illustration</vt:lpstr>
      <vt:lpstr>Triangulation Illustration</vt:lpstr>
      <vt:lpstr>Triangulation Illustration</vt:lpstr>
      <vt:lpstr>Triangulation Illustration</vt:lpstr>
      <vt:lpstr> </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Approximation Algorithm</dc:title>
  <dc:creator>HP</dc:creator>
  <cp:lastModifiedBy>Prof P K Jana</cp:lastModifiedBy>
  <cp:revision>176</cp:revision>
  <dcterms:created xsi:type="dcterms:W3CDTF">2013-12-22T13:53:41Z</dcterms:created>
  <dcterms:modified xsi:type="dcterms:W3CDTF">2017-08-12T06:10:45Z</dcterms:modified>
</cp:coreProperties>
</file>