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8" r:id="rId46"/>
    <p:sldId id="309" r:id="rId47"/>
    <p:sldId id="310" r:id="rId48"/>
    <p:sldId id="311" r:id="rId49"/>
    <p:sldId id="312" r:id="rId50"/>
    <p:sldId id="314" r:id="rId51"/>
    <p:sldId id="316" r:id="rId52"/>
    <p:sldId id="317" r:id="rId53"/>
    <p:sldId id="31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AE157-6D74-4A60-9ECF-C1D2CC425B7E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09AD6-F33B-4D71-945B-41DA8FD11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3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Microsoft_Office_Excel_97-2003_Worksheet5.xls"/><Relationship Id="rId4" Type="http://schemas.openxmlformats.org/officeDocument/2006/relationships/oleObject" Target="../embeddings/Microsoft_Office_Excel_97-2003_Worksheet4.xls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Record Data 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Data that consists of a collection of records, each of which consists of a fixed set of attributes 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219325" y="2514600"/>
          <a:ext cx="3419475" cy="3656013"/>
        </p:xfrm>
        <a:graphic>
          <a:graphicData uri="http://schemas.openxmlformats.org/presentationml/2006/ole">
            <p:oleObj spid="_x0000_s3074" name="Document" r:id="rId4" imgW="5405040" imgH="57783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Matrix 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124200"/>
          </a:xfrm>
        </p:spPr>
        <p:txBody>
          <a:bodyPr/>
          <a:lstStyle/>
          <a:p>
            <a:r>
              <a:rPr lang="en-US" sz="2400" smtClean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/>
            <a:endParaRPr lang="en-US" sz="1800" smtClean="0"/>
          </a:p>
          <a:p>
            <a:r>
              <a:rPr lang="en-US" sz="2400" smtClean="0"/>
              <a:t>Such data set can be represented by an m by n matrix, where there are m rows, one for each object, and n columns, one for each attribute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990600" y="4435475"/>
          <a:ext cx="6705600" cy="1736725"/>
        </p:xfrm>
        <a:graphic>
          <a:graphicData uri="http://schemas.openxmlformats.org/presentationml/2006/ole">
            <p:oleObj spid="_x0000_s4098" name="VISIO" r:id="rId4" imgW="5705280" imgH="1477440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Each document becomes a `term' vector, </a:t>
            </a:r>
          </a:p>
          <a:p>
            <a:pPr lvl="1"/>
            <a:r>
              <a:rPr lang="en-US" sz="2000" dirty="0" smtClean="0"/>
              <a:t>each term is a component (attribute) of the vector,</a:t>
            </a:r>
          </a:p>
          <a:p>
            <a:pPr lvl="1"/>
            <a:r>
              <a:rPr lang="en-US" sz="2000" dirty="0" smtClean="0"/>
              <a:t>the value of each component is the number of times the corresponding term occurs in the document. 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219200" y="3132138"/>
          <a:ext cx="6705600" cy="3116262"/>
        </p:xfrm>
        <a:graphic>
          <a:graphicData uri="http://schemas.openxmlformats.org/presentationml/2006/ole">
            <p:oleObj spid="_x0000_s5122" name="Visio" r:id="rId4" imgW="5925718" imgH="2693902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 Data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special type of record data, where </a:t>
            </a:r>
          </a:p>
          <a:p>
            <a:pPr lvl="1"/>
            <a:r>
              <a:rPr lang="en-US" sz="2000" dirty="0" smtClean="0"/>
              <a:t>each record (transaction) involves a set of items.  </a:t>
            </a:r>
          </a:p>
          <a:p>
            <a:pPr lvl="1"/>
            <a:r>
              <a:rPr lang="en-US" sz="2000" dirty="0" smtClean="0"/>
              <a:t>For example, consider a grocery store.  The set of products purchased by a customer during one shopping trip constitute a transaction, while the individual products that were purchased are the items.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057400" y="3505200"/>
          <a:ext cx="4495800" cy="2351087"/>
        </p:xfrm>
        <a:graphic>
          <a:graphicData uri="http://schemas.openxmlformats.org/presentationml/2006/ole">
            <p:oleObj spid="_x0000_s6146" name="Document" r:id="rId4" imgW="3823200" imgH="19990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Data </a:t>
            </a:r>
          </a:p>
        </p:txBody>
      </p:sp>
      <p:sp>
        <p:nvSpPr>
          <p:cNvPr id="717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Examples: Generic graph and HTML Links 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228600" y="2133600"/>
          <a:ext cx="3556000" cy="2730500"/>
        </p:xfrm>
        <a:graphic>
          <a:graphicData uri="http://schemas.openxmlformats.org/presentationml/2006/ole">
            <p:oleObj spid="_x0000_s7170" name="VISIO" r:id="rId4" imgW="840600" imgH="646200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Ordered Data 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Genomic sequence data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600200" y="1828800"/>
          <a:ext cx="4278313" cy="3651250"/>
        </p:xfrm>
        <a:graphic>
          <a:graphicData uri="http://schemas.openxmlformats.org/presentationml/2006/ole">
            <p:oleObj spid="_x0000_s9218" name="VISIO" r:id="rId4" imgW="2332800" imgH="1990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9" descr="sst_land_temp_82_best"/>
          <p:cNvPicPr>
            <a:picLocks noGrp="1" noChangeAspect="1" noChangeArrowheads="1" noCro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1427163"/>
            <a:ext cx="6629400" cy="4973637"/>
          </a:xfrm>
          <a:noFill/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Ordered Data</a:t>
            </a:r>
          </a:p>
        </p:txBody>
      </p:sp>
      <p:sp>
        <p:nvSpPr>
          <p:cNvPr id="3277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r>
              <a:rPr lang="en-US" dirty="0" err="1" smtClean="0"/>
              <a:t>Spatio</a:t>
            </a:r>
            <a:r>
              <a:rPr lang="en-US" dirty="0" smtClean="0"/>
              <a:t>-Temporal Data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266700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Text Box 12"/>
          <p:cNvSpPr txBox="1">
            <a:spLocks noChangeArrowheads="1"/>
          </p:cNvSpPr>
          <p:nvPr/>
        </p:nvSpPr>
        <p:spPr bwMode="auto">
          <a:xfrm>
            <a:off x="838200" y="2955925"/>
            <a:ext cx="22860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Average Monthly Temperature of land and ocean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What kinds of data quality problems?</a:t>
            </a:r>
          </a:p>
          <a:p>
            <a:r>
              <a:rPr lang="en-US" smtClean="0"/>
              <a:t>How can we detect problems with the data? </a:t>
            </a:r>
          </a:p>
          <a:p>
            <a:r>
              <a:rPr lang="en-US" smtClean="0"/>
              <a:t>What can we do about these problems? 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r>
              <a:rPr lang="en-US" smtClean="0"/>
              <a:t>Examples of data quality problems: </a:t>
            </a:r>
          </a:p>
          <a:p>
            <a:pPr lvl="1"/>
            <a:r>
              <a:rPr lang="en-US" smtClean="0"/>
              <a:t>Noise and outliers </a:t>
            </a:r>
          </a:p>
          <a:p>
            <a:pPr lvl="1"/>
            <a:r>
              <a:rPr lang="en-US" smtClean="0"/>
              <a:t>missing values </a:t>
            </a:r>
          </a:p>
          <a:p>
            <a:pPr lvl="1"/>
            <a:r>
              <a:rPr lang="en-US" smtClean="0"/>
              <a:t>duplicate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Noise</a:t>
            </a:r>
          </a:p>
        </p:txBody>
      </p:sp>
      <p:sp>
        <p:nvSpPr>
          <p:cNvPr id="3481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Noise refers to modification of original values</a:t>
            </a:r>
          </a:p>
          <a:p>
            <a:pPr lvl="1"/>
            <a:r>
              <a:rPr lang="en-US" sz="2000" dirty="0" smtClean="0"/>
              <a:t>Examples: distortion of a person’s voice when talking on a poor phone and “snow” on television screen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 l="6250"/>
          <a:stretch>
            <a:fillRect/>
          </a:stretch>
        </p:blipFill>
        <p:spPr bwMode="auto">
          <a:xfrm>
            <a:off x="609600" y="2819400"/>
            <a:ext cx="4103688" cy="328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/>
          <a:srcRect l="8392" r="6250"/>
          <a:stretch>
            <a:fillRect/>
          </a:stretch>
        </p:blipFill>
        <p:spPr bwMode="auto">
          <a:xfrm>
            <a:off x="4724400" y="2819400"/>
            <a:ext cx="3738562" cy="328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676400" y="62484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Two Sine Waves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257800" y="6248400"/>
            <a:ext cx="2514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Two Sine Waves + Noise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Outliers are data objects with characteristics that are considerably different than most of the other data objects in the data set</a:t>
            </a:r>
          </a:p>
          <a:p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3505200"/>
            <a:ext cx="3276600" cy="2438400"/>
            <a:chOff x="3648" y="2448"/>
            <a:chExt cx="2112" cy="1872"/>
          </a:xfrm>
        </p:grpSpPr>
        <p:pic>
          <p:nvPicPr>
            <p:cNvPr id="3584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Data?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Collection of data objects and their attributes</a:t>
            </a:r>
          </a:p>
          <a:p>
            <a:pPr lvl="4"/>
            <a:endParaRPr lang="en-US" sz="1600" smtClean="0"/>
          </a:p>
          <a:p>
            <a:r>
              <a:rPr lang="en-US" sz="2000" smtClean="0"/>
              <a:t>An attribute is a property or characteristic of an object</a:t>
            </a:r>
          </a:p>
          <a:p>
            <a:pPr lvl="1"/>
            <a:r>
              <a:rPr lang="en-US" sz="1800" smtClean="0"/>
              <a:t>Examples: eye color of a person, temperature, etc.</a:t>
            </a:r>
          </a:p>
          <a:p>
            <a:pPr lvl="1"/>
            <a:r>
              <a:rPr lang="en-US" sz="1800" smtClean="0"/>
              <a:t>Attribute is also known as variable, field, characteristic, or feature</a:t>
            </a:r>
          </a:p>
          <a:p>
            <a:r>
              <a:rPr lang="en-US" sz="2000" smtClean="0"/>
              <a:t>A collection of attributes describe an object</a:t>
            </a:r>
          </a:p>
          <a:p>
            <a:pPr lvl="1"/>
            <a:r>
              <a:rPr lang="en-US" sz="1800" smtClean="0"/>
              <a:t>Object is also known as record, point, case, sample, entity, or instance</a:t>
            </a:r>
          </a:p>
          <a:p>
            <a:pPr lvl="4"/>
            <a:endParaRPr lang="en-US" sz="1600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38800" y="1752600"/>
            <a:ext cx="3513138" cy="4191000"/>
            <a:chOff x="3403" y="1104"/>
            <a:chExt cx="2213" cy="2640"/>
          </a:xfrm>
        </p:grpSpPr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p:oleObj spid="_x0000_s1026" name="Document" r:id="rId4" imgW="5405040" imgH="5778360" progId="Word.Document.8">
                <p:embed/>
              </p:oleObj>
            </a:graphicData>
          </a:graphic>
        </p:graphicFrame>
        <p:sp>
          <p:nvSpPr>
            <p:cNvPr id="1033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6477000" y="1219200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1031" name="AutoShape 15"/>
          <p:cNvSpPr>
            <a:spLocks/>
          </p:cNvSpPr>
          <p:nvPr/>
        </p:nvSpPr>
        <p:spPr bwMode="auto">
          <a:xfrm>
            <a:off x="5257800" y="2667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Missing Values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Information is not collected </a:t>
            </a:r>
            <a:br>
              <a:rPr lang="en-US" smtClean="0"/>
            </a:br>
            <a:r>
              <a:rPr lang="en-US" smtClean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Attributes may not be applicable to all cases </a:t>
            </a:r>
            <a:br>
              <a:rPr lang="en-US" smtClean="0"/>
            </a:br>
            <a:r>
              <a:rPr lang="en-US" smtClean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Eliminate Data Objects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Estimate Missing Values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Replace with all possible values (weighted by their probabilities)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 Data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Data set may include data objects that are duplicates, or almost duplicates of one another</a:t>
            </a:r>
          </a:p>
          <a:p>
            <a:pPr lvl="1"/>
            <a:r>
              <a:rPr lang="en-US" smtClean="0"/>
              <a:t>Major issue when merging data from heterogeous sources</a:t>
            </a:r>
          </a:p>
          <a:p>
            <a:pPr lvl="1"/>
            <a:endParaRPr lang="en-US" smtClean="0"/>
          </a:p>
          <a:p>
            <a:r>
              <a:rPr lang="en-US" smtClean="0"/>
              <a:t>Examples:</a:t>
            </a:r>
          </a:p>
          <a:p>
            <a:pPr lvl="1"/>
            <a:r>
              <a:rPr lang="en-US" smtClean="0"/>
              <a:t>Same person with multiple email addresses</a:t>
            </a:r>
          </a:p>
          <a:p>
            <a:pPr lvl="1"/>
            <a:endParaRPr lang="en-US" smtClean="0"/>
          </a:p>
          <a:p>
            <a:r>
              <a:rPr lang="en-US" smtClean="0"/>
              <a:t>Data cleaning</a:t>
            </a:r>
          </a:p>
          <a:p>
            <a:pPr lvl="1"/>
            <a:r>
              <a:rPr lang="en-US" smtClean="0"/>
              <a:t>Process of dealing with duplicate data issues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Preprocessing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Aggregation</a:t>
            </a:r>
          </a:p>
          <a:p>
            <a:r>
              <a:rPr lang="en-US" smtClean="0"/>
              <a:t>Sampling</a:t>
            </a:r>
          </a:p>
          <a:p>
            <a:r>
              <a:rPr lang="en-US" smtClean="0"/>
              <a:t>Dimensionality Reduction</a:t>
            </a:r>
          </a:p>
          <a:p>
            <a:r>
              <a:rPr lang="en-US" smtClean="0"/>
              <a:t>Feature subset selection</a:t>
            </a:r>
          </a:p>
          <a:p>
            <a:r>
              <a:rPr lang="en-US" smtClean="0"/>
              <a:t>Feature creation</a:t>
            </a:r>
          </a:p>
          <a:p>
            <a:r>
              <a:rPr lang="en-US" smtClean="0"/>
              <a:t>Discretization and Binarization</a:t>
            </a:r>
          </a:p>
          <a:p>
            <a:r>
              <a:rPr lang="en-US" smtClean="0"/>
              <a:t>Attribute Transformation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Combining two or more attributes (or objects) into a single attribute (or object)</a:t>
            </a:r>
          </a:p>
          <a:p>
            <a:endParaRPr lang="en-US" dirty="0" smtClean="0"/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Data reduction</a:t>
            </a:r>
          </a:p>
          <a:p>
            <a:pPr lvl="2"/>
            <a:r>
              <a:rPr lang="en-US" dirty="0" smtClean="0"/>
              <a:t> Reduce the number of attributes or objects</a:t>
            </a:r>
          </a:p>
          <a:p>
            <a:pPr lvl="1"/>
            <a:r>
              <a:rPr lang="en-US" dirty="0" smtClean="0"/>
              <a:t>Change of scale</a:t>
            </a:r>
          </a:p>
          <a:p>
            <a:pPr lvl="2"/>
            <a:r>
              <a:rPr lang="en-US" dirty="0" smtClean="0"/>
              <a:t> Cities aggregated into regions, states, countries, etc</a:t>
            </a:r>
          </a:p>
          <a:p>
            <a:pPr lvl="1"/>
            <a:r>
              <a:rPr lang="en-US" dirty="0" smtClean="0"/>
              <a:t>More “stable” data</a:t>
            </a:r>
          </a:p>
          <a:p>
            <a:pPr lvl="2"/>
            <a:r>
              <a:rPr lang="en-US" dirty="0" smtClean="0"/>
              <a:t> Aggregated data tends to have less variability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Sampling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94700" cy="41910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sz="2400" b="1" dirty="0" smtClean="0">
                <a:latin typeface="Times New Roman" pitchFamily="18" charset="0"/>
                <a:ea typeface="MS Mincho" pitchFamily="49" charset="-128"/>
              </a:rPr>
              <a:t>Sampling is the main technique employed for data selection.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</a:pPr>
            <a:r>
              <a:rPr lang="en-US" sz="2000" b="1" dirty="0" smtClean="0">
                <a:latin typeface="Times New Roman" pitchFamily="18" charset="0"/>
                <a:ea typeface="MS Mincho" pitchFamily="49" charset="-128"/>
              </a:rPr>
              <a:t>It is often used for both the preliminary investigation of the data and the final data analysis.</a:t>
            </a:r>
          </a:p>
          <a:p>
            <a:pPr lvl="1" algn="just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b="1" dirty="0" smtClean="0">
                <a:latin typeface="Times New Roman" pitchFamily="18" charset="0"/>
                <a:ea typeface="MS Mincho" pitchFamily="49" charset="-128"/>
              </a:rPr>
              <a:t>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Statisticians sample because </a:t>
            </a:r>
            <a:r>
              <a:rPr lang="en-US" sz="24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obtaining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the entire set of data of interest is too expensive or time consuming.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Sampling is used in data mining because </a:t>
            </a:r>
            <a:r>
              <a:rPr lang="en-US" sz="24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the entire set of data of interest is too expensive or time consuming.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… 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key principle for effective sampling is the following: </a:t>
            </a:r>
          </a:p>
          <a:p>
            <a:pPr lvl="1"/>
            <a:r>
              <a:rPr lang="en-US" smtClean="0"/>
              <a:t>using a sample will work almost as well as using the entire data sets, if the sample is representative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A sample is representative if it has approximately the same property (of interest) as the original set of data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Sampling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Simple Random Sampling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There is an equal probability of selecting any particular item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Sampling without replacement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As each item is selected, it is removed from the population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Sampling with replacement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Objects are not removed from the population as they are selected for the sample.   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  In sampling with replacement, the same object can be picked up more than once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Stratified sampling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Split the data into several partitions; then draw random samples from each partition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Sample Size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5060" name="Picture 1028"/>
          <p:cNvPicPr>
            <a:picLocks noChangeAspect="1" noChangeArrowheads="1"/>
          </p:cNvPicPr>
          <p:nvPr/>
        </p:nvPicPr>
        <p:blipFill>
          <a:blip r:embed="rId3"/>
          <a:srcRect l="10422" r="12462"/>
          <a:stretch>
            <a:fillRect/>
          </a:stretch>
        </p:blipFill>
        <p:spPr bwMode="auto">
          <a:xfrm>
            <a:off x="457200" y="1752600"/>
            <a:ext cx="28194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5061" name="Picture 1029"/>
          <p:cNvPicPr>
            <a:picLocks noChangeAspect="1" noChangeArrowheads="1"/>
          </p:cNvPicPr>
          <p:nvPr/>
        </p:nvPicPr>
        <p:blipFill>
          <a:blip r:embed="rId4"/>
          <a:srcRect l="10422" t="13898" r="14546" b="11060"/>
          <a:stretch>
            <a:fillRect/>
          </a:stretch>
        </p:blipFill>
        <p:spPr bwMode="auto">
          <a:xfrm>
            <a:off x="3276600" y="2209800"/>
            <a:ext cx="27432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5062" name="Picture 1030"/>
          <p:cNvPicPr>
            <a:picLocks noChangeAspect="1" noChangeArrowheads="1"/>
          </p:cNvPicPr>
          <p:nvPr/>
        </p:nvPicPr>
        <p:blipFill>
          <a:blip r:embed="rId5"/>
          <a:srcRect l="11681" r="13287"/>
          <a:stretch>
            <a:fillRect/>
          </a:stretch>
        </p:blipFill>
        <p:spPr bwMode="auto">
          <a:xfrm>
            <a:off x="6096000" y="1828800"/>
            <a:ext cx="27432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5063" name="Text Box 1031"/>
          <p:cNvSpPr txBox="1">
            <a:spLocks noChangeArrowheads="1"/>
          </p:cNvSpPr>
          <p:nvPr/>
        </p:nvSpPr>
        <p:spPr bwMode="auto">
          <a:xfrm>
            <a:off x="914400" y="4495800"/>
            <a:ext cx="807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8000 points		         2000 Points			500 Points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Curse of Dimensionality</a:t>
            </a:r>
          </a:p>
        </p:txBody>
      </p:sp>
      <p:sp>
        <p:nvSpPr>
          <p:cNvPr id="47107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When dimensionality increases, data becomes increasingly sparse in the space that it occupies</a:t>
            </a:r>
          </a:p>
          <a:p>
            <a:endParaRPr lang="en-US" sz="2400" smtClean="0"/>
          </a:p>
          <a:p>
            <a:r>
              <a:rPr lang="en-US" sz="2400" smtClean="0"/>
              <a:t>Definitions of density and distance between points, which is critical for clustering and outlier detection, become less meaningful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7110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0" y="1447800"/>
            <a:ext cx="4572000" cy="3429000"/>
          </a:xfrm>
          <a:noFill/>
        </p:spPr>
      </p:pic>
      <p:sp>
        <p:nvSpPr>
          <p:cNvPr id="47111" name="Text Box 13"/>
          <p:cNvSpPr txBox="1">
            <a:spLocks noChangeArrowheads="1"/>
          </p:cNvSpPr>
          <p:nvPr/>
        </p:nvSpPr>
        <p:spPr bwMode="auto">
          <a:xfrm>
            <a:off x="4648200" y="5181600"/>
            <a:ext cx="4038600" cy="836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/>
              <a:t>Randomly generate 500 points</a:t>
            </a:r>
          </a:p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/>
              <a:t>Compute difference between max and min distance between any pair of points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Purpose: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Principle Component Analysis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Singular Value Decomposition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Others: supervised and non-linear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Attributes 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 There are different types of attributes</a:t>
            </a:r>
          </a:p>
          <a:p>
            <a:pPr marL="749300" lvl="1"/>
            <a:r>
              <a:rPr lang="en-US" smtClean="0">
                <a:solidFill>
                  <a:srgbClr val="FF0000"/>
                </a:solidFill>
              </a:rPr>
              <a:t>Nominal</a:t>
            </a:r>
            <a:endParaRPr lang="en-US" smtClean="0"/>
          </a:p>
          <a:p>
            <a:pPr marL="1257300" lvl="2" indent="-393700"/>
            <a:r>
              <a:rPr lang="en-US" smtClean="0"/>
              <a:t>Examples: ID numbers, eye color, zip codes</a:t>
            </a:r>
          </a:p>
          <a:p>
            <a:pPr marL="749300" lvl="1"/>
            <a:r>
              <a:rPr lang="en-US" smtClean="0">
                <a:solidFill>
                  <a:srgbClr val="FF0000"/>
                </a:solidFill>
              </a:rPr>
              <a:t>Ordinal</a:t>
            </a:r>
            <a:endParaRPr lang="en-US" smtClean="0"/>
          </a:p>
          <a:p>
            <a:pPr marL="1257300" lvl="2" indent="-393700"/>
            <a:r>
              <a:rPr lang="en-US" smtClean="0"/>
              <a:t>Examples: rankings (e.g., taste of potato chips on a scale from 1-10), grades, height in {tall, medium, short}</a:t>
            </a:r>
          </a:p>
          <a:p>
            <a:pPr marL="749300" lvl="1"/>
            <a:r>
              <a:rPr lang="en-US" smtClean="0">
                <a:solidFill>
                  <a:srgbClr val="FF0000"/>
                </a:solidFill>
              </a:rPr>
              <a:t>Interval</a:t>
            </a:r>
            <a:endParaRPr lang="en-US" smtClean="0"/>
          </a:p>
          <a:p>
            <a:pPr marL="1257300" lvl="2" indent="-393700"/>
            <a:r>
              <a:rPr lang="en-US" smtClean="0"/>
              <a:t>Examples: calendar dates, temperatures in Celsius or Fahrenheit.</a:t>
            </a:r>
          </a:p>
          <a:p>
            <a:pPr marL="749300" lvl="1"/>
            <a:r>
              <a:rPr lang="en-US" smtClean="0">
                <a:solidFill>
                  <a:srgbClr val="FF0000"/>
                </a:solidFill>
              </a:rPr>
              <a:t>Ratio</a:t>
            </a:r>
            <a:endParaRPr lang="en-US" smtClean="0"/>
          </a:p>
          <a:p>
            <a:pPr marL="1257300" lvl="2" indent="-393700"/>
            <a:r>
              <a:rPr lang="en-US" smtClean="0"/>
              <a:t>Examples: temperature in Kelvin, length, time, counts </a:t>
            </a:r>
          </a:p>
          <a:p>
            <a:pPr marL="749300" lvl="1"/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Reduction: PCA</a:t>
            </a:r>
          </a:p>
        </p:txBody>
      </p:sp>
      <p:sp>
        <p:nvSpPr>
          <p:cNvPr id="49155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 is to find a projection that captures the largest  amount of variation in data</a:t>
            </a:r>
          </a:p>
          <a:p>
            <a:endParaRPr lang="en-US" smtClean="0"/>
          </a:p>
        </p:txBody>
      </p:sp>
      <p:sp>
        <p:nvSpPr>
          <p:cNvPr id="49156" name="Line 35"/>
          <p:cNvSpPr>
            <a:spLocks noChangeShapeType="1"/>
          </p:cNvSpPr>
          <p:nvPr/>
        </p:nvSpPr>
        <p:spPr bwMode="auto">
          <a:xfrm flipV="1">
            <a:off x="2889250" y="26416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36"/>
          <p:cNvSpPr>
            <a:spLocks noChangeShapeType="1"/>
          </p:cNvSpPr>
          <p:nvPr/>
        </p:nvSpPr>
        <p:spPr bwMode="auto">
          <a:xfrm>
            <a:off x="2889250" y="5270500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37"/>
          <p:cNvSpPr>
            <a:spLocks noChangeShapeType="1"/>
          </p:cNvSpPr>
          <p:nvPr/>
        </p:nvSpPr>
        <p:spPr bwMode="auto">
          <a:xfrm flipV="1">
            <a:off x="2901950" y="3856038"/>
            <a:ext cx="2590800" cy="140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39"/>
          <p:cNvSpPr>
            <a:spLocks noChangeArrowheads="1"/>
          </p:cNvSpPr>
          <p:nvPr/>
        </p:nvSpPr>
        <p:spPr bwMode="auto">
          <a:xfrm>
            <a:off x="3435350" y="4676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40"/>
          <p:cNvSpPr>
            <a:spLocks noChangeArrowheads="1"/>
          </p:cNvSpPr>
          <p:nvPr/>
        </p:nvSpPr>
        <p:spPr bwMode="auto">
          <a:xfrm>
            <a:off x="3714750" y="44529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41"/>
          <p:cNvSpPr>
            <a:spLocks noChangeArrowheads="1"/>
          </p:cNvSpPr>
          <p:nvPr/>
        </p:nvSpPr>
        <p:spPr bwMode="auto">
          <a:xfrm>
            <a:off x="3244850" y="49672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42"/>
          <p:cNvSpPr>
            <a:spLocks noChangeArrowheads="1"/>
          </p:cNvSpPr>
          <p:nvPr/>
        </p:nvSpPr>
        <p:spPr bwMode="auto">
          <a:xfrm>
            <a:off x="3854450" y="4559300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43"/>
          <p:cNvSpPr>
            <a:spLocks noChangeArrowheads="1"/>
          </p:cNvSpPr>
          <p:nvPr/>
        </p:nvSpPr>
        <p:spPr bwMode="auto">
          <a:xfrm>
            <a:off x="3702050" y="46640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44"/>
          <p:cNvSpPr>
            <a:spLocks noChangeArrowheads="1"/>
          </p:cNvSpPr>
          <p:nvPr/>
        </p:nvSpPr>
        <p:spPr bwMode="auto">
          <a:xfrm>
            <a:off x="4273550" y="46513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45"/>
          <p:cNvSpPr>
            <a:spLocks noChangeArrowheads="1"/>
          </p:cNvSpPr>
          <p:nvPr/>
        </p:nvSpPr>
        <p:spPr bwMode="auto">
          <a:xfrm>
            <a:off x="4146550" y="4981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46"/>
          <p:cNvSpPr>
            <a:spLocks noChangeArrowheads="1"/>
          </p:cNvSpPr>
          <p:nvPr/>
        </p:nvSpPr>
        <p:spPr bwMode="auto">
          <a:xfrm>
            <a:off x="3917950" y="48752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Oval 47"/>
          <p:cNvSpPr>
            <a:spLocks noChangeArrowheads="1"/>
          </p:cNvSpPr>
          <p:nvPr/>
        </p:nvSpPr>
        <p:spPr bwMode="auto">
          <a:xfrm>
            <a:off x="4108450" y="43338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48"/>
          <p:cNvSpPr>
            <a:spLocks noChangeArrowheads="1"/>
          </p:cNvSpPr>
          <p:nvPr/>
        </p:nvSpPr>
        <p:spPr bwMode="auto">
          <a:xfrm>
            <a:off x="4705350" y="44529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Oval 49"/>
          <p:cNvSpPr>
            <a:spLocks noChangeArrowheads="1"/>
          </p:cNvSpPr>
          <p:nvPr/>
        </p:nvSpPr>
        <p:spPr bwMode="auto">
          <a:xfrm>
            <a:off x="5086350" y="3937000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50"/>
          <p:cNvSpPr>
            <a:spLocks noChangeArrowheads="1"/>
          </p:cNvSpPr>
          <p:nvPr/>
        </p:nvSpPr>
        <p:spPr bwMode="auto">
          <a:xfrm>
            <a:off x="3549650" y="50069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51"/>
          <p:cNvSpPr>
            <a:spLocks noChangeArrowheads="1"/>
          </p:cNvSpPr>
          <p:nvPr/>
        </p:nvSpPr>
        <p:spPr bwMode="auto">
          <a:xfrm>
            <a:off x="4375150" y="43068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Oval 52"/>
          <p:cNvSpPr>
            <a:spLocks noChangeArrowheads="1"/>
          </p:cNvSpPr>
          <p:nvPr/>
        </p:nvSpPr>
        <p:spPr bwMode="auto">
          <a:xfrm>
            <a:off x="4654550" y="40163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Oval 53"/>
          <p:cNvSpPr>
            <a:spLocks noChangeArrowheads="1"/>
          </p:cNvSpPr>
          <p:nvPr/>
        </p:nvSpPr>
        <p:spPr bwMode="auto">
          <a:xfrm>
            <a:off x="3892550" y="4346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Oval 54"/>
          <p:cNvSpPr>
            <a:spLocks noChangeArrowheads="1"/>
          </p:cNvSpPr>
          <p:nvPr/>
        </p:nvSpPr>
        <p:spPr bwMode="auto">
          <a:xfrm>
            <a:off x="4502150" y="4149725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Oval 55"/>
          <p:cNvSpPr>
            <a:spLocks noChangeArrowheads="1"/>
          </p:cNvSpPr>
          <p:nvPr/>
        </p:nvSpPr>
        <p:spPr bwMode="auto">
          <a:xfrm>
            <a:off x="4616450" y="469106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Freeform 56"/>
          <p:cNvSpPr>
            <a:spLocks/>
          </p:cNvSpPr>
          <p:nvPr/>
        </p:nvSpPr>
        <p:spPr bwMode="auto">
          <a:xfrm>
            <a:off x="3060700" y="3824288"/>
            <a:ext cx="2312988" cy="1597025"/>
          </a:xfrm>
          <a:custGeom>
            <a:avLst/>
            <a:gdLst>
              <a:gd name="T0" fmla="*/ 6350 w 1457"/>
              <a:gd name="T1" fmla="*/ 1313256 h 968"/>
              <a:gd name="T2" fmla="*/ 336550 w 1457"/>
              <a:gd name="T3" fmla="*/ 640130 h 968"/>
              <a:gd name="T4" fmla="*/ 1136650 w 1457"/>
              <a:gd name="T5" fmla="*/ 217776 h 968"/>
              <a:gd name="T6" fmla="*/ 2152651 w 1457"/>
              <a:gd name="T7" fmla="*/ 32996 h 968"/>
              <a:gd name="T8" fmla="*/ 2101851 w 1457"/>
              <a:gd name="T9" fmla="*/ 415754 h 968"/>
              <a:gd name="T10" fmla="*/ 1492250 w 1457"/>
              <a:gd name="T11" fmla="*/ 1154874 h 968"/>
              <a:gd name="T12" fmla="*/ 298450 w 1457"/>
              <a:gd name="T13" fmla="*/ 1564029 h 968"/>
              <a:gd name="T14" fmla="*/ 6350 w 1457"/>
              <a:gd name="T15" fmla="*/ 1313256 h 9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57"/>
              <a:gd name="T25" fmla="*/ 0 h 968"/>
              <a:gd name="T26" fmla="*/ 1457 w 1457"/>
              <a:gd name="T27" fmla="*/ 968 h 9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Oval 57"/>
          <p:cNvSpPr>
            <a:spLocks noChangeArrowheads="1"/>
          </p:cNvSpPr>
          <p:nvPr/>
        </p:nvSpPr>
        <p:spPr bwMode="auto">
          <a:xfrm>
            <a:off x="3371850" y="51927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61"/>
          <p:cNvSpPr txBox="1">
            <a:spLocks noChangeArrowheads="1"/>
          </p:cNvSpPr>
          <p:nvPr/>
        </p:nvSpPr>
        <p:spPr bwMode="auto">
          <a:xfrm>
            <a:off x="2378075" y="2590800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9179" name="Text Box 62"/>
          <p:cNvSpPr txBox="1">
            <a:spLocks noChangeArrowheads="1"/>
          </p:cNvSpPr>
          <p:nvPr/>
        </p:nvSpPr>
        <p:spPr bwMode="auto">
          <a:xfrm>
            <a:off x="5486400" y="5334000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9180" name="Text Box 63"/>
          <p:cNvSpPr txBox="1">
            <a:spLocks noChangeArrowheads="1"/>
          </p:cNvSpPr>
          <p:nvPr/>
        </p:nvSpPr>
        <p:spPr bwMode="auto">
          <a:xfrm>
            <a:off x="5562600" y="3505200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e</a:t>
            </a:r>
            <a:endParaRPr lang="en-US" sz="2400" b="0" baseline="-25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Reduction: PCA</a:t>
            </a:r>
          </a:p>
        </p:txBody>
      </p:sp>
      <p:sp>
        <p:nvSpPr>
          <p:cNvPr id="50179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Find the eigenvectors of the covariance matrix</a:t>
            </a:r>
          </a:p>
          <a:p>
            <a:r>
              <a:rPr lang="en-US" smtClean="0"/>
              <a:t>The eigenvectors define the new space</a:t>
            </a:r>
          </a:p>
        </p:txBody>
      </p:sp>
      <p:sp>
        <p:nvSpPr>
          <p:cNvPr id="50180" name="Line 34"/>
          <p:cNvSpPr>
            <a:spLocks noChangeShapeType="1"/>
          </p:cNvSpPr>
          <p:nvPr/>
        </p:nvSpPr>
        <p:spPr bwMode="auto">
          <a:xfrm flipV="1">
            <a:off x="2889250" y="30988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35"/>
          <p:cNvSpPr>
            <a:spLocks noChangeShapeType="1"/>
          </p:cNvSpPr>
          <p:nvPr/>
        </p:nvSpPr>
        <p:spPr bwMode="auto">
          <a:xfrm>
            <a:off x="2889250" y="5727700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36"/>
          <p:cNvSpPr>
            <a:spLocks noChangeShapeType="1"/>
          </p:cNvSpPr>
          <p:nvPr/>
        </p:nvSpPr>
        <p:spPr bwMode="auto">
          <a:xfrm flipV="1">
            <a:off x="2901950" y="4313238"/>
            <a:ext cx="2590800" cy="140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37"/>
          <p:cNvSpPr>
            <a:spLocks noChangeArrowheads="1"/>
          </p:cNvSpPr>
          <p:nvPr/>
        </p:nvSpPr>
        <p:spPr bwMode="auto">
          <a:xfrm>
            <a:off x="3435350" y="51339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38"/>
          <p:cNvSpPr>
            <a:spLocks noChangeArrowheads="1"/>
          </p:cNvSpPr>
          <p:nvPr/>
        </p:nvSpPr>
        <p:spPr bwMode="auto">
          <a:xfrm>
            <a:off x="3714750" y="49101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Oval 39"/>
          <p:cNvSpPr>
            <a:spLocks noChangeArrowheads="1"/>
          </p:cNvSpPr>
          <p:nvPr/>
        </p:nvSpPr>
        <p:spPr bwMode="auto">
          <a:xfrm>
            <a:off x="3244850" y="54244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40"/>
          <p:cNvSpPr>
            <a:spLocks noChangeArrowheads="1"/>
          </p:cNvSpPr>
          <p:nvPr/>
        </p:nvSpPr>
        <p:spPr bwMode="auto">
          <a:xfrm>
            <a:off x="3854450" y="5016500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41"/>
          <p:cNvSpPr>
            <a:spLocks noChangeArrowheads="1"/>
          </p:cNvSpPr>
          <p:nvPr/>
        </p:nvSpPr>
        <p:spPr bwMode="auto">
          <a:xfrm>
            <a:off x="3702050" y="51212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Oval 42"/>
          <p:cNvSpPr>
            <a:spLocks noChangeArrowheads="1"/>
          </p:cNvSpPr>
          <p:nvPr/>
        </p:nvSpPr>
        <p:spPr bwMode="auto">
          <a:xfrm>
            <a:off x="4273550" y="5108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43"/>
          <p:cNvSpPr>
            <a:spLocks noChangeArrowheads="1"/>
          </p:cNvSpPr>
          <p:nvPr/>
        </p:nvSpPr>
        <p:spPr bwMode="auto">
          <a:xfrm>
            <a:off x="4146550" y="5438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Oval 44"/>
          <p:cNvSpPr>
            <a:spLocks noChangeArrowheads="1"/>
          </p:cNvSpPr>
          <p:nvPr/>
        </p:nvSpPr>
        <p:spPr bwMode="auto">
          <a:xfrm>
            <a:off x="3917950" y="53324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Oval 45"/>
          <p:cNvSpPr>
            <a:spLocks noChangeArrowheads="1"/>
          </p:cNvSpPr>
          <p:nvPr/>
        </p:nvSpPr>
        <p:spPr bwMode="auto">
          <a:xfrm>
            <a:off x="4108450" y="47910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46"/>
          <p:cNvSpPr>
            <a:spLocks noChangeArrowheads="1"/>
          </p:cNvSpPr>
          <p:nvPr/>
        </p:nvSpPr>
        <p:spPr bwMode="auto">
          <a:xfrm>
            <a:off x="4705350" y="49101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47"/>
          <p:cNvSpPr>
            <a:spLocks noChangeArrowheads="1"/>
          </p:cNvSpPr>
          <p:nvPr/>
        </p:nvSpPr>
        <p:spPr bwMode="auto">
          <a:xfrm>
            <a:off x="5086350" y="4394200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48"/>
          <p:cNvSpPr>
            <a:spLocks noChangeArrowheads="1"/>
          </p:cNvSpPr>
          <p:nvPr/>
        </p:nvSpPr>
        <p:spPr bwMode="auto">
          <a:xfrm>
            <a:off x="3549650" y="54641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Oval 49"/>
          <p:cNvSpPr>
            <a:spLocks noChangeArrowheads="1"/>
          </p:cNvSpPr>
          <p:nvPr/>
        </p:nvSpPr>
        <p:spPr bwMode="auto">
          <a:xfrm>
            <a:off x="4375150" y="47640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Oval 50"/>
          <p:cNvSpPr>
            <a:spLocks noChangeArrowheads="1"/>
          </p:cNvSpPr>
          <p:nvPr/>
        </p:nvSpPr>
        <p:spPr bwMode="auto">
          <a:xfrm>
            <a:off x="4654550" y="4473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Oval 51"/>
          <p:cNvSpPr>
            <a:spLocks noChangeArrowheads="1"/>
          </p:cNvSpPr>
          <p:nvPr/>
        </p:nvSpPr>
        <p:spPr bwMode="auto">
          <a:xfrm>
            <a:off x="3892550" y="4803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Oval 52"/>
          <p:cNvSpPr>
            <a:spLocks noChangeArrowheads="1"/>
          </p:cNvSpPr>
          <p:nvPr/>
        </p:nvSpPr>
        <p:spPr bwMode="auto">
          <a:xfrm>
            <a:off x="4502150" y="4606925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Oval 53"/>
          <p:cNvSpPr>
            <a:spLocks noChangeArrowheads="1"/>
          </p:cNvSpPr>
          <p:nvPr/>
        </p:nvSpPr>
        <p:spPr bwMode="auto">
          <a:xfrm>
            <a:off x="4616450" y="514826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Freeform 54"/>
          <p:cNvSpPr>
            <a:spLocks/>
          </p:cNvSpPr>
          <p:nvPr/>
        </p:nvSpPr>
        <p:spPr bwMode="auto">
          <a:xfrm>
            <a:off x="3060700" y="4281488"/>
            <a:ext cx="2312988" cy="1597025"/>
          </a:xfrm>
          <a:custGeom>
            <a:avLst/>
            <a:gdLst>
              <a:gd name="T0" fmla="*/ 6350 w 1457"/>
              <a:gd name="T1" fmla="*/ 1313256 h 968"/>
              <a:gd name="T2" fmla="*/ 336550 w 1457"/>
              <a:gd name="T3" fmla="*/ 640130 h 968"/>
              <a:gd name="T4" fmla="*/ 1136650 w 1457"/>
              <a:gd name="T5" fmla="*/ 217776 h 968"/>
              <a:gd name="T6" fmla="*/ 2152651 w 1457"/>
              <a:gd name="T7" fmla="*/ 32996 h 968"/>
              <a:gd name="T8" fmla="*/ 2101851 w 1457"/>
              <a:gd name="T9" fmla="*/ 415754 h 968"/>
              <a:gd name="T10" fmla="*/ 1492250 w 1457"/>
              <a:gd name="T11" fmla="*/ 1154874 h 968"/>
              <a:gd name="T12" fmla="*/ 298450 w 1457"/>
              <a:gd name="T13" fmla="*/ 1564029 h 968"/>
              <a:gd name="T14" fmla="*/ 6350 w 1457"/>
              <a:gd name="T15" fmla="*/ 1313256 h 9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57"/>
              <a:gd name="T25" fmla="*/ 0 h 968"/>
              <a:gd name="T26" fmla="*/ 1457 w 1457"/>
              <a:gd name="T27" fmla="*/ 968 h 9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Oval 55"/>
          <p:cNvSpPr>
            <a:spLocks noChangeArrowheads="1"/>
          </p:cNvSpPr>
          <p:nvPr/>
        </p:nvSpPr>
        <p:spPr bwMode="auto">
          <a:xfrm>
            <a:off x="3371850" y="56499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56"/>
          <p:cNvSpPr txBox="1">
            <a:spLocks noChangeArrowheads="1"/>
          </p:cNvSpPr>
          <p:nvPr/>
        </p:nvSpPr>
        <p:spPr bwMode="auto">
          <a:xfrm>
            <a:off x="2378075" y="3048000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0203" name="Text Box 57"/>
          <p:cNvSpPr txBox="1">
            <a:spLocks noChangeArrowheads="1"/>
          </p:cNvSpPr>
          <p:nvPr/>
        </p:nvSpPr>
        <p:spPr bwMode="auto">
          <a:xfrm>
            <a:off x="5486400" y="5791200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x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0204" name="Text Box 58"/>
          <p:cNvSpPr txBox="1">
            <a:spLocks noChangeArrowheads="1"/>
          </p:cNvSpPr>
          <p:nvPr/>
        </p:nvSpPr>
        <p:spPr bwMode="auto">
          <a:xfrm>
            <a:off x="5562600" y="3962400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e</a:t>
            </a:r>
            <a:endParaRPr lang="en-US" sz="2400" b="0" baseline="-25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Subset Selection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Another way to reduce dimensionality of data</a:t>
            </a:r>
          </a:p>
          <a:p>
            <a:pPr lvl="4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Redundant features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duplicate much or all of the information contained in one or more other attributes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Example: purchase price of a product and the amount of sales tax paid</a:t>
            </a:r>
          </a:p>
          <a:p>
            <a:pPr lvl="4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Irrelevant features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contain no information that is useful for the data mining task at hand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Example: students' ID is often irrelevant to the task of predicting students' GPA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Subset Selection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Techniques:</a:t>
            </a:r>
          </a:p>
          <a:p>
            <a:pPr lvl="1"/>
            <a:r>
              <a:rPr lang="en-US" smtClean="0"/>
              <a:t>Brute-force approch:</a:t>
            </a:r>
          </a:p>
          <a:p>
            <a:pPr lvl="2"/>
            <a:r>
              <a:rPr lang="en-US" smtClean="0"/>
              <a:t>Try all possible feature subsets as input to data mining algorithm</a:t>
            </a:r>
          </a:p>
          <a:p>
            <a:pPr lvl="1"/>
            <a:r>
              <a:rPr lang="en-US" smtClean="0"/>
              <a:t>Embedded approaches:</a:t>
            </a:r>
          </a:p>
          <a:p>
            <a:pPr lvl="2"/>
            <a:r>
              <a:rPr lang="en-US" smtClean="0"/>
              <a:t> Feature selection occurs naturally as part of the data mining algorithm</a:t>
            </a:r>
          </a:p>
          <a:p>
            <a:pPr lvl="1"/>
            <a:r>
              <a:rPr lang="en-US" smtClean="0"/>
              <a:t>Filter approaches:</a:t>
            </a:r>
          </a:p>
          <a:p>
            <a:pPr lvl="2"/>
            <a:r>
              <a:rPr lang="en-US" smtClean="0"/>
              <a:t> Features are selected before data mining algorithm is run</a:t>
            </a:r>
          </a:p>
          <a:p>
            <a:pPr lvl="1"/>
            <a:r>
              <a:rPr lang="en-US" smtClean="0"/>
              <a:t>Wrapper approaches:</a:t>
            </a:r>
          </a:p>
          <a:p>
            <a:pPr lvl="2"/>
            <a:r>
              <a:rPr lang="en-US" smtClean="0"/>
              <a:t> Use the data mining algorithm as a black box to find best subset of attributes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Creation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Create new attributes that can capture the important information in a data set much more efficiently than the original attributes</a:t>
            </a:r>
          </a:p>
          <a:p>
            <a:pPr lvl="4"/>
            <a:endParaRPr lang="en-US" smtClean="0"/>
          </a:p>
          <a:p>
            <a:r>
              <a:rPr lang="en-US" smtClean="0"/>
              <a:t>Three general methodologies:</a:t>
            </a:r>
          </a:p>
          <a:p>
            <a:pPr lvl="1"/>
            <a:r>
              <a:rPr lang="en-US" smtClean="0"/>
              <a:t>Feature Extraction</a:t>
            </a:r>
          </a:p>
          <a:p>
            <a:pPr lvl="2"/>
            <a:r>
              <a:rPr lang="en-US" smtClean="0"/>
              <a:t> domain-specific</a:t>
            </a:r>
          </a:p>
          <a:p>
            <a:pPr lvl="1"/>
            <a:r>
              <a:rPr lang="en-US" smtClean="0"/>
              <a:t>Mapping Data to New Space</a:t>
            </a:r>
          </a:p>
          <a:p>
            <a:pPr lvl="1"/>
            <a:r>
              <a:rPr lang="en-US" smtClean="0"/>
              <a:t>Feature Construction</a:t>
            </a:r>
          </a:p>
          <a:p>
            <a:pPr lvl="2"/>
            <a:r>
              <a:rPr lang="en-US" smtClean="0"/>
              <a:t> combining features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Mapping Data to a New Space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/>
          <a:srcRect r="8293"/>
          <a:stretch>
            <a:fillRect/>
          </a:stretch>
        </p:blipFill>
        <p:spPr bwMode="auto">
          <a:xfrm>
            <a:off x="5791200" y="2362200"/>
            <a:ext cx="33528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4"/>
          <a:srcRect l="6253"/>
          <a:stretch>
            <a:fillRect/>
          </a:stretch>
        </p:blipFill>
        <p:spPr bwMode="auto">
          <a:xfrm>
            <a:off x="0" y="2362200"/>
            <a:ext cx="3427413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5"/>
          <a:srcRect l="8337" r="6209"/>
          <a:stretch>
            <a:fillRect/>
          </a:stretch>
        </p:blipFill>
        <p:spPr bwMode="auto">
          <a:xfrm>
            <a:off x="3048000" y="2362200"/>
            <a:ext cx="31242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Sine Waves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429000" y="5486400"/>
            <a:ext cx="2514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Sine Waves + Noise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Frequency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tabLst>
                <a:tab pos="119856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Fourier transform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tabLst>
                <a:tab pos="1198563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Wavelet transform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Discretization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Entropy based approach</a:t>
            </a:r>
          </a:p>
          <a:p>
            <a:pPr marL="285750" indent="-285750" algn="just">
              <a:lnSpc>
                <a:spcPct val="95000"/>
              </a:lnSpc>
              <a:spcBef>
                <a:spcPct val="20000"/>
              </a:spcBef>
              <a:tabLst>
                <a:tab pos="1198563" algn="l"/>
              </a:tabLst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38200" y="5715000"/>
            <a:ext cx="2895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 categories for both x and y</a:t>
            </a: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812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410200" y="5715000"/>
            <a:ext cx="2895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 categories for both x and y</a:t>
            </a:r>
          </a:p>
        </p:txBody>
      </p:sp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/>
          <a:srcRect l="4594"/>
          <a:stretch>
            <a:fillRect/>
          </a:stretch>
        </p:blipFill>
        <p:spPr bwMode="auto">
          <a:xfrm>
            <a:off x="4495800" y="1905000"/>
            <a:ext cx="4648200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Discretization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</p:spPr>
        <p:txBody>
          <a:bodyPr/>
          <a:lstStyle/>
          <a:p>
            <a:pPr marL="285750" indent="-285750" algn="just">
              <a:lnSpc>
                <a:spcPct val="95000"/>
              </a:lnSpc>
              <a:spcBef>
                <a:spcPct val="20000"/>
              </a:spcBef>
              <a:buFont typeface="Monotype Sorts" pitchFamily="2" charset="2"/>
              <a:buNone/>
              <a:tabLst>
                <a:tab pos="1198563" algn="l"/>
              </a:tabLst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3657600" cy="183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1981200"/>
            <a:ext cx="3810000" cy="183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114800"/>
            <a:ext cx="3733800" cy="194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876800" y="38100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Equal interval width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295400" y="60198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Equal frequency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334000" y="60198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K-means</a:t>
            </a:r>
          </a:p>
        </p:txBody>
      </p:sp>
      <p:pic>
        <p:nvPicPr>
          <p:cNvPr id="5735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4191000"/>
            <a:ext cx="3962400" cy="183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Transformation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18500" cy="4038600"/>
          </a:xfrm>
        </p:spPr>
        <p:txBody>
          <a:bodyPr/>
          <a:lstStyle/>
          <a:p>
            <a:r>
              <a:rPr lang="en-US" dirty="0" smtClean="0"/>
              <a:t>A function that maps the entire set of values of a given attribute to a new set of replacement values such that each old value can be identified with one of the new values</a:t>
            </a:r>
          </a:p>
          <a:p>
            <a:pPr lvl="1"/>
            <a:r>
              <a:rPr lang="en-US" dirty="0" smtClean="0"/>
              <a:t>Simple functions: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, log(x), e</a:t>
            </a:r>
            <a:r>
              <a:rPr lang="en-US" baseline="30000" dirty="0" smtClean="0"/>
              <a:t>x</a:t>
            </a:r>
            <a:r>
              <a:rPr lang="en-US" dirty="0" smtClean="0"/>
              <a:t>, |x|</a:t>
            </a:r>
          </a:p>
          <a:p>
            <a:pPr lvl="1"/>
            <a:r>
              <a:rPr lang="en-US" dirty="0" smtClean="0"/>
              <a:t>Standardization and Normalization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 and Dissimilarity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Similarity</a:t>
            </a:r>
          </a:p>
          <a:p>
            <a:pPr lvl="1"/>
            <a:r>
              <a:rPr lang="en-US" smtClean="0"/>
              <a:t>Numerical measure of how alike two data objects are.</a:t>
            </a:r>
          </a:p>
          <a:p>
            <a:pPr lvl="1"/>
            <a:r>
              <a:rPr lang="en-US" smtClean="0"/>
              <a:t>Is higher when objects are more alike.</a:t>
            </a:r>
          </a:p>
          <a:p>
            <a:pPr lvl="1"/>
            <a:r>
              <a:rPr lang="en-US" smtClean="0"/>
              <a:t>Often falls in the range [0,1]</a:t>
            </a:r>
          </a:p>
          <a:p>
            <a:r>
              <a:rPr lang="en-US" smtClean="0"/>
              <a:t>Dissimilarity</a:t>
            </a:r>
          </a:p>
          <a:p>
            <a:pPr lvl="1"/>
            <a:r>
              <a:rPr lang="en-US" smtClean="0"/>
              <a:t>Numerical measure of how different are two data objects</a:t>
            </a:r>
          </a:p>
          <a:p>
            <a:pPr lvl="1"/>
            <a:r>
              <a:rPr lang="en-US" smtClean="0"/>
              <a:t>Lower when objects are more alike</a:t>
            </a:r>
          </a:p>
          <a:p>
            <a:pPr lvl="1"/>
            <a:r>
              <a:rPr lang="en-US" smtClean="0"/>
              <a:t>Minimum dissimilarity is often 0</a:t>
            </a:r>
          </a:p>
          <a:p>
            <a:pPr lvl="1"/>
            <a:r>
              <a:rPr lang="en-US" smtClean="0"/>
              <a:t>Upper limit varies</a:t>
            </a:r>
          </a:p>
          <a:p>
            <a:r>
              <a:rPr lang="en-US" smtClean="0"/>
              <a:t>Proximity refers to a similarity or dissimilarity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Attribute Values 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type of an attribute depends on which of the following properties it possesses:</a:t>
            </a:r>
          </a:p>
          <a:p>
            <a:pPr lvl="1"/>
            <a:r>
              <a:rPr lang="en-US" smtClean="0"/>
              <a:t>Distinctness:  		=  </a:t>
            </a:r>
            <a:r>
              <a:rPr lang="en-US" smtClean="0">
                <a:sym typeface="Symbol" pitchFamily="18" charset="2"/>
              </a:rPr>
              <a:t>		</a:t>
            </a:r>
            <a:endParaRPr lang="en-US" smtClean="0"/>
          </a:p>
          <a:p>
            <a:pPr lvl="1"/>
            <a:r>
              <a:rPr lang="en-US" smtClean="0"/>
              <a:t>Order:  		&lt;  &gt;  		</a:t>
            </a:r>
          </a:p>
          <a:p>
            <a:pPr lvl="1"/>
            <a:r>
              <a:rPr lang="en-US" smtClean="0"/>
              <a:t>Addition:  		+  - 		</a:t>
            </a:r>
          </a:p>
          <a:p>
            <a:pPr lvl="1"/>
            <a:r>
              <a:rPr lang="en-US" smtClean="0"/>
              <a:t>Multiplication: 		* /</a:t>
            </a:r>
          </a:p>
          <a:p>
            <a:pPr lvl="4"/>
            <a:endParaRPr lang="en-US" smtClean="0"/>
          </a:p>
          <a:p>
            <a:pPr lvl="1"/>
            <a:r>
              <a:rPr lang="en-US" smtClean="0"/>
              <a:t>Nominal attribute: distinctness</a:t>
            </a:r>
          </a:p>
          <a:p>
            <a:pPr lvl="1"/>
            <a:r>
              <a:rPr lang="en-US" smtClean="0"/>
              <a:t>Ordinal attribute: distinctness &amp; order</a:t>
            </a:r>
          </a:p>
          <a:p>
            <a:pPr lvl="1"/>
            <a:r>
              <a:rPr lang="en-US" smtClean="0"/>
              <a:t>Interval attribute: distinctness, order &amp; addition</a:t>
            </a:r>
          </a:p>
          <a:p>
            <a:pPr lvl="1"/>
            <a:r>
              <a:rPr lang="en-US" smtClean="0"/>
              <a:t>Ratio attribute: all 4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Similarity/Dissimilarity for Simple Attributes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 l="3600" t="35197" r="7114" b="10513"/>
          <a:stretch>
            <a:fillRect/>
          </a:stretch>
        </p:blipFill>
        <p:spPr bwMode="auto">
          <a:xfrm>
            <a:off x="76200" y="1905000"/>
            <a:ext cx="9021763" cy="411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38200" y="1431925"/>
            <a:ext cx="6934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/>
              <a:t>p</a:t>
            </a:r>
            <a:r>
              <a:rPr lang="en-US" sz="2000" b="0"/>
              <a:t> and </a:t>
            </a:r>
            <a:r>
              <a:rPr lang="en-US" sz="2000" b="0" i="1"/>
              <a:t>q</a:t>
            </a:r>
            <a:r>
              <a:rPr lang="en-US" sz="2000" b="0"/>
              <a:t> are the attribute values for two data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Euclidean Distance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750888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Euclidean Distance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   Where </a:t>
            </a:r>
            <a:r>
              <a:rPr lang="en-US" sz="2000" i="1" dirty="0" smtClean="0"/>
              <a:t>n</a:t>
            </a:r>
            <a:r>
              <a:rPr lang="en-US" sz="2000" dirty="0" smtClean="0"/>
              <a:t> is the number of dimensions (attributes) and </a:t>
            </a:r>
            <a:r>
              <a:rPr lang="en-US" sz="2000" i="1" dirty="0" err="1" smtClean="0"/>
              <a:t>p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q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are, respectively, the </a:t>
            </a:r>
            <a:r>
              <a:rPr lang="en-US" sz="2000" dirty="0" err="1" smtClean="0"/>
              <a:t>k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attributes (components) or data objects </a:t>
            </a:r>
            <a:r>
              <a:rPr lang="en-US" sz="2000" i="1" dirty="0" smtClean="0"/>
              <a:t>p</a:t>
            </a:r>
            <a:r>
              <a:rPr lang="en-US" sz="2000" dirty="0" smtClean="0"/>
              <a:t> and </a:t>
            </a:r>
            <a:r>
              <a:rPr lang="en-US" sz="2000" i="1" dirty="0" smtClean="0"/>
              <a:t>q</a:t>
            </a:r>
            <a:r>
              <a:rPr lang="en-US" sz="2000" dirty="0" smtClean="0"/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/>
              <a:t>Standardization is necessary, if scales differ.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981200" y="1524000"/>
          <a:ext cx="3854450" cy="1273175"/>
        </p:xfrm>
        <a:graphic>
          <a:graphicData uri="http://schemas.openxmlformats.org/presentationml/2006/ole">
            <p:oleObj spid="_x0000_s10242" name="Equation" r:id="rId3" imgW="1346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Euclidean Distance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81000" y="1295400"/>
          <a:ext cx="3635375" cy="2654300"/>
        </p:xfrm>
        <a:graphic>
          <a:graphicData uri="http://schemas.openxmlformats.org/presentationml/2006/ole">
            <p:oleObj spid="_x0000_s11266" name="VISIO" r:id="rId3" imgW="3636000" imgH="2653920" progId="">
              <p:embed/>
            </p:oleObj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4648200" y="1828800"/>
          <a:ext cx="2962275" cy="1363663"/>
        </p:xfrm>
        <a:graphic>
          <a:graphicData uri="http://schemas.openxmlformats.org/presentationml/2006/ole">
            <p:oleObj spid="_x0000_s11267" name="Worksheet" r:id="rId4" imgW="2169000" imgH="936720" progId="Excel.Sheet.8">
              <p:embed/>
            </p:oleObj>
          </a:graphicData>
        </a:graphic>
      </p:graphicFrame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3200400" y="5638800"/>
            <a:ext cx="2133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Distance Matrix</a:t>
            </a:r>
          </a:p>
        </p:txBody>
      </p:sp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1905000" y="4038600"/>
          <a:ext cx="4927600" cy="1365250"/>
        </p:xfrm>
        <a:graphic>
          <a:graphicData uri="http://schemas.openxmlformats.org/presentationml/2006/ole">
            <p:oleObj spid="_x0000_s11268" name="Worksheet" r:id="rId5" imgW="3609000" imgH="93672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Minkowski Distance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750888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1200" dirty="0" err="1" smtClean="0"/>
              <a:t>Minkowski</a:t>
            </a:r>
            <a:r>
              <a:rPr lang="en-US" sz="11200" dirty="0" smtClean="0"/>
              <a:t> Distance is a generalization of Euclidean Distance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1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12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120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1200" dirty="0" smtClean="0"/>
              <a:t>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1200" dirty="0" smtClean="0"/>
              <a:t>   Where </a:t>
            </a:r>
            <a:r>
              <a:rPr lang="en-US" sz="11200" i="1" dirty="0" smtClean="0"/>
              <a:t>r</a:t>
            </a:r>
            <a:r>
              <a:rPr lang="en-US" sz="11200" dirty="0" smtClean="0"/>
              <a:t> is a parameter, </a:t>
            </a:r>
            <a:r>
              <a:rPr lang="en-US" sz="11200" i="1" dirty="0" smtClean="0"/>
              <a:t>n</a:t>
            </a:r>
            <a:r>
              <a:rPr lang="en-US" sz="11200" dirty="0" smtClean="0"/>
              <a:t> is the number of dimensions (attributes) and </a:t>
            </a:r>
            <a:r>
              <a:rPr lang="en-US" sz="11200" i="1" dirty="0" err="1" smtClean="0"/>
              <a:t>p</a:t>
            </a:r>
            <a:r>
              <a:rPr lang="en-US" sz="11200" i="1" baseline="-25000" dirty="0" err="1" smtClean="0"/>
              <a:t>k</a:t>
            </a:r>
            <a:r>
              <a:rPr lang="en-US" sz="11200" dirty="0" smtClean="0"/>
              <a:t> and </a:t>
            </a:r>
            <a:r>
              <a:rPr lang="en-US" sz="11200" i="1" dirty="0" err="1" smtClean="0"/>
              <a:t>q</a:t>
            </a:r>
            <a:r>
              <a:rPr lang="en-US" sz="11200" i="1" baseline="-25000" dirty="0" err="1" smtClean="0"/>
              <a:t>k</a:t>
            </a:r>
            <a:r>
              <a:rPr lang="en-US" sz="11200" dirty="0" smtClean="0"/>
              <a:t> are, respectively, the </a:t>
            </a:r>
            <a:r>
              <a:rPr lang="en-US" sz="11200" dirty="0" err="1" smtClean="0"/>
              <a:t>kth</a:t>
            </a:r>
            <a:r>
              <a:rPr lang="en-US" sz="11200" dirty="0" smtClean="0"/>
              <a:t> attributes (components) or data objects </a:t>
            </a:r>
            <a:r>
              <a:rPr lang="en-US" sz="11200" i="1" dirty="0" smtClean="0"/>
              <a:t>p</a:t>
            </a:r>
            <a:r>
              <a:rPr lang="en-US" sz="11200" dirty="0" smtClean="0"/>
              <a:t> and </a:t>
            </a:r>
            <a:r>
              <a:rPr lang="en-US" sz="11200" i="1" dirty="0" smtClean="0"/>
              <a:t>q</a:t>
            </a:r>
            <a:r>
              <a:rPr lang="en-US" sz="11200" dirty="0" smtClean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362200" y="1676400"/>
          <a:ext cx="4314825" cy="1490662"/>
        </p:xfrm>
        <a:graphic>
          <a:graphicData uri="http://schemas.openxmlformats.org/presentationml/2006/ole">
            <p:oleObj spid="_x0000_s12290" name="Equation" r:id="rId3" imgW="13968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Minkowski Distance: Examples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4958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 smtClean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 = 1.  City block (Manhattan, taxicab, L</a:t>
            </a:r>
            <a:r>
              <a:rPr lang="en-US" sz="2400" baseline="-30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 norm) distance.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cs typeface="Times New Roman" pitchFamily="18" charset="0"/>
              </a:rPr>
              <a:t>A common example of this is the Hamming distance,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sz="1600" b="1" dirty="0" smtClean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 smtClean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1800" dirty="0" smtClean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 smtClean="0">
                <a:cs typeface="Times New Roman" pitchFamily="18" charset="0"/>
              </a:rPr>
              <a:t>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dirty="0" smtClean="0">
                <a:cs typeface="Times New Roman" pitchFamily="18" charset="0"/>
              </a:rPr>
              <a:t>.  “</a:t>
            </a:r>
            <a:r>
              <a:rPr lang="en-US" sz="2400" dirty="0" err="1" smtClean="0">
                <a:cs typeface="Times New Roman" pitchFamily="18" charset="0"/>
              </a:rPr>
              <a:t>supremum</a:t>
            </a:r>
            <a:r>
              <a:rPr lang="en-US" sz="2400" dirty="0" smtClean="0">
                <a:cs typeface="Times New Roman" pitchFamily="18" charset="0"/>
              </a:rPr>
              <a:t>” (</a:t>
            </a:r>
            <a:r>
              <a:rPr lang="en-US" sz="2400" dirty="0" err="1" smtClean="0">
                <a:cs typeface="Times New Roman" pitchFamily="18" charset="0"/>
              </a:rPr>
              <a:t>L</a:t>
            </a:r>
            <a:r>
              <a:rPr lang="en-US" sz="2400" baseline="-30000" dirty="0" err="1" smtClean="0">
                <a:cs typeface="Times New Roman" pitchFamily="18" charset="0"/>
              </a:rPr>
              <a:t>max</a:t>
            </a:r>
            <a:r>
              <a:rPr lang="en-US" sz="2400" baseline="-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norm, L</a:t>
            </a:r>
            <a:r>
              <a:rPr lang="en-US" sz="2400" baseline="-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baseline="-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norm) distance.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1600" dirty="0" smtClean="0"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Mahalanobis Distance</a:t>
            </a:r>
          </a:p>
        </p:txBody>
      </p:sp>
      <p:pic>
        <p:nvPicPr>
          <p:cNvPr id="1434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 l="5222" t="3238" r="7315"/>
          <a:stretch>
            <a:fillRect/>
          </a:stretch>
        </p:blipFill>
        <p:spPr>
          <a:xfrm>
            <a:off x="228600" y="2209800"/>
            <a:ext cx="5105400" cy="3605213"/>
          </a:xfrm>
        </p:spPr>
      </p:pic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838200" y="1066800"/>
          <a:ext cx="7315200" cy="687388"/>
        </p:xfrm>
        <a:graphic>
          <a:graphicData uri="http://schemas.openxmlformats.org/presentationml/2006/ole">
            <p:oleObj spid="_x0000_s14338" name="Equation" r:id="rId4" imgW="2552400" imgH="253800" progId="Equation.3">
              <p:embed/>
            </p:oleObj>
          </a:graphicData>
        </a:graphic>
      </p:graphicFrame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609600" y="5881688"/>
            <a:ext cx="822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For red points, the Euclidean distance is 14.7, Mahalanobis distance is 6.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562600" y="217805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 is the </a:t>
            </a:r>
            <a:r>
              <a:rPr lang="en-US" sz="1800"/>
              <a:t>covariance matrix of the input data </a:t>
            </a:r>
            <a:r>
              <a:rPr lang="en-US" sz="1800" i="1"/>
              <a:t>X</a:t>
            </a:r>
          </a:p>
        </p:txBody>
      </p:sp>
      <p:graphicFrame>
        <p:nvGraphicFramePr>
          <p:cNvPr id="14339" name="Object 7"/>
          <p:cNvGraphicFramePr>
            <a:graphicFrameLocks noChangeAspect="1"/>
          </p:cNvGraphicFramePr>
          <p:nvPr>
            <p:ph idx="1"/>
          </p:nvPr>
        </p:nvGraphicFramePr>
        <p:xfrm>
          <a:off x="5638800" y="2971800"/>
          <a:ext cx="3429000" cy="673100"/>
        </p:xfrm>
        <a:graphic>
          <a:graphicData uri="http://schemas.openxmlformats.org/presentationml/2006/ole">
            <p:oleObj spid="_x0000_s14339" name="Equation" r:id="rId5" imgW="2209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Mahalanobis Distance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219200"/>
            <a:ext cx="6477000" cy="4857750"/>
            <a:chOff x="144" y="768"/>
            <a:chExt cx="4080" cy="3060"/>
          </a:xfrm>
        </p:grpSpPr>
        <p:pic>
          <p:nvPicPr>
            <p:cNvPr id="15370" name="Picture 4"/>
            <p:cNvPicPr>
              <a:picLocks noChangeAspect="1" noChangeArrowheads="1"/>
            </p:cNvPicPr>
            <p:nvPr/>
          </p:nvPicPr>
          <p:blipFill>
            <a:blip r:embed="rId3"/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1" name="Line 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629400" y="12954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Covariance Matrix:</a:t>
            </a:r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6934200" y="1752600"/>
          <a:ext cx="2057400" cy="1000125"/>
        </p:xfrm>
        <a:graphic>
          <a:graphicData uri="http://schemas.openxmlformats.org/presentationml/2006/ole">
            <p:oleObj spid="_x0000_s15362" name="Equation" r:id="rId4" imgW="939600" imgH="457200" progId="Equation.3">
              <p:embed/>
            </p:oleObj>
          </a:graphicData>
        </a:graphic>
      </p:graphicFrame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1447800" y="3352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B</a:t>
            </a: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2438400" y="40528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4343400" y="2590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</a:t>
            </a:r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6934200" y="3284538"/>
            <a:ext cx="1981200" cy="243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A: (0.5, 0.5)</a:t>
            </a:r>
          </a:p>
          <a:p>
            <a:pPr>
              <a:spcBef>
                <a:spcPct val="50000"/>
              </a:spcBef>
            </a:pPr>
            <a:r>
              <a:rPr lang="en-US" sz="1800"/>
              <a:t>B: (0, 1)</a:t>
            </a:r>
          </a:p>
          <a:p>
            <a:pPr>
              <a:spcBef>
                <a:spcPct val="50000"/>
              </a:spcBef>
            </a:pPr>
            <a:r>
              <a:rPr lang="en-US" sz="1800"/>
              <a:t>C: (1.5, 1.5)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Mahal(A,B) = 5</a:t>
            </a:r>
          </a:p>
          <a:p>
            <a:pPr>
              <a:spcBef>
                <a:spcPct val="50000"/>
              </a:spcBef>
            </a:pPr>
            <a:r>
              <a:rPr lang="en-US" sz="1800"/>
              <a:t>Mahal(A,C) = 4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Common Properties of a Distance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Distances, such as the Euclidean distance, have some well known properties.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14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i="1" smtClean="0"/>
              <a:t>d(p, q) </a:t>
            </a:r>
            <a:r>
              <a:rPr lang="en-US" sz="2000" i="1" smtClean="0">
                <a:sym typeface="Symbol" pitchFamily="18" charset="2"/>
              </a:rPr>
              <a:t></a:t>
            </a:r>
            <a:r>
              <a:rPr lang="en-US" sz="2000" i="1" smtClean="0"/>
              <a:t> 0</a:t>
            </a:r>
            <a:r>
              <a:rPr lang="en-US" sz="2000" smtClean="0"/>
              <a:t>   for all </a:t>
            </a:r>
            <a:r>
              <a:rPr lang="en-US" sz="2000" i="1" smtClean="0"/>
              <a:t>p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smtClean="0"/>
              <a:t> and </a:t>
            </a:r>
            <a:r>
              <a:rPr lang="en-US" sz="2000" i="1" smtClean="0"/>
              <a:t>d(p, q) = 0</a:t>
            </a:r>
            <a:r>
              <a:rPr lang="en-US" sz="2000" smtClean="0"/>
              <a:t> only if </a:t>
            </a:r>
            <a:br>
              <a:rPr lang="en-US" sz="2000" smtClean="0"/>
            </a:br>
            <a:r>
              <a:rPr lang="en-US" sz="2000" i="1" smtClean="0"/>
              <a:t>p</a:t>
            </a:r>
            <a:r>
              <a:rPr lang="en-US" sz="2000" smtClean="0"/>
              <a:t> </a:t>
            </a:r>
            <a:r>
              <a:rPr lang="en-US" sz="2000" i="1" smtClean="0"/>
              <a:t>= q</a:t>
            </a:r>
            <a:r>
              <a:rPr lang="en-US" sz="2000" smtClean="0"/>
              <a:t>. (Positive definiteness)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i="1" smtClean="0"/>
              <a:t>d(p, q) = d(q, p)</a:t>
            </a:r>
            <a:r>
              <a:rPr lang="en-US" sz="2000" smtClean="0"/>
              <a:t>   for all </a:t>
            </a:r>
            <a:r>
              <a:rPr lang="en-US" sz="2000" i="1" smtClean="0"/>
              <a:t>p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smtClean="0"/>
              <a:t>. (Symmetry)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smtClean="0"/>
              <a:t>d</a:t>
            </a:r>
            <a:r>
              <a:rPr lang="en-US" sz="2000" i="1" smtClean="0"/>
              <a:t>(p, r) </a:t>
            </a:r>
            <a:r>
              <a:rPr lang="en-US" sz="2000" i="1" smtClean="0">
                <a:sym typeface="Symbol" pitchFamily="18" charset="2"/>
              </a:rPr>
              <a:t></a:t>
            </a:r>
            <a:r>
              <a:rPr lang="en-US" sz="2000" i="1" smtClean="0"/>
              <a:t> d(p, q) + d(q, r)</a:t>
            </a:r>
            <a:r>
              <a:rPr lang="en-US" sz="2000" smtClean="0"/>
              <a:t>   for all points </a:t>
            </a:r>
            <a:r>
              <a:rPr lang="en-US" sz="2000" i="1" smtClean="0"/>
              <a:t>p</a:t>
            </a:r>
            <a:r>
              <a:rPr lang="en-US" sz="2000" smtClean="0"/>
              <a:t>, </a:t>
            </a:r>
            <a:r>
              <a:rPr lang="en-US" sz="2000" i="1" smtClean="0"/>
              <a:t>q</a:t>
            </a:r>
            <a:r>
              <a:rPr lang="en-US" sz="2000" smtClean="0"/>
              <a:t>, and </a:t>
            </a:r>
            <a:r>
              <a:rPr lang="en-US" sz="2000" i="1" smtClean="0"/>
              <a:t>r</a:t>
            </a:r>
            <a:r>
              <a:rPr lang="en-US" sz="2000" smtClean="0"/>
              <a:t>.  </a:t>
            </a:r>
            <a:br>
              <a:rPr lang="en-US" sz="2000" smtClean="0"/>
            </a:br>
            <a:r>
              <a:rPr lang="en-US" sz="2000" smtClean="0"/>
              <a:t>(Triangle Inequality)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smtClean="0"/>
              <a:t>	where </a:t>
            </a:r>
            <a:r>
              <a:rPr lang="en-US" sz="2400" i="1" smtClean="0"/>
              <a:t>d(p, q)</a:t>
            </a:r>
            <a:r>
              <a:rPr lang="en-US" sz="2400" smtClean="0"/>
              <a:t> is the distance (dissimilarity) between points (data objects), </a:t>
            </a:r>
            <a:r>
              <a:rPr lang="en-US" sz="2400" i="1" smtClean="0"/>
              <a:t>p</a:t>
            </a:r>
            <a:r>
              <a:rPr lang="en-US" sz="2400" smtClean="0"/>
              <a:t> and </a:t>
            </a:r>
            <a:r>
              <a:rPr lang="en-US" sz="2400" i="1" smtClean="0"/>
              <a:t>q</a:t>
            </a:r>
            <a:r>
              <a:rPr lang="en-US" sz="2400" smtClean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40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A distance that satisfies these properties is a </a:t>
            </a:r>
            <a:r>
              <a:rPr lang="en-US" smtClean="0">
                <a:solidFill>
                  <a:srgbClr val="FF0000"/>
                </a:solidFill>
              </a:rPr>
              <a:t>metric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Common Properties of a Similarity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mtClean="0"/>
              <a:t>Similarities, also have some well known properties.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14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i="1" smtClean="0"/>
              <a:t>s(p, q) = 1 </a:t>
            </a:r>
            <a:r>
              <a:rPr lang="en-US" sz="2000" smtClean="0"/>
              <a:t>(or maximum similarity) only if </a:t>
            </a:r>
            <a:r>
              <a:rPr lang="en-US" sz="2000" i="1" smtClean="0"/>
              <a:t>p</a:t>
            </a:r>
            <a:r>
              <a:rPr lang="en-US" sz="2000" smtClean="0"/>
              <a:t> </a:t>
            </a:r>
            <a:r>
              <a:rPr lang="en-US" sz="2000" i="1" smtClean="0"/>
              <a:t>= q</a:t>
            </a:r>
            <a:r>
              <a:rPr lang="en-US" sz="2000" smtClean="0"/>
              <a:t>. </a:t>
            </a:r>
            <a:br>
              <a:rPr lang="en-US" sz="2000" smtClean="0"/>
            </a:br>
            <a:endParaRPr 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000" i="1" smtClean="0"/>
              <a:t>s(p, q) = s(q, p)</a:t>
            </a:r>
            <a:r>
              <a:rPr lang="en-US" sz="2000" smtClean="0"/>
              <a:t>   for all </a:t>
            </a:r>
            <a:r>
              <a:rPr lang="en-US" sz="2000" i="1" smtClean="0"/>
              <a:t>p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smtClean="0"/>
              <a:t>. (Symmetry)</a:t>
            </a:r>
            <a:br>
              <a:rPr lang="en-US" sz="2000" smtClean="0"/>
            </a:br>
            <a:endParaRPr lang="en-US" sz="200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smtClean="0"/>
              <a:t>	where </a:t>
            </a:r>
            <a:r>
              <a:rPr lang="en-US" sz="2400" i="1" smtClean="0"/>
              <a:t>s(p, q)</a:t>
            </a:r>
            <a:r>
              <a:rPr lang="en-US" sz="2400" smtClean="0"/>
              <a:t> is the similarity between points (data objects), </a:t>
            </a:r>
            <a:r>
              <a:rPr lang="en-US" sz="2400" i="1" smtClean="0"/>
              <a:t>p</a:t>
            </a:r>
            <a:r>
              <a:rPr lang="en-US" sz="2400" smtClean="0"/>
              <a:t> and </a:t>
            </a:r>
            <a:r>
              <a:rPr lang="en-US" sz="2400" i="1" smtClean="0"/>
              <a:t>q</a:t>
            </a:r>
            <a:r>
              <a:rPr lang="en-US" sz="2400" smtClean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Similarity Between Binary Vectors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smtClean="0"/>
              <a:t>Common situation is that objects, </a:t>
            </a:r>
            <a:r>
              <a:rPr lang="en-US" sz="2400" i="1" smtClean="0"/>
              <a:t>p</a:t>
            </a:r>
            <a:r>
              <a:rPr lang="en-US" sz="2400" smtClean="0"/>
              <a:t> and </a:t>
            </a:r>
            <a:r>
              <a:rPr lang="en-US" sz="2400" i="1" smtClean="0"/>
              <a:t>q</a:t>
            </a:r>
            <a:r>
              <a:rPr lang="en-US" sz="2400" smtClean="0"/>
              <a:t>, have only binary attributes</a:t>
            </a:r>
          </a:p>
          <a:p>
            <a:pPr marL="2171700" lvl="4" indent="-342900">
              <a:lnSpc>
                <a:spcPct val="80000"/>
              </a:lnSpc>
            </a:pPr>
            <a:endParaRPr lang="en-US" sz="800" smtClean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smtClean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smtClean="0">
                <a:latin typeface="CMMI10" pitchFamily="34" charset="0"/>
              </a:rPr>
              <a:t>	M</a:t>
            </a:r>
            <a:r>
              <a:rPr lang="en-US" sz="1800" baseline="-25000" smtClean="0">
                <a:latin typeface="CMR7" charset="0"/>
              </a:rPr>
              <a:t>01</a:t>
            </a:r>
            <a:r>
              <a:rPr lang="en-US" sz="1800" smtClean="0">
                <a:latin typeface="CMR7" charset="0"/>
              </a:rPr>
              <a:t> </a:t>
            </a:r>
            <a:r>
              <a:rPr lang="en-US" sz="1800" smtClean="0">
                <a:latin typeface="cmr10" pitchFamily="34" charset="0"/>
              </a:rPr>
              <a:t>= the number of attributes where </a:t>
            </a:r>
            <a:r>
              <a:rPr lang="en-US" sz="1800" smtClean="0">
                <a:latin typeface="CMMI10" pitchFamily="34" charset="0"/>
              </a:rPr>
              <a:t>p </a:t>
            </a:r>
            <a:r>
              <a:rPr lang="en-US" sz="1800" smtClean="0">
                <a:latin typeface="cmr10" pitchFamily="34" charset="0"/>
              </a:rPr>
              <a:t>was 0 and </a:t>
            </a:r>
            <a:r>
              <a:rPr lang="en-US" sz="1800" smtClean="0">
                <a:latin typeface="CMMI10" pitchFamily="34" charset="0"/>
              </a:rPr>
              <a:t>q </a:t>
            </a:r>
            <a:r>
              <a:rPr lang="en-US" sz="1800" smtClean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smtClean="0">
                <a:latin typeface="CMMI10" pitchFamily="34" charset="0"/>
              </a:rPr>
              <a:t>	M</a:t>
            </a:r>
            <a:r>
              <a:rPr lang="en-US" sz="1800" baseline="-25000" smtClean="0">
                <a:latin typeface="CMR7" charset="0"/>
              </a:rPr>
              <a:t>10 </a:t>
            </a:r>
            <a:r>
              <a:rPr lang="en-US" sz="1800" smtClean="0">
                <a:latin typeface="cmr10" pitchFamily="34" charset="0"/>
              </a:rPr>
              <a:t>= the number of attributes where </a:t>
            </a:r>
            <a:r>
              <a:rPr lang="en-US" sz="1800" smtClean="0">
                <a:latin typeface="CMMI10" pitchFamily="34" charset="0"/>
              </a:rPr>
              <a:t>p </a:t>
            </a:r>
            <a:r>
              <a:rPr lang="en-US" sz="1800" smtClean="0">
                <a:latin typeface="cmr10" pitchFamily="34" charset="0"/>
              </a:rPr>
              <a:t>was 1 and </a:t>
            </a:r>
            <a:r>
              <a:rPr lang="en-US" sz="1800" smtClean="0">
                <a:latin typeface="CMMI10" pitchFamily="34" charset="0"/>
              </a:rPr>
              <a:t>q </a:t>
            </a:r>
            <a:r>
              <a:rPr lang="en-US" sz="1800" smtClean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smtClean="0">
                <a:latin typeface="CMMI10" pitchFamily="34" charset="0"/>
              </a:rPr>
              <a:t>	M</a:t>
            </a:r>
            <a:r>
              <a:rPr lang="en-US" sz="1800" baseline="-25000" smtClean="0">
                <a:latin typeface="CMR7" charset="0"/>
              </a:rPr>
              <a:t>00</a:t>
            </a:r>
            <a:r>
              <a:rPr lang="en-US" sz="1800" smtClean="0">
                <a:latin typeface="CMR7" charset="0"/>
              </a:rPr>
              <a:t> </a:t>
            </a:r>
            <a:r>
              <a:rPr lang="en-US" sz="1800" smtClean="0">
                <a:latin typeface="cmr10" pitchFamily="34" charset="0"/>
              </a:rPr>
              <a:t>= the number of attributes where </a:t>
            </a:r>
            <a:r>
              <a:rPr lang="en-US" sz="1800" smtClean="0">
                <a:latin typeface="CMMI10" pitchFamily="34" charset="0"/>
              </a:rPr>
              <a:t>p </a:t>
            </a:r>
            <a:r>
              <a:rPr lang="en-US" sz="1800" smtClean="0">
                <a:latin typeface="cmr10" pitchFamily="34" charset="0"/>
              </a:rPr>
              <a:t>was 0 and </a:t>
            </a:r>
            <a:r>
              <a:rPr lang="en-US" sz="1800" smtClean="0">
                <a:latin typeface="CMMI10" pitchFamily="34" charset="0"/>
              </a:rPr>
              <a:t>q </a:t>
            </a:r>
            <a:r>
              <a:rPr lang="en-US" sz="1800" smtClean="0">
                <a:latin typeface="cmr10" pitchFamily="34" charset="0"/>
              </a:rPr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smtClean="0">
                <a:latin typeface="CMMI10" pitchFamily="34" charset="0"/>
              </a:rPr>
              <a:t>	M</a:t>
            </a:r>
            <a:r>
              <a:rPr lang="en-US" sz="1800" baseline="-25000" smtClean="0">
                <a:latin typeface="CMR7" charset="0"/>
              </a:rPr>
              <a:t>11</a:t>
            </a:r>
            <a:r>
              <a:rPr lang="en-US" sz="1800" smtClean="0">
                <a:latin typeface="CMR7" charset="0"/>
              </a:rPr>
              <a:t> </a:t>
            </a:r>
            <a:r>
              <a:rPr lang="en-US" sz="1800" smtClean="0">
                <a:latin typeface="cmr10" pitchFamily="34" charset="0"/>
              </a:rPr>
              <a:t>= the number of attributes where </a:t>
            </a:r>
            <a:r>
              <a:rPr lang="en-US" sz="1800" smtClean="0">
                <a:latin typeface="CMMI10" pitchFamily="34" charset="0"/>
              </a:rPr>
              <a:t>p </a:t>
            </a:r>
            <a:r>
              <a:rPr lang="en-US" sz="1800" smtClean="0">
                <a:latin typeface="cmr10" pitchFamily="34" charset="0"/>
              </a:rPr>
              <a:t>was 1 and </a:t>
            </a:r>
            <a:r>
              <a:rPr lang="en-US" sz="1800" smtClean="0">
                <a:latin typeface="CMMI10" pitchFamily="34" charset="0"/>
              </a:rPr>
              <a:t>q </a:t>
            </a:r>
            <a:r>
              <a:rPr lang="en-US" sz="1800" smtClean="0">
                <a:latin typeface="cmr10" pitchFamily="34" charset="0"/>
              </a:rPr>
              <a:t>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800" smtClean="0">
              <a:latin typeface="CMMI10" pitchFamily="34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sz="2400" smtClean="0"/>
              <a:t>Simple Matching and Jaccard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400" smtClean="0">
                <a:cs typeface="Times New Roman" pitchFamily="18" charset="0"/>
              </a:rPr>
              <a:t>	SMC 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400" smtClean="0">
                <a:cs typeface="Times New Roman" pitchFamily="18" charset="0"/>
              </a:rPr>
              <a:t>         		 =  (M</a:t>
            </a:r>
            <a:r>
              <a:rPr lang="en-US" sz="1400" baseline="-30000" smtClean="0">
                <a:cs typeface="Times New Roman" pitchFamily="18" charset="0"/>
              </a:rPr>
              <a:t>11</a:t>
            </a:r>
            <a:r>
              <a:rPr lang="en-US" sz="1400" smtClean="0">
                <a:cs typeface="Times New Roman" pitchFamily="18" charset="0"/>
              </a:rPr>
              <a:t> + M</a:t>
            </a:r>
            <a:r>
              <a:rPr lang="en-US" sz="1400" baseline="-30000" smtClean="0">
                <a:cs typeface="Times New Roman" pitchFamily="18" charset="0"/>
              </a:rPr>
              <a:t>00</a:t>
            </a:r>
            <a:r>
              <a:rPr lang="en-US" sz="1400" smtClean="0">
                <a:cs typeface="Times New Roman" pitchFamily="18" charset="0"/>
              </a:rPr>
              <a:t>) / (M</a:t>
            </a:r>
            <a:r>
              <a:rPr lang="en-US" sz="1400" baseline="-30000" smtClean="0">
                <a:cs typeface="Times New Roman" pitchFamily="18" charset="0"/>
              </a:rPr>
              <a:t>01</a:t>
            </a:r>
            <a:r>
              <a:rPr lang="en-US" sz="1400" smtClean="0">
                <a:cs typeface="Times New Roman" pitchFamily="18" charset="0"/>
              </a:rPr>
              <a:t> + M</a:t>
            </a:r>
            <a:r>
              <a:rPr lang="en-US" sz="1400" baseline="-30000" smtClean="0">
                <a:cs typeface="Times New Roman" pitchFamily="18" charset="0"/>
              </a:rPr>
              <a:t>10</a:t>
            </a:r>
            <a:r>
              <a:rPr lang="en-US" sz="1400" smtClean="0">
                <a:cs typeface="Times New Roman" pitchFamily="18" charset="0"/>
              </a:rPr>
              <a:t> + M</a:t>
            </a:r>
            <a:r>
              <a:rPr lang="en-US" sz="1400" baseline="-30000" smtClean="0">
                <a:cs typeface="Times New Roman" pitchFamily="18" charset="0"/>
              </a:rPr>
              <a:t>11</a:t>
            </a:r>
            <a:r>
              <a:rPr lang="en-US" sz="1400" smtClean="0">
                <a:cs typeface="Times New Roman" pitchFamily="18" charset="0"/>
              </a:rPr>
              <a:t> + M</a:t>
            </a:r>
            <a:r>
              <a:rPr lang="en-US" sz="1400" baseline="-30000" smtClean="0">
                <a:cs typeface="Times New Roman" pitchFamily="18" charset="0"/>
              </a:rPr>
              <a:t>00</a:t>
            </a:r>
            <a:r>
              <a:rPr lang="en-US" sz="1400" smtClean="0">
                <a:cs typeface="Times New Roman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smtClean="0">
                <a:cs typeface="Times New Roman" pitchFamily="18" charset="0"/>
              </a:rPr>
              <a:t>	J = number of 11 matches / number of not-both-zero attributes values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smtClean="0">
                <a:cs typeface="Times New Roman" pitchFamily="18" charset="0"/>
              </a:rPr>
              <a:t>   	   = (M</a:t>
            </a:r>
            <a:r>
              <a:rPr lang="en-US" sz="1600" baseline="-30000" smtClean="0">
                <a:cs typeface="Times New Roman" pitchFamily="18" charset="0"/>
              </a:rPr>
              <a:t>11</a:t>
            </a:r>
            <a:r>
              <a:rPr lang="en-US" sz="1600" smtClean="0">
                <a:cs typeface="Times New Roman" pitchFamily="18" charset="0"/>
              </a:rPr>
              <a:t>) / (M</a:t>
            </a:r>
            <a:r>
              <a:rPr lang="en-US" sz="1600" baseline="-30000" smtClean="0">
                <a:cs typeface="Times New Roman" pitchFamily="18" charset="0"/>
              </a:rPr>
              <a:t>01</a:t>
            </a:r>
            <a:r>
              <a:rPr lang="en-US" sz="1600" smtClean="0">
                <a:cs typeface="Times New Roman" pitchFamily="18" charset="0"/>
              </a:rPr>
              <a:t> + M</a:t>
            </a:r>
            <a:r>
              <a:rPr lang="en-US" sz="1600" baseline="-30000" smtClean="0">
                <a:cs typeface="Times New Roman" pitchFamily="18" charset="0"/>
              </a:rPr>
              <a:t>10</a:t>
            </a:r>
            <a:r>
              <a:rPr lang="en-US" sz="1600" smtClean="0">
                <a:cs typeface="Times New Roman" pitchFamily="18" charset="0"/>
              </a:rPr>
              <a:t> + M</a:t>
            </a:r>
            <a:r>
              <a:rPr lang="en-US" sz="1600" baseline="-30000" smtClean="0">
                <a:cs typeface="Times New Roman" pitchFamily="18" charset="0"/>
              </a:rPr>
              <a:t>11</a:t>
            </a:r>
            <a:r>
              <a:rPr lang="en-US" sz="1600" smtClean="0">
                <a:cs typeface="Times New Roman" pitchFamily="18" charset="0"/>
              </a:rPr>
              <a:t>) 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304800"/>
            <a:ext cx="8305800" cy="6167438"/>
            <a:chOff x="-2" y="-2"/>
            <a:chExt cx="3890" cy="527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3886" cy="5270"/>
              <a:chOff x="0" y="0"/>
              <a:chExt cx="3886" cy="527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26693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266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Attribute Type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26689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1"/>
                <p:cNvGrpSpPr>
                  <a:grpSpLocks/>
                </p:cNvGrpSpPr>
                <p:nvPr/>
              </p:nvGrpSpPr>
              <p:grpSpPr bwMode="auto">
                <a:xfrm>
                  <a:off x="684" y="0"/>
                  <a:ext cx="1403" cy="596"/>
                  <a:chOff x="684" y="0"/>
                  <a:chExt cx="1403" cy="596"/>
                </a:xfrm>
              </p:grpSpPr>
              <p:sp>
                <p:nvSpPr>
                  <p:cNvPr id="2669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317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Description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9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403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26685" name="Rectangle 15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6"/>
                <p:cNvGrpSpPr>
                  <a:grpSpLocks/>
                </p:cNvGrpSpPr>
                <p:nvPr/>
              </p:nvGrpSpPr>
              <p:grpSpPr bwMode="auto">
                <a:xfrm>
                  <a:off x="2087" y="0"/>
                  <a:ext cx="950" cy="596"/>
                  <a:chOff x="2087" y="0"/>
                  <a:chExt cx="950" cy="596"/>
                </a:xfrm>
              </p:grpSpPr>
              <p:sp>
                <p:nvSpPr>
                  <p:cNvPr id="2668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0"/>
                    <a:ext cx="864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Examples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8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87" y="0"/>
                    <a:ext cx="950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26681" name="Rectangle 20"/>
                <p:cNvSpPr>
                  <a:spLocks noChangeArrowheads="1"/>
                </p:cNvSpPr>
                <p:nvPr/>
              </p:nvSpPr>
              <p:spPr bwMode="auto">
                <a:xfrm>
                  <a:off x="3037" y="0"/>
                  <a:ext cx="849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1"/>
                <p:cNvGrpSpPr>
                  <a:grpSpLocks/>
                </p:cNvGrpSpPr>
                <p:nvPr/>
              </p:nvGrpSpPr>
              <p:grpSpPr bwMode="auto">
                <a:xfrm>
                  <a:off x="3037" y="0"/>
                  <a:ext cx="849" cy="596"/>
                  <a:chOff x="3037" y="0"/>
                  <a:chExt cx="849" cy="596"/>
                </a:xfrm>
              </p:grpSpPr>
              <p:sp>
                <p:nvSpPr>
                  <p:cNvPr id="2668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0"/>
                    <a:ext cx="763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Operations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68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037" y="0"/>
                    <a:ext cx="849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0" y="596"/>
                <a:ext cx="684" cy="1130"/>
                <a:chOff x="0" y="596"/>
                <a:chExt cx="684" cy="1130"/>
              </a:xfrm>
            </p:grpSpPr>
            <p:sp>
              <p:nvSpPr>
                <p:cNvPr id="2667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 dirty="0">
                      <a:latin typeface="Times New Roman" pitchFamily="18" charset="0"/>
                      <a:cs typeface="Times New Roman" pitchFamily="18" charset="0"/>
                    </a:rPr>
                    <a:t>Nominal</a:t>
                  </a:r>
                  <a:endParaRPr lang="en-US" sz="12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8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7"/>
              <p:cNvGrpSpPr>
                <a:grpSpLocks/>
              </p:cNvGrpSpPr>
              <p:nvPr/>
            </p:nvGrpSpPr>
            <p:grpSpPr bwMode="auto">
              <a:xfrm>
                <a:off x="684" y="596"/>
                <a:ext cx="1403" cy="1130"/>
                <a:chOff x="684" y="596"/>
                <a:chExt cx="1403" cy="1130"/>
              </a:xfrm>
            </p:grpSpPr>
            <p:sp>
              <p:nvSpPr>
                <p:cNvPr id="26677" name="Rectangle 28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317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The values of a nominal attribute are just different names, i.e., nominal attributes provide only enough information to distinguish one object from another. (=, 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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)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  <a:p>
                  <a:endParaRPr lang="en-US" sz="1400" b="0" dirty="0">
                    <a:latin typeface="Times New Roman" pitchFamily="18" charset="0"/>
                    <a:ea typeface="MS Mincho" pitchFamily="49" charset="-128"/>
                    <a:sym typeface="Symbol" pitchFamily="18" charset="2"/>
                  </a:endParaRPr>
                </a:p>
              </p:txBody>
            </p:sp>
            <p:sp>
              <p:nvSpPr>
                <p:cNvPr id="26678" name="Rectangle 29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403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0"/>
              <p:cNvGrpSpPr>
                <a:grpSpLocks/>
              </p:cNvGrpSpPr>
              <p:nvPr/>
            </p:nvGrpSpPr>
            <p:grpSpPr bwMode="auto">
              <a:xfrm>
                <a:off x="2087" y="596"/>
                <a:ext cx="950" cy="1130"/>
                <a:chOff x="2087" y="596"/>
                <a:chExt cx="950" cy="1130"/>
              </a:xfrm>
            </p:grpSpPr>
            <p:sp>
              <p:nvSpPr>
                <p:cNvPr id="26675" name="Rectangle 31"/>
                <p:cNvSpPr>
                  <a:spLocks noChangeArrowheads="1"/>
                </p:cNvSpPr>
                <p:nvPr/>
              </p:nvSpPr>
              <p:spPr bwMode="auto">
                <a:xfrm>
                  <a:off x="2130" y="596"/>
                  <a:ext cx="864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zip codes, employee ID numbers, eye color, sex: {</a:t>
                  </a:r>
                  <a:r>
                    <a:rPr lang="en-US" sz="1400" b="0" i="1" dirty="0">
                      <a:latin typeface="Times New Roman" pitchFamily="18" charset="0"/>
                      <a:ea typeface="MS Mincho" pitchFamily="49" charset="-128"/>
                    </a:rPr>
                    <a:t>male, female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}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76" name="Rectangle 32"/>
                <p:cNvSpPr>
                  <a:spLocks noChangeArrowheads="1"/>
                </p:cNvSpPr>
                <p:nvPr/>
              </p:nvSpPr>
              <p:spPr bwMode="auto">
                <a:xfrm>
                  <a:off x="2087" y="596"/>
                  <a:ext cx="950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3"/>
              <p:cNvGrpSpPr>
                <a:grpSpLocks/>
              </p:cNvGrpSpPr>
              <p:nvPr/>
            </p:nvGrpSpPr>
            <p:grpSpPr bwMode="auto">
              <a:xfrm>
                <a:off x="3037" y="596"/>
                <a:ext cx="849" cy="1130"/>
                <a:chOff x="3037" y="596"/>
                <a:chExt cx="849" cy="1130"/>
              </a:xfrm>
            </p:grpSpPr>
            <p:sp>
              <p:nvSpPr>
                <p:cNvPr id="26673" name="Rectangle 34"/>
                <p:cNvSpPr>
                  <a:spLocks noChangeArrowheads="1"/>
                </p:cNvSpPr>
                <p:nvPr/>
              </p:nvSpPr>
              <p:spPr bwMode="auto">
                <a:xfrm>
                  <a:off x="3080" y="596"/>
                  <a:ext cx="763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mode, entropy, contingency correlation, 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</a:t>
                  </a:r>
                  <a:r>
                    <a:rPr lang="en-US" sz="1400" b="0" baseline="30000" dirty="0">
                      <a:latin typeface="Times New Roman" pitchFamily="18" charset="0"/>
                      <a:ea typeface="MS Mincho" pitchFamily="49" charset="-128"/>
                    </a:rPr>
                    <a:t>2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 test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  <a:p>
                  <a:endParaRPr lang="en-US" b="0" dirty="0">
                    <a:latin typeface="Times New Roman" pitchFamily="18" charset="0"/>
                    <a:ea typeface="MS Mincho" pitchFamily="49" charset="-128"/>
                    <a:sym typeface="Symbol" pitchFamily="18" charset="2"/>
                  </a:endParaRPr>
                </a:p>
              </p:txBody>
            </p:sp>
            <p:sp>
              <p:nvSpPr>
                <p:cNvPr id="26674" name="Rectangle 35"/>
                <p:cNvSpPr>
                  <a:spLocks noChangeArrowheads="1"/>
                </p:cNvSpPr>
                <p:nvPr/>
              </p:nvSpPr>
              <p:spPr bwMode="auto">
                <a:xfrm>
                  <a:off x="3037" y="596"/>
                  <a:ext cx="849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0" y="1726"/>
                <a:ext cx="684" cy="1092"/>
                <a:chOff x="0" y="1726"/>
                <a:chExt cx="684" cy="1092"/>
              </a:xfrm>
            </p:grpSpPr>
            <p:sp>
              <p:nvSpPr>
                <p:cNvPr id="26671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726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Ordinal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7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726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39"/>
              <p:cNvGrpSpPr>
                <a:grpSpLocks/>
              </p:cNvGrpSpPr>
              <p:nvPr/>
            </p:nvGrpSpPr>
            <p:grpSpPr bwMode="auto">
              <a:xfrm>
                <a:off x="684" y="1726"/>
                <a:ext cx="1403" cy="1092"/>
                <a:chOff x="684" y="1726"/>
                <a:chExt cx="1403" cy="1092"/>
              </a:xfrm>
            </p:grpSpPr>
            <p:sp>
              <p:nvSpPr>
                <p:cNvPr id="26669" name="Rectangle 40"/>
                <p:cNvSpPr>
                  <a:spLocks noChangeArrowheads="1"/>
                </p:cNvSpPr>
                <p:nvPr/>
              </p:nvSpPr>
              <p:spPr bwMode="auto">
                <a:xfrm>
                  <a:off x="727" y="1726"/>
                  <a:ext cx="1317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600" b="0" dirty="0">
                      <a:latin typeface="Times New Roman" pitchFamily="18" charset="0"/>
                      <a:ea typeface="MS Mincho" pitchFamily="49" charset="-128"/>
                    </a:rPr>
                    <a:t>The values of an ordinal attribute provide enough information to order </a:t>
                  </a:r>
                  <a:r>
                    <a:rPr lang="en-US" sz="1600" b="0" dirty="0" smtClean="0">
                      <a:latin typeface="Times New Roman" pitchFamily="18" charset="0"/>
                      <a:ea typeface="MS Mincho" pitchFamily="49" charset="-128"/>
                    </a:rPr>
                    <a:t>objects (&lt; &gt;).</a:t>
                  </a:r>
                  <a:endParaRPr lang="en-US" sz="16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70" name="Rectangle 41"/>
                <p:cNvSpPr>
                  <a:spLocks noChangeArrowheads="1"/>
                </p:cNvSpPr>
                <p:nvPr/>
              </p:nvSpPr>
              <p:spPr bwMode="auto">
                <a:xfrm>
                  <a:off x="684" y="1726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2"/>
              <p:cNvGrpSpPr>
                <a:grpSpLocks/>
              </p:cNvGrpSpPr>
              <p:nvPr/>
            </p:nvGrpSpPr>
            <p:grpSpPr bwMode="auto">
              <a:xfrm>
                <a:off x="2087" y="1726"/>
                <a:ext cx="950" cy="1092"/>
                <a:chOff x="2087" y="1726"/>
                <a:chExt cx="950" cy="1092"/>
              </a:xfrm>
            </p:grpSpPr>
            <p:sp>
              <p:nvSpPr>
                <p:cNvPr id="26667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0" y="1726"/>
                  <a:ext cx="86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hardness of minerals, {</a:t>
                  </a:r>
                  <a:r>
                    <a:rPr lang="en-US" sz="1400" b="0" i="1" dirty="0">
                      <a:latin typeface="Times New Roman" pitchFamily="18" charset="0"/>
                      <a:ea typeface="MS Mincho" pitchFamily="49" charset="-128"/>
                    </a:rPr>
                    <a:t>good, better, best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}, </a:t>
                  </a:r>
                  <a:b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grades, street numbers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68" name="Rectangle 44"/>
                <p:cNvSpPr>
                  <a:spLocks noChangeArrowheads="1"/>
                </p:cNvSpPr>
                <p:nvPr/>
              </p:nvSpPr>
              <p:spPr bwMode="auto">
                <a:xfrm>
                  <a:off x="2087" y="1726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5"/>
              <p:cNvGrpSpPr>
                <a:grpSpLocks/>
              </p:cNvGrpSpPr>
              <p:nvPr/>
            </p:nvGrpSpPr>
            <p:grpSpPr bwMode="auto">
              <a:xfrm>
                <a:off x="3037" y="1726"/>
                <a:ext cx="849" cy="1092"/>
                <a:chOff x="3037" y="1726"/>
                <a:chExt cx="849" cy="1092"/>
              </a:xfrm>
            </p:grpSpPr>
            <p:sp>
              <p:nvSpPr>
                <p:cNvPr id="26665" name="Rectangle 46"/>
                <p:cNvSpPr>
                  <a:spLocks noChangeArrowheads="1"/>
                </p:cNvSpPr>
                <p:nvPr/>
              </p:nvSpPr>
              <p:spPr bwMode="auto">
                <a:xfrm>
                  <a:off x="3080" y="1726"/>
                  <a:ext cx="763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median, percentiles, rank correlation, run tests, sign tests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1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66" name="Rectangle 47"/>
                <p:cNvSpPr>
                  <a:spLocks noChangeArrowheads="1"/>
                </p:cNvSpPr>
                <p:nvPr/>
              </p:nvSpPr>
              <p:spPr bwMode="auto">
                <a:xfrm>
                  <a:off x="3037" y="1726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8"/>
              <p:cNvGrpSpPr>
                <a:grpSpLocks/>
              </p:cNvGrpSpPr>
              <p:nvPr/>
            </p:nvGrpSpPr>
            <p:grpSpPr bwMode="auto">
              <a:xfrm>
                <a:off x="0" y="2818"/>
                <a:ext cx="684" cy="1092"/>
                <a:chOff x="0" y="2818"/>
                <a:chExt cx="684" cy="1092"/>
              </a:xfrm>
            </p:grpSpPr>
            <p:sp>
              <p:nvSpPr>
                <p:cNvPr id="26663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2818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Interval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64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2818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51"/>
              <p:cNvGrpSpPr>
                <a:grpSpLocks/>
              </p:cNvGrpSpPr>
              <p:nvPr/>
            </p:nvGrpSpPr>
            <p:grpSpPr bwMode="auto">
              <a:xfrm>
                <a:off x="684" y="2818"/>
                <a:ext cx="1403" cy="1092"/>
                <a:chOff x="684" y="2818"/>
                <a:chExt cx="1403" cy="1092"/>
              </a:xfrm>
            </p:grpSpPr>
            <p:sp>
              <p:nvSpPr>
                <p:cNvPr id="26661" name="Rectangle 52"/>
                <p:cNvSpPr>
                  <a:spLocks noChangeArrowheads="1"/>
                </p:cNvSpPr>
                <p:nvPr/>
              </p:nvSpPr>
              <p:spPr bwMode="auto">
                <a:xfrm>
                  <a:off x="727" y="2818"/>
                  <a:ext cx="1317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For interval attributes, the differences between values are meaningful, i.e., a unit of measurement exists.  </a:t>
                  </a:r>
                  <a:b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(+, - )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62" name="Rectangle 53"/>
                <p:cNvSpPr>
                  <a:spLocks noChangeArrowheads="1"/>
                </p:cNvSpPr>
                <p:nvPr/>
              </p:nvSpPr>
              <p:spPr bwMode="auto">
                <a:xfrm>
                  <a:off x="684" y="2818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54"/>
              <p:cNvGrpSpPr>
                <a:grpSpLocks/>
              </p:cNvGrpSpPr>
              <p:nvPr/>
            </p:nvGrpSpPr>
            <p:grpSpPr bwMode="auto">
              <a:xfrm>
                <a:off x="2087" y="2818"/>
                <a:ext cx="950" cy="1092"/>
                <a:chOff x="2087" y="2818"/>
                <a:chExt cx="950" cy="1092"/>
              </a:xfrm>
            </p:grpSpPr>
            <p:sp>
              <p:nvSpPr>
                <p:cNvPr id="266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0" y="2818"/>
                  <a:ext cx="86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calendar dates, temperature in Celsius or Fahrenheit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60" name="Rectangle 56"/>
                <p:cNvSpPr>
                  <a:spLocks noChangeArrowheads="1"/>
                </p:cNvSpPr>
                <p:nvPr/>
              </p:nvSpPr>
              <p:spPr bwMode="auto">
                <a:xfrm>
                  <a:off x="2087" y="2818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57"/>
              <p:cNvGrpSpPr>
                <a:grpSpLocks/>
              </p:cNvGrpSpPr>
              <p:nvPr/>
            </p:nvGrpSpPr>
            <p:grpSpPr bwMode="auto">
              <a:xfrm>
                <a:off x="3037" y="2818"/>
                <a:ext cx="849" cy="1092"/>
                <a:chOff x="3037" y="2818"/>
                <a:chExt cx="849" cy="1092"/>
              </a:xfrm>
            </p:grpSpPr>
            <p:sp>
              <p:nvSpPr>
                <p:cNvPr id="26657" name="Rectangle 58"/>
                <p:cNvSpPr>
                  <a:spLocks noChangeArrowheads="1"/>
                </p:cNvSpPr>
                <p:nvPr/>
              </p:nvSpPr>
              <p:spPr bwMode="auto">
                <a:xfrm>
                  <a:off x="3080" y="2818"/>
                  <a:ext cx="763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mean, standard deviation, Pearson's correlation, </a:t>
                  </a:r>
                  <a:r>
                    <a:rPr lang="en-US" sz="1400" b="0" i="1" dirty="0">
                      <a:latin typeface="Times New Roman" pitchFamily="18" charset="0"/>
                      <a:ea typeface="MS Mincho" pitchFamily="49" charset="-128"/>
                    </a:rPr>
                    <a:t>t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 and </a:t>
                  </a:r>
                  <a:r>
                    <a:rPr lang="en-US" sz="1400" b="0" i="1" dirty="0">
                      <a:latin typeface="Times New Roman" pitchFamily="18" charset="0"/>
                      <a:ea typeface="MS Mincho" pitchFamily="49" charset="-128"/>
                    </a:rPr>
                    <a:t>F</a:t>
                  </a:r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 tests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58" name="Rectangle 59"/>
                <p:cNvSpPr>
                  <a:spLocks noChangeArrowheads="1"/>
                </p:cNvSpPr>
                <p:nvPr/>
              </p:nvSpPr>
              <p:spPr bwMode="auto">
                <a:xfrm>
                  <a:off x="3037" y="2818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0"/>
              <p:cNvGrpSpPr>
                <a:grpSpLocks/>
              </p:cNvGrpSpPr>
              <p:nvPr/>
            </p:nvGrpSpPr>
            <p:grpSpPr bwMode="auto">
              <a:xfrm>
                <a:off x="0" y="3910"/>
                <a:ext cx="684" cy="1360"/>
                <a:chOff x="0" y="3910"/>
                <a:chExt cx="684" cy="1360"/>
              </a:xfrm>
            </p:grpSpPr>
            <p:sp>
              <p:nvSpPr>
                <p:cNvPr id="26655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3910"/>
                  <a:ext cx="598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Ratio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6656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3910"/>
                  <a:ext cx="684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63"/>
              <p:cNvGrpSpPr>
                <a:grpSpLocks/>
              </p:cNvGrpSpPr>
              <p:nvPr/>
            </p:nvGrpSpPr>
            <p:grpSpPr bwMode="auto">
              <a:xfrm>
                <a:off x="684" y="3910"/>
                <a:ext cx="1403" cy="1360"/>
                <a:chOff x="684" y="3910"/>
                <a:chExt cx="1403" cy="1360"/>
              </a:xfrm>
            </p:grpSpPr>
            <p:sp>
              <p:nvSpPr>
                <p:cNvPr id="26653" name="Rectangle 64"/>
                <p:cNvSpPr>
                  <a:spLocks noChangeArrowheads="1"/>
                </p:cNvSpPr>
                <p:nvPr/>
              </p:nvSpPr>
              <p:spPr bwMode="auto">
                <a:xfrm>
                  <a:off x="727" y="3910"/>
                  <a:ext cx="1317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For ratio variables, both differences and ratios are meaningful. (*, /)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54" name="Rectangle 65"/>
                <p:cNvSpPr>
                  <a:spLocks noChangeArrowheads="1"/>
                </p:cNvSpPr>
                <p:nvPr/>
              </p:nvSpPr>
              <p:spPr bwMode="auto">
                <a:xfrm>
                  <a:off x="684" y="3910"/>
                  <a:ext cx="1403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66"/>
              <p:cNvGrpSpPr>
                <a:grpSpLocks/>
              </p:cNvGrpSpPr>
              <p:nvPr/>
            </p:nvGrpSpPr>
            <p:grpSpPr bwMode="auto">
              <a:xfrm>
                <a:off x="2087" y="3910"/>
                <a:ext cx="950" cy="1360"/>
                <a:chOff x="2087" y="3910"/>
                <a:chExt cx="950" cy="1360"/>
              </a:xfrm>
            </p:grpSpPr>
            <p:sp>
              <p:nvSpPr>
                <p:cNvPr id="26651" name="Rectangle 67"/>
                <p:cNvSpPr>
                  <a:spLocks noChangeArrowheads="1"/>
                </p:cNvSpPr>
                <p:nvPr/>
              </p:nvSpPr>
              <p:spPr bwMode="auto">
                <a:xfrm>
                  <a:off x="2130" y="3910"/>
                  <a:ext cx="864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temperature in Kelvin, monetary quantities, counts, age, mass, length, electrical current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52" name="Rectangle 68"/>
                <p:cNvSpPr>
                  <a:spLocks noChangeArrowheads="1"/>
                </p:cNvSpPr>
                <p:nvPr/>
              </p:nvSpPr>
              <p:spPr bwMode="auto">
                <a:xfrm>
                  <a:off x="2087" y="3910"/>
                  <a:ext cx="950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69"/>
              <p:cNvGrpSpPr>
                <a:grpSpLocks/>
              </p:cNvGrpSpPr>
              <p:nvPr/>
            </p:nvGrpSpPr>
            <p:grpSpPr bwMode="auto">
              <a:xfrm>
                <a:off x="3037" y="3910"/>
                <a:ext cx="849" cy="1360"/>
                <a:chOff x="3037" y="3910"/>
                <a:chExt cx="849" cy="1360"/>
              </a:xfrm>
            </p:grpSpPr>
            <p:sp>
              <p:nvSpPr>
                <p:cNvPr id="26649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0" y="3910"/>
                  <a:ext cx="763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400" b="0" dirty="0">
                      <a:latin typeface="Times New Roman" pitchFamily="18" charset="0"/>
                      <a:ea typeface="MS Mincho" pitchFamily="49" charset="-128"/>
                    </a:rPr>
                    <a:t>geometric mean, harmonic mean, percent variation</a:t>
                  </a:r>
                  <a:endParaRPr lang="en-US" sz="1400" b="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6650" name="Rectangle 71"/>
                <p:cNvSpPr>
                  <a:spLocks noChangeArrowheads="1"/>
                </p:cNvSpPr>
                <p:nvPr/>
              </p:nvSpPr>
              <p:spPr bwMode="auto">
                <a:xfrm>
                  <a:off x="3037" y="3910"/>
                  <a:ext cx="849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628" name="Rectangle 72"/>
            <p:cNvSpPr>
              <a:spLocks noChangeArrowheads="1"/>
            </p:cNvSpPr>
            <p:nvPr/>
          </p:nvSpPr>
          <p:spPr bwMode="auto">
            <a:xfrm>
              <a:off x="-2" y="-2"/>
              <a:ext cx="3890" cy="527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Cosine Similarity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smtClean="0">
                <a:cs typeface="Times New Roman" pitchFamily="18" charset="0"/>
              </a:rPr>
              <a:t> If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 and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smtClean="0">
                <a:cs typeface="Times New Roman" pitchFamily="18" charset="0"/>
              </a:rPr>
              <a:t>             cos(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i="1" smtClean="0">
                <a:cs typeface="Times New Roman" pitchFamily="18" charset="0"/>
              </a:rPr>
              <a:t>, 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 ) =  (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) / ||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|| ||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|| ,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smtClean="0">
                <a:cs typeface="Times New Roman" pitchFamily="18" charset="0"/>
              </a:rPr>
              <a:t>   where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smtClean="0">
                <a:cs typeface="Times New Roman" pitchFamily="18" charset="0"/>
              </a:rPr>
              <a:t> indicates vector dot product and || </a:t>
            </a:r>
            <a:r>
              <a:rPr lang="en-US" sz="1600" i="1" smtClean="0">
                <a:cs typeface="Times New Roman" pitchFamily="18" charset="0"/>
              </a:rPr>
              <a:t>d </a:t>
            </a:r>
            <a:r>
              <a:rPr lang="en-US" sz="1600" smtClean="0">
                <a:cs typeface="Times New Roman" pitchFamily="18" charset="0"/>
              </a:rPr>
              <a:t>|| is  the   length of vector </a:t>
            </a:r>
            <a:r>
              <a:rPr lang="en-US" sz="1600" i="1" smtClean="0">
                <a:cs typeface="Times New Roman" pitchFamily="18" charset="0"/>
              </a:rPr>
              <a:t>d</a:t>
            </a:r>
            <a:r>
              <a:rPr lang="en-US" sz="1600" smtClean="0">
                <a:cs typeface="Times New Roman" pitchFamily="18" charset="0"/>
              </a:rPr>
              <a:t>.</a:t>
            </a:r>
            <a:r>
              <a:rPr lang="en-US" sz="2000" smtClean="0">
                <a:cs typeface="Times New Roman" pitchFamily="18" charset="0"/>
              </a:rPr>
              <a:t>  </a:t>
            </a:r>
          </a:p>
          <a:p>
            <a:pPr marL="2514600" lvl="4" indent="-342900" algn="just">
              <a:lnSpc>
                <a:spcPct val="90000"/>
              </a:lnSpc>
            </a:pPr>
            <a:endParaRPr lang="en-US" sz="1600" smtClean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smtClean="0">
                <a:cs typeface="Times New Roman" pitchFamily="18" charset="0"/>
              </a:rPr>
              <a:t> Example: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0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i="1" smtClean="0">
                <a:cs typeface="Times New Roman" pitchFamily="18" charset="0"/>
              </a:rPr>
              <a:t>  	</a:t>
            </a:r>
            <a:r>
              <a:rPr lang="en-US" sz="1800" i="1" smtClean="0">
                <a:cs typeface="Times New Roman" pitchFamily="18" charset="0"/>
              </a:rPr>
              <a:t>d</a:t>
            </a:r>
            <a:r>
              <a:rPr lang="en-US" sz="1800" i="1" baseline="-30000" smtClean="0">
                <a:cs typeface="Times New Roman" pitchFamily="18" charset="0"/>
              </a:rPr>
              <a:t>1</a:t>
            </a:r>
            <a:r>
              <a:rPr lang="en-US" sz="1800" i="1" smtClean="0">
                <a:cs typeface="Times New Roman" pitchFamily="18" charset="0"/>
              </a:rPr>
              <a:t> </a:t>
            </a:r>
            <a:r>
              <a:rPr lang="en-US" sz="1800" b="1" smtClean="0">
                <a:cs typeface="Times New Roman" pitchFamily="18" charset="0"/>
              </a:rPr>
              <a:t>=  3 2 0 5 0 0 0 2 0 0 	</a:t>
            </a:r>
            <a:endParaRPr lang="en-US" sz="18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i="1" smtClean="0">
                <a:cs typeface="Times New Roman" pitchFamily="18" charset="0"/>
              </a:rPr>
              <a:t>   	d</a:t>
            </a:r>
            <a:r>
              <a:rPr lang="en-US" sz="1800" i="1" baseline="-30000" smtClean="0">
                <a:cs typeface="Times New Roman" pitchFamily="18" charset="0"/>
              </a:rPr>
              <a:t>2</a:t>
            </a:r>
            <a:r>
              <a:rPr lang="en-US" sz="1800" b="1" smtClean="0">
                <a:cs typeface="Times New Roman" pitchFamily="18" charset="0"/>
              </a:rPr>
              <a:t> =  1 0 0 0 0 0 0 1 0 2</a:t>
            </a:r>
            <a:r>
              <a:rPr lang="en-US" sz="1800" smtClean="0"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i="1" smtClean="0">
                <a:cs typeface="Times New Roman" pitchFamily="18" charset="0"/>
              </a:rPr>
              <a:t>    d</a:t>
            </a:r>
            <a:r>
              <a:rPr lang="en-US" sz="1600" i="1" baseline="-30000" smtClean="0">
                <a:cs typeface="Times New Roman" pitchFamily="18" charset="0"/>
              </a:rPr>
              <a:t>1</a:t>
            </a:r>
            <a:r>
              <a:rPr lang="en-US" sz="1600" smtClean="0">
                <a:cs typeface="Times New Roman" pitchFamily="18" charset="0"/>
              </a:rPr>
              <a:t>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smtClean="0">
                <a:cs typeface="Times New Roman" pitchFamily="18" charset="0"/>
              </a:rPr>
              <a:t> </a:t>
            </a:r>
            <a:r>
              <a:rPr lang="en-US" sz="1600" i="1" smtClean="0">
                <a:cs typeface="Times New Roman" pitchFamily="18" charset="0"/>
              </a:rPr>
              <a:t>d</a:t>
            </a:r>
            <a:r>
              <a:rPr lang="en-US" sz="1600" i="1" baseline="-30000" smtClean="0">
                <a:cs typeface="Times New Roman" pitchFamily="18" charset="0"/>
              </a:rPr>
              <a:t>2</a:t>
            </a:r>
            <a:r>
              <a:rPr lang="en-US" sz="1600" smtClean="0"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smtClean="0">
                <a:cs typeface="Times New Roman" pitchFamily="18" charset="0"/>
              </a:rPr>
              <a:t>   </a:t>
            </a:r>
            <a:r>
              <a:rPr lang="en-US" sz="1600" smtClean="0">
                <a:cs typeface="Times New Roman" pitchFamily="18" charset="0"/>
              </a:rPr>
              <a:t>||</a:t>
            </a:r>
            <a:r>
              <a:rPr lang="en-US" sz="1600" i="1" smtClean="0">
                <a:cs typeface="Times New Roman" pitchFamily="18" charset="0"/>
              </a:rPr>
              <a:t>d</a:t>
            </a:r>
            <a:r>
              <a:rPr lang="en-US" sz="1600" i="1" baseline="-30000" smtClean="0">
                <a:cs typeface="Times New Roman" pitchFamily="18" charset="0"/>
              </a:rPr>
              <a:t>1</a:t>
            </a:r>
            <a:r>
              <a:rPr lang="en-US" sz="1600" smtClean="0"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smtClean="0">
                <a:cs typeface="Times New Roman" pitchFamily="18" charset="0"/>
              </a:rPr>
              <a:t>0.5</a:t>
            </a:r>
            <a:r>
              <a:rPr lang="en-US" sz="1600" smtClean="0">
                <a:cs typeface="Times New Roman" pitchFamily="18" charset="0"/>
              </a:rPr>
              <a:t> =  (42) </a:t>
            </a:r>
            <a:r>
              <a:rPr lang="en-US" sz="1600" b="1" baseline="30000" smtClean="0">
                <a:cs typeface="Times New Roman" pitchFamily="18" charset="0"/>
              </a:rPr>
              <a:t>0.5</a:t>
            </a:r>
            <a:r>
              <a:rPr lang="en-US" sz="1600" smtClean="0">
                <a:cs typeface="Times New Roman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smtClean="0">
                <a:cs typeface="Times New Roman" pitchFamily="18" charset="0"/>
              </a:rPr>
              <a:t>    ||</a:t>
            </a:r>
            <a:r>
              <a:rPr lang="en-US" sz="1600" i="1" smtClean="0">
                <a:cs typeface="Times New Roman" pitchFamily="18" charset="0"/>
              </a:rPr>
              <a:t>d</a:t>
            </a:r>
            <a:r>
              <a:rPr lang="en-US" sz="1600" i="1" baseline="-30000" smtClean="0">
                <a:cs typeface="Times New Roman" pitchFamily="18" charset="0"/>
              </a:rPr>
              <a:t>2</a:t>
            </a:r>
            <a:r>
              <a:rPr lang="en-US" sz="1600" smtClean="0">
                <a:cs typeface="Times New Roman" pitchFamily="18" charset="0"/>
              </a:rPr>
              <a:t>|| = (1*1+0*0+0*0+0*0+0*0+0*0+0*0+1*1+0*0+2*2)</a:t>
            </a:r>
            <a:r>
              <a:rPr lang="en-US" sz="1600" baseline="30000" smtClean="0">
                <a:cs typeface="Times New Roman" pitchFamily="18" charset="0"/>
              </a:rPr>
              <a:t> </a:t>
            </a:r>
            <a:r>
              <a:rPr lang="en-US" sz="1600" b="1" baseline="30000" smtClean="0">
                <a:cs typeface="Times New Roman" pitchFamily="18" charset="0"/>
              </a:rPr>
              <a:t>0.5</a:t>
            </a:r>
            <a:r>
              <a:rPr lang="en-US" sz="1600" baseline="30000" smtClean="0">
                <a:cs typeface="Times New Roman" pitchFamily="18" charset="0"/>
              </a:rPr>
              <a:t> </a:t>
            </a:r>
            <a:r>
              <a:rPr lang="en-US" sz="1600" smtClean="0">
                <a:cs typeface="Times New Roman" pitchFamily="18" charset="0"/>
              </a:rPr>
              <a:t>= (6) </a:t>
            </a:r>
            <a:r>
              <a:rPr lang="en-US" sz="1600" b="1" baseline="30000" smtClean="0">
                <a:cs typeface="Times New Roman" pitchFamily="18" charset="0"/>
              </a:rPr>
              <a:t>0.5</a:t>
            </a:r>
            <a:r>
              <a:rPr lang="en-US" sz="1600" smtClean="0">
                <a:cs typeface="Times New Roman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smtClean="0">
                <a:cs typeface="Times New Roman" pitchFamily="18" charset="0"/>
              </a:rPr>
              <a:t>    	cos( </a:t>
            </a:r>
            <a:r>
              <a:rPr lang="en-US" sz="1800" i="1" smtClean="0">
                <a:cs typeface="Times New Roman" pitchFamily="18" charset="0"/>
              </a:rPr>
              <a:t>d</a:t>
            </a:r>
            <a:r>
              <a:rPr lang="en-US" sz="1800" i="1" baseline="-30000" smtClean="0">
                <a:cs typeface="Times New Roman" pitchFamily="18" charset="0"/>
              </a:rPr>
              <a:t>1</a:t>
            </a:r>
            <a:r>
              <a:rPr lang="en-US" sz="1800" i="1" smtClean="0">
                <a:cs typeface="Times New Roman" pitchFamily="18" charset="0"/>
              </a:rPr>
              <a:t>, d</a:t>
            </a:r>
            <a:r>
              <a:rPr lang="en-US" sz="1800" i="1" baseline="-30000" smtClean="0">
                <a:cs typeface="Times New Roman" pitchFamily="18" charset="0"/>
              </a:rPr>
              <a:t>2</a:t>
            </a:r>
            <a:r>
              <a:rPr lang="en-US" sz="1800" smtClean="0">
                <a:cs typeface="Times New Roman" pitchFamily="18" charset="0"/>
              </a:rPr>
              <a:t> ) = .3150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Correlation measures the linear relationship between objects</a:t>
            </a:r>
          </a:p>
          <a:p>
            <a:r>
              <a:rPr lang="en-US" sz="2000" dirty="0" smtClean="0"/>
              <a:t>To compute correlation, we standardize data objects, p and q, and then take their dot product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574800" y="3443288"/>
          <a:ext cx="5511800" cy="685800"/>
        </p:xfrm>
        <a:graphic>
          <a:graphicData uri="http://schemas.openxmlformats.org/presentationml/2006/ole">
            <p:oleObj spid="_x0000_s17410" name="Equation" r:id="rId3" imgW="1841400" imgH="228600" progId="Equation.3">
              <p:embed/>
            </p:oleObj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p:oleObj spid="_x0000_s17411" name="Equation" r:id="rId4" imgW="1752480" imgH="228600" progId="Equation.3">
              <p:embed/>
            </p:oleObj>
          </a:graphicData>
        </a:graphic>
      </p:graphicFrame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1628775" y="5348288"/>
          <a:ext cx="4643438" cy="595312"/>
        </p:xfrm>
        <a:graphic>
          <a:graphicData uri="http://schemas.openxmlformats.org/presentationml/2006/ole">
            <p:oleObj spid="_x0000_s17412" name="Equation" r:id="rId5" imgW="15872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smtClean="0"/>
              <a:t>Visually Evaluating Correlation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28600" y="990600"/>
          <a:ext cx="6096000" cy="5381625"/>
        </p:xfrm>
        <a:graphic>
          <a:graphicData uri="http://schemas.openxmlformats.org/presentationml/2006/ole">
            <p:oleObj spid="_x0000_s18434" name="Bitmap Image" r:id="rId3" imgW="6035563" imgH="5784081" progId="PBrush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182880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Scatter plots showing the similarity from –1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304800"/>
            <a:ext cx="8153400" cy="6276975"/>
            <a:chOff x="-2" y="-2"/>
            <a:chExt cx="3761" cy="416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3757" cy="4160"/>
              <a:chOff x="0" y="0"/>
              <a:chExt cx="3757" cy="416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27700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2770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800">
                        <a:latin typeface="Times New Roman" pitchFamily="18" charset="0"/>
                        <a:cs typeface="Times New Roman" pitchFamily="18" charset="0"/>
                      </a:rPr>
                      <a:t>Attribute Level</a:t>
                    </a:r>
                    <a:endParaRPr lang="en-US" sz="18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18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70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684" y="0"/>
                <a:ext cx="1691" cy="596"/>
                <a:chOff x="684" y="0"/>
                <a:chExt cx="1691" cy="596"/>
              </a:xfrm>
            </p:grpSpPr>
            <p:sp>
              <p:nvSpPr>
                <p:cNvPr id="27696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691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1"/>
                <p:cNvGrpSpPr>
                  <a:grpSpLocks/>
                </p:cNvGrpSpPr>
                <p:nvPr/>
              </p:nvGrpSpPr>
              <p:grpSpPr bwMode="auto">
                <a:xfrm>
                  <a:off x="684" y="0"/>
                  <a:ext cx="1691" cy="596"/>
                  <a:chOff x="684" y="0"/>
                  <a:chExt cx="1691" cy="596"/>
                </a:xfrm>
              </p:grpSpPr>
              <p:sp>
                <p:nvSpPr>
                  <p:cNvPr id="2769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605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800">
                        <a:latin typeface="Times New Roman" pitchFamily="18" charset="0"/>
                        <a:cs typeface="Times New Roman" pitchFamily="18" charset="0"/>
                      </a:rPr>
                      <a:t>Transformation</a:t>
                    </a:r>
                    <a:endParaRPr lang="en-US" sz="18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18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69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691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>
                <a:off x="2375" y="0"/>
                <a:ext cx="1382" cy="596"/>
                <a:chOff x="2375" y="0"/>
                <a:chExt cx="1382" cy="596"/>
              </a:xfrm>
            </p:grpSpPr>
            <p:sp>
              <p:nvSpPr>
                <p:cNvPr id="27692" name="Rectangle 15"/>
                <p:cNvSpPr>
                  <a:spLocks noChangeArrowheads="1"/>
                </p:cNvSpPr>
                <p:nvPr/>
              </p:nvSpPr>
              <p:spPr bwMode="auto">
                <a:xfrm>
                  <a:off x="2375" y="0"/>
                  <a:ext cx="1382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6"/>
                <p:cNvGrpSpPr>
                  <a:grpSpLocks/>
                </p:cNvGrpSpPr>
                <p:nvPr/>
              </p:nvGrpSpPr>
              <p:grpSpPr bwMode="auto">
                <a:xfrm>
                  <a:off x="2375" y="0"/>
                  <a:ext cx="1382" cy="596"/>
                  <a:chOff x="2375" y="0"/>
                  <a:chExt cx="1382" cy="596"/>
                </a:xfrm>
              </p:grpSpPr>
              <p:sp>
                <p:nvSpPr>
                  <p:cNvPr id="2769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418" y="0"/>
                    <a:ext cx="1296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800">
                        <a:latin typeface="Times New Roman" pitchFamily="18" charset="0"/>
                        <a:cs typeface="Times New Roman" pitchFamily="18" charset="0"/>
                      </a:rPr>
                      <a:t>Comments</a:t>
                    </a:r>
                    <a:endParaRPr lang="en-US" sz="18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18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69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0"/>
                    <a:ext cx="1382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0" y="596"/>
                <a:ext cx="684" cy="824"/>
                <a:chOff x="0" y="596"/>
                <a:chExt cx="684" cy="824"/>
              </a:xfrm>
            </p:grpSpPr>
            <p:sp>
              <p:nvSpPr>
                <p:cNvPr id="27690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Nominal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91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2"/>
              <p:cNvGrpSpPr>
                <a:grpSpLocks/>
              </p:cNvGrpSpPr>
              <p:nvPr/>
            </p:nvGrpSpPr>
            <p:grpSpPr bwMode="auto">
              <a:xfrm>
                <a:off x="684" y="596"/>
                <a:ext cx="1691" cy="824"/>
                <a:chOff x="684" y="596"/>
                <a:chExt cx="1691" cy="824"/>
              </a:xfrm>
            </p:grpSpPr>
            <p:sp>
              <p:nvSpPr>
                <p:cNvPr id="27688" name="Rectangle 23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605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ea typeface="MS Mincho" pitchFamily="49" charset="-128"/>
                    </a:rPr>
                    <a:t>Any permutation of values</a:t>
                  </a:r>
                  <a:endParaRPr lang="en-US" sz="18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89" name="Rectangle 24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691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375" y="596"/>
                <a:ext cx="1382" cy="824"/>
                <a:chOff x="2375" y="596"/>
                <a:chExt cx="1382" cy="824"/>
              </a:xfrm>
            </p:grpSpPr>
            <p:sp>
              <p:nvSpPr>
                <p:cNvPr id="27686" name="Rectangle 26"/>
                <p:cNvSpPr>
                  <a:spLocks noChangeArrowheads="1"/>
                </p:cNvSpPr>
                <p:nvPr/>
              </p:nvSpPr>
              <p:spPr bwMode="auto">
                <a:xfrm>
                  <a:off x="2418" y="596"/>
                  <a:ext cx="1296" cy="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If all employee ID numbers were reassigned, would it make any difference?</a:t>
                  </a: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87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596"/>
                  <a:ext cx="1382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0" y="1420"/>
                <a:ext cx="684" cy="1092"/>
                <a:chOff x="0" y="1420"/>
                <a:chExt cx="684" cy="1092"/>
              </a:xfrm>
            </p:grpSpPr>
            <p:sp>
              <p:nvSpPr>
                <p:cNvPr id="27684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420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Ordinal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85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420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684" y="1420"/>
                <a:ext cx="1691" cy="1092"/>
                <a:chOff x="684" y="1420"/>
                <a:chExt cx="1691" cy="1092"/>
              </a:xfrm>
            </p:grpSpPr>
            <p:sp>
              <p:nvSpPr>
                <p:cNvPr id="27682" name="Rectangle 32"/>
                <p:cNvSpPr>
                  <a:spLocks noChangeArrowheads="1"/>
                </p:cNvSpPr>
                <p:nvPr/>
              </p:nvSpPr>
              <p:spPr bwMode="auto">
                <a:xfrm>
                  <a:off x="727" y="1420"/>
                  <a:ext cx="1605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ea typeface="MS Mincho" pitchFamily="49" charset="-128"/>
                    </a:rPr>
                    <a:t>An order preserving change of values, i.e., </a:t>
                  </a:r>
                  <a:br>
                    <a:rPr lang="en-US" sz="1800" b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  <a:t>new_value = f(old_value) </a:t>
                  </a:r>
                  <a:b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sz="1800" b="0">
                      <a:latin typeface="Times New Roman" pitchFamily="18" charset="0"/>
                      <a:ea typeface="MS Mincho" pitchFamily="49" charset="-128"/>
                    </a:rPr>
                    <a:t>where </a:t>
                  </a:r>
                  <a: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  <a:t>f</a:t>
                  </a:r>
                  <a:r>
                    <a:rPr lang="en-US" sz="1800" b="0">
                      <a:latin typeface="Times New Roman" pitchFamily="18" charset="0"/>
                      <a:ea typeface="MS Mincho" pitchFamily="49" charset="-128"/>
                    </a:rPr>
                    <a:t> is a monotonic function.</a:t>
                  </a:r>
                  <a:endParaRPr lang="en-US" sz="18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83" name="Rectangle 33"/>
                <p:cNvSpPr>
                  <a:spLocks noChangeArrowheads="1"/>
                </p:cNvSpPr>
                <p:nvPr/>
              </p:nvSpPr>
              <p:spPr bwMode="auto">
                <a:xfrm>
                  <a:off x="684" y="1420"/>
                  <a:ext cx="1691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2375" y="1420"/>
                <a:ext cx="1382" cy="1092"/>
                <a:chOff x="2375" y="1420"/>
                <a:chExt cx="1382" cy="1092"/>
              </a:xfrm>
            </p:grpSpPr>
            <p:sp>
              <p:nvSpPr>
                <p:cNvPr id="27680" name="Rectangle 35"/>
                <p:cNvSpPr>
                  <a:spLocks noChangeArrowheads="1"/>
                </p:cNvSpPr>
                <p:nvPr/>
              </p:nvSpPr>
              <p:spPr bwMode="auto">
                <a:xfrm>
                  <a:off x="2418" y="1420"/>
                  <a:ext cx="1296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An attribute encompassing the notion of good, better best can be represented equally well by the values {1, 2, 3} or by { 0.5, 1, 10}.</a:t>
                  </a: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81" name="Rectangle 36"/>
                <p:cNvSpPr>
                  <a:spLocks noChangeArrowheads="1"/>
                </p:cNvSpPr>
                <p:nvPr/>
              </p:nvSpPr>
              <p:spPr bwMode="auto">
                <a:xfrm>
                  <a:off x="2375" y="1420"/>
                  <a:ext cx="1382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0" y="2512"/>
                <a:ext cx="684" cy="1092"/>
                <a:chOff x="0" y="2512"/>
                <a:chExt cx="684" cy="1092"/>
              </a:xfrm>
            </p:grpSpPr>
            <p:sp>
              <p:nvSpPr>
                <p:cNvPr id="27678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2512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Interval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79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2512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0"/>
              <p:cNvGrpSpPr>
                <a:grpSpLocks/>
              </p:cNvGrpSpPr>
              <p:nvPr/>
            </p:nvGrpSpPr>
            <p:grpSpPr bwMode="auto">
              <a:xfrm>
                <a:off x="684" y="2512"/>
                <a:ext cx="1691" cy="1092"/>
                <a:chOff x="684" y="2512"/>
                <a:chExt cx="1691" cy="1092"/>
              </a:xfrm>
            </p:grpSpPr>
            <p:sp>
              <p:nvSpPr>
                <p:cNvPr id="27676" name="Rectangle 41"/>
                <p:cNvSpPr>
                  <a:spLocks noChangeArrowheads="1"/>
                </p:cNvSpPr>
                <p:nvPr/>
              </p:nvSpPr>
              <p:spPr bwMode="auto">
                <a:xfrm>
                  <a:off x="727" y="2512"/>
                  <a:ext cx="1605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  <a:t>new_value =a * old_value + b </a:t>
                  </a:r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where a and b are constants</a:t>
                  </a: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77" name="Rectangle 42"/>
                <p:cNvSpPr>
                  <a:spLocks noChangeArrowheads="1"/>
                </p:cNvSpPr>
                <p:nvPr/>
              </p:nvSpPr>
              <p:spPr bwMode="auto">
                <a:xfrm>
                  <a:off x="684" y="2512"/>
                  <a:ext cx="1691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3"/>
              <p:cNvGrpSpPr>
                <a:grpSpLocks/>
              </p:cNvGrpSpPr>
              <p:nvPr/>
            </p:nvGrpSpPr>
            <p:grpSpPr bwMode="auto">
              <a:xfrm>
                <a:off x="2375" y="2512"/>
                <a:ext cx="1382" cy="1092"/>
                <a:chOff x="2375" y="2512"/>
                <a:chExt cx="1382" cy="1092"/>
              </a:xfrm>
            </p:grpSpPr>
            <p:sp>
              <p:nvSpPr>
                <p:cNvPr id="27674" name="Rectangle 44"/>
                <p:cNvSpPr>
                  <a:spLocks noChangeArrowheads="1"/>
                </p:cNvSpPr>
                <p:nvPr/>
              </p:nvSpPr>
              <p:spPr bwMode="auto">
                <a:xfrm>
                  <a:off x="2418" y="2512"/>
                  <a:ext cx="1296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Thus, the Fahrenheit and Celsius temperature scales differ in terms of where their zero value is and the size of a unit (degree).</a:t>
                  </a: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75" name="Rectangle 45"/>
                <p:cNvSpPr>
                  <a:spLocks noChangeArrowheads="1"/>
                </p:cNvSpPr>
                <p:nvPr/>
              </p:nvSpPr>
              <p:spPr bwMode="auto">
                <a:xfrm>
                  <a:off x="2375" y="2512"/>
                  <a:ext cx="1382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6"/>
              <p:cNvGrpSpPr>
                <a:grpSpLocks/>
              </p:cNvGrpSpPr>
              <p:nvPr/>
            </p:nvGrpSpPr>
            <p:grpSpPr bwMode="auto">
              <a:xfrm>
                <a:off x="0" y="3604"/>
                <a:ext cx="684" cy="556"/>
                <a:chOff x="0" y="3604"/>
                <a:chExt cx="684" cy="556"/>
              </a:xfrm>
            </p:grpSpPr>
            <p:sp>
              <p:nvSpPr>
                <p:cNvPr id="27672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3604"/>
                  <a:ext cx="598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Ratio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7673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3604"/>
                  <a:ext cx="684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9"/>
              <p:cNvGrpSpPr>
                <a:grpSpLocks/>
              </p:cNvGrpSpPr>
              <p:nvPr/>
            </p:nvGrpSpPr>
            <p:grpSpPr bwMode="auto">
              <a:xfrm>
                <a:off x="684" y="3604"/>
                <a:ext cx="1691" cy="556"/>
                <a:chOff x="684" y="3604"/>
                <a:chExt cx="1691" cy="556"/>
              </a:xfrm>
            </p:grpSpPr>
            <p:sp>
              <p:nvSpPr>
                <p:cNvPr id="27670" name="Rectangle 50"/>
                <p:cNvSpPr>
                  <a:spLocks noChangeArrowheads="1"/>
                </p:cNvSpPr>
                <p:nvPr/>
              </p:nvSpPr>
              <p:spPr bwMode="auto">
                <a:xfrm>
                  <a:off x="727" y="3604"/>
                  <a:ext cx="1605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 i="1">
                      <a:latin typeface="Times New Roman" pitchFamily="18" charset="0"/>
                      <a:ea typeface="MS Mincho" pitchFamily="49" charset="-128"/>
                    </a:rPr>
                    <a:t>new_value = a * old_value</a:t>
                  </a:r>
                  <a:endParaRPr lang="en-US" sz="18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71" name="Rectangle 51"/>
                <p:cNvSpPr>
                  <a:spLocks noChangeArrowheads="1"/>
                </p:cNvSpPr>
                <p:nvPr/>
              </p:nvSpPr>
              <p:spPr bwMode="auto">
                <a:xfrm>
                  <a:off x="684" y="3604"/>
                  <a:ext cx="169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52"/>
              <p:cNvGrpSpPr>
                <a:grpSpLocks/>
              </p:cNvGrpSpPr>
              <p:nvPr/>
            </p:nvGrpSpPr>
            <p:grpSpPr bwMode="auto">
              <a:xfrm>
                <a:off x="2375" y="3604"/>
                <a:ext cx="1382" cy="556"/>
                <a:chOff x="2375" y="3604"/>
                <a:chExt cx="1382" cy="556"/>
              </a:xfrm>
            </p:grpSpPr>
            <p:sp>
              <p:nvSpPr>
                <p:cNvPr id="27668" name="Rectangle 53"/>
                <p:cNvSpPr>
                  <a:spLocks noChangeArrowheads="1"/>
                </p:cNvSpPr>
                <p:nvPr/>
              </p:nvSpPr>
              <p:spPr bwMode="auto">
                <a:xfrm>
                  <a:off x="2418" y="3604"/>
                  <a:ext cx="1296" cy="5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sz="1800" b="0">
                      <a:latin typeface="Times New Roman" pitchFamily="18" charset="0"/>
                      <a:cs typeface="Times New Roman" pitchFamily="18" charset="0"/>
                    </a:rPr>
                    <a:t>Length can be measured in meters or feet.</a:t>
                  </a:r>
                </a:p>
                <a:p>
                  <a:endParaRPr lang="en-US" sz="1800" b="0">
                    <a:latin typeface="Times New Roman" pitchFamily="18" charset="0"/>
                  </a:endParaRPr>
                </a:p>
              </p:txBody>
            </p:sp>
            <p:sp>
              <p:nvSpPr>
                <p:cNvPr id="27669" name="Rectangle 54"/>
                <p:cNvSpPr>
                  <a:spLocks noChangeArrowheads="1"/>
                </p:cNvSpPr>
                <p:nvPr/>
              </p:nvSpPr>
              <p:spPr bwMode="auto">
                <a:xfrm>
                  <a:off x="2375" y="3604"/>
                  <a:ext cx="1382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652" name="Rectangle 55"/>
            <p:cNvSpPr>
              <a:spLocks noChangeArrowheads="1"/>
            </p:cNvSpPr>
            <p:nvPr/>
          </p:nvSpPr>
          <p:spPr bwMode="auto">
            <a:xfrm>
              <a:off x="-2" y="-2"/>
              <a:ext cx="3761" cy="416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and Continuous Attributes 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Has only a finite or countably infinite set of values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Note: binary attributes are a special case of discrete attributes 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Continuous Attribute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Examples: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Continuous attributes are typically represented as floating-point variables.  </a:t>
            </a:r>
          </a:p>
          <a:p>
            <a:pPr lvl="4"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Types of data sets 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sz="2600" b="1" smtClean="0">
                <a:cs typeface="Times New Roman" pitchFamily="18" charset="0"/>
              </a:rPr>
              <a:t>Record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Data Matrix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Document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Transaction Data</a:t>
            </a:r>
            <a:endParaRPr lang="en-US" sz="1800" b="1" smtClean="0"/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sz="2600" b="1" smtClean="0">
                <a:cs typeface="Times New Roman" pitchFamily="18" charset="0"/>
              </a:rPr>
              <a:t>Graph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World Wide Web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Molecular Structures</a:t>
            </a:r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sz="2600" b="1" smtClean="0">
                <a:cs typeface="Times New Roman" pitchFamily="18" charset="0"/>
              </a:rPr>
              <a:t>Ordered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Spatial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Temporal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Sequential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1600" b="1" smtClean="0">
                <a:cs typeface="Times New Roman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r>
              <a:rPr lang="en-US" sz="2800" smtClean="0"/>
              <a:t>Important Characteristics of Structured Data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/>
          <a:lstStyle/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b="1" smtClean="0"/>
              <a:t>Dimensionality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b="1" smtClean="0"/>
              <a:t> Curse of Dimensionality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b="1" smtClean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b="1" smtClean="0"/>
              <a:t>Sparsity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b="1" smtClean="0"/>
              <a:t> Only presence counts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b="1" smtClean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b="1" smtClean="0"/>
              <a:t>Resolution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b="1" smtClean="0"/>
              <a:t> Patterns depend on the scale 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2160</Words>
  <Application>Microsoft Office PowerPoint</Application>
  <PresentationFormat>On-screen Show (4:3)</PresentationFormat>
  <Paragraphs>385</Paragraphs>
  <Slides>53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Office Theme</vt:lpstr>
      <vt:lpstr>Document</vt:lpstr>
      <vt:lpstr>VISIO</vt:lpstr>
      <vt:lpstr>Visio</vt:lpstr>
      <vt:lpstr>Equation</vt:lpstr>
      <vt:lpstr>Worksheet</vt:lpstr>
      <vt:lpstr>Bitmap Image</vt:lpstr>
      <vt:lpstr>Data Preprocessing</vt:lpstr>
      <vt:lpstr>What is Data?</vt:lpstr>
      <vt:lpstr>Types of Attributes </vt:lpstr>
      <vt:lpstr>Properties of Attribute Values </vt:lpstr>
      <vt:lpstr>Slide 5</vt:lpstr>
      <vt:lpstr>Slide 6</vt:lpstr>
      <vt:lpstr>Discrete and Continuous Attributes </vt:lpstr>
      <vt:lpstr>Types of data sets </vt:lpstr>
      <vt:lpstr>Important Characteristics of Structured Data</vt:lpstr>
      <vt:lpstr>Record Data </vt:lpstr>
      <vt:lpstr>Data Matrix </vt:lpstr>
      <vt:lpstr>Text Data</vt:lpstr>
      <vt:lpstr>Transaction Data</vt:lpstr>
      <vt:lpstr>Graph Data </vt:lpstr>
      <vt:lpstr>Ordered Data </vt:lpstr>
      <vt:lpstr>Ordered Data</vt:lpstr>
      <vt:lpstr>Data Quality </vt:lpstr>
      <vt:lpstr>Noise</vt:lpstr>
      <vt:lpstr>Outliers</vt:lpstr>
      <vt:lpstr>Missing Values</vt:lpstr>
      <vt:lpstr>Duplicate Data</vt:lpstr>
      <vt:lpstr>Data Preprocessing</vt:lpstr>
      <vt:lpstr>Aggregation</vt:lpstr>
      <vt:lpstr>Sampling </vt:lpstr>
      <vt:lpstr>Sampling … </vt:lpstr>
      <vt:lpstr>Types of Sampling</vt:lpstr>
      <vt:lpstr>Sample Size</vt:lpstr>
      <vt:lpstr>Curse of Dimensionality</vt:lpstr>
      <vt:lpstr>Dimensionality Reduction</vt:lpstr>
      <vt:lpstr>Dimensionality Reduction: PCA</vt:lpstr>
      <vt:lpstr>Dimensionality Reduction: PCA</vt:lpstr>
      <vt:lpstr>Feature Subset Selection</vt:lpstr>
      <vt:lpstr>Feature Subset Selection</vt:lpstr>
      <vt:lpstr>Feature Creation</vt:lpstr>
      <vt:lpstr>Mapping Data to a New Space</vt:lpstr>
      <vt:lpstr>Discretization</vt:lpstr>
      <vt:lpstr>Discretization</vt:lpstr>
      <vt:lpstr>Attribute Transformation</vt:lpstr>
      <vt:lpstr>Similarity and Dissimilarity</vt:lpstr>
      <vt:lpstr>Similarity/Dissimilarity for Simple Attributes</vt:lpstr>
      <vt:lpstr>Euclidean Distance</vt:lpstr>
      <vt:lpstr>Euclidean Distance</vt:lpstr>
      <vt:lpstr>Minkowski Distance</vt:lpstr>
      <vt:lpstr>Minkowski Distance: Examples</vt:lpstr>
      <vt:lpstr>Mahalanobis Distance</vt:lpstr>
      <vt:lpstr>Mahalanobis Distance</vt:lpstr>
      <vt:lpstr>Common Properties of a Distance</vt:lpstr>
      <vt:lpstr>Common Properties of a Similarity</vt:lpstr>
      <vt:lpstr>Similarity Between Binary Vectors</vt:lpstr>
      <vt:lpstr>Cosine Similarity</vt:lpstr>
      <vt:lpstr>Correlation</vt:lpstr>
      <vt:lpstr>Visually Evaluating Correlation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Pabitra Mitra</dc:creator>
  <cp:lastModifiedBy>Pabitra Mitra</cp:lastModifiedBy>
  <cp:revision>5</cp:revision>
  <dcterms:created xsi:type="dcterms:W3CDTF">2006-08-16T00:00:00Z</dcterms:created>
  <dcterms:modified xsi:type="dcterms:W3CDTF">2015-04-19T11:04:26Z</dcterms:modified>
</cp:coreProperties>
</file>