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gs/tag38.xml" ContentType="application/vnd.openxmlformats-officedocument.presentationml.tags+xml"/>
  <Override PartName="/ppt/slides/slide169.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tags/tag52.xml" ContentType="application/vnd.openxmlformats-officedocument.presentationml.tags+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tags/tag41.xml" ContentType="application/vnd.openxmlformats-officedocument.presentationml.tags+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tags/tag68.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tags/tag24.xml" ContentType="application/vnd.openxmlformats-officedocument.presentationml.tags+xml"/>
  <Override PartName="/ppt/slides/slide108.xml" ContentType="application/vnd.openxmlformats-officedocument.presentationml.slide+xml"/>
  <Override PartName="/ppt/slides/slide155.xml" ContentType="application/vnd.openxmlformats-officedocument.presentationml.slide+xml"/>
  <Override PartName="/ppt/tags/tag13.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tags/tag18.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slides/slide138.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tags/tag66.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55.xml" ContentType="application/vnd.openxmlformats-officedocument.presentationml.tags+xml"/>
  <Override PartName="/ppt/notesSlides/notesSlide51.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tags/tag15.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tags/tag34.xml" ContentType="application/vnd.openxmlformats-officedocument.presentationml.tags+xml"/>
  <Override PartName="/ppt/slides/slide118.xml" ContentType="application/vnd.openxmlformats-officedocument.presentationml.slide+xml"/>
  <Override PartName="/ppt/slides/slide165.xml" ContentType="application/vnd.openxmlformats-officedocument.presentationml.slide+xml"/>
  <Default Extension="doc" ContentType="application/msword"/>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slides/slide148.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Default Extension="xls" ContentType="application/vnd.ms-excel"/>
  <Override PartName="/ppt/tags/tag58.xml" ContentType="application/vnd.openxmlformats-officedocument.presentationml.tags+xml"/>
  <Override PartName="/ppt/notesSlides/notesSlide36.xml" ContentType="application/vnd.openxmlformats-officedocument.presentationml.notesSlide+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tags/tag47.xml" ContentType="application/vnd.openxmlformats-officedocument.presentationml.tags+xml"/>
  <Override PartName="/ppt/slides/slide12.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36.xml" ContentType="application/vnd.openxmlformats-officedocument.presentationml.tags+xml"/>
  <Override PartName="/ppt/slides/slide167.xml" ContentType="application/vnd.openxmlformats-officedocument.presentationml.slide+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tags/tag50.xml" ContentType="application/vnd.openxmlformats-officedocument.presentationml.tags+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8"/>
  </p:notesMasterIdLst>
  <p:sldIdLst>
    <p:sldId id="256" r:id="rId2"/>
    <p:sldId id="258" r:id="rId3"/>
    <p:sldId id="259" r:id="rId4"/>
    <p:sldId id="260" r:id="rId5"/>
    <p:sldId id="261" r:id="rId6"/>
    <p:sldId id="387"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28" r:id="rId62"/>
    <p:sldId id="330" r:id="rId63"/>
    <p:sldId id="331" r:id="rId64"/>
    <p:sldId id="332" r:id="rId65"/>
    <p:sldId id="333" r:id="rId66"/>
    <p:sldId id="334" r:id="rId67"/>
    <p:sldId id="335" r:id="rId68"/>
    <p:sldId id="338" r:id="rId69"/>
    <p:sldId id="339" r:id="rId70"/>
    <p:sldId id="340" r:id="rId71"/>
    <p:sldId id="341" r:id="rId72"/>
    <p:sldId id="342" r:id="rId73"/>
    <p:sldId id="343" r:id="rId74"/>
    <p:sldId id="344" r:id="rId75"/>
    <p:sldId id="345" r:id="rId76"/>
    <p:sldId id="346" r:id="rId77"/>
    <p:sldId id="347" r:id="rId78"/>
    <p:sldId id="350" r:id="rId79"/>
    <p:sldId id="354" r:id="rId80"/>
    <p:sldId id="355" r:id="rId81"/>
    <p:sldId id="386" r:id="rId82"/>
    <p:sldId id="356" r:id="rId83"/>
    <p:sldId id="357" r:id="rId84"/>
    <p:sldId id="358" r:id="rId85"/>
    <p:sldId id="359" r:id="rId86"/>
    <p:sldId id="360" r:id="rId87"/>
    <p:sldId id="361" r:id="rId88"/>
    <p:sldId id="362" r:id="rId89"/>
    <p:sldId id="363" r:id="rId90"/>
    <p:sldId id="364" r:id="rId91"/>
    <p:sldId id="365" r:id="rId92"/>
    <p:sldId id="366" r:id="rId93"/>
    <p:sldId id="367" r:id="rId94"/>
    <p:sldId id="368" r:id="rId95"/>
    <p:sldId id="369" r:id="rId96"/>
    <p:sldId id="370" r:id="rId97"/>
    <p:sldId id="371" r:id="rId98"/>
    <p:sldId id="372" r:id="rId99"/>
    <p:sldId id="373" r:id="rId100"/>
    <p:sldId id="374" r:id="rId101"/>
    <p:sldId id="375" r:id="rId102"/>
    <p:sldId id="376" r:id="rId103"/>
    <p:sldId id="377" r:id="rId104"/>
    <p:sldId id="378" r:id="rId105"/>
    <p:sldId id="379" r:id="rId106"/>
    <p:sldId id="380" r:id="rId107"/>
    <p:sldId id="381" r:id="rId108"/>
    <p:sldId id="382" r:id="rId109"/>
    <p:sldId id="383" r:id="rId110"/>
    <p:sldId id="384" r:id="rId111"/>
    <p:sldId id="385" r:id="rId112"/>
    <p:sldId id="388" r:id="rId113"/>
    <p:sldId id="390" r:id="rId114"/>
    <p:sldId id="391" r:id="rId115"/>
    <p:sldId id="392" r:id="rId116"/>
    <p:sldId id="393" r:id="rId117"/>
    <p:sldId id="394" r:id="rId118"/>
    <p:sldId id="395" r:id="rId119"/>
    <p:sldId id="396" r:id="rId120"/>
    <p:sldId id="397" r:id="rId121"/>
    <p:sldId id="398" r:id="rId122"/>
    <p:sldId id="399" r:id="rId123"/>
    <p:sldId id="400" r:id="rId124"/>
    <p:sldId id="401" r:id="rId125"/>
    <p:sldId id="402" r:id="rId126"/>
    <p:sldId id="403" r:id="rId127"/>
    <p:sldId id="404" r:id="rId128"/>
    <p:sldId id="405" r:id="rId129"/>
    <p:sldId id="406" r:id="rId130"/>
    <p:sldId id="407" r:id="rId131"/>
    <p:sldId id="408" r:id="rId132"/>
    <p:sldId id="409" r:id="rId133"/>
    <p:sldId id="410" r:id="rId134"/>
    <p:sldId id="411" r:id="rId135"/>
    <p:sldId id="412" r:id="rId136"/>
    <p:sldId id="413" r:id="rId137"/>
    <p:sldId id="414" r:id="rId138"/>
    <p:sldId id="415" r:id="rId139"/>
    <p:sldId id="416" r:id="rId140"/>
    <p:sldId id="417" r:id="rId141"/>
    <p:sldId id="418" r:id="rId142"/>
    <p:sldId id="419" r:id="rId143"/>
    <p:sldId id="420" r:id="rId144"/>
    <p:sldId id="421" r:id="rId145"/>
    <p:sldId id="422" r:id="rId146"/>
    <p:sldId id="423" r:id="rId147"/>
    <p:sldId id="424" r:id="rId148"/>
    <p:sldId id="425" r:id="rId149"/>
    <p:sldId id="426" r:id="rId150"/>
    <p:sldId id="427" r:id="rId151"/>
    <p:sldId id="428" r:id="rId152"/>
    <p:sldId id="429" r:id="rId153"/>
    <p:sldId id="430" r:id="rId154"/>
    <p:sldId id="431" r:id="rId155"/>
    <p:sldId id="432" r:id="rId156"/>
    <p:sldId id="433" r:id="rId157"/>
    <p:sldId id="434" r:id="rId158"/>
    <p:sldId id="435" r:id="rId159"/>
    <p:sldId id="436" r:id="rId160"/>
    <p:sldId id="437" r:id="rId161"/>
    <p:sldId id="438" r:id="rId162"/>
    <p:sldId id="441" r:id="rId163"/>
    <p:sldId id="442" r:id="rId164"/>
    <p:sldId id="443" r:id="rId165"/>
    <p:sldId id="444" r:id="rId166"/>
    <p:sldId id="445" r:id="rId167"/>
    <p:sldId id="446" r:id="rId168"/>
    <p:sldId id="447" r:id="rId169"/>
    <p:sldId id="448" r:id="rId170"/>
    <p:sldId id="449" r:id="rId171"/>
    <p:sldId id="450" r:id="rId172"/>
    <p:sldId id="451" r:id="rId173"/>
    <p:sldId id="452" r:id="rId174"/>
    <p:sldId id="453" r:id="rId175"/>
    <p:sldId id="454" r:id="rId176"/>
    <p:sldId id="455" r:id="rId177"/>
    <p:sldId id="456" r:id="rId178"/>
    <p:sldId id="457" r:id="rId179"/>
    <p:sldId id="458" r:id="rId180"/>
    <p:sldId id="459" r:id="rId181"/>
    <p:sldId id="460" r:id="rId182"/>
    <p:sldId id="461" r:id="rId183"/>
    <p:sldId id="462" r:id="rId184"/>
    <p:sldId id="463" r:id="rId185"/>
    <p:sldId id="464" r:id="rId186"/>
    <p:sldId id="465" r:id="rId1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5" Type="http://schemas.openxmlformats.org/officeDocument/2006/relationships/image" Target="../media/image22.emf"/><Relationship Id="rId4"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2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4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4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emf"/><Relationship Id="rId1" Type="http://schemas.openxmlformats.org/officeDocument/2006/relationships/image" Target="../media/image7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5" Type="http://schemas.openxmlformats.org/officeDocument/2006/relationships/image" Target="../media/image131.wmf"/><Relationship Id="rId4" Type="http://schemas.openxmlformats.org/officeDocument/2006/relationships/image" Target="../media/image13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4" Type="http://schemas.openxmlformats.org/officeDocument/2006/relationships/image" Target="../media/image135.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6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5" Type="http://schemas.openxmlformats.org/officeDocument/2006/relationships/image" Target="../media/image174.wmf"/><Relationship Id="rId4" Type="http://schemas.openxmlformats.org/officeDocument/2006/relationships/image" Target="../media/image173.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80.e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82.wmf"/><Relationship Id="rId1" Type="http://schemas.openxmlformats.org/officeDocument/2006/relationships/image" Target="../media/image181.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e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87.emf"/><Relationship Id="rId1" Type="http://schemas.openxmlformats.org/officeDocument/2006/relationships/image" Target="../media/image186.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88.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8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90.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94.wmf"/><Relationship Id="rId1" Type="http://schemas.openxmlformats.org/officeDocument/2006/relationships/image" Target="../media/image193.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97.wmf"/><Relationship Id="rId1" Type="http://schemas.openxmlformats.org/officeDocument/2006/relationships/image" Target="../media/image196.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99.emf"/><Relationship Id="rId1" Type="http://schemas.openxmlformats.org/officeDocument/2006/relationships/image" Target="../media/image198.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0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89DDAC-E4C1-4B7B-98C2-53BEC263F7B7}" type="datetimeFigureOut">
              <a:rPr lang="en-US" smtClean="0"/>
              <a:t>4/19/2015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514794-31BD-4B08-BCE3-8A7D1C27FC6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noTextEdit="1"/>
          </p:cNvSpPr>
          <p:nvPr>
            <p:ph type="sldImg"/>
          </p:nvPr>
        </p:nvSpPr>
        <p:spPr>
          <a:xfrm>
            <a:off x="1147763" y="685800"/>
            <a:ext cx="4568825" cy="3427413"/>
          </a:xfrm>
          <a:solidFill>
            <a:srgbClr val="FFFFFF"/>
          </a:solidFill>
          <a:ln/>
        </p:spPr>
      </p:sp>
      <p:sp>
        <p:nvSpPr>
          <p:cNvPr id="107523" name="Rectangle 3"/>
          <p:cNvSpPr>
            <a:spLocks noChangeArrowheads="1"/>
          </p:cNvSpPr>
          <p:nvPr>
            <p:ph type="body" idx="1"/>
          </p:nvPr>
        </p:nvSpPr>
        <p:spPr>
          <a:xfrm>
            <a:off x="913805" y="4342191"/>
            <a:ext cx="5030391" cy="4115405"/>
          </a:xfrm>
          <a:solidFill>
            <a:srgbClr val="FFFFFF"/>
          </a:solidFill>
          <a:ln>
            <a:solidFill>
              <a:srgbClr val="000000"/>
            </a:solidFill>
          </a:ln>
        </p:spPr>
        <p:txBody>
          <a:bodyPr lIns="89884" tIns="44943" rIns="89884" bIns="44943"/>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egnaposto immagine diapositiva 1"/>
          <p:cNvSpPr>
            <a:spLocks noGrp="1" noRot="1" noChangeAspect="1" noTextEdit="1"/>
          </p:cNvSpPr>
          <p:nvPr>
            <p:ph type="sldImg"/>
          </p:nvPr>
        </p:nvSpPr>
        <p:spPr>
          <a:ln/>
        </p:spPr>
      </p:sp>
      <p:sp>
        <p:nvSpPr>
          <p:cNvPr id="159747"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59748"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E2FF1603-9288-4AFB-AEED-6C48179B622B}" type="slidenum">
              <a:rPr lang="en-US" sz="1200"/>
              <a:pPr eaLnBrk="1" hangingPunct="1"/>
              <a:t>120</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egnaposto immagine diapositiva 1"/>
          <p:cNvSpPr>
            <a:spLocks noGrp="1" noRot="1" noChangeAspect="1" noTextEdit="1"/>
          </p:cNvSpPr>
          <p:nvPr>
            <p:ph type="sldImg"/>
          </p:nvPr>
        </p:nvSpPr>
        <p:spPr>
          <a:ln/>
        </p:spPr>
      </p:sp>
      <p:sp>
        <p:nvSpPr>
          <p:cNvPr id="160771"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60772"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4E94A39F-3CD5-4C79-9DCF-C66DA90290D1}" type="slidenum">
              <a:rPr lang="en-US" sz="1200"/>
              <a:pPr eaLnBrk="1" hangingPunct="1"/>
              <a:t>121</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egnaposto immagine diapositiva 1"/>
          <p:cNvSpPr>
            <a:spLocks noGrp="1" noRot="1" noChangeAspect="1" noTextEdit="1"/>
          </p:cNvSpPr>
          <p:nvPr>
            <p:ph type="sldImg"/>
          </p:nvPr>
        </p:nvSpPr>
        <p:spPr>
          <a:ln/>
        </p:spPr>
      </p:sp>
      <p:sp>
        <p:nvSpPr>
          <p:cNvPr id="161795"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61796"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AF5EC7CA-B84D-4AC2-8CD6-34149CE7F69A}" type="slidenum">
              <a:rPr lang="en-US" sz="1200"/>
              <a:pPr eaLnBrk="1" hangingPunct="1"/>
              <a:t>122</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egnaposto immagine diapositiva 1"/>
          <p:cNvSpPr>
            <a:spLocks noGrp="1" noRot="1" noChangeAspect="1" noTextEdit="1"/>
          </p:cNvSpPr>
          <p:nvPr>
            <p:ph type="sldImg"/>
          </p:nvPr>
        </p:nvSpPr>
        <p:spPr>
          <a:ln/>
        </p:spPr>
      </p:sp>
      <p:sp>
        <p:nvSpPr>
          <p:cNvPr id="16281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6282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90542307-FDF7-4CAB-9CFB-DA565506363E}" type="slidenum">
              <a:rPr lang="en-US" sz="1200"/>
              <a:pPr eaLnBrk="1" hangingPunct="1"/>
              <a:t>123</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01036831-5CC6-4E2B-BDDC-16330B7D06AF}" type="slidenum">
              <a:rPr lang="en-US" sz="1200"/>
              <a:pPr eaLnBrk="1" hangingPunct="1"/>
              <a:t>124</a:t>
            </a:fld>
            <a:endParaRPr lang="en-US" sz="120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Arial" pitchFamily="34" charset="0"/>
              </a:rPr>
              <a:t>Let x(1) and x(-1) be two S.V.</a:t>
            </a:r>
          </a:p>
          <a:p>
            <a:r>
              <a:rPr lang="en-US" smtClean="0">
                <a:latin typeface="Arial" pitchFamily="34" charset="0"/>
              </a:rPr>
              <a:t>Then b = -1/2( w^T x(1) + w^T x(-1)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5A9D4F30-8A6C-472B-9A70-CBB5D86DF909}" type="slidenum">
              <a:rPr lang="en-US" sz="1200"/>
              <a:pPr eaLnBrk="1" hangingPunct="1"/>
              <a:t>125</a:t>
            </a:fld>
            <a:endParaRPr lang="en-US" sz="120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CH"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9B2EE44F-90AC-432C-B701-D0F75BE91957}" type="slidenum">
              <a:rPr lang="en-US" sz="1200"/>
              <a:pPr eaLnBrk="1" hangingPunct="1"/>
              <a:t>126</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Arial" pitchFamily="34" charset="0"/>
              </a:rPr>
              <a:t>So, if change internal points, no effect on the decision boundary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3D9D20BE-2EF0-4BFB-A758-C6711C88B3CF}" type="slidenum">
              <a:rPr lang="en-US" sz="1200"/>
              <a:pPr eaLnBrk="1" hangingPunct="1"/>
              <a:t>127</a:t>
            </a:fld>
            <a:endParaRPr lang="en-US" sz="120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CH"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egnaposto immagine diapositiva 1"/>
          <p:cNvSpPr>
            <a:spLocks noGrp="1" noRot="1" noChangeAspect="1" noTextEdit="1"/>
          </p:cNvSpPr>
          <p:nvPr>
            <p:ph type="sldImg"/>
          </p:nvPr>
        </p:nvSpPr>
        <p:spPr>
          <a:ln/>
        </p:spPr>
      </p:sp>
      <p:sp>
        <p:nvSpPr>
          <p:cNvPr id="16793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6794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7ED433C0-8C2D-42D1-AB14-F7CFF2408EB3}" type="slidenum">
              <a:rPr lang="en-US" sz="1200"/>
              <a:pPr eaLnBrk="1" hangingPunct="1"/>
              <a:t>128</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egnaposto immagine diapositiva 1"/>
          <p:cNvSpPr>
            <a:spLocks noGrp="1" noRot="1" noChangeAspect="1" noTextEdit="1"/>
          </p:cNvSpPr>
          <p:nvPr>
            <p:ph type="sldImg"/>
          </p:nvPr>
        </p:nvSpPr>
        <p:spPr>
          <a:ln/>
        </p:spPr>
      </p:sp>
      <p:sp>
        <p:nvSpPr>
          <p:cNvPr id="168963"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68964"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7D0C311C-D6B5-400B-AF92-4E2D214E82CD}" type="slidenum">
              <a:rPr lang="en-US" sz="1200"/>
              <a:pPr eaLnBrk="1" hangingPunct="1"/>
              <a:t>129</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5F10AFE-356E-4D39-998A-43A6B5D6E9A2}" type="slidenum">
              <a:rPr lang="en-US" smtClean="0">
                <a:latin typeface="Arial" charset="0"/>
                <a:cs typeface="Arial" charset="0"/>
              </a:rPr>
              <a:pPr/>
              <a:t>83</a:t>
            </a:fld>
            <a:endParaRPr lang="en-US" smtClean="0">
              <a:latin typeface="Arial" charset="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egnaposto immagine diapositiva 1"/>
          <p:cNvSpPr>
            <a:spLocks noGrp="1" noRot="1" noChangeAspect="1" noTextEdit="1"/>
          </p:cNvSpPr>
          <p:nvPr>
            <p:ph type="sldImg"/>
          </p:nvPr>
        </p:nvSpPr>
        <p:spPr>
          <a:ln/>
        </p:spPr>
      </p:sp>
      <p:sp>
        <p:nvSpPr>
          <p:cNvPr id="169987"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69988"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E983653D-20E5-4213-826F-D4D57BBCB134}" type="slidenum">
              <a:rPr lang="en-US" sz="1200"/>
              <a:pPr eaLnBrk="1" hangingPunct="1"/>
              <a:t>130</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E7DF2504-11E8-4B2C-8ED8-6190ED3FF64C}" type="slidenum">
              <a:rPr lang="en-US" sz="1200"/>
              <a:pPr eaLnBrk="1" hangingPunct="1"/>
              <a:t>131</a:t>
            </a:fld>
            <a:endParaRPr lang="en-US" sz="120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Arial" pitchFamily="34" charset="0"/>
              </a:rPr>
              <a:t>Note also, everything is done by inner-products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FD399C16-5BA5-4288-8F35-A295B7ABE1B6}" type="slidenum">
              <a:rPr lang="en-US" sz="1200"/>
              <a:pPr eaLnBrk="1" hangingPunct="1"/>
              <a:t>132</a:t>
            </a:fld>
            <a:endParaRPr lang="en-US" sz="120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Arial" pitchFamily="34" charset="0"/>
              </a:rPr>
              <a:t>Note also, everything is done by inner-products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4721A08D-8D67-49AD-8C92-ED10837A7A96}" type="slidenum">
              <a:rPr lang="en-US" sz="1200"/>
              <a:pPr eaLnBrk="1" hangingPunct="1"/>
              <a:t>133</a:t>
            </a:fld>
            <a:endParaRPr lang="en-US" sz="120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Arial" pitchFamily="34" charset="0"/>
              </a:rPr>
              <a:t>Note also, everything is done by inner-products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egnaposto immagine diapositiva 1"/>
          <p:cNvSpPr>
            <a:spLocks noGrp="1" noRot="1" noChangeAspect="1" noTextEdit="1"/>
          </p:cNvSpPr>
          <p:nvPr>
            <p:ph type="sldImg"/>
          </p:nvPr>
        </p:nvSpPr>
        <p:spPr>
          <a:ln/>
        </p:spPr>
      </p:sp>
      <p:sp>
        <p:nvSpPr>
          <p:cNvPr id="174083"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74084"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601D6AD8-5852-474B-96CE-0795C2C65B24}" type="slidenum">
              <a:rPr lang="en-US" sz="1200"/>
              <a:pPr eaLnBrk="1" hangingPunct="1"/>
              <a:t>134</a:t>
            </a:fld>
            <a:endParaRPr 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egnaposto immagine diapositiva 1"/>
          <p:cNvSpPr>
            <a:spLocks noGrp="1" noRot="1" noChangeAspect="1" noTextEdit="1"/>
          </p:cNvSpPr>
          <p:nvPr>
            <p:ph type="sldImg"/>
          </p:nvPr>
        </p:nvSpPr>
        <p:spPr>
          <a:ln/>
        </p:spPr>
      </p:sp>
      <p:sp>
        <p:nvSpPr>
          <p:cNvPr id="175107"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75108"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2D7321BE-3EDC-4550-9776-C9F5429EE428}" type="slidenum">
              <a:rPr lang="en-US" sz="1200"/>
              <a:pPr eaLnBrk="1" hangingPunct="1"/>
              <a:t>135</a:t>
            </a:fld>
            <a:endParaRPr 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DEBB7F91-67E7-4943-A421-3CEF3743073E}" type="slidenum">
              <a:rPr lang="en-US" sz="1200"/>
              <a:pPr eaLnBrk="1" hangingPunct="1"/>
              <a:t>136</a:t>
            </a:fld>
            <a:endParaRPr lang="en-US" sz="120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Arial" pitchFamily="34" charset="0"/>
              </a:rPr>
              <a:t>XOR: x_1, x_2, and we want to transform to x_1^2, x_2^2, x_1 x_2</a:t>
            </a:r>
          </a:p>
          <a:p>
            <a:endParaRPr lang="en-US" smtClean="0">
              <a:latin typeface="Arial" pitchFamily="34" charset="0"/>
            </a:endParaRPr>
          </a:p>
          <a:p>
            <a:r>
              <a:rPr lang="en-US" smtClean="0">
                <a:latin typeface="Arial" pitchFamily="34" charset="0"/>
              </a:rPr>
              <a:t>It can also be viewed as feature extraction from the feature vector </a:t>
            </a:r>
            <a:r>
              <a:rPr lang="en-US" b="1" smtClean="0">
                <a:latin typeface="Arial" pitchFamily="34" charset="0"/>
              </a:rPr>
              <a:t>x</a:t>
            </a:r>
            <a:r>
              <a:rPr lang="en-US" smtClean="0">
                <a:latin typeface="Arial" pitchFamily="34" charset="0"/>
              </a:rPr>
              <a:t>, but now we extract </a:t>
            </a:r>
            <a:r>
              <a:rPr lang="en-US" i="1" smtClean="0">
                <a:latin typeface="Arial" pitchFamily="34" charset="0"/>
              </a:rPr>
              <a:t>more</a:t>
            </a:r>
            <a:r>
              <a:rPr lang="en-US" smtClean="0">
                <a:latin typeface="Arial" pitchFamily="34" charset="0"/>
              </a:rPr>
              <a:t> feature than the number of features in </a:t>
            </a:r>
            <a:r>
              <a:rPr lang="en-US" b="1" smtClean="0">
                <a:latin typeface="Arial" pitchFamily="34" charset="0"/>
              </a:rPr>
              <a:t>x</a:t>
            </a:r>
            <a:r>
              <a:rPr lang="en-US" smtClean="0">
                <a:latin typeface="Arial" pitchFamily="34" charset="0"/>
              </a:rPr>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egnaposto immagine diapositiva 1"/>
          <p:cNvSpPr>
            <a:spLocks noGrp="1" noRot="1" noChangeAspect="1" noTextEdit="1"/>
          </p:cNvSpPr>
          <p:nvPr>
            <p:ph type="sldImg"/>
          </p:nvPr>
        </p:nvSpPr>
        <p:spPr>
          <a:ln/>
        </p:spPr>
      </p:sp>
      <p:sp>
        <p:nvSpPr>
          <p:cNvPr id="177155"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77156"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8D09B074-881A-463B-8535-758EFCF4E70F}" type="slidenum">
              <a:rPr lang="en-US" sz="1200"/>
              <a:pPr eaLnBrk="1" hangingPunct="1"/>
              <a:t>137</a:t>
            </a:fld>
            <a:endParaRPr 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egnaposto immagine diapositiva 1"/>
          <p:cNvSpPr>
            <a:spLocks noGrp="1" noRot="1" noChangeAspect="1" noTextEdit="1"/>
          </p:cNvSpPr>
          <p:nvPr>
            <p:ph type="sldImg"/>
          </p:nvPr>
        </p:nvSpPr>
        <p:spPr>
          <a:ln/>
        </p:spPr>
      </p:sp>
      <p:sp>
        <p:nvSpPr>
          <p:cNvPr id="17817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7818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0A62117D-63C5-4EF2-A18A-ACCACB07AF37}" type="slidenum">
              <a:rPr lang="en-US" sz="1200"/>
              <a:pPr eaLnBrk="1" hangingPunct="1"/>
              <a:t>138</a:t>
            </a:fld>
            <a:endParaRPr 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egnaposto immagine diapositiva 1"/>
          <p:cNvSpPr>
            <a:spLocks noGrp="1" noRot="1" noChangeAspect="1" noTextEdit="1"/>
          </p:cNvSpPr>
          <p:nvPr>
            <p:ph type="sldImg"/>
          </p:nvPr>
        </p:nvSpPr>
        <p:spPr>
          <a:ln/>
        </p:spPr>
      </p:sp>
      <p:sp>
        <p:nvSpPr>
          <p:cNvPr id="179203"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79204"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FCA70F28-BF9E-4A70-AE86-311182FBFF21}" type="slidenum">
              <a:rPr lang="en-US" sz="1200"/>
              <a:pPr eaLnBrk="1" hangingPunct="1"/>
              <a:t>139</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747AE3-99D8-4244-BD3A-FE7D8BD83572}" type="slidenum">
              <a:rPr lang="en-US"/>
              <a:pPr/>
              <a:t>113</a:t>
            </a:fld>
            <a:endParaRPr 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egnaposto immagine diapositiva 1"/>
          <p:cNvSpPr>
            <a:spLocks noGrp="1" noRot="1" noChangeAspect="1" noTextEdit="1"/>
          </p:cNvSpPr>
          <p:nvPr>
            <p:ph type="sldImg"/>
          </p:nvPr>
        </p:nvSpPr>
        <p:spPr>
          <a:ln/>
        </p:spPr>
      </p:sp>
      <p:sp>
        <p:nvSpPr>
          <p:cNvPr id="180227"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80228"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E71D3D12-011C-48A7-9FC9-F77228D43F6B}" type="slidenum">
              <a:rPr lang="en-US" sz="1200"/>
              <a:pPr eaLnBrk="1" hangingPunct="1"/>
              <a:t>140</a:t>
            </a:fld>
            <a:endParaRPr 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egnaposto immagine diapositiva 1"/>
          <p:cNvSpPr>
            <a:spLocks noGrp="1" noRot="1" noChangeAspect="1" noTextEdit="1"/>
          </p:cNvSpPr>
          <p:nvPr>
            <p:ph type="sldImg"/>
          </p:nvPr>
        </p:nvSpPr>
        <p:spPr>
          <a:ln/>
        </p:spPr>
      </p:sp>
      <p:sp>
        <p:nvSpPr>
          <p:cNvPr id="181251"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81252"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D3AD9C4D-F7AC-4057-9E53-CBA76C95C129}" type="slidenum">
              <a:rPr lang="en-US" sz="1200"/>
              <a:pPr eaLnBrk="1" hangingPunct="1"/>
              <a:t>141</a:t>
            </a:fld>
            <a:endParaRPr 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egnaposto immagine diapositiva 1"/>
          <p:cNvSpPr>
            <a:spLocks noGrp="1" noRot="1" noChangeAspect="1" noTextEdit="1"/>
          </p:cNvSpPr>
          <p:nvPr>
            <p:ph type="sldImg"/>
          </p:nvPr>
        </p:nvSpPr>
        <p:spPr>
          <a:ln/>
        </p:spPr>
      </p:sp>
      <p:sp>
        <p:nvSpPr>
          <p:cNvPr id="182275"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82276"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5A5BE62D-F922-4AA9-A04D-D13CF22CA77C}" type="slidenum">
              <a:rPr lang="en-US" sz="1200"/>
              <a:pPr eaLnBrk="1" hangingPunct="1"/>
              <a:t>142</a:t>
            </a:fld>
            <a:endParaRPr 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egnaposto immagine diapositiva 1"/>
          <p:cNvSpPr>
            <a:spLocks noGrp="1" noRot="1" noChangeAspect="1" noTextEdit="1"/>
          </p:cNvSpPr>
          <p:nvPr>
            <p:ph type="sldImg"/>
          </p:nvPr>
        </p:nvSpPr>
        <p:spPr>
          <a:ln/>
        </p:spPr>
      </p:sp>
      <p:sp>
        <p:nvSpPr>
          <p:cNvPr id="18329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8330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4549D5E6-54AD-4ECB-BDEA-8C0D16AD6462}" type="slidenum">
              <a:rPr lang="en-US" sz="1200"/>
              <a:pPr eaLnBrk="1" hangingPunct="1"/>
              <a:t>143</a:t>
            </a:fld>
            <a:endParaRPr 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egnaposto immagine diapositiva 1"/>
          <p:cNvSpPr>
            <a:spLocks noGrp="1" noRot="1" noChangeAspect="1" noTextEdit="1"/>
          </p:cNvSpPr>
          <p:nvPr>
            <p:ph type="sldImg"/>
          </p:nvPr>
        </p:nvSpPr>
        <p:spPr>
          <a:ln/>
        </p:spPr>
      </p:sp>
      <p:sp>
        <p:nvSpPr>
          <p:cNvPr id="184323"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84324"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83DC1114-8DC3-4D2E-A9D2-F2D1C1855FD9}" type="slidenum">
              <a:rPr lang="en-US" sz="1200"/>
              <a:pPr eaLnBrk="1" hangingPunct="1"/>
              <a:t>144</a:t>
            </a:fld>
            <a:endParaRPr 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egnaposto immagine diapositiva 1"/>
          <p:cNvSpPr>
            <a:spLocks noGrp="1" noRot="1" noChangeAspect="1" noTextEdit="1"/>
          </p:cNvSpPr>
          <p:nvPr>
            <p:ph type="sldImg"/>
          </p:nvPr>
        </p:nvSpPr>
        <p:spPr>
          <a:ln/>
        </p:spPr>
      </p:sp>
      <p:sp>
        <p:nvSpPr>
          <p:cNvPr id="185347"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85348"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1AF47E38-1698-4E9A-9FB0-38D8B5354407}" type="slidenum">
              <a:rPr lang="en-US" sz="1200"/>
              <a:pPr eaLnBrk="1" hangingPunct="1"/>
              <a:t>145</a:t>
            </a:fld>
            <a:endParaRPr 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egnaposto immagine diapositiva 1"/>
          <p:cNvSpPr>
            <a:spLocks noGrp="1" noRot="1" noChangeAspect="1" noTextEdit="1"/>
          </p:cNvSpPr>
          <p:nvPr>
            <p:ph type="sldImg"/>
          </p:nvPr>
        </p:nvSpPr>
        <p:spPr>
          <a:ln/>
        </p:spPr>
      </p:sp>
      <p:sp>
        <p:nvSpPr>
          <p:cNvPr id="186371"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86372"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51301EED-3C0A-4F69-A7C1-A1997BCF285B}" type="slidenum">
              <a:rPr lang="en-US" sz="1200"/>
              <a:pPr eaLnBrk="1" hangingPunct="1"/>
              <a:t>146</a:t>
            </a:fld>
            <a:endParaRPr 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87046DE0-D106-43EA-B58F-641A613E6A68}" type="slidenum">
              <a:rPr lang="en-US" sz="1200"/>
              <a:pPr eaLnBrk="1" hangingPunct="1"/>
              <a:t>147</a:t>
            </a:fld>
            <a:endParaRPr lang="en-US" sz="120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Arial" pitchFamily="34" charset="0"/>
              </a:rPr>
              <a:t>H =</a:t>
            </a:r>
          </a:p>
          <a:p>
            <a:r>
              <a:rPr lang="en-US" smtClean="0">
                <a:latin typeface="Arial" pitchFamily="34" charset="0"/>
              </a:rPr>
              <a:t>           4           9         -25         -36          49</a:t>
            </a:r>
          </a:p>
          <a:p>
            <a:r>
              <a:rPr lang="en-US" smtClean="0">
                <a:latin typeface="Arial" pitchFamily="34" charset="0"/>
              </a:rPr>
              <a:t>           9          25         -81        -121         169</a:t>
            </a:r>
          </a:p>
          <a:p>
            <a:r>
              <a:rPr lang="en-US" smtClean="0">
                <a:latin typeface="Arial" pitchFamily="34" charset="0"/>
              </a:rPr>
              <a:t>         -25         -81         289         441        -625</a:t>
            </a:r>
          </a:p>
          <a:p>
            <a:r>
              <a:rPr lang="en-US" smtClean="0">
                <a:latin typeface="Arial" pitchFamily="34" charset="0"/>
              </a:rPr>
              <a:t>         -36        -121         441         676        -961</a:t>
            </a:r>
          </a:p>
          <a:p>
            <a:r>
              <a:rPr lang="en-US" smtClean="0">
                <a:latin typeface="Arial" pitchFamily="34" charset="0"/>
              </a:rPr>
              <a:t>          49         169        -625        -961        1369</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egnaposto immagine diapositiva 1"/>
          <p:cNvSpPr>
            <a:spLocks noGrp="1" noRot="1" noChangeAspect="1" noTextEdit="1"/>
          </p:cNvSpPr>
          <p:nvPr>
            <p:ph type="sldImg"/>
          </p:nvPr>
        </p:nvSpPr>
        <p:spPr>
          <a:ln/>
        </p:spPr>
      </p:sp>
      <p:sp>
        <p:nvSpPr>
          <p:cNvPr id="18841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8842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F20D7DE4-09F9-49D0-ADC2-0410F4BB8216}" type="slidenum">
              <a:rPr lang="en-US" sz="1200"/>
              <a:pPr eaLnBrk="1" hangingPunct="1"/>
              <a:t>148</a:t>
            </a:fld>
            <a:endParaRPr 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9A027368-FA27-43DE-A597-A063235A8860}" type="slidenum">
              <a:rPr lang="en-US" sz="1200"/>
              <a:pPr eaLnBrk="1" hangingPunct="1"/>
              <a:t>149</a:t>
            </a:fld>
            <a:endParaRPr lang="en-US" sz="120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Arial" pitchFamily="34" charset="0"/>
              </a:rPr>
              <a:t>H =</a:t>
            </a:r>
          </a:p>
          <a:p>
            <a:r>
              <a:rPr lang="en-US" smtClean="0">
                <a:latin typeface="Arial" pitchFamily="34" charset="0"/>
              </a:rPr>
              <a:t>           4           9         -25         -36          49</a:t>
            </a:r>
          </a:p>
          <a:p>
            <a:r>
              <a:rPr lang="en-US" smtClean="0">
                <a:latin typeface="Arial" pitchFamily="34" charset="0"/>
              </a:rPr>
              <a:t>           9          25         -81        -121         169</a:t>
            </a:r>
          </a:p>
          <a:p>
            <a:r>
              <a:rPr lang="en-US" smtClean="0">
                <a:latin typeface="Arial" pitchFamily="34" charset="0"/>
              </a:rPr>
              <a:t>         -25         -81         289         441        -625</a:t>
            </a:r>
          </a:p>
          <a:p>
            <a:r>
              <a:rPr lang="en-US" smtClean="0">
                <a:latin typeface="Arial" pitchFamily="34" charset="0"/>
              </a:rPr>
              <a:t>         -36        -121         441         676        -961</a:t>
            </a:r>
          </a:p>
          <a:p>
            <a:r>
              <a:rPr lang="en-US" smtClean="0">
                <a:latin typeface="Arial" pitchFamily="34" charset="0"/>
              </a:rPr>
              <a:t>          49         169        -625        -961        1369</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19A6D2-9850-42A0-965D-B088634E3A3B}" type="slidenum">
              <a:rPr lang="en-US"/>
              <a:pPr/>
              <a:t>114</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7A167324-9B12-415F-A43F-FE68054155E0}" type="slidenum">
              <a:rPr lang="en-US" sz="1200"/>
              <a:pPr eaLnBrk="1" hangingPunct="1"/>
              <a:t>150</a:t>
            </a:fld>
            <a:endParaRPr lang="en-US" sz="120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Arial" pitchFamily="34" charset="0"/>
              </a:rPr>
              <a:t>The optimization toolbox of matlab contains a quadratic programming solver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egnaposto immagine diapositiva 1"/>
          <p:cNvSpPr>
            <a:spLocks noGrp="1" noRot="1" noChangeAspect="1" noTextEdit="1"/>
          </p:cNvSpPr>
          <p:nvPr>
            <p:ph type="sldImg"/>
          </p:nvPr>
        </p:nvSpPr>
        <p:spPr>
          <a:ln/>
        </p:spPr>
      </p:sp>
      <p:sp>
        <p:nvSpPr>
          <p:cNvPr id="191491"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91492"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00EBDE33-1FD1-4583-BDFE-65535C464073}" type="slidenum">
              <a:rPr lang="en-US" sz="1200"/>
              <a:pPr eaLnBrk="1" hangingPunct="1"/>
              <a:t>151</a:t>
            </a:fld>
            <a:endParaRPr 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egnaposto immagine diapositiva 1"/>
          <p:cNvSpPr>
            <a:spLocks noGrp="1" noRot="1" noChangeAspect="1" noTextEdit="1"/>
          </p:cNvSpPr>
          <p:nvPr>
            <p:ph type="sldImg"/>
          </p:nvPr>
        </p:nvSpPr>
        <p:spPr>
          <a:ln/>
        </p:spPr>
      </p:sp>
      <p:sp>
        <p:nvSpPr>
          <p:cNvPr id="192515"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92516"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53107645-3BF8-49ED-A510-115DB54BDC08}" type="slidenum">
              <a:rPr lang="en-US" sz="1200"/>
              <a:pPr eaLnBrk="1" hangingPunct="1"/>
              <a:t>152</a:t>
            </a:fld>
            <a:endParaRPr 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egnaposto immagine diapositiva 1"/>
          <p:cNvSpPr>
            <a:spLocks noGrp="1" noRot="1" noChangeAspect="1" noTextEdit="1"/>
          </p:cNvSpPr>
          <p:nvPr>
            <p:ph type="sldImg"/>
          </p:nvPr>
        </p:nvSpPr>
        <p:spPr>
          <a:ln/>
        </p:spPr>
      </p:sp>
      <p:sp>
        <p:nvSpPr>
          <p:cNvPr id="19353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9354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F5FB29D2-09A8-4D51-8674-E2A6D5DC4F47}" type="slidenum">
              <a:rPr lang="en-US" sz="1200"/>
              <a:pPr eaLnBrk="1" hangingPunct="1"/>
              <a:t>153</a:t>
            </a:fld>
            <a:endParaRPr lang="en-US"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010B2352-C9EA-4145-A39D-97757BB7EC0E}" type="slidenum">
              <a:rPr lang="en-US" sz="1200"/>
              <a:pPr eaLnBrk="1" hangingPunct="1"/>
              <a:t>154</a:t>
            </a:fld>
            <a:endParaRPr lang="en-US" sz="1200"/>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Arial" pitchFamily="34" charset="0"/>
              </a:rPr>
              <a:t>Despite violating Mercer condition, the sigmoid kernel function can still work</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egnaposto immagine diapositiva 1"/>
          <p:cNvSpPr>
            <a:spLocks noGrp="1" noRot="1" noChangeAspect="1" noTextEdit="1"/>
          </p:cNvSpPr>
          <p:nvPr>
            <p:ph type="sldImg"/>
          </p:nvPr>
        </p:nvSpPr>
        <p:spPr>
          <a:ln/>
        </p:spPr>
      </p:sp>
      <p:sp>
        <p:nvSpPr>
          <p:cNvPr id="195587"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95588"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BD98FCFC-B314-4DEC-808B-1667B4864663}" type="slidenum">
              <a:rPr lang="en-US" sz="1200"/>
              <a:pPr eaLnBrk="1" hangingPunct="1"/>
              <a:t>155</a:t>
            </a:fld>
            <a:endParaRPr lang="en-US"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4D4BC850-6691-438D-87CF-8DB8C98A65F7}" type="slidenum">
              <a:rPr lang="en-US" sz="1200"/>
              <a:pPr eaLnBrk="1" hangingPunct="1"/>
              <a:t>156</a:t>
            </a:fld>
            <a:endParaRPr lang="en-US" sz="120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Arial" pitchFamily="34" charset="0"/>
              </a:rPr>
              <a:t>Despite violating Mercer condition, the sigmoid kernel function can still work</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egnaposto immagine diapositiva 1"/>
          <p:cNvSpPr>
            <a:spLocks noGrp="1" noRot="1" noChangeAspect="1" noTextEdit="1"/>
          </p:cNvSpPr>
          <p:nvPr>
            <p:ph type="sldImg"/>
          </p:nvPr>
        </p:nvSpPr>
        <p:spPr>
          <a:ln/>
        </p:spPr>
      </p:sp>
      <p:sp>
        <p:nvSpPr>
          <p:cNvPr id="197635"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97636"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2FFD1B1B-F367-4508-A312-71F4BDD6413B}" type="slidenum">
              <a:rPr lang="en-US" sz="1200"/>
              <a:pPr eaLnBrk="1" hangingPunct="1"/>
              <a:t>157</a:t>
            </a:fld>
            <a:endParaRPr lang="en-US"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egnaposto immagine diapositiva 1"/>
          <p:cNvSpPr>
            <a:spLocks noGrp="1" noRot="1" noChangeAspect="1" noTextEdit="1"/>
          </p:cNvSpPr>
          <p:nvPr>
            <p:ph type="sldImg"/>
          </p:nvPr>
        </p:nvSpPr>
        <p:spPr>
          <a:ln/>
        </p:spPr>
      </p:sp>
      <p:sp>
        <p:nvSpPr>
          <p:cNvPr id="19865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9866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E2CEC180-1672-480B-BC99-07A2036894FA}" type="slidenum">
              <a:rPr lang="en-US" sz="1200"/>
              <a:pPr eaLnBrk="1" hangingPunct="1"/>
              <a:t>158</a:t>
            </a:fld>
            <a:endParaRPr lang="en-US"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egnaposto immagine diapositiva 1"/>
          <p:cNvSpPr>
            <a:spLocks noGrp="1" noRot="1" noChangeAspect="1" noTextEdit="1"/>
          </p:cNvSpPr>
          <p:nvPr>
            <p:ph type="sldImg"/>
          </p:nvPr>
        </p:nvSpPr>
        <p:spPr>
          <a:ln/>
        </p:spPr>
      </p:sp>
      <p:sp>
        <p:nvSpPr>
          <p:cNvPr id="199683"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99684"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7B767161-2609-4FA8-8CE0-588A043D154B}" type="slidenum">
              <a:rPr lang="en-US" sz="1200"/>
              <a:pPr eaLnBrk="1" hangingPunct="1"/>
              <a:t>159</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A84B5712-2A47-4B3B-8BC9-592FB93E1CB4}" type="slidenum">
              <a:rPr lang="en-US" sz="1200"/>
              <a:pPr eaLnBrk="1" hangingPunct="1"/>
              <a:t>115</a:t>
            </a:fld>
            <a:endParaRPr lang="en-US" sz="120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mtClean="0">
                <a:latin typeface="Arial" pitchFamily="34" charset="0"/>
              </a:rPr>
              <a:t>Perceptron learning rule can be used to find any decision boundary between class 1 and class 2</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egnaposto immagine diapositiva 1"/>
          <p:cNvSpPr>
            <a:spLocks noGrp="1" noRot="1" noChangeAspect="1" noTextEdit="1"/>
          </p:cNvSpPr>
          <p:nvPr>
            <p:ph type="sldImg"/>
          </p:nvPr>
        </p:nvSpPr>
        <p:spPr>
          <a:ln/>
        </p:spPr>
      </p:sp>
      <p:sp>
        <p:nvSpPr>
          <p:cNvPr id="200707"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200708"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4499F779-F6FA-434C-A7E1-375747DA3E34}" type="slidenum">
              <a:rPr lang="en-US" sz="1200"/>
              <a:pPr eaLnBrk="1" hangingPunct="1"/>
              <a:t>160</a:t>
            </a:fld>
            <a:endParaRPr 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egnaposto immagine diapositiva 1"/>
          <p:cNvSpPr>
            <a:spLocks noGrp="1" noRot="1" noChangeAspect="1" noTextEdit="1"/>
          </p:cNvSpPr>
          <p:nvPr>
            <p:ph type="sldImg"/>
          </p:nvPr>
        </p:nvSpPr>
        <p:spPr>
          <a:ln/>
        </p:spPr>
      </p:sp>
      <p:sp>
        <p:nvSpPr>
          <p:cNvPr id="205827"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205828"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4DC1FBB1-EDB5-4B0F-8B7C-50EF1A9AD016}" type="slidenum">
              <a:rPr lang="en-US" sz="1200"/>
              <a:pPr eaLnBrk="1" hangingPunct="1"/>
              <a:t>161</a:t>
            </a:fld>
            <a:endParaRPr lang="en-US"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egnaposto immagine diapositiva 1"/>
          <p:cNvSpPr>
            <a:spLocks noGrp="1" noRot="1" noChangeAspect="1" noTextEdit="1"/>
          </p:cNvSpPr>
          <p:nvPr>
            <p:ph type="sldImg"/>
          </p:nvPr>
        </p:nvSpPr>
        <p:spPr>
          <a:ln/>
        </p:spPr>
      </p:sp>
      <p:sp>
        <p:nvSpPr>
          <p:cNvPr id="206851"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206852"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61C226C9-F23D-4D19-AEF8-1A9BC8EFD4EC}" type="slidenum">
              <a:rPr lang="en-US" sz="1200"/>
              <a:pPr eaLnBrk="1" hangingPunct="1"/>
              <a:t>162</a:t>
            </a:fld>
            <a:endParaRPr lang="en-US"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egnaposto immagine diapositiva 1"/>
          <p:cNvSpPr>
            <a:spLocks noGrp="1" noRot="1" noChangeAspect="1" noTextEdit="1"/>
          </p:cNvSpPr>
          <p:nvPr>
            <p:ph type="sldImg"/>
          </p:nvPr>
        </p:nvSpPr>
        <p:spPr>
          <a:ln/>
        </p:spPr>
      </p:sp>
      <p:sp>
        <p:nvSpPr>
          <p:cNvPr id="207875"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207876"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E049052B-2B30-4CF3-92F9-D8F07A987B7E}" type="slidenum">
              <a:rPr lang="en-US" sz="1200"/>
              <a:pPr eaLnBrk="1" hangingPunct="1"/>
              <a:t>163</a:t>
            </a:fld>
            <a:endParaRPr lang="en-US"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egnaposto immagine diapositiva 1"/>
          <p:cNvSpPr>
            <a:spLocks noGrp="1" noRot="1" noChangeAspect="1" noTextEdit="1"/>
          </p:cNvSpPr>
          <p:nvPr>
            <p:ph type="sldImg"/>
          </p:nvPr>
        </p:nvSpPr>
        <p:spPr>
          <a:ln/>
        </p:spPr>
      </p:sp>
      <p:sp>
        <p:nvSpPr>
          <p:cNvPr id="20889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20890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0929DD40-92D7-47DE-86F2-889D2A12D2A4}" type="slidenum">
              <a:rPr lang="en-US" sz="1200"/>
              <a:pPr eaLnBrk="1" hangingPunct="1"/>
              <a:t>164</a:t>
            </a:fld>
            <a:endParaRPr 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egnaposto immagine diapositiva 1"/>
          <p:cNvSpPr>
            <a:spLocks noGrp="1" noRot="1" noChangeAspect="1" noTextEdit="1"/>
          </p:cNvSpPr>
          <p:nvPr>
            <p:ph type="sldImg"/>
          </p:nvPr>
        </p:nvSpPr>
        <p:spPr>
          <a:ln/>
        </p:spPr>
      </p:sp>
      <p:sp>
        <p:nvSpPr>
          <p:cNvPr id="210947"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210948"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BA2DA52D-AB14-4366-B773-FC14FAE53F6A}" type="slidenum">
              <a:rPr lang="en-US" sz="1200"/>
              <a:pPr eaLnBrk="1" hangingPunct="1"/>
              <a:t>165</a:t>
            </a:fld>
            <a:endParaRPr 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egnaposto immagine diapositiva 1"/>
          <p:cNvSpPr>
            <a:spLocks noGrp="1" noRot="1" noChangeAspect="1" noTextEdit="1"/>
          </p:cNvSpPr>
          <p:nvPr>
            <p:ph type="sldImg"/>
          </p:nvPr>
        </p:nvSpPr>
        <p:spPr>
          <a:ln/>
        </p:spPr>
      </p:sp>
      <p:sp>
        <p:nvSpPr>
          <p:cNvPr id="211971"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211972"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42C1D987-BD93-42C7-B892-419FC4B43329}" type="slidenum">
              <a:rPr lang="en-US" sz="1200"/>
              <a:pPr eaLnBrk="1" hangingPunct="1"/>
              <a:t>166</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egnaposto immagine diapositiva 1"/>
          <p:cNvSpPr>
            <a:spLocks noGrp="1" noRot="1" noChangeAspect="1" noTextEdit="1"/>
          </p:cNvSpPr>
          <p:nvPr>
            <p:ph type="sldImg"/>
          </p:nvPr>
        </p:nvSpPr>
        <p:spPr>
          <a:ln/>
        </p:spPr>
      </p:sp>
      <p:sp>
        <p:nvSpPr>
          <p:cNvPr id="154627"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latin typeface="Arial" pitchFamily="34" charset="0"/>
            </a:endParaRPr>
          </a:p>
        </p:txBody>
      </p:sp>
      <p:sp>
        <p:nvSpPr>
          <p:cNvPr id="154628"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020B2D86-1626-447F-B392-9BE3D674A53D}" type="slidenum">
              <a:rPr lang="en-US" sz="1200"/>
              <a:pPr eaLnBrk="1" hangingPunct="1"/>
              <a:t>116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A78E8679-C6B3-4C9E-9E05-A83AE48C9751}" type="slidenum">
              <a:rPr lang="en-US" sz="1200"/>
              <a:pPr eaLnBrk="1" hangingPunct="1"/>
              <a:t>117</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CH"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DB6A1522-5F98-4C0D-BABF-FC4C59962C40}" type="slidenum">
              <a:rPr lang="en-US" sz="1200"/>
              <a:pPr eaLnBrk="1" hangingPunct="1"/>
              <a:t>118</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CH"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108" eaLnBrk="0" hangingPunct="0">
              <a:defRPr sz="2400">
                <a:solidFill>
                  <a:schemeClr val="tx1"/>
                </a:solidFill>
                <a:latin typeface="Tahoma" pitchFamily="34" charset="0"/>
              </a:defRPr>
            </a:lvl1pPr>
            <a:lvl2pPr marL="731286" indent="-281264" defTabSz="914108" eaLnBrk="0" hangingPunct="0">
              <a:defRPr sz="2400">
                <a:solidFill>
                  <a:schemeClr val="tx1"/>
                </a:solidFill>
                <a:latin typeface="Tahoma" pitchFamily="34" charset="0"/>
              </a:defRPr>
            </a:lvl2pPr>
            <a:lvl3pPr marL="1125055" indent="-225011" defTabSz="914108" eaLnBrk="0" hangingPunct="0">
              <a:defRPr sz="2400">
                <a:solidFill>
                  <a:schemeClr val="tx1"/>
                </a:solidFill>
                <a:latin typeface="Tahoma" pitchFamily="34" charset="0"/>
              </a:defRPr>
            </a:lvl3pPr>
            <a:lvl4pPr marL="1575077" indent="-225011" defTabSz="914108" eaLnBrk="0" hangingPunct="0">
              <a:defRPr sz="2400">
                <a:solidFill>
                  <a:schemeClr val="tx1"/>
                </a:solidFill>
                <a:latin typeface="Tahoma" pitchFamily="34" charset="0"/>
              </a:defRPr>
            </a:lvl4pPr>
            <a:lvl5pPr marL="2025099" indent="-225011" defTabSz="914108" eaLnBrk="0" hangingPunct="0">
              <a:defRPr sz="2400">
                <a:solidFill>
                  <a:schemeClr val="tx1"/>
                </a:solidFill>
                <a:latin typeface="Tahoma" pitchFamily="34" charset="0"/>
              </a:defRPr>
            </a:lvl5pPr>
            <a:lvl6pPr marL="2475121" indent="-225011" defTabSz="914108" eaLnBrk="0" fontAlgn="base" hangingPunct="0">
              <a:spcBef>
                <a:spcPct val="0"/>
              </a:spcBef>
              <a:spcAft>
                <a:spcPct val="0"/>
              </a:spcAft>
              <a:defRPr sz="2400">
                <a:solidFill>
                  <a:schemeClr val="tx1"/>
                </a:solidFill>
                <a:latin typeface="Tahoma" pitchFamily="34" charset="0"/>
              </a:defRPr>
            </a:lvl6pPr>
            <a:lvl7pPr marL="2925143" indent="-225011" defTabSz="914108" eaLnBrk="0" fontAlgn="base" hangingPunct="0">
              <a:spcBef>
                <a:spcPct val="0"/>
              </a:spcBef>
              <a:spcAft>
                <a:spcPct val="0"/>
              </a:spcAft>
              <a:defRPr sz="2400">
                <a:solidFill>
                  <a:schemeClr val="tx1"/>
                </a:solidFill>
                <a:latin typeface="Tahoma" pitchFamily="34" charset="0"/>
              </a:defRPr>
            </a:lvl7pPr>
            <a:lvl8pPr marL="3375165" indent="-225011" defTabSz="914108" eaLnBrk="0" fontAlgn="base" hangingPunct="0">
              <a:spcBef>
                <a:spcPct val="0"/>
              </a:spcBef>
              <a:spcAft>
                <a:spcPct val="0"/>
              </a:spcAft>
              <a:defRPr sz="2400">
                <a:solidFill>
                  <a:schemeClr val="tx1"/>
                </a:solidFill>
                <a:latin typeface="Tahoma" pitchFamily="34" charset="0"/>
              </a:defRPr>
            </a:lvl8pPr>
            <a:lvl9pPr marL="3825187" indent="-225011" defTabSz="914108" eaLnBrk="0" fontAlgn="base" hangingPunct="0">
              <a:spcBef>
                <a:spcPct val="0"/>
              </a:spcBef>
              <a:spcAft>
                <a:spcPct val="0"/>
              </a:spcAft>
              <a:defRPr sz="2400">
                <a:solidFill>
                  <a:schemeClr val="tx1"/>
                </a:solidFill>
                <a:latin typeface="Tahoma" pitchFamily="34" charset="0"/>
              </a:defRPr>
            </a:lvl9pPr>
          </a:lstStyle>
          <a:p>
            <a:pPr eaLnBrk="1" hangingPunct="1"/>
            <a:fld id="{CF4895FB-E77F-42C4-869A-6983C07EF5CE}" type="slidenum">
              <a:rPr lang="en-US" sz="1200"/>
              <a:pPr eaLnBrk="1" hangingPunct="1"/>
              <a:t>119</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CH"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83185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1163" y="3810000"/>
            <a:ext cx="83185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6613" y="1143000"/>
            <a:ext cx="408305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6613" y="3810000"/>
            <a:ext cx="408305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Microsoft_Office_Excel_97-2003_Worksheet38.xls"/><Relationship Id="rId2" Type="http://schemas.openxmlformats.org/officeDocument/2006/relationships/slideLayout" Target="../slideLayouts/slideLayout6.xml"/><Relationship Id="rId1" Type="http://schemas.openxmlformats.org/officeDocument/2006/relationships/vmlDrawing" Target="../drawings/vmlDrawing39.vml"/><Relationship Id="rId5" Type="http://schemas.openxmlformats.org/officeDocument/2006/relationships/oleObject" Target="../embeddings/oleObject31.bin"/><Relationship Id="rId4" Type="http://schemas.openxmlformats.org/officeDocument/2006/relationships/oleObject" Target="../embeddings/Microsoft_Office_Excel_97-2003_Worksheet39.xls"/></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40.v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slideLayout" Target="../slideLayouts/slideLayout2.xml"/><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41.v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42.v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oleObject" Target="../embeddings/oleObject36.bin"/><Relationship Id="rId3" Type="http://schemas.openxmlformats.org/officeDocument/2006/relationships/tags" Target="../tags/tag2.xml"/><Relationship Id="rId7" Type="http://schemas.openxmlformats.org/officeDocument/2006/relationships/notesSlide" Target="../notesSlides/notesSlide7.xml"/><Relationship Id="rId12" Type="http://schemas.openxmlformats.org/officeDocument/2006/relationships/oleObject" Target="../embeddings/oleObject35.bin"/><Relationship Id="rId2" Type="http://schemas.openxmlformats.org/officeDocument/2006/relationships/tags" Target="../tags/tag1.xml"/><Relationship Id="rId1" Type="http://schemas.openxmlformats.org/officeDocument/2006/relationships/vmlDrawing" Target="../drawings/vmlDrawing43.vml"/><Relationship Id="rId6" Type="http://schemas.openxmlformats.org/officeDocument/2006/relationships/slideLayout" Target="../slideLayouts/slideLayout2.xml"/><Relationship Id="rId11" Type="http://schemas.openxmlformats.org/officeDocument/2006/relationships/image" Target="../media/image90.png"/><Relationship Id="rId5" Type="http://schemas.openxmlformats.org/officeDocument/2006/relationships/tags" Target="../tags/tag4.xml"/><Relationship Id="rId10" Type="http://schemas.openxmlformats.org/officeDocument/2006/relationships/image" Target="../media/image89.png"/><Relationship Id="rId4" Type="http://schemas.openxmlformats.org/officeDocument/2006/relationships/tags" Target="../tags/tag3.xml"/><Relationship Id="rId9" Type="http://schemas.openxmlformats.org/officeDocument/2006/relationships/image" Target="../media/image88.png"/><Relationship Id="rId14" Type="http://schemas.openxmlformats.org/officeDocument/2006/relationships/oleObject" Target="../embeddings/oleObject37.bin"/></Relationships>
</file>

<file path=ppt/slides/_rels/slide118.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tags" Target="../tags/tag7.xml"/><Relationship Id="rId7" Type="http://schemas.openxmlformats.org/officeDocument/2006/relationships/notesSlide" Target="../notesSlides/notesSlide8.xml"/><Relationship Id="rId12" Type="http://schemas.openxmlformats.org/officeDocument/2006/relationships/image" Target="../media/image90.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xml"/><Relationship Id="rId11" Type="http://schemas.openxmlformats.org/officeDocument/2006/relationships/image" Target="../media/image91.png"/><Relationship Id="rId5" Type="http://schemas.openxmlformats.org/officeDocument/2006/relationships/tags" Target="../tags/tag9.xml"/><Relationship Id="rId10" Type="http://schemas.openxmlformats.org/officeDocument/2006/relationships/image" Target="../media/image89.png"/><Relationship Id="rId4" Type="http://schemas.openxmlformats.org/officeDocument/2006/relationships/tags" Target="../tags/tag8.xml"/><Relationship Id="rId9" Type="http://schemas.openxmlformats.org/officeDocument/2006/relationships/image" Target="../media/image88.png"/></Relationships>
</file>

<file path=ppt/slides/_rels/slide119.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tags" Target="../tags/tag12.xml"/><Relationship Id="rId7" Type="http://schemas.openxmlformats.org/officeDocument/2006/relationships/image" Target="../media/image9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92.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120.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tags" Target="../tags/tag15.xml"/><Relationship Id="rId7" Type="http://schemas.openxmlformats.org/officeDocument/2006/relationships/image" Target="../media/image96.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95.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tags" Target="../tags/tag17.xml"/><Relationship Id="rId7" Type="http://schemas.openxmlformats.org/officeDocument/2006/relationships/oleObject" Target="../embeddings/oleObject38.bin"/><Relationship Id="rId2" Type="http://schemas.openxmlformats.org/officeDocument/2006/relationships/tags" Target="../tags/tag16.xml"/><Relationship Id="rId1" Type="http://schemas.openxmlformats.org/officeDocument/2006/relationships/vmlDrawing" Target="../drawings/vmlDrawing44.vml"/><Relationship Id="rId6" Type="http://schemas.openxmlformats.org/officeDocument/2006/relationships/image" Target="../media/image100.png"/><Relationship Id="rId5" Type="http://schemas.openxmlformats.org/officeDocument/2006/relationships/notesSlide" Target="../notesSlides/notesSlide11.xml"/><Relationship Id="rId4" Type="http://schemas.openxmlformats.org/officeDocument/2006/relationships/slideLayout" Target="../slideLayouts/slideLayout2.xml"/><Relationship Id="rId9" Type="http://schemas.openxmlformats.org/officeDocument/2006/relationships/oleObject" Target="../embeddings/oleObject39.bin"/></Relationships>
</file>

<file path=ppt/slides/_rels/slide122.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tags" Target="../tags/tag20.xml"/><Relationship Id="rId7" Type="http://schemas.openxmlformats.org/officeDocument/2006/relationships/image" Target="../media/image101.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12.xml"/><Relationship Id="rId5" Type="http://schemas.openxmlformats.org/officeDocument/2006/relationships/slideLayout" Target="../slideLayouts/slideLayout2.xml"/><Relationship Id="rId10" Type="http://schemas.openxmlformats.org/officeDocument/2006/relationships/image" Target="../media/image104.png"/><Relationship Id="rId4" Type="http://schemas.openxmlformats.org/officeDocument/2006/relationships/tags" Target="../tags/tag21.xml"/><Relationship Id="rId9" Type="http://schemas.openxmlformats.org/officeDocument/2006/relationships/image" Target="../media/image103.png"/></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notesSlide" Target="../notesSlides/notesSlide13.xml"/></Relationships>
</file>

<file path=ppt/slides/_rels/slide124.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tags" Target="../tags/tag26.xml"/><Relationship Id="rId7" Type="http://schemas.openxmlformats.org/officeDocument/2006/relationships/image" Target="../media/image108.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07.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10.png"/></Relationships>
</file>

<file path=ppt/slides/_rels/slide126.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tags" Target="../tags/tag30.xml"/><Relationship Id="rId7" Type="http://schemas.openxmlformats.org/officeDocument/2006/relationships/image" Target="../media/image111.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16.xml"/><Relationship Id="rId5" Type="http://schemas.openxmlformats.org/officeDocument/2006/relationships/slideLayout" Target="../slideLayouts/slideLayout2.xml"/><Relationship Id="rId10" Type="http://schemas.openxmlformats.org/officeDocument/2006/relationships/image" Target="../media/image114.png"/><Relationship Id="rId4" Type="http://schemas.openxmlformats.org/officeDocument/2006/relationships/tags" Target="../tags/tag31.xml"/><Relationship Id="rId9" Type="http://schemas.openxmlformats.org/officeDocument/2006/relationships/image" Target="../media/image113.png"/></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15.png"/></Relationships>
</file>

<file path=ppt/slides/_rels/slide128.xml.rels><?xml version="1.0" encoding="UTF-8" standalone="yes"?>
<Relationships xmlns="http://schemas.openxmlformats.org/package/2006/relationships"><Relationship Id="rId3" Type="http://schemas.openxmlformats.org/officeDocument/2006/relationships/hyperlink" Target="http://www.numerical.rl.ac.uk/qp/qp.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media/image118.png"/><Relationship Id="rId18" Type="http://schemas.openxmlformats.org/officeDocument/2006/relationships/image" Target="../media/image123.png"/><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117.png"/><Relationship Id="rId17" Type="http://schemas.openxmlformats.org/officeDocument/2006/relationships/image" Target="../media/image122.png"/><Relationship Id="rId2" Type="http://schemas.openxmlformats.org/officeDocument/2006/relationships/tags" Target="../tags/tag34.xml"/><Relationship Id="rId16" Type="http://schemas.openxmlformats.org/officeDocument/2006/relationships/image" Target="../media/image121.png"/><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image" Target="../media/image116.png"/><Relationship Id="rId5" Type="http://schemas.openxmlformats.org/officeDocument/2006/relationships/tags" Target="../tags/tag37.xml"/><Relationship Id="rId15" Type="http://schemas.openxmlformats.org/officeDocument/2006/relationships/image" Target="../media/image120.png"/><Relationship Id="rId10" Type="http://schemas.openxmlformats.org/officeDocument/2006/relationships/notesSlide" Target="../notesSlides/notesSlide19.xml"/><Relationship Id="rId4" Type="http://schemas.openxmlformats.org/officeDocument/2006/relationships/tags" Target="../tags/tag36.xml"/><Relationship Id="rId9" Type="http://schemas.openxmlformats.org/officeDocument/2006/relationships/slideLayout" Target="../slideLayouts/slideLayout2.xml"/><Relationship Id="rId14" Type="http://schemas.openxmlformats.org/officeDocument/2006/relationships/image" Target="../media/image119.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tags" Target="../tags/tag42.xml"/><Relationship Id="rId7" Type="http://schemas.openxmlformats.org/officeDocument/2006/relationships/image" Target="../media/image126.png"/><Relationship Id="rId2" Type="http://schemas.openxmlformats.org/officeDocument/2006/relationships/tags" Target="../tags/tag41.xml"/><Relationship Id="rId1" Type="http://schemas.openxmlformats.org/officeDocument/2006/relationships/vmlDrawing" Target="../drawings/vmlDrawing45.vml"/><Relationship Id="rId6" Type="http://schemas.openxmlformats.org/officeDocument/2006/relationships/image" Target="../media/image125.png"/><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21.xml"/><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133.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tags" Target="../tags/tag44.xml"/><Relationship Id="rId7" Type="http://schemas.openxmlformats.org/officeDocument/2006/relationships/image" Target="../media/image136.png"/><Relationship Id="rId2" Type="http://schemas.openxmlformats.org/officeDocument/2006/relationships/tags" Target="../tags/tag43.xml"/><Relationship Id="rId1" Type="http://schemas.openxmlformats.org/officeDocument/2006/relationships/vmlDrawing" Target="../drawings/vmlDrawing48.vml"/><Relationship Id="rId6" Type="http://schemas.openxmlformats.org/officeDocument/2006/relationships/notesSlide" Target="../notesSlides/notesSlide23.xml"/><Relationship Id="rId5" Type="http://schemas.openxmlformats.org/officeDocument/2006/relationships/slideLayout" Target="../slideLayouts/slideLayout2.xml"/><Relationship Id="rId10" Type="http://schemas.openxmlformats.org/officeDocument/2006/relationships/oleObject" Target="../embeddings/oleObject50.bin"/><Relationship Id="rId4" Type="http://schemas.openxmlformats.org/officeDocument/2006/relationships/tags" Target="../tags/tag45.xml"/><Relationship Id="rId9" Type="http://schemas.openxmlformats.org/officeDocument/2006/relationships/image" Target="../media/image110.png"/></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oleObject" Target="../embeddings/oleObject51.bin"/></Relationships>
</file>

<file path=ppt/slides/_rels/slide135.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tags" Target="../tags/tag48.xml"/><Relationship Id="rId7" Type="http://schemas.openxmlformats.org/officeDocument/2006/relationships/image" Target="../media/image141.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40.png"/><Relationship Id="rId5" Type="http://schemas.openxmlformats.org/officeDocument/2006/relationships/notesSlide" Target="../notesSlides/notesSlide31.xml"/><Relationship Id="rId4"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8" Type="http://schemas.openxmlformats.org/officeDocument/2006/relationships/image" Target="../media/image145.png"/><Relationship Id="rId3" Type="http://schemas.openxmlformats.org/officeDocument/2006/relationships/tags" Target="../tags/tag51.xml"/><Relationship Id="rId7" Type="http://schemas.openxmlformats.org/officeDocument/2006/relationships/image" Target="../media/image144.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43.png"/><Relationship Id="rId5" Type="http://schemas.openxmlformats.org/officeDocument/2006/relationships/notesSlide" Target="../notesSlides/notesSlide32.xml"/><Relationship Id="rId4"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144.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tags" Target="../tags/tag54.xml"/><Relationship Id="rId7" Type="http://schemas.openxmlformats.org/officeDocument/2006/relationships/image" Target="../media/image149.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55.xml"/><Relationship Id="rId9" Type="http://schemas.openxmlformats.org/officeDocument/2006/relationships/image" Target="../media/image151.png"/></Relationships>
</file>

<file path=ppt/slides/_rels/slide145.xml.rels><?xml version="1.0" encoding="UTF-8" standalone="yes"?>
<Relationships xmlns="http://schemas.openxmlformats.org/package/2006/relationships"><Relationship Id="rId8" Type="http://schemas.openxmlformats.org/officeDocument/2006/relationships/image" Target="../media/image153.png"/><Relationship Id="rId3" Type="http://schemas.openxmlformats.org/officeDocument/2006/relationships/tags" Target="../tags/tag58.xml"/><Relationship Id="rId7" Type="http://schemas.openxmlformats.org/officeDocument/2006/relationships/image" Target="../media/image152.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notesSlide" Target="../notesSlides/notesSlide35.xml"/><Relationship Id="rId5" Type="http://schemas.openxmlformats.org/officeDocument/2006/relationships/slideLayout" Target="../slideLayouts/slideLayout2.xml"/><Relationship Id="rId10" Type="http://schemas.openxmlformats.org/officeDocument/2006/relationships/image" Target="../media/image155.png"/><Relationship Id="rId4" Type="http://schemas.openxmlformats.org/officeDocument/2006/relationships/tags" Target="../tags/tag59.xml"/><Relationship Id="rId9" Type="http://schemas.openxmlformats.org/officeDocument/2006/relationships/image" Target="../media/image154.png"/></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60.xml"/><Relationship Id="rId4" Type="http://schemas.openxmlformats.org/officeDocument/2006/relationships/image" Target="../media/image156.png"/></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158.png"/><Relationship Id="rId5" Type="http://schemas.openxmlformats.org/officeDocument/2006/relationships/image" Target="../media/image157.png"/><Relationship Id="rId4" Type="http://schemas.openxmlformats.org/officeDocument/2006/relationships/notesSlide" Target="../notesSlides/notesSlide39.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150.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tags" Target="../tags/tag65.xml"/><Relationship Id="rId7" Type="http://schemas.openxmlformats.org/officeDocument/2006/relationships/notesSlide" Target="../notesSlides/notesSlide40.xml"/><Relationship Id="rId12" Type="http://schemas.openxmlformats.org/officeDocument/2006/relationships/image" Target="../media/image163.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Layout" Target="../slideLayouts/slideLayout2.xml"/><Relationship Id="rId11" Type="http://schemas.openxmlformats.org/officeDocument/2006/relationships/image" Target="../media/image162.png"/><Relationship Id="rId5" Type="http://schemas.openxmlformats.org/officeDocument/2006/relationships/tags" Target="../tags/tag67.xml"/><Relationship Id="rId10" Type="http://schemas.openxmlformats.org/officeDocument/2006/relationships/image" Target="../media/image161.png"/><Relationship Id="rId4" Type="http://schemas.openxmlformats.org/officeDocument/2006/relationships/tags" Target="../tags/tag66.xml"/><Relationship Id="rId9" Type="http://schemas.openxmlformats.org/officeDocument/2006/relationships/image" Target="../media/image160.png"/></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oleObject" Target="../embeddings/oleObject55.bin"/></Relationships>
</file>

<file path=ppt/slides/_rels/slide154.xml.rels><?xml version="1.0" encoding="UTF-8" standalone="yes"?>
<Relationships xmlns="http://schemas.openxmlformats.org/package/2006/relationships"><Relationship Id="rId8" Type="http://schemas.openxmlformats.org/officeDocument/2006/relationships/image" Target="../media/image167.png"/><Relationship Id="rId3" Type="http://schemas.openxmlformats.org/officeDocument/2006/relationships/tags" Target="../tags/tag70.xml"/><Relationship Id="rId7" Type="http://schemas.openxmlformats.org/officeDocument/2006/relationships/image" Target="../media/image166.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165.png"/><Relationship Id="rId5" Type="http://schemas.openxmlformats.org/officeDocument/2006/relationships/notesSlide" Target="../notesSlides/notesSlide44.xml"/><Relationship Id="rId4" Type="http://schemas.openxmlformats.org/officeDocument/2006/relationships/slideLayout" Target="../slideLayouts/slideLayout2.xml"/><Relationship Id="rId9" Type="http://schemas.openxmlformats.org/officeDocument/2006/relationships/image" Target="../media/image168.png"/></Relationships>
</file>

<file path=ppt/slides/_rels/slide15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46.xml"/><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157.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www.kernel-machines.org/" TargetMode="External"/><Relationship Id="rId7" Type="http://schemas.openxmlformats.org/officeDocument/2006/relationships/hyperlink" Target="http://www.clopinet.com/isabelle/Projects/SVM/applist.html"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hyperlink" Target="http://www.kernel-machines.org/papers/tutorial-nips.ps.gz" TargetMode="External"/><Relationship Id="rId5" Type="http://schemas.openxmlformats.org/officeDocument/2006/relationships/hyperlink" Target="http://www.support-vector.net/icml-tutorial.pdf" TargetMode="External"/><Relationship Id="rId4" Type="http://schemas.openxmlformats.org/officeDocument/2006/relationships/hyperlink" Target="http://www.support-vector.net/"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54.vml"/></Relationships>
</file>

<file path=ppt/slides/_rels/slide16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oleObject" Target="../embeddings/oleObject6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3.xml"/><Relationship Id="rId1" Type="http://schemas.openxmlformats.org/officeDocument/2006/relationships/vmlDrawing" Target="../drawings/vmlDrawing56.vml"/><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171.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4.xml"/><Relationship Id="rId1" Type="http://schemas.openxmlformats.org/officeDocument/2006/relationships/vmlDrawing" Target="../drawings/vmlDrawing57.vml"/><Relationship Id="rId4" Type="http://schemas.openxmlformats.org/officeDocument/2006/relationships/oleObject" Target="../embeddings/oleObject71.bin"/></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58.v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59.vml"/></Relationships>
</file>

<file path=ppt/slides/_rels/slide177.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60.v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91.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4.xml"/><Relationship Id="rId1" Type="http://schemas.openxmlformats.org/officeDocument/2006/relationships/vmlDrawing" Target="../drawings/vmlDrawing61.vml"/><Relationship Id="rId5" Type="http://schemas.openxmlformats.org/officeDocument/2006/relationships/image" Target="../media/image195.png"/><Relationship Id="rId4" Type="http://schemas.openxmlformats.org/officeDocument/2006/relationships/oleObject" Target="../embeddings/oleObject76.bin"/></Relationships>
</file>

<file path=ppt/slides/_rels/slide183.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62.vml"/><Relationship Id="rId4" Type="http://schemas.openxmlformats.org/officeDocument/2006/relationships/oleObject" Target="../embeddings/oleObject78.bin"/></Relationships>
</file>

<file path=ppt/slides/_rels/slide184.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63.vml"/><Relationship Id="rId4" Type="http://schemas.openxmlformats.org/officeDocument/2006/relationships/oleObject" Target="../embeddings/oleObject80.bin"/></Relationships>
</file>

<file path=ppt/slides/_rels/slide185.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64.v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Word_97_-_2003_Document10.doc"/><Relationship Id="rId2" Type="http://schemas.openxmlformats.org/officeDocument/2006/relationships/slideLayout" Target="../slideLayouts/slideLayout6.xml"/><Relationship Id="rId1" Type="http://schemas.openxmlformats.org/officeDocument/2006/relationships/vmlDrawing" Target="../drawings/vmlDrawing14.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Office_Word_97_-_2003_Document11.doc"/><Relationship Id="rId7" Type="http://schemas.openxmlformats.org/officeDocument/2006/relationships/oleObject" Target="../embeddings/Microsoft_Office_Word_97_-_2003_Document15.doc"/><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Microsoft_Office_Word_97_-_2003_Document14.doc"/><Relationship Id="rId5" Type="http://schemas.openxmlformats.org/officeDocument/2006/relationships/oleObject" Target="../embeddings/Microsoft_Office_Word_97_-_2003_Document13.doc"/><Relationship Id="rId4" Type="http://schemas.openxmlformats.org/officeDocument/2006/relationships/oleObject" Target="../embeddings/Microsoft_Office_Word_97_-_2003_Document12.doc"/></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oleObject" Target="../embeddings/Microsoft_Office_Word_97_-_2003_Document19.doc"/><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Microsoft_Office_Word_97_-_2003_Document18.doc"/><Relationship Id="rId5" Type="http://schemas.openxmlformats.org/officeDocument/2006/relationships/oleObject" Target="../embeddings/Microsoft_Office_Word_97_-_2003_Document17.doc"/><Relationship Id="rId4" Type="http://schemas.openxmlformats.org/officeDocument/2006/relationships/oleObject" Target="../embeddings/Microsoft_Office_Word_97_-_2003_Document16.doc"/></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Office_Word_97_-_2003_Document20.doc"/><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11.bin"/><Relationship Id="rId5" Type="http://schemas.openxmlformats.org/officeDocument/2006/relationships/oleObject" Target="../embeddings/Microsoft_Office_Word_97_-_2003_Document22.doc"/><Relationship Id="rId4" Type="http://schemas.openxmlformats.org/officeDocument/2006/relationships/oleObject" Target="../embeddings/Microsoft_Office_Word_97_-_2003_Document21.doc"/></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21.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Office_Word_97_-_2003_Document23.doc"/><Relationship Id="rId2" Type="http://schemas.openxmlformats.org/officeDocument/2006/relationships/slideLayout" Target="../slideLayouts/slideLayout12.xml"/><Relationship Id="rId1" Type="http://schemas.openxmlformats.org/officeDocument/2006/relationships/vmlDrawing" Target="../drawings/vmlDrawing22.vml"/><Relationship Id="rId4" Type="http://schemas.openxmlformats.org/officeDocument/2006/relationships/oleObject" Target="../embeddings/Microsoft_Office_Word_97_-_2003_Document24.doc"/></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Office_Word_97_-_2003_Document25.doc"/><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oleObject" Target="../embeddings/Microsoft_Office_Word_97_-_2003_Document27.doc"/><Relationship Id="rId4" Type="http://schemas.openxmlformats.org/officeDocument/2006/relationships/oleObject" Target="../embeddings/Microsoft_Office_Word_97_-_2003_Document26.doc"/></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Office_Word_97_-_2003_Document28.doc"/><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Office_Word_97_-_2003_Document29.doc"/><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Office_Word_97_-_2003_Document30.doc"/><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15.bin"/><Relationship Id="rId5" Type="http://schemas.openxmlformats.org/officeDocument/2006/relationships/oleObject" Target="../embeddings/Microsoft_Office_Word_97_-_2003_Document32.doc"/><Relationship Id="rId4" Type="http://schemas.openxmlformats.org/officeDocument/2006/relationships/oleObject" Target="../embeddings/Microsoft_Office_Word_97_-_2003_Document31.doc"/></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28.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29.vml"/><Relationship Id="rId4" Type="http://schemas.openxmlformats.org/officeDocument/2006/relationships/oleObject" Target="../embeddings/oleObject18.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Office_Word_97_-_2003_Document33.doc"/><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oleObject" Target="../embeddings/oleObject20.bin"/><Relationship Id="rId5" Type="http://schemas.openxmlformats.org/officeDocument/2006/relationships/oleObject" Target="../embeddings/Microsoft_Office_Word_97_-_2003_Document35.doc"/><Relationship Id="rId4" Type="http://schemas.openxmlformats.org/officeDocument/2006/relationships/oleObject" Target="../embeddings/Microsoft_Office_Word_97_-_2003_Document34.doc"/></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cse.unsw.edu.au/~quinlan/c4.5r8.tar.g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oleObject" Target="../embeddings/Microsoft_Office_Excel_97-2003_Worksheet37.xls"/><Relationship Id="rId4" Type="http://schemas.openxmlformats.org/officeDocument/2006/relationships/oleObject" Target="../embeddings/Microsoft_Office_Excel_97-2003_Worksheet36.xls"/></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34.vml"/><Relationship Id="rId4" Type="http://schemas.openxmlformats.org/officeDocument/2006/relationships/oleObject" Target="../embeddings/oleObject24.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oleObject" Target="../embeddings/oleObject26.bin"/></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oleObject" Target="../embeddings/oleObject28.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9.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37.v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Classification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Apply Model to Test Data</a:t>
            </a:r>
          </a:p>
        </p:txBody>
      </p:sp>
      <p:grpSp>
        <p:nvGrpSpPr>
          <p:cNvPr id="2" name="Group 3"/>
          <p:cNvGrpSpPr>
            <a:grpSpLocks/>
          </p:cNvGrpSpPr>
          <p:nvPr/>
        </p:nvGrpSpPr>
        <p:grpSpPr bwMode="auto">
          <a:xfrm>
            <a:off x="685800" y="2362200"/>
            <a:ext cx="4267200" cy="3298825"/>
            <a:chOff x="384" y="1584"/>
            <a:chExt cx="2451" cy="1694"/>
          </a:xfrm>
        </p:grpSpPr>
        <p:sp>
          <p:nvSpPr>
            <p:cNvPr id="6152"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p:spPr>
          <p:txBody>
            <a:bodyPr wrap="none" anchor="ctr"/>
            <a:lstStyle/>
            <a:p>
              <a:endParaRPr lang="en-US"/>
            </a:p>
          </p:txBody>
        </p:sp>
        <p:sp>
          <p:nvSpPr>
            <p:cNvPr id="6153"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p:spPr>
          <p:txBody>
            <a:bodyPr wrap="none" anchor="ctr"/>
            <a:lstStyle/>
            <a:p>
              <a:endParaRPr lang="en-US"/>
            </a:p>
          </p:txBody>
        </p:sp>
        <p:sp>
          <p:nvSpPr>
            <p:cNvPr id="6154"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p:spPr>
          <p:txBody>
            <a:bodyPr wrap="none" anchor="ctr"/>
            <a:lstStyle/>
            <a:p>
              <a:endParaRPr lang="en-US"/>
            </a:p>
          </p:txBody>
        </p:sp>
        <p:sp>
          <p:nvSpPr>
            <p:cNvPr id="6155"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p:spPr>
          <p:txBody>
            <a:bodyPr wrap="none" anchor="ctr"/>
            <a:lstStyle/>
            <a:p>
              <a:endParaRPr lang="en-US"/>
            </a:p>
          </p:txBody>
        </p:sp>
        <p:sp>
          <p:nvSpPr>
            <p:cNvPr id="6156"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p:spPr>
          <p:txBody>
            <a:bodyPr wrap="none" anchor="ctr"/>
            <a:lstStyle/>
            <a:p>
              <a:endParaRPr lang="en-US"/>
            </a:p>
          </p:txBody>
        </p:sp>
        <p:sp>
          <p:nvSpPr>
            <p:cNvPr id="6157"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p:spPr>
          <p:txBody>
            <a:bodyPr wrap="none" anchor="ctr"/>
            <a:lstStyle/>
            <a:p>
              <a:endParaRPr lang="en-US"/>
            </a:p>
          </p:txBody>
        </p:sp>
        <p:sp>
          <p:nvSpPr>
            <p:cNvPr id="6158"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6159"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6160"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6161"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6162" name="Text Box 14"/>
            <p:cNvSpPr txBox="1">
              <a:spLocks noChangeArrowheads="1"/>
            </p:cNvSpPr>
            <p:nvPr/>
          </p:nvSpPr>
          <p:spPr bwMode="auto">
            <a:xfrm>
              <a:off x="1632" y="3038"/>
              <a:ext cx="432" cy="173"/>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6163"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6164" name="Text Box 16"/>
            <p:cNvSpPr txBox="1">
              <a:spLocks noChangeArrowheads="1"/>
            </p:cNvSpPr>
            <p:nvPr/>
          </p:nvSpPr>
          <p:spPr bwMode="auto">
            <a:xfrm>
              <a:off x="814" y="3040"/>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6165"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6166" name="Text Box 18"/>
            <p:cNvSpPr txBox="1">
              <a:spLocks noChangeArrowheads="1"/>
            </p:cNvSpPr>
            <p:nvPr/>
          </p:nvSpPr>
          <p:spPr bwMode="auto">
            <a:xfrm>
              <a:off x="458" y="2042"/>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6167"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6168" name="Text Box 20"/>
            <p:cNvSpPr txBox="1">
              <a:spLocks noChangeArrowheads="1"/>
            </p:cNvSpPr>
            <p:nvPr/>
          </p:nvSpPr>
          <p:spPr bwMode="auto">
            <a:xfrm>
              <a:off x="2270" y="2558"/>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6169" name="Text Box 21"/>
            <p:cNvSpPr txBox="1">
              <a:spLocks noChangeArrowheads="1"/>
            </p:cNvSpPr>
            <p:nvPr/>
          </p:nvSpPr>
          <p:spPr bwMode="auto">
            <a:xfrm>
              <a:off x="484" y="1750"/>
              <a:ext cx="307"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6170" name="Text Box 22"/>
            <p:cNvSpPr txBox="1">
              <a:spLocks noChangeArrowheads="1"/>
            </p:cNvSpPr>
            <p:nvPr/>
          </p:nvSpPr>
          <p:spPr bwMode="auto">
            <a:xfrm>
              <a:off x="1654" y="1750"/>
              <a:ext cx="255"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6171" name="Text Box 23"/>
            <p:cNvSpPr txBox="1">
              <a:spLocks noChangeArrowheads="1"/>
            </p:cNvSpPr>
            <p:nvPr/>
          </p:nvSpPr>
          <p:spPr bwMode="auto">
            <a:xfrm>
              <a:off x="2301" y="2232"/>
              <a:ext cx="53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6172" name="Text Box 24"/>
            <p:cNvSpPr txBox="1">
              <a:spLocks noChangeArrowheads="1"/>
            </p:cNvSpPr>
            <p:nvPr/>
          </p:nvSpPr>
          <p:spPr bwMode="auto">
            <a:xfrm>
              <a:off x="945" y="2250"/>
              <a:ext cx="95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6173" name="Text Box 25"/>
            <p:cNvSpPr txBox="1">
              <a:spLocks noChangeArrowheads="1"/>
            </p:cNvSpPr>
            <p:nvPr/>
          </p:nvSpPr>
          <p:spPr bwMode="auto">
            <a:xfrm>
              <a:off x="654" y="2749"/>
              <a:ext cx="41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6174" name="Text Box 26"/>
            <p:cNvSpPr txBox="1">
              <a:spLocks noChangeArrowheads="1"/>
            </p:cNvSpPr>
            <p:nvPr/>
          </p:nvSpPr>
          <p:spPr bwMode="auto">
            <a:xfrm>
              <a:off x="1772" y="2749"/>
              <a:ext cx="41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pSp>
      <p:graphicFrame>
        <p:nvGraphicFramePr>
          <p:cNvPr id="6146" name="Object 27"/>
          <p:cNvGraphicFramePr>
            <a:graphicFrameLocks noChangeAspect="1"/>
          </p:cNvGraphicFramePr>
          <p:nvPr/>
        </p:nvGraphicFramePr>
        <p:xfrm>
          <a:off x="4953000" y="1600200"/>
          <a:ext cx="3343275" cy="1133475"/>
        </p:xfrm>
        <a:graphic>
          <a:graphicData uri="http://schemas.openxmlformats.org/presentationml/2006/ole">
            <p:oleObj spid="_x0000_s6146" name="Document" r:id="rId3" imgW="4651200" imgH="1576440" progId="Word.Document.8">
              <p:embed/>
            </p:oleObj>
          </a:graphicData>
        </a:graphic>
      </p:graphicFrame>
      <p:sp>
        <p:nvSpPr>
          <p:cNvPr id="6149" name="Text Box 28"/>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6150" name="Text Box 29"/>
          <p:cNvSpPr txBox="1">
            <a:spLocks noChangeArrowheads="1"/>
          </p:cNvSpPr>
          <p:nvPr/>
        </p:nvSpPr>
        <p:spPr bwMode="auto">
          <a:xfrm>
            <a:off x="990600" y="1447800"/>
            <a:ext cx="3429000" cy="336550"/>
          </a:xfrm>
          <a:prstGeom prst="rect">
            <a:avLst/>
          </a:prstGeom>
          <a:noFill/>
          <a:ln w="12700">
            <a:noFill/>
            <a:miter lim="800000"/>
            <a:headEnd/>
            <a:tailEnd/>
          </a:ln>
        </p:spPr>
        <p:txBody>
          <a:bodyPr>
            <a:spAutoFit/>
          </a:bodyPr>
          <a:lstStyle/>
          <a:p>
            <a:pPr marL="342900" indent="-342900">
              <a:lnSpc>
                <a:spcPct val="80000"/>
              </a:lnSpc>
              <a:spcBef>
                <a:spcPct val="20000"/>
              </a:spcBef>
              <a:buClr>
                <a:schemeClr val="accent2"/>
              </a:buClr>
              <a:buSzPct val="75000"/>
              <a:buFont typeface="Monotype Sorts" pitchFamily="2" charset="2"/>
              <a:buNone/>
            </a:pPr>
            <a:r>
              <a:rPr lang="en-US" sz="2000" b="0"/>
              <a:t>Start from the root of tree.</a:t>
            </a:r>
          </a:p>
        </p:txBody>
      </p:sp>
      <p:sp>
        <p:nvSpPr>
          <p:cNvPr id="6151" name="Line 30"/>
          <p:cNvSpPr>
            <a:spLocks noChangeShapeType="1"/>
          </p:cNvSpPr>
          <p:nvPr/>
        </p:nvSpPr>
        <p:spPr bwMode="auto">
          <a:xfrm>
            <a:off x="2133600" y="1828800"/>
            <a:ext cx="0" cy="457200"/>
          </a:xfrm>
          <a:prstGeom prst="line">
            <a:avLst/>
          </a:prstGeom>
          <a:noFill/>
          <a:ln w="15875">
            <a:solidFill>
              <a:srgbClr val="FF0000"/>
            </a:solidFill>
            <a:prstDash val="dash"/>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Bayesian Classifiers</a:t>
            </a:r>
          </a:p>
        </p:txBody>
      </p:sp>
      <p:sp>
        <p:nvSpPr>
          <p:cNvPr id="2052" name="Rectangle 3"/>
          <p:cNvSpPr>
            <a:spLocks noGrp="1" noChangeArrowheads="1"/>
          </p:cNvSpPr>
          <p:nvPr>
            <p:ph type="body" idx="1"/>
          </p:nvPr>
        </p:nvSpPr>
        <p:spPr>
          <a:xfrm>
            <a:off x="411163" y="1143000"/>
            <a:ext cx="8580437" cy="5181600"/>
          </a:xfrm>
        </p:spPr>
        <p:txBody>
          <a:bodyPr/>
          <a:lstStyle/>
          <a:p>
            <a:pPr eaLnBrk="1" hangingPunct="1">
              <a:lnSpc>
                <a:spcPct val="90000"/>
              </a:lnSpc>
            </a:pPr>
            <a:r>
              <a:rPr lang="en-US" sz="2400" smtClean="0"/>
              <a:t>Approach:</a:t>
            </a:r>
          </a:p>
          <a:p>
            <a:pPr lvl="1" eaLnBrk="1" hangingPunct="1">
              <a:lnSpc>
                <a:spcPct val="90000"/>
              </a:lnSpc>
            </a:pPr>
            <a:r>
              <a:rPr lang="en-US" sz="2400" smtClean="0"/>
              <a:t>compute the posterior probability P(C | 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 for all values of C using the Bayes theorem</a:t>
            </a:r>
          </a:p>
          <a:p>
            <a:pPr lvl="1" eaLnBrk="1" hangingPunct="1">
              <a:lnSpc>
                <a:spcPct val="90000"/>
              </a:lnSpc>
            </a:pPr>
            <a:endParaRPr lang="en-US" sz="2400" smtClean="0"/>
          </a:p>
          <a:p>
            <a:pPr lvl="1" eaLnBrk="1" hangingPunct="1">
              <a:lnSpc>
                <a:spcPct val="90000"/>
              </a:lnSpc>
            </a:pPr>
            <a:endParaRPr lang="en-US" sz="2400" smtClean="0"/>
          </a:p>
          <a:p>
            <a:pPr lvl="1" eaLnBrk="1" hangingPunct="1">
              <a:lnSpc>
                <a:spcPct val="90000"/>
              </a:lnSpc>
              <a:buFont typeface="Arial" charset="0"/>
              <a:buNone/>
            </a:pPr>
            <a:endParaRPr lang="en-US" sz="2400" smtClean="0"/>
          </a:p>
          <a:p>
            <a:pPr lvl="1" eaLnBrk="1" hangingPunct="1">
              <a:lnSpc>
                <a:spcPct val="90000"/>
              </a:lnSpc>
            </a:pPr>
            <a:r>
              <a:rPr lang="en-US" sz="2400" smtClean="0"/>
              <a:t>Choose value of C that maximizes </a:t>
            </a:r>
            <a:br>
              <a:rPr lang="en-US" sz="2400" smtClean="0"/>
            </a:br>
            <a:r>
              <a:rPr lang="en-US" sz="2400" smtClean="0"/>
              <a:t>		P(C | 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a:t>
            </a:r>
            <a:br>
              <a:rPr lang="en-US" sz="2400" smtClean="0"/>
            </a:br>
            <a:endParaRPr lang="en-US" sz="2400" smtClean="0"/>
          </a:p>
          <a:p>
            <a:pPr lvl="1" eaLnBrk="1" hangingPunct="1">
              <a:lnSpc>
                <a:spcPct val="90000"/>
              </a:lnSpc>
            </a:pPr>
            <a:r>
              <a:rPr lang="en-US" sz="2400" smtClean="0"/>
              <a:t>Equivalent to choosing value of C that maximizes</a:t>
            </a:r>
            <a:br>
              <a:rPr lang="en-US" sz="2400" smtClean="0"/>
            </a:br>
            <a:r>
              <a:rPr lang="en-US" sz="2400" smtClean="0"/>
              <a:t>     	P(A</a:t>
            </a:r>
            <a:r>
              <a:rPr lang="en-US" sz="2400" baseline="-25000" smtClean="0"/>
              <a:t>1</a:t>
            </a:r>
            <a:r>
              <a:rPr lang="en-US" sz="2400" smtClean="0"/>
              <a:t>, A</a:t>
            </a:r>
            <a:r>
              <a:rPr lang="en-US" sz="2400" baseline="-25000" smtClean="0"/>
              <a:t>2</a:t>
            </a:r>
            <a:r>
              <a:rPr lang="en-US" sz="2400" smtClean="0"/>
              <a:t>, …, A</a:t>
            </a:r>
            <a:r>
              <a:rPr lang="en-US" sz="2400" baseline="-25000" smtClean="0"/>
              <a:t>n</a:t>
            </a:r>
            <a:r>
              <a:rPr lang="en-US" sz="2400" smtClean="0"/>
              <a:t>|C) P(C)</a:t>
            </a:r>
          </a:p>
          <a:p>
            <a:pPr lvl="1" eaLnBrk="1" hangingPunct="1">
              <a:lnSpc>
                <a:spcPct val="90000"/>
              </a:lnSpc>
              <a:buFont typeface="Arial" charset="0"/>
              <a:buNone/>
            </a:pPr>
            <a:endParaRPr lang="en-US" sz="2400" smtClean="0"/>
          </a:p>
          <a:p>
            <a:pPr eaLnBrk="1" hangingPunct="1">
              <a:lnSpc>
                <a:spcPct val="90000"/>
              </a:lnSpc>
            </a:pPr>
            <a:r>
              <a:rPr lang="en-US" sz="2400" smtClean="0"/>
              <a:t>How to estimate P(A</a:t>
            </a:r>
            <a:r>
              <a:rPr lang="en-US" sz="2400" baseline="-25000" smtClean="0"/>
              <a:t>1</a:t>
            </a:r>
            <a:r>
              <a:rPr lang="en-US" sz="2400" smtClean="0"/>
              <a:t>, A</a:t>
            </a:r>
            <a:r>
              <a:rPr lang="en-US" sz="2400" baseline="-25000" smtClean="0"/>
              <a:t>2</a:t>
            </a:r>
            <a:r>
              <a:rPr lang="en-US" sz="2400" smtClean="0"/>
              <a:t>, …, A</a:t>
            </a:r>
            <a:r>
              <a:rPr lang="en-US" sz="2400" baseline="-25000" smtClean="0"/>
              <a:t>n </a:t>
            </a:r>
            <a:r>
              <a:rPr lang="en-US" sz="2400" smtClean="0"/>
              <a:t>| C )?</a:t>
            </a:r>
          </a:p>
        </p:txBody>
      </p:sp>
      <p:graphicFrame>
        <p:nvGraphicFramePr>
          <p:cNvPr id="2050" name="Object 4"/>
          <p:cNvGraphicFramePr>
            <a:graphicFrameLocks noChangeAspect="1"/>
          </p:cNvGraphicFramePr>
          <p:nvPr/>
        </p:nvGraphicFramePr>
        <p:xfrm>
          <a:off x="1828800" y="2479675"/>
          <a:ext cx="5791200" cy="796925"/>
        </p:xfrm>
        <a:graphic>
          <a:graphicData uri="http://schemas.openxmlformats.org/presentationml/2006/ole">
            <p:oleObj spid="_x0000_s50178" name="Equation" r:id="rId3" imgW="4863960" imgH="799920" progId="Equation.3">
              <p:embed/>
            </p:oleObj>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74638"/>
            <a:ext cx="8229600" cy="715962"/>
          </a:xfrm>
        </p:spPr>
        <p:txBody>
          <a:bodyPr>
            <a:normAutofit fontScale="90000"/>
          </a:bodyPr>
          <a:lstStyle/>
          <a:p>
            <a:pPr eaLnBrk="1" hangingPunct="1"/>
            <a:r>
              <a:rPr lang="en-US" dirty="0" smtClean="0"/>
              <a:t>Estimating Multivariate </a:t>
            </a:r>
            <a:r>
              <a:rPr lang="en-US" dirty="0" smtClean="0"/>
              <a:t>Distributions</a:t>
            </a:r>
            <a:endParaRPr lang="en-US" dirty="0" smtClean="0"/>
          </a:p>
        </p:txBody>
      </p:sp>
      <p:sp>
        <p:nvSpPr>
          <p:cNvPr id="34819" name="Content Placeholder 2"/>
          <p:cNvSpPr>
            <a:spLocks noGrp="1"/>
          </p:cNvSpPr>
          <p:nvPr>
            <p:ph sz="quarter" idx="1"/>
          </p:nvPr>
        </p:nvSpPr>
        <p:spPr>
          <a:xfrm>
            <a:off x="457200" y="1219200"/>
            <a:ext cx="8229600" cy="4937125"/>
          </a:xfrm>
        </p:spPr>
        <p:txBody>
          <a:bodyPr>
            <a:normAutofit fontScale="92500" lnSpcReduction="20000"/>
          </a:bodyPr>
          <a:lstStyle/>
          <a:p>
            <a:pPr eaLnBrk="1" hangingPunct="1"/>
            <a:r>
              <a:rPr lang="en-US" smtClean="0"/>
              <a:t>Sample size requirement</a:t>
            </a:r>
          </a:p>
          <a:p>
            <a:pPr lvl="1" eaLnBrk="1" hangingPunct="1"/>
            <a:r>
              <a:rPr lang="en-US" smtClean="0"/>
              <a:t>In a small sample: difficult to find a Hilsa fish whose length is 1.5ft </a:t>
            </a:r>
            <a:r>
              <a:rPr lang="en-US" u="sng" smtClean="0"/>
              <a:t>and</a:t>
            </a:r>
            <a:r>
              <a:rPr lang="en-US" smtClean="0"/>
              <a:t> weight is 2 kilos, as compared to that of just finding a fish whose length is 1.5ft</a:t>
            </a:r>
          </a:p>
          <a:p>
            <a:pPr lvl="1" eaLnBrk="1" hangingPunct="1"/>
            <a:r>
              <a:rPr lang="en-US" i="1" smtClean="0"/>
              <a:t>P(L=1.5, W=2 | Hilsa), P(L=1.5 | Hilsa)</a:t>
            </a:r>
          </a:p>
          <a:p>
            <a:pPr lvl="1" eaLnBrk="1" hangingPunct="1"/>
            <a:r>
              <a:rPr lang="en-US" smtClean="0"/>
              <a:t>Curse of dimensionality</a:t>
            </a:r>
          </a:p>
          <a:p>
            <a:pPr eaLnBrk="1" hangingPunct="1"/>
            <a:r>
              <a:rPr lang="en-US" smtClean="0"/>
              <a:t>Independence Assumption</a:t>
            </a:r>
          </a:p>
          <a:p>
            <a:pPr lvl="1" eaLnBrk="1" hangingPunct="1"/>
            <a:r>
              <a:rPr lang="en-US" smtClean="0"/>
              <a:t>Assume length and weight are independent</a:t>
            </a:r>
          </a:p>
          <a:p>
            <a:pPr lvl="1" eaLnBrk="1" hangingPunct="1"/>
            <a:r>
              <a:rPr lang="en-US" i="1" smtClean="0"/>
              <a:t>P(L=1.5, W=2 | Hilsa) = P(L=1.5 | Hilsa) x P(W=2| Hilsa)</a:t>
            </a:r>
          </a:p>
          <a:p>
            <a:pPr lvl="1" eaLnBrk="1" hangingPunct="1"/>
            <a:r>
              <a:rPr lang="en-US" smtClean="0"/>
              <a:t>Joint distribution  = product of marginal distributions</a:t>
            </a:r>
          </a:p>
          <a:p>
            <a:pPr lvl="1" eaLnBrk="1" hangingPunct="1"/>
            <a:r>
              <a:rPr lang="en-US" smtClean="0"/>
              <a:t>Marginals are easier to estimate from a small sample</a:t>
            </a:r>
          </a:p>
          <a:p>
            <a:pPr lvl="1" eaLnBrk="1" hangingPunct="1"/>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Naïve Bayes Classifier</a:t>
            </a:r>
          </a:p>
        </p:txBody>
      </p:sp>
      <p:sp>
        <p:nvSpPr>
          <p:cNvPr id="35843" name="Rectangle 3"/>
          <p:cNvSpPr>
            <a:spLocks noGrp="1" noChangeArrowheads="1"/>
          </p:cNvSpPr>
          <p:nvPr>
            <p:ph type="body" idx="1"/>
          </p:nvPr>
        </p:nvSpPr>
        <p:spPr>
          <a:xfrm>
            <a:off x="457200" y="1219200"/>
            <a:ext cx="8229600" cy="4937125"/>
          </a:xfrm>
        </p:spPr>
        <p:txBody>
          <a:bodyPr/>
          <a:lstStyle/>
          <a:p>
            <a:pPr eaLnBrk="1" hangingPunct="1"/>
            <a:r>
              <a:rPr lang="en-US" sz="2400" smtClean="0"/>
              <a:t>Assume independence among attributes A</a:t>
            </a:r>
            <a:r>
              <a:rPr lang="en-US" baseline="-25000" smtClean="0"/>
              <a:t>i</a:t>
            </a:r>
            <a:r>
              <a:rPr lang="en-US" sz="2400" smtClean="0"/>
              <a:t> when class is given:    </a:t>
            </a:r>
          </a:p>
          <a:p>
            <a:pPr lvl="1" eaLnBrk="1" hangingPunct="1"/>
            <a:r>
              <a:rPr lang="en-US" sz="2400" smtClean="0"/>
              <a:t>P(A</a:t>
            </a:r>
            <a:r>
              <a:rPr lang="en-US" sz="2400" baseline="-25000" smtClean="0"/>
              <a:t>1</a:t>
            </a:r>
            <a:r>
              <a:rPr lang="en-US" sz="2400" smtClean="0"/>
              <a:t>, A</a:t>
            </a:r>
            <a:r>
              <a:rPr lang="en-US" sz="2400" baseline="-25000" smtClean="0"/>
              <a:t>2</a:t>
            </a:r>
            <a:r>
              <a:rPr lang="en-US" sz="2400" smtClean="0"/>
              <a:t>, …, A</a:t>
            </a:r>
            <a:r>
              <a:rPr lang="en-US" sz="2400" baseline="-25000" smtClean="0"/>
              <a:t>n </a:t>
            </a:r>
            <a:r>
              <a:rPr lang="en-US" sz="2400" smtClean="0"/>
              <a:t>|C) = P(A</a:t>
            </a:r>
            <a:r>
              <a:rPr lang="en-US" sz="2400" baseline="-25000" smtClean="0"/>
              <a:t>1</a:t>
            </a:r>
            <a:r>
              <a:rPr lang="en-US" sz="2400" smtClean="0"/>
              <a:t>| C</a:t>
            </a:r>
            <a:r>
              <a:rPr lang="en-US" sz="2400" baseline="-25000" smtClean="0"/>
              <a:t>j</a:t>
            </a:r>
            <a:r>
              <a:rPr lang="en-US" sz="2400" smtClean="0"/>
              <a:t>) P(A</a:t>
            </a:r>
            <a:r>
              <a:rPr lang="en-US" sz="2400" baseline="-25000" smtClean="0"/>
              <a:t>2</a:t>
            </a:r>
            <a:r>
              <a:rPr lang="en-US" sz="2400" smtClean="0"/>
              <a:t>| C</a:t>
            </a:r>
            <a:r>
              <a:rPr lang="en-US" sz="2400" baseline="-25000" smtClean="0"/>
              <a:t>j</a:t>
            </a:r>
            <a:r>
              <a:rPr lang="en-US" sz="2400" smtClean="0"/>
              <a:t>)… P(A</a:t>
            </a:r>
            <a:r>
              <a:rPr lang="en-US" sz="2400" baseline="-25000" smtClean="0"/>
              <a:t>n</a:t>
            </a:r>
            <a:r>
              <a:rPr lang="en-US" sz="2400" smtClean="0"/>
              <a:t>| C</a:t>
            </a:r>
            <a:r>
              <a:rPr lang="en-US" sz="2400" baseline="-25000" smtClean="0"/>
              <a:t>j</a:t>
            </a:r>
            <a:r>
              <a:rPr lang="en-US" sz="2400" smtClean="0"/>
              <a:t>)</a:t>
            </a:r>
          </a:p>
          <a:p>
            <a:pPr lvl="1" eaLnBrk="1" hangingPunct="1">
              <a:buFont typeface="Arial" charset="0"/>
              <a:buNone/>
            </a:pPr>
            <a:r>
              <a:rPr lang="en-US" sz="2400" smtClean="0"/>
              <a:t> </a:t>
            </a:r>
          </a:p>
          <a:p>
            <a:pPr lvl="1" eaLnBrk="1" hangingPunct="1"/>
            <a:r>
              <a:rPr lang="en-US" sz="2400" smtClean="0"/>
              <a:t>Can estimate P(A</a:t>
            </a:r>
            <a:r>
              <a:rPr lang="en-US" baseline="-25000" smtClean="0"/>
              <a:t>i</a:t>
            </a:r>
            <a:r>
              <a:rPr lang="en-US" sz="2400" smtClean="0"/>
              <a:t>| C</a:t>
            </a:r>
            <a:r>
              <a:rPr lang="en-US" baseline="-25000" smtClean="0"/>
              <a:t>j</a:t>
            </a:r>
            <a:r>
              <a:rPr lang="en-US" sz="2400" smtClean="0"/>
              <a:t>) for all A</a:t>
            </a:r>
            <a:r>
              <a:rPr lang="en-US" baseline="-25000" smtClean="0"/>
              <a:t>i</a:t>
            </a:r>
            <a:r>
              <a:rPr lang="en-US" sz="2400" smtClean="0"/>
              <a:t> and C</a:t>
            </a:r>
            <a:r>
              <a:rPr lang="en-US" baseline="-25000" smtClean="0"/>
              <a:t>j</a:t>
            </a:r>
            <a:r>
              <a:rPr lang="en-US" sz="2400" smtClean="0"/>
              <a:t>.</a:t>
            </a:r>
          </a:p>
          <a:p>
            <a:pPr lvl="1" eaLnBrk="1" hangingPunct="1">
              <a:buFont typeface="Arial" charset="0"/>
              <a:buNone/>
            </a:pPr>
            <a:endParaRPr lang="en-US" sz="2400" smtClean="0"/>
          </a:p>
          <a:p>
            <a:pPr lvl="1" eaLnBrk="1" hangingPunct="1"/>
            <a:r>
              <a:rPr lang="en-US" sz="2400" smtClean="0"/>
              <a:t>New point is classified to C</a:t>
            </a:r>
            <a:r>
              <a:rPr lang="en-US" sz="2400" baseline="-25000" smtClean="0"/>
              <a:t>j</a:t>
            </a:r>
            <a:r>
              <a:rPr lang="en-US" sz="2400" smtClean="0"/>
              <a:t> if  P(C</a:t>
            </a:r>
            <a:r>
              <a:rPr lang="en-US" sz="2400" baseline="-25000" smtClean="0"/>
              <a:t>j</a:t>
            </a:r>
            <a:r>
              <a:rPr lang="en-US" sz="2400" smtClean="0"/>
              <a:t>) </a:t>
            </a:r>
            <a:r>
              <a:rPr lang="en-US" sz="2400" smtClean="0">
                <a:sym typeface="Symbol" pitchFamily="18" charset="2"/>
              </a:rPr>
              <a:t></a:t>
            </a:r>
            <a:r>
              <a:rPr lang="en-US" sz="2400" smtClean="0"/>
              <a:t> P(A</a:t>
            </a:r>
            <a:r>
              <a:rPr lang="en-US" sz="2400" baseline="-25000" smtClean="0"/>
              <a:t>i</a:t>
            </a:r>
            <a:r>
              <a:rPr lang="en-US" sz="2400" smtClean="0"/>
              <a:t>| C</a:t>
            </a:r>
            <a:r>
              <a:rPr lang="en-US" sz="2400" baseline="-25000" smtClean="0"/>
              <a:t>j</a:t>
            </a:r>
            <a:r>
              <a:rPr lang="en-US" sz="2400" smtClean="0"/>
              <a:t>)  is maximal.</a:t>
            </a:r>
            <a:endParaRPr lang="en-US" smtClean="0"/>
          </a:p>
          <a:p>
            <a:pPr eaLnBrk="1" hangingPunct="1">
              <a:buFont typeface="Monotype Sorts" pitchFamily="2" charset="2"/>
              <a:buNone/>
            </a:pPr>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smtClean="0"/>
              <a:t>Example of Naïve Bayes Classifier</a:t>
            </a:r>
          </a:p>
        </p:txBody>
      </p:sp>
      <p:graphicFrame>
        <p:nvGraphicFramePr>
          <p:cNvPr id="3074" name="Object 3"/>
          <p:cNvGraphicFramePr>
            <a:graphicFrameLocks noChangeAspect="1"/>
          </p:cNvGraphicFramePr>
          <p:nvPr/>
        </p:nvGraphicFramePr>
        <p:xfrm>
          <a:off x="152400" y="1295400"/>
          <a:ext cx="5181600" cy="3733800"/>
        </p:xfrm>
        <a:graphic>
          <a:graphicData uri="http://schemas.openxmlformats.org/presentationml/2006/ole">
            <p:oleObj spid="_x0000_s51202" name="Worksheet" r:id="rId3" imgW="6401181" imgH="4782109" progId="Excel.Sheet.8">
              <p:embed/>
            </p:oleObj>
          </a:graphicData>
        </a:graphic>
      </p:graphicFrame>
      <p:graphicFrame>
        <p:nvGraphicFramePr>
          <p:cNvPr id="3075" name="Object 4"/>
          <p:cNvGraphicFramePr>
            <a:graphicFrameLocks noChangeAspect="1"/>
          </p:cNvGraphicFramePr>
          <p:nvPr/>
        </p:nvGraphicFramePr>
        <p:xfrm>
          <a:off x="304800" y="5410200"/>
          <a:ext cx="5153025" cy="438150"/>
        </p:xfrm>
        <a:graphic>
          <a:graphicData uri="http://schemas.openxmlformats.org/presentationml/2006/ole">
            <p:oleObj spid="_x0000_s51203" name="Worksheet" r:id="rId4" imgW="5153406" imgH="438506" progId="Excel.Sheet.8">
              <p:embed/>
            </p:oleObj>
          </a:graphicData>
        </a:graphic>
      </p:graphicFrame>
      <p:graphicFrame>
        <p:nvGraphicFramePr>
          <p:cNvPr id="3076" name="Object 5"/>
          <p:cNvGraphicFramePr>
            <a:graphicFrameLocks noChangeAspect="1"/>
          </p:cNvGraphicFramePr>
          <p:nvPr/>
        </p:nvGraphicFramePr>
        <p:xfrm>
          <a:off x="5487988" y="2362200"/>
          <a:ext cx="3656012" cy="2584450"/>
        </p:xfrm>
        <a:graphic>
          <a:graphicData uri="http://schemas.openxmlformats.org/presentationml/2006/ole">
            <p:oleObj spid="_x0000_s51204" name="Equation" r:id="rId5" imgW="4457520" imgH="3149280" progId="Equation.3">
              <p:embed/>
            </p:oleObj>
          </a:graphicData>
        </a:graphic>
      </p:graphicFrame>
      <p:sp>
        <p:nvSpPr>
          <p:cNvPr id="3078" name="Text Box 6"/>
          <p:cNvSpPr txBox="1">
            <a:spLocks noChangeArrowheads="1"/>
          </p:cNvSpPr>
          <p:nvPr/>
        </p:nvSpPr>
        <p:spPr bwMode="auto">
          <a:xfrm>
            <a:off x="5867400" y="1295400"/>
            <a:ext cx="2743200" cy="942975"/>
          </a:xfrm>
          <a:prstGeom prst="rect">
            <a:avLst/>
          </a:prstGeom>
          <a:noFill/>
          <a:ln w="12700">
            <a:noFill/>
            <a:miter lim="800000"/>
            <a:headEnd/>
            <a:tailEnd/>
          </a:ln>
        </p:spPr>
        <p:txBody>
          <a:bodyPr>
            <a:spAutoFit/>
          </a:bodyPr>
          <a:lstStyle/>
          <a:p>
            <a:pPr>
              <a:spcBef>
                <a:spcPct val="50000"/>
              </a:spcBef>
            </a:pPr>
            <a:r>
              <a:rPr lang="en-US"/>
              <a:t>A: attributes</a:t>
            </a:r>
          </a:p>
          <a:p>
            <a:pPr>
              <a:spcBef>
                <a:spcPct val="50000"/>
              </a:spcBef>
            </a:pPr>
            <a:r>
              <a:rPr lang="en-US"/>
              <a:t>M: mammals</a:t>
            </a:r>
          </a:p>
          <a:p>
            <a:pPr>
              <a:spcBef>
                <a:spcPct val="50000"/>
              </a:spcBef>
            </a:pPr>
            <a:r>
              <a:rPr lang="en-US"/>
              <a:t>N: non-mammals</a:t>
            </a:r>
          </a:p>
        </p:txBody>
      </p:sp>
      <p:sp>
        <p:nvSpPr>
          <p:cNvPr id="3079" name="Text Box 7"/>
          <p:cNvSpPr txBox="1">
            <a:spLocks noChangeArrowheads="1"/>
          </p:cNvSpPr>
          <p:nvPr/>
        </p:nvSpPr>
        <p:spPr bwMode="auto">
          <a:xfrm>
            <a:off x="5791200" y="5257800"/>
            <a:ext cx="2895600" cy="784225"/>
          </a:xfrm>
          <a:prstGeom prst="rect">
            <a:avLst/>
          </a:prstGeom>
          <a:noFill/>
          <a:ln w="12700">
            <a:noFill/>
            <a:miter lim="800000"/>
            <a:headEnd/>
            <a:tailEnd/>
          </a:ln>
        </p:spPr>
        <p:txBody>
          <a:bodyPr>
            <a:spAutoFit/>
          </a:bodyPr>
          <a:lstStyle/>
          <a:p>
            <a:pPr>
              <a:spcBef>
                <a:spcPct val="50000"/>
              </a:spcBef>
            </a:pPr>
            <a:r>
              <a:rPr lang="en-US"/>
              <a:t>P(A|M)P(M) &gt; P(A|N)P(N)</a:t>
            </a:r>
          </a:p>
          <a:p>
            <a:pPr>
              <a:spcBef>
                <a:spcPct val="50000"/>
              </a:spcBef>
            </a:pPr>
            <a:r>
              <a:rPr lang="en-US"/>
              <a:t>=&gt; Mammals</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152400"/>
            <a:ext cx="8686800" cy="533400"/>
          </a:xfrm>
        </p:spPr>
        <p:txBody>
          <a:bodyPr>
            <a:normAutofit fontScale="90000"/>
          </a:bodyPr>
          <a:lstStyle/>
          <a:p>
            <a:pPr eaLnBrk="1" hangingPunct="1"/>
            <a:r>
              <a:rPr lang="en-US" smtClean="0"/>
              <a:t>How to Estimate Probabilities from Data?</a:t>
            </a:r>
          </a:p>
        </p:txBody>
      </p:sp>
      <p:sp>
        <p:nvSpPr>
          <p:cNvPr id="36867" name="Rectangle 3"/>
          <p:cNvSpPr>
            <a:spLocks noGrp="1" noChangeArrowheads="1"/>
          </p:cNvSpPr>
          <p:nvPr>
            <p:ph type="body" idx="1"/>
          </p:nvPr>
        </p:nvSpPr>
        <p:spPr>
          <a:xfrm>
            <a:off x="457200" y="1219200"/>
            <a:ext cx="8229600" cy="4937125"/>
          </a:xfrm>
        </p:spPr>
        <p:txBody>
          <a:bodyPr>
            <a:normAutofit lnSpcReduction="10000"/>
          </a:bodyPr>
          <a:lstStyle/>
          <a:p>
            <a:pPr eaLnBrk="1" hangingPunct="1">
              <a:lnSpc>
                <a:spcPct val="90000"/>
              </a:lnSpc>
            </a:pPr>
            <a:r>
              <a:rPr lang="en-US" smtClean="0"/>
              <a:t>For continuous attributes: </a:t>
            </a:r>
          </a:p>
          <a:p>
            <a:pPr lvl="1" eaLnBrk="1" hangingPunct="1">
              <a:lnSpc>
                <a:spcPct val="90000"/>
              </a:lnSpc>
            </a:pPr>
            <a:r>
              <a:rPr lang="en-US" smtClean="0">
                <a:solidFill>
                  <a:srgbClr val="FF0000"/>
                </a:solidFill>
              </a:rPr>
              <a:t>Discretize</a:t>
            </a:r>
            <a:r>
              <a:rPr lang="en-US" smtClean="0"/>
              <a:t> the range into bins </a:t>
            </a:r>
          </a:p>
          <a:p>
            <a:pPr lvl="2" eaLnBrk="1" hangingPunct="1">
              <a:lnSpc>
                <a:spcPct val="90000"/>
              </a:lnSpc>
            </a:pPr>
            <a:r>
              <a:rPr lang="en-US" smtClean="0"/>
              <a:t> one ordinal attribute per bin</a:t>
            </a:r>
          </a:p>
          <a:p>
            <a:pPr lvl="2" eaLnBrk="1" hangingPunct="1">
              <a:lnSpc>
                <a:spcPct val="90000"/>
              </a:lnSpc>
            </a:pPr>
            <a:r>
              <a:rPr lang="en-US" smtClean="0"/>
              <a:t> violates independence assumption</a:t>
            </a:r>
          </a:p>
          <a:p>
            <a:pPr lvl="1" eaLnBrk="1" hangingPunct="1">
              <a:lnSpc>
                <a:spcPct val="90000"/>
              </a:lnSpc>
            </a:pPr>
            <a:r>
              <a:rPr lang="en-US" smtClean="0">
                <a:solidFill>
                  <a:srgbClr val="FF0000"/>
                </a:solidFill>
              </a:rPr>
              <a:t>Two-way split:</a:t>
            </a:r>
            <a:r>
              <a:rPr lang="en-US" smtClean="0"/>
              <a:t>  (A &lt; v) or (A &gt; v)</a:t>
            </a:r>
          </a:p>
          <a:p>
            <a:pPr lvl="2" eaLnBrk="1" hangingPunct="1">
              <a:lnSpc>
                <a:spcPct val="90000"/>
              </a:lnSpc>
            </a:pPr>
            <a:r>
              <a:rPr lang="en-US" smtClean="0"/>
              <a:t> choose only one of the two splits as new attribute</a:t>
            </a:r>
          </a:p>
          <a:p>
            <a:pPr lvl="1" eaLnBrk="1" hangingPunct="1">
              <a:lnSpc>
                <a:spcPct val="90000"/>
              </a:lnSpc>
            </a:pPr>
            <a:r>
              <a:rPr lang="en-US" smtClean="0">
                <a:solidFill>
                  <a:srgbClr val="FF0000"/>
                </a:solidFill>
              </a:rPr>
              <a:t>Probability density estimation:</a:t>
            </a:r>
          </a:p>
          <a:p>
            <a:pPr lvl="2" eaLnBrk="1" hangingPunct="1">
              <a:lnSpc>
                <a:spcPct val="90000"/>
              </a:lnSpc>
            </a:pPr>
            <a:r>
              <a:rPr lang="en-US" smtClean="0"/>
              <a:t> Assume attribute follows a normal distribution</a:t>
            </a:r>
          </a:p>
          <a:p>
            <a:pPr lvl="2" eaLnBrk="1" hangingPunct="1">
              <a:lnSpc>
                <a:spcPct val="90000"/>
              </a:lnSpc>
            </a:pPr>
            <a:r>
              <a:rPr lang="en-US" smtClean="0"/>
              <a:t> Use data to estimate parameters of distribution </a:t>
            </a:r>
            <a:br>
              <a:rPr lang="en-US" smtClean="0"/>
            </a:br>
            <a:r>
              <a:rPr lang="en-US" smtClean="0"/>
              <a:t>   (e.g., mean and standard deviation)</a:t>
            </a:r>
          </a:p>
          <a:p>
            <a:pPr lvl="2" eaLnBrk="1" hangingPunct="1">
              <a:lnSpc>
                <a:spcPct val="90000"/>
              </a:lnSpc>
            </a:pPr>
            <a:r>
              <a:rPr lang="en-US" smtClean="0"/>
              <a:t> Once probability distribution is known, can use it to estimate the conditional probability P(A</a:t>
            </a:r>
            <a:r>
              <a:rPr lang="en-US" baseline="-25000" smtClean="0"/>
              <a:t>i</a:t>
            </a:r>
            <a:r>
              <a:rPr lang="en-US" smtClean="0"/>
              <a:t>|c)</a:t>
            </a:r>
          </a:p>
        </p:txBody>
      </p:sp>
      <p:sp>
        <p:nvSpPr>
          <p:cNvPr id="36868" name="Text Box 4"/>
          <p:cNvSpPr txBox="1">
            <a:spLocks noChangeArrowheads="1"/>
          </p:cNvSpPr>
          <p:nvPr/>
        </p:nvSpPr>
        <p:spPr bwMode="auto">
          <a:xfrm>
            <a:off x="6781800" y="2514600"/>
            <a:ext cx="228600" cy="304800"/>
          </a:xfrm>
          <a:prstGeom prst="rect">
            <a:avLst/>
          </a:prstGeom>
          <a:noFill/>
          <a:ln w="12700">
            <a:noFill/>
            <a:miter lim="800000"/>
            <a:headEnd/>
            <a:tailEnd/>
          </a:ln>
        </p:spPr>
        <p:txBody>
          <a:bodyPr>
            <a:spAutoFit/>
          </a:bodyPr>
          <a:lstStyle/>
          <a:p>
            <a:pPr>
              <a:spcBef>
                <a:spcPct val="50000"/>
              </a:spcBef>
            </a:pPr>
            <a:r>
              <a:rPr lang="en-US"/>
              <a:t>k</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Naïve Bayes Classifier</a:t>
            </a:r>
          </a:p>
        </p:txBody>
      </p:sp>
      <p:sp>
        <p:nvSpPr>
          <p:cNvPr id="4100" name="Rectangle 3"/>
          <p:cNvSpPr>
            <a:spLocks noGrp="1" noChangeArrowheads="1"/>
          </p:cNvSpPr>
          <p:nvPr>
            <p:ph type="body" idx="1"/>
          </p:nvPr>
        </p:nvSpPr>
        <p:spPr>
          <a:xfrm>
            <a:off x="457200" y="1219200"/>
            <a:ext cx="8229600" cy="4937125"/>
          </a:xfrm>
        </p:spPr>
        <p:txBody>
          <a:bodyPr/>
          <a:lstStyle/>
          <a:p>
            <a:pPr eaLnBrk="1" hangingPunct="1"/>
            <a:r>
              <a:rPr lang="en-US" smtClean="0"/>
              <a:t>If one of the conditional probability is zero, then the entire expression becomes zero</a:t>
            </a:r>
          </a:p>
          <a:p>
            <a:pPr eaLnBrk="1" hangingPunct="1"/>
            <a:r>
              <a:rPr lang="en-US" smtClean="0"/>
              <a:t>Probability estimation:</a:t>
            </a:r>
          </a:p>
          <a:p>
            <a:pPr lvl="1" eaLnBrk="1" hangingPunct="1">
              <a:buFont typeface="Arial" charset="0"/>
              <a:buNone/>
            </a:pPr>
            <a:endParaRPr lang="en-US" smtClean="0"/>
          </a:p>
        </p:txBody>
      </p:sp>
      <p:graphicFrame>
        <p:nvGraphicFramePr>
          <p:cNvPr id="4098" name="Object 4"/>
          <p:cNvGraphicFramePr>
            <a:graphicFrameLocks noChangeAspect="1"/>
          </p:cNvGraphicFramePr>
          <p:nvPr/>
        </p:nvGraphicFramePr>
        <p:xfrm>
          <a:off x="838200" y="2935288"/>
          <a:ext cx="4343400" cy="2703512"/>
        </p:xfrm>
        <a:graphic>
          <a:graphicData uri="http://schemas.openxmlformats.org/presentationml/2006/ole">
            <p:oleObj spid="_x0000_s52226" name="Equation" r:id="rId3" imgW="2120760" imgH="1320480" progId="Equation.3">
              <p:embed/>
            </p:oleObj>
          </a:graphicData>
        </a:graphic>
      </p:graphicFrame>
      <p:sp>
        <p:nvSpPr>
          <p:cNvPr id="4101" name="Text Box 5"/>
          <p:cNvSpPr txBox="1">
            <a:spLocks noChangeArrowheads="1"/>
          </p:cNvSpPr>
          <p:nvPr/>
        </p:nvSpPr>
        <p:spPr bwMode="auto">
          <a:xfrm>
            <a:off x="6019800" y="3581400"/>
            <a:ext cx="2743200" cy="1311275"/>
          </a:xfrm>
          <a:prstGeom prst="rect">
            <a:avLst/>
          </a:prstGeom>
          <a:noFill/>
          <a:ln w="12700">
            <a:noFill/>
            <a:miter lim="800000"/>
            <a:headEnd/>
            <a:tailEnd/>
          </a:ln>
        </p:spPr>
        <p:txBody>
          <a:bodyPr>
            <a:spAutoFit/>
          </a:bodyPr>
          <a:lstStyle/>
          <a:p>
            <a:pPr>
              <a:spcBef>
                <a:spcPct val="50000"/>
              </a:spcBef>
            </a:pPr>
            <a:r>
              <a:rPr lang="en-US" sz="2000">
                <a:latin typeface="Times New Roman" charset="0"/>
              </a:rPr>
              <a:t>c: number of classes</a:t>
            </a:r>
          </a:p>
          <a:p>
            <a:pPr>
              <a:spcBef>
                <a:spcPct val="50000"/>
              </a:spcBef>
            </a:pPr>
            <a:r>
              <a:rPr lang="en-US" sz="2000">
                <a:latin typeface="Times New Roman" charset="0"/>
              </a:rPr>
              <a:t>p: prior probability</a:t>
            </a:r>
          </a:p>
          <a:p>
            <a:pPr>
              <a:spcBef>
                <a:spcPct val="50000"/>
              </a:spcBef>
            </a:pPr>
            <a:r>
              <a:rPr lang="en-US" sz="2000">
                <a:latin typeface="Times New Roman" charset="0"/>
              </a:rPr>
              <a:t>m: parameter</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Bayes Classifier (Summary)</a:t>
            </a:r>
          </a:p>
        </p:txBody>
      </p:sp>
      <p:sp>
        <p:nvSpPr>
          <p:cNvPr id="37891" name="Rectangle 3"/>
          <p:cNvSpPr>
            <a:spLocks noGrp="1" noChangeArrowheads="1"/>
          </p:cNvSpPr>
          <p:nvPr>
            <p:ph type="body" idx="1"/>
          </p:nvPr>
        </p:nvSpPr>
        <p:spPr>
          <a:xfrm>
            <a:off x="457200" y="1219200"/>
            <a:ext cx="8229600" cy="4937125"/>
          </a:xfrm>
        </p:spPr>
        <p:txBody>
          <a:bodyPr>
            <a:normAutofit lnSpcReduction="10000"/>
          </a:bodyPr>
          <a:lstStyle/>
          <a:p>
            <a:pPr eaLnBrk="1" hangingPunct="1">
              <a:lnSpc>
                <a:spcPct val="90000"/>
              </a:lnSpc>
            </a:pPr>
            <a:r>
              <a:rPr lang="en-US" smtClean="0"/>
              <a:t>Robust to isolated noise points</a:t>
            </a:r>
          </a:p>
          <a:p>
            <a:pPr eaLnBrk="1" hangingPunct="1">
              <a:lnSpc>
                <a:spcPct val="90000"/>
              </a:lnSpc>
            </a:pPr>
            <a:endParaRPr lang="en-US" smtClean="0"/>
          </a:p>
          <a:p>
            <a:pPr eaLnBrk="1" hangingPunct="1">
              <a:lnSpc>
                <a:spcPct val="90000"/>
              </a:lnSpc>
            </a:pPr>
            <a:r>
              <a:rPr lang="en-US" smtClean="0"/>
              <a:t>Handle missing values by ignoring the instance during probability estimate calculations</a:t>
            </a:r>
          </a:p>
          <a:p>
            <a:pPr eaLnBrk="1" hangingPunct="1">
              <a:lnSpc>
                <a:spcPct val="90000"/>
              </a:lnSpc>
            </a:pPr>
            <a:endParaRPr lang="en-US" smtClean="0"/>
          </a:p>
          <a:p>
            <a:pPr eaLnBrk="1" hangingPunct="1">
              <a:lnSpc>
                <a:spcPct val="90000"/>
              </a:lnSpc>
            </a:pPr>
            <a:r>
              <a:rPr lang="en-US" smtClean="0"/>
              <a:t>Robust to irrelevant attributes</a:t>
            </a:r>
          </a:p>
          <a:p>
            <a:pPr eaLnBrk="1" hangingPunct="1">
              <a:lnSpc>
                <a:spcPct val="90000"/>
              </a:lnSpc>
            </a:pPr>
            <a:endParaRPr lang="en-US" smtClean="0"/>
          </a:p>
          <a:p>
            <a:pPr eaLnBrk="1" hangingPunct="1">
              <a:lnSpc>
                <a:spcPct val="90000"/>
              </a:lnSpc>
            </a:pPr>
            <a:r>
              <a:rPr lang="en-US" smtClean="0"/>
              <a:t>Independence assumption may not hold for some attributes</a:t>
            </a:r>
          </a:p>
          <a:p>
            <a:pPr lvl="1" eaLnBrk="1" hangingPunct="1">
              <a:lnSpc>
                <a:spcPct val="90000"/>
              </a:lnSpc>
            </a:pPr>
            <a:r>
              <a:rPr lang="en-US" smtClean="0"/>
              <a:t>Length and weight of a fish are not independent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Bayesian Belief Network</a:t>
            </a:r>
          </a:p>
        </p:txBody>
      </p:sp>
      <p:sp>
        <p:nvSpPr>
          <p:cNvPr id="38915" name="Content Placeholder 2"/>
          <p:cNvSpPr>
            <a:spLocks noGrp="1"/>
          </p:cNvSpPr>
          <p:nvPr>
            <p:ph sz="quarter" idx="1"/>
          </p:nvPr>
        </p:nvSpPr>
        <p:spPr>
          <a:xfrm>
            <a:off x="457200" y="1219200"/>
            <a:ext cx="8229600" cy="990600"/>
          </a:xfrm>
        </p:spPr>
        <p:txBody>
          <a:bodyPr>
            <a:normAutofit fontScale="92500" lnSpcReduction="10000"/>
          </a:bodyPr>
          <a:lstStyle/>
          <a:p>
            <a:pPr eaLnBrk="1" hangingPunct="1"/>
            <a:r>
              <a:rPr lang="en-US" dirty="0" smtClean="0"/>
              <a:t>A directed acyclic </a:t>
            </a:r>
            <a:r>
              <a:rPr lang="en-US" dirty="0" smtClean="0"/>
              <a:t>probabilistic </a:t>
            </a:r>
            <a:r>
              <a:rPr lang="en-US" dirty="0" smtClean="0"/>
              <a:t>graphical model that captures dependence among the attributes</a:t>
            </a:r>
          </a:p>
        </p:txBody>
      </p:sp>
      <p:sp>
        <p:nvSpPr>
          <p:cNvPr id="4" name="Oval 3"/>
          <p:cNvSpPr/>
          <p:nvPr/>
        </p:nvSpPr>
        <p:spPr>
          <a:xfrm>
            <a:off x="1371600" y="2514600"/>
            <a:ext cx="14478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Length</a:t>
            </a:r>
          </a:p>
        </p:txBody>
      </p:sp>
      <p:sp>
        <p:nvSpPr>
          <p:cNvPr id="5" name="Oval 4"/>
          <p:cNvSpPr/>
          <p:nvPr/>
        </p:nvSpPr>
        <p:spPr>
          <a:xfrm>
            <a:off x="2895600" y="4038600"/>
            <a:ext cx="14478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Weight</a:t>
            </a:r>
          </a:p>
        </p:txBody>
      </p:sp>
      <p:sp>
        <p:nvSpPr>
          <p:cNvPr id="6" name="Oval 5"/>
          <p:cNvSpPr/>
          <p:nvPr/>
        </p:nvSpPr>
        <p:spPr>
          <a:xfrm>
            <a:off x="4648200" y="2590800"/>
            <a:ext cx="14478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Color</a:t>
            </a:r>
          </a:p>
        </p:txBody>
      </p:sp>
      <p:sp>
        <p:nvSpPr>
          <p:cNvPr id="7" name="Oval 6"/>
          <p:cNvSpPr/>
          <p:nvPr/>
        </p:nvSpPr>
        <p:spPr>
          <a:xfrm>
            <a:off x="6172200" y="4191000"/>
            <a:ext cx="14478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Species</a:t>
            </a:r>
          </a:p>
        </p:txBody>
      </p:sp>
      <p:cxnSp>
        <p:nvCxnSpPr>
          <p:cNvPr id="9" name="Straight Arrow Connector 8"/>
          <p:cNvCxnSpPr>
            <a:endCxn id="5" idx="1"/>
          </p:cNvCxnSpPr>
          <p:nvPr/>
        </p:nvCxnSpPr>
        <p:spPr>
          <a:xfrm rot="16200000" flipH="1">
            <a:off x="2331244" y="3383756"/>
            <a:ext cx="808038" cy="746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6"/>
            <a:endCxn id="7" idx="2"/>
          </p:cNvCxnSpPr>
          <p:nvPr/>
        </p:nvCxnSpPr>
        <p:spPr>
          <a:xfrm>
            <a:off x="4343400" y="4457700"/>
            <a:ext cx="1828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5"/>
          </p:cNvCxnSpPr>
          <p:nvPr/>
        </p:nvCxnSpPr>
        <p:spPr>
          <a:xfrm rot="16200000" flipH="1">
            <a:off x="5814219" y="3375819"/>
            <a:ext cx="884237" cy="746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923" name="TextBox 13"/>
          <p:cNvSpPr txBox="1">
            <a:spLocks noChangeArrowheads="1"/>
          </p:cNvSpPr>
          <p:nvPr/>
        </p:nvSpPr>
        <p:spPr bwMode="auto">
          <a:xfrm>
            <a:off x="533400" y="5257800"/>
            <a:ext cx="3492500" cy="923925"/>
          </a:xfrm>
          <a:prstGeom prst="rect">
            <a:avLst/>
          </a:prstGeom>
          <a:noFill/>
          <a:ln w="9525">
            <a:noFill/>
            <a:miter lim="800000"/>
            <a:headEnd/>
            <a:tailEnd/>
          </a:ln>
        </p:spPr>
        <p:txBody>
          <a:bodyPr wrap="none">
            <a:spAutoFit/>
          </a:bodyPr>
          <a:lstStyle/>
          <a:p>
            <a:r>
              <a:rPr lang="en-US"/>
              <a:t>Nodes: Variable/Attributes/Class</a:t>
            </a:r>
          </a:p>
          <a:p>
            <a:r>
              <a:rPr lang="en-US"/>
              <a:t>Directed edges: Causality</a:t>
            </a:r>
          </a:p>
          <a:p>
            <a:r>
              <a:rPr lang="en-US"/>
              <a:t>Absence of edge: independence</a:t>
            </a:r>
          </a:p>
        </p:txBody>
      </p:sp>
      <p:sp>
        <p:nvSpPr>
          <p:cNvPr id="38924" name="TextBox 14"/>
          <p:cNvSpPr txBox="1">
            <a:spLocks noChangeArrowheads="1"/>
          </p:cNvSpPr>
          <p:nvPr/>
        </p:nvSpPr>
        <p:spPr bwMode="auto">
          <a:xfrm>
            <a:off x="4800600" y="5410200"/>
            <a:ext cx="4044950" cy="646113"/>
          </a:xfrm>
          <a:prstGeom prst="rect">
            <a:avLst/>
          </a:prstGeom>
          <a:noFill/>
          <a:ln w="9525">
            <a:noFill/>
            <a:miter lim="800000"/>
            <a:headEnd/>
            <a:tailEnd/>
          </a:ln>
        </p:spPr>
        <p:txBody>
          <a:bodyPr wrap="none">
            <a:spAutoFit/>
          </a:bodyPr>
          <a:lstStyle/>
          <a:p>
            <a:r>
              <a:rPr lang="en-US"/>
              <a:t>Network structure: domain knowledge</a:t>
            </a:r>
          </a:p>
          <a:p>
            <a:r>
              <a:rPr lang="en-US"/>
              <a:t>Joint probabilities: from data</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8229600" cy="868362"/>
          </a:xfrm>
        </p:spPr>
        <p:txBody>
          <a:bodyPr/>
          <a:lstStyle/>
          <a:p>
            <a:pPr eaLnBrk="1" hangingPunct="1"/>
            <a:r>
              <a:rPr lang="en-US" dirty="0" smtClean="0"/>
              <a:t>Nonparametric </a:t>
            </a:r>
            <a:r>
              <a:rPr lang="en-US" dirty="0" smtClean="0"/>
              <a:t>Classifiers</a:t>
            </a:r>
            <a:endParaRPr lang="en-US" dirty="0" smtClean="0"/>
          </a:p>
        </p:txBody>
      </p:sp>
      <p:sp>
        <p:nvSpPr>
          <p:cNvPr id="39939" name="Content Placeholder 2"/>
          <p:cNvSpPr>
            <a:spLocks noGrp="1"/>
          </p:cNvSpPr>
          <p:nvPr>
            <p:ph sz="quarter" idx="1"/>
          </p:nvPr>
        </p:nvSpPr>
        <p:spPr>
          <a:xfrm>
            <a:off x="457200" y="1219200"/>
            <a:ext cx="8229600" cy="4937125"/>
          </a:xfrm>
        </p:spPr>
        <p:txBody>
          <a:bodyPr/>
          <a:lstStyle/>
          <a:p>
            <a:pPr eaLnBrk="1" hangingPunct="1"/>
            <a:r>
              <a:rPr lang="en-US" smtClean="0"/>
              <a:t>Do not assume parametric data distribution/model</a:t>
            </a:r>
          </a:p>
          <a:p>
            <a:pPr eaLnBrk="1" hangingPunct="1"/>
            <a:endParaRPr lang="en-US" smtClean="0"/>
          </a:p>
          <a:p>
            <a:pPr eaLnBrk="1" hangingPunct="1"/>
            <a:r>
              <a:rPr lang="en-US" smtClean="0"/>
              <a:t>Take decisions based on given sample</a:t>
            </a:r>
          </a:p>
          <a:p>
            <a:pPr eaLnBrk="1" hangingPunct="1"/>
            <a:endParaRPr lang="en-US" smtClean="0"/>
          </a:p>
          <a:p>
            <a:pPr eaLnBrk="1" hangingPunct="1"/>
            <a:r>
              <a:rPr lang="en-US" smtClean="0"/>
              <a:t>Bayesian statistics vs frequentist statistics</a:t>
            </a:r>
          </a:p>
          <a:p>
            <a:pPr lvl="1" eaLnBrk="1" hangingPunct="1"/>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Nearest Neighbor Classifiers</a:t>
            </a:r>
          </a:p>
        </p:txBody>
      </p:sp>
      <p:sp>
        <p:nvSpPr>
          <p:cNvPr id="40963" name="Rectangle 3"/>
          <p:cNvSpPr>
            <a:spLocks noGrp="1" noChangeArrowheads="1"/>
          </p:cNvSpPr>
          <p:nvPr>
            <p:ph type="body" idx="1"/>
          </p:nvPr>
        </p:nvSpPr>
        <p:spPr>
          <a:xfrm>
            <a:off x="457200" y="1219200"/>
            <a:ext cx="8229600" cy="4937125"/>
          </a:xfrm>
        </p:spPr>
        <p:txBody>
          <a:bodyPr/>
          <a:lstStyle/>
          <a:p>
            <a:pPr eaLnBrk="1" hangingPunct="1"/>
            <a:r>
              <a:rPr lang="en-US" smtClean="0"/>
              <a:t>Basic idea:</a:t>
            </a:r>
          </a:p>
          <a:p>
            <a:pPr lvl="1" eaLnBrk="1" hangingPunct="1"/>
            <a:r>
              <a:rPr lang="en-US" smtClean="0"/>
              <a:t>If it walks like a duck, quacks like a duck, then it’s probably a duck</a:t>
            </a:r>
          </a:p>
        </p:txBody>
      </p:sp>
      <p:grpSp>
        <p:nvGrpSpPr>
          <p:cNvPr id="2" name="Group 4"/>
          <p:cNvGrpSpPr>
            <a:grpSpLocks/>
          </p:cNvGrpSpPr>
          <p:nvPr/>
        </p:nvGrpSpPr>
        <p:grpSpPr bwMode="auto">
          <a:xfrm>
            <a:off x="304800" y="2819400"/>
            <a:ext cx="8229600" cy="3429000"/>
            <a:chOff x="192" y="1776"/>
            <a:chExt cx="5184" cy="2160"/>
          </a:xfrm>
        </p:grpSpPr>
        <p:pic>
          <p:nvPicPr>
            <p:cNvPr id="40978" name="Picture 5" descr="j0345807"/>
            <p:cNvPicPr>
              <a:picLocks noChangeAspect="1" noChangeArrowheads="1"/>
            </p:cNvPicPr>
            <p:nvPr/>
          </p:nvPicPr>
          <p:blipFill>
            <a:blip r:embed="rId2"/>
            <a:srcRect/>
            <a:stretch>
              <a:fillRect/>
            </a:stretch>
          </p:blipFill>
          <p:spPr bwMode="auto">
            <a:xfrm>
              <a:off x="1296" y="2160"/>
              <a:ext cx="528" cy="409"/>
            </a:xfrm>
            <a:prstGeom prst="rect">
              <a:avLst/>
            </a:prstGeom>
            <a:noFill/>
            <a:ln w="9525">
              <a:noFill/>
              <a:miter lim="800000"/>
              <a:headEnd/>
              <a:tailEnd/>
            </a:ln>
          </p:spPr>
        </p:pic>
        <p:pic>
          <p:nvPicPr>
            <p:cNvPr id="40979" name="Picture 6" descr="j0239589"/>
            <p:cNvPicPr>
              <a:picLocks noChangeAspect="1" noChangeArrowheads="1"/>
            </p:cNvPicPr>
            <p:nvPr/>
          </p:nvPicPr>
          <p:blipFill>
            <a:blip r:embed="rId3"/>
            <a:srcRect/>
            <a:stretch>
              <a:fillRect/>
            </a:stretch>
          </p:blipFill>
          <p:spPr bwMode="auto">
            <a:xfrm>
              <a:off x="4656" y="2640"/>
              <a:ext cx="720" cy="474"/>
            </a:xfrm>
            <a:prstGeom prst="rect">
              <a:avLst/>
            </a:prstGeom>
            <a:noFill/>
            <a:ln w="9525">
              <a:noFill/>
              <a:miter lim="800000"/>
              <a:headEnd/>
              <a:tailEnd/>
            </a:ln>
          </p:spPr>
        </p:pic>
        <p:pic>
          <p:nvPicPr>
            <p:cNvPr id="40980" name="Picture 7" descr="j0350383"/>
            <p:cNvPicPr>
              <a:picLocks noChangeAspect="1" noChangeArrowheads="1"/>
            </p:cNvPicPr>
            <p:nvPr/>
          </p:nvPicPr>
          <p:blipFill>
            <a:blip r:embed="rId4"/>
            <a:srcRect/>
            <a:stretch>
              <a:fillRect/>
            </a:stretch>
          </p:blipFill>
          <p:spPr bwMode="auto">
            <a:xfrm>
              <a:off x="2256" y="1968"/>
              <a:ext cx="444" cy="480"/>
            </a:xfrm>
            <a:prstGeom prst="rect">
              <a:avLst/>
            </a:prstGeom>
            <a:noFill/>
            <a:ln w="9525">
              <a:noFill/>
              <a:miter lim="800000"/>
              <a:headEnd/>
              <a:tailEnd/>
            </a:ln>
          </p:spPr>
        </p:pic>
        <p:pic>
          <p:nvPicPr>
            <p:cNvPr id="40981" name="Picture 8" descr="j0330631"/>
            <p:cNvPicPr>
              <a:picLocks noChangeAspect="1" noChangeArrowheads="1"/>
            </p:cNvPicPr>
            <p:nvPr/>
          </p:nvPicPr>
          <p:blipFill>
            <a:blip r:embed="rId5"/>
            <a:srcRect/>
            <a:stretch>
              <a:fillRect/>
            </a:stretch>
          </p:blipFill>
          <p:spPr bwMode="auto">
            <a:xfrm>
              <a:off x="1152" y="2976"/>
              <a:ext cx="373" cy="424"/>
            </a:xfrm>
            <a:prstGeom prst="rect">
              <a:avLst/>
            </a:prstGeom>
            <a:noFill/>
            <a:ln w="9525">
              <a:noFill/>
              <a:miter lim="800000"/>
              <a:headEnd/>
              <a:tailEnd/>
            </a:ln>
          </p:spPr>
        </p:pic>
        <p:pic>
          <p:nvPicPr>
            <p:cNvPr id="40982" name="Picture 9" descr="j0350389"/>
            <p:cNvPicPr>
              <a:picLocks noChangeAspect="1" noChangeArrowheads="1"/>
            </p:cNvPicPr>
            <p:nvPr/>
          </p:nvPicPr>
          <p:blipFill>
            <a:blip r:embed="rId6"/>
            <a:srcRect/>
            <a:stretch>
              <a:fillRect/>
            </a:stretch>
          </p:blipFill>
          <p:spPr bwMode="auto">
            <a:xfrm>
              <a:off x="2208" y="3168"/>
              <a:ext cx="624" cy="440"/>
            </a:xfrm>
            <a:prstGeom prst="rect">
              <a:avLst/>
            </a:prstGeom>
            <a:noFill/>
            <a:ln w="9525">
              <a:noFill/>
              <a:miter lim="800000"/>
              <a:headEnd/>
              <a:tailEnd/>
            </a:ln>
          </p:spPr>
        </p:pic>
        <p:pic>
          <p:nvPicPr>
            <p:cNvPr id="40983" name="Picture 10" descr="j0350356"/>
            <p:cNvPicPr>
              <a:picLocks noChangeAspect="1" noChangeArrowheads="1"/>
            </p:cNvPicPr>
            <p:nvPr/>
          </p:nvPicPr>
          <p:blipFill>
            <a:blip r:embed="rId7"/>
            <a:srcRect/>
            <a:stretch>
              <a:fillRect/>
            </a:stretch>
          </p:blipFill>
          <p:spPr bwMode="auto">
            <a:xfrm>
              <a:off x="1776" y="2448"/>
              <a:ext cx="720" cy="658"/>
            </a:xfrm>
            <a:prstGeom prst="rect">
              <a:avLst/>
            </a:prstGeom>
            <a:noFill/>
            <a:ln w="9525">
              <a:noFill/>
              <a:miter lim="800000"/>
              <a:headEnd/>
              <a:tailEnd/>
            </a:ln>
          </p:spPr>
        </p:pic>
        <p:sp>
          <p:nvSpPr>
            <p:cNvPr id="40984" name="Oval 11"/>
            <p:cNvSpPr>
              <a:spLocks noChangeArrowheads="1"/>
            </p:cNvSpPr>
            <p:nvPr/>
          </p:nvSpPr>
          <p:spPr bwMode="auto">
            <a:xfrm>
              <a:off x="816" y="1776"/>
              <a:ext cx="2544" cy="2160"/>
            </a:xfrm>
            <a:prstGeom prst="ellipse">
              <a:avLst/>
            </a:prstGeom>
            <a:noFill/>
            <a:ln w="12700">
              <a:solidFill>
                <a:srgbClr val="FF0000"/>
              </a:solidFill>
              <a:prstDash val="dash"/>
              <a:round/>
              <a:headEnd/>
              <a:tailEnd/>
            </a:ln>
          </p:spPr>
          <p:txBody>
            <a:bodyPr wrap="none" anchor="ctr"/>
            <a:lstStyle/>
            <a:p>
              <a:endParaRPr lang="en-US"/>
            </a:p>
          </p:txBody>
        </p:sp>
        <p:sp>
          <p:nvSpPr>
            <p:cNvPr id="40985" name="Text Box 12"/>
            <p:cNvSpPr txBox="1">
              <a:spLocks noChangeArrowheads="1"/>
            </p:cNvSpPr>
            <p:nvPr/>
          </p:nvSpPr>
          <p:spPr bwMode="auto">
            <a:xfrm>
              <a:off x="192" y="3312"/>
              <a:ext cx="864" cy="404"/>
            </a:xfrm>
            <a:prstGeom prst="rect">
              <a:avLst/>
            </a:prstGeom>
            <a:noFill/>
            <a:ln w="12700">
              <a:noFill/>
              <a:miter lim="800000"/>
              <a:headEnd/>
              <a:tailEnd/>
            </a:ln>
          </p:spPr>
          <p:txBody>
            <a:bodyPr>
              <a:spAutoFit/>
            </a:bodyPr>
            <a:lstStyle/>
            <a:p>
              <a:pPr>
                <a:spcBef>
                  <a:spcPct val="50000"/>
                </a:spcBef>
              </a:pPr>
              <a:r>
                <a:rPr lang="en-US"/>
                <a:t>Training Records</a:t>
              </a:r>
            </a:p>
          </p:txBody>
        </p:sp>
        <p:sp>
          <p:nvSpPr>
            <p:cNvPr id="40986" name="Text Box 13"/>
            <p:cNvSpPr txBox="1">
              <a:spLocks noChangeArrowheads="1"/>
            </p:cNvSpPr>
            <p:nvPr/>
          </p:nvSpPr>
          <p:spPr bwMode="auto">
            <a:xfrm>
              <a:off x="4512" y="2064"/>
              <a:ext cx="864" cy="404"/>
            </a:xfrm>
            <a:prstGeom prst="rect">
              <a:avLst/>
            </a:prstGeom>
            <a:noFill/>
            <a:ln w="12700">
              <a:noFill/>
              <a:miter lim="800000"/>
              <a:headEnd/>
              <a:tailEnd/>
            </a:ln>
          </p:spPr>
          <p:txBody>
            <a:bodyPr>
              <a:spAutoFit/>
            </a:bodyPr>
            <a:lstStyle/>
            <a:p>
              <a:pPr algn="ctr">
                <a:spcBef>
                  <a:spcPct val="50000"/>
                </a:spcBef>
              </a:pPr>
              <a:r>
                <a:rPr lang="en-US"/>
                <a:t>Test Record</a:t>
              </a:r>
            </a:p>
          </p:txBody>
        </p:sp>
      </p:grpSp>
      <p:grpSp>
        <p:nvGrpSpPr>
          <p:cNvPr id="3" name="Group 14"/>
          <p:cNvGrpSpPr>
            <a:grpSpLocks/>
          </p:cNvGrpSpPr>
          <p:nvPr/>
        </p:nvGrpSpPr>
        <p:grpSpPr bwMode="auto">
          <a:xfrm>
            <a:off x="2667000" y="3048000"/>
            <a:ext cx="4572000" cy="2286000"/>
            <a:chOff x="1680" y="1920"/>
            <a:chExt cx="2880" cy="1440"/>
          </a:xfrm>
        </p:grpSpPr>
        <p:sp>
          <p:nvSpPr>
            <p:cNvPr id="40971" name="Text Box 15"/>
            <p:cNvSpPr txBox="1">
              <a:spLocks noChangeArrowheads="1"/>
            </p:cNvSpPr>
            <p:nvPr/>
          </p:nvSpPr>
          <p:spPr bwMode="auto">
            <a:xfrm>
              <a:off x="3312" y="1920"/>
              <a:ext cx="864" cy="404"/>
            </a:xfrm>
            <a:prstGeom prst="rect">
              <a:avLst/>
            </a:prstGeom>
            <a:noFill/>
            <a:ln w="12700">
              <a:noFill/>
              <a:miter lim="800000"/>
              <a:headEnd/>
              <a:tailEnd/>
            </a:ln>
          </p:spPr>
          <p:txBody>
            <a:bodyPr>
              <a:spAutoFit/>
            </a:bodyPr>
            <a:lstStyle/>
            <a:p>
              <a:pPr>
                <a:spcBef>
                  <a:spcPct val="50000"/>
                </a:spcBef>
              </a:pPr>
              <a:r>
                <a:rPr lang="en-US"/>
                <a:t>Compute Distance</a:t>
              </a:r>
            </a:p>
          </p:txBody>
        </p:sp>
        <p:grpSp>
          <p:nvGrpSpPr>
            <p:cNvPr id="4" name="Group 16"/>
            <p:cNvGrpSpPr>
              <a:grpSpLocks/>
            </p:cNvGrpSpPr>
            <p:nvPr/>
          </p:nvGrpSpPr>
          <p:grpSpPr bwMode="auto">
            <a:xfrm>
              <a:off x="1680" y="2256"/>
              <a:ext cx="2880" cy="1104"/>
              <a:chOff x="1680" y="2256"/>
              <a:chExt cx="2880" cy="1104"/>
            </a:xfrm>
          </p:grpSpPr>
          <p:sp>
            <p:nvSpPr>
              <p:cNvPr id="40973" name="Line 17"/>
              <p:cNvSpPr>
                <a:spLocks noChangeShapeType="1"/>
              </p:cNvSpPr>
              <p:nvPr/>
            </p:nvSpPr>
            <p:spPr bwMode="auto">
              <a:xfrm>
                <a:off x="2832" y="2256"/>
                <a:ext cx="1680" cy="576"/>
              </a:xfrm>
              <a:prstGeom prst="line">
                <a:avLst/>
              </a:prstGeom>
              <a:noFill/>
              <a:ln w="38100">
                <a:solidFill>
                  <a:srgbClr val="FF0000"/>
                </a:solidFill>
                <a:round/>
                <a:headEnd/>
                <a:tailEnd type="triangle" w="med" len="med"/>
              </a:ln>
            </p:spPr>
            <p:txBody>
              <a:bodyPr/>
              <a:lstStyle/>
              <a:p>
                <a:endParaRPr lang="en-US"/>
              </a:p>
            </p:txBody>
          </p:sp>
          <p:sp>
            <p:nvSpPr>
              <p:cNvPr id="40974" name="Line 18"/>
              <p:cNvSpPr>
                <a:spLocks noChangeShapeType="1"/>
              </p:cNvSpPr>
              <p:nvPr/>
            </p:nvSpPr>
            <p:spPr bwMode="auto">
              <a:xfrm>
                <a:off x="2544" y="2880"/>
                <a:ext cx="2016" cy="48"/>
              </a:xfrm>
              <a:prstGeom prst="line">
                <a:avLst/>
              </a:prstGeom>
              <a:noFill/>
              <a:ln w="38100">
                <a:solidFill>
                  <a:srgbClr val="FF0000"/>
                </a:solidFill>
                <a:round/>
                <a:headEnd/>
                <a:tailEnd type="triangle" w="med" len="med"/>
              </a:ln>
            </p:spPr>
            <p:txBody>
              <a:bodyPr/>
              <a:lstStyle/>
              <a:p>
                <a:endParaRPr lang="en-US"/>
              </a:p>
            </p:txBody>
          </p:sp>
          <p:sp>
            <p:nvSpPr>
              <p:cNvPr id="40975" name="Line 19"/>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p:spPr>
            <p:txBody>
              <a:bodyPr/>
              <a:lstStyle/>
              <a:p>
                <a:endParaRPr lang="en-US"/>
              </a:p>
            </p:txBody>
          </p:sp>
          <p:sp>
            <p:nvSpPr>
              <p:cNvPr id="40976" name="Line 20"/>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p:spPr>
            <p:txBody>
              <a:bodyPr/>
              <a:lstStyle/>
              <a:p>
                <a:endParaRPr lang="en-US"/>
              </a:p>
            </p:txBody>
          </p:sp>
          <p:sp>
            <p:nvSpPr>
              <p:cNvPr id="40977" name="Line 21"/>
              <p:cNvSpPr>
                <a:spLocks noChangeShapeType="1"/>
              </p:cNvSpPr>
              <p:nvPr/>
            </p:nvSpPr>
            <p:spPr bwMode="auto">
              <a:xfrm>
                <a:off x="1920" y="2352"/>
                <a:ext cx="2544" cy="528"/>
              </a:xfrm>
              <a:prstGeom prst="line">
                <a:avLst/>
              </a:prstGeom>
              <a:noFill/>
              <a:ln w="38100">
                <a:solidFill>
                  <a:srgbClr val="FF0000"/>
                </a:solidFill>
                <a:round/>
                <a:headEnd/>
                <a:tailEnd type="triangle" w="med" len="med"/>
              </a:ln>
            </p:spPr>
            <p:txBody>
              <a:bodyPr/>
              <a:lstStyle/>
              <a:p>
                <a:endParaRPr lang="en-US"/>
              </a:p>
            </p:txBody>
          </p:sp>
        </p:grpSp>
      </p:grpSp>
      <p:grpSp>
        <p:nvGrpSpPr>
          <p:cNvPr id="5" name="Group 22"/>
          <p:cNvGrpSpPr>
            <a:grpSpLocks/>
          </p:cNvGrpSpPr>
          <p:nvPr/>
        </p:nvGrpSpPr>
        <p:grpSpPr bwMode="auto">
          <a:xfrm>
            <a:off x="4038600" y="4572000"/>
            <a:ext cx="3352800" cy="1327150"/>
            <a:chOff x="2544" y="2880"/>
            <a:chExt cx="2112" cy="836"/>
          </a:xfrm>
        </p:grpSpPr>
        <p:sp>
          <p:nvSpPr>
            <p:cNvPr id="40967" name="Text Box 23"/>
            <p:cNvSpPr txBox="1">
              <a:spLocks noChangeArrowheads="1"/>
            </p:cNvSpPr>
            <p:nvPr/>
          </p:nvSpPr>
          <p:spPr bwMode="auto">
            <a:xfrm>
              <a:off x="3264" y="3312"/>
              <a:ext cx="1392" cy="404"/>
            </a:xfrm>
            <a:prstGeom prst="rect">
              <a:avLst/>
            </a:prstGeom>
            <a:noFill/>
            <a:ln w="12700">
              <a:noFill/>
              <a:miter lim="800000"/>
              <a:headEnd/>
              <a:tailEnd/>
            </a:ln>
          </p:spPr>
          <p:txBody>
            <a:bodyPr>
              <a:spAutoFit/>
            </a:bodyPr>
            <a:lstStyle/>
            <a:p>
              <a:pPr>
                <a:spcBef>
                  <a:spcPct val="50000"/>
                </a:spcBef>
              </a:pPr>
              <a:r>
                <a:rPr lang="en-US"/>
                <a:t>Choose k of the “nearest” records</a:t>
              </a:r>
            </a:p>
          </p:txBody>
        </p:sp>
        <p:grpSp>
          <p:nvGrpSpPr>
            <p:cNvPr id="6" name="Group 24"/>
            <p:cNvGrpSpPr>
              <a:grpSpLocks/>
            </p:cNvGrpSpPr>
            <p:nvPr/>
          </p:nvGrpSpPr>
          <p:grpSpPr bwMode="auto">
            <a:xfrm>
              <a:off x="2544" y="2880"/>
              <a:ext cx="2016" cy="480"/>
              <a:chOff x="2544" y="2880"/>
              <a:chExt cx="2016" cy="480"/>
            </a:xfrm>
          </p:grpSpPr>
          <p:sp>
            <p:nvSpPr>
              <p:cNvPr id="40969" name="Line 25"/>
              <p:cNvSpPr>
                <a:spLocks noChangeShapeType="1"/>
              </p:cNvSpPr>
              <p:nvPr/>
            </p:nvSpPr>
            <p:spPr bwMode="auto">
              <a:xfrm>
                <a:off x="2544" y="2880"/>
                <a:ext cx="2016" cy="48"/>
              </a:xfrm>
              <a:prstGeom prst="line">
                <a:avLst/>
              </a:prstGeom>
              <a:noFill/>
              <a:ln w="44450">
                <a:solidFill>
                  <a:srgbClr val="0000FF"/>
                </a:solidFill>
                <a:round/>
                <a:headEnd/>
                <a:tailEnd type="triangle" w="med" len="med"/>
              </a:ln>
            </p:spPr>
            <p:txBody>
              <a:bodyPr/>
              <a:lstStyle/>
              <a:p>
                <a:endParaRPr lang="en-US"/>
              </a:p>
            </p:txBody>
          </p:sp>
          <p:sp>
            <p:nvSpPr>
              <p:cNvPr id="40970" name="Line 26"/>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Apply Model to Test Data</a:t>
            </a:r>
          </a:p>
        </p:txBody>
      </p:sp>
      <p:grpSp>
        <p:nvGrpSpPr>
          <p:cNvPr id="2" name="Group 3"/>
          <p:cNvGrpSpPr>
            <a:grpSpLocks/>
          </p:cNvGrpSpPr>
          <p:nvPr/>
        </p:nvGrpSpPr>
        <p:grpSpPr bwMode="auto">
          <a:xfrm>
            <a:off x="685800" y="2362200"/>
            <a:ext cx="4267200" cy="3298825"/>
            <a:chOff x="384" y="1584"/>
            <a:chExt cx="2451" cy="1694"/>
          </a:xfrm>
        </p:grpSpPr>
        <p:sp>
          <p:nvSpPr>
            <p:cNvPr id="7175"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p:spPr>
          <p:txBody>
            <a:bodyPr wrap="none" anchor="ctr"/>
            <a:lstStyle/>
            <a:p>
              <a:endParaRPr lang="en-US"/>
            </a:p>
          </p:txBody>
        </p:sp>
        <p:sp>
          <p:nvSpPr>
            <p:cNvPr id="7176"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p:spPr>
          <p:txBody>
            <a:bodyPr wrap="none" anchor="ctr"/>
            <a:lstStyle/>
            <a:p>
              <a:endParaRPr lang="en-US"/>
            </a:p>
          </p:txBody>
        </p:sp>
        <p:sp>
          <p:nvSpPr>
            <p:cNvPr id="7177"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p:spPr>
          <p:txBody>
            <a:bodyPr wrap="none" anchor="ctr"/>
            <a:lstStyle/>
            <a:p>
              <a:endParaRPr lang="en-US"/>
            </a:p>
          </p:txBody>
        </p:sp>
        <p:sp>
          <p:nvSpPr>
            <p:cNvPr id="7178"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p:spPr>
          <p:txBody>
            <a:bodyPr wrap="none" anchor="ctr"/>
            <a:lstStyle/>
            <a:p>
              <a:endParaRPr lang="en-US"/>
            </a:p>
          </p:txBody>
        </p:sp>
        <p:sp>
          <p:nvSpPr>
            <p:cNvPr id="7179"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p:spPr>
          <p:txBody>
            <a:bodyPr wrap="none" anchor="ctr"/>
            <a:lstStyle/>
            <a:p>
              <a:endParaRPr lang="en-US"/>
            </a:p>
          </p:txBody>
        </p:sp>
        <p:sp>
          <p:nvSpPr>
            <p:cNvPr id="7180"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p:spPr>
          <p:txBody>
            <a:bodyPr wrap="none" anchor="ctr"/>
            <a:lstStyle/>
            <a:p>
              <a:endParaRPr lang="en-US"/>
            </a:p>
          </p:txBody>
        </p:sp>
        <p:sp>
          <p:nvSpPr>
            <p:cNvPr id="7181"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7182"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7183"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7184" name="AutoShape 13"/>
            <p:cNvSpPr>
              <a:spLocks noChangeArrowheads="1"/>
            </p:cNvSpPr>
            <p:nvPr/>
          </p:nvSpPr>
          <p:spPr bwMode="auto">
            <a:xfrm>
              <a:off x="1680" y="3038"/>
              <a:ext cx="395" cy="231"/>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7185" name="Text Box 14"/>
            <p:cNvSpPr txBox="1">
              <a:spLocks noChangeArrowheads="1"/>
            </p:cNvSpPr>
            <p:nvPr/>
          </p:nvSpPr>
          <p:spPr bwMode="auto">
            <a:xfrm>
              <a:off x="1632" y="3038"/>
              <a:ext cx="432" cy="173"/>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7186" name="AutoShape 15"/>
            <p:cNvSpPr>
              <a:spLocks noChangeArrowheads="1"/>
            </p:cNvSpPr>
            <p:nvPr/>
          </p:nvSpPr>
          <p:spPr bwMode="auto">
            <a:xfrm>
              <a:off x="740" y="3049"/>
              <a:ext cx="412" cy="229"/>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7187" name="Text Box 16"/>
            <p:cNvSpPr txBox="1">
              <a:spLocks noChangeArrowheads="1"/>
            </p:cNvSpPr>
            <p:nvPr/>
          </p:nvSpPr>
          <p:spPr bwMode="auto">
            <a:xfrm>
              <a:off x="814" y="3040"/>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7188" name="AutoShape 17"/>
            <p:cNvSpPr>
              <a:spLocks noChangeArrowheads="1"/>
            </p:cNvSpPr>
            <p:nvPr/>
          </p:nvSpPr>
          <p:spPr bwMode="auto">
            <a:xfrm>
              <a:off x="384" y="2051"/>
              <a:ext cx="432" cy="219"/>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7189" name="Text Box 18"/>
            <p:cNvSpPr txBox="1">
              <a:spLocks noChangeArrowheads="1"/>
            </p:cNvSpPr>
            <p:nvPr/>
          </p:nvSpPr>
          <p:spPr bwMode="auto">
            <a:xfrm>
              <a:off x="458" y="2042"/>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7190" name="AutoShape 19"/>
            <p:cNvSpPr>
              <a:spLocks noChangeArrowheads="1"/>
            </p:cNvSpPr>
            <p:nvPr/>
          </p:nvSpPr>
          <p:spPr bwMode="auto">
            <a:xfrm>
              <a:off x="2208" y="2558"/>
              <a:ext cx="432" cy="240"/>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7191" name="Text Box 20"/>
            <p:cNvSpPr txBox="1">
              <a:spLocks noChangeArrowheads="1"/>
            </p:cNvSpPr>
            <p:nvPr/>
          </p:nvSpPr>
          <p:spPr bwMode="auto">
            <a:xfrm>
              <a:off x="2270" y="2558"/>
              <a:ext cx="281" cy="173"/>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7192" name="Text Box 21"/>
            <p:cNvSpPr txBox="1">
              <a:spLocks noChangeArrowheads="1"/>
            </p:cNvSpPr>
            <p:nvPr/>
          </p:nvSpPr>
          <p:spPr bwMode="auto">
            <a:xfrm>
              <a:off x="484" y="1750"/>
              <a:ext cx="307"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7193" name="Text Box 22"/>
            <p:cNvSpPr txBox="1">
              <a:spLocks noChangeArrowheads="1"/>
            </p:cNvSpPr>
            <p:nvPr/>
          </p:nvSpPr>
          <p:spPr bwMode="auto">
            <a:xfrm>
              <a:off x="1654" y="1750"/>
              <a:ext cx="255"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7194" name="Text Box 23"/>
            <p:cNvSpPr txBox="1">
              <a:spLocks noChangeArrowheads="1"/>
            </p:cNvSpPr>
            <p:nvPr/>
          </p:nvSpPr>
          <p:spPr bwMode="auto">
            <a:xfrm>
              <a:off x="2301" y="2232"/>
              <a:ext cx="53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7195" name="Text Box 24"/>
            <p:cNvSpPr txBox="1">
              <a:spLocks noChangeArrowheads="1"/>
            </p:cNvSpPr>
            <p:nvPr/>
          </p:nvSpPr>
          <p:spPr bwMode="auto">
            <a:xfrm>
              <a:off x="945" y="2250"/>
              <a:ext cx="95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7196" name="Text Box 25"/>
            <p:cNvSpPr txBox="1">
              <a:spLocks noChangeArrowheads="1"/>
            </p:cNvSpPr>
            <p:nvPr/>
          </p:nvSpPr>
          <p:spPr bwMode="auto">
            <a:xfrm>
              <a:off x="654" y="2749"/>
              <a:ext cx="41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7197" name="Text Box 26"/>
            <p:cNvSpPr txBox="1">
              <a:spLocks noChangeArrowheads="1"/>
            </p:cNvSpPr>
            <p:nvPr/>
          </p:nvSpPr>
          <p:spPr bwMode="auto">
            <a:xfrm>
              <a:off x="1772" y="2749"/>
              <a:ext cx="414" cy="173"/>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pSp>
      <p:graphicFrame>
        <p:nvGraphicFramePr>
          <p:cNvPr id="7170" name="Object 27"/>
          <p:cNvGraphicFramePr>
            <a:graphicFrameLocks noChangeAspect="1"/>
          </p:cNvGraphicFramePr>
          <p:nvPr/>
        </p:nvGraphicFramePr>
        <p:xfrm>
          <a:off x="4953000" y="1600200"/>
          <a:ext cx="3343275" cy="1133475"/>
        </p:xfrm>
        <a:graphic>
          <a:graphicData uri="http://schemas.openxmlformats.org/presentationml/2006/ole">
            <p:oleObj spid="_x0000_s7170" name="Document" r:id="rId3" imgW="4651200" imgH="1576440" progId="Word.Document.8">
              <p:embed/>
            </p:oleObj>
          </a:graphicData>
        </a:graphic>
      </p:graphicFrame>
      <p:sp>
        <p:nvSpPr>
          <p:cNvPr id="7173" name="Text Box 28"/>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7174" name="Line 29"/>
          <p:cNvSpPr>
            <a:spLocks noChangeShapeType="1"/>
          </p:cNvSpPr>
          <p:nvPr/>
        </p:nvSpPr>
        <p:spPr bwMode="auto">
          <a:xfrm flipH="1">
            <a:off x="2667000" y="1828800"/>
            <a:ext cx="2362200" cy="685800"/>
          </a:xfrm>
          <a:prstGeom prst="line">
            <a:avLst/>
          </a:prstGeom>
          <a:noFill/>
          <a:ln w="15875">
            <a:solidFill>
              <a:srgbClr val="FF0000"/>
            </a:solidFill>
            <a:prstDash val="dash"/>
            <a:round/>
            <a:headEnd type="triangle" w="med" len="me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mtClean="0"/>
              <a:t>Nearest-Neighbor Classifiers</a:t>
            </a:r>
          </a:p>
        </p:txBody>
      </p:sp>
      <p:sp>
        <p:nvSpPr>
          <p:cNvPr id="5124" name="Rectangle 3"/>
          <p:cNvSpPr>
            <a:spLocks noChangeArrowheads="1"/>
          </p:cNvSpPr>
          <p:nvPr/>
        </p:nvSpPr>
        <p:spPr bwMode="auto">
          <a:xfrm>
            <a:off x="5029200" y="1143000"/>
            <a:ext cx="3962400" cy="5029200"/>
          </a:xfrm>
          <a:prstGeom prst="rect">
            <a:avLst/>
          </a:prstGeom>
          <a:noFill/>
          <a:ln w="9525">
            <a:noFill/>
            <a:miter lim="800000"/>
            <a:headEnd/>
            <a:tailEnd/>
          </a:ln>
        </p:spPr>
        <p:txBody>
          <a:bodyPr/>
          <a:lstStyle/>
          <a:p>
            <a:pPr marL="342900" indent="-342900">
              <a:spcBef>
                <a:spcPct val="10000"/>
              </a:spcBef>
              <a:spcAft>
                <a:spcPts val="400"/>
              </a:spcAft>
              <a:buClr>
                <a:srgbClr val="0C7B9C"/>
              </a:buClr>
              <a:buSzPct val="75000"/>
              <a:buFont typeface="Monotype Sorts" pitchFamily="2" charset="2"/>
              <a:buChar char="l"/>
            </a:pPr>
            <a:r>
              <a:rPr lang="en-US"/>
              <a:t>Requires three things</a:t>
            </a:r>
          </a:p>
          <a:p>
            <a:pPr marL="742950" lvl="1" indent="-285750">
              <a:spcBef>
                <a:spcPct val="10000"/>
              </a:spcBef>
              <a:spcAft>
                <a:spcPts val="400"/>
              </a:spcAft>
              <a:buClr>
                <a:srgbClr val="0C7B9C"/>
              </a:buClr>
              <a:buSzPct val="100000"/>
              <a:buFont typeface="Arial" charset="0"/>
              <a:buChar char="–"/>
            </a:pPr>
            <a:r>
              <a:rPr lang="en-US"/>
              <a:t>The set of stored records</a:t>
            </a:r>
          </a:p>
          <a:p>
            <a:pPr marL="742950" lvl="1" indent="-285750">
              <a:spcBef>
                <a:spcPct val="10000"/>
              </a:spcBef>
              <a:spcAft>
                <a:spcPts val="400"/>
              </a:spcAft>
              <a:buClr>
                <a:srgbClr val="0C7B9C"/>
              </a:buClr>
              <a:buSzPct val="100000"/>
              <a:buFont typeface="Arial" charset="0"/>
              <a:buChar char="–"/>
            </a:pPr>
            <a:r>
              <a:rPr lang="en-US"/>
              <a:t>Distance Metric to compute distance between records</a:t>
            </a:r>
          </a:p>
          <a:p>
            <a:pPr marL="742950" lvl="1" indent="-285750">
              <a:spcBef>
                <a:spcPct val="10000"/>
              </a:spcBef>
              <a:spcAft>
                <a:spcPts val="400"/>
              </a:spcAft>
              <a:buClr>
                <a:srgbClr val="0C7B9C"/>
              </a:buClr>
              <a:buSzPct val="100000"/>
              <a:buFont typeface="Arial" charset="0"/>
              <a:buChar char="–"/>
            </a:pPr>
            <a:r>
              <a:rPr lang="en-US"/>
              <a:t>The value of </a:t>
            </a:r>
            <a:r>
              <a:rPr lang="en-US" i="1"/>
              <a:t>k</a:t>
            </a:r>
            <a:r>
              <a:rPr lang="en-US"/>
              <a:t>, the number of nearest neighbors to retrieve</a:t>
            </a:r>
          </a:p>
          <a:p>
            <a:pPr marL="742950" lvl="1" indent="-285750">
              <a:spcBef>
                <a:spcPct val="10000"/>
              </a:spcBef>
              <a:spcAft>
                <a:spcPts val="400"/>
              </a:spcAft>
              <a:buClr>
                <a:srgbClr val="0C7B9C"/>
              </a:buClr>
              <a:buSzPct val="100000"/>
              <a:buFont typeface="Arial" charset="0"/>
              <a:buChar char="–"/>
            </a:pPr>
            <a:endParaRPr lang="en-US"/>
          </a:p>
          <a:p>
            <a:pPr marL="342900" indent="-342900">
              <a:spcBef>
                <a:spcPct val="10000"/>
              </a:spcBef>
              <a:spcAft>
                <a:spcPts val="400"/>
              </a:spcAft>
              <a:buClr>
                <a:srgbClr val="0C7B9C"/>
              </a:buClr>
              <a:buSzPct val="75000"/>
              <a:buFont typeface="Monotype Sorts" pitchFamily="2" charset="2"/>
              <a:buChar char="l"/>
            </a:pPr>
            <a:r>
              <a:rPr lang="en-US"/>
              <a:t>To classify an unknown record:</a:t>
            </a:r>
          </a:p>
          <a:p>
            <a:pPr marL="742950" lvl="1" indent="-285750">
              <a:spcBef>
                <a:spcPct val="10000"/>
              </a:spcBef>
              <a:spcAft>
                <a:spcPts val="400"/>
              </a:spcAft>
              <a:buClr>
                <a:srgbClr val="0C7B9C"/>
              </a:buClr>
              <a:buSzPct val="100000"/>
              <a:buFont typeface="Arial" charset="0"/>
              <a:buChar char="–"/>
            </a:pPr>
            <a:r>
              <a:rPr lang="en-US"/>
              <a:t>Compute distance to other training records</a:t>
            </a:r>
          </a:p>
          <a:p>
            <a:pPr marL="742950" lvl="1" indent="-285750">
              <a:spcBef>
                <a:spcPct val="10000"/>
              </a:spcBef>
              <a:spcAft>
                <a:spcPts val="400"/>
              </a:spcAft>
              <a:buClr>
                <a:srgbClr val="0C7B9C"/>
              </a:buClr>
              <a:buSzPct val="100000"/>
              <a:buFont typeface="Arial" charset="0"/>
              <a:buChar char="–"/>
            </a:pPr>
            <a:r>
              <a:rPr lang="en-US"/>
              <a:t>Identify </a:t>
            </a:r>
            <a:r>
              <a:rPr lang="en-US" i="1"/>
              <a:t>k</a:t>
            </a:r>
            <a:r>
              <a:rPr lang="en-US"/>
              <a:t> nearest neighbors </a:t>
            </a:r>
          </a:p>
          <a:p>
            <a:pPr marL="742950" lvl="1" indent="-285750">
              <a:spcBef>
                <a:spcPct val="10000"/>
              </a:spcBef>
              <a:spcAft>
                <a:spcPts val="400"/>
              </a:spcAft>
              <a:buClr>
                <a:srgbClr val="0C7B9C"/>
              </a:buClr>
              <a:buSzPct val="100000"/>
              <a:buFont typeface="Arial" charset="0"/>
              <a:buChar char="–"/>
            </a:pPr>
            <a:r>
              <a:rPr lang="en-US"/>
              <a:t>Use class labels of nearest neighbors to determine the class label of unknown record (e.g., by taking majority vote)</a:t>
            </a:r>
          </a:p>
        </p:txBody>
      </p:sp>
      <p:graphicFrame>
        <p:nvGraphicFramePr>
          <p:cNvPr id="5122" name="Object 4"/>
          <p:cNvGraphicFramePr>
            <a:graphicFrameLocks noChangeAspect="1"/>
          </p:cNvGraphicFramePr>
          <p:nvPr/>
        </p:nvGraphicFramePr>
        <p:xfrm>
          <a:off x="457200" y="1143000"/>
          <a:ext cx="4316413" cy="5105400"/>
        </p:xfrm>
        <a:graphic>
          <a:graphicData uri="http://schemas.openxmlformats.org/presentationml/2006/ole">
            <p:oleObj spid="_x0000_s53250" name="Visio" r:id="rId3" imgW="7007454" imgH="8108144" progId="Visio.Drawing.6">
              <p:embed/>
            </p:oleObj>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mtClean="0"/>
              <a:t>Nearest Neighbor Classification</a:t>
            </a:r>
          </a:p>
        </p:txBody>
      </p:sp>
      <p:sp>
        <p:nvSpPr>
          <p:cNvPr id="6148" name="Rectangle 3"/>
          <p:cNvSpPr>
            <a:spLocks noGrp="1" noChangeArrowheads="1"/>
          </p:cNvSpPr>
          <p:nvPr>
            <p:ph type="body" idx="1"/>
          </p:nvPr>
        </p:nvSpPr>
        <p:spPr>
          <a:xfrm>
            <a:off x="457200" y="1219200"/>
            <a:ext cx="8229600" cy="4937125"/>
          </a:xfrm>
        </p:spPr>
        <p:txBody>
          <a:bodyPr>
            <a:normAutofit lnSpcReduction="10000"/>
          </a:bodyPr>
          <a:lstStyle/>
          <a:p>
            <a:pPr eaLnBrk="1" hangingPunct="1"/>
            <a:r>
              <a:rPr lang="en-US" smtClean="0"/>
              <a:t>Compute distance between two points:</a:t>
            </a:r>
          </a:p>
          <a:p>
            <a:pPr lvl="1" eaLnBrk="1" hangingPunct="1"/>
            <a:r>
              <a:rPr lang="en-US" smtClean="0"/>
              <a:t>Euclidean distance </a:t>
            </a:r>
          </a:p>
          <a:p>
            <a:pPr lvl="1" eaLnBrk="1" hangingPunct="1"/>
            <a:endParaRPr lang="en-US" smtClean="0"/>
          </a:p>
          <a:p>
            <a:pPr lvl="1" eaLnBrk="1" hangingPunct="1"/>
            <a:endParaRPr lang="en-US" smtClean="0"/>
          </a:p>
          <a:p>
            <a:pPr eaLnBrk="1" hangingPunct="1">
              <a:buFont typeface="Monotype Sorts" pitchFamily="2" charset="2"/>
              <a:buNone/>
            </a:pPr>
            <a:endParaRPr lang="en-US" smtClean="0"/>
          </a:p>
          <a:p>
            <a:pPr eaLnBrk="1" hangingPunct="1"/>
            <a:r>
              <a:rPr lang="en-US" smtClean="0"/>
              <a:t>Determine the class from nearest neighbor list</a:t>
            </a:r>
          </a:p>
          <a:p>
            <a:pPr lvl="1" eaLnBrk="1" hangingPunct="1"/>
            <a:r>
              <a:rPr lang="en-US" smtClean="0"/>
              <a:t>take the majority vote of class labels among the k-nearest neighbors</a:t>
            </a:r>
          </a:p>
          <a:p>
            <a:pPr lvl="1" eaLnBrk="1" hangingPunct="1"/>
            <a:r>
              <a:rPr lang="en-US" smtClean="0"/>
              <a:t>Weigh the vote according to distance</a:t>
            </a:r>
          </a:p>
          <a:p>
            <a:pPr lvl="2" eaLnBrk="1" hangingPunct="1"/>
            <a:r>
              <a:rPr lang="en-US" smtClean="0"/>
              <a:t> weight factor, w = 1/d</a:t>
            </a:r>
            <a:r>
              <a:rPr lang="en-US" baseline="30000" smtClean="0"/>
              <a:t>2</a:t>
            </a:r>
          </a:p>
        </p:txBody>
      </p:sp>
      <p:graphicFrame>
        <p:nvGraphicFramePr>
          <p:cNvPr id="6146" name="Object 4"/>
          <p:cNvGraphicFramePr>
            <a:graphicFrameLocks noChangeAspect="1"/>
          </p:cNvGraphicFramePr>
          <p:nvPr/>
        </p:nvGraphicFramePr>
        <p:xfrm>
          <a:off x="1905000" y="2438400"/>
          <a:ext cx="4876800" cy="823913"/>
        </p:xfrm>
        <a:graphic>
          <a:graphicData uri="http://schemas.openxmlformats.org/presentationml/2006/ole">
            <p:oleObj spid="_x0000_s54274" name="Equation" r:id="rId3" imgW="2705040" imgH="457200" progId="Equation.3">
              <p:embed/>
            </p:oleObj>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Support Vector Machines</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normAutofit/>
          </a:bodyPr>
          <a:lstStyle/>
          <a:p>
            <a:r>
              <a:rPr lang="en-US" dirty="0" smtClean="0"/>
              <a:t>Linear </a:t>
            </a:r>
            <a:r>
              <a:rPr lang="en-US" dirty="0"/>
              <a:t>Separators </a:t>
            </a:r>
          </a:p>
        </p:txBody>
      </p:sp>
      <p:sp>
        <p:nvSpPr>
          <p:cNvPr id="165891" name="Rectangle 3"/>
          <p:cNvSpPr>
            <a:spLocks noGrp="1" noChangeArrowheads="1"/>
          </p:cNvSpPr>
          <p:nvPr>
            <p:ph type="body" idx="1"/>
          </p:nvPr>
        </p:nvSpPr>
        <p:spPr>
          <a:xfrm>
            <a:off x="609600" y="1504950"/>
            <a:ext cx="8229600" cy="5029200"/>
          </a:xfrm>
        </p:spPr>
        <p:txBody>
          <a:bodyPr/>
          <a:lstStyle/>
          <a:p>
            <a:r>
              <a:rPr lang="en-US" sz="2800" dirty="0"/>
              <a:t>Binary classification can be viewed as the task of separating classes in feature space:</a:t>
            </a:r>
          </a:p>
        </p:txBody>
      </p:sp>
      <p:sp>
        <p:nvSpPr>
          <p:cNvPr id="165892" name="Line 4"/>
          <p:cNvSpPr>
            <a:spLocks noChangeShapeType="1"/>
          </p:cNvSpPr>
          <p:nvPr/>
        </p:nvSpPr>
        <p:spPr bwMode="auto">
          <a:xfrm flipV="1">
            <a:off x="896938" y="3054350"/>
            <a:ext cx="0" cy="304165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3" name="Line 5"/>
          <p:cNvSpPr>
            <a:spLocks noChangeShapeType="1"/>
          </p:cNvSpPr>
          <p:nvPr/>
        </p:nvSpPr>
        <p:spPr bwMode="auto">
          <a:xfrm flipV="1">
            <a:off x="762000" y="5980113"/>
            <a:ext cx="4081463"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4" name="AutoShape 6"/>
          <p:cNvSpPr>
            <a:spLocks noChangeArrowheads="1"/>
          </p:cNvSpPr>
          <p:nvPr/>
        </p:nvSpPr>
        <p:spPr bwMode="auto">
          <a:xfrm>
            <a:off x="1936750" y="38100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5" name="AutoShape 7"/>
          <p:cNvSpPr>
            <a:spLocks noChangeArrowheads="1"/>
          </p:cNvSpPr>
          <p:nvPr/>
        </p:nvSpPr>
        <p:spPr bwMode="auto">
          <a:xfrm>
            <a:off x="1362075" y="41671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6" name="AutoShape 8"/>
          <p:cNvSpPr>
            <a:spLocks noChangeArrowheads="1"/>
          </p:cNvSpPr>
          <p:nvPr/>
        </p:nvSpPr>
        <p:spPr bwMode="auto">
          <a:xfrm>
            <a:off x="1514475" y="47132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7" name="AutoShape 9"/>
          <p:cNvSpPr>
            <a:spLocks noChangeArrowheads="1"/>
          </p:cNvSpPr>
          <p:nvPr/>
        </p:nvSpPr>
        <p:spPr bwMode="auto">
          <a:xfrm>
            <a:off x="1133475" y="51704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8" name="AutoShape 10"/>
          <p:cNvSpPr>
            <a:spLocks noChangeArrowheads="1"/>
          </p:cNvSpPr>
          <p:nvPr/>
        </p:nvSpPr>
        <p:spPr bwMode="auto">
          <a:xfrm>
            <a:off x="1666875" y="35702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9" name="AutoShape 11"/>
          <p:cNvSpPr>
            <a:spLocks noChangeArrowheads="1"/>
          </p:cNvSpPr>
          <p:nvPr/>
        </p:nvSpPr>
        <p:spPr bwMode="auto">
          <a:xfrm>
            <a:off x="1133475" y="44846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0" name="AutoShape 12"/>
          <p:cNvSpPr>
            <a:spLocks noChangeArrowheads="1"/>
          </p:cNvSpPr>
          <p:nvPr/>
        </p:nvSpPr>
        <p:spPr bwMode="auto">
          <a:xfrm>
            <a:off x="1285875" y="46370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1" name="AutoShape 13"/>
          <p:cNvSpPr>
            <a:spLocks noChangeArrowheads="1"/>
          </p:cNvSpPr>
          <p:nvPr/>
        </p:nvSpPr>
        <p:spPr bwMode="auto">
          <a:xfrm>
            <a:off x="2047875" y="42560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2" name="AutoShape 14"/>
          <p:cNvSpPr>
            <a:spLocks noChangeArrowheads="1"/>
          </p:cNvSpPr>
          <p:nvPr/>
        </p:nvSpPr>
        <p:spPr bwMode="auto">
          <a:xfrm>
            <a:off x="2949575" y="42433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3" name="AutoShape 15"/>
          <p:cNvSpPr>
            <a:spLocks noChangeArrowheads="1"/>
          </p:cNvSpPr>
          <p:nvPr/>
        </p:nvSpPr>
        <p:spPr bwMode="auto">
          <a:xfrm>
            <a:off x="2581275" y="51704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4" name="AutoShape 16"/>
          <p:cNvSpPr>
            <a:spLocks noChangeArrowheads="1"/>
          </p:cNvSpPr>
          <p:nvPr/>
        </p:nvSpPr>
        <p:spPr bwMode="auto">
          <a:xfrm>
            <a:off x="3571875" y="51704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5" name="AutoShape 17"/>
          <p:cNvSpPr>
            <a:spLocks noChangeArrowheads="1"/>
          </p:cNvSpPr>
          <p:nvPr/>
        </p:nvSpPr>
        <p:spPr bwMode="auto">
          <a:xfrm>
            <a:off x="2263775" y="56911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6" name="AutoShape 18"/>
          <p:cNvSpPr>
            <a:spLocks noChangeArrowheads="1"/>
          </p:cNvSpPr>
          <p:nvPr/>
        </p:nvSpPr>
        <p:spPr bwMode="auto">
          <a:xfrm>
            <a:off x="2886075" y="45608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7" name="AutoShape 19"/>
          <p:cNvSpPr>
            <a:spLocks noChangeArrowheads="1"/>
          </p:cNvSpPr>
          <p:nvPr/>
        </p:nvSpPr>
        <p:spPr bwMode="auto">
          <a:xfrm>
            <a:off x="2263775" y="50053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8" name="AutoShape 20"/>
          <p:cNvSpPr>
            <a:spLocks noChangeArrowheads="1"/>
          </p:cNvSpPr>
          <p:nvPr/>
        </p:nvSpPr>
        <p:spPr bwMode="auto">
          <a:xfrm>
            <a:off x="2962275" y="53990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09" name="AutoShape 21"/>
          <p:cNvSpPr>
            <a:spLocks noChangeArrowheads="1"/>
          </p:cNvSpPr>
          <p:nvPr/>
        </p:nvSpPr>
        <p:spPr bwMode="auto">
          <a:xfrm>
            <a:off x="3648075" y="44846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10" name="Line 22"/>
          <p:cNvSpPr>
            <a:spLocks noChangeShapeType="1"/>
          </p:cNvSpPr>
          <p:nvPr/>
        </p:nvSpPr>
        <p:spPr bwMode="auto">
          <a:xfrm flipV="1">
            <a:off x="1209675" y="3036888"/>
            <a:ext cx="2438400" cy="2667000"/>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911" name="AutoShape 23"/>
          <p:cNvSpPr>
            <a:spLocks noChangeArrowheads="1"/>
          </p:cNvSpPr>
          <p:nvPr/>
        </p:nvSpPr>
        <p:spPr bwMode="auto">
          <a:xfrm>
            <a:off x="2133600" y="29718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12" name="AutoShape 24"/>
          <p:cNvSpPr>
            <a:spLocks noChangeArrowheads="1"/>
          </p:cNvSpPr>
          <p:nvPr/>
        </p:nvSpPr>
        <p:spPr bwMode="auto">
          <a:xfrm>
            <a:off x="2743200" y="30480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13" name="AutoShape 25"/>
          <p:cNvSpPr>
            <a:spLocks noChangeArrowheads="1"/>
          </p:cNvSpPr>
          <p:nvPr/>
        </p:nvSpPr>
        <p:spPr bwMode="auto">
          <a:xfrm>
            <a:off x="3810000" y="3810000"/>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914" name="Text Box 26"/>
          <p:cNvSpPr txBox="1">
            <a:spLocks noChangeArrowheads="1"/>
          </p:cNvSpPr>
          <p:nvPr/>
        </p:nvSpPr>
        <p:spPr bwMode="auto">
          <a:xfrm>
            <a:off x="3619500" y="2695575"/>
            <a:ext cx="266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w</a:t>
            </a:r>
            <a:r>
              <a:rPr lang="en-US" b="1" baseline="30000"/>
              <a:t>T</a:t>
            </a:r>
            <a:r>
              <a:rPr lang="en-US" b="1"/>
              <a:t>x </a:t>
            </a:r>
            <a:r>
              <a:rPr lang="en-US"/>
              <a:t>+ </a:t>
            </a:r>
            <a:r>
              <a:rPr lang="en-US" i="1"/>
              <a:t>b</a:t>
            </a:r>
            <a:r>
              <a:rPr lang="en-US" b="1"/>
              <a:t> = 0</a:t>
            </a:r>
          </a:p>
        </p:txBody>
      </p:sp>
      <p:sp>
        <p:nvSpPr>
          <p:cNvPr id="165915" name="Text Box 27"/>
          <p:cNvSpPr txBox="1">
            <a:spLocks noChangeArrowheads="1"/>
          </p:cNvSpPr>
          <p:nvPr/>
        </p:nvSpPr>
        <p:spPr bwMode="auto">
          <a:xfrm>
            <a:off x="3619500" y="3257550"/>
            <a:ext cx="266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w</a:t>
            </a:r>
            <a:r>
              <a:rPr lang="en-US" b="1" baseline="30000"/>
              <a:t>T</a:t>
            </a:r>
            <a:r>
              <a:rPr lang="en-US" b="1"/>
              <a:t>x </a:t>
            </a:r>
            <a:r>
              <a:rPr lang="en-US"/>
              <a:t>+ </a:t>
            </a:r>
            <a:r>
              <a:rPr lang="en-US" i="1"/>
              <a:t>b</a:t>
            </a:r>
            <a:r>
              <a:rPr lang="en-US" b="1"/>
              <a:t> &lt; 0</a:t>
            </a:r>
          </a:p>
        </p:txBody>
      </p:sp>
      <p:sp>
        <p:nvSpPr>
          <p:cNvPr id="165916" name="Text Box 28"/>
          <p:cNvSpPr txBox="1">
            <a:spLocks noChangeArrowheads="1"/>
          </p:cNvSpPr>
          <p:nvPr/>
        </p:nvSpPr>
        <p:spPr bwMode="auto">
          <a:xfrm>
            <a:off x="1190625" y="3038475"/>
            <a:ext cx="266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w</a:t>
            </a:r>
            <a:r>
              <a:rPr lang="en-US" b="1" baseline="30000"/>
              <a:t>T</a:t>
            </a:r>
            <a:r>
              <a:rPr lang="en-US" b="1"/>
              <a:t>x </a:t>
            </a:r>
            <a:r>
              <a:rPr lang="en-US"/>
              <a:t>+ </a:t>
            </a:r>
            <a:r>
              <a:rPr lang="en-US" i="1"/>
              <a:t>b</a:t>
            </a:r>
            <a:r>
              <a:rPr lang="en-US" b="1"/>
              <a:t> &gt; 0</a:t>
            </a:r>
          </a:p>
        </p:txBody>
      </p:sp>
      <p:sp>
        <p:nvSpPr>
          <p:cNvPr id="165917" name="Text Box 29"/>
          <p:cNvSpPr txBox="1">
            <a:spLocks noChangeArrowheads="1"/>
          </p:cNvSpPr>
          <p:nvPr/>
        </p:nvSpPr>
        <p:spPr bwMode="auto">
          <a:xfrm>
            <a:off x="5286375" y="4381500"/>
            <a:ext cx="29337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r>
              <a:rPr lang="en-US"/>
              <a:t>(</a:t>
            </a:r>
            <a:r>
              <a:rPr lang="en-US" b="1"/>
              <a:t>x</a:t>
            </a:r>
            <a:r>
              <a:rPr lang="en-US"/>
              <a:t>)</a:t>
            </a:r>
            <a:r>
              <a:rPr lang="en-US" i="1"/>
              <a:t> = </a:t>
            </a:r>
            <a:r>
              <a:rPr lang="en-US"/>
              <a:t>sign(</a:t>
            </a:r>
            <a:r>
              <a:rPr lang="en-US" b="1"/>
              <a:t>w</a:t>
            </a:r>
            <a:r>
              <a:rPr lang="en-US" b="1" baseline="30000"/>
              <a:t>T</a:t>
            </a:r>
            <a:r>
              <a:rPr lang="en-US" b="1"/>
              <a:t>x </a:t>
            </a:r>
            <a:r>
              <a:rPr lang="en-US"/>
              <a:t>+ </a:t>
            </a:r>
            <a:r>
              <a:rPr lang="en-US" i="1"/>
              <a:t>b</a:t>
            </a:r>
            <a:r>
              <a:rPr lang="en-US"/>
              <a:t>)</a:t>
            </a:r>
            <a:endParaRPr lang="en-US" b="1"/>
          </a:p>
        </p:txBody>
      </p:sp>
    </p:spTree>
    <p:extLst>
      <p:ext uri="{BB962C8B-B14F-4D97-AF65-F5344CB8AC3E}">
        <p14:creationId xmlns="" xmlns:p14="http://schemas.microsoft.com/office/powerpoint/2010/main" val="3963831189"/>
      </p:ext>
    </p:extLst>
  </p:cSld>
  <p:clrMapOvr>
    <a:masterClrMapping/>
  </p:clrMapOvr>
  <p:transition advTm="3492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9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91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59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9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0" grpId="0" animBg="1"/>
      <p:bldP spid="165914" grpId="0"/>
      <p:bldP spid="165915" grpId="0"/>
      <p:bldP spid="165916" grpId="0"/>
      <p:bldP spid="16591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Linear Separators</a:t>
            </a:r>
          </a:p>
        </p:txBody>
      </p:sp>
      <p:sp>
        <p:nvSpPr>
          <p:cNvPr id="205827" name="Rectangle 3"/>
          <p:cNvSpPr>
            <a:spLocks noGrp="1" noChangeArrowheads="1"/>
          </p:cNvSpPr>
          <p:nvPr>
            <p:ph type="body" idx="1"/>
          </p:nvPr>
        </p:nvSpPr>
        <p:spPr>
          <a:xfrm>
            <a:off x="609600" y="1504950"/>
            <a:ext cx="8229600" cy="5029200"/>
          </a:xfrm>
        </p:spPr>
        <p:txBody>
          <a:bodyPr/>
          <a:lstStyle/>
          <a:p>
            <a:r>
              <a:rPr lang="en-US" sz="2800"/>
              <a:t>Which of the linear separators is optimal? </a:t>
            </a:r>
          </a:p>
        </p:txBody>
      </p:sp>
      <p:sp>
        <p:nvSpPr>
          <p:cNvPr id="205828" name="Line 4"/>
          <p:cNvSpPr>
            <a:spLocks noChangeShapeType="1"/>
          </p:cNvSpPr>
          <p:nvPr/>
        </p:nvSpPr>
        <p:spPr bwMode="auto">
          <a:xfrm flipV="1">
            <a:off x="2606675" y="2825750"/>
            <a:ext cx="0" cy="304165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29" name="Line 5"/>
          <p:cNvSpPr>
            <a:spLocks noChangeShapeType="1"/>
          </p:cNvSpPr>
          <p:nvPr/>
        </p:nvSpPr>
        <p:spPr bwMode="auto">
          <a:xfrm flipV="1">
            <a:off x="2471738" y="5751513"/>
            <a:ext cx="4081462"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30" name="AutoShape 6"/>
          <p:cNvSpPr>
            <a:spLocks noChangeArrowheads="1"/>
          </p:cNvSpPr>
          <p:nvPr/>
        </p:nvSpPr>
        <p:spPr bwMode="auto">
          <a:xfrm>
            <a:off x="3646488" y="35814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1" name="AutoShape 7"/>
          <p:cNvSpPr>
            <a:spLocks noChangeArrowheads="1"/>
          </p:cNvSpPr>
          <p:nvPr/>
        </p:nvSpPr>
        <p:spPr bwMode="auto">
          <a:xfrm>
            <a:off x="3071813" y="39385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2" name="AutoShape 8"/>
          <p:cNvSpPr>
            <a:spLocks noChangeArrowheads="1"/>
          </p:cNvSpPr>
          <p:nvPr/>
        </p:nvSpPr>
        <p:spPr bwMode="auto">
          <a:xfrm>
            <a:off x="3224213" y="44846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3" name="AutoShape 9"/>
          <p:cNvSpPr>
            <a:spLocks noChangeArrowheads="1"/>
          </p:cNvSpPr>
          <p:nvPr/>
        </p:nvSpPr>
        <p:spPr bwMode="auto">
          <a:xfrm>
            <a:off x="2843213" y="49418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4" name="AutoShape 10"/>
          <p:cNvSpPr>
            <a:spLocks noChangeArrowheads="1"/>
          </p:cNvSpPr>
          <p:nvPr/>
        </p:nvSpPr>
        <p:spPr bwMode="auto">
          <a:xfrm>
            <a:off x="3376613" y="33416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5" name="AutoShape 11"/>
          <p:cNvSpPr>
            <a:spLocks noChangeArrowheads="1"/>
          </p:cNvSpPr>
          <p:nvPr/>
        </p:nvSpPr>
        <p:spPr bwMode="auto">
          <a:xfrm>
            <a:off x="2843213" y="42560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6" name="AutoShape 12"/>
          <p:cNvSpPr>
            <a:spLocks noChangeArrowheads="1"/>
          </p:cNvSpPr>
          <p:nvPr/>
        </p:nvSpPr>
        <p:spPr bwMode="auto">
          <a:xfrm>
            <a:off x="2995613" y="44084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7" name="AutoShape 13"/>
          <p:cNvSpPr>
            <a:spLocks noChangeArrowheads="1"/>
          </p:cNvSpPr>
          <p:nvPr/>
        </p:nvSpPr>
        <p:spPr bwMode="auto">
          <a:xfrm>
            <a:off x="3757613" y="402748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8" name="AutoShape 14"/>
          <p:cNvSpPr>
            <a:spLocks noChangeArrowheads="1"/>
          </p:cNvSpPr>
          <p:nvPr/>
        </p:nvSpPr>
        <p:spPr bwMode="auto">
          <a:xfrm>
            <a:off x="4659313" y="40147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9" name="AutoShape 15"/>
          <p:cNvSpPr>
            <a:spLocks noChangeArrowheads="1"/>
          </p:cNvSpPr>
          <p:nvPr/>
        </p:nvSpPr>
        <p:spPr bwMode="auto">
          <a:xfrm>
            <a:off x="4291013" y="49418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0" name="AutoShape 16"/>
          <p:cNvSpPr>
            <a:spLocks noChangeArrowheads="1"/>
          </p:cNvSpPr>
          <p:nvPr/>
        </p:nvSpPr>
        <p:spPr bwMode="auto">
          <a:xfrm>
            <a:off x="5281613" y="49418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1" name="AutoShape 17"/>
          <p:cNvSpPr>
            <a:spLocks noChangeArrowheads="1"/>
          </p:cNvSpPr>
          <p:nvPr/>
        </p:nvSpPr>
        <p:spPr bwMode="auto">
          <a:xfrm>
            <a:off x="3973513" y="54625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2" name="AutoShape 18"/>
          <p:cNvSpPr>
            <a:spLocks noChangeArrowheads="1"/>
          </p:cNvSpPr>
          <p:nvPr/>
        </p:nvSpPr>
        <p:spPr bwMode="auto">
          <a:xfrm>
            <a:off x="4595813" y="43322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3" name="AutoShape 19"/>
          <p:cNvSpPr>
            <a:spLocks noChangeArrowheads="1"/>
          </p:cNvSpPr>
          <p:nvPr/>
        </p:nvSpPr>
        <p:spPr bwMode="auto">
          <a:xfrm>
            <a:off x="3973513" y="47767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4" name="AutoShape 20"/>
          <p:cNvSpPr>
            <a:spLocks noChangeArrowheads="1"/>
          </p:cNvSpPr>
          <p:nvPr/>
        </p:nvSpPr>
        <p:spPr bwMode="auto">
          <a:xfrm>
            <a:off x="4672013" y="51704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5" name="AutoShape 21"/>
          <p:cNvSpPr>
            <a:spLocks noChangeArrowheads="1"/>
          </p:cNvSpPr>
          <p:nvPr/>
        </p:nvSpPr>
        <p:spPr bwMode="auto">
          <a:xfrm>
            <a:off x="5357813" y="425608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6" name="Line 22"/>
          <p:cNvSpPr>
            <a:spLocks noChangeShapeType="1"/>
          </p:cNvSpPr>
          <p:nvPr/>
        </p:nvSpPr>
        <p:spPr bwMode="auto">
          <a:xfrm flipV="1">
            <a:off x="2919413" y="3048000"/>
            <a:ext cx="2676525" cy="2427288"/>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47" name="AutoShape 23"/>
          <p:cNvSpPr>
            <a:spLocks noChangeArrowheads="1"/>
          </p:cNvSpPr>
          <p:nvPr/>
        </p:nvSpPr>
        <p:spPr bwMode="auto">
          <a:xfrm>
            <a:off x="3843338" y="27432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8" name="AutoShape 24"/>
          <p:cNvSpPr>
            <a:spLocks noChangeArrowheads="1"/>
          </p:cNvSpPr>
          <p:nvPr/>
        </p:nvSpPr>
        <p:spPr bwMode="auto">
          <a:xfrm>
            <a:off x="4452938" y="2819400"/>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49" name="AutoShape 25"/>
          <p:cNvSpPr>
            <a:spLocks noChangeArrowheads="1"/>
          </p:cNvSpPr>
          <p:nvPr/>
        </p:nvSpPr>
        <p:spPr bwMode="auto">
          <a:xfrm>
            <a:off x="5519738" y="3581400"/>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51" name="Line 27"/>
          <p:cNvSpPr>
            <a:spLocks noChangeShapeType="1"/>
          </p:cNvSpPr>
          <p:nvPr/>
        </p:nvSpPr>
        <p:spPr bwMode="auto">
          <a:xfrm flipV="1">
            <a:off x="3071813" y="2743200"/>
            <a:ext cx="2143125" cy="2884488"/>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52" name="Line 28"/>
          <p:cNvSpPr>
            <a:spLocks noChangeShapeType="1"/>
          </p:cNvSpPr>
          <p:nvPr/>
        </p:nvSpPr>
        <p:spPr bwMode="auto">
          <a:xfrm flipV="1">
            <a:off x="2700338" y="3048000"/>
            <a:ext cx="2971800" cy="2286000"/>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53" name="Line 29"/>
          <p:cNvSpPr>
            <a:spLocks noChangeShapeType="1"/>
          </p:cNvSpPr>
          <p:nvPr/>
        </p:nvSpPr>
        <p:spPr bwMode="auto">
          <a:xfrm flipV="1">
            <a:off x="3233738" y="2819400"/>
            <a:ext cx="1828800" cy="2895600"/>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54" name="Line 30"/>
          <p:cNvSpPr>
            <a:spLocks noChangeShapeType="1"/>
          </p:cNvSpPr>
          <p:nvPr/>
        </p:nvSpPr>
        <p:spPr bwMode="auto">
          <a:xfrm flipV="1">
            <a:off x="3005138" y="2743200"/>
            <a:ext cx="1828800" cy="2895600"/>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55" name="Line 31"/>
          <p:cNvSpPr>
            <a:spLocks noChangeShapeType="1"/>
          </p:cNvSpPr>
          <p:nvPr/>
        </p:nvSpPr>
        <p:spPr bwMode="auto">
          <a:xfrm flipV="1">
            <a:off x="2852738" y="2895600"/>
            <a:ext cx="2667000" cy="2590800"/>
          </a:xfrm>
          <a:prstGeom prst="line">
            <a:avLst/>
          </a:prstGeom>
          <a:noFill/>
          <a:ln w="1905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 xmlns:p14="http://schemas.microsoft.com/office/powerpoint/2010/main" val="4002686830"/>
      </p:ext>
    </p:extLst>
  </p:cSld>
  <p:clrMapOvr>
    <a:masterClrMapping/>
  </p:clrMapOvr>
  <p:transition advTm="3492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8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585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58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5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6" grpId="0" animBg="1"/>
      <p:bldP spid="205851" grpId="0" animBg="1"/>
      <p:bldP spid="205852" grpId="0" animBg="1"/>
      <p:bldP spid="205853" grpId="0" animBg="1"/>
      <p:bldP spid="205854" grpId="0" animBg="1"/>
      <p:bldP spid="20585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What is a good Decision Boundary?</a:t>
            </a:r>
          </a:p>
        </p:txBody>
      </p:sp>
      <p:sp>
        <p:nvSpPr>
          <p:cNvPr id="57347" name="Rectangle 19"/>
          <p:cNvSpPr>
            <a:spLocks noGrp="1" noChangeArrowheads="1"/>
          </p:cNvSpPr>
          <p:nvPr>
            <p:ph idx="1"/>
          </p:nvPr>
        </p:nvSpPr>
        <p:spPr>
          <a:xfrm>
            <a:off x="381000" y="1828800"/>
            <a:ext cx="4724400" cy="4648200"/>
          </a:xfrm>
        </p:spPr>
        <p:txBody>
          <a:bodyPr>
            <a:normAutofit/>
          </a:bodyPr>
          <a:lstStyle/>
          <a:p>
            <a:pPr eaLnBrk="1" hangingPunct="1"/>
            <a:r>
              <a:rPr lang="en-US" dirty="0" smtClean="0"/>
              <a:t>Many decision boundaries!</a:t>
            </a:r>
          </a:p>
          <a:p>
            <a:pPr lvl="1" eaLnBrk="1" hangingPunct="1"/>
            <a:r>
              <a:rPr lang="en-US" dirty="0" smtClean="0"/>
              <a:t>The Perceptron algorithm can be used to find such a boundary</a:t>
            </a:r>
            <a:endParaRPr lang="en-US" altLang="zh-TW" dirty="0" smtClean="0">
              <a:ea typeface="PMingLiU" pitchFamily="18" charset="-120"/>
            </a:endParaRPr>
          </a:p>
          <a:p>
            <a:pPr eaLnBrk="1" hangingPunct="1"/>
            <a:r>
              <a:rPr lang="en-US" dirty="0" smtClean="0"/>
              <a:t>Are all decision boundaries equally good?</a:t>
            </a:r>
          </a:p>
        </p:txBody>
      </p:sp>
      <p:sp>
        <p:nvSpPr>
          <p:cNvPr id="57348"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D0FF947-1382-406E-A501-D45AF571829C}" type="slidenum">
              <a:rPr lang="en-US" sz="1400" smtClean="0"/>
              <a:pPr eaLnBrk="1" hangingPunct="1"/>
              <a:t>115</a:t>
            </a:fld>
            <a:endParaRPr lang="en-US" sz="1400" smtClean="0"/>
          </a:p>
        </p:txBody>
      </p:sp>
      <p:grpSp>
        <p:nvGrpSpPr>
          <p:cNvPr id="2" name="Group 21"/>
          <p:cNvGrpSpPr>
            <a:grpSpLocks/>
          </p:cNvGrpSpPr>
          <p:nvPr/>
        </p:nvGrpSpPr>
        <p:grpSpPr bwMode="auto">
          <a:xfrm>
            <a:off x="5257800" y="2057400"/>
            <a:ext cx="3486150" cy="3200400"/>
            <a:chOff x="720" y="1584"/>
            <a:chExt cx="2196" cy="2016"/>
          </a:xfrm>
        </p:grpSpPr>
        <p:sp>
          <p:nvSpPr>
            <p:cNvPr id="57350" name="Line 4"/>
            <p:cNvSpPr>
              <a:spLocks noChangeShapeType="1"/>
            </p:cNvSpPr>
            <p:nvPr/>
          </p:nvSpPr>
          <p:spPr bwMode="auto">
            <a:xfrm flipV="1">
              <a:off x="720" y="1584"/>
              <a:ext cx="0" cy="2016"/>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57351" name="Line 5"/>
            <p:cNvSpPr>
              <a:spLocks noChangeShapeType="1"/>
            </p:cNvSpPr>
            <p:nvPr/>
          </p:nvSpPr>
          <p:spPr bwMode="auto">
            <a:xfrm flipV="1">
              <a:off x="720" y="3600"/>
              <a:ext cx="1920" cy="0"/>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57352" name="Oval 6"/>
            <p:cNvSpPr>
              <a:spLocks noChangeArrowheads="1"/>
            </p:cNvSpPr>
            <p:nvPr/>
          </p:nvSpPr>
          <p:spPr bwMode="auto">
            <a:xfrm>
              <a:off x="2016" y="1968"/>
              <a:ext cx="96" cy="96"/>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7353" name="Oval 7"/>
            <p:cNvSpPr>
              <a:spLocks noChangeArrowheads="1"/>
            </p:cNvSpPr>
            <p:nvPr/>
          </p:nvSpPr>
          <p:spPr bwMode="auto">
            <a:xfrm>
              <a:off x="2160" y="2352"/>
              <a:ext cx="96" cy="96"/>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7354" name="Oval 8"/>
            <p:cNvSpPr>
              <a:spLocks noChangeArrowheads="1"/>
            </p:cNvSpPr>
            <p:nvPr/>
          </p:nvSpPr>
          <p:spPr bwMode="auto">
            <a:xfrm>
              <a:off x="2688" y="2496"/>
              <a:ext cx="96" cy="96"/>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7355" name="Oval 9"/>
            <p:cNvSpPr>
              <a:spLocks noChangeArrowheads="1"/>
            </p:cNvSpPr>
            <p:nvPr/>
          </p:nvSpPr>
          <p:spPr bwMode="auto">
            <a:xfrm>
              <a:off x="1728" y="2064"/>
              <a:ext cx="96" cy="96"/>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7356" name="Oval 10"/>
            <p:cNvSpPr>
              <a:spLocks noChangeArrowheads="1"/>
            </p:cNvSpPr>
            <p:nvPr/>
          </p:nvSpPr>
          <p:spPr bwMode="auto">
            <a:xfrm>
              <a:off x="2352" y="2688"/>
              <a:ext cx="96" cy="96"/>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7357" name="Rectangle 11"/>
            <p:cNvSpPr>
              <a:spLocks noChangeArrowheads="1"/>
            </p:cNvSpPr>
            <p:nvPr/>
          </p:nvSpPr>
          <p:spPr bwMode="auto">
            <a:xfrm>
              <a:off x="912" y="2640"/>
              <a:ext cx="96" cy="96"/>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7358" name="Rectangle 12"/>
            <p:cNvSpPr>
              <a:spLocks noChangeArrowheads="1"/>
            </p:cNvSpPr>
            <p:nvPr/>
          </p:nvSpPr>
          <p:spPr bwMode="auto">
            <a:xfrm>
              <a:off x="1680" y="2928"/>
              <a:ext cx="96" cy="96"/>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7359" name="Rectangle 13"/>
            <p:cNvSpPr>
              <a:spLocks noChangeArrowheads="1"/>
            </p:cNvSpPr>
            <p:nvPr/>
          </p:nvSpPr>
          <p:spPr bwMode="auto">
            <a:xfrm>
              <a:off x="1584" y="3216"/>
              <a:ext cx="96" cy="96"/>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7360" name="Rectangle 14"/>
            <p:cNvSpPr>
              <a:spLocks noChangeArrowheads="1"/>
            </p:cNvSpPr>
            <p:nvPr/>
          </p:nvSpPr>
          <p:spPr bwMode="auto">
            <a:xfrm>
              <a:off x="1200" y="2928"/>
              <a:ext cx="96" cy="96"/>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7361" name="Rectangle 15"/>
            <p:cNvSpPr>
              <a:spLocks noChangeArrowheads="1"/>
            </p:cNvSpPr>
            <p:nvPr/>
          </p:nvSpPr>
          <p:spPr bwMode="auto">
            <a:xfrm>
              <a:off x="1008" y="3168"/>
              <a:ext cx="96" cy="96"/>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7362" name="Rectangle 16"/>
            <p:cNvSpPr>
              <a:spLocks noChangeArrowheads="1"/>
            </p:cNvSpPr>
            <p:nvPr/>
          </p:nvSpPr>
          <p:spPr bwMode="auto">
            <a:xfrm>
              <a:off x="1152" y="2400"/>
              <a:ext cx="96" cy="96"/>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7363" name="Text Box 17"/>
            <p:cNvSpPr txBox="1">
              <a:spLocks noChangeArrowheads="1"/>
            </p:cNvSpPr>
            <p:nvPr/>
          </p:nvSpPr>
          <p:spPr bwMode="auto">
            <a:xfrm>
              <a:off x="912" y="3295"/>
              <a:ext cx="61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t>Class 1</a:t>
              </a:r>
            </a:p>
          </p:txBody>
        </p:sp>
        <p:sp>
          <p:nvSpPr>
            <p:cNvPr id="57364" name="Text Box 18"/>
            <p:cNvSpPr txBox="1">
              <a:spLocks noChangeArrowheads="1"/>
            </p:cNvSpPr>
            <p:nvPr/>
          </p:nvSpPr>
          <p:spPr bwMode="auto">
            <a:xfrm>
              <a:off x="2304" y="1872"/>
              <a:ext cx="61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t>Class 2</a:t>
              </a:r>
            </a:p>
          </p:txBody>
        </p:sp>
        <p:sp>
          <p:nvSpPr>
            <p:cNvPr id="57365" name="Line 20"/>
            <p:cNvSpPr>
              <a:spLocks noChangeShapeType="1"/>
            </p:cNvSpPr>
            <p:nvPr/>
          </p:nvSpPr>
          <p:spPr bwMode="auto">
            <a:xfrm>
              <a:off x="1152" y="1680"/>
              <a:ext cx="1488" cy="1728"/>
            </a:xfrm>
            <a:prstGeom prst="line">
              <a:avLst/>
            </a:prstGeom>
            <a:noFill/>
            <a:ln w="38100">
              <a:solidFill>
                <a:schemeClr val="folHlink"/>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grpSp>
    </p:spTree>
    <p:extLst>
      <p:ext uri="{BB962C8B-B14F-4D97-AF65-F5344CB8AC3E}">
        <p14:creationId xmlns="" xmlns:p14="http://schemas.microsoft.com/office/powerpoint/2010/main" val="119616581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pPr eaLnBrk="1" hangingPunct="1"/>
            <a:r>
              <a:rPr lang="en-US" smtClean="0"/>
              <a:t>Examples of Bad Decision Boundaries</a:t>
            </a:r>
          </a:p>
        </p:txBody>
      </p:sp>
      <p:sp>
        <p:nvSpPr>
          <p:cNvPr id="58371"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101D8F9-7A92-4B78-8C72-A50511CCB165}" type="slidenum">
              <a:rPr lang="en-US" sz="1400" smtClean="0"/>
              <a:pPr eaLnBrk="1" hangingPunct="1"/>
              <a:t>116</a:t>
            </a:fld>
            <a:endParaRPr lang="en-US" sz="1400" smtClean="0"/>
          </a:p>
        </p:txBody>
      </p:sp>
      <p:sp>
        <p:nvSpPr>
          <p:cNvPr id="58372" name="Line 4"/>
          <p:cNvSpPr>
            <a:spLocks noChangeShapeType="1"/>
          </p:cNvSpPr>
          <p:nvPr/>
        </p:nvSpPr>
        <p:spPr bwMode="auto">
          <a:xfrm flipV="1">
            <a:off x="533400" y="2209800"/>
            <a:ext cx="0" cy="3200400"/>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58373" name="Line 5"/>
          <p:cNvSpPr>
            <a:spLocks noChangeShapeType="1"/>
          </p:cNvSpPr>
          <p:nvPr/>
        </p:nvSpPr>
        <p:spPr bwMode="auto">
          <a:xfrm flipV="1">
            <a:off x="533400" y="5410200"/>
            <a:ext cx="3048000" cy="0"/>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58374" name="Oval 6"/>
          <p:cNvSpPr>
            <a:spLocks noChangeArrowheads="1"/>
          </p:cNvSpPr>
          <p:nvPr/>
        </p:nvSpPr>
        <p:spPr bwMode="auto">
          <a:xfrm>
            <a:off x="2590800" y="28194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8375" name="Oval 7"/>
          <p:cNvSpPr>
            <a:spLocks noChangeArrowheads="1"/>
          </p:cNvSpPr>
          <p:nvPr/>
        </p:nvSpPr>
        <p:spPr bwMode="auto">
          <a:xfrm>
            <a:off x="2819400" y="34290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8376" name="Oval 8"/>
          <p:cNvSpPr>
            <a:spLocks noChangeArrowheads="1"/>
          </p:cNvSpPr>
          <p:nvPr/>
        </p:nvSpPr>
        <p:spPr bwMode="auto">
          <a:xfrm>
            <a:off x="3657600" y="36576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8377" name="Oval 9"/>
          <p:cNvSpPr>
            <a:spLocks noChangeArrowheads="1"/>
          </p:cNvSpPr>
          <p:nvPr/>
        </p:nvSpPr>
        <p:spPr bwMode="auto">
          <a:xfrm>
            <a:off x="2133600" y="29718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8378" name="Oval 10"/>
          <p:cNvSpPr>
            <a:spLocks noChangeArrowheads="1"/>
          </p:cNvSpPr>
          <p:nvPr/>
        </p:nvSpPr>
        <p:spPr bwMode="auto">
          <a:xfrm>
            <a:off x="3124200" y="39624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8379" name="Rectangle 11"/>
          <p:cNvSpPr>
            <a:spLocks noChangeArrowheads="1"/>
          </p:cNvSpPr>
          <p:nvPr/>
        </p:nvSpPr>
        <p:spPr bwMode="auto">
          <a:xfrm>
            <a:off x="838200" y="38862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8380" name="Rectangle 12"/>
          <p:cNvSpPr>
            <a:spLocks noChangeArrowheads="1"/>
          </p:cNvSpPr>
          <p:nvPr/>
        </p:nvSpPr>
        <p:spPr bwMode="auto">
          <a:xfrm>
            <a:off x="2057400" y="43434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8381" name="Rectangle 13"/>
          <p:cNvSpPr>
            <a:spLocks noChangeArrowheads="1"/>
          </p:cNvSpPr>
          <p:nvPr/>
        </p:nvSpPr>
        <p:spPr bwMode="auto">
          <a:xfrm>
            <a:off x="1905000" y="48006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8382" name="Rectangle 14"/>
          <p:cNvSpPr>
            <a:spLocks noChangeArrowheads="1"/>
          </p:cNvSpPr>
          <p:nvPr/>
        </p:nvSpPr>
        <p:spPr bwMode="auto">
          <a:xfrm>
            <a:off x="1295400" y="43434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8383" name="Rectangle 15"/>
          <p:cNvSpPr>
            <a:spLocks noChangeArrowheads="1"/>
          </p:cNvSpPr>
          <p:nvPr/>
        </p:nvSpPr>
        <p:spPr bwMode="auto">
          <a:xfrm>
            <a:off x="990600" y="47244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8384" name="Rectangle 16"/>
          <p:cNvSpPr>
            <a:spLocks noChangeArrowheads="1"/>
          </p:cNvSpPr>
          <p:nvPr/>
        </p:nvSpPr>
        <p:spPr bwMode="auto">
          <a:xfrm>
            <a:off x="1219200" y="35052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8385" name="Text Box 17"/>
          <p:cNvSpPr txBox="1">
            <a:spLocks noChangeArrowheads="1"/>
          </p:cNvSpPr>
          <p:nvPr/>
        </p:nvSpPr>
        <p:spPr bwMode="auto">
          <a:xfrm>
            <a:off x="838200" y="4926013"/>
            <a:ext cx="9715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t>Class 1</a:t>
            </a:r>
          </a:p>
        </p:txBody>
      </p:sp>
      <p:sp>
        <p:nvSpPr>
          <p:cNvPr id="58386" name="Text Box 18"/>
          <p:cNvSpPr txBox="1">
            <a:spLocks noChangeArrowheads="1"/>
          </p:cNvSpPr>
          <p:nvPr/>
        </p:nvSpPr>
        <p:spPr bwMode="auto">
          <a:xfrm>
            <a:off x="3048000" y="2667000"/>
            <a:ext cx="9715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t>Class 2</a:t>
            </a:r>
          </a:p>
        </p:txBody>
      </p:sp>
      <p:sp>
        <p:nvSpPr>
          <p:cNvPr id="58387" name="Line 19"/>
          <p:cNvSpPr>
            <a:spLocks noChangeShapeType="1"/>
          </p:cNvSpPr>
          <p:nvPr/>
        </p:nvSpPr>
        <p:spPr bwMode="auto">
          <a:xfrm>
            <a:off x="762000" y="2514600"/>
            <a:ext cx="2362200" cy="2743200"/>
          </a:xfrm>
          <a:prstGeom prst="line">
            <a:avLst/>
          </a:prstGeom>
          <a:noFill/>
          <a:ln w="38100">
            <a:solidFill>
              <a:schemeClr val="folHlink"/>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8388" name="Line 20"/>
          <p:cNvSpPr>
            <a:spLocks noChangeShapeType="1"/>
          </p:cNvSpPr>
          <p:nvPr/>
        </p:nvSpPr>
        <p:spPr bwMode="auto">
          <a:xfrm flipV="1">
            <a:off x="5353050" y="2209800"/>
            <a:ext cx="0" cy="3200400"/>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58389" name="Line 21"/>
          <p:cNvSpPr>
            <a:spLocks noChangeShapeType="1"/>
          </p:cNvSpPr>
          <p:nvPr/>
        </p:nvSpPr>
        <p:spPr bwMode="auto">
          <a:xfrm flipV="1">
            <a:off x="5353050" y="5410200"/>
            <a:ext cx="3048000" cy="0"/>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58390" name="Oval 22"/>
          <p:cNvSpPr>
            <a:spLocks noChangeArrowheads="1"/>
          </p:cNvSpPr>
          <p:nvPr/>
        </p:nvSpPr>
        <p:spPr bwMode="auto">
          <a:xfrm>
            <a:off x="7410450" y="28194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8391" name="Oval 23"/>
          <p:cNvSpPr>
            <a:spLocks noChangeArrowheads="1"/>
          </p:cNvSpPr>
          <p:nvPr/>
        </p:nvSpPr>
        <p:spPr bwMode="auto">
          <a:xfrm>
            <a:off x="7639050" y="34290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8392" name="Oval 24"/>
          <p:cNvSpPr>
            <a:spLocks noChangeArrowheads="1"/>
          </p:cNvSpPr>
          <p:nvPr/>
        </p:nvSpPr>
        <p:spPr bwMode="auto">
          <a:xfrm>
            <a:off x="8477250" y="36576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8393" name="Oval 25"/>
          <p:cNvSpPr>
            <a:spLocks noChangeArrowheads="1"/>
          </p:cNvSpPr>
          <p:nvPr/>
        </p:nvSpPr>
        <p:spPr bwMode="auto">
          <a:xfrm>
            <a:off x="6953250" y="29718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8394" name="Oval 26"/>
          <p:cNvSpPr>
            <a:spLocks noChangeArrowheads="1"/>
          </p:cNvSpPr>
          <p:nvPr/>
        </p:nvSpPr>
        <p:spPr bwMode="auto">
          <a:xfrm>
            <a:off x="7943850" y="39624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8395" name="Rectangle 27"/>
          <p:cNvSpPr>
            <a:spLocks noChangeArrowheads="1"/>
          </p:cNvSpPr>
          <p:nvPr/>
        </p:nvSpPr>
        <p:spPr bwMode="auto">
          <a:xfrm>
            <a:off x="5657850" y="38862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8396" name="Rectangle 28"/>
          <p:cNvSpPr>
            <a:spLocks noChangeArrowheads="1"/>
          </p:cNvSpPr>
          <p:nvPr/>
        </p:nvSpPr>
        <p:spPr bwMode="auto">
          <a:xfrm>
            <a:off x="6877050" y="43434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8397" name="Rectangle 29"/>
          <p:cNvSpPr>
            <a:spLocks noChangeArrowheads="1"/>
          </p:cNvSpPr>
          <p:nvPr/>
        </p:nvSpPr>
        <p:spPr bwMode="auto">
          <a:xfrm>
            <a:off x="6724650" y="48006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8398" name="Rectangle 30"/>
          <p:cNvSpPr>
            <a:spLocks noChangeArrowheads="1"/>
          </p:cNvSpPr>
          <p:nvPr/>
        </p:nvSpPr>
        <p:spPr bwMode="auto">
          <a:xfrm>
            <a:off x="6115050" y="43434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8399" name="Rectangle 31"/>
          <p:cNvSpPr>
            <a:spLocks noChangeArrowheads="1"/>
          </p:cNvSpPr>
          <p:nvPr/>
        </p:nvSpPr>
        <p:spPr bwMode="auto">
          <a:xfrm>
            <a:off x="5810250" y="47244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8400" name="Rectangle 32"/>
          <p:cNvSpPr>
            <a:spLocks noChangeArrowheads="1"/>
          </p:cNvSpPr>
          <p:nvPr/>
        </p:nvSpPr>
        <p:spPr bwMode="auto">
          <a:xfrm>
            <a:off x="6038850" y="35052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8401" name="Text Box 33"/>
          <p:cNvSpPr txBox="1">
            <a:spLocks noChangeArrowheads="1"/>
          </p:cNvSpPr>
          <p:nvPr/>
        </p:nvSpPr>
        <p:spPr bwMode="auto">
          <a:xfrm>
            <a:off x="5657850" y="4926013"/>
            <a:ext cx="9715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t>Class 1</a:t>
            </a:r>
          </a:p>
        </p:txBody>
      </p:sp>
      <p:sp>
        <p:nvSpPr>
          <p:cNvPr id="58402" name="Text Box 34"/>
          <p:cNvSpPr txBox="1">
            <a:spLocks noChangeArrowheads="1"/>
          </p:cNvSpPr>
          <p:nvPr/>
        </p:nvSpPr>
        <p:spPr bwMode="auto">
          <a:xfrm>
            <a:off x="7867650" y="2667000"/>
            <a:ext cx="9715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t>Class 2</a:t>
            </a:r>
          </a:p>
        </p:txBody>
      </p:sp>
      <p:sp>
        <p:nvSpPr>
          <p:cNvPr id="58403" name="Line 35"/>
          <p:cNvSpPr>
            <a:spLocks noChangeShapeType="1"/>
          </p:cNvSpPr>
          <p:nvPr/>
        </p:nvSpPr>
        <p:spPr bwMode="auto">
          <a:xfrm>
            <a:off x="6705600" y="2286000"/>
            <a:ext cx="609600" cy="2971800"/>
          </a:xfrm>
          <a:prstGeom prst="line">
            <a:avLst/>
          </a:prstGeom>
          <a:noFill/>
          <a:ln w="38100">
            <a:solidFill>
              <a:schemeClr val="tx2"/>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Tree>
    <p:extLst>
      <p:ext uri="{BB962C8B-B14F-4D97-AF65-F5344CB8AC3E}">
        <p14:creationId xmlns="" xmlns:p14="http://schemas.microsoft.com/office/powerpoint/2010/main" val="365817458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1026"/>
          <p:cNvSpPr>
            <a:spLocks noGrp="1" noChangeArrowheads="1"/>
          </p:cNvSpPr>
          <p:nvPr>
            <p:ph type="title"/>
          </p:nvPr>
        </p:nvSpPr>
        <p:spPr/>
        <p:txBody>
          <a:bodyPr/>
          <a:lstStyle/>
          <a:p>
            <a:pPr eaLnBrk="1" hangingPunct="1"/>
            <a:r>
              <a:rPr lang="en-US" smtClean="0"/>
              <a:t>Finding the Decision Boundary</a:t>
            </a:r>
          </a:p>
        </p:txBody>
      </p:sp>
      <p:sp>
        <p:nvSpPr>
          <p:cNvPr id="31750" name="Rectangle 1027"/>
          <p:cNvSpPr>
            <a:spLocks noGrp="1" noChangeArrowheads="1"/>
          </p:cNvSpPr>
          <p:nvPr>
            <p:ph idx="1"/>
          </p:nvPr>
        </p:nvSpPr>
        <p:spPr>
          <a:xfrm>
            <a:off x="304800" y="1242218"/>
            <a:ext cx="8229600" cy="4525963"/>
          </a:xfrm>
        </p:spPr>
        <p:txBody>
          <a:bodyPr>
            <a:normAutofit/>
          </a:bodyPr>
          <a:lstStyle/>
          <a:p>
            <a:pPr eaLnBrk="1" hangingPunct="1"/>
            <a:r>
              <a:rPr lang="en-US" sz="2400" dirty="0" smtClean="0"/>
              <a:t>Let {</a:t>
            </a:r>
            <a:r>
              <a:rPr lang="en-US" sz="2400" i="1" dirty="0" smtClean="0"/>
              <a:t>x</a:t>
            </a:r>
            <a:r>
              <a:rPr lang="en-US" sz="2400" baseline="-25000" dirty="0" smtClean="0"/>
              <a:t>1</a:t>
            </a:r>
            <a:r>
              <a:rPr lang="en-US" sz="2400" dirty="0" smtClean="0"/>
              <a:t>, ..., </a:t>
            </a:r>
            <a:r>
              <a:rPr lang="en-US" sz="2400" i="1" dirty="0" err="1" smtClean="0"/>
              <a:t>x</a:t>
            </a:r>
            <a:r>
              <a:rPr lang="en-US" sz="2400" baseline="-25000" dirty="0" err="1" smtClean="0"/>
              <a:t>n</a:t>
            </a:r>
            <a:r>
              <a:rPr lang="en-US" sz="2400" dirty="0" smtClean="0"/>
              <a:t>} be our data set and let </a:t>
            </a:r>
            <a:r>
              <a:rPr lang="en-US" sz="2400" i="1" dirty="0" err="1" smtClean="0"/>
              <a:t>y</a:t>
            </a:r>
            <a:r>
              <a:rPr lang="en-US" sz="2400" baseline="-25000" dirty="0" err="1" smtClean="0"/>
              <a:t>i</a:t>
            </a:r>
            <a:r>
              <a:rPr lang="en-US" sz="2400" dirty="0" smtClean="0"/>
              <a:t> </a:t>
            </a:r>
            <a:r>
              <a:rPr lang="en-US" sz="2400" dirty="0" smtClean="0">
                <a:latin typeface="Symbol" pitchFamily="18" charset="2"/>
              </a:rPr>
              <a:t>Î</a:t>
            </a:r>
            <a:r>
              <a:rPr lang="en-US" sz="2400" dirty="0" smtClean="0"/>
              <a:t>   {1,-1} be the class label of </a:t>
            </a:r>
            <a:r>
              <a:rPr lang="en-US" sz="2400" i="1" dirty="0" smtClean="0"/>
              <a:t>x</a:t>
            </a:r>
            <a:r>
              <a:rPr lang="en-US" sz="2400" baseline="-25000" dirty="0" smtClean="0"/>
              <a:t>i</a:t>
            </a:r>
            <a:endParaRPr lang="en-US" sz="2400" dirty="0" smtClean="0"/>
          </a:p>
        </p:txBody>
      </p:sp>
      <p:sp>
        <p:nvSpPr>
          <p:cNvPr id="31751"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69B41B7-56E3-47E8-B045-D11C9C4FBB6E}" type="slidenum">
              <a:rPr lang="en-US" sz="1400" smtClean="0"/>
              <a:pPr eaLnBrk="1" hangingPunct="1"/>
              <a:t>117</a:t>
            </a:fld>
            <a:endParaRPr lang="en-US" sz="1400" dirty="0" smtClean="0"/>
          </a:p>
        </p:txBody>
      </p:sp>
      <p:sp>
        <p:nvSpPr>
          <p:cNvPr id="31752" name="Line 1040"/>
          <p:cNvSpPr>
            <a:spLocks noChangeShapeType="1"/>
          </p:cNvSpPr>
          <p:nvPr/>
        </p:nvSpPr>
        <p:spPr bwMode="auto">
          <a:xfrm flipV="1">
            <a:off x="76200" y="2667000"/>
            <a:ext cx="0" cy="3200400"/>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31753" name="Line 1041"/>
          <p:cNvSpPr>
            <a:spLocks noChangeShapeType="1"/>
          </p:cNvSpPr>
          <p:nvPr/>
        </p:nvSpPr>
        <p:spPr bwMode="auto">
          <a:xfrm flipV="1">
            <a:off x="76200" y="5867400"/>
            <a:ext cx="3048000" cy="0"/>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31754" name="Oval 1042"/>
          <p:cNvSpPr>
            <a:spLocks noChangeArrowheads="1"/>
          </p:cNvSpPr>
          <p:nvPr/>
        </p:nvSpPr>
        <p:spPr bwMode="auto">
          <a:xfrm>
            <a:off x="2133600" y="32766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31755" name="Oval 1043"/>
          <p:cNvSpPr>
            <a:spLocks noChangeArrowheads="1"/>
          </p:cNvSpPr>
          <p:nvPr/>
        </p:nvSpPr>
        <p:spPr bwMode="auto">
          <a:xfrm>
            <a:off x="2362200" y="38862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31756" name="Oval 1044"/>
          <p:cNvSpPr>
            <a:spLocks noChangeArrowheads="1"/>
          </p:cNvSpPr>
          <p:nvPr/>
        </p:nvSpPr>
        <p:spPr bwMode="auto">
          <a:xfrm>
            <a:off x="3200400" y="41148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31757" name="Oval 1045"/>
          <p:cNvSpPr>
            <a:spLocks noChangeArrowheads="1"/>
          </p:cNvSpPr>
          <p:nvPr/>
        </p:nvSpPr>
        <p:spPr bwMode="auto">
          <a:xfrm>
            <a:off x="1676400" y="34290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31758" name="Oval 1046"/>
          <p:cNvSpPr>
            <a:spLocks noChangeArrowheads="1"/>
          </p:cNvSpPr>
          <p:nvPr/>
        </p:nvSpPr>
        <p:spPr bwMode="auto">
          <a:xfrm>
            <a:off x="2667000" y="44196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31759" name="Rectangle 1047"/>
          <p:cNvSpPr>
            <a:spLocks noChangeArrowheads="1"/>
          </p:cNvSpPr>
          <p:nvPr/>
        </p:nvSpPr>
        <p:spPr bwMode="auto">
          <a:xfrm>
            <a:off x="381000" y="43434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31760" name="Rectangle 1048"/>
          <p:cNvSpPr>
            <a:spLocks noChangeArrowheads="1"/>
          </p:cNvSpPr>
          <p:nvPr/>
        </p:nvSpPr>
        <p:spPr bwMode="auto">
          <a:xfrm>
            <a:off x="1600200" y="48006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31761" name="Rectangle 1049"/>
          <p:cNvSpPr>
            <a:spLocks noChangeArrowheads="1"/>
          </p:cNvSpPr>
          <p:nvPr/>
        </p:nvSpPr>
        <p:spPr bwMode="auto">
          <a:xfrm>
            <a:off x="1447800" y="52578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31762" name="Rectangle 1050"/>
          <p:cNvSpPr>
            <a:spLocks noChangeArrowheads="1"/>
          </p:cNvSpPr>
          <p:nvPr/>
        </p:nvSpPr>
        <p:spPr bwMode="auto">
          <a:xfrm>
            <a:off x="838200" y="48006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31763" name="Rectangle 1051"/>
          <p:cNvSpPr>
            <a:spLocks noChangeArrowheads="1"/>
          </p:cNvSpPr>
          <p:nvPr/>
        </p:nvSpPr>
        <p:spPr bwMode="auto">
          <a:xfrm>
            <a:off x="533400" y="51816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31764" name="Rectangle 1052"/>
          <p:cNvSpPr>
            <a:spLocks noChangeArrowheads="1"/>
          </p:cNvSpPr>
          <p:nvPr/>
        </p:nvSpPr>
        <p:spPr bwMode="auto">
          <a:xfrm>
            <a:off x="685800" y="40386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31765" name="Text Box 1053"/>
          <p:cNvSpPr txBox="1">
            <a:spLocks noChangeArrowheads="1"/>
          </p:cNvSpPr>
          <p:nvPr/>
        </p:nvSpPr>
        <p:spPr bwMode="auto">
          <a:xfrm>
            <a:off x="381000" y="5383213"/>
            <a:ext cx="9715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t>Class 1</a:t>
            </a:r>
          </a:p>
        </p:txBody>
      </p:sp>
      <p:sp>
        <p:nvSpPr>
          <p:cNvPr id="31766" name="Text Box 1054"/>
          <p:cNvSpPr txBox="1">
            <a:spLocks noChangeArrowheads="1"/>
          </p:cNvSpPr>
          <p:nvPr/>
        </p:nvSpPr>
        <p:spPr bwMode="auto">
          <a:xfrm>
            <a:off x="2819400" y="4191000"/>
            <a:ext cx="9715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t>Class 2</a:t>
            </a:r>
          </a:p>
        </p:txBody>
      </p:sp>
      <p:sp>
        <p:nvSpPr>
          <p:cNvPr id="31767" name="Line 1055"/>
          <p:cNvSpPr>
            <a:spLocks noChangeShapeType="1"/>
          </p:cNvSpPr>
          <p:nvPr/>
        </p:nvSpPr>
        <p:spPr bwMode="auto">
          <a:xfrm>
            <a:off x="1143000" y="2895600"/>
            <a:ext cx="2514600" cy="2514600"/>
          </a:xfrm>
          <a:prstGeom prst="line">
            <a:avLst/>
          </a:prstGeom>
          <a:noFill/>
          <a:ln w="38100">
            <a:solidFill>
              <a:schemeClr val="folHlink"/>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1768" name="Line 1056"/>
          <p:cNvSpPr>
            <a:spLocks noChangeShapeType="1"/>
          </p:cNvSpPr>
          <p:nvPr/>
        </p:nvSpPr>
        <p:spPr bwMode="auto">
          <a:xfrm>
            <a:off x="152400" y="3276600"/>
            <a:ext cx="2971800" cy="2971800"/>
          </a:xfrm>
          <a:prstGeom prst="line">
            <a:avLst/>
          </a:prstGeom>
          <a:noFill/>
          <a:ln w="38100">
            <a:solidFill>
              <a:schemeClr val="folHlink"/>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31769" name="Line 1057"/>
          <p:cNvSpPr>
            <a:spLocks noChangeShapeType="1"/>
          </p:cNvSpPr>
          <p:nvPr/>
        </p:nvSpPr>
        <p:spPr bwMode="auto">
          <a:xfrm>
            <a:off x="152400" y="2590800"/>
            <a:ext cx="3886200" cy="3886200"/>
          </a:xfrm>
          <a:prstGeom prst="line">
            <a:avLst/>
          </a:prstGeom>
          <a:noFill/>
          <a:ln w="38100">
            <a:solidFill>
              <a:schemeClr val="folHlink"/>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pic>
        <p:nvPicPr>
          <p:cNvPr id="31770" name="Picture 1058" descr="txp_fig"/>
          <p:cNvPicPr>
            <a:picLocks noChangeAspect="1" noChangeArrowheads="1"/>
          </p:cNvPicPr>
          <p:nvPr>
            <p:custDataLst>
              <p:tags r:id="rId2"/>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3886200" y="5943600"/>
            <a:ext cx="2057400" cy="384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1771" name="Picture 1059" descr="txp_fig"/>
          <p:cNvPicPr>
            <a:picLocks noChangeAspect="1" noChangeArrowheads="1"/>
          </p:cNvPicPr>
          <p:nvPr>
            <p:custDataLst>
              <p:tags r:id="rId3"/>
            </p:custDataLst>
          </p:nvPr>
        </p:nvPicPr>
        <p:blipFill>
          <a:blip r:embed="rId9" cstate="print">
            <a:extLst>
              <a:ext uri="{28A0092B-C50C-407E-A947-70E740481C1C}">
                <a14:useLocalDpi xmlns="" xmlns:a14="http://schemas.microsoft.com/office/drawing/2010/main" val="0"/>
              </a:ext>
            </a:extLst>
          </a:blip>
          <a:srcRect/>
          <a:stretch>
            <a:fillRect/>
          </a:stretch>
        </p:blipFill>
        <p:spPr bwMode="auto">
          <a:xfrm>
            <a:off x="3581400" y="4800600"/>
            <a:ext cx="2039938" cy="384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1772" name="Picture 1060" descr="txp_fig"/>
          <p:cNvPicPr>
            <a:picLocks noChangeAspect="1" noChangeArrowheads="1"/>
          </p:cNvPicPr>
          <p:nvPr>
            <p:custDataLst>
              <p:tags r:id="rId4"/>
            </p:custDataLst>
          </p:nvPr>
        </p:nvPicPr>
        <p:blipFill>
          <a:blip r:embed="rId10" cstate="print">
            <a:extLst>
              <a:ext uri="{28A0092B-C50C-407E-A947-70E740481C1C}">
                <a14:useLocalDpi xmlns="" xmlns:a14="http://schemas.microsoft.com/office/drawing/2010/main" val="0"/>
              </a:ext>
            </a:extLst>
          </a:blip>
          <a:srcRect/>
          <a:stretch>
            <a:fillRect/>
          </a:stretch>
        </p:blipFill>
        <p:spPr bwMode="auto">
          <a:xfrm>
            <a:off x="533400" y="6019800"/>
            <a:ext cx="2308225" cy="384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73" name="Line 1061"/>
          <p:cNvSpPr>
            <a:spLocks noChangeShapeType="1"/>
          </p:cNvSpPr>
          <p:nvPr/>
        </p:nvSpPr>
        <p:spPr bwMode="auto">
          <a:xfrm flipH="1">
            <a:off x="2590800" y="5057775"/>
            <a:ext cx="723900" cy="733425"/>
          </a:xfrm>
          <a:prstGeom prst="line">
            <a:avLst/>
          </a:prstGeom>
          <a:noFill/>
          <a:ln w="25400">
            <a:solidFill>
              <a:srgbClr val="FF00FF"/>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31774" name="Text Box 1062"/>
          <p:cNvSpPr txBox="1">
            <a:spLocks noChangeArrowheads="1"/>
          </p:cNvSpPr>
          <p:nvPr/>
        </p:nvSpPr>
        <p:spPr bwMode="auto">
          <a:xfrm>
            <a:off x="2514600" y="5181600"/>
            <a:ext cx="4397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i="1">
                <a:solidFill>
                  <a:srgbClr val="CC00CC"/>
                </a:solidFill>
              </a:rPr>
              <a:t>m</a:t>
            </a:r>
          </a:p>
        </p:txBody>
      </p:sp>
      <p:sp>
        <p:nvSpPr>
          <p:cNvPr id="31775" name="Line 1063"/>
          <p:cNvSpPr>
            <a:spLocks noChangeShapeType="1"/>
          </p:cNvSpPr>
          <p:nvPr/>
        </p:nvSpPr>
        <p:spPr bwMode="auto">
          <a:xfrm flipV="1">
            <a:off x="1295400" y="3276600"/>
            <a:ext cx="1600200" cy="1676400"/>
          </a:xfrm>
          <a:prstGeom prst="line">
            <a:avLst/>
          </a:prstGeom>
          <a:noFill/>
          <a:ln w="25400">
            <a:solidFill>
              <a:srgbClr val="993366"/>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pic>
        <p:nvPicPr>
          <p:cNvPr id="31776" name="Picture 1064" descr="txp_fig"/>
          <p:cNvPicPr>
            <a:picLocks noChangeAspect="1" noChangeArrowheads="1"/>
          </p:cNvPicPr>
          <p:nvPr>
            <p:custDataLst>
              <p:tags r:id="rId5"/>
            </p:custDataLst>
          </p:nvPr>
        </p:nvPicPr>
        <p:blipFill>
          <a:blip r:embed="rId11" cstate="print">
            <a:extLst>
              <a:ext uri="{28A0092B-C50C-407E-A947-70E740481C1C}">
                <a14:useLocalDpi xmlns="" xmlns:a14="http://schemas.microsoft.com/office/drawing/2010/main" val="0"/>
              </a:ext>
            </a:extLst>
          </a:blip>
          <a:srcRect/>
          <a:stretch>
            <a:fillRect/>
          </a:stretch>
        </p:blipFill>
        <p:spPr bwMode="auto">
          <a:xfrm>
            <a:off x="2819400" y="3124200"/>
            <a:ext cx="284163"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77" name="Text Box 1065"/>
          <p:cNvSpPr txBox="1">
            <a:spLocks noChangeArrowheads="1"/>
          </p:cNvSpPr>
          <p:nvPr/>
        </p:nvSpPr>
        <p:spPr bwMode="auto">
          <a:xfrm>
            <a:off x="1981200" y="2895600"/>
            <a:ext cx="5445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sz="1600"/>
              <a:t>y=1</a:t>
            </a:r>
          </a:p>
        </p:txBody>
      </p:sp>
      <p:sp>
        <p:nvSpPr>
          <p:cNvPr id="31778" name="Text Box 1066"/>
          <p:cNvSpPr txBox="1">
            <a:spLocks noChangeArrowheads="1"/>
          </p:cNvSpPr>
          <p:nvPr/>
        </p:nvSpPr>
        <p:spPr bwMode="auto">
          <a:xfrm>
            <a:off x="1447800" y="3092450"/>
            <a:ext cx="5445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sz="1600"/>
              <a:t>y=1</a:t>
            </a:r>
          </a:p>
        </p:txBody>
      </p:sp>
      <p:sp>
        <p:nvSpPr>
          <p:cNvPr id="31779" name="Text Box 1067"/>
          <p:cNvSpPr txBox="1">
            <a:spLocks noChangeArrowheads="1"/>
          </p:cNvSpPr>
          <p:nvPr/>
        </p:nvSpPr>
        <p:spPr bwMode="auto">
          <a:xfrm>
            <a:off x="2198688" y="3549650"/>
            <a:ext cx="5445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sz="1600"/>
              <a:t>y=1</a:t>
            </a:r>
          </a:p>
        </p:txBody>
      </p:sp>
      <p:sp>
        <p:nvSpPr>
          <p:cNvPr id="31780" name="Text Box 1068"/>
          <p:cNvSpPr txBox="1">
            <a:spLocks noChangeArrowheads="1"/>
          </p:cNvSpPr>
          <p:nvPr/>
        </p:nvSpPr>
        <p:spPr bwMode="auto">
          <a:xfrm>
            <a:off x="2390775" y="4078288"/>
            <a:ext cx="5445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sz="1600"/>
              <a:t>y=1</a:t>
            </a:r>
          </a:p>
        </p:txBody>
      </p:sp>
      <p:sp>
        <p:nvSpPr>
          <p:cNvPr id="31781" name="Text Box 1069"/>
          <p:cNvSpPr txBox="1">
            <a:spLocks noChangeArrowheads="1"/>
          </p:cNvSpPr>
          <p:nvPr/>
        </p:nvSpPr>
        <p:spPr bwMode="auto">
          <a:xfrm>
            <a:off x="3036888" y="3810000"/>
            <a:ext cx="5445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sz="1600"/>
              <a:t>y=1</a:t>
            </a:r>
          </a:p>
        </p:txBody>
      </p:sp>
      <p:sp>
        <p:nvSpPr>
          <p:cNvPr id="31782" name="Text Box 1070"/>
          <p:cNvSpPr txBox="1">
            <a:spLocks noChangeArrowheads="1"/>
          </p:cNvSpPr>
          <p:nvPr/>
        </p:nvSpPr>
        <p:spPr bwMode="auto">
          <a:xfrm>
            <a:off x="1828800" y="4845050"/>
            <a:ext cx="619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sz="1600"/>
              <a:t>y=-1</a:t>
            </a:r>
          </a:p>
        </p:txBody>
      </p:sp>
      <p:sp>
        <p:nvSpPr>
          <p:cNvPr id="31783" name="Text Box 1071"/>
          <p:cNvSpPr txBox="1">
            <a:spLocks noChangeArrowheads="1"/>
          </p:cNvSpPr>
          <p:nvPr/>
        </p:nvSpPr>
        <p:spPr bwMode="auto">
          <a:xfrm>
            <a:off x="1295400" y="5334000"/>
            <a:ext cx="619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sz="1600"/>
              <a:t>y=-1</a:t>
            </a:r>
          </a:p>
        </p:txBody>
      </p:sp>
      <p:sp>
        <p:nvSpPr>
          <p:cNvPr id="31784" name="Text Box 1072"/>
          <p:cNvSpPr txBox="1">
            <a:spLocks noChangeArrowheads="1"/>
          </p:cNvSpPr>
          <p:nvPr/>
        </p:nvSpPr>
        <p:spPr bwMode="auto">
          <a:xfrm>
            <a:off x="685800" y="4540250"/>
            <a:ext cx="619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sz="1600"/>
              <a:t>y=-1</a:t>
            </a:r>
          </a:p>
        </p:txBody>
      </p:sp>
      <p:sp>
        <p:nvSpPr>
          <p:cNvPr id="31785" name="Text Box 1074"/>
          <p:cNvSpPr txBox="1">
            <a:spLocks noChangeArrowheads="1"/>
          </p:cNvSpPr>
          <p:nvPr/>
        </p:nvSpPr>
        <p:spPr bwMode="auto">
          <a:xfrm>
            <a:off x="304800" y="4953000"/>
            <a:ext cx="619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sz="1600"/>
              <a:t>y=-1</a:t>
            </a:r>
          </a:p>
        </p:txBody>
      </p:sp>
      <p:sp>
        <p:nvSpPr>
          <p:cNvPr id="31786" name="Text Box 1075"/>
          <p:cNvSpPr txBox="1">
            <a:spLocks noChangeArrowheads="1"/>
          </p:cNvSpPr>
          <p:nvPr/>
        </p:nvSpPr>
        <p:spPr bwMode="auto">
          <a:xfrm>
            <a:off x="76200" y="4083050"/>
            <a:ext cx="619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sz="1600"/>
              <a:t>y=-1</a:t>
            </a:r>
          </a:p>
        </p:txBody>
      </p:sp>
      <p:sp>
        <p:nvSpPr>
          <p:cNvPr id="31787" name="Text Box 1076"/>
          <p:cNvSpPr txBox="1">
            <a:spLocks noChangeArrowheads="1"/>
          </p:cNvSpPr>
          <p:nvPr/>
        </p:nvSpPr>
        <p:spPr bwMode="auto">
          <a:xfrm>
            <a:off x="457200" y="3733800"/>
            <a:ext cx="619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sz="1600"/>
              <a:t>y=-1</a:t>
            </a:r>
          </a:p>
        </p:txBody>
      </p:sp>
      <p:graphicFrame>
        <p:nvGraphicFramePr>
          <p:cNvPr id="31746" name="Object 1077"/>
          <p:cNvGraphicFramePr>
            <a:graphicFrameLocks noChangeAspect="1"/>
          </p:cNvGraphicFramePr>
          <p:nvPr/>
        </p:nvGraphicFramePr>
        <p:xfrm>
          <a:off x="6176963" y="1895475"/>
          <a:ext cx="2197100" cy="673100"/>
        </p:xfrm>
        <a:graphic>
          <a:graphicData uri="http://schemas.openxmlformats.org/presentationml/2006/ole">
            <p:oleObj spid="_x0000_s55298" name="Equation" r:id="rId12" imgW="787400" imgH="241300" progId="Equation.3">
              <p:embed/>
            </p:oleObj>
          </a:graphicData>
        </a:graphic>
      </p:graphicFrame>
      <p:sp>
        <p:nvSpPr>
          <p:cNvPr id="31788" name="Text Box 1078"/>
          <p:cNvSpPr txBox="1">
            <a:spLocks noChangeArrowheads="1"/>
          </p:cNvSpPr>
          <p:nvPr/>
        </p:nvSpPr>
        <p:spPr bwMode="auto">
          <a:xfrm>
            <a:off x="4648200" y="2057400"/>
            <a:ext cx="13001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t>For </a:t>
            </a:r>
            <a:r>
              <a:rPr lang="en-GB" i="1"/>
              <a:t>y</a:t>
            </a:r>
            <a:r>
              <a:rPr lang="en-GB" i="1" baseline="-25000"/>
              <a:t>i</a:t>
            </a:r>
            <a:r>
              <a:rPr lang="en-GB"/>
              <a:t>=1</a:t>
            </a:r>
          </a:p>
        </p:txBody>
      </p:sp>
      <p:graphicFrame>
        <p:nvGraphicFramePr>
          <p:cNvPr id="31747" name="Object 1079"/>
          <p:cNvGraphicFramePr>
            <a:graphicFrameLocks noChangeAspect="1"/>
          </p:cNvGraphicFramePr>
          <p:nvPr/>
        </p:nvGraphicFramePr>
        <p:xfrm>
          <a:off x="6053138" y="2428875"/>
          <a:ext cx="2446337" cy="673100"/>
        </p:xfrm>
        <a:graphic>
          <a:graphicData uri="http://schemas.openxmlformats.org/presentationml/2006/ole">
            <p:oleObj spid="_x0000_s55299" name="Equazione" r:id="rId13" imgW="876300" imgH="241300" progId="Equation.3">
              <p:embed/>
            </p:oleObj>
          </a:graphicData>
        </a:graphic>
      </p:graphicFrame>
      <p:sp>
        <p:nvSpPr>
          <p:cNvPr id="31789" name="Text Box 1080"/>
          <p:cNvSpPr txBox="1">
            <a:spLocks noChangeArrowheads="1"/>
          </p:cNvSpPr>
          <p:nvPr/>
        </p:nvSpPr>
        <p:spPr bwMode="auto">
          <a:xfrm>
            <a:off x="4572000" y="2590800"/>
            <a:ext cx="14112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t>For </a:t>
            </a:r>
            <a:r>
              <a:rPr lang="en-GB" i="1"/>
              <a:t>y</a:t>
            </a:r>
            <a:r>
              <a:rPr lang="en-GB" i="1" baseline="-25000"/>
              <a:t>i</a:t>
            </a:r>
            <a:r>
              <a:rPr lang="en-GB"/>
              <a:t>=-1</a:t>
            </a:r>
          </a:p>
        </p:txBody>
      </p:sp>
      <p:graphicFrame>
        <p:nvGraphicFramePr>
          <p:cNvPr id="31748" name="Object 1081"/>
          <p:cNvGraphicFramePr>
            <a:graphicFrameLocks noChangeAspect="1"/>
          </p:cNvGraphicFramePr>
          <p:nvPr/>
        </p:nvGraphicFramePr>
        <p:xfrm>
          <a:off x="4343400" y="3581400"/>
          <a:ext cx="4498975" cy="673100"/>
        </p:xfrm>
        <a:graphic>
          <a:graphicData uri="http://schemas.openxmlformats.org/presentationml/2006/ole">
            <p:oleObj spid="_x0000_s55300" name="Equation" r:id="rId14" imgW="1612900" imgH="241300" progId="Equation.3">
              <p:embed/>
            </p:oleObj>
          </a:graphicData>
        </a:graphic>
      </p:graphicFrame>
      <p:sp>
        <p:nvSpPr>
          <p:cNvPr id="31790" name="Text Box 1082"/>
          <p:cNvSpPr txBox="1">
            <a:spLocks noChangeArrowheads="1"/>
          </p:cNvSpPr>
          <p:nvPr/>
        </p:nvSpPr>
        <p:spPr bwMode="auto">
          <a:xfrm>
            <a:off x="4419600" y="3233738"/>
            <a:ext cx="6270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t>So:</a:t>
            </a:r>
          </a:p>
        </p:txBody>
      </p:sp>
    </p:spTree>
    <p:extLst>
      <p:ext uri="{BB962C8B-B14F-4D97-AF65-F5344CB8AC3E}">
        <p14:creationId xmlns="" xmlns:p14="http://schemas.microsoft.com/office/powerpoint/2010/main" val="42448929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Large-margin Decision Boundary</a:t>
            </a:r>
          </a:p>
        </p:txBody>
      </p:sp>
      <p:sp>
        <p:nvSpPr>
          <p:cNvPr id="59395" name="Rectangle 3"/>
          <p:cNvSpPr>
            <a:spLocks noGrp="1" noChangeArrowheads="1"/>
          </p:cNvSpPr>
          <p:nvPr>
            <p:ph idx="1"/>
          </p:nvPr>
        </p:nvSpPr>
        <p:spPr>
          <a:xfrm>
            <a:off x="533400" y="1166018"/>
            <a:ext cx="8229600" cy="4525963"/>
          </a:xfrm>
        </p:spPr>
        <p:txBody>
          <a:bodyPr/>
          <a:lstStyle/>
          <a:p>
            <a:pPr eaLnBrk="1" hangingPunct="1"/>
            <a:r>
              <a:rPr lang="en-US" dirty="0" smtClean="0"/>
              <a:t>The decision boundary should be as far away from the data of both classes as possible</a:t>
            </a:r>
          </a:p>
          <a:p>
            <a:pPr lvl="1" eaLnBrk="1" hangingPunct="1"/>
            <a:r>
              <a:rPr lang="en-US" dirty="0" smtClean="0"/>
              <a:t>We should maximize the margin, </a:t>
            </a:r>
            <a:r>
              <a:rPr lang="en-US" i="1" dirty="0" smtClean="0"/>
              <a:t>m</a:t>
            </a:r>
            <a:endParaRPr lang="en-US" dirty="0" smtClean="0"/>
          </a:p>
        </p:txBody>
      </p:sp>
      <p:sp>
        <p:nvSpPr>
          <p:cNvPr id="59396"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1987AA8-A769-4171-AE93-CC001AE5E6CB}" type="slidenum">
              <a:rPr lang="en-US" sz="1400" smtClean="0"/>
              <a:pPr eaLnBrk="1" hangingPunct="1"/>
              <a:t>118</a:t>
            </a:fld>
            <a:endParaRPr lang="en-US" sz="1400" smtClean="0"/>
          </a:p>
        </p:txBody>
      </p:sp>
      <p:sp>
        <p:nvSpPr>
          <p:cNvPr id="59397" name="Line 4"/>
          <p:cNvSpPr>
            <a:spLocks noChangeShapeType="1"/>
          </p:cNvSpPr>
          <p:nvPr/>
        </p:nvSpPr>
        <p:spPr bwMode="auto">
          <a:xfrm flipV="1">
            <a:off x="838200" y="2667000"/>
            <a:ext cx="0" cy="3200400"/>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59398" name="Line 5"/>
          <p:cNvSpPr>
            <a:spLocks noChangeShapeType="1"/>
          </p:cNvSpPr>
          <p:nvPr/>
        </p:nvSpPr>
        <p:spPr bwMode="auto">
          <a:xfrm flipV="1">
            <a:off x="838200" y="5867400"/>
            <a:ext cx="3048000" cy="0"/>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59399" name="Oval 6"/>
          <p:cNvSpPr>
            <a:spLocks noChangeArrowheads="1"/>
          </p:cNvSpPr>
          <p:nvPr/>
        </p:nvSpPr>
        <p:spPr bwMode="auto">
          <a:xfrm>
            <a:off x="2895600" y="32766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9400" name="Oval 7"/>
          <p:cNvSpPr>
            <a:spLocks noChangeArrowheads="1"/>
          </p:cNvSpPr>
          <p:nvPr/>
        </p:nvSpPr>
        <p:spPr bwMode="auto">
          <a:xfrm>
            <a:off x="3124200" y="38862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9401" name="Oval 8"/>
          <p:cNvSpPr>
            <a:spLocks noChangeArrowheads="1"/>
          </p:cNvSpPr>
          <p:nvPr/>
        </p:nvSpPr>
        <p:spPr bwMode="auto">
          <a:xfrm>
            <a:off x="3962400" y="41148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9402" name="Oval 9"/>
          <p:cNvSpPr>
            <a:spLocks noChangeArrowheads="1"/>
          </p:cNvSpPr>
          <p:nvPr/>
        </p:nvSpPr>
        <p:spPr bwMode="auto">
          <a:xfrm>
            <a:off x="2438400" y="34290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9403" name="Oval 10"/>
          <p:cNvSpPr>
            <a:spLocks noChangeArrowheads="1"/>
          </p:cNvSpPr>
          <p:nvPr/>
        </p:nvSpPr>
        <p:spPr bwMode="auto">
          <a:xfrm>
            <a:off x="3429000" y="4419600"/>
            <a:ext cx="152400" cy="1524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59404" name="Rectangle 11"/>
          <p:cNvSpPr>
            <a:spLocks noChangeArrowheads="1"/>
          </p:cNvSpPr>
          <p:nvPr/>
        </p:nvSpPr>
        <p:spPr bwMode="auto">
          <a:xfrm>
            <a:off x="1143000" y="43434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9405" name="Rectangle 12"/>
          <p:cNvSpPr>
            <a:spLocks noChangeArrowheads="1"/>
          </p:cNvSpPr>
          <p:nvPr/>
        </p:nvSpPr>
        <p:spPr bwMode="auto">
          <a:xfrm>
            <a:off x="2362200" y="48006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9406" name="Rectangle 13"/>
          <p:cNvSpPr>
            <a:spLocks noChangeArrowheads="1"/>
          </p:cNvSpPr>
          <p:nvPr/>
        </p:nvSpPr>
        <p:spPr bwMode="auto">
          <a:xfrm>
            <a:off x="2209800" y="52578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9407" name="Rectangle 14"/>
          <p:cNvSpPr>
            <a:spLocks noChangeArrowheads="1"/>
          </p:cNvSpPr>
          <p:nvPr/>
        </p:nvSpPr>
        <p:spPr bwMode="auto">
          <a:xfrm>
            <a:off x="1600200" y="48006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9408" name="Rectangle 15"/>
          <p:cNvSpPr>
            <a:spLocks noChangeArrowheads="1"/>
          </p:cNvSpPr>
          <p:nvPr/>
        </p:nvSpPr>
        <p:spPr bwMode="auto">
          <a:xfrm>
            <a:off x="1295400" y="51816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9409" name="Rectangle 16"/>
          <p:cNvSpPr>
            <a:spLocks noChangeArrowheads="1"/>
          </p:cNvSpPr>
          <p:nvPr/>
        </p:nvSpPr>
        <p:spPr bwMode="auto">
          <a:xfrm>
            <a:off x="1447800" y="4038600"/>
            <a:ext cx="152400" cy="1524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59410" name="Text Box 17"/>
          <p:cNvSpPr txBox="1">
            <a:spLocks noChangeArrowheads="1"/>
          </p:cNvSpPr>
          <p:nvPr/>
        </p:nvSpPr>
        <p:spPr bwMode="auto">
          <a:xfrm>
            <a:off x="1143000" y="5383213"/>
            <a:ext cx="9715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t>Class 1</a:t>
            </a:r>
          </a:p>
        </p:txBody>
      </p:sp>
      <p:sp>
        <p:nvSpPr>
          <p:cNvPr id="59411" name="Text Box 18"/>
          <p:cNvSpPr txBox="1">
            <a:spLocks noChangeArrowheads="1"/>
          </p:cNvSpPr>
          <p:nvPr/>
        </p:nvSpPr>
        <p:spPr bwMode="auto">
          <a:xfrm>
            <a:off x="3581400" y="4191000"/>
            <a:ext cx="9715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t>Class 2</a:t>
            </a:r>
          </a:p>
        </p:txBody>
      </p:sp>
      <p:sp>
        <p:nvSpPr>
          <p:cNvPr id="59412" name="Line 20"/>
          <p:cNvSpPr>
            <a:spLocks noChangeShapeType="1"/>
          </p:cNvSpPr>
          <p:nvPr/>
        </p:nvSpPr>
        <p:spPr bwMode="auto">
          <a:xfrm>
            <a:off x="1905000" y="2895600"/>
            <a:ext cx="2514600" cy="2514600"/>
          </a:xfrm>
          <a:prstGeom prst="line">
            <a:avLst/>
          </a:prstGeom>
          <a:noFill/>
          <a:ln w="38100">
            <a:solidFill>
              <a:schemeClr val="folHlink"/>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9413" name="Line 21"/>
          <p:cNvSpPr>
            <a:spLocks noChangeShapeType="1"/>
          </p:cNvSpPr>
          <p:nvPr/>
        </p:nvSpPr>
        <p:spPr bwMode="auto">
          <a:xfrm>
            <a:off x="914400" y="3276600"/>
            <a:ext cx="2971800" cy="2971800"/>
          </a:xfrm>
          <a:prstGeom prst="line">
            <a:avLst/>
          </a:prstGeom>
          <a:noFill/>
          <a:ln w="38100">
            <a:solidFill>
              <a:schemeClr val="folHlink"/>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59414" name="Line 22"/>
          <p:cNvSpPr>
            <a:spLocks noChangeShapeType="1"/>
          </p:cNvSpPr>
          <p:nvPr/>
        </p:nvSpPr>
        <p:spPr bwMode="auto">
          <a:xfrm>
            <a:off x="914400" y="2590800"/>
            <a:ext cx="3886200" cy="3886200"/>
          </a:xfrm>
          <a:prstGeom prst="line">
            <a:avLst/>
          </a:prstGeom>
          <a:noFill/>
          <a:ln w="38100">
            <a:solidFill>
              <a:schemeClr val="folHlink"/>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pic>
        <p:nvPicPr>
          <p:cNvPr id="59415" name="Picture 27" descr="txp_fig"/>
          <p:cNvPicPr>
            <a:picLocks noChangeAspect="1" noChangeArrowheads="1"/>
          </p:cNvPicPr>
          <p:nvPr>
            <p:custDataLst>
              <p:tags r:id="rId1"/>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4648200" y="5943600"/>
            <a:ext cx="2057400" cy="384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416" name="Picture 30" descr="txp_fig"/>
          <p:cNvPicPr>
            <a:picLocks noChangeAspect="1" noChangeArrowheads="1"/>
          </p:cNvPicPr>
          <p:nvPr>
            <p:custDataLst>
              <p:tags r:id="rId2"/>
            </p:custDataLst>
          </p:nvPr>
        </p:nvPicPr>
        <p:blipFill>
          <a:blip r:embed="rId9" cstate="print">
            <a:extLst>
              <a:ext uri="{28A0092B-C50C-407E-A947-70E740481C1C}">
                <a14:useLocalDpi xmlns="" xmlns:a14="http://schemas.microsoft.com/office/drawing/2010/main" val="0"/>
              </a:ext>
            </a:extLst>
          </a:blip>
          <a:srcRect/>
          <a:stretch>
            <a:fillRect/>
          </a:stretch>
        </p:blipFill>
        <p:spPr bwMode="auto">
          <a:xfrm>
            <a:off x="4343400" y="4800600"/>
            <a:ext cx="2039938" cy="384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417" name="Picture 32" descr="txp_fig"/>
          <p:cNvPicPr>
            <a:picLocks noChangeAspect="1" noChangeArrowheads="1"/>
          </p:cNvPicPr>
          <p:nvPr>
            <p:custDataLst>
              <p:tags r:id="rId3"/>
            </p:custDataLst>
          </p:nvPr>
        </p:nvPicPr>
        <p:blipFill>
          <a:blip r:embed="rId10" cstate="print">
            <a:extLst>
              <a:ext uri="{28A0092B-C50C-407E-A947-70E740481C1C}">
                <a14:useLocalDpi xmlns="" xmlns:a14="http://schemas.microsoft.com/office/drawing/2010/main" val="0"/>
              </a:ext>
            </a:extLst>
          </a:blip>
          <a:srcRect/>
          <a:stretch>
            <a:fillRect/>
          </a:stretch>
        </p:blipFill>
        <p:spPr bwMode="auto">
          <a:xfrm>
            <a:off x="1295400" y="6019800"/>
            <a:ext cx="2308225" cy="384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418" name="Line 34"/>
          <p:cNvSpPr>
            <a:spLocks noChangeShapeType="1"/>
          </p:cNvSpPr>
          <p:nvPr/>
        </p:nvSpPr>
        <p:spPr bwMode="auto">
          <a:xfrm flipH="1">
            <a:off x="3352800" y="5057775"/>
            <a:ext cx="723900" cy="733425"/>
          </a:xfrm>
          <a:prstGeom prst="line">
            <a:avLst/>
          </a:prstGeom>
          <a:noFill/>
          <a:ln w="25400">
            <a:solidFill>
              <a:srgbClr val="FF00FF"/>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wrap="none"/>
          <a:lstStyle/>
          <a:p>
            <a:endParaRPr lang="en-US"/>
          </a:p>
        </p:txBody>
      </p:sp>
      <p:pic>
        <p:nvPicPr>
          <p:cNvPr id="59419" name="Picture 35" descr="txp_fig"/>
          <p:cNvPicPr>
            <a:picLocks noChangeAspect="1" noChangeArrowheads="1"/>
          </p:cNvPicPr>
          <p:nvPr>
            <p:custDataLst>
              <p:tags r:id="rId4"/>
            </p:custDataLst>
          </p:nvPr>
        </p:nvPicPr>
        <p:blipFill>
          <a:blip r:embed="rId11" cstate="print">
            <a:extLst>
              <a:ext uri="{28A0092B-C50C-407E-A947-70E740481C1C}">
                <a14:useLocalDpi xmlns="" xmlns:a14="http://schemas.microsoft.com/office/drawing/2010/main" val="0"/>
              </a:ext>
            </a:extLst>
          </a:blip>
          <a:srcRect/>
          <a:stretch>
            <a:fillRect/>
          </a:stretch>
        </p:blipFill>
        <p:spPr bwMode="auto">
          <a:xfrm>
            <a:off x="6172200" y="3276600"/>
            <a:ext cx="17526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420" name="Text Box 36"/>
          <p:cNvSpPr txBox="1">
            <a:spLocks noChangeArrowheads="1"/>
          </p:cNvSpPr>
          <p:nvPr/>
        </p:nvSpPr>
        <p:spPr bwMode="auto">
          <a:xfrm>
            <a:off x="3276600" y="5181600"/>
            <a:ext cx="4397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i="1">
                <a:solidFill>
                  <a:srgbClr val="CC00CC"/>
                </a:solidFill>
              </a:rPr>
              <a:t>m</a:t>
            </a:r>
          </a:p>
        </p:txBody>
      </p:sp>
      <p:sp>
        <p:nvSpPr>
          <p:cNvPr id="59421" name="Line 37"/>
          <p:cNvSpPr>
            <a:spLocks noChangeShapeType="1"/>
          </p:cNvSpPr>
          <p:nvPr/>
        </p:nvSpPr>
        <p:spPr bwMode="auto">
          <a:xfrm flipV="1">
            <a:off x="2057400" y="3276600"/>
            <a:ext cx="1600200" cy="1676400"/>
          </a:xfrm>
          <a:prstGeom prst="line">
            <a:avLst/>
          </a:prstGeom>
          <a:noFill/>
          <a:ln w="25400">
            <a:solidFill>
              <a:srgbClr val="993366"/>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pic>
        <p:nvPicPr>
          <p:cNvPr id="59422" name="Picture 39" descr="txp_fig"/>
          <p:cNvPicPr>
            <a:picLocks noChangeAspect="1" noChangeArrowheads="1"/>
          </p:cNvPicPr>
          <p:nvPr>
            <p:custDataLst>
              <p:tags r:id="rId5"/>
            </p:custDataLst>
          </p:nvPr>
        </p:nvPicPr>
        <p:blipFill>
          <a:blip r:embed="rId12" cstate="print">
            <a:extLst>
              <a:ext uri="{28A0092B-C50C-407E-A947-70E740481C1C}">
                <a14:useLocalDpi xmlns="" xmlns:a14="http://schemas.microsoft.com/office/drawing/2010/main" val="0"/>
              </a:ext>
            </a:extLst>
          </a:blip>
          <a:srcRect/>
          <a:stretch>
            <a:fillRect/>
          </a:stretch>
        </p:blipFill>
        <p:spPr bwMode="auto">
          <a:xfrm>
            <a:off x="3581400" y="3124200"/>
            <a:ext cx="284163"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74262180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Finding the Decision Boundary</a:t>
            </a:r>
          </a:p>
        </p:txBody>
      </p:sp>
      <p:sp>
        <p:nvSpPr>
          <p:cNvPr id="60419" name="Rectangle 3"/>
          <p:cNvSpPr>
            <a:spLocks noGrp="1" noChangeArrowheads="1"/>
          </p:cNvSpPr>
          <p:nvPr>
            <p:ph idx="1"/>
          </p:nvPr>
        </p:nvSpPr>
        <p:spPr/>
        <p:txBody>
          <a:bodyPr>
            <a:normAutofit fontScale="77500" lnSpcReduction="20000"/>
          </a:bodyPr>
          <a:lstStyle/>
          <a:p>
            <a:pPr eaLnBrk="1" hangingPunct="1"/>
            <a:r>
              <a:rPr lang="en-US" dirty="0" smtClean="0"/>
              <a:t>The decision boundary should classify all points correctly </a:t>
            </a:r>
            <a:r>
              <a:rPr lang="en-US" dirty="0" smtClean="0">
                <a:latin typeface="Symbol" pitchFamily="18" charset="2"/>
              </a:rPr>
              <a:t>Þ</a:t>
            </a:r>
            <a:endParaRPr lang="en-US" dirty="0" smtClean="0"/>
          </a:p>
          <a:p>
            <a:pPr eaLnBrk="1" hangingPunct="1"/>
            <a:endParaRPr lang="en-US" dirty="0" smtClean="0"/>
          </a:p>
          <a:p>
            <a:pPr eaLnBrk="1" hangingPunct="1"/>
            <a:r>
              <a:rPr lang="en-US" dirty="0" smtClean="0"/>
              <a:t>The decision boundary can be found by solving the following constrained optimization problem</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This is a constrained optimization problem. Solving it requires to use Lagrange multipliers</a:t>
            </a:r>
          </a:p>
        </p:txBody>
      </p:sp>
      <p:sp>
        <p:nvSpPr>
          <p:cNvPr id="60420"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24E2AED-9530-47A3-AF34-0F61965B4779}" type="slidenum">
              <a:rPr lang="en-US" sz="1400" smtClean="0"/>
              <a:pPr eaLnBrk="1" hangingPunct="1"/>
              <a:t>119</a:t>
            </a:fld>
            <a:endParaRPr lang="en-US" sz="1400" smtClean="0"/>
          </a:p>
        </p:txBody>
      </p:sp>
      <p:pic>
        <p:nvPicPr>
          <p:cNvPr id="60421" name="Picture 4" descr="txp_fig"/>
          <p:cNvPicPr>
            <a:picLocks noChangeAspect="1" noChangeArrowheads="1"/>
          </p:cNvPicPr>
          <p:nvPr>
            <p:custDataLst>
              <p:tags r:id="rId1"/>
            </p:custDataLst>
          </p:nvPr>
        </p:nvPicPr>
        <p:blipFill>
          <a:blip r:embed="rId6" cstate="print">
            <a:extLst>
              <a:ext uri="{28A0092B-C50C-407E-A947-70E740481C1C}">
                <a14:useLocalDpi xmlns="" xmlns:a14="http://schemas.microsoft.com/office/drawing/2010/main" val="0"/>
              </a:ext>
            </a:extLst>
          </a:blip>
          <a:srcRect/>
          <a:stretch>
            <a:fillRect/>
          </a:stretch>
        </p:blipFill>
        <p:spPr bwMode="auto">
          <a:xfrm>
            <a:off x="3200400" y="1937327"/>
            <a:ext cx="3962400"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22" name="Picture 5" descr="txp_fig"/>
          <p:cNvPicPr>
            <a:picLocks noChangeAspect="1" noChangeArrowheads="1"/>
          </p:cNvPicPr>
          <p:nvPr>
            <p:custDataLst>
              <p:tags r:id="rId2"/>
            </p:custDataLst>
          </p:nvPr>
        </p:nvPicPr>
        <p:blipFill>
          <a:blip r:embed="rId7" cstate="print">
            <a:extLst>
              <a:ext uri="{28A0092B-C50C-407E-A947-70E740481C1C}">
                <a14:useLocalDpi xmlns="" xmlns:a14="http://schemas.microsoft.com/office/drawing/2010/main" val="0"/>
              </a:ext>
            </a:extLst>
          </a:blip>
          <a:srcRect/>
          <a:stretch>
            <a:fillRect/>
          </a:stretch>
        </p:blipFill>
        <p:spPr bwMode="auto">
          <a:xfrm>
            <a:off x="2133600" y="3411538"/>
            <a:ext cx="2554288" cy="681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23" name="Picture 6" descr="txp_fig"/>
          <p:cNvPicPr>
            <a:picLocks noChangeAspect="1" noChangeArrowheads="1"/>
          </p:cNvPicPr>
          <p:nvPr>
            <p:custDataLst>
              <p:tags r:id="rId3"/>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2133600" y="4249738"/>
            <a:ext cx="5638800" cy="398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366700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mtClean="0"/>
              <a:t>Apply Model to Test Data</a:t>
            </a:r>
          </a:p>
        </p:txBody>
      </p:sp>
      <p:sp>
        <p:nvSpPr>
          <p:cNvPr id="8196"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8197"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8198"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8199" name="Line 6"/>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p:spPr>
        <p:txBody>
          <a:bodyPr wrap="none" anchor="ctr"/>
          <a:lstStyle/>
          <a:p>
            <a:endParaRPr lang="en-US"/>
          </a:p>
        </p:txBody>
      </p:sp>
      <p:sp>
        <p:nvSpPr>
          <p:cNvPr id="8200"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8201"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8202"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8203"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8204"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8205"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8206"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8207"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8208"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209"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8210"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8211"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8212"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8213"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8214"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8215"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8216"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8217"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8218"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8194" name="Object 26"/>
          <p:cNvGraphicFramePr>
            <a:graphicFrameLocks noChangeAspect="1"/>
          </p:cNvGraphicFramePr>
          <p:nvPr/>
        </p:nvGraphicFramePr>
        <p:xfrm>
          <a:off x="4953000" y="1600200"/>
          <a:ext cx="3343275" cy="1133475"/>
        </p:xfrm>
        <a:graphic>
          <a:graphicData uri="http://schemas.openxmlformats.org/presentationml/2006/ole">
            <p:oleObj spid="_x0000_s8194" name="Document" r:id="rId3" imgW="4651200" imgH="1576440" progId="Word.Document.8">
              <p:embed/>
            </p:oleObj>
          </a:graphicData>
        </a:graphic>
      </p:graphicFrame>
      <p:sp>
        <p:nvSpPr>
          <p:cNvPr id="8219" name="Text Box 27"/>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8220" name="Line 28"/>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075"/>
          <p:cNvSpPr>
            <a:spLocks noGrp="1" noChangeArrowheads="1"/>
          </p:cNvSpPr>
          <p:nvPr>
            <p:ph idx="1"/>
          </p:nvPr>
        </p:nvSpPr>
        <p:spPr>
          <a:xfrm>
            <a:off x="914400" y="2438400"/>
            <a:ext cx="8040688" cy="3733800"/>
          </a:xfrm>
        </p:spPr>
        <p:txBody>
          <a:bodyPr>
            <a:normAutofit fontScale="92500" lnSpcReduction="20000"/>
          </a:bodyPr>
          <a:lstStyle/>
          <a:p>
            <a:pPr eaLnBrk="1" hangingPunct="1">
              <a:lnSpc>
                <a:spcPct val="90000"/>
              </a:lnSpc>
            </a:pPr>
            <a:endParaRPr lang="en-US" smtClean="0"/>
          </a:p>
          <a:p>
            <a:pPr eaLnBrk="1" hangingPunct="1">
              <a:lnSpc>
                <a:spcPct val="90000"/>
              </a:lnSpc>
            </a:pPr>
            <a:endParaRPr lang="en-US" smtClean="0"/>
          </a:p>
          <a:p>
            <a:pPr eaLnBrk="1" hangingPunct="1">
              <a:lnSpc>
                <a:spcPct val="90000"/>
              </a:lnSpc>
            </a:pPr>
            <a:r>
              <a:rPr lang="en-US" smtClean="0"/>
              <a:t>The Lagrangian is</a:t>
            </a:r>
          </a:p>
          <a:p>
            <a:pPr eaLnBrk="1" hangingPunct="1">
              <a:lnSpc>
                <a:spcPct val="90000"/>
              </a:lnSpc>
            </a:pPr>
            <a:endParaRPr lang="en-US" smtClean="0"/>
          </a:p>
          <a:p>
            <a:pPr eaLnBrk="1" hangingPunct="1">
              <a:lnSpc>
                <a:spcPct val="90000"/>
              </a:lnSpc>
            </a:pPr>
            <a:endParaRPr lang="en-US" smtClean="0"/>
          </a:p>
          <a:p>
            <a:pPr lvl="1" eaLnBrk="1" hangingPunct="1">
              <a:lnSpc>
                <a:spcPct val="90000"/>
              </a:lnSpc>
            </a:pPr>
            <a:endParaRPr lang="en-US" smtClean="0"/>
          </a:p>
          <a:p>
            <a:pPr lvl="1" eaLnBrk="1" hangingPunct="1">
              <a:lnSpc>
                <a:spcPct val="90000"/>
              </a:lnSpc>
            </a:pPr>
            <a:endParaRPr lang="en-US" smtClean="0"/>
          </a:p>
          <a:p>
            <a:pPr lvl="1" eaLnBrk="1" hangingPunct="1">
              <a:lnSpc>
                <a:spcPct val="90000"/>
              </a:lnSpc>
            </a:pPr>
            <a:r>
              <a:rPr lang="en-US" smtClean="0">
                <a:latin typeface="Symbol" pitchFamily="18" charset="2"/>
              </a:rPr>
              <a:t>a</a:t>
            </a:r>
            <a:r>
              <a:rPr lang="en-US" baseline="-25000" smtClean="0"/>
              <a:t>i</a:t>
            </a:r>
            <a:r>
              <a:rPr lang="en-US" smtClean="0">
                <a:cs typeface="Tahoma" pitchFamily="34" charset="0"/>
              </a:rPr>
              <a:t>≥0</a:t>
            </a:r>
          </a:p>
          <a:p>
            <a:pPr lvl="1" eaLnBrk="1" hangingPunct="1">
              <a:lnSpc>
                <a:spcPct val="90000"/>
              </a:lnSpc>
            </a:pPr>
            <a:r>
              <a:rPr lang="en-US" smtClean="0"/>
              <a:t>Note that ||</a:t>
            </a:r>
            <a:r>
              <a:rPr lang="en-US" b="1" smtClean="0"/>
              <a:t>w</a:t>
            </a:r>
            <a:r>
              <a:rPr lang="en-US" smtClean="0"/>
              <a:t>||</a:t>
            </a:r>
            <a:r>
              <a:rPr lang="en-US" baseline="30000" smtClean="0"/>
              <a:t>2</a:t>
            </a:r>
            <a:r>
              <a:rPr lang="en-US" smtClean="0"/>
              <a:t> = </a:t>
            </a:r>
            <a:r>
              <a:rPr lang="en-US" b="1" smtClean="0"/>
              <a:t>w</a:t>
            </a:r>
            <a:r>
              <a:rPr lang="en-US" baseline="30000" smtClean="0"/>
              <a:t>T</a:t>
            </a:r>
            <a:r>
              <a:rPr lang="en-US" b="1" smtClean="0"/>
              <a:t>w</a:t>
            </a:r>
          </a:p>
          <a:p>
            <a:pPr eaLnBrk="1" hangingPunct="1">
              <a:lnSpc>
                <a:spcPct val="90000"/>
              </a:lnSpc>
              <a:buFont typeface="Wingdings" pitchFamily="2" charset="2"/>
              <a:buNone/>
            </a:pPr>
            <a:endParaRPr lang="en-US" b="1" smtClean="0"/>
          </a:p>
        </p:txBody>
      </p:sp>
      <p:sp>
        <p:nvSpPr>
          <p:cNvPr id="61443"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E2DF355-EDCF-42C3-84A0-D15D7C746CAD}" type="slidenum">
              <a:rPr lang="en-US" sz="1400" smtClean="0"/>
              <a:pPr eaLnBrk="1" hangingPunct="1"/>
              <a:t>120</a:t>
            </a:fld>
            <a:endParaRPr lang="en-US" sz="1400" smtClean="0"/>
          </a:p>
        </p:txBody>
      </p:sp>
      <p:pic>
        <p:nvPicPr>
          <p:cNvPr id="61444" name="Picture 3078" descr="txp_fig"/>
          <p:cNvPicPr>
            <a:picLocks noChangeAspect="1" noChangeArrowheads="1"/>
          </p:cNvPicPr>
          <p:nvPr>
            <p:custDataLst>
              <p:tags r:id="rId1"/>
            </p:custDataLst>
          </p:nvPr>
        </p:nvPicPr>
        <p:blipFill>
          <a:blip r:embed="rId6" cstate="print">
            <a:extLst>
              <a:ext uri="{28A0092B-C50C-407E-A947-70E740481C1C}">
                <a14:useLocalDpi xmlns="" xmlns:a14="http://schemas.microsoft.com/office/drawing/2010/main" val="0"/>
              </a:ext>
            </a:extLst>
          </a:blip>
          <a:srcRect/>
          <a:stretch>
            <a:fillRect/>
          </a:stretch>
        </p:blipFill>
        <p:spPr bwMode="auto">
          <a:xfrm>
            <a:off x="2209800" y="1295400"/>
            <a:ext cx="2176463"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45" name="Picture 3084" descr="txp_fig"/>
          <p:cNvPicPr>
            <a:picLocks noChangeAspect="1" noChangeArrowheads="1"/>
          </p:cNvPicPr>
          <p:nvPr>
            <p:custDataLst>
              <p:tags r:id="rId2"/>
            </p:custDataLst>
          </p:nvPr>
        </p:nvPicPr>
        <p:blipFill>
          <a:blip r:embed="rId7" cstate="print">
            <a:extLst>
              <a:ext uri="{28A0092B-C50C-407E-A947-70E740481C1C}">
                <a14:useLocalDpi xmlns="" xmlns:a14="http://schemas.microsoft.com/office/drawing/2010/main" val="0"/>
              </a:ext>
            </a:extLst>
          </a:blip>
          <a:srcRect/>
          <a:stretch>
            <a:fillRect/>
          </a:stretch>
        </p:blipFill>
        <p:spPr bwMode="auto">
          <a:xfrm>
            <a:off x="1066800" y="2438400"/>
            <a:ext cx="69977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46" name="Picture 3085" descr="txp_fig"/>
          <p:cNvPicPr>
            <a:picLocks noChangeAspect="1" noChangeArrowheads="1"/>
          </p:cNvPicPr>
          <p:nvPr>
            <p:custDataLst>
              <p:tags r:id="rId3"/>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1905000" y="3886200"/>
            <a:ext cx="5092700" cy="735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47" name="Rectangle 3091"/>
          <p:cNvSpPr>
            <a:spLocks noChangeArrowheads="1"/>
          </p:cNvSpPr>
          <p:nvPr/>
        </p:nvSpPr>
        <p:spPr bwMode="auto">
          <a:xfrm>
            <a:off x="1143000" y="76200"/>
            <a:ext cx="802957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r>
              <a:rPr lang="en-US" sz="3200">
                <a:solidFill>
                  <a:schemeClr val="tx2"/>
                </a:solidFill>
              </a:rPr>
              <a:t>Finding the Decision Boundary</a:t>
            </a:r>
          </a:p>
        </p:txBody>
      </p:sp>
    </p:spTree>
    <p:extLst>
      <p:ext uri="{BB962C8B-B14F-4D97-AF65-F5344CB8AC3E}">
        <p14:creationId xmlns="" xmlns:p14="http://schemas.microsoft.com/office/powerpoint/2010/main" val="418259342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idx="1"/>
          </p:nvPr>
        </p:nvSpPr>
        <p:spPr>
          <a:xfrm>
            <a:off x="399256" y="748145"/>
            <a:ext cx="8040688" cy="3733800"/>
          </a:xfrm>
        </p:spPr>
        <p:txBody>
          <a:bodyPr/>
          <a:lstStyle/>
          <a:p>
            <a:pPr eaLnBrk="1" hangingPunct="1"/>
            <a:r>
              <a:rPr lang="en-US" dirty="0" smtClean="0"/>
              <a:t>Setting the gradient of     w.r.t. </a:t>
            </a:r>
            <a:r>
              <a:rPr lang="en-US" b="1" dirty="0" smtClean="0"/>
              <a:t>w</a:t>
            </a:r>
            <a:r>
              <a:rPr lang="en-US" dirty="0" smtClean="0"/>
              <a:t> and b to zero, we have</a:t>
            </a:r>
            <a:endParaRPr lang="en-US" b="1" dirty="0" smtClean="0"/>
          </a:p>
        </p:txBody>
      </p:sp>
      <p:sp>
        <p:nvSpPr>
          <p:cNvPr id="32773"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8770207-B5E0-4CD9-81ED-83CBFF5F0400}" type="slidenum">
              <a:rPr lang="en-US" sz="1400" smtClean="0"/>
              <a:pPr eaLnBrk="1" hangingPunct="1"/>
              <a:t>121</a:t>
            </a:fld>
            <a:endParaRPr lang="en-US" sz="1400" smtClean="0"/>
          </a:p>
        </p:txBody>
      </p:sp>
      <p:pic>
        <p:nvPicPr>
          <p:cNvPr id="32774" name="Picture 7" descr="txp_fig"/>
          <p:cNvPicPr>
            <a:picLocks noChangeAspect="1" noChangeArrowheads="1"/>
          </p:cNvPicPr>
          <p:nvPr>
            <p:custDataLst>
              <p:tags r:id="rId2"/>
            </p:custDataLst>
          </p:nvPr>
        </p:nvPicPr>
        <p:blipFill>
          <a:blip r:embed="rId6" cstate="print">
            <a:extLst>
              <a:ext uri="{28A0092B-C50C-407E-A947-70E740481C1C}">
                <a14:useLocalDpi xmlns="" xmlns:a14="http://schemas.microsoft.com/office/drawing/2010/main" val="0"/>
              </a:ext>
            </a:extLst>
          </a:blip>
          <a:srcRect/>
          <a:stretch>
            <a:fillRect/>
          </a:stretch>
        </p:blipFill>
        <p:spPr bwMode="auto">
          <a:xfrm>
            <a:off x="2743200" y="4800600"/>
            <a:ext cx="6194425" cy="161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5" name="Rectangle 8"/>
          <p:cNvSpPr>
            <a:spLocks noChangeArrowheads="1"/>
          </p:cNvSpPr>
          <p:nvPr/>
        </p:nvSpPr>
        <p:spPr bwMode="auto">
          <a:xfrm>
            <a:off x="557212" y="76200"/>
            <a:ext cx="802957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r>
              <a:rPr lang="en-US" sz="3200" dirty="0">
                <a:solidFill>
                  <a:schemeClr val="tx2"/>
                </a:solidFill>
              </a:rPr>
              <a:t>Gradient with respect to </a:t>
            </a:r>
            <a:r>
              <a:rPr lang="en-US" sz="3200" i="1" dirty="0">
                <a:solidFill>
                  <a:schemeClr val="tx2"/>
                </a:solidFill>
              </a:rPr>
              <a:t>w</a:t>
            </a:r>
            <a:r>
              <a:rPr lang="en-US" sz="3200" dirty="0">
                <a:solidFill>
                  <a:schemeClr val="tx2"/>
                </a:solidFill>
              </a:rPr>
              <a:t> and </a:t>
            </a:r>
            <a:r>
              <a:rPr lang="en-US" sz="3200" i="1" dirty="0">
                <a:solidFill>
                  <a:schemeClr val="tx2"/>
                </a:solidFill>
              </a:rPr>
              <a:t>b</a:t>
            </a:r>
          </a:p>
        </p:txBody>
      </p:sp>
      <p:graphicFrame>
        <p:nvGraphicFramePr>
          <p:cNvPr id="32770" name="Object 9"/>
          <p:cNvGraphicFramePr>
            <a:graphicFrameLocks noChangeAspect="1"/>
          </p:cNvGraphicFramePr>
          <p:nvPr/>
        </p:nvGraphicFramePr>
        <p:xfrm>
          <a:off x="434975" y="4784725"/>
          <a:ext cx="1736725" cy="2073275"/>
        </p:xfrm>
        <a:graphic>
          <a:graphicData uri="http://schemas.openxmlformats.org/presentationml/2006/ole">
            <p:oleObj spid="_x0000_s56322" name="Equation" r:id="rId7" imgW="850900" imgH="1016000" progId="Equation.3">
              <p:embed/>
            </p:oleObj>
          </a:graphicData>
        </a:graphic>
      </p:graphicFrame>
      <p:pic>
        <p:nvPicPr>
          <p:cNvPr id="32776" name="Picture 10" descr="txp_fig"/>
          <p:cNvPicPr>
            <a:picLocks noChangeAspect="1" noChangeArrowheads="1"/>
          </p:cNvPicPr>
          <p:nvPr>
            <p:custDataLst>
              <p:tags r:id="rId3"/>
            </p:custDataLst>
          </p:nvPr>
        </p:nvPicPr>
        <p:blipFill>
          <a:blip r:embed="rId8" cstate="print">
            <a:extLst>
              <a:ext uri="{28A0092B-C50C-407E-A947-70E740481C1C}">
                <a14:useLocalDpi xmlns="" xmlns:a14="http://schemas.microsoft.com/office/drawing/2010/main" val="0"/>
              </a:ext>
            </a:extLst>
          </a:blip>
          <a:srcRect r="94016" b="27429"/>
          <a:stretch>
            <a:fillRect/>
          </a:stretch>
        </p:blipFill>
        <p:spPr bwMode="auto">
          <a:xfrm>
            <a:off x="4724400" y="723900"/>
            <a:ext cx="3048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32771" name="Object 13"/>
          <p:cNvGraphicFramePr>
            <a:graphicFrameLocks noChangeAspect="1"/>
          </p:cNvGraphicFramePr>
          <p:nvPr/>
        </p:nvGraphicFramePr>
        <p:xfrm>
          <a:off x="838200" y="1752600"/>
          <a:ext cx="6248400" cy="2270125"/>
        </p:xfrm>
        <a:graphic>
          <a:graphicData uri="http://schemas.openxmlformats.org/presentationml/2006/ole">
            <p:oleObj spid="_x0000_s56323" name="Equation" r:id="rId9" imgW="2590800" imgH="939800" progId="Equation.3">
              <p:embed/>
            </p:oleObj>
          </a:graphicData>
        </a:graphic>
      </p:graphicFrame>
      <p:sp>
        <p:nvSpPr>
          <p:cNvPr id="32777" name="Text Box 14"/>
          <p:cNvSpPr txBox="1">
            <a:spLocks noChangeArrowheads="1"/>
          </p:cNvSpPr>
          <p:nvPr/>
        </p:nvSpPr>
        <p:spPr bwMode="auto">
          <a:xfrm>
            <a:off x="2514600" y="3962400"/>
            <a:ext cx="63642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t>n: no of examples, m: dimension of the space</a:t>
            </a:r>
          </a:p>
        </p:txBody>
      </p:sp>
    </p:spTree>
    <p:extLst>
      <p:ext uri="{BB962C8B-B14F-4D97-AF65-F5344CB8AC3E}">
        <p14:creationId xmlns="" xmlns:p14="http://schemas.microsoft.com/office/powerpoint/2010/main" val="236261728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a:xfrm>
            <a:off x="457200" y="274638"/>
            <a:ext cx="8229600" cy="715962"/>
          </a:xfrm>
        </p:spPr>
        <p:txBody>
          <a:bodyPr>
            <a:normAutofit fontScale="90000"/>
          </a:bodyPr>
          <a:lstStyle/>
          <a:p>
            <a:pPr eaLnBrk="1" hangingPunct="1"/>
            <a:r>
              <a:rPr lang="en-US" dirty="0" smtClean="0"/>
              <a:t>The Dual Problem</a:t>
            </a:r>
          </a:p>
        </p:txBody>
      </p:sp>
      <p:sp>
        <p:nvSpPr>
          <p:cNvPr id="62467" name="Rectangle 1027"/>
          <p:cNvSpPr>
            <a:spLocks noGrp="1" noChangeArrowheads="1"/>
          </p:cNvSpPr>
          <p:nvPr>
            <p:ph idx="1"/>
          </p:nvPr>
        </p:nvSpPr>
        <p:spPr/>
        <p:txBody>
          <a:bodyPr>
            <a:normAutofit fontScale="77500" lnSpcReduction="20000"/>
          </a:bodyPr>
          <a:lstStyle/>
          <a:p>
            <a:pPr eaLnBrk="1" hangingPunct="1"/>
            <a:r>
              <a:rPr lang="en-US" dirty="0" smtClean="0"/>
              <a:t>If we substitute                             to     , we have </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Font typeface="Wingdings" pitchFamily="2" charset="2"/>
              <a:buNone/>
            </a:pPr>
            <a:r>
              <a:rPr lang="en-US" dirty="0" smtClean="0"/>
              <a:t>Since </a:t>
            </a:r>
          </a:p>
          <a:p>
            <a:pPr eaLnBrk="1" hangingPunct="1"/>
            <a:endParaRPr lang="en-US" dirty="0" smtClean="0"/>
          </a:p>
          <a:p>
            <a:pPr eaLnBrk="1" hangingPunct="1"/>
            <a:r>
              <a:rPr lang="en-US" dirty="0" smtClean="0"/>
              <a:t>This is a function of </a:t>
            </a:r>
            <a:r>
              <a:rPr lang="en-US" dirty="0" err="1" smtClean="0">
                <a:latin typeface="Symbol" pitchFamily="18" charset="2"/>
              </a:rPr>
              <a:t>a</a:t>
            </a:r>
            <a:r>
              <a:rPr lang="en-US" baseline="-25000" dirty="0" err="1" smtClean="0"/>
              <a:t>i</a:t>
            </a:r>
            <a:r>
              <a:rPr lang="en-US" dirty="0" smtClean="0"/>
              <a:t> only</a:t>
            </a:r>
          </a:p>
        </p:txBody>
      </p:sp>
      <p:sp>
        <p:nvSpPr>
          <p:cNvPr id="62468"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3B91104-7592-40A4-836A-1890403A4A5A}" type="slidenum">
              <a:rPr lang="en-US" sz="1400" smtClean="0"/>
              <a:pPr eaLnBrk="1" hangingPunct="1"/>
              <a:t>122</a:t>
            </a:fld>
            <a:endParaRPr lang="en-US" sz="1400" smtClean="0"/>
          </a:p>
        </p:txBody>
      </p:sp>
      <p:pic>
        <p:nvPicPr>
          <p:cNvPr id="62469" name="Picture 1029" descr="txp_fig"/>
          <p:cNvPicPr>
            <a:picLocks noChangeAspect="1" noChangeArrowheads="1"/>
          </p:cNvPicPr>
          <p:nvPr>
            <p:custDataLst>
              <p:tags r:id="rId1"/>
            </p:custDataLst>
          </p:nvPr>
        </p:nvPicPr>
        <p:blipFill>
          <a:blip r:embed="rId7" cstate="print">
            <a:extLst>
              <a:ext uri="{28A0092B-C50C-407E-A947-70E740481C1C}">
                <a14:useLocalDpi xmlns="" xmlns:a14="http://schemas.microsoft.com/office/drawing/2010/main" val="0"/>
              </a:ext>
            </a:extLst>
          </a:blip>
          <a:srcRect/>
          <a:stretch>
            <a:fillRect/>
          </a:stretch>
        </p:blipFill>
        <p:spPr bwMode="auto">
          <a:xfrm>
            <a:off x="3021445" y="1459345"/>
            <a:ext cx="1752600" cy="681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470" name="Picture 1030" descr="txp_fig"/>
          <p:cNvPicPr>
            <a:picLocks noChangeAspect="1" noChangeArrowheads="1"/>
          </p:cNvPicPr>
          <p:nvPr>
            <p:custDataLst>
              <p:tags r:id="rId2"/>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5334000" y="1701800"/>
            <a:ext cx="177800" cy="20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471" name="Picture 1035" descr="txp_fig"/>
          <p:cNvPicPr>
            <a:picLocks noChangeAspect="1" noChangeArrowheads="1"/>
          </p:cNvPicPr>
          <p:nvPr>
            <p:custDataLst>
              <p:tags r:id="rId3"/>
            </p:custDataLst>
          </p:nvPr>
        </p:nvPicPr>
        <p:blipFill>
          <a:blip r:embed="rId9" cstate="print">
            <a:extLst>
              <a:ext uri="{28A0092B-C50C-407E-A947-70E740481C1C}">
                <a14:useLocalDpi xmlns="" xmlns:a14="http://schemas.microsoft.com/office/drawing/2010/main" val="0"/>
              </a:ext>
            </a:extLst>
          </a:blip>
          <a:srcRect/>
          <a:stretch>
            <a:fillRect/>
          </a:stretch>
        </p:blipFill>
        <p:spPr bwMode="auto">
          <a:xfrm>
            <a:off x="590550" y="1905000"/>
            <a:ext cx="8394700" cy="2341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472" name="Picture 1037" descr="txp_fig"/>
          <p:cNvPicPr>
            <a:picLocks noChangeAspect="1" noChangeArrowheads="1"/>
          </p:cNvPicPr>
          <p:nvPr>
            <p:custDataLst>
              <p:tags r:id="rId4"/>
            </p:custDataLst>
          </p:nvPr>
        </p:nvPicPr>
        <p:blipFill>
          <a:blip r:embed="rId10">
            <a:extLst>
              <a:ext uri="{28A0092B-C50C-407E-A947-70E740481C1C}">
                <a14:useLocalDpi xmlns="" xmlns:a14="http://schemas.microsoft.com/office/drawing/2010/main" val="0"/>
              </a:ext>
            </a:extLst>
          </a:blip>
          <a:srcRect/>
          <a:stretch>
            <a:fillRect/>
          </a:stretch>
        </p:blipFill>
        <p:spPr bwMode="auto">
          <a:xfrm>
            <a:off x="2667000" y="4495800"/>
            <a:ext cx="1296988" cy="608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1998256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098"/>
          <p:cNvSpPr>
            <a:spLocks noGrp="1" noChangeArrowheads="1"/>
          </p:cNvSpPr>
          <p:nvPr>
            <p:ph type="title"/>
          </p:nvPr>
        </p:nvSpPr>
        <p:spPr/>
        <p:txBody>
          <a:bodyPr/>
          <a:lstStyle/>
          <a:p>
            <a:pPr eaLnBrk="1" hangingPunct="1"/>
            <a:r>
              <a:rPr lang="en-US" smtClean="0"/>
              <a:t>The Dual Problem</a:t>
            </a:r>
          </a:p>
        </p:txBody>
      </p:sp>
      <p:sp>
        <p:nvSpPr>
          <p:cNvPr id="63491" name="Rectangle 4099"/>
          <p:cNvSpPr>
            <a:spLocks noGrp="1" noChangeArrowheads="1"/>
          </p:cNvSpPr>
          <p:nvPr>
            <p:ph idx="1"/>
          </p:nvPr>
        </p:nvSpPr>
        <p:spPr>
          <a:xfrm>
            <a:off x="381000" y="1266825"/>
            <a:ext cx="8229600" cy="4525963"/>
          </a:xfrm>
        </p:spPr>
        <p:txBody>
          <a:bodyPr>
            <a:normAutofit/>
          </a:bodyPr>
          <a:lstStyle/>
          <a:p>
            <a:pPr eaLnBrk="1" hangingPunct="1"/>
            <a:r>
              <a:rPr lang="en-US" sz="2000" dirty="0" smtClean="0"/>
              <a:t>The new objective function is in terms of </a:t>
            </a:r>
            <a:r>
              <a:rPr lang="en-US" sz="2000" dirty="0" err="1" smtClean="0">
                <a:latin typeface="Symbol" pitchFamily="18" charset="2"/>
              </a:rPr>
              <a:t>a</a:t>
            </a:r>
            <a:r>
              <a:rPr lang="en-US" sz="2000" baseline="-25000" dirty="0" err="1" smtClean="0"/>
              <a:t>i</a:t>
            </a:r>
            <a:r>
              <a:rPr lang="en-US" sz="2000" dirty="0" smtClean="0"/>
              <a:t> only</a:t>
            </a:r>
          </a:p>
          <a:p>
            <a:pPr eaLnBrk="1" hangingPunct="1"/>
            <a:r>
              <a:rPr lang="en-US" sz="2000" dirty="0" smtClean="0"/>
              <a:t>It is known as the dual problem: if we know </a:t>
            </a:r>
            <a:r>
              <a:rPr lang="en-US" sz="2000" b="1" dirty="0" smtClean="0"/>
              <a:t>w</a:t>
            </a:r>
            <a:r>
              <a:rPr lang="en-US" sz="2000" dirty="0" smtClean="0"/>
              <a:t>, we know all </a:t>
            </a:r>
            <a:r>
              <a:rPr lang="en-US" sz="2000" dirty="0" err="1" smtClean="0">
                <a:latin typeface="Symbol" pitchFamily="18" charset="2"/>
              </a:rPr>
              <a:t>a</a:t>
            </a:r>
            <a:r>
              <a:rPr lang="en-US" sz="2000" baseline="-25000" dirty="0" err="1" smtClean="0"/>
              <a:t>i</a:t>
            </a:r>
            <a:r>
              <a:rPr lang="en-US" sz="2000" dirty="0" smtClean="0"/>
              <a:t>; if we know all </a:t>
            </a:r>
            <a:r>
              <a:rPr lang="en-US" sz="2000" dirty="0" err="1" smtClean="0">
                <a:latin typeface="Symbol" pitchFamily="18" charset="2"/>
              </a:rPr>
              <a:t>a</a:t>
            </a:r>
            <a:r>
              <a:rPr lang="en-US" sz="2000" baseline="-25000" dirty="0" err="1" smtClean="0"/>
              <a:t>i</a:t>
            </a:r>
            <a:r>
              <a:rPr lang="en-US" sz="2000" dirty="0" smtClean="0"/>
              <a:t>, we know </a:t>
            </a:r>
            <a:r>
              <a:rPr lang="en-US" sz="2000" b="1" dirty="0" smtClean="0"/>
              <a:t>w</a:t>
            </a:r>
          </a:p>
          <a:p>
            <a:pPr eaLnBrk="1" hangingPunct="1"/>
            <a:r>
              <a:rPr lang="en-US" sz="2000" dirty="0" smtClean="0"/>
              <a:t>The original problem is known as the primal problem</a:t>
            </a:r>
          </a:p>
          <a:p>
            <a:pPr eaLnBrk="1" hangingPunct="1"/>
            <a:r>
              <a:rPr lang="en-US" sz="2000" dirty="0" smtClean="0"/>
              <a:t>The objective function of the dual problem needs to be maximized (comes out from the KKT theory)</a:t>
            </a:r>
          </a:p>
          <a:p>
            <a:pPr eaLnBrk="1" hangingPunct="1"/>
            <a:r>
              <a:rPr lang="en-US" sz="2000" dirty="0" smtClean="0"/>
              <a:t>The dual problem is therefore:</a:t>
            </a:r>
          </a:p>
        </p:txBody>
      </p:sp>
      <p:sp>
        <p:nvSpPr>
          <p:cNvPr id="63492"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ADA1988-21B6-4EFA-BDD1-77199B82E9B5}" type="slidenum">
              <a:rPr lang="en-US" sz="1400" smtClean="0"/>
              <a:pPr eaLnBrk="1" hangingPunct="1"/>
              <a:t>123</a:t>
            </a:fld>
            <a:endParaRPr lang="en-US" sz="1400" smtClean="0"/>
          </a:p>
        </p:txBody>
      </p:sp>
      <p:pic>
        <p:nvPicPr>
          <p:cNvPr id="63493" name="Picture 4106" descr="txp_fig"/>
          <p:cNvPicPr>
            <a:picLocks noChangeAspect="1" noChangeArrowheads="1"/>
          </p:cNvPicPr>
          <p:nvPr>
            <p:custDataLst>
              <p:tags r:id="rId1"/>
            </p:custDataLst>
          </p:nvPr>
        </p:nvPicPr>
        <p:blipFill>
          <a:blip r:embed="rId5" cstate="print">
            <a:extLst>
              <a:ext uri="{28A0092B-C50C-407E-A947-70E740481C1C}">
                <a14:useLocalDpi xmlns="" xmlns:a14="http://schemas.microsoft.com/office/drawing/2010/main" val="0"/>
              </a:ext>
            </a:extLst>
          </a:blip>
          <a:srcRect/>
          <a:stretch>
            <a:fillRect/>
          </a:stretch>
        </p:blipFill>
        <p:spPr bwMode="auto">
          <a:xfrm>
            <a:off x="1144588" y="4956175"/>
            <a:ext cx="5330825" cy="83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494" name="Picture 4101" descr="txp_fig"/>
          <p:cNvPicPr>
            <a:picLocks noChangeAspect="1" noChangeArrowheads="1"/>
          </p:cNvPicPr>
          <p:nvPr>
            <p:custDataLst>
              <p:tags r:id="rId2"/>
            </p:custDataLst>
          </p:nvPr>
        </p:nvPicPr>
        <p:blipFill>
          <a:blip r:embed="rId6" cstate="print">
            <a:extLst>
              <a:ext uri="{28A0092B-C50C-407E-A947-70E740481C1C}">
                <a14:useLocalDpi xmlns="" xmlns:a14="http://schemas.microsoft.com/office/drawing/2010/main" val="0"/>
              </a:ext>
            </a:extLst>
          </a:blip>
          <a:srcRect/>
          <a:stretch>
            <a:fillRect/>
          </a:stretch>
        </p:blipFill>
        <p:spPr bwMode="auto">
          <a:xfrm>
            <a:off x="1582993" y="3989658"/>
            <a:ext cx="5638800" cy="7195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495" name="Text Box 4102"/>
          <p:cNvSpPr txBox="1">
            <a:spLocks noChangeArrowheads="1"/>
          </p:cNvSpPr>
          <p:nvPr/>
        </p:nvSpPr>
        <p:spPr bwMode="auto">
          <a:xfrm>
            <a:off x="517525" y="5824538"/>
            <a:ext cx="39782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800"/>
              <a:t>Properties of </a:t>
            </a:r>
            <a:r>
              <a:rPr lang="en-US" sz="1800">
                <a:latin typeface="Symbol" pitchFamily="18" charset="2"/>
              </a:rPr>
              <a:t>a</a:t>
            </a:r>
            <a:r>
              <a:rPr lang="en-US" sz="1800" baseline="-25000"/>
              <a:t>i</a:t>
            </a:r>
            <a:r>
              <a:rPr lang="en-US" sz="1800"/>
              <a:t> when we introduce the Lagrange multipliers</a:t>
            </a:r>
          </a:p>
        </p:txBody>
      </p:sp>
      <p:sp>
        <p:nvSpPr>
          <p:cNvPr id="63496" name="Text Box 4103"/>
          <p:cNvSpPr txBox="1">
            <a:spLocks noChangeArrowheads="1"/>
          </p:cNvSpPr>
          <p:nvPr/>
        </p:nvSpPr>
        <p:spPr bwMode="auto">
          <a:xfrm>
            <a:off x="5089525" y="5835650"/>
            <a:ext cx="39782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800" dirty="0"/>
              <a:t>The result when we differentiate the original </a:t>
            </a:r>
            <a:r>
              <a:rPr lang="en-US" sz="1800" dirty="0" err="1"/>
              <a:t>Lagrangian</a:t>
            </a:r>
            <a:r>
              <a:rPr lang="en-US" sz="1800" dirty="0"/>
              <a:t> w.r.t. b</a:t>
            </a:r>
          </a:p>
        </p:txBody>
      </p:sp>
      <p:sp>
        <p:nvSpPr>
          <p:cNvPr id="63497" name="AutoShape 4104"/>
          <p:cNvSpPr>
            <a:spLocks noChangeArrowheads="1"/>
          </p:cNvSpPr>
          <p:nvPr/>
        </p:nvSpPr>
        <p:spPr bwMode="auto">
          <a:xfrm rot="-7243134">
            <a:off x="2895600" y="5486400"/>
            <a:ext cx="228600" cy="381000"/>
          </a:xfrm>
          <a:prstGeom prst="down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it-IT"/>
          </a:p>
        </p:txBody>
      </p:sp>
      <p:sp>
        <p:nvSpPr>
          <p:cNvPr id="63498" name="AutoShape 4105"/>
          <p:cNvSpPr>
            <a:spLocks noChangeArrowheads="1"/>
          </p:cNvSpPr>
          <p:nvPr/>
        </p:nvSpPr>
        <p:spPr bwMode="auto">
          <a:xfrm rot="6370467">
            <a:off x="6553200" y="5181600"/>
            <a:ext cx="304800" cy="914400"/>
          </a:xfrm>
          <a:prstGeom prst="down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it-IT"/>
          </a:p>
        </p:txBody>
      </p:sp>
    </p:spTree>
    <p:extLst>
      <p:ext uri="{BB962C8B-B14F-4D97-AF65-F5344CB8AC3E}">
        <p14:creationId xmlns="" xmlns:p14="http://schemas.microsoft.com/office/powerpoint/2010/main" val="314614959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The Dual Problem</a:t>
            </a:r>
          </a:p>
        </p:txBody>
      </p:sp>
      <p:sp>
        <p:nvSpPr>
          <p:cNvPr id="64515" name="Rectangle 3"/>
          <p:cNvSpPr>
            <a:spLocks noGrp="1" noChangeArrowheads="1"/>
          </p:cNvSpPr>
          <p:nvPr>
            <p:ph idx="1"/>
          </p:nvPr>
        </p:nvSpPr>
        <p:spPr>
          <a:xfrm>
            <a:off x="457200" y="1220788"/>
            <a:ext cx="8229600" cy="4525963"/>
          </a:xfrm>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lvl="4" eaLnBrk="1" hangingPunct="1"/>
            <a:endParaRPr lang="en-US" sz="800" dirty="0" smtClean="0"/>
          </a:p>
          <a:p>
            <a:pPr eaLnBrk="1" hangingPunct="1"/>
            <a:r>
              <a:rPr lang="en-US" dirty="0" smtClean="0"/>
              <a:t>This is a quadratic programming (QP) problem</a:t>
            </a:r>
          </a:p>
          <a:p>
            <a:pPr lvl="1" eaLnBrk="1" hangingPunct="1"/>
            <a:r>
              <a:rPr lang="en-US" dirty="0" smtClean="0"/>
              <a:t>A global maximum of </a:t>
            </a:r>
            <a:r>
              <a:rPr lang="en-US" dirty="0" err="1" smtClean="0">
                <a:latin typeface="Symbol" pitchFamily="18" charset="2"/>
              </a:rPr>
              <a:t>a</a:t>
            </a:r>
            <a:r>
              <a:rPr lang="en-US" baseline="-25000" dirty="0" err="1" smtClean="0"/>
              <a:t>i</a:t>
            </a:r>
            <a:r>
              <a:rPr lang="en-US" baseline="-25000" dirty="0" smtClean="0"/>
              <a:t> </a:t>
            </a:r>
            <a:r>
              <a:rPr lang="en-US" dirty="0" smtClean="0"/>
              <a:t>can always be found</a:t>
            </a:r>
          </a:p>
          <a:p>
            <a:pPr lvl="4" eaLnBrk="1" hangingPunct="1"/>
            <a:endParaRPr lang="en-US" sz="1600" dirty="0" smtClean="0"/>
          </a:p>
          <a:p>
            <a:pPr eaLnBrk="1" hangingPunct="1"/>
            <a:r>
              <a:rPr lang="en-US" b="1" dirty="0" smtClean="0"/>
              <a:t>w</a:t>
            </a:r>
            <a:r>
              <a:rPr lang="en-US" dirty="0" smtClean="0"/>
              <a:t> can be recovered by</a:t>
            </a:r>
          </a:p>
        </p:txBody>
      </p:sp>
      <p:sp>
        <p:nvSpPr>
          <p:cNvPr id="64516"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893F0B2-0F2C-4506-A635-DFA64594E6D1}" type="slidenum">
              <a:rPr lang="en-US" sz="1400" smtClean="0"/>
              <a:pPr eaLnBrk="1" hangingPunct="1"/>
              <a:t>124</a:t>
            </a:fld>
            <a:endParaRPr lang="en-US" sz="1400" smtClean="0"/>
          </a:p>
        </p:txBody>
      </p:sp>
      <p:pic>
        <p:nvPicPr>
          <p:cNvPr id="64517" name="Picture 7" descr="txp_fig"/>
          <p:cNvPicPr>
            <a:picLocks noChangeAspect="1" noChangeArrowheads="1"/>
          </p:cNvPicPr>
          <p:nvPr>
            <p:custDataLst>
              <p:tags r:id="rId1"/>
            </p:custDataLst>
          </p:nvPr>
        </p:nvPicPr>
        <p:blipFill>
          <a:blip r:embed="rId6" cstate="print">
            <a:extLst>
              <a:ext uri="{28A0092B-C50C-407E-A947-70E740481C1C}">
                <a14:useLocalDpi xmlns="" xmlns:a14="http://schemas.microsoft.com/office/drawing/2010/main" val="0"/>
              </a:ext>
            </a:extLst>
          </a:blip>
          <a:srcRect/>
          <a:stretch>
            <a:fillRect/>
          </a:stretch>
        </p:blipFill>
        <p:spPr bwMode="auto">
          <a:xfrm>
            <a:off x="1371600" y="2135188"/>
            <a:ext cx="4572000" cy="836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4518" name="Picture 8" descr="txp_fig"/>
          <p:cNvPicPr>
            <a:picLocks noChangeAspect="1" noChangeArrowheads="1"/>
          </p:cNvPicPr>
          <p:nvPr>
            <p:custDataLst>
              <p:tags r:id="rId2"/>
            </p:custDataLst>
          </p:nvPr>
        </p:nvPicPr>
        <p:blipFill>
          <a:blip r:embed="rId7" cstate="print">
            <a:extLst>
              <a:ext uri="{28A0092B-C50C-407E-A947-70E740481C1C}">
                <a14:useLocalDpi xmlns="" xmlns:a14="http://schemas.microsoft.com/office/drawing/2010/main" val="0"/>
              </a:ext>
            </a:extLst>
          </a:blip>
          <a:srcRect/>
          <a:stretch>
            <a:fillRect/>
          </a:stretch>
        </p:blipFill>
        <p:spPr bwMode="auto">
          <a:xfrm>
            <a:off x="1371600" y="1220788"/>
            <a:ext cx="7315200" cy="933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4519" name="Picture 11" descr="txp_fig"/>
          <p:cNvPicPr>
            <a:picLocks noChangeAspect="1" noChangeArrowheads="1"/>
          </p:cNvPicPr>
          <p:nvPr>
            <p:custDataLst>
              <p:tags r:id="rId3"/>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5029200" y="4906097"/>
            <a:ext cx="2743200" cy="106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866643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Characteristics of the Solution</a:t>
            </a:r>
          </a:p>
        </p:txBody>
      </p:sp>
      <p:sp>
        <p:nvSpPr>
          <p:cNvPr id="65539" name="Rectangle 30"/>
          <p:cNvSpPr>
            <a:spLocks noGrp="1" noChangeArrowheads="1"/>
          </p:cNvSpPr>
          <p:nvPr>
            <p:ph idx="1"/>
          </p:nvPr>
        </p:nvSpPr>
        <p:spPr>
          <a:xfrm>
            <a:off x="914400" y="1143000"/>
            <a:ext cx="8077200" cy="5410200"/>
          </a:xfrm>
        </p:spPr>
        <p:txBody>
          <a:bodyPr>
            <a:normAutofit fontScale="92500" lnSpcReduction="10000"/>
          </a:bodyPr>
          <a:lstStyle/>
          <a:p>
            <a:pPr eaLnBrk="1" hangingPunct="1"/>
            <a:r>
              <a:rPr lang="en-US" smtClean="0"/>
              <a:t>Many of the </a:t>
            </a:r>
            <a:r>
              <a:rPr lang="en-US" smtClean="0">
                <a:latin typeface="Symbol" pitchFamily="18" charset="2"/>
              </a:rPr>
              <a:t>a</a:t>
            </a:r>
            <a:r>
              <a:rPr lang="en-US" baseline="-25000" smtClean="0"/>
              <a:t>i</a:t>
            </a:r>
            <a:r>
              <a:rPr lang="en-US" smtClean="0"/>
              <a:t> are zero</a:t>
            </a:r>
          </a:p>
          <a:p>
            <a:pPr lvl="1" eaLnBrk="1" hangingPunct="1"/>
            <a:r>
              <a:rPr lang="en-US" b="1" smtClean="0"/>
              <a:t>w</a:t>
            </a:r>
            <a:r>
              <a:rPr lang="en-US" smtClean="0"/>
              <a:t> is a linear combination of a small number of data points</a:t>
            </a:r>
          </a:p>
          <a:p>
            <a:pPr lvl="1" eaLnBrk="1" hangingPunct="1"/>
            <a:r>
              <a:rPr lang="en-US" smtClean="0"/>
              <a:t>This “sparse” representation can be viewed as data compression as in the construction of knn classifier</a:t>
            </a:r>
          </a:p>
          <a:p>
            <a:pPr eaLnBrk="1" hangingPunct="1"/>
            <a:endParaRPr lang="en-US" sz="2300" b="1" smtClean="0"/>
          </a:p>
          <a:p>
            <a:pPr eaLnBrk="1" hangingPunct="1"/>
            <a:r>
              <a:rPr lang="en-US" sz="2300" b="1" smtClean="0"/>
              <a:t>x</a:t>
            </a:r>
            <a:r>
              <a:rPr lang="en-US" sz="2300" baseline="-25000" smtClean="0"/>
              <a:t>i</a:t>
            </a:r>
            <a:r>
              <a:rPr lang="en-US" sz="2300" smtClean="0"/>
              <a:t> with non-zero </a:t>
            </a:r>
            <a:r>
              <a:rPr lang="en-US" sz="2300" smtClean="0">
                <a:latin typeface="Symbol" pitchFamily="18" charset="2"/>
              </a:rPr>
              <a:t>a</a:t>
            </a:r>
            <a:r>
              <a:rPr lang="en-US" sz="2300" baseline="-25000" smtClean="0"/>
              <a:t>i</a:t>
            </a:r>
            <a:r>
              <a:rPr lang="en-US" sz="2300" smtClean="0"/>
              <a:t> are called support vectors (SV)</a:t>
            </a:r>
          </a:p>
          <a:p>
            <a:pPr lvl="1" eaLnBrk="1" hangingPunct="1"/>
            <a:r>
              <a:rPr lang="en-US" smtClean="0"/>
              <a:t>The decision boundary is determined only by the SV</a:t>
            </a:r>
          </a:p>
          <a:p>
            <a:pPr lvl="1" eaLnBrk="1" hangingPunct="1"/>
            <a:r>
              <a:rPr lang="en-US" smtClean="0"/>
              <a:t>Let </a:t>
            </a:r>
            <a:r>
              <a:rPr lang="en-US" i="1" smtClean="0"/>
              <a:t>t</a:t>
            </a:r>
            <a:r>
              <a:rPr lang="en-US" baseline="-25000" smtClean="0"/>
              <a:t>j</a:t>
            </a:r>
            <a:r>
              <a:rPr lang="en-US" smtClean="0"/>
              <a:t> (</a:t>
            </a:r>
            <a:r>
              <a:rPr lang="en-US" i="1" smtClean="0"/>
              <a:t>j</a:t>
            </a:r>
            <a:r>
              <a:rPr lang="en-US" smtClean="0"/>
              <a:t>=1, ..., </a:t>
            </a:r>
            <a:r>
              <a:rPr lang="en-US" i="1" smtClean="0"/>
              <a:t>s</a:t>
            </a:r>
            <a:r>
              <a:rPr lang="en-US" smtClean="0"/>
              <a:t>) be the indices of the </a:t>
            </a:r>
            <a:r>
              <a:rPr lang="en-US" i="1" smtClean="0"/>
              <a:t>s</a:t>
            </a:r>
            <a:r>
              <a:rPr lang="en-US" smtClean="0"/>
              <a:t> support vectors. We can write</a:t>
            </a:r>
            <a:endParaRPr lang="en-US" i="1" smtClean="0"/>
          </a:p>
          <a:p>
            <a:pPr lvl="1" eaLnBrk="1" hangingPunct="1">
              <a:lnSpc>
                <a:spcPct val="120000"/>
              </a:lnSpc>
            </a:pPr>
            <a:endParaRPr lang="en-US" smtClean="0"/>
          </a:p>
          <a:p>
            <a:pPr lvl="1" eaLnBrk="1" hangingPunct="1">
              <a:lnSpc>
                <a:spcPct val="120000"/>
              </a:lnSpc>
            </a:pPr>
            <a:r>
              <a:rPr lang="en-US" smtClean="0"/>
              <a:t>Note: </a:t>
            </a:r>
            <a:r>
              <a:rPr lang="en-US" b="1" smtClean="0"/>
              <a:t>w</a:t>
            </a:r>
            <a:r>
              <a:rPr lang="en-US" smtClean="0"/>
              <a:t> need not be formed explicitly</a:t>
            </a:r>
          </a:p>
        </p:txBody>
      </p:sp>
      <p:sp>
        <p:nvSpPr>
          <p:cNvPr id="65540"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5E2B269-A512-4B15-A90B-A41B2733BB1E}" type="slidenum">
              <a:rPr lang="en-US" sz="1400" smtClean="0"/>
              <a:pPr eaLnBrk="1" hangingPunct="1"/>
              <a:t>125</a:t>
            </a:fld>
            <a:endParaRPr lang="en-US" sz="1400" smtClean="0"/>
          </a:p>
        </p:txBody>
      </p:sp>
      <p:pic>
        <p:nvPicPr>
          <p:cNvPr id="65541" name="Picture 38" descr="txp_fig"/>
          <p:cNvPicPr>
            <a:picLocks noChangeAspect="1" noChangeArrowheads="1"/>
          </p:cNvPicPr>
          <p:nvPr>
            <p:custDataLst>
              <p:tags r:id="rId1"/>
            </p:custDataLst>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71800" y="5181600"/>
            <a:ext cx="3309938"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8292883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A Geometrical Interpretation</a:t>
            </a:r>
          </a:p>
        </p:txBody>
      </p:sp>
      <p:sp>
        <p:nvSpPr>
          <p:cNvPr id="66563"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7FB6AF8-B6FB-4486-BB19-952960AC52FC}" type="slidenum">
              <a:rPr lang="en-US" sz="1400" smtClean="0"/>
              <a:pPr eaLnBrk="1" hangingPunct="1"/>
              <a:t>126</a:t>
            </a:fld>
            <a:endParaRPr lang="en-US" sz="1400" smtClean="0"/>
          </a:p>
        </p:txBody>
      </p:sp>
      <p:sp>
        <p:nvSpPr>
          <p:cNvPr id="66564" name="Text Box 56"/>
          <p:cNvSpPr txBox="1">
            <a:spLocks noChangeArrowheads="1"/>
          </p:cNvSpPr>
          <p:nvPr/>
        </p:nvSpPr>
        <p:spPr bwMode="auto">
          <a:xfrm>
            <a:off x="3352800" y="4495800"/>
            <a:ext cx="11350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atin typeface="Symbol" pitchFamily="18" charset="2"/>
              </a:rPr>
              <a:t>a</a:t>
            </a:r>
            <a:r>
              <a:rPr lang="en-US" baseline="-25000"/>
              <a:t>6</a:t>
            </a:r>
            <a:r>
              <a:rPr lang="en-US"/>
              <a:t>=1.4</a:t>
            </a:r>
          </a:p>
        </p:txBody>
      </p:sp>
      <p:sp>
        <p:nvSpPr>
          <p:cNvPr id="66565" name="Line 22"/>
          <p:cNvSpPr>
            <a:spLocks noChangeShapeType="1"/>
          </p:cNvSpPr>
          <p:nvPr/>
        </p:nvSpPr>
        <p:spPr bwMode="auto">
          <a:xfrm flipV="1">
            <a:off x="1219200" y="1611313"/>
            <a:ext cx="0" cy="4279900"/>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66566" name="Line 23"/>
          <p:cNvSpPr>
            <a:spLocks noChangeShapeType="1"/>
          </p:cNvSpPr>
          <p:nvPr/>
        </p:nvSpPr>
        <p:spPr bwMode="auto">
          <a:xfrm flipV="1">
            <a:off x="1219200" y="5891213"/>
            <a:ext cx="4076700" cy="0"/>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66567" name="Oval 24"/>
          <p:cNvSpPr>
            <a:spLocks noChangeArrowheads="1"/>
          </p:cNvSpPr>
          <p:nvPr/>
        </p:nvSpPr>
        <p:spPr bwMode="auto">
          <a:xfrm>
            <a:off x="3971925" y="2427288"/>
            <a:ext cx="203200" cy="2032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66568" name="Oval 25"/>
          <p:cNvSpPr>
            <a:spLocks noChangeArrowheads="1"/>
          </p:cNvSpPr>
          <p:nvPr/>
        </p:nvSpPr>
        <p:spPr bwMode="auto">
          <a:xfrm>
            <a:off x="4648200" y="3276600"/>
            <a:ext cx="204788" cy="204788"/>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66569" name="Oval 26"/>
          <p:cNvSpPr>
            <a:spLocks noChangeArrowheads="1"/>
          </p:cNvSpPr>
          <p:nvPr/>
        </p:nvSpPr>
        <p:spPr bwMode="auto">
          <a:xfrm>
            <a:off x="5399088" y="3548063"/>
            <a:ext cx="203200" cy="2032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66570" name="Oval 27"/>
          <p:cNvSpPr>
            <a:spLocks noChangeArrowheads="1"/>
          </p:cNvSpPr>
          <p:nvPr/>
        </p:nvSpPr>
        <p:spPr bwMode="auto">
          <a:xfrm>
            <a:off x="3359150" y="2630488"/>
            <a:ext cx="204788" cy="204787"/>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66571" name="Oval 28"/>
          <p:cNvSpPr>
            <a:spLocks noChangeArrowheads="1"/>
          </p:cNvSpPr>
          <p:nvPr/>
        </p:nvSpPr>
        <p:spPr bwMode="auto">
          <a:xfrm>
            <a:off x="4684713" y="3956050"/>
            <a:ext cx="203200" cy="203200"/>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66572" name="Rectangle 29"/>
          <p:cNvSpPr>
            <a:spLocks noChangeArrowheads="1"/>
          </p:cNvSpPr>
          <p:nvPr/>
        </p:nvSpPr>
        <p:spPr bwMode="auto">
          <a:xfrm>
            <a:off x="1676400" y="4038600"/>
            <a:ext cx="203200" cy="2032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66573" name="Rectangle 30"/>
          <p:cNvSpPr>
            <a:spLocks noChangeArrowheads="1"/>
          </p:cNvSpPr>
          <p:nvPr/>
        </p:nvSpPr>
        <p:spPr bwMode="auto">
          <a:xfrm>
            <a:off x="3352800" y="4419600"/>
            <a:ext cx="204788" cy="2032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66574" name="Rectangle 31"/>
          <p:cNvSpPr>
            <a:spLocks noChangeArrowheads="1"/>
          </p:cNvSpPr>
          <p:nvPr/>
        </p:nvSpPr>
        <p:spPr bwMode="auto">
          <a:xfrm>
            <a:off x="3054350" y="5076825"/>
            <a:ext cx="203200" cy="2032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66575" name="Rectangle 33"/>
          <p:cNvSpPr>
            <a:spLocks noChangeArrowheads="1"/>
          </p:cNvSpPr>
          <p:nvPr/>
        </p:nvSpPr>
        <p:spPr bwMode="auto">
          <a:xfrm>
            <a:off x="1830388" y="4975225"/>
            <a:ext cx="204787" cy="2032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66576" name="Rectangle 34"/>
          <p:cNvSpPr>
            <a:spLocks noChangeArrowheads="1"/>
          </p:cNvSpPr>
          <p:nvPr/>
        </p:nvSpPr>
        <p:spPr bwMode="auto">
          <a:xfrm>
            <a:off x="2035175" y="3446463"/>
            <a:ext cx="203200" cy="203200"/>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66577" name="Text Box 35"/>
          <p:cNvSpPr txBox="1">
            <a:spLocks noChangeArrowheads="1"/>
          </p:cNvSpPr>
          <p:nvPr/>
        </p:nvSpPr>
        <p:spPr bwMode="auto">
          <a:xfrm>
            <a:off x="1752600" y="5486400"/>
            <a:ext cx="9715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t>Class 1</a:t>
            </a:r>
          </a:p>
        </p:txBody>
      </p:sp>
      <p:sp>
        <p:nvSpPr>
          <p:cNvPr id="66578" name="Text Box 36"/>
          <p:cNvSpPr txBox="1">
            <a:spLocks noChangeArrowheads="1"/>
          </p:cNvSpPr>
          <p:nvPr/>
        </p:nvSpPr>
        <p:spPr bwMode="auto">
          <a:xfrm>
            <a:off x="3048000" y="1447800"/>
            <a:ext cx="9715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t>Class 2</a:t>
            </a:r>
          </a:p>
        </p:txBody>
      </p:sp>
      <p:sp>
        <p:nvSpPr>
          <p:cNvPr id="66579" name="Line 37"/>
          <p:cNvSpPr>
            <a:spLocks noChangeShapeType="1"/>
          </p:cNvSpPr>
          <p:nvPr/>
        </p:nvSpPr>
        <p:spPr bwMode="auto">
          <a:xfrm>
            <a:off x="2646363" y="1917700"/>
            <a:ext cx="3363912" cy="3362325"/>
          </a:xfrm>
          <a:prstGeom prst="line">
            <a:avLst/>
          </a:prstGeom>
          <a:noFill/>
          <a:ln w="38100">
            <a:solidFill>
              <a:schemeClr val="folHlink"/>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66580" name="Line 38"/>
          <p:cNvSpPr>
            <a:spLocks noChangeShapeType="1"/>
          </p:cNvSpPr>
          <p:nvPr/>
        </p:nvSpPr>
        <p:spPr bwMode="auto">
          <a:xfrm>
            <a:off x="1320800" y="2427288"/>
            <a:ext cx="3632200" cy="3590925"/>
          </a:xfrm>
          <a:prstGeom prst="line">
            <a:avLst/>
          </a:prstGeom>
          <a:noFill/>
          <a:ln w="38100">
            <a:solidFill>
              <a:schemeClr val="folHlink"/>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66581" name="Line 39"/>
          <p:cNvSpPr>
            <a:spLocks noChangeShapeType="1"/>
          </p:cNvSpPr>
          <p:nvPr/>
        </p:nvSpPr>
        <p:spPr bwMode="auto">
          <a:xfrm>
            <a:off x="1320800" y="1509713"/>
            <a:ext cx="4165600" cy="4129087"/>
          </a:xfrm>
          <a:prstGeom prst="line">
            <a:avLst/>
          </a:prstGeom>
          <a:noFill/>
          <a:ln w="38100">
            <a:solidFill>
              <a:schemeClr val="folHlink"/>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pic>
        <p:nvPicPr>
          <p:cNvPr id="66582" name="Picture 40" descr="txp_fig"/>
          <p:cNvPicPr>
            <a:picLocks noChangeAspect="1" noChangeArrowheads="1"/>
          </p:cNvPicPr>
          <p:nvPr>
            <p:custDataLst>
              <p:tags r:id="rId1"/>
            </p:custDataLst>
          </p:nvPr>
        </p:nvPicPr>
        <p:blipFill>
          <a:blip r:embed="rId7" cstate="print">
            <a:extLst>
              <a:ext uri="{28A0092B-C50C-407E-A947-70E740481C1C}">
                <a14:useLocalDpi xmlns="" xmlns:a14="http://schemas.microsoft.com/office/drawing/2010/main" val="0"/>
              </a:ext>
            </a:extLst>
          </a:blip>
          <a:srcRect/>
          <a:stretch>
            <a:fillRect/>
          </a:stretch>
        </p:blipFill>
        <p:spPr bwMode="auto">
          <a:xfrm>
            <a:off x="5334000" y="5410200"/>
            <a:ext cx="1905000" cy="35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6583" name="Picture 41" descr="txp_fig"/>
          <p:cNvPicPr>
            <a:picLocks noChangeAspect="1" noChangeArrowheads="1"/>
          </p:cNvPicPr>
          <p:nvPr>
            <p:custDataLst>
              <p:tags r:id="rId2"/>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5867400" y="4800600"/>
            <a:ext cx="1828800" cy="344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6584" name="Picture 42" descr="txp_fig"/>
          <p:cNvPicPr>
            <a:picLocks noChangeAspect="1" noChangeArrowheads="1"/>
          </p:cNvPicPr>
          <p:nvPr>
            <p:custDataLst>
              <p:tags r:id="rId3"/>
            </p:custDataLst>
          </p:nvPr>
        </p:nvPicPr>
        <p:blipFill>
          <a:blip r:embed="rId9" cstate="print">
            <a:extLst>
              <a:ext uri="{28A0092B-C50C-407E-A947-70E740481C1C}">
                <a14:useLocalDpi xmlns="" xmlns:a14="http://schemas.microsoft.com/office/drawing/2010/main" val="0"/>
              </a:ext>
            </a:extLst>
          </a:blip>
          <a:srcRect/>
          <a:stretch>
            <a:fillRect/>
          </a:stretch>
        </p:blipFill>
        <p:spPr bwMode="auto">
          <a:xfrm>
            <a:off x="4191000" y="5943600"/>
            <a:ext cx="2133600" cy="354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585" name="Line 46"/>
          <p:cNvSpPr>
            <a:spLocks noChangeShapeType="1"/>
          </p:cNvSpPr>
          <p:nvPr/>
        </p:nvSpPr>
        <p:spPr bwMode="auto">
          <a:xfrm flipV="1">
            <a:off x="2849563" y="2427288"/>
            <a:ext cx="2141537" cy="2241550"/>
          </a:xfrm>
          <a:prstGeom prst="line">
            <a:avLst/>
          </a:prstGeom>
          <a:noFill/>
          <a:ln w="25400">
            <a:solidFill>
              <a:srgbClr val="993366"/>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pic>
        <p:nvPicPr>
          <p:cNvPr id="66586" name="Picture 47" descr="txp_fig"/>
          <p:cNvPicPr>
            <a:picLocks noChangeAspect="1" noChangeArrowheads="1"/>
          </p:cNvPicPr>
          <p:nvPr>
            <p:custDataLst>
              <p:tags r:id="rId4"/>
            </p:custDataLst>
          </p:nvPr>
        </p:nvPicPr>
        <p:blipFill>
          <a:blip r:embed="rId10" cstate="print">
            <a:extLst>
              <a:ext uri="{28A0092B-C50C-407E-A947-70E740481C1C}">
                <a14:useLocalDpi xmlns="" xmlns:a14="http://schemas.microsoft.com/office/drawing/2010/main" val="0"/>
              </a:ext>
            </a:extLst>
          </a:blip>
          <a:srcRect/>
          <a:stretch>
            <a:fillRect/>
          </a:stretch>
        </p:blipFill>
        <p:spPr bwMode="auto">
          <a:xfrm>
            <a:off x="3962400" y="2971800"/>
            <a:ext cx="381000" cy="24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587" name="Text Box 51"/>
          <p:cNvSpPr txBox="1">
            <a:spLocks noChangeArrowheads="1"/>
          </p:cNvSpPr>
          <p:nvPr/>
        </p:nvSpPr>
        <p:spPr bwMode="auto">
          <a:xfrm>
            <a:off x="4876800" y="3886200"/>
            <a:ext cx="11350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atin typeface="Symbol" pitchFamily="18" charset="2"/>
              </a:rPr>
              <a:t>a</a:t>
            </a:r>
            <a:r>
              <a:rPr lang="en-US" baseline="-25000"/>
              <a:t>1</a:t>
            </a:r>
            <a:r>
              <a:rPr lang="en-US"/>
              <a:t>=0.8</a:t>
            </a:r>
          </a:p>
        </p:txBody>
      </p:sp>
      <p:sp>
        <p:nvSpPr>
          <p:cNvPr id="66588" name="Text Box 52"/>
          <p:cNvSpPr txBox="1">
            <a:spLocks noChangeArrowheads="1"/>
          </p:cNvSpPr>
          <p:nvPr/>
        </p:nvSpPr>
        <p:spPr bwMode="auto">
          <a:xfrm>
            <a:off x="5410200" y="3124200"/>
            <a:ext cx="8763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atin typeface="Symbol" pitchFamily="18" charset="2"/>
              </a:rPr>
              <a:t>a</a:t>
            </a:r>
            <a:r>
              <a:rPr lang="en-US" baseline="-25000"/>
              <a:t>2</a:t>
            </a:r>
            <a:r>
              <a:rPr lang="en-US"/>
              <a:t>=0</a:t>
            </a:r>
          </a:p>
        </p:txBody>
      </p:sp>
      <p:sp>
        <p:nvSpPr>
          <p:cNvPr id="66589" name="Text Box 53"/>
          <p:cNvSpPr txBox="1">
            <a:spLocks noChangeArrowheads="1"/>
          </p:cNvSpPr>
          <p:nvPr/>
        </p:nvSpPr>
        <p:spPr bwMode="auto">
          <a:xfrm>
            <a:off x="2971800" y="5257800"/>
            <a:ext cx="8763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atin typeface="Symbol" pitchFamily="18" charset="2"/>
              </a:rPr>
              <a:t>a</a:t>
            </a:r>
            <a:r>
              <a:rPr lang="en-US" baseline="-25000"/>
              <a:t>3</a:t>
            </a:r>
            <a:r>
              <a:rPr lang="en-US"/>
              <a:t>=0</a:t>
            </a:r>
          </a:p>
        </p:txBody>
      </p:sp>
      <p:sp>
        <p:nvSpPr>
          <p:cNvPr id="66590" name="Text Box 54"/>
          <p:cNvSpPr txBox="1">
            <a:spLocks noChangeArrowheads="1"/>
          </p:cNvSpPr>
          <p:nvPr/>
        </p:nvSpPr>
        <p:spPr bwMode="auto">
          <a:xfrm>
            <a:off x="1295400" y="4114800"/>
            <a:ext cx="8763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atin typeface="Symbol" pitchFamily="18" charset="2"/>
              </a:rPr>
              <a:t>a</a:t>
            </a:r>
            <a:r>
              <a:rPr lang="en-US" baseline="-25000"/>
              <a:t>4</a:t>
            </a:r>
            <a:r>
              <a:rPr lang="en-US"/>
              <a:t>=0</a:t>
            </a:r>
          </a:p>
        </p:txBody>
      </p:sp>
      <p:sp>
        <p:nvSpPr>
          <p:cNvPr id="66591" name="Text Box 55"/>
          <p:cNvSpPr txBox="1">
            <a:spLocks noChangeArrowheads="1"/>
          </p:cNvSpPr>
          <p:nvPr/>
        </p:nvSpPr>
        <p:spPr bwMode="auto">
          <a:xfrm>
            <a:off x="1066800" y="3276600"/>
            <a:ext cx="8763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atin typeface="Symbol" pitchFamily="18" charset="2"/>
              </a:rPr>
              <a:t>a</a:t>
            </a:r>
            <a:r>
              <a:rPr lang="en-US" baseline="-25000"/>
              <a:t>5</a:t>
            </a:r>
            <a:r>
              <a:rPr lang="en-US"/>
              <a:t>=0</a:t>
            </a:r>
          </a:p>
        </p:txBody>
      </p:sp>
      <p:sp>
        <p:nvSpPr>
          <p:cNvPr id="66592" name="Text Box 58"/>
          <p:cNvSpPr txBox="1">
            <a:spLocks noChangeArrowheads="1"/>
          </p:cNvSpPr>
          <p:nvPr/>
        </p:nvSpPr>
        <p:spPr bwMode="auto">
          <a:xfrm>
            <a:off x="4648200" y="2895600"/>
            <a:ext cx="8763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atin typeface="Symbol" pitchFamily="18" charset="2"/>
              </a:rPr>
              <a:t>a</a:t>
            </a:r>
            <a:r>
              <a:rPr lang="en-US" baseline="-25000"/>
              <a:t>7</a:t>
            </a:r>
            <a:r>
              <a:rPr lang="en-US"/>
              <a:t>=0</a:t>
            </a:r>
          </a:p>
        </p:txBody>
      </p:sp>
      <p:sp>
        <p:nvSpPr>
          <p:cNvPr id="66593" name="Text Box 59"/>
          <p:cNvSpPr txBox="1">
            <a:spLocks noChangeArrowheads="1"/>
          </p:cNvSpPr>
          <p:nvPr/>
        </p:nvSpPr>
        <p:spPr bwMode="auto">
          <a:xfrm>
            <a:off x="2743200" y="2209800"/>
            <a:ext cx="1143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atin typeface="Symbol" pitchFamily="18" charset="2"/>
              </a:rPr>
              <a:t>a</a:t>
            </a:r>
            <a:r>
              <a:rPr lang="en-US" baseline="-25000"/>
              <a:t>8</a:t>
            </a:r>
            <a:r>
              <a:rPr lang="en-US"/>
              <a:t>=0.6</a:t>
            </a:r>
          </a:p>
        </p:txBody>
      </p:sp>
      <p:sp>
        <p:nvSpPr>
          <p:cNvPr id="66594" name="Text Box 60"/>
          <p:cNvSpPr txBox="1">
            <a:spLocks noChangeArrowheads="1"/>
          </p:cNvSpPr>
          <p:nvPr/>
        </p:nvSpPr>
        <p:spPr bwMode="auto">
          <a:xfrm>
            <a:off x="1600200" y="5029200"/>
            <a:ext cx="8763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atin typeface="Symbol" pitchFamily="18" charset="2"/>
              </a:rPr>
              <a:t>a</a:t>
            </a:r>
            <a:r>
              <a:rPr lang="en-US" baseline="-25000"/>
              <a:t>9</a:t>
            </a:r>
            <a:r>
              <a:rPr lang="en-US"/>
              <a:t>=0</a:t>
            </a:r>
          </a:p>
        </p:txBody>
      </p:sp>
      <p:sp>
        <p:nvSpPr>
          <p:cNvPr id="66595" name="Text Box 61"/>
          <p:cNvSpPr txBox="1">
            <a:spLocks noChangeArrowheads="1"/>
          </p:cNvSpPr>
          <p:nvPr/>
        </p:nvSpPr>
        <p:spPr bwMode="auto">
          <a:xfrm>
            <a:off x="3962400" y="2057400"/>
            <a:ext cx="9874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atin typeface="Symbol" pitchFamily="18" charset="2"/>
              </a:rPr>
              <a:t>a</a:t>
            </a:r>
            <a:r>
              <a:rPr lang="en-US" baseline="-25000"/>
              <a:t>10</a:t>
            </a:r>
            <a:r>
              <a:rPr lang="en-US"/>
              <a:t>=0</a:t>
            </a:r>
          </a:p>
        </p:txBody>
      </p:sp>
    </p:spTree>
    <p:extLst>
      <p:ext uri="{BB962C8B-B14F-4D97-AF65-F5344CB8AC3E}">
        <p14:creationId xmlns="" xmlns:p14="http://schemas.microsoft.com/office/powerpoint/2010/main" val="59258736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Characteristics of the Solution</a:t>
            </a:r>
          </a:p>
        </p:txBody>
      </p:sp>
      <p:sp>
        <p:nvSpPr>
          <p:cNvPr id="67587" name="Rectangle 30"/>
          <p:cNvSpPr>
            <a:spLocks noGrp="1" noChangeArrowheads="1"/>
          </p:cNvSpPr>
          <p:nvPr>
            <p:ph idx="1"/>
          </p:nvPr>
        </p:nvSpPr>
        <p:spPr>
          <a:xfrm>
            <a:off x="914400" y="1143000"/>
            <a:ext cx="8077200" cy="5410200"/>
          </a:xfrm>
        </p:spPr>
        <p:txBody>
          <a:bodyPr/>
          <a:lstStyle/>
          <a:p>
            <a:pPr eaLnBrk="1" hangingPunct="1"/>
            <a:r>
              <a:rPr lang="en-US" dirty="0" smtClean="0"/>
              <a:t>For testing with a new data </a:t>
            </a:r>
            <a:r>
              <a:rPr lang="en-US" b="1" dirty="0" smtClean="0"/>
              <a:t>z</a:t>
            </a:r>
            <a:endParaRPr lang="en-US" sz="1000" dirty="0" smtClean="0"/>
          </a:p>
          <a:p>
            <a:pPr lvl="1" eaLnBrk="1" hangingPunct="1">
              <a:lnSpc>
                <a:spcPct val="120000"/>
              </a:lnSpc>
            </a:pPr>
            <a:endParaRPr lang="en-US" dirty="0" smtClean="0"/>
          </a:p>
          <a:p>
            <a:pPr lvl="1" eaLnBrk="1" hangingPunct="1">
              <a:lnSpc>
                <a:spcPct val="120000"/>
              </a:lnSpc>
            </a:pPr>
            <a:endParaRPr lang="en-US" dirty="0" smtClean="0"/>
          </a:p>
          <a:p>
            <a:pPr lvl="1" eaLnBrk="1" hangingPunct="1">
              <a:lnSpc>
                <a:spcPct val="120000"/>
              </a:lnSpc>
            </a:pPr>
            <a:r>
              <a:rPr lang="en-US" dirty="0" smtClean="0"/>
              <a:t>Compute                                                      	      and classify </a:t>
            </a:r>
            <a:r>
              <a:rPr lang="en-US" b="1" dirty="0" smtClean="0"/>
              <a:t>z</a:t>
            </a:r>
            <a:r>
              <a:rPr lang="en-US" dirty="0" smtClean="0"/>
              <a:t> as class 1 if the sum is positive, and class 2 otherwise</a:t>
            </a:r>
          </a:p>
          <a:p>
            <a:pPr lvl="1" eaLnBrk="1" hangingPunct="1">
              <a:lnSpc>
                <a:spcPct val="120000"/>
              </a:lnSpc>
              <a:buFont typeface="Wingdings" pitchFamily="2" charset="2"/>
              <a:buNone/>
            </a:pPr>
            <a:endParaRPr lang="en-US" dirty="0" smtClean="0"/>
          </a:p>
          <a:p>
            <a:pPr lvl="1" eaLnBrk="1" hangingPunct="1">
              <a:lnSpc>
                <a:spcPct val="120000"/>
              </a:lnSpc>
            </a:pPr>
            <a:endParaRPr lang="en-US" dirty="0" smtClean="0"/>
          </a:p>
          <a:p>
            <a:pPr lvl="1" eaLnBrk="1" hangingPunct="1">
              <a:lnSpc>
                <a:spcPct val="120000"/>
              </a:lnSpc>
            </a:pPr>
            <a:r>
              <a:rPr lang="en-US" dirty="0" smtClean="0"/>
              <a:t>Note: </a:t>
            </a:r>
            <a:r>
              <a:rPr lang="en-US" b="1" dirty="0" smtClean="0"/>
              <a:t>w</a:t>
            </a:r>
            <a:r>
              <a:rPr lang="en-US" dirty="0" smtClean="0"/>
              <a:t> need not be formed explicitly</a:t>
            </a:r>
          </a:p>
        </p:txBody>
      </p:sp>
      <p:sp>
        <p:nvSpPr>
          <p:cNvPr id="67588"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B19A9DB-0AF5-4CFA-B1CB-614EE9D592EC}" type="slidenum">
              <a:rPr lang="en-US" sz="1400" smtClean="0"/>
              <a:pPr eaLnBrk="1" hangingPunct="1"/>
              <a:t>127</a:t>
            </a:fld>
            <a:endParaRPr lang="en-US" sz="1400" smtClean="0"/>
          </a:p>
        </p:txBody>
      </p:sp>
      <p:pic>
        <p:nvPicPr>
          <p:cNvPr id="67589" name="Picture 39" descr="txp_fig"/>
          <p:cNvPicPr>
            <a:picLocks noChangeAspect="1" noChangeArrowheads="1"/>
          </p:cNvPicPr>
          <p:nvPr>
            <p:custDataLst>
              <p:tags r:id="rId1"/>
            </p:custDataLst>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76600" y="3048000"/>
            <a:ext cx="47879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0071101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pPr eaLnBrk="1" hangingPunct="1"/>
            <a:r>
              <a:rPr lang="en-US" smtClean="0"/>
              <a:t>The Quadratic Programming Problem</a:t>
            </a:r>
          </a:p>
        </p:txBody>
      </p:sp>
      <p:sp>
        <p:nvSpPr>
          <p:cNvPr id="68611" name="Rectangle 3"/>
          <p:cNvSpPr>
            <a:spLocks noGrp="1" noChangeArrowheads="1"/>
          </p:cNvSpPr>
          <p:nvPr>
            <p:ph idx="1"/>
          </p:nvPr>
        </p:nvSpPr>
        <p:spPr/>
        <p:txBody>
          <a:bodyPr>
            <a:normAutofit fontScale="77500" lnSpcReduction="20000"/>
          </a:bodyPr>
          <a:lstStyle/>
          <a:p>
            <a:pPr eaLnBrk="1" hangingPunct="1"/>
            <a:r>
              <a:rPr lang="en-US" smtClean="0"/>
              <a:t>Many approaches have been proposed</a:t>
            </a:r>
          </a:p>
          <a:p>
            <a:pPr lvl="1" eaLnBrk="1" hangingPunct="1"/>
            <a:r>
              <a:rPr lang="en-US" smtClean="0"/>
              <a:t>Loqo, cplex, etc. (see </a:t>
            </a:r>
            <a:r>
              <a:rPr lang="en-US" sz="1900" smtClean="0">
                <a:hlinkClick r:id="rId3"/>
              </a:rPr>
              <a:t>http://www.numerical.rl.ac.uk/qp/qp.html</a:t>
            </a:r>
            <a:r>
              <a:rPr lang="en-US" smtClean="0"/>
              <a:t>)</a:t>
            </a:r>
          </a:p>
          <a:p>
            <a:pPr eaLnBrk="1" hangingPunct="1"/>
            <a:r>
              <a:rPr lang="en-US" smtClean="0"/>
              <a:t>Most are “interior-point” methods</a:t>
            </a:r>
          </a:p>
          <a:p>
            <a:pPr lvl="1" eaLnBrk="1" hangingPunct="1"/>
            <a:r>
              <a:rPr lang="en-US" smtClean="0"/>
              <a:t>Start with an initial solution that can violate the constraints</a:t>
            </a:r>
          </a:p>
          <a:p>
            <a:pPr lvl="1" eaLnBrk="1" hangingPunct="1"/>
            <a:r>
              <a:rPr lang="en-US" smtClean="0"/>
              <a:t>Improve this solution by optimizing the objective function and/or reducing the amount of constraint violation</a:t>
            </a:r>
          </a:p>
          <a:p>
            <a:pPr eaLnBrk="1" hangingPunct="1"/>
            <a:r>
              <a:rPr lang="en-US" smtClean="0"/>
              <a:t>For SVM, sequential minimal optimization (SMO) seems to be the most popular</a:t>
            </a:r>
          </a:p>
          <a:p>
            <a:pPr lvl="1" eaLnBrk="1" hangingPunct="1"/>
            <a:r>
              <a:rPr lang="en-US" smtClean="0"/>
              <a:t>A QP with two variables is trivial to solve</a:t>
            </a:r>
          </a:p>
          <a:p>
            <a:pPr lvl="1" eaLnBrk="1" hangingPunct="1"/>
            <a:r>
              <a:rPr lang="en-US" smtClean="0"/>
              <a:t>Each iteration of SMO picks a pair of (</a:t>
            </a:r>
            <a:r>
              <a:rPr lang="en-US" smtClean="0">
                <a:latin typeface="Symbol" pitchFamily="18" charset="2"/>
              </a:rPr>
              <a:t>a</a:t>
            </a:r>
            <a:r>
              <a:rPr lang="en-US" baseline="-25000" smtClean="0"/>
              <a:t>i</a:t>
            </a:r>
            <a:r>
              <a:rPr lang="en-US" smtClean="0"/>
              <a:t>,</a:t>
            </a:r>
            <a:r>
              <a:rPr lang="en-US" smtClean="0">
                <a:latin typeface="Symbol" pitchFamily="18" charset="2"/>
              </a:rPr>
              <a:t>a</a:t>
            </a:r>
            <a:r>
              <a:rPr lang="en-US" baseline="-25000" smtClean="0"/>
              <a:t>j</a:t>
            </a:r>
            <a:r>
              <a:rPr lang="en-US" smtClean="0"/>
              <a:t>) and solve the QP with these two variables; repeat until convergence</a:t>
            </a:r>
          </a:p>
          <a:p>
            <a:pPr eaLnBrk="1" hangingPunct="1"/>
            <a:r>
              <a:rPr lang="en-US" smtClean="0"/>
              <a:t>In practice, we can just regard the QP solver as a “black-box” without bothering how it works</a:t>
            </a:r>
          </a:p>
        </p:txBody>
      </p:sp>
      <p:sp>
        <p:nvSpPr>
          <p:cNvPr id="68612"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220EBC1-98FF-4733-96F2-8617F81E7487}" type="slidenum">
              <a:rPr lang="en-US" sz="1400" smtClean="0"/>
              <a:pPr eaLnBrk="1" hangingPunct="1"/>
              <a:t>128</a:t>
            </a:fld>
            <a:endParaRPr lang="en-US" sz="1400" smtClean="0"/>
          </a:p>
        </p:txBody>
      </p:sp>
    </p:spTree>
    <p:extLst>
      <p:ext uri="{BB962C8B-B14F-4D97-AF65-F5344CB8AC3E}">
        <p14:creationId xmlns="" xmlns:p14="http://schemas.microsoft.com/office/powerpoint/2010/main" val="117805657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dirty="0" smtClean="0"/>
              <a:t>Non-linearly Separable Problems</a:t>
            </a:r>
          </a:p>
        </p:txBody>
      </p:sp>
      <p:sp>
        <p:nvSpPr>
          <p:cNvPr id="69635" name="Rectangle 3"/>
          <p:cNvSpPr>
            <a:spLocks noGrp="1" noChangeArrowheads="1"/>
          </p:cNvSpPr>
          <p:nvPr>
            <p:ph idx="1"/>
          </p:nvPr>
        </p:nvSpPr>
        <p:spPr>
          <a:xfrm>
            <a:off x="596037" y="1020747"/>
            <a:ext cx="8229600" cy="4525963"/>
          </a:xfrm>
        </p:spPr>
        <p:txBody>
          <a:bodyPr>
            <a:normAutofit/>
          </a:bodyPr>
          <a:lstStyle/>
          <a:p>
            <a:pPr eaLnBrk="1" hangingPunct="1"/>
            <a:r>
              <a:rPr lang="en-US" sz="2400" dirty="0" smtClean="0"/>
              <a:t>We allow “error” </a:t>
            </a:r>
            <a:r>
              <a:rPr lang="en-US" sz="2400" dirty="0" smtClean="0">
                <a:latin typeface="Symbol" pitchFamily="18" charset="2"/>
              </a:rPr>
              <a:t>x</a:t>
            </a:r>
            <a:r>
              <a:rPr lang="en-US" sz="2400" baseline="-25000" dirty="0" smtClean="0"/>
              <a:t>i</a:t>
            </a:r>
            <a:r>
              <a:rPr lang="en-US" sz="2400" dirty="0" smtClean="0"/>
              <a:t> in classification; it is based on the output of the discriminant function </a:t>
            </a:r>
            <a:r>
              <a:rPr lang="en-US" sz="2400" b="1" dirty="0" err="1" smtClean="0"/>
              <a:t>w</a:t>
            </a:r>
            <a:r>
              <a:rPr lang="en-US" sz="2400" baseline="30000" dirty="0" err="1" smtClean="0"/>
              <a:t>T</a:t>
            </a:r>
            <a:r>
              <a:rPr lang="en-US" sz="2400" b="1" dirty="0" err="1" smtClean="0"/>
              <a:t>x</a:t>
            </a:r>
            <a:r>
              <a:rPr lang="en-US" sz="2400" dirty="0" err="1" smtClean="0"/>
              <a:t>+b</a:t>
            </a:r>
            <a:endParaRPr lang="en-US" sz="2400" dirty="0" smtClean="0"/>
          </a:p>
          <a:p>
            <a:pPr eaLnBrk="1" hangingPunct="1"/>
            <a:r>
              <a:rPr lang="en-US" sz="2400" dirty="0" smtClean="0"/>
              <a:t> </a:t>
            </a:r>
            <a:r>
              <a:rPr lang="en-US" sz="2400" dirty="0" smtClean="0">
                <a:latin typeface="Symbol" pitchFamily="18" charset="2"/>
              </a:rPr>
              <a:t>x</a:t>
            </a:r>
            <a:r>
              <a:rPr lang="en-US" sz="2400" baseline="-25000" dirty="0" smtClean="0"/>
              <a:t>i</a:t>
            </a:r>
            <a:r>
              <a:rPr lang="en-US" sz="2400" dirty="0" smtClean="0"/>
              <a:t> approximates the number of misclassified samples</a:t>
            </a:r>
          </a:p>
        </p:txBody>
      </p:sp>
      <p:sp>
        <p:nvSpPr>
          <p:cNvPr id="69636"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0ECE9B2-2416-4D13-88C7-96109CECA478}" type="slidenum">
              <a:rPr lang="en-US" sz="1400" smtClean="0"/>
              <a:pPr eaLnBrk="1" hangingPunct="1"/>
              <a:t>129</a:t>
            </a:fld>
            <a:endParaRPr lang="en-US" sz="1400" smtClean="0"/>
          </a:p>
        </p:txBody>
      </p:sp>
      <p:grpSp>
        <p:nvGrpSpPr>
          <p:cNvPr id="2" name="Group 46"/>
          <p:cNvGrpSpPr>
            <a:grpSpLocks/>
          </p:cNvGrpSpPr>
          <p:nvPr/>
        </p:nvGrpSpPr>
        <p:grpSpPr bwMode="auto">
          <a:xfrm>
            <a:off x="1371600" y="2482850"/>
            <a:ext cx="5943600" cy="4070350"/>
            <a:chOff x="1008" y="1056"/>
            <a:chExt cx="4416" cy="3024"/>
          </a:xfrm>
        </p:grpSpPr>
        <p:sp>
          <p:nvSpPr>
            <p:cNvPr id="69638" name="Line 6"/>
            <p:cNvSpPr>
              <a:spLocks noChangeShapeType="1"/>
            </p:cNvSpPr>
            <p:nvPr/>
          </p:nvSpPr>
          <p:spPr bwMode="auto">
            <a:xfrm flipV="1">
              <a:off x="1344" y="1128"/>
              <a:ext cx="0" cy="2696"/>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69639" name="Line 7"/>
            <p:cNvSpPr>
              <a:spLocks noChangeShapeType="1"/>
            </p:cNvSpPr>
            <p:nvPr/>
          </p:nvSpPr>
          <p:spPr bwMode="auto">
            <a:xfrm flipV="1">
              <a:off x="1344" y="3824"/>
              <a:ext cx="2568" cy="0"/>
            </a:xfrm>
            <a:prstGeom prst="line">
              <a:avLst/>
            </a:prstGeom>
            <a:noFill/>
            <a:ln w="127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69640" name="Oval 8"/>
            <p:cNvSpPr>
              <a:spLocks noChangeArrowheads="1"/>
            </p:cNvSpPr>
            <p:nvPr/>
          </p:nvSpPr>
          <p:spPr bwMode="auto">
            <a:xfrm>
              <a:off x="3078" y="1642"/>
              <a:ext cx="128" cy="128"/>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69641" name="Oval 9"/>
            <p:cNvSpPr>
              <a:spLocks noChangeArrowheads="1"/>
            </p:cNvSpPr>
            <p:nvPr/>
          </p:nvSpPr>
          <p:spPr bwMode="auto">
            <a:xfrm>
              <a:off x="3600" y="1344"/>
              <a:ext cx="129" cy="129"/>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69642" name="Oval 10"/>
            <p:cNvSpPr>
              <a:spLocks noChangeArrowheads="1"/>
            </p:cNvSpPr>
            <p:nvPr/>
          </p:nvSpPr>
          <p:spPr bwMode="auto">
            <a:xfrm>
              <a:off x="3936" y="2496"/>
              <a:ext cx="128" cy="128"/>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69643" name="Oval 11"/>
            <p:cNvSpPr>
              <a:spLocks noChangeArrowheads="1"/>
            </p:cNvSpPr>
            <p:nvPr/>
          </p:nvSpPr>
          <p:spPr bwMode="auto">
            <a:xfrm>
              <a:off x="2400" y="1728"/>
              <a:ext cx="129" cy="129"/>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69644" name="Oval 12"/>
            <p:cNvSpPr>
              <a:spLocks noChangeArrowheads="1"/>
            </p:cNvSpPr>
            <p:nvPr/>
          </p:nvSpPr>
          <p:spPr bwMode="auto">
            <a:xfrm>
              <a:off x="4080" y="2064"/>
              <a:ext cx="128" cy="128"/>
            </a:xfrm>
            <a:prstGeom prst="ellipse">
              <a:avLst/>
            </a:prstGeom>
            <a:solidFill>
              <a:schemeClr val="accent1"/>
            </a:solidFill>
            <a:ln w="9525">
              <a:solidFill>
                <a:schemeClr val="tx1"/>
              </a:solidFill>
              <a:miter lim="800000"/>
              <a:headEnd/>
              <a:tailEnd/>
            </a:ln>
          </p:spPr>
          <p:txBody>
            <a:bodyPr wrap="none" anchor="ctr"/>
            <a:lstStyle/>
            <a:p>
              <a:endParaRPr lang="it-IT"/>
            </a:p>
          </p:txBody>
        </p:sp>
        <p:sp>
          <p:nvSpPr>
            <p:cNvPr id="69645" name="Rectangle 13"/>
            <p:cNvSpPr>
              <a:spLocks noChangeArrowheads="1"/>
            </p:cNvSpPr>
            <p:nvPr/>
          </p:nvSpPr>
          <p:spPr bwMode="auto">
            <a:xfrm>
              <a:off x="1632" y="2657"/>
              <a:ext cx="128" cy="128"/>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69646" name="Rectangle 14"/>
            <p:cNvSpPr>
              <a:spLocks noChangeArrowheads="1"/>
            </p:cNvSpPr>
            <p:nvPr/>
          </p:nvSpPr>
          <p:spPr bwMode="auto">
            <a:xfrm>
              <a:off x="3360" y="2448"/>
              <a:ext cx="129" cy="128"/>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69647" name="Rectangle 15"/>
            <p:cNvSpPr>
              <a:spLocks noChangeArrowheads="1"/>
            </p:cNvSpPr>
            <p:nvPr/>
          </p:nvSpPr>
          <p:spPr bwMode="auto">
            <a:xfrm>
              <a:off x="2208" y="2928"/>
              <a:ext cx="128" cy="128"/>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69648" name="Rectangle 16"/>
            <p:cNvSpPr>
              <a:spLocks noChangeArrowheads="1"/>
            </p:cNvSpPr>
            <p:nvPr/>
          </p:nvSpPr>
          <p:spPr bwMode="auto">
            <a:xfrm>
              <a:off x="1729" y="3247"/>
              <a:ext cx="129" cy="128"/>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69649" name="Rectangle 17"/>
            <p:cNvSpPr>
              <a:spLocks noChangeArrowheads="1"/>
            </p:cNvSpPr>
            <p:nvPr/>
          </p:nvSpPr>
          <p:spPr bwMode="auto">
            <a:xfrm>
              <a:off x="1440" y="2832"/>
              <a:ext cx="128" cy="128"/>
            </a:xfrm>
            <a:prstGeom prst="rect">
              <a:avLst/>
            </a:prstGeom>
            <a:solidFill>
              <a:schemeClr val="hlink"/>
            </a:solidFill>
            <a:ln w="9525">
              <a:solidFill>
                <a:schemeClr val="tx1"/>
              </a:solidFill>
              <a:miter lim="800000"/>
              <a:headEnd/>
              <a:tailEnd/>
            </a:ln>
          </p:spPr>
          <p:txBody>
            <a:bodyPr wrap="none" anchor="ctr"/>
            <a:lstStyle/>
            <a:p>
              <a:endParaRPr lang="it-IT"/>
            </a:p>
          </p:txBody>
        </p:sp>
        <p:sp>
          <p:nvSpPr>
            <p:cNvPr id="69650" name="Text Box 18"/>
            <p:cNvSpPr txBox="1">
              <a:spLocks noChangeArrowheads="1"/>
            </p:cNvSpPr>
            <p:nvPr/>
          </p:nvSpPr>
          <p:spPr bwMode="auto">
            <a:xfrm>
              <a:off x="1680" y="3569"/>
              <a:ext cx="722" cy="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t>Class 1</a:t>
              </a:r>
            </a:p>
          </p:txBody>
        </p:sp>
        <p:sp>
          <p:nvSpPr>
            <p:cNvPr id="69651" name="Text Box 19"/>
            <p:cNvSpPr txBox="1">
              <a:spLocks noChangeArrowheads="1"/>
            </p:cNvSpPr>
            <p:nvPr/>
          </p:nvSpPr>
          <p:spPr bwMode="auto">
            <a:xfrm>
              <a:off x="3792" y="1488"/>
              <a:ext cx="721" cy="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2000"/>
                <a:t>Class 2</a:t>
              </a:r>
            </a:p>
          </p:txBody>
        </p:sp>
        <p:sp>
          <p:nvSpPr>
            <p:cNvPr id="69652" name="Line 20"/>
            <p:cNvSpPr>
              <a:spLocks noChangeShapeType="1"/>
            </p:cNvSpPr>
            <p:nvPr/>
          </p:nvSpPr>
          <p:spPr bwMode="auto">
            <a:xfrm>
              <a:off x="2496" y="1056"/>
              <a:ext cx="2119" cy="2118"/>
            </a:xfrm>
            <a:prstGeom prst="line">
              <a:avLst/>
            </a:prstGeom>
            <a:noFill/>
            <a:ln w="38100">
              <a:solidFill>
                <a:schemeClr val="folHlink"/>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69653" name="Line 21"/>
            <p:cNvSpPr>
              <a:spLocks noChangeShapeType="1"/>
            </p:cNvSpPr>
            <p:nvPr/>
          </p:nvSpPr>
          <p:spPr bwMode="auto">
            <a:xfrm>
              <a:off x="1008" y="1728"/>
              <a:ext cx="2288" cy="2262"/>
            </a:xfrm>
            <a:prstGeom prst="line">
              <a:avLst/>
            </a:prstGeom>
            <a:noFill/>
            <a:ln w="38100">
              <a:solidFill>
                <a:schemeClr val="folHlink"/>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69654" name="Line 22"/>
            <p:cNvSpPr>
              <a:spLocks noChangeShapeType="1"/>
            </p:cNvSpPr>
            <p:nvPr/>
          </p:nvSpPr>
          <p:spPr bwMode="auto">
            <a:xfrm>
              <a:off x="1408" y="1064"/>
              <a:ext cx="2624" cy="2601"/>
            </a:xfrm>
            <a:prstGeom prst="line">
              <a:avLst/>
            </a:prstGeom>
            <a:noFill/>
            <a:ln w="38100">
              <a:solidFill>
                <a:schemeClr val="folHlink"/>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pic>
          <p:nvPicPr>
            <p:cNvPr id="69655" name="Picture 23" descr="txp_fig"/>
            <p:cNvPicPr>
              <a:picLocks noChangeAspect="1" noChangeArrowheads="1"/>
            </p:cNvPicPr>
            <p:nvPr>
              <p:custDataLst>
                <p:tags r:id="rId1"/>
              </p:custDataLst>
            </p:nvPr>
          </p:nvPicPr>
          <p:blipFill>
            <a:blip r:embed="rId11" cstate="print">
              <a:extLst>
                <a:ext uri="{28A0092B-C50C-407E-A947-70E740481C1C}">
                  <a14:useLocalDpi xmlns="" xmlns:a14="http://schemas.microsoft.com/office/drawing/2010/main" val="0"/>
                </a:ext>
              </a:extLst>
            </a:blip>
            <a:srcRect/>
            <a:stretch>
              <a:fillRect/>
            </a:stretch>
          </p:blipFill>
          <p:spPr bwMode="auto">
            <a:xfrm>
              <a:off x="3936" y="3521"/>
              <a:ext cx="1200"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656" name="Picture 24" descr="txp_fig"/>
            <p:cNvPicPr>
              <a:picLocks noChangeAspect="1" noChangeArrowheads="1"/>
            </p:cNvPicPr>
            <p:nvPr>
              <p:custDataLst>
                <p:tags r:id="rId2"/>
              </p:custDataLst>
            </p:nvPr>
          </p:nvPicPr>
          <p:blipFill>
            <a:blip r:embed="rId12" cstate="print">
              <a:extLst>
                <a:ext uri="{28A0092B-C50C-407E-A947-70E740481C1C}">
                  <a14:useLocalDpi xmlns="" xmlns:a14="http://schemas.microsoft.com/office/drawing/2010/main" val="0"/>
                </a:ext>
              </a:extLst>
            </a:blip>
            <a:srcRect/>
            <a:stretch>
              <a:fillRect/>
            </a:stretch>
          </p:blipFill>
          <p:spPr bwMode="auto">
            <a:xfrm>
              <a:off x="4272" y="3137"/>
              <a:ext cx="1152" cy="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657" name="Picture 25" descr="txp_fig"/>
            <p:cNvPicPr>
              <a:picLocks noChangeAspect="1" noChangeArrowheads="1"/>
            </p:cNvPicPr>
            <p:nvPr>
              <p:custDataLst>
                <p:tags r:id="rId3"/>
              </p:custDataLst>
            </p:nvPr>
          </p:nvPicPr>
          <p:blipFill>
            <a:blip r:embed="rId13" cstate="print">
              <a:extLst>
                <a:ext uri="{28A0092B-C50C-407E-A947-70E740481C1C}">
                  <a14:useLocalDpi xmlns="" xmlns:a14="http://schemas.microsoft.com/office/drawing/2010/main" val="0"/>
                </a:ext>
              </a:extLst>
            </a:blip>
            <a:srcRect/>
            <a:stretch>
              <a:fillRect/>
            </a:stretch>
          </p:blipFill>
          <p:spPr bwMode="auto">
            <a:xfrm>
              <a:off x="3216" y="3857"/>
              <a:ext cx="1344" cy="2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9658" name="Line 26"/>
            <p:cNvSpPr>
              <a:spLocks noChangeShapeType="1"/>
            </p:cNvSpPr>
            <p:nvPr/>
          </p:nvSpPr>
          <p:spPr bwMode="auto">
            <a:xfrm flipV="1">
              <a:off x="2371" y="1642"/>
              <a:ext cx="1349" cy="1412"/>
            </a:xfrm>
            <a:prstGeom prst="line">
              <a:avLst/>
            </a:prstGeom>
            <a:noFill/>
            <a:ln w="25400">
              <a:solidFill>
                <a:srgbClr val="993366"/>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pic>
          <p:nvPicPr>
            <p:cNvPr id="69659" name="Picture 27" descr="txp_fig"/>
            <p:cNvPicPr>
              <a:picLocks noChangeAspect="1" noChangeArrowheads="1"/>
            </p:cNvPicPr>
            <p:nvPr>
              <p:custDataLst>
                <p:tags r:id="rId4"/>
              </p:custDataLst>
            </p:nvPr>
          </p:nvPicPr>
          <p:blipFill>
            <a:blip r:embed="rId14" cstate="print">
              <a:extLst>
                <a:ext uri="{28A0092B-C50C-407E-A947-70E740481C1C}">
                  <a14:useLocalDpi xmlns="" xmlns:a14="http://schemas.microsoft.com/office/drawing/2010/main" val="0"/>
                </a:ext>
              </a:extLst>
            </a:blip>
            <a:srcRect/>
            <a:stretch>
              <a:fillRect/>
            </a:stretch>
          </p:blipFill>
          <p:spPr bwMode="auto">
            <a:xfrm>
              <a:off x="3024" y="1968"/>
              <a:ext cx="240" cy="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9660" name="Line 37"/>
            <p:cNvSpPr>
              <a:spLocks noChangeShapeType="1"/>
            </p:cNvSpPr>
            <p:nvPr/>
          </p:nvSpPr>
          <p:spPr bwMode="auto">
            <a:xfrm flipH="1">
              <a:off x="2621" y="2554"/>
              <a:ext cx="768" cy="768"/>
            </a:xfrm>
            <a:prstGeom prst="line">
              <a:avLst/>
            </a:prstGeom>
            <a:noFill/>
            <a:ln w="25400">
              <a:solidFill>
                <a:srgbClr val="FF00FF"/>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wrap="none"/>
            <a:lstStyle/>
            <a:p>
              <a:endParaRPr lang="en-US"/>
            </a:p>
          </p:txBody>
        </p:sp>
        <p:pic>
          <p:nvPicPr>
            <p:cNvPr id="69661" name="Picture 38" descr="txp_fig"/>
            <p:cNvPicPr>
              <a:picLocks noChangeAspect="1" noChangeArrowheads="1"/>
            </p:cNvPicPr>
            <p:nvPr>
              <p:custDataLst>
                <p:tags r:id="rId5"/>
              </p:custDataLst>
            </p:nvPr>
          </p:nvPicPr>
          <p:blipFill>
            <a:blip r:embed="rId15" cstate="print">
              <a:extLst>
                <a:ext uri="{28A0092B-C50C-407E-A947-70E740481C1C}">
                  <a14:useLocalDpi xmlns="" xmlns:a14="http://schemas.microsoft.com/office/drawing/2010/main" val="0"/>
                </a:ext>
              </a:extLst>
            </a:blip>
            <a:srcRect/>
            <a:stretch>
              <a:fillRect/>
            </a:stretch>
          </p:blipFill>
          <p:spPr bwMode="auto">
            <a:xfrm>
              <a:off x="2976" y="2976"/>
              <a:ext cx="190"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662" name="Picture 40" descr="txp_fig"/>
            <p:cNvPicPr>
              <a:picLocks noChangeAspect="1" noChangeArrowheads="1"/>
            </p:cNvPicPr>
            <p:nvPr>
              <p:custDataLst>
                <p:tags r:id="rId6"/>
              </p:custDataLst>
            </p:nvPr>
          </p:nvPicPr>
          <p:blipFill>
            <a:blip r:embed="rId16" cstate="print">
              <a:extLst>
                <a:ext uri="{28A0092B-C50C-407E-A947-70E740481C1C}">
                  <a14:useLocalDpi xmlns="" xmlns:a14="http://schemas.microsoft.com/office/drawing/2010/main" val="0"/>
                </a:ext>
              </a:extLst>
            </a:blip>
            <a:srcRect/>
            <a:stretch>
              <a:fillRect/>
            </a:stretch>
          </p:blipFill>
          <p:spPr bwMode="auto">
            <a:xfrm>
              <a:off x="3497" y="2592"/>
              <a:ext cx="199"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9663" name="Line 41"/>
            <p:cNvSpPr>
              <a:spLocks noChangeShapeType="1"/>
            </p:cNvSpPr>
            <p:nvPr/>
          </p:nvSpPr>
          <p:spPr bwMode="auto">
            <a:xfrm flipH="1">
              <a:off x="2496" y="1429"/>
              <a:ext cx="374" cy="347"/>
            </a:xfrm>
            <a:prstGeom prst="line">
              <a:avLst/>
            </a:prstGeom>
            <a:noFill/>
            <a:ln w="25400">
              <a:solidFill>
                <a:srgbClr val="FF00FF"/>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wrap="none"/>
            <a:lstStyle/>
            <a:p>
              <a:endParaRPr lang="en-US"/>
            </a:p>
          </p:txBody>
        </p:sp>
        <p:pic>
          <p:nvPicPr>
            <p:cNvPr id="69664" name="Picture 44" descr="txp_fig"/>
            <p:cNvPicPr>
              <a:picLocks noChangeAspect="1" noChangeArrowheads="1"/>
            </p:cNvPicPr>
            <p:nvPr>
              <p:custDataLst>
                <p:tags r:id="rId7"/>
              </p:custDataLst>
            </p:nvPr>
          </p:nvPicPr>
          <p:blipFill>
            <a:blip r:embed="rId17" cstate="print">
              <a:extLst>
                <a:ext uri="{28A0092B-C50C-407E-A947-70E740481C1C}">
                  <a14:useLocalDpi xmlns="" xmlns:a14="http://schemas.microsoft.com/office/drawing/2010/main" val="0"/>
                </a:ext>
              </a:extLst>
            </a:blip>
            <a:srcRect/>
            <a:stretch>
              <a:fillRect/>
            </a:stretch>
          </p:blipFill>
          <p:spPr bwMode="auto">
            <a:xfrm>
              <a:off x="2530" y="1802"/>
              <a:ext cx="221"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665" name="Picture 45" descr="txp_fig"/>
            <p:cNvPicPr>
              <a:picLocks noChangeAspect="1" noChangeArrowheads="1"/>
            </p:cNvPicPr>
            <p:nvPr>
              <p:custDataLst>
                <p:tags r:id="rId8"/>
              </p:custDataLst>
            </p:nvPr>
          </p:nvPicPr>
          <p:blipFill>
            <a:blip r:embed="rId18" cstate="print">
              <a:extLst>
                <a:ext uri="{28A0092B-C50C-407E-A947-70E740481C1C}">
                  <a14:useLocalDpi xmlns="" xmlns:a14="http://schemas.microsoft.com/office/drawing/2010/main" val="0"/>
                </a:ext>
              </a:extLst>
            </a:blip>
            <a:srcRect/>
            <a:stretch>
              <a:fillRect/>
            </a:stretch>
          </p:blipFill>
          <p:spPr bwMode="auto">
            <a:xfrm>
              <a:off x="2389" y="1373"/>
              <a:ext cx="215" cy="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 xmlns:p14="http://schemas.microsoft.com/office/powerpoint/2010/main" val="1887507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Apply Model to Test Data</a:t>
            </a:r>
          </a:p>
        </p:txBody>
      </p:sp>
      <p:sp>
        <p:nvSpPr>
          <p:cNvPr id="9220"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9221"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9222"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9223" name="Line 6"/>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p:spPr>
        <p:txBody>
          <a:bodyPr wrap="none" anchor="ctr"/>
          <a:lstStyle/>
          <a:p>
            <a:endParaRPr lang="en-US"/>
          </a:p>
        </p:txBody>
      </p:sp>
      <p:sp>
        <p:nvSpPr>
          <p:cNvPr id="9224"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9225"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9226"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9227"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9228"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9229"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9230"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9231"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9232"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9233"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9234"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9235"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9236"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9237"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9238"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9239"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9240"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9241"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9242"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9218" name="Object 26"/>
          <p:cNvGraphicFramePr>
            <a:graphicFrameLocks noChangeAspect="1"/>
          </p:cNvGraphicFramePr>
          <p:nvPr/>
        </p:nvGraphicFramePr>
        <p:xfrm>
          <a:off x="4953000" y="1600200"/>
          <a:ext cx="3343275" cy="1133475"/>
        </p:xfrm>
        <a:graphic>
          <a:graphicData uri="http://schemas.openxmlformats.org/presentationml/2006/ole">
            <p:oleObj spid="_x0000_s9218" name="Document" r:id="rId3" imgW="4651200" imgH="1576440" progId="Word.Document.8">
              <p:embed/>
            </p:oleObj>
          </a:graphicData>
        </a:graphic>
      </p:graphicFrame>
      <p:sp>
        <p:nvSpPr>
          <p:cNvPr id="9243" name="Text Box 27"/>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9244" name="Line 28"/>
          <p:cNvSpPr>
            <a:spLocks noChangeShapeType="1"/>
          </p:cNvSpPr>
          <p:nvPr/>
        </p:nvSpPr>
        <p:spPr bwMode="auto">
          <a:xfrm flipH="1">
            <a:off x="3810000" y="2057400"/>
            <a:ext cx="2057400" cy="1295400"/>
          </a:xfrm>
          <a:prstGeom prst="line">
            <a:avLst/>
          </a:prstGeom>
          <a:noFill/>
          <a:ln w="15875">
            <a:solidFill>
              <a:srgbClr val="FF0000"/>
            </a:solidFill>
            <a:prstDash val="dash"/>
            <a:round/>
            <a:headEnd type="triangle" w="med" len="me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smtClean="0"/>
              <a:t>Soft Margin Hyperplane</a:t>
            </a:r>
          </a:p>
        </p:txBody>
      </p:sp>
      <p:sp>
        <p:nvSpPr>
          <p:cNvPr id="33796" name="Rectangle 3"/>
          <p:cNvSpPr>
            <a:spLocks noGrp="1" noChangeArrowheads="1"/>
          </p:cNvSpPr>
          <p:nvPr>
            <p:ph idx="1"/>
          </p:nvPr>
        </p:nvSpPr>
        <p:spPr/>
        <p:txBody>
          <a:bodyPr>
            <a:normAutofit fontScale="77500" lnSpcReduction="20000"/>
          </a:bodyPr>
          <a:lstStyle/>
          <a:p>
            <a:pPr eaLnBrk="1" hangingPunct="1"/>
            <a:r>
              <a:rPr lang="en-US" smtClean="0"/>
              <a:t>The new conditions become</a:t>
            </a:r>
          </a:p>
          <a:p>
            <a:pPr eaLnBrk="1" hangingPunct="1"/>
            <a:endParaRPr lang="en-US" smtClean="0"/>
          </a:p>
          <a:p>
            <a:pPr eaLnBrk="1" hangingPunct="1"/>
            <a:endParaRPr lang="en-US" smtClean="0"/>
          </a:p>
          <a:p>
            <a:pPr eaLnBrk="1" hangingPunct="1"/>
            <a:endParaRPr lang="en-US" smtClean="0"/>
          </a:p>
          <a:p>
            <a:pPr lvl="1" eaLnBrk="1" hangingPunct="1"/>
            <a:r>
              <a:rPr lang="en-US" smtClean="0">
                <a:latin typeface="Symbol" pitchFamily="18" charset="2"/>
              </a:rPr>
              <a:t>x</a:t>
            </a:r>
            <a:r>
              <a:rPr lang="en-US" baseline="-25000" smtClean="0"/>
              <a:t>i</a:t>
            </a:r>
            <a:r>
              <a:rPr lang="en-US" smtClean="0"/>
              <a:t> are “slack variables” in optimization</a:t>
            </a:r>
          </a:p>
          <a:p>
            <a:pPr lvl="1" eaLnBrk="1" hangingPunct="1"/>
            <a:r>
              <a:rPr lang="en-US" smtClean="0"/>
              <a:t>Note that </a:t>
            </a:r>
            <a:r>
              <a:rPr lang="en-US" smtClean="0">
                <a:latin typeface="Symbol" pitchFamily="18" charset="2"/>
              </a:rPr>
              <a:t>x</a:t>
            </a:r>
            <a:r>
              <a:rPr lang="en-US" baseline="-25000" smtClean="0"/>
              <a:t>i</a:t>
            </a:r>
            <a:r>
              <a:rPr lang="en-US" smtClean="0"/>
              <a:t>=0 if there is no error for </a:t>
            </a:r>
            <a:r>
              <a:rPr lang="en-US" b="1" smtClean="0"/>
              <a:t>x</a:t>
            </a:r>
            <a:r>
              <a:rPr lang="en-US" baseline="-25000" smtClean="0"/>
              <a:t>i</a:t>
            </a:r>
            <a:endParaRPr lang="en-US" smtClean="0"/>
          </a:p>
          <a:p>
            <a:pPr lvl="1" eaLnBrk="1" hangingPunct="1"/>
            <a:r>
              <a:rPr lang="en-US" smtClean="0">
                <a:latin typeface="Symbol" pitchFamily="18" charset="2"/>
              </a:rPr>
              <a:t>x</a:t>
            </a:r>
            <a:r>
              <a:rPr lang="en-US" baseline="-25000" smtClean="0"/>
              <a:t>i</a:t>
            </a:r>
            <a:r>
              <a:rPr lang="en-US" smtClean="0"/>
              <a:t> is an upper bound of the number of errors</a:t>
            </a:r>
          </a:p>
          <a:p>
            <a:pPr eaLnBrk="1" hangingPunct="1"/>
            <a:r>
              <a:rPr lang="en-US" smtClean="0"/>
              <a:t>We want to minimize</a:t>
            </a:r>
          </a:p>
          <a:p>
            <a:pPr eaLnBrk="1" hangingPunct="1"/>
            <a:endParaRPr lang="en-US" i="1" smtClean="0"/>
          </a:p>
          <a:p>
            <a:pPr eaLnBrk="1" hangingPunct="1"/>
            <a:endParaRPr lang="en-US" i="1" smtClean="0"/>
          </a:p>
          <a:p>
            <a:pPr eaLnBrk="1" hangingPunct="1"/>
            <a:endParaRPr lang="en-US" i="1" smtClean="0"/>
          </a:p>
          <a:p>
            <a:pPr eaLnBrk="1" hangingPunct="1"/>
            <a:r>
              <a:rPr lang="en-US" i="1" smtClean="0"/>
              <a:t>C</a:t>
            </a:r>
            <a:r>
              <a:rPr lang="en-US" smtClean="0"/>
              <a:t> : tradeoff parameter between error and margin</a:t>
            </a:r>
          </a:p>
        </p:txBody>
      </p:sp>
      <p:sp>
        <p:nvSpPr>
          <p:cNvPr id="33797"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96B21D3-764C-44E7-B8E7-132F5444A93E}" type="slidenum">
              <a:rPr lang="en-US" sz="1400" smtClean="0"/>
              <a:pPr eaLnBrk="1" hangingPunct="1"/>
              <a:t>130</a:t>
            </a:fld>
            <a:endParaRPr lang="en-US" sz="1400" smtClean="0"/>
          </a:p>
        </p:txBody>
      </p:sp>
      <p:pic>
        <p:nvPicPr>
          <p:cNvPr id="33798" name="Picture 5" descr="txp_fig"/>
          <p:cNvPicPr>
            <a:picLocks noChangeAspect="1" noChangeArrowheads="1"/>
          </p:cNvPicPr>
          <p:nvPr>
            <p:custDataLst>
              <p:tags r:id="rId2"/>
            </p:custDataLst>
          </p:nvPr>
        </p:nvPicPr>
        <p:blipFill>
          <a:blip r:embed="rId6" cstate="print">
            <a:extLst>
              <a:ext uri="{28A0092B-C50C-407E-A947-70E740481C1C}">
                <a14:useLocalDpi xmlns="" xmlns:a14="http://schemas.microsoft.com/office/drawing/2010/main" val="0"/>
              </a:ext>
            </a:extLst>
          </a:blip>
          <a:srcRect/>
          <a:stretch>
            <a:fillRect/>
          </a:stretch>
        </p:blipFill>
        <p:spPr bwMode="auto">
          <a:xfrm>
            <a:off x="2471738" y="1658938"/>
            <a:ext cx="4157662" cy="1160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9" name="Picture 12" descr="txp_fig"/>
          <p:cNvPicPr>
            <a:picLocks noChangeAspect="1" noChangeArrowheads="1"/>
          </p:cNvPicPr>
          <p:nvPr>
            <p:custDataLst>
              <p:tags r:id="rId3"/>
            </p:custDataLst>
          </p:nvPr>
        </p:nvPicPr>
        <p:blipFill>
          <a:blip r:embed="rId7" cstate="print">
            <a:extLst>
              <a:ext uri="{28A0092B-C50C-407E-A947-70E740481C1C}">
                <a14:useLocalDpi xmlns="" xmlns:a14="http://schemas.microsoft.com/office/drawing/2010/main" val="0"/>
              </a:ext>
            </a:extLst>
          </a:blip>
          <a:srcRect/>
          <a:stretch>
            <a:fillRect/>
          </a:stretch>
        </p:blipFill>
        <p:spPr bwMode="auto">
          <a:xfrm>
            <a:off x="1295400" y="5257800"/>
            <a:ext cx="640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33794" name="Object 13"/>
          <p:cNvGraphicFramePr>
            <a:graphicFrameLocks noChangeAspect="1"/>
          </p:cNvGraphicFramePr>
          <p:nvPr/>
        </p:nvGraphicFramePr>
        <p:xfrm>
          <a:off x="4678363" y="4114800"/>
          <a:ext cx="2325687" cy="1042988"/>
        </p:xfrm>
        <a:graphic>
          <a:graphicData uri="http://schemas.openxmlformats.org/presentationml/2006/ole">
            <p:oleObj spid="_x0000_s57346" name="Equazione" r:id="rId8" imgW="965200" imgH="431800" progId="Equation.3">
              <p:embed/>
            </p:oleObj>
          </a:graphicData>
        </a:graphic>
      </p:graphicFrame>
    </p:spTree>
    <p:extLst>
      <p:ext uri="{BB962C8B-B14F-4D97-AF65-F5344CB8AC3E}">
        <p14:creationId xmlns="" xmlns:p14="http://schemas.microsoft.com/office/powerpoint/2010/main" val="338403263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2"/>
          <p:cNvSpPr>
            <a:spLocks noGrp="1" noChangeArrowheads="1"/>
          </p:cNvSpPr>
          <p:nvPr>
            <p:ph type="title"/>
          </p:nvPr>
        </p:nvSpPr>
        <p:spPr/>
        <p:txBody>
          <a:bodyPr/>
          <a:lstStyle/>
          <a:p>
            <a:pPr eaLnBrk="1" hangingPunct="1"/>
            <a:r>
              <a:rPr lang="en-US" smtClean="0"/>
              <a:t>The Optimization Problem</a:t>
            </a:r>
          </a:p>
        </p:txBody>
      </p:sp>
      <p:sp>
        <p:nvSpPr>
          <p:cNvPr id="34824" name="Rectangle 3"/>
          <p:cNvSpPr>
            <a:spLocks noGrp="1" noChangeArrowheads="1"/>
          </p:cNvSpPr>
          <p:nvPr>
            <p:ph idx="1"/>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b="1" smtClean="0"/>
          </a:p>
          <a:p>
            <a:pPr eaLnBrk="1" hangingPunct="1"/>
            <a:endParaRPr lang="en-US" b="1" smtClean="0"/>
          </a:p>
          <a:p>
            <a:pPr eaLnBrk="1" hangingPunct="1"/>
            <a:endParaRPr lang="en-US" b="1" smtClean="0"/>
          </a:p>
          <a:p>
            <a:pPr eaLnBrk="1" hangingPunct="1"/>
            <a:endParaRPr lang="en-US" smtClean="0"/>
          </a:p>
        </p:txBody>
      </p:sp>
      <p:sp>
        <p:nvSpPr>
          <p:cNvPr id="34825"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349B4B1-F587-4B46-A659-FD9B706483D9}" type="slidenum">
              <a:rPr lang="en-US" sz="1400" smtClean="0"/>
              <a:pPr eaLnBrk="1" hangingPunct="1"/>
              <a:t>131</a:t>
            </a:fld>
            <a:endParaRPr lang="en-US" sz="1400" smtClean="0"/>
          </a:p>
        </p:txBody>
      </p:sp>
      <p:graphicFrame>
        <p:nvGraphicFramePr>
          <p:cNvPr id="34818" name="Object 13"/>
          <p:cNvGraphicFramePr>
            <a:graphicFrameLocks noChangeAspect="1"/>
          </p:cNvGraphicFramePr>
          <p:nvPr/>
        </p:nvGraphicFramePr>
        <p:xfrm>
          <a:off x="381000" y="1447800"/>
          <a:ext cx="8299450" cy="1042988"/>
        </p:xfrm>
        <a:graphic>
          <a:graphicData uri="http://schemas.openxmlformats.org/presentationml/2006/ole">
            <p:oleObj spid="_x0000_s58370" name="Equazione" r:id="rId4" imgW="3441700" imgH="431800" progId="Equation.3">
              <p:embed/>
            </p:oleObj>
          </a:graphicData>
        </a:graphic>
      </p:graphicFrame>
      <p:graphicFrame>
        <p:nvGraphicFramePr>
          <p:cNvPr id="34819" name="Object 5"/>
          <p:cNvGraphicFramePr>
            <a:graphicFrameLocks noChangeAspect="1"/>
          </p:cNvGraphicFramePr>
          <p:nvPr/>
        </p:nvGraphicFramePr>
        <p:xfrm>
          <a:off x="212725" y="3017838"/>
          <a:ext cx="3735388" cy="1104900"/>
        </p:xfrm>
        <a:graphic>
          <a:graphicData uri="http://schemas.openxmlformats.org/presentationml/2006/ole">
            <p:oleObj spid="_x0000_s58371" name="Equazione" r:id="rId5" imgW="1549400" imgH="457200" progId="Equation.3">
              <p:embed/>
            </p:oleObj>
          </a:graphicData>
        </a:graphic>
      </p:graphicFrame>
      <p:graphicFrame>
        <p:nvGraphicFramePr>
          <p:cNvPr id="34820" name="Object 6"/>
          <p:cNvGraphicFramePr>
            <a:graphicFrameLocks noChangeAspect="1"/>
          </p:cNvGraphicFramePr>
          <p:nvPr/>
        </p:nvGraphicFramePr>
        <p:xfrm>
          <a:off x="4968875" y="2995613"/>
          <a:ext cx="2603500" cy="1042987"/>
        </p:xfrm>
        <a:graphic>
          <a:graphicData uri="http://schemas.openxmlformats.org/presentationml/2006/ole">
            <p:oleObj spid="_x0000_s58372" name="Equazione" r:id="rId6" imgW="1079032" imgH="431613" progId="Equation.3">
              <p:embed/>
            </p:oleObj>
          </a:graphicData>
        </a:graphic>
      </p:graphicFrame>
      <p:graphicFrame>
        <p:nvGraphicFramePr>
          <p:cNvPr id="34821" name="Object 7"/>
          <p:cNvGraphicFramePr>
            <a:graphicFrameLocks noChangeAspect="1"/>
          </p:cNvGraphicFramePr>
          <p:nvPr/>
        </p:nvGraphicFramePr>
        <p:xfrm>
          <a:off x="304800" y="4267200"/>
          <a:ext cx="3278188" cy="1074738"/>
        </p:xfrm>
        <a:graphic>
          <a:graphicData uri="http://schemas.openxmlformats.org/presentationml/2006/ole">
            <p:oleObj spid="_x0000_s58373" name="Equazione" r:id="rId7" imgW="1358310" imgH="444307" progId="Equation.3">
              <p:embed/>
            </p:oleObj>
          </a:graphicData>
        </a:graphic>
      </p:graphicFrame>
      <p:graphicFrame>
        <p:nvGraphicFramePr>
          <p:cNvPr id="34822" name="Object 9"/>
          <p:cNvGraphicFramePr>
            <a:graphicFrameLocks noChangeAspect="1"/>
          </p:cNvGraphicFramePr>
          <p:nvPr/>
        </p:nvGraphicFramePr>
        <p:xfrm>
          <a:off x="322263" y="5500688"/>
          <a:ext cx="2541587" cy="1044575"/>
        </p:xfrm>
        <a:graphic>
          <a:graphicData uri="http://schemas.openxmlformats.org/presentationml/2006/ole">
            <p:oleObj spid="_x0000_s58374" name="Equazione" r:id="rId8" imgW="1054100" imgH="431800" progId="Equation.3">
              <p:embed/>
            </p:oleObj>
          </a:graphicData>
        </a:graphic>
      </p:graphicFrame>
      <p:sp>
        <p:nvSpPr>
          <p:cNvPr id="34826" name="CasellaDiTesto 16"/>
          <p:cNvSpPr txBox="1">
            <a:spLocks noChangeArrowheads="1"/>
          </p:cNvSpPr>
          <p:nvPr/>
        </p:nvSpPr>
        <p:spPr bwMode="auto">
          <a:xfrm>
            <a:off x="685800" y="2514600"/>
            <a:ext cx="63055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t>With </a:t>
            </a:r>
            <a:r>
              <a:rPr lang="el-GR"/>
              <a:t>α</a:t>
            </a:r>
            <a:r>
              <a:rPr lang="it-IT"/>
              <a:t> and </a:t>
            </a:r>
            <a:r>
              <a:rPr lang="el-GR"/>
              <a:t>μ</a:t>
            </a:r>
            <a:r>
              <a:rPr lang="it-IT"/>
              <a:t> Lagrange multipliers, POSITIVE</a:t>
            </a:r>
            <a:endParaRPr lang="en-GB"/>
          </a:p>
        </p:txBody>
      </p:sp>
    </p:spTree>
    <p:extLst>
      <p:ext uri="{BB962C8B-B14F-4D97-AF65-F5344CB8AC3E}">
        <p14:creationId xmlns="" xmlns:p14="http://schemas.microsoft.com/office/powerpoint/2010/main" val="221552269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2"/>
          <p:cNvSpPr>
            <a:spLocks noGrp="1" noChangeArrowheads="1"/>
          </p:cNvSpPr>
          <p:nvPr>
            <p:ph type="title"/>
          </p:nvPr>
        </p:nvSpPr>
        <p:spPr/>
        <p:txBody>
          <a:bodyPr/>
          <a:lstStyle/>
          <a:p>
            <a:pPr eaLnBrk="1" hangingPunct="1"/>
            <a:r>
              <a:rPr lang="en-US" smtClean="0"/>
              <a:t>The Dual Problem</a:t>
            </a:r>
          </a:p>
        </p:txBody>
      </p:sp>
      <p:sp>
        <p:nvSpPr>
          <p:cNvPr id="35847" name="Rectangle 3"/>
          <p:cNvSpPr>
            <a:spLocks noGrp="1" noChangeArrowheads="1"/>
          </p:cNvSpPr>
          <p:nvPr>
            <p:ph idx="1"/>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b="1" smtClean="0"/>
          </a:p>
          <a:p>
            <a:pPr eaLnBrk="1" hangingPunct="1"/>
            <a:endParaRPr lang="en-US" b="1" smtClean="0"/>
          </a:p>
          <a:p>
            <a:pPr eaLnBrk="1" hangingPunct="1"/>
            <a:endParaRPr lang="en-US" b="1" smtClean="0"/>
          </a:p>
          <a:p>
            <a:pPr eaLnBrk="1" hangingPunct="1"/>
            <a:endParaRPr lang="en-US" smtClean="0"/>
          </a:p>
        </p:txBody>
      </p:sp>
      <p:graphicFrame>
        <p:nvGraphicFramePr>
          <p:cNvPr id="35842" name="Object 13"/>
          <p:cNvGraphicFramePr>
            <a:graphicFrameLocks noChangeAspect="1"/>
          </p:cNvGraphicFramePr>
          <p:nvPr/>
        </p:nvGraphicFramePr>
        <p:xfrm>
          <a:off x="533400" y="5105400"/>
          <a:ext cx="6762750" cy="1377950"/>
        </p:xfrm>
        <a:graphic>
          <a:graphicData uri="http://schemas.openxmlformats.org/presentationml/2006/ole">
            <p:oleObj spid="_x0000_s59394" name="Equazione" r:id="rId4" imgW="2184400" imgH="444500" progId="Equation.3">
              <p:embed/>
            </p:oleObj>
          </a:graphicData>
        </a:graphic>
      </p:graphicFrame>
      <p:graphicFrame>
        <p:nvGraphicFramePr>
          <p:cNvPr id="35843" name="Object 9"/>
          <p:cNvGraphicFramePr>
            <a:graphicFrameLocks noChangeAspect="1"/>
          </p:cNvGraphicFramePr>
          <p:nvPr/>
        </p:nvGraphicFramePr>
        <p:xfrm>
          <a:off x="457200" y="1600200"/>
          <a:ext cx="6953250" cy="2392363"/>
        </p:xfrm>
        <a:graphic>
          <a:graphicData uri="http://schemas.openxmlformats.org/presentationml/2006/ole">
            <p:oleObj spid="_x0000_s59395" name="Equazione" r:id="rId5" imgW="2882900" imgH="990600" progId="Equation.3">
              <p:embed/>
            </p:oleObj>
          </a:graphicData>
        </a:graphic>
      </p:graphicFrame>
      <p:graphicFrame>
        <p:nvGraphicFramePr>
          <p:cNvPr id="35844" name="Object 10"/>
          <p:cNvGraphicFramePr>
            <a:graphicFrameLocks noChangeAspect="1"/>
          </p:cNvGraphicFramePr>
          <p:nvPr/>
        </p:nvGraphicFramePr>
        <p:xfrm>
          <a:off x="3352800" y="4267200"/>
          <a:ext cx="1808163" cy="584200"/>
        </p:xfrm>
        <a:graphic>
          <a:graphicData uri="http://schemas.openxmlformats.org/presentationml/2006/ole">
            <p:oleObj spid="_x0000_s59396" name="Equazione" r:id="rId6" imgW="748975" imgH="241195" progId="Equation.3">
              <p:embed/>
            </p:oleObj>
          </a:graphicData>
        </a:graphic>
      </p:graphicFrame>
      <p:graphicFrame>
        <p:nvGraphicFramePr>
          <p:cNvPr id="35845" name="Object 11"/>
          <p:cNvGraphicFramePr>
            <a:graphicFrameLocks noChangeAspect="1"/>
          </p:cNvGraphicFramePr>
          <p:nvPr/>
        </p:nvGraphicFramePr>
        <p:xfrm>
          <a:off x="990600" y="4114800"/>
          <a:ext cx="1714500" cy="1044575"/>
        </p:xfrm>
        <a:graphic>
          <a:graphicData uri="http://schemas.openxmlformats.org/presentationml/2006/ole">
            <p:oleObj spid="_x0000_s59397" name="Equazione" r:id="rId7" imgW="710891" imgH="431613" progId="Equation.3">
              <p:embed/>
            </p:oleObj>
          </a:graphicData>
        </a:graphic>
      </p:graphicFrame>
      <p:sp>
        <p:nvSpPr>
          <p:cNvPr id="35848" name="CasellaDiTesto 14"/>
          <p:cNvSpPr txBox="1">
            <a:spLocks noChangeArrowheads="1"/>
          </p:cNvSpPr>
          <p:nvPr/>
        </p:nvSpPr>
        <p:spPr bwMode="auto">
          <a:xfrm>
            <a:off x="0" y="4267200"/>
            <a:ext cx="8064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t>With</a:t>
            </a:r>
          </a:p>
        </p:txBody>
      </p:sp>
    </p:spTree>
    <p:extLst>
      <p:ext uri="{BB962C8B-B14F-4D97-AF65-F5344CB8AC3E}">
        <p14:creationId xmlns="" xmlns:p14="http://schemas.microsoft.com/office/powerpoint/2010/main" val="23096624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smtClean="0"/>
              <a:t>The Optimization Problem</a:t>
            </a:r>
          </a:p>
        </p:txBody>
      </p:sp>
      <p:sp>
        <p:nvSpPr>
          <p:cNvPr id="36868" name="Rectangle 3"/>
          <p:cNvSpPr>
            <a:spLocks noGrp="1" noChangeArrowheads="1"/>
          </p:cNvSpPr>
          <p:nvPr>
            <p:ph idx="1"/>
          </p:nvPr>
        </p:nvSpPr>
        <p:spPr/>
        <p:txBody>
          <a:bodyPr>
            <a:normAutofit fontScale="77500" lnSpcReduction="20000"/>
          </a:bodyPr>
          <a:lstStyle/>
          <a:p>
            <a:pPr eaLnBrk="1" hangingPunct="1"/>
            <a:r>
              <a:rPr lang="en-US" dirty="0" smtClean="0"/>
              <a:t>The dual of this new constrained optimization problem is</a:t>
            </a:r>
          </a:p>
          <a:p>
            <a:pPr eaLnBrk="1" hangingPunct="1"/>
            <a:endParaRPr lang="en-US" dirty="0" smtClean="0"/>
          </a:p>
          <a:p>
            <a:pPr eaLnBrk="1" hangingPunct="1"/>
            <a:endParaRPr lang="en-US" dirty="0" smtClean="0"/>
          </a:p>
          <a:p>
            <a:pPr eaLnBrk="1" hangingPunct="1"/>
            <a:endParaRPr lang="en-US" dirty="0" smtClean="0"/>
          </a:p>
          <a:p>
            <a:pPr eaLnBrk="1" hangingPunct="1"/>
            <a:r>
              <a:rPr lang="en-GB" dirty="0" smtClean="0"/>
              <a:t>New </a:t>
            </a:r>
            <a:r>
              <a:rPr lang="en-GB" dirty="0" err="1" smtClean="0"/>
              <a:t>constrainsderive</a:t>
            </a:r>
            <a:r>
              <a:rPr lang="en-GB" dirty="0" smtClean="0"/>
              <a:t> from                            since </a:t>
            </a:r>
            <a:r>
              <a:rPr lang="el-GR" dirty="0" smtClean="0"/>
              <a:t>μ</a:t>
            </a:r>
            <a:r>
              <a:rPr lang="it-IT" dirty="0" smtClean="0"/>
              <a:t> and </a:t>
            </a:r>
            <a:r>
              <a:rPr lang="el-GR" dirty="0" smtClean="0"/>
              <a:t>α</a:t>
            </a:r>
            <a:r>
              <a:rPr lang="it-IT" dirty="0" smtClean="0"/>
              <a:t> are positive.</a:t>
            </a:r>
            <a:endParaRPr lang="en-GB" dirty="0" smtClean="0"/>
          </a:p>
          <a:p>
            <a:pPr eaLnBrk="1" hangingPunct="1"/>
            <a:r>
              <a:rPr lang="en-US" b="1" dirty="0" smtClean="0"/>
              <a:t>w</a:t>
            </a:r>
            <a:r>
              <a:rPr lang="en-US" dirty="0" smtClean="0"/>
              <a:t> is recovered as</a:t>
            </a:r>
          </a:p>
          <a:p>
            <a:pPr eaLnBrk="1" hangingPunct="1"/>
            <a:endParaRPr lang="en-US" dirty="0" smtClean="0"/>
          </a:p>
          <a:p>
            <a:pPr eaLnBrk="1" hangingPunct="1"/>
            <a:r>
              <a:rPr lang="en-US" dirty="0" smtClean="0"/>
              <a:t>This is very similar to the optimization problem in the linear separable case, except that there is an upper bound </a:t>
            </a:r>
            <a:r>
              <a:rPr lang="en-US" i="1" dirty="0" smtClean="0"/>
              <a:t>C</a:t>
            </a:r>
            <a:r>
              <a:rPr lang="en-US" dirty="0" smtClean="0"/>
              <a:t> on </a:t>
            </a:r>
            <a:r>
              <a:rPr lang="en-US" dirty="0" err="1" smtClean="0">
                <a:latin typeface="Symbol" pitchFamily="18" charset="2"/>
              </a:rPr>
              <a:t>a</a:t>
            </a:r>
            <a:r>
              <a:rPr lang="en-US" baseline="-25000" dirty="0" err="1" smtClean="0"/>
              <a:t>i</a:t>
            </a:r>
            <a:r>
              <a:rPr lang="en-US" baseline="-25000" dirty="0" smtClean="0"/>
              <a:t> </a:t>
            </a:r>
            <a:r>
              <a:rPr lang="en-US" dirty="0" smtClean="0"/>
              <a:t>now</a:t>
            </a:r>
          </a:p>
          <a:p>
            <a:pPr eaLnBrk="1" hangingPunct="1"/>
            <a:r>
              <a:rPr lang="en-US" dirty="0" smtClean="0"/>
              <a:t>Once again, a QP solver can be used to find </a:t>
            </a:r>
            <a:r>
              <a:rPr lang="en-US" dirty="0" err="1" smtClean="0">
                <a:latin typeface="Symbol" pitchFamily="18" charset="2"/>
              </a:rPr>
              <a:t>a</a:t>
            </a:r>
            <a:r>
              <a:rPr lang="en-US" baseline="-25000" dirty="0" err="1" smtClean="0"/>
              <a:t>i</a:t>
            </a:r>
            <a:r>
              <a:rPr lang="en-US" dirty="0" smtClean="0"/>
              <a:t> </a:t>
            </a:r>
          </a:p>
        </p:txBody>
      </p:sp>
      <p:sp>
        <p:nvSpPr>
          <p:cNvPr id="36869"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E77704CD-E5B8-4C38-90ED-1A0B4EA31488}" type="slidenum">
              <a:rPr lang="en-US" sz="1400" smtClean="0"/>
              <a:pPr eaLnBrk="1" hangingPunct="1"/>
              <a:t>133</a:t>
            </a:fld>
            <a:endParaRPr lang="en-US" sz="1400" smtClean="0"/>
          </a:p>
        </p:txBody>
      </p:sp>
      <p:pic>
        <p:nvPicPr>
          <p:cNvPr id="36870" name="Picture 5" descr="txp_fig"/>
          <p:cNvPicPr>
            <a:picLocks noChangeAspect="1" noChangeArrowheads="1"/>
          </p:cNvPicPr>
          <p:nvPr>
            <p:custDataLst>
              <p:tags r:id="rId2"/>
            </p:custDataLst>
          </p:nvPr>
        </p:nvPicPr>
        <p:blipFill>
          <a:blip r:embed="rId7" cstate="print">
            <a:extLst>
              <a:ext uri="{28A0092B-C50C-407E-A947-70E740481C1C}">
                <a14:useLocalDpi xmlns="" xmlns:a14="http://schemas.microsoft.com/office/drawing/2010/main" val="0"/>
              </a:ext>
            </a:extLst>
          </a:blip>
          <a:srcRect/>
          <a:stretch>
            <a:fillRect/>
          </a:stretch>
        </p:blipFill>
        <p:spPr bwMode="auto">
          <a:xfrm>
            <a:off x="1695450" y="1531938"/>
            <a:ext cx="6205538"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1" name="Picture 6" descr="txp_fig"/>
          <p:cNvPicPr>
            <a:picLocks noChangeAspect="1" noChangeArrowheads="1"/>
          </p:cNvPicPr>
          <p:nvPr>
            <p:custDataLst>
              <p:tags r:id="rId3"/>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1981200" y="2325688"/>
            <a:ext cx="4681538" cy="746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2" name="Picture 10" descr="txp_fig"/>
          <p:cNvPicPr>
            <a:picLocks noChangeAspect="1" noChangeArrowheads="1"/>
          </p:cNvPicPr>
          <p:nvPr>
            <p:custDataLst>
              <p:tags r:id="rId4"/>
            </p:custDataLst>
          </p:nvPr>
        </p:nvPicPr>
        <p:blipFill>
          <a:blip r:embed="rId9" cstate="print">
            <a:extLst>
              <a:ext uri="{28A0092B-C50C-407E-A947-70E740481C1C}">
                <a14:useLocalDpi xmlns="" xmlns:a14="http://schemas.microsoft.com/office/drawing/2010/main" val="0"/>
              </a:ext>
            </a:extLst>
          </a:blip>
          <a:srcRect/>
          <a:stretch>
            <a:fillRect/>
          </a:stretch>
        </p:blipFill>
        <p:spPr bwMode="auto">
          <a:xfrm>
            <a:off x="3352800" y="3776951"/>
            <a:ext cx="3309938"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36866" name="Object 13"/>
          <p:cNvGraphicFramePr>
            <a:graphicFrameLocks noChangeAspect="1"/>
          </p:cNvGraphicFramePr>
          <p:nvPr>
            <p:extLst>
              <p:ext uri="{D42A27DB-BD31-4B8C-83A1-F6EECF244321}">
                <p14:modId xmlns="" xmlns:p14="http://schemas.microsoft.com/office/powerpoint/2010/main" val="3020644136"/>
              </p:ext>
            </p:extLst>
          </p:nvPr>
        </p:nvGraphicFramePr>
        <p:xfrm>
          <a:off x="4549775" y="2971800"/>
          <a:ext cx="1808163" cy="584200"/>
        </p:xfrm>
        <a:graphic>
          <a:graphicData uri="http://schemas.openxmlformats.org/presentationml/2006/ole">
            <p:oleObj spid="_x0000_s60418" name="Equazione" r:id="rId10" imgW="748975" imgH="241195" progId="Equation.3">
              <p:embed/>
            </p:oleObj>
          </a:graphicData>
        </a:graphic>
      </p:graphicFrame>
    </p:spTree>
    <p:extLst>
      <p:ext uri="{BB962C8B-B14F-4D97-AF65-F5344CB8AC3E}">
        <p14:creationId xmlns="" xmlns:p14="http://schemas.microsoft.com/office/powerpoint/2010/main" val="247794779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egnaposto contenuto 2"/>
          <p:cNvSpPr>
            <a:spLocks noGrp="1"/>
          </p:cNvSpPr>
          <p:nvPr>
            <p:ph idx="1"/>
          </p:nvPr>
        </p:nvSpPr>
        <p:spPr/>
        <p:txBody>
          <a:bodyPr>
            <a:normAutofit lnSpcReduction="10000"/>
          </a:bodyPr>
          <a:lstStyle/>
          <a:p>
            <a:r>
              <a:rPr lang="en-US" sz="2800" smtClean="0"/>
              <a:t>The algorithm try to keep ξ null, maximising the margin</a:t>
            </a:r>
            <a:endParaRPr lang="en-US" sz="2800" i="1" smtClean="0"/>
          </a:p>
          <a:p>
            <a:r>
              <a:rPr lang="en-US" sz="2800" smtClean="0"/>
              <a:t>The algorithm does not minimise the number of error. Instead, it minimises the sum of distances fron the hyperplane </a:t>
            </a:r>
          </a:p>
          <a:p>
            <a:endParaRPr lang="en-US" sz="2800" smtClean="0"/>
          </a:p>
          <a:p>
            <a:r>
              <a:rPr lang="en-US" sz="2800" smtClean="0"/>
              <a:t>When C increases the number of errors tend to lower. At the limit of C tending to infinite, the solution tend to that given by the hard margin formulation, with 0 errors</a:t>
            </a:r>
          </a:p>
        </p:txBody>
      </p:sp>
      <p:sp>
        <p:nvSpPr>
          <p:cNvPr id="37892" name="Segnaposto data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692777A-E8FC-4F96-8D8B-669404C15FF4}" type="datetime1">
              <a:rPr lang="en-US" sz="1400" smtClean="0"/>
              <a:pPr eaLnBrk="1" hangingPunct="1"/>
              <a:t>4/19/2015</a:t>
            </a:fld>
            <a:endParaRPr lang="en-US" sz="1400" smtClean="0"/>
          </a:p>
        </p:txBody>
      </p:sp>
      <p:sp>
        <p:nvSpPr>
          <p:cNvPr id="37893" name="Segnaposto numero diapositiva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5038FFF-A09B-4776-91CE-0304827410C9}" type="slidenum">
              <a:rPr lang="en-US" sz="1400" smtClean="0"/>
              <a:pPr eaLnBrk="1" hangingPunct="1"/>
              <a:t>134</a:t>
            </a:fld>
            <a:endParaRPr lang="en-US" sz="1400" smtClean="0"/>
          </a:p>
        </p:txBody>
      </p:sp>
      <p:graphicFrame>
        <p:nvGraphicFramePr>
          <p:cNvPr id="37890" name="Object 13"/>
          <p:cNvGraphicFramePr>
            <a:graphicFrameLocks noChangeAspect="1"/>
          </p:cNvGraphicFramePr>
          <p:nvPr>
            <p:extLst>
              <p:ext uri="{D42A27DB-BD31-4B8C-83A1-F6EECF244321}">
                <p14:modId xmlns="" xmlns:p14="http://schemas.microsoft.com/office/powerpoint/2010/main" val="1646644740"/>
              </p:ext>
            </p:extLst>
          </p:nvPr>
        </p:nvGraphicFramePr>
        <p:xfrm>
          <a:off x="2895600" y="304800"/>
          <a:ext cx="2325688" cy="1042988"/>
        </p:xfrm>
        <a:graphic>
          <a:graphicData uri="http://schemas.openxmlformats.org/presentationml/2006/ole">
            <p:oleObj spid="_x0000_s61442" name="Equazione" r:id="rId4" imgW="965200" imgH="431800" progId="Equation.3">
              <p:embed/>
            </p:oleObj>
          </a:graphicData>
        </a:graphic>
      </p:graphicFrame>
    </p:spTree>
    <p:extLst>
      <p:ext uri="{BB962C8B-B14F-4D97-AF65-F5344CB8AC3E}">
        <p14:creationId xmlns="" xmlns:p14="http://schemas.microsoft.com/office/powerpoint/2010/main" val="214412223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olo 1"/>
          <p:cNvSpPr>
            <a:spLocks noGrp="1"/>
          </p:cNvSpPr>
          <p:nvPr>
            <p:ph type="title"/>
          </p:nvPr>
        </p:nvSpPr>
        <p:spPr/>
        <p:txBody>
          <a:bodyPr/>
          <a:lstStyle/>
          <a:p>
            <a:r>
              <a:rPr lang="en-GB" smtClean="0"/>
              <a:t>Soft margin is more robust</a:t>
            </a:r>
          </a:p>
        </p:txBody>
      </p:sp>
      <p:sp>
        <p:nvSpPr>
          <p:cNvPr id="70659" name="Segnaposto numero diapositiva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B1B022A-B88E-4595-9199-B7E08640C3B0}" type="slidenum">
              <a:rPr lang="en-US" sz="1400" smtClean="0"/>
              <a:pPr eaLnBrk="1" hangingPunct="1"/>
              <a:t>135</a:t>
            </a:fld>
            <a:endParaRPr lang="en-US" sz="1400" smtClean="0"/>
          </a:p>
        </p:txBody>
      </p:sp>
      <p:pic>
        <p:nvPicPr>
          <p:cNvPr id="70660" name="Picture 2"/>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rcRect l="13268" t="17653" r="9970" b="14418"/>
          <a:stretch>
            <a:fillRect/>
          </a:stretch>
        </p:blipFill>
        <p:spPr>
          <a:xfrm>
            <a:off x="33338" y="1752600"/>
            <a:ext cx="9110662" cy="4724400"/>
          </a:xfrm>
        </p:spPr>
      </p:pic>
    </p:spTree>
    <p:extLst>
      <p:ext uri="{BB962C8B-B14F-4D97-AF65-F5344CB8AC3E}">
        <p14:creationId xmlns="" xmlns:p14="http://schemas.microsoft.com/office/powerpoint/2010/main" val="327552935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pPr eaLnBrk="1" hangingPunct="1"/>
            <a:r>
              <a:rPr lang="en-US" smtClean="0"/>
              <a:t>Extension to Non-linear Decision Boundary</a:t>
            </a:r>
          </a:p>
        </p:txBody>
      </p:sp>
      <p:sp>
        <p:nvSpPr>
          <p:cNvPr id="71683" name="Rectangle 3"/>
          <p:cNvSpPr>
            <a:spLocks noGrp="1" noChangeArrowheads="1"/>
          </p:cNvSpPr>
          <p:nvPr>
            <p:ph idx="1"/>
          </p:nvPr>
        </p:nvSpPr>
        <p:spPr/>
        <p:txBody>
          <a:bodyPr>
            <a:normAutofit fontScale="77500" lnSpcReduction="20000"/>
          </a:bodyPr>
          <a:lstStyle/>
          <a:p>
            <a:pPr eaLnBrk="1" hangingPunct="1"/>
            <a:r>
              <a:rPr lang="en-US" smtClean="0"/>
              <a:t>So far, we have only considered large-margin classifier with a linear decision boundary</a:t>
            </a:r>
          </a:p>
          <a:p>
            <a:pPr eaLnBrk="1" hangingPunct="1"/>
            <a:r>
              <a:rPr lang="en-US" smtClean="0"/>
              <a:t>How to generalize it to become nonlinear?</a:t>
            </a:r>
          </a:p>
          <a:p>
            <a:pPr eaLnBrk="1" hangingPunct="1"/>
            <a:r>
              <a:rPr lang="en-US" smtClean="0"/>
              <a:t>Key idea: transform </a:t>
            </a:r>
            <a:r>
              <a:rPr lang="en-US" b="1" smtClean="0"/>
              <a:t>x</a:t>
            </a:r>
            <a:r>
              <a:rPr lang="en-US" baseline="-25000" smtClean="0"/>
              <a:t>i</a:t>
            </a:r>
            <a:r>
              <a:rPr lang="en-US" smtClean="0"/>
              <a:t> to a higher dimensional space to “make life easier”</a:t>
            </a:r>
          </a:p>
          <a:p>
            <a:pPr lvl="1" eaLnBrk="1" hangingPunct="1"/>
            <a:r>
              <a:rPr lang="en-US" smtClean="0"/>
              <a:t>Input space: the space the point </a:t>
            </a:r>
            <a:r>
              <a:rPr lang="en-US" b="1" smtClean="0"/>
              <a:t>x</a:t>
            </a:r>
            <a:r>
              <a:rPr lang="en-US" baseline="-25000" smtClean="0"/>
              <a:t>i</a:t>
            </a:r>
            <a:r>
              <a:rPr lang="en-US" smtClean="0"/>
              <a:t> are located</a:t>
            </a:r>
          </a:p>
          <a:p>
            <a:pPr lvl="1" eaLnBrk="1" hangingPunct="1"/>
            <a:r>
              <a:rPr lang="en-US" smtClean="0"/>
              <a:t>Feature space: the space of </a:t>
            </a:r>
            <a:r>
              <a:rPr lang="en-US" smtClean="0">
                <a:latin typeface="Symbol" pitchFamily="18" charset="2"/>
              </a:rPr>
              <a:t>f</a:t>
            </a:r>
            <a:r>
              <a:rPr lang="en-US" smtClean="0"/>
              <a:t>(</a:t>
            </a:r>
            <a:r>
              <a:rPr lang="en-US" b="1" smtClean="0"/>
              <a:t>x</a:t>
            </a:r>
            <a:r>
              <a:rPr lang="en-US" baseline="-25000" smtClean="0"/>
              <a:t>i</a:t>
            </a:r>
            <a:r>
              <a:rPr lang="en-US" smtClean="0"/>
              <a:t>) after transformation</a:t>
            </a:r>
          </a:p>
          <a:p>
            <a:pPr eaLnBrk="1" hangingPunct="1"/>
            <a:r>
              <a:rPr lang="en-US" smtClean="0"/>
              <a:t>Why transform?</a:t>
            </a:r>
          </a:p>
          <a:p>
            <a:pPr lvl="1" eaLnBrk="1" hangingPunct="1"/>
            <a:r>
              <a:rPr lang="en-US" smtClean="0"/>
              <a:t>Linear operation in the feature space is equivalent to non-linear operation in input space</a:t>
            </a:r>
          </a:p>
          <a:p>
            <a:pPr lvl="1" eaLnBrk="1" hangingPunct="1"/>
            <a:r>
              <a:rPr lang="en-US" smtClean="0"/>
              <a:t>Classification can become easier with a proper transformation. In the XOR problem, for example, adding a new feature of x</a:t>
            </a:r>
            <a:r>
              <a:rPr lang="en-US" baseline="-25000" smtClean="0"/>
              <a:t>1</a:t>
            </a:r>
            <a:r>
              <a:rPr lang="en-US" smtClean="0"/>
              <a:t>x</a:t>
            </a:r>
            <a:r>
              <a:rPr lang="en-US" baseline="-25000" smtClean="0"/>
              <a:t>2</a:t>
            </a:r>
            <a:r>
              <a:rPr lang="en-US" smtClean="0"/>
              <a:t> make the problem linearly separable</a:t>
            </a:r>
          </a:p>
        </p:txBody>
      </p:sp>
      <p:sp>
        <p:nvSpPr>
          <p:cNvPr id="71684"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2E2BE7B-8DD0-40E9-B801-021AF9324C53}" type="slidenum">
              <a:rPr lang="en-US" sz="1400" smtClean="0"/>
              <a:pPr eaLnBrk="1" hangingPunct="1"/>
              <a:t>136</a:t>
            </a:fld>
            <a:endParaRPr lang="en-US" sz="1400" smtClean="0"/>
          </a:p>
        </p:txBody>
      </p:sp>
    </p:spTree>
    <p:extLst>
      <p:ext uri="{BB962C8B-B14F-4D97-AF65-F5344CB8AC3E}">
        <p14:creationId xmlns="" xmlns:p14="http://schemas.microsoft.com/office/powerpoint/2010/main" val="35427773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olo 1"/>
          <p:cNvSpPr>
            <a:spLocks noGrp="1"/>
          </p:cNvSpPr>
          <p:nvPr>
            <p:ph type="title"/>
          </p:nvPr>
        </p:nvSpPr>
        <p:spPr/>
        <p:txBody>
          <a:bodyPr/>
          <a:lstStyle/>
          <a:p>
            <a:r>
              <a:rPr lang="en-GB" smtClean="0"/>
              <a:t>XOR</a:t>
            </a:r>
          </a:p>
        </p:txBody>
      </p:sp>
      <p:graphicFrame>
        <p:nvGraphicFramePr>
          <p:cNvPr id="6" name="Segnaposto contenuto 5"/>
          <p:cNvGraphicFramePr>
            <a:graphicFrameLocks noGrp="1"/>
          </p:cNvGraphicFramePr>
          <p:nvPr>
            <p:ph idx="1"/>
          </p:nvPr>
        </p:nvGraphicFramePr>
        <p:xfrm>
          <a:off x="914400" y="1066800"/>
          <a:ext cx="2743200" cy="2286000"/>
        </p:xfrm>
        <a:graphic>
          <a:graphicData uri="http://schemas.openxmlformats.org/drawingml/2006/table">
            <a:tbl>
              <a:tblPr firstRow="1" bandRow="1">
                <a:tableStyleId>{2D5ABB26-0587-4C30-8999-92F81FD0307C}</a:tableStyleId>
              </a:tblPr>
              <a:tblGrid>
                <a:gridCol w="914400"/>
                <a:gridCol w="914400"/>
                <a:gridCol w="914400"/>
              </a:tblGrid>
              <a:tr h="370840">
                <a:tc>
                  <a:txBody>
                    <a:bodyPr/>
                    <a:lstStyle/>
                    <a:p>
                      <a:r>
                        <a:rPr lang="en-GB" sz="2400" b="1" dirty="0" smtClean="0"/>
                        <a:t>X</a:t>
                      </a:r>
                      <a:endParaRPr lang="en-GB" sz="2400" b="1" dirty="0"/>
                    </a:p>
                  </a:txBody>
                  <a:tcPr/>
                </a:tc>
                <a:tc>
                  <a:txBody>
                    <a:bodyPr/>
                    <a:lstStyle/>
                    <a:p>
                      <a:r>
                        <a:rPr lang="en-GB" sz="2400" b="1" dirty="0" smtClean="0"/>
                        <a:t>Y</a:t>
                      </a:r>
                      <a:endParaRPr lang="en-GB" sz="2400" b="1" dirty="0"/>
                    </a:p>
                  </a:txBody>
                  <a:tcPr/>
                </a:tc>
                <a:tc>
                  <a:txBody>
                    <a:bodyPr/>
                    <a:lstStyle/>
                    <a:p>
                      <a:endParaRPr lang="en-GB" sz="2400" b="1" dirty="0"/>
                    </a:p>
                  </a:txBody>
                  <a:tcPr/>
                </a:tc>
              </a:tr>
              <a:tr h="370840">
                <a:tc>
                  <a:txBody>
                    <a:bodyPr/>
                    <a:lstStyle/>
                    <a:p>
                      <a:r>
                        <a:rPr lang="en-GB" sz="2400" dirty="0" smtClean="0"/>
                        <a:t>0</a:t>
                      </a:r>
                      <a:endParaRPr lang="en-GB" sz="2400" dirty="0"/>
                    </a:p>
                  </a:txBody>
                  <a:tcPr/>
                </a:tc>
                <a:tc>
                  <a:txBody>
                    <a:bodyPr/>
                    <a:lstStyle/>
                    <a:p>
                      <a:r>
                        <a:rPr lang="en-GB" sz="2400" dirty="0" smtClean="0"/>
                        <a:t>0</a:t>
                      </a:r>
                      <a:endParaRPr lang="en-GB" sz="2400" dirty="0"/>
                    </a:p>
                  </a:txBody>
                  <a:tcPr/>
                </a:tc>
                <a:tc>
                  <a:txBody>
                    <a:bodyPr/>
                    <a:lstStyle/>
                    <a:p>
                      <a:r>
                        <a:rPr lang="en-GB" sz="2400" dirty="0" smtClean="0"/>
                        <a:t>0</a:t>
                      </a:r>
                      <a:endParaRPr lang="en-GB" sz="2400" dirty="0"/>
                    </a:p>
                  </a:txBody>
                  <a:tcPr/>
                </a:tc>
              </a:tr>
              <a:tr h="370840">
                <a:tc>
                  <a:txBody>
                    <a:bodyPr/>
                    <a:lstStyle/>
                    <a:p>
                      <a:r>
                        <a:rPr lang="en-GB" sz="2400" dirty="0" smtClean="0"/>
                        <a:t>0</a:t>
                      </a:r>
                      <a:endParaRPr lang="en-GB" sz="2400" dirty="0"/>
                    </a:p>
                  </a:txBody>
                  <a:tcPr/>
                </a:tc>
                <a:tc>
                  <a:txBody>
                    <a:bodyPr/>
                    <a:lstStyle/>
                    <a:p>
                      <a:r>
                        <a:rPr lang="en-GB" sz="2400" dirty="0" smtClean="0"/>
                        <a:t>1</a:t>
                      </a:r>
                      <a:endParaRPr lang="en-GB" sz="2400" dirty="0"/>
                    </a:p>
                  </a:txBody>
                  <a:tcPr/>
                </a:tc>
                <a:tc>
                  <a:txBody>
                    <a:bodyPr/>
                    <a:lstStyle/>
                    <a:p>
                      <a:r>
                        <a:rPr lang="en-GB" sz="2400" dirty="0" smtClean="0"/>
                        <a:t>1</a:t>
                      </a:r>
                      <a:endParaRPr lang="en-GB" sz="2400" dirty="0"/>
                    </a:p>
                  </a:txBody>
                  <a:tcPr/>
                </a:tc>
              </a:tr>
              <a:tr h="370840">
                <a:tc>
                  <a:txBody>
                    <a:bodyPr/>
                    <a:lstStyle/>
                    <a:p>
                      <a:r>
                        <a:rPr lang="en-GB" sz="2400" dirty="0" smtClean="0"/>
                        <a:t>1</a:t>
                      </a:r>
                      <a:endParaRPr lang="en-GB" sz="2400" dirty="0"/>
                    </a:p>
                  </a:txBody>
                  <a:tcPr/>
                </a:tc>
                <a:tc>
                  <a:txBody>
                    <a:bodyPr/>
                    <a:lstStyle/>
                    <a:p>
                      <a:r>
                        <a:rPr lang="en-GB" sz="2400" dirty="0" smtClean="0"/>
                        <a:t>0</a:t>
                      </a:r>
                      <a:endParaRPr lang="en-GB" sz="2400" dirty="0"/>
                    </a:p>
                  </a:txBody>
                  <a:tcPr/>
                </a:tc>
                <a:tc>
                  <a:txBody>
                    <a:bodyPr/>
                    <a:lstStyle/>
                    <a:p>
                      <a:r>
                        <a:rPr lang="en-GB" sz="2400" dirty="0" smtClean="0"/>
                        <a:t>1</a:t>
                      </a:r>
                      <a:endParaRPr lang="en-GB" sz="2400" dirty="0"/>
                    </a:p>
                  </a:txBody>
                  <a:tcPr/>
                </a:tc>
              </a:tr>
              <a:tr h="370840">
                <a:tc>
                  <a:txBody>
                    <a:bodyPr/>
                    <a:lstStyle/>
                    <a:p>
                      <a:r>
                        <a:rPr lang="en-GB" sz="2400" dirty="0" smtClean="0"/>
                        <a:t>1</a:t>
                      </a:r>
                      <a:endParaRPr lang="en-GB" sz="2400" dirty="0"/>
                    </a:p>
                  </a:txBody>
                  <a:tcPr/>
                </a:tc>
                <a:tc>
                  <a:txBody>
                    <a:bodyPr/>
                    <a:lstStyle/>
                    <a:p>
                      <a:r>
                        <a:rPr lang="en-GB" sz="2400" dirty="0" smtClean="0"/>
                        <a:t>1</a:t>
                      </a:r>
                      <a:endParaRPr lang="en-GB" sz="2400" dirty="0"/>
                    </a:p>
                  </a:txBody>
                  <a:tcPr/>
                </a:tc>
                <a:tc>
                  <a:txBody>
                    <a:bodyPr/>
                    <a:lstStyle/>
                    <a:p>
                      <a:r>
                        <a:rPr lang="en-GB" sz="2400" dirty="0" smtClean="0"/>
                        <a:t>0</a:t>
                      </a:r>
                      <a:endParaRPr lang="en-GB" sz="2400" dirty="0"/>
                    </a:p>
                  </a:txBody>
                  <a:tcPr/>
                </a:tc>
              </a:tr>
            </a:tbl>
          </a:graphicData>
        </a:graphic>
      </p:graphicFrame>
      <p:sp>
        <p:nvSpPr>
          <p:cNvPr id="72723" name="Segnaposto numero diapositiva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1B07B04-592C-44C4-B020-BCEA892DF0BB}" type="slidenum">
              <a:rPr lang="en-US" sz="1400" smtClean="0"/>
              <a:pPr eaLnBrk="1" hangingPunct="1"/>
              <a:t>137</a:t>
            </a:fld>
            <a:endParaRPr lang="en-US" sz="1400" smtClean="0"/>
          </a:p>
        </p:txBody>
      </p:sp>
      <p:sp>
        <p:nvSpPr>
          <p:cNvPr id="72724" name="Line 33"/>
          <p:cNvSpPr>
            <a:spLocks noChangeShapeType="1"/>
          </p:cNvSpPr>
          <p:nvPr/>
        </p:nvSpPr>
        <p:spPr bwMode="auto">
          <a:xfrm flipV="1">
            <a:off x="4846638" y="1143000"/>
            <a:ext cx="0" cy="2209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2725" name="Line 34"/>
          <p:cNvSpPr>
            <a:spLocks noChangeShapeType="1"/>
          </p:cNvSpPr>
          <p:nvPr/>
        </p:nvSpPr>
        <p:spPr bwMode="auto">
          <a:xfrm rot="5400000" flipV="1">
            <a:off x="5829300" y="2095500"/>
            <a:ext cx="0" cy="2209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2726" name="Oval 35"/>
          <p:cNvSpPr>
            <a:spLocks noChangeArrowheads="1"/>
          </p:cNvSpPr>
          <p:nvPr/>
        </p:nvSpPr>
        <p:spPr bwMode="auto">
          <a:xfrm>
            <a:off x="4724400" y="3048000"/>
            <a:ext cx="228600" cy="228600"/>
          </a:xfrm>
          <a:prstGeom prst="ellipse">
            <a:avLst/>
          </a:prstGeom>
          <a:solidFill>
            <a:schemeClr val="bg1"/>
          </a:solidFill>
          <a:ln w="9525">
            <a:solidFill>
              <a:schemeClr val="tx1"/>
            </a:solidFill>
            <a:round/>
            <a:headEnd/>
            <a:tailEnd/>
          </a:ln>
        </p:spPr>
        <p:txBody>
          <a:bodyPr wrap="none" anchor="ctr"/>
          <a:lstStyle/>
          <a:p>
            <a:endParaRPr lang="en-GB"/>
          </a:p>
        </p:txBody>
      </p:sp>
      <p:sp>
        <p:nvSpPr>
          <p:cNvPr id="72727" name="Oval 36"/>
          <p:cNvSpPr>
            <a:spLocks noChangeArrowheads="1"/>
          </p:cNvSpPr>
          <p:nvPr/>
        </p:nvSpPr>
        <p:spPr bwMode="auto">
          <a:xfrm>
            <a:off x="6400800" y="3048000"/>
            <a:ext cx="228600" cy="228600"/>
          </a:xfrm>
          <a:prstGeom prst="ellipse">
            <a:avLst/>
          </a:prstGeom>
          <a:solidFill>
            <a:srgbClr val="FF0000"/>
          </a:solidFill>
          <a:ln w="9525">
            <a:solidFill>
              <a:schemeClr val="tx1"/>
            </a:solidFill>
            <a:round/>
            <a:headEnd/>
            <a:tailEnd/>
          </a:ln>
        </p:spPr>
        <p:txBody>
          <a:bodyPr wrap="none" anchor="ctr"/>
          <a:lstStyle/>
          <a:p>
            <a:endParaRPr lang="en-GB"/>
          </a:p>
        </p:txBody>
      </p:sp>
      <p:sp>
        <p:nvSpPr>
          <p:cNvPr id="72728" name="Oval 37"/>
          <p:cNvSpPr>
            <a:spLocks noChangeArrowheads="1"/>
          </p:cNvSpPr>
          <p:nvPr/>
        </p:nvSpPr>
        <p:spPr bwMode="auto">
          <a:xfrm>
            <a:off x="4724400" y="1371600"/>
            <a:ext cx="228600" cy="228600"/>
          </a:xfrm>
          <a:prstGeom prst="ellipse">
            <a:avLst/>
          </a:prstGeom>
          <a:solidFill>
            <a:srgbClr val="FF0000"/>
          </a:solidFill>
          <a:ln w="9525">
            <a:solidFill>
              <a:schemeClr val="tx1"/>
            </a:solidFill>
            <a:round/>
            <a:headEnd/>
            <a:tailEnd/>
          </a:ln>
        </p:spPr>
        <p:txBody>
          <a:bodyPr wrap="none" anchor="ctr"/>
          <a:lstStyle/>
          <a:p>
            <a:endParaRPr lang="en-GB"/>
          </a:p>
        </p:txBody>
      </p:sp>
      <p:sp>
        <p:nvSpPr>
          <p:cNvPr id="72729" name="Oval 38"/>
          <p:cNvSpPr>
            <a:spLocks noChangeArrowheads="1"/>
          </p:cNvSpPr>
          <p:nvPr/>
        </p:nvSpPr>
        <p:spPr bwMode="auto">
          <a:xfrm>
            <a:off x="6400800" y="1371600"/>
            <a:ext cx="228600" cy="228600"/>
          </a:xfrm>
          <a:prstGeom prst="ellipse">
            <a:avLst/>
          </a:prstGeom>
          <a:solidFill>
            <a:schemeClr val="bg1"/>
          </a:solidFill>
          <a:ln w="9525">
            <a:solidFill>
              <a:schemeClr val="tx1"/>
            </a:solidFill>
            <a:round/>
            <a:headEnd/>
            <a:tailEnd/>
          </a:ln>
        </p:spPr>
        <p:txBody>
          <a:bodyPr wrap="none" anchor="ctr"/>
          <a:lstStyle/>
          <a:p>
            <a:endParaRPr lang="en-GB"/>
          </a:p>
        </p:txBody>
      </p:sp>
      <p:sp>
        <p:nvSpPr>
          <p:cNvPr id="72730" name="CasellaDiTesto 13"/>
          <p:cNvSpPr txBox="1">
            <a:spLocks noChangeArrowheads="1"/>
          </p:cNvSpPr>
          <p:nvPr/>
        </p:nvSpPr>
        <p:spPr bwMode="auto">
          <a:xfrm>
            <a:off x="5105400" y="914400"/>
            <a:ext cx="34369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t>Is not linearly separable</a:t>
            </a:r>
          </a:p>
        </p:txBody>
      </p:sp>
      <p:sp>
        <p:nvSpPr>
          <p:cNvPr id="72731" name="Freccia in giù 14"/>
          <p:cNvSpPr>
            <a:spLocks noChangeArrowheads="1"/>
          </p:cNvSpPr>
          <p:nvPr/>
        </p:nvSpPr>
        <p:spPr bwMode="auto">
          <a:xfrm>
            <a:off x="1524000" y="3581400"/>
            <a:ext cx="1447800" cy="381000"/>
          </a:xfrm>
          <a:prstGeom prst="downArrow">
            <a:avLst>
              <a:gd name="adj1" fmla="val 50000"/>
              <a:gd name="adj2" fmla="val 50000"/>
            </a:avLst>
          </a:prstGeom>
          <a:solidFill>
            <a:schemeClr val="accent1"/>
          </a:solidFill>
          <a:ln w="9525" algn="ctr">
            <a:solidFill>
              <a:schemeClr val="tx1"/>
            </a:solidFill>
            <a:miter lim="800000"/>
            <a:headEnd/>
            <a:tailEnd/>
          </a:ln>
        </p:spPr>
        <p:txBody>
          <a:bodyPr wrap="none"/>
          <a:lstStyle/>
          <a:p>
            <a:endParaRPr lang="en-GB"/>
          </a:p>
        </p:txBody>
      </p:sp>
      <p:graphicFrame>
        <p:nvGraphicFramePr>
          <p:cNvPr id="16" name="Segnaposto contenuto 5"/>
          <p:cNvGraphicFramePr>
            <a:graphicFrameLocks/>
          </p:cNvGraphicFramePr>
          <p:nvPr/>
        </p:nvGraphicFramePr>
        <p:xfrm>
          <a:off x="304800" y="4114800"/>
          <a:ext cx="3276600" cy="2286000"/>
        </p:xfrm>
        <a:graphic>
          <a:graphicData uri="http://schemas.openxmlformats.org/drawingml/2006/table">
            <a:tbl>
              <a:tblPr firstRow="1" bandRow="1">
                <a:tableStyleId>{2D5ABB26-0587-4C30-8999-92F81FD0307C}</a:tableStyleId>
              </a:tblPr>
              <a:tblGrid>
                <a:gridCol w="819150"/>
                <a:gridCol w="819150"/>
                <a:gridCol w="819150"/>
                <a:gridCol w="819150"/>
              </a:tblGrid>
              <a:tr h="370840">
                <a:tc>
                  <a:txBody>
                    <a:bodyPr/>
                    <a:lstStyle/>
                    <a:p>
                      <a:r>
                        <a:rPr lang="en-GB" sz="2400" b="1" dirty="0" smtClean="0"/>
                        <a:t>X</a:t>
                      </a:r>
                      <a:endParaRPr lang="en-GB" sz="2400" b="1" dirty="0"/>
                    </a:p>
                  </a:txBody>
                  <a:tcPr/>
                </a:tc>
                <a:tc>
                  <a:txBody>
                    <a:bodyPr/>
                    <a:lstStyle/>
                    <a:p>
                      <a:r>
                        <a:rPr lang="en-GB" sz="2400" b="1" dirty="0" smtClean="0"/>
                        <a:t>Y</a:t>
                      </a:r>
                      <a:endParaRPr lang="en-GB" sz="2400" b="1" dirty="0"/>
                    </a:p>
                  </a:txBody>
                  <a:tcPr/>
                </a:tc>
                <a:tc>
                  <a:txBody>
                    <a:bodyPr/>
                    <a:lstStyle/>
                    <a:p>
                      <a:r>
                        <a:rPr lang="en-GB" sz="2400" b="1" dirty="0" smtClean="0"/>
                        <a:t>XY</a:t>
                      </a:r>
                      <a:endParaRPr lang="en-GB" sz="2400" b="1" dirty="0"/>
                    </a:p>
                  </a:txBody>
                  <a:tcPr/>
                </a:tc>
                <a:tc>
                  <a:txBody>
                    <a:bodyPr/>
                    <a:lstStyle/>
                    <a:p>
                      <a:endParaRPr lang="en-GB" sz="2400" b="1" dirty="0"/>
                    </a:p>
                  </a:txBody>
                  <a:tcPr/>
                </a:tc>
              </a:tr>
              <a:tr h="370840">
                <a:tc>
                  <a:txBody>
                    <a:bodyPr/>
                    <a:lstStyle/>
                    <a:p>
                      <a:r>
                        <a:rPr lang="en-GB" sz="2400" dirty="0" smtClean="0"/>
                        <a:t>0</a:t>
                      </a:r>
                      <a:endParaRPr lang="en-GB" sz="2400" dirty="0"/>
                    </a:p>
                  </a:txBody>
                  <a:tcPr/>
                </a:tc>
                <a:tc>
                  <a:txBody>
                    <a:bodyPr/>
                    <a:lstStyle/>
                    <a:p>
                      <a:r>
                        <a:rPr lang="en-GB" sz="2400" dirty="0" smtClean="0"/>
                        <a:t>0</a:t>
                      </a:r>
                      <a:endParaRPr lang="en-GB" sz="2400" dirty="0"/>
                    </a:p>
                  </a:txBody>
                  <a:tcPr/>
                </a:tc>
                <a:tc>
                  <a:txBody>
                    <a:bodyPr/>
                    <a:lstStyle/>
                    <a:p>
                      <a:r>
                        <a:rPr lang="en-GB" sz="2400" dirty="0" smtClean="0"/>
                        <a:t>0</a:t>
                      </a:r>
                      <a:endParaRPr lang="en-GB" sz="2400" dirty="0"/>
                    </a:p>
                  </a:txBody>
                  <a:tcPr/>
                </a:tc>
                <a:tc>
                  <a:txBody>
                    <a:bodyPr/>
                    <a:lstStyle/>
                    <a:p>
                      <a:r>
                        <a:rPr lang="en-GB" sz="2400" dirty="0" smtClean="0"/>
                        <a:t>0</a:t>
                      </a:r>
                      <a:endParaRPr lang="en-GB" sz="2400" dirty="0"/>
                    </a:p>
                  </a:txBody>
                  <a:tcPr/>
                </a:tc>
              </a:tr>
              <a:tr h="370840">
                <a:tc>
                  <a:txBody>
                    <a:bodyPr/>
                    <a:lstStyle/>
                    <a:p>
                      <a:r>
                        <a:rPr lang="en-GB" sz="2400" dirty="0" smtClean="0"/>
                        <a:t>0</a:t>
                      </a:r>
                      <a:endParaRPr lang="en-GB" sz="2400" dirty="0"/>
                    </a:p>
                  </a:txBody>
                  <a:tcPr/>
                </a:tc>
                <a:tc>
                  <a:txBody>
                    <a:bodyPr/>
                    <a:lstStyle/>
                    <a:p>
                      <a:r>
                        <a:rPr lang="en-GB" sz="2400" dirty="0" smtClean="0"/>
                        <a:t>1</a:t>
                      </a:r>
                      <a:endParaRPr lang="en-GB" sz="2400" dirty="0"/>
                    </a:p>
                  </a:txBody>
                  <a:tcPr/>
                </a:tc>
                <a:tc>
                  <a:txBody>
                    <a:bodyPr/>
                    <a:lstStyle/>
                    <a:p>
                      <a:r>
                        <a:rPr lang="en-GB" sz="2400" dirty="0" smtClean="0"/>
                        <a:t>0</a:t>
                      </a:r>
                      <a:endParaRPr lang="en-GB" sz="2400" dirty="0"/>
                    </a:p>
                  </a:txBody>
                  <a:tcPr/>
                </a:tc>
                <a:tc>
                  <a:txBody>
                    <a:bodyPr/>
                    <a:lstStyle/>
                    <a:p>
                      <a:r>
                        <a:rPr lang="en-GB" sz="2400" dirty="0" smtClean="0"/>
                        <a:t>1</a:t>
                      </a:r>
                      <a:endParaRPr lang="en-GB" sz="2400" dirty="0"/>
                    </a:p>
                  </a:txBody>
                  <a:tcPr/>
                </a:tc>
              </a:tr>
              <a:tr h="370840">
                <a:tc>
                  <a:txBody>
                    <a:bodyPr/>
                    <a:lstStyle/>
                    <a:p>
                      <a:r>
                        <a:rPr lang="en-GB" sz="2400" dirty="0" smtClean="0"/>
                        <a:t>1</a:t>
                      </a:r>
                      <a:endParaRPr lang="en-GB" sz="2400" dirty="0"/>
                    </a:p>
                  </a:txBody>
                  <a:tcPr/>
                </a:tc>
                <a:tc>
                  <a:txBody>
                    <a:bodyPr/>
                    <a:lstStyle/>
                    <a:p>
                      <a:r>
                        <a:rPr lang="en-GB" sz="2400" dirty="0" smtClean="0"/>
                        <a:t>0</a:t>
                      </a:r>
                      <a:endParaRPr lang="en-GB" sz="2400" dirty="0"/>
                    </a:p>
                  </a:txBody>
                  <a:tcPr/>
                </a:tc>
                <a:tc>
                  <a:txBody>
                    <a:bodyPr/>
                    <a:lstStyle/>
                    <a:p>
                      <a:r>
                        <a:rPr lang="en-GB" sz="2400" dirty="0" smtClean="0"/>
                        <a:t>0</a:t>
                      </a:r>
                      <a:endParaRPr lang="en-GB" sz="2400" dirty="0"/>
                    </a:p>
                  </a:txBody>
                  <a:tcPr/>
                </a:tc>
                <a:tc>
                  <a:txBody>
                    <a:bodyPr/>
                    <a:lstStyle/>
                    <a:p>
                      <a:r>
                        <a:rPr lang="en-GB" sz="2400" dirty="0" smtClean="0"/>
                        <a:t>1</a:t>
                      </a:r>
                      <a:endParaRPr lang="en-GB" sz="2400" dirty="0"/>
                    </a:p>
                  </a:txBody>
                  <a:tcPr/>
                </a:tc>
              </a:tr>
              <a:tr h="370840">
                <a:tc>
                  <a:txBody>
                    <a:bodyPr/>
                    <a:lstStyle/>
                    <a:p>
                      <a:r>
                        <a:rPr lang="en-GB" sz="2400" dirty="0" smtClean="0"/>
                        <a:t>1</a:t>
                      </a:r>
                      <a:endParaRPr lang="en-GB" sz="2400" dirty="0"/>
                    </a:p>
                  </a:txBody>
                  <a:tcPr/>
                </a:tc>
                <a:tc>
                  <a:txBody>
                    <a:bodyPr/>
                    <a:lstStyle/>
                    <a:p>
                      <a:r>
                        <a:rPr lang="en-GB" sz="2400" dirty="0" smtClean="0"/>
                        <a:t>1</a:t>
                      </a:r>
                      <a:endParaRPr lang="en-GB" sz="2400" dirty="0"/>
                    </a:p>
                  </a:txBody>
                  <a:tcPr/>
                </a:tc>
                <a:tc>
                  <a:txBody>
                    <a:bodyPr/>
                    <a:lstStyle/>
                    <a:p>
                      <a:r>
                        <a:rPr lang="en-GB" sz="2400" dirty="0" smtClean="0"/>
                        <a:t>1</a:t>
                      </a:r>
                      <a:endParaRPr lang="en-GB" sz="2400" dirty="0"/>
                    </a:p>
                  </a:txBody>
                  <a:tcPr/>
                </a:tc>
                <a:tc>
                  <a:txBody>
                    <a:bodyPr/>
                    <a:lstStyle/>
                    <a:p>
                      <a:r>
                        <a:rPr lang="en-GB" sz="2400" dirty="0" smtClean="0"/>
                        <a:t>0</a:t>
                      </a:r>
                      <a:endParaRPr lang="en-GB" sz="2400" dirty="0"/>
                    </a:p>
                  </a:txBody>
                  <a:tcPr/>
                </a:tc>
              </a:tr>
            </a:tbl>
          </a:graphicData>
        </a:graphic>
      </p:graphicFrame>
      <p:sp>
        <p:nvSpPr>
          <p:cNvPr id="72753" name="Line 33"/>
          <p:cNvSpPr>
            <a:spLocks noChangeShapeType="1"/>
          </p:cNvSpPr>
          <p:nvPr/>
        </p:nvSpPr>
        <p:spPr bwMode="auto">
          <a:xfrm flipV="1">
            <a:off x="4999038" y="3962400"/>
            <a:ext cx="0" cy="2209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2754" name="Line 34"/>
          <p:cNvSpPr>
            <a:spLocks noChangeShapeType="1"/>
          </p:cNvSpPr>
          <p:nvPr/>
        </p:nvSpPr>
        <p:spPr bwMode="auto">
          <a:xfrm rot="5400000" flipV="1">
            <a:off x="5981700" y="4914900"/>
            <a:ext cx="0" cy="2209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2755" name="Oval 35"/>
          <p:cNvSpPr>
            <a:spLocks noChangeArrowheads="1"/>
          </p:cNvSpPr>
          <p:nvPr/>
        </p:nvSpPr>
        <p:spPr bwMode="auto">
          <a:xfrm>
            <a:off x="4876800" y="5867400"/>
            <a:ext cx="228600" cy="228600"/>
          </a:xfrm>
          <a:prstGeom prst="ellipse">
            <a:avLst/>
          </a:prstGeom>
          <a:solidFill>
            <a:schemeClr val="bg1"/>
          </a:solidFill>
          <a:ln w="9525">
            <a:solidFill>
              <a:schemeClr val="tx1"/>
            </a:solidFill>
            <a:round/>
            <a:headEnd/>
            <a:tailEnd/>
          </a:ln>
        </p:spPr>
        <p:txBody>
          <a:bodyPr wrap="none" anchor="ctr"/>
          <a:lstStyle/>
          <a:p>
            <a:endParaRPr lang="en-GB"/>
          </a:p>
        </p:txBody>
      </p:sp>
      <p:sp>
        <p:nvSpPr>
          <p:cNvPr id="72756" name="Oval 36"/>
          <p:cNvSpPr>
            <a:spLocks noChangeArrowheads="1"/>
          </p:cNvSpPr>
          <p:nvPr/>
        </p:nvSpPr>
        <p:spPr bwMode="auto">
          <a:xfrm>
            <a:off x="6553200" y="5867400"/>
            <a:ext cx="228600" cy="228600"/>
          </a:xfrm>
          <a:prstGeom prst="ellipse">
            <a:avLst/>
          </a:prstGeom>
          <a:solidFill>
            <a:srgbClr val="FF0000"/>
          </a:solidFill>
          <a:ln w="9525">
            <a:solidFill>
              <a:schemeClr val="tx1"/>
            </a:solidFill>
            <a:round/>
            <a:headEnd/>
            <a:tailEnd/>
          </a:ln>
        </p:spPr>
        <p:txBody>
          <a:bodyPr wrap="none" anchor="ctr"/>
          <a:lstStyle/>
          <a:p>
            <a:endParaRPr lang="en-GB"/>
          </a:p>
        </p:txBody>
      </p:sp>
      <p:sp>
        <p:nvSpPr>
          <p:cNvPr id="72757" name="Oval 37"/>
          <p:cNvSpPr>
            <a:spLocks noChangeArrowheads="1"/>
          </p:cNvSpPr>
          <p:nvPr/>
        </p:nvSpPr>
        <p:spPr bwMode="auto">
          <a:xfrm>
            <a:off x="4876800" y="4191000"/>
            <a:ext cx="228600" cy="228600"/>
          </a:xfrm>
          <a:prstGeom prst="ellipse">
            <a:avLst/>
          </a:prstGeom>
          <a:solidFill>
            <a:srgbClr val="FF0000"/>
          </a:solidFill>
          <a:ln w="9525">
            <a:solidFill>
              <a:schemeClr val="tx1"/>
            </a:solidFill>
            <a:round/>
            <a:headEnd/>
            <a:tailEnd/>
          </a:ln>
        </p:spPr>
        <p:txBody>
          <a:bodyPr wrap="none" anchor="ctr"/>
          <a:lstStyle/>
          <a:p>
            <a:endParaRPr lang="en-GB"/>
          </a:p>
        </p:txBody>
      </p:sp>
      <p:sp>
        <p:nvSpPr>
          <p:cNvPr id="72758" name="Oval 38"/>
          <p:cNvSpPr>
            <a:spLocks noChangeArrowheads="1"/>
          </p:cNvSpPr>
          <p:nvPr/>
        </p:nvSpPr>
        <p:spPr bwMode="auto">
          <a:xfrm>
            <a:off x="5791200" y="4876800"/>
            <a:ext cx="228600" cy="228600"/>
          </a:xfrm>
          <a:prstGeom prst="ellipse">
            <a:avLst/>
          </a:prstGeom>
          <a:solidFill>
            <a:schemeClr val="bg1"/>
          </a:solidFill>
          <a:ln w="9525">
            <a:solidFill>
              <a:schemeClr val="tx1"/>
            </a:solidFill>
            <a:round/>
            <a:headEnd/>
            <a:tailEnd/>
          </a:ln>
        </p:spPr>
        <p:txBody>
          <a:bodyPr wrap="none" anchor="ctr"/>
          <a:lstStyle/>
          <a:p>
            <a:endParaRPr lang="en-GB"/>
          </a:p>
        </p:txBody>
      </p:sp>
      <p:sp>
        <p:nvSpPr>
          <p:cNvPr id="72759" name="Line 33"/>
          <p:cNvSpPr>
            <a:spLocks noChangeShapeType="1"/>
          </p:cNvSpPr>
          <p:nvPr/>
        </p:nvSpPr>
        <p:spPr bwMode="auto">
          <a:xfrm flipH="1">
            <a:off x="3886200" y="6019800"/>
            <a:ext cx="1143000" cy="838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cxnSp>
        <p:nvCxnSpPr>
          <p:cNvPr id="25" name="Connettore 1 24"/>
          <p:cNvCxnSpPr/>
          <p:nvPr/>
        </p:nvCxnSpPr>
        <p:spPr bwMode="auto">
          <a:xfrm rot="16200000" flipH="1" flipV="1">
            <a:off x="5067301" y="4110037"/>
            <a:ext cx="42862" cy="1795463"/>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Connettore 1 25"/>
          <p:cNvCxnSpPr>
            <a:stCxn id="72757" idx="3"/>
          </p:cNvCxnSpPr>
          <p:nvPr/>
        </p:nvCxnSpPr>
        <p:spPr bwMode="auto">
          <a:xfrm rot="5400000">
            <a:off x="4267200" y="4386263"/>
            <a:ext cx="642937" cy="642938"/>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Connettore 1 28"/>
          <p:cNvCxnSpPr/>
          <p:nvPr/>
        </p:nvCxnSpPr>
        <p:spPr bwMode="auto">
          <a:xfrm rot="16200000" flipV="1">
            <a:off x="3581400" y="5715000"/>
            <a:ext cx="1447800" cy="76200"/>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Connettore 1 31"/>
          <p:cNvCxnSpPr>
            <a:endCxn id="72757" idx="2"/>
          </p:cNvCxnSpPr>
          <p:nvPr/>
        </p:nvCxnSpPr>
        <p:spPr bwMode="auto">
          <a:xfrm rot="10800000" flipV="1">
            <a:off x="4876800" y="4267200"/>
            <a:ext cx="1828800" cy="38100"/>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Connettore 1 34"/>
          <p:cNvCxnSpPr/>
          <p:nvPr/>
        </p:nvCxnSpPr>
        <p:spPr bwMode="auto">
          <a:xfrm rot="5400000">
            <a:off x="5943600" y="4343400"/>
            <a:ext cx="642938" cy="642938"/>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2765" name="CasellaDiTesto 37"/>
          <p:cNvSpPr txBox="1">
            <a:spLocks noChangeArrowheads="1"/>
          </p:cNvSpPr>
          <p:nvPr/>
        </p:nvSpPr>
        <p:spPr bwMode="auto">
          <a:xfrm>
            <a:off x="5105400" y="3581400"/>
            <a:ext cx="290036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GB"/>
              <a:t>Is linearly separable</a:t>
            </a:r>
          </a:p>
        </p:txBody>
      </p:sp>
    </p:spTree>
    <p:extLst>
      <p:ext uri="{BB962C8B-B14F-4D97-AF65-F5344CB8AC3E}">
        <p14:creationId xmlns="" xmlns:p14="http://schemas.microsoft.com/office/powerpoint/2010/main" val="336636699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olo 1"/>
          <p:cNvSpPr>
            <a:spLocks noGrp="1"/>
          </p:cNvSpPr>
          <p:nvPr>
            <p:ph type="title"/>
          </p:nvPr>
        </p:nvSpPr>
        <p:spPr/>
        <p:txBody>
          <a:bodyPr/>
          <a:lstStyle/>
          <a:p>
            <a:r>
              <a:rPr lang="en-GB" smtClean="0"/>
              <a:t>Find a feature space</a:t>
            </a:r>
          </a:p>
        </p:txBody>
      </p:sp>
      <p:sp>
        <p:nvSpPr>
          <p:cNvPr id="73731" name="Segnaposto numero diapositiva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3211928-1182-4978-B7DC-DDF77D138AE1}" type="slidenum">
              <a:rPr lang="en-US" sz="1400" smtClean="0"/>
              <a:pPr eaLnBrk="1" hangingPunct="1"/>
              <a:t>138</a:t>
            </a:fld>
            <a:endParaRPr lang="en-US" sz="1400" smtClean="0"/>
          </a:p>
        </p:txBody>
      </p:sp>
      <p:pic>
        <p:nvPicPr>
          <p:cNvPr id="73732" name="Picture 1"/>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rcRect l="22745" t="38678" r="10918" b="25740"/>
          <a:stretch>
            <a:fillRect/>
          </a:stretch>
        </p:blipFill>
        <p:spPr>
          <a:xfrm>
            <a:off x="76200" y="2362200"/>
            <a:ext cx="8970963" cy="2819400"/>
          </a:xfrm>
        </p:spPr>
      </p:pic>
    </p:spTree>
    <p:extLst>
      <p:ext uri="{BB962C8B-B14F-4D97-AF65-F5344CB8AC3E}">
        <p14:creationId xmlns="" xmlns:p14="http://schemas.microsoft.com/office/powerpoint/2010/main" val="266136747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Transforming the Data </a:t>
            </a:r>
          </a:p>
        </p:txBody>
      </p:sp>
      <p:sp>
        <p:nvSpPr>
          <p:cNvPr id="74755" name="Rectangle 3"/>
          <p:cNvSpPr>
            <a:spLocks noGrp="1" noChangeArrowheads="1"/>
          </p:cNvSpPr>
          <p:nvPr>
            <p:ph idx="1"/>
          </p:nvPr>
        </p:nvSpPr>
        <p:spPr>
          <a:xfrm>
            <a:off x="304800" y="4343400"/>
            <a:ext cx="8650288" cy="1905000"/>
          </a:xfrm>
        </p:spPr>
        <p:txBody>
          <a:bodyPr>
            <a:normAutofit fontScale="92500" lnSpcReduction="10000"/>
          </a:bodyPr>
          <a:lstStyle/>
          <a:p>
            <a:pPr eaLnBrk="1" hangingPunct="1"/>
            <a:r>
              <a:rPr lang="en-US" smtClean="0"/>
              <a:t>Computation in the feature space can be costly because it is high dimensional</a:t>
            </a:r>
          </a:p>
          <a:p>
            <a:pPr lvl="1" eaLnBrk="1" hangingPunct="1"/>
            <a:r>
              <a:rPr lang="en-US" smtClean="0"/>
              <a:t>The feature space is typically infinite-dimensional!</a:t>
            </a:r>
          </a:p>
          <a:p>
            <a:pPr eaLnBrk="1" hangingPunct="1"/>
            <a:r>
              <a:rPr lang="en-US" smtClean="0"/>
              <a:t>The kernel trick comes to rescue</a:t>
            </a:r>
          </a:p>
        </p:txBody>
      </p:sp>
      <p:sp>
        <p:nvSpPr>
          <p:cNvPr id="74756"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70A1C92-18C7-44B4-A954-0583EDC84AE8}" type="slidenum">
              <a:rPr lang="en-US" sz="1400" smtClean="0"/>
              <a:pPr eaLnBrk="1" hangingPunct="1"/>
              <a:t>139</a:t>
            </a:fld>
            <a:endParaRPr lang="en-US" sz="1400" smtClean="0"/>
          </a:p>
        </p:txBody>
      </p:sp>
      <p:sp>
        <p:nvSpPr>
          <p:cNvPr id="74757" name="Freeform 4"/>
          <p:cNvSpPr>
            <a:spLocks/>
          </p:cNvSpPr>
          <p:nvPr/>
        </p:nvSpPr>
        <p:spPr bwMode="auto">
          <a:xfrm>
            <a:off x="2209800" y="1295400"/>
            <a:ext cx="1600200" cy="1524000"/>
          </a:xfrm>
          <a:custGeom>
            <a:avLst/>
            <a:gdLst>
              <a:gd name="T0" fmla="*/ 0 w 1008"/>
              <a:gd name="T1" fmla="*/ 0 h 960"/>
              <a:gd name="T2" fmla="*/ 2147483647 w 1008"/>
              <a:gd name="T3" fmla="*/ 2147483647 h 960"/>
              <a:gd name="T4" fmla="*/ 2147483647 w 1008"/>
              <a:gd name="T5" fmla="*/ 2147483647 h 960"/>
              <a:gd name="T6" fmla="*/ 2147483647 w 1008"/>
              <a:gd name="T7" fmla="*/ 2147483647 h 960"/>
              <a:gd name="T8" fmla="*/ 2147483647 w 1008"/>
              <a:gd name="T9" fmla="*/ 2147483647 h 960"/>
              <a:gd name="T10" fmla="*/ 0 60000 65536"/>
              <a:gd name="T11" fmla="*/ 0 60000 65536"/>
              <a:gd name="T12" fmla="*/ 0 60000 65536"/>
              <a:gd name="T13" fmla="*/ 0 60000 65536"/>
              <a:gd name="T14" fmla="*/ 0 60000 65536"/>
              <a:gd name="T15" fmla="*/ 0 w 1008"/>
              <a:gd name="T16" fmla="*/ 0 h 960"/>
              <a:gd name="T17" fmla="*/ 1008 w 1008"/>
              <a:gd name="T18" fmla="*/ 960 h 960"/>
            </a:gdLst>
            <a:ahLst/>
            <a:cxnLst>
              <a:cxn ang="T10">
                <a:pos x="T0" y="T1"/>
              </a:cxn>
              <a:cxn ang="T11">
                <a:pos x="T2" y="T3"/>
              </a:cxn>
              <a:cxn ang="T12">
                <a:pos x="T4" y="T5"/>
              </a:cxn>
              <a:cxn ang="T13">
                <a:pos x="T6" y="T7"/>
              </a:cxn>
              <a:cxn ang="T14">
                <a:pos x="T8" y="T9"/>
              </a:cxn>
            </a:cxnLst>
            <a:rect l="T15" t="T16" r="T17" b="T18"/>
            <a:pathLst>
              <a:path w="1008" h="960">
                <a:moveTo>
                  <a:pt x="0" y="0"/>
                </a:moveTo>
                <a:cubicBezTo>
                  <a:pt x="16" y="164"/>
                  <a:pt x="32" y="328"/>
                  <a:pt x="96" y="432"/>
                </a:cubicBezTo>
                <a:cubicBezTo>
                  <a:pt x="160" y="536"/>
                  <a:pt x="272" y="584"/>
                  <a:pt x="384" y="624"/>
                </a:cubicBezTo>
                <a:cubicBezTo>
                  <a:pt x="496" y="664"/>
                  <a:pt x="664" y="616"/>
                  <a:pt x="768" y="672"/>
                </a:cubicBezTo>
                <a:cubicBezTo>
                  <a:pt x="872" y="728"/>
                  <a:pt x="940" y="844"/>
                  <a:pt x="1008" y="960"/>
                </a:cubicBezTo>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it-IT"/>
          </a:p>
        </p:txBody>
      </p:sp>
      <p:sp>
        <p:nvSpPr>
          <p:cNvPr id="74758" name="Line 5"/>
          <p:cNvSpPr>
            <a:spLocks noChangeShapeType="1"/>
          </p:cNvSpPr>
          <p:nvPr/>
        </p:nvSpPr>
        <p:spPr bwMode="auto">
          <a:xfrm flipV="1">
            <a:off x="1981200" y="1143000"/>
            <a:ext cx="0" cy="205740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4759" name="Line 6"/>
          <p:cNvSpPr>
            <a:spLocks noChangeShapeType="1"/>
          </p:cNvSpPr>
          <p:nvPr/>
        </p:nvSpPr>
        <p:spPr bwMode="auto">
          <a:xfrm>
            <a:off x="1981200" y="3200400"/>
            <a:ext cx="2057400" cy="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4760" name="Oval 7"/>
          <p:cNvSpPr>
            <a:spLocks noChangeArrowheads="1"/>
          </p:cNvSpPr>
          <p:nvPr/>
        </p:nvSpPr>
        <p:spPr bwMode="auto">
          <a:xfrm>
            <a:off x="2362200" y="12954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761" name="Rectangle 8"/>
          <p:cNvSpPr>
            <a:spLocks noChangeArrowheads="1"/>
          </p:cNvSpPr>
          <p:nvPr/>
        </p:nvSpPr>
        <p:spPr bwMode="auto">
          <a:xfrm>
            <a:off x="2133600" y="16764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762" name="Oval 9"/>
          <p:cNvSpPr>
            <a:spLocks noChangeArrowheads="1"/>
          </p:cNvSpPr>
          <p:nvPr/>
        </p:nvSpPr>
        <p:spPr bwMode="auto">
          <a:xfrm>
            <a:off x="2667000" y="15240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763" name="Oval 10"/>
          <p:cNvSpPr>
            <a:spLocks noChangeArrowheads="1"/>
          </p:cNvSpPr>
          <p:nvPr/>
        </p:nvSpPr>
        <p:spPr bwMode="auto">
          <a:xfrm>
            <a:off x="2971800" y="18288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764" name="Oval 11"/>
          <p:cNvSpPr>
            <a:spLocks noChangeArrowheads="1"/>
          </p:cNvSpPr>
          <p:nvPr/>
        </p:nvSpPr>
        <p:spPr bwMode="auto">
          <a:xfrm>
            <a:off x="3200400" y="14478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765" name="Oval 12"/>
          <p:cNvSpPr>
            <a:spLocks noChangeArrowheads="1"/>
          </p:cNvSpPr>
          <p:nvPr/>
        </p:nvSpPr>
        <p:spPr bwMode="auto">
          <a:xfrm>
            <a:off x="3581400" y="18288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766" name="Rectangle 13"/>
          <p:cNvSpPr>
            <a:spLocks noChangeArrowheads="1"/>
          </p:cNvSpPr>
          <p:nvPr/>
        </p:nvSpPr>
        <p:spPr bwMode="auto">
          <a:xfrm>
            <a:off x="2133600" y="19812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767" name="Rectangle 14"/>
          <p:cNvSpPr>
            <a:spLocks noChangeArrowheads="1"/>
          </p:cNvSpPr>
          <p:nvPr/>
        </p:nvSpPr>
        <p:spPr bwMode="auto">
          <a:xfrm>
            <a:off x="2362200" y="22098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768" name="Rectangle 15"/>
          <p:cNvSpPr>
            <a:spLocks noChangeArrowheads="1"/>
          </p:cNvSpPr>
          <p:nvPr/>
        </p:nvSpPr>
        <p:spPr bwMode="auto">
          <a:xfrm>
            <a:off x="2209800" y="24384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769" name="Rectangle 16"/>
          <p:cNvSpPr>
            <a:spLocks noChangeArrowheads="1"/>
          </p:cNvSpPr>
          <p:nvPr/>
        </p:nvSpPr>
        <p:spPr bwMode="auto">
          <a:xfrm>
            <a:off x="2743200" y="24384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770" name="Rectangle 17"/>
          <p:cNvSpPr>
            <a:spLocks noChangeArrowheads="1"/>
          </p:cNvSpPr>
          <p:nvPr/>
        </p:nvSpPr>
        <p:spPr bwMode="auto">
          <a:xfrm>
            <a:off x="3124200" y="25146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771" name="Rectangle 18"/>
          <p:cNvSpPr>
            <a:spLocks noChangeArrowheads="1"/>
          </p:cNvSpPr>
          <p:nvPr/>
        </p:nvSpPr>
        <p:spPr bwMode="auto">
          <a:xfrm>
            <a:off x="3429000" y="27432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772" name="Rectangle 19"/>
          <p:cNvSpPr>
            <a:spLocks noChangeArrowheads="1"/>
          </p:cNvSpPr>
          <p:nvPr/>
        </p:nvSpPr>
        <p:spPr bwMode="auto">
          <a:xfrm>
            <a:off x="2819400" y="28956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773" name="Oval 20"/>
          <p:cNvSpPr>
            <a:spLocks noChangeArrowheads="1"/>
          </p:cNvSpPr>
          <p:nvPr/>
        </p:nvSpPr>
        <p:spPr bwMode="auto">
          <a:xfrm>
            <a:off x="2438400" y="17526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774" name="Oval 21"/>
          <p:cNvSpPr>
            <a:spLocks noChangeArrowheads="1"/>
          </p:cNvSpPr>
          <p:nvPr/>
        </p:nvSpPr>
        <p:spPr bwMode="auto">
          <a:xfrm>
            <a:off x="2743200" y="20574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775" name="Oval 22"/>
          <p:cNvSpPr>
            <a:spLocks noChangeArrowheads="1"/>
          </p:cNvSpPr>
          <p:nvPr/>
        </p:nvSpPr>
        <p:spPr bwMode="auto">
          <a:xfrm>
            <a:off x="3352800" y="22098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776" name="Oval 23"/>
          <p:cNvSpPr>
            <a:spLocks noChangeArrowheads="1"/>
          </p:cNvSpPr>
          <p:nvPr/>
        </p:nvSpPr>
        <p:spPr bwMode="auto">
          <a:xfrm>
            <a:off x="3657600" y="23622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777" name="Oval 24"/>
          <p:cNvSpPr>
            <a:spLocks noChangeArrowheads="1"/>
          </p:cNvSpPr>
          <p:nvPr/>
        </p:nvSpPr>
        <p:spPr bwMode="auto">
          <a:xfrm>
            <a:off x="3810000" y="26670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778" name="Line 25"/>
          <p:cNvSpPr>
            <a:spLocks noChangeShapeType="1"/>
          </p:cNvSpPr>
          <p:nvPr/>
        </p:nvSpPr>
        <p:spPr bwMode="auto">
          <a:xfrm flipV="1">
            <a:off x="5943600" y="1143000"/>
            <a:ext cx="0" cy="205740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4779" name="Line 26"/>
          <p:cNvSpPr>
            <a:spLocks noChangeShapeType="1"/>
          </p:cNvSpPr>
          <p:nvPr/>
        </p:nvSpPr>
        <p:spPr bwMode="auto">
          <a:xfrm>
            <a:off x="5943600" y="3200400"/>
            <a:ext cx="2057400" cy="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4780" name="Line 27"/>
          <p:cNvSpPr>
            <a:spLocks noChangeShapeType="1"/>
          </p:cNvSpPr>
          <p:nvPr/>
        </p:nvSpPr>
        <p:spPr bwMode="auto">
          <a:xfrm>
            <a:off x="6324600" y="1295400"/>
            <a:ext cx="1447800" cy="18288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grpSp>
        <p:nvGrpSpPr>
          <p:cNvPr id="2" name="Group 28"/>
          <p:cNvGrpSpPr>
            <a:grpSpLocks/>
          </p:cNvGrpSpPr>
          <p:nvPr/>
        </p:nvGrpSpPr>
        <p:grpSpPr bwMode="auto">
          <a:xfrm>
            <a:off x="6019800" y="1371600"/>
            <a:ext cx="528638" cy="336550"/>
            <a:chOff x="3001" y="2496"/>
            <a:chExt cx="333" cy="212"/>
          </a:xfrm>
        </p:grpSpPr>
        <p:sp>
          <p:nvSpPr>
            <p:cNvPr id="74838" name="Rectangle 29"/>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839" name="Text Box 30"/>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3" name="Group 31"/>
          <p:cNvGrpSpPr>
            <a:grpSpLocks/>
          </p:cNvGrpSpPr>
          <p:nvPr/>
        </p:nvGrpSpPr>
        <p:grpSpPr bwMode="auto">
          <a:xfrm>
            <a:off x="6253163" y="1797050"/>
            <a:ext cx="528637" cy="336550"/>
            <a:chOff x="3001" y="2496"/>
            <a:chExt cx="333" cy="212"/>
          </a:xfrm>
        </p:grpSpPr>
        <p:sp>
          <p:nvSpPr>
            <p:cNvPr id="74836" name="Rectangle 32"/>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837" name="Text Box 33"/>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4" name="Group 34"/>
          <p:cNvGrpSpPr>
            <a:grpSpLocks/>
          </p:cNvGrpSpPr>
          <p:nvPr/>
        </p:nvGrpSpPr>
        <p:grpSpPr bwMode="auto">
          <a:xfrm>
            <a:off x="6634163" y="2254250"/>
            <a:ext cx="528637" cy="336550"/>
            <a:chOff x="3001" y="2496"/>
            <a:chExt cx="333" cy="212"/>
          </a:xfrm>
        </p:grpSpPr>
        <p:sp>
          <p:nvSpPr>
            <p:cNvPr id="74834" name="Rectangle 35"/>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835" name="Text Box 36"/>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5" name="Group 37"/>
          <p:cNvGrpSpPr>
            <a:grpSpLocks/>
          </p:cNvGrpSpPr>
          <p:nvPr/>
        </p:nvGrpSpPr>
        <p:grpSpPr bwMode="auto">
          <a:xfrm>
            <a:off x="6786563" y="2482850"/>
            <a:ext cx="528637" cy="336550"/>
            <a:chOff x="3001" y="2496"/>
            <a:chExt cx="333" cy="212"/>
          </a:xfrm>
        </p:grpSpPr>
        <p:sp>
          <p:nvSpPr>
            <p:cNvPr id="74832" name="Rectangle 38"/>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833" name="Text Box 39"/>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6" name="Group 40"/>
          <p:cNvGrpSpPr>
            <a:grpSpLocks/>
          </p:cNvGrpSpPr>
          <p:nvPr/>
        </p:nvGrpSpPr>
        <p:grpSpPr bwMode="auto">
          <a:xfrm>
            <a:off x="6096000" y="2438400"/>
            <a:ext cx="528638" cy="336550"/>
            <a:chOff x="3001" y="2496"/>
            <a:chExt cx="333" cy="212"/>
          </a:xfrm>
        </p:grpSpPr>
        <p:sp>
          <p:nvSpPr>
            <p:cNvPr id="74830" name="Rectangle 41"/>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831" name="Text Box 42"/>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7" name="Group 43"/>
          <p:cNvGrpSpPr>
            <a:grpSpLocks/>
          </p:cNvGrpSpPr>
          <p:nvPr/>
        </p:nvGrpSpPr>
        <p:grpSpPr bwMode="auto">
          <a:xfrm>
            <a:off x="5867400" y="1905000"/>
            <a:ext cx="528638" cy="336550"/>
            <a:chOff x="3001" y="2496"/>
            <a:chExt cx="333" cy="212"/>
          </a:xfrm>
        </p:grpSpPr>
        <p:sp>
          <p:nvSpPr>
            <p:cNvPr id="74828" name="Rectangle 44"/>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829" name="Text Box 45"/>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8" name="Group 46"/>
          <p:cNvGrpSpPr>
            <a:grpSpLocks/>
          </p:cNvGrpSpPr>
          <p:nvPr/>
        </p:nvGrpSpPr>
        <p:grpSpPr bwMode="auto">
          <a:xfrm>
            <a:off x="7091363" y="2863850"/>
            <a:ext cx="528637" cy="336550"/>
            <a:chOff x="3001" y="2496"/>
            <a:chExt cx="333" cy="212"/>
          </a:xfrm>
        </p:grpSpPr>
        <p:sp>
          <p:nvSpPr>
            <p:cNvPr id="74826" name="Rectangle 47"/>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827" name="Text Box 48"/>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9" name="Group 49"/>
          <p:cNvGrpSpPr>
            <a:grpSpLocks/>
          </p:cNvGrpSpPr>
          <p:nvPr/>
        </p:nvGrpSpPr>
        <p:grpSpPr bwMode="auto">
          <a:xfrm>
            <a:off x="6248400" y="2743200"/>
            <a:ext cx="528638" cy="336550"/>
            <a:chOff x="3001" y="2496"/>
            <a:chExt cx="333" cy="212"/>
          </a:xfrm>
        </p:grpSpPr>
        <p:sp>
          <p:nvSpPr>
            <p:cNvPr id="74824" name="Rectangle 50"/>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4825" name="Text Box 51"/>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sp>
        <p:nvSpPr>
          <p:cNvPr id="74789" name="AutoShape 52"/>
          <p:cNvSpPr>
            <a:spLocks noChangeArrowheads="1"/>
          </p:cNvSpPr>
          <p:nvPr/>
        </p:nvSpPr>
        <p:spPr bwMode="auto">
          <a:xfrm>
            <a:off x="4343400" y="2209800"/>
            <a:ext cx="990600" cy="381000"/>
          </a:xfrm>
          <a:prstGeom prst="rightArrow">
            <a:avLst>
              <a:gd name="adj1" fmla="val 50000"/>
              <a:gd name="adj2" fmla="val 65000"/>
            </a:avLst>
          </a:prstGeom>
          <a:solidFill>
            <a:srgbClr val="FFFF00"/>
          </a:solidFill>
          <a:ln w="9525">
            <a:solidFill>
              <a:schemeClr val="tx1"/>
            </a:solidFill>
            <a:miter lim="800000"/>
            <a:headEnd/>
            <a:tailEnd/>
          </a:ln>
        </p:spPr>
        <p:txBody>
          <a:bodyPr wrap="none" anchor="ctr"/>
          <a:lstStyle/>
          <a:p>
            <a:endParaRPr lang="it-IT"/>
          </a:p>
        </p:txBody>
      </p:sp>
      <p:sp>
        <p:nvSpPr>
          <p:cNvPr id="74790" name="Text Box 53"/>
          <p:cNvSpPr txBox="1">
            <a:spLocks noChangeArrowheads="1"/>
          </p:cNvSpPr>
          <p:nvPr/>
        </p:nvSpPr>
        <p:spPr bwMode="auto">
          <a:xfrm>
            <a:off x="4418013" y="1624013"/>
            <a:ext cx="766762"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3200">
                <a:latin typeface="Symbol" pitchFamily="18" charset="2"/>
              </a:rPr>
              <a:t>f</a:t>
            </a:r>
            <a:r>
              <a:rPr lang="en-US" sz="3200">
                <a:latin typeface="Times New Roman" pitchFamily="18" charset="0"/>
              </a:rPr>
              <a:t>(.)</a:t>
            </a:r>
          </a:p>
        </p:txBody>
      </p:sp>
      <p:grpSp>
        <p:nvGrpSpPr>
          <p:cNvPr id="10" name="Group 54"/>
          <p:cNvGrpSpPr>
            <a:grpSpLocks/>
          </p:cNvGrpSpPr>
          <p:nvPr/>
        </p:nvGrpSpPr>
        <p:grpSpPr bwMode="auto">
          <a:xfrm>
            <a:off x="7162800" y="1600200"/>
            <a:ext cx="528638" cy="336550"/>
            <a:chOff x="4307" y="2352"/>
            <a:chExt cx="333" cy="212"/>
          </a:xfrm>
        </p:grpSpPr>
        <p:sp>
          <p:nvSpPr>
            <p:cNvPr id="74822" name="Oval 55"/>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823" name="Text Box 56"/>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1" name="Group 57"/>
          <p:cNvGrpSpPr>
            <a:grpSpLocks/>
          </p:cNvGrpSpPr>
          <p:nvPr/>
        </p:nvGrpSpPr>
        <p:grpSpPr bwMode="auto">
          <a:xfrm>
            <a:off x="6553200" y="1143000"/>
            <a:ext cx="528638" cy="336550"/>
            <a:chOff x="4307" y="2352"/>
            <a:chExt cx="333" cy="212"/>
          </a:xfrm>
        </p:grpSpPr>
        <p:sp>
          <p:nvSpPr>
            <p:cNvPr id="74820" name="Oval 58"/>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821" name="Text Box 59"/>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2" name="Group 60"/>
          <p:cNvGrpSpPr>
            <a:grpSpLocks/>
          </p:cNvGrpSpPr>
          <p:nvPr/>
        </p:nvGrpSpPr>
        <p:grpSpPr bwMode="auto">
          <a:xfrm>
            <a:off x="6934200" y="1828800"/>
            <a:ext cx="528638" cy="336550"/>
            <a:chOff x="4307" y="2352"/>
            <a:chExt cx="333" cy="212"/>
          </a:xfrm>
        </p:grpSpPr>
        <p:sp>
          <p:nvSpPr>
            <p:cNvPr id="74818" name="Oval 61"/>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819" name="Text Box 62"/>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3" name="Group 63"/>
          <p:cNvGrpSpPr>
            <a:grpSpLocks/>
          </p:cNvGrpSpPr>
          <p:nvPr/>
        </p:nvGrpSpPr>
        <p:grpSpPr bwMode="auto">
          <a:xfrm>
            <a:off x="6705600" y="1524000"/>
            <a:ext cx="528638" cy="336550"/>
            <a:chOff x="4307" y="2352"/>
            <a:chExt cx="333" cy="212"/>
          </a:xfrm>
        </p:grpSpPr>
        <p:sp>
          <p:nvSpPr>
            <p:cNvPr id="74816" name="Oval 64"/>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817" name="Text Box 65"/>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4" name="Group 66"/>
          <p:cNvGrpSpPr>
            <a:grpSpLocks/>
          </p:cNvGrpSpPr>
          <p:nvPr/>
        </p:nvGrpSpPr>
        <p:grpSpPr bwMode="auto">
          <a:xfrm>
            <a:off x="6858000" y="1295400"/>
            <a:ext cx="528638" cy="336550"/>
            <a:chOff x="4307" y="2352"/>
            <a:chExt cx="333" cy="212"/>
          </a:xfrm>
        </p:grpSpPr>
        <p:sp>
          <p:nvSpPr>
            <p:cNvPr id="74814" name="Oval 67"/>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815" name="Text Box 68"/>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5" name="Group 69"/>
          <p:cNvGrpSpPr>
            <a:grpSpLocks/>
          </p:cNvGrpSpPr>
          <p:nvPr/>
        </p:nvGrpSpPr>
        <p:grpSpPr bwMode="auto">
          <a:xfrm>
            <a:off x="7391400" y="2406650"/>
            <a:ext cx="528638" cy="336550"/>
            <a:chOff x="4307" y="2352"/>
            <a:chExt cx="333" cy="212"/>
          </a:xfrm>
        </p:grpSpPr>
        <p:sp>
          <p:nvSpPr>
            <p:cNvPr id="74812" name="Oval 70"/>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813" name="Text Box 71"/>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6" name="Group 72"/>
          <p:cNvGrpSpPr>
            <a:grpSpLocks/>
          </p:cNvGrpSpPr>
          <p:nvPr/>
        </p:nvGrpSpPr>
        <p:grpSpPr bwMode="auto">
          <a:xfrm>
            <a:off x="7620000" y="1447800"/>
            <a:ext cx="528638" cy="336550"/>
            <a:chOff x="4307" y="2352"/>
            <a:chExt cx="333" cy="212"/>
          </a:xfrm>
        </p:grpSpPr>
        <p:sp>
          <p:nvSpPr>
            <p:cNvPr id="74810" name="Oval 73"/>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811" name="Text Box 74"/>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7" name="Group 75"/>
          <p:cNvGrpSpPr>
            <a:grpSpLocks/>
          </p:cNvGrpSpPr>
          <p:nvPr/>
        </p:nvGrpSpPr>
        <p:grpSpPr bwMode="auto">
          <a:xfrm>
            <a:off x="7391400" y="1981200"/>
            <a:ext cx="528638" cy="336550"/>
            <a:chOff x="4307" y="2352"/>
            <a:chExt cx="333" cy="212"/>
          </a:xfrm>
        </p:grpSpPr>
        <p:sp>
          <p:nvSpPr>
            <p:cNvPr id="74808" name="Oval 76"/>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809" name="Text Box 77"/>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8" name="Group 78"/>
          <p:cNvGrpSpPr>
            <a:grpSpLocks/>
          </p:cNvGrpSpPr>
          <p:nvPr/>
        </p:nvGrpSpPr>
        <p:grpSpPr bwMode="auto">
          <a:xfrm>
            <a:off x="7239000" y="2178050"/>
            <a:ext cx="528638" cy="336550"/>
            <a:chOff x="4307" y="2352"/>
            <a:chExt cx="333" cy="212"/>
          </a:xfrm>
        </p:grpSpPr>
        <p:sp>
          <p:nvSpPr>
            <p:cNvPr id="74806" name="Oval 79"/>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807" name="Text Box 80"/>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9" name="Group 81"/>
          <p:cNvGrpSpPr>
            <a:grpSpLocks/>
          </p:cNvGrpSpPr>
          <p:nvPr/>
        </p:nvGrpSpPr>
        <p:grpSpPr bwMode="auto">
          <a:xfrm>
            <a:off x="7777163" y="2057400"/>
            <a:ext cx="528637" cy="336550"/>
            <a:chOff x="4307" y="2352"/>
            <a:chExt cx="333" cy="212"/>
          </a:xfrm>
        </p:grpSpPr>
        <p:sp>
          <p:nvSpPr>
            <p:cNvPr id="74804" name="Oval 82"/>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4805" name="Text Box 83"/>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sp>
        <p:nvSpPr>
          <p:cNvPr id="74801" name="Text Box 84"/>
          <p:cNvSpPr txBox="1">
            <a:spLocks noChangeArrowheads="1"/>
          </p:cNvSpPr>
          <p:nvPr/>
        </p:nvSpPr>
        <p:spPr bwMode="auto">
          <a:xfrm>
            <a:off x="6019800" y="3124200"/>
            <a:ext cx="18494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a:latin typeface="Times New Roman" pitchFamily="18" charset="0"/>
              </a:rPr>
              <a:t>Feature space</a:t>
            </a:r>
          </a:p>
        </p:txBody>
      </p:sp>
      <p:sp>
        <p:nvSpPr>
          <p:cNvPr id="74802" name="Text Box 85"/>
          <p:cNvSpPr txBox="1">
            <a:spLocks noChangeArrowheads="1"/>
          </p:cNvSpPr>
          <p:nvPr/>
        </p:nvSpPr>
        <p:spPr bwMode="auto">
          <a:xfrm>
            <a:off x="2192338" y="3200400"/>
            <a:ext cx="15795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a:latin typeface="Times New Roman" pitchFamily="18" charset="0"/>
              </a:rPr>
              <a:t>Input space</a:t>
            </a:r>
          </a:p>
        </p:txBody>
      </p:sp>
      <p:sp>
        <p:nvSpPr>
          <p:cNvPr id="74803" name="Text Box 88"/>
          <p:cNvSpPr txBox="1">
            <a:spLocks noChangeArrowheads="1"/>
          </p:cNvSpPr>
          <p:nvPr/>
        </p:nvSpPr>
        <p:spPr bwMode="auto">
          <a:xfrm>
            <a:off x="5316538" y="3581400"/>
            <a:ext cx="3827462"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20000"/>
              </a:spcBef>
            </a:pPr>
            <a:r>
              <a:rPr lang="en-US" sz="1800">
                <a:latin typeface="Arial Narrow" pitchFamily="34" charset="0"/>
              </a:rPr>
              <a:t>Note: feature space is of higher dimension than the input space in practice</a:t>
            </a:r>
          </a:p>
        </p:txBody>
      </p:sp>
    </p:spTree>
    <p:extLst>
      <p:ext uri="{BB962C8B-B14F-4D97-AF65-F5344CB8AC3E}">
        <p14:creationId xmlns="" xmlns:p14="http://schemas.microsoft.com/office/powerpoint/2010/main" val="1424706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Apply Model to Test Data</a:t>
            </a:r>
          </a:p>
        </p:txBody>
      </p:sp>
      <p:sp>
        <p:nvSpPr>
          <p:cNvPr id="10244"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10245"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10246"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10247"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p:spPr>
        <p:txBody>
          <a:bodyPr wrap="none" anchor="ctr"/>
          <a:lstStyle/>
          <a:p>
            <a:endParaRPr lang="en-US"/>
          </a:p>
        </p:txBody>
      </p:sp>
      <p:sp>
        <p:nvSpPr>
          <p:cNvPr id="10248"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10249"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10250"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10251"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10252"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10253"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10254"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10255"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10256"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10257"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10258"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10259"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10260"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10261"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10262"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10263"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Married </a:t>
            </a:r>
          </a:p>
        </p:txBody>
      </p:sp>
      <p:sp>
        <p:nvSpPr>
          <p:cNvPr id="10264"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10265"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10266"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10242" name="Object 26"/>
          <p:cNvGraphicFramePr>
            <a:graphicFrameLocks noChangeAspect="1"/>
          </p:cNvGraphicFramePr>
          <p:nvPr/>
        </p:nvGraphicFramePr>
        <p:xfrm>
          <a:off x="4953000" y="1600200"/>
          <a:ext cx="3343275" cy="1133475"/>
        </p:xfrm>
        <a:graphic>
          <a:graphicData uri="http://schemas.openxmlformats.org/presentationml/2006/ole">
            <p:oleObj spid="_x0000_s10242" name="Document" r:id="rId3" imgW="4651200" imgH="1576440" progId="Word.Document.8">
              <p:embed/>
            </p:oleObj>
          </a:graphicData>
        </a:graphic>
      </p:graphicFrame>
      <p:sp>
        <p:nvSpPr>
          <p:cNvPr id="10267" name="Text Box 27"/>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10268" name="Line 28"/>
          <p:cNvSpPr>
            <a:spLocks noChangeShapeType="1"/>
          </p:cNvSpPr>
          <p:nvPr/>
        </p:nvSpPr>
        <p:spPr bwMode="auto">
          <a:xfrm flipH="1">
            <a:off x="4648200" y="2590800"/>
            <a:ext cx="1295400" cy="990600"/>
          </a:xfrm>
          <a:prstGeom prst="line">
            <a:avLst/>
          </a:prstGeom>
          <a:noFill/>
          <a:ln w="15875">
            <a:solidFill>
              <a:srgbClr val="FF0000"/>
            </a:solidFill>
            <a:prstDash val="dash"/>
            <a:round/>
            <a:headEnd type="triangle" w="med" len="me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Transforming the Data </a:t>
            </a:r>
          </a:p>
        </p:txBody>
      </p:sp>
      <p:sp>
        <p:nvSpPr>
          <p:cNvPr id="75779" name="Rectangle 3"/>
          <p:cNvSpPr>
            <a:spLocks noGrp="1" noChangeArrowheads="1"/>
          </p:cNvSpPr>
          <p:nvPr>
            <p:ph idx="1"/>
          </p:nvPr>
        </p:nvSpPr>
        <p:spPr>
          <a:xfrm>
            <a:off x="304800" y="4343400"/>
            <a:ext cx="8650288" cy="1905000"/>
          </a:xfrm>
        </p:spPr>
        <p:txBody>
          <a:bodyPr>
            <a:normAutofit fontScale="92500" lnSpcReduction="10000"/>
          </a:bodyPr>
          <a:lstStyle/>
          <a:p>
            <a:pPr eaLnBrk="1" hangingPunct="1"/>
            <a:r>
              <a:rPr lang="en-US" smtClean="0"/>
              <a:t>Computation in the feature space can be costly because it is high dimensional</a:t>
            </a:r>
          </a:p>
          <a:p>
            <a:pPr lvl="1" eaLnBrk="1" hangingPunct="1"/>
            <a:r>
              <a:rPr lang="en-US" smtClean="0"/>
              <a:t>The feature space is typically infinite-dimensional!</a:t>
            </a:r>
          </a:p>
          <a:p>
            <a:pPr eaLnBrk="1" hangingPunct="1"/>
            <a:r>
              <a:rPr lang="en-US" smtClean="0"/>
              <a:t>The kernel trick comes to rescue</a:t>
            </a:r>
          </a:p>
        </p:txBody>
      </p:sp>
      <p:sp>
        <p:nvSpPr>
          <p:cNvPr id="75780"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B628F13-74CB-4F4A-9FDB-88A2B3FE8ED7}" type="slidenum">
              <a:rPr lang="en-US" sz="1400" smtClean="0"/>
              <a:pPr eaLnBrk="1" hangingPunct="1"/>
              <a:t>140</a:t>
            </a:fld>
            <a:endParaRPr lang="en-US" sz="1400" smtClean="0"/>
          </a:p>
        </p:txBody>
      </p:sp>
      <p:sp>
        <p:nvSpPr>
          <p:cNvPr id="75781" name="Freeform 4"/>
          <p:cNvSpPr>
            <a:spLocks/>
          </p:cNvSpPr>
          <p:nvPr/>
        </p:nvSpPr>
        <p:spPr bwMode="auto">
          <a:xfrm>
            <a:off x="2209800" y="1295400"/>
            <a:ext cx="1600200" cy="1524000"/>
          </a:xfrm>
          <a:custGeom>
            <a:avLst/>
            <a:gdLst>
              <a:gd name="T0" fmla="*/ 0 w 1008"/>
              <a:gd name="T1" fmla="*/ 0 h 960"/>
              <a:gd name="T2" fmla="*/ 2147483647 w 1008"/>
              <a:gd name="T3" fmla="*/ 2147483647 h 960"/>
              <a:gd name="T4" fmla="*/ 2147483647 w 1008"/>
              <a:gd name="T5" fmla="*/ 2147483647 h 960"/>
              <a:gd name="T6" fmla="*/ 2147483647 w 1008"/>
              <a:gd name="T7" fmla="*/ 2147483647 h 960"/>
              <a:gd name="T8" fmla="*/ 2147483647 w 1008"/>
              <a:gd name="T9" fmla="*/ 2147483647 h 960"/>
              <a:gd name="T10" fmla="*/ 0 60000 65536"/>
              <a:gd name="T11" fmla="*/ 0 60000 65536"/>
              <a:gd name="T12" fmla="*/ 0 60000 65536"/>
              <a:gd name="T13" fmla="*/ 0 60000 65536"/>
              <a:gd name="T14" fmla="*/ 0 60000 65536"/>
              <a:gd name="T15" fmla="*/ 0 w 1008"/>
              <a:gd name="T16" fmla="*/ 0 h 960"/>
              <a:gd name="T17" fmla="*/ 1008 w 1008"/>
              <a:gd name="T18" fmla="*/ 960 h 960"/>
            </a:gdLst>
            <a:ahLst/>
            <a:cxnLst>
              <a:cxn ang="T10">
                <a:pos x="T0" y="T1"/>
              </a:cxn>
              <a:cxn ang="T11">
                <a:pos x="T2" y="T3"/>
              </a:cxn>
              <a:cxn ang="T12">
                <a:pos x="T4" y="T5"/>
              </a:cxn>
              <a:cxn ang="T13">
                <a:pos x="T6" y="T7"/>
              </a:cxn>
              <a:cxn ang="T14">
                <a:pos x="T8" y="T9"/>
              </a:cxn>
            </a:cxnLst>
            <a:rect l="T15" t="T16" r="T17" b="T18"/>
            <a:pathLst>
              <a:path w="1008" h="960">
                <a:moveTo>
                  <a:pt x="0" y="0"/>
                </a:moveTo>
                <a:cubicBezTo>
                  <a:pt x="16" y="164"/>
                  <a:pt x="32" y="328"/>
                  <a:pt x="96" y="432"/>
                </a:cubicBezTo>
                <a:cubicBezTo>
                  <a:pt x="160" y="536"/>
                  <a:pt x="272" y="584"/>
                  <a:pt x="384" y="624"/>
                </a:cubicBezTo>
                <a:cubicBezTo>
                  <a:pt x="496" y="664"/>
                  <a:pt x="664" y="616"/>
                  <a:pt x="768" y="672"/>
                </a:cubicBezTo>
                <a:cubicBezTo>
                  <a:pt x="872" y="728"/>
                  <a:pt x="940" y="844"/>
                  <a:pt x="1008" y="960"/>
                </a:cubicBezTo>
              </a:path>
            </a:pathLst>
          </a:cu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it-IT"/>
          </a:p>
        </p:txBody>
      </p:sp>
      <p:sp>
        <p:nvSpPr>
          <p:cNvPr id="75782" name="Line 5"/>
          <p:cNvSpPr>
            <a:spLocks noChangeShapeType="1"/>
          </p:cNvSpPr>
          <p:nvPr/>
        </p:nvSpPr>
        <p:spPr bwMode="auto">
          <a:xfrm flipV="1">
            <a:off x="1981200" y="1143000"/>
            <a:ext cx="0" cy="205740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5783" name="Line 6"/>
          <p:cNvSpPr>
            <a:spLocks noChangeShapeType="1"/>
          </p:cNvSpPr>
          <p:nvPr/>
        </p:nvSpPr>
        <p:spPr bwMode="auto">
          <a:xfrm>
            <a:off x="1981200" y="3200400"/>
            <a:ext cx="2057400" cy="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5784" name="Oval 7"/>
          <p:cNvSpPr>
            <a:spLocks noChangeArrowheads="1"/>
          </p:cNvSpPr>
          <p:nvPr/>
        </p:nvSpPr>
        <p:spPr bwMode="auto">
          <a:xfrm>
            <a:off x="2362200" y="12954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785" name="Rectangle 8"/>
          <p:cNvSpPr>
            <a:spLocks noChangeArrowheads="1"/>
          </p:cNvSpPr>
          <p:nvPr/>
        </p:nvSpPr>
        <p:spPr bwMode="auto">
          <a:xfrm>
            <a:off x="2133600" y="16764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786" name="Oval 9"/>
          <p:cNvSpPr>
            <a:spLocks noChangeArrowheads="1"/>
          </p:cNvSpPr>
          <p:nvPr/>
        </p:nvSpPr>
        <p:spPr bwMode="auto">
          <a:xfrm>
            <a:off x="2667000" y="15240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787" name="Oval 10"/>
          <p:cNvSpPr>
            <a:spLocks noChangeArrowheads="1"/>
          </p:cNvSpPr>
          <p:nvPr/>
        </p:nvSpPr>
        <p:spPr bwMode="auto">
          <a:xfrm>
            <a:off x="2971800" y="18288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788" name="Oval 11"/>
          <p:cNvSpPr>
            <a:spLocks noChangeArrowheads="1"/>
          </p:cNvSpPr>
          <p:nvPr/>
        </p:nvSpPr>
        <p:spPr bwMode="auto">
          <a:xfrm>
            <a:off x="3200400" y="14478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789" name="Oval 12"/>
          <p:cNvSpPr>
            <a:spLocks noChangeArrowheads="1"/>
          </p:cNvSpPr>
          <p:nvPr/>
        </p:nvSpPr>
        <p:spPr bwMode="auto">
          <a:xfrm>
            <a:off x="3581400" y="18288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790" name="Rectangle 13"/>
          <p:cNvSpPr>
            <a:spLocks noChangeArrowheads="1"/>
          </p:cNvSpPr>
          <p:nvPr/>
        </p:nvSpPr>
        <p:spPr bwMode="auto">
          <a:xfrm>
            <a:off x="2133600" y="19812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791" name="Rectangle 14"/>
          <p:cNvSpPr>
            <a:spLocks noChangeArrowheads="1"/>
          </p:cNvSpPr>
          <p:nvPr/>
        </p:nvSpPr>
        <p:spPr bwMode="auto">
          <a:xfrm>
            <a:off x="2362200" y="22098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792" name="Rectangle 15"/>
          <p:cNvSpPr>
            <a:spLocks noChangeArrowheads="1"/>
          </p:cNvSpPr>
          <p:nvPr/>
        </p:nvSpPr>
        <p:spPr bwMode="auto">
          <a:xfrm>
            <a:off x="2209800" y="24384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793" name="Rectangle 16"/>
          <p:cNvSpPr>
            <a:spLocks noChangeArrowheads="1"/>
          </p:cNvSpPr>
          <p:nvPr/>
        </p:nvSpPr>
        <p:spPr bwMode="auto">
          <a:xfrm>
            <a:off x="2743200" y="24384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794" name="Rectangle 17"/>
          <p:cNvSpPr>
            <a:spLocks noChangeArrowheads="1"/>
          </p:cNvSpPr>
          <p:nvPr/>
        </p:nvSpPr>
        <p:spPr bwMode="auto">
          <a:xfrm>
            <a:off x="3124200" y="25146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795" name="Rectangle 18"/>
          <p:cNvSpPr>
            <a:spLocks noChangeArrowheads="1"/>
          </p:cNvSpPr>
          <p:nvPr/>
        </p:nvSpPr>
        <p:spPr bwMode="auto">
          <a:xfrm>
            <a:off x="3429000" y="27432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796" name="Rectangle 19"/>
          <p:cNvSpPr>
            <a:spLocks noChangeArrowheads="1"/>
          </p:cNvSpPr>
          <p:nvPr/>
        </p:nvSpPr>
        <p:spPr bwMode="auto">
          <a:xfrm>
            <a:off x="2819400" y="2895600"/>
            <a:ext cx="76200" cy="76200"/>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797" name="Oval 20"/>
          <p:cNvSpPr>
            <a:spLocks noChangeArrowheads="1"/>
          </p:cNvSpPr>
          <p:nvPr/>
        </p:nvSpPr>
        <p:spPr bwMode="auto">
          <a:xfrm>
            <a:off x="2438400" y="17526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798" name="Oval 21"/>
          <p:cNvSpPr>
            <a:spLocks noChangeArrowheads="1"/>
          </p:cNvSpPr>
          <p:nvPr/>
        </p:nvSpPr>
        <p:spPr bwMode="auto">
          <a:xfrm>
            <a:off x="2743200" y="20574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799" name="Oval 22"/>
          <p:cNvSpPr>
            <a:spLocks noChangeArrowheads="1"/>
          </p:cNvSpPr>
          <p:nvPr/>
        </p:nvSpPr>
        <p:spPr bwMode="auto">
          <a:xfrm>
            <a:off x="3352800" y="22098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800" name="Oval 23"/>
          <p:cNvSpPr>
            <a:spLocks noChangeArrowheads="1"/>
          </p:cNvSpPr>
          <p:nvPr/>
        </p:nvSpPr>
        <p:spPr bwMode="auto">
          <a:xfrm>
            <a:off x="3657600" y="23622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801" name="Oval 24"/>
          <p:cNvSpPr>
            <a:spLocks noChangeArrowheads="1"/>
          </p:cNvSpPr>
          <p:nvPr/>
        </p:nvSpPr>
        <p:spPr bwMode="auto">
          <a:xfrm>
            <a:off x="3810000" y="2667000"/>
            <a:ext cx="76200" cy="76200"/>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802" name="Line 25"/>
          <p:cNvSpPr>
            <a:spLocks noChangeShapeType="1"/>
          </p:cNvSpPr>
          <p:nvPr/>
        </p:nvSpPr>
        <p:spPr bwMode="auto">
          <a:xfrm flipV="1">
            <a:off x="5943600" y="1143000"/>
            <a:ext cx="0" cy="205740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5803" name="Line 26"/>
          <p:cNvSpPr>
            <a:spLocks noChangeShapeType="1"/>
          </p:cNvSpPr>
          <p:nvPr/>
        </p:nvSpPr>
        <p:spPr bwMode="auto">
          <a:xfrm>
            <a:off x="5943600" y="3200400"/>
            <a:ext cx="2057400" cy="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5804" name="Line 27"/>
          <p:cNvSpPr>
            <a:spLocks noChangeShapeType="1"/>
          </p:cNvSpPr>
          <p:nvPr/>
        </p:nvSpPr>
        <p:spPr bwMode="auto">
          <a:xfrm>
            <a:off x="6324600" y="1295400"/>
            <a:ext cx="1447800" cy="1828800"/>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grpSp>
        <p:nvGrpSpPr>
          <p:cNvPr id="2" name="Group 28"/>
          <p:cNvGrpSpPr>
            <a:grpSpLocks/>
          </p:cNvGrpSpPr>
          <p:nvPr/>
        </p:nvGrpSpPr>
        <p:grpSpPr bwMode="auto">
          <a:xfrm>
            <a:off x="6019800" y="1371600"/>
            <a:ext cx="528638" cy="336550"/>
            <a:chOff x="3001" y="2496"/>
            <a:chExt cx="333" cy="212"/>
          </a:xfrm>
        </p:grpSpPr>
        <p:sp>
          <p:nvSpPr>
            <p:cNvPr id="75862" name="Rectangle 29"/>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863" name="Text Box 30"/>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3" name="Group 31"/>
          <p:cNvGrpSpPr>
            <a:grpSpLocks/>
          </p:cNvGrpSpPr>
          <p:nvPr/>
        </p:nvGrpSpPr>
        <p:grpSpPr bwMode="auto">
          <a:xfrm>
            <a:off x="6253163" y="1797050"/>
            <a:ext cx="528637" cy="336550"/>
            <a:chOff x="3001" y="2496"/>
            <a:chExt cx="333" cy="212"/>
          </a:xfrm>
        </p:grpSpPr>
        <p:sp>
          <p:nvSpPr>
            <p:cNvPr id="75860" name="Rectangle 32"/>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861" name="Text Box 33"/>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4" name="Group 34"/>
          <p:cNvGrpSpPr>
            <a:grpSpLocks/>
          </p:cNvGrpSpPr>
          <p:nvPr/>
        </p:nvGrpSpPr>
        <p:grpSpPr bwMode="auto">
          <a:xfrm>
            <a:off x="6634163" y="2254250"/>
            <a:ext cx="528637" cy="336550"/>
            <a:chOff x="3001" y="2496"/>
            <a:chExt cx="333" cy="212"/>
          </a:xfrm>
        </p:grpSpPr>
        <p:sp>
          <p:nvSpPr>
            <p:cNvPr id="75858" name="Rectangle 35"/>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859" name="Text Box 36"/>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5" name="Group 37"/>
          <p:cNvGrpSpPr>
            <a:grpSpLocks/>
          </p:cNvGrpSpPr>
          <p:nvPr/>
        </p:nvGrpSpPr>
        <p:grpSpPr bwMode="auto">
          <a:xfrm>
            <a:off x="6786563" y="2482850"/>
            <a:ext cx="528637" cy="336550"/>
            <a:chOff x="3001" y="2496"/>
            <a:chExt cx="333" cy="212"/>
          </a:xfrm>
        </p:grpSpPr>
        <p:sp>
          <p:nvSpPr>
            <p:cNvPr id="75856" name="Rectangle 38"/>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857" name="Text Box 39"/>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6" name="Group 40"/>
          <p:cNvGrpSpPr>
            <a:grpSpLocks/>
          </p:cNvGrpSpPr>
          <p:nvPr/>
        </p:nvGrpSpPr>
        <p:grpSpPr bwMode="auto">
          <a:xfrm>
            <a:off x="6096000" y="2438400"/>
            <a:ext cx="528638" cy="336550"/>
            <a:chOff x="3001" y="2496"/>
            <a:chExt cx="333" cy="212"/>
          </a:xfrm>
        </p:grpSpPr>
        <p:sp>
          <p:nvSpPr>
            <p:cNvPr id="75854" name="Rectangle 41"/>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855" name="Text Box 42"/>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7" name="Group 43"/>
          <p:cNvGrpSpPr>
            <a:grpSpLocks/>
          </p:cNvGrpSpPr>
          <p:nvPr/>
        </p:nvGrpSpPr>
        <p:grpSpPr bwMode="auto">
          <a:xfrm>
            <a:off x="5867400" y="1905000"/>
            <a:ext cx="528638" cy="336550"/>
            <a:chOff x="3001" y="2496"/>
            <a:chExt cx="333" cy="212"/>
          </a:xfrm>
        </p:grpSpPr>
        <p:sp>
          <p:nvSpPr>
            <p:cNvPr id="75852" name="Rectangle 44"/>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853" name="Text Box 45"/>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8" name="Group 46"/>
          <p:cNvGrpSpPr>
            <a:grpSpLocks/>
          </p:cNvGrpSpPr>
          <p:nvPr/>
        </p:nvGrpSpPr>
        <p:grpSpPr bwMode="auto">
          <a:xfrm>
            <a:off x="7091363" y="2863850"/>
            <a:ext cx="528637" cy="336550"/>
            <a:chOff x="3001" y="2496"/>
            <a:chExt cx="333" cy="212"/>
          </a:xfrm>
        </p:grpSpPr>
        <p:sp>
          <p:nvSpPr>
            <p:cNvPr id="75850" name="Rectangle 47"/>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851" name="Text Box 48"/>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9" name="Group 49"/>
          <p:cNvGrpSpPr>
            <a:grpSpLocks/>
          </p:cNvGrpSpPr>
          <p:nvPr/>
        </p:nvGrpSpPr>
        <p:grpSpPr bwMode="auto">
          <a:xfrm>
            <a:off x="6248400" y="2743200"/>
            <a:ext cx="528638" cy="336550"/>
            <a:chOff x="3001" y="2496"/>
            <a:chExt cx="333" cy="212"/>
          </a:xfrm>
        </p:grpSpPr>
        <p:sp>
          <p:nvSpPr>
            <p:cNvPr id="75848" name="Rectangle 50"/>
            <p:cNvSpPr>
              <a:spLocks noChangeArrowheads="1"/>
            </p:cNvSpPr>
            <p:nvPr/>
          </p:nvSpPr>
          <p:spPr bwMode="auto">
            <a:xfrm>
              <a:off x="3168" y="2592"/>
              <a:ext cx="48" cy="48"/>
            </a:xfrm>
            <a:prstGeom prst="rect">
              <a:avLst/>
            </a:prstGeom>
            <a:solidFill>
              <a:srgbClr val="0000FF"/>
            </a:solidFill>
            <a:ln w="9525">
              <a:solidFill>
                <a:schemeClr val="tx1"/>
              </a:solidFill>
              <a:miter lim="800000"/>
              <a:headEnd/>
              <a:tailEnd/>
            </a:ln>
          </p:spPr>
          <p:txBody>
            <a:bodyPr wrap="none" anchor="ctr"/>
            <a:lstStyle/>
            <a:p>
              <a:endParaRPr lang="it-IT"/>
            </a:p>
          </p:txBody>
        </p:sp>
        <p:sp>
          <p:nvSpPr>
            <p:cNvPr id="75849" name="Text Box 51"/>
            <p:cNvSpPr txBox="1">
              <a:spLocks noChangeArrowheads="1"/>
            </p:cNvSpPr>
            <p:nvPr/>
          </p:nvSpPr>
          <p:spPr bwMode="auto">
            <a:xfrm>
              <a:off x="3001" y="2496"/>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sp>
        <p:nvSpPr>
          <p:cNvPr id="75813" name="AutoShape 52"/>
          <p:cNvSpPr>
            <a:spLocks noChangeArrowheads="1"/>
          </p:cNvSpPr>
          <p:nvPr/>
        </p:nvSpPr>
        <p:spPr bwMode="auto">
          <a:xfrm>
            <a:off x="4343400" y="2209800"/>
            <a:ext cx="990600" cy="381000"/>
          </a:xfrm>
          <a:prstGeom prst="rightArrow">
            <a:avLst>
              <a:gd name="adj1" fmla="val 50000"/>
              <a:gd name="adj2" fmla="val 65000"/>
            </a:avLst>
          </a:prstGeom>
          <a:solidFill>
            <a:srgbClr val="FFFF00"/>
          </a:solidFill>
          <a:ln w="9525">
            <a:solidFill>
              <a:schemeClr val="tx1"/>
            </a:solidFill>
            <a:miter lim="800000"/>
            <a:headEnd/>
            <a:tailEnd/>
          </a:ln>
        </p:spPr>
        <p:txBody>
          <a:bodyPr wrap="none" anchor="ctr"/>
          <a:lstStyle/>
          <a:p>
            <a:endParaRPr lang="it-IT"/>
          </a:p>
        </p:txBody>
      </p:sp>
      <p:sp>
        <p:nvSpPr>
          <p:cNvPr id="75814" name="Text Box 53"/>
          <p:cNvSpPr txBox="1">
            <a:spLocks noChangeArrowheads="1"/>
          </p:cNvSpPr>
          <p:nvPr/>
        </p:nvSpPr>
        <p:spPr bwMode="auto">
          <a:xfrm>
            <a:off x="4418013" y="1624013"/>
            <a:ext cx="766762"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3200">
                <a:latin typeface="Symbol" pitchFamily="18" charset="2"/>
              </a:rPr>
              <a:t>f</a:t>
            </a:r>
            <a:r>
              <a:rPr lang="en-US" sz="3200">
                <a:latin typeface="Times New Roman" pitchFamily="18" charset="0"/>
              </a:rPr>
              <a:t>(.)</a:t>
            </a:r>
          </a:p>
        </p:txBody>
      </p:sp>
      <p:grpSp>
        <p:nvGrpSpPr>
          <p:cNvPr id="10" name="Group 54"/>
          <p:cNvGrpSpPr>
            <a:grpSpLocks/>
          </p:cNvGrpSpPr>
          <p:nvPr/>
        </p:nvGrpSpPr>
        <p:grpSpPr bwMode="auto">
          <a:xfrm>
            <a:off x="7162800" y="1600200"/>
            <a:ext cx="528638" cy="336550"/>
            <a:chOff x="4307" y="2352"/>
            <a:chExt cx="333" cy="212"/>
          </a:xfrm>
        </p:grpSpPr>
        <p:sp>
          <p:nvSpPr>
            <p:cNvPr id="75846" name="Oval 55"/>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847" name="Text Box 56"/>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1" name="Group 57"/>
          <p:cNvGrpSpPr>
            <a:grpSpLocks/>
          </p:cNvGrpSpPr>
          <p:nvPr/>
        </p:nvGrpSpPr>
        <p:grpSpPr bwMode="auto">
          <a:xfrm>
            <a:off x="6553200" y="1143000"/>
            <a:ext cx="528638" cy="336550"/>
            <a:chOff x="4307" y="2352"/>
            <a:chExt cx="333" cy="212"/>
          </a:xfrm>
        </p:grpSpPr>
        <p:sp>
          <p:nvSpPr>
            <p:cNvPr id="75844" name="Oval 58"/>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845" name="Text Box 59"/>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2" name="Group 60"/>
          <p:cNvGrpSpPr>
            <a:grpSpLocks/>
          </p:cNvGrpSpPr>
          <p:nvPr/>
        </p:nvGrpSpPr>
        <p:grpSpPr bwMode="auto">
          <a:xfrm>
            <a:off x="6934200" y="1828800"/>
            <a:ext cx="528638" cy="336550"/>
            <a:chOff x="4307" y="2352"/>
            <a:chExt cx="333" cy="212"/>
          </a:xfrm>
        </p:grpSpPr>
        <p:sp>
          <p:nvSpPr>
            <p:cNvPr id="75842" name="Oval 61"/>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843" name="Text Box 62"/>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3" name="Group 63"/>
          <p:cNvGrpSpPr>
            <a:grpSpLocks/>
          </p:cNvGrpSpPr>
          <p:nvPr/>
        </p:nvGrpSpPr>
        <p:grpSpPr bwMode="auto">
          <a:xfrm>
            <a:off x="6705600" y="1524000"/>
            <a:ext cx="528638" cy="336550"/>
            <a:chOff x="4307" y="2352"/>
            <a:chExt cx="333" cy="212"/>
          </a:xfrm>
        </p:grpSpPr>
        <p:sp>
          <p:nvSpPr>
            <p:cNvPr id="75840" name="Oval 64"/>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841" name="Text Box 65"/>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4" name="Group 66"/>
          <p:cNvGrpSpPr>
            <a:grpSpLocks/>
          </p:cNvGrpSpPr>
          <p:nvPr/>
        </p:nvGrpSpPr>
        <p:grpSpPr bwMode="auto">
          <a:xfrm>
            <a:off x="6858000" y="1295400"/>
            <a:ext cx="528638" cy="336550"/>
            <a:chOff x="4307" y="2352"/>
            <a:chExt cx="333" cy="212"/>
          </a:xfrm>
        </p:grpSpPr>
        <p:sp>
          <p:nvSpPr>
            <p:cNvPr id="75838" name="Oval 67"/>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839" name="Text Box 68"/>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5" name="Group 69"/>
          <p:cNvGrpSpPr>
            <a:grpSpLocks/>
          </p:cNvGrpSpPr>
          <p:nvPr/>
        </p:nvGrpSpPr>
        <p:grpSpPr bwMode="auto">
          <a:xfrm>
            <a:off x="7391400" y="2406650"/>
            <a:ext cx="528638" cy="336550"/>
            <a:chOff x="4307" y="2352"/>
            <a:chExt cx="333" cy="212"/>
          </a:xfrm>
        </p:grpSpPr>
        <p:sp>
          <p:nvSpPr>
            <p:cNvPr id="75836" name="Oval 70"/>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837" name="Text Box 71"/>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6" name="Group 72"/>
          <p:cNvGrpSpPr>
            <a:grpSpLocks/>
          </p:cNvGrpSpPr>
          <p:nvPr/>
        </p:nvGrpSpPr>
        <p:grpSpPr bwMode="auto">
          <a:xfrm>
            <a:off x="7620000" y="1447800"/>
            <a:ext cx="528638" cy="336550"/>
            <a:chOff x="4307" y="2352"/>
            <a:chExt cx="333" cy="212"/>
          </a:xfrm>
        </p:grpSpPr>
        <p:sp>
          <p:nvSpPr>
            <p:cNvPr id="75834" name="Oval 73"/>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835" name="Text Box 74"/>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7" name="Group 75"/>
          <p:cNvGrpSpPr>
            <a:grpSpLocks/>
          </p:cNvGrpSpPr>
          <p:nvPr/>
        </p:nvGrpSpPr>
        <p:grpSpPr bwMode="auto">
          <a:xfrm>
            <a:off x="7391400" y="1981200"/>
            <a:ext cx="528638" cy="336550"/>
            <a:chOff x="4307" y="2352"/>
            <a:chExt cx="333" cy="212"/>
          </a:xfrm>
        </p:grpSpPr>
        <p:sp>
          <p:nvSpPr>
            <p:cNvPr id="75832" name="Oval 76"/>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833" name="Text Box 77"/>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8" name="Group 78"/>
          <p:cNvGrpSpPr>
            <a:grpSpLocks/>
          </p:cNvGrpSpPr>
          <p:nvPr/>
        </p:nvGrpSpPr>
        <p:grpSpPr bwMode="auto">
          <a:xfrm>
            <a:off x="7239000" y="2178050"/>
            <a:ext cx="528638" cy="336550"/>
            <a:chOff x="4307" y="2352"/>
            <a:chExt cx="333" cy="212"/>
          </a:xfrm>
        </p:grpSpPr>
        <p:sp>
          <p:nvSpPr>
            <p:cNvPr id="75830" name="Oval 79"/>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831" name="Text Box 80"/>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grpSp>
        <p:nvGrpSpPr>
          <p:cNvPr id="19" name="Group 81"/>
          <p:cNvGrpSpPr>
            <a:grpSpLocks/>
          </p:cNvGrpSpPr>
          <p:nvPr/>
        </p:nvGrpSpPr>
        <p:grpSpPr bwMode="auto">
          <a:xfrm>
            <a:off x="7777163" y="2057400"/>
            <a:ext cx="528637" cy="336550"/>
            <a:chOff x="4307" y="2352"/>
            <a:chExt cx="333" cy="212"/>
          </a:xfrm>
        </p:grpSpPr>
        <p:sp>
          <p:nvSpPr>
            <p:cNvPr id="75828" name="Oval 82"/>
            <p:cNvSpPr>
              <a:spLocks noChangeArrowheads="1"/>
            </p:cNvSpPr>
            <p:nvPr/>
          </p:nvSpPr>
          <p:spPr bwMode="auto">
            <a:xfrm>
              <a:off x="4464" y="2448"/>
              <a:ext cx="48" cy="48"/>
            </a:xfrm>
            <a:prstGeom prst="ellipse">
              <a:avLst/>
            </a:prstGeom>
            <a:solidFill>
              <a:srgbClr val="FF0000"/>
            </a:solidFill>
            <a:ln w="9525">
              <a:solidFill>
                <a:schemeClr val="tx1"/>
              </a:solidFill>
              <a:miter lim="800000"/>
              <a:headEnd/>
              <a:tailEnd/>
            </a:ln>
          </p:spPr>
          <p:txBody>
            <a:bodyPr wrap="none" anchor="ctr"/>
            <a:lstStyle/>
            <a:p>
              <a:endParaRPr lang="it-IT"/>
            </a:p>
          </p:txBody>
        </p:sp>
        <p:sp>
          <p:nvSpPr>
            <p:cNvPr id="75829" name="Text Box 83"/>
            <p:cNvSpPr txBox="1">
              <a:spLocks noChangeArrowheads="1"/>
            </p:cNvSpPr>
            <p:nvPr/>
          </p:nvSpPr>
          <p:spPr bwMode="auto">
            <a:xfrm>
              <a:off x="4307" y="2352"/>
              <a:ext cx="3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sz="1600">
                  <a:latin typeface="Symbol" pitchFamily="18" charset="2"/>
                </a:rPr>
                <a:t>f</a:t>
              </a:r>
              <a:r>
                <a:rPr lang="en-US" sz="1600">
                  <a:latin typeface="Times New Roman" pitchFamily="18" charset="0"/>
                </a:rPr>
                <a:t>(  )</a:t>
              </a:r>
            </a:p>
          </p:txBody>
        </p:sp>
      </p:grpSp>
      <p:sp>
        <p:nvSpPr>
          <p:cNvPr id="75825" name="Text Box 84"/>
          <p:cNvSpPr txBox="1">
            <a:spLocks noChangeArrowheads="1"/>
          </p:cNvSpPr>
          <p:nvPr/>
        </p:nvSpPr>
        <p:spPr bwMode="auto">
          <a:xfrm>
            <a:off x="6019800" y="3124200"/>
            <a:ext cx="18494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a:latin typeface="Times New Roman" pitchFamily="18" charset="0"/>
              </a:rPr>
              <a:t>Feature space</a:t>
            </a:r>
          </a:p>
        </p:txBody>
      </p:sp>
      <p:sp>
        <p:nvSpPr>
          <p:cNvPr id="75826" name="Text Box 85"/>
          <p:cNvSpPr txBox="1">
            <a:spLocks noChangeArrowheads="1"/>
          </p:cNvSpPr>
          <p:nvPr/>
        </p:nvSpPr>
        <p:spPr bwMode="auto">
          <a:xfrm>
            <a:off x="2192338" y="3200400"/>
            <a:ext cx="15795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pPr>
            <a:r>
              <a:rPr lang="en-US">
                <a:latin typeface="Times New Roman" pitchFamily="18" charset="0"/>
              </a:rPr>
              <a:t>Input space</a:t>
            </a:r>
          </a:p>
        </p:txBody>
      </p:sp>
      <p:sp>
        <p:nvSpPr>
          <p:cNvPr id="75827" name="Text Box 88"/>
          <p:cNvSpPr txBox="1">
            <a:spLocks noChangeArrowheads="1"/>
          </p:cNvSpPr>
          <p:nvPr/>
        </p:nvSpPr>
        <p:spPr bwMode="auto">
          <a:xfrm>
            <a:off x="5316538" y="3581400"/>
            <a:ext cx="3827462"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20000"/>
              </a:spcBef>
            </a:pPr>
            <a:r>
              <a:rPr lang="en-US" sz="1800">
                <a:latin typeface="Arial Narrow" pitchFamily="34" charset="0"/>
              </a:rPr>
              <a:t>Note: feature space is of higher dimension than the input space in practice</a:t>
            </a:r>
          </a:p>
        </p:txBody>
      </p:sp>
    </p:spTree>
    <p:extLst>
      <p:ext uri="{BB962C8B-B14F-4D97-AF65-F5344CB8AC3E}">
        <p14:creationId xmlns="" xmlns:p14="http://schemas.microsoft.com/office/powerpoint/2010/main" val="330995818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p:cNvSpPr>
            <a:spLocks noGrp="1" noChangeArrowheads="1"/>
          </p:cNvSpPr>
          <p:nvPr>
            <p:ph type="title"/>
          </p:nvPr>
        </p:nvSpPr>
        <p:spPr/>
        <p:txBody>
          <a:bodyPr/>
          <a:lstStyle/>
          <a:p>
            <a:pPr eaLnBrk="1" hangingPunct="1"/>
            <a:r>
              <a:rPr lang="en-US" smtClean="0"/>
              <a:t>The Kernel Trick</a:t>
            </a:r>
          </a:p>
        </p:txBody>
      </p:sp>
      <p:sp>
        <p:nvSpPr>
          <p:cNvPr id="76803" name="Rectangle 1027"/>
          <p:cNvSpPr>
            <a:spLocks noGrp="1" noChangeArrowheads="1"/>
          </p:cNvSpPr>
          <p:nvPr>
            <p:ph idx="1"/>
          </p:nvPr>
        </p:nvSpPr>
        <p:spPr/>
        <p:txBody>
          <a:bodyPr>
            <a:normAutofit fontScale="85000" lnSpcReduction="20000"/>
          </a:bodyPr>
          <a:lstStyle/>
          <a:p>
            <a:pPr eaLnBrk="1" hangingPunct="1"/>
            <a:r>
              <a:rPr lang="en-US" smtClean="0"/>
              <a:t>Recall the SVM optimization problem</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The data points only appear as</a:t>
            </a:r>
            <a:r>
              <a:rPr lang="en-US" smtClean="0">
                <a:solidFill>
                  <a:schemeClr val="hlink"/>
                </a:solidFill>
              </a:rPr>
              <a:t> inner product</a:t>
            </a:r>
          </a:p>
          <a:p>
            <a:pPr eaLnBrk="1" hangingPunct="1"/>
            <a:r>
              <a:rPr lang="en-US" smtClean="0"/>
              <a:t>As long as we can calculate the inner product in the feature space, we do not need the mapping explicitly</a:t>
            </a:r>
          </a:p>
          <a:p>
            <a:pPr eaLnBrk="1" hangingPunct="1"/>
            <a:r>
              <a:rPr lang="en-US" smtClean="0"/>
              <a:t>Many common geometric operations (angles, distances) can be expressed by inner products</a:t>
            </a:r>
          </a:p>
          <a:p>
            <a:pPr eaLnBrk="1" hangingPunct="1"/>
            <a:r>
              <a:rPr lang="en-US" smtClean="0"/>
              <a:t>Define the kernel function </a:t>
            </a:r>
            <a:r>
              <a:rPr lang="en-US" i="1" smtClean="0"/>
              <a:t>K</a:t>
            </a:r>
            <a:r>
              <a:rPr lang="en-US" smtClean="0"/>
              <a:t>  by</a:t>
            </a:r>
          </a:p>
        </p:txBody>
      </p:sp>
      <p:sp>
        <p:nvSpPr>
          <p:cNvPr id="76804"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2ABE060-43BD-4A30-81CB-D0A98635E84D}" type="slidenum">
              <a:rPr lang="en-US" sz="1400" smtClean="0"/>
              <a:pPr eaLnBrk="1" hangingPunct="1"/>
              <a:t>141</a:t>
            </a:fld>
            <a:endParaRPr lang="en-US" sz="1400" smtClean="0"/>
          </a:p>
        </p:txBody>
      </p:sp>
      <p:pic>
        <p:nvPicPr>
          <p:cNvPr id="76805" name="Picture 1028" descr="txp_fig"/>
          <p:cNvPicPr>
            <a:picLocks noChangeAspect="1" noChangeArrowheads="1"/>
          </p:cNvPicPr>
          <p:nvPr>
            <p:custDataLst>
              <p:tags r:id="rId1"/>
            </p:custDataLst>
          </p:nvPr>
        </p:nvPicPr>
        <p:blipFill>
          <a:blip r:embed="rId6" cstate="print">
            <a:extLst>
              <a:ext uri="{28A0092B-C50C-407E-A947-70E740481C1C}">
                <a14:useLocalDpi xmlns="" xmlns:a14="http://schemas.microsoft.com/office/drawing/2010/main" val="0"/>
              </a:ext>
            </a:extLst>
          </a:blip>
          <a:srcRect/>
          <a:stretch>
            <a:fillRect/>
          </a:stretch>
        </p:blipFill>
        <p:spPr bwMode="auto">
          <a:xfrm>
            <a:off x="1771650" y="1600200"/>
            <a:ext cx="6381750" cy="815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06" name="Picture 1029" descr="txp_fig"/>
          <p:cNvPicPr>
            <a:picLocks noChangeAspect="1" noChangeArrowheads="1"/>
          </p:cNvPicPr>
          <p:nvPr>
            <p:custDataLst>
              <p:tags r:id="rId2"/>
            </p:custDataLst>
          </p:nvPr>
        </p:nvPicPr>
        <p:blipFill>
          <a:blip r:embed="rId7" cstate="print">
            <a:extLst>
              <a:ext uri="{28A0092B-C50C-407E-A947-70E740481C1C}">
                <a14:useLocalDpi xmlns="" xmlns:a14="http://schemas.microsoft.com/office/drawing/2010/main" val="0"/>
              </a:ext>
            </a:extLst>
          </a:blip>
          <a:srcRect/>
          <a:stretch>
            <a:fillRect/>
          </a:stretch>
        </p:blipFill>
        <p:spPr bwMode="auto">
          <a:xfrm>
            <a:off x="1795463" y="2433638"/>
            <a:ext cx="4811712" cy="766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6807" name="Oval 1030"/>
          <p:cNvSpPr>
            <a:spLocks noChangeArrowheads="1"/>
          </p:cNvSpPr>
          <p:nvPr/>
        </p:nvSpPr>
        <p:spPr bwMode="auto">
          <a:xfrm>
            <a:off x="7467600" y="1600200"/>
            <a:ext cx="838200" cy="685800"/>
          </a:xfrm>
          <a:prstGeom prst="ellipse">
            <a:avLst/>
          </a:prstGeom>
          <a:noFill/>
          <a:ln w="9525">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it-IT"/>
          </a:p>
        </p:txBody>
      </p:sp>
      <p:sp>
        <p:nvSpPr>
          <p:cNvPr id="76808" name="Line 1031"/>
          <p:cNvSpPr>
            <a:spLocks noChangeShapeType="1"/>
          </p:cNvSpPr>
          <p:nvPr/>
        </p:nvSpPr>
        <p:spPr bwMode="auto">
          <a:xfrm flipV="1">
            <a:off x="7391400" y="2286000"/>
            <a:ext cx="381000" cy="106680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pic>
        <p:nvPicPr>
          <p:cNvPr id="76809" name="Picture 1032" descr="txp_fig"/>
          <p:cNvPicPr>
            <a:picLocks noChangeAspect="1" noChangeArrowheads="1"/>
          </p:cNvPicPr>
          <p:nvPr>
            <p:custDataLst>
              <p:tags r:id="rId3"/>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2507673" y="6073630"/>
            <a:ext cx="4584700" cy="531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5340684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ChangeArrowheads="1"/>
          </p:cNvSpPr>
          <p:nvPr>
            <p:ph type="title"/>
          </p:nvPr>
        </p:nvSpPr>
        <p:spPr/>
        <p:txBody>
          <a:bodyPr/>
          <a:lstStyle/>
          <a:p>
            <a:pPr eaLnBrk="1" hangingPunct="1"/>
            <a:r>
              <a:rPr lang="en-US" smtClean="0"/>
              <a:t>An Example for </a:t>
            </a:r>
            <a:r>
              <a:rPr lang="en-US" smtClean="0">
                <a:latin typeface="Symbol" pitchFamily="18" charset="2"/>
              </a:rPr>
              <a:t>f</a:t>
            </a:r>
            <a:r>
              <a:rPr lang="en-US" smtClean="0"/>
              <a:t>(.) and K(.,.)</a:t>
            </a:r>
          </a:p>
        </p:txBody>
      </p:sp>
      <p:sp>
        <p:nvSpPr>
          <p:cNvPr id="77827" name="Rectangle 1027"/>
          <p:cNvSpPr>
            <a:spLocks noGrp="1" noChangeArrowheads="1"/>
          </p:cNvSpPr>
          <p:nvPr>
            <p:ph idx="1"/>
          </p:nvPr>
        </p:nvSpPr>
        <p:spPr/>
        <p:txBody>
          <a:bodyPr>
            <a:normAutofit fontScale="77500" lnSpcReduction="20000"/>
          </a:bodyPr>
          <a:lstStyle/>
          <a:p>
            <a:pPr eaLnBrk="1" hangingPunct="1"/>
            <a:r>
              <a:rPr lang="en-US" smtClean="0"/>
              <a:t>Suppose </a:t>
            </a:r>
            <a:r>
              <a:rPr lang="en-US" smtClean="0">
                <a:latin typeface="Symbol" pitchFamily="18" charset="2"/>
              </a:rPr>
              <a:t>f</a:t>
            </a:r>
            <a:r>
              <a:rPr lang="en-US" smtClean="0"/>
              <a:t>(.) is given as follows</a:t>
            </a:r>
          </a:p>
          <a:p>
            <a:pPr eaLnBrk="1" hangingPunct="1"/>
            <a:endParaRPr lang="en-US" smtClean="0"/>
          </a:p>
          <a:p>
            <a:pPr eaLnBrk="1" hangingPunct="1"/>
            <a:endParaRPr lang="en-US" smtClean="0"/>
          </a:p>
          <a:p>
            <a:pPr eaLnBrk="1" hangingPunct="1"/>
            <a:r>
              <a:rPr lang="en-US" smtClean="0"/>
              <a:t>An inner product in the feature space is</a:t>
            </a:r>
          </a:p>
          <a:p>
            <a:pPr eaLnBrk="1" hangingPunct="1"/>
            <a:endParaRPr lang="en-US" smtClean="0"/>
          </a:p>
          <a:p>
            <a:pPr eaLnBrk="1" hangingPunct="1"/>
            <a:endParaRPr lang="en-US" smtClean="0"/>
          </a:p>
          <a:p>
            <a:pPr eaLnBrk="1" hangingPunct="1"/>
            <a:r>
              <a:rPr lang="en-US" smtClean="0"/>
              <a:t>So, if we define the kernel function as follows, there is no need to carry out </a:t>
            </a:r>
            <a:r>
              <a:rPr lang="en-US" smtClean="0">
                <a:latin typeface="Symbol" pitchFamily="18" charset="2"/>
              </a:rPr>
              <a:t>f</a:t>
            </a:r>
            <a:r>
              <a:rPr lang="en-US" smtClean="0"/>
              <a:t>(.) explicitly</a:t>
            </a:r>
          </a:p>
          <a:p>
            <a:pPr eaLnBrk="1" hangingPunct="1"/>
            <a:endParaRPr lang="en-US" smtClean="0"/>
          </a:p>
          <a:p>
            <a:pPr eaLnBrk="1" hangingPunct="1"/>
            <a:endParaRPr lang="en-US" smtClean="0"/>
          </a:p>
          <a:p>
            <a:pPr eaLnBrk="1" hangingPunct="1"/>
            <a:r>
              <a:rPr lang="en-US" smtClean="0"/>
              <a:t>This use of kernel function to avoid carrying out </a:t>
            </a:r>
            <a:r>
              <a:rPr lang="en-US" smtClean="0">
                <a:latin typeface="Symbol" pitchFamily="18" charset="2"/>
              </a:rPr>
              <a:t>f</a:t>
            </a:r>
            <a:r>
              <a:rPr lang="en-US" smtClean="0"/>
              <a:t>(.) explicitly is known as the </a:t>
            </a:r>
            <a:r>
              <a:rPr lang="en-US" smtClean="0">
                <a:solidFill>
                  <a:schemeClr val="hlink"/>
                </a:solidFill>
              </a:rPr>
              <a:t>kernel trick</a:t>
            </a:r>
          </a:p>
        </p:txBody>
      </p:sp>
      <p:sp>
        <p:nvSpPr>
          <p:cNvPr id="77828"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2D0B06D-1E1C-465B-9986-7478CC610C77}" type="slidenum">
              <a:rPr lang="en-US" sz="1400" smtClean="0"/>
              <a:pPr eaLnBrk="1" hangingPunct="1"/>
              <a:t>142</a:t>
            </a:fld>
            <a:endParaRPr lang="en-US" sz="1400" smtClean="0"/>
          </a:p>
        </p:txBody>
      </p:sp>
      <p:pic>
        <p:nvPicPr>
          <p:cNvPr id="77829" name="Picture 1028" descr="txp_fig"/>
          <p:cNvPicPr>
            <a:picLocks noChangeAspect="1" noChangeArrowheads="1"/>
          </p:cNvPicPr>
          <p:nvPr>
            <p:custDataLst>
              <p:tags r:id="rId1"/>
            </p:custDataLst>
          </p:nvPr>
        </p:nvPicPr>
        <p:blipFill>
          <a:blip r:embed="rId6" cstate="print">
            <a:extLst>
              <a:ext uri="{28A0092B-C50C-407E-A947-70E740481C1C}">
                <a14:useLocalDpi xmlns="" xmlns:a14="http://schemas.microsoft.com/office/drawing/2010/main" val="0"/>
              </a:ext>
            </a:extLst>
          </a:blip>
          <a:srcRect/>
          <a:stretch>
            <a:fillRect/>
          </a:stretch>
        </p:blipFill>
        <p:spPr bwMode="auto">
          <a:xfrm>
            <a:off x="1422111" y="2209800"/>
            <a:ext cx="6553200" cy="515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7830" name="Picture 1031" descr="txp_fig"/>
          <p:cNvPicPr>
            <a:picLocks noChangeAspect="1" noChangeArrowheads="1"/>
          </p:cNvPicPr>
          <p:nvPr>
            <p:custDataLst>
              <p:tags r:id="rId2"/>
            </p:custDataLst>
          </p:nvPr>
        </p:nvPicPr>
        <p:blipFill>
          <a:blip r:embed="rId7" cstate="print">
            <a:extLst>
              <a:ext uri="{28A0092B-C50C-407E-A947-70E740481C1C}">
                <a14:useLocalDpi xmlns="" xmlns:a14="http://schemas.microsoft.com/office/drawing/2010/main" val="0"/>
              </a:ext>
            </a:extLst>
          </a:blip>
          <a:srcRect/>
          <a:stretch>
            <a:fillRect/>
          </a:stretch>
        </p:blipFill>
        <p:spPr bwMode="auto">
          <a:xfrm>
            <a:off x="1784350" y="4572000"/>
            <a:ext cx="5911850" cy="468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7831" name="Picture 1033" descr="txp_fig"/>
          <p:cNvPicPr>
            <a:picLocks noChangeAspect="1" noChangeArrowheads="1"/>
          </p:cNvPicPr>
          <p:nvPr>
            <p:custDataLst>
              <p:tags r:id="rId3"/>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1387475" y="3276600"/>
            <a:ext cx="670560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564736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1026"/>
          <p:cNvSpPr>
            <a:spLocks noGrp="1" noChangeArrowheads="1"/>
          </p:cNvSpPr>
          <p:nvPr>
            <p:ph type="title"/>
          </p:nvPr>
        </p:nvSpPr>
        <p:spPr/>
        <p:txBody>
          <a:bodyPr/>
          <a:lstStyle/>
          <a:p>
            <a:pPr eaLnBrk="1" hangingPunct="1"/>
            <a:r>
              <a:rPr lang="en-US" smtClean="0"/>
              <a:t>Kernels</a:t>
            </a:r>
          </a:p>
        </p:txBody>
      </p:sp>
      <p:sp>
        <p:nvSpPr>
          <p:cNvPr id="38918" name="Segnaposto contenuto 7"/>
          <p:cNvSpPr>
            <a:spLocks noGrp="1"/>
          </p:cNvSpPr>
          <p:nvPr>
            <p:ph idx="1"/>
          </p:nvPr>
        </p:nvSpPr>
        <p:spPr/>
        <p:txBody>
          <a:bodyPr>
            <a:normAutofit/>
          </a:bodyPr>
          <a:lstStyle/>
          <a:p>
            <a:r>
              <a:rPr lang="it-IT" dirty="0" smtClean="0"/>
              <a:t>Given a mapping:</a:t>
            </a:r>
          </a:p>
          <a:p>
            <a:pPr>
              <a:buFont typeface="Wingdings" pitchFamily="2" charset="2"/>
              <a:buNone/>
            </a:pPr>
            <a:r>
              <a:rPr lang="it-IT" dirty="0" smtClean="0"/>
              <a:t>a kernel is represented as the inner product</a:t>
            </a:r>
          </a:p>
          <a:p>
            <a:pPr>
              <a:buFont typeface="Wingdings" pitchFamily="2" charset="2"/>
              <a:buNone/>
            </a:pPr>
            <a:endParaRPr lang="it-IT" dirty="0" smtClean="0"/>
          </a:p>
          <a:p>
            <a:pPr>
              <a:buFont typeface="Wingdings" pitchFamily="2" charset="2"/>
              <a:buNone/>
            </a:pPr>
            <a:endParaRPr lang="it-IT" dirty="0" smtClean="0"/>
          </a:p>
          <a:p>
            <a:pPr>
              <a:buFont typeface="Wingdings" pitchFamily="2" charset="2"/>
              <a:buNone/>
            </a:pPr>
            <a:r>
              <a:rPr lang="it-IT" dirty="0" smtClean="0"/>
              <a:t>A kernel must satisfy the Mercer’s condition:</a:t>
            </a:r>
          </a:p>
          <a:p>
            <a:pPr>
              <a:buFont typeface="Wingdings" pitchFamily="2" charset="2"/>
              <a:buNone/>
            </a:pPr>
            <a:endParaRPr lang="it-IT" dirty="0" smtClean="0"/>
          </a:p>
          <a:p>
            <a:pPr>
              <a:buFont typeface="Wingdings" pitchFamily="2" charset="2"/>
              <a:buNone/>
            </a:pPr>
            <a:endParaRPr lang="it-IT" dirty="0" smtClean="0"/>
          </a:p>
          <a:p>
            <a:pPr>
              <a:buFont typeface="Wingdings" pitchFamily="2" charset="2"/>
              <a:buNone/>
            </a:pPr>
            <a:endParaRPr lang="it-IT" dirty="0" smtClean="0"/>
          </a:p>
          <a:p>
            <a:pPr>
              <a:buFont typeface="Wingdings" pitchFamily="2" charset="2"/>
              <a:buNone/>
            </a:pPr>
            <a:endParaRPr lang="it-IT" dirty="0" smtClean="0"/>
          </a:p>
        </p:txBody>
      </p:sp>
      <p:sp>
        <p:nvSpPr>
          <p:cNvPr id="38919"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25F4C23-6A2D-4D0D-A813-7A8C023BD9C8}" type="slidenum">
              <a:rPr lang="en-US" sz="1400" smtClean="0"/>
              <a:pPr eaLnBrk="1" hangingPunct="1"/>
              <a:t>143</a:t>
            </a:fld>
            <a:endParaRPr lang="en-US" sz="1400" smtClean="0"/>
          </a:p>
        </p:txBody>
      </p:sp>
      <p:graphicFrame>
        <p:nvGraphicFramePr>
          <p:cNvPr id="38914" name="Object 2"/>
          <p:cNvGraphicFramePr>
            <a:graphicFrameLocks noChangeAspect="1"/>
          </p:cNvGraphicFramePr>
          <p:nvPr>
            <p:extLst>
              <p:ext uri="{D42A27DB-BD31-4B8C-83A1-F6EECF244321}">
                <p14:modId xmlns="" xmlns:p14="http://schemas.microsoft.com/office/powerpoint/2010/main" val="3344869450"/>
              </p:ext>
            </p:extLst>
          </p:nvPr>
        </p:nvGraphicFramePr>
        <p:xfrm>
          <a:off x="4114800" y="1676400"/>
          <a:ext cx="1257300" cy="457200"/>
        </p:xfrm>
        <a:graphic>
          <a:graphicData uri="http://schemas.openxmlformats.org/presentationml/2006/ole">
            <p:oleObj spid="_x0000_s62466" name="Equation" r:id="rId4" imgW="418918" imgH="152334" progId="Equation.3">
              <p:embed/>
            </p:oleObj>
          </a:graphicData>
        </a:graphic>
      </p:graphicFrame>
      <p:graphicFrame>
        <p:nvGraphicFramePr>
          <p:cNvPr id="38915" name="Object 4"/>
          <p:cNvGraphicFramePr>
            <a:graphicFrameLocks noChangeAspect="1"/>
          </p:cNvGraphicFramePr>
          <p:nvPr>
            <p:extLst>
              <p:ext uri="{D42A27DB-BD31-4B8C-83A1-F6EECF244321}">
                <p14:modId xmlns="" xmlns:p14="http://schemas.microsoft.com/office/powerpoint/2010/main" val="3548584682"/>
              </p:ext>
            </p:extLst>
          </p:nvPr>
        </p:nvGraphicFramePr>
        <p:xfrm>
          <a:off x="1828800" y="2819400"/>
          <a:ext cx="3314700" cy="800100"/>
        </p:xfrm>
        <a:graphic>
          <a:graphicData uri="http://schemas.openxmlformats.org/presentationml/2006/ole">
            <p:oleObj spid="_x0000_s62467" name="Equation" r:id="rId5" imgW="1104421" imgH="266584" progId="Equation.3">
              <p:embed/>
            </p:oleObj>
          </a:graphicData>
        </a:graphic>
      </p:graphicFrame>
      <p:graphicFrame>
        <p:nvGraphicFramePr>
          <p:cNvPr id="38916" name="Object 5"/>
          <p:cNvGraphicFramePr>
            <a:graphicFrameLocks noChangeAspect="1"/>
          </p:cNvGraphicFramePr>
          <p:nvPr>
            <p:extLst>
              <p:ext uri="{D42A27DB-BD31-4B8C-83A1-F6EECF244321}">
                <p14:modId xmlns="" xmlns:p14="http://schemas.microsoft.com/office/powerpoint/2010/main" val="1026543656"/>
              </p:ext>
            </p:extLst>
          </p:nvPr>
        </p:nvGraphicFramePr>
        <p:xfrm>
          <a:off x="685800" y="4876800"/>
          <a:ext cx="7620000" cy="838200"/>
        </p:xfrm>
        <a:graphic>
          <a:graphicData uri="http://schemas.openxmlformats.org/presentationml/2006/ole">
            <p:oleObj spid="_x0000_s62468" name="Equation" r:id="rId6" imgW="2540000" imgH="279400" progId="Equation.3">
              <p:embed/>
            </p:oleObj>
          </a:graphicData>
        </a:graphic>
      </p:graphicFrame>
    </p:spTree>
    <p:extLst>
      <p:ext uri="{BB962C8B-B14F-4D97-AF65-F5344CB8AC3E}">
        <p14:creationId xmlns="" xmlns:p14="http://schemas.microsoft.com/office/powerpoint/2010/main" val="165046167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pPr eaLnBrk="1" hangingPunct="1"/>
            <a:r>
              <a:rPr lang="en-US" smtClean="0"/>
              <a:t>Modification Due to Kernel Function</a:t>
            </a:r>
          </a:p>
        </p:txBody>
      </p:sp>
      <p:sp>
        <p:nvSpPr>
          <p:cNvPr id="78851" name="Rectangle 3"/>
          <p:cNvSpPr>
            <a:spLocks noGrp="1" noChangeArrowheads="1"/>
          </p:cNvSpPr>
          <p:nvPr>
            <p:ph idx="1"/>
          </p:nvPr>
        </p:nvSpPr>
        <p:spPr>
          <a:xfrm>
            <a:off x="508000" y="1203325"/>
            <a:ext cx="8229600" cy="4525963"/>
          </a:xfrm>
        </p:spPr>
        <p:txBody>
          <a:bodyPr>
            <a:normAutofit/>
          </a:bodyPr>
          <a:lstStyle/>
          <a:p>
            <a:pPr eaLnBrk="1" hangingPunct="1"/>
            <a:r>
              <a:rPr lang="en-US" sz="2400" dirty="0" smtClean="0"/>
              <a:t>Change all inner products to kernel functions</a:t>
            </a:r>
          </a:p>
          <a:p>
            <a:pPr eaLnBrk="1" hangingPunct="1"/>
            <a:r>
              <a:rPr lang="en-US" sz="2400" dirty="0" smtClean="0"/>
              <a:t>For training,</a:t>
            </a:r>
          </a:p>
        </p:txBody>
      </p:sp>
      <p:sp>
        <p:nvSpPr>
          <p:cNvPr id="78852"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84C553D-C126-4783-9F51-4D0755D791C3}" type="slidenum">
              <a:rPr lang="en-US" sz="1400" smtClean="0"/>
              <a:pPr eaLnBrk="1" hangingPunct="1"/>
              <a:t>144</a:t>
            </a:fld>
            <a:endParaRPr lang="en-US" sz="1400" smtClean="0"/>
          </a:p>
        </p:txBody>
      </p:sp>
      <p:pic>
        <p:nvPicPr>
          <p:cNvPr id="78853" name="Picture 4" descr="txp_fig"/>
          <p:cNvPicPr>
            <a:picLocks noChangeAspect="1" noChangeArrowheads="1"/>
          </p:cNvPicPr>
          <p:nvPr>
            <p:custDataLst>
              <p:tags r:id="rId1"/>
            </p:custDataLst>
          </p:nvPr>
        </p:nvPicPr>
        <p:blipFill>
          <a:blip r:embed="rId7" cstate="print">
            <a:extLst>
              <a:ext uri="{28A0092B-C50C-407E-A947-70E740481C1C}">
                <a14:useLocalDpi xmlns="" xmlns:a14="http://schemas.microsoft.com/office/drawing/2010/main" val="0"/>
              </a:ext>
            </a:extLst>
          </a:blip>
          <a:srcRect/>
          <a:stretch>
            <a:fillRect/>
          </a:stretch>
        </p:blipFill>
        <p:spPr bwMode="auto">
          <a:xfrm>
            <a:off x="1943389" y="2120900"/>
            <a:ext cx="6629400" cy="84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8854" name="Picture 5" descr="txp_fig"/>
          <p:cNvPicPr>
            <a:picLocks noChangeAspect="1" noChangeArrowheads="1"/>
          </p:cNvPicPr>
          <p:nvPr>
            <p:custDataLst>
              <p:tags r:id="rId2"/>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1981200" y="2967038"/>
            <a:ext cx="5289550" cy="842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8855" name="Text Box 7"/>
          <p:cNvSpPr txBox="1">
            <a:spLocks noChangeArrowheads="1"/>
          </p:cNvSpPr>
          <p:nvPr/>
        </p:nvSpPr>
        <p:spPr bwMode="auto">
          <a:xfrm>
            <a:off x="228600" y="2662238"/>
            <a:ext cx="12176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Original</a:t>
            </a:r>
          </a:p>
        </p:txBody>
      </p:sp>
      <p:sp>
        <p:nvSpPr>
          <p:cNvPr id="78856" name="Text Box 8"/>
          <p:cNvSpPr txBox="1">
            <a:spLocks noChangeArrowheads="1"/>
          </p:cNvSpPr>
          <p:nvPr/>
        </p:nvSpPr>
        <p:spPr bwMode="auto">
          <a:xfrm>
            <a:off x="225425" y="4373563"/>
            <a:ext cx="18288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With kernel function</a:t>
            </a:r>
          </a:p>
        </p:txBody>
      </p:sp>
      <p:pic>
        <p:nvPicPr>
          <p:cNvPr id="78857" name="Picture 10" descr="txp_fig"/>
          <p:cNvPicPr>
            <a:picLocks noChangeAspect="1" noChangeArrowheads="1"/>
          </p:cNvPicPr>
          <p:nvPr>
            <p:custDataLst>
              <p:tags r:id="rId3"/>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1978025" y="4886325"/>
            <a:ext cx="5289550" cy="842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8858" name="Picture 11" descr="txp_fig"/>
          <p:cNvPicPr>
            <a:picLocks noChangeAspect="1" noChangeArrowheads="1"/>
          </p:cNvPicPr>
          <p:nvPr>
            <p:custDataLst>
              <p:tags r:id="rId4"/>
            </p:custDataLst>
          </p:nvPr>
        </p:nvPicPr>
        <p:blipFill>
          <a:blip r:embed="rId9" cstate="print">
            <a:extLst>
              <a:ext uri="{28A0092B-C50C-407E-A947-70E740481C1C}">
                <a14:useLocalDpi xmlns="" xmlns:a14="http://schemas.microsoft.com/office/drawing/2010/main" val="0"/>
              </a:ext>
            </a:extLst>
          </a:blip>
          <a:srcRect/>
          <a:stretch>
            <a:fillRect/>
          </a:stretch>
        </p:blipFill>
        <p:spPr bwMode="auto">
          <a:xfrm>
            <a:off x="1978025" y="4038600"/>
            <a:ext cx="7089775" cy="84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74555198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dirty="0" smtClean="0"/>
              <a:t>Modification Due to Kernel Function</a:t>
            </a:r>
          </a:p>
        </p:txBody>
      </p:sp>
      <p:sp>
        <p:nvSpPr>
          <p:cNvPr id="79875" name="Rectangle 3"/>
          <p:cNvSpPr>
            <a:spLocks noGrp="1" noChangeArrowheads="1"/>
          </p:cNvSpPr>
          <p:nvPr>
            <p:ph idx="1"/>
          </p:nvPr>
        </p:nvSpPr>
        <p:spPr>
          <a:xfrm>
            <a:off x="381000" y="1140618"/>
            <a:ext cx="8229600" cy="4525963"/>
          </a:xfrm>
        </p:spPr>
        <p:txBody>
          <a:bodyPr/>
          <a:lstStyle/>
          <a:p>
            <a:pPr eaLnBrk="1" hangingPunct="1"/>
            <a:r>
              <a:rPr lang="en-US" dirty="0" smtClean="0"/>
              <a:t>For testing, the new data </a:t>
            </a:r>
            <a:r>
              <a:rPr lang="en-US" b="1" dirty="0" smtClean="0"/>
              <a:t>z</a:t>
            </a:r>
            <a:r>
              <a:rPr lang="en-US" dirty="0" smtClean="0"/>
              <a:t> is classified as class 1 if </a:t>
            </a:r>
            <a:r>
              <a:rPr lang="en-US" i="1" dirty="0" smtClean="0"/>
              <a:t>f </a:t>
            </a:r>
            <a:r>
              <a:rPr lang="en-US" dirty="0" smtClean="0">
                <a:latin typeface="Symbol" pitchFamily="18" charset="2"/>
              </a:rPr>
              <a:t>³</a:t>
            </a:r>
            <a:r>
              <a:rPr lang="en-US" dirty="0" smtClean="0"/>
              <a:t>0, and as class 2 if </a:t>
            </a:r>
            <a:r>
              <a:rPr lang="en-US" i="1" dirty="0" smtClean="0"/>
              <a:t>f</a:t>
            </a:r>
            <a:r>
              <a:rPr lang="en-US" dirty="0" smtClean="0"/>
              <a:t> &lt;0</a:t>
            </a:r>
          </a:p>
        </p:txBody>
      </p:sp>
      <p:sp>
        <p:nvSpPr>
          <p:cNvPr id="79876"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52954A33-C6C4-44C6-8BCA-7BEA238F949A}" type="slidenum">
              <a:rPr lang="en-US" sz="1400" smtClean="0"/>
              <a:pPr eaLnBrk="1" hangingPunct="1"/>
              <a:t>145</a:t>
            </a:fld>
            <a:endParaRPr lang="en-US" sz="1400" smtClean="0"/>
          </a:p>
        </p:txBody>
      </p:sp>
      <p:sp>
        <p:nvSpPr>
          <p:cNvPr id="79877" name="Text Box 6"/>
          <p:cNvSpPr txBox="1">
            <a:spLocks noChangeArrowheads="1"/>
          </p:cNvSpPr>
          <p:nvPr/>
        </p:nvSpPr>
        <p:spPr bwMode="auto">
          <a:xfrm>
            <a:off x="228600" y="2611438"/>
            <a:ext cx="12176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Original</a:t>
            </a:r>
          </a:p>
        </p:txBody>
      </p:sp>
      <p:sp>
        <p:nvSpPr>
          <p:cNvPr id="79878" name="Text Box 7"/>
          <p:cNvSpPr txBox="1">
            <a:spLocks noChangeArrowheads="1"/>
          </p:cNvSpPr>
          <p:nvPr/>
        </p:nvSpPr>
        <p:spPr bwMode="auto">
          <a:xfrm>
            <a:off x="228600" y="4749800"/>
            <a:ext cx="18288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With kernel function</a:t>
            </a:r>
          </a:p>
        </p:txBody>
      </p:sp>
      <p:pic>
        <p:nvPicPr>
          <p:cNvPr id="79879" name="Picture 29" descr="txp_fig"/>
          <p:cNvPicPr>
            <a:picLocks noChangeAspect="1" noChangeArrowheads="1"/>
          </p:cNvPicPr>
          <p:nvPr>
            <p:custDataLst>
              <p:tags r:id="rId1"/>
            </p:custDataLst>
          </p:nvPr>
        </p:nvPicPr>
        <p:blipFill>
          <a:blip r:embed="rId7" cstate="print">
            <a:extLst>
              <a:ext uri="{28A0092B-C50C-407E-A947-70E740481C1C}">
                <a14:useLocalDpi xmlns="" xmlns:a14="http://schemas.microsoft.com/office/drawing/2010/main" val="0"/>
              </a:ext>
            </a:extLst>
          </a:blip>
          <a:srcRect/>
          <a:stretch>
            <a:fillRect/>
          </a:stretch>
        </p:blipFill>
        <p:spPr bwMode="auto">
          <a:xfrm>
            <a:off x="2046288" y="5054600"/>
            <a:ext cx="6929437" cy="96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9880" name="Picture 30" descr="txp_fig"/>
          <p:cNvPicPr>
            <a:picLocks noChangeAspect="1" noChangeArrowheads="1"/>
          </p:cNvPicPr>
          <p:nvPr>
            <p:custDataLst>
              <p:tags r:id="rId2"/>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2008188" y="4252913"/>
            <a:ext cx="3270250" cy="960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9881" name="Picture 31" descr="txp_fig"/>
          <p:cNvPicPr>
            <a:picLocks noChangeAspect="1" noChangeArrowheads="1"/>
          </p:cNvPicPr>
          <p:nvPr>
            <p:custDataLst>
              <p:tags r:id="rId3"/>
            </p:custDataLst>
          </p:nvPr>
        </p:nvPicPr>
        <p:blipFill>
          <a:blip r:embed="rId9" cstate="print">
            <a:extLst>
              <a:ext uri="{28A0092B-C50C-407E-A947-70E740481C1C}">
                <a14:useLocalDpi xmlns="" xmlns:a14="http://schemas.microsoft.com/office/drawing/2010/main" val="0"/>
              </a:ext>
            </a:extLst>
          </a:blip>
          <a:srcRect/>
          <a:stretch>
            <a:fillRect/>
          </a:stretch>
        </p:blipFill>
        <p:spPr bwMode="auto">
          <a:xfrm>
            <a:off x="2062163" y="2921000"/>
            <a:ext cx="5370512" cy="96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9882" name="Picture 32" descr="txp_fig"/>
          <p:cNvPicPr>
            <a:picLocks noChangeAspect="1" noChangeArrowheads="1"/>
          </p:cNvPicPr>
          <p:nvPr>
            <p:custDataLst>
              <p:tags r:id="rId4"/>
            </p:custDataLst>
          </p:nvPr>
        </p:nvPicPr>
        <p:blipFill>
          <a:blip r:embed="rId10" cstate="print">
            <a:extLst>
              <a:ext uri="{28A0092B-C50C-407E-A947-70E740481C1C}">
                <a14:useLocalDpi xmlns="" xmlns:a14="http://schemas.microsoft.com/office/drawing/2010/main" val="0"/>
              </a:ext>
            </a:extLst>
          </a:blip>
          <a:srcRect/>
          <a:stretch>
            <a:fillRect/>
          </a:stretch>
        </p:blipFill>
        <p:spPr bwMode="auto">
          <a:xfrm>
            <a:off x="2003425" y="2089150"/>
            <a:ext cx="2747963" cy="960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60519718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More on Kernel Functions</a:t>
            </a:r>
          </a:p>
        </p:txBody>
      </p:sp>
      <p:sp>
        <p:nvSpPr>
          <p:cNvPr id="80899" name="Rectangle 3"/>
          <p:cNvSpPr>
            <a:spLocks noGrp="1" noChangeArrowheads="1"/>
          </p:cNvSpPr>
          <p:nvPr>
            <p:ph idx="1"/>
          </p:nvPr>
        </p:nvSpPr>
        <p:spPr>
          <a:xfrm>
            <a:off x="381000" y="1253331"/>
            <a:ext cx="8229600" cy="4525963"/>
          </a:xfrm>
        </p:spPr>
        <p:txBody>
          <a:bodyPr>
            <a:normAutofit fontScale="85000" lnSpcReduction="10000"/>
          </a:bodyPr>
          <a:lstStyle/>
          <a:p>
            <a:pPr eaLnBrk="1" hangingPunct="1"/>
            <a:r>
              <a:rPr lang="en-US" dirty="0" smtClean="0"/>
              <a:t>Since the training of SVM only requires the value of </a:t>
            </a:r>
            <a:r>
              <a:rPr lang="en-US" i="1" dirty="0" smtClean="0"/>
              <a:t>K</a:t>
            </a:r>
            <a:r>
              <a:rPr lang="en-US" dirty="0" smtClean="0"/>
              <a:t>(</a:t>
            </a:r>
            <a:r>
              <a:rPr lang="en-US" b="1" dirty="0" smtClean="0"/>
              <a:t>x</a:t>
            </a:r>
            <a:r>
              <a:rPr lang="en-US" baseline="-25000" dirty="0" smtClean="0"/>
              <a:t>i</a:t>
            </a:r>
            <a:r>
              <a:rPr lang="en-US" dirty="0" smtClean="0"/>
              <a:t>, </a:t>
            </a:r>
            <a:r>
              <a:rPr lang="en-US" b="1" dirty="0" err="1" smtClean="0"/>
              <a:t>x</a:t>
            </a:r>
            <a:r>
              <a:rPr lang="en-US" baseline="-25000" dirty="0" err="1" smtClean="0"/>
              <a:t>j</a:t>
            </a:r>
            <a:r>
              <a:rPr lang="en-US" dirty="0" smtClean="0"/>
              <a:t>), there is no restriction of the form of </a:t>
            </a:r>
            <a:r>
              <a:rPr lang="en-US" b="1" dirty="0" smtClean="0"/>
              <a:t>x</a:t>
            </a:r>
            <a:r>
              <a:rPr lang="en-US" baseline="-25000" dirty="0" smtClean="0"/>
              <a:t>i</a:t>
            </a:r>
            <a:r>
              <a:rPr lang="en-US" dirty="0" smtClean="0"/>
              <a:t> and </a:t>
            </a:r>
            <a:r>
              <a:rPr lang="en-US" b="1" dirty="0" err="1" smtClean="0"/>
              <a:t>x</a:t>
            </a:r>
            <a:r>
              <a:rPr lang="en-US" baseline="-25000" dirty="0" err="1" smtClean="0"/>
              <a:t>j</a:t>
            </a:r>
            <a:endParaRPr lang="en-US" baseline="-25000" dirty="0" smtClean="0"/>
          </a:p>
          <a:p>
            <a:pPr lvl="1" eaLnBrk="1" hangingPunct="1"/>
            <a:r>
              <a:rPr lang="en-US" b="1" dirty="0" smtClean="0"/>
              <a:t>x</a:t>
            </a:r>
            <a:r>
              <a:rPr lang="en-US" baseline="-25000" dirty="0" smtClean="0"/>
              <a:t>i</a:t>
            </a:r>
            <a:r>
              <a:rPr lang="en-US" dirty="0" smtClean="0"/>
              <a:t> can be a sequence or a tree, instead of a feature vector</a:t>
            </a:r>
            <a:endParaRPr lang="en-US" baseline="-25000" dirty="0" smtClean="0"/>
          </a:p>
          <a:p>
            <a:pPr eaLnBrk="1" hangingPunct="1"/>
            <a:endParaRPr lang="en-US" i="1" dirty="0" smtClean="0"/>
          </a:p>
          <a:p>
            <a:pPr eaLnBrk="1" hangingPunct="1"/>
            <a:r>
              <a:rPr lang="en-US" i="1" dirty="0" smtClean="0"/>
              <a:t>K</a:t>
            </a:r>
            <a:r>
              <a:rPr lang="en-US" dirty="0" smtClean="0"/>
              <a:t>(</a:t>
            </a:r>
            <a:r>
              <a:rPr lang="en-US" b="1" dirty="0" smtClean="0"/>
              <a:t>x</a:t>
            </a:r>
            <a:r>
              <a:rPr lang="en-US" baseline="-25000" dirty="0" smtClean="0"/>
              <a:t>i</a:t>
            </a:r>
            <a:r>
              <a:rPr lang="en-US" dirty="0" smtClean="0"/>
              <a:t>, </a:t>
            </a:r>
            <a:r>
              <a:rPr lang="en-US" b="1" dirty="0" err="1" smtClean="0"/>
              <a:t>x</a:t>
            </a:r>
            <a:r>
              <a:rPr lang="en-US" baseline="-25000" dirty="0" err="1" smtClean="0"/>
              <a:t>j</a:t>
            </a:r>
            <a:r>
              <a:rPr lang="en-US" dirty="0" smtClean="0"/>
              <a:t>) is just a similarity measure comparing </a:t>
            </a:r>
            <a:r>
              <a:rPr lang="en-US" b="1" dirty="0" smtClean="0"/>
              <a:t>x</a:t>
            </a:r>
            <a:r>
              <a:rPr lang="en-US" baseline="-25000" dirty="0" smtClean="0"/>
              <a:t>i</a:t>
            </a:r>
            <a:r>
              <a:rPr lang="en-US" dirty="0" smtClean="0"/>
              <a:t> and </a:t>
            </a:r>
            <a:r>
              <a:rPr lang="en-US" b="1" dirty="0" err="1" smtClean="0"/>
              <a:t>x</a:t>
            </a:r>
            <a:r>
              <a:rPr lang="en-US" baseline="-25000" dirty="0" err="1" smtClean="0"/>
              <a:t>j</a:t>
            </a:r>
            <a:endParaRPr lang="en-US" dirty="0" smtClean="0"/>
          </a:p>
          <a:p>
            <a:pPr eaLnBrk="1" hangingPunct="1"/>
            <a:endParaRPr lang="en-US" dirty="0" smtClean="0"/>
          </a:p>
          <a:p>
            <a:pPr eaLnBrk="1" hangingPunct="1"/>
            <a:r>
              <a:rPr lang="en-US" dirty="0" smtClean="0"/>
              <a:t>For a test object </a:t>
            </a:r>
            <a:r>
              <a:rPr lang="en-US" b="1" dirty="0" smtClean="0"/>
              <a:t>z</a:t>
            </a:r>
            <a:r>
              <a:rPr lang="en-US" dirty="0" smtClean="0"/>
              <a:t>, the discriminant function essentially is a weighted sum of the similarity between z and a pre-selected set of objects (the support vectors)</a:t>
            </a:r>
          </a:p>
        </p:txBody>
      </p:sp>
      <p:sp>
        <p:nvSpPr>
          <p:cNvPr id="80900"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D150A9F-0502-4CCF-8088-7B9C7B213742}" type="slidenum">
              <a:rPr lang="en-US" sz="1400" smtClean="0"/>
              <a:pPr eaLnBrk="1" hangingPunct="1"/>
              <a:t>146</a:t>
            </a:fld>
            <a:endParaRPr lang="en-US" sz="1400" smtClean="0"/>
          </a:p>
        </p:txBody>
      </p:sp>
      <p:pic>
        <p:nvPicPr>
          <p:cNvPr id="80901" name="Picture 6" descr="txp_fig"/>
          <p:cNvPicPr>
            <a:picLocks noChangeAspect="1" noChangeArrowheads="1"/>
          </p:cNvPicPr>
          <p:nvPr>
            <p:custDataLst>
              <p:tags r:id="rId1"/>
            </p:custDataLst>
          </p:nvPr>
        </p:nvPicPr>
        <p:blipFill>
          <a:blip r:embed="rId4" cstate="print">
            <a:extLst>
              <a:ext uri="{28A0092B-C50C-407E-A947-70E740481C1C}">
                <a14:useLocalDpi xmlns="" xmlns:a14="http://schemas.microsoft.com/office/drawing/2010/main" val="0"/>
              </a:ext>
            </a:extLst>
          </a:blip>
          <a:srcRect/>
          <a:stretch>
            <a:fillRect/>
          </a:stretch>
        </p:blipFill>
        <p:spPr bwMode="auto">
          <a:xfrm>
            <a:off x="2133600" y="5181600"/>
            <a:ext cx="5118100" cy="1195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3543765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mtClean="0"/>
              <a:t>Example</a:t>
            </a:r>
          </a:p>
        </p:txBody>
      </p:sp>
      <p:sp>
        <p:nvSpPr>
          <p:cNvPr id="81923" name="Rectangle 3"/>
          <p:cNvSpPr>
            <a:spLocks noGrp="1" noChangeArrowheads="1"/>
          </p:cNvSpPr>
          <p:nvPr>
            <p:ph idx="1"/>
          </p:nvPr>
        </p:nvSpPr>
        <p:spPr/>
        <p:txBody>
          <a:bodyPr/>
          <a:lstStyle/>
          <a:p>
            <a:pPr eaLnBrk="1" hangingPunct="1"/>
            <a:r>
              <a:rPr lang="en-US" smtClean="0"/>
              <a:t>Suppose we have 5 1D data points</a:t>
            </a:r>
          </a:p>
          <a:p>
            <a:pPr lvl="1" eaLnBrk="1" hangingPunct="1"/>
            <a:r>
              <a:rPr lang="en-US" smtClean="0"/>
              <a:t>x</a:t>
            </a:r>
            <a:r>
              <a:rPr lang="en-US" baseline="-25000" smtClean="0"/>
              <a:t>1</a:t>
            </a:r>
            <a:r>
              <a:rPr lang="en-US" smtClean="0"/>
              <a:t>=1, x</a:t>
            </a:r>
            <a:r>
              <a:rPr lang="en-US" baseline="-25000" smtClean="0"/>
              <a:t>2</a:t>
            </a:r>
            <a:r>
              <a:rPr lang="en-US" smtClean="0"/>
              <a:t>=2, x</a:t>
            </a:r>
            <a:r>
              <a:rPr lang="en-US" baseline="-25000" smtClean="0"/>
              <a:t>3</a:t>
            </a:r>
            <a:r>
              <a:rPr lang="en-US" smtClean="0"/>
              <a:t>=4, x</a:t>
            </a:r>
            <a:r>
              <a:rPr lang="en-US" baseline="-25000" smtClean="0"/>
              <a:t>4</a:t>
            </a:r>
            <a:r>
              <a:rPr lang="en-US" smtClean="0"/>
              <a:t>=5, x</a:t>
            </a:r>
            <a:r>
              <a:rPr lang="en-US" baseline="-25000" smtClean="0"/>
              <a:t>5</a:t>
            </a:r>
            <a:r>
              <a:rPr lang="en-US" smtClean="0"/>
              <a:t>=6, with 1, 2, 6 as class 1 and 4, 5 as class 2 </a:t>
            </a:r>
            <a:r>
              <a:rPr lang="en-US" smtClean="0">
                <a:sym typeface="Symbol" pitchFamily="18" charset="2"/>
              </a:rPr>
              <a:t></a:t>
            </a:r>
            <a:r>
              <a:rPr lang="en-US" smtClean="0"/>
              <a:t> y</a:t>
            </a:r>
            <a:r>
              <a:rPr lang="en-US" baseline="-25000" smtClean="0"/>
              <a:t>1</a:t>
            </a:r>
            <a:r>
              <a:rPr lang="en-US" smtClean="0"/>
              <a:t>=1, y</a:t>
            </a:r>
            <a:r>
              <a:rPr lang="en-US" baseline="-25000" smtClean="0"/>
              <a:t>2</a:t>
            </a:r>
            <a:r>
              <a:rPr lang="en-US" smtClean="0"/>
              <a:t>=1, y</a:t>
            </a:r>
            <a:r>
              <a:rPr lang="en-US" baseline="-25000" smtClean="0"/>
              <a:t>3</a:t>
            </a:r>
            <a:r>
              <a:rPr lang="en-US" smtClean="0"/>
              <a:t>=-1, y</a:t>
            </a:r>
            <a:r>
              <a:rPr lang="en-US" baseline="-25000" smtClean="0"/>
              <a:t>4</a:t>
            </a:r>
            <a:r>
              <a:rPr lang="en-US" smtClean="0"/>
              <a:t>=-1, y</a:t>
            </a:r>
            <a:r>
              <a:rPr lang="en-US" baseline="-25000" smtClean="0"/>
              <a:t>5</a:t>
            </a:r>
            <a:r>
              <a:rPr lang="en-US" smtClean="0"/>
              <a:t>=1</a:t>
            </a:r>
          </a:p>
        </p:txBody>
      </p:sp>
      <p:sp>
        <p:nvSpPr>
          <p:cNvPr id="81924"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D2FE34F-AA01-47E2-A38C-E8C8258FA804}" type="slidenum">
              <a:rPr lang="en-US" sz="1400" smtClean="0"/>
              <a:pPr eaLnBrk="1" hangingPunct="1"/>
              <a:t>147</a:t>
            </a:fld>
            <a:endParaRPr lang="en-US" sz="1400" smtClean="0"/>
          </a:p>
        </p:txBody>
      </p:sp>
    </p:spTree>
    <p:extLst>
      <p:ext uri="{BB962C8B-B14F-4D97-AF65-F5344CB8AC3E}">
        <p14:creationId xmlns="" xmlns:p14="http://schemas.microsoft.com/office/powerpoint/2010/main" val="116929737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mtClean="0"/>
              <a:t>Example</a:t>
            </a:r>
          </a:p>
        </p:txBody>
      </p:sp>
      <p:sp>
        <p:nvSpPr>
          <p:cNvPr id="82947"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AE4FCA1-F254-48D7-8E78-59E684A227F1}" type="slidenum">
              <a:rPr lang="en-US" sz="1400" smtClean="0"/>
              <a:pPr eaLnBrk="1" hangingPunct="1"/>
              <a:t>148</a:t>
            </a:fld>
            <a:endParaRPr lang="en-US" sz="1400" smtClean="0"/>
          </a:p>
        </p:txBody>
      </p:sp>
      <p:sp>
        <p:nvSpPr>
          <p:cNvPr id="82948" name="Line 8"/>
          <p:cNvSpPr>
            <a:spLocks noChangeShapeType="1"/>
          </p:cNvSpPr>
          <p:nvPr/>
        </p:nvSpPr>
        <p:spPr bwMode="auto">
          <a:xfrm>
            <a:off x="2882900" y="4579938"/>
            <a:ext cx="112713" cy="112712"/>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49" name="Line 9"/>
          <p:cNvSpPr>
            <a:spLocks noChangeShapeType="1"/>
          </p:cNvSpPr>
          <p:nvPr/>
        </p:nvSpPr>
        <p:spPr bwMode="auto">
          <a:xfrm flipH="1">
            <a:off x="2882900" y="4579938"/>
            <a:ext cx="112713" cy="112712"/>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50" name="Line 10"/>
          <p:cNvSpPr>
            <a:spLocks noChangeShapeType="1"/>
          </p:cNvSpPr>
          <p:nvPr/>
        </p:nvSpPr>
        <p:spPr bwMode="auto">
          <a:xfrm>
            <a:off x="3581400" y="4579938"/>
            <a:ext cx="112713" cy="112712"/>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51" name="Line 11"/>
          <p:cNvSpPr>
            <a:spLocks noChangeShapeType="1"/>
          </p:cNvSpPr>
          <p:nvPr/>
        </p:nvSpPr>
        <p:spPr bwMode="auto">
          <a:xfrm flipH="1">
            <a:off x="3581400" y="4579938"/>
            <a:ext cx="112713" cy="112712"/>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52" name="Line 12"/>
          <p:cNvSpPr>
            <a:spLocks noChangeShapeType="1"/>
          </p:cNvSpPr>
          <p:nvPr/>
        </p:nvSpPr>
        <p:spPr bwMode="auto">
          <a:xfrm>
            <a:off x="6372225" y="4579938"/>
            <a:ext cx="111125" cy="112712"/>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53" name="Line 13"/>
          <p:cNvSpPr>
            <a:spLocks noChangeShapeType="1"/>
          </p:cNvSpPr>
          <p:nvPr/>
        </p:nvSpPr>
        <p:spPr bwMode="auto">
          <a:xfrm flipH="1">
            <a:off x="6372225" y="4579938"/>
            <a:ext cx="111125" cy="112712"/>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54" name="Oval 14"/>
          <p:cNvSpPr>
            <a:spLocks noChangeArrowheads="1"/>
          </p:cNvSpPr>
          <p:nvPr/>
        </p:nvSpPr>
        <p:spPr bwMode="auto">
          <a:xfrm>
            <a:off x="4941888" y="4545013"/>
            <a:ext cx="192087" cy="192087"/>
          </a:xfrm>
          <a:prstGeom prst="ellipse">
            <a:avLst/>
          </a:pr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it-IT"/>
          </a:p>
        </p:txBody>
      </p:sp>
      <p:sp>
        <p:nvSpPr>
          <p:cNvPr id="82955" name="Oval 15"/>
          <p:cNvSpPr>
            <a:spLocks noChangeArrowheads="1"/>
          </p:cNvSpPr>
          <p:nvPr/>
        </p:nvSpPr>
        <p:spPr bwMode="auto">
          <a:xfrm>
            <a:off x="5640388" y="4545013"/>
            <a:ext cx="190500" cy="192087"/>
          </a:xfrm>
          <a:prstGeom prst="ellipse">
            <a:avLst/>
          </a:pr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it-IT"/>
          </a:p>
        </p:txBody>
      </p:sp>
      <p:sp>
        <p:nvSpPr>
          <p:cNvPr id="82956" name="Line 17"/>
          <p:cNvSpPr>
            <a:spLocks noChangeShapeType="1"/>
          </p:cNvSpPr>
          <p:nvPr/>
        </p:nvSpPr>
        <p:spPr bwMode="auto">
          <a:xfrm>
            <a:off x="2241550" y="4635500"/>
            <a:ext cx="4883150"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957" name="Text Box 19"/>
          <p:cNvSpPr txBox="1">
            <a:spLocks noChangeArrowheads="1"/>
          </p:cNvSpPr>
          <p:nvPr/>
        </p:nvSpPr>
        <p:spPr bwMode="auto">
          <a:xfrm>
            <a:off x="2743200" y="4648200"/>
            <a:ext cx="3508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1</a:t>
            </a:r>
          </a:p>
        </p:txBody>
      </p:sp>
      <p:sp>
        <p:nvSpPr>
          <p:cNvPr id="82958" name="Text Box 20"/>
          <p:cNvSpPr txBox="1">
            <a:spLocks noChangeArrowheads="1"/>
          </p:cNvSpPr>
          <p:nvPr/>
        </p:nvSpPr>
        <p:spPr bwMode="auto">
          <a:xfrm>
            <a:off x="3505200" y="4648200"/>
            <a:ext cx="3508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2</a:t>
            </a:r>
          </a:p>
        </p:txBody>
      </p:sp>
      <p:sp>
        <p:nvSpPr>
          <p:cNvPr id="82959" name="Text Box 21"/>
          <p:cNvSpPr txBox="1">
            <a:spLocks noChangeArrowheads="1"/>
          </p:cNvSpPr>
          <p:nvPr/>
        </p:nvSpPr>
        <p:spPr bwMode="auto">
          <a:xfrm>
            <a:off x="4876800" y="4648200"/>
            <a:ext cx="3508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4</a:t>
            </a:r>
          </a:p>
        </p:txBody>
      </p:sp>
      <p:sp>
        <p:nvSpPr>
          <p:cNvPr id="82960" name="Text Box 22"/>
          <p:cNvSpPr txBox="1">
            <a:spLocks noChangeArrowheads="1"/>
          </p:cNvSpPr>
          <p:nvPr/>
        </p:nvSpPr>
        <p:spPr bwMode="auto">
          <a:xfrm>
            <a:off x="5562600" y="4648200"/>
            <a:ext cx="3508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5</a:t>
            </a:r>
          </a:p>
        </p:txBody>
      </p:sp>
      <p:sp>
        <p:nvSpPr>
          <p:cNvPr id="82961" name="Text Box 23"/>
          <p:cNvSpPr txBox="1">
            <a:spLocks noChangeArrowheads="1"/>
          </p:cNvSpPr>
          <p:nvPr/>
        </p:nvSpPr>
        <p:spPr bwMode="auto">
          <a:xfrm>
            <a:off x="6278563" y="4648200"/>
            <a:ext cx="3508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6</a:t>
            </a:r>
          </a:p>
        </p:txBody>
      </p:sp>
      <p:sp>
        <p:nvSpPr>
          <p:cNvPr id="82962" name="Line 25"/>
          <p:cNvSpPr>
            <a:spLocks noChangeShapeType="1"/>
          </p:cNvSpPr>
          <p:nvPr/>
        </p:nvSpPr>
        <p:spPr bwMode="auto">
          <a:xfrm>
            <a:off x="3962400" y="3467100"/>
            <a:ext cx="0" cy="2324100"/>
          </a:xfrm>
          <a:prstGeom prst="line">
            <a:avLst/>
          </a:prstGeom>
          <a:noFill/>
          <a:ln w="25400">
            <a:solidFill>
              <a:schemeClr val="accent2"/>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2963" name="Line 26"/>
          <p:cNvSpPr>
            <a:spLocks noChangeShapeType="1"/>
          </p:cNvSpPr>
          <p:nvPr/>
        </p:nvSpPr>
        <p:spPr bwMode="auto">
          <a:xfrm>
            <a:off x="6121400" y="3454400"/>
            <a:ext cx="0" cy="2324100"/>
          </a:xfrm>
          <a:prstGeom prst="line">
            <a:avLst/>
          </a:prstGeom>
          <a:noFill/>
          <a:ln w="25400">
            <a:solidFill>
              <a:schemeClr val="accent2"/>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2964" name="Text Box 27"/>
          <p:cNvSpPr txBox="1">
            <a:spLocks noChangeArrowheads="1"/>
          </p:cNvSpPr>
          <p:nvPr/>
        </p:nvSpPr>
        <p:spPr bwMode="auto">
          <a:xfrm>
            <a:off x="4479925" y="3538538"/>
            <a:ext cx="10906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class 2</a:t>
            </a:r>
          </a:p>
        </p:txBody>
      </p:sp>
      <p:sp>
        <p:nvSpPr>
          <p:cNvPr id="82965" name="Text Box 28"/>
          <p:cNvSpPr txBox="1">
            <a:spLocks noChangeArrowheads="1"/>
          </p:cNvSpPr>
          <p:nvPr/>
        </p:nvSpPr>
        <p:spPr bwMode="auto">
          <a:xfrm>
            <a:off x="6834188" y="3505200"/>
            <a:ext cx="10906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class 1</a:t>
            </a:r>
          </a:p>
        </p:txBody>
      </p:sp>
      <p:sp>
        <p:nvSpPr>
          <p:cNvPr id="82966" name="Text Box 30"/>
          <p:cNvSpPr txBox="1">
            <a:spLocks noChangeArrowheads="1"/>
          </p:cNvSpPr>
          <p:nvPr/>
        </p:nvSpPr>
        <p:spPr bwMode="auto">
          <a:xfrm>
            <a:off x="1828800" y="3505200"/>
            <a:ext cx="10906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class 1</a:t>
            </a:r>
          </a:p>
        </p:txBody>
      </p:sp>
      <p:sp>
        <p:nvSpPr>
          <p:cNvPr id="82967" name="Line 31"/>
          <p:cNvSpPr>
            <a:spLocks noChangeShapeType="1"/>
          </p:cNvSpPr>
          <p:nvPr/>
        </p:nvSpPr>
        <p:spPr bwMode="auto">
          <a:xfrm flipH="1">
            <a:off x="2895600" y="4038600"/>
            <a:ext cx="1066800" cy="0"/>
          </a:xfrm>
          <a:prstGeom prst="line">
            <a:avLst/>
          </a:prstGeom>
          <a:noFill/>
          <a:ln w="25400">
            <a:solidFill>
              <a:schemeClr val="accent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82968" name="Line 32"/>
          <p:cNvSpPr>
            <a:spLocks noChangeShapeType="1"/>
          </p:cNvSpPr>
          <p:nvPr/>
        </p:nvSpPr>
        <p:spPr bwMode="auto">
          <a:xfrm>
            <a:off x="6096000" y="4038600"/>
            <a:ext cx="838200" cy="0"/>
          </a:xfrm>
          <a:prstGeom prst="line">
            <a:avLst/>
          </a:prstGeom>
          <a:noFill/>
          <a:ln w="25400">
            <a:solidFill>
              <a:schemeClr val="accent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82969" name="Line 33"/>
          <p:cNvSpPr>
            <a:spLocks noChangeShapeType="1"/>
          </p:cNvSpPr>
          <p:nvPr/>
        </p:nvSpPr>
        <p:spPr bwMode="auto">
          <a:xfrm>
            <a:off x="3962400" y="4038600"/>
            <a:ext cx="2133600" cy="0"/>
          </a:xfrm>
          <a:prstGeom prst="line">
            <a:avLst/>
          </a:prstGeom>
          <a:noFill/>
          <a:ln w="25400">
            <a:solidFill>
              <a:schemeClr val="hlink"/>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Tree>
    <p:extLst>
      <p:ext uri="{BB962C8B-B14F-4D97-AF65-F5344CB8AC3E}">
        <p14:creationId xmlns="" xmlns:p14="http://schemas.microsoft.com/office/powerpoint/2010/main" val="143505780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t>Example</a:t>
            </a:r>
          </a:p>
        </p:txBody>
      </p:sp>
      <p:sp>
        <p:nvSpPr>
          <p:cNvPr id="83971" name="Rectangle 3"/>
          <p:cNvSpPr>
            <a:spLocks noGrp="1" noChangeArrowheads="1"/>
          </p:cNvSpPr>
          <p:nvPr>
            <p:ph idx="1"/>
          </p:nvPr>
        </p:nvSpPr>
        <p:spPr/>
        <p:txBody>
          <a:bodyPr/>
          <a:lstStyle/>
          <a:p>
            <a:pPr eaLnBrk="1" hangingPunct="1"/>
            <a:r>
              <a:rPr lang="en-US" smtClean="0"/>
              <a:t>We use the polynomial kernel of degree 2</a:t>
            </a:r>
          </a:p>
          <a:p>
            <a:pPr lvl="1" eaLnBrk="1" hangingPunct="1"/>
            <a:r>
              <a:rPr lang="en-US" smtClean="0"/>
              <a:t>K(x,y) = (xy+1)</a:t>
            </a:r>
            <a:r>
              <a:rPr lang="en-US" baseline="30000" smtClean="0"/>
              <a:t>2</a:t>
            </a:r>
            <a:endParaRPr lang="en-US" smtClean="0"/>
          </a:p>
          <a:p>
            <a:pPr lvl="1" eaLnBrk="1" hangingPunct="1"/>
            <a:r>
              <a:rPr lang="en-US" smtClean="0"/>
              <a:t>C is set to 100</a:t>
            </a:r>
          </a:p>
          <a:p>
            <a:pPr eaLnBrk="1" hangingPunct="1"/>
            <a:endParaRPr lang="en-US" smtClean="0"/>
          </a:p>
          <a:p>
            <a:pPr eaLnBrk="1" hangingPunct="1"/>
            <a:r>
              <a:rPr lang="en-US" smtClean="0"/>
              <a:t>We first find </a:t>
            </a:r>
            <a:r>
              <a:rPr lang="en-US" smtClean="0">
                <a:latin typeface="Symbol" pitchFamily="18" charset="2"/>
              </a:rPr>
              <a:t>a</a:t>
            </a:r>
            <a:r>
              <a:rPr lang="en-US" baseline="-25000" smtClean="0"/>
              <a:t>i</a:t>
            </a:r>
            <a:r>
              <a:rPr lang="en-US" smtClean="0"/>
              <a:t> (</a:t>
            </a:r>
            <a:r>
              <a:rPr lang="en-US" i="1" smtClean="0"/>
              <a:t>i</a:t>
            </a:r>
            <a:r>
              <a:rPr lang="en-US" smtClean="0"/>
              <a:t>=1, …, 5) by</a:t>
            </a:r>
          </a:p>
        </p:txBody>
      </p:sp>
      <p:sp>
        <p:nvSpPr>
          <p:cNvPr id="83972"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DF8C70D-169A-4325-9A9B-3BBB449FEA2A}" type="slidenum">
              <a:rPr lang="en-US" sz="1400" smtClean="0"/>
              <a:pPr eaLnBrk="1" hangingPunct="1"/>
              <a:t>149</a:t>
            </a:fld>
            <a:endParaRPr lang="en-US" sz="1400" smtClean="0"/>
          </a:p>
        </p:txBody>
      </p:sp>
      <p:pic>
        <p:nvPicPr>
          <p:cNvPr id="83973" name="Picture 7" descr="txp_fig"/>
          <p:cNvPicPr>
            <a:picLocks noChangeAspect="1" noChangeArrowheads="1"/>
          </p:cNvPicPr>
          <p:nvPr>
            <p:custDataLst>
              <p:tags r:id="rId1"/>
            </p:custDataLst>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66800" y="3581400"/>
            <a:ext cx="6288088"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3974" name="Picture 8" descr="txp_fig"/>
          <p:cNvPicPr>
            <a:picLocks noChangeAspect="1" noChangeArrowheads="1"/>
          </p:cNvPicPr>
          <p:nvPr>
            <p:custDataLst>
              <p:tags r:id="rId2"/>
            </p:custDataLst>
          </p:nvPr>
        </p:nvPicPr>
        <p:blipFill>
          <a:blip r:embed="rId6" cstate="print">
            <a:extLst>
              <a:ext uri="{28A0092B-C50C-407E-A947-70E740481C1C}">
                <a14:useLocalDpi xmlns="" xmlns:a14="http://schemas.microsoft.com/office/drawing/2010/main" val="0"/>
              </a:ext>
            </a:extLst>
          </a:blip>
          <a:srcRect/>
          <a:stretch>
            <a:fillRect/>
          </a:stretch>
        </p:blipFill>
        <p:spPr bwMode="auto">
          <a:xfrm>
            <a:off x="1143000" y="4953000"/>
            <a:ext cx="5616575" cy="88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55720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Apply Model to Test Data</a:t>
            </a:r>
          </a:p>
        </p:txBody>
      </p:sp>
      <p:sp>
        <p:nvSpPr>
          <p:cNvPr id="11268" name="Line 3"/>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p:spPr>
        <p:txBody>
          <a:bodyPr wrap="none" anchor="ctr"/>
          <a:lstStyle/>
          <a:p>
            <a:endParaRPr lang="en-US"/>
          </a:p>
        </p:txBody>
      </p:sp>
      <p:sp>
        <p:nvSpPr>
          <p:cNvPr id="11269" name="Line 4"/>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p:spPr>
        <p:txBody>
          <a:bodyPr wrap="none" anchor="ctr"/>
          <a:lstStyle/>
          <a:p>
            <a:endParaRPr lang="en-US"/>
          </a:p>
        </p:txBody>
      </p:sp>
      <p:sp>
        <p:nvSpPr>
          <p:cNvPr id="11270" name="Line 5"/>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p:spPr>
        <p:txBody>
          <a:bodyPr wrap="none" anchor="ctr"/>
          <a:lstStyle/>
          <a:p>
            <a:endParaRPr lang="en-US"/>
          </a:p>
        </p:txBody>
      </p:sp>
      <p:sp>
        <p:nvSpPr>
          <p:cNvPr id="11271" name="Line 6"/>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p:spPr>
        <p:txBody>
          <a:bodyPr wrap="none" anchor="ctr"/>
          <a:lstStyle/>
          <a:p>
            <a:endParaRPr lang="en-US"/>
          </a:p>
        </p:txBody>
      </p:sp>
      <p:sp>
        <p:nvSpPr>
          <p:cNvPr id="11272" name="Line 7"/>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p:spPr>
        <p:txBody>
          <a:bodyPr wrap="none" anchor="ctr"/>
          <a:lstStyle/>
          <a:p>
            <a:endParaRPr lang="en-US"/>
          </a:p>
        </p:txBody>
      </p:sp>
      <p:sp>
        <p:nvSpPr>
          <p:cNvPr id="11273" name="Line 8"/>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p:spPr>
        <p:txBody>
          <a:bodyPr wrap="none" anchor="ctr"/>
          <a:lstStyle/>
          <a:p>
            <a:endParaRPr lang="en-US"/>
          </a:p>
        </p:txBody>
      </p:sp>
      <p:sp>
        <p:nvSpPr>
          <p:cNvPr id="11274" name="Text Box 9"/>
          <p:cNvSpPr txBox="1">
            <a:spLocks noChangeArrowheads="1"/>
          </p:cNvSpPr>
          <p:nvPr/>
        </p:nvSpPr>
        <p:spPr bwMode="auto">
          <a:xfrm>
            <a:off x="1606550" y="2362200"/>
            <a:ext cx="1027113"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11275" name="Text Box 10"/>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11276" name="Text Box 11"/>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11277" name="AutoShape 12"/>
          <p:cNvSpPr>
            <a:spLocks noChangeArrowheads="1"/>
          </p:cNvSpPr>
          <p:nvPr/>
        </p:nvSpPr>
        <p:spPr bwMode="auto">
          <a:xfrm>
            <a:off x="2941638" y="5194300"/>
            <a:ext cx="688975" cy="449263"/>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11278" name="Text Box 13"/>
          <p:cNvSpPr txBox="1">
            <a:spLocks noChangeArrowheads="1"/>
          </p:cNvSpPr>
          <p:nvPr/>
        </p:nvSpPr>
        <p:spPr bwMode="auto">
          <a:xfrm>
            <a:off x="2859088" y="5194300"/>
            <a:ext cx="750887"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11279" name="AutoShape 14"/>
          <p:cNvSpPr>
            <a:spLocks noChangeArrowheads="1"/>
          </p:cNvSpPr>
          <p:nvPr/>
        </p:nvSpPr>
        <p:spPr bwMode="auto">
          <a:xfrm>
            <a:off x="1304925" y="5214938"/>
            <a:ext cx="717550" cy="44608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11280" name="Text Box 15"/>
          <p:cNvSpPr txBox="1">
            <a:spLocks noChangeArrowheads="1"/>
          </p:cNvSpPr>
          <p:nvPr/>
        </p:nvSpPr>
        <p:spPr bwMode="auto">
          <a:xfrm>
            <a:off x="1435100" y="51974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11281" name="AutoShape 16"/>
          <p:cNvSpPr>
            <a:spLocks noChangeArrowheads="1"/>
          </p:cNvSpPr>
          <p:nvPr/>
        </p:nvSpPr>
        <p:spPr bwMode="auto">
          <a:xfrm>
            <a:off x="685800" y="3271838"/>
            <a:ext cx="752475" cy="42703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11282" name="Text Box 17"/>
          <p:cNvSpPr txBox="1">
            <a:spLocks noChangeArrowheads="1"/>
          </p:cNvSpPr>
          <p:nvPr/>
        </p:nvSpPr>
        <p:spPr bwMode="auto">
          <a:xfrm>
            <a:off x="814388" y="3254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11283" name="AutoShape 18"/>
          <p:cNvSpPr>
            <a:spLocks noChangeArrowheads="1"/>
          </p:cNvSpPr>
          <p:nvPr/>
        </p:nvSpPr>
        <p:spPr bwMode="auto">
          <a:xfrm>
            <a:off x="3860800" y="4259263"/>
            <a:ext cx="752475" cy="466725"/>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11284" name="Text Box 19"/>
          <p:cNvSpPr txBox="1">
            <a:spLocks noChangeArrowheads="1"/>
          </p:cNvSpPr>
          <p:nvPr/>
        </p:nvSpPr>
        <p:spPr bwMode="auto">
          <a:xfrm>
            <a:off x="3968750" y="4259263"/>
            <a:ext cx="4905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11285" name="Text Box 20"/>
          <p:cNvSpPr txBox="1">
            <a:spLocks noChangeArrowheads="1"/>
          </p:cNvSpPr>
          <p:nvPr/>
        </p:nvSpPr>
        <p:spPr bwMode="auto">
          <a:xfrm>
            <a:off x="860425" y="26860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11286" name="Text Box 21"/>
          <p:cNvSpPr txBox="1">
            <a:spLocks noChangeArrowheads="1"/>
          </p:cNvSpPr>
          <p:nvPr/>
        </p:nvSpPr>
        <p:spPr bwMode="auto">
          <a:xfrm>
            <a:off x="2897188" y="268605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No</a:t>
            </a:r>
          </a:p>
        </p:txBody>
      </p:sp>
      <p:sp>
        <p:nvSpPr>
          <p:cNvPr id="11287" name="Text Box 22"/>
          <p:cNvSpPr txBox="1">
            <a:spLocks noChangeArrowheads="1"/>
          </p:cNvSpPr>
          <p:nvPr/>
        </p:nvSpPr>
        <p:spPr bwMode="auto">
          <a:xfrm>
            <a:off x="4022725" y="3624263"/>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solidFill>
                  <a:srgbClr val="FF0000"/>
                </a:solidFill>
              </a:rPr>
              <a:t>Married </a:t>
            </a:r>
          </a:p>
        </p:txBody>
      </p:sp>
      <p:sp>
        <p:nvSpPr>
          <p:cNvPr id="11288" name="Text Box 23"/>
          <p:cNvSpPr txBox="1">
            <a:spLocks noChangeArrowheads="1"/>
          </p:cNvSpPr>
          <p:nvPr/>
        </p:nvSpPr>
        <p:spPr bwMode="auto">
          <a:xfrm>
            <a:off x="1662113" y="3659188"/>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11289" name="Text Box 24"/>
          <p:cNvSpPr txBox="1">
            <a:spLocks noChangeArrowheads="1"/>
          </p:cNvSpPr>
          <p:nvPr/>
        </p:nvSpPr>
        <p:spPr bwMode="auto">
          <a:xfrm>
            <a:off x="1155700"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11290" name="Text Box 25"/>
          <p:cNvSpPr txBox="1">
            <a:spLocks noChangeArrowheads="1"/>
          </p:cNvSpPr>
          <p:nvPr/>
        </p:nvSpPr>
        <p:spPr bwMode="auto">
          <a:xfrm>
            <a:off x="3101975" y="4630738"/>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graphicFrame>
        <p:nvGraphicFramePr>
          <p:cNvPr id="11266" name="Object 26"/>
          <p:cNvGraphicFramePr>
            <a:graphicFrameLocks noChangeAspect="1"/>
          </p:cNvGraphicFramePr>
          <p:nvPr/>
        </p:nvGraphicFramePr>
        <p:xfrm>
          <a:off x="4953000" y="1600200"/>
          <a:ext cx="3343275" cy="1133475"/>
        </p:xfrm>
        <a:graphic>
          <a:graphicData uri="http://schemas.openxmlformats.org/presentationml/2006/ole">
            <p:oleObj spid="_x0000_s11266" name="Document" r:id="rId3" imgW="4651200" imgH="1576440" progId="Word.Document.8">
              <p:embed/>
            </p:oleObj>
          </a:graphicData>
        </a:graphic>
      </p:graphicFrame>
      <p:sp>
        <p:nvSpPr>
          <p:cNvPr id="11291" name="Text Box 27"/>
          <p:cNvSpPr txBox="1">
            <a:spLocks noChangeArrowheads="1"/>
          </p:cNvSpPr>
          <p:nvPr/>
        </p:nvSpPr>
        <p:spPr bwMode="auto">
          <a:xfrm>
            <a:off x="4800600" y="1143000"/>
            <a:ext cx="1600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Test Data</a:t>
            </a:r>
            <a:endParaRPr lang="en-US" sz="2000" b="0">
              <a:solidFill>
                <a:schemeClr val="bg2"/>
              </a:solidFill>
            </a:endParaRPr>
          </a:p>
        </p:txBody>
      </p:sp>
      <p:sp>
        <p:nvSpPr>
          <p:cNvPr id="11292" name="Line 28"/>
          <p:cNvSpPr>
            <a:spLocks noChangeShapeType="1"/>
          </p:cNvSpPr>
          <p:nvPr/>
        </p:nvSpPr>
        <p:spPr bwMode="auto">
          <a:xfrm flipH="1">
            <a:off x="4495800" y="2590800"/>
            <a:ext cx="3124200" cy="1828800"/>
          </a:xfrm>
          <a:prstGeom prst="line">
            <a:avLst/>
          </a:prstGeom>
          <a:noFill/>
          <a:ln w="15875">
            <a:solidFill>
              <a:srgbClr val="FF0000"/>
            </a:solidFill>
            <a:prstDash val="dash"/>
            <a:round/>
            <a:headEnd type="triangle" w="med" len="med"/>
            <a:tailEnd/>
          </a:ln>
        </p:spPr>
        <p:txBody>
          <a:bodyPr wrap="none" anchor="ctr"/>
          <a:lstStyle/>
          <a:p>
            <a:endParaRPr lang="en-US"/>
          </a:p>
        </p:txBody>
      </p:sp>
      <p:sp>
        <p:nvSpPr>
          <p:cNvPr id="11293" name="Text Box 29"/>
          <p:cNvSpPr txBox="1">
            <a:spLocks noChangeArrowheads="1"/>
          </p:cNvSpPr>
          <p:nvPr/>
        </p:nvSpPr>
        <p:spPr bwMode="auto">
          <a:xfrm>
            <a:off x="6019800" y="3581400"/>
            <a:ext cx="2667000" cy="336550"/>
          </a:xfrm>
          <a:prstGeom prst="rect">
            <a:avLst/>
          </a:prstGeom>
          <a:noFill/>
          <a:ln w="12700">
            <a:noFill/>
            <a:miter lim="800000"/>
            <a:headEnd/>
            <a:tailEnd/>
          </a:ln>
        </p:spPr>
        <p:txBody>
          <a:bodyPr>
            <a:spAutoFit/>
          </a:bodyPr>
          <a:lstStyle/>
          <a:p>
            <a:pPr marL="342900" indent="-342900">
              <a:lnSpc>
                <a:spcPct val="80000"/>
              </a:lnSpc>
              <a:spcBef>
                <a:spcPct val="20000"/>
              </a:spcBef>
              <a:buClr>
                <a:schemeClr val="accent2"/>
              </a:buClr>
              <a:buSzPct val="75000"/>
              <a:buFont typeface="Monotype Sorts" pitchFamily="2" charset="2"/>
              <a:buNone/>
            </a:pPr>
            <a:r>
              <a:rPr lang="en-US" sz="2000" b="0"/>
              <a:t>Assign Cheat to “No”</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mtClean="0"/>
              <a:t>Example</a:t>
            </a:r>
          </a:p>
        </p:txBody>
      </p:sp>
      <p:sp>
        <p:nvSpPr>
          <p:cNvPr id="84995" name="Rectangle 3"/>
          <p:cNvSpPr>
            <a:spLocks noGrp="1" noChangeArrowheads="1"/>
          </p:cNvSpPr>
          <p:nvPr>
            <p:ph idx="1"/>
          </p:nvPr>
        </p:nvSpPr>
        <p:spPr>
          <a:xfrm>
            <a:off x="304800" y="1133619"/>
            <a:ext cx="8229600" cy="4525963"/>
          </a:xfrm>
        </p:spPr>
        <p:txBody>
          <a:bodyPr>
            <a:normAutofit fontScale="85000" lnSpcReduction="20000"/>
          </a:bodyPr>
          <a:lstStyle/>
          <a:p>
            <a:pPr eaLnBrk="1" hangingPunct="1"/>
            <a:r>
              <a:rPr lang="en-US" dirty="0" smtClean="0"/>
              <a:t>By using a QP solver, we get</a:t>
            </a:r>
          </a:p>
          <a:p>
            <a:pPr lvl="1" eaLnBrk="1" hangingPunct="1"/>
            <a:r>
              <a:rPr lang="en-US" dirty="0" smtClean="0">
                <a:latin typeface="Symbol" pitchFamily="18" charset="2"/>
              </a:rPr>
              <a:t>a</a:t>
            </a:r>
            <a:r>
              <a:rPr lang="en-US" baseline="-25000" dirty="0" smtClean="0"/>
              <a:t>1</a:t>
            </a:r>
            <a:r>
              <a:rPr lang="en-US" dirty="0" smtClean="0"/>
              <a:t>=0, </a:t>
            </a:r>
            <a:r>
              <a:rPr lang="en-US" dirty="0" smtClean="0">
                <a:latin typeface="Symbol" pitchFamily="18" charset="2"/>
              </a:rPr>
              <a:t>a</a:t>
            </a:r>
            <a:r>
              <a:rPr lang="en-US" baseline="-25000" dirty="0" smtClean="0"/>
              <a:t>2</a:t>
            </a:r>
            <a:r>
              <a:rPr lang="en-US" dirty="0" smtClean="0"/>
              <a:t>=2.5, </a:t>
            </a:r>
            <a:r>
              <a:rPr lang="en-US" dirty="0" smtClean="0">
                <a:latin typeface="Symbol" pitchFamily="18" charset="2"/>
              </a:rPr>
              <a:t>a</a:t>
            </a:r>
            <a:r>
              <a:rPr lang="en-US" baseline="-25000" dirty="0" smtClean="0"/>
              <a:t>3</a:t>
            </a:r>
            <a:r>
              <a:rPr lang="en-US" dirty="0" smtClean="0"/>
              <a:t>=0, </a:t>
            </a:r>
            <a:r>
              <a:rPr lang="en-US" dirty="0" smtClean="0">
                <a:latin typeface="Symbol" pitchFamily="18" charset="2"/>
              </a:rPr>
              <a:t>a</a:t>
            </a:r>
            <a:r>
              <a:rPr lang="en-US" baseline="-25000" dirty="0" smtClean="0"/>
              <a:t>4</a:t>
            </a:r>
            <a:r>
              <a:rPr lang="en-US" dirty="0" smtClean="0"/>
              <a:t>=7.333, </a:t>
            </a:r>
            <a:r>
              <a:rPr lang="en-US" dirty="0" smtClean="0">
                <a:latin typeface="Symbol" pitchFamily="18" charset="2"/>
              </a:rPr>
              <a:t>a</a:t>
            </a:r>
            <a:r>
              <a:rPr lang="en-US" baseline="-25000" dirty="0" smtClean="0"/>
              <a:t>5</a:t>
            </a:r>
            <a:r>
              <a:rPr lang="en-US" dirty="0" smtClean="0"/>
              <a:t>=4.833</a:t>
            </a:r>
          </a:p>
          <a:p>
            <a:pPr lvl="1" eaLnBrk="1" hangingPunct="1"/>
            <a:r>
              <a:rPr lang="en-US" dirty="0" smtClean="0"/>
              <a:t>Note that the constraints are indeed satisfied</a:t>
            </a:r>
          </a:p>
          <a:p>
            <a:pPr lvl="1" eaLnBrk="1" hangingPunct="1"/>
            <a:r>
              <a:rPr lang="en-US" dirty="0" smtClean="0"/>
              <a:t>The support vectors are {x</a:t>
            </a:r>
            <a:r>
              <a:rPr lang="en-US" baseline="-25000" dirty="0" smtClean="0"/>
              <a:t>2</a:t>
            </a:r>
            <a:r>
              <a:rPr lang="en-US" dirty="0" smtClean="0"/>
              <a:t>=2, x</a:t>
            </a:r>
            <a:r>
              <a:rPr lang="en-US" baseline="-25000" dirty="0" smtClean="0"/>
              <a:t>4</a:t>
            </a:r>
            <a:r>
              <a:rPr lang="en-US" dirty="0" smtClean="0"/>
              <a:t>=5, x</a:t>
            </a:r>
            <a:r>
              <a:rPr lang="en-US" baseline="-25000" dirty="0" smtClean="0"/>
              <a:t>5</a:t>
            </a:r>
            <a:r>
              <a:rPr lang="en-US" dirty="0" smtClean="0"/>
              <a:t>=6}</a:t>
            </a:r>
          </a:p>
          <a:p>
            <a:pPr eaLnBrk="1" hangingPunct="1"/>
            <a:r>
              <a:rPr lang="en-US" dirty="0" smtClean="0"/>
              <a:t>The discriminant function is</a:t>
            </a:r>
          </a:p>
          <a:p>
            <a:pPr lvl="1" eaLnBrk="1" hangingPunct="1"/>
            <a:endParaRPr lang="en-US" dirty="0" smtClean="0"/>
          </a:p>
          <a:p>
            <a:pPr lvl="1" eaLnBrk="1" hangingPunct="1"/>
            <a:endParaRPr lang="en-US" dirty="0" smtClean="0"/>
          </a:p>
          <a:p>
            <a:pPr lvl="1" eaLnBrk="1" hangingPunct="1"/>
            <a:endParaRPr lang="en-US" dirty="0" smtClean="0"/>
          </a:p>
          <a:p>
            <a:pPr eaLnBrk="1" hangingPunct="1"/>
            <a:r>
              <a:rPr lang="en-US" i="1" dirty="0" smtClean="0"/>
              <a:t>b</a:t>
            </a:r>
            <a:r>
              <a:rPr lang="en-US" dirty="0" smtClean="0"/>
              <a:t> is recovered by solving </a:t>
            </a:r>
            <a:r>
              <a:rPr lang="en-US" sz="2000" dirty="0" smtClean="0"/>
              <a:t>f(2)=1</a:t>
            </a:r>
            <a:r>
              <a:rPr lang="en-US" dirty="0" smtClean="0"/>
              <a:t> or by </a:t>
            </a:r>
            <a:r>
              <a:rPr lang="en-US" sz="2000" dirty="0" smtClean="0"/>
              <a:t>f(5)=-1</a:t>
            </a:r>
            <a:r>
              <a:rPr lang="en-US" dirty="0" smtClean="0"/>
              <a:t> or by </a:t>
            </a:r>
            <a:r>
              <a:rPr lang="en-US" sz="2000" dirty="0" smtClean="0"/>
              <a:t>f(6)=1</a:t>
            </a:r>
            <a:r>
              <a:rPr lang="en-US" dirty="0" smtClean="0"/>
              <a:t>, </a:t>
            </a:r>
          </a:p>
          <a:p>
            <a:pPr eaLnBrk="1" hangingPunct="1">
              <a:buFont typeface="Wingdings" pitchFamily="2" charset="2"/>
              <a:buNone/>
            </a:pPr>
            <a:endParaRPr lang="en-US" dirty="0" smtClean="0"/>
          </a:p>
          <a:p>
            <a:pPr eaLnBrk="1" hangingPunct="1"/>
            <a:r>
              <a:rPr lang="en-US" dirty="0" smtClean="0"/>
              <a:t>All three give </a:t>
            </a:r>
            <a:r>
              <a:rPr lang="en-US" sz="2000" dirty="0" smtClean="0"/>
              <a:t>b=9</a:t>
            </a:r>
          </a:p>
        </p:txBody>
      </p:sp>
      <p:sp>
        <p:nvSpPr>
          <p:cNvPr id="84996"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11D555D-69DD-4620-9F11-3EE0DB812160}" type="slidenum">
              <a:rPr lang="en-US" sz="1400" smtClean="0"/>
              <a:pPr eaLnBrk="1" hangingPunct="1"/>
              <a:t>150</a:t>
            </a:fld>
            <a:endParaRPr lang="en-US" sz="1400" smtClean="0"/>
          </a:p>
        </p:txBody>
      </p:sp>
      <p:pic>
        <p:nvPicPr>
          <p:cNvPr id="84997" name="Picture 25" descr="txp_fig"/>
          <p:cNvPicPr>
            <a:picLocks noChangeAspect="1" noChangeArrowheads="1"/>
          </p:cNvPicPr>
          <p:nvPr>
            <p:custDataLst>
              <p:tags r:id="rId1"/>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996950" y="3581400"/>
            <a:ext cx="7988300" cy="98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4998" name="AutoShape 10"/>
          <p:cNvSpPr>
            <a:spLocks noChangeArrowheads="1"/>
          </p:cNvSpPr>
          <p:nvPr/>
        </p:nvSpPr>
        <p:spPr bwMode="auto">
          <a:xfrm>
            <a:off x="3591791" y="5309755"/>
            <a:ext cx="533400" cy="228600"/>
          </a:xfrm>
          <a:prstGeom prst="rightArrow">
            <a:avLst>
              <a:gd name="adj1" fmla="val 34722"/>
              <a:gd name="adj2" fmla="val 53958"/>
            </a:avLst>
          </a:prstGeom>
          <a:solidFill>
            <a:schemeClr val="folHlink"/>
          </a:solidFill>
          <a:ln w="9525">
            <a:solidFill>
              <a:schemeClr val="tx1"/>
            </a:solidFill>
            <a:miter lim="800000"/>
            <a:headEnd/>
            <a:tailEnd/>
          </a:ln>
        </p:spPr>
        <p:txBody>
          <a:bodyPr wrap="none" anchor="ctr"/>
          <a:lstStyle/>
          <a:p>
            <a:endParaRPr lang="it-IT"/>
          </a:p>
        </p:txBody>
      </p:sp>
      <p:pic>
        <p:nvPicPr>
          <p:cNvPr id="84999" name="Picture 14" descr="txp_fig"/>
          <p:cNvPicPr>
            <a:picLocks noChangeAspect="1" noChangeArrowheads="1"/>
          </p:cNvPicPr>
          <p:nvPr>
            <p:custDataLst>
              <p:tags r:id="rId2"/>
            </p:custDataLst>
          </p:nvPr>
        </p:nvPicPr>
        <p:blipFill>
          <a:blip r:embed="rId9" cstate="print">
            <a:extLst>
              <a:ext uri="{28A0092B-C50C-407E-A947-70E740481C1C}">
                <a14:useLocalDpi xmlns="" xmlns:a14="http://schemas.microsoft.com/office/drawing/2010/main" val="0"/>
              </a:ext>
            </a:extLst>
          </a:blip>
          <a:srcRect/>
          <a:stretch>
            <a:fillRect/>
          </a:stretch>
        </p:blipFill>
        <p:spPr bwMode="auto">
          <a:xfrm>
            <a:off x="6172200" y="2971800"/>
            <a:ext cx="304800" cy="185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5000" name="Line 15"/>
          <p:cNvSpPr>
            <a:spLocks noChangeShapeType="1"/>
          </p:cNvSpPr>
          <p:nvPr/>
        </p:nvSpPr>
        <p:spPr bwMode="auto">
          <a:xfrm>
            <a:off x="6400800" y="3200400"/>
            <a:ext cx="152400" cy="457200"/>
          </a:xfrm>
          <a:prstGeom prst="line">
            <a:avLst/>
          </a:prstGeom>
          <a:noFill/>
          <a:ln w="9525">
            <a:solidFill>
              <a:schemeClr val="hlink"/>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85001" name="Line 21"/>
          <p:cNvSpPr>
            <a:spLocks noChangeShapeType="1"/>
          </p:cNvSpPr>
          <p:nvPr/>
        </p:nvSpPr>
        <p:spPr bwMode="auto">
          <a:xfrm>
            <a:off x="7162800" y="2971800"/>
            <a:ext cx="0" cy="609600"/>
          </a:xfrm>
          <a:prstGeom prst="line">
            <a:avLst/>
          </a:prstGeom>
          <a:noFill/>
          <a:ln w="9525">
            <a:solidFill>
              <a:schemeClr val="hlink"/>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pic>
        <p:nvPicPr>
          <p:cNvPr id="85002" name="Picture 22" descr="txp_fig"/>
          <p:cNvPicPr>
            <a:picLocks noChangeAspect="1" noChangeArrowheads="1"/>
          </p:cNvPicPr>
          <p:nvPr>
            <p:custDataLst>
              <p:tags r:id="rId3"/>
            </p:custDataLst>
          </p:nvPr>
        </p:nvPicPr>
        <p:blipFill>
          <a:blip r:embed="rId10" cstate="print">
            <a:extLst>
              <a:ext uri="{28A0092B-C50C-407E-A947-70E740481C1C}">
                <a14:useLocalDpi xmlns="" xmlns:a14="http://schemas.microsoft.com/office/drawing/2010/main" val="0"/>
              </a:ext>
            </a:extLst>
          </a:blip>
          <a:srcRect/>
          <a:stretch>
            <a:fillRect/>
          </a:stretch>
        </p:blipFill>
        <p:spPr bwMode="auto">
          <a:xfrm>
            <a:off x="7021513" y="2733675"/>
            <a:ext cx="277812" cy="185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5003" name="Picture 23" descr="txp_fig"/>
          <p:cNvPicPr>
            <a:picLocks noChangeAspect="1" noChangeArrowheads="1"/>
          </p:cNvPicPr>
          <p:nvPr>
            <p:custDataLst>
              <p:tags r:id="rId4"/>
            </p:custDataLst>
          </p:nvPr>
        </p:nvPicPr>
        <p:blipFill>
          <a:blip r:embed="rId11" cstate="print">
            <a:extLst>
              <a:ext uri="{28A0092B-C50C-407E-A947-70E740481C1C}">
                <a14:useLocalDpi xmlns="" xmlns:a14="http://schemas.microsoft.com/office/drawing/2010/main" val="0"/>
              </a:ext>
            </a:extLst>
          </a:blip>
          <a:srcRect/>
          <a:stretch>
            <a:fillRect/>
          </a:stretch>
        </p:blipFill>
        <p:spPr bwMode="auto">
          <a:xfrm>
            <a:off x="7720013" y="2844800"/>
            <a:ext cx="1044575" cy="265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5004" name="Line 24"/>
          <p:cNvSpPr>
            <a:spLocks noChangeShapeType="1"/>
          </p:cNvSpPr>
          <p:nvPr/>
        </p:nvSpPr>
        <p:spPr bwMode="auto">
          <a:xfrm flipH="1">
            <a:off x="7924800" y="3124200"/>
            <a:ext cx="152400" cy="457200"/>
          </a:xfrm>
          <a:prstGeom prst="line">
            <a:avLst/>
          </a:prstGeom>
          <a:noFill/>
          <a:ln w="9525">
            <a:solidFill>
              <a:schemeClr val="hlink"/>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pic>
        <p:nvPicPr>
          <p:cNvPr id="85005" name="Picture 26" descr="txp_fig"/>
          <p:cNvPicPr>
            <a:picLocks noChangeAspect="1" noChangeArrowheads="1"/>
          </p:cNvPicPr>
          <p:nvPr>
            <p:custDataLst>
              <p:tags r:id="rId5"/>
            </p:custDataLst>
          </p:nvPr>
        </p:nvPicPr>
        <p:blipFill>
          <a:blip r:embed="rId12" cstate="print">
            <a:extLst>
              <a:ext uri="{28A0092B-C50C-407E-A947-70E740481C1C}">
                <a14:useLocalDpi xmlns="" xmlns:a14="http://schemas.microsoft.com/office/drawing/2010/main" val="0"/>
              </a:ext>
            </a:extLst>
          </a:blip>
          <a:srcRect/>
          <a:stretch>
            <a:fillRect/>
          </a:stretch>
        </p:blipFill>
        <p:spPr bwMode="auto">
          <a:xfrm>
            <a:off x="4343399" y="5168467"/>
            <a:ext cx="45370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13630915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smtClean="0"/>
              <a:t>Example</a:t>
            </a:r>
          </a:p>
        </p:txBody>
      </p:sp>
      <p:sp>
        <p:nvSpPr>
          <p:cNvPr id="86019"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B311C92-3A5E-4839-890D-45941E94F44B}" type="slidenum">
              <a:rPr lang="en-US" sz="1400" smtClean="0"/>
              <a:pPr eaLnBrk="1" hangingPunct="1"/>
              <a:t>151</a:t>
            </a:fld>
            <a:endParaRPr lang="en-US" sz="1400" smtClean="0"/>
          </a:p>
        </p:txBody>
      </p:sp>
      <p:sp>
        <p:nvSpPr>
          <p:cNvPr id="86020" name="Line 8"/>
          <p:cNvSpPr>
            <a:spLocks noChangeShapeType="1"/>
          </p:cNvSpPr>
          <p:nvPr/>
        </p:nvSpPr>
        <p:spPr bwMode="auto">
          <a:xfrm>
            <a:off x="2882900" y="4579938"/>
            <a:ext cx="112713" cy="112712"/>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6021" name="Line 9"/>
          <p:cNvSpPr>
            <a:spLocks noChangeShapeType="1"/>
          </p:cNvSpPr>
          <p:nvPr/>
        </p:nvSpPr>
        <p:spPr bwMode="auto">
          <a:xfrm flipH="1">
            <a:off x="2882900" y="4579938"/>
            <a:ext cx="112713" cy="112712"/>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6022" name="Line 10"/>
          <p:cNvSpPr>
            <a:spLocks noChangeShapeType="1"/>
          </p:cNvSpPr>
          <p:nvPr/>
        </p:nvSpPr>
        <p:spPr bwMode="auto">
          <a:xfrm>
            <a:off x="3581400" y="4579938"/>
            <a:ext cx="112713" cy="112712"/>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6023" name="Line 11"/>
          <p:cNvSpPr>
            <a:spLocks noChangeShapeType="1"/>
          </p:cNvSpPr>
          <p:nvPr/>
        </p:nvSpPr>
        <p:spPr bwMode="auto">
          <a:xfrm flipH="1">
            <a:off x="3581400" y="4579938"/>
            <a:ext cx="112713" cy="112712"/>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6024" name="Line 12"/>
          <p:cNvSpPr>
            <a:spLocks noChangeShapeType="1"/>
          </p:cNvSpPr>
          <p:nvPr/>
        </p:nvSpPr>
        <p:spPr bwMode="auto">
          <a:xfrm>
            <a:off x="6372225" y="4579938"/>
            <a:ext cx="111125" cy="112712"/>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6025" name="Line 13"/>
          <p:cNvSpPr>
            <a:spLocks noChangeShapeType="1"/>
          </p:cNvSpPr>
          <p:nvPr/>
        </p:nvSpPr>
        <p:spPr bwMode="auto">
          <a:xfrm flipH="1">
            <a:off x="6372225" y="4579938"/>
            <a:ext cx="111125" cy="112712"/>
          </a:xfrm>
          <a:prstGeom prst="line">
            <a:avLst/>
          </a:prstGeom>
          <a:noFill/>
          <a:ln w="25400">
            <a:solidFill>
              <a:schemeClr val="accent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6026" name="Oval 14"/>
          <p:cNvSpPr>
            <a:spLocks noChangeArrowheads="1"/>
          </p:cNvSpPr>
          <p:nvPr/>
        </p:nvSpPr>
        <p:spPr bwMode="auto">
          <a:xfrm>
            <a:off x="4941888" y="4545013"/>
            <a:ext cx="192087" cy="192087"/>
          </a:xfrm>
          <a:prstGeom prst="ellipse">
            <a:avLst/>
          </a:pr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it-IT"/>
          </a:p>
        </p:txBody>
      </p:sp>
      <p:sp>
        <p:nvSpPr>
          <p:cNvPr id="86027" name="Oval 15"/>
          <p:cNvSpPr>
            <a:spLocks noChangeArrowheads="1"/>
          </p:cNvSpPr>
          <p:nvPr/>
        </p:nvSpPr>
        <p:spPr bwMode="auto">
          <a:xfrm>
            <a:off x="5640388" y="4545013"/>
            <a:ext cx="190500" cy="192087"/>
          </a:xfrm>
          <a:prstGeom prst="ellipse">
            <a:avLst/>
          </a:pr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it-IT"/>
          </a:p>
        </p:txBody>
      </p:sp>
      <p:sp>
        <p:nvSpPr>
          <p:cNvPr id="86028" name="Freeform 16"/>
          <p:cNvSpPr>
            <a:spLocks/>
          </p:cNvSpPr>
          <p:nvPr/>
        </p:nvSpPr>
        <p:spPr bwMode="auto">
          <a:xfrm>
            <a:off x="2241550" y="1744663"/>
            <a:ext cx="4883150" cy="3419475"/>
          </a:xfrm>
          <a:custGeom>
            <a:avLst/>
            <a:gdLst>
              <a:gd name="T0" fmla="*/ 2147483647 w 3076"/>
              <a:gd name="T1" fmla="*/ 2147483647 h 2154"/>
              <a:gd name="T2" fmla="*/ 2147483647 w 3076"/>
              <a:gd name="T3" fmla="*/ 2147483647 h 2154"/>
              <a:gd name="T4" fmla="*/ 2147483647 w 3076"/>
              <a:gd name="T5" fmla="*/ 2147483647 h 2154"/>
              <a:gd name="T6" fmla="*/ 2147483647 w 3076"/>
              <a:gd name="T7" fmla="*/ 2147483647 h 2154"/>
              <a:gd name="T8" fmla="*/ 2147483647 w 3076"/>
              <a:gd name="T9" fmla="*/ 2147483647 h 2154"/>
              <a:gd name="T10" fmla="*/ 2147483647 w 3076"/>
              <a:gd name="T11" fmla="*/ 2147483647 h 2154"/>
              <a:gd name="T12" fmla="*/ 2147483647 w 3076"/>
              <a:gd name="T13" fmla="*/ 2147483647 h 2154"/>
              <a:gd name="T14" fmla="*/ 2147483647 w 3076"/>
              <a:gd name="T15" fmla="*/ 2147483647 h 2154"/>
              <a:gd name="T16" fmla="*/ 2147483647 w 3076"/>
              <a:gd name="T17" fmla="*/ 2147483647 h 2154"/>
              <a:gd name="T18" fmla="*/ 2147483647 w 3076"/>
              <a:gd name="T19" fmla="*/ 2147483647 h 2154"/>
              <a:gd name="T20" fmla="*/ 2147483647 w 3076"/>
              <a:gd name="T21" fmla="*/ 2147483647 h 2154"/>
              <a:gd name="T22" fmla="*/ 2147483647 w 3076"/>
              <a:gd name="T23" fmla="*/ 2147483647 h 2154"/>
              <a:gd name="T24" fmla="*/ 2147483647 w 3076"/>
              <a:gd name="T25" fmla="*/ 2147483647 h 2154"/>
              <a:gd name="T26" fmla="*/ 2147483647 w 3076"/>
              <a:gd name="T27" fmla="*/ 2147483647 h 2154"/>
              <a:gd name="T28" fmla="*/ 2147483647 w 3076"/>
              <a:gd name="T29" fmla="*/ 2147483647 h 2154"/>
              <a:gd name="T30" fmla="*/ 2147483647 w 3076"/>
              <a:gd name="T31" fmla="*/ 2147483647 h 2154"/>
              <a:gd name="T32" fmla="*/ 2147483647 w 3076"/>
              <a:gd name="T33" fmla="*/ 2147483647 h 2154"/>
              <a:gd name="T34" fmla="*/ 2147483647 w 3076"/>
              <a:gd name="T35" fmla="*/ 2147483647 h 2154"/>
              <a:gd name="T36" fmla="*/ 2147483647 w 3076"/>
              <a:gd name="T37" fmla="*/ 2147483647 h 2154"/>
              <a:gd name="T38" fmla="*/ 2147483647 w 3076"/>
              <a:gd name="T39" fmla="*/ 2147483647 h 2154"/>
              <a:gd name="T40" fmla="*/ 2147483647 w 3076"/>
              <a:gd name="T41" fmla="*/ 2147483647 h 2154"/>
              <a:gd name="T42" fmla="*/ 2147483647 w 3076"/>
              <a:gd name="T43" fmla="*/ 2147483647 h 2154"/>
              <a:gd name="T44" fmla="*/ 2147483647 w 3076"/>
              <a:gd name="T45" fmla="*/ 2147483647 h 2154"/>
              <a:gd name="T46" fmla="*/ 2147483647 w 3076"/>
              <a:gd name="T47" fmla="*/ 2147483647 h 2154"/>
              <a:gd name="T48" fmla="*/ 2147483647 w 3076"/>
              <a:gd name="T49" fmla="*/ 2147483647 h 2154"/>
              <a:gd name="T50" fmla="*/ 2147483647 w 3076"/>
              <a:gd name="T51" fmla="*/ 2147483647 h 2154"/>
              <a:gd name="T52" fmla="*/ 2147483647 w 3076"/>
              <a:gd name="T53" fmla="*/ 2147483647 h 2154"/>
              <a:gd name="T54" fmla="*/ 2147483647 w 3076"/>
              <a:gd name="T55" fmla="*/ 2147483647 h 2154"/>
              <a:gd name="T56" fmla="*/ 2147483647 w 3076"/>
              <a:gd name="T57" fmla="*/ 2147483647 h 2154"/>
              <a:gd name="T58" fmla="*/ 2147483647 w 3076"/>
              <a:gd name="T59" fmla="*/ 2147483647 h 2154"/>
              <a:gd name="T60" fmla="*/ 2147483647 w 3076"/>
              <a:gd name="T61" fmla="*/ 2147483647 h 2154"/>
              <a:gd name="T62" fmla="*/ 2147483647 w 3076"/>
              <a:gd name="T63" fmla="*/ 2147483647 h 2154"/>
              <a:gd name="T64" fmla="*/ 2147483647 w 3076"/>
              <a:gd name="T65" fmla="*/ 2147483647 h 2154"/>
              <a:gd name="T66" fmla="*/ 2147483647 w 3076"/>
              <a:gd name="T67" fmla="*/ 2147483647 h 2154"/>
              <a:gd name="T68" fmla="*/ 2147483647 w 3076"/>
              <a:gd name="T69" fmla="*/ 2147483647 h 21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76"/>
              <a:gd name="T106" fmla="*/ 0 h 2154"/>
              <a:gd name="T107" fmla="*/ 3076 w 3076"/>
              <a:gd name="T108" fmla="*/ 2154 h 21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76" h="2154">
                <a:moveTo>
                  <a:pt x="0" y="0"/>
                </a:moveTo>
                <a:lnTo>
                  <a:pt x="43" y="106"/>
                </a:lnTo>
                <a:lnTo>
                  <a:pt x="85" y="213"/>
                </a:lnTo>
                <a:lnTo>
                  <a:pt x="128" y="312"/>
                </a:lnTo>
                <a:lnTo>
                  <a:pt x="170" y="411"/>
                </a:lnTo>
                <a:lnTo>
                  <a:pt x="220" y="503"/>
                </a:lnTo>
                <a:lnTo>
                  <a:pt x="263" y="595"/>
                </a:lnTo>
                <a:lnTo>
                  <a:pt x="305" y="687"/>
                </a:lnTo>
                <a:lnTo>
                  <a:pt x="348" y="772"/>
                </a:lnTo>
                <a:lnTo>
                  <a:pt x="390" y="858"/>
                </a:lnTo>
                <a:lnTo>
                  <a:pt x="440" y="943"/>
                </a:lnTo>
                <a:lnTo>
                  <a:pt x="482" y="1020"/>
                </a:lnTo>
                <a:lnTo>
                  <a:pt x="525" y="1098"/>
                </a:lnTo>
                <a:lnTo>
                  <a:pt x="567" y="1169"/>
                </a:lnTo>
                <a:lnTo>
                  <a:pt x="610" y="1247"/>
                </a:lnTo>
                <a:lnTo>
                  <a:pt x="660" y="1311"/>
                </a:lnTo>
                <a:lnTo>
                  <a:pt x="702" y="1382"/>
                </a:lnTo>
                <a:lnTo>
                  <a:pt x="745" y="1439"/>
                </a:lnTo>
                <a:lnTo>
                  <a:pt x="787" y="1502"/>
                </a:lnTo>
                <a:lnTo>
                  <a:pt x="830" y="1559"/>
                </a:lnTo>
                <a:lnTo>
                  <a:pt x="879" y="1616"/>
                </a:lnTo>
                <a:lnTo>
                  <a:pt x="922" y="1665"/>
                </a:lnTo>
                <a:lnTo>
                  <a:pt x="964" y="1715"/>
                </a:lnTo>
                <a:lnTo>
                  <a:pt x="1007" y="1764"/>
                </a:lnTo>
                <a:lnTo>
                  <a:pt x="1049" y="1807"/>
                </a:lnTo>
                <a:lnTo>
                  <a:pt x="1099" y="1850"/>
                </a:lnTo>
                <a:lnTo>
                  <a:pt x="1141" y="1892"/>
                </a:lnTo>
                <a:lnTo>
                  <a:pt x="1184" y="1927"/>
                </a:lnTo>
                <a:lnTo>
                  <a:pt x="1227" y="1963"/>
                </a:lnTo>
                <a:lnTo>
                  <a:pt x="1269" y="1991"/>
                </a:lnTo>
                <a:lnTo>
                  <a:pt x="1319" y="2020"/>
                </a:lnTo>
                <a:lnTo>
                  <a:pt x="1361" y="2048"/>
                </a:lnTo>
                <a:lnTo>
                  <a:pt x="1404" y="2069"/>
                </a:lnTo>
                <a:lnTo>
                  <a:pt x="1446" y="2090"/>
                </a:lnTo>
                <a:lnTo>
                  <a:pt x="1489" y="2105"/>
                </a:lnTo>
                <a:lnTo>
                  <a:pt x="1538" y="2119"/>
                </a:lnTo>
                <a:lnTo>
                  <a:pt x="1581" y="2133"/>
                </a:lnTo>
                <a:lnTo>
                  <a:pt x="1623" y="2140"/>
                </a:lnTo>
                <a:lnTo>
                  <a:pt x="1666" y="2147"/>
                </a:lnTo>
                <a:lnTo>
                  <a:pt x="1708" y="2154"/>
                </a:lnTo>
                <a:lnTo>
                  <a:pt x="1758" y="2154"/>
                </a:lnTo>
                <a:lnTo>
                  <a:pt x="1801" y="2154"/>
                </a:lnTo>
                <a:lnTo>
                  <a:pt x="1843" y="2147"/>
                </a:lnTo>
                <a:lnTo>
                  <a:pt x="1886" y="2140"/>
                </a:lnTo>
                <a:lnTo>
                  <a:pt x="1928" y="2133"/>
                </a:lnTo>
                <a:lnTo>
                  <a:pt x="1978" y="2119"/>
                </a:lnTo>
                <a:lnTo>
                  <a:pt x="2020" y="2105"/>
                </a:lnTo>
                <a:lnTo>
                  <a:pt x="2063" y="2090"/>
                </a:lnTo>
                <a:lnTo>
                  <a:pt x="2105" y="2069"/>
                </a:lnTo>
                <a:lnTo>
                  <a:pt x="2148" y="2048"/>
                </a:lnTo>
                <a:lnTo>
                  <a:pt x="2198" y="2020"/>
                </a:lnTo>
                <a:lnTo>
                  <a:pt x="2240" y="1991"/>
                </a:lnTo>
                <a:lnTo>
                  <a:pt x="2283" y="1963"/>
                </a:lnTo>
                <a:lnTo>
                  <a:pt x="2325" y="1927"/>
                </a:lnTo>
                <a:lnTo>
                  <a:pt x="2368" y="1892"/>
                </a:lnTo>
                <a:lnTo>
                  <a:pt x="2417" y="1850"/>
                </a:lnTo>
                <a:lnTo>
                  <a:pt x="2460" y="1807"/>
                </a:lnTo>
                <a:lnTo>
                  <a:pt x="2502" y="1764"/>
                </a:lnTo>
                <a:lnTo>
                  <a:pt x="2545" y="1715"/>
                </a:lnTo>
                <a:lnTo>
                  <a:pt x="2587" y="1665"/>
                </a:lnTo>
                <a:lnTo>
                  <a:pt x="2637" y="1616"/>
                </a:lnTo>
                <a:lnTo>
                  <a:pt x="2679" y="1559"/>
                </a:lnTo>
                <a:lnTo>
                  <a:pt x="2722" y="1502"/>
                </a:lnTo>
                <a:lnTo>
                  <a:pt x="2765" y="1439"/>
                </a:lnTo>
                <a:lnTo>
                  <a:pt x="2807" y="1382"/>
                </a:lnTo>
                <a:lnTo>
                  <a:pt x="2857" y="1311"/>
                </a:lnTo>
                <a:lnTo>
                  <a:pt x="2899" y="1247"/>
                </a:lnTo>
                <a:lnTo>
                  <a:pt x="2942" y="1169"/>
                </a:lnTo>
                <a:lnTo>
                  <a:pt x="2984" y="1098"/>
                </a:lnTo>
                <a:lnTo>
                  <a:pt x="3027" y="1020"/>
                </a:lnTo>
                <a:lnTo>
                  <a:pt x="3076" y="943"/>
                </a:lnTo>
              </a:path>
            </a:pathLst>
          </a:custGeom>
          <a:noFill/>
          <a:ln w="381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it-IT"/>
          </a:p>
        </p:txBody>
      </p:sp>
      <p:sp>
        <p:nvSpPr>
          <p:cNvPr id="86029" name="Line 17"/>
          <p:cNvSpPr>
            <a:spLocks noChangeShapeType="1"/>
          </p:cNvSpPr>
          <p:nvPr/>
        </p:nvSpPr>
        <p:spPr bwMode="auto">
          <a:xfrm>
            <a:off x="2241550" y="4635500"/>
            <a:ext cx="4883150"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6030" name="Text Box 18"/>
          <p:cNvSpPr txBox="1">
            <a:spLocks noChangeArrowheads="1"/>
          </p:cNvSpPr>
          <p:nvPr/>
        </p:nvSpPr>
        <p:spPr bwMode="auto">
          <a:xfrm>
            <a:off x="2346325" y="1481138"/>
            <a:ext cx="41814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Value of discriminant function</a:t>
            </a:r>
          </a:p>
        </p:txBody>
      </p:sp>
      <p:sp>
        <p:nvSpPr>
          <p:cNvPr id="86031" name="Text Box 19"/>
          <p:cNvSpPr txBox="1">
            <a:spLocks noChangeArrowheads="1"/>
          </p:cNvSpPr>
          <p:nvPr/>
        </p:nvSpPr>
        <p:spPr bwMode="auto">
          <a:xfrm>
            <a:off x="2743200" y="4648200"/>
            <a:ext cx="3508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1</a:t>
            </a:r>
          </a:p>
        </p:txBody>
      </p:sp>
      <p:sp>
        <p:nvSpPr>
          <p:cNvPr id="86032" name="Text Box 20"/>
          <p:cNvSpPr txBox="1">
            <a:spLocks noChangeArrowheads="1"/>
          </p:cNvSpPr>
          <p:nvPr/>
        </p:nvSpPr>
        <p:spPr bwMode="auto">
          <a:xfrm>
            <a:off x="3505200" y="4648200"/>
            <a:ext cx="3508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2</a:t>
            </a:r>
          </a:p>
        </p:txBody>
      </p:sp>
      <p:sp>
        <p:nvSpPr>
          <p:cNvPr id="86033" name="Text Box 21"/>
          <p:cNvSpPr txBox="1">
            <a:spLocks noChangeArrowheads="1"/>
          </p:cNvSpPr>
          <p:nvPr/>
        </p:nvSpPr>
        <p:spPr bwMode="auto">
          <a:xfrm>
            <a:off x="4876800" y="4648200"/>
            <a:ext cx="3508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4</a:t>
            </a:r>
          </a:p>
        </p:txBody>
      </p:sp>
      <p:sp>
        <p:nvSpPr>
          <p:cNvPr id="86034" name="Text Box 22"/>
          <p:cNvSpPr txBox="1">
            <a:spLocks noChangeArrowheads="1"/>
          </p:cNvSpPr>
          <p:nvPr/>
        </p:nvSpPr>
        <p:spPr bwMode="auto">
          <a:xfrm>
            <a:off x="5562600" y="4648200"/>
            <a:ext cx="3508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5</a:t>
            </a:r>
          </a:p>
        </p:txBody>
      </p:sp>
      <p:sp>
        <p:nvSpPr>
          <p:cNvPr id="86035" name="Text Box 23"/>
          <p:cNvSpPr txBox="1">
            <a:spLocks noChangeArrowheads="1"/>
          </p:cNvSpPr>
          <p:nvPr/>
        </p:nvSpPr>
        <p:spPr bwMode="auto">
          <a:xfrm>
            <a:off x="6278563" y="4648200"/>
            <a:ext cx="3508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6</a:t>
            </a:r>
          </a:p>
        </p:txBody>
      </p:sp>
      <p:sp>
        <p:nvSpPr>
          <p:cNvPr id="86036" name="Line 25"/>
          <p:cNvSpPr>
            <a:spLocks noChangeShapeType="1"/>
          </p:cNvSpPr>
          <p:nvPr/>
        </p:nvSpPr>
        <p:spPr bwMode="auto">
          <a:xfrm>
            <a:off x="3962400" y="3467100"/>
            <a:ext cx="0" cy="2324100"/>
          </a:xfrm>
          <a:prstGeom prst="line">
            <a:avLst/>
          </a:prstGeom>
          <a:noFill/>
          <a:ln w="25400">
            <a:solidFill>
              <a:schemeClr val="accent2"/>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037" name="Line 26"/>
          <p:cNvSpPr>
            <a:spLocks noChangeShapeType="1"/>
          </p:cNvSpPr>
          <p:nvPr/>
        </p:nvSpPr>
        <p:spPr bwMode="auto">
          <a:xfrm>
            <a:off x="6121400" y="3454400"/>
            <a:ext cx="0" cy="2324100"/>
          </a:xfrm>
          <a:prstGeom prst="line">
            <a:avLst/>
          </a:prstGeom>
          <a:noFill/>
          <a:ln w="25400">
            <a:solidFill>
              <a:schemeClr val="accent2"/>
            </a:solidFill>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038" name="Text Box 27"/>
          <p:cNvSpPr txBox="1">
            <a:spLocks noChangeArrowheads="1"/>
          </p:cNvSpPr>
          <p:nvPr/>
        </p:nvSpPr>
        <p:spPr bwMode="auto">
          <a:xfrm>
            <a:off x="4479925" y="3538538"/>
            <a:ext cx="10906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class 2</a:t>
            </a:r>
          </a:p>
        </p:txBody>
      </p:sp>
      <p:sp>
        <p:nvSpPr>
          <p:cNvPr id="86039" name="Text Box 28"/>
          <p:cNvSpPr txBox="1">
            <a:spLocks noChangeArrowheads="1"/>
          </p:cNvSpPr>
          <p:nvPr/>
        </p:nvSpPr>
        <p:spPr bwMode="auto">
          <a:xfrm>
            <a:off x="6834188" y="3505200"/>
            <a:ext cx="10906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class 1</a:t>
            </a:r>
          </a:p>
        </p:txBody>
      </p:sp>
      <p:sp>
        <p:nvSpPr>
          <p:cNvPr id="86040" name="Text Box 30"/>
          <p:cNvSpPr txBox="1">
            <a:spLocks noChangeArrowheads="1"/>
          </p:cNvSpPr>
          <p:nvPr/>
        </p:nvSpPr>
        <p:spPr bwMode="auto">
          <a:xfrm>
            <a:off x="1828800" y="3505200"/>
            <a:ext cx="10906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t>class 1</a:t>
            </a:r>
          </a:p>
        </p:txBody>
      </p:sp>
      <p:sp>
        <p:nvSpPr>
          <p:cNvPr id="86041" name="Line 31"/>
          <p:cNvSpPr>
            <a:spLocks noChangeShapeType="1"/>
          </p:cNvSpPr>
          <p:nvPr/>
        </p:nvSpPr>
        <p:spPr bwMode="auto">
          <a:xfrm flipH="1">
            <a:off x="2895600" y="3810000"/>
            <a:ext cx="1066800" cy="0"/>
          </a:xfrm>
          <a:prstGeom prst="line">
            <a:avLst/>
          </a:prstGeom>
          <a:noFill/>
          <a:ln w="25400">
            <a:solidFill>
              <a:schemeClr val="accent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86042" name="Line 32"/>
          <p:cNvSpPr>
            <a:spLocks noChangeShapeType="1"/>
          </p:cNvSpPr>
          <p:nvPr/>
        </p:nvSpPr>
        <p:spPr bwMode="auto">
          <a:xfrm>
            <a:off x="6096000" y="3810000"/>
            <a:ext cx="838200" cy="0"/>
          </a:xfrm>
          <a:prstGeom prst="line">
            <a:avLst/>
          </a:prstGeom>
          <a:noFill/>
          <a:ln w="25400">
            <a:solidFill>
              <a:schemeClr val="accent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86043" name="Line 33"/>
          <p:cNvSpPr>
            <a:spLocks noChangeShapeType="1"/>
          </p:cNvSpPr>
          <p:nvPr/>
        </p:nvSpPr>
        <p:spPr bwMode="auto">
          <a:xfrm>
            <a:off x="3962400" y="4038600"/>
            <a:ext cx="2133600" cy="0"/>
          </a:xfrm>
          <a:prstGeom prst="line">
            <a:avLst/>
          </a:prstGeom>
          <a:noFill/>
          <a:ln w="25400">
            <a:solidFill>
              <a:schemeClr val="hlink"/>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Tree>
    <p:extLst>
      <p:ext uri="{BB962C8B-B14F-4D97-AF65-F5344CB8AC3E}">
        <p14:creationId xmlns="" xmlns:p14="http://schemas.microsoft.com/office/powerpoint/2010/main" val="149966277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p:txBody>
          <a:bodyPr/>
          <a:lstStyle/>
          <a:p>
            <a:pPr eaLnBrk="1" hangingPunct="1"/>
            <a:r>
              <a:rPr lang="en-US" smtClean="0"/>
              <a:t>Kernel Functions</a:t>
            </a:r>
          </a:p>
        </p:txBody>
      </p:sp>
      <p:sp>
        <p:nvSpPr>
          <p:cNvPr id="87043" name="Rectangle 1027"/>
          <p:cNvSpPr>
            <a:spLocks noGrp="1" noChangeArrowheads="1"/>
          </p:cNvSpPr>
          <p:nvPr>
            <p:ph idx="1"/>
          </p:nvPr>
        </p:nvSpPr>
        <p:spPr/>
        <p:txBody>
          <a:bodyPr>
            <a:normAutofit fontScale="85000" lnSpcReduction="10000"/>
          </a:bodyPr>
          <a:lstStyle/>
          <a:p>
            <a:pPr eaLnBrk="1" hangingPunct="1"/>
            <a:r>
              <a:rPr lang="en-US" smtClean="0"/>
              <a:t>In practical use of SVM, the user specifies the kernel function; the transformation </a:t>
            </a:r>
            <a:r>
              <a:rPr lang="en-US" smtClean="0">
                <a:latin typeface="Symbol" pitchFamily="18" charset="2"/>
              </a:rPr>
              <a:t>f</a:t>
            </a:r>
            <a:r>
              <a:rPr lang="en-US" smtClean="0"/>
              <a:t>(.) is not explicitly stated</a:t>
            </a:r>
          </a:p>
          <a:p>
            <a:pPr eaLnBrk="1" hangingPunct="1"/>
            <a:r>
              <a:rPr lang="en-US" smtClean="0"/>
              <a:t>Given a kernel function </a:t>
            </a:r>
            <a:r>
              <a:rPr lang="en-US" i="1" smtClean="0"/>
              <a:t>K</a:t>
            </a:r>
            <a:r>
              <a:rPr lang="en-US" smtClean="0"/>
              <a:t>(</a:t>
            </a:r>
            <a:r>
              <a:rPr lang="en-US" b="1" smtClean="0"/>
              <a:t>x</a:t>
            </a:r>
            <a:r>
              <a:rPr lang="en-US" baseline="-25000" smtClean="0"/>
              <a:t>i</a:t>
            </a:r>
            <a:r>
              <a:rPr lang="en-US" smtClean="0"/>
              <a:t>, </a:t>
            </a:r>
            <a:r>
              <a:rPr lang="en-US" b="1" smtClean="0"/>
              <a:t>x</a:t>
            </a:r>
            <a:r>
              <a:rPr lang="en-US" baseline="-25000" smtClean="0"/>
              <a:t>j</a:t>
            </a:r>
            <a:r>
              <a:rPr lang="en-US" smtClean="0"/>
              <a:t>), the transformation </a:t>
            </a:r>
            <a:r>
              <a:rPr lang="en-US" smtClean="0">
                <a:latin typeface="Symbol" pitchFamily="18" charset="2"/>
              </a:rPr>
              <a:t>f</a:t>
            </a:r>
            <a:r>
              <a:rPr lang="en-US" smtClean="0"/>
              <a:t>(.) is given by its eigenfunctions (a concept in functional analysis)</a:t>
            </a:r>
          </a:p>
          <a:p>
            <a:pPr lvl="1" eaLnBrk="1" hangingPunct="1"/>
            <a:r>
              <a:rPr lang="en-US" smtClean="0"/>
              <a:t>Eigenfunctions can be difficult to construct explicitly</a:t>
            </a:r>
          </a:p>
          <a:p>
            <a:pPr lvl="1" eaLnBrk="1" hangingPunct="1"/>
            <a:r>
              <a:rPr lang="en-US" smtClean="0"/>
              <a:t>This is why people only specify the kernel function without worrying about the exact transformation</a:t>
            </a:r>
          </a:p>
          <a:p>
            <a:pPr eaLnBrk="1" hangingPunct="1"/>
            <a:r>
              <a:rPr lang="en-US" smtClean="0"/>
              <a:t>Another view: kernel function, being an inner product, is really a similarity measure between the objects </a:t>
            </a:r>
          </a:p>
        </p:txBody>
      </p:sp>
      <p:sp>
        <p:nvSpPr>
          <p:cNvPr id="87044"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B2FA75C-3856-45BF-8D1F-E97874A629C6}" type="slidenum">
              <a:rPr lang="en-US" sz="1400" smtClean="0"/>
              <a:pPr eaLnBrk="1" hangingPunct="1"/>
              <a:t>152</a:t>
            </a:fld>
            <a:endParaRPr lang="en-US" sz="1400" smtClean="0"/>
          </a:p>
        </p:txBody>
      </p:sp>
    </p:spTree>
    <p:extLst>
      <p:ext uri="{BB962C8B-B14F-4D97-AF65-F5344CB8AC3E}">
        <p14:creationId xmlns="" xmlns:p14="http://schemas.microsoft.com/office/powerpoint/2010/main" val="273330505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olo 1"/>
          <p:cNvSpPr>
            <a:spLocks noGrp="1"/>
          </p:cNvSpPr>
          <p:nvPr>
            <p:ph type="title"/>
          </p:nvPr>
        </p:nvSpPr>
        <p:spPr/>
        <p:txBody>
          <a:bodyPr>
            <a:normAutofit fontScale="90000"/>
          </a:bodyPr>
          <a:lstStyle/>
          <a:p>
            <a:r>
              <a:rPr lang="en-GB" smtClean="0"/>
              <a:t>A kernel is associated to a transformation</a:t>
            </a:r>
          </a:p>
        </p:txBody>
      </p:sp>
      <p:sp>
        <p:nvSpPr>
          <p:cNvPr id="39940" name="Segnaposto contenuto 2"/>
          <p:cNvSpPr>
            <a:spLocks noGrp="1"/>
          </p:cNvSpPr>
          <p:nvPr>
            <p:ph idx="1"/>
          </p:nvPr>
        </p:nvSpPr>
        <p:spPr/>
        <p:txBody>
          <a:bodyPr/>
          <a:lstStyle/>
          <a:p>
            <a:pPr marL="174625" lvl="1" indent="-174625">
              <a:buClr>
                <a:schemeClr val="folHlink"/>
              </a:buClr>
              <a:buSzPct val="60000"/>
            </a:pPr>
            <a:r>
              <a:rPr lang="en-US" dirty="0" smtClean="0"/>
              <a:t>Given a kernel, in principle it should be recovered the transformation in the feature space that originates it.</a:t>
            </a:r>
          </a:p>
          <a:p>
            <a:pPr marL="174625" lvl="1" indent="-174625">
              <a:buClr>
                <a:schemeClr val="folHlink"/>
              </a:buClr>
              <a:buSzPct val="60000"/>
            </a:pPr>
            <a:endParaRPr lang="en-US" dirty="0" smtClean="0"/>
          </a:p>
          <a:p>
            <a:pPr marL="174625" lvl="1" indent="-174625">
              <a:buClr>
                <a:schemeClr val="folHlink"/>
              </a:buClr>
              <a:buSzPct val="60000"/>
            </a:pPr>
            <a:r>
              <a:rPr lang="en-US" dirty="0" smtClean="0"/>
              <a:t>K(</a:t>
            </a:r>
            <a:r>
              <a:rPr lang="en-US" dirty="0" err="1" smtClean="0"/>
              <a:t>x,y</a:t>
            </a:r>
            <a:r>
              <a:rPr lang="en-US" dirty="0" smtClean="0"/>
              <a:t>) = (xy+1)</a:t>
            </a:r>
            <a:r>
              <a:rPr lang="en-US" baseline="30000" dirty="0" smtClean="0"/>
              <a:t>2</a:t>
            </a:r>
            <a:r>
              <a:rPr lang="en-GB" dirty="0" smtClean="0"/>
              <a:t>= </a:t>
            </a:r>
            <a:r>
              <a:rPr lang="en-US" dirty="0" smtClean="0"/>
              <a:t>x</a:t>
            </a:r>
            <a:r>
              <a:rPr lang="en-US" baseline="30000" dirty="0" smtClean="0"/>
              <a:t>2</a:t>
            </a:r>
            <a:r>
              <a:rPr lang="en-US" dirty="0" smtClean="0"/>
              <a:t>y</a:t>
            </a:r>
            <a:r>
              <a:rPr lang="en-US" baseline="30000" dirty="0" smtClean="0"/>
              <a:t>2</a:t>
            </a:r>
            <a:r>
              <a:rPr lang="en-US" dirty="0" smtClean="0"/>
              <a:t>+2xy+1</a:t>
            </a:r>
          </a:p>
          <a:p>
            <a:pPr marL="174625" lvl="1" indent="-174625">
              <a:buClr>
                <a:schemeClr val="folHlink"/>
              </a:buClr>
              <a:buSzPct val="60000"/>
            </a:pPr>
            <a:endParaRPr lang="en-US" dirty="0" smtClean="0"/>
          </a:p>
          <a:p>
            <a:pPr marL="174625" lvl="1" indent="-174625">
              <a:buClr>
                <a:schemeClr val="folHlink"/>
              </a:buClr>
              <a:buSzPct val="60000"/>
            </a:pPr>
            <a:endParaRPr lang="en-US" dirty="0" smtClean="0"/>
          </a:p>
          <a:p>
            <a:pPr marL="174625" lvl="1" indent="-174625">
              <a:buClr>
                <a:schemeClr val="folHlink"/>
              </a:buClr>
              <a:buSzPct val="60000"/>
              <a:buFont typeface="Wingdings" pitchFamily="2" charset="2"/>
              <a:buNone/>
            </a:pPr>
            <a:r>
              <a:rPr lang="en-US" dirty="0" smtClean="0"/>
              <a:t>It corresponds the transformation</a:t>
            </a:r>
          </a:p>
          <a:p>
            <a:pPr marL="174625" lvl="1" indent="-174625">
              <a:buClr>
                <a:schemeClr val="folHlink"/>
              </a:buClr>
              <a:buSzPct val="60000"/>
              <a:buFont typeface="Wingdings" pitchFamily="2" charset="2"/>
              <a:buNone/>
            </a:pPr>
            <a:endParaRPr lang="en-US" dirty="0" smtClean="0"/>
          </a:p>
          <a:p>
            <a:pPr marL="174625" lvl="1" indent="-174625">
              <a:buClr>
                <a:schemeClr val="folHlink"/>
              </a:buClr>
              <a:buSzPct val="60000"/>
              <a:buFont typeface="Wingdings" pitchFamily="2" charset="2"/>
              <a:buNone/>
            </a:pPr>
            <a:endParaRPr lang="en-US" dirty="0" smtClean="0"/>
          </a:p>
        </p:txBody>
      </p:sp>
      <p:sp>
        <p:nvSpPr>
          <p:cNvPr id="39941" name="Segnaposto data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94766A3-C023-4EF4-BDED-350741B68A03}" type="datetime1">
              <a:rPr lang="en-US" sz="1400" smtClean="0"/>
              <a:pPr eaLnBrk="1" hangingPunct="1"/>
              <a:t>4/19/2015</a:t>
            </a:fld>
            <a:endParaRPr lang="en-US" sz="1400" smtClean="0"/>
          </a:p>
        </p:txBody>
      </p:sp>
      <p:sp>
        <p:nvSpPr>
          <p:cNvPr id="39942" name="Segnaposto numero diapositiva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8D72FD0-3B9B-44D1-B562-39A137E9BB3F}" type="slidenum">
              <a:rPr lang="en-US" sz="1400" smtClean="0"/>
              <a:pPr eaLnBrk="1" hangingPunct="1"/>
              <a:t>153</a:t>
            </a:fld>
            <a:endParaRPr lang="en-US" sz="1400" smtClean="0"/>
          </a:p>
        </p:txBody>
      </p:sp>
      <p:graphicFrame>
        <p:nvGraphicFramePr>
          <p:cNvPr id="39938" name="Object 2"/>
          <p:cNvGraphicFramePr>
            <a:graphicFrameLocks noChangeAspect="1"/>
          </p:cNvGraphicFramePr>
          <p:nvPr>
            <p:extLst>
              <p:ext uri="{D42A27DB-BD31-4B8C-83A1-F6EECF244321}">
                <p14:modId xmlns="" xmlns:p14="http://schemas.microsoft.com/office/powerpoint/2010/main" val="3902521582"/>
              </p:ext>
            </p:extLst>
          </p:nvPr>
        </p:nvGraphicFramePr>
        <p:xfrm>
          <a:off x="5943600" y="3810000"/>
          <a:ext cx="2171700" cy="2135187"/>
        </p:xfrm>
        <a:graphic>
          <a:graphicData uri="http://schemas.openxmlformats.org/presentationml/2006/ole">
            <p:oleObj spid="_x0000_s63490" name="Equazione" r:id="rId4" imgW="749300" imgH="736600" progId="Equation.3">
              <p:embed/>
            </p:oleObj>
          </a:graphicData>
        </a:graphic>
      </p:graphicFrame>
    </p:spTree>
    <p:extLst>
      <p:ext uri="{BB962C8B-B14F-4D97-AF65-F5344CB8AC3E}">
        <p14:creationId xmlns="" xmlns:p14="http://schemas.microsoft.com/office/powerpoint/2010/main" val="57958466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mtClean="0"/>
              <a:t>Examples of Kernel Functions</a:t>
            </a:r>
          </a:p>
        </p:txBody>
      </p:sp>
      <p:sp>
        <p:nvSpPr>
          <p:cNvPr id="88067" name="Rectangle 3"/>
          <p:cNvSpPr>
            <a:spLocks noGrp="1" noChangeArrowheads="1"/>
          </p:cNvSpPr>
          <p:nvPr>
            <p:ph idx="1"/>
          </p:nvPr>
        </p:nvSpPr>
        <p:spPr>
          <a:xfrm>
            <a:off x="914400" y="1447800"/>
            <a:ext cx="8229600" cy="4876800"/>
          </a:xfrm>
        </p:spPr>
        <p:txBody>
          <a:bodyPr>
            <a:normAutofit fontScale="85000" lnSpcReduction="20000"/>
          </a:bodyPr>
          <a:lstStyle/>
          <a:p>
            <a:pPr eaLnBrk="1" hangingPunct="1"/>
            <a:r>
              <a:rPr lang="en-US" smtClean="0"/>
              <a:t>Polynomial kernel up to degree </a:t>
            </a:r>
            <a:r>
              <a:rPr lang="en-US" i="1" smtClean="0"/>
              <a:t>d</a:t>
            </a:r>
          </a:p>
          <a:p>
            <a:pPr eaLnBrk="1" hangingPunct="1"/>
            <a:endParaRPr lang="en-US" smtClean="0"/>
          </a:p>
          <a:p>
            <a:pPr eaLnBrk="1" hangingPunct="1"/>
            <a:r>
              <a:rPr lang="en-US" smtClean="0"/>
              <a:t>Polynomial kernel up to degree </a:t>
            </a:r>
            <a:r>
              <a:rPr lang="en-US" i="1" smtClean="0"/>
              <a:t>d</a:t>
            </a:r>
          </a:p>
          <a:p>
            <a:pPr lvl="1" eaLnBrk="1" hangingPunct="1"/>
            <a:endParaRPr lang="en-US" smtClean="0"/>
          </a:p>
          <a:p>
            <a:pPr lvl="2" eaLnBrk="1" hangingPunct="1"/>
            <a:endParaRPr lang="en-US" smtClean="0"/>
          </a:p>
          <a:p>
            <a:pPr eaLnBrk="1" hangingPunct="1"/>
            <a:r>
              <a:rPr lang="en-US" smtClean="0"/>
              <a:t>Radial basis function kernel with width </a:t>
            </a:r>
            <a:r>
              <a:rPr lang="en-US" smtClean="0">
                <a:latin typeface="Symbol" pitchFamily="18" charset="2"/>
              </a:rPr>
              <a:t>s</a:t>
            </a:r>
            <a:endParaRPr lang="en-US" smtClean="0"/>
          </a:p>
          <a:p>
            <a:pPr lvl="1" eaLnBrk="1" hangingPunct="1"/>
            <a:endParaRPr lang="en-US" smtClean="0"/>
          </a:p>
          <a:p>
            <a:pPr lvl="2" eaLnBrk="1" hangingPunct="1"/>
            <a:endParaRPr lang="en-US" smtClean="0"/>
          </a:p>
          <a:p>
            <a:pPr lvl="1" eaLnBrk="1" hangingPunct="1"/>
            <a:r>
              <a:rPr lang="en-US" smtClean="0"/>
              <a:t>The feature space is infinite-dimensional</a:t>
            </a:r>
          </a:p>
          <a:p>
            <a:pPr eaLnBrk="1" hangingPunct="1"/>
            <a:r>
              <a:rPr lang="en-US" smtClean="0"/>
              <a:t>Sigmoid with parameter </a:t>
            </a:r>
            <a:r>
              <a:rPr lang="en-US" smtClean="0">
                <a:latin typeface="Symbol" pitchFamily="18" charset="2"/>
              </a:rPr>
              <a:t>k</a:t>
            </a:r>
            <a:r>
              <a:rPr lang="en-US" smtClean="0"/>
              <a:t> and </a:t>
            </a:r>
            <a:r>
              <a:rPr lang="en-US" smtClean="0">
                <a:latin typeface="Symbol" pitchFamily="18" charset="2"/>
              </a:rPr>
              <a:t>q</a:t>
            </a:r>
            <a:r>
              <a:rPr lang="en-US" smtClean="0"/>
              <a:t> </a:t>
            </a:r>
          </a:p>
          <a:p>
            <a:pPr lvl="3" eaLnBrk="1" hangingPunct="1"/>
            <a:endParaRPr lang="en-US" sz="1800" smtClean="0"/>
          </a:p>
          <a:p>
            <a:pPr lvl="3" eaLnBrk="1" hangingPunct="1"/>
            <a:endParaRPr lang="en-US" sz="1800" smtClean="0"/>
          </a:p>
          <a:p>
            <a:pPr lvl="1" eaLnBrk="1" hangingPunct="1"/>
            <a:r>
              <a:rPr lang="en-US" smtClean="0"/>
              <a:t>It does not satisfy the Mercer condition on all </a:t>
            </a:r>
            <a:r>
              <a:rPr lang="en-US" smtClean="0">
                <a:latin typeface="Symbol" pitchFamily="18" charset="2"/>
              </a:rPr>
              <a:t>k</a:t>
            </a:r>
            <a:r>
              <a:rPr lang="en-US" smtClean="0"/>
              <a:t> and </a:t>
            </a:r>
            <a:r>
              <a:rPr lang="en-US" smtClean="0">
                <a:latin typeface="Symbol" pitchFamily="18" charset="2"/>
              </a:rPr>
              <a:t>q</a:t>
            </a:r>
            <a:endParaRPr lang="en-US" smtClean="0"/>
          </a:p>
        </p:txBody>
      </p:sp>
      <p:sp>
        <p:nvSpPr>
          <p:cNvPr id="88068"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6FD3EDA-FABE-430B-B1F9-396DE25BC3D3}" type="slidenum">
              <a:rPr lang="en-US" sz="1400" smtClean="0"/>
              <a:pPr eaLnBrk="1" hangingPunct="1"/>
              <a:t>154</a:t>
            </a:fld>
            <a:endParaRPr lang="en-US" sz="1400" smtClean="0"/>
          </a:p>
        </p:txBody>
      </p:sp>
      <p:pic>
        <p:nvPicPr>
          <p:cNvPr id="88069" name="Picture 4" descr="txp_fig"/>
          <p:cNvPicPr>
            <a:picLocks noChangeAspect="1" noChangeArrowheads="1"/>
          </p:cNvPicPr>
          <p:nvPr>
            <p:custDataLst>
              <p:tags r:id="rId1"/>
            </p:custDataLst>
          </p:nvPr>
        </p:nvPicPr>
        <p:blipFill>
          <a:blip r:embed="rId6" cstate="print">
            <a:extLst>
              <a:ext uri="{28A0092B-C50C-407E-A947-70E740481C1C}">
                <a14:useLocalDpi xmlns="" xmlns:a14="http://schemas.microsoft.com/office/drawing/2010/main" val="0"/>
              </a:ext>
            </a:extLst>
          </a:blip>
          <a:srcRect/>
          <a:stretch>
            <a:fillRect/>
          </a:stretch>
        </p:blipFill>
        <p:spPr bwMode="auto">
          <a:xfrm>
            <a:off x="1752600" y="2971800"/>
            <a:ext cx="3581400" cy="407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8070" name="Picture 6" descr="txp_fig"/>
          <p:cNvPicPr>
            <a:picLocks noChangeAspect="1" noChangeArrowheads="1"/>
          </p:cNvPicPr>
          <p:nvPr>
            <p:custDataLst>
              <p:tags r:id="rId2"/>
            </p:custDataLst>
          </p:nvPr>
        </p:nvPicPr>
        <p:blipFill>
          <a:blip r:embed="rId7" cstate="print">
            <a:extLst>
              <a:ext uri="{28A0092B-C50C-407E-A947-70E740481C1C}">
                <a14:useLocalDpi xmlns="" xmlns:a14="http://schemas.microsoft.com/office/drawing/2010/main" val="0"/>
              </a:ext>
            </a:extLst>
          </a:blip>
          <a:srcRect/>
          <a:stretch>
            <a:fillRect/>
          </a:stretch>
        </p:blipFill>
        <p:spPr bwMode="auto">
          <a:xfrm>
            <a:off x="1828800" y="4038600"/>
            <a:ext cx="51054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8071" name="Picture 9" descr="txp_fig"/>
          <p:cNvPicPr>
            <a:picLocks noChangeAspect="1" noChangeArrowheads="1"/>
          </p:cNvPicPr>
          <p:nvPr>
            <p:custDataLst>
              <p:tags r:id="rId3"/>
            </p:custDataLst>
          </p:nvPr>
        </p:nvPicPr>
        <p:blipFill>
          <a:blip r:embed="rId8" cstate="print">
            <a:extLst>
              <a:ext uri="{28A0092B-C50C-407E-A947-70E740481C1C}">
                <a14:useLocalDpi xmlns="" xmlns:a14="http://schemas.microsoft.com/office/drawing/2010/main" val="0"/>
              </a:ext>
            </a:extLst>
          </a:blip>
          <a:srcRect/>
          <a:stretch>
            <a:fillRect/>
          </a:stretch>
        </p:blipFill>
        <p:spPr bwMode="auto">
          <a:xfrm>
            <a:off x="2209800" y="5715000"/>
            <a:ext cx="4264025" cy="384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8072" name="Picture 2"/>
          <p:cNvPicPr>
            <a:picLocks noChangeAspect="1" noChangeArrowheads="1"/>
          </p:cNvPicPr>
          <p:nvPr/>
        </p:nvPicPr>
        <p:blipFill>
          <a:blip r:embed="rId9">
            <a:extLst>
              <a:ext uri="{28A0092B-C50C-407E-A947-70E740481C1C}">
                <a14:useLocalDpi xmlns="" xmlns:a14="http://schemas.microsoft.com/office/drawing/2010/main" val="0"/>
              </a:ext>
            </a:extLst>
          </a:blip>
          <a:srcRect l="32813" t="40668" r="47656" b="53999"/>
          <a:stretch>
            <a:fillRect/>
          </a:stretch>
        </p:blipFill>
        <p:spPr bwMode="auto">
          <a:xfrm>
            <a:off x="1752600" y="1905000"/>
            <a:ext cx="2895600" cy="46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74939577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gnaposto numero diapositiva 5"/>
          <p:cNvSpPr txBox="1">
            <a:spLocks noGrp="1"/>
          </p:cNvSpPr>
          <p:nvPr/>
        </p:nvSpPr>
        <p:spPr bwMode="auto">
          <a:xfrm>
            <a:off x="6781800" y="6553200"/>
            <a:ext cx="1905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fld id="{B4890FA5-050B-487A-9BA2-82BA11C1D5EE}" type="slidenum">
              <a:rPr lang="en-US" sz="1400"/>
              <a:pPr algn="r" eaLnBrk="1" hangingPunct="1"/>
              <a:t>155</a:t>
            </a:fld>
            <a:endParaRPr lang="en-US" sz="1400"/>
          </a:p>
        </p:txBody>
      </p:sp>
      <p:sp>
        <p:nvSpPr>
          <p:cNvPr id="89091" name="Rectangle 2"/>
          <p:cNvSpPr>
            <a:spLocks noGrp="1" noChangeArrowheads="1"/>
          </p:cNvSpPr>
          <p:nvPr>
            <p:ph type="title" idx="4294967295"/>
          </p:nvPr>
        </p:nvSpPr>
        <p:spPr>
          <a:xfrm>
            <a:off x="1114425" y="76200"/>
            <a:ext cx="8029575" cy="762000"/>
          </a:xfrm>
        </p:spPr>
        <p:txBody>
          <a:bodyPr/>
          <a:lstStyle/>
          <a:p>
            <a:pPr eaLnBrk="1" hangingPunct="1"/>
            <a:r>
              <a:rPr lang="en-US" smtClean="0"/>
              <a:t>Example</a:t>
            </a:r>
          </a:p>
        </p:txBody>
      </p:sp>
      <p:pic>
        <p:nvPicPr>
          <p:cNvPr id="89092" name="Picture 28"/>
          <p:cNvPicPr>
            <a:picLocks noChangeAspect="1" noChangeArrowheads="1"/>
          </p:cNvPicPr>
          <p:nvPr/>
        </p:nvPicPr>
        <p:blipFill>
          <a:blip r:embed="rId3">
            <a:extLst>
              <a:ext uri="{28A0092B-C50C-407E-A947-70E740481C1C}">
                <a14:useLocalDpi xmlns="" xmlns:a14="http://schemas.microsoft.com/office/drawing/2010/main" val="0"/>
              </a:ext>
            </a:extLst>
          </a:blip>
          <a:srcRect l="15625" t="17708" r="14063" b="12500"/>
          <a:stretch>
            <a:fillRect/>
          </a:stretch>
        </p:blipFill>
        <p:spPr bwMode="auto">
          <a:xfrm>
            <a:off x="1219200" y="1066800"/>
            <a:ext cx="6858000" cy="510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7182832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Rectangle 2"/>
          <p:cNvSpPr>
            <a:spLocks noGrp="1" noChangeArrowheads="1"/>
          </p:cNvSpPr>
          <p:nvPr>
            <p:ph type="title"/>
          </p:nvPr>
        </p:nvSpPr>
        <p:spPr/>
        <p:txBody>
          <a:bodyPr/>
          <a:lstStyle/>
          <a:p>
            <a:pPr eaLnBrk="1" hangingPunct="1"/>
            <a:r>
              <a:rPr lang="en-US" smtClean="0"/>
              <a:t>Building new kernels</a:t>
            </a:r>
          </a:p>
        </p:txBody>
      </p:sp>
      <p:sp>
        <p:nvSpPr>
          <p:cNvPr id="40968" name="Rectangle 3"/>
          <p:cNvSpPr>
            <a:spLocks noGrp="1" noChangeArrowheads="1"/>
          </p:cNvSpPr>
          <p:nvPr>
            <p:ph idx="1"/>
          </p:nvPr>
        </p:nvSpPr>
        <p:spPr>
          <a:xfrm>
            <a:off x="914400" y="1219200"/>
            <a:ext cx="8229600" cy="4876800"/>
          </a:xfrm>
        </p:spPr>
        <p:txBody>
          <a:bodyPr>
            <a:normAutofit fontScale="92500" lnSpcReduction="20000"/>
          </a:bodyPr>
          <a:lstStyle/>
          <a:p>
            <a:pPr eaLnBrk="1" hangingPunct="1"/>
            <a:r>
              <a:rPr lang="en-US" dirty="0" smtClean="0"/>
              <a:t>If k</a:t>
            </a:r>
            <a:r>
              <a:rPr lang="en-US" baseline="-25000" dirty="0" smtClean="0"/>
              <a:t>1</a:t>
            </a:r>
            <a:r>
              <a:rPr lang="en-US" dirty="0" smtClean="0"/>
              <a:t>(</a:t>
            </a:r>
            <a:r>
              <a:rPr lang="en-US" dirty="0" err="1" smtClean="0"/>
              <a:t>x,y</a:t>
            </a:r>
            <a:r>
              <a:rPr lang="en-US" dirty="0" smtClean="0"/>
              <a:t>) and k</a:t>
            </a:r>
            <a:r>
              <a:rPr lang="en-US" baseline="-25000" dirty="0" smtClean="0"/>
              <a:t>2</a:t>
            </a:r>
            <a:r>
              <a:rPr lang="en-US" dirty="0" smtClean="0"/>
              <a:t>(</a:t>
            </a:r>
            <a:r>
              <a:rPr lang="en-US" dirty="0" err="1" smtClean="0"/>
              <a:t>x,y</a:t>
            </a:r>
            <a:r>
              <a:rPr lang="en-US" dirty="0" smtClean="0"/>
              <a:t>) are two valid kernels then the following kernels are valid</a:t>
            </a:r>
          </a:p>
          <a:p>
            <a:pPr lvl="1" eaLnBrk="1" hangingPunct="1"/>
            <a:r>
              <a:rPr lang="en-US" i="1" dirty="0" smtClean="0"/>
              <a:t>Linear Combination</a:t>
            </a:r>
          </a:p>
          <a:p>
            <a:pPr lvl="1" eaLnBrk="1" hangingPunct="1"/>
            <a:endParaRPr lang="en-US" i="1" dirty="0" smtClean="0"/>
          </a:p>
          <a:p>
            <a:pPr lvl="1" eaLnBrk="1" hangingPunct="1"/>
            <a:r>
              <a:rPr lang="en-US" i="1" dirty="0" smtClean="0"/>
              <a:t>Exponential</a:t>
            </a:r>
          </a:p>
          <a:p>
            <a:pPr lvl="1" eaLnBrk="1" hangingPunct="1"/>
            <a:endParaRPr lang="en-US" i="1" dirty="0" smtClean="0"/>
          </a:p>
          <a:p>
            <a:pPr lvl="1" eaLnBrk="1" hangingPunct="1"/>
            <a:r>
              <a:rPr lang="en-US" i="1" dirty="0" smtClean="0"/>
              <a:t>Product</a:t>
            </a:r>
          </a:p>
          <a:p>
            <a:pPr lvl="1" eaLnBrk="1" hangingPunct="1"/>
            <a:endParaRPr lang="en-US" i="1" dirty="0" smtClean="0"/>
          </a:p>
          <a:p>
            <a:pPr lvl="1" eaLnBrk="1" hangingPunct="1"/>
            <a:r>
              <a:rPr lang="en-US" i="1" dirty="0" err="1" smtClean="0"/>
              <a:t>Polymomial</a:t>
            </a:r>
            <a:r>
              <a:rPr lang="en-US" i="1" dirty="0" smtClean="0"/>
              <a:t> </a:t>
            </a:r>
            <a:r>
              <a:rPr lang="en-US" i="1" dirty="0" err="1" smtClean="0"/>
              <a:t>tranfsormation</a:t>
            </a:r>
            <a:r>
              <a:rPr lang="en-US" i="1" dirty="0" smtClean="0"/>
              <a:t> (Q: </a:t>
            </a:r>
            <a:r>
              <a:rPr lang="en-US" i="1" dirty="0" err="1" smtClean="0"/>
              <a:t>polymonial</a:t>
            </a:r>
            <a:r>
              <a:rPr lang="en-US" i="1" dirty="0" smtClean="0"/>
              <a:t> with non negative </a:t>
            </a:r>
            <a:r>
              <a:rPr lang="en-US" i="1" dirty="0" err="1" smtClean="0"/>
              <a:t>coeffients</a:t>
            </a:r>
            <a:r>
              <a:rPr lang="en-US" i="1" dirty="0" smtClean="0"/>
              <a:t>)</a:t>
            </a:r>
          </a:p>
          <a:p>
            <a:pPr lvl="1" eaLnBrk="1" hangingPunct="1"/>
            <a:endParaRPr lang="en-US" i="1" dirty="0" smtClean="0"/>
          </a:p>
          <a:p>
            <a:pPr lvl="1" eaLnBrk="1" hangingPunct="1"/>
            <a:r>
              <a:rPr lang="en-US" i="1" dirty="0" smtClean="0"/>
              <a:t>Function product (f: any function)</a:t>
            </a:r>
          </a:p>
          <a:p>
            <a:pPr eaLnBrk="1" hangingPunct="1"/>
            <a:endParaRPr lang="en-US" dirty="0" smtClean="0"/>
          </a:p>
          <a:p>
            <a:pPr lvl="3" eaLnBrk="1" hangingPunct="1"/>
            <a:endParaRPr lang="en-US" sz="1800" dirty="0" smtClean="0"/>
          </a:p>
          <a:p>
            <a:pPr lvl="3" eaLnBrk="1" hangingPunct="1"/>
            <a:endParaRPr lang="en-US" sz="1800" dirty="0" smtClean="0"/>
          </a:p>
        </p:txBody>
      </p:sp>
      <p:sp>
        <p:nvSpPr>
          <p:cNvPr id="40969"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603DFE62-DE29-4882-8FEB-80DF66A55AA1}" type="slidenum">
              <a:rPr lang="en-US" sz="1400" smtClean="0"/>
              <a:pPr eaLnBrk="1" hangingPunct="1"/>
              <a:t>156</a:t>
            </a:fld>
            <a:endParaRPr lang="en-US" sz="1400" smtClean="0"/>
          </a:p>
        </p:txBody>
      </p:sp>
      <p:graphicFrame>
        <p:nvGraphicFramePr>
          <p:cNvPr id="40962" name="Object 2"/>
          <p:cNvGraphicFramePr>
            <a:graphicFrameLocks noChangeAspect="1"/>
          </p:cNvGraphicFramePr>
          <p:nvPr/>
        </p:nvGraphicFramePr>
        <p:xfrm>
          <a:off x="1633538" y="2286000"/>
          <a:ext cx="4919662" cy="565150"/>
        </p:xfrm>
        <a:graphic>
          <a:graphicData uri="http://schemas.openxmlformats.org/presentationml/2006/ole">
            <p:oleObj spid="_x0000_s64514" name="Equazione" r:id="rId4" imgW="1879600" imgH="215900" progId="Equation.3">
              <p:embed/>
            </p:oleObj>
          </a:graphicData>
        </a:graphic>
      </p:graphicFrame>
      <p:graphicFrame>
        <p:nvGraphicFramePr>
          <p:cNvPr id="40963" name="Object 3"/>
          <p:cNvGraphicFramePr>
            <a:graphicFrameLocks noChangeAspect="1"/>
          </p:cNvGraphicFramePr>
          <p:nvPr/>
        </p:nvGraphicFramePr>
        <p:xfrm>
          <a:off x="1600200" y="3092450"/>
          <a:ext cx="3524250" cy="565150"/>
        </p:xfrm>
        <a:graphic>
          <a:graphicData uri="http://schemas.openxmlformats.org/presentationml/2006/ole">
            <p:oleObj spid="_x0000_s64515" name="Equazione" r:id="rId5" imgW="1345616" imgH="215806" progId="Equation.3">
              <p:embed/>
            </p:oleObj>
          </a:graphicData>
        </a:graphic>
      </p:graphicFrame>
      <p:graphicFrame>
        <p:nvGraphicFramePr>
          <p:cNvPr id="40964" name="Object 5"/>
          <p:cNvGraphicFramePr>
            <a:graphicFrameLocks noChangeAspect="1"/>
          </p:cNvGraphicFramePr>
          <p:nvPr/>
        </p:nvGraphicFramePr>
        <p:xfrm>
          <a:off x="1636713" y="3854450"/>
          <a:ext cx="4154487" cy="565150"/>
        </p:xfrm>
        <a:graphic>
          <a:graphicData uri="http://schemas.openxmlformats.org/presentationml/2006/ole">
            <p:oleObj spid="_x0000_s64516" name="Equazione" r:id="rId6" imgW="1586811" imgH="215806" progId="Equation.3">
              <p:embed/>
            </p:oleObj>
          </a:graphicData>
        </a:graphic>
      </p:graphicFrame>
      <p:graphicFrame>
        <p:nvGraphicFramePr>
          <p:cNvPr id="40965" name="Object 6"/>
          <p:cNvGraphicFramePr>
            <a:graphicFrameLocks noChangeAspect="1"/>
          </p:cNvGraphicFramePr>
          <p:nvPr>
            <p:extLst>
              <p:ext uri="{D42A27DB-BD31-4B8C-83A1-F6EECF244321}">
                <p14:modId xmlns="" xmlns:p14="http://schemas.microsoft.com/office/powerpoint/2010/main" val="1974823794"/>
              </p:ext>
            </p:extLst>
          </p:nvPr>
        </p:nvGraphicFramePr>
        <p:xfrm>
          <a:off x="1828800" y="5029200"/>
          <a:ext cx="3259138" cy="565150"/>
        </p:xfrm>
        <a:graphic>
          <a:graphicData uri="http://schemas.openxmlformats.org/presentationml/2006/ole">
            <p:oleObj spid="_x0000_s64517" name="Equazione" r:id="rId7" imgW="1244060" imgH="215806" progId="Equation.3">
              <p:embed/>
            </p:oleObj>
          </a:graphicData>
        </a:graphic>
      </p:graphicFrame>
      <p:graphicFrame>
        <p:nvGraphicFramePr>
          <p:cNvPr id="40966" name="Object 7"/>
          <p:cNvGraphicFramePr>
            <a:graphicFrameLocks noChangeAspect="1"/>
          </p:cNvGraphicFramePr>
          <p:nvPr/>
        </p:nvGraphicFramePr>
        <p:xfrm>
          <a:off x="1620838" y="5867400"/>
          <a:ext cx="4322762" cy="565150"/>
        </p:xfrm>
        <a:graphic>
          <a:graphicData uri="http://schemas.openxmlformats.org/presentationml/2006/ole">
            <p:oleObj spid="_x0000_s64518" name="Equazione" r:id="rId8" imgW="1651000" imgH="215900" progId="Equation.3">
              <p:embed/>
            </p:oleObj>
          </a:graphicData>
        </a:graphic>
      </p:graphicFrame>
    </p:spTree>
    <p:extLst>
      <p:ext uri="{BB962C8B-B14F-4D97-AF65-F5344CB8AC3E}">
        <p14:creationId xmlns="" xmlns:p14="http://schemas.microsoft.com/office/powerpoint/2010/main" val="317266273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olo 1"/>
          <p:cNvSpPr>
            <a:spLocks noGrp="1"/>
          </p:cNvSpPr>
          <p:nvPr>
            <p:ph type="title"/>
          </p:nvPr>
        </p:nvSpPr>
        <p:spPr/>
        <p:txBody>
          <a:bodyPr/>
          <a:lstStyle/>
          <a:p>
            <a:r>
              <a:rPr lang="en-GB" smtClean="0"/>
              <a:t>Ploynomial kernel</a:t>
            </a:r>
          </a:p>
        </p:txBody>
      </p:sp>
      <p:pic>
        <p:nvPicPr>
          <p:cNvPr id="90115" name="Segnaposto contenuto 5" descr="journal.pcbi.1000173.g006.png"/>
          <p:cNvPicPr>
            <a:picLocks noGrp="1" noChangeAspect="1"/>
          </p:cNvPicPr>
          <p:nvPr>
            <p:ph idx="1"/>
          </p:nvPr>
        </p:nvPicPr>
        <p:blipFill>
          <a:blip r:embed="rId3">
            <a:extLst>
              <a:ext uri="{28A0092B-C50C-407E-A947-70E740481C1C}">
                <a14:useLocalDpi xmlns="" xmlns:a14="http://schemas.microsoft.com/office/drawing/2010/main" val="0"/>
              </a:ext>
            </a:extLst>
          </a:blip>
          <a:srcRect/>
          <a:stretch>
            <a:fillRect/>
          </a:stretch>
        </p:blipFill>
        <p:spPr>
          <a:xfrm>
            <a:off x="-88900" y="2438400"/>
            <a:ext cx="9294813" cy="2819400"/>
          </a:xfrm>
        </p:spPr>
      </p:pic>
      <p:sp>
        <p:nvSpPr>
          <p:cNvPr id="90116" name="Segnaposto data 3"/>
          <p:cNvSpPr>
            <a:spLocks noGrp="1"/>
          </p:cNvSpPr>
          <p:nvPr>
            <p:ph type="dt" sz="quarter" idx="10"/>
          </p:nvPr>
        </p:nvSpPr>
        <p:spPr>
          <a:xfrm>
            <a:off x="0" y="6172200"/>
            <a:ext cx="6400800" cy="30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800" smtClean="0"/>
              <a:t>Ben-Hur et al, PLOS computational Biology 4 (2008)</a:t>
            </a:r>
          </a:p>
        </p:txBody>
      </p:sp>
      <p:sp>
        <p:nvSpPr>
          <p:cNvPr id="90117" name="Segnaposto numero diapositiva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DA272DC-F4AD-409B-BDA8-54DA3A9DCD5E}" type="slidenum">
              <a:rPr lang="en-US" sz="1400" smtClean="0"/>
              <a:pPr eaLnBrk="1" hangingPunct="1"/>
              <a:t>157</a:t>
            </a:fld>
            <a:endParaRPr lang="en-US" sz="1400" smtClean="0"/>
          </a:p>
        </p:txBody>
      </p:sp>
    </p:spTree>
    <p:extLst>
      <p:ext uri="{BB962C8B-B14F-4D97-AF65-F5344CB8AC3E}">
        <p14:creationId xmlns="" xmlns:p14="http://schemas.microsoft.com/office/powerpoint/2010/main" val="9942377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olo 1"/>
          <p:cNvSpPr>
            <a:spLocks noGrp="1"/>
          </p:cNvSpPr>
          <p:nvPr>
            <p:ph type="title"/>
          </p:nvPr>
        </p:nvSpPr>
        <p:spPr/>
        <p:txBody>
          <a:bodyPr/>
          <a:lstStyle/>
          <a:p>
            <a:r>
              <a:rPr lang="en-GB" smtClean="0"/>
              <a:t>Gaussian RBF kernel</a:t>
            </a:r>
          </a:p>
        </p:txBody>
      </p:sp>
      <p:sp>
        <p:nvSpPr>
          <p:cNvPr id="91139" name="Segnaposto data 3"/>
          <p:cNvSpPr>
            <a:spLocks noGrp="1"/>
          </p:cNvSpPr>
          <p:nvPr>
            <p:ph type="dt" sz="quarter" idx="10"/>
          </p:nvPr>
        </p:nvSpPr>
        <p:spPr>
          <a:xfrm>
            <a:off x="0" y="6172200"/>
            <a:ext cx="6400800" cy="30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800" smtClean="0"/>
              <a:t>Ben-Hur et al, PLOS computational Biology 4 (2008)</a:t>
            </a:r>
          </a:p>
        </p:txBody>
      </p:sp>
      <p:sp>
        <p:nvSpPr>
          <p:cNvPr id="91140" name="Segnaposto numero diapositiva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8EECCE2-25CA-4060-A1B6-23D601EBCDD3}" type="slidenum">
              <a:rPr lang="en-US" sz="1400" smtClean="0"/>
              <a:pPr eaLnBrk="1" hangingPunct="1"/>
              <a:t>158</a:t>
            </a:fld>
            <a:endParaRPr lang="en-US" sz="1400" smtClean="0"/>
          </a:p>
        </p:txBody>
      </p:sp>
      <p:pic>
        <p:nvPicPr>
          <p:cNvPr id="91141" name="Segnaposto contenuto 7" descr="journal.pcbi.1000173.g007.png"/>
          <p:cNvPicPr>
            <a:picLocks noGrp="1" noChangeAspect="1"/>
          </p:cNvPicPr>
          <p:nvPr>
            <p:ph idx="1"/>
          </p:nvPr>
        </p:nvPicPr>
        <p:blipFill>
          <a:blip r:embed="rId3">
            <a:extLst>
              <a:ext uri="{28A0092B-C50C-407E-A947-70E740481C1C}">
                <a14:useLocalDpi xmlns="" xmlns:a14="http://schemas.microsoft.com/office/drawing/2010/main" val="0"/>
              </a:ext>
            </a:extLst>
          </a:blip>
          <a:srcRect/>
          <a:stretch>
            <a:fillRect/>
          </a:stretch>
        </p:blipFill>
        <p:spPr>
          <a:xfrm>
            <a:off x="134938" y="2286000"/>
            <a:ext cx="8840787" cy="2667000"/>
          </a:xfrm>
        </p:spPr>
      </p:pic>
    </p:spTree>
    <p:extLst>
      <p:ext uri="{BB962C8B-B14F-4D97-AF65-F5344CB8AC3E}">
        <p14:creationId xmlns="" xmlns:p14="http://schemas.microsoft.com/office/powerpoint/2010/main" val="395752268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Titolo 1"/>
          <p:cNvSpPr>
            <a:spLocks noGrp="1"/>
          </p:cNvSpPr>
          <p:nvPr>
            <p:ph type="title"/>
          </p:nvPr>
        </p:nvSpPr>
        <p:spPr/>
        <p:txBody>
          <a:bodyPr/>
          <a:lstStyle/>
          <a:p>
            <a:r>
              <a:rPr lang="en-GB" smtClean="0"/>
              <a:t>Spectral kernel for sequences</a:t>
            </a:r>
          </a:p>
        </p:txBody>
      </p:sp>
      <p:sp>
        <p:nvSpPr>
          <p:cNvPr id="41990" name="Segnaposto contenuto 2"/>
          <p:cNvSpPr>
            <a:spLocks noGrp="1"/>
          </p:cNvSpPr>
          <p:nvPr>
            <p:ph idx="1"/>
          </p:nvPr>
        </p:nvSpPr>
        <p:spPr/>
        <p:txBody>
          <a:bodyPr>
            <a:normAutofit fontScale="92500" lnSpcReduction="20000"/>
          </a:bodyPr>
          <a:lstStyle/>
          <a:p>
            <a:r>
              <a:rPr lang="en-GB" smtClean="0"/>
              <a:t>Given a DNA sequence x we can count the number of bases (4-D feature space)</a:t>
            </a:r>
          </a:p>
          <a:p>
            <a:endParaRPr lang="en-GB" smtClean="0"/>
          </a:p>
          <a:p>
            <a:endParaRPr lang="en-GB" smtClean="0"/>
          </a:p>
          <a:p>
            <a:r>
              <a:rPr lang="en-GB" smtClean="0"/>
              <a:t>Or the number of dimers (16-D space)</a:t>
            </a:r>
          </a:p>
          <a:p>
            <a:endParaRPr lang="en-GB" smtClean="0"/>
          </a:p>
          <a:p>
            <a:endParaRPr lang="en-GB" smtClean="0"/>
          </a:p>
          <a:p>
            <a:r>
              <a:rPr lang="en-GB" smtClean="0"/>
              <a:t>Or l-mers (4</a:t>
            </a:r>
            <a:r>
              <a:rPr lang="en-GB" baseline="30000" smtClean="0"/>
              <a:t>l</a:t>
            </a:r>
            <a:r>
              <a:rPr lang="en-GB" smtClean="0"/>
              <a:t> –D space)</a:t>
            </a:r>
          </a:p>
          <a:p>
            <a:endParaRPr lang="en-GB" smtClean="0"/>
          </a:p>
          <a:p>
            <a:r>
              <a:rPr lang="en-GB" smtClean="0"/>
              <a:t>The spectral kernel is  </a:t>
            </a:r>
          </a:p>
        </p:txBody>
      </p:sp>
      <p:sp>
        <p:nvSpPr>
          <p:cNvPr id="41991" name="Segnaposto data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EA9B7B80-A4EE-4871-9BE5-8B7E6A32DA2A}" type="datetime1">
              <a:rPr lang="en-US" sz="1400" smtClean="0"/>
              <a:pPr eaLnBrk="1" hangingPunct="1"/>
              <a:t>4/19/2015</a:t>
            </a:fld>
            <a:endParaRPr lang="en-US" sz="1400" smtClean="0"/>
          </a:p>
        </p:txBody>
      </p:sp>
      <p:sp>
        <p:nvSpPr>
          <p:cNvPr id="41992" name="Segnaposto numero diapositiva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86A22E6-638B-422D-B033-C43BAC84DD39}" type="slidenum">
              <a:rPr lang="en-US" sz="1400" smtClean="0"/>
              <a:pPr eaLnBrk="1" hangingPunct="1"/>
              <a:t>159</a:t>
            </a:fld>
            <a:endParaRPr lang="en-US" sz="1400" smtClean="0"/>
          </a:p>
        </p:txBody>
      </p:sp>
      <p:graphicFrame>
        <p:nvGraphicFramePr>
          <p:cNvPr id="41986" name="Object 2"/>
          <p:cNvGraphicFramePr>
            <a:graphicFrameLocks noChangeAspect="1"/>
          </p:cNvGraphicFramePr>
          <p:nvPr>
            <p:extLst>
              <p:ext uri="{D42A27DB-BD31-4B8C-83A1-F6EECF244321}">
                <p14:modId xmlns="" xmlns:p14="http://schemas.microsoft.com/office/powerpoint/2010/main" val="3567479864"/>
              </p:ext>
            </p:extLst>
          </p:nvPr>
        </p:nvGraphicFramePr>
        <p:xfrm>
          <a:off x="1295400" y="2590800"/>
          <a:ext cx="3230563" cy="533400"/>
        </p:xfrm>
        <a:graphic>
          <a:graphicData uri="http://schemas.openxmlformats.org/presentationml/2006/ole">
            <p:oleObj spid="_x0000_s65538" name="Equazione" r:id="rId4" imgW="1384300" imgH="228600" progId="Equation.3">
              <p:embed/>
            </p:oleObj>
          </a:graphicData>
        </a:graphic>
      </p:graphicFrame>
      <p:graphicFrame>
        <p:nvGraphicFramePr>
          <p:cNvPr id="41987" name="Object 3"/>
          <p:cNvGraphicFramePr>
            <a:graphicFrameLocks noChangeAspect="1"/>
          </p:cNvGraphicFramePr>
          <p:nvPr>
            <p:extLst>
              <p:ext uri="{D42A27DB-BD31-4B8C-83A1-F6EECF244321}">
                <p14:modId xmlns="" xmlns:p14="http://schemas.microsoft.com/office/powerpoint/2010/main" val="2684899714"/>
              </p:ext>
            </p:extLst>
          </p:nvPr>
        </p:nvGraphicFramePr>
        <p:xfrm>
          <a:off x="1066800" y="3810000"/>
          <a:ext cx="6580188" cy="533400"/>
        </p:xfrm>
        <a:graphic>
          <a:graphicData uri="http://schemas.openxmlformats.org/presentationml/2006/ole">
            <p:oleObj spid="_x0000_s65539" name="Equazione" r:id="rId5" imgW="2819400" imgH="228600" progId="Equation.3">
              <p:embed/>
            </p:oleObj>
          </a:graphicData>
        </a:graphic>
      </p:graphicFrame>
      <p:graphicFrame>
        <p:nvGraphicFramePr>
          <p:cNvPr id="41988" name="Object 4"/>
          <p:cNvGraphicFramePr>
            <a:graphicFrameLocks noChangeAspect="1"/>
          </p:cNvGraphicFramePr>
          <p:nvPr>
            <p:extLst>
              <p:ext uri="{D42A27DB-BD31-4B8C-83A1-F6EECF244321}">
                <p14:modId xmlns="" xmlns:p14="http://schemas.microsoft.com/office/powerpoint/2010/main" val="2281180199"/>
              </p:ext>
            </p:extLst>
          </p:nvPr>
        </p:nvGraphicFramePr>
        <p:xfrm>
          <a:off x="4419600" y="5562600"/>
          <a:ext cx="3887787" cy="685800"/>
        </p:xfrm>
        <a:graphic>
          <a:graphicData uri="http://schemas.openxmlformats.org/presentationml/2006/ole">
            <p:oleObj spid="_x0000_s65540" name="Equazione" r:id="rId6" imgW="1295400" imgH="228600" progId="Equation.3">
              <p:embed/>
            </p:oleObj>
          </a:graphicData>
        </a:graphic>
      </p:graphicFrame>
    </p:spTree>
    <p:extLst>
      <p:ext uri="{BB962C8B-B14F-4D97-AF65-F5344CB8AC3E}">
        <p14:creationId xmlns="" xmlns:p14="http://schemas.microsoft.com/office/powerpoint/2010/main" val="1294943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smtClean="0"/>
              <a:t>Decision Tree Classification Task</a:t>
            </a:r>
          </a:p>
        </p:txBody>
      </p:sp>
      <p:graphicFrame>
        <p:nvGraphicFramePr>
          <p:cNvPr id="12290" name="Object 3"/>
          <p:cNvGraphicFramePr>
            <a:graphicFrameLocks noChangeAspect="1"/>
          </p:cNvGraphicFramePr>
          <p:nvPr>
            <p:ph idx="1"/>
          </p:nvPr>
        </p:nvGraphicFramePr>
        <p:xfrm>
          <a:off x="1093788" y="1143000"/>
          <a:ext cx="6951662" cy="5181600"/>
        </p:xfrm>
        <a:graphic>
          <a:graphicData uri="http://schemas.openxmlformats.org/presentationml/2006/ole">
            <p:oleObj spid="_x0000_s12290" name="Visio" r:id="rId3" imgW="8424875" imgH="6279741" progId="Visio.Drawing.6">
              <p:embed/>
            </p:oleObj>
          </a:graphicData>
        </a:graphic>
      </p:graphicFrame>
      <p:sp>
        <p:nvSpPr>
          <p:cNvPr id="12292" name="Line 4"/>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p:spPr>
        <p:txBody>
          <a:bodyPr/>
          <a:lstStyle/>
          <a:p>
            <a:endParaRPr lang="en-US"/>
          </a:p>
        </p:txBody>
      </p:sp>
      <p:sp>
        <p:nvSpPr>
          <p:cNvPr id="12293" name="Text Box 5"/>
          <p:cNvSpPr txBox="1">
            <a:spLocks noChangeArrowheads="1"/>
          </p:cNvSpPr>
          <p:nvPr/>
        </p:nvSpPr>
        <p:spPr bwMode="auto">
          <a:xfrm>
            <a:off x="7086600" y="4283075"/>
            <a:ext cx="1219200" cy="517525"/>
          </a:xfrm>
          <a:prstGeom prst="rect">
            <a:avLst/>
          </a:prstGeom>
          <a:noFill/>
          <a:ln w="12700">
            <a:noFill/>
            <a:miter lim="800000"/>
            <a:headEnd/>
            <a:tailEnd/>
          </a:ln>
        </p:spPr>
        <p:txBody>
          <a:bodyPr>
            <a:spAutoFit/>
          </a:bodyPr>
          <a:lstStyle/>
          <a:p>
            <a:pPr>
              <a:spcBef>
                <a:spcPct val="50000"/>
              </a:spcBef>
            </a:pPr>
            <a:r>
              <a:rPr lang="en-US"/>
              <a:t>Decision Tree</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smtClean="0"/>
              <a:t>Choosing the Kernel Function</a:t>
            </a:r>
          </a:p>
        </p:txBody>
      </p:sp>
      <p:sp>
        <p:nvSpPr>
          <p:cNvPr id="92163" name="Rectangle 3"/>
          <p:cNvSpPr>
            <a:spLocks noGrp="1" noChangeArrowheads="1"/>
          </p:cNvSpPr>
          <p:nvPr>
            <p:ph idx="1"/>
          </p:nvPr>
        </p:nvSpPr>
        <p:spPr/>
        <p:txBody>
          <a:bodyPr>
            <a:normAutofit fontScale="77500" lnSpcReduction="20000"/>
          </a:bodyPr>
          <a:lstStyle/>
          <a:p>
            <a:pPr eaLnBrk="1" hangingPunct="1"/>
            <a:r>
              <a:rPr lang="en-US" smtClean="0"/>
              <a:t>Probably the most tricky part of using SVM.</a:t>
            </a:r>
          </a:p>
          <a:p>
            <a:pPr eaLnBrk="1" hangingPunct="1"/>
            <a:r>
              <a:rPr lang="en-US" smtClean="0"/>
              <a:t>The kernel function is important because it creates the kernel matrix, which summarizes all the data</a:t>
            </a:r>
          </a:p>
          <a:p>
            <a:pPr eaLnBrk="1" hangingPunct="1"/>
            <a:r>
              <a:rPr lang="en-US" smtClean="0"/>
              <a:t>Many principles have been proposed (diffusion kernel, Fisher kernel, string kernel, …)</a:t>
            </a:r>
          </a:p>
          <a:p>
            <a:pPr eaLnBrk="1" hangingPunct="1"/>
            <a:r>
              <a:rPr lang="en-US" smtClean="0"/>
              <a:t>There is even research to estimate the kernel matrix from available information</a:t>
            </a:r>
          </a:p>
          <a:p>
            <a:pPr eaLnBrk="1" hangingPunct="1"/>
            <a:endParaRPr lang="en-US" smtClean="0"/>
          </a:p>
          <a:p>
            <a:pPr eaLnBrk="1" hangingPunct="1"/>
            <a:r>
              <a:rPr lang="en-US" smtClean="0"/>
              <a:t>In practice, a low degree polynomial kernel or RBF kernel with a reasonable width is a good initial try</a:t>
            </a:r>
          </a:p>
          <a:p>
            <a:pPr eaLnBrk="1" hangingPunct="1"/>
            <a:r>
              <a:rPr lang="en-US" smtClean="0"/>
              <a:t>Note that SVM with RBF kernel is closely related to RBF neural networks, with the centers of the radial basis functions automatically chosen for SVM</a:t>
            </a:r>
          </a:p>
        </p:txBody>
      </p:sp>
      <p:sp>
        <p:nvSpPr>
          <p:cNvPr id="92164"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83FDB6D-02CD-4ED3-8443-87059B413572}" type="slidenum">
              <a:rPr lang="en-US" sz="1400" smtClean="0"/>
              <a:pPr eaLnBrk="1" hangingPunct="1"/>
              <a:t>160</a:t>
            </a:fld>
            <a:endParaRPr lang="en-US" sz="1400" smtClean="0"/>
          </a:p>
        </p:txBody>
      </p:sp>
    </p:spTree>
    <p:extLst>
      <p:ext uri="{BB962C8B-B14F-4D97-AF65-F5344CB8AC3E}">
        <p14:creationId xmlns="" xmlns:p14="http://schemas.microsoft.com/office/powerpoint/2010/main" val="362933403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smtClean="0"/>
              <a:t>Other Aspects of SVM</a:t>
            </a:r>
          </a:p>
        </p:txBody>
      </p:sp>
      <p:sp>
        <p:nvSpPr>
          <p:cNvPr id="97283" name="Rectangle 3"/>
          <p:cNvSpPr>
            <a:spLocks noGrp="1" noChangeArrowheads="1"/>
          </p:cNvSpPr>
          <p:nvPr>
            <p:ph idx="1"/>
          </p:nvPr>
        </p:nvSpPr>
        <p:spPr/>
        <p:txBody>
          <a:bodyPr>
            <a:normAutofit fontScale="85000" lnSpcReduction="20000"/>
          </a:bodyPr>
          <a:lstStyle/>
          <a:p>
            <a:pPr eaLnBrk="1" hangingPunct="1"/>
            <a:r>
              <a:rPr lang="en-US" smtClean="0"/>
              <a:t>How to use SVM for multi-class classification?</a:t>
            </a:r>
          </a:p>
          <a:p>
            <a:pPr lvl="1" eaLnBrk="1" hangingPunct="1"/>
            <a:r>
              <a:rPr lang="en-US" smtClean="0"/>
              <a:t>One can change the QP formulation to become multi-class</a:t>
            </a:r>
          </a:p>
          <a:p>
            <a:pPr lvl="1" eaLnBrk="1" hangingPunct="1"/>
            <a:r>
              <a:rPr lang="en-US" smtClean="0"/>
              <a:t>More often, multiple binary classifiers are combined</a:t>
            </a:r>
          </a:p>
          <a:p>
            <a:pPr lvl="2" eaLnBrk="1" hangingPunct="1"/>
            <a:r>
              <a:rPr lang="en-US" smtClean="0"/>
              <a:t>See DHS 5.2.2 for some discussion</a:t>
            </a:r>
          </a:p>
          <a:p>
            <a:pPr lvl="1" eaLnBrk="1" hangingPunct="1"/>
            <a:r>
              <a:rPr lang="en-US" smtClean="0"/>
              <a:t>One can train multiple one-versus-all classifiers, or combine multiple pairwise classifiers “intelligently”</a:t>
            </a:r>
          </a:p>
          <a:p>
            <a:pPr eaLnBrk="1" hangingPunct="1"/>
            <a:r>
              <a:rPr lang="en-US" smtClean="0"/>
              <a:t>How to interpret the SVM discriminant function value as probability?</a:t>
            </a:r>
          </a:p>
          <a:p>
            <a:pPr lvl="1" eaLnBrk="1" hangingPunct="1"/>
            <a:r>
              <a:rPr lang="en-US" smtClean="0"/>
              <a:t>By performing logistic regression on the SVM output of a set of data (validation set) that is not used for training</a:t>
            </a:r>
          </a:p>
          <a:p>
            <a:pPr eaLnBrk="1" hangingPunct="1"/>
            <a:r>
              <a:rPr lang="en-US" smtClean="0"/>
              <a:t>Some SVM software (like libsvm) have these features built-in</a:t>
            </a:r>
          </a:p>
        </p:txBody>
      </p:sp>
      <p:sp>
        <p:nvSpPr>
          <p:cNvPr id="97284"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B013089-95B1-4128-9CC8-CF5A1A48A19E}" type="slidenum">
              <a:rPr lang="en-US" sz="1400" smtClean="0"/>
              <a:pPr eaLnBrk="1" hangingPunct="1"/>
              <a:t>161</a:t>
            </a:fld>
            <a:endParaRPr lang="en-US" sz="1400" smtClean="0"/>
          </a:p>
        </p:txBody>
      </p:sp>
    </p:spTree>
    <p:extLst>
      <p:ext uri="{BB962C8B-B14F-4D97-AF65-F5344CB8AC3E}">
        <p14:creationId xmlns="" xmlns:p14="http://schemas.microsoft.com/office/powerpoint/2010/main" val="80175220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smtClean="0"/>
              <a:t>Software</a:t>
            </a:r>
          </a:p>
        </p:txBody>
      </p:sp>
      <p:sp>
        <p:nvSpPr>
          <p:cNvPr id="98307" name="Rectangle 3"/>
          <p:cNvSpPr>
            <a:spLocks noGrp="1" noChangeArrowheads="1"/>
          </p:cNvSpPr>
          <p:nvPr>
            <p:ph idx="1"/>
          </p:nvPr>
        </p:nvSpPr>
        <p:spPr/>
        <p:txBody>
          <a:bodyPr>
            <a:normAutofit lnSpcReduction="10000"/>
          </a:bodyPr>
          <a:lstStyle/>
          <a:p>
            <a:pPr eaLnBrk="1" hangingPunct="1"/>
            <a:r>
              <a:rPr lang="en-US" smtClean="0"/>
              <a:t>A list of SVM implementation can be found at http://www.kernel-machines.org/software.html</a:t>
            </a:r>
          </a:p>
          <a:p>
            <a:pPr eaLnBrk="1" hangingPunct="1"/>
            <a:r>
              <a:rPr lang="en-US" smtClean="0"/>
              <a:t>Some implementation (such as LIBSVM) can handle multi-class classification</a:t>
            </a:r>
          </a:p>
          <a:p>
            <a:pPr eaLnBrk="1" hangingPunct="1"/>
            <a:r>
              <a:rPr lang="en-US" smtClean="0"/>
              <a:t>SVMLight is among one of the earliest implementation of SVM</a:t>
            </a:r>
          </a:p>
          <a:p>
            <a:pPr eaLnBrk="1" hangingPunct="1"/>
            <a:r>
              <a:rPr lang="en-US" smtClean="0"/>
              <a:t>Several Matlab toolboxes for SVM are also available</a:t>
            </a:r>
          </a:p>
        </p:txBody>
      </p:sp>
      <p:sp>
        <p:nvSpPr>
          <p:cNvPr id="98308"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142DCC5F-0132-4F51-A576-9BBBA3E63CDA}" type="slidenum">
              <a:rPr lang="en-US" sz="1400" smtClean="0"/>
              <a:pPr eaLnBrk="1" hangingPunct="1"/>
              <a:t>162</a:t>
            </a:fld>
            <a:endParaRPr lang="en-US" sz="1400" smtClean="0"/>
          </a:p>
        </p:txBody>
      </p:sp>
    </p:spTree>
    <p:extLst>
      <p:ext uri="{BB962C8B-B14F-4D97-AF65-F5344CB8AC3E}">
        <p14:creationId xmlns="" xmlns:p14="http://schemas.microsoft.com/office/powerpoint/2010/main" val="84343308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smtClean="0"/>
              <a:t>Summary: Steps for Classification</a:t>
            </a:r>
          </a:p>
        </p:txBody>
      </p:sp>
      <p:sp>
        <p:nvSpPr>
          <p:cNvPr id="99331" name="Rectangle 3"/>
          <p:cNvSpPr>
            <a:spLocks noGrp="1" noChangeArrowheads="1"/>
          </p:cNvSpPr>
          <p:nvPr>
            <p:ph idx="1"/>
          </p:nvPr>
        </p:nvSpPr>
        <p:spPr/>
        <p:txBody>
          <a:bodyPr>
            <a:normAutofit fontScale="92500" lnSpcReduction="10000"/>
          </a:bodyPr>
          <a:lstStyle/>
          <a:p>
            <a:pPr eaLnBrk="1" hangingPunct="1"/>
            <a:r>
              <a:rPr lang="en-US" smtClean="0"/>
              <a:t>Prepare the pattern matrix</a:t>
            </a:r>
          </a:p>
          <a:p>
            <a:pPr eaLnBrk="1" hangingPunct="1"/>
            <a:r>
              <a:rPr lang="en-US" smtClean="0"/>
              <a:t>Select the kernel function to use</a:t>
            </a:r>
          </a:p>
          <a:p>
            <a:pPr eaLnBrk="1" hangingPunct="1"/>
            <a:r>
              <a:rPr lang="en-US" smtClean="0"/>
              <a:t>Select the parameter of the kernel function and the value of </a:t>
            </a:r>
            <a:r>
              <a:rPr lang="en-US" i="1" smtClean="0"/>
              <a:t>C</a:t>
            </a:r>
          </a:p>
          <a:p>
            <a:pPr lvl="1" eaLnBrk="1" hangingPunct="1"/>
            <a:r>
              <a:rPr lang="en-US" smtClean="0"/>
              <a:t>You can use the values suggested by the SVM software, or you can set apart a validation set to determine the values of the parameter</a:t>
            </a:r>
          </a:p>
          <a:p>
            <a:pPr eaLnBrk="1" hangingPunct="1"/>
            <a:r>
              <a:rPr lang="en-US" smtClean="0"/>
              <a:t>Execute the training algorithm and obtain the </a:t>
            </a:r>
            <a:r>
              <a:rPr lang="en-US" smtClean="0">
                <a:latin typeface="Symbol" pitchFamily="18" charset="2"/>
              </a:rPr>
              <a:t>a</a:t>
            </a:r>
            <a:r>
              <a:rPr lang="en-US" baseline="-25000" smtClean="0"/>
              <a:t>i</a:t>
            </a:r>
            <a:endParaRPr lang="en-US" smtClean="0"/>
          </a:p>
          <a:p>
            <a:pPr eaLnBrk="1" hangingPunct="1"/>
            <a:r>
              <a:rPr lang="en-US" smtClean="0"/>
              <a:t>Unseen data can be classified using the </a:t>
            </a:r>
            <a:r>
              <a:rPr lang="en-US" smtClean="0">
                <a:latin typeface="Symbol" pitchFamily="18" charset="2"/>
              </a:rPr>
              <a:t>a</a:t>
            </a:r>
            <a:r>
              <a:rPr lang="en-US" baseline="-25000" smtClean="0"/>
              <a:t>i </a:t>
            </a:r>
            <a:r>
              <a:rPr lang="en-US" smtClean="0"/>
              <a:t>and the support vectors</a:t>
            </a:r>
            <a:endParaRPr lang="en-US" baseline="-25000" smtClean="0"/>
          </a:p>
        </p:txBody>
      </p:sp>
      <p:sp>
        <p:nvSpPr>
          <p:cNvPr id="99332"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7DEEC99E-E1A6-472D-ADC4-B9EF852003FB}" type="slidenum">
              <a:rPr lang="en-US" sz="1400" smtClean="0"/>
              <a:pPr eaLnBrk="1" hangingPunct="1"/>
              <a:t>163</a:t>
            </a:fld>
            <a:endParaRPr lang="en-US" sz="1400" smtClean="0"/>
          </a:p>
        </p:txBody>
      </p:sp>
    </p:spTree>
    <p:extLst>
      <p:ext uri="{BB962C8B-B14F-4D97-AF65-F5344CB8AC3E}">
        <p14:creationId xmlns="" xmlns:p14="http://schemas.microsoft.com/office/powerpoint/2010/main" val="230316048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mtClean="0"/>
              <a:t>Strengths and Weaknesses of SVM</a:t>
            </a:r>
          </a:p>
        </p:txBody>
      </p:sp>
      <p:sp>
        <p:nvSpPr>
          <p:cNvPr id="100355" name="Rectangle 3"/>
          <p:cNvSpPr>
            <a:spLocks noGrp="1" noChangeArrowheads="1"/>
          </p:cNvSpPr>
          <p:nvPr>
            <p:ph idx="1"/>
          </p:nvPr>
        </p:nvSpPr>
        <p:spPr/>
        <p:txBody>
          <a:bodyPr>
            <a:normAutofit fontScale="92500" lnSpcReduction="10000"/>
          </a:bodyPr>
          <a:lstStyle/>
          <a:p>
            <a:pPr eaLnBrk="1" hangingPunct="1"/>
            <a:r>
              <a:rPr lang="en-US" smtClean="0"/>
              <a:t>Strengths</a:t>
            </a:r>
          </a:p>
          <a:p>
            <a:pPr lvl="1" eaLnBrk="1" hangingPunct="1"/>
            <a:r>
              <a:rPr lang="en-US" smtClean="0"/>
              <a:t>Training is relatively easy </a:t>
            </a:r>
          </a:p>
          <a:p>
            <a:pPr lvl="2" eaLnBrk="1" hangingPunct="1"/>
            <a:r>
              <a:rPr lang="en-US" smtClean="0"/>
              <a:t> No local optimal, unlike in neural networks</a:t>
            </a:r>
          </a:p>
          <a:p>
            <a:pPr lvl="1" eaLnBrk="1" hangingPunct="1"/>
            <a:r>
              <a:rPr lang="en-US" smtClean="0"/>
              <a:t>It scales relatively well to high dimensional data</a:t>
            </a:r>
          </a:p>
          <a:p>
            <a:pPr lvl="1" eaLnBrk="1" hangingPunct="1"/>
            <a:r>
              <a:rPr lang="en-US" smtClean="0"/>
              <a:t>Tradeoff between classifier complexity and error can be controlled explicitly</a:t>
            </a:r>
          </a:p>
          <a:p>
            <a:pPr lvl="1" eaLnBrk="1" hangingPunct="1"/>
            <a:r>
              <a:rPr lang="en-US" smtClean="0"/>
              <a:t>Non-traditional data like strings and trees can be used as input to SVM, instead of feature vectors</a:t>
            </a:r>
          </a:p>
          <a:p>
            <a:pPr eaLnBrk="1" hangingPunct="1"/>
            <a:r>
              <a:rPr lang="en-US" smtClean="0"/>
              <a:t>Weaknesses</a:t>
            </a:r>
          </a:p>
          <a:p>
            <a:pPr lvl="1" eaLnBrk="1" hangingPunct="1"/>
            <a:r>
              <a:rPr lang="en-US" smtClean="0"/>
              <a:t>Need to choose a “good” kernel function.</a:t>
            </a:r>
          </a:p>
        </p:txBody>
      </p:sp>
      <p:sp>
        <p:nvSpPr>
          <p:cNvPr id="100356"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344F5ED-350C-4B20-9482-12E521596695}" type="slidenum">
              <a:rPr lang="en-US" sz="1400" smtClean="0"/>
              <a:pPr eaLnBrk="1" hangingPunct="1"/>
              <a:t>164</a:t>
            </a:fld>
            <a:endParaRPr lang="en-US" sz="1400" smtClean="0"/>
          </a:p>
        </p:txBody>
      </p:sp>
    </p:spTree>
    <p:extLst>
      <p:ext uri="{BB962C8B-B14F-4D97-AF65-F5344CB8AC3E}">
        <p14:creationId xmlns="" xmlns:p14="http://schemas.microsoft.com/office/powerpoint/2010/main" val="5981341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26"/>
          <p:cNvSpPr>
            <a:spLocks noGrp="1" noChangeArrowheads="1"/>
          </p:cNvSpPr>
          <p:nvPr>
            <p:ph type="title"/>
          </p:nvPr>
        </p:nvSpPr>
        <p:spPr/>
        <p:txBody>
          <a:bodyPr/>
          <a:lstStyle/>
          <a:p>
            <a:pPr eaLnBrk="1" hangingPunct="1"/>
            <a:r>
              <a:rPr lang="en-US" smtClean="0"/>
              <a:t>Conclusion</a:t>
            </a:r>
          </a:p>
        </p:txBody>
      </p:sp>
      <p:sp>
        <p:nvSpPr>
          <p:cNvPr id="102403" name="Rectangle 1027"/>
          <p:cNvSpPr>
            <a:spLocks noGrp="1" noChangeArrowheads="1"/>
          </p:cNvSpPr>
          <p:nvPr>
            <p:ph idx="1"/>
          </p:nvPr>
        </p:nvSpPr>
        <p:spPr/>
        <p:txBody>
          <a:bodyPr/>
          <a:lstStyle/>
          <a:p>
            <a:pPr eaLnBrk="1" hangingPunct="1"/>
            <a:r>
              <a:rPr lang="en-US" smtClean="0"/>
              <a:t>SVM is a useful alternative to neural networks</a:t>
            </a:r>
          </a:p>
          <a:p>
            <a:pPr eaLnBrk="1" hangingPunct="1"/>
            <a:r>
              <a:rPr lang="en-US" smtClean="0"/>
              <a:t>Two key concepts of SVM: maximize the margin and the kernel trick</a:t>
            </a:r>
          </a:p>
          <a:p>
            <a:pPr eaLnBrk="1" hangingPunct="1"/>
            <a:r>
              <a:rPr lang="en-US" smtClean="0"/>
              <a:t>Many SVM implementations are available on the web for you to try on your data set!</a:t>
            </a:r>
          </a:p>
        </p:txBody>
      </p:sp>
      <p:sp>
        <p:nvSpPr>
          <p:cNvPr id="102404"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CE053F3B-94A5-4B64-8637-A1B217A92743}" type="slidenum">
              <a:rPr lang="en-US" sz="1400" smtClean="0"/>
              <a:pPr eaLnBrk="1" hangingPunct="1"/>
              <a:t>165</a:t>
            </a:fld>
            <a:endParaRPr lang="en-US" sz="1400" smtClean="0"/>
          </a:p>
        </p:txBody>
      </p:sp>
    </p:spTree>
    <p:extLst>
      <p:ext uri="{BB962C8B-B14F-4D97-AF65-F5344CB8AC3E}">
        <p14:creationId xmlns="" xmlns:p14="http://schemas.microsoft.com/office/powerpoint/2010/main" val="230284896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smtClean="0"/>
              <a:t>Resources</a:t>
            </a:r>
          </a:p>
        </p:txBody>
      </p:sp>
      <p:sp>
        <p:nvSpPr>
          <p:cNvPr id="103427" name="Rectangle 3"/>
          <p:cNvSpPr>
            <a:spLocks noGrp="1" noChangeArrowheads="1"/>
          </p:cNvSpPr>
          <p:nvPr>
            <p:ph idx="1"/>
          </p:nvPr>
        </p:nvSpPr>
        <p:spPr/>
        <p:txBody>
          <a:bodyPr/>
          <a:lstStyle/>
          <a:p>
            <a:pPr eaLnBrk="1" hangingPunct="1"/>
            <a:r>
              <a:rPr lang="en-US" smtClean="0">
                <a:hlinkClick r:id="rId3"/>
              </a:rPr>
              <a:t>http://www.kernel-machines.org/</a:t>
            </a:r>
            <a:endParaRPr lang="en-US" smtClean="0"/>
          </a:p>
          <a:p>
            <a:pPr eaLnBrk="1" hangingPunct="1"/>
            <a:r>
              <a:rPr lang="en-US" smtClean="0">
                <a:hlinkClick r:id="rId4"/>
              </a:rPr>
              <a:t>http://www.support-vector.net/</a:t>
            </a:r>
            <a:endParaRPr lang="en-US" smtClean="0"/>
          </a:p>
          <a:p>
            <a:pPr eaLnBrk="1" hangingPunct="1"/>
            <a:r>
              <a:rPr lang="en-US" smtClean="0">
                <a:hlinkClick r:id="rId5"/>
              </a:rPr>
              <a:t>http://www.support-vector.net/icml-tutorial.pdf</a:t>
            </a:r>
            <a:endParaRPr lang="en-US" smtClean="0"/>
          </a:p>
          <a:p>
            <a:pPr eaLnBrk="1" hangingPunct="1"/>
            <a:r>
              <a:rPr lang="en-US" smtClean="0">
                <a:hlinkClick r:id="rId6"/>
              </a:rPr>
              <a:t>http://www.kernel-machines.org/papers/tutorial-nips.ps.gz</a:t>
            </a:r>
            <a:endParaRPr lang="en-US" smtClean="0"/>
          </a:p>
          <a:p>
            <a:pPr eaLnBrk="1" hangingPunct="1"/>
            <a:r>
              <a:rPr lang="en-US" smtClean="0">
                <a:hlinkClick r:id="rId7"/>
              </a:rPr>
              <a:t>http://www.clopinet.com/isabelle/Projects/SVM/applist.html</a:t>
            </a:r>
            <a:endParaRPr lang="en-US" smtClean="0"/>
          </a:p>
        </p:txBody>
      </p:sp>
      <p:sp>
        <p:nvSpPr>
          <p:cNvPr id="103428" name="Segnaposto numero diapositiva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F4C4D1E-F6D9-4DBD-8FBD-A59797F33C0C}" type="slidenum">
              <a:rPr lang="en-US" sz="1400" smtClean="0"/>
              <a:pPr eaLnBrk="1" hangingPunct="1"/>
              <a:t>166</a:t>
            </a:fld>
            <a:endParaRPr lang="en-US" sz="1400" smtClean="0"/>
          </a:p>
        </p:txBody>
      </p:sp>
    </p:spTree>
    <p:extLst>
      <p:ext uri="{BB962C8B-B14F-4D97-AF65-F5344CB8AC3E}">
        <p14:creationId xmlns="" xmlns:p14="http://schemas.microsoft.com/office/powerpoint/2010/main" val="263888313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lstStyle/>
          <a:p>
            <a:r>
              <a:rPr lang="en-US" dirty="0" smtClean="0"/>
              <a:t>Artificial Neural Networks</a:t>
            </a:r>
            <a:endParaRPr lang="en-US" dirty="0"/>
          </a:p>
        </p:txBody>
      </p:sp>
      <p:sp>
        <p:nvSpPr>
          <p:cNvPr id="4" name="Content Placeholder 2"/>
          <p:cNvSpPr>
            <a:spLocks noGrp="1"/>
          </p:cNvSpPr>
          <p:nvPr>
            <p:ph idx="1"/>
          </p:nvPr>
        </p:nvSpPr>
        <p:spPr>
          <a:xfrm>
            <a:off x="457200" y="1600200"/>
            <a:ext cx="8229600" cy="4525963"/>
          </a:xfrm>
        </p:spPr>
        <p:txBody>
          <a:bodyPr/>
          <a:lstStyle/>
          <a:p>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smtClean="0"/>
              <a:t>Artificial Neural Networks (ANN)</a:t>
            </a:r>
          </a:p>
        </p:txBody>
      </p:sp>
      <p:graphicFrame>
        <p:nvGraphicFramePr>
          <p:cNvPr id="29698" name="Object 3"/>
          <p:cNvGraphicFramePr>
            <a:graphicFrameLocks noChangeAspect="1"/>
          </p:cNvGraphicFramePr>
          <p:nvPr>
            <p:ph idx="1"/>
          </p:nvPr>
        </p:nvGraphicFramePr>
        <p:xfrm>
          <a:off x="533400" y="1295400"/>
          <a:ext cx="8078788" cy="3503613"/>
        </p:xfrm>
        <a:graphic>
          <a:graphicData uri="http://schemas.openxmlformats.org/presentationml/2006/ole">
            <p:oleObj spid="_x0000_s66562" name="Visio" r:id="rId3" imgW="8939428" imgH="3877354" progId="Visio.Drawing.6">
              <p:embed/>
            </p:oleObj>
          </a:graphicData>
        </a:graphic>
      </p:graphicFrame>
      <p:sp>
        <p:nvSpPr>
          <p:cNvPr id="29700" name="Text Box 4"/>
          <p:cNvSpPr txBox="1">
            <a:spLocks noChangeArrowheads="1"/>
          </p:cNvSpPr>
          <p:nvPr/>
        </p:nvSpPr>
        <p:spPr bwMode="auto">
          <a:xfrm>
            <a:off x="1143000" y="5334000"/>
            <a:ext cx="6705600" cy="366713"/>
          </a:xfrm>
          <a:prstGeom prst="rect">
            <a:avLst/>
          </a:prstGeom>
          <a:noFill/>
          <a:ln w="12700">
            <a:noFill/>
            <a:miter lim="800000"/>
            <a:headEnd/>
            <a:tailEnd/>
          </a:ln>
        </p:spPr>
        <p:txBody>
          <a:bodyPr>
            <a:spAutoFit/>
          </a:bodyPr>
          <a:lstStyle/>
          <a:p>
            <a:pPr>
              <a:spcBef>
                <a:spcPct val="50000"/>
              </a:spcBef>
            </a:pPr>
            <a:r>
              <a:rPr lang="en-US" sz="1800" b="0"/>
              <a:t>Output Y is 1 if at least two of the three inputs are equal to 1.</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smtClean="0"/>
              <a:t>Artificial Neural Networks (ANN)</a:t>
            </a:r>
          </a:p>
        </p:txBody>
      </p:sp>
      <p:graphicFrame>
        <p:nvGraphicFramePr>
          <p:cNvPr id="30722" name="Object 3"/>
          <p:cNvGraphicFramePr>
            <a:graphicFrameLocks noChangeAspect="1"/>
          </p:cNvGraphicFramePr>
          <p:nvPr>
            <p:ph idx="1"/>
          </p:nvPr>
        </p:nvGraphicFramePr>
        <p:xfrm>
          <a:off x="530225" y="1144588"/>
          <a:ext cx="8078788" cy="3503612"/>
        </p:xfrm>
        <a:graphic>
          <a:graphicData uri="http://schemas.openxmlformats.org/presentationml/2006/ole">
            <p:oleObj spid="_x0000_s67586" name="Visio" r:id="rId3" imgW="8939428" imgH="3877354" progId="Visio.Drawing.6">
              <p:embed/>
            </p:oleObj>
          </a:graphicData>
        </a:graphic>
      </p:graphicFrame>
      <p:graphicFrame>
        <p:nvGraphicFramePr>
          <p:cNvPr id="30723" name="Object 4"/>
          <p:cNvGraphicFramePr>
            <a:graphicFrameLocks noChangeAspect="1"/>
          </p:cNvGraphicFramePr>
          <p:nvPr/>
        </p:nvGraphicFramePr>
        <p:xfrm>
          <a:off x="1889125" y="4953000"/>
          <a:ext cx="5432425" cy="1412875"/>
        </p:xfrm>
        <a:graphic>
          <a:graphicData uri="http://schemas.openxmlformats.org/presentationml/2006/ole">
            <p:oleObj spid="_x0000_s67587" name="Equation" r:id="rId4" imgW="2400120" imgH="711000" progId="Equation.3">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Decision Tree Induction</a:t>
            </a:r>
          </a:p>
        </p:txBody>
      </p:sp>
      <p:sp>
        <p:nvSpPr>
          <p:cNvPr id="53251" name="Rectangle 3"/>
          <p:cNvSpPr>
            <a:spLocks noGrp="1" noChangeArrowheads="1"/>
          </p:cNvSpPr>
          <p:nvPr>
            <p:ph type="body" idx="1"/>
          </p:nvPr>
        </p:nvSpPr>
        <p:spPr/>
        <p:txBody>
          <a:bodyPr/>
          <a:lstStyle/>
          <a:p>
            <a:r>
              <a:rPr lang="en-US" smtClean="0"/>
              <a:t>Many Algorithms:</a:t>
            </a:r>
          </a:p>
          <a:p>
            <a:pPr lvl="1"/>
            <a:r>
              <a:rPr lang="en-US" smtClean="0"/>
              <a:t>Hunt’s Algorithm (one of the earliest)</a:t>
            </a:r>
          </a:p>
          <a:p>
            <a:pPr lvl="1"/>
            <a:r>
              <a:rPr lang="en-US" smtClean="0"/>
              <a:t>CART</a:t>
            </a:r>
          </a:p>
          <a:p>
            <a:pPr lvl="1"/>
            <a:r>
              <a:rPr lang="en-US" smtClean="0"/>
              <a:t>ID3, C4.5</a:t>
            </a:r>
          </a:p>
          <a:p>
            <a:pPr lvl="1"/>
            <a:r>
              <a:rPr lang="en-US" smtClean="0"/>
              <a:t>SLIQ,SPRINT</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normAutofit fontScale="90000"/>
          </a:bodyPr>
          <a:lstStyle/>
          <a:p>
            <a:r>
              <a:rPr lang="en-US" smtClean="0"/>
              <a:t>Artificial Neural Networks (ANN)</a:t>
            </a:r>
          </a:p>
        </p:txBody>
      </p:sp>
      <p:sp>
        <p:nvSpPr>
          <p:cNvPr id="31750" name="Rectangle 3"/>
          <p:cNvSpPr>
            <a:spLocks noGrp="1" noChangeArrowheads="1"/>
          </p:cNvSpPr>
          <p:nvPr>
            <p:ph type="body" sz="half" idx="1"/>
          </p:nvPr>
        </p:nvSpPr>
        <p:spPr/>
        <p:txBody>
          <a:bodyPr/>
          <a:lstStyle/>
          <a:p>
            <a:r>
              <a:rPr lang="en-US" sz="2400" smtClean="0"/>
              <a:t>Model is an assembly of inter-connected nodes and weighted links</a:t>
            </a:r>
          </a:p>
          <a:p>
            <a:endParaRPr lang="en-US" sz="2400" smtClean="0"/>
          </a:p>
          <a:p>
            <a:r>
              <a:rPr lang="en-US" sz="2400" smtClean="0"/>
              <a:t>Output node sums up each of its input value according to the weights of its links</a:t>
            </a:r>
          </a:p>
          <a:p>
            <a:endParaRPr lang="en-US" sz="2400" smtClean="0"/>
          </a:p>
          <a:p>
            <a:r>
              <a:rPr lang="en-US" sz="2400" smtClean="0"/>
              <a:t>Compare output node against some threshold t</a:t>
            </a:r>
          </a:p>
        </p:txBody>
      </p:sp>
      <p:graphicFrame>
        <p:nvGraphicFramePr>
          <p:cNvPr id="31746" name="Object 4"/>
          <p:cNvGraphicFramePr>
            <a:graphicFrameLocks noChangeAspect="1"/>
          </p:cNvGraphicFramePr>
          <p:nvPr>
            <p:ph sz="quarter" idx="2"/>
          </p:nvPr>
        </p:nvGraphicFramePr>
        <p:xfrm>
          <a:off x="4267200" y="990600"/>
          <a:ext cx="4800600" cy="3043238"/>
        </p:xfrm>
        <a:graphic>
          <a:graphicData uri="http://schemas.openxmlformats.org/presentationml/2006/ole">
            <p:oleObj spid="_x0000_s68610" name="Visio" r:id="rId3" imgW="6766001" imgH="4291319" progId="Visio.Drawing.6">
              <p:embed/>
            </p:oleObj>
          </a:graphicData>
        </a:graphic>
      </p:graphicFrame>
      <p:graphicFrame>
        <p:nvGraphicFramePr>
          <p:cNvPr id="31747" name="Object 5"/>
          <p:cNvGraphicFramePr>
            <a:graphicFrameLocks noChangeAspect="1"/>
          </p:cNvGraphicFramePr>
          <p:nvPr>
            <p:ph sz="quarter" idx="3"/>
          </p:nvPr>
        </p:nvGraphicFramePr>
        <p:xfrm>
          <a:off x="5334000" y="4648200"/>
          <a:ext cx="2487613" cy="746125"/>
        </p:xfrm>
        <a:graphic>
          <a:graphicData uri="http://schemas.openxmlformats.org/presentationml/2006/ole">
            <p:oleObj spid="_x0000_s68611" name="Equation" r:id="rId4" imgW="1143000" imgH="342720" progId="Equation.3">
              <p:embed/>
            </p:oleObj>
          </a:graphicData>
        </a:graphic>
      </p:graphicFrame>
      <p:sp>
        <p:nvSpPr>
          <p:cNvPr id="31751" name="Text Box 6"/>
          <p:cNvSpPr txBox="1">
            <a:spLocks noChangeArrowheads="1"/>
          </p:cNvSpPr>
          <p:nvPr/>
        </p:nvSpPr>
        <p:spPr bwMode="auto">
          <a:xfrm>
            <a:off x="4648200" y="4114800"/>
            <a:ext cx="2590800" cy="396875"/>
          </a:xfrm>
          <a:prstGeom prst="rect">
            <a:avLst/>
          </a:prstGeom>
          <a:noFill/>
          <a:ln w="12700">
            <a:noFill/>
            <a:miter lim="800000"/>
            <a:headEnd/>
            <a:tailEnd/>
          </a:ln>
        </p:spPr>
        <p:txBody>
          <a:bodyPr>
            <a:spAutoFit/>
          </a:bodyPr>
          <a:lstStyle/>
          <a:p>
            <a:pPr>
              <a:spcBef>
                <a:spcPct val="50000"/>
              </a:spcBef>
            </a:pPr>
            <a:r>
              <a:rPr lang="en-US" sz="2000"/>
              <a:t>Perceptron Model</a:t>
            </a:r>
          </a:p>
        </p:txBody>
      </p:sp>
      <p:graphicFrame>
        <p:nvGraphicFramePr>
          <p:cNvPr id="31748" name="Object 7"/>
          <p:cNvGraphicFramePr>
            <a:graphicFrameLocks noChangeAspect="1"/>
          </p:cNvGraphicFramePr>
          <p:nvPr/>
        </p:nvGraphicFramePr>
        <p:xfrm>
          <a:off x="5307013" y="5349875"/>
          <a:ext cx="2901950" cy="746125"/>
        </p:xfrm>
        <a:graphic>
          <a:graphicData uri="http://schemas.openxmlformats.org/presentationml/2006/ole">
            <p:oleObj spid="_x0000_s68612" name="Equation" r:id="rId5" imgW="1333440" imgH="342720" progId="Equation.3">
              <p:embed/>
            </p:oleObj>
          </a:graphicData>
        </a:graphic>
      </p:graphicFrame>
      <p:sp>
        <p:nvSpPr>
          <p:cNvPr id="31752" name="Text Box 8"/>
          <p:cNvSpPr txBox="1">
            <a:spLocks noChangeArrowheads="1"/>
          </p:cNvSpPr>
          <p:nvPr/>
        </p:nvSpPr>
        <p:spPr bwMode="auto">
          <a:xfrm>
            <a:off x="8001000" y="4724400"/>
            <a:ext cx="609600" cy="366713"/>
          </a:xfrm>
          <a:prstGeom prst="rect">
            <a:avLst/>
          </a:prstGeom>
          <a:noFill/>
          <a:ln w="12700">
            <a:noFill/>
            <a:miter lim="800000"/>
            <a:headEnd/>
            <a:tailEnd/>
          </a:ln>
        </p:spPr>
        <p:txBody>
          <a:bodyPr>
            <a:spAutoFit/>
          </a:bodyPr>
          <a:lstStyle/>
          <a:p>
            <a:pPr>
              <a:spcBef>
                <a:spcPct val="50000"/>
              </a:spcBef>
            </a:pPr>
            <a:r>
              <a:rPr lang="en-US" sz="1800" b="0"/>
              <a:t>or</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r>
              <a:rPr lang="en-US" smtClean="0"/>
              <a:t>General Structure of ANN</a:t>
            </a:r>
          </a:p>
        </p:txBody>
      </p:sp>
      <p:graphicFrame>
        <p:nvGraphicFramePr>
          <p:cNvPr id="32770" name="Object 3"/>
          <p:cNvGraphicFramePr>
            <a:graphicFrameLocks noChangeAspect="1"/>
          </p:cNvGraphicFramePr>
          <p:nvPr>
            <p:ph sz="half" idx="1"/>
          </p:nvPr>
        </p:nvGraphicFramePr>
        <p:xfrm>
          <a:off x="4572000" y="1981200"/>
          <a:ext cx="4419600" cy="2460625"/>
        </p:xfrm>
        <a:graphic>
          <a:graphicData uri="http://schemas.openxmlformats.org/presentationml/2006/ole">
            <p:oleObj spid="_x0000_s69634" name="Visio" r:id="rId3" imgW="7962595" imgH="4433250" progId="Visio.Drawing.6">
              <p:embed/>
            </p:oleObj>
          </a:graphicData>
        </a:graphic>
      </p:graphicFrame>
      <p:graphicFrame>
        <p:nvGraphicFramePr>
          <p:cNvPr id="32771" name="Object 4"/>
          <p:cNvGraphicFramePr>
            <a:graphicFrameLocks noChangeAspect="1"/>
          </p:cNvGraphicFramePr>
          <p:nvPr>
            <p:ph sz="half" idx="2"/>
          </p:nvPr>
        </p:nvGraphicFramePr>
        <p:xfrm>
          <a:off x="381000" y="1143000"/>
          <a:ext cx="3905250" cy="4724400"/>
        </p:xfrm>
        <a:graphic>
          <a:graphicData uri="http://schemas.openxmlformats.org/presentationml/2006/ole">
            <p:oleObj spid="_x0000_s69635" name="Visio" r:id="rId4" imgW="5417922" imgH="6555254" progId="Visio.Drawing.6">
              <p:embed/>
            </p:oleObj>
          </a:graphicData>
        </a:graphic>
      </p:graphicFrame>
      <p:sp>
        <p:nvSpPr>
          <p:cNvPr id="32773" name="Text Box 5"/>
          <p:cNvSpPr txBox="1">
            <a:spLocks noChangeArrowheads="1"/>
          </p:cNvSpPr>
          <p:nvPr/>
        </p:nvSpPr>
        <p:spPr bwMode="auto">
          <a:xfrm>
            <a:off x="5334000" y="4800600"/>
            <a:ext cx="3505200" cy="641350"/>
          </a:xfrm>
          <a:prstGeom prst="rect">
            <a:avLst/>
          </a:prstGeom>
          <a:noFill/>
          <a:ln w="12700">
            <a:noFill/>
            <a:miter lim="800000"/>
            <a:headEnd/>
            <a:tailEnd/>
          </a:ln>
        </p:spPr>
        <p:txBody>
          <a:bodyPr>
            <a:spAutoFit/>
          </a:bodyPr>
          <a:lstStyle/>
          <a:p>
            <a:pPr>
              <a:spcBef>
                <a:spcPct val="50000"/>
              </a:spcBef>
            </a:pPr>
            <a:r>
              <a:rPr lang="en-US" sz="1800" b="0"/>
              <a:t>Training ANN means learning the weights of the neurons</a:t>
            </a:r>
          </a:p>
        </p:txBody>
      </p:sp>
      <p:sp>
        <p:nvSpPr>
          <p:cNvPr id="32774" name="AutoShape 6"/>
          <p:cNvSpPr>
            <a:spLocks noChangeArrowheads="1"/>
          </p:cNvSpPr>
          <p:nvPr/>
        </p:nvSpPr>
        <p:spPr bwMode="auto">
          <a:xfrm>
            <a:off x="3429000" y="3886200"/>
            <a:ext cx="2743200" cy="685800"/>
          </a:xfrm>
          <a:prstGeom prst="curvedUpArrow">
            <a:avLst>
              <a:gd name="adj1" fmla="val 44296"/>
              <a:gd name="adj2" fmla="val 124296"/>
              <a:gd name="adj3" fmla="val 37292"/>
            </a:avLst>
          </a:prstGeom>
          <a:solidFill>
            <a:schemeClr val="accent1"/>
          </a:solidFill>
          <a:ln w="12700">
            <a:solidFill>
              <a:schemeClr val="tx1"/>
            </a:solidFill>
            <a:miter lim="800000"/>
            <a:headEnd/>
            <a:tailEnd/>
          </a:ln>
        </p:spPr>
        <p:txBody>
          <a:bodyPr wrap="none" anchor="ctr"/>
          <a:lstStyle/>
          <a:p>
            <a:endParaRPr 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smtClean="0"/>
              <a:t>Algorithm for learning ANN</a:t>
            </a:r>
          </a:p>
        </p:txBody>
      </p:sp>
      <p:sp>
        <p:nvSpPr>
          <p:cNvPr id="33796" name="Rectangle 3"/>
          <p:cNvSpPr>
            <a:spLocks noGrp="1" noChangeArrowheads="1"/>
          </p:cNvSpPr>
          <p:nvPr>
            <p:ph type="body" idx="1"/>
          </p:nvPr>
        </p:nvSpPr>
        <p:spPr/>
        <p:txBody>
          <a:bodyPr>
            <a:normAutofit fontScale="92500" lnSpcReduction="10000"/>
          </a:bodyPr>
          <a:lstStyle/>
          <a:p>
            <a:r>
              <a:rPr lang="en-US" smtClean="0"/>
              <a:t>Initialize the weights (w</a:t>
            </a:r>
            <a:r>
              <a:rPr lang="en-US" baseline="-25000" smtClean="0"/>
              <a:t>0</a:t>
            </a:r>
            <a:r>
              <a:rPr lang="en-US" smtClean="0"/>
              <a:t>, w</a:t>
            </a:r>
            <a:r>
              <a:rPr lang="en-US" baseline="-25000" smtClean="0"/>
              <a:t>1</a:t>
            </a:r>
            <a:r>
              <a:rPr lang="en-US" smtClean="0"/>
              <a:t>, …, w</a:t>
            </a:r>
            <a:r>
              <a:rPr lang="en-US" baseline="-25000" smtClean="0"/>
              <a:t>k</a:t>
            </a:r>
            <a:r>
              <a:rPr lang="en-US" smtClean="0"/>
              <a:t>)</a:t>
            </a:r>
          </a:p>
          <a:p>
            <a:endParaRPr lang="en-US" smtClean="0"/>
          </a:p>
          <a:p>
            <a:r>
              <a:rPr lang="en-US" smtClean="0"/>
              <a:t>Adjust the weights in such a way that the output of ANN is consistent with class labels of training examples</a:t>
            </a:r>
          </a:p>
          <a:p>
            <a:pPr lvl="1"/>
            <a:r>
              <a:rPr lang="en-US" smtClean="0"/>
              <a:t>Objective function:</a:t>
            </a:r>
          </a:p>
          <a:p>
            <a:pPr lvl="1"/>
            <a:endParaRPr lang="en-US" smtClean="0"/>
          </a:p>
          <a:p>
            <a:pPr lvl="1"/>
            <a:r>
              <a:rPr lang="en-US" smtClean="0"/>
              <a:t>Find the weights w</a:t>
            </a:r>
            <a:r>
              <a:rPr lang="en-US" baseline="-25000" smtClean="0"/>
              <a:t>i</a:t>
            </a:r>
            <a:r>
              <a:rPr lang="en-US" smtClean="0"/>
              <a:t>’s that minimize the above objective function</a:t>
            </a:r>
          </a:p>
          <a:p>
            <a:pPr lvl="2"/>
            <a:r>
              <a:rPr lang="en-US" smtClean="0"/>
              <a:t> e.g., backpropagation algorithm (see lecture notes)</a:t>
            </a:r>
          </a:p>
        </p:txBody>
      </p:sp>
      <p:graphicFrame>
        <p:nvGraphicFramePr>
          <p:cNvPr id="33794" name="Object 4"/>
          <p:cNvGraphicFramePr>
            <a:graphicFrameLocks noChangeAspect="1"/>
          </p:cNvGraphicFramePr>
          <p:nvPr>
            <p:ph sz="half" idx="4294967295"/>
          </p:nvPr>
        </p:nvGraphicFramePr>
        <p:xfrm>
          <a:off x="4343400" y="3733800"/>
          <a:ext cx="3352800" cy="860425"/>
        </p:xfrm>
        <a:graphic>
          <a:graphicData uri="http://schemas.openxmlformats.org/presentationml/2006/ole">
            <p:oleObj spid="_x0000_s70658" name="Equation" r:id="rId3" imgW="1434960" imgH="368280" progId="Equation.3">
              <p:embed/>
            </p:oleObj>
          </a:graphicData>
        </a:graphic>
      </p:graphicFrame>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Many other neural architectures like self organizing maps are used</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lstStyle/>
          <a:p>
            <a:r>
              <a:rPr lang="en-US" dirty="0" smtClean="0"/>
              <a:t>Ensemble Classifiers</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Ensemble Methods</a:t>
            </a:r>
          </a:p>
        </p:txBody>
      </p:sp>
      <p:sp>
        <p:nvSpPr>
          <p:cNvPr id="87043" name="Rectangle 3"/>
          <p:cNvSpPr>
            <a:spLocks noGrp="1" noChangeArrowheads="1"/>
          </p:cNvSpPr>
          <p:nvPr>
            <p:ph type="body" idx="1"/>
          </p:nvPr>
        </p:nvSpPr>
        <p:spPr/>
        <p:txBody>
          <a:bodyPr/>
          <a:lstStyle/>
          <a:p>
            <a:r>
              <a:rPr lang="en-US" smtClean="0"/>
              <a:t>Construct a set of classifiers from the training data</a:t>
            </a:r>
          </a:p>
          <a:p>
            <a:endParaRPr lang="en-US" smtClean="0"/>
          </a:p>
          <a:p>
            <a:r>
              <a:rPr lang="en-US" smtClean="0"/>
              <a:t>Predict class label of previously unseen records by aggregating predictions made by multiple classifiers</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smtClean="0"/>
              <a:t>General Idea</a:t>
            </a:r>
          </a:p>
        </p:txBody>
      </p:sp>
      <p:graphicFrame>
        <p:nvGraphicFramePr>
          <p:cNvPr id="45058" name="Object 3"/>
          <p:cNvGraphicFramePr>
            <a:graphicFrameLocks noChangeAspect="1"/>
          </p:cNvGraphicFramePr>
          <p:nvPr>
            <p:ph idx="1"/>
          </p:nvPr>
        </p:nvGraphicFramePr>
        <p:xfrm>
          <a:off x="1122363" y="1143000"/>
          <a:ext cx="6896100" cy="5181600"/>
        </p:xfrm>
        <a:graphic>
          <a:graphicData uri="http://schemas.openxmlformats.org/presentationml/2006/ole">
            <p:oleObj spid="_x0000_s71682" name="Visio" r:id="rId3" imgW="9740951" imgH="7320219" progId="Visio.Drawing.6">
              <p:embed/>
            </p:oleObj>
          </a:graphicData>
        </a:graphic>
      </p:graphicFrame>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smtClean="0"/>
              <a:t>Why does it work?</a:t>
            </a:r>
          </a:p>
        </p:txBody>
      </p:sp>
      <p:sp>
        <p:nvSpPr>
          <p:cNvPr id="46084" name="Rectangle 3"/>
          <p:cNvSpPr>
            <a:spLocks noGrp="1" noChangeArrowheads="1"/>
          </p:cNvSpPr>
          <p:nvPr>
            <p:ph type="body" idx="1"/>
          </p:nvPr>
        </p:nvSpPr>
        <p:spPr>
          <a:xfrm>
            <a:off x="457200" y="1646237"/>
            <a:ext cx="8229600" cy="4525963"/>
          </a:xfrm>
        </p:spPr>
        <p:txBody>
          <a:bodyPr/>
          <a:lstStyle/>
          <a:p>
            <a:r>
              <a:rPr lang="en-US" smtClean="0"/>
              <a:t>Suppose there are 25 base classifiers</a:t>
            </a:r>
          </a:p>
          <a:p>
            <a:pPr lvl="1"/>
            <a:r>
              <a:rPr lang="en-US" smtClean="0"/>
              <a:t>Each classifier has error rate, </a:t>
            </a:r>
            <a:r>
              <a:rPr lang="en-US" smtClean="0">
                <a:sym typeface="Symbol" pitchFamily="18" charset="2"/>
              </a:rPr>
              <a:t></a:t>
            </a:r>
            <a:r>
              <a:rPr lang="en-US" smtClean="0"/>
              <a:t> = 0.35</a:t>
            </a:r>
          </a:p>
          <a:p>
            <a:pPr lvl="1"/>
            <a:r>
              <a:rPr lang="en-US" smtClean="0"/>
              <a:t>Assume classifiers are independent</a:t>
            </a:r>
          </a:p>
          <a:p>
            <a:pPr lvl="1"/>
            <a:r>
              <a:rPr lang="en-US" smtClean="0"/>
              <a:t>Probability that the ensemble classifier makes a wrong prediction:</a:t>
            </a:r>
          </a:p>
        </p:txBody>
      </p:sp>
      <p:graphicFrame>
        <p:nvGraphicFramePr>
          <p:cNvPr id="46082" name="Object 4"/>
          <p:cNvGraphicFramePr>
            <a:graphicFrameLocks noChangeAspect="1"/>
          </p:cNvGraphicFramePr>
          <p:nvPr>
            <p:ph sz="half" idx="4294967295"/>
          </p:nvPr>
        </p:nvGraphicFramePr>
        <p:xfrm>
          <a:off x="2590800" y="4343400"/>
          <a:ext cx="3657600" cy="1028700"/>
        </p:xfrm>
        <a:graphic>
          <a:graphicData uri="http://schemas.openxmlformats.org/presentationml/2006/ole">
            <p:oleObj spid="_x0000_s72706" name="Equation" r:id="rId3" imgW="1625400" imgH="457200" progId="Equation.3">
              <p:embed/>
            </p:oleObj>
          </a:graphicData>
        </a:graphic>
      </p:graphicFrame>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title"/>
          </p:nvPr>
        </p:nvSpPr>
        <p:spPr/>
        <p:txBody>
          <a:bodyPr/>
          <a:lstStyle/>
          <a:p>
            <a:r>
              <a:rPr lang="en-US" smtClean="0"/>
              <a:t>Examples of Ensemble Methods</a:t>
            </a:r>
          </a:p>
        </p:txBody>
      </p:sp>
      <p:sp>
        <p:nvSpPr>
          <p:cNvPr id="88067" name="Rectangle 1027"/>
          <p:cNvSpPr>
            <a:spLocks noGrp="1" noChangeArrowheads="1"/>
          </p:cNvSpPr>
          <p:nvPr>
            <p:ph type="body" idx="1"/>
          </p:nvPr>
        </p:nvSpPr>
        <p:spPr/>
        <p:txBody>
          <a:bodyPr/>
          <a:lstStyle/>
          <a:p>
            <a:r>
              <a:rPr lang="en-US" smtClean="0"/>
              <a:t>How to generate an ensemble of classifiers?</a:t>
            </a:r>
          </a:p>
          <a:p>
            <a:pPr lvl="1"/>
            <a:r>
              <a:rPr lang="en-US" smtClean="0"/>
              <a:t>Bagging</a:t>
            </a:r>
          </a:p>
          <a:p>
            <a:endParaRPr lang="en-US" smtClean="0"/>
          </a:p>
          <a:p>
            <a:pPr lvl="1"/>
            <a:r>
              <a:rPr lang="en-US" smtClean="0"/>
              <a:t>Boosting</a:t>
            </a:r>
          </a:p>
          <a:p>
            <a:pPr>
              <a:buFont typeface="Monotype Sorts" pitchFamily="2" charset="2"/>
              <a:buNone/>
            </a:pPr>
            <a:endParaRPr lang="en-US" smtClean="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Bagging</a:t>
            </a:r>
          </a:p>
        </p:txBody>
      </p:sp>
      <p:sp>
        <p:nvSpPr>
          <p:cNvPr id="89091" name="Rectangle 3"/>
          <p:cNvSpPr>
            <a:spLocks noGrp="1" noChangeArrowheads="1"/>
          </p:cNvSpPr>
          <p:nvPr>
            <p:ph type="body" idx="1"/>
          </p:nvPr>
        </p:nvSpPr>
        <p:spPr/>
        <p:txBody>
          <a:bodyPr>
            <a:normAutofit fontScale="92500" lnSpcReduction="10000"/>
          </a:bodyPr>
          <a:lstStyle/>
          <a:p>
            <a:r>
              <a:rPr lang="en-US" smtClean="0"/>
              <a:t>Sampling with replacement</a:t>
            </a:r>
          </a:p>
          <a:p>
            <a:endParaRPr lang="en-US" smtClean="0"/>
          </a:p>
          <a:p>
            <a:endParaRPr lang="en-US" smtClean="0"/>
          </a:p>
          <a:p>
            <a:endParaRPr lang="en-US" smtClean="0"/>
          </a:p>
          <a:p>
            <a:endParaRPr lang="en-US" smtClean="0"/>
          </a:p>
          <a:p>
            <a:r>
              <a:rPr lang="en-US" smtClean="0"/>
              <a:t>Build classifier on each bootstrap sample</a:t>
            </a:r>
          </a:p>
          <a:p>
            <a:endParaRPr lang="en-US" smtClean="0"/>
          </a:p>
          <a:p>
            <a:r>
              <a:rPr lang="en-US" smtClean="0"/>
              <a:t>Each sample has probability (1 – 1/n)</a:t>
            </a:r>
            <a:r>
              <a:rPr lang="en-US" baseline="30000" smtClean="0"/>
              <a:t>n</a:t>
            </a:r>
            <a:r>
              <a:rPr lang="en-US" smtClean="0"/>
              <a:t> of being selected</a:t>
            </a:r>
            <a:endParaRPr lang="en-US" baseline="30000" smtClean="0"/>
          </a:p>
        </p:txBody>
      </p:sp>
      <p:pic>
        <p:nvPicPr>
          <p:cNvPr id="89092" name="Picture 4"/>
          <p:cNvPicPr>
            <a:picLocks noChangeAspect="1" noChangeArrowheads="1"/>
          </p:cNvPicPr>
          <p:nvPr>
            <p:ph sz="half" idx="4294967295"/>
          </p:nvPr>
        </p:nvPicPr>
        <p:blipFill>
          <a:blip r:embed="rId2"/>
          <a:srcRect/>
          <a:stretch>
            <a:fillRect/>
          </a:stretch>
        </p:blipFill>
        <p:spPr>
          <a:xfrm>
            <a:off x="838200" y="2271713"/>
            <a:ext cx="7239000" cy="852487"/>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274638"/>
            <a:ext cx="8229600" cy="563562"/>
          </a:xfrm>
        </p:spPr>
        <p:txBody>
          <a:bodyPr>
            <a:normAutofit fontScale="90000"/>
          </a:bodyPr>
          <a:lstStyle/>
          <a:p>
            <a:r>
              <a:rPr lang="en-US" dirty="0" smtClean="0"/>
              <a:t>Hunt’s </a:t>
            </a:r>
            <a:r>
              <a:rPr lang="en-US" dirty="0" smtClean="0"/>
              <a:t>Algorithm</a:t>
            </a:r>
          </a:p>
        </p:txBody>
      </p:sp>
      <p:sp>
        <p:nvSpPr>
          <p:cNvPr id="13316" name="Rectangle 3"/>
          <p:cNvSpPr>
            <a:spLocks noGrp="1" noChangeArrowheads="1"/>
          </p:cNvSpPr>
          <p:nvPr>
            <p:ph type="body" idx="1"/>
          </p:nvPr>
        </p:nvSpPr>
        <p:spPr>
          <a:xfrm>
            <a:off x="411163" y="1143000"/>
            <a:ext cx="4541837" cy="5181600"/>
          </a:xfrm>
        </p:spPr>
        <p:txBody>
          <a:bodyPr/>
          <a:lstStyle/>
          <a:p>
            <a:pPr>
              <a:lnSpc>
                <a:spcPct val="90000"/>
              </a:lnSpc>
            </a:pPr>
            <a:r>
              <a:rPr lang="en-US" sz="2000" smtClean="0"/>
              <a:t>Let D</a:t>
            </a:r>
            <a:r>
              <a:rPr lang="en-US" sz="2000" baseline="-25000" smtClean="0"/>
              <a:t>t</a:t>
            </a:r>
            <a:r>
              <a:rPr lang="en-US" sz="2000" smtClean="0"/>
              <a:t> be the set of training records that reach a node t</a:t>
            </a:r>
          </a:p>
          <a:p>
            <a:pPr>
              <a:lnSpc>
                <a:spcPct val="90000"/>
              </a:lnSpc>
            </a:pPr>
            <a:r>
              <a:rPr lang="en-US" sz="2000" smtClean="0"/>
              <a:t>General Procedure:</a:t>
            </a:r>
          </a:p>
          <a:p>
            <a:pPr lvl="1">
              <a:lnSpc>
                <a:spcPct val="90000"/>
              </a:lnSpc>
            </a:pPr>
            <a:r>
              <a:rPr lang="en-US" sz="2000" smtClean="0"/>
              <a:t>If D</a:t>
            </a:r>
            <a:r>
              <a:rPr lang="en-US" sz="2000" baseline="-25000" smtClean="0"/>
              <a:t>t</a:t>
            </a:r>
            <a:r>
              <a:rPr lang="en-US" sz="2000" smtClean="0"/>
              <a:t> contains records that belong the same class y</a:t>
            </a:r>
            <a:r>
              <a:rPr lang="en-US" sz="2000" baseline="-25000" smtClean="0"/>
              <a:t>t</a:t>
            </a:r>
            <a:r>
              <a:rPr lang="en-US" sz="2000" smtClean="0"/>
              <a:t>, then t is a leaf node labeled as y</a:t>
            </a:r>
            <a:r>
              <a:rPr lang="en-US" sz="2000" baseline="-25000" smtClean="0"/>
              <a:t>t</a:t>
            </a:r>
          </a:p>
          <a:p>
            <a:pPr lvl="1">
              <a:lnSpc>
                <a:spcPct val="90000"/>
              </a:lnSpc>
            </a:pPr>
            <a:r>
              <a:rPr lang="en-US" sz="2000" smtClean="0"/>
              <a:t>If D</a:t>
            </a:r>
            <a:r>
              <a:rPr lang="en-US" sz="2000" baseline="-25000" smtClean="0"/>
              <a:t>t</a:t>
            </a:r>
            <a:r>
              <a:rPr lang="en-US" sz="2000" smtClean="0"/>
              <a:t> is an empty set, then t is a leaf node labeled by the default class, y</a:t>
            </a:r>
            <a:r>
              <a:rPr lang="en-US" sz="2000" baseline="-25000" smtClean="0"/>
              <a:t>d</a:t>
            </a:r>
          </a:p>
          <a:p>
            <a:pPr lvl="1">
              <a:lnSpc>
                <a:spcPct val="90000"/>
              </a:lnSpc>
            </a:pPr>
            <a:r>
              <a:rPr lang="en-US" sz="2000" smtClean="0"/>
              <a:t>If D</a:t>
            </a:r>
            <a:r>
              <a:rPr lang="en-US" sz="2000" baseline="-25000" smtClean="0"/>
              <a:t>t</a:t>
            </a:r>
            <a:r>
              <a:rPr lang="en-US" sz="2000" smtClean="0"/>
              <a:t> contains records that belong to more than one class, use an attribute test to split the data into smaller subsets. Recursively apply the procedure to each subset.</a:t>
            </a:r>
          </a:p>
        </p:txBody>
      </p:sp>
      <p:graphicFrame>
        <p:nvGraphicFramePr>
          <p:cNvPr id="13314" name="Object 5"/>
          <p:cNvGraphicFramePr>
            <a:graphicFrameLocks noChangeAspect="1"/>
          </p:cNvGraphicFramePr>
          <p:nvPr/>
        </p:nvGraphicFramePr>
        <p:xfrm>
          <a:off x="5665788" y="1143000"/>
          <a:ext cx="3021012" cy="3124200"/>
        </p:xfrm>
        <a:graphic>
          <a:graphicData uri="http://schemas.openxmlformats.org/presentationml/2006/ole">
            <p:oleObj spid="_x0000_s13314" name="Document" r:id="rId3" imgW="5415994" imgH="5778378" progId="Word.Document.8">
              <p:embed/>
            </p:oleObj>
          </a:graphicData>
        </a:graphic>
      </p:graphicFrame>
      <p:sp>
        <p:nvSpPr>
          <p:cNvPr id="13317" name="Oval 11"/>
          <p:cNvSpPr>
            <a:spLocks noChangeArrowheads="1"/>
          </p:cNvSpPr>
          <p:nvPr/>
        </p:nvSpPr>
        <p:spPr bwMode="auto">
          <a:xfrm>
            <a:off x="6019800" y="4800600"/>
            <a:ext cx="1447800" cy="762000"/>
          </a:xfrm>
          <a:prstGeom prst="ellipse">
            <a:avLst/>
          </a:prstGeom>
          <a:noFill/>
          <a:ln w="38100">
            <a:solidFill>
              <a:srgbClr val="FF0000"/>
            </a:solidFill>
            <a:round/>
            <a:headEnd/>
            <a:tailEnd/>
          </a:ln>
        </p:spPr>
        <p:txBody>
          <a:bodyPr wrap="none" anchor="ctr"/>
          <a:lstStyle/>
          <a:p>
            <a:endParaRPr lang="en-US"/>
          </a:p>
        </p:txBody>
      </p:sp>
      <p:sp>
        <p:nvSpPr>
          <p:cNvPr id="13318" name="Line 12"/>
          <p:cNvSpPr>
            <a:spLocks noChangeShapeType="1"/>
          </p:cNvSpPr>
          <p:nvPr/>
        </p:nvSpPr>
        <p:spPr bwMode="auto">
          <a:xfrm flipH="1">
            <a:off x="5715000" y="5562600"/>
            <a:ext cx="990600" cy="381000"/>
          </a:xfrm>
          <a:prstGeom prst="line">
            <a:avLst/>
          </a:prstGeom>
          <a:noFill/>
          <a:ln w="12700">
            <a:solidFill>
              <a:schemeClr val="tx1"/>
            </a:solidFill>
            <a:round/>
            <a:headEnd/>
            <a:tailEnd type="triangle" w="med" len="med"/>
          </a:ln>
        </p:spPr>
        <p:txBody>
          <a:bodyPr/>
          <a:lstStyle/>
          <a:p>
            <a:endParaRPr lang="en-US"/>
          </a:p>
        </p:txBody>
      </p:sp>
      <p:sp>
        <p:nvSpPr>
          <p:cNvPr id="13319" name="Line 13"/>
          <p:cNvSpPr>
            <a:spLocks noChangeShapeType="1"/>
          </p:cNvSpPr>
          <p:nvPr/>
        </p:nvSpPr>
        <p:spPr bwMode="auto">
          <a:xfrm>
            <a:off x="6858000" y="5562600"/>
            <a:ext cx="0" cy="533400"/>
          </a:xfrm>
          <a:prstGeom prst="line">
            <a:avLst/>
          </a:prstGeom>
          <a:noFill/>
          <a:ln w="12700">
            <a:solidFill>
              <a:schemeClr val="tx1"/>
            </a:solidFill>
            <a:round/>
            <a:headEnd/>
            <a:tailEnd type="triangle" w="med" len="med"/>
          </a:ln>
        </p:spPr>
        <p:txBody>
          <a:bodyPr/>
          <a:lstStyle/>
          <a:p>
            <a:endParaRPr lang="en-US"/>
          </a:p>
        </p:txBody>
      </p:sp>
      <p:sp>
        <p:nvSpPr>
          <p:cNvPr id="13320" name="Line 14"/>
          <p:cNvSpPr>
            <a:spLocks noChangeShapeType="1"/>
          </p:cNvSpPr>
          <p:nvPr/>
        </p:nvSpPr>
        <p:spPr bwMode="auto">
          <a:xfrm>
            <a:off x="7010400" y="5562600"/>
            <a:ext cx="990600" cy="381000"/>
          </a:xfrm>
          <a:prstGeom prst="line">
            <a:avLst/>
          </a:prstGeom>
          <a:noFill/>
          <a:ln w="12700">
            <a:solidFill>
              <a:schemeClr val="tx1"/>
            </a:solidFill>
            <a:round/>
            <a:headEnd/>
            <a:tailEnd type="triangle" w="med" len="med"/>
          </a:ln>
        </p:spPr>
        <p:txBody>
          <a:bodyPr/>
          <a:lstStyle/>
          <a:p>
            <a:endParaRPr lang="en-US"/>
          </a:p>
        </p:txBody>
      </p:sp>
      <p:sp>
        <p:nvSpPr>
          <p:cNvPr id="13321" name="Line 15"/>
          <p:cNvSpPr>
            <a:spLocks noChangeShapeType="1"/>
          </p:cNvSpPr>
          <p:nvPr/>
        </p:nvSpPr>
        <p:spPr bwMode="auto">
          <a:xfrm flipH="1">
            <a:off x="6705600" y="4419600"/>
            <a:ext cx="228600" cy="381000"/>
          </a:xfrm>
          <a:prstGeom prst="line">
            <a:avLst/>
          </a:prstGeom>
          <a:noFill/>
          <a:ln w="12700">
            <a:solidFill>
              <a:schemeClr val="tx1"/>
            </a:solidFill>
            <a:round/>
            <a:headEnd/>
            <a:tailEnd type="triangle" w="med" len="med"/>
          </a:ln>
        </p:spPr>
        <p:txBody>
          <a:bodyPr/>
          <a:lstStyle/>
          <a:p>
            <a:endParaRPr lang="en-US"/>
          </a:p>
        </p:txBody>
      </p:sp>
      <p:sp>
        <p:nvSpPr>
          <p:cNvPr id="13322" name="Text Box 16"/>
          <p:cNvSpPr txBox="1">
            <a:spLocks noChangeArrowheads="1"/>
          </p:cNvSpPr>
          <p:nvPr/>
        </p:nvSpPr>
        <p:spPr bwMode="auto">
          <a:xfrm>
            <a:off x="6934200" y="4267200"/>
            <a:ext cx="609600" cy="396875"/>
          </a:xfrm>
          <a:prstGeom prst="rect">
            <a:avLst/>
          </a:prstGeom>
          <a:noFill/>
          <a:ln w="12700">
            <a:noFill/>
            <a:miter lim="800000"/>
            <a:headEnd/>
            <a:tailEnd/>
          </a:ln>
        </p:spPr>
        <p:txBody>
          <a:bodyPr>
            <a:spAutoFit/>
          </a:bodyPr>
          <a:lstStyle/>
          <a:p>
            <a:pPr>
              <a:spcBef>
                <a:spcPct val="50000"/>
              </a:spcBef>
            </a:pPr>
            <a:r>
              <a:rPr lang="en-US" sz="2000"/>
              <a:t>D</a:t>
            </a:r>
            <a:r>
              <a:rPr lang="en-US" sz="2000" baseline="-25000"/>
              <a:t>t</a:t>
            </a:r>
          </a:p>
        </p:txBody>
      </p:sp>
      <p:sp>
        <p:nvSpPr>
          <p:cNvPr id="13323" name="Text Box 17"/>
          <p:cNvSpPr txBox="1">
            <a:spLocks noChangeArrowheads="1"/>
          </p:cNvSpPr>
          <p:nvPr/>
        </p:nvSpPr>
        <p:spPr bwMode="auto">
          <a:xfrm>
            <a:off x="6553200" y="4953000"/>
            <a:ext cx="381000" cy="457200"/>
          </a:xfrm>
          <a:prstGeom prst="rect">
            <a:avLst/>
          </a:prstGeom>
          <a:noFill/>
          <a:ln w="12700">
            <a:noFill/>
            <a:miter lim="800000"/>
            <a:headEnd/>
            <a:tailEnd/>
          </a:ln>
        </p:spPr>
        <p:txBody>
          <a:bodyPr>
            <a:spAutoFit/>
          </a:bodyPr>
          <a:lstStyle/>
          <a:p>
            <a:pPr>
              <a:spcBef>
                <a:spcPct val="50000"/>
              </a:spcBef>
            </a:pPr>
            <a:r>
              <a:rPr lang="en-US" sz="2400"/>
              <a:t>?</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t>Boosting</a:t>
            </a:r>
          </a:p>
        </p:txBody>
      </p:sp>
      <p:sp>
        <p:nvSpPr>
          <p:cNvPr id="90115" name="Rectangle 3"/>
          <p:cNvSpPr>
            <a:spLocks noGrp="1" noChangeArrowheads="1"/>
          </p:cNvSpPr>
          <p:nvPr>
            <p:ph type="body" idx="1"/>
          </p:nvPr>
        </p:nvSpPr>
        <p:spPr/>
        <p:txBody>
          <a:bodyPr/>
          <a:lstStyle/>
          <a:p>
            <a:r>
              <a:rPr lang="en-US" smtClean="0"/>
              <a:t>An iterative procedure to adaptively change distribution of training data by focusing more on previously misclassified records</a:t>
            </a:r>
          </a:p>
          <a:p>
            <a:pPr lvl="1"/>
            <a:r>
              <a:rPr lang="en-US" smtClean="0"/>
              <a:t>Initially, all N records are assigned equal weights</a:t>
            </a:r>
          </a:p>
          <a:p>
            <a:pPr lvl="1"/>
            <a:r>
              <a:rPr lang="en-US" smtClean="0"/>
              <a:t>Unlike bagging, weights may change at the end of boosting round</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t>Boosting</a:t>
            </a:r>
          </a:p>
        </p:txBody>
      </p:sp>
      <p:sp>
        <p:nvSpPr>
          <p:cNvPr id="91139" name="Rectangle 3"/>
          <p:cNvSpPr>
            <a:spLocks noGrp="1" noChangeArrowheads="1"/>
          </p:cNvSpPr>
          <p:nvPr>
            <p:ph type="body" idx="1"/>
          </p:nvPr>
        </p:nvSpPr>
        <p:spPr/>
        <p:txBody>
          <a:bodyPr>
            <a:normAutofit/>
          </a:bodyPr>
          <a:lstStyle/>
          <a:p>
            <a:r>
              <a:rPr lang="en-US" sz="2400" dirty="0" smtClean="0"/>
              <a:t>Records that are wrongly classified will have their weights increased</a:t>
            </a:r>
          </a:p>
          <a:p>
            <a:r>
              <a:rPr lang="en-US" sz="2400" dirty="0" smtClean="0"/>
              <a:t>Records that are classified correctly will have their weights decreased</a:t>
            </a:r>
          </a:p>
        </p:txBody>
      </p:sp>
      <p:pic>
        <p:nvPicPr>
          <p:cNvPr id="91140" name="Picture 4"/>
          <p:cNvPicPr>
            <a:picLocks noChangeAspect="1" noChangeArrowheads="1"/>
          </p:cNvPicPr>
          <p:nvPr>
            <p:ph idx="4294967295"/>
          </p:nvPr>
        </p:nvPicPr>
        <p:blipFill>
          <a:blip r:embed="rId2"/>
          <a:srcRect/>
          <a:stretch>
            <a:fillRect/>
          </a:stretch>
        </p:blipFill>
        <p:spPr>
          <a:xfrm>
            <a:off x="533400" y="3594100"/>
            <a:ext cx="8077200" cy="952500"/>
          </a:xfrm>
          <a:noFill/>
        </p:spPr>
      </p:pic>
      <p:sp>
        <p:nvSpPr>
          <p:cNvPr id="91141" name="Oval 5"/>
          <p:cNvSpPr>
            <a:spLocks noChangeArrowheads="1"/>
          </p:cNvSpPr>
          <p:nvPr/>
        </p:nvSpPr>
        <p:spPr bwMode="auto">
          <a:xfrm>
            <a:off x="2743200" y="4279900"/>
            <a:ext cx="304800" cy="304800"/>
          </a:xfrm>
          <a:prstGeom prst="ellipse">
            <a:avLst/>
          </a:prstGeom>
          <a:noFill/>
          <a:ln w="50800">
            <a:solidFill>
              <a:srgbClr val="0000FF"/>
            </a:solidFill>
            <a:round/>
            <a:headEnd/>
            <a:tailEnd/>
          </a:ln>
        </p:spPr>
        <p:txBody>
          <a:bodyPr wrap="none" anchor="ctr"/>
          <a:lstStyle/>
          <a:p>
            <a:endParaRPr lang="en-US"/>
          </a:p>
        </p:txBody>
      </p:sp>
      <p:sp>
        <p:nvSpPr>
          <p:cNvPr id="91142" name="Oval 6"/>
          <p:cNvSpPr>
            <a:spLocks noChangeArrowheads="1"/>
          </p:cNvSpPr>
          <p:nvPr/>
        </p:nvSpPr>
        <p:spPr bwMode="auto">
          <a:xfrm>
            <a:off x="3352800" y="4279900"/>
            <a:ext cx="304800" cy="304800"/>
          </a:xfrm>
          <a:prstGeom prst="ellipse">
            <a:avLst/>
          </a:prstGeom>
          <a:noFill/>
          <a:ln w="50800">
            <a:solidFill>
              <a:srgbClr val="0000FF"/>
            </a:solidFill>
            <a:round/>
            <a:headEnd/>
            <a:tailEnd/>
          </a:ln>
        </p:spPr>
        <p:txBody>
          <a:bodyPr wrap="none" anchor="ctr"/>
          <a:lstStyle/>
          <a:p>
            <a:endParaRPr lang="en-US"/>
          </a:p>
        </p:txBody>
      </p:sp>
      <p:sp>
        <p:nvSpPr>
          <p:cNvPr id="91143" name="Oval 7"/>
          <p:cNvSpPr>
            <a:spLocks noChangeArrowheads="1"/>
          </p:cNvSpPr>
          <p:nvPr/>
        </p:nvSpPr>
        <p:spPr bwMode="auto">
          <a:xfrm>
            <a:off x="5105400" y="4279900"/>
            <a:ext cx="304800" cy="304800"/>
          </a:xfrm>
          <a:prstGeom prst="ellipse">
            <a:avLst/>
          </a:prstGeom>
          <a:noFill/>
          <a:ln w="50800">
            <a:solidFill>
              <a:srgbClr val="0000FF"/>
            </a:solidFill>
            <a:round/>
            <a:headEnd/>
            <a:tailEnd/>
          </a:ln>
        </p:spPr>
        <p:txBody>
          <a:bodyPr wrap="none" anchor="ctr"/>
          <a:lstStyle/>
          <a:p>
            <a:endParaRPr lang="en-US"/>
          </a:p>
        </p:txBody>
      </p:sp>
      <p:sp>
        <p:nvSpPr>
          <p:cNvPr id="91144" name="Oval 8"/>
          <p:cNvSpPr>
            <a:spLocks noChangeArrowheads="1"/>
          </p:cNvSpPr>
          <p:nvPr/>
        </p:nvSpPr>
        <p:spPr bwMode="auto">
          <a:xfrm>
            <a:off x="6324600" y="4279900"/>
            <a:ext cx="304800" cy="304800"/>
          </a:xfrm>
          <a:prstGeom prst="ellipse">
            <a:avLst/>
          </a:prstGeom>
          <a:noFill/>
          <a:ln w="50800">
            <a:solidFill>
              <a:srgbClr val="0000FF"/>
            </a:solidFill>
            <a:round/>
            <a:headEnd/>
            <a:tailEnd/>
          </a:ln>
        </p:spPr>
        <p:txBody>
          <a:bodyPr wrap="none" anchor="ctr"/>
          <a:lstStyle/>
          <a:p>
            <a:endParaRPr lang="en-US"/>
          </a:p>
        </p:txBody>
      </p:sp>
      <p:sp>
        <p:nvSpPr>
          <p:cNvPr id="91145" name="Oval 9"/>
          <p:cNvSpPr>
            <a:spLocks noChangeArrowheads="1"/>
          </p:cNvSpPr>
          <p:nvPr/>
        </p:nvSpPr>
        <p:spPr bwMode="auto">
          <a:xfrm>
            <a:off x="8153400" y="4279900"/>
            <a:ext cx="304800" cy="304800"/>
          </a:xfrm>
          <a:prstGeom prst="ellipse">
            <a:avLst/>
          </a:prstGeom>
          <a:noFill/>
          <a:ln w="50800">
            <a:solidFill>
              <a:srgbClr val="0000FF"/>
            </a:solidFill>
            <a:round/>
            <a:headEnd/>
            <a:tailEnd/>
          </a:ln>
        </p:spPr>
        <p:txBody>
          <a:bodyPr wrap="none" anchor="ctr"/>
          <a:lstStyle/>
          <a:p>
            <a:endParaRPr lang="en-US"/>
          </a:p>
        </p:txBody>
      </p:sp>
      <p:sp>
        <p:nvSpPr>
          <p:cNvPr id="91146" name="Text Box 10"/>
          <p:cNvSpPr txBox="1">
            <a:spLocks noChangeArrowheads="1"/>
          </p:cNvSpPr>
          <p:nvPr/>
        </p:nvSpPr>
        <p:spPr bwMode="auto">
          <a:xfrm>
            <a:off x="3429000" y="4813300"/>
            <a:ext cx="5029200" cy="1054100"/>
          </a:xfrm>
          <a:prstGeom prst="rect">
            <a:avLst/>
          </a:prstGeom>
          <a:noFill/>
          <a:ln w="12700">
            <a:noFill/>
            <a:miter lim="800000"/>
            <a:headEnd/>
            <a:tailEnd/>
          </a:ln>
        </p:spPr>
        <p:txBody>
          <a:bodyPr>
            <a:spAutoFit/>
          </a:bodyPr>
          <a:lstStyle/>
          <a:p>
            <a:pPr>
              <a:spcBef>
                <a:spcPct val="50000"/>
              </a:spcBef>
              <a:buFontTx/>
              <a:buChar char="•"/>
            </a:pPr>
            <a:r>
              <a:rPr lang="en-US" sz="1800" b="0"/>
              <a:t> Example 4 is hard to classify</a:t>
            </a:r>
          </a:p>
          <a:p>
            <a:pPr>
              <a:spcBef>
                <a:spcPct val="50000"/>
              </a:spcBef>
              <a:buFontTx/>
              <a:buChar char="•"/>
            </a:pPr>
            <a:r>
              <a:rPr lang="en-US" sz="1800" b="0"/>
              <a:t> Its weight is increased, therefore it is more likely to be chosen again in subsequent rounds</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normAutofit fontScale="90000"/>
          </a:bodyPr>
          <a:lstStyle/>
          <a:p>
            <a:r>
              <a:rPr lang="en-US" smtClean="0"/>
              <a:t>Example: AdaBoost</a:t>
            </a:r>
          </a:p>
        </p:txBody>
      </p:sp>
      <p:sp>
        <p:nvSpPr>
          <p:cNvPr id="47109" name="Rectangle 3"/>
          <p:cNvSpPr>
            <a:spLocks noGrp="1" noChangeArrowheads="1"/>
          </p:cNvSpPr>
          <p:nvPr>
            <p:ph type="body" sz="half" idx="1"/>
          </p:nvPr>
        </p:nvSpPr>
        <p:spPr>
          <a:xfrm>
            <a:off x="411163" y="1143000"/>
            <a:ext cx="4770437" cy="5181600"/>
          </a:xfrm>
        </p:spPr>
        <p:txBody>
          <a:bodyPr/>
          <a:lstStyle/>
          <a:p>
            <a:r>
              <a:rPr lang="en-US" sz="2400" smtClean="0"/>
              <a:t>Base classifiers: C</a:t>
            </a:r>
            <a:r>
              <a:rPr lang="en-US" sz="2400" baseline="-25000" smtClean="0"/>
              <a:t>1</a:t>
            </a:r>
            <a:r>
              <a:rPr lang="en-US" sz="2400" smtClean="0"/>
              <a:t>, C</a:t>
            </a:r>
            <a:r>
              <a:rPr lang="en-US" sz="2400" baseline="-25000" smtClean="0"/>
              <a:t>2</a:t>
            </a:r>
            <a:r>
              <a:rPr lang="en-US" sz="2400" smtClean="0"/>
              <a:t>, …, C</a:t>
            </a:r>
            <a:r>
              <a:rPr lang="en-US" sz="2400" baseline="-25000" smtClean="0"/>
              <a:t>T</a:t>
            </a:r>
          </a:p>
          <a:p>
            <a:pPr lvl="4"/>
            <a:endParaRPr lang="en-US" sz="1800" smtClean="0">
              <a:latin typeface="Times New Roman" charset="0"/>
            </a:endParaRPr>
          </a:p>
          <a:p>
            <a:r>
              <a:rPr lang="en-US" sz="2400" smtClean="0"/>
              <a:t>Error rate:</a:t>
            </a:r>
          </a:p>
          <a:p>
            <a:endParaRPr lang="en-US" sz="2400" smtClean="0"/>
          </a:p>
          <a:p>
            <a:endParaRPr lang="en-US" sz="2400" smtClean="0"/>
          </a:p>
          <a:p>
            <a:endParaRPr lang="en-US" sz="2400" smtClean="0"/>
          </a:p>
          <a:p>
            <a:pPr lvl="4"/>
            <a:endParaRPr lang="en-US" sz="1800" smtClean="0">
              <a:latin typeface="Times New Roman" charset="0"/>
            </a:endParaRPr>
          </a:p>
          <a:p>
            <a:r>
              <a:rPr lang="en-US" sz="2400" smtClean="0"/>
              <a:t>Importance of a classifier: </a:t>
            </a:r>
          </a:p>
          <a:p>
            <a:pPr lvl="4"/>
            <a:endParaRPr lang="en-US" sz="1800" smtClean="0">
              <a:latin typeface="Times New Roman" charset="0"/>
            </a:endParaRPr>
          </a:p>
        </p:txBody>
      </p:sp>
      <p:graphicFrame>
        <p:nvGraphicFramePr>
          <p:cNvPr id="47106" name="Object 4"/>
          <p:cNvGraphicFramePr>
            <a:graphicFrameLocks noChangeAspect="1"/>
          </p:cNvGraphicFramePr>
          <p:nvPr>
            <p:ph sz="half" idx="4294967295"/>
          </p:nvPr>
        </p:nvGraphicFramePr>
        <p:xfrm>
          <a:off x="685800" y="2667000"/>
          <a:ext cx="3962400" cy="1050925"/>
        </p:xfrm>
        <a:graphic>
          <a:graphicData uri="http://schemas.openxmlformats.org/presentationml/2006/ole">
            <p:oleObj spid="_x0000_s73730" name="Equation" r:id="rId3" imgW="1676160" imgH="444240" progId="Equation.3">
              <p:embed/>
            </p:oleObj>
          </a:graphicData>
        </a:graphic>
      </p:graphicFrame>
      <p:graphicFrame>
        <p:nvGraphicFramePr>
          <p:cNvPr id="47107" name="Object 5"/>
          <p:cNvGraphicFramePr>
            <a:graphicFrameLocks noChangeAspect="1"/>
          </p:cNvGraphicFramePr>
          <p:nvPr/>
        </p:nvGraphicFramePr>
        <p:xfrm>
          <a:off x="1219200" y="4724400"/>
          <a:ext cx="2492375" cy="1141413"/>
        </p:xfrm>
        <a:graphic>
          <a:graphicData uri="http://schemas.openxmlformats.org/presentationml/2006/ole">
            <p:oleObj spid="_x0000_s73731" name="Equation" r:id="rId4" imgW="1054080" imgH="482400" progId="Equation.3">
              <p:embed/>
            </p:oleObj>
          </a:graphicData>
        </a:graphic>
      </p:graphicFrame>
      <p:pic>
        <p:nvPicPr>
          <p:cNvPr id="47110" name="Picture 6"/>
          <p:cNvPicPr>
            <a:picLocks noChangeAspect="1" noChangeArrowheads="1"/>
          </p:cNvPicPr>
          <p:nvPr>
            <p:ph sz="half" idx="2"/>
          </p:nvPr>
        </p:nvPicPr>
        <p:blipFill>
          <a:blip r:embed="rId5"/>
          <a:srcRect r="6688"/>
          <a:stretch>
            <a:fillRect/>
          </a:stretch>
        </p:blipFill>
        <p:spPr>
          <a:xfrm>
            <a:off x="4800600" y="2514600"/>
            <a:ext cx="4191000" cy="3641725"/>
          </a:xfrm>
          <a:noFill/>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lang="en-US" smtClean="0"/>
              <a:t>Example: AdaBoost</a:t>
            </a:r>
          </a:p>
        </p:txBody>
      </p:sp>
      <p:sp>
        <p:nvSpPr>
          <p:cNvPr id="48133" name="Rectangle 3"/>
          <p:cNvSpPr>
            <a:spLocks noGrp="1" noChangeArrowheads="1"/>
          </p:cNvSpPr>
          <p:nvPr>
            <p:ph type="body" idx="1"/>
          </p:nvPr>
        </p:nvSpPr>
        <p:spPr/>
        <p:txBody>
          <a:bodyPr>
            <a:normAutofit fontScale="92500" lnSpcReduction="10000"/>
          </a:bodyPr>
          <a:lstStyle/>
          <a:p>
            <a:r>
              <a:rPr lang="en-US" smtClean="0"/>
              <a:t>Weight update:</a:t>
            </a:r>
          </a:p>
          <a:p>
            <a:endParaRPr lang="en-US" smtClean="0"/>
          </a:p>
          <a:p>
            <a:endParaRPr lang="en-US" smtClean="0"/>
          </a:p>
          <a:p>
            <a:endParaRPr lang="en-US" smtClean="0"/>
          </a:p>
          <a:p>
            <a:pPr lvl="4"/>
            <a:endParaRPr lang="en-US" smtClean="0">
              <a:latin typeface="Times New Roman" charset="0"/>
            </a:endParaRPr>
          </a:p>
          <a:p>
            <a:r>
              <a:rPr lang="en-US" smtClean="0"/>
              <a:t>If any intermediate rounds produce error rate higher than 50%, the weights are reverted back to 1/n and the resampling procedure is repeated</a:t>
            </a:r>
          </a:p>
          <a:p>
            <a:r>
              <a:rPr lang="en-US" smtClean="0"/>
              <a:t>Classification:</a:t>
            </a:r>
          </a:p>
        </p:txBody>
      </p:sp>
      <p:graphicFrame>
        <p:nvGraphicFramePr>
          <p:cNvPr id="48130" name="Object 4"/>
          <p:cNvGraphicFramePr>
            <a:graphicFrameLocks noChangeAspect="1"/>
          </p:cNvGraphicFramePr>
          <p:nvPr>
            <p:ph sz="half" idx="4294967295"/>
          </p:nvPr>
        </p:nvGraphicFramePr>
        <p:xfrm>
          <a:off x="1371600" y="1905000"/>
          <a:ext cx="5257800" cy="1800225"/>
        </p:xfrm>
        <a:graphic>
          <a:graphicData uri="http://schemas.openxmlformats.org/presentationml/2006/ole">
            <p:oleObj spid="_x0000_s74754" name="Equation" r:id="rId3" imgW="2298600" imgH="787320" progId="Equation.3">
              <p:embed/>
            </p:oleObj>
          </a:graphicData>
        </a:graphic>
      </p:graphicFrame>
      <p:graphicFrame>
        <p:nvGraphicFramePr>
          <p:cNvPr id="48131" name="Object 5"/>
          <p:cNvGraphicFramePr>
            <a:graphicFrameLocks noChangeAspect="1"/>
          </p:cNvGraphicFramePr>
          <p:nvPr>
            <p:ph sz="half" idx="4294967295"/>
          </p:nvPr>
        </p:nvGraphicFramePr>
        <p:xfrm>
          <a:off x="2590800" y="5257800"/>
          <a:ext cx="5791200" cy="1165225"/>
        </p:xfrm>
        <a:graphic>
          <a:graphicData uri="http://schemas.openxmlformats.org/presentationml/2006/ole">
            <p:oleObj spid="_x0000_s74755" name="Equation" r:id="rId4" imgW="2209680" imgH="444240" progId="Equation.3">
              <p:embed/>
            </p:oleObj>
          </a:graphicData>
        </a:graphic>
      </p:graphicFrame>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22" name="Object 2"/>
          <p:cNvGraphicFramePr>
            <a:graphicFrameLocks noChangeAspect="1"/>
          </p:cNvGraphicFramePr>
          <p:nvPr/>
        </p:nvGraphicFramePr>
        <p:xfrm>
          <a:off x="228600" y="3657600"/>
          <a:ext cx="8763000" cy="1644650"/>
        </p:xfrm>
        <a:graphic>
          <a:graphicData uri="http://schemas.openxmlformats.org/presentationml/2006/ole">
            <p:oleObj spid="_x0000_s75778" name="Visio" r:id="rId3" imgW="6986829" imgH="1311120" progId="Visio.Drawing.6">
              <p:embed/>
            </p:oleObj>
          </a:graphicData>
        </a:graphic>
      </p:graphicFrame>
      <p:sp>
        <p:nvSpPr>
          <p:cNvPr id="49156" name="Rectangle 3"/>
          <p:cNvSpPr>
            <a:spLocks noGrp="1" noChangeArrowheads="1"/>
          </p:cNvSpPr>
          <p:nvPr>
            <p:ph type="title"/>
          </p:nvPr>
        </p:nvSpPr>
        <p:spPr/>
        <p:txBody>
          <a:bodyPr/>
          <a:lstStyle/>
          <a:p>
            <a:r>
              <a:rPr lang="en-US" smtClean="0"/>
              <a:t>Illustrating AdaBoost</a:t>
            </a:r>
          </a:p>
        </p:txBody>
      </p:sp>
      <p:grpSp>
        <p:nvGrpSpPr>
          <p:cNvPr id="2" name="Group 4"/>
          <p:cNvGrpSpPr>
            <a:grpSpLocks/>
          </p:cNvGrpSpPr>
          <p:nvPr/>
        </p:nvGrpSpPr>
        <p:grpSpPr bwMode="auto">
          <a:xfrm>
            <a:off x="1828800" y="1295400"/>
            <a:ext cx="6781800" cy="1752600"/>
            <a:chOff x="1152" y="816"/>
            <a:chExt cx="4272" cy="1104"/>
          </a:xfrm>
        </p:grpSpPr>
        <p:grpSp>
          <p:nvGrpSpPr>
            <p:cNvPr id="3" name="Group 5"/>
            <p:cNvGrpSpPr>
              <a:grpSpLocks/>
            </p:cNvGrpSpPr>
            <p:nvPr/>
          </p:nvGrpSpPr>
          <p:grpSpPr bwMode="auto">
            <a:xfrm>
              <a:off x="1152" y="1584"/>
              <a:ext cx="2784" cy="336"/>
              <a:chOff x="1152" y="1584"/>
              <a:chExt cx="2784" cy="336"/>
            </a:xfrm>
          </p:grpSpPr>
          <p:sp>
            <p:nvSpPr>
              <p:cNvPr id="49173" name="Rectangle 6"/>
              <p:cNvSpPr>
                <a:spLocks noChangeArrowheads="1"/>
              </p:cNvSpPr>
              <p:nvPr/>
            </p:nvSpPr>
            <p:spPr bwMode="auto">
              <a:xfrm>
                <a:off x="1152" y="1584"/>
                <a:ext cx="240" cy="336"/>
              </a:xfrm>
              <a:prstGeom prst="rect">
                <a:avLst/>
              </a:prstGeom>
              <a:noFill/>
              <a:ln w="31750">
                <a:solidFill>
                  <a:srgbClr val="993300"/>
                </a:solidFill>
                <a:miter lim="800000"/>
                <a:headEnd/>
                <a:tailEnd/>
              </a:ln>
            </p:spPr>
            <p:txBody>
              <a:bodyPr wrap="none" anchor="ctr"/>
              <a:lstStyle/>
              <a:p>
                <a:endParaRPr lang="en-US"/>
              </a:p>
            </p:txBody>
          </p:sp>
          <p:sp>
            <p:nvSpPr>
              <p:cNvPr id="49174" name="Rectangle 7"/>
              <p:cNvSpPr>
                <a:spLocks noChangeArrowheads="1"/>
              </p:cNvSpPr>
              <p:nvPr/>
            </p:nvSpPr>
            <p:spPr bwMode="auto">
              <a:xfrm>
                <a:off x="1632" y="1584"/>
                <a:ext cx="240" cy="336"/>
              </a:xfrm>
              <a:prstGeom prst="rect">
                <a:avLst/>
              </a:prstGeom>
              <a:noFill/>
              <a:ln w="31750">
                <a:solidFill>
                  <a:srgbClr val="993300"/>
                </a:solidFill>
                <a:miter lim="800000"/>
                <a:headEnd/>
                <a:tailEnd/>
              </a:ln>
            </p:spPr>
            <p:txBody>
              <a:bodyPr wrap="none" anchor="ctr"/>
              <a:lstStyle/>
              <a:p>
                <a:endParaRPr lang="en-US"/>
              </a:p>
            </p:txBody>
          </p:sp>
          <p:sp>
            <p:nvSpPr>
              <p:cNvPr id="49175" name="Rectangle 8"/>
              <p:cNvSpPr>
                <a:spLocks noChangeArrowheads="1"/>
              </p:cNvSpPr>
              <p:nvPr/>
            </p:nvSpPr>
            <p:spPr bwMode="auto">
              <a:xfrm>
                <a:off x="2352" y="1584"/>
                <a:ext cx="240" cy="336"/>
              </a:xfrm>
              <a:prstGeom prst="rect">
                <a:avLst/>
              </a:prstGeom>
              <a:noFill/>
              <a:ln w="31750">
                <a:solidFill>
                  <a:srgbClr val="993300"/>
                </a:solidFill>
                <a:miter lim="800000"/>
                <a:headEnd/>
                <a:tailEnd/>
              </a:ln>
            </p:spPr>
            <p:txBody>
              <a:bodyPr wrap="none" anchor="ctr"/>
              <a:lstStyle/>
              <a:p>
                <a:endParaRPr lang="en-US"/>
              </a:p>
            </p:txBody>
          </p:sp>
          <p:sp>
            <p:nvSpPr>
              <p:cNvPr id="49176" name="Rectangle 9"/>
              <p:cNvSpPr>
                <a:spLocks noChangeArrowheads="1"/>
              </p:cNvSpPr>
              <p:nvPr/>
            </p:nvSpPr>
            <p:spPr bwMode="auto">
              <a:xfrm>
                <a:off x="2592" y="1584"/>
                <a:ext cx="240" cy="336"/>
              </a:xfrm>
              <a:prstGeom prst="rect">
                <a:avLst/>
              </a:prstGeom>
              <a:noFill/>
              <a:ln w="31750">
                <a:solidFill>
                  <a:srgbClr val="993300"/>
                </a:solidFill>
                <a:miter lim="800000"/>
                <a:headEnd/>
                <a:tailEnd/>
              </a:ln>
            </p:spPr>
            <p:txBody>
              <a:bodyPr wrap="none" anchor="ctr"/>
              <a:lstStyle/>
              <a:p>
                <a:endParaRPr lang="en-US"/>
              </a:p>
            </p:txBody>
          </p:sp>
          <p:sp>
            <p:nvSpPr>
              <p:cNvPr id="49177" name="Rectangle 10"/>
              <p:cNvSpPr>
                <a:spLocks noChangeArrowheads="1"/>
              </p:cNvSpPr>
              <p:nvPr/>
            </p:nvSpPr>
            <p:spPr bwMode="auto">
              <a:xfrm>
                <a:off x="3072" y="1584"/>
                <a:ext cx="240" cy="336"/>
              </a:xfrm>
              <a:prstGeom prst="rect">
                <a:avLst/>
              </a:prstGeom>
              <a:noFill/>
              <a:ln w="31750">
                <a:solidFill>
                  <a:srgbClr val="993300"/>
                </a:solidFill>
                <a:miter lim="800000"/>
                <a:headEnd/>
                <a:tailEnd/>
              </a:ln>
            </p:spPr>
            <p:txBody>
              <a:bodyPr wrap="none" anchor="ctr"/>
              <a:lstStyle/>
              <a:p>
                <a:endParaRPr lang="en-US"/>
              </a:p>
            </p:txBody>
          </p:sp>
          <p:sp>
            <p:nvSpPr>
              <p:cNvPr id="49178" name="Rectangle 11"/>
              <p:cNvSpPr>
                <a:spLocks noChangeArrowheads="1"/>
              </p:cNvSpPr>
              <p:nvPr/>
            </p:nvSpPr>
            <p:spPr bwMode="auto">
              <a:xfrm>
                <a:off x="3696" y="1584"/>
                <a:ext cx="240" cy="336"/>
              </a:xfrm>
              <a:prstGeom prst="rect">
                <a:avLst/>
              </a:prstGeom>
              <a:noFill/>
              <a:ln w="31750">
                <a:solidFill>
                  <a:srgbClr val="993300"/>
                </a:solidFill>
                <a:miter lim="800000"/>
                <a:headEnd/>
                <a:tailEnd/>
              </a:ln>
            </p:spPr>
            <p:txBody>
              <a:bodyPr wrap="none" anchor="ctr"/>
              <a:lstStyle/>
              <a:p>
                <a:endParaRPr lang="en-US"/>
              </a:p>
            </p:txBody>
          </p:sp>
        </p:grpSp>
        <p:sp>
          <p:nvSpPr>
            <p:cNvPr id="49171" name="Line 12"/>
            <p:cNvSpPr>
              <a:spLocks noChangeShapeType="1"/>
            </p:cNvSpPr>
            <p:nvPr/>
          </p:nvSpPr>
          <p:spPr bwMode="auto">
            <a:xfrm flipV="1">
              <a:off x="3936" y="1152"/>
              <a:ext cx="480" cy="480"/>
            </a:xfrm>
            <a:prstGeom prst="line">
              <a:avLst/>
            </a:prstGeom>
            <a:noFill/>
            <a:ln w="12700">
              <a:solidFill>
                <a:schemeClr val="tx1"/>
              </a:solidFill>
              <a:round/>
              <a:headEnd/>
              <a:tailEnd type="triangle" w="med" len="med"/>
            </a:ln>
          </p:spPr>
          <p:txBody>
            <a:bodyPr/>
            <a:lstStyle/>
            <a:p>
              <a:endParaRPr lang="en-US"/>
            </a:p>
          </p:txBody>
        </p:sp>
        <p:sp>
          <p:nvSpPr>
            <p:cNvPr id="49172" name="Text Box 13"/>
            <p:cNvSpPr txBox="1">
              <a:spLocks noChangeArrowheads="1"/>
            </p:cNvSpPr>
            <p:nvPr/>
          </p:nvSpPr>
          <p:spPr bwMode="auto">
            <a:xfrm>
              <a:off x="4464" y="816"/>
              <a:ext cx="960" cy="404"/>
            </a:xfrm>
            <a:prstGeom prst="rect">
              <a:avLst/>
            </a:prstGeom>
            <a:noFill/>
            <a:ln w="12700">
              <a:noFill/>
              <a:miter lim="800000"/>
              <a:headEnd/>
              <a:tailEnd/>
            </a:ln>
          </p:spPr>
          <p:txBody>
            <a:bodyPr>
              <a:spAutoFit/>
            </a:bodyPr>
            <a:lstStyle/>
            <a:p>
              <a:pPr>
                <a:spcBef>
                  <a:spcPct val="50000"/>
                </a:spcBef>
              </a:pPr>
              <a:r>
                <a:rPr lang="en-US" sz="1800" b="0"/>
                <a:t>Data points for training</a:t>
              </a:r>
            </a:p>
          </p:txBody>
        </p:sp>
      </p:grpSp>
      <p:grpSp>
        <p:nvGrpSpPr>
          <p:cNvPr id="4" name="Group 14"/>
          <p:cNvGrpSpPr>
            <a:grpSpLocks/>
          </p:cNvGrpSpPr>
          <p:nvPr/>
        </p:nvGrpSpPr>
        <p:grpSpPr bwMode="auto">
          <a:xfrm>
            <a:off x="304800" y="1295400"/>
            <a:ext cx="6781800" cy="1752600"/>
            <a:chOff x="192" y="816"/>
            <a:chExt cx="4272" cy="1104"/>
          </a:xfrm>
        </p:grpSpPr>
        <p:sp>
          <p:nvSpPr>
            <p:cNvPr id="49168" name="AutoShape 15"/>
            <p:cNvSpPr>
              <a:spLocks/>
            </p:cNvSpPr>
            <p:nvPr/>
          </p:nvSpPr>
          <p:spPr bwMode="auto">
            <a:xfrm rot="-5400000">
              <a:off x="2520" y="-15"/>
              <a:ext cx="240" cy="2496"/>
            </a:xfrm>
            <a:prstGeom prst="rightBrace">
              <a:avLst>
                <a:gd name="adj1" fmla="val 86667"/>
                <a:gd name="adj2" fmla="val 50000"/>
              </a:avLst>
            </a:prstGeom>
            <a:noFill/>
            <a:ln w="12700">
              <a:solidFill>
                <a:schemeClr val="tx1"/>
              </a:solidFill>
              <a:round/>
              <a:headEnd/>
              <a:tailEnd/>
            </a:ln>
          </p:spPr>
          <p:txBody>
            <a:bodyPr wrap="none" anchor="ctr"/>
            <a:lstStyle/>
            <a:p>
              <a:endParaRPr lang="en-US"/>
            </a:p>
          </p:txBody>
        </p:sp>
        <p:sp>
          <p:nvSpPr>
            <p:cNvPr id="49169" name="Text Box 16"/>
            <p:cNvSpPr txBox="1">
              <a:spLocks noChangeArrowheads="1"/>
            </p:cNvSpPr>
            <p:nvPr/>
          </p:nvSpPr>
          <p:spPr bwMode="auto">
            <a:xfrm>
              <a:off x="1488" y="816"/>
              <a:ext cx="2400" cy="231"/>
            </a:xfrm>
            <a:prstGeom prst="rect">
              <a:avLst/>
            </a:prstGeom>
            <a:noFill/>
            <a:ln w="12700">
              <a:noFill/>
              <a:miter lim="800000"/>
              <a:headEnd/>
              <a:tailEnd/>
            </a:ln>
          </p:spPr>
          <p:txBody>
            <a:bodyPr>
              <a:spAutoFit/>
            </a:bodyPr>
            <a:lstStyle/>
            <a:p>
              <a:pPr>
                <a:spcBef>
                  <a:spcPct val="50000"/>
                </a:spcBef>
              </a:pPr>
              <a:r>
                <a:rPr lang="en-US" sz="1800" b="0"/>
                <a:t>Initial weights for each data point</a:t>
              </a:r>
            </a:p>
          </p:txBody>
        </p:sp>
        <p:graphicFrame>
          <p:nvGraphicFramePr>
            <p:cNvPr id="49155" name="Object 17"/>
            <p:cNvGraphicFramePr>
              <a:graphicFrameLocks noChangeAspect="1"/>
            </p:cNvGraphicFramePr>
            <p:nvPr/>
          </p:nvGraphicFramePr>
          <p:xfrm>
            <a:off x="192" y="1373"/>
            <a:ext cx="4272" cy="547"/>
          </p:xfrm>
          <a:graphic>
            <a:graphicData uri="http://schemas.openxmlformats.org/presentationml/2006/ole">
              <p:oleObj spid="_x0000_s75779" name="Visio" r:id="rId4" imgW="5441391" imgH="704436" progId="Visio.Drawing.6">
                <p:embed/>
              </p:oleObj>
            </a:graphicData>
          </a:graphic>
        </p:graphicFrame>
      </p:grpSp>
      <p:grpSp>
        <p:nvGrpSpPr>
          <p:cNvPr id="5" name="Group 18"/>
          <p:cNvGrpSpPr>
            <a:grpSpLocks/>
          </p:cNvGrpSpPr>
          <p:nvPr/>
        </p:nvGrpSpPr>
        <p:grpSpPr bwMode="auto">
          <a:xfrm>
            <a:off x="2209800" y="2057400"/>
            <a:ext cx="5486400" cy="2895600"/>
            <a:chOff x="1392" y="1296"/>
            <a:chExt cx="3456" cy="1824"/>
          </a:xfrm>
        </p:grpSpPr>
        <p:grpSp>
          <p:nvGrpSpPr>
            <p:cNvPr id="6" name="Group 19"/>
            <p:cNvGrpSpPr>
              <a:grpSpLocks/>
            </p:cNvGrpSpPr>
            <p:nvPr/>
          </p:nvGrpSpPr>
          <p:grpSpPr bwMode="auto">
            <a:xfrm>
              <a:off x="1392" y="2784"/>
              <a:ext cx="2544" cy="336"/>
              <a:chOff x="1392" y="2496"/>
              <a:chExt cx="2544" cy="336"/>
            </a:xfrm>
          </p:grpSpPr>
          <p:sp>
            <p:nvSpPr>
              <p:cNvPr id="49162" name="Rectangle 20"/>
              <p:cNvSpPr>
                <a:spLocks noChangeArrowheads="1"/>
              </p:cNvSpPr>
              <p:nvPr/>
            </p:nvSpPr>
            <p:spPr bwMode="auto">
              <a:xfrm>
                <a:off x="3456" y="2496"/>
                <a:ext cx="240" cy="336"/>
              </a:xfrm>
              <a:prstGeom prst="rect">
                <a:avLst/>
              </a:prstGeom>
              <a:noFill/>
              <a:ln w="31750">
                <a:solidFill>
                  <a:srgbClr val="993300"/>
                </a:solidFill>
                <a:miter lim="800000"/>
                <a:headEnd/>
                <a:tailEnd/>
              </a:ln>
            </p:spPr>
            <p:txBody>
              <a:bodyPr wrap="none" anchor="ctr"/>
              <a:lstStyle/>
              <a:p>
                <a:endParaRPr lang="en-US"/>
              </a:p>
            </p:txBody>
          </p:sp>
          <p:sp>
            <p:nvSpPr>
              <p:cNvPr id="49163" name="Rectangle 21"/>
              <p:cNvSpPr>
                <a:spLocks noChangeArrowheads="1"/>
              </p:cNvSpPr>
              <p:nvPr/>
            </p:nvSpPr>
            <p:spPr bwMode="auto">
              <a:xfrm>
                <a:off x="3696" y="2496"/>
                <a:ext cx="240" cy="336"/>
              </a:xfrm>
              <a:prstGeom prst="rect">
                <a:avLst/>
              </a:prstGeom>
              <a:noFill/>
              <a:ln w="31750">
                <a:solidFill>
                  <a:srgbClr val="993300"/>
                </a:solidFill>
                <a:miter lim="800000"/>
                <a:headEnd/>
                <a:tailEnd/>
              </a:ln>
            </p:spPr>
            <p:txBody>
              <a:bodyPr wrap="none" anchor="ctr"/>
              <a:lstStyle/>
              <a:p>
                <a:endParaRPr lang="en-US"/>
              </a:p>
            </p:txBody>
          </p:sp>
          <p:sp>
            <p:nvSpPr>
              <p:cNvPr id="49164" name="Rectangle 22"/>
              <p:cNvSpPr>
                <a:spLocks noChangeArrowheads="1"/>
              </p:cNvSpPr>
              <p:nvPr/>
            </p:nvSpPr>
            <p:spPr bwMode="auto">
              <a:xfrm>
                <a:off x="2592" y="2496"/>
                <a:ext cx="240" cy="336"/>
              </a:xfrm>
              <a:prstGeom prst="rect">
                <a:avLst/>
              </a:prstGeom>
              <a:noFill/>
              <a:ln w="31750">
                <a:solidFill>
                  <a:srgbClr val="993300"/>
                </a:solidFill>
                <a:miter lim="800000"/>
                <a:headEnd/>
                <a:tailEnd/>
              </a:ln>
            </p:spPr>
            <p:txBody>
              <a:bodyPr wrap="none" anchor="ctr"/>
              <a:lstStyle/>
              <a:p>
                <a:endParaRPr lang="en-US"/>
              </a:p>
            </p:txBody>
          </p:sp>
          <p:sp>
            <p:nvSpPr>
              <p:cNvPr id="49165" name="Rectangle 23"/>
              <p:cNvSpPr>
                <a:spLocks noChangeArrowheads="1"/>
              </p:cNvSpPr>
              <p:nvPr/>
            </p:nvSpPr>
            <p:spPr bwMode="auto">
              <a:xfrm>
                <a:off x="3072" y="2496"/>
                <a:ext cx="240" cy="336"/>
              </a:xfrm>
              <a:prstGeom prst="rect">
                <a:avLst/>
              </a:prstGeom>
              <a:noFill/>
              <a:ln w="31750">
                <a:solidFill>
                  <a:srgbClr val="993300"/>
                </a:solidFill>
                <a:miter lim="800000"/>
                <a:headEnd/>
                <a:tailEnd/>
              </a:ln>
            </p:spPr>
            <p:txBody>
              <a:bodyPr wrap="none" anchor="ctr"/>
              <a:lstStyle/>
              <a:p>
                <a:endParaRPr lang="en-US"/>
              </a:p>
            </p:txBody>
          </p:sp>
          <p:sp>
            <p:nvSpPr>
              <p:cNvPr id="49166" name="Rectangle 24"/>
              <p:cNvSpPr>
                <a:spLocks noChangeArrowheads="1"/>
              </p:cNvSpPr>
              <p:nvPr/>
            </p:nvSpPr>
            <p:spPr bwMode="auto">
              <a:xfrm>
                <a:off x="2112" y="2496"/>
                <a:ext cx="240" cy="336"/>
              </a:xfrm>
              <a:prstGeom prst="rect">
                <a:avLst/>
              </a:prstGeom>
              <a:noFill/>
              <a:ln w="31750">
                <a:solidFill>
                  <a:srgbClr val="993300"/>
                </a:solidFill>
                <a:miter lim="800000"/>
                <a:headEnd/>
                <a:tailEnd/>
              </a:ln>
            </p:spPr>
            <p:txBody>
              <a:bodyPr wrap="none" anchor="ctr"/>
              <a:lstStyle/>
              <a:p>
                <a:endParaRPr lang="en-US"/>
              </a:p>
            </p:txBody>
          </p:sp>
          <p:sp>
            <p:nvSpPr>
              <p:cNvPr id="49167" name="Rectangle 25"/>
              <p:cNvSpPr>
                <a:spLocks noChangeArrowheads="1"/>
              </p:cNvSpPr>
              <p:nvPr/>
            </p:nvSpPr>
            <p:spPr bwMode="auto">
              <a:xfrm>
                <a:off x="1392" y="2496"/>
                <a:ext cx="240" cy="336"/>
              </a:xfrm>
              <a:prstGeom prst="rect">
                <a:avLst/>
              </a:prstGeom>
              <a:noFill/>
              <a:ln w="31750">
                <a:solidFill>
                  <a:srgbClr val="993300"/>
                </a:solidFill>
                <a:miter lim="800000"/>
                <a:headEnd/>
                <a:tailEnd/>
              </a:ln>
            </p:spPr>
            <p:txBody>
              <a:bodyPr wrap="none" anchor="ctr"/>
              <a:lstStyle/>
              <a:p>
                <a:endParaRPr lang="en-US"/>
              </a:p>
            </p:txBody>
          </p:sp>
        </p:grpSp>
        <p:sp>
          <p:nvSpPr>
            <p:cNvPr id="49161" name="Line 26"/>
            <p:cNvSpPr>
              <a:spLocks noChangeShapeType="1"/>
            </p:cNvSpPr>
            <p:nvPr/>
          </p:nvSpPr>
          <p:spPr bwMode="auto">
            <a:xfrm flipV="1">
              <a:off x="3936" y="1296"/>
              <a:ext cx="912" cy="1488"/>
            </a:xfrm>
            <a:prstGeom prst="line">
              <a:avLst/>
            </a:prstGeom>
            <a:noFill/>
            <a:ln w="12700">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059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smtClean="0"/>
              <a:t>Illustrating AdaBoost</a:t>
            </a:r>
          </a:p>
        </p:txBody>
      </p:sp>
      <p:graphicFrame>
        <p:nvGraphicFramePr>
          <p:cNvPr id="50178" name="Object 3"/>
          <p:cNvGraphicFramePr>
            <a:graphicFrameLocks noChangeAspect="1"/>
          </p:cNvGraphicFramePr>
          <p:nvPr>
            <p:ph idx="1"/>
          </p:nvPr>
        </p:nvGraphicFramePr>
        <p:xfrm>
          <a:off x="1066800" y="1066800"/>
          <a:ext cx="6961188" cy="5181600"/>
        </p:xfrm>
        <a:graphic>
          <a:graphicData uri="http://schemas.openxmlformats.org/presentationml/2006/ole">
            <p:oleObj spid="_x0000_s76802" name="Visio" r:id="rId3" imgW="7014921" imgH="5220826" progId="Visio.Drawing.6">
              <p:embed/>
            </p:oleObj>
          </a:graphicData>
        </a:graphic>
      </p:graphicFrame>
      <p:sp>
        <p:nvSpPr>
          <p:cNvPr id="50180" name="Rectangle 4"/>
          <p:cNvSpPr>
            <a:spLocks noChangeArrowheads="1"/>
          </p:cNvSpPr>
          <p:nvPr/>
        </p:nvSpPr>
        <p:spPr bwMode="auto">
          <a:xfrm>
            <a:off x="2590800" y="1600200"/>
            <a:ext cx="304800" cy="381000"/>
          </a:xfrm>
          <a:prstGeom prst="rect">
            <a:avLst/>
          </a:prstGeom>
          <a:noFill/>
          <a:ln w="38100">
            <a:solidFill>
              <a:srgbClr val="CC3300"/>
            </a:solidFill>
            <a:miter lim="800000"/>
            <a:headEnd/>
            <a:tailEnd/>
          </a:ln>
        </p:spPr>
        <p:txBody>
          <a:bodyPr wrap="none" anchor="ctr"/>
          <a:lstStyle/>
          <a:p>
            <a:endParaRPr lang="en-US"/>
          </a:p>
        </p:txBody>
      </p:sp>
      <p:sp>
        <p:nvSpPr>
          <p:cNvPr id="50181" name="Rectangle 5"/>
          <p:cNvSpPr>
            <a:spLocks noChangeArrowheads="1"/>
          </p:cNvSpPr>
          <p:nvPr/>
        </p:nvSpPr>
        <p:spPr bwMode="auto">
          <a:xfrm>
            <a:off x="4114800" y="1600200"/>
            <a:ext cx="304800" cy="381000"/>
          </a:xfrm>
          <a:prstGeom prst="rect">
            <a:avLst/>
          </a:prstGeom>
          <a:noFill/>
          <a:ln w="38100">
            <a:solidFill>
              <a:srgbClr val="CC3300"/>
            </a:solidFill>
            <a:miter lim="800000"/>
            <a:headEnd/>
            <a:tailEnd/>
          </a:ln>
        </p:spPr>
        <p:txBody>
          <a:bodyPr wrap="none" anchor="ctr"/>
          <a:lstStyle/>
          <a:p>
            <a:endParaRPr lang="en-US"/>
          </a:p>
        </p:txBody>
      </p:sp>
      <p:sp>
        <p:nvSpPr>
          <p:cNvPr id="50182" name="Rectangle 6"/>
          <p:cNvSpPr>
            <a:spLocks noChangeArrowheads="1"/>
          </p:cNvSpPr>
          <p:nvPr/>
        </p:nvSpPr>
        <p:spPr bwMode="auto">
          <a:xfrm>
            <a:off x="5181600" y="1600200"/>
            <a:ext cx="304800" cy="381000"/>
          </a:xfrm>
          <a:prstGeom prst="rect">
            <a:avLst/>
          </a:prstGeom>
          <a:noFill/>
          <a:ln w="38100">
            <a:solidFill>
              <a:srgbClr val="CC3300"/>
            </a:solidFill>
            <a:miter lim="800000"/>
            <a:headEnd/>
            <a:tailEnd/>
          </a:ln>
        </p:spPr>
        <p:txBody>
          <a:bodyPr wrap="none" anchor="ctr"/>
          <a:lstStyle/>
          <a:p>
            <a:endParaRPr lang="en-US"/>
          </a:p>
        </p:txBody>
      </p:sp>
      <p:sp>
        <p:nvSpPr>
          <p:cNvPr id="50183" name="Rectangle 7"/>
          <p:cNvSpPr>
            <a:spLocks noChangeArrowheads="1"/>
          </p:cNvSpPr>
          <p:nvPr/>
        </p:nvSpPr>
        <p:spPr bwMode="auto">
          <a:xfrm>
            <a:off x="4724400" y="1600200"/>
            <a:ext cx="304800" cy="381000"/>
          </a:xfrm>
          <a:prstGeom prst="rect">
            <a:avLst/>
          </a:prstGeom>
          <a:noFill/>
          <a:ln w="38100">
            <a:solidFill>
              <a:srgbClr val="CC3300"/>
            </a:solidFill>
            <a:miter lim="800000"/>
            <a:headEnd/>
            <a:tailEnd/>
          </a:ln>
        </p:spPr>
        <p:txBody>
          <a:bodyPr wrap="none" anchor="ctr"/>
          <a:lstStyle/>
          <a:p>
            <a:endParaRPr lang="en-US"/>
          </a:p>
        </p:txBody>
      </p:sp>
      <p:sp>
        <p:nvSpPr>
          <p:cNvPr id="50184" name="Rectangle 8"/>
          <p:cNvSpPr>
            <a:spLocks noChangeArrowheads="1"/>
          </p:cNvSpPr>
          <p:nvPr/>
        </p:nvSpPr>
        <p:spPr bwMode="auto">
          <a:xfrm>
            <a:off x="5486400" y="1600200"/>
            <a:ext cx="304800" cy="381000"/>
          </a:xfrm>
          <a:prstGeom prst="rect">
            <a:avLst/>
          </a:prstGeom>
          <a:noFill/>
          <a:ln w="38100">
            <a:solidFill>
              <a:srgbClr val="CC3300"/>
            </a:solidFill>
            <a:miter lim="800000"/>
            <a:headEnd/>
            <a:tailEnd/>
          </a:ln>
        </p:spPr>
        <p:txBody>
          <a:bodyPr wrap="none" anchor="ctr"/>
          <a:lstStyle/>
          <a:p>
            <a:endParaRPr lang="en-US"/>
          </a:p>
        </p:txBody>
      </p:sp>
      <p:sp>
        <p:nvSpPr>
          <p:cNvPr id="50185" name="Rectangle 9"/>
          <p:cNvSpPr>
            <a:spLocks noChangeArrowheads="1"/>
          </p:cNvSpPr>
          <p:nvPr/>
        </p:nvSpPr>
        <p:spPr bwMode="auto">
          <a:xfrm>
            <a:off x="3505200" y="1600200"/>
            <a:ext cx="304800" cy="381000"/>
          </a:xfrm>
          <a:prstGeom prst="rect">
            <a:avLst/>
          </a:prstGeom>
          <a:noFill/>
          <a:ln w="38100">
            <a:solidFill>
              <a:srgbClr val="CC3300"/>
            </a:solidFill>
            <a:miter lim="800000"/>
            <a:headEnd/>
            <a:tailEnd/>
          </a:ln>
        </p:spPr>
        <p:txBody>
          <a:bodyPr wrap="none" anchor="ctr"/>
          <a:lstStyle/>
          <a:p>
            <a:endParaRPr lang="en-US"/>
          </a:p>
        </p:txBody>
      </p:sp>
      <p:sp>
        <p:nvSpPr>
          <p:cNvPr id="50186" name="Rectangle 10"/>
          <p:cNvSpPr>
            <a:spLocks noChangeArrowheads="1"/>
          </p:cNvSpPr>
          <p:nvPr/>
        </p:nvSpPr>
        <p:spPr bwMode="auto">
          <a:xfrm>
            <a:off x="2286000" y="2971800"/>
            <a:ext cx="304800" cy="381000"/>
          </a:xfrm>
          <a:prstGeom prst="rect">
            <a:avLst/>
          </a:prstGeom>
          <a:noFill/>
          <a:ln w="38100">
            <a:solidFill>
              <a:srgbClr val="CC3300"/>
            </a:solidFill>
            <a:miter lim="800000"/>
            <a:headEnd/>
            <a:tailEnd/>
          </a:ln>
        </p:spPr>
        <p:txBody>
          <a:bodyPr wrap="none" anchor="ctr"/>
          <a:lstStyle/>
          <a:p>
            <a:endParaRPr lang="en-US"/>
          </a:p>
        </p:txBody>
      </p:sp>
      <p:sp>
        <p:nvSpPr>
          <p:cNvPr id="50187" name="Rectangle 11"/>
          <p:cNvSpPr>
            <a:spLocks noChangeArrowheads="1"/>
          </p:cNvSpPr>
          <p:nvPr/>
        </p:nvSpPr>
        <p:spPr bwMode="auto">
          <a:xfrm>
            <a:off x="2590800" y="2971800"/>
            <a:ext cx="304800" cy="381000"/>
          </a:xfrm>
          <a:prstGeom prst="rect">
            <a:avLst/>
          </a:prstGeom>
          <a:noFill/>
          <a:ln w="38100">
            <a:solidFill>
              <a:srgbClr val="CC3300"/>
            </a:solidFill>
            <a:miter lim="800000"/>
            <a:headEnd/>
            <a:tailEnd/>
          </a:ln>
        </p:spPr>
        <p:txBody>
          <a:bodyPr wrap="none" anchor="ctr"/>
          <a:lstStyle/>
          <a:p>
            <a:endParaRPr lang="en-US"/>
          </a:p>
        </p:txBody>
      </p:sp>
      <p:sp>
        <p:nvSpPr>
          <p:cNvPr id="50188" name="Rectangle 12"/>
          <p:cNvSpPr>
            <a:spLocks noChangeArrowheads="1"/>
          </p:cNvSpPr>
          <p:nvPr/>
        </p:nvSpPr>
        <p:spPr bwMode="auto">
          <a:xfrm>
            <a:off x="2895600" y="2971800"/>
            <a:ext cx="304800" cy="381000"/>
          </a:xfrm>
          <a:prstGeom prst="rect">
            <a:avLst/>
          </a:prstGeom>
          <a:noFill/>
          <a:ln w="38100">
            <a:solidFill>
              <a:srgbClr val="CC3300"/>
            </a:solidFill>
            <a:miter lim="800000"/>
            <a:headEnd/>
            <a:tailEnd/>
          </a:ln>
        </p:spPr>
        <p:txBody>
          <a:bodyPr wrap="none" anchor="ctr"/>
          <a:lstStyle/>
          <a:p>
            <a:endParaRPr lang="en-US"/>
          </a:p>
        </p:txBody>
      </p:sp>
      <p:sp>
        <p:nvSpPr>
          <p:cNvPr id="50189" name="Rectangle 13"/>
          <p:cNvSpPr>
            <a:spLocks noChangeArrowheads="1"/>
          </p:cNvSpPr>
          <p:nvPr/>
        </p:nvSpPr>
        <p:spPr bwMode="auto">
          <a:xfrm>
            <a:off x="5181600" y="2971800"/>
            <a:ext cx="304800" cy="381000"/>
          </a:xfrm>
          <a:prstGeom prst="rect">
            <a:avLst/>
          </a:prstGeom>
          <a:noFill/>
          <a:ln w="38100">
            <a:solidFill>
              <a:srgbClr val="CC3300"/>
            </a:solidFill>
            <a:miter lim="800000"/>
            <a:headEnd/>
            <a:tailEnd/>
          </a:ln>
        </p:spPr>
        <p:txBody>
          <a:bodyPr wrap="none" anchor="ctr"/>
          <a:lstStyle/>
          <a:p>
            <a:endParaRPr lang="en-US"/>
          </a:p>
        </p:txBody>
      </p:sp>
      <p:sp>
        <p:nvSpPr>
          <p:cNvPr id="50190" name="Rectangle 14"/>
          <p:cNvSpPr>
            <a:spLocks noChangeArrowheads="1"/>
          </p:cNvSpPr>
          <p:nvPr/>
        </p:nvSpPr>
        <p:spPr bwMode="auto">
          <a:xfrm>
            <a:off x="5486400" y="2971800"/>
            <a:ext cx="304800" cy="381000"/>
          </a:xfrm>
          <a:prstGeom prst="rect">
            <a:avLst/>
          </a:prstGeom>
          <a:noFill/>
          <a:ln w="38100">
            <a:solidFill>
              <a:srgbClr val="CC3300"/>
            </a:solidFill>
            <a:miter lim="800000"/>
            <a:headEnd/>
            <a:tailEnd/>
          </a:ln>
        </p:spPr>
        <p:txBody>
          <a:bodyPr wrap="none" anchor="ctr"/>
          <a:lstStyle/>
          <a:p>
            <a:endParaRPr lang="en-US"/>
          </a:p>
        </p:txBody>
      </p:sp>
      <p:sp>
        <p:nvSpPr>
          <p:cNvPr id="50191" name="Rectangle 15"/>
          <p:cNvSpPr>
            <a:spLocks noChangeArrowheads="1"/>
          </p:cNvSpPr>
          <p:nvPr/>
        </p:nvSpPr>
        <p:spPr bwMode="auto">
          <a:xfrm>
            <a:off x="4114800" y="2971800"/>
            <a:ext cx="304800" cy="381000"/>
          </a:xfrm>
          <a:prstGeom prst="rect">
            <a:avLst/>
          </a:prstGeom>
          <a:noFill/>
          <a:ln w="38100">
            <a:solidFill>
              <a:srgbClr val="CC3300"/>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Thank You!</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274638"/>
            <a:ext cx="8229600" cy="563562"/>
          </a:xfrm>
        </p:spPr>
        <p:txBody>
          <a:bodyPr>
            <a:normAutofit fontScale="90000"/>
          </a:bodyPr>
          <a:lstStyle/>
          <a:p>
            <a:r>
              <a:rPr lang="en-US" dirty="0" smtClean="0"/>
              <a:t>Hunt’s Algorithm</a:t>
            </a:r>
          </a:p>
        </p:txBody>
      </p:sp>
      <p:sp>
        <p:nvSpPr>
          <p:cNvPr id="900099" name="Rectangle 3"/>
          <p:cNvSpPr>
            <a:spLocks noChangeArrowheads="1"/>
          </p:cNvSpPr>
          <p:nvPr/>
        </p:nvSpPr>
        <p:spPr bwMode="auto">
          <a:xfrm>
            <a:off x="304800" y="1447800"/>
            <a:ext cx="576263" cy="414338"/>
          </a:xfrm>
          <a:prstGeom prst="rect">
            <a:avLst/>
          </a:prstGeom>
          <a:solidFill>
            <a:srgbClr val="FFFFFF"/>
          </a:solidFill>
          <a:ln w="25400">
            <a:solidFill>
              <a:srgbClr val="3366FF"/>
            </a:solidFill>
            <a:miter lim="800000"/>
            <a:headEnd/>
            <a:tailEnd/>
          </a:ln>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grpSp>
        <p:nvGrpSpPr>
          <p:cNvPr id="2" name="Group 4"/>
          <p:cNvGrpSpPr>
            <a:grpSpLocks/>
          </p:cNvGrpSpPr>
          <p:nvPr/>
        </p:nvGrpSpPr>
        <p:grpSpPr bwMode="auto">
          <a:xfrm>
            <a:off x="990600" y="1143000"/>
            <a:ext cx="2168525" cy="1262063"/>
            <a:chOff x="624" y="720"/>
            <a:chExt cx="1366" cy="795"/>
          </a:xfrm>
        </p:grpSpPr>
        <p:grpSp>
          <p:nvGrpSpPr>
            <p:cNvPr id="3" name="Group 5"/>
            <p:cNvGrpSpPr>
              <a:grpSpLocks/>
            </p:cNvGrpSpPr>
            <p:nvPr/>
          </p:nvGrpSpPr>
          <p:grpSpPr bwMode="auto">
            <a:xfrm>
              <a:off x="864" y="720"/>
              <a:ext cx="1126" cy="795"/>
              <a:chOff x="480" y="2640"/>
              <a:chExt cx="1126" cy="795"/>
            </a:xfrm>
          </p:grpSpPr>
          <p:sp>
            <p:nvSpPr>
              <p:cNvPr id="14383" name="Oval 6"/>
              <p:cNvSpPr>
                <a:spLocks noChangeArrowheads="1"/>
              </p:cNvSpPr>
              <p:nvPr/>
            </p:nvSpPr>
            <p:spPr bwMode="auto">
              <a:xfrm>
                <a:off x="807" y="2640"/>
                <a:ext cx="436" cy="272"/>
              </a:xfrm>
              <a:prstGeom prst="ellipse">
                <a:avLst/>
              </a:prstGeom>
              <a:solidFill>
                <a:srgbClr val="FFFFFF"/>
              </a:solidFill>
              <a:ln w="25400">
                <a:solidFill>
                  <a:srgbClr val="3366FF"/>
                </a:solidFill>
                <a:round/>
                <a:headEnd/>
                <a:tailEnd/>
              </a:ln>
            </p:spPr>
            <p:txBody>
              <a:bodyPr wrap="none" anchor="ctr"/>
              <a:lstStyle/>
              <a:p>
                <a:pPr algn="ctr"/>
                <a:r>
                  <a:rPr lang="en-US" sz="1600" b="0">
                    <a:solidFill>
                      <a:srgbClr val="0033CC"/>
                    </a:solidFill>
                    <a:latin typeface="Times New Roman" charset="0"/>
                  </a:rPr>
                  <a:t>Refund</a:t>
                </a:r>
                <a:endParaRPr lang="en-US" sz="1600" b="0">
                  <a:latin typeface="Times New Roman" charset="0"/>
                </a:endParaRPr>
              </a:p>
            </p:txBody>
          </p:sp>
          <p:sp>
            <p:nvSpPr>
              <p:cNvPr id="14384" name="Line 7"/>
              <p:cNvSpPr>
                <a:spLocks noChangeShapeType="1"/>
              </p:cNvSpPr>
              <p:nvPr/>
            </p:nvSpPr>
            <p:spPr bwMode="auto">
              <a:xfrm flipH="1">
                <a:off x="661" y="2912"/>
                <a:ext cx="364" cy="224"/>
              </a:xfrm>
              <a:prstGeom prst="line">
                <a:avLst/>
              </a:prstGeom>
              <a:noFill/>
              <a:ln w="25400">
                <a:solidFill>
                  <a:srgbClr val="3366FF"/>
                </a:solidFill>
                <a:round/>
                <a:headEnd/>
                <a:tailEnd/>
              </a:ln>
            </p:spPr>
            <p:txBody>
              <a:bodyPr wrap="none" anchor="ctr"/>
              <a:lstStyle/>
              <a:p>
                <a:endParaRPr lang="en-US"/>
              </a:p>
            </p:txBody>
          </p:sp>
          <p:sp>
            <p:nvSpPr>
              <p:cNvPr id="14385" name="Line 8"/>
              <p:cNvSpPr>
                <a:spLocks noChangeShapeType="1"/>
              </p:cNvSpPr>
              <p:nvPr/>
            </p:nvSpPr>
            <p:spPr bwMode="auto">
              <a:xfrm>
                <a:off x="1025" y="2912"/>
                <a:ext cx="363" cy="224"/>
              </a:xfrm>
              <a:prstGeom prst="line">
                <a:avLst/>
              </a:prstGeom>
              <a:noFill/>
              <a:ln w="25400">
                <a:solidFill>
                  <a:srgbClr val="3366FF"/>
                </a:solidFill>
                <a:round/>
                <a:headEnd/>
                <a:tailEnd/>
              </a:ln>
            </p:spPr>
            <p:txBody>
              <a:bodyPr wrap="none" anchor="ctr"/>
              <a:lstStyle/>
              <a:p>
                <a:endParaRPr lang="en-US"/>
              </a:p>
            </p:txBody>
          </p:sp>
          <p:sp>
            <p:nvSpPr>
              <p:cNvPr id="14386" name="Rectangle 9"/>
              <p:cNvSpPr>
                <a:spLocks noChangeArrowheads="1"/>
              </p:cNvSpPr>
              <p:nvPr/>
            </p:nvSpPr>
            <p:spPr bwMode="auto">
              <a:xfrm>
                <a:off x="480" y="3136"/>
                <a:ext cx="363" cy="299"/>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charset="0"/>
                  </a:rPr>
                  <a:t>Don’t </a:t>
                </a:r>
              </a:p>
              <a:p>
                <a:pPr algn="ctr"/>
                <a:r>
                  <a:rPr lang="en-US" b="0">
                    <a:latin typeface="Times New Roman" charset="0"/>
                  </a:rPr>
                  <a:t>Cheat</a:t>
                </a:r>
                <a:endParaRPr lang="en-US" sz="1800" b="0">
                  <a:latin typeface="Times New Roman" charset="0"/>
                </a:endParaRPr>
              </a:p>
            </p:txBody>
          </p:sp>
          <p:sp>
            <p:nvSpPr>
              <p:cNvPr id="14387" name="Rectangle 10"/>
              <p:cNvSpPr>
                <a:spLocks noChangeArrowheads="1"/>
              </p:cNvSpPr>
              <p:nvPr/>
            </p:nvSpPr>
            <p:spPr bwMode="auto">
              <a:xfrm>
                <a:off x="1243" y="3136"/>
                <a:ext cx="363" cy="261"/>
              </a:xfrm>
              <a:prstGeom prst="rect">
                <a:avLst/>
              </a:prstGeom>
              <a:solidFill>
                <a:srgbClr val="FFFFFF"/>
              </a:solidFill>
              <a:ln w="25400">
                <a:solidFill>
                  <a:srgbClr val="3366FF"/>
                </a:solidFill>
                <a:miter lim="800000"/>
                <a:headEnd/>
                <a:tailEnd/>
              </a:ln>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14388" name="Text Box 11"/>
              <p:cNvSpPr txBox="1">
                <a:spLocks noChangeArrowheads="1"/>
              </p:cNvSpPr>
              <p:nvPr/>
            </p:nvSpPr>
            <p:spPr bwMode="auto">
              <a:xfrm>
                <a:off x="568" y="2869"/>
                <a:ext cx="315" cy="192"/>
              </a:xfrm>
              <a:prstGeom prst="rect">
                <a:avLst/>
              </a:prstGeom>
              <a:noFill/>
              <a:ln w="9525">
                <a:noFill/>
                <a:miter lim="800000"/>
                <a:headEnd/>
                <a:tailEnd/>
              </a:ln>
            </p:spPr>
            <p:txBody>
              <a:bodyPr wrap="none" anchor="ctr">
                <a:spAutoFit/>
              </a:bodyPr>
              <a:lstStyle/>
              <a:p>
                <a:pPr algn="ctr"/>
                <a:r>
                  <a:rPr lang="en-US">
                    <a:solidFill>
                      <a:srgbClr val="0066FF"/>
                    </a:solidFill>
                  </a:rPr>
                  <a:t>Yes</a:t>
                </a:r>
                <a:endParaRPr lang="en-US" sz="1800" b="0">
                  <a:latin typeface="Times New Roman" charset="0"/>
                </a:endParaRPr>
              </a:p>
            </p:txBody>
          </p:sp>
          <p:sp>
            <p:nvSpPr>
              <p:cNvPr id="14389" name="Text Box 12"/>
              <p:cNvSpPr txBox="1">
                <a:spLocks noChangeArrowheads="1"/>
              </p:cNvSpPr>
              <p:nvPr/>
            </p:nvSpPr>
            <p:spPr bwMode="auto">
              <a:xfrm>
                <a:off x="1260" y="2869"/>
                <a:ext cx="265" cy="192"/>
              </a:xfrm>
              <a:prstGeom prst="rect">
                <a:avLst/>
              </a:prstGeom>
              <a:noFill/>
              <a:ln w="9525">
                <a:noFill/>
                <a:miter lim="800000"/>
                <a:headEnd/>
                <a:tailEnd/>
              </a:ln>
            </p:spPr>
            <p:txBody>
              <a:bodyPr wrap="none" anchor="ctr">
                <a:spAutoFit/>
              </a:bodyPr>
              <a:lstStyle/>
              <a:p>
                <a:pPr algn="ctr"/>
                <a:r>
                  <a:rPr lang="en-US">
                    <a:solidFill>
                      <a:srgbClr val="0066FF"/>
                    </a:solidFill>
                  </a:rPr>
                  <a:t>No</a:t>
                </a:r>
                <a:endParaRPr lang="en-US" sz="2400" b="0">
                  <a:latin typeface="Times New Roman" charset="0"/>
                </a:endParaRPr>
              </a:p>
            </p:txBody>
          </p:sp>
        </p:grpSp>
        <p:sp>
          <p:nvSpPr>
            <p:cNvPr id="14382" name="Line 13"/>
            <p:cNvSpPr>
              <a:spLocks noChangeShapeType="1"/>
            </p:cNvSpPr>
            <p:nvPr/>
          </p:nvSpPr>
          <p:spPr bwMode="auto">
            <a:xfrm flipV="1">
              <a:off x="624" y="1056"/>
              <a:ext cx="240" cy="0"/>
            </a:xfrm>
            <a:prstGeom prst="line">
              <a:avLst/>
            </a:prstGeom>
            <a:noFill/>
            <a:ln w="76200" cmpd="tri">
              <a:solidFill>
                <a:srgbClr val="CC3300"/>
              </a:solidFill>
              <a:round/>
              <a:headEnd/>
              <a:tailEnd type="arrow" w="med" len="sm"/>
            </a:ln>
          </p:spPr>
          <p:txBody>
            <a:bodyPr wrap="none" anchor="ctr"/>
            <a:lstStyle/>
            <a:p>
              <a:endParaRPr lang="en-US"/>
            </a:p>
          </p:txBody>
        </p:sp>
      </p:grpSp>
      <p:grpSp>
        <p:nvGrpSpPr>
          <p:cNvPr id="4" name="Group 14"/>
          <p:cNvGrpSpPr>
            <a:grpSpLocks/>
          </p:cNvGrpSpPr>
          <p:nvPr/>
        </p:nvGrpSpPr>
        <p:grpSpPr bwMode="auto">
          <a:xfrm>
            <a:off x="2667000" y="3048000"/>
            <a:ext cx="3325813" cy="3294063"/>
            <a:chOff x="1536" y="1920"/>
            <a:chExt cx="2095" cy="2075"/>
          </a:xfrm>
        </p:grpSpPr>
        <p:grpSp>
          <p:nvGrpSpPr>
            <p:cNvPr id="5" name="Group 15"/>
            <p:cNvGrpSpPr>
              <a:grpSpLocks/>
            </p:cNvGrpSpPr>
            <p:nvPr/>
          </p:nvGrpSpPr>
          <p:grpSpPr bwMode="auto">
            <a:xfrm>
              <a:off x="1824" y="1920"/>
              <a:ext cx="1807" cy="2075"/>
              <a:chOff x="3840" y="1824"/>
              <a:chExt cx="1807" cy="2075"/>
            </a:xfrm>
          </p:grpSpPr>
          <p:sp>
            <p:nvSpPr>
              <p:cNvPr id="14362" name="Oval 16"/>
              <p:cNvSpPr>
                <a:spLocks noChangeArrowheads="1"/>
              </p:cNvSpPr>
              <p:nvPr/>
            </p:nvSpPr>
            <p:spPr bwMode="auto">
              <a:xfrm>
                <a:off x="4311" y="1824"/>
                <a:ext cx="437" cy="283"/>
              </a:xfrm>
              <a:prstGeom prst="ellipse">
                <a:avLst/>
              </a:prstGeom>
              <a:solidFill>
                <a:srgbClr val="FFFFFF"/>
              </a:solidFill>
              <a:ln w="9525">
                <a:solidFill>
                  <a:schemeClr val="tx1"/>
                </a:solidFill>
                <a:round/>
                <a:headEnd/>
                <a:tailEnd/>
              </a:ln>
            </p:spPr>
            <p:txBody>
              <a:bodyPr wrap="none" anchor="ctr"/>
              <a:lstStyle/>
              <a:p>
                <a:pPr algn="ctr"/>
                <a:r>
                  <a:rPr lang="en-US" sz="1600" b="0">
                    <a:latin typeface="Times New Roman" charset="0"/>
                  </a:rPr>
                  <a:t>Refund</a:t>
                </a:r>
                <a:endParaRPr lang="en-US" b="0">
                  <a:latin typeface="Times New Roman" charset="0"/>
                </a:endParaRPr>
              </a:p>
            </p:txBody>
          </p:sp>
          <p:sp>
            <p:nvSpPr>
              <p:cNvPr id="14363" name="Line 17"/>
              <p:cNvSpPr>
                <a:spLocks noChangeShapeType="1"/>
              </p:cNvSpPr>
              <p:nvPr/>
            </p:nvSpPr>
            <p:spPr bwMode="auto">
              <a:xfrm flipH="1">
                <a:off x="4166" y="2107"/>
                <a:ext cx="364" cy="224"/>
              </a:xfrm>
              <a:prstGeom prst="line">
                <a:avLst/>
              </a:prstGeom>
              <a:noFill/>
              <a:ln w="9525">
                <a:solidFill>
                  <a:schemeClr val="tx1"/>
                </a:solidFill>
                <a:round/>
                <a:headEnd/>
                <a:tailEnd/>
              </a:ln>
            </p:spPr>
            <p:txBody>
              <a:bodyPr wrap="none" anchor="ctr"/>
              <a:lstStyle/>
              <a:p>
                <a:endParaRPr lang="en-US"/>
              </a:p>
            </p:txBody>
          </p:sp>
          <p:sp>
            <p:nvSpPr>
              <p:cNvPr id="14364" name="Line 18"/>
              <p:cNvSpPr>
                <a:spLocks noChangeShapeType="1"/>
              </p:cNvSpPr>
              <p:nvPr/>
            </p:nvSpPr>
            <p:spPr bwMode="auto">
              <a:xfrm>
                <a:off x="4530" y="2107"/>
                <a:ext cx="363" cy="224"/>
              </a:xfrm>
              <a:prstGeom prst="line">
                <a:avLst/>
              </a:prstGeom>
              <a:noFill/>
              <a:ln w="9525">
                <a:solidFill>
                  <a:schemeClr val="tx1"/>
                </a:solidFill>
                <a:round/>
                <a:headEnd/>
                <a:tailEnd/>
              </a:ln>
            </p:spPr>
            <p:txBody>
              <a:bodyPr wrap="none" anchor="ctr"/>
              <a:lstStyle/>
              <a:p>
                <a:endParaRPr lang="en-US"/>
              </a:p>
            </p:txBody>
          </p:sp>
          <p:sp>
            <p:nvSpPr>
              <p:cNvPr id="14365" name="Rectangle 19"/>
              <p:cNvSpPr>
                <a:spLocks noChangeArrowheads="1"/>
              </p:cNvSpPr>
              <p:nvPr/>
            </p:nvSpPr>
            <p:spPr bwMode="auto">
              <a:xfrm>
                <a:off x="3984" y="2331"/>
                <a:ext cx="364" cy="298"/>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14366" name="Text Box 20"/>
              <p:cNvSpPr txBox="1">
                <a:spLocks noChangeArrowheads="1"/>
              </p:cNvSpPr>
              <p:nvPr/>
            </p:nvSpPr>
            <p:spPr bwMode="auto">
              <a:xfrm>
                <a:off x="4072" y="2062"/>
                <a:ext cx="315" cy="192"/>
              </a:xfrm>
              <a:prstGeom prst="rect">
                <a:avLst/>
              </a:prstGeom>
              <a:noFill/>
              <a:ln w="9525">
                <a:noFill/>
                <a:miter lim="800000"/>
                <a:headEnd/>
                <a:tailEnd/>
              </a:ln>
            </p:spPr>
            <p:txBody>
              <a:bodyPr wrap="none" anchor="ctr">
                <a:spAutoFit/>
              </a:bodyPr>
              <a:lstStyle/>
              <a:p>
                <a:pPr algn="ctr"/>
                <a:r>
                  <a:rPr lang="en-US"/>
                  <a:t>Yes</a:t>
                </a:r>
                <a:endParaRPr lang="en-US" sz="2400" b="0">
                  <a:latin typeface="Times New Roman" charset="0"/>
                </a:endParaRPr>
              </a:p>
            </p:txBody>
          </p:sp>
          <p:sp>
            <p:nvSpPr>
              <p:cNvPr id="14367" name="Text Box 21"/>
              <p:cNvSpPr txBox="1">
                <a:spLocks noChangeArrowheads="1"/>
              </p:cNvSpPr>
              <p:nvPr/>
            </p:nvSpPr>
            <p:spPr bwMode="auto">
              <a:xfrm>
                <a:off x="4765" y="2062"/>
                <a:ext cx="265" cy="192"/>
              </a:xfrm>
              <a:prstGeom prst="rect">
                <a:avLst/>
              </a:prstGeom>
              <a:noFill/>
              <a:ln w="9525">
                <a:noFill/>
                <a:miter lim="800000"/>
                <a:headEnd/>
                <a:tailEnd/>
              </a:ln>
            </p:spPr>
            <p:txBody>
              <a:bodyPr wrap="none" anchor="ctr">
                <a:spAutoFit/>
              </a:bodyPr>
              <a:lstStyle/>
              <a:p>
                <a:pPr algn="ctr"/>
                <a:r>
                  <a:rPr lang="en-US"/>
                  <a:t>No</a:t>
                </a:r>
                <a:endParaRPr lang="en-US" sz="2400" b="0">
                  <a:latin typeface="Times New Roman" charset="0"/>
                </a:endParaRPr>
              </a:p>
            </p:txBody>
          </p:sp>
          <p:sp>
            <p:nvSpPr>
              <p:cNvPr id="14368" name="Oval 22"/>
              <p:cNvSpPr>
                <a:spLocks noChangeArrowheads="1"/>
              </p:cNvSpPr>
              <p:nvPr/>
            </p:nvSpPr>
            <p:spPr bwMode="auto">
              <a:xfrm>
                <a:off x="4639" y="2331"/>
                <a:ext cx="545" cy="373"/>
              </a:xfrm>
              <a:prstGeom prst="ellipse">
                <a:avLst/>
              </a:prstGeom>
              <a:solidFill>
                <a:srgbClr val="FFFFFF"/>
              </a:solidFill>
              <a:ln w="9525">
                <a:solidFill>
                  <a:schemeClr val="tx1"/>
                </a:solidFill>
                <a:round/>
                <a:headEnd/>
                <a:tailEnd/>
              </a:ln>
            </p:spPr>
            <p:txBody>
              <a:bodyPr wrap="none" anchor="ctr"/>
              <a:lstStyle/>
              <a:p>
                <a:pPr algn="ctr"/>
                <a:r>
                  <a:rPr lang="en-US" sz="1600" b="0">
                    <a:latin typeface="Times New Roman" charset="0"/>
                  </a:rPr>
                  <a:t>Marital</a:t>
                </a:r>
              </a:p>
              <a:p>
                <a:pPr algn="ctr"/>
                <a:r>
                  <a:rPr lang="en-US" sz="1600" b="0">
                    <a:latin typeface="Times New Roman" charset="0"/>
                  </a:rPr>
                  <a:t>Status</a:t>
                </a:r>
                <a:endParaRPr lang="en-US" sz="1800" b="0">
                  <a:latin typeface="Times New Roman" charset="0"/>
                </a:endParaRPr>
              </a:p>
            </p:txBody>
          </p:sp>
          <p:sp>
            <p:nvSpPr>
              <p:cNvPr id="14369" name="Line 23"/>
              <p:cNvSpPr>
                <a:spLocks noChangeShapeType="1"/>
              </p:cNvSpPr>
              <p:nvPr/>
            </p:nvSpPr>
            <p:spPr bwMode="auto">
              <a:xfrm flipH="1">
                <a:off x="4464" y="2704"/>
                <a:ext cx="465" cy="272"/>
              </a:xfrm>
              <a:prstGeom prst="line">
                <a:avLst/>
              </a:prstGeom>
              <a:noFill/>
              <a:ln w="9525">
                <a:solidFill>
                  <a:schemeClr val="tx1"/>
                </a:solidFill>
                <a:round/>
                <a:headEnd/>
                <a:tailEnd/>
              </a:ln>
            </p:spPr>
            <p:txBody>
              <a:bodyPr wrap="none" anchor="ctr"/>
              <a:lstStyle/>
              <a:p>
                <a:endParaRPr lang="en-US"/>
              </a:p>
            </p:txBody>
          </p:sp>
          <p:sp>
            <p:nvSpPr>
              <p:cNvPr id="14370" name="Line 24"/>
              <p:cNvSpPr>
                <a:spLocks noChangeShapeType="1"/>
              </p:cNvSpPr>
              <p:nvPr/>
            </p:nvSpPr>
            <p:spPr bwMode="auto">
              <a:xfrm>
                <a:off x="4929" y="2704"/>
                <a:ext cx="400" cy="261"/>
              </a:xfrm>
              <a:prstGeom prst="line">
                <a:avLst/>
              </a:prstGeom>
              <a:noFill/>
              <a:ln w="9525">
                <a:solidFill>
                  <a:schemeClr val="tx1"/>
                </a:solidFill>
                <a:round/>
                <a:headEnd/>
                <a:tailEnd/>
              </a:ln>
            </p:spPr>
            <p:txBody>
              <a:bodyPr wrap="none" anchor="ctr"/>
              <a:lstStyle/>
              <a:p>
                <a:endParaRPr lang="en-US"/>
              </a:p>
            </p:txBody>
          </p:sp>
          <p:sp>
            <p:nvSpPr>
              <p:cNvPr id="14371" name="Rectangle 25"/>
              <p:cNvSpPr>
                <a:spLocks noChangeArrowheads="1"/>
              </p:cNvSpPr>
              <p:nvPr/>
            </p:nvSpPr>
            <p:spPr bwMode="auto">
              <a:xfrm>
                <a:off x="5148" y="2965"/>
                <a:ext cx="363" cy="299"/>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14372" name="Rectangle 26"/>
              <p:cNvSpPr>
                <a:spLocks noChangeArrowheads="1"/>
              </p:cNvSpPr>
              <p:nvPr/>
            </p:nvSpPr>
            <p:spPr bwMode="auto">
              <a:xfrm>
                <a:off x="4704" y="3600"/>
                <a:ext cx="364" cy="262"/>
              </a:xfrm>
              <a:prstGeom prst="rect">
                <a:avLst/>
              </a:prstGeom>
              <a:solidFill>
                <a:srgbClr val="FFFFFF"/>
              </a:solidFill>
              <a:ln w="50800" cmpd="thickThin">
                <a:solidFill>
                  <a:schemeClr val="tx1"/>
                </a:solidFill>
                <a:miter lim="800000"/>
                <a:headEnd/>
                <a:tailEnd/>
              </a:ln>
            </p:spPr>
            <p:txBody>
              <a:bodyPr wrap="none" anchor="ctr"/>
              <a:lstStyle/>
              <a:p>
                <a:pPr algn="ctr"/>
                <a:r>
                  <a:rPr lang="en-US" sz="1600" b="0">
                    <a:latin typeface="Times New Roman" charset="0"/>
                  </a:rPr>
                  <a:t>Cheat</a:t>
                </a:r>
                <a:endParaRPr lang="en-US" sz="2400" b="0">
                  <a:latin typeface="Times New Roman" charset="0"/>
                </a:endParaRPr>
              </a:p>
            </p:txBody>
          </p:sp>
          <p:sp>
            <p:nvSpPr>
              <p:cNvPr id="14373" name="Text Box 27"/>
              <p:cNvSpPr txBox="1">
                <a:spLocks noChangeArrowheads="1"/>
              </p:cNvSpPr>
              <p:nvPr/>
            </p:nvSpPr>
            <p:spPr bwMode="auto">
              <a:xfrm>
                <a:off x="4062" y="2621"/>
                <a:ext cx="594" cy="326"/>
              </a:xfrm>
              <a:prstGeom prst="rect">
                <a:avLst/>
              </a:prstGeom>
              <a:noFill/>
              <a:ln w="9525">
                <a:noFill/>
                <a:miter lim="800000"/>
                <a:headEnd/>
                <a:tailEnd/>
              </a:ln>
            </p:spPr>
            <p:txBody>
              <a:bodyPr wrap="none" anchor="ctr">
                <a:spAutoFit/>
              </a:bodyPr>
              <a:lstStyle/>
              <a:p>
                <a:pPr algn="ctr"/>
                <a:r>
                  <a:rPr lang="en-US"/>
                  <a:t>Single,</a:t>
                </a:r>
              </a:p>
              <a:p>
                <a:pPr algn="ctr"/>
                <a:r>
                  <a:rPr lang="en-US"/>
                  <a:t>Divorced</a:t>
                </a:r>
                <a:endParaRPr lang="en-US" sz="1800" b="0"/>
              </a:p>
            </p:txBody>
          </p:sp>
          <p:sp>
            <p:nvSpPr>
              <p:cNvPr id="14374" name="Text Box 28"/>
              <p:cNvSpPr txBox="1">
                <a:spLocks noChangeArrowheads="1"/>
              </p:cNvSpPr>
              <p:nvPr/>
            </p:nvSpPr>
            <p:spPr bwMode="auto">
              <a:xfrm>
                <a:off x="5127" y="2688"/>
                <a:ext cx="520" cy="192"/>
              </a:xfrm>
              <a:prstGeom prst="rect">
                <a:avLst/>
              </a:prstGeom>
              <a:noFill/>
              <a:ln w="9525">
                <a:noFill/>
                <a:miter lim="800000"/>
                <a:headEnd/>
                <a:tailEnd/>
              </a:ln>
            </p:spPr>
            <p:txBody>
              <a:bodyPr wrap="none" anchor="ctr">
                <a:spAutoFit/>
              </a:bodyPr>
              <a:lstStyle/>
              <a:p>
                <a:pPr algn="ctr"/>
                <a:r>
                  <a:rPr lang="en-US"/>
                  <a:t>Married</a:t>
                </a:r>
                <a:endParaRPr lang="en-US" sz="1800" b="0"/>
              </a:p>
            </p:txBody>
          </p:sp>
          <p:sp>
            <p:nvSpPr>
              <p:cNvPr id="14375" name="Oval 29"/>
              <p:cNvSpPr>
                <a:spLocks noChangeArrowheads="1"/>
              </p:cNvSpPr>
              <p:nvPr/>
            </p:nvSpPr>
            <p:spPr bwMode="auto">
              <a:xfrm>
                <a:off x="4080" y="2976"/>
                <a:ext cx="768" cy="384"/>
              </a:xfrm>
              <a:prstGeom prst="ellipse">
                <a:avLst/>
              </a:prstGeom>
              <a:solidFill>
                <a:srgbClr val="FFFFFF"/>
              </a:solidFill>
              <a:ln w="25400">
                <a:solidFill>
                  <a:srgbClr val="3366FF"/>
                </a:solidFill>
                <a:round/>
                <a:headEnd/>
                <a:tailEnd/>
              </a:ln>
            </p:spPr>
            <p:txBody>
              <a:bodyPr wrap="none" anchor="ctr"/>
              <a:lstStyle/>
              <a:p>
                <a:pPr algn="ctr"/>
                <a:r>
                  <a:rPr lang="en-US" sz="1600" b="0">
                    <a:solidFill>
                      <a:srgbClr val="0033CC"/>
                    </a:solidFill>
                    <a:latin typeface="Times New Roman" charset="0"/>
                  </a:rPr>
                  <a:t>Taxable</a:t>
                </a:r>
              </a:p>
              <a:p>
                <a:pPr algn="ctr"/>
                <a:r>
                  <a:rPr lang="en-US" sz="1600" b="0">
                    <a:solidFill>
                      <a:srgbClr val="0033CC"/>
                    </a:solidFill>
                    <a:latin typeface="Times New Roman" charset="0"/>
                  </a:rPr>
                  <a:t>Income</a:t>
                </a:r>
                <a:endParaRPr lang="en-US" sz="2400" b="0">
                  <a:latin typeface="Times New Roman" charset="0"/>
                </a:endParaRPr>
              </a:p>
            </p:txBody>
          </p:sp>
          <p:sp>
            <p:nvSpPr>
              <p:cNvPr id="14376" name="Rectangle 30"/>
              <p:cNvSpPr>
                <a:spLocks noChangeArrowheads="1"/>
              </p:cNvSpPr>
              <p:nvPr/>
            </p:nvSpPr>
            <p:spPr bwMode="auto">
              <a:xfrm>
                <a:off x="3840" y="3600"/>
                <a:ext cx="363" cy="299"/>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14377" name="Line 31"/>
              <p:cNvSpPr>
                <a:spLocks noChangeShapeType="1"/>
              </p:cNvSpPr>
              <p:nvPr/>
            </p:nvSpPr>
            <p:spPr bwMode="auto">
              <a:xfrm flipH="1">
                <a:off x="4032" y="3360"/>
                <a:ext cx="432" cy="240"/>
              </a:xfrm>
              <a:prstGeom prst="line">
                <a:avLst/>
              </a:prstGeom>
              <a:noFill/>
              <a:ln w="25400">
                <a:solidFill>
                  <a:srgbClr val="3366FF"/>
                </a:solidFill>
                <a:round/>
                <a:headEnd/>
                <a:tailEnd/>
              </a:ln>
            </p:spPr>
            <p:txBody>
              <a:bodyPr wrap="none" anchor="ctr"/>
              <a:lstStyle/>
              <a:p>
                <a:endParaRPr lang="en-US"/>
              </a:p>
            </p:txBody>
          </p:sp>
          <p:sp>
            <p:nvSpPr>
              <p:cNvPr id="14378" name="Line 32"/>
              <p:cNvSpPr>
                <a:spLocks noChangeShapeType="1"/>
              </p:cNvSpPr>
              <p:nvPr/>
            </p:nvSpPr>
            <p:spPr bwMode="auto">
              <a:xfrm>
                <a:off x="4464" y="3360"/>
                <a:ext cx="432" cy="240"/>
              </a:xfrm>
              <a:prstGeom prst="line">
                <a:avLst/>
              </a:prstGeom>
              <a:noFill/>
              <a:ln w="25400">
                <a:solidFill>
                  <a:srgbClr val="3366FF"/>
                </a:solidFill>
                <a:round/>
                <a:headEnd/>
                <a:tailEnd/>
              </a:ln>
            </p:spPr>
            <p:txBody>
              <a:bodyPr wrap="none" anchor="ctr"/>
              <a:lstStyle/>
              <a:p>
                <a:endParaRPr lang="en-US"/>
              </a:p>
            </p:txBody>
          </p:sp>
          <p:sp>
            <p:nvSpPr>
              <p:cNvPr id="14379" name="Text Box 33"/>
              <p:cNvSpPr txBox="1">
                <a:spLocks noChangeArrowheads="1"/>
              </p:cNvSpPr>
              <p:nvPr/>
            </p:nvSpPr>
            <p:spPr bwMode="auto">
              <a:xfrm>
                <a:off x="3840" y="3360"/>
                <a:ext cx="417" cy="192"/>
              </a:xfrm>
              <a:prstGeom prst="rect">
                <a:avLst/>
              </a:prstGeom>
              <a:noFill/>
              <a:ln w="9525">
                <a:noFill/>
                <a:miter lim="800000"/>
                <a:headEnd/>
                <a:tailEnd/>
              </a:ln>
            </p:spPr>
            <p:txBody>
              <a:bodyPr wrap="none" anchor="ctr">
                <a:spAutoFit/>
              </a:bodyPr>
              <a:lstStyle/>
              <a:p>
                <a:pPr algn="ctr"/>
                <a:r>
                  <a:rPr lang="en-US">
                    <a:solidFill>
                      <a:srgbClr val="0066FF"/>
                    </a:solidFill>
                  </a:rPr>
                  <a:t>&lt; 80K</a:t>
                </a:r>
                <a:endParaRPr lang="en-US" sz="1800" b="0"/>
              </a:p>
            </p:txBody>
          </p:sp>
          <p:sp>
            <p:nvSpPr>
              <p:cNvPr id="14380" name="Text Box 34"/>
              <p:cNvSpPr txBox="1">
                <a:spLocks noChangeArrowheads="1"/>
              </p:cNvSpPr>
              <p:nvPr/>
            </p:nvSpPr>
            <p:spPr bwMode="auto">
              <a:xfrm>
                <a:off x="4704" y="3360"/>
                <a:ext cx="482" cy="192"/>
              </a:xfrm>
              <a:prstGeom prst="rect">
                <a:avLst/>
              </a:prstGeom>
              <a:noFill/>
              <a:ln w="9525">
                <a:noFill/>
                <a:miter lim="800000"/>
                <a:headEnd/>
                <a:tailEnd/>
              </a:ln>
            </p:spPr>
            <p:txBody>
              <a:bodyPr wrap="none" anchor="ctr">
                <a:spAutoFit/>
              </a:bodyPr>
              <a:lstStyle/>
              <a:p>
                <a:pPr algn="ctr"/>
                <a:r>
                  <a:rPr lang="en-US">
                    <a:solidFill>
                      <a:srgbClr val="0066FF"/>
                    </a:solidFill>
                  </a:rPr>
                  <a:t>&gt;= 80K</a:t>
                </a:r>
                <a:endParaRPr lang="en-US" sz="1800" b="0">
                  <a:solidFill>
                    <a:srgbClr val="0066FF"/>
                  </a:solidFill>
                </a:endParaRPr>
              </a:p>
            </p:txBody>
          </p:sp>
        </p:grpSp>
        <p:sp>
          <p:nvSpPr>
            <p:cNvPr id="14361" name="Line 35"/>
            <p:cNvSpPr>
              <a:spLocks noChangeShapeType="1"/>
            </p:cNvSpPr>
            <p:nvPr/>
          </p:nvSpPr>
          <p:spPr bwMode="auto">
            <a:xfrm rot="-2664477">
              <a:off x="1536" y="2400"/>
              <a:ext cx="192" cy="192"/>
            </a:xfrm>
            <a:prstGeom prst="line">
              <a:avLst/>
            </a:prstGeom>
            <a:noFill/>
            <a:ln w="76200" cmpd="tri">
              <a:solidFill>
                <a:srgbClr val="CC3300"/>
              </a:solidFill>
              <a:round/>
              <a:headEnd/>
              <a:tailEnd type="arrow" w="med" len="sm"/>
            </a:ln>
          </p:spPr>
          <p:txBody>
            <a:bodyPr wrap="none" anchor="ctr"/>
            <a:lstStyle/>
            <a:p>
              <a:endParaRPr lang="en-US"/>
            </a:p>
          </p:txBody>
        </p:sp>
      </p:grpSp>
      <p:grpSp>
        <p:nvGrpSpPr>
          <p:cNvPr id="6" name="Group 36"/>
          <p:cNvGrpSpPr>
            <a:grpSpLocks/>
          </p:cNvGrpSpPr>
          <p:nvPr/>
        </p:nvGrpSpPr>
        <p:grpSpPr bwMode="auto">
          <a:xfrm>
            <a:off x="76200" y="2789238"/>
            <a:ext cx="2654300" cy="2620962"/>
            <a:chOff x="48" y="1757"/>
            <a:chExt cx="1672" cy="1651"/>
          </a:xfrm>
        </p:grpSpPr>
        <p:grpSp>
          <p:nvGrpSpPr>
            <p:cNvPr id="7" name="Group 37"/>
            <p:cNvGrpSpPr>
              <a:grpSpLocks/>
            </p:cNvGrpSpPr>
            <p:nvPr/>
          </p:nvGrpSpPr>
          <p:grpSpPr bwMode="auto">
            <a:xfrm>
              <a:off x="48" y="1968"/>
              <a:ext cx="1672" cy="1440"/>
              <a:chOff x="2016" y="1824"/>
              <a:chExt cx="1672" cy="1440"/>
            </a:xfrm>
          </p:grpSpPr>
          <p:grpSp>
            <p:nvGrpSpPr>
              <p:cNvPr id="8" name="Group 38"/>
              <p:cNvGrpSpPr>
                <a:grpSpLocks/>
              </p:cNvGrpSpPr>
              <p:nvPr/>
            </p:nvGrpSpPr>
            <p:grpSpPr bwMode="auto">
              <a:xfrm>
                <a:off x="2016" y="1824"/>
                <a:ext cx="1527" cy="1440"/>
                <a:chOff x="2016" y="1968"/>
                <a:chExt cx="1527" cy="1440"/>
              </a:xfrm>
            </p:grpSpPr>
            <p:sp>
              <p:nvSpPr>
                <p:cNvPr id="14348" name="Oval 39"/>
                <p:cNvSpPr>
                  <a:spLocks noChangeArrowheads="1"/>
                </p:cNvSpPr>
                <p:nvPr/>
              </p:nvSpPr>
              <p:spPr bwMode="auto">
                <a:xfrm>
                  <a:off x="2343" y="1968"/>
                  <a:ext cx="437" cy="283"/>
                </a:xfrm>
                <a:prstGeom prst="ellipse">
                  <a:avLst/>
                </a:prstGeom>
                <a:solidFill>
                  <a:srgbClr val="FFFFFF"/>
                </a:solidFill>
                <a:ln w="9525">
                  <a:solidFill>
                    <a:schemeClr val="tx1"/>
                  </a:solidFill>
                  <a:round/>
                  <a:headEnd/>
                  <a:tailEnd/>
                </a:ln>
              </p:spPr>
              <p:txBody>
                <a:bodyPr wrap="none" anchor="ctr"/>
                <a:lstStyle/>
                <a:p>
                  <a:pPr algn="ctr"/>
                  <a:r>
                    <a:rPr lang="en-US" sz="1600" b="0">
                      <a:latin typeface="Times New Roman" charset="0"/>
                    </a:rPr>
                    <a:t>Refund</a:t>
                  </a:r>
                  <a:endParaRPr lang="en-US" b="0">
                    <a:latin typeface="Times New Roman" charset="0"/>
                  </a:endParaRPr>
                </a:p>
              </p:txBody>
            </p:sp>
            <p:sp>
              <p:nvSpPr>
                <p:cNvPr id="14349" name="Line 40"/>
                <p:cNvSpPr>
                  <a:spLocks noChangeShapeType="1"/>
                </p:cNvSpPr>
                <p:nvPr/>
              </p:nvSpPr>
              <p:spPr bwMode="auto">
                <a:xfrm flipH="1">
                  <a:off x="2198" y="2251"/>
                  <a:ext cx="364" cy="224"/>
                </a:xfrm>
                <a:prstGeom prst="line">
                  <a:avLst/>
                </a:prstGeom>
                <a:noFill/>
                <a:ln w="9525">
                  <a:solidFill>
                    <a:schemeClr val="tx1"/>
                  </a:solidFill>
                  <a:round/>
                  <a:headEnd/>
                  <a:tailEnd/>
                </a:ln>
              </p:spPr>
              <p:txBody>
                <a:bodyPr wrap="none" anchor="ctr"/>
                <a:lstStyle/>
                <a:p>
                  <a:endParaRPr lang="en-US"/>
                </a:p>
              </p:txBody>
            </p:sp>
            <p:sp>
              <p:nvSpPr>
                <p:cNvPr id="14350" name="Line 41"/>
                <p:cNvSpPr>
                  <a:spLocks noChangeShapeType="1"/>
                </p:cNvSpPr>
                <p:nvPr/>
              </p:nvSpPr>
              <p:spPr bwMode="auto">
                <a:xfrm>
                  <a:off x="2562" y="2251"/>
                  <a:ext cx="363" cy="224"/>
                </a:xfrm>
                <a:prstGeom prst="line">
                  <a:avLst/>
                </a:prstGeom>
                <a:noFill/>
                <a:ln w="9525">
                  <a:solidFill>
                    <a:schemeClr val="tx1"/>
                  </a:solidFill>
                  <a:round/>
                  <a:headEnd/>
                  <a:tailEnd/>
                </a:ln>
              </p:spPr>
              <p:txBody>
                <a:bodyPr wrap="none" anchor="ctr"/>
                <a:lstStyle/>
                <a:p>
                  <a:endParaRPr lang="en-US"/>
                </a:p>
              </p:txBody>
            </p:sp>
            <p:sp>
              <p:nvSpPr>
                <p:cNvPr id="14351" name="Rectangle 42"/>
                <p:cNvSpPr>
                  <a:spLocks noChangeArrowheads="1"/>
                </p:cNvSpPr>
                <p:nvPr/>
              </p:nvSpPr>
              <p:spPr bwMode="auto">
                <a:xfrm>
                  <a:off x="2016" y="2475"/>
                  <a:ext cx="364" cy="298"/>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14352" name="Text Box 43"/>
                <p:cNvSpPr txBox="1">
                  <a:spLocks noChangeArrowheads="1"/>
                </p:cNvSpPr>
                <p:nvPr/>
              </p:nvSpPr>
              <p:spPr bwMode="auto">
                <a:xfrm>
                  <a:off x="2104" y="2206"/>
                  <a:ext cx="315" cy="192"/>
                </a:xfrm>
                <a:prstGeom prst="rect">
                  <a:avLst/>
                </a:prstGeom>
                <a:noFill/>
                <a:ln w="9525">
                  <a:noFill/>
                  <a:miter lim="800000"/>
                  <a:headEnd/>
                  <a:tailEnd/>
                </a:ln>
              </p:spPr>
              <p:txBody>
                <a:bodyPr wrap="none" anchor="ctr">
                  <a:spAutoFit/>
                </a:bodyPr>
                <a:lstStyle/>
                <a:p>
                  <a:pPr algn="ctr"/>
                  <a:r>
                    <a:rPr lang="en-US"/>
                    <a:t>Yes</a:t>
                  </a:r>
                  <a:endParaRPr lang="en-US" sz="2400" b="0">
                    <a:latin typeface="Times New Roman" charset="0"/>
                  </a:endParaRPr>
                </a:p>
              </p:txBody>
            </p:sp>
            <p:sp>
              <p:nvSpPr>
                <p:cNvPr id="14353" name="Text Box 44"/>
                <p:cNvSpPr txBox="1">
                  <a:spLocks noChangeArrowheads="1"/>
                </p:cNvSpPr>
                <p:nvPr/>
              </p:nvSpPr>
              <p:spPr bwMode="auto">
                <a:xfrm>
                  <a:off x="2797" y="2206"/>
                  <a:ext cx="265" cy="192"/>
                </a:xfrm>
                <a:prstGeom prst="rect">
                  <a:avLst/>
                </a:prstGeom>
                <a:noFill/>
                <a:ln w="9525">
                  <a:noFill/>
                  <a:miter lim="800000"/>
                  <a:headEnd/>
                  <a:tailEnd/>
                </a:ln>
              </p:spPr>
              <p:txBody>
                <a:bodyPr wrap="none" anchor="ctr">
                  <a:spAutoFit/>
                </a:bodyPr>
                <a:lstStyle/>
                <a:p>
                  <a:pPr algn="ctr"/>
                  <a:r>
                    <a:rPr lang="en-US"/>
                    <a:t>No</a:t>
                  </a:r>
                  <a:endParaRPr lang="en-US" sz="2400" b="0">
                    <a:latin typeface="Times New Roman" charset="0"/>
                  </a:endParaRPr>
                </a:p>
              </p:txBody>
            </p:sp>
            <p:sp>
              <p:nvSpPr>
                <p:cNvPr id="14354" name="Oval 45"/>
                <p:cNvSpPr>
                  <a:spLocks noChangeArrowheads="1"/>
                </p:cNvSpPr>
                <p:nvPr/>
              </p:nvSpPr>
              <p:spPr bwMode="auto">
                <a:xfrm>
                  <a:off x="2671" y="2475"/>
                  <a:ext cx="545" cy="373"/>
                </a:xfrm>
                <a:prstGeom prst="ellipse">
                  <a:avLst/>
                </a:prstGeom>
                <a:solidFill>
                  <a:srgbClr val="FFFFFF"/>
                </a:solidFill>
                <a:ln w="25400">
                  <a:solidFill>
                    <a:srgbClr val="3366FF"/>
                  </a:solidFill>
                  <a:round/>
                  <a:headEnd/>
                  <a:tailEnd/>
                </a:ln>
              </p:spPr>
              <p:txBody>
                <a:bodyPr wrap="none" anchor="ctr"/>
                <a:lstStyle/>
                <a:p>
                  <a:pPr algn="ctr"/>
                  <a:r>
                    <a:rPr lang="en-US" sz="1600" b="0">
                      <a:solidFill>
                        <a:srgbClr val="0033CC"/>
                      </a:solidFill>
                      <a:latin typeface="Times New Roman" charset="0"/>
                    </a:rPr>
                    <a:t>Marital</a:t>
                  </a:r>
                </a:p>
                <a:p>
                  <a:pPr algn="ctr"/>
                  <a:r>
                    <a:rPr lang="en-US" sz="1600" b="0">
                      <a:solidFill>
                        <a:srgbClr val="0033CC"/>
                      </a:solidFill>
                      <a:latin typeface="Times New Roman" charset="0"/>
                    </a:rPr>
                    <a:t>Status</a:t>
                  </a:r>
                  <a:endParaRPr lang="en-US" sz="1800" b="0">
                    <a:latin typeface="Times New Roman" charset="0"/>
                  </a:endParaRPr>
                </a:p>
              </p:txBody>
            </p:sp>
            <p:sp>
              <p:nvSpPr>
                <p:cNvPr id="14355" name="Line 46"/>
                <p:cNvSpPr>
                  <a:spLocks noChangeShapeType="1"/>
                </p:cNvSpPr>
                <p:nvPr/>
              </p:nvSpPr>
              <p:spPr bwMode="auto">
                <a:xfrm flipH="1">
                  <a:off x="2525" y="2848"/>
                  <a:ext cx="436" cy="261"/>
                </a:xfrm>
                <a:prstGeom prst="line">
                  <a:avLst/>
                </a:prstGeom>
                <a:noFill/>
                <a:ln w="25400">
                  <a:solidFill>
                    <a:srgbClr val="3366FF"/>
                  </a:solidFill>
                  <a:round/>
                  <a:headEnd/>
                  <a:tailEnd/>
                </a:ln>
              </p:spPr>
              <p:txBody>
                <a:bodyPr wrap="none" anchor="ctr"/>
                <a:lstStyle/>
                <a:p>
                  <a:endParaRPr lang="en-US"/>
                </a:p>
              </p:txBody>
            </p:sp>
            <p:sp>
              <p:nvSpPr>
                <p:cNvPr id="14356" name="Line 47"/>
                <p:cNvSpPr>
                  <a:spLocks noChangeShapeType="1"/>
                </p:cNvSpPr>
                <p:nvPr/>
              </p:nvSpPr>
              <p:spPr bwMode="auto">
                <a:xfrm>
                  <a:off x="2961" y="2848"/>
                  <a:ext cx="400" cy="261"/>
                </a:xfrm>
                <a:prstGeom prst="line">
                  <a:avLst/>
                </a:prstGeom>
                <a:noFill/>
                <a:ln w="25400">
                  <a:solidFill>
                    <a:srgbClr val="3366FF"/>
                  </a:solidFill>
                  <a:round/>
                  <a:headEnd/>
                  <a:tailEnd/>
                </a:ln>
              </p:spPr>
              <p:txBody>
                <a:bodyPr wrap="none" anchor="ctr"/>
                <a:lstStyle/>
                <a:p>
                  <a:endParaRPr lang="en-US"/>
                </a:p>
              </p:txBody>
            </p:sp>
            <p:sp>
              <p:nvSpPr>
                <p:cNvPr id="14357" name="Rectangle 48"/>
                <p:cNvSpPr>
                  <a:spLocks noChangeArrowheads="1"/>
                </p:cNvSpPr>
                <p:nvPr/>
              </p:nvSpPr>
              <p:spPr bwMode="auto">
                <a:xfrm>
                  <a:off x="3180" y="3109"/>
                  <a:ext cx="363" cy="299"/>
                </a:xfrm>
                <a:prstGeom prst="rect">
                  <a:avLst/>
                </a:prstGeom>
                <a:solidFill>
                  <a:srgbClr val="FFFFFF"/>
                </a:solidFill>
                <a:ln w="50800" cmpd="thickThin">
                  <a:solidFill>
                    <a:schemeClr val="tx1"/>
                  </a:solidFill>
                  <a:miter lim="800000"/>
                  <a:headEnd/>
                  <a:tailEnd/>
                </a:ln>
              </p:spPr>
              <p:txBody>
                <a:bodyPr wrap="none" anchor="ctr"/>
                <a:lstStyle/>
                <a:p>
                  <a:pPr algn="ctr"/>
                  <a:r>
                    <a:rPr lang="en-US" b="0">
                      <a:latin typeface="Times New Roman" charset="0"/>
                    </a:rPr>
                    <a:t>Don’t </a:t>
                  </a:r>
                </a:p>
                <a:p>
                  <a:pPr algn="ctr"/>
                  <a:r>
                    <a:rPr lang="en-US" b="0">
                      <a:latin typeface="Times New Roman" charset="0"/>
                    </a:rPr>
                    <a:t>Cheat</a:t>
                  </a:r>
                  <a:endParaRPr lang="en-US" sz="2400" b="0">
                    <a:latin typeface="Times New Roman" charset="0"/>
                  </a:endParaRPr>
                </a:p>
              </p:txBody>
            </p:sp>
            <p:sp>
              <p:nvSpPr>
                <p:cNvPr id="14358" name="Rectangle 49"/>
                <p:cNvSpPr>
                  <a:spLocks noChangeArrowheads="1"/>
                </p:cNvSpPr>
                <p:nvPr/>
              </p:nvSpPr>
              <p:spPr bwMode="auto">
                <a:xfrm>
                  <a:off x="2343" y="3109"/>
                  <a:ext cx="364" cy="262"/>
                </a:xfrm>
                <a:prstGeom prst="rect">
                  <a:avLst/>
                </a:prstGeom>
                <a:solidFill>
                  <a:srgbClr val="FFFFFF"/>
                </a:solidFill>
                <a:ln w="25400">
                  <a:solidFill>
                    <a:srgbClr val="3366FF"/>
                  </a:solidFill>
                  <a:miter lim="800000"/>
                  <a:headEnd/>
                  <a:tailEnd/>
                </a:ln>
              </p:spPr>
              <p:txBody>
                <a:bodyPr wrap="none" anchor="ctr"/>
                <a:lstStyle/>
                <a:p>
                  <a:pPr algn="ctr"/>
                  <a:r>
                    <a:rPr lang="en-US" sz="1600" b="0">
                      <a:latin typeface="Times New Roman" charset="0"/>
                    </a:rPr>
                    <a:t>Cheat</a:t>
                  </a:r>
                  <a:endParaRPr lang="en-US" sz="2400" b="0">
                    <a:latin typeface="Times New Roman" charset="0"/>
                  </a:endParaRPr>
                </a:p>
              </p:txBody>
            </p:sp>
            <p:sp>
              <p:nvSpPr>
                <p:cNvPr id="14359" name="Text Box 50"/>
                <p:cNvSpPr txBox="1">
                  <a:spLocks noChangeArrowheads="1"/>
                </p:cNvSpPr>
                <p:nvPr/>
              </p:nvSpPr>
              <p:spPr bwMode="auto">
                <a:xfrm>
                  <a:off x="2094" y="2765"/>
                  <a:ext cx="594" cy="326"/>
                </a:xfrm>
                <a:prstGeom prst="rect">
                  <a:avLst/>
                </a:prstGeom>
                <a:noFill/>
                <a:ln w="9525">
                  <a:noFill/>
                  <a:miter lim="800000"/>
                  <a:headEnd/>
                  <a:tailEnd/>
                </a:ln>
              </p:spPr>
              <p:txBody>
                <a:bodyPr wrap="none" anchor="ctr">
                  <a:spAutoFit/>
                </a:bodyPr>
                <a:lstStyle/>
                <a:p>
                  <a:pPr algn="ctr"/>
                  <a:r>
                    <a:rPr lang="en-US">
                      <a:solidFill>
                        <a:srgbClr val="0066FF"/>
                      </a:solidFill>
                    </a:rPr>
                    <a:t>Single,</a:t>
                  </a:r>
                </a:p>
                <a:p>
                  <a:pPr algn="ctr"/>
                  <a:r>
                    <a:rPr lang="en-US">
                      <a:solidFill>
                        <a:srgbClr val="0066FF"/>
                      </a:solidFill>
                    </a:rPr>
                    <a:t>Divorced</a:t>
                  </a:r>
                  <a:endParaRPr lang="en-US" sz="1800" b="0"/>
                </a:p>
              </p:txBody>
            </p:sp>
          </p:grpSp>
          <p:sp>
            <p:nvSpPr>
              <p:cNvPr id="14347" name="Text Box 51"/>
              <p:cNvSpPr txBox="1">
                <a:spLocks noChangeArrowheads="1"/>
              </p:cNvSpPr>
              <p:nvPr/>
            </p:nvSpPr>
            <p:spPr bwMode="auto">
              <a:xfrm>
                <a:off x="3168" y="2688"/>
                <a:ext cx="520" cy="192"/>
              </a:xfrm>
              <a:prstGeom prst="rect">
                <a:avLst/>
              </a:prstGeom>
              <a:noFill/>
              <a:ln w="9525">
                <a:noFill/>
                <a:miter lim="800000"/>
                <a:headEnd/>
                <a:tailEnd/>
              </a:ln>
            </p:spPr>
            <p:txBody>
              <a:bodyPr wrap="none" anchor="ctr">
                <a:spAutoFit/>
              </a:bodyPr>
              <a:lstStyle/>
              <a:p>
                <a:pPr algn="ctr"/>
                <a:r>
                  <a:rPr lang="en-US">
                    <a:solidFill>
                      <a:srgbClr val="0066FF"/>
                    </a:solidFill>
                  </a:rPr>
                  <a:t>Married</a:t>
                </a:r>
                <a:endParaRPr lang="en-US" sz="1800" b="0">
                  <a:solidFill>
                    <a:srgbClr val="0066FF"/>
                  </a:solidFill>
                </a:endParaRPr>
              </a:p>
            </p:txBody>
          </p:sp>
        </p:grpSp>
        <p:sp>
          <p:nvSpPr>
            <p:cNvPr id="14345" name="Line 52"/>
            <p:cNvSpPr>
              <a:spLocks noChangeShapeType="1"/>
            </p:cNvSpPr>
            <p:nvPr/>
          </p:nvSpPr>
          <p:spPr bwMode="auto">
            <a:xfrm rot="-2664477" flipH="1" flipV="1">
              <a:off x="727" y="1757"/>
              <a:ext cx="402" cy="26"/>
            </a:xfrm>
            <a:prstGeom prst="line">
              <a:avLst/>
            </a:prstGeom>
            <a:noFill/>
            <a:ln w="76200" cmpd="tri">
              <a:solidFill>
                <a:srgbClr val="CC3300"/>
              </a:solidFill>
              <a:round/>
              <a:headEnd/>
              <a:tailEnd type="arrow" w="med" len="sm"/>
            </a:ln>
          </p:spPr>
          <p:txBody>
            <a:bodyPr wrap="none" anchor="ctr"/>
            <a:lstStyle/>
            <a:p>
              <a:endParaRPr lang="en-US"/>
            </a:p>
          </p:txBody>
        </p:sp>
      </p:grpSp>
      <p:graphicFrame>
        <p:nvGraphicFramePr>
          <p:cNvPr id="14338" name="Object 53"/>
          <p:cNvGraphicFramePr>
            <a:graphicFrameLocks noChangeAspect="1"/>
          </p:cNvGraphicFramePr>
          <p:nvPr/>
        </p:nvGraphicFramePr>
        <p:xfrm>
          <a:off x="5715000" y="990600"/>
          <a:ext cx="3048000" cy="3293258"/>
        </p:xfrm>
        <a:graphic>
          <a:graphicData uri="http://schemas.openxmlformats.org/presentationml/2006/ole">
            <p:oleObj spid="_x0000_s14338" name="Document" r:id="rId3" imgW="5405040" imgH="5781600"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Classification: Definition</a:t>
            </a:r>
          </a:p>
        </p:txBody>
      </p:sp>
      <p:sp>
        <p:nvSpPr>
          <p:cNvPr id="51203" name="Rectangle 3"/>
          <p:cNvSpPr>
            <a:spLocks noGrp="1" noChangeArrowheads="1"/>
          </p:cNvSpPr>
          <p:nvPr>
            <p:ph type="body" idx="1"/>
          </p:nvPr>
        </p:nvSpPr>
        <p:spPr>
          <a:xfrm>
            <a:off x="685800" y="1295400"/>
            <a:ext cx="7924800" cy="4953000"/>
          </a:xfrm>
        </p:spPr>
        <p:txBody>
          <a:bodyPr>
            <a:normAutofit/>
          </a:bodyPr>
          <a:lstStyle/>
          <a:p>
            <a:pPr marL="342900" indent="-342900">
              <a:lnSpc>
                <a:spcPct val="90000"/>
              </a:lnSpc>
            </a:pPr>
            <a:r>
              <a:rPr lang="en-US" dirty="0" smtClean="0"/>
              <a:t>Given a collection of records (</a:t>
            </a:r>
            <a:r>
              <a:rPr lang="en-US" i="1" dirty="0" smtClean="0">
                <a:solidFill>
                  <a:srgbClr val="CC0000"/>
                </a:solidFill>
              </a:rPr>
              <a:t>training set </a:t>
            </a:r>
            <a:r>
              <a:rPr lang="en-US" dirty="0" smtClean="0"/>
              <a:t>)</a:t>
            </a:r>
          </a:p>
          <a:p>
            <a:pPr marL="742950" lvl="1" indent="-285750">
              <a:lnSpc>
                <a:spcPct val="90000"/>
              </a:lnSpc>
            </a:pPr>
            <a:r>
              <a:rPr lang="en-US" sz="2400" dirty="0" smtClean="0"/>
              <a:t>Each record contains a set of </a:t>
            </a:r>
            <a:r>
              <a:rPr lang="en-US" sz="2400" i="1" dirty="0" smtClean="0">
                <a:solidFill>
                  <a:srgbClr val="CC0000"/>
                </a:solidFill>
              </a:rPr>
              <a:t>attributes</a:t>
            </a:r>
            <a:r>
              <a:rPr lang="en-US" sz="2400" dirty="0" smtClean="0"/>
              <a:t>, one of the attributes is the </a:t>
            </a:r>
            <a:r>
              <a:rPr lang="en-US" sz="2400" i="1" dirty="0" smtClean="0">
                <a:solidFill>
                  <a:srgbClr val="CC0000"/>
                </a:solidFill>
              </a:rPr>
              <a:t>class</a:t>
            </a:r>
            <a:r>
              <a:rPr lang="en-US" sz="2400" dirty="0" smtClean="0"/>
              <a:t>.</a:t>
            </a:r>
            <a:endParaRPr lang="en-US" dirty="0" smtClean="0"/>
          </a:p>
          <a:p>
            <a:pPr marL="342900" indent="-342900">
              <a:lnSpc>
                <a:spcPct val="90000"/>
              </a:lnSpc>
            </a:pPr>
            <a:r>
              <a:rPr lang="en-US" dirty="0" smtClean="0"/>
              <a:t>Find a </a:t>
            </a:r>
            <a:r>
              <a:rPr lang="en-US" i="1" dirty="0" smtClean="0">
                <a:solidFill>
                  <a:srgbClr val="CC0000"/>
                </a:solidFill>
              </a:rPr>
              <a:t>model</a:t>
            </a:r>
            <a:r>
              <a:rPr lang="en-US" dirty="0" smtClean="0"/>
              <a:t>  for class attribute as a function of the values of other attributes.</a:t>
            </a:r>
          </a:p>
          <a:p>
            <a:pPr marL="342900" indent="-342900">
              <a:lnSpc>
                <a:spcPct val="90000"/>
              </a:lnSpc>
            </a:pPr>
            <a:r>
              <a:rPr lang="en-US" dirty="0" smtClean="0"/>
              <a:t>Goal: </a:t>
            </a:r>
            <a:r>
              <a:rPr lang="en-US" u="sng" dirty="0" smtClean="0"/>
              <a:t>previously unseen</a:t>
            </a:r>
            <a:r>
              <a:rPr lang="en-US" dirty="0" smtClean="0"/>
              <a:t> records should be assigned a class as accurately as possible.</a:t>
            </a:r>
          </a:p>
          <a:p>
            <a:pPr marL="742950" lvl="1" indent="-285750">
              <a:lnSpc>
                <a:spcPct val="90000"/>
              </a:lnSpc>
            </a:pPr>
            <a:r>
              <a:rPr lang="en-US" sz="2400" dirty="0" smtClean="0"/>
              <a:t>A </a:t>
            </a:r>
            <a:r>
              <a:rPr lang="en-US" sz="2400" i="1" dirty="0" smtClean="0">
                <a:solidFill>
                  <a:srgbClr val="CC0000"/>
                </a:solidFill>
              </a:rPr>
              <a:t>test set</a:t>
            </a:r>
            <a:r>
              <a:rPr lang="en-US" sz="2400" dirty="0" smtClean="0"/>
              <a:t> is used to determine the accuracy of the model. Usually, the given data set is divided into training and test sets, with training set used to build the model and test set used to validate it.</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title"/>
          </p:nvPr>
        </p:nvSpPr>
        <p:spPr/>
        <p:txBody>
          <a:bodyPr/>
          <a:lstStyle/>
          <a:p>
            <a:r>
              <a:rPr lang="en-US" smtClean="0"/>
              <a:t>Tree Induction</a:t>
            </a:r>
          </a:p>
        </p:txBody>
      </p:sp>
      <p:sp>
        <p:nvSpPr>
          <p:cNvPr id="54275" name="Rectangle 7"/>
          <p:cNvSpPr>
            <a:spLocks noGrp="1" noChangeArrowheads="1"/>
          </p:cNvSpPr>
          <p:nvPr>
            <p:ph type="body" idx="1"/>
          </p:nvPr>
        </p:nvSpPr>
        <p:spPr/>
        <p:txBody>
          <a:bodyPr>
            <a:normAutofit lnSpcReduction="10000"/>
          </a:bodyPr>
          <a:lstStyle/>
          <a:p>
            <a:r>
              <a:rPr lang="en-US" smtClean="0"/>
              <a:t>Greedy strategy.</a:t>
            </a:r>
          </a:p>
          <a:p>
            <a:pPr lvl="1"/>
            <a:r>
              <a:rPr lang="en-US" smtClean="0"/>
              <a:t>Split the records based on an attribute test that optimizes certain criterion.</a:t>
            </a:r>
          </a:p>
          <a:p>
            <a:endParaRPr lang="en-US" smtClean="0"/>
          </a:p>
          <a:p>
            <a:r>
              <a:rPr lang="en-US" smtClean="0"/>
              <a:t>Issues</a:t>
            </a:r>
          </a:p>
          <a:p>
            <a:pPr lvl="1"/>
            <a:r>
              <a:rPr lang="en-US" smtClean="0"/>
              <a:t>Determine how to split the records</a:t>
            </a:r>
          </a:p>
          <a:p>
            <a:pPr lvl="2"/>
            <a:r>
              <a:rPr lang="en-US" smtClean="0"/>
              <a:t>How to specify the attribute test condition?</a:t>
            </a:r>
          </a:p>
          <a:p>
            <a:pPr lvl="2"/>
            <a:r>
              <a:rPr lang="en-US" smtClean="0"/>
              <a:t>How to determine the best split?</a:t>
            </a:r>
          </a:p>
          <a:p>
            <a:pPr lvl="1"/>
            <a:r>
              <a:rPr lang="en-US" smtClean="0"/>
              <a:t>Determine when to stop splitting</a:t>
            </a:r>
          </a:p>
          <a:p>
            <a:pPr lvl="1"/>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Tree Induction</a:t>
            </a:r>
          </a:p>
        </p:txBody>
      </p:sp>
      <p:sp>
        <p:nvSpPr>
          <p:cNvPr id="55299" name="Rectangle 3"/>
          <p:cNvSpPr>
            <a:spLocks noGrp="1" noChangeArrowheads="1"/>
          </p:cNvSpPr>
          <p:nvPr>
            <p:ph type="body" idx="1"/>
          </p:nvPr>
        </p:nvSpPr>
        <p:spPr/>
        <p:txBody>
          <a:bodyPr>
            <a:normAutofit lnSpcReduction="10000"/>
          </a:bodyPr>
          <a:lstStyle/>
          <a:p>
            <a:r>
              <a:rPr lang="en-US" smtClean="0"/>
              <a:t>Greedy strategy.</a:t>
            </a:r>
          </a:p>
          <a:p>
            <a:pPr lvl="1"/>
            <a:r>
              <a:rPr lang="en-US" smtClean="0"/>
              <a:t>Split the records based on an attribute test that optimizes certain criterion.</a:t>
            </a:r>
          </a:p>
          <a:p>
            <a:endParaRPr lang="en-US" smtClean="0"/>
          </a:p>
          <a:p>
            <a:r>
              <a:rPr lang="en-US" smtClean="0"/>
              <a:t>Issues</a:t>
            </a:r>
          </a:p>
          <a:p>
            <a:pPr lvl="1"/>
            <a:r>
              <a:rPr lang="en-US" smtClean="0"/>
              <a:t>Determine how to split the records</a:t>
            </a:r>
          </a:p>
          <a:p>
            <a:pPr lvl="2"/>
            <a:r>
              <a:rPr lang="en-US" smtClean="0">
                <a:solidFill>
                  <a:srgbClr val="FF0000"/>
                </a:solidFill>
              </a:rPr>
              <a:t>How to specify the attribute test condition?</a:t>
            </a:r>
          </a:p>
          <a:p>
            <a:pPr lvl="2"/>
            <a:r>
              <a:rPr lang="en-US" smtClean="0"/>
              <a:t>How to determine the best split?</a:t>
            </a:r>
          </a:p>
          <a:p>
            <a:pPr lvl="1"/>
            <a:r>
              <a:rPr lang="en-US" smtClean="0"/>
              <a:t>Determine when to stop splitting</a:t>
            </a:r>
          </a:p>
          <a:p>
            <a:pPr lvl="1"/>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How to Specify Test Condition?</a:t>
            </a:r>
          </a:p>
        </p:txBody>
      </p:sp>
      <p:sp>
        <p:nvSpPr>
          <p:cNvPr id="56323" name="Rectangle 3"/>
          <p:cNvSpPr>
            <a:spLocks noGrp="1" noChangeArrowheads="1"/>
          </p:cNvSpPr>
          <p:nvPr>
            <p:ph type="body" idx="1"/>
          </p:nvPr>
        </p:nvSpPr>
        <p:spPr/>
        <p:txBody>
          <a:bodyPr/>
          <a:lstStyle/>
          <a:p>
            <a:r>
              <a:rPr lang="en-US" smtClean="0"/>
              <a:t>Depends on attribute types</a:t>
            </a:r>
          </a:p>
          <a:p>
            <a:pPr lvl="1"/>
            <a:r>
              <a:rPr lang="en-US" smtClean="0"/>
              <a:t>Nominal</a:t>
            </a:r>
          </a:p>
          <a:p>
            <a:pPr lvl="1"/>
            <a:r>
              <a:rPr lang="en-US" smtClean="0"/>
              <a:t>Ordinal</a:t>
            </a:r>
          </a:p>
          <a:p>
            <a:pPr lvl="1"/>
            <a:r>
              <a:rPr lang="en-US" smtClean="0"/>
              <a:t>Continuous</a:t>
            </a:r>
          </a:p>
          <a:p>
            <a:pPr lvl="1"/>
            <a:endParaRPr lang="en-US" smtClean="0"/>
          </a:p>
          <a:p>
            <a:r>
              <a:rPr lang="en-US" smtClean="0"/>
              <a:t>Depends on number of ways to split</a:t>
            </a:r>
          </a:p>
          <a:p>
            <a:pPr lvl="1"/>
            <a:r>
              <a:rPr lang="en-US" smtClean="0"/>
              <a:t>2-way split</a:t>
            </a:r>
          </a:p>
          <a:p>
            <a:pPr lvl="1"/>
            <a:r>
              <a:rPr lang="en-US" smtClean="0"/>
              <a:t>Multi-way split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152400"/>
            <a:ext cx="8610600" cy="533400"/>
          </a:xfrm>
        </p:spPr>
        <p:txBody>
          <a:bodyPr>
            <a:normAutofit fontScale="90000"/>
          </a:bodyPr>
          <a:lstStyle/>
          <a:p>
            <a:r>
              <a:rPr lang="en-US" smtClean="0"/>
              <a:t>Splitting Based on Nominal Attributes</a:t>
            </a:r>
          </a:p>
        </p:txBody>
      </p:sp>
      <p:sp>
        <p:nvSpPr>
          <p:cNvPr id="57347" name="Rectangle 3"/>
          <p:cNvSpPr>
            <a:spLocks noGrp="1" noChangeArrowheads="1"/>
          </p:cNvSpPr>
          <p:nvPr>
            <p:ph type="body" idx="1"/>
          </p:nvPr>
        </p:nvSpPr>
        <p:spPr>
          <a:xfrm>
            <a:off x="457200" y="1219200"/>
            <a:ext cx="8382000" cy="3733800"/>
          </a:xfrm>
        </p:spPr>
        <p:txBody>
          <a:bodyPr>
            <a:normAutofit lnSpcReduction="10000"/>
          </a:bodyPr>
          <a:lstStyle/>
          <a:p>
            <a:pPr marL="342900" indent="-342900"/>
            <a:r>
              <a:rPr lang="en-US" smtClean="0">
                <a:solidFill>
                  <a:srgbClr val="FF0000"/>
                </a:solidFill>
              </a:rPr>
              <a:t>Multi-way split:</a:t>
            </a:r>
            <a:r>
              <a:rPr lang="en-US" smtClean="0"/>
              <a:t> Use as many partitions as distinct values. </a:t>
            </a:r>
          </a:p>
          <a:p>
            <a:pPr marL="342900" indent="-342900"/>
            <a:endParaRPr lang="en-US" smtClean="0"/>
          </a:p>
          <a:p>
            <a:pPr marL="342900" indent="-342900"/>
            <a:endParaRPr lang="en-US" smtClean="0"/>
          </a:p>
          <a:p>
            <a:pPr marL="342900" indent="-342900"/>
            <a:endParaRPr lang="en-US" smtClean="0"/>
          </a:p>
          <a:p>
            <a:pPr marL="342900" indent="-342900"/>
            <a:r>
              <a:rPr lang="en-US" smtClean="0">
                <a:solidFill>
                  <a:srgbClr val="FF0000"/>
                </a:solidFill>
              </a:rPr>
              <a:t>Binary split:</a:t>
            </a:r>
            <a:r>
              <a:rPr lang="en-US" smtClean="0"/>
              <a:t>  Divides values into two subsets. </a:t>
            </a:r>
            <a:br>
              <a:rPr lang="en-US" smtClean="0"/>
            </a:br>
            <a:r>
              <a:rPr lang="en-US" smtClean="0"/>
              <a:t>		      Need to find optimal partitioning.</a:t>
            </a:r>
            <a:endParaRPr lang="en-US" sz="3600" smtClean="0"/>
          </a:p>
        </p:txBody>
      </p:sp>
      <p:grpSp>
        <p:nvGrpSpPr>
          <p:cNvPr id="2" name="Group 4"/>
          <p:cNvGrpSpPr>
            <a:grpSpLocks/>
          </p:cNvGrpSpPr>
          <p:nvPr/>
        </p:nvGrpSpPr>
        <p:grpSpPr bwMode="auto">
          <a:xfrm>
            <a:off x="2895600" y="2133600"/>
            <a:ext cx="2546350" cy="946150"/>
            <a:chOff x="1824" y="1680"/>
            <a:chExt cx="1604" cy="596"/>
          </a:xfrm>
        </p:grpSpPr>
        <p:sp>
          <p:nvSpPr>
            <p:cNvPr id="57362" name="Oval 5"/>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charset="0"/>
                </a:rPr>
                <a:t>CarType</a:t>
              </a:r>
              <a:endParaRPr lang="en-US" sz="2400" b="0">
                <a:latin typeface="Times New Roman" charset="0"/>
              </a:endParaRPr>
            </a:p>
          </p:txBody>
        </p:sp>
        <p:sp>
          <p:nvSpPr>
            <p:cNvPr id="57363" name="Line 6"/>
            <p:cNvSpPr>
              <a:spLocks noChangeShapeType="1"/>
            </p:cNvSpPr>
            <p:nvPr/>
          </p:nvSpPr>
          <p:spPr bwMode="auto">
            <a:xfrm flipH="1">
              <a:off x="2064" y="1968"/>
              <a:ext cx="576" cy="144"/>
            </a:xfrm>
            <a:prstGeom prst="line">
              <a:avLst/>
            </a:prstGeom>
            <a:noFill/>
            <a:ln w="9525">
              <a:solidFill>
                <a:schemeClr val="tx1"/>
              </a:solidFill>
              <a:round/>
              <a:headEnd/>
              <a:tailEnd/>
            </a:ln>
          </p:spPr>
          <p:txBody>
            <a:bodyPr wrap="none" anchor="ctr"/>
            <a:lstStyle/>
            <a:p>
              <a:endParaRPr lang="en-US"/>
            </a:p>
          </p:txBody>
        </p:sp>
        <p:sp>
          <p:nvSpPr>
            <p:cNvPr id="57364" name="Line 7"/>
            <p:cNvSpPr>
              <a:spLocks noChangeShapeType="1"/>
            </p:cNvSpPr>
            <p:nvPr/>
          </p:nvSpPr>
          <p:spPr bwMode="auto">
            <a:xfrm>
              <a:off x="2640" y="1968"/>
              <a:ext cx="0" cy="288"/>
            </a:xfrm>
            <a:prstGeom prst="line">
              <a:avLst/>
            </a:prstGeom>
            <a:noFill/>
            <a:ln w="9525">
              <a:solidFill>
                <a:schemeClr val="tx1"/>
              </a:solidFill>
              <a:round/>
              <a:headEnd/>
              <a:tailEnd/>
            </a:ln>
          </p:spPr>
          <p:txBody>
            <a:bodyPr wrap="none" anchor="ctr"/>
            <a:lstStyle/>
            <a:p>
              <a:endParaRPr lang="en-US"/>
            </a:p>
          </p:txBody>
        </p:sp>
        <p:sp>
          <p:nvSpPr>
            <p:cNvPr id="57365" name="Line 8"/>
            <p:cNvSpPr>
              <a:spLocks noChangeShapeType="1"/>
            </p:cNvSpPr>
            <p:nvPr/>
          </p:nvSpPr>
          <p:spPr bwMode="auto">
            <a:xfrm>
              <a:off x="2640" y="1968"/>
              <a:ext cx="576" cy="144"/>
            </a:xfrm>
            <a:prstGeom prst="line">
              <a:avLst/>
            </a:prstGeom>
            <a:noFill/>
            <a:ln w="9525">
              <a:solidFill>
                <a:schemeClr val="tx1"/>
              </a:solidFill>
              <a:round/>
              <a:headEnd/>
              <a:tailEnd/>
            </a:ln>
          </p:spPr>
          <p:txBody>
            <a:bodyPr wrap="none" anchor="ctr"/>
            <a:lstStyle/>
            <a:p>
              <a:endParaRPr lang="en-US"/>
            </a:p>
          </p:txBody>
        </p:sp>
        <p:sp>
          <p:nvSpPr>
            <p:cNvPr id="57366" name="Text Box 9"/>
            <p:cNvSpPr txBox="1">
              <a:spLocks noChangeArrowheads="1"/>
            </p:cNvSpPr>
            <p:nvPr/>
          </p:nvSpPr>
          <p:spPr bwMode="auto">
            <a:xfrm>
              <a:off x="1824" y="1872"/>
              <a:ext cx="492" cy="212"/>
            </a:xfrm>
            <a:prstGeom prst="rect">
              <a:avLst/>
            </a:prstGeom>
            <a:noFill/>
            <a:ln w="9525">
              <a:noFill/>
              <a:miter lim="800000"/>
              <a:headEnd/>
              <a:tailEnd/>
            </a:ln>
          </p:spPr>
          <p:txBody>
            <a:bodyPr wrap="none" anchor="ctr">
              <a:spAutoFit/>
            </a:bodyPr>
            <a:lstStyle/>
            <a:p>
              <a:pPr algn="ctr"/>
              <a:r>
                <a:rPr lang="en-US" sz="1600" b="0"/>
                <a:t>Family</a:t>
              </a:r>
            </a:p>
          </p:txBody>
        </p:sp>
        <p:sp>
          <p:nvSpPr>
            <p:cNvPr id="57367" name="Text Box 10"/>
            <p:cNvSpPr txBox="1">
              <a:spLocks noChangeArrowheads="1"/>
            </p:cNvSpPr>
            <p:nvPr/>
          </p:nvSpPr>
          <p:spPr bwMode="auto">
            <a:xfrm>
              <a:off x="2208" y="2064"/>
              <a:ext cx="486" cy="212"/>
            </a:xfrm>
            <a:prstGeom prst="rect">
              <a:avLst/>
            </a:prstGeom>
            <a:noFill/>
            <a:ln w="9525">
              <a:noFill/>
              <a:miter lim="800000"/>
              <a:headEnd/>
              <a:tailEnd/>
            </a:ln>
          </p:spPr>
          <p:txBody>
            <a:bodyPr wrap="none" anchor="ctr">
              <a:spAutoFit/>
            </a:bodyPr>
            <a:lstStyle/>
            <a:p>
              <a:pPr algn="ctr"/>
              <a:r>
                <a:rPr lang="en-US" sz="1600" b="0"/>
                <a:t>Sports</a:t>
              </a:r>
            </a:p>
          </p:txBody>
        </p:sp>
        <p:sp>
          <p:nvSpPr>
            <p:cNvPr id="57368" name="Text Box 11"/>
            <p:cNvSpPr txBox="1">
              <a:spLocks noChangeArrowheads="1"/>
            </p:cNvSpPr>
            <p:nvPr/>
          </p:nvSpPr>
          <p:spPr bwMode="auto">
            <a:xfrm>
              <a:off x="2928" y="1872"/>
              <a:ext cx="500" cy="212"/>
            </a:xfrm>
            <a:prstGeom prst="rect">
              <a:avLst/>
            </a:prstGeom>
            <a:noFill/>
            <a:ln w="9525">
              <a:noFill/>
              <a:miter lim="800000"/>
              <a:headEnd/>
              <a:tailEnd/>
            </a:ln>
          </p:spPr>
          <p:txBody>
            <a:bodyPr wrap="none" anchor="ctr">
              <a:spAutoFit/>
            </a:bodyPr>
            <a:lstStyle/>
            <a:p>
              <a:pPr algn="ctr"/>
              <a:r>
                <a:rPr lang="en-US" sz="1600" b="0"/>
                <a:t>Luxury</a:t>
              </a:r>
            </a:p>
          </p:txBody>
        </p:sp>
      </p:grpSp>
      <p:grpSp>
        <p:nvGrpSpPr>
          <p:cNvPr id="3" name="Group 12"/>
          <p:cNvGrpSpPr>
            <a:grpSpLocks/>
          </p:cNvGrpSpPr>
          <p:nvPr/>
        </p:nvGrpSpPr>
        <p:grpSpPr bwMode="auto">
          <a:xfrm>
            <a:off x="5562600" y="4876800"/>
            <a:ext cx="2752725" cy="914400"/>
            <a:chOff x="3552" y="3216"/>
            <a:chExt cx="1734" cy="576"/>
          </a:xfrm>
        </p:grpSpPr>
        <p:sp>
          <p:nvSpPr>
            <p:cNvPr id="57357"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charset="0"/>
                </a:rPr>
                <a:t>CarType</a:t>
              </a:r>
              <a:endParaRPr lang="en-US" sz="2400" b="0">
                <a:latin typeface="Times New Roman" charset="0"/>
              </a:endParaRPr>
            </a:p>
          </p:txBody>
        </p:sp>
        <p:sp>
          <p:nvSpPr>
            <p:cNvPr id="57358" name="Line 14"/>
            <p:cNvSpPr>
              <a:spLocks noChangeShapeType="1"/>
            </p:cNvSpPr>
            <p:nvPr/>
          </p:nvSpPr>
          <p:spPr bwMode="auto">
            <a:xfrm flipH="1">
              <a:off x="3946" y="3504"/>
              <a:ext cx="528" cy="240"/>
            </a:xfrm>
            <a:prstGeom prst="line">
              <a:avLst/>
            </a:prstGeom>
            <a:noFill/>
            <a:ln w="9525">
              <a:solidFill>
                <a:schemeClr val="tx1"/>
              </a:solidFill>
              <a:round/>
              <a:headEnd/>
              <a:tailEnd/>
            </a:ln>
          </p:spPr>
          <p:txBody>
            <a:bodyPr wrap="none" anchor="ctr"/>
            <a:lstStyle/>
            <a:p>
              <a:endParaRPr lang="en-US"/>
            </a:p>
          </p:txBody>
        </p:sp>
        <p:sp>
          <p:nvSpPr>
            <p:cNvPr id="57359" name="Line 15"/>
            <p:cNvSpPr>
              <a:spLocks noChangeShapeType="1"/>
            </p:cNvSpPr>
            <p:nvPr/>
          </p:nvSpPr>
          <p:spPr bwMode="auto">
            <a:xfrm>
              <a:off x="4474" y="3504"/>
              <a:ext cx="480" cy="288"/>
            </a:xfrm>
            <a:prstGeom prst="line">
              <a:avLst/>
            </a:prstGeom>
            <a:noFill/>
            <a:ln w="9525">
              <a:solidFill>
                <a:schemeClr val="tx1"/>
              </a:solidFill>
              <a:round/>
              <a:headEnd/>
              <a:tailEnd/>
            </a:ln>
          </p:spPr>
          <p:txBody>
            <a:bodyPr wrap="none" anchor="ctr"/>
            <a:lstStyle/>
            <a:p>
              <a:endParaRPr lang="en-US"/>
            </a:p>
          </p:txBody>
        </p:sp>
        <p:sp>
          <p:nvSpPr>
            <p:cNvPr id="57360" name="Text Box 16"/>
            <p:cNvSpPr txBox="1">
              <a:spLocks noChangeArrowheads="1"/>
            </p:cNvSpPr>
            <p:nvPr/>
          </p:nvSpPr>
          <p:spPr bwMode="auto">
            <a:xfrm>
              <a:off x="3552" y="3360"/>
              <a:ext cx="607" cy="366"/>
            </a:xfrm>
            <a:prstGeom prst="rect">
              <a:avLst/>
            </a:prstGeom>
            <a:noFill/>
            <a:ln w="9525">
              <a:noFill/>
              <a:miter lim="800000"/>
              <a:headEnd/>
              <a:tailEnd/>
            </a:ln>
          </p:spPr>
          <p:txBody>
            <a:bodyPr wrap="none" anchor="ctr">
              <a:spAutoFit/>
            </a:bodyPr>
            <a:lstStyle/>
            <a:p>
              <a:pPr algn="ctr"/>
              <a:r>
                <a:rPr lang="en-US" sz="1600" b="0"/>
                <a:t>{Family, </a:t>
              </a:r>
              <a:br>
                <a:rPr lang="en-US" sz="1600" b="0"/>
              </a:br>
              <a:r>
                <a:rPr lang="en-US" sz="1600" b="0"/>
                <a:t>Luxury}</a:t>
              </a:r>
            </a:p>
          </p:txBody>
        </p:sp>
        <p:sp>
          <p:nvSpPr>
            <p:cNvPr id="57361" name="Text Box 17"/>
            <p:cNvSpPr txBox="1">
              <a:spLocks noChangeArrowheads="1"/>
            </p:cNvSpPr>
            <p:nvPr/>
          </p:nvSpPr>
          <p:spPr bwMode="auto">
            <a:xfrm>
              <a:off x="4714" y="3456"/>
              <a:ext cx="572" cy="212"/>
            </a:xfrm>
            <a:prstGeom prst="rect">
              <a:avLst/>
            </a:prstGeom>
            <a:noFill/>
            <a:ln w="9525">
              <a:noFill/>
              <a:miter lim="800000"/>
              <a:headEnd/>
              <a:tailEnd/>
            </a:ln>
          </p:spPr>
          <p:txBody>
            <a:bodyPr wrap="none" anchor="ctr">
              <a:spAutoFit/>
            </a:bodyPr>
            <a:lstStyle/>
            <a:p>
              <a:pPr algn="ctr"/>
              <a:r>
                <a:rPr lang="en-US" sz="1600" b="0"/>
                <a:t>{Sports}</a:t>
              </a:r>
            </a:p>
          </p:txBody>
        </p:sp>
      </p:grpSp>
      <p:grpSp>
        <p:nvGrpSpPr>
          <p:cNvPr id="4" name="Group 18"/>
          <p:cNvGrpSpPr>
            <a:grpSpLocks/>
          </p:cNvGrpSpPr>
          <p:nvPr/>
        </p:nvGrpSpPr>
        <p:grpSpPr bwMode="auto">
          <a:xfrm>
            <a:off x="685800" y="4876800"/>
            <a:ext cx="2905125" cy="914400"/>
            <a:chOff x="768" y="3216"/>
            <a:chExt cx="1830" cy="576"/>
          </a:xfrm>
        </p:grpSpPr>
        <p:sp>
          <p:nvSpPr>
            <p:cNvPr id="57352"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charset="0"/>
                </a:rPr>
                <a:t>CarType</a:t>
              </a:r>
              <a:endParaRPr lang="en-US" sz="2400" b="0">
                <a:latin typeface="Times New Roman" charset="0"/>
              </a:endParaRPr>
            </a:p>
          </p:txBody>
        </p:sp>
        <p:sp>
          <p:nvSpPr>
            <p:cNvPr id="57353" name="Line 20"/>
            <p:cNvSpPr>
              <a:spLocks noChangeShapeType="1"/>
            </p:cNvSpPr>
            <p:nvPr/>
          </p:nvSpPr>
          <p:spPr bwMode="auto">
            <a:xfrm flipH="1">
              <a:off x="1254" y="3504"/>
              <a:ext cx="528" cy="240"/>
            </a:xfrm>
            <a:prstGeom prst="line">
              <a:avLst/>
            </a:prstGeom>
            <a:noFill/>
            <a:ln w="9525">
              <a:solidFill>
                <a:schemeClr val="tx1"/>
              </a:solidFill>
              <a:round/>
              <a:headEnd/>
              <a:tailEnd/>
            </a:ln>
          </p:spPr>
          <p:txBody>
            <a:bodyPr wrap="none" anchor="ctr"/>
            <a:lstStyle/>
            <a:p>
              <a:endParaRPr lang="en-US"/>
            </a:p>
          </p:txBody>
        </p:sp>
        <p:sp>
          <p:nvSpPr>
            <p:cNvPr id="57354" name="Line 21"/>
            <p:cNvSpPr>
              <a:spLocks noChangeShapeType="1"/>
            </p:cNvSpPr>
            <p:nvPr/>
          </p:nvSpPr>
          <p:spPr bwMode="auto">
            <a:xfrm>
              <a:off x="1782" y="3504"/>
              <a:ext cx="480" cy="288"/>
            </a:xfrm>
            <a:prstGeom prst="line">
              <a:avLst/>
            </a:prstGeom>
            <a:noFill/>
            <a:ln w="9525">
              <a:solidFill>
                <a:schemeClr val="tx1"/>
              </a:solidFill>
              <a:round/>
              <a:headEnd/>
              <a:tailEnd/>
            </a:ln>
          </p:spPr>
          <p:txBody>
            <a:bodyPr wrap="none" anchor="ctr"/>
            <a:lstStyle/>
            <a:p>
              <a:endParaRPr lang="en-US"/>
            </a:p>
          </p:txBody>
        </p:sp>
        <p:sp>
          <p:nvSpPr>
            <p:cNvPr id="57355" name="Text Box 22"/>
            <p:cNvSpPr txBox="1">
              <a:spLocks noChangeArrowheads="1"/>
            </p:cNvSpPr>
            <p:nvPr/>
          </p:nvSpPr>
          <p:spPr bwMode="auto">
            <a:xfrm>
              <a:off x="768" y="3360"/>
              <a:ext cx="594" cy="366"/>
            </a:xfrm>
            <a:prstGeom prst="rect">
              <a:avLst/>
            </a:prstGeom>
            <a:noFill/>
            <a:ln w="9525">
              <a:noFill/>
              <a:miter lim="800000"/>
              <a:headEnd/>
              <a:tailEnd/>
            </a:ln>
          </p:spPr>
          <p:txBody>
            <a:bodyPr anchor="ctr">
              <a:spAutoFit/>
            </a:bodyPr>
            <a:lstStyle/>
            <a:p>
              <a:pPr algn="ctr"/>
              <a:r>
                <a:rPr lang="en-US" sz="1600" b="0"/>
                <a:t>{Sports, Luxury}</a:t>
              </a:r>
            </a:p>
          </p:txBody>
        </p:sp>
        <p:sp>
          <p:nvSpPr>
            <p:cNvPr id="57356" name="Text Box 23"/>
            <p:cNvSpPr txBox="1">
              <a:spLocks noChangeArrowheads="1"/>
            </p:cNvSpPr>
            <p:nvPr/>
          </p:nvSpPr>
          <p:spPr bwMode="auto">
            <a:xfrm>
              <a:off x="2020" y="3456"/>
              <a:ext cx="578" cy="212"/>
            </a:xfrm>
            <a:prstGeom prst="rect">
              <a:avLst/>
            </a:prstGeom>
            <a:noFill/>
            <a:ln w="9525">
              <a:noFill/>
              <a:miter lim="800000"/>
              <a:headEnd/>
              <a:tailEnd/>
            </a:ln>
          </p:spPr>
          <p:txBody>
            <a:bodyPr wrap="none" anchor="ctr">
              <a:spAutoFit/>
            </a:bodyPr>
            <a:lstStyle/>
            <a:p>
              <a:pPr algn="ctr"/>
              <a:r>
                <a:rPr lang="en-US" sz="1600" b="0"/>
                <a:t>{Family}</a:t>
              </a:r>
            </a:p>
          </p:txBody>
        </p:sp>
      </p:grpSp>
      <p:sp>
        <p:nvSpPr>
          <p:cNvPr id="57351" name="Text Box 24"/>
          <p:cNvSpPr txBox="1">
            <a:spLocks noChangeArrowheads="1"/>
          </p:cNvSpPr>
          <p:nvPr/>
        </p:nvSpPr>
        <p:spPr bwMode="auto">
          <a:xfrm>
            <a:off x="4191000" y="5105400"/>
            <a:ext cx="608013" cy="457200"/>
          </a:xfrm>
          <a:prstGeom prst="rect">
            <a:avLst/>
          </a:prstGeom>
          <a:noFill/>
          <a:ln w="9525">
            <a:noFill/>
            <a:miter lim="800000"/>
            <a:headEnd/>
            <a:tailEnd/>
          </a:ln>
        </p:spPr>
        <p:txBody>
          <a:bodyPr wrap="none" anchor="ctr">
            <a:spAutoFit/>
          </a:bodyPr>
          <a:lstStyle/>
          <a:p>
            <a:pPr algn="ctr"/>
            <a:r>
              <a:rPr lang="en-US" sz="2400" b="0">
                <a:latin typeface="Times New Roman" charset="0"/>
              </a:rPr>
              <a:t>OR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0"/>
          <p:cNvSpPr>
            <a:spLocks noGrp="1" noChangeArrowheads="1"/>
          </p:cNvSpPr>
          <p:nvPr>
            <p:ph type="body" idx="1"/>
          </p:nvPr>
        </p:nvSpPr>
        <p:spPr>
          <a:xfrm>
            <a:off x="381000" y="1066800"/>
            <a:ext cx="8382000" cy="5257800"/>
          </a:xfrm>
          <a:noFill/>
        </p:spPr>
        <p:txBody>
          <a:bodyPr>
            <a:normAutofit fontScale="92500" lnSpcReduction="10000"/>
          </a:bodyPr>
          <a:lstStyle/>
          <a:p>
            <a:pPr marL="342900" indent="-342900"/>
            <a:r>
              <a:rPr lang="en-US" smtClean="0">
                <a:solidFill>
                  <a:srgbClr val="FF0000"/>
                </a:solidFill>
              </a:rPr>
              <a:t>Multi-way split:</a:t>
            </a:r>
            <a:r>
              <a:rPr lang="en-US" smtClean="0"/>
              <a:t> Use as many partitions as distinct values. </a:t>
            </a:r>
          </a:p>
          <a:p>
            <a:pPr marL="342900" indent="-342900"/>
            <a:endParaRPr lang="en-US" smtClean="0"/>
          </a:p>
          <a:p>
            <a:pPr marL="342900" indent="-342900"/>
            <a:endParaRPr lang="en-US" smtClean="0"/>
          </a:p>
          <a:p>
            <a:pPr lvl="4"/>
            <a:endParaRPr lang="en-US" sz="1200" smtClean="0">
              <a:solidFill>
                <a:srgbClr val="FF0000"/>
              </a:solidFill>
            </a:endParaRPr>
          </a:p>
          <a:p>
            <a:pPr marL="342900" indent="-342900"/>
            <a:r>
              <a:rPr lang="en-US" smtClean="0">
                <a:solidFill>
                  <a:srgbClr val="FF0000"/>
                </a:solidFill>
              </a:rPr>
              <a:t>Binary split:</a:t>
            </a:r>
            <a:r>
              <a:rPr lang="en-US" smtClean="0"/>
              <a:t>  Divides values into two subsets. </a:t>
            </a:r>
            <a:br>
              <a:rPr lang="en-US" smtClean="0"/>
            </a:br>
            <a:r>
              <a:rPr lang="en-US" smtClean="0"/>
              <a:t>		      Need to find optimal partitioning.</a:t>
            </a:r>
          </a:p>
          <a:p>
            <a:pPr marL="342900" indent="-342900"/>
            <a:endParaRPr lang="en-US" smtClean="0"/>
          </a:p>
          <a:p>
            <a:pPr marL="342900" indent="-342900"/>
            <a:endParaRPr lang="en-US" smtClean="0"/>
          </a:p>
          <a:p>
            <a:pPr marL="342900" indent="-342900"/>
            <a:endParaRPr lang="en-US" smtClean="0"/>
          </a:p>
          <a:p>
            <a:pPr marL="342900" indent="-342900"/>
            <a:r>
              <a:rPr lang="en-US" smtClean="0"/>
              <a:t>What about this split?</a:t>
            </a:r>
            <a:endParaRPr lang="en-US" sz="3600" smtClean="0"/>
          </a:p>
        </p:txBody>
      </p:sp>
      <p:sp>
        <p:nvSpPr>
          <p:cNvPr id="58371" name="Rectangle 27"/>
          <p:cNvSpPr>
            <a:spLocks noGrp="1" noChangeArrowheads="1"/>
          </p:cNvSpPr>
          <p:nvPr>
            <p:ph type="title"/>
          </p:nvPr>
        </p:nvSpPr>
        <p:spPr>
          <a:xfrm>
            <a:off x="457200" y="274638"/>
            <a:ext cx="8229600" cy="639762"/>
          </a:xfrm>
        </p:spPr>
        <p:txBody>
          <a:bodyPr>
            <a:normAutofit fontScale="90000"/>
          </a:bodyPr>
          <a:lstStyle/>
          <a:p>
            <a:r>
              <a:rPr lang="en-US" dirty="0" smtClean="0"/>
              <a:t>Splitting </a:t>
            </a:r>
            <a:r>
              <a:rPr lang="en-US" dirty="0" smtClean="0"/>
              <a:t>Ordinal </a:t>
            </a:r>
            <a:r>
              <a:rPr lang="en-US" dirty="0" smtClean="0"/>
              <a:t>Attributes</a:t>
            </a:r>
          </a:p>
        </p:txBody>
      </p:sp>
      <p:grpSp>
        <p:nvGrpSpPr>
          <p:cNvPr id="2" name="Group 26"/>
          <p:cNvGrpSpPr>
            <a:grpSpLocks/>
          </p:cNvGrpSpPr>
          <p:nvPr/>
        </p:nvGrpSpPr>
        <p:grpSpPr bwMode="auto">
          <a:xfrm>
            <a:off x="2971800" y="2057400"/>
            <a:ext cx="2457450" cy="946150"/>
            <a:chOff x="1853" y="1248"/>
            <a:chExt cx="1548" cy="596"/>
          </a:xfrm>
        </p:grpSpPr>
        <p:sp>
          <p:nvSpPr>
            <p:cNvPr id="58392" name="Oval 5"/>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charset="0"/>
                </a:rPr>
                <a:t>Size</a:t>
              </a:r>
              <a:endParaRPr lang="en-US" sz="2400" b="0">
                <a:latin typeface="Times New Roman" charset="0"/>
              </a:endParaRPr>
            </a:p>
          </p:txBody>
        </p:sp>
        <p:sp>
          <p:nvSpPr>
            <p:cNvPr id="58393" name="Line 6"/>
            <p:cNvSpPr>
              <a:spLocks noChangeShapeType="1"/>
            </p:cNvSpPr>
            <p:nvPr/>
          </p:nvSpPr>
          <p:spPr bwMode="auto">
            <a:xfrm flipH="1">
              <a:off x="2064" y="1536"/>
              <a:ext cx="576" cy="144"/>
            </a:xfrm>
            <a:prstGeom prst="line">
              <a:avLst/>
            </a:prstGeom>
            <a:noFill/>
            <a:ln w="9525">
              <a:solidFill>
                <a:schemeClr val="tx1"/>
              </a:solidFill>
              <a:round/>
              <a:headEnd/>
              <a:tailEnd/>
            </a:ln>
          </p:spPr>
          <p:txBody>
            <a:bodyPr wrap="none" anchor="ctr"/>
            <a:lstStyle/>
            <a:p>
              <a:endParaRPr lang="en-US"/>
            </a:p>
          </p:txBody>
        </p:sp>
        <p:sp>
          <p:nvSpPr>
            <p:cNvPr id="58394" name="Line 7"/>
            <p:cNvSpPr>
              <a:spLocks noChangeShapeType="1"/>
            </p:cNvSpPr>
            <p:nvPr/>
          </p:nvSpPr>
          <p:spPr bwMode="auto">
            <a:xfrm>
              <a:off x="2640" y="1536"/>
              <a:ext cx="0" cy="288"/>
            </a:xfrm>
            <a:prstGeom prst="line">
              <a:avLst/>
            </a:prstGeom>
            <a:noFill/>
            <a:ln w="9525">
              <a:solidFill>
                <a:schemeClr val="tx1"/>
              </a:solidFill>
              <a:round/>
              <a:headEnd/>
              <a:tailEnd/>
            </a:ln>
          </p:spPr>
          <p:txBody>
            <a:bodyPr wrap="none" anchor="ctr"/>
            <a:lstStyle/>
            <a:p>
              <a:endParaRPr lang="en-US"/>
            </a:p>
          </p:txBody>
        </p:sp>
        <p:sp>
          <p:nvSpPr>
            <p:cNvPr id="58395" name="Line 8"/>
            <p:cNvSpPr>
              <a:spLocks noChangeShapeType="1"/>
            </p:cNvSpPr>
            <p:nvPr/>
          </p:nvSpPr>
          <p:spPr bwMode="auto">
            <a:xfrm>
              <a:off x="2640" y="1536"/>
              <a:ext cx="576" cy="144"/>
            </a:xfrm>
            <a:prstGeom prst="line">
              <a:avLst/>
            </a:prstGeom>
            <a:noFill/>
            <a:ln w="9525">
              <a:solidFill>
                <a:schemeClr val="tx1"/>
              </a:solidFill>
              <a:round/>
              <a:headEnd/>
              <a:tailEnd/>
            </a:ln>
          </p:spPr>
          <p:txBody>
            <a:bodyPr wrap="none" anchor="ctr"/>
            <a:lstStyle/>
            <a:p>
              <a:endParaRPr lang="en-US"/>
            </a:p>
          </p:txBody>
        </p:sp>
        <p:sp>
          <p:nvSpPr>
            <p:cNvPr id="58396" name="Text Box 9"/>
            <p:cNvSpPr txBox="1">
              <a:spLocks noChangeArrowheads="1"/>
            </p:cNvSpPr>
            <p:nvPr/>
          </p:nvSpPr>
          <p:spPr bwMode="auto">
            <a:xfrm>
              <a:off x="1853" y="1440"/>
              <a:ext cx="435" cy="212"/>
            </a:xfrm>
            <a:prstGeom prst="rect">
              <a:avLst/>
            </a:prstGeom>
            <a:noFill/>
            <a:ln w="9525">
              <a:noFill/>
              <a:miter lim="800000"/>
              <a:headEnd/>
              <a:tailEnd/>
            </a:ln>
          </p:spPr>
          <p:txBody>
            <a:bodyPr wrap="none" anchor="ctr">
              <a:spAutoFit/>
            </a:bodyPr>
            <a:lstStyle/>
            <a:p>
              <a:pPr algn="ctr"/>
              <a:r>
                <a:rPr lang="en-US" sz="1600" b="0"/>
                <a:t>Small</a:t>
              </a:r>
            </a:p>
          </p:txBody>
        </p:sp>
        <p:sp>
          <p:nvSpPr>
            <p:cNvPr id="58397" name="Text Box 10"/>
            <p:cNvSpPr txBox="1">
              <a:spLocks noChangeArrowheads="1"/>
            </p:cNvSpPr>
            <p:nvPr/>
          </p:nvSpPr>
          <p:spPr bwMode="auto">
            <a:xfrm>
              <a:off x="2167" y="1632"/>
              <a:ext cx="571" cy="212"/>
            </a:xfrm>
            <a:prstGeom prst="rect">
              <a:avLst/>
            </a:prstGeom>
            <a:noFill/>
            <a:ln w="9525">
              <a:noFill/>
              <a:miter lim="800000"/>
              <a:headEnd/>
              <a:tailEnd/>
            </a:ln>
          </p:spPr>
          <p:txBody>
            <a:bodyPr wrap="none" anchor="ctr">
              <a:spAutoFit/>
            </a:bodyPr>
            <a:lstStyle/>
            <a:p>
              <a:pPr algn="ctr"/>
              <a:r>
                <a:rPr lang="en-US" sz="1600" b="0"/>
                <a:t>Medium</a:t>
              </a:r>
            </a:p>
          </p:txBody>
        </p:sp>
        <p:sp>
          <p:nvSpPr>
            <p:cNvPr id="58398" name="Text Box 11"/>
            <p:cNvSpPr txBox="1">
              <a:spLocks noChangeArrowheads="1"/>
            </p:cNvSpPr>
            <p:nvPr/>
          </p:nvSpPr>
          <p:spPr bwMode="auto">
            <a:xfrm>
              <a:off x="2958" y="1440"/>
              <a:ext cx="443" cy="212"/>
            </a:xfrm>
            <a:prstGeom prst="rect">
              <a:avLst/>
            </a:prstGeom>
            <a:noFill/>
            <a:ln w="9525">
              <a:noFill/>
              <a:miter lim="800000"/>
              <a:headEnd/>
              <a:tailEnd/>
            </a:ln>
          </p:spPr>
          <p:txBody>
            <a:bodyPr wrap="none" anchor="ctr">
              <a:spAutoFit/>
            </a:bodyPr>
            <a:lstStyle/>
            <a:p>
              <a:pPr algn="ctr"/>
              <a:r>
                <a:rPr lang="en-US" sz="1600" b="0"/>
                <a:t>Large</a:t>
              </a:r>
            </a:p>
          </p:txBody>
        </p:sp>
      </p:grpSp>
      <p:grpSp>
        <p:nvGrpSpPr>
          <p:cNvPr id="3" name="Group 12"/>
          <p:cNvGrpSpPr>
            <a:grpSpLocks/>
          </p:cNvGrpSpPr>
          <p:nvPr/>
        </p:nvGrpSpPr>
        <p:grpSpPr bwMode="auto">
          <a:xfrm>
            <a:off x="5562600" y="4267200"/>
            <a:ext cx="2774950" cy="914400"/>
            <a:chOff x="3513" y="3216"/>
            <a:chExt cx="1748" cy="576"/>
          </a:xfrm>
        </p:grpSpPr>
        <p:sp>
          <p:nvSpPr>
            <p:cNvPr id="58387" name="Oval 13"/>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charset="0"/>
                </a:rPr>
                <a:t>Size</a:t>
              </a:r>
              <a:endParaRPr lang="en-US" sz="2400" b="0">
                <a:latin typeface="Times New Roman" charset="0"/>
              </a:endParaRPr>
            </a:p>
          </p:txBody>
        </p:sp>
        <p:sp>
          <p:nvSpPr>
            <p:cNvPr id="58388" name="Line 14"/>
            <p:cNvSpPr>
              <a:spLocks noChangeShapeType="1"/>
            </p:cNvSpPr>
            <p:nvPr/>
          </p:nvSpPr>
          <p:spPr bwMode="auto">
            <a:xfrm flipH="1">
              <a:off x="3946" y="3504"/>
              <a:ext cx="528" cy="240"/>
            </a:xfrm>
            <a:prstGeom prst="line">
              <a:avLst/>
            </a:prstGeom>
            <a:noFill/>
            <a:ln w="9525">
              <a:solidFill>
                <a:schemeClr val="tx1"/>
              </a:solidFill>
              <a:round/>
              <a:headEnd/>
              <a:tailEnd/>
            </a:ln>
          </p:spPr>
          <p:txBody>
            <a:bodyPr wrap="none" anchor="ctr"/>
            <a:lstStyle/>
            <a:p>
              <a:endParaRPr lang="en-US"/>
            </a:p>
          </p:txBody>
        </p:sp>
        <p:sp>
          <p:nvSpPr>
            <p:cNvPr id="58389" name="Line 15"/>
            <p:cNvSpPr>
              <a:spLocks noChangeShapeType="1"/>
            </p:cNvSpPr>
            <p:nvPr/>
          </p:nvSpPr>
          <p:spPr bwMode="auto">
            <a:xfrm>
              <a:off x="4474" y="3504"/>
              <a:ext cx="480" cy="288"/>
            </a:xfrm>
            <a:prstGeom prst="line">
              <a:avLst/>
            </a:prstGeom>
            <a:noFill/>
            <a:ln w="9525">
              <a:solidFill>
                <a:schemeClr val="tx1"/>
              </a:solidFill>
              <a:round/>
              <a:headEnd/>
              <a:tailEnd/>
            </a:ln>
          </p:spPr>
          <p:txBody>
            <a:bodyPr wrap="none" anchor="ctr"/>
            <a:lstStyle/>
            <a:p>
              <a:endParaRPr lang="en-US"/>
            </a:p>
          </p:txBody>
        </p:sp>
        <p:sp>
          <p:nvSpPr>
            <p:cNvPr id="58390" name="Text Box 16"/>
            <p:cNvSpPr txBox="1">
              <a:spLocks noChangeArrowheads="1"/>
            </p:cNvSpPr>
            <p:nvPr/>
          </p:nvSpPr>
          <p:spPr bwMode="auto">
            <a:xfrm>
              <a:off x="3513" y="3360"/>
              <a:ext cx="686" cy="366"/>
            </a:xfrm>
            <a:prstGeom prst="rect">
              <a:avLst/>
            </a:prstGeom>
            <a:noFill/>
            <a:ln w="9525">
              <a:noFill/>
              <a:miter lim="800000"/>
              <a:headEnd/>
              <a:tailEnd/>
            </a:ln>
          </p:spPr>
          <p:txBody>
            <a:bodyPr wrap="none" anchor="ctr">
              <a:spAutoFit/>
            </a:bodyPr>
            <a:lstStyle/>
            <a:p>
              <a:pPr algn="ctr"/>
              <a:r>
                <a:rPr lang="en-US" sz="1600" b="0"/>
                <a:t>{Medium, </a:t>
              </a:r>
              <a:br>
                <a:rPr lang="en-US" sz="1600" b="0"/>
              </a:br>
              <a:r>
                <a:rPr lang="en-US" sz="1600" b="0"/>
                <a:t>Large}</a:t>
              </a:r>
            </a:p>
          </p:txBody>
        </p:sp>
        <p:sp>
          <p:nvSpPr>
            <p:cNvPr id="58391" name="Text Box 17"/>
            <p:cNvSpPr txBox="1">
              <a:spLocks noChangeArrowheads="1"/>
            </p:cNvSpPr>
            <p:nvPr/>
          </p:nvSpPr>
          <p:spPr bwMode="auto">
            <a:xfrm>
              <a:off x="4740" y="3456"/>
              <a:ext cx="521" cy="212"/>
            </a:xfrm>
            <a:prstGeom prst="rect">
              <a:avLst/>
            </a:prstGeom>
            <a:noFill/>
            <a:ln w="9525">
              <a:noFill/>
              <a:miter lim="800000"/>
              <a:headEnd/>
              <a:tailEnd/>
            </a:ln>
          </p:spPr>
          <p:txBody>
            <a:bodyPr wrap="none" anchor="ctr">
              <a:spAutoFit/>
            </a:bodyPr>
            <a:lstStyle/>
            <a:p>
              <a:pPr algn="ctr"/>
              <a:r>
                <a:rPr lang="en-US" sz="1600" b="0"/>
                <a:t>{Small}</a:t>
              </a:r>
            </a:p>
          </p:txBody>
        </p:sp>
      </p:grpSp>
      <p:grpSp>
        <p:nvGrpSpPr>
          <p:cNvPr id="4" name="Group 18"/>
          <p:cNvGrpSpPr>
            <a:grpSpLocks/>
          </p:cNvGrpSpPr>
          <p:nvPr/>
        </p:nvGrpSpPr>
        <p:grpSpPr bwMode="auto">
          <a:xfrm>
            <a:off x="762000" y="4267200"/>
            <a:ext cx="2997200" cy="914400"/>
            <a:chOff x="768" y="3216"/>
            <a:chExt cx="1794" cy="576"/>
          </a:xfrm>
        </p:grpSpPr>
        <p:sp>
          <p:nvSpPr>
            <p:cNvPr id="58382" name="Oval 19"/>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charset="0"/>
                </a:rPr>
                <a:t>Size</a:t>
              </a:r>
              <a:endParaRPr lang="en-US" sz="2400" b="0">
                <a:latin typeface="Times New Roman" charset="0"/>
              </a:endParaRPr>
            </a:p>
          </p:txBody>
        </p:sp>
        <p:sp>
          <p:nvSpPr>
            <p:cNvPr id="58383" name="Line 20"/>
            <p:cNvSpPr>
              <a:spLocks noChangeShapeType="1"/>
            </p:cNvSpPr>
            <p:nvPr/>
          </p:nvSpPr>
          <p:spPr bwMode="auto">
            <a:xfrm flipH="1">
              <a:off x="1254" y="3504"/>
              <a:ext cx="528" cy="240"/>
            </a:xfrm>
            <a:prstGeom prst="line">
              <a:avLst/>
            </a:prstGeom>
            <a:noFill/>
            <a:ln w="9525">
              <a:solidFill>
                <a:schemeClr val="tx1"/>
              </a:solidFill>
              <a:round/>
              <a:headEnd/>
              <a:tailEnd/>
            </a:ln>
          </p:spPr>
          <p:txBody>
            <a:bodyPr wrap="none" anchor="ctr"/>
            <a:lstStyle/>
            <a:p>
              <a:endParaRPr lang="en-US"/>
            </a:p>
          </p:txBody>
        </p:sp>
        <p:sp>
          <p:nvSpPr>
            <p:cNvPr id="58384" name="Line 21"/>
            <p:cNvSpPr>
              <a:spLocks noChangeShapeType="1"/>
            </p:cNvSpPr>
            <p:nvPr/>
          </p:nvSpPr>
          <p:spPr bwMode="auto">
            <a:xfrm>
              <a:off x="1782" y="3504"/>
              <a:ext cx="480" cy="288"/>
            </a:xfrm>
            <a:prstGeom prst="line">
              <a:avLst/>
            </a:prstGeom>
            <a:noFill/>
            <a:ln w="9525">
              <a:solidFill>
                <a:schemeClr val="tx1"/>
              </a:solidFill>
              <a:round/>
              <a:headEnd/>
              <a:tailEnd/>
            </a:ln>
          </p:spPr>
          <p:txBody>
            <a:bodyPr wrap="none" anchor="ctr"/>
            <a:lstStyle/>
            <a:p>
              <a:endParaRPr lang="en-US"/>
            </a:p>
          </p:txBody>
        </p:sp>
        <p:sp>
          <p:nvSpPr>
            <p:cNvPr id="58385" name="Text Box 22"/>
            <p:cNvSpPr txBox="1">
              <a:spLocks noChangeArrowheads="1"/>
            </p:cNvSpPr>
            <p:nvPr/>
          </p:nvSpPr>
          <p:spPr bwMode="auto">
            <a:xfrm>
              <a:off x="768" y="3360"/>
              <a:ext cx="594" cy="366"/>
            </a:xfrm>
            <a:prstGeom prst="rect">
              <a:avLst/>
            </a:prstGeom>
            <a:noFill/>
            <a:ln w="9525">
              <a:noFill/>
              <a:miter lim="800000"/>
              <a:headEnd/>
              <a:tailEnd/>
            </a:ln>
          </p:spPr>
          <p:txBody>
            <a:bodyPr anchor="ctr">
              <a:spAutoFit/>
            </a:bodyPr>
            <a:lstStyle/>
            <a:p>
              <a:pPr algn="ctr"/>
              <a:r>
                <a:rPr lang="en-US" sz="1600" b="0"/>
                <a:t>{Small, Medium}</a:t>
              </a:r>
            </a:p>
          </p:txBody>
        </p:sp>
        <p:sp>
          <p:nvSpPr>
            <p:cNvPr id="58386" name="Text Box 23"/>
            <p:cNvSpPr txBox="1">
              <a:spLocks noChangeArrowheads="1"/>
            </p:cNvSpPr>
            <p:nvPr/>
          </p:nvSpPr>
          <p:spPr bwMode="auto">
            <a:xfrm>
              <a:off x="2059" y="3456"/>
              <a:ext cx="503" cy="212"/>
            </a:xfrm>
            <a:prstGeom prst="rect">
              <a:avLst/>
            </a:prstGeom>
            <a:noFill/>
            <a:ln w="9525">
              <a:noFill/>
              <a:miter lim="800000"/>
              <a:headEnd/>
              <a:tailEnd/>
            </a:ln>
          </p:spPr>
          <p:txBody>
            <a:bodyPr wrap="none" anchor="ctr">
              <a:spAutoFit/>
            </a:bodyPr>
            <a:lstStyle/>
            <a:p>
              <a:pPr algn="ctr"/>
              <a:r>
                <a:rPr lang="en-US" sz="1600" b="0"/>
                <a:t>{Large}</a:t>
              </a:r>
            </a:p>
          </p:txBody>
        </p:sp>
      </p:grpSp>
      <p:sp>
        <p:nvSpPr>
          <p:cNvPr id="58375" name="Text Box 24"/>
          <p:cNvSpPr txBox="1">
            <a:spLocks noChangeArrowheads="1"/>
          </p:cNvSpPr>
          <p:nvPr/>
        </p:nvSpPr>
        <p:spPr bwMode="auto">
          <a:xfrm>
            <a:off x="4267200" y="4419600"/>
            <a:ext cx="608013" cy="457200"/>
          </a:xfrm>
          <a:prstGeom prst="rect">
            <a:avLst/>
          </a:prstGeom>
          <a:noFill/>
          <a:ln w="9525">
            <a:noFill/>
            <a:miter lim="800000"/>
            <a:headEnd/>
            <a:tailEnd/>
          </a:ln>
        </p:spPr>
        <p:txBody>
          <a:bodyPr wrap="none" anchor="ctr">
            <a:spAutoFit/>
          </a:bodyPr>
          <a:lstStyle/>
          <a:p>
            <a:pPr algn="ctr"/>
            <a:r>
              <a:rPr lang="en-US" sz="2400" b="0">
                <a:latin typeface="Times New Roman" charset="0"/>
              </a:rPr>
              <a:t>OR</a:t>
            </a:r>
          </a:p>
        </p:txBody>
      </p:sp>
      <p:grpSp>
        <p:nvGrpSpPr>
          <p:cNvPr id="5" name="Group 31"/>
          <p:cNvGrpSpPr>
            <a:grpSpLocks/>
          </p:cNvGrpSpPr>
          <p:nvPr/>
        </p:nvGrpSpPr>
        <p:grpSpPr bwMode="auto">
          <a:xfrm>
            <a:off x="4289425" y="5486400"/>
            <a:ext cx="3101975" cy="914400"/>
            <a:chOff x="768" y="3216"/>
            <a:chExt cx="1856" cy="576"/>
          </a:xfrm>
        </p:grpSpPr>
        <p:sp>
          <p:nvSpPr>
            <p:cNvPr id="58377" name="Oval 32"/>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p:spPr>
          <p:txBody>
            <a:bodyPr wrap="none" anchor="ctr"/>
            <a:lstStyle/>
            <a:p>
              <a:pPr algn="ctr"/>
              <a:r>
                <a:rPr lang="en-US" sz="1800" b="0">
                  <a:latin typeface="Times New Roman" charset="0"/>
                </a:rPr>
                <a:t>Size</a:t>
              </a:r>
              <a:endParaRPr lang="en-US" sz="2400" b="0">
                <a:latin typeface="Times New Roman" charset="0"/>
              </a:endParaRPr>
            </a:p>
          </p:txBody>
        </p:sp>
        <p:sp>
          <p:nvSpPr>
            <p:cNvPr id="58378" name="Line 33"/>
            <p:cNvSpPr>
              <a:spLocks noChangeShapeType="1"/>
            </p:cNvSpPr>
            <p:nvPr/>
          </p:nvSpPr>
          <p:spPr bwMode="auto">
            <a:xfrm flipH="1">
              <a:off x="1254" y="3504"/>
              <a:ext cx="528" cy="240"/>
            </a:xfrm>
            <a:prstGeom prst="line">
              <a:avLst/>
            </a:prstGeom>
            <a:noFill/>
            <a:ln w="9525">
              <a:solidFill>
                <a:schemeClr val="tx1"/>
              </a:solidFill>
              <a:round/>
              <a:headEnd/>
              <a:tailEnd/>
            </a:ln>
          </p:spPr>
          <p:txBody>
            <a:bodyPr wrap="none" anchor="ctr"/>
            <a:lstStyle/>
            <a:p>
              <a:endParaRPr lang="en-US"/>
            </a:p>
          </p:txBody>
        </p:sp>
        <p:sp>
          <p:nvSpPr>
            <p:cNvPr id="58379" name="Line 34"/>
            <p:cNvSpPr>
              <a:spLocks noChangeShapeType="1"/>
            </p:cNvSpPr>
            <p:nvPr/>
          </p:nvSpPr>
          <p:spPr bwMode="auto">
            <a:xfrm>
              <a:off x="1782" y="3504"/>
              <a:ext cx="480" cy="288"/>
            </a:xfrm>
            <a:prstGeom prst="line">
              <a:avLst/>
            </a:prstGeom>
            <a:noFill/>
            <a:ln w="9525">
              <a:solidFill>
                <a:schemeClr val="tx1"/>
              </a:solidFill>
              <a:round/>
              <a:headEnd/>
              <a:tailEnd/>
            </a:ln>
          </p:spPr>
          <p:txBody>
            <a:bodyPr wrap="none" anchor="ctr"/>
            <a:lstStyle/>
            <a:p>
              <a:endParaRPr lang="en-US"/>
            </a:p>
          </p:txBody>
        </p:sp>
        <p:sp>
          <p:nvSpPr>
            <p:cNvPr id="58380" name="Text Box 35"/>
            <p:cNvSpPr txBox="1">
              <a:spLocks noChangeArrowheads="1"/>
            </p:cNvSpPr>
            <p:nvPr/>
          </p:nvSpPr>
          <p:spPr bwMode="auto">
            <a:xfrm>
              <a:off x="768" y="3360"/>
              <a:ext cx="594" cy="366"/>
            </a:xfrm>
            <a:prstGeom prst="rect">
              <a:avLst/>
            </a:prstGeom>
            <a:noFill/>
            <a:ln w="9525">
              <a:noFill/>
              <a:miter lim="800000"/>
              <a:headEnd/>
              <a:tailEnd/>
            </a:ln>
          </p:spPr>
          <p:txBody>
            <a:bodyPr anchor="ctr">
              <a:spAutoFit/>
            </a:bodyPr>
            <a:lstStyle/>
            <a:p>
              <a:pPr algn="ctr"/>
              <a:r>
                <a:rPr lang="en-US" sz="1600" b="0"/>
                <a:t>{Small, Large}</a:t>
              </a:r>
            </a:p>
          </p:txBody>
        </p:sp>
        <p:sp>
          <p:nvSpPr>
            <p:cNvPr id="58381" name="Text Box 36"/>
            <p:cNvSpPr txBox="1">
              <a:spLocks noChangeArrowheads="1"/>
            </p:cNvSpPr>
            <p:nvPr/>
          </p:nvSpPr>
          <p:spPr bwMode="auto">
            <a:xfrm>
              <a:off x="2000" y="3456"/>
              <a:ext cx="624" cy="212"/>
            </a:xfrm>
            <a:prstGeom prst="rect">
              <a:avLst/>
            </a:prstGeom>
            <a:noFill/>
            <a:ln w="9525">
              <a:noFill/>
              <a:miter lim="800000"/>
              <a:headEnd/>
              <a:tailEnd/>
            </a:ln>
          </p:spPr>
          <p:txBody>
            <a:bodyPr wrap="none" anchor="ctr">
              <a:spAutoFit/>
            </a:bodyPr>
            <a:lstStyle/>
            <a:p>
              <a:pPr algn="ctr"/>
              <a:r>
                <a:rPr lang="en-US" sz="1600" b="0"/>
                <a:t>{Medium}</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a:xfrm>
            <a:off x="381000" y="152400"/>
            <a:ext cx="8534400" cy="533400"/>
          </a:xfrm>
        </p:spPr>
        <p:txBody>
          <a:bodyPr>
            <a:normAutofit fontScale="90000"/>
          </a:bodyPr>
          <a:lstStyle/>
          <a:p>
            <a:r>
              <a:rPr lang="en-US" smtClean="0"/>
              <a:t>Splitting Based on Continuous Attributes</a:t>
            </a:r>
          </a:p>
        </p:txBody>
      </p:sp>
      <p:sp>
        <p:nvSpPr>
          <p:cNvPr id="59395" name="Rectangle 5"/>
          <p:cNvSpPr>
            <a:spLocks noGrp="1" noChangeArrowheads="1"/>
          </p:cNvSpPr>
          <p:nvPr>
            <p:ph type="body" idx="1"/>
          </p:nvPr>
        </p:nvSpPr>
        <p:spPr/>
        <p:txBody>
          <a:bodyPr>
            <a:normAutofit lnSpcReduction="10000"/>
          </a:bodyPr>
          <a:lstStyle/>
          <a:p>
            <a:r>
              <a:rPr lang="en-US" smtClean="0"/>
              <a:t>Different ways of handling</a:t>
            </a:r>
          </a:p>
          <a:p>
            <a:pPr lvl="1"/>
            <a:r>
              <a:rPr lang="en-US" smtClean="0">
                <a:solidFill>
                  <a:srgbClr val="CC3300"/>
                </a:solidFill>
              </a:rPr>
              <a:t>Discretization</a:t>
            </a:r>
            <a:r>
              <a:rPr lang="en-US" smtClean="0"/>
              <a:t> to form an ordinal categorical attribute</a:t>
            </a:r>
          </a:p>
          <a:p>
            <a:pPr lvl="2"/>
            <a:r>
              <a:rPr lang="en-US" smtClean="0"/>
              <a:t> Static – discretize once at the beginning</a:t>
            </a:r>
          </a:p>
          <a:p>
            <a:pPr lvl="2"/>
            <a:r>
              <a:rPr lang="en-US" smtClean="0"/>
              <a:t> Dynamic – ranges can be found by equal interval 		bucketing, equal frequency bucketing</a:t>
            </a:r>
            <a:br>
              <a:rPr lang="en-US" smtClean="0"/>
            </a:br>
            <a:r>
              <a:rPr lang="en-US" smtClean="0"/>
              <a:t>		(percentiles), or clustering.</a:t>
            </a:r>
          </a:p>
          <a:p>
            <a:pPr lvl="4"/>
            <a:endParaRPr lang="en-US" smtClean="0">
              <a:solidFill>
                <a:srgbClr val="CC3300"/>
              </a:solidFill>
            </a:endParaRPr>
          </a:p>
          <a:p>
            <a:pPr lvl="1"/>
            <a:r>
              <a:rPr lang="en-US" smtClean="0">
                <a:solidFill>
                  <a:srgbClr val="CC3300"/>
                </a:solidFill>
              </a:rPr>
              <a:t>Binary Decision</a:t>
            </a:r>
            <a:r>
              <a:rPr lang="en-US" smtClean="0"/>
              <a:t>: (A &lt; v) or (A </a:t>
            </a:r>
            <a:r>
              <a:rPr lang="en-US" smtClean="0">
                <a:sym typeface="Symbol" pitchFamily="18" charset="2"/>
              </a:rPr>
              <a:t> v)</a:t>
            </a:r>
            <a:endParaRPr lang="en-US" smtClean="0"/>
          </a:p>
          <a:p>
            <a:pPr lvl="2"/>
            <a:r>
              <a:rPr lang="en-US" smtClean="0"/>
              <a:t> consider all possible splits and finds the best cut</a:t>
            </a:r>
          </a:p>
          <a:p>
            <a:pPr lvl="2"/>
            <a:r>
              <a:rPr lang="en-US" smtClean="0"/>
              <a:t> can be more compute intensive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81000" y="152400"/>
            <a:ext cx="8534400" cy="533400"/>
          </a:xfrm>
        </p:spPr>
        <p:txBody>
          <a:bodyPr>
            <a:normAutofit fontScale="90000"/>
          </a:bodyPr>
          <a:lstStyle/>
          <a:p>
            <a:r>
              <a:rPr lang="en-US" smtClean="0"/>
              <a:t>Splitting Based on Continuous Attributes</a:t>
            </a:r>
          </a:p>
        </p:txBody>
      </p:sp>
      <p:graphicFrame>
        <p:nvGraphicFramePr>
          <p:cNvPr id="15362" name="Object 4"/>
          <p:cNvGraphicFramePr>
            <a:graphicFrameLocks noChangeAspect="1"/>
          </p:cNvGraphicFramePr>
          <p:nvPr>
            <p:ph idx="1"/>
          </p:nvPr>
        </p:nvGraphicFramePr>
        <p:xfrm>
          <a:off x="738188" y="1746250"/>
          <a:ext cx="7608887" cy="3282950"/>
        </p:xfrm>
        <a:graphic>
          <a:graphicData uri="http://schemas.openxmlformats.org/presentationml/2006/ole">
            <p:oleObj spid="_x0000_s15362" name="Visio" r:id="rId3" imgW="8538667" imgH="3684287" progId="Visio.Drawing.6">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Tree Induction</a:t>
            </a:r>
          </a:p>
        </p:txBody>
      </p:sp>
      <p:sp>
        <p:nvSpPr>
          <p:cNvPr id="60419" name="Rectangle 3"/>
          <p:cNvSpPr>
            <a:spLocks noGrp="1" noChangeArrowheads="1"/>
          </p:cNvSpPr>
          <p:nvPr>
            <p:ph type="body" idx="1"/>
          </p:nvPr>
        </p:nvSpPr>
        <p:spPr/>
        <p:txBody>
          <a:bodyPr>
            <a:normAutofit lnSpcReduction="10000"/>
          </a:bodyPr>
          <a:lstStyle/>
          <a:p>
            <a:r>
              <a:rPr lang="en-US" smtClean="0"/>
              <a:t>Greedy strategy.</a:t>
            </a:r>
          </a:p>
          <a:p>
            <a:pPr lvl="1"/>
            <a:r>
              <a:rPr lang="en-US" smtClean="0"/>
              <a:t>Split the records based on an attribute test that optimizes certain criterion.</a:t>
            </a:r>
          </a:p>
          <a:p>
            <a:endParaRPr lang="en-US" smtClean="0"/>
          </a:p>
          <a:p>
            <a:r>
              <a:rPr lang="en-US" smtClean="0"/>
              <a:t>Issues</a:t>
            </a:r>
          </a:p>
          <a:p>
            <a:pPr lvl="1"/>
            <a:r>
              <a:rPr lang="en-US" smtClean="0"/>
              <a:t>Determine how to split the records</a:t>
            </a:r>
          </a:p>
          <a:p>
            <a:pPr lvl="2"/>
            <a:r>
              <a:rPr lang="en-US" smtClean="0"/>
              <a:t>How to specify the attribute test condition?</a:t>
            </a:r>
          </a:p>
          <a:p>
            <a:pPr lvl="2"/>
            <a:r>
              <a:rPr lang="en-US" smtClean="0">
                <a:solidFill>
                  <a:srgbClr val="FF0000"/>
                </a:solidFill>
              </a:rPr>
              <a:t>How to determine the best split?</a:t>
            </a:r>
          </a:p>
          <a:p>
            <a:pPr lvl="1"/>
            <a:r>
              <a:rPr lang="en-US" smtClean="0"/>
              <a:t>Determine when to stop splitting</a:t>
            </a:r>
          </a:p>
          <a:p>
            <a:pPr lvl="1"/>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noChangeArrowheads="1"/>
          </p:cNvSpPr>
          <p:nvPr>
            <p:ph type="title"/>
          </p:nvPr>
        </p:nvSpPr>
        <p:spPr/>
        <p:txBody>
          <a:bodyPr/>
          <a:lstStyle/>
          <a:p>
            <a:r>
              <a:rPr lang="en-US" smtClean="0"/>
              <a:t>How to determine the Best Split</a:t>
            </a:r>
          </a:p>
        </p:txBody>
      </p:sp>
      <p:graphicFrame>
        <p:nvGraphicFramePr>
          <p:cNvPr id="16386" name="Object 5"/>
          <p:cNvGraphicFramePr>
            <a:graphicFrameLocks noChangeAspect="1"/>
          </p:cNvGraphicFramePr>
          <p:nvPr>
            <p:ph idx="1"/>
          </p:nvPr>
        </p:nvGraphicFramePr>
        <p:xfrm>
          <a:off x="381000" y="2260600"/>
          <a:ext cx="8545513" cy="2006600"/>
        </p:xfrm>
        <a:graphic>
          <a:graphicData uri="http://schemas.openxmlformats.org/presentationml/2006/ole">
            <p:oleObj spid="_x0000_s16386" name="Visio" r:id="rId3" imgW="9538614" imgH="2239584" progId="Visio.Drawing.6">
              <p:embed/>
            </p:oleObj>
          </a:graphicData>
        </a:graphic>
      </p:graphicFrame>
      <p:sp>
        <p:nvSpPr>
          <p:cNvPr id="16388" name="Text Box 8"/>
          <p:cNvSpPr txBox="1">
            <a:spLocks noChangeArrowheads="1"/>
          </p:cNvSpPr>
          <p:nvPr/>
        </p:nvSpPr>
        <p:spPr bwMode="auto">
          <a:xfrm>
            <a:off x="2286000" y="1219200"/>
            <a:ext cx="5105400" cy="641350"/>
          </a:xfrm>
          <a:prstGeom prst="rect">
            <a:avLst/>
          </a:prstGeom>
          <a:noFill/>
          <a:ln w="12700">
            <a:noFill/>
            <a:miter lim="800000"/>
            <a:headEnd/>
            <a:tailEnd/>
          </a:ln>
        </p:spPr>
        <p:txBody>
          <a:bodyPr>
            <a:spAutoFit/>
          </a:bodyPr>
          <a:lstStyle/>
          <a:p>
            <a:pPr>
              <a:spcBef>
                <a:spcPct val="50000"/>
              </a:spcBef>
            </a:pPr>
            <a:r>
              <a:rPr lang="en-US" sz="1800"/>
              <a:t>Before Splitting: 10 records of class 0,</a:t>
            </a:r>
            <a:br>
              <a:rPr lang="en-US" sz="1800"/>
            </a:br>
            <a:r>
              <a:rPr lang="en-US" sz="1800"/>
              <a:t>		10 records of class 1</a:t>
            </a:r>
          </a:p>
        </p:txBody>
      </p:sp>
      <p:sp>
        <p:nvSpPr>
          <p:cNvPr id="16389" name="Text Box 9"/>
          <p:cNvSpPr txBox="1">
            <a:spLocks noChangeArrowheads="1"/>
          </p:cNvSpPr>
          <p:nvPr/>
        </p:nvSpPr>
        <p:spPr bwMode="auto">
          <a:xfrm>
            <a:off x="1981200" y="5119688"/>
            <a:ext cx="5105400" cy="366712"/>
          </a:xfrm>
          <a:prstGeom prst="rect">
            <a:avLst/>
          </a:prstGeom>
          <a:noFill/>
          <a:ln w="12700">
            <a:noFill/>
            <a:miter lim="800000"/>
            <a:headEnd/>
            <a:tailEnd/>
          </a:ln>
        </p:spPr>
        <p:txBody>
          <a:bodyPr>
            <a:spAutoFit/>
          </a:bodyPr>
          <a:lstStyle/>
          <a:p>
            <a:pPr>
              <a:spcBef>
                <a:spcPct val="50000"/>
              </a:spcBef>
            </a:pPr>
            <a:r>
              <a:rPr lang="en-US" sz="1800"/>
              <a:t>Which test condition is the best?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smtClean="0"/>
              <a:t>How to determine the Best Split</a:t>
            </a:r>
          </a:p>
        </p:txBody>
      </p:sp>
      <p:sp>
        <p:nvSpPr>
          <p:cNvPr id="17413" name="Rectangle 3"/>
          <p:cNvSpPr>
            <a:spLocks noGrp="1" noChangeArrowheads="1"/>
          </p:cNvSpPr>
          <p:nvPr>
            <p:ph type="body" idx="1"/>
          </p:nvPr>
        </p:nvSpPr>
        <p:spPr/>
        <p:txBody>
          <a:bodyPr/>
          <a:lstStyle/>
          <a:p>
            <a:r>
              <a:rPr lang="en-US" smtClean="0"/>
              <a:t>Greedy approach: </a:t>
            </a:r>
          </a:p>
          <a:p>
            <a:pPr lvl="1"/>
            <a:r>
              <a:rPr lang="en-US" smtClean="0"/>
              <a:t>Nodes with </a:t>
            </a:r>
            <a:r>
              <a:rPr lang="en-US" smtClean="0">
                <a:solidFill>
                  <a:srgbClr val="FF0000"/>
                </a:solidFill>
              </a:rPr>
              <a:t>homogeneous</a:t>
            </a:r>
            <a:r>
              <a:rPr lang="en-US" smtClean="0"/>
              <a:t> class distribution are preferred</a:t>
            </a:r>
          </a:p>
          <a:p>
            <a:r>
              <a:rPr lang="en-US" smtClean="0"/>
              <a:t>Need a measure of node impurity:</a:t>
            </a:r>
          </a:p>
          <a:p>
            <a:pPr lvl="1">
              <a:buFont typeface="Arial" charset="0"/>
              <a:buNone/>
            </a:pPr>
            <a:endParaRPr lang="en-US" smtClean="0"/>
          </a:p>
        </p:txBody>
      </p:sp>
      <p:graphicFrame>
        <p:nvGraphicFramePr>
          <p:cNvPr id="17410" name="Object 6"/>
          <p:cNvGraphicFramePr>
            <a:graphicFrameLocks noChangeAspect="1"/>
          </p:cNvGraphicFramePr>
          <p:nvPr>
            <p:ph sz="half" idx="4294967295"/>
          </p:nvPr>
        </p:nvGraphicFramePr>
        <p:xfrm>
          <a:off x="2209800" y="3733800"/>
          <a:ext cx="912813" cy="815975"/>
        </p:xfrm>
        <a:graphic>
          <a:graphicData uri="http://schemas.openxmlformats.org/presentationml/2006/ole">
            <p:oleObj spid="_x0000_s17410" name="Visio" r:id="rId3" imgW="655371" imgH="585812" progId="Visio.Drawing.6">
              <p:embed/>
            </p:oleObj>
          </a:graphicData>
        </a:graphic>
      </p:graphicFrame>
      <p:graphicFrame>
        <p:nvGraphicFramePr>
          <p:cNvPr id="17411" name="Object 10"/>
          <p:cNvGraphicFramePr>
            <a:graphicFrameLocks noChangeAspect="1"/>
          </p:cNvGraphicFramePr>
          <p:nvPr>
            <p:ph sz="half" idx="4294967295"/>
          </p:nvPr>
        </p:nvGraphicFramePr>
        <p:xfrm>
          <a:off x="5715000" y="3733800"/>
          <a:ext cx="912813" cy="815975"/>
        </p:xfrm>
        <a:graphic>
          <a:graphicData uri="http://schemas.openxmlformats.org/presentationml/2006/ole">
            <p:oleObj spid="_x0000_s17411" name="Visio" r:id="rId4" imgW="655371" imgH="585812" progId="Visio.Drawing.6">
              <p:embed/>
            </p:oleObj>
          </a:graphicData>
        </a:graphic>
      </p:graphicFrame>
      <p:sp>
        <p:nvSpPr>
          <p:cNvPr id="17414" name="Text Box 12"/>
          <p:cNvSpPr txBox="1">
            <a:spLocks noChangeArrowheads="1"/>
          </p:cNvSpPr>
          <p:nvPr/>
        </p:nvSpPr>
        <p:spPr bwMode="auto">
          <a:xfrm>
            <a:off x="1371600" y="4724400"/>
            <a:ext cx="2819400" cy="779463"/>
          </a:xfrm>
          <a:prstGeom prst="rect">
            <a:avLst/>
          </a:prstGeom>
          <a:noFill/>
          <a:ln w="12700">
            <a:noFill/>
            <a:miter lim="800000"/>
            <a:headEnd/>
            <a:tailEnd/>
          </a:ln>
        </p:spPr>
        <p:txBody>
          <a:bodyPr>
            <a:spAutoFit/>
          </a:bodyPr>
          <a:lstStyle/>
          <a:p>
            <a:pPr>
              <a:spcBef>
                <a:spcPct val="50000"/>
              </a:spcBef>
            </a:pPr>
            <a:r>
              <a:rPr lang="en-US" sz="1800"/>
              <a:t>Non-homogeneous,</a:t>
            </a:r>
          </a:p>
          <a:p>
            <a:pPr>
              <a:spcBef>
                <a:spcPct val="50000"/>
              </a:spcBef>
            </a:pPr>
            <a:r>
              <a:rPr lang="en-US" sz="1800"/>
              <a:t>High degree of impurity</a:t>
            </a:r>
          </a:p>
        </p:txBody>
      </p:sp>
      <p:sp>
        <p:nvSpPr>
          <p:cNvPr id="17415" name="Text Box 13"/>
          <p:cNvSpPr txBox="1">
            <a:spLocks noChangeArrowheads="1"/>
          </p:cNvSpPr>
          <p:nvPr/>
        </p:nvSpPr>
        <p:spPr bwMode="auto">
          <a:xfrm>
            <a:off x="5181600" y="4724400"/>
            <a:ext cx="2819400" cy="779463"/>
          </a:xfrm>
          <a:prstGeom prst="rect">
            <a:avLst/>
          </a:prstGeom>
          <a:noFill/>
          <a:ln w="12700">
            <a:noFill/>
            <a:miter lim="800000"/>
            <a:headEnd/>
            <a:tailEnd/>
          </a:ln>
        </p:spPr>
        <p:txBody>
          <a:bodyPr>
            <a:spAutoFit/>
          </a:bodyPr>
          <a:lstStyle/>
          <a:p>
            <a:pPr>
              <a:spcBef>
                <a:spcPct val="50000"/>
              </a:spcBef>
            </a:pPr>
            <a:r>
              <a:rPr lang="en-US" sz="1800"/>
              <a:t>Homogeneous,</a:t>
            </a:r>
          </a:p>
          <a:p>
            <a:pPr>
              <a:spcBef>
                <a:spcPct val="50000"/>
              </a:spcBef>
            </a:pPr>
            <a:r>
              <a:rPr lang="en-US" sz="1800"/>
              <a:t>Low degree of impurity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274638"/>
            <a:ext cx="8229600" cy="639762"/>
          </a:xfrm>
        </p:spPr>
        <p:txBody>
          <a:bodyPr>
            <a:normAutofit fontScale="90000"/>
          </a:bodyPr>
          <a:lstStyle/>
          <a:p>
            <a:r>
              <a:rPr lang="en-US" dirty="0" smtClean="0"/>
              <a:t>Classification </a:t>
            </a:r>
            <a:r>
              <a:rPr lang="en-US" dirty="0" smtClean="0"/>
              <a:t>Task</a:t>
            </a:r>
          </a:p>
        </p:txBody>
      </p:sp>
      <p:graphicFrame>
        <p:nvGraphicFramePr>
          <p:cNvPr id="1026" name="Object 26"/>
          <p:cNvGraphicFramePr>
            <a:graphicFrameLocks noChangeAspect="1"/>
          </p:cNvGraphicFramePr>
          <p:nvPr>
            <p:ph idx="1"/>
          </p:nvPr>
        </p:nvGraphicFramePr>
        <p:xfrm>
          <a:off x="1093788" y="1143000"/>
          <a:ext cx="6951662" cy="5181600"/>
        </p:xfrm>
        <a:graphic>
          <a:graphicData uri="http://schemas.openxmlformats.org/presentationml/2006/ole">
            <p:oleObj spid="_x0000_s1026" name="Visio" r:id="rId3" imgW="8424875" imgH="6279741" progId="Visio.Drawing.6">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Measures of Node Impurity</a:t>
            </a:r>
          </a:p>
        </p:txBody>
      </p:sp>
      <p:sp>
        <p:nvSpPr>
          <p:cNvPr id="61443" name="Rectangle 3"/>
          <p:cNvSpPr>
            <a:spLocks noGrp="1" noChangeArrowheads="1"/>
          </p:cNvSpPr>
          <p:nvPr>
            <p:ph type="body" idx="1"/>
          </p:nvPr>
        </p:nvSpPr>
        <p:spPr/>
        <p:txBody>
          <a:bodyPr/>
          <a:lstStyle/>
          <a:p>
            <a:r>
              <a:rPr lang="en-US" smtClean="0"/>
              <a:t>Gini Index</a:t>
            </a:r>
          </a:p>
          <a:p>
            <a:endParaRPr lang="en-US" smtClean="0"/>
          </a:p>
          <a:p>
            <a:r>
              <a:rPr lang="en-US" smtClean="0"/>
              <a:t>Entropy</a:t>
            </a:r>
          </a:p>
          <a:p>
            <a:endParaRPr lang="en-US" smtClean="0"/>
          </a:p>
          <a:p>
            <a:r>
              <a:rPr lang="en-US" smtClean="0"/>
              <a:t>Misclassification error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2"/>
          <p:cNvSpPr>
            <a:spLocks noGrp="1" noChangeArrowheads="1"/>
          </p:cNvSpPr>
          <p:nvPr>
            <p:ph type="title"/>
          </p:nvPr>
        </p:nvSpPr>
        <p:spPr>
          <a:xfrm>
            <a:off x="457200" y="274638"/>
            <a:ext cx="8229600" cy="563562"/>
          </a:xfrm>
        </p:spPr>
        <p:txBody>
          <a:bodyPr>
            <a:normAutofit fontScale="90000"/>
          </a:bodyPr>
          <a:lstStyle/>
          <a:p>
            <a:r>
              <a:rPr lang="en-US" dirty="0" smtClean="0"/>
              <a:t>How to Find the Best Split</a:t>
            </a:r>
          </a:p>
        </p:txBody>
      </p:sp>
      <p:sp>
        <p:nvSpPr>
          <p:cNvPr id="18440" name="Oval 4"/>
          <p:cNvSpPr>
            <a:spLocks noChangeArrowheads="1"/>
          </p:cNvSpPr>
          <p:nvPr/>
        </p:nvSpPr>
        <p:spPr bwMode="auto">
          <a:xfrm>
            <a:off x="6477000" y="1828800"/>
            <a:ext cx="1009650" cy="454025"/>
          </a:xfrm>
          <a:prstGeom prst="ellipse">
            <a:avLst/>
          </a:prstGeom>
          <a:solidFill>
            <a:srgbClr val="FFFFFF"/>
          </a:solidFill>
          <a:ln w="9525">
            <a:solidFill>
              <a:schemeClr val="tx1"/>
            </a:solidFill>
            <a:round/>
            <a:headEnd/>
            <a:tailEnd/>
          </a:ln>
        </p:spPr>
        <p:txBody>
          <a:bodyPr wrap="none" anchor="ctr"/>
          <a:lstStyle/>
          <a:p>
            <a:pPr algn="ctr"/>
            <a:r>
              <a:rPr lang="en-US" sz="2000" b="0">
                <a:latin typeface="Times New Roman" charset="0"/>
              </a:rPr>
              <a:t>B?</a:t>
            </a:r>
            <a:endParaRPr lang="en-US" sz="2400" b="0">
              <a:latin typeface="Times New Roman" charset="0"/>
            </a:endParaRPr>
          </a:p>
        </p:txBody>
      </p:sp>
      <p:sp>
        <p:nvSpPr>
          <p:cNvPr id="18441" name="Line 5"/>
          <p:cNvSpPr>
            <a:spLocks noChangeShapeType="1"/>
          </p:cNvSpPr>
          <p:nvPr/>
        </p:nvSpPr>
        <p:spPr bwMode="auto">
          <a:xfrm flipH="1">
            <a:off x="5902325" y="2286000"/>
            <a:ext cx="1108075" cy="725488"/>
          </a:xfrm>
          <a:prstGeom prst="line">
            <a:avLst/>
          </a:prstGeom>
          <a:noFill/>
          <a:ln w="9525">
            <a:solidFill>
              <a:schemeClr val="tx1"/>
            </a:solidFill>
            <a:round/>
            <a:headEnd/>
            <a:tailEnd/>
          </a:ln>
        </p:spPr>
        <p:txBody>
          <a:bodyPr wrap="none" anchor="ctr"/>
          <a:lstStyle/>
          <a:p>
            <a:endParaRPr lang="en-US"/>
          </a:p>
        </p:txBody>
      </p:sp>
      <p:sp>
        <p:nvSpPr>
          <p:cNvPr id="18442" name="Line 6"/>
          <p:cNvSpPr>
            <a:spLocks noChangeShapeType="1"/>
          </p:cNvSpPr>
          <p:nvPr/>
        </p:nvSpPr>
        <p:spPr bwMode="auto">
          <a:xfrm>
            <a:off x="7010400" y="2286000"/>
            <a:ext cx="1184275" cy="725488"/>
          </a:xfrm>
          <a:prstGeom prst="line">
            <a:avLst/>
          </a:prstGeom>
          <a:noFill/>
          <a:ln w="9525">
            <a:solidFill>
              <a:schemeClr val="tx1"/>
            </a:solidFill>
            <a:round/>
            <a:headEnd/>
            <a:tailEnd/>
          </a:ln>
        </p:spPr>
        <p:txBody>
          <a:bodyPr wrap="none" anchor="ctr"/>
          <a:lstStyle/>
          <a:p>
            <a:endParaRPr lang="en-US"/>
          </a:p>
        </p:txBody>
      </p:sp>
      <p:sp>
        <p:nvSpPr>
          <p:cNvPr id="18443" name="Text Box 7"/>
          <p:cNvSpPr txBox="1">
            <a:spLocks noChangeArrowheads="1"/>
          </p:cNvSpPr>
          <p:nvPr/>
        </p:nvSpPr>
        <p:spPr bwMode="auto">
          <a:xfrm>
            <a:off x="5629275" y="2401888"/>
            <a:ext cx="539750" cy="366712"/>
          </a:xfrm>
          <a:prstGeom prst="rect">
            <a:avLst/>
          </a:prstGeom>
          <a:noFill/>
          <a:ln w="9525">
            <a:noFill/>
            <a:miter lim="800000"/>
            <a:headEnd/>
            <a:tailEnd/>
          </a:ln>
        </p:spPr>
        <p:txBody>
          <a:bodyPr wrap="none" anchor="ctr">
            <a:spAutoFit/>
          </a:bodyPr>
          <a:lstStyle/>
          <a:p>
            <a:pPr algn="ctr"/>
            <a:r>
              <a:rPr lang="en-US" sz="1800" b="0">
                <a:latin typeface="Times New Roman" charset="0"/>
              </a:rPr>
              <a:t>Yes</a:t>
            </a:r>
          </a:p>
        </p:txBody>
      </p:sp>
      <p:sp>
        <p:nvSpPr>
          <p:cNvPr id="18444" name="Text Box 8"/>
          <p:cNvSpPr txBox="1">
            <a:spLocks noChangeArrowheads="1"/>
          </p:cNvSpPr>
          <p:nvPr/>
        </p:nvSpPr>
        <p:spPr bwMode="auto">
          <a:xfrm>
            <a:off x="8118475" y="2401888"/>
            <a:ext cx="463550" cy="366712"/>
          </a:xfrm>
          <a:prstGeom prst="rect">
            <a:avLst/>
          </a:prstGeom>
          <a:noFill/>
          <a:ln w="9525">
            <a:noFill/>
            <a:miter lim="800000"/>
            <a:headEnd/>
            <a:tailEnd/>
          </a:ln>
        </p:spPr>
        <p:txBody>
          <a:bodyPr wrap="none" anchor="ctr">
            <a:spAutoFit/>
          </a:bodyPr>
          <a:lstStyle/>
          <a:p>
            <a:pPr algn="ctr"/>
            <a:r>
              <a:rPr lang="en-US" sz="1800" b="0">
                <a:latin typeface="Times New Roman" charset="0"/>
              </a:rPr>
              <a:t>No</a:t>
            </a:r>
          </a:p>
        </p:txBody>
      </p:sp>
      <p:sp>
        <p:nvSpPr>
          <p:cNvPr id="18445" name="Rectangle 9"/>
          <p:cNvSpPr>
            <a:spLocks noChangeArrowheads="1"/>
          </p:cNvSpPr>
          <p:nvPr/>
        </p:nvSpPr>
        <p:spPr bwMode="auto">
          <a:xfrm>
            <a:off x="5486400" y="3011488"/>
            <a:ext cx="936625" cy="341312"/>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charset="0"/>
              </a:rPr>
              <a:t>Node N3</a:t>
            </a:r>
          </a:p>
        </p:txBody>
      </p:sp>
      <p:sp>
        <p:nvSpPr>
          <p:cNvPr id="18446" name="Rectangle 10"/>
          <p:cNvSpPr>
            <a:spLocks noChangeArrowheads="1"/>
          </p:cNvSpPr>
          <p:nvPr/>
        </p:nvSpPr>
        <p:spPr bwMode="auto">
          <a:xfrm>
            <a:off x="7673975" y="3011488"/>
            <a:ext cx="936625" cy="341312"/>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charset="0"/>
              </a:rPr>
              <a:t>Node N4</a:t>
            </a:r>
          </a:p>
        </p:txBody>
      </p:sp>
      <p:sp>
        <p:nvSpPr>
          <p:cNvPr id="18447" name="Oval 11"/>
          <p:cNvSpPr>
            <a:spLocks noChangeArrowheads="1"/>
          </p:cNvSpPr>
          <p:nvPr/>
        </p:nvSpPr>
        <p:spPr bwMode="auto">
          <a:xfrm>
            <a:off x="1447800" y="1752600"/>
            <a:ext cx="1009650" cy="454025"/>
          </a:xfrm>
          <a:prstGeom prst="ellipse">
            <a:avLst/>
          </a:prstGeom>
          <a:solidFill>
            <a:srgbClr val="FFFFFF"/>
          </a:solidFill>
          <a:ln w="9525">
            <a:solidFill>
              <a:schemeClr val="tx1"/>
            </a:solidFill>
            <a:round/>
            <a:headEnd/>
            <a:tailEnd/>
          </a:ln>
        </p:spPr>
        <p:txBody>
          <a:bodyPr wrap="none" anchor="ctr"/>
          <a:lstStyle/>
          <a:p>
            <a:pPr algn="ctr"/>
            <a:r>
              <a:rPr lang="en-US" sz="2000" b="0">
                <a:latin typeface="Times New Roman" charset="0"/>
              </a:rPr>
              <a:t>A?</a:t>
            </a:r>
            <a:endParaRPr lang="en-US" sz="2400" b="0">
              <a:latin typeface="Times New Roman" charset="0"/>
            </a:endParaRPr>
          </a:p>
        </p:txBody>
      </p:sp>
      <p:sp>
        <p:nvSpPr>
          <p:cNvPr id="18448" name="Line 12"/>
          <p:cNvSpPr>
            <a:spLocks noChangeShapeType="1"/>
          </p:cNvSpPr>
          <p:nvPr/>
        </p:nvSpPr>
        <p:spPr bwMode="auto">
          <a:xfrm flipH="1">
            <a:off x="873125" y="2209800"/>
            <a:ext cx="1108075" cy="725488"/>
          </a:xfrm>
          <a:prstGeom prst="line">
            <a:avLst/>
          </a:prstGeom>
          <a:noFill/>
          <a:ln w="9525">
            <a:solidFill>
              <a:schemeClr val="tx1"/>
            </a:solidFill>
            <a:round/>
            <a:headEnd/>
            <a:tailEnd/>
          </a:ln>
        </p:spPr>
        <p:txBody>
          <a:bodyPr wrap="none" anchor="ctr"/>
          <a:lstStyle/>
          <a:p>
            <a:endParaRPr lang="en-US"/>
          </a:p>
        </p:txBody>
      </p:sp>
      <p:sp>
        <p:nvSpPr>
          <p:cNvPr id="18449" name="Line 13"/>
          <p:cNvSpPr>
            <a:spLocks noChangeShapeType="1"/>
          </p:cNvSpPr>
          <p:nvPr/>
        </p:nvSpPr>
        <p:spPr bwMode="auto">
          <a:xfrm>
            <a:off x="1981200" y="2209800"/>
            <a:ext cx="1184275" cy="725488"/>
          </a:xfrm>
          <a:prstGeom prst="line">
            <a:avLst/>
          </a:prstGeom>
          <a:noFill/>
          <a:ln w="9525">
            <a:solidFill>
              <a:schemeClr val="tx1"/>
            </a:solidFill>
            <a:round/>
            <a:headEnd/>
            <a:tailEnd/>
          </a:ln>
        </p:spPr>
        <p:txBody>
          <a:bodyPr wrap="none" anchor="ctr"/>
          <a:lstStyle/>
          <a:p>
            <a:endParaRPr lang="en-US"/>
          </a:p>
        </p:txBody>
      </p:sp>
      <p:sp>
        <p:nvSpPr>
          <p:cNvPr id="18450" name="Text Box 14"/>
          <p:cNvSpPr txBox="1">
            <a:spLocks noChangeArrowheads="1"/>
          </p:cNvSpPr>
          <p:nvPr/>
        </p:nvSpPr>
        <p:spPr bwMode="auto">
          <a:xfrm>
            <a:off x="600075" y="2325688"/>
            <a:ext cx="539750" cy="366712"/>
          </a:xfrm>
          <a:prstGeom prst="rect">
            <a:avLst/>
          </a:prstGeom>
          <a:noFill/>
          <a:ln w="9525">
            <a:noFill/>
            <a:miter lim="800000"/>
            <a:headEnd/>
            <a:tailEnd/>
          </a:ln>
        </p:spPr>
        <p:txBody>
          <a:bodyPr wrap="none" anchor="ctr">
            <a:spAutoFit/>
          </a:bodyPr>
          <a:lstStyle/>
          <a:p>
            <a:pPr algn="ctr"/>
            <a:r>
              <a:rPr lang="en-US" sz="1800" b="0">
                <a:latin typeface="Times New Roman" charset="0"/>
              </a:rPr>
              <a:t>Yes</a:t>
            </a:r>
          </a:p>
        </p:txBody>
      </p:sp>
      <p:sp>
        <p:nvSpPr>
          <p:cNvPr id="18451" name="Text Box 15"/>
          <p:cNvSpPr txBox="1">
            <a:spLocks noChangeArrowheads="1"/>
          </p:cNvSpPr>
          <p:nvPr/>
        </p:nvSpPr>
        <p:spPr bwMode="auto">
          <a:xfrm>
            <a:off x="3089275" y="2325688"/>
            <a:ext cx="463550" cy="366712"/>
          </a:xfrm>
          <a:prstGeom prst="rect">
            <a:avLst/>
          </a:prstGeom>
          <a:noFill/>
          <a:ln w="9525">
            <a:noFill/>
            <a:miter lim="800000"/>
            <a:headEnd/>
            <a:tailEnd/>
          </a:ln>
        </p:spPr>
        <p:txBody>
          <a:bodyPr wrap="none" anchor="ctr">
            <a:spAutoFit/>
          </a:bodyPr>
          <a:lstStyle/>
          <a:p>
            <a:pPr algn="ctr"/>
            <a:r>
              <a:rPr lang="en-US" sz="1800" b="0">
                <a:latin typeface="Times New Roman" charset="0"/>
              </a:rPr>
              <a:t>No</a:t>
            </a:r>
          </a:p>
        </p:txBody>
      </p:sp>
      <p:sp>
        <p:nvSpPr>
          <p:cNvPr id="18452" name="Rectangle 16"/>
          <p:cNvSpPr>
            <a:spLocks noChangeArrowheads="1"/>
          </p:cNvSpPr>
          <p:nvPr/>
        </p:nvSpPr>
        <p:spPr bwMode="auto">
          <a:xfrm>
            <a:off x="457200" y="2935288"/>
            <a:ext cx="936625" cy="341312"/>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charset="0"/>
              </a:rPr>
              <a:t>Node N1</a:t>
            </a:r>
          </a:p>
        </p:txBody>
      </p:sp>
      <p:sp>
        <p:nvSpPr>
          <p:cNvPr id="18453" name="Rectangle 17"/>
          <p:cNvSpPr>
            <a:spLocks noChangeArrowheads="1"/>
          </p:cNvSpPr>
          <p:nvPr/>
        </p:nvSpPr>
        <p:spPr bwMode="auto">
          <a:xfrm>
            <a:off x="2644775" y="2935288"/>
            <a:ext cx="936625" cy="341312"/>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charset="0"/>
              </a:rPr>
              <a:t>Node N2</a:t>
            </a:r>
          </a:p>
        </p:txBody>
      </p:sp>
      <p:sp>
        <p:nvSpPr>
          <p:cNvPr id="18454" name="Text Box 18"/>
          <p:cNvSpPr txBox="1">
            <a:spLocks noChangeArrowheads="1"/>
          </p:cNvSpPr>
          <p:nvPr/>
        </p:nvSpPr>
        <p:spPr bwMode="auto">
          <a:xfrm>
            <a:off x="1905000" y="1066800"/>
            <a:ext cx="1981200" cy="366713"/>
          </a:xfrm>
          <a:prstGeom prst="rect">
            <a:avLst/>
          </a:prstGeom>
          <a:noFill/>
          <a:ln w="12700">
            <a:noFill/>
            <a:miter lim="800000"/>
            <a:headEnd/>
            <a:tailEnd/>
          </a:ln>
        </p:spPr>
        <p:txBody>
          <a:bodyPr>
            <a:spAutoFit/>
          </a:bodyPr>
          <a:lstStyle/>
          <a:p>
            <a:pPr>
              <a:spcBef>
                <a:spcPct val="50000"/>
              </a:spcBef>
            </a:pPr>
            <a:r>
              <a:rPr lang="en-US" sz="1800"/>
              <a:t>Before Splitting:</a:t>
            </a:r>
          </a:p>
        </p:txBody>
      </p:sp>
      <p:graphicFrame>
        <p:nvGraphicFramePr>
          <p:cNvPr id="18434" name="Object 20"/>
          <p:cNvGraphicFramePr>
            <a:graphicFrameLocks noChangeAspect="1"/>
          </p:cNvGraphicFramePr>
          <p:nvPr>
            <p:ph idx="1"/>
          </p:nvPr>
        </p:nvGraphicFramePr>
        <p:xfrm>
          <a:off x="76200" y="3581400"/>
          <a:ext cx="1676400" cy="698500"/>
        </p:xfrm>
        <a:graphic>
          <a:graphicData uri="http://schemas.openxmlformats.org/presentationml/2006/ole">
            <p:oleObj spid="_x0000_s18434" name="Document" r:id="rId3" imgW="3317490" imgH="1395377" progId="Word.Document.8">
              <p:embed/>
            </p:oleObj>
          </a:graphicData>
        </a:graphic>
      </p:graphicFrame>
      <p:graphicFrame>
        <p:nvGraphicFramePr>
          <p:cNvPr id="18435" name="Object 27"/>
          <p:cNvGraphicFramePr>
            <a:graphicFrameLocks noChangeAspect="1"/>
          </p:cNvGraphicFramePr>
          <p:nvPr/>
        </p:nvGraphicFramePr>
        <p:xfrm>
          <a:off x="2366963" y="3586163"/>
          <a:ext cx="1636712" cy="681037"/>
        </p:xfrm>
        <a:graphic>
          <a:graphicData uri="http://schemas.openxmlformats.org/presentationml/2006/ole">
            <p:oleObj spid="_x0000_s18435" name="Document" r:id="rId4" imgW="3325066" imgH="1394657" progId="Word.Document.8">
              <p:embed/>
            </p:oleObj>
          </a:graphicData>
        </a:graphic>
      </p:graphicFrame>
      <p:graphicFrame>
        <p:nvGraphicFramePr>
          <p:cNvPr id="18436" name="Object 28"/>
          <p:cNvGraphicFramePr>
            <a:graphicFrameLocks noChangeAspect="1"/>
          </p:cNvGraphicFramePr>
          <p:nvPr/>
        </p:nvGraphicFramePr>
        <p:xfrm>
          <a:off x="5105400" y="3581400"/>
          <a:ext cx="1676400" cy="698500"/>
        </p:xfrm>
        <a:graphic>
          <a:graphicData uri="http://schemas.openxmlformats.org/presentationml/2006/ole">
            <p:oleObj spid="_x0000_s18436" name="Document" r:id="rId5" imgW="3325066" imgH="1394657" progId="Word.Document.8">
              <p:embed/>
            </p:oleObj>
          </a:graphicData>
        </a:graphic>
      </p:graphicFrame>
      <p:graphicFrame>
        <p:nvGraphicFramePr>
          <p:cNvPr id="18437" name="Object 29"/>
          <p:cNvGraphicFramePr>
            <a:graphicFrameLocks noChangeAspect="1"/>
          </p:cNvGraphicFramePr>
          <p:nvPr/>
        </p:nvGraphicFramePr>
        <p:xfrm>
          <a:off x="7391400" y="3586163"/>
          <a:ext cx="1635125" cy="681037"/>
        </p:xfrm>
        <a:graphic>
          <a:graphicData uri="http://schemas.openxmlformats.org/presentationml/2006/ole">
            <p:oleObj spid="_x0000_s18437" name="Document" r:id="rId6" imgW="3332642" imgH="1394657" progId="Word.Document.8">
              <p:embed/>
            </p:oleObj>
          </a:graphicData>
        </a:graphic>
      </p:graphicFrame>
      <p:graphicFrame>
        <p:nvGraphicFramePr>
          <p:cNvPr id="18438" name="Object 33"/>
          <p:cNvGraphicFramePr>
            <a:graphicFrameLocks noChangeAspect="1"/>
          </p:cNvGraphicFramePr>
          <p:nvPr/>
        </p:nvGraphicFramePr>
        <p:xfrm>
          <a:off x="3962400" y="1066800"/>
          <a:ext cx="1595438" cy="660400"/>
        </p:xfrm>
        <a:graphic>
          <a:graphicData uri="http://schemas.openxmlformats.org/presentationml/2006/ole">
            <p:oleObj spid="_x0000_s18438" name="Document" r:id="rId7" imgW="3332642" imgH="1394657" progId="Word.Document.8">
              <p:embed/>
            </p:oleObj>
          </a:graphicData>
        </a:graphic>
      </p:graphicFrame>
      <p:grpSp>
        <p:nvGrpSpPr>
          <p:cNvPr id="2" name="Group 50"/>
          <p:cNvGrpSpPr>
            <a:grpSpLocks/>
          </p:cNvGrpSpPr>
          <p:nvPr/>
        </p:nvGrpSpPr>
        <p:grpSpPr bwMode="auto">
          <a:xfrm>
            <a:off x="5715000" y="1066800"/>
            <a:ext cx="1295400" cy="396875"/>
            <a:chOff x="3600" y="768"/>
            <a:chExt cx="816" cy="250"/>
          </a:xfrm>
        </p:grpSpPr>
        <p:sp>
          <p:nvSpPr>
            <p:cNvPr id="18471" name="Line 34"/>
            <p:cNvSpPr>
              <a:spLocks noChangeShapeType="1"/>
            </p:cNvSpPr>
            <p:nvPr/>
          </p:nvSpPr>
          <p:spPr bwMode="auto">
            <a:xfrm>
              <a:off x="3600" y="912"/>
              <a:ext cx="336" cy="0"/>
            </a:xfrm>
            <a:prstGeom prst="line">
              <a:avLst/>
            </a:prstGeom>
            <a:noFill/>
            <a:ln w="38100">
              <a:solidFill>
                <a:srgbClr val="FF0000"/>
              </a:solidFill>
              <a:round/>
              <a:headEnd/>
              <a:tailEnd type="triangle" w="med" len="med"/>
            </a:ln>
          </p:spPr>
          <p:txBody>
            <a:bodyPr/>
            <a:lstStyle/>
            <a:p>
              <a:endParaRPr lang="en-US"/>
            </a:p>
          </p:txBody>
        </p:sp>
        <p:sp>
          <p:nvSpPr>
            <p:cNvPr id="18472" name="Text Box 35"/>
            <p:cNvSpPr txBox="1">
              <a:spLocks noChangeArrowheads="1"/>
            </p:cNvSpPr>
            <p:nvPr/>
          </p:nvSpPr>
          <p:spPr bwMode="auto">
            <a:xfrm>
              <a:off x="3984" y="768"/>
              <a:ext cx="432" cy="250"/>
            </a:xfrm>
            <a:prstGeom prst="rect">
              <a:avLst/>
            </a:prstGeom>
            <a:noFill/>
            <a:ln w="12700">
              <a:noFill/>
              <a:miter lim="800000"/>
              <a:headEnd/>
              <a:tailEnd/>
            </a:ln>
          </p:spPr>
          <p:txBody>
            <a:bodyPr>
              <a:spAutoFit/>
            </a:bodyPr>
            <a:lstStyle/>
            <a:p>
              <a:pPr>
                <a:spcBef>
                  <a:spcPct val="50000"/>
                </a:spcBef>
              </a:pPr>
              <a:r>
                <a:rPr lang="en-US" sz="2000"/>
                <a:t>M0</a:t>
              </a:r>
            </a:p>
          </p:txBody>
        </p:sp>
      </p:grpSp>
      <p:grpSp>
        <p:nvGrpSpPr>
          <p:cNvPr id="3" name="Group 48"/>
          <p:cNvGrpSpPr>
            <a:grpSpLocks/>
          </p:cNvGrpSpPr>
          <p:nvPr/>
        </p:nvGrpSpPr>
        <p:grpSpPr bwMode="auto">
          <a:xfrm>
            <a:off x="609600" y="4343400"/>
            <a:ext cx="8001000" cy="854075"/>
            <a:chOff x="384" y="2832"/>
            <a:chExt cx="5040" cy="538"/>
          </a:xfrm>
        </p:grpSpPr>
        <p:sp>
          <p:nvSpPr>
            <p:cNvPr id="18463" name="Text Box 36"/>
            <p:cNvSpPr txBox="1">
              <a:spLocks noChangeArrowheads="1"/>
            </p:cNvSpPr>
            <p:nvPr/>
          </p:nvSpPr>
          <p:spPr bwMode="auto">
            <a:xfrm>
              <a:off x="384" y="3120"/>
              <a:ext cx="432" cy="250"/>
            </a:xfrm>
            <a:prstGeom prst="rect">
              <a:avLst/>
            </a:prstGeom>
            <a:noFill/>
            <a:ln w="12700">
              <a:noFill/>
              <a:miter lim="800000"/>
              <a:headEnd/>
              <a:tailEnd/>
            </a:ln>
          </p:spPr>
          <p:txBody>
            <a:bodyPr>
              <a:spAutoFit/>
            </a:bodyPr>
            <a:lstStyle/>
            <a:p>
              <a:pPr>
                <a:spcBef>
                  <a:spcPct val="50000"/>
                </a:spcBef>
              </a:pPr>
              <a:r>
                <a:rPr lang="en-US" sz="2000"/>
                <a:t>M1</a:t>
              </a:r>
            </a:p>
          </p:txBody>
        </p:sp>
        <p:sp>
          <p:nvSpPr>
            <p:cNvPr id="18464" name="Text Box 37"/>
            <p:cNvSpPr txBox="1">
              <a:spLocks noChangeArrowheads="1"/>
            </p:cNvSpPr>
            <p:nvPr/>
          </p:nvSpPr>
          <p:spPr bwMode="auto">
            <a:xfrm>
              <a:off x="1824" y="3110"/>
              <a:ext cx="432" cy="250"/>
            </a:xfrm>
            <a:prstGeom prst="rect">
              <a:avLst/>
            </a:prstGeom>
            <a:noFill/>
            <a:ln w="12700">
              <a:noFill/>
              <a:miter lim="800000"/>
              <a:headEnd/>
              <a:tailEnd/>
            </a:ln>
          </p:spPr>
          <p:txBody>
            <a:bodyPr>
              <a:spAutoFit/>
            </a:bodyPr>
            <a:lstStyle/>
            <a:p>
              <a:pPr>
                <a:spcBef>
                  <a:spcPct val="50000"/>
                </a:spcBef>
              </a:pPr>
              <a:r>
                <a:rPr lang="en-US" sz="2000"/>
                <a:t>M2</a:t>
              </a:r>
            </a:p>
          </p:txBody>
        </p:sp>
        <p:sp>
          <p:nvSpPr>
            <p:cNvPr id="18465" name="Text Box 38"/>
            <p:cNvSpPr txBox="1">
              <a:spLocks noChangeArrowheads="1"/>
            </p:cNvSpPr>
            <p:nvPr/>
          </p:nvSpPr>
          <p:spPr bwMode="auto">
            <a:xfrm>
              <a:off x="3600" y="3110"/>
              <a:ext cx="432" cy="250"/>
            </a:xfrm>
            <a:prstGeom prst="rect">
              <a:avLst/>
            </a:prstGeom>
            <a:noFill/>
            <a:ln w="12700">
              <a:noFill/>
              <a:miter lim="800000"/>
              <a:headEnd/>
              <a:tailEnd/>
            </a:ln>
          </p:spPr>
          <p:txBody>
            <a:bodyPr>
              <a:spAutoFit/>
            </a:bodyPr>
            <a:lstStyle/>
            <a:p>
              <a:pPr>
                <a:spcBef>
                  <a:spcPct val="50000"/>
                </a:spcBef>
              </a:pPr>
              <a:r>
                <a:rPr lang="en-US" sz="2000"/>
                <a:t>M3</a:t>
              </a:r>
            </a:p>
          </p:txBody>
        </p:sp>
        <p:sp>
          <p:nvSpPr>
            <p:cNvPr id="18466" name="Text Box 39"/>
            <p:cNvSpPr txBox="1">
              <a:spLocks noChangeArrowheads="1"/>
            </p:cNvSpPr>
            <p:nvPr/>
          </p:nvSpPr>
          <p:spPr bwMode="auto">
            <a:xfrm>
              <a:off x="4992" y="3110"/>
              <a:ext cx="432" cy="250"/>
            </a:xfrm>
            <a:prstGeom prst="rect">
              <a:avLst/>
            </a:prstGeom>
            <a:noFill/>
            <a:ln w="12700">
              <a:noFill/>
              <a:miter lim="800000"/>
              <a:headEnd/>
              <a:tailEnd/>
            </a:ln>
          </p:spPr>
          <p:txBody>
            <a:bodyPr>
              <a:spAutoFit/>
            </a:bodyPr>
            <a:lstStyle/>
            <a:p>
              <a:pPr>
                <a:spcBef>
                  <a:spcPct val="50000"/>
                </a:spcBef>
              </a:pPr>
              <a:r>
                <a:rPr lang="en-US" sz="2000"/>
                <a:t>M4</a:t>
              </a:r>
            </a:p>
          </p:txBody>
        </p:sp>
        <p:sp>
          <p:nvSpPr>
            <p:cNvPr id="18467" name="Line 40"/>
            <p:cNvSpPr>
              <a:spLocks noChangeShapeType="1"/>
            </p:cNvSpPr>
            <p:nvPr/>
          </p:nvSpPr>
          <p:spPr bwMode="auto">
            <a:xfrm>
              <a:off x="528" y="2832"/>
              <a:ext cx="0" cy="288"/>
            </a:xfrm>
            <a:prstGeom prst="line">
              <a:avLst/>
            </a:prstGeom>
            <a:noFill/>
            <a:ln w="38100">
              <a:solidFill>
                <a:srgbClr val="FF0000"/>
              </a:solidFill>
              <a:round/>
              <a:headEnd/>
              <a:tailEnd type="triangle" w="med" len="med"/>
            </a:ln>
          </p:spPr>
          <p:txBody>
            <a:bodyPr/>
            <a:lstStyle/>
            <a:p>
              <a:endParaRPr lang="en-US"/>
            </a:p>
          </p:txBody>
        </p:sp>
        <p:sp>
          <p:nvSpPr>
            <p:cNvPr id="18468" name="Line 41"/>
            <p:cNvSpPr>
              <a:spLocks noChangeShapeType="1"/>
            </p:cNvSpPr>
            <p:nvPr/>
          </p:nvSpPr>
          <p:spPr bwMode="auto">
            <a:xfrm>
              <a:off x="2016" y="2832"/>
              <a:ext cx="0" cy="288"/>
            </a:xfrm>
            <a:prstGeom prst="line">
              <a:avLst/>
            </a:prstGeom>
            <a:noFill/>
            <a:ln w="38100">
              <a:solidFill>
                <a:srgbClr val="FF0000"/>
              </a:solidFill>
              <a:round/>
              <a:headEnd/>
              <a:tailEnd type="triangle" w="med" len="med"/>
            </a:ln>
          </p:spPr>
          <p:txBody>
            <a:bodyPr/>
            <a:lstStyle/>
            <a:p>
              <a:endParaRPr lang="en-US"/>
            </a:p>
          </p:txBody>
        </p:sp>
        <p:sp>
          <p:nvSpPr>
            <p:cNvPr id="18469" name="Line 42"/>
            <p:cNvSpPr>
              <a:spLocks noChangeShapeType="1"/>
            </p:cNvSpPr>
            <p:nvPr/>
          </p:nvSpPr>
          <p:spPr bwMode="auto">
            <a:xfrm>
              <a:off x="3744" y="2832"/>
              <a:ext cx="0" cy="288"/>
            </a:xfrm>
            <a:prstGeom prst="line">
              <a:avLst/>
            </a:prstGeom>
            <a:noFill/>
            <a:ln w="38100">
              <a:solidFill>
                <a:srgbClr val="FF0000"/>
              </a:solidFill>
              <a:round/>
              <a:headEnd/>
              <a:tailEnd type="triangle" w="med" len="med"/>
            </a:ln>
          </p:spPr>
          <p:txBody>
            <a:bodyPr/>
            <a:lstStyle/>
            <a:p>
              <a:endParaRPr lang="en-US"/>
            </a:p>
          </p:txBody>
        </p:sp>
        <p:sp>
          <p:nvSpPr>
            <p:cNvPr id="18470" name="Line 43"/>
            <p:cNvSpPr>
              <a:spLocks noChangeShapeType="1"/>
            </p:cNvSpPr>
            <p:nvPr/>
          </p:nvSpPr>
          <p:spPr bwMode="auto">
            <a:xfrm>
              <a:off x="5184" y="2832"/>
              <a:ext cx="0" cy="288"/>
            </a:xfrm>
            <a:prstGeom prst="line">
              <a:avLst/>
            </a:prstGeom>
            <a:noFill/>
            <a:ln w="38100">
              <a:solidFill>
                <a:srgbClr val="FF0000"/>
              </a:solidFill>
              <a:round/>
              <a:headEnd/>
              <a:tailEnd type="triangle" w="med" len="med"/>
            </a:ln>
          </p:spPr>
          <p:txBody>
            <a:bodyPr/>
            <a:lstStyle/>
            <a:p>
              <a:endParaRPr lang="en-US"/>
            </a:p>
          </p:txBody>
        </p:sp>
      </p:grpSp>
      <p:grpSp>
        <p:nvGrpSpPr>
          <p:cNvPr id="4" name="Group 49"/>
          <p:cNvGrpSpPr>
            <a:grpSpLocks/>
          </p:cNvGrpSpPr>
          <p:nvPr/>
        </p:nvGrpSpPr>
        <p:grpSpPr bwMode="auto">
          <a:xfrm>
            <a:off x="762000" y="5257800"/>
            <a:ext cx="7620000" cy="777875"/>
            <a:chOff x="480" y="3408"/>
            <a:chExt cx="4800" cy="490"/>
          </a:xfrm>
        </p:grpSpPr>
        <p:sp>
          <p:nvSpPr>
            <p:cNvPr id="18459" name="AutoShape 44"/>
            <p:cNvSpPr>
              <a:spLocks/>
            </p:cNvSpPr>
            <p:nvPr/>
          </p:nvSpPr>
          <p:spPr bwMode="auto">
            <a:xfrm rot="-5400000">
              <a:off x="1152" y="2736"/>
              <a:ext cx="192" cy="1536"/>
            </a:xfrm>
            <a:prstGeom prst="leftBrace">
              <a:avLst>
                <a:gd name="adj1" fmla="val 66667"/>
                <a:gd name="adj2" fmla="val 50963"/>
              </a:avLst>
            </a:prstGeom>
            <a:noFill/>
            <a:ln w="25400">
              <a:solidFill>
                <a:srgbClr val="1C5A61"/>
              </a:solidFill>
              <a:round/>
              <a:headEnd/>
              <a:tailEnd/>
            </a:ln>
          </p:spPr>
          <p:txBody>
            <a:bodyPr wrap="none" anchor="ctr"/>
            <a:lstStyle/>
            <a:p>
              <a:endParaRPr lang="en-US"/>
            </a:p>
          </p:txBody>
        </p:sp>
        <p:sp>
          <p:nvSpPr>
            <p:cNvPr id="18460" name="AutoShape 45"/>
            <p:cNvSpPr>
              <a:spLocks/>
            </p:cNvSpPr>
            <p:nvPr/>
          </p:nvSpPr>
          <p:spPr bwMode="auto">
            <a:xfrm rot="-5400000">
              <a:off x="4416" y="2736"/>
              <a:ext cx="192" cy="1536"/>
            </a:xfrm>
            <a:prstGeom prst="leftBrace">
              <a:avLst>
                <a:gd name="adj1" fmla="val 66667"/>
                <a:gd name="adj2" fmla="val 50963"/>
              </a:avLst>
            </a:prstGeom>
            <a:noFill/>
            <a:ln w="25400">
              <a:solidFill>
                <a:srgbClr val="1C5A61"/>
              </a:solidFill>
              <a:round/>
              <a:headEnd/>
              <a:tailEnd/>
            </a:ln>
          </p:spPr>
          <p:txBody>
            <a:bodyPr wrap="none" anchor="ctr"/>
            <a:lstStyle/>
            <a:p>
              <a:endParaRPr lang="en-US"/>
            </a:p>
          </p:txBody>
        </p:sp>
        <p:sp>
          <p:nvSpPr>
            <p:cNvPr id="18461" name="Text Box 46"/>
            <p:cNvSpPr txBox="1">
              <a:spLocks noChangeArrowheads="1"/>
            </p:cNvSpPr>
            <p:nvPr/>
          </p:nvSpPr>
          <p:spPr bwMode="auto">
            <a:xfrm>
              <a:off x="1056" y="3638"/>
              <a:ext cx="432" cy="250"/>
            </a:xfrm>
            <a:prstGeom prst="rect">
              <a:avLst/>
            </a:prstGeom>
            <a:noFill/>
            <a:ln w="12700">
              <a:noFill/>
              <a:miter lim="800000"/>
              <a:headEnd/>
              <a:tailEnd/>
            </a:ln>
          </p:spPr>
          <p:txBody>
            <a:bodyPr>
              <a:spAutoFit/>
            </a:bodyPr>
            <a:lstStyle/>
            <a:p>
              <a:pPr>
                <a:spcBef>
                  <a:spcPct val="50000"/>
                </a:spcBef>
              </a:pPr>
              <a:r>
                <a:rPr lang="en-US" sz="2000"/>
                <a:t>M12</a:t>
              </a:r>
            </a:p>
          </p:txBody>
        </p:sp>
        <p:sp>
          <p:nvSpPr>
            <p:cNvPr id="18462" name="Text Box 47"/>
            <p:cNvSpPr txBox="1">
              <a:spLocks noChangeArrowheads="1"/>
            </p:cNvSpPr>
            <p:nvPr/>
          </p:nvSpPr>
          <p:spPr bwMode="auto">
            <a:xfrm>
              <a:off x="4320" y="3648"/>
              <a:ext cx="432" cy="250"/>
            </a:xfrm>
            <a:prstGeom prst="rect">
              <a:avLst/>
            </a:prstGeom>
            <a:noFill/>
            <a:ln w="12700">
              <a:noFill/>
              <a:miter lim="800000"/>
              <a:headEnd/>
              <a:tailEnd/>
            </a:ln>
          </p:spPr>
          <p:txBody>
            <a:bodyPr>
              <a:spAutoFit/>
            </a:bodyPr>
            <a:lstStyle/>
            <a:p>
              <a:pPr>
                <a:spcBef>
                  <a:spcPct val="50000"/>
                </a:spcBef>
              </a:pPr>
              <a:r>
                <a:rPr lang="en-US" sz="2000"/>
                <a:t>M34</a:t>
              </a:r>
            </a:p>
          </p:txBody>
        </p:sp>
      </p:grpSp>
      <p:sp>
        <p:nvSpPr>
          <p:cNvPr id="924723" name="Text Box 51"/>
          <p:cNvSpPr txBox="1">
            <a:spLocks noChangeArrowheads="1"/>
          </p:cNvSpPr>
          <p:nvPr/>
        </p:nvSpPr>
        <p:spPr bwMode="auto">
          <a:xfrm>
            <a:off x="2819400" y="5927725"/>
            <a:ext cx="4038600" cy="396875"/>
          </a:xfrm>
          <a:prstGeom prst="rect">
            <a:avLst/>
          </a:prstGeom>
          <a:noFill/>
          <a:ln w="12700">
            <a:noFill/>
            <a:miter lim="800000"/>
            <a:headEnd/>
            <a:tailEnd/>
          </a:ln>
        </p:spPr>
        <p:txBody>
          <a:bodyPr>
            <a:spAutoFit/>
          </a:bodyPr>
          <a:lstStyle/>
          <a:p>
            <a:pPr>
              <a:spcBef>
                <a:spcPct val="50000"/>
              </a:spcBef>
            </a:pPr>
            <a:r>
              <a:rPr lang="en-US" sz="2000"/>
              <a:t>Gain = M0 – M12 vs  M0 – M34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2"/>
          <p:cNvSpPr>
            <a:spLocks noGrp="1" noChangeArrowheads="1"/>
          </p:cNvSpPr>
          <p:nvPr>
            <p:ph type="title"/>
          </p:nvPr>
        </p:nvSpPr>
        <p:spPr/>
        <p:txBody>
          <a:bodyPr/>
          <a:lstStyle/>
          <a:p>
            <a:r>
              <a:rPr lang="en-US" smtClean="0"/>
              <a:t>Measure of Impurity: GINI</a:t>
            </a:r>
          </a:p>
        </p:txBody>
      </p:sp>
      <p:sp>
        <p:nvSpPr>
          <p:cNvPr id="19464" name="Rectangle 3"/>
          <p:cNvSpPr>
            <a:spLocks noGrp="1" noChangeArrowheads="1"/>
          </p:cNvSpPr>
          <p:nvPr>
            <p:ph type="body" idx="1"/>
          </p:nvPr>
        </p:nvSpPr>
        <p:spPr>
          <a:xfrm>
            <a:off x="411163" y="1143000"/>
            <a:ext cx="8318500" cy="3962400"/>
          </a:xfrm>
        </p:spPr>
        <p:txBody>
          <a:bodyPr/>
          <a:lstStyle/>
          <a:p>
            <a:pPr>
              <a:lnSpc>
                <a:spcPct val="90000"/>
              </a:lnSpc>
            </a:pPr>
            <a:r>
              <a:rPr lang="en-US" sz="2400" smtClean="0"/>
              <a:t>Gini Index for a given node t :</a:t>
            </a:r>
          </a:p>
          <a:p>
            <a:pPr>
              <a:lnSpc>
                <a:spcPct val="90000"/>
              </a:lnSpc>
            </a:pPr>
            <a:endParaRPr lang="en-US" sz="2000" smtClean="0"/>
          </a:p>
          <a:p>
            <a:pPr lvl="2">
              <a:lnSpc>
                <a:spcPct val="90000"/>
              </a:lnSpc>
              <a:buFont typeface="Wingdings" pitchFamily="2" charset="2"/>
              <a:buNone/>
            </a:pPr>
            <a:endParaRPr lang="en-US" sz="2000" smtClean="0"/>
          </a:p>
          <a:p>
            <a:pPr lvl="2">
              <a:lnSpc>
                <a:spcPct val="90000"/>
              </a:lnSpc>
              <a:buFont typeface="Wingdings" pitchFamily="2" charset="2"/>
              <a:buNone/>
            </a:pPr>
            <a:endParaRPr lang="en-US" sz="800" smtClean="0"/>
          </a:p>
          <a:p>
            <a:pPr lvl="2">
              <a:lnSpc>
                <a:spcPct val="90000"/>
              </a:lnSpc>
              <a:buFont typeface="Wingdings" pitchFamily="2" charset="2"/>
              <a:buNone/>
            </a:pPr>
            <a:r>
              <a:rPr lang="en-US" sz="2000" smtClean="0"/>
              <a:t/>
            </a:r>
            <a:br>
              <a:rPr lang="en-US" sz="2000" smtClean="0"/>
            </a:br>
            <a:r>
              <a:rPr lang="en-US" sz="2000" smtClean="0"/>
              <a:t>(NOTE: </a:t>
            </a:r>
            <a:r>
              <a:rPr lang="en-US" sz="2000" i="1" smtClean="0">
                <a:latin typeface="Times New Roman" charset="0"/>
              </a:rPr>
              <a:t>p( j | t) </a:t>
            </a:r>
            <a:r>
              <a:rPr lang="en-US" sz="2000" smtClean="0"/>
              <a:t>is the relative frequency of class j at node t).</a:t>
            </a:r>
          </a:p>
          <a:p>
            <a:pPr lvl="2">
              <a:lnSpc>
                <a:spcPct val="90000"/>
              </a:lnSpc>
              <a:buFont typeface="Wingdings" pitchFamily="2" charset="2"/>
              <a:buNone/>
            </a:pPr>
            <a:endParaRPr lang="en-US" sz="800" smtClean="0"/>
          </a:p>
          <a:p>
            <a:pPr lvl="1">
              <a:lnSpc>
                <a:spcPct val="90000"/>
              </a:lnSpc>
            </a:pPr>
            <a:r>
              <a:rPr lang="en-US" sz="2400" smtClean="0"/>
              <a:t>Maximum (1 - 1/n</a:t>
            </a:r>
            <a:r>
              <a:rPr lang="en-US" sz="2400" baseline="-25000" smtClean="0"/>
              <a:t>c</a:t>
            </a:r>
            <a:r>
              <a:rPr lang="en-US" sz="2400" smtClean="0"/>
              <a:t>) when records are equally distributed among all classes, implying least interesting information</a:t>
            </a:r>
          </a:p>
          <a:p>
            <a:pPr lvl="1">
              <a:lnSpc>
                <a:spcPct val="90000"/>
              </a:lnSpc>
            </a:pPr>
            <a:r>
              <a:rPr lang="en-US" sz="2400" smtClean="0"/>
              <a:t>Minimum (0.0) when all records belong to one class, implying most interesting information</a:t>
            </a:r>
            <a:endParaRPr lang="en-US" sz="2400" baseline="-25000" smtClean="0"/>
          </a:p>
        </p:txBody>
      </p:sp>
      <p:graphicFrame>
        <p:nvGraphicFramePr>
          <p:cNvPr id="19458" name="Object 4"/>
          <p:cNvGraphicFramePr>
            <a:graphicFrameLocks noChangeAspect="1"/>
          </p:cNvGraphicFramePr>
          <p:nvPr/>
        </p:nvGraphicFramePr>
        <p:xfrm>
          <a:off x="2743200" y="1778000"/>
          <a:ext cx="3352800" cy="736600"/>
        </p:xfrm>
        <a:graphic>
          <a:graphicData uri="http://schemas.openxmlformats.org/presentationml/2006/ole">
            <p:oleObj spid="_x0000_s19458" name="Equation" r:id="rId3" imgW="1612800" imgH="355320" progId="Equation.3">
              <p:embed/>
            </p:oleObj>
          </a:graphicData>
        </a:graphic>
      </p:graphicFrame>
      <p:graphicFrame>
        <p:nvGraphicFramePr>
          <p:cNvPr id="19459" name="Object 5"/>
          <p:cNvGraphicFramePr>
            <a:graphicFrameLocks noChangeAspect="1"/>
          </p:cNvGraphicFramePr>
          <p:nvPr/>
        </p:nvGraphicFramePr>
        <p:xfrm>
          <a:off x="1295400" y="5334000"/>
          <a:ext cx="1371600" cy="808038"/>
        </p:xfrm>
        <a:graphic>
          <a:graphicData uri="http://schemas.openxmlformats.org/presentationml/2006/ole">
            <p:oleObj spid="_x0000_s19459" name="Document" r:id="rId4" imgW="3285000" imgH="1969920" progId="Word.Document.8">
              <p:embed/>
            </p:oleObj>
          </a:graphicData>
        </a:graphic>
      </p:graphicFrame>
      <p:graphicFrame>
        <p:nvGraphicFramePr>
          <p:cNvPr id="19460" name="Object 6"/>
          <p:cNvGraphicFramePr>
            <a:graphicFrameLocks noChangeAspect="1"/>
          </p:cNvGraphicFramePr>
          <p:nvPr/>
        </p:nvGraphicFramePr>
        <p:xfrm>
          <a:off x="4572000" y="5334000"/>
          <a:ext cx="1371600" cy="808038"/>
        </p:xfrm>
        <a:graphic>
          <a:graphicData uri="http://schemas.openxmlformats.org/presentationml/2006/ole">
            <p:oleObj spid="_x0000_s19460" name="Document" r:id="rId5" imgW="3285000" imgH="1969920" progId="Word.Document.8">
              <p:embed/>
            </p:oleObj>
          </a:graphicData>
        </a:graphic>
      </p:graphicFrame>
      <p:graphicFrame>
        <p:nvGraphicFramePr>
          <p:cNvPr id="19461" name="Object 7"/>
          <p:cNvGraphicFramePr>
            <a:graphicFrameLocks noChangeAspect="1"/>
          </p:cNvGraphicFramePr>
          <p:nvPr/>
        </p:nvGraphicFramePr>
        <p:xfrm>
          <a:off x="6248400" y="5334000"/>
          <a:ext cx="1371600" cy="808038"/>
        </p:xfrm>
        <a:graphic>
          <a:graphicData uri="http://schemas.openxmlformats.org/presentationml/2006/ole">
            <p:oleObj spid="_x0000_s19461" name="Document" r:id="rId6" imgW="3285000" imgH="1969920" progId="Word.Document.8">
              <p:embed/>
            </p:oleObj>
          </a:graphicData>
        </a:graphic>
      </p:graphicFrame>
      <p:graphicFrame>
        <p:nvGraphicFramePr>
          <p:cNvPr id="19462" name="Object 8"/>
          <p:cNvGraphicFramePr>
            <a:graphicFrameLocks noChangeAspect="1"/>
          </p:cNvGraphicFramePr>
          <p:nvPr/>
        </p:nvGraphicFramePr>
        <p:xfrm>
          <a:off x="2971800" y="5334000"/>
          <a:ext cx="1371600" cy="808038"/>
        </p:xfrm>
        <a:graphic>
          <a:graphicData uri="http://schemas.openxmlformats.org/presentationml/2006/ole">
            <p:oleObj spid="_x0000_s19462" name="Document" r:id="rId7" imgW="3285000" imgH="1969920" progId="Word.Document.8">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2"/>
          <p:cNvSpPr>
            <a:spLocks noGrp="1" noChangeArrowheads="1"/>
          </p:cNvSpPr>
          <p:nvPr>
            <p:ph type="title"/>
          </p:nvPr>
        </p:nvSpPr>
        <p:spPr/>
        <p:txBody>
          <a:bodyPr/>
          <a:lstStyle/>
          <a:p>
            <a:r>
              <a:rPr lang="en-US" smtClean="0"/>
              <a:t>Examples for computing GINI</a:t>
            </a:r>
          </a:p>
        </p:txBody>
      </p:sp>
      <p:graphicFrame>
        <p:nvGraphicFramePr>
          <p:cNvPr id="20482" name="Object 5"/>
          <p:cNvGraphicFramePr>
            <a:graphicFrameLocks noChangeAspect="1"/>
          </p:cNvGraphicFramePr>
          <p:nvPr/>
        </p:nvGraphicFramePr>
        <p:xfrm>
          <a:off x="457200" y="2339975"/>
          <a:ext cx="2362200" cy="936625"/>
        </p:xfrm>
        <a:graphic>
          <a:graphicData uri="http://schemas.openxmlformats.org/presentationml/2006/ole">
            <p:oleObj spid="_x0000_s20482" name="Document" r:id="rId3" imgW="3239280" imgH="1357560" progId="Word.Document.8">
              <p:embed/>
            </p:oleObj>
          </a:graphicData>
        </a:graphic>
      </p:graphicFrame>
      <p:graphicFrame>
        <p:nvGraphicFramePr>
          <p:cNvPr id="20483" name="Object 6"/>
          <p:cNvGraphicFramePr>
            <a:graphicFrameLocks noChangeAspect="1"/>
          </p:cNvGraphicFramePr>
          <p:nvPr/>
        </p:nvGraphicFramePr>
        <p:xfrm>
          <a:off x="533400" y="5181600"/>
          <a:ext cx="2286000" cy="938213"/>
        </p:xfrm>
        <a:graphic>
          <a:graphicData uri="http://schemas.openxmlformats.org/presentationml/2006/ole">
            <p:oleObj spid="_x0000_s20483" name="Document" r:id="rId4" imgW="3239280" imgH="1381680" progId="Word.Document.8">
              <p:embed/>
            </p:oleObj>
          </a:graphicData>
        </a:graphic>
      </p:graphicFrame>
      <p:graphicFrame>
        <p:nvGraphicFramePr>
          <p:cNvPr id="20484" name="Object 8"/>
          <p:cNvGraphicFramePr>
            <a:graphicFrameLocks noChangeAspect="1"/>
          </p:cNvGraphicFramePr>
          <p:nvPr/>
        </p:nvGraphicFramePr>
        <p:xfrm>
          <a:off x="533400" y="3817938"/>
          <a:ext cx="2286000" cy="906462"/>
        </p:xfrm>
        <a:graphic>
          <a:graphicData uri="http://schemas.openxmlformats.org/presentationml/2006/ole">
            <p:oleObj spid="_x0000_s20484" name="Document" r:id="rId5" imgW="3239280" imgH="1357560" progId="Word.Document.8">
              <p:embed/>
            </p:oleObj>
          </a:graphicData>
        </a:graphic>
      </p:graphicFrame>
      <p:sp>
        <p:nvSpPr>
          <p:cNvPr id="20487" name="Text Box 10"/>
          <p:cNvSpPr txBox="1">
            <a:spLocks noChangeArrowheads="1"/>
          </p:cNvSpPr>
          <p:nvPr/>
        </p:nvSpPr>
        <p:spPr bwMode="auto">
          <a:xfrm>
            <a:off x="3048000" y="2339975"/>
            <a:ext cx="5181600" cy="854075"/>
          </a:xfrm>
          <a:prstGeom prst="rect">
            <a:avLst/>
          </a:prstGeom>
          <a:noFill/>
          <a:ln w="12700">
            <a:noFill/>
            <a:miter lim="800000"/>
            <a:headEnd/>
            <a:tailEnd/>
          </a:ln>
        </p:spPr>
        <p:txBody>
          <a:bodyPr>
            <a:spAutoFit/>
          </a:bodyPr>
          <a:lstStyle/>
          <a:p>
            <a:pPr>
              <a:spcBef>
                <a:spcPct val="50000"/>
              </a:spcBef>
            </a:pPr>
            <a:r>
              <a:rPr lang="en-US" sz="2000"/>
              <a:t>P(C1) = 0/6 = 0     P(C2) = 6/6 = 1</a:t>
            </a:r>
          </a:p>
          <a:p>
            <a:pPr>
              <a:spcBef>
                <a:spcPct val="50000"/>
              </a:spcBef>
            </a:pPr>
            <a:r>
              <a:rPr lang="en-US" sz="2000"/>
              <a:t>Gini = 1 – P(C1)</a:t>
            </a:r>
            <a:r>
              <a:rPr lang="en-US" sz="2000" baseline="30000"/>
              <a:t>2 </a:t>
            </a:r>
            <a:r>
              <a:rPr lang="en-US" sz="2000"/>
              <a:t>– P(C2)</a:t>
            </a:r>
            <a:r>
              <a:rPr lang="en-US" sz="2000" baseline="30000"/>
              <a:t>2</a:t>
            </a:r>
            <a:r>
              <a:rPr lang="en-US" sz="2000"/>
              <a:t> = 1 – 0 – 1 = 0 </a:t>
            </a:r>
          </a:p>
        </p:txBody>
      </p:sp>
      <p:graphicFrame>
        <p:nvGraphicFramePr>
          <p:cNvPr id="20485" name="Object 11"/>
          <p:cNvGraphicFramePr>
            <a:graphicFrameLocks noChangeAspect="1"/>
          </p:cNvGraphicFramePr>
          <p:nvPr/>
        </p:nvGraphicFramePr>
        <p:xfrm>
          <a:off x="2590800" y="1219200"/>
          <a:ext cx="3352800" cy="736600"/>
        </p:xfrm>
        <a:graphic>
          <a:graphicData uri="http://schemas.openxmlformats.org/presentationml/2006/ole">
            <p:oleObj spid="_x0000_s20485" name="Equation" r:id="rId6" imgW="1612800" imgH="355320" progId="Equation.3">
              <p:embed/>
            </p:oleObj>
          </a:graphicData>
        </a:graphic>
      </p:graphicFrame>
      <p:sp>
        <p:nvSpPr>
          <p:cNvPr id="20488" name="Text Box 12"/>
          <p:cNvSpPr txBox="1">
            <a:spLocks noChangeArrowheads="1"/>
          </p:cNvSpPr>
          <p:nvPr/>
        </p:nvSpPr>
        <p:spPr bwMode="auto">
          <a:xfrm>
            <a:off x="3124200" y="3817938"/>
            <a:ext cx="5181600" cy="854075"/>
          </a:xfrm>
          <a:prstGeom prst="rect">
            <a:avLst/>
          </a:prstGeom>
          <a:noFill/>
          <a:ln w="12700">
            <a:noFill/>
            <a:miter lim="800000"/>
            <a:headEnd/>
            <a:tailEnd/>
          </a:ln>
        </p:spPr>
        <p:txBody>
          <a:bodyPr>
            <a:spAutoFit/>
          </a:bodyPr>
          <a:lstStyle/>
          <a:p>
            <a:pPr>
              <a:spcBef>
                <a:spcPct val="50000"/>
              </a:spcBef>
            </a:pPr>
            <a:r>
              <a:rPr lang="en-US" sz="2000"/>
              <a:t>P(C1) = 1/6          P(C2) = 5/6</a:t>
            </a:r>
          </a:p>
          <a:p>
            <a:pPr>
              <a:spcBef>
                <a:spcPct val="50000"/>
              </a:spcBef>
            </a:pPr>
            <a:r>
              <a:rPr lang="en-US" sz="2000"/>
              <a:t>Gini = 1 – (1/6)</a:t>
            </a:r>
            <a:r>
              <a:rPr lang="en-US" sz="2000" baseline="30000"/>
              <a:t>2 </a:t>
            </a:r>
            <a:r>
              <a:rPr lang="en-US" sz="2000"/>
              <a:t>– (5/6)</a:t>
            </a:r>
            <a:r>
              <a:rPr lang="en-US" sz="2000" baseline="30000"/>
              <a:t>2</a:t>
            </a:r>
            <a:r>
              <a:rPr lang="en-US" sz="2000"/>
              <a:t> = 0.278</a:t>
            </a:r>
          </a:p>
        </p:txBody>
      </p:sp>
      <p:sp>
        <p:nvSpPr>
          <p:cNvPr id="20489" name="Text Box 13"/>
          <p:cNvSpPr txBox="1">
            <a:spLocks noChangeArrowheads="1"/>
          </p:cNvSpPr>
          <p:nvPr/>
        </p:nvSpPr>
        <p:spPr bwMode="auto">
          <a:xfrm>
            <a:off x="3124200" y="5105400"/>
            <a:ext cx="5181600" cy="854075"/>
          </a:xfrm>
          <a:prstGeom prst="rect">
            <a:avLst/>
          </a:prstGeom>
          <a:noFill/>
          <a:ln w="12700">
            <a:noFill/>
            <a:miter lim="800000"/>
            <a:headEnd/>
            <a:tailEnd/>
          </a:ln>
        </p:spPr>
        <p:txBody>
          <a:bodyPr>
            <a:spAutoFit/>
          </a:bodyPr>
          <a:lstStyle/>
          <a:p>
            <a:pPr>
              <a:spcBef>
                <a:spcPct val="50000"/>
              </a:spcBef>
            </a:pPr>
            <a:r>
              <a:rPr lang="en-US" sz="2000"/>
              <a:t>P(C1) = 2/6          P(C2) = 4/6</a:t>
            </a:r>
          </a:p>
          <a:p>
            <a:pPr>
              <a:spcBef>
                <a:spcPct val="50000"/>
              </a:spcBef>
            </a:pPr>
            <a:r>
              <a:rPr lang="en-US" sz="2000"/>
              <a:t>Gini = 1 – (2/6)</a:t>
            </a:r>
            <a:r>
              <a:rPr lang="en-US" sz="2000" baseline="30000"/>
              <a:t>2 </a:t>
            </a:r>
            <a:r>
              <a:rPr lang="en-US" sz="2000"/>
              <a:t>– (4/6)</a:t>
            </a:r>
            <a:r>
              <a:rPr lang="en-US" sz="2000" baseline="30000"/>
              <a:t>2</a:t>
            </a:r>
            <a:r>
              <a:rPr lang="en-US" sz="2000"/>
              <a:t> = 0.444</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fontScale="90000"/>
          </a:bodyPr>
          <a:lstStyle/>
          <a:p>
            <a:r>
              <a:rPr lang="en-US" smtClean="0"/>
              <a:t>Splitting Based on GINI</a:t>
            </a:r>
          </a:p>
        </p:txBody>
      </p:sp>
      <p:sp>
        <p:nvSpPr>
          <p:cNvPr id="21508" name="Rectangle 3"/>
          <p:cNvSpPr>
            <a:spLocks noGrp="1" noChangeArrowheads="1"/>
          </p:cNvSpPr>
          <p:nvPr>
            <p:ph type="body" sz="half" idx="1"/>
          </p:nvPr>
        </p:nvSpPr>
        <p:spPr>
          <a:xfrm>
            <a:off x="381000" y="1143000"/>
            <a:ext cx="8382000" cy="4438650"/>
          </a:xfrm>
        </p:spPr>
        <p:txBody>
          <a:bodyPr/>
          <a:lstStyle/>
          <a:p>
            <a:pPr marL="342900" indent="-342900"/>
            <a:r>
              <a:rPr lang="en-US" sz="2400" smtClean="0"/>
              <a:t>Used in CART, SLIQ, SPRINT.</a:t>
            </a:r>
          </a:p>
          <a:p>
            <a:pPr marL="342900" indent="-342900"/>
            <a:r>
              <a:rPr lang="en-US" sz="2400" smtClean="0"/>
              <a:t>When a node p is split into k partitions (children), the quality of split is computed as,</a:t>
            </a:r>
          </a:p>
          <a:p>
            <a:pPr marL="342900" indent="-342900"/>
            <a:endParaRPr lang="en-US" sz="2400" smtClean="0"/>
          </a:p>
          <a:p>
            <a:pPr marL="342900" indent="-342900"/>
            <a:endParaRPr lang="en-US" sz="2400" smtClean="0"/>
          </a:p>
          <a:p>
            <a:pPr marL="342900" indent="-342900">
              <a:buFont typeface="Monotype Sorts" pitchFamily="2" charset="2"/>
              <a:buNone/>
            </a:pPr>
            <a:r>
              <a:rPr lang="en-US" sz="2400" smtClean="0"/>
              <a:t>	</a:t>
            </a:r>
          </a:p>
          <a:p>
            <a:pPr marL="342900" indent="-342900">
              <a:buFont typeface="Monotype Sorts" pitchFamily="2" charset="2"/>
              <a:buNone/>
            </a:pPr>
            <a:endParaRPr lang="en-US" sz="2400" smtClean="0"/>
          </a:p>
          <a:p>
            <a:pPr marL="342900" indent="-342900">
              <a:buFont typeface="Monotype Sorts" pitchFamily="2" charset="2"/>
              <a:buNone/>
            </a:pPr>
            <a:r>
              <a:rPr lang="en-US" sz="2400" smtClean="0"/>
              <a:t>	where,	n</a:t>
            </a:r>
            <a:r>
              <a:rPr lang="en-US" sz="2400" baseline="-25000" smtClean="0"/>
              <a:t>i</a:t>
            </a:r>
            <a:r>
              <a:rPr lang="en-US" sz="2400" smtClean="0"/>
              <a:t> = number of records at child i,</a:t>
            </a:r>
          </a:p>
          <a:p>
            <a:pPr marL="342900" indent="-342900">
              <a:buFont typeface="Monotype Sorts" pitchFamily="2" charset="2"/>
              <a:buNone/>
            </a:pPr>
            <a:r>
              <a:rPr lang="en-US" sz="2400" smtClean="0"/>
              <a:t>    			n</a:t>
            </a:r>
            <a:r>
              <a:rPr lang="en-US" sz="2400" baseline="-25000" smtClean="0"/>
              <a:t> </a:t>
            </a:r>
            <a:r>
              <a:rPr lang="en-US" sz="2400" smtClean="0"/>
              <a:t> = number of records at node p.</a:t>
            </a:r>
            <a:endParaRPr lang="en-US" sz="3200" smtClean="0"/>
          </a:p>
        </p:txBody>
      </p:sp>
      <p:graphicFrame>
        <p:nvGraphicFramePr>
          <p:cNvPr id="21506" name="Object 4"/>
          <p:cNvGraphicFramePr>
            <a:graphicFrameLocks noChangeAspect="1"/>
          </p:cNvGraphicFramePr>
          <p:nvPr/>
        </p:nvGraphicFramePr>
        <p:xfrm>
          <a:off x="2667000" y="2590800"/>
          <a:ext cx="3886200" cy="1104900"/>
        </p:xfrm>
        <a:graphic>
          <a:graphicData uri="http://schemas.openxmlformats.org/presentationml/2006/ole">
            <p:oleObj spid="_x0000_s21506" name="Equation" r:id="rId3" imgW="1511280" imgH="431640"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228600" y="152400"/>
            <a:ext cx="8610600" cy="533400"/>
          </a:xfrm>
        </p:spPr>
        <p:txBody>
          <a:bodyPr>
            <a:normAutofit fontScale="90000"/>
          </a:bodyPr>
          <a:lstStyle/>
          <a:p>
            <a:r>
              <a:rPr lang="en-US" smtClean="0"/>
              <a:t>Binary Attributes: Computing GINI Index</a:t>
            </a:r>
          </a:p>
        </p:txBody>
      </p:sp>
      <p:sp>
        <p:nvSpPr>
          <p:cNvPr id="22533" name="Rectangle 3"/>
          <p:cNvSpPr>
            <a:spLocks noChangeArrowheads="1"/>
          </p:cNvSpPr>
          <p:nvPr/>
        </p:nvSpPr>
        <p:spPr bwMode="auto">
          <a:xfrm>
            <a:off x="304800" y="1143000"/>
            <a:ext cx="8178800" cy="2009775"/>
          </a:xfrm>
          <a:prstGeom prst="rect">
            <a:avLst/>
          </a:prstGeom>
          <a:noFill/>
          <a:ln w="9525">
            <a:noFill/>
            <a:miter lim="800000"/>
            <a:headEnd/>
            <a:tailEnd/>
          </a:ln>
        </p:spPr>
        <p:txBody>
          <a:bodyPr/>
          <a:lstStyle/>
          <a:p>
            <a:pPr marL="292100" indent="-292100">
              <a:spcBef>
                <a:spcPct val="10000"/>
              </a:spcBef>
              <a:spcAft>
                <a:spcPts val="400"/>
              </a:spcAft>
              <a:buClr>
                <a:srgbClr val="0C7B9C"/>
              </a:buClr>
              <a:buSzPct val="75000"/>
              <a:buFont typeface="Monotype Sorts" pitchFamily="2" charset="2"/>
              <a:buChar char="l"/>
            </a:pPr>
            <a:r>
              <a:rPr lang="en-US" sz="2400" b="0"/>
              <a:t>Splits into two partitions</a:t>
            </a:r>
          </a:p>
          <a:p>
            <a:pPr marL="292100" indent="-292100">
              <a:spcBef>
                <a:spcPct val="10000"/>
              </a:spcBef>
              <a:spcAft>
                <a:spcPts val="400"/>
              </a:spcAft>
              <a:buClr>
                <a:srgbClr val="0C7B9C"/>
              </a:buClr>
              <a:buSzPct val="75000"/>
              <a:buFont typeface="Monotype Sorts" pitchFamily="2" charset="2"/>
              <a:buChar char="l"/>
            </a:pPr>
            <a:r>
              <a:rPr lang="en-US" sz="2400" b="0"/>
              <a:t>Effect of Weighing partitions: </a:t>
            </a:r>
          </a:p>
          <a:p>
            <a:pPr marL="800100" lvl="1" indent="-342900">
              <a:spcBef>
                <a:spcPct val="10000"/>
              </a:spcBef>
              <a:spcAft>
                <a:spcPts val="400"/>
              </a:spcAft>
              <a:buClr>
                <a:srgbClr val="0C7B9C"/>
              </a:buClr>
              <a:buSzPct val="100000"/>
              <a:buFont typeface="Arial" charset="0"/>
              <a:buChar char="–"/>
            </a:pPr>
            <a:r>
              <a:rPr lang="en-US" sz="2400" b="0"/>
              <a:t>Larger and Purer Partitions are sought for.</a:t>
            </a:r>
          </a:p>
        </p:txBody>
      </p:sp>
      <p:sp>
        <p:nvSpPr>
          <p:cNvPr id="22534" name="Oval 4"/>
          <p:cNvSpPr>
            <a:spLocks noChangeArrowheads="1"/>
          </p:cNvSpPr>
          <p:nvPr/>
        </p:nvSpPr>
        <p:spPr bwMode="auto">
          <a:xfrm>
            <a:off x="3657600" y="2862263"/>
            <a:ext cx="1009650" cy="454025"/>
          </a:xfrm>
          <a:prstGeom prst="ellipse">
            <a:avLst/>
          </a:prstGeom>
          <a:solidFill>
            <a:srgbClr val="FFFFFF"/>
          </a:solidFill>
          <a:ln w="9525">
            <a:solidFill>
              <a:schemeClr val="tx1"/>
            </a:solidFill>
            <a:round/>
            <a:headEnd/>
            <a:tailEnd/>
          </a:ln>
        </p:spPr>
        <p:txBody>
          <a:bodyPr wrap="none" anchor="ctr"/>
          <a:lstStyle/>
          <a:p>
            <a:pPr algn="ctr"/>
            <a:r>
              <a:rPr lang="en-US" sz="2000" b="0">
                <a:latin typeface="Times New Roman" charset="0"/>
              </a:rPr>
              <a:t>B?</a:t>
            </a:r>
            <a:endParaRPr lang="en-US" sz="2400" b="0">
              <a:latin typeface="Times New Roman" charset="0"/>
            </a:endParaRPr>
          </a:p>
        </p:txBody>
      </p:sp>
      <p:sp>
        <p:nvSpPr>
          <p:cNvPr id="22535" name="Line 5"/>
          <p:cNvSpPr>
            <a:spLocks noChangeShapeType="1"/>
          </p:cNvSpPr>
          <p:nvPr/>
        </p:nvSpPr>
        <p:spPr bwMode="auto">
          <a:xfrm flipH="1">
            <a:off x="3082925" y="3319463"/>
            <a:ext cx="1108075" cy="725487"/>
          </a:xfrm>
          <a:prstGeom prst="line">
            <a:avLst/>
          </a:prstGeom>
          <a:noFill/>
          <a:ln w="9525">
            <a:solidFill>
              <a:schemeClr val="tx1"/>
            </a:solidFill>
            <a:round/>
            <a:headEnd/>
            <a:tailEnd/>
          </a:ln>
        </p:spPr>
        <p:txBody>
          <a:bodyPr wrap="none" anchor="ctr"/>
          <a:lstStyle/>
          <a:p>
            <a:endParaRPr lang="en-US"/>
          </a:p>
        </p:txBody>
      </p:sp>
      <p:sp>
        <p:nvSpPr>
          <p:cNvPr id="22536" name="Line 6"/>
          <p:cNvSpPr>
            <a:spLocks noChangeShapeType="1"/>
          </p:cNvSpPr>
          <p:nvPr/>
        </p:nvSpPr>
        <p:spPr bwMode="auto">
          <a:xfrm>
            <a:off x="4191000" y="3319463"/>
            <a:ext cx="1184275" cy="725487"/>
          </a:xfrm>
          <a:prstGeom prst="line">
            <a:avLst/>
          </a:prstGeom>
          <a:noFill/>
          <a:ln w="9525">
            <a:solidFill>
              <a:schemeClr val="tx1"/>
            </a:solidFill>
            <a:round/>
            <a:headEnd/>
            <a:tailEnd/>
          </a:ln>
        </p:spPr>
        <p:txBody>
          <a:bodyPr wrap="none" anchor="ctr"/>
          <a:lstStyle/>
          <a:p>
            <a:endParaRPr lang="en-US"/>
          </a:p>
        </p:txBody>
      </p:sp>
      <p:sp>
        <p:nvSpPr>
          <p:cNvPr id="22537" name="Text Box 7"/>
          <p:cNvSpPr txBox="1">
            <a:spLocks noChangeArrowheads="1"/>
          </p:cNvSpPr>
          <p:nvPr/>
        </p:nvSpPr>
        <p:spPr bwMode="auto">
          <a:xfrm>
            <a:off x="2809875" y="3435350"/>
            <a:ext cx="539750" cy="366713"/>
          </a:xfrm>
          <a:prstGeom prst="rect">
            <a:avLst/>
          </a:prstGeom>
          <a:noFill/>
          <a:ln w="9525">
            <a:noFill/>
            <a:miter lim="800000"/>
            <a:headEnd/>
            <a:tailEnd/>
          </a:ln>
        </p:spPr>
        <p:txBody>
          <a:bodyPr wrap="none" anchor="ctr">
            <a:spAutoFit/>
          </a:bodyPr>
          <a:lstStyle/>
          <a:p>
            <a:pPr algn="ctr"/>
            <a:r>
              <a:rPr lang="en-US" sz="1800" b="0">
                <a:latin typeface="Times New Roman" charset="0"/>
              </a:rPr>
              <a:t>Yes</a:t>
            </a:r>
          </a:p>
        </p:txBody>
      </p:sp>
      <p:sp>
        <p:nvSpPr>
          <p:cNvPr id="22538" name="Text Box 8"/>
          <p:cNvSpPr txBox="1">
            <a:spLocks noChangeArrowheads="1"/>
          </p:cNvSpPr>
          <p:nvPr/>
        </p:nvSpPr>
        <p:spPr bwMode="auto">
          <a:xfrm>
            <a:off x="5299075" y="3435350"/>
            <a:ext cx="463550" cy="366713"/>
          </a:xfrm>
          <a:prstGeom prst="rect">
            <a:avLst/>
          </a:prstGeom>
          <a:noFill/>
          <a:ln w="9525">
            <a:noFill/>
            <a:miter lim="800000"/>
            <a:headEnd/>
            <a:tailEnd/>
          </a:ln>
        </p:spPr>
        <p:txBody>
          <a:bodyPr wrap="none" anchor="ctr">
            <a:spAutoFit/>
          </a:bodyPr>
          <a:lstStyle/>
          <a:p>
            <a:pPr algn="ctr"/>
            <a:r>
              <a:rPr lang="en-US" sz="1800" b="0">
                <a:latin typeface="Times New Roman" charset="0"/>
              </a:rPr>
              <a:t>No</a:t>
            </a:r>
          </a:p>
        </p:txBody>
      </p:sp>
      <p:sp>
        <p:nvSpPr>
          <p:cNvPr id="22539" name="Rectangle 9"/>
          <p:cNvSpPr>
            <a:spLocks noChangeArrowheads="1"/>
          </p:cNvSpPr>
          <p:nvPr/>
        </p:nvSpPr>
        <p:spPr bwMode="auto">
          <a:xfrm>
            <a:off x="2667000" y="4044950"/>
            <a:ext cx="936625" cy="341313"/>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charset="0"/>
              </a:rPr>
              <a:t>Node N1</a:t>
            </a:r>
          </a:p>
        </p:txBody>
      </p:sp>
      <p:sp>
        <p:nvSpPr>
          <p:cNvPr id="22540" name="Rectangle 10"/>
          <p:cNvSpPr>
            <a:spLocks noChangeArrowheads="1"/>
          </p:cNvSpPr>
          <p:nvPr/>
        </p:nvSpPr>
        <p:spPr bwMode="auto">
          <a:xfrm>
            <a:off x="4854575" y="4044950"/>
            <a:ext cx="936625" cy="341313"/>
          </a:xfrm>
          <a:prstGeom prst="rect">
            <a:avLst/>
          </a:prstGeom>
          <a:solidFill>
            <a:srgbClr val="FFFFFF"/>
          </a:solidFill>
          <a:ln w="9525">
            <a:solidFill>
              <a:schemeClr val="tx1"/>
            </a:solidFill>
            <a:miter lim="800000"/>
            <a:headEnd/>
            <a:tailEnd/>
          </a:ln>
        </p:spPr>
        <p:txBody>
          <a:bodyPr wrap="none" anchor="ctr"/>
          <a:lstStyle/>
          <a:p>
            <a:pPr algn="ctr"/>
            <a:r>
              <a:rPr lang="en-US" sz="1800" b="0">
                <a:latin typeface="Times New Roman" charset="0"/>
              </a:rPr>
              <a:t>Node N2</a:t>
            </a:r>
          </a:p>
        </p:txBody>
      </p:sp>
      <p:graphicFrame>
        <p:nvGraphicFramePr>
          <p:cNvPr id="22530" name="Object 11"/>
          <p:cNvGraphicFramePr>
            <a:graphicFrameLocks noChangeAspect="1"/>
          </p:cNvGraphicFramePr>
          <p:nvPr/>
        </p:nvGraphicFramePr>
        <p:xfrm>
          <a:off x="6553200" y="2590800"/>
          <a:ext cx="1981200" cy="1790700"/>
        </p:xfrm>
        <a:graphic>
          <a:graphicData uri="http://schemas.openxmlformats.org/presentationml/2006/ole">
            <p:oleObj spid="_x0000_s22530" name="Document" r:id="rId3" imgW="3177000" imgH="3053520" progId="Word.Document.8">
              <p:embed/>
            </p:oleObj>
          </a:graphicData>
        </a:graphic>
      </p:graphicFrame>
      <p:graphicFrame>
        <p:nvGraphicFramePr>
          <p:cNvPr id="22531" name="Object 12"/>
          <p:cNvGraphicFramePr>
            <a:graphicFrameLocks noChangeAspect="1"/>
          </p:cNvGraphicFramePr>
          <p:nvPr/>
        </p:nvGraphicFramePr>
        <p:xfrm>
          <a:off x="3276600" y="4648200"/>
          <a:ext cx="1905000" cy="1471613"/>
        </p:xfrm>
        <a:graphic>
          <a:graphicData uri="http://schemas.openxmlformats.org/presentationml/2006/ole">
            <p:oleObj spid="_x0000_s22531" name="Document" r:id="rId4" imgW="3265920" imgH="2548080" progId="Word.Document.8">
              <p:embed/>
            </p:oleObj>
          </a:graphicData>
        </a:graphic>
      </p:graphicFrame>
      <p:sp>
        <p:nvSpPr>
          <p:cNvPr id="22541" name="Text Box 13"/>
          <p:cNvSpPr txBox="1">
            <a:spLocks noChangeArrowheads="1"/>
          </p:cNvSpPr>
          <p:nvPr/>
        </p:nvSpPr>
        <p:spPr bwMode="auto">
          <a:xfrm>
            <a:off x="381000" y="4191000"/>
            <a:ext cx="2438400" cy="2073275"/>
          </a:xfrm>
          <a:prstGeom prst="rect">
            <a:avLst/>
          </a:prstGeom>
          <a:noFill/>
          <a:ln w="12700">
            <a:noFill/>
            <a:miter lim="800000"/>
            <a:headEnd/>
            <a:tailEnd/>
          </a:ln>
        </p:spPr>
        <p:txBody>
          <a:bodyPr>
            <a:spAutoFit/>
          </a:bodyPr>
          <a:lstStyle/>
          <a:p>
            <a:pPr>
              <a:spcBef>
                <a:spcPct val="50000"/>
              </a:spcBef>
            </a:pPr>
            <a:r>
              <a:rPr lang="en-US" sz="2000"/>
              <a:t>Gini(N1) </a:t>
            </a:r>
            <a:br>
              <a:rPr lang="en-US" sz="2000"/>
            </a:br>
            <a:r>
              <a:rPr lang="en-US" sz="2000"/>
              <a:t>= 1 – (5/6)</a:t>
            </a:r>
            <a:r>
              <a:rPr lang="en-US" sz="2000" baseline="30000"/>
              <a:t>2 </a:t>
            </a:r>
            <a:r>
              <a:rPr lang="en-US" sz="2000"/>
              <a:t>– (2/6)</a:t>
            </a:r>
            <a:r>
              <a:rPr lang="en-US" sz="2000" baseline="30000"/>
              <a:t>2</a:t>
            </a:r>
            <a:r>
              <a:rPr lang="en-US" sz="2000"/>
              <a:t> </a:t>
            </a:r>
            <a:br>
              <a:rPr lang="en-US" sz="2000"/>
            </a:br>
            <a:r>
              <a:rPr lang="en-US" sz="2000"/>
              <a:t>= 0.194 </a:t>
            </a:r>
          </a:p>
          <a:p>
            <a:pPr>
              <a:spcBef>
                <a:spcPct val="50000"/>
              </a:spcBef>
            </a:pPr>
            <a:r>
              <a:rPr lang="en-US" sz="2000"/>
              <a:t>Gini(N2) </a:t>
            </a:r>
            <a:br>
              <a:rPr lang="en-US" sz="2000"/>
            </a:br>
            <a:r>
              <a:rPr lang="en-US" sz="2000"/>
              <a:t>= 1 – (1/6)</a:t>
            </a:r>
            <a:r>
              <a:rPr lang="en-US" sz="2000" baseline="30000"/>
              <a:t>2 </a:t>
            </a:r>
            <a:r>
              <a:rPr lang="en-US" sz="2000"/>
              <a:t>– (4/6)</a:t>
            </a:r>
            <a:r>
              <a:rPr lang="en-US" sz="2000" baseline="30000"/>
              <a:t>2</a:t>
            </a:r>
            <a:r>
              <a:rPr lang="en-US" sz="2000"/>
              <a:t> </a:t>
            </a:r>
            <a:br>
              <a:rPr lang="en-US" sz="2000"/>
            </a:br>
            <a:r>
              <a:rPr lang="en-US" sz="2000"/>
              <a:t>= 0.528</a:t>
            </a:r>
          </a:p>
        </p:txBody>
      </p:sp>
      <p:sp>
        <p:nvSpPr>
          <p:cNvPr id="22542" name="Text Box 14"/>
          <p:cNvSpPr txBox="1">
            <a:spLocks noChangeArrowheads="1"/>
          </p:cNvSpPr>
          <p:nvPr/>
        </p:nvSpPr>
        <p:spPr bwMode="auto">
          <a:xfrm>
            <a:off x="5943600" y="4648200"/>
            <a:ext cx="2438400" cy="1311275"/>
          </a:xfrm>
          <a:prstGeom prst="rect">
            <a:avLst/>
          </a:prstGeom>
          <a:noFill/>
          <a:ln w="12700">
            <a:noFill/>
            <a:miter lim="800000"/>
            <a:headEnd/>
            <a:tailEnd/>
          </a:ln>
        </p:spPr>
        <p:txBody>
          <a:bodyPr>
            <a:spAutoFit/>
          </a:bodyPr>
          <a:lstStyle/>
          <a:p>
            <a:pPr>
              <a:spcBef>
                <a:spcPct val="50000"/>
              </a:spcBef>
            </a:pPr>
            <a:r>
              <a:rPr lang="en-US" sz="2000"/>
              <a:t>Gini(Children) </a:t>
            </a:r>
            <a:br>
              <a:rPr lang="en-US" sz="2000"/>
            </a:br>
            <a:r>
              <a:rPr lang="en-US" sz="2000"/>
              <a:t>= 7/12 * 0.194 + </a:t>
            </a:r>
            <a:br>
              <a:rPr lang="en-US" sz="2000"/>
            </a:br>
            <a:r>
              <a:rPr lang="en-US" sz="2000"/>
              <a:t>   5/12 * 0.528</a:t>
            </a:r>
            <a:br>
              <a:rPr lang="en-US" sz="2000"/>
            </a:br>
            <a:r>
              <a:rPr lang="en-US" sz="2000"/>
              <a:t>= 0.333</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381000" y="152400"/>
            <a:ext cx="8458200" cy="533400"/>
          </a:xfrm>
        </p:spPr>
        <p:txBody>
          <a:bodyPr/>
          <a:lstStyle/>
          <a:p>
            <a:r>
              <a:rPr lang="en-US" sz="2800" smtClean="0"/>
              <a:t>Categorical Attributes: Computing Gini Index</a:t>
            </a:r>
          </a:p>
        </p:txBody>
      </p:sp>
      <p:sp>
        <p:nvSpPr>
          <p:cNvPr id="23558" name="Rectangle 3"/>
          <p:cNvSpPr>
            <a:spLocks noGrp="1" noChangeArrowheads="1"/>
          </p:cNvSpPr>
          <p:nvPr>
            <p:ph type="body" idx="1"/>
          </p:nvPr>
        </p:nvSpPr>
        <p:spPr/>
        <p:txBody>
          <a:bodyPr/>
          <a:lstStyle/>
          <a:p>
            <a:r>
              <a:rPr lang="en-US" sz="2400" smtClean="0"/>
              <a:t>For each distinct value, gather counts for each class in the dataset</a:t>
            </a:r>
          </a:p>
          <a:p>
            <a:r>
              <a:rPr lang="en-US" sz="2400" smtClean="0"/>
              <a:t>Use the count matrix to make decisions</a:t>
            </a:r>
          </a:p>
        </p:txBody>
      </p:sp>
      <p:graphicFrame>
        <p:nvGraphicFramePr>
          <p:cNvPr id="23554" name="Object 4"/>
          <p:cNvGraphicFramePr>
            <a:graphicFrameLocks noChangeAspect="1"/>
          </p:cNvGraphicFramePr>
          <p:nvPr/>
        </p:nvGraphicFramePr>
        <p:xfrm>
          <a:off x="3886200" y="3810000"/>
          <a:ext cx="2609850" cy="1768475"/>
        </p:xfrm>
        <a:graphic>
          <a:graphicData uri="http://schemas.openxmlformats.org/presentationml/2006/ole">
            <p:oleObj spid="_x0000_s23554" name="Document" r:id="rId3" imgW="5848560" imgH="4005360" progId="Word.Document.8">
              <p:embed/>
            </p:oleObj>
          </a:graphicData>
        </a:graphic>
      </p:graphicFrame>
      <p:graphicFrame>
        <p:nvGraphicFramePr>
          <p:cNvPr id="23555" name="Object 5"/>
          <p:cNvGraphicFramePr>
            <a:graphicFrameLocks noChangeAspect="1"/>
          </p:cNvGraphicFramePr>
          <p:nvPr/>
        </p:nvGraphicFramePr>
        <p:xfrm>
          <a:off x="6381750" y="3810000"/>
          <a:ext cx="2609850" cy="1768475"/>
        </p:xfrm>
        <a:graphic>
          <a:graphicData uri="http://schemas.openxmlformats.org/presentationml/2006/ole">
            <p:oleObj spid="_x0000_s23555" name="Document" r:id="rId4" imgW="5848560" imgH="4005360" progId="Word.Document.8">
              <p:embed/>
            </p:oleObj>
          </a:graphicData>
        </a:graphic>
      </p:graphicFrame>
      <p:graphicFrame>
        <p:nvGraphicFramePr>
          <p:cNvPr id="23556" name="Object 6"/>
          <p:cNvGraphicFramePr>
            <a:graphicFrameLocks noChangeAspect="1"/>
          </p:cNvGraphicFramePr>
          <p:nvPr/>
        </p:nvGraphicFramePr>
        <p:xfrm>
          <a:off x="304800" y="3810000"/>
          <a:ext cx="2744788" cy="1524000"/>
        </p:xfrm>
        <a:graphic>
          <a:graphicData uri="http://schemas.openxmlformats.org/presentationml/2006/ole">
            <p:oleObj spid="_x0000_s23556" name="Document" r:id="rId5" imgW="6205680" imgH="3191040" progId="Word.Document.8">
              <p:embed/>
            </p:oleObj>
          </a:graphicData>
        </a:graphic>
      </p:graphicFrame>
      <p:sp>
        <p:nvSpPr>
          <p:cNvPr id="23559" name="Line 7"/>
          <p:cNvSpPr>
            <a:spLocks noChangeShapeType="1"/>
          </p:cNvSpPr>
          <p:nvPr/>
        </p:nvSpPr>
        <p:spPr bwMode="auto">
          <a:xfrm flipH="1">
            <a:off x="3581400" y="2971800"/>
            <a:ext cx="1588" cy="2438400"/>
          </a:xfrm>
          <a:prstGeom prst="line">
            <a:avLst/>
          </a:prstGeom>
          <a:noFill/>
          <a:ln w="38100">
            <a:solidFill>
              <a:schemeClr val="tx2"/>
            </a:solidFill>
            <a:prstDash val="dash"/>
            <a:round/>
            <a:headEnd/>
            <a:tailEnd/>
          </a:ln>
        </p:spPr>
        <p:txBody>
          <a:bodyPr wrap="none" anchor="ctr"/>
          <a:lstStyle/>
          <a:p>
            <a:endParaRPr lang="en-US"/>
          </a:p>
        </p:txBody>
      </p:sp>
      <p:sp>
        <p:nvSpPr>
          <p:cNvPr id="23560" name="Text Box 8"/>
          <p:cNvSpPr txBox="1">
            <a:spLocks noChangeArrowheads="1"/>
          </p:cNvSpPr>
          <p:nvPr/>
        </p:nvSpPr>
        <p:spPr bwMode="auto">
          <a:xfrm>
            <a:off x="915988" y="2868613"/>
            <a:ext cx="1752600" cy="396875"/>
          </a:xfrm>
          <a:prstGeom prst="rect">
            <a:avLst/>
          </a:prstGeom>
          <a:noFill/>
          <a:ln w="9525">
            <a:noFill/>
            <a:miter lim="800000"/>
            <a:headEnd/>
            <a:tailEnd/>
          </a:ln>
        </p:spPr>
        <p:txBody>
          <a:bodyPr wrap="none">
            <a:spAutoFit/>
          </a:bodyPr>
          <a:lstStyle/>
          <a:p>
            <a:r>
              <a:rPr lang="en-US" sz="2000" b="0">
                <a:latin typeface="Times New Roman" charset="0"/>
              </a:rPr>
              <a:t>Multi-way split</a:t>
            </a:r>
          </a:p>
        </p:txBody>
      </p:sp>
      <p:sp>
        <p:nvSpPr>
          <p:cNvPr id="23561" name="Text Box 9"/>
          <p:cNvSpPr txBox="1">
            <a:spLocks noChangeArrowheads="1"/>
          </p:cNvSpPr>
          <p:nvPr/>
        </p:nvSpPr>
        <p:spPr bwMode="auto">
          <a:xfrm>
            <a:off x="4719638" y="2868613"/>
            <a:ext cx="3138487" cy="701675"/>
          </a:xfrm>
          <a:prstGeom prst="rect">
            <a:avLst/>
          </a:prstGeom>
          <a:noFill/>
          <a:ln w="9525">
            <a:noFill/>
            <a:miter lim="800000"/>
            <a:headEnd/>
            <a:tailEnd/>
          </a:ln>
        </p:spPr>
        <p:txBody>
          <a:bodyPr wrap="none">
            <a:spAutoFit/>
          </a:bodyPr>
          <a:lstStyle/>
          <a:p>
            <a:pPr algn="ctr"/>
            <a:r>
              <a:rPr lang="en-US" sz="2000" b="0">
                <a:latin typeface="Times New Roman" charset="0"/>
              </a:rPr>
              <a:t>Two-way split </a:t>
            </a:r>
          </a:p>
          <a:p>
            <a:pPr algn="ctr"/>
            <a:r>
              <a:rPr lang="en-US" sz="2000" b="0">
                <a:latin typeface="Times New Roman" charset="0"/>
              </a:rPr>
              <a:t>(find best partition of values)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a:lstStyle/>
          <a:p>
            <a:r>
              <a:rPr lang="en-US" sz="2800" smtClean="0"/>
              <a:t>Continuous Attributes: Computing Gini Index</a:t>
            </a:r>
          </a:p>
        </p:txBody>
      </p:sp>
      <p:sp>
        <p:nvSpPr>
          <p:cNvPr id="24581" name="Rectangle 5"/>
          <p:cNvSpPr>
            <a:spLocks noGrp="1" noChangeArrowheads="1"/>
          </p:cNvSpPr>
          <p:nvPr>
            <p:ph type="body" sz="half" idx="1"/>
          </p:nvPr>
        </p:nvSpPr>
        <p:spPr>
          <a:xfrm>
            <a:off x="411163" y="1143000"/>
            <a:ext cx="4999037" cy="5181600"/>
          </a:xfrm>
        </p:spPr>
        <p:txBody>
          <a:bodyPr/>
          <a:lstStyle/>
          <a:p>
            <a:pPr>
              <a:lnSpc>
                <a:spcPct val="90000"/>
              </a:lnSpc>
            </a:pPr>
            <a:r>
              <a:rPr lang="en-US" sz="2000" smtClean="0"/>
              <a:t>Use Binary Decisions based on one value</a:t>
            </a:r>
          </a:p>
          <a:p>
            <a:pPr>
              <a:lnSpc>
                <a:spcPct val="90000"/>
              </a:lnSpc>
            </a:pPr>
            <a:r>
              <a:rPr lang="en-US" sz="2000" smtClean="0"/>
              <a:t>Several Choices for the splitting value</a:t>
            </a:r>
          </a:p>
          <a:p>
            <a:pPr lvl="1">
              <a:lnSpc>
                <a:spcPct val="90000"/>
              </a:lnSpc>
            </a:pPr>
            <a:r>
              <a:rPr lang="en-US" sz="2000" smtClean="0"/>
              <a:t>Number of possible splitting values </a:t>
            </a:r>
            <a:br>
              <a:rPr lang="en-US" sz="2000" smtClean="0"/>
            </a:br>
            <a:r>
              <a:rPr lang="en-US" sz="2000" smtClean="0"/>
              <a:t>= Number of distinct values</a:t>
            </a:r>
          </a:p>
          <a:p>
            <a:pPr>
              <a:lnSpc>
                <a:spcPct val="90000"/>
              </a:lnSpc>
            </a:pPr>
            <a:r>
              <a:rPr lang="en-US" sz="2000" smtClean="0"/>
              <a:t>Each splitting value has a count matrix associated with it</a:t>
            </a:r>
          </a:p>
          <a:p>
            <a:pPr lvl="1">
              <a:lnSpc>
                <a:spcPct val="90000"/>
              </a:lnSpc>
            </a:pPr>
            <a:r>
              <a:rPr lang="en-US" sz="2000" smtClean="0"/>
              <a:t>Class counts in each of the partitions, A &lt; v and A </a:t>
            </a:r>
            <a:r>
              <a:rPr lang="en-US" sz="2000" smtClean="0">
                <a:sym typeface="Symbol" pitchFamily="18" charset="2"/>
              </a:rPr>
              <a:t></a:t>
            </a:r>
            <a:r>
              <a:rPr lang="en-US" sz="2000" smtClean="0"/>
              <a:t> v</a:t>
            </a:r>
          </a:p>
          <a:p>
            <a:pPr>
              <a:lnSpc>
                <a:spcPct val="90000"/>
              </a:lnSpc>
            </a:pPr>
            <a:r>
              <a:rPr lang="en-US" sz="2000" smtClean="0"/>
              <a:t>Simple method to choose best v</a:t>
            </a:r>
          </a:p>
          <a:p>
            <a:pPr lvl="1">
              <a:lnSpc>
                <a:spcPct val="90000"/>
              </a:lnSpc>
            </a:pPr>
            <a:r>
              <a:rPr lang="en-US" sz="2000" smtClean="0"/>
              <a:t>For each v, scan the database to gather count matrix and compute its Gini index</a:t>
            </a:r>
          </a:p>
          <a:p>
            <a:pPr lvl="1">
              <a:lnSpc>
                <a:spcPct val="90000"/>
              </a:lnSpc>
            </a:pPr>
            <a:r>
              <a:rPr lang="en-US" sz="2000" smtClean="0"/>
              <a:t>Computationally Inefficient! Repetition of work.</a:t>
            </a:r>
          </a:p>
        </p:txBody>
      </p:sp>
      <p:graphicFrame>
        <p:nvGraphicFramePr>
          <p:cNvPr id="24578" name="Object 6"/>
          <p:cNvGraphicFramePr>
            <a:graphicFrameLocks noChangeAspect="1"/>
          </p:cNvGraphicFramePr>
          <p:nvPr>
            <p:ph sz="quarter" idx="2"/>
          </p:nvPr>
        </p:nvGraphicFramePr>
        <p:xfrm>
          <a:off x="5607050" y="1143000"/>
          <a:ext cx="3213100" cy="3429000"/>
        </p:xfrm>
        <a:graphic>
          <a:graphicData uri="http://schemas.openxmlformats.org/presentationml/2006/ole">
            <p:oleObj spid="_x0000_s24578" name="Document" r:id="rId3" imgW="5415994" imgH="5779818" progId="Word.Document.8">
              <p:embed/>
            </p:oleObj>
          </a:graphicData>
        </a:graphic>
      </p:graphicFrame>
      <p:graphicFrame>
        <p:nvGraphicFramePr>
          <p:cNvPr id="24579" name="Object 8"/>
          <p:cNvGraphicFramePr>
            <a:graphicFrameLocks noChangeAspect="1"/>
          </p:cNvGraphicFramePr>
          <p:nvPr>
            <p:ph sz="quarter" idx="3"/>
          </p:nvPr>
        </p:nvGraphicFramePr>
        <p:xfrm>
          <a:off x="6950075" y="4572000"/>
          <a:ext cx="1050925" cy="1676400"/>
        </p:xfrm>
        <a:graphic>
          <a:graphicData uri="http://schemas.openxmlformats.org/presentationml/2006/ole">
            <p:oleObj spid="_x0000_s24579" name="Visio" r:id="rId4" imgW="1611935" imgH="2570756" progId="Visio.Drawing.6">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28600" y="152400"/>
            <a:ext cx="8686800" cy="533400"/>
          </a:xfrm>
        </p:spPr>
        <p:txBody>
          <a:bodyPr/>
          <a:lstStyle/>
          <a:p>
            <a:r>
              <a:rPr lang="en-US" sz="2800" smtClean="0"/>
              <a:t>Continuous Attributes: Computing Gini Index...</a:t>
            </a:r>
          </a:p>
        </p:txBody>
      </p:sp>
      <p:sp>
        <p:nvSpPr>
          <p:cNvPr id="25604" name="Rectangle 3"/>
          <p:cNvSpPr>
            <a:spLocks noGrp="1" noChangeArrowheads="1"/>
          </p:cNvSpPr>
          <p:nvPr>
            <p:ph type="body" idx="1"/>
          </p:nvPr>
        </p:nvSpPr>
        <p:spPr>
          <a:xfrm>
            <a:off x="381000" y="1219200"/>
            <a:ext cx="8178800" cy="1524000"/>
          </a:xfrm>
          <a:noFill/>
        </p:spPr>
        <p:txBody>
          <a:bodyPr>
            <a:normAutofit lnSpcReduction="10000"/>
          </a:bodyPr>
          <a:lstStyle/>
          <a:p>
            <a:pPr marL="342900" indent="-342900">
              <a:lnSpc>
                <a:spcPct val="90000"/>
              </a:lnSpc>
            </a:pPr>
            <a:r>
              <a:rPr lang="en-US" sz="2000" smtClean="0"/>
              <a:t>For efficient computation: for each attribute,</a:t>
            </a:r>
          </a:p>
          <a:p>
            <a:pPr marL="742950" lvl="1" indent="-285750">
              <a:lnSpc>
                <a:spcPct val="90000"/>
              </a:lnSpc>
            </a:pPr>
            <a:r>
              <a:rPr lang="en-US" sz="2000" smtClean="0"/>
              <a:t>Sort the attribute on values</a:t>
            </a:r>
          </a:p>
          <a:p>
            <a:pPr marL="742950" lvl="1" indent="-285750">
              <a:lnSpc>
                <a:spcPct val="90000"/>
              </a:lnSpc>
            </a:pPr>
            <a:r>
              <a:rPr lang="en-US" sz="2000" smtClean="0"/>
              <a:t>Linearly scan these values, each time updating the count matrix and computing gini index</a:t>
            </a:r>
          </a:p>
          <a:p>
            <a:pPr marL="742950" lvl="1" indent="-285750">
              <a:lnSpc>
                <a:spcPct val="90000"/>
              </a:lnSpc>
            </a:pPr>
            <a:r>
              <a:rPr lang="en-US" sz="2000" smtClean="0"/>
              <a:t>Choose the split position that has the least gini index</a:t>
            </a:r>
          </a:p>
        </p:txBody>
      </p:sp>
      <p:grpSp>
        <p:nvGrpSpPr>
          <p:cNvPr id="2" name="Group 10"/>
          <p:cNvGrpSpPr>
            <a:grpSpLocks/>
          </p:cNvGrpSpPr>
          <p:nvPr/>
        </p:nvGrpSpPr>
        <p:grpSpPr bwMode="auto">
          <a:xfrm>
            <a:off x="76200" y="3321050"/>
            <a:ext cx="9182100" cy="2622550"/>
            <a:chOff x="144" y="2360"/>
            <a:chExt cx="5784" cy="1652"/>
          </a:xfrm>
        </p:grpSpPr>
        <p:graphicFrame>
          <p:nvGraphicFramePr>
            <p:cNvPr id="25602" name="Object 4"/>
            <p:cNvGraphicFramePr>
              <a:graphicFrameLocks noChangeAspect="1"/>
            </p:cNvGraphicFramePr>
            <p:nvPr/>
          </p:nvGraphicFramePr>
          <p:xfrm>
            <a:off x="956" y="2360"/>
            <a:ext cx="4972" cy="1652"/>
          </p:xfrm>
          <a:graphic>
            <a:graphicData uri="http://schemas.openxmlformats.org/presentationml/2006/ole">
              <p:oleObj spid="_x0000_s25602" name="Document" r:id="rId3" imgW="10585440" imgH="3557880" progId="Word.Document.8">
                <p:embed/>
              </p:oleObj>
            </a:graphicData>
          </a:graphic>
        </p:graphicFrame>
        <p:sp>
          <p:nvSpPr>
            <p:cNvPr id="25606" name="Line 5"/>
            <p:cNvSpPr>
              <a:spLocks noChangeShapeType="1"/>
            </p:cNvSpPr>
            <p:nvPr/>
          </p:nvSpPr>
          <p:spPr bwMode="auto">
            <a:xfrm>
              <a:off x="1152" y="2880"/>
              <a:ext cx="192" cy="1"/>
            </a:xfrm>
            <a:prstGeom prst="line">
              <a:avLst/>
            </a:prstGeom>
            <a:noFill/>
            <a:ln w="9525">
              <a:solidFill>
                <a:schemeClr val="tx2"/>
              </a:solidFill>
              <a:round/>
              <a:headEnd/>
              <a:tailEnd type="triangle" w="med" len="med"/>
            </a:ln>
          </p:spPr>
          <p:txBody>
            <a:bodyPr wrap="none" anchor="ctr"/>
            <a:lstStyle/>
            <a:p>
              <a:endParaRPr lang="en-US"/>
            </a:p>
          </p:txBody>
        </p:sp>
        <p:grpSp>
          <p:nvGrpSpPr>
            <p:cNvPr id="3" name="Group 6"/>
            <p:cNvGrpSpPr>
              <a:grpSpLocks/>
            </p:cNvGrpSpPr>
            <p:nvPr/>
          </p:nvGrpSpPr>
          <p:grpSpPr bwMode="auto">
            <a:xfrm>
              <a:off x="144" y="2928"/>
              <a:ext cx="1200" cy="212"/>
              <a:chOff x="144" y="2832"/>
              <a:chExt cx="1200" cy="212"/>
            </a:xfrm>
          </p:grpSpPr>
          <p:sp>
            <p:nvSpPr>
              <p:cNvPr id="25609" name="Text Box 7"/>
              <p:cNvSpPr txBox="1">
                <a:spLocks noChangeArrowheads="1"/>
              </p:cNvSpPr>
              <p:nvPr/>
            </p:nvSpPr>
            <p:spPr bwMode="auto">
              <a:xfrm>
                <a:off x="144" y="2832"/>
                <a:ext cx="1006" cy="212"/>
              </a:xfrm>
              <a:prstGeom prst="rect">
                <a:avLst/>
              </a:prstGeom>
              <a:noFill/>
              <a:ln w="9525">
                <a:noFill/>
                <a:miter lim="800000"/>
                <a:headEnd/>
                <a:tailEnd/>
              </a:ln>
            </p:spPr>
            <p:txBody>
              <a:bodyPr wrap="none">
                <a:spAutoFit/>
              </a:bodyPr>
              <a:lstStyle/>
              <a:p>
                <a:pPr defTabSz="927100">
                  <a:spcBef>
                    <a:spcPct val="20000"/>
                  </a:spcBef>
                  <a:buClr>
                    <a:schemeClr val="accent2"/>
                  </a:buClr>
                  <a:buFont typeface="Monotype Sorts" pitchFamily="2" charset="2"/>
                  <a:buNone/>
                </a:pPr>
                <a:r>
                  <a:rPr kumimoji="1" lang="en-US" sz="1600"/>
                  <a:t>Split Positions</a:t>
                </a:r>
              </a:p>
            </p:txBody>
          </p:sp>
          <p:sp>
            <p:nvSpPr>
              <p:cNvPr id="25610" name="Line 8"/>
              <p:cNvSpPr>
                <a:spLocks noChangeShapeType="1"/>
              </p:cNvSpPr>
              <p:nvPr/>
            </p:nvSpPr>
            <p:spPr bwMode="auto">
              <a:xfrm>
                <a:off x="1152" y="2976"/>
                <a:ext cx="192" cy="0"/>
              </a:xfrm>
              <a:prstGeom prst="line">
                <a:avLst/>
              </a:prstGeom>
              <a:noFill/>
              <a:ln w="9525">
                <a:solidFill>
                  <a:schemeClr val="tx2"/>
                </a:solidFill>
                <a:round/>
                <a:headEnd/>
                <a:tailEnd type="triangle" w="med" len="med"/>
              </a:ln>
            </p:spPr>
            <p:txBody>
              <a:bodyPr wrap="none" anchor="ctr"/>
              <a:lstStyle/>
              <a:p>
                <a:endParaRPr lang="en-US"/>
              </a:p>
            </p:txBody>
          </p:sp>
        </p:grpSp>
        <p:sp>
          <p:nvSpPr>
            <p:cNvPr id="25608" name="Text Box 9"/>
            <p:cNvSpPr txBox="1">
              <a:spLocks noChangeArrowheads="1"/>
            </p:cNvSpPr>
            <p:nvPr/>
          </p:nvSpPr>
          <p:spPr bwMode="auto">
            <a:xfrm>
              <a:off x="144" y="2736"/>
              <a:ext cx="1008" cy="212"/>
            </a:xfrm>
            <a:prstGeom prst="rect">
              <a:avLst/>
            </a:prstGeom>
            <a:noFill/>
            <a:ln w="9525">
              <a:noFill/>
              <a:miter lim="800000"/>
              <a:headEnd/>
              <a:tailEnd/>
            </a:ln>
          </p:spPr>
          <p:txBody>
            <a:bodyPr>
              <a:spAutoFit/>
            </a:bodyPr>
            <a:lstStyle/>
            <a:p>
              <a:pPr>
                <a:spcBef>
                  <a:spcPct val="50000"/>
                </a:spcBef>
              </a:pPr>
              <a:r>
                <a:rPr lang="en-US" sz="1600"/>
                <a:t>Sorted Values</a:t>
              </a: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z="2800" smtClean="0"/>
              <a:t>Alternative Splitting Criteria based on INFO</a:t>
            </a:r>
            <a:endParaRPr lang="en-US" smtClean="0"/>
          </a:p>
        </p:txBody>
      </p:sp>
      <p:sp>
        <p:nvSpPr>
          <p:cNvPr id="26628" name="Rectangle 3"/>
          <p:cNvSpPr>
            <a:spLocks noGrp="1" noChangeArrowheads="1"/>
          </p:cNvSpPr>
          <p:nvPr>
            <p:ph type="body" idx="1"/>
          </p:nvPr>
        </p:nvSpPr>
        <p:spPr>
          <a:xfrm>
            <a:off x="152400" y="1143000"/>
            <a:ext cx="8763000" cy="5181600"/>
          </a:xfrm>
        </p:spPr>
        <p:txBody>
          <a:bodyPr/>
          <a:lstStyle/>
          <a:p>
            <a:pPr marL="342900" indent="-342900"/>
            <a:r>
              <a:rPr lang="en-US" smtClean="0"/>
              <a:t>Entropy at a given node t:</a:t>
            </a:r>
          </a:p>
          <a:p>
            <a:pPr marL="742950" lvl="1" indent="-285750"/>
            <a:endParaRPr lang="en-US" smtClean="0"/>
          </a:p>
          <a:p>
            <a:pPr lvl="4"/>
            <a:endParaRPr lang="en-US" smtClean="0"/>
          </a:p>
          <a:p>
            <a:pPr marL="1085850" lvl="2" indent="-228600">
              <a:buFont typeface="Wingdings" pitchFamily="2" charset="2"/>
              <a:buNone/>
            </a:pPr>
            <a:r>
              <a:rPr lang="en-US" sz="2000" smtClean="0"/>
              <a:t>(NOTE: </a:t>
            </a:r>
            <a:r>
              <a:rPr lang="en-US" sz="2000" i="1" smtClean="0">
                <a:latin typeface="Times New Roman" charset="0"/>
              </a:rPr>
              <a:t>p( j | t) </a:t>
            </a:r>
            <a:r>
              <a:rPr lang="en-US" sz="2000" smtClean="0"/>
              <a:t>is the relative frequency of class j at node t).</a:t>
            </a:r>
            <a:endParaRPr lang="en-US" smtClean="0"/>
          </a:p>
          <a:p>
            <a:pPr marL="742950" lvl="1" indent="-285750"/>
            <a:r>
              <a:rPr lang="en-US" smtClean="0"/>
              <a:t>Measures homogeneity of a node. </a:t>
            </a:r>
          </a:p>
          <a:p>
            <a:pPr marL="1085850" lvl="2" indent="-228600"/>
            <a:r>
              <a:rPr lang="en-US" smtClean="0"/>
              <a:t>Maximum (log n</a:t>
            </a:r>
            <a:r>
              <a:rPr lang="en-US" baseline="-25000" smtClean="0"/>
              <a:t>c</a:t>
            </a:r>
            <a:r>
              <a:rPr lang="en-US" smtClean="0"/>
              <a:t>) when records are equally distributed among all classes implying least information</a:t>
            </a:r>
          </a:p>
          <a:p>
            <a:pPr marL="1085850" lvl="2" indent="-228600"/>
            <a:r>
              <a:rPr lang="en-US" smtClean="0"/>
              <a:t>Minimum (0.0) when all records belong to one class, implying most information</a:t>
            </a:r>
          </a:p>
          <a:p>
            <a:pPr marL="742950" lvl="1" indent="-285750"/>
            <a:r>
              <a:rPr lang="en-US" smtClean="0"/>
              <a:t>Entropy based computations are similar to the GINI index computations</a:t>
            </a:r>
          </a:p>
        </p:txBody>
      </p:sp>
      <p:graphicFrame>
        <p:nvGraphicFramePr>
          <p:cNvPr id="26626" name="Object 4"/>
          <p:cNvGraphicFramePr>
            <a:graphicFrameLocks noChangeAspect="1"/>
          </p:cNvGraphicFramePr>
          <p:nvPr/>
        </p:nvGraphicFramePr>
        <p:xfrm>
          <a:off x="2057400" y="1752600"/>
          <a:ext cx="5803900" cy="615950"/>
        </p:xfrm>
        <a:graphic>
          <a:graphicData uri="http://schemas.openxmlformats.org/presentationml/2006/ole">
            <p:oleObj spid="_x0000_s26626" name="Equation" r:id="rId3" imgW="4165560" imgH="44424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r>
              <a:rPr lang="en-US" smtClean="0"/>
              <a:t>Examples of Classification Task</a:t>
            </a:r>
          </a:p>
        </p:txBody>
      </p:sp>
      <p:sp>
        <p:nvSpPr>
          <p:cNvPr id="2053" name="Rectangle 3"/>
          <p:cNvSpPr>
            <a:spLocks noGrp="1" noChangeArrowheads="1"/>
          </p:cNvSpPr>
          <p:nvPr>
            <p:ph type="body" idx="1"/>
          </p:nvPr>
        </p:nvSpPr>
        <p:spPr/>
        <p:txBody>
          <a:bodyPr>
            <a:normAutofit/>
          </a:bodyPr>
          <a:lstStyle/>
          <a:p>
            <a:r>
              <a:rPr lang="en-US" dirty="0" smtClean="0"/>
              <a:t>Classifying </a:t>
            </a:r>
            <a:r>
              <a:rPr lang="en-US" dirty="0" smtClean="0"/>
              <a:t>credit card transactions </a:t>
            </a:r>
            <a:br>
              <a:rPr lang="en-US" dirty="0" smtClean="0"/>
            </a:br>
            <a:r>
              <a:rPr lang="en-US" dirty="0" smtClean="0"/>
              <a:t>as legitimate or fraudulent</a:t>
            </a:r>
          </a:p>
          <a:p>
            <a:pPr lvl="4"/>
            <a:endParaRPr lang="en-US" dirty="0" smtClean="0"/>
          </a:p>
          <a:p>
            <a:r>
              <a:rPr lang="en-US" dirty="0" smtClean="0"/>
              <a:t>Classifying secondary structures of protein </a:t>
            </a:r>
            <a:br>
              <a:rPr lang="en-US" dirty="0" smtClean="0"/>
            </a:br>
            <a:r>
              <a:rPr lang="en-US" dirty="0" smtClean="0"/>
              <a:t>as alpha-helix, beta-sheet, or random </a:t>
            </a:r>
            <a:br>
              <a:rPr lang="en-US" dirty="0" smtClean="0"/>
            </a:br>
            <a:r>
              <a:rPr lang="en-US" dirty="0" smtClean="0"/>
              <a:t>coil</a:t>
            </a:r>
          </a:p>
          <a:p>
            <a:pPr lvl="4"/>
            <a:endParaRPr lang="en-US" dirty="0" smtClean="0"/>
          </a:p>
          <a:p>
            <a:r>
              <a:rPr lang="en-US" dirty="0" smtClean="0"/>
              <a:t>Categorizing news stories as finance, </a:t>
            </a:r>
            <a:br>
              <a:rPr lang="en-US" dirty="0" smtClean="0"/>
            </a:br>
            <a:r>
              <a:rPr lang="en-US" dirty="0" smtClean="0"/>
              <a:t>weather, entertainment, sports, etc</a:t>
            </a:r>
          </a:p>
        </p:txBody>
      </p:sp>
      <p:grpSp>
        <p:nvGrpSpPr>
          <p:cNvPr id="2" name="Group 4"/>
          <p:cNvGrpSpPr>
            <a:grpSpLocks/>
          </p:cNvGrpSpPr>
          <p:nvPr/>
        </p:nvGrpSpPr>
        <p:grpSpPr bwMode="auto">
          <a:xfrm>
            <a:off x="7010400" y="2133600"/>
            <a:ext cx="1524000" cy="838200"/>
            <a:chOff x="3360" y="768"/>
            <a:chExt cx="1296" cy="893"/>
          </a:xfrm>
        </p:grpSpPr>
        <p:pic>
          <p:nvPicPr>
            <p:cNvPr id="2056" name="Picture 5" descr="story-3dimensional-2"/>
            <p:cNvPicPr>
              <a:picLocks noChangeAspect="1" noChangeArrowheads="1"/>
            </p:cNvPicPr>
            <p:nvPr/>
          </p:nvPicPr>
          <p:blipFill>
            <a:blip r:embed="rId3"/>
            <a:srcRect/>
            <a:stretch>
              <a:fillRect/>
            </a:stretch>
          </p:blipFill>
          <p:spPr bwMode="auto">
            <a:xfrm>
              <a:off x="3418" y="768"/>
              <a:ext cx="1238" cy="893"/>
            </a:xfrm>
            <a:prstGeom prst="rect">
              <a:avLst/>
            </a:prstGeom>
            <a:noFill/>
            <a:ln w="9525">
              <a:noFill/>
              <a:miter lim="800000"/>
              <a:headEnd/>
              <a:tailEnd/>
            </a:ln>
          </p:spPr>
        </p:pic>
        <p:graphicFrame>
          <p:nvGraphicFramePr>
            <p:cNvPr id="2050" name="Object 6"/>
            <p:cNvGraphicFramePr>
              <a:graphicFrameLocks noChangeAspect="1"/>
            </p:cNvGraphicFramePr>
            <p:nvPr/>
          </p:nvGraphicFramePr>
          <p:xfrm>
            <a:off x="3370" y="1155"/>
            <a:ext cx="432" cy="429"/>
          </p:xfrm>
          <a:graphic>
            <a:graphicData uri="http://schemas.openxmlformats.org/presentationml/2006/ole">
              <p:oleObj spid="_x0000_s2050" name="VISIO" r:id="rId4" imgW="618480" imgH="614520" progId="Visio.Drawing.6">
                <p:embed/>
              </p:oleObj>
            </a:graphicData>
          </a:graphic>
        </p:graphicFrame>
        <p:graphicFrame>
          <p:nvGraphicFramePr>
            <p:cNvPr id="2051" name="Object 7"/>
            <p:cNvGraphicFramePr>
              <a:graphicFrameLocks noChangeAspect="1"/>
            </p:cNvGraphicFramePr>
            <p:nvPr/>
          </p:nvGraphicFramePr>
          <p:xfrm>
            <a:off x="3360" y="912"/>
            <a:ext cx="432" cy="355"/>
          </p:xfrm>
          <a:graphic>
            <a:graphicData uri="http://schemas.openxmlformats.org/presentationml/2006/ole">
              <p:oleObj spid="_x0000_s2051" name="VISIO" r:id="rId5" imgW="807120" imgH="662760" progId="Visio.Drawing.6">
                <p:embed/>
              </p:oleObj>
            </a:graphicData>
          </a:graphic>
        </p:graphicFrame>
      </p:grpSp>
      <p:pic>
        <p:nvPicPr>
          <p:cNvPr id="2055" name="Picture 8" descr="pro"/>
          <p:cNvPicPr>
            <a:picLocks noChangeAspect="1" noChangeArrowheads="1"/>
          </p:cNvPicPr>
          <p:nvPr/>
        </p:nvPicPr>
        <p:blipFill>
          <a:blip r:embed="rId6"/>
          <a:srcRect/>
          <a:stretch>
            <a:fillRect/>
          </a:stretch>
        </p:blipFill>
        <p:spPr bwMode="auto">
          <a:xfrm>
            <a:off x="7391400" y="3733800"/>
            <a:ext cx="1232503" cy="1862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p:txBody>
          <a:bodyPr/>
          <a:lstStyle/>
          <a:p>
            <a:r>
              <a:rPr lang="en-US" smtClean="0"/>
              <a:t>Examples for computing Entropy</a:t>
            </a:r>
          </a:p>
        </p:txBody>
      </p:sp>
      <p:graphicFrame>
        <p:nvGraphicFramePr>
          <p:cNvPr id="27650" name="Object 3"/>
          <p:cNvGraphicFramePr>
            <a:graphicFrameLocks noChangeAspect="1"/>
          </p:cNvGraphicFramePr>
          <p:nvPr/>
        </p:nvGraphicFramePr>
        <p:xfrm>
          <a:off x="304800" y="2339975"/>
          <a:ext cx="2362200" cy="936625"/>
        </p:xfrm>
        <a:graphic>
          <a:graphicData uri="http://schemas.openxmlformats.org/presentationml/2006/ole">
            <p:oleObj spid="_x0000_s27650" name="Document" r:id="rId3" imgW="3239280" imgH="1357560" progId="Word.Document.8">
              <p:embed/>
            </p:oleObj>
          </a:graphicData>
        </a:graphic>
      </p:graphicFrame>
      <p:graphicFrame>
        <p:nvGraphicFramePr>
          <p:cNvPr id="27651" name="Object 4"/>
          <p:cNvGraphicFramePr>
            <a:graphicFrameLocks noChangeAspect="1"/>
          </p:cNvGraphicFramePr>
          <p:nvPr/>
        </p:nvGraphicFramePr>
        <p:xfrm>
          <a:off x="381000" y="5181600"/>
          <a:ext cx="2286000" cy="938213"/>
        </p:xfrm>
        <a:graphic>
          <a:graphicData uri="http://schemas.openxmlformats.org/presentationml/2006/ole">
            <p:oleObj spid="_x0000_s27651" name="Document" r:id="rId4" imgW="3239280" imgH="1381680" progId="Word.Document.8">
              <p:embed/>
            </p:oleObj>
          </a:graphicData>
        </a:graphic>
      </p:graphicFrame>
      <p:graphicFrame>
        <p:nvGraphicFramePr>
          <p:cNvPr id="27652" name="Object 5"/>
          <p:cNvGraphicFramePr>
            <a:graphicFrameLocks noChangeAspect="1"/>
          </p:cNvGraphicFramePr>
          <p:nvPr/>
        </p:nvGraphicFramePr>
        <p:xfrm>
          <a:off x="381000" y="3817938"/>
          <a:ext cx="2286000" cy="906462"/>
        </p:xfrm>
        <a:graphic>
          <a:graphicData uri="http://schemas.openxmlformats.org/presentationml/2006/ole">
            <p:oleObj spid="_x0000_s27652" name="Document" r:id="rId5" imgW="3239280" imgH="1357560" progId="Word.Document.8">
              <p:embed/>
            </p:oleObj>
          </a:graphicData>
        </a:graphic>
      </p:graphicFrame>
      <p:sp>
        <p:nvSpPr>
          <p:cNvPr id="27655" name="Text Box 6"/>
          <p:cNvSpPr txBox="1">
            <a:spLocks noChangeArrowheads="1"/>
          </p:cNvSpPr>
          <p:nvPr/>
        </p:nvSpPr>
        <p:spPr bwMode="auto">
          <a:xfrm>
            <a:off x="2895600" y="2339975"/>
            <a:ext cx="5943600" cy="854075"/>
          </a:xfrm>
          <a:prstGeom prst="rect">
            <a:avLst/>
          </a:prstGeom>
          <a:noFill/>
          <a:ln w="12700">
            <a:noFill/>
            <a:miter lim="800000"/>
            <a:headEnd/>
            <a:tailEnd/>
          </a:ln>
        </p:spPr>
        <p:txBody>
          <a:bodyPr>
            <a:spAutoFit/>
          </a:bodyPr>
          <a:lstStyle/>
          <a:p>
            <a:pPr>
              <a:spcBef>
                <a:spcPct val="50000"/>
              </a:spcBef>
            </a:pPr>
            <a:r>
              <a:rPr lang="en-US" sz="2000"/>
              <a:t>P(C1) = 0/6 = 0     P(C2) = 6/6 = 1</a:t>
            </a:r>
          </a:p>
          <a:p>
            <a:pPr>
              <a:spcBef>
                <a:spcPct val="50000"/>
              </a:spcBef>
            </a:pPr>
            <a:r>
              <a:rPr lang="en-US" sz="2000"/>
              <a:t>Entropy = – 0 log 0</a:t>
            </a:r>
            <a:r>
              <a:rPr lang="en-US" sz="2000" baseline="30000"/>
              <a:t> </a:t>
            </a:r>
            <a:r>
              <a:rPr lang="en-US" sz="2000"/>
              <a:t>– 1 log 1 = – 0 – 0 = 0 </a:t>
            </a:r>
          </a:p>
        </p:txBody>
      </p:sp>
      <p:sp>
        <p:nvSpPr>
          <p:cNvPr id="27656" name="Text Box 8"/>
          <p:cNvSpPr txBox="1">
            <a:spLocks noChangeArrowheads="1"/>
          </p:cNvSpPr>
          <p:nvPr/>
        </p:nvSpPr>
        <p:spPr bwMode="auto">
          <a:xfrm>
            <a:off x="2971800" y="3733800"/>
            <a:ext cx="6172200" cy="854075"/>
          </a:xfrm>
          <a:prstGeom prst="rect">
            <a:avLst/>
          </a:prstGeom>
          <a:noFill/>
          <a:ln w="12700">
            <a:noFill/>
            <a:miter lim="800000"/>
            <a:headEnd/>
            <a:tailEnd/>
          </a:ln>
        </p:spPr>
        <p:txBody>
          <a:bodyPr>
            <a:spAutoFit/>
          </a:bodyPr>
          <a:lstStyle/>
          <a:p>
            <a:pPr>
              <a:spcBef>
                <a:spcPct val="50000"/>
              </a:spcBef>
            </a:pPr>
            <a:r>
              <a:rPr lang="en-US" sz="2000"/>
              <a:t>P(C1) = 1/6          P(C2) = 5/6</a:t>
            </a:r>
          </a:p>
          <a:p>
            <a:pPr>
              <a:spcBef>
                <a:spcPct val="50000"/>
              </a:spcBef>
            </a:pPr>
            <a:r>
              <a:rPr lang="en-US" sz="2000"/>
              <a:t>Entropy = – (1/6) log</a:t>
            </a:r>
            <a:r>
              <a:rPr lang="en-US" sz="2000" baseline="-25000"/>
              <a:t>2</a:t>
            </a:r>
            <a:r>
              <a:rPr lang="en-US" sz="2000"/>
              <a:t> (1/6)</a:t>
            </a:r>
            <a:r>
              <a:rPr lang="en-US" sz="2000" baseline="30000"/>
              <a:t> </a:t>
            </a:r>
            <a:r>
              <a:rPr lang="en-US" sz="2000"/>
              <a:t>– (5/6) log</a:t>
            </a:r>
            <a:r>
              <a:rPr lang="en-US" sz="2000" baseline="-25000"/>
              <a:t>2</a:t>
            </a:r>
            <a:r>
              <a:rPr lang="en-US" sz="2000"/>
              <a:t> (1/6) = 0.65</a:t>
            </a:r>
          </a:p>
        </p:txBody>
      </p:sp>
      <p:sp>
        <p:nvSpPr>
          <p:cNvPr id="27657" name="Text Box 9"/>
          <p:cNvSpPr txBox="1">
            <a:spLocks noChangeArrowheads="1"/>
          </p:cNvSpPr>
          <p:nvPr/>
        </p:nvSpPr>
        <p:spPr bwMode="auto">
          <a:xfrm>
            <a:off x="2971800" y="5105400"/>
            <a:ext cx="6172200" cy="854075"/>
          </a:xfrm>
          <a:prstGeom prst="rect">
            <a:avLst/>
          </a:prstGeom>
          <a:noFill/>
          <a:ln w="12700">
            <a:noFill/>
            <a:miter lim="800000"/>
            <a:headEnd/>
            <a:tailEnd/>
          </a:ln>
        </p:spPr>
        <p:txBody>
          <a:bodyPr>
            <a:spAutoFit/>
          </a:bodyPr>
          <a:lstStyle/>
          <a:p>
            <a:pPr>
              <a:spcBef>
                <a:spcPct val="50000"/>
              </a:spcBef>
            </a:pPr>
            <a:r>
              <a:rPr lang="en-US" sz="2000"/>
              <a:t>P(C1) = 2/6          P(C2) = 4/6</a:t>
            </a:r>
          </a:p>
          <a:p>
            <a:pPr>
              <a:spcBef>
                <a:spcPct val="50000"/>
              </a:spcBef>
            </a:pPr>
            <a:r>
              <a:rPr lang="en-US" sz="2000"/>
              <a:t>Entropy = – (2/6) log</a:t>
            </a:r>
            <a:r>
              <a:rPr lang="en-US" sz="2000" baseline="-25000"/>
              <a:t>2</a:t>
            </a:r>
            <a:r>
              <a:rPr lang="en-US" sz="2000"/>
              <a:t> (2/6)</a:t>
            </a:r>
            <a:r>
              <a:rPr lang="en-US" sz="2000" baseline="30000"/>
              <a:t> </a:t>
            </a:r>
            <a:r>
              <a:rPr lang="en-US" sz="2000"/>
              <a:t>– (4/6) log</a:t>
            </a:r>
            <a:r>
              <a:rPr lang="en-US" sz="2000" baseline="-25000"/>
              <a:t>2</a:t>
            </a:r>
            <a:r>
              <a:rPr lang="en-US" sz="2000"/>
              <a:t> (4/6) = 0.92</a:t>
            </a:r>
          </a:p>
        </p:txBody>
      </p:sp>
      <p:graphicFrame>
        <p:nvGraphicFramePr>
          <p:cNvPr id="27653" name="Object 10"/>
          <p:cNvGraphicFramePr>
            <a:graphicFrameLocks noChangeAspect="1"/>
          </p:cNvGraphicFramePr>
          <p:nvPr/>
        </p:nvGraphicFramePr>
        <p:xfrm>
          <a:off x="1758950" y="1219200"/>
          <a:ext cx="5945188" cy="615950"/>
        </p:xfrm>
        <a:graphic>
          <a:graphicData uri="http://schemas.openxmlformats.org/presentationml/2006/ole">
            <p:oleObj spid="_x0000_s27653" name="Equation" r:id="rId6" imgW="4267080" imgH="444240" progId="Equation.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sz="2800" smtClean="0"/>
              <a:t>Splitting Based on INFO...</a:t>
            </a:r>
            <a:endParaRPr lang="en-US" smtClean="0"/>
          </a:p>
        </p:txBody>
      </p:sp>
      <p:sp>
        <p:nvSpPr>
          <p:cNvPr id="28676" name="Rectangle 3"/>
          <p:cNvSpPr>
            <a:spLocks noGrp="1" noChangeArrowheads="1"/>
          </p:cNvSpPr>
          <p:nvPr>
            <p:ph type="body" sz="half" idx="1"/>
          </p:nvPr>
        </p:nvSpPr>
        <p:spPr>
          <a:xfrm>
            <a:off x="381000" y="1143000"/>
            <a:ext cx="8382000" cy="4953000"/>
          </a:xfrm>
        </p:spPr>
        <p:txBody>
          <a:bodyPr/>
          <a:lstStyle/>
          <a:p>
            <a:pPr marL="342900" indent="-342900"/>
            <a:r>
              <a:rPr lang="en-US" sz="2400" smtClean="0"/>
              <a:t>Information Gain: </a:t>
            </a:r>
          </a:p>
          <a:p>
            <a:pPr marL="742950" lvl="1" indent="-285750"/>
            <a:endParaRPr lang="en-US" sz="2400" smtClean="0"/>
          </a:p>
          <a:p>
            <a:pPr marL="1146175" lvl="2" indent="-228600">
              <a:buFont typeface="Wingdings" pitchFamily="2" charset="2"/>
              <a:buNone/>
            </a:pPr>
            <a:endParaRPr lang="en-US" sz="2000" smtClean="0"/>
          </a:p>
          <a:p>
            <a:pPr marL="1146175" lvl="2" indent="-228600">
              <a:buFont typeface="Wingdings" pitchFamily="2" charset="2"/>
              <a:buNone/>
            </a:pPr>
            <a:endParaRPr lang="en-US" sz="2000" smtClean="0"/>
          </a:p>
          <a:p>
            <a:pPr marL="1146175" lvl="2" indent="-228600">
              <a:buFont typeface="Wingdings" pitchFamily="2" charset="2"/>
              <a:buNone/>
            </a:pPr>
            <a:r>
              <a:rPr lang="en-US" sz="2000" smtClean="0"/>
              <a:t>		Parent Node, p is split into k partitions;</a:t>
            </a:r>
          </a:p>
          <a:p>
            <a:pPr marL="1146175" lvl="2" indent="-228600">
              <a:buFont typeface="Wingdings" pitchFamily="2" charset="2"/>
              <a:buNone/>
            </a:pPr>
            <a:r>
              <a:rPr lang="en-US" sz="2000" smtClean="0"/>
              <a:t>		n</a:t>
            </a:r>
            <a:r>
              <a:rPr lang="en-US" sz="2000" baseline="-25000" smtClean="0"/>
              <a:t>i</a:t>
            </a:r>
            <a:r>
              <a:rPr lang="en-US" sz="2000" smtClean="0"/>
              <a:t> is number of records in partition i</a:t>
            </a:r>
          </a:p>
          <a:p>
            <a:pPr marL="742950" lvl="1" indent="-285750"/>
            <a:r>
              <a:rPr lang="en-US" sz="2400" smtClean="0"/>
              <a:t>Measures Reduction in Entropy achieved because of the split. Choose the split that achieves most reduction (maximizes GAIN)</a:t>
            </a:r>
          </a:p>
          <a:p>
            <a:pPr marL="742950" lvl="1" indent="-285750"/>
            <a:r>
              <a:rPr lang="en-US" sz="2400" smtClean="0"/>
              <a:t>Used in ID3 and C4.5</a:t>
            </a:r>
          </a:p>
          <a:p>
            <a:pPr marL="742950" lvl="1" indent="-285750"/>
            <a:r>
              <a:rPr lang="en-US" sz="2400" smtClean="0"/>
              <a:t>Disadvantage: Tends to prefer splits that result in large number of partitions, each being small but pure.</a:t>
            </a:r>
          </a:p>
        </p:txBody>
      </p:sp>
      <p:graphicFrame>
        <p:nvGraphicFramePr>
          <p:cNvPr id="28674" name="Object 4"/>
          <p:cNvGraphicFramePr>
            <a:graphicFrameLocks noChangeAspect="1"/>
          </p:cNvGraphicFramePr>
          <p:nvPr/>
        </p:nvGraphicFramePr>
        <p:xfrm>
          <a:off x="1752600" y="1676400"/>
          <a:ext cx="6189663" cy="966788"/>
        </p:xfrm>
        <a:graphic>
          <a:graphicData uri="http://schemas.openxmlformats.org/presentationml/2006/ole">
            <p:oleObj spid="_x0000_s28674" name="Equation" r:id="rId3" imgW="5041800" imgH="787320" progId="Equation.3">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z="2800" smtClean="0"/>
              <a:t>Splitting Based on INFO...</a:t>
            </a:r>
            <a:endParaRPr lang="en-US" smtClean="0"/>
          </a:p>
        </p:txBody>
      </p:sp>
      <p:sp>
        <p:nvSpPr>
          <p:cNvPr id="29701" name="Rectangle 3"/>
          <p:cNvSpPr>
            <a:spLocks noGrp="1" noChangeArrowheads="1"/>
          </p:cNvSpPr>
          <p:nvPr>
            <p:ph type="body" sz="half" idx="1"/>
          </p:nvPr>
        </p:nvSpPr>
        <p:spPr>
          <a:xfrm>
            <a:off x="457200" y="1143000"/>
            <a:ext cx="8382000" cy="5105400"/>
          </a:xfrm>
        </p:spPr>
        <p:txBody>
          <a:bodyPr/>
          <a:lstStyle/>
          <a:p>
            <a:pPr marL="342900" indent="-342900">
              <a:lnSpc>
                <a:spcPct val="90000"/>
              </a:lnSpc>
            </a:pPr>
            <a:r>
              <a:rPr lang="en-US" sz="2400" smtClean="0"/>
              <a:t>Gain Ratio: </a:t>
            </a:r>
          </a:p>
          <a:p>
            <a:pPr marL="742950" lvl="1" indent="-285750">
              <a:lnSpc>
                <a:spcPct val="90000"/>
              </a:lnSpc>
            </a:pPr>
            <a:endParaRPr lang="en-US" sz="2400" smtClean="0"/>
          </a:p>
          <a:p>
            <a:pPr marL="742950" lvl="1" indent="-285750">
              <a:lnSpc>
                <a:spcPct val="90000"/>
              </a:lnSpc>
            </a:pPr>
            <a:endParaRPr lang="en-US" sz="2400" smtClean="0"/>
          </a:p>
          <a:p>
            <a:pPr marL="1146175" lvl="2" indent="-228600">
              <a:lnSpc>
                <a:spcPct val="90000"/>
              </a:lnSpc>
            </a:pPr>
            <a:endParaRPr lang="en-US" sz="2000" smtClean="0"/>
          </a:p>
          <a:p>
            <a:pPr marL="1146175" lvl="2" indent="-228600">
              <a:lnSpc>
                <a:spcPct val="90000"/>
              </a:lnSpc>
            </a:pPr>
            <a:endParaRPr lang="en-US" sz="2000" smtClean="0"/>
          </a:p>
          <a:p>
            <a:pPr marL="1146175" lvl="2" indent="-228600">
              <a:lnSpc>
                <a:spcPct val="90000"/>
              </a:lnSpc>
              <a:buFont typeface="Wingdings" pitchFamily="2" charset="2"/>
              <a:buNone/>
            </a:pPr>
            <a:r>
              <a:rPr lang="en-US" sz="2000" smtClean="0"/>
              <a:t>Parent Node, p is split into k partitions</a:t>
            </a:r>
          </a:p>
          <a:p>
            <a:pPr marL="1146175" lvl="2" indent="-228600">
              <a:lnSpc>
                <a:spcPct val="90000"/>
              </a:lnSpc>
              <a:buFont typeface="Wingdings" pitchFamily="2" charset="2"/>
              <a:buNone/>
            </a:pPr>
            <a:r>
              <a:rPr lang="en-US" sz="2000" smtClean="0"/>
              <a:t>n</a:t>
            </a:r>
            <a:r>
              <a:rPr lang="en-US" sz="2000" baseline="-25000" smtClean="0"/>
              <a:t>i</a:t>
            </a:r>
            <a:r>
              <a:rPr lang="en-US" sz="2000" smtClean="0"/>
              <a:t> is the number of records in partition i</a:t>
            </a:r>
          </a:p>
          <a:p>
            <a:pPr marL="1146175" lvl="2" indent="-228600">
              <a:lnSpc>
                <a:spcPct val="90000"/>
              </a:lnSpc>
              <a:buFont typeface="Wingdings" pitchFamily="2" charset="2"/>
              <a:buNone/>
            </a:pPr>
            <a:endParaRPr lang="en-US" sz="800" smtClean="0"/>
          </a:p>
          <a:p>
            <a:pPr marL="742950" lvl="1" indent="-285750">
              <a:lnSpc>
                <a:spcPct val="90000"/>
              </a:lnSpc>
            </a:pPr>
            <a:r>
              <a:rPr lang="en-US" sz="2400" smtClean="0"/>
              <a:t>Adjusts Information Gain by the entropy of the partitioning (SplitINFO). Higher entropy partitioning (large number of small partitions) is penalized!</a:t>
            </a:r>
          </a:p>
          <a:p>
            <a:pPr marL="742950" lvl="1" indent="-285750">
              <a:lnSpc>
                <a:spcPct val="90000"/>
              </a:lnSpc>
            </a:pPr>
            <a:r>
              <a:rPr lang="en-US" sz="2400" smtClean="0"/>
              <a:t>Used in C4.5</a:t>
            </a:r>
          </a:p>
          <a:p>
            <a:pPr marL="742950" lvl="1" indent="-285750">
              <a:lnSpc>
                <a:spcPct val="90000"/>
              </a:lnSpc>
            </a:pPr>
            <a:r>
              <a:rPr lang="en-US" sz="2400" smtClean="0"/>
              <a:t>Designed to overcome the disadvantage of Information Gain</a:t>
            </a:r>
          </a:p>
        </p:txBody>
      </p:sp>
      <p:graphicFrame>
        <p:nvGraphicFramePr>
          <p:cNvPr id="29698" name="Object 5"/>
          <p:cNvGraphicFramePr>
            <a:graphicFrameLocks noChangeAspect="1"/>
          </p:cNvGraphicFramePr>
          <p:nvPr/>
        </p:nvGraphicFramePr>
        <p:xfrm>
          <a:off x="609600" y="1752600"/>
          <a:ext cx="4114800" cy="927100"/>
        </p:xfrm>
        <a:graphic>
          <a:graphicData uri="http://schemas.openxmlformats.org/presentationml/2006/ole">
            <p:oleObj spid="_x0000_s29698" name="Equation" r:id="rId3" imgW="3340080" imgH="799920" progId="Equation.3">
              <p:embed/>
            </p:oleObj>
          </a:graphicData>
        </a:graphic>
      </p:graphicFrame>
      <p:graphicFrame>
        <p:nvGraphicFramePr>
          <p:cNvPr id="29699" name="Object 6"/>
          <p:cNvGraphicFramePr>
            <a:graphicFrameLocks noChangeAspect="1"/>
          </p:cNvGraphicFramePr>
          <p:nvPr/>
        </p:nvGraphicFramePr>
        <p:xfrm>
          <a:off x="4800600" y="1752600"/>
          <a:ext cx="4194175" cy="935038"/>
        </p:xfrm>
        <a:graphic>
          <a:graphicData uri="http://schemas.openxmlformats.org/presentationml/2006/ole">
            <p:oleObj spid="_x0000_s29699" name="Equation" r:id="rId4" imgW="2958840" imgH="72360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381000" y="152400"/>
            <a:ext cx="8534400" cy="533400"/>
          </a:xfrm>
        </p:spPr>
        <p:txBody>
          <a:bodyPr/>
          <a:lstStyle/>
          <a:p>
            <a:r>
              <a:rPr lang="en-US" sz="2800" smtClean="0"/>
              <a:t>Splitting Criteria based on Classification Error</a:t>
            </a:r>
            <a:endParaRPr lang="en-US" smtClean="0"/>
          </a:p>
        </p:txBody>
      </p:sp>
      <p:sp>
        <p:nvSpPr>
          <p:cNvPr id="30724" name="Rectangle 3"/>
          <p:cNvSpPr>
            <a:spLocks noGrp="1" noChangeArrowheads="1"/>
          </p:cNvSpPr>
          <p:nvPr>
            <p:ph type="body" idx="1"/>
          </p:nvPr>
        </p:nvSpPr>
        <p:spPr/>
        <p:txBody>
          <a:bodyPr/>
          <a:lstStyle/>
          <a:p>
            <a:pPr marL="342900" indent="-342900"/>
            <a:r>
              <a:rPr lang="en-US" dirty="0" smtClean="0"/>
              <a:t>Classification error at a node t :</a:t>
            </a:r>
          </a:p>
          <a:p>
            <a:pPr marL="342900" indent="-342900"/>
            <a:endParaRPr lang="en-US" dirty="0" smtClean="0"/>
          </a:p>
          <a:p>
            <a:pPr marL="342900" indent="-342900"/>
            <a:endParaRPr lang="en-US" dirty="0" smtClean="0"/>
          </a:p>
          <a:p>
            <a:pPr marL="342900" indent="-342900"/>
            <a:endParaRPr lang="en-US" dirty="0" smtClean="0"/>
          </a:p>
          <a:p>
            <a:pPr marL="342900" indent="-342900"/>
            <a:r>
              <a:rPr lang="en-US" sz="2400" dirty="0" smtClean="0"/>
              <a:t>Measures misclassification error made by a node. </a:t>
            </a:r>
          </a:p>
          <a:p>
            <a:pPr marL="1085850" lvl="2" indent="-228600"/>
            <a:r>
              <a:rPr lang="en-US" sz="2000" dirty="0" smtClean="0"/>
              <a:t>Maximum (1 - 1/</a:t>
            </a:r>
            <a:r>
              <a:rPr lang="en-US" sz="2000" dirty="0" err="1" smtClean="0"/>
              <a:t>n</a:t>
            </a:r>
            <a:r>
              <a:rPr lang="en-US" sz="2000" baseline="-25000" dirty="0" err="1" smtClean="0"/>
              <a:t>c</a:t>
            </a:r>
            <a:r>
              <a:rPr lang="en-US" sz="2000" dirty="0" smtClean="0"/>
              <a:t>) when records are equally distributed among all classes, implying least interesting information</a:t>
            </a:r>
          </a:p>
          <a:p>
            <a:pPr marL="1085850" lvl="2" indent="-228600"/>
            <a:r>
              <a:rPr lang="en-US" sz="2000" dirty="0" smtClean="0"/>
              <a:t>Minimum (0.0) when all records belong to one class, implying most interesting information</a:t>
            </a:r>
          </a:p>
        </p:txBody>
      </p:sp>
      <p:graphicFrame>
        <p:nvGraphicFramePr>
          <p:cNvPr id="30722" name="Object 4"/>
          <p:cNvGraphicFramePr>
            <a:graphicFrameLocks noChangeAspect="1"/>
          </p:cNvGraphicFramePr>
          <p:nvPr/>
        </p:nvGraphicFramePr>
        <p:xfrm>
          <a:off x="1752600" y="2743200"/>
          <a:ext cx="4953000" cy="650875"/>
        </p:xfrm>
        <a:graphic>
          <a:graphicData uri="http://schemas.openxmlformats.org/presentationml/2006/ole">
            <p:oleObj spid="_x0000_s30722" name="Equation" r:id="rId3" imgW="3073320" imgH="40608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2"/>
          <p:cNvSpPr>
            <a:spLocks noGrp="1" noChangeArrowheads="1"/>
          </p:cNvSpPr>
          <p:nvPr>
            <p:ph type="title"/>
          </p:nvPr>
        </p:nvSpPr>
        <p:spPr/>
        <p:txBody>
          <a:bodyPr/>
          <a:lstStyle/>
          <a:p>
            <a:r>
              <a:rPr lang="en-US" smtClean="0"/>
              <a:t>Examples for Computing Error</a:t>
            </a:r>
          </a:p>
        </p:txBody>
      </p:sp>
      <p:graphicFrame>
        <p:nvGraphicFramePr>
          <p:cNvPr id="31746" name="Object 3"/>
          <p:cNvGraphicFramePr>
            <a:graphicFrameLocks noChangeAspect="1"/>
          </p:cNvGraphicFramePr>
          <p:nvPr/>
        </p:nvGraphicFramePr>
        <p:xfrm>
          <a:off x="304800" y="2339975"/>
          <a:ext cx="2362200" cy="936625"/>
        </p:xfrm>
        <a:graphic>
          <a:graphicData uri="http://schemas.openxmlformats.org/presentationml/2006/ole">
            <p:oleObj spid="_x0000_s31746" name="Document" r:id="rId3" imgW="3239280" imgH="1357560" progId="Word.Document.8">
              <p:embed/>
            </p:oleObj>
          </a:graphicData>
        </a:graphic>
      </p:graphicFrame>
      <p:graphicFrame>
        <p:nvGraphicFramePr>
          <p:cNvPr id="31747" name="Object 4"/>
          <p:cNvGraphicFramePr>
            <a:graphicFrameLocks noChangeAspect="1"/>
          </p:cNvGraphicFramePr>
          <p:nvPr/>
        </p:nvGraphicFramePr>
        <p:xfrm>
          <a:off x="381000" y="5181600"/>
          <a:ext cx="2286000" cy="938213"/>
        </p:xfrm>
        <a:graphic>
          <a:graphicData uri="http://schemas.openxmlformats.org/presentationml/2006/ole">
            <p:oleObj spid="_x0000_s31747" name="Document" r:id="rId4" imgW="3239280" imgH="1381680" progId="Word.Document.8">
              <p:embed/>
            </p:oleObj>
          </a:graphicData>
        </a:graphic>
      </p:graphicFrame>
      <p:graphicFrame>
        <p:nvGraphicFramePr>
          <p:cNvPr id="31748" name="Object 5"/>
          <p:cNvGraphicFramePr>
            <a:graphicFrameLocks noChangeAspect="1"/>
          </p:cNvGraphicFramePr>
          <p:nvPr/>
        </p:nvGraphicFramePr>
        <p:xfrm>
          <a:off x="381000" y="3817938"/>
          <a:ext cx="2286000" cy="906462"/>
        </p:xfrm>
        <a:graphic>
          <a:graphicData uri="http://schemas.openxmlformats.org/presentationml/2006/ole">
            <p:oleObj spid="_x0000_s31748" name="Document" r:id="rId5" imgW="3239280" imgH="1357560" progId="Word.Document.8">
              <p:embed/>
            </p:oleObj>
          </a:graphicData>
        </a:graphic>
      </p:graphicFrame>
      <p:sp>
        <p:nvSpPr>
          <p:cNvPr id="31751" name="Text Box 6"/>
          <p:cNvSpPr txBox="1">
            <a:spLocks noChangeArrowheads="1"/>
          </p:cNvSpPr>
          <p:nvPr/>
        </p:nvSpPr>
        <p:spPr bwMode="auto">
          <a:xfrm>
            <a:off x="2895600" y="2339975"/>
            <a:ext cx="5943600" cy="854075"/>
          </a:xfrm>
          <a:prstGeom prst="rect">
            <a:avLst/>
          </a:prstGeom>
          <a:noFill/>
          <a:ln w="12700">
            <a:noFill/>
            <a:miter lim="800000"/>
            <a:headEnd/>
            <a:tailEnd/>
          </a:ln>
        </p:spPr>
        <p:txBody>
          <a:bodyPr>
            <a:spAutoFit/>
          </a:bodyPr>
          <a:lstStyle/>
          <a:p>
            <a:pPr>
              <a:spcBef>
                <a:spcPct val="50000"/>
              </a:spcBef>
            </a:pPr>
            <a:r>
              <a:rPr lang="en-US" sz="2000"/>
              <a:t>P(C1) = 0/6 = 0     P(C2) = 6/6 = 1</a:t>
            </a:r>
          </a:p>
          <a:p>
            <a:pPr>
              <a:spcBef>
                <a:spcPct val="50000"/>
              </a:spcBef>
            </a:pPr>
            <a:r>
              <a:rPr lang="en-US" sz="2000"/>
              <a:t>Error = 1 – max (0, 1) = 1 – 1 = 0 </a:t>
            </a:r>
          </a:p>
        </p:txBody>
      </p:sp>
      <p:sp>
        <p:nvSpPr>
          <p:cNvPr id="31752" name="Text Box 7"/>
          <p:cNvSpPr txBox="1">
            <a:spLocks noChangeArrowheads="1"/>
          </p:cNvSpPr>
          <p:nvPr/>
        </p:nvSpPr>
        <p:spPr bwMode="auto">
          <a:xfrm>
            <a:off x="2971800" y="3733800"/>
            <a:ext cx="5105400" cy="854075"/>
          </a:xfrm>
          <a:prstGeom prst="rect">
            <a:avLst/>
          </a:prstGeom>
          <a:noFill/>
          <a:ln w="12700">
            <a:noFill/>
            <a:miter lim="800000"/>
            <a:headEnd/>
            <a:tailEnd/>
          </a:ln>
        </p:spPr>
        <p:txBody>
          <a:bodyPr>
            <a:spAutoFit/>
          </a:bodyPr>
          <a:lstStyle/>
          <a:p>
            <a:pPr>
              <a:spcBef>
                <a:spcPct val="50000"/>
              </a:spcBef>
            </a:pPr>
            <a:r>
              <a:rPr lang="en-US" sz="2000"/>
              <a:t>P(C1) = 1/6          P(C2) = 5/6</a:t>
            </a:r>
          </a:p>
          <a:p>
            <a:pPr>
              <a:spcBef>
                <a:spcPct val="50000"/>
              </a:spcBef>
            </a:pPr>
            <a:r>
              <a:rPr lang="en-US" sz="2000"/>
              <a:t>Error = 1 – max (1/6, 5/6) = 1 – 5/6 = 1/6</a:t>
            </a:r>
          </a:p>
        </p:txBody>
      </p:sp>
      <p:sp>
        <p:nvSpPr>
          <p:cNvPr id="31753" name="Text Box 8"/>
          <p:cNvSpPr txBox="1">
            <a:spLocks noChangeArrowheads="1"/>
          </p:cNvSpPr>
          <p:nvPr/>
        </p:nvSpPr>
        <p:spPr bwMode="auto">
          <a:xfrm>
            <a:off x="2971800" y="5105400"/>
            <a:ext cx="6172200" cy="854075"/>
          </a:xfrm>
          <a:prstGeom prst="rect">
            <a:avLst/>
          </a:prstGeom>
          <a:noFill/>
          <a:ln w="12700">
            <a:noFill/>
            <a:miter lim="800000"/>
            <a:headEnd/>
            <a:tailEnd/>
          </a:ln>
        </p:spPr>
        <p:txBody>
          <a:bodyPr>
            <a:spAutoFit/>
          </a:bodyPr>
          <a:lstStyle/>
          <a:p>
            <a:pPr>
              <a:spcBef>
                <a:spcPct val="50000"/>
              </a:spcBef>
            </a:pPr>
            <a:r>
              <a:rPr lang="en-US" sz="2000"/>
              <a:t>P(C1) = 2/6          P(C2) = 4/6</a:t>
            </a:r>
          </a:p>
          <a:p>
            <a:pPr>
              <a:spcBef>
                <a:spcPct val="50000"/>
              </a:spcBef>
            </a:pPr>
            <a:r>
              <a:rPr lang="en-US" sz="2000"/>
              <a:t>Error = 1 – max (2/6, 4/6) = 1 – 4/6 = 1/3</a:t>
            </a:r>
          </a:p>
        </p:txBody>
      </p:sp>
      <p:graphicFrame>
        <p:nvGraphicFramePr>
          <p:cNvPr id="31749" name="Object 10"/>
          <p:cNvGraphicFramePr>
            <a:graphicFrameLocks noChangeAspect="1"/>
          </p:cNvGraphicFramePr>
          <p:nvPr/>
        </p:nvGraphicFramePr>
        <p:xfrm>
          <a:off x="1828800" y="1219200"/>
          <a:ext cx="4953000" cy="650875"/>
        </p:xfrm>
        <a:graphic>
          <a:graphicData uri="http://schemas.openxmlformats.org/presentationml/2006/ole">
            <p:oleObj spid="_x0000_s31749" name="Equation" r:id="rId6" imgW="3073320" imgH="406080"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r>
              <a:rPr lang="en-US" smtClean="0"/>
              <a:t>Comparison among Splitting Criteria</a:t>
            </a:r>
          </a:p>
        </p:txBody>
      </p:sp>
      <p:pic>
        <p:nvPicPr>
          <p:cNvPr id="62467" name="Picture 3"/>
          <p:cNvPicPr>
            <a:picLocks noChangeAspect="1" noChangeArrowheads="1"/>
          </p:cNvPicPr>
          <p:nvPr/>
        </p:nvPicPr>
        <p:blipFill>
          <a:blip r:embed="rId2"/>
          <a:srcRect/>
          <a:stretch>
            <a:fillRect/>
          </a:stretch>
        </p:blipFill>
        <p:spPr bwMode="auto">
          <a:xfrm>
            <a:off x="1447800" y="1676400"/>
            <a:ext cx="6248400" cy="4686300"/>
          </a:xfrm>
          <a:prstGeom prst="rect">
            <a:avLst/>
          </a:prstGeom>
          <a:noFill/>
          <a:ln w="12700">
            <a:noFill/>
            <a:miter lim="800000"/>
            <a:headEnd/>
            <a:tailEnd/>
          </a:ln>
        </p:spPr>
      </p:pic>
      <p:sp>
        <p:nvSpPr>
          <p:cNvPr id="62468" name="Text Box 4"/>
          <p:cNvSpPr txBox="1">
            <a:spLocks noChangeArrowheads="1"/>
          </p:cNvSpPr>
          <p:nvPr/>
        </p:nvSpPr>
        <p:spPr bwMode="auto">
          <a:xfrm>
            <a:off x="381000" y="1219200"/>
            <a:ext cx="4724400" cy="457200"/>
          </a:xfrm>
          <a:prstGeom prst="rect">
            <a:avLst/>
          </a:prstGeom>
          <a:noFill/>
          <a:ln w="12700">
            <a:noFill/>
            <a:miter lim="800000"/>
            <a:headEnd/>
            <a:tailEnd/>
          </a:ln>
        </p:spPr>
        <p:txBody>
          <a:bodyPr>
            <a:spAutoFit/>
          </a:bodyPr>
          <a:lstStyle/>
          <a:p>
            <a:pPr>
              <a:spcBef>
                <a:spcPct val="50000"/>
              </a:spcBef>
            </a:pPr>
            <a:r>
              <a:rPr lang="en-US" sz="2400"/>
              <a:t>For a 2-class problem: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Tree Induction</a:t>
            </a:r>
          </a:p>
        </p:txBody>
      </p:sp>
      <p:sp>
        <p:nvSpPr>
          <p:cNvPr id="63491" name="Rectangle 3"/>
          <p:cNvSpPr>
            <a:spLocks noGrp="1" noChangeArrowheads="1"/>
          </p:cNvSpPr>
          <p:nvPr>
            <p:ph type="body" idx="1"/>
          </p:nvPr>
        </p:nvSpPr>
        <p:spPr/>
        <p:txBody>
          <a:bodyPr>
            <a:normAutofit lnSpcReduction="10000"/>
          </a:bodyPr>
          <a:lstStyle/>
          <a:p>
            <a:r>
              <a:rPr lang="en-US" smtClean="0"/>
              <a:t>Greedy strategy.</a:t>
            </a:r>
          </a:p>
          <a:p>
            <a:pPr lvl="1"/>
            <a:r>
              <a:rPr lang="en-US" smtClean="0"/>
              <a:t>Split the records based on an attribute test that optimizes certain criterion.</a:t>
            </a:r>
          </a:p>
          <a:p>
            <a:endParaRPr lang="en-US" smtClean="0"/>
          </a:p>
          <a:p>
            <a:r>
              <a:rPr lang="en-US" smtClean="0"/>
              <a:t>Issues</a:t>
            </a:r>
          </a:p>
          <a:p>
            <a:pPr lvl="1"/>
            <a:r>
              <a:rPr lang="en-US" smtClean="0"/>
              <a:t>Determine how to split the records</a:t>
            </a:r>
          </a:p>
          <a:p>
            <a:pPr lvl="2"/>
            <a:r>
              <a:rPr lang="en-US" smtClean="0"/>
              <a:t>How to specify the attribute test condition?</a:t>
            </a:r>
          </a:p>
          <a:p>
            <a:pPr lvl="2"/>
            <a:r>
              <a:rPr lang="en-US" smtClean="0"/>
              <a:t>How to determine the best split?</a:t>
            </a:r>
          </a:p>
          <a:p>
            <a:pPr lvl="1"/>
            <a:r>
              <a:rPr lang="en-US" smtClean="0">
                <a:solidFill>
                  <a:srgbClr val="FF0000"/>
                </a:solidFill>
              </a:rPr>
              <a:t>Determine when to stop splitting</a:t>
            </a:r>
          </a:p>
          <a:p>
            <a:pPr lvl="1"/>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t>Stopping Criteria for Tree Induction</a:t>
            </a:r>
          </a:p>
        </p:txBody>
      </p:sp>
      <p:sp>
        <p:nvSpPr>
          <p:cNvPr id="64515" name="Rectangle 3"/>
          <p:cNvSpPr>
            <a:spLocks noGrp="1" noChangeArrowheads="1"/>
          </p:cNvSpPr>
          <p:nvPr>
            <p:ph type="body" idx="1"/>
          </p:nvPr>
        </p:nvSpPr>
        <p:spPr/>
        <p:txBody>
          <a:bodyPr/>
          <a:lstStyle/>
          <a:p>
            <a:r>
              <a:rPr lang="en-US" smtClean="0"/>
              <a:t>Stop expanding a node when all the records belong to the same class</a:t>
            </a:r>
          </a:p>
          <a:p>
            <a:endParaRPr lang="en-US" smtClean="0"/>
          </a:p>
          <a:p>
            <a:r>
              <a:rPr lang="en-US" smtClean="0"/>
              <a:t>Stop expanding a node when all the records have similar attribute values</a:t>
            </a:r>
          </a:p>
          <a:p>
            <a:endParaRPr lang="en-US" smtClean="0"/>
          </a:p>
          <a:p>
            <a:r>
              <a:rPr lang="en-US" smtClean="0"/>
              <a:t>Early termination (to be discussed later)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Decision Tree Based Classification</a:t>
            </a:r>
          </a:p>
        </p:txBody>
      </p:sp>
      <p:sp>
        <p:nvSpPr>
          <p:cNvPr id="65539" name="Rectangle 3"/>
          <p:cNvSpPr>
            <a:spLocks noGrp="1" noChangeArrowheads="1"/>
          </p:cNvSpPr>
          <p:nvPr>
            <p:ph type="body" idx="1"/>
          </p:nvPr>
        </p:nvSpPr>
        <p:spPr/>
        <p:txBody>
          <a:bodyPr/>
          <a:lstStyle/>
          <a:p>
            <a:r>
              <a:rPr lang="en-US" smtClean="0"/>
              <a:t>Advantages:</a:t>
            </a:r>
          </a:p>
          <a:p>
            <a:pPr lvl="1"/>
            <a:r>
              <a:rPr lang="en-US" smtClean="0"/>
              <a:t>Inexpensive to construct</a:t>
            </a:r>
          </a:p>
          <a:p>
            <a:pPr lvl="1"/>
            <a:r>
              <a:rPr lang="en-US" smtClean="0"/>
              <a:t>Extremely fast at classifying unknown records</a:t>
            </a:r>
          </a:p>
          <a:p>
            <a:pPr lvl="1"/>
            <a:r>
              <a:rPr lang="en-US" smtClean="0"/>
              <a:t>Easy to interpret for small-sized trees</a:t>
            </a:r>
          </a:p>
          <a:p>
            <a:pPr lvl="1"/>
            <a:r>
              <a:rPr lang="en-US" smtClean="0"/>
              <a:t>Accuracy is comparable to other classification techniques for many simple data sets</a:t>
            </a:r>
          </a:p>
          <a:p>
            <a:pPr lvl="1"/>
            <a:endParaRPr 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074"/>
          <p:cNvSpPr>
            <a:spLocks noGrp="1" noChangeArrowheads="1"/>
          </p:cNvSpPr>
          <p:nvPr>
            <p:ph type="title"/>
          </p:nvPr>
        </p:nvSpPr>
        <p:spPr/>
        <p:txBody>
          <a:bodyPr/>
          <a:lstStyle/>
          <a:p>
            <a:r>
              <a:rPr lang="en-US" smtClean="0"/>
              <a:t>Example: C4.5</a:t>
            </a:r>
          </a:p>
        </p:txBody>
      </p:sp>
      <p:sp>
        <p:nvSpPr>
          <p:cNvPr id="66563" name="Rectangle 3075"/>
          <p:cNvSpPr>
            <a:spLocks noGrp="1" noChangeArrowheads="1"/>
          </p:cNvSpPr>
          <p:nvPr>
            <p:ph type="body" idx="1"/>
          </p:nvPr>
        </p:nvSpPr>
        <p:spPr/>
        <p:txBody>
          <a:bodyPr>
            <a:normAutofit lnSpcReduction="10000"/>
          </a:bodyPr>
          <a:lstStyle/>
          <a:p>
            <a:r>
              <a:rPr lang="en-US" smtClean="0"/>
              <a:t>Simple depth-first construction.</a:t>
            </a:r>
          </a:p>
          <a:p>
            <a:r>
              <a:rPr lang="en-US" smtClean="0"/>
              <a:t>Uses Information Gain</a:t>
            </a:r>
          </a:p>
          <a:p>
            <a:r>
              <a:rPr lang="en-US" smtClean="0"/>
              <a:t>Sorts Continuous Attributes at each node.</a:t>
            </a:r>
          </a:p>
          <a:p>
            <a:r>
              <a:rPr lang="en-US" smtClean="0"/>
              <a:t>Needs entire data to fit in memory.</a:t>
            </a:r>
          </a:p>
          <a:p>
            <a:r>
              <a:rPr lang="en-US" smtClean="0"/>
              <a:t>Unsuitable for Large Datasets.</a:t>
            </a:r>
          </a:p>
          <a:p>
            <a:pPr lvl="1"/>
            <a:r>
              <a:rPr lang="en-US" smtClean="0"/>
              <a:t>Needs out-of-core sorting.</a:t>
            </a:r>
          </a:p>
          <a:p>
            <a:pPr lvl="1"/>
            <a:endParaRPr lang="en-US" smtClean="0"/>
          </a:p>
          <a:p>
            <a:r>
              <a:rPr lang="en-US" smtClean="0"/>
              <a:t>You can download the software from:</a:t>
            </a:r>
            <a:br>
              <a:rPr lang="en-US" smtClean="0"/>
            </a:br>
            <a:r>
              <a:rPr lang="en-US" sz="2400" smtClean="0">
                <a:hlinkClick r:id="rId2"/>
              </a:rPr>
              <a:t>http://www.cse.unsw.edu.au/~quinlan/c4.5r8.tar.gz</a:t>
            </a:r>
            <a:endParaRPr lang="en-US" sz="2400" smtClean="0"/>
          </a:p>
          <a:p>
            <a:endParaRPr lang="en-US" sz="2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r>
              <a:rPr lang="en-US" smtClean="0"/>
              <a:t>Classification Techniques</a:t>
            </a:r>
          </a:p>
        </p:txBody>
      </p:sp>
      <p:sp>
        <p:nvSpPr>
          <p:cNvPr id="52227" name="Rectangle 5"/>
          <p:cNvSpPr>
            <a:spLocks noGrp="1" noChangeArrowheads="1"/>
          </p:cNvSpPr>
          <p:nvPr>
            <p:ph type="body" idx="1"/>
          </p:nvPr>
        </p:nvSpPr>
        <p:spPr/>
        <p:txBody>
          <a:bodyPr/>
          <a:lstStyle/>
          <a:p>
            <a:r>
              <a:rPr lang="en-US" smtClean="0"/>
              <a:t>Decision Tree based Methods</a:t>
            </a:r>
          </a:p>
          <a:p>
            <a:r>
              <a:rPr lang="en-US" smtClean="0"/>
              <a:t>Rule-based Methods</a:t>
            </a:r>
          </a:p>
          <a:p>
            <a:r>
              <a:rPr lang="en-US" smtClean="0"/>
              <a:t>Memory based reasoning</a:t>
            </a:r>
          </a:p>
          <a:p>
            <a:r>
              <a:rPr lang="en-US" smtClean="0"/>
              <a:t>Neural Networks</a:t>
            </a:r>
          </a:p>
          <a:p>
            <a:r>
              <a:rPr lang="en-US" smtClean="0"/>
              <a:t>Naïve Bayes and Bayesian Belief Networks</a:t>
            </a:r>
          </a:p>
          <a:p>
            <a:r>
              <a:rPr lang="en-US" smtClean="0"/>
              <a:t>Support Vector Machines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Practical Issues of Classification</a:t>
            </a:r>
          </a:p>
        </p:txBody>
      </p:sp>
      <p:sp>
        <p:nvSpPr>
          <p:cNvPr id="67587" name="Rectangle 3"/>
          <p:cNvSpPr>
            <a:spLocks noGrp="1" noChangeArrowheads="1"/>
          </p:cNvSpPr>
          <p:nvPr>
            <p:ph type="body" idx="1"/>
          </p:nvPr>
        </p:nvSpPr>
        <p:spPr/>
        <p:txBody>
          <a:bodyPr/>
          <a:lstStyle/>
          <a:p>
            <a:r>
              <a:rPr lang="en-US" smtClean="0"/>
              <a:t>Underfitting and Overfitting</a:t>
            </a:r>
          </a:p>
          <a:p>
            <a:endParaRPr lang="en-US" smtClean="0"/>
          </a:p>
          <a:p>
            <a:r>
              <a:rPr lang="en-US" smtClean="0"/>
              <a:t>Missing Values</a:t>
            </a:r>
          </a:p>
          <a:p>
            <a:endParaRPr lang="en-US" smtClean="0"/>
          </a:p>
          <a:p>
            <a:r>
              <a:rPr lang="en-US" smtClean="0"/>
              <a:t>Costs of Classification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r>
              <a:rPr lang="en-US" dirty="0" err="1" smtClean="0"/>
              <a:t>Underfitting</a:t>
            </a:r>
            <a:r>
              <a:rPr lang="en-US" dirty="0" smtClean="0"/>
              <a:t> and </a:t>
            </a:r>
            <a:r>
              <a:rPr lang="en-US" dirty="0" err="1" smtClean="0"/>
              <a:t>Overfitting</a:t>
            </a:r>
            <a:r>
              <a:rPr lang="en-US" dirty="0" smtClean="0"/>
              <a:t> (Example)</a:t>
            </a:r>
          </a:p>
        </p:txBody>
      </p:sp>
      <p:pic>
        <p:nvPicPr>
          <p:cNvPr id="68611" name="Picture 3"/>
          <p:cNvPicPr>
            <a:picLocks noChangeAspect="1" noChangeArrowheads="1"/>
          </p:cNvPicPr>
          <p:nvPr/>
        </p:nvPicPr>
        <p:blipFill>
          <a:blip r:embed="rId2"/>
          <a:srcRect l="8139" t="5307" r="5814" b="5804"/>
          <a:stretch>
            <a:fillRect/>
          </a:stretch>
        </p:blipFill>
        <p:spPr bwMode="auto">
          <a:xfrm>
            <a:off x="304800" y="1143000"/>
            <a:ext cx="5638800" cy="5105400"/>
          </a:xfrm>
          <a:prstGeom prst="rect">
            <a:avLst/>
          </a:prstGeom>
          <a:noFill/>
          <a:ln w="12700">
            <a:noFill/>
            <a:miter lim="800000"/>
            <a:headEnd/>
            <a:tailEnd/>
          </a:ln>
        </p:spPr>
      </p:pic>
      <p:sp>
        <p:nvSpPr>
          <p:cNvPr id="68612" name="Text Box 4"/>
          <p:cNvSpPr txBox="1">
            <a:spLocks noChangeArrowheads="1"/>
          </p:cNvSpPr>
          <p:nvPr/>
        </p:nvSpPr>
        <p:spPr bwMode="auto">
          <a:xfrm>
            <a:off x="6172200" y="1905000"/>
            <a:ext cx="2743200" cy="3530600"/>
          </a:xfrm>
          <a:prstGeom prst="rect">
            <a:avLst/>
          </a:prstGeom>
          <a:noFill/>
          <a:ln w="12700">
            <a:noFill/>
            <a:miter lim="800000"/>
            <a:headEnd/>
            <a:tailEnd/>
          </a:ln>
        </p:spPr>
        <p:txBody>
          <a:bodyPr>
            <a:spAutoFit/>
          </a:bodyPr>
          <a:lstStyle/>
          <a:p>
            <a:pPr>
              <a:spcBef>
                <a:spcPct val="50000"/>
              </a:spcBef>
            </a:pPr>
            <a:r>
              <a:rPr lang="en-US" sz="1800"/>
              <a:t>500 circular and 500 triangular data points.</a:t>
            </a:r>
          </a:p>
          <a:p>
            <a:pPr>
              <a:spcBef>
                <a:spcPct val="50000"/>
              </a:spcBef>
            </a:pPr>
            <a:endParaRPr lang="en-US" sz="1800"/>
          </a:p>
          <a:p>
            <a:pPr>
              <a:spcBef>
                <a:spcPct val="50000"/>
              </a:spcBef>
            </a:pPr>
            <a:r>
              <a:rPr lang="en-US" sz="1800"/>
              <a:t>Circular points:</a:t>
            </a:r>
          </a:p>
          <a:p>
            <a:pPr>
              <a:spcBef>
                <a:spcPct val="50000"/>
              </a:spcBef>
            </a:pPr>
            <a:r>
              <a:rPr lang="en-US" sz="1800"/>
              <a:t>0.5 </a:t>
            </a:r>
            <a:r>
              <a:rPr lang="en-US" sz="1800">
                <a:sym typeface="Symbol" pitchFamily="18" charset="2"/>
              </a:rPr>
              <a:t> 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 1</a:t>
            </a:r>
            <a:endParaRPr lang="en-US" sz="1800"/>
          </a:p>
          <a:p>
            <a:pPr>
              <a:spcBef>
                <a:spcPct val="50000"/>
              </a:spcBef>
            </a:pPr>
            <a:endParaRPr lang="en-US" sz="1800"/>
          </a:p>
          <a:p>
            <a:pPr>
              <a:spcBef>
                <a:spcPct val="50000"/>
              </a:spcBef>
            </a:pPr>
            <a:r>
              <a:rPr lang="en-US" sz="1800"/>
              <a:t>Triangular points:</a:t>
            </a:r>
          </a:p>
          <a:p>
            <a:pPr>
              <a:spcBef>
                <a:spcPct val="50000"/>
              </a:spcBef>
            </a:pPr>
            <a:r>
              <a:rPr lang="en-US" sz="1800">
                <a:sym typeface="Symbol" pitchFamily="18" charset="2"/>
              </a:rPr>
              <a:t>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&gt; 0.5 or</a:t>
            </a:r>
          </a:p>
          <a:p>
            <a:pPr>
              <a:spcBef>
                <a:spcPct val="50000"/>
              </a:spcBef>
            </a:pPr>
            <a:r>
              <a:rPr lang="en-US" sz="1800">
                <a:sym typeface="Symbol" pitchFamily="18" charset="2"/>
              </a:rPr>
              <a:t>sqrt(x</a:t>
            </a:r>
            <a:r>
              <a:rPr lang="en-US" sz="1800" baseline="-25000">
                <a:sym typeface="Symbol" pitchFamily="18" charset="2"/>
              </a:rPr>
              <a:t>1</a:t>
            </a:r>
            <a:r>
              <a:rPr lang="en-US" sz="1800" baseline="30000">
                <a:sym typeface="Symbol" pitchFamily="18" charset="2"/>
              </a:rPr>
              <a:t>2</a:t>
            </a:r>
            <a:r>
              <a:rPr lang="en-US" sz="1800">
                <a:sym typeface="Symbol" pitchFamily="18" charset="2"/>
              </a:rPr>
              <a:t>+x</a:t>
            </a:r>
            <a:r>
              <a:rPr lang="en-US" sz="1800" baseline="-25000">
                <a:sym typeface="Symbol" pitchFamily="18" charset="2"/>
              </a:rPr>
              <a:t>2</a:t>
            </a:r>
            <a:r>
              <a:rPr lang="en-US" sz="1800" baseline="30000">
                <a:sym typeface="Symbol" pitchFamily="18" charset="2"/>
              </a:rPr>
              <a:t>2</a:t>
            </a:r>
            <a:r>
              <a:rPr lang="en-US" sz="1800">
                <a:sym typeface="Symbol" pitchFamily="18" charset="2"/>
              </a:rPr>
              <a:t>) &lt; 1</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Underfitting and Overfitting</a:t>
            </a:r>
          </a:p>
        </p:txBody>
      </p:sp>
      <p:pic>
        <p:nvPicPr>
          <p:cNvPr id="69635" name="Picture 3"/>
          <p:cNvPicPr>
            <a:picLocks noChangeAspect="1" noChangeArrowheads="1"/>
          </p:cNvPicPr>
          <p:nvPr/>
        </p:nvPicPr>
        <p:blipFill>
          <a:blip r:embed="rId2"/>
          <a:srcRect/>
          <a:stretch>
            <a:fillRect/>
          </a:stretch>
        </p:blipFill>
        <p:spPr bwMode="auto">
          <a:xfrm>
            <a:off x="609600" y="1066800"/>
            <a:ext cx="6096000" cy="4572000"/>
          </a:xfrm>
          <a:prstGeom prst="rect">
            <a:avLst/>
          </a:prstGeom>
          <a:noFill/>
          <a:ln w="12700">
            <a:noFill/>
            <a:miter lim="800000"/>
            <a:headEnd/>
            <a:tailEnd/>
          </a:ln>
        </p:spPr>
      </p:pic>
      <p:sp>
        <p:nvSpPr>
          <p:cNvPr id="69636" name="Line 4"/>
          <p:cNvSpPr>
            <a:spLocks noChangeShapeType="1"/>
          </p:cNvSpPr>
          <p:nvPr/>
        </p:nvSpPr>
        <p:spPr bwMode="auto">
          <a:xfrm>
            <a:off x="4267200" y="1219200"/>
            <a:ext cx="0" cy="4114800"/>
          </a:xfrm>
          <a:prstGeom prst="line">
            <a:avLst/>
          </a:prstGeom>
          <a:noFill/>
          <a:ln w="25400">
            <a:solidFill>
              <a:srgbClr val="800000"/>
            </a:solidFill>
            <a:prstDash val="dash"/>
            <a:round/>
            <a:headEnd/>
            <a:tailEnd/>
          </a:ln>
        </p:spPr>
        <p:txBody>
          <a:bodyPr/>
          <a:lstStyle/>
          <a:p>
            <a:endParaRPr lang="en-US"/>
          </a:p>
        </p:txBody>
      </p:sp>
      <p:sp>
        <p:nvSpPr>
          <p:cNvPr id="69637" name="Text Box 5"/>
          <p:cNvSpPr txBox="1">
            <a:spLocks noChangeArrowheads="1"/>
          </p:cNvSpPr>
          <p:nvPr/>
        </p:nvSpPr>
        <p:spPr bwMode="auto">
          <a:xfrm>
            <a:off x="4343400" y="1447800"/>
            <a:ext cx="1600200" cy="366713"/>
          </a:xfrm>
          <a:prstGeom prst="rect">
            <a:avLst/>
          </a:prstGeom>
          <a:noFill/>
          <a:ln w="12700">
            <a:noFill/>
            <a:miter lim="800000"/>
            <a:headEnd/>
            <a:tailEnd/>
          </a:ln>
        </p:spPr>
        <p:txBody>
          <a:bodyPr>
            <a:spAutoFit/>
          </a:bodyPr>
          <a:lstStyle/>
          <a:p>
            <a:pPr>
              <a:spcBef>
                <a:spcPct val="50000"/>
              </a:spcBef>
            </a:pPr>
            <a:r>
              <a:rPr lang="en-US" sz="1800"/>
              <a:t>Overfitting</a:t>
            </a:r>
            <a:endParaRPr lang="en-US" sz="1800">
              <a:sym typeface="Symbol" pitchFamily="18" charset="2"/>
            </a:endParaRPr>
          </a:p>
        </p:txBody>
      </p:sp>
      <p:sp>
        <p:nvSpPr>
          <p:cNvPr id="69638" name="Text Box 6"/>
          <p:cNvSpPr txBox="1">
            <a:spLocks noChangeArrowheads="1"/>
          </p:cNvSpPr>
          <p:nvPr/>
        </p:nvSpPr>
        <p:spPr bwMode="auto">
          <a:xfrm>
            <a:off x="457200" y="5881688"/>
            <a:ext cx="8458200" cy="366712"/>
          </a:xfrm>
          <a:prstGeom prst="rect">
            <a:avLst/>
          </a:prstGeom>
          <a:noFill/>
          <a:ln w="12700">
            <a:noFill/>
            <a:miter lim="800000"/>
            <a:headEnd/>
            <a:tailEnd/>
          </a:ln>
        </p:spPr>
        <p:txBody>
          <a:bodyPr>
            <a:spAutoFit/>
          </a:bodyPr>
          <a:lstStyle/>
          <a:p>
            <a:pPr>
              <a:spcBef>
                <a:spcPct val="50000"/>
              </a:spcBef>
            </a:pPr>
            <a:r>
              <a:rPr lang="en-US" sz="1800"/>
              <a:t>Underfitting</a:t>
            </a:r>
            <a:r>
              <a:rPr lang="en-US" sz="1800" b="0"/>
              <a:t>: when model is too simple, both training and test errors are large </a:t>
            </a:r>
            <a:endParaRPr lang="en-US" sz="1800" b="0">
              <a:sym typeface="Symbol" pitchFamily="18" charset="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Overfitting due to Noise </a:t>
            </a:r>
          </a:p>
        </p:txBody>
      </p:sp>
      <p:pic>
        <p:nvPicPr>
          <p:cNvPr id="70659" name="Picture 3"/>
          <p:cNvPicPr>
            <a:picLocks noChangeAspect="1" noChangeArrowheads="1"/>
          </p:cNvPicPr>
          <p:nvPr/>
        </p:nvPicPr>
        <p:blipFill>
          <a:blip r:embed="rId2"/>
          <a:srcRect t="4819" b="3615"/>
          <a:stretch>
            <a:fillRect/>
          </a:stretch>
        </p:blipFill>
        <p:spPr bwMode="auto">
          <a:xfrm>
            <a:off x="1295400" y="1066800"/>
            <a:ext cx="6324600" cy="4343400"/>
          </a:xfrm>
          <a:prstGeom prst="rect">
            <a:avLst/>
          </a:prstGeom>
          <a:noFill/>
          <a:ln w="12700">
            <a:noFill/>
            <a:miter lim="800000"/>
            <a:headEnd/>
            <a:tailEnd/>
          </a:ln>
        </p:spPr>
      </p:pic>
      <p:sp>
        <p:nvSpPr>
          <p:cNvPr id="70660" name="Text Box 4"/>
          <p:cNvSpPr txBox="1">
            <a:spLocks noChangeArrowheads="1"/>
          </p:cNvSpPr>
          <p:nvPr/>
        </p:nvSpPr>
        <p:spPr bwMode="auto">
          <a:xfrm>
            <a:off x="1676400" y="5715000"/>
            <a:ext cx="5791200" cy="366713"/>
          </a:xfrm>
          <a:prstGeom prst="rect">
            <a:avLst/>
          </a:prstGeom>
          <a:noFill/>
          <a:ln w="12700">
            <a:noFill/>
            <a:miter lim="800000"/>
            <a:headEnd/>
            <a:tailEnd/>
          </a:ln>
        </p:spPr>
        <p:txBody>
          <a:bodyPr>
            <a:spAutoFit/>
          </a:bodyPr>
          <a:lstStyle/>
          <a:p>
            <a:pPr>
              <a:spcBef>
                <a:spcPct val="50000"/>
              </a:spcBef>
            </a:pPr>
            <a:r>
              <a:rPr lang="en-US" sz="1800"/>
              <a:t>Decision boundary is distorted by noise point</a:t>
            </a:r>
            <a:endParaRPr lang="en-US" sz="1800">
              <a:sym typeface="Symbol" pitchFamily="18" charset="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81000" y="152400"/>
            <a:ext cx="8610600" cy="533400"/>
          </a:xfrm>
        </p:spPr>
        <p:txBody>
          <a:bodyPr>
            <a:normAutofit fontScale="90000"/>
          </a:bodyPr>
          <a:lstStyle/>
          <a:p>
            <a:r>
              <a:rPr lang="en-US" smtClean="0"/>
              <a:t>Overfitting due to Insufficient Examples</a:t>
            </a:r>
          </a:p>
        </p:txBody>
      </p:sp>
      <p:sp>
        <p:nvSpPr>
          <p:cNvPr id="71683" name="Text Box 3"/>
          <p:cNvSpPr txBox="1">
            <a:spLocks noChangeArrowheads="1"/>
          </p:cNvSpPr>
          <p:nvPr/>
        </p:nvSpPr>
        <p:spPr bwMode="auto">
          <a:xfrm>
            <a:off x="609600" y="4724400"/>
            <a:ext cx="7620000" cy="1603375"/>
          </a:xfrm>
          <a:prstGeom prst="rect">
            <a:avLst/>
          </a:prstGeom>
          <a:noFill/>
          <a:ln w="12700">
            <a:noFill/>
            <a:miter lim="800000"/>
            <a:headEnd/>
            <a:tailEnd/>
          </a:ln>
        </p:spPr>
        <p:txBody>
          <a:bodyPr>
            <a:spAutoFit/>
          </a:bodyPr>
          <a:lstStyle/>
          <a:p>
            <a:pPr>
              <a:spcBef>
                <a:spcPct val="50000"/>
              </a:spcBef>
            </a:pPr>
            <a:r>
              <a:rPr lang="en-US" sz="1800">
                <a:sym typeface="Symbol" pitchFamily="18" charset="2"/>
              </a:rPr>
              <a:t>Lack of data points in the lower half of the diagram makes it difficult to predict correctly the class labels of that region </a:t>
            </a:r>
          </a:p>
          <a:p>
            <a:pPr>
              <a:spcBef>
                <a:spcPct val="50000"/>
              </a:spcBef>
            </a:pPr>
            <a:r>
              <a:rPr lang="en-US" sz="1800"/>
              <a:t>- Insufficient number of training records in the region causes the decision tree to predict the test examples using other training records that are irrelevant to the classification task</a:t>
            </a:r>
            <a:endParaRPr lang="en-US" sz="1800">
              <a:sym typeface="Symbol" pitchFamily="18" charset="2"/>
            </a:endParaRPr>
          </a:p>
        </p:txBody>
      </p:sp>
      <p:pic>
        <p:nvPicPr>
          <p:cNvPr id="71684" name="Picture 4"/>
          <p:cNvPicPr>
            <a:picLocks noChangeAspect="1" noChangeArrowheads="1"/>
          </p:cNvPicPr>
          <p:nvPr>
            <p:ph idx="1"/>
          </p:nvPr>
        </p:nvPicPr>
        <p:blipFill>
          <a:blip r:embed="rId2"/>
          <a:srcRect l="7072" t="4857" r="5357" b="4857"/>
          <a:stretch>
            <a:fillRect/>
          </a:stretch>
        </p:blipFill>
        <p:spPr>
          <a:xfrm>
            <a:off x="1828800" y="1117600"/>
            <a:ext cx="4470400" cy="3454400"/>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Notes on Overfitting</a:t>
            </a:r>
          </a:p>
        </p:txBody>
      </p:sp>
      <p:sp>
        <p:nvSpPr>
          <p:cNvPr id="72707" name="Rectangle 3"/>
          <p:cNvSpPr>
            <a:spLocks noGrp="1" noChangeArrowheads="1"/>
          </p:cNvSpPr>
          <p:nvPr>
            <p:ph type="body" idx="1"/>
          </p:nvPr>
        </p:nvSpPr>
        <p:spPr/>
        <p:txBody>
          <a:bodyPr/>
          <a:lstStyle/>
          <a:p>
            <a:r>
              <a:rPr lang="en-US" smtClean="0"/>
              <a:t>Overfitting results in decision trees that are more complex than necessary</a:t>
            </a:r>
          </a:p>
          <a:p>
            <a:endParaRPr lang="en-US" smtClean="0"/>
          </a:p>
          <a:p>
            <a:r>
              <a:rPr lang="en-US" smtClean="0"/>
              <a:t>Training error no longer provides a good estimate of how well the tree will perform on previously unseen records</a:t>
            </a:r>
          </a:p>
          <a:p>
            <a:endParaRPr lang="en-US" smtClean="0"/>
          </a:p>
          <a:p>
            <a:r>
              <a:rPr lang="en-US" smtClean="0"/>
              <a:t>Need new ways for estimating errors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Estimating Generalization Errors</a:t>
            </a:r>
          </a:p>
        </p:txBody>
      </p:sp>
      <p:sp>
        <p:nvSpPr>
          <p:cNvPr id="73731" name="Rectangle 3"/>
          <p:cNvSpPr>
            <a:spLocks noGrp="1" noChangeArrowheads="1"/>
          </p:cNvSpPr>
          <p:nvPr>
            <p:ph type="body" idx="1"/>
          </p:nvPr>
        </p:nvSpPr>
        <p:spPr/>
        <p:txBody>
          <a:bodyPr>
            <a:normAutofit lnSpcReduction="10000"/>
          </a:bodyPr>
          <a:lstStyle/>
          <a:p>
            <a:pPr>
              <a:lnSpc>
                <a:spcPct val="80000"/>
              </a:lnSpc>
            </a:pPr>
            <a:r>
              <a:rPr lang="en-US" sz="2400" smtClean="0">
                <a:solidFill>
                  <a:srgbClr val="FF0000"/>
                </a:solidFill>
              </a:rPr>
              <a:t>Re-substitution errors:</a:t>
            </a:r>
            <a:r>
              <a:rPr lang="en-US" sz="2400" smtClean="0"/>
              <a:t> error on training (</a:t>
            </a:r>
            <a:r>
              <a:rPr lang="en-US" sz="2400" smtClean="0">
                <a:sym typeface="Symbol" pitchFamily="18" charset="2"/>
              </a:rPr>
              <a:t> </a:t>
            </a:r>
            <a:r>
              <a:rPr lang="en-US" sz="2400" smtClean="0"/>
              <a:t>e(t) )</a:t>
            </a:r>
          </a:p>
          <a:p>
            <a:pPr>
              <a:lnSpc>
                <a:spcPct val="80000"/>
              </a:lnSpc>
            </a:pPr>
            <a:r>
              <a:rPr lang="en-US" sz="2400" smtClean="0">
                <a:solidFill>
                  <a:srgbClr val="FF0000"/>
                </a:solidFill>
              </a:rPr>
              <a:t>Generalization errors:</a:t>
            </a:r>
            <a:r>
              <a:rPr lang="en-US" sz="2400" smtClean="0"/>
              <a:t> error on testing (</a:t>
            </a:r>
            <a:r>
              <a:rPr lang="en-US" sz="2400" smtClean="0">
                <a:sym typeface="Symbol" pitchFamily="18" charset="2"/>
              </a:rPr>
              <a:t></a:t>
            </a:r>
            <a:r>
              <a:rPr lang="en-US" sz="2400" smtClean="0"/>
              <a:t> e’(t))</a:t>
            </a:r>
          </a:p>
          <a:p>
            <a:pPr lvl="4">
              <a:lnSpc>
                <a:spcPct val="80000"/>
              </a:lnSpc>
            </a:pPr>
            <a:endParaRPr lang="en-US" sz="600" smtClean="0"/>
          </a:p>
          <a:p>
            <a:pPr>
              <a:lnSpc>
                <a:spcPct val="80000"/>
              </a:lnSpc>
            </a:pPr>
            <a:r>
              <a:rPr lang="en-US" sz="2400" smtClean="0"/>
              <a:t>Methods for estimating generalization errors:</a:t>
            </a:r>
          </a:p>
          <a:p>
            <a:pPr lvl="1">
              <a:lnSpc>
                <a:spcPct val="80000"/>
              </a:lnSpc>
            </a:pPr>
            <a:r>
              <a:rPr lang="en-US" sz="2400" smtClean="0">
                <a:solidFill>
                  <a:srgbClr val="FF0000"/>
                </a:solidFill>
              </a:rPr>
              <a:t>Optimistic approach:</a:t>
            </a:r>
            <a:r>
              <a:rPr lang="en-US" sz="2400" smtClean="0"/>
              <a:t>  e’(t) = e(t)</a:t>
            </a:r>
          </a:p>
          <a:p>
            <a:pPr lvl="1">
              <a:lnSpc>
                <a:spcPct val="80000"/>
              </a:lnSpc>
            </a:pPr>
            <a:r>
              <a:rPr lang="en-US" sz="2400" smtClean="0">
                <a:solidFill>
                  <a:srgbClr val="FF0000"/>
                </a:solidFill>
              </a:rPr>
              <a:t>Pessimistic approach:</a:t>
            </a:r>
            <a:r>
              <a:rPr lang="en-US" sz="2400" smtClean="0"/>
              <a:t> </a:t>
            </a:r>
          </a:p>
          <a:p>
            <a:pPr lvl="2">
              <a:lnSpc>
                <a:spcPct val="80000"/>
              </a:lnSpc>
            </a:pPr>
            <a:r>
              <a:rPr lang="en-US" sz="2000" smtClean="0"/>
              <a:t>  For each leaf node: e’(t) = (e(t)+0.5) </a:t>
            </a:r>
          </a:p>
          <a:p>
            <a:pPr lvl="2">
              <a:lnSpc>
                <a:spcPct val="80000"/>
              </a:lnSpc>
            </a:pPr>
            <a:r>
              <a:rPr lang="en-US" sz="2000" smtClean="0"/>
              <a:t>  Total errors: e’(T) = </a:t>
            </a:r>
            <a:r>
              <a:rPr lang="en-US" sz="2000" smtClean="0">
                <a:sym typeface="Symbol" pitchFamily="18" charset="2"/>
              </a:rPr>
              <a:t>e(T) + N  0.5 (N: number of leaf nodes)</a:t>
            </a:r>
          </a:p>
          <a:p>
            <a:pPr lvl="2">
              <a:lnSpc>
                <a:spcPct val="80000"/>
              </a:lnSpc>
            </a:pPr>
            <a:r>
              <a:rPr lang="en-US" sz="2000" smtClean="0">
                <a:sym typeface="Symbol" pitchFamily="18" charset="2"/>
              </a:rPr>
              <a:t>  For a tree with 30 leaf nodes and 10 errors on training </a:t>
            </a:r>
            <a:br>
              <a:rPr lang="en-US" sz="2000" smtClean="0">
                <a:sym typeface="Symbol" pitchFamily="18" charset="2"/>
              </a:rPr>
            </a:br>
            <a:r>
              <a:rPr lang="en-US" sz="2000" smtClean="0">
                <a:sym typeface="Symbol" pitchFamily="18" charset="2"/>
              </a:rPr>
              <a:t>    (out of 1000 instances):</a:t>
            </a:r>
            <a:br>
              <a:rPr lang="en-US" sz="2000" smtClean="0">
                <a:sym typeface="Symbol" pitchFamily="18" charset="2"/>
              </a:rPr>
            </a:br>
            <a:r>
              <a:rPr lang="en-US" sz="2000" smtClean="0">
                <a:sym typeface="Symbol" pitchFamily="18" charset="2"/>
              </a:rPr>
              <a:t>          Training error = 10/1000 = 1%</a:t>
            </a:r>
          </a:p>
          <a:p>
            <a:pPr lvl="2">
              <a:lnSpc>
                <a:spcPct val="80000"/>
              </a:lnSpc>
              <a:buFont typeface="Wingdings" pitchFamily="2" charset="2"/>
              <a:buNone/>
            </a:pPr>
            <a:r>
              <a:rPr lang="en-US" sz="2000" smtClean="0">
                <a:sym typeface="Symbol" pitchFamily="18" charset="2"/>
              </a:rPr>
              <a:t>          Generalization error = (10 + 300.5)/1000 = 2.5%</a:t>
            </a:r>
          </a:p>
          <a:p>
            <a:pPr lvl="1">
              <a:lnSpc>
                <a:spcPct val="80000"/>
              </a:lnSpc>
            </a:pPr>
            <a:r>
              <a:rPr lang="en-US" sz="2400" smtClean="0">
                <a:solidFill>
                  <a:srgbClr val="FF0000"/>
                </a:solidFill>
                <a:sym typeface="Symbol" pitchFamily="18" charset="2"/>
              </a:rPr>
              <a:t>Reduced error pruning (REP):</a:t>
            </a:r>
          </a:p>
          <a:p>
            <a:pPr lvl="2">
              <a:lnSpc>
                <a:spcPct val="80000"/>
              </a:lnSpc>
            </a:pPr>
            <a:r>
              <a:rPr lang="en-US" sz="2000" smtClean="0">
                <a:sym typeface="Symbol" pitchFamily="18" charset="2"/>
              </a:rPr>
              <a:t> uses validation data set to estimate generalization</a:t>
            </a:r>
            <a:br>
              <a:rPr lang="en-US" sz="2000" smtClean="0">
                <a:sym typeface="Symbol" pitchFamily="18" charset="2"/>
              </a:rPr>
            </a:br>
            <a:r>
              <a:rPr lang="en-US" sz="2000" smtClean="0">
                <a:sym typeface="Symbol" pitchFamily="18" charset="2"/>
              </a:rPr>
              <a:t>    error</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mtClean="0"/>
              <a:t>Occam’s Razor</a:t>
            </a:r>
          </a:p>
        </p:txBody>
      </p:sp>
      <p:sp>
        <p:nvSpPr>
          <p:cNvPr id="74755" name="Rectangle 3"/>
          <p:cNvSpPr>
            <a:spLocks noGrp="1" noChangeArrowheads="1"/>
          </p:cNvSpPr>
          <p:nvPr>
            <p:ph type="body" idx="1"/>
          </p:nvPr>
        </p:nvSpPr>
        <p:spPr/>
        <p:txBody>
          <a:bodyPr>
            <a:normAutofit lnSpcReduction="10000"/>
          </a:bodyPr>
          <a:lstStyle/>
          <a:p>
            <a:r>
              <a:rPr lang="en-US" smtClean="0"/>
              <a:t>Given two models of similar generalization errors,  one should prefer the simpler model over the more complex model</a:t>
            </a:r>
          </a:p>
          <a:p>
            <a:endParaRPr lang="en-US" smtClean="0"/>
          </a:p>
          <a:p>
            <a:r>
              <a:rPr lang="en-US" smtClean="0"/>
              <a:t> For complex models, there is a greater chance that it was fitted accidentally by errors in data</a:t>
            </a:r>
          </a:p>
          <a:p>
            <a:endParaRPr lang="en-US" smtClean="0"/>
          </a:p>
          <a:p>
            <a:r>
              <a:rPr lang="en-US" smtClean="0"/>
              <a:t> Therefore, one should include model complexity when evaluating a model</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normAutofit fontScale="90000"/>
          </a:bodyPr>
          <a:lstStyle/>
          <a:p>
            <a:r>
              <a:rPr lang="en-US" dirty="0" smtClean="0"/>
              <a:t>Minimum Description Length (MDL)</a:t>
            </a:r>
          </a:p>
        </p:txBody>
      </p:sp>
      <p:sp>
        <p:nvSpPr>
          <p:cNvPr id="33798" name="Rectangle 3"/>
          <p:cNvSpPr>
            <a:spLocks noGrp="1" noChangeArrowheads="1"/>
          </p:cNvSpPr>
          <p:nvPr>
            <p:ph type="body" idx="1"/>
          </p:nvPr>
        </p:nvSpPr>
        <p:spPr>
          <a:xfrm>
            <a:off x="457200" y="3714750"/>
            <a:ext cx="8229600" cy="2533650"/>
          </a:xfrm>
        </p:spPr>
        <p:txBody>
          <a:bodyPr/>
          <a:lstStyle/>
          <a:p>
            <a:pPr marL="342900" indent="-342900">
              <a:lnSpc>
                <a:spcPct val="90000"/>
              </a:lnSpc>
            </a:pPr>
            <a:r>
              <a:rPr lang="en-US" sz="2400" dirty="0" smtClean="0">
                <a:solidFill>
                  <a:srgbClr val="FF0000"/>
                </a:solidFill>
              </a:rPr>
              <a:t>Cost(</a:t>
            </a:r>
            <a:r>
              <a:rPr lang="en-US" sz="2400" dirty="0" err="1" smtClean="0">
                <a:solidFill>
                  <a:srgbClr val="FF0000"/>
                </a:solidFill>
              </a:rPr>
              <a:t>Model,Data</a:t>
            </a:r>
            <a:r>
              <a:rPr lang="en-US" sz="2400" dirty="0" smtClean="0">
                <a:solidFill>
                  <a:srgbClr val="FF0000"/>
                </a:solidFill>
              </a:rPr>
              <a:t>) = Cost(</a:t>
            </a:r>
            <a:r>
              <a:rPr lang="en-US" sz="2400" dirty="0" err="1" smtClean="0">
                <a:solidFill>
                  <a:srgbClr val="FF0000"/>
                </a:solidFill>
              </a:rPr>
              <a:t>Data|Model</a:t>
            </a:r>
            <a:r>
              <a:rPr lang="en-US" sz="2400" dirty="0" smtClean="0">
                <a:solidFill>
                  <a:srgbClr val="FF0000"/>
                </a:solidFill>
              </a:rPr>
              <a:t>) + Cost(Model)</a:t>
            </a:r>
          </a:p>
          <a:p>
            <a:pPr marL="742950" lvl="1" indent="-285750">
              <a:lnSpc>
                <a:spcPct val="90000"/>
              </a:lnSpc>
            </a:pPr>
            <a:r>
              <a:rPr lang="en-US" sz="2400" dirty="0" smtClean="0"/>
              <a:t>Cost is the number of bits needed for encoding.</a:t>
            </a:r>
          </a:p>
          <a:p>
            <a:pPr marL="742950" lvl="1" indent="-285750">
              <a:lnSpc>
                <a:spcPct val="90000"/>
              </a:lnSpc>
            </a:pPr>
            <a:r>
              <a:rPr lang="en-US" sz="2400" dirty="0" smtClean="0"/>
              <a:t>Search for the least costly model.</a:t>
            </a:r>
          </a:p>
          <a:p>
            <a:pPr marL="342900" indent="-342900">
              <a:lnSpc>
                <a:spcPct val="90000"/>
              </a:lnSpc>
            </a:pPr>
            <a:r>
              <a:rPr lang="en-US" sz="2400" dirty="0" smtClean="0"/>
              <a:t>Cost(</a:t>
            </a:r>
            <a:r>
              <a:rPr lang="en-US" sz="2400" dirty="0" err="1" smtClean="0"/>
              <a:t>Data|Model</a:t>
            </a:r>
            <a:r>
              <a:rPr lang="en-US" sz="2400" dirty="0" smtClean="0"/>
              <a:t>) encodes the misclassification errors.</a:t>
            </a:r>
          </a:p>
          <a:p>
            <a:pPr marL="342900" indent="-342900">
              <a:lnSpc>
                <a:spcPct val="90000"/>
              </a:lnSpc>
            </a:pPr>
            <a:r>
              <a:rPr lang="en-US" sz="2400" dirty="0" smtClean="0"/>
              <a:t>Cost(Model) uses node encoding (number of children) plus splitting condition encoding.</a:t>
            </a:r>
          </a:p>
        </p:txBody>
      </p:sp>
      <p:graphicFrame>
        <p:nvGraphicFramePr>
          <p:cNvPr id="33794" name="Object 4"/>
          <p:cNvGraphicFramePr>
            <a:graphicFrameLocks noChangeAspect="1"/>
          </p:cNvGraphicFramePr>
          <p:nvPr/>
        </p:nvGraphicFramePr>
        <p:xfrm>
          <a:off x="2209800" y="1143000"/>
          <a:ext cx="4392613" cy="2406650"/>
        </p:xfrm>
        <a:graphic>
          <a:graphicData uri="http://schemas.openxmlformats.org/presentationml/2006/ole">
            <p:oleObj spid="_x0000_s33794" name="VISIO" r:id="rId3" imgW="6346800" imgH="3477960" progId="Visio.Drawing.6">
              <p:embed/>
            </p:oleObj>
          </a:graphicData>
        </a:graphic>
      </p:graphicFrame>
      <p:graphicFrame>
        <p:nvGraphicFramePr>
          <p:cNvPr id="33795" name="Object 5"/>
          <p:cNvGraphicFramePr>
            <a:graphicFrameLocks noChangeAspect="1"/>
          </p:cNvGraphicFramePr>
          <p:nvPr/>
        </p:nvGraphicFramePr>
        <p:xfrm>
          <a:off x="685800" y="1219200"/>
          <a:ext cx="1131888" cy="2133600"/>
        </p:xfrm>
        <a:graphic>
          <a:graphicData uri="http://schemas.openxmlformats.org/presentationml/2006/ole">
            <p:oleObj spid="_x0000_s33795" name="Worksheet" r:id="rId4" imgW="1229106" imgH="2314854" progId="Excel.Sheet.8">
              <p:embed/>
            </p:oleObj>
          </a:graphicData>
        </a:graphic>
      </p:graphicFrame>
      <p:graphicFrame>
        <p:nvGraphicFramePr>
          <p:cNvPr id="33796" name="Object 6"/>
          <p:cNvGraphicFramePr>
            <a:graphicFrameLocks noChangeAspect="1"/>
          </p:cNvGraphicFramePr>
          <p:nvPr/>
        </p:nvGraphicFramePr>
        <p:xfrm>
          <a:off x="7239000" y="1371600"/>
          <a:ext cx="1131888" cy="2133600"/>
        </p:xfrm>
        <a:graphic>
          <a:graphicData uri="http://schemas.openxmlformats.org/presentationml/2006/ole">
            <p:oleObj spid="_x0000_s33796" name="Worksheet" r:id="rId5" imgW="1229106" imgH="2314854" progId="Excel.Sheet.8">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How to Address Overfitting</a:t>
            </a:r>
          </a:p>
        </p:txBody>
      </p:sp>
      <p:sp>
        <p:nvSpPr>
          <p:cNvPr id="75779" name="Rectangle 3"/>
          <p:cNvSpPr>
            <a:spLocks noGrp="1" noChangeArrowheads="1"/>
          </p:cNvSpPr>
          <p:nvPr>
            <p:ph type="body" idx="1"/>
          </p:nvPr>
        </p:nvSpPr>
        <p:spPr>
          <a:xfrm>
            <a:off x="228600" y="1143000"/>
            <a:ext cx="8763000" cy="5181600"/>
          </a:xfrm>
        </p:spPr>
        <p:txBody>
          <a:bodyPr/>
          <a:lstStyle/>
          <a:p>
            <a:r>
              <a:rPr lang="en-US" sz="2400" smtClean="0">
                <a:solidFill>
                  <a:srgbClr val="FF0000"/>
                </a:solidFill>
              </a:rPr>
              <a:t>Pre-Pruning (Early Stopping Rule)</a:t>
            </a:r>
          </a:p>
          <a:p>
            <a:pPr lvl="1"/>
            <a:r>
              <a:rPr lang="en-US" sz="2400" smtClean="0"/>
              <a:t>Stop the algorithm before it becomes a fully-grown tree</a:t>
            </a:r>
          </a:p>
          <a:p>
            <a:pPr lvl="1"/>
            <a:r>
              <a:rPr lang="en-US" sz="2400" smtClean="0"/>
              <a:t>Typical stopping conditions for a node:</a:t>
            </a:r>
          </a:p>
          <a:p>
            <a:pPr lvl="2"/>
            <a:r>
              <a:rPr lang="en-US" sz="2000" smtClean="0"/>
              <a:t> Stop if all instances belong to the same class</a:t>
            </a:r>
          </a:p>
          <a:p>
            <a:pPr lvl="2"/>
            <a:r>
              <a:rPr lang="en-US" sz="2000" smtClean="0"/>
              <a:t> Stop if all the attribute values are the same</a:t>
            </a:r>
          </a:p>
          <a:p>
            <a:pPr lvl="1"/>
            <a:r>
              <a:rPr lang="en-US" sz="2400" smtClean="0"/>
              <a:t>More restrictive conditions:</a:t>
            </a:r>
          </a:p>
          <a:p>
            <a:pPr lvl="2"/>
            <a:r>
              <a:rPr lang="en-US" sz="2000" smtClean="0"/>
              <a:t> Stop if number of instances is less than some user-specified threshold</a:t>
            </a:r>
          </a:p>
          <a:p>
            <a:pPr lvl="2"/>
            <a:r>
              <a:rPr lang="en-US" sz="2000" smtClean="0"/>
              <a:t> Stop if class distribution of instances are independent of the available features (e.g., using </a:t>
            </a:r>
            <a:r>
              <a:rPr lang="en-US" sz="2000" smtClean="0">
                <a:sym typeface="Symbol" pitchFamily="18" charset="2"/>
              </a:rPr>
              <a:t></a:t>
            </a:r>
            <a:r>
              <a:rPr lang="en-US" sz="2000" baseline="30000" smtClean="0">
                <a:sym typeface="Symbol" pitchFamily="18" charset="2"/>
              </a:rPr>
              <a:t> 2</a:t>
            </a:r>
            <a:r>
              <a:rPr lang="en-US" sz="2000" smtClean="0">
                <a:sym typeface="Symbol" pitchFamily="18" charset="2"/>
              </a:rPr>
              <a:t> test)</a:t>
            </a:r>
            <a:endParaRPr lang="en-US" sz="2000" baseline="30000" smtClean="0"/>
          </a:p>
          <a:p>
            <a:pPr lvl="2"/>
            <a:r>
              <a:rPr lang="en-US" sz="2000" smtClean="0"/>
              <a:t> Stop if expanding the current node does not improve impurity</a:t>
            </a:r>
            <a:br>
              <a:rPr lang="en-US" sz="2000" smtClean="0"/>
            </a:br>
            <a:r>
              <a:rPr lang="en-US" sz="2000" smtClean="0"/>
              <a:t>    measures (e.g., Gini or information gain).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dirty="0" smtClean="0"/>
              <a:t>Decision Trees</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How to Address Overfitting…</a:t>
            </a:r>
          </a:p>
        </p:txBody>
      </p:sp>
      <p:sp>
        <p:nvSpPr>
          <p:cNvPr id="76803" name="Rectangle 3"/>
          <p:cNvSpPr>
            <a:spLocks noGrp="1" noChangeArrowheads="1"/>
          </p:cNvSpPr>
          <p:nvPr>
            <p:ph type="body" idx="1"/>
          </p:nvPr>
        </p:nvSpPr>
        <p:spPr/>
        <p:txBody>
          <a:bodyPr/>
          <a:lstStyle/>
          <a:p>
            <a:r>
              <a:rPr lang="en-US" smtClean="0">
                <a:solidFill>
                  <a:srgbClr val="FF0000"/>
                </a:solidFill>
              </a:rPr>
              <a:t>Post-pruning</a:t>
            </a:r>
          </a:p>
          <a:p>
            <a:pPr lvl="1"/>
            <a:r>
              <a:rPr lang="en-US" smtClean="0"/>
              <a:t>Grow decision tree to its entirety</a:t>
            </a:r>
          </a:p>
          <a:p>
            <a:pPr lvl="1"/>
            <a:r>
              <a:rPr lang="en-US" smtClean="0"/>
              <a:t>Trim the nodes of the decision tree in a bottom-up fashion</a:t>
            </a:r>
          </a:p>
          <a:p>
            <a:pPr lvl="1"/>
            <a:r>
              <a:rPr lang="en-US" smtClean="0"/>
              <a:t>If generalization error improves after trimming, replace sub-tree by a leaf node.</a:t>
            </a:r>
          </a:p>
          <a:p>
            <a:pPr lvl="1"/>
            <a:r>
              <a:rPr lang="en-US" smtClean="0"/>
              <a:t>Class label of leaf node is determined from majority class of instances in the sub-tree</a:t>
            </a:r>
          </a:p>
          <a:p>
            <a:pPr lvl="1"/>
            <a:r>
              <a:rPr lang="en-US" smtClean="0"/>
              <a:t>Can use MDL for post-pruning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mtClean="0"/>
              <a:t>Oblique Decision Trees</a:t>
            </a:r>
          </a:p>
        </p:txBody>
      </p:sp>
      <p:pic>
        <p:nvPicPr>
          <p:cNvPr id="83971" name="Picture 3"/>
          <p:cNvPicPr>
            <a:picLocks noChangeAspect="1" noChangeArrowheads="1"/>
          </p:cNvPicPr>
          <p:nvPr/>
        </p:nvPicPr>
        <p:blipFill>
          <a:blip r:embed="rId2"/>
          <a:srcRect l="7353" t="6654" r="7353" b="5882"/>
          <a:stretch>
            <a:fillRect/>
          </a:stretch>
        </p:blipFill>
        <p:spPr bwMode="auto">
          <a:xfrm>
            <a:off x="228600" y="1066800"/>
            <a:ext cx="4953000" cy="3810000"/>
          </a:xfrm>
          <a:prstGeom prst="rect">
            <a:avLst/>
          </a:prstGeom>
          <a:noFill/>
          <a:ln w="12700">
            <a:noFill/>
            <a:miter lim="800000"/>
            <a:headEnd/>
            <a:tailEnd/>
          </a:ln>
        </p:spPr>
      </p:pic>
      <p:grpSp>
        <p:nvGrpSpPr>
          <p:cNvPr id="2" name="Group 4"/>
          <p:cNvGrpSpPr>
            <a:grpSpLocks/>
          </p:cNvGrpSpPr>
          <p:nvPr/>
        </p:nvGrpSpPr>
        <p:grpSpPr bwMode="auto">
          <a:xfrm>
            <a:off x="5638800" y="1981200"/>
            <a:ext cx="3200400" cy="2286000"/>
            <a:chOff x="3552" y="1248"/>
            <a:chExt cx="2016" cy="1440"/>
          </a:xfrm>
        </p:grpSpPr>
        <p:sp>
          <p:nvSpPr>
            <p:cNvPr id="83974" name="Oval 5"/>
            <p:cNvSpPr>
              <a:spLocks noChangeArrowheads="1"/>
            </p:cNvSpPr>
            <p:nvPr/>
          </p:nvSpPr>
          <p:spPr bwMode="auto">
            <a:xfrm>
              <a:off x="4080" y="1248"/>
              <a:ext cx="1008" cy="480"/>
            </a:xfrm>
            <a:prstGeom prst="ellipse">
              <a:avLst/>
            </a:prstGeom>
            <a:noFill/>
            <a:ln w="38100">
              <a:solidFill>
                <a:srgbClr val="FF0000"/>
              </a:solidFill>
              <a:round/>
              <a:headEnd/>
              <a:tailEnd/>
            </a:ln>
          </p:spPr>
          <p:txBody>
            <a:bodyPr wrap="none" anchor="ctr"/>
            <a:lstStyle/>
            <a:p>
              <a:pPr algn="ctr"/>
              <a:r>
                <a:rPr lang="en-US" sz="2000"/>
                <a:t>x + y &lt; 1</a:t>
              </a:r>
            </a:p>
          </p:txBody>
        </p:sp>
        <p:sp>
          <p:nvSpPr>
            <p:cNvPr id="83975" name="Line 6"/>
            <p:cNvSpPr>
              <a:spLocks noChangeShapeType="1"/>
            </p:cNvSpPr>
            <p:nvPr/>
          </p:nvSpPr>
          <p:spPr bwMode="auto">
            <a:xfrm flipH="1">
              <a:off x="4032" y="1728"/>
              <a:ext cx="528" cy="480"/>
            </a:xfrm>
            <a:prstGeom prst="line">
              <a:avLst/>
            </a:prstGeom>
            <a:noFill/>
            <a:ln w="12700">
              <a:solidFill>
                <a:schemeClr val="tx1"/>
              </a:solidFill>
              <a:round/>
              <a:headEnd/>
              <a:tailEnd type="triangle" w="med" len="med"/>
            </a:ln>
          </p:spPr>
          <p:txBody>
            <a:bodyPr/>
            <a:lstStyle/>
            <a:p>
              <a:endParaRPr lang="en-US"/>
            </a:p>
          </p:txBody>
        </p:sp>
        <p:sp>
          <p:nvSpPr>
            <p:cNvPr id="83976" name="Line 7"/>
            <p:cNvSpPr>
              <a:spLocks noChangeShapeType="1"/>
            </p:cNvSpPr>
            <p:nvPr/>
          </p:nvSpPr>
          <p:spPr bwMode="auto">
            <a:xfrm>
              <a:off x="4560" y="1728"/>
              <a:ext cx="624" cy="432"/>
            </a:xfrm>
            <a:prstGeom prst="line">
              <a:avLst/>
            </a:prstGeom>
            <a:noFill/>
            <a:ln w="12700">
              <a:solidFill>
                <a:schemeClr val="tx1"/>
              </a:solidFill>
              <a:round/>
              <a:headEnd/>
              <a:tailEnd type="triangle" w="med" len="med"/>
            </a:ln>
          </p:spPr>
          <p:txBody>
            <a:bodyPr/>
            <a:lstStyle/>
            <a:p>
              <a:endParaRPr lang="en-US"/>
            </a:p>
          </p:txBody>
        </p:sp>
        <p:sp>
          <p:nvSpPr>
            <p:cNvPr id="83977" name="Rectangle 8"/>
            <p:cNvSpPr>
              <a:spLocks noChangeArrowheads="1"/>
            </p:cNvSpPr>
            <p:nvPr/>
          </p:nvSpPr>
          <p:spPr bwMode="auto">
            <a:xfrm>
              <a:off x="3552" y="2208"/>
              <a:ext cx="816" cy="480"/>
            </a:xfrm>
            <a:prstGeom prst="rect">
              <a:avLst/>
            </a:prstGeom>
            <a:noFill/>
            <a:ln w="25400">
              <a:solidFill>
                <a:srgbClr val="1C5A61"/>
              </a:solidFill>
              <a:miter lim="800000"/>
              <a:headEnd/>
              <a:tailEnd/>
            </a:ln>
          </p:spPr>
          <p:txBody>
            <a:bodyPr wrap="none" anchor="ctr"/>
            <a:lstStyle/>
            <a:p>
              <a:pPr algn="ctr"/>
              <a:r>
                <a:rPr lang="en-US" sz="1800"/>
                <a:t>Class = </a:t>
              </a:r>
              <a:r>
                <a:rPr lang="en-US" sz="2400">
                  <a:solidFill>
                    <a:srgbClr val="FF0000"/>
                  </a:solidFill>
                </a:rPr>
                <a:t>+</a:t>
              </a:r>
              <a:r>
                <a:rPr lang="en-US" sz="1800"/>
                <a:t> </a:t>
              </a:r>
            </a:p>
          </p:txBody>
        </p:sp>
        <p:sp>
          <p:nvSpPr>
            <p:cNvPr id="83978" name="Rectangle 9"/>
            <p:cNvSpPr>
              <a:spLocks noChangeArrowheads="1"/>
            </p:cNvSpPr>
            <p:nvPr/>
          </p:nvSpPr>
          <p:spPr bwMode="auto">
            <a:xfrm>
              <a:off x="4752" y="2208"/>
              <a:ext cx="816" cy="480"/>
            </a:xfrm>
            <a:prstGeom prst="rect">
              <a:avLst/>
            </a:prstGeom>
            <a:noFill/>
            <a:ln w="25400">
              <a:solidFill>
                <a:srgbClr val="1C5A61"/>
              </a:solidFill>
              <a:miter lim="800000"/>
              <a:headEnd/>
              <a:tailEnd/>
            </a:ln>
          </p:spPr>
          <p:txBody>
            <a:bodyPr wrap="none" anchor="ctr"/>
            <a:lstStyle/>
            <a:p>
              <a:pPr algn="ctr"/>
              <a:r>
                <a:rPr lang="en-US" sz="1800"/>
                <a:t>Class =     </a:t>
              </a:r>
            </a:p>
          </p:txBody>
        </p:sp>
        <p:sp>
          <p:nvSpPr>
            <p:cNvPr id="83979" name="Oval 10"/>
            <p:cNvSpPr>
              <a:spLocks noChangeArrowheads="1"/>
            </p:cNvSpPr>
            <p:nvPr/>
          </p:nvSpPr>
          <p:spPr bwMode="auto">
            <a:xfrm>
              <a:off x="5376" y="2400"/>
              <a:ext cx="96" cy="96"/>
            </a:xfrm>
            <a:prstGeom prst="ellipse">
              <a:avLst/>
            </a:prstGeom>
            <a:solidFill>
              <a:srgbClr val="0000FF"/>
            </a:solidFill>
            <a:ln w="12700">
              <a:solidFill>
                <a:schemeClr val="tx1"/>
              </a:solidFill>
              <a:round/>
              <a:headEnd/>
              <a:tailEnd/>
            </a:ln>
          </p:spPr>
          <p:txBody>
            <a:bodyPr wrap="none" anchor="ctr"/>
            <a:lstStyle/>
            <a:p>
              <a:endParaRPr lang="en-US"/>
            </a:p>
          </p:txBody>
        </p:sp>
      </p:grpSp>
      <p:sp>
        <p:nvSpPr>
          <p:cNvPr id="959499" name="Text Box 11"/>
          <p:cNvSpPr txBox="1">
            <a:spLocks noChangeArrowheads="1"/>
          </p:cNvSpPr>
          <p:nvPr/>
        </p:nvSpPr>
        <p:spPr bwMode="auto">
          <a:xfrm>
            <a:off x="533400" y="5056188"/>
            <a:ext cx="8001000" cy="1192212"/>
          </a:xfrm>
          <a:prstGeom prst="rect">
            <a:avLst/>
          </a:prstGeom>
          <a:noFill/>
          <a:ln w="12700">
            <a:noFill/>
            <a:miter lim="800000"/>
            <a:headEnd/>
            <a:tailEnd/>
          </a:ln>
        </p:spPr>
        <p:txBody>
          <a:bodyPr>
            <a:spAutoFit/>
          </a:bodyPr>
          <a:lstStyle/>
          <a:p>
            <a:pPr>
              <a:spcBef>
                <a:spcPct val="50000"/>
              </a:spcBef>
              <a:buFontTx/>
              <a:buChar char="•"/>
            </a:pPr>
            <a:r>
              <a:rPr lang="en-US" sz="1800"/>
              <a:t> Test condition may involve multiple attributes</a:t>
            </a:r>
          </a:p>
          <a:p>
            <a:pPr>
              <a:spcBef>
                <a:spcPct val="50000"/>
              </a:spcBef>
              <a:buFontTx/>
              <a:buChar char="•"/>
            </a:pPr>
            <a:r>
              <a:rPr lang="en-US" sz="1800"/>
              <a:t> More expressive representation</a:t>
            </a:r>
          </a:p>
          <a:p>
            <a:pPr>
              <a:spcBef>
                <a:spcPct val="50000"/>
              </a:spcBef>
              <a:buFontTx/>
              <a:buChar char="•"/>
            </a:pPr>
            <a:r>
              <a:rPr lang="en-US" sz="1800"/>
              <a:t> Finding optimal test condition is computationally expensive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9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Model Evaluation</a:t>
            </a:r>
          </a:p>
        </p:txBody>
      </p:sp>
      <p:sp>
        <p:nvSpPr>
          <p:cNvPr id="84995" name="Rectangle 3"/>
          <p:cNvSpPr>
            <a:spLocks noGrp="1" noChangeArrowheads="1"/>
          </p:cNvSpPr>
          <p:nvPr>
            <p:ph type="body" idx="1"/>
          </p:nvPr>
        </p:nvSpPr>
        <p:spPr/>
        <p:txBody>
          <a:bodyPr>
            <a:normAutofit lnSpcReduction="10000"/>
          </a:bodyPr>
          <a:lstStyle/>
          <a:p>
            <a:r>
              <a:rPr lang="en-US" smtClean="0"/>
              <a:t>Metrics for Performance Evaluation</a:t>
            </a:r>
          </a:p>
          <a:p>
            <a:pPr lvl="1"/>
            <a:r>
              <a:rPr lang="en-US" smtClean="0"/>
              <a:t>How to evaluate the performance of a model?</a:t>
            </a:r>
          </a:p>
          <a:p>
            <a:pPr lvl="1">
              <a:buFont typeface="Arial" charset="0"/>
              <a:buNone/>
            </a:pPr>
            <a:endParaRPr lang="en-US" smtClean="0"/>
          </a:p>
          <a:p>
            <a:r>
              <a:rPr lang="en-US" smtClean="0"/>
              <a:t>Methods for Performance Evaluation</a:t>
            </a:r>
          </a:p>
          <a:p>
            <a:pPr lvl="1"/>
            <a:r>
              <a:rPr lang="en-US" smtClean="0"/>
              <a:t>How to obtain reliable estimates?</a:t>
            </a:r>
          </a:p>
          <a:p>
            <a:pPr lvl="1"/>
            <a:endParaRPr lang="en-US" smtClean="0"/>
          </a:p>
          <a:p>
            <a:r>
              <a:rPr lang="en-US" smtClean="0"/>
              <a:t>Methods for Model Comparison</a:t>
            </a:r>
          </a:p>
          <a:p>
            <a:pPr lvl="1"/>
            <a:r>
              <a:rPr lang="en-US" smtClean="0"/>
              <a:t>How to compare the relative performance among competing models?</a:t>
            </a:r>
          </a:p>
          <a:p>
            <a:pPr lvl="1"/>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Model Evaluation</a:t>
            </a:r>
          </a:p>
        </p:txBody>
      </p:sp>
      <p:sp>
        <p:nvSpPr>
          <p:cNvPr id="86019" name="Rectangle 3"/>
          <p:cNvSpPr>
            <a:spLocks noGrp="1" noChangeArrowheads="1"/>
          </p:cNvSpPr>
          <p:nvPr>
            <p:ph type="body" idx="1"/>
          </p:nvPr>
        </p:nvSpPr>
        <p:spPr/>
        <p:txBody>
          <a:bodyPr>
            <a:normAutofit lnSpcReduction="10000"/>
          </a:bodyPr>
          <a:lstStyle/>
          <a:p>
            <a:r>
              <a:rPr lang="en-US" smtClean="0">
                <a:solidFill>
                  <a:srgbClr val="FF0000"/>
                </a:solidFill>
              </a:rPr>
              <a:t>Metrics for Performance Evaluation</a:t>
            </a:r>
          </a:p>
          <a:p>
            <a:pPr lvl="1"/>
            <a:r>
              <a:rPr lang="en-US" smtClean="0"/>
              <a:t>How to evaluate the performance of a model?</a:t>
            </a:r>
          </a:p>
          <a:p>
            <a:pPr lvl="1">
              <a:buFont typeface="Arial" charset="0"/>
              <a:buNone/>
            </a:pPr>
            <a:endParaRPr lang="en-US" smtClean="0"/>
          </a:p>
          <a:p>
            <a:r>
              <a:rPr lang="en-US" smtClean="0"/>
              <a:t>Methods for Performance Evaluation</a:t>
            </a:r>
          </a:p>
          <a:p>
            <a:pPr lvl="1"/>
            <a:r>
              <a:rPr lang="en-US" smtClean="0"/>
              <a:t>How to obtain reliable estimates?</a:t>
            </a:r>
          </a:p>
          <a:p>
            <a:pPr lvl="1"/>
            <a:endParaRPr lang="en-US" smtClean="0"/>
          </a:p>
          <a:p>
            <a:r>
              <a:rPr lang="en-US" smtClean="0"/>
              <a:t>Methods for Model Comparison</a:t>
            </a:r>
          </a:p>
          <a:p>
            <a:pPr lvl="1"/>
            <a:r>
              <a:rPr lang="en-US" smtClean="0"/>
              <a:t>How to compare the relative performance among competing models?</a:t>
            </a:r>
          </a:p>
          <a:p>
            <a:pPr lvl="1"/>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Metrics for Performance Evaluation</a:t>
            </a:r>
          </a:p>
        </p:txBody>
      </p:sp>
      <p:sp>
        <p:nvSpPr>
          <p:cNvPr id="87043" name="Rectangle 3"/>
          <p:cNvSpPr>
            <a:spLocks noGrp="1" noChangeArrowheads="1"/>
          </p:cNvSpPr>
          <p:nvPr>
            <p:ph type="body" idx="1"/>
          </p:nvPr>
        </p:nvSpPr>
        <p:spPr/>
        <p:txBody>
          <a:bodyPr>
            <a:normAutofit/>
          </a:bodyPr>
          <a:lstStyle/>
          <a:p>
            <a:r>
              <a:rPr lang="en-US" sz="2400" dirty="0" smtClean="0"/>
              <a:t>Focus on the predictive capability of a model</a:t>
            </a:r>
          </a:p>
          <a:p>
            <a:pPr lvl="1"/>
            <a:r>
              <a:rPr lang="en-US" sz="2400" dirty="0" smtClean="0"/>
              <a:t>Rather than how fast it takes to classify or build models, scalability, etc.</a:t>
            </a:r>
          </a:p>
          <a:p>
            <a:r>
              <a:rPr lang="en-US" sz="2400" dirty="0" smtClean="0"/>
              <a:t>Confusion Matrix:</a:t>
            </a:r>
          </a:p>
        </p:txBody>
      </p:sp>
      <p:graphicFrame>
        <p:nvGraphicFramePr>
          <p:cNvPr id="963588" name="Group 4"/>
          <p:cNvGraphicFramePr>
            <a:graphicFrameLocks noGrp="1"/>
          </p:cNvGraphicFramePr>
          <p:nvPr/>
        </p:nvGraphicFramePr>
        <p:xfrm>
          <a:off x="381000" y="3378200"/>
          <a:ext cx="6096000" cy="279400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7067" name="Text Box 27"/>
          <p:cNvSpPr txBox="1">
            <a:spLocks noChangeArrowheads="1"/>
          </p:cNvSpPr>
          <p:nvPr/>
        </p:nvSpPr>
        <p:spPr bwMode="auto">
          <a:xfrm>
            <a:off x="6629400" y="4292600"/>
            <a:ext cx="2209800" cy="1262063"/>
          </a:xfrm>
          <a:prstGeom prst="rect">
            <a:avLst/>
          </a:prstGeom>
          <a:noFill/>
          <a:ln w="12700">
            <a:noFill/>
            <a:miter lim="800000"/>
            <a:headEnd/>
            <a:tailEnd/>
          </a:ln>
        </p:spPr>
        <p:txBody>
          <a:bodyPr>
            <a:spAutoFit/>
          </a:bodyPr>
          <a:lstStyle/>
          <a:p>
            <a:pPr>
              <a:spcBef>
                <a:spcPct val="50000"/>
              </a:spcBef>
            </a:pPr>
            <a:r>
              <a:rPr lang="en-US"/>
              <a:t>a: TP (true positive)</a:t>
            </a:r>
          </a:p>
          <a:p>
            <a:pPr>
              <a:spcBef>
                <a:spcPct val="50000"/>
              </a:spcBef>
            </a:pPr>
            <a:r>
              <a:rPr lang="en-US"/>
              <a:t>b: FN (false negative)</a:t>
            </a:r>
          </a:p>
          <a:p>
            <a:pPr>
              <a:spcBef>
                <a:spcPct val="50000"/>
              </a:spcBef>
            </a:pPr>
            <a:r>
              <a:rPr lang="en-US"/>
              <a:t>c: FP (false positive)</a:t>
            </a:r>
          </a:p>
          <a:p>
            <a:pPr>
              <a:spcBef>
                <a:spcPct val="50000"/>
              </a:spcBef>
            </a:pPr>
            <a:r>
              <a:rPr lang="en-US"/>
              <a:t>d: TN (true negative)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fontScale="90000"/>
          </a:bodyPr>
          <a:lstStyle/>
          <a:p>
            <a:r>
              <a:rPr lang="en-US" smtClean="0"/>
              <a:t>Metrics for Performance Evaluation…</a:t>
            </a:r>
          </a:p>
        </p:txBody>
      </p:sp>
      <p:sp>
        <p:nvSpPr>
          <p:cNvPr id="40964" name="Rectangle 3"/>
          <p:cNvSpPr>
            <a:spLocks noGrp="1" noChangeArrowheads="1"/>
          </p:cNvSpPr>
          <p:nvPr>
            <p:ph type="body" idx="1"/>
          </p:nvPr>
        </p:nvSpPr>
        <p:spPr/>
        <p:txBody>
          <a:bodyPr/>
          <a:lstStyle/>
          <a:p>
            <a:endParaRPr lang="en-US" dirty="0" smtClean="0"/>
          </a:p>
          <a:p>
            <a:endParaRPr lang="en-US" dirty="0" smtClean="0"/>
          </a:p>
          <a:p>
            <a:endParaRPr lang="en-US" dirty="0" smtClean="0"/>
          </a:p>
          <a:p>
            <a:endParaRPr lang="en-US" dirty="0" smtClean="0"/>
          </a:p>
          <a:p>
            <a:pPr>
              <a:buNone/>
            </a:pPr>
            <a:endParaRPr lang="en-US" dirty="0" smtClean="0"/>
          </a:p>
          <a:p>
            <a:r>
              <a:rPr lang="en-US" dirty="0" smtClean="0"/>
              <a:t>Most widely-used metric:</a:t>
            </a:r>
          </a:p>
          <a:p>
            <a:endParaRPr lang="en-US" dirty="0" smtClean="0"/>
          </a:p>
        </p:txBody>
      </p:sp>
      <p:graphicFrame>
        <p:nvGraphicFramePr>
          <p:cNvPr id="964612" name="Group 4"/>
          <p:cNvGraphicFramePr>
            <a:graphicFrameLocks noGrp="1"/>
          </p:cNvGraphicFramePr>
          <p:nvPr/>
        </p:nvGraphicFramePr>
        <p:xfrm>
          <a:off x="1447800" y="1752600"/>
          <a:ext cx="6096000" cy="282194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a</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b</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a:t>
                      </a:r>
                      <a:br>
                        <a:rPr kumimoji="0" lang="en-US" sz="20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rgbClr val="FF0000"/>
                          </a:solidFill>
                          <a:effectLst/>
                          <a:latin typeface="Arial" charset="0"/>
                        </a:rPr>
                        <a: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d</a:t>
                      </a:r>
                      <a:br>
                        <a:rPr kumimoji="0" lang="en-US" sz="2000" b="0" i="0" u="none" strike="noStrike" cap="none" normalizeH="0" baseline="0" dirty="0" smtClean="0">
                          <a:ln>
                            <a:noFill/>
                          </a:ln>
                          <a:solidFill>
                            <a:schemeClr val="tx1"/>
                          </a:solidFill>
                          <a:effectLst/>
                          <a:latin typeface="Arial" charset="0"/>
                        </a:rPr>
                      </a:br>
                      <a:r>
                        <a:rPr kumimoji="0" lang="en-US" sz="2000" b="0" i="0" u="none" strike="noStrike" cap="none" normalizeH="0" baseline="0" dirty="0" smtClean="0">
                          <a:ln>
                            <a:noFill/>
                          </a:ln>
                          <a:solidFill>
                            <a:srgbClr val="FF0000"/>
                          </a:solidFill>
                          <a:effectLst/>
                          <a:latin typeface="Arial" charset="0"/>
                        </a:rPr>
                        <a:t>(TN)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62" name="Object 27"/>
          <p:cNvGraphicFramePr>
            <a:graphicFrameLocks noChangeAspect="1"/>
          </p:cNvGraphicFramePr>
          <p:nvPr/>
        </p:nvGraphicFramePr>
        <p:xfrm>
          <a:off x="838200" y="5257800"/>
          <a:ext cx="7583488" cy="969963"/>
        </p:xfrm>
        <a:graphic>
          <a:graphicData uri="http://schemas.openxmlformats.org/presentationml/2006/ole">
            <p:oleObj spid="_x0000_s40962" name="Equation" r:id="rId3" imgW="5663880" imgH="723600" progId="Equation.3">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t>Limitation of Accuracy</a:t>
            </a:r>
          </a:p>
        </p:txBody>
      </p:sp>
      <p:sp>
        <p:nvSpPr>
          <p:cNvPr id="88067" name="Rectangle 3"/>
          <p:cNvSpPr>
            <a:spLocks noGrp="1" noChangeArrowheads="1"/>
          </p:cNvSpPr>
          <p:nvPr>
            <p:ph type="body" idx="1"/>
          </p:nvPr>
        </p:nvSpPr>
        <p:spPr/>
        <p:txBody>
          <a:bodyPr/>
          <a:lstStyle/>
          <a:p>
            <a:r>
              <a:rPr lang="en-US" smtClean="0"/>
              <a:t>Consider a 2-class problem</a:t>
            </a:r>
          </a:p>
          <a:p>
            <a:pPr lvl="1"/>
            <a:r>
              <a:rPr lang="en-US" smtClean="0"/>
              <a:t>Number of Class 0 examples = 9990</a:t>
            </a:r>
          </a:p>
          <a:p>
            <a:pPr lvl="1"/>
            <a:r>
              <a:rPr lang="en-US" smtClean="0"/>
              <a:t>Number of Class 1 examples = 10</a:t>
            </a:r>
          </a:p>
          <a:p>
            <a:pPr lvl="1"/>
            <a:endParaRPr lang="en-US" smtClean="0"/>
          </a:p>
          <a:p>
            <a:r>
              <a:rPr lang="en-US" smtClean="0"/>
              <a:t>If model predicts everything to be class 0, accuracy is 9990/10000 = 99.9 %</a:t>
            </a:r>
          </a:p>
          <a:p>
            <a:pPr lvl="1"/>
            <a:r>
              <a:rPr lang="en-US" smtClean="0"/>
              <a:t>Accuracy is misleading because model does not detect any class 1 example</a:t>
            </a:r>
          </a:p>
          <a:p>
            <a:endParaRPr lang="en-US" smtClean="0"/>
          </a:p>
          <a:p>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Cost Matrix</a:t>
            </a:r>
          </a:p>
        </p:txBody>
      </p:sp>
      <p:graphicFrame>
        <p:nvGraphicFramePr>
          <p:cNvPr id="966659" name="Group 3"/>
          <p:cNvGraphicFramePr>
            <a:graphicFrameLocks noGrp="1"/>
          </p:cNvGraphicFramePr>
          <p:nvPr/>
        </p:nvGraphicFramePr>
        <p:xfrm>
          <a:off x="1447800" y="1625600"/>
          <a:ext cx="6096000" cy="2794000"/>
        </p:xfrm>
        <a:graphic>
          <a:graphicData uri="http://schemas.openxmlformats.org/drawingml/2006/table">
            <a:tbl>
              <a:tblPr/>
              <a:tblGrid>
                <a:gridCol w="1524000"/>
                <a:gridCol w="1524000"/>
                <a:gridCol w="1524000"/>
                <a:gridCol w="1524000"/>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
                      </a:r>
                      <a:br>
                        <a:rPr kumimoji="0" lang="en-US" sz="2400" b="0" i="0" u="none" strike="noStrike" cap="none" normalizeH="0" baseline="0" smtClean="0">
                          <a:ln>
                            <a:noFill/>
                          </a:ln>
                          <a:solidFill>
                            <a:schemeClr val="tx1"/>
                          </a:solidFill>
                          <a:effectLst/>
                          <a:latin typeface="Arial" charset="0"/>
                        </a:rPr>
                      </a:br>
                      <a:endParaRPr kumimoji="0" lang="en-US" sz="2400" b="0"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ACTUAL</a:t>
                      </a:r>
                      <a:br>
                        <a:rPr kumimoji="0" lang="en-US" sz="2400" b="0" i="0" u="none" strike="noStrike" cap="none" normalizeH="0" baseline="0" smtClean="0">
                          <a:ln>
                            <a:noFill/>
                          </a:ln>
                          <a:solidFill>
                            <a:schemeClr val="tx1"/>
                          </a:solidFill>
                          <a:effectLst/>
                          <a:latin typeface="Arial" charset="0"/>
                        </a:rPr>
                      </a:br>
                      <a:r>
                        <a:rPr kumimoji="0" lang="en-US" sz="2400" b="0" i="0" u="none" strike="noStrike" cap="none" normalizeH="0" baseline="0" smtClean="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smtClean="0">
                          <a:ln>
                            <a:noFill/>
                          </a:ln>
                          <a:solidFill>
                            <a:schemeClr val="tx1"/>
                          </a:solidFill>
                          <a:effectLst/>
                          <a:latin typeface="Arial" charset="0"/>
                        </a:rPr>
                        <a:t>C(i|j)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C(Yes|Yes)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C(No|Yes)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C(Yes|No)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smtClean="0">
                          <a:ln>
                            <a:noFill/>
                          </a:ln>
                          <a:solidFill>
                            <a:schemeClr val="tx1"/>
                          </a:solidFill>
                          <a:effectLst/>
                          <a:latin typeface="Arial" charset="0"/>
                        </a:rPr>
                        <a:t>C(No|No)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9114" name="Rectangle 26"/>
          <p:cNvSpPr>
            <a:spLocks noChangeArrowheads="1"/>
          </p:cNvSpPr>
          <p:nvPr/>
        </p:nvSpPr>
        <p:spPr bwMode="auto">
          <a:xfrm>
            <a:off x="685800" y="5105400"/>
            <a:ext cx="7848600" cy="914400"/>
          </a:xfrm>
          <a:prstGeom prst="rect">
            <a:avLst/>
          </a:prstGeom>
          <a:noFill/>
          <a:ln w="12700">
            <a:noFill/>
            <a:miter lim="800000"/>
            <a:headEnd/>
            <a:tailEnd/>
          </a:ln>
        </p:spPr>
        <p:txBody>
          <a:bodyPr lIns="90488" tIns="44450" rIns="90488" bIns="44450"/>
          <a:lstStyle/>
          <a:p>
            <a:pPr marL="292100" indent="-292100">
              <a:spcBef>
                <a:spcPct val="50000"/>
              </a:spcBef>
            </a:pPr>
            <a:r>
              <a:rPr lang="en-US" sz="2400" b="0"/>
              <a:t>C(i|j): Cost of misclassifying class j example as class i</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457200" y="274638"/>
            <a:ext cx="8229600" cy="639762"/>
          </a:xfrm>
        </p:spPr>
        <p:txBody>
          <a:bodyPr>
            <a:normAutofit fontScale="90000"/>
          </a:bodyPr>
          <a:lstStyle/>
          <a:p>
            <a:r>
              <a:rPr lang="en-US" dirty="0" smtClean="0"/>
              <a:t>Cost-Sensitive Measures</a:t>
            </a:r>
          </a:p>
        </p:txBody>
      </p:sp>
      <p:graphicFrame>
        <p:nvGraphicFramePr>
          <p:cNvPr id="41986" name="Object 3"/>
          <p:cNvGraphicFramePr>
            <a:graphicFrameLocks noChangeAspect="1"/>
          </p:cNvGraphicFramePr>
          <p:nvPr/>
        </p:nvGraphicFramePr>
        <p:xfrm>
          <a:off x="2133600" y="990600"/>
          <a:ext cx="4800600" cy="2716213"/>
        </p:xfrm>
        <a:graphic>
          <a:graphicData uri="http://schemas.openxmlformats.org/presentationml/2006/ole">
            <p:oleObj spid="_x0000_s41986" name="Equation" r:id="rId3" imgW="4241520" imgH="2400120" progId="Equation.3">
              <p:embed/>
            </p:oleObj>
          </a:graphicData>
        </a:graphic>
      </p:graphicFrame>
      <p:sp>
        <p:nvSpPr>
          <p:cNvPr id="41989" name="Rectangle 4"/>
          <p:cNvSpPr>
            <a:spLocks noChangeArrowheads="1"/>
          </p:cNvSpPr>
          <p:nvPr/>
        </p:nvSpPr>
        <p:spPr bwMode="auto">
          <a:xfrm>
            <a:off x="152400" y="3962400"/>
            <a:ext cx="8839200" cy="2133600"/>
          </a:xfrm>
          <a:prstGeom prst="rect">
            <a:avLst/>
          </a:prstGeom>
          <a:noFill/>
          <a:ln w="12700">
            <a:noFill/>
            <a:miter lim="800000"/>
            <a:headEnd/>
            <a:tailEnd/>
          </a:ln>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r>
              <a:rPr lang="en-US" sz="2400" b="0"/>
              <a:t>Precision is biased towards C(Yes|Yes) &amp; C(Yes|No)</a:t>
            </a:r>
          </a:p>
          <a:p>
            <a:pPr marL="292100" indent="-292100">
              <a:spcBef>
                <a:spcPct val="10000"/>
              </a:spcBef>
              <a:spcAft>
                <a:spcPts val="400"/>
              </a:spcAft>
              <a:buClr>
                <a:srgbClr val="0C7B9C"/>
              </a:buClr>
              <a:buSzPct val="75000"/>
              <a:buFont typeface="Monotype Sorts" pitchFamily="2" charset="2"/>
              <a:buChar char="l"/>
            </a:pPr>
            <a:r>
              <a:rPr lang="en-US" sz="2400" b="0"/>
              <a:t>Recall is biased towards C(Yes|Yes) &amp; C(No|Yes)</a:t>
            </a:r>
          </a:p>
          <a:p>
            <a:pPr marL="292100" indent="-292100">
              <a:spcBef>
                <a:spcPct val="10000"/>
              </a:spcBef>
              <a:spcAft>
                <a:spcPts val="400"/>
              </a:spcAft>
              <a:buClr>
                <a:srgbClr val="0C7B9C"/>
              </a:buClr>
              <a:buSzPct val="75000"/>
              <a:buFont typeface="Monotype Sorts" pitchFamily="2" charset="2"/>
              <a:buChar char="l"/>
            </a:pPr>
            <a:r>
              <a:rPr lang="en-US" sz="2400" b="0"/>
              <a:t>F-measure is biased towards all except C(No|No)</a:t>
            </a:r>
          </a:p>
        </p:txBody>
      </p:sp>
      <p:graphicFrame>
        <p:nvGraphicFramePr>
          <p:cNvPr id="41987" name="Object 5"/>
          <p:cNvGraphicFramePr>
            <a:graphicFrameLocks noChangeAspect="1"/>
          </p:cNvGraphicFramePr>
          <p:nvPr/>
        </p:nvGraphicFramePr>
        <p:xfrm>
          <a:off x="1371600" y="5410200"/>
          <a:ext cx="6019800" cy="914400"/>
        </p:xfrm>
        <a:graphic>
          <a:graphicData uri="http://schemas.openxmlformats.org/presentationml/2006/ole">
            <p:oleObj spid="_x0000_s41987" name="Equation" r:id="rId4" imgW="5270400" imgH="799920" progId="Equation.3">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mtClean="0"/>
              <a:t>Model Evaluation</a:t>
            </a:r>
          </a:p>
        </p:txBody>
      </p:sp>
      <p:sp>
        <p:nvSpPr>
          <p:cNvPr id="92163" name="Rectangle 3"/>
          <p:cNvSpPr>
            <a:spLocks noGrp="1" noChangeArrowheads="1"/>
          </p:cNvSpPr>
          <p:nvPr>
            <p:ph type="body" idx="1"/>
          </p:nvPr>
        </p:nvSpPr>
        <p:spPr/>
        <p:txBody>
          <a:bodyPr>
            <a:normAutofit lnSpcReduction="10000"/>
          </a:bodyPr>
          <a:lstStyle/>
          <a:p>
            <a:r>
              <a:rPr lang="en-US" smtClean="0"/>
              <a:t>Metrics for Performance Evaluation</a:t>
            </a:r>
          </a:p>
          <a:p>
            <a:pPr lvl="1"/>
            <a:r>
              <a:rPr lang="en-US" smtClean="0"/>
              <a:t>How to evaluate the performance of a model?</a:t>
            </a:r>
          </a:p>
          <a:p>
            <a:pPr lvl="1">
              <a:buFont typeface="Arial" charset="0"/>
              <a:buNone/>
            </a:pPr>
            <a:endParaRPr lang="en-US" smtClean="0"/>
          </a:p>
          <a:p>
            <a:r>
              <a:rPr lang="en-US" smtClean="0">
                <a:solidFill>
                  <a:srgbClr val="FF0000"/>
                </a:solidFill>
              </a:rPr>
              <a:t>Methods for Performance Evaluation</a:t>
            </a:r>
          </a:p>
          <a:p>
            <a:pPr lvl="1"/>
            <a:r>
              <a:rPr lang="en-US" smtClean="0"/>
              <a:t>How to obtain reliable estimates?</a:t>
            </a:r>
          </a:p>
          <a:p>
            <a:pPr lvl="1"/>
            <a:endParaRPr lang="en-US" smtClean="0"/>
          </a:p>
          <a:p>
            <a:r>
              <a:rPr lang="en-US" smtClean="0"/>
              <a:t>Methods for Model Comparison</a:t>
            </a:r>
          </a:p>
          <a:p>
            <a:pPr lvl="1"/>
            <a:r>
              <a:rPr lang="en-US" smtClean="0"/>
              <a:t>How to compare the relative performance among competing models?</a:t>
            </a:r>
          </a:p>
          <a:p>
            <a:pPr lvl="1"/>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t>Example of a Decision Tree</a:t>
            </a:r>
          </a:p>
        </p:txBody>
      </p:sp>
      <p:grpSp>
        <p:nvGrpSpPr>
          <p:cNvPr id="2" name="Group 3"/>
          <p:cNvGrpSpPr>
            <a:grpSpLocks/>
          </p:cNvGrpSpPr>
          <p:nvPr/>
        </p:nvGrpSpPr>
        <p:grpSpPr bwMode="auto">
          <a:xfrm>
            <a:off x="228600" y="1371600"/>
            <a:ext cx="3587750" cy="4311650"/>
            <a:chOff x="288" y="951"/>
            <a:chExt cx="2260" cy="2716"/>
          </a:xfrm>
        </p:grpSpPr>
        <p:graphicFrame>
          <p:nvGraphicFramePr>
            <p:cNvPr id="3074" name="Object 4"/>
            <p:cNvGraphicFramePr>
              <a:graphicFrameLocks noChangeAspect="1"/>
            </p:cNvGraphicFramePr>
            <p:nvPr/>
          </p:nvGraphicFramePr>
          <p:xfrm>
            <a:off x="288" y="1344"/>
            <a:ext cx="2246" cy="2323"/>
          </p:xfrm>
          <a:graphic>
            <a:graphicData uri="http://schemas.openxmlformats.org/presentationml/2006/ole">
              <p:oleObj spid="_x0000_s3074" name="Document" r:id="rId3" imgW="5405040" imgH="5780160" progId="Word.Document.8">
                <p:embed/>
              </p:oleObj>
            </a:graphicData>
          </a:graphic>
        </p:graphicFrame>
        <p:sp>
          <p:nvSpPr>
            <p:cNvPr id="3106" name="Text Box 5"/>
            <p:cNvSpPr txBox="1">
              <a:spLocks noChangeArrowheads="1"/>
            </p:cNvSpPr>
            <p:nvPr/>
          </p:nvSpPr>
          <p:spPr bwMode="auto">
            <a:xfrm rot="-2416809">
              <a:off x="672" y="951"/>
              <a:ext cx="792"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3107" name="Text Box 6"/>
            <p:cNvSpPr txBox="1">
              <a:spLocks noChangeArrowheads="1"/>
            </p:cNvSpPr>
            <p:nvPr/>
          </p:nvSpPr>
          <p:spPr bwMode="auto">
            <a:xfrm rot="-2416809">
              <a:off x="1104" y="951"/>
              <a:ext cx="792"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3108" name="Text Box 7"/>
            <p:cNvSpPr txBox="1">
              <a:spLocks noChangeArrowheads="1"/>
            </p:cNvSpPr>
            <p:nvPr/>
          </p:nvSpPr>
          <p:spPr bwMode="auto">
            <a:xfrm rot="-2416809">
              <a:off x="1632" y="951"/>
              <a:ext cx="805"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3109" name="Text Box 8"/>
            <p:cNvSpPr txBox="1">
              <a:spLocks noChangeArrowheads="1"/>
            </p:cNvSpPr>
            <p:nvPr/>
          </p:nvSpPr>
          <p:spPr bwMode="auto">
            <a:xfrm rot="-2416809">
              <a:off x="2112" y="1047"/>
              <a:ext cx="436"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grpSp>
      <p:sp>
        <p:nvSpPr>
          <p:cNvPr id="3077" name="Line 9"/>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p:spPr>
        <p:txBody>
          <a:bodyPr wrap="none" anchor="ctr"/>
          <a:lstStyle/>
          <a:p>
            <a:endParaRPr lang="en-US"/>
          </a:p>
        </p:txBody>
      </p:sp>
      <p:sp>
        <p:nvSpPr>
          <p:cNvPr id="3078" name="Line 10"/>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p:spPr>
        <p:txBody>
          <a:bodyPr wrap="none" anchor="ctr"/>
          <a:lstStyle/>
          <a:p>
            <a:endParaRPr lang="en-US"/>
          </a:p>
        </p:txBody>
      </p:sp>
      <p:sp>
        <p:nvSpPr>
          <p:cNvPr id="3079" name="Line 11"/>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p:spPr>
        <p:txBody>
          <a:bodyPr wrap="none" anchor="ctr"/>
          <a:lstStyle/>
          <a:p>
            <a:endParaRPr lang="en-US"/>
          </a:p>
        </p:txBody>
      </p:sp>
      <p:sp>
        <p:nvSpPr>
          <p:cNvPr id="3080" name="Line 12"/>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p:spPr>
        <p:txBody>
          <a:bodyPr wrap="none" anchor="ctr"/>
          <a:lstStyle/>
          <a:p>
            <a:endParaRPr lang="en-US"/>
          </a:p>
        </p:txBody>
      </p:sp>
      <p:sp>
        <p:nvSpPr>
          <p:cNvPr id="3081" name="Line 13"/>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3082" name="Line 14"/>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3083" name="Text Box 15"/>
          <p:cNvSpPr txBox="1">
            <a:spLocks noChangeArrowheads="1"/>
          </p:cNvSpPr>
          <p:nvPr/>
        </p:nvSpPr>
        <p:spPr bwMode="auto">
          <a:xfrm>
            <a:off x="5788025" y="2720975"/>
            <a:ext cx="936625"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3084" name="Text Box 16"/>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3085" name="Text Box 17"/>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3086" name="AutoShape 18"/>
          <p:cNvSpPr>
            <a:spLocks noChangeArrowheads="1"/>
          </p:cNvSpPr>
          <p:nvPr/>
        </p:nvSpPr>
        <p:spPr bwMode="auto">
          <a:xfrm>
            <a:off x="7005638" y="5029200"/>
            <a:ext cx="627062" cy="366713"/>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3087" name="Text Box 19"/>
          <p:cNvSpPr txBox="1">
            <a:spLocks noChangeArrowheads="1"/>
          </p:cNvSpPr>
          <p:nvPr/>
        </p:nvSpPr>
        <p:spPr bwMode="auto">
          <a:xfrm>
            <a:off x="6929438" y="5029200"/>
            <a:ext cx="685800"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3088" name="AutoShape 20"/>
          <p:cNvSpPr>
            <a:spLocks noChangeArrowheads="1"/>
          </p:cNvSpPr>
          <p:nvPr/>
        </p:nvSpPr>
        <p:spPr bwMode="auto">
          <a:xfrm>
            <a:off x="5513388" y="5046663"/>
            <a:ext cx="654050" cy="363537"/>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3089" name="Text Box 21"/>
          <p:cNvSpPr txBox="1">
            <a:spLocks noChangeArrowheads="1"/>
          </p:cNvSpPr>
          <p:nvPr/>
        </p:nvSpPr>
        <p:spPr bwMode="auto">
          <a:xfrm>
            <a:off x="5610225" y="5032375"/>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3090" name="AutoShape 22"/>
          <p:cNvSpPr>
            <a:spLocks noChangeArrowheads="1"/>
          </p:cNvSpPr>
          <p:nvPr/>
        </p:nvSpPr>
        <p:spPr bwMode="auto">
          <a:xfrm>
            <a:off x="4948238" y="3462338"/>
            <a:ext cx="685800" cy="347662"/>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3091" name="Text Box 23"/>
          <p:cNvSpPr txBox="1">
            <a:spLocks noChangeArrowheads="1"/>
          </p:cNvSpPr>
          <p:nvPr/>
        </p:nvSpPr>
        <p:spPr bwMode="auto">
          <a:xfrm>
            <a:off x="5043488" y="3448050"/>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sp>
        <p:nvSpPr>
          <p:cNvPr id="3092" name="AutoShape 24"/>
          <p:cNvSpPr>
            <a:spLocks noChangeArrowheads="1"/>
          </p:cNvSpPr>
          <p:nvPr/>
        </p:nvSpPr>
        <p:spPr bwMode="auto">
          <a:xfrm>
            <a:off x="7843838" y="4267200"/>
            <a:ext cx="685800" cy="381000"/>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3093" name="Text Box 25"/>
          <p:cNvSpPr txBox="1">
            <a:spLocks noChangeArrowheads="1"/>
          </p:cNvSpPr>
          <p:nvPr/>
        </p:nvSpPr>
        <p:spPr bwMode="auto">
          <a:xfrm>
            <a:off x="7920038" y="4267200"/>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3094" name="Text Box 26"/>
          <p:cNvSpPr txBox="1">
            <a:spLocks noChangeArrowheads="1"/>
          </p:cNvSpPr>
          <p:nvPr/>
        </p:nvSpPr>
        <p:spPr bwMode="auto">
          <a:xfrm>
            <a:off x="5060950" y="298450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3095" name="Text Box 27"/>
          <p:cNvSpPr txBox="1">
            <a:spLocks noChangeArrowheads="1"/>
          </p:cNvSpPr>
          <p:nvPr/>
        </p:nvSpPr>
        <p:spPr bwMode="auto">
          <a:xfrm>
            <a:off x="6926263" y="2984500"/>
            <a:ext cx="442912"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3096" name="Text Box 28"/>
          <p:cNvSpPr txBox="1">
            <a:spLocks noChangeArrowheads="1"/>
          </p:cNvSpPr>
          <p:nvPr/>
        </p:nvSpPr>
        <p:spPr bwMode="auto">
          <a:xfrm>
            <a:off x="7908925" y="3749675"/>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3097" name="Text Box 29"/>
          <p:cNvSpPr txBox="1">
            <a:spLocks noChangeArrowheads="1"/>
          </p:cNvSpPr>
          <p:nvPr/>
        </p:nvSpPr>
        <p:spPr bwMode="auto">
          <a:xfrm>
            <a:off x="5692775" y="3778250"/>
            <a:ext cx="16605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3098" name="Text Box 30"/>
          <p:cNvSpPr txBox="1">
            <a:spLocks noChangeArrowheads="1"/>
          </p:cNvSpPr>
          <p:nvPr/>
        </p:nvSpPr>
        <p:spPr bwMode="auto">
          <a:xfrm>
            <a:off x="5313363" y="4570413"/>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3099" name="Text Box 31"/>
          <p:cNvSpPr txBox="1">
            <a:spLocks noChangeArrowheads="1"/>
          </p:cNvSpPr>
          <p:nvPr/>
        </p:nvSpPr>
        <p:spPr bwMode="auto">
          <a:xfrm>
            <a:off x="7088188" y="4570413"/>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sp>
        <p:nvSpPr>
          <p:cNvPr id="3100" name="Text Box 32"/>
          <p:cNvSpPr txBox="1">
            <a:spLocks noChangeArrowheads="1"/>
          </p:cNvSpPr>
          <p:nvPr/>
        </p:nvSpPr>
        <p:spPr bwMode="auto">
          <a:xfrm>
            <a:off x="6427788" y="1766888"/>
            <a:ext cx="2241550" cy="366712"/>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800" i="1">
                <a:solidFill>
                  <a:srgbClr val="FF0000"/>
                </a:solidFill>
              </a:rPr>
              <a:t>Splitting Attributes</a:t>
            </a:r>
          </a:p>
        </p:txBody>
      </p:sp>
      <p:sp>
        <p:nvSpPr>
          <p:cNvPr id="3101" name="Line 33"/>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p:spPr>
        <p:txBody>
          <a:bodyPr wrap="none" anchor="ctr"/>
          <a:lstStyle/>
          <a:p>
            <a:endParaRPr lang="en-US"/>
          </a:p>
        </p:txBody>
      </p:sp>
      <p:sp>
        <p:nvSpPr>
          <p:cNvPr id="3102" name="AutoShape 34"/>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p>
            <a:endParaRPr lang="en-US"/>
          </a:p>
        </p:txBody>
      </p:sp>
      <p:sp>
        <p:nvSpPr>
          <p:cNvPr id="3103" name="Line 35"/>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p:spPr>
        <p:txBody>
          <a:bodyPr wrap="none" anchor="ctr"/>
          <a:lstStyle/>
          <a:p>
            <a:endParaRPr lang="en-US"/>
          </a:p>
        </p:txBody>
      </p:sp>
      <p:sp>
        <p:nvSpPr>
          <p:cNvPr id="3104" name="Text Box 36"/>
          <p:cNvSpPr txBox="1">
            <a:spLocks noChangeArrowheads="1"/>
          </p:cNvSpPr>
          <p:nvPr/>
        </p:nvSpPr>
        <p:spPr bwMode="auto">
          <a:xfrm>
            <a:off x="762000" y="5867400"/>
            <a:ext cx="25146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Training Data</a:t>
            </a:r>
            <a:endParaRPr lang="en-US" sz="2000" b="0">
              <a:solidFill>
                <a:schemeClr val="bg2"/>
              </a:solidFill>
            </a:endParaRPr>
          </a:p>
        </p:txBody>
      </p:sp>
      <p:sp>
        <p:nvSpPr>
          <p:cNvPr id="3105" name="Text Box 37"/>
          <p:cNvSpPr txBox="1">
            <a:spLocks noChangeArrowheads="1"/>
          </p:cNvSpPr>
          <p:nvPr/>
        </p:nvSpPr>
        <p:spPr bwMode="auto">
          <a:xfrm>
            <a:off x="5029200" y="5835650"/>
            <a:ext cx="3124200" cy="336550"/>
          </a:xfrm>
          <a:prstGeom prst="rect">
            <a:avLst/>
          </a:prstGeom>
          <a:noFill/>
          <a:ln w="12700">
            <a:noFill/>
            <a:miter lim="800000"/>
            <a:headEnd/>
            <a:tailEnd/>
          </a:ln>
        </p:spPr>
        <p:txBody>
          <a:bodyPr>
            <a:spAutoFit/>
          </a:bodyPr>
          <a:lstStyle/>
          <a:p>
            <a:pPr marL="342900" indent="-342900" algn="ctr">
              <a:lnSpc>
                <a:spcPct val="80000"/>
              </a:lnSpc>
              <a:spcBef>
                <a:spcPct val="20000"/>
              </a:spcBef>
              <a:buClr>
                <a:schemeClr val="accent2"/>
              </a:buClr>
              <a:buSzPct val="75000"/>
              <a:buFont typeface="Monotype Sorts" pitchFamily="2" charset="2"/>
              <a:buNone/>
            </a:pPr>
            <a:r>
              <a:rPr lang="en-US" sz="2000">
                <a:solidFill>
                  <a:schemeClr val="tx2"/>
                </a:solidFill>
              </a:rPr>
              <a:t>Model:  Decision Tree</a:t>
            </a:r>
            <a:endParaRPr lang="en-US" sz="2000" b="0">
              <a:solidFill>
                <a:schemeClr val="bg2"/>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fontScale="90000"/>
          </a:bodyPr>
          <a:lstStyle/>
          <a:p>
            <a:r>
              <a:rPr lang="en-US" smtClean="0"/>
              <a:t>Methods for Performance Evaluation</a:t>
            </a:r>
          </a:p>
        </p:txBody>
      </p:sp>
      <p:sp>
        <p:nvSpPr>
          <p:cNvPr id="93187" name="Rectangle 3"/>
          <p:cNvSpPr>
            <a:spLocks noGrp="1" noChangeArrowheads="1"/>
          </p:cNvSpPr>
          <p:nvPr>
            <p:ph type="body" idx="1"/>
          </p:nvPr>
        </p:nvSpPr>
        <p:spPr/>
        <p:txBody>
          <a:bodyPr/>
          <a:lstStyle/>
          <a:p>
            <a:r>
              <a:rPr lang="en-US" smtClean="0"/>
              <a:t>How to obtain a reliable estimate of performance?</a:t>
            </a:r>
          </a:p>
          <a:p>
            <a:endParaRPr lang="en-US" smtClean="0"/>
          </a:p>
          <a:p>
            <a:r>
              <a:rPr lang="en-US" smtClean="0"/>
              <a:t>Performance of a model may depend on other factors besides the learning algorithm:</a:t>
            </a:r>
          </a:p>
          <a:p>
            <a:pPr lvl="1"/>
            <a:r>
              <a:rPr lang="en-US" smtClean="0"/>
              <a:t>Class distribution</a:t>
            </a:r>
          </a:p>
          <a:p>
            <a:pPr lvl="1"/>
            <a:r>
              <a:rPr lang="en-US" smtClean="0"/>
              <a:t>Cost of misclassification</a:t>
            </a:r>
          </a:p>
          <a:p>
            <a:pPr lvl="1"/>
            <a:r>
              <a:rPr lang="en-US" smtClean="0"/>
              <a:t>Size of training and test sets</a:t>
            </a:r>
          </a:p>
          <a:p>
            <a:endParaRPr lang="en-US" smtClean="0"/>
          </a:p>
          <a:p>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mtClean="0"/>
              <a:t>Learning Curve</a:t>
            </a:r>
          </a:p>
        </p:txBody>
      </p:sp>
      <p:grpSp>
        <p:nvGrpSpPr>
          <p:cNvPr id="2" name="Group 3"/>
          <p:cNvGrpSpPr>
            <a:grpSpLocks/>
          </p:cNvGrpSpPr>
          <p:nvPr/>
        </p:nvGrpSpPr>
        <p:grpSpPr bwMode="auto">
          <a:xfrm>
            <a:off x="76200" y="1219200"/>
            <a:ext cx="5715000" cy="4857750"/>
            <a:chOff x="48" y="768"/>
            <a:chExt cx="3600" cy="3060"/>
          </a:xfrm>
        </p:grpSpPr>
        <p:pic>
          <p:nvPicPr>
            <p:cNvPr id="94213" name="Picture 4"/>
            <p:cNvPicPr>
              <a:picLocks noChangeAspect="1" noChangeArrowheads="1"/>
            </p:cNvPicPr>
            <p:nvPr/>
          </p:nvPicPr>
          <p:blipFill>
            <a:blip r:embed="rId2"/>
            <a:srcRect l="5882" r="5882"/>
            <a:stretch>
              <a:fillRect/>
            </a:stretch>
          </p:blipFill>
          <p:spPr bwMode="auto">
            <a:xfrm>
              <a:off x="48" y="768"/>
              <a:ext cx="3600" cy="3060"/>
            </a:xfrm>
            <a:prstGeom prst="rect">
              <a:avLst/>
            </a:prstGeom>
            <a:noFill/>
            <a:ln w="12700">
              <a:noFill/>
              <a:miter lim="800000"/>
              <a:headEnd/>
              <a:tailEnd/>
            </a:ln>
          </p:spPr>
        </p:pic>
        <p:sp>
          <p:nvSpPr>
            <p:cNvPr id="94214" name="Line 5"/>
            <p:cNvSpPr>
              <a:spLocks noChangeShapeType="1"/>
            </p:cNvSpPr>
            <p:nvPr/>
          </p:nvSpPr>
          <p:spPr bwMode="auto">
            <a:xfrm>
              <a:off x="336" y="1214"/>
              <a:ext cx="3168" cy="0"/>
            </a:xfrm>
            <a:prstGeom prst="line">
              <a:avLst/>
            </a:prstGeom>
            <a:noFill/>
            <a:ln w="12700">
              <a:solidFill>
                <a:schemeClr val="tx1"/>
              </a:solidFill>
              <a:prstDash val="dash"/>
              <a:round/>
              <a:headEnd/>
              <a:tailEnd/>
            </a:ln>
          </p:spPr>
          <p:txBody>
            <a:bodyPr/>
            <a:lstStyle/>
            <a:p>
              <a:endParaRPr lang="en-US"/>
            </a:p>
          </p:txBody>
        </p:sp>
      </p:grpSp>
      <p:sp>
        <p:nvSpPr>
          <p:cNvPr id="94212" name="Rectangle 6"/>
          <p:cNvSpPr>
            <a:spLocks noChangeArrowheads="1"/>
          </p:cNvSpPr>
          <p:nvPr/>
        </p:nvSpPr>
        <p:spPr bwMode="auto">
          <a:xfrm>
            <a:off x="5638800" y="1143000"/>
            <a:ext cx="3352800" cy="4922838"/>
          </a:xfrm>
          <a:prstGeom prst="rect">
            <a:avLst/>
          </a:prstGeom>
          <a:noFill/>
          <a:ln w="12700">
            <a:noFill/>
            <a:miter lim="800000"/>
            <a:headEnd/>
            <a:tailEnd/>
          </a:ln>
        </p:spPr>
        <p:txBody>
          <a:bodyPr lIns="90488" tIns="44450" rIns="90488" bIns="44450">
            <a:spAutoFit/>
          </a:bodyPr>
          <a:lstStyle/>
          <a:p>
            <a:pPr marL="292100" indent="-292100">
              <a:spcBef>
                <a:spcPct val="10000"/>
              </a:spcBef>
              <a:spcAft>
                <a:spcPts val="400"/>
              </a:spcAft>
              <a:buClr>
                <a:srgbClr val="0C7B9C"/>
              </a:buClr>
              <a:buSzPct val="75000"/>
              <a:buFont typeface="Monotype Sorts" pitchFamily="2" charset="2"/>
              <a:buChar char="l"/>
            </a:pPr>
            <a:r>
              <a:rPr lang="en-US" sz="2000" b="0"/>
              <a:t>Learning curve shows how accuracy changes with varying sample size</a:t>
            </a:r>
          </a:p>
          <a:p>
            <a:pPr marL="292100" indent="-292100">
              <a:spcBef>
                <a:spcPct val="10000"/>
              </a:spcBef>
              <a:spcAft>
                <a:spcPts val="400"/>
              </a:spcAft>
              <a:buClr>
                <a:srgbClr val="0C7B9C"/>
              </a:buClr>
              <a:buSzPct val="75000"/>
              <a:buFont typeface="Monotype Sorts" pitchFamily="2" charset="2"/>
              <a:buChar char="l"/>
            </a:pPr>
            <a:r>
              <a:rPr lang="en-US" sz="2000" b="0"/>
              <a:t>Requires a sampling schedule for creating learning curve:</a:t>
            </a:r>
          </a:p>
          <a:p>
            <a:pPr marL="800100" lvl="1" indent="-342900">
              <a:spcBef>
                <a:spcPct val="10000"/>
              </a:spcBef>
              <a:spcAft>
                <a:spcPts val="400"/>
              </a:spcAft>
              <a:buClr>
                <a:srgbClr val="0C7B9C"/>
              </a:buClr>
              <a:buSzPct val="75000"/>
              <a:buFont typeface="Monotype Sorts" pitchFamily="2" charset="2"/>
              <a:buChar char="l"/>
            </a:pPr>
            <a:r>
              <a:rPr lang="en-US" sz="2000" b="0"/>
              <a:t>Arithmetic sampling</a:t>
            </a:r>
            <a:br>
              <a:rPr lang="en-US" sz="2000" b="0"/>
            </a:br>
            <a:r>
              <a:rPr lang="en-US" sz="2000" b="0"/>
              <a:t>(Langley, et al)</a:t>
            </a:r>
          </a:p>
          <a:p>
            <a:pPr marL="800100" lvl="1" indent="-342900">
              <a:spcBef>
                <a:spcPct val="10000"/>
              </a:spcBef>
              <a:spcAft>
                <a:spcPts val="400"/>
              </a:spcAft>
              <a:buClr>
                <a:srgbClr val="0C7B9C"/>
              </a:buClr>
              <a:buSzPct val="75000"/>
              <a:buFont typeface="Monotype Sorts" pitchFamily="2" charset="2"/>
              <a:buChar char="l"/>
            </a:pPr>
            <a:r>
              <a:rPr lang="en-US" sz="2000" b="0"/>
              <a:t>Geometric sampling</a:t>
            </a:r>
            <a:br>
              <a:rPr lang="en-US" sz="2000" b="0"/>
            </a:br>
            <a:r>
              <a:rPr lang="en-US" sz="2000" b="0"/>
              <a:t>(Provost et al)</a:t>
            </a:r>
          </a:p>
          <a:p>
            <a:pPr marL="292100" indent="-292100">
              <a:spcBef>
                <a:spcPct val="10000"/>
              </a:spcBef>
              <a:spcAft>
                <a:spcPts val="400"/>
              </a:spcAft>
              <a:buClr>
                <a:srgbClr val="0C7B9C"/>
              </a:buClr>
              <a:buSzPct val="75000"/>
              <a:buFont typeface="Monotype Sorts" pitchFamily="2" charset="2"/>
              <a:buNone/>
            </a:pPr>
            <a:endParaRPr lang="en-US" sz="2000" b="0"/>
          </a:p>
          <a:p>
            <a:pPr marL="292100" indent="-292100">
              <a:spcBef>
                <a:spcPct val="10000"/>
              </a:spcBef>
              <a:spcAft>
                <a:spcPts val="400"/>
              </a:spcAft>
              <a:buClr>
                <a:srgbClr val="0C7B9C"/>
              </a:buClr>
              <a:buSzPct val="75000"/>
              <a:buFont typeface="Monotype Sorts" pitchFamily="2" charset="2"/>
              <a:buNone/>
            </a:pPr>
            <a:r>
              <a:rPr lang="en-US" sz="2000" b="0"/>
              <a:t>Effect of small sample size:</a:t>
            </a:r>
          </a:p>
          <a:p>
            <a:pPr marL="800100" lvl="1" indent="-342900">
              <a:spcBef>
                <a:spcPct val="10000"/>
              </a:spcBef>
              <a:spcAft>
                <a:spcPts val="400"/>
              </a:spcAft>
              <a:buClr>
                <a:srgbClr val="0C7B9C"/>
              </a:buClr>
              <a:buSzPct val="75000"/>
              <a:buFontTx/>
              <a:buChar char="-"/>
            </a:pPr>
            <a:r>
              <a:rPr lang="en-US" sz="2000" b="0"/>
              <a:t>Bias in the estimate</a:t>
            </a:r>
          </a:p>
          <a:p>
            <a:pPr marL="800100" lvl="1" indent="-342900">
              <a:spcBef>
                <a:spcPct val="10000"/>
              </a:spcBef>
              <a:spcAft>
                <a:spcPts val="400"/>
              </a:spcAft>
              <a:buClr>
                <a:srgbClr val="0C7B9C"/>
              </a:buClr>
              <a:buSzPct val="75000"/>
              <a:buFontTx/>
              <a:buChar char="-"/>
            </a:pPr>
            <a:r>
              <a:rPr lang="en-US" sz="2000" b="0"/>
              <a:t>Variance of estimate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mtClean="0"/>
              <a:t>Methods of Estimation</a:t>
            </a:r>
          </a:p>
        </p:txBody>
      </p:sp>
      <p:sp>
        <p:nvSpPr>
          <p:cNvPr id="95235" name="Rectangle 3"/>
          <p:cNvSpPr>
            <a:spLocks noGrp="1" noChangeArrowheads="1"/>
          </p:cNvSpPr>
          <p:nvPr>
            <p:ph type="body" idx="1"/>
          </p:nvPr>
        </p:nvSpPr>
        <p:spPr>
          <a:xfrm>
            <a:off x="304800" y="990600"/>
            <a:ext cx="8580438" cy="5181600"/>
          </a:xfrm>
        </p:spPr>
        <p:txBody>
          <a:bodyPr/>
          <a:lstStyle/>
          <a:p>
            <a:pPr>
              <a:lnSpc>
                <a:spcPct val="90000"/>
              </a:lnSpc>
            </a:pPr>
            <a:r>
              <a:rPr lang="en-US" sz="2400" smtClean="0"/>
              <a:t>Holdout</a:t>
            </a:r>
          </a:p>
          <a:p>
            <a:pPr lvl="1">
              <a:lnSpc>
                <a:spcPct val="90000"/>
              </a:lnSpc>
            </a:pPr>
            <a:r>
              <a:rPr lang="en-US" sz="2400" smtClean="0"/>
              <a:t>Reserve 2/3 for training and 1/3 for testing </a:t>
            </a:r>
          </a:p>
          <a:p>
            <a:pPr>
              <a:lnSpc>
                <a:spcPct val="90000"/>
              </a:lnSpc>
            </a:pPr>
            <a:r>
              <a:rPr lang="en-US" sz="2400" smtClean="0"/>
              <a:t>Random subsampling</a:t>
            </a:r>
          </a:p>
          <a:p>
            <a:pPr lvl="1">
              <a:lnSpc>
                <a:spcPct val="90000"/>
              </a:lnSpc>
            </a:pPr>
            <a:r>
              <a:rPr lang="en-US" sz="2400" smtClean="0"/>
              <a:t>Repeated holdout</a:t>
            </a:r>
          </a:p>
          <a:p>
            <a:pPr>
              <a:lnSpc>
                <a:spcPct val="90000"/>
              </a:lnSpc>
            </a:pPr>
            <a:r>
              <a:rPr lang="en-US" sz="2400" smtClean="0"/>
              <a:t>Cross validation</a:t>
            </a:r>
          </a:p>
          <a:p>
            <a:pPr lvl="1">
              <a:lnSpc>
                <a:spcPct val="90000"/>
              </a:lnSpc>
            </a:pPr>
            <a:r>
              <a:rPr lang="en-US" sz="2400" smtClean="0"/>
              <a:t>Partition data into k disjoint subsets</a:t>
            </a:r>
          </a:p>
          <a:p>
            <a:pPr lvl="1">
              <a:lnSpc>
                <a:spcPct val="90000"/>
              </a:lnSpc>
            </a:pPr>
            <a:r>
              <a:rPr lang="en-US" sz="2400" smtClean="0"/>
              <a:t>k-fold: train on k-1 partitions, test on the remaining one</a:t>
            </a:r>
          </a:p>
          <a:p>
            <a:pPr lvl="1">
              <a:lnSpc>
                <a:spcPct val="90000"/>
              </a:lnSpc>
            </a:pPr>
            <a:r>
              <a:rPr lang="en-US" sz="2400" smtClean="0"/>
              <a:t>Leave-one-out:   k=n</a:t>
            </a:r>
          </a:p>
          <a:p>
            <a:pPr>
              <a:lnSpc>
                <a:spcPct val="90000"/>
              </a:lnSpc>
            </a:pPr>
            <a:r>
              <a:rPr lang="en-US" sz="2400" smtClean="0"/>
              <a:t>Stratified sampling </a:t>
            </a:r>
          </a:p>
          <a:p>
            <a:pPr lvl="1">
              <a:lnSpc>
                <a:spcPct val="90000"/>
              </a:lnSpc>
            </a:pPr>
            <a:r>
              <a:rPr lang="en-US" sz="2400" smtClean="0"/>
              <a:t>oversampling vs undersampling</a:t>
            </a:r>
          </a:p>
          <a:p>
            <a:pPr>
              <a:lnSpc>
                <a:spcPct val="90000"/>
              </a:lnSpc>
            </a:pPr>
            <a:r>
              <a:rPr lang="en-US" sz="2400" smtClean="0"/>
              <a:t>Bootstrap</a:t>
            </a:r>
          </a:p>
          <a:p>
            <a:pPr lvl="1">
              <a:lnSpc>
                <a:spcPct val="90000"/>
              </a:lnSpc>
            </a:pPr>
            <a:r>
              <a:rPr lang="en-US" sz="2400" smtClean="0"/>
              <a:t>Sampling with replacement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mtClean="0"/>
              <a:t>Model Evaluation</a:t>
            </a:r>
          </a:p>
        </p:txBody>
      </p:sp>
      <p:sp>
        <p:nvSpPr>
          <p:cNvPr id="96259" name="Rectangle 3"/>
          <p:cNvSpPr>
            <a:spLocks noGrp="1" noChangeArrowheads="1"/>
          </p:cNvSpPr>
          <p:nvPr>
            <p:ph type="body" idx="1"/>
          </p:nvPr>
        </p:nvSpPr>
        <p:spPr/>
        <p:txBody>
          <a:bodyPr>
            <a:normAutofit lnSpcReduction="10000"/>
          </a:bodyPr>
          <a:lstStyle/>
          <a:p>
            <a:r>
              <a:rPr lang="en-US" smtClean="0"/>
              <a:t>Metrics for Performance Evaluation</a:t>
            </a:r>
          </a:p>
          <a:p>
            <a:pPr lvl="1"/>
            <a:r>
              <a:rPr lang="en-US" smtClean="0"/>
              <a:t>How to evaluate the performance of a model?</a:t>
            </a:r>
          </a:p>
          <a:p>
            <a:pPr lvl="1">
              <a:buFont typeface="Arial" charset="0"/>
              <a:buNone/>
            </a:pPr>
            <a:endParaRPr lang="en-US" smtClean="0"/>
          </a:p>
          <a:p>
            <a:r>
              <a:rPr lang="en-US" smtClean="0"/>
              <a:t>Methods for Performance Evaluation</a:t>
            </a:r>
          </a:p>
          <a:p>
            <a:pPr lvl="1"/>
            <a:r>
              <a:rPr lang="en-US" smtClean="0"/>
              <a:t>How to obtain reliable estimates?</a:t>
            </a:r>
          </a:p>
          <a:p>
            <a:pPr lvl="1"/>
            <a:endParaRPr lang="en-US" smtClean="0"/>
          </a:p>
          <a:p>
            <a:r>
              <a:rPr lang="en-US" smtClean="0">
                <a:solidFill>
                  <a:srgbClr val="FF0000"/>
                </a:solidFill>
              </a:rPr>
              <a:t>Methods for Model Comparison</a:t>
            </a:r>
          </a:p>
          <a:p>
            <a:pPr lvl="1"/>
            <a:r>
              <a:rPr lang="en-US" smtClean="0"/>
              <a:t>How to compare the relative performance among competing models?</a:t>
            </a:r>
          </a:p>
          <a:p>
            <a:pPr lvl="1"/>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81000" y="152400"/>
            <a:ext cx="8534400" cy="533400"/>
          </a:xfrm>
        </p:spPr>
        <p:txBody>
          <a:bodyPr>
            <a:normAutofit fontScale="90000"/>
          </a:bodyPr>
          <a:lstStyle/>
          <a:p>
            <a:r>
              <a:rPr lang="en-US" smtClean="0"/>
              <a:t>ROC (Receiver Operating Characteristic)</a:t>
            </a:r>
          </a:p>
        </p:txBody>
      </p:sp>
      <p:sp>
        <p:nvSpPr>
          <p:cNvPr id="97283" name="Rectangle 3"/>
          <p:cNvSpPr>
            <a:spLocks noGrp="1" noChangeArrowheads="1"/>
          </p:cNvSpPr>
          <p:nvPr>
            <p:ph type="body" idx="1"/>
          </p:nvPr>
        </p:nvSpPr>
        <p:spPr/>
        <p:txBody>
          <a:bodyPr>
            <a:normAutofit lnSpcReduction="10000"/>
          </a:bodyPr>
          <a:lstStyle/>
          <a:p>
            <a:pPr>
              <a:lnSpc>
                <a:spcPct val="90000"/>
              </a:lnSpc>
            </a:pPr>
            <a:r>
              <a:rPr lang="en-US" smtClean="0"/>
              <a:t>Developed in 1950s for signal detection theory to analyze noisy signals </a:t>
            </a:r>
          </a:p>
          <a:p>
            <a:pPr lvl="1">
              <a:lnSpc>
                <a:spcPct val="90000"/>
              </a:lnSpc>
            </a:pPr>
            <a:r>
              <a:rPr lang="en-US" smtClean="0"/>
              <a:t>Characterize the trade-off between positive hits and false alarms</a:t>
            </a:r>
          </a:p>
          <a:p>
            <a:pPr>
              <a:lnSpc>
                <a:spcPct val="90000"/>
              </a:lnSpc>
            </a:pPr>
            <a:r>
              <a:rPr lang="en-US" smtClean="0"/>
              <a:t>ROC curve plots TP (on the y-axis) against FP (on the x-axis)</a:t>
            </a:r>
          </a:p>
          <a:p>
            <a:pPr>
              <a:lnSpc>
                <a:spcPct val="90000"/>
              </a:lnSpc>
            </a:pPr>
            <a:r>
              <a:rPr lang="en-US" smtClean="0"/>
              <a:t>Performance of each classifier represented as a point on the ROC curve</a:t>
            </a:r>
          </a:p>
          <a:p>
            <a:pPr lvl="1">
              <a:lnSpc>
                <a:spcPct val="90000"/>
              </a:lnSpc>
            </a:pPr>
            <a:r>
              <a:rPr lang="en-US" smtClean="0"/>
              <a:t>changing the threshold of algorithm, sample distribution or cost matrix changes the location of the point</a:t>
            </a:r>
          </a:p>
          <a:p>
            <a:pPr>
              <a:lnSpc>
                <a:spcPct val="90000"/>
              </a:lnSpc>
            </a:pPr>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t>ROC Curve</a:t>
            </a:r>
          </a:p>
        </p:txBody>
      </p:sp>
      <p:pic>
        <p:nvPicPr>
          <p:cNvPr id="98307" name="Picture 3"/>
          <p:cNvPicPr>
            <a:picLocks noChangeAspect="1" noChangeArrowheads="1"/>
          </p:cNvPicPr>
          <p:nvPr/>
        </p:nvPicPr>
        <p:blipFill>
          <a:blip r:embed="rId2"/>
          <a:srcRect l="4286" r="5714"/>
          <a:stretch>
            <a:fillRect/>
          </a:stretch>
        </p:blipFill>
        <p:spPr bwMode="auto">
          <a:xfrm>
            <a:off x="0" y="1828800"/>
            <a:ext cx="4343400" cy="3619500"/>
          </a:xfrm>
          <a:prstGeom prst="rect">
            <a:avLst/>
          </a:prstGeom>
          <a:noFill/>
          <a:ln w="12700">
            <a:noFill/>
            <a:miter lim="800000"/>
            <a:headEnd/>
            <a:tailEnd/>
          </a:ln>
        </p:spPr>
      </p:pic>
      <p:sp>
        <p:nvSpPr>
          <p:cNvPr id="98308" name="Oval 4"/>
          <p:cNvSpPr>
            <a:spLocks noChangeArrowheads="1"/>
          </p:cNvSpPr>
          <p:nvPr/>
        </p:nvSpPr>
        <p:spPr bwMode="auto">
          <a:xfrm>
            <a:off x="5273675" y="3886200"/>
            <a:ext cx="76200" cy="76200"/>
          </a:xfrm>
          <a:prstGeom prst="ellipse">
            <a:avLst/>
          </a:prstGeom>
          <a:solidFill>
            <a:srgbClr val="000000"/>
          </a:solidFill>
          <a:ln w="12700">
            <a:solidFill>
              <a:schemeClr val="tx1"/>
            </a:solidFill>
            <a:round/>
            <a:headEnd/>
            <a:tailEnd/>
          </a:ln>
        </p:spPr>
        <p:txBody>
          <a:bodyPr wrap="none" anchor="ctr"/>
          <a:lstStyle/>
          <a:p>
            <a:endParaRPr lang="en-US"/>
          </a:p>
        </p:txBody>
      </p:sp>
      <p:grpSp>
        <p:nvGrpSpPr>
          <p:cNvPr id="2" name="Group 5"/>
          <p:cNvGrpSpPr>
            <a:grpSpLocks/>
          </p:cNvGrpSpPr>
          <p:nvPr/>
        </p:nvGrpSpPr>
        <p:grpSpPr bwMode="auto">
          <a:xfrm>
            <a:off x="457200" y="1676400"/>
            <a:ext cx="8534400" cy="4648200"/>
            <a:chOff x="288" y="1056"/>
            <a:chExt cx="5376" cy="2928"/>
          </a:xfrm>
        </p:grpSpPr>
        <p:pic>
          <p:nvPicPr>
            <p:cNvPr id="98311" name="Picture 6"/>
            <p:cNvPicPr>
              <a:picLocks noChangeAspect="1" noChangeArrowheads="1"/>
            </p:cNvPicPr>
            <p:nvPr/>
          </p:nvPicPr>
          <p:blipFill>
            <a:blip r:embed="rId3"/>
            <a:srcRect l="3069" r="6557"/>
            <a:stretch>
              <a:fillRect/>
            </a:stretch>
          </p:blipFill>
          <p:spPr bwMode="auto">
            <a:xfrm>
              <a:off x="2736" y="1056"/>
              <a:ext cx="2928" cy="2928"/>
            </a:xfrm>
            <a:prstGeom prst="rect">
              <a:avLst/>
            </a:prstGeom>
            <a:noFill/>
            <a:ln w="12700">
              <a:noFill/>
              <a:miter lim="800000"/>
              <a:headEnd/>
              <a:tailEnd/>
            </a:ln>
          </p:spPr>
        </p:pic>
        <p:sp>
          <p:nvSpPr>
            <p:cNvPr id="98312" name="Text Box 7"/>
            <p:cNvSpPr txBox="1">
              <a:spLocks noChangeArrowheads="1"/>
            </p:cNvSpPr>
            <p:nvPr/>
          </p:nvSpPr>
          <p:spPr bwMode="auto">
            <a:xfrm>
              <a:off x="288" y="3408"/>
              <a:ext cx="3360" cy="538"/>
            </a:xfrm>
            <a:prstGeom prst="rect">
              <a:avLst/>
            </a:prstGeom>
            <a:noFill/>
            <a:ln w="12700">
              <a:noFill/>
              <a:miter lim="800000"/>
              <a:headEnd/>
              <a:tailEnd/>
            </a:ln>
          </p:spPr>
          <p:txBody>
            <a:bodyPr>
              <a:spAutoFit/>
            </a:bodyPr>
            <a:lstStyle/>
            <a:p>
              <a:pPr>
                <a:spcBef>
                  <a:spcPct val="50000"/>
                </a:spcBef>
              </a:pPr>
              <a:r>
                <a:rPr lang="en-US" sz="2000"/>
                <a:t>At threshold t:</a:t>
              </a:r>
            </a:p>
            <a:p>
              <a:pPr>
                <a:spcBef>
                  <a:spcPct val="50000"/>
                </a:spcBef>
              </a:pPr>
              <a:r>
                <a:rPr lang="en-US" sz="2000"/>
                <a:t>TP=0.5, FN=0.5, FP=0.12, FN=0.88</a:t>
              </a:r>
            </a:p>
          </p:txBody>
        </p:sp>
        <p:sp>
          <p:nvSpPr>
            <p:cNvPr id="98313" name="Line 8"/>
            <p:cNvSpPr>
              <a:spLocks noChangeShapeType="1"/>
            </p:cNvSpPr>
            <p:nvPr/>
          </p:nvSpPr>
          <p:spPr bwMode="auto">
            <a:xfrm flipV="1">
              <a:off x="2160" y="2544"/>
              <a:ext cx="1104" cy="1104"/>
            </a:xfrm>
            <a:prstGeom prst="line">
              <a:avLst/>
            </a:prstGeom>
            <a:noFill/>
            <a:ln w="38100">
              <a:solidFill>
                <a:schemeClr val="tx1"/>
              </a:solidFill>
              <a:prstDash val="sysDot"/>
              <a:round/>
              <a:headEnd/>
              <a:tailEnd type="triangle" w="med" len="med"/>
            </a:ln>
          </p:spPr>
          <p:txBody>
            <a:bodyPr/>
            <a:lstStyle/>
            <a:p>
              <a:endParaRPr lang="en-US"/>
            </a:p>
          </p:txBody>
        </p:sp>
      </p:grpSp>
      <p:sp>
        <p:nvSpPr>
          <p:cNvPr id="98310" name="Text Box 9"/>
          <p:cNvSpPr txBox="1">
            <a:spLocks noChangeArrowheads="1"/>
          </p:cNvSpPr>
          <p:nvPr/>
        </p:nvSpPr>
        <p:spPr bwMode="auto">
          <a:xfrm>
            <a:off x="228600" y="1066800"/>
            <a:ext cx="8229600" cy="779463"/>
          </a:xfrm>
          <a:prstGeom prst="rect">
            <a:avLst/>
          </a:prstGeom>
          <a:noFill/>
          <a:ln w="12700">
            <a:noFill/>
            <a:miter lim="800000"/>
            <a:headEnd/>
            <a:tailEnd/>
          </a:ln>
        </p:spPr>
        <p:txBody>
          <a:bodyPr>
            <a:spAutoFit/>
          </a:bodyPr>
          <a:lstStyle/>
          <a:p>
            <a:pPr>
              <a:spcBef>
                <a:spcPct val="50000"/>
              </a:spcBef>
            </a:pPr>
            <a:r>
              <a:rPr lang="en-US" sz="1800"/>
              <a:t>- 1-dimensional data set containing 2 classes (positive and negative)</a:t>
            </a:r>
          </a:p>
          <a:p>
            <a:pPr>
              <a:spcBef>
                <a:spcPct val="50000"/>
              </a:spcBef>
            </a:pPr>
            <a:r>
              <a:rPr lang="en-US" sz="1800"/>
              <a:t>- any points located at x &gt; t is classified as positive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mtClean="0"/>
              <a:t>ROC Curve</a:t>
            </a:r>
          </a:p>
        </p:txBody>
      </p:sp>
      <p:sp>
        <p:nvSpPr>
          <p:cNvPr id="99331" name="Rectangle 3"/>
          <p:cNvSpPr>
            <a:spLocks noGrp="1" noChangeArrowheads="1"/>
          </p:cNvSpPr>
          <p:nvPr>
            <p:ph type="body" idx="1"/>
          </p:nvPr>
        </p:nvSpPr>
        <p:spPr>
          <a:xfrm>
            <a:off x="304800" y="1143000"/>
            <a:ext cx="4343400" cy="5181600"/>
          </a:xfrm>
        </p:spPr>
        <p:txBody>
          <a:bodyPr/>
          <a:lstStyle/>
          <a:p>
            <a:pPr>
              <a:buFont typeface="Monotype Sorts" pitchFamily="2" charset="2"/>
              <a:buNone/>
            </a:pPr>
            <a:r>
              <a:rPr lang="en-US" sz="2400" smtClean="0"/>
              <a:t>(TP,FP):</a:t>
            </a:r>
          </a:p>
          <a:p>
            <a:r>
              <a:rPr lang="en-US" sz="2400" smtClean="0"/>
              <a:t>(0,0): declare everything</a:t>
            </a:r>
            <a:br>
              <a:rPr lang="en-US" sz="2400" smtClean="0"/>
            </a:br>
            <a:r>
              <a:rPr lang="en-US" sz="2400" smtClean="0"/>
              <a:t>          to be negative class</a:t>
            </a:r>
          </a:p>
          <a:p>
            <a:r>
              <a:rPr lang="en-US" sz="2400" smtClean="0"/>
              <a:t>(1,1): declare everything</a:t>
            </a:r>
            <a:br>
              <a:rPr lang="en-US" sz="2400" smtClean="0"/>
            </a:br>
            <a:r>
              <a:rPr lang="en-US" sz="2400" smtClean="0"/>
              <a:t>         to be positive class</a:t>
            </a:r>
          </a:p>
          <a:p>
            <a:r>
              <a:rPr lang="en-US" sz="2400" smtClean="0"/>
              <a:t>(1,0): ideal</a:t>
            </a:r>
          </a:p>
          <a:p>
            <a:pPr>
              <a:buFont typeface="Monotype Sorts" pitchFamily="2" charset="2"/>
              <a:buNone/>
            </a:pPr>
            <a:endParaRPr lang="en-US" sz="2400" smtClean="0"/>
          </a:p>
          <a:p>
            <a:r>
              <a:rPr lang="en-US" sz="2400" smtClean="0"/>
              <a:t>Diagonal line:</a:t>
            </a:r>
          </a:p>
          <a:p>
            <a:pPr lvl="1"/>
            <a:r>
              <a:rPr lang="en-US" sz="2400" smtClean="0"/>
              <a:t>Random guessing</a:t>
            </a:r>
          </a:p>
          <a:p>
            <a:pPr lvl="1"/>
            <a:r>
              <a:rPr lang="en-US" sz="2400" smtClean="0"/>
              <a:t>Below diagonal line:</a:t>
            </a:r>
          </a:p>
          <a:p>
            <a:pPr lvl="2"/>
            <a:r>
              <a:rPr lang="en-US" sz="2000" smtClean="0"/>
              <a:t> prediction is opposite of the true class</a:t>
            </a:r>
          </a:p>
        </p:txBody>
      </p:sp>
      <p:pic>
        <p:nvPicPr>
          <p:cNvPr id="99332" name="Picture 4"/>
          <p:cNvPicPr>
            <a:picLocks noChangeAspect="1" noChangeArrowheads="1"/>
          </p:cNvPicPr>
          <p:nvPr/>
        </p:nvPicPr>
        <p:blipFill>
          <a:blip r:embed="rId2"/>
          <a:srcRect l="3069" r="6557"/>
          <a:stretch>
            <a:fillRect/>
          </a:stretch>
        </p:blipFill>
        <p:spPr bwMode="auto">
          <a:xfrm>
            <a:off x="4267200" y="1143000"/>
            <a:ext cx="4800600" cy="48006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Using ROC for Model Comparison</a:t>
            </a:r>
          </a:p>
        </p:txBody>
      </p:sp>
      <p:pic>
        <p:nvPicPr>
          <p:cNvPr id="100355" name="Picture 3"/>
          <p:cNvPicPr>
            <a:picLocks noChangeAspect="1" noChangeArrowheads="1"/>
          </p:cNvPicPr>
          <p:nvPr/>
        </p:nvPicPr>
        <p:blipFill>
          <a:blip r:embed="rId2"/>
          <a:srcRect l="5362" r="8220"/>
          <a:stretch>
            <a:fillRect/>
          </a:stretch>
        </p:blipFill>
        <p:spPr bwMode="auto">
          <a:xfrm>
            <a:off x="76200" y="1219200"/>
            <a:ext cx="5257800" cy="4562475"/>
          </a:xfrm>
          <a:prstGeom prst="rect">
            <a:avLst/>
          </a:prstGeom>
          <a:noFill/>
          <a:ln w="12700">
            <a:noFill/>
            <a:miter lim="800000"/>
            <a:headEnd/>
            <a:tailEnd/>
          </a:ln>
        </p:spPr>
      </p:pic>
      <p:sp>
        <p:nvSpPr>
          <p:cNvPr id="100356" name="Rectangle 4"/>
          <p:cNvSpPr>
            <a:spLocks noChangeArrowheads="1"/>
          </p:cNvSpPr>
          <p:nvPr/>
        </p:nvSpPr>
        <p:spPr bwMode="auto">
          <a:xfrm>
            <a:off x="5410200" y="1143000"/>
            <a:ext cx="3581400" cy="5181600"/>
          </a:xfrm>
          <a:prstGeom prst="rect">
            <a:avLst/>
          </a:prstGeom>
          <a:noFill/>
          <a:ln w="12700">
            <a:noFill/>
            <a:miter lim="800000"/>
            <a:headEnd/>
            <a:tailEnd/>
          </a:ln>
        </p:spPr>
        <p:txBody>
          <a:bodyPr lIns="90488" tIns="44450" rIns="90488" bIns="44450"/>
          <a:lstStyle/>
          <a:p>
            <a:pPr marL="292100" indent="-292100">
              <a:spcBef>
                <a:spcPct val="10000"/>
              </a:spcBef>
              <a:spcAft>
                <a:spcPts val="400"/>
              </a:spcAft>
              <a:buClr>
                <a:srgbClr val="0C7B9C"/>
              </a:buClr>
              <a:buSzPct val="75000"/>
              <a:buFont typeface="Monotype Sorts" pitchFamily="2" charset="2"/>
              <a:buChar char="l"/>
            </a:pPr>
            <a:r>
              <a:rPr lang="en-US" sz="2400" b="0"/>
              <a:t>No model consistently outperform the other</a:t>
            </a:r>
          </a:p>
          <a:p>
            <a:pPr marL="800100" lvl="1" indent="-342900">
              <a:spcBef>
                <a:spcPct val="10000"/>
              </a:spcBef>
              <a:spcAft>
                <a:spcPts val="400"/>
              </a:spcAft>
              <a:buClr>
                <a:srgbClr val="0C7B9C"/>
              </a:buClr>
              <a:buSzPct val="75000"/>
              <a:buFont typeface="Monotype Sorts" pitchFamily="2" charset="2"/>
              <a:buChar char="l"/>
            </a:pPr>
            <a:r>
              <a:rPr lang="en-US" sz="2400" b="0"/>
              <a:t>M</a:t>
            </a:r>
            <a:r>
              <a:rPr lang="en-US" sz="2400" b="0" baseline="-25000"/>
              <a:t>1</a:t>
            </a:r>
            <a:r>
              <a:rPr lang="en-US" sz="2400" b="0"/>
              <a:t> is better for small FPR</a:t>
            </a:r>
          </a:p>
          <a:p>
            <a:pPr marL="800100" lvl="1" indent="-342900">
              <a:spcBef>
                <a:spcPct val="10000"/>
              </a:spcBef>
              <a:spcAft>
                <a:spcPts val="400"/>
              </a:spcAft>
              <a:buClr>
                <a:srgbClr val="0C7B9C"/>
              </a:buClr>
              <a:buSzPct val="75000"/>
              <a:buFont typeface="Monotype Sorts" pitchFamily="2" charset="2"/>
              <a:buChar char="l"/>
            </a:pPr>
            <a:r>
              <a:rPr lang="en-US" sz="2400" b="0"/>
              <a:t>M</a:t>
            </a:r>
            <a:r>
              <a:rPr lang="en-US" sz="2400" b="0" baseline="-25000"/>
              <a:t>2</a:t>
            </a:r>
            <a:r>
              <a:rPr lang="en-US" sz="2400" b="0"/>
              <a:t> is better for large FPR</a:t>
            </a:r>
          </a:p>
          <a:p>
            <a:pPr marL="800100" lvl="1" indent="-342900">
              <a:spcBef>
                <a:spcPct val="10000"/>
              </a:spcBef>
              <a:spcAft>
                <a:spcPts val="400"/>
              </a:spcAft>
              <a:buClr>
                <a:srgbClr val="0C7B9C"/>
              </a:buClr>
              <a:buSzPct val="75000"/>
              <a:buFont typeface="Monotype Sorts" pitchFamily="2" charset="2"/>
              <a:buNone/>
            </a:pPr>
            <a:endParaRPr lang="en-US" sz="1000" b="0"/>
          </a:p>
          <a:p>
            <a:pPr marL="292100" indent="-292100">
              <a:spcBef>
                <a:spcPct val="10000"/>
              </a:spcBef>
              <a:spcAft>
                <a:spcPts val="400"/>
              </a:spcAft>
              <a:buClr>
                <a:srgbClr val="0C7B9C"/>
              </a:buClr>
              <a:buSzPct val="75000"/>
              <a:buFont typeface="Monotype Sorts" pitchFamily="2" charset="2"/>
              <a:buChar char="l"/>
            </a:pPr>
            <a:r>
              <a:rPr lang="en-US" sz="2400" b="0"/>
              <a:t>Area Under the ROC curve</a:t>
            </a:r>
          </a:p>
          <a:p>
            <a:pPr marL="800100" lvl="1" indent="-342900">
              <a:spcBef>
                <a:spcPct val="10000"/>
              </a:spcBef>
              <a:spcAft>
                <a:spcPts val="400"/>
              </a:spcAft>
              <a:buClr>
                <a:srgbClr val="0C7B9C"/>
              </a:buClr>
              <a:buSzPct val="75000"/>
              <a:buFont typeface="Monotype Sorts" pitchFamily="2" charset="2"/>
              <a:buChar char="l"/>
            </a:pPr>
            <a:r>
              <a:rPr lang="en-US" sz="1800" b="0"/>
              <a:t>Ideal: </a:t>
            </a:r>
          </a:p>
          <a:p>
            <a:pPr lvl="2">
              <a:spcBef>
                <a:spcPct val="10000"/>
              </a:spcBef>
              <a:spcAft>
                <a:spcPts val="400"/>
              </a:spcAft>
              <a:buClr>
                <a:schemeClr val="tx1"/>
              </a:buClr>
              <a:buSzPct val="75000"/>
              <a:buFont typeface="Wingdings" pitchFamily="2" charset="2"/>
              <a:buChar char="§"/>
            </a:pPr>
            <a:r>
              <a:rPr lang="en-US" sz="1800" b="0"/>
              <a:t> Area = 1</a:t>
            </a:r>
          </a:p>
          <a:p>
            <a:pPr marL="800100" lvl="1" indent="-342900">
              <a:spcBef>
                <a:spcPct val="10000"/>
              </a:spcBef>
              <a:spcAft>
                <a:spcPts val="400"/>
              </a:spcAft>
              <a:buClr>
                <a:srgbClr val="0C7B9C"/>
              </a:buClr>
              <a:buSzPct val="75000"/>
              <a:buFont typeface="Monotype Sorts" pitchFamily="2" charset="2"/>
              <a:buChar char="l"/>
            </a:pPr>
            <a:r>
              <a:rPr lang="en-US" sz="1800" b="0"/>
              <a:t>Random guess:</a:t>
            </a:r>
          </a:p>
          <a:p>
            <a:pPr lvl="2">
              <a:spcBef>
                <a:spcPct val="10000"/>
              </a:spcBef>
              <a:spcAft>
                <a:spcPts val="400"/>
              </a:spcAft>
              <a:buClr>
                <a:schemeClr val="tx1"/>
              </a:buClr>
              <a:buSzPct val="75000"/>
              <a:buFont typeface="Wingdings" pitchFamily="2" charset="2"/>
              <a:buChar char="§"/>
            </a:pPr>
            <a:r>
              <a:rPr lang="en-US" sz="1800" b="0"/>
              <a:t> Area = 0.5</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smtClean="0"/>
              <a:t>Test of Significance</a:t>
            </a:r>
          </a:p>
        </p:txBody>
      </p:sp>
      <p:sp>
        <p:nvSpPr>
          <p:cNvPr id="102403" name="Rectangle 3"/>
          <p:cNvSpPr>
            <a:spLocks noGrp="1" noChangeArrowheads="1"/>
          </p:cNvSpPr>
          <p:nvPr>
            <p:ph type="body" idx="1"/>
          </p:nvPr>
        </p:nvSpPr>
        <p:spPr>
          <a:xfrm>
            <a:off x="381000" y="1143000"/>
            <a:ext cx="8382000" cy="5181600"/>
          </a:xfrm>
        </p:spPr>
        <p:txBody>
          <a:bodyPr/>
          <a:lstStyle/>
          <a:p>
            <a:r>
              <a:rPr lang="en-US" smtClean="0"/>
              <a:t>Given two models:</a:t>
            </a:r>
          </a:p>
          <a:p>
            <a:pPr lvl="1"/>
            <a:r>
              <a:rPr lang="en-US" sz="2400" smtClean="0"/>
              <a:t>Model M1: accuracy = 85%, tested on 30 instances</a:t>
            </a:r>
          </a:p>
          <a:p>
            <a:pPr lvl="1"/>
            <a:r>
              <a:rPr lang="en-US" sz="2400" smtClean="0"/>
              <a:t>Model M2: accuracy = 75%, tested on 5000 instances</a:t>
            </a:r>
          </a:p>
          <a:p>
            <a:pPr lvl="4"/>
            <a:endParaRPr lang="en-US" sz="2400" smtClean="0"/>
          </a:p>
          <a:p>
            <a:r>
              <a:rPr lang="en-US" smtClean="0"/>
              <a:t>Can we say M1 is better than M2?</a:t>
            </a:r>
          </a:p>
          <a:p>
            <a:pPr lvl="1"/>
            <a:r>
              <a:rPr lang="en-US" sz="2400" smtClean="0"/>
              <a:t>How much confidence can we place on accuracy of M1 and M2?</a:t>
            </a:r>
          </a:p>
          <a:p>
            <a:pPr lvl="1"/>
            <a:r>
              <a:rPr lang="en-US" sz="2400" smtClean="0"/>
              <a:t>Can the difference in performance measure be explained as a result of random fluctuations in the test set?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normAutofit fontScale="90000"/>
          </a:bodyPr>
          <a:lstStyle/>
          <a:p>
            <a:r>
              <a:rPr lang="en-US" smtClean="0"/>
              <a:t>Comparing Performance of 2 Models</a:t>
            </a:r>
          </a:p>
        </p:txBody>
      </p:sp>
      <p:sp>
        <p:nvSpPr>
          <p:cNvPr id="45061" name="Rectangle 3"/>
          <p:cNvSpPr>
            <a:spLocks noGrp="1" noChangeArrowheads="1"/>
          </p:cNvSpPr>
          <p:nvPr>
            <p:ph type="body" idx="1"/>
          </p:nvPr>
        </p:nvSpPr>
        <p:spPr/>
        <p:txBody>
          <a:bodyPr>
            <a:normAutofit lnSpcReduction="10000"/>
          </a:bodyPr>
          <a:lstStyle/>
          <a:p>
            <a:r>
              <a:rPr lang="en-US" smtClean="0"/>
              <a:t>Given two models, say M1 and M2, which is better?</a:t>
            </a:r>
          </a:p>
          <a:p>
            <a:pPr lvl="1"/>
            <a:r>
              <a:rPr lang="en-US" sz="2400" smtClean="0"/>
              <a:t>M1 is tested on D1 (size=n1), found error rate = e</a:t>
            </a:r>
            <a:r>
              <a:rPr lang="en-US" sz="2400" baseline="-25000" smtClean="0"/>
              <a:t>1</a:t>
            </a:r>
          </a:p>
          <a:p>
            <a:pPr lvl="1"/>
            <a:r>
              <a:rPr lang="en-US" sz="2400" smtClean="0"/>
              <a:t>M2 is tested on D2 (size=n2), found error rate = e</a:t>
            </a:r>
            <a:r>
              <a:rPr lang="en-US" sz="2400" baseline="-25000" smtClean="0"/>
              <a:t>2</a:t>
            </a:r>
          </a:p>
          <a:p>
            <a:pPr lvl="1"/>
            <a:r>
              <a:rPr lang="en-US" sz="2400" smtClean="0"/>
              <a:t>Assume D1 and D2 are independent</a:t>
            </a:r>
          </a:p>
          <a:p>
            <a:pPr lvl="1"/>
            <a:r>
              <a:rPr lang="en-US" sz="2400" smtClean="0"/>
              <a:t>If n1 and n2 are sufficiently large, then</a:t>
            </a:r>
          </a:p>
          <a:p>
            <a:pPr lvl="1"/>
            <a:endParaRPr lang="en-US" smtClean="0"/>
          </a:p>
          <a:p>
            <a:pPr lvl="1"/>
            <a:endParaRPr lang="en-US" smtClean="0"/>
          </a:p>
          <a:p>
            <a:pPr lvl="1"/>
            <a:endParaRPr lang="en-US" smtClean="0"/>
          </a:p>
          <a:p>
            <a:pPr lvl="1"/>
            <a:r>
              <a:rPr lang="en-US" sz="2400" smtClean="0"/>
              <a:t>Approximate</a:t>
            </a:r>
            <a:r>
              <a:rPr lang="en-US" smtClean="0"/>
              <a:t>:</a:t>
            </a:r>
          </a:p>
        </p:txBody>
      </p:sp>
      <p:graphicFrame>
        <p:nvGraphicFramePr>
          <p:cNvPr id="45058" name="Object 4"/>
          <p:cNvGraphicFramePr>
            <a:graphicFrameLocks noChangeAspect="1"/>
          </p:cNvGraphicFramePr>
          <p:nvPr/>
        </p:nvGraphicFramePr>
        <p:xfrm>
          <a:off x="3276600" y="4043363"/>
          <a:ext cx="2209800" cy="1106487"/>
        </p:xfrm>
        <a:graphic>
          <a:graphicData uri="http://schemas.openxmlformats.org/presentationml/2006/ole">
            <p:oleObj spid="_x0000_s45058" name="Equation" r:id="rId3" imgW="914400" imgH="457200" progId="Equation.3">
              <p:embed/>
            </p:oleObj>
          </a:graphicData>
        </a:graphic>
      </p:graphicFrame>
      <p:graphicFrame>
        <p:nvGraphicFramePr>
          <p:cNvPr id="45059" name="Object 5"/>
          <p:cNvGraphicFramePr>
            <a:graphicFrameLocks noChangeAspect="1"/>
          </p:cNvGraphicFramePr>
          <p:nvPr/>
        </p:nvGraphicFramePr>
        <p:xfrm>
          <a:off x="3429000" y="5334000"/>
          <a:ext cx="1706563" cy="839788"/>
        </p:xfrm>
        <a:graphic>
          <a:graphicData uri="http://schemas.openxmlformats.org/presentationml/2006/ole">
            <p:oleObj spid="_x0000_s45059" name="Equation" r:id="rId4" imgW="1612800" imgH="79992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mtClean="0"/>
              <a:t>Another Example of Decision Tree</a:t>
            </a:r>
          </a:p>
        </p:txBody>
      </p:sp>
      <p:graphicFrame>
        <p:nvGraphicFramePr>
          <p:cNvPr id="4098" name="Object 3"/>
          <p:cNvGraphicFramePr>
            <a:graphicFrameLocks noChangeAspect="1"/>
          </p:cNvGraphicFramePr>
          <p:nvPr/>
        </p:nvGraphicFramePr>
        <p:xfrm>
          <a:off x="457200" y="2133600"/>
          <a:ext cx="3565525" cy="3687763"/>
        </p:xfrm>
        <a:graphic>
          <a:graphicData uri="http://schemas.openxmlformats.org/presentationml/2006/ole">
            <p:oleObj spid="_x0000_s4098" name="Document" r:id="rId3" imgW="5405040" imgH="5780160" progId="Word.Document.8">
              <p:embed/>
            </p:oleObj>
          </a:graphicData>
        </a:graphic>
      </p:graphicFrame>
      <p:sp>
        <p:nvSpPr>
          <p:cNvPr id="4100" name="Text Box 4"/>
          <p:cNvSpPr txBox="1">
            <a:spLocks noChangeArrowheads="1"/>
          </p:cNvSpPr>
          <p:nvPr/>
        </p:nvSpPr>
        <p:spPr bwMode="auto">
          <a:xfrm rot="-2416809">
            <a:off x="1066800" y="1509713"/>
            <a:ext cx="125730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4101" name="Text Box 5"/>
          <p:cNvSpPr txBox="1">
            <a:spLocks noChangeArrowheads="1"/>
          </p:cNvSpPr>
          <p:nvPr/>
        </p:nvSpPr>
        <p:spPr bwMode="auto">
          <a:xfrm rot="-2416809">
            <a:off x="1752600" y="1509713"/>
            <a:ext cx="125730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4102" name="Text Box 6"/>
          <p:cNvSpPr txBox="1">
            <a:spLocks noChangeArrowheads="1"/>
          </p:cNvSpPr>
          <p:nvPr/>
        </p:nvSpPr>
        <p:spPr bwMode="auto">
          <a:xfrm rot="-2416809">
            <a:off x="2590800" y="1509713"/>
            <a:ext cx="1277938"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4103" name="Text Box 7"/>
          <p:cNvSpPr txBox="1">
            <a:spLocks noChangeArrowheads="1"/>
          </p:cNvSpPr>
          <p:nvPr/>
        </p:nvSpPr>
        <p:spPr bwMode="auto">
          <a:xfrm rot="-2416809">
            <a:off x="3352800" y="1662113"/>
            <a:ext cx="6921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sp>
        <p:nvSpPr>
          <p:cNvPr id="4104" name="Line 8"/>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p:spPr>
        <p:txBody>
          <a:bodyPr wrap="none" anchor="ctr"/>
          <a:lstStyle/>
          <a:p>
            <a:endParaRPr lang="en-US"/>
          </a:p>
        </p:txBody>
      </p:sp>
      <p:sp>
        <p:nvSpPr>
          <p:cNvPr id="4105" name="Line 9"/>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p:spPr>
        <p:txBody>
          <a:bodyPr wrap="none" anchor="ctr"/>
          <a:lstStyle/>
          <a:p>
            <a:endParaRPr lang="en-US"/>
          </a:p>
        </p:txBody>
      </p:sp>
      <p:sp>
        <p:nvSpPr>
          <p:cNvPr id="4106" name="Line 10"/>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p:spPr>
        <p:txBody>
          <a:bodyPr wrap="none" anchor="ctr"/>
          <a:lstStyle/>
          <a:p>
            <a:endParaRPr lang="en-US"/>
          </a:p>
        </p:txBody>
      </p:sp>
      <p:sp>
        <p:nvSpPr>
          <p:cNvPr id="4107" name="Line 11"/>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p:spPr>
        <p:txBody>
          <a:bodyPr wrap="none" anchor="ctr"/>
          <a:lstStyle/>
          <a:p>
            <a:endParaRPr lang="en-US"/>
          </a:p>
        </p:txBody>
      </p:sp>
      <p:sp>
        <p:nvSpPr>
          <p:cNvPr id="4108" name="Line 12"/>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4109" name="Line 13"/>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p:spPr>
        <p:txBody>
          <a:bodyPr wrap="none" anchor="ctr"/>
          <a:lstStyle/>
          <a:p>
            <a:endParaRPr lang="en-US"/>
          </a:p>
        </p:txBody>
      </p:sp>
      <p:sp>
        <p:nvSpPr>
          <p:cNvPr id="4110" name="Text Box 14"/>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MarSt</a:t>
            </a:r>
            <a:endParaRPr lang="en-US" sz="1600" b="0">
              <a:solidFill>
                <a:schemeClr val="bg2"/>
              </a:solidFill>
            </a:endParaRPr>
          </a:p>
        </p:txBody>
      </p:sp>
      <p:sp>
        <p:nvSpPr>
          <p:cNvPr id="4111" name="Text Box 15"/>
          <p:cNvSpPr txBox="1">
            <a:spLocks noChangeArrowheads="1"/>
          </p:cNvSpPr>
          <p:nvPr/>
        </p:nvSpPr>
        <p:spPr bwMode="auto">
          <a:xfrm>
            <a:off x="6203950" y="2470150"/>
            <a:ext cx="935038"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Refund</a:t>
            </a:r>
            <a:endParaRPr lang="en-US" sz="1600" b="0">
              <a:solidFill>
                <a:schemeClr val="bg2"/>
              </a:solidFill>
            </a:endParaRPr>
          </a:p>
        </p:txBody>
      </p:sp>
      <p:sp>
        <p:nvSpPr>
          <p:cNvPr id="4112" name="Text Box 16"/>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2D1993"/>
                </a:solidFill>
              </a:rPr>
              <a:t>TaxInc</a:t>
            </a:r>
            <a:endParaRPr lang="en-US" sz="1600" b="0">
              <a:solidFill>
                <a:schemeClr val="bg2"/>
              </a:solidFill>
            </a:endParaRPr>
          </a:p>
        </p:txBody>
      </p:sp>
      <p:sp>
        <p:nvSpPr>
          <p:cNvPr id="4113" name="AutoShape 17"/>
          <p:cNvSpPr>
            <a:spLocks noChangeArrowheads="1"/>
          </p:cNvSpPr>
          <p:nvPr/>
        </p:nvSpPr>
        <p:spPr bwMode="auto">
          <a:xfrm>
            <a:off x="8045450" y="4021138"/>
            <a:ext cx="627063" cy="366712"/>
          </a:xfrm>
          <a:prstGeom prst="roundRect">
            <a:avLst>
              <a:gd name="adj" fmla="val 16769"/>
            </a:avLst>
          </a:prstGeom>
          <a:solidFill>
            <a:srgbClr val="33CCFF"/>
          </a:solidFill>
          <a:ln w="12700">
            <a:noFill/>
            <a:round/>
            <a:headEnd/>
            <a:tailEnd/>
          </a:ln>
        </p:spPr>
        <p:txBody>
          <a:bodyPr wrap="none" anchor="ctr"/>
          <a:lstStyle/>
          <a:p>
            <a:endParaRPr lang="en-US"/>
          </a:p>
        </p:txBody>
      </p:sp>
      <p:sp>
        <p:nvSpPr>
          <p:cNvPr id="4114" name="Text Box 18"/>
          <p:cNvSpPr txBox="1">
            <a:spLocks noChangeArrowheads="1"/>
          </p:cNvSpPr>
          <p:nvPr/>
        </p:nvSpPr>
        <p:spPr bwMode="auto">
          <a:xfrm>
            <a:off x="7969250" y="4021138"/>
            <a:ext cx="685800" cy="336550"/>
          </a:xfrm>
          <a:prstGeom prst="rect">
            <a:avLst/>
          </a:prstGeom>
          <a:noFill/>
          <a:ln w="12700">
            <a:noFill/>
            <a:miter lim="800000"/>
            <a:headEnd/>
            <a:tailEnd/>
          </a:ln>
        </p:spPr>
        <p:txBody>
          <a:bodyPr>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YES</a:t>
            </a:r>
            <a:endParaRPr lang="en-US" sz="1600" b="0">
              <a:solidFill>
                <a:schemeClr val="bg2"/>
              </a:solidFill>
            </a:endParaRPr>
          </a:p>
        </p:txBody>
      </p:sp>
      <p:sp>
        <p:nvSpPr>
          <p:cNvPr id="4115" name="AutoShape 19"/>
          <p:cNvSpPr>
            <a:spLocks noChangeArrowheads="1"/>
          </p:cNvSpPr>
          <p:nvPr/>
        </p:nvSpPr>
        <p:spPr bwMode="auto">
          <a:xfrm>
            <a:off x="6553200" y="4038600"/>
            <a:ext cx="654050" cy="363538"/>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4116" name="Text Box 20"/>
          <p:cNvSpPr txBox="1">
            <a:spLocks noChangeArrowheads="1"/>
          </p:cNvSpPr>
          <p:nvPr/>
        </p:nvSpPr>
        <p:spPr bwMode="auto">
          <a:xfrm>
            <a:off x="6650038" y="4024313"/>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sp>
        <p:nvSpPr>
          <p:cNvPr id="4117" name="AutoShape 21"/>
          <p:cNvSpPr>
            <a:spLocks noChangeArrowheads="1"/>
          </p:cNvSpPr>
          <p:nvPr/>
        </p:nvSpPr>
        <p:spPr bwMode="auto">
          <a:xfrm>
            <a:off x="4348163" y="2484438"/>
            <a:ext cx="685800" cy="347662"/>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4118" name="Text Box 22"/>
          <p:cNvSpPr txBox="1">
            <a:spLocks noChangeArrowheads="1"/>
          </p:cNvSpPr>
          <p:nvPr/>
        </p:nvSpPr>
        <p:spPr bwMode="auto">
          <a:xfrm>
            <a:off x="4443413" y="2470150"/>
            <a:ext cx="488950" cy="336550"/>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rgbClr val="00FFFF"/>
              </a:solidFill>
            </a:endParaRPr>
          </a:p>
        </p:txBody>
      </p:sp>
      <p:grpSp>
        <p:nvGrpSpPr>
          <p:cNvPr id="2" name="Group 35"/>
          <p:cNvGrpSpPr>
            <a:grpSpLocks/>
          </p:cNvGrpSpPr>
          <p:nvPr/>
        </p:nvGrpSpPr>
        <p:grpSpPr bwMode="auto">
          <a:xfrm>
            <a:off x="5594350" y="3232150"/>
            <a:ext cx="685800" cy="381000"/>
            <a:chOff x="4927" y="2340"/>
            <a:chExt cx="432" cy="240"/>
          </a:xfrm>
        </p:grpSpPr>
        <p:sp>
          <p:nvSpPr>
            <p:cNvPr id="4127" name="AutoShape 23"/>
            <p:cNvSpPr>
              <a:spLocks noChangeArrowheads="1"/>
            </p:cNvSpPr>
            <p:nvPr/>
          </p:nvSpPr>
          <p:spPr bwMode="auto">
            <a:xfrm>
              <a:off x="4927" y="2340"/>
              <a:ext cx="432" cy="240"/>
            </a:xfrm>
            <a:prstGeom prst="roundRect">
              <a:avLst>
                <a:gd name="adj" fmla="val 16667"/>
              </a:avLst>
            </a:prstGeom>
            <a:solidFill>
              <a:srgbClr val="33CCFF"/>
            </a:solidFill>
            <a:ln w="12700">
              <a:noFill/>
              <a:round/>
              <a:headEnd/>
              <a:tailEnd/>
            </a:ln>
          </p:spPr>
          <p:txBody>
            <a:bodyPr wrap="none" anchor="ctr"/>
            <a:lstStyle/>
            <a:p>
              <a:endParaRPr lang="en-US"/>
            </a:p>
          </p:txBody>
        </p:sp>
        <p:sp>
          <p:nvSpPr>
            <p:cNvPr id="4128" name="Text Box 24"/>
            <p:cNvSpPr txBox="1">
              <a:spLocks noChangeArrowheads="1"/>
            </p:cNvSpPr>
            <p:nvPr/>
          </p:nvSpPr>
          <p:spPr bwMode="auto">
            <a:xfrm>
              <a:off x="4975" y="2340"/>
              <a:ext cx="308" cy="212"/>
            </a:xfrm>
            <a:prstGeom prst="rect">
              <a:avLst/>
            </a:prstGeom>
            <a:noFill/>
            <a:ln w="12700">
              <a:noFill/>
              <a:miter lim="800000"/>
              <a:headEnd/>
              <a:tailEnd/>
            </a:ln>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800000"/>
                  </a:solidFill>
                </a:rPr>
                <a:t>NO</a:t>
              </a:r>
              <a:endParaRPr lang="en-US" sz="1600" b="0">
                <a:solidFill>
                  <a:schemeClr val="bg2"/>
                </a:solidFill>
              </a:endParaRPr>
            </a:p>
          </p:txBody>
        </p:sp>
      </p:grpSp>
      <p:sp>
        <p:nvSpPr>
          <p:cNvPr id="4120" name="Text Box 25"/>
          <p:cNvSpPr txBox="1">
            <a:spLocks noChangeArrowheads="1"/>
          </p:cNvSpPr>
          <p:nvPr/>
        </p:nvSpPr>
        <p:spPr bwMode="auto">
          <a:xfrm>
            <a:off x="5518150" y="2774950"/>
            <a:ext cx="533400"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Yes</a:t>
            </a:r>
            <a:endParaRPr lang="en-US" sz="1600" b="0">
              <a:solidFill>
                <a:schemeClr val="bg2"/>
              </a:solidFill>
            </a:endParaRPr>
          </a:p>
        </p:txBody>
      </p:sp>
      <p:sp>
        <p:nvSpPr>
          <p:cNvPr id="4121" name="Text Box 26"/>
          <p:cNvSpPr txBox="1">
            <a:spLocks noChangeArrowheads="1"/>
          </p:cNvSpPr>
          <p:nvPr/>
        </p:nvSpPr>
        <p:spPr bwMode="auto">
          <a:xfrm>
            <a:off x="7270750" y="2698750"/>
            <a:ext cx="442913"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No</a:t>
            </a:r>
            <a:endParaRPr lang="en-US" sz="1600" b="0">
              <a:solidFill>
                <a:schemeClr val="bg2"/>
              </a:solidFill>
            </a:endParaRPr>
          </a:p>
        </p:txBody>
      </p:sp>
      <p:sp>
        <p:nvSpPr>
          <p:cNvPr id="4122" name="Text Box 27"/>
          <p:cNvSpPr txBox="1">
            <a:spLocks noChangeArrowheads="1"/>
          </p:cNvSpPr>
          <p:nvPr/>
        </p:nvSpPr>
        <p:spPr bwMode="auto">
          <a:xfrm>
            <a:off x="4146550" y="1936750"/>
            <a:ext cx="93027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Married</a:t>
            </a:r>
            <a:r>
              <a:rPr lang="en-US" sz="1600" b="0">
                <a:solidFill>
                  <a:schemeClr val="bg2"/>
                </a:solidFill>
              </a:rPr>
              <a:t> </a:t>
            </a:r>
          </a:p>
        </p:txBody>
      </p:sp>
      <p:sp>
        <p:nvSpPr>
          <p:cNvPr id="4123" name="Text Box 28"/>
          <p:cNvSpPr txBox="1">
            <a:spLocks noChangeArrowheads="1"/>
          </p:cNvSpPr>
          <p:nvPr/>
        </p:nvSpPr>
        <p:spPr bwMode="auto">
          <a:xfrm>
            <a:off x="5746750" y="1708150"/>
            <a:ext cx="1398588" cy="581025"/>
          </a:xfrm>
          <a:prstGeom prst="rect">
            <a:avLst/>
          </a:prstGeom>
          <a:noFill/>
          <a:ln w="12700">
            <a:noFill/>
            <a:miter lim="800000"/>
            <a:headEnd/>
            <a:tailEnd/>
          </a:ln>
        </p:spPr>
        <p:txBody>
          <a:bodyPr>
            <a:spAutoFit/>
          </a:bodyPr>
          <a:lstStyle/>
          <a:p>
            <a:pPr marL="342900" indent="-342900" algn="r">
              <a:spcBef>
                <a:spcPct val="20000"/>
              </a:spcBef>
              <a:buClr>
                <a:schemeClr val="accent2"/>
              </a:buClr>
              <a:buSzPct val="75000"/>
              <a:buFont typeface="Monotype Sorts" pitchFamily="2" charset="2"/>
              <a:buNone/>
            </a:pPr>
            <a:r>
              <a:rPr lang="en-US" sz="1600" b="0"/>
              <a:t>Single, Divorced</a:t>
            </a:r>
            <a:endParaRPr lang="en-US" sz="1600" b="0">
              <a:solidFill>
                <a:schemeClr val="bg2"/>
              </a:solidFill>
            </a:endParaRPr>
          </a:p>
        </p:txBody>
      </p:sp>
      <p:sp>
        <p:nvSpPr>
          <p:cNvPr id="4124" name="Text Box 29"/>
          <p:cNvSpPr txBox="1">
            <a:spLocks noChangeArrowheads="1"/>
          </p:cNvSpPr>
          <p:nvPr/>
        </p:nvSpPr>
        <p:spPr bwMode="auto">
          <a:xfrm>
            <a:off x="6353175" y="3562350"/>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&lt; 80K</a:t>
            </a:r>
            <a:endParaRPr lang="en-US" sz="1600" b="0">
              <a:solidFill>
                <a:schemeClr val="bg2"/>
              </a:solidFill>
            </a:endParaRPr>
          </a:p>
        </p:txBody>
      </p:sp>
      <p:sp>
        <p:nvSpPr>
          <p:cNvPr id="4125" name="Text Box 30"/>
          <p:cNvSpPr txBox="1">
            <a:spLocks noChangeArrowheads="1"/>
          </p:cNvSpPr>
          <p:nvPr/>
        </p:nvSpPr>
        <p:spPr bwMode="auto">
          <a:xfrm>
            <a:off x="8128000" y="3562350"/>
            <a:ext cx="720725" cy="336550"/>
          </a:xfrm>
          <a:prstGeom prst="rect">
            <a:avLst/>
          </a:prstGeom>
          <a:noFill/>
          <a:ln w="12700">
            <a:noFill/>
            <a:miter lim="800000"/>
            <a:headEnd/>
            <a:tailEnd/>
          </a:ln>
        </p:spPr>
        <p:txBody>
          <a:bodyPr wrap="none">
            <a:spAutoFit/>
          </a:bodyPr>
          <a:lstStyle/>
          <a:p>
            <a:pPr marL="342900" indent="-342900" algn="r">
              <a:spcBef>
                <a:spcPct val="20000"/>
              </a:spcBef>
              <a:buClr>
                <a:schemeClr val="accent2"/>
              </a:buClr>
              <a:buSzPct val="75000"/>
              <a:buFont typeface="Monotype Sorts" pitchFamily="2" charset="2"/>
              <a:buNone/>
            </a:pPr>
            <a:r>
              <a:rPr lang="en-US" sz="1600" b="0"/>
              <a:t>&gt; 80K</a:t>
            </a:r>
            <a:endParaRPr lang="en-US" sz="1600" b="0">
              <a:solidFill>
                <a:schemeClr val="bg2"/>
              </a:solidFill>
            </a:endParaRPr>
          </a:p>
        </p:txBody>
      </p:sp>
      <p:sp>
        <p:nvSpPr>
          <p:cNvPr id="4126" name="Text Box 37"/>
          <p:cNvSpPr txBox="1">
            <a:spLocks noChangeArrowheads="1"/>
          </p:cNvSpPr>
          <p:nvPr/>
        </p:nvSpPr>
        <p:spPr bwMode="auto">
          <a:xfrm>
            <a:off x="4343400" y="5029200"/>
            <a:ext cx="4419600" cy="641350"/>
          </a:xfrm>
          <a:prstGeom prst="rect">
            <a:avLst/>
          </a:prstGeom>
          <a:noFill/>
          <a:ln w="12700">
            <a:noFill/>
            <a:miter lim="800000"/>
            <a:headEnd/>
            <a:tailEnd/>
          </a:ln>
        </p:spPr>
        <p:txBody>
          <a:bodyPr>
            <a:spAutoFit/>
          </a:bodyPr>
          <a:lstStyle/>
          <a:p>
            <a:pPr>
              <a:spcBef>
                <a:spcPct val="50000"/>
              </a:spcBef>
            </a:pPr>
            <a:r>
              <a:rPr lang="en-US" sz="1800">
                <a:solidFill>
                  <a:srgbClr val="CC3300"/>
                </a:solidFill>
              </a:rPr>
              <a:t>There could be more than one tree that fits the same data!</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normAutofit fontScale="90000"/>
          </a:bodyPr>
          <a:lstStyle/>
          <a:p>
            <a:r>
              <a:rPr lang="en-US" smtClean="0"/>
              <a:t>Comparing Performance of 2 Models</a:t>
            </a:r>
          </a:p>
        </p:txBody>
      </p:sp>
      <p:sp>
        <p:nvSpPr>
          <p:cNvPr id="987139" name="Rectangle 3"/>
          <p:cNvSpPr>
            <a:spLocks noGrp="1" noChangeArrowheads="1"/>
          </p:cNvSpPr>
          <p:nvPr>
            <p:ph type="body" idx="1"/>
          </p:nvPr>
        </p:nvSpPr>
        <p:spPr/>
        <p:txBody>
          <a:bodyPr>
            <a:normAutofit lnSpcReduction="10000"/>
          </a:bodyPr>
          <a:lstStyle/>
          <a:p>
            <a:pPr>
              <a:defRPr/>
            </a:pPr>
            <a:r>
              <a:rPr lang="en-US" smtClean="0"/>
              <a:t>To test if performance difference is statistically significant:  d = e1 – e2</a:t>
            </a:r>
          </a:p>
          <a:p>
            <a:pPr lvl="1">
              <a:defRPr/>
            </a:pPr>
            <a:r>
              <a:rPr lang="en-US" sz="2400" smtClean="0"/>
              <a:t>d ~ </a:t>
            </a:r>
            <a:r>
              <a:rPr lang="en-US" sz="2400" i="1" smtClean="0">
                <a:effectLst>
                  <a:outerShdw blurRad="38100" dist="38100" dir="2700000" algn="tl">
                    <a:srgbClr val="C0C0C0"/>
                  </a:outerShdw>
                </a:effectLst>
              </a:rPr>
              <a:t>N</a:t>
            </a:r>
            <a:r>
              <a:rPr lang="en-US" sz="2400" smtClean="0"/>
              <a:t>(d</a:t>
            </a:r>
            <a:r>
              <a:rPr lang="en-US" sz="2400" baseline="-25000" smtClean="0"/>
              <a:t>t</a:t>
            </a:r>
            <a:r>
              <a:rPr lang="en-US" sz="2400" smtClean="0"/>
              <a:t>,</a:t>
            </a:r>
            <a:r>
              <a:rPr lang="en-US" sz="2400" smtClean="0">
                <a:sym typeface="Symbol" pitchFamily="18" charset="2"/>
              </a:rPr>
              <a:t></a:t>
            </a:r>
            <a:r>
              <a:rPr lang="en-US" sz="2400" baseline="-25000" smtClean="0"/>
              <a:t>t</a:t>
            </a:r>
            <a:r>
              <a:rPr lang="en-US" sz="2400" smtClean="0"/>
              <a:t>)   where d</a:t>
            </a:r>
            <a:r>
              <a:rPr lang="en-US" sz="2400" baseline="-25000" smtClean="0"/>
              <a:t>t</a:t>
            </a:r>
            <a:r>
              <a:rPr lang="en-US" sz="2400" smtClean="0"/>
              <a:t> is the true difference</a:t>
            </a:r>
          </a:p>
          <a:p>
            <a:pPr lvl="1">
              <a:defRPr/>
            </a:pPr>
            <a:r>
              <a:rPr lang="en-US" sz="2400" smtClean="0"/>
              <a:t>Since D1 and D2 are independent, their variance adds up:   </a:t>
            </a:r>
          </a:p>
          <a:p>
            <a:pPr lvl="1">
              <a:defRPr/>
            </a:pPr>
            <a:endParaRPr lang="en-US" sz="2400" smtClean="0"/>
          </a:p>
          <a:p>
            <a:pPr lvl="1">
              <a:buFont typeface="Arial" charset="0"/>
              <a:buNone/>
              <a:defRPr/>
            </a:pPr>
            <a:endParaRPr lang="en-US" sz="2400" smtClean="0"/>
          </a:p>
          <a:p>
            <a:pPr lvl="1">
              <a:buFont typeface="Arial" charset="0"/>
              <a:buNone/>
              <a:defRPr/>
            </a:pPr>
            <a:endParaRPr lang="en-US" sz="2400" smtClean="0"/>
          </a:p>
          <a:p>
            <a:pPr lvl="1">
              <a:buFont typeface="Arial" charset="0"/>
              <a:buNone/>
              <a:defRPr/>
            </a:pPr>
            <a:endParaRPr lang="en-US" sz="2400" smtClean="0"/>
          </a:p>
          <a:p>
            <a:pPr lvl="1">
              <a:defRPr/>
            </a:pPr>
            <a:endParaRPr lang="en-US" sz="2400" smtClean="0"/>
          </a:p>
          <a:p>
            <a:pPr lvl="1">
              <a:defRPr/>
            </a:pPr>
            <a:r>
              <a:rPr lang="en-US" sz="2400" smtClean="0"/>
              <a:t>At (1-</a:t>
            </a:r>
            <a:r>
              <a:rPr lang="en-US" sz="2400" smtClean="0">
                <a:sym typeface="Symbol" pitchFamily="18" charset="2"/>
              </a:rPr>
              <a:t>) confidence level, </a:t>
            </a:r>
          </a:p>
        </p:txBody>
      </p:sp>
      <p:graphicFrame>
        <p:nvGraphicFramePr>
          <p:cNvPr id="46082" name="Object 4"/>
          <p:cNvGraphicFramePr>
            <a:graphicFrameLocks noChangeAspect="1"/>
          </p:cNvGraphicFramePr>
          <p:nvPr/>
        </p:nvGraphicFramePr>
        <p:xfrm>
          <a:off x="2362200" y="3581400"/>
          <a:ext cx="4184650" cy="1566863"/>
        </p:xfrm>
        <a:graphic>
          <a:graphicData uri="http://schemas.openxmlformats.org/presentationml/2006/ole">
            <p:oleObj spid="_x0000_s46082" name="Equation" r:id="rId3" imgW="3187440" imgH="1193760" progId="Equation.3">
              <p:embed/>
            </p:oleObj>
          </a:graphicData>
        </a:graphic>
      </p:graphicFrame>
      <p:graphicFrame>
        <p:nvGraphicFramePr>
          <p:cNvPr id="46083" name="Object 5"/>
          <p:cNvGraphicFramePr>
            <a:graphicFrameLocks noChangeAspect="1"/>
          </p:cNvGraphicFramePr>
          <p:nvPr/>
        </p:nvGraphicFramePr>
        <p:xfrm>
          <a:off x="4908550" y="5545138"/>
          <a:ext cx="2755900" cy="627062"/>
        </p:xfrm>
        <a:graphic>
          <a:graphicData uri="http://schemas.openxmlformats.org/presentationml/2006/ole">
            <p:oleObj spid="_x0000_s46083" name="Equation" r:id="rId4" imgW="1676160" imgH="380880" progId="Equation.3">
              <p:embed/>
            </p:oleObj>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Classification</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pPr eaLnBrk="1" hangingPunct="1"/>
            <a:r>
              <a:rPr lang="en-US" smtClean="0"/>
              <a:t>A Simple </a:t>
            </a:r>
            <a:r>
              <a:rPr lang="en-US" dirty="0" smtClean="0"/>
              <a:t>Species Classification Problem</a:t>
            </a:r>
          </a:p>
        </p:txBody>
      </p:sp>
      <p:sp>
        <p:nvSpPr>
          <p:cNvPr id="3" name="Content Placeholder 2"/>
          <p:cNvSpPr>
            <a:spLocks noGrp="1"/>
          </p:cNvSpPr>
          <p:nvPr>
            <p:ph sz="quarter" idx="1"/>
          </p:nvPr>
        </p:nvSpPr>
        <p:spPr>
          <a:xfrm>
            <a:off x="457200" y="1219200"/>
            <a:ext cx="8229600" cy="990600"/>
          </a:xfrm>
        </p:spPr>
        <p:txBody>
          <a:bodyPr>
            <a:normAutofit fontScale="92500" lnSpcReduction="10000"/>
          </a:bodyPr>
          <a:lstStyle/>
          <a:p>
            <a:pPr eaLnBrk="1" hangingPunct="1"/>
            <a:r>
              <a:rPr lang="en-US" smtClean="0"/>
              <a:t>Measure the </a:t>
            </a:r>
            <a:r>
              <a:rPr lang="en-US" i="1" smtClean="0"/>
              <a:t>length</a:t>
            </a:r>
            <a:r>
              <a:rPr lang="en-US" smtClean="0"/>
              <a:t> of a fish, and decide its </a:t>
            </a:r>
            <a:r>
              <a:rPr lang="en-US" u="sng" smtClean="0"/>
              <a:t>class</a:t>
            </a:r>
          </a:p>
          <a:p>
            <a:pPr lvl="1" eaLnBrk="1" hangingPunct="1"/>
            <a:r>
              <a:rPr lang="en-US" smtClean="0">
                <a:solidFill>
                  <a:schemeClr val="accent1"/>
                </a:solidFill>
              </a:rPr>
              <a:t>Hilsa</a:t>
            </a:r>
            <a:r>
              <a:rPr lang="en-US" smtClean="0"/>
              <a:t> or </a:t>
            </a:r>
            <a:r>
              <a:rPr lang="en-US" smtClean="0">
                <a:solidFill>
                  <a:srgbClr val="C31DA3"/>
                </a:solidFill>
              </a:rPr>
              <a:t>Tuna</a:t>
            </a:r>
          </a:p>
        </p:txBody>
      </p:sp>
      <p:sp>
        <p:nvSpPr>
          <p:cNvPr id="17412" name="AutoShape 4" descr="https://encrypted-tbn1.gstatic.com/images?q=tbn:ANd9GcTzNI2rKyo64YvbkTS7XzFtWw_9TzhokWJtHpUdQQXi_-31-o-amg"/>
          <p:cNvSpPr>
            <a:spLocks noChangeAspect="1" noChangeArrowheads="1"/>
          </p:cNvSpPr>
          <p:nvPr/>
        </p:nvSpPr>
        <p:spPr bwMode="auto">
          <a:xfrm>
            <a:off x="155575" y="-1790700"/>
            <a:ext cx="5962650" cy="3743325"/>
          </a:xfrm>
          <a:prstGeom prst="rect">
            <a:avLst/>
          </a:prstGeom>
          <a:noFill/>
          <a:ln w="9525">
            <a:noFill/>
            <a:miter lim="800000"/>
            <a:headEnd/>
            <a:tailEnd/>
          </a:ln>
        </p:spPr>
        <p:txBody>
          <a:bodyPr/>
          <a:lstStyle/>
          <a:p>
            <a:endParaRPr lang="en-US"/>
          </a:p>
        </p:txBody>
      </p:sp>
      <p:pic>
        <p:nvPicPr>
          <p:cNvPr id="23558" name="Picture 6" descr="http://www.kingsailfishmounts.com/UserFiles/dave%20morel%20bluefin%20tuna.jpg"/>
          <p:cNvPicPr>
            <a:picLocks noChangeAspect="1" noChangeArrowheads="1"/>
          </p:cNvPicPr>
          <p:nvPr/>
        </p:nvPicPr>
        <p:blipFill>
          <a:blip r:embed="rId2"/>
          <a:srcRect/>
          <a:stretch>
            <a:fillRect/>
          </a:stretch>
        </p:blipFill>
        <p:spPr bwMode="auto">
          <a:xfrm>
            <a:off x="4419600" y="2819400"/>
            <a:ext cx="3883025" cy="2528888"/>
          </a:xfrm>
          <a:prstGeom prst="rect">
            <a:avLst/>
          </a:prstGeom>
          <a:noFill/>
          <a:ln w="9525">
            <a:noFill/>
            <a:miter lim="800000"/>
            <a:headEnd/>
            <a:tailEnd/>
          </a:ln>
        </p:spPr>
      </p:pic>
      <p:pic>
        <p:nvPicPr>
          <p:cNvPr id="23560" name="Picture 8" descr="http://archive.thedailystar.net/photo/2009/06/10/2009-06-10__f02.jpg"/>
          <p:cNvPicPr>
            <a:picLocks noChangeAspect="1" noChangeArrowheads="1"/>
          </p:cNvPicPr>
          <p:nvPr/>
        </p:nvPicPr>
        <p:blipFill>
          <a:blip r:embed="rId3"/>
          <a:srcRect/>
          <a:stretch>
            <a:fillRect/>
          </a:stretch>
        </p:blipFill>
        <p:spPr bwMode="auto">
          <a:xfrm>
            <a:off x="838200" y="2286000"/>
            <a:ext cx="2581275" cy="37433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3560"/>
                                        </p:tgtEl>
                                        <p:attrNameLst>
                                          <p:attrName>style.visibility</p:attrName>
                                        </p:attrNameLst>
                                      </p:cBhvr>
                                      <p:to>
                                        <p:strVal val="visible"/>
                                      </p:to>
                                    </p:set>
                                    <p:anim calcmode="lin" valueType="num">
                                      <p:cBhvr additive="base">
                                        <p:cTn id="17" dur="500" fill="hold"/>
                                        <p:tgtEl>
                                          <p:spTgt spid="23560"/>
                                        </p:tgtEl>
                                        <p:attrNameLst>
                                          <p:attrName>ppt_x</p:attrName>
                                        </p:attrNameLst>
                                      </p:cBhvr>
                                      <p:tavLst>
                                        <p:tav tm="0">
                                          <p:val>
                                            <p:strVal val="#ppt_x"/>
                                          </p:val>
                                        </p:tav>
                                        <p:tav tm="100000">
                                          <p:val>
                                            <p:strVal val="#ppt_x"/>
                                          </p:val>
                                        </p:tav>
                                      </p:tavLst>
                                    </p:anim>
                                    <p:anim calcmode="lin" valueType="num">
                                      <p:cBhvr additive="base">
                                        <p:cTn id="18"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558"/>
                                        </p:tgtEl>
                                        <p:attrNameLst>
                                          <p:attrName>style.visibility</p:attrName>
                                        </p:attrNameLst>
                                      </p:cBhvr>
                                      <p:to>
                                        <p:strVal val="visible"/>
                                      </p:to>
                                    </p:set>
                                    <p:anim calcmode="lin" valueType="num">
                                      <p:cBhvr additive="base">
                                        <p:cTn id="23" dur="500" fill="hold"/>
                                        <p:tgtEl>
                                          <p:spTgt spid="23558"/>
                                        </p:tgtEl>
                                        <p:attrNameLst>
                                          <p:attrName>ppt_x</p:attrName>
                                        </p:attrNameLst>
                                      </p:cBhvr>
                                      <p:tavLst>
                                        <p:tav tm="0">
                                          <p:val>
                                            <p:strVal val="#ppt_x"/>
                                          </p:val>
                                        </p:tav>
                                        <p:tav tm="100000">
                                          <p:val>
                                            <p:strVal val="#ppt_x"/>
                                          </p:val>
                                        </p:tav>
                                      </p:tavLst>
                                    </p:anim>
                                    <p:anim calcmode="lin" valueType="num">
                                      <p:cBhvr additive="base">
                                        <p:cTn id="24" dur="500" fill="hold"/>
                                        <p:tgtEl>
                                          <p:spTgt spid="235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Collect Statistics …</a:t>
            </a:r>
          </a:p>
        </p:txBody>
      </p:sp>
      <p:pic>
        <p:nvPicPr>
          <p:cNvPr id="18435" name="Picture 4" descr="http://static2.demotix.com/sites/default/files/imagecache/a_scale_large/400-7/photos/1287905908-restriction-on-catching-hilsa-fish_484197.jpg"/>
          <p:cNvPicPr>
            <a:picLocks noChangeAspect="1" noChangeArrowheads="1"/>
          </p:cNvPicPr>
          <p:nvPr/>
        </p:nvPicPr>
        <p:blipFill>
          <a:blip r:embed="rId3"/>
          <a:srcRect/>
          <a:stretch>
            <a:fillRect/>
          </a:stretch>
        </p:blipFill>
        <p:spPr bwMode="auto">
          <a:xfrm>
            <a:off x="457200" y="1447800"/>
            <a:ext cx="3889375" cy="2590800"/>
          </a:xfrm>
          <a:prstGeom prst="rect">
            <a:avLst/>
          </a:prstGeom>
          <a:noFill/>
          <a:ln w="9525">
            <a:noFill/>
            <a:miter lim="800000"/>
            <a:headEnd/>
            <a:tailEnd/>
          </a:ln>
        </p:spPr>
      </p:pic>
      <p:sp>
        <p:nvSpPr>
          <p:cNvPr id="18436" name="AutoShape 6" descr="http://www.thejump.net/1fishpicture3/millardlawtuna.jpg"/>
          <p:cNvSpPr>
            <a:spLocks noChangeAspect="1" noChangeArrowheads="1"/>
          </p:cNvSpPr>
          <p:nvPr/>
        </p:nvSpPr>
        <p:spPr bwMode="auto">
          <a:xfrm>
            <a:off x="155575" y="-1790700"/>
            <a:ext cx="4991100" cy="3743325"/>
          </a:xfrm>
          <a:prstGeom prst="rect">
            <a:avLst/>
          </a:prstGeom>
          <a:noFill/>
          <a:ln w="9525">
            <a:noFill/>
            <a:miter lim="800000"/>
            <a:headEnd/>
            <a:tailEnd/>
          </a:ln>
        </p:spPr>
        <p:txBody>
          <a:bodyPr/>
          <a:lstStyle/>
          <a:p>
            <a:endParaRPr lang="en-US"/>
          </a:p>
        </p:txBody>
      </p:sp>
      <p:pic>
        <p:nvPicPr>
          <p:cNvPr id="18437" name="Picture 8" descr="http://www.thejump.net/1fishpicture3/millardlawtuna.jpg"/>
          <p:cNvPicPr>
            <a:picLocks noChangeAspect="1" noChangeArrowheads="1"/>
          </p:cNvPicPr>
          <p:nvPr/>
        </p:nvPicPr>
        <p:blipFill>
          <a:blip r:embed="rId4"/>
          <a:srcRect/>
          <a:stretch>
            <a:fillRect/>
          </a:stretch>
        </p:blipFill>
        <p:spPr bwMode="auto">
          <a:xfrm>
            <a:off x="4343400" y="2286000"/>
            <a:ext cx="3962400" cy="2971800"/>
          </a:xfrm>
          <a:prstGeom prst="rect">
            <a:avLst/>
          </a:prstGeom>
          <a:noFill/>
          <a:ln w="9525">
            <a:noFill/>
            <a:miter lim="800000"/>
            <a:headEnd/>
            <a:tailEnd/>
          </a:ln>
        </p:spPr>
      </p:pic>
      <p:sp>
        <p:nvSpPr>
          <p:cNvPr id="18438" name="TextBox 7"/>
          <p:cNvSpPr txBox="1">
            <a:spLocks noChangeArrowheads="1"/>
          </p:cNvSpPr>
          <p:nvPr/>
        </p:nvSpPr>
        <p:spPr bwMode="auto">
          <a:xfrm>
            <a:off x="457200" y="4191000"/>
            <a:ext cx="3276600" cy="369888"/>
          </a:xfrm>
          <a:prstGeom prst="rect">
            <a:avLst/>
          </a:prstGeom>
          <a:noFill/>
          <a:ln w="9525">
            <a:noFill/>
            <a:miter lim="800000"/>
            <a:headEnd/>
            <a:tailEnd/>
          </a:ln>
        </p:spPr>
        <p:txBody>
          <a:bodyPr>
            <a:spAutoFit/>
          </a:bodyPr>
          <a:lstStyle/>
          <a:p>
            <a:r>
              <a:rPr lang="en-US"/>
              <a:t>Population for Class Hilsa</a:t>
            </a:r>
          </a:p>
        </p:txBody>
      </p:sp>
      <p:sp>
        <p:nvSpPr>
          <p:cNvPr id="18439" name="TextBox 8"/>
          <p:cNvSpPr txBox="1">
            <a:spLocks noChangeArrowheads="1"/>
          </p:cNvSpPr>
          <p:nvPr/>
        </p:nvSpPr>
        <p:spPr bwMode="auto">
          <a:xfrm>
            <a:off x="4724400" y="5410200"/>
            <a:ext cx="3276600" cy="369888"/>
          </a:xfrm>
          <a:prstGeom prst="rect">
            <a:avLst/>
          </a:prstGeom>
          <a:noFill/>
          <a:ln w="9525">
            <a:noFill/>
            <a:miter lim="800000"/>
            <a:headEnd/>
            <a:tailEnd/>
          </a:ln>
        </p:spPr>
        <p:txBody>
          <a:bodyPr>
            <a:spAutoFit/>
          </a:bodyPr>
          <a:lstStyle/>
          <a:p>
            <a:r>
              <a:rPr lang="en-US"/>
              <a:t>Population for Class Tuna</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52400"/>
            <a:ext cx="8229600" cy="609600"/>
          </a:xfrm>
        </p:spPr>
        <p:txBody>
          <a:bodyPr>
            <a:normAutofit fontScale="90000"/>
          </a:bodyPr>
          <a:lstStyle/>
          <a:p>
            <a:pPr eaLnBrk="1" hangingPunct="1"/>
            <a:r>
              <a:rPr lang="en-US" smtClean="0"/>
              <a:t>Distribution of “Fish Length”</a:t>
            </a:r>
          </a:p>
        </p:txBody>
      </p:sp>
      <p:grpSp>
        <p:nvGrpSpPr>
          <p:cNvPr id="2" name="Group 31"/>
          <p:cNvGrpSpPr>
            <a:grpSpLocks/>
          </p:cNvGrpSpPr>
          <p:nvPr/>
        </p:nvGrpSpPr>
        <p:grpSpPr bwMode="auto">
          <a:xfrm>
            <a:off x="381000" y="914400"/>
            <a:ext cx="7848600" cy="2516188"/>
            <a:chOff x="228601" y="2057399"/>
            <a:chExt cx="7848599" cy="2516189"/>
          </a:xfrm>
        </p:grpSpPr>
        <p:cxnSp>
          <p:nvCxnSpPr>
            <p:cNvPr id="5" name="Straight Arrow Connector 4"/>
            <p:cNvCxnSpPr/>
            <p:nvPr/>
          </p:nvCxnSpPr>
          <p:spPr>
            <a:xfrm>
              <a:off x="685801" y="4572000"/>
              <a:ext cx="73913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534193" y="3352006"/>
              <a:ext cx="2438401"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495" name="TextBox 7"/>
            <p:cNvSpPr txBox="1">
              <a:spLocks noChangeArrowheads="1"/>
            </p:cNvSpPr>
            <p:nvPr/>
          </p:nvSpPr>
          <p:spPr bwMode="auto">
            <a:xfrm>
              <a:off x="6400800" y="4114800"/>
              <a:ext cx="1505540" cy="369332"/>
            </a:xfrm>
            <a:prstGeom prst="rect">
              <a:avLst/>
            </a:prstGeom>
            <a:noFill/>
            <a:ln w="9525">
              <a:noFill/>
              <a:miter lim="800000"/>
              <a:headEnd/>
              <a:tailEnd/>
            </a:ln>
          </p:spPr>
          <p:txBody>
            <a:bodyPr wrap="none">
              <a:spAutoFit/>
            </a:bodyPr>
            <a:lstStyle/>
            <a:p>
              <a:r>
                <a:rPr lang="en-US"/>
                <a:t>length in feet</a:t>
              </a:r>
            </a:p>
          </p:txBody>
        </p:sp>
        <p:sp>
          <p:nvSpPr>
            <p:cNvPr id="19496" name="TextBox 9"/>
            <p:cNvSpPr txBox="1">
              <a:spLocks noChangeArrowheads="1"/>
            </p:cNvSpPr>
            <p:nvPr/>
          </p:nvSpPr>
          <p:spPr bwMode="auto">
            <a:xfrm rot="-5400000">
              <a:off x="-544688" y="2830688"/>
              <a:ext cx="1915909" cy="369332"/>
            </a:xfrm>
            <a:prstGeom prst="rect">
              <a:avLst/>
            </a:prstGeom>
            <a:noFill/>
            <a:ln w="9525">
              <a:noFill/>
              <a:miter lim="800000"/>
              <a:headEnd/>
              <a:tailEnd/>
            </a:ln>
          </p:spPr>
          <p:txBody>
            <a:bodyPr wrap="none">
              <a:spAutoFit/>
            </a:bodyPr>
            <a:lstStyle/>
            <a:p>
              <a:r>
                <a:rPr lang="en-US"/>
                <a:t>Count/probability</a:t>
              </a:r>
            </a:p>
          </p:txBody>
        </p:sp>
        <p:sp>
          <p:nvSpPr>
            <p:cNvPr id="12" name="Rectangle 11"/>
            <p:cNvSpPr/>
            <p:nvPr/>
          </p:nvSpPr>
          <p:spPr>
            <a:xfrm>
              <a:off x="990601" y="3886200"/>
              <a:ext cx="152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1143001" y="3657600"/>
              <a:ext cx="152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1295401" y="3276599"/>
              <a:ext cx="152400" cy="129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1447801" y="2895599"/>
              <a:ext cx="152400" cy="1676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838201" y="4114800"/>
              <a:ext cx="152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a:xfrm>
              <a:off x="1600201" y="2590799"/>
              <a:ext cx="152400" cy="1981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1752601" y="2362199"/>
              <a:ext cx="152400" cy="2209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1905001" y="2590799"/>
              <a:ext cx="152400" cy="1981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2057401" y="2819399"/>
              <a:ext cx="152400" cy="1752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685801" y="4267200"/>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2209801" y="3124199"/>
              <a:ext cx="152400" cy="1447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2362201" y="3352800"/>
              <a:ext cx="152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2514601" y="3581400"/>
              <a:ext cx="152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2667001" y="3810000"/>
              <a:ext cx="152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2819401" y="40386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p:cNvSpPr/>
            <p:nvPr/>
          </p:nvSpPr>
          <p:spPr>
            <a:xfrm>
              <a:off x="2971801" y="4191000"/>
              <a:ext cx="152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3124201" y="4267200"/>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35" name="Straight Arrow Connector 34"/>
          <p:cNvCxnSpPr/>
          <p:nvPr/>
        </p:nvCxnSpPr>
        <p:spPr>
          <a:xfrm>
            <a:off x="838200" y="6172200"/>
            <a:ext cx="7391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382587" y="4953000"/>
            <a:ext cx="243998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462" name="TextBox 36"/>
          <p:cNvSpPr txBox="1">
            <a:spLocks noChangeArrowheads="1"/>
          </p:cNvSpPr>
          <p:nvPr/>
        </p:nvSpPr>
        <p:spPr bwMode="auto">
          <a:xfrm>
            <a:off x="6553200" y="5715000"/>
            <a:ext cx="1504950" cy="369888"/>
          </a:xfrm>
          <a:prstGeom prst="rect">
            <a:avLst/>
          </a:prstGeom>
          <a:noFill/>
          <a:ln w="9525">
            <a:noFill/>
            <a:miter lim="800000"/>
            <a:headEnd/>
            <a:tailEnd/>
          </a:ln>
        </p:spPr>
        <p:txBody>
          <a:bodyPr wrap="none">
            <a:spAutoFit/>
          </a:bodyPr>
          <a:lstStyle/>
          <a:p>
            <a:r>
              <a:rPr lang="en-US"/>
              <a:t>length in feet</a:t>
            </a:r>
          </a:p>
        </p:txBody>
      </p:sp>
      <p:sp>
        <p:nvSpPr>
          <p:cNvPr id="19463" name="TextBox 37"/>
          <p:cNvSpPr txBox="1">
            <a:spLocks noChangeArrowheads="1"/>
          </p:cNvSpPr>
          <p:nvPr/>
        </p:nvSpPr>
        <p:spPr bwMode="auto">
          <a:xfrm rot="-5400000">
            <a:off x="-392113" y="4430713"/>
            <a:ext cx="1916113" cy="369888"/>
          </a:xfrm>
          <a:prstGeom prst="rect">
            <a:avLst/>
          </a:prstGeom>
          <a:noFill/>
          <a:ln w="9525">
            <a:noFill/>
            <a:miter lim="800000"/>
            <a:headEnd/>
            <a:tailEnd/>
          </a:ln>
        </p:spPr>
        <p:txBody>
          <a:bodyPr wrap="none">
            <a:spAutoFit/>
          </a:bodyPr>
          <a:lstStyle/>
          <a:p>
            <a:r>
              <a:rPr lang="en-US"/>
              <a:t>Count/probability</a:t>
            </a:r>
          </a:p>
        </p:txBody>
      </p:sp>
      <p:sp>
        <p:nvSpPr>
          <p:cNvPr id="56" name="Rectangle 55"/>
          <p:cNvSpPr/>
          <p:nvPr/>
        </p:nvSpPr>
        <p:spPr>
          <a:xfrm>
            <a:off x="2819400" y="5943600"/>
            <a:ext cx="152400" cy="2286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Rectangle 56"/>
          <p:cNvSpPr/>
          <p:nvPr/>
        </p:nvSpPr>
        <p:spPr>
          <a:xfrm>
            <a:off x="2971800" y="5638800"/>
            <a:ext cx="152400" cy="5334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Rectangle 57"/>
          <p:cNvSpPr/>
          <p:nvPr/>
        </p:nvSpPr>
        <p:spPr>
          <a:xfrm>
            <a:off x="3124200" y="5410200"/>
            <a:ext cx="152400" cy="7620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 name="Rectangle 80"/>
          <p:cNvSpPr/>
          <p:nvPr/>
        </p:nvSpPr>
        <p:spPr>
          <a:xfrm>
            <a:off x="3276600" y="5029200"/>
            <a:ext cx="152400" cy="11430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Rectangle 81"/>
          <p:cNvSpPr/>
          <p:nvPr/>
        </p:nvSpPr>
        <p:spPr>
          <a:xfrm>
            <a:off x="3429000" y="4572000"/>
            <a:ext cx="152400" cy="16002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Rectangle 82"/>
          <p:cNvSpPr/>
          <p:nvPr/>
        </p:nvSpPr>
        <p:spPr>
          <a:xfrm>
            <a:off x="3581400" y="4343400"/>
            <a:ext cx="152400" cy="18288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Rectangle 83"/>
          <p:cNvSpPr/>
          <p:nvPr/>
        </p:nvSpPr>
        <p:spPr>
          <a:xfrm>
            <a:off x="3733800" y="3962400"/>
            <a:ext cx="152400" cy="22098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Rectangle 84"/>
          <p:cNvSpPr/>
          <p:nvPr/>
        </p:nvSpPr>
        <p:spPr>
          <a:xfrm flipH="1">
            <a:off x="3886200" y="3733800"/>
            <a:ext cx="152400" cy="24384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6" name="Rectangle 85"/>
          <p:cNvSpPr/>
          <p:nvPr/>
        </p:nvSpPr>
        <p:spPr>
          <a:xfrm>
            <a:off x="4038600" y="3886200"/>
            <a:ext cx="152400" cy="22860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 name="Rectangle 86"/>
          <p:cNvSpPr/>
          <p:nvPr/>
        </p:nvSpPr>
        <p:spPr>
          <a:xfrm>
            <a:off x="4191000" y="4114800"/>
            <a:ext cx="152400" cy="20574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Rectangle 87"/>
          <p:cNvSpPr/>
          <p:nvPr/>
        </p:nvSpPr>
        <p:spPr>
          <a:xfrm>
            <a:off x="4343400" y="4343400"/>
            <a:ext cx="152400" cy="18288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 name="Rectangle 88"/>
          <p:cNvSpPr/>
          <p:nvPr/>
        </p:nvSpPr>
        <p:spPr>
          <a:xfrm>
            <a:off x="4495800" y="4648200"/>
            <a:ext cx="152400" cy="15240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 name="Rectangle 89"/>
          <p:cNvSpPr/>
          <p:nvPr/>
        </p:nvSpPr>
        <p:spPr>
          <a:xfrm>
            <a:off x="4648200" y="4876800"/>
            <a:ext cx="152400" cy="12954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 name="Rectangle 90"/>
          <p:cNvSpPr/>
          <p:nvPr/>
        </p:nvSpPr>
        <p:spPr>
          <a:xfrm>
            <a:off x="4800600" y="5181600"/>
            <a:ext cx="152400" cy="9906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Rectangle 91"/>
          <p:cNvSpPr/>
          <p:nvPr/>
        </p:nvSpPr>
        <p:spPr>
          <a:xfrm>
            <a:off x="4953000" y="5410200"/>
            <a:ext cx="152400" cy="7620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Rectangle 92"/>
          <p:cNvSpPr/>
          <p:nvPr/>
        </p:nvSpPr>
        <p:spPr>
          <a:xfrm>
            <a:off x="5105400" y="5562600"/>
            <a:ext cx="152400" cy="6096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 name="Rectangle 93"/>
          <p:cNvSpPr/>
          <p:nvPr/>
        </p:nvSpPr>
        <p:spPr>
          <a:xfrm>
            <a:off x="5257800" y="5867400"/>
            <a:ext cx="152400" cy="304800"/>
          </a:xfrm>
          <a:prstGeom prst="rect">
            <a:avLst/>
          </a:prstGeom>
          <a:solidFill>
            <a:srgbClr val="C31D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81" name="TextBox 95"/>
          <p:cNvSpPr txBox="1">
            <a:spLocks noChangeArrowheads="1"/>
          </p:cNvSpPr>
          <p:nvPr/>
        </p:nvSpPr>
        <p:spPr bwMode="auto">
          <a:xfrm>
            <a:off x="1828800" y="3581400"/>
            <a:ext cx="441325" cy="369888"/>
          </a:xfrm>
          <a:prstGeom prst="rect">
            <a:avLst/>
          </a:prstGeom>
          <a:noFill/>
          <a:ln w="9525">
            <a:noFill/>
            <a:miter lim="800000"/>
            <a:headEnd/>
            <a:tailEnd/>
          </a:ln>
        </p:spPr>
        <p:txBody>
          <a:bodyPr wrap="none">
            <a:spAutoFit/>
          </a:bodyPr>
          <a:lstStyle/>
          <a:p>
            <a:r>
              <a:rPr lang="en-US"/>
              <a:t>1ft</a:t>
            </a:r>
          </a:p>
        </p:txBody>
      </p:sp>
      <p:sp>
        <p:nvSpPr>
          <p:cNvPr id="19482" name="TextBox 96"/>
          <p:cNvSpPr txBox="1">
            <a:spLocks noChangeArrowheads="1"/>
          </p:cNvSpPr>
          <p:nvPr/>
        </p:nvSpPr>
        <p:spPr bwMode="auto">
          <a:xfrm>
            <a:off x="3810000" y="6248400"/>
            <a:ext cx="441325" cy="369888"/>
          </a:xfrm>
          <a:prstGeom prst="rect">
            <a:avLst/>
          </a:prstGeom>
          <a:noFill/>
          <a:ln w="9525">
            <a:noFill/>
            <a:miter lim="800000"/>
            <a:headEnd/>
            <a:tailEnd/>
          </a:ln>
        </p:spPr>
        <p:txBody>
          <a:bodyPr wrap="none">
            <a:spAutoFit/>
          </a:bodyPr>
          <a:lstStyle/>
          <a:p>
            <a:r>
              <a:rPr lang="en-US"/>
              <a:t>4ft</a:t>
            </a:r>
          </a:p>
        </p:txBody>
      </p:sp>
      <p:sp>
        <p:nvSpPr>
          <p:cNvPr id="19483" name="TextBox 97"/>
          <p:cNvSpPr txBox="1">
            <a:spLocks noChangeArrowheads="1"/>
          </p:cNvSpPr>
          <p:nvPr/>
        </p:nvSpPr>
        <p:spPr bwMode="auto">
          <a:xfrm>
            <a:off x="2667000" y="1524000"/>
            <a:ext cx="850900" cy="369888"/>
          </a:xfrm>
          <a:prstGeom prst="rect">
            <a:avLst/>
          </a:prstGeom>
          <a:noFill/>
          <a:ln w="9525">
            <a:noFill/>
            <a:miter lim="800000"/>
            <a:headEnd/>
            <a:tailEnd/>
          </a:ln>
        </p:spPr>
        <p:txBody>
          <a:bodyPr wrap="none">
            <a:spAutoFit/>
          </a:bodyPr>
          <a:lstStyle/>
          <a:p>
            <a:r>
              <a:rPr lang="en-US"/>
              <a:t>HILSA</a:t>
            </a:r>
          </a:p>
        </p:txBody>
      </p:sp>
      <p:sp>
        <p:nvSpPr>
          <p:cNvPr id="19484" name="TextBox 98"/>
          <p:cNvSpPr txBox="1">
            <a:spLocks noChangeArrowheads="1"/>
          </p:cNvSpPr>
          <p:nvPr/>
        </p:nvSpPr>
        <p:spPr bwMode="auto">
          <a:xfrm>
            <a:off x="4724400" y="4267200"/>
            <a:ext cx="812800" cy="369888"/>
          </a:xfrm>
          <a:prstGeom prst="rect">
            <a:avLst/>
          </a:prstGeom>
          <a:noFill/>
          <a:ln w="9525">
            <a:noFill/>
            <a:miter lim="800000"/>
            <a:headEnd/>
            <a:tailEnd/>
          </a:ln>
        </p:spPr>
        <p:txBody>
          <a:bodyPr wrap="none">
            <a:spAutoFit/>
          </a:bodyPr>
          <a:lstStyle/>
          <a:p>
            <a:r>
              <a:rPr lang="en-US"/>
              <a:t>TUNA</a:t>
            </a:r>
          </a:p>
        </p:txBody>
      </p:sp>
      <p:sp>
        <p:nvSpPr>
          <p:cNvPr id="100" name="Freeform 99"/>
          <p:cNvSpPr/>
          <p:nvPr/>
        </p:nvSpPr>
        <p:spPr>
          <a:xfrm>
            <a:off x="858838" y="1262063"/>
            <a:ext cx="2644775" cy="2184400"/>
          </a:xfrm>
          <a:custGeom>
            <a:avLst/>
            <a:gdLst>
              <a:gd name="connsiteX0" fmla="*/ 0 w 2644726"/>
              <a:gd name="connsiteY0" fmla="*/ 1875692 h 2185182"/>
              <a:gd name="connsiteX1" fmla="*/ 351693 w 2644726"/>
              <a:gd name="connsiteY1" fmla="*/ 1552135 h 2185182"/>
              <a:gd name="connsiteX2" fmla="*/ 689317 w 2644726"/>
              <a:gd name="connsiteY2" fmla="*/ 876886 h 2185182"/>
              <a:gd name="connsiteX3" fmla="*/ 858129 w 2644726"/>
              <a:gd name="connsiteY3" fmla="*/ 511126 h 2185182"/>
              <a:gd name="connsiteX4" fmla="*/ 1125416 w 2644726"/>
              <a:gd name="connsiteY4" fmla="*/ 4689 h 2185182"/>
              <a:gd name="connsiteX5" fmla="*/ 1491176 w 2644726"/>
              <a:gd name="connsiteY5" fmla="*/ 482991 h 2185182"/>
              <a:gd name="connsiteX6" fmla="*/ 1645920 w 2644726"/>
              <a:gd name="connsiteY6" fmla="*/ 848751 h 2185182"/>
              <a:gd name="connsiteX7" fmla="*/ 1856936 w 2644726"/>
              <a:gd name="connsiteY7" fmla="*/ 1200443 h 2185182"/>
              <a:gd name="connsiteX8" fmla="*/ 2124222 w 2644726"/>
              <a:gd name="connsiteY8" fmla="*/ 1594339 h 2185182"/>
              <a:gd name="connsiteX9" fmla="*/ 2363373 w 2644726"/>
              <a:gd name="connsiteY9" fmla="*/ 1833489 h 2185182"/>
              <a:gd name="connsiteX10" fmla="*/ 2532185 w 2644726"/>
              <a:gd name="connsiteY10" fmla="*/ 1946031 h 2185182"/>
              <a:gd name="connsiteX11" fmla="*/ 2644726 w 2644726"/>
              <a:gd name="connsiteY11" fmla="*/ 2185182 h 2185182"/>
              <a:gd name="connsiteX12" fmla="*/ 2644726 w 2644726"/>
              <a:gd name="connsiteY12" fmla="*/ 2185182 h 21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4726" h="2185182">
                <a:moveTo>
                  <a:pt x="0" y="1875692"/>
                </a:moveTo>
                <a:cubicBezTo>
                  <a:pt x="118403" y="1797147"/>
                  <a:pt x="236807" y="1718603"/>
                  <a:pt x="351693" y="1552135"/>
                </a:cubicBezTo>
                <a:cubicBezTo>
                  <a:pt x="466579" y="1385667"/>
                  <a:pt x="604911" y="1050387"/>
                  <a:pt x="689317" y="876886"/>
                </a:cubicBezTo>
                <a:cubicBezTo>
                  <a:pt x="773723" y="703385"/>
                  <a:pt x="785446" y="656492"/>
                  <a:pt x="858129" y="511126"/>
                </a:cubicBezTo>
                <a:cubicBezTo>
                  <a:pt x="930812" y="365760"/>
                  <a:pt x="1019908" y="9378"/>
                  <a:pt x="1125416" y="4689"/>
                </a:cubicBezTo>
                <a:cubicBezTo>
                  <a:pt x="1230924" y="0"/>
                  <a:pt x="1404425" y="342314"/>
                  <a:pt x="1491176" y="482991"/>
                </a:cubicBezTo>
                <a:cubicBezTo>
                  <a:pt x="1577927" y="623668"/>
                  <a:pt x="1584960" y="729176"/>
                  <a:pt x="1645920" y="848751"/>
                </a:cubicBezTo>
                <a:cubicBezTo>
                  <a:pt x="1706880" y="968326"/>
                  <a:pt x="1777219" y="1076178"/>
                  <a:pt x="1856936" y="1200443"/>
                </a:cubicBezTo>
                <a:cubicBezTo>
                  <a:pt x="1936653" y="1324708"/>
                  <a:pt x="2039816" y="1488831"/>
                  <a:pt x="2124222" y="1594339"/>
                </a:cubicBezTo>
                <a:cubicBezTo>
                  <a:pt x="2208628" y="1699847"/>
                  <a:pt x="2295379" y="1774874"/>
                  <a:pt x="2363373" y="1833489"/>
                </a:cubicBezTo>
                <a:cubicBezTo>
                  <a:pt x="2431367" y="1892104"/>
                  <a:pt x="2485293" y="1887416"/>
                  <a:pt x="2532185" y="1946031"/>
                </a:cubicBezTo>
                <a:cubicBezTo>
                  <a:pt x="2579077" y="2004647"/>
                  <a:pt x="2644726" y="2185182"/>
                  <a:pt x="2644726" y="2185182"/>
                </a:cubicBezTo>
                <a:lnTo>
                  <a:pt x="2644726" y="2185182"/>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1" name="Freeform 100"/>
          <p:cNvSpPr/>
          <p:nvPr/>
        </p:nvSpPr>
        <p:spPr>
          <a:xfrm>
            <a:off x="2757488" y="3744913"/>
            <a:ext cx="2714625" cy="2444750"/>
          </a:xfrm>
          <a:custGeom>
            <a:avLst/>
            <a:gdLst>
              <a:gd name="connsiteX0" fmla="*/ 0 w 2715064"/>
              <a:gd name="connsiteY0" fmla="*/ 2445434 h 2445434"/>
              <a:gd name="connsiteX1" fmla="*/ 309489 w 2715064"/>
              <a:gd name="connsiteY1" fmla="*/ 1896794 h 2445434"/>
              <a:gd name="connsiteX2" fmla="*/ 604910 w 2715064"/>
              <a:gd name="connsiteY2" fmla="*/ 1263747 h 2445434"/>
              <a:gd name="connsiteX3" fmla="*/ 759655 w 2715064"/>
              <a:gd name="connsiteY3" fmla="*/ 799514 h 2445434"/>
              <a:gd name="connsiteX4" fmla="*/ 1041009 w 2715064"/>
              <a:gd name="connsiteY4" fmla="*/ 279009 h 2445434"/>
              <a:gd name="connsiteX5" fmla="*/ 1181686 w 2715064"/>
              <a:gd name="connsiteY5" fmla="*/ 11723 h 2445434"/>
              <a:gd name="connsiteX6" fmla="*/ 1392701 w 2715064"/>
              <a:gd name="connsiteY6" fmla="*/ 208671 h 2445434"/>
              <a:gd name="connsiteX7" fmla="*/ 1547446 w 2715064"/>
              <a:gd name="connsiteY7" fmla="*/ 433754 h 2445434"/>
              <a:gd name="connsiteX8" fmla="*/ 1744394 w 2715064"/>
              <a:gd name="connsiteY8" fmla="*/ 672904 h 2445434"/>
              <a:gd name="connsiteX9" fmla="*/ 1871003 w 2715064"/>
              <a:gd name="connsiteY9" fmla="*/ 968326 h 2445434"/>
              <a:gd name="connsiteX10" fmla="*/ 2039815 w 2715064"/>
              <a:gd name="connsiteY10" fmla="*/ 1235612 h 2445434"/>
              <a:gd name="connsiteX11" fmla="*/ 2264898 w 2715064"/>
              <a:gd name="connsiteY11" fmla="*/ 1657643 h 2445434"/>
              <a:gd name="connsiteX12" fmla="*/ 2433710 w 2715064"/>
              <a:gd name="connsiteY12" fmla="*/ 1882726 h 2445434"/>
              <a:gd name="connsiteX13" fmla="*/ 2630658 w 2715064"/>
              <a:gd name="connsiteY13" fmla="*/ 2150012 h 2445434"/>
              <a:gd name="connsiteX14" fmla="*/ 2715064 w 2715064"/>
              <a:gd name="connsiteY14" fmla="*/ 2431366 h 244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5064" h="2445434">
                <a:moveTo>
                  <a:pt x="0" y="2445434"/>
                </a:moveTo>
                <a:cubicBezTo>
                  <a:pt x="104335" y="2269588"/>
                  <a:pt x="208671" y="2093742"/>
                  <a:pt x="309489" y="1896794"/>
                </a:cubicBezTo>
                <a:cubicBezTo>
                  <a:pt x="410307" y="1699846"/>
                  <a:pt x="529882" y="1446627"/>
                  <a:pt x="604910" y="1263747"/>
                </a:cubicBezTo>
                <a:cubicBezTo>
                  <a:pt x="679938" y="1080867"/>
                  <a:pt x="686972" y="963637"/>
                  <a:pt x="759655" y="799514"/>
                </a:cubicBezTo>
                <a:cubicBezTo>
                  <a:pt x="832338" y="635391"/>
                  <a:pt x="970671" y="410307"/>
                  <a:pt x="1041009" y="279009"/>
                </a:cubicBezTo>
                <a:cubicBezTo>
                  <a:pt x="1111347" y="147711"/>
                  <a:pt x="1123071" y="23446"/>
                  <a:pt x="1181686" y="11723"/>
                </a:cubicBezTo>
                <a:cubicBezTo>
                  <a:pt x="1240301" y="0"/>
                  <a:pt x="1331741" y="138333"/>
                  <a:pt x="1392701" y="208671"/>
                </a:cubicBezTo>
                <a:cubicBezTo>
                  <a:pt x="1453661" y="279010"/>
                  <a:pt x="1488831" y="356382"/>
                  <a:pt x="1547446" y="433754"/>
                </a:cubicBezTo>
                <a:cubicBezTo>
                  <a:pt x="1606061" y="511126"/>
                  <a:pt x="1690468" y="583809"/>
                  <a:pt x="1744394" y="672904"/>
                </a:cubicBezTo>
                <a:cubicBezTo>
                  <a:pt x="1798320" y="761999"/>
                  <a:pt x="1821766" y="874541"/>
                  <a:pt x="1871003" y="968326"/>
                </a:cubicBezTo>
                <a:cubicBezTo>
                  <a:pt x="1920240" y="1062111"/>
                  <a:pt x="1974166" y="1120726"/>
                  <a:pt x="2039815" y="1235612"/>
                </a:cubicBezTo>
                <a:cubicBezTo>
                  <a:pt x="2105464" y="1350498"/>
                  <a:pt x="2199249" y="1549791"/>
                  <a:pt x="2264898" y="1657643"/>
                </a:cubicBezTo>
                <a:cubicBezTo>
                  <a:pt x="2330547" y="1765495"/>
                  <a:pt x="2372750" y="1800665"/>
                  <a:pt x="2433710" y="1882726"/>
                </a:cubicBezTo>
                <a:cubicBezTo>
                  <a:pt x="2494670" y="1964788"/>
                  <a:pt x="2583766" y="2058572"/>
                  <a:pt x="2630658" y="2150012"/>
                </a:cubicBezTo>
                <a:cubicBezTo>
                  <a:pt x="2677550" y="2241452"/>
                  <a:pt x="2696307" y="2336409"/>
                  <a:pt x="2715064" y="243136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03" name="Straight Arrow Connector 102"/>
          <p:cNvCxnSpPr>
            <a:stCxn id="19489" idx="1"/>
            <a:endCxn id="100" idx="6"/>
          </p:cNvCxnSpPr>
          <p:nvPr/>
        </p:nvCxnSpPr>
        <p:spPr>
          <a:xfrm rot="10800000" flipV="1">
            <a:off x="2503488" y="1604963"/>
            <a:ext cx="2525712" cy="504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5400000">
            <a:off x="3848100" y="2628900"/>
            <a:ext cx="2209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489" name="TextBox 105"/>
          <p:cNvSpPr txBox="1">
            <a:spLocks noChangeArrowheads="1"/>
          </p:cNvSpPr>
          <p:nvPr/>
        </p:nvSpPr>
        <p:spPr bwMode="auto">
          <a:xfrm>
            <a:off x="5029200" y="1143000"/>
            <a:ext cx="3313113" cy="923925"/>
          </a:xfrm>
          <a:prstGeom prst="rect">
            <a:avLst/>
          </a:prstGeom>
          <a:noFill/>
          <a:ln w="9525">
            <a:noFill/>
            <a:miter lim="800000"/>
            <a:headEnd/>
            <a:tailEnd/>
          </a:ln>
        </p:spPr>
        <p:txBody>
          <a:bodyPr wrap="none">
            <a:spAutoFit/>
          </a:bodyPr>
          <a:lstStyle/>
          <a:p>
            <a:r>
              <a:rPr lang="en-US" i="1" u="sng"/>
              <a:t>Class Conditional Distributions</a:t>
            </a:r>
          </a:p>
          <a:p>
            <a:r>
              <a:rPr lang="en-US" i="1"/>
              <a:t>P ( L = 1.75 ft | HILSA )</a:t>
            </a:r>
          </a:p>
          <a:p>
            <a:r>
              <a:rPr lang="en-US" i="1"/>
              <a:t>P ( L = 4.25 ft | TUNA )</a:t>
            </a:r>
          </a:p>
        </p:txBody>
      </p:sp>
      <p:sp>
        <p:nvSpPr>
          <p:cNvPr id="19490" name="TextBox 109"/>
          <p:cNvSpPr txBox="1">
            <a:spLocks noChangeArrowheads="1"/>
          </p:cNvSpPr>
          <p:nvPr/>
        </p:nvSpPr>
        <p:spPr bwMode="auto">
          <a:xfrm>
            <a:off x="1295400" y="4800600"/>
            <a:ext cx="1350963" cy="369888"/>
          </a:xfrm>
          <a:prstGeom prst="rect">
            <a:avLst/>
          </a:prstGeom>
          <a:noFill/>
          <a:ln w="9525">
            <a:noFill/>
            <a:miter lim="800000"/>
            <a:headEnd/>
            <a:tailEnd/>
          </a:ln>
        </p:spPr>
        <p:txBody>
          <a:bodyPr wrap="none">
            <a:spAutoFit/>
          </a:bodyPr>
          <a:lstStyle/>
          <a:p>
            <a:r>
              <a:rPr lang="en-US"/>
              <a:t>Histograms</a:t>
            </a:r>
          </a:p>
        </p:txBody>
      </p:sp>
      <p:cxnSp>
        <p:nvCxnSpPr>
          <p:cNvPr id="112" name="Straight Arrow Connector 111"/>
          <p:cNvCxnSpPr>
            <a:endCxn id="15" idx="2"/>
          </p:cNvCxnSpPr>
          <p:nvPr/>
        </p:nvCxnSpPr>
        <p:spPr>
          <a:xfrm rot="16200000" flipV="1">
            <a:off x="952500" y="41529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9490" idx="3"/>
            <a:endCxn id="81" idx="0"/>
          </p:cNvCxnSpPr>
          <p:nvPr/>
        </p:nvCxnSpPr>
        <p:spPr>
          <a:xfrm>
            <a:off x="2646363" y="4984750"/>
            <a:ext cx="706437" cy="44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Decision Rule</a:t>
            </a:r>
          </a:p>
        </p:txBody>
      </p:sp>
      <p:sp>
        <p:nvSpPr>
          <p:cNvPr id="20483" name="Content Placeholder 2"/>
          <p:cNvSpPr>
            <a:spLocks noGrp="1"/>
          </p:cNvSpPr>
          <p:nvPr>
            <p:ph sz="quarter" idx="1"/>
          </p:nvPr>
        </p:nvSpPr>
        <p:spPr>
          <a:xfrm>
            <a:off x="457200" y="1219200"/>
            <a:ext cx="8229600" cy="4937125"/>
          </a:xfrm>
        </p:spPr>
        <p:txBody>
          <a:bodyPr/>
          <a:lstStyle/>
          <a:p>
            <a:pPr eaLnBrk="1" hangingPunct="1"/>
            <a:r>
              <a:rPr lang="en-US" smtClean="0"/>
              <a:t>If length L ≤ B</a:t>
            </a:r>
            <a:r>
              <a:rPr lang="en-US" sz="2400" baseline="30000" smtClean="0"/>
              <a:t> </a:t>
            </a:r>
            <a:r>
              <a:rPr lang="en-US" smtClean="0"/>
              <a:t> </a:t>
            </a:r>
          </a:p>
          <a:p>
            <a:pPr lvl="1" eaLnBrk="1" hangingPunct="1"/>
            <a:r>
              <a:rPr lang="en-US" smtClean="0"/>
              <a:t>HILSA</a:t>
            </a:r>
          </a:p>
          <a:p>
            <a:pPr eaLnBrk="1" hangingPunct="1"/>
            <a:r>
              <a:rPr lang="en-US" smtClean="0"/>
              <a:t>ELSE</a:t>
            </a:r>
          </a:p>
          <a:p>
            <a:pPr lvl="1" eaLnBrk="1" hangingPunct="1"/>
            <a:r>
              <a:rPr lang="en-US" smtClean="0">
                <a:solidFill>
                  <a:srgbClr val="C31DA3"/>
                </a:solidFill>
              </a:rPr>
              <a:t>TUNA</a:t>
            </a:r>
          </a:p>
          <a:p>
            <a:pPr lvl="1" eaLnBrk="1" hangingPunct="1"/>
            <a:endParaRPr lang="en-US" smtClean="0"/>
          </a:p>
          <a:p>
            <a:pPr eaLnBrk="1" hangingPunct="1"/>
            <a:r>
              <a:rPr lang="en-US" smtClean="0"/>
              <a:t>What should be the value of B (“boundary” length)</a:t>
            </a:r>
            <a:r>
              <a:rPr lang="en-US" baseline="30000" smtClean="0"/>
              <a:t> </a:t>
            </a:r>
            <a:r>
              <a:rPr lang="en-US" smtClean="0"/>
              <a:t>?</a:t>
            </a:r>
          </a:p>
          <a:p>
            <a:pPr lvl="1" eaLnBrk="1" hangingPunct="1"/>
            <a:r>
              <a:rPr lang="en-US" smtClean="0"/>
              <a:t>Based on population statistics</a:t>
            </a:r>
          </a:p>
          <a:p>
            <a:pPr eaLnBrk="1" hangingPunct="1"/>
            <a:endParaRPr lang="en-US" smtClean="0"/>
          </a:p>
          <a:p>
            <a:pPr lvl="1" eaLnBrk="1" hangingPunct="1"/>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Error of Decision Rule</a:t>
            </a:r>
          </a:p>
        </p:txBody>
      </p:sp>
      <p:cxnSp>
        <p:nvCxnSpPr>
          <p:cNvPr id="5" name="Straight Arrow Connector 4"/>
          <p:cNvCxnSpPr/>
          <p:nvPr/>
        </p:nvCxnSpPr>
        <p:spPr>
          <a:xfrm>
            <a:off x="990600" y="3657600"/>
            <a:ext cx="670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38099" y="2628900"/>
            <a:ext cx="2057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435100" y="1814513"/>
            <a:ext cx="3249613" cy="1857375"/>
          </a:xfrm>
          <a:custGeom>
            <a:avLst/>
            <a:gdLst>
              <a:gd name="connsiteX0" fmla="*/ 0 w 3249637"/>
              <a:gd name="connsiteY0" fmla="*/ 1856935 h 1856935"/>
              <a:gd name="connsiteX1" fmla="*/ 436098 w 3249637"/>
              <a:gd name="connsiteY1" fmla="*/ 1589649 h 1856935"/>
              <a:gd name="connsiteX2" fmla="*/ 801858 w 3249637"/>
              <a:gd name="connsiteY2" fmla="*/ 1041009 h 1856935"/>
              <a:gd name="connsiteX3" fmla="*/ 1125415 w 3249637"/>
              <a:gd name="connsiteY3" fmla="*/ 323556 h 1856935"/>
              <a:gd name="connsiteX4" fmla="*/ 1378633 w 3249637"/>
              <a:gd name="connsiteY4" fmla="*/ 28135 h 1856935"/>
              <a:gd name="connsiteX5" fmla="*/ 1688123 w 3249637"/>
              <a:gd name="connsiteY5" fmla="*/ 154744 h 1856935"/>
              <a:gd name="connsiteX6" fmla="*/ 1941341 w 3249637"/>
              <a:gd name="connsiteY6" fmla="*/ 717452 h 1856935"/>
              <a:gd name="connsiteX7" fmla="*/ 2293033 w 3249637"/>
              <a:gd name="connsiteY7" fmla="*/ 1223889 h 1856935"/>
              <a:gd name="connsiteX8" fmla="*/ 2700997 w 3249637"/>
              <a:gd name="connsiteY8" fmla="*/ 1519310 h 1856935"/>
              <a:gd name="connsiteX9" fmla="*/ 2996418 w 3249637"/>
              <a:gd name="connsiteY9" fmla="*/ 1772529 h 1856935"/>
              <a:gd name="connsiteX10" fmla="*/ 3249637 w 3249637"/>
              <a:gd name="connsiteY10" fmla="*/ 1856935 h 185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9637" h="1856935">
                <a:moveTo>
                  <a:pt x="0" y="1856935"/>
                </a:moveTo>
                <a:cubicBezTo>
                  <a:pt x="151227" y="1791286"/>
                  <a:pt x="302455" y="1725637"/>
                  <a:pt x="436098" y="1589649"/>
                </a:cubicBezTo>
                <a:cubicBezTo>
                  <a:pt x="569741" y="1453661"/>
                  <a:pt x="686972" y="1252024"/>
                  <a:pt x="801858" y="1041009"/>
                </a:cubicBezTo>
                <a:cubicBezTo>
                  <a:pt x="916744" y="829994"/>
                  <a:pt x="1029286" y="492368"/>
                  <a:pt x="1125415" y="323556"/>
                </a:cubicBezTo>
                <a:cubicBezTo>
                  <a:pt x="1221544" y="154744"/>
                  <a:pt x="1284848" y="56270"/>
                  <a:pt x="1378633" y="28135"/>
                </a:cubicBezTo>
                <a:cubicBezTo>
                  <a:pt x="1472418" y="0"/>
                  <a:pt x="1594338" y="39858"/>
                  <a:pt x="1688123" y="154744"/>
                </a:cubicBezTo>
                <a:cubicBezTo>
                  <a:pt x="1781908" y="269630"/>
                  <a:pt x="1840523" y="539261"/>
                  <a:pt x="1941341" y="717452"/>
                </a:cubicBezTo>
                <a:cubicBezTo>
                  <a:pt x="2042159" y="895643"/>
                  <a:pt x="2166424" y="1090246"/>
                  <a:pt x="2293033" y="1223889"/>
                </a:cubicBezTo>
                <a:cubicBezTo>
                  <a:pt x="2419642" y="1357532"/>
                  <a:pt x="2583766" y="1427870"/>
                  <a:pt x="2700997" y="1519310"/>
                </a:cubicBezTo>
                <a:cubicBezTo>
                  <a:pt x="2818228" y="1610750"/>
                  <a:pt x="2904978" y="1716258"/>
                  <a:pt x="2996418" y="1772529"/>
                </a:cubicBezTo>
                <a:cubicBezTo>
                  <a:pt x="3087858" y="1828800"/>
                  <a:pt x="3168747" y="1842867"/>
                  <a:pt x="3249637" y="185693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10"/>
          <p:cNvSpPr/>
          <p:nvPr/>
        </p:nvSpPr>
        <p:spPr>
          <a:xfrm>
            <a:off x="2884488" y="1724025"/>
            <a:ext cx="2897187" cy="1947863"/>
          </a:xfrm>
          <a:custGeom>
            <a:avLst/>
            <a:gdLst>
              <a:gd name="connsiteX0" fmla="*/ 0 w 2897945"/>
              <a:gd name="connsiteY0" fmla="*/ 1948376 h 1948376"/>
              <a:gd name="connsiteX1" fmla="*/ 534572 w 2897945"/>
              <a:gd name="connsiteY1" fmla="*/ 1638886 h 1948376"/>
              <a:gd name="connsiteX2" fmla="*/ 787791 w 2897945"/>
              <a:gd name="connsiteY2" fmla="*/ 1132450 h 1948376"/>
              <a:gd name="connsiteX3" fmla="*/ 970671 w 2897945"/>
              <a:gd name="connsiteY3" fmla="*/ 611945 h 1948376"/>
              <a:gd name="connsiteX4" fmla="*/ 1181686 w 2897945"/>
              <a:gd name="connsiteY4" fmla="*/ 189914 h 1948376"/>
              <a:gd name="connsiteX5" fmla="*/ 1434905 w 2897945"/>
              <a:gd name="connsiteY5" fmla="*/ 63305 h 1948376"/>
              <a:gd name="connsiteX6" fmla="*/ 1772529 w 2897945"/>
              <a:gd name="connsiteY6" fmla="*/ 569742 h 1948376"/>
              <a:gd name="connsiteX7" fmla="*/ 2025748 w 2897945"/>
              <a:gd name="connsiteY7" fmla="*/ 1048043 h 1948376"/>
              <a:gd name="connsiteX8" fmla="*/ 2250831 w 2897945"/>
              <a:gd name="connsiteY8" fmla="*/ 1399736 h 1948376"/>
              <a:gd name="connsiteX9" fmla="*/ 2433711 w 2897945"/>
              <a:gd name="connsiteY9" fmla="*/ 1624819 h 1948376"/>
              <a:gd name="connsiteX10" fmla="*/ 2771335 w 2897945"/>
              <a:gd name="connsiteY10" fmla="*/ 1863970 h 1948376"/>
              <a:gd name="connsiteX11" fmla="*/ 2897945 w 2897945"/>
              <a:gd name="connsiteY11" fmla="*/ 1934308 h 194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97945" h="1948376">
                <a:moveTo>
                  <a:pt x="0" y="1948376"/>
                </a:moveTo>
                <a:cubicBezTo>
                  <a:pt x="201637" y="1861625"/>
                  <a:pt x="403274" y="1774874"/>
                  <a:pt x="534572" y="1638886"/>
                </a:cubicBezTo>
                <a:cubicBezTo>
                  <a:pt x="665870" y="1502898"/>
                  <a:pt x="715108" y="1303607"/>
                  <a:pt x="787791" y="1132450"/>
                </a:cubicBezTo>
                <a:cubicBezTo>
                  <a:pt x="860474" y="961293"/>
                  <a:pt x="905022" y="769034"/>
                  <a:pt x="970671" y="611945"/>
                </a:cubicBezTo>
                <a:cubicBezTo>
                  <a:pt x="1036320" y="454856"/>
                  <a:pt x="1104314" y="281354"/>
                  <a:pt x="1181686" y="189914"/>
                </a:cubicBezTo>
                <a:cubicBezTo>
                  <a:pt x="1259058" y="98474"/>
                  <a:pt x="1336431" y="0"/>
                  <a:pt x="1434905" y="63305"/>
                </a:cubicBezTo>
                <a:cubicBezTo>
                  <a:pt x="1533379" y="126610"/>
                  <a:pt x="1674055" y="405619"/>
                  <a:pt x="1772529" y="569742"/>
                </a:cubicBezTo>
                <a:cubicBezTo>
                  <a:pt x="1871003" y="733865"/>
                  <a:pt x="1946031" y="909711"/>
                  <a:pt x="2025748" y="1048043"/>
                </a:cubicBezTo>
                <a:cubicBezTo>
                  <a:pt x="2105465" y="1186375"/>
                  <a:pt x="2182837" y="1303607"/>
                  <a:pt x="2250831" y="1399736"/>
                </a:cubicBezTo>
                <a:cubicBezTo>
                  <a:pt x="2318825" y="1495865"/>
                  <a:pt x="2346960" y="1547447"/>
                  <a:pt x="2433711" y="1624819"/>
                </a:cubicBezTo>
                <a:cubicBezTo>
                  <a:pt x="2520462" y="1702191"/>
                  <a:pt x="2693963" y="1812389"/>
                  <a:pt x="2771335" y="1863970"/>
                </a:cubicBezTo>
                <a:cubicBezTo>
                  <a:pt x="2848707" y="1915551"/>
                  <a:pt x="2873326" y="1924929"/>
                  <a:pt x="2897945" y="1934308"/>
                </a:cubicBezTo>
              </a:path>
            </a:pathLst>
          </a:custGeom>
          <a:ln>
            <a:solidFill>
              <a:srgbClr val="C31DA3"/>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1511" name="TextBox 11"/>
          <p:cNvSpPr txBox="1">
            <a:spLocks noChangeArrowheads="1"/>
          </p:cNvSpPr>
          <p:nvPr/>
        </p:nvSpPr>
        <p:spPr bwMode="auto">
          <a:xfrm>
            <a:off x="7086600" y="3200400"/>
            <a:ext cx="312738" cy="369888"/>
          </a:xfrm>
          <a:prstGeom prst="rect">
            <a:avLst/>
          </a:prstGeom>
          <a:noFill/>
          <a:ln w="9525">
            <a:noFill/>
            <a:miter lim="800000"/>
            <a:headEnd/>
            <a:tailEnd/>
          </a:ln>
        </p:spPr>
        <p:txBody>
          <a:bodyPr wrap="none">
            <a:spAutoFit/>
          </a:bodyPr>
          <a:lstStyle/>
          <a:p>
            <a:r>
              <a:rPr lang="en-US"/>
              <a:t>L</a:t>
            </a:r>
          </a:p>
        </p:txBody>
      </p:sp>
      <p:cxnSp>
        <p:nvCxnSpPr>
          <p:cNvPr id="14" name="Straight Arrow Connector 13"/>
          <p:cNvCxnSpPr/>
          <p:nvPr/>
        </p:nvCxnSpPr>
        <p:spPr>
          <a:xfrm>
            <a:off x="1905000" y="2209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724400" y="20574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14" name="TextBox 16"/>
          <p:cNvSpPr txBox="1">
            <a:spLocks noChangeArrowheads="1"/>
          </p:cNvSpPr>
          <p:nvPr/>
        </p:nvSpPr>
        <p:spPr bwMode="auto">
          <a:xfrm>
            <a:off x="1066800" y="1828800"/>
            <a:ext cx="1530350" cy="369888"/>
          </a:xfrm>
          <a:prstGeom prst="rect">
            <a:avLst/>
          </a:prstGeom>
          <a:noFill/>
          <a:ln w="9525">
            <a:noFill/>
            <a:miter lim="800000"/>
            <a:headEnd/>
            <a:tailEnd/>
          </a:ln>
        </p:spPr>
        <p:txBody>
          <a:bodyPr wrap="none">
            <a:spAutoFit/>
          </a:bodyPr>
          <a:lstStyle/>
          <a:p>
            <a:r>
              <a:rPr lang="en-US" i="1"/>
              <a:t>P( L | HILSA)</a:t>
            </a:r>
          </a:p>
        </p:txBody>
      </p:sp>
      <p:sp>
        <p:nvSpPr>
          <p:cNvPr id="21515" name="TextBox 17"/>
          <p:cNvSpPr txBox="1">
            <a:spLocks noChangeArrowheads="1"/>
          </p:cNvSpPr>
          <p:nvPr/>
        </p:nvSpPr>
        <p:spPr bwMode="auto">
          <a:xfrm>
            <a:off x="4572000" y="1600200"/>
            <a:ext cx="1487488" cy="369888"/>
          </a:xfrm>
          <a:prstGeom prst="rect">
            <a:avLst/>
          </a:prstGeom>
          <a:noFill/>
          <a:ln w="9525">
            <a:noFill/>
            <a:miter lim="800000"/>
            <a:headEnd/>
            <a:tailEnd/>
          </a:ln>
        </p:spPr>
        <p:txBody>
          <a:bodyPr wrap="none">
            <a:spAutoFit/>
          </a:bodyPr>
          <a:lstStyle/>
          <a:p>
            <a:r>
              <a:rPr lang="en-US" i="1"/>
              <a:t>P( L | TUNA)</a:t>
            </a:r>
          </a:p>
        </p:txBody>
      </p:sp>
      <p:cxnSp>
        <p:nvCxnSpPr>
          <p:cNvPr id="20" name="Straight Connector 19"/>
          <p:cNvCxnSpPr/>
          <p:nvPr/>
        </p:nvCxnSpPr>
        <p:spPr>
          <a:xfrm rot="5400000">
            <a:off x="2590801" y="2971800"/>
            <a:ext cx="1371600" cy="31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517" name="TextBox 22"/>
          <p:cNvSpPr txBox="1">
            <a:spLocks noChangeArrowheads="1"/>
          </p:cNvSpPr>
          <p:nvPr/>
        </p:nvSpPr>
        <p:spPr bwMode="auto">
          <a:xfrm>
            <a:off x="3124200" y="3733800"/>
            <a:ext cx="338138" cy="369888"/>
          </a:xfrm>
          <a:prstGeom prst="rect">
            <a:avLst/>
          </a:prstGeom>
          <a:noFill/>
          <a:ln w="9525">
            <a:noFill/>
            <a:miter lim="800000"/>
            <a:headEnd/>
            <a:tailEnd/>
          </a:ln>
        </p:spPr>
        <p:txBody>
          <a:bodyPr wrap="none">
            <a:spAutoFit/>
          </a:bodyPr>
          <a:lstStyle/>
          <a:p>
            <a:r>
              <a:rPr lang="en-US"/>
              <a:t>B</a:t>
            </a:r>
          </a:p>
        </p:txBody>
      </p:sp>
      <p:sp>
        <p:nvSpPr>
          <p:cNvPr id="21518" name="TextBox 24"/>
          <p:cNvSpPr txBox="1">
            <a:spLocks noChangeArrowheads="1"/>
          </p:cNvSpPr>
          <p:nvPr/>
        </p:nvSpPr>
        <p:spPr bwMode="auto">
          <a:xfrm>
            <a:off x="304800" y="4724400"/>
            <a:ext cx="8636000" cy="923925"/>
          </a:xfrm>
          <a:prstGeom prst="rect">
            <a:avLst/>
          </a:prstGeom>
          <a:noFill/>
          <a:ln w="9525">
            <a:noFill/>
            <a:miter lim="800000"/>
            <a:headEnd/>
            <a:tailEnd/>
          </a:ln>
        </p:spPr>
        <p:txBody>
          <a:bodyPr wrap="none">
            <a:spAutoFit/>
          </a:bodyPr>
          <a:lstStyle/>
          <a:p>
            <a:r>
              <a:rPr lang="en-US"/>
              <a:t>Errors: Type 1 + Type 2,</a:t>
            </a:r>
          </a:p>
          <a:p>
            <a:r>
              <a:rPr lang="en-US"/>
              <a:t>Type 1: Actually Tuna, Classified as Hilsa (area under pink curve to the left of a B)</a:t>
            </a:r>
          </a:p>
          <a:p>
            <a:r>
              <a:rPr lang="en-US"/>
              <a:t>Type 2: Actually Hilsa, Classified as Tuna (area under blue curve to the right of a B)</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219200" y="5486400"/>
            <a:ext cx="3505200" cy="457200"/>
          </a:xfrm>
          <a:prstGeom prst="rect">
            <a:avLst/>
          </a:prstGeom>
          <a:solidFill>
            <a:schemeClr val="accent1">
              <a:lumMod val="20000"/>
              <a:lumOff val="8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31" name="Title 1"/>
          <p:cNvSpPr>
            <a:spLocks noGrp="1"/>
          </p:cNvSpPr>
          <p:nvPr>
            <p:ph type="title"/>
          </p:nvPr>
        </p:nvSpPr>
        <p:spPr/>
        <p:txBody>
          <a:bodyPr/>
          <a:lstStyle/>
          <a:p>
            <a:pPr eaLnBrk="1" hangingPunct="1"/>
            <a:r>
              <a:rPr lang="en-US" smtClean="0"/>
              <a:t>Optimal Decision Rule</a:t>
            </a:r>
          </a:p>
        </p:txBody>
      </p:sp>
      <p:cxnSp>
        <p:nvCxnSpPr>
          <p:cNvPr id="5" name="Straight Arrow Connector 4"/>
          <p:cNvCxnSpPr/>
          <p:nvPr/>
        </p:nvCxnSpPr>
        <p:spPr>
          <a:xfrm>
            <a:off x="990600" y="3657600"/>
            <a:ext cx="670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38099" y="2628900"/>
            <a:ext cx="2057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435100" y="1814513"/>
            <a:ext cx="3249613" cy="1857375"/>
          </a:xfrm>
          <a:custGeom>
            <a:avLst/>
            <a:gdLst>
              <a:gd name="connsiteX0" fmla="*/ 0 w 3249637"/>
              <a:gd name="connsiteY0" fmla="*/ 1856935 h 1856935"/>
              <a:gd name="connsiteX1" fmla="*/ 436098 w 3249637"/>
              <a:gd name="connsiteY1" fmla="*/ 1589649 h 1856935"/>
              <a:gd name="connsiteX2" fmla="*/ 801858 w 3249637"/>
              <a:gd name="connsiteY2" fmla="*/ 1041009 h 1856935"/>
              <a:gd name="connsiteX3" fmla="*/ 1125415 w 3249637"/>
              <a:gd name="connsiteY3" fmla="*/ 323556 h 1856935"/>
              <a:gd name="connsiteX4" fmla="*/ 1378633 w 3249637"/>
              <a:gd name="connsiteY4" fmla="*/ 28135 h 1856935"/>
              <a:gd name="connsiteX5" fmla="*/ 1688123 w 3249637"/>
              <a:gd name="connsiteY5" fmla="*/ 154744 h 1856935"/>
              <a:gd name="connsiteX6" fmla="*/ 1941341 w 3249637"/>
              <a:gd name="connsiteY6" fmla="*/ 717452 h 1856935"/>
              <a:gd name="connsiteX7" fmla="*/ 2293033 w 3249637"/>
              <a:gd name="connsiteY7" fmla="*/ 1223889 h 1856935"/>
              <a:gd name="connsiteX8" fmla="*/ 2700997 w 3249637"/>
              <a:gd name="connsiteY8" fmla="*/ 1519310 h 1856935"/>
              <a:gd name="connsiteX9" fmla="*/ 2996418 w 3249637"/>
              <a:gd name="connsiteY9" fmla="*/ 1772529 h 1856935"/>
              <a:gd name="connsiteX10" fmla="*/ 3249637 w 3249637"/>
              <a:gd name="connsiteY10" fmla="*/ 1856935 h 185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9637" h="1856935">
                <a:moveTo>
                  <a:pt x="0" y="1856935"/>
                </a:moveTo>
                <a:cubicBezTo>
                  <a:pt x="151227" y="1791286"/>
                  <a:pt x="302455" y="1725637"/>
                  <a:pt x="436098" y="1589649"/>
                </a:cubicBezTo>
                <a:cubicBezTo>
                  <a:pt x="569741" y="1453661"/>
                  <a:pt x="686972" y="1252024"/>
                  <a:pt x="801858" y="1041009"/>
                </a:cubicBezTo>
                <a:cubicBezTo>
                  <a:pt x="916744" y="829994"/>
                  <a:pt x="1029286" y="492368"/>
                  <a:pt x="1125415" y="323556"/>
                </a:cubicBezTo>
                <a:cubicBezTo>
                  <a:pt x="1221544" y="154744"/>
                  <a:pt x="1284848" y="56270"/>
                  <a:pt x="1378633" y="28135"/>
                </a:cubicBezTo>
                <a:cubicBezTo>
                  <a:pt x="1472418" y="0"/>
                  <a:pt x="1594338" y="39858"/>
                  <a:pt x="1688123" y="154744"/>
                </a:cubicBezTo>
                <a:cubicBezTo>
                  <a:pt x="1781908" y="269630"/>
                  <a:pt x="1840523" y="539261"/>
                  <a:pt x="1941341" y="717452"/>
                </a:cubicBezTo>
                <a:cubicBezTo>
                  <a:pt x="2042159" y="895643"/>
                  <a:pt x="2166424" y="1090246"/>
                  <a:pt x="2293033" y="1223889"/>
                </a:cubicBezTo>
                <a:cubicBezTo>
                  <a:pt x="2419642" y="1357532"/>
                  <a:pt x="2583766" y="1427870"/>
                  <a:pt x="2700997" y="1519310"/>
                </a:cubicBezTo>
                <a:cubicBezTo>
                  <a:pt x="2818228" y="1610750"/>
                  <a:pt x="2904978" y="1716258"/>
                  <a:pt x="2996418" y="1772529"/>
                </a:cubicBezTo>
                <a:cubicBezTo>
                  <a:pt x="3087858" y="1828800"/>
                  <a:pt x="3168747" y="1842867"/>
                  <a:pt x="3249637" y="185693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10"/>
          <p:cNvSpPr/>
          <p:nvPr/>
        </p:nvSpPr>
        <p:spPr>
          <a:xfrm>
            <a:off x="2884488" y="1724025"/>
            <a:ext cx="2897187" cy="1947863"/>
          </a:xfrm>
          <a:custGeom>
            <a:avLst/>
            <a:gdLst>
              <a:gd name="connsiteX0" fmla="*/ 0 w 2897945"/>
              <a:gd name="connsiteY0" fmla="*/ 1948376 h 1948376"/>
              <a:gd name="connsiteX1" fmla="*/ 534572 w 2897945"/>
              <a:gd name="connsiteY1" fmla="*/ 1638886 h 1948376"/>
              <a:gd name="connsiteX2" fmla="*/ 787791 w 2897945"/>
              <a:gd name="connsiteY2" fmla="*/ 1132450 h 1948376"/>
              <a:gd name="connsiteX3" fmla="*/ 970671 w 2897945"/>
              <a:gd name="connsiteY3" fmla="*/ 611945 h 1948376"/>
              <a:gd name="connsiteX4" fmla="*/ 1181686 w 2897945"/>
              <a:gd name="connsiteY4" fmla="*/ 189914 h 1948376"/>
              <a:gd name="connsiteX5" fmla="*/ 1434905 w 2897945"/>
              <a:gd name="connsiteY5" fmla="*/ 63305 h 1948376"/>
              <a:gd name="connsiteX6" fmla="*/ 1772529 w 2897945"/>
              <a:gd name="connsiteY6" fmla="*/ 569742 h 1948376"/>
              <a:gd name="connsiteX7" fmla="*/ 2025748 w 2897945"/>
              <a:gd name="connsiteY7" fmla="*/ 1048043 h 1948376"/>
              <a:gd name="connsiteX8" fmla="*/ 2250831 w 2897945"/>
              <a:gd name="connsiteY8" fmla="*/ 1399736 h 1948376"/>
              <a:gd name="connsiteX9" fmla="*/ 2433711 w 2897945"/>
              <a:gd name="connsiteY9" fmla="*/ 1624819 h 1948376"/>
              <a:gd name="connsiteX10" fmla="*/ 2771335 w 2897945"/>
              <a:gd name="connsiteY10" fmla="*/ 1863970 h 1948376"/>
              <a:gd name="connsiteX11" fmla="*/ 2897945 w 2897945"/>
              <a:gd name="connsiteY11" fmla="*/ 1934308 h 194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97945" h="1948376">
                <a:moveTo>
                  <a:pt x="0" y="1948376"/>
                </a:moveTo>
                <a:cubicBezTo>
                  <a:pt x="201637" y="1861625"/>
                  <a:pt x="403274" y="1774874"/>
                  <a:pt x="534572" y="1638886"/>
                </a:cubicBezTo>
                <a:cubicBezTo>
                  <a:pt x="665870" y="1502898"/>
                  <a:pt x="715108" y="1303607"/>
                  <a:pt x="787791" y="1132450"/>
                </a:cubicBezTo>
                <a:cubicBezTo>
                  <a:pt x="860474" y="961293"/>
                  <a:pt x="905022" y="769034"/>
                  <a:pt x="970671" y="611945"/>
                </a:cubicBezTo>
                <a:cubicBezTo>
                  <a:pt x="1036320" y="454856"/>
                  <a:pt x="1104314" y="281354"/>
                  <a:pt x="1181686" y="189914"/>
                </a:cubicBezTo>
                <a:cubicBezTo>
                  <a:pt x="1259058" y="98474"/>
                  <a:pt x="1336431" y="0"/>
                  <a:pt x="1434905" y="63305"/>
                </a:cubicBezTo>
                <a:cubicBezTo>
                  <a:pt x="1533379" y="126610"/>
                  <a:pt x="1674055" y="405619"/>
                  <a:pt x="1772529" y="569742"/>
                </a:cubicBezTo>
                <a:cubicBezTo>
                  <a:pt x="1871003" y="733865"/>
                  <a:pt x="1946031" y="909711"/>
                  <a:pt x="2025748" y="1048043"/>
                </a:cubicBezTo>
                <a:cubicBezTo>
                  <a:pt x="2105465" y="1186375"/>
                  <a:pt x="2182837" y="1303607"/>
                  <a:pt x="2250831" y="1399736"/>
                </a:cubicBezTo>
                <a:cubicBezTo>
                  <a:pt x="2318825" y="1495865"/>
                  <a:pt x="2346960" y="1547447"/>
                  <a:pt x="2433711" y="1624819"/>
                </a:cubicBezTo>
                <a:cubicBezTo>
                  <a:pt x="2520462" y="1702191"/>
                  <a:pt x="2693963" y="1812389"/>
                  <a:pt x="2771335" y="1863970"/>
                </a:cubicBezTo>
                <a:cubicBezTo>
                  <a:pt x="2848707" y="1915551"/>
                  <a:pt x="2873326" y="1924929"/>
                  <a:pt x="2897945" y="1934308"/>
                </a:cubicBezTo>
              </a:path>
            </a:pathLst>
          </a:custGeom>
          <a:ln>
            <a:solidFill>
              <a:srgbClr val="C31DA3"/>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2536" name="TextBox 11"/>
          <p:cNvSpPr txBox="1">
            <a:spLocks noChangeArrowheads="1"/>
          </p:cNvSpPr>
          <p:nvPr/>
        </p:nvSpPr>
        <p:spPr bwMode="auto">
          <a:xfrm>
            <a:off x="7086600" y="3200400"/>
            <a:ext cx="312738" cy="369888"/>
          </a:xfrm>
          <a:prstGeom prst="rect">
            <a:avLst/>
          </a:prstGeom>
          <a:noFill/>
          <a:ln w="9525">
            <a:noFill/>
            <a:miter lim="800000"/>
            <a:headEnd/>
            <a:tailEnd/>
          </a:ln>
        </p:spPr>
        <p:txBody>
          <a:bodyPr wrap="none">
            <a:spAutoFit/>
          </a:bodyPr>
          <a:lstStyle/>
          <a:p>
            <a:r>
              <a:rPr lang="en-US"/>
              <a:t>L</a:t>
            </a:r>
          </a:p>
        </p:txBody>
      </p:sp>
      <p:cxnSp>
        <p:nvCxnSpPr>
          <p:cNvPr id="14" name="Straight Arrow Connector 13"/>
          <p:cNvCxnSpPr/>
          <p:nvPr/>
        </p:nvCxnSpPr>
        <p:spPr>
          <a:xfrm>
            <a:off x="1905000" y="2209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724400" y="20574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539" name="TextBox 16"/>
          <p:cNvSpPr txBox="1">
            <a:spLocks noChangeArrowheads="1"/>
          </p:cNvSpPr>
          <p:nvPr/>
        </p:nvSpPr>
        <p:spPr bwMode="auto">
          <a:xfrm>
            <a:off x="1066800" y="1828800"/>
            <a:ext cx="1530350" cy="369888"/>
          </a:xfrm>
          <a:prstGeom prst="rect">
            <a:avLst/>
          </a:prstGeom>
          <a:noFill/>
          <a:ln w="9525">
            <a:noFill/>
            <a:miter lim="800000"/>
            <a:headEnd/>
            <a:tailEnd/>
          </a:ln>
        </p:spPr>
        <p:txBody>
          <a:bodyPr wrap="none">
            <a:spAutoFit/>
          </a:bodyPr>
          <a:lstStyle/>
          <a:p>
            <a:r>
              <a:rPr lang="en-US" i="1"/>
              <a:t>P( L | HILSA)</a:t>
            </a:r>
          </a:p>
        </p:txBody>
      </p:sp>
      <p:sp>
        <p:nvSpPr>
          <p:cNvPr id="22540" name="TextBox 17"/>
          <p:cNvSpPr txBox="1">
            <a:spLocks noChangeArrowheads="1"/>
          </p:cNvSpPr>
          <p:nvPr/>
        </p:nvSpPr>
        <p:spPr bwMode="auto">
          <a:xfrm>
            <a:off x="4572000" y="1600200"/>
            <a:ext cx="1487488" cy="369888"/>
          </a:xfrm>
          <a:prstGeom prst="rect">
            <a:avLst/>
          </a:prstGeom>
          <a:noFill/>
          <a:ln w="9525">
            <a:noFill/>
            <a:miter lim="800000"/>
            <a:headEnd/>
            <a:tailEnd/>
          </a:ln>
        </p:spPr>
        <p:txBody>
          <a:bodyPr wrap="none">
            <a:spAutoFit/>
          </a:bodyPr>
          <a:lstStyle/>
          <a:p>
            <a:r>
              <a:rPr lang="en-US" i="1"/>
              <a:t>P( L | TUNA)</a:t>
            </a:r>
          </a:p>
        </p:txBody>
      </p:sp>
      <p:sp>
        <p:nvSpPr>
          <p:cNvPr id="22541" name="TextBox 22"/>
          <p:cNvSpPr txBox="1">
            <a:spLocks noChangeArrowheads="1"/>
          </p:cNvSpPr>
          <p:nvPr/>
        </p:nvSpPr>
        <p:spPr bwMode="auto">
          <a:xfrm>
            <a:off x="3429000" y="3962400"/>
            <a:ext cx="428625" cy="369888"/>
          </a:xfrm>
          <a:prstGeom prst="rect">
            <a:avLst/>
          </a:prstGeom>
          <a:noFill/>
          <a:ln w="9525">
            <a:noFill/>
            <a:miter lim="800000"/>
            <a:headEnd/>
            <a:tailEnd/>
          </a:ln>
        </p:spPr>
        <p:txBody>
          <a:bodyPr wrap="none">
            <a:spAutoFit/>
          </a:bodyPr>
          <a:lstStyle/>
          <a:p>
            <a:r>
              <a:rPr lang="en-US"/>
              <a:t>B*</a:t>
            </a:r>
          </a:p>
        </p:txBody>
      </p:sp>
      <p:sp>
        <p:nvSpPr>
          <p:cNvPr id="22542" name="TextBox 24"/>
          <p:cNvSpPr txBox="1">
            <a:spLocks noChangeArrowheads="1"/>
          </p:cNvSpPr>
          <p:nvPr/>
        </p:nvSpPr>
        <p:spPr bwMode="auto">
          <a:xfrm>
            <a:off x="1219200" y="4419600"/>
            <a:ext cx="6172200" cy="1477963"/>
          </a:xfrm>
          <a:prstGeom prst="rect">
            <a:avLst/>
          </a:prstGeom>
          <a:noFill/>
          <a:ln w="9525">
            <a:noFill/>
            <a:miter lim="800000"/>
            <a:headEnd/>
            <a:tailEnd/>
          </a:ln>
        </p:spPr>
        <p:txBody>
          <a:bodyPr>
            <a:spAutoFit/>
          </a:bodyPr>
          <a:lstStyle/>
          <a:p>
            <a:r>
              <a:rPr lang="en-US"/>
              <a:t>B*:  Optimal Value of B, (Optimal Decision Boundary)</a:t>
            </a:r>
          </a:p>
          <a:p>
            <a:endParaRPr lang="en-US"/>
          </a:p>
          <a:p>
            <a:r>
              <a:rPr lang="en-US"/>
              <a:t>Minimum Possible Error</a:t>
            </a:r>
          </a:p>
          <a:p>
            <a:endParaRPr lang="en-US"/>
          </a:p>
          <a:p>
            <a:r>
              <a:rPr lang="en-US" b="1" i="1"/>
              <a:t>P ( B* | HILSA ) = P ( B* | TUNA )</a:t>
            </a:r>
          </a:p>
        </p:txBody>
      </p:sp>
      <p:cxnSp>
        <p:nvCxnSpPr>
          <p:cNvPr id="27" name="Straight Connector 26"/>
          <p:cNvCxnSpPr/>
          <p:nvPr/>
        </p:nvCxnSpPr>
        <p:spPr>
          <a:xfrm flipH="1">
            <a:off x="3629025" y="2895600"/>
            <a:ext cx="14288" cy="87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44" name="TextBox 28"/>
          <p:cNvSpPr txBox="1">
            <a:spLocks noChangeArrowheads="1"/>
          </p:cNvSpPr>
          <p:nvPr/>
        </p:nvSpPr>
        <p:spPr bwMode="auto">
          <a:xfrm>
            <a:off x="990600" y="6019800"/>
            <a:ext cx="7559675" cy="369888"/>
          </a:xfrm>
          <a:prstGeom prst="rect">
            <a:avLst/>
          </a:prstGeom>
          <a:noFill/>
          <a:ln w="9525">
            <a:noFill/>
            <a:miter lim="800000"/>
            <a:headEnd/>
            <a:tailEnd/>
          </a:ln>
        </p:spPr>
        <p:txBody>
          <a:bodyPr wrap="none">
            <a:spAutoFit/>
          </a:bodyPr>
          <a:lstStyle/>
          <a:p>
            <a:r>
              <a:rPr lang="en-US"/>
              <a:t>If Type 1 and Type 2 errors have different costs : optimal boundary shifts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52400"/>
            <a:ext cx="8229600" cy="1066800"/>
          </a:xfrm>
        </p:spPr>
        <p:txBody>
          <a:bodyPr/>
          <a:lstStyle/>
          <a:p>
            <a:pPr eaLnBrk="1" hangingPunct="1"/>
            <a:r>
              <a:rPr lang="en-US" smtClean="0"/>
              <a:t>Species Identification Problem</a:t>
            </a:r>
          </a:p>
        </p:txBody>
      </p:sp>
      <p:sp>
        <p:nvSpPr>
          <p:cNvPr id="23555" name="Content Placeholder 2"/>
          <p:cNvSpPr>
            <a:spLocks noGrp="1"/>
          </p:cNvSpPr>
          <p:nvPr>
            <p:ph sz="quarter" idx="1"/>
          </p:nvPr>
        </p:nvSpPr>
        <p:spPr>
          <a:xfrm>
            <a:off x="381000" y="1676400"/>
            <a:ext cx="8229600" cy="3886200"/>
          </a:xfrm>
        </p:spPr>
        <p:txBody>
          <a:bodyPr>
            <a:normAutofit fontScale="92500" lnSpcReduction="20000"/>
          </a:bodyPr>
          <a:lstStyle/>
          <a:p>
            <a:pPr eaLnBrk="1" hangingPunct="1"/>
            <a:r>
              <a:rPr lang="en-US" smtClean="0"/>
              <a:t>Measure lengths of a (sizeable) population of Hilsa and Tuna fishes</a:t>
            </a:r>
          </a:p>
          <a:p>
            <a:pPr eaLnBrk="1" hangingPunct="1"/>
            <a:r>
              <a:rPr lang="en-US" smtClean="0"/>
              <a:t>Estimate Class Conditional Distributions for Hilsa and Tuna classes respectively</a:t>
            </a:r>
          </a:p>
          <a:p>
            <a:pPr eaLnBrk="1" hangingPunct="1"/>
            <a:r>
              <a:rPr lang="en-US" smtClean="0"/>
              <a:t>Find Optimal Decision Boundary B* from the distributions</a:t>
            </a:r>
          </a:p>
          <a:p>
            <a:pPr eaLnBrk="1" hangingPunct="1"/>
            <a:r>
              <a:rPr lang="en-US" smtClean="0"/>
              <a:t>Apply Decision Rule to classify a newly caught (and measured) fish as either Hilsa or Tuna </a:t>
            </a:r>
          </a:p>
          <a:p>
            <a:pPr lvl="1" eaLnBrk="1" hangingPunct="1"/>
            <a:r>
              <a:rPr lang="en-US" smtClean="0"/>
              <a:t>(with minimum error probability)</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Location/Time of Experiment</a:t>
            </a:r>
          </a:p>
        </p:txBody>
      </p:sp>
      <p:sp>
        <p:nvSpPr>
          <p:cNvPr id="3" name="Content Placeholder 2"/>
          <p:cNvSpPr>
            <a:spLocks noGrp="1"/>
          </p:cNvSpPr>
          <p:nvPr>
            <p:ph sz="quarter" idx="1"/>
          </p:nvPr>
        </p:nvSpPr>
        <p:spPr>
          <a:xfrm>
            <a:off x="457200" y="1219200"/>
            <a:ext cx="8229600" cy="4937125"/>
          </a:xfrm>
        </p:spPr>
        <p:txBody>
          <a:bodyPr/>
          <a:lstStyle/>
          <a:p>
            <a:pPr eaLnBrk="1" hangingPunct="1">
              <a:defRPr/>
            </a:pPr>
            <a:r>
              <a:rPr lang="en-US" dirty="0" smtClean="0"/>
              <a:t>Calcutta in Monsoon</a:t>
            </a:r>
          </a:p>
          <a:p>
            <a:pPr lvl="1" eaLnBrk="1" hangingPunct="1">
              <a:defRPr/>
            </a:pPr>
            <a:r>
              <a:rPr lang="en-US" dirty="0" smtClean="0"/>
              <a:t>More </a:t>
            </a:r>
            <a:r>
              <a:rPr lang="en-US" dirty="0" err="1" smtClean="0"/>
              <a:t>Hilsa</a:t>
            </a:r>
            <a:r>
              <a:rPr lang="en-US" dirty="0" smtClean="0"/>
              <a:t> few Tuna</a:t>
            </a:r>
          </a:p>
          <a:p>
            <a:pPr eaLnBrk="1" hangingPunct="1">
              <a:defRPr/>
            </a:pPr>
            <a:r>
              <a:rPr lang="en-US" dirty="0" smtClean="0"/>
              <a:t>California in Winter</a:t>
            </a:r>
          </a:p>
          <a:p>
            <a:pPr lvl="1" eaLnBrk="1" hangingPunct="1">
              <a:defRPr/>
            </a:pPr>
            <a:r>
              <a:rPr lang="en-US" dirty="0" smtClean="0"/>
              <a:t>More Tuna less </a:t>
            </a:r>
            <a:r>
              <a:rPr lang="en-US" dirty="0" err="1" smtClean="0"/>
              <a:t>Hilsa</a:t>
            </a:r>
            <a:endParaRPr lang="en-US" dirty="0" smtClean="0"/>
          </a:p>
          <a:p>
            <a:pPr eaLnBrk="1" hangingPunct="1">
              <a:defRPr/>
            </a:pPr>
            <a:endParaRPr lang="en-US" dirty="0" smtClean="0"/>
          </a:p>
          <a:p>
            <a:pPr eaLnBrk="1" hangingPunct="1">
              <a:defRPr/>
            </a:pPr>
            <a:r>
              <a:rPr lang="en-US" dirty="0" smtClean="0"/>
              <a:t>Even a 2ft fish is likely to be </a:t>
            </a:r>
            <a:r>
              <a:rPr lang="en-US" dirty="0" err="1" smtClean="0"/>
              <a:t>Hilsa</a:t>
            </a:r>
            <a:r>
              <a:rPr lang="en-US" dirty="0" smtClean="0"/>
              <a:t> in Calcutta </a:t>
            </a:r>
            <a:r>
              <a:rPr lang="en-US" sz="2000" dirty="0" smtClean="0">
                <a:solidFill>
                  <a:schemeClr val="accent1">
                    <a:lumMod val="60000"/>
                    <a:lumOff val="40000"/>
                  </a:schemeClr>
                </a:solidFill>
              </a:rPr>
              <a:t>(2000 Rs/Kilo!)</a:t>
            </a:r>
            <a:r>
              <a:rPr lang="en-US" dirty="0" smtClean="0">
                <a:solidFill>
                  <a:schemeClr val="accent1">
                    <a:lumMod val="60000"/>
                    <a:lumOff val="40000"/>
                  </a:schemeClr>
                </a:solidFill>
              </a:rPr>
              <a:t>,</a:t>
            </a:r>
          </a:p>
          <a:p>
            <a:pPr eaLnBrk="1" hangingPunct="1">
              <a:defRPr/>
            </a:pPr>
            <a:r>
              <a:rPr lang="en-US" dirty="0" smtClean="0"/>
              <a:t>a 1.5ft fish may be Tuna in California</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Decision Tree Classification Task</a:t>
            </a:r>
          </a:p>
        </p:txBody>
      </p:sp>
      <p:graphicFrame>
        <p:nvGraphicFramePr>
          <p:cNvPr id="5122" name="Object 3"/>
          <p:cNvGraphicFramePr>
            <a:graphicFrameLocks noChangeAspect="1"/>
          </p:cNvGraphicFramePr>
          <p:nvPr>
            <p:ph idx="1"/>
          </p:nvPr>
        </p:nvGraphicFramePr>
        <p:xfrm>
          <a:off x="1093788" y="1143000"/>
          <a:ext cx="6951662" cy="5181600"/>
        </p:xfrm>
        <a:graphic>
          <a:graphicData uri="http://schemas.openxmlformats.org/presentationml/2006/ole">
            <p:oleObj spid="_x0000_s5122" name="Visio" r:id="rId3" imgW="8424875" imgH="6279741" progId="Visio.Drawing.6">
              <p:embed/>
            </p:oleObj>
          </a:graphicData>
        </a:graphic>
      </p:graphicFrame>
      <p:sp>
        <p:nvSpPr>
          <p:cNvPr id="5124" name="Line 4"/>
          <p:cNvSpPr>
            <a:spLocks noChangeShapeType="1"/>
          </p:cNvSpPr>
          <p:nvPr/>
        </p:nvSpPr>
        <p:spPr bwMode="auto">
          <a:xfrm flipH="1" flipV="1">
            <a:off x="6019800" y="4724400"/>
            <a:ext cx="0" cy="685800"/>
          </a:xfrm>
          <a:prstGeom prst="line">
            <a:avLst/>
          </a:prstGeom>
          <a:noFill/>
          <a:ln w="63500">
            <a:solidFill>
              <a:srgbClr val="FF0000"/>
            </a:solidFill>
            <a:round/>
            <a:headEnd/>
            <a:tailEnd type="triangle" w="med" len="med"/>
          </a:ln>
        </p:spPr>
        <p:txBody>
          <a:bodyPr/>
          <a:lstStyle/>
          <a:p>
            <a:endParaRPr lang="en-US"/>
          </a:p>
        </p:txBody>
      </p:sp>
      <p:sp>
        <p:nvSpPr>
          <p:cNvPr id="5125" name="Text Box 5"/>
          <p:cNvSpPr txBox="1">
            <a:spLocks noChangeArrowheads="1"/>
          </p:cNvSpPr>
          <p:nvPr/>
        </p:nvSpPr>
        <p:spPr bwMode="auto">
          <a:xfrm>
            <a:off x="7086600" y="4114800"/>
            <a:ext cx="1219200" cy="517525"/>
          </a:xfrm>
          <a:prstGeom prst="rect">
            <a:avLst/>
          </a:prstGeom>
          <a:noFill/>
          <a:ln w="12700">
            <a:noFill/>
            <a:miter lim="800000"/>
            <a:headEnd/>
            <a:tailEnd/>
          </a:ln>
        </p:spPr>
        <p:txBody>
          <a:bodyPr>
            <a:spAutoFit/>
          </a:bodyPr>
          <a:lstStyle/>
          <a:p>
            <a:pPr>
              <a:spcBef>
                <a:spcPct val="50000"/>
              </a:spcBef>
            </a:pPr>
            <a:r>
              <a:rPr lang="en-US"/>
              <a:t>Decision Tree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Apriori Probability</a:t>
            </a:r>
          </a:p>
        </p:txBody>
      </p:sp>
      <p:sp>
        <p:nvSpPr>
          <p:cNvPr id="25603" name="Content Placeholder 2"/>
          <p:cNvSpPr>
            <a:spLocks noGrp="1"/>
          </p:cNvSpPr>
          <p:nvPr>
            <p:ph sz="quarter" idx="1"/>
          </p:nvPr>
        </p:nvSpPr>
        <p:spPr>
          <a:xfrm>
            <a:off x="457200" y="1219200"/>
            <a:ext cx="8229600" cy="4937125"/>
          </a:xfrm>
        </p:spPr>
        <p:txBody>
          <a:bodyPr>
            <a:normAutofit fontScale="92500" lnSpcReduction="20000"/>
          </a:bodyPr>
          <a:lstStyle/>
          <a:p>
            <a:pPr eaLnBrk="1" hangingPunct="1"/>
            <a:r>
              <a:rPr lang="en-US" dirty="0" smtClean="0"/>
              <a:t>Without measuring length what can we guess about the class of a fish</a:t>
            </a:r>
          </a:p>
          <a:p>
            <a:pPr lvl="1" eaLnBrk="1" hangingPunct="1"/>
            <a:r>
              <a:rPr lang="en-US" dirty="0" smtClean="0"/>
              <a:t>Depends on location/time of experiment</a:t>
            </a:r>
          </a:p>
          <a:p>
            <a:pPr lvl="2" eaLnBrk="1" hangingPunct="1"/>
            <a:r>
              <a:rPr lang="en-US" dirty="0" smtClean="0"/>
              <a:t>Calcutta : </a:t>
            </a:r>
            <a:r>
              <a:rPr lang="en-US" dirty="0" err="1" smtClean="0"/>
              <a:t>Hilsa</a:t>
            </a:r>
            <a:r>
              <a:rPr lang="en-US" dirty="0" smtClean="0"/>
              <a:t>, California: Tuna</a:t>
            </a:r>
          </a:p>
          <a:p>
            <a:pPr eaLnBrk="1" hangingPunct="1"/>
            <a:r>
              <a:rPr lang="en-US" dirty="0" err="1" smtClean="0"/>
              <a:t>Apriori</a:t>
            </a:r>
            <a:r>
              <a:rPr lang="en-US" dirty="0" smtClean="0"/>
              <a:t> probability: </a:t>
            </a:r>
            <a:r>
              <a:rPr lang="en-US" i="1" dirty="0" smtClean="0"/>
              <a:t>P(HILSA), P(TUNA)</a:t>
            </a:r>
          </a:p>
          <a:p>
            <a:pPr lvl="1" eaLnBrk="1" hangingPunct="1"/>
            <a:r>
              <a:rPr lang="en-US" dirty="0" smtClean="0"/>
              <a:t>Property of the frequency of classes during experiment</a:t>
            </a:r>
          </a:p>
          <a:p>
            <a:pPr lvl="2" eaLnBrk="1" hangingPunct="1"/>
            <a:r>
              <a:rPr lang="en-US" dirty="0" smtClean="0"/>
              <a:t>Not a property of length of the fish</a:t>
            </a:r>
          </a:p>
          <a:p>
            <a:pPr lvl="1" eaLnBrk="1" hangingPunct="1"/>
            <a:r>
              <a:rPr lang="en-US" sz="2000" dirty="0" smtClean="0"/>
              <a:t>Calcutta: </a:t>
            </a:r>
            <a:r>
              <a:rPr lang="en-US" sz="2000" i="1" dirty="0" smtClean="0"/>
              <a:t>P(</a:t>
            </a:r>
            <a:r>
              <a:rPr lang="en-US" sz="2000" i="1" dirty="0" err="1" smtClean="0"/>
              <a:t>Hilsa</a:t>
            </a:r>
            <a:r>
              <a:rPr lang="en-US" sz="2000" i="1" dirty="0" smtClean="0"/>
              <a:t>) = 0.90, P(Tuna) = 0.10</a:t>
            </a:r>
          </a:p>
          <a:p>
            <a:pPr lvl="1" eaLnBrk="1" hangingPunct="1"/>
            <a:r>
              <a:rPr lang="en-US" sz="2000" dirty="0" smtClean="0"/>
              <a:t>California: </a:t>
            </a:r>
            <a:r>
              <a:rPr lang="en-US" sz="2000" i="1" dirty="0" smtClean="0"/>
              <a:t>P(Tuna) = 0.95, P(</a:t>
            </a:r>
            <a:r>
              <a:rPr lang="en-US" sz="2000" i="1" dirty="0" err="1" smtClean="0"/>
              <a:t>Hilsa</a:t>
            </a:r>
            <a:r>
              <a:rPr lang="en-US" sz="2000" i="1" dirty="0" smtClean="0"/>
              <a:t>) = 0.05</a:t>
            </a:r>
          </a:p>
          <a:p>
            <a:pPr lvl="1" eaLnBrk="1" hangingPunct="1"/>
            <a:r>
              <a:rPr lang="en-US" sz="2000" dirty="0" smtClean="0"/>
              <a:t>London</a:t>
            </a:r>
            <a:r>
              <a:rPr lang="en-US" sz="2000" i="1" dirty="0" smtClean="0"/>
              <a:t>: P(Tuna) = 0.50, P(</a:t>
            </a:r>
            <a:r>
              <a:rPr lang="en-US" sz="2000" i="1" dirty="0" err="1" smtClean="0"/>
              <a:t>Hilsa</a:t>
            </a:r>
            <a:r>
              <a:rPr lang="en-US" sz="2000" i="1" dirty="0" smtClean="0"/>
              <a:t>) = 0.50</a:t>
            </a:r>
          </a:p>
          <a:p>
            <a:pPr eaLnBrk="1" hangingPunct="1"/>
            <a:r>
              <a:rPr lang="en-US" dirty="0" smtClean="0"/>
              <a:t>Also a determining factor in class decision along with class conditional probability</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52400"/>
            <a:ext cx="8229600" cy="685800"/>
          </a:xfrm>
        </p:spPr>
        <p:txBody>
          <a:bodyPr>
            <a:normAutofit fontScale="90000"/>
          </a:bodyPr>
          <a:lstStyle/>
          <a:p>
            <a:pPr eaLnBrk="1" hangingPunct="1"/>
            <a:r>
              <a:rPr lang="en-US" smtClean="0"/>
              <a:t>Classification Decision</a:t>
            </a:r>
          </a:p>
        </p:txBody>
      </p:sp>
      <p:sp>
        <p:nvSpPr>
          <p:cNvPr id="26627" name="Content Placeholder 2"/>
          <p:cNvSpPr>
            <a:spLocks noGrp="1"/>
          </p:cNvSpPr>
          <p:nvPr>
            <p:ph sz="quarter" idx="1"/>
          </p:nvPr>
        </p:nvSpPr>
        <p:spPr>
          <a:xfrm>
            <a:off x="457200" y="990600"/>
            <a:ext cx="8229600" cy="5165725"/>
          </a:xfrm>
        </p:spPr>
        <p:txBody>
          <a:bodyPr>
            <a:normAutofit fontScale="92500" lnSpcReduction="10000"/>
          </a:bodyPr>
          <a:lstStyle/>
          <a:p>
            <a:pPr eaLnBrk="1" hangingPunct="1"/>
            <a:r>
              <a:rPr lang="en-US" smtClean="0"/>
              <a:t>We consider the product of </a:t>
            </a:r>
            <a:r>
              <a:rPr lang="en-US" i="1" smtClean="0"/>
              <a:t>Apriori</a:t>
            </a:r>
            <a:r>
              <a:rPr lang="en-US" smtClean="0"/>
              <a:t> and </a:t>
            </a:r>
            <a:r>
              <a:rPr lang="en-US" i="1" smtClean="0"/>
              <a:t>Class conditional </a:t>
            </a:r>
            <a:r>
              <a:rPr lang="en-US" smtClean="0"/>
              <a:t>probability factors</a:t>
            </a:r>
            <a:endParaRPr lang="en-US" i="1" smtClean="0"/>
          </a:p>
          <a:p>
            <a:pPr eaLnBrk="1" hangingPunct="1"/>
            <a:r>
              <a:rPr lang="en-US" i="1" smtClean="0"/>
              <a:t>Posteriori probability (Bayes rule)</a:t>
            </a:r>
          </a:p>
          <a:p>
            <a:pPr lvl="1" eaLnBrk="1" hangingPunct="1"/>
            <a:r>
              <a:rPr lang="en-US" sz="2000" i="1" smtClean="0"/>
              <a:t>P(HILSA | L = 2ft) = P(HILSA) x P(L=2ft | HILSA) / P(L=2ft)</a:t>
            </a:r>
          </a:p>
          <a:p>
            <a:pPr lvl="1" eaLnBrk="1" hangingPunct="1"/>
            <a:r>
              <a:rPr lang="en-US" i="1" smtClean="0"/>
              <a:t>Posteriori ≈ Apriori x Class conditional </a:t>
            </a:r>
          </a:p>
          <a:p>
            <a:pPr lvl="1" eaLnBrk="1" hangingPunct="1"/>
            <a:r>
              <a:rPr lang="en-US" i="1" smtClean="0"/>
              <a:t>denominator is constant for all classes</a:t>
            </a:r>
          </a:p>
          <a:p>
            <a:pPr eaLnBrk="1" hangingPunct="1"/>
            <a:r>
              <a:rPr lang="en-US" sz="2000" smtClean="0"/>
              <a:t>Apriori: Without any measurement - based on just location/time – what can we guess about class membership (estimated frm size of class populations)</a:t>
            </a:r>
          </a:p>
          <a:p>
            <a:pPr eaLnBrk="1" hangingPunct="1"/>
            <a:r>
              <a:rPr lang="en-US" sz="2000" smtClean="0"/>
              <a:t>Class conditional: Given the fish belongs to a particular class what is the probability that its length is </a:t>
            </a:r>
            <a:r>
              <a:rPr lang="en-US" sz="2000" i="1" smtClean="0"/>
              <a:t>L=2ft</a:t>
            </a:r>
            <a:r>
              <a:rPr lang="en-US" sz="2000" smtClean="0"/>
              <a:t> (estimated from population)</a:t>
            </a:r>
          </a:p>
          <a:p>
            <a:pPr eaLnBrk="1" hangingPunct="1"/>
            <a:r>
              <a:rPr lang="en-US" sz="2000" smtClean="0"/>
              <a:t>Posteriori:  Given the measurement that the length of the fish is </a:t>
            </a:r>
            <a:r>
              <a:rPr lang="en-US" sz="2000" i="1" smtClean="0"/>
              <a:t>L=2ft</a:t>
            </a:r>
            <a:r>
              <a:rPr lang="en-US" sz="2000" smtClean="0"/>
              <a:t> what is the probability that the fish belongs to a particular class (obtained using Bayes rule from above two probabilities). </a:t>
            </a:r>
          </a:p>
          <a:p>
            <a:pPr lvl="1" eaLnBrk="1" hangingPunct="1"/>
            <a:r>
              <a:rPr lang="en-US" sz="2000" smtClean="0"/>
              <a:t>Useful in decision making using evidences/measurements.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066800" y="4953000"/>
            <a:ext cx="4648200" cy="457200"/>
          </a:xfrm>
          <a:prstGeom prst="rect">
            <a:avLst/>
          </a:prstGeom>
          <a:solidFill>
            <a:schemeClr val="accent1">
              <a:lumMod val="20000"/>
              <a:lumOff val="80000"/>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51" name="Title 1"/>
          <p:cNvSpPr>
            <a:spLocks noGrp="1"/>
          </p:cNvSpPr>
          <p:nvPr>
            <p:ph type="title"/>
          </p:nvPr>
        </p:nvSpPr>
        <p:spPr/>
        <p:txBody>
          <a:bodyPr/>
          <a:lstStyle/>
          <a:p>
            <a:pPr eaLnBrk="1" hangingPunct="1"/>
            <a:r>
              <a:rPr lang="en-US" smtClean="0"/>
              <a:t>Bayes Classification Rule </a:t>
            </a:r>
            <a:r>
              <a:rPr lang="en-US" sz="2400" smtClean="0"/>
              <a:t>(Bayes Classifier)</a:t>
            </a:r>
          </a:p>
        </p:txBody>
      </p:sp>
      <p:cxnSp>
        <p:nvCxnSpPr>
          <p:cNvPr id="5" name="Straight Arrow Connector 4"/>
          <p:cNvCxnSpPr/>
          <p:nvPr/>
        </p:nvCxnSpPr>
        <p:spPr>
          <a:xfrm>
            <a:off x="990600" y="3657600"/>
            <a:ext cx="670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38099" y="2628900"/>
            <a:ext cx="2057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435100" y="1814513"/>
            <a:ext cx="3249613" cy="1857375"/>
          </a:xfrm>
          <a:custGeom>
            <a:avLst/>
            <a:gdLst>
              <a:gd name="connsiteX0" fmla="*/ 0 w 3249637"/>
              <a:gd name="connsiteY0" fmla="*/ 1856935 h 1856935"/>
              <a:gd name="connsiteX1" fmla="*/ 436098 w 3249637"/>
              <a:gd name="connsiteY1" fmla="*/ 1589649 h 1856935"/>
              <a:gd name="connsiteX2" fmla="*/ 801858 w 3249637"/>
              <a:gd name="connsiteY2" fmla="*/ 1041009 h 1856935"/>
              <a:gd name="connsiteX3" fmla="*/ 1125415 w 3249637"/>
              <a:gd name="connsiteY3" fmla="*/ 323556 h 1856935"/>
              <a:gd name="connsiteX4" fmla="*/ 1378633 w 3249637"/>
              <a:gd name="connsiteY4" fmla="*/ 28135 h 1856935"/>
              <a:gd name="connsiteX5" fmla="*/ 1688123 w 3249637"/>
              <a:gd name="connsiteY5" fmla="*/ 154744 h 1856935"/>
              <a:gd name="connsiteX6" fmla="*/ 1941341 w 3249637"/>
              <a:gd name="connsiteY6" fmla="*/ 717452 h 1856935"/>
              <a:gd name="connsiteX7" fmla="*/ 2293033 w 3249637"/>
              <a:gd name="connsiteY7" fmla="*/ 1223889 h 1856935"/>
              <a:gd name="connsiteX8" fmla="*/ 2700997 w 3249637"/>
              <a:gd name="connsiteY8" fmla="*/ 1519310 h 1856935"/>
              <a:gd name="connsiteX9" fmla="*/ 2996418 w 3249637"/>
              <a:gd name="connsiteY9" fmla="*/ 1772529 h 1856935"/>
              <a:gd name="connsiteX10" fmla="*/ 3249637 w 3249637"/>
              <a:gd name="connsiteY10" fmla="*/ 1856935 h 185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9637" h="1856935">
                <a:moveTo>
                  <a:pt x="0" y="1856935"/>
                </a:moveTo>
                <a:cubicBezTo>
                  <a:pt x="151227" y="1791286"/>
                  <a:pt x="302455" y="1725637"/>
                  <a:pt x="436098" y="1589649"/>
                </a:cubicBezTo>
                <a:cubicBezTo>
                  <a:pt x="569741" y="1453661"/>
                  <a:pt x="686972" y="1252024"/>
                  <a:pt x="801858" y="1041009"/>
                </a:cubicBezTo>
                <a:cubicBezTo>
                  <a:pt x="916744" y="829994"/>
                  <a:pt x="1029286" y="492368"/>
                  <a:pt x="1125415" y="323556"/>
                </a:cubicBezTo>
                <a:cubicBezTo>
                  <a:pt x="1221544" y="154744"/>
                  <a:pt x="1284848" y="56270"/>
                  <a:pt x="1378633" y="28135"/>
                </a:cubicBezTo>
                <a:cubicBezTo>
                  <a:pt x="1472418" y="0"/>
                  <a:pt x="1594338" y="39858"/>
                  <a:pt x="1688123" y="154744"/>
                </a:cubicBezTo>
                <a:cubicBezTo>
                  <a:pt x="1781908" y="269630"/>
                  <a:pt x="1840523" y="539261"/>
                  <a:pt x="1941341" y="717452"/>
                </a:cubicBezTo>
                <a:cubicBezTo>
                  <a:pt x="2042159" y="895643"/>
                  <a:pt x="2166424" y="1090246"/>
                  <a:pt x="2293033" y="1223889"/>
                </a:cubicBezTo>
                <a:cubicBezTo>
                  <a:pt x="2419642" y="1357532"/>
                  <a:pt x="2583766" y="1427870"/>
                  <a:pt x="2700997" y="1519310"/>
                </a:cubicBezTo>
                <a:cubicBezTo>
                  <a:pt x="2818228" y="1610750"/>
                  <a:pt x="2904978" y="1716258"/>
                  <a:pt x="2996418" y="1772529"/>
                </a:cubicBezTo>
                <a:cubicBezTo>
                  <a:pt x="3087858" y="1828800"/>
                  <a:pt x="3168747" y="1842867"/>
                  <a:pt x="3249637" y="185693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10"/>
          <p:cNvSpPr/>
          <p:nvPr/>
        </p:nvSpPr>
        <p:spPr>
          <a:xfrm>
            <a:off x="2884488" y="1724025"/>
            <a:ext cx="2897187" cy="1947863"/>
          </a:xfrm>
          <a:custGeom>
            <a:avLst/>
            <a:gdLst>
              <a:gd name="connsiteX0" fmla="*/ 0 w 2897945"/>
              <a:gd name="connsiteY0" fmla="*/ 1948376 h 1948376"/>
              <a:gd name="connsiteX1" fmla="*/ 534572 w 2897945"/>
              <a:gd name="connsiteY1" fmla="*/ 1638886 h 1948376"/>
              <a:gd name="connsiteX2" fmla="*/ 787791 w 2897945"/>
              <a:gd name="connsiteY2" fmla="*/ 1132450 h 1948376"/>
              <a:gd name="connsiteX3" fmla="*/ 970671 w 2897945"/>
              <a:gd name="connsiteY3" fmla="*/ 611945 h 1948376"/>
              <a:gd name="connsiteX4" fmla="*/ 1181686 w 2897945"/>
              <a:gd name="connsiteY4" fmla="*/ 189914 h 1948376"/>
              <a:gd name="connsiteX5" fmla="*/ 1434905 w 2897945"/>
              <a:gd name="connsiteY5" fmla="*/ 63305 h 1948376"/>
              <a:gd name="connsiteX6" fmla="*/ 1772529 w 2897945"/>
              <a:gd name="connsiteY6" fmla="*/ 569742 h 1948376"/>
              <a:gd name="connsiteX7" fmla="*/ 2025748 w 2897945"/>
              <a:gd name="connsiteY7" fmla="*/ 1048043 h 1948376"/>
              <a:gd name="connsiteX8" fmla="*/ 2250831 w 2897945"/>
              <a:gd name="connsiteY8" fmla="*/ 1399736 h 1948376"/>
              <a:gd name="connsiteX9" fmla="*/ 2433711 w 2897945"/>
              <a:gd name="connsiteY9" fmla="*/ 1624819 h 1948376"/>
              <a:gd name="connsiteX10" fmla="*/ 2771335 w 2897945"/>
              <a:gd name="connsiteY10" fmla="*/ 1863970 h 1948376"/>
              <a:gd name="connsiteX11" fmla="*/ 2897945 w 2897945"/>
              <a:gd name="connsiteY11" fmla="*/ 1934308 h 194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97945" h="1948376">
                <a:moveTo>
                  <a:pt x="0" y="1948376"/>
                </a:moveTo>
                <a:cubicBezTo>
                  <a:pt x="201637" y="1861625"/>
                  <a:pt x="403274" y="1774874"/>
                  <a:pt x="534572" y="1638886"/>
                </a:cubicBezTo>
                <a:cubicBezTo>
                  <a:pt x="665870" y="1502898"/>
                  <a:pt x="715108" y="1303607"/>
                  <a:pt x="787791" y="1132450"/>
                </a:cubicBezTo>
                <a:cubicBezTo>
                  <a:pt x="860474" y="961293"/>
                  <a:pt x="905022" y="769034"/>
                  <a:pt x="970671" y="611945"/>
                </a:cubicBezTo>
                <a:cubicBezTo>
                  <a:pt x="1036320" y="454856"/>
                  <a:pt x="1104314" y="281354"/>
                  <a:pt x="1181686" y="189914"/>
                </a:cubicBezTo>
                <a:cubicBezTo>
                  <a:pt x="1259058" y="98474"/>
                  <a:pt x="1336431" y="0"/>
                  <a:pt x="1434905" y="63305"/>
                </a:cubicBezTo>
                <a:cubicBezTo>
                  <a:pt x="1533379" y="126610"/>
                  <a:pt x="1674055" y="405619"/>
                  <a:pt x="1772529" y="569742"/>
                </a:cubicBezTo>
                <a:cubicBezTo>
                  <a:pt x="1871003" y="733865"/>
                  <a:pt x="1946031" y="909711"/>
                  <a:pt x="2025748" y="1048043"/>
                </a:cubicBezTo>
                <a:cubicBezTo>
                  <a:pt x="2105465" y="1186375"/>
                  <a:pt x="2182837" y="1303607"/>
                  <a:pt x="2250831" y="1399736"/>
                </a:cubicBezTo>
                <a:cubicBezTo>
                  <a:pt x="2318825" y="1495865"/>
                  <a:pt x="2346960" y="1547447"/>
                  <a:pt x="2433711" y="1624819"/>
                </a:cubicBezTo>
                <a:cubicBezTo>
                  <a:pt x="2520462" y="1702191"/>
                  <a:pt x="2693963" y="1812389"/>
                  <a:pt x="2771335" y="1863970"/>
                </a:cubicBezTo>
                <a:cubicBezTo>
                  <a:pt x="2848707" y="1915551"/>
                  <a:pt x="2873326" y="1924929"/>
                  <a:pt x="2897945" y="1934308"/>
                </a:cubicBezTo>
              </a:path>
            </a:pathLst>
          </a:custGeom>
          <a:ln>
            <a:solidFill>
              <a:srgbClr val="C31DA3"/>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7656" name="TextBox 11"/>
          <p:cNvSpPr txBox="1">
            <a:spLocks noChangeArrowheads="1"/>
          </p:cNvSpPr>
          <p:nvPr/>
        </p:nvSpPr>
        <p:spPr bwMode="auto">
          <a:xfrm>
            <a:off x="7086600" y="3200400"/>
            <a:ext cx="312738" cy="369888"/>
          </a:xfrm>
          <a:prstGeom prst="rect">
            <a:avLst/>
          </a:prstGeom>
          <a:noFill/>
          <a:ln w="9525">
            <a:noFill/>
            <a:miter lim="800000"/>
            <a:headEnd/>
            <a:tailEnd/>
          </a:ln>
        </p:spPr>
        <p:txBody>
          <a:bodyPr wrap="none">
            <a:spAutoFit/>
          </a:bodyPr>
          <a:lstStyle/>
          <a:p>
            <a:r>
              <a:rPr lang="en-US"/>
              <a:t>L</a:t>
            </a:r>
          </a:p>
        </p:txBody>
      </p:sp>
      <p:cxnSp>
        <p:nvCxnSpPr>
          <p:cNvPr id="14" name="Straight Arrow Connector 13"/>
          <p:cNvCxnSpPr/>
          <p:nvPr/>
        </p:nvCxnSpPr>
        <p:spPr>
          <a:xfrm>
            <a:off x="1905000" y="2209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724400" y="20574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9" name="TextBox 16"/>
          <p:cNvSpPr txBox="1">
            <a:spLocks noChangeArrowheads="1"/>
          </p:cNvSpPr>
          <p:nvPr/>
        </p:nvSpPr>
        <p:spPr bwMode="auto">
          <a:xfrm>
            <a:off x="1066800" y="1828800"/>
            <a:ext cx="1530350" cy="369888"/>
          </a:xfrm>
          <a:prstGeom prst="rect">
            <a:avLst/>
          </a:prstGeom>
          <a:noFill/>
          <a:ln w="9525">
            <a:noFill/>
            <a:miter lim="800000"/>
            <a:headEnd/>
            <a:tailEnd/>
          </a:ln>
        </p:spPr>
        <p:txBody>
          <a:bodyPr wrap="none">
            <a:spAutoFit/>
          </a:bodyPr>
          <a:lstStyle/>
          <a:p>
            <a:r>
              <a:rPr lang="en-US" i="1"/>
              <a:t>P( HILSA | L)</a:t>
            </a:r>
          </a:p>
        </p:txBody>
      </p:sp>
      <p:sp>
        <p:nvSpPr>
          <p:cNvPr id="27660" name="TextBox 17"/>
          <p:cNvSpPr txBox="1">
            <a:spLocks noChangeArrowheads="1"/>
          </p:cNvSpPr>
          <p:nvPr/>
        </p:nvSpPr>
        <p:spPr bwMode="auto">
          <a:xfrm>
            <a:off x="4572000" y="1600200"/>
            <a:ext cx="1492250" cy="369888"/>
          </a:xfrm>
          <a:prstGeom prst="rect">
            <a:avLst/>
          </a:prstGeom>
          <a:noFill/>
          <a:ln w="9525">
            <a:noFill/>
            <a:miter lim="800000"/>
            <a:headEnd/>
            <a:tailEnd/>
          </a:ln>
        </p:spPr>
        <p:txBody>
          <a:bodyPr wrap="none">
            <a:spAutoFit/>
          </a:bodyPr>
          <a:lstStyle/>
          <a:p>
            <a:r>
              <a:rPr lang="en-US" i="1"/>
              <a:t>P( TUNA | L)</a:t>
            </a:r>
          </a:p>
        </p:txBody>
      </p:sp>
      <p:sp>
        <p:nvSpPr>
          <p:cNvPr id="27661" name="TextBox 22"/>
          <p:cNvSpPr txBox="1">
            <a:spLocks noChangeArrowheads="1"/>
          </p:cNvSpPr>
          <p:nvPr/>
        </p:nvSpPr>
        <p:spPr bwMode="auto">
          <a:xfrm>
            <a:off x="3429000" y="3962400"/>
            <a:ext cx="428625" cy="369888"/>
          </a:xfrm>
          <a:prstGeom prst="rect">
            <a:avLst/>
          </a:prstGeom>
          <a:noFill/>
          <a:ln w="9525">
            <a:noFill/>
            <a:miter lim="800000"/>
            <a:headEnd/>
            <a:tailEnd/>
          </a:ln>
        </p:spPr>
        <p:txBody>
          <a:bodyPr wrap="none">
            <a:spAutoFit/>
          </a:bodyPr>
          <a:lstStyle/>
          <a:p>
            <a:r>
              <a:rPr lang="en-US"/>
              <a:t>B*</a:t>
            </a:r>
          </a:p>
        </p:txBody>
      </p:sp>
      <p:sp>
        <p:nvSpPr>
          <p:cNvPr id="27662" name="TextBox 24"/>
          <p:cNvSpPr txBox="1">
            <a:spLocks noChangeArrowheads="1"/>
          </p:cNvSpPr>
          <p:nvPr/>
        </p:nvSpPr>
        <p:spPr bwMode="auto">
          <a:xfrm>
            <a:off x="1219200" y="4419600"/>
            <a:ext cx="6172200" cy="923925"/>
          </a:xfrm>
          <a:prstGeom prst="rect">
            <a:avLst/>
          </a:prstGeom>
          <a:noFill/>
          <a:ln w="9525">
            <a:noFill/>
            <a:miter lim="800000"/>
            <a:headEnd/>
            <a:tailEnd/>
          </a:ln>
        </p:spPr>
        <p:txBody>
          <a:bodyPr>
            <a:spAutoFit/>
          </a:bodyPr>
          <a:lstStyle/>
          <a:p>
            <a:r>
              <a:rPr lang="en-US"/>
              <a:t>B*:  Optimal Value of B, (Bayes Decision Boundary)</a:t>
            </a:r>
          </a:p>
          <a:p>
            <a:endParaRPr lang="en-US"/>
          </a:p>
          <a:p>
            <a:r>
              <a:rPr lang="en-US" b="1" i="1"/>
              <a:t>P ( HILSA| L= B* ) = P ( TUNA | L = B*)</a:t>
            </a:r>
          </a:p>
        </p:txBody>
      </p:sp>
      <p:cxnSp>
        <p:nvCxnSpPr>
          <p:cNvPr id="27" name="Straight Connector 26"/>
          <p:cNvCxnSpPr/>
          <p:nvPr/>
        </p:nvCxnSpPr>
        <p:spPr>
          <a:xfrm flipH="1">
            <a:off x="3629025" y="2895600"/>
            <a:ext cx="14288" cy="877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64" name="TextBox 18"/>
          <p:cNvSpPr txBox="1">
            <a:spLocks noChangeArrowheads="1"/>
          </p:cNvSpPr>
          <p:nvPr/>
        </p:nvSpPr>
        <p:spPr bwMode="auto">
          <a:xfrm>
            <a:off x="2362200" y="1143000"/>
            <a:ext cx="2492375" cy="369888"/>
          </a:xfrm>
          <a:prstGeom prst="rect">
            <a:avLst/>
          </a:prstGeom>
          <a:noFill/>
          <a:ln w="9525">
            <a:noFill/>
            <a:miter lim="800000"/>
            <a:headEnd/>
            <a:tailEnd/>
          </a:ln>
        </p:spPr>
        <p:txBody>
          <a:bodyPr wrap="none">
            <a:spAutoFit/>
          </a:bodyPr>
          <a:lstStyle/>
          <a:p>
            <a:r>
              <a:rPr lang="en-US"/>
              <a:t>Posteriori Distributions</a:t>
            </a:r>
          </a:p>
        </p:txBody>
      </p:sp>
      <p:sp>
        <p:nvSpPr>
          <p:cNvPr id="27665" name="TextBox 19"/>
          <p:cNvSpPr txBox="1">
            <a:spLocks noChangeArrowheads="1"/>
          </p:cNvSpPr>
          <p:nvPr/>
        </p:nvSpPr>
        <p:spPr bwMode="auto">
          <a:xfrm>
            <a:off x="1295400" y="5562600"/>
            <a:ext cx="4108450" cy="369888"/>
          </a:xfrm>
          <a:prstGeom prst="rect">
            <a:avLst/>
          </a:prstGeom>
          <a:noFill/>
          <a:ln w="9525">
            <a:noFill/>
            <a:miter lim="800000"/>
            <a:headEnd/>
            <a:tailEnd/>
          </a:ln>
        </p:spPr>
        <p:txBody>
          <a:bodyPr wrap="none">
            <a:spAutoFit/>
          </a:bodyPr>
          <a:lstStyle/>
          <a:p>
            <a:r>
              <a:rPr lang="en-US"/>
              <a:t>Minimum error probability: Bayes error</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z="2800" smtClean="0"/>
              <a:t>MAP Representation of Bayes Classifier</a:t>
            </a:r>
          </a:p>
        </p:txBody>
      </p:sp>
      <p:cxnSp>
        <p:nvCxnSpPr>
          <p:cNvPr id="5" name="Straight Arrow Connector 4"/>
          <p:cNvCxnSpPr/>
          <p:nvPr/>
        </p:nvCxnSpPr>
        <p:spPr>
          <a:xfrm>
            <a:off x="990600" y="3657600"/>
            <a:ext cx="670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38099" y="2628900"/>
            <a:ext cx="2057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435100" y="1814513"/>
            <a:ext cx="3249613" cy="1857375"/>
          </a:xfrm>
          <a:custGeom>
            <a:avLst/>
            <a:gdLst>
              <a:gd name="connsiteX0" fmla="*/ 0 w 3249637"/>
              <a:gd name="connsiteY0" fmla="*/ 1856935 h 1856935"/>
              <a:gd name="connsiteX1" fmla="*/ 436098 w 3249637"/>
              <a:gd name="connsiteY1" fmla="*/ 1589649 h 1856935"/>
              <a:gd name="connsiteX2" fmla="*/ 801858 w 3249637"/>
              <a:gd name="connsiteY2" fmla="*/ 1041009 h 1856935"/>
              <a:gd name="connsiteX3" fmla="*/ 1125415 w 3249637"/>
              <a:gd name="connsiteY3" fmla="*/ 323556 h 1856935"/>
              <a:gd name="connsiteX4" fmla="*/ 1378633 w 3249637"/>
              <a:gd name="connsiteY4" fmla="*/ 28135 h 1856935"/>
              <a:gd name="connsiteX5" fmla="*/ 1688123 w 3249637"/>
              <a:gd name="connsiteY5" fmla="*/ 154744 h 1856935"/>
              <a:gd name="connsiteX6" fmla="*/ 1941341 w 3249637"/>
              <a:gd name="connsiteY6" fmla="*/ 717452 h 1856935"/>
              <a:gd name="connsiteX7" fmla="*/ 2293033 w 3249637"/>
              <a:gd name="connsiteY7" fmla="*/ 1223889 h 1856935"/>
              <a:gd name="connsiteX8" fmla="*/ 2700997 w 3249637"/>
              <a:gd name="connsiteY8" fmla="*/ 1519310 h 1856935"/>
              <a:gd name="connsiteX9" fmla="*/ 2996418 w 3249637"/>
              <a:gd name="connsiteY9" fmla="*/ 1772529 h 1856935"/>
              <a:gd name="connsiteX10" fmla="*/ 3249637 w 3249637"/>
              <a:gd name="connsiteY10" fmla="*/ 1856935 h 185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9637" h="1856935">
                <a:moveTo>
                  <a:pt x="0" y="1856935"/>
                </a:moveTo>
                <a:cubicBezTo>
                  <a:pt x="151227" y="1791286"/>
                  <a:pt x="302455" y="1725637"/>
                  <a:pt x="436098" y="1589649"/>
                </a:cubicBezTo>
                <a:cubicBezTo>
                  <a:pt x="569741" y="1453661"/>
                  <a:pt x="686972" y="1252024"/>
                  <a:pt x="801858" y="1041009"/>
                </a:cubicBezTo>
                <a:cubicBezTo>
                  <a:pt x="916744" y="829994"/>
                  <a:pt x="1029286" y="492368"/>
                  <a:pt x="1125415" y="323556"/>
                </a:cubicBezTo>
                <a:cubicBezTo>
                  <a:pt x="1221544" y="154744"/>
                  <a:pt x="1284848" y="56270"/>
                  <a:pt x="1378633" y="28135"/>
                </a:cubicBezTo>
                <a:cubicBezTo>
                  <a:pt x="1472418" y="0"/>
                  <a:pt x="1594338" y="39858"/>
                  <a:pt x="1688123" y="154744"/>
                </a:cubicBezTo>
                <a:cubicBezTo>
                  <a:pt x="1781908" y="269630"/>
                  <a:pt x="1840523" y="539261"/>
                  <a:pt x="1941341" y="717452"/>
                </a:cubicBezTo>
                <a:cubicBezTo>
                  <a:pt x="2042159" y="895643"/>
                  <a:pt x="2166424" y="1090246"/>
                  <a:pt x="2293033" y="1223889"/>
                </a:cubicBezTo>
                <a:cubicBezTo>
                  <a:pt x="2419642" y="1357532"/>
                  <a:pt x="2583766" y="1427870"/>
                  <a:pt x="2700997" y="1519310"/>
                </a:cubicBezTo>
                <a:cubicBezTo>
                  <a:pt x="2818228" y="1610750"/>
                  <a:pt x="2904978" y="1716258"/>
                  <a:pt x="2996418" y="1772529"/>
                </a:cubicBezTo>
                <a:cubicBezTo>
                  <a:pt x="3087858" y="1828800"/>
                  <a:pt x="3168747" y="1842867"/>
                  <a:pt x="3249637" y="185693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10"/>
          <p:cNvSpPr/>
          <p:nvPr/>
        </p:nvSpPr>
        <p:spPr>
          <a:xfrm>
            <a:off x="2884488" y="1724025"/>
            <a:ext cx="2897187" cy="1947863"/>
          </a:xfrm>
          <a:custGeom>
            <a:avLst/>
            <a:gdLst>
              <a:gd name="connsiteX0" fmla="*/ 0 w 2897945"/>
              <a:gd name="connsiteY0" fmla="*/ 1948376 h 1948376"/>
              <a:gd name="connsiteX1" fmla="*/ 534572 w 2897945"/>
              <a:gd name="connsiteY1" fmla="*/ 1638886 h 1948376"/>
              <a:gd name="connsiteX2" fmla="*/ 787791 w 2897945"/>
              <a:gd name="connsiteY2" fmla="*/ 1132450 h 1948376"/>
              <a:gd name="connsiteX3" fmla="*/ 970671 w 2897945"/>
              <a:gd name="connsiteY3" fmla="*/ 611945 h 1948376"/>
              <a:gd name="connsiteX4" fmla="*/ 1181686 w 2897945"/>
              <a:gd name="connsiteY4" fmla="*/ 189914 h 1948376"/>
              <a:gd name="connsiteX5" fmla="*/ 1434905 w 2897945"/>
              <a:gd name="connsiteY5" fmla="*/ 63305 h 1948376"/>
              <a:gd name="connsiteX6" fmla="*/ 1772529 w 2897945"/>
              <a:gd name="connsiteY6" fmla="*/ 569742 h 1948376"/>
              <a:gd name="connsiteX7" fmla="*/ 2025748 w 2897945"/>
              <a:gd name="connsiteY7" fmla="*/ 1048043 h 1948376"/>
              <a:gd name="connsiteX8" fmla="*/ 2250831 w 2897945"/>
              <a:gd name="connsiteY8" fmla="*/ 1399736 h 1948376"/>
              <a:gd name="connsiteX9" fmla="*/ 2433711 w 2897945"/>
              <a:gd name="connsiteY9" fmla="*/ 1624819 h 1948376"/>
              <a:gd name="connsiteX10" fmla="*/ 2771335 w 2897945"/>
              <a:gd name="connsiteY10" fmla="*/ 1863970 h 1948376"/>
              <a:gd name="connsiteX11" fmla="*/ 2897945 w 2897945"/>
              <a:gd name="connsiteY11" fmla="*/ 1934308 h 194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97945" h="1948376">
                <a:moveTo>
                  <a:pt x="0" y="1948376"/>
                </a:moveTo>
                <a:cubicBezTo>
                  <a:pt x="201637" y="1861625"/>
                  <a:pt x="403274" y="1774874"/>
                  <a:pt x="534572" y="1638886"/>
                </a:cubicBezTo>
                <a:cubicBezTo>
                  <a:pt x="665870" y="1502898"/>
                  <a:pt x="715108" y="1303607"/>
                  <a:pt x="787791" y="1132450"/>
                </a:cubicBezTo>
                <a:cubicBezTo>
                  <a:pt x="860474" y="961293"/>
                  <a:pt x="905022" y="769034"/>
                  <a:pt x="970671" y="611945"/>
                </a:cubicBezTo>
                <a:cubicBezTo>
                  <a:pt x="1036320" y="454856"/>
                  <a:pt x="1104314" y="281354"/>
                  <a:pt x="1181686" y="189914"/>
                </a:cubicBezTo>
                <a:cubicBezTo>
                  <a:pt x="1259058" y="98474"/>
                  <a:pt x="1336431" y="0"/>
                  <a:pt x="1434905" y="63305"/>
                </a:cubicBezTo>
                <a:cubicBezTo>
                  <a:pt x="1533379" y="126610"/>
                  <a:pt x="1674055" y="405619"/>
                  <a:pt x="1772529" y="569742"/>
                </a:cubicBezTo>
                <a:cubicBezTo>
                  <a:pt x="1871003" y="733865"/>
                  <a:pt x="1946031" y="909711"/>
                  <a:pt x="2025748" y="1048043"/>
                </a:cubicBezTo>
                <a:cubicBezTo>
                  <a:pt x="2105465" y="1186375"/>
                  <a:pt x="2182837" y="1303607"/>
                  <a:pt x="2250831" y="1399736"/>
                </a:cubicBezTo>
                <a:cubicBezTo>
                  <a:pt x="2318825" y="1495865"/>
                  <a:pt x="2346960" y="1547447"/>
                  <a:pt x="2433711" y="1624819"/>
                </a:cubicBezTo>
                <a:cubicBezTo>
                  <a:pt x="2520462" y="1702191"/>
                  <a:pt x="2693963" y="1812389"/>
                  <a:pt x="2771335" y="1863970"/>
                </a:cubicBezTo>
                <a:cubicBezTo>
                  <a:pt x="2848707" y="1915551"/>
                  <a:pt x="2873326" y="1924929"/>
                  <a:pt x="2897945" y="1934308"/>
                </a:cubicBezTo>
              </a:path>
            </a:pathLst>
          </a:custGeom>
          <a:ln>
            <a:solidFill>
              <a:srgbClr val="C31DA3"/>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8679" name="TextBox 11"/>
          <p:cNvSpPr txBox="1">
            <a:spLocks noChangeArrowheads="1"/>
          </p:cNvSpPr>
          <p:nvPr/>
        </p:nvSpPr>
        <p:spPr bwMode="auto">
          <a:xfrm>
            <a:off x="7086600" y="3200400"/>
            <a:ext cx="312738" cy="369888"/>
          </a:xfrm>
          <a:prstGeom prst="rect">
            <a:avLst/>
          </a:prstGeom>
          <a:noFill/>
          <a:ln w="9525">
            <a:noFill/>
            <a:miter lim="800000"/>
            <a:headEnd/>
            <a:tailEnd/>
          </a:ln>
        </p:spPr>
        <p:txBody>
          <a:bodyPr wrap="none">
            <a:spAutoFit/>
          </a:bodyPr>
          <a:lstStyle/>
          <a:p>
            <a:r>
              <a:rPr lang="en-US"/>
              <a:t>L</a:t>
            </a:r>
          </a:p>
        </p:txBody>
      </p:sp>
      <p:cxnSp>
        <p:nvCxnSpPr>
          <p:cNvPr id="14" name="Straight Arrow Connector 13"/>
          <p:cNvCxnSpPr/>
          <p:nvPr/>
        </p:nvCxnSpPr>
        <p:spPr>
          <a:xfrm>
            <a:off x="1905000" y="2209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724400" y="20574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682" name="TextBox 16"/>
          <p:cNvSpPr txBox="1">
            <a:spLocks noChangeArrowheads="1"/>
          </p:cNvSpPr>
          <p:nvPr/>
        </p:nvSpPr>
        <p:spPr bwMode="auto">
          <a:xfrm>
            <a:off x="1066800" y="1828800"/>
            <a:ext cx="1530350" cy="369888"/>
          </a:xfrm>
          <a:prstGeom prst="rect">
            <a:avLst/>
          </a:prstGeom>
          <a:noFill/>
          <a:ln w="9525">
            <a:noFill/>
            <a:miter lim="800000"/>
            <a:headEnd/>
            <a:tailEnd/>
          </a:ln>
        </p:spPr>
        <p:txBody>
          <a:bodyPr wrap="none">
            <a:spAutoFit/>
          </a:bodyPr>
          <a:lstStyle/>
          <a:p>
            <a:r>
              <a:rPr lang="en-US" i="1"/>
              <a:t>P( HILSA | L)</a:t>
            </a:r>
          </a:p>
        </p:txBody>
      </p:sp>
      <p:sp>
        <p:nvSpPr>
          <p:cNvPr id="28683" name="TextBox 17"/>
          <p:cNvSpPr txBox="1">
            <a:spLocks noChangeArrowheads="1"/>
          </p:cNvSpPr>
          <p:nvPr/>
        </p:nvSpPr>
        <p:spPr bwMode="auto">
          <a:xfrm>
            <a:off x="4572000" y="1600200"/>
            <a:ext cx="1492250" cy="369888"/>
          </a:xfrm>
          <a:prstGeom prst="rect">
            <a:avLst/>
          </a:prstGeom>
          <a:noFill/>
          <a:ln w="9525">
            <a:noFill/>
            <a:miter lim="800000"/>
            <a:headEnd/>
            <a:tailEnd/>
          </a:ln>
        </p:spPr>
        <p:txBody>
          <a:bodyPr wrap="none">
            <a:spAutoFit/>
          </a:bodyPr>
          <a:lstStyle/>
          <a:p>
            <a:r>
              <a:rPr lang="en-US" i="1"/>
              <a:t>P( TUNA | L)</a:t>
            </a:r>
          </a:p>
        </p:txBody>
      </p:sp>
      <p:sp>
        <p:nvSpPr>
          <p:cNvPr id="28684" name="TextBox 18"/>
          <p:cNvSpPr txBox="1">
            <a:spLocks noChangeArrowheads="1"/>
          </p:cNvSpPr>
          <p:nvPr/>
        </p:nvSpPr>
        <p:spPr bwMode="auto">
          <a:xfrm>
            <a:off x="2438400" y="1219200"/>
            <a:ext cx="2492375" cy="369888"/>
          </a:xfrm>
          <a:prstGeom prst="rect">
            <a:avLst/>
          </a:prstGeom>
          <a:noFill/>
          <a:ln w="9525">
            <a:noFill/>
            <a:miter lim="800000"/>
            <a:headEnd/>
            <a:tailEnd/>
          </a:ln>
        </p:spPr>
        <p:txBody>
          <a:bodyPr wrap="none">
            <a:spAutoFit/>
          </a:bodyPr>
          <a:lstStyle/>
          <a:p>
            <a:r>
              <a:rPr lang="en-US"/>
              <a:t>Posteriori Distributions</a:t>
            </a:r>
          </a:p>
        </p:txBody>
      </p:sp>
      <p:sp>
        <p:nvSpPr>
          <p:cNvPr id="28685" name="TextBox 20"/>
          <p:cNvSpPr txBox="1">
            <a:spLocks noChangeArrowheads="1"/>
          </p:cNvSpPr>
          <p:nvPr/>
        </p:nvSpPr>
        <p:spPr bwMode="auto">
          <a:xfrm>
            <a:off x="609600" y="4876800"/>
            <a:ext cx="7866063" cy="1477963"/>
          </a:xfrm>
          <a:prstGeom prst="rect">
            <a:avLst/>
          </a:prstGeom>
          <a:noFill/>
          <a:ln w="9525">
            <a:noFill/>
            <a:miter lim="800000"/>
            <a:headEnd/>
            <a:tailEnd/>
          </a:ln>
        </p:spPr>
        <p:txBody>
          <a:bodyPr wrap="none">
            <a:spAutoFit/>
          </a:bodyPr>
          <a:lstStyle/>
          <a:p>
            <a:r>
              <a:rPr lang="en-US"/>
              <a:t>Instead of finding decision boundary B*, state classification rule as:</a:t>
            </a:r>
          </a:p>
          <a:p>
            <a:endParaRPr lang="en-US"/>
          </a:p>
          <a:p>
            <a:r>
              <a:rPr lang="en-US" i="1"/>
              <a:t>Classify an object in to the class for which it has the highest posteriori prob.</a:t>
            </a:r>
          </a:p>
          <a:p>
            <a:r>
              <a:rPr lang="en-US" b="1"/>
              <a:t>(MAP: Maximum Aposteriori Probability)</a:t>
            </a:r>
          </a:p>
          <a:p>
            <a:endParaRPr lang="en-US"/>
          </a:p>
        </p:txBody>
      </p:sp>
      <p:cxnSp>
        <p:nvCxnSpPr>
          <p:cNvPr id="24" name="Straight Connector 23"/>
          <p:cNvCxnSpPr/>
          <p:nvPr/>
        </p:nvCxnSpPr>
        <p:spPr>
          <a:xfrm rot="5400000" flipH="1" flipV="1">
            <a:off x="2514601" y="2895600"/>
            <a:ext cx="15240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590800" y="37338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688" name="TextBox 29"/>
          <p:cNvSpPr txBox="1">
            <a:spLocks noChangeArrowheads="1"/>
          </p:cNvSpPr>
          <p:nvPr/>
        </p:nvSpPr>
        <p:spPr bwMode="auto">
          <a:xfrm>
            <a:off x="1371600" y="4114800"/>
            <a:ext cx="6502400" cy="369888"/>
          </a:xfrm>
          <a:prstGeom prst="rect">
            <a:avLst/>
          </a:prstGeom>
          <a:noFill/>
          <a:ln w="9525">
            <a:noFill/>
            <a:miter lim="800000"/>
            <a:headEnd/>
            <a:tailEnd/>
          </a:ln>
        </p:spPr>
        <p:txBody>
          <a:bodyPr wrap="none">
            <a:spAutoFit/>
          </a:bodyPr>
          <a:lstStyle/>
          <a:p>
            <a:r>
              <a:rPr lang="en-US" i="1"/>
              <a:t>Hilsa has higher posteriori probability than Tuna for this length</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z="2800" smtClean="0"/>
              <a:t>MAP Multiclass Classifier</a:t>
            </a:r>
          </a:p>
        </p:txBody>
      </p:sp>
      <p:cxnSp>
        <p:nvCxnSpPr>
          <p:cNvPr id="5" name="Straight Arrow Connector 4"/>
          <p:cNvCxnSpPr/>
          <p:nvPr/>
        </p:nvCxnSpPr>
        <p:spPr>
          <a:xfrm>
            <a:off x="990600" y="3657600"/>
            <a:ext cx="6705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38099" y="2628900"/>
            <a:ext cx="2057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435100" y="1814513"/>
            <a:ext cx="3249613" cy="1857375"/>
          </a:xfrm>
          <a:custGeom>
            <a:avLst/>
            <a:gdLst>
              <a:gd name="connsiteX0" fmla="*/ 0 w 3249637"/>
              <a:gd name="connsiteY0" fmla="*/ 1856935 h 1856935"/>
              <a:gd name="connsiteX1" fmla="*/ 436098 w 3249637"/>
              <a:gd name="connsiteY1" fmla="*/ 1589649 h 1856935"/>
              <a:gd name="connsiteX2" fmla="*/ 801858 w 3249637"/>
              <a:gd name="connsiteY2" fmla="*/ 1041009 h 1856935"/>
              <a:gd name="connsiteX3" fmla="*/ 1125415 w 3249637"/>
              <a:gd name="connsiteY3" fmla="*/ 323556 h 1856935"/>
              <a:gd name="connsiteX4" fmla="*/ 1378633 w 3249637"/>
              <a:gd name="connsiteY4" fmla="*/ 28135 h 1856935"/>
              <a:gd name="connsiteX5" fmla="*/ 1688123 w 3249637"/>
              <a:gd name="connsiteY5" fmla="*/ 154744 h 1856935"/>
              <a:gd name="connsiteX6" fmla="*/ 1941341 w 3249637"/>
              <a:gd name="connsiteY6" fmla="*/ 717452 h 1856935"/>
              <a:gd name="connsiteX7" fmla="*/ 2293033 w 3249637"/>
              <a:gd name="connsiteY7" fmla="*/ 1223889 h 1856935"/>
              <a:gd name="connsiteX8" fmla="*/ 2700997 w 3249637"/>
              <a:gd name="connsiteY8" fmla="*/ 1519310 h 1856935"/>
              <a:gd name="connsiteX9" fmla="*/ 2996418 w 3249637"/>
              <a:gd name="connsiteY9" fmla="*/ 1772529 h 1856935"/>
              <a:gd name="connsiteX10" fmla="*/ 3249637 w 3249637"/>
              <a:gd name="connsiteY10" fmla="*/ 1856935 h 185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9637" h="1856935">
                <a:moveTo>
                  <a:pt x="0" y="1856935"/>
                </a:moveTo>
                <a:cubicBezTo>
                  <a:pt x="151227" y="1791286"/>
                  <a:pt x="302455" y="1725637"/>
                  <a:pt x="436098" y="1589649"/>
                </a:cubicBezTo>
                <a:cubicBezTo>
                  <a:pt x="569741" y="1453661"/>
                  <a:pt x="686972" y="1252024"/>
                  <a:pt x="801858" y="1041009"/>
                </a:cubicBezTo>
                <a:cubicBezTo>
                  <a:pt x="916744" y="829994"/>
                  <a:pt x="1029286" y="492368"/>
                  <a:pt x="1125415" y="323556"/>
                </a:cubicBezTo>
                <a:cubicBezTo>
                  <a:pt x="1221544" y="154744"/>
                  <a:pt x="1284848" y="56270"/>
                  <a:pt x="1378633" y="28135"/>
                </a:cubicBezTo>
                <a:cubicBezTo>
                  <a:pt x="1472418" y="0"/>
                  <a:pt x="1594338" y="39858"/>
                  <a:pt x="1688123" y="154744"/>
                </a:cubicBezTo>
                <a:cubicBezTo>
                  <a:pt x="1781908" y="269630"/>
                  <a:pt x="1840523" y="539261"/>
                  <a:pt x="1941341" y="717452"/>
                </a:cubicBezTo>
                <a:cubicBezTo>
                  <a:pt x="2042159" y="895643"/>
                  <a:pt x="2166424" y="1090246"/>
                  <a:pt x="2293033" y="1223889"/>
                </a:cubicBezTo>
                <a:cubicBezTo>
                  <a:pt x="2419642" y="1357532"/>
                  <a:pt x="2583766" y="1427870"/>
                  <a:pt x="2700997" y="1519310"/>
                </a:cubicBezTo>
                <a:cubicBezTo>
                  <a:pt x="2818228" y="1610750"/>
                  <a:pt x="2904978" y="1716258"/>
                  <a:pt x="2996418" y="1772529"/>
                </a:cubicBezTo>
                <a:cubicBezTo>
                  <a:pt x="3087858" y="1828800"/>
                  <a:pt x="3168747" y="1842867"/>
                  <a:pt x="3249637" y="185693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10"/>
          <p:cNvSpPr/>
          <p:nvPr/>
        </p:nvSpPr>
        <p:spPr>
          <a:xfrm>
            <a:off x="2884488" y="1724025"/>
            <a:ext cx="2897187" cy="1947863"/>
          </a:xfrm>
          <a:custGeom>
            <a:avLst/>
            <a:gdLst>
              <a:gd name="connsiteX0" fmla="*/ 0 w 2897945"/>
              <a:gd name="connsiteY0" fmla="*/ 1948376 h 1948376"/>
              <a:gd name="connsiteX1" fmla="*/ 534572 w 2897945"/>
              <a:gd name="connsiteY1" fmla="*/ 1638886 h 1948376"/>
              <a:gd name="connsiteX2" fmla="*/ 787791 w 2897945"/>
              <a:gd name="connsiteY2" fmla="*/ 1132450 h 1948376"/>
              <a:gd name="connsiteX3" fmla="*/ 970671 w 2897945"/>
              <a:gd name="connsiteY3" fmla="*/ 611945 h 1948376"/>
              <a:gd name="connsiteX4" fmla="*/ 1181686 w 2897945"/>
              <a:gd name="connsiteY4" fmla="*/ 189914 h 1948376"/>
              <a:gd name="connsiteX5" fmla="*/ 1434905 w 2897945"/>
              <a:gd name="connsiteY5" fmla="*/ 63305 h 1948376"/>
              <a:gd name="connsiteX6" fmla="*/ 1772529 w 2897945"/>
              <a:gd name="connsiteY6" fmla="*/ 569742 h 1948376"/>
              <a:gd name="connsiteX7" fmla="*/ 2025748 w 2897945"/>
              <a:gd name="connsiteY7" fmla="*/ 1048043 h 1948376"/>
              <a:gd name="connsiteX8" fmla="*/ 2250831 w 2897945"/>
              <a:gd name="connsiteY8" fmla="*/ 1399736 h 1948376"/>
              <a:gd name="connsiteX9" fmla="*/ 2433711 w 2897945"/>
              <a:gd name="connsiteY9" fmla="*/ 1624819 h 1948376"/>
              <a:gd name="connsiteX10" fmla="*/ 2771335 w 2897945"/>
              <a:gd name="connsiteY10" fmla="*/ 1863970 h 1948376"/>
              <a:gd name="connsiteX11" fmla="*/ 2897945 w 2897945"/>
              <a:gd name="connsiteY11" fmla="*/ 1934308 h 194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97945" h="1948376">
                <a:moveTo>
                  <a:pt x="0" y="1948376"/>
                </a:moveTo>
                <a:cubicBezTo>
                  <a:pt x="201637" y="1861625"/>
                  <a:pt x="403274" y="1774874"/>
                  <a:pt x="534572" y="1638886"/>
                </a:cubicBezTo>
                <a:cubicBezTo>
                  <a:pt x="665870" y="1502898"/>
                  <a:pt x="715108" y="1303607"/>
                  <a:pt x="787791" y="1132450"/>
                </a:cubicBezTo>
                <a:cubicBezTo>
                  <a:pt x="860474" y="961293"/>
                  <a:pt x="905022" y="769034"/>
                  <a:pt x="970671" y="611945"/>
                </a:cubicBezTo>
                <a:cubicBezTo>
                  <a:pt x="1036320" y="454856"/>
                  <a:pt x="1104314" y="281354"/>
                  <a:pt x="1181686" y="189914"/>
                </a:cubicBezTo>
                <a:cubicBezTo>
                  <a:pt x="1259058" y="98474"/>
                  <a:pt x="1336431" y="0"/>
                  <a:pt x="1434905" y="63305"/>
                </a:cubicBezTo>
                <a:cubicBezTo>
                  <a:pt x="1533379" y="126610"/>
                  <a:pt x="1674055" y="405619"/>
                  <a:pt x="1772529" y="569742"/>
                </a:cubicBezTo>
                <a:cubicBezTo>
                  <a:pt x="1871003" y="733865"/>
                  <a:pt x="1946031" y="909711"/>
                  <a:pt x="2025748" y="1048043"/>
                </a:cubicBezTo>
                <a:cubicBezTo>
                  <a:pt x="2105465" y="1186375"/>
                  <a:pt x="2182837" y="1303607"/>
                  <a:pt x="2250831" y="1399736"/>
                </a:cubicBezTo>
                <a:cubicBezTo>
                  <a:pt x="2318825" y="1495865"/>
                  <a:pt x="2346960" y="1547447"/>
                  <a:pt x="2433711" y="1624819"/>
                </a:cubicBezTo>
                <a:cubicBezTo>
                  <a:pt x="2520462" y="1702191"/>
                  <a:pt x="2693963" y="1812389"/>
                  <a:pt x="2771335" y="1863970"/>
                </a:cubicBezTo>
                <a:cubicBezTo>
                  <a:pt x="2848707" y="1915551"/>
                  <a:pt x="2873326" y="1924929"/>
                  <a:pt x="2897945" y="1934308"/>
                </a:cubicBezTo>
              </a:path>
            </a:pathLst>
          </a:custGeom>
          <a:ln>
            <a:solidFill>
              <a:srgbClr val="C31DA3"/>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9703" name="TextBox 11"/>
          <p:cNvSpPr txBox="1">
            <a:spLocks noChangeArrowheads="1"/>
          </p:cNvSpPr>
          <p:nvPr/>
        </p:nvSpPr>
        <p:spPr bwMode="auto">
          <a:xfrm>
            <a:off x="7086600" y="3200400"/>
            <a:ext cx="312738" cy="369888"/>
          </a:xfrm>
          <a:prstGeom prst="rect">
            <a:avLst/>
          </a:prstGeom>
          <a:noFill/>
          <a:ln w="9525">
            <a:noFill/>
            <a:miter lim="800000"/>
            <a:headEnd/>
            <a:tailEnd/>
          </a:ln>
        </p:spPr>
        <p:txBody>
          <a:bodyPr wrap="none">
            <a:spAutoFit/>
          </a:bodyPr>
          <a:lstStyle/>
          <a:p>
            <a:r>
              <a:rPr lang="en-US"/>
              <a:t>L</a:t>
            </a:r>
          </a:p>
        </p:txBody>
      </p:sp>
      <p:cxnSp>
        <p:nvCxnSpPr>
          <p:cNvPr id="14" name="Straight Arrow Connector 13"/>
          <p:cNvCxnSpPr/>
          <p:nvPr/>
        </p:nvCxnSpPr>
        <p:spPr>
          <a:xfrm>
            <a:off x="1905000" y="2209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724400" y="20574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706" name="TextBox 16"/>
          <p:cNvSpPr txBox="1">
            <a:spLocks noChangeArrowheads="1"/>
          </p:cNvSpPr>
          <p:nvPr/>
        </p:nvSpPr>
        <p:spPr bwMode="auto">
          <a:xfrm>
            <a:off x="1066800" y="1828800"/>
            <a:ext cx="1530350" cy="369888"/>
          </a:xfrm>
          <a:prstGeom prst="rect">
            <a:avLst/>
          </a:prstGeom>
          <a:noFill/>
          <a:ln w="9525">
            <a:noFill/>
            <a:miter lim="800000"/>
            <a:headEnd/>
            <a:tailEnd/>
          </a:ln>
        </p:spPr>
        <p:txBody>
          <a:bodyPr wrap="none">
            <a:spAutoFit/>
          </a:bodyPr>
          <a:lstStyle/>
          <a:p>
            <a:r>
              <a:rPr lang="en-US" i="1"/>
              <a:t>P( HILSA | L)</a:t>
            </a:r>
          </a:p>
        </p:txBody>
      </p:sp>
      <p:sp>
        <p:nvSpPr>
          <p:cNvPr id="29707" name="TextBox 17"/>
          <p:cNvSpPr txBox="1">
            <a:spLocks noChangeArrowheads="1"/>
          </p:cNvSpPr>
          <p:nvPr/>
        </p:nvSpPr>
        <p:spPr bwMode="auto">
          <a:xfrm>
            <a:off x="4267200" y="1600200"/>
            <a:ext cx="1492250" cy="369888"/>
          </a:xfrm>
          <a:prstGeom prst="rect">
            <a:avLst/>
          </a:prstGeom>
          <a:noFill/>
          <a:ln w="9525">
            <a:noFill/>
            <a:miter lim="800000"/>
            <a:headEnd/>
            <a:tailEnd/>
          </a:ln>
        </p:spPr>
        <p:txBody>
          <a:bodyPr wrap="none">
            <a:spAutoFit/>
          </a:bodyPr>
          <a:lstStyle/>
          <a:p>
            <a:r>
              <a:rPr lang="en-US" i="1"/>
              <a:t>P( TUNA | L)</a:t>
            </a:r>
          </a:p>
        </p:txBody>
      </p:sp>
      <p:sp>
        <p:nvSpPr>
          <p:cNvPr id="29708" name="TextBox 18"/>
          <p:cNvSpPr txBox="1">
            <a:spLocks noChangeArrowheads="1"/>
          </p:cNvSpPr>
          <p:nvPr/>
        </p:nvSpPr>
        <p:spPr bwMode="auto">
          <a:xfrm>
            <a:off x="2438400" y="1219200"/>
            <a:ext cx="2492375" cy="369888"/>
          </a:xfrm>
          <a:prstGeom prst="rect">
            <a:avLst/>
          </a:prstGeom>
          <a:noFill/>
          <a:ln w="9525">
            <a:noFill/>
            <a:miter lim="800000"/>
            <a:headEnd/>
            <a:tailEnd/>
          </a:ln>
        </p:spPr>
        <p:txBody>
          <a:bodyPr wrap="none">
            <a:spAutoFit/>
          </a:bodyPr>
          <a:lstStyle/>
          <a:p>
            <a:r>
              <a:rPr lang="en-US"/>
              <a:t>Posteriori Distributions</a:t>
            </a:r>
          </a:p>
        </p:txBody>
      </p:sp>
      <p:sp>
        <p:nvSpPr>
          <p:cNvPr id="29709" name="TextBox 20"/>
          <p:cNvSpPr txBox="1">
            <a:spLocks noChangeArrowheads="1"/>
          </p:cNvSpPr>
          <p:nvPr/>
        </p:nvSpPr>
        <p:spPr bwMode="auto">
          <a:xfrm>
            <a:off x="609600" y="4876800"/>
            <a:ext cx="7866063" cy="923925"/>
          </a:xfrm>
          <a:prstGeom prst="rect">
            <a:avLst/>
          </a:prstGeom>
          <a:noFill/>
          <a:ln w="9525">
            <a:noFill/>
            <a:miter lim="800000"/>
            <a:headEnd/>
            <a:tailEnd/>
          </a:ln>
        </p:spPr>
        <p:txBody>
          <a:bodyPr wrap="none">
            <a:spAutoFit/>
          </a:bodyPr>
          <a:lstStyle/>
          <a:p>
            <a:r>
              <a:rPr lang="en-US" i="1"/>
              <a:t>Classify an object in to the class for which it has the highest posteriori prob.</a:t>
            </a:r>
          </a:p>
          <a:p>
            <a:r>
              <a:rPr lang="en-US"/>
              <a:t>(MAP: Maximum Aposteriori Probability)</a:t>
            </a:r>
          </a:p>
          <a:p>
            <a:endParaRPr lang="en-US"/>
          </a:p>
        </p:txBody>
      </p:sp>
      <p:cxnSp>
        <p:nvCxnSpPr>
          <p:cNvPr id="24" name="Straight Connector 23"/>
          <p:cNvCxnSpPr/>
          <p:nvPr/>
        </p:nvCxnSpPr>
        <p:spPr>
          <a:xfrm rot="5400000" flipH="1" flipV="1">
            <a:off x="2514601" y="2895600"/>
            <a:ext cx="15240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590800" y="37338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712" name="TextBox 29"/>
          <p:cNvSpPr txBox="1">
            <a:spLocks noChangeArrowheads="1"/>
          </p:cNvSpPr>
          <p:nvPr/>
        </p:nvSpPr>
        <p:spPr bwMode="auto">
          <a:xfrm>
            <a:off x="914400" y="4114800"/>
            <a:ext cx="7416800" cy="369888"/>
          </a:xfrm>
          <a:prstGeom prst="rect">
            <a:avLst/>
          </a:prstGeom>
          <a:noFill/>
          <a:ln w="9525">
            <a:noFill/>
            <a:miter lim="800000"/>
            <a:headEnd/>
            <a:tailEnd/>
          </a:ln>
        </p:spPr>
        <p:txBody>
          <a:bodyPr wrap="none">
            <a:spAutoFit/>
          </a:bodyPr>
          <a:lstStyle/>
          <a:p>
            <a:r>
              <a:rPr lang="en-US" i="1"/>
              <a:t>Hilsa has highest posteriori probability among all classes for this length</a:t>
            </a:r>
          </a:p>
        </p:txBody>
      </p:sp>
      <p:sp>
        <p:nvSpPr>
          <p:cNvPr id="20" name="Freeform 19"/>
          <p:cNvSpPr/>
          <p:nvPr/>
        </p:nvSpPr>
        <p:spPr>
          <a:xfrm>
            <a:off x="3811588" y="1674813"/>
            <a:ext cx="3095625" cy="2032000"/>
          </a:xfrm>
          <a:custGeom>
            <a:avLst/>
            <a:gdLst>
              <a:gd name="connsiteX0" fmla="*/ 0 w 3094892"/>
              <a:gd name="connsiteY0" fmla="*/ 1983544 h 2032781"/>
              <a:gd name="connsiteX1" fmla="*/ 450166 w 3094892"/>
              <a:gd name="connsiteY1" fmla="*/ 1800664 h 2032781"/>
              <a:gd name="connsiteX2" fmla="*/ 956603 w 3094892"/>
              <a:gd name="connsiteY2" fmla="*/ 1434904 h 2032781"/>
              <a:gd name="connsiteX3" fmla="*/ 1350498 w 3094892"/>
              <a:gd name="connsiteY3" fmla="*/ 1055076 h 2032781"/>
              <a:gd name="connsiteX4" fmla="*/ 1758461 w 3094892"/>
              <a:gd name="connsiteY4" fmla="*/ 393895 h 2032781"/>
              <a:gd name="connsiteX5" fmla="*/ 1955409 w 3094892"/>
              <a:gd name="connsiteY5" fmla="*/ 70338 h 2032781"/>
              <a:gd name="connsiteX6" fmla="*/ 2419643 w 3094892"/>
              <a:gd name="connsiteY6" fmla="*/ 815926 h 2032781"/>
              <a:gd name="connsiteX7" fmla="*/ 2757267 w 3094892"/>
              <a:gd name="connsiteY7" fmla="*/ 1477107 h 2032781"/>
              <a:gd name="connsiteX8" fmla="*/ 3038621 w 3094892"/>
              <a:gd name="connsiteY8" fmla="*/ 1941341 h 2032781"/>
              <a:gd name="connsiteX9" fmla="*/ 3094892 w 3094892"/>
              <a:gd name="connsiteY9" fmla="*/ 2025747 h 2032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4892" h="2032781">
                <a:moveTo>
                  <a:pt x="0" y="1983544"/>
                </a:moveTo>
                <a:cubicBezTo>
                  <a:pt x="145366" y="1937824"/>
                  <a:pt x="290732" y="1892104"/>
                  <a:pt x="450166" y="1800664"/>
                </a:cubicBezTo>
                <a:cubicBezTo>
                  <a:pt x="609600" y="1709224"/>
                  <a:pt x="806548" y="1559169"/>
                  <a:pt x="956603" y="1434904"/>
                </a:cubicBezTo>
                <a:cubicBezTo>
                  <a:pt x="1106658" y="1310639"/>
                  <a:pt x="1216855" y="1228577"/>
                  <a:pt x="1350498" y="1055076"/>
                </a:cubicBezTo>
                <a:cubicBezTo>
                  <a:pt x="1484141" y="881575"/>
                  <a:pt x="1657642" y="558018"/>
                  <a:pt x="1758461" y="393895"/>
                </a:cubicBezTo>
                <a:cubicBezTo>
                  <a:pt x="1859280" y="229772"/>
                  <a:pt x="1845212" y="0"/>
                  <a:pt x="1955409" y="70338"/>
                </a:cubicBezTo>
                <a:cubicBezTo>
                  <a:pt x="2065606" y="140677"/>
                  <a:pt x="2286000" y="581465"/>
                  <a:pt x="2419643" y="815926"/>
                </a:cubicBezTo>
                <a:cubicBezTo>
                  <a:pt x="2553286" y="1050387"/>
                  <a:pt x="2654104" y="1289538"/>
                  <a:pt x="2757267" y="1477107"/>
                </a:cubicBezTo>
                <a:cubicBezTo>
                  <a:pt x="2860430" y="1664676"/>
                  <a:pt x="2982350" y="1849901"/>
                  <a:pt x="3038621" y="1941341"/>
                </a:cubicBezTo>
                <a:cubicBezTo>
                  <a:pt x="3094892" y="2032781"/>
                  <a:pt x="3094892" y="2029264"/>
                  <a:pt x="3094892" y="2025747"/>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9714" name="TextBox 21"/>
          <p:cNvSpPr txBox="1">
            <a:spLocks noChangeArrowheads="1"/>
          </p:cNvSpPr>
          <p:nvPr/>
        </p:nvSpPr>
        <p:spPr bwMode="auto">
          <a:xfrm>
            <a:off x="6324600" y="1600200"/>
            <a:ext cx="1666875" cy="369888"/>
          </a:xfrm>
          <a:prstGeom prst="rect">
            <a:avLst/>
          </a:prstGeom>
          <a:noFill/>
          <a:ln w="9525">
            <a:noFill/>
            <a:miter lim="800000"/>
            <a:headEnd/>
            <a:tailEnd/>
          </a:ln>
        </p:spPr>
        <p:txBody>
          <a:bodyPr wrap="none">
            <a:spAutoFit/>
          </a:bodyPr>
          <a:lstStyle/>
          <a:p>
            <a:r>
              <a:rPr lang="en-US" i="1"/>
              <a:t>P( SHARK | L)</a:t>
            </a:r>
          </a:p>
        </p:txBody>
      </p:sp>
      <p:cxnSp>
        <p:nvCxnSpPr>
          <p:cNvPr id="25" name="Straight Arrow Connector 24"/>
          <p:cNvCxnSpPr>
            <a:endCxn id="20" idx="6"/>
          </p:cNvCxnSpPr>
          <p:nvPr/>
        </p:nvCxnSpPr>
        <p:spPr>
          <a:xfrm rot="10800000" flipV="1">
            <a:off x="6232525" y="2057400"/>
            <a:ext cx="625475"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Multivariate Bayes Classifier</a:t>
            </a:r>
          </a:p>
        </p:txBody>
      </p:sp>
      <p:grpSp>
        <p:nvGrpSpPr>
          <p:cNvPr id="2" name="Group 18"/>
          <p:cNvGrpSpPr>
            <a:grpSpLocks/>
          </p:cNvGrpSpPr>
          <p:nvPr/>
        </p:nvGrpSpPr>
        <p:grpSpPr bwMode="auto">
          <a:xfrm>
            <a:off x="838200" y="1371600"/>
            <a:ext cx="4953000" cy="3417888"/>
            <a:chOff x="838200" y="1371600"/>
            <a:chExt cx="4953000" cy="3417332"/>
          </a:xfrm>
        </p:grpSpPr>
        <p:cxnSp>
          <p:nvCxnSpPr>
            <p:cNvPr id="6" name="Straight Arrow Connector 5"/>
            <p:cNvCxnSpPr/>
            <p:nvPr/>
          </p:nvCxnSpPr>
          <p:spPr>
            <a:xfrm>
              <a:off x="1371600" y="4266729"/>
              <a:ext cx="441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37870" y="2857258"/>
              <a:ext cx="2818941"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362200" y="2590602"/>
              <a:ext cx="1143000" cy="11428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HILSA</a:t>
              </a:r>
            </a:p>
          </p:txBody>
        </p:sp>
        <p:sp>
          <p:nvSpPr>
            <p:cNvPr id="11" name="Oval 10"/>
            <p:cNvSpPr/>
            <p:nvPr/>
          </p:nvSpPr>
          <p:spPr>
            <a:xfrm>
              <a:off x="2971800" y="1828726"/>
              <a:ext cx="1676400" cy="1599940"/>
            </a:xfrm>
            <a:prstGeom prst="ellipse">
              <a:avLst/>
            </a:prstGeom>
            <a:solidFill>
              <a:srgbClr val="C31DA3">
                <a:alpha val="57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TUNA</a:t>
              </a:r>
            </a:p>
          </p:txBody>
        </p:sp>
        <p:sp>
          <p:nvSpPr>
            <p:cNvPr id="30729" name="TextBox 11"/>
            <p:cNvSpPr txBox="1">
              <a:spLocks noChangeArrowheads="1"/>
            </p:cNvSpPr>
            <p:nvPr/>
          </p:nvSpPr>
          <p:spPr bwMode="auto">
            <a:xfrm>
              <a:off x="4495800" y="4419600"/>
              <a:ext cx="889987" cy="369332"/>
            </a:xfrm>
            <a:prstGeom prst="rect">
              <a:avLst/>
            </a:prstGeom>
            <a:noFill/>
            <a:ln w="9525">
              <a:noFill/>
              <a:miter lim="800000"/>
              <a:headEnd/>
              <a:tailEnd/>
            </a:ln>
          </p:spPr>
          <p:txBody>
            <a:bodyPr wrap="none">
              <a:spAutoFit/>
            </a:bodyPr>
            <a:lstStyle/>
            <a:p>
              <a:r>
                <a:rPr lang="en-US"/>
                <a:t>Length</a:t>
              </a:r>
            </a:p>
          </p:txBody>
        </p:sp>
        <p:sp>
          <p:nvSpPr>
            <p:cNvPr id="30730" name="TextBox 12"/>
            <p:cNvSpPr txBox="1">
              <a:spLocks noChangeArrowheads="1"/>
            </p:cNvSpPr>
            <p:nvPr/>
          </p:nvSpPr>
          <p:spPr bwMode="auto">
            <a:xfrm rot="-5400000">
              <a:off x="573544" y="2398256"/>
              <a:ext cx="898644" cy="369332"/>
            </a:xfrm>
            <a:prstGeom prst="rect">
              <a:avLst/>
            </a:prstGeom>
            <a:noFill/>
            <a:ln w="9525">
              <a:noFill/>
              <a:miter lim="800000"/>
              <a:headEnd/>
              <a:tailEnd/>
            </a:ln>
          </p:spPr>
          <p:txBody>
            <a:bodyPr wrap="none">
              <a:spAutoFit/>
            </a:bodyPr>
            <a:lstStyle/>
            <a:p>
              <a:r>
                <a:rPr lang="en-US"/>
                <a:t>Weight</a:t>
              </a:r>
            </a:p>
          </p:txBody>
        </p:sp>
        <p:cxnSp>
          <p:nvCxnSpPr>
            <p:cNvPr id="16" name="Straight Connector 15"/>
            <p:cNvCxnSpPr/>
            <p:nvPr/>
          </p:nvCxnSpPr>
          <p:spPr>
            <a:xfrm rot="16200000" flipH="1">
              <a:off x="1981392" y="1980958"/>
              <a:ext cx="2361816" cy="175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732" name="TextBox 16"/>
            <p:cNvSpPr txBox="1">
              <a:spLocks noChangeArrowheads="1"/>
            </p:cNvSpPr>
            <p:nvPr/>
          </p:nvSpPr>
          <p:spPr bwMode="auto">
            <a:xfrm>
              <a:off x="1981200" y="1371600"/>
              <a:ext cx="2121093" cy="369332"/>
            </a:xfrm>
            <a:prstGeom prst="rect">
              <a:avLst/>
            </a:prstGeom>
            <a:noFill/>
            <a:ln w="9525">
              <a:noFill/>
              <a:miter lim="800000"/>
              <a:headEnd/>
              <a:tailEnd/>
            </a:ln>
          </p:spPr>
          <p:txBody>
            <a:bodyPr wrap="none">
              <a:spAutoFit/>
            </a:bodyPr>
            <a:lstStyle/>
            <a:p>
              <a:r>
                <a:rPr lang="en-US"/>
                <a:t>Decision Boundary</a:t>
              </a:r>
            </a:p>
          </p:txBody>
        </p:sp>
      </p:grpSp>
      <p:sp>
        <p:nvSpPr>
          <p:cNvPr id="30724" name="TextBox 17"/>
          <p:cNvSpPr txBox="1">
            <a:spLocks noChangeArrowheads="1"/>
          </p:cNvSpPr>
          <p:nvPr/>
        </p:nvSpPr>
        <p:spPr bwMode="auto">
          <a:xfrm>
            <a:off x="1447800" y="5181600"/>
            <a:ext cx="2957513" cy="923925"/>
          </a:xfrm>
          <a:prstGeom prst="rect">
            <a:avLst/>
          </a:prstGeom>
          <a:noFill/>
          <a:ln w="9525">
            <a:noFill/>
            <a:miter lim="800000"/>
            <a:headEnd/>
            <a:tailEnd/>
          </a:ln>
        </p:spPr>
        <p:txBody>
          <a:bodyPr wrap="none">
            <a:spAutoFit/>
          </a:bodyPr>
          <a:lstStyle/>
          <a:p>
            <a:pPr>
              <a:buFont typeface="Arial" charset="0"/>
              <a:buChar char="•"/>
            </a:pPr>
            <a:r>
              <a:rPr lang="en-US"/>
              <a:t>Feature or Attribute Space</a:t>
            </a:r>
          </a:p>
          <a:p>
            <a:pPr>
              <a:buFont typeface="Arial" charset="0"/>
              <a:buChar char="•"/>
            </a:pPr>
            <a:endParaRPr lang="en-US"/>
          </a:p>
          <a:p>
            <a:pPr>
              <a:buFont typeface="Arial" charset="0"/>
              <a:buChar char="•"/>
            </a:pPr>
            <a:r>
              <a:rPr lang="en-US"/>
              <a:t>Class Seperability</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229600" cy="411162"/>
          </a:xfrm>
        </p:spPr>
        <p:txBody>
          <a:bodyPr>
            <a:normAutofit fontScale="90000"/>
          </a:bodyPr>
          <a:lstStyle/>
          <a:p>
            <a:pPr eaLnBrk="1" hangingPunct="1"/>
            <a:r>
              <a:rPr lang="en-US" dirty="0" smtClean="0"/>
              <a:t>Decision Boundary: Normal </a:t>
            </a:r>
            <a:r>
              <a:rPr lang="en-US" dirty="0" err="1" smtClean="0"/>
              <a:t>Distrib</a:t>
            </a:r>
            <a:r>
              <a:rPr lang="en-US" dirty="0" smtClean="0"/>
              <a:t>.</a:t>
            </a:r>
            <a:endParaRPr lang="en-US" dirty="0" smtClean="0"/>
          </a:p>
        </p:txBody>
      </p:sp>
      <p:sp>
        <p:nvSpPr>
          <p:cNvPr id="31747" name="Content Placeholder 2"/>
          <p:cNvSpPr>
            <a:spLocks noGrp="1"/>
          </p:cNvSpPr>
          <p:nvPr>
            <p:ph sz="quarter" idx="1"/>
          </p:nvPr>
        </p:nvSpPr>
        <p:spPr>
          <a:xfrm>
            <a:off x="457200" y="1219200"/>
            <a:ext cx="8229600" cy="533400"/>
          </a:xfrm>
        </p:spPr>
        <p:txBody>
          <a:bodyPr>
            <a:noAutofit/>
          </a:bodyPr>
          <a:lstStyle/>
          <a:p>
            <a:pPr eaLnBrk="1" hangingPunct="1"/>
            <a:r>
              <a:rPr lang="en-US" sz="2400" dirty="0" smtClean="0"/>
              <a:t>Two spherical classes having different means, but same variance (diagonal covariance matrix with same variances)</a:t>
            </a:r>
          </a:p>
        </p:txBody>
      </p:sp>
      <p:cxnSp>
        <p:nvCxnSpPr>
          <p:cNvPr id="5" name="Straight Arrow Connector 4"/>
          <p:cNvCxnSpPr/>
          <p:nvPr/>
        </p:nvCxnSpPr>
        <p:spPr>
          <a:xfrm>
            <a:off x="2362200" y="4876800"/>
            <a:ext cx="32146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H="1" flipV="1">
            <a:off x="1286669" y="3802857"/>
            <a:ext cx="21494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048000" y="3200400"/>
            <a:ext cx="113665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HILSA</a:t>
            </a:r>
          </a:p>
        </p:txBody>
      </p:sp>
      <p:sp>
        <p:nvSpPr>
          <p:cNvPr id="8" name="Oval 7"/>
          <p:cNvSpPr/>
          <p:nvPr/>
        </p:nvSpPr>
        <p:spPr>
          <a:xfrm>
            <a:off x="3962400" y="2819400"/>
            <a:ext cx="1219200" cy="1219200"/>
          </a:xfrm>
          <a:prstGeom prst="ellipse">
            <a:avLst/>
          </a:prstGeom>
          <a:solidFill>
            <a:srgbClr val="C31DA3">
              <a:alpha val="57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TUNA</a:t>
            </a:r>
          </a:p>
        </p:txBody>
      </p:sp>
      <p:sp>
        <p:nvSpPr>
          <p:cNvPr id="31752" name="TextBox 8"/>
          <p:cNvSpPr txBox="1">
            <a:spLocks noChangeArrowheads="1"/>
          </p:cNvSpPr>
          <p:nvPr/>
        </p:nvSpPr>
        <p:spPr bwMode="auto">
          <a:xfrm>
            <a:off x="5486400" y="5116513"/>
            <a:ext cx="1447800" cy="369887"/>
          </a:xfrm>
          <a:prstGeom prst="rect">
            <a:avLst/>
          </a:prstGeom>
          <a:noFill/>
          <a:ln w="9525">
            <a:noFill/>
            <a:miter lim="800000"/>
            <a:headEnd/>
            <a:tailEnd/>
          </a:ln>
        </p:spPr>
        <p:txBody>
          <a:bodyPr>
            <a:spAutoFit/>
          </a:bodyPr>
          <a:lstStyle/>
          <a:p>
            <a:r>
              <a:rPr lang="en-US"/>
              <a:t>Length</a:t>
            </a:r>
          </a:p>
        </p:txBody>
      </p:sp>
      <p:sp>
        <p:nvSpPr>
          <p:cNvPr id="31753" name="TextBox 9"/>
          <p:cNvSpPr txBox="1">
            <a:spLocks noChangeArrowheads="1"/>
          </p:cNvSpPr>
          <p:nvPr/>
        </p:nvSpPr>
        <p:spPr bwMode="auto">
          <a:xfrm rot="-5400000">
            <a:off x="1094581" y="2588419"/>
            <a:ext cx="1736725" cy="369888"/>
          </a:xfrm>
          <a:prstGeom prst="rect">
            <a:avLst/>
          </a:prstGeom>
          <a:noFill/>
          <a:ln w="9525">
            <a:noFill/>
            <a:miter lim="800000"/>
            <a:headEnd/>
            <a:tailEnd/>
          </a:ln>
        </p:spPr>
        <p:txBody>
          <a:bodyPr>
            <a:spAutoFit/>
          </a:bodyPr>
          <a:lstStyle/>
          <a:p>
            <a:r>
              <a:rPr lang="en-US"/>
              <a:t>Weight</a:t>
            </a:r>
          </a:p>
        </p:txBody>
      </p:sp>
      <p:cxnSp>
        <p:nvCxnSpPr>
          <p:cNvPr id="17" name="Straight Connector 16"/>
          <p:cNvCxnSpPr/>
          <p:nvPr/>
        </p:nvCxnSpPr>
        <p:spPr>
          <a:xfrm rot="16200000" flipH="1">
            <a:off x="3124200" y="3200400"/>
            <a:ext cx="19050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755" name="TextBox 17"/>
          <p:cNvSpPr txBox="1">
            <a:spLocks noChangeArrowheads="1"/>
          </p:cNvSpPr>
          <p:nvPr/>
        </p:nvSpPr>
        <p:spPr bwMode="auto">
          <a:xfrm>
            <a:off x="762000" y="5791200"/>
            <a:ext cx="8050858" cy="461665"/>
          </a:xfrm>
          <a:prstGeom prst="rect">
            <a:avLst/>
          </a:prstGeom>
          <a:noFill/>
          <a:ln w="9525">
            <a:noFill/>
            <a:miter lim="800000"/>
            <a:headEnd/>
            <a:tailEnd/>
          </a:ln>
        </p:spPr>
        <p:txBody>
          <a:bodyPr wrap="none">
            <a:spAutoFit/>
          </a:bodyPr>
          <a:lstStyle/>
          <a:p>
            <a:r>
              <a:rPr lang="en-US" sz="2400" dirty="0"/>
              <a:t>Decision Boundary: Perpendicular bisector of the mean vectors</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r>
              <a:rPr lang="en-US" smtClean="0"/>
              <a:t>Distances</a:t>
            </a:r>
          </a:p>
        </p:txBody>
      </p:sp>
      <p:sp>
        <p:nvSpPr>
          <p:cNvPr id="1028" name="Content Placeholder 2"/>
          <p:cNvSpPr>
            <a:spLocks noGrp="1"/>
          </p:cNvSpPr>
          <p:nvPr>
            <p:ph sz="quarter" idx="1"/>
          </p:nvPr>
        </p:nvSpPr>
        <p:spPr>
          <a:xfrm>
            <a:off x="457200" y="1219200"/>
            <a:ext cx="8229600" cy="4876800"/>
          </a:xfrm>
        </p:spPr>
        <p:txBody>
          <a:bodyPr>
            <a:normAutofit fontScale="85000" lnSpcReduction="10000"/>
          </a:bodyPr>
          <a:lstStyle/>
          <a:p>
            <a:pPr eaLnBrk="1" hangingPunct="1"/>
            <a:r>
              <a:rPr lang="en-US" smtClean="0"/>
              <a:t>Two vectors: Euclidean, Minkowski etc</a:t>
            </a:r>
          </a:p>
          <a:p>
            <a:pPr eaLnBrk="1" hangingPunct="1"/>
            <a:r>
              <a:rPr lang="en-US" smtClean="0"/>
              <a:t>A vector and a distribution: Mahalanobis, Bhattacharya</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Between two distributions: Kullback-Liebler Divergence</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cxnSp>
        <p:nvCxnSpPr>
          <p:cNvPr id="5" name="Straight Connector 4"/>
          <p:cNvCxnSpPr/>
          <p:nvPr/>
        </p:nvCxnSpPr>
        <p:spPr>
          <a:xfrm>
            <a:off x="1066800" y="3733800"/>
            <a:ext cx="6324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3686175" y="2508250"/>
            <a:ext cx="1843088" cy="1233488"/>
          </a:xfrm>
          <a:custGeom>
            <a:avLst/>
            <a:gdLst>
              <a:gd name="connsiteX0" fmla="*/ 0 w 1842868"/>
              <a:gd name="connsiteY0" fmla="*/ 1233267 h 1233267"/>
              <a:gd name="connsiteX1" fmla="*/ 407963 w 1842868"/>
              <a:gd name="connsiteY1" fmla="*/ 895643 h 1233267"/>
              <a:gd name="connsiteX2" fmla="*/ 633047 w 1842868"/>
              <a:gd name="connsiteY2" fmla="*/ 290732 h 1233267"/>
              <a:gd name="connsiteX3" fmla="*/ 900333 w 1842868"/>
              <a:gd name="connsiteY3" fmla="*/ 9378 h 1233267"/>
              <a:gd name="connsiteX4" fmla="*/ 1209822 w 1842868"/>
              <a:gd name="connsiteY4" fmla="*/ 347003 h 1233267"/>
              <a:gd name="connsiteX5" fmla="*/ 1308296 w 1842868"/>
              <a:gd name="connsiteY5" fmla="*/ 684627 h 1233267"/>
              <a:gd name="connsiteX6" fmla="*/ 1547447 w 1842868"/>
              <a:gd name="connsiteY6" fmla="*/ 994116 h 1233267"/>
              <a:gd name="connsiteX7" fmla="*/ 1744394 w 1842868"/>
              <a:gd name="connsiteY7" fmla="*/ 1162929 h 1233267"/>
              <a:gd name="connsiteX8" fmla="*/ 1842868 w 1842868"/>
              <a:gd name="connsiteY8" fmla="*/ 1233267 h 123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2868" h="1233267">
                <a:moveTo>
                  <a:pt x="0" y="1233267"/>
                </a:moveTo>
                <a:cubicBezTo>
                  <a:pt x="151227" y="1142999"/>
                  <a:pt x="302455" y="1052732"/>
                  <a:pt x="407963" y="895643"/>
                </a:cubicBezTo>
                <a:cubicBezTo>
                  <a:pt x="513471" y="738554"/>
                  <a:pt x="550985" y="438443"/>
                  <a:pt x="633047" y="290732"/>
                </a:cubicBezTo>
                <a:cubicBezTo>
                  <a:pt x="715109" y="143021"/>
                  <a:pt x="804204" y="0"/>
                  <a:pt x="900333" y="9378"/>
                </a:cubicBezTo>
                <a:cubicBezTo>
                  <a:pt x="996462" y="18756"/>
                  <a:pt x="1141828" y="234462"/>
                  <a:pt x="1209822" y="347003"/>
                </a:cubicBezTo>
                <a:cubicBezTo>
                  <a:pt x="1277816" y="459544"/>
                  <a:pt x="1252025" y="576775"/>
                  <a:pt x="1308296" y="684627"/>
                </a:cubicBezTo>
                <a:cubicBezTo>
                  <a:pt x="1364567" y="792479"/>
                  <a:pt x="1474764" y="914399"/>
                  <a:pt x="1547447" y="994116"/>
                </a:cubicBezTo>
                <a:cubicBezTo>
                  <a:pt x="1620130" y="1073833"/>
                  <a:pt x="1695157" y="1123071"/>
                  <a:pt x="1744394" y="1162929"/>
                </a:cubicBezTo>
                <a:cubicBezTo>
                  <a:pt x="1793631" y="1202788"/>
                  <a:pt x="1818249" y="1218027"/>
                  <a:pt x="1842868" y="1233267"/>
                </a:cubicBezTo>
              </a:path>
            </a:pathLst>
          </a:cu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8"/>
          <p:cNvSpPr/>
          <p:nvPr/>
        </p:nvSpPr>
        <p:spPr>
          <a:xfrm>
            <a:off x="2601913" y="2921000"/>
            <a:ext cx="4319587" cy="820738"/>
          </a:xfrm>
          <a:custGeom>
            <a:avLst/>
            <a:gdLst>
              <a:gd name="connsiteX0" fmla="*/ 0 w 4318782"/>
              <a:gd name="connsiteY0" fmla="*/ 792481 h 820616"/>
              <a:gd name="connsiteX1" fmla="*/ 562708 w 4318782"/>
              <a:gd name="connsiteY1" fmla="*/ 609601 h 820616"/>
              <a:gd name="connsiteX2" fmla="*/ 1181686 w 4318782"/>
              <a:gd name="connsiteY2" fmla="*/ 328247 h 820616"/>
              <a:gd name="connsiteX3" fmla="*/ 1772529 w 4318782"/>
              <a:gd name="connsiteY3" fmla="*/ 89096 h 820616"/>
              <a:gd name="connsiteX4" fmla="*/ 2096086 w 4318782"/>
              <a:gd name="connsiteY4" fmla="*/ 32825 h 820616"/>
              <a:gd name="connsiteX5" fmla="*/ 2813539 w 4318782"/>
              <a:gd name="connsiteY5" fmla="*/ 286044 h 820616"/>
              <a:gd name="connsiteX6" fmla="*/ 3474720 w 4318782"/>
              <a:gd name="connsiteY6" fmla="*/ 525195 h 820616"/>
              <a:gd name="connsiteX7" fmla="*/ 4107766 w 4318782"/>
              <a:gd name="connsiteY7" fmla="*/ 736210 h 820616"/>
              <a:gd name="connsiteX8" fmla="*/ 4318782 w 4318782"/>
              <a:gd name="connsiteY8" fmla="*/ 820616 h 8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782" h="820616">
                <a:moveTo>
                  <a:pt x="0" y="792481"/>
                </a:moveTo>
                <a:cubicBezTo>
                  <a:pt x="182880" y="739727"/>
                  <a:pt x="365760" y="686973"/>
                  <a:pt x="562708" y="609601"/>
                </a:cubicBezTo>
                <a:cubicBezTo>
                  <a:pt x="759656" y="532229"/>
                  <a:pt x="980049" y="414998"/>
                  <a:pt x="1181686" y="328247"/>
                </a:cubicBezTo>
                <a:cubicBezTo>
                  <a:pt x="1383323" y="241496"/>
                  <a:pt x="1620129" y="138333"/>
                  <a:pt x="1772529" y="89096"/>
                </a:cubicBezTo>
                <a:cubicBezTo>
                  <a:pt x="1924929" y="39859"/>
                  <a:pt x="1922584" y="0"/>
                  <a:pt x="2096086" y="32825"/>
                </a:cubicBezTo>
                <a:cubicBezTo>
                  <a:pt x="2269588" y="65650"/>
                  <a:pt x="2813539" y="286044"/>
                  <a:pt x="2813539" y="286044"/>
                </a:cubicBezTo>
                <a:lnTo>
                  <a:pt x="3474720" y="525195"/>
                </a:lnTo>
                <a:cubicBezTo>
                  <a:pt x="3690425" y="600223"/>
                  <a:pt x="3967089" y="686973"/>
                  <a:pt x="4107766" y="736210"/>
                </a:cubicBezTo>
                <a:cubicBezTo>
                  <a:pt x="4248443" y="785447"/>
                  <a:pt x="4283612" y="803031"/>
                  <a:pt x="4318782" y="820616"/>
                </a:cubicBezTo>
              </a:path>
            </a:pathLst>
          </a:custGeom>
          <a:ln>
            <a:solidFill>
              <a:srgbClr val="C31DA3"/>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1" name="Straight Connector 10"/>
          <p:cNvCxnSpPr/>
          <p:nvPr/>
        </p:nvCxnSpPr>
        <p:spPr>
          <a:xfrm rot="5400000">
            <a:off x="3848101" y="3009900"/>
            <a:ext cx="14478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371600" y="36576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333500" y="3695700"/>
            <a:ext cx="2286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035" name="TextBox 15"/>
          <p:cNvSpPr txBox="1">
            <a:spLocks noChangeArrowheads="1"/>
          </p:cNvSpPr>
          <p:nvPr/>
        </p:nvSpPr>
        <p:spPr bwMode="auto">
          <a:xfrm>
            <a:off x="1066800" y="3656013"/>
            <a:ext cx="312738" cy="400050"/>
          </a:xfrm>
          <a:prstGeom prst="rect">
            <a:avLst/>
          </a:prstGeom>
          <a:noFill/>
          <a:ln w="9525">
            <a:noFill/>
            <a:miter lim="800000"/>
            <a:headEnd/>
            <a:tailEnd/>
          </a:ln>
        </p:spPr>
        <p:txBody>
          <a:bodyPr wrap="none">
            <a:spAutoFit/>
          </a:bodyPr>
          <a:lstStyle/>
          <a:p>
            <a:r>
              <a:rPr lang="en-US" sz="2000" i="1"/>
              <a:t>x</a:t>
            </a:r>
          </a:p>
        </p:txBody>
      </p:sp>
      <p:sp>
        <p:nvSpPr>
          <p:cNvPr id="17" name="Rectangle 16"/>
          <p:cNvSpPr/>
          <p:nvPr/>
        </p:nvSpPr>
        <p:spPr>
          <a:xfrm>
            <a:off x="4419600" y="3584575"/>
            <a:ext cx="376238" cy="492125"/>
          </a:xfrm>
          <a:prstGeom prst="rect">
            <a:avLst/>
          </a:prstGeom>
        </p:spPr>
        <p:txBody>
          <a:bodyPr wrap="none">
            <a:spAutoFit/>
          </a:bodyPr>
          <a:lstStyle/>
          <a:p>
            <a:pPr>
              <a:defRPr/>
            </a:pPr>
            <a:r>
              <a:rPr lang="en-US" sz="2600" i="1" dirty="0">
                <a:solidFill>
                  <a:prstClr val="black"/>
                </a:solidFill>
                <a:latin typeface="Gill Sans MT"/>
                <a:cs typeface="+mn-cs"/>
                <a:sym typeface="Symbol"/>
              </a:rPr>
              <a:t></a:t>
            </a:r>
            <a:endParaRPr lang="en-US" dirty="0">
              <a:latin typeface="Arial" pitchFamily="34" charset="0"/>
              <a:cs typeface="Arial" pitchFamily="34" charset="0"/>
            </a:endParaRPr>
          </a:p>
        </p:txBody>
      </p:sp>
      <p:sp>
        <p:nvSpPr>
          <p:cNvPr id="19" name="Rectangle 18"/>
          <p:cNvSpPr/>
          <p:nvPr/>
        </p:nvSpPr>
        <p:spPr>
          <a:xfrm>
            <a:off x="3505200" y="3810000"/>
            <a:ext cx="495300" cy="492125"/>
          </a:xfrm>
          <a:prstGeom prst="rect">
            <a:avLst/>
          </a:prstGeom>
        </p:spPr>
        <p:txBody>
          <a:bodyPr wrap="none">
            <a:spAutoFit/>
          </a:bodyPr>
          <a:lstStyle/>
          <a:p>
            <a:pPr>
              <a:defRPr/>
            </a:pPr>
            <a:r>
              <a:rPr lang="en-US" sz="2600" i="1" dirty="0">
                <a:solidFill>
                  <a:prstClr val="black"/>
                </a:solidFill>
                <a:latin typeface="Symbol" pitchFamily="18" charset="2"/>
                <a:cs typeface="+mn-cs"/>
                <a:sym typeface="Symbol"/>
              </a:rPr>
              <a:t>s</a:t>
            </a:r>
            <a:r>
              <a:rPr lang="en-US" sz="2600" i="1" baseline="-25000" dirty="0">
                <a:solidFill>
                  <a:prstClr val="black"/>
                </a:solidFill>
                <a:latin typeface="Symbol" pitchFamily="18" charset="2"/>
                <a:cs typeface="+mn-cs"/>
                <a:sym typeface="Symbol"/>
              </a:rPr>
              <a:t>1</a:t>
            </a:r>
            <a:endParaRPr lang="en-US" baseline="-25000" dirty="0">
              <a:latin typeface="Symbol" pitchFamily="18" charset="2"/>
              <a:cs typeface="Arial" pitchFamily="34" charset="0"/>
            </a:endParaRPr>
          </a:p>
        </p:txBody>
      </p:sp>
      <p:sp>
        <p:nvSpPr>
          <p:cNvPr id="20" name="Rectangle 19"/>
          <p:cNvSpPr/>
          <p:nvPr/>
        </p:nvSpPr>
        <p:spPr>
          <a:xfrm>
            <a:off x="2438400" y="3810000"/>
            <a:ext cx="500063" cy="492125"/>
          </a:xfrm>
          <a:prstGeom prst="rect">
            <a:avLst/>
          </a:prstGeom>
        </p:spPr>
        <p:txBody>
          <a:bodyPr wrap="none">
            <a:spAutoFit/>
          </a:bodyPr>
          <a:lstStyle/>
          <a:p>
            <a:pPr>
              <a:defRPr/>
            </a:pPr>
            <a:r>
              <a:rPr lang="en-US" sz="2600" i="1" dirty="0">
                <a:solidFill>
                  <a:prstClr val="black"/>
                </a:solidFill>
                <a:latin typeface="Symbol" pitchFamily="18" charset="2"/>
                <a:cs typeface="+mn-cs"/>
                <a:sym typeface="Symbol"/>
              </a:rPr>
              <a:t>s</a:t>
            </a:r>
            <a:r>
              <a:rPr lang="en-US" sz="2600" i="1" baseline="-25000" dirty="0">
                <a:solidFill>
                  <a:prstClr val="black"/>
                </a:solidFill>
                <a:latin typeface="Gill Sans MT"/>
                <a:cs typeface="+mn-cs"/>
                <a:sym typeface="Symbol"/>
              </a:rPr>
              <a:t>2</a:t>
            </a:r>
            <a:endParaRPr lang="en-US" baseline="-25000" dirty="0">
              <a:latin typeface="Arial" pitchFamily="34" charset="0"/>
              <a:cs typeface="Arial" pitchFamily="34" charset="0"/>
            </a:endParaRPr>
          </a:p>
        </p:txBody>
      </p:sp>
      <p:graphicFrame>
        <p:nvGraphicFramePr>
          <p:cNvPr id="1026" name="Object 3"/>
          <p:cNvGraphicFramePr>
            <a:graphicFrameLocks noChangeAspect="1"/>
          </p:cNvGraphicFramePr>
          <p:nvPr/>
        </p:nvGraphicFramePr>
        <p:xfrm>
          <a:off x="1066800" y="4495800"/>
          <a:ext cx="4764088" cy="779463"/>
        </p:xfrm>
        <a:graphic>
          <a:graphicData uri="http://schemas.openxmlformats.org/presentationml/2006/ole">
            <p:oleObj spid="_x0000_s49154" name="Equation" r:id="rId3" imgW="2565360" imgH="419040" progId="Equation.3">
              <p:embed/>
            </p:oleObj>
          </a:graphicData>
        </a:graphic>
      </p:graphicFrame>
      <p:sp>
        <p:nvSpPr>
          <p:cNvPr id="1039" name="TextBox 22"/>
          <p:cNvSpPr txBox="1">
            <a:spLocks noChangeArrowheads="1"/>
          </p:cNvSpPr>
          <p:nvPr/>
        </p:nvSpPr>
        <p:spPr bwMode="auto">
          <a:xfrm>
            <a:off x="5257800" y="2438400"/>
            <a:ext cx="3479800" cy="369888"/>
          </a:xfrm>
          <a:prstGeom prst="rect">
            <a:avLst/>
          </a:prstGeom>
          <a:noFill/>
          <a:ln w="9525">
            <a:noFill/>
            <a:miter lim="800000"/>
            <a:headEnd/>
            <a:tailEnd/>
          </a:ln>
        </p:spPr>
        <p:txBody>
          <a:bodyPr wrap="none">
            <a:spAutoFit/>
          </a:bodyPr>
          <a:lstStyle/>
          <a:p>
            <a:r>
              <a:rPr lang="en-US"/>
              <a:t>Which distribution is closer to </a:t>
            </a:r>
            <a:r>
              <a:rPr lang="en-US" i="1"/>
              <a:t>x</a:t>
            </a:r>
            <a:r>
              <a:rPr lang="en-US"/>
              <a: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8229600" cy="715962"/>
          </a:xfrm>
        </p:spPr>
        <p:txBody>
          <a:bodyPr>
            <a:normAutofit fontScale="90000"/>
          </a:bodyPr>
          <a:lstStyle/>
          <a:p>
            <a:pPr eaLnBrk="1" hangingPunct="1"/>
            <a:r>
              <a:rPr lang="en-US" dirty="0" smtClean="0"/>
              <a:t>Decision </a:t>
            </a:r>
            <a:r>
              <a:rPr lang="en-US" dirty="0" smtClean="0"/>
              <a:t>Boundary</a:t>
            </a:r>
            <a:endParaRPr lang="en-US" dirty="0" smtClean="0"/>
          </a:p>
        </p:txBody>
      </p:sp>
      <p:sp>
        <p:nvSpPr>
          <p:cNvPr id="32771" name="Content Placeholder 2"/>
          <p:cNvSpPr>
            <a:spLocks noGrp="1"/>
          </p:cNvSpPr>
          <p:nvPr>
            <p:ph sz="quarter" idx="1"/>
          </p:nvPr>
        </p:nvSpPr>
        <p:spPr>
          <a:xfrm>
            <a:off x="457200" y="1219200"/>
            <a:ext cx="8229600" cy="533400"/>
          </a:xfrm>
        </p:spPr>
        <p:txBody>
          <a:bodyPr>
            <a:noAutofit/>
          </a:bodyPr>
          <a:lstStyle/>
          <a:p>
            <a:pPr eaLnBrk="1" hangingPunct="1"/>
            <a:r>
              <a:rPr lang="en-US" sz="2400" dirty="0" smtClean="0"/>
              <a:t>Two spherical classes having different means and variances (diagonal covariance matrix with different variances)</a:t>
            </a:r>
          </a:p>
        </p:txBody>
      </p:sp>
      <p:cxnSp>
        <p:nvCxnSpPr>
          <p:cNvPr id="5" name="Straight Arrow Connector 4"/>
          <p:cNvCxnSpPr/>
          <p:nvPr/>
        </p:nvCxnSpPr>
        <p:spPr>
          <a:xfrm>
            <a:off x="2362200" y="4876800"/>
            <a:ext cx="32146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H="1" flipV="1">
            <a:off x="1286669" y="3802857"/>
            <a:ext cx="21494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048000" y="3200400"/>
            <a:ext cx="113665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HILSA</a:t>
            </a:r>
          </a:p>
        </p:txBody>
      </p:sp>
      <p:sp>
        <p:nvSpPr>
          <p:cNvPr id="8" name="Oval 7"/>
          <p:cNvSpPr/>
          <p:nvPr/>
        </p:nvSpPr>
        <p:spPr>
          <a:xfrm>
            <a:off x="3810000" y="2209800"/>
            <a:ext cx="2057400" cy="1981200"/>
          </a:xfrm>
          <a:prstGeom prst="ellipse">
            <a:avLst/>
          </a:prstGeom>
          <a:solidFill>
            <a:srgbClr val="C31DA3">
              <a:alpha val="57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TUNA</a:t>
            </a:r>
          </a:p>
        </p:txBody>
      </p:sp>
      <p:sp>
        <p:nvSpPr>
          <p:cNvPr id="32776" name="TextBox 8"/>
          <p:cNvSpPr txBox="1">
            <a:spLocks noChangeArrowheads="1"/>
          </p:cNvSpPr>
          <p:nvPr/>
        </p:nvSpPr>
        <p:spPr bwMode="auto">
          <a:xfrm>
            <a:off x="5486400" y="5116513"/>
            <a:ext cx="1447800" cy="369887"/>
          </a:xfrm>
          <a:prstGeom prst="rect">
            <a:avLst/>
          </a:prstGeom>
          <a:noFill/>
          <a:ln w="9525">
            <a:noFill/>
            <a:miter lim="800000"/>
            <a:headEnd/>
            <a:tailEnd/>
          </a:ln>
        </p:spPr>
        <p:txBody>
          <a:bodyPr>
            <a:spAutoFit/>
          </a:bodyPr>
          <a:lstStyle/>
          <a:p>
            <a:r>
              <a:rPr lang="en-US"/>
              <a:t>Length</a:t>
            </a:r>
          </a:p>
        </p:txBody>
      </p:sp>
      <p:sp>
        <p:nvSpPr>
          <p:cNvPr id="32777" name="TextBox 9"/>
          <p:cNvSpPr txBox="1">
            <a:spLocks noChangeArrowheads="1"/>
          </p:cNvSpPr>
          <p:nvPr/>
        </p:nvSpPr>
        <p:spPr bwMode="auto">
          <a:xfrm rot="-5400000">
            <a:off x="1094581" y="2588419"/>
            <a:ext cx="1736725" cy="369888"/>
          </a:xfrm>
          <a:prstGeom prst="rect">
            <a:avLst/>
          </a:prstGeom>
          <a:noFill/>
          <a:ln w="9525">
            <a:noFill/>
            <a:miter lim="800000"/>
            <a:headEnd/>
            <a:tailEnd/>
          </a:ln>
        </p:spPr>
        <p:txBody>
          <a:bodyPr>
            <a:spAutoFit/>
          </a:bodyPr>
          <a:lstStyle/>
          <a:p>
            <a:r>
              <a:rPr lang="en-US"/>
              <a:t>Weight</a:t>
            </a:r>
          </a:p>
        </p:txBody>
      </p:sp>
      <p:cxnSp>
        <p:nvCxnSpPr>
          <p:cNvPr id="17" name="Straight Connector 16"/>
          <p:cNvCxnSpPr/>
          <p:nvPr/>
        </p:nvCxnSpPr>
        <p:spPr>
          <a:xfrm rot="16200000" flipH="1">
            <a:off x="3048000" y="3276600"/>
            <a:ext cx="19050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2779" name="TextBox 17"/>
          <p:cNvSpPr txBox="1">
            <a:spLocks noChangeArrowheads="1"/>
          </p:cNvSpPr>
          <p:nvPr/>
        </p:nvSpPr>
        <p:spPr bwMode="auto">
          <a:xfrm>
            <a:off x="457200" y="5791200"/>
            <a:ext cx="8085098" cy="830997"/>
          </a:xfrm>
          <a:prstGeom prst="rect">
            <a:avLst/>
          </a:prstGeom>
          <a:noFill/>
          <a:ln w="9525">
            <a:noFill/>
            <a:miter lim="800000"/>
            <a:headEnd/>
            <a:tailEnd/>
          </a:ln>
        </p:spPr>
        <p:txBody>
          <a:bodyPr wrap="none">
            <a:spAutoFit/>
          </a:bodyPr>
          <a:lstStyle/>
          <a:p>
            <a:r>
              <a:rPr lang="en-US" sz="2400" dirty="0"/>
              <a:t>Boundary: Locus of </a:t>
            </a:r>
            <a:r>
              <a:rPr lang="en-US" sz="2400" dirty="0" err="1"/>
              <a:t>equi-Mahalanobis</a:t>
            </a:r>
            <a:r>
              <a:rPr lang="en-US" sz="2400" dirty="0"/>
              <a:t> distance points from the </a:t>
            </a:r>
            <a:endParaRPr lang="en-US" sz="2400" dirty="0" smtClean="0"/>
          </a:p>
          <a:p>
            <a:r>
              <a:rPr lang="en-US" sz="2400" dirty="0" smtClean="0"/>
              <a:t>class </a:t>
            </a:r>
            <a:r>
              <a:rPr lang="en-US" sz="2400" dirty="0"/>
              <a:t>distributions</a:t>
            </a:r>
            <a:r>
              <a:rPr lang="en-US" sz="2400" dirty="0" smtClean="0"/>
              <a:t>. (</a:t>
            </a:r>
            <a:r>
              <a:rPr lang="en-US" sz="2400" dirty="0"/>
              <a:t>still a straight line)</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74638"/>
            <a:ext cx="8229600" cy="792162"/>
          </a:xfrm>
        </p:spPr>
        <p:txBody>
          <a:bodyPr>
            <a:normAutofit/>
          </a:bodyPr>
          <a:lstStyle/>
          <a:p>
            <a:pPr eaLnBrk="1" hangingPunct="1"/>
            <a:r>
              <a:rPr lang="en-US" dirty="0" smtClean="0"/>
              <a:t>Decision </a:t>
            </a:r>
            <a:r>
              <a:rPr lang="en-US" dirty="0" smtClean="0"/>
              <a:t>Boundary</a:t>
            </a:r>
            <a:endParaRPr lang="en-US" dirty="0" smtClean="0"/>
          </a:p>
        </p:txBody>
      </p:sp>
      <p:sp>
        <p:nvSpPr>
          <p:cNvPr id="33795" name="Content Placeholder 2"/>
          <p:cNvSpPr>
            <a:spLocks noGrp="1"/>
          </p:cNvSpPr>
          <p:nvPr>
            <p:ph sz="quarter" idx="1"/>
          </p:nvPr>
        </p:nvSpPr>
        <p:spPr>
          <a:xfrm>
            <a:off x="457200" y="1219200"/>
            <a:ext cx="8229600" cy="533400"/>
          </a:xfrm>
        </p:spPr>
        <p:txBody>
          <a:bodyPr>
            <a:noAutofit/>
          </a:bodyPr>
          <a:lstStyle/>
          <a:p>
            <a:pPr eaLnBrk="1" hangingPunct="1"/>
            <a:r>
              <a:rPr lang="en-US" sz="2400" dirty="0" smtClean="0"/>
              <a:t>Two elliptical classes having different means and variances (general covariance matrix with different variances)</a:t>
            </a:r>
          </a:p>
        </p:txBody>
      </p:sp>
      <p:cxnSp>
        <p:nvCxnSpPr>
          <p:cNvPr id="5" name="Straight Arrow Connector 4"/>
          <p:cNvCxnSpPr/>
          <p:nvPr/>
        </p:nvCxnSpPr>
        <p:spPr>
          <a:xfrm>
            <a:off x="2362200" y="4876800"/>
            <a:ext cx="617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H="1" flipV="1">
            <a:off x="1286669" y="3802857"/>
            <a:ext cx="21494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048000" y="3200400"/>
            <a:ext cx="113665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HILSA</a:t>
            </a:r>
          </a:p>
        </p:txBody>
      </p:sp>
      <p:sp>
        <p:nvSpPr>
          <p:cNvPr id="8" name="Oval 7"/>
          <p:cNvSpPr/>
          <p:nvPr/>
        </p:nvSpPr>
        <p:spPr>
          <a:xfrm>
            <a:off x="3810000" y="2209800"/>
            <a:ext cx="3733800" cy="1981200"/>
          </a:xfrm>
          <a:prstGeom prst="ellipse">
            <a:avLst/>
          </a:prstGeom>
          <a:solidFill>
            <a:srgbClr val="C31DA3">
              <a:alpha val="57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TUNA</a:t>
            </a:r>
          </a:p>
        </p:txBody>
      </p:sp>
      <p:sp>
        <p:nvSpPr>
          <p:cNvPr id="33800" name="TextBox 8"/>
          <p:cNvSpPr txBox="1">
            <a:spLocks noChangeArrowheads="1"/>
          </p:cNvSpPr>
          <p:nvPr/>
        </p:nvSpPr>
        <p:spPr bwMode="auto">
          <a:xfrm>
            <a:off x="5486400" y="5116513"/>
            <a:ext cx="1447800" cy="369887"/>
          </a:xfrm>
          <a:prstGeom prst="rect">
            <a:avLst/>
          </a:prstGeom>
          <a:noFill/>
          <a:ln w="9525">
            <a:noFill/>
            <a:miter lim="800000"/>
            <a:headEnd/>
            <a:tailEnd/>
          </a:ln>
        </p:spPr>
        <p:txBody>
          <a:bodyPr>
            <a:spAutoFit/>
          </a:bodyPr>
          <a:lstStyle/>
          <a:p>
            <a:r>
              <a:rPr lang="en-US"/>
              <a:t>Length</a:t>
            </a:r>
          </a:p>
        </p:txBody>
      </p:sp>
      <p:sp>
        <p:nvSpPr>
          <p:cNvPr id="33801" name="TextBox 9"/>
          <p:cNvSpPr txBox="1">
            <a:spLocks noChangeArrowheads="1"/>
          </p:cNvSpPr>
          <p:nvPr/>
        </p:nvSpPr>
        <p:spPr bwMode="auto">
          <a:xfrm rot="-5400000">
            <a:off x="1094581" y="2588419"/>
            <a:ext cx="1736725" cy="369888"/>
          </a:xfrm>
          <a:prstGeom prst="rect">
            <a:avLst/>
          </a:prstGeom>
          <a:noFill/>
          <a:ln w="9525">
            <a:noFill/>
            <a:miter lim="800000"/>
            <a:headEnd/>
            <a:tailEnd/>
          </a:ln>
        </p:spPr>
        <p:txBody>
          <a:bodyPr>
            <a:spAutoFit/>
          </a:bodyPr>
          <a:lstStyle/>
          <a:p>
            <a:r>
              <a:rPr lang="en-US"/>
              <a:t>Weight</a:t>
            </a:r>
          </a:p>
        </p:txBody>
      </p:sp>
      <p:sp>
        <p:nvSpPr>
          <p:cNvPr id="33802" name="TextBox 17"/>
          <p:cNvSpPr txBox="1">
            <a:spLocks noChangeArrowheads="1"/>
          </p:cNvSpPr>
          <p:nvPr/>
        </p:nvSpPr>
        <p:spPr bwMode="auto">
          <a:xfrm>
            <a:off x="2895600" y="5638800"/>
            <a:ext cx="3379258" cy="461665"/>
          </a:xfrm>
          <a:prstGeom prst="rect">
            <a:avLst/>
          </a:prstGeom>
          <a:noFill/>
          <a:ln w="9525">
            <a:noFill/>
            <a:miter lim="800000"/>
            <a:headEnd/>
            <a:tailEnd/>
          </a:ln>
        </p:spPr>
        <p:txBody>
          <a:bodyPr wrap="none">
            <a:spAutoFit/>
          </a:bodyPr>
          <a:lstStyle/>
          <a:p>
            <a:r>
              <a:rPr lang="en-US" sz="2400" dirty="0"/>
              <a:t>Class Boundary: Parabolic</a:t>
            </a:r>
          </a:p>
        </p:txBody>
      </p:sp>
      <p:sp>
        <p:nvSpPr>
          <p:cNvPr id="14" name="Freeform 13"/>
          <p:cNvSpPr/>
          <p:nvPr/>
        </p:nvSpPr>
        <p:spPr>
          <a:xfrm>
            <a:off x="3705225" y="2335213"/>
            <a:ext cx="2301875" cy="2405062"/>
          </a:xfrm>
          <a:custGeom>
            <a:avLst/>
            <a:gdLst>
              <a:gd name="connsiteX0" fmla="*/ 37513 w 2302412"/>
              <a:gd name="connsiteY0" fmla="*/ 0 h 2405575"/>
              <a:gd name="connsiteX1" fmla="*/ 51581 w 2302412"/>
              <a:gd name="connsiteY1" fmla="*/ 745588 h 2405575"/>
              <a:gd name="connsiteX2" fmla="*/ 347002 w 2302412"/>
              <a:gd name="connsiteY2" fmla="*/ 1322363 h 2405575"/>
              <a:gd name="connsiteX3" fmla="*/ 712762 w 2302412"/>
              <a:gd name="connsiteY3" fmla="*/ 1828800 h 2405575"/>
              <a:gd name="connsiteX4" fmla="*/ 1486485 w 2302412"/>
              <a:gd name="connsiteY4" fmla="*/ 2166425 h 2405575"/>
              <a:gd name="connsiteX5" fmla="*/ 2302412 w 2302412"/>
              <a:gd name="connsiteY5" fmla="*/ 2405575 h 2405575"/>
              <a:gd name="connsiteX6" fmla="*/ 2302412 w 2302412"/>
              <a:gd name="connsiteY6" fmla="*/ 2405575 h 240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2412" h="2405575">
                <a:moveTo>
                  <a:pt x="37513" y="0"/>
                </a:moveTo>
                <a:cubicBezTo>
                  <a:pt x="18756" y="262597"/>
                  <a:pt x="0" y="525194"/>
                  <a:pt x="51581" y="745588"/>
                </a:cubicBezTo>
                <a:cubicBezTo>
                  <a:pt x="103162" y="965982"/>
                  <a:pt x="236805" y="1141828"/>
                  <a:pt x="347002" y="1322363"/>
                </a:cubicBezTo>
                <a:cubicBezTo>
                  <a:pt x="457199" y="1502898"/>
                  <a:pt x="522848" y="1688123"/>
                  <a:pt x="712762" y="1828800"/>
                </a:cubicBezTo>
                <a:cubicBezTo>
                  <a:pt x="902676" y="1969477"/>
                  <a:pt x="1221543" y="2070296"/>
                  <a:pt x="1486485" y="2166425"/>
                </a:cubicBezTo>
                <a:cubicBezTo>
                  <a:pt x="1751427" y="2262554"/>
                  <a:pt x="2302412" y="2405575"/>
                  <a:pt x="2302412" y="2405575"/>
                </a:cubicBezTo>
                <a:lnTo>
                  <a:pt x="2302412" y="2405575"/>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3"/>
  <p:tag name="PICTUREFILESIZE" val="4893"/>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y_i ( \mathbf{w}^T \mathbf{x}_i + b) \geq 1, \qquad \forall i&#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241"/>
  <p:tag name="PICTUREFILESIZE" val="10887"/>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box{Minimize } \frac 12 ||\mathbf{w}||^2&#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61"/>
  <p:tag name="PICTUREFILESIZE" val="8368"/>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box{ subject to } y_i ( \mathbf{w}^T \mathbf{x}_i + b) \geq 1 \qquad \forall i&#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340"/>
  <p:tag name="PICTUREFILESIZE" val="15794"/>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box{Minimize } \frac 12 ||\mathbf{w}||^2&#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61"/>
  <p:tag name="PICTUREFILESIZE" val="8368"/>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box{ subject to } &#10;1 - y_i ( \mathbf{w}^T \mathbf{x}_i + b) \leq 0&#10;\qquad \mbox{ for } i=1, \dots, n&#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ALLOWFONTSUBSTITUTION" val="False"/>
  <p:tag name="BITMAPFORMAT" val="pngmono"/>
  <p:tag name="ORIGWIDTH" val="495"/>
  <p:tag name="PICTUREFILESIZE" val="19812"/>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cal{L} = \frac 12 \mathbf{w}^T \mathbf{w} +&#10;\sum_{i=1}^n \alpha_i \left( 1 - y_i(\mathbf{w}^T \mathbf{x}_i + b )  \right)&#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ALLOWFONTSUBSTITUTION" val="False"/>
  <p:tag name="BITMAPFORMAT" val="pngmono"/>
  <p:tag name="ORIGWIDTH" val="374"/>
  <p:tag name="PICTUREFILESIZE" val="22791"/>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begin{document}&#10;\newcommand{\jw}{\mathbf{w}}&#10;\newcommand{\jx}{\mathbf{x}}&#10;\begin{align*}&#10;\jw + \sum_{i=1}^n \alpha_i (-y_i) \jx_i &amp;= \mathbf{0}&#10;\quad \Rightarrow &#10;\quad \jw = \sum_{i=1}^n \alpha_i y_i \jx_i&#10;\\&#10;\sum_{i=1}^n \alpha_i y_i &amp;= 0&#10;\end{align*}&#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ALLOWFONTSUBSTITUTION" val="False"/>
  <p:tag name="BITMAPFORMAT" val="pngmono"/>
  <p:tag name="ORIGWIDTH" val="437"/>
  <p:tag name="PICTUREFILESIZE" val="35926"/>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cal{L} = \frac 12 \mathbf{w}^T \mathbf{w} +&#10;\sum_{i=1}^n \alpha_i \left( 1 - y_i(\mathbf{w}^T \mathbf{x}_i + b )  \right)&#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ALLOWFONTSUBSTITUTION" val="False"/>
  <p:tag name="BITMAPFORMAT" val="pngmono"/>
  <p:tag name="ORIGWIDTH" val="374"/>
  <p:tag name="PICTUREFILESIZE" val="22791"/>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begin{document}&#10;\newcommand{\jw}{\mathbf{w}}&#10;\newcommand{\jx}{\mathbf{x}}&#10;\begin{align*}&#10;\jw &amp;= \sum_{i=1}^n \alpha_i y_i \jx_i&#10;\end{align*}&#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ALLOWFONTSUBSTITUTION" val="False"/>
  <p:tag name="BITMAPFORMAT" val="pngmono"/>
  <p:tag name="ORIGWIDTH" val="139"/>
  <p:tag name="PICTUREFILESIZE" val="10200"/>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athcal{L}$&#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ALLOWFONTSUBSTITUTION" val="False"/>
  <p:tag name="BITMAPFORMAT" val="pngmono"/>
  <p:tag name="ORIGWIDTH" val="14"/>
  <p:tag name="PICTUREFILESIZE" val="986"/>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2"/>
  <p:tag name="PICTUREFILESIZE" val="4295"/>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newcommand{\jx}{\mathbf{x}}&#10;\usepackage{amsmath}&#10;\begin{document}&#10;\begin{align*}&#10;\mathcal{L} &amp;= \frac 12&#10;\sum_{i=1}^n \alpha_i y_i \jx_i^T&#10;\sum_{j=1}^n \alpha_j y_j \jx_j&#10;+&#10;\sum_{i=1}^n \alpha_i \left( 1 - &#10;y_i(&#10;\sum_{j=1}^n \alpha_j y_j \jx_j^T&#10;\jx_i + b )  &#10;\right)&#10;\\&amp;=&#10;\frac 12&#10;\sum_{i=1}^n \sum_{j=1}^n \alpha_i \alpha_j y_i y_j \jx_i^T \jx_j&#10;+&#10;\sum_{i=1}^n \alpha_i &#10;-&#10;\sum_{i=1}^n  \alpha_i y_i \sum_{j=1}^n  \alpha_j  y_j \jx_j^T \jx_i &#10;-&#10;b \sum_{i=1}^n \alpha_i y_i&#10;\\&amp;=&#10;- \frac 12&#10;\sum_{i=1}^n \sum_{j=1}^n \alpha_i \alpha_j y_i y_j \jx_i^T \jx_j&#10;+ \sum_{i=1}^n \alpha_i &#10;\end{align*}&#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ALLOWFONTSUBSTITUTION" val="False"/>
  <p:tag name="BITMAPFORMAT" val="pngmono"/>
  <p:tag name="ORIGWIDTH" val="681"/>
  <p:tag name="PICTUREFILESIZE" val="121980"/>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begin{document}&#10;\newcommand{\jw}{\mathbf{w}}&#10;\newcommand{\jx}{\mathbf{x}}&#10;\begin{align*}&#10;\sum_{i=1}^n \alpha_i y_i &amp;= 0&#10;\end{align*}&#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ALLOWFONTSUBSTITUTION" val="False"/>
  <p:tag name="BITMAPFORMAT" val="pngmono"/>
  <p:tag name="ORIGWIDTH" val="115"/>
  <p:tag name="PICTUREFILESIZE" val="8245"/>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box{subject to } \alpha_i \geq 0, \qquad \sum_{i=1}^n \alpha_i y_i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ALLOWFONTSUBSTITUTION" val="False"/>
  <p:tag name="BITMAPFORMAT" val="pngmono"/>
  <p:tag name="ORIGWIDTH" val="344"/>
  <p:tag name="PICTUREFILESIZE" val="18199"/>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10;\begin{document}&#10;\[&#10;\mbox{max. } W(\boldsymbol{\alpha}) = \sum_{i=1}^n \alpha_i - \frac 12 \sum_{i=1,j=1}^n \alpha_i \alpha_j y_i y_j &#10;\mathbf{x}_i^T \mathbf{x}_j&#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446"/>
  <p:tag name="PICTUREFILESIZE" val="30073"/>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box{subject to } \alpha_i \geq 0, \sum_{i=1}^n \alpha_i y_i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295"/>
  <p:tag name="PICTUREFILESIZE" val="18084"/>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10;\begin{document}&#10;\[&#10;\mbox{max. } W(\boldsymbol{\alpha}) = \sum_{i=1}^n \alpha_i - \frac 12 \sum_{i=1,j=1}^n \alpha_i \alpha_j y_i y_j &#10;\mathbf{x}_i^T \mathbf{x}_j&#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446"/>
  <p:tag name="PICTUREFILESIZE" val="30073"/>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 = \sum_{i=1}^n \alpha_i y_i \mathbf{x}_i&#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139"/>
  <p:tag name="PICTUREFILESIZE" val="10281"/>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 = \sum_{j=1}^s \alpha_{t_j} y_{t_j} \mathbf{x}_{t_j}&#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182"/>
  <p:tag name="PICTUREFILESIZE" val="9485"/>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3"/>
  <p:tag name="PICTUREFILESIZE" val="4893"/>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2"/>
  <p:tag name="PICTUREFILESIZE" val="429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38"/>
  <p:tag name="PICTUREFILESIZE" val="4634"/>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38"/>
  <p:tag name="PICTUREFILESIZE" val="4634"/>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7"/>
  <p:tag name="PICTUREFILESIZE" val="895"/>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z} + b &#10;=&#10;\sum_{j=1}^s \alpha_{t_j} y_{t_j} \bigl( \mathbf{x}_{t_j}^T \mathbf{z} \bigr) + b&#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312"/>
  <p:tag name="PICTUREFILESIZE" val="16144"/>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3"/>
  <p:tag name="PICTUREFILESIZE" val="4893"/>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2"/>
  <p:tag name="PICTUREFILESIZE" val="4295"/>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38"/>
  <p:tag name="PICTUREFILESIZE" val="4634"/>
</p:tagLst>
</file>

<file path=ppt/tags/tag3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7"/>
  <p:tag name="PICTUREFILESIZE" val="895"/>
</p:tagLst>
</file>

<file path=ppt/tags/tag3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i_i$&#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15"/>
  <p:tag name="PICTUREFILESIZE" val="1428"/>
</p:tagLst>
</file>

<file path=ppt/tags/tag3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athbf{x}_i $&#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8"/>
  <p:tag name="PICTUREFILESIZE" val="1269"/>
</p:tagLst>
</file>

<file path=ppt/tags/tag3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athbf{x}_j $&#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20"/>
  <p:tag name="PICTUREFILESIZE" val="1338"/>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7"/>
  <p:tag name="PICTUREFILESIZE" val="895"/>
</p:tagLst>
</file>

<file path=ppt/tags/tag4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i_j$&#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17"/>
  <p:tag name="PICTUREFILESIZE" val="1549"/>
</p:tagLst>
</file>

<file path=ppt/tags/tag41.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begin{document}&#10;\[&#10;\begin{cases}&#10;\mathbf{w}^T \mathbf{x}_i + b \geq 1 - \xi_i    &amp; y_i = 1\\&#10;\mathbf{w}^T \mathbf{x}_i + b \leq -1 + \xi_i    &amp; y_i = -1\\&#10;\xi_i \geq 0 &amp; \forall i&#10;\end{cases}&#10;\]&#10;\end{document}&#10;"/>
  <p:tag name="EXTERNALNAME" val="txp_fig"/>
  <p:tag name="BLEND" val="False"/>
  <p:tag name="TRANSPARENT" val="False"/>
  <p:tag name="KEEPFILES" val="False"/>
  <p:tag name="DEBUGPAUSE" val="False"/>
  <p:tag name="RESOLUTION" val="1200"/>
  <p:tag name="TIMEOUT" val="(none)"/>
  <p:tag name="BOXWIDTH" val="348"/>
  <p:tag name="BOXHEIGHT" val="381"/>
  <p:tag name="BOXFONT" val="10"/>
  <p:tag name="BOXWRAP" val="False"/>
  <p:tag name="WORKAROUNDTRANSPARENCYBUG" val="False"/>
  <p:tag name="BITMAPFORMAT" val="pngmono"/>
  <p:tag name="DEBUGINTERACTIVE" val="True"/>
  <p:tag name="ORIGWIDTH" val="301"/>
  <p:tag name="PICTUREFILESIZE" val="28182"/>
</p:tagLst>
</file>

<file path=ppt/tags/tag4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mbox{subject to }&#10;y_i (\mathbf{w}^T \mathbf{x}_i + b) \geq 1 - \xi_i, \quad&#10;\xi_i \geq 0 $&#10;\end{document}&#10;"/>
  <p:tag name="EXTERNALNAME" val="txp_fig"/>
  <p:tag name="BLEND" val="False"/>
  <p:tag name="TRANSPARENT" val="False"/>
  <p:tag name="KEEPFILES" val="False"/>
  <p:tag name="DEBUGPAUSE" val="False"/>
  <p:tag name="RESOLUTION" val="1200"/>
  <p:tag name="TIMEOUT" val="(none)"/>
  <p:tag name="BOXWIDTH" val="348"/>
  <p:tag name="BOXHEIGHT" val="381"/>
  <p:tag name="BOXFONT" val="10"/>
  <p:tag name="BOXWRAP" val="False"/>
  <p:tag name="WORKAROUNDTRANSPARENCYBUG" val="False"/>
  <p:tag name="BITMAPFORMAT" val="pngmono"/>
  <p:tag name="DEBUGINTERACTIVE" val="True"/>
  <p:tag name="ORIGWIDTH" val="403"/>
  <p:tag name="PICTUREFILESIZE" val="18964"/>
</p:tagLst>
</file>

<file path=ppt/tags/tag4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10;\begin{document}&#10;\[&#10;\mbox{max. } W(\boldsymbol{\alpha}) = \sum_{i=1}^n \alpha_i - \frac 12 \sum_{i=1,j=1}^n \alpha_i \alpha_j y_i y_j &#10;\mathbf{x}_i^T \mathbf{x}_j&#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446"/>
  <p:tag name="PICTUREFILESIZE" val="30073"/>
</p:tagLst>
</file>

<file path=ppt/tags/tag4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box{subject to } C \geq \alpha_i \geq 0, \sum_{i=1}^n \alpha_i y_i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339"/>
  <p:tag name="PICTUREFILESIZE" val="19994"/>
</p:tagLst>
</file>

<file path=ppt/tags/tag4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 = \sum_{j=1}^s \alpha_{t_j} y_{t_j} \mathbf{x}_{t_j}&#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182"/>
  <p:tag name="PICTUREFILESIZE" val="9485"/>
</p:tagLst>
</file>

<file path=ppt/tags/tag46.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10;\begin{document}&#10;\[&#10;\mbox{max. } W(\boldsymbol{\alpha}) = \sum_{i=1}^n \alpha_i - \frac 12 \sum_{i=1,j=1}^n \alpha_i \alpha_j y_i y_j &#10;\mathbf{x}_i^T \mathbf{x}_j&#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446"/>
  <p:tag name="PICTUREFILESIZE" val="30073"/>
</p:tagLst>
</file>

<file path=ppt/tags/tag4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box{subject to } C \geq \alpha_i \geq 0, \sum_{i=1}^n \alpha_i y_i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339"/>
  <p:tag name="PICTUREFILESIZE" val="19994"/>
</p:tagLst>
</file>

<file path=ppt/tags/tag4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K(\mathbf{x}_i, \mathbf{x}_j) = \phi(\mathbf{x}_i)^T \phi(\mathbf{x}_j)&#10;\]&#10;\end{document}&#10;"/>
  <p:tag name="EXTERNALNAME" val="txp_fig"/>
  <p:tag name="BLEND" val="False"/>
  <p:tag name="TRANSPARENT" val="False"/>
  <p:tag name="KEEPFILES" val="False"/>
  <p:tag name="DEBUGPAUSE" val="False"/>
  <p:tag name="RESOLUTION" val="1200"/>
  <p:tag name="TIMEOUT" val="(none)"/>
  <p:tag name="BOXWIDTH" val="348"/>
  <p:tag name="BOXHEIGHT" val="381"/>
  <p:tag name="BOXFONT" val="10"/>
  <p:tag name="BOXWRAP" val="False"/>
  <p:tag name="WORKAROUNDTRANSPARENCYBUG" val="False"/>
  <p:tag name="ALLOWFONTSUBSTITUTION" val="False"/>
  <p:tag name="BITMAPFORMAT" val="pngmono"/>
  <p:tag name="ORIGWIDTH" val="233"/>
  <p:tag name="PICTUREFILESIZE" val="13730"/>
</p:tagLst>
</file>

<file path=ppt/tags/tag49.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begin{document}&#10;$\phi( \bigl[\begin{smallmatrix} x_1 \\ x_2 \end{smallmatrix}\bigr]&#10;)=(1,\sqrt{2}x_1, \sqrt{2}x_2, x_1^2, x_2^2, \sqrt{2}x_1x_2)&#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407"/>
  <p:tag name="PICTUREFILESIZE" val="22374"/>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3"/>
  <p:tag name="PICTUREFILESIZE" val="4893"/>
</p:tagLst>
</file>

<file path=ppt/tags/tag50.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begin{document}&#10;$&#10;K(\mathbf{x}, \mathbf{y}) =(1 + x_1y_1 + x_2 y_2)^2&#10;$&#10;\end{document}&#10;"/>
  <p:tag name="EXTERNALNAME" val="txp_fig"/>
  <p:tag name="BLEND" val="False"/>
  <p:tag name="TRANSPARENT" val="False"/>
  <p:tag name="KEEPFILES" val="False"/>
  <p:tag name="DEBUGPAUSE" val="False"/>
  <p:tag name="RESOLUTION" val="1200"/>
  <p:tag name="TIMEOUT" val="(none)"/>
  <p:tag name="BOXWIDTH" val="348"/>
  <p:tag name="BOXHEIGHT" val="366"/>
  <p:tag name="BOXFONT" val="10"/>
  <p:tag name="BOXWRAP" val="False"/>
  <p:tag name="WORKAROUNDTRANSPARENCYBUG" val="False"/>
  <p:tag name="BITMAPFORMAT" val="pngmono"/>
  <p:tag name="DEBUGINTERACTIVE" val="True"/>
  <p:tag name="ORIGWIDTH" val="290"/>
  <p:tag name="PICTUREFILESIZE" val="13725"/>
</p:tagLst>
</file>

<file path=ppt/tags/tag51.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begin{document}&#10;\begin{align*}&#10;\langle \phi( \bigl[\begin{smallmatrix} x_1 \\ x_2 \end{smallmatrix}\bigr])&#10;, \phi( \bigl[\begin{smallmatrix} y_1 \\ y_2 \end{smallmatrix}\bigr])&#10;\rangle &amp;= (1 + x_1y_1 + x_2 y_2)^2&#10;\end{align*}&#10;\end{document}&#10;"/>
  <p:tag name="EXTERNALNAME" val="txp_fig"/>
  <p:tag name="BLEND" val="False"/>
  <p:tag name="TRANSPARENT" val="False"/>
  <p:tag name="KEEPFILES" val="False"/>
  <p:tag name="DEBUGPAUSE" val="False"/>
  <p:tag name="RESOLUTION" val="1200"/>
  <p:tag name="TIMEOUT" val="(none)"/>
  <p:tag name="BOXWIDTH" val="348"/>
  <p:tag name="BOXHEIGHT" val="366"/>
  <p:tag name="BOXFONT" val="10"/>
  <p:tag name="BOXWRAP" val="False"/>
  <p:tag name="WORKAROUNDTRANSPARENCYBUG" val="False"/>
  <p:tag name="ALLOWFONTSUBSTITUTION" val="False"/>
  <p:tag name="BITMAPFORMAT" val="pngmono"/>
  <p:tag name="ORIGWIDTH" val="389"/>
  <p:tag name="PICTUREFILESIZE" val="22937"/>
</p:tagLst>
</file>

<file path=ppt/tags/tag5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10;\begin{document}&#10;\[&#10;\mbox{max. } W(\boldsymbol{\alpha}) = \sum_{i=1}^n \alpha_i - \frac 12 \sum_{i=1,j=1}^n \alpha_i \alpha_j y_i y_j &#10;\mathbf{x}_i^T \mathbf{x}_j&#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446"/>
  <p:tag name="PICTUREFILESIZE" val="30073"/>
</p:tagLst>
</file>

<file path=ppt/tags/tag5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box{subject to } C \geq \alpha_i \geq 0, \sum_{i=1}^n \alpha_i y_i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339"/>
  <p:tag name="PICTUREFILESIZE" val="19994"/>
</p:tagLst>
</file>

<file path=ppt/tags/tag5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box{subject to } C \geq \alpha_i \geq 0, \sum_{i=1}^n \alpha_i y_i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339"/>
  <p:tag name="PICTUREFILESIZE" val="19994"/>
</p:tagLst>
</file>

<file path=ppt/tags/tag55.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10;\begin{document}&#10;\[&#10;\mbox{max. } W(\boldsymbol{\alpha}) = \sum_{i=1}^n \alpha_i - \frac 12 \sum_{i=1,j=1}^n \alpha_i \alpha_j y_i y_j &#10;K(\mathbf{x}_i, \mathbf{x}_j)&#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477"/>
  <p:tag name="PICTUREFILESIZE" val="33024"/>
</p:tagLst>
</file>

<file path=ppt/tags/tag5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 = \langle \mathbf{w}, \phi(\mathbf{z})\rangle + b =&#10;\sum_{j=1}^s \alpha_{t_j} y_{t_j}&#10;K(\mathbf{x}_{t_j}, \mathbf{z})&#10;+ b &#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ALLOWFONTSUBSTITUTION" val="False"/>
  <p:tag name="BITMAPFORMAT" val="pngmono"/>
  <p:tag name="ORIGWIDTH" val="409"/>
  <p:tag name="PICTUREFILESIZE" val="25841"/>
</p:tagLst>
</file>

<file path=ppt/tags/tag5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 = \sum_{j=1}^s \alpha_{t_j} y_{t_j} \phi(\mathbf{x}_{t_j})&#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ALLOWFONTSUBSTITUTION" val="False"/>
  <p:tag name="BITMAPFORMAT" val="pngmono"/>
  <p:tag name="ORIGWIDTH" val="194"/>
  <p:tag name="PICTUREFILESIZE" val="14013"/>
</p:tagLst>
</file>

<file path=ppt/tags/tag5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 = \mathbf{w}^T \mathbf{z} + b =&#10;\sum_{j=1}^s \alpha_{t_j} y_{t_j} \mathbf{x}_{t_j}^T \mathbf{z} + b &#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ALLOWFONTSUBSTITUTION" val="False"/>
  <p:tag name="BITMAPFORMAT" val="pngmono"/>
  <p:tag name="ORIGWIDTH" val="317"/>
  <p:tag name="PICTUREFILESIZE" val="18942"/>
</p:tagLst>
</file>

<file path=ppt/tags/tag5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 = \sum_{j=1}^s \alpha_{t_j} y_{t_j} \mathbf{x}_{t_j}&#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ALLOWFONTSUBSTITUTION" val="False"/>
  <p:tag name="BITMAPFORMAT" val="pngmono"/>
  <p:tag name="ORIGWIDTH" val="163"/>
  <p:tag name="PICTUREFILESIZE" val="11493"/>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2"/>
  <p:tag name="PICTUREFILESIZE" val="4295"/>
</p:tagLst>
</file>

<file path=ppt/tags/tag60.xml><?xml version="1.0" encoding="utf-8"?>
<p:tagLst xmlns:a="http://schemas.openxmlformats.org/drawingml/2006/main" xmlns:r="http://schemas.openxmlformats.org/officeDocument/2006/relationships" xmlns:p="http://schemas.openxmlformats.org/presentationml/2006/main">
  <p:tag name="SOURCE" val="\documentclass{slides}\pagestyle{empty}&#10;&#10;\usepackage{amsmath}&#10;\newcommand{\jz}{\mathbf{z}}&#10;\newcommand{\jx}{\mathbf{x}}&#10;&#10;\begin{document}&#10;\begin{align*}&#10;f(\jz) = \sum_{ \jx_i \in \mathcal{S}}&#10;\alpha_i y_i K(\jz, \jx_i) + b&#10;\\&#10;\mathcal{S}: \text{ the set of support vectors}&#10;\end{align*}&#10;\end{document}&#10;"/>
  <p:tag name="EXTERNALNAME" val="txp_fig"/>
  <p:tag name="BLEND" val="False"/>
  <p:tag name="TRANSPARENT" val="False"/>
  <p:tag name="KEEPFILES" val="False"/>
  <p:tag name="DEBUGPAUSE" val="False"/>
  <p:tag name="RESOLUTION" val="1200"/>
  <p:tag name="TIMEOUT" val="(none)"/>
  <p:tag name="BOXWIDTH" val="348"/>
  <p:tag name="BOXHEIGHT" val="381"/>
  <p:tag name="BOXFONT" val="10"/>
  <p:tag name="BOXWRAP" val="False"/>
  <p:tag name="WORKAROUNDTRANSPARENCYBUG" val="False"/>
  <p:tag name="ALLOWFONTSUBSTITUTION" val="False"/>
  <p:tag name="BITMAPFORMAT" val="pngmono"/>
  <p:tag name="ORIGWIDTH" val="304"/>
  <p:tag name="PICTUREFILESIZE" val="32234"/>
</p:tagLst>
</file>

<file path=ppt/tags/tag61.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10;\begin{document}&#10;\[&#10;\mbox{max. } \sum_{i=1}^5 \alpha_i - \frac 12 \sum_{i=1}^5 \sum_{j=1}^5 \alpha_i \alpha_j y_i y_j &#10;(x_i x_j + 1)^2&#10;\]&#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423"/>
  <p:tag name="PICTUREFILESIZE" val="28895"/>
</p:tagLst>
</file>

<file path=ppt/tags/tag6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box{subject to } 100 \geq \alpha_i \geq 0, \sum_{i=1}^5 \alpha_i y_i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360"/>
  <p:tag name="PICTUREFILESIZE" val="20582"/>
</p:tagLst>
</file>

<file path=ppt/tags/tag6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begin{document}&#10;\begin{align*}&#10;&amp; \quad f(z) \\&amp;= 2.5(1) (2z+1)^2 +&#10;7.333(-1) (5z+1)^2 +&#10;4.833(1) (6z+1)^2 + b \\&#10;&amp;= 0.6667 z^2 - 5.333 z + b&#10;\end{align*}&#10;\end{document}&#10;"/>
  <p:tag name="EXTERNALNAME" val="txp_fig"/>
  <p:tag name="BLEND" val="False"/>
  <p:tag name="TRANSPARENT" val="False"/>
  <p:tag name="KEEPFILES" val="False"/>
  <p:tag name="DEBUGPAUSE" val="False"/>
  <p:tag name="RESOLUTION" val="1200"/>
  <p:tag name="TIMEOUT" val="(none)"/>
  <p:tag name="BOXWIDTH" val="348"/>
  <p:tag name="BOXHEIGHT" val="411"/>
  <p:tag name="BOXFONT" val="10"/>
  <p:tag name="BOXWRAP" val="False"/>
  <p:tag name="WORKAROUNDTRANSPARENCYBUG" val="False"/>
  <p:tag name="ALLOWFONTSUBSTITUTION" val="False"/>
  <p:tag name="BITMAPFORMAT" val="pngmono"/>
  <p:tag name="ORIGWIDTH" val="655"/>
  <p:tag name="PICTUREFILESIZE" val="47264"/>
</p:tagLst>
</file>

<file path=ppt/tags/tag6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alpha_5$&#10;\end{document}&#10;"/>
  <p:tag name="EXTERNALNAME" val="txp_fig"/>
  <p:tag name="BLEND" val="False"/>
  <p:tag name="TRANSPARENT" val="False"/>
  <p:tag name="KEEPFILES" val="False"/>
  <p:tag name="DEBUGPAUSE" val="False"/>
  <p:tag name="RESOLUTION" val="1200"/>
  <p:tag name="TIMEOUT" val="(none)"/>
  <p:tag name="BOXWIDTH" val="348"/>
  <p:tag name="BOXHEIGHT" val="381"/>
  <p:tag name="BOXFONT" val="10"/>
  <p:tag name="BOXWRAP" val="False"/>
  <p:tag name="WORKAROUNDTRANSPARENCYBUG" val="False"/>
  <p:tag name="ALLOWFONTSUBSTITUTION" val="False"/>
  <p:tag name="BITMAPFORMAT" val="pngmono"/>
  <p:tag name="ORIGWIDTH" val="23"/>
  <p:tag name="PICTUREFILESIZE" val="1447"/>
</p:tagLst>
</file>

<file path=ppt/tags/tag6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y_5$&#10;\end{document}&#10;"/>
  <p:tag name="EXTERNALNAME" val="txp_fig"/>
  <p:tag name="BLEND" val="False"/>
  <p:tag name="TRANSPARENT" val="False"/>
  <p:tag name="KEEPFILES" val="False"/>
  <p:tag name="DEBUGPAUSE" val="False"/>
  <p:tag name="RESOLUTION" val="1200"/>
  <p:tag name="TIMEOUT" val="(none)"/>
  <p:tag name="BOXWIDTH" val="348"/>
  <p:tag name="BOXHEIGHT" val="381"/>
  <p:tag name="BOXFONT" val="10"/>
  <p:tag name="BOXWRAP" val="False"/>
  <p:tag name="WORKAROUNDTRANSPARENCYBUG" val="False"/>
  <p:tag name="ALLOWFONTSUBSTITUTION" val="False"/>
  <p:tag name="BITMAPFORMAT" val="pngmono"/>
  <p:tag name="ORIGWIDTH" val="21"/>
  <p:tag name="PICTUREFILESIZE" val="1463"/>
</p:tagLst>
</file>

<file path=ppt/tags/tag6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K(z, x_5)$&#10;\end{document}&#10;"/>
  <p:tag name="EXTERNALNAME" val="txp_fig"/>
  <p:tag name="BLEND" val="False"/>
  <p:tag name="TRANSPARENT" val="False"/>
  <p:tag name="KEEPFILES" val="False"/>
  <p:tag name="DEBUGPAUSE" val="False"/>
  <p:tag name="RESOLUTION" val="1200"/>
  <p:tag name="TIMEOUT" val="(none)"/>
  <p:tag name="BOXWIDTH" val="348"/>
  <p:tag name="BOXHEIGHT" val="381"/>
  <p:tag name="BOXFONT" val="10"/>
  <p:tag name="BOXWRAP" val="False"/>
  <p:tag name="WORKAROUNDTRANSPARENCYBUG" val="False"/>
  <p:tag name="ALLOWFONTSUBSTITUTION" val="False"/>
  <p:tag name="BITMAPFORMAT" val="pngmono"/>
  <p:tag name="ORIGWIDTH" val="79"/>
  <p:tag name="PICTUREFILESIZE" val="5174"/>
</p:tagLst>
</file>

<file path=ppt/tags/tag6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z) =&#10;0.6667 z^2 - 5.333 z + 9&#10;\]&#10;\end{document}&#10;"/>
  <p:tag name="EXTERNALNAME" val="txp_fig"/>
  <p:tag name="BLEND" val="False"/>
  <p:tag name="TRANSPARENT" val="False"/>
  <p:tag name="KEEPFILES" val="False"/>
  <p:tag name="DEBUGPAUSE" val="False"/>
  <p:tag name="RESOLUTION" val="1200"/>
  <p:tag name="TIMEOUT" val="(none)"/>
  <p:tag name="BOXWIDTH" val="348"/>
  <p:tag name="BOXHEIGHT" val="411"/>
  <p:tag name="BOXFONT" val="10"/>
  <p:tag name="BOXWRAP" val="False"/>
  <p:tag name="WORKAROUNDTRANSPARENCYBUG" val="False"/>
  <p:tag name="ALLOWFONTSUBSTITUTION" val="False"/>
  <p:tag name="BITMAPFORMAT" val="pngmono"/>
  <p:tag name="ORIGWIDTH" val="294"/>
  <p:tag name="PICTUREFILESIZE" val="14837"/>
</p:tagLst>
</file>

<file path=ppt/tags/tag6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K(\mathbf{x}, \mathbf{y}) = ( \mathbf{x}^T \mathbf{y} + 1)^d$&#10;&#10;\end{document}&#10;"/>
  <p:tag name="EXTERNALNAME" val="txp_fig"/>
  <p:tag name="BLEND" val="False"/>
  <p:tag name="TRANSPARENT" val="False"/>
  <p:tag name="KEEPFILES" val="False"/>
  <p:tag name="DEBUGPAUSE" val="False"/>
  <p:tag name="RESOLUTION" val="1200"/>
  <p:tag name="TIMEOUT" val="(none)"/>
  <p:tag name="BOXWIDTH" val="348"/>
  <p:tag name="BOXHEIGHT" val="366"/>
  <p:tag name="BOXFONT" val="10"/>
  <p:tag name="BOXWRAP" val="False"/>
  <p:tag name="WORKAROUNDTRANSPARENCYBUG" val="False"/>
  <p:tag name="BITMAPFORMAT" val="pngmono"/>
  <p:tag name="DEBUGINTERACTIVE" val="True"/>
  <p:tag name="ORIGWIDTH" val="211"/>
  <p:tag name="PICTUREFILESIZE" val="9945"/>
</p:tagLst>
</file>

<file path=ppt/tags/tag6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K(\mathbf{x}, \mathbf{y}) = &#10;\exp\bigl(-|| \mathbf{x} - \mathbf{y} ||^2 / (2\sigma^2) \bigr)&#10;$&#10;\end{document}&#10;"/>
  <p:tag name="EXTERNALNAME" val="txp_fig"/>
  <p:tag name="BLEND" val="False"/>
  <p:tag name="TRANSPARENT" val="False"/>
  <p:tag name="KEEPFILES" val="False"/>
  <p:tag name="DEBUGPAUSE" val="False"/>
  <p:tag name="RESOLUTION" val="1200"/>
  <p:tag name="TIMEOUT" val="(none)"/>
  <p:tag name="BOXWIDTH" val="348"/>
  <p:tag name="BOXHEIGHT" val="366"/>
  <p:tag name="BOXFONT" val="10"/>
  <p:tag name="BOXWRAP" val="False"/>
  <p:tag name="WORKAROUNDTRANSPARENCYBUG" val="False"/>
  <p:tag name="BITMAPFORMAT" val="pngmono"/>
  <p:tag name="DEBUGINTERACTIVE" val="True"/>
  <p:tag name="ORIGWIDTH" val="322"/>
  <p:tag name="PICTUREFILESIZE" val="16589"/>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38"/>
  <p:tag name="PICTUREFILESIZE" val="4634"/>
</p:tagLst>
</file>

<file path=ppt/tags/tag7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K(\mathbf{x}, \mathbf{y}) = &#10;\tanh(\kappa \mathbf{x}^T \mathbf{y} + \theta )&#10;$&#10;\end{document}&#10;"/>
  <p:tag name="EXTERNALNAME" val="txp_fig"/>
  <p:tag name="BLEND" val="False"/>
  <p:tag name="TRANSPARENT" val="False"/>
  <p:tag name="KEEPFILES" val="False"/>
  <p:tag name="DEBUGPAUSE" val="False"/>
  <p:tag name="RESOLUTION" val="1200"/>
  <p:tag name="TIMEOUT" val="(none)"/>
  <p:tag name="BOXWIDTH" val="348"/>
  <p:tag name="BOXHEIGHT" val="366"/>
  <p:tag name="BOXFONT" val="10"/>
  <p:tag name="BOXWRAP" val="False"/>
  <p:tag name="WORKAROUNDTRANSPARENCYBUG" val="False"/>
  <p:tag name="BITMAPFORMAT" val="pngmono"/>
  <p:tag name="DEBUGINTERACTIVE" val="True"/>
  <p:tag name="ORIGWIDTH" val="255"/>
  <p:tag name="PICTUREFILESIZE" val="12585"/>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 = \frac{2}{||\mathbf{w}||}&#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92"/>
  <p:tag name="PICTUREFILESIZE" val="4422"/>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7"/>
  <p:tag name="PICTUREFILESIZE" val="89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7748</Words>
  <Application>Microsoft Office PowerPoint</Application>
  <PresentationFormat>On-screen Show (4:3)</PresentationFormat>
  <Paragraphs>1696</Paragraphs>
  <Slides>186</Slides>
  <Notes>56</Notes>
  <HiddenSlides>0</HiddenSlides>
  <MMClips>0</MMClips>
  <ScaleCrop>false</ScaleCrop>
  <HeadingPairs>
    <vt:vector size="6" baseType="variant">
      <vt:variant>
        <vt:lpstr>Theme</vt:lpstr>
      </vt:variant>
      <vt:variant>
        <vt:i4>1</vt:i4>
      </vt:variant>
      <vt:variant>
        <vt:lpstr>Embedded OLE Servers</vt:lpstr>
      </vt:variant>
      <vt:variant>
        <vt:i4>6</vt:i4>
      </vt:variant>
      <vt:variant>
        <vt:lpstr>Slide Titles</vt:lpstr>
      </vt:variant>
      <vt:variant>
        <vt:i4>186</vt:i4>
      </vt:variant>
    </vt:vector>
  </HeadingPairs>
  <TitlesOfParts>
    <vt:vector size="193" baseType="lpstr">
      <vt:lpstr>Office Theme</vt:lpstr>
      <vt:lpstr>Microsoft Visio Drawing</vt:lpstr>
      <vt:lpstr>Microsoft Word Document</vt:lpstr>
      <vt:lpstr>Microsoft Equation 3.0</vt:lpstr>
      <vt:lpstr>Microsoft Excel Worksheet</vt:lpstr>
      <vt:lpstr>Equation</vt:lpstr>
      <vt:lpstr>Equazione</vt:lpstr>
      <vt:lpstr>Classification</vt:lpstr>
      <vt:lpstr>Classification: Definition</vt:lpstr>
      <vt:lpstr>Classification Task</vt:lpstr>
      <vt:lpstr>Examples of Classification Task</vt:lpstr>
      <vt:lpstr>Classification Techniques</vt:lpstr>
      <vt:lpstr>Decision Trees</vt:lpstr>
      <vt:lpstr>Example of a Decision Tree</vt:lpstr>
      <vt:lpstr>Another Example of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Decision Tree Induction</vt:lpstr>
      <vt:lpstr>Hunt’s Algorithm</vt:lpstr>
      <vt:lpstr>Hunt’s Algorithm</vt:lpstr>
      <vt:lpstr>Tree Induction</vt:lpstr>
      <vt:lpstr>Tree Induction</vt:lpstr>
      <vt:lpstr>How to Specify Test Condition?</vt:lpstr>
      <vt:lpstr>Splitting Based on Nominal Attributes</vt:lpstr>
      <vt:lpstr>Splitting Ordinal Attributes</vt:lpstr>
      <vt:lpstr>Splitting Based on Continuous Attributes</vt:lpstr>
      <vt:lpstr>Splitting Based on Continuous Attributes</vt:lpstr>
      <vt:lpstr>Tree Induction</vt:lpstr>
      <vt:lpstr>How to determine the Best Split</vt:lpstr>
      <vt:lpstr>How to determine the Best Split</vt:lpstr>
      <vt:lpstr>Measures of Node Impurity</vt:lpstr>
      <vt:lpstr>How to Find the Best Split</vt:lpstr>
      <vt:lpstr>Measure of Impurity: GINI</vt:lpstr>
      <vt:lpstr>Examples for computing GINI</vt:lpstr>
      <vt:lpstr>Splitting Based on GINI</vt:lpstr>
      <vt:lpstr>Binary Attributes: Computing GINI Index</vt:lpstr>
      <vt:lpstr>Categorical Attributes: Computing Gini Index</vt:lpstr>
      <vt:lpstr>Continuous Attributes: Computing Gini Index</vt:lpstr>
      <vt:lpstr>Continuous Attributes: Computing Gini Index...</vt:lpstr>
      <vt:lpstr>Alternative Splitting Criteria based on INFO</vt:lpstr>
      <vt:lpstr>Examples for computing Entropy</vt:lpstr>
      <vt:lpstr>Splitting Based on INFO...</vt:lpstr>
      <vt:lpstr>Splitting Based on INFO...</vt:lpstr>
      <vt:lpstr>Splitting Criteria based on Classification Error</vt:lpstr>
      <vt:lpstr>Examples for Computing Error</vt:lpstr>
      <vt:lpstr>Comparison among Splitting Criteria</vt:lpstr>
      <vt:lpstr>Tree Induction</vt:lpstr>
      <vt:lpstr>Stopping Criteria for Tree Induction</vt:lpstr>
      <vt:lpstr>Decision Tree Based Classification</vt:lpstr>
      <vt:lpstr>Example: C4.5</vt:lpstr>
      <vt:lpstr>Practical Issues of Classification</vt:lpstr>
      <vt:lpstr>Underfitting and Overfitting (Example)</vt:lpstr>
      <vt:lpstr>Underfitting and Overfitting</vt:lpstr>
      <vt:lpstr>Overfitting due to Noise </vt:lpstr>
      <vt:lpstr>Overfitting due to Insufficient Examples</vt:lpstr>
      <vt:lpstr>Notes on Overfitting</vt:lpstr>
      <vt:lpstr>Estimating Generalization Errors</vt:lpstr>
      <vt:lpstr>Occam’s Razor</vt:lpstr>
      <vt:lpstr>Minimum Description Length (MDL)</vt:lpstr>
      <vt:lpstr>How to Address Overfitting</vt:lpstr>
      <vt:lpstr>How to Address Overfitting…</vt:lpstr>
      <vt:lpstr>Oblique Decision Trees</vt:lpstr>
      <vt:lpstr>Model Evaluation</vt:lpstr>
      <vt:lpstr>Model Evaluation</vt:lpstr>
      <vt:lpstr>Metrics for Performance Evaluation</vt:lpstr>
      <vt:lpstr>Metrics for Performance Evaluation…</vt:lpstr>
      <vt:lpstr>Limitation of Accuracy</vt:lpstr>
      <vt:lpstr>Cost Matrix</vt:lpstr>
      <vt:lpstr>Cost-Sensitive Measures</vt:lpstr>
      <vt:lpstr>Model Evaluation</vt:lpstr>
      <vt:lpstr>Methods for Performance Evaluation</vt:lpstr>
      <vt:lpstr>Learning Curve</vt:lpstr>
      <vt:lpstr>Methods of Estimation</vt:lpstr>
      <vt:lpstr>Model Evaluation</vt:lpstr>
      <vt:lpstr>ROC (Receiver Operating Characteristic)</vt:lpstr>
      <vt:lpstr>ROC Curve</vt:lpstr>
      <vt:lpstr>ROC Curve</vt:lpstr>
      <vt:lpstr>Using ROC for Model Comparison</vt:lpstr>
      <vt:lpstr>Test of Significance</vt:lpstr>
      <vt:lpstr>Comparing Performance of 2 Models</vt:lpstr>
      <vt:lpstr>Comparing Performance of 2 Models</vt:lpstr>
      <vt:lpstr>Bayesian Classification</vt:lpstr>
      <vt:lpstr>A Simple Species Classification Problem</vt:lpstr>
      <vt:lpstr>Collect Statistics …</vt:lpstr>
      <vt:lpstr>Distribution of “Fish Length”</vt:lpstr>
      <vt:lpstr>Decision Rule</vt:lpstr>
      <vt:lpstr>Error of Decision Rule</vt:lpstr>
      <vt:lpstr>Optimal Decision Rule</vt:lpstr>
      <vt:lpstr>Species Identification Problem</vt:lpstr>
      <vt:lpstr>Location/Time of Experiment</vt:lpstr>
      <vt:lpstr>Apriori Probability</vt:lpstr>
      <vt:lpstr>Classification Decision</vt:lpstr>
      <vt:lpstr>Bayes Classification Rule (Bayes Classifier)</vt:lpstr>
      <vt:lpstr>MAP Representation of Bayes Classifier</vt:lpstr>
      <vt:lpstr>MAP Multiclass Classifier</vt:lpstr>
      <vt:lpstr>Multivariate Bayes Classifier</vt:lpstr>
      <vt:lpstr>Decision Boundary: Normal Distrib.</vt:lpstr>
      <vt:lpstr>Distances</vt:lpstr>
      <vt:lpstr>Decision Boundary</vt:lpstr>
      <vt:lpstr>Decision Boundary</vt:lpstr>
      <vt:lpstr>Bayesian Classifiers</vt:lpstr>
      <vt:lpstr>Estimating Multivariate Distributions</vt:lpstr>
      <vt:lpstr>Naïve Bayes Classifier</vt:lpstr>
      <vt:lpstr>Example of Naïve Bayes Classifier</vt:lpstr>
      <vt:lpstr>How to Estimate Probabilities from Data?</vt:lpstr>
      <vt:lpstr>Naïve Bayes Classifier</vt:lpstr>
      <vt:lpstr>Bayes Classifier (Summary)</vt:lpstr>
      <vt:lpstr>Bayesian Belief Network</vt:lpstr>
      <vt:lpstr>Nonparametric Classifiers</vt:lpstr>
      <vt:lpstr>Nearest Neighbor Classifiers</vt:lpstr>
      <vt:lpstr>Nearest-Neighbor Classifiers</vt:lpstr>
      <vt:lpstr>Nearest Neighbor Classification</vt:lpstr>
      <vt:lpstr>Support Vector Machines</vt:lpstr>
      <vt:lpstr>Linear Separators </vt:lpstr>
      <vt:lpstr>Linear Separators</vt:lpstr>
      <vt:lpstr>What is a good Decision Boundary?</vt:lpstr>
      <vt:lpstr>Examples of Bad Decision Boundaries</vt:lpstr>
      <vt:lpstr>Finding the Decision Boundary</vt:lpstr>
      <vt:lpstr>Large-margin Decision Boundary</vt:lpstr>
      <vt:lpstr>Finding the Decision Boundary</vt:lpstr>
      <vt:lpstr>Slide 120</vt:lpstr>
      <vt:lpstr>Slide 121</vt:lpstr>
      <vt:lpstr>The Dual Problem</vt:lpstr>
      <vt:lpstr>The Dual Problem</vt:lpstr>
      <vt:lpstr>The Dual Problem</vt:lpstr>
      <vt:lpstr>Characteristics of the Solution</vt:lpstr>
      <vt:lpstr>A Geometrical Interpretation</vt:lpstr>
      <vt:lpstr>Characteristics of the Solution</vt:lpstr>
      <vt:lpstr>The Quadratic Programming Problem</vt:lpstr>
      <vt:lpstr>Non-linearly Separable Problems</vt:lpstr>
      <vt:lpstr>Soft Margin Hyperplane</vt:lpstr>
      <vt:lpstr>The Optimization Problem</vt:lpstr>
      <vt:lpstr>The Dual Problem</vt:lpstr>
      <vt:lpstr>The Optimization Problem</vt:lpstr>
      <vt:lpstr>Slide 134</vt:lpstr>
      <vt:lpstr>Soft margin is more robust</vt:lpstr>
      <vt:lpstr>Extension to Non-linear Decision Boundary</vt:lpstr>
      <vt:lpstr>XOR</vt:lpstr>
      <vt:lpstr>Find a feature space</vt:lpstr>
      <vt:lpstr>Transforming the Data </vt:lpstr>
      <vt:lpstr>Transforming the Data </vt:lpstr>
      <vt:lpstr>The Kernel Trick</vt:lpstr>
      <vt:lpstr>An Example for f(.) and K(.,.)</vt:lpstr>
      <vt:lpstr>Kernels</vt:lpstr>
      <vt:lpstr>Modification Due to Kernel Function</vt:lpstr>
      <vt:lpstr>Modification Due to Kernel Function</vt:lpstr>
      <vt:lpstr>More on Kernel Functions</vt:lpstr>
      <vt:lpstr>Example</vt:lpstr>
      <vt:lpstr>Example</vt:lpstr>
      <vt:lpstr>Example</vt:lpstr>
      <vt:lpstr>Example</vt:lpstr>
      <vt:lpstr>Example</vt:lpstr>
      <vt:lpstr>Kernel Functions</vt:lpstr>
      <vt:lpstr>A kernel is associated to a transformation</vt:lpstr>
      <vt:lpstr>Examples of Kernel Functions</vt:lpstr>
      <vt:lpstr>Example</vt:lpstr>
      <vt:lpstr>Building new kernels</vt:lpstr>
      <vt:lpstr>Ploynomial kernel</vt:lpstr>
      <vt:lpstr>Gaussian RBF kernel</vt:lpstr>
      <vt:lpstr>Spectral kernel for sequences</vt:lpstr>
      <vt:lpstr>Choosing the Kernel Function</vt:lpstr>
      <vt:lpstr>Other Aspects of SVM</vt:lpstr>
      <vt:lpstr>Software</vt:lpstr>
      <vt:lpstr>Summary: Steps for Classification</vt:lpstr>
      <vt:lpstr>Strengths and Weaknesses of SVM</vt:lpstr>
      <vt:lpstr>Conclusion</vt:lpstr>
      <vt:lpstr>Resources</vt:lpstr>
      <vt:lpstr>Artificial Neural Networks</vt:lpstr>
      <vt:lpstr>Artificial Neural Networks (ANN)</vt:lpstr>
      <vt:lpstr>Artificial Neural Networks (ANN)</vt:lpstr>
      <vt:lpstr>Artificial Neural Networks (ANN)</vt:lpstr>
      <vt:lpstr>General Structure of ANN</vt:lpstr>
      <vt:lpstr>Algorithm for learning ANN</vt:lpstr>
      <vt:lpstr>Slide 173</vt:lpstr>
      <vt:lpstr>Ensemble Classifiers</vt:lpstr>
      <vt:lpstr>Ensemble Methods</vt:lpstr>
      <vt:lpstr>General Idea</vt:lpstr>
      <vt:lpstr>Why does it work?</vt:lpstr>
      <vt:lpstr>Examples of Ensemble Methods</vt:lpstr>
      <vt:lpstr>Bagging</vt:lpstr>
      <vt:lpstr>Boosting</vt:lpstr>
      <vt:lpstr>Boosting</vt:lpstr>
      <vt:lpstr>Example: AdaBoost</vt:lpstr>
      <vt:lpstr>Example: AdaBoost</vt:lpstr>
      <vt:lpstr>Illustrating AdaBoost</vt:lpstr>
      <vt:lpstr>Illustrating AdaBoost</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Pabitra Mitra</dc:creator>
  <cp:lastModifiedBy>Pabitra Mitra</cp:lastModifiedBy>
  <cp:revision>5</cp:revision>
  <dcterms:created xsi:type="dcterms:W3CDTF">2006-08-16T00:00:00Z</dcterms:created>
  <dcterms:modified xsi:type="dcterms:W3CDTF">2015-04-19T11:54:09Z</dcterms:modified>
</cp:coreProperties>
</file>