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4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9" r:id="rId68"/>
    <p:sldId id="340" r:id="rId69"/>
    <p:sldId id="341" r:id="rId70"/>
    <p:sldId id="343" r:id="rId71"/>
    <p:sldId id="344" r:id="rId72"/>
    <p:sldId id="348" r:id="rId73"/>
    <p:sldId id="353" r:id="rId74"/>
    <p:sldId id="354" r:id="rId75"/>
    <p:sldId id="355" r:id="rId76"/>
    <p:sldId id="356" r:id="rId77"/>
    <p:sldId id="358" r:id="rId78"/>
    <p:sldId id="360" r:id="rId79"/>
    <p:sldId id="361" r:id="rId80"/>
    <p:sldId id="362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5" r:id="rId89"/>
    <p:sldId id="376" r:id="rId90"/>
    <p:sldId id="359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30A81-8803-41B8-A230-AEDE55E8FF75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39A3-C2D1-4215-8D38-2A8DF5900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Microsoft_Office_Excel_97-2003_Worksheet4.xls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7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9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2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Types of Clusters: Well-Separated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smtClean="0"/>
          </a:p>
        </p:txBody>
      </p:sp>
      <p:sp>
        <p:nvSpPr>
          <p:cNvPr id="28676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Types of Clusters: Center-Based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The center of a cluster is often a </a:t>
            </a:r>
            <a:r>
              <a:rPr lang="en-US" sz="2000" smtClean="0">
                <a:solidFill>
                  <a:srgbClr val="FF0000"/>
                </a:solidFill>
              </a:rPr>
              <a:t>centroid</a:t>
            </a:r>
            <a:r>
              <a:rPr lang="en-US" sz="2000" smtClean="0"/>
              <a:t>, the average of all the points in the cluster, or a </a:t>
            </a:r>
            <a:r>
              <a:rPr lang="en-US" sz="2000" smtClean="0">
                <a:solidFill>
                  <a:srgbClr val="FF0000"/>
                </a:solidFill>
              </a:rPr>
              <a:t>medoid</a:t>
            </a:r>
            <a:r>
              <a:rPr lang="en-US" sz="2000" smtClean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</p:txBody>
      </p:sp>
      <p:sp>
        <p:nvSpPr>
          <p:cNvPr id="29700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Types of Clusters: Contiguity-Based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30726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263 w 21600"/>
                <a:gd name="T1" fmla="*/ 0 h 21600"/>
                <a:gd name="T2" fmla="*/ 84 w 21600"/>
                <a:gd name="T3" fmla="*/ 593 h 21600"/>
                <a:gd name="T4" fmla="*/ 263 w 21600"/>
                <a:gd name="T5" fmla="*/ 197 h 21600"/>
                <a:gd name="T6" fmla="*/ 441 w 21600"/>
                <a:gd name="T7" fmla="*/ 5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5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Types of Clusters: Density-Based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Used when the clusters are irregular or intertwined, and when noise and outliers are present.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31750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263 w 21600"/>
                <a:gd name="T1" fmla="*/ 0 h 21600"/>
                <a:gd name="T2" fmla="*/ 84 w 21600"/>
                <a:gd name="T3" fmla="*/ 593 h 21600"/>
                <a:gd name="T4" fmla="*/ 263 w 21600"/>
                <a:gd name="T5" fmla="*/ 197 h 21600"/>
                <a:gd name="T6" fmla="*/ 441 w 21600"/>
                <a:gd name="T7" fmla="*/ 5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Types of Clusters: Conceptual Clusters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Shared Property or Conceptual Clusters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Finds clusters that share some common property or represent a particular concept.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smtClean="0"/>
              <a:t>. </a:t>
            </a:r>
          </a:p>
        </p:txBody>
      </p:sp>
      <p:sp>
        <p:nvSpPr>
          <p:cNvPr id="32772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 Overlapping Circles</a:t>
            </a:r>
          </a:p>
        </p:txBody>
      </p:sp>
      <p:sp>
        <p:nvSpPr>
          <p:cNvPr id="32773" name="AutoShape 15"/>
          <p:cNvSpPr>
            <a:spLocks noChangeArrowheads="1"/>
          </p:cNvSpPr>
          <p:nvPr/>
        </p:nvSpPr>
        <p:spPr bwMode="auto">
          <a:xfrm>
            <a:off x="2819400" y="2819400"/>
            <a:ext cx="2286000" cy="2057400"/>
          </a:xfrm>
          <a:custGeom>
            <a:avLst/>
            <a:gdLst>
              <a:gd name="T0" fmla="*/ 1143000 w 21600"/>
              <a:gd name="T1" fmla="*/ 0 h 21600"/>
              <a:gd name="T2" fmla="*/ 334751 w 21600"/>
              <a:gd name="T3" fmla="*/ 301276 h 21600"/>
              <a:gd name="T4" fmla="*/ 0 w 21600"/>
              <a:gd name="T5" fmla="*/ 1028700 h 21600"/>
              <a:gd name="T6" fmla="*/ 334751 w 21600"/>
              <a:gd name="T7" fmla="*/ 1756124 h 21600"/>
              <a:gd name="T8" fmla="*/ 1143000 w 21600"/>
              <a:gd name="T9" fmla="*/ 2057400 h 21600"/>
              <a:gd name="T10" fmla="*/ 1951249 w 21600"/>
              <a:gd name="T11" fmla="*/ 1756124 h 21600"/>
              <a:gd name="T12" fmla="*/ 2286000 w 21600"/>
              <a:gd name="T13" fmla="*/ 1028700 h 21600"/>
              <a:gd name="T14" fmla="*/ 1951249 w 21600"/>
              <a:gd name="T15" fmla="*/ 30127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AutoShape 16"/>
          <p:cNvSpPr>
            <a:spLocks noChangeArrowheads="1"/>
          </p:cNvSpPr>
          <p:nvPr/>
        </p:nvSpPr>
        <p:spPr bwMode="auto">
          <a:xfrm>
            <a:off x="3886200" y="2819400"/>
            <a:ext cx="2286000" cy="2057400"/>
          </a:xfrm>
          <a:custGeom>
            <a:avLst/>
            <a:gdLst>
              <a:gd name="T0" fmla="*/ 1143000 w 21600"/>
              <a:gd name="T1" fmla="*/ 0 h 21600"/>
              <a:gd name="T2" fmla="*/ 334751 w 21600"/>
              <a:gd name="T3" fmla="*/ 301276 h 21600"/>
              <a:gd name="T4" fmla="*/ 0 w 21600"/>
              <a:gd name="T5" fmla="*/ 1028700 h 21600"/>
              <a:gd name="T6" fmla="*/ 334751 w 21600"/>
              <a:gd name="T7" fmla="*/ 1756124 h 21600"/>
              <a:gd name="T8" fmla="*/ 1143000 w 21600"/>
              <a:gd name="T9" fmla="*/ 2057400 h 21600"/>
              <a:gd name="T10" fmla="*/ 1951249 w 21600"/>
              <a:gd name="T11" fmla="*/ 1756124 h 21600"/>
              <a:gd name="T12" fmla="*/ 2286000 w 21600"/>
              <a:gd name="T13" fmla="*/ 1028700 h 21600"/>
              <a:gd name="T14" fmla="*/ 1951249 w 21600"/>
              <a:gd name="T15" fmla="*/ 30127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800" smtClean="0"/>
              <a:t>Types of Clusters: Objective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mtClean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sz="2000" smtClean="0"/>
              <a:t>Finds clusters that minimize or maximize an objective function. </a:t>
            </a:r>
          </a:p>
          <a:p>
            <a:pPr lvl="1"/>
            <a:r>
              <a:rPr lang="en-US" sz="2000" smtClean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sz="2000" smtClean="0"/>
              <a:t> Can have global or local objectives.</a:t>
            </a:r>
          </a:p>
          <a:p>
            <a:pPr lvl="2"/>
            <a:r>
              <a:rPr lang="en-US" sz="1800" smtClean="0"/>
              <a:t> Hierarchical clustering algorithms typically have local objectives</a:t>
            </a:r>
          </a:p>
          <a:p>
            <a:pPr lvl="2"/>
            <a:r>
              <a:rPr lang="en-US" sz="1800" smtClean="0"/>
              <a:t> Partitional algorithms typically have global objectives</a:t>
            </a:r>
          </a:p>
          <a:p>
            <a:pPr lvl="1"/>
            <a:r>
              <a:rPr lang="en-US" sz="2000" smtClean="0"/>
              <a:t>A variation of the global objective function approach is to fit the data to a parameterized model. </a:t>
            </a:r>
          </a:p>
          <a:p>
            <a:pPr lvl="2"/>
            <a:r>
              <a:rPr lang="en-US" sz="1800" smtClean="0"/>
              <a:t> Parameters for the model are determined from the data. </a:t>
            </a:r>
          </a:p>
          <a:p>
            <a:pPr lvl="2"/>
            <a:r>
              <a:rPr lang="en-US" sz="1800" smtClean="0"/>
              <a:t> 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800" smtClean="0"/>
              <a:t>Types of Clusters: Objective Function …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the clustering problem to a different domain and solve a related problem in that domain</a:t>
            </a:r>
          </a:p>
          <a:p>
            <a:pPr lvl="1"/>
            <a:r>
              <a:rPr lang="en-US" dirty="0" smtClean="0"/>
              <a:t>Proximity matrix defines a weighted graph, where the nodes are the points being clustered, and the weighted edges represent the proximities between points</a:t>
            </a:r>
          </a:p>
          <a:p>
            <a:pPr lvl="3" indent="-52388"/>
            <a:endParaRPr lang="en-US" dirty="0" smtClean="0"/>
          </a:p>
          <a:p>
            <a:pPr lvl="1"/>
            <a:r>
              <a:rPr lang="en-US" dirty="0" smtClean="0"/>
              <a:t> Clustering is equivalent to breaking the graph into connected components, one for each cluster.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Want to minimize the edge weight between clusters and maximize the edge weight within clusters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Characteristics of the Input Data Are Important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This is a derived measure, but central to clustering 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Adds to efficiency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Dictates type of similarity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Type of Data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Other characteristics, e.g., autocorrelation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Dimensionality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Noise and Outliers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Type of Distribution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Algorithms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K-means and its variants</a:t>
            </a:r>
          </a:p>
          <a:p>
            <a:pPr lvl="4"/>
            <a:endParaRPr lang="en-US" smtClean="0"/>
          </a:p>
          <a:p>
            <a:r>
              <a:rPr lang="en-US" smtClean="0"/>
              <a:t>Hierarchical clustering</a:t>
            </a:r>
          </a:p>
          <a:p>
            <a:pPr lvl="4"/>
            <a:endParaRPr lang="en-US" smtClean="0"/>
          </a:p>
          <a:p>
            <a:r>
              <a:rPr lang="en-US" smtClean="0"/>
              <a:t>Density-based clustering</a:t>
            </a:r>
          </a:p>
          <a:p>
            <a:pPr lvl="4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K-means Clustering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7432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Partitional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Each cluster is associated with a </a:t>
            </a:r>
            <a:r>
              <a:rPr lang="en-US" sz="2200" smtClean="0">
                <a:solidFill>
                  <a:srgbClr val="FFCC00"/>
                </a:solidFill>
              </a:rPr>
              <a:t>centroid</a:t>
            </a:r>
            <a:r>
              <a:rPr lang="en-US" sz="2200" smtClean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The basic algorithm is very simple</a:t>
            </a: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p:oleObj spid="_x0000_s4098" name="Bitmap Image" r:id="rId3" imgW="9784928" imgH="317781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Cluster Analysis?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sz="2400" smtClean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2254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22541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22538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22536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K-means Clustering – Details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54102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/>
              <a:t>Initial </a:t>
            </a:r>
            <a:r>
              <a:rPr lang="en-US" sz="2200" dirty="0" err="1" smtClean="0"/>
              <a:t>centroids</a:t>
            </a:r>
            <a:r>
              <a:rPr lang="en-US" sz="2200" dirty="0" smtClean="0"/>
              <a:t>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/>
              <a:t>Clusters produced vary from one run to another.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/>
              <a:t>The </a:t>
            </a:r>
            <a:r>
              <a:rPr lang="en-US" sz="2200" dirty="0" err="1" smtClean="0"/>
              <a:t>centroid</a:t>
            </a:r>
            <a:r>
              <a:rPr lang="en-US" sz="2200" dirty="0" smtClean="0"/>
              <a:t> is (typically) the mean of the points in the cluster.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/>
              <a:t>‘Closeness’ is measured by Euclidean distance, cosine similarity, correlation, etc.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/>
              <a:t>K-means will converge for common similarity measures mentioned above.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/>
              <a:t>n = number of points, K = number of clusters, </a:t>
            </a:r>
            <a:br>
              <a:rPr lang="en-US" sz="1800" dirty="0" smtClean="0"/>
            </a:br>
            <a:r>
              <a:rPr lang="en-US" sz="1800" dirty="0" smtClean="0"/>
              <a:t>I = number of iterations, d = number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Problems with Selecting Initial Points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48768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/>
              <a:t>If there are K ‘real’ clusters then the chance of selecting one </a:t>
            </a:r>
            <a:r>
              <a:rPr lang="en-US" sz="2200" dirty="0" err="1" smtClean="0"/>
              <a:t>centroid</a:t>
            </a:r>
            <a:r>
              <a:rPr lang="en-US" sz="2200" dirty="0" smtClean="0"/>
              <a:t>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If clusters are the same size, n, then</a:t>
            </a:r>
            <a:br>
              <a:rPr lang="en-US" sz="2000" dirty="0" smtClean="0"/>
            </a:br>
            <a:endParaRPr lang="en-US" sz="20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For example, if K = 10, then probability = 10!/10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Sometimes the initial </a:t>
            </a:r>
            <a:r>
              <a:rPr lang="en-US" sz="2000" dirty="0" err="1" smtClean="0"/>
              <a:t>centroids</a:t>
            </a:r>
            <a:r>
              <a:rPr lang="en-US" sz="2000" dirty="0" smtClean="0"/>
              <a:t>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Consider an example of five pairs of clusters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838200" y="2667000"/>
          <a:ext cx="8001000" cy="830263"/>
        </p:xfrm>
        <a:graphic>
          <a:graphicData uri="http://schemas.openxmlformats.org/presentationml/2006/ole">
            <p:oleObj spid="_x0000_s6146" name="Bitmap Image" r:id="rId3" imgW="9259102" imgH="96020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Solutions to Initial Centroids Problem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Multiple runs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Helps, but probability is not on your side</a:t>
            </a:r>
          </a:p>
          <a:p>
            <a:pPr>
              <a:lnSpc>
                <a:spcPct val="90000"/>
              </a:lnSpc>
            </a:pPr>
            <a:r>
              <a:rPr lang="en-US" smtClean="0"/>
              <a:t>Sample and use hierarchical clustering to determine initial centroids</a:t>
            </a:r>
          </a:p>
          <a:p>
            <a:pPr>
              <a:lnSpc>
                <a:spcPct val="90000"/>
              </a:lnSpc>
            </a:pPr>
            <a:r>
              <a:rPr lang="en-US" smtClean="0"/>
              <a:t>Select more than k initial centroids and then select among these initial centroids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Select most widely separated</a:t>
            </a:r>
          </a:p>
          <a:p>
            <a:pPr>
              <a:lnSpc>
                <a:spcPct val="90000"/>
              </a:lnSpc>
            </a:pPr>
            <a:r>
              <a:rPr lang="en-US" smtClean="0"/>
              <a:t>Postprocessing</a:t>
            </a:r>
          </a:p>
          <a:p>
            <a:pPr>
              <a:lnSpc>
                <a:spcPct val="90000"/>
              </a:lnSpc>
            </a:pPr>
            <a:r>
              <a:rPr lang="en-US" smtClean="0"/>
              <a:t>Bisecting K-means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Empty Clusters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K-means algorithm can yield empty clusters</a:t>
            </a:r>
          </a:p>
          <a:p>
            <a:pPr lvl="4"/>
            <a:endParaRPr lang="en-US" smtClean="0"/>
          </a:p>
          <a:p>
            <a:r>
              <a:rPr lang="en-US" smtClean="0"/>
              <a:t>Several strategies</a:t>
            </a:r>
          </a:p>
          <a:p>
            <a:pPr lvl="1"/>
            <a:r>
              <a:rPr lang="en-US" smtClean="0"/>
              <a:t>Choose the point that contributes most to SSE</a:t>
            </a:r>
          </a:p>
          <a:p>
            <a:pPr lvl="1"/>
            <a:r>
              <a:rPr lang="en-US" smtClean="0"/>
              <a:t>Choose a point from the cluster with the highest SSE</a:t>
            </a:r>
          </a:p>
          <a:p>
            <a:pPr lvl="1"/>
            <a:r>
              <a:rPr lang="en-US" smtClean="0"/>
              <a:t>If there are several empty clusters, the above can be repeated several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Pre-processing and Post-processing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Pre-processing</a:t>
            </a:r>
          </a:p>
          <a:p>
            <a:pPr lvl="1"/>
            <a:r>
              <a:rPr lang="en-US" smtClean="0"/>
              <a:t>Normalize the data</a:t>
            </a:r>
          </a:p>
          <a:p>
            <a:pPr lvl="1"/>
            <a:r>
              <a:rPr lang="en-US" smtClean="0"/>
              <a:t>Eliminate outliers</a:t>
            </a:r>
          </a:p>
          <a:p>
            <a:pPr lvl="4"/>
            <a:endParaRPr lang="en-US" sz="800" smtClean="0"/>
          </a:p>
          <a:p>
            <a:r>
              <a:rPr lang="en-US" smtClean="0"/>
              <a:t>Post-processing</a:t>
            </a:r>
          </a:p>
          <a:p>
            <a:pPr lvl="1"/>
            <a:r>
              <a:rPr lang="en-US" smtClean="0"/>
              <a:t>Eliminate small clusters that may represent outliers</a:t>
            </a:r>
          </a:p>
          <a:p>
            <a:pPr lvl="1"/>
            <a:r>
              <a:rPr lang="en-US" smtClean="0"/>
              <a:t>Split ‘loose’ clusters, i.e., clusters with relatively high SSE</a:t>
            </a:r>
          </a:p>
          <a:p>
            <a:pPr lvl="1"/>
            <a:r>
              <a:rPr lang="en-US" smtClean="0"/>
              <a:t>Merge clusters that are ‘close’ and that have relatively low SSE</a:t>
            </a:r>
          </a:p>
          <a:p>
            <a:pPr lvl="1"/>
            <a:r>
              <a:rPr lang="en-US" smtClean="0"/>
              <a:t>Can use these steps during the clustering process</a:t>
            </a:r>
          </a:p>
          <a:p>
            <a:pPr lvl="2"/>
            <a:r>
              <a:rPr lang="en-US" smtClean="0"/>
              <a:t> ISODATA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K-means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K-means has problems when clusters are of differing </a:t>
            </a:r>
          </a:p>
          <a:p>
            <a:pPr lvl="1"/>
            <a:r>
              <a:rPr lang="en-US" smtClean="0"/>
              <a:t>Sizes</a:t>
            </a:r>
          </a:p>
          <a:p>
            <a:pPr lvl="1"/>
            <a:r>
              <a:rPr lang="en-US" smtClean="0"/>
              <a:t>Densities</a:t>
            </a:r>
          </a:p>
          <a:p>
            <a:pPr lvl="1"/>
            <a:r>
              <a:rPr lang="en-US" smtClean="0"/>
              <a:t>Non-globular shapes</a:t>
            </a:r>
          </a:p>
          <a:p>
            <a:endParaRPr lang="en-US" smtClean="0"/>
          </a:p>
          <a:p>
            <a:r>
              <a:rPr lang="en-US" smtClean="0"/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Limitations of K-means: Differing Sizes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Limitations of K-means: Differing Density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sz="2800" smtClean="0"/>
              <a:t>Limitations of K-means: Non-globular Shapes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Produces a set of nested clusters organized as a hierarchical tree</a:t>
            </a:r>
          </a:p>
          <a:p>
            <a:r>
              <a:rPr lang="en-US" smtClean="0"/>
              <a:t>Can be visualized as a dendrogram</a:t>
            </a:r>
          </a:p>
          <a:p>
            <a:pPr lvl="1"/>
            <a:r>
              <a:rPr lang="en-US" smtClean="0"/>
              <a:t>A tree like diagram that records the sequences of merges or splits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316413"/>
            <a:ext cx="3459163" cy="216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5257800" y="4343400"/>
          <a:ext cx="2319338" cy="2360613"/>
        </p:xfrm>
        <a:graphic>
          <a:graphicData uri="http://schemas.openxmlformats.org/presentationml/2006/ole">
            <p:oleObj spid="_x0000_s7170" name="VISIO" r:id="rId4" imgW="3168720" imgH="3227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Applications of Cluster Analysis</a:t>
            </a:r>
          </a:p>
        </p:txBody>
      </p:sp>
      <p:sp>
        <p:nvSpPr>
          <p:cNvPr id="1028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smtClean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sz="2000" smtClean="0"/>
              <a:t>Group related documents for browsing, group genes and proteins that have similar functionality, or group stocks with similar price fluctuations</a:t>
            </a:r>
            <a:endParaRPr lang="en-US" sz="2000" b="1" smtClean="0"/>
          </a:p>
          <a:p>
            <a:pPr>
              <a:spcBef>
                <a:spcPct val="20000"/>
              </a:spcBef>
            </a:pPr>
            <a:endParaRPr lang="en-US" sz="2400" b="1" smtClean="0"/>
          </a:p>
          <a:p>
            <a:pPr>
              <a:spcBef>
                <a:spcPct val="20000"/>
              </a:spcBef>
            </a:pPr>
            <a:r>
              <a:rPr lang="en-US" sz="2400" b="1" smtClean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sz="2000" smtClean="0"/>
              <a:t>Reduce the size of large data sets</a:t>
            </a:r>
          </a:p>
          <a:p>
            <a:endParaRPr lang="en-US" sz="2400" smtClean="0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p:oleObj spid="_x0000_s1026" name="Document" r:id="rId3" imgW="5620181" imgH="3122232" progId="Word.Document.8">
              <p:embed/>
            </p:oleObj>
          </a:graphicData>
        </a:graphic>
      </p:graphicFrame>
      <p:pic>
        <p:nvPicPr>
          <p:cNvPr id="1029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1030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of Hierarchical Clustering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Any desired number of clusters can be obtained by ‘cutting’ the dendogram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Two main types of hierarchical clustering</a:t>
            </a:r>
          </a:p>
          <a:p>
            <a:pPr lvl="1"/>
            <a:r>
              <a:rPr lang="en-US" sz="2000" smtClean="0"/>
              <a:t>Agglomerative:  </a:t>
            </a:r>
          </a:p>
          <a:p>
            <a:pPr lvl="2"/>
            <a:r>
              <a:rPr lang="en-US" sz="1800" smtClean="0"/>
              <a:t> Start with the points as individual clusters</a:t>
            </a:r>
          </a:p>
          <a:p>
            <a:pPr lvl="2"/>
            <a:r>
              <a:rPr lang="en-US" sz="1800" smtClean="0"/>
              <a:t> At each step, merge the closest pair of clusters until only one cluster (or k clusters) left</a:t>
            </a:r>
          </a:p>
          <a:p>
            <a:pPr lvl="4"/>
            <a:endParaRPr lang="en-US" sz="1800" smtClean="0"/>
          </a:p>
          <a:p>
            <a:pPr lvl="1"/>
            <a:r>
              <a:rPr lang="en-US" sz="2000" smtClean="0"/>
              <a:t>Divisive:  </a:t>
            </a:r>
          </a:p>
          <a:p>
            <a:pPr lvl="2"/>
            <a:r>
              <a:rPr lang="en-US" sz="1800" smtClean="0"/>
              <a:t> Start with one, all-inclusive cluster </a:t>
            </a:r>
          </a:p>
          <a:p>
            <a:pPr lvl="2"/>
            <a:r>
              <a:rPr lang="en-US" sz="1800" smtClean="0"/>
              <a:t> At each step, split a cluster until each cluster contains a point (or there are k clusters)</a:t>
            </a:r>
          </a:p>
          <a:p>
            <a:pPr lvl="4"/>
            <a:endParaRPr lang="en-US" sz="1800" smtClean="0"/>
          </a:p>
          <a:p>
            <a:r>
              <a:rPr lang="en-US" sz="2400" smtClean="0"/>
              <a:t>Traditional hierarchical algorithms use a similarity or distance matrix</a:t>
            </a:r>
          </a:p>
          <a:p>
            <a:pPr lvl="1"/>
            <a:r>
              <a:rPr lang="en-US" sz="2000" smtClean="0"/>
              <a:t>Merge or split one cluster at a time</a:t>
            </a:r>
          </a:p>
          <a:p>
            <a:pPr lvl="4"/>
            <a:endParaRPr lang="en-US" sz="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Agglomerative Clustering Algorithm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80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smtClean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smtClean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 smtClean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smtClean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smtClean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 smtClean="0"/>
              <a:t>Until</a:t>
            </a:r>
            <a:r>
              <a:rPr lang="en-US" sz="2000" smtClean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Situation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with clusters of individual points and a proximity matrix</a:t>
            </a:r>
          </a:p>
          <a:p>
            <a:pPr lvl="1"/>
            <a:endParaRPr lang="en-US" smtClean="0"/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0" y="2286000"/>
            <a:ext cx="3200400" cy="2789237"/>
            <a:chOff x="3456" y="1622"/>
            <a:chExt cx="2160" cy="2058"/>
          </a:xfrm>
        </p:grpSpPr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8224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8225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8226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8227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8228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8229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8230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8231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8232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8233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8234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8210" name="Text Box 41"/>
          <p:cNvSpPr txBox="1">
            <a:spLocks noChangeArrowheads="1"/>
          </p:cNvSpPr>
          <p:nvPr/>
        </p:nvSpPr>
        <p:spPr bwMode="auto">
          <a:xfrm>
            <a:off x="5791200" y="48006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p:oleObj spid="_x0000_s8194" name="Visio" r:id="rId3" imgW="7949438" imgH="139982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Situation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 smtClean="0"/>
              <a:t>After some merging steps, we have some clusters </a:t>
            </a:r>
          </a:p>
          <a:p>
            <a:pPr marL="742950" lvl="1" indent="-285750"/>
            <a:endParaRPr lang="en-US" sz="2000" smtClean="0"/>
          </a:p>
        </p:txBody>
      </p:sp>
      <p:sp>
        <p:nvSpPr>
          <p:cNvPr id="9221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9233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9234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9240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9241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9242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9243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9244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9245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9246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9247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2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p:oleObj spid="_x0000_s9218" name="Visio" r:id="rId3" imgW="7591349" imgH="299654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Situation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 smtClean="0"/>
              <a:t>We want to merge the two closest clusters (C2 and C5)  and update the proximity matrix. </a:t>
            </a:r>
          </a:p>
          <a:p>
            <a:pPr marL="742950" lvl="1" indent="-285750"/>
            <a:endParaRPr lang="en-US" sz="2000" smtClean="0"/>
          </a:p>
        </p:txBody>
      </p:sp>
      <p:sp>
        <p:nvSpPr>
          <p:cNvPr id="10245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638800" y="2209800"/>
            <a:ext cx="2971800" cy="2193925"/>
            <a:chOff x="3456" y="1094"/>
            <a:chExt cx="1920" cy="1503"/>
          </a:xfrm>
        </p:grpSpPr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0259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0265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0271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0272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6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42"/>
          <p:cNvSpPr txBox="1">
            <a:spLocks noChangeArrowheads="1"/>
          </p:cNvSpPr>
          <p:nvPr/>
        </p:nvSpPr>
        <p:spPr bwMode="auto">
          <a:xfrm>
            <a:off x="3581400" y="3962400"/>
            <a:ext cx="2057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p:oleObj spid="_x0000_s10242" name="Visio" r:id="rId3" imgW="7591349" imgH="343173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Merging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342900" indent="-342900"/>
            <a:r>
              <a:rPr lang="en-US" sz="2200" dirty="0" smtClean="0"/>
              <a:t>The question is “How do we update the proximity matrix?” </a:t>
            </a:r>
          </a:p>
          <a:p>
            <a:pPr marL="742950" lvl="1" indent="-285750"/>
            <a:endParaRPr lang="en-US" sz="2000" dirty="0" smtClean="0"/>
          </a:p>
        </p:txBody>
      </p:sp>
      <p:sp>
        <p:nvSpPr>
          <p:cNvPr id="11269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        ?        ?        ?    	   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1291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p:oleObj spid="_x0000_s11266" name="Visio" r:id="rId3" imgW="7591349" imgH="365471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8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249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249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249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249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250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250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250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250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250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250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250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2469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0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62471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62472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6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3519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349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4530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0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4543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4544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4545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4546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4547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4548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4549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4550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4551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4552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4553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451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28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64529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Notion of a Cluster can be Ambiguous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24651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2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4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5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6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7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8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9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0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9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0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50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sz="1600" b="0">
                <a:latin typeface="Times New Roman" pitchFamily="18" charset="0"/>
              </a:endParaRP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24629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36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8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8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4607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1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6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06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4585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592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556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8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8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558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558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558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558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558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558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558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558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559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559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559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554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2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3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4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5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7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8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9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0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1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3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4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5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6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7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65568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63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6580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0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1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2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6593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6594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6595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6596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6597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66598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66599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66600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66601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66602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66603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66567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2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6657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66578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6579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Cluster Similarity: MIN or Single Link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Similarity of two clusters is based on the two most similar (closest) points in the different clusters</a:t>
            </a:r>
          </a:p>
          <a:p>
            <a:pPr lvl="1"/>
            <a:r>
              <a:rPr lang="en-US" smtClean="0"/>
              <a:t>Determined by one pair of points, i.e., by one link in the proximity graph.</a:t>
            </a:r>
          </a:p>
        </p:txBody>
      </p:sp>
      <p:graphicFrame>
        <p:nvGraphicFramePr>
          <p:cNvPr id="1688576" name="Object 1024"/>
          <p:cNvGraphicFramePr>
            <a:graphicFrameLocks noChangeAspect="1"/>
          </p:cNvGraphicFramePr>
          <p:nvPr/>
        </p:nvGraphicFramePr>
        <p:xfrm>
          <a:off x="304800" y="4038600"/>
          <a:ext cx="4087813" cy="2133600"/>
        </p:xfrm>
        <a:graphic>
          <a:graphicData uri="http://schemas.openxmlformats.org/presentationml/2006/ole">
            <p:oleObj spid="_x0000_s12290" name="Worksheet" r:id="rId3" imgW="2167200" imgH="957600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61013" y="3581400"/>
            <a:ext cx="2820987" cy="2562225"/>
            <a:chOff x="3616" y="2256"/>
            <a:chExt cx="1777" cy="1614"/>
          </a:xfrm>
        </p:grpSpPr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Hierarchical Clustering: MIN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760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761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761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6761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6761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6761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7604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76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7600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759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7596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67597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7595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Strength of MIN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68615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68616" name="Picture 6"/>
            <p:cNvPicPr>
              <a:picLocks noChangeAspect="1" noChangeArrowheads="1"/>
            </p:cNvPicPr>
            <p:nvPr/>
          </p:nvPicPr>
          <p:blipFill>
            <a:blip r:embed="rId2"/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68613" name="Picture 7"/>
          <p:cNvPicPr>
            <a:picLocks noChangeAspect="1" noChangeArrowheads="1"/>
          </p:cNvPicPr>
          <p:nvPr/>
        </p:nvPicPr>
        <p:blipFill>
          <a:blip r:embed="rId3"/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non-elliptical shapes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Limitations of MIN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69639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6964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Sensitive to noise and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Cluster Similarity: MAX or Complete Linkage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Similarity of two clusters is based on the two least similar (most distant) points in the different clusters</a:t>
            </a:r>
          </a:p>
          <a:p>
            <a:pPr lvl="1"/>
            <a:r>
              <a:rPr lang="en-US" dirty="0" smtClean="0"/>
              <a:t>Determined by all pairs of points in the two clusters</a:t>
            </a:r>
          </a:p>
          <a:p>
            <a:endParaRPr lang="en-US" dirty="0" smtClean="0"/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228600" y="3962400"/>
          <a:ext cx="4343400" cy="2459037"/>
        </p:xfrm>
        <a:graphic>
          <a:graphicData uri="http://schemas.openxmlformats.org/presentationml/2006/ole">
            <p:oleObj spid="_x0000_s13314" name="Worksheet" r:id="rId3" imgW="2167200" imgH="957600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Hierarchical Clustering: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70678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9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0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1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2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3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4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70685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70686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70687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70688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70689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7067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70674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7067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7067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70670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70671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7066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7066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Strength of MAX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/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71687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71688" name="Picture 7"/>
            <p:cNvPicPr>
              <a:picLocks noChangeAspect="1" noChangeArrowheads="1"/>
            </p:cNvPicPr>
            <p:nvPr/>
          </p:nvPicPr>
          <p:blipFill>
            <a:blip r:embed="rId3"/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Less susceptible to noise and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Limitations of MAX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72711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72712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Types of Clusterings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clustering</a:t>
            </a:r>
            <a:r>
              <a:rPr lang="en-US" smtClean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Important distinction between </a:t>
            </a:r>
            <a:r>
              <a:rPr lang="en-US" smtClean="0">
                <a:solidFill>
                  <a:srgbClr val="FF0000"/>
                </a:solidFill>
              </a:rPr>
              <a:t>hierarchical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partitional</a:t>
            </a:r>
            <a:r>
              <a:rPr lang="en-US" smtClean="0">
                <a:solidFill>
                  <a:srgbClr val="FFCC00"/>
                </a:solidFill>
              </a:rPr>
              <a:t> </a:t>
            </a:r>
            <a:r>
              <a:rPr lang="en-US" smtClean="0"/>
              <a:t>sets of clusters </a:t>
            </a:r>
            <a:endParaRPr lang="en-US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Partitional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division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00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Similarity: Group Average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sz="2200" smtClean="0"/>
              <a:t>Proximity of two clusters is the average of pairwise proximity between points in the two clusters.</a:t>
            </a:r>
          </a:p>
          <a:p>
            <a:endParaRPr lang="en-US" sz="2200" smtClean="0"/>
          </a:p>
          <a:p>
            <a:endParaRPr lang="en-US" sz="2200" smtClean="0"/>
          </a:p>
          <a:p>
            <a:pPr lvl="4"/>
            <a:endParaRPr lang="en-US" sz="1800" smtClean="0"/>
          </a:p>
          <a:p>
            <a:r>
              <a:rPr lang="en-US" sz="2200" smtClean="0"/>
              <a:t>Need to use average connectivity for scalability since total proximity favors large clusters</a:t>
            </a:r>
          </a:p>
          <a:p>
            <a:endParaRPr lang="en-US" sz="2200" smtClean="0"/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1524000" y="1752600"/>
          <a:ext cx="5575300" cy="998538"/>
        </p:xfrm>
        <a:graphic>
          <a:graphicData uri="http://schemas.openxmlformats.org/presentationml/2006/ole">
            <p:oleObj spid="_x0000_s14338" name="Equation" r:id="rId3" imgW="3873240" imgH="698400" progId="Equation.3">
              <p:embed/>
            </p:oleObj>
          </a:graphicData>
        </a:graphic>
      </p:graphicFrame>
      <p:graphicFrame>
        <p:nvGraphicFramePr>
          <p:cNvPr id="14339" name="Object 1025"/>
          <p:cNvGraphicFramePr>
            <a:graphicFrameLocks noChangeAspect="1"/>
          </p:cNvGraphicFramePr>
          <p:nvPr/>
        </p:nvGraphicFramePr>
        <p:xfrm>
          <a:off x="228600" y="3873500"/>
          <a:ext cx="4343400" cy="2411413"/>
        </p:xfrm>
        <a:graphic>
          <a:graphicData uri="http://schemas.openxmlformats.org/presentationml/2006/ole">
            <p:oleObj spid="_x0000_s14339" name="Worksheet" r:id="rId4" imgW="2167200" imgH="957600" progId="Excel.Sheet.8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10200" y="3568700"/>
            <a:ext cx="2957513" cy="2755900"/>
            <a:chOff x="3504" y="2112"/>
            <a:chExt cx="1863" cy="1736"/>
          </a:xfrm>
        </p:grpSpPr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 smtClean="0"/>
              <a:t>Compromise between Single and Complete Link</a:t>
            </a:r>
          </a:p>
          <a:p>
            <a:pPr marL="533400" indent="-533400"/>
            <a:endParaRPr lang="en-US" sz="3100" smtClean="0"/>
          </a:p>
          <a:p>
            <a:pPr marL="533400" indent="-533400"/>
            <a:r>
              <a:rPr lang="en-US" sz="3100" smtClean="0"/>
              <a:t>Strengths</a:t>
            </a:r>
          </a:p>
          <a:p>
            <a:pPr marL="914400" lvl="1" indent="-457200"/>
            <a:r>
              <a:rPr lang="en-US" sz="2700" smtClean="0"/>
              <a:t>Less susceptible to noise and outliers</a:t>
            </a:r>
          </a:p>
          <a:p>
            <a:pPr marL="533400" indent="-533400"/>
            <a:endParaRPr lang="en-US" sz="3100" smtClean="0"/>
          </a:p>
          <a:p>
            <a:pPr marL="533400" indent="-533400"/>
            <a:r>
              <a:rPr lang="en-US" sz="3100" smtClean="0"/>
              <a:t>Limitations</a:t>
            </a:r>
          </a:p>
          <a:p>
            <a:pPr marL="914400" lvl="1" indent="-457200"/>
            <a:r>
              <a:rPr lang="en-US" sz="2700" smtClean="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Similarity of two clusters is based on the increase in squared error when two clusters are merged</a:t>
            </a:r>
          </a:p>
          <a:p>
            <a:pPr lvl="1"/>
            <a:r>
              <a:rPr lang="en-US" smtClean="0"/>
              <a:t>Similar to group average if distance between points is distance squared</a:t>
            </a:r>
          </a:p>
          <a:p>
            <a:pPr lvl="4"/>
            <a:endParaRPr lang="en-US" smtClean="0"/>
          </a:p>
          <a:p>
            <a:r>
              <a:rPr lang="en-US" smtClean="0"/>
              <a:t>Less susceptible to noise and outliers</a:t>
            </a:r>
          </a:p>
          <a:p>
            <a:pPr lvl="4"/>
            <a:endParaRPr lang="en-US" smtClean="0"/>
          </a:p>
          <a:p>
            <a:r>
              <a:rPr lang="en-US" smtClean="0"/>
              <a:t>Biased towards globular clusters</a:t>
            </a:r>
          </a:p>
          <a:p>
            <a:pPr lvl="4"/>
            <a:endParaRPr lang="en-US" smtClean="0"/>
          </a:p>
          <a:p>
            <a:r>
              <a:rPr lang="en-US" smtClean="0"/>
              <a:t>Hierarchical analogue of K-means</a:t>
            </a:r>
          </a:p>
          <a:p>
            <a:pPr lvl="1"/>
            <a:r>
              <a:rPr lang="en-US" smtClean="0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Ward’s Method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MAX</a:t>
            </a:r>
          </a:p>
        </p:txBody>
      </p:sp>
      <p:grpSp>
        <p:nvGrpSpPr>
          <p:cNvPr id="8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smtClean="0"/>
              <a:t>Hierarchical Clustering:  Time and Space requirements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O(N</a:t>
            </a:r>
            <a:r>
              <a:rPr lang="en-US" baseline="30000" smtClean="0"/>
              <a:t>2</a:t>
            </a:r>
            <a:r>
              <a:rPr lang="en-US" smtClean="0"/>
              <a:t>) space since it uses the proximity matrix.  </a:t>
            </a:r>
          </a:p>
          <a:p>
            <a:pPr lvl="1"/>
            <a:r>
              <a:rPr lang="en-US" smtClean="0"/>
              <a:t>N is the number of points.</a:t>
            </a:r>
          </a:p>
          <a:p>
            <a:pPr lvl="1"/>
            <a:endParaRPr lang="en-US" smtClean="0"/>
          </a:p>
          <a:p>
            <a:r>
              <a:rPr lang="en-US" smtClean="0"/>
              <a:t>O(N</a:t>
            </a:r>
            <a:r>
              <a:rPr lang="en-US" baseline="30000" smtClean="0"/>
              <a:t>3</a:t>
            </a:r>
            <a:r>
              <a:rPr lang="en-US" smtClean="0"/>
              <a:t>) time in many cases</a:t>
            </a:r>
          </a:p>
          <a:p>
            <a:pPr lvl="1"/>
            <a:r>
              <a:rPr lang="en-US" smtClean="0"/>
              <a:t>There are N steps and at each step the size, N</a:t>
            </a:r>
            <a:r>
              <a:rPr lang="en-US" baseline="30000" smtClean="0"/>
              <a:t>2</a:t>
            </a:r>
            <a:r>
              <a:rPr lang="en-US" smtClean="0"/>
              <a:t>, proximity matrix must be updated and searched</a:t>
            </a:r>
          </a:p>
          <a:p>
            <a:pPr lvl="1"/>
            <a:r>
              <a:rPr lang="en-US" smtClean="0"/>
              <a:t>Complexity can be reduced to O(N</a:t>
            </a:r>
            <a:r>
              <a:rPr lang="en-US" baseline="30000" smtClean="0"/>
              <a:t>2</a:t>
            </a:r>
            <a:r>
              <a:rPr lang="en-US" smtClean="0"/>
              <a:t> log(N) ) time for some approaches</a:t>
            </a:r>
          </a:p>
          <a:p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Hierarchical Clustering:  Problems and Limitations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Once a decision is made to combine two clusters, it cannot be undone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No objective function is directly minimized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Different schemes have problems with one or more of the following:</a:t>
            </a:r>
          </a:p>
          <a:p>
            <a:pPr lvl="1"/>
            <a:r>
              <a:rPr lang="en-US" dirty="0" smtClean="0"/>
              <a:t>Sensitivity to noise and outliers</a:t>
            </a:r>
          </a:p>
          <a:p>
            <a:pPr lvl="1"/>
            <a:r>
              <a:rPr lang="en-US" dirty="0" smtClean="0"/>
              <a:t>Difficulty handling different sized clusters and convex shapes</a:t>
            </a:r>
          </a:p>
          <a:p>
            <a:pPr lvl="1"/>
            <a:r>
              <a:rPr lang="en-US" dirty="0" smtClean="0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MST: Divisive Hierarchical Clustering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Build MST (Minimum Spanning Tree)</a:t>
            </a:r>
          </a:p>
          <a:p>
            <a:pPr lvl="1"/>
            <a:r>
              <a:rPr lang="en-US" sz="2000" smtClean="0"/>
              <a:t>Start with a tree that consists of any point</a:t>
            </a:r>
          </a:p>
          <a:p>
            <a:pPr lvl="1"/>
            <a:r>
              <a:rPr lang="en-US" sz="2000" smtClean="0"/>
              <a:t>In successive steps, look for the closest pair of points (p, q)  such that one point (p) is in the current tree but the other (q) is not</a:t>
            </a:r>
          </a:p>
          <a:p>
            <a:pPr lvl="1"/>
            <a:r>
              <a:rPr lang="en-US" sz="2000" smtClean="0"/>
              <a:t>Add q to the tree and put an edge between p and q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 t="2956" b="2489"/>
          <a:stretch>
            <a:fillRect/>
          </a:stretch>
        </p:blipFill>
        <p:spPr>
          <a:xfrm>
            <a:off x="107950" y="3267075"/>
            <a:ext cx="4311650" cy="3057525"/>
          </a:xfrm>
          <a:noFill/>
        </p:spPr>
      </p:pic>
      <p:pic>
        <p:nvPicPr>
          <p:cNvPr id="7987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l="13063" t="4977" r="14153" b="2956"/>
          <a:stretch>
            <a:fillRect/>
          </a:stretch>
        </p:blipFill>
        <p:spPr>
          <a:xfrm>
            <a:off x="4572000" y="3332163"/>
            <a:ext cx="3962400" cy="2992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MST: Divisive Hierarchical Clustering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MST for constructing hierarchy of clusters</a:t>
            </a:r>
          </a:p>
        </p:txBody>
      </p:sp>
      <p:pic>
        <p:nvPicPr>
          <p:cNvPr id="8090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2209800"/>
            <a:ext cx="7908925" cy="2111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Density = number of points within a specified radius (Eps)</a:t>
            </a:r>
          </a:p>
          <a:p>
            <a:pPr marL="2171700" lvl="4" indent="-342900">
              <a:lnSpc>
                <a:spcPct val="90000"/>
              </a:lnSpc>
            </a:pPr>
            <a:endParaRPr lang="en-US" sz="18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point is a </a:t>
            </a:r>
            <a:r>
              <a:rPr lang="en-US" sz="2000" smtClean="0">
                <a:solidFill>
                  <a:srgbClr val="FF0000"/>
                </a:solidFill>
              </a:rPr>
              <a:t>core point</a:t>
            </a:r>
            <a:r>
              <a:rPr lang="en-US" sz="2000" smtClean="0"/>
              <a:t> if it has more than a specified number of points (MinPts) within Eps</a:t>
            </a:r>
            <a:r>
              <a:rPr lang="en-US" smtClean="0"/>
              <a:t> </a:t>
            </a:r>
          </a:p>
          <a:p>
            <a:pPr marL="1295400" lvl="2" indent="-381000"/>
            <a:r>
              <a:rPr lang="en-US" smtClean="0"/>
              <a:t>These are points that are at the interior of a cluster</a:t>
            </a:r>
          </a:p>
          <a:p>
            <a:pPr marL="2171700" lvl="4" indent="-342900"/>
            <a:endParaRPr 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</a:t>
            </a:r>
            <a:r>
              <a:rPr lang="en-US" sz="2000" smtClean="0">
                <a:solidFill>
                  <a:srgbClr val="FF0000"/>
                </a:solidFill>
              </a:rPr>
              <a:t>border point</a:t>
            </a:r>
            <a:r>
              <a:rPr lang="en-US" sz="2000" smtClean="0"/>
              <a:t> has fewer than MinPts within Eps,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sz="18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A </a:t>
            </a:r>
            <a:r>
              <a:rPr lang="en-US" sz="2000" smtClean="0">
                <a:solidFill>
                  <a:srgbClr val="FF0000"/>
                </a:solidFill>
              </a:rPr>
              <a:t>noise point</a:t>
            </a:r>
            <a:r>
              <a:rPr lang="en-US" sz="2000" smtClean="0"/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Partitional Clustering</a:t>
            </a:r>
          </a:p>
        </p:txBody>
      </p:sp>
      <p:sp>
        <p:nvSpPr>
          <p:cNvPr id="2052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2050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p:oleObj spid="_x0000_s2050" name="VISIO" r:id="rId3" imgW="1549800" imgH="2097000" progId="">
                <p:embed/>
              </p:oleObj>
            </a:graphicData>
          </a:graphic>
        </p:graphicFrame>
        <p:sp>
          <p:nvSpPr>
            <p:cNvPr id="2070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Core, Border, and Noise Points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Eliminate noise points</a:t>
            </a:r>
          </a:p>
          <a:p>
            <a:r>
              <a:rPr lang="en-US" smtClean="0"/>
              <a:t>Perform clustering on the remaining points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286000"/>
            <a:ext cx="7467600" cy="3992563"/>
          </a:xfr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Point types: </a:t>
            </a:r>
            <a:r>
              <a:rPr lang="en-US" sz="1800">
                <a:solidFill>
                  <a:schemeClr val="hlink"/>
                </a:solidFill>
              </a:rPr>
              <a:t>core</a:t>
            </a:r>
            <a:r>
              <a:rPr lang="en-US" sz="1800"/>
              <a:t>, </a:t>
            </a:r>
            <a:r>
              <a:rPr lang="en-US" sz="1800">
                <a:solidFill>
                  <a:srgbClr val="003399"/>
                </a:solidFill>
              </a:rPr>
              <a:t>border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Eps = 10, MinPts = 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When DBSCAN Does NOT Work Well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5367" name="Picture 5" descr="fish_clust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p:oleObj spid="_x0000_s15362" r:id="rId4" imgW="4686706" imgH="3177815" progId="">
              <p:embed/>
            </p:oleObj>
          </a:graphicData>
        </a:graphic>
      </p:graphicFrame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sz="900" b="0">
                <a:latin typeface="Times New Roman" pitchFamily="18" charset="0"/>
              </a:rPr>
              <a:t> 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363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p:oleObj spid="_x0000_s15363" r:id="rId5" imgW="4686706" imgH="3177815" progId="">
              <p:embed/>
            </p:oleObj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High-dimensional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Determining EPS and MinPts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Idea is that for points in a cluster, their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Noise points have the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So, plot sorted distance of every point to its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</a:t>
            </a:r>
            <a:endParaRPr lang="en-US" smtClean="0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Validity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smtClean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400" smtClean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Determining the</a:t>
            </a:r>
            <a:r>
              <a:rPr lang="en-US" sz="2000" smtClean="0">
                <a:solidFill>
                  <a:srgbClr val="FF99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clustering tendency</a:t>
            </a:r>
            <a:r>
              <a:rPr lang="en-US" sz="2000" smtClean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Evaluating how well the results of a cluster analysis fit the data </a:t>
            </a:r>
            <a:r>
              <a:rPr lang="en-US" sz="2000" i="1" smtClean="0"/>
              <a:t>without</a:t>
            </a:r>
            <a:r>
              <a:rPr lang="en-US" sz="2000" smtClean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sz="1800" smtClean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smtClean="0"/>
              <a:t>Determining the ‘correct’ number of clusters.</a:t>
            </a:r>
          </a:p>
          <a:p>
            <a:pPr marL="533400" indent="-533400"/>
            <a:endParaRPr lang="en-US" sz="2000" smtClean="0"/>
          </a:p>
          <a:p>
            <a:pPr marL="533400" indent="-533400">
              <a:buFont typeface="Monotype Sorts" pitchFamily="2" charset="2"/>
              <a:buNone/>
            </a:pPr>
            <a:r>
              <a:rPr lang="en-US" sz="2400" smtClean="0"/>
              <a:t>	</a:t>
            </a:r>
            <a:r>
              <a:rPr lang="en-US" sz="2000" smtClean="0"/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sz="200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2800" dirty="0" smtClean="0"/>
              <a:t>Different Aspects of Cluster Validation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200" smtClean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sz="2000" smtClean="0">
                <a:solidFill>
                  <a:srgbClr val="FF0000"/>
                </a:solidFill>
              </a:rPr>
              <a:t>External Index:</a:t>
            </a:r>
            <a:r>
              <a:rPr lang="en-US" sz="2000" smtClean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smtClean="0"/>
              <a:t>Entropy </a:t>
            </a:r>
          </a:p>
          <a:p>
            <a:pPr marL="742950" lvl="1" indent="-285750"/>
            <a:r>
              <a:rPr lang="en-US" sz="2000" smtClean="0">
                <a:solidFill>
                  <a:srgbClr val="FF0000"/>
                </a:solidFill>
              </a:rPr>
              <a:t>Internal Index:</a:t>
            </a:r>
            <a:r>
              <a:rPr lang="en-US" sz="2000" smtClean="0"/>
              <a:t>  Used to measure the goodness of a clustering structure </a:t>
            </a:r>
            <a:r>
              <a:rPr lang="en-US" sz="2000" i="1" smtClean="0"/>
              <a:t>without</a:t>
            </a:r>
            <a:r>
              <a:rPr lang="en-US" sz="2000" smtClean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smtClean="0"/>
              <a:t>Sum of Squared Error (SSE)</a:t>
            </a:r>
          </a:p>
          <a:p>
            <a:pPr marL="742950" lvl="1" indent="-285750"/>
            <a:r>
              <a:rPr lang="en-US" sz="2000" smtClean="0">
                <a:solidFill>
                  <a:srgbClr val="FF0000"/>
                </a:solidFill>
              </a:rPr>
              <a:t>Relative Index:</a:t>
            </a:r>
            <a:r>
              <a:rPr lang="en-US" sz="2000" smtClean="0"/>
              <a:t> Used to compare two different clusterings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smtClean="0"/>
              <a:t>Often an external or internal index is used for this function, e.g., SSE or entropy</a:t>
            </a:r>
          </a:p>
          <a:p>
            <a:pPr marL="342900" indent="-342900"/>
            <a:r>
              <a:rPr lang="en-US" sz="2200" smtClean="0"/>
              <a:t>Sometimes these are referred to as </a:t>
            </a:r>
            <a:r>
              <a:rPr lang="en-US" sz="2200" smtClean="0">
                <a:solidFill>
                  <a:srgbClr val="FF0000"/>
                </a:solidFill>
              </a:rPr>
              <a:t>criteria</a:t>
            </a:r>
            <a:r>
              <a:rPr lang="en-US" sz="2200" smtClean="0"/>
              <a:t> instead of </a:t>
            </a:r>
            <a:r>
              <a:rPr lang="en-US" sz="2200" smtClean="0">
                <a:solidFill>
                  <a:srgbClr val="FF0000"/>
                </a:solidFill>
              </a:rPr>
              <a:t>indices</a:t>
            </a:r>
          </a:p>
          <a:p>
            <a:pPr marL="742950" lvl="1" indent="-285750"/>
            <a:r>
              <a:rPr lang="en-US" sz="1800" smtClean="0"/>
              <a:t>However, sometimes criterion is the general strategy and index is the numerical measure that implements the criterion.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Measures of Cluster Validity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sz="2400" smtClean="0"/>
              <a:t>Two matrices </a:t>
            </a:r>
          </a:p>
          <a:p>
            <a:pPr marL="990600" lvl="1" indent="-533400"/>
            <a:r>
              <a:rPr lang="en-US" sz="1800" smtClean="0"/>
              <a:t>Proximity Matrix</a:t>
            </a:r>
          </a:p>
          <a:p>
            <a:pPr marL="990600" lvl="1" indent="-533400"/>
            <a:r>
              <a:rPr lang="en-US" sz="1800" smtClean="0"/>
              <a:t>“Incidence” Matrix</a:t>
            </a:r>
          </a:p>
          <a:p>
            <a:pPr marL="1371600" lvl="2" indent="-457200"/>
            <a:r>
              <a:rPr lang="en-US" sz="1600" smtClean="0"/>
              <a:t>One row and one column for each data point</a:t>
            </a:r>
          </a:p>
          <a:p>
            <a:pPr marL="1371600" lvl="2" indent="-457200"/>
            <a:r>
              <a:rPr lang="en-US" sz="1600" smtClean="0"/>
              <a:t>An entry is 1 if the associated pair of points belong to the same cluster</a:t>
            </a:r>
          </a:p>
          <a:p>
            <a:pPr marL="1371600" lvl="2" indent="-457200"/>
            <a:r>
              <a:rPr lang="en-US" sz="1600" smtClean="0"/>
              <a:t>An entry is 0 if the associated pair of points belongs to different clusters</a:t>
            </a:r>
          </a:p>
          <a:p>
            <a:pPr marL="533400" indent="-533400"/>
            <a:r>
              <a:rPr lang="en-US" sz="2400" smtClean="0"/>
              <a:t>Compute the correlation between the two matrices</a:t>
            </a:r>
          </a:p>
          <a:p>
            <a:pPr marL="990600" lvl="1" indent="-533400"/>
            <a:r>
              <a:rPr lang="en-US" sz="1800" smtClean="0"/>
              <a:t>Since the matrices are symmetric, only the correlation between </a:t>
            </a:r>
            <a:br>
              <a:rPr lang="en-US" sz="1800" smtClean="0"/>
            </a:br>
            <a:r>
              <a:rPr lang="en-US" sz="1800" smtClean="0"/>
              <a:t>n(n-1) / 2 entries needs to be calculated.</a:t>
            </a:r>
          </a:p>
          <a:p>
            <a:pPr marL="533400" indent="-533400"/>
            <a:r>
              <a:rPr lang="en-US" sz="2400" smtClean="0"/>
              <a:t>High correlation indicates that points that belong to the same cluster are close to each other. </a:t>
            </a:r>
          </a:p>
          <a:p>
            <a:pPr marL="533400" indent="-533400"/>
            <a:r>
              <a:rPr lang="en-US" sz="2400" smtClean="0"/>
              <a:t>Not a good measure for some density or contiguity based clusters.</a:t>
            </a:r>
            <a:endParaRPr lang="en-US" sz="200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 dirty="0" smtClean="0"/>
              <a:t>Measuring Cluster Validity Via Correlation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Hierarchical Clustering</a:t>
            </a:r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p:oleObj spid="_x0000_s3074" name="VISIO" r:id="rId3" imgW="2752560" imgH="1960200" progId="">
              <p:embed/>
            </p:oleObj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p:oleObj spid="_x0000_s3075" name="VISIO" r:id="rId4" imgW="2761200" imgH="1794600" progId="">
              <p:embed/>
            </p:oleObj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p:oleObj spid="_x0000_s3076" name="VISIO" r:id="rId5" imgW="1380960" imgH="1779120" progId="">
              <p:embed/>
            </p:oleObj>
          </a:graphicData>
        </a:graphic>
      </p:graphicFrame>
      <p:graphicFrame>
        <p:nvGraphicFramePr>
          <p:cNvPr id="3077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p:oleObj spid="_x0000_s3077" name="VISIO" r:id="rId6" imgW="1473120" imgH="1760040" progId="">
              <p:embed/>
            </p:oleObj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Hierarchical Clustering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914400" y="5791200"/>
            <a:ext cx="3581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Hierarchical Clustering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Dendrogram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600" smtClean="0"/>
              <a:t>Order the similarity matrix with respect to cluster labels and inspect visually. </a:t>
            </a:r>
          </a:p>
          <a:p>
            <a:pPr marL="342900" indent="-342900"/>
            <a:endParaRPr lang="en-US" sz="260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sz="2800" smtClean="0"/>
              <a:t>Using Similarity Matrix for Cluster Validation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Using Similarity Matrix for Cluster Validation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Clusters in random data are not so crisp</a:t>
            </a:r>
          </a:p>
          <a:p>
            <a:endParaRPr lang="en-US" smtClean="0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DBSCAN</a:t>
            </a:r>
          </a:p>
        </p:txBody>
      </p:sp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400" smtClean="0"/>
              <a:t>Clusters in more complicated figures aren’t well separated</a:t>
            </a:r>
          </a:p>
          <a:p>
            <a:pPr marL="342900" indent="-342900"/>
            <a:r>
              <a:rPr lang="en-US" sz="2200" smtClean="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sz="2000" smtClean="0"/>
              <a:t>SSE</a:t>
            </a:r>
          </a:p>
          <a:p>
            <a:pPr marL="342900" indent="-342900"/>
            <a:r>
              <a:rPr lang="en-US" sz="2400" smtClean="0"/>
              <a:t>SSE is good for comparing two clusterings or two clusters (average SSE).</a:t>
            </a:r>
          </a:p>
          <a:p>
            <a:pPr marL="342900" indent="-342900"/>
            <a:r>
              <a:rPr lang="en-US" sz="2400" smtClean="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sz="2400" smtClean="0"/>
          </a:p>
          <a:p>
            <a:pPr marL="342900" indent="-342900"/>
            <a:endParaRPr lang="en-US" sz="240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Measures: SSE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/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/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4864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Cluster Cohesion</a:t>
            </a:r>
            <a:r>
              <a:rPr lang="en-US" smtClean="0">
                <a:solidFill>
                  <a:srgbClr val="FF9900"/>
                </a:solidFill>
              </a:rPr>
              <a:t>:</a:t>
            </a:r>
            <a:r>
              <a:rPr lang="en-US" smtClean="0"/>
              <a:t> Measures how closely related are objects in a cluster</a:t>
            </a:r>
          </a:p>
          <a:p>
            <a:pPr marL="742950" lvl="1" indent="-285750"/>
            <a:r>
              <a:rPr lang="en-US" sz="2000" smtClean="0"/>
              <a:t>Example: SSE</a:t>
            </a:r>
          </a:p>
          <a:p>
            <a:pPr marL="342900" indent="-342900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Cluster Separation</a:t>
            </a:r>
            <a:r>
              <a:rPr lang="en-US" smtClean="0"/>
              <a:t>: Measure how distinct or well-separated a cluster is from other clusters</a:t>
            </a:r>
          </a:p>
          <a:p>
            <a:pPr marL="342900" indent="-342900"/>
            <a:r>
              <a:rPr lang="en-US" sz="2400" smtClean="0"/>
              <a:t>Example: Squared Error</a:t>
            </a:r>
          </a:p>
          <a:p>
            <a:pPr marL="742950" lvl="1" indent="-285750"/>
            <a:r>
              <a:rPr lang="en-US" sz="2000" smtClean="0"/>
              <a:t>Cohesion is measured by the within cluster sum of squares (SSE)</a:t>
            </a:r>
          </a:p>
          <a:p>
            <a:pPr marL="742950" lvl="1" indent="-285750"/>
            <a:endParaRPr lang="en-US" sz="2000" smtClean="0"/>
          </a:p>
          <a:p>
            <a:pPr marL="742950" lvl="1" indent="-285750"/>
            <a:endParaRPr lang="en-US" sz="2000" smtClean="0"/>
          </a:p>
          <a:p>
            <a:pPr marL="742950" lvl="1" indent="-285750"/>
            <a:r>
              <a:rPr lang="en-US" sz="2000" smtClean="0"/>
              <a:t>Separation is measured by the between cluster sum of squares</a:t>
            </a:r>
          </a:p>
          <a:p>
            <a:pPr marL="742950" lvl="1" indent="-285750"/>
            <a:endParaRPr lang="en-US" sz="2000" smtClean="0"/>
          </a:p>
          <a:p>
            <a:pPr marL="1143000" lvl="2" indent="-228600"/>
            <a:endParaRPr lang="en-US" sz="1800" smtClean="0"/>
          </a:p>
          <a:p>
            <a:pPr lvl="3"/>
            <a:r>
              <a:rPr lang="en-US" sz="1800" smtClean="0"/>
              <a:t>Where |C</a:t>
            </a:r>
            <a:r>
              <a:rPr lang="en-US" sz="1800" baseline="-25000" smtClean="0"/>
              <a:t>i</a:t>
            </a:r>
            <a:r>
              <a:rPr lang="en-US" sz="1800" smtClean="0"/>
              <a:t>| is the size of cluster i </a:t>
            </a:r>
          </a:p>
          <a:p>
            <a:pPr marL="742950" lvl="1" indent="-285750">
              <a:buFont typeface="Arial" charset="0"/>
              <a:buNone/>
            </a:pPr>
            <a:endParaRPr lang="en-US" sz="200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2400" dirty="0" smtClean="0"/>
              <a:t>Internal Measures: Cohesion and Separation</a:t>
            </a:r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1828800" y="4038600"/>
          <a:ext cx="3294063" cy="906462"/>
        </p:xfrm>
        <a:graphic>
          <a:graphicData uri="http://schemas.openxmlformats.org/presentationml/2006/ole">
            <p:oleObj spid="_x0000_s16386" name="Equation" r:id="rId3" imgW="1384200" imgH="380880" progId="Equation.3">
              <p:embed/>
            </p:oleObj>
          </a:graphicData>
        </a:graphic>
      </p:graphicFrame>
      <p:graphicFrame>
        <p:nvGraphicFramePr>
          <p:cNvPr id="16387" name="Object 1"/>
          <p:cNvGraphicFramePr>
            <a:graphicFrameLocks noChangeAspect="1"/>
          </p:cNvGraphicFramePr>
          <p:nvPr/>
        </p:nvGraphicFramePr>
        <p:xfrm>
          <a:off x="1630363" y="5356225"/>
          <a:ext cx="3322637" cy="815975"/>
        </p:xfrm>
        <a:graphic>
          <a:graphicData uri="http://schemas.openxmlformats.org/presentationml/2006/ole">
            <p:oleObj spid="_x0000_s16387" name="Equation" r:id="rId4" imgW="13968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Internal Measures: Cohesion and Separation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Example: SSE</a:t>
            </a:r>
          </a:p>
          <a:p>
            <a:pPr lvl="1"/>
            <a:r>
              <a:rPr lang="en-US" sz="2000" smtClean="0"/>
              <a:t>BSS + WSS = constant</a:t>
            </a: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7421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7422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7423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17424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17425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  <a:r>
              <a:rPr lang="en-US" sz="1800" baseline="-25000"/>
              <a:t>1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  <a:r>
              <a:rPr lang="en-US" sz="1800" baseline="-25000"/>
              <a:t>2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  <a:endParaRPr lang="en-US" sz="1800" baseline="-25000"/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>
            <p:ph sz="half" idx="2"/>
          </p:nvPr>
        </p:nvGraphicFramePr>
        <p:xfrm>
          <a:off x="2667000" y="5029200"/>
          <a:ext cx="5867400" cy="1222375"/>
        </p:xfrm>
        <a:graphic>
          <a:graphicData uri="http://schemas.openxmlformats.org/presentationml/2006/ole">
            <p:oleObj spid="_x0000_s17410" name="Equation" r:id="rId3" imgW="3288960" imgH="685800" progId="Equation.3">
              <p:embed/>
            </p:oleObj>
          </a:graphicData>
        </a:graphic>
      </p:graphicFrame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381000" y="50292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K=2 clusters:</a:t>
            </a:r>
          </a:p>
        </p:txBody>
      </p:sp>
      <p:graphicFrame>
        <p:nvGraphicFramePr>
          <p:cNvPr id="17411" name="Object 1"/>
          <p:cNvGraphicFramePr>
            <a:graphicFrameLocks noChangeAspect="1"/>
          </p:cNvGraphicFramePr>
          <p:nvPr/>
        </p:nvGraphicFramePr>
        <p:xfrm>
          <a:off x="2690813" y="3502025"/>
          <a:ext cx="5233987" cy="1222375"/>
        </p:xfrm>
        <a:graphic>
          <a:graphicData uri="http://schemas.openxmlformats.org/presentationml/2006/ole">
            <p:oleObj spid="_x0000_s17411" name="Equation" r:id="rId4" imgW="2933640" imgH="685800" progId="Equation.3">
              <p:embed/>
            </p:oleObj>
          </a:graphicData>
        </a:graphic>
      </p:graphicFrame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K=1 cluster: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sz="2200" smtClean="0"/>
              <a:t>A proximity graph based approach can also be used for cohesion and separation.</a:t>
            </a:r>
          </a:p>
          <a:p>
            <a:pPr marL="742950" lvl="1" indent="-285750"/>
            <a:r>
              <a:rPr lang="en-US" sz="1800" smtClean="0"/>
              <a:t>Cluster cohesion is the sum of the weight of all links within a cluster.</a:t>
            </a:r>
          </a:p>
          <a:p>
            <a:pPr marL="742950" lvl="1" indent="-285750"/>
            <a:r>
              <a:rPr lang="en-US" sz="1800" smtClean="0"/>
              <a:t>Cluster separation is the sum of the weights between nodes in the cluster and nodes outside the cluster.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Internal Measures: Cohesion and Separation</a:t>
            </a:r>
          </a:p>
        </p:txBody>
      </p:sp>
      <p:sp>
        <p:nvSpPr>
          <p:cNvPr id="104452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8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2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8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9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80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81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82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6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8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9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cohesion</a:t>
            </a:r>
          </a:p>
        </p:txBody>
      </p:sp>
      <p:sp>
        <p:nvSpPr>
          <p:cNvPr id="104490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separation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sz="2000" smtClean="0"/>
              <a:t>Silhouette Coefficient combine ideas of both cohesion and separation, but for individual points, as well as clusters and clusterings</a:t>
            </a:r>
          </a:p>
          <a:p>
            <a:pPr marL="342900" indent="-342900">
              <a:spcBef>
                <a:spcPct val="0"/>
              </a:spcBef>
            </a:pPr>
            <a:r>
              <a:rPr lang="en-US" sz="2000" smtClean="0"/>
              <a:t>For an individual point, </a:t>
            </a:r>
            <a:r>
              <a:rPr lang="en-US" sz="2000" i="1" smtClean="0"/>
              <a:t>i</a:t>
            </a:r>
          </a:p>
          <a:p>
            <a:pPr marL="742950" lvl="1" indent="-285750"/>
            <a:r>
              <a:rPr lang="en-US" sz="1800" smtClean="0"/>
              <a:t>Calculate </a:t>
            </a:r>
            <a:r>
              <a:rPr lang="en-US" sz="1800" b="1" i="1" smtClean="0"/>
              <a:t>a</a:t>
            </a:r>
            <a:r>
              <a:rPr lang="en-US" sz="1800" smtClean="0"/>
              <a:t> = average distance of </a:t>
            </a:r>
            <a:r>
              <a:rPr lang="en-US" sz="1800" i="1" smtClean="0"/>
              <a:t>i</a:t>
            </a:r>
            <a:r>
              <a:rPr lang="en-US" sz="1800" smtClean="0"/>
              <a:t> to the points in its cluster</a:t>
            </a:r>
          </a:p>
          <a:p>
            <a:pPr marL="742950" lvl="1" indent="-285750"/>
            <a:r>
              <a:rPr lang="en-US" sz="1800" smtClean="0"/>
              <a:t>Calculate </a:t>
            </a:r>
            <a:r>
              <a:rPr lang="en-US" sz="1800" b="1" i="1" smtClean="0"/>
              <a:t>b</a:t>
            </a:r>
            <a:r>
              <a:rPr lang="en-US" sz="1800" smtClean="0"/>
              <a:t> = min (average distance of </a:t>
            </a:r>
            <a:r>
              <a:rPr lang="en-US" sz="1800" i="1" smtClean="0"/>
              <a:t>i </a:t>
            </a:r>
            <a:r>
              <a:rPr lang="en-US" sz="1800" smtClean="0"/>
              <a:t> to points in another cluster)</a:t>
            </a:r>
          </a:p>
          <a:p>
            <a:pPr marL="742950" lvl="1" indent="-285750"/>
            <a:r>
              <a:rPr lang="en-US" sz="1800" smtClean="0"/>
              <a:t>The silhouette coefficient for a point is then given by 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s = 1 – a/b   if a &lt; b,   </a:t>
            </a:r>
            <a:r>
              <a:rPr lang="en-US" sz="1400" smtClean="0"/>
              <a:t>(or s = b/a - 1    if a </a:t>
            </a:r>
            <a:r>
              <a:rPr lang="en-US" sz="1400" smtClean="0">
                <a:sym typeface="Symbol" pitchFamily="18" charset="2"/>
              </a:rPr>
              <a:t> </a:t>
            </a:r>
            <a:r>
              <a:rPr lang="en-US" sz="1400" smtClean="0"/>
              <a:t>b, not the usual case)</a:t>
            </a:r>
            <a:r>
              <a:rPr lang="en-US" sz="1800" smtClean="0"/>
              <a:t> </a:t>
            </a:r>
          </a:p>
          <a:p>
            <a:pPr marL="742950" lvl="1" indent="-285750"/>
            <a:endParaRPr lang="en-US" sz="1800" smtClean="0"/>
          </a:p>
          <a:p>
            <a:pPr marL="742950" lvl="1" indent="-285750"/>
            <a:r>
              <a:rPr lang="en-US" sz="1800" smtClean="0"/>
              <a:t>Typically between 0 and 1. </a:t>
            </a:r>
          </a:p>
          <a:p>
            <a:pPr marL="742950" lvl="1" indent="-285750"/>
            <a:r>
              <a:rPr lang="en-US" sz="1800" smtClean="0"/>
              <a:t>The closer to 1 the better.</a:t>
            </a:r>
          </a:p>
          <a:p>
            <a:pPr marL="342900" indent="-342900">
              <a:spcBef>
                <a:spcPct val="0"/>
              </a:spcBef>
            </a:pPr>
            <a:endParaRPr lang="en-US" sz="2200" smtClean="0"/>
          </a:p>
          <a:p>
            <a:pPr marL="342900" indent="-342900">
              <a:spcBef>
                <a:spcPct val="0"/>
              </a:spcBef>
            </a:pPr>
            <a:endParaRPr lang="en-US" sz="2200" smtClean="0"/>
          </a:p>
          <a:p>
            <a:pPr marL="342900" indent="-342900">
              <a:spcBef>
                <a:spcPct val="0"/>
              </a:spcBef>
            </a:pPr>
            <a:r>
              <a:rPr lang="en-US" sz="2200" smtClean="0"/>
              <a:t>Can calculate the Average Silhouette width for a cluster or a clustering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400" dirty="0" smtClean="0"/>
              <a:t>Internal Measures: Silhouette Coefficient</a:t>
            </a:r>
          </a:p>
        </p:txBody>
      </p:sp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4572000" y="3962400"/>
          <a:ext cx="2733675" cy="1098550"/>
        </p:xfrm>
        <a:graphic>
          <a:graphicData uri="http://schemas.openxmlformats.org/presentationml/2006/ole">
            <p:oleObj spid="_x0000_s18434" name="VISIO" r:id="rId3" imgW="3692160" imgH="1484640" progId="">
              <p:embed/>
            </p:oleObj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smtClean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smtClean="0"/>
              <a:t>   Without 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 smtClean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i="1" smtClean="0"/>
              <a:t>Algorithms for Clustering Data</a:t>
            </a:r>
            <a:r>
              <a:rPr lang="en-US" smtClean="0"/>
              <a:t>, Jain and Dubes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Final Comment on Cluster Validity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Anomaly/Outlier Detection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sz="2400" smtClean="0"/>
              <a:t>What are anomalies/outliers?</a:t>
            </a:r>
          </a:p>
          <a:p>
            <a:pPr marL="742950" lvl="1" indent="-285750"/>
            <a:r>
              <a:rPr lang="en-US" sz="2000" smtClean="0"/>
              <a:t>The set of data points that are considerably different than the remainder of the data</a:t>
            </a:r>
          </a:p>
          <a:p>
            <a:pPr marL="342900" indent="-342900"/>
            <a:r>
              <a:rPr lang="en-US" sz="2400" smtClean="0"/>
              <a:t>Variants of Anomaly/Outlier Detection Problems</a:t>
            </a:r>
          </a:p>
          <a:p>
            <a:pPr marL="742950" lvl="1" indent="-285750"/>
            <a:r>
              <a:rPr lang="en-US" sz="2000" smtClean="0"/>
              <a:t>Given a database D, find all the data points </a:t>
            </a:r>
            <a:r>
              <a:rPr lang="en-US" sz="2000" b="1" smtClean="0"/>
              <a:t>x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 D </a:t>
            </a:r>
            <a:r>
              <a:rPr lang="en-US" sz="2000" smtClean="0"/>
              <a:t>with anomaly scores greater than some threshold t</a:t>
            </a:r>
          </a:p>
          <a:p>
            <a:pPr marL="742950" lvl="1" indent="-285750"/>
            <a:r>
              <a:rPr lang="en-US" sz="2000" smtClean="0"/>
              <a:t>Given a database D, find all the data points </a:t>
            </a:r>
            <a:r>
              <a:rPr lang="en-US" sz="2000" b="1" smtClean="0"/>
              <a:t>x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 D </a:t>
            </a:r>
            <a:r>
              <a:rPr lang="en-US" sz="2000" smtClean="0"/>
              <a:t>having the top-n largest anomaly scores f(</a:t>
            </a:r>
            <a:r>
              <a:rPr lang="en-US" sz="2000" b="1" smtClean="0"/>
              <a:t>x</a:t>
            </a:r>
            <a:r>
              <a:rPr lang="en-US" sz="2000" smtClean="0"/>
              <a:t>)</a:t>
            </a:r>
          </a:p>
          <a:p>
            <a:pPr marL="742950" lvl="1" indent="-285750"/>
            <a:r>
              <a:rPr lang="en-US" sz="2000" smtClean="0"/>
              <a:t>Given a database D, containing mostly normal (but unlabeled) data points, and a test point </a:t>
            </a:r>
            <a:r>
              <a:rPr lang="en-US" sz="2000" b="1" smtClean="0"/>
              <a:t>x</a:t>
            </a:r>
            <a:r>
              <a:rPr lang="en-US" sz="2000" smtClean="0"/>
              <a:t>, compute the anomaly score of </a:t>
            </a:r>
            <a:r>
              <a:rPr lang="en-US" sz="2000" b="1" smtClean="0"/>
              <a:t>x</a:t>
            </a:r>
            <a:r>
              <a:rPr lang="en-US" sz="2000" smtClean="0"/>
              <a:t> with respect to D</a:t>
            </a:r>
          </a:p>
          <a:p>
            <a:pPr marL="342900" indent="-342900"/>
            <a:r>
              <a:rPr lang="en-US" sz="2400" smtClean="0"/>
              <a:t>Applications: </a:t>
            </a:r>
          </a:p>
          <a:p>
            <a:pPr marL="742950" lvl="1" indent="-285750"/>
            <a:r>
              <a:rPr lang="en-US" sz="2000" smtClean="0"/>
              <a:t>Credit card fraud detection, telecommunication fraud detection, network intrusion detection, fault detection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Anomaly Detection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How many outliers are there in the data?</a:t>
            </a:r>
          </a:p>
          <a:p>
            <a:pPr lvl="1"/>
            <a:r>
              <a:rPr lang="en-US" dirty="0" smtClean="0"/>
              <a:t>Method is unsupervised</a:t>
            </a:r>
          </a:p>
          <a:p>
            <a:pPr lvl="2"/>
            <a:r>
              <a:rPr lang="en-US" dirty="0" smtClean="0"/>
              <a:t> Validation can be quite challenging (just like for clustering)</a:t>
            </a:r>
          </a:p>
          <a:p>
            <a:pPr lvl="1"/>
            <a:r>
              <a:rPr lang="en-US" dirty="0" smtClean="0"/>
              <a:t>Finding needle in a haystack</a:t>
            </a:r>
          </a:p>
          <a:p>
            <a:endParaRPr lang="en-US" dirty="0" smtClean="0"/>
          </a:p>
          <a:p>
            <a:r>
              <a:rPr lang="en-US" dirty="0" smtClean="0"/>
              <a:t>Working assumption:</a:t>
            </a:r>
          </a:p>
          <a:p>
            <a:pPr lvl="1"/>
            <a:r>
              <a:rPr lang="en-US" dirty="0" smtClean="0"/>
              <a:t>There are considerably more “normal” observations than “abnormal” observations (outliers/anomalies) in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Other Distinctions Between Sets of Clusters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mtClean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In non-exclusive clusterings, points may belong to multiple clusters.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Can represent multiple classes or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mtClean="0"/>
              <a:t>Fuzzy versus non-fuzzy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mtClean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In some cases, we only want to cluster some of the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mtClean="0"/>
              <a:t>Heterogeneous versus homogeneous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 smtClean="0"/>
              <a:t>Cluster of widely different sizes, shapes, and densities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2025" y="2590800"/>
            <a:ext cx="4371975" cy="360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Anomaly Detection Schemes 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 marL="342900" indent="-342900"/>
            <a:r>
              <a:rPr lang="en-US" sz="2400" smtClean="0"/>
              <a:t>General Steps</a:t>
            </a:r>
          </a:p>
          <a:p>
            <a:pPr marL="742950" lvl="1" indent="-285750"/>
            <a:r>
              <a:rPr lang="en-US" sz="2000" smtClean="0"/>
              <a:t>Build a profile of the “normal” behavior</a:t>
            </a:r>
          </a:p>
          <a:p>
            <a:pPr marL="1143000" lvl="2" indent="-228600"/>
            <a:r>
              <a:rPr lang="en-US" sz="1800" smtClean="0"/>
              <a:t>Profile can be patterns or summary statistics for the overall population</a:t>
            </a:r>
          </a:p>
          <a:p>
            <a:pPr marL="742950" lvl="1" indent="-285750"/>
            <a:r>
              <a:rPr lang="en-US" sz="2000" smtClean="0"/>
              <a:t>Use the “normal” profile to detect anomalies</a:t>
            </a:r>
          </a:p>
          <a:p>
            <a:pPr marL="1143000" lvl="2" indent="-228600"/>
            <a:r>
              <a:rPr lang="en-US" sz="1800" smtClean="0"/>
              <a:t>Anomalies are observations whose characteristics</a:t>
            </a:r>
            <a:br>
              <a:rPr lang="en-US" sz="1800" smtClean="0"/>
            </a:br>
            <a:r>
              <a:rPr lang="en-US" sz="1800" smtClean="0"/>
              <a:t>differ significantly from the normal profile</a:t>
            </a:r>
          </a:p>
          <a:p>
            <a:pPr marL="742950" lvl="1" indent="-285750"/>
            <a:endParaRPr lang="en-US" sz="2000" smtClean="0"/>
          </a:p>
          <a:p>
            <a:pPr marL="342900" indent="-342900"/>
            <a:r>
              <a:rPr lang="en-US" sz="2400" smtClean="0"/>
              <a:t>Types of anomaly detection </a:t>
            </a:r>
            <a:br>
              <a:rPr lang="en-US" sz="2400" smtClean="0"/>
            </a:br>
            <a:r>
              <a:rPr lang="en-US" sz="2400" smtClean="0"/>
              <a:t>schemes</a:t>
            </a:r>
          </a:p>
          <a:p>
            <a:pPr marL="742950" lvl="1" indent="-285750"/>
            <a:r>
              <a:rPr lang="en-US" sz="2000" smtClean="0"/>
              <a:t>Graphical &amp; Statistical-based</a:t>
            </a:r>
          </a:p>
          <a:p>
            <a:pPr marL="742950" lvl="1" indent="-285750"/>
            <a:r>
              <a:rPr lang="en-US" sz="2000" smtClean="0"/>
              <a:t>Distance-based</a:t>
            </a:r>
          </a:p>
          <a:p>
            <a:pPr marL="742950" lvl="1" indent="-285750"/>
            <a:r>
              <a:rPr lang="en-US" sz="2000" smtClean="0"/>
              <a:t>Model-based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334000" y="4114800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467600" y="3810000"/>
            <a:ext cx="381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8839200" y="5334000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6172200" y="5486400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029200" y="3581400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mtClean="0"/>
              <a:t>Assume a parametric model describing the distribution of the data (e.g., normal distribution) </a:t>
            </a:r>
          </a:p>
          <a:p>
            <a:pPr lvl="4">
              <a:lnSpc>
                <a:spcPct val="90000"/>
              </a:lnSpc>
            </a:pPr>
            <a:endParaRPr lang="en-US" smtClean="0"/>
          </a:p>
          <a:p>
            <a:pPr marL="342900" indent="-342900">
              <a:lnSpc>
                <a:spcPct val="90000"/>
              </a:lnSpc>
            </a:pPr>
            <a:r>
              <a:rPr lang="en-US" smtClean="0"/>
              <a:t>Apply a statistical test that depends on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mtClean="0"/>
              <a:t>Data distribution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mtClean="0"/>
              <a:t>Parameter of distribution (e.g., mean, variance)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mtClean="0"/>
              <a:t>Number of expected outliers (confidence limit)</a:t>
            </a:r>
          </a:p>
        </p:txBody>
      </p:sp>
      <p:pic>
        <p:nvPicPr>
          <p:cNvPr id="10244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5257800"/>
            <a:ext cx="220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Grubbs’ Test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Detect outliers in univariate data</a:t>
            </a:r>
          </a:p>
          <a:p>
            <a:r>
              <a:rPr lang="en-US" smtClean="0"/>
              <a:t>Assume data comes from normal distribution</a:t>
            </a:r>
          </a:p>
          <a:p>
            <a:r>
              <a:rPr lang="en-US" smtClean="0"/>
              <a:t>Detects one outlier at a time, remove the outlier, and repeat</a:t>
            </a:r>
          </a:p>
          <a:p>
            <a:pPr lvl="1"/>
            <a:r>
              <a:rPr lang="en-US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There is no outlier in data</a:t>
            </a:r>
          </a:p>
          <a:p>
            <a:pPr lvl="1"/>
            <a:r>
              <a:rPr lang="en-US" smtClean="0"/>
              <a:t>H</a:t>
            </a:r>
            <a:r>
              <a:rPr lang="en-US" baseline="-25000" smtClean="0"/>
              <a:t>A</a:t>
            </a:r>
            <a:r>
              <a:rPr lang="en-US" smtClean="0"/>
              <a:t>: There is at least one outlier</a:t>
            </a:r>
          </a:p>
          <a:p>
            <a:r>
              <a:rPr lang="en-US" smtClean="0"/>
              <a:t>Grubbs’ test statistic: </a:t>
            </a:r>
          </a:p>
          <a:p>
            <a:endParaRPr lang="en-US" smtClean="0"/>
          </a:p>
          <a:p>
            <a:r>
              <a:rPr lang="en-US" smtClean="0"/>
              <a:t>Reject H</a:t>
            </a:r>
            <a:r>
              <a:rPr lang="en-US" baseline="-25000" smtClean="0"/>
              <a:t>0</a:t>
            </a:r>
            <a:r>
              <a:rPr lang="en-US" smtClean="0"/>
              <a:t> if: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5334000" y="4038600"/>
          <a:ext cx="2286000" cy="1020763"/>
        </p:xfrm>
        <a:graphic>
          <a:graphicData uri="http://schemas.openxmlformats.org/presentationml/2006/ole">
            <p:oleObj spid="_x0000_s94210" name="Equation" r:id="rId3" imgW="1054080" imgH="469800" progId="Equation.3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2971800" y="5186363"/>
          <a:ext cx="3886200" cy="1214437"/>
        </p:xfrm>
        <a:graphic>
          <a:graphicData uri="http://schemas.openxmlformats.org/presentationml/2006/ole">
            <p:oleObj spid="_x0000_s94211" name="Equation" r:id="rId4" imgW="1828800" imgH="571320" progId="Equation.3">
              <p:embed/>
            </p:oleObj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Statistical-based – Likelihood Approach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Assume the data set D contains samples from a mixture of two probability distributions: </a:t>
            </a:r>
          </a:p>
          <a:p>
            <a:pPr lvl="1"/>
            <a:r>
              <a:rPr lang="en-US" smtClean="0"/>
              <a:t>M (majority distribution) </a:t>
            </a:r>
          </a:p>
          <a:p>
            <a:pPr lvl="1"/>
            <a:r>
              <a:rPr lang="en-US" smtClean="0"/>
              <a:t>A (anomalous distribution)</a:t>
            </a:r>
          </a:p>
          <a:p>
            <a:r>
              <a:rPr lang="en-US" smtClean="0"/>
              <a:t>General Approach:</a:t>
            </a:r>
          </a:p>
          <a:p>
            <a:pPr lvl="1"/>
            <a:r>
              <a:rPr lang="en-US" smtClean="0"/>
              <a:t>Initially, assume all the data points belong to M</a:t>
            </a:r>
          </a:p>
          <a:p>
            <a:pPr lvl="1"/>
            <a:r>
              <a:rPr lang="en-US" smtClean="0"/>
              <a:t>Let L</a:t>
            </a:r>
            <a:r>
              <a:rPr lang="en-US" baseline="-25000" smtClean="0"/>
              <a:t>t</a:t>
            </a:r>
            <a:r>
              <a:rPr lang="en-US" smtClean="0"/>
              <a:t>(D) be the log likelihood of D at time t</a:t>
            </a:r>
          </a:p>
          <a:p>
            <a:pPr lvl="1"/>
            <a:r>
              <a:rPr lang="en-US" smtClean="0"/>
              <a:t>For each point x</a:t>
            </a:r>
            <a:r>
              <a:rPr lang="en-US" baseline="-25000" smtClean="0"/>
              <a:t>t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that belongs to M, move it to A</a:t>
            </a:r>
            <a:endParaRPr lang="en-US" smtClean="0"/>
          </a:p>
          <a:p>
            <a:pPr lvl="2"/>
            <a:r>
              <a:rPr lang="en-US" smtClean="0"/>
              <a:t> Let L</a:t>
            </a:r>
            <a:r>
              <a:rPr lang="en-US" baseline="-25000" smtClean="0"/>
              <a:t>t+1</a:t>
            </a:r>
            <a:r>
              <a:rPr lang="en-US" smtClean="0"/>
              <a:t> (D) be the new log likelihood.</a:t>
            </a:r>
          </a:p>
          <a:p>
            <a:pPr lvl="2"/>
            <a:r>
              <a:rPr lang="en-US" smtClean="0"/>
              <a:t> Compute the difference, </a:t>
            </a:r>
            <a:r>
              <a:rPr lang="en-US" smtClean="0">
                <a:sym typeface="Symbol" pitchFamily="18" charset="2"/>
              </a:rPr>
              <a:t> = </a:t>
            </a:r>
            <a:r>
              <a:rPr lang="en-US" smtClean="0"/>
              <a:t>L</a:t>
            </a:r>
            <a:r>
              <a:rPr lang="en-US" baseline="-25000" smtClean="0"/>
              <a:t>t</a:t>
            </a:r>
            <a:r>
              <a:rPr lang="en-US" smtClean="0"/>
              <a:t>(D) – L</a:t>
            </a:r>
            <a:r>
              <a:rPr lang="en-US" baseline="-25000" smtClean="0"/>
              <a:t>t+1</a:t>
            </a:r>
            <a:r>
              <a:rPr lang="en-US" smtClean="0"/>
              <a:t> (D)</a:t>
            </a:r>
          </a:p>
          <a:p>
            <a:pPr lvl="2"/>
            <a:r>
              <a:rPr lang="en-US" smtClean="0"/>
              <a:t> If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 &gt; c  (some threshold), then x</a:t>
            </a:r>
            <a:r>
              <a:rPr lang="en-US" baseline="-25000" smtClean="0"/>
              <a:t>t</a:t>
            </a:r>
            <a:r>
              <a:rPr lang="en-US" smtClean="0"/>
              <a:t> is declared as an anomaly and moved permanently from M to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Statistical-based – Likelihood Approach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ym typeface="Symbol" pitchFamily="18" charset="2"/>
              </a:rPr>
              <a:t>Data distribution, D = (1 – ) M +  A</a:t>
            </a:r>
          </a:p>
          <a:p>
            <a:r>
              <a:rPr lang="en-US" sz="2400" dirty="0" smtClean="0">
                <a:sym typeface="Symbol" pitchFamily="18" charset="2"/>
              </a:rPr>
              <a:t>M is a probability distribution estimated from data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Can be based on any modeling method (naïve </a:t>
            </a:r>
            <a:r>
              <a:rPr lang="en-US" sz="2400" dirty="0" err="1" smtClean="0">
                <a:sym typeface="Symbol" pitchFamily="18" charset="2"/>
              </a:rPr>
              <a:t>Bayes</a:t>
            </a:r>
            <a:r>
              <a:rPr lang="en-US" sz="2400" dirty="0" smtClean="0">
                <a:sym typeface="Symbol" pitchFamily="18" charset="2"/>
              </a:rPr>
              <a:t>, maximum entropy, etc)</a:t>
            </a:r>
          </a:p>
          <a:p>
            <a:r>
              <a:rPr lang="en-US" sz="2400" dirty="0" smtClean="0">
                <a:sym typeface="Symbol" pitchFamily="18" charset="2"/>
              </a:rPr>
              <a:t>A is initially assumed to be uniform distribution</a:t>
            </a:r>
          </a:p>
          <a:p>
            <a:r>
              <a:rPr lang="en-US" sz="2400" dirty="0" smtClean="0">
                <a:sym typeface="Symbol" pitchFamily="18" charset="2"/>
              </a:rPr>
              <a:t>Likelihood at time t: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381000" y="4191000"/>
          <a:ext cx="8229600" cy="1795463"/>
        </p:xfrm>
        <a:graphic>
          <a:graphicData uri="http://schemas.openxmlformats.org/presentationml/2006/ole">
            <p:oleObj spid="_x0000_s95234" name="Equation" r:id="rId3" imgW="407664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Limitations of Statistical Approaches </a:t>
            </a:r>
          </a:p>
        </p:txBody>
      </p:sp>
      <p:sp>
        <p:nvSpPr>
          <p:cNvPr id="1229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Most of the tests are for a single attribute</a:t>
            </a:r>
          </a:p>
          <a:p>
            <a:pPr lvl="3"/>
            <a:endParaRPr lang="en-US" smtClean="0"/>
          </a:p>
          <a:p>
            <a:r>
              <a:rPr lang="en-US" smtClean="0"/>
              <a:t>In many cases, data distribution may not be known</a:t>
            </a:r>
          </a:p>
          <a:p>
            <a:pPr lvl="3"/>
            <a:endParaRPr lang="en-US" smtClean="0"/>
          </a:p>
          <a:p>
            <a:r>
              <a:rPr lang="en-US" smtClean="0"/>
              <a:t>For high dimensional data, it may be difficult to estimate the true distribution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Distance-based Approaches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mtClean="0"/>
              <a:t>Data is represented as a vector of features</a:t>
            </a:r>
          </a:p>
          <a:p>
            <a:pPr lvl="4"/>
            <a:endParaRPr lang="en-US" smtClean="0"/>
          </a:p>
          <a:p>
            <a:pPr marL="342900" indent="-342900"/>
            <a:r>
              <a:rPr lang="en-US" smtClean="0"/>
              <a:t>Three major approaches</a:t>
            </a:r>
          </a:p>
          <a:p>
            <a:pPr marL="742950" lvl="1" indent="-285750"/>
            <a:r>
              <a:rPr lang="en-US" smtClean="0"/>
              <a:t>Nearest-neighbor based</a:t>
            </a:r>
          </a:p>
          <a:p>
            <a:pPr marL="742950" lvl="1" indent="-285750"/>
            <a:r>
              <a:rPr lang="en-US" smtClean="0"/>
              <a:t>Density based</a:t>
            </a:r>
          </a:p>
          <a:p>
            <a:pPr marL="742950" lvl="1" indent="-285750"/>
            <a:r>
              <a:rPr lang="en-US" smtClean="0"/>
              <a:t>Clustering based</a:t>
            </a:r>
          </a:p>
          <a:p>
            <a:pPr lvl="4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 smtClean="0"/>
              <a:t>Approach:</a:t>
            </a:r>
          </a:p>
          <a:p>
            <a:pPr marL="742950" lvl="1" indent="-285750"/>
            <a:r>
              <a:rPr lang="en-US" dirty="0" smtClean="0"/>
              <a:t>Compute the distance between every pair of data points</a:t>
            </a:r>
          </a:p>
          <a:p>
            <a:pPr lvl="4"/>
            <a:endParaRPr lang="en-US" dirty="0" smtClean="0"/>
          </a:p>
          <a:p>
            <a:pPr marL="742950" lvl="1" indent="-285750"/>
            <a:r>
              <a:rPr lang="en-US" dirty="0" smtClean="0"/>
              <a:t>There are various ways to define outliers:</a:t>
            </a:r>
          </a:p>
          <a:p>
            <a:pPr marL="1143000" lvl="2" indent="-228600"/>
            <a:r>
              <a:rPr lang="en-US" dirty="0" smtClean="0"/>
              <a:t>Data points for which there are fewer than </a:t>
            </a:r>
            <a:r>
              <a:rPr lang="en-US" i="1" dirty="0" smtClean="0"/>
              <a:t>p</a:t>
            </a:r>
            <a:r>
              <a:rPr lang="en-US" dirty="0" smtClean="0"/>
              <a:t> neighboring points within a distance </a:t>
            </a:r>
            <a:r>
              <a:rPr lang="en-US" i="1" dirty="0" smtClean="0"/>
              <a:t>D</a:t>
            </a:r>
          </a:p>
          <a:p>
            <a:pPr lvl="4"/>
            <a:endParaRPr lang="en-US" dirty="0" smtClean="0"/>
          </a:p>
          <a:p>
            <a:pPr marL="1143000" lvl="2" indent="-228600"/>
            <a:r>
              <a:rPr lang="en-US" dirty="0" smtClean="0"/>
              <a:t>The top n data points whose distance to the </a:t>
            </a:r>
            <a:r>
              <a:rPr lang="en-US" dirty="0" err="1" smtClean="0"/>
              <a:t>kth</a:t>
            </a:r>
            <a:r>
              <a:rPr lang="en-US" dirty="0" smtClean="0"/>
              <a:t> nearest neighbor is greatest</a:t>
            </a:r>
          </a:p>
          <a:p>
            <a:pPr lvl="4"/>
            <a:endParaRPr lang="en-US" dirty="0" smtClean="0"/>
          </a:p>
          <a:p>
            <a:pPr marL="1143000" lvl="2" indent="-228600"/>
            <a:r>
              <a:rPr lang="en-US" dirty="0" smtClean="0"/>
              <a:t>The top n data points whose average distance to the k nearest neighbors is greatest </a:t>
            </a:r>
          </a:p>
          <a:p>
            <a:pPr marL="1143000" lvl="2" indent="-228600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d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Density-based: LOF approach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133600"/>
          </a:xfrm>
        </p:spPr>
        <p:txBody>
          <a:bodyPr/>
          <a:lstStyle/>
          <a:p>
            <a:pPr marL="342900" indent="-342900"/>
            <a:r>
              <a:rPr lang="en-US" sz="2400" smtClean="0"/>
              <a:t>For each point, compute the density of its local neighborhood</a:t>
            </a:r>
          </a:p>
          <a:p>
            <a:pPr marL="342900" indent="-342900"/>
            <a:r>
              <a:rPr lang="en-US" sz="2400" smtClean="0"/>
              <a:t>Compute local outlier factor (LOF) of a sample </a:t>
            </a:r>
            <a:r>
              <a:rPr lang="en-US" sz="2400" i="1" smtClean="0"/>
              <a:t>p</a:t>
            </a:r>
            <a:r>
              <a:rPr lang="en-US" sz="2400" smtClean="0"/>
              <a:t> as the average of the ratios of the density of sample </a:t>
            </a:r>
            <a:r>
              <a:rPr lang="en-US" sz="2400" i="1" smtClean="0"/>
              <a:t>p</a:t>
            </a:r>
            <a:r>
              <a:rPr lang="en-US" sz="2400" smtClean="0"/>
              <a:t> and the density of its nearest neighbors</a:t>
            </a:r>
          </a:p>
          <a:p>
            <a:pPr marL="342900" indent="-342900"/>
            <a:r>
              <a:rPr lang="en-US" sz="2400" smtClean="0"/>
              <a:t>Outliers are points with largest LOF value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3322638"/>
            <a:ext cx="3505200" cy="3001962"/>
            <a:chOff x="1626" y="1932"/>
            <a:chExt cx="3476" cy="2930"/>
          </a:xfrm>
        </p:grpSpPr>
        <p:pic>
          <p:nvPicPr>
            <p:cNvPr id="18438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sz="16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8440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5181600" y="4114800"/>
            <a:ext cx="33528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In the NN approach, p</a:t>
            </a:r>
            <a:r>
              <a:rPr lang="en-US" sz="2000" b="0" baseline="-25000">
                <a:latin typeface="Tahoma" pitchFamily="34" charset="0"/>
              </a:rPr>
              <a:t>2</a:t>
            </a:r>
            <a:r>
              <a:rPr lang="en-US" sz="2000" b="0">
                <a:latin typeface="Tahoma" pitchFamily="34" charset="0"/>
              </a:rPr>
              <a:t> is not considered as outlier, while LOF approach find both p</a:t>
            </a:r>
            <a:r>
              <a:rPr lang="en-US" sz="2000" b="0" baseline="-25000">
                <a:latin typeface="Tahoma" pitchFamily="34" charset="0"/>
              </a:rPr>
              <a:t>1</a:t>
            </a:r>
            <a:r>
              <a:rPr lang="en-US" sz="2000" b="0">
                <a:latin typeface="Tahoma" pitchFamily="34" charset="0"/>
              </a:rPr>
              <a:t> and p</a:t>
            </a:r>
            <a:r>
              <a:rPr lang="en-US" sz="2000" b="0" baseline="-25000">
                <a:latin typeface="Tahoma" pitchFamily="34" charset="0"/>
              </a:rPr>
              <a:t>2 </a:t>
            </a:r>
            <a:r>
              <a:rPr lang="en-US" sz="2000" b="0">
                <a:latin typeface="Tahoma" pitchFamily="34" charset="0"/>
              </a:rPr>
              <a:t>as outliers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Clustering-Based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491037" cy="5181600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altLang="zh-CN" smtClean="0">
                <a:ea typeface="SimSun" pitchFamily="2" charset="-122"/>
              </a:rPr>
              <a:t>Basic idea:</a:t>
            </a:r>
          </a:p>
          <a:p>
            <a:pPr marL="742950" lvl="1" indent="-285750"/>
            <a:r>
              <a:rPr lang="en-US" altLang="zh-CN" smtClean="0">
                <a:ea typeface="SimSun" pitchFamily="2" charset="-122"/>
              </a:rPr>
              <a:t>Cluster the data into groups of different density</a:t>
            </a:r>
          </a:p>
          <a:p>
            <a:pPr marL="742950" lvl="1" indent="-285750"/>
            <a:r>
              <a:rPr lang="en-US" altLang="zh-CN" smtClean="0">
                <a:ea typeface="SimSun" pitchFamily="2" charset="-122"/>
              </a:rPr>
              <a:t>Choose points in small cluster as </a:t>
            </a:r>
            <a:r>
              <a:rPr lang="en-US" altLang="zh-CN" smtClean="0">
                <a:ea typeface="SimSun" pitchFamily="2" charset="-122"/>
                <a:sym typeface="Wingdings" pitchFamily="2" charset="2"/>
              </a:rPr>
              <a:t>candidate outliers</a:t>
            </a:r>
            <a:endParaRPr lang="en-US" altLang="zh-CN" smtClean="0">
              <a:ea typeface="SimSun" pitchFamily="2" charset="-122"/>
            </a:endParaRPr>
          </a:p>
          <a:p>
            <a:pPr marL="742950" lvl="1" indent="-285750"/>
            <a:r>
              <a:rPr lang="en-US" altLang="zh-CN" smtClean="0">
                <a:ea typeface="SimSun" pitchFamily="2" charset="-122"/>
              </a:rPr>
              <a:t>Compute the distance between candidate points and non-candidate clusters. </a:t>
            </a:r>
          </a:p>
          <a:p>
            <a:pPr marL="1143000" lvl="2" indent="-228600"/>
            <a:r>
              <a:rPr lang="en-US" altLang="zh-CN" smtClean="0">
                <a:ea typeface="SimSun" pitchFamily="2" charset="-122"/>
              </a:rPr>
              <a:t>If candidate points are far from all other non-candidate points, they are outliers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954213"/>
            <a:ext cx="3733800" cy="3074987"/>
            <a:chOff x="3264" y="1231"/>
            <a:chExt cx="2352" cy="1937"/>
          </a:xfrm>
        </p:grpSpPr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Clusters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 Well-separated clusters</a:t>
            </a:r>
          </a:p>
          <a:p>
            <a:endParaRPr lang="en-US" sz="2400" smtClean="0"/>
          </a:p>
          <a:p>
            <a:r>
              <a:rPr lang="en-US" sz="2400" smtClean="0"/>
              <a:t> Center-based clusters</a:t>
            </a:r>
          </a:p>
          <a:p>
            <a:endParaRPr lang="en-US" sz="2400" smtClean="0"/>
          </a:p>
          <a:p>
            <a:r>
              <a:rPr lang="en-US" sz="2400" smtClean="0"/>
              <a:t> Contiguous clusters</a:t>
            </a:r>
          </a:p>
          <a:p>
            <a:endParaRPr lang="en-US" sz="2400" smtClean="0"/>
          </a:p>
          <a:p>
            <a:r>
              <a:rPr lang="en-US" sz="2400" smtClean="0"/>
              <a:t> Density-based clusters</a:t>
            </a:r>
          </a:p>
          <a:p>
            <a:endParaRPr lang="en-US" sz="2400" smtClean="0"/>
          </a:p>
          <a:p>
            <a:r>
              <a:rPr lang="en-US" sz="2400" smtClean="0"/>
              <a:t>Property or Conceptual</a:t>
            </a:r>
          </a:p>
          <a:p>
            <a:endParaRPr lang="en-US" sz="2400" smtClean="0"/>
          </a:p>
          <a:p>
            <a:r>
              <a:rPr lang="en-US" sz="2400" smtClean="0"/>
              <a:t>Described by an Objective Function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4018</Words>
  <Application>Microsoft Office PowerPoint</Application>
  <PresentationFormat>On-screen Show (4:3)</PresentationFormat>
  <Paragraphs>833</Paragraphs>
  <Slides>90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Office Theme</vt:lpstr>
      <vt:lpstr>Document</vt:lpstr>
      <vt:lpstr>VISIO</vt:lpstr>
      <vt:lpstr>Bitmap Image</vt:lpstr>
      <vt:lpstr>Visio</vt:lpstr>
      <vt:lpstr>Worksheet</vt:lpstr>
      <vt:lpstr>Equation</vt:lpstr>
      <vt:lpstr>Clustering</vt:lpstr>
      <vt:lpstr>What is Cluster Analysis?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Types of Clusters: Objective Function …</vt:lpstr>
      <vt:lpstr>Characteristics of the Input Data Are Important</vt:lpstr>
      <vt:lpstr>Clustering Algorithms</vt:lpstr>
      <vt:lpstr>K-means Clustering</vt:lpstr>
      <vt:lpstr>K-means Clustering – Details</vt:lpstr>
      <vt:lpstr>Problems with Selecting Initial Points</vt:lpstr>
      <vt:lpstr>Solutions to Initial Centroids Problem</vt:lpstr>
      <vt:lpstr>Handling Empty Clusters</vt:lpstr>
      <vt:lpstr>Pre-processing and Post-processing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Cluster Validity </vt:lpstr>
      <vt:lpstr>Different Aspects of Cluster Validation</vt:lpstr>
      <vt:lpstr>Measures of Cluster Validity</vt:lpstr>
      <vt:lpstr>Measuring Cluster Validity Via Correlation</vt:lpstr>
      <vt:lpstr>Using Similarity Matrix for Cluster Validation</vt:lpstr>
      <vt:lpstr>Using Similarity Matrix for Cluster Validation</vt:lpstr>
      <vt:lpstr>Internal Measures: SSE</vt:lpstr>
      <vt:lpstr>Internal Measures: Cohesion and Separation</vt:lpstr>
      <vt:lpstr>Internal Measures: Cohesion and Separation</vt:lpstr>
      <vt:lpstr>Internal Measures: Cohesion and Separation</vt:lpstr>
      <vt:lpstr>Internal Measures: Silhouette Coefficient</vt:lpstr>
      <vt:lpstr>Final Comment on Cluster Validity</vt:lpstr>
      <vt:lpstr>Anomaly/Outlier Detection</vt:lpstr>
      <vt:lpstr>Anomaly Detection</vt:lpstr>
      <vt:lpstr>Anomaly Detection Schemes </vt:lpstr>
      <vt:lpstr>Statistical Approaches</vt:lpstr>
      <vt:lpstr>Grubbs’ Test</vt:lpstr>
      <vt:lpstr>Statistical-based – Likelihood Approach</vt:lpstr>
      <vt:lpstr>Statistical-based – Likelihood Approach</vt:lpstr>
      <vt:lpstr>Limitations of Statistical Approaches </vt:lpstr>
      <vt:lpstr>Distance-based Approaches</vt:lpstr>
      <vt:lpstr>Nearest-Neighbor Based Approach</vt:lpstr>
      <vt:lpstr>Density-based: LOF approach</vt:lpstr>
      <vt:lpstr>Clustering-Based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Pabitra Mitra</dc:creator>
  <cp:lastModifiedBy>Dinabandhu</cp:lastModifiedBy>
  <cp:revision>7</cp:revision>
  <dcterms:created xsi:type="dcterms:W3CDTF">2006-08-16T00:00:00Z</dcterms:created>
  <dcterms:modified xsi:type="dcterms:W3CDTF">2017-03-30T05:42:59Z</dcterms:modified>
</cp:coreProperties>
</file>