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1"/>
  </p:notesMasterIdLst>
  <p:sldIdLst>
    <p:sldId id="256" r:id="rId2"/>
    <p:sldId id="343" r:id="rId3"/>
    <p:sldId id="345" r:id="rId4"/>
    <p:sldId id="346" r:id="rId5"/>
    <p:sldId id="367" r:id="rId6"/>
    <p:sldId id="348" r:id="rId7"/>
    <p:sldId id="287" r:id="rId8"/>
    <p:sldId id="352" r:id="rId9"/>
    <p:sldId id="353" r:id="rId10"/>
    <p:sldId id="354" r:id="rId11"/>
    <p:sldId id="288" r:id="rId12"/>
    <p:sldId id="359" r:id="rId13"/>
    <p:sldId id="360" r:id="rId14"/>
    <p:sldId id="369" r:id="rId15"/>
    <p:sldId id="261" r:id="rId16"/>
    <p:sldId id="350" r:id="rId17"/>
    <p:sldId id="355" r:id="rId18"/>
    <p:sldId id="361" r:id="rId19"/>
    <p:sldId id="362" r:id="rId20"/>
    <p:sldId id="364" r:id="rId21"/>
    <p:sldId id="370" r:id="rId22"/>
    <p:sldId id="371" r:id="rId23"/>
    <p:sldId id="372" r:id="rId24"/>
    <p:sldId id="373" r:id="rId25"/>
    <p:sldId id="374" r:id="rId26"/>
    <p:sldId id="375" r:id="rId27"/>
    <p:sldId id="382" r:id="rId28"/>
    <p:sldId id="383" r:id="rId29"/>
    <p:sldId id="385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6AEA77-C84E-404D-9575-09CB389C6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33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2762D7D-ED7A-4C7A-BEF8-6917E0AA3E0E}" type="slidenum">
              <a:rPr lang="en-US" smtClean="0">
                <a:latin typeface="Arial" panose="020B0604020202020204" pitchFamily="34" charset="0"/>
              </a:rPr>
              <a:pPr/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49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169D93B-01C6-4C28-B773-892A8DD9D335}" type="slidenum">
              <a:rPr lang="en-US" smtClean="0">
                <a:latin typeface="Arial" panose="020B0604020202020204" pitchFamily="34" charset="0"/>
              </a:rPr>
              <a:pPr/>
              <a:t>5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59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6477000"/>
            <a:ext cx="5715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3505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0" y="6488113"/>
            <a:ext cx="3500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Introduction to </a:t>
            </a:r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ITC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4600" y="6492875"/>
            <a:ext cx="19050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</p:spPr>
        <p:txBody>
          <a:bodyPr/>
          <a:lstStyle>
            <a:lvl1pPr algn="l"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914400" cy="365125"/>
          </a:xfrm>
        </p:spPr>
        <p:txBody>
          <a:bodyPr/>
          <a:lstStyle>
            <a:lvl1pPr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46C507-04E2-4EDF-A446-A241F99CDD11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  <p:extLst>
      <p:ext uri="{BB962C8B-B14F-4D97-AF65-F5344CB8AC3E}">
        <p14:creationId xmlns="" xmlns:p14="http://schemas.microsoft.com/office/powerpoint/2010/main" val="83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BC3E-5398-4C17-B3D6-A1AFF9ABD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98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F4D2-BCB8-4001-81D3-ED6EAD233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38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FA6D6B-B061-4965-BF67-EA8F10418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774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0" y="64881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</a:rPr>
              <a:t>Introduction to </a:t>
            </a:r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ITC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92875"/>
            <a:ext cx="1676400" cy="365125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3276600" cy="365125"/>
          </a:xfrm>
        </p:spPr>
        <p:txBody>
          <a:bodyPr/>
          <a:lstStyle>
            <a:lvl1pPr algn="l"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>
            <a:lvl1pPr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51CB79-2CD1-4A22-B0E9-AFA0C012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051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82749-D9B7-4751-AC0B-A129FC288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338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22CC95-1DC1-4C22-A1BA-87040747A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469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71563" y="6488113"/>
            <a:ext cx="3500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BF099E-9E9C-4E30-8049-7ADF54D44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71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5A380F-EE2E-4D12-8D47-C7E1C4383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897A60-AD0F-4E75-BCCB-B72CD51C2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0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A81AB-0BA2-4C56-9B14-6910257293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72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AC35B-A3A2-443D-AD27-7CC43D446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14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EBCAE7-E1EF-447D-8F0F-30E40D9A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0" r:id="rId3"/>
    <p:sldLayoutId id="2147483857" r:id="rId4"/>
    <p:sldLayoutId id="2147483858" r:id="rId5"/>
    <p:sldLayoutId id="2147483859" r:id="rId6"/>
    <p:sldLayoutId id="2147483860" r:id="rId7"/>
    <p:sldLayoutId id="2147483851" r:id="rId8"/>
    <p:sldLayoutId id="2147483852" r:id="rId9"/>
    <p:sldLayoutId id="2147483853" r:id="rId10"/>
    <p:sldLayoutId id="2147483854" r:id="rId11"/>
    <p:sldLayoutId id="2147483861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7772400" cy="1827213"/>
          </a:xfrm>
        </p:spPr>
        <p:txBody>
          <a:bodyPr/>
          <a:lstStyle/>
          <a:p>
            <a:r>
              <a:rPr lang="en-US" b="1" dirty="0" smtClean="0">
                <a:latin typeface="Monotype Corsiva" panose="03010101010201010101" pitchFamily="66" charset="0"/>
              </a:rPr>
              <a:t>Introduction to </a:t>
            </a:r>
            <a:r>
              <a:rPr lang="en-US" b="1" smtClean="0">
                <a:latin typeface="Monotype Corsiva" panose="03010101010201010101" pitchFamily="66" charset="0"/>
              </a:rPr>
              <a:t>Information  Theory </a:t>
            </a:r>
            <a:endParaRPr lang="en-US" dirty="0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8F214CC-B17A-435E-B945-2CFB3B6DFB48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r>
              <a:rPr lang="en-US" sz="1400">
                <a:latin typeface="Verdana" panose="020B0604030504040204" pitchFamily="34" charset="0"/>
              </a:rPr>
              <a:t> of 28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Department of CSE, IIT(ISM) </a:t>
            </a:r>
            <a:r>
              <a:rPr lang="en-US" dirty="0" err="1"/>
              <a:t>Dhanbad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125" y="3668713"/>
            <a:ext cx="5988050" cy="24304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+mj-lt"/>
                <a:ea typeface="Batang" pitchFamily="18" charset="-127"/>
                <a:cs typeface="Times New Roman" pitchFamily="18" charset="0"/>
              </a:rPr>
              <a:t>Dr. Arup Kumar Pal</a:t>
            </a:r>
          </a:p>
          <a:p>
            <a:pPr algn="ctr">
              <a:defRPr/>
            </a:pP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Department of Computer Science &amp; Engineering</a:t>
            </a:r>
          </a:p>
          <a:p>
            <a:pPr algn="ctr">
              <a:defRPr/>
            </a:pP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Indian Institute of Technology </a:t>
            </a:r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(ISM) </a:t>
            </a:r>
          </a:p>
          <a:p>
            <a:pPr algn="ctr">
              <a:defRPr/>
            </a:pPr>
            <a:r>
              <a:rPr lang="en-US" sz="2400" b="1" dirty="0" err="1" smtClean="0">
                <a:latin typeface="+mj-lt"/>
                <a:ea typeface="Batang" pitchFamily="18" charset="-127"/>
                <a:cs typeface="Times New Roman" pitchFamily="18" charset="0"/>
              </a:rPr>
              <a:t>Dhanbad</a:t>
            </a: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, Jharkhand-826004</a:t>
            </a:r>
          </a:p>
          <a:p>
            <a:pPr algn="ctr">
              <a:defRPr/>
            </a:pPr>
            <a:r>
              <a:rPr lang="en-US" sz="2400" b="1" dirty="0">
                <a:latin typeface="+mj-lt"/>
                <a:ea typeface="Batang" pitchFamily="18" charset="-127"/>
                <a:cs typeface="Times New Roman" pitchFamily="18" charset="0"/>
              </a:rPr>
              <a:t>E-mail: </a:t>
            </a:r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arupkrpal@iitism.ac.in</a:t>
            </a:r>
            <a:endParaRPr lang="en-US" sz="2400" b="1" dirty="0">
              <a:latin typeface="+mj-lt"/>
              <a:ea typeface="Batang" pitchFamily="18" charset="-127"/>
              <a:cs typeface="Times New Roman" pitchFamily="18" charset="0"/>
            </a:endParaRPr>
          </a:p>
        </p:txBody>
      </p:sp>
      <p:pic>
        <p:nvPicPr>
          <p:cNvPr id="10246" name="Picture 6" descr="C:\Users\RAHUL\Desktop\IIT_(ISM)_Dhanbad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886200"/>
            <a:ext cx="19177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1371600"/>
            <a:ext cx="8577263" cy="304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Goudy Old Style" panose="02020502050305020303" pitchFamily="18" charset="0"/>
              </a:rPr>
              <a:t>Consider the following sequence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BDBCACDBCDBDBDACDA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sz="2400" dirty="0" smtClean="0">
                <a:latin typeface="Goudy Old Style" panose="02020502050305020303" pitchFamily="18" charset="0"/>
              </a:rPr>
              <a:t>      Total No of Characters: 18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Goudy Old Style" panose="02020502050305020303" pitchFamily="18" charset="0"/>
              </a:rPr>
              <a:t>   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Representation  of Code: 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sz="2400" i="1" dirty="0" smtClean="0">
                <a:latin typeface="Goudy Old Style" panose="02020502050305020303" pitchFamily="18" charset="0"/>
              </a:rPr>
              <a:t>             00 for A, 01 for B, 10 for C and 11 for D</a:t>
            </a:r>
            <a:endParaRPr lang="en-US" sz="2400" dirty="0" smtClean="0">
              <a:latin typeface="Goudy Old Style" panose="02020502050305020303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Goudy Old Style" panose="02020502050305020303" pitchFamily="18" charset="0"/>
              </a:rPr>
              <a:t>Here the sequence is generated by a process that follows the following rules: (</a:t>
            </a:r>
            <a:r>
              <a:rPr lang="en-US" sz="2400" dirty="0" err="1" smtClean="0">
                <a:latin typeface="Goudy Old Style" panose="02020502050305020303" pitchFamily="18" charset="0"/>
              </a:rPr>
              <a:t>i</a:t>
            </a:r>
            <a:r>
              <a:rPr lang="en-US" sz="2400" dirty="0" smtClean="0">
                <a:latin typeface="Goudy Old Style" panose="02020502050305020303" pitchFamily="18" charset="0"/>
              </a:rPr>
              <a:t>)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A</a:t>
            </a:r>
            <a:r>
              <a:rPr lang="en-US" sz="2400" dirty="0" smtClean="0">
                <a:latin typeface="Goudy Old Style" panose="02020502050305020303" pitchFamily="18" charset="0"/>
              </a:rPr>
              <a:t> is followed by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B </a:t>
            </a:r>
            <a:r>
              <a:rPr lang="en-US" sz="2400" dirty="0" smtClean="0">
                <a:latin typeface="Goudy Old Style" panose="02020502050305020303" pitchFamily="18" charset="0"/>
              </a:rPr>
              <a:t>or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C</a:t>
            </a:r>
            <a:r>
              <a:rPr lang="en-US" sz="2400" dirty="0" smtClean="0">
                <a:latin typeface="Goudy Old Style" panose="02020502050305020303" pitchFamily="18" charset="0"/>
              </a:rPr>
              <a:t>; (ii)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B</a:t>
            </a:r>
            <a:r>
              <a:rPr lang="en-US" sz="2400" dirty="0" smtClean="0">
                <a:latin typeface="Goudy Old Style" panose="02020502050305020303" pitchFamily="18" charset="0"/>
              </a:rPr>
              <a:t> is followed by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C</a:t>
            </a:r>
            <a:r>
              <a:rPr lang="en-US" sz="2400" dirty="0" smtClean="0">
                <a:latin typeface="Goudy Old Style" panose="02020502050305020303" pitchFamily="18" charset="0"/>
              </a:rPr>
              <a:t> or D; (iii)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C</a:t>
            </a:r>
            <a:r>
              <a:rPr lang="en-US" sz="2400" dirty="0" smtClean="0">
                <a:latin typeface="Goudy Old Style" panose="02020502050305020303" pitchFamily="18" charset="0"/>
              </a:rPr>
              <a:t> is followed by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A or D</a:t>
            </a:r>
            <a:r>
              <a:rPr lang="en-US" sz="2400" dirty="0" smtClean="0">
                <a:latin typeface="Goudy Old Style" panose="02020502050305020303" pitchFamily="18" charset="0"/>
              </a:rPr>
              <a:t>; (iv)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D</a:t>
            </a:r>
            <a:r>
              <a:rPr lang="en-US" sz="2400" dirty="0" smtClean="0">
                <a:latin typeface="Goudy Old Style" panose="02020502050305020303" pitchFamily="18" charset="0"/>
              </a:rPr>
              <a:t> is followed by </a:t>
            </a:r>
            <a:r>
              <a:rPr lang="en-US" sz="2400" b="1" i="1" dirty="0" smtClean="0">
                <a:latin typeface="Goudy Old Style" panose="02020502050305020303" pitchFamily="18" charset="0"/>
              </a:rPr>
              <a:t>A or B</a:t>
            </a:r>
            <a:endParaRPr lang="en-US" sz="2400" dirty="0" smtClean="0">
              <a:latin typeface="Goudy Old Style" panose="02020502050305020303" pitchFamily="18" charset="0"/>
            </a:endParaRP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Example-1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8E4B22A-0922-4349-9B2B-2BC9163654CC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sz="1400">
              <a:latin typeface="Verdan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4987925"/>
          <a:ext cx="8534394" cy="100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  <a:gridCol w="474133"/>
              </a:tblGrid>
              <a:tr h="57862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3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</a:tr>
              <a:tr h="42626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sz="2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541" marB="45541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Channel coding is considered for  reliable communication between transmitter and receiver.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Two policies to deal with channel coding are: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Forward Error Correction (FEC)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Automatic Repeat Request (ARQ)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 algn="just"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Channel Coding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F3FCE23E-9513-4DFE-93E9-F210FF16AFB0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Coding theory uses </a:t>
            </a:r>
            <a:r>
              <a:rPr lang="en-US" i="1" dirty="0">
                <a:solidFill>
                  <a:srgbClr val="DD482B"/>
                </a:solidFill>
              </a:rPr>
              <a:t>redundancy</a:t>
            </a:r>
            <a:r>
              <a:rPr lang="en-US" i="1" dirty="0"/>
              <a:t> to transmit binary </a:t>
            </a:r>
            <a:r>
              <a:rPr lang="en-US" i="1" dirty="0">
                <a:solidFill>
                  <a:srgbClr val="DD482B"/>
                </a:solidFill>
              </a:rPr>
              <a:t>bits</a:t>
            </a:r>
            <a:r>
              <a:rPr lang="en-US" i="1" dirty="0"/>
              <a:t> of information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Transmitting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AB0D6-169C-456F-99DE-8D569B94C3F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52400" y="3489325"/>
            <a:ext cx="22860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i="1">
                <a:latin typeface="Verdana" panose="020B0604030504040204" pitchFamily="34" charset="0"/>
              </a:rPr>
              <a:t>   coding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Coding theory uses </a:t>
            </a:r>
            <a:r>
              <a:rPr lang="en-US" i="1" dirty="0">
                <a:solidFill>
                  <a:srgbClr val="DD482B"/>
                </a:solidFill>
              </a:rPr>
              <a:t>redundancy</a:t>
            </a:r>
            <a:r>
              <a:rPr lang="en-US" i="1" dirty="0"/>
              <a:t> to transmit binary </a:t>
            </a:r>
            <a:r>
              <a:rPr lang="en-US" i="1" dirty="0">
                <a:solidFill>
                  <a:srgbClr val="DD482B"/>
                </a:solidFill>
              </a:rPr>
              <a:t>bits</a:t>
            </a:r>
            <a:r>
              <a:rPr lang="en-US" i="1" dirty="0"/>
              <a:t> of information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Transmitting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31D73-9561-4591-AEBA-D6689146EC6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2971800"/>
            <a:ext cx="22860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0       000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i="1">
                <a:latin typeface="Verdana" panose="020B0604030504040204" pitchFamily="34" charset="0"/>
              </a:rPr>
              <a:t>   coding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1       111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90600" y="3200400"/>
            <a:ext cx="609600" cy="460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33400" y="4533900"/>
            <a:ext cx="762000" cy="76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316163" y="3781425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i="1">
                <a:latin typeface="Verdana" panose="020B0604030504040204" pitchFamily="34" charset="0"/>
              </a:rPr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Verdana" panose="020B0604030504040204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438400" y="4267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72000" y="3200400"/>
            <a:ext cx="1295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010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110</a:t>
            </a:r>
            <a:endParaRPr lang="en-US" sz="1800">
              <a:latin typeface="Verdana" panose="020B060403050404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834063" y="3781425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i="1">
                <a:latin typeface="Verdana" panose="020B0604030504040204" pitchFamily="34" charset="0"/>
              </a:rPr>
              <a:t>Reconstruction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i="1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943600" y="4267200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43600" y="4105275"/>
            <a:ext cx="20574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18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i="1">
                <a:latin typeface="Verdana" panose="020B0604030504040204" pitchFamily="34" charset="0"/>
              </a:rPr>
              <a:t>at reception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i="1">
                <a:latin typeface="Verdana" panose="020B0604030504040204" pitchFamily="34" charset="0"/>
              </a:rPr>
              <a:t>(correction)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696200" y="3505200"/>
            <a:ext cx="1295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latin typeface="Verdana" panose="020B0604030504040204" pitchFamily="34" charset="0"/>
              </a:rPr>
              <a:t>111</a:t>
            </a:r>
            <a:endParaRPr lang="en-US" sz="1800">
              <a:latin typeface="Verdana" panose="020B0604030504040204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90763" y="4286250"/>
            <a:ext cx="1895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i="1">
                <a:solidFill>
                  <a:schemeClr val="hlink"/>
                </a:solidFill>
              </a:rPr>
              <a:t> </a:t>
            </a:r>
            <a:r>
              <a:rPr lang="en-US" i="1"/>
              <a:t>errors</a:t>
            </a:r>
          </a:p>
          <a:p>
            <a:r>
              <a:rPr lang="en-US" i="1"/>
              <a:t>(2nd Principle)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Blip>
                <a:blip r:embed="rId2"/>
              </a:buBlip>
            </a:pPr>
            <a:r>
              <a:rPr lang="en-US" sz="2400" dirty="0" smtClean="0"/>
              <a:t>Shannon’s information theory deals with limits on data compression (source coding) and reliable data transmission (channel coding)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sz="2000" dirty="0" smtClean="0"/>
              <a:t>How much  data can be compressed?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sz="2000" dirty="0" smtClean="0"/>
              <a:t>How fast can data be reliably transmitted over a noisy channel?</a:t>
            </a:r>
          </a:p>
          <a:p>
            <a:pPr>
              <a:buFontTx/>
              <a:buBlip>
                <a:blip r:embed="rId2"/>
              </a:buBlip>
            </a:pPr>
            <a:r>
              <a:rPr lang="en-US" sz="2400" dirty="0" smtClean="0"/>
              <a:t>Two basic “point-to point” communication theorems(Shannon 1948)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sz="2000" dirty="0" smtClean="0"/>
              <a:t>Source coding theorem: the  minimum rate at which data can be </a:t>
            </a:r>
            <a:r>
              <a:rPr lang="en-US" sz="2000" i="1" dirty="0" smtClean="0"/>
              <a:t>compressed lossless </a:t>
            </a:r>
            <a:r>
              <a:rPr lang="en-US" sz="2000" dirty="0" smtClean="0"/>
              <a:t>is the </a:t>
            </a:r>
            <a:r>
              <a:rPr lang="en-US" sz="2000" i="1" dirty="0" smtClean="0"/>
              <a:t>entropy rate </a:t>
            </a:r>
            <a:r>
              <a:rPr lang="en-US" sz="2000" dirty="0" smtClean="0"/>
              <a:t>of source.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sz="2000" dirty="0" smtClean="0"/>
              <a:t>Channel coding theorem: The maximum rate at which data can be </a:t>
            </a:r>
            <a:r>
              <a:rPr lang="en-US" sz="2000" i="1" dirty="0" smtClean="0"/>
              <a:t>reliable transmitted </a:t>
            </a:r>
            <a:r>
              <a:rPr lang="en-US" sz="2000" dirty="0" smtClean="0"/>
              <a:t>is the </a:t>
            </a:r>
            <a:r>
              <a:rPr lang="en-US" sz="2000" i="1" dirty="0" smtClean="0"/>
              <a:t>channel capacity </a:t>
            </a:r>
            <a:r>
              <a:rPr lang="en-US" sz="2000" dirty="0" smtClean="0"/>
              <a:t>of the channel.</a:t>
            </a:r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Information 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BA319-E54E-4542-8625-CE328EB60567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0813"/>
            <a:ext cx="80010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The information content of a message is inversely proportional to the probability of the occurrence of that message.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mtClean="0"/>
              <a:t>If a message is very probable, it does not contain any information. If it is very improbable, it contains a lot of information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altLang="zh-TW" sz="4000" smtClean="0"/>
              <a:t>Measure of Information</a:t>
            </a:r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E1FEE2CD-4B86-41F5-9EAD-CB8F4BCE0CCA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3124200"/>
          </a:xfrm>
        </p:spPr>
        <p:txBody>
          <a:bodyPr/>
          <a:lstStyle/>
          <a:p>
            <a:pPr algn="just">
              <a:buFontTx/>
              <a:buBlip>
                <a:blip r:embed="rId3"/>
              </a:buBlip>
            </a:pPr>
            <a:r>
              <a:rPr lang="sv-SE" sz="2600" dirty="0" smtClean="0"/>
              <a:t>Assume a memoryless source with</a:t>
            </a:r>
          </a:p>
          <a:p>
            <a:pPr lvl="1" algn="just">
              <a:buFontTx/>
              <a:buBlip>
                <a:blip r:embed="rId4"/>
              </a:buBlip>
            </a:pPr>
            <a:r>
              <a:rPr lang="sv-SE" dirty="0" smtClean="0"/>
              <a:t>alphabet </a:t>
            </a:r>
            <a:r>
              <a:rPr lang="en-US" dirty="0" smtClean="0"/>
              <a:t>A</a:t>
            </a:r>
            <a:r>
              <a:rPr lang="sv-SE" dirty="0" smtClean="0"/>
              <a:t> = (a</a:t>
            </a:r>
            <a:r>
              <a:rPr lang="sv-SE" sz="1600" dirty="0" smtClean="0"/>
              <a:t>1</a:t>
            </a:r>
            <a:r>
              <a:rPr lang="sv-SE" dirty="0" smtClean="0"/>
              <a:t>, …, a</a:t>
            </a:r>
            <a:r>
              <a:rPr lang="sv-SE" sz="2000" dirty="0" smtClean="0"/>
              <a:t>n</a:t>
            </a:r>
            <a:r>
              <a:rPr lang="sv-SE" dirty="0" smtClean="0"/>
              <a:t>)</a:t>
            </a:r>
          </a:p>
          <a:p>
            <a:pPr lvl="1" algn="just">
              <a:buFontTx/>
              <a:buBlip>
                <a:blip r:embed="rId4"/>
              </a:buBlip>
            </a:pPr>
            <a:r>
              <a:rPr lang="sv-SE" dirty="0" smtClean="0"/>
              <a:t>symbol probabilities (p</a:t>
            </a:r>
            <a:r>
              <a:rPr lang="sv-SE" sz="1800" dirty="0" smtClean="0"/>
              <a:t>1</a:t>
            </a:r>
            <a:r>
              <a:rPr lang="sv-SE" dirty="0" smtClean="0"/>
              <a:t>, …, p</a:t>
            </a:r>
            <a:r>
              <a:rPr lang="sv-SE" sz="2000" dirty="0" smtClean="0"/>
              <a:t>n</a:t>
            </a:r>
            <a:r>
              <a:rPr lang="sv-SE" dirty="0" smtClean="0"/>
              <a:t>).</a:t>
            </a:r>
          </a:p>
          <a:p>
            <a:pPr algn="just">
              <a:buFontTx/>
              <a:buBlip>
                <a:blip r:embed="rId3"/>
              </a:buBlip>
            </a:pPr>
            <a:r>
              <a:rPr lang="sv-SE" sz="2600" dirty="0" smtClean="0"/>
              <a:t>How much information do we get when finding out that the next symbol is a</a:t>
            </a:r>
            <a:r>
              <a:rPr lang="sv-SE" sz="2000" dirty="0" smtClean="0"/>
              <a:t>i</a:t>
            </a:r>
            <a:r>
              <a:rPr lang="sv-SE" sz="2600" dirty="0" smtClean="0"/>
              <a:t>?</a:t>
            </a:r>
          </a:p>
          <a:p>
            <a:pPr algn="just">
              <a:buFontTx/>
              <a:buBlip>
                <a:blip r:embed="rId3"/>
              </a:buBlip>
            </a:pPr>
            <a:r>
              <a:rPr lang="sv-SE" sz="2600" dirty="0" smtClean="0"/>
              <a:t>According to Shannon the self information of a</a:t>
            </a:r>
            <a:r>
              <a:rPr lang="sv-SE" sz="1800" dirty="0" smtClean="0"/>
              <a:t>i</a:t>
            </a:r>
            <a:r>
              <a:rPr lang="sv-SE" sz="2600" dirty="0" smtClean="0"/>
              <a:t> is</a:t>
            </a:r>
            <a:endParaRPr lang="en-US" dirty="0" smtClean="0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620881F-7EA9-4EBA-803C-15923C6F73D3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sz="1400">
              <a:latin typeface="Verdana" panose="020B0604030504040204" pitchFamily="34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2514600" y="4572000"/>
          <a:ext cx="2228850" cy="1052513"/>
        </p:xfrm>
        <a:graphic>
          <a:graphicData uri="http://schemas.openxmlformats.org/presentationml/2006/ole">
            <p:oleObj spid="_x0000_s28684" name="Equation" r:id="rId5" imgW="914400" imgH="431800" progId="Equation.DSMT4">
              <p:embed/>
            </p:oleObj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sv-SE" dirty="0" smtClean="0"/>
              <a:t>The self information of I(a</a:t>
            </a:r>
            <a:r>
              <a:rPr lang="sv-SE" sz="2000" dirty="0" smtClean="0"/>
              <a:t>i</a:t>
            </a:r>
            <a:r>
              <a:rPr lang="en-US" dirty="0" smtClean="0"/>
              <a:t>) of an event </a:t>
            </a:r>
            <a:r>
              <a:rPr lang="sv-SE" dirty="0" smtClean="0"/>
              <a:t>a</a:t>
            </a:r>
            <a:r>
              <a:rPr lang="sv-SE" sz="2000" dirty="0" smtClean="0"/>
              <a:t>i </a:t>
            </a:r>
            <a:r>
              <a:rPr lang="sv-SE" dirty="0" smtClean="0"/>
              <a:t>depends soley on P(a</a:t>
            </a:r>
            <a:r>
              <a:rPr lang="sv-SE" sz="2000" dirty="0" smtClean="0"/>
              <a:t>i</a:t>
            </a:r>
            <a:r>
              <a:rPr lang="en-US" dirty="0" smtClean="0"/>
              <a:t>) based on the following assumption:</a:t>
            </a:r>
          </a:p>
          <a:p>
            <a:pPr lvl="1" algn="just">
              <a:defRPr/>
            </a:pPr>
            <a:r>
              <a:rPr lang="sv-SE" sz="2400" dirty="0" smtClean="0"/>
              <a:t>I(a</a:t>
            </a:r>
            <a:r>
              <a:rPr lang="sv-SE" sz="1400" dirty="0" smtClean="0"/>
              <a:t>i</a:t>
            </a:r>
            <a:r>
              <a:rPr lang="en-US" sz="2400" dirty="0" smtClean="0"/>
              <a:t>) </a:t>
            </a:r>
            <a:r>
              <a:rPr lang="en-US" dirty="0" smtClean="0"/>
              <a:t>must </a:t>
            </a:r>
            <a:r>
              <a:rPr lang="en-US" dirty="0"/>
              <a:t>be a decreasing function </a:t>
            </a:r>
            <a:r>
              <a:rPr lang="en-US" dirty="0" smtClean="0"/>
              <a:t>of </a:t>
            </a:r>
            <a:r>
              <a:rPr lang="sv-SE" sz="2400" dirty="0" smtClean="0"/>
              <a:t>P(a</a:t>
            </a:r>
            <a:r>
              <a:rPr lang="sv-SE" sz="1400" dirty="0" smtClean="0"/>
              <a:t>i</a:t>
            </a:r>
            <a:r>
              <a:rPr lang="en-US" sz="2400" dirty="0" smtClean="0"/>
              <a:t>): </a:t>
            </a:r>
            <a:r>
              <a:rPr lang="en-US" dirty="0"/>
              <a:t>more an event is likely, the less information its occurrence brings to us</a:t>
            </a:r>
            <a:r>
              <a:rPr lang="en-US" dirty="0" smtClean="0"/>
              <a:t>.</a:t>
            </a:r>
          </a:p>
          <a:p>
            <a:pPr lvl="1" algn="just">
              <a:defRPr/>
            </a:pPr>
            <a:r>
              <a:rPr lang="sv-SE" sz="2400" dirty="0" smtClean="0"/>
              <a:t>I(a</a:t>
            </a:r>
            <a:r>
              <a:rPr lang="sv-SE" sz="1400" dirty="0" smtClean="0"/>
              <a:t>i</a:t>
            </a:r>
            <a:r>
              <a:rPr lang="en-US" sz="2400" dirty="0" smtClean="0"/>
              <a:t>) =</a:t>
            </a:r>
            <a:r>
              <a:rPr lang="en-US" sz="2400" dirty="0"/>
              <a:t>0</a:t>
            </a:r>
            <a:r>
              <a:rPr lang="en-US" sz="2400" dirty="0" smtClean="0"/>
              <a:t> if </a:t>
            </a:r>
            <a:r>
              <a:rPr lang="sv-SE" sz="2400" dirty="0" smtClean="0"/>
              <a:t>P(a</a:t>
            </a:r>
            <a:r>
              <a:rPr lang="sv-SE" sz="1400" dirty="0" smtClean="0"/>
              <a:t>i</a:t>
            </a:r>
            <a:r>
              <a:rPr lang="en-US" sz="2400" dirty="0" smtClean="0"/>
              <a:t>) =1 </a:t>
            </a:r>
            <a:r>
              <a:rPr lang="en-US" sz="2200" dirty="0" smtClean="0"/>
              <a:t>since </a:t>
            </a:r>
            <a:r>
              <a:rPr lang="en-US" sz="2200" dirty="0"/>
              <a:t>if we are certain (there is no doubt) that E will occur, we </a:t>
            </a:r>
            <a:r>
              <a:rPr lang="en-US" sz="2200" dirty="0" smtClean="0"/>
              <a:t>get no </a:t>
            </a:r>
            <a:r>
              <a:rPr lang="en-US" sz="2200" dirty="0"/>
              <a:t>information from its outcome</a:t>
            </a:r>
            <a:r>
              <a:rPr lang="en-US" sz="2200" dirty="0" smtClean="0"/>
              <a:t>.</a:t>
            </a:r>
          </a:p>
          <a:p>
            <a:pPr lvl="1" algn="just">
              <a:defRPr/>
            </a:pPr>
            <a:r>
              <a:rPr lang="sv-SE" sz="2400" dirty="0" smtClean="0"/>
              <a:t>I(a</a:t>
            </a:r>
            <a:r>
              <a:rPr lang="sv-SE" sz="1400" dirty="0" smtClean="0"/>
              <a:t>i</a:t>
            </a:r>
            <a:r>
              <a:rPr lang="en-US" sz="2400" dirty="0" smtClean="0"/>
              <a:t>) +</a:t>
            </a:r>
            <a:r>
              <a:rPr lang="sv-SE" sz="2400" dirty="0" smtClean="0"/>
              <a:t> I(b</a:t>
            </a:r>
            <a:r>
              <a:rPr lang="sv-SE" sz="1400" dirty="0" smtClean="0"/>
              <a:t>i</a:t>
            </a:r>
            <a:r>
              <a:rPr lang="en-US" sz="2400" dirty="0" smtClean="0"/>
              <a:t>) if A </a:t>
            </a:r>
            <a:r>
              <a:rPr lang="en-US" sz="2400" dirty="0"/>
              <a:t>and </a:t>
            </a:r>
            <a:r>
              <a:rPr lang="en-US" sz="2400" dirty="0" smtClean="0"/>
              <a:t>B </a:t>
            </a:r>
            <a:r>
              <a:rPr lang="en-US" sz="2400" dirty="0"/>
              <a:t>are independent</a:t>
            </a:r>
            <a:r>
              <a:rPr lang="en-US" sz="2400" dirty="0" smtClean="0"/>
              <a:t>.</a:t>
            </a:r>
          </a:p>
          <a:p>
            <a:pPr algn="just">
              <a:defRPr/>
            </a:pPr>
            <a:r>
              <a:rPr lang="en-US" dirty="0"/>
              <a:t>The only function satisfying the above axioms is the logarithmic function:</a:t>
            </a:r>
          </a:p>
          <a:p>
            <a:pPr lvl="1" algn="just">
              <a:defRPr/>
            </a:pPr>
            <a:endParaRPr lang="en-US" dirty="0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Self Information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7EC6D730-F6FF-45D2-9A5F-1DD2838DC464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sv-SE" sz="2400" dirty="0">
                <a:latin typeface="Arial" panose="020B0604020202020204" pitchFamily="34" charset="0"/>
              </a:rPr>
              <a:t>Assume two independent events </a:t>
            </a:r>
            <a:r>
              <a:rPr lang="sv-SE" sz="2400" i="1" dirty="0">
                <a:latin typeface="Times New Roman" panose="02020603050405020304" pitchFamily="18" charset="0"/>
              </a:rPr>
              <a:t>A</a:t>
            </a:r>
            <a:r>
              <a:rPr lang="sv-SE" sz="2400" dirty="0">
                <a:latin typeface="Arial" panose="020B0604020202020204" pitchFamily="34" charset="0"/>
              </a:rPr>
              <a:t> and </a:t>
            </a:r>
            <a:r>
              <a:rPr lang="sv-SE" sz="2400" i="1" dirty="0">
                <a:latin typeface="Times New Roman" panose="02020603050405020304" pitchFamily="18" charset="0"/>
              </a:rPr>
              <a:t>B</a:t>
            </a:r>
            <a:r>
              <a:rPr lang="sv-SE" sz="2400" dirty="0">
                <a:latin typeface="Arial" panose="020B0604020202020204" pitchFamily="34" charset="0"/>
              </a:rPr>
              <a:t>, with</a:t>
            </a:r>
            <a:br>
              <a:rPr lang="sv-SE" sz="2400" dirty="0">
                <a:latin typeface="Arial" panose="020B0604020202020204" pitchFamily="34" charset="0"/>
              </a:rPr>
            </a:br>
            <a:r>
              <a:rPr lang="sv-SE" sz="2400" dirty="0">
                <a:latin typeface="Arial" panose="020B0604020202020204" pitchFamily="34" charset="0"/>
              </a:rPr>
              <a:t>probabilities </a:t>
            </a:r>
            <a:r>
              <a:rPr lang="sv-SE" sz="2400" i="1" dirty="0">
                <a:latin typeface="Times New Roman" panose="02020603050405020304" pitchFamily="18" charset="0"/>
              </a:rPr>
              <a:t>P</a:t>
            </a:r>
            <a:r>
              <a:rPr lang="sv-SE" sz="2400" dirty="0">
                <a:latin typeface="Times New Roman" panose="02020603050405020304" pitchFamily="18" charset="0"/>
              </a:rPr>
              <a:t>(</a:t>
            </a:r>
            <a:r>
              <a:rPr lang="sv-SE" sz="2400" i="1" dirty="0">
                <a:latin typeface="Times New Roman" panose="02020603050405020304" pitchFamily="18" charset="0"/>
              </a:rPr>
              <a:t>A</a:t>
            </a:r>
            <a:r>
              <a:rPr lang="sv-SE" sz="2400" dirty="0">
                <a:latin typeface="Times New Roman" panose="02020603050405020304" pitchFamily="18" charset="0"/>
              </a:rPr>
              <a:t>)</a:t>
            </a:r>
            <a:r>
              <a:rPr lang="sv-SE" sz="2400" i="1" dirty="0">
                <a:latin typeface="Times New Roman" panose="02020603050405020304" pitchFamily="18" charset="0"/>
              </a:rPr>
              <a:t> = p</a:t>
            </a:r>
            <a:r>
              <a:rPr lang="sv-SE" sz="2400" i="1" baseline="-25000" dirty="0">
                <a:latin typeface="Times New Roman" panose="02020603050405020304" pitchFamily="18" charset="0"/>
              </a:rPr>
              <a:t>A</a:t>
            </a:r>
            <a:r>
              <a:rPr lang="sv-SE" sz="2400" dirty="0">
                <a:latin typeface="Arial" panose="020B0604020202020204" pitchFamily="34" charset="0"/>
              </a:rPr>
              <a:t> and </a:t>
            </a:r>
            <a:r>
              <a:rPr lang="sv-SE" sz="2400" i="1" dirty="0">
                <a:latin typeface="Times New Roman" panose="02020603050405020304" pitchFamily="18" charset="0"/>
              </a:rPr>
              <a:t>P</a:t>
            </a:r>
            <a:r>
              <a:rPr lang="sv-SE" sz="2400" dirty="0">
                <a:latin typeface="Times New Roman" panose="02020603050405020304" pitchFamily="18" charset="0"/>
              </a:rPr>
              <a:t>(</a:t>
            </a:r>
            <a:r>
              <a:rPr lang="sv-SE" sz="2400" i="1" dirty="0">
                <a:latin typeface="Times New Roman" panose="02020603050405020304" pitchFamily="18" charset="0"/>
              </a:rPr>
              <a:t>B</a:t>
            </a:r>
            <a:r>
              <a:rPr lang="sv-SE" sz="2400" dirty="0">
                <a:latin typeface="Times New Roman" panose="02020603050405020304" pitchFamily="18" charset="0"/>
              </a:rPr>
              <a:t>)</a:t>
            </a:r>
            <a:r>
              <a:rPr lang="sv-SE" sz="2400" i="1" dirty="0">
                <a:latin typeface="Times New Roman" panose="02020603050405020304" pitchFamily="18" charset="0"/>
              </a:rPr>
              <a:t> = p</a:t>
            </a:r>
            <a:r>
              <a:rPr lang="sv-SE" sz="2400" i="1" baseline="-25000" dirty="0">
                <a:latin typeface="Times New Roman" panose="02020603050405020304" pitchFamily="18" charset="0"/>
              </a:rPr>
              <a:t>B</a:t>
            </a:r>
            <a:r>
              <a:rPr lang="sv-SE" sz="2400" dirty="0" smtClean="0">
                <a:latin typeface="Arial" panose="020B0604020202020204" pitchFamily="34" charset="0"/>
              </a:rPr>
              <a:t>.</a:t>
            </a:r>
          </a:p>
          <a:p>
            <a:pPr algn="just">
              <a:defRPr/>
            </a:pPr>
            <a:r>
              <a:rPr lang="sv-SE" sz="2400" dirty="0">
                <a:latin typeface="Arial" panose="020B0604020202020204" pitchFamily="34" charset="0"/>
              </a:rPr>
              <a:t>For both the events to happen, the probability is</a:t>
            </a:r>
            <a:br>
              <a:rPr lang="sv-SE" sz="2400" dirty="0">
                <a:latin typeface="Arial" panose="020B0604020202020204" pitchFamily="34" charset="0"/>
              </a:rPr>
            </a:br>
            <a:r>
              <a:rPr lang="sv-SE" sz="2400" i="1" dirty="0">
                <a:latin typeface="Times New Roman" panose="02020603050405020304" pitchFamily="18" charset="0"/>
              </a:rPr>
              <a:t>p</a:t>
            </a:r>
            <a:r>
              <a:rPr lang="sv-SE" sz="2400" i="1" baseline="-25000" dirty="0">
                <a:latin typeface="Times New Roman" panose="02020603050405020304" pitchFamily="18" charset="0"/>
              </a:rPr>
              <a:t>A</a:t>
            </a:r>
            <a:r>
              <a:rPr lang="sv-SE" sz="2400" i="1" dirty="0">
                <a:latin typeface="Times New Roman" panose="02020603050405020304" pitchFamily="18" charset="0"/>
              </a:rPr>
              <a:t> </a:t>
            </a:r>
            <a:r>
              <a:rPr lang="en-US" sz="2400" i="1" dirty="0">
                <a:latin typeface="cmsy10"/>
              </a:rPr>
              <a:t>.</a:t>
            </a:r>
            <a:r>
              <a:rPr lang="sv-SE" sz="2400" i="1" dirty="0">
                <a:latin typeface="Times New Roman" panose="02020603050405020304" pitchFamily="18" charset="0"/>
              </a:rPr>
              <a:t> p</a:t>
            </a:r>
            <a:r>
              <a:rPr lang="sv-SE" sz="2400" i="1" baseline="-25000" dirty="0">
                <a:latin typeface="Times New Roman" panose="02020603050405020304" pitchFamily="18" charset="0"/>
              </a:rPr>
              <a:t>B</a:t>
            </a:r>
            <a:r>
              <a:rPr lang="sv-SE" sz="2400" dirty="0">
                <a:latin typeface="Arial" panose="020B0604020202020204" pitchFamily="34" charset="0"/>
              </a:rPr>
              <a:t>. However, the amount of information</a:t>
            </a:r>
            <a:br>
              <a:rPr lang="sv-SE" sz="2400" dirty="0">
                <a:latin typeface="Arial" panose="020B0604020202020204" pitchFamily="34" charset="0"/>
              </a:rPr>
            </a:br>
            <a:r>
              <a:rPr lang="sv-SE" sz="2400" dirty="0">
                <a:latin typeface="Arial" panose="020B0604020202020204" pitchFamily="34" charset="0"/>
              </a:rPr>
              <a:t>should be added, not multiplied</a:t>
            </a:r>
            <a:r>
              <a:rPr lang="sv-SE" sz="2400" dirty="0" smtClean="0">
                <a:latin typeface="Arial" panose="020B0604020202020204" pitchFamily="34" charset="0"/>
              </a:rPr>
              <a:t>.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Arial" panose="020B0604020202020204" pitchFamily="34" charset="0"/>
            </a:endParaRPr>
          </a:p>
          <a:p>
            <a:pPr>
              <a:defRPr/>
            </a:pPr>
            <a:endParaRPr lang="sv-SE" sz="2400" dirty="0" smtClean="0">
              <a:latin typeface="Arial" panose="020B0604020202020204" pitchFamily="34" charset="0"/>
            </a:endParaRPr>
          </a:p>
          <a:p>
            <a:pPr>
              <a:defRPr/>
            </a:pPr>
            <a:endParaRPr lang="sv-SE" sz="24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sv-SE" sz="2400" dirty="0">
                <a:latin typeface="Arial" panose="020B0604020202020204" pitchFamily="34" charset="0"/>
              </a:rPr>
              <a:t>No, we want the information to increase with</a:t>
            </a:r>
            <a:br>
              <a:rPr lang="sv-SE" sz="2400" dirty="0">
                <a:latin typeface="Arial" panose="020B0604020202020204" pitchFamily="34" charset="0"/>
              </a:rPr>
            </a:br>
            <a:r>
              <a:rPr lang="sv-SE" sz="2400" dirty="0">
                <a:latin typeface="Arial" panose="020B0604020202020204" pitchFamily="34" charset="0"/>
              </a:rPr>
              <a:t>decreasing probabilities, so let’s use the negative</a:t>
            </a:r>
            <a:br>
              <a:rPr lang="sv-SE" sz="2400" dirty="0">
                <a:latin typeface="Arial" panose="020B0604020202020204" pitchFamily="34" charset="0"/>
              </a:rPr>
            </a:br>
            <a:r>
              <a:rPr lang="sv-SE" sz="2400" dirty="0">
                <a:latin typeface="Arial" panose="020B0604020202020204" pitchFamily="34" charset="0"/>
              </a:rPr>
              <a:t>logarithm.</a:t>
            </a:r>
            <a:endParaRPr lang="en-US" sz="2400" dirty="0">
              <a:latin typeface="Arial" panose="020B0604020202020204" pitchFamily="34" charset="0"/>
            </a:endParaRPr>
          </a:p>
          <a:p>
            <a:pPr>
              <a:defRPr/>
            </a:pPr>
            <a:endParaRPr lang="sv-SE" sz="2400" dirty="0" smtClean="0">
              <a:latin typeface="Arial" panose="020B0604020202020204" pitchFamily="34" charset="0"/>
            </a:endParaRPr>
          </a:p>
          <a:p>
            <a:pPr>
              <a:defRPr/>
            </a:pPr>
            <a:endParaRPr lang="sv-SE" sz="2400" dirty="0" smtClean="0">
              <a:latin typeface="Arial" panose="020B0604020202020204" pitchFamily="34" charset="0"/>
            </a:endParaRPr>
          </a:p>
        </p:txBody>
      </p:sp>
      <p:sp>
        <p:nvSpPr>
          <p:cNvPr id="307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95526-C38D-4C65-933F-55D5831DF7D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1295400" y="3124200"/>
          <a:ext cx="4521200" cy="619125"/>
        </p:xfrm>
        <a:graphic>
          <a:graphicData uri="http://schemas.openxmlformats.org/presentationml/2006/ole">
            <p:oleObj spid="_x0000_s30745" name="Equation" r:id="rId3" imgW="1854200" imgH="254000" progId="Equation.DSMT4">
              <p:embed/>
            </p:oleObj>
          </a:graphicData>
        </a:graphic>
      </p:graphicFrame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685800" y="3863975"/>
            <a:ext cx="331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sv-SE" sz="2400">
                <a:latin typeface="Arial" panose="020B0604020202020204" pitchFamily="34" charset="0"/>
              </a:rPr>
              <a:t>Logarithms satisfy this!</a:t>
            </a:r>
            <a:endParaRPr lang="en-US" sz="2400">
              <a:latin typeface="Arial" panose="020B0604020202020204" pitchFamily="34" charset="0"/>
            </a:endParaRPr>
          </a:p>
        </p:txBody>
      </p:sp>
      <p:graphicFrame>
        <p:nvGraphicFramePr>
          <p:cNvPr id="30727" name="Object 3"/>
          <p:cNvGraphicFramePr>
            <a:graphicFrameLocks noChangeAspect="1"/>
          </p:cNvGraphicFramePr>
          <p:nvPr/>
        </p:nvGraphicFramePr>
        <p:xfrm>
          <a:off x="4114800" y="3784600"/>
          <a:ext cx="2695575" cy="619125"/>
        </p:xfrm>
        <a:graphic>
          <a:graphicData uri="http://schemas.openxmlformats.org/presentationml/2006/ole">
            <p:oleObj spid="_x0000_s30746" name="Equation" r:id="rId4" imgW="1104900" imgH="254000" progId="Equation.DSMT4">
              <p:embed/>
            </p:oleObj>
          </a:graphicData>
        </a:graphic>
      </p:graphicFrame>
      <p:graphicFrame>
        <p:nvGraphicFramePr>
          <p:cNvPr id="30728" name="Object 4"/>
          <p:cNvGraphicFramePr>
            <a:graphicFrameLocks noChangeAspect="1"/>
          </p:cNvGraphicFramePr>
          <p:nvPr/>
        </p:nvGraphicFramePr>
        <p:xfrm>
          <a:off x="2438400" y="5210175"/>
          <a:ext cx="3125788" cy="958850"/>
        </p:xfrm>
        <a:graphic>
          <a:graphicData uri="http://schemas.openxmlformats.org/presentationml/2006/ole">
            <p:oleObj spid="_x0000_s30747" name="Equation" r:id="rId5" imgW="1282700" imgH="393700" progId="Equation.DSMT4">
              <p:embed/>
            </p:oleObj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sz="2600" smtClean="0"/>
              <a:t>If the message comes from a Memory less source, each symbol is independent and the probability of receiving a message with symbols S</a:t>
            </a:r>
            <a:r>
              <a:rPr lang="en-US" sz="2600" baseline="-25000" smtClean="0"/>
              <a:t>i</a:t>
            </a:r>
            <a:r>
              <a:rPr lang="en-US" sz="2600" smtClean="0"/>
              <a:t>, S</a:t>
            </a:r>
            <a:r>
              <a:rPr lang="en-US" sz="2600" baseline="-25000" smtClean="0"/>
              <a:t>j</a:t>
            </a:r>
            <a:r>
              <a:rPr lang="en-US" sz="2600" smtClean="0"/>
              <a:t>, S</a:t>
            </a:r>
            <a:r>
              <a:rPr lang="en-US" sz="2600" baseline="-25000" smtClean="0"/>
              <a:t>k</a:t>
            </a:r>
            <a:r>
              <a:rPr lang="en-US" sz="2600" smtClean="0"/>
              <a:t>, … (where i, j, and k can be the same) is:</a:t>
            </a:r>
          </a:p>
          <a:p>
            <a:pPr lvl="2"/>
            <a:r>
              <a:rPr lang="en-US" sz="2100" smtClean="0"/>
              <a:t>P(message) = P(S</a:t>
            </a:r>
            <a:r>
              <a:rPr lang="en-US" sz="2100" baseline="-25000" smtClean="0"/>
              <a:t>i</a:t>
            </a:r>
            <a:r>
              <a:rPr lang="en-US" sz="2100" smtClean="0"/>
              <a:t>)P(S</a:t>
            </a:r>
            <a:r>
              <a:rPr lang="en-US" sz="2100" baseline="-25000" smtClean="0"/>
              <a:t>j</a:t>
            </a:r>
            <a:r>
              <a:rPr lang="en-US" sz="2100" smtClean="0"/>
              <a:t>)P(S</a:t>
            </a:r>
            <a:r>
              <a:rPr lang="en-US" sz="2100" baseline="-25000" smtClean="0"/>
              <a:t>k</a:t>
            </a:r>
            <a:r>
              <a:rPr lang="en-US" sz="2100" smtClean="0"/>
              <a:t>) …</a:t>
            </a:r>
          </a:p>
          <a:p>
            <a:pPr>
              <a:buFontTx/>
              <a:buBlip>
                <a:blip r:embed="rId3"/>
              </a:buBlip>
            </a:pPr>
            <a:r>
              <a:rPr lang="en-US" sz="2600" smtClean="0"/>
              <a:t>Then the information content carried by the message is </a:t>
            </a:r>
          </a:p>
          <a:p>
            <a:pPr>
              <a:buFontTx/>
              <a:buBlip>
                <a:blip r:embed="rId3"/>
              </a:buBlip>
            </a:pPr>
            <a:endParaRPr lang="en-US" smtClean="0"/>
          </a:p>
        </p:txBody>
      </p:sp>
      <p:sp>
        <p:nvSpPr>
          <p:cNvPr id="317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Message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4A42AC-B922-4EB9-A96F-6CCD8569E77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1295400" y="3886200"/>
          <a:ext cx="6096000" cy="1524000"/>
        </p:xfrm>
        <a:graphic>
          <a:graphicData uri="http://schemas.openxmlformats.org/presentationml/2006/ole">
            <p:oleObj spid="_x0000_s31756" name="Equation" r:id="rId4" imgW="2997200" imgH="749300" progId="Equation.3">
              <p:embed/>
            </p:oleObj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dirty="0" smtClean="0"/>
              <a:t>Introduction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Digital communication System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Shannon Information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Entropy</a:t>
            </a:r>
          </a:p>
          <a:p>
            <a:pPr>
              <a:buFontTx/>
              <a:buBlip>
                <a:blip r:embed="rId2"/>
              </a:buBlip>
            </a:pPr>
            <a:r>
              <a:rPr lang="en-US" dirty="0" smtClean="0"/>
              <a:t>Information Theory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en-US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CCA859B3-B8D7-41D3-84DF-74B8E1F85DF3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9563" y="1433513"/>
            <a:ext cx="8382000" cy="5059362"/>
          </a:xfrm>
        </p:spPr>
        <p:txBody>
          <a:bodyPr/>
          <a:lstStyle/>
          <a:p>
            <a:pPr algn="just">
              <a:defRPr/>
            </a:pP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units are bits (from 'binary')</a:t>
            </a:r>
          </a:p>
          <a:p>
            <a:pPr algn="just">
              <a:defRPr/>
            </a:pPr>
            <a:r>
              <a:rPr lang="en-US" dirty="0"/>
              <a:t>log</a:t>
            </a:r>
            <a:r>
              <a:rPr lang="en-US" baseline="-25000" dirty="0"/>
              <a:t>3</a:t>
            </a:r>
            <a:r>
              <a:rPr lang="en-US" dirty="0"/>
              <a:t> units are </a:t>
            </a:r>
            <a:r>
              <a:rPr lang="en-US" dirty="0" err="1"/>
              <a:t>trits</a:t>
            </a:r>
            <a:r>
              <a:rPr lang="en-US" dirty="0"/>
              <a:t>(from '</a:t>
            </a:r>
            <a:r>
              <a:rPr lang="en-US" dirty="0" err="1"/>
              <a:t>trinary</a:t>
            </a:r>
            <a:r>
              <a:rPr lang="en-US" dirty="0"/>
              <a:t>')</a:t>
            </a:r>
          </a:p>
          <a:p>
            <a:pPr algn="just">
              <a:defRPr/>
            </a:pPr>
            <a:r>
              <a:rPr lang="en-US" dirty="0"/>
              <a:t>log</a:t>
            </a:r>
            <a:r>
              <a:rPr lang="en-US" baseline="-25000" dirty="0"/>
              <a:t>e</a:t>
            </a:r>
            <a:r>
              <a:rPr lang="en-US" dirty="0"/>
              <a:t> units are </a:t>
            </a:r>
            <a:r>
              <a:rPr lang="en-US" dirty="0" err="1"/>
              <a:t>nats</a:t>
            </a:r>
            <a:r>
              <a:rPr lang="en-US" dirty="0"/>
              <a:t> (from 'natural logarithm')</a:t>
            </a:r>
          </a:p>
          <a:p>
            <a:pPr algn="just">
              <a:defRPr/>
            </a:pPr>
            <a:r>
              <a:rPr lang="en-US" dirty="0"/>
              <a:t>log</a:t>
            </a:r>
            <a:r>
              <a:rPr lang="en-US" baseline="-25000" dirty="0"/>
              <a:t>10 </a:t>
            </a:r>
            <a:r>
              <a:rPr lang="en-US" dirty="0"/>
              <a:t>units are </a:t>
            </a:r>
            <a:r>
              <a:rPr lang="en-US" dirty="0" err="1"/>
              <a:t>Hartleys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379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F8564-E5E4-4C32-8307-EBE74D654F3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Theory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1208" y="1857364"/>
            <a:ext cx="8577072" cy="300039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3500" dirty="0" smtClean="0"/>
              <a:t>Shannon’s Information theory deals with:</a:t>
            </a:r>
          </a:p>
          <a:p>
            <a:pPr>
              <a:lnSpc>
                <a:spcPct val="200000"/>
              </a:lnSpc>
              <a:buClr>
                <a:srgbClr val="FF0000"/>
              </a:buClr>
              <a:buNone/>
            </a:pPr>
            <a:endParaRPr lang="en-US" sz="300" dirty="0" smtClean="0"/>
          </a:p>
          <a:p>
            <a:pPr lvl="1">
              <a:lnSpc>
                <a:spcPct val="150000"/>
              </a:lnSpc>
              <a:buClr>
                <a:srgbClr val="FF0000"/>
              </a:buClr>
              <a:buSzPct val="90000"/>
              <a:buFont typeface="Wingdings" pitchFamily="2" charset="2"/>
              <a:buChar char="ü"/>
            </a:pPr>
            <a:r>
              <a:rPr lang="en-US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Limits on Data Compression-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(Source Coding)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buSzPct val="90000"/>
              <a:buFont typeface="Wingdings" pitchFamily="2" charset="2"/>
              <a:buChar char="ü"/>
            </a:pPr>
            <a:r>
              <a:rPr lang="en-US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Reliable Data Compression-</a:t>
            </a:r>
            <a:r>
              <a:rPr lang="en-US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(Channel Coding)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@"/>
              <a:defRPr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@"/>
              <a:defRPr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@"/>
              <a:defRPr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None/>
              <a:defRPr/>
            </a:pP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None/>
              <a:defRPr/>
            </a:pPr>
            <a:endParaRPr lang="en-US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D67CB-30A1-4B37-BE87-7100EE6F89EA}" type="datetime4">
              <a:rPr lang="en-US" smtClean="0"/>
              <a:pPr>
                <a:defRPr/>
              </a:pPr>
              <a:t>July 28,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28736"/>
            <a:ext cx="8382000" cy="479109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 CODING THEOREM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The minimum rate at which data can be compressed </a:t>
            </a:r>
            <a:r>
              <a:rPr lang="en-IN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losslessly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the entropy rate of the source.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en-I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CODING THEOREM</a:t>
            </a:r>
          </a:p>
          <a:p>
            <a:pPr marL="0" indent="0" algn="just">
              <a:buNone/>
              <a:tabLst>
                <a:tab pos="0" algn="l"/>
              </a:tabLst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maximum rate at which data can be reliably transmitted is the channel capacity of the theorem.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501222" cy="762000"/>
          </a:xfrm>
        </p:spPr>
        <p:txBody>
          <a:bodyPr/>
          <a:lstStyle/>
          <a:p>
            <a:r>
              <a:rPr lang="en-IN" sz="3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Basic Communication </a:t>
            </a:r>
            <a:r>
              <a:rPr lang="en-IN" sz="3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Theorems</a:t>
            </a:r>
            <a:endParaRPr lang="en-IN" sz="3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015E1-22FF-4805-8EC0-B8C18860C3C2}" type="datetime4">
              <a:rPr lang="en-US" sz="1050" smtClean="0"/>
              <a:pPr>
                <a:defRPr/>
              </a:pPr>
              <a:t>July 28, 2018</a:t>
            </a:fld>
            <a:endParaRPr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 smtClean="0"/>
              <a:t>Department of CSE, IIT-ISM </a:t>
            </a:r>
            <a:r>
              <a:rPr lang="en-US" sz="1100" dirty="0" err="1" smtClean="0"/>
              <a:t>Dhanbad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z="1100" smtClean="0"/>
              <a:pPr>
                <a:defRPr/>
              </a:pPr>
              <a:t>22</a:t>
            </a:fld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57356" y="2786058"/>
            <a:ext cx="5572164" cy="928694"/>
          </a:xfrm>
          <a:prstGeom prst="rect">
            <a:avLst/>
          </a:prstGeom>
          <a:ln w="38100">
            <a:solidFill>
              <a:srgbClr val="3333B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14314" y="1000108"/>
            <a:ext cx="8643966" cy="5357850"/>
          </a:xfrm>
          <a:ln>
            <a:solidFill>
              <a:schemeClr val="bg1"/>
            </a:solidFill>
          </a:ln>
        </p:spPr>
        <p:txBody>
          <a:bodyPr/>
          <a:lstStyle/>
          <a:p>
            <a:pPr marL="360363" indent="-360363" algn="just">
              <a:buFont typeface="Wingdings" pitchFamily="2" charset="2"/>
              <a:buChar char="Ø"/>
              <a:tabLst>
                <a:tab pos="0" algn="l"/>
              </a:tabLst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Establishes the limit to possible data compression</a:t>
            </a:r>
          </a:p>
          <a:p>
            <a:pPr marL="360363" indent="-360363" algn="just">
              <a:buFont typeface="Wingdings" pitchFamily="2" charset="2"/>
              <a:buChar char="Ø"/>
              <a:tabLst>
                <a:tab pos="0" algn="l"/>
              </a:tabLst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Provides lower and upper bound of data compression</a:t>
            </a:r>
          </a:p>
          <a:p>
            <a:pPr marL="360363" indent="-360363" algn="just">
              <a:buNone/>
              <a:tabLst>
                <a:tab pos="0" algn="l"/>
              </a:tabLst>
            </a:pPr>
            <a:endParaRPr lang="en-IN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where,</a:t>
            </a: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I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Entropy </a:t>
            </a:r>
          </a:p>
          <a:p>
            <a:pPr>
              <a:buNone/>
            </a:pPr>
            <a:endParaRPr lang="en-IN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IN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Average Length    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Source Coding Theorem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33D1-C18E-4A82-A751-6677D097A178}" type="datetime4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July 28, 2018</a:t>
            </a:fld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latin typeface="Verdana" pitchFamily="34" charset="0"/>
                <a:ea typeface="Verdana" pitchFamily="34" charset="0"/>
                <a:cs typeface="Verdana" pitchFamily="34" charset="0"/>
              </a:rPr>
              <a:t>Department of CSE, IIT-ISM Dhanbad</a:t>
            </a:r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4E38-9E5E-4C85-B63B-56A1D0FD0FC7}" type="slidenum">
              <a:rPr lang="en-US" smtClean="0"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23</a:t>
            </a:fld>
            <a:endParaRPr lang="en-US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68610" name="Equation" r:id="rId3" imgW="114120" imgH="2156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689370" y="4041308"/>
          <a:ext cx="3525836" cy="1006946"/>
        </p:xfrm>
        <a:graphic>
          <a:graphicData uri="http://schemas.openxmlformats.org/presentationml/2006/ole">
            <p:oleObj spid="_x0000_s68611" name="Equation" r:id="rId4" imgW="1282680" imgH="431640" progId="Equation.DSMT4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51466" y="5072074"/>
          <a:ext cx="1863740" cy="1067933"/>
        </p:xfrm>
        <a:graphic>
          <a:graphicData uri="http://schemas.openxmlformats.org/presentationml/2006/ole">
            <p:oleObj spid="_x0000_s68612" name="Equation" r:id="rId5" imgW="685800" imgH="43164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357423" y="2857496"/>
          <a:ext cx="4429156" cy="774027"/>
        </p:xfrm>
        <a:graphic>
          <a:graphicData uri="http://schemas.openxmlformats.org/presentationml/2006/ole">
            <p:oleObj spid="_x0000_s68613" name="Equation" r:id="rId6" imgW="13078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084281"/>
            <a:ext cx="8643998" cy="50593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CHANNEL: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Medium to transmit some data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CHANNEL: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Physical transmission medium over which information is transmitted from transmitter to receiver</a:t>
            </a:r>
            <a:endParaRPr lang="en-IN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REPRESENTATIONS:</a:t>
            </a:r>
          </a:p>
          <a:p>
            <a:pPr marL="989013" indent="-630238" algn="just">
              <a:lnSpc>
                <a:spcPct val="150000"/>
              </a:lnSpc>
              <a:buClr>
                <a:schemeClr val="tx1"/>
              </a:buClr>
              <a:buSzPct val="84000"/>
              <a:buFont typeface="Wingdings" pitchFamily="2" charset="2"/>
              <a:buChar char="ü"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Matrix</a:t>
            </a:r>
          </a:p>
          <a:p>
            <a:pPr marL="989013" indent="-630238" algn="just">
              <a:lnSpc>
                <a:spcPct val="150000"/>
              </a:lnSpc>
              <a:buClr>
                <a:schemeClr val="tx1"/>
              </a:buClr>
              <a:buSzPct val="84000"/>
              <a:buFont typeface="Wingdings" pitchFamily="2" charset="2"/>
              <a:buChar char="ü"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Diagram</a:t>
            </a:r>
          </a:p>
          <a:p>
            <a:pPr marL="989013" indent="-630238" algn="just">
              <a:lnSpc>
                <a:spcPct val="150000"/>
              </a:lnSpc>
              <a:buClr>
                <a:schemeClr val="tx1"/>
              </a:buClr>
              <a:buSzPct val="84000"/>
              <a:buFont typeface="Wingdings" pitchFamily="2" charset="2"/>
              <a:buChar char="ü"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Joint Probability Matrix</a:t>
            </a:r>
          </a:p>
          <a:p>
            <a:pPr marL="358775" indent="0" algn="just">
              <a:lnSpc>
                <a:spcPct val="150000"/>
              </a:lnSpc>
              <a:buClr>
                <a:schemeClr val="tx1"/>
              </a:buClr>
              <a:buSzPct val="84000"/>
              <a:buNone/>
            </a:pPr>
            <a:endParaRPr lang="en-I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Channel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BA27B-9715-417B-A5E4-BA9D7782D11D}" type="datetime4">
              <a:rPr lang="en-US" smtClean="0"/>
              <a:pPr>
                <a:defRPr/>
              </a:pPr>
              <a:t>July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71546"/>
            <a:ext cx="8382000" cy="50593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MATRIX: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Graphical representation of communication channel in the form of a matrix</a:t>
            </a:r>
            <a:endParaRPr lang="en-IN" sz="2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9013" indent="-719138">
              <a:lnSpc>
                <a:spcPct val="200000"/>
              </a:lnSpc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	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	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…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	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endParaRPr lang="en-IN" sz="26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9013" indent="-719138">
              <a:buNone/>
            </a:pPr>
            <a:endParaRPr lang="en-IN" sz="105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9013" indent="-719138"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	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P(y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	   P(y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…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P(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	</a:t>
            </a:r>
          </a:p>
          <a:p>
            <a:pPr marL="989013" indent="-719138"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	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P(y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	   P(y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…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P(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989013" indent="-719138"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</a:t>
            </a:r>
          </a:p>
          <a:p>
            <a:pPr marL="989013" indent="-719138">
              <a:buNone/>
            </a:pP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P(y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 P(y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…</a:t>
            </a:r>
            <a:r>
              <a:rPr lang="en-IN" sz="26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P(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IN" sz="2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6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Channel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14D3D-DCB5-44E7-B6BA-A0DC3592D953}" type="datetime4">
              <a:rPr lang="en-US" smtClean="0"/>
              <a:pPr>
                <a:defRPr/>
              </a:pPr>
              <a:t>July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7" name="Group 17"/>
          <p:cNvGrpSpPr/>
          <p:nvPr/>
        </p:nvGrpSpPr>
        <p:grpSpPr>
          <a:xfrm>
            <a:off x="1285058" y="3286124"/>
            <a:ext cx="6303916" cy="2297494"/>
            <a:chOff x="1285058" y="3286124"/>
            <a:chExt cx="6303916" cy="2297494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6445172" y="4439816"/>
              <a:ext cx="2286016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58758" y="3297602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6"/>
            <p:cNvGrpSpPr/>
            <p:nvPr/>
          </p:nvGrpSpPr>
          <p:grpSpPr>
            <a:xfrm>
              <a:off x="1285058" y="3286124"/>
              <a:ext cx="429422" cy="2286016"/>
              <a:chOff x="1285058" y="2315972"/>
              <a:chExt cx="429422" cy="2286016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142844" y="3458186"/>
                <a:ext cx="2286016" cy="1588"/>
              </a:xfrm>
              <a:prstGeom prst="line">
                <a:avLst/>
              </a:prstGeom>
              <a:ln w="38100">
                <a:solidFill>
                  <a:srgbClr val="3333B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85852" y="2315972"/>
                <a:ext cx="428628" cy="1588"/>
              </a:xfrm>
              <a:prstGeom prst="line">
                <a:avLst/>
              </a:prstGeom>
              <a:ln w="38100">
                <a:solidFill>
                  <a:srgbClr val="3333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285852" y="4572008"/>
                <a:ext cx="428628" cy="1588"/>
              </a:xfrm>
              <a:prstGeom prst="line">
                <a:avLst/>
              </a:prstGeom>
              <a:ln w="38100">
                <a:solidFill>
                  <a:srgbClr val="3333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7143768" y="5540572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-157898" y="2071678"/>
            <a:ext cx="6072230" cy="2786082"/>
          </a:xfrm>
        </p:spPr>
        <p:txBody>
          <a:bodyPr/>
          <a:lstStyle/>
          <a:p>
            <a:pPr marL="989013" indent="-719138">
              <a:lnSpc>
                <a:spcPct val="20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989013" indent="-7191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	</a:t>
            </a:r>
          </a:p>
          <a:p>
            <a:pPr marL="989013" indent="-7191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</a:t>
            </a:r>
          </a:p>
          <a:p>
            <a:pPr marL="989013" indent="-7191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  P(y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endParaRPr lang="en-IN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Channel</a:t>
            </a: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July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6357950" y="2071678"/>
            <a:ext cx="2071702" cy="2786082"/>
            <a:chOff x="6572264" y="2571744"/>
            <a:chExt cx="2071702" cy="2786082"/>
          </a:xfrm>
        </p:grpSpPr>
        <p:grpSp>
          <p:nvGrpSpPr>
            <p:cNvPr id="7" name="Group 25"/>
            <p:cNvGrpSpPr/>
            <p:nvPr/>
          </p:nvGrpSpPr>
          <p:grpSpPr>
            <a:xfrm>
              <a:off x="6572264" y="2571744"/>
              <a:ext cx="2071702" cy="142876"/>
              <a:chOff x="6572264" y="2428868"/>
              <a:chExt cx="2071702" cy="142876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572264" y="2428868"/>
                <a:ext cx="142876" cy="14287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501090" y="2428868"/>
                <a:ext cx="142876" cy="14287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</p:grpSp>
        <p:grpSp>
          <p:nvGrpSpPr>
            <p:cNvPr id="9" name="Group 34"/>
            <p:cNvGrpSpPr/>
            <p:nvPr/>
          </p:nvGrpSpPr>
          <p:grpSpPr>
            <a:xfrm>
              <a:off x="6572264" y="3857628"/>
              <a:ext cx="2071702" cy="142876"/>
              <a:chOff x="6572264" y="2428868"/>
              <a:chExt cx="2071702" cy="14287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572264" y="2428868"/>
                <a:ext cx="142876" cy="14287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501090" y="2428868"/>
                <a:ext cx="142876" cy="14287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</p:grpSp>
        <p:grpSp>
          <p:nvGrpSpPr>
            <p:cNvPr id="10" name="Group 37"/>
            <p:cNvGrpSpPr/>
            <p:nvPr/>
          </p:nvGrpSpPr>
          <p:grpSpPr>
            <a:xfrm>
              <a:off x="6572264" y="5214950"/>
              <a:ext cx="2071702" cy="142876"/>
              <a:chOff x="6572264" y="2428868"/>
              <a:chExt cx="2071702" cy="14287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572264" y="2428868"/>
                <a:ext cx="142876" cy="14287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501090" y="2428868"/>
                <a:ext cx="142876" cy="14287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rgbClr val="3333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n>
                    <a:solidFill>
                      <a:srgbClr val="002060"/>
                    </a:solidFill>
                  </a:ln>
                </a:endParaRPr>
              </a:p>
            </p:txBody>
          </p:sp>
        </p:grpSp>
      </p:grpSp>
      <p:grpSp>
        <p:nvGrpSpPr>
          <p:cNvPr id="11" name="Group 58"/>
          <p:cNvGrpSpPr/>
          <p:nvPr/>
        </p:nvGrpSpPr>
        <p:grpSpPr>
          <a:xfrm>
            <a:off x="6500826" y="2143116"/>
            <a:ext cx="1857388" cy="2644794"/>
            <a:chOff x="6715140" y="2643182"/>
            <a:chExt cx="1857388" cy="264479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6858016" y="2643182"/>
              <a:ext cx="1500198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858016" y="2714620"/>
              <a:ext cx="1500198" cy="107157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6429388" y="3143248"/>
              <a:ext cx="2357454" cy="164307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858016" y="3929066"/>
              <a:ext cx="1500198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858016" y="4000504"/>
              <a:ext cx="1428760" cy="121444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6858016" y="2786058"/>
              <a:ext cx="1643074" cy="107157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858016" y="5286388"/>
              <a:ext cx="1500198" cy="158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6786578" y="4071942"/>
              <a:ext cx="1714512" cy="114300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H="1" flipV="1">
              <a:off x="6536545" y="3107529"/>
              <a:ext cx="2214578" cy="185738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5"/>
          <p:cNvGrpSpPr/>
          <p:nvPr/>
        </p:nvGrpSpPr>
        <p:grpSpPr>
          <a:xfrm>
            <a:off x="5929322" y="1928802"/>
            <a:ext cx="3214678" cy="3012538"/>
            <a:chOff x="5929322" y="2428868"/>
            <a:chExt cx="3214678" cy="3012538"/>
          </a:xfrm>
        </p:grpSpPr>
        <p:sp>
          <p:nvSpPr>
            <p:cNvPr id="58" name="TextBox 57"/>
            <p:cNvSpPr txBox="1"/>
            <p:nvPr/>
          </p:nvSpPr>
          <p:spPr>
            <a:xfrm>
              <a:off x="5929322" y="242886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r>
                <a:rPr lang="en-IN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IN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29322" y="371475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r>
                <a:rPr lang="en-IN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IN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29322" y="5072074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x</a:t>
              </a:r>
              <a:r>
                <a:rPr lang="en-IN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IN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01058" y="2428868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y</a:t>
              </a:r>
              <a:r>
                <a:rPr lang="en-IN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en-IN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501058" y="3702610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y</a:t>
              </a:r>
              <a:r>
                <a:rPr lang="en-IN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</a:t>
              </a:r>
              <a:endParaRPr lang="en-IN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01058" y="505993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y</a:t>
              </a:r>
              <a:r>
                <a:rPr lang="en-IN" b="1" baseline="-250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en-IN" b="1" dirty="0"/>
            </a:p>
          </p:txBody>
        </p:sp>
      </p:grpSp>
      <p:grpSp>
        <p:nvGrpSpPr>
          <p:cNvPr id="13" name="Group 65"/>
          <p:cNvGrpSpPr/>
          <p:nvPr/>
        </p:nvGrpSpPr>
        <p:grpSpPr>
          <a:xfrm>
            <a:off x="770796" y="2786058"/>
            <a:ext cx="4714909" cy="1970284"/>
            <a:chOff x="1285058" y="3286124"/>
            <a:chExt cx="6303917" cy="2291392"/>
          </a:xfrm>
        </p:grpSpPr>
        <p:cxnSp>
          <p:nvCxnSpPr>
            <p:cNvPr id="67" name="Straight Connector 66"/>
            <p:cNvCxnSpPr/>
            <p:nvPr/>
          </p:nvCxnSpPr>
          <p:spPr>
            <a:xfrm rot="5400000">
              <a:off x="6445173" y="4433715"/>
              <a:ext cx="2286015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158757" y="3315036"/>
              <a:ext cx="428628" cy="1587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6"/>
            <p:cNvGrpSpPr/>
            <p:nvPr/>
          </p:nvGrpSpPr>
          <p:grpSpPr>
            <a:xfrm>
              <a:off x="1285058" y="3286124"/>
              <a:ext cx="429422" cy="2286016"/>
              <a:chOff x="1285058" y="2315972"/>
              <a:chExt cx="429422" cy="2286016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142844" y="3458186"/>
                <a:ext cx="2286016" cy="1588"/>
              </a:xfrm>
              <a:prstGeom prst="line">
                <a:avLst/>
              </a:prstGeom>
              <a:ln w="38100">
                <a:solidFill>
                  <a:srgbClr val="3333B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285852" y="2315972"/>
                <a:ext cx="428628" cy="1588"/>
              </a:xfrm>
              <a:prstGeom prst="line">
                <a:avLst/>
              </a:prstGeom>
              <a:ln w="38100">
                <a:solidFill>
                  <a:srgbClr val="3333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85852" y="4572008"/>
                <a:ext cx="428628" cy="1588"/>
              </a:xfrm>
              <a:prstGeom prst="line">
                <a:avLst/>
              </a:prstGeom>
              <a:ln w="38100">
                <a:solidFill>
                  <a:srgbClr val="3333B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7143768" y="5558005"/>
              <a:ext cx="428628" cy="1587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Content Placeholder 1"/>
          <p:cNvSpPr>
            <a:spLocks noGrp="1"/>
          </p:cNvSpPr>
          <p:nvPr>
            <p:ph idx="1"/>
          </p:nvPr>
        </p:nvSpPr>
        <p:spPr>
          <a:xfrm>
            <a:off x="304800" y="5441999"/>
            <a:ext cx="8839200" cy="844521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		      Channel Matrix   		    Channel Diagram</a:t>
            </a:r>
          </a:p>
        </p:txBody>
      </p:sp>
      <p:sp>
        <p:nvSpPr>
          <p:cNvPr id="75" name="Content Placeholder 1"/>
          <p:cNvSpPr>
            <a:spLocks noGrp="1"/>
          </p:cNvSpPr>
          <p:nvPr>
            <p:ph idx="1"/>
          </p:nvPr>
        </p:nvSpPr>
        <p:spPr>
          <a:xfrm>
            <a:off x="71406" y="1142984"/>
            <a:ext cx="9072626" cy="844521"/>
          </a:xfrm>
        </p:spPr>
        <p:txBody>
          <a:bodyPr/>
          <a:lstStyle/>
          <a:p>
            <a:pPr>
              <a:buNone/>
            </a:pPr>
            <a:r>
              <a:rPr lang="en-IN" sz="23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discrete communication channel with 3 inputs &amp; 3 outputs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858016" y="1835339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P(y</a:t>
            </a:r>
            <a:r>
              <a:rPr lang="en-IN" sz="14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I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14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IN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6858016" y="4786322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P(y</a:t>
            </a:r>
            <a:r>
              <a:rPr lang="en-IN" sz="14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x</a:t>
            </a:r>
            <a:r>
              <a:rPr lang="en-IN" sz="14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406" y="1066800"/>
            <a:ext cx="9072594" cy="543403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DMS producing H(X) in T</a:t>
            </a:r>
            <a:r>
              <a:rPr lang="en-IN" sz="25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sec</a:t>
            </a:r>
          </a:p>
          <a:p>
            <a:pPr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generated per sec = </a:t>
            </a:r>
            <a:r>
              <a:rPr lang="en-IN" sz="2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H(X) / T</a:t>
            </a:r>
            <a:r>
              <a:rPr lang="en-IN" sz="25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</a:p>
          <a:p>
            <a:pPr algn="just">
              <a:buNone/>
            </a:pPr>
            <a:endParaRPr lang="en-IN" sz="25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Capacity = C</a:t>
            </a:r>
          </a:p>
          <a:p>
            <a:pPr algn="just"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Maximum of C information can be transmitted in </a:t>
            </a:r>
            <a:r>
              <a:rPr lang="en-IN" sz="25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IN" sz="25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sec</a:t>
            </a:r>
          </a:p>
          <a:p>
            <a:pPr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transmission rate = </a:t>
            </a:r>
            <a:r>
              <a:rPr lang="en-IN" sz="2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C/ </a:t>
            </a:r>
            <a:r>
              <a:rPr lang="en-IN" sz="2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IN" sz="25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IN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reliable Channel Coding,</a:t>
            </a:r>
            <a:endParaRPr lang="en-IN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IN" sz="2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H(X) / T</a:t>
            </a:r>
            <a:r>
              <a:rPr lang="en-IN" sz="25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   </a:t>
            </a:r>
            <a:r>
              <a:rPr lang="en-IN" sz="2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&lt;=   C/ </a:t>
            </a:r>
            <a:r>
              <a:rPr lang="en-IN" sz="25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en-IN" sz="25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endParaRPr lang="en-IN" sz="2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IN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Code Rate  &lt;= Critical Rate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Channel Coding Theorem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D6916-0478-4D1F-9641-C530488832D4}" type="datetime4">
              <a:rPr lang="en-US" smtClean="0"/>
              <a:pPr>
                <a:defRPr/>
              </a:pPr>
              <a:t>July 28,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14546" y="5429264"/>
            <a:ext cx="4929222" cy="642942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this lectures, brief over of information theory is presented.</a:t>
            </a:r>
          </a:p>
          <a:p>
            <a:pPr algn="just"/>
            <a:r>
              <a:rPr lang="en-IN" dirty="0" smtClean="0"/>
              <a:t>Several source coding mechanism will be discussed</a:t>
            </a:r>
          </a:p>
          <a:p>
            <a:pPr algn="just"/>
            <a:r>
              <a:rPr lang="en-IN" dirty="0" smtClean="0"/>
              <a:t>In addition different error detection and correction techniques will be presented.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IIT(ISM)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1CB79-2CD1-4A22-B0E9-AFA0C01247F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Textbooks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74675" y="1749425"/>
            <a:ext cx="8264525" cy="4267200"/>
          </a:xfrm>
        </p:spPr>
        <p:txBody>
          <a:bodyPr>
            <a:normAutofit fontScale="92500"/>
          </a:bodyPr>
          <a:lstStyle/>
          <a:p>
            <a:pPr algn="just">
              <a:defRPr/>
            </a:pPr>
            <a:r>
              <a:rPr lang="en-US" dirty="0" smtClean="0"/>
              <a:t>Fundamentals of Information Theory and Coding Design by Roberto </a:t>
            </a:r>
            <a:r>
              <a:rPr lang="en-US" dirty="0" err="1" smtClean="0"/>
              <a:t>Togneri</a:t>
            </a:r>
            <a:r>
              <a:rPr lang="en-US" dirty="0" smtClean="0"/>
              <a:t> and C. J. S. </a:t>
            </a:r>
            <a:r>
              <a:rPr lang="en-US" dirty="0" err="1" smtClean="0"/>
              <a:t>deSilva</a:t>
            </a:r>
            <a:r>
              <a:rPr lang="en-US" dirty="0" smtClean="0"/>
              <a:t>.</a:t>
            </a:r>
          </a:p>
          <a:p>
            <a:pPr algn="just">
              <a:defRPr/>
            </a:pPr>
            <a:r>
              <a:rPr lang="en-US" dirty="0"/>
              <a:t>Introduction to Error Control Codes by  S. </a:t>
            </a:r>
            <a:r>
              <a:rPr lang="en-US" dirty="0" err="1"/>
              <a:t>Gravano</a:t>
            </a:r>
            <a:endParaRPr lang="en-US" dirty="0"/>
          </a:p>
          <a:p>
            <a:pPr algn="just">
              <a:defRPr/>
            </a:pPr>
            <a:r>
              <a:rPr lang="en-US" dirty="0"/>
              <a:t>Introduction to Data Compression </a:t>
            </a:r>
            <a:r>
              <a:rPr lang="en-US" dirty="0" smtClean="0"/>
              <a:t>by Khalid </a:t>
            </a:r>
            <a:r>
              <a:rPr lang="en-US" dirty="0" err="1" smtClean="0"/>
              <a:t>Sayood</a:t>
            </a:r>
            <a:r>
              <a:rPr lang="en-US" dirty="0" smtClean="0"/>
              <a:t>.</a:t>
            </a:r>
          </a:p>
          <a:p>
            <a:pPr algn="just">
              <a:defRPr/>
            </a:pPr>
            <a:r>
              <a:rPr lang="en-US" dirty="0"/>
              <a:t>Information Theory and Coding by </a:t>
            </a:r>
            <a:r>
              <a:rPr lang="sv-SE" dirty="0"/>
              <a:t> Muralidhar Kulkarni </a:t>
            </a:r>
            <a:r>
              <a:rPr lang="sv-SE" dirty="0" smtClean="0"/>
              <a:t>and</a:t>
            </a:r>
            <a:r>
              <a:rPr lang="sv-SE" dirty="0"/>
              <a:t> K. S. Shivaprakasha</a:t>
            </a:r>
            <a:endParaRPr lang="en-US" dirty="0"/>
          </a:p>
          <a:p>
            <a:pPr algn="just">
              <a:defRPr/>
            </a:pPr>
            <a:endParaRPr lang="en-US" b="1" dirty="0"/>
          </a:p>
          <a:p>
            <a:pPr algn="just">
              <a:defRPr/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4EE141-AF35-4C79-B896-A6E6DC922E3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276225" y="1371600"/>
            <a:ext cx="8610600" cy="4267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A communication system is a system which sends information from one place to another.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Information Theory answer two fundamental questions in communication theory: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What is the ultimate data compression?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 smtClean="0"/>
              <a:t>What is the ultimate transmission rate of communication?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Introduction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A8D5346B-B225-4AE1-8D0E-0C532ABB112D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Encoded data is considered during transmission due to three reasons:</a:t>
            </a:r>
          </a:p>
          <a:p>
            <a:pPr marL="895350" lvl="1" indent="-457200" algn="just"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For compact representation ( Source Coding)</a:t>
            </a:r>
          </a:p>
          <a:p>
            <a:pPr marL="895350" lvl="1" indent="-457200" algn="just"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For error detection/correction (Coding Theory)</a:t>
            </a:r>
          </a:p>
          <a:p>
            <a:pPr marL="895350" lvl="1" indent="-457200" algn="just"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For secrecy/authentication (Cryptography)</a:t>
            </a: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 algn="r"/>
            <a:r>
              <a:rPr lang="en-US" smtClean="0"/>
              <a:t>Contd…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652DD93E-EE64-48D4-BAD9-41CE9E7A7ACC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Communication System</a:t>
            </a:r>
          </a:p>
        </p:txBody>
      </p:sp>
      <p:sp>
        <p:nvSpPr>
          <p:cNvPr id="16387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4D233434-9075-412D-9139-9FB2ED66AD09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953000"/>
            <a:ext cx="7239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General model of a communication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313" y="1441450"/>
            <a:ext cx="8382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3504" y="1500174"/>
            <a:ext cx="1066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Channel</a:t>
            </a:r>
          </a:p>
          <a:p>
            <a:pPr algn="ctr">
              <a:defRPr/>
            </a:pPr>
            <a:r>
              <a:rPr lang="en-US" b="1" dirty="0"/>
              <a:t>encoder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7554" y="1428736"/>
            <a:ext cx="1300163" cy="6191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1409700"/>
            <a:ext cx="12954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Modulator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2125" y="1441450"/>
            <a:ext cx="9906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Source</a:t>
            </a:r>
          </a:p>
          <a:p>
            <a:pPr algn="ctr">
              <a:defRPr/>
            </a:pPr>
            <a:r>
              <a:rPr lang="en-US" b="1" dirty="0"/>
              <a:t>encoder</a:t>
            </a:r>
          </a:p>
        </p:txBody>
      </p:sp>
      <p:cxnSp>
        <p:nvCxnSpPr>
          <p:cNvPr id="6" name="Straight Arrow Connector 5"/>
          <p:cNvCxnSpPr>
            <a:stCxn id="4" idx="3"/>
            <a:endCxn id="12" idx="1"/>
          </p:cNvCxnSpPr>
          <p:nvPr/>
        </p:nvCxnSpPr>
        <p:spPr>
          <a:xfrm>
            <a:off x="1179513" y="1746250"/>
            <a:ext cx="5826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752725" y="1746250"/>
            <a:ext cx="5873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4657717" y="1738298"/>
            <a:ext cx="538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15074" y="1714488"/>
            <a:ext cx="538163" cy="22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924800" y="2693988"/>
            <a:ext cx="99060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Channel</a:t>
            </a:r>
          </a:p>
        </p:txBody>
      </p:sp>
      <p:cxnSp>
        <p:nvCxnSpPr>
          <p:cNvPr id="23" name="Elbow Connector 22"/>
          <p:cNvCxnSpPr>
            <a:stCxn id="11" idx="3"/>
            <a:endCxn id="25" idx="0"/>
          </p:cNvCxnSpPr>
          <p:nvPr/>
        </p:nvCxnSpPr>
        <p:spPr>
          <a:xfrm>
            <a:off x="8077200" y="1714500"/>
            <a:ext cx="342900" cy="9794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99238" y="3908425"/>
            <a:ext cx="1477962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Demodulator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14678" y="3929066"/>
            <a:ext cx="1300162" cy="6175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Decryption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00628" y="3929066"/>
            <a:ext cx="1066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Channel</a:t>
            </a:r>
          </a:p>
          <a:p>
            <a:pPr algn="ctr">
              <a:defRPr/>
            </a:pPr>
            <a:r>
              <a:rPr lang="en-US" b="1" dirty="0"/>
              <a:t>decoder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58950" y="3908425"/>
            <a:ext cx="9906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Source</a:t>
            </a:r>
          </a:p>
          <a:p>
            <a:pPr algn="ctr">
              <a:defRPr/>
            </a:pPr>
            <a:r>
              <a:rPr lang="en-US" b="1" dirty="0"/>
              <a:t>decoder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2400" y="3908425"/>
            <a:ext cx="12954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Destination</a:t>
            </a:r>
          </a:p>
        </p:txBody>
      </p:sp>
      <p:cxnSp>
        <p:nvCxnSpPr>
          <p:cNvPr id="42" name="Elbow Connector 41"/>
          <p:cNvCxnSpPr>
            <a:stCxn id="25" idx="2"/>
          </p:cNvCxnSpPr>
          <p:nvPr/>
        </p:nvCxnSpPr>
        <p:spPr>
          <a:xfrm rot="5400000">
            <a:off x="7739062" y="3495676"/>
            <a:ext cx="1025525" cy="336550"/>
          </a:xfrm>
          <a:prstGeom prst="bentConnector3">
            <a:avLst>
              <a:gd name="adj1" fmla="val 1005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143636" y="4214818"/>
            <a:ext cx="436563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500562" y="4286256"/>
            <a:ext cx="457200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2786050" y="4214818"/>
            <a:ext cx="357189" cy="1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1"/>
            <a:endCxn id="37" idx="3"/>
          </p:cNvCxnSpPr>
          <p:nvPr/>
        </p:nvCxnSpPr>
        <p:spPr>
          <a:xfrm flipH="1">
            <a:off x="1447800" y="4213225"/>
            <a:ext cx="311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10" grpId="0" animBg="1"/>
      <p:bldP spid="11" grpId="0" animBg="1"/>
      <p:bldP spid="12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Blip>
                <a:blip r:embed="rId2"/>
              </a:buBlip>
            </a:pPr>
            <a:r>
              <a:rPr lang="en-US" sz="2400" smtClean="0"/>
              <a:t>The source is usually modeled as a random process.</a:t>
            </a:r>
          </a:p>
          <a:p>
            <a:pPr algn="just">
              <a:buFontTx/>
              <a:buBlip>
                <a:blip r:embed="rId2"/>
              </a:buBlip>
            </a:pPr>
            <a:r>
              <a:rPr lang="en-US" sz="2400" smtClean="0"/>
              <a:t>It can be discrete or continuous in value and in time.</a:t>
            </a:r>
          </a:p>
          <a:p>
            <a:pPr algn="just">
              <a:buFontTx/>
              <a:buBlip>
                <a:blip r:embed="rId2"/>
              </a:buBlip>
            </a:pPr>
            <a:r>
              <a:rPr lang="en-US" sz="2400" smtClean="0"/>
              <a:t>Two type of source are considered: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smtClean="0"/>
              <a:t>Memory less Source: Each symbol independent of the previous one.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smtClean="0"/>
              <a:t>Markov Model: Each symbol depends on the previous one.</a:t>
            </a:r>
          </a:p>
          <a:p>
            <a:pPr algn="just">
              <a:buFontTx/>
              <a:buBlip>
                <a:blip r:embed="rId2"/>
              </a:buBlip>
            </a:pPr>
            <a:endParaRPr lang="en-US" smtClean="0"/>
          </a:p>
          <a:p>
            <a:pPr algn="just">
              <a:buFontTx/>
              <a:buBlip>
                <a:blip r:embed="rId2"/>
              </a:buBlip>
            </a:pPr>
            <a:endParaRPr lang="en-US" smtClean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Source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F071705-3BE5-4BA9-9579-9C706A0584EA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The goal of source coding for digital systems is two fold: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Uniquely map any arbitrary source message to a binary code and back again.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Efficiently map a source message to the most compact binary code and back again.</a:t>
            </a:r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 Techniques are</a:t>
            </a:r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dirty="0"/>
              <a:t>Fixed-length </a:t>
            </a:r>
            <a:r>
              <a:rPr lang="en-US" dirty="0" smtClean="0"/>
              <a:t>code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Variable-length </a:t>
            </a:r>
            <a:r>
              <a:rPr lang="en-US" dirty="0" smtClean="0"/>
              <a:t>code (Goal: Minimizing the average code word length)</a:t>
            </a:r>
            <a:endParaRPr lang="en-US" dirty="0"/>
          </a:p>
          <a:p>
            <a:pPr marL="971550" lvl="1" indent="-514350" algn="just">
              <a:buClr>
                <a:srgbClr val="FF0000"/>
              </a:buClr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Source Coding 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9A27A0A2-D79E-4A5C-9DAB-F5D68F6088EE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600" smtClean="0"/>
              <a:t>To send a message from a source to a destination, a symbol is normally coded into a sequence of binary digits.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600" smtClean="0"/>
              <a:t>The result is called </a:t>
            </a:r>
            <a:r>
              <a:rPr lang="en-US" sz="2600" b="1" i="1" smtClean="0"/>
              <a:t>code word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600" smtClean="0"/>
              <a:t>A code is a mapping from a set of symbols into a set of code words.</a:t>
            </a:r>
          </a:p>
          <a:p>
            <a:pPr>
              <a:lnSpc>
                <a:spcPct val="80000"/>
              </a:lnSpc>
              <a:buFontTx/>
              <a:buBlip>
                <a:blip r:embed="rId2"/>
              </a:buBlip>
            </a:pPr>
            <a:r>
              <a:rPr lang="en-US" sz="2600" smtClean="0"/>
              <a:t>Example, ASCII code is a mapping of a set of 128 symbols into a set of 7-bit code words</a:t>
            </a:r>
          </a:p>
          <a:p>
            <a:pPr lvl="2">
              <a:lnSpc>
                <a:spcPct val="80000"/>
              </a:lnSpc>
            </a:pPr>
            <a:r>
              <a:rPr lang="en-US" sz="2100" smtClean="0"/>
              <a:t>A -----------------------&gt; 0100001</a:t>
            </a:r>
          </a:p>
          <a:p>
            <a:pPr lvl="2">
              <a:lnSpc>
                <a:spcPct val="80000"/>
              </a:lnSpc>
            </a:pPr>
            <a:r>
              <a:rPr lang="en-US" sz="2100" smtClean="0"/>
              <a:t>B -----------------------&gt; 0100010</a:t>
            </a:r>
          </a:p>
          <a:p>
            <a:pPr lvl="2">
              <a:lnSpc>
                <a:spcPct val="80000"/>
              </a:lnSpc>
            </a:pPr>
            <a:r>
              <a:rPr lang="en-US" sz="2100" smtClean="0"/>
              <a:t>Set of symbols------&gt;  Set of binary streams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mtClean="0"/>
              <a:t>Source Coding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227D88D5-9B55-4C1B-AD6B-7C2C04CA3D19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smtClean="0"/>
              <a:t>A code can be designed with all the code words the same length (fixed-length code) or with different lengths (variable length code)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smtClean="0"/>
              <a:t>Examples</a:t>
            </a:r>
          </a:p>
          <a:p>
            <a:pPr lvl="2"/>
            <a:r>
              <a:rPr lang="en-US" smtClean="0"/>
              <a:t>A code with fixed-length code words:</a:t>
            </a: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en-US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 -&gt; 00; S</a:t>
            </a:r>
            <a:r>
              <a:rPr lang="en-US" baseline="-25000" smtClean="0"/>
              <a:t>2</a:t>
            </a:r>
            <a:r>
              <a:rPr lang="en-US" smtClean="0"/>
              <a:t> -&gt; 01; S</a:t>
            </a:r>
            <a:r>
              <a:rPr lang="en-US" baseline="-25000" smtClean="0"/>
              <a:t>3</a:t>
            </a:r>
            <a:r>
              <a:rPr lang="en-US" smtClean="0"/>
              <a:t> -&gt; 10; S</a:t>
            </a:r>
            <a:r>
              <a:rPr lang="en-US" baseline="-25000" smtClean="0"/>
              <a:t>4</a:t>
            </a:r>
            <a:r>
              <a:rPr lang="en-US" smtClean="0"/>
              <a:t> -&gt; 11</a:t>
            </a:r>
          </a:p>
          <a:p>
            <a:pPr lvl="2"/>
            <a:r>
              <a:rPr lang="en-US" smtClean="0"/>
              <a:t>A code with variable-length code words:</a:t>
            </a: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en-US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 -&gt; 0; S</a:t>
            </a:r>
            <a:r>
              <a:rPr lang="en-US" baseline="-25000" smtClean="0"/>
              <a:t>2</a:t>
            </a:r>
            <a:r>
              <a:rPr lang="en-US" smtClean="0"/>
              <a:t> -&gt; 10; S</a:t>
            </a:r>
            <a:r>
              <a:rPr lang="en-US" baseline="-25000" smtClean="0"/>
              <a:t>3</a:t>
            </a:r>
            <a:r>
              <a:rPr lang="en-US" smtClean="0"/>
              <a:t> -&gt; 11; S</a:t>
            </a:r>
            <a:r>
              <a:rPr lang="en-US" baseline="-25000" smtClean="0"/>
              <a:t>4</a:t>
            </a:r>
            <a:r>
              <a:rPr lang="en-US" smtClean="0"/>
              <a:t> -&gt; 110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82563"/>
            <a:r>
              <a:rPr lang="en-US" sz="3400" smtClean="0"/>
              <a:t>Fixed- and Variable-Length Code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1575A5D9-DAAA-4346-B0A9-8CF4295A4AB8}" type="slidenum">
              <a:rPr lang="en-US" sz="1400">
                <a:latin typeface="Verdan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sz="1400">
              <a:latin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CSE, IIT(ISM) Dhanbad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roduction_workshop .pot [Compatibility Mode]" id="{3815EB8D-80FC-4E1A-9AA8-43C5C67DFE54}" vid="{6D437920-D5F4-4014-9849-56FEAA74F9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Introduction_workshop </Template>
  <TotalTime>161</TotalTime>
  <Words>1458</Words>
  <Application>Microsoft Office PowerPoint</Application>
  <PresentationFormat>On-screen Show (4:3)</PresentationFormat>
  <Paragraphs>318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Beamer</vt:lpstr>
      <vt:lpstr>Equation</vt:lpstr>
      <vt:lpstr>Introduction to Information  Theory </vt:lpstr>
      <vt:lpstr>Outline </vt:lpstr>
      <vt:lpstr>Introduction</vt:lpstr>
      <vt:lpstr>Contd…</vt:lpstr>
      <vt:lpstr>Communication System</vt:lpstr>
      <vt:lpstr>Source</vt:lpstr>
      <vt:lpstr>Source Coding </vt:lpstr>
      <vt:lpstr>Source Coding</vt:lpstr>
      <vt:lpstr>Fixed- and Variable-Length Code</vt:lpstr>
      <vt:lpstr>Example-1</vt:lpstr>
      <vt:lpstr>Channel Coding</vt:lpstr>
      <vt:lpstr>Transmitting</vt:lpstr>
      <vt:lpstr>Transmitting</vt:lpstr>
      <vt:lpstr>Information Theory</vt:lpstr>
      <vt:lpstr>Measure of Information</vt:lpstr>
      <vt:lpstr>Slide 16</vt:lpstr>
      <vt:lpstr>Self Information</vt:lpstr>
      <vt:lpstr>Slide 18</vt:lpstr>
      <vt:lpstr>Message Information</vt:lpstr>
      <vt:lpstr>Units</vt:lpstr>
      <vt:lpstr>Information Theory</vt:lpstr>
      <vt:lpstr>Basic Communication Theorems</vt:lpstr>
      <vt:lpstr>Source Coding Theorem</vt:lpstr>
      <vt:lpstr>Information Channel</vt:lpstr>
      <vt:lpstr>Information Channel</vt:lpstr>
      <vt:lpstr>Information Channel</vt:lpstr>
      <vt:lpstr>Channel Coding Theorem</vt:lpstr>
      <vt:lpstr>Conclusions</vt:lpstr>
      <vt:lpstr>Textbooks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theory and Coding</dc:title>
  <dc:creator>Lalan Ranjan</dc:creator>
  <cp:lastModifiedBy>user</cp:lastModifiedBy>
  <cp:revision>27</cp:revision>
  <dcterms:created xsi:type="dcterms:W3CDTF">2017-11-24T13:38:34Z</dcterms:created>
  <dcterms:modified xsi:type="dcterms:W3CDTF">2018-07-28T07:23:53Z</dcterms:modified>
</cp:coreProperties>
</file>