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46"/>
  </p:notesMasterIdLst>
  <p:sldIdLst>
    <p:sldId id="256" r:id="rId2"/>
    <p:sldId id="343" r:id="rId3"/>
    <p:sldId id="345" r:id="rId4"/>
    <p:sldId id="346" r:id="rId5"/>
    <p:sldId id="347" r:id="rId6"/>
    <p:sldId id="348" r:id="rId7"/>
    <p:sldId id="349" r:id="rId8"/>
    <p:sldId id="351" r:id="rId9"/>
    <p:sldId id="354" r:id="rId10"/>
    <p:sldId id="352" r:id="rId11"/>
    <p:sldId id="353" r:id="rId12"/>
    <p:sldId id="355" r:id="rId13"/>
    <p:sldId id="356" r:id="rId14"/>
    <p:sldId id="357" r:id="rId15"/>
    <p:sldId id="358" r:id="rId16"/>
    <p:sldId id="372" r:id="rId17"/>
    <p:sldId id="375" r:id="rId18"/>
    <p:sldId id="376" r:id="rId19"/>
    <p:sldId id="381" r:id="rId20"/>
    <p:sldId id="377" r:id="rId21"/>
    <p:sldId id="378" r:id="rId22"/>
    <p:sldId id="382" r:id="rId23"/>
    <p:sldId id="374" r:id="rId24"/>
    <p:sldId id="379" r:id="rId25"/>
    <p:sldId id="380" r:id="rId26"/>
    <p:sldId id="383" r:id="rId27"/>
    <p:sldId id="384" r:id="rId28"/>
    <p:sldId id="385" r:id="rId29"/>
    <p:sldId id="386" r:id="rId30"/>
    <p:sldId id="360" r:id="rId31"/>
    <p:sldId id="361" r:id="rId32"/>
    <p:sldId id="362" r:id="rId33"/>
    <p:sldId id="366" r:id="rId34"/>
    <p:sldId id="363" r:id="rId35"/>
    <p:sldId id="364" r:id="rId36"/>
    <p:sldId id="365" r:id="rId37"/>
    <p:sldId id="367" r:id="rId38"/>
    <p:sldId id="368" r:id="rId39"/>
    <p:sldId id="369" r:id="rId40"/>
    <p:sldId id="370" r:id="rId41"/>
    <p:sldId id="371" r:id="rId42"/>
    <p:sldId id="388" r:id="rId43"/>
    <p:sldId id="387" r:id="rId44"/>
    <p:sldId id="389" r:id="rId4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-12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B55D005-266E-4567-AD08-4AE3DA4E1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92177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9D945F2-0BE6-45E4-9589-0B3518A9E49C}" type="slidenum">
              <a:rPr lang="en-US" smtClean="0">
                <a:latin typeface="Arial" panose="020B0604020202020204" pitchFamily="34" charset="0"/>
              </a:rPr>
              <a:pPr/>
              <a:t>1</a:t>
            </a:fld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4624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000" y="6477000"/>
            <a:ext cx="5715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35052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295400"/>
            <a:ext cx="82296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0" y="6488113"/>
            <a:ext cx="3500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Introduction to 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ITC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324600" y="6492875"/>
            <a:ext cx="1905000" cy="365125"/>
          </a:xfrm>
        </p:spPr>
        <p:txBody>
          <a:bodyPr/>
          <a:lstStyle>
            <a:lvl1pPr>
              <a:defRPr sz="1400" b="1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2895600" cy="365125"/>
          </a:xfrm>
        </p:spPr>
        <p:txBody>
          <a:bodyPr/>
          <a:lstStyle>
            <a:lvl1pPr algn="l">
              <a:defRPr sz="1400" b="1"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Department of CSE, IIT(ISM) Dhanbad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492875"/>
            <a:ext cx="914400" cy="365125"/>
          </a:xfrm>
        </p:spPr>
        <p:txBody>
          <a:bodyPr/>
          <a:lstStyle>
            <a:lvl1pPr>
              <a:defRPr sz="1400" b="1"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A49C81-CA75-406C-AD45-4044482B0433}" type="slidenum">
              <a:rPr lang="en-US"/>
              <a:pPr>
                <a:defRPr/>
              </a:pPr>
              <a:t>‹#›</a:t>
            </a:fld>
            <a:r>
              <a:rPr lang="en-US"/>
              <a:t> of 28</a:t>
            </a:r>
          </a:p>
        </p:txBody>
      </p:sp>
    </p:spTree>
    <p:extLst>
      <p:ext uri="{BB962C8B-B14F-4D97-AF65-F5344CB8AC3E}">
        <p14:creationId xmlns="" xmlns:p14="http://schemas.microsoft.com/office/powerpoint/2010/main" val="83331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IIT(ISM) Dhanbad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608A2-1301-4266-86FE-0FD3E82DA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734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IIT(ISM) Dhanbad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E8CD4-8D1C-4835-ACFB-CFF941038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1960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r>
              <a:rPr lang="en-US" noProof="0" smtClean="0"/>
              <a:t>Click icon to add SmartArt graphic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Department of CSE, IIT(ISM) Dhanbad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38217A-67A7-4DC8-8789-A1D3DCC30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284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3048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0" y="6488113"/>
            <a:ext cx="320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Introduction to 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ITC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492875"/>
            <a:ext cx="1676400" cy="365125"/>
          </a:xfrm>
        </p:spPr>
        <p:txBody>
          <a:bodyPr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492875"/>
            <a:ext cx="3276600" cy="365125"/>
          </a:xfrm>
        </p:spPr>
        <p:txBody>
          <a:bodyPr/>
          <a:lstStyle>
            <a:lvl1pPr algn="l">
              <a:defRPr sz="1400" b="1"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Department of CSE, IIT(ISM) Dhanbad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492875"/>
            <a:ext cx="838200" cy="365125"/>
          </a:xfrm>
        </p:spPr>
        <p:txBody>
          <a:bodyPr/>
          <a:lstStyle>
            <a:lvl1pPr>
              <a:defRPr sz="1400" b="1"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7EB1AB7-115D-4261-8E03-ECEE76DC73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732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IIT(ISM) Dhanbad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41FB2-D78E-43B7-8BBF-727FD0CBF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154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071563" y="6488113"/>
            <a:ext cx="350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</a:rPr>
              <a:t>Vu Pham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Department of CSE, IIT(ISM) Dhanbad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2427EE4-6FEB-456B-BEAF-52A94FBB8F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6823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071563" y="6488113"/>
            <a:ext cx="350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</a:rPr>
              <a:t>Vu Pham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Department of CSE, IIT(ISM) Dhanbad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3396909-B7FE-40B9-8297-A6B3D85C0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372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Department of CSE, IIT(ISM) Dhanbad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AE6FA34-47C2-4BA4-8A35-AE28914B9E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613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Department of CSE, IIT(ISM) Dhanbad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D7310D-9522-4D31-A8DD-F94BD23851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706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IIT(ISM) Dhanbad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8F061-FE68-404C-A510-0C7B9A0093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13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IIT(ISM) Dhanbad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552A9-11AE-44D6-A59C-4B38185813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030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Department of CSE, IIT(ISM) Dhanbad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FA757ED-6EBA-4D50-9873-6998BC1DD6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0" r:id="rId3"/>
    <p:sldLayoutId id="2147483857" r:id="rId4"/>
    <p:sldLayoutId id="2147483858" r:id="rId5"/>
    <p:sldLayoutId id="2147483859" r:id="rId6"/>
    <p:sldLayoutId id="2147483860" r:id="rId7"/>
    <p:sldLayoutId id="2147483851" r:id="rId8"/>
    <p:sldLayoutId id="2147483852" r:id="rId9"/>
    <p:sldLayoutId id="2147483853" r:id="rId10"/>
    <p:sldLayoutId id="2147483854" r:id="rId11"/>
    <p:sldLayoutId id="2147483861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7772400" cy="1827213"/>
          </a:xfrm>
        </p:spPr>
        <p:txBody>
          <a:bodyPr/>
          <a:lstStyle/>
          <a:p>
            <a:r>
              <a:rPr lang="en-US" b="1" dirty="0" smtClean="0">
                <a:latin typeface="Monotype Corsiva" panose="03010101010201010101" pitchFamily="66" charset="0"/>
              </a:rPr>
              <a:t>Block Code and Linear Code</a:t>
            </a:r>
            <a:endParaRPr lang="en-US" dirty="0" smtClean="0"/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62BF2306-7088-4DA1-A357-326920ECC3E2}" type="slidenum">
              <a:rPr lang="en-US" sz="1400">
                <a:latin typeface="Verdan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</a:t>
            </a:fld>
            <a:r>
              <a:rPr lang="en-US" sz="1400">
                <a:latin typeface="Verdana" panose="020B0604030504040204" pitchFamily="34" charset="0"/>
              </a:rPr>
              <a:t> of 28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3276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Department of CSE, IIT(ISM) </a:t>
            </a:r>
            <a:r>
              <a:rPr lang="en-US" dirty="0" err="1"/>
              <a:t>Dhanbad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9125" y="3668713"/>
            <a:ext cx="5988050" cy="24304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latin typeface="+mj-lt"/>
                <a:ea typeface="Batang" pitchFamily="18" charset="-127"/>
                <a:cs typeface="Times New Roman" pitchFamily="18" charset="0"/>
              </a:rPr>
              <a:t>Dr. Arup Kumar Pal</a:t>
            </a:r>
          </a:p>
          <a:p>
            <a:pPr algn="ctr">
              <a:defRPr/>
            </a:pPr>
            <a:r>
              <a:rPr lang="en-US" sz="2400" b="1" dirty="0">
                <a:latin typeface="+mj-lt"/>
                <a:ea typeface="Batang" pitchFamily="18" charset="-127"/>
                <a:cs typeface="Times New Roman" pitchFamily="18" charset="0"/>
              </a:rPr>
              <a:t>Department of Computer Science &amp; Engineering</a:t>
            </a:r>
          </a:p>
          <a:p>
            <a:pPr algn="ctr">
              <a:defRPr/>
            </a:pPr>
            <a:r>
              <a:rPr lang="en-US" sz="2400" b="1" dirty="0">
                <a:latin typeface="+mj-lt"/>
                <a:ea typeface="Batang" pitchFamily="18" charset="-127"/>
                <a:cs typeface="Times New Roman" pitchFamily="18" charset="0"/>
              </a:rPr>
              <a:t>Indian Institute of Technology (</a:t>
            </a:r>
            <a:r>
              <a:rPr lang="en-US" sz="2400" b="1" dirty="0" smtClean="0">
                <a:latin typeface="+mj-lt"/>
                <a:ea typeface="Batang" pitchFamily="18" charset="-127"/>
                <a:cs typeface="Times New Roman" pitchFamily="18" charset="0"/>
              </a:rPr>
              <a:t>ISM) </a:t>
            </a:r>
          </a:p>
          <a:p>
            <a:pPr algn="ctr">
              <a:defRPr/>
            </a:pPr>
            <a:r>
              <a:rPr lang="en-US" sz="2400" b="1" dirty="0" err="1" smtClean="0">
                <a:latin typeface="+mj-lt"/>
                <a:ea typeface="Batang" pitchFamily="18" charset="-127"/>
                <a:cs typeface="Times New Roman" pitchFamily="18" charset="0"/>
              </a:rPr>
              <a:t>Dhanbad</a:t>
            </a:r>
            <a:r>
              <a:rPr lang="en-US" sz="2400" b="1" dirty="0">
                <a:latin typeface="+mj-lt"/>
                <a:ea typeface="Batang" pitchFamily="18" charset="-127"/>
                <a:cs typeface="Times New Roman" pitchFamily="18" charset="0"/>
              </a:rPr>
              <a:t>, Jharkhand-826004</a:t>
            </a:r>
          </a:p>
          <a:p>
            <a:pPr algn="ctr">
              <a:defRPr/>
            </a:pPr>
            <a:r>
              <a:rPr lang="en-US" sz="2400" b="1" dirty="0">
                <a:latin typeface="+mj-lt"/>
                <a:ea typeface="Batang" pitchFamily="18" charset="-127"/>
                <a:cs typeface="Times New Roman" pitchFamily="18" charset="0"/>
              </a:rPr>
              <a:t>E-mail: arupkrpal@gmail.com</a:t>
            </a:r>
          </a:p>
        </p:txBody>
      </p:sp>
      <p:pic>
        <p:nvPicPr>
          <p:cNvPr id="10246" name="Picture 6" descr="C:\Users\RAHUL\Desktop\IIT_(ISM)_Dhanbad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3886200"/>
            <a:ext cx="1917700" cy="199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382000" cy="5059363"/>
          </a:xfrm>
        </p:spPr>
        <p:txBody>
          <a:bodyPr/>
          <a:lstStyle/>
          <a:p>
            <a:r>
              <a:rPr lang="en-US" dirty="0" smtClean="0"/>
              <a:t>(3,1) Repetition code:</a:t>
            </a:r>
          </a:p>
          <a:p>
            <a:pPr marL="0" indent="0">
              <a:buNone/>
            </a:pPr>
            <a:r>
              <a:rPr lang="en-US" dirty="0" smtClean="0"/>
              <a:t>Senders Message: 0010110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 code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9" name="Picture 4" descr="http://www.inference.org.uk/itprnn/1997/l1/img1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45" y="2362200"/>
            <a:ext cx="6288925" cy="1371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inference.org.uk/itprnn/1997/l1/img1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856" y="3962400"/>
            <a:ext cx="5162714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591300" y="2294089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Senders Message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591300" y="2682001"/>
            <a:ext cx="2476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Transmitted Sequence</a:t>
            </a:r>
            <a:endParaRPr 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591300" y="2989778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Noise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591300" y="3402412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Received Sequence</a:t>
            </a:r>
            <a:endParaRPr lang="en-US" sz="1400" b="1" dirty="0"/>
          </a:p>
        </p:txBody>
      </p:sp>
    </p:spTree>
    <p:extLst>
      <p:ext uri="{BB962C8B-B14F-4D97-AF65-F5344CB8AC3E}">
        <p14:creationId xmlns="" xmlns:p14="http://schemas.microsoft.com/office/powerpoint/2010/main" val="327306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Hamming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Hamming Codes use the redundant bits to check the data bits using the concept of one redundant parity bit covering a number of data </a:t>
            </a:r>
            <a:r>
              <a:rPr lang="en-GB" dirty="0" smtClean="0"/>
              <a:t>bits.</a:t>
            </a:r>
          </a:p>
          <a:p>
            <a:pPr algn="just"/>
            <a:r>
              <a:rPr lang="en-GB" dirty="0"/>
              <a:t>Bit errors can be found by identifying which parity bits are incorrect and determining which data bit was covered by those parity bits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2382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377975615"/>
              </p:ext>
            </p:extLst>
          </p:nvPr>
        </p:nvGraphicFramePr>
        <p:xfrm>
          <a:off x="266700" y="2322215"/>
          <a:ext cx="8382000" cy="341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4000"/>
                <a:gridCol w="2794000"/>
                <a:gridCol w="279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Number of</a:t>
                      </a:r>
                    </a:p>
                    <a:p>
                      <a:r>
                        <a:rPr lang="en-US" sz="2400" dirty="0" smtClean="0"/>
                        <a:t>data bits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none" strike="noStrike" kern="1200" baseline="0" dirty="0" smtClean="0"/>
                        <a:t>Number of</a:t>
                      </a:r>
                    </a:p>
                    <a:p>
                      <a:r>
                        <a:rPr lang="en-US" sz="2400" u="none" strike="noStrike" kern="1200" baseline="0" dirty="0" smtClean="0"/>
                        <a:t>redundancy bits 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none" strike="noStrike" kern="1200" baseline="0" dirty="0" smtClean="0"/>
                        <a:t>Total bits (k + r)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990600"/>
            <a:ext cx="4206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+mn-lt"/>
              </a:rPr>
              <a:t>Data and redundancy </a:t>
            </a:r>
            <a:r>
              <a:rPr lang="en-US" sz="2800" dirty="0" smtClean="0">
                <a:latin typeface="+mn-lt"/>
              </a:rPr>
              <a:t>bits</a:t>
            </a:r>
            <a:endParaRPr lang="en-US" sz="2800" dirty="0">
              <a:latin typeface="+mn-lt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90600" y="1557754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557754"/>
                <a:ext cx="198120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231" r="-523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98063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Positions </a:t>
                </a:r>
                <a:r>
                  <a:rPr lang="en-US" dirty="0"/>
                  <a:t>of redundancy bits in Hamming </a:t>
                </a:r>
                <a:r>
                  <a:rPr lang="en-US" dirty="0" smtClean="0"/>
                  <a:t>code: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566" r="-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50" y="2103089"/>
            <a:ext cx="8157100" cy="10162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4679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Redundancy </a:t>
            </a:r>
            <a:r>
              <a:rPr lang="en-US" dirty="0"/>
              <a:t>bits </a:t>
            </a:r>
            <a:r>
              <a:rPr lang="en-US" dirty="0" smtClean="0"/>
              <a:t>calculation: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257300" y="1589429"/>
            <a:ext cx="6477000" cy="4844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37239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redundancy bit </a:t>
            </a:r>
            <a:r>
              <a:rPr lang="en-US" dirty="0" smtClean="0"/>
              <a:t>calculation: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31" y="1919923"/>
            <a:ext cx="8619443" cy="42062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150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When a code word is transmitted through a channel it may be subject to bit errors due </a:t>
                </a:r>
                <a:r>
                  <a:rPr lang="en-US" sz="2400" dirty="0"/>
                  <a:t>to the presence of </a:t>
                </a:r>
                <a:r>
                  <a:rPr lang="en-US" sz="2400" dirty="0" smtClean="0"/>
                  <a:t>noise.</a:t>
                </a:r>
              </a:p>
              <a:p>
                <a:r>
                  <a:rPr lang="en-US" sz="2400" dirty="0"/>
                  <a:t>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...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400" dirty="0" smtClean="0"/>
                  <a:t> be </a:t>
                </a:r>
                <a:r>
                  <a:rPr lang="en-US" sz="2400" dirty="0"/>
                  <a:t>the </a:t>
                </a:r>
                <a:r>
                  <a:rPr lang="en-US" sz="2400" dirty="0" err="1" smtClean="0"/>
                  <a:t>i</a:t>
                </a:r>
                <a:r>
                  <a:rPr lang="en-US" sz="2400" baseline="-25000" dirty="0" err="1" smtClean="0"/>
                  <a:t>th</a:t>
                </a:r>
                <a:r>
                  <a:rPr lang="en-US" sz="2400" dirty="0" smtClean="0"/>
                  <a:t> N-bit </a:t>
                </a:r>
                <a:r>
                  <a:rPr lang="en-US" sz="2400" dirty="0"/>
                  <a:t>code word (for </a:t>
                </a:r>
                <a:r>
                  <a:rPr lang="en-US" sz="2400" dirty="0" smtClean="0"/>
                  <a:t>1 ≤ </a:t>
                </a:r>
                <a:r>
                  <a:rPr lang="en-US" sz="2400" dirty="0" err="1" smtClean="0"/>
                  <a:t>i</a:t>
                </a:r>
                <a:r>
                  <a:rPr lang="en-US" sz="2400" dirty="0" smtClean="0"/>
                  <a:t> ≤ M) </a:t>
                </a:r>
                <a:r>
                  <a:rPr lang="en-US" sz="2400" dirty="0"/>
                  <a:t>that is </a:t>
                </a:r>
                <a:r>
                  <a:rPr lang="en-US" sz="2400" dirty="0" smtClean="0"/>
                  <a:t>transmitted through </a:t>
                </a:r>
                <a:r>
                  <a:rPr lang="en-US" sz="2400" dirty="0"/>
                  <a:t>the channel and 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be </a:t>
                </a:r>
                <a:r>
                  <a:rPr lang="en-US" sz="2400" dirty="0"/>
                  <a:t>the </a:t>
                </a:r>
                <a:r>
                  <a:rPr lang="en-US" sz="2400" dirty="0" smtClean="0"/>
                  <a:t>corresponding</a:t>
                </a:r>
                <a:r>
                  <a:rPr lang="en-US" sz="2400" dirty="0"/>
                  <a:t/>
                </a:r>
                <a:r>
                  <a:rPr lang="en-US" sz="2400" dirty="0" smtClean="0"/>
                  <a:t>N-bit word produced </a:t>
                </a:r>
                <a:r>
                  <a:rPr lang="en-US" sz="2400" dirty="0"/>
                  <a:t>at the output of the channel</a:t>
                </a:r>
                <a:r>
                  <a:rPr lang="en-US" sz="2400" dirty="0" smtClean="0"/>
                  <a:t>.</a:t>
                </a:r>
              </a:p>
              <a:p>
                <a:r>
                  <a:rPr lang="en-US" sz="2400" dirty="0"/>
                  <a:t>For a </a:t>
                </a:r>
                <a:r>
                  <a:rPr lang="en-US" sz="2400" dirty="0" smtClean="0"/>
                  <a:t>discrete memory less </a:t>
                </a:r>
                <a:r>
                  <a:rPr lang="en-US" sz="2400" dirty="0"/>
                  <a:t>channel this probability can be expressed in terms of the </a:t>
                </a:r>
                <a:r>
                  <a:rPr lang="en-US" sz="2400" dirty="0" smtClean="0"/>
                  <a:t>channel probabilities </a:t>
                </a:r>
                <a:r>
                  <a:rPr lang="en-US" sz="2400" dirty="0"/>
                  <a:t>as follows</a:t>
                </a:r>
                <a:r>
                  <a:rPr lang="en-US" sz="24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Applying Bayes’ Theorem: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1" t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 Rule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376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2800" dirty="0" smtClean="0"/>
                  <a:t>If the decoder decodes b into </a:t>
                </a:r>
                <a:r>
                  <a:rPr lang="en-US" sz="2800" dirty="0"/>
                  <a:t>the code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/>
                </a:r>
                <a:r>
                  <a:rPr lang="en-US" sz="2800" dirty="0"/>
                  <a:t>then the probability that this is </a:t>
                </a:r>
                <a:r>
                  <a:rPr lang="en-US" sz="2800" dirty="0" smtClean="0"/>
                  <a:t>correct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 smtClean="0"/>
                  <a:t> and the probability that it is wrong is   1 -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 smtClean="0"/>
                  <a:t>. Thus to minimize the </a:t>
                </a:r>
                <a:r>
                  <a:rPr lang="en-US" sz="2800" dirty="0"/>
                  <a:t>error the code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/>
                </a:r>
                <a:r>
                  <a:rPr lang="en-US" sz="2800" dirty="0"/>
                  <a:t>should be chosen so as </a:t>
                </a:r>
                <a:r>
                  <a:rPr lang="en-US" sz="2800" dirty="0" smtClean="0"/>
                  <a:t>to maximize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 smtClean="0"/>
                  <a:t>. </a:t>
                </a:r>
                <a:r>
                  <a:rPr lang="en-US" sz="2800" dirty="0"/>
                  <a:t>This </a:t>
                </a:r>
                <a:r>
                  <a:rPr lang="en-US" sz="2800" dirty="0" smtClean="0"/>
                  <a:t>leads to </a:t>
                </a:r>
                <a:r>
                  <a:rPr lang="en-US" sz="2800" dirty="0"/>
                  <a:t>the minimum-error decoding </a:t>
                </a:r>
                <a:r>
                  <a:rPr lang="en-US" sz="2800" dirty="0" smtClean="0"/>
                  <a:t>rule.</a:t>
                </a:r>
                <a:endParaRPr lang="en-US" sz="28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1" t="-1084" r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453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66700" y="1080584"/>
                <a:ext cx="83820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 smtClean="0"/>
                  <a:t>We choose: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𝑀𝐸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 smtClean="0"/>
                  <a:t>   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800" dirty="0" smtClean="0"/>
                  <a:t> is such that: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 smtClean="0"/>
                  <a:t>⍱</a:t>
                </a:r>
                <a:r>
                  <a:rPr lang="en-US" sz="2800" baseline="-25000" dirty="0" smtClean="0"/>
                  <a:t>i</a:t>
                </a:r>
                <a:endParaRPr lang="en-US" sz="2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/>
                </a:r>
                <a:r>
                  <a:rPr lang="en-US" sz="2800" dirty="0"/>
                  <a:t>is independent of the code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/>
                </a:r>
                <a:r>
                  <a:rPr lang="en-US" sz="2800" dirty="0" smtClean="0"/>
                  <a:t>the condition </a:t>
                </a:r>
                <a:r>
                  <a:rPr lang="en-US" sz="2800" dirty="0"/>
                  <a:t>simplifies to</a:t>
                </a:r>
                <a:r>
                  <a:rPr lang="en-US" sz="2800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/>
                </a:r>
                <a:r>
                  <a:rPr lang="en-US" sz="2800" dirty="0" smtClean="0"/>
                  <a:t>⍱</a:t>
                </a:r>
                <a:r>
                  <a:rPr lang="en-US" sz="2800" baseline="-25000" dirty="0" smtClean="0"/>
                  <a:t>I</a:t>
                </a:r>
              </a:p>
              <a:p>
                <a:pPr marL="0" indent="0">
                  <a:buNone/>
                </a:pPr>
                <a:endParaRPr lang="en-US" sz="2800" baseline="-25000" dirty="0"/>
              </a:p>
              <a:p>
                <a:pPr marL="0" indent="0">
                  <a:buNone/>
                </a:pPr>
                <a:r>
                  <a:rPr lang="en-US" sz="2800" dirty="0"/>
                  <a:t>requiring both knowledge of the channel probabilities and channel input probabilities.</a:t>
                </a:r>
              </a:p>
              <a:p>
                <a:pPr marL="0" indent="0">
                  <a:buNone/>
                </a:pPr>
                <a:r>
                  <a:rPr lang="en-US" sz="2800" dirty="0"/>
                  <a:t>This decoding rule guarantees minimum error in decoding.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700" y="1080584"/>
                <a:ext cx="8382000" cy="5059363"/>
              </a:xfrm>
              <a:blipFill rotWithShape="0">
                <a:blip r:embed="rId2"/>
                <a:stretch>
                  <a:fillRect l="-1527" t="-1084" r="-873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Minimum-Error Decoding Rule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854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i="1" dirty="0" smtClean="0"/>
                  <a:t>We choose: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/>
                </a:r>
                <a:r>
                  <a:rPr lang="en-US" sz="2400" dirty="0" smtClean="0"/>
                  <a:t>Where a* 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 B</a:t>
                </a:r>
                <a:r>
                  <a:rPr lang="en-US" sz="24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such that: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/>
                </a:r>
                <a:r>
                  <a:rPr lang="en-US" sz="2400" dirty="0" smtClean="0"/>
                  <a:t>⍱</a:t>
                </a:r>
              </a:p>
              <a:p>
                <a:pPr marL="0" indent="0" algn="just">
                  <a:buNone/>
                </a:pPr>
                <a:r>
                  <a:rPr lang="en-US" sz="2400" dirty="0" smtClean="0"/>
                  <a:t>	requiring </a:t>
                </a:r>
                <a:r>
                  <a:rPr lang="en-US" sz="2400" dirty="0"/>
                  <a:t>only knowledge of the </a:t>
                </a:r>
                <a:r>
                  <a:rPr lang="en-US" sz="2400" dirty="0" smtClean="0"/>
                  <a:t>channel	probabilities</a:t>
                </a:r>
                <a:r>
                  <a:rPr lang="en-US" sz="2400" dirty="0"/>
                  <a:t>. This decoding rule does </a:t>
                </a:r>
                <a:r>
                  <a:rPr lang="en-US" sz="2400" dirty="0" smtClean="0"/>
                  <a:t>not 	guarantee </a:t>
                </a:r>
                <a:r>
                  <a:rPr lang="en-US" sz="2400" dirty="0"/>
                  <a:t>minimum error in decoding</a:t>
                </a:r>
                <a:r>
                  <a:rPr lang="en-US" sz="2400" dirty="0" smtClean="0"/>
                  <a:t>.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The maximum-likelihood decoding rule is the same as the </a:t>
                </a:r>
                <a:r>
                  <a:rPr lang="en-US" sz="2400" dirty="0" smtClean="0"/>
                  <a:t>minimum-error decoding </a:t>
                </a:r>
                <a:r>
                  <a:rPr lang="en-US" sz="2400" dirty="0"/>
                  <a:t>rule when the channel input probabilities are equal</a:t>
                </a:r>
                <a:r>
                  <a:rPr lang="en-US" sz="2400" dirty="0" smtClean="0"/>
                  <a:t>.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T</a:t>
                </a:r>
                <a:r>
                  <a:rPr lang="en-US" sz="2400" dirty="0" smtClean="0"/>
                  <a:t>he </a:t>
                </a:r>
                <a:r>
                  <a:rPr lang="en-US" sz="2400" dirty="0"/>
                  <a:t>overall </a:t>
                </a:r>
                <a:r>
                  <a:rPr lang="en-US" sz="2400" i="1" dirty="0"/>
                  <a:t>probability of decoding error </a:t>
                </a:r>
                <a:r>
                  <a:rPr lang="en-US" sz="2400" dirty="0"/>
                  <a:t>is</a:t>
                </a:r>
                <a:r>
                  <a:rPr lang="en-US" sz="2400" dirty="0" smtClean="0"/>
                  <a:t>:</a:t>
                </a:r>
              </a:p>
              <a:p>
                <a:pPr marL="0" indent="0" algn="just">
                  <a:buNone/>
                </a:pPr>
                <a:r>
                  <a:rPr lang="en-US" sz="2400" b="0" dirty="0" smtClean="0"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1" t="-964" r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Maximum-Likelihood Decoding Rule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540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sz="3600" dirty="0" smtClean="0"/>
              <a:t>Introduction</a:t>
            </a:r>
          </a:p>
          <a:p>
            <a:pPr>
              <a:buFontTx/>
              <a:buBlip>
                <a:blip r:embed="rId2"/>
              </a:buBlip>
            </a:pPr>
            <a:r>
              <a:rPr lang="en-US" sz="3600" dirty="0" smtClean="0"/>
              <a:t>Block Code</a:t>
            </a:r>
          </a:p>
          <a:p>
            <a:pPr>
              <a:buFontTx/>
              <a:buBlip>
                <a:blip r:embed="rId2"/>
              </a:buBlip>
            </a:pPr>
            <a:r>
              <a:rPr lang="en-US" sz="3600" dirty="0" smtClean="0"/>
              <a:t>Repetition Code</a:t>
            </a:r>
          </a:p>
          <a:p>
            <a:pPr>
              <a:buFontTx/>
              <a:buBlip>
                <a:blip r:embed="rId2"/>
              </a:buBlip>
            </a:pPr>
            <a:r>
              <a:rPr lang="en-US" sz="3600" dirty="0" smtClean="0"/>
              <a:t>Hamming Code</a:t>
            </a:r>
          </a:p>
          <a:p>
            <a:pPr>
              <a:buBlip>
                <a:blip r:embed="rId2"/>
              </a:buBlip>
            </a:pPr>
            <a:r>
              <a:rPr lang="en-US" sz="3600" dirty="0"/>
              <a:t>Decoding </a:t>
            </a:r>
            <a:r>
              <a:rPr lang="en-US" sz="3600" dirty="0" smtClean="0"/>
              <a:t>Rule</a:t>
            </a:r>
          </a:p>
          <a:p>
            <a:pPr>
              <a:buFontTx/>
              <a:buBlip>
                <a:blip r:embed="rId2"/>
              </a:buBlip>
            </a:pPr>
            <a:r>
              <a:rPr lang="en-US" sz="3600" dirty="0" smtClean="0"/>
              <a:t>Linear Code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82563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 smtClean="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2DE5476F-1ABF-4B92-B5E8-4A0A39A85033}" type="slidenum">
              <a:rPr lang="en-US" sz="1400">
                <a:latin typeface="Verdan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</a:t>
            </a:fld>
            <a:endParaRPr lang="en-US" sz="1400">
              <a:latin typeface="Verdana" panose="020B060403050404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CSE, IIT(ISM) Dhanbad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Example: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Consider a BSC with the following channel probabilities: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	P=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.6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Codeword transmitted and its probability of occurrence: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1" t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300955"/>
                  </p:ext>
                </p:extLst>
              </p:nvPr>
            </p:nvGraphicFramePr>
            <p:xfrm>
              <a:off x="1295400" y="3505200"/>
              <a:ext cx="2743200" cy="2362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1600"/>
                    <a:gridCol w="1371600"/>
                  </a:tblGrid>
                  <a:tr h="4724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Codeword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sz="180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dirty="0"/>
                            <a:t/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24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=(000)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24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=(011)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24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=(101)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24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=(110)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3430300955"/>
                  </p:ext>
                </p:extLst>
              </p:nvPr>
            </p:nvGraphicFramePr>
            <p:xfrm>
              <a:off x="1295400" y="3505200"/>
              <a:ext cx="2743200" cy="2362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1600"/>
                    <a:gridCol w="1371600"/>
                  </a:tblGrid>
                  <a:tr h="4724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Codeword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889" t="-6410" r="-889" b="-400000"/>
                          </a:stretch>
                        </a:blipFill>
                      </a:tcPr>
                    </a:tc>
                  </a:tr>
                  <a:tr h="472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42" t="-107792" r="-100442" b="-305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2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42" t="-205128" r="-100442" b="-2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2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42" t="-309091" r="-100442" b="-103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2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42" t="-403846" r="-100442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="" xmlns:p14="http://schemas.microsoft.com/office/powerpoint/2010/main" val="19791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>
                    <a:latin typeface="Cambria Math" panose="02040503050406030204" pitchFamily="18" charset="0"/>
                  </a:rPr>
                  <a:t>Received </a:t>
                </a:r>
                <a:r>
                  <a:rPr lang="en-US" sz="2400" dirty="0">
                    <a:latin typeface="Cambria Math" panose="02040503050406030204" pitchFamily="18" charset="0"/>
                  </a:rPr>
                  <a:t>word at the output of the channel is </a:t>
                </a:r>
                <a:r>
                  <a:rPr lang="en-US" sz="2400" dirty="0" smtClean="0">
                    <a:latin typeface="Cambria Math" panose="02040503050406030204" pitchFamily="18" charset="0"/>
                  </a:rPr>
                  <a:t> b=111 </a:t>
                </a:r>
                <a:r>
                  <a:rPr lang="en-US" sz="2400" dirty="0" smtClean="0"/>
                  <a:t>applying </a:t>
                </a:r>
                <a:r>
                  <a:rPr lang="en-US" sz="2400" dirty="0"/>
                  <a:t>the </a:t>
                </a:r>
                <a:r>
                  <a:rPr lang="en-US" sz="2400" dirty="0" smtClean="0"/>
                  <a:t>maximum likelihood </a:t>
                </a:r>
                <a:r>
                  <a:rPr lang="en-US" sz="2400" dirty="0"/>
                  <a:t>decoding rule we choose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400" dirty="0" smtClean="0"/>
                  <a:t/>
                </a:r>
                <a:r>
                  <a:rPr lang="en-US" sz="2400" dirty="0"/>
                  <a:t>that </a:t>
                </a:r>
                <a:r>
                  <a:rPr lang="en-US" sz="2400" dirty="0" smtClean="0"/>
                  <a:t>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Cambria Math" panose="02040503050406030204" pitchFamily="18" charset="0"/>
                  </a:rPr>
                  <a:t>Calculating </a:t>
                </a:r>
                <a:r>
                  <a:rPr lang="en-US" sz="2400" dirty="0">
                    <a:latin typeface="Cambria Math" panose="02040503050406030204" pitchFamily="18" charset="0"/>
                  </a:rPr>
                  <a:t>these probabilities for all of the possible </a:t>
                </a:r>
                <a:r>
                  <a:rPr lang="en-US" sz="2400" dirty="0" smtClean="0">
                    <a:latin typeface="Cambria Math" panose="02040503050406030204" pitchFamily="18" charset="0"/>
                  </a:rPr>
                  <a:t>M=4 codewords gives</a:t>
                </a:r>
                <a:r>
                  <a:rPr lang="en-US" sz="2400" dirty="0">
                    <a:latin typeface="Cambria Math" panose="02040503050406030204" pitchFamily="18" charset="0"/>
                  </a:rPr>
                  <a:t>:</a:t>
                </a:r>
                <a:endParaRPr lang="en-US" sz="24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111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000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 smtClean="0"/>
                  <a:t>=0.064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111</m:t>
                        </m:r>
                      </m: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=</a:t>
                </a:r>
                <a:r>
                  <a:rPr lang="en-US" sz="2400" dirty="0" smtClean="0"/>
                  <a:t>0.144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111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=</a:t>
                </a:r>
                <a:r>
                  <a:rPr lang="en-US" sz="2400" dirty="0" smtClean="0"/>
                  <a:t>0.144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111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/>
                  <a:t>=</a:t>
                </a:r>
                <a:r>
                  <a:rPr lang="en-US" sz="2400" dirty="0" smtClean="0"/>
                  <a:t>0.144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1" t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484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If we apply the minimum error decoding we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choose the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that maximizes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.</a:t>
                </a:r>
                <a:r>
                  <a:rPr lang="en-US" sz="2400" dirty="0"/>
                  <a:t/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Calculating these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probabilities for all of the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M=4 codewords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and using the provided a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priori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24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4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/>
                </a:r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gives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:</a:t>
                </a:r>
                <a:endParaRPr lang="en-US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sz="24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en-US" sz="24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=0.064</a:t>
                </a:r>
                <a:r>
                  <a:rPr lang="en-U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0.4=0.0256</a:t>
                </a:r>
              </a:p>
              <a:p>
                <a:pPr marL="0" lvl="0" indent="0"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=0.144</a:t>
                </a:r>
                <a:r>
                  <a:rPr lang="en-U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0.2=0.0288</a:t>
                </a:r>
              </a:p>
              <a:p>
                <a:pPr marL="0" lvl="0" indent="0"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=0.144</a:t>
                </a:r>
                <a:r>
                  <a:rPr lang="en-U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0.1=0.0144</a:t>
                </a:r>
              </a:p>
              <a:p>
                <a:pPr marL="0" lvl="0" indent="0"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=0.144</a:t>
                </a:r>
                <a:r>
                  <a:rPr lang="en-U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0.3=0.0432</a:t>
                </a:r>
              </a:p>
              <a:p>
                <a:pPr marL="0" lvl="0" indent="0">
                  <a:buNone/>
                </a:pPr>
                <a:endParaRPr lang="en-US" sz="20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</a:rPr>
                  <a:t>from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</a:rPr>
                  <a:t>which we have that code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</a:rPr>
                  <a:t/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</a:rPr>
                  <a:t>minimizes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</a:rPr>
                  <a:t>the error in decoding the received word b=111, that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𝑀𝐸</m:t>
                        </m:r>
                      </m:sub>
                    </m:sSub>
                    <m:r>
                      <a:rPr lang="en-US" sz="2400" b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111</m:t>
                    </m:r>
                    <m:r>
                      <a:rPr lang="en-US" sz="2400" b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0" lvl="0" indent="0">
                  <a:buNone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1" t="-964" r="-1018" b="-1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163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The concept of closeness of two codewords is formalized through the Hamming distance.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Let </a:t>
            </a:r>
            <a:r>
              <a:rPr lang="en-US" sz="2000" i="1" dirty="0"/>
              <a:t>x </a:t>
            </a:r>
            <a:r>
              <a:rPr lang="en-US" sz="2000" dirty="0"/>
              <a:t>and </a:t>
            </a:r>
            <a:r>
              <a:rPr lang="en-US" sz="2000" i="1" dirty="0"/>
              <a:t>y </a:t>
            </a:r>
            <a:r>
              <a:rPr lang="en-US" sz="2000" dirty="0"/>
              <a:t>be any two codewords in </a:t>
            </a:r>
            <a:r>
              <a:rPr lang="en-US" sz="2000" i="1" dirty="0"/>
              <a:t>C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i="1" dirty="0" smtClean="0"/>
              <a:t>x </a:t>
            </a:r>
            <a:r>
              <a:rPr lang="en-US" sz="2000" dirty="0"/>
              <a:t>= 00111 </a:t>
            </a:r>
            <a:r>
              <a:rPr lang="en-US" sz="2000" i="1" dirty="0"/>
              <a:t>y </a:t>
            </a:r>
            <a:r>
              <a:rPr lang="en-US" sz="2000" dirty="0"/>
              <a:t>= 11100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Hamming weight of a codeword is defined as the number of nonzero elements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pl-PL" sz="2000" dirty="0" smtClean="0"/>
              <a:t>w(</a:t>
            </a:r>
            <a:r>
              <a:rPr lang="pl-PL" sz="2000" i="1" dirty="0" smtClean="0"/>
              <a:t>x</a:t>
            </a:r>
            <a:r>
              <a:rPr lang="pl-PL" sz="2000" dirty="0"/>
              <a:t>) = w(00111) = 3 w(</a:t>
            </a:r>
            <a:r>
              <a:rPr lang="pl-PL" sz="2000" i="1" dirty="0"/>
              <a:t>y</a:t>
            </a:r>
            <a:r>
              <a:rPr lang="pl-PL" sz="2000" dirty="0"/>
              <a:t>) = w(11100) = 3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Hamming distance between two codewords is defined as the number of places in which they differ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d(</a:t>
            </a:r>
            <a:r>
              <a:rPr lang="en-US" sz="2000" i="1" dirty="0" err="1" smtClean="0"/>
              <a:t>x,y</a:t>
            </a:r>
            <a:r>
              <a:rPr lang="en-US" sz="2000" dirty="0"/>
              <a:t>) = d(00111,11100) = 4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Hamming </a:t>
            </a:r>
            <a:r>
              <a:rPr lang="en-US" sz="2000" dirty="0"/>
              <a:t>distance properties 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d(</a:t>
            </a:r>
            <a:r>
              <a:rPr lang="es-ES" sz="2000" i="1" dirty="0" err="1" smtClean="0"/>
              <a:t>x</a:t>
            </a:r>
            <a:r>
              <a:rPr lang="es-ES" sz="2000" dirty="0" err="1" smtClean="0"/>
              <a:t>,</a:t>
            </a:r>
            <a:r>
              <a:rPr lang="es-ES" sz="2000" i="1" dirty="0" err="1" smtClean="0"/>
              <a:t>y</a:t>
            </a:r>
            <a:r>
              <a:rPr lang="es-ES" sz="2000" dirty="0"/>
              <a:t>) = 0 </a:t>
            </a:r>
            <a:r>
              <a:rPr lang="es-ES" sz="2000" dirty="0" smtClean="0"/>
              <a:t>      </a:t>
            </a:r>
            <a:r>
              <a:rPr lang="es-ES" sz="2000" i="1" dirty="0"/>
              <a:t>x </a:t>
            </a:r>
            <a:r>
              <a:rPr lang="es-ES" sz="2000" dirty="0"/>
              <a:t>= </a:t>
            </a:r>
            <a:r>
              <a:rPr lang="es-ES" sz="2000" i="1" dirty="0"/>
              <a:t>y </a:t>
            </a: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d(</a:t>
            </a:r>
            <a:r>
              <a:rPr lang="en-US" sz="2000" i="1" dirty="0" err="1" smtClean="0"/>
              <a:t>x</a:t>
            </a:r>
            <a:r>
              <a:rPr lang="en-US" sz="2000" dirty="0" err="1" smtClean="0"/>
              <a:t>,</a:t>
            </a:r>
            <a:r>
              <a:rPr lang="en-US" sz="2000" i="1" dirty="0" err="1" smtClean="0"/>
              <a:t>y</a:t>
            </a:r>
            <a:r>
              <a:rPr lang="en-US" sz="2000" dirty="0" smtClean="0"/>
              <a:t>) = d(</a:t>
            </a:r>
            <a:r>
              <a:rPr lang="en-US" sz="2000" i="1" dirty="0" err="1" smtClean="0"/>
              <a:t>y,x</a:t>
            </a:r>
            <a:r>
              <a:rPr lang="en-US" sz="2000" dirty="0" smtClean="0"/>
              <a:t>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d(</a:t>
            </a:r>
            <a:r>
              <a:rPr lang="en-US" sz="2000" i="1" dirty="0" err="1" smtClean="0"/>
              <a:t>x</a:t>
            </a:r>
            <a:r>
              <a:rPr lang="en-US" sz="2000" dirty="0" err="1" smtClean="0"/>
              <a:t>,</a:t>
            </a:r>
            <a:r>
              <a:rPr lang="en-US" sz="2000" i="1" dirty="0" err="1" smtClean="0"/>
              <a:t>z</a:t>
            </a:r>
            <a:r>
              <a:rPr lang="en-US" sz="2000" dirty="0" smtClean="0"/>
              <a:t>) ≤ d(</a:t>
            </a:r>
            <a:r>
              <a:rPr lang="en-US" sz="2000" i="1" dirty="0" err="1" smtClean="0"/>
              <a:t>x</a:t>
            </a:r>
            <a:r>
              <a:rPr lang="en-US" sz="2000" dirty="0" err="1" smtClean="0"/>
              <a:t>,</a:t>
            </a:r>
            <a:r>
              <a:rPr lang="en-US" sz="2000" i="1" dirty="0" err="1" smtClean="0"/>
              <a:t>y</a:t>
            </a:r>
            <a:r>
              <a:rPr lang="en-US" sz="2000" dirty="0" smtClean="0"/>
              <a:t>) + d(</a:t>
            </a:r>
            <a:r>
              <a:rPr lang="en-US" sz="2000" i="1" dirty="0" err="1" smtClean="0"/>
              <a:t>y</a:t>
            </a:r>
            <a:r>
              <a:rPr lang="en-US" sz="2000" dirty="0" err="1" smtClean="0"/>
              <a:t>,</a:t>
            </a:r>
            <a:r>
              <a:rPr lang="en-US" sz="2000" i="1" dirty="0" err="1" smtClean="0"/>
              <a:t>z</a:t>
            </a:r>
            <a:r>
              <a:rPr lang="en-US" sz="2000" dirty="0" smtClean="0"/>
              <a:t>) triangle inequality </a:t>
            </a:r>
          </a:p>
          <a:p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Hamming Weight &amp; Distance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Left-Right Arrow 5"/>
          <p:cNvSpPr/>
          <p:nvPr/>
        </p:nvSpPr>
        <p:spPr>
          <a:xfrm>
            <a:off x="2209800" y="5105400"/>
            <a:ext cx="228600" cy="76200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297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The binary word, b, </a:t>
                </a:r>
                <a:r>
                  <a:rPr lang="en-US" sz="2400" dirty="0"/>
                  <a:t>of length </a:t>
                </a:r>
                <a:r>
                  <a:rPr lang="en-US" sz="2400" dirty="0" smtClean="0"/>
                  <a:t>N </a:t>
                </a:r>
                <a:r>
                  <a:rPr lang="en-US" sz="2400" dirty="0"/>
                  <a:t>is received upon transmission of one of </a:t>
                </a:r>
                <a:r>
                  <a:rPr lang="en-US" sz="2400" dirty="0" smtClean="0"/>
                  <a:t>the M possible N-bit </a:t>
                </a:r>
                <a:r>
                  <a:rPr lang="en-US" sz="2400" dirty="0"/>
                  <a:t>binary code words</a:t>
                </a:r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/>
                  <a:t>through a BSC. Assuming </a:t>
                </a:r>
                <a:r>
                  <a:rPr lang="en-US" sz="2400" dirty="0" smtClean="0"/>
                  <a:t>the maximum </a:t>
                </a:r>
                <a:r>
                  <a:rPr lang="en-US" sz="2400" dirty="0"/>
                  <a:t>likelihood decoding rule we choose the most likely code word as follows:</a:t>
                </a:r>
              </a:p>
              <a:p>
                <a:pPr lvl="1"/>
                <a:r>
                  <a:rPr lang="en-US" sz="2400" dirty="0" smtClean="0"/>
                  <a:t/>
                </a:r>
                <a:r>
                  <a:rPr lang="en-US" sz="2400" dirty="0"/>
                  <a:t>if </a:t>
                </a:r>
                <a:r>
                  <a:rPr lang="en-US" sz="2400" dirty="0" smtClean="0"/>
                  <a:t>b=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for </a:t>
                </a:r>
                <a:r>
                  <a:rPr lang="en-US" sz="2400" dirty="0"/>
                  <a:t>a particular </a:t>
                </a:r>
                <a:r>
                  <a:rPr lang="en-US" sz="2400" dirty="0" err="1">
                    <a:ea typeface="Cambria Math" panose="02040503050406030204" pitchFamily="18" charset="0"/>
                  </a:rPr>
                  <a:t>i</a:t>
                </a:r>
                <a:r>
                  <a:rPr lang="en-US" sz="2400" dirty="0" smtClean="0"/>
                  <a:t> then </a:t>
                </a:r>
                <a:r>
                  <a:rPr lang="en-US" sz="2400" dirty="0"/>
                  <a:t>the code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was </a:t>
                </a:r>
                <a:r>
                  <a:rPr lang="en-US" sz="2400" dirty="0"/>
                  <a:t>sent</a:t>
                </a:r>
              </a:p>
              <a:p>
                <a:pPr lvl="1"/>
                <a:r>
                  <a:rPr lang="en-US" sz="2400" dirty="0"/>
                  <a:t>i</a:t>
                </a:r>
                <a:r>
                  <a:rPr lang="en-US" sz="2400" dirty="0" smtClean="0"/>
                  <a:t>f b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/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any </a:t>
                </a:r>
                <a:r>
                  <a:rPr lang="en-US" sz="2400" dirty="0" err="1" smtClean="0"/>
                  <a:t>i</a:t>
                </a:r>
                <a:r>
                  <a:rPr lang="en-US" sz="2400" dirty="0" smtClean="0"/>
                  <a:t> , </a:t>
                </a:r>
                <a:r>
                  <a:rPr lang="en-US" sz="2400" dirty="0"/>
                  <a:t>we find the code word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dirty="0" smtClean="0"/>
                  <a:t/>
                </a:r>
                <a:r>
                  <a:rPr lang="en-US" sz="2400" dirty="0"/>
                  <a:t>which is closest to </a:t>
                </a:r>
                <a:r>
                  <a:rPr lang="en-US" sz="2400" dirty="0" smtClean="0"/>
                  <a:t>b in the </a:t>
                </a:r>
                <a:r>
                  <a:rPr lang="en-US" sz="2400" dirty="0"/>
                  <a:t>Hamming sense:</a:t>
                </a:r>
              </a:p>
              <a:p>
                <a:pPr marL="0" indent="0" algn="just">
                  <a:buNone/>
                </a:pPr>
                <a:r>
                  <a:rPr lang="en-US" sz="2400" dirty="0" smtClean="0"/>
                  <a:t>                              d(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 , b)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 smtClean="0"/>
                  <a:t> 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, b)</a:t>
                </a:r>
                <a:r>
                  <a:rPr lang="en-US" sz="2400" dirty="0"/>
                  <a:t/>
                </a:r>
                <a:r>
                  <a:rPr lang="en-US" sz="2400" dirty="0" smtClean="0"/>
                  <a:t>⍱</a:t>
                </a:r>
                <a:r>
                  <a:rPr lang="en-US" sz="2400" baseline="-25000" dirty="0" err="1" smtClean="0"/>
                  <a:t>i</a:t>
                </a:r>
                <a:endParaRPr lang="en-US" sz="2400" dirty="0" smtClean="0"/>
              </a:p>
              <a:p>
                <a:pPr lvl="1"/>
                <a:r>
                  <a:rPr lang="en-US" sz="2400" dirty="0" smtClean="0"/>
                  <a:t>if there </a:t>
                </a:r>
                <a:r>
                  <a:rPr lang="en-US" sz="2400" dirty="0"/>
                  <a:t>is only one candidate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/>
                </a:r>
                <a:r>
                  <a:rPr lang="en-US" sz="2400" dirty="0"/>
                  <a:t>then the </a:t>
                </a:r>
                <a:r>
                  <a:rPr lang="en-US" sz="2400" dirty="0" smtClean="0"/>
                  <a:t> t-bit </a:t>
                </a:r>
                <a:r>
                  <a:rPr lang="en-US" sz="2400" dirty="0"/>
                  <a:t>error</a:t>
                </a:r>
                <a:r>
                  <a:rPr lang="en-US" sz="2400" dirty="0" smtClean="0"/>
                  <a:t>, where  t = </a:t>
                </a:r>
                <a:r>
                  <a:rPr lang="en-US" sz="2400" dirty="0"/>
                  <a:t>d(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, b</a:t>
                </a:r>
                <a:r>
                  <a:rPr lang="en-US" sz="2400" dirty="0"/>
                  <a:t>) </a:t>
                </a:r>
                <a:r>
                  <a:rPr lang="en-US" sz="2400" dirty="0" smtClean="0"/>
                  <a:t>is </a:t>
                </a:r>
                <a:r>
                  <a:rPr lang="en-US" sz="2400" dirty="0"/>
                  <a:t>corrected </a:t>
                </a:r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/>
                </a:r>
                <a:r>
                  <a:rPr lang="en-US" sz="2400" dirty="0"/>
                  <a:t>was sent</a:t>
                </a:r>
              </a:p>
              <a:p>
                <a:pPr lvl="1"/>
                <a:r>
                  <a:rPr lang="en-US" sz="2400" dirty="0" smtClean="0"/>
                  <a:t>if </a:t>
                </a:r>
                <a:r>
                  <a:rPr lang="en-US" sz="2400" dirty="0"/>
                  <a:t>there is more than one candidate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 then </a:t>
                </a:r>
                <a:r>
                  <a:rPr lang="en-US" sz="2400" dirty="0"/>
                  <a:t>the </a:t>
                </a:r>
                <a:r>
                  <a:rPr lang="en-US" sz="2400" dirty="0" smtClean="0"/>
                  <a:t>t-bit </a:t>
                </a:r>
                <a:r>
                  <a:rPr lang="en-US" sz="2400" dirty="0"/>
                  <a:t>error, where </a:t>
                </a:r>
                <a:r>
                  <a:rPr lang="en-US" sz="2400" dirty="0" smtClean="0"/>
                  <a:t>t = </a:t>
                </a:r>
                <a:r>
                  <a:rPr lang="en-US" sz="2400" dirty="0"/>
                  <a:t>d(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, b), </a:t>
                </a:r>
                <a:r>
                  <a:rPr lang="en-US" sz="2400" dirty="0"/>
                  <a:t>can only be </a:t>
                </a:r>
                <a:r>
                  <a:rPr lang="en-US" sz="2400" dirty="0" smtClean="0"/>
                  <a:t>detected.</a:t>
                </a:r>
                <a:endParaRPr lang="en-US" sz="24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964" r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Hamming Distance Decoding Rule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70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5272881"/>
          </a:xfrm>
        </p:spPr>
        <p:txBody>
          <a:bodyPr/>
          <a:lstStyle/>
          <a:p>
            <a:r>
              <a:rPr lang="en-US" sz="2400" dirty="0" smtClean="0"/>
              <a:t>Example:</a:t>
            </a:r>
          </a:p>
          <a:p>
            <a:pPr marL="0" indent="0">
              <a:buNone/>
            </a:pPr>
            <a:r>
              <a:rPr lang="en-US" sz="2200" dirty="0" smtClean="0"/>
              <a:t>Consider </a:t>
            </a:r>
            <a:r>
              <a:rPr lang="en-US" sz="2200" dirty="0"/>
              <a:t>the following channel code:</a:t>
            </a:r>
            <a:endParaRPr lang="en-US" sz="2200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 algn="just">
              <a:buNone/>
            </a:pPr>
            <a:r>
              <a:rPr lang="en-US" sz="2200" dirty="0" smtClean="0"/>
              <a:t>If </a:t>
            </a:r>
            <a:r>
              <a:rPr lang="en-US" sz="2200" dirty="0"/>
              <a:t>the </a:t>
            </a:r>
            <a:r>
              <a:rPr lang="en-US" sz="2200" dirty="0" smtClean="0"/>
              <a:t>received word, b, </a:t>
            </a:r>
            <a:r>
              <a:rPr lang="en-US" sz="2200" dirty="0"/>
              <a:t>belongs to the set of non-</a:t>
            </a:r>
            <a:r>
              <a:rPr lang="en-US" sz="2200" dirty="0" err="1"/>
              <a:t>codewords</a:t>
            </a:r>
            <a:r>
              <a:rPr lang="en-US" sz="2200" dirty="0"/>
              <a:t> </a:t>
            </a:r>
            <a:r>
              <a:rPr lang="en-US" sz="2200" dirty="0" smtClean="0"/>
              <a:t>{000,001,011,111} then Hamming distance </a:t>
            </a:r>
            <a:r>
              <a:rPr lang="en-US" sz="2200" dirty="0"/>
              <a:t>decoding rule would operate as follows:</a:t>
            </a:r>
            <a:endParaRPr lang="en-US" sz="22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70451"/>
            <a:ext cx="3761558" cy="1834749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4224244"/>
                  </p:ext>
                </p:extLst>
              </p:nvPr>
            </p:nvGraphicFramePr>
            <p:xfrm>
              <a:off x="447540" y="4583805"/>
              <a:ext cx="8488252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8187"/>
                    <a:gridCol w="4230648"/>
                    <a:gridCol w="2829417"/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b =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b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b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b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Closest</a:t>
                          </a:r>
                          <a:r>
                            <a:rPr lang="en-US" b="1" baseline="0" dirty="0" smtClean="0"/>
                            <a:t> code word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Action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000(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in error),011(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in error)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1-bit error detected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000(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in error)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1-bit error corrected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001(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in error), 111(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in error)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1-bit error detected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111(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in error)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1-bit error corrected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2954224244"/>
                  </p:ext>
                </p:extLst>
              </p:nvPr>
            </p:nvGraphicFramePr>
            <p:xfrm>
              <a:off x="447540" y="4583805"/>
              <a:ext cx="8488252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8187"/>
                    <a:gridCol w="4230648"/>
                    <a:gridCol w="2829417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27" t="-8333" r="-496154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Closest</a:t>
                          </a:r>
                          <a:r>
                            <a:rPr lang="en-US" b="1" baseline="0" dirty="0" smtClean="0"/>
                            <a:t> code word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Action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813" t="-108333" r="-67050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1-bit error detected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813" t="-204918" r="-6705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1-bit error corrected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813" t="-310000" r="-6705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1-bit error detected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813" t="-410000" r="-6705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1-bit error corrected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="" xmlns:p14="http://schemas.microsoft.com/office/powerpoint/2010/main" val="96158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914400"/>
            <a:ext cx="8382000" cy="5059363"/>
          </a:xfrm>
        </p:spPr>
        <p:txBody>
          <a:bodyPr/>
          <a:lstStyle/>
          <a:p>
            <a:r>
              <a:rPr lang="en-US" sz="2400" dirty="0" smtClean="0"/>
              <a:t>Error </a:t>
            </a:r>
            <a:r>
              <a:rPr lang="en-US" sz="2400" dirty="0"/>
              <a:t>Detection </a:t>
            </a:r>
            <a:r>
              <a:rPr lang="en-US" sz="2400" dirty="0" smtClean="0"/>
              <a:t>Property:</a:t>
            </a:r>
            <a:endParaRPr lang="en-US" sz="2400" dirty="0"/>
          </a:p>
          <a:p>
            <a:pPr marL="0" indent="0" algn="just">
              <a:buNone/>
            </a:pPr>
            <a:r>
              <a:rPr lang="en-US" sz="2000" dirty="0" smtClean="0"/>
              <a:t>	A </a:t>
            </a:r>
            <a:r>
              <a:rPr lang="en-US" sz="2000" dirty="0"/>
              <a:t>block code, </a:t>
            </a:r>
            <a:r>
              <a:rPr lang="en-US" sz="2000" b="1" dirty="0" err="1" smtClean="0"/>
              <a:t>K</a:t>
            </a:r>
            <a:r>
              <a:rPr lang="en-US" sz="2000" b="1" baseline="-25000" dirty="0" err="1" smtClean="0"/>
              <a:t>n</a:t>
            </a:r>
            <a:r>
              <a:rPr lang="en-US" sz="2000" dirty="0" smtClean="0"/>
              <a:t> , </a:t>
            </a:r>
            <a:r>
              <a:rPr lang="en-US" sz="2000" dirty="0"/>
              <a:t>detects up </a:t>
            </a:r>
            <a:r>
              <a:rPr lang="en-US" sz="2000" dirty="0" smtClean="0"/>
              <a:t>to </a:t>
            </a:r>
            <a:r>
              <a:rPr lang="en-US" sz="2000" b="1" dirty="0" smtClean="0"/>
              <a:t>t</a:t>
            </a:r>
            <a:r>
              <a:rPr lang="en-US" sz="2000" dirty="0" smtClean="0"/>
              <a:t> </a:t>
            </a:r>
            <a:r>
              <a:rPr lang="en-US" sz="2000" dirty="0"/>
              <a:t>errors if and only if its minimum </a:t>
            </a:r>
            <a:r>
              <a:rPr lang="en-US" sz="2000" dirty="0" smtClean="0"/>
              <a:t>	distance </a:t>
            </a:r>
            <a:r>
              <a:rPr lang="en-US" sz="2000" dirty="0"/>
              <a:t>is </a:t>
            </a:r>
            <a:r>
              <a:rPr lang="en-US" sz="2000" dirty="0" smtClean="0"/>
              <a:t>greater than </a:t>
            </a:r>
            <a:r>
              <a:rPr lang="en-US" sz="2000" b="1" dirty="0" smtClean="0"/>
              <a:t>t</a:t>
            </a:r>
            <a:r>
              <a:rPr lang="en-US" sz="2000" dirty="0" smtClean="0"/>
              <a:t>:     </a:t>
            </a:r>
            <a:r>
              <a:rPr lang="en-US" sz="2000" b="1" dirty="0" smtClean="0"/>
              <a:t>d(</a:t>
            </a:r>
            <a:r>
              <a:rPr lang="en-US" sz="2000" b="1" dirty="0" err="1" smtClean="0"/>
              <a:t>K</a:t>
            </a:r>
            <a:r>
              <a:rPr lang="en-US" sz="2000" b="1" baseline="-25000" dirty="0" err="1" smtClean="0"/>
              <a:t>n</a:t>
            </a:r>
            <a:r>
              <a:rPr lang="en-US" sz="2000" b="1" dirty="0" smtClean="0"/>
              <a:t>) &gt; t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Proof:</a:t>
            </a:r>
          </a:p>
          <a:p>
            <a:pPr marL="0" indent="0">
              <a:buNone/>
            </a:pPr>
            <a:r>
              <a:rPr lang="en-US" sz="2000" dirty="0" smtClean="0"/>
              <a:t>	Let </a:t>
            </a:r>
            <a:r>
              <a:rPr lang="en-US" sz="2000" b="1" dirty="0" smtClean="0"/>
              <a:t>a*</a:t>
            </a:r>
            <a:r>
              <a:rPr lang="en-US" sz="2000" dirty="0" smtClean="0"/>
              <a:t> </a:t>
            </a:r>
            <a:r>
              <a:rPr lang="en-US" sz="2000" dirty="0"/>
              <a:t>be the code word transmitted from the block code </a:t>
            </a:r>
            <a:r>
              <a:rPr lang="en-US" sz="2000" b="1" dirty="0" err="1" smtClean="0"/>
              <a:t>K</a:t>
            </a:r>
            <a:r>
              <a:rPr lang="en-US" sz="2000" b="1" baseline="-25000" dirty="0" err="1" smtClean="0"/>
              <a:t>n</a:t>
            </a:r>
            <a:r>
              <a:rPr lang="en-US" sz="2000" dirty="0" smtClean="0"/>
              <a:t> and </a:t>
            </a:r>
            <a:r>
              <a:rPr lang="en-US" sz="2000" b="1" dirty="0" smtClean="0"/>
              <a:t>b</a:t>
            </a:r>
            <a:r>
              <a:rPr lang="en-US" sz="2000" dirty="0" smtClean="0"/>
              <a:t> </a:t>
            </a:r>
            <a:r>
              <a:rPr lang="en-US" sz="2000" dirty="0"/>
              <a:t>the</a:t>
            </a:r>
          </a:p>
          <a:p>
            <a:pPr marL="0" indent="0">
              <a:buNone/>
            </a:pPr>
            <a:r>
              <a:rPr lang="en-US" sz="2000" dirty="0" smtClean="0"/>
              <a:t>	received </a:t>
            </a:r>
            <a:r>
              <a:rPr lang="en-US" sz="2000" dirty="0"/>
              <a:t>word. Assume there are </a:t>
            </a:r>
            <a:r>
              <a:rPr lang="en-US" sz="2000" b="1" dirty="0" smtClean="0"/>
              <a:t>t</a:t>
            </a:r>
            <a:r>
              <a:rPr lang="en-US" sz="2000" dirty="0" smtClean="0"/>
              <a:t> </a:t>
            </a:r>
            <a:r>
              <a:rPr lang="en-US" sz="2000" dirty="0"/>
              <a:t>bit errors in the transmission. </a:t>
            </a:r>
            <a:r>
              <a:rPr lang="en-US" sz="2000" dirty="0" smtClean="0"/>
              <a:t>Then 		d(a*,b) = t.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d(</a:t>
            </a:r>
            <a:r>
              <a:rPr lang="en-US" sz="2000" dirty="0" err="1" smtClean="0"/>
              <a:t>b,a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)&gt;0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⍱i</a:t>
            </a:r>
          </a:p>
          <a:p>
            <a:pPr marL="0" indent="0">
              <a:buNone/>
            </a:pPr>
            <a:r>
              <a:rPr lang="en-US" sz="2000" dirty="0" smtClean="0"/>
              <a:t>	Using </a:t>
            </a:r>
            <a:r>
              <a:rPr lang="en-US" sz="2000" dirty="0"/>
              <a:t>the triangle inequality we have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d(a*,b)+d(b,</a:t>
            </a:r>
            <a:r>
              <a:rPr lang="en-US" sz="2000" dirty="0"/>
              <a:t> 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) ≥ d(a*,</a:t>
            </a:r>
            <a:r>
              <a:rPr lang="en-US" sz="2000" dirty="0"/>
              <a:t> </a:t>
            </a:r>
            <a:r>
              <a:rPr lang="en-US" sz="2000" dirty="0" err="1"/>
              <a:t>a</a:t>
            </a:r>
            <a:r>
              <a:rPr lang="en-US" sz="2000" baseline="-25000" dirty="0" err="1"/>
              <a:t>i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d(b,</a:t>
            </a:r>
            <a:r>
              <a:rPr lang="en-US" sz="2000" dirty="0"/>
              <a:t> </a:t>
            </a:r>
            <a:r>
              <a:rPr lang="en-US" sz="2000" dirty="0" err="1"/>
              <a:t>a</a:t>
            </a:r>
            <a:r>
              <a:rPr lang="en-US" sz="2000" baseline="-25000" dirty="0" err="1"/>
              <a:t>i</a:t>
            </a:r>
            <a:r>
              <a:rPr lang="en-US" sz="2000" dirty="0" smtClean="0"/>
              <a:t>) ≥ d(a*,</a:t>
            </a:r>
            <a:r>
              <a:rPr lang="en-US" sz="2000" dirty="0"/>
              <a:t> </a:t>
            </a:r>
            <a:r>
              <a:rPr lang="en-US" sz="2000" dirty="0" err="1"/>
              <a:t>a</a:t>
            </a:r>
            <a:r>
              <a:rPr lang="en-US" sz="2000" baseline="-25000" dirty="0" err="1"/>
              <a:t>i</a:t>
            </a:r>
            <a:r>
              <a:rPr lang="en-US" sz="2000" dirty="0" smtClean="0"/>
              <a:t>) – d(a*,b)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d(a*,</a:t>
            </a:r>
            <a:r>
              <a:rPr lang="en-US" sz="2000" dirty="0"/>
              <a:t> </a:t>
            </a:r>
            <a:r>
              <a:rPr lang="en-US" sz="2000" dirty="0" err="1"/>
              <a:t>a</a:t>
            </a:r>
            <a:r>
              <a:rPr lang="en-US" sz="2000" baseline="-25000" dirty="0" err="1"/>
              <a:t>i</a:t>
            </a:r>
            <a:r>
              <a:rPr lang="en-US" sz="2000" dirty="0" smtClean="0"/>
              <a:t>)-d(a*,b) &gt; 0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d(a*,</a:t>
            </a:r>
            <a:r>
              <a:rPr lang="en-US" sz="2000" dirty="0"/>
              <a:t> </a:t>
            </a:r>
            <a:r>
              <a:rPr lang="en-US" sz="2000" dirty="0" err="1"/>
              <a:t>a</a:t>
            </a:r>
            <a:r>
              <a:rPr lang="en-US" sz="2000" baseline="-25000" dirty="0" err="1"/>
              <a:t>i</a:t>
            </a:r>
            <a:r>
              <a:rPr lang="en-US" sz="2000" dirty="0" smtClean="0"/>
              <a:t>) &gt; d(a*,b)</a:t>
            </a:r>
          </a:p>
          <a:p>
            <a:pPr marL="0" indent="0">
              <a:buNone/>
            </a:pPr>
            <a:r>
              <a:rPr lang="en-US" sz="2000" dirty="0"/>
              <a:t>	 </a:t>
            </a:r>
            <a:r>
              <a:rPr lang="en-US" sz="2000" dirty="0" smtClean="0"/>
              <a:t>  Since </a:t>
            </a:r>
            <a:r>
              <a:rPr lang="en-US" sz="2000" dirty="0"/>
              <a:t>d(a*,b</a:t>
            </a:r>
            <a:r>
              <a:rPr lang="en-US" sz="2000" dirty="0" smtClean="0"/>
              <a:t>) = 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b="1" dirty="0"/>
              <a:t> </a:t>
            </a:r>
            <a:r>
              <a:rPr lang="en-US" sz="2000" dirty="0"/>
              <a:t>d(</a:t>
            </a:r>
            <a:r>
              <a:rPr lang="en-US" sz="2000" dirty="0" err="1"/>
              <a:t>K</a:t>
            </a:r>
            <a:r>
              <a:rPr lang="en-US" sz="2000" baseline="-25000" dirty="0" err="1"/>
              <a:t>n</a:t>
            </a:r>
            <a:r>
              <a:rPr lang="en-US" sz="2000" dirty="0"/>
              <a:t>) &gt; t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t-bit error </a:t>
            </a:r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66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Diagram of </a:t>
            </a:r>
            <a:r>
              <a:rPr lang="en-US" dirty="0" smtClean="0"/>
              <a:t>t-bit </a:t>
            </a:r>
            <a:r>
              <a:rPr lang="en-US" dirty="0"/>
              <a:t>error detection </a:t>
            </a:r>
            <a:r>
              <a:rPr lang="en-US" dirty="0" smtClean="0"/>
              <a:t>for d(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n</a:t>
            </a:r>
            <a:r>
              <a:rPr lang="en-US" dirty="0" smtClean="0"/>
              <a:t>) = t+1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286000"/>
            <a:ext cx="5257800" cy="36012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8043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914400"/>
            <a:ext cx="8382000" cy="5059363"/>
          </a:xfrm>
        </p:spPr>
        <p:txBody>
          <a:bodyPr/>
          <a:lstStyle/>
          <a:p>
            <a:r>
              <a:rPr lang="en-US" sz="2400" dirty="0"/>
              <a:t>Error Correction </a:t>
            </a:r>
            <a:r>
              <a:rPr lang="en-US" sz="2400" dirty="0" smtClean="0"/>
              <a:t>Property: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200" dirty="0" smtClean="0"/>
              <a:t>A </a:t>
            </a:r>
            <a:r>
              <a:rPr lang="en-US" sz="2200" dirty="0"/>
              <a:t>block code, </a:t>
            </a:r>
            <a:r>
              <a:rPr lang="en-US" sz="2200" dirty="0" err="1" smtClean="0"/>
              <a:t>K</a:t>
            </a:r>
            <a:r>
              <a:rPr lang="en-US" sz="2200" baseline="-25000" dirty="0" err="1" smtClean="0"/>
              <a:t>n</a:t>
            </a:r>
            <a:r>
              <a:rPr lang="en-US" sz="2200" dirty="0" smtClean="0"/>
              <a:t>, </a:t>
            </a:r>
            <a:r>
              <a:rPr lang="en-US" sz="2200" dirty="0"/>
              <a:t>corrects up to </a:t>
            </a:r>
            <a:r>
              <a:rPr lang="en-US" sz="2200" dirty="0" smtClean="0"/>
              <a:t>t </a:t>
            </a:r>
            <a:r>
              <a:rPr lang="en-US" sz="2200" dirty="0"/>
              <a:t>errors if and only if its </a:t>
            </a:r>
            <a:r>
              <a:rPr lang="en-US" sz="2200" dirty="0" smtClean="0"/>
              <a:t>	minimum </a:t>
            </a:r>
            <a:r>
              <a:rPr lang="en-US" sz="2200" dirty="0"/>
              <a:t>distance </a:t>
            </a:r>
            <a:r>
              <a:rPr lang="en-US" sz="2200" dirty="0" smtClean="0"/>
              <a:t>is greater than 2t:   d(</a:t>
            </a:r>
            <a:r>
              <a:rPr lang="en-US" sz="2200" dirty="0" err="1" smtClean="0"/>
              <a:t>K</a:t>
            </a:r>
            <a:r>
              <a:rPr lang="en-US" sz="2200" baseline="-25000" dirty="0" err="1" smtClean="0"/>
              <a:t>n</a:t>
            </a:r>
            <a:r>
              <a:rPr lang="en-US" sz="2200" dirty="0" smtClean="0"/>
              <a:t>) &gt; 2t</a:t>
            </a:r>
          </a:p>
          <a:p>
            <a:pPr marL="0" indent="0">
              <a:buNone/>
            </a:pPr>
            <a:r>
              <a:rPr lang="en-US" sz="2200" dirty="0" smtClean="0"/>
              <a:t>	Proof:</a:t>
            </a:r>
          </a:p>
          <a:p>
            <a:pPr marL="0" indent="0">
              <a:buNone/>
            </a:pPr>
            <a:r>
              <a:rPr lang="en-US" sz="2200" dirty="0" smtClean="0"/>
              <a:t>	Let </a:t>
            </a:r>
            <a:r>
              <a:rPr lang="en-US" sz="2200" b="1" dirty="0"/>
              <a:t>a*</a:t>
            </a:r>
            <a:r>
              <a:rPr lang="en-US" sz="2200" dirty="0"/>
              <a:t> be the code word transmitted from the block code </a:t>
            </a:r>
            <a:r>
              <a:rPr lang="en-US" sz="2200" dirty="0" smtClean="0"/>
              <a:t>	</a:t>
            </a:r>
            <a:r>
              <a:rPr lang="en-US" sz="2200" b="1" dirty="0" err="1" smtClean="0"/>
              <a:t>K</a:t>
            </a:r>
            <a:r>
              <a:rPr lang="en-US" sz="2200" b="1" baseline="-25000" dirty="0" err="1" smtClean="0"/>
              <a:t>n</a:t>
            </a:r>
            <a:r>
              <a:rPr lang="en-US" sz="2200" dirty="0" smtClean="0"/>
              <a:t> </a:t>
            </a:r>
            <a:r>
              <a:rPr lang="en-US" sz="2200" dirty="0"/>
              <a:t>and </a:t>
            </a:r>
            <a:r>
              <a:rPr lang="en-US" sz="2200" b="1" dirty="0"/>
              <a:t>b</a:t>
            </a:r>
            <a:r>
              <a:rPr lang="en-US" sz="2200" dirty="0"/>
              <a:t> </a:t>
            </a:r>
            <a:r>
              <a:rPr lang="en-US" sz="2200" dirty="0" smtClean="0"/>
              <a:t>the received </a:t>
            </a:r>
            <a:r>
              <a:rPr lang="en-US" sz="2200" dirty="0"/>
              <a:t>word</a:t>
            </a:r>
            <a:r>
              <a:rPr lang="en-US" sz="2200" dirty="0" smtClean="0"/>
              <a:t>.</a:t>
            </a:r>
            <a:r>
              <a:rPr lang="en-US" sz="2200" dirty="0"/>
              <a:t> Assume there are </a:t>
            </a:r>
            <a:r>
              <a:rPr lang="en-US" sz="2200" b="1" dirty="0"/>
              <a:t>t</a:t>
            </a:r>
            <a:r>
              <a:rPr lang="en-US" sz="2200" dirty="0"/>
              <a:t> bit errors </a:t>
            </a:r>
            <a:r>
              <a:rPr lang="en-US" sz="2200" dirty="0" smtClean="0"/>
              <a:t>	in </a:t>
            </a:r>
            <a:r>
              <a:rPr lang="en-US" sz="2200" dirty="0"/>
              <a:t>the transmission. </a:t>
            </a:r>
            <a:r>
              <a:rPr lang="en-US" sz="2200" dirty="0" smtClean="0"/>
              <a:t>Then  d(a</a:t>
            </a:r>
            <a:r>
              <a:rPr lang="en-US" sz="2200" dirty="0"/>
              <a:t>*,b) = t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r>
              <a:rPr lang="en-US" sz="2200" dirty="0" smtClean="0"/>
              <a:t>		d(a*,b) &lt; d(</a:t>
            </a:r>
            <a:r>
              <a:rPr lang="en-US" sz="2200" dirty="0" err="1"/>
              <a:t>a</a:t>
            </a:r>
            <a:r>
              <a:rPr lang="en-US" sz="2200" baseline="-25000" dirty="0" err="1"/>
              <a:t>i</a:t>
            </a:r>
            <a:r>
              <a:rPr lang="en-US" sz="2200" dirty="0" err="1" smtClean="0"/>
              <a:t>,b</a:t>
            </a:r>
            <a:r>
              <a:rPr lang="en-US" sz="2200" dirty="0" smtClean="0"/>
              <a:t>) 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⍱I</a:t>
            </a:r>
          </a:p>
          <a:p>
            <a:pPr marL="0" indent="0">
              <a:buNone/>
            </a:pPr>
            <a:r>
              <a:rPr lang="en-US" sz="2200" dirty="0" smtClean="0"/>
              <a:t>	Using </a:t>
            </a:r>
            <a:r>
              <a:rPr lang="en-US" sz="2200" dirty="0"/>
              <a:t>the triangle inequality we have</a:t>
            </a:r>
            <a:endParaRPr lang="en-US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		d(a*,b)+d(b,</a:t>
            </a:r>
            <a:r>
              <a:rPr lang="en-US" sz="2200" dirty="0"/>
              <a:t> </a:t>
            </a:r>
            <a:r>
              <a:rPr lang="en-US" sz="2200" dirty="0" err="1"/>
              <a:t>a</a:t>
            </a:r>
            <a:r>
              <a:rPr lang="en-US" sz="2200" baseline="-25000" dirty="0" err="1"/>
              <a:t>i</a:t>
            </a:r>
            <a:r>
              <a:rPr lang="en-US" sz="2200" dirty="0"/>
              <a:t>) ≥ d(a*, </a:t>
            </a:r>
            <a:r>
              <a:rPr lang="en-US" sz="2200" dirty="0" err="1"/>
              <a:t>a</a:t>
            </a:r>
            <a:r>
              <a:rPr lang="en-US" sz="2200" baseline="-25000" dirty="0" err="1"/>
              <a:t>i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/>
              <a:t>		d(b, </a:t>
            </a:r>
            <a:r>
              <a:rPr lang="en-US" sz="2200" dirty="0" err="1"/>
              <a:t>a</a:t>
            </a:r>
            <a:r>
              <a:rPr lang="en-US" sz="2200" baseline="-25000" dirty="0" err="1"/>
              <a:t>i</a:t>
            </a:r>
            <a:r>
              <a:rPr lang="en-US" sz="2200" dirty="0"/>
              <a:t>) ≥ d(a*, </a:t>
            </a:r>
            <a:r>
              <a:rPr lang="en-US" sz="2200" dirty="0" err="1"/>
              <a:t>a</a:t>
            </a:r>
            <a:r>
              <a:rPr lang="en-US" sz="2200" baseline="-25000" dirty="0" err="1"/>
              <a:t>i</a:t>
            </a:r>
            <a:r>
              <a:rPr lang="en-US" sz="2200" dirty="0"/>
              <a:t>) – d(a*,b</a:t>
            </a:r>
            <a:r>
              <a:rPr lang="en-US" sz="2200" dirty="0" smtClean="0"/>
              <a:t>)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</a:t>
            </a:r>
            <a:r>
              <a:rPr lang="en-US" sz="2200" dirty="0"/>
              <a:t>d(a*, </a:t>
            </a:r>
            <a:r>
              <a:rPr lang="en-US" sz="2200" dirty="0" err="1"/>
              <a:t>a</a:t>
            </a:r>
            <a:r>
              <a:rPr lang="en-US" sz="2200" baseline="-25000" dirty="0" err="1"/>
              <a:t>i</a:t>
            </a:r>
            <a:r>
              <a:rPr lang="en-US" sz="2200" dirty="0"/>
              <a:t>) – </a:t>
            </a:r>
            <a:r>
              <a:rPr lang="en-US" sz="2200" dirty="0" smtClean="0"/>
              <a:t>d(a</a:t>
            </a:r>
            <a:r>
              <a:rPr lang="en-US" sz="2200" dirty="0"/>
              <a:t>*,b</a:t>
            </a:r>
            <a:r>
              <a:rPr lang="en-US" sz="2200" dirty="0" smtClean="0"/>
              <a:t>) &gt; </a:t>
            </a:r>
            <a:r>
              <a:rPr lang="en-US" sz="2200" dirty="0"/>
              <a:t>d(a*,b</a:t>
            </a:r>
            <a:r>
              <a:rPr lang="en-US" sz="2200" dirty="0" smtClean="0"/>
              <a:t>)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</a:t>
            </a:r>
            <a:r>
              <a:rPr lang="en-US" sz="2200" dirty="0"/>
              <a:t> d(a*, </a:t>
            </a:r>
            <a:r>
              <a:rPr lang="en-US" sz="2200" dirty="0" err="1"/>
              <a:t>a</a:t>
            </a:r>
            <a:r>
              <a:rPr lang="en-US" sz="2200" baseline="-25000" dirty="0" err="1"/>
              <a:t>i</a:t>
            </a:r>
            <a:r>
              <a:rPr lang="en-US" sz="2200" dirty="0" smtClean="0"/>
              <a:t>) &gt; 2</a:t>
            </a:r>
            <a:r>
              <a:rPr lang="en-US" sz="2200" dirty="0"/>
              <a:t>d(a*,b</a:t>
            </a:r>
            <a:r>
              <a:rPr lang="en-US" sz="2200" dirty="0" smtClean="0"/>
              <a:t>)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</a:t>
            </a:r>
            <a:r>
              <a:rPr lang="en-US" sz="2200" dirty="0"/>
              <a:t>d(</a:t>
            </a:r>
            <a:r>
              <a:rPr lang="en-US" sz="2200" dirty="0" err="1"/>
              <a:t>K</a:t>
            </a:r>
            <a:r>
              <a:rPr lang="en-US" sz="2200" baseline="-25000" dirty="0" err="1"/>
              <a:t>n</a:t>
            </a:r>
            <a:r>
              <a:rPr lang="en-US" sz="2200" dirty="0"/>
              <a:t>) &gt; 2t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174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Diagram of t-bit error correction for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n</a:t>
            </a:r>
            <a:r>
              <a:rPr lang="en-US" dirty="0" smtClean="0"/>
              <a:t>) = 2t+1 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2667000"/>
            <a:ext cx="6057901" cy="2895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9790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10600" cy="4267200"/>
          </a:xfrm>
        </p:spPr>
        <p:txBody>
          <a:bodyPr/>
          <a:lstStyle/>
          <a:p>
            <a:r>
              <a:rPr lang="en-US" sz="2400" dirty="0"/>
              <a:t>Data can be corrupted </a:t>
            </a:r>
            <a:r>
              <a:rPr lang="en-US" sz="2400" dirty="0" smtClean="0"/>
              <a:t>during </a:t>
            </a:r>
            <a:r>
              <a:rPr lang="en-US" sz="2400" dirty="0"/>
              <a:t>transmission (three impairments: attenuation, distortion, noise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Some </a:t>
            </a:r>
            <a:r>
              <a:rPr lang="en-US" sz="2400" dirty="0"/>
              <a:t>applications require that </a:t>
            </a:r>
            <a:r>
              <a:rPr lang="en-US" sz="2400" dirty="0" smtClean="0"/>
              <a:t>errors </a:t>
            </a:r>
            <a:r>
              <a:rPr lang="en-US" sz="2400" dirty="0"/>
              <a:t>be detected and corrected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some issues related, directly or indirectly, to error detection and correction</a:t>
            </a:r>
            <a:r>
              <a:rPr lang="en-US" sz="2400" i="1" dirty="0"/>
              <a:t>.</a:t>
            </a:r>
            <a:endParaRPr lang="en-US" sz="2400" i="1" u="sng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sz="2400" dirty="0"/>
              <a:t>Types of Errors</a:t>
            </a:r>
            <a:endParaRPr lang="fr-FR" sz="2400" dirty="0"/>
          </a:p>
          <a:p>
            <a:pPr lvl="1"/>
            <a:r>
              <a:rPr lang="fr-FR" sz="2400" dirty="0" smtClean="0"/>
              <a:t>Use of </a:t>
            </a:r>
            <a:r>
              <a:rPr lang="fr-FR" sz="2400" dirty="0" err="1" smtClean="0"/>
              <a:t>parity</a:t>
            </a:r>
            <a:r>
              <a:rPr lang="fr-FR" sz="2400" dirty="0" smtClean="0"/>
              <a:t> bit</a:t>
            </a:r>
            <a:endParaRPr lang="fr-FR" sz="2400" dirty="0"/>
          </a:p>
          <a:p>
            <a:pPr lvl="1"/>
            <a:r>
              <a:rPr lang="fr-FR" sz="2400" dirty="0" err="1"/>
              <a:t>Error</a:t>
            </a:r>
            <a:r>
              <a:rPr lang="fr-FR" sz="2400" dirty="0"/>
              <a:t> </a:t>
            </a:r>
            <a:r>
              <a:rPr lang="fr-FR" sz="2400" dirty="0" err="1"/>
              <a:t>Detection</a:t>
            </a:r>
            <a:r>
              <a:rPr lang="fr-FR" sz="2400" dirty="0"/>
              <a:t> Versus Correction</a:t>
            </a:r>
            <a:endParaRPr lang="en-US" sz="2400" dirty="0" smtClean="0"/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 smtClean="0"/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563"/>
            <a:r>
              <a:rPr lang="en-US" smtClean="0"/>
              <a:t>Introduction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1B771F2B-B9C9-459A-9AFB-9F32FD6E0107}" type="slidenum">
              <a:rPr lang="en-US" sz="1400">
                <a:latin typeface="Verdan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</a:t>
            </a:fld>
            <a:endParaRPr lang="en-US" sz="1400">
              <a:latin typeface="Verdana" panose="020B060403050404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CSE, IIT(ISM) Dhanbad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2800" dirty="0" smtClean="0"/>
                  <a:t>A block code is said to be a linear code if its codewords satisfy the condition that the sum of any two codewords gives another codeword.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2800" dirty="0" smtClean="0"/>
                  <a:t>Hence, given the codewords</a:t>
                </a:r>
                <a:r>
                  <a:rPr lang="en-US" sz="2800" dirty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 smtClean="0"/>
                  <a:t> of a linear code, then</a:t>
                </a:r>
              </a:p>
              <a:p>
                <a:pPr marL="0" indent="0" algn="just">
                  <a:buNone/>
                </a:pPr>
                <a:r>
                  <a:rPr lang="en-US" sz="2800" dirty="0"/>
                  <a:t/>
                </a:r>
                <a:r>
                  <a:rPr lang="en-US" sz="2800" dirty="0" smtClean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marL="0" indent="0" algn="just">
                  <a:buNone/>
                </a:pPr>
                <a:r>
                  <a:rPr lang="en-US" sz="2800" dirty="0" smtClean="0"/>
                  <a:t>     is also a codeword, where the 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and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 smtClean="0"/>
                  <a:t> are added together pairwise using modulo-2                                                                                                                                                                 	addition.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1" t="-1084" r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345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 smtClean="0"/>
                  <a:t>A linear code has the properties that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 smtClean="0"/>
                  <a:t>The </a:t>
                </a:r>
                <a:r>
                  <a:rPr lang="en-US" sz="2400" dirty="0"/>
                  <a:t>all-zero word(0000....0) is always a codeword</a:t>
                </a:r>
                <a:r>
                  <a:rPr lang="en-US" sz="2400" dirty="0" smtClean="0"/>
                  <a:t>.</a:t>
                </a:r>
                <a:endParaRPr lang="en-US" sz="24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 smtClean="0"/>
                  <a:t>Given any three codewords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/>
                  <a:t> such that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then              </a:t>
                </a:r>
              </a:p>
              <a:p>
                <a:pPr marL="0" indent="0">
                  <a:buNone/>
                </a:pPr>
                <a:r>
                  <a:rPr lang="en-US" sz="2400" dirty="0"/>
                  <a:t/>
                </a:r>
                <a:r>
                  <a:rPr lang="en-US" sz="2400" dirty="0" smtClean="0"/>
                  <a:t>                     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/>
                  <a:t>) = 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/>
                  <a:t>)</a:t>
                </a:r>
              </a:p>
              <a:p>
                <a:pPr marL="857250" lvl="1" indent="-457200">
                  <a:buFont typeface="+mj-lt"/>
                  <a:buAutoNum type="arabicPeriod" startAt="3"/>
                </a:pPr>
                <a:r>
                  <a:rPr lang="en-US" sz="2400" dirty="0" smtClean="0"/>
                  <a:t>The minimum distance of the code</a:t>
                </a:r>
              </a:p>
              <a:p>
                <a:pPr marL="0" indent="0">
                  <a:buNone/>
                </a:pPr>
                <a:r>
                  <a:rPr lang="en-US" sz="2400" dirty="0"/>
                  <a:t/>
                </a:r>
                <a:r>
                  <a:rPr lang="en-US" sz="2400" dirty="0" smtClean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2400" dirty="0" smtClean="0"/>
                  <a:t> is the weight of any nonzero codeword with 	the smallest weight.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" t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948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cs typeface="Times New Roman" panose="02020603050405020304" pitchFamily="18" charset="0"/>
              </a:rPr>
              <a:t>The generator matrix is a compact description of how </a:t>
            </a:r>
            <a:r>
              <a:rPr lang="en-US" sz="2400" dirty="0" err="1" smtClean="0">
                <a:cs typeface="Times New Roman" panose="02020603050405020304" pitchFamily="18" charset="0"/>
              </a:rPr>
              <a:t>codeword's</a:t>
            </a:r>
            <a:r>
              <a:rPr lang="en-US" sz="2400" dirty="0" smtClean="0">
                <a:cs typeface="Times New Roman" panose="02020603050405020304" pitchFamily="18" charset="0"/>
              </a:rPr>
              <a:t>  </a:t>
            </a:r>
            <a:r>
              <a:rPr lang="en-US" sz="2400" dirty="0">
                <a:cs typeface="Times New Roman" panose="02020603050405020304" pitchFamily="18" charset="0"/>
              </a:rPr>
              <a:t>are generated from information bits in a linear block </a:t>
            </a:r>
            <a:r>
              <a:rPr lang="en-US" sz="2400" dirty="0" smtClean="0">
                <a:cs typeface="Times New Roman" panose="02020603050405020304" pitchFamily="18" charset="0"/>
              </a:rPr>
              <a:t>code.</a:t>
            </a:r>
          </a:p>
          <a:p>
            <a:r>
              <a:rPr lang="en-US" sz="2400" dirty="0">
                <a:cs typeface="Majalla UI"/>
              </a:rPr>
              <a:t>All 2</a:t>
            </a:r>
            <a:r>
              <a:rPr lang="en-US" sz="2400" i="1" baseline="30000" dirty="0">
                <a:cs typeface="Majalla UI"/>
              </a:rPr>
              <a:t>k</a:t>
            </a:r>
            <a:r>
              <a:rPr lang="en-US" sz="2400" dirty="0">
                <a:cs typeface="Majalla UI"/>
              </a:rPr>
              <a:t> codewords can be generated from a set of </a:t>
            </a:r>
            <a:r>
              <a:rPr lang="en-US" sz="2400" i="1" dirty="0">
                <a:cs typeface="Majalla UI"/>
              </a:rPr>
              <a:t>k</a:t>
            </a:r>
            <a:r>
              <a:rPr lang="en-US" sz="2400" dirty="0">
                <a:cs typeface="Majalla UI"/>
              </a:rPr>
              <a:t> linearly independent codewords.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A systematic linear block code is described by a generator matrix of the form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 Matrix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7" name="Object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292698306"/>
              </p:ext>
            </p:extLst>
          </p:nvPr>
        </p:nvGraphicFramePr>
        <p:xfrm>
          <a:off x="1963737" y="3773576"/>
          <a:ext cx="5427663" cy="2725738"/>
        </p:xfrm>
        <a:graphic>
          <a:graphicData uri="http://schemas.openxmlformats.org/presentationml/2006/ole">
            <p:oleObj spid="_x0000_s53264" name="Equation" r:id="rId3" imgW="5429250" imgH="2727325" progId="Equation.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42043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Let </a:t>
            </a:r>
            <a:r>
              <a:rPr lang="en-US" sz="2000" dirty="0" smtClean="0"/>
              <a:t>m</a:t>
            </a:r>
            <a:r>
              <a:rPr lang="en-US" sz="2000" dirty="0"/>
              <a:t> (𝑚</a:t>
            </a:r>
            <a:r>
              <a:rPr lang="en-US" sz="2000" baseline="-25000" dirty="0"/>
              <a:t>1</a:t>
            </a:r>
            <a:r>
              <a:rPr lang="en-US" sz="2000" dirty="0"/>
              <a:t>, 𝑚</a:t>
            </a:r>
            <a:r>
              <a:rPr lang="en-US" sz="2000" baseline="-25000" dirty="0"/>
              <a:t>2,</a:t>
            </a:r>
            <a:r>
              <a:rPr lang="en-US" sz="2000" dirty="0"/>
              <a:t> 𝑚</a:t>
            </a:r>
            <a:r>
              <a:rPr lang="en-US" sz="2000" baseline="-25000" dirty="0"/>
              <a:t>3,</a:t>
            </a:r>
            <a:r>
              <a:rPr lang="en-US" sz="2000" dirty="0"/>
              <a:t> 𝑚</a:t>
            </a:r>
            <a:r>
              <a:rPr lang="en-US" sz="2000" baseline="-25000" dirty="0"/>
              <a:t>4</a:t>
            </a:r>
            <a:r>
              <a:rPr lang="en-US" sz="2000" dirty="0"/>
              <a:t>) </a:t>
            </a:r>
            <a:r>
              <a:rPr lang="en-US" sz="2000" dirty="0" smtClean="0"/>
              <a:t>and </a:t>
            </a:r>
            <a:r>
              <a:rPr lang="en-US" sz="2000" dirty="0"/>
              <a:t>c= </a:t>
            </a:r>
            <a:r>
              <a:rPr lang="en-US" sz="2000" dirty="0" smtClean="0"/>
              <a:t>(c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c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c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, c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, c</a:t>
            </a:r>
            <a:r>
              <a:rPr lang="en-US" sz="2000" baseline="-25000" dirty="0" smtClean="0"/>
              <a:t>5</a:t>
            </a:r>
            <a:r>
              <a:rPr lang="en-US" sz="2000" dirty="0" smtClean="0"/>
              <a:t>, c</a:t>
            </a:r>
            <a:r>
              <a:rPr lang="en-US" sz="2000" baseline="-25000" dirty="0" smtClean="0"/>
              <a:t>6</a:t>
            </a:r>
            <a:r>
              <a:rPr lang="en-US" sz="2000" dirty="0" smtClean="0"/>
              <a:t>, c</a:t>
            </a:r>
            <a:r>
              <a:rPr lang="en-US" sz="2000" baseline="-25000" dirty="0" smtClean="0"/>
              <a:t>7</a:t>
            </a:r>
            <a:r>
              <a:rPr lang="en-US" sz="2000" dirty="0" smtClean="0"/>
              <a:t>)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c=</a:t>
            </a:r>
            <a:r>
              <a:rPr lang="en-US" sz="2000" dirty="0" err="1" smtClean="0"/>
              <a:t>m.G</a:t>
            </a:r>
            <a:r>
              <a:rPr lang="en-US" sz="2000" dirty="0"/>
              <a:t>= (</a:t>
            </a:r>
            <a:r>
              <a:rPr lang="en-US" sz="2000" dirty="0" smtClean="0"/>
              <a:t>𝑚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</a:t>
            </a:r>
            <a:r>
              <a:rPr lang="en-US" sz="2000" dirty="0"/>
              <a:t> </a:t>
            </a:r>
            <a:r>
              <a:rPr lang="en-US" sz="2000" dirty="0" smtClean="0"/>
              <a:t>𝑚</a:t>
            </a:r>
            <a:r>
              <a:rPr lang="en-US" sz="2000" baseline="-25000" dirty="0"/>
              <a:t>2</a:t>
            </a:r>
            <a:r>
              <a:rPr lang="en-US" sz="2000" baseline="-25000" dirty="0" smtClean="0"/>
              <a:t>,</a:t>
            </a:r>
            <a:r>
              <a:rPr lang="en-US" sz="2000" dirty="0" smtClean="0"/>
              <a:t> 𝑚</a:t>
            </a:r>
            <a:r>
              <a:rPr lang="en-US" sz="2000" baseline="-25000" dirty="0"/>
              <a:t>3</a:t>
            </a:r>
            <a:r>
              <a:rPr lang="en-US" sz="2000" baseline="-25000" dirty="0" smtClean="0"/>
              <a:t>,</a:t>
            </a:r>
            <a:r>
              <a:rPr lang="en-US" sz="2000" dirty="0" smtClean="0"/>
              <a:t> 𝑚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By matrix multiplication we obtain :</a:t>
            </a:r>
          </a:p>
          <a:p>
            <a:pPr marL="0" indent="0">
              <a:buNone/>
            </a:pPr>
            <a:r>
              <a:rPr lang="en-US" sz="2000" dirty="0" smtClean="0"/>
              <a:t>      c</a:t>
            </a:r>
            <a:r>
              <a:rPr lang="en-US" sz="2000" baseline="-25000" dirty="0" smtClean="0"/>
              <a:t>1 </a:t>
            </a:r>
            <a:r>
              <a:rPr lang="en-US" sz="2000" dirty="0" smtClean="0"/>
              <a:t>= </a:t>
            </a:r>
            <a:r>
              <a:rPr lang="en-US" sz="2000" dirty="0"/>
              <a:t>𝑚</a:t>
            </a:r>
            <a:r>
              <a:rPr lang="en-US" sz="2000" baseline="-25000" dirty="0"/>
              <a:t>1</a:t>
            </a:r>
            <a:r>
              <a:rPr lang="en-US" sz="2000" dirty="0" smtClean="0"/>
              <a:t> </a:t>
            </a:r>
            <a:r>
              <a:rPr lang="en-US" sz="2000" dirty="0"/>
              <a:t>+ </a:t>
            </a:r>
            <a:r>
              <a:rPr lang="en-US" sz="2000" dirty="0" smtClean="0"/>
              <a:t>𝑚</a:t>
            </a:r>
            <a:r>
              <a:rPr lang="en-US" sz="2000" baseline="-25000" dirty="0"/>
              <a:t>3</a:t>
            </a:r>
            <a:r>
              <a:rPr lang="en-US" sz="2000" dirty="0" smtClean="0"/>
              <a:t> </a:t>
            </a:r>
            <a:r>
              <a:rPr lang="en-US" sz="2000" dirty="0"/>
              <a:t>+ </a:t>
            </a:r>
            <a:r>
              <a:rPr lang="en-US" sz="2000" dirty="0" smtClean="0"/>
              <a:t>𝑚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, c</a:t>
            </a:r>
            <a:r>
              <a:rPr lang="en-US" sz="2000" baseline="-25000" dirty="0" smtClean="0"/>
              <a:t>2 </a:t>
            </a:r>
            <a:r>
              <a:rPr lang="en-US" sz="2000" dirty="0" smtClean="0"/>
              <a:t>= </a:t>
            </a:r>
            <a:r>
              <a:rPr lang="en-US" sz="2000" dirty="0"/>
              <a:t>𝑚</a:t>
            </a:r>
            <a:r>
              <a:rPr lang="en-US" sz="2000" baseline="-25000" dirty="0"/>
              <a:t>1</a:t>
            </a:r>
            <a:r>
              <a:rPr lang="en-US" sz="2000" dirty="0" smtClean="0"/>
              <a:t> </a:t>
            </a:r>
            <a:r>
              <a:rPr lang="en-US" sz="2000" dirty="0"/>
              <a:t>+ </a:t>
            </a:r>
            <a:r>
              <a:rPr lang="en-US" sz="2000" dirty="0" smtClean="0"/>
              <a:t>𝑚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+ </a:t>
            </a:r>
            <a:r>
              <a:rPr lang="en-US" sz="2000" dirty="0" smtClean="0"/>
              <a:t>𝑚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, c</a:t>
            </a:r>
            <a:r>
              <a:rPr lang="en-US" sz="2000" baseline="-25000" dirty="0"/>
              <a:t>3</a:t>
            </a:r>
            <a:r>
              <a:rPr lang="en-US" sz="2000" dirty="0" smtClean="0"/>
              <a:t>= 𝑚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+ </a:t>
            </a:r>
            <a:r>
              <a:rPr lang="en-US" sz="2000" dirty="0" smtClean="0"/>
              <a:t>𝑚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</a:t>
            </a:r>
            <a:r>
              <a:rPr lang="en-US" sz="2000" dirty="0"/>
              <a:t>+ </a:t>
            </a:r>
            <a:r>
              <a:rPr lang="en-US" sz="2000" dirty="0" smtClean="0"/>
              <a:t>𝑚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, c</a:t>
            </a:r>
            <a:r>
              <a:rPr lang="en-US" sz="2000" baseline="-25000" dirty="0"/>
              <a:t>4</a:t>
            </a:r>
            <a:r>
              <a:rPr lang="en-US" sz="2000" dirty="0" smtClean="0"/>
              <a:t>= </a:t>
            </a:r>
            <a:r>
              <a:rPr lang="en-US" sz="2000" dirty="0"/>
              <a:t>𝑚</a:t>
            </a:r>
            <a:r>
              <a:rPr lang="en-US" sz="2000" baseline="-25000" dirty="0"/>
              <a:t>1</a:t>
            </a:r>
            <a:r>
              <a:rPr lang="en-US" sz="2000" dirty="0" smtClean="0"/>
              <a:t>,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c</a:t>
            </a:r>
            <a:r>
              <a:rPr lang="en-US" sz="2000" baseline="-25000" dirty="0" smtClean="0"/>
              <a:t>5</a:t>
            </a:r>
            <a:r>
              <a:rPr lang="en-US" sz="2000" dirty="0" smtClean="0"/>
              <a:t>= 𝑚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c</a:t>
            </a:r>
            <a:r>
              <a:rPr lang="en-US" sz="2000" baseline="-25000" dirty="0"/>
              <a:t>6</a:t>
            </a:r>
            <a:r>
              <a:rPr lang="en-US" sz="2000" dirty="0" smtClean="0"/>
              <a:t>= 𝑚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, c</a:t>
            </a:r>
            <a:r>
              <a:rPr lang="en-US" sz="2000" baseline="-25000" dirty="0"/>
              <a:t>7</a:t>
            </a:r>
            <a:r>
              <a:rPr lang="en-US" sz="2000" dirty="0" smtClean="0"/>
              <a:t>= 𝑚</a:t>
            </a:r>
            <a:r>
              <a:rPr lang="en-US" sz="2000" baseline="-25000" dirty="0" smtClean="0"/>
              <a:t>4</a:t>
            </a:r>
            <a:endParaRPr lang="en-US" sz="2000" dirty="0"/>
          </a:p>
          <a:p>
            <a:r>
              <a:rPr lang="en-US" sz="2000" dirty="0"/>
              <a:t>The code word corresponding to the message(1110) is (0101110) 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828800"/>
            <a:ext cx="1856539" cy="14188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7991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 smtClean="0"/>
              <a:t>1.List </a:t>
            </a:r>
            <a:r>
              <a:rPr lang="en-US" sz="2400" dirty="0"/>
              <a:t>the 2</a:t>
            </a:r>
            <a:r>
              <a:rPr lang="en-US" sz="2400" i="1" baseline="30000" dirty="0"/>
              <a:t>k</a:t>
            </a:r>
            <a:r>
              <a:rPr lang="en-US" sz="2400" dirty="0"/>
              <a:t> codewords in a row, starting with the all-zero codeword c</a:t>
            </a:r>
            <a:r>
              <a:rPr lang="en-US" sz="2400" baseline="-25000" dirty="0"/>
              <a:t>0</a:t>
            </a:r>
            <a:r>
              <a:rPr lang="en-US" sz="2400" dirty="0"/>
              <a:t>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2. Select an error pattern </a:t>
            </a:r>
            <a:r>
              <a:rPr lang="en-US" sz="2400" b="1" dirty="0"/>
              <a:t>e</a:t>
            </a:r>
            <a:r>
              <a:rPr lang="en-US" sz="2400" baseline="-25000" dirty="0"/>
              <a:t>1</a:t>
            </a:r>
            <a:r>
              <a:rPr lang="en-US" sz="2400" dirty="0"/>
              <a:t> and place it below c</a:t>
            </a:r>
            <a:r>
              <a:rPr lang="en-US" sz="2400" baseline="-25000" dirty="0"/>
              <a:t>0</a:t>
            </a:r>
            <a:r>
              <a:rPr lang="en-US" sz="2400" dirty="0"/>
              <a:t>. This error pattern will be a correctable error pattern, therefore it should be selected such that: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	(</a:t>
            </a:r>
            <a:r>
              <a:rPr lang="en-US" sz="2400" dirty="0" err="1"/>
              <a:t>i</a:t>
            </a:r>
            <a:r>
              <a:rPr lang="en-US" sz="2400" dirty="0"/>
              <a:t>) </a:t>
            </a:r>
            <a:r>
              <a:rPr lang="en-US" sz="2400" dirty="0" smtClean="0"/>
              <a:t>It </a:t>
            </a:r>
            <a:r>
              <a:rPr lang="en-US" sz="2400" dirty="0"/>
              <a:t>has the smallest weight </a:t>
            </a:r>
            <a:r>
              <a:rPr lang="en-US" sz="2400" dirty="0" smtClean="0"/>
              <a:t>possible.</a:t>
            </a:r>
            <a:endParaRPr lang="en-US" sz="2400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	(</a:t>
            </a:r>
            <a:r>
              <a:rPr lang="en-US" sz="2400" dirty="0"/>
              <a:t>ii) </a:t>
            </a:r>
            <a:r>
              <a:rPr lang="en-US" sz="2400" dirty="0" smtClean="0"/>
              <a:t>It </a:t>
            </a:r>
            <a:r>
              <a:rPr lang="en-US" sz="2400" dirty="0"/>
              <a:t>has not appeared before in the array.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dirty="0"/>
              <a:t>3. Repeat step 2 until all the possible error patterns have been accounted for. There will always be 2</a:t>
            </a:r>
            <a:r>
              <a:rPr lang="en-US" sz="2400" i="1" baseline="30000" dirty="0"/>
              <a:t>n</a:t>
            </a:r>
            <a:r>
              <a:rPr lang="en-US" sz="2400" dirty="0"/>
              <a:t> / 2</a:t>
            </a:r>
            <a:r>
              <a:rPr lang="en-US" sz="2400" i="1" baseline="30000" dirty="0"/>
              <a:t>k</a:t>
            </a:r>
            <a:r>
              <a:rPr lang="en-US" sz="2400" dirty="0"/>
              <a:t> = 2</a:t>
            </a:r>
            <a:r>
              <a:rPr lang="en-US" sz="2400" i="1" baseline="30000" dirty="0"/>
              <a:t> n-k </a:t>
            </a:r>
            <a:r>
              <a:rPr lang="en-US" sz="2400" dirty="0"/>
              <a:t>rows in the array. Each row is called a </a:t>
            </a:r>
            <a:r>
              <a:rPr lang="en-US" sz="2400" i="1" dirty="0" err="1"/>
              <a:t>coset</a:t>
            </a:r>
            <a:r>
              <a:rPr lang="en-US" sz="2400" dirty="0"/>
              <a:t>. The leading error pattern is the </a:t>
            </a:r>
            <a:r>
              <a:rPr lang="en-US" sz="2400" i="1" dirty="0" err="1"/>
              <a:t>coset</a:t>
            </a:r>
            <a:r>
              <a:rPr lang="en-US" sz="2400" i="1" dirty="0"/>
              <a:t> leader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Standard Array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270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6" name="Object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554506225"/>
              </p:ext>
            </p:extLst>
          </p:nvPr>
        </p:nvGraphicFramePr>
        <p:xfrm>
          <a:off x="1269206" y="1883568"/>
          <a:ext cx="7138988" cy="3487738"/>
        </p:xfrm>
        <a:graphic>
          <a:graphicData uri="http://schemas.openxmlformats.org/presentationml/2006/ole">
            <p:oleObj spid="_x0000_s54289" name="Equation" r:id="rId3" imgW="7140575" imgH="3489325" progId="Equation.2">
              <p:embed/>
            </p:oleObj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4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5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 smtClean="0">
              <a:cs typeface="Majalla UI"/>
            </a:endParaRPr>
          </a:p>
          <a:p>
            <a:pPr>
              <a:buFontTx/>
              <a:buNone/>
            </a:pPr>
            <a:endParaRPr lang="en-US" smtClean="0">
              <a:cs typeface="Majalla UI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 rot="5400000">
            <a:off x="-1080122" y="3213721"/>
            <a:ext cx="353695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correctable error patterns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19507" y="2362200"/>
            <a:ext cx="452093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919507" y="3352800"/>
            <a:ext cx="528293" cy="9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19507" y="4495800"/>
            <a:ext cx="349699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7134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algn="just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For an (</a:t>
            </a:r>
            <a:r>
              <a:rPr lang="en-US" i="1" dirty="0" err="1"/>
              <a:t>n</a:t>
            </a:r>
            <a:r>
              <a:rPr lang="en-US" dirty="0" err="1"/>
              <a:t>,</a:t>
            </a:r>
            <a:r>
              <a:rPr lang="en-US" i="1" dirty="0" err="1"/>
              <a:t>k</a:t>
            </a:r>
            <a:r>
              <a:rPr lang="en-US" dirty="0"/>
              <a:t>) linear code, standard array decoding is able to correct exactly 2</a:t>
            </a:r>
            <a:r>
              <a:rPr lang="en-US" i="1" baseline="30000" dirty="0"/>
              <a:t>n-k</a:t>
            </a:r>
            <a:r>
              <a:rPr lang="en-US" dirty="0"/>
              <a:t> error patterns, including the all-zero error pattern.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u="sng" dirty="0"/>
              <a:t>Illustration 1</a:t>
            </a:r>
            <a:r>
              <a:rPr lang="en-US" dirty="0"/>
              <a:t>: The (7,4) Hamming code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	# of correctable error patterns = 2</a:t>
            </a:r>
            <a:r>
              <a:rPr lang="en-US" baseline="30000" dirty="0"/>
              <a:t>3</a:t>
            </a:r>
            <a:r>
              <a:rPr lang="en-US" dirty="0"/>
              <a:t> = 8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	# of single-error patterns =  7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	Therefore, all single-error patterns, and only single-error patterns can be corrected.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raditional Arabic" panose="02020603050405020304" pitchFamily="18" charset="-78"/>
              </a:rPr>
              <a:t>Standard Array Decoding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09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Illustration 2</a:t>
            </a:r>
            <a:r>
              <a:rPr lang="en-US" dirty="0" smtClean="0">
                <a:cs typeface="Majalla UI"/>
              </a:rPr>
              <a:t>:</a:t>
            </a:r>
          </a:p>
          <a:p>
            <a:r>
              <a:rPr lang="en-US" dirty="0" smtClean="0">
                <a:cs typeface="Majalla UI"/>
              </a:rPr>
              <a:t>The </a:t>
            </a:r>
            <a:r>
              <a:rPr lang="en-US" dirty="0">
                <a:cs typeface="Majalla UI"/>
              </a:rPr>
              <a:t>(6,3) code defined by the H matrix</a:t>
            </a:r>
            <a:r>
              <a:rPr lang="en-US" dirty="0" smtClean="0">
                <a:cs typeface="Majalla UI"/>
              </a:rPr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aphicFrame>
        <p:nvGraphicFramePr>
          <p:cNvPr id="6" name="Object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17735156"/>
              </p:ext>
            </p:extLst>
          </p:nvPr>
        </p:nvGraphicFramePr>
        <p:xfrm>
          <a:off x="609600" y="2514600"/>
          <a:ext cx="3627438" cy="1936750"/>
        </p:xfrm>
        <a:graphic>
          <a:graphicData uri="http://schemas.openxmlformats.org/presentationml/2006/ole">
            <p:oleObj spid="_x0000_s55340" name="Equation" r:id="rId3" imgW="3629025" imgH="1938338" progId="Equation.2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/>
          </p:cNvGraphicFramePr>
          <p:nvPr/>
        </p:nvGraphicFramePr>
        <p:xfrm>
          <a:off x="1485900" y="4381500"/>
          <a:ext cx="1812925" cy="1916113"/>
        </p:xfrm>
        <a:graphic>
          <a:graphicData uri="http://schemas.openxmlformats.org/presentationml/2006/ole">
            <p:oleObj spid="_x0000_s55341" name="Equation" r:id="rId4" imgW="1811368" imgH="1914376" progId="Equation.2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186461793"/>
              </p:ext>
            </p:extLst>
          </p:nvPr>
        </p:nvGraphicFramePr>
        <p:xfrm>
          <a:off x="4933950" y="2413000"/>
          <a:ext cx="2117725" cy="3908425"/>
        </p:xfrm>
        <a:graphic>
          <a:graphicData uri="http://schemas.openxmlformats.org/presentationml/2006/ole">
            <p:oleObj spid="_x0000_s55342" name="Equation" r:id="rId5" imgW="2119313" imgH="3910013" progId="Equation.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89958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Majalla UI"/>
              </a:rPr>
              <a:t>Can correct all single errors and one double error </a:t>
            </a:r>
            <a:r>
              <a:rPr lang="en-US" dirty="0" smtClean="0">
                <a:cs typeface="Majalla UI"/>
              </a:rPr>
              <a:t>pattern:</a:t>
            </a:r>
          </a:p>
          <a:p>
            <a:pPr marL="0" indent="0">
              <a:buNone/>
            </a:pPr>
            <a:endParaRPr lang="en-US" dirty="0">
              <a:cs typeface="Majalla U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aphicFrame>
        <p:nvGraphicFramePr>
          <p:cNvPr id="6" name="Object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9236757"/>
              </p:ext>
            </p:extLst>
          </p:nvPr>
        </p:nvGraphicFramePr>
        <p:xfrm>
          <a:off x="817562" y="2345531"/>
          <a:ext cx="8097838" cy="3963988"/>
        </p:xfrm>
        <a:graphic>
          <a:graphicData uri="http://schemas.openxmlformats.org/presentationml/2006/ole">
            <p:oleObj spid="_x0000_s56336" name="Equation" r:id="rId3" imgW="8099425" imgH="3965575" progId="Equation.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64873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parity check matrix is used to decode linear block codes with generator matrix G. </a:t>
            </a:r>
          </a:p>
          <a:p>
            <a:pPr marL="0" indent="0">
              <a:buNone/>
            </a:pPr>
            <a:endParaRPr lang="en-US" sz="2400" dirty="0" smtClean="0">
              <a:cs typeface="Majalla U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Majalla UI"/>
              </a:rPr>
              <a:t>For </a:t>
            </a:r>
            <a:r>
              <a:rPr lang="en-US" sz="2400" b="1" dirty="0">
                <a:cs typeface="Majalla UI"/>
              </a:rPr>
              <a:t>G</a:t>
            </a:r>
            <a:r>
              <a:rPr lang="en-US" sz="2400" dirty="0">
                <a:cs typeface="Majalla UI"/>
              </a:rPr>
              <a:t> = </a:t>
            </a:r>
            <a:r>
              <a:rPr lang="en-US" sz="2400" b="1" dirty="0">
                <a:cs typeface="Majalla UI"/>
              </a:rPr>
              <a:t>[ P | </a:t>
            </a:r>
            <a:r>
              <a:rPr lang="en-US" sz="2400" b="1" dirty="0" err="1">
                <a:cs typeface="Majalla UI"/>
              </a:rPr>
              <a:t>I</a:t>
            </a:r>
            <a:r>
              <a:rPr lang="en-US" sz="2400" i="1" baseline="-25000" dirty="0" err="1">
                <a:cs typeface="Majalla UI"/>
              </a:rPr>
              <a:t>k</a:t>
            </a:r>
            <a:r>
              <a:rPr lang="en-US" sz="2400" i="1" baseline="-25000" dirty="0">
                <a:cs typeface="Majalla UI"/>
              </a:rPr>
              <a:t> </a:t>
            </a:r>
            <a:r>
              <a:rPr lang="en-US" sz="2400" b="1" dirty="0">
                <a:cs typeface="Majalla UI"/>
              </a:rPr>
              <a:t>]</a:t>
            </a:r>
            <a:r>
              <a:rPr lang="en-US" sz="2400" dirty="0">
                <a:cs typeface="Majalla UI"/>
              </a:rPr>
              <a:t>, define the matrix  </a:t>
            </a:r>
            <a:r>
              <a:rPr lang="en-US" sz="2400" b="1" dirty="0">
                <a:cs typeface="Majalla UI"/>
              </a:rPr>
              <a:t>H</a:t>
            </a:r>
            <a:r>
              <a:rPr lang="en-US" sz="2400" dirty="0">
                <a:cs typeface="Majalla UI"/>
              </a:rPr>
              <a:t> = [</a:t>
            </a:r>
            <a:r>
              <a:rPr lang="en-US" sz="2400" b="1" dirty="0">
                <a:cs typeface="Majalla UI"/>
              </a:rPr>
              <a:t>I</a:t>
            </a:r>
            <a:r>
              <a:rPr lang="en-US" sz="2400" i="1" baseline="-25000" dirty="0">
                <a:cs typeface="Majalla UI"/>
              </a:rPr>
              <a:t>n-k</a:t>
            </a:r>
            <a:r>
              <a:rPr lang="en-US" sz="2400" dirty="0">
                <a:cs typeface="Majalla UI"/>
              </a:rPr>
              <a:t> | </a:t>
            </a:r>
            <a:r>
              <a:rPr lang="en-US" sz="2400" b="1" dirty="0">
                <a:cs typeface="Majalla UI"/>
              </a:rPr>
              <a:t>P</a:t>
            </a:r>
            <a:r>
              <a:rPr lang="en-US" sz="2400" baseline="30000" dirty="0">
                <a:cs typeface="Majalla UI"/>
              </a:rPr>
              <a:t>T</a:t>
            </a:r>
            <a:r>
              <a:rPr lang="en-US" sz="2400" dirty="0">
                <a:cs typeface="Majalla UI"/>
              </a:rPr>
              <a:t>]</a:t>
            </a:r>
          </a:p>
          <a:p>
            <a:pPr>
              <a:spcBef>
                <a:spcPct val="40000"/>
              </a:spcBef>
              <a:buNone/>
            </a:pPr>
            <a:r>
              <a:rPr lang="en-US" sz="2400" dirty="0" smtClean="0">
                <a:cs typeface="Majalla UI"/>
              </a:rPr>
              <a:t>	(</a:t>
            </a:r>
            <a:r>
              <a:rPr lang="en-US" sz="2400" dirty="0">
                <a:cs typeface="Majalla UI"/>
              </a:rPr>
              <a:t>The size of </a:t>
            </a:r>
            <a:r>
              <a:rPr lang="en-US" sz="2400" b="1" dirty="0">
                <a:cs typeface="Majalla UI"/>
              </a:rPr>
              <a:t>H</a:t>
            </a:r>
            <a:r>
              <a:rPr lang="en-US" sz="2400" dirty="0">
                <a:cs typeface="Majalla UI"/>
              </a:rPr>
              <a:t> is (</a:t>
            </a:r>
            <a:r>
              <a:rPr lang="en-US" sz="2400" i="1" dirty="0">
                <a:cs typeface="Majalla UI"/>
              </a:rPr>
              <a:t>n-k</a:t>
            </a:r>
            <a:r>
              <a:rPr lang="en-US" sz="2400" dirty="0">
                <a:cs typeface="Majalla UI"/>
              </a:rPr>
              <a:t>)</a:t>
            </a:r>
            <a:r>
              <a:rPr lang="en-US" sz="2400" dirty="0" err="1">
                <a:cs typeface="Majalla UI"/>
              </a:rPr>
              <a:t>x</a:t>
            </a:r>
            <a:r>
              <a:rPr lang="en-US" sz="2400" i="1" dirty="0" err="1">
                <a:cs typeface="Majalla UI"/>
              </a:rPr>
              <a:t>n</a:t>
            </a:r>
            <a:r>
              <a:rPr lang="en-US" sz="2400" dirty="0">
                <a:cs typeface="Majalla UI"/>
              </a:rPr>
              <a:t>).</a:t>
            </a:r>
          </a:p>
          <a:p>
            <a:pPr>
              <a:spcBef>
                <a:spcPct val="400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cs typeface="Majalla UI"/>
              </a:rPr>
              <a:t>It follows that </a:t>
            </a:r>
            <a:r>
              <a:rPr lang="en-US" sz="2400" b="1" dirty="0">
                <a:cs typeface="Majalla UI"/>
              </a:rPr>
              <a:t>GH</a:t>
            </a:r>
            <a:r>
              <a:rPr lang="en-US" sz="2400" baseline="30000" dirty="0">
                <a:cs typeface="Majalla UI"/>
              </a:rPr>
              <a:t>T </a:t>
            </a:r>
            <a:r>
              <a:rPr lang="en-US" sz="2400" dirty="0">
                <a:cs typeface="Majalla UI"/>
              </a:rPr>
              <a:t>= </a:t>
            </a:r>
            <a:r>
              <a:rPr lang="en-US" sz="2400" b="1" dirty="0">
                <a:cs typeface="Majalla UI"/>
              </a:rPr>
              <a:t>0</a:t>
            </a:r>
            <a:r>
              <a:rPr lang="en-US" sz="2400" dirty="0">
                <a:cs typeface="Majalla UI"/>
              </a:rPr>
              <a:t>.</a:t>
            </a:r>
          </a:p>
          <a:p>
            <a:pPr>
              <a:spcBef>
                <a:spcPct val="400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cs typeface="Majalla UI"/>
              </a:rPr>
              <a:t>Since </a:t>
            </a:r>
            <a:r>
              <a:rPr lang="en-US" sz="2400" b="1" dirty="0">
                <a:cs typeface="Majalla UI"/>
              </a:rPr>
              <a:t>c</a:t>
            </a:r>
            <a:r>
              <a:rPr lang="en-US" sz="2400" dirty="0">
                <a:cs typeface="Majalla UI"/>
              </a:rPr>
              <a:t> = </a:t>
            </a:r>
            <a:r>
              <a:rPr lang="en-US" sz="2400" b="1" dirty="0" err="1">
                <a:cs typeface="Majalla UI"/>
              </a:rPr>
              <a:t>mG</a:t>
            </a:r>
            <a:r>
              <a:rPr lang="en-US" sz="2400" dirty="0">
                <a:cs typeface="Majalla UI"/>
              </a:rPr>
              <a:t>, then </a:t>
            </a:r>
            <a:r>
              <a:rPr lang="en-US" sz="2400" b="1" dirty="0" err="1">
                <a:cs typeface="Majalla UI"/>
              </a:rPr>
              <a:t>cH</a:t>
            </a:r>
            <a:r>
              <a:rPr lang="en-US" sz="2400" baseline="30000" dirty="0" err="1">
                <a:cs typeface="Majalla UI"/>
              </a:rPr>
              <a:t>T</a:t>
            </a:r>
            <a:r>
              <a:rPr lang="en-US" sz="2400" dirty="0">
                <a:cs typeface="Majalla UI"/>
              </a:rPr>
              <a:t> = </a:t>
            </a:r>
            <a:r>
              <a:rPr lang="en-US" sz="2400" b="1" dirty="0" err="1">
                <a:cs typeface="Majalla UI"/>
              </a:rPr>
              <a:t>mGH</a:t>
            </a:r>
            <a:r>
              <a:rPr lang="en-US" sz="2400" baseline="30000" dirty="0" err="1">
                <a:cs typeface="Majalla UI"/>
              </a:rPr>
              <a:t>T</a:t>
            </a:r>
            <a:r>
              <a:rPr lang="en-US" sz="2400" dirty="0">
                <a:cs typeface="Majalla UI"/>
              </a:rPr>
              <a:t> = </a:t>
            </a:r>
            <a:r>
              <a:rPr lang="en-US" sz="2400" b="1" dirty="0">
                <a:cs typeface="Majalla UI"/>
              </a:rPr>
              <a:t>0</a:t>
            </a:r>
            <a:r>
              <a:rPr lang="en-US" sz="2400" b="1" dirty="0" smtClean="0">
                <a:cs typeface="Majalla UI"/>
              </a:rPr>
              <a:t>.</a:t>
            </a:r>
          </a:p>
          <a:p>
            <a:pPr>
              <a:spcBef>
                <a:spcPct val="40000"/>
              </a:spcBef>
              <a:buNone/>
            </a:pPr>
            <a:endParaRPr lang="en-US" b="1" dirty="0">
              <a:cs typeface="Majalla U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Parity Check Matrix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aphicFrame>
        <p:nvGraphicFramePr>
          <p:cNvPr id="6" name="Object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418063978"/>
              </p:ext>
            </p:extLst>
          </p:nvPr>
        </p:nvGraphicFramePr>
        <p:xfrm>
          <a:off x="2058987" y="4481870"/>
          <a:ext cx="4418013" cy="2401888"/>
        </p:xfrm>
        <a:graphic>
          <a:graphicData uri="http://schemas.openxmlformats.org/presentationml/2006/ole">
            <p:oleObj spid="_x0000_s57360" name="Equation" r:id="rId3" imgW="4419600" imgH="2403475" progId="Equation.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9586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a single-bit error, only 1 bit in the data unit has changed.</a:t>
            </a:r>
          </a:p>
          <a:p>
            <a:r>
              <a:rPr lang="en-US" sz="2800" dirty="0"/>
              <a:t>Single-bit </a:t>
            </a:r>
            <a:r>
              <a:rPr lang="en-US" sz="2800" dirty="0" smtClean="0"/>
              <a:t>error:</a:t>
            </a:r>
          </a:p>
          <a:p>
            <a:pPr marL="0" indent="0">
              <a:buNone/>
            </a:pPr>
            <a:r>
              <a:rPr lang="fr-FR" sz="2400" dirty="0"/>
              <a:t/>
            </a:r>
            <a:br>
              <a:rPr lang="fr-FR" sz="2400" dirty="0"/>
            </a:b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Bit Error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819332"/>
            <a:ext cx="81534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8148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382000" cy="50593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Consider </a:t>
            </a:r>
            <a:r>
              <a:rPr lang="en-US" sz="2400" dirty="0"/>
              <a:t>generator matrix of (7, 4) linear block </a:t>
            </a:r>
            <a:r>
              <a:rPr lang="en-US" sz="2400" dirty="0" smtClean="0"/>
              <a:t>code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H </a:t>
            </a:r>
            <a:r>
              <a:rPr lang="en-US" sz="2400" dirty="0"/>
              <a:t>= </a:t>
            </a:r>
            <a:r>
              <a:rPr lang="en-US" sz="2400" dirty="0" smtClean="0"/>
              <a:t>[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5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n-k</a:t>
            </a:r>
            <a:r>
              <a:rPr lang="en-US" sz="2400" dirty="0" smtClean="0"/>
              <a:t> P</a:t>
            </a:r>
            <a:r>
              <a:rPr lang="en-US" sz="2400" baseline="50000" dirty="0" smtClean="0"/>
              <a:t>T</a:t>
            </a:r>
            <a:r>
              <a:rPr lang="en-US" sz="2400" dirty="0" smtClean="0"/>
              <a:t> </a:t>
            </a:r>
            <a:r>
              <a:rPr lang="en-US" sz="2400" dirty="0"/>
              <a:t>] and G = [ 𝑃 </a:t>
            </a:r>
            <a:r>
              <a:rPr lang="en-US" sz="2400" dirty="0" smtClean="0"/>
              <a:t>𝐼</a:t>
            </a:r>
            <a:r>
              <a:rPr lang="en-US" sz="2400" baseline="-25000" dirty="0" smtClean="0"/>
              <a:t>K</a:t>
            </a:r>
            <a:r>
              <a:rPr lang="en-US" sz="2400" dirty="0" smtClean="0"/>
              <a:t>]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The </a:t>
            </a:r>
            <a:r>
              <a:rPr lang="en-US" sz="2400" dirty="0"/>
              <a:t>corresponding parity check matrix is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32041123"/>
              </p:ext>
            </p:extLst>
          </p:nvPr>
        </p:nvGraphicFramePr>
        <p:xfrm>
          <a:off x="1295401" y="3200400"/>
          <a:ext cx="259079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Left Bracket 8"/>
          <p:cNvSpPr/>
          <p:nvPr/>
        </p:nvSpPr>
        <p:spPr>
          <a:xfrm>
            <a:off x="1219200" y="3276600"/>
            <a:ext cx="76200" cy="99060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ket 9"/>
          <p:cNvSpPr/>
          <p:nvPr/>
        </p:nvSpPr>
        <p:spPr>
          <a:xfrm>
            <a:off x="3733800" y="3276600"/>
            <a:ext cx="76200" cy="990600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38985" y="358723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22003216"/>
              </p:ext>
            </p:extLst>
          </p:nvPr>
        </p:nvGraphicFramePr>
        <p:xfrm>
          <a:off x="2171700" y="4559121"/>
          <a:ext cx="2552697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671"/>
                <a:gridCol w="364671"/>
                <a:gridCol w="364671"/>
                <a:gridCol w="364671"/>
                <a:gridCol w="364671"/>
                <a:gridCol w="364671"/>
                <a:gridCol w="3646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ight Bracket 12"/>
          <p:cNvSpPr/>
          <p:nvPr/>
        </p:nvSpPr>
        <p:spPr>
          <a:xfrm>
            <a:off x="4648200" y="4572000"/>
            <a:ext cx="45719" cy="1447800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/>
          <p:cNvSpPr/>
          <p:nvPr/>
        </p:nvSpPr>
        <p:spPr>
          <a:xfrm>
            <a:off x="2133600" y="4648200"/>
            <a:ext cx="76200" cy="129540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14825909"/>
              </p:ext>
            </p:extLst>
          </p:nvPr>
        </p:nvGraphicFramePr>
        <p:xfrm>
          <a:off x="5242025" y="3771900"/>
          <a:ext cx="1470336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2"/>
                <a:gridCol w="490112"/>
                <a:gridCol w="490112"/>
              </a:tblGrid>
              <a:tr h="34398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4398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4398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4398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4398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4398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4398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Left Bracket 15"/>
          <p:cNvSpPr/>
          <p:nvPr/>
        </p:nvSpPr>
        <p:spPr>
          <a:xfrm>
            <a:off x="5181600" y="3809999"/>
            <a:ext cx="76200" cy="262096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/>
          <p:cNvSpPr/>
          <p:nvPr/>
        </p:nvSpPr>
        <p:spPr>
          <a:xfrm>
            <a:off x="6477000" y="3809999"/>
            <a:ext cx="152400" cy="2620963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16950" y="5111234"/>
            <a:ext cx="60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21043" y="5111234"/>
            <a:ext cx="152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G. </a:t>
            </a:r>
            <a:r>
              <a:rPr lang="en-US" dirty="0" smtClean="0"/>
              <a:t>𝐻</a:t>
            </a:r>
            <a:r>
              <a:rPr lang="en-US" baseline="50000" dirty="0" smtClean="0"/>
              <a:t>T</a:t>
            </a:r>
            <a:r>
              <a:rPr lang="en-US" dirty="0" smtClean="0"/>
              <a:t> =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043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For a code word c, transmitted over a noisy channel, let r </a:t>
            </a:r>
            <a:r>
              <a:rPr lang="en-US" sz="2400" dirty="0" smtClean="0"/>
              <a:t>be the </a:t>
            </a:r>
            <a:r>
              <a:rPr lang="en-US" sz="2400" dirty="0"/>
              <a:t>received vector at the output of the </a:t>
            </a:r>
            <a:r>
              <a:rPr lang="en-US" sz="2400" dirty="0" smtClean="0"/>
              <a:t>channel </a:t>
            </a:r>
            <a:r>
              <a:rPr lang="en-US" sz="2400" dirty="0"/>
              <a:t>with error </a:t>
            </a:r>
            <a:r>
              <a:rPr lang="en-US" sz="2400" dirty="0" smtClean="0"/>
              <a:t>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Syndrome of received vector r is given by:</a:t>
            </a:r>
          </a:p>
          <a:p>
            <a:pPr marL="0" indent="0">
              <a:buNone/>
            </a:pPr>
            <a:r>
              <a:rPr lang="en-US" sz="2400" dirty="0" smtClean="0"/>
              <a:t>		s </a:t>
            </a:r>
            <a:r>
              <a:rPr lang="en-US" sz="2400" dirty="0"/>
              <a:t>= </a:t>
            </a:r>
            <a:r>
              <a:rPr lang="en-US" sz="2400" dirty="0" smtClean="0"/>
              <a:t>r.H</a:t>
            </a:r>
            <a:r>
              <a:rPr lang="en-US" sz="2400" baseline="30000" dirty="0" smtClean="0"/>
              <a:t>T</a:t>
            </a:r>
            <a:r>
              <a:rPr lang="en-US" sz="2400" dirty="0" smtClean="0"/>
              <a:t>  </a:t>
            </a:r>
            <a:r>
              <a:rPr lang="en-US" sz="2400" dirty="0"/>
              <a:t>=(</a:t>
            </a:r>
            <a:r>
              <a:rPr lang="en-US" sz="2400" dirty="0" smtClean="0"/>
              <a:t>𝑠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, 𝑠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𝑠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, </a:t>
            </a:r>
            <a:r>
              <a:rPr lang="en-US" sz="2400" dirty="0"/>
              <a:t>… … . . , </a:t>
            </a:r>
            <a:r>
              <a:rPr lang="en-US" sz="2400" dirty="0" smtClean="0"/>
              <a:t>𝑠</a:t>
            </a:r>
            <a:r>
              <a:rPr lang="en-US" sz="2400" baseline="-25000" dirty="0" smtClean="0"/>
              <a:t>n-k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Syndrome And Error Detection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497" y="2180806"/>
            <a:ext cx="4286503" cy="28313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839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Let C=(0101110) be the transmitted code and r=(0001110) be </a:t>
            </a:r>
            <a:r>
              <a:rPr lang="en-US" sz="2400" dirty="0" smtClean="0"/>
              <a:t>the received vector.</a:t>
            </a:r>
          </a:p>
          <a:p>
            <a:pPr marL="0" indent="0">
              <a:buNone/>
            </a:pPr>
            <a:r>
              <a:rPr lang="en-US" sz="2400" dirty="0" smtClean="0"/>
              <a:t>s=r. </a:t>
            </a:r>
            <a:r>
              <a:rPr lang="pt-BR" sz="2400" dirty="0"/>
              <a:t>H</a:t>
            </a:r>
            <a:r>
              <a:rPr lang="pt-BR" sz="2400" baseline="30000" dirty="0"/>
              <a:t>T </a:t>
            </a:r>
            <a:r>
              <a:rPr lang="en-US" sz="2400" dirty="0" smtClean="0"/>
              <a:t>=(𝑠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</a:t>
            </a:r>
            <a:r>
              <a:rPr lang="en-US" sz="2400" dirty="0"/>
              <a:t> </a:t>
            </a:r>
            <a:r>
              <a:rPr lang="en-US" sz="2400" dirty="0" smtClean="0"/>
              <a:t>𝑠</a:t>
            </a:r>
            <a:r>
              <a:rPr lang="en-US" sz="2400" baseline="-25000" dirty="0"/>
              <a:t>2</a:t>
            </a:r>
            <a:r>
              <a:rPr lang="en-US" sz="2400" dirty="0" smtClean="0"/>
              <a:t>, 𝑠</a:t>
            </a:r>
            <a:r>
              <a:rPr lang="en-US" sz="2400" baseline="-25000" dirty="0"/>
              <a:t>3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=</a:t>
            </a:r>
            <a:r>
              <a:rPr lang="en-US" sz="2400" dirty="0"/>
              <a:t> (</a:t>
            </a:r>
            <a:r>
              <a:rPr lang="en-US" sz="2400" dirty="0" smtClean="0"/>
              <a:t>𝑟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</a:t>
            </a:r>
            <a:r>
              <a:rPr lang="en-US" sz="2400" dirty="0"/>
              <a:t> </a:t>
            </a:r>
            <a:r>
              <a:rPr lang="en-US" sz="2400" dirty="0" smtClean="0"/>
              <a:t>𝑟</a:t>
            </a:r>
            <a:r>
              <a:rPr lang="en-US" sz="2400" baseline="-25000" dirty="0"/>
              <a:t>2</a:t>
            </a:r>
            <a:r>
              <a:rPr lang="en-US" sz="2400" dirty="0" smtClean="0"/>
              <a:t>, 𝑟</a:t>
            </a:r>
            <a:r>
              <a:rPr lang="en-US" sz="2400" baseline="-25000" dirty="0"/>
              <a:t>3</a:t>
            </a:r>
            <a:r>
              <a:rPr lang="en-US" sz="2400" dirty="0" smtClean="0"/>
              <a:t>, 𝑟</a:t>
            </a:r>
            <a:r>
              <a:rPr lang="en-US" sz="2400" baseline="-25000" dirty="0"/>
              <a:t>4</a:t>
            </a:r>
            <a:r>
              <a:rPr lang="en-US" sz="2400" dirty="0" smtClean="0"/>
              <a:t>, 𝑟</a:t>
            </a:r>
            <a:r>
              <a:rPr lang="en-US" sz="2400" baseline="-25000" dirty="0"/>
              <a:t>5</a:t>
            </a:r>
            <a:r>
              <a:rPr lang="en-US" sz="2400" dirty="0" smtClean="0"/>
              <a:t>, 𝑟</a:t>
            </a:r>
            <a:r>
              <a:rPr lang="en-US" sz="2400" baseline="-25000" dirty="0"/>
              <a:t>6</a:t>
            </a:r>
            <a:r>
              <a:rPr lang="en-US" sz="2400" dirty="0" smtClean="0"/>
              <a:t>, 𝑟</a:t>
            </a:r>
            <a:r>
              <a:rPr lang="en-US" sz="2400" baseline="-25000" dirty="0"/>
              <a:t>7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syndrome digits are: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 𝑠</a:t>
            </a:r>
            <a:r>
              <a:rPr lang="en-US" sz="2400" baseline="-25000" dirty="0"/>
              <a:t>1</a:t>
            </a:r>
            <a:r>
              <a:rPr lang="en-US" sz="2400" dirty="0" smtClean="0"/>
              <a:t> </a:t>
            </a:r>
            <a:r>
              <a:rPr lang="en-US" sz="2400" dirty="0"/>
              <a:t>= 𝑟</a:t>
            </a:r>
            <a:r>
              <a:rPr lang="en-US" sz="2400" baseline="-25000" dirty="0"/>
              <a:t>1</a:t>
            </a:r>
            <a:r>
              <a:rPr lang="en-US" sz="2400" dirty="0" smtClean="0"/>
              <a:t> </a:t>
            </a:r>
            <a:r>
              <a:rPr lang="en-US" sz="2400" dirty="0"/>
              <a:t>+ 𝑟</a:t>
            </a:r>
            <a:r>
              <a:rPr lang="en-US" sz="2400" baseline="-25000" dirty="0"/>
              <a:t>4</a:t>
            </a:r>
            <a:r>
              <a:rPr lang="en-US" sz="2400" dirty="0" smtClean="0"/>
              <a:t> </a:t>
            </a:r>
            <a:r>
              <a:rPr lang="en-US" sz="2400" dirty="0"/>
              <a:t>+ 𝑟</a:t>
            </a:r>
            <a:r>
              <a:rPr lang="en-US" sz="2400" baseline="-25000" dirty="0"/>
              <a:t>6</a:t>
            </a:r>
            <a:r>
              <a:rPr lang="en-US" sz="2400" dirty="0" smtClean="0"/>
              <a:t> </a:t>
            </a:r>
            <a:r>
              <a:rPr lang="en-US" sz="2400" dirty="0"/>
              <a:t>+ 𝑟</a:t>
            </a:r>
            <a:r>
              <a:rPr lang="en-US" sz="2400" baseline="-25000" dirty="0"/>
              <a:t>7</a:t>
            </a:r>
            <a:r>
              <a:rPr lang="en-US" sz="2400" dirty="0" smtClean="0"/>
              <a:t> </a:t>
            </a:r>
            <a:r>
              <a:rPr lang="en-US" sz="2400" dirty="0"/>
              <a:t>= 0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 </a:t>
            </a:r>
            <a:r>
              <a:rPr lang="en-US" sz="2400" dirty="0" smtClean="0"/>
              <a:t>𝑠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= 𝑟</a:t>
            </a:r>
            <a:r>
              <a:rPr lang="en-US" sz="2400" baseline="-25000" dirty="0"/>
              <a:t>2</a:t>
            </a:r>
            <a:r>
              <a:rPr lang="en-US" sz="2400" dirty="0" smtClean="0"/>
              <a:t> </a:t>
            </a:r>
            <a:r>
              <a:rPr lang="en-US" sz="2400" dirty="0"/>
              <a:t>+ 𝑟</a:t>
            </a:r>
            <a:r>
              <a:rPr lang="en-US" sz="2400" baseline="-25000" dirty="0"/>
              <a:t>4</a:t>
            </a:r>
            <a:r>
              <a:rPr lang="en-US" sz="2400" dirty="0" smtClean="0"/>
              <a:t> </a:t>
            </a:r>
            <a:r>
              <a:rPr lang="en-US" sz="2400" dirty="0"/>
              <a:t>+ 𝑟</a:t>
            </a:r>
            <a:r>
              <a:rPr lang="en-US" sz="2400" baseline="-25000" dirty="0"/>
              <a:t>5</a:t>
            </a:r>
            <a:r>
              <a:rPr lang="en-US" sz="2400" dirty="0" smtClean="0"/>
              <a:t> </a:t>
            </a:r>
            <a:r>
              <a:rPr lang="en-US" sz="2400" dirty="0"/>
              <a:t>+ 𝑟</a:t>
            </a:r>
            <a:r>
              <a:rPr lang="en-US" sz="2400" baseline="-25000" dirty="0"/>
              <a:t>6 </a:t>
            </a:r>
            <a:r>
              <a:rPr lang="en-US" sz="2400" dirty="0" smtClean="0"/>
              <a:t>= </a:t>
            </a:r>
            <a:r>
              <a:rPr lang="en-US" sz="2400" dirty="0"/>
              <a:t>1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 </a:t>
            </a:r>
            <a:r>
              <a:rPr lang="en-US" sz="2400" dirty="0" smtClean="0"/>
              <a:t>𝑠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</a:t>
            </a:r>
            <a:r>
              <a:rPr lang="en-US" sz="2400" dirty="0"/>
              <a:t>= 𝑟</a:t>
            </a:r>
            <a:r>
              <a:rPr lang="en-US" sz="2400" baseline="-25000" dirty="0"/>
              <a:t>3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baseline="-25000" dirty="0"/>
              <a:t>5</a:t>
            </a:r>
            <a:r>
              <a:rPr lang="en-US" sz="2400" dirty="0" smtClean="0"/>
              <a:t> </a:t>
            </a:r>
            <a:r>
              <a:rPr lang="en-US" sz="2400" dirty="0"/>
              <a:t>+ 𝑟</a:t>
            </a:r>
            <a:r>
              <a:rPr lang="en-US" sz="2400" baseline="-25000" dirty="0"/>
              <a:t>6</a:t>
            </a:r>
            <a:r>
              <a:rPr lang="en-US" sz="2400" dirty="0" smtClean="0"/>
              <a:t> </a:t>
            </a:r>
            <a:r>
              <a:rPr lang="en-US" sz="2400" dirty="0"/>
              <a:t>+ 𝑟</a:t>
            </a:r>
            <a:r>
              <a:rPr lang="en-US" sz="2400" baseline="-25000" dirty="0"/>
              <a:t>7</a:t>
            </a:r>
            <a:r>
              <a:rPr lang="en-US" sz="2400" dirty="0" smtClean="0"/>
              <a:t> </a:t>
            </a:r>
            <a:r>
              <a:rPr lang="en-US" sz="2400" dirty="0"/>
              <a:t>= 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93651088"/>
              </p:ext>
            </p:extLst>
          </p:nvPr>
        </p:nvGraphicFramePr>
        <p:xfrm>
          <a:off x="6316014" y="2819400"/>
          <a:ext cx="153258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862"/>
                <a:gridCol w="510862"/>
                <a:gridCol w="5108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Left Bracket 7"/>
          <p:cNvSpPr/>
          <p:nvPr/>
        </p:nvSpPr>
        <p:spPr>
          <a:xfrm>
            <a:off x="6172200" y="2667000"/>
            <a:ext cx="45719" cy="297180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/>
          <p:cNvSpPr/>
          <p:nvPr/>
        </p:nvSpPr>
        <p:spPr>
          <a:xfrm>
            <a:off x="7924800" y="2667000"/>
            <a:ext cx="76200" cy="2971800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1328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syndrome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The syndrome depends only on the error pattern </a:t>
            </a:r>
            <a:r>
              <a:rPr lang="en-US" dirty="0" smtClean="0"/>
              <a:t>and not </a:t>
            </a:r>
            <a:r>
              <a:rPr lang="en-US" dirty="0"/>
              <a:t>on the transmitted word.</a:t>
            </a:r>
          </a:p>
          <a:p>
            <a:pPr marL="457200" lvl="1" indent="0">
              <a:buNone/>
            </a:pPr>
            <a:r>
              <a:rPr lang="pt-BR" dirty="0" smtClean="0"/>
              <a:t>		s </a:t>
            </a:r>
            <a:r>
              <a:rPr lang="pt-BR" dirty="0"/>
              <a:t>= (c+e).</a:t>
            </a:r>
            <a:r>
              <a:rPr lang="pt-BR" dirty="0" smtClean="0"/>
              <a:t>H</a:t>
            </a:r>
            <a:r>
              <a:rPr lang="pt-BR" baseline="30000" dirty="0" smtClean="0"/>
              <a:t>T</a:t>
            </a:r>
            <a:r>
              <a:rPr lang="pt-BR" dirty="0" smtClean="0"/>
              <a:t> </a:t>
            </a:r>
            <a:r>
              <a:rPr lang="pt-BR" dirty="0"/>
              <a:t>= c</a:t>
            </a:r>
            <a:r>
              <a:rPr lang="pt-BR" dirty="0" smtClean="0"/>
              <a:t>.</a:t>
            </a:r>
            <a:r>
              <a:rPr lang="pt-BR" dirty="0"/>
              <a:t> H</a:t>
            </a:r>
            <a:r>
              <a:rPr lang="pt-BR" baseline="30000" dirty="0"/>
              <a:t>T</a:t>
            </a:r>
            <a:r>
              <a:rPr lang="pt-BR" dirty="0" smtClean="0"/>
              <a:t> </a:t>
            </a:r>
            <a:r>
              <a:rPr lang="pt-BR" dirty="0"/>
              <a:t>+ e</a:t>
            </a:r>
            <a:r>
              <a:rPr lang="pt-BR" dirty="0" smtClean="0"/>
              <a:t>.</a:t>
            </a:r>
            <a:r>
              <a:rPr lang="pt-BR" dirty="0"/>
              <a:t> H</a:t>
            </a:r>
            <a:r>
              <a:rPr lang="pt-BR" baseline="30000" dirty="0"/>
              <a:t>T</a:t>
            </a:r>
            <a:r>
              <a:rPr lang="pt-BR" dirty="0" smtClean="0"/>
              <a:t> </a:t>
            </a:r>
            <a:r>
              <a:rPr lang="pt-BR" dirty="0"/>
              <a:t>= e</a:t>
            </a:r>
            <a:r>
              <a:rPr lang="pt-BR" dirty="0" smtClean="0"/>
              <a:t>.</a:t>
            </a:r>
            <a:r>
              <a:rPr lang="pt-BR" dirty="0"/>
              <a:t> H</a:t>
            </a:r>
            <a:r>
              <a:rPr lang="pt-BR" baseline="30000" dirty="0"/>
              <a:t>T</a:t>
            </a:r>
            <a:endParaRPr lang="pt-BR" dirty="0"/>
          </a:p>
          <a:p>
            <a:pPr lvl="1"/>
            <a:r>
              <a:rPr lang="en-US" dirty="0" smtClean="0"/>
              <a:t>All </a:t>
            </a:r>
            <a:r>
              <a:rPr lang="en-US" dirty="0"/>
              <a:t>the error pattern differ by </a:t>
            </a:r>
            <a:r>
              <a:rPr lang="en-US" dirty="0" err="1"/>
              <a:t>atleast</a:t>
            </a:r>
            <a:r>
              <a:rPr lang="en-US" dirty="0"/>
              <a:t> a code </a:t>
            </a:r>
            <a:r>
              <a:rPr lang="en-US" dirty="0" smtClean="0"/>
              <a:t>word have </a:t>
            </a:r>
            <a:r>
              <a:rPr lang="en-US" dirty="0"/>
              <a:t>the same syndrome 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10191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error vector, e</a:t>
            </a:r>
            <a:r>
              <a:rPr lang="en-US" dirty="0" smtClean="0"/>
              <a:t>=(𝑒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𝑒</a:t>
            </a:r>
            <a:r>
              <a:rPr lang="en-US" baseline="-25000" dirty="0"/>
              <a:t>2</a:t>
            </a:r>
            <a:r>
              <a:rPr lang="en-US" baseline="-25000" dirty="0" smtClean="0"/>
              <a:t>,</a:t>
            </a:r>
            <a:r>
              <a:rPr lang="en-US" dirty="0" smtClean="0"/>
              <a:t> 𝑒</a:t>
            </a:r>
            <a:r>
              <a:rPr lang="en-US" baseline="-25000" dirty="0"/>
              <a:t>3</a:t>
            </a:r>
            <a:r>
              <a:rPr lang="en-US" baseline="-25000" dirty="0" smtClean="0"/>
              <a:t>,</a:t>
            </a:r>
            <a:r>
              <a:rPr lang="en-US" dirty="0" smtClean="0"/>
              <a:t> 𝑒</a:t>
            </a:r>
            <a:r>
              <a:rPr lang="en-US" baseline="-25000" dirty="0" smtClean="0"/>
              <a:t>4,</a:t>
            </a:r>
            <a:r>
              <a:rPr lang="en-US" dirty="0" smtClean="0"/>
              <a:t> 𝑒</a:t>
            </a:r>
            <a:r>
              <a:rPr lang="en-US" baseline="-25000" dirty="0"/>
              <a:t>5</a:t>
            </a:r>
            <a:r>
              <a:rPr lang="en-US" baseline="-25000" dirty="0" smtClean="0"/>
              <a:t>,</a:t>
            </a:r>
            <a:r>
              <a:rPr lang="en-US" dirty="0" smtClean="0"/>
              <a:t> 𝑒</a:t>
            </a:r>
            <a:r>
              <a:rPr lang="en-US" baseline="-25000" dirty="0"/>
              <a:t>6</a:t>
            </a:r>
            <a:r>
              <a:rPr lang="en-US" baseline="-25000" dirty="0" smtClean="0"/>
              <a:t>,</a:t>
            </a:r>
            <a:r>
              <a:rPr lang="en-US" dirty="0" smtClean="0"/>
              <a:t> 𝑒</a:t>
            </a:r>
            <a:r>
              <a:rPr lang="en-US" baseline="-25000" dirty="0"/>
              <a:t>7</a:t>
            </a:r>
            <a:r>
              <a:rPr lang="en-US" dirty="0" smtClean="0"/>
              <a:t>) 				    =(0100000)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C*= </a:t>
            </a:r>
            <a:r>
              <a:rPr lang="en-US" dirty="0"/>
              <a:t>r + e</a:t>
            </a:r>
          </a:p>
          <a:p>
            <a:pPr marL="0" indent="0">
              <a:buNone/>
            </a:pPr>
            <a:r>
              <a:rPr lang="en-US" dirty="0" smtClean="0"/>
              <a:t>	   = </a:t>
            </a:r>
            <a:r>
              <a:rPr lang="en-US" dirty="0"/>
              <a:t>(0001110)+(0100000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= </a:t>
            </a:r>
            <a:r>
              <a:rPr lang="en-US" dirty="0"/>
              <a:t>(0101110)</a:t>
            </a:r>
          </a:p>
          <a:p>
            <a:pPr marL="457200" lvl="1" indent="0">
              <a:buNone/>
            </a:pPr>
            <a:r>
              <a:rPr lang="en-US" dirty="0" smtClean="0"/>
              <a:t>where C* </a:t>
            </a:r>
            <a:r>
              <a:rPr lang="en-US" dirty="0"/>
              <a:t>is the actual transmitted code </a:t>
            </a:r>
            <a:r>
              <a:rPr lang="en-US" dirty="0" smtClean="0"/>
              <a:t>word.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85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burst error means that 2 or more bits in the data unit have </a:t>
            </a:r>
            <a:r>
              <a:rPr lang="en-US" sz="2800" dirty="0" smtClean="0"/>
              <a:t>changed.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Burst error of length </a:t>
            </a:r>
            <a:r>
              <a:rPr lang="en-US" sz="2800" dirty="0" smtClean="0">
                <a:latin typeface="Times New Roman" panose="02020603050405020304" pitchFamily="18" charset="0"/>
              </a:rPr>
              <a:t>8: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Burst Error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525" y="2590800"/>
            <a:ext cx="7169517" cy="34567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9525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 detect or correct errors, we need to send extra </a:t>
            </a:r>
            <a:r>
              <a:rPr lang="en-US" sz="2800" dirty="0" smtClean="0"/>
              <a:t>(parity) </a:t>
            </a:r>
            <a:r>
              <a:rPr lang="en-US" sz="2800" dirty="0"/>
              <a:t>bits with data.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The structure of encoder and </a:t>
            </a:r>
            <a:r>
              <a:rPr lang="en-US" sz="2800" dirty="0" smtClean="0">
                <a:latin typeface="Times New Roman" panose="02020603050405020304" pitchFamily="18" charset="0"/>
              </a:rPr>
              <a:t>decoder: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Encoder Decoder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743200"/>
            <a:ext cx="7696200" cy="3104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0641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</a:rPr>
              <a:t>In </a:t>
            </a:r>
            <a:r>
              <a:rPr lang="en-US" sz="2400" dirty="0">
                <a:latin typeface="Times New Roman" pitchFamily="18" charset="0"/>
              </a:rPr>
              <a:t>block coding, we divide our message into blocks, each of k bits, called </a:t>
            </a:r>
            <a:r>
              <a:rPr lang="en-US" sz="2400" dirty="0" err="1">
                <a:latin typeface="Times New Roman" pitchFamily="18" charset="0"/>
              </a:rPr>
              <a:t>datawords</a:t>
            </a:r>
            <a:r>
              <a:rPr lang="en-US" sz="2400" dirty="0">
                <a:latin typeface="Times New Roman" pitchFamily="18" charset="0"/>
              </a:rPr>
              <a:t>. We add r </a:t>
            </a:r>
            <a:r>
              <a:rPr lang="en-US" sz="2400" dirty="0" smtClean="0">
                <a:latin typeface="Times New Roman" pitchFamily="18" charset="0"/>
              </a:rPr>
              <a:t>parity </a:t>
            </a:r>
            <a:r>
              <a:rPr lang="en-US" sz="2400" dirty="0">
                <a:latin typeface="Times New Roman" pitchFamily="18" charset="0"/>
              </a:rPr>
              <a:t>bits to each block to make the length n = k + r. The resulting n-bit blocks are called codewords</a:t>
            </a:r>
            <a:r>
              <a:rPr lang="en-US" sz="2400" dirty="0" smtClean="0">
                <a:latin typeface="Times New Roman" pitchFamily="18" charset="0"/>
              </a:rPr>
              <a:t>.</a:t>
            </a:r>
            <a:endParaRPr lang="en-US" dirty="0" smtClean="0"/>
          </a:p>
          <a:p>
            <a:r>
              <a:rPr lang="en-US" sz="2400" dirty="0" smtClean="0">
                <a:latin typeface="Times New Roman" pitchFamily="18" charset="0"/>
              </a:rPr>
              <a:t>An odd-parity block code with 4-bit: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14005662"/>
              </p:ext>
            </p:extLst>
          </p:nvPr>
        </p:nvGraphicFramePr>
        <p:xfrm>
          <a:off x="2367566" y="3166956"/>
          <a:ext cx="20574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533400"/>
                <a:gridCol w="533400"/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7000" y="6124853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Codewords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649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In order to transmit a message over a noisy channel that may corrupt the transmission in a few places, the idea of the repetition code is to just repeat the message several times. </a:t>
            </a:r>
          </a:p>
          <a:p>
            <a:pPr algn="just"/>
            <a:r>
              <a:rPr lang="en-US" sz="2400" dirty="0"/>
              <a:t>The hope is that the channel corrupts only a minority of these repetitions.</a:t>
            </a:r>
          </a:p>
          <a:p>
            <a:pPr algn="just"/>
            <a:r>
              <a:rPr lang="en-US" sz="2400" dirty="0"/>
              <a:t>This way the receiver will notice that a transmission error occurred since the received data stream is not the repetition of a single message, and moreover, the receiver can recover the original message by looking at the received message in the data stream that occurs most often.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 codes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193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Information bits two or more times.</a:t>
            </a:r>
          </a:p>
          <a:p>
            <a:r>
              <a:rPr lang="en-US" dirty="0" smtClean="0"/>
              <a:t>Block codes in which the parity bits are set equal to a single information bit.</a:t>
            </a:r>
          </a:p>
          <a:p>
            <a:r>
              <a:rPr lang="en-US" dirty="0" smtClean="0"/>
              <a:t>If the number of parity bits is (n – 1) then the code is referred to as an (n,1) repetition code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B1AB7-115D-4261-8E03-ECEE76DC73A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652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mer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roduction_workshop .pot [Compatibility Mode]" id="{3815EB8D-80FC-4E1A-9AA8-43C5C67DFE54}" vid="{6D437920-D5F4-4014-9849-56FEAA74F97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Introduction_workshop  - Copy</Template>
  <TotalTime>767</TotalTime>
  <Words>1610</Words>
  <Application>Microsoft Office PowerPoint</Application>
  <PresentationFormat>On-screen Show (4:3)</PresentationFormat>
  <Paragraphs>475</Paragraphs>
  <Slides>44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Beamer</vt:lpstr>
      <vt:lpstr>Equation</vt:lpstr>
      <vt:lpstr>Block Code and Linear Code</vt:lpstr>
      <vt:lpstr>Outline</vt:lpstr>
      <vt:lpstr>Introduction</vt:lpstr>
      <vt:lpstr>Single Bit Error</vt:lpstr>
      <vt:lpstr>Burst Error</vt:lpstr>
      <vt:lpstr>Encoder Decoder</vt:lpstr>
      <vt:lpstr>Block Code</vt:lpstr>
      <vt:lpstr>Repetition codes</vt:lpstr>
      <vt:lpstr>Repetition Code</vt:lpstr>
      <vt:lpstr>Repetition code Example</vt:lpstr>
      <vt:lpstr>Hamming Code</vt:lpstr>
      <vt:lpstr>Cont..</vt:lpstr>
      <vt:lpstr>Cont..</vt:lpstr>
      <vt:lpstr>Cont..</vt:lpstr>
      <vt:lpstr>Cont..</vt:lpstr>
      <vt:lpstr>Decoding Rule</vt:lpstr>
      <vt:lpstr>Cont..</vt:lpstr>
      <vt:lpstr>Minimum-Error Decoding Rule</vt:lpstr>
      <vt:lpstr>Maximum-Likelihood Decoding Rule</vt:lpstr>
      <vt:lpstr>Cont...</vt:lpstr>
      <vt:lpstr>Cont...</vt:lpstr>
      <vt:lpstr>Cont...</vt:lpstr>
      <vt:lpstr>Hamming Weight &amp; Distance</vt:lpstr>
      <vt:lpstr>Hamming Distance Decoding Rule</vt:lpstr>
      <vt:lpstr>Cont..</vt:lpstr>
      <vt:lpstr>t-bit error detection</vt:lpstr>
      <vt:lpstr>Cont...</vt:lpstr>
      <vt:lpstr>Cont...</vt:lpstr>
      <vt:lpstr>Cont...</vt:lpstr>
      <vt:lpstr>Linear Code</vt:lpstr>
      <vt:lpstr>Cont..</vt:lpstr>
      <vt:lpstr>Generator Matrix</vt:lpstr>
      <vt:lpstr>Cont..</vt:lpstr>
      <vt:lpstr>The Standard Array</vt:lpstr>
      <vt:lpstr>Slide 35</vt:lpstr>
      <vt:lpstr>Standard Array Decoding</vt:lpstr>
      <vt:lpstr>Cont..</vt:lpstr>
      <vt:lpstr>Cont..</vt:lpstr>
      <vt:lpstr>Parity Check Matrix</vt:lpstr>
      <vt:lpstr>Cont..</vt:lpstr>
      <vt:lpstr>Syndrome And Error Detection</vt:lpstr>
      <vt:lpstr>Cont...</vt:lpstr>
      <vt:lpstr>Cont...</vt:lpstr>
      <vt:lpstr>Cont...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Code and Linear Code</dc:title>
  <dc:creator>Lalan Ranjan</dc:creator>
  <cp:lastModifiedBy>user</cp:lastModifiedBy>
  <cp:revision>77</cp:revision>
  <dcterms:created xsi:type="dcterms:W3CDTF">2017-11-24T14:09:36Z</dcterms:created>
  <dcterms:modified xsi:type="dcterms:W3CDTF">2017-12-20T08:59:46Z</dcterms:modified>
</cp:coreProperties>
</file>