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407" r:id="rId3"/>
    <p:sldId id="517" r:id="rId4"/>
    <p:sldId id="518" r:id="rId5"/>
    <p:sldId id="519" r:id="rId6"/>
    <p:sldId id="520" r:id="rId7"/>
    <p:sldId id="523" r:id="rId8"/>
    <p:sldId id="524" r:id="rId9"/>
    <p:sldId id="526" r:id="rId10"/>
    <p:sldId id="528" r:id="rId11"/>
    <p:sldId id="527" r:id="rId12"/>
    <p:sldId id="529" r:id="rId13"/>
    <p:sldId id="530" r:id="rId14"/>
    <p:sldId id="531" r:id="rId15"/>
    <p:sldId id="532" r:id="rId16"/>
    <p:sldId id="533" r:id="rId17"/>
    <p:sldId id="534" r:id="rId18"/>
    <p:sldId id="535" r:id="rId19"/>
    <p:sldId id="536" r:id="rId20"/>
    <p:sldId id="537" r:id="rId21"/>
    <p:sldId id="538" r:id="rId22"/>
    <p:sldId id="539" r:id="rId23"/>
    <p:sldId id="540" r:id="rId24"/>
    <p:sldId id="541" r:id="rId25"/>
    <p:sldId id="542" r:id="rId26"/>
    <p:sldId id="543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DE0000"/>
    <a:srgbClr val="FF0066"/>
    <a:srgbClr val="1587EF"/>
    <a:srgbClr val="0066FF"/>
    <a:srgbClr val="3291FA"/>
    <a:srgbClr val="00FFCC"/>
    <a:srgbClr val="99FFCC"/>
    <a:srgbClr val="3333B2"/>
    <a:srgbClr val="008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6372" autoAdjust="0"/>
    <p:restoredTop sz="94624" autoAdjust="0"/>
  </p:normalViewPr>
  <p:slideViewPr>
    <p:cSldViewPr>
      <p:cViewPr>
        <p:scale>
          <a:sx n="60" d="100"/>
          <a:sy n="60" d="100"/>
        </p:scale>
        <p:origin x="-1326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2CE70B4-FFB3-45B8-A721-BB75A6E7A9D9}" type="datetimeFigureOut">
              <a:rPr lang="en-US"/>
              <a:pPr>
                <a:defRPr/>
              </a:pPr>
              <a:t>12/13/2017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3D53917-AC53-45A4-9724-F942742B56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92746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D53917-AC53-45A4-9724-F942742B56C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8010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9000" y="6477000"/>
            <a:ext cx="5715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35052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" y="1295400"/>
            <a:ext cx="8229600" cy="2057400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+mn-cs"/>
              </a:rPr>
              <a:t>Introduction to </a:t>
            </a:r>
            <a:r>
              <a:rPr lang="en-US" sz="1400" b="1" dirty="0" smtClean="0">
                <a:solidFill>
                  <a:schemeClr val="bg1"/>
                </a:solidFill>
                <a:latin typeface="+mn-lt"/>
                <a:cs typeface="+mn-cs"/>
              </a:rPr>
              <a:t>ITC</a:t>
            </a:r>
            <a:endParaRPr lang="en-US" sz="14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838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667000"/>
            <a:ext cx="6400800" cy="5334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324600" y="6492875"/>
            <a:ext cx="1905000" cy="365125"/>
          </a:xfrm>
        </p:spPr>
        <p:txBody>
          <a:bodyPr/>
          <a:lstStyle>
            <a:lvl1pPr>
              <a:defRPr sz="1400" b="1"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BC66B7F-B5A9-4E2C-9154-F2419492C03C}" type="datetime4">
              <a:rPr lang="en-US" smtClean="0"/>
              <a:pPr>
                <a:defRPr/>
              </a:pPr>
              <a:t>December 13, 2017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05200" y="6492875"/>
            <a:ext cx="2895600" cy="365125"/>
          </a:xfrm>
        </p:spPr>
        <p:txBody>
          <a:bodyPr/>
          <a:lstStyle>
            <a:lvl1pPr algn="l">
              <a:defRPr sz="1400" b="1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 smtClean="0"/>
              <a:t>Department of CSE, IIT-ISM Dhanbad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492875"/>
            <a:ext cx="914400" cy="365125"/>
          </a:xfrm>
        </p:spPr>
        <p:txBody>
          <a:bodyPr/>
          <a:lstStyle>
            <a:lvl1pPr>
              <a:defRPr sz="1400" b="1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63A764B-4D24-42FB-BE62-649FE76FEB1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B85F2-DB0A-40CF-B0EB-1D0ADEE16FEF}" type="datetime4">
              <a:rPr lang="en-US" smtClean="0"/>
              <a:pPr>
                <a:defRPr/>
              </a:pPr>
              <a:t>December 13,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Department of CSE, IIT-ISM Dhanbad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0B434-4B64-4D8C-A971-DF9584D842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4B506-8C35-4C10-92AE-6641E71D5861}" type="datetime4">
              <a:rPr lang="en-US" smtClean="0"/>
              <a:pPr>
                <a:defRPr/>
              </a:pPr>
              <a:t>December 13,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Department of CSE, IIT-ISM Dhanbad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3119A-618C-4651-9A46-9D90600764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1B3F-1489-4F9E-B9BE-7A9713ED1807}" type="datetime4">
              <a:rPr lang="en-US" smtClean="0"/>
              <a:pPr/>
              <a:t>December 13,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CSE, IIT-ISM Dhanbad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DD4235D-8B09-46B5-8732-B19EA6FBE6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406C8-2645-4274-82E7-8506B9C507B2}" type="datetime4">
              <a:rPr lang="en-US" smtClean="0"/>
              <a:pPr>
                <a:defRPr/>
              </a:pPr>
              <a:t>December 13, 2017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Department of CSE, IIT-ISM Dhanbad</a:t>
            </a: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173B6-1911-42AD-9AEA-F88956ED68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690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6477000"/>
            <a:ext cx="6096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3048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6488113"/>
            <a:ext cx="3200399" cy="369887"/>
          </a:xfrm>
          <a:prstGeom prst="rect">
            <a:avLst/>
          </a:prstGeom>
          <a:noFill/>
        </p:spPr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bg1"/>
                </a:solidFill>
                <a:latin typeface="+mn-lt"/>
                <a:cs typeface="+mn-cs"/>
              </a:rPr>
              <a:t>Introduction to ITC</a:t>
            </a:r>
            <a:endParaRPr lang="en-US" sz="14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492875"/>
            <a:ext cx="1676400" cy="365125"/>
          </a:xfrm>
        </p:spPr>
        <p:txBody>
          <a:bodyPr/>
          <a:lstStyle>
            <a:lvl1pPr>
              <a:defRPr b="1"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ACDA9C3-94B9-446B-B580-9AB940F5C552}" type="datetime4">
              <a:rPr lang="en-US" smtClean="0"/>
              <a:pPr>
                <a:defRPr/>
              </a:pPr>
              <a:t>December 13, 2017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492875"/>
            <a:ext cx="3276600" cy="365125"/>
          </a:xfrm>
        </p:spPr>
        <p:txBody>
          <a:bodyPr/>
          <a:lstStyle>
            <a:lvl1pPr algn="l">
              <a:defRPr sz="1400" b="1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 smtClean="0"/>
              <a:t>Department of CSE, IIT-ISM Dhanbad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492875"/>
            <a:ext cx="838200" cy="365125"/>
          </a:xfrm>
        </p:spPr>
        <p:txBody>
          <a:bodyPr/>
          <a:lstStyle>
            <a:lvl1pPr>
              <a:defRPr sz="1400" b="1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463BED4-68EE-4242-97AD-BF2ECC5ACE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79473-E306-4FE2-915C-E896C5BFF82B}" type="datetime4">
              <a:rPr lang="en-US" smtClean="0"/>
              <a:pPr>
                <a:defRPr/>
              </a:pPr>
              <a:t>December 13,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Department of CSE, IIT-ISM Dhanbad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64E38-9E5E-4C85-B63B-56A1D0FD0F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+mn-lt"/>
                <a:cs typeface="+mn-cs"/>
              </a:rPr>
              <a:t>Vu Pham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7CB5F99-948A-40DF-B799-8DA9E350AC85}" type="datetime4">
              <a:rPr lang="en-US" smtClean="0"/>
              <a:pPr>
                <a:defRPr/>
              </a:pPr>
              <a:t>December 13, 2017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 smtClean="0"/>
              <a:t>Department of CSE, IIT-ISM Dhanbad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9DBBC87-F03B-47EA-BED2-E53521CBB3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+mn-lt"/>
                <a:cs typeface="+mn-cs"/>
              </a:rPr>
              <a:t>Vu Pham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40188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DBB5288-F3BD-4620-A5D9-56AB8A5A0FAC}" type="datetime4">
              <a:rPr lang="en-US" smtClean="0"/>
              <a:pPr>
                <a:defRPr/>
              </a:pPr>
              <a:t>December 13, 2017</a:t>
            </a:fld>
            <a:endParaRPr 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 smtClean="0"/>
              <a:t>Department of CSE, IIT-ISM Dhanbad</a:t>
            </a:r>
            <a:endParaRPr 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E6CD77C-CB8B-4420-9087-BE8B06ACA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B909C48-4533-4DF9-A6CF-1258ABDA1C5A}" type="datetime4">
              <a:rPr lang="en-US" smtClean="0"/>
              <a:pPr>
                <a:defRPr/>
              </a:pPr>
              <a:t>December 13,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 smtClean="0"/>
              <a:t>Department of CSE, IIT-ISM Dhanbad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84A49EE-2A91-49F0-8708-F8E8817F9D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B090068-DB5F-4640-A0D0-083808640066}" type="datetime4">
              <a:rPr lang="en-US" smtClean="0"/>
              <a:pPr>
                <a:defRPr/>
              </a:pPr>
              <a:t>December 13, 2017</a:t>
            </a:fld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 smtClean="0"/>
              <a:t>Department of CSE, IIT-ISM Dhanbad</a:t>
            </a: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95DDD9A-36DA-4B59-9D70-3517D8D31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3DDE1-1C48-4FD1-8F91-47C12DC5E211}" type="datetime4">
              <a:rPr lang="en-US" smtClean="0"/>
              <a:pPr>
                <a:defRPr/>
              </a:pPr>
              <a:t>December 13, 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Department of CSE, IIT-ISM Dhanbad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4536F-FAA0-4901-A6A9-65659E33D6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7FEB7-3187-4711-BECA-1A318267E90A}" type="datetime4">
              <a:rPr lang="en-US" smtClean="0"/>
              <a:pPr>
                <a:defRPr/>
              </a:pPr>
              <a:t>December 13, 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Department of CSE, IIT-ISM Dhanbad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32FC0-3280-46B4-992A-B0C0A881F7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704F45D-50CF-4C84-B0DC-5F2F930A34BA}" type="datetime4">
              <a:rPr lang="en-US" smtClean="0"/>
              <a:pPr>
                <a:defRPr/>
              </a:pPr>
              <a:t>December 13,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IN" smtClean="0"/>
              <a:t>Department of CSE, IIT-ISM Dhanbad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DDDC2C0-42E3-4847-A100-C95C4FCE20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83" r:id="rId3"/>
    <p:sldLayoutId id="2147483690" r:id="rId4"/>
    <p:sldLayoutId id="2147483691" r:id="rId5"/>
    <p:sldLayoutId id="2147483692" r:id="rId6"/>
    <p:sldLayoutId id="2147483693" r:id="rId7"/>
    <p:sldLayoutId id="2147483684" r:id="rId8"/>
    <p:sldLayoutId id="2147483685" r:id="rId9"/>
    <p:sldLayoutId id="2147483686" r:id="rId10"/>
    <p:sldLayoutId id="2147483687" r:id="rId11"/>
    <p:sldLayoutId id="2147483695" r:id="rId12"/>
    <p:sldLayoutId id="2147483696" r:id="rId13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5"/>
          <p:cNvSpPr>
            <a:spLocks noGrp="1"/>
          </p:cNvSpPr>
          <p:nvPr>
            <p:ph type="ctrTitle"/>
          </p:nvPr>
        </p:nvSpPr>
        <p:spPr>
          <a:xfrm>
            <a:off x="609600" y="1420628"/>
            <a:ext cx="7772400" cy="1752600"/>
          </a:xfrm>
        </p:spPr>
        <p:txBody>
          <a:bodyPr/>
          <a:lstStyle/>
          <a:p>
            <a:r>
              <a:rPr lang="en-US" sz="4800" b="1" dirty="0" smtClean="0">
                <a:latin typeface="Monotype Corsiva" pitchFamily="66" charset="0"/>
              </a:rPr>
              <a:t>Introduction to Cyclic </a:t>
            </a:r>
            <a:r>
              <a:rPr lang="en-US" sz="4800" b="1" dirty="0" smtClean="0">
                <a:latin typeface="Monotype Corsiva" pitchFamily="66" charset="0"/>
              </a:rPr>
              <a:t>Codes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FCCF24-4F6D-4D40-AC85-4B0133A70C5B}" type="datetime4">
              <a:rPr lang="en-US" smtClean="0"/>
              <a:pPr>
                <a:defRPr/>
              </a:pPr>
              <a:t>December 13,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Department of CSE, IIT-ISM </a:t>
            </a:r>
            <a:r>
              <a:rPr lang="en-US" dirty="0" err="1" smtClean="0"/>
              <a:t>Dhanbad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7158" y="3733800"/>
            <a:ext cx="628654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+mj-lt"/>
                <a:ea typeface="Batang" pitchFamily="18" charset="-127"/>
                <a:cs typeface="Times New Roman" pitchFamily="18" charset="0"/>
              </a:rPr>
              <a:t>Dr. Arup Kumar Pal</a:t>
            </a:r>
          </a:p>
          <a:p>
            <a:pPr algn="ctr"/>
            <a:r>
              <a:rPr lang="en-US" sz="2400" b="1" dirty="0" smtClean="0">
                <a:latin typeface="+mj-lt"/>
                <a:ea typeface="Batang" pitchFamily="18" charset="-127"/>
                <a:cs typeface="Times New Roman" pitchFamily="18" charset="0"/>
              </a:rPr>
              <a:t>Department of Computer Science &amp; Engineering</a:t>
            </a:r>
          </a:p>
          <a:p>
            <a:pPr algn="ctr"/>
            <a:r>
              <a:rPr lang="en-US" sz="2400" b="1" dirty="0" smtClean="0">
                <a:latin typeface="+mj-lt"/>
                <a:ea typeface="Batang" pitchFamily="18" charset="-127"/>
                <a:cs typeface="Times New Roman" pitchFamily="18" charset="0"/>
              </a:rPr>
              <a:t>Indian Institute of Technology (</a:t>
            </a:r>
            <a:r>
              <a:rPr lang="en-US" sz="2400" b="1" dirty="0" smtClean="0">
                <a:latin typeface="+mj-lt"/>
                <a:ea typeface="Batang" pitchFamily="18" charset="-127"/>
                <a:cs typeface="Times New Roman" pitchFamily="18" charset="0"/>
              </a:rPr>
              <a:t>ISM)</a:t>
            </a:r>
          </a:p>
          <a:p>
            <a:pPr algn="ctr"/>
            <a:r>
              <a:rPr lang="en-US" sz="2400" b="1" dirty="0" err="1" smtClean="0">
                <a:latin typeface="+mj-lt"/>
                <a:ea typeface="Batang" pitchFamily="18" charset="-127"/>
                <a:cs typeface="Times New Roman" pitchFamily="18" charset="0"/>
              </a:rPr>
              <a:t>Dhanbad</a:t>
            </a:r>
            <a:r>
              <a:rPr lang="en-US" sz="2400" b="1" dirty="0" smtClean="0">
                <a:latin typeface="+mj-lt"/>
                <a:ea typeface="Batang" pitchFamily="18" charset="-127"/>
                <a:cs typeface="Times New Roman" pitchFamily="18" charset="0"/>
              </a:rPr>
              <a:t>, Jharkhand-826004</a:t>
            </a:r>
            <a:endParaRPr lang="en-US" sz="2400" b="1" dirty="0" smtClean="0">
              <a:latin typeface="+mj-lt"/>
              <a:ea typeface="Batang" pitchFamily="18" charset="-127"/>
              <a:cs typeface="Times New Roman" pitchFamily="18" charset="0"/>
            </a:endParaRPr>
          </a:p>
          <a:p>
            <a:pPr algn="ctr"/>
            <a:r>
              <a:rPr lang="en-US" sz="2400" b="1" dirty="0" smtClean="0">
                <a:latin typeface="+mj-lt"/>
                <a:ea typeface="Batang" pitchFamily="18" charset="-127"/>
                <a:cs typeface="Times New Roman" pitchFamily="18" charset="0"/>
              </a:rPr>
              <a:t>E-mail: </a:t>
            </a:r>
            <a:r>
              <a:rPr lang="en-US" sz="2400" b="1" dirty="0" smtClean="0">
                <a:latin typeface="+mj-lt"/>
                <a:ea typeface="Batang" pitchFamily="18" charset="-127"/>
                <a:cs typeface="Times New Roman" pitchFamily="18" charset="0"/>
              </a:rPr>
              <a:t>arupkrpal@iitism.ac.in</a:t>
            </a:r>
            <a:endParaRPr lang="en-US" sz="2400" b="1" dirty="0" smtClean="0">
              <a:latin typeface="+mj-lt"/>
              <a:ea typeface="Batang" pitchFamily="18" charset="-127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3A764B-4D24-42FB-BE62-649FE76FEB1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9" name="Picture 8" descr="C:\Users\RAHUL\Desktop\IIT_(ISM)_Dhanbad 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858016" y="3929066"/>
            <a:ext cx="1917700" cy="199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2184681"/>
            <a:ext cx="9144000" cy="4429156"/>
          </a:xfrm>
        </p:spPr>
        <p:txBody>
          <a:bodyPr/>
          <a:lstStyle/>
          <a:p>
            <a:pPr>
              <a:buNone/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IN" sz="2200" b="1" u="sng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Proof:</a:t>
            </a:r>
          </a:p>
          <a:p>
            <a:pPr>
              <a:buNone/>
            </a:pPr>
            <a:endParaRPr lang="en-IN" sz="800" b="1" u="sng" dirty="0" smtClean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IN" sz="22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sz="2200" b="1" baseline="30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</a:t>
            </a: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g(x) 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is a polynomial of </a:t>
            </a: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degree n</a:t>
            </a:r>
          </a:p>
          <a:p>
            <a:pPr>
              <a:buNone/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Dividing </a:t>
            </a:r>
            <a:r>
              <a:rPr lang="en-IN" sz="2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sz="2200" baseline="30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g(x) by </a:t>
            </a:r>
            <a:r>
              <a:rPr lang="en-IN" sz="2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sz="2200" baseline="30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+ 1, we get,</a:t>
            </a:r>
          </a:p>
          <a:p>
            <a:pPr>
              <a:lnSpc>
                <a:spcPct val="150000"/>
              </a:lnSpc>
              <a:buNone/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en-IN" sz="2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sz="2200" baseline="30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g(x) = </a:t>
            </a: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IN" sz="22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sz="2200" b="1" baseline="30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+ 1) + g</a:t>
            </a:r>
            <a:r>
              <a:rPr lang="en-IN" sz="2200" b="1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(k)</a:t>
            </a: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(x)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</a:t>
            </a:r>
            <a:r>
              <a:rPr lang="en-IN" sz="18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(Remainder=g</a:t>
            </a:r>
            <a:r>
              <a:rPr lang="en-IN" sz="1800" baseline="30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(k)</a:t>
            </a:r>
            <a:r>
              <a:rPr lang="en-IN" sz="18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(x))</a:t>
            </a:r>
          </a:p>
          <a:p>
            <a:pPr>
              <a:lnSpc>
                <a:spcPct val="150000"/>
              </a:lnSpc>
              <a:buNone/>
            </a:pPr>
            <a:endParaRPr lang="en-IN" sz="800" dirty="0" smtClean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Right circular shift of g(x) k times gives g</a:t>
            </a:r>
            <a:r>
              <a:rPr lang="en-IN" sz="2200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(k)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(x) </a:t>
            </a:r>
          </a:p>
          <a:p>
            <a:pPr>
              <a:lnSpc>
                <a:spcPct val="150000"/>
              </a:lnSpc>
              <a:buNone/>
            </a:pP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So, 	g</a:t>
            </a:r>
            <a:r>
              <a:rPr lang="en-IN" sz="2200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(k)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(x) = a(x).g(x)	        </a:t>
            </a:r>
            <a:r>
              <a:rPr lang="en-IN" sz="22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        </a:t>
            </a:r>
            <a:r>
              <a:rPr lang="en-IN" sz="18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IN" sz="1800" dirty="0" err="1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ie</a:t>
            </a:r>
            <a:r>
              <a:rPr lang="en-IN" sz="18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Multiple of g(x)</a:t>
            </a:r>
            <a:r>
              <a:rPr lang="en-IN" sz="22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>
              <a:lnSpc>
                <a:spcPct val="150000"/>
              </a:lnSpc>
              <a:buNone/>
            </a:pPr>
            <a:endParaRPr lang="en-IN" sz="8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This implies,	</a:t>
            </a:r>
            <a:r>
              <a:rPr lang="en-IN" sz="22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sz="2200" b="1" baseline="30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+ 1 ={</a:t>
            </a:r>
            <a:r>
              <a:rPr lang="en-IN" sz="22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sz="2200" b="1" baseline="30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</a:t>
            </a: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+ a(x)}g(x)</a:t>
            </a:r>
          </a:p>
          <a:p>
            <a:pPr>
              <a:buNone/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Hence	 g(x) is a factor of </a:t>
            </a:r>
            <a:r>
              <a:rPr lang="en-IN" sz="2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sz="2200" baseline="30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+ 1 </a:t>
            </a:r>
            <a:endParaRPr lang="en-IN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Theorem 5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CDA9C3-94B9-446B-B580-9AB940F5C552}" type="datetime4">
              <a:rPr lang="en-US" smtClean="0"/>
              <a:pPr>
                <a:defRPr/>
              </a:pPr>
              <a:t>December 13,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Department of CSE, IIT-ISM Dhanbad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3BED4-68EE-4242-97AD-BF2ECC5ACE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" name="Round Single Corner Rectangle 7"/>
          <p:cNvSpPr/>
          <p:nvPr/>
        </p:nvSpPr>
        <p:spPr>
          <a:xfrm>
            <a:off x="1271997" y="1071546"/>
            <a:ext cx="6715172" cy="1000132"/>
          </a:xfrm>
          <a:prstGeom prst="round1Rect">
            <a:avLst/>
          </a:prstGeom>
          <a:noFill/>
          <a:ln w="38100">
            <a:solidFill>
              <a:srgbClr val="3333B2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generator polynomial g(x) of an (</a:t>
            </a:r>
            <a:r>
              <a:rPr lang="en-IN" sz="2200" i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n,k</a:t>
            </a:r>
            <a:r>
              <a:rPr lang="en-IN" sz="2200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 cyclic code, is a factor of </a:t>
            </a:r>
            <a:r>
              <a:rPr lang="en-IN" sz="2200" i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sz="2200" i="1" baseline="300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IN" sz="2200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+ 1</a:t>
            </a:r>
            <a:endParaRPr lang="en-IN" sz="22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32" y="2428868"/>
            <a:ext cx="8858312" cy="3571900"/>
          </a:xfrm>
        </p:spPr>
        <p:txBody>
          <a:bodyPr/>
          <a:lstStyle/>
          <a:p>
            <a:pPr>
              <a:buNone/>
            </a:pP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IN" sz="2200" b="1" u="sng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Proof:</a:t>
            </a:r>
          </a:p>
          <a:p>
            <a:pPr>
              <a:buNone/>
            </a:pPr>
            <a:endParaRPr lang="en-IN" sz="800" u="sng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indent="17463" algn="just">
              <a:buNone/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Multiples of g(x) of degree n−1 or less generate a (</a:t>
            </a:r>
            <a:r>
              <a:rPr lang="en-IN" sz="2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n,k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linear block code.</a:t>
            </a:r>
          </a:p>
          <a:p>
            <a:pPr indent="17463" algn="just">
              <a:buNone/>
            </a:pPr>
            <a:endParaRPr lang="en-IN" sz="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indent="17463" algn="just">
              <a:buNone/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If 		v(x) = v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n-1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sz="2200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n-1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+ 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… 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 v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 + v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</a:p>
          <a:p>
            <a:pPr indent="17463" algn="just">
              <a:buNone/>
            </a:pPr>
            <a:endParaRPr lang="en-IN" sz="1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indent="17463" algn="just">
              <a:buNone/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Then 	</a:t>
            </a:r>
            <a:r>
              <a:rPr lang="en-IN" sz="22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x.v</a:t>
            </a: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(x)</a:t>
            </a:r>
            <a:r>
              <a:rPr lang="en-IN" sz="2200" spc="-3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v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n-1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sz="2200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+ v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n-2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sz="2200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n-1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+ 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… 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 v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sz="2200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+ v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	</a:t>
            </a:r>
          </a:p>
          <a:p>
            <a:pPr indent="17463" algn="just">
              <a:buNone/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</a:t>
            </a:r>
            <a:r>
              <a:rPr lang="en-IN" sz="2200" spc="-15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</a:t>
            </a:r>
            <a:r>
              <a:rPr lang="en-IN" sz="2200" spc="-3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sz="2200" spc="-3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sz="2200" spc="-15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v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n-1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(x</a:t>
            </a:r>
            <a:r>
              <a:rPr lang="en-IN" sz="2200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+1)+(v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n-2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sz="2200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n-1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+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…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+v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x+v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n-1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 marL="269875" indent="0" algn="just">
              <a:buNone/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      		</a:t>
            </a:r>
            <a:r>
              <a:rPr lang="en-IN" sz="2200" spc="-3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</a:t>
            </a:r>
            <a:r>
              <a:rPr lang="en-IN" sz="2200" b="1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n-1</a:t>
            </a: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(x</a:t>
            </a:r>
            <a:r>
              <a:rPr lang="en-IN" sz="2200" b="1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+1) + v’(x)</a:t>
            </a:r>
          </a:p>
          <a:p>
            <a:pPr marL="269875" indent="0" algn="just">
              <a:buNone/>
            </a:pPr>
            <a:endParaRPr lang="en-IN" sz="8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69875" indent="0" algn="just">
              <a:buNone/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So, v’(x) is also a cyclic code polynomial</a:t>
            </a:r>
          </a:p>
          <a:p>
            <a:pPr marL="269875" indent="0" algn="just">
              <a:buNone/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This implies, the generated code is  cyclic</a:t>
            </a:r>
          </a:p>
          <a:p>
            <a:pPr indent="17463" algn="just">
              <a:buNone/>
            </a:pPr>
            <a:endParaRPr lang="en-IN" sz="2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en-IN" sz="2200" u="sng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Theorem 6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CDA9C3-94B9-446B-B580-9AB940F5C552}" type="datetime4">
              <a:rPr lang="en-US" smtClean="0"/>
              <a:pPr>
                <a:defRPr/>
              </a:pPr>
              <a:t>December 13,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Department of CSE, IIT-ISM Dhanbad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3BED4-68EE-4242-97AD-BF2ECC5ACE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8" name="Round Single Corner Rectangle 7"/>
          <p:cNvSpPr/>
          <p:nvPr/>
        </p:nvSpPr>
        <p:spPr>
          <a:xfrm>
            <a:off x="571472" y="1071546"/>
            <a:ext cx="8001056" cy="1285884"/>
          </a:xfrm>
          <a:prstGeom prst="round1Rect">
            <a:avLst/>
          </a:prstGeom>
          <a:noFill/>
          <a:ln w="38100">
            <a:solidFill>
              <a:srgbClr val="3333B2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IN" sz="2200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If </a:t>
            </a:r>
            <a:r>
              <a:rPr lang="en-IN" sz="2200" b="1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g(x)</a:t>
            </a:r>
            <a:r>
              <a:rPr lang="en-IN" sz="2200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is a polynomial of degree </a:t>
            </a:r>
            <a:r>
              <a:rPr lang="en-IN" sz="2200" b="1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n-k</a:t>
            </a:r>
            <a:r>
              <a:rPr lang="en-IN" sz="2200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&amp; is a factor of </a:t>
            </a:r>
            <a:r>
              <a:rPr lang="en-IN" sz="2200" b="1" i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sz="2200" b="1" i="1" baseline="300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IN" sz="2200" b="1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+ 1</a:t>
            </a:r>
            <a:r>
              <a:rPr lang="en-IN" sz="2200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then g(x) generates an (</a:t>
            </a:r>
            <a:r>
              <a:rPr lang="en-IN" sz="2200" i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n,k</a:t>
            </a:r>
            <a:r>
              <a:rPr lang="en-IN" sz="2200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 cyclic code</a:t>
            </a:r>
            <a:endParaRPr lang="en-IN" sz="22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5059363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Generator Polynomial</a:t>
            </a:r>
          </a:p>
          <a:p>
            <a:pPr>
              <a:buNone/>
            </a:pPr>
            <a:endParaRPr lang="en-IN" sz="11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IN" sz="2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Generator matrix (Non-Systematic Form)</a:t>
            </a:r>
          </a:p>
          <a:p>
            <a:pPr indent="468313">
              <a:lnSpc>
                <a:spcPct val="150000"/>
              </a:lnSpc>
              <a:buNone/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 =      </a:t>
            </a:r>
            <a:r>
              <a:rPr lang="en-IN" sz="2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IN" sz="2200" baseline="-25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-k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g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n-k-1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…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g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     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     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0   0 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…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0</a:t>
            </a:r>
          </a:p>
          <a:p>
            <a:pPr indent="1544638">
              <a:lnSpc>
                <a:spcPct val="150000"/>
              </a:lnSpc>
              <a:buNone/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IN" sz="2200" spc="-3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IN" sz="2200" spc="-15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IN" sz="2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IN" sz="2200" baseline="-25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-k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…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g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     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     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    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0 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…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0</a:t>
            </a:r>
            <a:endParaRPr lang="en-IN" sz="2200" baseline="30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indent="1544638">
              <a:lnSpc>
                <a:spcPct val="150000"/>
              </a:lnSpc>
              <a:buNone/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...</a:t>
            </a:r>
          </a:p>
          <a:p>
            <a:pPr indent="1544638">
              <a:lnSpc>
                <a:spcPct val="150000"/>
              </a:lnSpc>
              <a:buNone/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0      0  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…     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0    </a:t>
            </a:r>
            <a:r>
              <a:rPr lang="en-IN" sz="2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IN" sz="2200" baseline="-25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-k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…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g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g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g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   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sz="2200" b="1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 X n</a:t>
            </a:r>
            <a:endParaRPr lang="en-IN" sz="2200" baseline="-25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indent="1544638">
              <a:lnSpc>
                <a:spcPct val="150000"/>
              </a:lnSpc>
              <a:buNone/>
            </a:pPr>
            <a:endParaRPr lang="en-IN" sz="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indent="1352550">
              <a:buNone/>
            </a:pPr>
            <a:endParaRPr lang="en-IN" sz="9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430338" indent="0">
              <a:buNone/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It can be reduced to its systematic form 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G=[</a:t>
            </a:r>
            <a:r>
              <a:rPr lang="en-IN" sz="2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IN" sz="2000" b="1" baseline="-25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</a:t>
            </a:r>
            <a:r>
              <a:rPr lang="en-IN" sz="2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:P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]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by </a:t>
            </a: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row transformations</a:t>
            </a:r>
            <a:endParaRPr lang="en-IN" sz="2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en-IN" sz="2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en-IN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Generator Matrix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CDA9C3-94B9-446B-B580-9AB940F5C552}" type="datetime4">
              <a:rPr lang="en-US" smtClean="0"/>
              <a:pPr>
                <a:defRPr/>
              </a:pPr>
              <a:t>December 13,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Department of CSE, IIT-ISM Dhanbad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3BED4-68EE-4242-97AD-BF2ECC5ACE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42976" y="1684992"/>
            <a:ext cx="7358114" cy="642942"/>
          </a:xfrm>
          <a:prstGeom prst="rect">
            <a:avLst/>
          </a:prstGeom>
          <a:noFill/>
          <a:ln>
            <a:solidFill>
              <a:srgbClr val="333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IN" sz="22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g(x)</a:t>
            </a:r>
            <a:r>
              <a:rPr lang="en-US" sz="22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</a:t>
            </a:r>
            <a:r>
              <a:rPr lang="en-IN" sz="22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sz="22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IN" sz="2200" b="1" baseline="-250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IN" sz="2200" b="1" baseline="-25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</a:t>
            </a:r>
            <a:r>
              <a:rPr lang="en-IN" sz="2200" b="1" baseline="-250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</a:t>
            </a:r>
            <a:r>
              <a:rPr lang="en-IN" sz="22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sz="2200" b="1" baseline="300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IN" sz="2200" b="1" baseline="30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-k </a:t>
            </a:r>
            <a:r>
              <a:rPr lang="en-IN" sz="22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+ g</a:t>
            </a:r>
            <a:r>
              <a:rPr lang="en-IN" sz="2200" b="1" baseline="-25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n-k-1</a:t>
            </a:r>
            <a:r>
              <a:rPr lang="en-IN" sz="22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sz="2200" b="1" baseline="30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n-k-1 </a:t>
            </a:r>
            <a:r>
              <a:rPr lang="en-IN" sz="22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+</a:t>
            </a:r>
            <a:r>
              <a:rPr lang="en-IN" sz="2200" b="1" baseline="-25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…</a:t>
            </a:r>
            <a:r>
              <a:rPr lang="en-IN" sz="22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+ g</a:t>
            </a:r>
            <a:r>
              <a:rPr lang="en-IN" sz="2200" b="1" baseline="-25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IN" sz="22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 +</a:t>
            </a:r>
            <a:r>
              <a:rPr lang="en-IN" sz="2200" b="1" baseline="30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sz="22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IN" sz="2200" b="1" baseline="-25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US" sz="22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IN" sz="22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ct val="150000"/>
              </a:lnSpc>
            </a:pPr>
            <a:endParaRPr lang="en-IN" sz="500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115122" y="3029868"/>
            <a:ext cx="5331448" cy="2300764"/>
            <a:chOff x="1713686" y="3042314"/>
            <a:chExt cx="5331448" cy="2300764"/>
          </a:xfrm>
        </p:grpSpPr>
        <p:cxnSp>
          <p:nvCxnSpPr>
            <p:cNvPr id="9" name="Straight Connector 8"/>
            <p:cNvCxnSpPr/>
            <p:nvPr/>
          </p:nvCxnSpPr>
          <p:spPr>
            <a:xfrm rot="5400000">
              <a:off x="5901332" y="4199276"/>
              <a:ext cx="2286016" cy="1588"/>
            </a:xfrm>
            <a:prstGeom prst="line">
              <a:avLst/>
            </a:prstGeom>
            <a:ln w="38100">
              <a:solidFill>
                <a:srgbClr val="3333B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614918" y="3057062"/>
              <a:ext cx="428628" cy="1588"/>
            </a:xfrm>
            <a:prstGeom prst="line">
              <a:avLst/>
            </a:prstGeom>
            <a:ln w="38100">
              <a:solidFill>
                <a:srgbClr val="3333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571472" y="4184528"/>
              <a:ext cx="2286016" cy="1588"/>
            </a:xfrm>
            <a:prstGeom prst="line">
              <a:avLst/>
            </a:prstGeom>
            <a:ln w="38100">
              <a:solidFill>
                <a:srgbClr val="3333B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714480" y="3042314"/>
              <a:ext cx="428628" cy="1588"/>
            </a:xfrm>
            <a:prstGeom prst="line">
              <a:avLst/>
            </a:prstGeom>
            <a:ln w="38100">
              <a:solidFill>
                <a:srgbClr val="3333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714480" y="5313098"/>
              <a:ext cx="428628" cy="1588"/>
            </a:xfrm>
            <a:prstGeom prst="line">
              <a:avLst/>
            </a:prstGeom>
            <a:ln w="38100">
              <a:solidFill>
                <a:srgbClr val="3333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614676" y="5341490"/>
              <a:ext cx="428628" cy="1588"/>
            </a:xfrm>
            <a:prstGeom prst="line">
              <a:avLst/>
            </a:prstGeom>
            <a:ln w="38100">
              <a:solidFill>
                <a:srgbClr val="3333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ight Arrow 14"/>
          <p:cNvSpPr/>
          <p:nvPr/>
        </p:nvSpPr>
        <p:spPr>
          <a:xfrm>
            <a:off x="384352" y="5429264"/>
            <a:ext cx="1285884" cy="928694"/>
          </a:xfrm>
          <a:prstGeom prst="rightArrow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1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Note</a:t>
            </a:r>
            <a:r>
              <a:rPr lang="en-IN" b="1" i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endParaRPr lang="en-I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5059363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 an (</a:t>
            </a:r>
            <a:r>
              <a:rPr lang="en-IN" sz="2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n,k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cyclic code</a:t>
            </a:r>
          </a:p>
          <a:p>
            <a:pPr>
              <a:buNone/>
            </a:pPr>
            <a:endParaRPr lang="en-IN" sz="11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Parity Check Polynomial</a:t>
            </a:r>
          </a:p>
          <a:p>
            <a:pPr>
              <a:buNone/>
            </a:pPr>
            <a:endParaRPr lang="en-IN" sz="11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IN" sz="2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Parity Check matrix</a:t>
            </a:r>
          </a:p>
          <a:p>
            <a:pPr indent="733425">
              <a:lnSpc>
                <a:spcPct val="150000"/>
              </a:lnSpc>
              <a:buNone/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 =     h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h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h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  …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h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k-1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IN" sz="2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</a:t>
            </a:r>
            <a:r>
              <a:rPr lang="en-IN" sz="2200" baseline="-25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0 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…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0</a:t>
            </a:r>
          </a:p>
          <a:p>
            <a:pPr indent="1722438">
              <a:lnSpc>
                <a:spcPct val="150000"/>
              </a:lnSpc>
              <a:buNone/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IN" sz="2200" spc="-3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   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…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k-1  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sz="2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</a:t>
            </a:r>
            <a:r>
              <a:rPr lang="en-IN" sz="2200" baseline="-25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0 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…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0</a:t>
            </a:r>
            <a:endParaRPr lang="en-IN" sz="2200" baseline="30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indent="1722438">
              <a:lnSpc>
                <a:spcPct val="150000"/>
              </a:lnSpc>
              <a:buNone/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...</a:t>
            </a:r>
          </a:p>
          <a:p>
            <a:pPr indent="1722438">
              <a:lnSpc>
                <a:spcPct val="150000"/>
              </a:lnSpc>
              <a:buNone/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0    0   0  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…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0     h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h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… </a:t>
            </a:r>
            <a:r>
              <a:rPr lang="en-IN" sz="2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</a:t>
            </a:r>
            <a:r>
              <a:rPr lang="en-IN" sz="2200" baseline="-25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</a:t>
            </a:r>
            <a:r>
              <a:rPr lang="en-IN" sz="2200" b="1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(n-k) X n</a:t>
            </a:r>
          </a:p>
          <a:p>
            <a:pPr>
              <a:buNone/>
            </a:pPr>
            <a:endParaRPr lang="en-IN" sz="2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en-IN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Parity Check Matrix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CDA9C3-94B9-446B-B580-9AB940F5C552}" type="datetime4">
              <a:rPr lang="en-US" smtClean="0"/>
              <a:pPr>
                <a:defRPr/>
              </a:pPr>
              <a:t>December 13,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Department of CSE, IIT-ISM Dhanbad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3BED4-68EE-4242-97AD-BF2ECC5ACE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85852" y="2428868"/>
            <a:ext cx="7072362" cy="642942"/>
          </a:xfrm>
          <a:prstGeom prst="rect">
            <a:avLst/>
          </a:prstGeom>
          <a:noFill/>
          <a:ln>
            <a:solidFill>
              <a:srgbClr val="333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IN" sz="22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h(x)</a:t>
            </a:r>
            <a:r>
              <a:rPr lang="en-US" sz="22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</a:t>
            </a:r>
            <a:r>
              <a:rPr lang="en-IN" sz="22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sz="22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</a:t>
            </a:r>
            <a:r>
              <a:rPr lang="en-IN" sz="2200" b="1" baseline="-250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</a:t>
            </a:r>
            <a:r>
              <a:rPr lang="en-IN" sz="22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sz="2200" b="1" baseline="300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</a:t>
            </a:r>
            <a:r>
              <a:rPr lang="en-IN" sz="22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+</a:t>
            </a:r>
            <a:r>
              <a:rPr lang="en-IN" sz="2200" b="1" baseline="30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sz="22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</a:t>
            </a:r>
            <a:r>
              <a:rPr lang="en-IN" sz="2200" b="1" baseline="-25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k-1</a:t>
            </a:r>
            <a:r>
              <a:rPr lang="en-IN" sz="22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sz="2200" b="1" baseline="30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k-1</a:t>
            </a:r>
            <a:r>
              <a:rPr lang="en-IN" sz="22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+</a:t>
            </a:r>
            <a:r>
              <a:rPr lang="en-IN" sz="2200" b="1" baseline="-25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…</a:t>
            </a:r>
            <a:r>
              <a:rPr lang="en-IN" sz="22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+ h</a:t>
            </a:r>
            <a:r>
              <a:rPr lang="en-IN" sz="2200" b="1" baseline="-25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IN" sz="22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sz="2200" b="1" baseline="30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 </a:t>
            </a:r>
            <a:r>
              <a:rPr lang="en-IN" sz="22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+ h</a:t>
            </a:r>
            <a:r>
              <a:rPr lang="en-IN" sz="2200" b="1" baseline="-25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IN" sz="22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 +</a:t>
            </a:r>
            <a:r>
              <a:rPr lang="en-IN" sz="2200" b="1" baseline="30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sz="22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</a:t>
            </a:r>
            <a:r>
              <a:rPr lang="en-IN" sz="2200" b="1" baseline="-25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US" sz="22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IN" sz="22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ct val="150000"/>
              </a:lnSpc>
            </a:pPr>
            <a:endParaRPr lang="en-IN" sz="500" dirty="0">
              <a:solidFill>
                <a:schemeClr val="tx1"/>
              </a:solidFill>
            </a:endParaRPr>
          </a:p>
        </p:txBody>
      </p:sp>
      <p:grpSp>
        <p:nvGrpSpPr>
          <p:cNvPr id="8" name="Group 15"/>
          <p:cNvGrpSpPr/>
          <p:nvPr/>
        </p:nvGrpSpPr>
        <p:grpSpPr>
          <a:xfrm>
            <a:off x="2186559" y="3786190"/>
            <a:ext cx="4639187" cy="2300764"/>
            <a:chOff x="1713686" y="3042314"/>
            <a:chExt cx="4639187" cy="2300764"/>
          </a:xfrm>
        </p:grpSpPr>
        <p:cxnSp>
          <p:nvCxnSpPr>
            <p:cNvPr id="9" name="Straight Connector 8"/>
            <p:cNvCxnSpPr/>
            <p:nvPr/>
          </p:nvCxnSpPr>
          <p:spPr>
            <a:xfrm rot="5400000">
              <a:off x="5209071" y="4199276"/>
              <a:ext cx="2286016" cy="1588"/>
            </a:xfrm>
            <a:prstGeom prst="line">
              <a:avLst/>
            </a:prstGeom>
            <a:ln w="38100">
              <a:solidFill>
                <a:srgbClr val="3333B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922657" y="3057062"/>
              <a:ext cx="428628" cy="1588"/>
            </a:xfrm>
            <a:prstGeom prst="line">
              <a:avLst/>
            </a:prstGeom>
            <a:ln w="38100">
              <a:solidFill>
                <a:srgbClr val="3333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571472" y="4184528"/>
              <a:ext cx="2286016" cy="1588"/>
            </a:xfrm>
            <a:prstGeom prst="line">
              <a:avLst/>
            </a:prstGeom>
            <a:ln w="38100">
              <a:solidFill>
                <a:srgbClr val="3333B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714480" y="3042314"/>
              <a:ext cx="428628" cy="1588"/>
            </a:xfrm>
            <a:prstGeom prst="line">
              <a:avLst/>
            </a:prstGeom>
            <a:ln w="38100">
              <a:solidFill>
                <a:srgbClr val="3333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714480" y="5313098"/>
              <a:ext cx="428628" cy="1588"/>
            </a:xfrm>
            <a:prstGeom prst="line">
              <a:avLst/>
            </a:prstGeom>
            <a:ln w="38100">
              <a:solidFill>
                <a:srgbClr val="3333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22415" y="5341490"/>
              <a:ext cx="428628" cy="1588"/>
            </a:xfrm>
            <a:prstGeom prst="line">
              <a:avLst/>
            </a:prstGeom>
            <a:ln w="38100">
              <a:solidFill>
                <a:srgbClr val="3333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4000496" y="1142984"/>
            <a:ext cx="3500462" cy="571504"/>
          </a:xfrm>
          <a:prstGeom prst="rect">
            <a:avLst/>
          </a:prstGeom>
          <a:noFill/>
          <a:ln>
            <a:solidFill>
              <a:srgbClr val="333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IN" sz="22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sz="2200" b="1" baseline="30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IN" sz="22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+1 </a:t>
            </a:r>
            <a:r>
              <a:rPr lang="en-US" sz="22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</a:t>
            </a:r>
            <a:r>
              <a:rPr lang="en-IN" sz="22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g(x) h(x)</a:t>
            </a:r>
            <a:r>
              <a:rPr lang="en-US" sz="22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endParaRPr lang="en-IN" sz="5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contrast="26000"/>
          </a:blip>
          <a:srcRect l="10319" t="29527" r="19276" b="49115"/>
          <a:stretch>
            <a:fillRect/>
          </a:stretch>
        </p:blipFill>
        <p:spPr bwMode="auto">
          <a:xfrm rot="-60000">
            <a:off x="511852" y="4930674"/>
            <a:ext cx="8368193" cy="1427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 r-stage shift register</a:t>
            </a:r>
          </a:p>
          <a:p>
            <a:pPr>
              <a:buNone/>
            </a:pPr>
            <a:endParaRPr lang="en-IN" sz="11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en-IN" sz="11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en-IN" sz="11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en-IN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 r-stage linear feedback shift register</a:t>
            </a:r>
          </a:p>
          <a:p>
            <a:pPr>
              <a:buNone/>
            </a:pPr>
            <a:endParaRPr lang="en-IN" sz="2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en-IN" sz="2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IN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IN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 r-stage LFSR with feedback to all stages</a:t>
            </a:r>
            <a:endParaRPr lang="en-IN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Linear Feedback Shift register</a:t>
            </a:r>
            <a:endParaRPr lang="en-IN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CDA9C3-94B9-446B-B580-9AB940F5C552}" type="datetime4">
              <a:rPr lang="en-US" smtClean="0"/>
              <a:pPr>
                <a:defRPr/>
              </a:pPr>
              <a:t>December 13,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Department of CSE, IIT-ISM Dhanbad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3BED4-68EE-4242-97AD-BF2ECC5ACED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lum contrast="2000"/>
          </a:blip>
          <a:srcRect l="19765" t="48974" r="22035" b="30664"/>
          <a:stretch>
            <a:fillRect/>
          </a:stretch>
        </p:blipFill>
        <p:spPr bwMode="auto">
          <a:xfrm rot="-120000">
            <a:off x="833506" y="2879326"/>
            <a:ext cx="7572460" cy="14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lum contrast="4000"/>
          </a:blip>
          <a:srcRect l="18704" t="21679" r="19802" b="65626"/>
          <a:stretch>
            <a:fillRect/>
          </a:stretch>
        </p:blipFill>
        <p:spPr bwMode="auto">
          <a:xfrm rot="-120000">
            <a:off x="714348" y="1425194"/>
            <a:ext cx="8001056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857232"/>
            <a:ext cx="8382000" cy="5643602"/>
          </a:xfrm>
        </p:spPr>
        <p:txBody>
          <a:bodyPr/>
          <a:lstStyle/>
          <a:p>
            <a:pPr>
              <a:buNone/>
            </a:pP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Let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g(x) 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sz="2000" b="1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 x + 1 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IN" sz="20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 g</a:t>
            </a:r>
            <a:r>
              <a:rPr lang="en-IN" sz="20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 + g</a:t>
            </a:r>
            <a:r>
              <a:rPr lang="en-IN" sz="20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sz="2000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+ g</a:t>
            </a:r>
            <a:r>
              <a:rPr lang="en-IN" sz="20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sz="2000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endParaRPr lang="en-IN" sz="2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Then, 		g</a:t>
            </a:r>
            <a:r>
              <a:rPr lang="en-IN" sz="20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1, 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IN" sz="20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1</a:t>
            </a:r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  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IN" sz="20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0,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IN" sz="20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1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IN" sz="2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and  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Degree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of 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r(x) &lt;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>
              <a:buNone/>
            </a:pPr>
            <a:endParaRPr lang="en-IN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IN" sz="11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IN" sz="11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200000"/>
              </a:lnSpc>
              <a:buNone/>
            </a:pPr>
            <a:endParaRPr lang="en-IN" sz="1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en-IN" sz="12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p(x) 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sz="2000" b="1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 x</a:t>
            </a:r>
            <a:r>
              <a:rPr lang="en-IN" sz="2000" b="1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 x + 1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=(1001011)</a:t>
            </a:r>
            <a:r>
              <a:rPr lang="en-IN" sz="20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</a:p>
          <a:p>
            <a:pPr marL="1887538" indent="0" defTabSz="1076325">
              <a:buNone/>
              <a:tabLst>
                <a:tab pos="2330450" algn="l"/>
              </a:tabLst>
            </a:pP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en-IN" sz="20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out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</a:t>
            </a:r>
            <a:r>
              <a:rPr lang="en-IN" sz="20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en-IN" sz="20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b</a:t>
            </a:r>
            <a:r>
              <a:rPr lang="en-IN" sz="20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</a:p>
          <a:p>
            <a:pPr marL="1976438" indent="-88900">
              <a:buNone/>
              <a:tabLst>
                <a:tab pos="1976438" algn="l"/>
              </a:tabLst>
            </a:pP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en-IN" sz="20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b</a:t>
            </a:r>
            <a:r>
              <a:rPr lang="en-IN" sz="20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en-IN" sz="2000" dirty="0" smtClean="0"/>
          </a:p>
          <a:p>
            <a:pPr marL="1976438" indent="-88900">
              <a:buNone/>
              <a:tabLst>
                <a:tab pos="1976438" algn="l"/>
              </a:tabLst>
            </a:pP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en-IN" sz="20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b</a:t>
            </a:r>
            <a:r>
              <a:rPr lang="en-IN" sz="20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 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 b</a:t>
            </a:r>
            <a:r>
              <a:rPr lang="en-IN" sz="20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1976438" indent="-88900">
              <a:buNone/>
              <a:tabLst>
                <a:tab pos="1976438" algn="l"/>
              </a:tabLst>
            </a:pP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en-IN" sz="20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b</a:t>
            </a:r>
            <a:r>
              <a:rPr lang="en-IN" sz="20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 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 b</a:t>
            </a:r>
            <a:r>
              <a:rPr lang="en-IN" sz="20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r(x) 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b</a:t>
            </a:r>
            <a:r>
              <a:rPr lang="en-IN" sz="20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sz="2000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US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 b</a:t>
            </a:r>
            <a:r>
              <a:rPr lang="en-IN" sz="20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 + b</a:t>
            </a:r>
            <a:r>
              <a:rPr lang="en-IN" sz="20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 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sz="2000" b="1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+ 1</a:t>
            </a:r>
          </a:p>
          <a:p>
            <a:pPr>
              <a:buNone/>
            </a:pP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q(x)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sz="2000" b="1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en-US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 x</a:t>
            </a:r>
            <a:endParaRPr lang="en-IN" sz="2000" b="1" dirty="0" smtClean="0"/>
          </a:p>
          <a:p>
            <a:pPr>
              <a:buNone/>
            </a:pPr>
            <a:endParaRPr lang="en-IN" sz="2200" dirty="0" smtClean="0"/>
          </a:p>
          <a:p>
            <a:pPr>
              <a:lnSpc>
                <a:spcPct val="150000"/>
              </a:lnSpc>
              <a:buNone/>
            </a:pPr>
            <a:endParaRPr lang="en-IN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3236" y="0"/>
            <a:ext cx="8915400" cy="762000"/>
          </a:xfrm>
        </p:spPr>
        <p:txBody>
          <a:bodyPr/>
          <a:lstStyle/>
          <a:p>
            <a:r>
              <a:rPr lang="en-IN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Polynomial Division using LFSR</a:t>
            </a:r>
            <a:endParaRPr lang="en-IN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CDA9C3-94B9-446B-B580-9AB940F5C552}" type="datetime4">
              <a:rPr lang="en-US" smtClean="0"/>
              <a:pPr>
                <a:defRPr/>
              </a:pPr>
              <a:t>December 13,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Department of CSE, IIT-ISM Dhanbad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3BED4-68EE-4242-97AD-BF2ECC5ACED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lum contrast="7000"/>
          </a:blip>
          <a:srcRect b="14901"/>
          <a:stretch>
            <a:fillRect/>
          </a:stretch>
        </p:blipFill>
        <p:spPr bwMode="auto">
          <a:xfrm>
            <a:off x="329964" y="2246352"/>
            <a:ext cx="5067300" cy="122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857884" y="2708928"/>
          <a:ext cx="3000396" cy="329184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857256"/>
                <a:gridCol w="500066"/>
                <a:gridCol w="428630"/>
                <a:gridCol w="428628"/>
                <a:gridCol w="428628"/>
                <a:gridCol w="357188"/>
              </a:tblGrid>
              <a:tr h="30226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Shift</a:t>
                      </a:r>
                      <a:endParaRPr lang="en-IN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b</a:t>
                      </a:r>
                      <a:r>
                        <a:rPr lang="en-IN" sz="1800" b="1" baseline="-25000" dirty="0" smtClean="0"/>
                        <a:t>in</a:t>
                      </a:r>
                      <a:endParaRPr lang="en-IN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b</a:t>
                      </a:r>
                      <a:r>
                        <a:rPr lang="en-IN" sz="1800" b="1" baseline="-25000" dirty="0" smtClean="0"/>
                        <a:t>0</a:t>
                      </a:r>
                      <a:endParaRPr lang="en-IN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b</a:t>
                      </a:r>
                      <a:r>
                        <a:rPr lang="en-IN" sz="1800" b="1" baseline="-25000" dirty="0" smtClean="0"/>
                        <a:t>1</a:t>
                      </a:r>
                      <a:endParaRPr lang="en-IN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b</a:t>
                      </a:r>
                      <a:r>
                        <a:rPr lang="en-IN" sz="1800" b="1" baseline="-25000" dirty="0" smtClean="0"/>
                        <a:t>2</a:t>
                      </a:r>
                      <a:endParaRPr lang="en-IN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b</a:t>
                      </a:r>
                      <a:r>
                        <a:rPr lang="en-IN" sz="1800" b="1" baseline="-25000" dirty="0" smtClean="0"/>
                        <a:t>f</a:t>
                      </a:r>
                      <a:endParaRPr lang="en-IN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2060"/>
                    </a:solidFill>
                  </a:tcPr>
                </a:tc>
              </a:tr>
              <a:tr h="302260"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0</a:t>
                      </a:r>
                      <a:endParaRPr lang="en-IN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0</a:t>
                      </a:r>
                      <a:endParaRPr lang="en-IN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0</a:t>
                      </a:r>
                      <a:endParaRPr lang="en-IN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0</a:t>
                      </a:r>
                      <a:endParaRPr lang="en-IN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226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1</a:t>
                      </a:r>
                      <a:endParaRPr lang="en-IN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1</a:t>
                      </a:r>
                      <a:endParaRPr lang="en-IN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1</a:t>
                      </a:r>
                      <a:endParaRPr lang="en-IN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0</a:t>
                      </a:r>
                      <a:endParaRPr lang="en-IN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0</a:t>
                      </a:r>
                      <a:endParaRPr lang="en-IN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0</a:t>
                      </a:r>
                      <a:endParaRPr lang="en-IN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226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2</a:t>
                      </a:r>
                      <a:endParaRPr lang="en-IN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0</a:t>
                      </a:r>
                      <a:endParaRPr lang="en-IN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0</a:t>
                      </a:r>
                      <a:endParaRPr lang="en-IN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1</a:t>
                      </a:r>
                      <a:endParaRPr lang="en-IN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0</a:t>
                      </a:r>
                      <a:endParaRPr lang="en-IN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0</a:t>
                      </a:r>
                      <a:endParaRPr lang="en-IN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226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3</a:t>
                      </a:r>
                      <a:endParaRPr lang="en-IN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0</a:t>
                      </a:r>
                      <a:endParaRPr lang="en-IN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0</a:t>
                      </a:r>
                      <a:endParaRPr lang="en-IN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0</a:t>
                      </a:r>
                      <a:endParaRPr lang="en-IN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1</a:t>
                      </a:r>
                      <a:endParaRPr lang="en-IN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0</a:t>
                      </a:r>
                      <a:endParaRPr lang="en-IN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226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4</a:t>
                      </a:r>
                      <a:endParaRPr lang="en-IN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1</a:t>
                      </a:r>
                      <a:endParaRPr lang="en-IN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0</a:t>
                      </a:r>
                      <a:endParaRPr lang="en-IN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1</a:t>
                      </a:r>
                      <a:endParaRPr lang="en-IN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0</a:t>
                      </a:r>
                      <a:endParaRPr lang="en-IN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1</a:t>
                      </a:r>
                      <a:endParaRPr lang="en-IN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226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5</a:t>
                      </a:r>
                      <a:endParaRPr lang="en-IN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0</a:t>
                      </a:r>
                      <a:endParaRPr lang="en-IN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0</a:t>
                      </a:r>
                      <a:endParaRPr lang="en-IN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0</a:t>
                      </a:r>
                      <a:endParaRPr lang="en-IN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1</a:t>
                      </a:r>
                      <a:endParaRPr lang="en-IN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0</a:t>
                      </a:r>
                      <a:endParaRPr lang="en-IN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226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6</a:t>
                      </a:r>
                      <a:endParaRPr lang="en-IN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1</a:t>
                      </a:r>
                      <a:endParaRPr lang="en-IN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0</a:t>
                      </a:r>
                      <a:endParaRPr lang="en-IN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1</a:t>
                      </a:r>
                      <a:endParaRPr lang="en-IN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0</a:t>
                      </a:r>
                      <a:endParaRPr lang="en-IN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1</a:t>
                      </a:r>
                      <a:endParaRPr lang="en-IN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226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7</a:t>
                      </a:r>
                      <a:endParaRPr lang="en-IN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1</a:t>
                      </a:r>
                      <a:endParaRPr lang="en-IN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0" dirty="0" smtClean="0"/>
                        <a:t>1</a:t>
                      </a:r>
                      <a:endParaRPr lang="en-IN" b="1" i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rgbClr val="3399FF">
                            <a:tint val="66000"/>
                            <a:satMod val="160000"/>
                          </a:srgbClr>
                        </a:gs>
                        <a:gs pos="50000">
                          <a:srgbClr val="3399FF">
                            <a:tint val="44500"/>
                            <a:satMod val="160000"/>
                          </a:srgbClr>
                        </a:gs>
                        <a:gs pos="100000">
                          <a:srgbClr val="3399FF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0" dirty="0" smtClean="0"/>
                        <a:t>0</a:t>
                      </a:r>
                      <a:endParaRPr lang="en-IN" b="1" i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3399FF">
                            <a:tint val="66000"/>
                            <a:satMod val="160000"/>
                          </a:srgbClr>
                        </a:gs>
                        <a:gs pos="50000">
                          <a:srgbClr val="3399FF">
                            <a:tint val="44500"/>
                            <a:satMod val="160000"/>
                          </a:srgbClr>
                        </a:gs>
                        <a:gs pos="100000">
                          <a:srgbClr val="3399FF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0" dirty="0" smtClean="0"/>
                        <a:t>1</a:t>
                      </a:r>
                      <a:endParaRPr lang="en-IN" b="1" i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3399FF">
                            <a:tint val="66000"/>
                            <a:satMod val="160000"/>
                          </a:srgbClr>
                        </a:gs>
                        <a:gs pos="50000">
                          <a:srgbClr val="3399FF">
                            <a:tint val="44500"/>
                            <a:satMod val="160000"/>
                          </a:srgbClr>
                        </a:gs>
                        <a:gs pos="100000">
                          <a:srgbClr val="3399FF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0</a:t>
                      </a:r>
                      <a:endParaRPr lang="en-IN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428596" y="4071942"/>
            <a:ext cx="1643074" cy="714380"/>
          </a:xfrm>
          <a:prstGeom prst="rightArrow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Equations:</a:t>
            </a:r>
            <a:endParaRPr lang="en-IN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29964" y="857232"/>
            <a:ext cx="4267200" cy="5059363"/>
          </a:xfrm>
        </p:spPr>
        <p:txBody>
          <a:bodyPr/>
          <a:lstStyle/>
          <a:p>
            <a:pPr marL="360363" lvl="4">
              <a:buNone/>
            </a:pP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(7,4) 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cyclic code,</a:t>
            </a:r>
          </a:p>
          <a:p>
            <a:pPr marL="360363" lvl="4">
              <a:buNone/>
            </a:pPr>
            <a:endParaRPr lang="en-IN" sz="1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60363" lvl="4" indent="169863">
              <a:buNone/>
            </a:pP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g(x) 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b="1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 x + 1</a:t>
            </a:r>
          </a:p>
          <a:p>
            <a:pPr marL="360363" lvl="4" indent="169863">
              <a:buNone/>
            </a:pP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i(x)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b="1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 x   </a:t>
            </a:r>
          </a:p>
          <a:p>
            <a:pPr marL="722313" lvl="4" indent="0">
              <a:buNone/>
            </a:pPr>
            <a:endParaRPr lang="en-IN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722313" lvl="4" indent="0">
              <a:buNone/>
            </a:pPr>
            <a:endParaRPr lang="en-I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722313" lvl="4" indent="0">
              <a:buNone/>
            </a:pPr>
            <a:endParaRPr lang="en-IN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976438" indent="-88900">
              <a:buNone/>
              <a:tabLst>
                <a:tab pos="1976438" algn="l"/>
              </a:tabLst>
            </a:pPr>
            <a:endParaRPr lang="en-IN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976438" indent="-88900">
              <a:buNone/>
              <a:tabLst>
                <a:tab pos="1976438" algn="l"/>
              </a:tabLst>
            </a:pPr>
            <a:endParaRPr lang="en-IN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976438" indent="-88900">
              <a:buNone/>
              <a:tabLst>
                <a:tab pos="1976438" algn="l"/>
              </a:tabLst>
            </a:pPr>
            <a:endParaRPr lang="en-IN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60363" lvl="4">
              <a:buNone/>
            </a:pPr>
            <a:endParaRPr lang="en-IN" b="1" dirty="0" smtClean="0"/>
          </a:p>
          <a:p>
            <a:pPr marL="360363" lvl="4">
              <a:buNone/>
            </a:pP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285720" y="2500306"/>
            <a:ext cx="3143272" cy="3786214"/>
          </a:xfrm>
        </p:spPr>
        <p:txBody>
          <a:bodyPr/>
          <a:lstStyle/>
          <a:p>
            <a:pPr marL="182563" lvl="4" indent="0">
              <a:buNone/>
            </a:pPr>
            <a:r>
              <a:rPr lang="en-IN" sz="17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en-IN" sz="17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out</a:t>
            </a:r>
            <a:r>
              <a:rPr lang="en-IN" sz="17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</a:t>
            </a:r>
            <a:r>
              <a:rPr lang="en-IN" sz="17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sz="17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en-IN" sz="17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en-IN" sz="17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b</a:t>
            </a:r>
            <a:r>
              <a:rPr lang="en-IN" sz="17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</a:p>
          <a:p>
            <a:pPr marL="182563" indent="0">
              <a:buNone/>
            </a:pPr>
            <a:r>
              <a:rPr lang="en-IN" sz="17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en-IN" sz="17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IN" sz="17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b</a:t>
            </a:r>
            <a:r>
              <a:rPr lang="en-IN" sz="17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en-IN" sz="1700" dirty="0" smtClean="0"/>
          </a:p>
          <a:p>
            <a:pPr marL="182563" indent="0">
              <a:buNone/>
            </a:pPr>
            <a:r>
              <a:rPr lang="en-IN" sz="17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en-IN" sz="17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IN" sz="17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b</a:t>
            </a:r>
            <a:r>
              <a:rPr lang="en-IN" sz="17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 </a:t>
            </a:r>
            <a:r>
              <a:rPr lang="en-IN" sz="17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 b</a:t>
            </a:r>
            <a:r>
              <a:rPr lang="en-IN" sz="17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en-IN" sz="17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182563" indent="0">
              <a:buNone/>
            </a:pPr>
            <a:r>
              <a:rPr lang="en-IN" sz="17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en-IN" sz="17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IN" sz="17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b</a:t>
            </a:r>
            <a:r>
              <a:rPr lang="en-IN" sz="17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 </a:t>
            </a:r>
            <a:r>
              <a:rPr lang="en-IN" sz="17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 b</a:t>
            </a:r>
            <a:r>
              <a:rPr lang="en-IN" sz="17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en-IN" sz="17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182563" indent="0">
              <a:buNone/>
            </a:pPr>
            <a:r>
              <a:rPr lang="en-IN" sz="17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</a:t>
            </a:r>
            <a:r>
              <a:rPr lang="en-IN" sz="17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IN" sz="17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d</a:t>
            </a:r>
            <a:r>
              <a:rPr lang="en-IN" sz="17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en-IN" sz="1700" dirty="0" smtClean="0"/>
          </a:p>
          <a:p>
            <a:pPr marL="182563" indent="0">
              <a:buNone/>
            </a:pPr>
            <a:r>
              <a:rPr lang="en-IN" sz="17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</a:t>
            </a:r>
            <a:r>
              <a:rPr lang="en-IN" sz="17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IN" sz="17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d</a:t>
            </a:r>
            <a:r>
              <a:rPr lang="en-IN" sz="17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</a:p>
          <a:p>
            <a:pPr marL="182563" indent="0">
              <a:buNone/>
            </a:pPr>
            <a:r>
              <a:rPr lang="en-IN" sz="17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</a:t>
            </a:r>
            <a:r>
              <a:rPr lang="en-IN" sz="17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IN" sz="17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b</a:t>
            </a:r>
            <a:r>
              <a:rPr lang="en-IN" sz="17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</a:t>
            </a:r>
            <a:endParaRPr lang="en-IN" sz="1700" dirty="0" smtClean="0"/>
          </a:p>
          <a:p>
            <a:pPr marL="182563" indent="0">
              <a:buNone/>
            </a:pPr>
            <a:r>
              <a:rPr lang="en-IN" sz="17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IN" sz="1700" baseline="-25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IN" sz="17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c</a:t>
            </a:r>
            <a:r>
              <a:rPr lang="en-IN" sz="17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i-1	 </a:t>
            </a:r>
            <a:r>
              <a:rPr lang="en-IN" sz="17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i≠0</a:t>
            </a:r>
            <a:endParaRPr lang="en-IN" sz="1700" baseline="-25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82563" indent="0">
              <a:buNone/>
            </a:pPr>
            <a:r>
              <a:rPr lang="en-IN" sz="17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IN" sz="17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IN" sz="17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d</a:t>
            </a:r>
            <a:r>
              <a:rPr lang="en-IN" sz="17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IN" sz="17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en-IN" sz="17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sz="14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(Till Shift 7)</a:t>
            </a:r>
            <a:endParaRPr lang="en-IN" sz="1600" baseline="-25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82563" indent="0">
              <a:buNone/>
            </a:pPr>
            <a:r>
              <a:rPr lang="en-IN" sz="17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IN" sz="17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IN" sz="17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b</a:t>
            </a:r>
            <a:r>
              <a:rPr lang="en-IN" sz="17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IN" sz="17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</a:t>
            </a:r>
            <a:r>
              <a:rPr lang="en-IN" sz="14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(After Shift 7)</a:t>
            </a:r>
            <a:endParaRPr lang="en-IN" sz="1400" baseline="-25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82563" indent="0">
              <a:buNone/>
            </a:pPr>
            <a:endParaRPr lang="en-IN" sz="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76213" lvl="4" indent="0">
              <a:lnSpc>
                <a:spcPct val="150000"/>
              </a:lnSpc>
              <a:buSzPct val="60000"/>
              <a:buNone/>
              <a:tabLst>
                <a:tab pos="88900" algn="l"/>
                <a:tab pos="176213" algn="l"/>
              </a:tabLst>
            </a:pP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c(x) 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b="1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 x</a:t>
            </a:r>
            <a:r>
              <a:rPr lang="en-IN" b="1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+ x+1</a:t>
            </a:r>
          </a:p>
          <a:p>
            <a:pPr marL="176213" lvl="4" indent="0">
              <a:buSzPct val="60000"/>
              <a:buNone/>
              <a:tabLst>
                <a:tab pos="88900" algn="l"/>
                <a:tab pos="176213" algn="l"/>
              </a:tabLst>
            </a:pP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No. of shifts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2n-k</a:t>
            </a:r>
          </a:p>
          <a:p>
            <a:pPr marL="1976438" indent="-88900">
              <a:buNone/>
              <a:tabLst>
                <a:tab pos="1976438" algn="l"/>
              </a:tabLst>
            </a:pPr>
            <a:endParaRPr lang="en-IN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3394" y="0"/>
            <a:ext cx="8839200" cy="762000"/>
          </a:xfrm>
        </p:spPr>
        <p:txBody>
          <a:bodyPr/>
          <a:lstStyle/>
          <a:p>
            <a:r>
              <a:rPr lang="en-IN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Cyclic code Encoding using LFSR(Lower Order)</a:t>
            </a:r>
            <a:endParaRPr lang="en-IN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CDA9C3-94B9-446B-B580-9AB940F5C552}" type="datetime4">
              <a:rPr lang="en-US" smtClean="0"/>
              <a:pPr>
                <a:defRPr/>
              </a:pPr>
              <a:t>December 13,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Department of CSE, IIT-ISM Dhanbad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3BED4-68EE-4242-97AD-BF2ECC5ACED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grayscl/>
            <a:lum bright="13000" contrast="16000"/>
          </a:blip>
          <a:srcRect l="9334" t="17578" r="22035" b="17968"/>
          <a:stretch>
            <a:fillRect/>
          </a:stretch>
        </p:blipFill>
        <p:spPr bwMode="auto">
          <a:xfrm rot="-60000">
            <a:off x="4018407" y="910687"/>
            <a:ext cx="4426155" cy="2091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Down Arrow Callout 8"/>
          <p:cNvSpPr/>
          <p:nvPr/>
        </p:nvSpPr>
        <p:spPr>
          <a:xfrm>
            <a:off x="571472" y="1955996"/>
            <a:ext cx="1643074" cy="542008"/>
          </a:xfrm>
          <a:prstGeom prst="downArrowCallou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Equations:</a:t>
            </a:r>
            <a:endParaRPr lang="en-IN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414247" y="3071810"/>
          <a:ext cx="5214971" cy="317754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500065"/>
                <a:gridCol w="334330"/>
                <a:gridCol w="308612"/>
                <a:gridCol w="386718"/>
                <a:gridCol w="327662"/>
                <a:gridCol w="285752"/>
                <a:gridCol w="360048"/>
                <a:gridCol w="347665"/>
                <a:gridCol w="347665"/>
                <a:gridCol w="315928"/>
                <a:gridCol w="283421"/>
                <a:gridCol w="283421"/>
                <a:gridCol w="283421"/>
                <a:gridCol w="283421"/>
                <a:gridCol w="283421"/>
                <a:gridCol w="283421"/>
              </a:tblGrid>
              <a:tr h="387568"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Shift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1D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b</a:t>
                      </a:r>
                      <a:r>
                        <a:rPr lang="en-IN" sz="1050" b="1" baseline="-25000" dirty="0" smtClean="0"/>
                        <a:t>in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1D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b</a:t>
                      </a:r>
                      <a:r>
                        <a:rPr lang="en-IN" sz="1050" b="1" baseline="-25000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1D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b</a:t>
                      </a:r>
                      <a:r>
                        <a:rPr lang="en-IN" sz="1050" b="1" baseline="-25000" dirty="0" smtClean="0"/>
                        <a:t>1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1D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b</a:t>
                      </a:r>
                      <a:r>
                        <a:rPr lang="en-IN" sz="1050" b="1" baseline="-25000" dirty="0" smtClean="0"/>
                        <a:t>2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1D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b</a:t>
                      </a:r>
                      <a:r>
                        <a:rPr lang="en-IN" sz="1050" b="1" baseline="-25000" dirty="0" smtClean="0"/>
                        <a:t>f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1D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1" dirty="0" smtClean="0"/>
                        <a:t>d</a:t>
                      </a:r>
                      <a:r>
                        <a:rPr lang="en-IN" sz="1050" b="1" baseline="-25000" dirty="0" smtClean="0"/>
                        <a:t>0</a:t>
                      </a:r>
                      <a:endParaRPr lang="en-IN" sz="1050" b="1" dirty="0" smtClean="0"/>
                    </a:p>
                    <a:p>
                      <a:pPr algn="ctr"/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1D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1" dirty="0" smtClean="0"/>
                        <a:t>d</a:t>
                      </a:r>
                      <a:r>
                        <a:rPr lang="en-IN" sz="1050" b="1" baseline="-25000" dirty="0" smtClean="0"/>
                        <a:t>1</a:t>
                      </a:r>
                      <a:endParaRPr lang="en-IN" sz="1050" b="1" dirty="0" smtClean="0"/>
                    </a:p>
                    <a:p>
                      <a:pPr algn="ctr"/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1D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1" dirty="0" smtClean="0"/>
                        <a:t>d</a:t>
                      </a:r>
                      <a:r>
                        <a:rPr lang="en-IN" sz="1050" b="1" baseline="-25000" dirty="0" smtClean="0"/>
                        <a:t>2</a:t>
                      </a:r>
                      <a:endParaRPr lang="en-IN" sz="1050" b="1" dirty="0" smtClean="0"/>
                    </a:p>
                    <a:p>
                      <a:pPr algn="ctr"/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1D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c</a:t>
                      </a:r>
                      <a:r>
                        <a:rPr lang="en-IN" sz="1050" b="1" baseline="-25000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1D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c</a:t>
                      </a:r>
                      <a:r>
                        <a:rPr lang="en-IN" sz="1050" b="1" baseline="-25000" dirty="0" smtClean="0"/>
                        <a:t>1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1D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c</a:t>
                      </a:r>
                      <a:r>
                        <a:rPr lang="en-IN" sz="1050" b="1" baseline="-25000" dirty="0" smtClean="0"/>
                        <a:t>2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1D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c</a:t>
                      </a:r>
                      <a:r>
                        <a:rPr lang="en-IN" sz="1050" b="1" baseline="-25000" dirty="0" smtClean="0"/>
                        <a:t>3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1D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c</a:t>
                      </a:r>
                      <a:r>
                        <a:rPr lang="en-IN" sz="1050" b="1" baseline="-25000" dirty="0" smtClean="0"/>
                        <a:t>4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1D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c</a:t>
                      </a:r>
                      <a:r>
                        <a:rPr lang="en-IN" sz="1050" b="1" baseline="-25000" dirty="0" smtClean="0"/>
                        <a:t>5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1D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c</a:t>
                      </a:r>
                      <a:r>
                        <a:rPr lang="en-IN" sz="1050" b="1" baseline="-25000" dirty="0" smtClean="0"/>
                        <a:t>6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1D58"/>
                    </a:solidFill>
                  </a:tcPr>
                </a:tc>
              </a:tr>
              <a:tr h="244024"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244024"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1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1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1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1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244024"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2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1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244024"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3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1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244024"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4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rgbClr val="00FFCC">
                            <a:tint val="66000"/>
                            <a:satMod val="160000"/>
                          </a:srgbClr>
                        </a:gs>
                        <a:gs pos="50000">
                          <a:srgbClr val="00FFCC">
                            <a:tint val="44500"/>
                            <a:satMod val="160000"/>
                          </a:srgbClr>
                        </a:gs>
                        <a:gs pos="100000">
                          <a:srgbClr val="00FFCC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FFCC">
                            <a:tint val="66000"/>
                            <a:satMod val="160000"/>
                          </a:srgbClr>
                        </a:gs>
                        <a:gs pos="50000">
                          <a:srgbClr val="00FFCC">
                            <a:tint val="44500"/>
                            <a:satMod val="160000"/>
                          </a:srgbClr>
                        </a:gs>
                        <a:gs pos="100000">
                          <a:srgbClr val="00FFCC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00FFCC">
                            <a:tint val="66000"/>
                            <a:satMod val="160000"/>
                          </a:srgbClr>
                        </a:gs>
                        <a:gs pos="50000">
                          <a:srgbClr val="00FFCC">
                            <a:tint val="44500"/>
                            <a:satMod val="160000"/>
                          </a:srgbClr>
                        </a:gs>
                        <a:gs pos="100000">
                          <a:srgbClr val="00FFCC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1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rgbClr val="002060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rgbClr val="002060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244024"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5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rgbClr val="002060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rgbClr val="002060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rgbClr val="002060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rgbClr val="002060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244024"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6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rgbClr val="002060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rgbClr val="002060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rgbClr val="002060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rgbClr val="002060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rgbClr val="002060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rgbClr val="002060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244024"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7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1</a:t>
                      </a:r>
                      <a:endParaRPr lang="en-IN" sz="1050" b="1" i="0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rgbClr val="3291FA">
                            <a:tint val="66000"/>
                            <a:satMod val="160000"/>
                          </a:srgbClr>
                        </a:gs>
                        <a:gs pos="50000">
                          <a:srgbClr val="3291FA">
                            <a:tint val="44500"/>
                            <a:satMod val="160000"/>
                          </a:srgbClr>
                        </a:gs>
                        <a:gs pos="100000">
                          <a:srgbClr val="3291FA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i="0" dirty="0" smtClean="0"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i="0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3291FA">
                            <a:tint val="66000"/>
                            <a:satMod val="160000"/>
                          </a:srgbClr>
                        </a:gs>
                        <a:gs pos="50000">
                          <a:srgbClr val="3291FA">
                            <a:tint val="44500"/>
                            <a:satMod val="160000"/>
                          </a:srgbClr>
                        </a:gs>
                        <a:gs pos="100000">
                          <a:srgbClr val="3291FA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i="0" dirty="0" smtClean="0"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i="0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3291FA">
                            <a:tint val="66000"/>
                            <a:satMod val="160000"/>
                          </a:srgbClr>
                        </a:gs>
                        <a:gs pos="50000">
                          <a:srgbClr val="3291FA">
                            <a:tint val="44500"/>
                            <a:satMod val="160000"/>
                          </a:srgbClr>
                        </a:gs>
                        <a:gs pos="100000">
                          <a:srgbClr val="3291FA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rgbClr val="002060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rgbClr val="002060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rgbClr val="002060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rgbClr val="002060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rgbClr val="002060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rgbClr val="002060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rgbClr val="002060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rgbClr val="002060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244024"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8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i="0" dirty="0" smtClean="0"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i="0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i="0" dirty="0" smtClean="0"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i="0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i="0" dirty="0" smtClean="0"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i="0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rgbClr val="002060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rgbClr val="002060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rgbClr val="3291FA">
                            <a:tint val="66000"/>
                            <a:satMod val="160000"/>
                          </a:srgbClr>
                        </a:gs>
                        <a:gs pos="50000">
                          <a:srgbClr val="3291FA">
                            <a:tint val="44500"/>
                            <a:satMod val="160000"/>
                          </a:srgbClr>
                        </a:gs>
                        <a:gs pos="100000">
                          <a:srgbClr val="3291FA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rgbClr val="002060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rgbClr val="002060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rgbClr val="002060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rgbClr val="002060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rgbClr val="002060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rgbClr val="002060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rgbClr val="002060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rgbClr val="002060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244024"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9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i="0" dirty="0" smtClean="0"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i="0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i="0" dirty="0" smtClean="0"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i="0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i="0" dirty="0" smtClean="0"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i="0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rgbClr val="002060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rgbClr val="002060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rgbClr val="3291FA">
                            <a:tint val="66000"/>
                            <a:satMod val="160000"/>
                          </a:srgbClr>
                        </a:gs>
                        <a:gs pos="50000">
                          <a:srgbClr val="3291FA">
                            <a:tint val="44500"/>
                            <a:satMod val="160000"/>
                          </a:srgbClr>
                        </a:gs>
                        <a:gs pos="100000">
                          <a:srgbClr val="3291FA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rgbClr val="002060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rgbClr val="002060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3291FA">
                            <a:tint val="66000"/>
                            <a:satMod val="160000"/>
                          </a:srgbClr>
                        </a:gs>
                        <a:gs pos="50000">
                          <a:srgbClr val="3291FA">
                            <a:tint val="44500"/>
                            <a:satMod val="160000"/>
                          </a:srgbClr>
                        </a:gs>
                        <a:gs pos="100000">
                          <a:srgbClr val="3291FA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rgbClr val="002060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rgbClr val="002060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rgbClr val="002060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rgbClr val="002060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rgbClr val="002060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rgbClr val="002060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rgbClr val="002060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rgbClr val="002060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244024"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i="0" dirty="0" smtClean="0"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i="0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i="0" dirty="0" smtClean="0"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i="0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i="0" dirty="0" smtClean="0"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i="0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rgbClr val="002060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rgbClr val="002060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rgbClr val="3399FF">
                            <a:tint val="66000"/>
                            <a:satMod val="160000"/>
                          </a:srgbClr>
                        </a:gs>
                        <a:gs pos="50000">
                          <a:srgbClr val="3399FF">
                            <a:tint val="44500"/>
                            <a:satMod val="160000"/>
                          </a:srgbClr>
                        </a:gs>
                        <a:gs pos="100000">
                          <a:srgbClr val="3399FF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rgbClr val="002060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rgbClr val="002060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3399FF">
                            <a:tint val="66000"/>
                            <a:satMod val="160000"/>
                          </a:srgbClr>
                        </a:gs>
                        <a:gs pos="50000">
                          <a:srgbClr val="3399FF">
                            <a:tint val="44500"/>
                            <a:satMod val="160000"/>
                          </a:srgbClr>
                        </a:gs>
                        <a:gs pos="100000">
                          <a:srgbClr val="3399FF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rgbClr val="002060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rgbClr val="002060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3399FF">
                            <a:tint val="66000"/>
                            <a:satMod val="160000"/>
                          </a:srgbClr>
                        </a:gs>
                        <a:gs pos="50000">
                          <a:srgbClr val="3399FF">
                            <a:tint val="44500"/>
                            <a:satMod val="160000"/>
                          </a:srgbClr>
                        </a:gs>
                        <a:gs pos="100000">
                          <a:srgbClr val="3399FF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rgbClr val="002060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rgbClr val="002060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rgbClr val="002060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rgbClr val="002060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rgbClr val="002060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rgbClr val="002060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rgbClr val="002060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rgbClr val="002060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572000" y="2244050"/>
            <a:ext cx="214314" cy="214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29964" y="1071546"/>
            <a:ext cx="4267200" cy="5059363"/>
          </a:xfrm>
        </p:spPr>
        <p:txBody>
          <a:bodyPr/>
          <a:lstStyle/>
          <a:p>
            <a:pPr marL="360363" lvl="4">
              <a:lnSpc>
                <a:spcPct val="150000"/>
              </a:lnSpc>
              <a:buNone/>
            </a:pP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(7,4) 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cyclic code,</a:t>
            </a:r>
            <a:endParaRPr lang="en-IN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60363" lvl="4" indent="82550">
              <a:buNone/>
            </a:pP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g(x) 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b="1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 x + 1</a:t>
            </a:r>
          </a:p>
          <a:p>
            <a:pPr marL="360363" lvl="4" indent="82550">
              <a:buNone/>
            </a:pPr>
            <a:r>
              <a:rPr lang="en-IN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(x)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b="1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 x   </a:t>
            </a:r>
          </a:p>
          <a:p>
            <a:pPr marL="722313" lvl="4" indent="0">
              <a:buNone/>
            </a:pPr>
            <a:endParaRPr lang="en-IN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722313" lvl="4" indent="0">
              <a:buNone/>
            </a:pPr>
            <a:endParaRPr lang="en-I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722313" lvl="4" indent="0">
              <a:buNone/>
            </a:pPr>
            <a:endParaRPr lang="en-IN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976438" indent="-88900">
              <a:buNone/>
              <a:tabLst>
                <a:tab pos="1976438" algn="l"/>
              </a:tabLst>
            </a:pPr>
            <a:endParaRPr lang="en-IN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976438" indent="-88900">
              <a:buNone/>
              <a:tabLst>
                <a:tab pos="1976438" algn="l"/>
              </a:tabLst>
            </a:pPr>
            <a:endParaRPr lang="en-IN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976438" indent="-88900">
              <a:buNone/>
              <a:tabLst>
                <a:tab pos="1976438" algn="l"/>
              </a:tabLst>
            </a:pPr>
            <a:endParaRPr lang="en-IN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60363" lvl="4">
              <a:buNone/>
            </a:pPr>
            <a:endParaRPr lang="en-IN" b="1" dirty="0" smtClean="0"/>
          </a:p>
          <a:p>
            <a:pPr marL="360363" lvl="4">
              <a:buNone/>
            </a:pP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285720" y="3214686"/>
            <a:ext cx="3143272" cy="3071834"/>
          </a:xfrm>
        </p:spPr>
        <p:txBody>
          <a:bodyPr/>
          <a:lstStyle/>
          <a:p>
            <a:pPr marL="182563" lvl="4" indent="0">
              <a:buNone/>
            </a:pPr>
            <a:r>
              <a:rPr lang="en-IN" sz="17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en-IN" sz="17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out</a:t>
            </a:r>
            <a:r>
              <a:rPr lang="en-IN" sz="17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</a:t>
            </a:r>
            <a:r>
              <a:rPr lang="en-IN" sz="17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sz="17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en-IN" sz="17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en-IN" sz="17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b</a:t>
            </a:r>
            <a:r>
              <a:rPr lang="en-IN" sz="17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IN" sz="17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 b</a:t>
            </a:r>
            <a:r>
              <a:rPr lang="en-IN" sz="17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</a:t>
            </a:r>
          </a:p>
          <a:p>
            <a:pPr marL="182563" indent="0">
              <a:buNone/>
            </a:pPr>
            <a:r>
              <a:rPr lang="en-IN" sz="17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en-IN" sz="17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IN" sz="17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b</a:t>
            </a:r>
            <a:r>
              <a:rPr lang="en-IN" sz="17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en-IN" sz="1700" dirty="0" smtClean="0"/>
          </a:p>
          <a:p>
            <a:pPr marL="182563" indent="0">
              <a:buNone/>
            </a:pPr>
            <a:r>
              <a:rPr lang="en-IN" sz="17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en-IN" sz="17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IN" sz="17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b</a:t>
            </a:r>
            <a:r>
              <a:rPr lang="en-IN" sz="17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 </a:t>
            </a:r>
            <a:r>
              <a:rPr lang="en-IN" sz="17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 b</a:t>
            </a:r>
            <a:r>
              <a:rPr lang="en-IN" sz="17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en-IN" sz="17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182563" indent="0">
              <a:buNone/>
            </a:pPr>
            <a:r>
              <a:rPr lang="en-IN" sz="17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en-IN" sz="17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IN" sz="17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b</a:t>
            </a:r>
            <a:r>
              <a:rPr lang="en-IN" sz="17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en-IN" sz="17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IN" sz="1700" dirty="0" smtClean="0"/>
          </a:p>
          <a:p>
            <a:pPr marL="182563" indent="0">
              <a:buNone/>
            </a:pPr>
            <a:r>
              <a:rPr lang="en-IN" sz="17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IN" sz="1700" baseline="-25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IN" sz="17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c</a:t>
            </a:r>
            <a:r>
              <a:rPr lang="en-IN" sz="17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i-1	 </a:t>
            </a:r>
            <a:r>
              <a:rPr lang="en-IN" sz="17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i≠0</a:t>
            </a:r>
            <a:endParaRPr lang="en-IN" sz="1700" baseline="-25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82563" indent="0">
              <a:buNone/>
            </a:pPr>
            <a:r>
              <a:rPr lang="en-IN" sz="17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IN" sz="17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IN" sz="17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b</a:t>
            </a:r>
            <a:r>
              <a:rPr lang="en-IN" sz="17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</a:p>
          <a:p>
            <a:pPr marL="182563" indent="0">
              <a:buNone/>
            </a:pPr>
            <a:endParaRPr lang="en-IN" sz="17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76213" lvl="4" indent="0">
              <a:buSzPct val="60000"/>
              <a:buNone/>
              <a:tabLst>
                <a:tab pos="88900" algn="l"/>
                <a:tab pos="176213" algn="l"/>
              </a:tabLst>
            </a:pP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c(x) 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b="1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 x</a:t>
            </a:r>
            <a:r>
              <a:rPr lang="en-IN" b="1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+ x+1</a:t>
            </a:r>
          </a:p>
          <a:p>
            <a:pPr marL="176213" lvl="4" indent="0">
              <a:buSzPct val="60000"/>
              <a:buNone/>
              <a:tabLst>
                <a:tab pos="88900" algn="l"/>
                <a:tab pos="176213" algn="l"/>
              </a:tabLst>
            </a:pP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No. of shifts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n-k</a:t>
            </a:r>
          </a:p>
          <a:p>
            <a:pPr marL="176213" lvl="4" indent="0">
              <a:buSzPct val="60000"/>
              <a:buNone/>
              <a:tabLst>
                <a:tab pos="88900" algn="l"/>
                <a:tab pos="176213" algn="l"/>
              </a:tabLst>
            </a:pPr>
            <a:endParaRPr lang="en-IN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976438" indent="-88900">
              <a:buNone/>
              <a:tabLst>
                <a:tab pos="1976438" algn="l"/>
              </a:tabLst>
            </a:pPr>
            <a:endParaRPr lang="en-IN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56" y="23794"/>
            <a:ext cx="8839200" cy="762000"/>
          </a:xfrm>
        </p:spPr>
        <p:txBody>
          <a:bodyPr/>
          <a:lstStyle/>
          <a:p>
            <a:r>
              <a:rPr lang="en-IN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Cyclic code Encoding using LFSR(Higher Order)</a:t>
            </a:r>
            <a:endParaRPr lang="en-IN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CDA9C3-94B9-446B-B580-9AB940F5C552}" type="datetime4">
              <a:rPr lang="en-US" smtClean="0"/>
              <a:pPr>
                <a:defRPr/>
              </a:pPr>
              <a:t>December 13,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Department of CSE, IIT-ISM Dhanbad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3BED4-68EE-4242-97AD-BF2ECC5ACE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9" name="Down Arrow Callout 8"/>
          <p:cNvSpPr/>
          <p:nvPr/>
        </p:nvSpPr>
        <p:spPr>
          <a:xfrm>
            <a:off x="571472" y="2571744"/>
            <a:ext cx="1643074" cy="571504"/>
          </a:xfrm>
          <a:prstGeom prst="downArrowCallou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Equations:</a:t>
            </a:r>
            <a:endParaRPr lang="en-IN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857616" y="3357562"/>
          <a:ext cx="4857788" cy="2714644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584001"/>
                <a:gridCol w="390447"/>
                <a:gridCol w="360413"/>
                <a:gridCol w="451629"/>
                <a:gridCol w="382661"/>
                <a:gridCol w="333716"/>
                <a:gridCol w="368957"/>
                <a:gridCol w="330994"/>
                <a:gridCol w="330994"/>
                <a:gridCol w="330994"/>
                <a:gridCol w="330994"/>
                <a:gridCol w="330994"/>
                <a:gridCol w="330994"/>
              </a:tblGrid>
              <a:tr h="438516"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Shift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1D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b</a:t>
                      </a:r>
                      <a:r>
                        <a:rPr lang="en-IN" sz="1050" b="1" baseline="-25000" dirty="0" smtClean="0"/>
                        <a:t>in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1D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b</a:t>
                      </a:r>
                      <a:r>
                        <a:rPr lang="en-IN" sz="1050" b="1" baseline="-25000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1D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b</a:t>
                      </a:r>
                      <a:r>
                        <a:rPr lang="en-IN" sz="1050" b="1" baseline="-25000" dirty="0" smtClean="0"/>
                        <a:t>1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1D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b</a:t>
                      </a:r>
                      <a:r>
                        <a:rPr lang="en-IN" sz="1050" b="1" baseline="-25000" dirty="0" smtClean="0"/>
                        <a:t>2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1D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b</a:t>
                      </a:r>
                      <a:r>
                        <a:rPr lang="en-IN" sz="1050" b="1" baseline="-25000" dirty="0" smtClean="0"/>
                        <a:t>f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1D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c</a:t>
                      </a:r>
                      <a:r>
                        <a:rPr lang="en-IN" sz="1050" b="1" baseline="-25000" dirty="0" smtClean="0"/>
                        <a:t>0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1D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c</a:t>
                      </a:r>
                      <a:r>
                        <a:rPr lang="en-IN" sz="1050" b="1" baseline="-25000" dirty="0" smtClean="0"/>
                        <a:t>1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1D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c</a:t>
                      </a:r>
                      <a:r>
                        <a:rPr lang="en-IN" sz="1050" b="1" baseline="-25000" dirty="0" smtClean="0"/>
                        <a:t>2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1D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c</a:t>
                      </a:r>
                      <a:r>
                        <a:rPr lang="en-IN" sz="1050" b="1" baseline="-25000" dirty="0" smtClean="0"/>
                        <a:t>3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1D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c</a:t>
                      </a:r>
                      <a:r>
                        <a:rPr lang="en-IN" sz="1050" b="1" baseline="-25000" dirty="0" smtClean="0"/>
                        <a:t>4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1D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c</a:t>
                      </a:r>
                      <a:r>
                        <a:rPr lang="en-IN" sz="1050" b="1" baseline="-25000" dirty="0" smtClean="0"/>
                        <a:t>5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1D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/>
                        <a:t>c</a:t>
                      </a:r>
                      <a:r>
                        <a:rPr lang="en-IN" sz="1050" b="1" baseline="-25000" dirty="0" smtClean="0"/>
                        <a:t>6</a:t>
                      </a:r>
                      <a:endParaRPr lang="en-IN" sz="1050" b="1" dirty="0"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1D58"/>
                    </a:solidFill>
                  </a:tcPr>
                </a:tc>
              </a:tr>
              <a:tr h="284516"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284516"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rgbClr val="00206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284516"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rgbClr val="00206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rgbClr val="00206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rgbClr val="00206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284516"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rgbClr val="00206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rgbClr val="00206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rgbClr val="00206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284516"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rgbClr val="3399FF">
                            <a:tint val="66000"/>
                            <a:satMod val="160000"/>
                          </a:srgbClr>
                        </a:gs>
                        <a:gs pos="50000">
                          <a:srgbClr val="3399FF">
                            <a:tint val="44500"/>
                            <a:satMod val="160000"/>
                          </a:srgbClr>
                        </a:gs>
                        <a:gs pos="100000">
                          <a:srgbClr val="3399FF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3399FF">
                            <a:tint val="66000"/>
                            <a:satMod val="160000"/>
                          </a:srgbClr>
                        </a:gs>
                        <a:gs pos="50000">
                          <a:srgbClr val="3399FF">
                            <a:tint val="44500"/>
                            <a:satMod val="160000"/>
                          </a:srgbClr>
                        </a:gs>
                        <a:gs pos="100000">
                          <a:srgbClr val="3399FF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3399FF">
                            <a:tint val="66000"/>
                            <a:satMod val="160000"/>
                          </a:srgbClr>
                        </a:gs>
                        <a:gs pos="50000">
                          <a:srgbClr val="3399FF">
                            <a:tint val="44500"/>
                            <a:satMod val="160000"/>
                          </a:srgbClr>
                        </a:gs>
                        <a:gs pos="100000">
                          <a:srgbClr val="3399FF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rgbClr val="00206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rgbClr val="00206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rgbClr val="00206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rgbClr val="00206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284516"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</a:t>
                      </a:r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rgbClr val="00206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rgbClr val="3291FA">
                            <a:tint val="66000"/>
                            <a:satMod val="160000"/>
                          </a:srgbClr>
                        </a:gs>
                        <a:gs pos="50000">
                          <a:srgbClr val="3291FA">
                            <a:tint val="44500"/>
                            <a:satMod val="160000"/>
                          </a:srgbClr>
                        </a:gs>
                        <a:gs pos="100000">
                          <a:srgbClr val="3291FA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rgbClr val="00206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rgbClr val="00206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rgbClr val="00206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rgbClr val="00206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284516"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</a:t>
                      </a:r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rgbClr val="00206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rgbClr val="3291FA">
                            <a:tint val="66000"/>
                            <a:satMod val="160000"/>
                          </a:srgbClr>
                        </a:gs>
                        <a:gs pos="50000">
                          <a:srgbClr val="3291FA">
                            <a:tint val="44500"/>
                            <a:satMod val="160000"/>
                          </a:srgbClr>
                        </a:gs>
                        <a:gs pos="100000">
                          <a:srgbClr val="3291FA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rgbClr val="00206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3291FA">
                            <a:tint val="66000"/>
                            <a:satMod val="160000"/>
                          </a:srgbClr>
                        </a:gs>
                        <a:gs pos="50000">
                          <a:srgbClr val="3291FA">
                            <a:tint val="44500"/>
                            <a:satMod val="160000"/>
                          </a:srgbClr>
                        </a:gs>
                        <a:gs pos="100000">
                          <a:srgbClr val="3291FA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rgbClr val="00206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rgbClr val="00206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rgbClr val="00206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rgbClr val="00206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284516"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</a:t>
                      </a:r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i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i="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rgbClr val="00206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rgbClr val="3399FF">
                            <a:tint val="66000"/>
                            <a:satMod val="160000"/>
                          </a:srgbClr>
                        </a:gs>
                        <a:gs pos="50000">
                          <a:srgbClr val="3399FF">
                            <a:tint val="44500"/>
                            <a:satMod val="160000"/>
                          </a:srgbClr>
                        </a:gs>
                        <a:gs pos="100000">
                          <a:srgbClr val="3399FF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rgbClr val="00206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3399FF">
                            <a:tint val="66000"/>
                            <a:satMod val="160000"/>
                          </a:srgbClr>
                        </a:gs>
                        <a:gs pos="50000">
                          <a:srgbClr val="3399FF">
                            <a:tint val="44500"/>
                            <a:satMod val="160000"/>
                          </a:srgbClr>
                        </a:gs>
                        <a:gs pos="100000">
                          <a:srgbClr val="3399FF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rgbClr val="00206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3399FF">
                            <a:tint val="66000"/>
                            <a:satMod val="160000"/>
                          </a:srgbClr>
                        </a:gs>
                        <a:gs pos="50000">
                          <a:srgbClr val="3399FF">
                            <a:tint val="44500"/>
                            <a:satMod val="160000"/>
                          </a:srgbClr>
                        </a:gs>
                        <a:gs pos="100000">
                          <a:srgbClr val="3399FF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rgbClr val="00206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rgbClr val="00206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rgbClr val="00206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rgbClr val="00206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rgbClr val="00206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</a:tr>
            </a:tbl>
          </a:graphicData>
        </a:graphic>
      </p:graphicFrame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lum bright="-5000" contrast="15000"/>
          </a:blip>
          <a:srcRect l="2564" b="8045"/>
          <a:stretch>
            <a:fillRect/>
          </a:stretch>
        </p:blipFill>
        <p:spPr bwMode="auto">
          <a:xfrm>
            <a:off x="3428992" y="857232"/>
            <a:ext cx="5429249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148282"/>
          </a:xfrm>
        </p:spPr>
        <p:txBody>
          <a:bodyPr/>
          <a:lstStyle/>
          <a:p>
            <a:pPr>
              <a:buNone/>
            </a:pPr>
            <a:r>
              <a:rPr lang="en-IN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Recieved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codeword = 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v(x)</a:t>
            </a:r>
          </a:p>
          <a:p>
            <a:pPr>
              <a:buNone/>
            </a:pP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Syndrome = 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s(x)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</a:t>
            </a:r>
            <a:r>
              <a:rPr lang="en-IN" sz="2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IN" sz="2000" b="1" baseline="-25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IN" sz="2000" b="1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(x)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v(x)</a:t>
            </a:r>
          </a:p>
          <a:p>
            <a:pPr marL="1801813" indent="-3175">
              <a:buNone/>
              <a:tabLst>
                <a:tab pos="2065338" algn="l"/>
              </a:tabLst>
            </a:pPr>
            <a:endParaRPr lang="en-IN" sz="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979613" indent="-3175">
              <a:buNone/>
              <a:tabLst>
                <a:tab pos="2065338" algn="l"/>
              </a:tabLst>
            </a:pP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If    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s(x)==0 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then	  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 Error	</a:t>
            </a:r>
          </a:p>
          <a:p>
            <a:pPr marL="1979613" indent="-3175">
              <a:buNone/>
              <a:tabLst>
                <a:tab pos="2065338" algn="l"/>
              </a:tabLst>
            </a:pP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Else 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Error</a:t>
            </a:r>
          </a:p>
          <a:p>
            <a:pPr marL="1979613" indent="-3175">
              <a:buNone/>
              <a:tabLst>
                <a:tab pos="2065338" algn="l"/>
              </a:tabLst>
            </a:pPr>
            <a:endParaRPr lang="en-IN" sz="2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271463" lvl="4">
              <a:lnSpc>
                <a:spcPct val="150000"/>
              </a:lnSpc>
              <a:buNone/>
            </a:pP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(7,4) 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cyclic code,</a:t>
            </a:r>
            <a:endParaRPr lang="en-IN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728663" lvl="5">
              <a:buNone/>
            </a:pP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g(x) 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b="1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 x + 1</a:t>
            </a:r>
          </a:p>
          <a:p>
            <a:pPr marL="728663" lvl="5">
              <a:buNone/>
            </a:pP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v(x)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b="1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 x</a:t>
            </a:r>
            <a:r>
              <a:rPr lang="en-IN" b="1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+ 1</a:t>
            </a:r>
          </a:p>
          <a:p>
            <a:pPr marL="728663" lvl="5">
              <a:buNone/>
            </a:pP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s(x) 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 x + 1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=(1 1 1)</a:t>
            </a:r>
            <a:r>
              <a:rPr lang="en-IN" b="1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</a:p>
          <a:p>
            <a:pPr marL="1979613" indent="-3175">
              <a:buNone/>
              <a:tabLst>
                <a:tab pos="2065338" algn="l"/>
              </a:tabLst>
            </a:pPr>
            <a:r>
              <a:rPr lang="en-IN" sz="1000" b="1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endParaRPr lang="en-IN" sz="600" b="1" baseline="-25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979613" indent="-3175">
              <a:buNone/>
              <a:tabLst>
                <a:tab pos="2065338" algn="l"/>
              </a:tabLst>
            </a:pPr>
            <a:endParaRPr lang="en-IN" sz="1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979613" indent="-3175">
              <a:buNone/>
              <a:tabLst>
                <a:tab pos="2065338" algn="l"/>
              </a:tabLst>
            </a:pP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If  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OR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(syndrome bits) 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== 0 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then  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 Error</a:t>
            </a:r>
          </a:p>
          <a:p>
            <a:pPr marL="1979613" indent="-3175">
              <a:buNone/>
              <a:tabLst>
                <a:tab pos="2065338" algn="l"/>
              </a:tabLst>
            </a:pP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Else 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Error</a:t>
            </a:r>
          </a:p>
          <a:p>
            <a:pPr marL="228600" lvl="5">
              <a:lnSpc>
                <a:spcPct val="150000"/>
              </a:lnSpc>
              <a:buNone/>
            </a:pPr>
            <a:r>
              <a:rPr lang="en-I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ie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OR (1 1 1) = 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 or 1 or 1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1 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implies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Error</a:t>
            </a:r>
            <a:endParaRPr lang="en-IN" b="1" baseline="-25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728663" lvl="5">
              <a:buNone/>
            </a:pPr>
            <a:endParaRPr lang="en-IN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179388" indent="-3175">
              <a:buNone/>
              <a:tabLst>
                <a:tab pos="2065338" algn="l"/>
              </a:tabLst>
            </a:pPr>
            <a:endParaRPr lang="en-IN" sz="2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2075" indent="-3175">
              <a:buNone/>
              <a:tabLst>
                <a:tab pos="2065338" algn="l"/>
              </a:tabLst>
            </a:pPr>
            <a:endParaRPr lang="en-IN" sz="2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en-IN" sz="2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endParaRPr lang="en-IN" sz="2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Cyclic Code Decoding using LFSR </a:t>
            </a:r>
            <a:endParaRPr lang="en-IN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CDA9C3-94B9-446B-B580-9AB940F5C552}" type="datetime4">
              <a:rPr lang="en-US" smtClean="0"/>
              <a:pPr>
                <a:defRPr/>
              </a:pPr>
              <a:t>December 13,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Department of CSE, IIT-ISM Dhanbad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3BED4-68EE-4242-97AD-BF2ECC5ACED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28596" y="1857364"/>
            <a:ext cx="1500198" cy="1000132"/>
          </a:xfrm>
          <a:prstGeom prst="rightArrow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Detecting condition </a:t>
            </a:r>
            <a:endParaRPr lang="en-IN" sz="1400" b="1" i="1" dirty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02878" y="4857760"/>
            <a:ext cx="1643074" cy="1000132"/>
          </a:xfrm>
          <a:prstGeom prst="rightArrow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Realisation condition </a:t>
            </a:r>
            <a:endParaRPr lang="en-IN" sz="1400" b="1" i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29256" y="4652199"/>
            <a:ext cx="3786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Figure</a:t>
            </a:r>
            <a:r>
              <a:rPr lang="en-IN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IN" sz="1200" b="1" i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 Error Detection Decoder</a:t>
            </a:r>
            <a:endParaRPr lang="en-IN" sz="1200" b="1" i="1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lum bright="-1000" contrast="17000"/>
          </a:blip>
          <a:srcRect/>
          <a:stretch>
            <a:fillRect/>
          </a:stretch>
        </p:blipFill>
        <p:spPr bwMode="auto">
          <a:xfrm>
            <a:off x="5286380" y="2357430"/>
            <a:ext cx="3429024" cy="2237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Received codeword = </a:t>
            </a: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v(x)</a:t>
            </a:r>
          </a:p>
          <a:p>
            <a:pPr>
              <a:lnSpc>
                <a:spcPct val="150000"/>
              </a:lnSpc>
              <a:buNone/>
            </a:pP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	v(x) = c(x) + e(x)</a:t>
            </a:r>
          </a:p>
          <a:p>
            <a:pPr>
              <a:lnSpc>
                <a:spcPct val="150000"/>
              </a:lnSpc>
              <a:buNone/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Codeword is always divisible by generator polynomial</a:t>
            </a:r>
          </a:p>
          <a:p>
            <a:pPr>
              <a:lnSpc>
                <a:spcPct val="150000"/>
              </a:lnSpc>
              <a:buNone/>
            </a:pP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	</a:t>
            </a:r>
            <a:r>
              <a:rPr lang="en-IN" sz="22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IN" sz="2200" b="1" baseline="-25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IN" sz="2200" b="1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(x)</a:t>
            </a: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c(x) = 0	</a:t>
            </a:r>
            <a:endParaRPr lang="en-IN" sz="1800" b="1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IN" sz="5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Syndrome = 	s(x) = </a:t>
            </a:r>
            <a:r>
              <a:rPr lang="en-IN" sz="22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IN" sz="2200" b="1" baseline="-25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IN" sz="2200" b="1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(x)</a:t>
            </a: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v(x) </a:t>
            </a:r>
          </a:p>
          <a:p>
            <a:pPr>
              <a:buNone/>
            </a:pP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	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s(x)</a:t>
            </a: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IN" sz="2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IN" sz="2200" baseline="-25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(x)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[c(x) + e(x)]</a:t>
            </a:r>
          </a:p>
          <a:p>
            <a:pPr>
              <a:lnSpc>
                <a:spcPct val="150000"/>
              </a:lnSpc>
              <a:buNone/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	</a:t>
            </a: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s(x) 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sz="22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IN" sz="2200" b="1" baseline="-25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IN" sz="2200" b="1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(x)</a:t>
            </a: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e(x) </a:t>
            </a:r>
          </a:p>
          <a:p>
            <a:pPr>
              <a:lnSpc>
                <a:spcPct val="150000"/>
              </a:lnSpc>
              <a:buNone/>
            </a:pPr>
            <a:endParaRPr lang="en-IN" sz="8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725488" indent="174625">
              <a:lnSpc>
                <a:spcPct val="150000"/>
              </a:lnSpc>
              <a:buNone/>
              <a:tabLst>
                <a:tab pos="722313" algn="l"/>
              </a:tabLst>
            </a:pPr>
            <a:r>
              <a:rPr lang="en-IN" sz="22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    </a:t>
            </a:r>
            <a:r>
              <a:rPr lang="en-IN" sz="20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Syndrome solely depends on error pattern</a:t>
            </a:r>
          </a:p>
          <a:p>
            <a:pPr marL="725488" indent="174625">
              <a:lnSpc>
                <a:spcPct val="150000"/>
              </a:lnSpc>
              <a:buNone/>
              <a:tabLst>
                <a:tab pos="722313" algn="l"/>
              </a:tabLst>
            </a:pPr>
            <a:endParaRPr lang="en-IN" sz="500" b="1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725488" indent="-725488">
              <a:lnSpc>
                <a:spcPct val="150000"/>
              </a:lnSpc>
              <a:buNone/>
              <a:tabLst>
                <a:tab pos="722313" algn="l"/>
              </a:tabLst>
            </a:pP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Corrected Codeword = 	c(x) =v(x) + e(x)</a:t>
            </a:r>
            <a:endParaRPr lang="en-IN" sz="22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IN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Cyclic Code Error Correction Process</a:t>
            </a:r>
            <a:endParaRPr lang="en-IN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CDA9C3-94B9-446B-B580-9AB940F5C552}" type="datetime4">
              <a:rPr lang="en-US" smtClean="0"/>
              <a:pPr>
                <a:defRPr/>
              </a:pPr>
              <a:t>December 13,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Department of CSE, IIT-ISM Dhanbad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3BED4-68EE-4242-97AD-BF2ECC5ACED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18782" y="1544418"/>
            <a:ext cx="3224854" cy="500066"/>
          </a:xfrm>
          <a:prstGeom prst="rect">
            <a:avLst/>
          </a:prstGeom>
          <a:noFill/>
          <a:ln>
            <a:solidFill>
              <a:srgbClr val="333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928926" y="4185322"/>
            <a:ext cx="2985648" cy="500066"/>
          </a:xfrm>
          <a:prstGeom prst="rect">
            <a:avLst/>
          </a:prstGeom>
          <a:noFill/>
          <a:ln>
            <a:solidFill>
              <a:srgbClr val="333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N"/>
          </a:p>
        </p:txBody>
      </p:sp>
      <p:sp>
        <p:nvSpPr>
          <p:cNvPr id="9" name="Right Arrow 8"/>
          <p:cNvSpPr/>
          <p:nvPr/>
        </p:nvSpPr>
        <p:spPr>
          <a:xfrm>
            <a:off x="428596" y="4857760"/>
            <a:ext cx="928694" cy="642942"/>
          </a:xfrm>
          <a:prstGeom prst="rightArrow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Note </a:t>
            </a:r>
            <a:endParaRPr lang="en-IN" sz="1400" b="1" i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86182" y="5643578"/>
            <a:ext cx="3000396" cy="500066"/>
          </a:xfrm>
          <a:prstGeom prst="rect">
            <a:avLst/>
          </a:prstGeom>
          <a:noFill/>
          <a:ln>
            <a:solidFill>
              <a:srgbClr val="333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30238" indent="-447675"/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Cyclic Codes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000108"/>
            <a:ext cx="8715436" cy="550072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q"/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It is a subclass of Linear Block Codes</a:t>
            </a:r>
          </a:p>
          <a:p>
            <a:pPr algn="just"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q"/>
            </a:pPr>
            <a:r>
              <a:rPr lang="en-IN" sz="2200" b="1" u="sng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Definition:</a:t>
            </a:r>
          </a:p>
          <a:p>
            <a:pPr algn="just">
              <a:buClr>
                <a:srgbClr val="FF0000"/>
              </a:buClr>
              <a:buFont typeface="Wingdings" pitchFamily="2" charset="2"/>
              <a:buChar char="q"/>
            </a:pPr>
            <a:endParaRPr lang="en-IN" sz="2200" u="sng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60363" lvl="1" indent="0">
              <a:buClr>
                <a:srgbClr val="FF0000"/>
              </a:buClr>
              <a:buNone/>
            </a:pPr>
            <a:endParaRPr lang="en-US" sz="2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60363" lvl="1" indent="0">
              <a:buClr>
                <a:srgbClr val="FF0000"/>
              </a:buClr>
              <a:buNone/>
            </a:pPr>
            <a:endParaRPr lang="en-US" sz="2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60363" lvl="1" indent="0">
              <a:buClr>
                <a:srgbClr val="FF0000"/>
              </a:buClr>
              <a:buNone/>
            </a:pPr>
            <a:endParaRPr lang="en-US" sz="2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60363" lvl="1" indent="0">
              <a:buClr>
                <a:srgbClr val="FF0000"/>
              </a:buClr>
              <a:buNone/>
            </a:pPr>
            <a:endParaRPr lang="en-US" sz="2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60363" lvl="1" indent="0">
              <a:buClr>
                <a:srgbClr val="FF0000"/>
              </a:buClr>
              <a:buNone/>
            </a:pPr>
            <a:endParaRPr lang="en-US" sz="2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60363" lvl="1" indent="0">
              <a:lnSpc>
                <a:spcPct val="200000"/>
              </a:lnSpc>
              <a:buClr>
                <a:srgbClr val="FF0000"/>
              </a:buClr>
              <a:buNone/>
            </a:pPr>
            <a:r>
              <a:rPr lang="en-US" sz="2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ie</a:t>
            </a: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	If </a:t>
            </a:r>
            <a:r>
              <a:rPr lang="en-US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C= (</a:t>
            </a: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IN" sz="2200" b="1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n-1,</a:t>
            </a: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</a:t>
            </a:r>
            <a:r>
              <a:rPr lang="en-IN" sz="2200" b="1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n-2, …,</a:t>
            </a: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</a:t>
            </a:r>
            <a:r>
              <a:rPr lang="en-IN" sz="2200" b="1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2, </a:t>
            </a: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IN" sz="2200" b="1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1, </a:t>
            </a: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IN" sz="2200" b="1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US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</a:t>
            </a: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is a code vector,</a:t>
            </a:r>
          </a:p>
          <a:p>
            <a:pPr marL="360363" lvl="1" indent="0">
              <a:lnSpc>
                <a:spcPct val="200000"/>
              </a:lnSpc>
              <a:buClr>
                <a:srgbClr val="FF0000"/>
              </a:buClr>
              <a:buNone/>
            </a:pP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Then </a:t>
            </a:r>
            <a:r>
              <a:rPr lang="en-US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C’=(</a:t>
            </a: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IN" sz="2200" b="1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n-2, …,</a:t>
            </a: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</a:t>
            </a:r>
            <a:r>
              <a:rPr lang="en-IN" sz="2200" b="1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2, </a:t>
            </a: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IN" sz="2200" b="1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1, </a:t>
            </a: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IN" sz="2200" b="1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0 ,</a:t>
            </a: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IN" sz="2200" b="1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n-1</a:t>
            </a:r>
            <a:r>
              <a:rPr lang="en-US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</a:t>
            </a: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is also a code vector</a:t>
            </a:r>
          </a:p>
          <a:p>
            <a:pPr algn="just">
              <a:lnSpc>
                <a:spcPct val="170000"/>
              </a:lnSpc>
              <a:buClr>
                <a:srgbClr val="FF0000"/>
              </a:buClr>
              <a:buFont typeface="Wingdings" pitchFamily="2" charset="2"/>
              <a:buChar char="@"/>
              <a:defRPr/>
            </a:pPr>
            <a:endParaRPr lang="en-US" sz="22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Clr>
                <a:srgbClr val="FF0000"/>
              </a:buClr>
              <a:buFont typeface="Wingdings" pitchFamily="2" charset="2"/>
              <a:buChar char="@"/>
              <a:defRPr/>
            </a:pPr>
            <a:endParaRPr lang="en-US" sz="2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Clr>
                <a:srgbClr val="FF0000"/>
              </a:buClr>
              <a:buNone/>
              <a:defRPr/>
            </a:pPr>
            <a:endParaRPr lang="en-US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Clr>
                <a:srgbClr val="FF0000"/>
              </a:buClr>
              <a:buNone/>
              <a:defRPr/>
            </a:pPr>
            <a:endParaRPr lang="en-US" sz="2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BD67CB-30A1-4B37-BE87-7100EE6F89EA}" type="datetime4">
              <a:rPr lang="en-US" smtClean="0"/>
              <a:pPr>
                <a:defRPr/>
              </a:pPr>
              <a:t>December 13, 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Department of CSE, IIT-ISM Dhanbad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3BED4-68EE-4242-97AD-BF2ECC5ACED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9" name="Round Single Corner Rectangle 8"/>
          <p:cNvSpPr/>
          <p:nvPr/>
        </p:nvSpPr>
        <p:spPr>
          <a:xfrm>
            <a:off x="1785918" y="2571744"/>
            <a:ext cx="5929354" cy="1777984"/>
          </a:xfrm>
          <a:prstGeom prst="round1Rect">
            <a:avLst/>
          </a:prstGeom>
          <a:noFill/>
          <a:ln w="38100">
            <a:solidFill>
              <a:srgbClr val="3333B2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IN" sz="2000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 (</a:t>
            </a:r>
            <a:r>
              <a:rPr lang="en-IN" sz="2000" i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n,k</a:t>
            </a:r>
            <a:r>
              <a:rPr lang="en-IN" sz="2000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 linear block code C is a cyclic code if every </a:t>
            </a:r>
            <a:r>
              <a:rPr lang="en-IN" sz="2000" b="1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cyclic shift </a:t>
            </a:r>
            <a:r>
              <a:rPr lang="en-IN" sz="2000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of a codeword in C is also a codeword in C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857232"/>
            <a:ext cx="8382000" cy="5059363"/>
          </a:xfrm>
        </p:spPr>
        <p:txBody>
          <a:bodyPr/>
          <a:lstStyle/>
          <a:p>
            <a:pPr marL="728663" lvl="5" indent="-728663">
              <a:buNone/>
            </a:pP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Considering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(7,4) 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cyclic code,</a:t>
            </a:r>
            <a:endParaRPr lang="en-IN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728663" lvl="5">
              <a:buNone/>
            </a:pP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g(x) 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b="1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 x + 1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42876" y="0"/>
            <a:ext cx="9429784" cy="762000"/>
          </a:xfrm>
        </p:spPr>
        <p:txBody>
          <a:bodyPr/>
          <a:lstStyle/>
          <a:p>
            <a:r>
              <a:rPr lang="en-IN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Syndrome Table based Error Detection and Correction </a:t>
            </a:r>
            <a:endParaRPr lang="en-IN" sz="2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CDA9C3-94B9-446B-B580-9AB940F5C552}" type="datetime4">
              <a:rPr lang="en-US" smtClean="0"/>
              <a:pPr>
                <a:defRPr/>
              </a:pPr>
              <a:t>December 13,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Department of CSE, IIT-ISM Dhanbad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3BED4-68EE-4242-97AD-BF2ECC5ACED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 l="3328" t="1597" r="2366"/>
          <a:stretch>
            <a:fillRect/>
          </a:stretch>
        </p:blipFill>
        <p:spPr bwMode="auto">
          <a:xfrm>
            <a:off x="1571604" y="1598738"/>
            <a:ext cx="6072230" cy="4402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214546" y="6009521"/>
            <a:ext cx="5214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Figure</a:t>
            </a:r>
            <a:r>
              <a:rPr lang="en-IN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IN" sz="1200" b="1" i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 Error-Correction Decoder for (7,4) cyclic code</a:t>
            </a:r>
            <a:endParaRPr lang="en-IN" sz="1200" b="1" i="1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6572264" y="1571612"/>
            <a:ext cx="2357454" cy="1071570"/>
          </a:xfrm>
          <a:prstGeom prst="wedgeEllipseCallout">
            <a:avLst>
              <a:gd name="adj1" fmla="val -52833"/>
              <a:gd name="adj2" fmla="val 66056"/>
            </a:avLst>
          </a:prstGeom>
          <a:noFill/>
          <a:ln>
            <a:solidFill>
              <a:srgbClr val="002A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Syndrome table needs to be stored</a:t>
            </a:r>
          </a:p>
          <a:p>
            <a:pPr algn="ctr"/>
            <a:r>
              <a:rPr lang="en-IN" sz="1400" b="1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 the memory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9090" y="1012843"/>
            <a:ext cx="8382000" cy="5059363"/>
          </a:xfrm>
        </p:spPr>
        <p:txBody>
          <a:bodyPr/>
          <a:lstStyle/>
          <a:p>
            <a:pPr marL="342900" lvl="5" indent="-342900" fontAlgn="base">
              <a:spcAft>
                <a:spcPct val="0"/>
              </a:spcAft>
              <a:buSzPct val="60000"/>
              <a:buNone/>
            </a:pP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 an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(7,4) 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cyclic code, with	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g(x) 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b="1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 x + 1</a:t>
            </a:r>
          </a:p>
          <a:p>
            <a:pPr marL="342900" lvl="5" indent="-342900" fontAlgn="base">
              <a:spcAft>
                <a:spcPct val="0"/>
              </a:spcAft>
              <a:buSzPct val="60000"/>
              <a:buNone/>
            </a:pP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Input: 		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v(x) 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b="1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 x</a:t>
            </a:r>
            <a:r>
              <a:rPr lang="en-IN" b="1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 x</a:t>
            </a:r>
            <a:r>
              <a:rPr lang="en-IN" b="1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 x + 1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CDA9C3-94B9-446B-B580-9AB940F5C552}" type="datetime4">
              <a:rPr lang="en-US" smtClean="0"/>
              <a:pPr>
                <a:defRPr/>
              </a:pPr>
              <a:t>December 13,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Department of CSE, IIT-ISM Dhanbad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3BED4-68EE-4242-97AD-BF2ECC5ACED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2844" y="2000240"/>
          <a:ext cx="8858243" cy="4192014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500029"/>
                <a:gridCol w="357190"/>
                <a:gridCol w="357190"/>
                <a:gridCol w="357190"/>
                <a:gridCol w="357190"/>
                <a:gridCol w="357190"/>
                <a:gridCol w="285752"/>
                <a:gridCol w="285752"/>
                <a:gridCol w="285752"/>
                <a:gridCol w="285752"/>
                <a:gridCol w="285752"/>
                <a:gridCol w="285752"/>
                <a:gridCol w="285752"/>
                <a:gridCol w="357190"/>
                <a:gridCol w="293968"/>
                <a:gridCol w="363044"/>
                <a:gridCol w="363044"/>
                <a:gridCol w="363044"/>
                <a:gridCol w="363045"/>
                <a:gridCol w="344059"/>
                <a:gridCol w="332874"/>
                <a:gridCol w="298622"/>
                <a:gridCol w="298622"/>
                <a:gridCol w="298622"/>
                <a:gridCol w="298622"/>
                <a:gridCol w="298622"/>
                <a:gridCol w="298622"/>
              </a:tblGrid>
              <a:tr h="4201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Shift</a:t>
                      </a:r>
                      <a:endParaRPr lang="en-IN" sz="1050" b="1" kern="1200" dirty="0" smtClean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ctr"/>
                      <a:endParaRPr lang="en-IN" sz="1000" b="1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b</a:t>
                      </a:r>
                      <a:r>
                        <a:rPr lang="en-IN" sz="1050" b="1" baseline="-250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in</a:t>
                      </a:r>
                      <a:endParaRPr lang="en-IN" sz="1050" b="1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b</a:t>
                      </a:r>
                      <a:r>
                        <a:rPr lang="en-IN" sz="1050" b="1" baseline="-250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b</a:t>
                      </a:r>
                      <a:r>
                        <a:rPr lang="en-IN" sz="1050" b="1" baseline="-250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b</a:t>
                      </a:r>
                      <a:r>
                        <a:rPr lang="en-IN" sz="1050" b="1" baseline="-250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2</a:t>
                      </a:r>
                      <a:endParaRPr lang="en-IN" sz="1050" b="1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b</a:t>
                      </a:r>
                      <a:r>
                        <a:rPr lang="en-IN" sz="1050" b="1" baseline="-250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f</a:t>
                      </a:r>
                      <a:endParaRPr lang="en-IN" sz="1050" b="1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e</a:t>
                      </a:r>
                      <a:r>
                        <a:rPr lang="en-IN" sz="1000" b="1" baseline="-250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0</a:t>
                      </a:r>
                      <a:endParaRPr lang="en-IN" sz="1000" b="1" kern="1200" dirty="0" smtClean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  <a:p>
                      <a:pPr algn="ctr"/>
                      <a:endParaRPr lang="en-IN" sz="1000" b="1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e</a:t>
                      </a:r>
                      <a:r>
                        <a:rPr lang="en-IN" sz="1000" b="1" baseline="-250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1</a:t>
                      </a:r>
                      <a:endParaRPr lang="en-IN" sz="1000" b="1" kern="1200" dirty="0" smtClean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  <a:p>
                      <a:pPr algn="ctr"/>
                      <a:endParaRPr lang="en-IN" sz="1000" b="1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e</a:t>
                      </a:r>
                      <a:r>
                        <a:rPr lang="en-IN" sz="1000" b="1" baseline="-250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2</a:t>
                      </a:r>
                      <a:endParaRPr lang="en-IN" sz="1000" b="1" kern="1200" dirty="0" smtClean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  <a:p>
                      <a:pPr algn="ctr"/>
                      <a:endParaRPr lang="en-IN" sz="1000" b="1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e</a:t>
                      </a:r>
                      <a:r>
                        <a:rPr lang="en-IN" sz="1000" b="1" baseline="-250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3</a:t>
                      </a:r>
                      <a:endParaRPr lang="en-IN" sz="1000" b="1" kern="1200" dirty="0" smtClean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  <a:p>
                      <a:pPr algn="ctr"/>
                      <a:endParaRPr lang="en-IN" sz="1000" b="1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e</a:t>
                      </a:r>
                      <a:r>
                        <a:rPr lang="en-IN" sz="1000" b="1" baseline="-250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4</a:t>
                      </a:r>
                      <a:endParaRPr lang="en-IN" sz="1000" b="1" kern="1200" dirty="0" smtClean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  <a:p>
                      <a:pPr algn="ctr"/>
                      <a:endParaRPr lang="en-IN" sz="1000" b="1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e</a:t>
                      </a:r>
                      <a:r>
                        <a:rPr lang="en-IN" sz="1000" b="1" baseline="-250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5</a:t>
                      </a:r>
                      <a:endParaRPr lang="en-IN" sz="1000" b="1" kern="1200" dirty="0" smtClean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  <a:p>
                      <a:pPr algn="ctr"/>
                      <a:endParaRPr lang="en-IN" sz="1000" b="1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e</a:t>
                      </a:r>
                      <a:r>
                        <a:rPr lang="en-IN" sz="1000" b="1" baseline="-250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6</a:t>
                      </a:r>
                      <a:endParaRPr lang="en-IN" sz="1000" b="1" kern="1200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d</a:t>
                      </a:r>
                      <a:r>
                        <a:rPr lang="en-IN" sz="1050" b="1" baseline="-250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0</a:t>
                      </a:r>
                      <a:endParaRPr lang="en-IN" sz="1050" b="1" dirty="0" smtClean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  <a:p>
                      <a:pPr algn="ctr"/>
                      <a:endParaRPr lang="en-IN" sz="1050" b="1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d</a:t>
                      </a:r>
                      <a:r>
                        <a:rPr lang="en-IN" sz="1050" b="1" baseline="-250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1</a:t>
                      </a:r>
                      <a:endParaRPr lang="en-IN" sz="1050" b="1" dirty="0" smtClean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  <a:p>
                      <a:pPr algn="ctr"/>
                      <a:endParaRPr lang="en-IN" sz="1050" b="1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d</a:t>
                      </a:r>
                      <a:r>
                        <a:rPr lang="en-IN" sz="1050" b="1" baseline="-250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2</a:t>
                      </a:r>
                      <a:endParaRPr lang="en-IN" sz="1050" b="1" dirty="0" smtClean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  <a:p>
                      <a:pPr algn="ctr"/>
                      <a:endParaRPr lang="en-IN" sz="1050" b="1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d</a:t>
                      </a:r>
                      <a:r>
                        <a:rPr lang="en-IN" sz="1050" b="1" baseline="-250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3</a:t>
                      </a:r>
                      <a:endParaRPr lang="en-IN" sz="1050" b="1" dirty="0" smtClean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  <a:p>
                      <a:pPr algn="ctr"/>
                      <a:endParaRPr lang="en-IN" sz="1050" b="1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d</a:t>
                      </a:r>
                      <a:r>
                        <a:rPr lang="en-IN" sz="1050" b="1" baseline="-250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4</a:t>
                      </a:r>
                      <a:endParaRPr lang="en-IN" sz="1050" b="1" dirty="0" smtClean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d</a:t>
                      </a:r>
                      <a:r>
                        <a:rPr lang="en-IN" sz="1050" b="1" baseline="-250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5</a:t>
                      </a:r>
                      <a:endParaRPr lang="en-IN" sz="1050" b="1" dirty="0" smtClean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  <a:p>
                      <a:pPr algn="ctr"/>
                      <a:endParaRPr lang="en-IN" sz="1050" b="1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d</a:t>
                      </a:r>
                      <a:r>
                        <a:rPr lang="en-IN" sz="1050" b="1" baseline="-250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6</a:t>
                      </a:r>
                      <a:endParaRPr lang="en-IN" sz="1050" b="1" dirty="0" smtClean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  <a:p>
                      <a:pPr algn="ctr"/>
                      <a:endParaRPr lang="en-IN" sz="1050" b="1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c</a:t>
                      </a:r>
                      <a:r>
                        <a:rPr lang="en-IN" sz="1050" b="1" baseline="-250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c</a:t>
                      </a:r>
                      <a:r>
                        <a:rPr lang="en-IN" sz="1050" b="1" baseline="-250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c</a:t>
                      </a:r>
                      <a:r>
                        <a:rPr lang="en-IN" sz="1050" b="1" baseline="-250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2</a:t>
                      </a:r>
                      <a:endParaRPr lang="en-IN" sz="1050" b="1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c</a:t>
                      </a:r>
                      <a:r>
                        <a:rPr lang="en-IN" sz="1050" b="1" baseline="-250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3</a:t>
                      </a:r>
                      <a:endParaRPr lang="en-IN" sz="1050" b="1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c</a:t>
                      </a:r>
                      <a:r>
                        <a:rPr lang="en-IN" sz="1050" b="1" baseline="-250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4</a:t>
                      </a:r>
                      <a:endParaRPr lang="en-IN" sz="1050" b="1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c</a:t>
                      </a:r>
                      <a:r>
                        <a:rPr lang="en-IN" sz="1050" b="1" baseline="-250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5</a:t>
                      </a:r>
                      <a:endParaRPr lang="en-IN" sz="1050" b="1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c</a:t>
                      </a:r>
                      <a:r>
                        <a:rPr lang="en-IN" sz="1050" b="1" baseline="-250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6</a:t>
                      </a:r>
                      <a:endParaRPr lang="en-IN" sz="1050" b="1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2A7E"/>
                    </a:solidFill>
                  </a:tcPr>
                </a:tc>
              </a:tr>
              <a:tr h="233932"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233932"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233932"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233932"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233932"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FF0066">
                            <a:tint val="66000"/>
                            <a:satMod val="160000"/>
                          </a:srgbClr>
                        </a:gs>
                        <a:gs pos="50000">
                          <a:srgbClr val="FF0066">
                            <a:tint val="44500"/>
                            <a:satMod val="160000"/>
                          </a:srgbClr>
                        </a:gs>
                        <a:gs pos="100000">
                          <a:srgbClr val="FF0066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rgbClr val="FF0066">
                            <a:tint val="66000"/>
                            <a:satMod val="160000"/>
                          </a:srgbClr>
                        </a:gs>
                        <a:gs pos="50000">
                          <a:srgbClr val="FF0066">
                            <a:tint val="44500"/>
                            <a:satMod val="160000"/>
                          </a:srgbClr>
                        </a:gs>
                        <a:gs pos="100000">
                          <a:srgbClr val="FF0066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233932"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F0066">
                            <a:tint val="66000"/>
                            <a:satMod val="160000"/>
                          </a:srgbClr>
                        </a:gs>
                        <a:gs pos="50000">
                          <a:srgbClr val="FF0066">
                            <a:tint val="44500"/>
                            <a:satMod val="160000"/>
                          </a:srgbClr>
                        </a:gs>
                        <a:gs pos="100000">
                          <a:srgbClr val="FF0066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233932"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F0066">
                            <a:tint val="66000"/>
                            <a:satMod val="160000"/>
                          </a:srgbClr>
                        </a:gs>
                        <a:gs pos="50000">
                          <a:srgbClr val="FF0066">
                            <a:tint val="44500"/>
                            <a:satMod val="160000"/>
                          </a:srgbClr>
                        </a:gs>
                        <a:gs pos="100000">
                          <a:srgbClr val="FF0066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233932"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rgbClr val="DE0000">
                            <a:tint val="66000"/>
                            <a:satMod val="160000"/>
                          </a:srgbClr>
                        </a:gs>
                        <a:gs pos="50000">
                          <a:srgbClr val="DE0000">
                            <a:tint val="44500"/>
                            <a:satMod val="160000"/>
                          </a:srgbClr>
                        </a:gs>
                        <a:gs pos="100000">
                          <a:srgbClr val="DE000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DE0000">
                            <a:tint val="66000"/>
                            <a:satMod val="160000"/>
                          </a:srgbClr>
                        </a:gs>
                        <a:gs pos="50000">
                          <a:srgbClr val="DE0000">
                            <a:tint val="44500"/>
                            <a:satMod val="160000"/>
                          </a:srgbClr>
                        </a:gs>
                        <a:gs pos="100000">
                          <a:srgbClr val="DE000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DE0000">
                            <a:tint val="66000"/>
                            <a:satMod val="160000"/>
                          </a:srgbClr>
                        </a:gs>
                        <a:gs pos="50000">
                          <a:srgbClr val="DE0000">
                            <a:tint val="44500"/>
                            <a:satMod val="160000"/>
                          </a:srgbClr>
                        </a:gs>
                        <a:gs pos="100000">
                          <a:srgbClr val="DE000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DE0000">
                            <a:tint val="66000"/>
                            <a:satMod val="160000"/>
                          </a:srgbClr>
                        </a:gs>
                        <a:gs pos="50000">
                          <a:srgbClr val="DE0000">
                            <a:tint val="44500"/>
                            <a:satMod val="160000"/>
                          </a:srgbClr>
                        </a:gs>
                        <a:gs pos="100000">
                          <a:srgbClr val="DE000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DE0000">
                            <a:tint val="66000"/>
                            <a:satMod val="160000"/>
                          </a:srgbClr>
                        </a:gs>
                        <a:gs pos="50000">
                          <a:srgbClr val="DE0000">
                            <a:tint val="44500"/>
                            <a:satMod val="160000"/>
                          </a:srgbClr>
                        </a:gs>
                        <a:gs pos="100000">
                          <a:srgbClr val="DE000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DE0000">
                            <a:tint val="66000"/>
                            <a:satMod val="160000"/>
                          </a:srgbClr>
                        </a:gs>
                        <a:gs pos="50000">
                          <a:srgbClr val="DE0000">
                            <a:tint val="44500"/>
                            <a:satMod val="160000"/>
                          </a:srgbClr>
                        </a:gs>
                        <a:gs pos="100000">
                          <a:srgbClr val="DE000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DE0000">
                            <a:tint val="66000"/>
                            <a:satMod val="160000"/>
                          </a:srgbClr>
                        </a:gs>
                        <a:gs pos="50000">
                          <a:srgbClr val="DE0000">
                            <a:tint val="44500"/>
                            <a:satMod val="160000"/>
                          </a:srgbClr>
                        </a:gs>
                        <a:gs pos="100000">
                          <a:srgbClr val="DE000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F0066">
                            <a:tint val="66000"/>
                            <a:satMod val="160000"/>
                          </a:srgbClr>
                        </a:gs>
                        <a:gs pos="50000">
                          <a:srgbClr val="FF0066">
                            <a:tint val="44500"/>
                            <a:satMod val="160000"/>
                          </a:srgbClr>
                        </a:gs>
                        <a:gs pos="100000">
                          <a:srgbClr val="FF0066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233932"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chemeClr val="accent6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F0066">
                            <a:tint val="66000"/>
                            <a:satMod val="160000"/>
                          </a:srgbClr>
                        </a:gs>
                        <a:gs pos="50000">
                          <a:srgbClr val="FF0066">
                            <a:tint val="44500"/>
                            <a:satMod val="160000"/>
                          </a:srgbClr>
                        </a:gs>
                        <a:gs pos="100000">
                          <a:srgbClr val="FF0066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233932"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chemeClr val="accent6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F0066">
                            <a:tint val="66000"/>
                            <a:satMod val="160000"/>
                          </a:srgbClr>
                        </a:gs>
                        <a:gs pos="50000">
                          <a:srgbClr val="FF0066">
                            <a:tint val="44500"/>
                            <a:satMod val="160000"/>
                          </a:srgbClr>
                        </a:gs>
                        <a:gs pos="100000">
                          <a:srgbClr val="FF0066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233932"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chemeClr val="accent6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81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FF0066">
                            <a:tint val="66000"/>
                            <a:satMod val="160000"/>
                          </a:srgbClr>
                        </a:gs>
                        <a:gs pos="50000">
                          <a:srgbClr val="FF0066">
                            <a:tint val="44500"/>
                            <a:satMod val="160000"/>
                          </a:srgbClr>
                        </a:gs>
                        <a:gs pos="100000">
                          <a:srgbClr val="FF0066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233932"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3">
                            <a:tint val="66000"/>
                            <a:satMod val="160000"/>
                          </a:schemeClr>
                        </a:gs>
                        <a:gs pos="50000">
                          <a:schemeClr val="accent3">
                            <a:tint val="44500"/>
                            <a:satMod val="160000"/>
                          </a:schemeClr>
                        </a:gs>
                        <a:gs pos="100000">
                          <a:schemeClr val="accent3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3">
                            <a:tint val="66000"/>
                            <a:satMod val="160000"/>
                          </a:schemeClr>
                        </a:gs>
                        <a:gs pos="50000">
                          <a:schemeClr val="accent3">
                            <a:tint val="44500"/>
                            <a:satMod val="160000"/>
                          </a:schemeClr>
                        </a:gs>
                        <a:gs pos="100000">
                          <a:schemeClr val="accent3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chemeClr val="accent3">
                            <a:tint val="66000"/>
                            <a:satMod val="160000"/>
                          </a:schemeClr>
                        </a:gs>
                        <a:gs pos="50000">
                          <a:schemeClr val="accent3">
                            <a:tint val="44500"/>
                            <a:satMod val="160000"/>
                          </a:schemeClr>
                        </a:gs>
                        <a:gs pos="100000">
                          <a:schemeClr val="accent3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rgbClr val="1587EF">
                            <a:tint val="66000"/>
                            <a:satMod val="160000"/>
                          </a:srgbClr>
                        </a:gs>
                        <a:gs pos="50000">
                          <a:srgbClr val="1587EF">
                            <a:tint val="44500"/>
                            <a:satMod val="160000"/>
                          </a:srgbClr>
                        </a:gs>
                        <a:gs pos="100000">
                          <a:srgbClr val="1587EF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233932"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12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3">
                            <a:tint val="66000"/>
                            <a:satMod val="160000"/>
                          </a:schemeClr>
                        </a:gs>
                        <a:gs pos="50000">
                          <a:schemeClr val="accent3">
                            <a:tint val="44500"/>
                            <a:satMod val="160000"/>
                          </a:schemeClr>
                        </a:gs>
                        <a:gs pos="100000">
                          <a:schemeClr val="accent3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chemeClr val="accent3">
                            <a:tint val="66000"/>
                            <a:satMod val="160000"/>
                          </a:schemeClr>
                        </a:gs>
                        <a:gs pos="50000">
                          <a:schemeClr val="accent3">
                            <a:tint val="44500"/>
                            <a:satMod val="160000"/>
                          </a:schemeClr>
                        </a:gs>
                        <a:gs pos="100000">
                          <a:schemeClr val="accent3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1587EF">
                            <a:tint val="66000"/>
                            <a:satMod val="160000"/>
                          </a:srgbClr>
                        </a:gs>
                        <a:gs pos="50000">
                          <a:srgbClr val="1587EF">
                            <a:tint val="44500"/>
                            <a:satMod val="160000"/>
                          </a:srgbClr>
                        </a:gs>
                        <a:gs pos="100000">
                          <a:srgbClr val="1587EF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233932"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13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chemeClr val="accent3">
                            <a:tint val="66000"/>
                            <a:satMod val="160000"/>
                          </a:schemeClr>
                        </a:gs>
                        <a:gs pos="50000">
                          <a:schemeClr val="accent3">
                            <a:tint val="44500"/>
                            <a:satMod val="160000"/>
                          </a:schemeClr>
                        </a:gs>
                        <a:gs pos="100000">
                          <a:schemeClr val="accent3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1587EF">
                            <a:tint val="66000"/>
                            <a:satMod val="160000"/>
                          </a:srgbClr>
                        </a:gs>
                        <a:gs pos="50000">
                          <a:srgbClr val="1587EF">
                            <a:tint val="44500"/>
                            <a:satMod val="160000"/>
                          </a:srgbClr>
                        </a:gs>
                        <a:gs pos="100000">
                          <a:srgbClr val="1587EF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233932"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14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1587EF">
                            <a:tint val="66000"/>
                            <a:satMod val="160000"/>
                          </a:srgbClr>
                        </a:gs>
                        <a:gs pos="50000">
                          <a:srgbClr val="1587EF">
                            <a:tint val="44500"/>
                            <a:satMod val="160000"/>
                          </a:srgbClr>
                        </a:gs>
                        <a:gs pos="100000">
                          <a:srgbClr val="1587EF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8" name="Title 2"/>
          <p:cNvSpPr txBox="1">
            <a:spLocks/>
          </p:cNvSpPr>
          <p:nvPr/>
        </p:nvSpPr>
        <p:spPr bwMode="auto">
          <a:xfrm>
            <a:off x="-142876" y="0"/>
            <a:ext cx="9429784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18288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Syndrome Table based Error Detection and Correction </a:t>
            </a: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4282" y="800542"/>
            <a:ext cx="8596314" cy="59341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Avoids the need for a syndrome table 	            </a:t>
            </a:r>
            <a:r>
              <a:rPr lang="en-IN" sz="16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IN" sz="1600" i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Main Advantage</a:t>
            </a:r>
            <a:r>
              <a:rPr lang="en-IN" sz="16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en-IN" sz="2000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Computes error syndromes of all correctable error patterns from a small number of error syndromes</a:t>
            </a:r>
          </a:p>
          <a:p>
            <a:pPr algn="just"/>
            <a:endParaRPr lang="en-IN" sz="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 single error correcting codes 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all syndromes can be determined from 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any 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one error syndrome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 an 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IN" sz="2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n,k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cyclic code with generator polynomial 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g(x)</a:t>
            </a:r>
          </a:p>
          <a:p>
            <a:pPr indent="11113" algn="just">
              <a:buNone/>
            </a:pP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e(x)  = 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Error pattern for 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error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at 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en-IN" sz="2000" b="1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bit 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from MSB </a:t>
            </a:r>
          </a:p>
          <a:p>
            <a:pPr indent="11113" algn="just">
              <a:buNone/>
            </a:pP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e’(x) = 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Error pattern for 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error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at 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r>
              <a:rPr lang="en-IN" sz="2000" b="1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bit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from MSB </a:t>
            </a:r>
            <a:endParaRPr lang="en-IN" sz="20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indent="733425" algn="just">
              <a:buNone/>
            </a:pP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 s(x)  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sz="2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IN" sz="2000" b="1" baseline="-25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IN" sz="2000" b="1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(x)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e(x) </a:t>
            </a:r>
          </a:p>
          <a:p>
            <a:pPr indent="733425" algn="just">
              <a:buNone/>
            </a:pP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 s’(x) 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sz="2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IN" sz="2000" b="1" baseline="-25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IN" sz="2000" b="1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(x)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e’(x) </a:t>
            </a:r>
          </a:p>
          <a:p>
            <a:pPr algn="just">
              <a:buNone/>
            </a:pP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Relation between e(x) and e’(x)	         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e’(x) = x . e(x)</a:t>
            </a:r>
          </a:p>
          <a:p>
            <a:pPr algn="just">
              <a:buNone/>
            </a:pP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Relation between s(x) and s’(x)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s’(x)  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IN" sz="2000" baseline="-25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IN" sz="20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(x)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[x . e(x)]  =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IN" sz="2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IN" sz="2000" b="1" baseline="-25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IN" sz="2000" b="1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(x)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[x . s(x)] </a:t>
            </a:r>
          </a:p>
          <a:p>
            <a:pPr algn="just">
              <a:buNone/>
            </a:pP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s”(x) 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IN" sz="2000" baseline="-25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IN" sz="20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(x)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[x . S’(x)]</a:t>
            </a:r>
            <a:r>
              <a:rPr lang="en-IN" sz="2000" spc="-15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IN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IN" sz="20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IN" sz="2000" b="1" baseline="-25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IN" sz="2000" b="1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(x)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[x</a:t>
            </a:r>
            <a:r>
              <a:rPr lang="en-IN" sz="2000" b="1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IN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s(x)] </a:t>
            </a:r>
          </a:p>
          <a:p>
            <a:pPr algn="just">
              <a:buNone/>
            </a:pPr>
            <a:endParaRPr lang="en-IN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None/>
            </a:pPr>
            <a:endParaRPr lang="en-IN" sz="2000" b="1" i="1" dirty="0" smtClean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buNone/>
            </a:pPr>
            <a:endParaRPr lang="en-IN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Meggitt</a:t>
            </a:r>
            <a:r>
              <a:rPr lang="en-IN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Decoder</a:t>
            </a:r>
            <a:endParaRPr lang="en-IN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CDA9C3-94B9-446B-B580-9AB940F5C552}" type="datetime4">
              <a:rPr lang="en-US" smtClean="0"/>
              <a:pPr>
                <a:defRPr/>
              </a:pPr>
              <a:t>December 13,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Department of CSE, IIT-ISM Dhanbad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3BED4-68EE-4242-97AD-BF2ECC5ACED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28822" y="5572140"/>
            <a:ext cx="2214578" cy="428628"/>
          </a:xfrm>
          <a:prstGeom prst="rect">
            <a:avLst/>
          </a:prstGeom>
          <a:noFill/>
          <a:ln>
            <a:solidFill>
              <a:srgbClr val="333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28670"/>
            <a:ext cx="8624918" cy="5059363"/>
          </a:xfrm>
        </p:spPr>
        <p:txBody>
          <a:bodyPr/>
          <a:lstStyle/>
          <a:p>
            <a:pPr marL="728663" lvl="5" indent="-728663">
              <a:buNone/>
            </a:pP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(7,4) 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cyclic code,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g(x) 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b="1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 x + 1 </a:t>
            </a:r>
          </a:p>
          <a:p>
            <a:pPr marL="728663" lvl="5" indent="-728663">
              <a:buNone/>
            </a:pP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Designing decoder with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single-bit error 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correction capability </a:t>
            </a:r>
          </a:p>
          <a:p>
            <a:pPr marL="728663" lvl="5" indent="-728663">
              <a:buNone/>
            </a:pPr>
            <a:endParaRPr lang="en-IN" sz="1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728663" lvl="5" indent="-728663">
              <a:buNone/>
            </a:pP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Considering the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HIGHEST ERROR PATTERN   </a:t>
            </a:r>
            <a:r>
              <a:rPr lang="en-I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ie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  x</a:t>
            </a:r>
            <a:r>
              <a:rPr lang="en-IN" b="1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</a:p>
          <a:p>
            <a:pPr marL="728663" lvl="5" indent="-728663">
              <a:lnSpc>
                <a:spcPct val="150000"/>
              </a:lnSpc>
              <a:buNone/>
            </a:pP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Syndrome for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b="1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is 		</a:t>
            </a:r>
            <a:r>
              <a:rPr lang="en-IN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en-IN" b="1" baseline="-25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(x) 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IN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IN" b="1" baseline="-25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IN" b="1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(x)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x</a:t>
            </a:r>
            <a:r>
              <a:rPr lang="en-IN" b="1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x</a:t>
            </a:r>
            <a:r>
              <a:rPr lang="en-IN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+ 1 </a:t>
            </a:r>
          </a:p>
          <a:p>
            <a:pPr marL="728663" lvl="5" indent="-728663">
              <a:buNone/>
            </a:pP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Actual syndrome =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		s(x) 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IN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IN" b="1" baseline="-25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IN" b="1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(x)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v(x)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474" y="0"/>
            <a:ext cx="8915400" cy="762000"/>
          </a:xfrm>
        </p:spPr>
        <p:txBody>
          <a:bodyPr/>
          <a:lstStyle/>
          <a:p>
            <a:r>
              <a:rPr lang="en-IN" sz="3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Meggitt</a:t>
            </a:r>
            <a:r>
              <a:rPr lang="en-IN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Decoder with Lower Order Input</a:t>
            </a:r>
            <a:endParaRPr lang="en-IN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CDA9C3-94B9-446B-B580-9AB940F5C552}" type="datetime4">
              <a:rPr lang="en-US" smtClean="0"/>
              <a:pPr>
                <a:defRPr/>
              </a:pPr>
              <a:t>December 13,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Department of CSE, IIT-ISM Dhanbad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3BED4-68EE-4242-97AD-BF2ECC5ACED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21675" t="21429" r="9966" b="9800"/>
          <a:stretch>
            <a:fillRect/>
          </a:stretch>
        </p:blipFill>
        <p:spPr bwMode="auto">
          <a:xfrm>
            <a:off x="-8501154" y="1857364"/>
            <a:ext cx="6621991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 l="23501" t="23066" r="12586" b="9800"/>
          <a:stretch>
            <a:fillRect/>
          </a:stretch>
        </p:blipFill>
        <p:spPr bwMode="auto">
          <a:xfrm>
            <a:off x="142844" y="3286124"/>
            <a:ext cx="5000660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Oval 8"/>
          <p:cNvSpPr/>
          <p:nvPr/>
        </p:nvSpPr>
        <p:spPr>
          <a:xfrm>
            <a:off x="5500694" y="3500438"/>
            <a:ext cx="3500462" cy="142876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If   </a:t>
            </a:r>
            <a:r>
              <a:rPr lang="en-IN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s(x) = = </a:t>
            </a:r>
            <a:r>
              <a:rPr lang="en-IN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en-IN" b="1" baseline="-250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</a:t>
            </a:r>
            <a:r>
              <a:rPr lang="en-IN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(x)</a:t>
            </a:r>
          </a:p>
          <a:p>
            <a:r>
              <a:rPr lang="en-IN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IN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IN" b="1" baseline="-25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IN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=d</a:t>
            </a:r>
            <a:r>
              <a:rPr lang="en-IN" b="1" baseline="-25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6 </a:t>
            </a:r>
            <a:r>
              <a:rPr lang="en-IN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+1</a:t>
            </a:r>
          </a:p>
          <a:p>
            <a:r>
              <a:rPr lang="en-IN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Else </a:t>
            </a:r>
          </a:p>
          <a:p>
            <a:r>
              <a:rPr lang="en-IN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IN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IN" b="1" baseline="-25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IN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=d</a:t>
            </a:r>
            <a:r>
              <a:rPr lang="en-IN" b="1" baseline="-25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6 </a:t>
            </a:r>
            <a:r>
              <a:rPr lang="en-IN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+0</a:t>
            </a:r>
            <a:endParaRPr lang="en-IN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72066" y="3357562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 SHIFT 7</a:t>
            </a:r>
            <a:endParaRPr lang="en-IN" sz="1200" b="1" i="1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29256" y="5000636"/>
            <a:ext cx="3500462" cy="142876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N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If  </a:t>
            </a:r>
            <a:r>
              <a:rPr lang="en-IN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s'(x) = = </a:t>
            </a:r>
            <a:r>
              <a:rPr lang="en-IN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en-IN" b="1" baseline="-250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</a:t>
            </a:r>
            <a:r>
              <a:rPr lang="en-IN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(x)</a:t>
            </a:r>
          </a:p>
          <a:p>
            <a:r>
              <a:rPr lang="en-IN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IN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IN" b="1" baseline="-25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IN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=d</a:t>
            </a:r>
            <a:r>
              <a:rPr lang="en-IN" b="1" baseline="-25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r>
              <a:rPr lang="en-IN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+1</a:t>
            </a:r>
          </a:p>
          <a:p>
            <a:r>
              <a:rPr lang="en-IN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Else </a:t>
            </a:r>
          </a:p>
          <a:p>
            <a:r>
              <a:rPr lang="en-IN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IN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IN" b="1" baseline="-25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IN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=d</a:t>
            </a:r>
            <a:r>
              <a:rPr lang="en-IN" b="1" baseline="-25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 </a:t>
            </a:r>
            <a:r>
              <a:rPr lang="en-IN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+0</a:t>
            </a:r>
            <a:endParaRPr lang="en-IN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43504" y="4857760"/>
            <a:ext cx="1357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 SHIFT 8</a:t>
            </a:r>
            <a:endParaRPr lang="en-IN" sz="1200" b="1" i="1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10715668" y="3786190"/>
            <a:ext cx="1214446" cy="642942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 SHIFT 7</a:t>
            </a:r>
            <a:r>
              <a:rPr lang="en-IN" sz="1400" b="1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IN" sz="1400" b="1" i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29652" y="6000768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...</a:t>
            </a:r>
            <a:endParaRPr lang="en-IN" sz="2000" b="1" i="1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3774" y="928670"/>
            <a:ext cx="7858180" cy="5059363"/>
          </a:xfrm>
        </p:spPr>
        <p:txBody>
          <a:bodyPr/>
          <a:lstStyle/>
          <a:p>
            <a:pPr marL="342900" lvl="5" indent="-342900" fontAlgn="base">
              <a:spcAft>
                <a:spcPct val="0"/>
              </a:spcAft>
              <a:buSzPct val="60000"/>
              <a:buNone/>
            </a:pP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 an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(7,4) 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cyclic code, with	      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g(x) 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b="1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 x + 1</a:t>
            </a:r>
          </a:p>
          <a:p>
            <a:pPr marL="342900" lvl="5" indent="-342900" fontAlgn="base">
              <a:spcAft>
                <a:spcPct val="0"/>
              </a:spcAft>
              <a:buSzPct val="60000"/>
              <a:buNone/>
            </a:pP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Input: 		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v(x) 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b="1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 x</a:t>
            </a:r>
            <a:r>
              <a:rPr lang="en-IN" b="1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 x</a:t>
            </a:r>
            <a:r>
              <a:rPr lang="en-IN" b="1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 x + 1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7194" y="0"/>
            <a:ext cx="8915400" cy="762000"/>
          </a:xfrm>
        </p:spPr>
        <p:txBody>
          <a:bodyPr/>
          <a:lstStyle/>
          <a:p>
            <a:r>
              <a:rPr lang="en-IN" sz="3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Meggitt</a:t>
            </a:r>
            <a:r>
              <a:rPr lang="en-IN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Decoder with Lower Order Input</a:t>
            </a:r>
            <a:endParaRPr lang="en-IN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CDA9C3-94B9-446B-B580-9AB940F5C552}" type="datetime4">
              <a:rPr lang="en-US" smtClean="0"/>
              <a:pPr>
                <a:defRPr/>
              </a:pPr>
              <a:t>December 13,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Department of CSE, IIT-ISM Dhanbad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3BED4-68EE-4242-97AD-BF2ECC5ACED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57658" y="1873468"/>
          <a:ext cx="7856907" cy="4413052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490947"/>
                <a:gridCol w="350703"/>
                <a:gridCol w="350703"/>
                <a:gridCol w="350703"/>
                <a:gridCol w="350703"/>
                <a:gridCol w="350703"/>
                <a:gridCol w="350703"/>
                <a:gridCol w="341175"/>
                <a:gridCol w="367206"/>
                <a:gridCol w="367206"/>
                <a:gridCol w="367206"/>
                <a:gridCol w="293765"/>
                <a:gridCol w="328579"/>
                <a:gridCol w="337811"/>
                <a:gridCol w="326829"/>
                <a:gridCol w="293199"/>
                <a:gridCol w="293199"/>
                <a:gridCol w="293199"/>
                <a:gridCol w="293199"/>
                <a:gridCol w="293199"/>
                <a:gridCol w="293199"/>
                <a:gridCol w="772771"/>
              </a:tblGrid>
              <a:tr h="4422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Shift</a:t>
                      </a:r>
                      <a:endParaRPr lang="en-IN" sz="1050" b="1" kern="1200" dirty="0" smtClean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ctr"/>
                      <a:endParaRPr lang="en-IN" sz="1050" b="1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b</a:t>
                      </a:r>
                      <a:r>
                        <a:rPr lang="en-IN" sz="1050" b="1" baseline="-250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in</a:t>
                      </a:r>
                      <a:endParaRPr lang="en-IN" sz="1050" b="1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b</a:t>
                      </a:r>
                      <a:r>
                        <a:rPr lang="en-IN" sz="1050" b="1" baseline="-250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b</a:t>
                      </a:r>
                      <a:r>
                        <a:rPr lang="en-IN" sz="1050" b="1" baseline="-250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b</a:t>
                      </a:r>
                      <a:r>
                        <a:rPr lang="en-IN" sz="1050" b="1" baseline="-250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2</a:t>
                      </a:r>
                      <a:endParaRPr lang="en-IN" sz="1050" b="1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b</a:t>
                      </a:r>
                      <a:r>
                        <a:rPr lang="en-IN" sz="1050" b="1" baseline="-250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f</a:t>
                      </a:r>
                      <a:endParaRPr lang="en-IN" sz="1050" b="1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1" dirty="0" err="1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s</a:t>
                      </a:r>
                      <a:r>
                        <a:rPr lang="en-IN" sz="1050" b="1" baseline="-25000" dirty="0" err="1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d</a:t>
                      </a:r>
                      <a:endParaRPr lang="en-IN" sz="1050" b="1" kern="1200" dirty="0" smtClean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d</a:t>
                      </a:r>
                      <a:r>
                        <a:rPr lang="en-IN" sz="1050" b="1" baseline="-250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0</a:t>
                      </a:r>
                      <a:endParaRPr lang="en-IN" sz="1050" b="1" dirty="0" smtClean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  <a:p>
                      <a:pPr algn="ctr"/>
                      <a:endParaRPr lang="en-IN" sz="1050" b="1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d</a:t>
                      </a:r>
                      <a:r>
                        <a:rPr lang="en-IN" sz="1050" b="1" baseline="-250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1</a:t>
                      </a:r>
                      <a:endParaRPr lang="en-IN" sz="1050" b="1" dirty="0" smtClean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  <a:p>
                      <a:pPr algn="ctr"/>
                      <a:endParaRPr lang="en-IN" sz="1050" b="1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d</a:t>
                      </a:r>
                      <a:r>
                        <a:rPr lang="en-IN" sz="1050" b="1" baseline="-250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2</a:t>
                      </a:r>
                      <a:endParaRPr lang="en-IN" sz="1050" b="1" dirty="0" smtClean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  <a:p>
                      <a:pPr algn="ctr"/>
                      <a:endParaRPr lang="en-IN" sz="1050" b="1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d</a:t>
                      </a:r>
                      <a:r>
                        <a:rPr lang="en-IN" sz="1050" b="1" baseline="-250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3</a:t>
                      </a:r>
                      <a:endParaRPr lang="en-IN" sz="1050" b="1" dirty="0" smtClean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  <a:p>
                      <a:pPr algn="ctr"/>
                      <a:endParaRPr lang="en-IN" sz="1050" b="1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d</a:t>
                      </a:r>
                      <a:r>
                        <a:rPr lang="en-IN" sz="1050" b="1" baseline="-250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4</a:t>
                      </a:r>
                      <a:endParaRPr lang="en-IN" sz="1050" b="1" dirty="0" smtClean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d</a:t>
                      </a:r>
                      <a:r>
                        <a:rPr lang="en-IN" sz="1050" b="1" baseline="-250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5</a:t>
                      </a:r>
                      <a:endParaRPr lang="en-IN" sz="1050" b="1" dirty="0" smtClean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  <a:p>
                      <a:pPr algn="ctr"/>
                      <a:endParaRPr lang="en-IN" sz="1050" b="1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d</a:t>
                      </a:r>
                      <a:r>
                        <a:rPr lang="en-IN" sz="1050" b="1" baseline="-250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6</a:t>
                      </a:r>
                      <a:endParaRPr lang="en-IN" sz="1050" b="1" dirty="0" smtClean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  <a:p>
                      <a:pPr algn="ctr"/>
                      <a:endParaRPr lang="en-IN" sz="1050" b="1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c</a:t>
                      </a:r>
                      <a:r>
                        <a:rPr lang="en-IN" sz="1050" b="1" baseline="-250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c</a:t>
                      </a:r>
                      <a:r>
                        <a:rPr lang="en-IN" sz="1050" b="1" baseline="-250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c</a:t>
                      </a:r>
                      <a:r>
                        <a:rPr lang="en-IN" sz="1050" b="1" baseline="-250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2</a:t>
                      </a:r>
                      <a:endParaRPr lang="en-IN" sz="1050" b="1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c</a:t>
                      </a:r>
                      <a:r>
                        <a:rPr lang="en-IN" sz="1050" b="1" baseline="-250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3</a:t>
                      </a:r>
                      <a:endParaRPr lang="en-IN" sz="1050" b="1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c</a:t>
                      </a:r>
                      <a:r>
                        <a:rPr lang="en-IN" sz="1050" b="1" baseline="-250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4</a:t>
                      </a:r>
                      <a:endParaRPr lang="en-IN" sz="1050" b="1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c</a:t>
                      </a:r>
                      <a:r>
                        <a:rPr lang="en-IN" sz="1050" b="1" baseline="-250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5</a:t>
                      </a:r>
                      <a:endParaRPr lang="en-IN" sz="1050" b="1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c</a:t>
                      </a:r>
                      <a:r>
                        <a:rPr lang="en-IN" sz="1050" b="1" baseline="-250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6</a:t>
                      </a:r>
                      <a:endParaRPr lang="en-IN" sz="1050" b="1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  <a:ea typeface="Verdana" pitchFamily="34" charset="0"/>
                          <a:cs typeface="Verdana" pitchFamily="34" charset="0"/>
                        </a:rPr>
                        <a:t>s(x)</a:t>
                      </a:r>
                      <a:endParaRPr lang="en-IN" sz="1050" b="1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2A7E"/>
                    </a:solidFill>
                  </a:tcPr>
                </a:tc>
              </a:tr>
              <a:tr h="264719"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64719"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64719"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x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64719"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x</a:t>
                      </a:r>
                      <a:r>
                        <a:rPr lang="en-IN" sz="1050" b="1" baseline="30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 </a:t>
                      </a:r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+ 1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64719"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DE0000">
                            <a:tint val="66000"/>
                            <a:satMod val="160000"/>
                          </a:srgbClr>
                        </a:gs>
                        <a:gs pos="50000">
                          <a:srgbClr val="DE0000">
                            <a:tint val="44500"/>
                            <a:satMod val="160000"/>
                          </a:srgbClr>
                        </a:gs>
                        <a:gs pos="100000">
                          <a:srgbClr val="DE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rgbClr val="DE0000">
                            <a:tint val="66000"/>
                            <a:satMod val="160000"/>
                          </a:srgbClr>
                        </a:gs>
                        <a:gs pos="50000">
                          <a:srgbClr val="DE0000">
                            <a:tint val="44500"/>
                            <a:satMod val="160000"/>
                          </a:srgbClr>
                        </a:gs>
                        <a:gs pos="100000">
                          <a:srgbClr val="DE000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64719"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DE0000">
                            <a:tint val="66000"/>
                            <a:satMod val="160000"/>
                          </a:srgbClr>
                        </a:gs>
                        <a:gs pos="50000">
                          <a:srgbClr val="DE0000">
                            <a:tint val="44500"/>
                            <a:satMod val="160000"/>
                          </a:srgbClr>
                        </a:gs>
                        <a:gs pos="100000">
                          <a:srgbClr val="DE000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64719"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DE0000">
                            <a:tint val="66000"/>
                            <a:satMod val="160000"/>
                          </a:srgbClr>
                        </a:gs>
                        <a:gs pos="50000">
                          <a:srgbClr val="DE0000">
                            <a:tint val="44500"/>
                            <a:satMod val="160000"/>
                          </a:srgbClr>
                        </a:gs>
                        <a:gs pos="100000">
                          <a:srgbClr val="DE000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64719"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rgbClr val="3399FF">
                            <a:tint val="66000"/>
                            <a:satMod val="160000"/>
                          </a:srgbClr>
                        </a:gs>
                        <a:gs pos="50000">
                          <a:srgbClr val="3399FF">
                            <a:tint val="44500"/>
                            <a:satMod val="160000"/>
                          </a:srgbClr>
                        </a:gs>
                        <a:gs pos="100000">
                          <a:srgbClr val="3399FF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3399FF">
                            <a:tint val="66000"/>
                            <a:satMod val="160000"/>
                          </a:srgbClr>
                        </a:gs>
                        <a:gs pos="50000">
                          <a:srgbClr val="3399FF">
                            <a:tint val="44500"/>
                            <a:satMod val="160000"/>
                          </a:srgbClr>
                        </a:gs>
                        <a:gs pos="100000">
                          <a:srgbClr val="3399FF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3399FF">
                            <a:tint val="66000"/>
                            <a:satMod val="160000"/>
                          </a:srgbClr>
                        </a:gs>
                        <a:gs pos="50000">
                          <a:srgbClr val="3399FF">
                            <a:tint val="44500"/>
                            <a:satMod val="160000"/>
                          </a:srgbClr>
                        </a:gs>
                        <a:gs pos="100000">
                          <a:srgbClr val="3399FF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DE0000">
                            <a:tint val="66000"/>
                            <a:satMod val="160000"/>
                          </a:srgbClr>
                        </a:gs>
                        <a:gs pos="50000">
                          <a:srgbClr val="DE0000">
                            <a:tint val="44500"/>
                            <a:satMod val="160000"/>
                          </a:srgbClr>
                        </a:gs>
                        <a:gs pos="100000">
                          <a:srgbClr val="DE000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x</a:t>
                      </a:r>
                      <a:r>
                        <a:rPr lang="en-IN" sz="1050" b="1" baseline="30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IN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+ 1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64719"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i="0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i="0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i="0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DE0000">
                            <a:tint val="66000"/>
                            <a:satMod val="160000"/>
                          </a:srgbClr>
                        </a:gs>
                        <a:gs pos="50000">
                          <a:srgbClr val="DE0000">
                            <a:tint val="44500"/>
                            <a:satMod val="160000"/>
                          </a:srgbClr>
                        </a:gs>
                        <a:gs pos="100000">
                          <a:srgbClr val="DE000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x</a:t>
                      </a:r>
                      <a:r>
                        <a:rPr lang="en-IN" sz="1050" b="1" baseline="30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r>
                        <a:rPr lang="en-US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+ x 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64719"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i="0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i="0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i="0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DE0000">
                            <a:tint val="66000"/>
                            <a:satMod val="160000"/>
                          </a:srgbClr>
                        </a:gs>
                        <a:gs pos="50000">
                          <a:srgbClr val="DE0000">
                            <a:tint val="44500"/>
                            <a:satMod val="160000"/>
                          </a:srgbClr>
                        </a:gs>
                        <a:gs pos="100000">
                          <a:srgbClr val="DE000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x</a:t>
                      </a:r>
                      <a:r>
                        <a:rPr lang="en-IN" sz="1050" b="1" baseline="30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+x+1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64719"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i="0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rgbClr val="3399FF">
                            <a:tint val="66000"/>
                            <a:satMod val="160000"/>
                          </a:srgbClr>
                        </a:gs>
                        <a:gs pos="50000">
                          <a:srgbClr val="3399FF">
                            <a:tint val="44500"/>
                            <a:satMod val="160000"/>
                          </a:srgbClr>
                        </a:gs>
                        <a:gs pos="100000">
                          <a:srgbClr val="3399FF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i="0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3399FF">
                            <a:tint val="66000"/>
                            <a:satMod val="160000"/>
                          </a:srgbClr>
                        </a:gs>
                        <a:gs pos="50000">
                          <a:srgbClr val="3399FF">
                            <a:tint val="44500"/>
                            <a:satMod val="160000"/>
                          </a:srgbClr>
                        </a:gs>
                        <a:gs pos="100000">
                          <a:srgbClr val="3399FF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i="0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3399FF">
                            <a:tint val="66000"/>
                            <a:satMod val="160000"/>
                          </a:srgbClr>
                        </a:gs>
                        <a:gs pos="50000">
                          <a:srgbClr val="3399FF">
                            <a:tint val="44500"/>
                            <a:satMod val="160000"/>
                          </a:srgbClr>
                        </a:gs>
                        <a:gs pos="100000">
                          <a:srgbClr val="3399FF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DE0000">
                            <a:tint val="66000"/>
                            <a:satMod val="160000"/>
                          </a:srgbClr>
                        </a:gs>
                        <a:gs pos="50000">
                          <a:srgbClr val="DE0000">
                            <a:tint val="44500"/>
                            <a:satMod val="160000"/>
                          </a:srgbClr>
                        </a:gs>
                        <a:gs pos="100000">
                          <a:srgbClr val="DE000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x</a:t>
                      </a:r>
                      <a:r>
                        <a:rPr lang="en-IN" sz="1050" b="1" baseline="30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r>
                        <a:rPr lang="en-US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+ 1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64719"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i="0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i="0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i="0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rgbClr val="3399FF">
                            <a:tint val="66000"/>
                            <a:satMod val="160000"/>
                          </a:srgbClr>
                        </a:gs>
                        <a:gs pos="50000">
                          <a:srgbClr val="3399FF">
                            <a:tint val="44500"/>
                            <a:satMod val="160000"/>
                          </a:srgbClr>
                        </a:gs>
                        <a:gs pos="100000">
                          <a:srgbClr val="3399FF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64719"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12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i="0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i="0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i="0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3399FF">
                            <a:tint val="66000"/>
                            <a:satMod val="160000"/>
                          </a:srgbClr>
                        </a:gs>
                        <a:gs pos="50000">
                          <a:srgbClr val="3399FF">
                            <a:tint val="44500"/>
                            <a:satMod val="160000"/>
                          </a:srgbClr>
                        </a:gs>
                        <a:gs pos="100000">
                          <a:srgbClr val="3399FF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x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64720"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13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i="0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i="0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i="0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3399FF">
                            <a:tint val="66000"/>
                            <a:satMod val="160000"/>
                          </a:srgbClr>
                        </a:gs>
                        <a:gs pos="50000">
                          <a:srgbClr val="3399FF">
                            <a:tint val="44500"/>
                            <a:satMod val="160000"/>
                          </a:srgbClr>
                        </a:gs>
                        <a:gs pos="100000">
                          <a:srgbClr val="3399FF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x</a:t>
                      </a:r>
                      <a:r>
                        <a:rPr lang="en-IN" sz="1050" b="1" baseline="30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64719"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14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i="0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i="0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i="0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3399FF">
                            <a:tint val="66000"/>
                            <a:satMod val="160000"/>
                          </a:srgbClr>
                        </a:gs>
                        <a:gs pos="50000">
                          <a:srgbClr val="3399FF">
                            <a:tint val="44500"/>
                            <a:satMod val="160000"/>
                          </a:srgbClr>
                        </a:gs>
                        <a:gs pos="100000">
                          <a:srgbClr val="3399FF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x + 1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571472" y="3543858"/>
            <a:ext cx="5000660" cy="2851616"/>
            <a:chOff x="761283" y="3543858"/>
            <a:chExt cx="5000660" cy="2851616"/>
          </a:xfrm>
        </p:grpSpPr>
        <p:grpSp>
          <p:nvGrpSpPr>
            <p:cNvPr id="13" name="Group 12"/>
            <p:cNvGrpSpPr/>
            <p:nvPr/>
          </p:nvGrpSpPr>
          <p:grpSpPr>
            <a:xfrm>
              <a:off x="761283" y="3543858"/>
              <a:ext cx="5000660" cy="2851616"/>
              <a:chOff x="761283" y="3543858"/>
              <a:chExt cx="5000660" cy="2851616"/>
            </a:xfrm>
          </p:grpSpPr>
          <p:pic>
            <p:nvPicPr>
              <p:cNvPr id="8194" name="Picture 2"/>
              <p:cNvPicPr>
                <a:picLocks noChangeAspect="1" noChangeArrowheads="1"/>
              </p:cNvPicPr>
              <p:nvPr/>
            </p:nvPicPr>
            <p:blipFill>
              <a:blip r:embed="rId2">
                <a:lum contrast="8000"/>
              </a:blip>
              <a:srcRect l="17368" t="22002" r="12581" b="11989"/>
              <a:stretch>
                <a:fillRect/>
              </a:stretch>
            </p:blipFill>
            <p:spPr bwMode="auto">
              <a:xfrm rot="-60000">
                <a:off x="761283" y="3543858"/>
                <a:ext cx="5000660" cy="28516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1" name="Rectangle 10"/>
              <p:cNvSpPr/>
              <p:nvPr/>
            </p:nvSpPr>
            <p:spPr>
              <a:xfrm>
                <a:off x="928662" y="5143512"/>
                <a:ext cx="214314" cy="11430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 rot="16200000" flipH="1">
              <a:off x="688156" y="5688824"/>
              <a:ext cx="957266" cy="95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5720" y="941405"/>
            <a:ext cx="9144000" cy="4130669"/>
          </a:xfrm>
        </p:spPr>
        <p:txBody>
          <a:bodyPr/>
          <a:lstStyle/>
          <a:p>
            <a:pPr marL="342900" lvl="5" indent="-342900" fontAlgn="base">
              <a:spcAft>
                <a:spcPct val="0"/>
              </a:spcAft>
              <a:buSzPct val="60000"/>
              <a:buNone/>
            </a:pP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(7,4) 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cyclic code,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g(x) 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b="1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 x + 1</a:t>
            </a:r>
          </a:p>
          <a:p>
            <a:pPr marL="342900" lvl="5" indent="-342900" fontAlgn="base">
              <a:spcAft>
                <a:spcPct val="0"/>
              </a:spcAft>
              <a:buSzPct val="60000"/>
              <a:buNone/>
            </a:pP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Considering the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HIGHEST ERROR PATTERN   </a:t>
            </a:r>
            <a:r>
              <a:rPr lang="en-I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ie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  x</a:t>
            </a:r>
            <a:r>
              <a:rPr lang="en-IN" b="1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</a:p>
          <a:p>
            <a:pPr marL="342900" lvl="5" indent="-342900" fontAlgn="base">
              <a:spcAft>
                <a:spcPct val="0"/>
              </a:spcAft>
              <a:buSzPct val="60000"/>
              <a:buNone/>
            </a:pPr>
            <a:endParaRPr lang="en-IN" sz="800" b="1" baseline="30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728663" lvl="5" indent="-728663">
              <a:buNone/>
            </a:pP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Syndrome for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b="1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is 		</a:t>
            </a:r>
            <a:r>
              <a:rPr lang="en-I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  <a:r>
              <a:rPr lang="en-IN" baseline="-25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(x) = </a:t>
            </a:r>
            <a:r>
              <a:rPr lang="en-I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IN" baseline="-25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IN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(x)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x</a:t>
            </a:r>
            <a:r>
              <a:rPr lang="en-IN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endParaRPr lang="en-I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728663" lvl="5" indent="-728663">
              <a:buNone/>
            </a:pP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Syndrome for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b="1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for higher order input = </a:t>
            </a:r>
            <a:r>
              <a:rPr lang="en-IN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s’</a:t>
            </a:r>
            <a:r>
              <a:rPr lang="en-IN" b="1" baseline="-25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(x) 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IN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IN" b="1" baseline="-25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IN" b="1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(x)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b="1" baseline="30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IN" b="1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-k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b="1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</a:p>
          <a:p>
            <a:pPr marL="728663" lvl="5" indent="-728663">
              <a:buNone/>
            </a:pPr>
            <a:r>
              <a:rPr lang="en-IN" b="1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				 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I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IN" baseline="-25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IN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(x)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x</a:t>
            </a:r>
            <a:r>
              <a:rPr lang="en-IN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 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6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x</a:t>
            </a:r>
            <a:r>
              <a:rPr lang="en-IN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728663" lvl="5" indent="-728663">
              <a:buNone/>
            </a:pP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Normal error syndrome =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	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s(x) = </a:t>
            </a:r>
            <a:r>
              <a:rPr lang="en-I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IN" baseline="-25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IN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(x)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v(x) </a:t>
            </a:r>
          </a:p>
          <a:p>
            <a:pPr marL="728663" lvl="5" indent="-728663">
              <a:buNone/>
            </a:pP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Error syndrome for higher order input =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s’(x) 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IN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IN" b="1" baseline="-25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IN" b="1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(x)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[</a:t>
            </a:r>
            <a:r>
              <a:rPr lang="en-IN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b="1" baseline="30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IN" b="1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-k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v(x)] </a:t>
            </a:r>
            <a:endParaRPr lang="en-IN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lvl="5" indent="-342900" fontAlgn="base">
              <a:spcAft>
                <a:spcPct val="0"/>
              </a:spcAft>
              <a:buSzPct val="60000"/>
              <a:buNone/>
            </a:pPr>
            <a:endParaRPr lang="en-IN" b="1" baseline="30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lvl="5" indent="-342900" fontAlgn="base">
              <a:spcAft>
                <a:spcPct val="0"/>
              </a:spcAft>
              <a:buSzPct val="60000"/>
              <a:buNone/>
            </a:pP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406" y="0"/>
            <a:ext cx="8915400" cy="762000"/>
          </a:xfrm>
        </p:spPr>
        <p:txBody>
          <a:bodyPr/>
          <a:lstStyle/>
          <a:p>
            <a:r>
              <a:rPr lang="en-IN" sz="3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Meggitt</a:t>
            </a:r>
            <a:r>
              <a:rPr lang="en-IN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Decoder with Higher Order LFSR</a:t>
            </a:r>
            <a:endParaRPr lang="en-IN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CDA9C3-94B9-446B-B580-9AB940F5C552}" type="datetime4">
              <a:rPr lang="en-US" smtClean="0"/>
              <a:pPr>
                <a:defRPr/>
              </a:pPr>
              <a:t>December 13,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Department of CSE, IIT-ISM Dhanbad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3BED4-68EE-4242-97AD-BF2ECC5ACED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43570" y="4929198"/>
            <a:ext cx="292895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400" b="1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Figure</a:t>
            </a:r>
            <a:r>
              <a:rPr lang="en-IN" sz="1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 </a:t>
            </a:r>
            <a:r>
              <a:rPr lang="en-IN" sz="1400" b="1" i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lang="en-IN" sz="1400" b="1" i="1" dirty="0" err="1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Meggitt</a:t>
            </a:r>
            <a:r>
              <a:rPr lang="en-IN" sz="1400" b="1" i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Decoder with higher order input  for (7,4) cyclic code </a:t>
            </a:r>
            <a:endParaRPr lang="en-IN" sz="1400" b="1" i="1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650" y="0"/>
            <a:ext cx="8915400" cy="762000"/>
          </a:xfrm>
        </p:spPr>
        <p:txBody>
          <a:bodyPr/>
          <a:lstStyle/>
          <a:p>
            <a:r>
              <a:rPr lang="en-IN" sz="3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Meggitt</a:t>
            </a:r>
            <a:r>
              <a:rPr lang="en-IN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Decoder with Higher Order LFSR</a:t>
            </a:r>
            <a:endParaRPr lang="en-IN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CDA9C3-94B9-446B-B580-9AB940F5C552}" type="datetime4">
              <a:rPr lang="en-US" smtClean="0"/>
              <a:pPr>
                <a:defRPr/>
              </a:pPr>
              <a:t>December 13,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Department of CSE, IIT-ISM Dhanbad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3BED4-68EE-4242-97AD-BF2ECC5ACED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571472" y="928670"/>
            <a:ext cx="7858180" cy="5059363"/>
          </a:xfrm>
        </p:spPr>
        <p:txBody>
          <a:bodyPr/>
          <a:lstStyle/>
          <a:p>
            <a:pPr marL="342900" lvl="5" indent="-342900" fontAlgn="base">
              <a:spcAft>
                <a:spcPct val="0"/>
              </a:spcAft>
              <a:buSzPct val="60000"/>
              <a:buNone/>
            </a:pP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 an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(7,4) 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cyclic code, with	      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g(x) 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b="1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 x + 1</a:t>
            </a:r>
          </a:p>
          <a:p>
            <a:pPr marL="342900" lvl="5" indent="-342900" fontAlgn="base">
              <a:spcAft>
                <a:spcPct val="0"/>
              </a:spcAft>
              <a:buSzPct val="60000"/>
              <a:buNone/>
            </a:pP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Input: 		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v(x) </a:t>
            </a:r>
            <a:r>
              <a:rPr lang="en-I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b="1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 x</a:t>
            </a:r>
            <a:r>
              <a:rPr lang="en-IN" b="1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 x</a:t>
            </a:r>
            <a:r>
              <a:rPr lang="en-IN" b="1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 x + 1</a:t>
            </a:r>
          </a:p>
          <a:p>
            <a:endParaRPr lang="en-IN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44183" y="1873468"/>
          <a:ext cx="7856907" cy="4413052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490947"/>
                <a:gridCol w="350703"/>
                <a:gridCol w="350703"/>
                <a:gridCol w="350703"/>
                <a:gridCol w="350703"/>
                <a:gridCol w="350703"/>
                <a:gridCol w="350703"/>
                <a:gridCol w="341175"/>
                <a:gridCol w="367206"/>
                <a:gridCol w="367206"/>
                <a:gridCol w="367206"/>
                <a:gridCol w="293765"/>
                <a:gridCol w="328579"/>
                <a:gridCol w="337811"/>
                <a:gridCol w="326829"/>
                <a:gridCol w="293199"/>
                <a:gridCol w="293199"/>
                <a:gridCol w="293199"/>
                <a:gridCol w="293199"/>
                <a:gridCol w="293199"/>
                <a:gridCol w="293199"/>
                <a:gridCol w="772771"/>
              </a:tblGrid>
              <a:tr h="4422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Shift</a:t>
                      </a:r>
                      <a:endParaRPr lang="en-IN" sz="1050" b="1" kern="1200" dirty="0" smtClean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ctr"/>
                      <a:endParaRPr lang="en-IN" sz="1050" b="1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b</a:t>
                      </a:r>
                      <a:r>
                        <a:rPr lang="en-IN" sz="1050" b="1" baseline="-250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in</a:t>
                      </a:r>
                      <a:endParaRPr lang="en-IN" sz="1050" b="1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b</a:t>
                      </a:r>
                      <a:r>
                        <a:rPr lang="en-IN" sz="1050" b="1" baseline="-250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b</a:t>
                      </a:r>
                      <a:r>
                        <a:rPr lang="en-IN" sz="1050" b="1" baseline="-250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b</a:t>
                      </a:r>
                      <a:r>
                        <a:rPr lang="en-IN" sz="1050" b="1" baseline="-250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2</a:t>
                      </a:r>
                      <a:endParaRPr lang="en-IN" sz="1050" b="1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b</a:t>
                      </a:r>
                      <a:r>
                        <a:rPr lang="en-IN" sz="1050" b="1" baseline="-250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f</a:t>
                      </a:r>
                      <a:endParaRPr lang="en-IN" sz="1050" b="1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1" dirty="0" err="1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s</a:t>
                      </a:r>
                      <a:r>
                        <a:rPr lang="en-IN" sz="1050" b="1" baseline="-25000" dirty="0" err="1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d</a:t>
                      </a:r>
                      <a:endParaRPr lang="en-IN" sz="1050" b="1" kern="1200" dirty="0" smtClean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d</a:t>
                      </a:r>
                      <a:r>
                        <a:rPr lang="en-IN" sz="1050" b="1" baseline="-250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0</a:t>
                      </a:r>
                      <a:endParaRPr lang="en-IN" sz="1050" b="1" dirty="0" smtClean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  <a:p>
                      <a:pPr algn="ctr"/>
                      <a:endParaRPr lang="en-IN" sz="1050" b="1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d</a:t>
                      </a:r>
                      <a:r>
                        <a:rPr lang="en-IN" sz="1050" b="1" baseline="-250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1</a:t>
                      </a:r>
                      <a:endParaRPr lang="en-IN" sz="1050" b="1" dirty="0" smtClean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  <a:p>
                      <a:pPr algn="ctr"/>
                      <a:endParaRPr lang="en-IN" sz="1050" b="1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d</a:t>
                      </a:r>
                      <a:r>
                        <a:rPr lang="en-IN" sz="1050" b="1" baseline="-250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2</a:t>
                      </a:r>
                      <a:endParaRPr lang="en-IN" sz="1050" b="1" dirty="0" smtClean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  <a:p>
                      <a:pPr algn="ctr"/>
                      <a:endParaRPr lang="en-IN" sz="1050" b="1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d</a:t>
                      </a:r>
                      <a:r>
                        <a:rPr lang="en-IN" sz="1050" b="1" baseline="-250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3</a:t>
                      </a:r>
                      <a:endParaRPr lang="en-IN" sz="1050" b="1" dirty="0" smtClean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  <a:p>
                      <a:pPr algn="ctr"/>
                      <a:endParaRPr lang="en-IN" sz="1050" b="1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d</a:t>
                      </a:r>
                      <a:r>
                        <a:rPr lang="en-IN" sz="1050" b="1" baseline="-250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4</a:t>
                      </a:r>
                      <a:endParaRPr lang="en-IN" sz="1050" b="1" dirty="0" smtClean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</a:txBody>
                  <a:tcPr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d</a:t>
                      </a:r>
                      <a:r>
                        <a:rPr lang="en-IN" sz="1050" b="1" baseline="-250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5</a:t>
                      </a:r>
                      <a:endParaRPr lang="en-IN" sz="1050" b="1" dirty="0" smtClean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  <a:p>
                      <a:pPr algn="ctr"/>
                      <a:endParaRPr lang="en-IN" sz="1050" b="1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d</a:t>
                      </a:r>
                      <a:r>
                        <a:rPr lang="en-IN" sz="1050" b="1" baseline="-250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6</a:t>
                      </a:r>
                      <a:endParaRPr lang="en-IN" sz="1050" b="1" dirty="0" smtClean="0">
                        <a:solidFill>
                          <a:schemeClr val="bg1"/>
                        </a:solidFill>
                        <a:latin typeface="Arial Narrow" pitchFamily="34" charset="0"/>
                      </a:endParaRPr>
                    </a:p>
                    <a:p>
                      <a:pPr algn="ctr"/>
                      <a:endParaRPr lang="en-IN" sz="1050" b="1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c</a:t>
                      </a:r>
                      <a:r>
                        <a:rPr lang="en-IN" sz="1050" b="1" baseline="-250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c</a:t>
                      </a:r>
                      <a:r>
                        <a:rPr lang="en-IN" sz="1050" b="1" baseline="-250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c</a:t>
                      </a:r>
                      <a:r>
                        <a:rPr lang="en-IN" sz="1050" b="1" baseline="-250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2</a:t>
                      </a:r>
                      <a:endParaRPr lang="en-IN" sz="1050" b="1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c</a:t>
                      </a:r>
                      <a:r>
                        <a:rPr lang="en-IN" sz="1050" b="1" baseline="-250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3</a:t>
                      </a:r>
                      <a:endParaRPr lang="en-IN" sz="1050" b="1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c</a:t>
                      </a:r>
                      <a:r>
                        <a:rPr lang="en-IN" sz="1050" b="1" baseline="-250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4</a:t>
                      </a:r>
                      <a:endParaRPr lang="en-IN" sz="1050" b="1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c</a:t>
                      </a:r>
                      <a:r>
                        <a:rPr lang="en-IN" sz="1050" b="1" baseline="-250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5</a:t>
                      </a:r>
                      <a:endParaRPr lang="en-IN" sz="1050" b="1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c</a:t>
                      </a:r>
                      <a:r>
                        <a:rPr lang="en-IN" sz="1050" b="1" baseline="-25000" dirty="0" smtClean="0">
                          <a:solidFill>
                            <a:schemeClr val="bg1"/>
                          </a:solidFill>
                          <a:latin typeface="Arial Narrow" pitchFamily="34" charset="0"/>
                        </a:rPr>
                        <a:t>6</a:t>
                      </a:r>
                      <a:endParaRPr lang="en-IN" sz="1050" b="1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A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bg1"/>
                          </a:solidFill>
                          <a:latin typeface="Arial Narrow" pitchFamily="34" charset="0"/>
                          <a:ea typeface="Verdana" pitchFamily="34" charset="0"/>
                          <a:cs typeface="Verdana" pitchFamily="34" charset="0"/>
                        </a:rPr>
                        <a:t>s(x)</a:t>
                      </a:r>
                      <a:endParaRPr lang="en-IN" sz="1050" b="1" dirty="0">
                        <a:solidFill>
                          <a:schemeClr val="bg1"/>
                        </a:solidFill>
                        <a:latin typeface="Arial Narrow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2A7E"/>
                    </a:solidFill>
                  </a:tcPr>
                </a:tc>
              </a:tr>
              <a:tr h="264719"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64719"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x</a:t>
                      </a:r>
                      <a:r>
                        <a:rPr lang="en-IN" sz="1050" b="1" baseline="30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IN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+ 1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64719"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x</a:t>
                      </a:r>
                      <a:r>
                        <a:rPr lang="en-IN" sz="1050" b="1" baseline="30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 </a:t>
                      </a:r>
                      <a:r>
                        <a:rPr lang="en-IN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+ </a:t>
                      </a:r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x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64719"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x</a:t>
                      </a:r>
                      <a:r>
                        <a:rPr lang="en-IN" sz="1050" b="1" baseline="30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 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64719"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DE0000">
                            <a:tint val="66000"/>
                            <a:satMod val="160000"/>
                          </a:srgbClr>
                        </a:gs>
                        <a:gs pos="50000">
                          <a:srgbClr val="DE0000">
                            <a:tint val="44500"/>
                            <a:satMod val="160000"/>
                          </a:srgbClr>
                        </a:gs>
                        <a:gs pos="100000">
                          <a:srgbClr val="DE000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rgbClr val="DE0000">
                            <a:tint val="66000"/>
                            <a:satMod val="160000"/>
                          </a:srgbClr>
                        </a:gs>
                        <a:gs pos="50000">
                          <a:srgbClr val="DE0000">
                            <a:tint val="44500"/>
                            <a:satMod val="160000"/>
                          </a:srgbClr>
                        </a:gs>
                        <a:gs pos="100000">
                          <a:srgbClr val="DE000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64719"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DE0000">
                            <a:tint val="66000"/>
                            <a:satMod val="160000"/>
                          </a:srgbClr>
                        </a:gs>
                        <a:gs pos="50000">
                          <a:srgbClr val="DE0000">
                            <a:tint val="44500"/>
                            <a:satMod val="160000"/>
                          </a:srgbClr>
                        </a:gs>
                        <a:gs pos="100000">
                          <a:srgbClr val="DE000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64719"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DE0000">
                            <a:tint val="66000"/>
                            <a:satMod val="160000"/>
                          </a:srgbClr>
                        </a:gs>
                        <a:gs pos="50000">
                          <a:srgbClr val="DE0000">
                            <a:tint val="44500"/>
                            <a:satMod val="160000"/>
                          </a:srgbClr>
                        </a:gs>
                        <a:gs pos="100000">
                          <a:srgbClr val="DE000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x</a:t>
                      </a:r>
                      <a:r>
                        <a:rPr lang="en-IN" sz="1050" b="1" baseline="30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IN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+ 1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64719"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rgbClr val="3399FF">
                            <a:tint val="66000"/>
                            <a:satMod val="160000"/>
                          </a:srgbClr>
                        </a:gs>
                        <a:gs pos="50000">
                          <a:srgbClr val="3399FF">
                            <a:tint val="44500"/>
                            <a:satMod val="160000"/>
                          </a:srgbClr>
                        </a:gs>
                        <a:gs pos="100000">
                          <a:srgbClr val="3399FF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i="0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3399FF">
                            <a:tint val="66000"/>
                            <a:satMod val="160000"/>
                          </a:srgbClr>
                        </a:gs>
                        <a:gs pos="50000">
                          <a:srgbClr val="3399FF">
                            <a:tint val="44500"/>
                            <a:satMod val="160000"/>
                          </a:srgbClr>
                        </a:gs>
                        <a:gs pos="100000">
                          <a:srgbClr val="3399FF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3399FF">
                            <a:tint val="66000"/>
                            <a:satMod val="160000"/>
                          </a:srgbClr>
                        </a:gs>
                        <a:gs pos="50000">
                          <a:srgbClr val="3399FF">
                            <a:tint val="44500"/>
                            <a:satMod val="160000"/>
                          </a:srgbClr>
                        </a:gs>
                        <a:gs pos="100000">
                          <a:srgbClr val="3399FF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DE0000">
                            <a:tint val="66000"/>
                            <a:satMod val="160000"/>
                          </a:srgbClr>
                        </a:gs>
                        <a:gs pos="50000">
                          <a:srgbClr val="DE0000">
                            <a:tint val="44500"/>
                            <a:satMod val="160000"/>
                          </a:srgbClr>
                        </a:gs>
                        <a:gs pos="100000">
                          <a:srgbClr val="DE000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x</a:t>
                      </a:r>
                      <a:r>
                        <a:rPr lang="en-IN" sz="1050" b="1" baseline="30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r>
                        <a:rPr lang="en-US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+</a:t>
                      </a:r>
                      <a:r>
                        <a:rPr lang="en-IN" sz="1050" b="1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IN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 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64719"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i="0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i="0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i="0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DE0000">
                            <a:tint val="66000"/>
                            <a:satMod val="160000"/>
                          </a:srgbClr>
                        </a:gs>
                        <a:gs pos="50000">
                          <a:srgbClr val="DE0000">
                            <a:tint val="44500"/>
                            <a:satMod val="160000"/>
                          </a:srgbClr>
                        </a:gs>
                        <a:gs pos="100000">
                          <a:srgbClr val="DE000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64719"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i="0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i="0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i="0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DE0000">
                            <a:tint val="66000"/>
                            <a:satMod val="160000"/>
                          </a:srgbClr>
                        </a:gs>
                        <a:gs pos="50000">
                          <a:srgbClr val="DE0000">
                            <a:tint val="44500"/>
                            <a:satMod val="160000"/>
                          </a:srgbClr>
                        </a:gs>
                        <a:gs pos="100000">
                          <a:srgbClr val="DE000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x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64719"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i="0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rgbClr val="3399FF">
                            <a:tint val="66000"/>
                            <a:satMod val="160000"/>
                          </a:srgbClr>
                        </a:gs>
                        <a:gs pos="50000">
                          <a:srgbClr val="3399FF">
                            <a:tint val="44500"/>
                            <a:satMod val="160000"/>
                          </a:srgbClr>
                        </a:gs>
                        <a:gs pos="100000">
                          <a:srgbClr val="3399FF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i="0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3399FF">
                            <a:tint val="66000"/>
                            <a:satMod val="160000"/>
                          </a:srgbClr>
                        </a:gs>
                        <a:gs pos="50000">
                          <a:srgbClr val="3399FF">
                            <a:tint val="44500"/>
                            <a:satMod val="160000"/>
                          </a:srgbClr>
                        </a:gs>
                        <a:gs pos="100000">
                          <a:srgbClr val="3399FF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i="0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3399FF">
                            <a:tint val="66000"/>
                            <a:satMod val="160000"/>
                          </a:srgbClr>
                        </a:gs>
                        <a:gs pos="50000">
                          <a:srgbClr val="3399FF">
                            <a:tint val="44500"/>
                            <a:satMod val="160000"/>
                          </a:srgbClr>
                        </a:gs>
                        <a:gs pos="100000">
                          <a:srgbClr val="3399FF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DE0000">
                            <a:tint val="66000"/>
                            <a:satMod val="160000"/>
                          </a:srgbClr>
                        </a:gs>
                        <a:gs pos="50000">
                          <a:srgbClr val="DE0000">
                            <a:tint val="44500"/>
                            <a:satMod val="160000"/>
                          </a:srgbClr>
                        </a:gs>
                        <a:gs pos="100000">
                          <a:srgbClr val="DE000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x</a:t>
                      </a:r>
                      <a:r>
                        <a:rPr lang="en-IN" sz="1050" b="1" baseline="30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endParaRPr lang="en-IN" sz="1050" b="1" kern="1200" dirty="0" smtClean="0">
                        <a:solidFill>
                          <a:schemeClr val="tx1"/>
                        </a:solidFill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64719"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i="0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i="0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i="0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rgbClr val="3399FF">
                            <a:tint val="66000"/>
                            <a:satMod val="160000"/>
                          </a:srgbClr>
                        </a:gs>
                        <a:gs pos="50000">
                          <a:srgbClr val="3399FF">
                            <a:tint val="44500"/>
                            <a:satMod val="160000"/>
                          </a:srgbClr>
                        </a:gs>
                        <a:gs pos="100000">
                          <a:srgbClr val="3399FF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x</a:t>
                      </a:r>
                      <a:r>
                        <a:rPr lang="en-IN" sz="1050" b="1" baseline="30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en-IN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+ 1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64719"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12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i="0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i="0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i="0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3399FF">
                            <a:tint val="66000"/>
                            <a:satMod val="160000"/>
                          </a:srgbClr>
                        </a:gs>
                        <a:gs pos="50000">
                          <a:srgbClr val="3399FF">
                            <a:tint val="44500"/>
                            <a:satMod val="160000"/>
                          </a:srgbClr>
                        </a:gs>
                        <a:gs pos="100000">
                          <a:srgbClr val="3399FF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x</a:t>
                      </a:r>
                      <a:r>
                        <a:rPr lang="en-IN" sz="1050" b="1" baseline="30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 </a:t>
                      </a:r>
                      <a:r>
                        <a:rPr lang="en-IN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+ </a:t>
                      </a:r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x</a:t>
                      </a:r>
                      <a:endParaRPr lang="en-IN" sz="1050" b="1" kern="1200" dirty="0">
                        <a:solidFill>
                          <a:schemeClr val="tx1"/>
                        </a:solidFill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64720"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13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i="0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i="0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i="0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3399FF">
                            <a:tint val="66000"/>
                            <a:satMod val="160000"/>
                          </a:srgbClr>
                        </a:gs>
                        <a:gs pos="50000">
                          <a:srgbClr val="3399FF">
                            <a:tint val="44500"/>
                            <a:satMod val="160000"/>
                          </a:srgbClr>
                        </a:gs>
                        <a:gs pos="100000">
                          <a:srgbClr val="3399FF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x</a:t>
                      </a:r>
                      <a:r>
                        <a:rPr lang="en-IN" sz="1050" b="1" baseline="30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 </a:t>
                      </a:r>
                      <a:r>
                        <a:rPr lang="en-IN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+</a:t>
                      </a:r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x</a:t>
                      </a:r>
                      <a:r>
                        <a:rPr lang="en-IN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+1</a:t>
                      </a:r>
                      <a:endParaRPr lang="en-IN" sz="1050" b="1" kern="1200" dirty="0">
                        <a:solidFill>
                          <a:schemeClr val="tx1"/>
                        </a:solidFill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64719"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14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i="0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i="0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i="0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i="0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3399FF">
                            <a:tint val="66000"/>
                            <a:satMod val="160000"/>
                          </a:srgbClr>
                        </a:gs>
                        <a:gs pos="50000">
                          <a:srgbClr val="3399FF">
                            <a:tint val="44500"/>
                            <a:satMod val="160000"/>
                          </a:srgbClr>
                        </a:gs>
                        <a:gs pos="100000">
                          <a:srgbClr val="3399FF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0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solidFill>
                            <a:schemeClr val="tx1"/>
                          </a:solidFill>
                          <a:latin typeface="+mj-lt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IN" sz="1050" b="1" dirty="0">
                        <a:solidFill>
                          <a:schemeClr val="tx1"/>
                        </a:solidFill>
                        <a:latin typeface="+mj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gradFill flip="none" rotWithShape="1">
                      <a:gsLst>
                        <a:gs pos="0">
                          <a:srgbClr val="00B050">
                            <a:tint val="66000"/>
                            <a:satMod val="160000"/>
                          </a:srgbClr>
                        </a:gs>
                        <a:gs pos="50000">
                          <a:srgbClr val="00B050">
                            <a:tint val="44500"/>
                            <a:satMod val="160000"/>
                          </a:srgbClr>
                        </a:gs>
                        <a:gs pos="100000">
                          <a:srgbClr val="00B05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x</a:t>
                      </a:r>
                      <a:r>
                        <a:rPr lang="en-IN" sz="1050" b="1" baseline="300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 </a:t>
                      </a:r>
                      <a:r>
                        <a:rPr lang="en-IN" sz="1050" b="1" kern="1200" dirty="0" smtClean="0">
                          <a:solidFill>
                            <a:schemeClr val="tx1"/>
                          </a:solidFill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+ </a:t>
                      </a:r>
                      <a:r>
                        <a:rPr lang="en-IN" sz="1050" b="1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x</a:t>
                      </a:r>
                      <a:endParaRPr lang="en-IN" sz="1050" b="1" kern="1200" dirty="0">
                        <a:solidFill>
                          <a:schemeClr val="tx1"/>
                        </a:solidFill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222" y="1478159"/>
            <a:ext cx="8429684" cy="457203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Every cyclic codeword can be represented as a polynomial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n-IN" sz="9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 an </a:t>
            </a: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IN" sz="22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n,k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cyclic code,</a:t>
            </a:r>
          </a:p>
          <a:p>
            <a:pPr>
              <a:buClr>
                <a:srgbClr val="FF0000"/>
              </a:buClr>
              <a:buNone/>
              <a:defRPr/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Maximum degree of codeword=</a:t>
            </a: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n-1</a:t>
            </a:r>
          </a:p>
          <a:p>
            <a:pPr>
              <a:buClr>
                <a:srgbClr val="FF0000"/>
              </a:buClr>
              <a:buNone/>
              <a:defRPr/>
            </a:pPr>
            <a:endParaRPr lang="en-IN" sz="2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Polynomial representation of C=(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n-1, ..., 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2,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1,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is :</a:t>
            </a:r>
          </a:p>
          <a:p>
            <a:pPr algn="ctr">
              <a:lnSpc>
                <a:spcPct val="200000"/>
              </a:lnSpc>
              <a:buClr>
                <a:srgbClr val="FF0000"/>
              </a:buClr>
              <a:buNone/>
              <a:defRPr/>
            </a:pPr>
            <a:r>
              <a:rPr lang="en-US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c(x)= </a:t>
            </a: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en-IN" sz="2200" b="1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n-1</a:t>
            </a: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sz="2200" b="1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n-1</a:t>
            </a: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+</a:t>
            </a:r>
            <a:r>
              <a:rPr lang="en-IN" sz="2200" b="1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…</a:t>
            </a: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 c</a:t>
            </a:r>
            <a:r>
              <a:rPr lang="en-IN" sz="2200" b="1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sz="2200" b="1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 </a:t>
            </a: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 c</a:t>
            </a:r>
            <a:r>
              <a:rPr lang="en-IN" sz="2200" b="1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 + c</a:t>
            </a:r>
            <a:r>
              <a:rPr lang="en-IN" sz="2200" b="1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endParaRPr lang="en-IN" sz="2200" b="1" baseline="30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>
              <a:lnSpc>
                <a:spcPct val="200000"/>
              </a:lnSpc>
              <a:buClr>
                <a:srgbClr val="FF0000"/>
              </a:buClr>
              <a:buNone/>
              <a:defRPr/>
            </a:pPr>
            <a:endParaRPr lang="en-IN" sz="2200" b="1" baseline="30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32" y="23794"/>
            <a:ext cx="8915400" cy="762000"/>
          </a:xfrm>
        </p:spPr>
        <p:txBody>
          <a:bodyPr/>
          <a:lstStyle/>
          <a:p>
            <a:pPr algn="just"/>
            <a:r>
              <a:rPr lang="en-IN" sz="3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Algebraic Description of Cyclic Code</a:t>
            </a:r>
            <a:endParaRPr lang="en-IN" sz="3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just">
              <a:defRPr/>
            </a:pPr>
            <a:fld id="{5ACDA9C3-94B9-446B-B580-9AB940F5C552}" type="datetime4">
              <a:rPr lang="en-US" smtClean="0"/>
              <a:pPr algn="just">
                <a:defRPr/>
              </a:pPr>
              <a:t>December 13,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>
              <a:defRPr/>
            </a:pPr>
            <a:r>
              <a:rPr lang="en-IN" smtClean="0"/>
              <a:t>Department of CSE, IIT-ISM Dhanbad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just">
              <a:defRPr/>
            </a:pPr>
            <a:fld id="{F463BED4-68EE-4242-97AD-BF2ECC5ACED5}" type="slidenum">
              <a:rPr lang="en-US" smtClean="0"/>
              <a:pPr algn="just">
                <a:defRPr/>
              </a:pPr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85852" y="4857760"/>
            <a:ext cx="6643734" cy="642942"/>
          </a:xfrm>
          <a:prstGeom prst="rect">
            <a:avLst/>
          </a:prstGeom>
          <a:noFill/>
          <a:ln>
            <a:solidFill>
              <a:srgbClr val="333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6280" y="1000108"/>
            <a:ext cx="8382000" cy="5572164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I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Non-systematic codeword</a:t>
            </a:r>
          </a:p>
          <a:p>
            <a:pPr algn="ctr">
              <a:lnSpc>
                <a:spcPct val="150000"/>
              </a:lnSpc>
              <a:buNone/>
            </a:pPr>
            <a:r>
              <a:rPr lang="en-I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c(x) = </a:t>
            </a:r>
            <a:r>
              <a:rPr lang="en-IN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I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(x).g(x)</a:t>
            </a:r>
          </a:p>
          <a:p>
            <a:pPr algn="ctr">
              <a:lnSpc>
                <a:spcPct val="150000"/>
              </a:lnSpc>
              <a:buNone/>
            </a:pPr>
            <a:endParaRPr lang="en-IN" sz="7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Systematic codeword</a:t>
            </a:r>
          </a:p>
          <a:p>
            <a:pPr algn="ctr">
              <a:lnSpc>
                <a:spcPct val="150000"/>
              </a:lnSpc>
              <a:buNone/>
            </a:pPr>
            <a:r>
              <a:rPr lang="en-I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c(x) = </a:t>
            </a:r>
            <a:r>
              <a:rPr lang="en-IN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sz="2400" b="1" baseline="30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IN" sz="2400" b="1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-k </a:t>
            </a:r>
            <a:r>
              <a:rPr lang="en-I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IN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I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(x) + R </a:t>
            </a:r>
            <a:r>
              <a:rPr lang="en-IN" sz="2400" b="1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g(x) </a:t>
            </a:r>
            <a:r>
              <a:rPr lang="en-IN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sz="2400" b="1" baseline="30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IN" sz="2400" b="1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-k</a:t>
            </a:r>
            <a:r>
              <a:rPr lang="en-I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. </a:t>
            </a:r>
            <a:r>
              <a:rPr lang="en-IN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I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(x)</a:t>
            </a:r>
          </a:p>
          <a:p>
            <a:pPr algn="ctr">
              <a:buNone/>
            </a:pPr>
            <a:r>
              <a:rPr lang="en-IN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endParaRPr lang="en-IN" sz="1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indent="17463">
              <a:buNone/>
            </a:pPr>
            <a:r>
              <a:rPr lang="en-IN" sz="200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Steps to Find Systematic Codeword:</a:t>
            </a:r>
          </a:p>
          <a:p>
            <a:pPr marL="1684338" indent="-514350">
              <a:buFont typeface="+mj-lt"/>
              <a:buAutoNum type="arabicParenR"/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v(x) = </a:t>
            </a:r>
            <a:r>
              <a:rPr lang="en-IN" sz="2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sz="2200" baseline="30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IN" sz="2200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-k 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IN" sz="2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(x)</a:t>
            </a:r>
          </a:p>
          <a:p>
            <a:pPr marL="1684338" indent="-514350">
              <a:buFont typeface="+mj-lt"/>
              <a:buAutoNum type="arabicParenR"/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r(x)= R 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g(x) </a:t>
            </a:r>
            <a:r>
              <a:rPr lang="en-IN" sz="2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sz="2200" baseline="30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IN" sz="2200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-k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. </a:t>
            </a:r>
            <a:r>
              <a:rPr lang="en-IN" sz="2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(x)</a:t>
            </a:r>
          </a:p>
          <a:p>
            <a:pPr marL="1684338" indent="-514350">
              <a:buFont typeface="+mj-lt"/>
              <a:buAutoNum type="arabicParenR"/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c(x) = v(x) + r(x)</a:t>
            </a:r>
          </a:p>
          <a:p>
            <a:pPr marL="1684338" indent="-514350">
              <a:buNone/>
            </a:pPr>
            <a:endParaRPr lang="en-IN" sz="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IN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where, 	g(x) is </a:t>
            </a: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Generator Polynomial</a:t>
            </a:r>
          </a:p>
          <a:p>
            <a:pPr>
              <a:buNone/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en-IN" sz="2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(x) is </a:t>
            </a: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Information Polynomial</a:t>
            </a:r>
            <a:endParaRPr lang="en-IN" sz="22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7158" y="0"/>
            <a:ext cx="8558242" cy="762000"/>
          </a:xfrm>
        </p:spPr>
        <p:txBody>
          <a:bodyPr/>
          <a:lstStyle/>
          <a:p>
            <a:r>
              <a:rPr lang="en-IN" dirty="0" smtClean="0"/>
              <a:t>Cyclic Codes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CDA9C3-94B9-446B-B580-9AB940F5C552}" type="datetime4">
              <a:rPr lang="en-US" smtClean="0"/>
              <a:pPr>
                <a:defRPr/>
              </a:pPr>
              <a:t>December 13,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Department of CSE, IIT-ISM Dhanbad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3BED4-68EE-4242-97AD-BF2ECC5ACE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4492" y="1556864"/>
            <a:ext cx="3429024" cy="500066"/>
          </a:xfrm>
          <a:prstGeom prst="rect">
            <a:avLst/>
          </a:prstGeom>
          <a:noFill/>
          <a:ln>
            <a:solidFill>
              <a:srgbClr val="333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470186" y="2771310"/>
            <a:ext cx="6429420" cy="571504"/>
          </a:xfrm>
          <a:prstGeom prst="rect">
            <a:avLst/>
          </a:prstGeom>
          <a:noFill/>
          <a:ln>
            <a:solidFill>
              <a:srgbClr val="333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874713"/>
            <a:ext cx="7981976" cy="4697427"/>
          </a:xfrm>
        </p:spPr>
        <p:txBody>
          <a:bodyPr/>
          <a:lstStyle/>
          <a:p>
            <a:pPr algn="just"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q"/>
            </a:pPr>
            <a:r>
              <a:rPr lang="en-IN" sz="2400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Definition:</a:t>
            </a:r>
          </a:p>
          <a:p>
            <a:pPr marL="449263" indent="-88900" algn="ctr">
              <a:lnSpc>
                <a:spcPct val="150000"/>
              </a:lnSpc>
              <a:buClr>
                <a:srgbClr val="FF0000"/>
              </a:buClr>
              <a:buNone/>
            </a:pPr>
            <a:endParaRPr lang="en-IN" sz="2200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49263" indent="-88900" algn="ctr">
              <a:lnSpc>
                <a:spcPct val="150000"/>
              </a:lnSpc>
              <a:buClr>
                <a:srgbClr val="FF0000"/>
              </a:buClr>
              <a:buNone/>
            </a:pPr>
            <a:endParaRPr lang="en-IN" sz="2200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49263" indent="-88900" algn="ctr">
              <a:lnSpc>
                <a:spcPct val="150000"/>
              </a:lnSpc>
              <a:buClr>
                <a:srgbClr val="FF0000"/>
              </a:buClr>
              <a:buNone/>
            </a:pPr>
            <a:endParaRPr lang="en-IN" sz="2200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49263" indent="-88900" algn="ctr">
              <a:buClr>
                <a:srgbClr val="FF0000"/>
              </a:buClr>
              <a:buNone/>
            </a:pPr>
            <a:r>
              <a:rPr lang="en-IN" sz="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pPr marL="449263" indent="-449263"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q"/>
            </a:pPr>
            <a:r>
              <a:rPr lang="en-I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Maximum degree of g(x)= </a:t>
            </a:r>
            <a:r>
              <a:rPr lang="en-I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n-k</a:t>
            </a:r>
          </a:p>
          <a:p>
            <a:pPr marL="449263" indent="-449263"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q"/>
            </a:pPr>
            <a:r>
              <a:rPr lang="en-I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Polynomial Representation of g(x):	</a:t>
            </a:r>
          </a:p>
          <a:p>
            <a:pPr marL="449263" indent="-449263"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q"/>
            </a:pPr>
            <a:endParaRPr lang="en-IN" sz="2800" b="1" baseline="30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49263" indent="-449263"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q"/>
            </a:pPr>
            <a:endParaRPr lang="en-IN" sz="2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989013" indent="-358775">
              <a:lnSpc>
                <a:spcPct val="150000"/>
              </a:lnSpc>
              <a:buClr>
                <a:srgbClr val="FF0000"/>
              </a:buClr>
              <a:buNone/>
            </a:pPr>
            <a:endParaRPr lang="en-IN" sz="2600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Generator Polynomial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CDA9C3-94B9-446B-B580-9AB940F5C552}" type="datetime4">
              <a:rPr lang="en-US" smtClean="0"/>
              <a:pPr>
                <a:defRPr/>
              </a:pPr>
              <a:t>December 13,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Department of CSE, IIT-ISM Dhanbad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3BED4-68EE-4242-97AD-BF2ECC5ACE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Round Single Corner Rectangle 6"/>
          <p:cNvSpPr/>
          <p:nvPr/>
        </p:nvSpPr>
        <p:spPr>
          <a:xfrm>
            <a:off x="785786" y="1785684"/>
            <a:ext cx="7643866" cy="1586626"/>
          </a:xfrm>
          <a:prstGeom prst="round1Rect">
            <a:avLst/>
          </a:prstGeom>
          <a:noFill/>
          <a:ln w="38100">
            <a:solidFill>
              <a:srgbClr val="3333B2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IN" sz="2200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 an </a:t>
            </a:r>
            <a:r>
              <a:rPr lang="en-IN" sz="2200" b="1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IN" sz="2200" b="1" i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n,k</a:t>
            </a:r>
            <a:r>
              <a:rPr lang="en-IN" sz="2200" b="1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 </a:t>
            </a:r>
            <a:r>
              <a:rPr lang="en-IN" sz="2200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cyclic code there exist a unique generator polynomial from which all the </a:t>
            </a:r>
            <a:r>
              <a:rPr lang="en-IN" sz="2200" i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codewords</a:t>
            </a:r>
            <a:r>
              <a:rPr lang="en-IN" sz="2200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can be generated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7224" y="5286388"/>
            <a:ext cx="7572428" cy="571504"/>
          </a:xfrm>
          <a:prstGeom prst="rect">
            <a:avLst/>
          </a:prstGeom>
          <a:noFill/>
          <a:ln>
            <a:solidFill>
              <a:srgbClr val="333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g(x)</a:t>
            </a:r>
            <a:r>
              <a:rPr lang="en-US" sz="2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</a:t>
            </a:r>
            <a:r>
              <a:rPr lang="en-IN" sz="24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IN" sz="2400" b="1" baseline="-250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IN" sz="2400" b="1" baseline="-25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</a:t>
            </a:r>
            <a:r>
              <a:rPr lang="en-IN" sz="2400" b="1" baseline="-250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</a:t>
            </a:r>
            <a:r>
              <a:rPr lang="en-IN" sz="24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sz="2400" b="1" baseline="300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IN" sz="2400" b="1" baseline="30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-k</a:t>
            </a:r>
            <a:r>
              <a:rPr lang="en-IN" sz="2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+ g</a:t>
            </a:r>
            <a:r>
              <a:rPr lang="en-IN" sz="2400" b="1" baseline="-25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n-k-1</a:t>
            </a:r>
            <a:r>
              <a:rPr lang="en-IN" sz="2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sz="2400" b="1" baseline="30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n-k-1</a:t>
            </a:r>
            <a:r>
              <a:rPr lang="en-IN" sz="2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+</a:t>
            </a:r>
            <a:r>
              <a:rPr lang="en-IN" sz="2400" b="1" baseline="-25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…</a:t>
            </a:r>
            <a:r>
              <a:rPr lang="en-IN" sz="2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+ g</a:t>
            </a:r>
            <a:r>
              <a:rPr lang="en-IN" sz="2400" b="1" baseline="-25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IN" sz="2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 + g</a:t>
            </a:r>
            <a:r>
              <a:rPr lang="en-IN" sz="2400" b="1" baseline="-25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endParaRPr lang="en-IN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4695" y="2184681"/>
            <a:ext cx="8602401" cy="4000528"/>
          </a:xfrm>
        </p:spPr>
        <p:txBody>
          <a:bodyPr/>
          <a:lstStyle/>
          <a:p>
            <a:pPr>
              <a:buNone/>
            </a:pPr>
            <a:r>
              <a:rPr lang="en-IN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IN" sz="2600" b="1" u="sng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Proof:</a:t>
            </a:r>
          </a:p>
          <a:p>
            <a:pPr>
              <a:buNone/>
            </a:pPr>
            <a:endParaRPr lang="en-IN" sz="800" b="1" u="sng" dirty="0" smtClean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indent="17463" algn="just">
              <a:buNone/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Let g(x) and g’(x) be two non-zero code polynomial of minimum degree r=n-k</a:t>
            </a:r>
          </a:p>
          <a:p>
            <a:pPr indent="17463" algn="just">
              <a:buNone/>
            </a:pPr>
            <a:endParaRPr lang="en-IN" sz="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717550" indent="17463">
              <a:buNone/>
            </a:pP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g(x)</a:t>
            </a: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= </a:t>
            </a:r>
            <a:r>
              <a:rPr lang="en-IN" sz="2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sz="2200" baseline="30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IN" sz="2200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-k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+ g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n-k-1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sz="2200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n-k-1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+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…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 g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 + 1</a:t>
            </a:r>
            <a:endParaRPr lang="en-IN" sz="2200" baseline="-25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717550" indent="17463">
              <a:buNone/>
            </a:pP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g’(x)</a:t>
            </a:r>
            <a:r>
              <a:rPr lang="en-US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IN" sz="2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sz="2200" baseline="30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IN" sz="2200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-k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+ g’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n-k-1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sz="2200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n-k-1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+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…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 g’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 + 1</a:t>
            </a:r>
          </a:p>
          <a:p>
            <a:pPr marL="719138" indent="0">
              <a:buNone/>
            </a:pP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C’(x) 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 </a:t>
            </a: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g(x)</a:t>
            </a:r>
            <a:r>
              <a:rPr lang="en-US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</a:t>
            </a: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g’(x)</a:t>
            </a:r>
            <a:r>
              <a:rPr lang="en-I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            </a:t>
            </a:r>
            <a:r>
              <a:rPr lang="en-IN" sz="18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(By linearity property)</a:t>
            </a:r>
            <a:endParaRPr lang="en-IN" sz="2400" b="1" dirty="0" smtClean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719138" indent="0">
              <a:buNone/>
            </a:pPr>
            <a:r>
              <a:rPr lang="en-IN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(g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n-k-1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 g’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n-k-1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)x</a:t>
            </a:r>
            <a:r>
              <a:rPr lang="en-IN" sz="2200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n-k-1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+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…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 (g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+g’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en-IN" sz="2200" baseline="30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indent="17463">
              <a:lnSpc>
                <a:spcPct val="150000"/>
              </a:lnSpc>
              <a:buNone/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C’(x) is a code polynomial of </a:t>
            </a: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degree &lt; n-k </a:t>
            </a:r>
            <a:r>
              <a:rPr lang="en-IN" sz="18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(Contradiction) 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Hence, g(x) is unique</a:t>
            </a:r>
          </a:p>
          <a:p>
            <a:pPr>
              <a:buNone/>
            </a:pPr>
            <a:endParaRPr lang="en-IN" sz="2600" u="sng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IN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Assume g(x) is not unique</a:t>
            </a:r>
            <a:endParaRPr lang="en-IN" sz="2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Theorem 1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CDA9C3-94B9-446B-B580-9AB940F5C552}" type="datetime4">
              <a:rPr lang="en-US" smtClean="0"/>
              <a:pPr>
                <a:defRPr/>
              </a:pPr>
              <a:t>December 13,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Department of CSE, IIT-ISM Dhanbad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3BED4-68EE-4242-97AD-BF2ECC5ACE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" name="Round Single Corner Rectangle 7"/>
          <p:cNvSpPr/>
          <p:nvPr/>
        </p:nvSpPr>
        <p:spPr>
          <a:xfrm>
            <a:off x="857224" y="1071546"/>
            <a:ext cx="7286676" cy="1000132"/>
          </a:xfrm>
          <a:prstGeom prst="round1Rect">
            <a:avLst/>
          </a:prstGeom>
          <a:noFill/>
          <a:ln w="38100">
            <a:solidFill>
              <a:srgbClr val="3333B2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non-zero code polynomial of minimum degree in a cyclic code C is unique</a:t>
            </a:r>
            <a:endParaRPr lang="en-IN" sz="2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4282" y="1142984"/>
            <a:ext cx="8572560" cy="5072098"/>
          </a:xfrm>
        </p:spPr>
        <p:txBody>
          <a:bodyPr/>
          <a:lstStyle/>
          <a:p>
            <a:pPr marL="179388" indent="-88900" algn="just">
              <a:buNone/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Let 	  </a:t>
            </a:r>
            <a:r>
              <a:rPr lang="en-IN" sz="22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g(x)</a:t>
            </a:r>
            <a:r>
              <a:rPr lang="en-US" sz="22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</a:t>
            </a:r>
            <a:r>
              <a:rPr lang="en-IN" sz="22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IN" sz="2200" b="1" baseline="-25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n-k-1</a:t>
            </a:r>
            <a:r>
              <a:rPr lang="en-IN" sz="22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sz="2200" b="1" baseline="30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n-k</a:t>
            </a:r>
            <a:r>
              <a:rPr lang="en-IN" sz="22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+ g</a:t>
            </a:r>
            <a:r>
              <a:rPr lang="en-IN" sz="2200" b="1" baseline="-25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n-k-1</a:t>
            </a:r>
            <a:r>
              <a:rPr lang="en-IN" sz="22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sz="2200" b="1" baseline="30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n-k-1</a:t>
            </a:r>
            <a:r>
              <a:rPr lang="en-IN" sz="22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+</a:t>
            </a:r>
            <a:r>
              <a:rPr lang="en-IN" sz="2200" b="1" baseline="-25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…</a:t>
            </a:r>
            <a:r>
              <a:rPr lang="en-IN" sz="22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+ g</a:t>
            </a:r>
            <a:r>
              <a:rPr lang="en-IN" sz="2200" b="1" baseline="-25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IN" sz="22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 + g</a:t>
            </a:r>
            <a:r>
              <a:rPr lang="en-IN" sz="2200" b="1" baseline="-25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</a:p>
          <a:p>
            <a:pPr marL="90488" indent="0" algn="just">
              <a:buNone/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be the nonzero code polynomial of minimum degree in an (</a:t>
            </a:r>
            <a:r>
              <a:rPr lang="en-IN" sz="2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n,k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cyclic code C.  </a:t>
            </a:r>
          </a:p>
          <a:p>
            <a:pPr marL="90488" indent="0" algn="just">
              <a:buNone/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Then,</a:t>
            </a:r>
            <a:r>
              <a:rPr lang="en-IN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</a:p>
          <a:p>
            <a:pPr>
              <a:buNone/>
            </a:pPr>
            <a:endParaRPr lang="en-IN" sz="2600" u="sng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indent="-252413">
              <a:buNone/>
            </a:pPr>
            <a:r>
              <a:rPr lang="en-IN" sz="2200" b="1" u="sng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Proof:</a:t>
            </a:r>
          </a:p>
          <a:p>
            <a:pPr indent="17463" algn="just">
              <a:buNone/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Assume </a:t>
            </a: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IN" sz="2200" b="1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=0</a:t>
            </a:r>
          </a:p>
          <a:p>
            <a:pPr indent="17463" algn="just">
              <a:buNone/>
            </a:pPr>
            <a:endParaRPr lang="en-IN" sz="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717550" indent="17463">
              <a:buNone/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g(x)</a:t>
            </a: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</a:t>
            </a:r>
            <a:r>
              <a:rPr lang="en-IN" sz="2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sz="2200" baseline="30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IN" sz="2200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-k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+ g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n-k-1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sz="2200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n-k-1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+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…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 g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sz="2200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 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 g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endParaRPr lang="en-IN" sz="2200" baseline="-25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717550" indent="17463">
              <a:buNone/>
            </a:pP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     = x(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sz="2200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n-k-1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+ g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n-k-1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sz="2200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n-k-2 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 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…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+ g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 + g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)</a:t>
            </a:r>
          </a:p>
          <a:p>
            <a:pPr marL="717550" indent="17463">
              <a:buNone/>
            </a:pP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    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x C’(x) </a:t>
            </a: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	         </a:t>
            </a:r>
            <a:r>
              <a:rPr lang="en-IN" sz="18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(Cyclic Shifting)</a:t>
            </a:r>
          </a:p>
          <a:p>
            <a:pPr marL="717550" indent="17463">
              <a:buNone/>
            </a:pPr>
            <a:endParaRPr lang="en-IN" sz="200" dirty="0" smtClean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58775" indent="1588">
              <a:buNone/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C’(x) has degree less than n-k	         </a:t>
            </a:r>
            <a:r>
              <a:rPr lang="en-IN" sz="22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sz="18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(Contradiction) </a:t>
            </a:r>
          </a:p>
          <a:p>
            <a:pPr marL="358775" indent="1588">
              <a:buNone/>
            </a:pPr>
            <a:endParaRPr lang="en-IN" sz="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60363" indent="0">
              <a:buNone/>
              <a:tabLst>
                <a:tab pos="360363" algn="l"/>
              </a:tabLst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Hence, </a:t>
            </a: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IN" sz="2200" b="1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≠0  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implies </a:t>
            </a: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IN" sz="2200" b="1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=1</a:t>
            </a:r>
            <a:endParaRPr lang="en-IN" sz="2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Theorem 2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CDA9C3-94B9-446B-B580-9AB940F5C552}" type="datetime4">
              <a:rPr lang="en-US" smtClean="0"/>
              <a:pPr>
                <a:defRPr/>
              </a:pPr>
              <a:t>December 13,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Department of CSE, IIT-ISM </a:t>
            </a:r>
            <a:r>
              <a:rPr lang="en-IN" dirty="0" err="1" smtClean="0"/>
              <a:t>Dhanbad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3BED4-68EE-4242-97AD-BF2ECC5ACED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8" name="Round Single Corner Rectangle 7"/>
          <p:cNvSpPr/>
          <p:nvPr/>
        </p:nvSpPr>
        <p:spPr>
          <a:xfrm>
            <a:off x="1428728" y="2500306"/>
            <a:ext cx="6357982" cy="571504"/>
          </a:xfrm>
          <a:prstGeom prst="round1Rect">
            <a:avLst/>
          </a:prstGeom>
          <a:noFill/>
          <a:ln w="38100">
            <a:solidFill>
              <a:srgbClr val="3333B2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constant term </a:t>
            </a:r>
            <a:r>
              <a:rPr lang="en-IN" sz="2400" b="1" i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IN" sz="2400" b="1" i="1" baseline="-25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IN" sz="2400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is equal to 1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4282" y="928670"/>
            <a:ext cx="8572560" cy="6929486"/>
          </a:xfrm>
        </p:spPr>
        <p:txBody>
          <a:bodyPr/>
          <a:lstStyle/>
          <a:p>
            <a:pPr marL="179388" indent="-88900" algn="just">
              <a:buNone/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Let   	    </a:t>
            </a:r>
            <a:r>
              <a:rPr lang="en-IN" sz="22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g(x)</a:t>
            </a:r>
            <a:r>
              <a:rPr lang="en-US" sz="22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</a:t>
            </a:r>
            <a:r>
              <a:rPr lang="en-IN" sz="2200" b="1" dirty="0" err="1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en-IN" sz="2200" b="1" baseline="-25000" dirty="0" err="1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IN" sz="2200" b="1" baseline="-25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</a:t>
            </a:r>
            <a:r>
              <a:rPr lang="en-IN" sz="2200" b="1" baseline="-25000" dirty="0" err="1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</a:t>
            </a:r>
            <a:r>
              <a:rPr lang="en-IN" sz="2200" b="1" dirty="0" err="1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sz="2200" b="1" baseline="30000" dirty="0" err="1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IN" sz="2200" b="1" baseline="30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-k</a:t>
            </a:r>
            <a:r>
              <a:rPr lang="en-IN" sz="22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+ g</a:t>
            </a:r>
            <a:r>
              <a:rPr lang="en-IN" sz="2200" b="1" baseline="-25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n-k-1</a:t>
            </a:r>
            <a:r>
              <a:rPr lang="en-IN" sz="22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sz="2200" b="1" baseline="30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n-k-1</a:t>
            </a:r>
            <a:r>
              <a:rPr lang="en-IN" sz="22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+</a:t>
            </a:r>
            <a:r>
              <a:rPr lang="en-IN" sz="2200" b="1" baseline="-25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…</a:t>
            </a:r>
            <a:r>
              <a:rPr lang="en-IN" sz="22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+ g</a:t>
            </a:r>
            <a:r>
              <a:rPr lang="en-IN" sz="2200" b="1" baseline="-25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IN" sz="2200" b="1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 + g</a:t>
            </a:r>
            <a:r>
              <a:rPr lang="en-IN" sz="2200" b="1" baseline="-250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</a:p>
          <a:p>
            <a:pPr marL="90488" indent="0" algn="just">
              <a:buNone/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be the nonzero code polynomial of minimum degree in an (</a:t>
            </a:r>
            <a:r>
              <a:rPr lang="en-IN" sz="2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n,k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cyclic code C</a:t>
            </a:r>
          </a:p>
          <a:p>
            <a:pPr marL="90488" indent="0" algn="just">
              <a:buNone/>
            </a:pPr>
            <a:endParaRPr lang="en-IN" sz="2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IN" sz="2200" u="sng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IN" sz="800" u="sng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indent="-252413">
              <a:buNone/>
            </a:pPr>
            <a:r>
              <a:rPr lang="en-IN" sz="2200" b="1" u="sng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Proof:</a:t>
            </a:r>
          </a:p>
          <a:p>
            <a:pPr indent="17463" algn="just">
              <a:buNone/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Assume v(x) is a codeword such that,</a:t>
            </a:r>
          </a:p>
          <a:p>
            <a:pPr indent="17463" algn="just">
              <a:buNone/>
            </a:pP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v(x) = 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a(x)g(x)+b(x)		 </a:t>
            </a:r>
            <a:r>
              <a:rPr lang="en-IN" sz="18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IN" sz="1800" dirty="0" err="1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ie</a:t>
            </a:r>
            <a:r>
              <a:rPr lang="en-IN" sz="18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not divisible by g(x))</a:t>
            </a:r>
            <a:endParaRPr lang="en-IN" sz="2200" dirty="0" smtClean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indent="17463" algn="just">
              <a:buNone/>
            </a:pP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v’(x) = 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a(x)g(x)</a:t>
            </a:r>
          </a:p>
          <a:p>
            <a:pPr indent="17463" algn="just">
              <a:buNone/>
            </a:pPr>
            <a:endParaRPr lang="en-IN" sz="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indent="17463" algn="just">
              <a:buNone/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Therefore v(x)=v’(x)+b(x) </a:t>
            </a:r>
            <a:r>
              <a:rPr lang="en-IN" sz="22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ie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b(x)=v(x)+v’(x)</a:t>
            </a:r>
          </a:p>
          <a:p>
            <a:pPr indent="17463" algn="just">
              <a:buNone/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This implies b(x) is a valid codeword      </a:t>
            </a:r>
            <a:r>
              <a:rPr lang="en-IN" sz="18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(Linearity Property) </a:t>
            </a:r>
            <a:endParaRPr lang="en-IN" sz="2200" dirty="0" smtClean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indent="17463" algn="just">
              <a:buNone/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But </a:t>
            </a: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degree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(b(x))&lt;</a:t>
            </a: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degree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(g(x))</a:t>
            </a:r>
            <a:r>
              <a:rPr lang="en-IN" sz="22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IN" sz="1800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   (Contradiction)</a:t>
            </a:r>
            <a:endParaRPr lang="en-IN" sz="26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Theorem 3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CDA9C3-94B9-446B-B580-9AB940F5C552}" type="datetime4">
              <a:rPr lang="en-US" smtClean="0"/>
              <a:pPr>
                <a:defRPr/>
              </a:pPr>
              <a:t>December 13,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Department of CSE, IIT-ISM </a:t>
            </a:r>
            <a:r>
              <a:rPr lang="en-IN" dirty="0" err="1" smtClean="0"/>
              <a:t>Dhanbad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3BED4-68EE-4242-97AD-BF2ECC5ACE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8" name="Round Single Corner Rectangle 7"/>
          <p:cNvSpPr/>
          <p:nvPr/>
        </p:nvSpPr>
        <p:spPr>
          <a:xfrm>
            <a:off x="898682" y="2214554"/>
            <a:ext cx="7358114" cy="928694"/>
          </a:xfrm>
          <a:prstGeom prst="round1Rect">
            <a:avLst/>
          </a:prstGeom>
          <a:noFill/>
          <a:ln w="38100">
            <a:solidFill>
              <a:srgbClr val="3333B2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binary polynomial of degree n−1 or less is a code polynomial </a:t>
            </a:r>
            <a:r>
              <a:rPr lang="en-IN" sz="2200" i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iff</a:t>
            </a:r>
            <a:r>
              <a:rPr lang="en-IN" sz="2200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it is a multiple of g(x)</a:t>
            </a:r>
            <a:endParaRPr lang="en-IN" sz="2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2184681"/>
            <a:ext cx="8715404" cy="4000528"/>
          </a:xfrm>
        </p:spPr>
        <p:txBody>
          <a:bodyPr/>
          <a:lstStyle/>
          <a:p>
            <a:pPr>
              <a:buNone/>
            </a:pPr>
            <a:r>
              <a:rPr lang="en-IN" sz="2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IN" sz="2200" b="1" u="sng" dirty="0" smtClean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Proof:</a:t>
            </a:r>
          </a:p>
          <a:p>
            <a:pPr>
              <a:buNone/>
            </a:pPr>
            <a:endParaRPr lang="en-IN" sz="800" b="1" u="sng" dirty="0" smtClean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indent="17463" algn="just">
              <a:buNone/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Every code polynomial v(x) is a multiple of g(x)</a:t>
            </a:r>
          </a:p>
          <a:p>
            <a:pPr marL="717550" indent="17463">
              <a:buNone/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v(x)</a:t>
            </a: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u(x).g(x)</a:t>
            </a:r>
          </a:p>
          <a:p>
            <a:pPr marL="717550" indent="1588" algn="just">
              <a:buNone/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     = (u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k-1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sz="2200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k-1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+ 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… 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 u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en-IN" sz="2200" baseline="30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 u</a:t>
            </a:r>
            <a:r>
              <a:rPr lang="en-IN" sz="2200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).g(x)</a:t>
            </a:r>
          </a:p>
          <a:p>
            <a:pPr marL="717550" indent="1588" algn="just">
              <a:buNone/>
            </a:pPr>
            <a:endParaRPr lang="en-US" sz="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60363" indent="0" algn="just">
              <a:buNone/>
            </a:pP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So, an </a:t>
            </a:r>
            <a:r>
              <a:rPr lang="en-US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22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n,k</a:t>
            </a:r>
            <a:r>
              <a:rPr lang="en-US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 </a:t>
            </a: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cyclic code is </a:t>
            </a:r>
            <a:r>
              <a:rPr lang="en-US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completely specified</a:t>
            </a: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by its non-zero code polynomial of minimum degree </a:t>
            </a:r>
            <a:r>
              <a:rPr lang="en-US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g(x)</a:t>
            </a: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which is the generator polynomial</a:t>
            </a:r>
          </a:p>
          <a:p>
            <a:pPr marL="360363" indent="0" algn="just">
              <a:buNone/>
            </a:pPr>
            <a:endParaRPr lang="en-US" sz="8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60363" indent="0" algn="just">
              <a:buNone/>
            </a:pP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And the </a:t>
            </a: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degree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of g(x) is equal to the </a:t>
            </a:r>
            <a:r>
              <a:rPr lang="en-IN" sz="2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number of parity check digits </a:t>
            </a:r>
            <a:r>
              <a:rPr lang="en-IN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of the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Theorem 4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CDA9C3-94B9-446B-B580-9AB940F5C552}" type="datetime4">
              <a:rPr lang="en-US" smtClean="0"/>
              <a:pPr>
                <a:defRPr/>
              </a:pPr>
              <a:t>December 13,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Department of CSE, IIT-ISM Dhanbad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3BED4-68EE-4242-97AD-BF2ECC5ACE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8" name="Round Single Corner Rectangle 7"/>
          <p:cNvSpPr/>
          <p:nvPr/>
        </p:nvSpPr>
        <p:spPr>
          <a:xfrm>
            <a:off x="857224" y="1071546"/>
            <a:ext cx="7286676" cy="1000132"/>
          </a:xfrm>
          <a:prstGeom prst="round1Rect">
            <a:avLst/>
          </a:prstGeom>
          <a:noFill/>
          <a:ln w="38100">
            <a:solidFill>
              <a:srgbClr val="3333B2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 an </a:t>
            </a:r>
            <a:r>
              <a:rPr lang="en-IN" sz="2200" b="1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IN" sz="2200" b="1" i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n,k</a:t>
            </a:r>
            <a:r>
              <a:rPr lang="en-IN" sz="2200" b="1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 </a:t>
            </a:r>
            <a:r>
              <a:rPr lang="en-IN" sz="2200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cyclic code, there exists </a:t>
            </a:r>
            <a:r>
              <a:rPr lang="en-IN" sz="2200" b="1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one and only one </a:t>
            </a:r>
            <a:r>
              <a:rPr lang="en-IN" sz="2200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code polynomial of degree </a:t>
            </a:r>
            <a:r>
              <a:rPr lang="en-IN" sz="2200" b="1" i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n-k</a:t>
            </a:r>
            <a:endParaRPr lang="en-IN" sz="2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mer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Beamer</Template>
  <TotalTime>5120</TotalTime>
  <Words>2501</Words>
  <Application>Microsoft Office PowerPoint</Application>
  <PresentationFormat>On-screen Show (4:3)</PresentationFormat>
  <Paragraphs>1815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Beamer</vt:lpstr>
      <vt:lpstr>Introduction to Cyclic Codes</vt:lpstr>
      <vt:lpstr>Cyclic Codes</vt:lpstr>
      <vt:lpstr>Algebraic Description of Cyclic Code</vt:lpstr>
      <vt:lpstr>Cyclic Codes</vt:lpstr>
      <vt:lpstr>Generator Polynomial</vt:lpstr>
      <vt:lpstr>Theorem 1</vt:lpstr>
      <vt:lpstr>Theorem 2</vt:lpstr>
      <vt:lpstr>Theorem 3</vt:lpstr>
      <vt:lpstr>Theorem 4</vt:lpstr>
      <vt:lpstr>Theorem 5</vt:lpstr>
      <vt:lpstr>Theorem 6</vt:lpstr>
      <vt:lpstr>Generator Matrix</vt:lpstr>
      <vt:lpstr>Parity Check Matrix</vt:lpstr>
      <vt:lpstr>Linear Feedback Shift register</vt:lpstr>
      <vt:lpstr>Polynomial Division using LFSR</vt:lpstr>
      <vt:lpstr>Cyclic code Encoding using LFSR(Lower Order)</vt:lpstr>
      <vt:lpstr>Cyclic code Encoding using LFSR(Higher Order)</vt:lpstr>
      <vt:lpstr> Cyclic Code Decoding using LFSR </vt:lpstr>
      <vt:lpstr>Cyclic Code Error Correction Process</vt:lpstr>
      <vt:lpstr>Syndrome Table based Error Detection and Correction </vt:lpstr>
      <vt:lpstr>Slide 21</vt:lpstr>
      <vt:lpstr>Meggitt Decoder</vt:lpstr>
      <vt:lpstr>Meggitt Decoder with Lower Order Input</vt:lpstr>
      <vt:lpstr>Meggitt Decoder with Lower Order Input</vt:lpstr>
      <vt:lpstr>Meggitt Decoder with Higher Order LFSR</vt:lpstr>
      <vt:lpstr>Meggitt Decoder with Higher Order LFSR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643</cp:revision>
  <dcterms:created xsi:type="dcterms:W3CDTF">2014-12-12T03:15:08Z</dcterms:created>
  <dcterms:modified xsi:type="dcterms:W3CDTF">2017-12-12T19:01:25Z</dcterms:modified>
</cp:coreProperties>
</file>