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9" r:id="rId19"/>
    <p:sldId id="280" r:id="rId20"/>
    <p:sldId id="281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3" r:id="rId29"/>
    <p:sldId id="289" r:id="rId30"/>
    <p:sldId id="285" r:id="rId31"/>
    <p:sldId id="288" r:id="rId32"/>
    <p:sldId id="286" r:id="rId33"/>
    <p:sldId id="290" r:id="rId34"/>
    <p:sldId id="298" r:id="rId35"/>
    <p:sldId id="287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1.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ea typeface="PMingLiU" pitchFamily="18" charset="-120"/>
              </a:rPr>
              <a:t>Extended Euclidean Algorithm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</a:t>
            </a:r>
            <a:br>
              <a:rPr lang="en-US" dirty="0" smtClean="0"/>
            </a:br>
            <a:r>
              <a:rPr lang="en-US" dirty="0" smtClean="0"/>
              <a:t>(Data Encryption Standards)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Block cipher encrypts a block of 64-bits plain text  and generates a block of 64-bits cipher text.</a:t>
            </a:r>
          </a:p>
          <a:p>
            <a:endParaRPr lang="en-IN" dirty="0" smtClean="0"/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r>
              <a:rPr lang="en-IN" dirty="0" smtClean="0">
                <a:cs typeface="Calibri" pitchFamily="34" charset="0"/>
              </a:rPr>
              <a:t>For Decryption take 64 bit cipher text and generate 64 bit plaintext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3810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3810000" y="40386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Encryption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2286000" y="4267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4267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3581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Plaintext,  64 bit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Cipher text 64 bit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key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4" idx="0"/>
          </p:cNvCxnSpPr>
          <p:nvPr/>
        </p:nvCxnSpPr>
        <p:spPr>
          <a:xfrm>
            <a:off x="4533900" y="3188732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Feistel Cipher Structure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3276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22216"/>
            <a:ext cx="4038600" cy="388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Structures of DES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280" y="1600200"/>
            <a:ext cx="53294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each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17000"/>
              <a:buNone/>
            </a:pPr>
            <a:r>
              <a:rPr lang="en-US" altLang="en-US" dirty="0" smtClean="0">
                <a:latin typeface="Times New Roman" pitchFamily="18" charset="0"/>
              </a:rPr>
              <a:t>1. Initial and Final Permutations</a:t>
            </a:r>
            <a:endParaRPr lang="fr-FR" altLang="en-US" dirty="0" smtClean="0"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2. Rounds</a:t>
            </a:r>
          </a:p>
          <a:p>
            <a:pPr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3. Key Schedule</a:t>
            </a:r>
            <a:endParaRPr lang="en-US" dirty="0" smtClean="0"/>
          </a:p>
          <a:p>
            <a:pPr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4. DES </a:t>
            </a:r>
            <a:r>
              <a:rPr lang="fr-FR" altLang="en-US" dirty="0" err="1" smtClean="0">
                <a:latin typeface="Times New Roman" pitchFamily="18" charset="0"/>
              </a:rPr>
              <a:t>Function</a:t>
            </a:r>
            <a:endParaRPr lang="fr-FR" altLang="en-US" dirty="0" smtClean="0">
              <a:latin typeface="Times New Roman" pitchFamily="18" charset="0"/>
            </a:endParaRPr>
          </a:p>
          <a:p>
            <a:pPr lvl="1"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4.a)Expansion P-box</a:t>
            </a:r>
          </a:p>
          <a:p>
            <a:pPr lvl="1"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4.b) XOR </a:t>
            </a:r>
            <a:r>
              <a:rPr lang="fr-FR" altLang="en-US" dirty="0" err="1" smtClean="0">
                <a:latin typeface="Times New Roman" pitchFamily="18" charset="0"/>
              </a:rPr>
              <a:t>operation</a:t>
            </a:r>
            <a:endParaRPr lang="fr-FR" altLang="en-US" dirty="0" smtClean="0">
              <a:latin typeface="Times New Roman" pitchFamily="18" charset="0"/>
            </a:endParaRPr>
          </a:p>
          <a:p>
            <a:pPr lvl="1"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4.c)S-box </a:t>
            </a:r>
            <a:r>
              <a:rPr lang="fr-FR" altLang="en-US" dirty="0" err="1" smtClean="0">
                <a:latin typeface="Times New Roman" pitchFamily="18" charset="0"/>
              </a:rPr>
              <a:t>operation</a:t>
            </a:r>
            <a:endParaRPr lang="fr-FR" altLang="en-US" dirty="0" smtClean="0">
              <a:latin typeface="Times New Roman" pitchFamily="18" charset="0"/>
            </a:endParaRPr>
          </a:p>
          <a:p>
            <a:pPr lvl="1">
              <a:buClr>
                <a:schemeClr val="tx1"/>
              </a:buClr>
              <a:buSzPct val="117000"/>
              <a:buNone/>
            </a:pPr>
            <a:r>
              <a:rPr lang="fr-FR" altLang="en-US" dirty="0" smtClean="0">
                <a:latin typeface="Times New Roman" pitchFamily="18" charset="0"/>
              </a:rPr>
              <a:t>4.d) Straight P-box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1.Initial and Final Permutations</a:t>
            </a: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796" y="1600200"/>
            <a:ext cx="71804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Initial and final permutation tables</a:t>
            </a:r>
            <a:endParaRPr lang="en-US" dirty="0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229600" cy="37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5029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Each entry in the permutation table indicates the position of a numbered input bit in the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DES has 16 rounds</a:t>
            </a:r>
          </a:p>
          <a:p>
            <a:pPr algn="just"/>
            <a:endParaRPr lang="en-US" altLang="en-US" sz="2400" dirty="0" smtClean="0"/>
          </a:p>
          <a:p>
            <a:endParaRPr lang="en-US" sz="2400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81200"/>
            <a:ext cx="4029132" cy="426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3500"/>
            <a:ext cx="4660233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 smtClean="0">
                <a:latin typeface="Times New Roman" pitchFamily="18" charset="0"/>
              </a:rPr>
              <a:t/>
            </a:r>
            <a:br>
              <a:rPr lang="fr-FR" altLang="en-US" dirty="0" smtClean="0">
                <a:latin typeface="Times New Roman" pitchFamily="18" charset="0"/>
              </a:rPr>
            </a:br>
            <a:r>
              <a:rPr lang="fr-FR" altLang="en-US" dirty="0" smtClean="0">
                <a:latin typeface="Times New Roman" pitchFamily="18" charset="0"/>
              </a:rPr>
              <a:t>3. Key Schedule</a:t>
            </a:r>
            <a:br>
              <a:rPr lang="fr-FR" altLang="en-US" dirty="0" smtClean="0">
                <a:latin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400" dirty="0" smtClean="0"/>
              <a:t>The round-key generator creates sixteen 48-bit round keys from 56-bit cipher key. Which is then X-OR with 48 bit expanded value of right 32 bit in each round.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66219"/>
            <a:ext cx="7772400" cy="340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6976"/>
            <a:ext cx="5572164" cy="646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PMingLiU" pitchFamily="18" charset="-120"/>
              </a:rPr>
              <a:t>If  two non zero positive integers = m and n, </a:t>
            </a:r>
          </a:p>
          <a:p>
            <a:r>
              <a:rPr lang="en-US" altLang="zh-TW" dirty="0" smtClean="0">
                <a:ea typeface="PMingLiU" pitchFamily="18" charset="-120"/>
              </a:rPr>
              <a:t>Then, Greatest Common Divisor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</a:t>
            </a:r>
            <a:r>
              <a:rPr lang="en-US" altLang="zh-TW" dirty="0" err="1" smtClean="0">
                <a:ea typeface="PMingLiU" pitchFamily="18" charset="-120"/>
              </a:rPr>
              <a:t>m,n</a:t>
            </a:r>
            <a:r>
              <a:rPr lang="en-US" altLang="zh-TW" dirty="0" smtClean="0">
                <a:ea typeface="PMingLiU" pitchFamily="18" charset="-120"/>
              </a:rPr>
              <a:t>)=r,</a:t>
            </a:r>
          </a:p>
          <a:p>
            <a:r>
              <a:rPr lang="en-US" altLang="zh-TW" dirty="0" smtClean="0">
                <a:ea typeface="PMingLiU" pitchFamily="18" charset="-120"/>
              </a:rPr>
              <a:t>Where r= largest of the common divisors of m and n.</a:t>
            </a:r>
          </a:p>
          <a:p>
            <a:r>
              <a:rPr lang="en-US" dirty="0" err="1" smtClean="0">
                <a:ea typeface="PMingLiU" pitchFamily="18" charset="-120"/>
              </a:rPr>
              <a:t>Eg</a:t>
            </a:r>
            <a:r>
              <a:rPr lang="en-US" dirty="0" smtClean="0">
                <a:ea typeface="PMingLiU" pitchFamily="18" charset="-120"/>
              </a:rPr>
              <a:t>. </a:t>
            </a:r>
            <a:r>
              <a:rPr lang="en-US" dirty="0" err="1" smtClean="0">
                <a:ea typeface="PMingLiU" pitchFamily="18" charset="-120"/>
              </a:rPr>
              <a:t>Gcd</a:t>
            </a:r>
            <a:r>
              <a:rPr lang="en-US" dirty="0" smtClean="0">
                <a:ea typeface="PMingLiU" pitchFamily="18" charset="-120"/>
              </a:rPr>
              <a:t>(10,36)= 2</a:t>
            </a:r>
            <a:endParaRPr lang="en-US" altLang="zh-TW" dirty="0" smtClean="0">
              <a:ea typeface="PMingLiU" pitchFamily="18" charset="-12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</a:rPr>
              <a:t>Key-compression table-48 bit key</a:t>
            </a:r>
            <a:endParaRPr lang="en-US" dirty="0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46797"/>
            <a:ext cx="8229600" cy="243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</a:rPr>
              <a:t>The DES function applies a 48-bit key to the rightmost 32 bits to produce a 32-bit output.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400"/>
            <a:ext cx="4076700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4.a) </a:t>
            </a:r>
            <a:r>
              <a:rPr lang="en-US" altLang="en-US" i="1" dirty="0" smtClean="0">
                <a:latin typeface="Times New Roman" pitchFamily="18" charset="0"/>
              </a:rPr>
              <a:t>Expansion permutation</a:t>
            </a:r>
            <a:endParaRPr lang="en-US" dirty="0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48791"/>
            <a:ext cx="8229600" cy="122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4.b) </a:t>
            </a:r>
            <a:r>
              <a:rPr lang="en-IN" dirty="0" smtClean="0"/>
              <a:t>XOR-operation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</a:rPr>
              <a:t>After the expansion permutation, DES uses the XOR operation on the expanded right section and the round key. Note that both the right section and the key are 48-bits in length. Also note that the round key is used only in this operation.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4.c)S-box</a:t>
            </a:r>
            <a:endParaRPr lang="en-US" dirty="0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0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 box-1 table</a:t>
            </a:r>
            <a:endParaRPr lang="en-US" dirty="0"/>
          </a:p>
        </p:txBody>
      </p:sp>
      <p:pic>
        <p:nvPicPr>
          <p:cNvPr id="4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2683"/>
            <a:ext cx="8229600" cy="194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4.d)Straight permutation table</a:t>
            </a:r>
            <a:endParaRPr lang="en-US" dirty="0"/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33147"/>
            <a:ext cx="8229600" cy="186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3.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</a:t>
            </a:r>
            <a:br>
              <a:rPr lang="en-US" dirty="0" smtClean="0"/>
            </a:br>
            <a:r>
              <a:rPr lang="en-US" dirty="0" smtClean="0"/>
              <a:t>(Advance Encryption Standards)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cipher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701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lengths and number of rounds for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Total number of Round Keys required = Nr+1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Rules:  </a:t>
            </a:r>
          </a:p>
          <a:p>
            <a:r>
              <a:rPr lang="en-US" altLang="zh-TW" dirty="0" smtClean="0">
                <a:ea typeface="PMingLiU" pitchFamily="18" charset="-120"/>
              </a:rPr>
              <a:t>a) 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(a,0)=a;</a:t>
            </a:r>
          </a:p>
          <a:p>
            <a:r>
              <a:rPr lang="en-US" altLang="zh-TW" dirty="0" smtClean="0">
                <a:ea typeface="PMingLiU" pitchFamily="18" charset="-120"/>
              </a:rPr>
              <a:t>b)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</a:t>
            </a:r>
            <a:r>
              <a:rPr lang="en-US" altLang="zh-TW" dirty="0" err="1" smtClean="0">
                <a:ea typeface="PMingLiU" pitchFamily="18" charset="-120"/>
              </a:rPr>
              <a:t>a,b</a:t>
            </a:r>
            <a:r>
              <a:rPr lang="en-US" altLang="zh-TW" dirty="0" smtClean="0">
                <a:ea typeface="PMingLiU" pitchFamily="18" charset="-120"/>
              </a:rPr>
              <a:t>)=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</a:t>
            </a:r>
            <a:r>
              <a:rPr lang="en-US" altLang="zh-TW" dirty="0" err="1" smtClean="0">
                <a:ea typeface="PMingLiU" pitchFamily="18" charset="-120"/>
              </a:rPr>
              <a:t>b,r</a:t>
            </a:r>
            <a:r>
              <a:rPr lang="en-US" altLang="zh-TW" dirty="0" smtClean="0">
                <a:ea typeface="PMingLiU" pitchFamily="18" charset="-120"/>
              </a:rPr>
              <a:t>);</a:t>
            </a:r>
            <a:endParaRPr lang="en-US" altLang="zh-TW" dirty="0" smtClean="0">
              <a:ea typeface="PMingLiU" pitchFamily="18" charset="-120"/>
            </a:endParaRPr>
          </a:p>
          <a:p>
            <a:r>
              <a:rPr lang="en-US" altLang="zh-TW" dirty="0" smtClean="0">
                <a:ea typeface="PMingLiU" pitchFamily="18" charset="-120"/>
              </a:rPr>
              <a:t>where, </a:t>
            </a:r>
            <a:r>
              <a:rPr lang="en-US" altLang="zh-TW" dirty="0" smtClean="0">
                <a:ea typeface="PMingLiU" pitchFamily="18" charset="-120"/>
              </a:rPr>
              <a:t>r = remainder </a:t>
            </a:r>
            <a:r>
              <a:rPr lang="en-US" altLang="zh-TW" dirty="0" smtClean="0">
                <a:ea typeface="PMingLiU" pitchFamily="18" charset="-120"/>
              </a:rPr>
              <a:t>of a/b</a:t>
            </a:r>
          </a:p>
          <a:p>
            <a:pPr>
              <a:buNone/>
            </a:pPr>
            <a:r>
              <a:rPr lang="en-US" dirty="0" smtClean="0">
                <a:ea typeface="PMingLiU" pitchFamily="18" charset="-120"/>
              </a:rPr>
              <a:t>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internal Structure of AES Rounds is as follows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Byte substitution layer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Shift Row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Mix Column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 round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800" y="1600200"/>
            <a:ext cx="6012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encryption block diagram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7271"/>
            <a:ext cx="8229600" cy="440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AES Round key generation for Key Addition Layer</a:t>
            </a:r>
            <a:endParaRPr lang="en-US" dirty="0"/>
          </a:p>
        </p:txBody>
      </p:sp>
      <p:pic>
        <p:nvPicPr>
          <p:cNvPr id="6" name="Content Placeholder 5" descr="aes_key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66294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compute :</a:t>
            </a:r>
          </a:p>
          <a:p>
            <a:endParaRPr lang="en-US" dirty="0" smtClean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85800" y="2743200"/>
          <a:ext cx="7086600" cy="1752600"/>
        </p:xfrm>
        <a:graphic>
          <a:graphicData uri="http://schemas.openxmlformats.org/presentationml/2006/ole">
            <p:oleObj spid="_x0000_s22533" name="Equation" r:id="rId3" imgW="3073320" imgH="799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128 bit key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AES Rounds- </a:t>
            </a:r>
            <a:br>
              <a:rPr lang="en-US" b="1" dirty="0" smtClean="0"/>
            </a:br>
            <a:r>
              <a:rPr lang="en-US" b="1" dirty="0" smtClean="0"/>
              <a:t>1. </a:t>
            </a:r>
            <a:r>
              <a:rPr lang="en-US" b="1" i="1" dirty="0" smtClean="0"/>
              <a:t>Byte Substitution Layer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553199" cy="3810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Byte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781314" cy="22438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2.Shift Row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162800" cy="2438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Row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62200"/>
            <a:ext cx="4800600" cy="20597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 smtClean="0">
                <a:ea typeface="PMingLiU" pitchFamily="18" charset="-120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For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</a:t>
            </a:r>
            <a:r>
              <a:rPr lang="en-US" altLang="zh-TW" dirty="0" err="1" smtClean="0">
                <a:ea typeface="PMingLiU" pitchFamily="18" charset="-120"/>
              </a:rPr>
              <a:t>m,n</a:t>
            </a:r>
            <a:r>
              <a:rPr lang="en-US" altLang="zh-TW" dirty="0" smtClean="0">
                <a:ea typeface="PMingLiU" pitchFamily="18" charset="-12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1. If m &lt; n, exchange m and 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2. If n = 0, return m, terminate; else step 3.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3. Divide m by n and let r be the remainder.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	(0 </a:t>
            </a:r>
            <a:r>
              <a:rPr lang="en-US" altLang="zh-TW" dirty="0" smtClean="0">
                <a:ea typeface="PMingLiU" pitchFamily="18" charset="-120"/>
                <a:cs typeface="Arial" charset="0"/>
              </a:rPr>
              <a:t>≤ </a:t>
            </a:r>
            <a:r>
              <a:rPr lang="en-US" altLang="zh-TW" dirty="0" smtClean="0">
                <a:ea typeface="PMingLiU" pitchFamily="18" charset="-120"/>
              </a:rPr>
              <a:t>r &lt;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4.  If r = 0, terminate; n is the answer.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5. Set m = n, n = r, and go back to step 3.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2.Mix Column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 each column with a constant matrix and replace the column with new data bytes.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7162800" cy="3746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column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14800"/>
            <a:ext cx="5181600" cy="167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200900" cy="1612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Round Key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934200" cy="2438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Decryption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4724400" cy="4572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4.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RSA  Algorithm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is a Public key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 of key is used –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encryption key- </a:t>
            </a:r>
          </a:p>
          <a:p>
            <a:pPr>
              <a:buNone/>
            </a:pPr>
            <a:r>
              <a:rPr lang="en-US" dirty="0" smtClean="0"/>
              <a:t>     Receiver’s public key which is known to all </a:t>
            </a:r>
          </a:p>
          <a:p>
            <a:r>
              <a:rPr lang="en-US" b="1" dirty="0" smtClean="0"/>
              <a:t>Decryption key-  </a:t>
            </a:r>
          </a:p>
          <a:p>
            <a:pPr>
              <a:buNone/>
            </a:pPr>
            <a:r>
              <a:rPr lang="en-US" dirty="0" smtClean="0"/>
              <a:t>    Receiver's private key which is known only to the recipient of the message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 key generation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676400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two large prime number p and q  ranges between (512-1024 bits),  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  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3.       And </a:t>
            </a:r>
          </a:p>
          <a:p>
            <a:pPr marL="514350" indent="-514350"/>
            <a:r>
              <a:rPr lang="en-US" dirty="0" smtClean="0"/>
              <a:t>4.       Choose an integer e between                      such that </a:t>
            </a:r>
          </a:p>
          <a:p>
            <a:pPr marL="514350" indent="-514350"/>
            <a:r>
              <a:rPr lang="en-US" dirty="0" smtClean="0"/>
              <a:t>5.       Compute                                        or     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Public key (e, n)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Private key (d)</a:t>
            </a:r>
          </a:p>
          <a:p>
            <a:pPr marL="514350" indent="-51435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prime number p and q are kept secret  and after key generation process complete both can be discard.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057400" y="1981200"/>
          <a:ext cx="990600" cy="304800"/>
        </p:xfrm>
        <a:graphic>
          <a:graphicData uri="http://schemas.openxmlformats.org/presentationml/2006/ole">
            <p:oleObj spid="_x0000_s23555" name="Equation" r:id="rId3" imgW="380880" imgH="17748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38400" y="2362200"/>
          <a:ext cx="1143000" cy="304800"/>
        </p:xfrm>
        <a:graphic>
          <a:graphicData uri="http://schemas.openxmlformats.org/presentationml/2006/ole">
            <p:oleObj spid="_x0000_s23556" name="Equation" r:id="rId4" imgW="583920" imgH="16488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905000" y="2819400"/>
          <a:ext cx="1752600" cy="304800"/>
        </p:xfrm>
        <a:graphic>
          <a:graphicData uri="http://schemas.openxmlformats.org/presentationml/2006/ole">
            <p:oleObj spid="_x0000_s23557" name="Equation" r:id="rId5" imgW="1333440" imgH="203040" progId="Equation.DSMT4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114800" y="3048000"/>
          <a:ext cx="1066800" cy="355600"/>
        </p:xfrm>
        <a:graphic>
          <a:graphicData uri="http://schemas.openxmlformats.org/presentationml/2006/ole">
            <p:oleObj spid="_x0000_s23558" name="Equation" r:id="rId6" imgW="723600" imgH="203040" progId="Equation.DSMT4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248400" y="3048000"/>
          <a:ext cx="1905000" cy="381000"/>
        </p:xfrm>
        <a:graphic>
          <a:graphicData uri="http://schemas.openxmlformats.org/presentationml/2006/ole">
            <p:oleObj spid="_x0000_s23559" name="Equation" r:id="rId7" imgW="952200" imgH="203040" progId="Equation.DSMT4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286000" y="3352800"/>
          <a:ext cx="1981200" cy="381000"/>
        </p:xfrm>
        <a:graphic>
          <a:graphicData uri="http://schemas.openxmlformats.org/presentationml/2006/ole">
            <p:oleObj spid="_x0000_s23560" name="Equation" r:id="rId8" imgW="1168200" imgH="203040" progId="Equation.DSMT4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572000" y="3352800"/>
          <a:ext cx="1981200" cy="381000"/>
        </p:xfrm>
        <a:graphic>
          <a:graphicData uri="http://schemas.openxmlformats.org/presentationml/2006/ole">
            <p:oleObj spid="_x0000_s23561" name="Equation" r:id="rId9" imgW="11174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Plaintext  </a:t>
            </a:r>
          </a:p>
          <a:p>
            <a:r>
              <a:rPr lang="en-US" dirty="0" smtClean="0"/>
              <a:t>Encryption </a:t>
            </a:r>
            <a:r>
              <a:rPr lang="en-US" dirty="0" smtClean="0"/>
              <a:t>key  </a:t>
            </a:r>
            <a:endParaRPr lang="en-US" dirty="0" smtClean="0"/>
          </a:p>
          <a:p>
            <a:r>
              <a:rPr lang="en-US" dirty="0" smtClean="0"/>
              <a:t>Decryption key </a:t>
            </a:r>
          </a:p>
          <a:p>
            <a:r>
              <a:rPr lang="en-US" dirty="0" smtClean="0"/>
              <a:t>Cipher text </a:t>
            </a:r>
          </a:p>
          <a:p>
            <a:r>
              <a:rPr lang="en-US" dirty="0" smtClean="0"/>
              <a:t>Encryption </a:t>
            </a:r>
          </a:p>
          <a:p>
            <a:r>
              <a:rPr lang="en-US" dirty="0" smtClean="0"/>
              <a:t>Decryption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3505200"/>
          <a:ext cx="457200" cy="381000"/>
        </p:xfrm>
        <a:graphic>
          <a:graphicData uri="http://schemas.openxmlformats.org/presentationml/2006/ole">
            <p:oleObj spid="_x0000_s24579" name="Equation" r:id="rId3" imgW="152280" imgH="17748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05200" y="2286000"/>
          <a:ext cx="381000" cy="368300"/>
        </p:xfrm>
        <a:graphic>
          <a:graphicData uri="http://schemas.openxmlformats.org/presentationml/2006/ole">
            <p:oleObj spid="_x0000_s24580" name="Equation" r:id="rId4" imgW="114120" imgH="13968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505200" y="2895600"/>
          <a:ext cx="381000" cy="381000"/>
        </p:xfrm>
        <a:graphic>
          <a:graphicData uri="http://schemas.openxmlformats.org/presentationml/2006/ole">
            <p:oleObj spid="_x0000_s24581" name="Equation" r:id="rId5" imgW="139680" imgH="177480" progId="Equation.DSMT4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590800" y="1752600"/>
          <a:ext cx="381000" cy="381000"/>
        </p:xfrm>
        <a:graphic>
          <a:graphicData uri="http://schemas.openxmlformats.org/presentationml/2006/ole">
            <p:oleObj spid="_x0000_s24582" name="Equation" r:id="rId6" imgW="152280" imgH="164880" progId="Equation.DSMT4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895600" y="3962400"/>
          <a:ext cx="1905000" cy="431800"/>
        </p:xfrm>
        <a:graphic>
          <a:graphicData uri="http://schemas.openxmlformats.org/presentationml/2006/ole">
            <p:oleObj spid="_x0000_s24584" name="Equation" r:id="rId7" imgW="863280" imgH="203040" progId="Equation.DSMT4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895600" y="4648200"/>
          <a:ext cx="1676400" cy="457200"/>
        </p:xfrm>
        <a:graphic>
          <a:graphicData uri="http://schemas.openxmlformats.org/presentationml/2006/ole">
            <p:oleObj spid="_x0000_s24585" name="Equation" r:id="rId8" imgW="8762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RSA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FontTx/>
              <a:buAutoNum type="arabicPeriod"/>
            </a:pPr>
            <a:r>
              <a:rPr lang="en-AU" dirty="0" smtClean="0"/>
              <a:t>Select primes: </a:t>
            </a:r>
            <a:r>
              <a:rPr lang="en-AU" i="1" dirty="0" smtClean="0">
                <a:latin typeface="Courier New" pitchFamily="49" charset="0"/>
              </a:rPr>
              <a:t>p </a:t>
            </a:r>
            <a:r>
              <a:rPr lang="en-AU" dirty="0" smtClean="0">
                <a:latin typeface="Courier New" pitchFamily="49" charset="0"/>
              </a:rPr>
              <a:t>= 17 &amp; </a:t>
            </a:r>
            <a:r>
              <a:rPr lang="en-AU" i="1" dirty="0" smtClean="0">
                <a:latin typeface="Courier New" pitchFamily="49" charset="0"/>
              </a:rPr>
              <a:t>q </a:t>
            </a:r>
            <a:r>
              <a:rPr lang="en-AU" dirty="0" smtClean="0">
                <a:latin typeface="Courier New" pitchFamily="49" charset="0"/>
              </a:rPr>
              <a:t>= 11</a:t>
            </a:r>
            <a:endParaRPr lang="en-AU" dirty="0" smtClean="0"/>
          </a:p>
          <a:p>
            <a:pPr marL="609600" indent="-609600">
              <a:buFontTx/>
              <a:buAutoNum type="arabicPeriod"/>
            </a:pPr>
            <a:r>
              <a:rPr lang="en-AU" dirty="0" smtClean="0"/>
              <a:t>Compute</a:t>
            </a:r>
            <a:r>
              <a:rPr lang="en-AU" dirty="0" smtClean="0">
                <a:latin typeface="Courier New" pitchFamily="49" charset="0"/>
              </a:rPr>
              <a:t> </a:t>
            </a:r>
            <a:r>
              <a:rPr lang="en-AU" i="1" dirty="0" smtClean="0">
                <a:latin typeface="Courier New" pitchFamily="49" charset="0"/>
              </a:rPr>
              <a:t>n </a:t>
            </a:r>
            <a:r>
              <a:rPr lang="en-AU" dirty="0" smtClean="0">
                <a:latin typeface="Courier New" pitchFamily="49" charset="0"/>
              </a:rPr>
              <a:t>= </a:t>
            </a:r>
            <a:r>
              <a:rPr lang="en-AU" i="1" dirty="0" smtClean="0">
                <a:latin typeface="Courier New" pitchFamily="49" charset="0"/>
              </a:rPr>
              <a:t>p × q </a:t>
            </a:r>
            <a:r>
              <a:rPr lang="en-AU" dirty="0" smtClean="0">
                <a:latin typeface="Courier New" pitchFamily="49" charset="0"/>
              </a:rPr>
              <a:t>=17</a:t>
            </a:r>
            <a:r>
              <a:rPr lang="en-US" dirty="0" smtClean="0">
                <a:latin typeface="Courier New" pitchFamily="49" charset="0"/>
                <a:cs typeface="Arial" charset="0"/>
              </a:rPr>
              <a:t>×</a:t>
            </a:r>
            <a:r>
              <a:rPr lang="en-AU" dirty="0" smtClean="0">
                <a:latin typeface="Courier New" pitchFamily="49" charset="0"/>
              </a:rPr>
              <a:t>11=187</a:t>
            </a:r>
          </a:p>
          <a:p>
            <a:pPr marL="609600" indent="-609600">
              <a:buFontTx/>
              <a:buAutoNum type="arabicPeriod"/>
            </a:pPr>
            <a:r>
              <a:rPr lang="en-AU" dirty="0" smtClean="0"/>
              <a:t>Compute</a:t>
            </a:r>
            <a:r>
              <a:rPr lang="en-AU" dirty="0" smtClean="0">
                <a:latin typeface="Courier New" pitchFamily="49" charset="0"/>
              </a:rPr>
              <a:t> ø(</a:t>
            </a:r>
            <a:r>
              <a:rPr lang="en-AU" i="1" dirty="0" smtClean="0">
                <a:latin typeface="Courier New" pitchFamily="49" charset="0"/>
              </a:rPr>
              <a:t>n</a:t>
            </a:r>
            <a:r>
              <a:rPr lang="en-AU" dirty="0" smtClean="0">
                <a:latin typeface="Courier New" pitchFamily="49" charset="0"/>
              </a:rPr>
              <a:t>)=(</a:t>
            </a:r>
            <a:r>
              <a:rPr lang="en-AU" i="1" dirty="0" smtClean="0">
                <a:latin typeface="Courier New" pitchFamily="49" charset="0"/>
              </a:rPr>
              <a:t>p–</a:t>
            </a:r>
            <a:r>
              <a:rPr lang="en-AU" dirty="0" smtClean="0">
                <a:latin typeface="Courier New" pitchFamily="49" charset="0"/>
              </a:rPr>
              <a:t>1)(</a:t>
            </a:r>
            <a:r>
              <a:rPr lang="en-AU" i="1" dirty="0" smtClean="0">
                <a:latin typeface="Courier New" pitchFamily="49" charset="0"/>
              </a:rPr>
              <a:t>q-</a:t>
            </a:r>
            <a:r>
              <a:rPr lang="en-AU" dirty="0" smtClean="0">
                <a:latin typeface="Courier New" pitchFamily="49" charset="0"/>
              </a:rPr>
              <a:t>1)=16</a:t>
            </a:r>
            <a:r>
              <a:rPr lang="en-US" dirty="0" smtClean="0">
                <a:latin typeface="Courier New" pitchFamily="49" charset="0"/>
                <a:cs typeface="Arial" charset="0"/>
              </a:rPr>
              <a:t>×</a:t>
            </a:r>
            <a:r>
              <a:rPr lang="en-AU" dirty="0" smtClean="0">
                <a:latin typeface="Courier New" pitchFamily="49" charset="0"/>
              </a:rPr>
              <a:t>10=160</a:t>
            </a:r>
          </a:p>
          <a:p>
            <a:pPr marL="609600" indent="-609600">
              <a:buFontTx/>
              <a:buAutoNum type="arabicPeriod"/>
            </a:pPr>
            <a:r>
              <a:rPr lang="en-AU" dirty="0" smtClean="0"/>
              <a:t>Select </a:t>
            </a:r>
            <a:r>
              <a:rPr lang="en-AU" dirty="0" smtClean="0">
                <a:latin typeface="Courier New" pitchFamily="49" charset="0"/>
              </a:rPr>
              <a:t>e</a:t>
            </a:r>
            <a:r>
              <a:rPr lang="en-AU" i="1" dirty="0" smtClean="0"/>
              <a:t> : </a:t>
            </a:r>
            <a:r>
              <a:rPr lang="en-AU" dirty="0" err="1" smtClean="0">
                <a:latin typeface="Courier New" pitchFamily="49" charset="0"/>
              </a:rPr>
              <a:t>gcd</a:t>
            </a:r>
            <a:r>
              <a:rPr lang="en-AU" dirty="0" smtClean="0">
                <a:latin typeface="Courier New" pitchFamily="49" charset="0"/>
              </a:rPr>
              <a:t>(e,160)=1; </a:t>
            </a:r>
            <a:r>
              <a:rPr lang="en-AU" dirty="0" smtClean="0"/>
              <a:t>choose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1≤</a:t>
            </a:r>
            <a:r>
              <a:rPr lang="en-AU" i="1" dirty="0" smtClean="0">
                <a:latin typeface="Courier New" pitchFamily="49" charset="0"/>
                <a:cs typeface="Courier New" pitchFamily="49" charset="0"/>
              </a:rPr>
              <a:t>e&lt;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ø</a:t>
            </a:r>
            <a:r>
              <a:rPr lang="en-AU" dirty="0" smtClean="0">
                <a:latin typeface="Courier New" pitchFamily="49" charset="0"/>
              </a:rPr>
              <a:t>(</a:t>
            </a:r>
            <a:r>
              <a:rPr lang="en-AU" i="1" dirty="0" smtClean="0">
                <a:latin typeface="Courier New" pitchFamily="49" charset="0"/>
              </a:rPr>
              <a:t>n</a:t>
            </a:r>
            <a:r>
              <a:rPr lang="en-AU" dirty="0" smtClean="0">
                <a:latin typeface="Courier New" pitchFamily="49" charset="0"/>
              </a:rPr>
              <a:t>)=7</a:t>
            </a:r>
            <a:endParaRPr lang="en-AU" dirty="0" smtClean="0"/>
          </a:p>
          <a:p>
            <a:pPr marL="609600" indent="-609600">
              <a:buFontTx/>
              <a:buAutoNum type="arabicPeriod"/>
            </a:pPr>
            <a:r>
              <a:rPr lang="en-AU" dirty="0" smtClean="0"/>
              <a:t>Determine </a:t>
            </a:r>
            <a:r>
              <a:rPr lang="en-AU" dirty="0" smtClean="0">
                <a:latin typeface="Courier New" pitchFamily="49" charset="0"/>
              </a:rPr>
              <a:t>d</a:t>
            </a:r>
            <a:r>
              <a:rPr lang="en-AU" i="1" dirty="0" smtClean="0"/>
              <a:t>: </a:t>
            </a:r>
            <a:r>
              <a:rPr lang="en-AU" i="1" dirty="0" smtClean="0">
                <a:latin typeface="Courier New" pitchFamily="49" charset="0"/>
              </a:rPr>
              <a:t>de=</a:t>
            </a:r>
            <a:r>
              <a:rPr lang="en-AU" dirty="0" smtClean="0">
                <a:latin typeface="Courier New" pitchFamily="49" charset="0"/>
              </a:rPr>
              <a:t>1 mod 160</a:t>
            </a:r>
            <a:r>
              <a:rPr lang="en-AU" dirty="0" smtClean="0"/>
              <a:t> and </a:t>
            </a:r>
            <a:r>
              <a:rPr lang="en-AU" i="1" dirty="0" smtClean="0">
                <a:latin typeface="Courier New" pitchFamily="49" charset="0"/>
              </a:rPr>
              <a:t>d </a:t>
            </a:r>
            <a:r>
              <a:rPr lang="en-AU" dirty="0" smtClean="0">
                <a:latin typeface="Courier New" pitchFamily="49" charset="0"/>
              </a:rPr>
              <a:t>&lt; 160</a:t>
            </a:r>
            <a:r>
              <a:rPr lang="en-AU" dirty="0" smtClean="0"/>
              <a:t> Value is </a:t>
            </a:r>
            <a:r>
              <a:rPr lang="en-AU" dirty="0" smtClean="0">
                <a:latin typeface="Courier New" pitchFamily="49" charset="0"/>
              </a:rPr>
              <a:t>d=23</a:t>
            </a:r>
            <a:r>
              <a:rPr lang="en-AU" dirty="0" smtClean="0"/>
              <a:t>   since </a:t>
            </a:r>
            <a:r>
              <a:rPr lang="en-AU" dirty="0" smtClean="0">
                <a:latin typeface="Courier New" pitchFamily="49" charset="0"/>
              </a:rPr>
              <a:t>23</a:t>
            </a:r>
            <a:r>
              <a:rPr lang="en-US" dirty="0" smtClean="0">
                <a:latin typeface="Courier New" pitchFamily="49" charset="0"/>
                <a:cs typeface="Arial" charset="0"/>
              </a:rPr>
              <a:t>×</a:t>
            </a:r>
            <a:r>
              <a:rPr lang="en-AU" dirty="0" smtClean="0">
                <a:latin typeface="Courier New" pitchFamily="49" charset="0"/>
              </a:rPr>
              <a:t>7 = 161 mod 160 = 1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Publish public key </a:t>
            </a:r>
            <a:r>
              <a:rPr lang="en-US" dirty="0" smtClean="0">
                <a:latin typeface="Courier New" pitchFamily="49" charset="0"/>
              </a:rPr>
              <a:t>e = {7,187}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Keep secret private key </a:t>
            </a:r>
            <a:r>
              <a:rPr lang="en-US" dirty="0" smtClean="0">
                <a:latin typeface="Courier New" pitchFamily="49" charset="0"/>
              </a:rPr>
              <a:t>d = {23</a:t>
            </a:r>
            <a:r>
              <a:rPr lang="en-AU" dirty="0" smtClean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smtClean="0"/>
              <a:t>example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Alice wants to send a message </a:t>
            </a:r>
            <a:r>
              <a:rPr lang="en-US" sz="2400" dirty="0" smtClean="0"/>
              <a:t>p=4 </a:t>
            </a:r>
            <a:r>
              <a:rPr lang="en-US" sz="2400" dirty="0" smtClean="0"/>
              <a:t>to Bob</a:t>
            </a:r>
          </a:p>
          <a:p>
            <a:r>
              <a:rPr lang="en-US" sz="2400" dirty="0" smtClean="0"/>
              <a:t>She will encrypt using public key of Bob </a:t>
            </a:r>
            <a:r>
              <a:rPr lang="en-US" sz="2400" dirty="0" smtClean="0"/>
              <a:t>as</a:t>
            </a:r>
          </a:p>
          <a:p>
            <a:endParaRPr lang="en-US" sz="2400" dirty="0" smtClean="0"/>
          </a:p>
          <a:p>
            <a:r>
              <a:rPr lang="en-US" sz="2400" dirty="0" smtClean="0"/>
              <a:t>Send 115 to Bob</a:t>
            </a:r>
          </a:p>
          <a:p>
            <a:r>
              <a:rPr lang="en-US" sz="2400" dirty="0" smtClean="0"/>
              <a:t>Bob will decrypt this message by using his private key </a:t>
            </a:r>
            <a:r>
              <a:rPr lang="en-US" sz="2400" dirty="0" smtClean="0"/>
              <a:t> =23</a:t>
            </a:r>
          </a:p>
          <a:p>
            <a:r>
              <a:rPr lang="en-US" sz="2400" dirty="0" smtClean="0"/>
              <a:t>     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90600" y="2514600"/>
          <a:ext cx="2057400" cy="381000"/>
        </p:xfrm>
        <a:graphic>
          <a:graphicData uri="http://schemas.openxmlformats.org/presentationml/2006/ole">
            <p:oleObj spid="_x0000_s62466" name="Equation" r:id="rId3" imgW="1282680" imgH="228600" progId="Equation.DSMT4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838200" y="3886200"/>
          <a:ext cx="1905000" cy="838200"/>
        </p:xfrm>
        <a:graphic>
          <a:graphicData uri="http://schemas.openxmlformats.org/presentationml/2006/ole">
            <p:oleObj spid="_x0000_s62467" name="Equation" r:id="rId4" imgW="11300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PMingLiU" pitchFamily="18" charset="-120"/>
              </a:rPr>
              <a:t>Extended Euclidean Algorithm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ea typeface="PMingLiU" pitchFamily="18" charset="-120"/>
              </a:rPr>
              <a:t>    If m and n are any two non zero, positive integers then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(m, n) =d,</a:t>
            </a:r>
          </a:p>
          <a:p>
            <a:pPr>
              <a:buNone/>
            </a:pPr>
            <a:r>
              <a:rPr lang="en-US" altLang="zh-TW" dirty="0" smtClean="0">
                <a:ea typeface="PMingLiU" pitchFamily="18" charset="-120"/>
              </a:rPr>
              <a:t>    Where d is the smallest positive element of the set of linear combination of m, n</a:t>
            </a:r>
          </a:p>
          <a:p>
            <a:pPr>
              <a:buNone/>
            </a:pPr>
            <a:r>
              <a:rPr lang="en-US" altLang="zh-TW" dirty="0" smtClean="0">
                <a:ea typeface="PMingLiU" pitchFamily="18" charset="-120"/>
              </a:rPr>
              <a:t>    hence, am + </a:t>
            </a:r>
            <a:r>
              <a:rPr lang="en-US" altLang="zh-TW" dirty="0" err="1" smtClean="0">
                <a:ea typeface="PMingLiU" pitchFamily="18" charset="-120"/>
              </a:rPr>
              <a:t>bn</a:t>
            </a:r>
            <a:r>
              <a:rPr lang="en-US" altLang="zh-TW" dirty="0" smtClean="0">
                <a:ea typeface="PMingLiU" pitchFamily="18" charset="-120"/>
              </a:rPr>
              <a:t> = </a:t>
            </a:r>
            <a:r>
              <a:rPr lang="en-US" altLang="zh-TW" dirty="0" err="1" smtClean="0">
                <a:ea typeface="PMingLiU" pitchFamily="18" charset="-120"/>
              </a:rPr>
              <a:t>gcd</a:t>
            </a:r>
            <a:r>
              <a:rPr lang="en-US" altLang="zh-TW" dirty="0" smtClean="0">
                <a:ea typeface="PMingLiU" pitchFamily="18" charset="-120"/>
              </a:rPr>
              <a:t>(m, n) = d</a:t>
            </a:r>
          </a:p>
          <a:p>
            <a:pPr>
              <a:buNone/>
            </a:pPr>
            <a:r>
              <a:rPr lang="en-US" dirty="0" smtClean="0">
                <a:ea typeface="PMingLiU" pitchFamily="18" charset="-120"/>
              </a:rPr>
              <a:t>     Where (a, b </a:t>
            </a:r>
            <a:r>
              <a:rPr lang="el-GR" dirty="0" smtClean="0">
                <a:ea typeface="PMingLiU" pitchFamily="18" charset="-120"/>
              </a:rPr>
              <a:t>ϵ</a:t>
            </a:r>
            <a:r>
              <a:rPr lang="en-US" dirty="0" smtClean="0">
                <a:ea typeface="PMingLiU" pitchFamily="18" charset="-120"/>
              </a:rPr>
              <a:t> Z)</a:t>
            </a:r>
            <a:endParaRPr lang="en-US" dirty="0" smtClean="0"/>
          </a:p>
          <a:p>
            <a:pPr>
              <a:buNone/>
            </a:pPr>
            <a:endParaRPr lang="en-US" altLang="zh-TW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exponentiation algorithm</a:t>
            </a:r>
            <a:endParaRPr lang="en-US" dirty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>
            <p:ph idx="1"/>
          </p:nvPr>
        </p:nvGraphicFramePr>
        <p:xfrm>
          <a:off x="1828800" y="1447800"/>
          <a:ext cx="5181600" cy="4419600"/>
        </p:xfrm>
        <a:graphic>
          <a:graphicData uri="http://schemas.openxmlformats.org/presentationml/2006/ole">
            <p:oleObj spid="_x0000_s63492" name="Equation" r:id="rId3" imgW="2755800" imgH="2387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5.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Diffie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Helman</a:t>
            </a:r>
            <a:r>
              <a:rPr lang="en-US" dirty="0" smtClean="0">
                <a:solidFill>
                  <a:schemeClr val="tx1"/>
                </a:solidFill>
              </a:rPr>
              <a:t> Key Exchange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 </a:t>
            </a:r>
            <a:r>
              <a:rPr lang="en-US" sz="2800" dirty="0" smtClean="0"/>
              <a:t>and g</a:t>
            </a:r>
            <a:r>
              <a:rPr lang="en-US" sz="2800" dirty="0" smtClean="0"/>
              <a:t> </a:t>
            </a:r>
            <a:r>
              <a:rPr lang="en-US" sz="2800" dirty="0" smtClean="0"/>
              <a:t>are both publicly available numbers</a:t>
            </a:r>
          </a:p>
          <a:p>
            <a:pPr lvl="1"/>
            <a:r>
              <a:rPr lang="en-US" dirty="0" smtClean="0"/>
              <a:t>p </a:t>
            </a:r>
            <a:r>
              <a:rPr lang="en-US" dirty="0" smtClean="0"/>
              <a:t>is at least 512 bits</a:t>
            </a:r>
          </a:p>
          <a:p>
            <a:r>
              <a:rPr lang="en-US" sz="2800" dirty="0" smtClean="0"/>
              <a:t>Users pick private values a and b</a:t>
            </a:r>
          </a:p>
          <a:p>
            <a:r>
              <a:rPr lang="en-US" sz="2800" dirty="0" smtClean="0"/>
              <a:t>Compute public values</a:t>
            </a:r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mod p</a:t>
            </a:r>
          </a:p>
          <a:p>
            <a:pPr lvl="1"/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baseline="30000" dirty="0" smtClean="0"/>
              <a:t> </a:t>
            </a:r>
            <a:r>
              <a:rPr lang="en-US" dirty="0" smtClean="0"/>
              <a:t>mod p</a:t>
            </a:r>
          </a:p>
          <a:p>
            <a:r>
              <a:rPr lang="en-US" sz="2800" dirty="0" smtClean="0"/>
              <a:t>Public values x and y are </a:t>
            </a:r>
            <a:r>
              <a:rPr lang="en-US" sz="2800" dirty="0" smtClean="0"/>
              <a:t>exchanged</a:t>
            </a:r>
          </a:p>
          <a:p>
            <a:r>
              <a:rPr lang="en-US" sz="2800" dirty="0" smtClean="0"/>
              <a:t>Compute</a:t>
            </a:r>
            <a:r>
              <a:rPr lang="en-US" sz="2800" b="1" dirty="0" smtClean="0">
                <a:solidFill>
                  <a:srgbClr val="FFFFFF"/>
                </a:solidFill>
              </a:rPr>
              <a:t> </a:t>
            </a:r>
            <a:r>
              <a:rPr lang="en-US" sz="2800" dirty="0" smtClean="0"/>
              <a:t>shared, private key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a</a:t>
            </a:r>
            <a:r>
              <a:rPr lang="en-US" dirty="0" smtClean="0"/>
              <a:t> mod p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b</a:t>
            </a:r>
            <a:r>
              <a:rPr lang="en-US" dirty="0" smtClean="0"/>
              <a:t> mod p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u="sng" dirty="0" smtClean="0">
                <a:ea typeface="PMingLiU" pitchFamily="18" charset="-120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>
              <a:lnSpc>
                <a:spcPct val="85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//Input: Two positive integers m and n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//Output: Greatest common divisor d and two integers a and b, such that am + </a:t>
            </a:r>
            <a:r>
              <a:rPr lang="en-US" altLang="zh-TW" dirty="0" err="1" smtClean="0">
                <a:ea typeface="PMingLiU" pitchFamily="18" charset="-120"/>
              </a:rPr>
              <a:t>bn</a:t>
            </a:r>
            <a:r>
              <a:rPr lang="en-US" altLang="zh-TW" dirty="0" smtClean="0">
                <a:ea typeface="PMingLiU" pitchFamily="18" charset="-120"/>
              </a:rPr>
              <a:t> = d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None/>
            </a:pPr>
            <a:endParaRPr lang="en-US" altLang="zh-TW" dirty="0" smtClean="0">
              <a:solidFill>
                <a:srgbClr val="FFFF99"/>
              </a:solidFill>
              <a:ea typeface="PMingLiU" pitchFamily="18" charset="-120"/>
            </a:endParaRPr>
          </a:p>
          <a:p>
            <a:pPr marL="609600" indent="-609600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zh-TW" dirty="0" smtClean="0">
                <a:ea typeface="PMingLiU" pitchFamily="18" charset="-120"/>
              </a:rPr>
              <a:t>Set a’ = b = 1, a = b’ = 0, c = m, d = n.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zh-TW" dirty="0" smtClean="0">
                <a:ea typeface="PMingLiU" pitchFamily="18" charset="-120"/>
              </a:rPr>
              <a:t>Let q, r be the quotient and remainder, respectively, of c divided by d.   (We have c = </a:t>
            </a:r>
            <a:r>
              <a:rPr lang="en-US" altLang="zh-TW" dirty="0" err="1" smtClean="0">
                <a:ea typeface="PMingLiU" pitchFamily="18" charset="-120"/>
              </a:rPr>
              <a:t>qd</a:t>
            </a:r>
            <a:r>
              <a:rPr lang="en-US" altLang="zh-TW" dirty="0" smtClean="0">
                <a:ea typeface="PMingLiU" pitchFamily="18" charset="-120"/>
              </a:rPr>
              <a:t> + r, 0 </a:t>
            </a:r>
            <a:r>
              <a:rPr lang="en-US" altLang="zh-TW" dirty="0" smtClean="0">
                <a:ea typeface="PMingLiU" pitchFamily="18" charset="-120"/>
                <a:cs typeface="Arial" charset="0"/>
              </a:rPr>
              <a:t>≤</a:t>
            </a:r>
            <a:r>
              <a:rPr lang="en-US" altLang="zh-TW" dirty="0" smtClean="0">
                <a:ea typeface="PMingLiU" pitchFamily="18" charset="-120"/>
              </a:rPr>
              <a:t> r &lt; d)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zh-TW" dirty="0" smtClean="0">
                <a:ea typeface="PMingLiU" pitchFamily="18" charset="-120"/>
              </a:rPr>
              <a:t>If r = 0, terminate; we have in this case am + </a:t>
            </a:r>
            <a:r>
              <a:rPr lang="en-US" altLang="zh-TW" dirty="0" err="1" smtClean="0">
                <a:ea typeface="PMingLiU" pitchFamily="18" charset="-120"/>
              </a:rPr>
              <a:t>bn</a:t>
            </a:r>
            <a:r>
              <a:rPr lang="en-US" altLang="zh-TW" dirty="0" smtClean="0">
                <a:ea typeface="PMingLiU" pitchFamily="18" charset="-120"/>
              </a:rPr>
              <a:t> = d as desired.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zh-TW" dirty="0" smtClean="0">
                <a:ea typeface="PMingLiU" pitchFamily="18" charset="-120"/>
              </a:rPr>
              <a:t>Set c = d, d = r,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	t = a’, a’ = a, a = t – </a:t>
            </a:r>
            <a:r>
              <a:rPr lang="en-US" altLang="zh-TW" dirty="0" err="1" smtClean="0">
                <a:ea typeface="PMingLiU" pitchFamily="18" charset="-120"/>
              </a:rPr>
              <a:t>qa</a:t>
            </a:r>
            <a:r>
              <a:rPr lang="en-US" altLang="zh-TW" dirty="0" smtClean="0">
                <a:ea typeface="PMingLiU" pitchFamily="18" charset="-120"/>
              </a:rPr>
              <a:t>,</a:t>
            </a:r>
          </a:p>
          <a:p>
            <a:pPr marL="609600" indent="-609600">
              <a:lnSpc>
                <a:spcPct val="85000"/>
              </a:lnSpc>
              <a:buFont typeface="Wingdings" pitchFamily="2" charset="2"/>
              <a:buNone/>
            </a:pPr>
            <a:r>
              <a:rPr lang="en-US" altLang="zh-TW" dirty="0" smtClean="0">
                <a:ea typeface="PMingLiU" pitchFamily="18" charset="-120"/>
              </a:rPr>
              <a:t>	t = b’, b’ = b, b = t – </a:t>
            </a:r>
            <a:r>
              <a:rPr lang="en-US" altLang="zh-TW" dirty="0" err="1" smtClean="0">
                <a:ea typeface="PMingLiU" pitchFamily="18" charset="-120"/>
              </a:rPr>
              <a:t>qb</a:t>
            </a:r>
            <a:r>
              <a:rPr lang="en-US" altLang="zh-TW" dirty="0" smtClean="0">
                <a:ea typeface="PMingLiU" pitchFamily="18" charset="-120"/>
              </a:rPr>
              <a:t>, and go back to step 2.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/>
              <a:t>In affine ciphers, the key used for </a:t>
            </a:r>
            <a:r>
              <a:rPr lang="en-US" dirty="0" err="1" smtClean="0"/>
              <a:t>encipherment</a:t>
            </a: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involves using both a multiplicative and additive </a:t>
            </a:r>
          </a:p>
          <a:p>
            <a:pPr>
              <a:buFontTx/>
              <a:buNone/>
            </a:pPr>
            <a:r>
              <a:rPr lang="en-US" dirty="0" smtClean="0"/>
              <a:t>key.</a:t>
            </a:r>
          </a:p>
          <a:p>
            <a:pPr>
              <a:buFontTx/>
              <a:buNone/>
            </a:pPr>
            <a:r>
              <a:rPr lang="en-US" dirty="0" err="1" smtClean="0"/>
              <a:t>Eg</a:t>
            </a:r>
            <a:r>
              <a:rPr lang="en-US" dirty="0" smtClean="0"/>
              <a:t>. Encryption process:</a:t>
            </a:r>
          </a:p>
          <a:p>
            <a:pPr>
              <a:buFontTx/>
              <a:buNone/>
            </a:pPr>
            <a:r>
              <a:rPr lang="en-US" dirty="0" smtClean="0"/>
              <a:t>If, y= cipher text, x= plaintext</a:t>
            </a:r>
          </a:p>
          <a:p>
            <a:pPr>
              <a:buFontTx/>
              <a:buNone/>
            </a:pPr>
            <a:r>
              <a:rPr lang="en-US" dirty="0" smtClean="0"/>
              <a:t>Then, y=(</a:t>
            </a:r>
            <a:r>
              <a:rPr lang="en-US" dirty="0" err="1" smtClean="0"/>
              <a:t>ax+b</a:t>
            </a:r>
            <a:r>
              <a:rPr lang="en-US" dirty="0" smtClean="0"/>
              <a:t>)mod 26</a:t>
            </a:r>
          </a:p>
          <a:p>
            <a:pPr>
              <a:buFontTx/>
              <a:buNone/>
            </a:pPr>
            <a:r>
              <a:rPr lang="en-US" dirty="0" smtClean="0"/>
              <a:t>Where, b= additive key</a:t>
            </a:r>
          </a:p>
          <a:p>
            <a:pPr>
              <a:buFontTx/>
              <a:buNone/>
            </a:pPr>
            <a:r>
              <a:rPr lang="en-US" dirty="0" smtClean="0"/>
              <a:t>              a= multiplicative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Continue: Affine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Decryption process: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14400" y="2209800"/>
          <a:ext cx="3505200" cy="1447800"/>
        </p:xfrm>
        <a:graphic>
          <a:graphicData uri="http://schemas.openxmlformats.org/presentationml/2006/ole">
            <p:oleObj spid="_x0000_s2052" name="Equation" r:id="rId3" imgW="1269720" imgH="53316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209800" y="4038600"/>
          <a:ext cx="2286000" cy="588962"/>
        </p:xfrm>
        <a:graphic>
          <a:graphicData uri="http://schemas.openxmlformats.org/presentationml/2006/ole">
            <p:oleObj spid="_x0000_s2053" name="Equation" r:id="rId4" imgW="9271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2.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1014</Words>
  <Application>Microsoft Office PowerPoint</Application>
  <PresentationFormat>On-screen Show (4:3)</PresentationFormat>
  <Paragraphs>187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Equation</vt:lpstr>
      <vt:lpstr>MathType 6.0 Equation</vt:lpstr>
      <vt:lpstr>Program 1.</vt:lpstr>
      <vt:lpstr>Euclidean Algorithm</vt:lpstr>
      <vt:lpstr>How to compute GCD</vt:lpstr>
      <vt:lpstr>ALGORITHM</vt:lpstr>
      <vt:lpstr>Extended Euclidean Algorithm </vt:lpstr>
      <vt:lpstr>ALGORITHM</vt:lpstr>
      <vt:lpstr>Affine Cipher</vt:lpstr>
      <vt:lpstr>Continue: Affine cipher</vt:lpstr>
      <vt:lpstr>Program 2.</vt:lpstr>
      <vt:lpstr>DES (Data Encryption Standards)</vt:lpstr>
      <vt:lpstr>Feistel Cipher Structure</vt:lpstr>
      <vt:lpstr>General Structures of DES</vt:lpstr>
      <vt:lpstr>Details of each Steps</vt:lpstr>
      <vt:lpstr>1.Initial and Final Permutations</vt:lpstr>
      <vt:lpstr>Initial and final permutation tables</vt:lpstr>
      <vt:lpstr>2.Rounds</vt:lpstr>
      <vt:lpstr>Slide 17</vt:lpstr>
      <vt:lpstr> 3. Key Schedule  </vt:lpstr>
      <vt:lpstr>Slide 19</vt:lpstr>
      <vt:lpstr>Key-compression table-48 bit key</vt:lpstr>
      <vt:lpstr>4. DES Function </vt:lpstr>
      <vt:lpstr>4.a) Expansion permutation</vt:lpstr>
      <vt:lpstr>4.b) XOR-operation</vt:lpstr>
      <vt:lpstr>4.c)S-box</vt:lpstr>
      <vt:lpstr>S box-1 table</vt:lpstr>
      <vt:lpstr>4.d)Straight permutation table</vt:lpstr>
      <vt:lpstr>Program 3.</vt:lpstr>
      <vt:lpstr>AES (Advance Encryption Standards)</vt:lpstr>
      <vt:lpstr>Key lengths and number of rounds for AES</vt:lpstr>
      <vt:lpstr>The internal Structure of AES Rounds is as follows</vt:lpstr>
      <vt:lpstr>Continue…..</vt:lpstr>
      <vt:lpstr>AES encryption block diagram</vt:lpstr>
      <vt:lpstr>AES Round key generation for Key Addition Layer</vt:lpstr>
      <vt:lpstr>Continue….</vt:lpstr>
      <vt:lpstr> 128 bit key size</vt:lpstr>
      <vt:lpstr>AES Rounds-  1. Byte Substitution Layer</vt:lpstr>
      <vt:lpstr>Substitute Byte Example</vt:lpstr>
      <vt:lpstr>2.Shift Row</vt:lpstr>
      <vt:lpstr>Shift Row Example</vt:lpstr>
      <vt:lpstr>2.Mix Column</vt:lpstr>
      <vt:lpstr>Mix column Example</vt:lpstr>
      <vt:lpstr>4. Add Round Key</vt:lpstr>
      <vt:lpstr>AES Decryption</vt:lpstr>
      <vt:lpstr>Program 4.</vt:lpstr>
      <vt:lpstr>RSA is a Public key cryptosystem</vt:lpstr>
      <vt:lpstr>RSA  key generation algorithm</vt:lpstr>
      <vt:lpstr>Encryption and Decryption</vt:lpstr>
      <vt:lpstr>RSA Example</vt:lpstr>
      <vt:lpstr>RSA example continue…</vt:lpstr>
      <vt:lpstr>Fast exponentiation algorithm</vt:lpstr>
      <vt:lpstr>Program 5. </vt:lpstr>
      <vt:lpstr>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Euclidean Algorithm</dc:title>
  <dc:creator>Dell</dc:creator>
  <cp:lastModifiedBy>Dell</cp:lastModifiedBy>
  <cp:revision>125</cp:revision>
  <dcterms:created xsi:type="dcterms:W3CDTF">2006-08-16T00:00:00Z</dcterms:created>
  <dcterms:modified xsi:type="dcterms:W3CDTF">2018-09-14T07:50:22Z</dcterms:modified>
</cp:coreProperties>
</file>