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9" r:id="rId3"/>
    <p:sldId id="260" r:id="rId4"/>
    <p:sldId id="262" r:id="rId5"/>
    <p:sldId id="263" r:id="rId6"/>
    <p:sldId id="342" r:id="rId7"/>
    <p:sldId id="367" r:id="rId8"/>
    <p:sldId id="368" r:id="rId9"/>
    <p:sldId id="383" r:id="rId10"/>
    <p:sldId id="384" r:id="rId11"/>
    <p:sldId id="387" r:id="rId12"/>
    <p:sldId id="391" r:id="rId13"/>
    <p:sldId id="522" r:id="rId14"/>
    <p:sldId id="392" r:id="rId15"/>
    <p:sldId id="523" r:id="rId16"/>
    <p:sldId id="524" r:id="rId17"/>
    <p:sldId id="525" r:id="rId18"/>
    <p:sldId id="394" r:id="rId19"/>
    <p:sldId id="395" r:id="rId20"/>
    <p:sldId id="396" r:id="rId21"/>
    <p:sldId id="397" r:id="rId22"/>
    <p:sldId id="398" r:id="rId23"/>
    <p:sldId id="519" r:id="rId24"/>
    <p:sldId id="399" r:id="rId25"/>
    <p:sldId id="401" r:id="rId26"/>
    <p:sldId id="402" r:id="rId27"/>
    <p:sldId id="404" r:id="rId28"/>
    <p:sldId id="403" r:id="rId29"/>
    <p:sldId id="520" r:id="rId30"/>
    <p:sldId id="521" r:id="rId31"/>
    <p:sldId id="528" r:id="rId32"/>
    <p:sldId id="531" r:id="rId33"/>
    <p:sldId id="529" r:id="rId34"/>
    <p:sldId id="530"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333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5" d="100"/>
          <a:sy n="65" d="100"/>
        </p:scale>
        <p:origin x="-1440"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2CE70B4-FFB3-45B8-A721-BB75A6E7A9D9}" type="datetimeFigureOut">
              <a:rPr lang="en-US"/>
              <a:pPr>
                <a:defRPr/>
              </a:pPr>
              <a:t>12/13/2017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A3D53917-AC53-45A4-9724-F942742B56C9}" type="slidenum">
              <a:rPr lang="en-US"/>
              <a:pPr>
                <a:defRPr/>
              </a:pPr>
              <a:t>‹#›</a:t>
            </a:fld>
            <a:endParaRPr lang="en-US"/>
          </a:p>
        </p:txBody>
      </p:sp>
    </p:spTree>
    <p:extLst>
      <p:ext uri="{BB962C8B-B14F-4D97-AF65-F5344CB8AC3E}">
        <p14:creationId xmlns="" xmlns:p14="http://schemas.microsoft.com/office/powerpoint/2010/main" val="17292746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3D53917-AC53-45A4-9724-F942742B56C9}" type="slidenum">
              <a:rPr lang="en-US" smtClean="0"/>
              <a:pPr>
                <a:defRPr/>
              </a:pPr>
              <a:t>1</a:t>
            </a:fld>
            <a:endParaRPr lang="en-US"/>
          </a:p>
        </p:txBody>
      </p:sp>
    </p:spTree>
    <p:extLst>
      <p:ext uri="{BB962C8B-B14F-4D97-AF65-F5344CB8AC3E}">
        <p14:creationId xmlns="" xmlns:p14="http://schemas.microsoft.com/office/powerpoint/2010/main" val="528010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56324" name="Slide Number Placeholder 3"/>
          <p:cNvSpPr>
            <a:spLocks noGrp="1"/>
          </p:cNvSpPr>
          <p:nvPr>
            <p:ph type="sldNum" sz="quarter" idx="5"/>
          </p:nvPr>
        </p:nvSpPr>
        <p:spPr>
          <a:noFill/>
        </p:spPr>
        <p:txBody>
          <a:bodyPr/>
          <a:lstStyle/>
          <a:p>
            <a:fld id="{2321993A-A3E8-45AF-943E-3422CB8067CB}" type="slidenum">
              <a:rPr lang="en-US" smtClean="0"/>
              <a:pPr/>
              <a:t>32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3429000" y="6477000"/>
            <a:ext cx="5715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35052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381000" y="1295400"/>
            <a:ext cx="8229600" cy="205740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0" y="6488113"/>
            <a:ext cx="3500437" cy="369887"/>
          </a:xfrm>
          <a:prstGeom prst="rect">
            <a:avLst/>
          </a:prstGeom>
          <a:noFill/>
        </p:spPr>
        <p:txBody>
          <a:bodyPr anchor="ctr"/>
          <a:lstStyle/>
          <a:p>
            <a:pPr algn="l" fontAlgn="auto">
              <a:spcBef>
                <a:spcPts val="0"/>
              </a:spcBef>
              <a:spcAft>
                <a:spcPts val="0"/>
              </a:spcAft>
              <a:defRPr/>
            </a:pPr>
            <a:r>
              <a:rPr lang="en-US" sz="1400" b="1" dirty="0" smtClean="0">
                <a:solidFill>
                  <a:schemeClr val="bg1"/>
                </a:solidFill>
                <a:latin typeface="+mn-lt"/>
                <a:cs typeface="+mn-cs"/>
              </a:rPr>
              <a:t>Introduction to ITC</a:t>
            </a:r>
            <a:endParaRPr lang="en-US" sz="1400" b="1" dirty="0">
              <a:solidFill>
                <a:schemeClr val="bg1"/>
              </a:solidFill>
              <a:latin typeface="+mn-lt"/>
              <a:cs typeface="+mn-cs"/>
            </a:endParaRP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smtClean="0"/>
              <a:t>Click to edit Master title style</a:t>
            </a:r>
            <a:endParaRPr lang="en-US"/>
          </a:p>
        </p:txBody>
      </p:sp>
      <p:sp>
        <p:nvSpPr>
          <p:cNvPr id="3" name="Subtitle 2"/>
          <p:cNvSpPr>
            <a:spLocks noGrp="1"/>
          </p:cNvSpPr>
          <p:nvPr>
            <p:ph type="subTitle" idx="1"/>
          </p:nvPr>
        </p:nvSpPr>
        <p:spPr>
          <a:xfrm>
            <a:off x="1219200" y="2667000"/>
            <a:ext cx="6400800" cy="533400"/>
          </a:xfrm>
        </p:spPr>
        <p:txBody>
          <a:bodyPr/>
          <a:lstStyle>
            <a:lvl1pPr marL="0" indent="0" algn="ctr">
              <a:buNone/>
              <a:defRPr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8" name="Date Placeholder 3"/>
          <p:cNvSpPr>
            <a:spLocks noGrp="1"/>
          </p:cNvSpPr>
          <p:nvPr>
            <p:ph type="dt" sz="half" idx="10"/>
          </p:nvPr>
        </p:nvSpPr>
        <p:spPr>
          <a:xfrm>
            <a:off x="6324600" y="6492875"/>
            <a:ext cx="1905000" cy="365125"/>
          </a:xfrm>
        </p:spPr>
        <p:txBody>
          <a:bodyPr/>
          <a:lstStyle>
            <a:lvl1pPr>
              <a:defRPr sz="1400" b="1" baseline="0" smtClean="0">
                <a:solidFill>
                  <a:schemeClr val="bg1"/>
                </a:solidFill>
              </a:defRPr>
            </a:lvl1pPr>
          </a:lstStyle>
          <a:p>
            <a:pPr>
              <a:defRPr/>
            </a:pPr>
            <a:fld id="{E32AB805-49B2-4C29-B476-D4761C68F51E}" type="datetime4">
              <a:rPr lang="en-US" smtClean="0"/>
              <a:pPr>
                <a:defRPr/>
              </a:pPr>
              <a:t>December 13, 2017</a:t>
            </a:fld>
            <a:endParaRPr lang="en-US" dirty="0"/>
          </a:p>
        </p:txBody>
      </p:sp>
      <p:sp>
        <p:nvSpPr>
          <p:cNvPr id="9" name="Footer Placeholder 4"/>
          <p:cNvSpPr>
            <a:spLocks noGrp="1"/>
          </p:cNvSpPr>
          <p:nvPr>
            <p:ph type="ftr" sz="quarter" idx="11"/>
          </p:nvPr>
        </p:nvSpPr>
        <p:spPr>
          <a:xfrm>
            <a:off x="3505200" y="6492875"/>
            <a:ext cx="2895600" cy="365125"/>
          </a:xfrm>
        </p:spPr>
        <p:txBody>
          <a:bodyPr/>
          <a:lstStyle>
            <a:lvl1pPr algn="l">
              <a:defRPr sz="1400" b="1" baseline="0">
                <a:solidFill>
                  <a:schemeClr val="bg1"/>
                </a:solidFill>
              </a:defRPr>
            </a:lvl1pPr>
          </a:lstStyle>
          <a:p>
            <a:pPr>
              <a:defRPr/>
            </a:pPr>
            <a:r>
              <a:rPr lang="en-US" smtClean="0"/>
              <a:t>Department of CSE, ISM Dhanbad</a:t>
            </a:r>
            <a:endParaRPr lang="en-US" dirty="0"/>
          </a:p>
        </p:txBody>
      </p:sp>
      <p:sp>
        <p:nvSpPr>
          <p:cNvPr id="10" name="Slide Number Placeholder 5"/>
          <p:cNvSpPr>
            <a:spLocks noGrp="1"/>
          </p:cNvSpPr>
          <p:nvPr>
            <p:ph type="sldNum" sz="quarter" idx="12"/>
          </p:nvPr>
        </p:nvSpPr>
        <p:spPr>
          <a:xfrm>
            <a:off x="8229600" y="6492875"/>
            <a:ext cx="914400" cy="365125"/>
          </a:xfrm>
        </p:spPr>
        <p:txBody>
          <a:bodyPr/>
          <a:lstStyle>
            <a:lvl1pPr>
              <a:defRPr sz="1400" b="1" baseline="0">
                <a:solidFill>
                  <a:schemeClr val="bg1"/>
                </a:solidFill>
              </a:defRPr>
            </a:lvl1pPr>
          </a:lstStyle>
          <a:p>
            <a:pPr>
              <a:defRPr/>
            </a:pPr>
            <a:fld id="{963A764B-4D24-42FB-BE62-649FE76FEB15}"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E0BD8FD-F729-4D1E-B181-162F2BD1B506}" type="datetime4">
              <a:rPr lang="en-US" smtClean="0"/>
              <a:pPr>
                <a:defRPr/>
              </a:pPr>
              <a:t>December 13, 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6" name="Slide Number Placeholder 5"/>
          <p:cNvSpPr>
            <a:spLocks noGrp="1"/>
          </p:cNvSpPr>
          <p:nvPr>
            <p:ph type="sldNum" sz="quarter" idx="12"/>
          </p:nvPr>
        </p:nvSpPr>
        <p:spPr/>
        <p:txBody>
          <a:bodyPr/>
          <a:lstStyle>
            <a:lvl1pPr>
              <a:defRPr/>
            </a:lvl1pPr>
          </a:lstStyle>
          <a:p>
            <a:pPr>
              <a:defRPr/>
            </a:pPr>
            <a:fld id="{4610B434-4B64-4D8C-A971-DF9584D8428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B274116-94FB-4FF7-BC8F-5B22EC388B4F}" type="datetime4">
              <a:rPr lang="en-US" smtClean="0"/>
              <a:pPr>
                <a:defRPr/>
              </a:pPr>
              <a:t>December 13, 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6" name="Slide Number Placeholder 5"/>
          <p:cNvSpPr>
            <a:spLocks noGrp="1"/>
          </p:cNvSpPr>
          <p:nvPr>
            <p:ph type="sldNum" sz="quarter" idx="12"/>
          </p:nvPr>
        </p:nvSpPr>
        <p:spPr/>
        <p:txBody>
          <a:bodyPr/>
          <a:lstStyle>
            <a:lvl1pPr>
              <a:defRPr/>
            </a:lvl1pPr>
          </a:lstStyle>
          <a:p>
            <a:pPr>
              <a:defRPr/>
            </a:pPr>
            <a:fld id="{8123119A-618C-4651-9A46-9D906007643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3A64ACC-CE7B-476B-8282-455374909E51}" type="datetime4">
              <a:rPr lang="en-US" smtClean="0"/>
              <a:pPr/>
              <a:t>December 13, 2017</a:t>
            </a:fld>
            <a:endParaRPr lang="en-US"/>
          </a:p>
        </p:txBody>
      </p:sp>
      <p:sp>
        <p:nvSpPr>
          <p:cNvPr id="4" name="Footer Placeholder 3"/>
          <p:cNvSpPr>
            <a:spLocks noGrp="1"/>
          </p:cNvSpPr>
          <p:nvPr>
            <p:ph type="ftr" sz="quarter" idx="11"/>
          </p:nvPr>
        </p:nvSpPr>
        <p:spPr/>
        <p:txBody>
          <a:bodyPr/>
          <a:lstStyle/>
          <a:p>
            <a:r>
              <a:rPr lang="en-US" smtClean="0"/>
              <a:t>Department of CSE, ISM Dhanbad</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DD4235D-8B09-46B5-8732-B19EA6FBE66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914400" y="1600200"/>
            <a:ext cx="7772400" cy="4530725"/>
          </a:xfrm>
        </p:spPr>
        <p:txBody>
          <a:bodyPr/>
          <a:lstStyle/>
          <a:p>
            <a:pPr lvl="0"/>
            <a:endParaRPr lang="en-US" noProof="0" smtClean="0"/>
          </a:p>
        </p:txBody>
      </p:sp>
      <p:sp>
        <p:nvSpPr>
          <p:cNvPr id="4" name="Rectangle 9"/>
          <p:cNvSpPr>
            <a:spLocks noGrp="1" noChangeArrowheads="1"/>
          </p:cNvSpPr>
          <p:nvPr>
            <p:ph type="dt" sz="half" idx="10"/>
          </p:nvPr>
        </p:nvSpPr>
        <p:spPr>
          <a:ln/>
        </p:spPr>
        <p:txBody>
          <a:bodyPr/>
          <a:lstStyle>
            <a:lvl1pPr>
              <a:defRPr/>
            </a:lvl1pPr>
          </a:lstStyle>
          <a:p>
            <a:pPr>
              <a:defRPr/>
            </a:pPr>
            <a:fld id="{9D031A05-D6CE-4287-BCD1-43A594DA7FD4}" type="datetime4">
              <a:rPr lang="en-US" smtClean="0"/>
              <a:pPr>
                <a:defRPr/>
              </a:pPr>
              <a:t>December 13, 2017</a:t>
            </a:fld>
            <a:endParaRPr lang="en-US"/>
          </a:p>
        </p:txBody>
      </p:sp>
      <p:sp>
        <p:nvSpPr>
          <p:cNvPr id="5" name="Rectangle 10"/>
          <p:cNvSpPr>
            <a:spLocks noGrp="1" noChangeArrowheads="1"/>
          </p:cNvSpPr>
          <p:nvPr>
            <p:ph type="ftr" sz="quarter" idx="11"/>
          </p:nvPr>
        </p:nvSpPr>
        <p:spPr>
          <a:ln/>
        </p:spPr>
        <p:txBody>
          <a:bodyPr/>
          <a:lstStyle>
            <a:lvl1pPr>
              <a:defRPr/>
            </a:lvl1pPr>
          </a:lstStyle>
          <a:p>
            <a:pPr>
              <a:defRPr/>
            </a:pPr>
            <a:r>
              <a:rPr lang="en-US" smtClean="0"/>
              <a:t>Department of CSE, ISM Dhanbad</a:t>
            </a: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6E7173B6-1911-42AD-9AEA-F88956ED6883}" type="slidenum">
              <a:rPr lang="en-US"/>
              <a:pPr>
                <a:defRPr/>
              </a:pPr>
              <a:t>‹#›</a:t>
            </a:fld>
            <a:endParaRPr lang="en-US"/>
          </a:p>
        </p:txBody>
      </p:sp>
    </p:spTree>
    <p:extLst>
      <p:ext uri="{BB962C8B-B14F-4D97-AF65-F5344CB8AC3E}">
        <p14:creationId xmlns="" xmlns:p14="http://schemas.microsoft.com/office/powerpoint/2010/main" val="345690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3048000" y="6477000"/>
            <a:ext cx="6096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3048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TextBox 6"/>
          <p:cNvSpPr txBox="1"/>
          <p:nvPr/>
        </p:nvSpPr>
        <p:spPr>
          <a:xfrm>
            <a:off x="0" y="6488113"/>
            <a:ext cx="3200399" cy="369887"/>
          </a:xfrm>
          <a:prstGeom prst="rect">
            <a:avLst/>
          </a:prstGeom>
          <a:noFill/>
        </p:spPr>
        <p:txBody>
          <a:bodyPr anchor="ctr"/>
          <a:lstStyle/>
          <a:p>
            <a:pPr algn="l" fontAlgn="auto">
              <a:spcBef>
                <a:spcPts val="0"/>
              </a:spcBef>
              <a:spcAft>
                <a:spcPts val="0"/>
              </a:spcAft>
              <a:defRPr/>
            </a:pPr>
            <a:r>
              <a:rPr lang="en-US" sz="1400" dirty="0" smtClean="0">
                <a:solidFill>
                  <a:schemeClr val="bg1"/>
                </a:solidFill>
                <a:latin typeface="+mn-lt"/>
                <a:cs typeface="+mn-cs"/>
              </a:rPr>
              <a:t>Introduction to ITC</a:t>
            </a:r>
            <a:endParaRPr lang="en-US" sz="1400" dirty="0">
              <a:solidFill>
                <a:schemeClr val="bg1"/>
              </a:solidFill>
              <a:latin typeface="+mn-lt"/>
              <a:cs typeface="+mn-cs"/>
            </a:endParaRPr>
          </a:p>
        </p:txBody>
      </p:sp>
      <p:sp>
        <p:nvSpPr>
          <p:cNvPr id="3" name="Content Placeholder 2"/>
          <p:cNvSpPr>
            <a:spLocks noGrp="1"/>
          </p:cNvSpPr>
          <p:nvPr>
            <p:ph idx="1"/>
          </p:nvPr>
        </p:nvSpPr>
        <p:spPr>
          <a:xfrm>
            <a:off x="304800" y="1066800"/>
            <a:ext cx="8382000" cy="5059363"/>
          </a:xfrm>
        </p:spPr>
        <p:txBody>
          <a:bodyPr/>
          <a:lstStyle>
            <a:lvl1pPr>
              <a:buSzPct val="60000"/>
              <a:buFontTx/>
              <a:buBlip>
                <a:blip r:embed="rId2"/>
              </a:buBlip>
              <a:defRPr/>
            </a:lvl1pPr>
            <a:lvl2pPr>
              <a:buSzPct val="60000"/>
              <a:buFontTx/>
              <a:buBlip>
                <a:blip r:embed="rId3"/>
              </a:buBlip>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dirty="0"/>
          </a:p>
        </p:txBody>
      </p:sp>
      <p:sp>
        <p:nvSpPr>
          <p:cNvPr id="8" name="Date Placeholder 3"/>
          <p:cNvSpPr>
            <a:spLocks noGrp="1"/>
          </p:cNvSpPr>
          <p:nvPr>
            <p:ph type="dt" sz="half" idx="10"/>
          </p:nvPr>
        </p:nvSpPr>
        <p:spPr>
          <a:xfrm>
            <a:off x="6553200" y="6492875"/>
            <a:ext cx="1676400" cy="365125"/>
          </a:xfrm>
        </p:spPr>
        <p:txBody>
          <a:bodyPr/>
          <a:lstStyle>
            <a:lvl1pPr>
              <a:defRPr b="1" baseline="0" smtClean="0">
                <a:solidFill>
                  <a:schemeClr val="bg1"/>
                </a:solidFill>
              </a:defRPr>
            </a:lvl1pPr>
          </a:lstStyle>
          <a:p>
            <a:pPr>
              <a:defRPr/>
            </a:pPr>
            <a:fld id="{0C87981D-3272-4465-96EC-7404706644C0}" type="datetime4">
              <a:rPr lang="en-US" smtClean="0"/>
              <a:pPr>
                <a:defRPr/>
              </a:pPr>
              <a:t>December 13, 2017</a:t>
            </a:fld>
            <a:endParaRPr lang="en-US" dirty="0"/>
          </a:p>
        </p:txBody>
      </p:sp>
      <p:sp>
        <p:nvSpPr>
          <p:cNvPr id="9" name="Footer Placeholder 4"/>
          <p:cNvSpPr>
            <a:spLocks noGrp="1"/>
          </p:cNvSpPr>
          <p:nvPr>
            <p:ph type="ftr" sz="quarter" idx="11"/>
          </p:nvPr>
        </p:nvSpPr>
        <p:spPr>
          <a:xfrm>
            <a:off x="3200400" y="6492875"/>
            <a:ext cx="3276600" cy="365125"/>
          </a:xfrm>
        </p:spPr>
        <p:txBody>
          <a:bodyPr/>
          <a:lstStyle>
            <a:lvl1pPr algn="l">
              <a:defRPr sz="1400" b="1" baseline="0">
                <a:solidFill>
                  <a:schemeClr val="bg1"/>
                </a:solidFill>
              </a:defRPr>
            </a:lvl1pPr>
          </a:lstStyle>
          <a:p>
            <a:pPr>
              <a:defRPr/>
            </a:pPr>
            <a:r>
              <a:rPr lang="en-US" smtClean="0"/>
              <a:t>Department of CSE, ISM Dhanbad</a:t>
            </a:r>
            <a:endParaRPr lang="en-US" dirty="0"/>
          </a:p>
        </p:txBody>
      </p:sp>
      <p:sp>
        <p:nvSpPr>
          <p:cNvPr id="10" name="Slide Number Placeholder 5"/>
          <p:cNvSpPr>
            <a:spLocks noGrp="1"/>
          </p:cNvSpPr>
          <p:nvPr>
            <p:ph type="sldNum" sz="quarter" idx="12"/>
          </p:nvPr>
        </p:nvSpPr>
        <p:spPr>
          <a:xfrm>
            <a:off x="8305800" y="6492875"/>
            <a:ext cx="838200" cy="365125"/>
          </a:xfrm>
        </p:spPr>
        <p:txBody>
          <a:bodyPr/>
          <a:lstStyle>
            <a:lvl1pPr>
              <a:defRPr sz="1400" b="1" baseline="0">
                <a:solidFill>
                  <a:schemeClr val="bg1"/>
                </a:solidFill>
              </a:defRPr>
            </a:lvl1pPr>
          </a:lstStyle>
          <a:p>
            <a:pPr>
              <a:defRPr/>
            </a:pPr>
            <a:fld id="{F463BED4-68EE-4242-97AD-BF2ECC5ACED5}"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877A3E6D-DBDC-4517-AF2C-1900DD4D3AA5}" type="datetime4">
              <a:rPr lang="en-US" smtClean="0"/>
              <a:pPr>
                <a:defRPr/>
              </a:pPr>
              <a:t>December 13, 2017</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6" name="Slide Number Placeholder 5"/>
          <p:cNvSpPr>
            <a:spLocks noGrp="1"/>
          </p:cNvSpPr>
          <p:nvPr>
            <p:ph type="sldNum" sz="quarter" idx="12"/>
          </p:nvPr>
        </p:nvSpPr>
        <p:spPr/>
        <p:txBody>
          <a:bodyPr/>
          <a:lstStyle>
            <a:lvl1pPr>
              <a:defRPr/>
            </a:lvl1pPr>
          </a:lstStyle>
          <a:p>
            <a:pPr>
              <a:defRPr/>
            </a:pPr>
            <a:fld id="{A9B64E38-9E5E-4C85-B63B-56A1D0FD0FC7}"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Content Placeholder 2"/>
          <p:cNvSpPr>
            <a:spLocks noGrp="1"/>
          </p:cNvSpPr>
          <p:nvPr>
            <p:ph sz="half" idx="1"/>
          </p:nvPr>
        </p:nvSpPr>
        <p:spPr>
          <a:xfrm>
            <a:off x="2286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066800"/>
            <a:ext cx="4267200" cy="5059363"/>
          </a:xfrm>
        </p:spPr>
        <p:txBody>
          <a:bodyPr/>
          <a:lstStyle>
            <a:lvl1pPr>
              <a:buSzPct val="60000"/>
              <a:buFontTx/>
              <a:buBlip>
                <a:blip r:embed="rId2"/>
              </a:buBlip>
              <a:defRPr sz="2800"/>
            </a:lvl1pPr>
            <a:lvl2pPr>
              <a:buSzPct val="60000"/>
              <a:buFontTx/>
              <a:buBlip>
                <a:blip r:embed="rId2"/>
              </a:buBlip>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9" name="Date Placeholder 4"/>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D9912321-5C18-4145-AC06-2A96C4DAB957}" type="datetime4">
              <a:rPr lang="en-US" smtClean="0"/>
              <a:pPr>
                <a:defRPr/>
              </a:pPr>
              <a:t>December 13, 2017</a:t>
            </a:fld>
            <a:endParaRPr lang="en-US"/>
          </a:p>
        </p:txBody>
      </p:sp>
      <p:sp>
        <p:nvSpPr>
          <p:cNvPr id="10" name="Footer Placeholder 5"/>
          <p:cNvSpPr>
            <a:spLocks noGrp="1"/>
          </p:cNvSpPr>
          <p:nvPr>
            <p:ph type="ftr" sz="quarter" idx="11"/>
          </p:nvPr>
        </p:nvSpPr>
        <p:spPr>
          <a:xfrm>
            <a:off x="4572000" y="6492875"/>
            <a:ext cx="3505200" cy="365125"/>
          </a:xfrm>
        </p:spPr>
        <p:txBody>
          <a:bodyPr/>
          <a:lstStyle>
            <a:lvl1pPr algn="l">
              <a:defRPr baseline="0">
                <a:solidFill>
                  <a:schemeClr val="bg1"/>
                </a:solidFill>
              </a:defRPr>
            </a:lvl1pPr>
          </a:lstStyle>
          <a:p>
            <a:pPr>
              <a:defRPr/>
            </a:pPr>
            <a:r>
              <a:rPr lang="en-US" smtClean="0"/>
              <a:t>Department of CSE, ISM Dhanbad</a:t>
            </a:r>
            <a:endParaRPr lang="en-US"/>
          </a:p>
        </p:txBody>
      </p:sp>
      <p:sp>
        <p:nvSpPr>
          <p:cNvPr id="11" name="Slide Number Placeholder 6"/>
          <p:cNvSpPr>
            <a:spLocks noGrp="1"/>
          </p:cNvSpPr>
          <p:nvPr>
            <p:ph type="sldNum" sz="quarter" idx="12"/>
          </p:nvPr>
        </p:nvSpPr>
        <p:spPr>
          <a:xfrm>
            <a:off x="8077200" y="6492875"/>
            <a:ext cx="1066800" cy="365125"/>
          </a:xfrm>
        </p:spPr>
        <p:txBody>
          <a:bodyPr/>
          <a:lstStyle>
            <a:lvl1pPr>
              <a:defRPr baseline="0">
                <a:solidFill>
                  <a:schemeClr val="bg1"/>
                </a:solidFill>
              </a:defRPr>
            </a:lvl1pPr>
          </a:lstStyle>
          <a:p>
            <a:pPr>
              <a:defRPr/>
            </a:pPr>
            <a:fld id="{69DBBC87-F03B-47EA-BED2-E53521CBB30D}"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3" y="6488113"/>
            <a:ext cx="3500437" cy="369887"/>
          </a:xfrm>
          <a:prstGeom prst="rect">
            <a:avLst/>
          </a:prstGeom>
          <a:noFill/>
        </p:spPr>
        <p:txBody>
          <a:bodyPr anchor="ctr"/>
          <a:lstStyle/>
          <a:p>
            <a:pPr algn="r" fontAlgn="auto">
              <a:spcBef>
                <a:spcPts val="0"/>
              </a:spcBef>
              <a:spcAft>
                <a:spcPts val="0"/>
              </a:spcAft>
              <a:defRPr/>
            </a:pPr>
            <a:r>
              <a:rPr lang="en-US" sz="1200">
                <a:solidFill>
                  <a:schemeClr val="bg1"/>
                </a:solidFill>
                <a:latin typeface="+mn-lt"/>
                <a:cs typeface="+mn-cs"/>
              </a:rPr>
              <a:t>Vu Pham</a:t>
            </a:r>
          </a:p>
        </p:txBody>
      </p:sp>
      <p:sp>
        <p:nvSpPr>
          <p:cNvPr id="3" name="Text Placeholder 2"/>
          <p:cNvSpPr>
            <a:spLocks noGrp="1"/>
          </p:cNvSpPr>
          <p:nvPr>
            <p:ph type="body" idx="1"/>
          </p:nvPr>
        </p:nvSpPr>
        <p:spPr>
          <a:xfrm>
            <a:off x="457200" y="9906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76400"/>
            <a:ext cx="4040188"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9906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76400"/>
            <a:ext cx="4041775" cy="4449763"/>
          </a:xfrm>
        </p:spPr>
        <p:txBody>
          <a:bodyPr/>
          <a:lstStyle>
            <a:lvl1pPr>
              <a:buSzPct val="60000"/>
              <a:buFontTx/>
              <a:buBlip>
                <a:blip r:embed="rId2"/>
              </a:buBlip>
              <a:defRPr sz="2400"/>
            </a:lvl1pPr>
            <a:lvl2pPr>
              <a:buSzPct val="60000"/>
              <a:buFontTx/>
              <a:buBlip>
                <a:blip r:embed="rId2"/>
              </a:buBlip>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0" y="0"/>
            <a:ext cx="88392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1" name="Date Placeholder 6"/>
          <p:cNvSpPr>
            <a:spLocks noGrp="1"/>
          </p:cNvSpPr>
          <p:nvPr>
            <p:ph type="dt" sz="half" idx="10"/>
          </p:nvPr>
        </p:nvSpPr>
        <p:spPr>
          <a:xfrm>
            <a:off x="0" y="6492875"/>
            <a:ext cx="1066800" cy="365125"/>
          </a:xfrm>
        </p:spPr>
        <p:txBody>
          <a:bodyPr/>
          <a:lstStyle>
            <a:lvl1pPr>
              <a:defRPr baseline="0" smtClean="0">
                <a:solidFill>
                  <a:schemeClr val="bg1"/>
                </a:solidFill>
              </a:defRPr>
            </a:lvl1pPr>
          </a:lstStyle>
          <a:p>
            <a:pPr>
              <a:defRPr/>
            </a:pPr>
            <a:fld id="{12F6BB8F-3DD3-4EAC-8FC6-FCA7D38B7E32}" type="datetime4">
              <a:rPr lang="en-US" smtClean="0"/>
              <a:pPr>
                <a:defRPr/>
              </a:pPr>
              <a:t>December 13, 2017</a:t>
            </a:fld>
            <a:endParaRPr lang="en-US"/>
          </a:p>
        </p:txBody>
      </p:sp>
      <p:sp>
        <p:nvSpPr>
          <p:cNvPr id="12" name="Footer Placeholder 7"/>
          <p:cNvSpPr>
            <a:spLocks noGrp="1"/>
          </p:cNvSpPr>
          <p:nvPr>
            <p:ph type="ftr" sz="quarter" idx="11"/>
          </p:nvPr>
        </p:nvSpPr>
        <p:spPr>
          <a:xfrm>
            <a:off x="4572000" y="6492875"/>
            <a:ext cx="3505200" cy="365125"/>
          </a:xfrm>
        </p:spPr>
        <p:txBody>
          <a:bodyPr/>
          <a:lstStyle>
            <a:lvl1pPr algn="l">
              <a:defRPr baseline="0">
                <a:solidFill>
                  <a:schemeClr val="bg1"/>
                </a:solidFill>
              </a:defRPr>
            </a:lvl1pPr>
          </a:lstStyle>
          <a:p>
            <a:pPr>
              <a:defRPr/>
            </a:pPr>
            <a:r>
              <a:rPr lang="en-US" smtClean="0"/>
              <a:t>Department of CSE, ISM Dhanbad</a:t>
            </a:r>
            <a:endParaRPr lang="en-US"/>
          </a:p>
        </p:txBody>
      </p:sp>
      <p:sp>
        <p:nvSpPr>
          <p:cNvPr id="13" name="Slide Number Placeholder 8"/>
          <p:cNvSpPr>
            <a:spLocks noGrp="1"/>
          </p:cNvSpPr>
          <p:nvPr>
            <p:ph type="sldNum" sz="quarter" idx="12"/>
          </p:nvPr>
        </p:nvSpPr>
        <p:spPr>
          <a:xfrm>
            <a:off x="8077200" y="6492875"/>
            <a:ext cx="1066800" cy="365125"/>
          </a:xfrm>
        </p:spPr>
        <p:txBody>
          <a:bodyPr/>
          <a:lstStyle>
            <a:lvl1pPr>
              <a:defRPr baseline="0">
                <a:solidFill>
                  <a:schemeClr val="bg1"/>
                </a:solidFill>
              </a:defRPr>
            </a:lvl1pPr>
          </a:lstStyle>
          <a:p>
            <a:pPr>
              <a:defRPr/>
            </a:pPr>
            <a:fld id="{EE6CD77C-CB8B-4420-9087-BE8B06ACA33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82880" algn="l">
              <a:defRPr baseline="0">
                <a:solidFill>
                  <a:schemeClr val="bg1"/>
                </a:solidFill>
              </a:defRPr>
            </a:lvl1pPr>
          </a:lstStyle>
          <a:p>
            <a:r>
              <a:rPr lang="en-US" smtClean="0"/>
              <a:t>Click to edit Master title style</a:t>
            </a:r>
            <a:endParaRPr lang="en-US"/>
          </a:p>
        </p:txBody>
      </p:sp>
      <p:sp>
        <p:nvSpPr>
          <p:cNvPr id="12"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7"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2C387EB8-B5CA-4E66-86E4-16896BF7747E}" type="datetime4">
              <a:rPr lang="en-US" smtClean="0"/>
              <a:pPr>
                <a:defRPr/>
              </a:pPr>
              <a:t>December 13, 2017</a:t>
            </a:fld>
            <a:endParaRPr lang="en-US"/>
          </a:p>
        </p:txBody>
      </p:sp>
      <p:sp>
        <p:nvSpPr>
          <p:cNvPr id="8" name="Footer Placeholder 7"/>
          <p:cNvSpPr>
            <a:spLocks noGrp="1"/>
          </p:cNvSpPr>
          <p:nvPr>
            <p:ph type="ftr" sz="quarter" idx="15"/>
          </p:nvPr>
        </p:nvSpPr>
        <p:spPr>
          <a:xfrm>
            <a:off x="4572000" y="6492875"/>
            <a:ext cx="3505200" cy="365125"/>
          </a:xfrm>
        </p:spPr>
        <p:txBody>
          <a:bodyPr/>
          <a:lstStyle>
            <a:lvl1pPr algn="l">
              <a:defRPr baseline="0">
                <a:solidFill>
                  <a:schemeClr val="bg1"/>
                </a:solidFill>
              </a:defRPr>
            </a:lvl1pPr>
          </a:lstStyle>
          <a:p>
            <a:pPr>
              <a:defRPr/>
            </a:pPr>
            <a:r>
              <a:rPr lang="en-US" smtClean="0"/>
              <a:t>Department of CSE, ISM Dhanbad</a:t>
            </a:r>
            <a:endParaRPr lang="en-US"/>
          </a:p>
        </p:txBody>
      </p:sp>
      <p:sp>
        <p:nvSpPr>
          <p:cNvPr id="9" name="Slide Number Placeholder 8"/>
          <p:cNvSpPr>
            <a:spLocks noGrp="1"/>
          </p:cNvSpPr>
          <p:nvPr>
            <p:ph type="sldNum" sz="quarter" idx="16"/>
          </p:nvPr>
        </p:nvSpPr>
        <p:spPr>
          <a:xfrm>
            <a:off x="8077200" y="6492875"/>
            <a:ext cx="1066800" cy="365125"/>
          </a:xfrm>
        </p:spPr>
        <p:txBody>
          <a:bodyPr/>
          <a:lstStyle>
            <a:lvl1pPr>
              <a:defRPr baseline="0">
                <a:solidFill>
                  <a:schemeClr val="bg1"/>
                </a:solidFill>
              </a:defRPr>
            </a:lvl1pPr>
          </a:lstStyle>
          <a:p>
            <a:pPr>
              <a:defRPr/>
            </a:pPr>
            <a:fld id="{D84A49EE-2A91-49F0-8708-F8E8817F9D2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p:nvPr>
        </p:nvSpPr>
        <p:spPr>
          <a:xfrm>
            <a:off x="1066800" y="6477000"/>
            <a:ext cx="3505200" cy="381000"/>
          </a:xfrm>
        </p:spPr>
        <p:txBody>
          <a:bodyPr anchor="ctr">
            <a:normAutofit/>
          </a:bodyPr>
          <a:lstStyle>
            <a:lvl1pPr algn="r">
              <a:buNone/>
              <a:defRPr lang="en-US" sz="12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smtClean="0"/>
              <a:t>Click to edit Master text styles</a:t>
            </a:r>
          </a:p>
        </p:txBody>
      </p:sp>
      <p:sp>
        <p:nvSpPr>
          <p:cNvPr id="5" name="Date Placeholder 6"/>
          <p:cNvSpPr>
            <a:spLocks noGrp="1"/>
          </p:cNvSpPr>
          <p:nvPr>
            <p:ph type="dt" sz="half" idx="14"/>
          </p:nvPr>
        </p:nvSpPr>
        <p:spPr>
          <a:xfrm>
            <a:off x="0" y="6492875"/>
            <a:ext cx="1066800" cy="365125"/>
          </a:xfrm>
        </p:spPr>
        <p:txBody>
          <a:bodyPr/>
          <a:lstStyle>
            <a:lvl1pPr>
              <a:defRPr baseline="0" smtClean="0">
                <a:solidFill>
                  <a:schemeClr val="bg1"/>
                </a:solidFill>
              </a:defRPr>
            </a:lvl1pPr>
          </a:lstStyle>
          <a:p>
            <a:pPr>
              <a:defRPr/>
            </a:pPr>
            <a:fld id="{05A939B7-EDE3-4DC6-B7A7-EDE636D7923A}" type="datetime4">
              <a:rPr lang="en-US" smtClean="0"/>
              <a:pPr>
                <a:defRPr/>
              </a:pPr>
              <a:t>December 13, 2017</a:t>
            </a:fld>
            <a:endParaRPr lang="en-US"/>
          </a:p>
        </p:txBody>
      </p:sp>
      <p:sp>
        <p:nvSpPr>
          <p:cNvPr id="6" name="Footer Placeholder 7"/>
          <p:cNvSpPr>
            <a:spLocks noGrp="1"/>
          </p:cNvSpPr>
          <p:nvPr>
            <p:ph type="ftr" sz="quarter" idx="15"/>
          </p:nvPr>
        </p:nvSpPr>
        <p:spPr>
          <a:xfrm>
            <a:off x="4572000" y="6492875"/>
            <a:ext cx="3505200" cy="365125"/>
          </a:xfrm>
        </p:spPr>
        <p:txBody>
          <a:bodyPr/>
          <a:lstStyle>
            <a:lvl1pPr algn="l">
              <a:defRPr baseline="0">
                <a:solidFill>
                  <a:schemeClr val="bg1"/>
                </a:solidFill>
              </a:defRPr>
            </a:lvl1pPr>
          </a:lstStyle>
          <a:p>
            <a:pPr>
              <a:defRPr/>
            </a:pPr>
            <a:r>
              <a:rPr lang="en-US" smtClean="0"/>
              <a:t>Department of CSE, ISM Dhanbad</a:t>
            </a:r>
            <a:endParaRPr lang="en-US"/>
          </a:p>
        </p:txBody>
      </p:sp>
      <p:sp>
        <p:nvSpPr>
          <p:cNvPr id="7" name="Slide Number Placeholder 8"/>
          <p:cNvSpPr>
            <a:spLocks noGrp="1"/>
          </p:cNvSpPr>
          <p:nvPr>
            <p:ph type="sldNum" sz="quarter" idx="16"/>
          </p:nvPr>
        </p:nvSpPr>
        <p:spPr>
          <a:xfrm>
            <a:off x="8077200" y="6492875"/>
            <a:ext cx="1066800" cy="365125"/>
          </a:xfrm>
        </p:spPr>
        <p:txBody>
          <a:bodyPr/>
          <a:lstStyle>
            <a:lvl1pPr>
              <a:defRPr baseline="0">
                <a:solidFill>
                  <a:schemeClr val="bg1"/>
                </a:solidFill>
              </a:defRPr>
            </a:lvl1pPr>
          </a:lstStyle>
          <a:p>
            <a:pPr>
              <a:defRPr/>
            </a:pPr>
            <a:fld id="{B95DDD9A-36DA-4B59-9D70-3517D8D3157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2E99C31-5B47-430C-A988-B0203024EBC9}" type="datetime4">
              <a:rPr lang="en-US" smtClean="0"/>
              <a:pPr>
                <a:defRPr/>
              </a:pPr>
              <a:t>December 13, 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7" name="Slide Number Placeholder 5"/>
          <p:cNvSpPr>
            <a:spLocks noGrp="1"/>
          </p:cNvSpPr>
          <p:nvPr>
            <p:ph type="sldNum" sz="quarter" idx="12"/>
          </p:nvPr>
        </p:nvSpPr>
        <p:spPr/>
        <p:txBody>
          <a:bodyPr/>
          <a:lstStyle>
            <a:lvl1pPr>
              <a:defRPr/>
            </a:lvl1pPr>
          </a:lstStyle>
          <a:p>
            <a:pPr>
              <a:defRPr/>
            </a:pPr>
            <a:fld id="{E934536F-FAA0-4901-A6A9-65659E33D6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3014E9D-666C-47BC-BFC4-39C8678F4BB3}" type="datetime4">
              <a:rPr lang="en-US" smtClean="0"/>
              <a:pPr>
                <a:defRPr/>
              </a:pPr>
              <a:t>December 13, 2017</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Department of CSE, ISM Dhanbad</a:t>
            </a:r>
            <a:endParaRPr lang="en-US"/>
          </a:p>
        </p:txBody>
      </p:sp>
      <p:sp>
        <p:nvSpPr>
          <p:cNvPr id="7" name="Slide Number Placeholder 5"/>
          <p:cNvSpPr>
            <a:spLocks noGrp="1"/>
          </p:cNvSpPr>
          <p:nvPr>
            <p:ph type="sldNum" sz="quarter" idx="12"/>
          </p:nvPr>
        </p:nvSpPr>
        <p:spPr/>
        <p:txBody>
          <a:bodyPr/>
          <a:lstStyle>
            <a:lvl1pPr>
              <a:defRPr/>
            </a:lvl1pPr>
          </a:lstStyle>
          <a:p>
            <a:pPr>
              <a:defRPr/>
            </a:pPr>
            <a:fld id="{69032FC0-3280-46B4-992A-B0C0A881F76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24BF0C4-ABDC-4874-B56C-E94BE4D73A8B}" type="datetime4">
              <a:rPr lang="en-US" smtClean="0"/>
              <a:pPr>
                <a:defRPr/>
              </a:pPr>
              <a:t>December 13, 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smtClean="0"/>
              <a:t>Department of CSE, ISM Dhanbad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DDDC2C0-42E3-4847-A100-C95C4FCE200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83" r:id="rId3"/>
    <p:sldLayoutId id="2147483690" r:id="rId4"/>
    <p:sldLayoutId id="2147483691" r:id="rId5"/>
    <p:sldLayoutId id="2147483692" r:id="rId6"/>
    <p:sldLayoutId id="2147483693" r:id="rId7"/>
    <p:sldLayoutId id="2147483684" r:id="rId8"/>
    <p:sldLayoutId id="2147483685" r:id="rId9"/>
    <p:sldLayoutId id="2147483686" r:id="rId10"/>
    <p:sldLayoutId id="2147483687" r:id="rId11"/>
    <p:sldLayoutId id="2147483695" r:id="rId12"/>
    <p:sldLayoutId id="2147483696" r:id="rId13"/>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9.bin"/><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0.bin"/><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5"/>
          <p:cNvSpPr>
            <a:spLocks noGrp="1"/>
          </p:cNvSpPr>
          <p:nvPr>
            <p:ph type="ctrTitle"/>
          </p:nvPr>
        </p:nvSpPr>
        <p:spPr>
          <a:xfrm>
            <a:off x="609600" y="1447800"/>
            <a:ext cx="7772400" cy="1752600"/>
          </a:xfrm>
        </p:spPr>
        <p:txBody>
          <a:bodyPr/>
          <a:lstStyle/>
          <a:p>
            <a:r>
              <a:rPr lang="en-US" sz="4800" b="1" dirty="0" smtClean="0">
                <a:latin typeface="Monotype Corsiva" pitchFamily="66" charset="0"/>
              </a:rPr>
              <a:t>Introduction to Source Coding</a:t>
            </a:r>
          </a:p>
        </p:txBody>
      </p:sp>
      <p:sp>
        <p:nvSpPr>
          <p:cNvPr id="4" name="Date Placeholder 3"/>
          <p:cNvSpPr>
            <a:spLocks noGrp="1"/>
          </p:cNvSpPr>
          <p:nvPr>
            <p:ph type="dt" sz="half" idx="10"/>
          </p:nvPr>
        </p:nvSpPr>
        <p:spPr/>
        <p:txBody>
          <a:bodyPr/>
          <a:lstStyle/>
          <a:p>
            <a:pPr>
              <a:defRPr/>
            </a:pPr>
            <a:fld id="{2A6FF3E4-7D85-466D-B826-D1C2B9DD6E1C}" type="datetime4">
              <a:rPr lang="en-US" smtClean="0"/>
              <a:pPr>
                <a:defRPr/>
              </a:pPr>
              <a:t>December 13, 2017</a:t>
            </a:fld>
            <a:endParaRPr lang="en-US"/>
          </a:p>
        </p:txBody>
      </p:sp>
      <p:sp>
        <p:nvSpPr>
          <p:cNvPr id="6" name="Footer Placeholder 5"/>
          <p:cNvSpPr>
            <a:spLocks noGrp="1"/>
          </p:cNvSpPr>
          <p:nvPr>
            <p:ph type="ftr" sz="quarter" idx="11"/>
          </p:nvPr>
        </p:nvSpPr>
        <p:spPr/>
        <p:txBody>
          <a:bodyPr/>
          <a:lstStyle/>
          <a:p>
            <a:pPr>
              <a:defRPr/>
            </a:pPr>
            <a:r>
              <a:rPr lang="en-US" smtClean="0"/>
              <a:t>Department of CSE, ISM Dhanbad</a:t>
            </a:r>
            <a:endParaRPr lang="en-US" dirty="0"/>
          </a:p>
        </p:txBody>
      </p:sp>
      <p:sp>
        <p:nvSpPr>
          <p:cNvPr id="7" name="Rectangle 6"/>
          <p:cNvSpPr/>
          <p:nvPr/>
        </p:nvSpPr>
        <p:spPr>
          <a:xfrm>
            <a:off x="609600" y="3733800"/>
            <a:ext cx="7848600" cy="2062103"/>
          </a:xfrm>
          <a:prstGeom prst="rect">
            <a:avLst/>
          </a:prstGeom>
        </p:spPr>
        <p:txBody>
          <a:bodyPr wrap="square">
            <a:spAutoFit/>
          </a:bodyPr>
          <a:lstStyle/>
          <a:p>
            <a:pPr algn="ctr"/>
            <a:r>
              <a:rPr lang="en-US" sz="3200" b="1" dirty="0" smtClean="0">
                <a:latin typeface="+mj-lt"/>
                <a:ea typeface="Batang" pitchFamily="18" charset="-127"/>
                <a:cs typeface="Times New Roman" pitchFamily="18" charset="0"/>
              </a:rPr>
              <a:t>Dr. Arup Kumar Pal</a:t>
            </a:r>
          </a:p>
          <a:p>
            <a:pPr algn="ctr"/>
            <a:r>
              <a:rPr lang="en-US" sz="2400" b="1" dirty="0" smtClean="0">
                <a:latin typeface="+mj-lt"/>
                <a:ea typeface="Batang" pitchFamily="18" charset="-127"/>
                <a:cs typeface="Times New Roman" pitchFamily="18" charset="0"/>
              </a:rPr>
              <a:t>Department of Computer Science &amp; Engineering</a:t>
            </a:r>
          </a:p>
          <a:p>
            <a:pPr algn="ctr"/>
            <a:r>
              <a:rPr lang="en-US" sz="2400" b="1" dirty="0" smtClean="0">
                <a:latin typeface="+mj-lt"/>
                <a:ea typeface="Batang" pitchFamily="18" charset="-127"/>
                <a:cs typeface="Times New Roman" pitchFamily="18" charset="0"/>
              </a:rPr>
              <a:t>Indian Institute of Technology (ISM)</a:t>
            </a:r>
          </a:p>
          <a:p>
            <a:pPr algn="ctr"/>
            <a:r>
              <a:rPr lang="en-US" sz="2400" b="1" dirty="0" err="1" smtClean="0">
                <a:latin typeface="+mj-lt"/>
                <a:ea typeface="Batang" pitchFamily="18" charset="-127"/>
                <a:cs typeface="Times New Roman" pitchFamily="18" charset="0"/>
              </a:rPr>
              <a:t>Dhanbad</a:t>
            </a:r>
            <a:r>
              <a:rPr lang="en-US" sz="2400" b="1" dirty="0" smtClean="0">
                <a:latin typeface="+mj-lt"/>
                <a:ea typeface="Batang" pitchFamily="18" charset="-127"/>
                <a:cs typeface="Times New Roman" pitchFamily="18" charset="0"/>
              </a:rPr>
              <a:t>, Jharkhand-826004</a:t>
            </a:r>
          </a:p>
          <a:p>
            <a:pPr algn="ctr"/>
            <a:r>
              <a:rPr lang="en-US" sz="2400" b="1" dirty="0" smtClean="0">
                <a:latin typeface="+mj-lt"/>
                <a:ea typeface="Batang" pitchFamily="18" charset="-127"/>
                <a:cs typeface="Times New Roman" pitchFamily="18" charset="0"/>
              </a:rPr>
              <a:t>E-mail: arupkrpal@gmail.com</a:t>
            </a:r>
          </a:p>
        </p:txBody>
      </p:sp>
      <p:sp>
        <p:nvSpPr>
          <p:cNvPr id="8" name="Slide Number Placeholder 7"/>
          <p:cNvSpPr>
            <a:spLocks noGrp="1"/>
          </p:cNvSpPr>
          <p:nvPr>
            <p:ph type="sldNum" sz="quarter" idx="12"/>
          </p:nvPr>
        </p:nvSpPr>
        <p:spPr/>
        <p:txBody>
          <a:bodyPr/>
          <a:lstStyle/>
          <a:p>
            <a:pPr>
              <a:defRPr/>
            </a:pPr>
            <a:fld id="{963A764B-4D24-42FB-BE62-649FE76FEB15}" type="slidenum">
              <a:rPr lang="en-US" smtClean="0"/>
              <a:pPr>
                <a:defRPr/>
              </a:pPr>
              <a:t>1</a:t>
            </a:fld>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 y="914400"/>
            <a:ext cx="8648700" cy="5334000"/>
          </a:xfrm>
        </p:spPr>
        <p:txBody>
          <a:bodyPr/>
          <a:lstStyle/>
          <a:p>
            <a:pPr algn="just">
              <a:buClr>
                <a:srgbClr val="FF0000"/>
              </a:buClr>
              <a:buFont typeface="Wingdings" panose="05000000000000000000" pitchFamily="2" charset="2"/>
              <a:buChar char="v"/>
            </a:pPr>
            <a:r>
              <a:rPr lang="en-US" dirty="0" smtClean="0"/>
              <a:t>Variable </a:t>
            </a:r>
            <a:r>
              <a:rPr lang="en-US" dirty="0"/>
              <a:t>length code assigns a </a:t>
            </a:r>
            <a:r>
              <a:rPr lang="en-US" dirty="0" smtClean="0"/>
              <a:t>bits of </a:t>
            </a:r>
            <a:r>
              <a:rPr lang="en-US" dirty="0"/>
              <a:t>string (</a:t>
            </a:r>
            <a:r>
              <a:rPr lang="en-US" dirty="0" err="1"/>
              <a:t>codeword</a:t>
            </a:r>
            <a:r>
              <a:rPr lang="en-US" dirty="0"/>
              <a:t>) of variable length to every message value</a:t>
            </a:r>
          </a:p>
          <a:p>
            <a:pPr>
              <a:buNone/>
            </a:pPr>
            <a:r>
              <a:rPr lang="en-US" dirty="0" smtClean="0">
                <a:latin typeface="Garamond" panose="02020404030301010803" pitchFamily="18" charset="0"/>
              </a:rPr>
              <a:t>      e.g</a:t>
            </a:r>
            <a:r>
              <a:rPr lang="en-US" dirty="0">
                <a:latin typeface="Garamond" panose="02020404030301010803" pitchFamily="18" charset="0"/>
              </a:rPr>
              <a:t>. </a:t>
            </a:r>
            <a:r>
              <a:rPr lang="en-US" dirty="0" smtClean="0">
                <a:latin typeface="Garamond" panose="02020404030301010803" pitchFamily="18" charset="0"/>
              </a:rPr>
              <a:t>     a </a:t>
            </a:r>
            <a:r>
              <a:rPr lang="en-US" dirty="0">
                <a:latin typeface="Garamond" panose="02020404030301010803" pitchFamily="18" charset="0"/>
              </a:rPr>
              <a:t>= 1, b = 01, c = 101, d = 011</a:t>
            </a:r>
          </a:p>
          <a:p>
            <a:pPr>
              <a:buNone/>
            </a:pPr>
            <a:r>
              <a:rPr lang="en-US" dirty="0" smtClean="0">
                <a:latin typeface="Garamond" panose="02020404030301010803" pitchFamily="18" charset="0"/>
              </a:rPr>
              <a:t>     What </a:t>
            </a:r>
            <a:r>
              <a:rPr lang="en-US" dirty="0">
                <a:latin typeface="Garamond" panose="02020404030301010803" pitchFamily="18" charset="0"/>
              </a:rPr>
              <a:t>if you get the sequence of bits</a:t>
            </a:r>
            <a:br>
              <a:rPr lang="en-US" dirty="0">
                <a:latin typeface="Garamond" panose="02020404030301010803" pitchFamily="18" charset="0"/>
              </a:rPr>
            </a:br>
            <a:r>
              <a:rPr lang="en-US" dirty="0" smtClean="0">
                <a:latin typeface="Garamond" panose="02020404030301010803" pitchFamily="18" charset="0"/>
              </a:rPr>
              <a:t>   1011 </a:t>
            </a:r>
            <a:r>
              <a:rPr lang="en-US" dirty="0">
                <a:latin typeface="Garamond" panose="02020404030301010803" pitchFamily="18" charset="0"/>
              </a:rPr>
              <a:t>?</a:t>
            </a:r>
          </a:p>
          <a:p>
            <a:pPr>
              <a:buNone/>
            </a:pPr>
            <a:r>
              <a:rPr lang="en-US" dirty="0" smtClean="0">
                <a:latin typeface="Garamond" panose="02020404030301010803" pitchFamily="18" charset="0"/>
              </a:rPr>
              <a:t>      Is </a:t>
            </a:r>
            <a:r>
              <a:rPr lang="en-US" dirty="0">
                <a:latin typeface="Garamond" panose="02020404030301010803" pitchFamily="18" charset="0"/>
              </a:rPr>
              <a:t>it aba, </a:t>
            </a:r>
            <a:r>
              <a:rPr lang="en-US" dirty="0" err="1">
                <a:latin typeface="Garamond" panose="02020404030301010803" pitchFamily="18" charset="0"/>
              </a:rPr>
              <a:t>ca</a:t>
            </a:r>
            <a:r>
              <a:rPr lang="en-US" dirty="0">
                <a:latin typeface="Garamond" panose="02020404030301010803" pitchFamily="18" charset="0"/>
              </a:rPr>
              <a:t>, or, ad?</a:t>
            </a:r>
          </a:p>
          <a:p>
            <a:pPr algn="just">
              <a:buClr>
                <a:srgbClr val="FF0000"/>
              </a:buClr>
              <a:buFont typeface="Wingdings" panose="05000000000000000000" pitchFamily="2" charset="2"/>
              <a:buChar char="v"/>
            </a:pPr>
            <a:r>
              <a:rPr lang="en-US" dirty="0" smtClean="0"/>
              <a:t>Uniquely </a:t>
            </a:r>
            <a:r>
              <a:rPr lang="en-US" dirty="0"/>
              <a:t>decodable code is a variable length code in which bit strings can always be uniquely decomposed into its </a:t>
            </a:r>
            <a:r>
              <a:rPr lang="en-US" dirty="0" err="1"/>
              <a:t>codewords</a:t>
            </a:r>
            <a:r>
              <a:rPr lang="en-US" dirty="0"/>
              <a:t>. </a:t>
            </a:r>
          </a:p>
          <a:p>
            <a:endParaRPr lang="en-US" dirty="0"/>
          </a:p>
        </p:txBody>
      </p:sp>
      <p:sp>
        <p:nvSpPr>
          <p:cNvPr id="3" name="Title 2"/>
          <p:cNvSpPr>
            <a:spLocks noGrp="1"/>
          </p:cNvSpPr>
          <p:nvPr>
            <p:ph type="title"/>
          </p:nvPr>
        </p:nvSpPr>
        <p:spPr/>
        <p:txBody>
          <a:bodyPr/>
          <a:lstStyle/>
          <a:p>
            <a:r>
              <a:rPr lang="en-US" dirty="0"/>
              <a:t>Uniquely Decodable Codes</a:t>
            </a:r>
          </a:p>
        </p:txBody>
      </p:sp>
      <p:sp>
        <p:nvSpPr>
          <p:cNvPr id="4" name="Date Placeholder 3"/>
          <p:cNvSpPr>
            <a:spLocks noGrp="1"/>
          </p:cNvSpPr>
          <p:nvPr>
            <p:ph type="dt" sz="half" idx="10"/>
          </p:nvPr>
        </p:nvSpPr>
        <p:spPr/>
        <p:txBody>
          <a:bodyPr/>
          <a:lstStyle/>
          <a:p>
            <a:pPr>
              <a:defRPr/>
            </a:pPr>
            <a:fld id="{E16BF5EB-6279-4B2C-85CD-0F9F03D32F06}"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10</a:t>
            </a:fld>
            <a:endParaRPr lang="en-US" dirty="0"/>
          </a:p>
        </p:txBody>
      </p:sp>
    </p:spTree>
    <p:extLst>
      <p:ext uri="{BB962C8B-B14F-4D97-AF65-F5344CB8AC3E}">
        <p14:creationId xmlns="" xmlns:p14="http://schemas.microsoft.com/office/powerpoint/2010/main" val="26998219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90000"/>
              </a:lnSpc>
              <a:buClr>
                <a:srgbClr val="FF0000"/>
              </a:buClr>
              <a:buFont typeface="Wingdings" panose="05000000000000000000" pitchFamily="2" charset="2"/>
              <a:buChar char="v"/>
            </a:pPr>
            <a:r>
              <a:rPr lang="en-US" sz="3600" dirty="0" smtClean="0"/>
              <a:t>Prefix </a:t>
            </a:r>
            <a:r>
              <a:rPr lang="en-US" sz="3600" dirty="0"/>
              <a:t>code is a variable length code in which no </a:t>
            </a:r>
            <a:r>
              <a:rPr lang="en-US" sz="3600" dirty="0" err="1"/>
              <a:t>codeword</a:t>
            </a:r>
            <a:r>
              <a:rPr lang="en-US" sz="3600" dirty="0"/>
              <a:t> is a prefix of another </a:t>
            </a:r>
            <a:r>
              <a:rPr lang="en-US" sz="3600" dirty="0" smtClean="0"/>
              <a:t>word</a:t>
            </a:r>
          </a:p>
          <a:p>
            <a:pPr algn="just">
              <a:lnSpc>
                <a:spcPct val="90000"/>
              </a:lnSpc>
              <a:buClr>
                <a:srgbClr val="FF0000"/>
              </a:buClr>
              <a:buFont typeface="Wingdings" panose="05000000000000000000" pitchFamily="2" charset="2"/>
              <a:buChar char="v"/>
            </a:pPr>
            <a:r>
              <a:rPr lang="en-US" sz="3600" dirty="0" smtClean="0"/>
              <a:t>It is possible to decode each </a:t>
            </a:r>
            <a:r>
              <a:rPr lang="en-US" sz="3600" dirty="0"/>
              <a:t>message in an encoded string without </a:t>
            </a:r>
            <a:r>
              <a:rPr lang="en-US" sz="3600" dirty="0" smtClean="0"/>
              <a:t>reference to succeeding code symbols.</a:t>
            </a:r>
            <a:endParaRPr lang="en-US" sz="3600" dirty="0"/>
          </a:p>
        </p:txBody>
      </p:sp>
      <p:sp>
        <p:nvSpPr>
          <p:cNvPr id="3" name="Title 2"/>
          <p:cNvSpPr>
            <a:spLocks noGrp="1"/>
          </p:cNvSpPr>
          <p:nvPr>
            <p:ph type="title"/>
          </p:nvPr>
        </p:nvSpPr>
        <p:spPr/>
        <p:txBody>
          <a:bodyPr/>
          <a:lstStyle/>
          <a:p>
            <a:r>
              <a:rPr lang="en-US" dirty="0"/>
              <a:t>Prefix Codes</a:t>
            </a:r>
          </a:p>
        </p:txBody>
      </p:sp>
      <p:sp>
        <p:nvSpPr>
          <p:cNvPr id="4" name="Date Placeholder 3"/>
          <p:cNvSpPr>
            <a:spLocks noGrp="1"/>
          </p:cNvSpPr>
          <p:nvPr>
            <p:ph type="dt" sz="half" idx="10"/>
          </p:nvPr>
        </p:nvSpPr>
        <p:spPr/>
        <p:txBody>
          <a:bodyPr/>
          <a:lstStyle/>
          <a:p>
            <a:pPr>
              <a:defRPr/>
            </a:pPr>
            <a:fld id="{F2A05BC3-2F08-44B4-804A-E3588A5E263E}"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11</a:t>
            </a:fld>
            <a:endParaRPr lang="en-US" dirty="0"/>
          </a:p>
        </p:txBody>
      </p:sp>
    </p:spTree>
    <p:extLst>
      <p:ext uri="{BB962C8B-B14F-4D97-AF65-F5344CB8AC3E}">
        <p14:creationId xmlns="" xmlns:p14="http://schemas.microsoft.com/office/powerpoint/2010/main" val="387956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541E6693-6FC2-4347-AD62-8B7615A23ACB}"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graphicFrame>
        <p:nvGraphicFramePr>
          <p:cNvPr id="7" name="Table 6"/>
          <p:cNvGraphicFramePr>
            <a:graphicFrameLocks noGrp="1"/>
          </p:cNvGraphicFramePr>
          <p:nvPr/>
        </p:nvGraphicFramePr>
        <p:xfrm>
          <a:off x="457200" y="1600200"/>
          <a:ext cx="5859463" cy="3556000"/>
        </p:xfrm>
        <a:graphic>
          <a:graphicData uri="http://schemas.openxmlformats.org/drawingml/2006/table">
            <a:tbl>
              <a:tblPr/>
              <a:tblGrid>
                <a:gridCol w="2028825"/>
                <a:gridCol w="1916113"/>
                <a:gridCol w="1914525"/>
              </a:tblGrid>
              <a:tr h="711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dirty="0" smtClean="0">
                          <a:ln>
                            <a:noFill/>
                          </a:ln>
                          <a:solidFill>
                            <a:schemeClr val="tx1"/>
                          </a:solidFill>
                          <a:effectLst/>
                          <a:latin typeface="Tahoma" pitchFamily="34" charset="0"/>
                        </a:rPr>
                        <a:t>Source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smtClean="0">
                          <a:ln>
                            <a:noFill/>
                          </a:ln>
                          <a:solidFill>
                            <a:schemeClr val="tx1"/>
                          </a:solidFill>
                          <a:effectLst/>
                          <a:latin typeface="Tahoma" pitchFamily="34" charset="0"/>
                        </a:rPr>
                        <a:t>Code 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smtClean="0">
                          <a:ln>
                            <a:noFill/>
                          </a:ln>
                          <a:solidFill>
                            <a:schemeClr val="tx1"/>
                          </a:solidFill>
                          <a:effectLst/>
                          <a:latin typeface="Tahoma" pitchFamily="34" charset="0"/>
                        </a:rPr>
                        <a:t>Code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smtClean="0">
                          <a:ln>
                            <a:noFill/>
                          </a:ln>
                          <a:solidFill>
                            <a:schemeClr val="tx1"/>
                          </a:solidFill>
                          <a:effectLst/>
                          <a:latin typeface="Tahoma" pitchFamily="34" charset="0"/>
                        </a:rPr>
                        <a:t>a</a:t>
                      </a:r>
                      <a:r>
                        <a:rPr kumimoji="0" lang="en-US" sz="3200" b="1" i="0" u="none" strike="noStrike" cap="none" normalizeH="0" baseline="-25000" smtClean="0">
                          <a:ln>
                            <a:noFill/>
                          </a:ln>
                          <a:solidFill>
                            <a:schemeClr val="tx1"/>
                          </a:solidFill>
                          <a:effectLst/>
                          <a:latin typeface="Tahoma"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smtClean="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smtClean="0">
                          <a:ln>
                            <a:noFill/>
                          </a:ln>
                          <a:solidFill>
                            <a:schemeClr val="tx1"/>
                          </a:solidFill>
                          <a:effectLst/>
                          <a:latin typeface="Tahoma" pitchFamily="34" charset="0"/>
                        </a:rPr>
                        <a:t>a</a:t>
                      </a:r>
                      <a:r>
                        <a:rPr kumimoji="0" lang="en-US" sz="3200" b="1" i="0" u="none" strike="noStrike" cap="none" normalizeH="0" baseline="-25000" smtClean="0">
                          <a:ln>
                            <a:noFill/>
                          </a:ln>
                          <a:solidFill>
                            <a:schemeClr val="tx1"/>
                          </a:solidFill>
                          <a:effectLst/>
                          <a:latin typeface="Tahoma" pitchFamily="34" charset="0"/>
                        </a:rPr>
                        <a:t>2</a:t>
                      </a:r>
                      <a:endParaRPr kumimoji="0" lang="en-US" sz="32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dirty="0" smtClean="0">
                          <a:ln>
                            <a:noFill/>
                          </a:ln>
                          <a:solidFill>
                            <a:schemeClr val="tx1"/>
                          </a:solidFill>
                          <a:effectLst/>
                          <a:latin typeface="Tahoma"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dirty="0" smtClean="0">
                          <a:ln>
                            <a:noFill/>
                          </a:ln>
                          <a:solidFill>
                            <a:schemeClr val="tx1"/>
                          </a:solidFill>
                          <a:effectLst/>
                          <a:latin typeface="Tahoma"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smtClean="0">
                          <a:ln>
                            <a:noFill/>
                          </a:ln>
                          <a:solidFill>
                            <a:schemeClr val="tx1"/>
                          </a:solidFill>
                          <a:effectLst/>
                          <a:latin typeface="Tahoma" pitchFamily="34" charset="0"/>
                        </a:rPr>
                        <a:t>a</a:t>
                      </a:r>
                      <a:r>
                        <a:rPr kumimoji="0" lang="en-US" sz="3200" b="1" i="0" u="none" strike="noStrike" cap="none" normalizeH="0" baseline="-25000" smtClean="0">
                          <a:ln>
                            <a:noFill/>
                          </a:ln>
                          <a:solidFill>
                            <a:schemeClr val="tx1"/>
                          </a:solidFill>
                          <a:effectLst/>
                          <a:latin typeface="Tahoma" pitchFamily="34" charset="0"/>
                        </a:rPr>
                        <a:t>3</a:t>
                      </a:r>
                      <a:endParaRPr kumimoji="0" lang="en-US" sz="32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dirty="0" smtClean="0">
                          <a:ln>
                            <a:noFill/>
                          </a:ln>
                          <a:solidFill>
                            <a:schemeClr val="tx1"/>
                          </a:solidFill>
                          <a:effectLst/>
                          <a:latin typeface="Tahoma"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dirty="0" smtClean="0">
                          <a:ln>
                            <a:noFill/>
                          </a:ln>
                          <a:solidFill>
                            <a:schemeClr val="tx1"/>
                          </a:solidFill>
                          <a:effectLst/>
                          <a:latin typeface="Tahoma" pitchFamily="34" charset="0"/>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0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smtClean="0">
                          <a:ln>
                            <a:noFill/>
                          </a:ln>
                          <a:solidFill>
                            <a:schemeClr val="tx1"/>
                          </a:solidFill>
                          <a:effectLst/>
                          <a:latin typeface="Tahoma" pitchFamily="34" charset="0"/>
                        </a:rPr>
                        <a:t>a</a:t>
                      </a:r>
                      <a:r>
                        <a:rPr kumimoji="0" lang="en-US" sz="3200" b="1" i="0" u="none" strike="noStrike" cap="none" normalizeH="0" baseline="-25000" smtClean="0">
                          <a:ln>
                            <a:noFill/>
                          </a:ln>
                          <a:solidFill>
                            <a:schemeClr val="tx1"/>
                          </a:solidFill>
                          <a:effectLst/>
                          <a:latin typeface="Tahoma" pitchFamily="34" charset="0"/>
                        </a:rPr>
                        <a:t>4</a:t>
                      </a:r>
                      <a:endParaRPr kumimoji="0" lang="en-US" sz="3200" b="1"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dirty="0" smtClean="0">
                          <a:ln>
                            <a:noFill/>
                          </a:ln>
                          <a:solidFill>
                            <a:schemeClr val="tx1"/>
                          </a:solidFill>
                          <a:effectLst/>
                          <a:latin typeface="Tahoma" pitchFamily="34" charset="0"/>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0" lang="en-US" sz="3200" b="1" i="0" u="none" strike="noStrike" cap="none" normalizeH="0" baseline="0" dirty="0" smtClean="0">
                          <a:ln>
                            <a:noFill/>
                          </a:ln>
                          <a:solidFill>
                            <a:schemeClr val="tx1"/>
                          </a:solidFill>
                          <a:effectLst/>
                          <a:latin typeface="Tahoma" pitchFamily="34" charset="0"/>
                        </a:rPr>
                        <a:t>0111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TextBox 7"/>
          <p:cNvSpPr txBox="1"/>
          <p:nvPr/>
        </p:nvSpPr>
        <p:spPr>
          <a:xfrm>
            <a:off x="6477000" y="2209800"/>
            <a:ext cx="2209800" cy="1231106"/>
          </a:xfrm>
          <a:prstGeom prst="rect">
            <a:avLst/>
          </a:prstGeom>
          <a:noFill/>
        </p:spPr>
        <p:txBody>
          <a:bodyPr wrap="square" rtlCol="0">
            <a:spAutoFit/>
          </a:bodyPr>
          <a:lstStyle/>
          <a:p>
            <a:pPr algn="ctr"/>
            <a:r>
              <a:rPr lang="en-US" sz="2800" dirty="0" smtClean="0">
                <a:latin typeface="+mn-lt"/>
              </a:rPr>
              <a:t>Code1 </a:t>
            </a:r>
            <a:r>
              <a:rPr lang="en-US" sz="2800" dirty="0">
                <a:latin typeface="+mn-lt"/>
              </a:rPr>
              <a:t>is </a:t>
            </a:r>
            <a:r>
              <a:rPr lang="en-US" sz="2800" dirty="0" smtClean="0">
                <a:latin typeface="+mn-lt"/>
              </a:rPr>
              <a:t>Prefix code.</a:t>
            </a:r>
            <a:endParaRPr lang="en-US" sz="2800" dirty="0">
              <a:latin typeface="+mn-lt"/>
            </a:endParaRPr>
          </a:p>
          <a:p>
            <a:endParaRPr lang="en-US" dirty="0"/>
          </a:p>
        </p:txBody>
      </p:sp>
      <p:sp>
        <p:nvSpPr>
          <p:cNvPr id="9" name="Slide Number Placeholder 8"/>
          <p:cNvSpPr>
            <a:spLocks noGrp="1"/>
          </p:cNvSpPr>
          <p:nvPr>
            <p:ph type="sldNum" sz="quarter" idx="12"/>
          </p:nvPr>
        </p:nvSpPr>
        <p:spPr/>
        <p:txBody>
          <a:bodyPr/>
          <a:lstStyle/>
          <a:p>
            <a:pPr>
              <a:defRPr/>
            </a:pPr>
            <a:fld id="{F463BED4-68EE-4242-97AD-BF2ECC5ACED5}" type="slidenum">
              <a:rPr lang="en-US" smtClean="0"/>
              <a:pPr>
                <a:defRPr/>
              </a:pPr>
              <a:t>12</a:t>
            </a:fld>
            <a:endParaRPr lang="en-US" dirty="0"/>
          </a:p>
        </p:txBody>
      </p:sp>
    </p:spTree>
    <p:extLst>
      <p:ext uri="{BB962C8B-B14F-4D97-AF65-F5344CB8AC3E}">
        <p14:creationId xmlns="" xmlns:p14="http://schemas.microsoft.com/office/powerpoint/2010/main" val="4264357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0C87981D-3272-4465-96EC-7404706644C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13</a:t>
            </a:fld>
            <a:endParaRPr lang="en-US" dirty="0"/>
          </a:p>
        </p:txBody>
      </p:sp>
      <p:pic>
        <p:nvPicPr>
          <p:cNvPr id="7" name="Picture 6"/>
          <p:cNvPicPr>
            <a:picLocks noChangeAspect="1"/>
          </p:cNvPicPr>
          <p:nvPr/>
        </p:nvPicPr>
        <p:blipFill>
          <a:blip r:embed="rId2"/>
          <a:stretch>
            <a:fillRect/>
          </a:stretch>
        </p:blipFill>
        <p:spPr>
          <a:xfrm>
            <a:off x="91954" y="2057400"/>
            <a:ext cx="8823446" cy="2681288"/>
          </a:xfrm>
          <a:prstGeom prst="rect">
            <a:avLst/>
          </a:prstGeom>
        </p:spPr>
      </p:pic>
    </p:spTree>
    <p:extLst>
      <p:ext uri="{BB962C8B-B14F-4D97-AF65-F5344CB8AC3E}">
        <p14:creationId xmlns="" xmlns:p14="http://schemas.microsoft.com/office/powerpoint/2010/main" val="24333990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Decoding Prefix Codes</a:t>
            </a:r>
            <a:endParaRPr lang="en-US" dirty="0"/>
          </a:p>
        </p:txBody>
      </p:sp>
      <p:sp>
        <p:nvSpPr>
          <p:cNvPr id="4" name="Date Placeholder 3"/>
          <p:cNvSpPr>
            <a:spLocks noGrp="1"/>
          </p:cNvSpPr>
          <p:nvPr>
            <p:ph type="dt" sz="half" idx="10"/>
          </p:nvPr>
        </p:nvSpPr>
        <p:spPr/>
        <p:txBody>
          <a:bodyPr/>
          <a:lstStyle/>
          <a:p>
            <a:pPr>
              <a:defRPr/>
            </a:pPr>
            <a:fld id="{37E69E61-DB82-4282-8399-B30DBD1C9BEA}"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pic>
        <p:nvPicPr>
          <p:cNvPr id="7" name="Picture 6"/>
          <p:cNvPicPr>
            <a:picLocks noChangeAspect="1"/>
          </p:cNvPicPr>
          <p:nvPr/>
        </p:nvPicPr>
        <p:blipFill>
          <a:blip r:embed="rId2" cstate="print"/>
          <a:stretch>
            <a:fillRect/>
          </a:stretch>
        </p:blipFill>
        <p:spPr>
          <a:xfrm>
            <a:off x="381000" y="1731962"/>
            <a:ext cx="1971675" cy="1895475"/>
          </a:xfrm>
          <a:prstGeom prst="rect">
            <a:avLst/>
          </a:prstGeom>
        </p:spPr>
      </p:pic>
      <p:pic>
        <p:nvPicPr>
          <p:cNvPr id="8" name="Picture 7"/>
          <p:cNvPicPr>
            <a:picLocks noChangeAspect="1"/>
          </p:cNvPicPr>
          <p:nvPr/>
        </p:nvPicPr>
        <p:blipFill>
          <a:blip r:embed="rId3" cstate="print"/>
          <a:stretch>
            <a:fillRect/>
          </a:stretch>
        </p:blipFill>
        <p:spPr>
          <a:xfrm>
            <a:off x="3200400" y="1011234"/>
            <a:ext cx="4391025" cy="5381625"/>
          </a:xfrm>
          <a:prstGeom prst="rect">
            <a:avLst/>
          </a:prstGeom>
        </p:spPr>
      </p:pic>
      <p:sp>
        <p:nvSpPr>
          <p:cNvPr id="9" name="Slide Number Placeholder 8"/>
          <p:cNvSpPr>
            <a:spLocks noGrp="1"/>
          </p:cNvSpPr>
          <p:nvPr>
            <p:ph type="sldNum" sz="quarter" idx="12"/>
          </p:nvPr>
        </p:nvSpPr>
        <p:spPr/>
        <p:txBody>
          <a:bodyPr/>
          <a:lstStyle/>
          <a:p>
            <a:pPr>
              <a:defRPr/>
            </a:pPr>
            <a:fld id="{F463BED4-68EE-4242-97AD-BF2ECC5ACED5}" type="slidenum">
              <a:rPr lang="en-US" smtClean="0"/>
              <a:pPr>
                <a:defRPr/>
              </a:pPr>
              <a:t>14</a:t>
            </a:fld>
            <a:endParaRPr lang="en-US" dirty="0"/>
          </a:p>
        </p:txBody>
      </p:sp>
    </p:spTree>
    <p:extLst>
      <p:ext uri="{BB962C8B-B14F-4D97-AF65-F5344CB8AC3E}">
        <p14:creationId xmlns="" xmlns:p14="http://schemas.microsoft.com/office/powerpoint/2010/main" val="2005909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If the individual code word lengths are specified there is no guarantee that an </a:t>
            </a:r>
            <a:r>
              <a:rPr lang="en-US" dirty="0" smtClean="0"/>
              <a:t>instantaneous code </a:t>
            </a:r>
            <a:r>
              <a:rPr lang="en-US" dirty="0"/>
              <a:t>can be designed with those </a:t>
            </a:r>
            <a:r>
              <a:rPr lang="en-US" dirty="0" smtClean="0"/>
              <a:t>lengths.</a:t>
            </a:r>
          </a:p>
          <a:p>
            <a:pPr algn="just"/>
            <a:r>
              <a:rPr lang="en-US" dirty="0"/>
              <a:t>The Kraft Inequality theorem </a:t>
            </a:r>
            <a:r>
              <a:rPr lang="en-US" dirty="0" smtClean="0"/>
              <a:t>provides </a:t>
            </a:r>
            <a:r>
              <a:rPr lang="en-US" dirty="0"/>
              <a:t>a limitation on the code word lengths for the </a:t>
            </a:r>
            <a:r>
              <a:rPr lang="en-US" dirty="0" smtClean="0"/>
              <a:t>design of </a:t>
            </a:r>
            <a:r>
              <a:rPr lang="en-US" dirty="0"/>
              <a:t>instantaneous </a:t>
            </a:r>
            <a:r>
              <a:rPr lang="en-US" dirty="0" smtClean="0"/>
              <a:t>codes.</a:t>
            </a:r>
          </a:p>
          <a:p>
            <a:pPr algn="just"/>
            <a:r>
              <a:rPr lang="en-US" dirty="0" smtClean="0"/>
              <a:t>It only </a:t>
            </a:r>
            <a:r>
              <a:rPr lang="en-US" dirty="0"/>
              <a:t>indicates whether an instantaneous </a:t>
            </a:r>
            <a:r>
              <a:rPr lang="en-US" dirty="0" smtClean="0"/>
              <a:t>code can </a:t>
            </a:r>
            <a:r>
              <a:rPr lang="en-US" dirty="0"/>
              <a:t>be designed from the given code word </a:t>
            </a:r>
            <a:r>
              <a:rPr lang="en-US" dirty="0" smtClean="0"/>
              <a:t>lengths.</a:t>
            </a:r>
            <a:endParaRPr lang="en-US" dirty="0"/>
          </a:p>
        </p:txBody>
      </p:sp>
      <p:sp>
        <p:nvSpPr>
          <p:cNvPr id="3" name="Title 2"/>
          <p:cNvSpPr>
            <a:spLocks noGrp="1"/>
          </p:cNvSpPr>
          <p:nvPr>
            <p:ph type="title"/>
          </p:nvPr>
        </p:nvSpPr>
        <p:spPr/>
        <p:txBody>
          <a:bodyPr/>
          <a:lstStyle/>
          <a:p>
            <a:r>
              <a:rPr lang="en-US" dirty="0"/>
              <a:t>The Kraft Inequality</a:t>
            </a:r>
          </a:p>
        </p:txBody>
      </p:sp>
      <p:sp>
        <p:nvSpPr>
          <p:cNvPr id="4" name="Date Placeholder 3"/>
          <p:cNvSpPr>
            <a:spLocks noGrp="1"/>
          </p:cNvSpPr>
          <p:nvPr>
            <p:ph type="dt" sz="half" idx="10"/>
          </p:nvPr>
        </p:nvSpPr>
        <p:spPr/>
        <p:txBody>
          <a:bodyPr/>
          <a:lstStyle/>
          <a:p>
            <a:pPr>
              <a:defRPr/>
            </a:pPr>
            <a:fld id="{0C87981D-3272-4465-96EC-7404706644C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15</a:t>
            </a:fld>
            <a:endParaRPr lang="en-US" dirty="0"/>
          </a:p>
        </p:txBody>
      </p:sp>
    </p:spTree>
    <p:extLst>
      <p:ext uri="{BB962C8B-B14F-4D97-AF65-F5344CB8AC3E}">
        <p14:creationId xmlns="" xmlns:p14="http://schemas.microsoft.com/office/powerpoint/2010/main" val="42167895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defRPr/>
            </a:pPr>
            <a:fld id="{0C87981D-3272-4465-96EC-7404706644C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16</a:t>
            </a:fld>
            <a:endParaRPr lang="en-US" dirty="0"/>
          </a:p>
        </p:txBody>
      </p:sp>
      <p:pic>
        <p:nvPicPr>
          <p:cNvPr id="7" name="Picture 6"/>
          <p:cNvPicPr>
            <a:picLocks noChangeAspect="1"/>
          </p:cNvPicPr>
          <p:nvPr/>
        </p:nvPicPr>
        <p:blipFill>
          <a:blip r:embed="rId2"/>
          <a:stretch>
            <a:fillRect/>
          </a:stretch>
        </p:blipFill>
        <p:spPr>
          <a:xfrm>
            <a:off x="237685" y="1600200"/>
            <a:ext cx="8639615" cy="3124200"/>
          </a:xfrm>
          <a:prstGeom prst="rect">
            <a:avLst/>
          </a:prstGeom>
        </p:spPr>
      </p:pic>
    </p:spTree>
    <p:extLst>
      <p:ext uri="{BB962C8B-B14F-4D97-AF65-F5344CB8AC3E}">
        <p14:creationId xmlns="" xmlns:p14="http://schemas.microsoft.com/office/powerpoint/2010/main" val="3162689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Example</a:t>
            </a:r>
            <a:endParaRPr lang="en-US" dirty="0"/>
          </a:p>
        </p:txBody>
      </p:sp>
      <p:sp>
        <p:nvSpPr>
          <p:cNvPr id="4" name="Date Placeholder 3"/>
          <p:cNvSpPr>
            <a:spLocks noGrp="1"/>
          </p:cNvSpPr>
          <p:nvPr>
            <p:ph type="dt" sz="half" idx="10"/>
          </p:nvPr>
        </p:nvSpPr>
        <p:spPr/>
        <p:txBody>
          <a:bodyPr/>
          <a:lstStyle/>
          <a:p>
            <a:pPr>
              <a:defRPr/>
            </a:pPr>
            <a:fld id="{0C87981D-3272-4465-96EC-7404706644C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17</a:t>
            </a:fld>
            <a:endParaRPr lang="en-US" dirty="0"/>
          </a:p>
        </p:txBody>
      </p:sp>
      <p:pic>
        <p:nvPicPr>
          <p:cNvPr id="7" name="Picture 6"/>
          <p:cNvPicPr>
            <a:picLocks noChangeAspect="1"/>
          </p:cNvPicPr>
          <p:nvPr/>
        </p:nvPicPr>
        <p:blipFill>
          <a:blip r:embed="rId2"/>
          <a:stretch>
            <a:fillRect/>
          </a:stretch>
        </p:blipFill>
        <p:spPr>
          <a:xfrm>
            <a:off x="1180467" y="1371600"/>
            <a:ext cx="6554465" cy="2528888"/>
          </a:xfrm>
          <a:prstGeom prst="rect">
            <a:avLst/>
          </a:prstGeom>
        </p:spPr>
      </p:pic>
    </p:spTree>
    <p:extLst>
      <p:ext uri="{BB962C8B-B14F-4D97-AF65-F5344CB8AC3E}">
        <p14:creationId xmlns="" xmlns:p14="http://schemas.microsoft.com/office/powerpoint/2010/main" val="38642434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066801"/>
            <a:ext cx="8382000" cy="1981200"/>
          </a:xfrm>
        </p:spPr>
        <p:txBody>
          <a:bodyPr/>
          <a:lstStyle/>
          <a:p>
            <a:pPr marL="0" indent="0" algn="just">
              <a:buClr>
                <a:srgbClr val="FF0000"/>
              </a:buClr>
              <a:buNone/>
            </a:pPr>
            <a:r>
              <a:rPr lang="en-US" dirty="0" smtClean="0"/>
              <a:t>Definition: The code will be compact code if its average length is less than or equal to the average length of all other uniquely decodable codes for the same source and code alphabet.</a:t>
            </a:r>
            <a:endParaRPr lang="en-US" dirty="0"/>
          </a:p>
        </p:txBody>
      </p:sp>
      <p:sp>
        <p:nvSpPr>
          <p:cNvPr id="3" name="Title 2"/>
          <p:cNvSpPr>
            <a:spLocks noGrp="1"/>
          </p:cNvSpPr>
          <p:nvPr>
            <p:ph type="title"/>
          </p:nvPr>
        </p:nvSpPr>
        <p:spPr/>
        <p:txBody>
          <a:bodyPr/>
          <a:lstStyle/>
          <a:p>
            <a:r>
              <a:rPr lang="en-US" dirty="0" smtClean="0"/>
              <a:t>Compact Code</a:t>
            </a:r>
            <a:endParaRPr lang="en-US" dirty="0"/>
          </a:p>
        </p:txBody>
      </p:sp>
      <p:sp>
        <p:nvSpPr>
          <p:cNvPr id="4" name="Date Placeholder 3"/>
          <p:cNvSpPr>
            <a:spLocks noGrp="1"/>
          </p:cNvSpPr>
          <p:nvPr>
            <p:ph type="dt" sz="half" idx="10"/>
          </p:nvPr>
        </p:nvSpPr>
        <p:spPr/>
        <p:txBody>
          <a:bodyPr/>
          <a:lstStyle/>
          <a:p>
            <a:pPr>
              <a:defRPr/>
            </a:pPr>
            <a:fld id="{DE82A387-F7B4-4B04-9A06-2BAF96075B3B}"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pic>
        <p:nvPicPr>
          <p:cNvPr id="7" name="Picture 6"/>
          <p:cNvPicPr>
            <a:picLocks noChangeAspect="1"/>
          </p:cNvPicPr>
          <p:nvPr/>
        </p:nvPicPr>
        <p:blipFill>
          <a:blip r:embed="rId3" cstate="print"/>
          <a:stretch>
            <a:fillRect/>
          </a:stretch>
        </p:blipFill>
        <p:spPr>
          <a:xfrm>
            <a:off x="313661" y="3429000"/>
            <a:ext cx="3953539" cy="2090738"/>
          </a:xfrm>
          <a:prstGeom prst="rect">
            <a:avLst/>
          </a:prstGeom>
        </p:spPr>
      </p:pic>
      <p:graphicFrame>
        <p:nvGraphicFramePr>
          <p:cNvPr id="8" name="Object 7"/>
          <p:cNvGraphicFramePr>
            <a:graphicFrameLocks noChangeAspect="1"/>
          </p:cNvGraphicFramePr>
          <p:nvPr>
            <p:extLst>
              <p:ext uri="{D42A27DB-BD31-4B8C-83A1-F6EECF244321}">
                <p14:modId xmlns="" xmlns:p14="http://schemas.microsoft.com/office/powerpoint/2010/main" val="47481662"/>
              </p:ext>
            </p:extLst>
          </p:nvPr>
        </p:nvGraphicFramePr>
        <p:xfrm>
          <a:off x="4249635" y="3539331"/>
          <a:ext cx="4494312" cy="801688"/>
        </p:xfrm>
        <a:graphic>
          <a:graphicData uri="http://schemas.openxmlformats.org/presentationml/2006/ole">
            <p:oleObj spid="_x0000_s137342" name="Equation" r:id="rId4" imgW="2349500" imgH="419100" progId="Equation.DSMT4">
              <p:embed/>
            </p:oleObj>
          </a:graphicData>
        </a:graphic>
      </p:graphicFrame>
      <p:graphicFrame>
        <p:nvGraphicFramePr>
          <p:cNvPr id="9" name="Object 8"/>
          <p:cNvGraphicFramePr>
            <a:graphicFrameLocks noChangeAspect="1"/>
          </p:cNvGraphicFramePr>
          <p:nvPr>
            <p:extLst>
              <p:ext uri="{D42A27DB-BD31-4B8C-83A1-F6EECF244321}">
                <p14:modId xmlns="" xmlns:p14="http://schemas.microsoft.com/office/powerpoint/2010/main" val="802768499"/>
              </p:ext>
            </p:extLst>
          </p:nvPr>
        </p:nvGraphicFramePr>
        <p:xfrm>
          <a:off x="4195763" y="4321175"/>
          <a:ext cx="4421187" cy="801688"/>
        </p:xfrm>
        <a:graphic>
          <a:graphicData uri="http://schemas.openxmlformats.org/presentationml/2006/ole">
            <p:oleObj spid="_x0000_s137343" name="Equation" r:id="rId5" imgW="2311400" imgH="419100" progId="Equation.DSMT4">
              <p:embed/>
            </p:oleObj>
          </a:graphicData>
        </a:graphic>
      </p:graphicFrame>
      <p:sp>
        <p:nvSpPr>
          <p:cNvPr id="10" name="Slide Number Placeholder 9"/>
          <p:cNvSpPr>
            <a:spLocks noGrp="1"/>
          </p:cNvSpPr>
          <p:nvPr>
            <p:ph type="sldNum" sz="quarter" idx="12"/>
          </p:nvPr>
        </p:nvSpPr>
        <p:spPr/>
        <p:txBody>
          <a:bodyPr/>
          <a:lstStyle/>
          <a:p>
            <a:pPr>
              <a:defRPr/>
            </a:pPr>
            <a:fld id="{F463BED4-68EE-4242-97AD-BF2ECC5ACED5}" type="slidenum">
              <a:rPr lang="en-US" smtClean="0"/>
              <a:pPr>
                <a:defRPr/>
              </a:pPr>
              <a:t>18</a:t>
            </a:fld>
            <a:endParaRPr lang="en-US" dirty="0"/>
          </a:p>
        </p:txBody>
      </p:sp>
    </p:spTree>
    <p:extLst>
      <p:ext uri="{BB962C8B-B14F-4D97-AF65-F5344CB8AC3E}">
        <p14:creationId xmlns="" xmlns:p14="http://schemas.microsoft.com/office/powerpoint/2010/main" val="2544755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buNone/>
            </a:pPr>
            <a:r>
              <a:rPr lang="en-US" dirty="0" smtClean="0"/>
              <a:t>Definition: </a:t>
            </a:r>
            <a:r>
              <a:rPr lang="en-US" sz="3000" dirty="0"/>
              <a:t>Shannon’s measure of information is the number of bits to represent the amount of uncertainty (randomness) in a data source, and is defined as </a:t>
            </a:r>
            <a:r>
              <a:rPr lang="en-US" sz="3000" dirty="0" smtClean="0"/>
              <a:t>entropy.</a:t>
            </a:r>
            <a:endParaRPr lang="en-US" sz="3000" dirty="0"/>
          </a:p>
          <a:p>
            <a:pPr marL="0" indent="0">
              <a:buNone/>
            </a:pPr>
            <a:endParaRPr lang="en-US" dirty="0"/>
          </a:p>
        </p:txBody>
      </p:sp>
      <p:sp>
        <p:nvSpPr>
          <p:cNvPr id="3" name="Title 2"/>
          <p:cNvSpPr>
            <a:spLocks noGrp="1"/>
          </p:cNvSpPr>
          <p:nvPr>
            <p:ph type="title"/>
          </p:nvPr>
        </p:nvSpPr>
        <p:spPr/>
        <p:txBody>
          <a:bodyPr/>
          <a:lstStyle/>
          <a:p>
            <a:r>
              <a:rPr lang="en-US" dirty="0" smtClean="0"/>
              <a:t>Entropy</a:t>
            </a:r>
            <a:endParaRPr lang="en-US" dirty="0"/>
          </a:p>
        </p:txBody>
      </p:sp>
      <p:sp>
        <p:nvSpPr>
          <p:cNvPr id="4" name="Date Placeholder 3"/>
          <p:cNvSpPr>
            <a:spLocks noGrp="1"/>
          </p:cNvSpPr>
          <p:nvPr>
            <p:ph type="dt" sz="half" idx="10"/>
          </p:nvPr>
        </p:nvSpPr>
        <p:spPr/>
        <p:txBody>
          <a:bodyPr/>
          <a:lstStyle/>
          <a:p>
            <a:pPr>
              <a:defRPr/>
            </a:pPr>
            <a:fld id="{BD7E1F4F-BCF3-4E86-88AF-5E0E54F40FF4}"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graphicFrame>
        <p:nvGraphicFramePr>
          <p:cNvPr id="7" name="Object 13"/>
          <p:cNvGraphicFramePr>
            <a:graphicFrameLocks noChangeAspect="1"/>
          </p:cNvGraphicFramePr>
          <p:nvPr>
            <p:extLst>
              <p:ext uri="{D42A27DB-BD31-4B8C-83A1-F6EECF244321}">
                <p14:modId xmlns="" xmlns:p14="http://schemas.microsoft.com/office/powerpoint/2010/main" val="791567582"/>
              </p:ext>
            </p:extLst>
          </p:nvPr>
        </p:nvGraphicFramePr>
        <p:xfrm>
          <a:off x="1676400" y="2743200"/>
          <a:ext cx="5332413" cy="1282700"/>
        </p:xfrm>
        <a:graphic>
          <a:graphicData uri="http://schemas.openxmlformats.org/presentationml/2006/ole">
            <p:oleObj spid="_x0000_s138365" name="Equation" r:id="rId3" imgW="1790700" imgH="431800" progId="Equation.3">
              <p:embed/>
            </p:oleObj>
          </a:graphicData>
        </a:graphic>
      </p:graphicFrame>
      <p:sp>
        <p:nvSpPr>
          <p:cNvPr id="8" name="Rectangle 7"/>
          <p:cNvSpPr/>
          <p:nvPr/>
        </p:nvSpPr>
        <p:spPr>
          <a:xfrm>
            <a:off x="304800" y="4152701"/>
            <a:ext cx="8229600" cy="1938992"/>
          </a:xfrm>
          <a:prstGeom prst="rect">
            <a:avLst/>
          </a:prstGeom>
        </p:spPr>
        <p:txBody>
          <a:bodyPr wrap="square">
            <a:spAutoFit/>
          </a:bodyPr>
          <a:lstStyle/>
          <a:p>
            <a:pPr algn="just"/>
            <a:r>
              <a:rPr lang="en-US" sz="3000" dirty="0" smtClean="0">
                <a:latin typeface="+mn-lt"/>
              </a:rPr>
              <a:t>Theorem: Shannon’s Noiseless Coding Theorem Let L be the average length of a compact code for the source S, then</a:t>
            </a:r>
          </a:p>
          <a:p>
            <a:endParaRPr lang="en-US" sz="3000" dirty="0">
              <a:latin typeface="+mn-lt"/>
            </a:endParaRPr>
          </a:p>
        </p:txBody>
      </p:sp>
      <p:graphicFrame>
        <p:nvGraphicFramePr>
          <p:cNvPr id="9" name="Object 8"/>
          <p:cNvGraphicFramePr>
            <a:graphicFrameLocks noChangeAspect="1"/>
          </p:cNvGraphicFramePr>
          <p:nvPr>
            <p:extLst>
              <p:ext uri="{D42A27DB-BD31-4B8C-83A1-F6EECF244321}">
                <p14:modId xmlns="" xmlns:p14="http://schemas.microsoft.com/office/powerpoint/2010/main" val="4114358610"/>
              </p:ext>
            </p:extLst>
          </p:nvPr>
        </p:nvGraphicFramePr>
        <p:xfrm>
          <a:off x="2680447" y="5175151"/>
          <a:ext cx="3630706" cy="685800"/>
        </p:xfrm>
        <a:graphic>
          <a:graphicData uri="http://schemas.openxmlformats.org/presentationml/2006/ole">
            <p:oleObj spid="_x0000_s138366" name="Equation" r:id="rId4" imgW="1143000" imgH="215900" progId="Equation.DSMT4">
              <p:embed/>
            </p:oleObj>
          </a:graphicData>
        </a:graphic>
      </p:graphicFrame>
      <p:sp>
        <p:nvSpPr>
          <p:cNvPr id="10" name="Slide Number Placeholder 9"/>
          <p:cNvSpPr>
            <a:spLocks noGrp="1"/>
          </p:cNvSpPr>
          <p:nvPr>
            <p:ph type="sldNum" sz="quarter" idx="12"/>
          </p:nvPr>
        </p:nvSpPr>
        <p:spPr/>
        <p:txBody>
          <a:bodyPr/>
          <a:lstStyle/>
          <a:p>
            <a:pPr>
              <a:defRPr/>
            </a:pPr>
            <a:fld id="{F463BED4-68EE-4242-97AD-BF2ECC5ACED5}" type="slidenum">
              <a:rPr lang="en-US" smtClean="0"/>
              <a:pPr>
                <a:defRPr/>
              </a:pPr>
              <a:t>19</a:t>
            </a:fld>
            <a:endParaRPr lang="en-US" dirty="0"/>
          </a:p>
        </p:txBody>
      </p:sp>
    </p:spTree>
    <p:extLst>
      <p:ext uri="{BB962C8B-B14F-4D97-AF65-F5344CB8AC3E}">
        <p14:creationId xmlns="" xmlns:p14="http://schemas.microsoft.com/office/powerpoint/2010/main" val="146409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buClr>
                <a:srgbClr val="FF0000"/>
              </a:buClr>
              <a:buFont typeface="Wingdings" pitchFamily="2" charset="2"/>
              <a:buChar char="v"/>
            </a:pPr>
            <a:r>
              <a:rPr lang="en-US" sz="4000" dirty="0" smtClean="0"/>
              <a:t>Purpose of Compression</a:t>
            </a:r>
          </a:p>
          <a:p>
            <a:pPr algn="just">
              <a:lnSpc>
                <a:spcPct val="150000"/>
              </a:lnSpc>
              <a:buClr>
                <a:srgbClr val="FF0000"/>
              </a:buClr>
              <a:buFont typeface="Wingdings" pitchFamily="2" charset="2"/>
              <a:buChar char="v"/>
            </a:pPr>
            <a:r>
              <a:rPr lang="en-US" sz="4000" dirty="0" smtClean="0"/>
              <a:t>Fundamentals of Data Compression</a:t>
            </a:r>
          </a:p>
          <a:p>
            <a:pPr algn="just">
              <a:lnSpc>
                <a:spcPct val="150000"/>
              </a:lnSpc>
              <a:buClr>
                <a:srgbClr val="FF0000"/>
              </a:buClr>
              <a:buFont typeface="Wingdings" pitchFamily="2" charset="2"/>
              <a:buChar char="v"/>
            </a:pPr>
            <a:r>
              <a:rPr lang="en-US" sz="4000" dirty="0" smtClean="0"/>
              <a:t>Some Source Coding Techniques</a:t>
            </a:r>
          </a:p>
          <a:p>
            <a:pPr algn="just">
              <a:lnSpc>
                <a:spcPct val="150000"/>
              </a:lnSpc>
              <a:buClr>
                <a:srgbClr val="FF0000"/>
              </a:buClr>
              <a:buFont typeface="Wingdings" pitchFamily="2" charset="2"/>
              <a:buChar char="v"/>
            </a:pPr>
            <a:r>
              <a:rPr lang="en-US" sz="4000" dirty="0" smtClean="0"/>
              <a:t>References</a:t>
            </a:r>
          </a:p>
        </p:txBody>
      </p:sp>
      <p:sp>
        <p:nvSpPr>
          <p:cNvPr id="3" name="Title 2"/>
          <p:cNvSpPr>
            <a:spLocks noGrp="1"/>
          </p:cNvSpPr>
          <p:nvPr>
            <p:ph type="title"/>
          </p:nvPr>
        </p:nvSpPr>
        <p:spPr/>
        <p:txBody>
          <a:bodyPr/>
          <a:lstStyle/>
          <a:p>
            <a:r>
              <a:rPr lang="en-US" dirty="0" smtClean="0">
                <a:ea typeface="Microsoft JhengHei" pitchFamily="34" charset="-120"/>
                <a:cs typeface="Times New Roman" pitchFamily="18" charset="0"/>
              </a:rPr>
              <a:t>Outline</a:t>
            </a:r>
            <a:endParaRPr lang="en-US" dirty="0">
              <a:cs typeface="Times New Roman" pitchFamily="18" charset="0"/>
            </a:endParaRPr>
          </a:p>
        </p:txBody>
      </p:sp>
      <p:sp>
        <p:nvSpPr>
          <p:cNvPr id="4" name="Date Placeholder 3"/>
          <p:cNvSpPr>
            <a:spLocks noGrp="1"/>
          </p:cNvSpPr>
          <p:nvPr>
            <p:ph type="dt" sz="half" idx="10"/>
          </p:nvPr>
        </p:nvSpPr>
        <p:spPr/>
        <p:txBody>
          <a:bodyPr/>
          <a:lstStyle/>
          <a:p>
            <a:pPr>
              <a:defRPr/>
            </a:pPr>
            <a:fld id="{B5209395-56B8-41E8-96E1-946D17B5AF1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6700" y="990600"/>
            <a:ext cx="8382000" cy="5059363"/>
          </a:xfrm>
        </p:spPr>
        <p:txBody>
          <a:bodyPr/>
          <a:lstStyle/>
          <a:p>
            <a:pPr>
              <a:buClr>
                <a:srgbClr val="FF0000"/>
              </a:buClr>
              <a:buFont typeface="Wingdings" panose="05000000000000000000" pitchFamily="2" charset="2"/>
              <a:buChar char="v"/>
            </a:pPr>
            <a:r>
              <a:rPr lang="en-US" dirty="0" smtClean="0"/>
              <a:t>The efﬁciency of the code is given by</a:t>
            </a:r>
          </a:p>
          <a:p>
            <a:pPr marL="0" indent="0">
              <a:buClr>
                <a:srgbClr val="FF0000"/>
              </a:buClr>
              <a:buNone/>
            </a:pPr>
            <a:endParaRPr lang="en-US" dirty="0"/>
          </a:p>
          <a:p>
            <a:pPr>
              <a:buClr>
                <a:srgbClr val="FF0000"/>
              </a:buClr>
              <a:buFont typeface="Wingdings" panose="05000000000000000000" pitchFamily="2" charset="2"/>
              <a:buChar char="v"/>
            </a:pPr>
            <a:endParaRPr lang="en-US" dirty="0"/>
          </a:p>
        </p:txBody>
      </p:sp>
      <p:sp>
        <p:nvSpPr>
          <p:cNvPr id="3" name="Title 2"/>
          <p:cNvSpPr>
            <a:spLocks noGrp="1"/>
          </p:cNvSpPr>
          <p:nvPr>
            <p:ph type="title"/>
          </p:nvPr>
        </p:nvSpPr>
        <p:spPr/>
        <p:txBody>
          <a:bodyPr/>
          <a:lstStyle/>
          <a:p>
            <a:r>
              <a:rPr lang="en-US" dirty="0" smtClean="0"/>
              <a:t>Efficiency of Code</a:t>
            </a:r>
            <a:endParaRPr lang="en-US" dirty="0"/>
          </a:p>
        </p:txBody>
      </p:sp>
      <p:sp>
        <p:nvSpPr>
          <p:cNvPr id="4" name="Date Placeholder 3"/>
          <p:cNvSpPr>
            <a:spLocks noGrp="1"/>
          </p:cNvSpPr>
          <p:nvPr>
            <p:ph type="dt" sz="half" idx="10"/>
          </p:nvPr>
        </p:nvSpPr>
        <p:spPr/>
        <p:txBody>
          <a:bodyPr/>
          <a:lstStyle/>
          <a:p>
            <a:pPr>
              <a:defRPr/>
            </a:pPr>
            <a:fld id="{99CF2E07-2414-4C41-A74F-A1AB6D46535E}"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graphicFrame>
        <p:nvGraphicFramePr>
          <p:cNvPr id="7" name="Object 6"/>
          <p:cNvGraphicFramePr>
            <a:graphicFrameLocks noChangeAspect="1"/>
          </p:cNvGraphicFramePr>
          <p:nvPr>
            <p:extLst>
              <p:ext uri="{D42A27DB-BD31-4B8C-83A1-F6EECF244321}">
                <p14:modId xmlns="" xmlns:p14="http://schemas.microsoft.com/office/powerpoint/2010/main" val="519288175"/>
              </p:ext>
            </p:extLst>
          </p:nvPr>
        </p:nvGraphicFramePr>
        <p:xfrm>
          <a:off x="2654300" y="1563019"/>
          <a:ext cx="3606800" cy="1376279"/>
        </p:xfrm>
        <a:graphic>
          <a:graphicData uri="http://schemas.openxmlformats.org/presentationml/2006/ole">
            <p:oleObj spid="_x0000_s139385" name="Equation" r:id="rId3" imgW="965160" imgH="368280" progId="Equation.DSMT4">
              <p:embed/>
            </p:oleObj>
          </a:graphicData>
        </a:graphic>
      </p:graphicFrame>
      <p:pic>
        <p:nvPicPr>
          <p:cNvPr id="8" name="Picture 7"/>
          <p:cNvPicPr>
            <a:picLocks noChangeAspect="1"/>
          </p:cNvPicPr>
          <p:nvPr/>
        </p:nvPicPr>
        <p:blipFill>
          <a:blip r:embed="rId4" cstate="print"/>
          <a:stretch>
            <a:fillRect/>
          </a:stretch>
        </p:blipFill>
        <p:spPr>
          <a:xfrm>
            <a:off x="178276" y="2920248"/>
            <a:ext cx="3953539" cy="2090738"/>
          </a:xfrm>
          <a:prstGeom prst="rect">
            <a:avLst/>
          </a:prstGeom>
        </p:spPr>
      </p:pic>
      <p:graphicFrame>
        <p:nvGraphicFramePr>
          <p:cNvPr id="9" name="Object 8"/>
          <p:cNvGraphicFramePr>
            <a:graphicFrameLocks noChangeAspect="1"/>
          </p:cNvGraphicFramePr>
          <p:nvPr>
            <p:extLst>
              <p:ext uri="{D42A27DB-BD31-4B8C-83A1-F6EECF244321}">
                <p14:modId xmlns="" xmlns:p14="http://schemas.microsoft.com/office/powerpoint/2010/main" val="1037566859"/>
              </p:ext>
            </p:extLst>
          </p:nvPr>
        </p:nvGraphicFramePr>
        <p:xfrm>
          <a:off x="4041775" y="2946400"/>
          <a:ext cx="4625975" cy="1722438"/>
        </p:xfrm>
        <a:graphic>
          <a:graphicData uri="http://schemas.openxmlformats.org/presentationml/2006/ole">
            <p:oleObj spid="_x0000_s139386" name="Equation" r:id="rId5" imgW="1600200" imgH="596880" progId="Equation.DSMT4">
              <p:embed/>
            </p:oleObj>
          </a:graphicData>
        </a:graphic>
      </p:graphicFrame>
      <p:sp>
        <p:nvSpPr>
          <p:cNvPr id="10" name="TextBox 9"/>
          <p:cNvSpPr txBox="1"/>
          <p:nvPr/>
        </p:nvSpPr>
        <p:spPr>
          <a:xfrm>
            <a:off x="533400" y="5257800"/>
            <a:ext cx="8153400" cy="523220"/>
          </a:xfrm>
          <a:prstGeom prst="rect">
            <a:avLst/>
          </a:prstGeom>
          <a:noFill/>
        </p:spPr>
        <p:txBody>
          <a:bodyPr wrap="square" rtlCol="0">
            <a:spAutoFit/>
          </a:bodyPr>
          <a:lstStyle/>
          <a:p>
            <a:r>
              <a:rPr lang="en-US" sz="2800" dirty="0" smtClean="0">
                <a:latin typeface="+mn-lt"/>
              </a:rPr>
              <a:t>Conclusion: Code B can not be improved more than 2%</a:t>
            </a:r>
            <a:endParaRPr lang="en-US" sz="2800" dirty="0">
              <a:latin typeface="+mn-lt"/>
            </a:endParaRPr>
          </a:p>
        </p:txBody>
      </p:sp>
      <p:sp>
        <p:nvSpPr>
          <p:cNvPr id="11" name="Slide Number Placeholder 10"/>
          <p:cNvSpPr>
            <a:spLocks noGrp="1"/>
          </p:cNvSpPr>
          <p:nvPr>
            <p:ph type="sldNum" sz="quarter" idx="12"/>
          </p:nvPr>
        </p:nvSpPr>
        <p:spPr/>
        <p:txBody>
          <a:bodyPr/>
          <a:lstStyle/>
          <a:p>
            <a:pPr>
              <a:defRPr/>
            </a:pPr>
            <a:fld id="{F463BED4-68EE-4242-97AD-BF2ECC5ACED5}" type="slidenum">
              <a:rPr lang="en-US" smtClean="0"/>
              <a:pPr>
                <a:defRPr/>
              </a:pPr>
              <a:t>20</a:t>
            </a:fld>
            <a:endParaRPr lang="en-US" dirty="0"/>
          </a:p>
        </p:txBody>
      </p:sp>
    </p:spTree>
    <p:extLst>
      <p:ext uri="{BB962C8B-B14F-4D97-AF65-F5344CB8AC3E}">
        <p14:creationId xmlns="" xmlns:p14="http://schemas.microsoft.com/office/powerpoint/2010/main" val="5103997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Shannon </a:t>
            </a:r>
            <a:r>
              <a:rPr lang="en-US" dirty="0" err="1"/>
              <a:t>Fano</a:t>
            </a:r>
            <a:r>
              <a:rPr lang="en-US" dirty="0"/>
              <a:t> </a:t>
            </a:r>
            <a:r>
              <a:rPr lang="en-US" dirty="0" smtClean="0"/>
              <a:t>Codes</a:t>
            </a:r>
            <a:endParaRPr lang="en-US" dirty="0"/>
          </a:p>
        </p:txBody>
      </p:sp>
      <p:sp>
        <p:nvSpPr>
          <p:cNvPr id="4" name="Date Placeholder 3"/>
          <p:cNvSpPr>
            <a:spLocks noGrp="1"/>
          </p:cNvSpPr>
          <p:nvPr>
            <p:ph type="dt" sz="half" idx="10"/>
          </p:nvPr>
        </p:nvSpPr>
        <p:spPr/>
        <p:txBody>
          <a:bodyPr/>
          <a:lstStyle/>
          <a:p>
            <a:pPr>
              <a:defRPr/>
            </a:pPr>
            <a:fld id="{CDB285A2-035A-412B-8467-8C6AD53041F6}"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pic>
        <p:nvPicPr>
          <p:cNvPr id="8" name="Picture 7"/>
          <p:cNvPicPr>
            <a:picLocks noChangeAspect="1"/>
          </p:cNvPicPr>
          <p:nvPr/>
        </p:nvPicPr>
        <p:blipFill>
          <a:blip r:embed="rId2" cstate="print"/>
          <a:stretch>
            <a:fillRect/>
          </a:stretch>
        </p:blipFill>
        <p:spPr>
          <a:xfrm>
            <a:off x="609600" y="974796"/>
            <a:ext cx="5500688" cy="5305282"/>
          </a:xfrm>
          <a:prstGeom prst="rect">
            <a:avLst/>
          </a:prstGeom>
        </p:spPr>
      </p:pic>
      <p:sp>
        <p:nvSpPr>
          <p:cNvPr id="9" name="TextBox 8"/>
          <p:cNvSpPr txBox="1"/>
          <p:nvPr/>
        </p:nvSpPr>
        <p:spPr>
          <a:xfrm>
            <a:off x="6324600" y="2362200"/>
            <a:ext cx="2400300" cy="1200329"/>
          </a:xfrm>
          <a:prstGeom prst="rect">
            <a:avLst/>
          </a:prstGeom>
          <a:noFill/>
        </p:spPr>
        <p:txBody>
          <a:bodyPr wrap="square" rtlCol="0">
            <a:spAutoFit/>
          </a:bodyPr>
          <a:lstStyle/>
          <a:p>
            <a:pPr algn="just"/>
            <a:r>
              <a:rPr lang="en-US" sz="2400" dirty="0" smtClean="0">
                <a:latin typeface="+mn-lt"/>
              </a:rPr>
              <a:t>It does not give optimal variable length code</a:t>
            </a:r>
            <a:endParaRPr lang="en-US" sz="2400" dirty="0">
              <a:latin typeface="+mn-lt"/>
            </a:endParaRPr>
          </a:p>
        </p:txBody>
      </p:sp>
      <p:sp>
        <p:nvSpPr>
          <p:cNvPr id="10" name="Slide Number Placeholder 9"/>
          <p:cNvSpPr>
            <a:spLocks noGrp="1"/>
          </p:cNvSpPr>
          <p:nvPr>
            <p:ph type="sldNum" sz="quarter" idx="12"/>
          </p:nvPr>
        </p:nvSpPr>
        <p:spPr/>
        <p:txBody>
          <a:bodyPr/>
          <a:lstStyle/>
          <a:p>
            <a:pPr>
              <a:defRPr/>
            </a:pPr>
            <a:fld id="{F463BED4-68EE-4242-97AD-BF2ECC5ACED5}" type="slidenum">
              <a:rPr lang="en-US" smtClean="0"/>
              <a:pPr>
                <a:defRPr/>
              </a:pPr>
              <a:t>21</a:t>
            </a:fld>
            <a:endParaRPr lang="en-US" dirty="0"/>
          </a:p>
        </p:txBody>
      </p:sp>
    </p:spTree>
    <p:extLst>
      <p:ext uri="{BB962C8B-B14F-4D97-AF65-F5344CB8AC3E}">
        <p14:creationId xmlns="" xmlns:p14="http://schemas.microsoft.com/office/powerpoint/2010/main" val="10591073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Clr>
                <a:srgbClr val="FF0000"/>
              </a:buClr>
              <a:buFont typeface="Wingdings" panose="05000000000000000000" pitchFamily="2" charset="2"/>
              <a:buChar char="v"/>
            </a:pPr>
            <a:r>
              <a:rPr lang="en-US" dirty="0" smtClean="0"/>
              <a:t>Key idea: </a:t>
            </a:r>
            <a:r>
              <a:rPr lang="en-US" sz="3000" dirty="0"/>
              <a:t>Assign fewer bits to symbols that occur more frequently and more bits to symbols appear less often</a:t>
            </a:r>
            <a:r>
              <a:rPr lang="en-US" sz="3000" dirty="0" smtClean="0"/>
              <a:t>.</a:t>
            </a:r>
          </a:p>
          <a:p>
            <a:pPr algn="just">
              <a:buClr>
                <a:srgbClr val="FF0000"/>
              </a:buClr>
              <a:buFont typeface="Wingdings" panose="05000000000000000000" pitchFamily="2" charset="2"/>
              <a:buChar char="v"/>
            </a:pPr>
            <a:r>
              <a:rPr lang="en-US" sz="3000" dirty="0" smtClean="0"/>
              <a:t>Huffman codes are compact codes</a:t>
            </a:r>
            <a:r>
              <a:rPr lang="en-US" sz="3000" dirty="0"/>
              <a:t>.</a:t>
            </a:r>
          </a:p>
          <a:p>
            <a:pPr algn="just">
              <a:buClr>
                <a:srgbClr val="FF0000"/>
              </a:buClr>
              <a:buFont typeface="Wingdings" panose="05000000000000000000" pitchFamily="2" charset="2"/>
              <a:buChar char="v"/>
            </a:pPr>
            <a:endParaRPr lang="en-US" sz="3000" dirty="0"/>
          </a:p>
          <a:p>
            <a:pPr>
              <a:buClr>
                <a:srgbClr val="FF0000"/>
              </a:buClr>
              <a:buFont typeface="Wingdings" panose="05000000000000000000" pitchFamily="2" charset="2"/>
              <a:buChar char="v"/>
            </a:pPr>
            <a:endParaRPr lang="en-US" dirty="0"/>
          </a:p>
        </p:txBody>
      </p:sp>
      <p:sp>
        <p:nvSpPr>
          <p:cNvPr id="3" name="Title 2"/>
          <p:cNvSpPr>
            <a:spLocks noGrp="1"/>
          </p:cNvSpPr>
          <p:nvPr>
            <p:ph type="title"/>
          </p:nvPr>
        </p:nvSpPr>
        <p:spPr/>
        <p:txBody>
          <a:bodyPr/>
          <a:lstStyle/>
          <a:p>
            <a:r>
              <a:rPr lang="en-US" dirty="0" smtClean="0"/>
              <a:t>Huffman Codes</a:t>
            </a:r>
            <a:endParaRPr lang="en-US" dirty="0"/>
          </a:p>
        </p:txBody>
      </p:sp>
      <p:sp>
        <p:nvSpPr>
          <p:cNvPr id="4" name="Date Placeholder 3"/>
          <p:cNvSpPr>
            <a:spLocks noGrp="1"/>
          </p:cNvSpPr>
          <p:nvPr>
            <p:ph type="dt" sz="half" idx="10"/>
          </p:nvPr>
        </p:nvSpPr>
        <p:spPr/>
        <p:txBody>
          <a:bodyPr/>
          <a:lstStyle/>
          <a:p>
            <a:pPr>
              <a:defRPr/>
            </a:pPr>
            <a:fld id="{BAD8172B-A278-484E-B966-828AF76266F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pic>
        <p:nvPicPr>
          <p:cNvPr id="7" name="Picture 4"/>
          <p:cNvPicPr>
            <a:picLocks noChangeAspect="1" noChangeArrowheads="1"/>
          </p:cNvPicPr>
          <p:nvPr/>
        </p:nvPicPr>
        <p:blipFill>
          <a:blip r:embed="rId2" cstate="print"/>
          <a:srcRect/>
          <a:stretch>
            <a:fillRect/>
          </a:stretch>
        </p:blipFill>
        <p:spPr bwMode="auto">
          <a:xfrm>
            <a:off x="1647044" y="3601243"/>
            <a:ext cx="5621311" cy="19050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defRPr/>
            </a:pPr>
            <a:fld id="{F463BED4-68EE-4242-97AD-BF2ECC5ACED5}" type="slidenum">
              <a:rPr lang="en-US" smtClean="0"/>
              <a:pPr>
                <a:defRPr/>
              </a:pPr>
              <a:t>22</a:t>
            </a:fld>
            <a:endParaRPr lang="en-US" dirty="0"/>
          </a:p>
        </p:txBody>
      </p:sp>
    </p:spTree>
    <p:extLst>
      <p:ext uri="{BB962C8B-B14F-4D97-AF65-F5344CB8AC3E}">
        <p14:creationId xmlns="" xmlns:p14="http://schemas.microsoft.com/office/powerpoint/2010/main" val="34966593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52400" y="1066800"/>
            <a:ext cx="8763000" cy="5059363"/>
          </a:xfrm>
        </p:spPr>
        <p:txBody>
          <a:bodyPr/>
          <a:lstStyle/>
          <a:p>
            <a:pPr algn="just">
              <a:buClr>
                <a:srgbClr val="FF0000"/>
              </a:buClr>
              <a:buFont typeface="Wingdings" panose="05000000000000000000" pitchFamily="2" charset="2"/>
              <a:buChar char="v"/>
            </a:pPr>
            <a:r>
              <a:rPr lang="en-US" dirty="0" smtClean="0"/>
              <a:t>Requirement: The source probability distribution.</a:t>
            </a:r>
          </a:p>
          <a:p>
            <a:pPr marL="0" indent="0">
              <a:buNone/>
            </a:pPr>
            <a:r>
              <a:rPr lang="en-US" dirty="0" smtClean="0">
                <a:solidFill>
                  <a:srgbClr val="FF0000"/>
                </a:solidFill>
              </a:rPr>
              <a:t>                               (Not Available in many cases)</a:t>
            </a:r>
          </a:p>
          <a:p>
            <a:pPr>
              <a:buClr>
                <a:srgbClr val="FF0000"/>
              </a:buClr>
              <a:buFont typeface="Wingdings" panose="05000000000000000000" pitchFamily="2" charset="2"/>
              <a:buChar char="v"/>
            </a:pPr>
            <a:r>
              <a:rPr lang="en-US" dirty="0" smtClean="0"/>
              <a:t>Procedure:</a:t>
            </a:r>
          </a:p>
          <a:p>
            <a:pPr lvl="1">
              <a:buClr>
                <a:srgbClr val="FF0000"/>
              </a:buClr>
              <a:buSzPct val="65000"/>
              <a:buFont typeface="Wingdings" panose="05000000000000000000" pitchFamily="2" charset="2"/>
              <a:buChar char="q"/>
            </a:pPr>
            <a:r>
              <a:rPr lang="pt-BR" sz="2400" dirty="0" smtClean="0"/>
              <a:t>Step 1: Sort the probability of all source symbols in descending order.</a:t>
            </a:r>
          </a:p>
          <a:p>
            <a:pPr lvl="1">
              <a:buClr>
                <a:srgbClr val="FF0000"/>
              </a:buClr>
              <a:buSzPct val="65000"/>
              <a:buFont typeface="Wingdings" panose="05000000000000000000" pitchFamily="2" charset="2"/>
              <a:buChar char="q"/>
            </a:pPr>
            <a:r>
              <a:rPr lang="pt-BR" sz="2400" dirty="0" smtClean="0"/>
              <a:t>Step 2: Merge the last two into new symbol, add their probabilties</a:t>
            </a:r>
          </a:p>
          <a:p>
            <a:pPr lvl="1">
              <a:buClr>
                <a:srgbClr val="FF0000"/>
              </a:buClr>
              <a:buSzPct val="65000"/>
              <a:buFont typeface="Wingdings" panose="05000000000000000000" pitchFamily="2" charset="2"/>
              <a:buChar char="q"/>
            </a:pPr>
            <a:r>
              <a:rPr lang="pt-BR" sz="2400" dirty="0" smtClean="0"/>
              <a:t>Step 3: Repeat Step 1 and Step 2 until one symbol is left</a:t>
            </a:r>
          </a:p>
          <a:p>
            <a:pPr lvl="1">
              <a:buClr>
                <a:srgbClr val="FF0000"/>
              </a:buClr>
              <a:buSzPct val="65000"/>
              <a:buFont typeface="Wingdings" panose="05000000000000000000" pitchFamily="2" charset="2"/>
              <a:buChar char="q"/>
            </a:pPr>
            <a:r>
              <a:rPr lang="pt-BR" sz="2400" dirty="0" smtClean="0"/>
              <a:t>Step4: Code assignment, traverse the tree from the root to each leaf node </a:t>
            </a:r>
          </a:p>
          <a:p>
            <a:pPr lvl="1">
              <a:buClr>
                <a:srgbClr val="FF0000"/>
              </a:buClr>
              <a:buFont typeface="Wingdings" panose="05000000000000000000" pitchFamily="2" charset="2"/>
              <a:buChar char="q"/>
            </a:pPr>
            <a:endParaRPr lang="pt-BR" sz="2400" dirty="0" smtClean="0"/>
          </a:p>
          <a:p>
            <a:pPr>
              <a:buClr>
                <a:srgbClr val="FF0000"/>
              </a:buClr>
              <a:buFont typeface="Wingdings" panose="05000000000000000000" pitchFamily="2" charset="2"/>
              <a:buChar char="q"/>
            </a:pPr>
            <a:endParaRPr lang="pt-BR" dirty="0"/>
          </a:p>
        </p:txBody>
      </p:sp>
      <p:sp>
        <p:nvSpPr>
          <p:cNvPr id="3" name="Title 2"/>
          <p:cNvSpPr>
            <a:spLocks noGrp="1"/>
          </p:cNvSpPr>
          <p:nvPr>
            <p:ph type="title"/>
          </p:nvPr>
        </p:nvSpPr>
        <p:spPr/>
        <p:txBody>
          <a:bodyPr/>
          <a:lstStyle/>
          <a:p>
            <a:r>
              <a:rPr lang="en-US" dirty="0" smtClean="0"/>
              <a:t>Huffman Code Design</a:t>
            </a:r>
            <a:endParaRPr lang="en-US" dirty="0"/>
          </a:p>
        </p:txBody>
      </p:sp>
      <p:sp>
        <p:nvSpPr>
          <p:cNvPr id="4" name="Date Placeholder 3"/>
          <p:cNvSpPr>
            <a:spLocks noGrp="1"/>
          </p:cNvSpPr>
          <p:nvPr>
            <p:ph type="dt" sz="half" idx="10"/>
          </p:nvPr>
        </p:nvSpPr>
        <p:spPr/>
        <p:txBody>
          <a:bodyPr/>
          <a:lstStyle/>
          <a:p>
            <a:pPr>
              <a:defRPr/>
            </a:pPr>
            <a:fld id="{BAD8172B-A278-484E-B966-828AF76266F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8" name="Slide Number Placeholder 7"/>
          <p:cNvSpPr>
            <a:spLocks noGrp="1"/>
          </p:cNvSpPr>
          <p:nvPr>
            <p:ph type="sldNum" sz="quarter" idx="12"/>
          </p:nvPr>
        </p:nvSpPr>
        <p:spPr/>
        <p:txBody>
          <a:bodyPr/>
          <a:lstStyle/>
          <a:p>
            <a:pPr>
              <a:defRPr/>
            </a:pPr>
            <a:fld id="{F463BED4-68EE-4242-97AD-BF2ECC5ACED5}" type="slidenum">
              <a:rPr lang="en-US" smtClean="0"/>
              <a:pPr>
                <a:defRPr/>
              </a:pPr>
              <a:t>23</a:t>
            </a:fld>
            <a:endParaRPr lang="en-US" dirty="0"/>
          </a:p>
        </p:txBody>
      </p:sp>
    </p:spTree>
    <p:extLst>
      <p:ext uri="{BB962C8B-B14F-4D97-AF65-F5344CB8AC3E}">
        <p14:creationId xmlns="" xmlns:p14="http://schemas.microsoft.com/office/powerpoint/2010/main" val="40154854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Binary Huffman </a:t>
            </a:r>
            <a:r>
              <a:rPr lang="en-US" dirty="0" smtClean="0"/>
              <a:t>Coding</a:t>
            </a:r>
            <a:endParaRPr lang="en-US" dirty="0"/>
          </a:p>
        </p:txBody>
      </p:sp>
      <p:sp>
        <p:nvSpPr>
          <p:cNvPr id="4" name="Date Placeholder 3"/>
          <p:cNvSpPr>
            <a:spLocks noGrp="1"/>
          </p:cNvSpPr>
          <p:nvPr>
            <p:ph type="dt" sz="half" idx="10"/>
          </p:nvPr>
        </p:nvSpPr>
        <p:spPr/>
        <p:txBody>
          <a:bodyPr/>
          <a:lstStyle/>
          <a:p>
            <a:pPr>
              <a:defRPr/>
            </a:pPr>
            <a:fld id="{DFFB4A70-40A5-4AF8-BB0B-F92B93A13B4C}"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pic>
        <p:nvPicPr>
          <p:cNvPr id="8" name="Picture 3"/>
          <p:cNvPicPr>
            <a:picLocks noChangeAspect="1" noChangeArrowheads="1"/>
          </p:cNvPicPr>
          <p:nvPr/>
        </p:nvPicPr>
        <p:blipFill>
          <a:blip r:embed="rId2" cstate="print"/>
          <a:srcRect/>
          <a:stretch>
            <a:fillRect/>
          </a:stretch>
        </p:blipFill>
        <p:spPr bwMode="auto">
          <a:xfrm>
            <a:off x="2191390" y="1589652"/>
            <a:ext cx="4787260" cy="2525148"/>
          </a:xfrm>
          <a:prstGeom prst="rect">
            <a:avLst/>
          </a:prstGeom>
          <a:noFill/>
          <a:ln w="9525">
            <a:noFill/>
            <a:miter lim="800000"/>
            <a:headEnd/>
            <a:tailEnd/>
          </a:ln>
        </p:spPr>
      </p:pic>
      <p:pic>
        <p:nvPicPr>
          <p:cNvPr id="9" name="Picture 13"/>
          <p:cNvPicPr>
            <a:picLocks noChangeAspect="1" noChangeArrowheads="1"/>
          </p:cNvPicPr>
          <p:nvPr/>
        </p:nvPicPr>
        <p:blipFill>
          <a:blip r:embed="rId3" cstate="print"/>
          <a:srcRect/>
          <a:stretch>
            <a:fillRect/>
          </a:stretch>
        </p:blipFill>
        <p:spPr bwMode="auto">
          <a:xfrm>
            <a:off x="2682724" y="4592998"/>
            <a:ext cx="3720692" cy="1725716"/>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F463BED4-68EE-4242-97AD-BF2ECC5ACED5}" type="slidenum">
              <a:rPr lang="en-US" smtClean="0"/>
              <a:pPr>
                <a:defRPr/>
              </a:pPr>
              <a:t>24</a:t>
            </a:fld>
            <a:endParaRPr lang="en-US" dirty="0"/>
          </a:p>
        </p:txBody>
      </p:sp>
    </p:spTree>
    <p:extLst>
      <p:ext uri="{BB962C8B-B14F-4D97-AF65-F5344CB8AC3E}">
        <p14:creationId xmlns="" xmlns:p14="http://schemas.microsoft.com/office/powerpoint/2010/main" val="242529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Binary Huffman </a:t>
            </a:r>
            <a:r>
              <a:rPr lang="en-US" dirty="0" smtClean="0"/>
              <a:t>Coding (Cont’d)</a:t>
            </a:r>
            <a:endParaRPr lang="en-US" dirty="0"/>
          </a:p>
        </p:txBody>
      </p:sp>
      <p:sp>
        <p:nvSpPr>
          <p:cNvPr id="4" name="Date Placeholder 3"/>
          <p:cNvSpPr>
            <a:spLocks noGrp="1"/>
          </p:cNvSpPr>
          <p:nvPr>
            <p:ph type="dt" sz="half" idx="10"/>
          </p:nvPr>
        </p:nvSpPr>
        <p:spPr/>
        <p:txBody>
          <a:bodyPr/>
          <a:lstStyle/>
          <a:p>
            <a:pPr>
              <a:defRPr/>
            </a:pPr>
            <a:fld id="{B555CAA0-27B9-41E1-BA06-7E222D32C7C3}"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7" name="Content Placeholder 2"/>
          <p:cNvSpPr>
            <a:spLocks noGrp="1"/>
          </p:cNvSpPr>
          <p:nvPr>
            <p:ph idx="1"/>
          </p:nvPr>
        </p:nvSpPr>
        <p:spPr>
          <a:xfrm>
            <a:off x="304800" y="1066800"/>
            <a:ext cx="8382000" cy="5059363"/>
          </a:xfrm>
        </p:spPr>
        <p:txBody>
          <a:bodyPr/>
          <a:lstStyle/>
          <a:p>
            <a:r>
              <a:rPr lang="en-US" sz="2400" dirty="0" smtClean="0"/>
              <a:t>Encoding                                                                </a:t>
            </a:r>
            <a:r>
              <a:rPr lang="en-US" sz="2000" dirty="0" smtClean="0">
                <a:latin typeface="Goudy Old Style" pitchFamily="18" charset="0"/>
              </a:rPr>
              <a:t>Total No of bits:50</a:t>
            </a:r>
          </a:p>
          <a:p>
            <a:pPr>
              <a:buFont typeface="Wingdings 2" pitchFamily="18" charset="2"/>
              <a:buNone/>
            </a:pPr>
            <a:endParaRPr lang="en-US" sz="2400" dirty="0" smtClean="0"/>
          </a:p>
          <a:p>
            <a:endParaRPr lang="en-US" sz="2400" dirty="0" smtClean="0"/>
          </a:p>
          <a:p>
            <a:endParaRPr lang="en-US" sz="2000" dirty="0" smtClean="0"/>
          </a:p>
          <a:p>
            <a:pPr>
              <a:buNone/>
            </a:pPr>
            <a:r>
              <a:rPr lang="en-US" sz="2000" dirty="0" smtClean="0"/>
              <a:t>                                                                                                    Total No of bits:22</a:t>
            </a:r>
          </a:p>
          <a:p>
            <a:pPr>
              <a:buFont typeface="Wingdings 2" pitchFamily="18" charset="2"/>
              <a:buNone/>
            </a:pPr>
            <a:endParaRPr lang="en-US" sz="2400" dirty="0" smtClean="0"/>
          </a:p>
          <a:p>
            <a:r>
              <a:rPr lang="en-US" sz="2400" dirty="0" smtClean="0"/>
              <a:t>Decoding</a:t>
            </a:r>
          </a:p>
          <a:p>
            <a:pPr>
              <a:buFont typeface="Wingdings 2" pitchFamily="18" charset="2"/>
              <a:buNone/>
            </a:pPr>
            <a:endParaRPr lang="en-US" dirty="0" smtClean="0"/>
          </a:p>
        </p:txBody>
      </p:sp>
      <p:pic>
        <p:nvPicPr>
          <p:cNvPr id="8" name="Picture 11"/>
          <p:cNvPicPr>
            <a:picLocks noChangeAspect="1" noChangeArrowheads="1"/>
          </p:cNvPicPr>
          <p:nvPr/>
        </p:nvPicPr>
        <p:blipFill>
          <a:blip r:embed="rId2" cstate="print"/>
          <a:srcRect/>
          <a:stretch>
            <a:fillRect/>
          </a:stretch>
        </p:blipFill>
        <p:spPr bwMode="auto">
          <a:xfrm>
            <a:off x="2438400" y="1128712"/>
            <a:ext cx="3260820" cy="2209800"/>
          </a:xfrm>
          <a:prstGeom prst="rect">
            <a:avLst/>
          </a:prstGeom>
          <a:noFill/>
          <a:ln w="9525">
            <a:noFill/>
            <a:miter lim="800000"/>
            <a:headEnd/>
            <a:tailEnd/>
          </a:ln>
        </p:spPr>
      </p:pic>
      <p:pic>
        <p:nvPicPr>
          <p:cNvPr id="9" name="Picture 5"/>
          <p:cNvPicPr>
            <a:picLocks noChangeAspect="1" noChangeArrowheads="1"/>
          </p:cNvPicPr>
          <p:nvPr/>
        </p:nvPicPr>
        <p:blipFill>
          <a:blip r:embed="rId3" cstate="print"/>
          <a:srcRect/>
          <a:stretch>
            <a:fillRect/>
          </a:stretch>
        </p:blipFill>
        <p:spPr bwMode="auto">
          <a:xfrm>
            <a:off x="2819400" y="3810000"/>
            <a:ext cx="3733800" cy="220980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F463BED4-68EE-4242-97AD-BF2ECC5ACED5}" type="slidenum">
              <a:rPr lang="en-US" smtClean="0"/>
              <a:pPr>
                <a:defRPr/>
              </a:pPr>
              <a:t>25</a:t>
            </a:fld>
            <a:endParaRPr lang="en-US" dirty="0"/>
          </a:p>
        </p:txBody>
      </p:sp>
    </p:spTree>
    <p:extLst>
      <p:ext uri="{BB962C8B-B14F-4D97-AF65-F5344CB8AC3E}">
        <p14:creationId xmlns="" xmlns:p14="http://schemas.microsoft.com/office/powerpoint/2010/main" val="14845783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Clr>
                <a:srgbClr val="FF0000"/>
              </a:buClr>
              <a:buFont typeface="Wingdings" panose="05000000000000000000" pitchFamily="2" charset="2"/>
              <a:buChar char="v"/>
            </a:pPr>
            <a:r>
              <a:rPr lang="en-US" dirty="0" smtClean="0"/>
              <a:t>Same probabilities of source may give a number of Huffman trees.</a:t>
            </a:r>
          </a:p>
          <a:p>
            <a:pPr algn="just">
              <a:buClr>
                <a:srgbClr val="FF0000"/>
              </a:buClr>
              <a:buFont typeface="Wingdings" panose="05000000000000000000" pitchFamily="2" charset="2"/>
              <a:buChar char="v"/>
            </a:pPr>
            <a:r>
              <a:rPr lang="en-US" dirty="0" smtClean="0"/>
              <a:t>Approach: Put the combined symbol </a:t>
            </a:r>
            <a:r>
              <a:rPr lang="pt-BR" dirty="0" smtClean="0"/>
              <a:t>as high as possible</a:t>
            </a:r>
            <a:r>
              <a:rPr lang="en-US" dirty="0" smtClean="0"/>
              <a:t> in the sorted list</a:t>
            </a:r>
          </a:p>
          <a:p>
            <a:pPr algn="just">
              <a:buClr>
                <a:srgbClr val="FF0000"/>
              </a:buClr>
              <a:buFont typeface="Wingdings" panose="05000000000000000000" pitchFamily="2" charset="2"/>
              <a:buChar char="v"/>
            </a:pPr>
            <a:r>
              <a:rPr lang="en-US" dirty="0" smtClean="0"/>
              <a:t>Average length variance,</a:t>
            </a:r>
          </a:p>
          <a:p>
            <a:pPr algn="just">
              <a:buClr>
                <a:srgbClr val="FF0000"/>
              </a:buClr>
              <a:buFont typeface="Wingdings" panose="05000000000000000000" pitchFamily="2" charset="2"/>
              <a:buChar char="v"/>
            </a:pPr>
            <a:endParaRPr lang="en-US" dirty="0" smtClean="0"/>
          </a:p>
          <a:p>
            <a:pPr marL="0" indent="0" algn="just">
              <a:buClr>
                <a:srgbClr val="FF0000"/>
              </a:buClr>
              <a:buNone/>
            </a:pPr>
            <a:endParaRPr lang="en-US" dirty="0" smtClean="0"/>
          </a:p>
        </p:txBody>
      </p:sp>
      <p:sp>
        <p:nvSpPr>
          <p:cNvPr id="3" name="Title 2"/>
          <p:cNvSpPr>
            <a:spLocks noGrp="1"/>
          </p:cNvSpPr>
          <p:nvPr>
            <p:ph type="title"/>
          </p:nvPr>
        </p:nvSpPr>
        <p:spPr/>
        <p:txBody>
          <a:bodyPr/>
          <a:lstStyle/>
          <a:p>
            <a:r>
              <a:rPr lang="en-US" dirty="0"/>
              <a:t>Minimum Variance Huffman Codes</a:t>
            </a:r>
          </a:p>
        </p:txBody>
      </p:sp>
      <p:sp>
        <p:nvSpPr>
          <p:cNvPr id="4" name="Date Placeholder 3"/>
          <p:cNvSpPr>
            <a:spLocks noGrp="1"/>
          </p:cNvSpPr>
          <p:nvPr>
            <p:ph type="dt" sz="half" idx="10"/>
          </p:nvPr>
        </p:nvSpPr>
        <p:spPr/>
        <p:txBody>
          <a:bodyPr/>
          <a:lstStyle/>
          <a:p>
            <a:pPr>
              <a:defRPr/>
            </a:pPr>
            <a:fld id="{7FCCA270-BF07-484A-8C7B-39FB1FB4763B}"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graphicFrame>
        <p:nvGraphicFramePr>
          <p:cNvPr id="7" name="Object 6"/>
          <p:cNvGraphicFramePr>
            <a:graphicFrameLocks noChangeAspect="1"/>
          </p:cNvGraphicFramePr>
          <p:nvPr>
            <p:extLst>
              <p:ext uri="{D42A27DB-BD31-4B8C-83A1-F6EECF244321}">
                <p14:modId xmlns="" xmlns:p14="http://schemas.microsoft.com/office/powerpoint/2010/main" val="1234563999"/>
              </p:ext>
            </p:extLst>
          </p:nvPr>
        </p:nvGraphicFramePr>
        <p:xfrm>
          <a:off x="4838700" y="3124200"/>
          <a:ext cx="2667000" cy="674783"/>
        </p:xfrm>
        <a:graphic>
          <a:graphicData uri="http://schemas.openxmlformats.org/presentationml/2006/ole">
            <p:oleObj spid="_x0000_s140344" name="Equation" r:id="rId3" imgW="1053643" imgH="266584" progId="Equation.DSMT4">
              <p:embed/>
            </p:oleObj>
          </a:graphicData>
        </a:graphic>
      </p:graphicFrame>
      <p:sp>
        <p:nvSpPr>
          <p:cNvPr id="8" name="Slide Number Placeholder 7"/>
          <p:cNvSpPr>
            <a:spLocks noGrp="1"/>
          </p:cNvSpPr>
          <p:nvPr>
            <p:ph type="sldNum" sz="quarter" idx="12"/>
          </p:nvPr>
        </p:nvSpPr>
        <p:spPr/>
        <p:txBody>
          <a:bodyPr/>
          <a:lstStyle/>
          <a:p>
            <a:pPr>
              <a:defRPr/>
            </a:pPr>
            <a:fld id="{F463BED4-68EE-4242-97AD-BF2ECC5ACED5}" type="slidenum">
              <a:rPr lang="en-US" smtClean="0"/>
              <a:pPr>
                <a:defRPr/>
              </a:pPr>
              <a:t>26</a:t>
            </a:fld>
            <a:endParaRPr lang="en-US" dirty="0"/>
          </a:p>
        </p:txBody>
      </p:sp>
    </p:spTree>
    <p:extLst>
      <p:ext uri="{BB962C8B-B14F-4D97-AF65-F5344CB8AC3E}">
        <p14:creationId xmlns="" xmlns:p14="http://schemas.microsoft.com/office/powerpoint/2010/main" val="32595167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Minimum Variance Huffman Codes</a:t>
            </a:r>
          </a:p>
        </p:txBody>
      </p:sp>
      <p:sp>
        <p:nvSpPr>
          <p:cNvPr id="4" name="Date Placeholder 3"/>
          <p:cNvSpPr>
            <a:spLocks noGrp="1"/>
          </p:cNvSpPr>
          <p:nvPr>
            <p:ph type="dt" sz="half" idx="10"/>
          </p:nvPr>
        </p:nvSpPr>
        <p:spPr/>
        <p:txBody>
          <a:bodyPr/>
          <a:lstStyle/>
          <a:p>
            <a:pPr>
              <a:defRPr/>
            </a:pPr>
            <a:fld id="{CB868F4B-C15F-4457-A2A6-6280266D799C}"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pic>
        <p:nvPicPr>
          <p:cNvPr id="9" name="Picture 8"/>
          <p:cNvPicPr>
            <a:picLocks noChangeAspect="1"/>
          </p:cNvPicPr>
          <p:nvPr/>
        </p:nvPicPr>
        <p:blipFill>
          <a:blip r:embed="rId3" cstate="print"/>
          <a:stretch>
            <a:fillRect/>
          </a:stretch>
        </p:blipFill>
        <p:spPr>
          <a:xfrm>
            <a:off x="304800" y="2514600"/>
            <a:ext cx="2985927" cy="1905000"/>
          </a:xfrm>
          <a:prstGeom prst="rect">
            <a:avLst/>
          </a:prstGeom>
        </p:spPr>
      </p:pic>
      <p:pic>
        <p:nvPicPr>
          <p:cNvPr id="10" name="Picture 9"/>
          <p:cNvPicPr>
            <a:picLocks noChangeAspect="1"/>
          </p:cNvPicPr>
          <p:nvPr/>
        </p:nvPicPr>
        <p:blipFill>
          <a:blip r:embed="rId4" cstate="print"/>
          <a:stretch>
            <a:fillRect/>
          </a:stretch>
        </p:blipFill>
        <p:spPr>
          <a:xfrm>
            <a:off x="3281362" y="971549"/>
            <a:ext cx="3043238" cy="5289170"/>
          </a:xfrm>
          <a:prstGeom prst="rect">
            <a:avLst/>
          </a:prstGeom>
        </p:spPr>
      </p:pic>
      <p:graphicFrame>
        <p:nvGraphicFramePr>
          <p:cNvPr id="11" name="Object 10"/>
          <p:cNvGraphicFramePr>
            <a:graphicFrameLocks noChangeAspect="1"/>
          </p:cNvGraphicFramePr>
          <p:nvPr>
            <p:extLst>
              <p:ext uri="{D42A27DB-BD31-4B8C-83A1-F6EECF244321}">
                <p14:modId xmlns="" xmlns:p14="http://schemas.microsoft.com/office/powerpoint/2010/main" val="3087210889"/>
              </p:ext>
            </p:extLst>
          </p:nvPr>
        </p:nvGraphicFramePr>
        <p:xfrm>
          <a:off x="6227233" y="2990850"/>
          <a:ext cx="2328333" cy="952500"/>
        </p:xfrm>
        <a:graphic>
          <a:graphicData uri="http://schemas.openxmlformats.org/presentationml/2006/ole">
            <p:oleObj spid="_x0000_s141368" name="Equation" r:id="rId5" imgW="558800" imgH="228600" progId="Equation.DSMT4">
              <p:embed/>
            </p:oleObj>
          </a:graphicData>
        </a:graphic>
      </p:graphicFrame>
      <p:sp>
        <p:nvSpPr>
          <p:cNvPr id="12" name="Slide Number Placeholder 11"/>
          <p:cNvSpPr>
            <a:spLocks noGrp="1"/>
          </p:cNvSpPr>
          <p:nvPr>
            <p:ph type="sldNum" sz="quarter" idx="12"/>
          </p:nvPr>
        </p:nvSpPr>
        <p:spPr/>
        <p:txBody>
          <a:bodyPr/>
          <a:lstStyle/>
          <a:p>
            <a:pPr>
              <a:defRPr/>
            </a:pPr>
            <a:fld id="{F463BED4-68EE-4242-97AD-BF2ECC5ACED5}" type="slidenum">
              <a:rPr lang="en-US" smtClean="0"/>
              <a:pPr>
                <a:defRPr/>
              </a:pPr>
              <a:t>27</a:t>
            </a:fld>
            <a:endParaRPr lang="en-US" dirty="0"/>
          </a:p>
        </p:txBody>
      </p:sp>
    </p:spTree>
    <p:extLst>
      <p:ext uri="{BB962C8B-B14F-4D97-AF65-F5344CB8AC3E}">
        <p14:creationId xmlns="" xmlns:p14="http://schemas.microsoft.com/office/powerpoint/2010/main" val="20541126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Minimum Variance Huffman Codes</a:t>
            </a:r>
          </a:p>
        </p:txBody>
      </p:sp>
      <p:sp>
        <p:nvSpPr>
          <p:cNvPr id="4" name="Date Placeholder 3"/>
          <p:cNvSpPr>
            <a:spLocks noGrp="1"/>
          </p:cNvSpPr>
          <p:nvPr>
            <p:ph type="dt" sz="half" idx="10"/>
          </p:nvPr>
        </p:nvSpPr>
        <p:spPr/>
        <p:txBody>
          <a:bodyPr/>
          <a:lstStyle/>
          <a:p>
            <a:pPr>
              <a:defRPr/>
            </a:pPr>
            <a:fld id="{DA6AC316-1055-4A03-94B2-FF5B625F530F}"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pic>
        <p:nvPicPr>
          <p:cNvPr id="9" name="Picture 8"/>
          <p:cNvPicPr>
            <a:picLocks noChangeAspect="1"/>
          </p:cNvPicPr>
          <p:nvPr/>
        </p:nvPicPr>
        <p:blipFill>
          <a:blip r:embed="rId3" cstate="print"/>
          <a:stretch>
            <a:fillRect/>
          </a:stretch>
        </p:blipFill>
        <p:spPr>
          <a:xfrm>
            <a:off x="304800" y="2590800"/>
            <a:ext cx="2638425" cy="1714500"/>
          </a:xfrm>
          <a:prstGeom prst="rect">
            <a:avLst/>
          </a:prstGeom>
        </p:spPr>
      </p:pic>
      <p:pic>
        <p:nvPicPr>
          <p:cNvPr id="10" name="Picture 9"/>
          <p:cNvPicPr>
            <a:picLocks noChangeAspect="1"/>
          </p:cNvPicPr>
          <p:nvPr/>
        </p:nvPicPr>
        <p:blipFill>
          <a:blip r:embed="rId4" cstate="print"/>
          <a:stretch>
            <a:fillRect/>
          </a:stretch>
        </p:blipFill>
        <p:spPr>
          <a:xfrm>
            <a:off x="3657600" y="1166812"/>
            <a:ext cx="4419600" cy="5150823"/>
          </a:xfrm>
          <a:prstGeom prst="rect">
            <a:avLst/>
          </a:prstGeom>
        </p:spPr>
      </p:pic>
      <p:graphicFrame>
        <p:nvGraphicFramePr>
          <p:cNvPr id="11" name="Object 10"/>
          <p:cNvGraphicFramePr>
            <a:graphicFrameLocks noChangeAspect="1"/>
          </p:cNvGraphicFramePr>
          <p:nvPr>
            <p:extLst>
              <p:ext uri="{D42A27DB-BD31-4B8C-83A1-F6EECF244321}">
                <p14:modId xmlns="" xmlns:p14="http://schemas.microsoft.com/office/powerpoint/2010/main" val="1866745637"/>
              </p:ext>
            </p:extLst>
          </p:nvPr>
        </p:nvGraphicFramePr>
        <p:xfrm>
          <a:off x="6370638" y="4981575"/>
          <a:ext cx="2381250" cy="952500"/>
        </p:xfrm>
        <a:graphic>
          <a:graphicData uri="http://schemas.openxmlformats.org/presentationml/2006/ole">
            <p:oleObj spid="_x0000_s142392" name="Equation" r:id="rId5" imgW="571252" imgH="228501" progId="Equation.DSMT4">
              <p:embed/>
            </p:oleObj>
          </a:graphicData>
        </a:graphic>
      </p:graphicFrame>
      <p:sp>
        <p:nvSpPr>
          <p:cNvPr id="12" name="Slide Number Placeholder 11"/>
          <p:cNvSpPr>
            <a:spLocks noGrp="1"/>
          </p:cNvSpPr>
          <p:nvPr>
            <p:ph type="sldNum" sz="quarter" idx="12"/>
          </p:nvPr>
        </p:nvSpPr>
        <p:spPr/>
        <p:txBody>
          <a:bodyPr/>
          <a:lstStyle/>
          <a:p>
            <a:pPr>
              <a:defRPr/>
            </a:pPr>
            <a:fld id="{F463BED4-68EE-4242-97AD-BF2ECC5ACED5}" type="slidenum">
              <a:rPr lang="en-US" smtClean="0"/>
              <a:pPr>
                <a:defRPr/>
              </a:pPr>
              <a:t>28</a:t>
            </a:fld>
            <a:endParaRPr lang="en-US" dirty="0"/>
          </a:p>
        </p:txBody>
      </p:sp>
    </p:spTree>
    <p:extLst>
      <p:ext uri="{BB962C8B-B14F-4D97-AF65-F5344CB8AC3E}">
        <p14:creationId xmlns="" xmlns:p14="http://schemas.microsoft.com/office/powerpoint/2010/main" val="4153068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rgbClr val="FF0000"/>
              </a:buClr>
              <a:buFont typeface="Wingdings" panose="05000000000000000000" pitchFamily="2" charset="2"/>
              <a:buChar char="v"/>
            </a:pPr>
            <a:r>
              <a:rPr lang="en-US" dirty="0" smtClean="0"/>
              <a:t>Canonical Huffman Code is well structured.</a:t>
            </a:r>
          </a:p>
          <a:p>
            <a:pPr>
              <a:buClr>
                <a:srgbClr val="FF0000"/>
              </a:buClr>
              <a:buFont typeface="Wingdings" panose="05000000000000000000" pitchFamily="2" charset="2"/>
              <a:buChar char="v"/>
            </a:pPr>
            <a:r>
              <a:rPr lang="en-US" dirty="0" smtClean="0"/>
              <a:t>Rules: </a:t>
            </a:r>
          </a:p>
          <a:p>
            <a:pPr lvl="1">
              <a:buClr>
                <a:srgbClr val="FF0000"/>
              </a:buClr>
              <a:buFont typeface="Wingdings" panose="05000000000000000000" pitchFamily="2" charset="2"/>
              <a:buChar char="q"/>
            </a:pPr>
            <a:r>
              <a:rPr lang="en-US" dirty="0" smtClean="0"/>
              <a:t>Assign 0 to  left branch and 1 to right branch</a:t>
            </a:r>
          </a:p>
          <a:p>
            <a:pPr lvl="1">
              <a:buClr>
                <a:srgbClr val="FF0000"/>
              </a:buClr>
              <a:buFont typeface="Wingdings" panose="05000000000000000000" pitchFamily="2" charset="2"/>
              <a:buChar char="q"/>
            </a:pPr>
            <a:r>
              <a:rPr lang="en-US" dirty="0" smtClean="0"/>
              <a:t>Build the tree from left to right in increasing order of depth</a:t>
            </a:r>
          </a:p>
          <a:p>
            <a:pPr lvl="1">
              <a:buClr>
                <a:srgbClr val="FF0000"/>
              </a:buClr>
              <a:buFont typeface="Wingdings" panose="05000000000000000000" pitchFamily="2" charset="2"/>
              <a:buChar char="q"/>
            </a:pPr>
            <a:r>
              <a:rPr lang="en-US" dirty="0" smtClean="0"/>
              <a:t>Each leaf is placed at the first available position</a:t>
            </a:r>
          </a:p>
          <a:p>
            <a:pPr marL="457200" lvl="1" indent="0">
              <a:buClr>
                <a:srgbClr val="FF0000"/>
              </a:buClr>
              <a:buNone/>
            </a:pPr>
            <a:endParaRPr lang="en-US" dirty="0" smtClean="0"/>
          </a:p>
          <a:p>
            <a:pPr>
              <a:buClr>
                <a:srgbClr val="FF0000"/>
              </a:buClr>
              <a:buFont typeface="Wingdings" panose="05000000000000000000" pitchFamily="2" charset="2"/>
              <a:buChar char="v"/>
            </a:pPr>
            <a:endParaRPr lang="en-US" dirty="0"/>
          </a:p>
        </p:txBody>
      </p:sp>
      <p:sp>
        <p:nvSpPr>
          <p:cNvPr id="3" name="Title 2"/>
          <p:cNvSpPr>
            <a:spLocks noGrp="1"/>
          </p:cNvSpPr>
          <p:nvPr>
            <p:ph type="title"/>
          </p:nvPr>
        </p:nvSpPr>
        <p:spPr/>
        <p:txBody>
          <a:bodyPr/>
          <a:lstStyle/>
          <a:p>
            <a:r>
              <a:rPr lang="en-US" dirty="0" smtClean="0"/>
              <a:t>Canonical Huffman </a:t>
            </a:r>
            <a:r>
              <a:rPr lang="en-US" dirty="0"/>
              <a:t>Codes</a:t>
            </a:r>
          </a:p>
        </p:txBody>
      </p:sp>
      <p:sp>
        <p:nvSpPr>
          <p:cNvPr id="4" name="Date Placeholder 3"/>
          <p:cNvSpPr>
            <a:spLocks noGrp="1"/>
          </p:cNvSpPr>
          <p:nvPr>
            <p:ph type="dt" sz="half" idx="10"/>
          </p:nvPr>
        </p:nvSpPr>
        <p:spPr/>
        <p:txBody>
          <a:bodyPr/>
          <a:lstStyle/>
          <a:p>
            <a:pPr>
              <a:defRPr/>
            </a:pPr>
            <a:fld id="{0C87981D-3272-4465-96EC-7404706644C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29</a:t>
            </a:fld>
            <a:endParaRPr lang="en-US" dirty="0"/>
          </a:p>
        </p:txBody>
      </p:sp>
    </p:spTree>
    <p:extLst>
      <p:ext uri="{BB962C8B-B14F-4D97-AF65-F5344CB8AC3E}">
        <p14:creationId xmlns="" xmlns:p14="http://schemas.microsoft.com/office/powerpoint/2010/main" val="3344178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of Compression</a:t>
            </a:r>
            <a:endParaRPr lang="en-US" dirty="0"/>
          </a:p>
        </p:txBody>
      </p:sp>
      <p:sp>
        <p:nvSpPr>
          <p:cNvPr id="3" name="Content Placeholder 2"/>
          <p:cNvSpPr>
            <a:spLocks noGrp="1"/>
          </p:cNvSpPr>
          <p:nvPr>
            <p:ph sz="quarter" idx="1"/>
          </p:nvPr>
        </p:nvSpPr>
        <p:spPr/>
        <p:txBody>
          <a:bodyPr>
            <a:normAutofit fontScale="92500" lnSpcReduction="20000"/>
          </a:bodyPr>
          <a:lstStyle/>
          <a:p>
            <a:pPr marL="411480" indent="-342900" eaLnBrk="0" hangingPunct="0">
              <a:buClr>
                <a:srgbClr val="FF0000"/>
              </a:buClr>
              <a:buFont typeface="Wingdings" pitchFamily="2" charset="2"/>
              <a:buChar char="v"/>
              <a:defRPr/>
            </a:pPr>
            <a:r>
              <a:rPr lang="en-US" sz="3200" dirty="0" smtClean="0">
                <a:latin typeface="Goudy Old Style" pitchFamily="18" charset="0"/>
              </a:rPr>
              <a:t>Gray Scale Image: 720</a:t>
            </a:r>
            <a:r>
              <a:rPr lang="en-US" sz="3200" dirty="0" smtClean="0">
                <a:latin typeface="Goudy Old Style" pitchFamily="18" charset="0"/>
                <a:sym typeface="Symbol"/>
              </a:rPr>
              <a:t>480</a:t>
            </a:r>
            <a:r>
              <a:rPr lang="en-US" sz="3200" dirty="0" smtClean="0">
                <a:latin typeface="Goudy Old Style" pitchFamily="18" charset="0"/>
              </a:rPr>
              <a:t> = 337.5KB</a:t>
            </a:r>
          </a:p>
          <a:p>
            <a:pPr marL="411480" indent="-342900" eaLnBrk="0" hangingPunct="0">
              <a:buClr>
                <a:srgbClr val="FF0000"/>
              </a:buClr>
              <a:buFont typeface="Wingdings" pitchFamily="2" charset="2"/>
              <a:buChar char="v"/>
              <a:defRPr/>
            </a:pPr>
            <a:r>
              <a:rPr lang="en-US" sz="3200" dirty="0" smtClean="0">
                <a:latin typeface="Goudy Old Style" pitchFamily="18" charset="0"/>
              </a:rPr>
              <a:t>Color Image: 720</a:t>
            </a:r>
            <a:r>
              <a:rPr lang="en-US" sz="3200" dirty="0" smtClean="0">
                <a:latin typeface="Goudy Old Style" pitchFamily="18" charset="0"/>
                <a:sym typeface="Symbol"/>
              </a:rPr>
              <a:t>480</a:t>
            </a:r>
            <a:r>
              <a:rPr lang="en-US" sz="3200" dirty="0" smtClean="0">
                <a:latin typeface="Goudy Old Style" pitchFamily="18" charset="0"/>
              </a:rPr>
              <a:t> = 0.99 MB</a:t>
            </a:r>
          </a:p>
          <a:p>
            <a:pPr marL="411480" indent="-342900" eaLnBrk="0" hangingPunct="0">
              <a:buClr>
                <a:srgbClr val="FF0000"/>
              </a:buClr>
              <a:buFont typeface="Wingdings" pitchFamily="2" charset="2"/>
              <a:buChar char="v"/>
              <a:defRPr/>
            </a:pPr>
            <a:r>
              <a:rPr lang="en-US" sz="3200" dirty="0" smtClean="0">
                <a:latin typeface="Goudy Old Style" pitchFamily="18" charset="0"/>
              </a:rPr>
              <a:t>90 minutes Color Video: 720</a:t>
            </a:r>
            <a:r>
              <a:rPr lang="en-US" sz="3200" dirty="0" smtClean="0">
                <a:latin typeface="Goudy Old Style" pitchFamily="18" charset="0"/>
                <a:sym typeface="Symbol"/>
              </a:rPr>
              <a:t>48030frames/sec=157 GB</a:t>
            </a:r>
            <a:endParaRPr lang="en-US" sz="3200" dirty="0" smtClean="0">
              <a:latin typeface="Goudy Old Style" pitchFamily="18" charset="0"/>
            </a:endParaRPr>
          </a:p>
          <a:p>
            <a:pPr marL="411480" indent="-342900" eaLnBrk="0" hangingPunct="0">
              <a:buClr>
                <a:srgbClr val="FF0000"/>
              </a:buClr>
              <a:buFont typeface="Wingdings" pitchFamily="2" charset="2"/>
              <a:buChar char="v"/>
              <a:defRPr/>
            </a:pPr>
            <a:r>
              <a:rPr lang="en-US" sz="3200" dirty="0" smtClean="0">
                <a:latin typeface="Goudy Old Style" pitchFamily="18" charset="0"/>
              </a:rPr>
              <a:t>Internet Speed: 56kbps</a:t>
            </a:r>
          </a:p>
          <a:p>
            <a:pPr marL="411480" indent="-342900" eaLnBrk="0" hangingPunct="0">
              <a:buClr>
                <a:srgbClr val="FF0000"/>
              </a:buClr>
              <a:buFont typeface="Wingdings" pitchFamily="2" charset="2"/>
              <a:buChar char="v"/>
              <a:defRPr/>
            </a:pPr>
            <a:r>
              <a:rPr lang="en-US" sz="3200" dirty="0" smtClean="0">
                <a:latin typeface="Goudy Old Style" pitchFamily="18" charset="0"/>
              </a:rPr>
              <a:t>Approx. download time: 49 seconds,  148 seconds and 278 days respectively.</a:t>
            </a:r>
          </a:p>
          <a:p>
            <a:pPr marL="411480" indent="-342900" eaLnBrk="0" hangingPunct="0">
              <a:buClr>
                <a:srgbClr val="FF0000"/>
              </a:buClr>
              <a:buFont typeface="Wingdings" pitchFamily="2" charset="2"/>
              <a:buChar char="v"/>
              <a:defRPr/>
            </a:pPr>
            <a:r>
              <a:rPr lang="en-US" sz="3200" dirty="0" smtClean="0">
                <a:latin typeface="Goudy Old Style" pitchFamily="18" charset="0"/>
              </a:rPr>
              <a:t>Outcomes of  Compression:</a:t>
            </a:r>
          </a:p>
          <a:p>
            <a:pPr marL="740664" lvl="1" indent="-285750" eaLnBrk="0" hangingPunct="0">
              <a:buClr>
                <a:srgbClr val="FF0000"/>
              </a:buClr>
              <a:buFont typeface="Wingdings" pitchFamily="2" charset="2"/>
              <a:buChar char="q"/>
              <a:defRPr/>
            </a:pPr>
            <a:r>
              <a:rPr lang="fi-FI" sz="2800" dirty="0" smtClean="0">
                <a:solidFill>
                  <a:srgbClr val="FF0000"/>
                </a:solidFill>
                <a:latin typeface="Goudy Old Style" pitchFamily="18" charset="0"/>
              </a:rPr>
              <a:t>Reduce</a:t>
            </a:r>
            <a:r>
              <a:rPr lang="fi-FI" sz="2800" dirty="0" smtClean="0">
                <a:latin typeface="Goudy Old Style" pitchFamily="18" charset="0"/>
              </a:rPr>
              <a:t> </a:t>
            </a:r>
            <a:r>
              <a:rPr lang="fi-FI" sz="2800" dirty="0" smtClean="0">
                <a:solidFill>
                  <a:schemeClr val="tx1"/>
                </a:solidFill>
                <a:latin typeface="Goudy Old Style" pitchFamily="18" charset="0"/>
              </a:rPr>
              <a:t>Storage Space</a:t>
            </a:r>
          </a:p>
          <a:p>
            <a:pPr marL="740664" lvl="1" indent="-285750" eaLnBrk="0" hangingPunct="0">
              <a:buClr>
                <a:srgbClr val="FF0000"/>
              </a:buClr>
              <a:buFont typeface="Wingdings" pitchFamily="2" charset="2"/>
              <a:buChar char="q"/>
              <a:defRPr/>
            </a:pPr>
            <a:r>
              <a:rPr lang="fi-FI" sz="2800" dirty="0" smtClean="0">
                <a:solidFill>
                  <a:srgbClr val="FF0000"/>
                </a:solidFill>
                <a:latin typeface="Goudy Old Style" pitchFamily="18" charset="0"/>
              </a:rPr>
              <a:t>Reduce</a:t>
            </a:r>
            <a:r>
              <a:rPr lang="fi-FI" sz="2800" dirty="0" smtClean="0">
                <a:latin typeface="Goudy Old Style" pitchFamily="18" charset="0"/>
              </a:rPr>
              <a:t> </a:t>
            </a:r>
            <a:r>
              <a:rPr lang="fi-FI" sz="2800" dirty="0" smtClean="0">
                <a:solidFill>
                  <a:schemeClr val="tx1"/>
                </a:solidFill>
                <a:latin typeface="Goudy Old Style" pitchFamily="18" charset="0"/>
              </a:rPr>
              <a:t>Transmission Time</a:t>
            </a:r>
          </a:p>
          <a:p>
            <a:pPr marL="740664" lvl="1" indent="-285750" eaLnBrk="0" hangingPunct="0">
              <a:buClr>
                <a:srgbClr val="FF0000"/>
              </a:buClr>
              <a:buFont typeface="Wingdings" pitchFamily="2" charset="2"/>
              <a:buChar char="q"/>
              <a:defRPr/>
            </a:pPr>
            <a:r>
              <a:rPr lang="fi-FI" sz="2800" dirty="0" smtClean="0">
                <a:solidFill>
                  <a:srgbClr val="FF0000"/>
                </a:solidFill>
                <a:latin typeface="Goudy Old Style" pitchFamily="18" charset="0"/>
              </a:rPr>
              <a:t>Reduce</a:t>
            </a:r>
            <a:r>
              <a:rPr lang="fi-FI" sz="2800" dirty="0" smtClean="0">
                <a:latin typeface="Goudy Old Style" pitchFamily="18" charset="0"/>
              </a:rPr>
              <a:t> </a:t>
            </a:r>
            <a:r>
              <a:rPr lang="fi-FI" sz="2800" dirty="0" smtClean="0">
                <a:solidFill>
                  <a:schemeClr val="tx1"/>
                </a:solidFill>
                <a:latin typeface="Goudy Old Style" pitchFamily="18" charset="0"/>
              </a:rPr>
              <a:t>Data access Time</a:t>
            </a:r>
            <a:endParaRPr lang="en-US" sz="2800" dirty="0" smtClean="0">
              <a:solidFill>
                <a:schemeClr val="tx1"/>
              </a:solidFill>
              <a:latin typeface="Goudy Old Style" pitchFamily="18" charset="0"/>
            </a:endParaRPr>
          </a:p>
          <a:p>
            <a:endParaRPr lang="en-US" dirty="0"/>
          </a:p>
        </p:txBody>
      </p:sp>
      <p:sp>
        <p:nvSpPr>
          <p:cNvPr id="4" name="Date Placeholder 3"/>
          <p:cNvSpPr>
            <a:spLocks noGrp="1"/>
          </p:cNvSpPr>
          <p:nvPr>
            <p:ph type="dt" sz="half" idx="10"/>
          </p:nvPr>
        </p:nvSpPr>
        <p:spPr/>
        <p:txBody>
          <a:bodyPr/>
          <a:lstStyle/>
          <a:p>
            <a:pPr>
              <a:defRPr/>
            </a:pPr>
            <a:fld id="{E36D4634-5D4F-4841-934B-855F0EFF7FAE}" type="datetime4">
              <a:rPr lang="en-US" smtClean="0"/>
              <a:pPr>
                <a:defRPr/>
              </a:pPr>
              <a:t>December 13, 2017</a:t>
            </a:fld>
            <a:endParaRPr lang="en-US" dirty="0"/>
          </a:p>
        </p:txBody>
      </p:sp>
      <p:sp>
        <p:nvSpPr>
          <p:cNvPr id="6" name="Footer Placeholder 5"/>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 xmlns:p14="http://schemas.microsoft.com/office/powerpoint/2010/main" val="2036519883"/>
              </p:ext>
            </p:extLst>
          </p:nvPr>
        </p:nvGraphicFramePr>
        <p:xfrm>
          <a:off x="228600" y="914400"/>
          <a:ext cx="8382000" cy="3235960"/>
        </p:xfrm>
        <a:graphic>
          <a:graphicData uri="http://schemas.openxmlformats.org/drawingml/2006/table">
            <a:tbl>
              <a:tblPr firstRow="1" bandRow="1">
                <a:tableStyleId>{21E4AEA4-8DFA-4A89-87EB-49C32662AFE0}</a:tableStyleId>
              </a:tblPr>
              <a:tblGrid>
                <a:gridCol w="1676400"/>
                <a:gridCol w="1676400"/>
                <a:gridCol w="1676400"/>
                <a:gridCol w="1676400"/>
                <a:gridCol w="1676400"/>
              </a:tblGrid>
              <a:tr h="370840">
                <a:tc>
                  <a:txBody>
                    <a:bodyPr/>
                    <a:lstStyle/>
                    <a:p>
                      <a:pPr algn="ctr"/>
                      <a:r>
                        <a:rPr lang="en-US" dirty="0" smtClean="0"/>
                        <a:t>Symbol (</a:t>
                      </a:r>
                      <a:r>
                        <a:rPr lang="en-US" dirty="0" err="1" smtClean="0"/>
                        <a:t>i</a:t>
                      </a:r>
                      <a:r>
                        <a:rPr lang="en-US" dirty="0" smtClean="0"/>
                        <a:t>)</a:t>
                      </a:r>
                      <a:endParaRPr lang="en-US" dirty="0"/>
                    </a:p>
                  </a:txBody>
                  <a:tcPr/>
                </a:tc>
                <a:tc>
                  <a:txBody>
                    <a:bodyPr/>
                    <a:lstStyle/>
                    <a:p>
                      <a:pPr algn="ctr"/>
                      <a:r>
                        <a:rPr lang="en-US" dirty="0" smtClean="0"/>
                        <a:t>Probability</a:t>
                      </a:r>
                      <a:endParaRPr lang="en-US" dirty="0"/>
                    </a:p>
                  </a:txBody>
                  <a:tcPr/>
                </a:tc>
                <a:tc>
                  <a:txBody>
                    <a:bodyPr/>
                    <a:lstStyle/>
                    <a:p>
                      <a:pPr algn="ctr"/>
                      <a:r>
                        <a:rPr lang="en-US" dirty="0" smtClean="0"/>
                        <a:t>Huffman Code</a:t>
                      </a:r>
                      <a:r>
                        <a:rPr lang="en-US" baseline="0" dirty="0" smtClean="0"/>
                        <a:t> 1</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Huffman Code</a:t>
                      </a:r>
                      <a:r>
                        <a:rPr lang="en-US" baseline="0" dirty="0" smtClean="0"/>
                        <a:t> 2</a:t>
                      </a:r>
                      <a:endParaRPr lang="en-US" dirty="0"/>
                    </a:p>
                  </a:txBody>
                  <a:tcPr/>
                </a:tc>
                <a:tc>
                  <a:txBody>
                    <a:bodyPr/>
                    <a:lstStyle/>
                    <a:p>
                      <a:pPr algn="ctr"/>
                      <a:r>
                        <a:rPr lang="en-US" dirty="0" smtClean="0"/>
                        <a:t>Canonical Code</a:t>
                      </a:r>
                      <a:endParaRPr lang="en-US" dirty="0"/>
                    </a:p>
                  </a:txBody>
                  <a:tcPr/>
                </a:tc>
              </a:tr>
              <a:tr h="370840">
                <a:tc>
                  <a:txBody>
                    <a:bodyPr/>
                    <a:lstStyle/>
                    <a:p>
                      <a:pPr algn="ctr"/>
                      <a:r>
                        <a:rPr lang="en-US" dirty="0" smtClean="0"/>
                        <a:t>A (1)</a:t>
                      </a:r>
                      <a:endParaRPr lang="en-US" dirty="0"/>
                    </a:p>
                  </a:txBody>
                  <a:tcPr/>
                </a:tc>
                <a:tc>
                  <a:txBody>
                    <a:bodyPr/>
                    <a:lstStyle/>
                    <a:p>
                      <a:pPr algn="ctr"/>
                      <a:r>
                        <a:rPr lang="en-US" dirty="0" smtClean="0"/>
                        <a:t>0.1</a:t>
                      </a:r>
                      <a:endParaRPr lang="en-US" dirty="0"/>
                    </a:p>
                  </a:txBody>
                  <a:tcPr/>
                </a:tc>
                <a:tc>
                  <a:txBody>
                    <a:bodyPr/>
                    <a:lstStyle/>
                    <a:p>
                      <a:pPr algn="ctr"/>
                      <a:r>
                        <a:rPr lang="en-US" dirty="0" smtClean="0"/>
                        <a:t>100</a:t>
                      </a:r>
                      <a:endParaRPr lang="en-US" dirty="0"/>
                    </a:p>
                  </a:txBody>
                  <a:tcPr/>
                </a:tc>
                <a:tc>
                  <a:txBody>
                    <a:bodyPr/>
                    <a:lstStyle/>
                    <a:p>
                      <a:pPr algn="ctr"/>
                      <a:r>
                        <a:rPr lang="en-US" dirty="0" smtClean="0"/>
                        <a:t>011</a:t>
                      </a:r>
                      <a:endParaRPr lang="en-US" dirty="0"/>
                    </a:p>
                  </a:txBody>
                  <a:tcPr/>
                </a:tc>
                <a:tc>
                  <a:txBody>
                    <a:bodyPr/>
                    <a:lstStyle/>
                    <a:p>
                      <a:pPr algn="ctr"/>
                      <a:r>
                        <a:rPr lang="en-US" dirty="0" smtClean="0"/>
                        <a:t>001</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B (2)</a:t>
                      </a:r>
                    </a:p>
                  </a:txBody>
                  <a:tcPr/>
                </a:tc>
                <a:tc>
                  <a:txBody>
                    <a:bodyPr/>
                    <a:lstStyle/>
                    <a:p>
                      <a:pPr algn="ctr"/>
                      <a:r>
                        <a:rPr lang="en-US" dirty="0" smtClean="0"/>
                        <a:t>0.15</a:t>
                      </a:r>
                      <a:endParaRPr lang="en-US" dirty="0"/>
                    </a:p>
                  </a:txBody>
                  <a:tcPr/>
                </a:tc>
                <a:tc>
                  <a:txBody>
                    <a:bodyPr/>
                    <a:lstStyle/>
                    <a:p>
                      <a:pPr algn="ctr"/>
                      <a:r>
                        <a:rPr lang="en-US" dirty="0" smtClean="0"/>
                        <a:t>001</a:t>
                      </a:r>
                      <a:endParaRPr lang="en-US" dirty="0"/>
                    </a:p>
                  </a:txBody>
                  <a:tcPr/>
                </a:tc>
                <a:tc>
                  <a:txBody>
                    <a:bodyPr/>
                    <a:lstStyle/>
                    <a:p>
                      <a:pPr algn="ctr"/>
                      <a:r>
                        <a:rPr lang="en-US" dirty="0" smtClean="0"/>
                        <a:t>110</a:t>
                      </a:r>
                      <a:endParaRPr lang="en-US" dirty="0"/>
                    </a:p>
                  </a:txBody>
                  <a:tcPr/>
                </a:tc>
                <a:tc>
                  <a:txBody>
                    <a:bodyPr/>
                    <a:lstStyle/>
                    <a:p>
                      <a:pPr algn="ctr"/>
                      <a:r>
                        <a:rPr lang="en-US" dirty="0" smtClean="0"/>
                        <a:t>010 </a:t>
                      </a:r>
                      <a:endParaRPr lang="en-US"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C (3)</a:t>
                      </a:r>
                      <a:endParaRPr lang="en-US" dirty="0"/>
                    </a:p>
                  </a:txBody>
                  <a:tcPr/>
                </a:tc>
                <a:tc>
                  <a:txBody>
                    <a:bodyPr/>
                    <a:lstStyle/>
                    <a:p>
                      <a:pPr algn="ctr"/>
                      <a:r>
                        <a:rPr lang="en-US" dirty="0" smtClean="0"/>
                        <a:t>0.05</a:t>
                      </a:r>
                      <a:endParaRPr lang="en-US" dirty="0"/>
                    </a:p>
                  </a:txBody>
                  <a:tcPr/>
                </a:tc>
                <a:tc>
                  <a:txBody>
                    <a:bodyPr/>
                    <a:lstStyle/>
                    <a:p>
                      <a:pPr algn="ctr"/>
                      <a:r>
                        <a:rPr lang="en-US" dirty="0" smtClean="0"/>
                        <a:t>0000</a:t>
                      </a:r>
                      <a:endParaRPr lang="en-US" dirty="0"/>
                    </a:p>
                  </a:txBody>
                  <a:tcPr/>
                </a:tc>
                <a:tc>
                  <a:txBody>
                    <a:bodyPr/>
                    <a:lstStyle/>
                    <a:p>
                      <a:pPr algn="ctr"/>
                      <a:r>
                        <a:rPr lang="en-US" dirty="0" smtClean="0"/>
                        <a:t>1111</a:t>
                      </a:r>
                      <a:endParaRPr lang="en-US" dirty="0"/>
                    </a:p>
                  </a:txBody>
                  <a:tcPr/>
                </a:tc>
                <a:tc>
                  <a:txBody>
                    <a:bodyPr/>
                    <a:lstStyle/>
                    <a:p>
                      <a:pPr algn="ctr"/>
                      <a:r>
                        <a:rPr lang="en-US" dirty="0" smtClean="0"/>
                        <a:t>0000</a:t>
                      </a:r>
                      <a:endParaRPr lang="en-US" dirty="0"/>
                    </a:p>
                  </a:txBody>
                  <a:tcPr/>
                </a:tc>
              </a:tr>
              <a:tr h="370840">
                <a:tc>
                  <a:txBody>
                    <a:bodyPr/>
                    <a:lstStyle/>
                    <a:p>
                      <a:pPr algn="ctr"/>
                      <a:r>
                        <a:rPr lang="en-US" dirty="0" smtClean="0"/>
                        <a:t>D (4)</a:t>
                      </a:r>
                      <a:endParaRPr lang="en-US" dirty="0"/>
                    </a:p>
                  </a:txBody>
                  <a:tcPr/>
                </a:tc>
                <a:tc>
                  <a:txBody>
                    <a:bodyPr/>
                    <a:lstStyle/>
                    <a:p>
                      <a:pPr algn="ctr"/>
                      <a:r>
                        <a:rPr lang="en-US" dirty="0" smtClean="0"/>
                        <a:t>0.09</a:t>
                      </a:r>
                      <a:endParaRPr lang="en-US" dirty="0"/>
                    </a:p>
                  </a:txBody>
                  <a:tcPr/>
                </a:tc>
                <a:tc>
                  <a:txBody>
                    <a:bodyPr/>
                    <a:lstStyle/>
                    <a:p>
                      <a:pPr algn="ctr"/>
                      <a:r>
                        <a:rPr lang="en-US" dirty="0" smtClean="0"/>
                        <a:t>0001</a:t>
                      </a:r>
                      <a:endParaRPr lang="en-US" dirty="0"/>
                    </a:p>
                  </a:txBody>
                  <a:tcPr/>
                </a:tc>
                <a:tc>
                  <a:txBody>
                    <a:bodyPr/>
                    <a:lstStyle/>
                    <a:p>
                      <a:pPr algn="ctr"/>
                      <a:r>
                        <a:rPr lang="en-US" dirty="0" smtClean="0"/>
                        <a:t>1110</a:t>
                      </a:r>
                      <a:endParaRPr lang="en-US" dirty="0"/>
                    </a:p>
                  </a:txBody>
                  <a:tcPr/>
                </a:tc>
                <a:tc>
                  <a:txBody>
                    <a:bodyPr/>
                    <a:lstStyle/>
                    <a:p>
                      <a:pPr algn="ctr"/>
                      <a:r>
                        <a:rPr lang="en-US" dirty="0" smtClean="0"/>
                        <a:t>0001</a:t>
                      </a:r>
                      <a:endParaRPr lang="en-US" dirty="0"/>
                    </a:p>
                  </a:txBody>
                  <a:tcPr/>
                </a:tc>
              </a:tr>
              <a:tr h="370840">
                <a:tc>
                  <a:txBody>
                    <a:bodyPr/>
                    <a:lstStyle/>
                    <a:p>
                      <a:pPr algn="ctr"/>
                      <a:r>
                        <a:rPr lang="en-US" dirty="0" smtClean="0"/>
                        <a:t>E (5)</a:t>
                      </a:r>
                      <a:endParaRPr lang="en-US" dirty="0"/>
                    </a:p>
                  </a:txBody>
                  <a:tcPr/>
                </a:tc>
                <a:tc>
                  <a:txBody>
                    <a:bodyPr/>
                    <a:lstStyle/>
                    <a:p>
                      <a:pPr algn="ctr"/>
                      <a:r>
                        <a:rPr lang="en-US" dirty="0" smtClean="0"/>
                        <a:t>0.14</a:t>
                      </a:r>
                      <a:endParaRPr lang="en-US" dirty="0"/>
                    </a:p>
                  </a:txBody>
                  <a:tcPr/>
                </a:tc>
                <a:tc>
                  <a:txBody>
                    <a:bodyPr/>
                    <a:lstStyle/>
                    <a:p>
                      <a:pPr algn="ctr"/>
                      <a:r>
                        <a:rPr lang="en-US" dirty="0" smtClean="0"/>
                        <a:t>101</a:t>
                      </a:r>
                      <a:endParaRPr lang="en-US" dirty="0"/>
                    </a:p>
                  </a:txBody>
                  <a:tcPr/>
                </a:tc>
                <a:tc>
                  <a:txBody>
                    <a:bodyPr/>
                    <a:lstStyle/>
                    <a:p>
                      <a:pPr algn="ctr"/>
                      <a:r>
                        <a:rPr lang="en-US" dirty="0" smtClean="0"/>
                        <a:t>010</a:t>
                      </a:r>
                      <a:endParaRPr lang="en-US" dirty="0"/>
                    </a:p>
                  </a:txBody>
                  <a:tcPr/>
                </a:tc>
                <a:tc>
                  <a:txBody>
                    <a:bodyPr/>
                    <a:lstStyle/>
                    <a:p>
                      <a:pPr algn="ctr"/>
                      <a:r>
                        <a:rPr lang="en-US" dirty="0" smtClean="0"/>
                        <a:t>011</a:t>
                      </a:r>
                      <a:endParaRPr lang="en-US" dirty="0"/>
                    </a:p>
                  </a:txBody>
                  <a:tcPr/>
                </a:tc>
              </a:tr>
              <a:tr h="370840">
                <a:tc>
                  <a:txBody>
                    <a:bodyPr/>
                    <a:lstStyle/>
                    <a:p>
                      <a:pPr algn="ctr"/>
                      <a:r>
                        <a:rPr lang="en-US" dirty="0" smtClean="0"/>
                        <a:t>F (6)</a:t>
                      </a:r>
                      <a:endParaRPr lang="en-US" dirty="0"/>
                    </a:p>
                  </a:txBody>
                  <a:tcPr/>
                </a:tc>
                <a:tc>
                  <a:txBody>
                    <a:bodyPr/>
                    <a:lstStyle/>
                    <a:p>
                      <a:pPr algn="ctr"/>
                      <a:r>
                        <a:rPr lang="en-US" dirty="0" smtClean="0"/>
                        <a:t>0.27</a:t>
                      </a:r>
                      <a:endParaRPr lang="en-US" dirty="0"/>
                    </a:p>
                  </a:txBody>
                  <a:tcPr/>
                </a:tc>
                <a:tc>
                  <a:txBody>
                    <a:bodyPr/>
                    <a:lstStyle/>
                    <a:p>
                      <a:pPr algn="ctr"/>
                      <a:r>
                        <a:rPr lang="en-US" dirty="0" smtClean="0"/>
                        <a:t>01</a:t>
                      </a:r>
                      <a:endParaRPr lang="en-US" dirty="0"/>
                    </a:p>
                  </a:txBody>
                  <a:tcPr/>
                </a:tc>
                <a:tc>
                  <a:txBody>
                    <a:bodyPr/>
                    <a:lstStyle/>
                    <a:p>
                      <a:pPr algn="ctr"/>
                      <a:r>
                        <a:rPr lang="en-US" dirty="0" smtClean="0"/>
                        <a:t>10</a:t>
                      </a:r>
                      <a:endParaRPr lang="en-US" dirty="0"/>
                    </a:p>
                  </a:txBody>
                  <a:tcPr/>
                </a:tc>
                <a:tc>
                  <a:txBody>
                    <a:bodyPr/>
                    <a:lstStyle/>
                    <a:p>
                      <a:pPr algn="ctr"/>
                      <a:r>
                        <a:rPr lang="en-US" dirty="0" smtClean="0"/>
                        <a:t>10</a:t>
                      </a:r>
                      <a:endParaRPr lang="en-US" dirty="0"/>
                    </a:p>
                  </a:txBody>
                  <a:tcPr/>
                </a:tc>
              </a:tr>
              <a:tr h="370840">
                <a:tc>
                  <a:txBody>
                    <a:bodyPr/>
                    <a:lstStyle/>
                    <a:p>
                      <a:pPr algn="ctr"/>
                      <a:r>
                        <a:rPr lang="en-US" dirty="0" smtClean="0"/>
                        <a:t>G (7)</a:t>
                      </a:r>
                      <a:endParaRPr lang="en-US" dirty="0"/>
                    </a:p>
                  </a:txBody>
                  <a:tcPr/>
                </a:tc>
                <a:tc>
                  <a:txBody>
                    <a:bodyPr/>
                    <a:lstStyle/>
                    <a:p>
                      <a:pPr algn="ctr"/>
                      <a:r>
                        <a:rPr lang="en-US" dirty="0" smtClean="0"/>
                        <a:t>0.2</a:t>
                      </a:r>
                      <a:endParaRPr lang="en-US" dirty="0"/>
                    </a:p>
                  </a:txBody>
                  <a:tcPr/>
                </a:tc>
                <a:tc>
                  <a:txBody>
                    <a:bodyPr/>
                    <a:lstStyle/>
                    <a:p>
                      <a:pPr algn="ctr"/>
                      <a:r>
                        <a:rPr lang="en-US" dirty="0" smtClean="0"/>
                        <a:t>11</a:t>
                      </a:r>
                      <a:endParaRPr lang="en-US" dirty="0"/>
                    </a:p>
                  </a:txBody>
                  <a:tcPr/>
                </a:tc>
                <a:tc>
                  <a:txBody>
                    <a:bodyPr/>
                    <a:lstStyle/>
                    <a:p>
                      <a:pPr algn="ctr"/>
                      <a:r>
                        <a:rPr lang="en-US" dirty="0" smtClean="0"/>
                        <a:t>00</a:t>
                      </a:r>
                      <a:endParaRPr lang="en-US" dirty="0"/>
                    </a:p>
                  </a:txBody>
                  <a:tcPr/>
                </a:tc>
                <a:tc>
                  <a:txBody>
                    <a:bodyPr/>
                    <a:lstStyle/>
                    <a:p>
                      <a:pPr algn="ctr"/>
                      <a:r>
                        <a:rPr lang="en-US" dirty="0" smtClean="0"/>
                        <a:t>11</a:t>
                      </a:r>
                      <a:endParaRPr lang="en-US" dirty="0"/>
                    </a:p>
                  </a:txBody>
                  <a:tcPr/>
                </a:tc>
              </a:tr>
            </a:tbl>
          </a:graphicData>
        </a:graphic>
      </p:graphicFrame>
      <p:sp>
        <p:nvSpPr>
          <p:cNvPr id="3" name="Title 2"/>
          <p:cNvSpPr>
            <a:spLocks noGrp="1"/>
          </p:cNvSpPr>
          <p:nvPr>
            <p:ph type="title"/>
          </p:nvPr>
        </p:nvSpPr>
        <p:spPr/>
        <p:txBody>
          <a:bodyPr/>
          <a:lstStyle/>
          <a:p>
            <a:r>
              <a:rPr lang="en-US" dirty="0" smtClean="0"/>
              <a:t>Canonical Huffman </a:t>
            </a:r>
            <a:r>
              <a:rPr lang="en-US" dirty="0"/>
              <a:t>Codes</a:t>
            </a:r>
          </a:p>
        </p:txBody>
      </p:sp>
      <p:sp>
        <p:nvSpPr>
          <p:cNvPr id="4" name="Date Placeholder 3"/>
          <p:cNvSpPr>
            <a:spLocks noGrp="1"/>
          </p:cNvSpPr>
          <p:nvPr>
            <p:ph type="dt" sz="half" idx="10"/>
          </p:nvPr>
        </p:nvSpPr>
        <p:spPr/>
        <p:txBody>
          <a:bodyPr/>
          <a:lstStyle/>
          <a:p>
            <a:pPr>
              <a:defRPr/>
            </a:pPr>
            <a:fld id="{0C87981D-3272-4465-96EC-7404706644C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30</a:t>
            </a:fld>
            <a:endParaRPr lang="en-US" dirty="0"/>
          </a:p>
        </p:txBody>
      </p:sp>
    </p:spTree>
    <p:extLst>
      <p:ext uri="{BB962C8B-B14F-4D97-AF65-F5344CB8AC3E}">
        <p14:creationId xmlns="" xmlns:p14="http://schemas.microsoft.com/office/powerpoint/2010/main" val="831113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Performance of Huffman Codes</a:t>
            </a:r>
            <a:endParaRPr lang="en-IN" dirty="0"/>
          </a:p>
        </p:txBody>
      </p:sp>
      <p:sp>
        <p:nvSpPr>
          <p:cNvPr id="4" name="Date Placeholder 3"/>
          <p:cNvSpPr>
            <a:spLocks noGrp="1"/>
          </p:cNvSpPr>
          <p:nvPr>
            <p:ph type="dt" sz="half" idx="10"/>
          </p:nvPr>
        </p:nvSpPr>
        <p:spPr/>
        <p:txBody>
          <a:bodyPr/>
          <a:lstStyle/>
          <a:p>
            <a:pPr>
              <a:defRPr/>
            </a:pPr>
            <a:fld id="{0C87981D-3272-4465-96EC-7404706644C0}"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6" name="Slide Number Placeholder 5"/>
          <p:cNvSpPr>
            <a:spLocks noGrp="1"/>
          </p:cNvSpPr>
          <p:nvPr>
            <p:ph type="sldNum" sz="quarter" idx="12"/>
          </p:nvPr>
        </p:nvSpPr>
        <p:spPr/>
        <p:txBody>
          <a:bodyPr/>
          <a:lstStyle/>
          <a:p>
            <a:pPr>
              <a:defRPr/>
            </a:pPr>
            <a:fld id="{F463BED4-68EE-4242-97AD-BF2ECC5ACED5}" type="slidenum">
              <a:rPr lang="en-US" smtClean="0"/>
              <a:pPr>
                <a:defRPr/>
              </a:pPr>
              <a:t>31</a:t>
            </a:fld>
            <a:endParaRPr lang="en-US" dirty="0"/>
          </a:p>
        </p:txBody>
      </p:sp>
      <p:sp>
        <p:nvSpPr>
          <p:cNvPr id="7" name="Snip Single Corner Rectangle 6"/>
          <p:cNvSpPr/>
          <p:nvPr/>
        </p:nvSpPr>
        <p:spPr>
          <a:xfrm>
            <a:off x="785786" y="2071678"/>
            <a:ext cx="7358114" cy="2214578"/>
          </a:xfrm>
          <a:prstGeom prst="snip1Rect">
            <a:avLst/>
          </a:prstGeom>
          <a:solidFill>
            <a:schemeClr val="bg1"/>
          </a:solidFill>
          <a:ln>
            <a:solidFill>
              <a:srgbClr val="3333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graphicFrame>
        <p:nvGraphicFramePr>
          <p:cNvPr id="8" name="Content Placeholder 7"/>
          <p:cNvGraphicFramePr>
            <a:graphicFrameLocks noChangeAspect="1"/>
          </p:cNvGraphicFramePr>
          <p:nvPr>
            <p:ph idx="1"/>
          </p:nvPr>
        </p:nvGraphicFramePr>
        <p:xfrm>
          <a:off x="1447800" y="3025775"/>
          <a:ext cx="6096000" cy="1139825"/>
        </p:xfrm>
        <a:graphic>
          <a:graphicData uri="http://schemas.openxmlformats.org/presentationml/2006/ole">
            <p:oleObj spid="_x0000_s160770" name="Equation" r:id="rId3" imgW="1358640" imgH="253800" progId="Equation.DSMT4">
              <p:embed/>
            </p:oleObj>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Arithmetic Coding </a:t>
            </a:r>
          </a:p>
        </p:txBody>
      </p:sp>
      <p:sp>
        <p:nvSpPr>
          <p:cNvPr id="23555" name="Content Placeholder 2"/>
          <p:cNvSpPr>
            <a:spLocks noGrp="1"/>
          </p:cNvSpPr>
          <p:nvPr>
            <p:ph idx="1"/>
          </p:nvPr>
        </p:nvSpPr>
        <p:spPr/>
        <p:txBody>
          <a:bodyPr/>
          <a:lstStyle/>
          <a:p>
            <a:pPr algn="just"/>
            <a:r>
              <a:rPr lang="en-US" sz="4000" dirty="0" smtClean="0"/>
              <a:t>Huffman </a:t>
            </a:r>
            <a:r>
              <a:rPr lang="en-US" sz="4000" dirty="0" smtClean="0"/>
              <a:t>– needs to transmit Huffman tables with compressed data</a:t>
            </a:r>
          </a:p>
          <a:p>
            <a:pPr algn="just"/>
            <a:r>
              <a:rPr lang="en-US" sz="4000" dirty="0" smtClean="0"/>
              <a:t>Arithmetic – needs to transmit length of encoded string with compressed data</a:t>
            </a:r>
          </a:p>
        </p:txBody>
      </p:sp>
      <p:sp>
        <p:nvSpPr>
          <p:cNvPr id="23556" name="Footer Placeholder 3"/>
          <p:cNvSpPr>
            <a:spLocks noGrp="1"/>
          </p:cNvSpPr>
          <p:nvPr>
            <p:ph type="ftr" sz="quarter" idx="10"/>
          </p:nvPr>
        </p:nvSpPr>
        <p:spPr>
          <a:noFill/>
        </p:spPr>
        <p:txBody>
          <a:bodyPr/>
          <a:lstStyle/>
          <a:p>
            <a:r>
              <a:rPr lang="en-US" smtClean="0"/>
              <a:t>CS 414 - Spring 2011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4"/>
          <p:cNvSpPr>
            <a:spLocks noGrp="1"/>
          </p:cNvSpPr>
          <p:nvPr>
            <p:ph type="ftr" sz="quarter" idx="11"/>
          </p:nvPr>
        </p:nvSpPr>
        <p:spPr/>
        <p:txBody>
          <a:bodyPr/>
          <a:lstStyle/>
          <a:p>
            <a:r>
              <a:rPr lang="en-US"/>
              <a:t>15-853</a:t>
            </a:r>
          </a:p>
        </p:txBody>
      </p:sp>
      <p:sp>
        <p:nvSpPr>
          <p:cNvPr id="49" name="Slide Number Placeholder 5"/>
          <p:cNvSpPr>
            <a:spLocks noGrp="1"/>
          </p:cNvSpPr>
          <p:nvPr>
            <p:ph type="sldNum" sz="quarter" idx="12"/>
          </p:nvPr>
        </p:nvSpPr>
        <p:spPr/>
        <p:txBody>
          <a:bodyPr/>
          <a:lstStyle/>
          <a:p>
            <a:r>
              <a:rPr lang="en-US"/>
              <a:t>Page</a:t>
            </a:r>
            <a:fld id="{BD6086E3-C159-4757-8083-F9296A08B3A4}" type="slidenum">
              <a:rPr lang="en-US"/>
              <a:pPr/>
              <a:t>33</a:t>
            </a:fld>
            <a:endParaRPr lang="en-US"/>
          </a:p>
        </p:txBody>
      </p:sp>
      <p:sp>
        <p:nvSpPr>
          <p:cNvPr id="48130" name="Rectangle 2"/>
          <p:cNvSpPr>
            <a:spLocks noGrp="1" noChangeArrowheads="1"/>
          </p:cNvSpPr>
          <p:nvPr>
            <p:ph type="title"/>
          </p:nvPr>
        </p:nvSpPr>
        <p:spPr/>
        <p:txBody>
          <a:bodyPr/>
          <a:lstStyle/>
          <a:p>
            <a:r>
              <a:rPr lang="en-US"/>
              <a:t>Arithmetic Coding: Encoding Example</a:t>
            </a:r>
          </a:p>
        </p:txBody>
      </p:sp>
      <p:sp>
        <p:nvSpPr>
          <p:cNvPr id="48131" name="Rectangle 3"/>
          <p:cNvSpPr>
            <a:spLocks noGrp="1" noChangeArrowheads="1"/>
          </p:cNvSpPr>
          <p:nvPr>
            <p:ph type="body" idx="1"/>
          </p:nvPr>
        </p:nvSpPr>
        <p:spPr/>
        <p:txBody>
          <a:bodyPr/>
          <a:lstStyle/>
          <a:p>
            <a:pPr>
              <a:buFontTx/>
              <a:buNone/>
            </a:pPr>
            <a:r>
              <a:rPr lang="en-US"/>
              <a:t>Coding the message sequence: </a:t>
            </a:r>
            <a:r>
              <a:rPr lang="en-US" b="1"/>
              <a:t>bac</a:t>
            </a:r>
          </a:p>
          <a:p>
            <a:pPr>
              <a:buFontTx/>
              <a:buNone/>
            </a:pPr>
            <a:endParaRPr lang="en-US" b="1"/>
          </a:p>
          <a:p>
            <a:pPr>
              <a:buFontTx/>
              <a:buNone/>
            </a:pPr>
            <a:endParaRPr lang="en-US" b="1"/>
          </a:p>
          <a:p>
            <a:pPr>
              <a:buFontTx/>
              <a:buNone/>
            </a:pPr>
            <a:endParaRPr lang="en-US" b="1"/>
          </a:p>
          <a:p>
            <a:pPr>
              <a:buFontTx/>
              <a:buNone/>
            </a:pPr>
            <a:endParaRPr lang="en-US" b="1"/>
          </a:p>
          <a:p>
            <a:pPr>
              <a:buFontTx/>
              <a:buNone/>
            </a:pPr>
            <a:endParaRPr lang="en-US" b="1"/>
          </a:p>
          <a:p>
            <a:pPr>
              <a:buFontTx/>
              <a:buNone/>
            </a:pPr>
            <a:endParaRPr lang="en-US" b="1"/>
          </a:p>
          <a:p>
            <a:pPr>
              <a:buFontTx/>
              <a:buNone/>
            </a:pPr>
            <a:r>
              <a:rPr lang="en-US"/>
              <a:t>The final interval is </a:t>
            </a:r>
            <a:r>
              <a:rPr lang="en-US" b="1"/>
              <a:t>[.27,.3)</a:t>
            </a:r>
            <a:endParaRPr lang="en-US"/>
          </a:p>
        </p:txBody>
      </p:sp>
      <p:sp>
        <p:nvSpPr>
          <p:cNvPr id="48134" name="Line 6"/>
          <p:cNvSpPr>
            <a:spLocks noChangeShapeType="1"/>
          </p:cNvSpPr>
          <p:nvPr/>
        </p:nvSpPr>
        <p:spPr bwMode="auto">
          <a:xfrm flipV="1">
            <a:off x="1828800" y="2381250"/>
            <a:ext cx="0" cy="2266950"/>
          </a:xfrm>
          <a:prstGeom prst="line">
            <a:avLst/>
          </a:prstGeom>
          <a:noFill/>
          <a:ln w="9525">
            <a:solidFill>
              <a:schemeClr val="tx1"/>
            </a:solidFill>
            <a:round/>
            <a:headEnd/>
            <a:tailEnd/>
          </a:ln>
          <a:effectLst/>
        </p:spPr>
        <p:txBody>
          <a:bodyPr wrap="none" anchor="ctr"/>
          <a:lstStyle/>
          <a:p>
            <a:endParaRPr lang="en-IN"/>
          </a:p>
        </p:txBody>
      </p:sp>
      <p:sp>
        <p:nvSpPr>
          <p:cNvPr id="48135" name="Line 7"/>
          <p:cNvSpPr>
            <a:spLocks noChangeShapeType="1"/>
          </p:cNvSpPr>
          <p:nvPr/>
        </p:nvSpPr>
        <p:spPr bwMode="auto">
          <a:xfrm flipH="1">
            <a:off x="18288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48136" name="Line 8"/>
          <p:cNvSpPr>
            <a:spLocks noChangeShapeType="1"/>
          </p:cNvSpPr>
          <p:nvPr/>
        </p:nvSpPr>
        <p:spPr bwMode="auto">
          <a:xfrm flipH="1">
            <a:off x="1828800" y="4191000"/>
            <a:ext cx="152400" cy="0"/>
          </a:xfrm>
          <a:prstGeom prst="line">
            <a:avLst/>
          </a:prstGeom>
          <a:noFill/>
          <a:ln w="9525">
            <a:solidFill>
              <a:schemeClr val="tx1"/>
            </a:solidFill>
            <a:round/>
            <a:headEnd/>
            <a:tailEnd/>
          </a:ln>
          <a:effectLst/>
        </p:spPr>
        <p:txBody>
          <a:bodyPr wrap="none" anchor="ctr"/>
          <a:lstStyle/>
          <a:p>
            <a:endParaRPr lang="en-IN"/>
          </a:p>
        </p:txBody>
      </p:sp>
      <p:sp>
        <p:nvSpPr>
          <p:cNvPr id="48137" name="Line 9"/>
          <p:cNvSpPr>
            <a:spLocks noChangeShapeType="1"/>
          </p:cNvSpPr>
          <p:nvPr/>
        </p:nvSpPr>
        <p:spPr bwMode="auto">
          <a:xfrm flipH="1">
            <a:off x="1828800" y="3048000"/>
            <a:ext cx="152400" cy="0"/>
          </a:xfrm>
          <a:prstGeom prst="line">
            <a:avLst/>
          </a:prstGeom>
          <a:noFill/>
          <a:ln w="9525">
            <a:solidFill>
              <a:schemeClr val="tx1"/>
            </a:solidFill>
            <a:round/>
            <a:headEnd/>
            <a:tailEnd/>
          </a:ln>
          <a:effectLst/>
        </p:spPr>
        <p:txBody>
          <a:bodyPr wrap="none" anchor="ctr"/>
          <a:lstStyle/>
          <a:p>
            <a:endParaRPr lang="en-IN"/>
          </a:p>
        </p:txBody>
      </p:sp>
      <p:sp>
        <p:nvSpPr>
          <p:cNvPr id="48138" name="Line 10"/>
          <p:cNvSpPr>
            <a:spLocks noChangeShapeType="1"/>
          </p:cNvSpPr>
          <p:nvPr/>
        </p:nvSpPr>
        <p:spPr bwMode="auto">
          <a:xfrm flipH="1">
            <a:off x="1828800" y="2381250"/>
            <a:ext cx="152400" cy="0"/>
          </a:xfrm>
          <a:prstGeom prst="line">
            <a:avLst/>
          </a:prstGeom>
          <a:noFill/>
          <a:ln w="9525">
            <a:solidFill>
              <a:schemeClr val="tx1"/>
            </a:solidFill>
            <a:round/>
            <a:headEnd/>
            <a:tailEnd/>
          </a:ln>
          <a:effectLst/>
        </p:spPr>
        <p:txBody>
          <a:bodyPr wrap="none" anchor="ctr"/>
          <a:lstStyle/>
          <a:p>
            <a:endParaRPr lang="en-IN"/>
          </a:p>
        </p:txBody>
      </p:sp>
      <p:sp>
        <p:nvSpPr>
          <p:cNvPr id="48139" name="Text Box 11"/>
          <p:cNvSpPr txBox="1">
            <a:spLocks noChangeArrowheads="1"/>
          </p:cNvSpPr>
          <p:nvPr/>
        </p:nvSpPr>
        <p:spPr bwMode="auto">
          <a:xfrm>
            <a:off x="1962150" y="4221163"/>
            <a:ext cx="757238" cy="396875"/>
          </a:xfrm>
          <a:prstGeom prst="rect">
            <a:avLst/>
          </a:prstGeom>
          <a:noFill/>
          <a:ln w="9525">
            <a:noFill/>
            <a:miter lim="800000"/>
            <a:headEnd/>
            <a:tailEnd/>
          </a:ln>
          <a:effectLst/>
        </p:spPr>
        <p:txBody>
          <a:bodyPr wrap="none" anchor="ctr">
            <a:spAutoFit/>
          </a:bodyPr>
          <a:lstStyle/>
          <a:p>
            <a:r>
              <a:rPr lang="en-US"/>
              <a:t>a = .2</a:t>
            </a:r>
          </a:p>
        </p:txBody>
      </p:sp>
      <p:sp>
        <p:nvSpPr>
          <p:cNvPr id="48140" name="Text Box 12"/>
          <p:cNvSpPr txBox="1">
            <a:spLocks noChangeArrowheads="1"/>
          </p:cNvSpPr>
          <p:nvPr/>
        </p:nvSpPr>
        <p:spPr bwMode="auto">
          <a:xfrm>
            <a:off x="1962150" y="2468563"/>
            <a:ext cx="757238" cy="396875"/>
          </a:xfrm>
          <a:prstGeom prst="rect">
            <a:avLst/>
          </a:prstGeom>
          <a:noFill/>
          <a:ln w="9525">
            <a:noFill/>
            <a:miter lim="800000"/>
            <a:headEnd/>
            <a:tailEnd/>
          </a:ln>
          <a:effectLst/>
        </p:spPr>
        <p:txBody>
          <a:bodyPr wrap="none" anchor="ctr">
            <a:spAutoFit/>
          </a:bodyPr>
          <a:lstStyle/>
          <a:p>
            <a:r>
              <a:rPr lang="en-US"/>
              <a:t>c = .3</a:t>
            </a:r>
          </a:p>
        </p:txBody>
      </p:sp>
      <p:sp>
        <p:nvSpPr>
          <p:cNvPr id="48141" name="Text Box 13"/>
          <p:cNvSpPr txBox="1">
            <a:spLocks noChangeArrowheads="1"/>
          </p:cNvSpPr>
          <p:nvPr/>
        </p:nvSpPr>
        <p:spPr bwMode="auto">
          <a:xfrm>
            <a:off x="1954213" y="3382963"/>
            <a:ext cx="771525" cy="396875"/>
          </a:xfrm>
          <a:prstGeom prst="rect">
            <a:avLst/>
          </a:prstGeom>
          <a:noFill/>
          <a:ln w="9525">
            <a:noFill/>
            <a:miter lim="800000"/>
            <a:headEnd/>
            <a:tailEnd/>
          </a:ln>
          <a:effectLst/>
        </p:spPr>
        <p:txBody>
          <a:bodyPr wrap="none" anchor="ctr">
            <a:spAutoFit/>
          </a:bodyPr>
          <a:lstStyle/>
          <a:p>
            <a:r>
              <a:rPr lang="en-US"/>
              <a:t>b = .5</a:t>
            </a:r>
          </a:p>
        </p:txBody>
      </p:sp>
      <p:sp>
        <p:nvSpPr>
          <p:cNvPr id="48142" name="Text Box 14"/>
          <p:cNvSpPr txBox="1">
            <a:spLocks noChangeArrowheads="1"/>
          </p:cNvSpPr>
          <p:nvPr/>
        </p:nvSpPr>
        <p:spPr bwMode="auto">
          <a:xfrm>
            <a:off x="1250950" y="4449763"/>
            <a:ext cx="501650" cy="396875"/>
          </a:xfrm>
          <a:prstGeom prst="rect">
            <a:avLst/>
          </a:prstGeom>
          <a:noFill/>
          <a:ln w="9525">
            <a:noFill/>
            <a:miter lim="800000"/>
            <a:headEnd/>
            <a:tailEnd/>
          </a:ln>
          <a:effectLst/>
        </p:spPr>
        <p:txBody>
          <a:bodyPr wrap="none" anchor="ctr">
            <a:spAutoFit/>
          </a:bodyPr>
          <a:lstStyle/>
          <a:p>
            <a:r>
              <a:rPr lang="en-US"/>
              <a:t>0.0</a:t>
            </a:r>
          </a:p>
        </p:txBody>
      </p:sp>
      <p:sp>
        <p:nvSpPr>
          <p:cNvPr id="48143" name="Text Box 15"/>
          <p:cNvSpPr txBox="1">
            <a:spLocks noChangeArrowheads="1"/>
          </p:cNvSpPr>
          <p:nvPr/>
        </p:nvSpPr>
        <p:spPr bwMode="auto">
          <a:xfrm>
            <a:off x="1250950" y="3992563"/>
            <a:ext cx="501650" cy="396875"/>
          </a:xfrm>
          <a:prstGeom prst="rect">
            <a:avLst/>
          </a:prstGeom>
          <a:noFill/>
          <a:ln w="9525">
            <a:noFill/>
            <a:miter lim="800000"/>
            <a:headEnd/>
            <a:tailEnd/>
          </a:ln>
          <a:effectLst/>
        </p:spPr>
        <p:txBody>
          <a:bodyPr wrap="none" anchor="ctr">
            <a:spAutoFit/>
          </a:bodyPr>
          <a:lstStyle/>
          <a:p>
            <a:r>
              <a:rPr lang="en-US"/>
              <a:t>0.2</a:t>
            </a:r>
          </a:p>
        </p:txBody>
      </p:sp>
      <p:sp>
        <p:nvSpPr>
          <p:cNvPr id="48144" name="Text Box 16"/>
          <p:cNvSpPr txBox="1">
            <a:spLocks noChangeArrowheads="1"/>
          </p:cNvSpPr>
          <p:nvPr/>
        </p:nvSpPr>
        <p:spPr bwMode="auto">
          <a:xfrm>
            <a:off x="1250950" y="2849563"/>
            <a:ext cx="501650" cy="396875"/>
          </a:xfrm>
          <a:prstGeom prst="rect">
            <a:avLst/>
          </a:prstGeom>
          <a:noFill/>
          <a:ln w="9525">
            <a:noFill/>
            <a:miter lim="800000"/>
            <a:headEnd/>
            <a:tailEnd/>
          </a:ln>
          <a:effectLst/>
        </p:spPr>
        <p:txBody>
          <a:bodyPr wrap="none" anchor="ctr">
            <a:spAutoFit/>
          </a:bodyPr>
          <a:lstStyle/>
          <a:p>
            <a:r>
              <a:rPr lang="en-US"/>
              <a:t>0.7</a:t>
            </a:r>
          </a:p>
        </p:txBody>
      </p:sp>
      <p:sp>
        <p:nvSpPr>
          <p:cNvPr id="48145" name="Text Box 17"/>
          <p:cNvSpPr txBox="1">
            <a:spLocks noChangeArrowheads="1"/>
          </p:cNvSpPr>
          <p:nvPr/>
        </p:nvSpPr>
        <p:spPr bwMode="auto">
          <a:xfrm>
            <a:off x="1250950" y="2239963"/>
            <a:ext cx="501650" cy="396875"/>
          </a:xfrm>
          <a:prstGeom prst="rect">
            <a:avLst/>
          </a:prstGeom>
          <a:noFill/>
          <a:ln w="9525">
            <a:noFill/>
            <a:miter lim="800000"/>
            <a:headEnd/>
            <a:tailEnd/>
          </a:ln>
          <a:effectLst/>
        </p:spPr>
        <p:txBody>
          <a:bodyPr wrap="none" anchor="ctr">
            <a:spAutoFit/>
          </a:bodyPr>
          <a:lstStyle/>
          <a:p>
            <a:r>
              <a:rPr lang="en-US"/>
              <a:t>1.0</a:t>
            </a:r>
          </a:p>
        </p:txBody>
      </p:sp>
      <p:sp>
        <p:nvSpPr>
          <p:cNvPr id="48147" name="Line 19"/>
          <p:cNvSpPr>
            <a:spLocks noChangeShapeType="1"/>
          </p:cNvSpPr>
          <p:nvPr/>
        </p:nvSpPr>
        <p:spPr bwMode="auto">
          <a:xfrm flipV="1">
            <a:off x="4191000" y="2381250"/>
            <a:ext cx="0" cy="2266950"/>
          </a:xfrm>
          <a:prstGeom prst="line">
            <a:avLst/>
          </a:prstGeom>
          <a:noFill/>
          <a:ln w="9525">
            <a:solidFill>
              <a:schemeClr val="tx1"/>
            </a:solidFill>
            <a:round/>
            <a:headEnd/>
            <a:tailEnd/>
          </a:ln>
          <a:effectLst/>
        </p:spPr>
        <p:txBody>
          <a:bodyPr wrap="none" anchor="ctr"/>
          <a:lstStyle/>
          <a:p>
            <a:endParaRPr lang="en-IN"/>
          </a:p>
        </p:txBody>
      </p:sp>
      <p:sp>
        <p:nvSpPr>
          <p:cNvPr id="48148" name="Line 20"/>
          <p:cNvSpPr>
            <a:spLocks noChangeShapeType="1"/>
          </p:cNvSpPr>
          <p:nvPr/>
        </p:nvSpPr>
        <p:spPr bwMode="auto">
          <a:xfrm flipH="1">
            <a:off x="40386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48149" name="Line 21"/>
          <p:cNvSpPr>
            <a:spLocks noChangeShapeType="1"/>
          </p:cNvSpPr>
          <p:nvPr/>
        </p:nvSpPr>
        <p:spPr bwMode="auto">
          <a:xfrm flipH="1">
            <a:off x="4038600" y="4191000"/>
            <a:ext cx="152400" cy="0"/>
          </a:xfrm>
          <a:prstGeom prst="line">
            <a:avLst/>
          </a:prstGeom>
          <a:noFill/>
          <a:ln w="9525">
            <a:solidFill>
              <a:schemeClr val="tx1"/>
            </a:solidFill>
            <a:round/>
            <a:headEnd/>
            <a:tailEnd/>
          </a:ln>
          <a:effectLst/>
        </p:spPr>
        <p:txBody>
          <a:bodyPr wrap="none" anchor="ctr"/>
          <a:lstStyle/>
          <a:p>
            <a:endParaRPr lang="en-IN"/>
          </a:p>
        </p:txBody>
      </p:sp>
      <p:sp>
        <p:nvSpPr>
          <p:cNvPr id="48150" name="Line 22"/>
          <p:cNvSpPr>
            <a:spLocks noChangeShapeType="1"/>
          </p:cNvSpPr>
          <p:nvPr/>
        </p:nvSpPr>
        <p:spPr bwMode="auto">
          <a:xfrm flipH="1">
            <a:off x="4038600" y="3048000"/>
            <a:ext cx="152400" cy="0"/>
          </a:xfrm>
          <a:prstGeom prst="line">
            <a:avLst/>
          </a:prstGeom>
          <a:noFill/>
          <a:ln w="9525">
            <a:solidFill>
              <a:schemeClr val="tx1"/>
            </a:solidFill>
            <a:round/>
            <a:headEnd/>
            <a:tailEnd/>
          </a:ln>
          <a:effectLst/>
        </p:spPr>
        <p:txBody>
          <a:bodyPr wrap="none" anchor="ctr"/>
          <a:lstStyle/>
          <a:p>
            <a:endParaRPr lang="en-IN"/>
          </a:p>
        </p:txBody>
      </p:sp>
      <p:sp>
        <p:nvSpPr>
          <p:cNvPr id="48151" name="Line 23"/>
          <p:cNvSpPr>
            <a:spLocks noChangeShapeType="1"/>
          </p:cNvSpPr>
          <p:nvPr/>
        </p:nvSpPr>
        <p:spPr bwMode="auto">
          <a:xfrm flipH="1">
            <a:off x="4038600" y="2381250"/>
            <a:ext cx="152400" cy="0"/>
          </a:xfrm>
          <a:prstGeom prst="line">
            <a:avLst/>
          </a:prstGeom>
          <a:noFill/>
          <a:ln w="9525">
            <a:solidFill>
              <a:schemeClr val="tx1"/>
            </a:solidFill>
            <a:round/>
            <a:headEnd/>
            <a:tailEnd/>
          </a:ln>
          <a:effectLst/>
        </p:spPr>
        <p:txBody>
          <a:bodyPr wrap="none" anchor="ctr"/>
          <a:lstStyle/>
          <a:p>
            <a:endParaRPr lang="en-IN"/>
          </a:p>
        </p:txBody>
      </p:sp>
      <p:sp>
        <p:nvSpPr>
          <p:cNvPr id="48152" name="Text Box 24"/>
          <p:cNvSpPr txBox="1">
            <a:spLocks noChangeArrowheads="1"/>
          </p:cNvSpPr>
          <p:nvPr/>
        </p:nvSpPr>
        <p:spPr bwMode="auto">
          <a:xfrm>
            <a:off x="4198938" y="4221163"/>
            <a:ext cx="757237" cy="396875"/>
          </a:xfrm>
          <a:prstGeom prst="rect">
            <a:avLst/>
          </a:prstGeom>
          <a:noFill/>
          <a:ln w="9525">
            <a:noFill/>
            <a:miter lim="800000"/>
            <a:headEnd/>
            <a:tailEnd/>
          </a:ln>
          <a:effectLst/>
        </p:spPr>
        <p:txBody>
          <a:bodyPr wrap="none" anchor="ctr">
            <a:spAutoFit/>
          </a:bodyPr>
          <a:lstStyle/>
          <a:p>
            <a:r>
              <a:rPr lang="en-US"/>
              <a:t>a = .2</a:t>
            </a:r>
          </a:p>
        </p:txBody>
      </p:sp>
      <p:sp>
        <p:nvSpPr>
          <p:cNvPr id="48153" name="Text Box 25"/>
          <p:cNvSpPr txBox="1">
            <a:spLocks noChangeArrowheads="1"/>
          </p:cNvSpPr>
          <p:nvPr/>
        </p:nvSpPr>
        <p:spPr bwMode="auto">
          <a:xfrm>
            <a:off x="4198938" y="2468563"/>
            <a:ext cx="757237" cy="396875"/>
          </a:xfrm>
          <a:prstGeom prst="rect">
            <a:avLst/>
          </a:prstGeom>
          <a:noFill/>
          <a:ln w="9525">
            <a:noFill/>
            <a:miter lim="800000"/>
            <a:headEnd/>
            <a:tailEnd/>
          </a:ln>
          <a:effectLst/>
        </p:spPr>
        <p:txBody>
          <a:bodyPr wrap="none" anchor="ctr">
            <a:spAutoFit/>
          </a:bodyPr>
          <a:lstStyle/>
          <a:p>
            <a:r>
              <a:rPr lang="en-US"/>
              <a:t>c = .3</a:t>
            </a:r>
          </a:p>
        </p:txBody>
      </p:sp>
      <p:sp>
        <p:nvSpPr>
          <p:cNvPr id="48154" name="Text Box 26"/>
          <p:cNvSpPr txBox="1">
            <a:spLocks noChangeArrowheads="1"/>
          </p:cNvSpPr>
          <p:nvPr/>
        </p:nvSpPr>
        <p:spPr bwMode="auto">
          <a:xfrm>
            <a:off x="4191000" y="3276600"/>
            <a:ext cx="771525" cy="396875"/>
          </a:xfrm>
          <a:prstGeom prst="rect">
            <a:avLst/>
          </a:prstGeom>
          <a:noFill/>
          <a:ln w="9525">
            <a:noFill/>
            <a:miter lim="800000"/>
            <a:headEnd/>
            <a:tailEnd/>
          </a:ln>
          <a:effectLst/>
        </p:spPr>
        <p:txBody>
          <a:bodyPr wrap="none" anchor="ctr">
            <a:spAutoFit/>
          </a:bodyPr>
          <a:lstStyle/>
          <a:p>
            <a:r>
              <a:rPr lang="en-US"/>
              <a:t>b = .5</a:t>
            </a:r>
          </a:p>
        </p:txBody>
      </p:sp>
      <p:sp>
        <p:nvSpPr>
          <p:cNvPr id="48155" name="Text Box 27"/>
          <p:cNvSpPr txBox="1">
            <a:spLocks noChangeArrowheads="1"/>
          </p:cNvSpPr>
          <p:nvPr/>
        </p:nvSpPr>
        <p:spPr bwMode="auto">
          <a:xfrm>
            <a:off x="3460750" y="4556125"/>
            <a:ext cx="501650" cy="396875"/>
          </a:xfrm>
          <a:prstGeom prst="rect">
            <a:avLst/>
          </a:prstGeom>
          <a:noFill/>
          <a:ln w="9525">
            <a:noFill/>
            <a:miter lim="800000"/>
            <a:headEnd/>
            <a:tailEnd/>
          </a:ln>
          <a:effectLst/>
        </p:spPr>
        <p:txBody>
          <a:bodyPr wrap="none" anchor="ctr">
            <a:spAutoFit/>
          </a:bodyPr>
          <a:lstStyle/>
          <a:p>
            <a:r>
              <a:rPr lang="en-US"/>
              <a:t>0.2</a:t>
            </a:r>
          </a:p>
        </p:txBody>
      </p:sp>
      <p:sp>
        <p:nvSpPr>
          <p:cNvPr id="48156" name="Text Box 28"/>
          <p:cNvSpPr txBox="1">
            <a:spLocks noChangeArrowheads="1"/>
          </p:cNvSpPr>
          <p:nvPr/>
        </p:nvSpPr>
        <p:spPr bwMode="auto">
          <a:xfrm>
            <a:off x="3460750" y="3992563"/>
            <a:ext cx="501650" cy="396875"/>
          </a:xfrm>
          <a:prstGeom prst="rect">
            <a:avLst/>
          </a:prstGeom>
          <a:noFill/>
          <a:ln w="9525">
            <a:noFill/>
            <a:miter lim="800000"/>
            <a:headEnd/>
            <a:tailEnd/>
          </a:ln>
          <a:effectLst/>
        </p:spPr>
        <p:txBody>
          <a:bodyPr wrap="none" anchor="ctr">
            <a:spAutoFit/>
          </a:bodyPr>
          <a:lstStyle/>
          <a:p>
            <a:r>
              <a:rPr lang="en-US"/>
              <a:t>0.3</a:t>
            </a:r>
          </a:p>
        </p:txBody>
      </p:sp>
      <p:sp>
        <p:nvSpPr>
          <p:cNvPr id="48157" name="Text Box 29"/>
          <p:cNvSpPr txBox="1">
            <a:spLocks noChangeArrowheads="1"/>
          </p:cNvSpPr>
          <p:nvPr/>
        </p:nvSpPr>
        <p:spPr bwMode="auto">
          <a:xfrm>
            <a:off x="3397250" y="2849563"/>
            <a:ext cx="628650" cy="396875"/>
          </a:xfrm>
          <a:prstGeom prst="rect">
            <a:avLst/>
          </a:prstGeom>
          <a:noFill/>
          <a:ln w="9525">
            <a:noFill/>
            <a:miter lim="800000"/>
            <a:headEnd/>
            <a:tailEnd/>
          </a:ln>
          <a:effectLst/>
        </p:spPr>
        <p:txBody>
          <a:bodyPr wrap="none" anchor="ctr">
            <a:spAutoFit/>
          </a:bodyPr>
          <a:lstStyle/>
          <a:p>
            <a:r>
              <a:rPr lang="en-US"/>
              <a:t>0.55</a:t>
            </a:r>
          </a:p>
        </p:txBody>
      </p:sp>
      <p:sp>
        <p:nvSpPr>
          <p:cNvPr id="48158" name="Text Box 30"/>
          <p:cNvSpPr txBox="1">
            <a:spLocks noChangeArrowheads="1"/>
          </p:cNvSpPr>
          <p:nvPr/>
        </p:nvSpPr>
        <p:spPr bwMode="auto">
          <a:xfrm>
            <a:off x="3460750" y="2133600"/>
            <a:ext cx="501650" cy="396875"/>
          </a:xfrm>
          <a:prstGeom prst="rect">
            <a:avLst/>
          </a:prstGeom>
          <a:noFill/>
          <a:ln w="9525">
            <a:noFill/>
            <a:miter lim="800000"/>
            <a:headEnd/>
            <a:tailEnd/>
          </a:ln>
          <a:effectLst/>
        </p:spPr>
        <p:txBody>
          <a:bodyPr wrap="none" anchor="ctr">
            <a:spAutoFit/>
          </a:bodyPr>
          <a:lstStyle/>
          <a:p>
            <a:r>
              <a:rPr lang="en-US"/>
              <a:t>0.7</a:t>
            </a:r>
          </a:p>
        </p:txBody>
      </p:sp>
      <p:sp>
        <p:nvSpPr>
          <p:cNvPr id="48160" name="Line 32"/>
          <p:cNvSpPr>
            <a:spLocks noChangeShapeType="1"/>
          </p:cNvSpPr>
          <p:nvPr/>
        </p:nvSpPr>
        <p:spPr bwMode="auto">
          <a:xfrm flipV="1">
            <a:off x="6324600" y="2381250"/>
            <a:ext cx="0" cy="2266950"/>
          </a:xfrm>
          <a:prstGeom prst="line">
            <a:avLst/>
          </a:prstGeom>
          <a:noFill/>
          <a:ln w="9525">
            <a:solidFill>
              <a:schemeClr val="tx1"/>
            </a:solidFill>
            <a:round/>
            <a:headEnd/>
            <a:tailEnd/>
          </a:ln>
          <a:effectLst/>
        </p:spPr>
        <p:txBody>
          <a:bodyPr wrap="none" anchor="ctr"/>
          <a:lstStyle/>
          <a:p>
            <a:endParaRPr lang="en-IN"/>
          </a:p>
        </p:txBody>
      </p:sp>
      <p:sp>
        <p:nvSpPr>
          <p:cNvPr id="48161" name="Line 33"/>
          <p:cNvSpPr>
            <a:spLocks noChangeShapeType="1"/>
          </p:cNvSpPr>
          <p:nvPr/>
        </p:nvSpPr>
        <p:spPr bwMode="auto">
          <a:xfrm flipH="1">
            <a:off x="6172200" y="4648200"/>
            <a:ext cx="152400" cy="0"/>
          </a:xfrm>
          <a:prstGeom prst="line">
            <a:avLst/>
          </a:prstGeom>
          <a:noFill/>
          <a:ln w="9525">
            <a:solidFill>
              <a:schemeClr val="tx1"/>
            </a:solidFill>
            <a:round/>
            <a:headEnd/>
            <a:tailEnd/>
          </a:ln>
          <a:effectLst/>
        </p:spPr>
        <p:txBody>
          <a:bodyPr wrap="none" anchor="ctr"/>
          <a:lstStyle/>
          <a:p>
            <a:endParaRPr lang="en-IN"/>
          </a:p>
        </p:txBody>
      </p:sp>
      <p:sp>
        <p:nvSpPr>
          <p:cNvPr id="48162" name="Line 34"/>
          <p:cNvSpPr>
            <a:spLocks noChangeShapeType="1"/>
          </p:cNvSpPr>
          <p:nvPr/>
        </p:nvSpPr>
        <p:spPr bwMode="auto">
          <a:xfrm flipH="1">
            <a:off x="6172200" y="4191000"/>
            <a:ext cx="152400" cy="0"/>
          </a:xfrm>
          <a:prstGeom prst="line">
            <a:avLst/>
          </a:prstGeom>
          <a:noFill/>
          <a:ln w="9525">
            <a:solidFill>
              <a:schemeClr val="tx1"/>
            </a:solidFill>
            <a:round/>
            <a:headEnd/>
            <a:tailEnd/>
          </a:ln>
          <a:effectLst/>
        </p:spPr>
        <p:txBody>
          <a:bodyPr wrap="none" anchor="ctr"/>
          <a:lstStyle/>
          <a:p>
            <a:endParaRPr lang="en-IN"/>
          </a:p>
        </p:txBody>
      </p:sp>
      <p:sp>
        <p:nvSpPr>
          <p:cNvPr id="48163" name="Line 35"/>
          <p:cNvSpPr>
            <a:spLocks noChangeShapeType="1"/>
          </p:cNvSpPr>
          <p:nvPr/>
        </p:nvSpPr>
        <p:spPr bwMode="auto">
          <a:xfrm flipH="1">
            <a:off x="6172200" y="3048000"/>
            <a:ext cx="152400" cy="0"/>
          </a:xfrm>
          <a:prstGeom prst="line">
            <a:avLst/>
          </a:prstGeom>
          <a:noFill/>
          <a:ln w="9525">
            <a:solidFill>
              <a:schemeClr val="tx1"/>
            </a:solidFill>
            <a:round/>
            <a:headEnd/>
            <a:tailEnd/>
          </a:ln>
          <a:effectLst/>
        </p:spPr>
        <p:txBody>
          <a:bodyPr wrap="none" anchor="ctr"/>
          <a:lstStyle/>
          <a:p>
            <a:endParaRPr lang="en-IN"/>
          </a:p>
        </p:txBody>
      </p:sp>
      <p:sp>
        <p:nvSpPr>
          <p:cNvPr id="48164" name="Line 36"/>
          <p:cNvSpPr>
            <a:spLocks noChangeShapeType="1"/>
          </p:cNvSpPr>
          <p:nvPr/>
        </p:nvSpPr>
        <p:spPr bwMode="auto">
          <a:xfrm flipH="1">
            <a:off x="6172200" y="2381250"/>
            <a:ext cx="152400" cy="0"/>
          </a:xfrm>
          <a:prstGeom prst="line">
            <a:avLst/>
          </a:prstGeom>
          <a:noFill/>
          <a:ln w="9525">
            <a:solidFill>
              <a:schemeClr val="tx1"/>
            </a:solidFill>
            <a:round/>
            <a:headEnd/>
            <a:tailEnd/>
          </a:ln>
          <a:effectLst/>
        </p:spPr>
        <p:txBody>
          <a:bodyPr wrap="none" anchor="ctr"/>
          <a:lstStyle/>
          <a:p>
            <a:endParaRPr lang="en-IN"/>
          </a:p>
        </p:txBody>
      </p:sp>
      <p:sp>
        <p:nvSpPr>
          <p:cNvPr id="48165" name="Text Box 37"/>
          <p:cNvSpPr txBox="1">
            <a:spLocks noChangeArrowheads="1"/>
          </p:cNvSpPr>
          <p:nvPr/>
        </p:nvSpPr>
        <p:spPr bwMode="auto">
          <a:xfrm>
            <a:off x="6332538" y="4221163"/>
            <a:ext cx="757237" cy="396875"/>
          </a:xfrm>
          <a:prstGeom prst="rect">
            <a:avLst/>
          </a:prstGeom>
          <a:noFill/>
          <a:ln w="9525">
            <a:noFill/>
            <a:miter lim="800000"/>
            <a:headEnd/>
            <a:tailEnd/>
          </a:ln>
          <a:effectLst/>
        </p:spPr>
        <p:txBody>
          <a:bodyPr wrap="none" anchor="ctr">
            <a:spAutoFit/>
          </a:bodyPr>
          <a:lstStyle/>
          <a:p>
            <a:r>
              <a:rPr lang="en-US"/>
              <a:t>a = .2</a:t>
            </a:r>
          </a:p>
        </p:txBody>
      </p:sp>
      <p:sp>
        <p:nvSpPr>
          <p:cNvPr id="48166" name="Text Box 38"/>
          <p:cNvSpPr txBox="1">
            <a:spLocks noChangeArrowheads="1"/>
          </p:cNvSpPr>
          <p:nvPr/>
        </p:nvSpPr>
        <p:spPr bwMode="auto">
          <a:xfrm>
            <a:off x="6332538" y="2468563"/>
            <a:ext cx="757237" cy="396875"/>
          </a:xfrm>
          <a:prstGeom prst="rect">
            <a:avLst/>
          </a:prstGeom>
          <a:noFill/>
          <a:ln w="9525">
            <a:noFill/>
            <a:miter lim="800000"/>
            <a:headEnd/>
            <a:tailEnd/>
          </a:ln>
          <a:effectLst/>
        </p:spPr>
        <p:txBody>
          <a:bodyPr wrap="none" anchor="ctr">
            <a:spAutoFit/>
          </a:bodyPr>
          <a:lstStyle/>
          <a:p>
            <a:r>
              <a:rPr lang="en-US"/>
              <a:t>c = .3</a:t>
            </a:r>
          </a:p>
        </p:txBody>
      </p:sp>
      <p:sp>
        <p:nvSpPr>
          <p:cNvPr id="48167" name="Text Box 39"/>
          <p:cNvSpPr txBox="1">
            <a:spLocks noChangeArrowheads="1"/>
          </p:cNvSpPr>
          <p:nvPr/>
        </p:nvSpPr>
        <p:spPr bwMode="auto">
          <a:xfrm>
            <a:off x="6324600" y="3382963"/>
            <a:ext cx="771525" cy="396875"/>
          </a:xfrm>
          <a:prstGeom prst="rect">
            <a:avLst/>
          </a:prstGeom>
          <a:noFill/>
          <a:ln w="9525">
            <a:noFill/>
            <a:miter lim="800000"/>
            <a:headEnd/>
            <a:tailEnd/>
          </a:ln>
          <a:effectLst/>
        </p:spPr>
        <p:txBody>
          <a:bodyPr wrap="none" anchor="ctr">
            <a:spAutoFit/>
          </a:bodyPr>
          <a:lstStyle/>
          <a:p>
            <a:r>
              <a:rPr lang="en-US"/>
              <a:t>b = .5</a:t>
            </a:r>
          </a:p>
        </p:txBody>
      </p:sp>
      <p:sp>
        <p:nvSpPr>
          <p:cNvPr id="48168" name="Text Box 40"/>
          <p:cNvSpPr txBox="1">
            <a:spLocks noChangeArrowheads="1"/>
          </p:cNvSpPr>
          <p:nvPr/>
        </p:nvSpPr>
        <p:spPr bwMode="auto">
          <a:xfrm>
            <a:off x="5594350" y="4556125"/>
            <a:ext cx="501650" cy="396875"/>
          </a:xfrm>
          <a:prstGeom prst="rect">
            <a:avLst/>
          </a:prstGeom>
          <a:noFill/>
          <a:ln w="9525">
            <a:noFill/>
            <a:miter lim="800000"/>
            <a:headEnd/>
            <a:tailEnd/>
          </a:ln>
          <a:effectLst/>
        </p:spPr>
        <p:txBody>
          <a:bodyPr wrap="none" anchor="ctr">
            <a:spAutoFit/>
          </a:bodyPr>
          <a:lstStyle/>
          <a:p>
            <a:r>
              <a:rPr lang="en-US"/>
              <a:t>0.2</a:t>
            </a:r>
          </a:p>
        </p:txBody>
      </p:sp>
      <p:sp>
        <p:nvSpPr>
          <p:cNvPr id="48169" name="Text Box 41"/>
          <p:cNvSpPr txBox="1">
            <a:spLocks noChangeArrowheads="1"/>
          </p:cNvSpPr>
          <p:nvPr/>
        </p:nvSpPr>
        <p:spPr bwMode="auto">
          <a:xfrm>
            <a:off x="5530850" y="3992563"/>
            <a:ext cx="628650" cy="396875"/>
          </a:xfrm>
          <a:prstGeom prst="rect">
            <a:avLst/>
          </a:prstGeom>
          <a:noFill/>
          <a:ln w="9525">
            <a:noFill/>
            <a:miter lim="800000"/>
            <a:headEnd/>
            <a:tailEnd/>
          </a:ln>
          <a:effectLst/>
        </p:spPr>
        <p:txBody>
          <a:bodyPr wrap="none" anchor="ctr">
            <a:spAutoFit/>
          </a:bodyPr>
          <a:lstStyle/>
          <a:p>
            <a:r>
              <a:rPr lang="en-US"/>
              <a:t>0.21</a:t>
            </a:r>
          </a:p>
        </p:txBody>
      </p:sp>
      <p:sp>
        <p:nvSpPr>
          <p:cNvPr id="48170" name="Text Box 42"/>
          <p:cNvSpPr txBox="1">
            <a:spLocks noChangeArrowheads="1"/>
          </p:cNvSpPr>
          <p:nvPr/>
        </p:nvSpPr>
        <p:spPr bwMode="auto">
          <a:xfrm>
            <a:off x="5530850" y="2849563"/>
            <a:ext cx="628650" cy="396875"/>
          </a:xfrm>
          <a:prstGeom prst="rect">
            <a:avLst/>
          </a:prstGeom>
          <a:noFill/>
          <a:ln w="9525">
            <a:noFill/>
            <a:miter lim="800000"/>
            <a:headEnd/>
            <a:tailEnd/>
          </a:ln>
          <a:effectLst/>
        </p:spPr>
        <p:txBody>
          <a:bodyPr wrap="none" anchor="ctr">
            <a:spAutoFit/>
          </a:bodyPr>
          <a:lstStyle/>
          <a:p>
            <a:r>
              <a:rPr lang="en-US"/>
              <a:t>0.27</a:t>
            </a:r>
          </a:p>
        </p:txBody>
      </p:sp>
      <p:sp>
        <p:nvSpPr>
          <p:cNvPr id="48171" name="Text Box 43"/>
          <p:cNvSpPr txBox="1">
            <a:spLocks noChangeArrowheads="1"/>
          </p:cNvSpPr>
          <p:nvPr/>
        </p:nvSpPr>
        <p:spPr bwMode="auto">
          <a:xfrm>
            <a:off x="5594350" y="2239963"/>
            <a:ext cx="501650" cy="396875"/>
          </a:xfrm>
          <a:prstGeom prst="rect">
            <a:avLst/>
          </a:prstGeom>
          <a:noFill/>
          <a:ln w="9525">
            <a:noFill/>
            <a:miter lim="800000"/>
            <a:headEnd/>
            <a:tailEnd/>
          </a:ln>
          <a:effectLst/>
        </p:spPr>
        <p:txBody>
          <a:bodyPr wrap="none" anchor="ctr">
            <a:spAutoFit/>
          </a:bodyPr>
          <a:lstStyle/>
          <a:p>
            <a:r>
              <a:rPr lang="en-US"/>
              <a:t>0.3</a:t>
            </a:r>
          </a:p>
        </p:txBody>
      </p:sp>
      <p:sp>
        <p:nvSpPr>
          <p:cNvPr id="48172" name="Line 44"/>
          <p:cNvSpPr>
            <a:spLocks noChangeShapeType="1"/>
          </p:cNvSpPr>
          <p:nvPr/>
        </p:nvSpPr>
        <p:spPr bwMode="auto">
          <a:xfrm>
            <a:off x="1981200" y="4191000"/>
            <a:ext cx="2209800" cy="457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48173" name="Line 45"/>
          <p:cNvSpPr>
            <a:spLocks noChangeShapeType="1"/>
          </p:cNvSpPr>
          <p:nvPr/>
        </p:nvSpPr>
        <p:spPr bwMode="auto">
          <a:xfrm flipV="1">
            <a:off x="1981200" y="2362200"/>
            <a:ext cx="2209800" cy="685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48174" name="Line 46"/>
          <p:cNvSpPr>
            <a:spLocks noChangeShapeType="1"/>
          </p:cNvSpPr>
          <p:nvPr/>
        </p:nvSpPr>
        <p:spPr bwMode="auto">
          <a:xfrm>
            <a:off x="4191000" y="4648200"/>
            <a:ext cx="198120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48175" name="Line 47"/>
          <p:cNvSpPr>
            <a:spLocks noChangeShapeType="1"/>
          </p:cNvSpPr>
          <p:nvPr/>
        </p:nvSpPr>
        <p:spPr bwMode="auto">
          <a:xfrm flipV="1">
            <a:off x="4191000" y="2362200"/>
            <a:ext cx="2133600" cy="1828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48176" name="Line 48"/>
          <p:cNvSpPr>
            <a:spLocks noChangeShapeType="1"/>
          </p:cNvSpPr>
          <p:nvPr/>
        </p:nvSpPr>
        <p:spPr bwMode="auto">
          <a:xfrm flipV="1">
            <a:off x="1828800" y="3048000"/>
            <a:ext cx="0" cy="1143000"/>
          </a:xfrm>
          <a:prstGeom prst="line">
            <a:avLst/>
          </a:prstGeom>
          <a:noFill/>
          <a:ln w="38100">
            <a:solidFill>
              <a:schemeClr val="tx1"/>
            </a:solidFill>
            <a:round/>
            <a:headEnd/>
            <a:tailEnd/>
          </a:ln>
          <a:effectLst/>
        </p:spPr>
        <p:txBody>
          <a:bodyPr wrap="none" anchor="ctr"/>
          <a:lstStyle/>
          <a:p>
            <a:endParaRPr lang="en-IN"/>
          </a:p>
        </p:txBody>
      </p:sp>
      <p:sp>
        <p:nvSpPr>
          <p:cNvPr id="48177" name="Line 49"/>
          <p:cNvSpPr>
            <a:spLocks noChangeShapeType="1"/>
          </p:cNvSpPr>
          <p:nvPr/>
        </p:nvSpPr>
        <p:spPr bwMode="auto">
          <a:xfrm flipV="1">
            <a:off x="4191000" y="4191000"/>
            <a:ext cx="0" cy="457200"/>
          </a:xfrm>
          <a:prstGeom prst="line">
            <a:avLst/>
          </a:prstGeom>
          <a:noFill/>
          <a:ln w="38100">
            <a:solidFill>
              <a:schemeClr val="tx1"/>
            </a:solidFill>
            <a:round/>
            <a:headEnd/>
            <a:tailEnd/>
          </a:ln>
          <a:effectLst/>
        </p:spPr>
        <p:txBody>
          <a:bodyPr wrap="none" anchor="ctr"/>
          <a:lstStyle/>
          <a:p>
            <a:endParaRPr lang="en-IN"/>
          </a:p>
        </p:txBody>
      </p:sp>
      <p:sp>
        <p:nvSpPr>
          <p:cNvPr id="48178" name="Line 50"/>
          <p:cNvSpPr>
            <a:spLocks noChangeShapeType="1"/>
          </p:cNvSpPr>
          <p:nvPr/>
        </p:nvSpPr>
        <p:spPr bwMode="auto">
          <a:xfrm flipV="1">
            <a:off x="6324600" y="2362200"/>
            <a:ext cx="0" cy="685800"/>
          </a:xfrm>
          <a:prstGeom prst="line">
            <a:avLst/>
          </a:prstGeom>
          <a:noFill/>
          <a:ln w="38100">
            <a:solidFill>
              <a:schemeClr val="tx1"/>
            </a:solidFill>
            <a:round/>
            <a:headEnd/>
            <a:tailEnd/>
          </a:ln>
          <a:effectLst/>
        </p:spPr>
        <p:txBody>
          <a:bodyPr wrap="none" anchor="ctr"/>
          <a:lstStyle/>
          <a:p>
            <a:endParaRPr lang="en-I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4"/>
          <p:cNvSpPr>
            <a:spLocks noGrp="1"/>
          </p:cNvSpPr>
          <p:nvPr>
            <p:ph type="ftr" sz="quarter" idx="11"/>
          </p:nvPr>
        </p:nvSpPr>
        <p:spPr/>
        <p:txBody>
          <a:bodyPr/>
          <a:lstStyle/>
          <a:p>
            <a:r>
              <a:rPr lang="en-US"/>
              <a:t>15-853</a:t>
            </a:r>
          </a:p>
        </p:txBody>
      </p:sp>
      <p:sp>
        <p:nvSpPr>
          <p:cNvPr id="58" name="Slide Number Placeholder 5"/>
          <p:cNvSpPr>
            <a:spLocks noGrp="1"/>
          </p:cNvSpPr>
          <p:nvPr>
            <p:ph type="sldNum" sz="quarter" idx="12"/>
          </p:nvPr>
        </p:nvSpPr>
        <p:spPr/>
        <p:txBody>
          <a:bodyPr/>
          <a:lstStyle/>
          <a:p>
            <a:r>
              <a:rPr lang="en-US"/>
              <a:t>Page</a:t>
            </a:r>
            <a:fld id="{F91F600F-D206-4887-93CC-6139987136BA}" type="slidenum">
              <a:rPr lang="en-US"/>
              <a:pPr/>
              <a:t>34</a:t>
            </a:fld>
            <a:endParaRPr lang="en-US"/>
          </a:p>
        </p:txBody>
      </p:sp>
      <p:sp>
        <p:nvSpPr>
          <p:cNvPr id="50178" name="Rectangle 2"/>
          <p:cNvSpPr>
            <a:spLocks noGrp="1" noChangeArrowheads="1"/>
          </p:cNvSpPr>
          <p:nvPr>
            <p:ph type="title"/>
          </p:nvPr>
        </p:nvSpPr>
        <p:spPr/>
        <p:txBody>
          <a:bodyPr>
            <a:normAutofit fontScale="90000"/>
          </a:bodyPr>
          <a:lstStyle/>
          <a:p>
            <a:r>
              <a:rPr lang="en-US" dirty="0"/>
              <a:t>Arithmetic Coding: Decoding Example</a:t>
            </a:r>
          </a:p>
        </p:txBody>
      </p:sp>
      <p:sp>
        <p:nvSpPr>
          <p:cNvPr id="50179" name="Rectangle 3"/>
          <p:cNvSpPr>
            <a:spLocks noGrp="1" noChangeArrowheads="1"/>
          </p:cNvSpPr>
          <p:nvPr>
            <p:ph type="body" idx="1"/>
          </p:nvPr>
        </p:nvSpPr>
        <p:spPr/>
        <p:txBody>
          <a:bodyPr/>
          <a:lstStyle/>
          <a:p>
            <a:pPr>
              <a:buFontTx/>
              <a:buNone/>
            </a:pPr>
            <a:r>
              <a:rPr lang="en-US" dirty="0"/>
              <a:t>Decoding the number </a:t>
            </a:r>
            <a:r>
              <a:rPr lang="en-US" dirty="0" smtClean="0"/>
              <a:t>0.49</a:t>
            </a:r>
            <a:r>
              <a:rPr lang="en-US" dirty="0"/>
              <a:t>, knowing the message is of length 3:</a:t>
            </a:r>
          </a:p>
          <a:p>
            <a:pPr>
              <a:buFontTx/>
              <a:buNone/>
            </a:pPr>
            <a:endParaRPr lang="en-US" dirty="0"/>
          </a:p>
          <a:p>
            <a:pPr>
              <a:buFontTx/>
              <a:buNone/>
            </a:pPr>
            <a:endParaRPr lang="en-US" dirty="0"/>
          </a:p>
          <a:p>
            <a:pPr>
              <a:buFontTx/>
              <a:buNone/>
            </a:pPr>
            <a:endParaRPr lang="en-US" dirty="0"/>
          </a:p>
          <a:p>
            <a:pPr>
              <a:buFontTx/>
              <a:buNone/>
            </a:pPr>
            <a:endParaRPr lang="en-US" dirty="0"/>
          </a:p>
          <a:p>
            <a:pPr>
              <a:buFontTx/>
              <a:buNone/>
            </a:pPr>
            <a:r>
              <a:rPr lang="en-US" dirty="0"/>
              <a:t/>
            </a:r>
            <a:br>
              <a:rPr lang="en-US" dirty="0"/>
            </a:br>
            <a:r>
              <a:rPr lang="en-US" dirty="0"/>
              <a:t/>
            </a:r>
            <a:br>
              <a:rPr lang="en-US" dirty="0"/>
            </a:br>
            <a:r>
              <a:rPr lang="en-US" dirty="0"/>
              <a:t>The message is </a:t>
            </a:r>
            <a:r>
              <a:rPr lang="en-US" b="1" dirty="0" err="1"/>
              <a:t>bbc</a:t>
            </a:r>
            <a:r>
              <a:rPr lang="en-US" b="1" dirty="0"/>
              <a:t>.</a:t>
            </a:r>
            <a:endParaRPr lang="en-US" dirty="0"/>
          </a:p>
        </p:txBody>
      </p:sp>
      <p:sp>
        <p:nvSpPr>
          <p:cNvPr id="50182" name="Line 6"/>
          <p:cNvSpPr>
            <a:spLocks noChangeShapeType="1"/>
          </p:cNvSpPr>
          <p:nvPr/>
        </p:nvSpPr>
        <p:spPr bwMode="auto">
          <a:xfrm flipV="1">
            <a:off x="2514600" y="2762250"/>
            <a:ext cx="0" cy="2266950"/>
          </a:xfrm>
          <a:prstGeom prst="line">
            <a:avLst/>
          </a:prstGeom>
          <a:noFill/>
          <a:ln w="9525">
            <a:solidFill>
              <a:schemeClr val="tx1"/>
            </a:solidFill>
            <a:round/>
            <a:headEnd/>
            <a:tailEnd/>
          </a:ln>
          <a:effectLst/>
        </p:spPr>
        <p:txBody>
          <a:bodyPr wrap="none" anchor="ctr"/>
          <a:lstStyle/>
          <a:p>
            <a:endParaRPr lang="en-IN"/>
          </a:p>
        </p:txBody>
      </p:sp>
      <p:sp>
        <p:nvSpPr>
          <p:cNvPr id="50183" name="Line 7"/>
          <p:cNvSpPr>
            <a:spLocks noChangeShapeType="1"/>
          </p:cNvSpPr>
          <p:nvPr/>
        </p:nvSpPr>
        <p:spPr bwMode="auto">
          <a:xfrm flipH="1">
            <a:off x="2362200" y="5029200"/>
            <a:ext cx="152400" cy="0"/>
          </a:xfrm>
          <a:prstGeom prst="line">
            <a:avLst/>
          </a:prstGeom>
          <a:noFill/>
          <a:ln w="9525">
            <a:solidFill>
              <a:schemeClr val="tx1"/>
            </a:solidFill>
            <a:round/>
            <a:headEnd/>
            <a:tailEnd/>
          </a:ln>
          <a:effectLst/>
        </p:spPr>
        <p:txBody>
          <a:bodyPr wrap="none" anchor="ctr"/>
          <a:lstStyle/>
          <a:p>
            <a:endParaRPr lang="en-IN"/>
          </a:p>
        </p:txBody>
      </p:sp>
      <p:sp>
        <p:nvSpPr>
          <p:cNvPr id="50184" name="Line 8"/>
          <p:cNvSpPr>
            <a:spLocks noChangeShapeType="1"/>
          </p:cNvSpPr>
          <p:nvPr/>
        </p:nvSpPr>
        <p:spPr bwMode="auto">
          <a:xfrm flipH="1">
            <a:off x="2362200" y="4572000"/>
            <a:ext cx="152400" cy="0"/>
          </a:xfrm>
          <a:prstGeom prst="line">
            <a:avLst/>
          </a:prstGeom>
          <a:noFill/>
          <a:ln w="9525">
            <a:solidFill>
              <a:schemeClr val="tx1"/>
            </a:solidFill>
            <a:round/>
            <a:headEnd/>
            <a:tailEnd/>
          </a:ln>
          <a:effectLst/>
        </p:spPr>
        <p:txBody>
          <a:bodyPr wrap="none" anchor="ctr"/>
          <a:lstStyle/>
          <a:p>
            <a:endParaRPr lang="en-IN"/>
          </a:p>
        </p:txBody>
      </p:sp>
      <p:sp>
        <p:nvSpPr>
          <p:cNvPr id="50185" name="Line 9"/>
          <p:cNvSpPr>
            <a:spLocks noChangeShapeType="1"/>
          </p:cNvSpPr>
          <p:nvPr/>
        </p:nvSpPr>
        <p:spPr bwMode="auto">
          <a:xfrm flipH="1">
            <a:off x="2362200" y="3429000"/>
            <a:ext cx="152400" cy="0"/>
          </a:xfrm>
          <a:prstGeom prst="line">
            <a:avLst/>
          </a:prstGeom>
          <a:noFill/>
          <a:ln w="9525">
            <a:solidFill>
              <a:schemeClr val="tx1"/>
            </a:solidFill>
            <a:round/>
            <a:headEnd/>
            <a:tailEnd/>
          </a:ln>
          <a:effectLst/>
        </p:spPr>
        <p:txBody>
          <a:bodyPr wrap="none" anchor="ctr"/>
          <a:lstStyle/>
          <a:p>
            <a:endParaRPr lang="en-IN"/>
          </a:p>
        </p:txBody>
      </p:sp>
      <p:sp>
        <p:nvSpPr>
          <p:cNvPr id="50186" name="Line 10"/>
          <p:cNvSpPr>
            <a:spLocks noChangeShapeType="1"/>
          </p:cNvSpPr>
          <p:nvPr/>
        </p:nvSpPr>
        <p:spPr bwMode="auto">
          <a:xfrm flipH="1">
            <a:off x="2362200" y="2762250"/>
            <a:ext cx="152400" cy="0"/>
          </a:xfrm>
          <a:prstGeom prst="line">
            <a:avLst/>
          </a:prstGeom>
          <a:noFill/>
          <a:ln w="9525">
            <a:solidFill>
              <a:schemeClr val="tx1"/>
            </a:solidFill>
            <a:round/>
            <a:headEnd/>
            <a:tailEnd/>
          </a:ln>
          <a:effectLst/>
        </p:spPr>
        <p:txBody>
          <a:bodyPr wrap="none" anchor="ctr"/>
          <a:lstStyle/>
          <a:p>
            <a:endParaRPr lang="en-IN"/>
          </a:p>
        </p:txBody>
      </p:sp>
      <p:sp>
        <p:nvSpPr>
          <p:cNvPr id="50187" name="Text Box 11"/>
          <p:cNvSpPr txBox="1">
            <a:spLocks noChangeArrowheads="1"/>
          </p:cNvSpPr>
          <p:nvPr/>
        </p:nvSpPr>
        <p:spPr bwMode="auto">
          <a:xfrm>
            <a:off x="2514600" y="4632325"/>
            <a:ext cx="757238" cy="396875"/>
          </a:xfrm>
          <a:prstGeom prst="rect">
            <a:avLst/>
          </a:prstGeom>
          <a:noFill/>
          <a:ln w="9525">
            <a:noFill/>
            <a:miter lim="800000"/>
            <a:headEnd/>
            <a:tailEnd/>
          </a:ln>
          <a:effectLst/>
        </p:spPr>
        <p:txBody>
          <a:bodyPr wrap="none" anchor="ctr">
            <a:spAutoFit/>
          </a:bodyPr>
          <a:lstStyle/>
          <a:p>
            <a:r>
              <a:rPr lang="en-US"/>
              <a:t>a = .2</a:t>
            </a:r>
          </a:p>
        </p:txBody>
      </p:sp>
      <p:sp>
        <p:nvSpPr>
          <p:cNvPr id="50188" name="Text Box 12"/>
          <p:cNvSpPr txBox="1">
            <a:spLocks noChangeArrowheads="1"/>
          </p:cNvSpPr>
          <p:nvPr/>
        </p:nvSpPr>
        <p:spPr bwMode="auto">
          <a:xfrm>
            <a:off x="2514600" y="2849563"/>
            <a:ext cx="757238" cy="396875"/>
          </a:xfrm>
          <a:prstGeom prst="rect">
            <a:avLst/>
          </a:prstGeom>
          <a:noFill/>
          <a:ln w="9525">
            <a:noFill/>
            <a:miter lim="800000"/>
            <a:headEnd/>
            <a:tailEnd/>
          </a:ln>
          <a:effectLst/>
        </p:spPr>
        <p:txBody>
          <a:bodyPr wrap="none" anchor="ctr">
            <a:spAutoFit/>
          </a:bodyPr>
          <a:lstStyle/>
          <a:p>
            <a:r>
              <a:rPr lang="en-US"/>
              <a:t>c = .3</a:t>
            </a:r>
          </a:p>
        </p:txBody>
      </p:sp>
      <p:sp>
        <p:nvSpPr>
          <p:cNvPr id="50189" name="Text Box 13"/>
          <p:cNvSpPr txBox="1">
            <a:spLocks noChangeArrowheads="1"/>
          </p:cNvSpPr>
          <p:nvPr/>
        </p:nvSpPr>
        <p:spPr bwMode="auto">
          <a:xfrm>
            <a:off x="2514600" y="3763963"/>
            <a:ext cx="771525" cy="396875"/>
          </a:xfrm>
          <a:prstGeom prst="rect">
            <a:avLst/>
          </a:prstGeom>
          <a:noFill/>
          <a:ln w="9525">
            <a:noFill/>
            <a:miter lim="800000"/>
            <a:headEnd/>
            <a:tailEnd/>
          </a:ln>
          <a:effectLst/>
        </p:spPr>
        <p:txBody>
          <a:bodyPr wrap="none" anchor="ctr">
            <a:spAutoFit/>
          </a:bodyPr>
          <a:lstStyle/>
          <a:p>
            <a:r>
              <a:rPr lang="en-US"/>
              <a:t>b = .5</a:t>
            </a:r>
          </a:p>
        </p:txBody>
      </p:sp>
      <p:sp>
        <p:nvSpPr>
          <p:cNvPr id="50190" name="Text Box 14"/>
          <p:cNvSpPr txBox="1">
            <a:spLocks noChangeArrowheads="1"/>
          </p:cNvSpPr>
          <p:nvPr/>
        </p:nvSpPr>
        <p:spPr bwMode="auto">
          <a:xfrm>
            <a:off x="1784350" y="4830763"/>
            <a:ext cx="501650" cy="396875"/>
          </a:xfrm>
          <a:prstGeom prst="rect">
            <a:avLst/>
          </a:prstGeom>
          <a:noFill/>
          <a:ln w="9525">
            <a:noFill/>
            <a:miter lim="800000"/>
            <a:headEnd/>
            <a:tailEnd/>
          </a:ln>
          <a:effectLst/>
        </p:spPr>
        <p:txBody>
          <a:bodyPr wrap="none" anchor="ctr">
            <a:spAutoFit/>
          </a:bodyPr>
          <a:lstStyle/>
          <a:p>
            <a:r>
              <a:rPr lang="en-US"/>
              <a:t>0.0</a:t>
            </a:r>
          </a:p>
        </p:txBody>
      </p:sp>
      <p:sp>
        <p:nvSpPr>
          <p:cNvPr id="50191" name="Text Box 15"/>
          <p:cNvSpPr txBox="1">
            <a:spLocks noChangeArrowheads="1"/>
          </p:cNvSpPr>
          <p:nvPr/>
        </p:nvSpPr>
        <p:spPr bwMode="auto">
          <a:xfrm>
            <a:off x="1784350" y="4373563"/>
            <a:ext cx="501650" cy="396875"/>
          </a:xfrm>
          <a:prstGeom prst="rect">
            <a:avLst/>
          </a:prstGeom>
          <a:noFill/>
          <a:ln w="9525">
            <a:noFill/>
            <a:miter lim="800000"/>
            <a:headEnd/>
            <a:tailEnd/>
          </a:ln>
          <a:effectLst/>
        </p:spPr>
        <p:txBody>
          <a:bodyPr wrap="none" anchor="ctr">
            <a:spAutoFit/>
          </a:bodyPr>
          <a:lstStyle/>
          <a:p>
            <a:r>
              <a:rPr lang="en-US"/>
              <a:t>0.2</a:t>
            </a:r>
          </a:p>
        </p:txBody>
      </p:sp>
      <p:sp>
        <p:nvSpPr>
          <p:cNvPr id="50192" name="Text Box 16"/>
          <p:cNvSpPr txBox="1">
            <a:spLocks noChangeArrowheads="1"/>
          </p:cNvSpPr>
          <p:nvPr/>
        </p:nvSpPr>
        <p:spPr bwMode="auto">
          <a:xfrm>
            <a:off x="1784350" y="3230563"/>
            <a:ext cx="501650" cy="396875"/>
          </a:xfrm>
          <a:prstGeom prst="rect">
            <a:avLst/>
          </a:prstGeom>
          <a:noFill/>
          <a:ln w="9525">
            <a:noFill/>
            <a:miter lim="800000"/>
            <a:headEnd/>
            <a:tailEnd/>
          </a:ln>
          <a:effectLst/>
        </p:spPr>
        <p:txBody>
          <a:bodyPr wrap="none" anchor="ctr">
            <a:spAutoFit/>
          </a:bodyPr>
          <a:lstStyle/>
          <a:p>
            <a:r>
              <a:rPr lang="en-US"/>
              <a:t>0.7</a:t>
            </a:r>
          </a:p>
        </p:txBody>
      </p:sp>
      <p:sp>
        <p:nvSpPr>
          <p:cNvPr id="50193" name="Text Box 17"/>
          <p:cNvSpPr txBox="1">
            <a:spLocks noChangeArrowheads="1"/>
          </p:cNvSpPr>
          <p:nvPr/>
        </p:nvSpPr>
        <p:spPr bwMode="auto">
          <a:xfrm>
            <a:off x="1784350" y="2620963"/>
            <a:ext cx="501650" cy="396875"/>
          </a:xfrm>
          <a:prstGeom prst="rect">
            <a:avLst/>
          </a:prstGeom>
          <a:noFill/>
          <a:ln w="9525">
            <a:noFill/>
            <a:miter lim="800000"/>
            <a:headEnd/>
            <a:tailEnd/>
          </a:ln>
          <a:effectLst/>
        </p:spPr>
        <p:txBody>
          <a:bodyPr wrap="none" anchor="ctr">
            <a:spAutoFit/>
          </a:bodyPr>
          <a:lstStyle/>
          <a:p>
            <a:r>
              <a:rPr lang="en-US"/>
              <a:t>1.0</a:t>
            </a:r>
          </a:p>
        </p:txBody>
      </p:sp>
      <p:sp>
        <p:nvSpPr>
          <p:cNvPr id="50195" name="Line 19"/>
          <p:cNvSpPr>
            <a:spLocks noChangeShapeType="1"/>
          </p:cNvSpPr>
          <p:nvPr/>
        </p:nvSpPr>
        <p:spPr bwMode="auto">
          <a:xfrm flipV="1">
            <a:off x="4724400" y="2762250"/>
            <a:ext cx="0" cy="2266950"/>
          </a:xfrm>
          <a:prstGeom prst="line">
            <a:avLst/>
          </a:prstGeom>
          <a:noFill/>
          <a:ln w="9525">
            <a:solidFill>
              <a:schemeClr val="tx1"/>
            </a:solidFill>
            <a:round/>
            <a:headEnd/>
            <a:tailEnd/>
          </a:ln>
          <a:effectLst/>
        </p:spPr>
        <p:txBody>
          <a:bodyPr wrap="none" anchor="ctr"/>
          <a:lstStyle/>
          <a:p>
            <a:endParaRPr lang="en-IN"/>
          </a:p>
        </p:txBody>
      </p:sp>
      <p:sp>
        <p:nvSpPr>
          <p:cNvPr id="50196" name="Line 20"/>
          <p:cNvSpPr>
            <a:spLocks noChangeShapeType="1"/>
          </p:cNvSpPr>
          <p:nvPr/>
        </p:nvSpPr>
        <p:spPr bwMode="auto">
          <a:xfrm flipH="1">
            <a:off x="4572000" y="5029200"/>
            <a:ext cx="152400" cy="0"/>
          </a:xfrm>
          <a:prstGeom prst="line">
            <a:avLst/>
          </a:prstGeom>
          <a:noFill/>
          <a:ln w="9525">
            <a:solidFill>
              <a:schemeClr val="tx1"/>
            </a:solidFill>
            <a:round/>
            <a:headEnd/>
            <a:tailEnd/>
          </a:ln>
          <a:effectLst/>
        </p:spPr>
        <p:txBody>
          <a:bodyPr wrap="none" anchor="ctr"/>
          <a:lstStyle/>
          <a:p>
            <a:endParaRPr lang="en-IN"/>
          </a:p>
        </p:txBody>
      </p:sp>
      <p:sp>
        <p:nvSpPr>
          <p:cNvPr id="50197" name="Line 21"/>
          <p:cNvSpPr>
            <a:spLocks noChangeShapeType="1"/>
          </p:cNvSpPr>
          <p:nvPr/>
        </p:nvSpPr>
        <p:spPr bwMode="auto">
          <a:xfrm flipH="1">
            <a:off x="4572000" y="4572000"/>
            <a:ext cx="152400" cy="0"/>
          </a:xfrm>
          <a:prstGeom prst="line">
            <a:avLst/>
          </a:prstGeom>
          <a:noFill/>
          <a:ln w="9525">
            <a:solidFill>
              <a:schemeClr val="tx1"/>
            </a:solidFill>
            <a:round/>
            <a:headEnd/>
            <a:tailEnd/>
          </a:ln>
          <a:effectLst/>
        </p:spPr>
        <p:txBody>
          <a:bodyPr wrap="none" anchor="ctr"/>
          <a:lstStyle/>
          <a:p>
            <a:endParaRPr lang="en-IN"/>
          </a:p>
        </p:txBody>
      </p:sp>
      <p:sp>
        <p:nvSpPr>
          <p:cNvPr id="50198" name="Line 22"/>
          <p:cNvSpPr>
            <a:spLocks noChangeShapeType="1"/>
          </p:cNvSpPr>
          <p:nvPr/>
        </p:nvSpPr>
        <p:spPr bwMode="auto">
          <a:xfrm flipH="1">
            <a:off x="4572000" y="3429000"/>
            <a:ext cx="152400" cy="0"/>
          </a:xfrm>
          <a:prstGeom prst="line">
            <a:avLst/>
          </a:prstGeom>
          <a:noFill/>
          <a:ln w="9525">
            <a:solidFill>
              <a:schemeClr val="tx1"/>
            </a:solidFill>
            <a:round/>
            <a:headEnd/>
            <a:tailEnd/>
          </a:ln>
          <a:effectLst/>
        </p:spPr>
        <p:txBody>
          <a:bodyPr wrap="none" anchor="ctr"/>
          <a:lstStyle/>
          <a:p>
            <a:endParaRPr lang="en-IN"/>
          </a:p>
        </p:txBody>
      </p:sp>
      <p:sp>
        <p:nvSpPr>
          <p:cNvPr id="50199" name="Line 23"/>
          <p:cNvSpPr>
            <a:spLocks noChangeShapeType="1"/>
          </p:cNvSpPr>
          <p:nvPr/>
        </p:nvSpPr>
        <p:spPr bwMode="auto">
          <a:xfrm flipH="1">
            <a:off x="4572000" y="2762250"/>
            <a:ext cx="152400" cy="0"/>
          </a:xfrm>
          <a:prstGeom prst="line">
            <a:avLst/>
          </a:prstGeom>
          <a:noFill/>
          <a:ln w="9525">
            <a:solidFill>
              <a:schemeClr val="tx1"/>
            </a:solidFill>
            <a:round/>
            <a:headEnd/>
            <a:tailEnd/>
          </a:ln>
          <a:effectLst/>
        </p:spPr>
        <p:txBody>
          <a:bodyPr wrap="none" anchor="ctr"/>
          <a:lstStyle/>
          <a:p>
            <a:endParaRPr lang="en-IN"/>
          </a:p>
        </p:txBody>
      </p:sp>
      <p:sp>
        <p:nvSpPr>
          <p:cNvPr id="50200" name="Text Box 24"/>
          <p:cNvSpPr txBox="1">
            <a:spLocks noChangeArrowheads="1"/>
          </p:cNvSpPr>
          <p:nvPr/>
        </p:nvSpPr>
        <p:spPr bwMode="auto">
          <a:xfrm>
            <a:off x="4724400" y="4648200"/>
            <a:ext cx="757238" cy="396875"/>
          </a:xfrm>
          <a:prstGeom prst="rect">
            <a:avLst/>
          </a:prstGeom>
          <a:noFill/>
          <a:ln w="9525">
            <a:noFill/>
            <a:miter lim="800000"/>
            <a:headEnd/>
            <a:tailEnd/>
          </a:ln>
          <a:effectLst/>
        </p:spPr>
        <p:txBody>
          <a:bodyPr wrap="none" anchor="ctr">
            <a:spAutoFit/>
          </a:bodyPr>
          <a:lstStyle/>
          <a:p>
            <a:r>
              <a:rPr lang="en-US"/>
              <a:t>a = .2</a:t>
            </a:r>
          </a:p>
        </p:txBody>
      </p:sp>
      <p:sp>
        <p:nvSpPr>
          <p:cNvPr id="50201" name="Text Box 25"/>
          <p:cNvSpPr txBox="1">
            <a:spLocks noChangeArrowheads="1"/>
          </p:cNvSpPr>
          <p:nvPr/>
        </p:nvSpPr>
        <p:spPr bwMode="auto">
          <a:xfrm>
            <a:off x="4724400" y="2849563"/>
            <a:ext cx="757238" cy="396875"/>
          </a:xfrm>
          <a:prstGeom prst="rect">
            <a:avLst/>
          </a:prstGeom>
          <a:noFill/>
          <a:ln w="9525">
            <a:noFill/>
            <a:miter lim="800000"/>
            <a:headEnd/>
            <a:tailEnd/>
          </a:ln>
          <a:effectLst/>
        </p:spPr>
        <p:txBody>
          <a:bodyPr wrap="none" anchor="ctr">
            <a:spAutoFit/>
          </a:bodyPr>
          <a:lstStyle/>
          <a:p>
            <a:r>
              <a:rPr lang="en-US"/>
              <a:t>c = .3</a:t>
            </a:r>
          </a:p>
        </p:txBody>
      </p:sp>
      <p:sp>
        <p:nvSpPr>
          <p:cNvPr id="50202" name="Text Box 26"/>
          <p:cNvSpPr txBox="1">
            <a:spLocks noChangeArrowheads="1"/>
          </p:cNvSpPr>
          <p:nvPr/>
        </p:nvSpPr>
        <p:spPr bwMode="auto">
          <a:xfrm>
            <a:off x="4724400" y="3763963"/>
            <a:ext cx="771525" cy="396875"/>
          </a:xfrm>
          <a:prstGeom prst="rect">
            <a:avLst/>
          </a:prstGeom>
          <a:noFill/>
          <a:ln w="9525">
            <a:noFill/>
            <a:miter lim="800000"/>
            <a:headEnd/>
            <a:tailEnd/>
          </a:ln>
          <a:effectLst/>
        </p:spPr>
        <p:txBody>
          <a:bodyPr wrap="none" anchor="ctr">
            <a:spAutoFit/>
          </a:bodyPr>
          <a:lstStyle/>
          <a:p>
            <a:r>
              <a:rPr lang="en-US"/>
              <a:t>b = .5</a:t>
            </a:r>
          </a:p>
        </p:txBody>
      </p:sp>
      <p:sp>
        <p:nvSpPr>
          <p:cNvPr id="50203" name="Text Box 27"/>
          <p:cNvSpPr txBox="1">
            <a:spLocks noChangeArrowheads="1"/>
          </p:cNvSpPr>
          <p:nvPr/>
        </p:nvSpPr>
        <p:spPr bwMode="auto">
          <a:xfrm>
            <a:off x="3994150" y="4830763"/>
            <a:ext cx="501650" cy="396875"/>
          </a:xfrm>
          <a:prstGeom prst="rect">
            <a:avLst/>
          </a:prstGeom>
          <a:noFill/>
          <a:ln w="9525">
            <a:noFill/>
            <a:miter lim="800000"/>
            <a:headEnd/>
            <a:tailEnd/>
          </a:ln>
          <a:effectLst/>
        </p:spPr>
        <p:txBody>
          <a:bodyPr wrap="none" anchor="ctr">
            <a:spAutoFit/>
          </a:bodyPr>
          <a:lstStyle/>
          <a:p>
            <a:r>
              <a:rPr lang="en-US"/>
              <a:t>0.2</a:t>
            </a:r>
          </a:p>
        </p:txBody>
      </p:sp>
      <p:sp>
        <p:nvSpPr>
          <p:cNvPr id="50204" name="Text Box 28"/>
          <p:cNvSpPr txBox="1">
            <a:spLocks noChangeArrowheads="1"/>
          </p:cNvSpPr>
          <p:nvPr/>
        </p:nvSpPr>
        <p:spPr bwMode="auto">
          <a:xfrm>
            <a:off x="3994150" y="4373563"/>
            <a:ext cx="501650" cy="396875"/>
          </a:xfrm>
          <a:prstGeom prst="rect">
            <a:avLst/>
          </a:prstGeom>
          <a:noFill/>
          <a:ln w="9525">
            <a:noFill/>
            <a:miter lim="800000"/>
            <a:headEnd/>
            <a:tailEnd/>
          </a:ln>
          <a:effectLst/>
        </p:spPr>
        <p:txBody>
          <a:bodyPr wrap="none" anchor="ctr">
            <a:spAutoFit/>
          </a:bodyPr>
          <a:lstStyle/>
          <a:p>
            <a:r>
              <a:rPr lang="en-US"/>
              <a:t>0.3</a:t>
            </a:r>
          </a:p>
        </p:txBody>
      </p:sp>
      <p:sp>
        <p:nvSpPr>
          <p:cNvPr id="50205" name="Text Box 29"/>
          <p:cNvSpPr txBox="1">
            <a:spLocks noChangeArrowheads="1"/>
          </p:cNvSpPr>
          <p:nvPr/>
        </p:nvSpPr>
        <p:spPr bwMode="auto">
          <a:xfrm>
            <a:off x="3930650" y="3230563"/>
            <a:ext cx="628650" cy="396875"/>
          </a:xfrm>
          <a:prstGeom prst="rect">
            <a:avLst/>
          </a:prstGeom>
          <a:noFill/>
          <a:ln w="9525">
            <a:noFill/>
            <a:miter lim="800000"/>
            <a:headEnd/>
            <a:tailEnd/>
          </a:ln>
          <a:effectLst/>
        </p:spPr>
        <p:txBody>
          <a:bodyPr wrap="none" anchor="ctr">
            <a:spAutoFit/>
          </a:bodyPr>
          <a:lstStyle/>
          <a:p>
            <a:r>
              <a:rPr lang="en-US"/>
              <a:t>0.55</a:t>
            </a:r>
          </a:p>
        </p:txBody>
      </p:sp>
      <p:sp>
        <p:nvSpPr>
          <p:cNvPr id="50206" name="Text Box 30"/>
          <p:cNvSpPr txBox="1">
            <a:spLocks noChangeArrowheads="1"/>
          </p:cNvSpPr>
          <p:nvPr/>
        </p:nvSpPr>
        <p:spPr bwMode="auto">
          <a:xfrm>
            <a:off x="4070350" y="2514600"/>
            <a:ext cx="501650" cy="396875"/>
          </a:xfrm>
          <a:prstGeom prst="rect">
            <a:avLst/>
          </a:prstGeom>
          <a:noFill/>
          <a:ln w="9525">
            <a:noFill/>
            <a:miter lim="800000"/>
            <a:headEnd/>
            <a:tailEnd/>
          </a:ln>
          <a:effectLst/>
        </p:spPr>
        <p:txBody>
          <a:bodyPr wrap="none" anchor="ctr">
            <a:spAutoFit/>
          </a:bodyPr>
          <a:lstStyle/>
          <a:p>
            <a:r>
              <a:rPr lang="en-US"/>
              <a:t>0.7</a:t>
            </a:r>
          </a:p>
        </p:txBody>
      </p:sp>
      <p:sp>
        <p:nvSpPr>
          <p:cNvPr id="50208" name="Line 32"/>
          <p:cNvSpPr>
            <a:spLocks noChangeShapeType="1"/>
          </p:cNvSpPr>
          <p:nvPr/>
        </p:nvSpPr>
        <p:spPr bwMode="auto">
          <a:xfrm flipV="1">
            <a:off x="6858000" y="2762250"/>
            <a:ext cx="0" cy="2266950"/>
          </a:xfrm>
          <a:prstGeom prst="line">
            <a:avLst/>
          </a:prstGeom>
          <a:noFill/>
          <a:ln w="9525">
            <a:solidFill>
              <a:schemeClr val="tx1"/>
            </a:solidFill>
            <a:round/>
            <a:headEnd/>
            <a:tailEnd/>
          </a:ln>
          <a:effectLst/>
        </p:spPr>
        <p:txBody>
          <a:bodyPr wrap="none" anchor="ctr"/>
          <a:lstStyle/>
          <a:p>
            <a:endParaRPr lang="en-IN"/>
          </a:p>
        </p:txBody>
      </p:sp>
      <p:sp>
        <p:nvSpPr>
          <p:cNvPr id="50209" name="Line 33"/>
          <p:cNvSpPr>
            <a:spLocks noChangeShapeType="1"/>
          </p:cNvSpPr>
          <p:nvPr/>
        </p:nvSpPr>
        <p:spPr bwMode="auto">
          <a:xfrm flipH="1">
            <a:off x="6705600" y="5029200"/>
            <a:ext cx="152400" cy="0"/>
          </a:xfrm>
          <a:prstGeom prst="line">
            <a:avLst/>
          </a:prstGeom>
          <a:noFill/>
          <a:ln w="9525">
            <a:solidFill>
              <a:schemeClr val="tx1"/>
            </a:solidFill>
            <a:round/>
            <a:headEnd/>
            <a:tailEnd/>
          </a:ln>
          <a:effectLst/>
        </p:spPr>
        <p:txBody>
          <a:bodyPr wrap="none" anchor="ctr"/>
          <a:lstStyle/>
          <a:p>
            <a:endParaRPr lang="en-IN"/>
          </a:p>
        </p:txBody>
      </p:sp>
      <p:sp>
        <p:nvSpPr>
          <p:cNvPr id="50210" name="Line 34"/>
          <p:cNvSpPr>
            <a:spLocks noChangeShapeType="1"/>
          </p:cNvSpPr>
          <p:nvPr/>
        </p:nvSpPr>
        <p:spPr bwMode="auto">
          <a:xfrm flipH="1">
            <a:off x="6705600" y="4572000"/>
            <a:ext cx="152400" cy="0"/>
          </a:xfrm>
          <a:prstGeom prst="line">
            <a:avLst/>
          </a:prstGeom>
          <a:noFill/>
          <a:ln w="9525">
            <a:solidFill>
              <a:schemeClr val="tx1"/>
            </a:solidFill>
            <a:round/>
            <a:headEnd/>
            <a:tailEnd/>
          </a:ln>
          <a:effectLst/>
        </p:spPr>
        <p:txBody>
          <a:bodyPr wrap="none" anchor="ctr"/>
          <a:lstStyle/>
          <a:p>
            <a:endParaRPr lang="en-IN"/>
          </a:p>
        </p:txBody>
      </p:sp>
      <p:sp>
        <p:nvSpPr>
          <p:cNvPr id="50211" name="Line 35"/>
          <p:cNvSpPr>
            <a:spLocks noChangeShapeType="1"/>
          </p:cNvSpPr>
          <p:nvPr/>
        </p:nvSpPr>
        <p:spPr bwMode="auto">
          <a:xfrm flipH="1">
            <a:off x="6705600" y="3429000"/>
            <a:ext cx="152400" cy="0"/>
          </a:xfrm>
          <a:prstGeom prst="line">
            <a:avLst/>
          </a:prstGeom>
          <a:noFill/>
          <a:ln w="9525">
            <a:solidFill>
              <a:schemeClr val="tx1"/>
            </a:solidFill>
            <a:round/>
            <a:headEnd/>
            <a:tailEnd/>
          </a:ln>
          <a:effectLst/>
        </p:spPr>
        <p:txBody>
          <a:bodyPr wrap="none" anchor="ctr"/>
          <a:lstStyle/>
          <a:p>
            <a:endParaRPr lang="en-IN"/>
          </a:p>
        </p:txBody>
      </p:sp>
      <p:sp>
        <p:nvSpPr>
          <p:cNvPr id="50212" name="Line 36"/>
          <p:cNvSpPr>
            <a:spLocks noChangeShapeType="1"/>
          </p:cNvSpPr>
          <p:nvPr/>
        </p:nvSpPr>
        <p:spPr bwMode="auto">
          <a:xfrm flipH="1">
            <a:off x="6705600" y="2762250"/>
            <a:ext cx="152400" cy="0"/>
          </a:xfrm>
          <a:prstGeom prst="line">
            <a:avLst/>
          </a:prstGeom>
          <a:noFill/>
          <a:ln w="9525">
            <a:solidFill>
              <a:schemeClr val="tx1"/>
            </a:solidFill>
            <a:round/>
            <a:headEnd/>
            <a:tailEnd/>
          </a:ln>
          <a:effectLst/>
        </p:spPr>
        <p:txBody>
          <a:bodyPr wrap="none" anchor="ctr"/>
          <a:lstStyle/>
          <a:p>
            <a:endParaRPr lang="en-IN"/>
          </a:p>
        </p:txBody>
      </p:sp>
      <p:sp>
        <p:nvSpPr>
          <p:cNvPr id="50213" name="Text Box 37"/>
          <p:cNvSpPr txBox="1">
            <a:spLocks noChangeArrowheads="1"/>
          </p:cNvSpPr>
          <p:nvPr/>
        </p:nvSpPr>
        <p:spPr bwMode="auto">
          <a:xfrm>
            <a:off x="6858000" y="4602163"/>
            <a:ext cx="757238" cy="396875"/>
          </a:xfrm>
          <a:prstGeom prst="rect">
            <a:avLst/>
          </a:prstGeom>
          <a:noFill/>
          <a:ln w="9525">
            <a:noFill/>
            <a:miter lim="800000"/>
            <a:headEnd/>
            <a:tailEnd/>
          </a:ln>
          <a:effectLst/>
        </p:spPr>
        <p:txBody>
          <a:bodyPr wrap="none" anchor="ctr">
            <a:spAutoFit/>
          </a:bodyPr>
          <a:lstStyle/>
          <a:p>
            <a:r>
              <a:rPr lang="en-US"/>
              <a:t>a = .2</a:t>
            </a:r>
          </a:p>
        </p:txBody>
      </p:sp>
      <p:sp>
        <p:nvSpPr>
          <p:cNvPr id="50214" name="Text Box 38"/>
          <p:cNvSpPr txBox="1">
            <a:spLocks noChangeArrowheads="1"/>
          </p:cNvSpPr>
          <p:nvPr/>
        </p:nvSpPr>
        <p:spPr bwMode="auto">
          <a:xfrm>
            <a:off x="6858000" y="2849563"/>
            <a:ext cx="757238" cy="396875"/>
          </a:xfrm>
          <a:prstGeom prst="rect">
            <a:avLst/>
          </a:prstGeom>
          <a:noFill/>
          <a:ln w="9525">
            <a:noFill/>
            <a:miter lim="800000"/>
            <a:headEnd/>
            <a:tailEnd/>
          </a:ln>
          <a:effectLst/>
        </p:spPr>
        <p:txBody>
          <a:bodyPr wrap="none" anchor="ctr">
            <a:spAutoFit/>
          </a:bodyPr>
          <a:lstStyle/>
          <a:p>
            <a:r>
              <a:rPr lang="en-US"/>
              <a:t>c = .3</a:t>
            </a:r>
          </a:p>
        </p:txBody>
      </p:sp>
      <p:sp>
        <p:nvSpPr>
          <p:cNvPr id="50215" name="Text Box 39"/>
          <p:cNvSpPr txBox="1">
            <a:spLocks noChangeArrowheads="1"/>
          </p:cNvSpPr>
          <p:nvPr/>
        </p:nvSpPr>
        <p:spPr bwMode="auto">
          <a:xfrm>
            <a:off x="6858000" y="3763963"/>
            <a:ext cx="771525" cy="396875"/>
          </a:xfrm>
          <a:prstGeom prst="rect">
            <a:avLst/>
          </a:prstGeom>
          <a:noFill/>
          <a:ln w="9525">
            <a:noFill/>
            <a:miter lim="800000"/>
            <a:headEnd/>
            <a:tailEnd/>
          </a:ln>
          <a:effectLst/>
        </p:spPr>
        <p:txBody>
          <a:bodyPr wrap="none" anchor="ctr">
            <a:spAutoFit/>
          </a:bodyPr>
          <a:lstStyle/>
          <a:p>
            <a:r>
              <a:rPr lang="en-US"/>
              <a:t>b = .5</a:t>
            </a:r>
          </a:p>
        </p:txBody>
      </p:sp>
      <p:sp>
        <p:nvSpPr>
          <p:cNvPr id="50216" name="Text Box 40"/>
          <p:cNvSpPr txBox="1">
            <a:spLocks noChangeArrowheads="1"/>
          </p:cNvSpPr>
          <p:nvPr/>
        </p:nvSpPr>
        <p:spPr bwMode="auto">
          <a:xfrm>
            <a:off x="6127750" y="4937125"/>
            <a:ext cx="501650" cy="396875"/>
          </a:xfrm>
          <a:prstGeom prst="rect">
            <a:avLst/>
          </a:prstGeom>
          <a:noFill/>
          <a:ln w="9525">
            <a:noFill/>
            <a:miter lim="800000"/>
            <a:headEnd/>
            <a:tailEnd/>
          </a:ln>
          <a:effectLst/>
        </p:spPr>
        <p:txBody>
          <a:bodyPr wrap="none" anchor="ctr">
            <a:spAutoFit/>
          </a:bodyPr>
          <a:lstStyle/>
          <a:p>
            <a:r>
              <a:rPr lang="en-US"/>
              <a:t>0.3</a:t>
            </a:r>
          </a:p>
        </p:txBody>
      </p:sp>
      <p:sp>
        <p:nvSpPr>
          <p:cNvPr id="50217" name="Text Box 41"/>
          <p:cNvSpPr txBox="1">
            <a:spLocks noChangeArrowheads="1"/>
          </p:cNvSpPr>
          <p:nvPr/>
        </p:nvSpPr>
        <p:spPr bwMode="auto">
          <a:xfrm>
            <a:off x="6064250" y="4373563"/>
            <a:ext cx="628650" cy="396875"/>
          </a:xfrm>
          <a:prstGeom prst="rect">
            <a:avLst/>
          </a:prstGeom>
          <a:noFill/>
          <a:ln w="9525">
            <a:noFill/>
            <a:miter lim="800000"/>
            <a:headEnd/>
            <a:tailEnd/>
          </a:ln>
          <a:effectLst/>
        </p:spPr>
        <p:txBody>
          <a:bodyPr wrap="none" anchor="ctr">
            <a:spAutoFit/>
          </a:bodyPr>
          <a:lstStyle/>
          <a:p>
            <a:r>
              <a:rPr lang="en-US"/>
              <a:t>0.35</a:t>
            </a:r>
          </a:p>
        </p:txBody>
      </p:sp>
      <p:sp>
        <p:nvSpPr>
          <p:cNvPr id="50218" name="Text Box 42"/>
          <p:cNvSpPr txBox="1">
            <a:spLocks noChangeArrowheads="1"/>
          </p:cNvSpPr>
          <p:nvPr/>
        </p:nvSpPr>
        <p:spPr bwMode="auto">
          <a:xfrm>
            <a:off x="6000750" y="3230563"/>
            <a:ext cx="755650" cy="396875"/>
          </a:xfrm>
          <a:prstGeom prst="rect">
            <a:avLst/>
          </a:prstGeom>
          <a:noFill/>
          <a:ln w="9525">
            <a:noFill/>
            <a:miter lim="800000"/>
            <a:headEnd/>
            <a:tailEnd/>
          </a:ln>
          <a:effectLst/>
        </p:spPr>
        <p:txBody>
          <a:bodyPr wrap="none" anchor="ctr">
            <a:spAutoFit/>
          </a:bodyPr>
          <a:lstStyle/>
          <a:p>
            <a:r>
              <a:rPr lang="en-US"/>
              <a:t>0.475</a:t>
            </a:r>
          </a:p>
        </p:txBody>
      </p:sp>
      <p:sp>
        <p:nvSpPr>
          <p:cNvPr id="50219" name="Text Box 43"/>
          <p:cNvSpPr txBox="1">
            <a:spLocks noChangeArrowheads="1"/>
          </p:cNvSpPr>
          <p:nvPr/>
        </p:nvSpPr>
        <p:spPr bwMode="auto">
          <a:xfrm>
            <a:off x="6076950" y="2514600"/>
            <a:ext cx="628650" cy="396875"/>
          </a:xfrm>
          <a:prstGeom prst="rect">
            <a:avLst/>
          </a:prstGeom>
          <a:noFill/>
          <a:ln w="9525">
            <a:noFill/>
            <a:miter lim="800000"/>
            <a:headEnd/>
            <a:tailEnd/>
          </a:ln>
          <a:effectLst/>
        </p:spPr>
        <p:txBody>
          <a:bodyPr wrap="none" anchor="ctr">
            <a:spAutoFit/>
          </a:bodyPr>
          <a:lstStyle/>
          <a:p>
            <a:r>
              <a:rPr lang="en-US"/>
              <a:t>0.55</a:t>
            </a:r>
          </a:p>
        </p:txBody>
      </p:sp>
      <p:sp>
        <p:nvSpPr>
          <p:cNvPr id="50220" name="Line 44"/>
          <p:cNvSpPr>
            <a:spLocks noChangeShapeType="1"/>
          </p:cNvSpPr>
          <p:nvPr/>
        </p:nvSpPr>
        <p:spPr bwMode="auto">
          <a:xfrm>
            <a:off x="2514600" y="4572000"/>
            <a:ext cx="2209800" cy="457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50221" name="Line 45"/>
          <p:cNvSpPr>
            <a:spLocks noChangeShapeType="1"/>
          </p:cNvSpPr>
          <p:nvPr/>
        </p:nvSpPr>
        <p:spPr bwMode="auto">
          <a:xfrm flipV="1">
            <a:off x="2514600" y="2743200"/>
            <a:ext cx="2209800" cy="685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50222" name="Line 46"/>
          <p:cNvSpPr>
            <a:spLocks noChangeShapeType="1"/>
          </p:cNvSpPr>
          <p:nvPr/>
        </p:nvSpPr>
        <p:spPr bwMode="auto">
          <a:xfrm>
            <a:off x="4724400" y="4572000"/>
            <a:ext cx="1981200" cy="457200"/>
          </a:xfrm>
          <a:prstGeom prst="line">
            <a:avLst/>
          </a:prstGeom>
          <a:noFill/>
          <a:ln w="9525">
            <a:solidFill>
              <a:schemeClr val="tx1"/>
            </a:solidFill>
            <a:round/>
            <a:headEnd/>
            <a:tailEnd type="triangle" w="med" len="med"/>
          </a:ln>
          <a:effectLst/>
        </p:spPr>
        <p:txBody>
          <a:bodyPr wrap="none" anchor="ctr"/>
          <a:lstStyle/>
          <a:p>
            <a:endParaRPr lang="en-IN"/>
          </a:p>
        </p:txBody>
      </p:sp>
      <p:sp>
        <p:nvSpPr>
          <p:cNvPr id="50224" name="Line 48"/>
          <p:cNvSpPr>
            <a:spLocks noChangeShapeType="1"/>
          </p:cNvSpPr>
          <p:nvPr/>
        </p:nvSpPr>
        <p:spPr bwMode="auto">
          <a:xfrm flipV="1">
            <a:off x="2514600" y="3429000"/>
            <a:ext cx="0" cy="1143000"/>
          </a:xfrm>
          <a:prstGeom prst="line">
            <a:avLst/>
          </a:prstGeom>
          <a:noFill/>
          <a:ln w="38100">
            <a:solidFill>
              <a:schemeClr val="tx1"/>
            </a:solidFill>
            <a:round/>
            <a:headEnd/>
            <a:tailEnd/>
          </a:ln>
          <a:effectLst/>
        </p:spPr>
        <p:txBody>
          <a:bodyPr wrap="none" anchor="ctr"/>
          <a:lstStyle/>
          <a:p>
            <a:endParaRPr lang="en-IN"/>
          </a:p>
        </p:txBody>
      </p:sp>
      <p:sp>
        <p:nvSpPr>
          <p:cNvPr id="50225" name="Line 49"/>
          <p:cNvSpPr>
            <a:spLocks noChangeShapeType="1"/>
          </p:cNvSpPr>
          <p:nvPr/>
        </p:nvSpPr>
        <p:spPr bwMode="auto">
          <a:xfrm flipV="1">
            <a:off x="4724400" y="3429000"/>
            <a:ext cx="0" cy="1143000"/>
          </a:xfrm>
          <a:prstGeom prst="line">
            <a:avLst/>
          </a:prstGeom>
          <a:noFill/>
          <a:ln w="38100">
            <a:solidFill>
              <a:schemeClr val="tx1"/>
            </a:solidFill>
            <a:round/>
            <a:headEnd/>
            <a:tailEnd/>
          </a:ln>
          <a:effectLst/>
        </p:spPr>
        <p:txBody>
          <a:bodyPr wrap="none" anchor="ctr"/>
          <a:lstStyle/>
          <a:p>
            <a:endParaRPr lang="en-IN"/>
          </a:p>
        </p:txBody>
      </p:sp>
      <p:sp>
        <p:nvSpPr>
          <p:cNvPr id="50226" name="Line 50"/>
          <p:cNvSpPr>
            <a:spLocks noChangeShapeType="1"/>
          </p:cNvSpPr>
          <p:nvPr/>
        </p:nvSpPr>
        <p:spPr bwMode="auto">
          <a:xfrm flipV="1">
            <a:off x="6858000" y="2743200"/>
            <a:ext cx="0" cy="685800"/>
          </a:xfrm>
          <a:prstGeom prst="line">
            <a:avLst/>
          </a:prstGeom>
          <a:noFill/>
          <a:ln w="38100">
            <a:solidFill>
              <a:schemeClr val="tx1"/>
            </a:solidFill>
            <a:round/>
            <a:headEnd/>
            <a:tailEnd/>
          </a:ln>
          <a:effectLst/>
        </p:spPr>
        <p:txBody>
          <a:bodyPr wrap="none" anchor="ctr"/>
          <a:lstStyle/>
          <a:p>
            <a:endParaRPr lang="en-IN"/>
          </a:p>
        </p:txBody>
      </p:sp>
      <p:grpSp>
        <p:nvGrpSpPr>
          <p:cNvPr id="2" name="Group 53"/>
          <p:cNvGrpSpPr>
            <a:grpSpLocks/>
          </p:cNvGrpSpPr>
          <p:nvPr/>
        </p:nvGrpSpPr>
        <p:grpSpPr bwMode="auto">
          <a:xfrm>
            <a:off x="1416050" y="3687763"/>
            <a:ext cx="1022350" cy="396875"/>
            <a:chOff x="556" y="2467"/>
            <a:chExt cx="644" cy="250"/>
          </a:xfrm>
        </p:grpSpPr>
        <p:sp>
          <p:nvSpPr>
            <p:cNvPr id="50227" name="Line 51"/>
            <p:cNvSpPr>
              <a:spLocks noChangeShapeType="1"/>
            </p:cNvSpPr>
            <p:nvPr/>
          </p:nvSpPr>
          <p:spPr bwMode="auto">
            <a:xfrm>
              <a:off x="960" y="2592"/>
              <a:ext cx="24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50228" name="Text Box 52"/>
            <p:cNvSpPr txBox="1">
              <a:spLocks noChangeArrowheads="1"/>
            </p:cNvSpPr>
            <p:nvPr/>
          </p:nvSpPr>
          <p:spPr bwMode="auto">
            <a:xfrm>
              <a:off x="556" y="2467"/>
              <a:ext cx="396" cy="250"/>
            </a:xfrm>
            <a:prstGeom prst="rect">
              <a:avLst/>
            </a:prstGeom>
            <a:noFill/>
            <a:ln w="9525">
              <a:noFill/>
              <a:miter lim="800000"/>
              <a:headEnd/>
              <a:tailEnd/>
            </a:ln>
            <a:effectLst/>
          </p:spPr>
          <p:txBody>
            <a:bodyPr wrap="none" anchor="ctr">
              <a:spAutoFit/>
            </a:bodyPr>
            <a:lstStyle/>
            <a:p>
              <a:r>
                <a:rPr lang="en-US" b="1"/>
                <a:t>0.49</a:t>
              </a:r>
              <a:endParaRPr lang="en-US"/>
            </a:p>
          </p:txBody>
        </p:sp>
      </p:grpSp>
      <p:grpSp>
        <p:nvGrpSpPr>
          <p:cNvPr id="3" name="Group 54"/>
          <p:cNvGrpSpPr>
            <a:grpSpLocks/>
          </p:cNvGrpSpPr>
          <p:nvPr/>
        </p:nvGrpSpPr>
        <p:grpSpPr bwMode="auto">
          <a:xfrm>
            <a:off x="3702050" y="3535363"/>
            <a:ext cx="1022350" cy="396875"/>
            <a:chOff x="556" y="2467"/>
            <a:chExt cx="644" cy="250"/>
          </a:xfrm>
        </p:grpSpPr>
        <p:sp>
          <p:nvSpPr>
            <p:cNvPr id="50231" name="Line 55"/>
            <p:cNvSpPr>
              <a:spLocks noChangeShapeType="1"/>
            </p:cNvSpPr>
            <p:nvPr/>
          </p:nvSpPr>
          <p:spPr bwMode="auto">
            <a:xfrm>
              <a:off x="960" y="2592"/>
              <a:ext cx="24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50232" name="Text Box 56"/>
            <p:cNvSpPr txBox="1">
              <a:spLocks noChangeArrowheads="1"/>
            </p:cNvSpPr>
            <p:nvPr/>
          </p:nvSpPr>
          <p:spPr bwMode="auto">
            <a:xfrm>
              <a:off x="556" y="2467"/>
              <a:ext cx="396" cy="250"/>
            </a:xfrm>
            <a:prstGeom prst="rect">
              <a:avLst/>
            </a:prstGeom>
            <a:noFill/>
            <a:ln w="9525">
              <a:noFill/>
              <a:miter lim="800000"/>
              <a:headEnd/>
              <a:tailEnd/>
            </a:ln>
            <a:effectLst/>
          </p:spPr>
          <p:txBody>
            <a:bodyPr wrap="none" anchor="ctr">
              <a:spAutoFit/>
            </a:bodyPr>
            <a:lstStyle/>
            <a:p>
              <a:r>
                <a:rPr lang="en-US" b="1"/>
                <a:t>0.49</a:t>
              </a:r>
              <a:endParaRPr lang="en-US"/>
            </a:p>
          </p:txBody>
        </p:sp>
      </p:grpSp>
      <p:sp>
        <p:nvSpPr>
          <p:cNvPr id="50233" name="Line 57"/>
          <p:cNvSpPr>
            <a:spLocks noChangeShapeType="1"/>
          </p:cNvSpPr>
          <p:nvPr/>
        </p:nvSpPr>
        <p:spPr bwMode="auto">
          <a:xfrm flipV="1">
            <a:off x="4724400" y="2743200"/>
            <a:ext cx="2133600" cy="685800"/>
          </a:xfrm>
          <a:prstGeom prst="line">
            <a:avLst/>
          </a:prstGeom>
          <a:noFill/>
          <a:ln w="9525">
            <a:solidFill>
              <a:schemeClr val="tx1"/>
            </a:solidFill>
            <a:round/>
            <a:headEnd/>
            <a:tailEnd type="triangle" w="med" len="med"/>
          </a:ln>
          <a:effectLst/>
        </p:spPr>
        <p:txBody>
          <a:bodyPr wrap="none" anchor="ctr"/>
          <a:lstStyle/>
          <a:p>
            <a:endParaRPr lang="en-IN"/>
          </a:p>
        </p:txBody>
      </p:sp>
      <p:grpSp>
        <p:nvGrpSpPr>
          <p:cNvPr id="4" name="Group 58"/>
          <p:cNvGrpSpPr>
            <a:grpSpLocks/>
          </p:cNvGrpSpPr>
          <p:nvPr/>
        </p:nvGrpSpPr>
        <p:grpSpPr bwMode="auto">
          <a:xfrm>
            <a:off x="5759450" y="3001963"/>
            <a:ext cx="1022350" cy="396875"/>
            <a:chOff x="556" y="2467"/>
            <a:chExt cx="644" cy="250"/>
          </a:xfrm>
        </p:grpSpPr>
        <p:sp>
          <p:nvSpPr>
            <p:cNvPr id="50235" name="Line 59"/>
            <p:cNvSpPr>
              <a:spLocks noChangeShapeType="1"/>
            </p:cNvSpPr>
            <p:nvPr/>
          </p:nvSpPr>
          <p:spPr bwMode="auto">
            <a:xfrm>
              <a:off x="960" y="2592"/>
              <a:ext cx="240" cy="0"/>
            </a:xfrm>
            <a:prstGeom prst="line">
              <a:avLst/>
            </a:prstGeom>
            <a:noFill/>
            <a:ln w="9525">
              <a:solidFill>
                <a:schemeClr val="tx1"/>
              </a:solidFill>
              <a:round/>
              <a:headEnd/>
              <a:tailEnd type="triangle" w="med" len="med"/>
            </a:ln>
            <a:effectLst/>
          </p:spPr>
          <p:txBody>
            <a:bodyPr wrap="none" anchor="ctr"/>
            <a:lstStyle/>
            <a:p>
              <a:endParaRPr lang="en-IN"/>
            </a:p>
          </p:txBody>
        </p:sp>
        <p:sp>
          <p:nvSpPr>
            <p:cNvPr id="50236" name="Text Box 60"/>
            <p:cNvSpPr txBox="1">
              <a:spLocks noChangeArrowheads="1"/>
            </p:cNvSpPr>
            <p:nvPr/>
          </p:nvSpPr>
          <p:spPr bwMode="auto">
            <a:xfrm>
              <a:off x="556" y="2467"/>
              <a:ext cx="396" cy="250"/>
            </a:xfrm>
            <a:prstGeom prst="rect">
              <a:avLst/>
            </a:prstGeom>
            <a:noFill/>
            <a:ln w="9525">
              <a:noFill/>
              <a:miter lim="800000"/>
              <a:headEnd/>
              <a:tailEnd/>
            </a:ln>
            <a:effectLst/>
          </p:spPr>
          <p:txBody>
            <a:bodyPr wrap="none" anchor="ctr">
              <a:spAutoFit/>
            </a:bodyPr>
            <a:lstStyle/>
            <a:p>
              <a:r>
                <a:rPr lang="en-US" b="1"/>
                <a:t>0.49</a:t>
              </a:r>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a:t>
            </a:r>
            <a:endParaRPr lang="en-US" dirty="0"/>
          </a:p>
        </p:txBody>
      </p:sp>
      <p:sp>
        <p:nvSpPr>
          <p:cNvPr id="3" name="Content Placeholder 2"/>
          <p:cNvSpPr>
            <a:spLocks noGrp="1"/>
          </p:cNvSpPr>
          <p:nvPr>
            <p:ph sz="quarter" idx="1"/>
          </p:nvPr>
        </p:nvSpPr>
        <p:spPr/>
        <p:txBody>
          <a:bodyPr>
            <a:normAutofit fontScale="92500" lnSpcReduction="10000"/>
          </a:bodyPr>
          <a:lstStyle/>
          <a:p>
            <a:pPr algn="just">
              <a:lnSpc>
                <a:spcPct val="150000"/>
              </a:lnSpc>
              <a:buClr>
                <a:srgbClr val="FF0000"/>
              </a:buClr>
              <a:buFont typeface="Wingdings" pitchFamily="2" charset="2"/>
              <a:buChar char="v"/>
              <a:defRPr/>
            </a:pPr>
            <a:r>
              <a:rPr lang="en-US" sz="3300" dirty="0" smtClean="0">
                <a:latin typeface="Goudy Old Style" pitchFamily="18" charset="0"/>
              </a:rPr>
              <a:t>Compression consists in reducing the physical size of information blocks. </a:t>
            </a:r>
          </a:p>
          <a:p>
            <a:pPr algn="just">
              <a:lnSpc>
                <a:spcPct val="150000"/>
              </a:lnSpc>
              <a:buClr>
                <a:srgbClr val="FF0000"/>
              </a:buClr>
              <a:buFont typeface="Wingdings" pitchFamily="2" charset="2"/>
              <a:buChar char="v"/>
              <a:defRPr/>
            </a:pPr>
            <a:r>
              <a:rPr lang="en-US" sz="3300" dirty="0" smtClean="0">
                <a:latin typeface="Goudy Old Style" pitchFamily="18" charset="0"/>
              </a:rPr>
              <a:t>Compression is achieved by removing data redundancy while preserving information content.</a:t>
            </a:r>
          </a:p>
          <a:p>
            <a:pPr algn="just">
              <a:lnSpc>
                <a:spcPct val="150000"/>
              </a:lnSpc>
              <a:buClr>
                <a:srgbClr val="FF0000"/>
              </a:buClr>
              <a:buFont typeface="Wingdings" pitchFamily="2" charset="2"/>
              <a:buChar char="v"/>
              <a:defRPr/>
            </a:pPr>
            <a:r>
              <a:rPr lang="en-US" sz="3300" dirty="0" smtClean="0">
                <a:latin typeface="Goudy Old Style" pitchFamily="18" charset="0"/>
              </a:rPr>
              <a:t>To adopt suitable coding and approaches for achieving the more compact representation of the data.</a:t>
            </a:r>
          </a:p>
          <a:p>
            <a:pPr algn="just">
              <a:buClr>
                <a:srgbClr val="FF0000"/>
              </a:buClr>
              <a:buFont typeface="Wingdings" pitchFamily="2" charset="2"/>
              <a:buChar char="@"/>
              <a:defRPr/>
            </a:pPr>
            <a:endParaRPr lang="en-US" sz="3300" dirty="0" smtClean="0">
              <a:latin typeface="Goudy Old Style" pitchFamily="18" charset="0"/>
            </a:endParaRPr>
          </a:p>
          <a:p>
            <a:pPr algn="just">
              <a:buClr>
                <a:srgbClr val="FF0000"/>
              </a:buClr>
              <a:buFont typeface="Wingdings" pitchFamily="2" charset="2"/>
              <a:buChar char="@"/>
              <a:defRPr/>
            </a:pPr>
            <a:endParaRPr lang="en-US" sz="3300" dirty="0" smtClean="0">
              <a:latin typeface="Goudy Old Style" pitchFamily="18" charset="0"/>
            </a:endParaRPr>
          </a:p>
          <a:p>
            <a:pPr>
              <a:buClr>
                <a:srgbClr val="FF0000"/>
              </a:buClr>
              <a:buFont typeface="Wingdings" pitchFamily="2" charset="2"/>
              <a:buChar char="@"/>
              <a:defRPr/>
            </a:pPr>
            <a:endParaRPr lang="en-US" sz="3000" dirty="0" smtClean="0">
              <a:latin typeface="Goudy Old Style" pitchFamily="18" charset="0"/>
            </a:endParaRPr>
          </a:p>
          <a:p>
            <a:endParaRPr lang="en-US" dirty="0"/>
          </a:p>
        </p:txBody>
      </p:sp>
      <p:sp>
        <p:nvSpPr>
          <p:cNvPr id="4" name="Date Placeholder 3"/>
          <p:cNvSpPr>
            <a:spLocks noGrp="1"/>
          </p:cNvSpPr>
          <p:nvPr>
            <p:ph type="dt" sz="half" idx="10"/>
          </p:nvPr>
        </p:nvSpPr>
        <p:spPr/>
        <p:txBody>
          <a:bodyPr/>
          <a:lstStyle/>
          <a:p>
            <a:pPr>
              <a:defRPr/>
            </a:pPr>
            <a:fld id="{1496EA98-4B3B-450E-B2FD-14AE3BE95BB1}" type="datetime4">
              <a:rPr lang="en-US" smtClean="0"/>
              <a:pPr>
                <a:defRPr/>
              </a:pPr>
              <a:t>December 13, 2017</a:t>
            </a:fld>
            <a:endParaRPr lang="en-US" dirty="0"/>
          </a:p>
        </p:txBody>
      </p:sp>
      <p:sp>
        <p:nvSpPr>
          <p:cNvPr id="6" name="Footer Placeholder 5"/>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US" dirty="0"/>
          </a:p>
        </p:txBody>
      </p:sp>
      <p:sp>
        <p:nvSpPr>
          <p:cNvPr id="3" name="Content Placeholder 2"/>
          <p:cNvSpPr>
            <a:spLocks noGrp="1"/>
          </p:cNvSpPr>
          <p:nvPr>
            <p:ph sz="quarter" idx="1"/>
          </p:nvPr>
        </p:nvSpPr>
        <p:spPr>
          <a:xfrm>
            <a:off x="289034" y="751480"/>
            <a:ext cx="8577072" cy="4201520"/>
          </a:xfrm>
        </p:spPr>
        <p:txBody>
          <a:bodyPr>
            <a:normAutofit lnSpcReduction="10000"/>
          </a:bodyPr>
          <a:lstStyle/>
          <a:p>
            <a:pPr>
              <a:buClr>
                <a:srgbClr val="FF0000"/>
              </a:buClr>
              <a:buFont typeface="Wingdings" pitchFamily="2" charset="2"/>
              <a:buChar char="v"/>
              <a:defRPr/>
            </a:pPr>
            <a:r>
              <a:rPr lang="en-US" sz="3200" dirty="0" smtClean="0">
                <a:latin typeface="Goudy Old Style" pitchFamily="18" charset="0"/>
              </a:rPr>
              <a:t>Consider the following sequence </a:t>
            </a:r>
            <a:r>
              <a:rPr lang="en-US" sz="3200" b="1" i="1" dirty="0" smtClean="0">
                <a:latin typeface="Goudy Old Style" pitchFamily="18" charset="0"/>
              </a:rPr>
              <a:t>BDBCACDBCDBDBDACDA </a:t>
            </a:r>
          </a:p>
          <a:p>
            <a:pPr algn="just">
              <a:buClr>
                <a:srgbClr val="FF0000"/>
              </a:buClr>
              <a:buNone/>
              <a:defRPr/>
            </a:pPr>
            <a:r>
              <a:rPr lang="en-US" sz="3200" dirty="0" smtClean="0">
                <a:latin typeface="Goudy Old Style" pitchFamily="18" charset="0"/>
              </a:rPr>
              <a:t>      Total No of Characters: 18</a:t>
            </a:r>
          </a:p>
          <a:p>
            <a:pPr algn="just">
              <a:buClr>
                <a:srgbClr val="FF0000"/>
              </a:buClr>
              <a:buNone/>
              <a:defRPr/>
            </a:pPr>
            <a:r>
              <a:rPr lang="en-US" sz="3200" i="1" dirty="0" smtClean="0">
                <a:latin typeface="Goudy Old Style" pitchFamily="18" charset="0"/>
              </a:rPr>
              <a:t>    </a:t>
            </a:r>
            <a:r>
              <a:rPr lang="en-US" sz="3200" b="1" i="1" dirty="0" smtClean="0">
                <a:latin typeface="Goudy Old Style" pitchFamily="18" charset="0"/>
              </a:rPr>
              <a:t>Representation  of Code: </a:t>
            </a:r>
          </a:p>
          <a:p>
            <a:pPr algn="just">
              <a:buClr>
                <a:srgbClr val="FF0000"/>
              </a:buClr>
              <a:buNone/>
              <a:defRPr/>
            </a:pPr>
            <a:r>
              <a:rPr lang="en-US" sz="3200" i="1" dirty="0" smtClean="0">
                <a:latin typeface="Goudy Old Style" pitchFamily="18" charset="0"/>
              </a:rPr>
              <a:t>             00 for A, 01 for B, 10 for C and 11 for D</a:t>
            </a:r>
            <a:endParaRPr lang="en-US" sz="3200" dirty="0" smtClean="0">
              <a:latin typeface="Goudy Old Style" pitchFamily="18" charset="0"/>
            </a:endParaRPr>
          </a:p>
          <a:p>
            <a:pPr algn="just">
              <a:buClr>
                <a:srgbClr val="FF0000"/>
              </a:buClr>
              <a:buFont typeface="Wingdings" pitchFamily="2" charset="2"/>
              <a:buChar char="v"/>
              <a:defRPr/>
            </a:pPr>
            <a:r>
              <a:rPr lang="en-US" sz="2800" dirty="0" smtClean="0">
                <a:latin typeface="Goudy Old Style" pitchFamily="18" charset="0"/>
              </a:rPr>
              <a:t>Here the sequence is generated by a process that follows the following rules: (</a:t>
            </a:r>
            <a:r>
              <a:rPr lang="en-US" sz="2800" dirty="0" err="1" smtClean="0">
                <a:latin typeface="Goudy Old Style" pitchFamily="18" charset="0"/>
              </a:rPr>
              <a:t>i</a:t>
            </a:r>
            <a:r>
              <a:rPr lang="en-US" sz="2800" dirty="0" smtClean="0">
                <a:latin typeface="Goudy Old Style" pitchFamily="18" charset="0"/>
              </a:rPr>
              <a:t>) </a:t>
            </a:r>
            <a:r>
              <a:rPr lang="en-US" sz="2800" b="1" i="1" dirty="0" smtClean="0">
                <a:latin typeface="Goudy Old Style" pitchFamily="18" charset="0"/>
              </a:rPr>
              <a:t>A</a:t>
            </a:r>
            <a:r>
              <a:rPr lang="en-US" sz="2800" dirty="0" smtClean="0">
                <a:latin typeface="Goudy Old Style" pitchFamily="18" charset="0"/>
              </a:rPr>
              <a:t> is followed by </a:t>
            </a:r>
            <a:r>
              <a:rPr lang="en-US" sz="2800" b="1" i="1" dirty="0" smtClean="0">
                <a:latin typeface="Goudy Old Style" pitchFamily="18" charset="0"/>
              </a:rPr>
              <a:t>B </a:t>
            </a:r>
            <a:r>
              <a:rPr lang="en-US" sz="2800" dirty="0" smtClean="0">
                <a:latin typeface="Goudy Old Style" pitchFamily="18" charset="0"/>
              </a:rPr>
              <a:t>or </a:t>
            </a:r>
            <a:r>
              <a:rPr lang="en-US" sz="2800" b="1" i="1" dirty="0" smtClean="0">
                <a:latin typeface="Goudy Old Style" pitchFamily="18" charset="0"/>
              </a:rPr>
              <a:t>C</a:t>
            </a:r>
            <a:r>
              <a:rPr lang="en-US" sz="2800" dirty="0" smtClean="0">
                <a:latin typeface="Goudy Old Style" pitchFamily="18" charset="0"/>
              </a:rPr>
              <a:t>; (ii) </a:t>
            </a:r>
            <a:r>
              <a:rPr lang="en-US" sz="2800" b="1" i="1" dirty="0" smtClean="0">
                <a:latin typeface="Goudy Old Style" pitchFamily="18" charset="0"/>
              </a:rPr>
              <a:t>B</a:t>
            </a:r>
            <a:r>
              <a:rPr lang="en-US" sz="2800" dirty="0" smtClean="0">
                <a:latin typeface="Goudy Old Style" pitchFamily="18" charset="0"/>
              </a:rPr>
              <a:t> is followed by </a:t>
            </a:r>
            <a:r>
              <a:rPr lang="en-US" sz="2800" b="1" i="1" dirty="0" smtClean="0">
                <a:latin typeface="Goudy Old Style" pitchFamily="18" charset="0"/>
              </a:rPr>
              <a:t>C</a:t>
            </a:r>
            <a:r>
              <a:rPr lang="en-US" sz="2800" dirty="0" smtClean="0">
                <a:latin typeface="Goudy Old Style" pitchFamily="18" charset="0"/>
              </a:rPr>
              <a:t> or D; (iii) </a:t>
            </a:r>
            <a:r>
              <a:rPr lang="en-US" sz="2800" b="1" i="1" dirty="0" smtClean="0">
                <a:latin typeface="Goudy Old Style" pitchFamily="18" charset="0"/>
              </a:rPr>
              <a:t>C</a:t>
            </a:r>
            <a:r>
              <a:rPr lang="en-US" sz="2800" dirty="0" smtClean="0">
                <a:latin typeface="Goudy Old Style" pitchFamily="18" charset="0"/>
              </a:rPr>
              <a:t> is followed by </a:t>
            </a:r>
            <a:r>
              <a:rPr lang="en-US" sz="2800" b="1" i="1" dirty="0" smtClean="0">
                <a:latin typeface="Goudy Old Style" pitchFamily="18" charset="0"/>
              </a:rPr>
              <a:t>A or D</a:t>
            </a:r>
            <a:r>
              <a:rPr lang="en-US" sz="2800" dirty="0" smtClean="0">
                <a:latin typeface="Goudy Old Style" pitchFamily="18" charset="0"/>
              </a:rPr>
              <a:t>; (iv) </a:t>
            </a:r>
            <a:r>
              <a:rPr lang="en-US" sz="2800" b="1" i="1" dirty="0" smtClean="0">
                <a:latin typeface="Goudy Old Style" pitchFamily="18" charset="0"/>
              </a:rPr>
              <a:t>D</a:t>
            </a:r>
            <a:r>
              <a:rPr lang="en-US" sz="2800" dirty="0" smtClean="0">
                <a:latin typeface="Goudy Old Style" pitchFamily="18" charset="0"/>
              </a:rPr>
              <a:t> is followed by </a:t>
            </a:r>
            <a:r>
              <a:rPr lang="en-US" sz="2800" b="1" i="1" dirty="0" smtClean="0">
                <a:latin typeface="Goudy Old Style" pitchFamily="18" charset="0"/>
              </a:rPr>
              <a:t>A or B</a:t>
            </a:r>
            <a:endParaRPr lang="en-US" sz="3200" dirty="0">
              <a:latin typeface="Goudy Old Style" pitchFamily="18" charset="0"/>
            </a:endParaRPr>
          </a:p>
        </p:txBody>
      </p:sp>
      <p:sp>
        <p:nvSpPr>
          <p:cNvPr id="4" name="Date Placeholder 3"/>
          <p:cNvSpPr>
            <a:spLocks noGrp="1"/>
          </p:cNvSpPr>
          <p:nvPr>
            <p:ph type="dt" sz="half" idx="10"/>
          </p:nvPr>
        </p:nvSpPr>
        <p:spPr/>
        <p:txBody>
          <a:bodyPr/>
          <a:lstStyle/>
          <a:p>
            <a:pPr>
              <a:defRPr/>
            </a:pPr>
            <a:fld id="{4F004A81-DCA0-43C6-B6AA-3ED61BC4C9B5}" type="datetime4">
              <a:rPr lang="en-US" smtClean="0"/>
              <a:pPr>
                <a:defRPr/>
              </a:pPr>
              <a:t>December 13, 2017</a:t>
            </a:fld>
            <a:endParaRPr lang="en-US" dirty="0"/>
          </a:p>
        </p:txBody>
      </p:sp>
      <p:sp>
        <p:nvSpPr>
          <p:cNvPr id="6" name="Footer Placeholder 5"/>
          <p:cNvSpPr>
            <a:spLocks noGrp="1"/>
          </p:cNvSpPr>
          <p:nvPr>
            <p:ph type="ftr" sz="quarter" idx="11"/>
          </p:nvPr>
        </p:nvSpPr>
        <p:spPr/>
        <p:txBody>
          <a:bodyPr/>
          <a:lstStyle/>
          <a:p>
            <a:pPr>
              <a:defRPr/>
            </a:pPr>
            <a:r>
              <a:rPr lang="en-US" smtClean="0"/>
              <a:t>Department of CSE, ISM Dhanbad</a:t>
            </a:r>
            <a:endParaRPr lang="en-US" dirty="0"/>
          </a:p>
        </p:txBody>
      </p:sp>
      <p:graphicFrame>
        <p:nvGraphicFramePr>
          <p:cNvPr id="7" name="Table 6"/>
          <p:cNvGraphicFramePr>
            <a:graphicFrameLocks noGrp="1"/>
          </p:cNvGraphicFramePr>
          <p:nvPr/>
        </p:nvGraphicFramePr>
        <p:xfrm>
          <a:off x="380994" y="4987148"/>
          <a:ext cx="8534412" cy="1005840"/>
        </p:xfrm>
        <a:graphic>
          <a:graphicData uri="http://schemas.openxmlformats.org/drawingml/2006/table">
            <a:tbl>
              <a:tblPr firstRow="1" bandRow="1">
                <a:tableStyleId>{5C22544A-7EE6-4342-B048-85BDC9FD1C3A}</a:tableStyleId>
              </a:tblPr>
              <a:tblGrid>
                <a:gridCol w="474134"/>
                <a:gridCol w="474134"/>
                <a:gridCol w="474134"/>
                <a:gridCol w="474134"/>
                <a:gridCol w="474134"/>
                <a:gridCol w="474134"/>
                <a:gridCol w="474134"/>
                <a:gridCol w="474134"/>
                <a:gridCol w="474134"/>
                <a:gridCol w="474134"/>
                <a:gridCol w="474134"/>
                <a:gridCol w="474134"/>
                <a:gridCol w="474134"/>
                <a:gridCol w="474134"/>
                <a:gridCol w="474134"/>
                <a:gridCol w="474134"/>
                <a:gridCol w="474134"/>
                <a:gridCol w="474134"/>
              </a:tblGrid>
              <a:tr h="419100">
                <a:tc>
                  <a:txBody>
                    <a:bodyPr/>
                    <a:lstStyle/>
                    <a:p>
                      <a:r>
                        <a:rPr lang="en-US" sz="3200" dirty="0" smtClean="0">
                          <a:solidFill>
                            <a:schemeClr val="tx1"/>
                          </a:solidFill>
                          <a:latin typeface="Times New Roman" pitchFamily="18" charset="0"/>
                          <a:cs typeface="Times New Roman" pitchFamily="18" charset="0"/>
                        </a:rPr>
                        <a:t>B</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D</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B</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C</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A</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C</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D</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B</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C</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D</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B</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D</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B</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D</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A</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C</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D</a:t>
                      </a:r>
                      <a:endParaRPr lang="en-US" sz="3200" dirty="0">
                        <a:solidFill>
                          <a:schemeClr val="tx1"/>
                        </a:solidFill>
                        <a:latin typeface="Times New Roman" pitchFamily="18" charset="0"/>
                        <a:cs typeface="Times New Roman" pitchFamily="18" charset="0"/>
                      </a:endParaRPr>
                    </a:p>
                  </a:txBody>
                  <a:tcPr>
                    <a:solidFill>
                      <a:schemeClr val="bg1"/>
                    </a:solidFill>
                  </a:tcPr>
                </a:tc>
                <a:tc>
                  <a:txBody>
                    <a:bodyPr/>
                    <a:lstStyle/>
                    <a:p>
                      <a:r>
                        <a:rPr lang="en-US" sz="3200" dirty="0" smtClean="0">
                          <a:solidFill>
                            <a:schemeClr val="tx1"/>
                          </a:solidFill>
                          <a:latin typeface="Times New Roman" pitchFamily="18" charset="0"/>
                          <a:cs typeface="Times New Roman" pitchFamily="18" charset="0"/>
                        </a:rPr>
                        <a:t>A</a:t>
                      </a:r>
                      <a:endParaRPr lang="en-US" sz="3200" dirty="0">
                        <a:solidFill>
                          <a:schemeClr val="tx1"/>
                        </a:solidFill>
                        <a:latin typeface="Times New Roman" pitchFamily="18" charset="0"/>
                        <a:cs typeface="Times New Roman" pitchFamily="18" charset="0"/>
                      </a:endParaRPr>
                    </a:p>
                  </a:txBody>
                  <a:tcPr>
                    <a:solidFill>
                      <a:schemeClr val="bg1"/>
                    </a:solidFill>
                  </a:tcPr>
                </a:tc>
              </a:tr>
              <a:tr h="419100">
                <a:tc>
                  <a:txBody>
                    <a:bodyPr/>
                    <a:lstStyle/>
                    <a:p>
                      <a:r>
                        <a:rPr lang="en-US" sz="2200" dirty="0" smtClean="0">
                          <a:solidFill>
                            <a:schemeClr val="tx1"/>
                          </a:solidFill>
                          <a:latin typeface="Times New Roman" pitchFamily="18" charset="0"/>
                          <a:cs typeface="Times New Roman" pitchFamily="18" charset="0"/>
                        </a:rPr>
                        <a:t>01</a:t>
                      </a:r>
                      <a:endParaRPr lang="en-US" sz="2200"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0</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0</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0</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0</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1</a:t>
                      </a:r>
                      <a:endParaRPr lang="en-US" sz="2200" b="1" dirty="0">
                        <a:solidFill>
                          <a:schemeClr val="tx1"/>
                        </a:solidFill>
                        <a:latin typeface="Times New Roman" pitchFamily="18" charset="0"/>
                        <a:cs typeface="Times New Roman" pitchFamily="18" charset="0"/>
                      </a:endParaRPr>
                    </a:p>
                  </a:txBody>
                  <a:tcPr>
                    <a:solidFill>
                      <a:schemeClr val="bg1"/>
                    </a:solidFill>
                  </a:tcPr>
                </a:tc>
                <a:tc>
                  <a:txBody>
                    <a:bodyPr/>
                    <a:lstStyle/>
                    <a:p>
                      <a:pPr algn="ctr"/>
                      <a:r>
                        <a:rPr lang="en-US" sz="2200" b="1" dirty="0" smtClean="0">
                          <a:solidFill>
                            <a:schemeClr val="tx1"/>
                          </a:solidFill>
                          <a:latin typeface="Times New Roman" pitchFamily="18" charset="0"/>
                          <a:cs typeface="Times New Roman" pitchFamily="18" charset="0"/>
                        </a:rPr>
                        <a:t>0</a:t>
                      </a:r>
                      <a:endParaRPr lang="en-US" sz="2200" b="1" dirty="0">
                        <a:solidFill>
                          <a:schemeClr val="tx1"/>
                        </a:solidFill>
                        <a:latin typeface="Times New Roman" pitchFamily="18" charset="0"/>
                        <a:cs typeface="Times New Roman" pitchFamily="18" charset="0"/>
                      </a:endParaRPr>
                    </a:p>
                  </a:txBody>
                  <a:tcPr>
                    <a:solidFill>
                      <a:schemeClr val="bg1"/>
                    </a:solidFill>
                  </a:tcPr>
                </a:tc>
              </a:tr>
            </a:tbl>
          </a:graphicData>
        </a:graphic>
      </p:graphicFrame>
      <p:sp>
        <p:nvSpPr>
          <p:cNvPr id="8" name="Slide Number Placeholder 7"/>
          <p:cNvSpPr>
            <a:spLocks noGrp="1"/>
          </p:cNvSpPr>
          <p:nvPr>
            <p:ph type="sldNum" sz="quarter" idx="12"/>
          </p:nvPr>
        </p:nvSpPr>
        <p:spPr/>
        <p:txBody>
          <a:bodyPr/>
          <a:lstStyle/>
          <a:p>
            <a:pPr>
              <a:defRPr/>
            </a:pPr>
            <a:fld id="{F463BED4-68EE-4242-97AD-BF2ECC5ACED5}" type="slidenum">
              <a:rPr lang="en-US" smtClean="0"/>
              <a:pPr>
                <a:defRPr/>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Clr>
                <a:srgbClr val="FF0000"/>
              </a:buClr>
              <a:buFont typeface="Wingdings" pitchFamily="2" charset="2"/>
              <a:buChar char="v"/>
            </a:pPr>
            <a:r>
              <a:rPr lang="en-US" dirty="0" smtClean="0"/>
              <a:t>Consider the following sequence</a:t>
            </a:r>
          </a:p>
          <a:p>
            <a:endParaRPr lang="en-US" dirty="0"/>
          </a:p>
        </p:txBody>
      </p:sp>
      <p:sp>
        <p:nvSpPr>
          <p:cNvPr id="3" name="Title 2"/>
          <p:cNvSpPr>
            <a:spLocks noGrp="1"/>
          </p:cNvSpPr>
          <p:nvPr>
            <p:ph type="title"/>
          </p:nvPr>
        </p:nvSpPr>
        <p:spPr/>
        <p:txBody>
          <a:bodyPr/>
          <a:lstStyle/>
          <a:p>
            <a:r>
              <a:rPr lang="en-US" dirty="0" smtClean="0"/>
              <a:t>Example-2</a:t>
            </a:r>
            <a:endParaRPr lang="en-US" dirty="0"/>
          </a:p>
        </p:txBody>
      </p:sp>
      <p:sp>
        <p:nvSpPr>
          <p:cNvPr id="4" name="Date Placeholder 3"/>
          <p:cNvSpPr>
            <a:spLocks noGrp="1"/>
          </p:cNvSpPr>
          <p:nvPr>
            <p:ph type="dt" sz="half" idx="10"/>
          </p:nvPr>
        </p:nvSpPr>
        <p:spPr/>
        <p:txBody>
          <a:bodyPr/>
          <a:lstStyle/>
          <a:p>
            <a:pPr>
              <a:defRPr/>
            </a:pPr>
            <a:fld id="{30583D33-20C6-40ED-BDED-D6577E444C1B}"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graphicFrame>
        <p:nvGraphicFramePr>
          <p:cNvPr id="7" name="Table 6"/>
          <p:cNvGraphicFramePr>
            <a:graphicFrameLocks noGrp="1"/>
          </p:cNvGraphicFramePr>
          <p:nvPr/>
        </p:nvGraphicFramePr>
        <p:xfrm>
          <a:off x="762000" y="1696554"/>
          <a:ext cx="7848600" cy="589446"/>
        </p:xfrm>
        <a:graphic>
          <a:graphicData uri="http://schemas.openxmlformats.org/drawingml/2006/table">
            <a:tbl>
              <a:tblPr firstRow="1" bandRow="1">
                <a:tableStyleId>{5940675A-B579-460E-94D1-54222C63F5DA}</a:tableStyleId>
              </a:tblPr>
              <a:tblGrid>
                <a:gridCol w="654050"/>
                <a:gridCol w="654050"/>
                <a:gridCol w="654050"/>
                <a:gridCol w="654050"/>
                <a:gridCol w="654050"/>
                <a:gridCol w="654050"/>
                <a:gridCol w="654050"/>
                <a:gridCol w="654050"/>
                <a:gridCol w="654050"/>
                <a:gridCol w="654050"/>
                <a:gridCol w="654050"/>
                <a:gridCol w="654050"/>
              </a:tblGrid>
              <a:tr h="589446">
                <a:tc>
                  <a:txBody>
                    <a:bodyPr/>
                    <a:lstStyle/>
                    <a:p>
                      <a:pPr algn="ctr"/>
                      <a:r>
                        <a:rPr lang="en-US" sz="3200" b="1" dirty="0" smtClean="0"/>
                        <a:t>9</a:t>
                      </a:r>
                      <a:endParaRPr lang="en-US" sz="3200" b="1" dirty="0"/>
                    </a:p>
                  </a:txBody>
                  <a:tcPr/>
                </a:tc>
                <a:tc>
                  <a:txBody>
                    <a:bodyPr/>
                    <a:lstStyle/>
                    <a:p>
                      <a:pPr algn="ctr"/>
                      <a:r>
                        <a:rPr lang="en-US" sz="3200" b="1" dirty="0" smtClean="0"/>
                        <a:t>11</a:t>
                      </a:r>
                      <a:endParaRPr lang="en-US" sz="3200" b="1" dirty="0"/>
                    </a:p>
                  </a:txBody>
                  <a:tcPr/>
                </a:tc>
                <a:tc>
                  <a:txBody>
                    <a:bodyPr/>
                    <a:lstStyle/>
                    <a:p>
                      <a:pPr algn="ctr"/>
                      <a:r>
                        <a:rPr lang="en-US" sz="3200" b="1" dirty="0" smtClean="0"/>
                        <a:t>11</a:t>
                      </a:r>
                      <a:endParaRPr lang="en-US" sz="3200" b="1" dirty="0"/>
                    </a:p>
                  </a:txBody>
                  <a:tcPr/>
                </a:tc>
                <a:tc>
                  <a:txBody>
                    <a:bodyPr/>
                    <a:lstStyle/>
                    <a:p>
                      <a:pPr algn="ctr"/>
                      <a:r>
                        <a:rPr lang="en-US" sz="3200" b="1" dirty="0" smtClean="0"/>
                        <a:t>11</a:t>
                      </a:r>
                      <a:endParaRPr lang="en-US" sz="3200" b="1" dirty="0"/>
                    </a:p>
                  </a:txBody>
                  <a:tcPr/>
                </a:tc>
                <a:tc>
                  <a:txBody>
                    <a:bodyPr/>
                    <a:lstStyle/>
                    <a:p>
                      <a:pPr algn="ctr"/>
                      <a:r>
                        <a:rPr lang="en-US" sz="3200" b="1" dirty="0" smtClean="0"/>
                        <a:t>14</a:t>
                      </a:r>
                      <a:endParaRPr lang="en-US" sz="3200" b="1" dirty="0"/>
                    </a:p>
                  </a:txBody>
                  <a:tcPr/>
                </a:tc>
                <a:tc>
                  <a:txBody>
                    <a:bodyPr/>
                    <a:lstStyle/>
                    <a:p>
                      <a:pPr algn="ctr"/>
                      <a:r>
                        <a:rPr lang="en-US" sz="3200" b="1" dirty="0" smtClean="0"/>
                        <a:t>13</a:t>
                      </a:r>
                      <a:endParaRPr lang="en-US" sz="3200" b="1" dirty="0"/>
                    </a:p>
                  </a:txBody>
                  <a:tcPr/>
                </a:tc>
                <a:tc>
                  <a:txBody>
                    <a:bodyPr/>
                    <a:lstStyle/>
                    <a:p>
                      <a:pPr algn="ctr"/>
                      <a:r>
                        <a:rPr lang="en-US" sz="3200" b="1" dirty="0" smtClean="0"/>
                        <a:t>15</a:t>
                      </a:r>
                      <a:endParaRPr lang="en-US" sz="3200" b="1" dirty="0"/>
                    </a:p>
                  </a:txBody>
                  <a:tcPr/>
                </a:tc>
                <a:tc>
                  <a:txBody>
                    <a:bodyPr/>
                    <a:lstStyle/>
                    <a:p>
                      <a:pPr algn="ctr"/>
                      <a:r>
                        <a:rPr lang="en-US" sz="3200" b="1" dirty="0" smtClean="0"/>
                        <a:t>17</a:t>
                      </a:r>
                      <a:endParaRPr lang="en-US" sz="3200" b="1" dirty="0"/>
                    </a:p>
                  </a:txBody>
                  <a:tcPr/>
                </a:tc>
                <a:tc>
                  <a:txBody>
                    <a:bodyPr/>
                    <a:lstStyle/>
                    <a:p>
                      <a:pPr algn="ctr"/>
                      <a:r>
                        <a:rPr lang="en-US" sz="3200" b="1" dirty="0" smtClean="0"/>
                        <a:t>16</a:t>
                      </a:r>
                      <a:endParaRPr lang="en-US" sz="3200" b="1" dirty="0"/>
                    </a:p>
                  </a:txBody>
                  <a:tcPr/>
                </a:tc>
                <a:tc>
                  <a:txBody>
                    <a:bodyPr/>
                    <a:lstStyle/>
                    <a:p>
                      <a:pPr algn="ctr"/>
                      <a:r>
                        <a:rPr lang="en-US" sz="3200" b="1" dirty="0" smtClean="0"/>
                        <a:t>17</a:t>
                      </a:r>
                      <a:endParaRPr lang="en-US" sz="3200" b="1" dirty="0"/>
                    </a:p>
                  </a:txBody>
                  <a:tcPr/>
                </a:tc>
                <a:tc>
                  <a:txBody>
                    <a:bodyPr/>
                    <a:lstStyle/>
                    <a:p>
                      <a:pPr algn="ctr"/>
                      <a:r>
                        <a:rPr lang="en-US" sz="3200" b="1" dirty="0" smtClean="0"/>
                        <a:t>20</a:t>
                      </a:r>
                      <a:endParaRPr lang="en-US" sz="3200" b="1" dirty="0"/>
                    </a:p>
                  </a:txBody>
                  <a:tcPr/>
                </a:tc>
                <a:tc>
                  <a:txBody>
                    <a:bodyPr/>
                    <a:lstStyle/>
                    <a:p>
                      <a:pPr algn="ctr"/>
                      <a:r>
                        <a:rPr lang="en-US" sz="3200" b="1" dirty="0" smtClean="0"/>
                        <a:t>21</a:t>
                      </a:r>
                      <a:endParaRPr lang="en-US" sz="3200" b="1" dirty="0"/>
                    </a:p>
                  </a:txBody>
                  <a:tcPr/>
                </a:tc>
              </a:tr>
            </a:tbl>
          </a:graphicData>
        </a:graphic>
      </p:graphicFrame>
      <p:graphicFrame>
        <p:nvGraphicFramePr>
          <p:cNvPr id="8" name="Object 7"/>
          <p:cNvGraphicFramePr>
            <a:graphicFrameLocks noChangeAspect="1"/>
          </p:cNvGraphicFramePr>
          <p:nvPr/>
        </p:nvGraphicFramePr>
        <p:xfrm>
          <a:off x="621537" y="2472951"/>
          <a:ext cx="8131175" cy="1377950"/>
        </p:xfrm>
        <a:graphic>
          <a:graphicData uri="http://schemas.openxmlformats.org/presentationml/2006/ole">
            <p:oleObj spid="_x0000_s36940" name="Equation" r:id="rId3" imgW="2463800" imgH="711200" progId="Equation.DSMT4">
              <p:embed/>
            </p:oleObj>
          </a:graphicData>
        </a:graphic>
      </p:graphicFrame>
      <p:graphicFrame>
        <p:nvGraphicFramePr>
          <p:cNvPr id="9" name="Table 8"/>
          <p:cNvGraphicFramePr>
            <a:graphicFrameLocks noGrp="1"/>
          </p:cNvGraphicFramePr>
          <p:nvPr/>
        </p:nvGraphicFramePr>
        <p:xfrm>
          <a:off x="725208" y="4135024"/>
          <a:ext cx="7848600" cy="589446"/>
        </p:xfrm>
        <a:graphic>
          <a:graphicData uri="http://schemas.openxmlformats.org/drawingml/2006/table">
            <a:tbl>
              <a:tblPr firstRow="1" bandRow="1">
                <a:tableStyleId>{5940675A-B579-460E-94D1-54222C63F5DA}</a:tableStyleId>
              </a:tblPr>
              <a:tblGrid>
                <a:gridCol w="654050"/>
                <a:gridCol w="654050"/>
                <a:gridCol w="654050"/>
                <a:gridCol w="654050"/>
                <a:gridCol w="654050"/>
                <a:gridCol w="654050"/>
                <a:gridCol w="654050"/>
                <a:gridCol w="654050"/>
                <a:gridCol w="654050"/>
                <a:gridCol w="654050"/>
                <a:gridCol w="654050"/>
                <a:gridCol w="654050"/>
              </a:tblGrid>
              <a:tr h="589446">
                <a:tc>
                  <a:txBody>
                    <a:bodyPr/>
                    <a:lstStyle/>
                    <a:p>
                      <a:pPr algn="ctr"/>
                      <a:r>
                        <a:rPr lang="en-US" sz="3200" b="1" dirty="0" smtClean="0"/>
                        <a:t>0</a:t>
                      </a:r>
                      <a:endParaRPr lang="en-US" sz="3200" b="1" dirty="0"/>
                    </a:p>
                  </a:txBody>
                  <a:tcPr/>
                </a:tc>
                <a:tc>
                  <a:txBody>
                    <a:bodyPr/>
                    <a:lstStyle/>
                    <a:p>
                      <a:pPr algn="ctr"/>
                      <a:r>
                        <a:rPr lang="en-US" sz="3200" b="1" dirty="0" smtClean="0"/>
                        <a:t>1</a:t>
                      </a:r>
                      <a:endParaRPr lang="en-US" sz="3200" b="1" dirty="0"/>
                    </a:p>
                  </a:txBody>
                  <a:tcPr/>
                </a:tc>
                <a:tc>
                  <a:txBody>
                    <a:bodyPr/>
                    <a:lstStyle/>
                    <a:p>
                      <a:pPr algn="ctr"/>
                      <a:r>
                        <a:rPr lang="en-US" sz="3200" b="1" dirty="0" smtClean="0"/>
                        <a:t>0</a:t>
                      </a:r>
                      <a:endParaRPr lang="en-US" sz="3200" b="1" dirty="0"/>
                    </a:p>
                  </a:txBody>
                  <a:tcPr/>
                </a:tc>
                <a:tc>
                  <a:txBody>
                    <a:bodyPr/>
                    <a:lstStyle/>
                    <a:p>
                      <a:pPr algn="ctr"/>
                      <a:r>
                        <a:rPr lang="en-US" sz="3200" b="1" dirty="0" smtClean="0"/>
                        <a:t>-1</a:t>
                      </a:r>
                      <a:endParaRPr lang="en-US" sz="3200" b="1" dirty="0"/>
                    </a:p>
                  </a:txBody>
                  <a:tcPr/>
                </a:tc>
                <a:tc>
                  <a:txBody>
                    <a:bodyPr/>
                    <a:lstStyle/>
                    <a:p>
                      <a:pPr algn="ctr"/>
                      <a:r>
                        <a:rPr lang="en-US" sz="3200" b="1" dirty="0" smtClean="0"/>
                        <a:t>1</a:t>
                      </a:r>
                      <a:endParaRPr lang="en-US" sz="3200" b="1" dirty="0"/>
                    </a:p>
                  </a:txBody>
                  <a:tcPr/>
                </a:tc>
                <a:tc>
                  <a:txBody>
                    <a:bodyPr/>
                    <a:lstStyle/>
                    <a:p>
                      <a:pPr algn="ctr"/>
                      <a:r>
                        <a:rPr lang="en-US" sz="3200" b="1" dirty="0" smtClean="0"/>
                        <a:t>-1</a:t>
                      </a:r>
                      <a:endParaRPr lang="en-US" sz="3200" b="1" dirty="0"/>
                    </a:p>
                  </a:txBody>
                  <a:tcPr/>
                </a:tc>
                <a:tc>
                  <a:txBody>
                    <a:bodyPr/>
                    <a:lstStyle/>
                    <a:p>
                      <a:pPr algn="ctr"/>
                      <a:r>
                        <a:rPr lang="en-US" sz="3200" b="1" dirty="0" smtClean="0"/>
                        <a:t>0</a:t>
                      </a:r>
                      <a:endParaRPr lang="en-US" sz="3200" b="1" dirty="0"/>
                    </a:p>
                  </a:txBody>
                  <a:tcPr/>
                </a:tc>
                <a:tc>
                  <a:txBody>
                    <a:bodyPr/>
                    <a:lstStyle/>
                    <a:p>
                      <a:pPr algn="ctr"/>
                      <a:r>
                        <a:rPr lang="en-US" sz="3200" b="1" dirty="0" smtClean="0"/>
                        <a:t>1</a:t>
                      </a:r>
                      <a:endParaRPr lang="en-US" sz="3200" b="1" dirty="0"/>
                    </a:p>
                  </a:txBody>
                  <a:tcPr/>
                </a:tc>
                <a:tc>
                  <a:txBody>
                    <a:bodyPr/>
                    <a:lstStyle/>
                    <a:p>
                      <a:pPr algn="ctr"/>
                      <a:r>
                        <a:rPr lang="en-US" sz="3200" b="1" dirty="0" smtClean="0"/>
                        <a:t>-1</a:t>
                      </a:r>
                      <a:endParaRPr lang="en-US" sz="3200" b="1" dirty="0"/>
                    </a:p>
                  </a:txBody>
                  <a:tcPr/>
                </a:tc>
                <a:tc>
                  <a:txBody>
                    <a:bodyPr/>
                    <a:lstStyle/>
                    <a:p>
                      <a:pPr algn="ctr"/>
                      <a:r>
                        <a:rPr lang="en-US" sz="3200" b="1" dirty="0" smtClean="0"/>
                        <a:t>-1</a:t>
                      </a:r>
                      <a:endParaRPr lang="en-US" sz="3200" b="1" dirty="0"/>
                    </a:p>
                  </a:txBody>
                  <a:tcPr/>
                </a:tc>
                <a:tc>
                  <a:txBody>
                    <a:bodyPr/>
                    <a:lstStyle/>
                    <a:p>
                      <a:pPr algn="ctr"/>
                      <a:r>
                        <a:rPr lang="en-US" sz="3200" b="1" dirty="0" smtClean="0"/>
                        <a:t>1</a:t>
                      </a:r>
                      <a:endParaRPr lang="en-US" sz="3200" b="1" dirty="0"/>
                    </a:p>
                  </a:txBody>
                  <a:tcPr/>
                </a:tc>
                <a:tc>
                  <a:txBody>
                    <a:bodyPr/>
                    <a:lstStyle/>
                    <a:p>
                      <a:pPr algn="ctr"/>
                      <a:r>
                        <a:rPr lang="en-US" sz="3200" b="1" dirty="0" smtClean="0"/>
                        <a:t>1</a:t>
                      </a:r>
                      <a:endParaRPr lang="en-US" sz="3200" b="1" dirty="0"/>
                    </a:p>
                  </a:txBody>
                  <a:tcPr/>
                </a:tc>
              </a:tr>
            </a:tbl>
          </a:graphicData>
        </a:graphic>
      </p:graphicFrame>
      <p:sp>
        <p:nvSpPr>
          <p:cNvPr id="10" name="Rectangle 9"/>
          <p:cNvSpPr/>
          <p:nvPr/>
        </p:nvSpPr>
        <p:spPr>
          <a:xfrm>
            <a:off x="609600" y="5029200"/>
            <a:ext cx="7924800" cy="1077218"/>
          </a:xfrm>
          <a:prstGeom prst="rect">
            <a:avLst/>
          </a:prstGeom>
        </p:spPr>
        <p:txBody>
          <a:bodyPr wrap="square">
            <a:spAutoFit/>
          </a:bodyPr>
          <a:lstStyle/>
          <a:p>
            <a:pPr algn="just">
              <a:buClr>
                <a:srgbClr val="FF0000"/>
              </a:buClr>
              <a:buNone/>
              <a:defRPr/>
            </a:pPr>
            <a:r>
              <a:rPr lang="en-US" sz="3200" i="1" dirty="0" smtClean="0">
                <a:latin typeface="+mn-lt"/>
              </a:rPr>
              <a:t>Representation  of Code: </a:t>
            </a:r>
          </a:p>
          <a:p>
            <a:pPr algn="just">
              <a:buClr>
                <a:srgbClr val="FF0000"/>
              </a:buClr>
              <a:buNone/>
              <a:defRPr/>
            </a:pPr>
            <a:r>
              <a:rPr lang="en-US" sz="3200" i="1" dirty="0" smtClean="0">
                <a:latin typeface="+mn-lt"/>
              </a:rPr>
              <a:t>             00 for </a:t>
            </a:r>
            <a:r>
              <a:rPr lang="en-US" sz="3200" b="1" i="1" dirty="0" smtClean="0">
                <a:latin typeface="+mn-lt"/>
              </a:rPr>
              <a:t>-1</a:t>
            </a:r>
            <a:r>
              <a:rPr lang="en-US" sz="3200" i="1" dirty="0" smtClean="0">
                <a:latin typeface="+mn-lt"/>
              </a:rPr>
              <a:t>, 01 for </a:t>
            </a:r>
            <a:r>
              <a:rPr lang="en-US" sz="3200" b="1" i="1" dirty="0" smtClean="0">
                <a:latin typeface="+mn-lt"/>
              </a:rPr>
              <a:t>0</a:t>
            </a:r>
            <a:r>
              <a:rPr lang="en-US" sz="3200" i="1" dirty="0" smtClean="0">
                <a:latin typeface="+mn-lt"/>
              </a:rPr>
              <a:t> and 10 for </a:t>
            </a:r>
            <a:r>
              <a:rPr lang="en-US" sz="3200" b="1" i="1" dirty="0" smtClean="0">
                <a:latin typeface="+mn-lt"/>
              </a:rPr>
              <a:t>1</a:t>
            </a:r>
            <a:r>
              <a:rPr lang="en-US" sz="3200" i="1" dirty="0" smtClean="0">
                <a:latin typeface="+mn-lt"/>
              </a:rPr>
              <a:t> </a:t>
            </a:r>
            <a:endParaRPr lang="en-US" sz="3200" dirty="0" smtClean="0">
              <a:latin typeface="+mn-lt"/>
            </a:endParaRPr>
          </a:p>
        </p:txBody>
      </p:sp>
      <p:sp>
        <p:nvSpPr>
          <p:cNvPr id="11" name="Slide Number Placeholder 10"/>
          <p:cNvSpPr>
            <a:spLocks noGrp="1"/>
          </p:cNvSpPr>
          <p:nvPr>
            <p:ph type="sldNum" sz="quarter" idx="12"/>
          </p:nvPr>
        </p:nvSpPr>
        <p:spPr/>
        <p:txBody>
          <a:bodyPr/>
          <a:lstStyle/>
          <a:p>
            <a:pPr>
              <a:defRPr/>
            </a:pPr>
            <a:fld id="{F463BED4-68EE-4242-97AD-BF2ECC5ACED5}" type="slidenum">
              <a:rPr lang="en-US" smtClean="0"/>
              <a:pPr>
                <a:defRPr/>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fig1.jpg"/>
          <p:cNvPicPr>
            <a:picLocks noGrp="1" noChangeAspect="1"/>
          </p:cNvPicPr>
          <p:nvPr>
            <p:ph idx="1"/>
          </p:nvPr>
        </p:nvPicPr>
        <p:blipFill>
          <a:blip r:embed="rId2" cstate="print"/>
          <a:stretch>
            <a:fillRect/>
          </a:stretch>
        </p:blipFill>
        <p:spPr>
          <a:xfrm>
            <a:off x="336529" y="1602816"/>
            <a:ext cx="8389693" cy="3173977"/>
          </a:xfrm>
        </p:spPr>
      </p:pic>
      <p:sp>
        <p:nvSpPr>
          <p:cNvPr id="3" name="Title 2"/>
          <p:cNvSpPr>
            <a:spLocks noGrp="1"/>
          </p:cNvSpPr>
          <p:nvPr>
            <p:ph type="title"/>
          </p:nvPr>
        </p:nvSpPr>
        <p:spPr/>
        <p:txBody>
          <a:bodyPr/>
          <a:lstStyle/>
          <a:p>
            <a:r>
              <a:rPr lang="en-US" dirty="0" smtClean="0"/>
              <a:t>Communication System</a:t>
            </a:r>
            <a:endParaRPr lang="en-US" dirty="0"/>
          </a:p>
        </p:txBody>
      </p:sp>
      <p:sp>
        <p:nvSpPr>
          <p:cNvPr id="4" name="Date Placeholder 3"/>
          <p:cNvSpPr>
            <a:spLocks noGrp="1"/>
          </p:cNvSpPr>
          <p:nvPr>
            <p:ph type="dt" sz="half" idx="10"/>
          </p:nvPr>
        </p:nvSpPr>
        <p:spPr/>
        <p:txBody>
          <a:bodyPr/>
          <a:lstStyle/>
          <a:p>
            <a:pPr>
              <a:defRPr/>
            </a:pPr>
            <a:fld id="{D842EE65-F2D1-40BA-840C-D5BC2D38987D}"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8" name="TextBox 7"/>
          <p:cNvSpPr txBox="1"/>
          <p:nvPr/>
        </p:nvSpPr>
        <p:spPr>
          <a:xfrm>
            <a:off x="838200" y="4953000"/>
            <a:ext cx="7239000" cy="461665"/>
          </a:xfrm>
          <a:prstGeom prst="rect">
            <a:avLst/>
          </a:prstGeom>
          <a:noFill/>
        </p:spPr>
        <p:txBody>
          <a:bodyPr wrap="square" rtlCol="0">
            <a:spAutoFit/>
          </a:bodyPr>
          <a:lstStyle/>
          <a:p>
            <a:pPr algn="ctr"/>
            <a:r>
              <a:rPr lang="en-US" sz="2400" dirty="0" smtClean="0">
                <a:latin typeface="+mn-lt"/>
              </a:rPr>
              <a:t>General model of a communication system</a:t>
            </a:r>
            <a:endParaRPr lang="en-US" sz="2400" dirty="0">
              <a:latin typeface="+mn-lt"/>
            </a:endParaRPr>
          </a:p>
        </p:txBody>
      </p:sp>
      <p:sp>
        <p:nvSpPr>
          <p:cNvPr id="9" name="Slide Number Placeholder 8"/>
          <p:cNvSpPr>
            <a:spLocks noGrp="1"/>
          </p:cNvSpPr>
          <p:nvPr>
            <p:ph type="sldNum" sz="quarter" idx="12"/>
          </p:nvPr>
        </p:nvSpPr>
        <p:spPr/>
        <p:txBody>
          <a:bodyPr/>
          <a:lstStyle/>
          <a:p>
            <a:pPr>
              <a:defRPr/>
            </a:pPr>
            <a:fld id="{F463BED4-68EE-4242-97AD-BF2ECC5ACED5}" type="slidenum">
              <a:rPr lang="en-US" smtClean="0"/>
              <a:pPr>
                <a:defRPr/>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Clr>
                <a:srgbClr val="FF0000"/>
              </a:buClr>
              <a:buFont typeface="Wingdings" pitchFamily="2" charset="2"/>
              <a:buChar char="v"/>
            </a:pPr>
            <a:r>
              <a:rPr lang="en-US" dirty="0" smtClean="0"/>
              <a:t>The goal of source coding for digital systems is two fold:</a:t>
            </a:r>
          </a:p>
          <a:p>
            <a:pPr lvl="1" algn="just">
              <a:buClr>
                <a:srgbClr val="FF0000"/>
              </a:buClr>
              <a:buFont typeface="Wingdings" panose="05000000000000000000" pitchFamily="2" charset="2"/>
              <a:buChar char="q"/>
            </a:pPr>
            <a:r>
              <a:rPr lang="en-US" dirty="0" smtClean="0"/>
              <a:t>Uniquely map any arbitrary source message to a binary code and back again.</a:t>
            </a:r>
          </a:p>
          <a:p>
            <a:pPr lvl="1" algn="just">
              <a:buClr>
                <a:srgbClr val="FF0000"/>
              </a:buClr>
              <a:buFont typeface="Wingdings" panose="05000000000000000000" pitchFamily="2" charset="2"/>
              <a:buChar char="q"/>
            </a:pPr>
            <a:r>
              <a:rPr lang="en-US" dirty="0" smtClean="0"/>
              <a:t>Efficiently map a source message to the most compact binary code and back again.</a:t>
            </a:r>
          </a:p>
          <a:p>
            <a:pPr algn="just">
              <a:buClr>
                <a:srgbClr val="FF0000"/>
              </a:buClr>
              <a:buFont typeface="Wingdings" pitchFamily="2" charset="2"/>
              <a:buChar char="v"/>
            </a:pPr>
            <a:r>
              <a:rPr lang="en-US" dirty="0" smtClean="0"/>
              <a:t> Techniques are</a:t>
            </a:r>
          </a:p>
          <a:p>
            <a:pPr lvl="1" algn="just">
              <a:buClr>
                <a:srgbClr val="FF0000"/>
              </a:buClr>
              <a:buFont typeface="Wingdings" panose="05000000000000000000" pitchFamily="2" charset="2"/>
              <a:buChar char="q"/>
            </a:pPr>
            <a:r>
              <a:rPr lang="en-US" dirty="0"/>
              <a:t>Fixed-length </a:t>
            </a:r>
            <a:r>
              <a:rPr lang="en-US" dirty="0" smtClean="0"/>
              <a:t>code</a:t>
            </a:r>
            <a:endParaRPr lang="en-US" dirty="0"/>
          </a:p>
          <a:p>
            <a:pPr lvl="1" algn="just">
              <a:buClr>
                <a:srgbClr val="FF0000"/>
              </a:buClr>
              <a:buFont typeface="Wingdings" panose="05000000000000000000" pitchFamily="2" charset="2"/>
              <a:buChar char="q"/>
            </a:pPr>
            <a:r>
              <a:rPr lang="en-US" dirty="0"/>
              <a:t>Variable-length </a:t>
            </a:r>
            <a:r>
              <a:rPr lang="en-US" dirty="0" smtClean="0"/>
              <a:t>code (Goal: Minimizing the average code word length)</a:t>
            </a:r>
            <a:endParaRPr lang="en-US" dirty="0"/>
          </a:p>
          <a:p>
            <a:pPr lvl="1" algn="just">
              <a:buClr>
                <a:srgbClr val="FF0000"/>
              </a:buClr>
              <a:buFont typeface="Wingdings" pitchFamily="2" charset="2"/>
              <a:buChar char="Ø"/>
            </a:pPr>
            <a:endParaRPr lang="en-US" dirty="0"/>
          </a:p>
        </p:txBody>
      </p:sp>
      <p:sp>
        <p:nvSpPr>
          <p:cNvPr id="3" name="Title 2"/>
          <p:cNvSpPr>
            <a:spLocks noGrp="1"/>
          </p:cNvSpPr>
          <p:nvPr>
            <p:ph type="title"/>
          </p:nvPr>
        </p:nvSpPr>
        <p:spPr/>
        <p:txBody>
          <a:bodyPr/>
          <a:lstStyle/>
          <a:p>
            <a:r>
              <a:rPr lang="en-US" dirty="0" smtClean="0"/>
              <a:t>Source Coding </a:t>
            </a:r>
            <a:endParaRPr lang="en-US" dirty="0"/>
          </a:p>
        </p:txBody>
      </p:sp>
      <p:sp>
        <p:nvSpPr>
          <p:cNvPr id="4" name="Date Placeholder 3"/>
          <p:cNvSpPr>
            <a:spLocks noGrp="1"/>
          </p:cNvSpPr>
          <p:nvPr>
            <p:ph type="dt" sz="half" idx="10"/>
          </p:nvPr>
        </p:nvSpPr>
        <p:spPr/>
        <p:txBody>
          <a:bodyPr/>
          <a:lstStyle/>
          <a:p>
            <a:pPr>
              <a:defRPr/>
            </a:pPr>
            <a:fld id="{9A380DD1-845D-4CB1-B483-DD35924E3514}"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Clr>
                <a:srgbClr val="FF0000"/>
              </a:buClr>
              <a:buFont typeface="Wingdings" panose="05000000000000000000" pitchFamily="2" charset="2"/>
              <a:buChar char="v"/>
            </a:pPr>
            <a:r>
              <a:rPr lang="en-US" dirty="0"/>
              <a:t>Channel </a:t>
            </a:r>
            <a:r>
              <a:rPr lang="en-US" dirty="0" smtClean="0"/>
              <a:t>coding is considered for </a:t>
            </a:r>
            <a:r>
              <a:rPr lang="en-US" dirty="0"/>
              <a:t> </a:t>
            </a:r>
            <a:r>
              <a:rPr lang="en-US" dirty="0" smtClean="0"/>
              <a:t>reliable communication </a:t>
            </a:r>
            <a:r>
              <a:rPr lang="en-US" dirty="0"/>
              <a:t>between transmitter and </a:t>
            </a:r>
            <a:r>
              <a:rPr lang="en-US" dirty="0" smtClean="0"/>
              <a:t>receiver.</a:t>
            </a:r>
          </a:p>
          <a:p>
            <a:pPr algn="just">
              <a:buClr>
                <a:srgbClr val="FF0000"/>
              </a:buClr>
              <a:buFont typeface="Wingdings" panose="05000000000000000000" pitchFamily="2" charset="2"/>
              <a:buChar char="v"/>
            </a:pPr>
            <a:r>
              <a:rPr lang="en-US" dirty="0" smtClean="0"/>
              <a:t>Two </a:t>
            </a:r>
            <a:r>
              <a:rPr lang="en-US" dirty="0"/>
              <a:t>policies to deal with channel </a:t>
            </a:r>
            <a:r>
              <a:rPr lang="en-US" dirty="0" smtClean="0"/>
              <a:t>coding are:</a:t>
            </a:r>
          </a:p>
          <a:p>
            <a:pPr lvl="1" algn="just">
              <a:buClr>
                <a:srgbClr val="FF0000"/>
              </a:buClr>
              <a:buFont typeface="Wingdings" panose="05000000000000000000" pitchFamily="2" charset="2"/>
              <a:buChar char="q"/>
            </a:pPr>
            <a:r>
              <a:rPr lang="en-US" dirty="0"/>
              <a:t>F</a:t>
            </a:r>
            <a:r>
              <a:rPr lang="en-US" dirty="0" smtClean="0"/>
              <a:t>orward </a:t>
            </a:r>
            <a:r>
              <a:rPr lang="en-US" dirty="0"/>
              <a:t>E</a:t>
            </a:r>
            <a:r>
              <a:rPr lang="en-US" dirty="0" smtClean="0"/>
              <a:t>rror </a:t>
            </a:r>
            <a:r>
              <a:rPr lang="en-US" dirty="0"/>
              <a:t>C</a:t>
            </a:r>
            <a:r>
              <a:rPr lang="en-US" dirty="0" smtClean="0"/>
              <a:t>orrection </a:t>
            </a:r>
            <a:r>
              <a:rPr lang="en-US" dirty="0"/>
              <a:t>(FEC</a:t>
            </a:r>
            <a:r>
              <a:rPr lang="en-US" dirty="0" smtClean="0"/>
              <a:t>)</a:t>
            </a:r>
          </a:p>
          <a:p>
            <a:pPr lvl="1" algn="just">
              <a:buClr>
                <a:srgbClr val="FF0000"/>
              </a:buClr>
              <a:buFont typeface="Wingdings" panose="05000000000000000000" pitchFamily="2" charset="2"/>
              <a:buChar char="q"/>
            </a:pPr>
            <a:r>
              <a:rPr lang="en-US" dirty="0"/>
              <a:t>A</a:t>
            </a:r>
            <a:r>
              <a:rPr lang="en-US" dirty="0" smtClean="0"/>
              <a:t>utomatic Repeat Request </a:t>
            </a:r>
            <a:r>
              <a:rPr lang="en-US" dirty="0"/>
              <a:t>(ARQ)</a:t>
            </a:r>
          </a:p>
          <a:p>
            <a:pPr lvl="1" algn="just">
              <a:buClr>
                <a:srgbClr val="FF0000"/>
              </a:buClr>
              <a:buFont typeface="Wingdings" panose="05000000000000000000" pitchFamily="2" charset="2"/>
              <a:buChar char="q"/>
            </a:pPr>
            <a:endParaRPr lang="en-US" dirty="0"/>
          </a:p>
          <a:p>
            <a:pPr lvl="1" algn="just">
              <a:buClr>
                <a:srgbClr val="FF0000"/>
              </a:buClr>
              <a:buFont typeface="Wingdings" panose="05000000000000000000" pitchFamily="2" charset="2"/>
              <a:buChar char="q"/>
            </a:pPr>
            <a:endParaRPr lang="en-US" dirty="0" smtClean="0"/>
          </a:p>
          <a:p>
            <a:pPr lvl="1" algn="just">
              <a:buClr>
                <a:srgbClr val="FF0000"/>
              </a:buClr>
              <a:buFont typeface="Wingdings" panose="05000000000000000000" pitchFamily="2" charset="2"/>
              <a:buChar char="q"/>
            </a:pPr>
            <a:endParaRPr lang="en-US" dirty="0" smtClean="0"/>
          </a:p>
          <a:p>
            <a:pPr lvl="1" algn="just">
              <a:buClr>
                <a:srgbClr val="FF0000"/>
              </a:buClr>
              <a:buFont typeface="Wingdings" panose="05000000000000000000" pitchFamily="2" charset="2"/>
              <a:buChar char="q"/>
            </a:pPr>
            <a:endParaRPr lang="en-US" dirty="0"/>
          </a:p>
        </p:txBody>
      </p:sp>
      <p:sp>
        <p:nvSpPr>
          <p:cNvPr id="3" name="Title 2"/>
          <p:cNvSpPr>
            <a:spLocks noGrp="1"/>
          </p:cNvSpPr>
          <p:nvPr>
            <p:ph type="title"/>
          </p:nvPr>
        </p:nvSpPr>
        <p:spPr/>
        <p:txBody>
          <a:bodyPr/>
          <a:lstStyle/>
          <a:p>
            <a:r>
              <a:rPr lang="en-US" dirty="0" smtClean="0"/>
              <a:t>Channel Coding</a:t>
            </a:r>
            <a:endParaRPr lang="en-US" dirty="0"/>
          </a:p>
        </p:txBody>
      </p:sp>
      <p:sp>
        <p:nvSpPr>
          <p:cNvPr id="4" name="Date Placeholder 3"/>
          <p:cNvSpPr>
            <a:spLocks noGrp="1"/>
          </p:cNvSpPr>
          <p:nvPr>
            <p:ph type="dt" sz="half" idx="10"/>
          </p:nvPr>
        </p:nvSpPr>
        <p:spPr/>
        <p:txBody>
          <a:bodyPr/>
          <a:lstStyle/>
          <a:p>
            <a:pPr>
              <a:defRPr/>
            </a:pPr>
            <a:fld id="{5642A83A-857D-4E10-B143-8E1C75EB8CA7}" type="datetime4">
              <a:rPr lang="en-US" smtClean="0"/>
              <a:pPr>
                <a:defRPr/>
              </a:pPr>
              <a:t>December 13, 2017</a:t>
            </a:fld>
            <a:endParaRPr lang="en-US" dirty="0"/>
          </a:p>
        </p:txBody>
      </p:sp>
      <p:sp>
        <p:nvSpPr>
          <p:cNvPr id="5" name="Footer Placeholder 4"/>
          <p:cNvSpPr>
            <a:spLocks noGrp="1"/>
          </p:cNvSpPr>
          <p:nvPr>
            <p:ph type="ftr" sz="quarter" idx="11"/>
          </p:nvPr>
        </p:nvSpPr>
        <p:spPr/>
        <p:txBody>
          <a:bodyPr/>
          <a:lstStyle/>
          <a:p>
            <a:pPr>
              <a:defRPr/>
            </a:pPr>
            <a:r>
              <a:rPr lang="en-US" smtClean="0"/>
              <a:t>Department of CSE, ISM Dhanbad</a:t>
            </a:r>
            <a:endParaRPr lang="en-US" dirty="0"/>
          </a:p>
        </p:txBody>
      </p:sp>
      <p:sp>
        <p:nvSpPr>
          <p:cNvPr id="7" name="Slide Number Placeholder 6"/>
          <p:cNvSpPr>
            <a:spLocks noGrp="1"/>
          </p:cNvSpPr>
          <p:nvPr>
            <p:ph type="sldNum" sz="quarter" idx="12"/>
          </p:nvPr>
        </p:nvSpPr>
        <p:spPr/>
        <p:txBody>
          <a:bodyPr/>
          <a:lstStyle/>
          <a:p>
            <a:pPr>
              <a:defRPr/>
            </a:pPr>
            <a:fld id="{F463BED4-68EE-4242-97AD-BF2ECC5ACED5}" type="slidenum">
              <a:rPr lang="en-US" smtClean="0"/>
              <a:pPr>
                <a:defRPr/>
              </a:pPr>
              <a:t>9</a:t>
            </a:fld>
            <a:endParaRPr lang="en-US" dirty="0"/>
          </a:p>
        </p:txBody>
      </p:sp>
    </p:spTree>
    <p:extLst>
      <p:ext uri="{BB962C8B-B14F-4D97-AF65-F5344CB8AC3E}">
        <p14:creationId xmlns="" xmlns:p14="http://schemas.microsoft.com/office/powerpoint/2010/main" val="228831049"/>
      </p:ext>
    </p:extLst>
  </p:cSld>
  <p:clrMapOvr>
    <a:masterClrMapping/>
  </p:clrMapOvr>
  <p:timing>
    <p:tnLst>
      <p:par>
        <p:cTn id="1" dur="indefinite" restart="never" nodeType="tmRoot"/>
      </p:par>
    </p:tnLst>
  </p:timing>
</p:sld>
</file>

<file path=ppt/theme/theme1.xml><?xml version="1.0" encoding="utf-8"?>
<a:theme xmlns:a="http://schemas.openxmlformats.org/drawingml/2006/main" name="Beamer">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Beamer</Template>
  <TotalTime>1007</TotalTime>
  <Words>1405</Words>
  <Application>Microsoft Office PowerPoint</Application>
  <PresentationFormat>On-screen Show (4:3)</PresentationFormat>
  <Paragraphs>393</Paragraphs>
  <Slides>34</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Beamer</vt:lpstr>
      <vt:lpstr>Equation</vt:lpstr>
      <vt:lpstr>MathType 5.0 Equation</vt:lpstr>
      <vt:lpstr>Introduction to Source Coding</vt:lpstr>
      <vt:lpstr>Outline</vt:lpstr>
      <vt:lpstr>Purpose of Compression</vt:lpstr>
      <vt:lpstr>Data Compression</vt:lpstr>
      <vt:lpstr>Example-1</vt:lpstr>
      <vt:lpstr>Example-2</vt:lpstr>
      <vt:lpstr>Communication System</vt:lpstr>
      <vt:lpstr>Source Coding </vt:lpstr>
      <vt:lpstr>Channel Coding</vt:lpstr>
      <vt:lpstr>Uniquely Decodable Codes</vt:lpstr>
      <vt:lpstr>Prefix Codes</vt:lpstr>
      <vt:lpstr>Example</vt:lpstr>
      <vt:lpstr>Slide 13</vt:lpstr>
      <vt:lpstr>Decoding Prefix Codes</vt:lpstr>
      <vt:lpstr>The Kraft Inequality</vt:lpstr>
      <vt:lpstr>Slide 16</vt:lpstr>
      <vt:lpstr>Example</vt:lpstr>
      <vt:lpstr>Compact Code</vt:lpstr>
      <vt:lpstr>Entropy</vt:lpstr>
      <vt:lpstr>Efficiency of Code</vt:lpstr>
      <vt:lpstr>Shannon Fano Codes</vt:lpstr>
      <vt:lpstr>Huffman Codes</vt:lpstr>
      <vt:lpstr>Huffman Code Design</vt:lpstr>
      <vt:lpstr>Binary Huffman Coding</vt:lpstr>
      <vt:lpstr>Binary Huffman Coding (Cont’d)</vt:lpstr>
      <vt:lpstr>Minimum Variance Huffman Codes</vt:lpstr>
      <vt:lpstr>Minimum Variance Huffman Codes</vt:lpstr>
      <vt:lpstr>Minimum Variance Huffman Codes</vt:lpstr>
      <vt:lpstr>Canonical Huffman Codes</vt:lpstr>
      <vt:lpstr>Canonical Huffman Codes</vt:lpstr>
      <vt:lpstr>Performance of Huffman Codes</vt:lpstr>
      <vt:lpstr>Arithmetic Coding </vt:lpstr>
      <vt:lpstr>Arithmetic Coding: Encoding Example</vt:lpstr>
      <vt:lpstr>Arithmetic Coding: Decoding Example</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164</cp:revision>
  <dcterms:created xsi:type="dcterms:W3CDTF">2014-12-12T03:15:08Z</dcterms:created>
  <dcterms:modified xsi:type="dcterms:W3CDTF">2017-12-12T20:06:47Z</dcterms:modified>
</cp:coreProperties>
</file>